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5" r:id="rId2"/>
  </p:sldMasterIdLst>
  <p:notesMasterIdLst>
    <p:notesMasterId r:id="rId34"/>
  </p:notesMasterIdLst>
  <p:sldIdLst>
    <p:sldId id="261" r:id="rId3"/>
    <p:sldId id="262" r:id="rId4"/>
    <p:sldId id="272" r:id="rId5"/>
    <p:sldId id="273" r:id="rId6"/>
    <p:sldId id="279" r:id="rId7"/>
    <p:sldId id="2420" r:id="rId8"/>
    <p:sldId id="275" r:id="rId9"/>
    <p:sldId id="2422" r:id="rId10"/>
    <p:sldId id="2423" r:id="rId11"/>
    <p:sldId id="2424" r:id="rId12"/>
    <p:sldId id="2425" r:id="rId13"/>
    <p:sldId id="2426" r:id="rId14"/>
    <p:sldId id="2427" r:id="rId15"/>
    <p:sldId id="2428" r:id="rId16"/>
    <p:sldId id="2429" r:id="rId17"/>
    <p:sldId id="2430" r:id="rId18"/>
    <p:sldId id="2431" r:id="rId19"/>
    <p:sldId id="2432" r:id="rId20"/>
    <p:sldId id="2433" r:id="rId21"/>
    <p:sldId id="2435" r:id="rId22"/>
    <p:sldId id="2436" r:id="rId23"/>
    <p:sldId id="2440" r:id="rId24"/>
    <p:sldId id="2441" r:id="rId25"/>
    <p:sldId id="2442" r:id="rId26"/>
    <p:sldId id="2443" r:id="rId27"/>
    <p:sldId id="2444" r:id="rId28"/>
    <p:sldId id="2445" r:id="rId29"/>
    <p:sldId id="2446" r:id="rId30"/>
    <p:sldId id="2447" r:id="rId31"/>
    <p:sldId id="2448" r:id="rId32"/>
    <p:sldId id="270" r:id="rId3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E8"/>
    <a:srgbClr val="E5E7CD"/>
    <a:srgbClr val="B3BB34"/>
    <a:srgbClr val="003399"/>
    <a:srgbClr val="6BB188"/>
    <a:srgbClr val="2C7470"/>
    <a:srgbClr val="ECEBEB"/>
    <a:srgbClr val="E7CE37"/>
    <a:srgbClr val="E8DB3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C1CBC-EF7C-46AD-914B-60470500D261}" v="12" dt="2024-02-22T10:47:20.16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30" autoAdjust="0"/>
    <p:restoredTop sz="93661" autoAdjust="0"/>
  </p:normalViewPr>
  <p:slideViewPr>
    <p:cSldViewPr>
      <p:cViewPr varScale="1">
        <p:scale>
          <a:sx n="80" d="100"/>
          <a:sy n="80" d="100"/>
        </p:scale>
        <p:origin x="276" y="90"/>
      </p:cViewPr>
      <p:guideLst>
        <p:guide orient="horz" pos="2884"/>
        <p:guide pos="2160"/>
      </p:guideLst>
    </p:cSldViewPr>
  </p:slideViewPr>
  <p:notesTextViewPr>
    <p:cViewPr>
      <p:scale>
        <a:sx n="100" d="100"/>
        <a:sy n="100" d="100"/>
      </p:scale>
      <p:origin x="0" y="0"/>
    </p:cViewPr>
  </p:notesTextViewPr>
  <p:sorterViewPr>
    <p:cViewPr>
      <p:scale>
        <a:sx n="100" d="100"/>
        <a:sy n="100" d="100"/>
      </p:scale>
      <p:origin x="0" y="-69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ás Juhász" userId="09a58b91f9e979a1" providerId="LiveId" clId="{14925D43-D3C8-476B-A930-84DD1FA3083E}"/>
    <pc:docChg chg="custSel modSld modMainMaster">
      <pc:chgData name="András Juhász" userId="09a58b91f9e979a1" providerId="LiveId" clId="{14925D43-D3C8-476B-A930-84DD1FA3083E}" dt="2024-01-26T15:33:06.387" v="3" actId="14826"/>
      <pc:docMkLst>
        <pc:docMk/>
      </pc:docMkLst>
      <pc:sldChg chg="addSp modSp">
        <pc:chgData name="András Juhász" userId="09a58b91f9e979a1" providerId="LiveId" clId="{14925D43-D3C8-476B-A930-84DD1FA3083E}" dt="2024-01-26T13:41:57.853" v="1"/>
        <pc:sldMkLst>
          <pc:docMk/>
          <pc:sldMk cId="3971793997" sldId="262"/>
        </pc:sldMkLst>
        <pc:spChg chg="add mod">
          <ac:chgData name="András Juhász" userId="09a58b91f9e979a1" providerId="LiveId" clId="{14925D43-D3C8-476B-A930-84DD1FA3083E}" dt="2024-01-26T13:41:57.853" v="1"/>
          <ac:spMkLst>
            <pc:docMk/>
            <pc:sldMk cId="3971793997" sldId="262"/>
            <ac:spMk id="5" creationId="{CBC18AA7-8C1D-4C1C-B629-AA10E16721CA}"/>
          </ac:spMkLst>
        </pc:spChg>
      </pc:sldChg>
      <pc:sldChg chg="modSp">
        <pc:chgData name="András Juhász" userId="09a58b91f9e979a1" providerId="LiveId" clId="{14925D43-D3C8-476B-A930-84DD1FA3083E}" dt="2024-01-26T15:33:01.018" v="2" actId="14826"/>
        <pc:sldMkLst>
          <pc:docMk/>
          <pc:sldMk cId="3352468186" sldId="2433"/>
        </pc:sldMkLst>
        <pc:picChg chg="mod">
          <ac:chgData name="András Juhász" userId="09a58b91f9e979a1" providerId="LiveId" clId="{14925D43-D3C8-476B-A930-84DD1FA3083E}" dt="2024-01-26T15:33:01.018" v="2" actId="14826"/>
          <ac:picMkLst>
            <pc:docMk/>
            <pc:sldMk cId="3352468186" sldId="2433"/>
            <ac:picMk id="37" creationId="{17169259-76FD-4ED0-9D85-D3AB3A160329}"/>
          </ac:picMkLst>
        </pc:picChg>
      </pc:sldChg>
      <pc:sldChg chg="modSp">
        <pc:chgData name="András Juhász" userId="09a58b91f9e979a1" providerId="LiveId" clId="{14925D43-D3C8-476B-A930-84DD1FA3083E}" dt="2024-01-26T15:33:06.387" v="3" actId="14826"/>
        <pc:sldMkLst>
          <pc:docMk/>
          <pc:sldMk cId="2048628594" sldId="2435"/>
        </pc:sldMkLst>
        <pc:picChg chg="mod">
          <ac:chgData name="András Juhász" userId="09a58b91f9e979a1" providerId="LiveId" clId="{14925D43-D3C8-476B-A930-84DD1FA3083E}" dt="2024-01-26T15:33:06.387" v="3" actId="14826"/>
          <ac:picMkLst>
            <pc:docMk/>
            <pc:sldMk cId="2048628594" sldId="2435"/>
            <ac:picMk id="10" creationId="{1DD0C357-48C7-6236-F82D-8340A6A08F6F}"/>
          </ac:picMkLst>
        </pc:picChg>
      </pc:sldChg>
      <pc:sldMasterChg chg="modSldLayout">
        <pc:chgData name="András Juhász" userId="09a58b91f9e979a1" providerId="LiveId" clId="{14925D43-D3C8-476B-A930-84DD1FA3083E}" dt="2024-01-26T13:41:56.913" v="0" actId="21"/>
        <pc:sldMasterMkLst>
          <pc:docMk/>
          <pc:sldMasterMk cId="0" sldId="2147483648"/>
        </pc:sldMasterMkLst>
        <pc:sldLayoutChg chg="delSp mod">
          <pc:chgData name="András Juhász" userId="09a58b91f9e979a1" providerId="LiveId" clId="{14925D43-D3C8-476B-A930-84DD1FA3083E}" dt="2024-01-26T13:41:56.913" v="0" actId="21"/>
          <pc:sldLayoutMkLst>
            <pc:docMk/>
            <pc:sldMasterMk cId="0" sldId="2147483648"/>
            <pc:sldLayoutMk cId="0" sldId="2147483662"/>
          </pc:sldLayoutMkLst>
          <pc:spChg chg="del">
            <ac:chgData name="András Juhász" userId="09a58b91f9e979a1" providerId="LiveId" clId="{14925D43-D3C8-476B-A930-84DD1FA3083E}" dt="2024-01-26T13:41:56.913" v="0" actId="21"/>
            <ac:spMkLst>
              <pc:docMk/>
              <pc:sldMasterMk cId="0" sldId="2147483648"/>
              <pc:sldLayoutMk cId="0" sldId="2147483662"/>
              <ac:spMk id="5" creationId="{CBC18AA7-8C1D-4C1C-B629-AA10E16721CA}"/>
            </ac:spMkLst>
          </pc:spChg>
        </pc:sldLayoutChg>
      </pc:sldMasterChg>
    </pc:docChg>
  </pc:docChgLst>
  <pc:docChgLst>
    <pc:chgData name="Shepard Juhász" userId="09a58b91f9e979a1" providerId="LiveId" clId="{59DC1CBC-EF7C-46AD-914B-60470500D261}"/>
    <pc:docChg chg="undo custSel modSld">
      <pc:chgData name="Shepard Juhász" userId="09a58b91f9e979a1" providerId="LiveId" clId="{59DC1CBC-EF7C-46AD-914B-60470500D261}" dt="2024-02-22T10:47:45.339" v="34"/>
      <pc:docMkLst>
        <pc:docMk/>
      </pc:docMkLst>
      <pc:sldChg chg="modSp">
        <pc:chgData name="Shepard Juhász" userId="09a58b91f9e979a1" providerId="LiveId" clId="{59DC1CBC-EF7C-46AD-914B-60470500D261}" dt="2024-02-22T10:44:30.179" v="1" actId="14826"/>
        <pc:sldMkLst>
          <pc:docMk/>
          <pc:sldMk cId="944194152" sldId="2428"/>
        </pc:sldMkLst>
        <pc:picChg chg="mod">
          <ac:chgData name="Shepard Juhász" userId="09a58b91f9e979a1" providerId="LiveId" clId="{59DC1CBC-EF7C-46AD-914B-60470500D261}" dt="2024-02-22T10:44:26.473" v="0" actId="14826"/>
          <ac:picMkLst>
            <pc:docMk/>
            <pc:sldMk cId="944194152" sldId="2428"/>
            <ac:picMk id="15" creationId="{F94BF2AF-5A6C-4B2C-B014-C47A4CD105D4}"/>
          </ac:picMkLst>
        </pc:picChg>
        <pc:picChg chg="mod">
          <ac:chgData name="Shepard Juhász" userId="09a58b91f9e979a1" providerId="LiveId" clId="{59DC1CBC-EF7C-46AD-914B-60470500D261}" dt="2024-02-22T10:44:30.179" v="1" actId="14826"/>
          <ac:picMkLst>
            <pc:docMk/>
            <pc:sldMk cId="944194152" sldId="2428"/>
            <ac:picMk id="17" creationId="{4ABD333F-97D8-41DE-B6F0-40ABA42FAC6F}"/>
          </ac:picMkLst>
        </pc:picChg>
      </pc:sldChg>
      <pc:sldChg chg="addSp delSp modSp mod">
        <pc:chgData name="Shepard Juhász" userId="09a58b91f9e979a1" providerId="LiveId" clId="{59DC1CBC-EF7C-46AD-914B-60470500D261}" dt="2024-02-22T10:46:54.924" v="17"/>
        <pc:sldMkLst>
          <pc:docMk/>
          <pc:sldMk cId="1279130326" sldId="2431"/>
        </pc:sldMkLst>
        <pc:spChg chg="add mod">
          <ac:chgData name="Shepard Juhász" userId="09a58b91f9e979a1" providerId="LiveId" clId="{59DC1CBC-EF7C-46AD-914B-60470500D261}" dt="2024-02-22T10:46:54.924" v="17"/>
          <ac:spMkLst>
            <pc:docMk/>
            <pc:sldMk cId="1279130326" sldId="2431"/>
            <ac:spMk id="8" creationId="{030D8593-3F50-2CC5-CA30-2409EC309718}"/>
          </ac:spMkLst>
        </pc:spChg>
        <pc:graphicFrameChg chg="add mod">
          <ac:chgData name="Shepard Juhász" userId="09a58b91f9e979a1" providerId="LiveId" clId="{59DC1CBC-EF7C-46AD-914B-60470500D261}" dt="2024-02-22T10:46:45.734" v="13"/>
          <ac:graphicFrameMkLst>
            <pc:docMk/>
            <pc:sldMk cId="1279130326" sldId="2431"/>
            <ac:graphicFrameMk id="10" creationId="{441BF4ED-8F96-7ABB-DE60-75CCA26D3471}"/>
          </ac:graphicFrameMkLst>
        </pc:graphicFrameChg>
        <pc:graphicFrameChg chg="add mod">
          <ac:chgData name="Shepard Juhász" userId="09a58b91f9e979a1" providerId="LiveId" clId="{59DC1CBC-EF7C-46AD-914B-60470500D261}" dt="2024-02-22T10:46:48.107" v="14"/>
          <ac:graphicFrameMkLst>
            <pc:docMk/>
            <pc:sldMk cId="1279130326" sldId="2431"/>
            <ac:graphicFrameMk id="13" creationId="{15369E3C-A12E-579E-6B75-A66FED33C508}"/>
          </ac:graphicFrameMkLst>
        </pc:graphicFrameChg>
        <pc:picChg chg="add mod">
          <ac:chgData name="Shepard Juhász" userId="09a58b91f9e979a1" providerId="LiveId" clId="{59DC1CBC-EF7C-46AD-914B-60470500D261}" dt="2024-02-22T10:46:01.592" v="3"/>
          <ac:picMkLst>
            <pc:docMk/>
            <pc:sldMk cId="1279130326" sldId="2431"/>
            <ac:picMk id="7" creationId="{1E6B8239-C404-1B87-E301-E838FA732013}"/>
          </ac:picMkLst>
        </pc:picChg>
        <pc:picChg chg="del">
          <ac:chgData name="Shepard Juhász" userId="09a58b91f9e979a1" providerId="LiveId" clId="{59DC1CBC-EF7C-46AD-914B-60470500D261}" dt="2024-02-22T10:46:00.907" v="2" actId="478"/>
          <ac:picMkLst>
            <pc:docMk/>
            <pc:sldMk cId="1279130326" sldId="2431"/>
            <ac:picMk id="50" creationId="{9FA2DD4D-7D70-44D8-9470-CAB4B3727B63}"/>
          </ac:picMkLst>
        </pc:picChg>
      </pc:sldChg>
      <pc:sldChg chg="addSp delSp modSp mod">
        <pc:chgData name="Shepard Juhász" userId="09a58b91f9e979a1" providerId="LiveId" clId="{59DC1CBC-EF7C-46AD-914B-60470500D261}" dt="2024-02-22T10:46:59.758" v="19"/>
        <pc:sldMkLst>
          <pc:docMk/>
          <pc:sldMk cId="2844523372" sldId="2432"/>
        </pc:sldMkLst>
        <pc:spChg chg="add del mod">
          <ac:chgData name="Shepard Juhász" userId="09a58b91f9e979a1" providerId="LiveId" clId="{59DC1CBC-EF7C-46AD-914B-60470500D261}" dt="2024-02-22T10:46:59.137" v="18" actId="478"/>
          <ac:spMkLst>
            <pc:docMk/>
            <pc:sldMk cId="2844523372" sldId="2432"/>
            <ac:spMk id="5" creationId="{42880581-500B-F829-EFE9-31C08D295F88}"/>
          </ac:spMkLst>
        </pc:spChg>
        <pc:spChg chg="add mod">
          <ac:chgData name="Shepard Juhász" userId="09a58b91f9e979a1" providerId="LiveId" clId="{59DC1CBC-EF7C-46AD-914B-60470500D261}" dt="2024-02-22T10:46:59.758" v="19"/>
          <ac:spMkLst>
            <pc:docMk/>
            <pc:sldMk cId="2844523372" sldId="2432"/>
            <ac:spMk id="6" creationId="{B68D14BE-9256-540B-4A04-560ECB7B9F5A}"/>
          </ac:spMkLst>
        </pc:spChg>
        <pc:picChg chg="add mod">
          <ac:chgData name="Shepard Juhász" userId="09a58b91f9e979a1" providerId="LiveId" clId="{59DC1CBC-EF7C-46AD-914B-60470500D261}" dt="2024-02-22T10:46:04.510" v="5"/>
          <ac:picMkLst>
            <pc:docMk/>
            <pc:sldMk cId="2844523372" sldId="2432"/>
            <ac:picMk id="4" creationId="{D9F708E6-E83E-CBB1-72BE-741C24E648A2}"/>
          </ac:picMkLst>
        </pc:picChg>
        <pc:picChg chg="del">
          <ac:chgData name="Shepard Juhász" userId="09a58b91f9e979a1" providerId="LiveId" clId="{59DC1CBC-EF7C-46AD-914B-60470500D261}" dt="2024-02-22T10:46:03.905" v="4" actId="478"/>
          <ac:picMkLst>
            <pc:docMk/>
            <pc:sldMk cId="2844523372" sldId="2432"/>
            <ac:picMk id="50" creationId="{9FA2DD4D-7D70-44D8-9470-CAB4B3727B63}"/>
          </ac:picMkLst>
        </pc:picChg>
      </pc:sldChg>
      <pc:sldChg chg="addSp delSp modSp mod">
        <pc:chgData name="Shepard Juhász" userId="09a58b91f9e979a1" providerId="LiveId" clId="{59DC1CBC-EF7C-46AD-914B-60470500D261}" dt="2024-02-22T10:47:45.339" v="34"/>
        <pc:sldMkLst>
          <pc:docMk/>
          <pc:sldMk cId="2048628594" sldId="2435"/>
        </pc:sldMkLst>
        <pc:spChg chg="add mod">
          <ac:chgData name="Shepard Juhász" userId="09a58b91f9e979a1" providerId="LiveId" clId="{59DC1CBC-EF7C-46AD-914B-60470500D261}" dt="2024-02-22T10:47:10.637" v="22"/>
          <ac:spMkLst>
            <pc:docMk/>
            <pc:sldMk cId="2048628594" sldId="2435"/>
            <ac:spMk id="13" creationId="{21EBEA27-549E-6A62-69C6-0A50B8568989}"/>
          </ac:spMkLst>
        </pc:spChg>
        <pc:spChg chg="add mod">
          <ac:chgData name="Shepard Juhász" userId="09a58b91f9e979a1" providerId="LiveId" clId="{59DC1CBC-EF7C-46AD-914B-60470500D261}" dt="2024-02-22T10:47:45.339" v="34"/>
          <ac:spMkLst>
            <pc:docMk/>
            <pc:sldMk cId="2048628594" sldId="2435"/>
            <ac:spMk id="15" creationId="{331A61EF-DFFE-FB10-FB4C-3521EB2AAA7E}"/>
          </ac:spMkLst>
        </pc:spChg>
        <pc:graphicFrameChg chg="add mod">
          <ac:chgData name="Shepard Juhász" userId="09a58b91f9e979a1" providerId="LiveId" clId="{59DC1CBC-EF7C-46AD-914B-60470500D261}" dt="2024-02-22T10:47:19.591" v="23"/>
          <ac:graphicFrameMkLst>
            <pc:docMk/>
            <pc:sldMk cId="2048628594" sldId="2435"/>
            <ac:graphicFrameMk id="16" creationId="{A8D0B8C7-06C2-E395-3BDF-67B737C30E30}"/>
          </ac:graphicFrameMkLst>
        </pc:graphicFrameChg>
        <pc:picChg chg="del">
          <ac:chgData name="Shepard Juhász" userId="09a58b91f9e979a1" providerId="LiveId" clId="{59DC1CBC-EF7C-46AD-914B-60470500D261}" dt="2024-02-22T10:46:10.633" v="6" actId="478"/>
          <ac:picMkLst>
            <pc:docMk/>
            <pc:sldMk cId="2048628594" sldId="2435"/>
            <ac:picMk id="4" creationId="{20189503-77DE-4396-6A21-3D22F32250CB}"/>
          </ac:picMkLst>
        </pc:picChg>
        <pc:picChg chg="add mod">
          <ac:chgData name="Shepard Juhász" userId="09a58b91f9e979a1" providerId="LiveId" clId="{59DC1CBC-EF7C-46AD-914B-60470500D261}" dt="2024-02-22T10:46:11.280" v="7"/>
          <ac:picMkLst>
            <pc:docMk/>
            <pc:sldMk cId="2048628594" sldId="2435"/>
            <ac:picMk id="11" creationId="{E234B06C-EC08-F92B-FFEB-D6E7EFAEB867}"/>
          </ac:picMkLst>
        </pc:picChg>
      </pc:sldChg>
    </pc:docChg>
  </pc:docChgLst>
  <pc:docChgLst>
    <pc:chgData name="András Juhász" userId="09a58b91f9e979a1" providerId="LiveId" clId="{5718EAB4-49FC-4B9F-9F6C-8FD4585BC61D}"/>
    <pc:docChg chg="undo custSel modSld">
      <pc:chgData name="András Juhász" userId="09a58b91f9e979a1" providerId="LiveId" clId="{5718EAB4-49FC-4B9F-9F6C-8FD4585BC61D}" dt="2024-02-09T11:15:25.680" v="64" actId="404"/>
      <pc:docMkLst>
        <pc:docMk/>
      </pc:docMkLst>
      <pc:sldChg chg="modSp mod">
        <pc:chgData name="András Juhász" userId="09a58b91f9e979a1" providerId="LiveId" clId="{5718EAB4-49FC-4B9F-9F6C-8FD4585BC61D}" dt="2024-02-09T11:12:03.750" v="5" actId="20577"/>
        <pc:sldMkLst>
          <pc:docMk/>
          <pc:sldMk cId="3971793997" sldId="262"/>
        </pc:sldMkLst>
        <pc:spChg chg="mod">
          <ac:chgData name="András Juhász" userId="09a58b91f9e979a1" providerId="LiveId" clId="{5718EAB4-49FC-4B9F-9F6C-8FD4585BC61D}" dt="2024-02-09T11:12:03.750" v="5" actId="20577"/>
          <ac:spMkLst>
            <pc:docMk/>
            <pc:sldMk cId="3971793997" sldId="262"/>
            <ac:spMk id="2" creationId="{411CE633-EB29-E927-F456-A78DDF0F09C5}"/>
          </ac:spMkLst>
        </pc:spChg>
        <pc:spChg chg="mod">
          <ac:chgData name="András Juhász" userId="09a58b91f9e979a1" providerId="LiveId" clId="{5718EAB4-49FC-4B9F-9F6C-8FD4585BC61D}" dt="2024-02-09T11:12:01.791" v="3" actId="1076"/>
          <ac:spMkLst>
            <pc:docMk/>
            <pc:sldMk cId="3971793997" sldId="262"/>
            <ac:spMk id="5" creationId="{CBC18AA7-8C1D-4C1C-B629-AA10E16721CA}"/>
          </ac:spMkLst>
        </pc:spChg>
      </pc:sldChg>
      <pc:sldChg chg="modSp mod">
        <pc:chgData name="András Juhász" userId="09a58b91f9e979a1" providerId="LiveId" clId="{5718EAB4-49FC-4B9F-9F6C-8FD4585BC61D}" dt="2024-02-09T11:12:06.253" v="6" actId="20577"/>
        <pc:sldMkLst>
          <pc:docMk/>
          <pc:sldMk cId="2682883410" sldId="272"/>
        </pc:sldMkLst>
        <pc:spChg chg="mod">
          <ac:chgData name="András Juhász" userId="09a58b91f9e979a1" providerId="LiveId" clId="{5718EAB4-49FC-4B9F-9F6C-8FD4585BC61D}" dt="2024-02-09T11:12:06.253" v="6" actId="20577"/>
          <ac:spMkLst>
            <pc:docMk/>
            <pc:sldMk cId="2682883410" sldId="272"/>
            <ac:spMk id="3" creationId="{B5FE635C-E70F-8B1F-2FAD-7C287FAAC353}"/>
          </ac:spMkLst>
        </pc:spChg>
      </pc:sldChg>
      <pc:sldChg chg="modSp mod">
        <pc:chgData name="András Juhász" userId="09a58b91f9e979a1" providerId="LiveId" clId="{5718EAB4-49FC-4B9F-9F6C-8FD4585BC61D}" dt="2024-02-09T11:12:28.934" v="13" actId="1076"/>
        <pc:sldMkLst>
          <pc:docMk/>
          <pc:sldMk cId="2690364126" sldId="2420"/>
        </pc:sldMkLst>
        <pc:spChg chg="mod">
          <ac:chgData name="András Juhász" userId="09a58b91f9e979a1" providerId="LiveId" clId="{5718EAB4-49FC-4B9F-9F6C-8FD4585BC61D}" dt="2024-02-09T11:12:28.934" v="13" actId="1076"/>
          <ac:spMkLst>
            <pc:docMk/>
            <pc:sldMk cId="2690364126" sldId="2420"/>
            <ac:spMk id="13" creationId="{C520C7B5-61E2-412E-B3D9-51E27F9BDAD8}"/>
          </ac:spMkLst>
        </pc:spChg>
        <pc:spChg chg="mod">
          <ac:chgData name="András Juhász" userId="09a58b91f9e979a1" providerId="LiveId" clId="{5718EAB4-49FC-4B9F-9F6C-8FD4585BC61D}" dt="2024-02-09T11:12:17.505" v="8" actId="404"/>
          <ac:spMkLst>
            <pc:docMk/>
            <pc:sldMk cId="2690364126" sldId="2420"/>
            <ac:spMk id="23" creationId="{C227E684-6068-4A9C-801B-9F7D9E5BE020}"/>
          </ac:spMkLst>
        </pc:spChg>
        <pc:graphicFrameChg chg="modGraphic">
          <ac:chgData name="András Juhász" userId="09a58b91f9e979a1" providerId="LiveId" clId="{5718EAB4-49FC-4B9F-9F6C-8FD4585BC61D}" dt="2024-02-09T11:12:25.297" v="12" actId="404"/>
          <ac:graphicFrameMkLst>
            <pc:docMk/>
            <pc:sldMk cId="2690364126" sldId="2420"/>
            <ac:graphicFrameMk id="18" creationId="{F2738B76-D1E4-4BC5-AF29-AADB650AD702}"/>
          </ac:graphicFrameMkLst>
        </pc:graphicFrameChg>
      </pc:sldChg>
      <pc:sldChg chg="modSp mod">
        <pc:chgData name="András Juhász" userId="09a58b91f9e979a1" providerId="LiveId" clId="{5718EAB4-49FC-4B9F-9F6C-8FD4585BC61D}" dt="2024-02-09T11:12:35.221" v="14" actId="404"/>
        <pc:sldMkLst>
          <pc:docMk/>
          <pc:sldMk cId="3288537766" sldId="2422"/>
        </pc:sldMkLst>
        <pc:spChg chg="mod">
          <ac:chgData name="András Juhász" userId="09a58b91f9e979a1" providerId="LiveId" clId="{5718EAB4-49FC-4B9F-9F6C-8FD4585BC61D}" dt="2024-02-09T11:12:35.221" v="14" actId="404"/>
          <ac:spMkLst>
            <pc:docMk/>
            <pc:sldMk cId="3288537766" sldId="2422"/>
            <ac:spMk id="6" creationId="{E2241DCB-BD3D-4A57-BF34-E8045FEDB660}"/>
          </ac:spMkLst>
        </pc:spChg>
      </pc:sldChg>
      <pc:sldChg chg="modSp mod">
        <pc:chgData name="András Juhász" userId="09a58b91f9e979a1" providerId="LiveId" clId="{5718EAB4-49FC-4B9F-9F6C-8FD4585BC61D}" dt="2024-02-09T11:12:47.304" v="15" actId="14100"/>
        <pc:sldMkLst>
          <pc:docMk/>
          <pc:sldMk cId="2632746726" sldId="2423"/>
        </pc:sldMkLst>
        <pc:spChg chg="mod">
          <ac:chgData name="András Juhász" userId="09a58b91f9e979a1" providerId="LiveId" clId="{5718EAB4-49FC-4B9F-9F6C-8FD4585BC61D}" dt="2024-02-09T11:12:47.304" v="15" actId="14100"/>
          <ac:spMkLst>
            <pc:docMk/>
            <pc:sldMk cId="2632746726" sldId="2423"/>
            <ac:spMk id="15" creationId="{AD976B94-3F08-4A5D-87A3-E36B97910ABB}"/>
          </ac:spMkLst>
        </pc:spChg>
      </pc:sldChg>
      <pc:sldChg chg="modSp mod">
        <pc:chgData name="András Juhász" userId="09a58b91f9e979a1" providerId="LiveId" clId="{5718EAB4-49FC-4B9F-9F6C-8FD4585BC61D}" dt="2024-02-09T11:13:20.747" v="26" actId="1076"/>
        <pc:sldMkLst>
          <pc:docMk/>
          <pc:sldMk cId="345245682" sldId="2424"/>
        </pc:sldMkLst>
        <pc:spChg chg="mod">
          <ac:chgData name="András Juhász" userId="09a58b91f9e979a1" providerId="LiveId" clId="{5718EAB4-49FC-4B9F-9F6C-8FD4585BC61D}" dt="2024-02-09T11:13:07.954" v="23" actId="404"/>
          <ac:spMkLst>
            <pc:docMk/>
            <pc:sldMk cId="345245682" sldId="2424"/>
            <ac:spMk id="9" creationId="{79B9FE22-08DB-4399-993B-4F6FB172DC62}"/>
          </ac:spMkLst>
        </pc:spChg>
        <pc:spChg chg="mod">
          <ac:chgData name="András Juhász" userId="09a58b91f9e979a1" providerId="LiveId" clId="{5718EAB4-49FC-4B9F-9F6C-8FD4585BC61D}" dt="2024-02-09T11:13:07.954" v="23" actId="404"/>
          <ac:spMkLst>
            <pc:docMk/>
            <pc:sldMk cId="345245682" sldId="2424"/>
            <ac:spMk id="11" creationId="{02E8B8C4-7414-478D-B927-13A09F51E318}"/>
          </ac:spMkLst>
        </pc:spChg>
        <pc:spChg chg="mod">
          <ac:chgData name="András Juhász" userId="09a58b91f9e979a1" providerId="LiveId" clId="{5718EAB4-49FC-4B9F-9F6C-8FD4585BC61D}" dt="2024-02-09T11:13:07.954" v="23" actId="404"/>
          <ac:spMkLst>
            <pc:docMk/>
            <pc:sldMk cId="345245682" sldId="2424"/>
            <ac:spMk id="13" creationId="{27E0B672-6AF0-4BAD-9A7E-FFFD0315AFA6}"/>
          </ac:spMkLst>
        </pc:spChg>
        <pc:spChg chg="mod">
          <ac:chgData name="András Juhász" userId="09a58b91f9e979a1" providerId="LiveId" clId="{5718EAB4-49FC-4B9F-9F6C-8FD4585BC61D}" dt="2024-02-09T11:13:07.954" v="23" actId="404"/>
          <ac:spMkLst>
            <pc:docMk/>
            <pc:sldMk cId="345245682" sldId="2424"/>
            <ac:spMk id="14" creationId="{F2A686A0-74DB-4814-9CFB-E8E911DF96FE}"/>
          </ac:spMkLst>
        </pc:spChg>
        <pc:spChg chg="mod">
          <ac:chgData name="András Juhász" userId="09a58b91f9e979a1" providerId="LiveId" clId="{5718EAB4-49FC-4B9F-9F6C-8FD4585BC61D}" dt="2024-02-09T11:13:18.101" v="25" actId="404"/>
          <ac:spMkLst>
            <pc:docMk/>
            <pc:sldMk cId="345245682" sldId="2424"/>
            <ac:spMk id="33" creationId="{D73860A3-CDA5-4E10-853B-CF537A85DFB0}"/>
          </ac:spMkLst>
        </pc:spChg>
        <pc:spChg chg="mod">
          <ac:chgData name="András Juhász" userId="09a58b91f9e979a1" providerId="LiveId" clId="{5718EAB4-49FC-4B9F-9F6C-8FD4585BC61D}" dt="2024-02-09T11:13:20.747" v="26" actId="1076"/>
          <ac:spMkLst>
            <pc:docMk/>
            <pc:sldMk cId="345245682" sldId="2424"/>
            <ac:spMk id="35" creationId="{D0BD4936-E1CB-4E72-8C03-E8C4D661EC4A}"/>
          </ac:spMkLst>
        </pc:spChg>
        <pc:cxnChg chg="mod">
          <ac:chgData name="András Juhász" userId="09a58b91f9e979a1" providerId="LiveId" clId="{5718EAB4-49FC-4B9F-9F6C-8FD4585BC61D}" dt="2024-02-09T11:13:07.954" v="23" actId="404"/>
          <ac:cxnSpMkLst>
            <pc:docMk/>
            <pc:sldMk cId="345245682" sldId="2424"/>
            <ac:cxnSpMk id="10" creationId="{59BFA582-9369-46AB-89BE-5729D0437B13}"/>
          </ac:cxnSpMkLst>
        </pc:cxnChg>
        <pc:cxnChg chg="mod">
          <ac:chgData name="András Juhász" userId="09a58b91f9e979a1" providerId="LiveId" clId="{5718EAB4-49FC-4B9F-9F6C-8FD4585BC61D}" dt="2024-02-09T11:13:07.954" v="23" actId="404"/>
          <ac:cxnSpMkLst>
            <pc:docMk/>
            <pc:sldMk cId="345245682" sldId="2424"/>
            <ac:cxnSpMk id="22" creationId="{581EC61A-0E63-47D1-BA22-B89D2673AB75}"/>
          </ac:cxnSpMkLst>
        </pc:cxnChg>
        <pc:cxnChg chg="mod">
          <ac:chgData name="András Juhász" userId="09a58b91f9e979a1" providerId="LiveId" clId="{5718EAB4-49FC-4B9F-9F6C-8FD4585BC61D}" dt="2024-02-09T11:13:18.101" v="25" actId="404"/>
          <ac:cxnSpMkLst>
            <pc:docMk/>
            <pc:sldMk cId="345245682" sldId="2424"/>
            <ac:cxnSpMk id="42" creationId="{8B0FC049-9EB2-4121-A610-B73533CB65E7}"/>
          </ac:cxnSpMkLst>
        </pc:cxnChg>
      </pc:sldChg>
      <pc:sldChg chg="modSp mod">
        <pc:chgData name="András Juhász" userId="09a58b91f9e979a1" providerId="LiveId" clId="{5718EAB4-49FC-4B9F-9F6C-8FD4585BC61D}" dt="2024-02-09T11:13:32.087" v="28" actId="14100"/>
        <pc:sldMkLst>
          <pc:docMk/>
          <pc:sldMk cId="3943193106" sldId="2425"/>
        </pc:sldMkLst>
        <pc:spChg chg="mod">
          <ac:chgData name="András Juhász" userId="09a58b91f9e979a1" providerId="LiveId" clId="{5718EAB4-49FC-4B9F-9F6C-8FD4585BC61D}" dt="2024-02-09T11:13:27.572" v="27" actId="14100"/>
          <ac:spMkLst>
            <pc:docMk/>
            <pc:sldMk cId="3943193106" sldId="2425"/>
            <ac:spMk id="12" creationId="{FB890F7B-FD8B-4B2B-B7E0-AA6C2D64ACC7}"/>
          </ac:spMkLst>
        </pc:spChg>
        <pc:spChg chg="mod">
          <ac:chgData name="András Juhász" userId="09a58b91f9e979a1" providerId="LiveId" clId="{5718EAB4-49FC-4B9F-9F6C-8FD4585BC61D}" dt="2024-02-09T11:13:32.087" v="28" actId="14100"/>
          <ac:spMkLst>
            <pc:docMk/>
            <pc:sldMk cId="3943193106" sldId="2425"/>
            <ac:spMk id="13" creationId="{F5E625B6-FDB7-4FBA-9B49-2A3AD88D31E7}"/>
          </ac:spMkLst>
        </pc:spChg>
      </pc:sldChg>
      <pc:sldChg chg="modSp mod">
        <pc:chgData name="András Juhász" userId="09a58b91f9e979a1" providerId="LiveId" clId="{5718EAB4-49FC-4B9F-9F6C-8FD4585BC61D}" dt="2024-02-09T11:13:38.507" v="30" actId="14100"/>
        <pc:sldMkLst>
          <pc:docMk/>
          <pc:sldMk cId="3553973082" sldId="2426"/>
        </pc:sldMkLst>
        <pc:spChg chg="mod">
          <ac:chgData name="András Juhász" userId="09a58b91f9e979a1" providerId="LiveId" clId="{5718EAB4-49FC-4B9F-9F6C-8FD4585BC61D}" dt="2024-02-09T11:13:36.184" v="29" actId="14100"/>
          <ac:spMkLst>
            <pc:docMk/>
            <pc:sldMk cId="3553973082" sldId="2426"/>
            <ac:spMk id="12" creationId="{FB890F7B-FD8B-4B2B-B7E0-AA6C2D64ACC7}"/>
          </ac:spMkLst>
        </pc:spChg>
        <pc:spChg chg="mod">
          <ac:chgData name="András Juhász" userId="09a58b91f9e979a1" providerId="LiveId" clId="{5718EAB4-49FC-4B9F-9F6C-8FD4585BC61D}" dt="2024-02-09T11:13:38.507" v="30" actId="14100"/>
          <ac:spMkLst>
            <pc:docMk/>
            <pc:sldMk cId="3553973082" sldId="2426"/>
            <ac:spMk id="16" creationId="{CA4F286C-8610-4DEC-92C0-47FD21775EE4}"/>
          </ac:spMkLst>
        </pc:spChg>
      </pc:sldChg>
      <pc:sldChg chg="modSp mod">
        <pc:chgData name="András Juhász" userId="09a58b91f9e979a1" providerId="LiveId" clId="{5718EAB4-49FC-4B9F-9F6C-8FD4585BC61D}" dt="2024-02-09T11:13:45.535" v="32" actId="14100"/>
        <pc:sldMkLst>
          <pc:docMk/>
          <pc:sldMk cId="2948961954" sldId="2427"/>
        </pc:sldMkLst>
        <pc:spChg chg="mod">
          <ac:chgData name="András Juhász" userId="09a58b91f9e979a1" providerId="LiveId" clId="{5718EAB4-49FC-4B9F-9F6C-8FD4585BC61D}" dt="2024-02-09T11:13:43.097" v="31" actId="14100"/>
          <ac:spMkLst>
            <pc:docMk/>
            <pc:sldMk cId="2948961954" sldId="2427"/>
            <ac:spMk id="12" creationId="{FB890F7B-FD8B-4B2B-B7E0-AA6C2D64ACC7}"/>
          </ac:spMkLst>
        </pc:spChg>
        <pc:spChg chg="mod">
          <ac:chgData name="András Juhász" userId="09a58b91f9e979a1" providerId="LiveId" clId="{5718EAB4-49FC-4B9F-9F6C-8FD4585BC61D}" dt="2024-02-09T11:13:45.535" v="32" actId="14100"/>
          <ac:spMkLst>
            <pc:docMk/>
            <pc:sldMk cId="2948961954" sldId="2427"/>
            <ac:spMk id="16" creationId="{CA4F286C-8610-4DEC-92C0-47FD21775EE4}"/>
          </ac:spMkLst>
        </pc:spChg>
      </pc:sldChg>
      <pc:sldChg chg="modSp mod">
        <pc:chgData name="András Juhász" userId="09a58b91f9e979a1" providerId="LiveId" clId="{5718EAB4-49FC-4B9F-9F6C-8FD4585BC61D}" dt="2024-02-09T11:13:50.179" v="33" actId="404"/>
        <pc:sldMkLst>
          <pc:docMk/>
          <pc:sldMk cId="944194152" sldId="2428"/>
        </pc:sldMkLst>
        <pc:spChg chg="mod">
          <ac:chgData name="András Juhász" userId="09a58b91f9e979a1" providerId="LiveId" clId="{5718EAB4-49FC-4B9F-9F6C-8FD4585BC61D}" dt="2024-02-09T11:13:50.179" v="33" actId="404"/>
          <ac:spMkLst>
            <pc:docMk/>
            <pc:sldMk cId="944194152" sldId="2428"/>
            <ac:spMk id="10" creationId="{41AA72F2-EF5B-45B6-BC82-6795A49FC9E9}"/>
          </ac:spMkLst>
        </pc:spChg>
      </pc:sldChg>
      <pc:sldChg chg="modSp mod">
        <pc:chgData name="András Juhász" userId="09a58b91f9e979a1" providerId="LiveId" clId="{5718EAB4-49FC-4B9F-9F6C-8FD4585BC61D}" dt="2024-02-09T11:13:57.604" v="34" actId="404"/>
        <pc:sldMkLst>
          <pc:docMk/>
          <pc:sldMk cId="1202217210" sldId="2430"/>
        </pc:sldMkLst>
        <pc:spChg chg="mod">
          <ac:chgData name="András Juhász" userId="09a58b91f9e979a1" providerId="LiveId" clId="{5718EAB4-49FC-4B9F-9F6C-8FD4585BC61D}" dt="2024-02-09T11:13:57.604" v="34" actId="404"/>
          <ac:spMkLst>
            <pc:docMk/>
            <pc:sldMk cId="1202217210" sldId="2430"/>
            <ac:spMk id="11" creationId="{363ADD4D-C1B2-4637-8DEC-175D9887CC7C}"/>
          </ac:spMkLst>
        </pc:spChg>
        <pc:spChg chg="mod">
          <ac:chgData name="András Juhász" userId="09a58b91f9e979a1" providerId="LiveId" clId="{5718EAB4-49FC-4B9F-9F6C-8FD4585BC61D}" dt="2024-02-09T11:13:57.604" v="34" actId="404"/>
          <ac:spMkLst>
            <pc:docMk/>
            <pc:sldMk cId="1202217210" sldId="2430"/>
            <ac:spMk id="18" creationId="{B3DCE263-F95B-4BDC-B187-2EAB9E07A708}"/>
          </ac:spMkLst>
        </pc:spChg>
      </pc:sldChg>
      <pc:sldChg chg="modSp mod">
        <pc:chgData name="András Juhász" userId="09a58b91f9e979a1" providerId="LiveId" clId="{5718EAB4-49FC-4B9F-9F6C-8FD4585BC61D}" dt="2024-02-09T11:14:40.641" v="52" actId="404"/>
        <pc:sldMkLst>
          <pc:docMk/>
          <pc:sldMk cId="1279130326" sldId="2431"/>
        </pc:sldMkLst>
        <pc:spChg chg="mod">
          <ac:chgData name="András Juhász" userId="09a58b91f9e979a1" providerId="LiveId" clId="{5718EAB4-49FC-4B9F-9F6C-8FD4585BC61D}" dt="2024-02-09T11:14:24.050" v="44" actId="404"/>
          <ac:spMkLst>
            <pc:docMk/>
            <pc:sldMk cId="1279130326" sldId="2431"/>
            <ac:spMk id="4" creationId="{A1DDDF03-B08B-8E86-38CA-DFAB63A2487D}"/>
          </ac:spMkLst>
        </pc:spChg>
        <pc:spChg chg="mod">
          <ac:chgData name="András Juhász" userId="09a58b91f9e979a1" providerId="LiveId" clId="{5718EAB4-49FC-4B9F-9F6C-8FD4585BC61D}" dt="2024-02-09T11:14:16.316" v="41" actId="14100"/>
          <ac:spMkLst>
            <pc:docMk/>
            <pc:sldMk cId="1279130326" sldId="2431"/>
            <ac:spMk id="6" creationId="{1E69013A-BA47-0DBA-FBFF-3BDFD4D48C6A}"/>
          </ac:spMkLst>
        </pc:spChg>
        <pc:spChg chg="mod">
          <ac:chgData name="András Juhász" userId="09a58b91f9e979a1" providerId="LiveId" clId="{5718EAB4-49FC-4B9F-9F6C-8FD4585BC61D}" dt="2024-02-09T11:14:05.815" v="37" actId="1076"/>
          <ac:spMkLst>
            <pc:docMk/>
            <pc:sldMk cId="1279130326" sldId="2431"/>
            <ac:spMk id="12" creationId="{FB890F7B-FD8B-4B2B-B7E0-AA6C2D64ACC7}"/>
          </ac:spMkLst>
        </pc:spChg>
        <pc:spChg chg="mod">
          <ac:chgData name="András Juhász" userId="09a58b91f9e979a1" providerId="LiveId" clId="{5718EAB4-49FC-4B9F-9F6C-8FD4585BC61D}" dt="2024-02-09T11:14:40.641" v="52" actId="404"/>
          <ac:spMkLst>
            <pc:docMk/>
            <pc:sldMk cId="1279130326" sldId="2431"/>
            <ac:spMk id="14" creationId="{8690428F-3309-41FA-B050-ED545EA123C7}"/>
          </ac:spMkLst>
        </pc:spChg>
        <pc:spChg chg="mod">
          <ac:chgData name="András Juhász" userId="09a58b91f9e979a1" providerId="LiveId" clId="{5718EAB4-49FC-4B9F-9F6C-8FD4585BC61D}" dt="2024-02-09T11:14:11.922" v="40" actId="1076"/>
          <ac:spMkLst>
            <pc:docMk/>
            <pc:sldMk cId="1279130326" sldId="2431"/>
            <ac:spMk id="25" creationId="{85AB590C-E616-498F-B4C0-539B365F84A2}"/>
          </ac:spMkLst>
        </pc:spChg>
        <pc:spChg chg="mod">
          <ac:chgData name="András Juhász" userId="09a58b91f9e979a1" providerId="LiveId" clId="{5718EAB4-49FC-4B9F-9F6C-8FD4585BC61D}" dt="2024-02-09T11:14:16.316" v="41" actId="14100"/>
          <ac:spMkLst>
            <pc:docMk/>
            <pc:sldMk cId="1279130326" sldId="2431"/>
            <ac:spMk id="44" creationId="{84BFF4A6-BBE2-4675-8DE5-391F4D5279A3}"/>
          </ac:spMkLst>
        </pc:spChg>
        <pc:spChg chg="mod">
          <ac:chgData name="András Juhász" userId="09a58b91f9e979a1" providerId="LiveId" clId="{5718EAB4-49FC-4B9F-9F6C-8FD4585BC61D}" dt="2024-02-09T11:14:16.316" v="41" actId="14100"/>
          <ac:spMkLst>
            <pc:docMk/>
            <pc:sldMk cId="1279130326" sldId="2431"/>
            <ac:spMk id="46" creationId="{0F224CF6-315A-4D6F-A3DF-4BD412127554}"/>
          </ac:spMkLst>
        </pc:spChg>
        <pc:spChg chg="mod">
          <ac:chgData name="András Juhász" userId="09a58b91f9e979a1" providerId="LiveId" clId="{5718EAB4-49FC-4B9F-9F6C-8FD4585BC61D}" dt="2024-02-09T11:14:33.268" v="50" actId="20577"/>
          <ac:spMkLst>
            <pc:docMk/>
            <pc:sldMk cId="1279130326" sldId="2431"/>
            <ac:spMk id="52" creationId="{E8EB0811-57B5-4783-A1D3-DB86F6C44A22}"/>
          </ac:spMkLst>
        </pc:spChg>
        <pc:spChg chg="mod">
          <ac:chgData name="András Juhász" userId="09a58b91f9e979a1" providerId="LiveId" clId="{5718EAB4-49FC-4B9F-9F6C-8FD4585BC61D}" dt="2024-02-09T11:14:20.876" v="43" actId="404"/>
          <ac:spMkLst>
            <pc:docMk/>
            <pc:sldMk cId="1279130326" sldId="2431"/>
            <ac:spMk id="53" creationId="{606B0BE0-EEAA-4E87-A383-E392F9411C9D}"/>
          </ac:spMkLst>
        </pc:spChg>
        <pc:picChg chg="mod">
          <ac:chgData name="András Juhász" userId="09a58b91f9e979a1" providerId="LiveId" clId="{5718EAB4-49FC-4B9F-9F6C-8FD4585BC61D}" dt="2024-02-09T11:14:38.344" v="51" actId="1076"/>
          <ac:picMkLst>
            <pc:docMk/>
            <pc:sldMk cId="1279130326" sldId="2431"/>
            <ac:picMk id="54" creationId="{3ACBC299-76C9-490B-96F1-0BB5B3A23465}"/>
          </ac:picMkLst>
        </pc:picChg>
      </pc:sldChg>
      <pc:sldChg chg="modSp mod">
        <pc:chgData name="András Juhász" userId="09a58b91f9e979a1" providerId="LiveId" clId="{5718EAB4-49FC-4B9F-9F6C-8FD4585BC61D}" dt="2024-02-09T11:14:51.967" v="55" actId="404"/>
        <pc:sldMkLst>
          <pc:docMk/>
          <pc:sldMk cId="2844523372" sldId="2432"/>
        </pc:sldMkLst>
        <pc:spChg chg="mod">
          <ac:chgData name="András Juhász" userId="09a58b91f9e979a1" providerId="LiveId" clId="{5718EAB4-49FC-4B9F-9F6C-8FD4585BC61D}" dt="2024-02-09T11:14:44.436" v="53" actId="404"/>
          <ac:spMkLst>
            <pc:docMk/>
            <pc:sldMk cId="2844523372" sldId="2432"/>
            <ac:spMk id="14" creationId="{8690428F-3309-41FA-B050-ED545EA123C7}"/>
          </ac:spMkLst>
        </pc:spChg>
        <pc:spChg chg="mod">
          <ac:chgData name="András Juhász" userId="09a58b91f9e979a1" providerId="LiveId" clId="{5718EAB4-49FC-4B9F-9F6C-8FD4585BC61D}" dt="2024-02-09T11:14:51.967" v="55" actId="404"/>
          <ac:spMkLst>
            <pc:docMk/>
            <pc:sldMk cId="2844523372" sldId="2432"/>
            <ac:spMk id="18" creationId="{6ACD612A-E86B-4604-A5AA-DBA82BBFA50B}"/>
          </ac:spMkLst>
        </pc:spChg>
        <pc:spChg chg="mod">
          <ac:chgData name="András Juhász" userId="09a58b91f9e979a1" providerId="LiveId" clId="{5718EAB4-49FC-4B9F-9F6C-8FD4585BC61D}" dt="2024-02-09T11:14:50.084" v="54" actId="14100"/>
          <ac:spMkLst>
            <pc:docMk/>
            <pc:sldMk cId="2844523372" sldId="2432"/>
            <ac:spMk id="25" creationId="{85AB590C-E616-498F-B4C0-539B365F84A2}"/>
          </ac:spMkLst>
        </pc:spChg>
        <pc:spChg chg="mod">
          <ac:chgData name="András Juhász" userId="09a58b91f9e979a1" providerId="LiveId" clId="{5718EAB4-49FC-4B9F-9F6C-8FD4585BC61D}" dt="2024-02-09T11:14:50.084" v="54" actId="14100"/>
          <ac:spMkLst>
            <pc:docMk/>
            <pc:sldMk cId="2844523372" sldId="2432"/>
            <ac:spMk id="42" creationId="{953E6DCE-5177-4DAC-8E53-E1158AC9BFB0}"/>
          </ac:spMkLst>
        </pc:spChg>
        <pc:spChg chg="mod">
          <ac:chgData name="András Juhász" userId="09a58b91f9e979a1" providerId="LiveId" clId="{5718EAB4-49FC-4B9F-9F6C-8FD4585BC61D}" dt="2024-02-09T11:14:50.084" v="54" actId="14100"/>
          <ac:spMkLst>
            <pc:docMk/>
            <pc:sldMk cId="2844523372" sldId="2432"/>
            <ac:spMk id="44" creationId="{84BFF4A6-BBE2-4675-8DE5-391F4D5279A3}"/>
          </ac:spMkLst>
        </pc:spChg>
        <pc:spChg chg="mod">
          <ac:chgData name="András Juhász" userId="09a58b91f9e979a1" providerId="LiveId" clId="{5718EAB4-49FC-4B9F-9F6C-8FD4585BC61D}" dt="2024-02-09T11:14:50.084" v="54" actId="14100"/>
          <ac:spMkLst>
            <pc:docMk/>
            <pc:sldMk cId="2844523372" sldId="2432"/>
            <ac:spMk id="46" creationId="{0F224CF6-315A-4D6F-A3DF-4BD412127554}"/>
          </ac:spMkLst>
        </pc:spChg>
      </pc:sldChg>
      <pc:sldChg chg="modSp mod">
        <pc:chgData name="András Juhász" userId="09a58b91f9e979a1" providerId="LiveId" clId="{5718EAB4-49FC-4B9F-9F6C-8FD4585BC61D}" dt="2024-02-09T11:15:09.090" v="60" actId="1076"/>
        <pc:sldMkLst>
          <pc:docMk/>
          <pc:sldMk cId="3352468186" sldId="2433"/>
        </pc:sldMkLst>
        <pc:spChg chg="mod">
          <ac:chgData name="András Juhász" userId="09a58b91f9e979a1" providerId="LiveId" clId="{5718EAB4-49FC-4B9F-9F6C-8FD4585BC61D}" dt="2024-02-09T11:15:00.485" v="56" actId="1076"/>
          <ac:spMkLst>
            <pc:docMk/>
            <pc:sldMk cId="3352468186" sldId="2433"/>
            <ac:spMk id="5" creationId="{811E2EBD-52C8-7F9D-8F18-D86666BFAADC}"/>
          </ac:spMkLst>
        </pc:spChg>
        <pc:spChg chg="mod">
          <ac:chgData name="András Juhász" userId="09a58b91f9e979a1" providerId="LiveId" clId="{5718EAB4-49FC-4B9F-9F6C-8FD4585BC61D}" dt="2024-02-09T11:15:02.946" v="58" actId="404"/>
          <ac:spMkLst>
            <pc:docMk/>
            <pc:sldMk cId="3352468186" sldId="2433"/>
            <ac:spMk id="7" creationId="{3E1908D4-C0F5-86DC-083D-CA9EFB28AFA4}"/>
          </ac:spMkLst>
        </pc:spChg>
        <pc:spChg chg="mod">
          <ac:chgData name="András Juhász" userId="09a58b91f9e979a1" providerId="LiveId" clId="{5718EAB4-49FC-4B9F-9F6C-8FD4585BC61D}" dt="2024-02-09T11:15:06.659" v="59" actId="14100"/>
          <ac:spMkLst>
            <pc:docMk/>
            <pc:sldMk cId="3352468186" sldId="2433"/>
            <ac:spMk id="15" creationId="{C0A26B59-5745-DE7E-EBE0-30068B804933}"/>
          </ac:spMkLst>
        </pc:spChg>
        <pc:spChg chg="mod">
          <ac:chgData name="András Juhász" userId="09a58b91f9e979a1" providerId="LiveId" clId="{5718EAB4-49FC-4B9F-9F6C-8FD4585BC61D}" dt="2024-02-09T11:15:09.090" v="60" actId="1076"/>
          <ac:spMkLst>
            <pc:docMk/>
            <pc:sldMk cId="3352468186" sldId="2433"/>
            <ac:spMk id="16" creationId="{B9D76421-A179-B480-ADCA-5C5591E6F023}"/>
          </ac:spMkLst>
        </pc:spChg>
      </pc:sldChg>
      <pc:sldChg chg="modSp mod">
        <pc:chgData name="András Juhász" userId="09a58b91f9e979a1" providerId="LiveId" clId="{5718EAB4-49FC-4B9F-9F6C-8FD4585BC61D}" dt="2024-02-09T11:15:18.604" v="63" actId="20577"/>
        <pc:sldMkLst>
          <pc:docMk/>
          <pc:sldMk cId="2048628594" sldId="2435"/>
        </pc:sldMkLst>
        <pc:spChg chg="mod">
          <ac:chgData name="András Juhász" userId="09a58b91f9e979a1" providerId="LiveId" clId="{5718EAB4-49FC-4B9F-9F6C-8FD4585BC61D}" dt="2024-02-09T11:15:18.604" v="63" actId="20577"/>
          <ac:spMkLst>
            <pc:docMk/>
            <pc:sldMk cId="2048628594" sldId="2435"/>
            <ac:spMk id="5" creationId="{111945F7-0D14-D743-BFDA-035538ED41B2}"/>
          </ac:spMkLst>
        </pc:spChg>
      </pc:sldChg>
      <pc:sldChg chg="modSp mod">
        <pc:chgData name="András Juhász" userId="09a58b91f9e979a1" providerId="LiveId" clId="{5718EAB4-49FC-4B9F-9F6C-8FD4585BC61D}" dt="2024-02-09T11:15:25.680" v="64" actId="404"/>
        <pc:sldMkLst>
          <pc:docMk/>
          <pc:sldMk cId="3718840640" sldId="2436"/>
        </pc:sldMkLst>
        <pc:spChg chg="mod">
          <ac:chgData name="András Juhász" userId="09a58b91f9e979a1" providerId="LiveId" clId="{5718EAB4-49FC-4B9F-9F6C-8FD4585BC61D}" dt="2024-02-09T11:15:25.680" v="64" actId="404"/>
          <ac:spMkLst>
            <pc:docMk/>
            <pc:sldMk cId="3718840640" sldId="2436"/>
            <ac:spMk id="9" creationId="{6BABE3B0-7BDF-4FDC-974A-6A3F8E5F68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hu-HU">
              <a:latin typeface="EC Square Sans Pro" panose="020B0506040000020004" pitchFamily="34" charset="0"/>
            </a:rPr>
            <a:t>Antimikrobiális szerek</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hu-HU" sz="2800" dirty="0">
              <a:latin typeface="EC Square Sans Pro" panose="020B0506040000020004" pitchFamily="34" charset="0"/>
              <a:ea typeface="+mn-ea"/>
              <a:cs typeface="+mn-cs"/>
            </a:rPr>
            <a:t>Antibiotikumok</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hu-HU" dirty="0">
              <a:latin typeface="EC Square Sans Pro" panose="020B0506040000020004" pitchFamily="34" charset="0"/>
            </a:rPr>
            <a:t>Gombaellenes, </a:t>
          </a:r>
          <a:r>
            <a:rPr lang="hu-HU" dirty="0" smtClean="0">
              <a:latin typeface="EC Square Sans Pro" panose="020B0506040000020004" pitchFamily="34" charset="0"/>
            </a:rPr>
            <a:t>protozoa elleni </a:t>
          </a:r>
          <a:r>
            <a:rPr lang="hu-HU" dirty="0">
              <a:latin typeface="EC Square Sans Pro" panose="020B0506040000020004" pitchFamily="34" charset="0"/>
            </a:rPr>
            <a:t>szerek</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hu-HU" sz="2800" dirty="0">
              <a:latin typeface="EC Square Sans Pro" panose="020B0506040000020004" pitchFamily="34" charset="0"/>
              <a:ea typeface="+mn-ea"/>
              <a:cs typeface="+mn-cs"/>
            </a:rPr>
            <a:t>Vírusellenes szerek</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t>
        <a:bodyPr/>
        <a:lstStyle/>
        <a:p>
          <a:endParaRPr lang="hu-HU"/>
        </a:p>
      </dgm:t>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t>
        <a:bodyPr/>
        <a:lstStyle/>
        <a:p>
          <a:endParaRPr lang="hu-HU"/>
        </a:p>
      </dgm:t>
    </dgm:pt>
    <dgm:pt modelId="{8D92AC8A-EAA6-440E-A44C-BC8887014636}" type="pres">
      <dgm:prSet presAssocID="{70616961-3CAB-4A6F-ABD6-F89EAC9B54B1}" presName="rootConnector1" presStyleLbl="node1" presStyleIdx="0" presStyleCnt="0"/>
      <dgm:spPr/>
      <dgm:t>
        <a:bodyPr/>
        <a:lstStyle/>
        <a:p>
          <a:endParaRPr lang="hu-HU"/>
        </a:p>
      </dgm:t>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t>
        <a:bodyPr/>
        <a:lstStyle/>
        <a:p>
          <a:endParaRPr lang="hu-HU"/>
        </a:p>
      </dgm:t>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t>
        <a:bodyPr/>
        <a:lstStyle/>
        <a:p>
          <a:endParaRPr lang="hu-HU"/>
        </a:p>
      </dgm:t>
    </dgm:pt>
    <dgm:pt modelId="{3B3120E9-2578-4302-893B-16F92B698C88}" type="pres">
      <dgm:prSet presAssocID="{21197F1B-0BC8-494C-B051-533C288516D4}" presName="rootConnector" presStyleLbl="node2" presStyleIdx="0" presStyleCnt="3"/>
      <dgm:spPr/>
      <dgm:t>
        <a:bodyPr/>
        <a:lstStyle/>
        <a:p>
          <a:endParaRPr lang="hu-HU"/>
        </a:p>
      </dgm:t>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t>
        <a:bodyPr/>
        <a:lstStyle/>
        <a:p>
          <a:endParaRPr lang="hu-HU"/>
        </a:p>
      </dgm:t>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t>
        <a:bodyPr/>
        <a:lstStyle/>
        <a:p>
          <a:endParaRPr lang="hu-HU"/>
        </a:p>
      </dgm:t>
    </dgm:pt>
    <dgm:pt modelId="{CA84C03A-3A7B-4E32-BAFF-68EB69A559B9}" type="pres">
      <dgm:prSet presAssocID="{FE965841-04E1-444F-B976-1FACF1498245}" presName="rootConnector" presStyleLbl="node2" presStyleIdx="1" presStyleCnt="3"/>
      <dgm:spPr/>
      <dgm:t>
        <a:bodyPr/>
        <a:lstStyle/>
        <a:p>
          <a:endParaRPr lang="hu-HU"/>
        </a:p>
      </dgm:t>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t>
        <a:bodyPr/>
        <a:lstStyle/>
        <a:p>
          <a:endParaRPr lang="hu-HU"/>
        </a:p>
      </dgm:t>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t>
        <a:bodyPr/>
        <a:lstStyle/>
        <a:p>
          <a:endParaRPr lang="hu-HU"/>
        </a:p>
      </dgm:t>
    </dgm:pt>
    <dgm:pt modelId="{DB54BCDD-FEAA-4C45-8C88-7FC13D2AFB55}" type="pres">
      <dgm:prSet presAssocID="{3A5FC350-809A-420E-B508-F86CFE56F9EC}" presName="rootConnector" presStyleLbl="node2" presStyleIdx="2" presStyleCnt="3"/>
      <dgm:spPr/>
      <dgm:t>
        <a:bodyPr/>
        <a:lstStyle/>
        <a:p>
          <a:endParaRPr lang="hu-HU"/>
        </a:p>
      </dgm:t>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D4BF6723-7E00-40BA-9CFA-E8BCD692DAB3}" type="presOf" srcId="{21197F1B-0BC8-494C-B051-533C288516D4}" destId="{8BADFCBF-D1DC-4E42-979C-F40C472F8488}" srcOrd="0"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3ED45DCC-7302-4CC6-BCD7-61222340F4A3}" srcId="{70616961-3CAB-4A6F-ABD6-F89EAC9B54B1}" destId="{3A5FC350-809A-420E-B508-F86CFE56F9EC}" srcOrd="2" destOrd="0" parTransId="{0B0DBA1E-0CDC-4F1B-ACDD-828BA6AEC98E}" sibTransId="{FD968D5E-6217-4805-8B0B-878FAC32FC8B}"/>
    <dgm:cxn modelId="{873AE24F-98D3-4324-87AA-0BC2452C4878}" type="presOf" srcId="{70616961-3CAB-4A6F-ABD6-F89EAC9B54B1}" destId="{8D92AC8A-EAA6-440E-A44C-BC8887014636}"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07495ECF-8175-44E2-BD51-FFDCD1BFB5EE}" type="presOf" srcId="{70616961-3CAB-4A6F-ABD6-F89EAC9B54B1}" destId="{19469F1B-1071-4499-AEE7-48C480D0B929}" srcOrd="0"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hu-HU" sz="3200" b="1">
              <a:solidFill>
                <a:schemeClr val="bg1"/>
              </a:solidFill>
              <a:latin typeface="EC Square Sans Pro" panose="020B0506040000020004" pitchFamily="34" charset="0"/>
            </a:rPr>
            <a:t>Az antimikrobiális szerek használatának módjai</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hu-HU" sz="2400">
              <a:latin typeface="EC Square Sans Pro"/>
            </a:rPr>
            <a:t>Megelőzés (profilaxis)</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hu-HU" sz="2400" dirty="0" smtClean="0">
              <a:latin typeface="EC Square Sans Pro"/>
            </a:rPr>
            <a:t>Csoportos </a:t>
          </a:r>
          <a:r>
            <a:rPr lang="hu-HU" sz="2400" dirty="0">
              <a:latin typeface="EC Square Sans Pro"/>
            </a:rPr>
            <a:t>alkalmazás (</a:t>
          </a:r>
          <a:r>
            <a:rPr lang="hu-HU" sz="2400" dirty="0" err="1">
              <a:latin typeface="EC Square Sans Pro"/>
            </a:rPr>
            <a:t>metafilaxis</a:t>
          </a:r>
          <a:r>
            <a:rPr lang="hu-HU" sz="2400" dirty="0">
              <a:latin typeface="EC Square Sans Pro"/>
            </a:rPr>
            <a:t>)</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hu-HU" sz="2400" dirty="0" smtClean="0">
              <a:latin typeface="EC Square Sans Pro"/>
            </a:rPr>
            <a:t>Gyógykezelés</a:t>
          </a:r>
          <a:endParaRPr lang="hu-HU" sz="2400" dirty="0">
            <a:latin typeface="EC Square Sans Pro"/>
          </a:endParaRP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hu-HU" sz="2400" dirty="0" smtClean="0">
              <a:latin typeface="EC Square Sans Pro"/>
            </a:rPr>
            <a:t>Hozamfokozás</a:t>
          </a:r>
          <a:endParaRPr lang="hu-HU" sz="2400" dirty="0">
            <a:latin typeface="EC Square Sans Pro"/>
          </a:endParaRP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hu-HU" sz="1800">
              <a:latin typeface="EC Square Sans Pro" panose="020B0506040000020004" pitchFamily="34" charset="0"/>
            </a:rPr>
            <a:t>Egyéni kezelés</a:t>
          </a: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hu-HU" sz="1800">
              <a:solidFill>
                <a:schemeClr val="bg1"/>
              </a:solidFill>
              <a:latin typeface="EC Square Sans Pro" panose="020B0506040000020004" pitchFamily="34" charset="0"/>
            </a:rPr>
            <a:t>Csoportos kezelés</a:t>
          </a: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hu-HU">
              <a:latin typeface="EC Square Sans Pro"/>
            </a:rPr>
            <a:t>CSAK kivételes esetekben (amikor a fertőzésveszély nagyon magas/a következmények súlyosak)</a:t>
          </a:r>
        </a:p>
      </dgm:t>
    </dgm:pt>
    <dgm:pt modelId="{5C42E7A7-4E85-455E-B011-1669A7275624}" type="parTrans" cxnId="{CAE30CC2-1B6A-4E3C-9808-1651CE3E27EC}">
      <dgm:prSet/>
      <dgm:spPr/>
      <dgm:t>
        <a:bodyPr/>
        <a:lstStyle/>
        <a:p>
          <a:endParaRPr lang="x-none">
            <a:latin typeface="EC Square Sans Pro" panose="020B0506040000020004" pitchFamily="34" charset="0"/>
          </a:endParaRPr>
        </a:p>
      </dgm:t>
    </dgm:pt>
    <dgm:pt modelId="{A7A37DC2-A0AB-4390-8625-F3AD5DFB996E}" type="sibTrans" cxnId="{CAE30CC2-1B6A-4E3C-9808-1651CE3E27EC}">
      <dgm:prSet/>
      <dgm:spPr/>
      <dgm:t>
        <a:bodyPr/>
        <a:lstStyle/>
        <a:p>
          <a:endParaRPr lang="x-none">
            <a:latin typeface="EC Square Sans Pro" panose="020B0506040000020004" pitchFamily="34" charset="0"/>
          </a:endParaRPr>
        </a:p>
      </dgm:t>
    </dgm:pt>
    <dgm:pt modelId="{E40B37E3-1031-44AB-AC30-353AFC1FEBE0}">
      <dgm:prSet/>
      <dgm:spPr>
        <a:solidFill>
          <a:srgbClr val="ECEBEB"/>
        </a:solidFill>
      </dgm:spPr>
      <dgm:t>
        <a:bodyPr/>
        <a:lstStyle/>
        <a:p>
          <a:r>
            <a:rPr lang="hu-HU" dirty="0" smtClean="0">
              <a:latin typeface="EC Square Sans Pro" panose="020B0506040000020004" pitchFamily="34" charset="0"/>
            </a:rPr>
            <a:t>CSAK </a:t>
          </a:r>
          <a:r>
            <a:rPr lang="hu-HU" dirty="0">
              <a:latin typeface="EC Square Sans Pro" panose="020B0506040000020004" pitchFamily="34" charset="0"/>
            </a:rPr>
            <a:t>ha egy fertőzés vagy egy fertőző betegség állatok közötti terjedésének magas a kockázata</a:t>
          </a:r>
        </a:p>
      </dgm:t>
    </dgm:pt>
    <dgm:pt modelId="{FB16CC43-DDEF-4BE2-9474-2D52117CE695}" type="parTrans" cxnId="{8E60BE64-2554-4E8F-9E4A-EFED58D3ADCB}">
      <dgm:prSet/>
      <dgm:spPr/>
      <dgm:t>
        <a:bodyPr/>
        <a:lstStyle/>
        <a:p>
          <a:endParaRPr lang="x-none">
            <a:latin typeface="EC Square Sans Pro" panose="020B0506040000020004" pitchFamily="34" charset="0"/>
          </a:endParaRPr>
        </a:p>
      </dgm:t>
    </dgm:pt>
    <dgm:pt modelId="{C518E7FA-7F4C-4826-A8EE-9B57904AD12D}" type="sibTrans" cxnId="{8E60BE64-2554-4E8F-9E4A-EFED58D3ADCB}">
      <dgm:prSet/>
      <dgm:spPr/>
      <dgm:t>
        <a:bodyPr/>
        <a:lstStyle/>
        <a:p>
          <a:endParaRPr lang="x-none">
            <a:latin typeface="EC Square Sans Pro" panose="020B0506040000020004" pitchFamily="34" charset="0"/>
          </a:endParaRPr>
        </a:p>
      </dgm:t>
    </dgm:pt>
    <dgm:pt modelId="{7D1B31A2-A6A7-480C-9723-5D7F22A9364F}">
      <dgm:prSet/>
      <dgm:spPr>
        <a:solidFill>
          <a:srgbClr val="ECEBEB"/>
        </a:solidFill>
      </dgm:spPr>
      <dgm:t>
        <a:bodyPr/>
        <a:lstStyle/>
        <a:p>
          <a:r>
            <a:rPr lang="hu-HU" dirty="0" smtClean="0">
              <a:latin typeface="EC Square Sans Pro" panose="020B0506040000020004" pitchFamily="34" charset="0"/>
            </a:rPr>
            <a:t>Ha </a:t>
          </a:r>
          <a:r>
            <a:rPr lang="hu-HU" dirty="0">
              <a:latin typeface="EC Square Sans Pro" panose="020B0506040000020004" pitchFamily="34" charset="0"/>
            </a:rPr>
            <a:t>más megfelelő alternatíva nem áll rendelkezésre</a:t>
          </a:r>
        </a:p>
      </dgm:t>
    </dgm:pt>
    <dgm:pt modelId="{FE465904-CAB5-498B-B1E5-AF603E4A4654}" type="parTrans" cxnId="{787B443C-9982-4789-9A81-6EBF8DC37972}">
      <dgm:prSet/>
      <dgm:spPr/>
      <dgm:t>
        <a:bodyPr/>
        <a:lstStyle/>
        <a:p>
          <a:endParaRPr lang="x-none">
            <a:latin typeface="EC Square Sans Pro" panose="020B0506040000020004" pitchFamily="34" charset="0"/>
          </a:endParaRPr>
        </a:p>
      </dgm:t>
    </dgm:pt>
    <dgm:pt modelId="{8B53AEBB-B4DC-4F53-AD3D-A4EA542A8DDB}" type="sibTrans" cxnId="{787B443C-9982-4789-9A81-6EBF8DC37972}">
      <dgm:prSet/>
      <dgm:spPr/>
      <dgm:t>
        <a:bodyPr/>
        <a:lstStyle/>
        <a:p>
          <a:endParaRPr lang="x-none">
            <a:latin typeface="EC Square Sans Pro" panose="020B0506040000020004" pitchFamily="34" charset="0"/>
          </a:endParaRPr>
        </a:p>
      </dgm:t>
    </dgm:pt>
    <dgm:pt modelId="{06E34F59-F514-4E94-A81B-D7CA268EAD41}">
      <dgm:prSet custT="1"/>
      <dgm:spPr>
        <a:solidFill>
          <a:srgbClr val="ECEBEB"/>
        </a:solidFill>
      </dgm:spPr>
      <dgm:t>
        <a:bodyPr/>
        <a:lstStyle/>
        <a:p>
          <a:r>
            <a:rPr lang="hu-HU" sz="1800" b="1">
              <a:solidFill>
                <a:srgbClr val="C00000"/>
              </a:solidFill>
              <a:latin typeface="EC Square Sans Pro" panose="020B0506040000020004" pitchFamily="34" charset="0"/>
            </a:rPr>
            <a:t>TILOS!</a:t>
          </a:r>
        </a:p>
      </dgm:t>
    </dgm:pt>
    <dgm:pt modelId="{26AC9B98-C77C-4C00-AB44-22618E6DC88E}" type="parTrans" cxnId="{5D2A24D1-F598-482E-868E-93550B4F6B3F}">
      <dgm:prSet/>
      <dgm:spPr/>
      <dgm:t>
        <a:bodyPr/>
        <a:lstStyle/>
        <a:p>
          <a:endParaRPr lang="x-none">
            <a:latin typeface="EC Square Sans Pro" panose="020B0506040000020004" pitchFamily="34" charset="0"/>
          </a:endParaRPr>
        </a:p>
      </dgm:t>
    </dgm:pt>
    <dgm:pt modelId="{F5246992-DAAC-4A36-A7B6-120E942722A3}" type="sibTrans" cxnId="{5D2A24D1-F598-482E-868E-93550B4F6B3F}">
      <dgm:prSet/>
      <dgm:spPr/>
      <dgm:t>
        <a:bodyPr/>
        <a:lstStyle/>
        <a:p>
          <a:endParaRPr lang="x-none">
            <a:latin typeface="EC Square Sans Pro" panose="020B0506040000020004" pitchFamily="34" charset="0"/>
          </a:endParaRPr>
        </a:p>
      </dgm:t>
    </dgm:pt>
    <dgm:pt modelId="{003C9CF6-9CEA-4F0C-AD0C-A9FCC60E84A8}">
      <dgm:prSet/>
      <dgm:spPr>
        <a:solidFill>
          <a:srgbClr val="ECEBEB"/>
        </a:solidFill>
      </dgm:spPr>
      <dgm:t>
        <a:bodyPr/>
        <a:lstStyle/>
        <a:p>
          <a:pPr rtl="0"/>
          <a:r>
            <a:rPr lang="es-ES" dirty="0">
              <a:latin typeface="EC Square Sans Pro"/>
            </a:rPr>
            <a:t>Antibiotikumos kezelés CSAK </a:t>
          </a:r>
          <a:r>
            <a:rPr lang="es-ES" dirty="0" smtClean="0">
              <a:latin typeface="EC Square Sans Pro"/>
            </a:rPr>
            <a:t>egyedi</a:t>
          </a:r>
          <a:r>
            <a:rPr lang="hu-HU" dirty="0" smtClean="0">
              <a:latin typeface="EC Square Sans Pro"/>
            </a:rPr>
            <a:t>leg</a:t>
          </a:r>
          <a:endParaRPr lang="es-ES" dirty="0">
            <a:latin typeface="EC Square Sans Pro"/>
          </a:endParaRPr>
        </a:p>
        <a:p>
          <a:r>
            <a:rPr lang="es-ES" dirty="0">
              <a:latin typeface="EC Square Sans Pro"/>
            </a:rPr>
            <a:t>Egyéb antimikrobiális szerek CSAK korlátozott számú </a:t>
          </a:r>
          <a:r>
            <a:rPr lang="es-ES" dirty="0" smtClean="0">
              <a:latin typeface="EC Square Sans Pro"/>
            </a:rPr>
            <a:t>állat </a:t>
          </a:r>
          <a:r>
            <a:rPr lang="es-ES" dirty="0">
              <a:latin typeface="EC Square Sans Pro"/>
            </a:rPr>
            <a:t>számára</a:t>
          </a:r>
          <a:endParaRPr lang="hu-HU" dirty="0">
            <a:latin typeface="EC Square Sans Pro"/>
          </a:endParaRPr>
        </a:p>
      </dgm:t>
    </dgm:pt>
    <dgm:pt modelId="{60B9CABD-ACA7-430E-9051-730C857EE2C0}" type="sibTrans" cxnId="{0B7D6FB9-DB1B-4062-80F2-0DEE8E2596D9}">
      <dgm:prSet/>
      <dgm:spPr/>
      <dgm:t>
        <a:bodyPr/>
        <a:lstStyle/>
        <a:p>
          <a:endParaRPr lang="x-none">
            <a:latin typeface="EC Square Sans Pro" panose="020B0506040000020004" pitchFamily="34" charset="0"/>
          </a:endParaRPr>
        </a:p>
      </dgm:t>
    </dgm:pt>
    <dgm:pt modelId="{94564E4D-4C54-4D26-A457-93C709F16AA3}" type="parTrans" cxnId="{0B7D6FB9-DB1B-4062-80F2-0DEE8E2596D9}">
      <dgm:prSet/>
      <dgm:spPr/>
      <dgm:t>
        <a:bodyPr/>
        <a:lstStyle/>
        <a:p>
          <a:endParaRPr lang="x-none">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t>
        <a:bodyPr/>
        <a:lstStyle/>
        <a:p>
          <a:endParaRPr lang="hu-HU"/>
        </a:p>
      </dgm:t>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t>
        <a:bodyPr/>
        <a:lstStyle/>
        <a:p>
          <a:endParaRPr lang="hu-HU"/>
        </a:p>
      </dgm:t>
    </dgm:pt>
    <dgm:pt modelId="{8D92AC8A-EAA6-440E-A44C-BC8887014636}" type="pres">
      <dgm:prSet presAssocID="{70616961-3CAB-4A6F-ABD6-F89EAC9B54B1}" presName="rootConnector1" presStyleLbl="node1" presStyleIdx="0" presStyleCnt="0"/>
      <dgm:spPr/>
      <dgm:t>
        <a:bodyPr/>
        <a:lstStyle/>
        <a:p>
          <a:endParaRPr lang="hu-HU"/>
        </a:p>
      </dgm:t>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t>
        <a:bodyPr/>
        <a:lstStyle/>
        <a:p>
          <a:endParaRPr lang="hu-HU"/>
        </a:p>
      </dgm:t>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t>
        <a:bodyPr/>
        <a:lstStyle/>
        <a:p>
          <a:endParaRPr lang="hu-HU"/>
        </a:p>
      </dgm:t>
    </dgm:pt>
    <dgm:pt modelId="{3B3120E9-2578-4302-893B-16F92B698C88}" type="pres">
      <dgm:prSet presAssocID="{21197F1B-0BC8-494C-B051-533C288516D4}" presName="rootConnector" presStyleLbl="node2" presStyleIdx="0" presStyleCnt="4"/>
      <dgm:spPr/>
      <dgm:t>
        <a:bodyPr/>
        <a:lstStyle/>
        <a:p>
          <a:endParaRPr lang="hu-HU"/>
        </a:p>
      </dgm:t>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t>
        <a:bodyPr/>
        <a:lstStyle/>
        <a:p>
          <a:endParaRPr lang="hu-HU"/>
        </a:p>
      </dgm:t>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t>
        <a:bodyPr/>
        <a:lstStyle/>
        <a:p>
          <a:endParaRPr lang="hu-HU"/>
        </a:p>
      </dgm:t>
    </dgm:pt>
    <dgm:pt modelId="{3A1B6973-9442-4880-B251-237DC77E77DC}" type="pres">
      <dgm:prSet presAssocID="{3188FC8E-9FD1-466B-94DD-16005085AE83}" presName="rootConnector" presStyleLbl="node3" presStyleIdx="0" presStyleCnt="7"/>
      <dgm:spPr/>
      <dgm:t>
        <a:bodyPr/>
        <a:lstStyle/>
        <a:p>
          <a:endParaRPr lang="hu-HU"/>
        </a:p>
      </dgm:t>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t>
        <a:bodyPr/>
        <a:lstStyle/>
        <a:p>
          <a:endParaRPr lang="hu-HU"/>
        </a:p>
      </dgm:t>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dgm:presLayoutVars>
          <dgm:chPref val="3"/>
        </dgm:presLayoutVars>
      </dgm:prSet>
      <dgm:spPr/>
      <dgm:t>
        <a:bodyPr/>
        <a:lstStyle/>
        <a:p>
          <a:endParaRPr lang="hu-HU"/>
        </a:p>
      </dgm:t>
    </dgm:pt>
    <dgm:pt modelId="{0460D61A-47D8-4E66-A412-8727DD9B068E}" type="pres">
      <dgm:prSet presAssocID="{003C9CF6-9CEA-4F0C-AD0C-A9FCC60E84A8}" presName="rootConnector" presStyleLbl="node3" presStyleIdx="1" presStyleCnt="7"/>
      <dgm:spPr/>
      <dgm:t>
        <a:bodyPr/>
        <a:lstStyle/>
        <a:p>
          <a:endParaRPr lang="hu-HU"/>
        </a:p>
      </dgm:t>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t>
        <a:bodyPr/>
        <a:lstStyle/>
        <a:p>
          <a:endParaRPr lang="hu-HU"/>
        </a:p>
      </dgm:t>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t>
        <a:bodyPr/>
        <a:lstStyle/>
        <a:p>
          <a:endParaRPr lang="hu-HU"/>
        </a:p>
      </dgm:t>
    </dgm:pt>
    <dgm:pt modelId="{CA84C03A-3A7B-4E32-BAFF-68EB69A559B9}" type="pres">
      <dgm:prSet presAssocID="{FE965841-04E1-444F-B976-1FACF1498245}" presName="rootConnector" presStyleLbl="node2" presStyleIdx="1" presStyleCnt="4"/>
      <dgm:spPr/>
      <dgm:t>
        <a:bodyPr/>
        <a:lstStyle/>
        <a:p>
          <a:endParaRPr lang="hu-HU"/>
        </a:p>
      </dgm:t>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t>
        <a:bodyPr/>
        <a:lstStyle/>
        <a:p>
          <a:endParaRPr lang="hu-HU"/>
        </a:p>
      </dgm:t>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t>
        <a:bodyPr/>
        <a:lstStyle/>
        <a:p>
          <a:endParaRPr lang="hu-HU"/>
        </a:p>
      </dgm:t>
    </dgm:pt>
    <dgm:pt modelId="{01F4E229-8F2B-42EA-A2D8-3B76100C8DBD}" type="pres">
      <dgm:prSet presAssocID="{E40B37E3-1031-44AB-AC30-353AFC1FEBE0}" presName="rootConnector" presStyleLbl="node3" presStyleIdx="2" presStyleCnt="7"/>
      <dgm:spPr/>
      <dgm:t>
        <a:bodyPr/>
        <a:lstStyle/>
        <a:p>
          <a:endParaRPr lang="hu-HU"/>
        </a:p>
      </dgm:t>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t>
        <a:bodyPr/>
        <a:lstStyle/>
        <a:p>
          <a:endParaRPr lang="hu-HU"/>
        </a:p>
      </dgm:t>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t>
        <a:bodyPr/>
        <a:lstStyle/>
        <a:p>
          <a:endParaRPr lang="hu-HU"/>
        </a:p>
      </dgm:t>
    </dgm:pt>
    <dgm:pt modelId="{B3A22E51-3F56-4119-9E27-8AD3B6DC5AA8}" type="pres">
      <dgm:prSet presAssocID="{7D1B31A2-A6A7-480C-9723-5D7F22A9364F}" presName="rootConnector" presStyleLbl="node3" presStyleIdx="3" presStyleCnt="7"/>
      <dgm:spPr/>
      <dgm:t>
        <a:bodyPr/>
        <a:lstStyle/>
        <a:p>
          <a:endParaRPr lang="hu-HU"/>
        </a:p>
      </dgm:t>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t>
        <a:bodyPr/>
        <a:lstStyle/>
        <a:p>
          <a:endParaRPr lang="hu-HU"/>
        </a:p>
      </dgm:t>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t>
        <a:bodyPr/>
        <a:lstStyle/>
        <a:p>
          <a:endParaRPr lang="hu-HU"/>
        </a:p>
      </dgm:t>
    </dgm:pt>
    <dgm:pt modelId="{DB54BCDD-FEAA-4C45-8C88-7FC13D2AFB55}" type="pres">
      <dgm:prSet presAssocID="{3A5FC350-809A-420E-B508-F86CFE56F9EC}" presName="rootConnector" presStyleLbl="node2" presStyleIdx="2" presStyleCnt="4"/>
      <dgm:spPr/>
      <dgm:t>
        <a:bodyPr/>
        <a:lstStyle/>
        <a:p>
          <a:endParaRPr lang="hu-HU"/>
        </a:p>
      </dgm:t>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t>
        <a:bodyPr/>
        <a:lstStyle/>
        <a:p>
          <a:endParaRPr lang="hu-HU"/>
        </a:p>
      </dgm:t>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t>
        <a:bodyPr/>
        <a:lstStyle/>
        <a:p>
          <a:endParaRPr lang="hu-HU"/>
        </a:p>
      </dgm:t>
    </dgm:pt>
    <dgm:pt modelId="{1D0AEE6A-D144-4684-B4A9-972EE3C15345}" type="pres">
      <dgm:prSet presAssocID="{176166B7-1AD9-419F-B43F-D7395DE73958}" presName="rootConnector" presStyleLbl="node3" presStyleIdx="4" presStyleCnt="7"/>
      <dgm:spPr/>
      <dgm:t>
        <a:bodyPr/>
        <a:lstStyle/>
        <a:p>
          <a:endParaRPr lang="hu-HU"/>
        </a:p>
      </dgm:t>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t>
        <a:bodyPr/>
        <a:lstStyle/>
        <a:p>
          <a:endParaRPr lang="hu-HU"/>
        </a:p>
      </dgm:t>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t>
        <a:bodyPr/>
        <a:lstStyle/>
        <a:p>
          <a:endParaRPr lang="hu-HU"/>
        </a:p>
      </dgm:t>
    </dgm:pt>
    <dgm:pt modelId="{638E6231-26D7-4B03-BD0C-0374E5E003D2}" type="pres">
      <dgm:prSet presAssocID="{D6F12267-5ACB-4918-A932-2EE35059A542}" presName="rootConnector" presStyleLbl="node3" presStyleIdx="5" presStyleCnt="7"/>
      <dgm:spPr/>
      <dgm:t>
        <a:bodyPr/>
        <a:lstStyle/>
        <a:p>
          <a:endParaRPr lang="hu-HU"/>
        </a:p>
      </dgm:t>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t>
        <a:bodyPr/>
        <a:lstStyle/>
        <a:p>
          <a:endParaRPr lang="hu-HU"/>
        </a:p>
      </dgm:t>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t>
        <a:bodyPr/>
        <a:lstStyle/>
        <a:p>
          <a:endParaRPr lang="hu-HU"/>
        </a:p>
      </dgm:t>
    </dgm:pt>
    <dgm:pt modelId="{C84AF96E-B02D-4B72-848F-61E5827B7D16}" type="pres">
      <dgm:prSet presAssocID="{2FE7B394-D92C-4802-90F6-8F14C473F1F6}" presName="rootConnector" presStyleLbl="node2" presStyleIdx="3" presStyleCnt="4"/>
      <dgm:spPr/>
      <dgm:t>
        <a:bodyPr/>
        <a:lstStyle/>
        <a:p>
          <a:endParaRPr lang="hu-HU"/>
        </a:p>
      </dgm:t>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t>
        <a:bodyPr/>
        <a:lstStyle/>
        <a:p>
          <a:endParaRPr lang="hu-HU"/>
        </a:p>
      </dgm:t>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t>
        <a:bodyPr/>
        <a:lstStyle/>
        <a:p>
          <a:endParaRPr lang="hu-HU"/>
        </a:p>
      </dgm:t>
    </dgm:pt>
    <dgm:pt modelId="{D8CD7F84-AF8A-44A7-8D01-B452BEE5C193}" type="pres">
      <dgm:prSet presAssocID="{06E34F59-F514-4E94-A81B-D7CA268EAD41}" presName="rootConnector" presStyleLbl="node3" presStyleIdx="6" presStyleCnt="7"/>
      <dgm:spPr/>
      <dgm:t>
        <a:bodyPr/>
        <a:lstStyle/>
        <a:p>
          <a:endParaRPr lang="hu-HU"/>
        </a:p>
      </dgm:t>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255FB833-3AF7-446A-B15A-FA01AF8BF657}" type="presOf" srcId="{3188FC8E-9FD1-466B-94DD-16005085AE83}" destId="{A6C8C1EB-8865-484F-BCE3-7F2107D8B6C3}" srcOrd="0"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3ED45DCC-7302-4CC6-BCD7-61222340F4A3}" srcId="{70616961-3CAB-4A6F-ABD6-F89EAC9B54B1}" destId="{3A5FC350-809A-420E-B508-F86CFE56F9EC}" srcOrd="2" destOrd="0" parTransId="{0B0DBA1E-0CDC-4F1B-ACDD-828BA6AEC98E}" sibTransId="{FD968D5E-6217-4805-8B0B-878FAC32FC8B}"/>
    <dgm:cxn modelId="{D9C79890-B9FB-4560-B462-CD5CEAA836AE}" type="presOf" srcId="{91F69EEA-8BC8-4DEA-A12D-94ED96263425}" destId="{58D8161E-A69A-43D5-A7DF-4447C38A787D}"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0B5D8B8E-7505-4184-8752-C8FF3E77A2B1}" type="presOf" srcId="{003C9CF6-9CEA-4F0C-AD0C-A9FCC60E84A8}" destId="{1D468441-9162-423C-890A-1EE79A56B0FE}" srcOrd="0"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BD053D80-9BC7-4E04-BCD6-956BFC743C8A}" type="presOf" srcId="{21197F1B-0BC8-494C-B051-533C288516D4}" destId="{3B3120E9-2578-4302-893B-16F92B698C88}" srcOrd="1"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787B443C-9982-4789-9A81-6EBF8DC37972}" srcId="{FE965841-04E1-444F-B976-1FACF1498245}" destId="{7D1B31A2-A6A7-480C-9723-5D7F22A9364F}" srcOrd="1" destOrd="0" parTransId="{FE465904-CAB5-498B-B1E5-AF603E4A4654}" sibTransId="{8B53AEBB-B4DC-4F53-AD3D-A4EA542A8DDB}"/>
    <dgm:cxn modelId="{7924D828-AB34-4A35-A728-33BBF3BD4267}" type="presOf" srcId="{26AC9B98-C77C-4C00-AB44-22618E6DC88E}" destId="{79076BFE-62FA-4234-8B92-0DD57480B97D}"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9FA8A948-7D75-4366-B855-D10A80ABD8FD}" type="presOf" srcId="{176166B7-1AD9-419F-B43F-D7395DE73958}" destId="{C6758C82-A4AF-43D3-87C2-91E8B51EF3A4}" srcOrd="0" destOrd="0" presId="urn:microsoft.com/office/officeart/2005/8/layout/orgChart1"/>
    <dgm:cxn modelId="{D11E63DB-A92B-4D9A-A36F-1867F7D74241}" type="presOf" srcId="{A5D48CD2-4518-4505-B18E-CECFAC10C376}" destId="{A2F4E1D3-30E4-4E0D-989D-2B4EF8EB816D}"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5F9D3401-B10E-4F6C-B4A0-D36CBDA5CFF8}" type="presOf" srcId="{176166B7-1AD9-419F-B43F-D7395DE73958}" destId="{1D0AEE6A-D144-4684-B4A9-972EE3C15345}" srcOrd="1"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07495ECF-8175-44E2-BD51-FFDCD1BFB5EE}" type="presOf" srcId="{70616961-3CAB-4A6F-ABD6-F89EAC9B54B1}" destId="{19469F1B-1071-4499-AEE7-48C480D0B929}"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4ED463C8-F8EB-4CBB-94EB-60B3C2855324}" type="presOf" srcId="{E40B37E3-1031-44AB-AC30-353AFC1FEBE0}" destId="{056FBD11-301E-4E08-BB2D-244024B98DBE}"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9D9BEEF7-5D6C-4D12-B5BE-DBF88431D416}" type="presOf" srcId="{FE965841-04E1-444F-B976-1FACF1498245}" destId="{CA84C03A-3A7B-4E32-BAFF-68EB69A559B9}" srcOrd="1" destOrd="0" presId="urn:microsoft.com/office/officeart/2005/8/layout/orgChart1"/>
    <dgm:cxn modelId="{8E60BE64-2554-4E8F-9E4A-EFED58D3ADCB}" srcId="{FE965841-04E1-444F-B976-1FACF1498245}" destId="{E40B37E3-1031-44AB-AC30-353AFC1FEBE0}" srcOrd="0" destOrd="0" parTransId="{FB16CC43-DDEF-4BE2-9474-2D52117CE695}" sibTransId="{C518E7FA-7F4C-4826-A8EE-9B57904AD12D}"/>
    <dgm:cxn modelId="{4F7C0BD1-455E-40B0-A43E-CB2DB888BCCB}" type="presOf" srcId="{D6F12267-5ACB-4918-A932-2EE35059A542}" destId="{638E6231-26D7-4B03-BD0C-0374E5E003D2}" srcOrd="1"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DADBF2B9-74F5-4F01-B299-8EC8BFA881CA}" type="presOf" srcId="{3A5FC350-809A-420E-B508-F86CFE56F9EC}" destId="{E1EE393F-8641-4D6B-B63A-A168979238BF}"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18A9C519-CE25-4E25-B7E2-D12ED6EBE26A}" type="presOf" srcId="{2FE7B394-D92C-4802-90F6-8F14C473F1F6}" destId="{C84AF96E-B02D-4B72-848F-61E5827B7D16}" srcOrd="1"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3DAD3A3B-58E5-4E12-8CD1-F9959ADB2491}" srcId="{3A5FC350-809A-420E-B508-F86CFE56F9EC}" destId="{D6F12267-5ACB-4918-A932-2EE35059A542}" srcOrd="1" destOrd="0" parTransId="{91F69EEA-8BC8-4DEA-A12D-94ED96263425}" sibTransId="{D18C6239-60A6-473F-B2E3-F3ED02F4ACDF}"/>
    <dgm:cxn modelId="{69A8CC7C-5C29-4045-A6CE-DEC4669FE37B}" type="presOf" srcId="{94564E4D-4C54-4D26-A457-93C709F16AA3}" destId="{EBDCF07C-356A-4AE6-9AD6-0496B7AEFEEB}" srcOrd="0"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hu-HU" dirty="0" smtClean="0">
              <a:solidFill>
                <a:schemeClr val="tx1"/>
              </a:solidFill>
              <a:latin typeface="EC Square Sans Pro" panose="020B0506040000020004" pitchFamily="34" charset="0"/>
            </a:rPr>
            <a:t>Eltérő szabályok </a:t>
          </a:r>
          <a:endParaRPr lang="hu-HU" dirty="0">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hu-HU" sz="2800" dirty="0">
              <a:latin typeface="EC Square Sans Pro" panose="020B0506040000020004" pitchFamily="34" charset="0"/>
            </a:rPr>
            <a:t>Orális </a:t>
          </a:r>
          <a:r>
            <a:rPr lang="hu-HU" sz="2800" dirty="0" smtClean="0">
              <a:latin typeface="EC Square Sans Pro" panose="020B0506040000020004" pitchFamily="34" charset="0"/>
            </a:rPr>
            <a:t>gyógykezelés </a:t>
          </a:r>
          <a:endParaRPr lang="hu-HU" sz="2800" dirty="0">
            <a:latin typeface="EC Square Sans Pro" panose="020B0506040000020004" pitchFamily="34" charset="0"/>
          </a:endParaRPr>
        </a:p>
        <a:p>
          <a:r>
            <a:rPr lang="hu-HU" sz="2000" dirty="0">
              <a:latin typeface="EC Square Sans Pro" panose="020B0506040000020004" pitchFamily="34" charset="0"/>
            </a:rPr>
            <a:t>(takarmányba vagy </a:t>
          </a:r>
          <a:r>
            <a:rPr lang="hu-HU" sz="2000" dirty="0" smtClean="0">
              <a:latin typeface="EC Square Sans Pro" panose="020B0506040000020004" pitchFamily="34" charset="0"/>
            </a:rPr>
            <a:t>ivóvízbe </a:t>
          </a:r>
          <a:r>
            <a:rPr lang="hu-HU" sz="2000" dirty="0">
              <a:latin typeface="EC Square Sans Pro" panose="020B0506040000020004" pitchFamily="34" charset="0"/>
            </a:rPr>
            <a:t>keverés a gazdaságban)</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hu-HU">
              <a:solidFill>
                <a:schemeClr val="bg1"/>
              </a:solidFill>
              <a:latin typeface="EC Square Sans Pro" panose="020B0506040000020004" pitchFamily="34" charset="0"/>
            </a:rPr>
            <a:t>A takarmányba keverve</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hu-HU" dirty="0" smtClean="0">
              <a:latin typeface="EC Square Sans Pro" panose="020B0506040000020004" pitchFamily="34" charset="0"/>
            </a:rPr>
            <a:t>Ivóvízbe </a:t>
          </a:r>
          <a:r>
            <a:rPr lang="hu-HU" dirty="0">
              <a:latin typeface="EC Square Sans Pro" panose="020B0506040000020004" pitchFamily="34" charset="0"/>
            </a:rPr>
            <a:t>keverve</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hu-HU" sz="2800" dirty="0">
              <a:solidFill>
                <a:schemeClr val="tx1"/>
              </a:solidFill>
              <a:latin typeface="EC Square Sans Pro" panose="020B0506040000020004" pitchFamily="34" charset="0"/>
            </a:rPr>
            <a:t>Gyógyszeres takarmány</a:t>
          </a:r>
        </a:p>
        <a:p>
          <a:r>
            <a:rPr lang="hu-HU" sz="2000" dirty="0">
              <a:solidFill>
                <a:schemeClr val="tx1"/>
              </a:solidFill>
              <a:latin typeface="EC Square Sans Pro" panose="020B0506040000020004" pitchFamily="34" charset="0"/>
            </a:rPr>
            <a:t>(takarmány gyógyszerrel keverése </a:t>
          </a:r>
          <a:r>
            <a:rPr lang="hu-HU" sz="2000" dirty="0" smtClean="0">
              <a:solidFill>
                <a:schemeClr val="tx1"/>
              </a:solidFill>
              <a:latin typeface="EC Square Sans Pro" panose="020B0506040000020004" pitchFamily="34" charset="0"/>
            </a:rPr>
            <a:t>takarmánykeverő üzemben, mobil keverőben vagy speciális eszközzel a takarmányvállalkozó által</a:t>
          </a:r>
          <a:endParaRPr lang="hu-HU"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hu-HU"/>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hu-HU"/>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hu-HU"/>
        </a:p>
      </dgm:t>
    </dgm:pt>
    <dgm:pt modelId="{C8FBC1DD-3B75-4A30-BDF0-72869C171122}" type="pres">
      <dgm:prSet presAssocID="{865A933C-C587-45D5-ADCB-A31B7DCA0276}" presName="connTx" presStyleLbl="parChTrans1D2" presStyleIdx="0" presStyleCnt="2"/>
      <dgm:spPr/>
      <dgm:t>
        <a:bodyPr/>
        <a:lstStyle/>
        <a:p>
          <a:endParaRPr lang="hu-HU"/>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258359" custScaleY="208600" custLinFactNeighborX="-2233" custLinFactNeighborY="-33128"/>
      <dgm:spPr/>
      <dgm:t>
        <a:bodyPr/>
        <a:lstStyle/>
        <a:p>
          <a:endParaRPr lang="hu-HU"/>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hu-HU"/>
        </a:p>
      </dgm:t>
    </dgm:pt>
    <dgm:pt modelId="{27551C29-51E4-4FD4-9B7D-8BDA8DC047E0}" type="pres">
      <dgm:prSet presAssocID="{EE132CA6-C8A5-488D-8638-EE246B8D858E}" presName="connTx" presStyleLbl="parChTrans1D2" presStyleIdx="1" presStyleCnt="2"/>
      <dgm:spPr/>
      <dgm:t>
        <a:bodyPr/>
        <a:lstStyle/>
        <a:p>
          <a:endParaRPr lang="hu-HU"/>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hu-HU"/>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hu-HU"/>
        </a:p>
      </dgm:t>
    </dgm:pt>
    <dgm:pt modelId="{E2C9B4E6-C99F-4AD2-B0A6-7F40A0A3A94B}" type="pres">
      <dgm:prSet presAssocID="{3D5A27C2-6AFF-4304-BCA4-D3E224288C62}" presName="connTx" presStyleLbl="parChTrans1D3" presStyleIdx="0" presStyleCnt="2"/>
      <dgm:spPr/>
      <dgm:t>
        <a:bodyPr/>
        <a:lstStyle/>
        <a:p>
          <a:endParaRPr lang="hu-HU"/>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hu-HU"/>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hu-HU"/>
        </a:p>
      </dgm:t>
    </dgm:pt>
    <dgm:pt modelId="{48E44880-5249-4A0A-A93C-4199097A5458}" type="pres">
      <dgm:prSet presAssocID="{4024C9D4-D69C-42D8-AD58-E4F4D1B799B8}" presName="connTx" presStyleLbl="parChTrans1D3" presStyleIdx="1" presStyleCnt="2"/>
      <dgm:spPr/>
      <dgm:t>
        <a:bodyPr/>
        <a:lstStyle/>
        <a:p>
          <a:endParaRPr lang="hu-HU"/>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hu-HU"/>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C5D6-F4D0-4580-B032-72BD5EFED5A0}">
      <dsp:nvSpPr>
        <dsp:cNvPr id="0" name=""/>
        <dsp:cNvSpPr/>
      </dsp:nvSpPr>
      <dsp:spPr>
        <a:xfrm>
          <a:off x="4064000" y="2074089"/>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4018280" y="2074089"/>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188690" y="2074089"/>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465660" y="885944"/>
          <a:ext cx="319667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u-HU" sz="2400" kern="1200">
              <a:latin typeface="EC Square Sans Pro" panose="020B0506040000020004" pitchFamily="34" charset="0"/>
            </a:rPr>
            <a:t>Antimikrobiális szerek</a:t>
          </a:r>
        </a:p>
      </dsp:txBody>
      <dsp:txXfrm>
        <a:off x="2465660" y="885944"/>
        <a:ext cx="3196679" cy="1188144"/>
      </dsp:txXfrm>
    </dsp:sp>
    <dsp:sp modelId="{8BADFCBF-D1DC-4E42-979C-F40C472F8488}">
      <dsp:nvSpPr>
        <dsp:cNvPr id="0" name=""/>
        <dsp:cNvSpPr/>
      </dsp:nvSpPr>
      <dsp:spPr>
        <a:xfrm>
          <a:off x="54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555750">
            <a:lnSpc>
              <a:spcPct val="90000"/>
            </a:lnSpc>
            <a:spcBef>
              <a:spcPct val="0"/>
            </a:spcBef>
            <a:spcAft>
              <a:spcPct val="35000"/>
            </a:spcAft>
            <a:buNone/>
          </a:pPr>
          <a:r>
            <a:rPr lang="hu-HU" sz="2800" kern="1200" dirty="0">
              <a:latin typeface="EC Square Sans Pro" panose="020B0506040000020004" pitchFamily="34" charset="0"/>
              <a:ea typeface="+mn-ea"/>
              <a:cs typeface="+mn-cs"/>
            </a:rPr>
            <a:t>Antibiotikumok</a:t>
          </a:r>
        </a:p>
      </dsp:txBody>
      <dsp:txXfrm>
        <a:off x="545" y="2573109"/>
        <a:ext cx="2376289" cy="1188144"/>
      </dsp:txXfrm>
    </dsp:sp>
    <dsp:sp modelId="{79CA2D34-2210-4B8A-A54C-05755DE52FC2}">
      <dsp:nvSpPr>
        <dsp:cNvPr id="0" name=""/>
        <dsp:cNvSpPr/>
      </dsp:nvSpPr>
      <dsp:spPr>
        <a:xfrm>
          <a:off x="287585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u-HU" sz="2400" kern="1200" dirty="0">
              <a:latin typeface="EC Square Sans Pro" panose="020B0506040000020004" pitchFamily="34" charset="0"/>
            </a:rPr>
            <a:t>Gombaellenes, </a:t>
          </a:r>
          <a:r>
            <a:rPr lang="hu-HU" sz="2400" kern="1200" dirty="0" smtClean="0">
              <a:latin typeface="EC Square Sans Pro" panose="020B0506040000020004" pitchFamily="34" charset="0"/>
            </a:rPr>
            <a:t>protozoa elleni </a:t>
          </a:r>
          <a:r>
            <a:rPr lang="hu-HU" sz="2400" kern="1200" dirty="0">
              <a:latin typeface="EC Square Sans Pro" panose="020B0506040000020004" pitchFamily="34" charset="0"/>
            </a:rPr>
            <a:t>szerek</a:t>
          </a:r>
        </a:p>
      </dsp:txBody>
      <dsp:txXfrm>
        <a:off x="2875855" y="2573109"/>
        <a:ext cx="2376289" cy="1188144"/>
      </dsp:txXfrm>
    </dsp:sp>
    <dsp:sp modelId="{E1EE393F-8641-4D6B-B63A-A168979238BF}">
      <dsp:nvSpPr>
        <dsp:cNvPr id="0" name=""/>
        <dsp:cNvSpPr/>
      </dsp:nvSpPr>
      <dsp:spPr>
        <a:xfrm>
          <a:off x="575116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555750">
            <a:lnSpc>
              <a:spcPct val="90000"/>
            </a:lnSpc>
            <a:spcBef>
              <a:spcPct val="0"/>
            </a:spcBef>
            <a:spcAft>
              <a:spcPct val="35000"/>
            </a:spcAft>
            <a:buNone/>
          </a:pPr>
          <a:r>
            <a:rPr lang="hu-HU" sz="2800" kern="1200" dirty="0">
              <a:latin typeface="EC Square Sans Pro" panose="020B0506040000020004" pitchFamily="34" charset="0"/>
              <a:ea typeface="+mn-ea"/>
              <a:cs typeface="+mn-cs"/>
            </a:rPr>
            <a:t>Vírusellenes szerek</a:t>
          </a:r>
        </a:p>
      </dsp:txBody>
      <dsp:txXfrm>
        <a:off x="5751165" y="257310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hu-HU" sz="3200" b="1" kern="1200">
              <a:solidFill>
                <a:schemeClr val="bg1"/>
              </a:solidFill>
              <a:latin typeface="EC Square Sans Pro" panose="020B0506040000020004" pitchFamily="34" charset="0"/>
            </a:rPr>
            <a:t>Az antimikrobiális szerek használatának módjai</a:t>
          </a: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u-HU" sz="2400" kern="1200">
              <a:latin typeface="EC Square Sans Pro"/>
            </a:rPr>
            <a:t>Megelőzés (profilaxis)</a:t>
          </a: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hu-HU" sz="1100" kern="1200">
              <a:latin typeface="EC Square Sans Pro"/>
            </a:rPr>
            <a:t>CSAK kivételes esetekben (amikor a fertőzésveszély nagyon magas/a következmények súlyosak)</a:t>
          </a:r>
        </a:p>
      </dsp:txBody>
      <dsp:txXfrm>
        <a:off x="663866" y="2856064"/>
        <a:ext cx="1526844" cy="1013100"/>
      </dsp:txXfrm>
    </dsp:sp>
    <dsp:sp modelId="{1D468441-9162-423C-890A-1EE79A56B0FE}">
      <dsp:nvSpPr>
        <dsp:cNvPr id="0" name=""/>
        <dsp:cNvSpPr/>
      </dsp:nvSpPr>
      <dsp:spPr>
        <a:xfrm>
          <a:off x="782317" y="4318353"/>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s-ES" sz="1100" kern="1200" dirty="0">
              <a:latin typeface="EC Square Sans Pro"/>
            </a:rPr>
            <a:t>Antibiotikumos kezelés CSAK </a:t>
          </a:r>
          <a:r>
            <a:rPr lang="es-ES" sz="1100" kern="1200" dirty="0" smtClean="0">
              <a:latin typeface="EC Square Sans Pro"/>
            </a:rPr>
            <a:t>egyedi</a:t>
          </a:r>
          <a:r>
            <a:rPr lang="hu-HU" sz="1100" kern="1200" dirty="0" smtClean="0">
              <a:latin typeface="EC Square Sans Pro"/>
            </a:rPr>
            <a:t>leg</a:t>
          </a:r>
          <a:endParaRPr lang="es-ES" sz="1100" kern="1200" dirty="0">
            <a:latin typeface="EC Square Sans Pro"/>
          </a:endParaRPr>
        </a:p>
        <a:p>
          <a:pPr lvl="0" algn="ctr" defTabSz="488950">
            <a:lnSpc>
              <a:spcPct val="90000"/>
            </a:lnSpc>
            <a:spcBef>
              <a:spcPct val="0"/>
            </a:spcBef>
            <a:spcAft>
              <a:spcPct val="35000"/>
            </a:spcAft>
          </a:pPr>
          <a:r>
            <a:rPr lang="es-ES" sz="1100" kern="1200" dirty="0">
              <a:latin typeface="EC Square Sans Pro"/>
            </a:rPr>
            <a:t>Egyéb antimikrobiális szerek CSAK korlátozott számú </a:t>
          </a:r>
          <a:r>
            <a:rPr lang="es-ES" sz="1100" kern="1200" dirty="0" smtClean="0">
              <a:latin typeface="EC Square Sans Pro"/>
            </a:rPr>
            <a:t>állat </a:t>
          </a:r>
          <a:r>
            <a:rPr lang="es-ES" sz="1100" kern="1200" dirty="0">
              <a:latin typeface="EC Square Sans Pro"/>
            </a:rPr>
            <a:t>számára</a:t>
          </a:r>
          <a:endParaRPr lang="hu-HU" sz="1100" kern="1200" dirty="0">
            <a:latin typeface="EC Square Sans Pro"/>
          </a:endParaRPr>
        </a:p>
      </dsp:txBody>
      <dsp:txXfrm>
        <a:off x="782317" y="4318353"/>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hu-HU" sz="2400" kern="1200" dirty="0" smtClean="0">
              <a:latin typeface="EC Square Sans Pro"/>
            </a:rPr>
            <a:t>Csoportos </a:t>
          </a:r>
          <a:r>
            <a:rPr lang="hu-HU" sz="2400" kern="1200" dirty="0">
              <a:latin typeface="EC Square Sans Pro"/>
            </a:rPr>
            <a:t>alkalmazás (</a:t>
          </a:r>
          <a:r>
            <a:rPr lang="hu-HU" sz="2400" kern="1200" dirty="0" err="1">
              <a:latin typeface="EC Square Sans Pro"/>
            </a:rPr>
            <a:t>metafilaxis</a:t>
          </a:r>
          <a:r>
            <a:rPr lang="hu-HU" sz="2400" kern="1200" dirty="0">
              <a:latin typeface="EC Square Sans Pro"/>
            </a:rPr>
            <a:t>)</a:t>
          </a: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hu-HU" sz="1100" kern="1200" dirty="0" smtClean="0">
              <a:latin typeface="EC Square Sans Pro" panose="020B0506040000020004" pitchFamily="34" charset="0"/>
            </a:rPr>
            <a:t>CSAK </a:t>
          </a:r>
          <a:r>
            <a:rPr lang="hu-HU" sz="1100" kern="1200" dirty="0">
              <a:latin typeface="EC Square Sans Pro" panose="020B0506040000020004" pitchFamily="34" charset="0"/>
            </a:rPr>
            <a:t>ha egy fertőzés vagy egy fertőző betegség állatok közötti terjedésének magas a kockázata</a:t>
          </a: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hu-HU" sz="1100" kern="1200" dirty="0" smtClean="0">
              <a:latin typeface="EC Square Sans Pro" panose="020B0506040000020004" pitchFamily="34" charset="0"/>
            </a:rPr>
            <a:t>Ha </a:t>
          </a:r>
          <a:r>
            <a:rPr lang="hu-HU" sz="1100" kern="1200" dirty="0">
              <a:latin typeface="EC Square Sans Pro" panose="020B0506040000020004" pitchFamily="34" charset="0"/>
            </a:rPr>
            <a:t>más megfelelő alternatíva nem áll rendelkezésre</a:t>
          </a: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u-HU" sz="2400" kern="1200" dirty="0" smtClean="0">
              <a:latin typeface="EC Square Sans Pro"/>
            </a:rPr>
            <a:t>Gyógykezelés</a:t>
          </a:r>
          <a:endParaRPr lang="hu-HU" sz="2400" kern="1200" dirty="0">
            <a:latin typeface="EC Square Sans Pro"/>
          </a:endParaRP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u-HU" sz="1800" kern="1200">
              <a:latin typeface="EC Square Sans Pro" panose="020B0506040000020004" pitchFamily="34" charset="0"/>
            </a:rPr>
            <a:t>Egyéni kezelés</a:t>
          </a: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u-HU" sz="1800" kern="1200">
              <a:solidFill>
                <a:schemeClr val="bg1"/>
              </a:solidFill>
              <a:latin typeface="EC Square Sans Pro" panose="020B0506040000020004" pitchFamily="34" charset="0"/>
            </a:rPr>
            <a:t>Csoportos kezelés</a:t>
          </a: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hu-HU" sz="2400" kern="1200" dirty="0" smtClean="0">
              <a:latin typeface="EC Square Sans Pro"/>
            </a:rPr>
            <a:t>Hozamfokozás</a:t>
          </a:r>
          <a:endParaRPr lang="hu-HU" sz="2400" kern="1200" dirty="0">
            <a:latin typeface="EC Square Sans Pro"/>
          </a:endParaRP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hu-HU" sz="1800" b="1" kern="1200">
              <a:solidFill>
                <a:srgbClr val="C00000"/>
              </a:solidFill>
              <a:latin typeface="EC Square Sans Pro" panose="020B0506040000020004" pitchFamily="34" charset="0"/>
            </a:rPr>
            <a:t>TILOS!</a:t>
          </a:r>
        </a:p>
      </dsp:txBody>
      <dsp:txXfrm>
        <a:off x="8137429" y="2879750"/>
        <a:ext cx="2026201" cy="101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solidFill>
                <a:schemeClr val="tx1"/>
              </a:solidFill>
              <a:latin typeface="EC Square Sans Pro" panose="020B0506040000020004" pitchFamily="34" charset="0"/>
            </a:rPr>
            <a:t>Eltérő szabályok </a:t>
          </a:r>
          <a:endParaRPr lang="hu-HU" sz="2500" kern="1200" dirty="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49544">
          <a:off x="1547401" y="1760099"/>
          <a:ext cx="1617727" cy="35244"/>
        </a:xfrm>
        <a:custGeom>
          <a:avLst/>
          <a:gdLst/>
          <a:ahLst/>
          <a:cxnLst/>
          <a:rect l="0" t="0" r="0" b="0"/>
          <a:pathLst>
            <a:path>
              <a:moveTo>
                <a:pt x="0" y="17622"/>
              </a:moveTo>
              <a:lnTo>
                <a:pt x="1617727"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15821" y="1737278"/>
        <a:ext cx="80886" cy="80886"/>
      </dsp:txXfrm>
    </dsp:sp>
    <dsp:sp modelId="{2D3E6146-CCB2-4079-B87F-FBE50FFB8125}">
      <dsp:nvSpPr>
        <dsp:cNvPr id="0" name=""/>
        <dsp:cNvSpPr/>
      </dsp:nvSpPr>
      <dsp:spPr>
        <a:xfrm>
          <a:off x="2729661" y="29004"/>
          <a:ext cx="5108709" cy="2062395"/>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u-HU" sz="2800" kern="1200" dirty="0">
              <a:solidFill>
                <a:schemeClr val="tx1"/>
              </a:solidFill>
              <a:latin typeface="EC Square Sans Pro" panose="020B0506040000020004" pitchFamily="34" charset="0"/>
            </a:rPr>
            <a:t>Gyógyszeres takarmány</a:t>
          </a:r>
        </a:p>
        <a:p>
          <a:pPr lvl="0" algn="ctr" defTabSz="1244600">
            <a:lnSpc>
              <a:spcPct val="90000"/>
            </a:lnSpc>
            <a:spcBef>
              <a:spcPct val="0"/>
            </a:spcBef>
            <a:spcAft>
              <a:spcPct val="35000"/>
            </a:spcAft>
          </a:pPr>
          <a:r>
            <a:rPr lang="hu-HU" sz="2000" kern="1200" dirty="0">
              <a:solidFill>
                <a:schemeClr val="tx1"/>
              </a:solidFill>
              <a:latin typeface="EC Square Sans Pro" panose="020B0506040000020004" pitchFamily="34" charset="0"/>
            </a:rPr>
            <a:t>(takarmány gyógyszerrel keverése </a:t>
          </a:r>
          <a:r>
            <a:rPr lang="hu-HU" sz="2000" kern="1200" dirty="0" smtClean="0">
              <a:solidFill>
                <a:schemeClr val="tx1"/>
              </a:solidFill>
              <a:latin typeface="EC Square Sans Pro" panose="020B0506040000020004" pitchFamily="34" charset="0"/>
            </a:rPr>
            <a:t>takarmánykeverő üzemben, mobil keverőben vagy speciális eszközzel a takarmányvállalkozó által</a:t>
          </a:r>
          <a:endParaRPr lang="hu-HU" sz="2000" kern="1200" dirty="0">
            <a:solidFill>
              <a:schemeClr val="tx1"/>
            </a:solidFill>
            <a:latin typeface="EC Square Sans Pro" panose="020B0506040000020004" pitchFamily="34" charset="0"/>
          </a:endParaRPr>
        </a:p>
      </dsp:txBody>
      <dsp:txXfrm>
        <a:off x="2790066" y="89409"/>
        <a:ext cx="4987899" cy="1941585"/>
      </dsp:txXfrm>
    </dsp:sp>
    <dsp:sp modelId="{61694B86-253D-4A40-931A-F8F2732E8B11}">
      <dsp:nvSpPr>
        <dsp:cNvPr id="0" name=""/>
        <dsp:cNvSpPr/>
      </dsp:nvSpPr>
      <dsp:spPr>
        <a:xfrm rot="3789215">
          <a:off x="1546256" y="3187967"/>
          <a:ext cx="1592314" cy="35244"/>
        </a:xfrm>
        <a:custGeom>
          <a:avLst/>
          <a:gdLst/>
          <a:ahLst/>
          <a:cxnLst/>
          <a:rect l="0" t="0" r="0" b="0"/>
          <a:pathLst>
            <a:path>
              <a:moveTo>
                <a:pt x="0" y="17622"/>
              </a:moveTo>
              <a:lnTo>
                <a:pt x="1592314"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02605" y="3165781"/>
        <a:ext cx="79615" cy="79615"/>
      </dsp:txXfrm>
    </dsp:sp>
    <dsp:sp modelId="{F95EF68C-ADEC-4363-9740-CB6CEB0E641C}">
      <dsp:nvSpPr>
        <dsp:cNvPr id="0" name=""/>
        <dsp:cNvSpPr/>
      </dsp:nvSpPr>
      <dsp:spPr>
        <a:xfrm>
          <a:off x="2701958" y="2912056"/>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hu-HU" sz="2800" kern="1200" dirty="0">
              <a:latin typeface="EC Square Sans Pro" panose="020B0506040000020004" pitchFamily="34" charset="0"/>
            </a:rPr>
            <a:t>Orális </a:t>
          </a:r>
          <a:r>
            <a:rPr lang="hu-HU" sz="2800" kern="1200" dirty="0" smtClean="0">
              <a:latin typeface="EC Square Sans Pro" panose="020B0506040000020004" pitchFamily="34" charset="0"/>
            </a:rPr>
            <a:t>gyógykezelés </a:t>
          </a:r>
          <a:endParaRPr lang="hu-HU" sz="2800" kern="1200" dirty="0">
            <a:latin typeface="EC Square Sans Pro" panose="020B0506040000020004" pitchFamily="34" charset="0"/>
          </a:endParaRPr>
        </a:p>
        <a:p>
          <a:pPr lvl="0" algn="ctr" defTabSz="1244600">
            <a:lnSpc>
              <a:spcPct val="90000"/>
            </a:lnSpc>
            <a:spcBef>
              <a:spcPct val="0"/>
            </a:spcBef>
            <a:spcAft>
              <a:spcPct val="35000"/>
            </a:spcAft>
          </a:pPr>
          <a:r>
            <a:rPr lang="hu-HU" sz="2000" kern="1200" dirty="0">
              <a:latin typeface="EC Square Sans Pro" panose="020B0506040000020004" pitchFamily="34" charset="0"/>
            </a:rPr>
            <a:t>(takarmányba vagy </a:t>
          </a:r>
          <a:r>
            <a:rPr lang="hu-HU" sz="2000" kern="1200" dirty="0" smtClean="0">
              <a:latin typeface="EC Square Sans Pro" panose="020B0506040000020004" pitchFamily="34" charset="0"/>
            </a:rPr>
            <a:t>ivóvízbe </a:t>
          </a:r>
          <a:r>
            <a:rPr lang="hu-HU" sz="2000" kern="1200" dirty="0">
              <a:latin typeface="EC Square Sans Pro" panose="020B0506040000020004" pitchFamily="34" charset="0"/>
            </a:rPr>
            <a:t>keverés a gazdaságban)</a:t>
          </a:r>
        </a:p>
      </dsp:txBody>
      <dsp:txXfrm>
        <a:off x="2760763" y="2970861"/>
        <a:ext cx="3200592" cy="1890150"/>
      </dsp:txXfrm>
    </dsp:sp>
    <dsp:sp modelId="{EEA59F76-1A8C-4C30-BAA1-8734A5405816}">
      <dsp:nvSpPr>
        <dsp:cNvPr id="0" name=""/>
        <dsp:cNvSpPr/>
      </dsp:nvSpPr>
      <dsp:spPr>
        <a:xfrm rot="19094687">
          <a:off x="5877524" y="3524350"/>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10998" y="3513894"/>
        <a:ext cx="56155" cy="56155"/>
      </dsp:txXfrm>
    </dsp:sp>
    <dsp:sp modelId="{648DB4D0-7FA0-4BCA-8F42-0ED7942B08C2}">
      <dsp:nvSpPr>
        <dsp:cNvPr id="0" name=""/>
        <dsp:cNvSpPr/>
      </dsp:nvSpPr>
      <dsp:spPr>
        <a:xfrm>
          <a:off x="6857991" y="2673665"/>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a:solidFill>
                <a:schemeClr val="bg1"/>
              </a:solidFill>
              <a:latin typeface="EC Square Sans Pro" panose="020B0506040000020004" pitchFamily="34" charset="0"/>
            </a:rPr>
            <a:t>A takarmányba keverve</a:t>
          </a:r>
        </a:p>
      </dsp:txBody>
      <dsp:txXfrm>
        <a:off x="6886949" y="2702623"/>
        <a:ext cx="1919452" cy="930768"/>
      </dsp:txXfrm>
    </dsp:sp>
    <dsp:sp modelId="{39D65ED2-01CD-47FC-9F06-E4399AC37A9B}">
      <dsp:nvSpPr>
        <dsp:cNvPr id="0" name=""/>
        <dsp:cNvSpPr/>
      </dsp:nvSpPr>
      <dsp:spPr>
        <a:xfrm rot="1957223">
          <a:off x="5938852" y="4176184"/>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28539" y="4168033"/>
        <a:ext cx="51546" cy="51546"/>
      </dsp:txXfrm>
    </dsp:sp>
    <dsp:sp modelId="{045A6619-E40C-4B52-8C20-4AB2F202DA54}">
      <dsp:nvSpPr>
        <dsp:cNvPr id="0" name=""/>
        <dsp:cNvSpPr/>
      </dsp:nvSpPr>
      <dsp:spPr>
        <a:xfrm>
          <a:off x="6888465" y="3977334"/>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hu-HU" sz="2500" kern="1200" dirty="0" smtClean="0">
              <a:latin typeface="EC Square Sans Pro" panose="020B0506040000020004" pitchFamily="34" charset="0"/>
            </a:rPr>
            <a:t>Ivóvízbe </a:t>
          </a:r>
          <a:r>
            <a:rPr lang="hu-HU" sz="2500" kern="1200" dirty="0">
              <a:latin typeface="EC Square Sans Pro" panose="020B0506040000020004" pitchFamily="34" charset="0"/>
            </a:rPr>
            <a:t>keverve</a:t>
          </a:r>
        </a:p>
      </dsp:txBody>
      <dsp:txXfrm>
        <a:off x="6917423" y="4006292"/>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F1D73-B190-4C96-9664-D0929931661E}" type="datetimeFigureOut">
              <a:rPr lang="en-GB" smtClean="0"/>
              <a:t>15/03/2024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8B7EF4CE-A503-4E65-986B-A5ECC6ED22AC}" type="slidenum">
              <a:rPr lang="en-GB" smtClean="0"/>
              <a:t>‹#›</a:t>
            </a:fld>
            <a:endParaRPr lang="en-GB"/>
          </a:p>
        </p:txBody>
      </p:sp>
    </p:spTree>
    <p:extLst>
      <p:ext uri="{BB962C8B-B14F-4D97-AF65-F5344CB8AC3E}">
        <p14:creationId xmlns:p14="http://schemas.microsoft.com/office/powerpoint/2010/main" val="316045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Profilaxis: Ha </a:t>
            </a:r>
            <a:r>
              <a:rPr lang="es-ES" dirty="0" err="1"/>
              <a:t>profilaxisként</a:t>
            </a:r>
            <a:r>
              <a:rPr lang="es-ES" dirty="0"/>
              <a:t> </a:t>
            </a:r>
            <a:r>
              <a:rPr lang="es-ES" dirty="0" err="1"/>
              <a:t>alkalmazzák</a:t>
            </a:r>
            <a:r>
              <a:rPr lang="es-ES" dirty="0"/>
              <a:t>, </a:t>
            </a:r>
            <a:r>
              <a:rPr lang="es-ES" dirty="0" err="1"/>
              <a:t>az</a:t>
            </a:r>
            <a:r>
              <a:rPr lang="es-ES" dirty="0"/>
              <a:t> </a:t>
            </a:r>
            <a:r>
              <a:rPr lang="es-ES" dirty="0" err="1"/>
              <a:t>antibiotikumok</a:t>
            </a:r>
            <a:r>
              <a:rPr lang="es-ES" dirty="0"/>
              <a:t> </a:t>
            </a:r>
            <a:r>
              <a:rPr lang="es-ES" dirty="0" err="1"/>
              <a:t>csak</a:t>
            </a:r>
            <a:r>
              <a:rPr lang="es-ES" dirty="0"/>
              <a:t> </a:t>
            </a:r>
            <a:r>
              <a:rPr lang="es-ES" dirty="0" err="1"/>
              <a:t>egyedi</a:t>
            </a:r>
            <a:r>
              <a:rPr lang="es-ES" dirty="0"/>
              <a:t> </a:t>
            </a:r>
            <a:r>
              <a:rPr lang="es-ES" dirty="0" err="1"/>
              <a:t>állatoknak</a:t>
            </a:r>
            <a:r>
              <a:rPr lang="es-ES" dirty="0"/>
              <a:t> </a:t>
            </a:r>
            <a:r>
              <a:rPr lang="es-ES" dirty="0" err="1"/>
              <a:t>adhatók</a:t>
            </a:r>
            <a:r>
              <a:rPr lang="es-ES" dirty="0"/>
              <a:t>, </a:t>
            </a:r>
            <a:r>
              <a:rPr lang="es-ES" dirty="0" err="1"/>
              <a:t>míg</a:t>
            </a:r>
            <a:r>
              <a:rPr lang="es-ES" dirty="0"/>
              <a:t> más </a:t>
            </a:r>
            <a:r>
              <a:rPr lang="es-ES" dirty="0" err="1"/>
              <a:t>antimikrobiális</a:t>
            </a:r>
            <a:r>
              <a:rPr lang="es-ES" dirty="0"/>
              <a:t> </a:t>
            </a:r>
            <a:r>
              <a:rPr lang="es-ES" dirty="0" err="1"/>
              <a:t>szerek</a:t>
            </a:r>
            <a:r>
              <a:rPr lang="es-ES" dirty="0"/>
              <a:t> </a:t>
            </a:r>
            <a:r>
              <a:rPr lang="es-ES" dirty="0" err="1"/>
              <a:t>korlátozott</a:t>
            </a:r>
            <a:r>
              <a:rPr lang="es-ES" dirty="0"/>
              <a:t> </a:t>
            </a:r>
            <a:r>
              <a:rPr lang="es-ES" dirty="0" err="1"/>
              <a:t>számú</a:t>
            </a:r>
            <a:r>
              <a:rPr lang="es-ES" dirty="0"/>
              <a:t> </a:t>
            </a:r>
            <a:r>
              <a:rPr lang="es-ES" dirty="0" err="1"/>
              <a:t>állatnak</a:t>
            </a:r>
            <a:r>
              <a:rPr lang="es-ES" dirty="0"/>
              <a:t> </a:t>
            </a:r>
            <a:r>
              <a:rPr lang="es-ES" dirty="0" err="1"/>
              <a:t>adhatók</a:t>
            </a:r>
            <a:r>
              <a:rPr lang="es-ES"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073770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dirty="0"/>
              <a:t>113. cikk A gyógyszerek forgalomba hozatali engedély feltételein kívüli felhasználása élelmiszertermelő szárazföldi állatfajokon 1. A 106. cikk (1) bekezdésétől eltérve, ha egy tagállamban nincs engedélyezett állatgyógyászati készítmény élelmiszertermelő szárazföldi állatfajra vonatkozó indikációra, a felelős állatorvos közvetlen személyes felelősségére, és különösen az elfogadhatatlan szenvedés elkerülése érdekében, kivételesen kezelje az érintett állatokat a következő gyógyszerekkel: (a) az e rendelet alapján az érintett tagállamban vagy egy másik tagállamban engedélyezett állatgyógyászati készítmény a (b) pontban történő felhasználásra, ha nincs az e bekezdés (a) pontjában említett állatgyógyászati készítmény, állatgyógyászati, az e rendelet alapján az érintett tagállamban nem élelmiszer-termelő állatfajokon, ugyanazon indikációra történő felhasználásra engedélyezett gyógyszer; (c) ha nincs az e bekezdés (a) vagy (b) pontjában említett állatgyógyászati készítmény, a 2001/83/EK irányelvvel vagy a 2004/726/EK rendelettel összhangban engedélyezett emberi felhasználásra szánt gyógyszer; vagy (d) ha nincs az e bekezdés (a), (b) vagy (c) pontjában említett gyógyszer, az állatorvosi rendelvény feltételeinek megfelelően extemporálisan elkészített állatgyógyászati készítmény. 2. Az immunológiai állatgyógyászati készítmények kivételével, ahol az (1) bekezdésben említett gyógyszer nem áll rendelkezésre, a felelős állatorvos közvetlen személyes felelősségére, és különösen az elfogadhatatlan szenvedés elkerülése érdekében kivételesen kezelheti az élelmiszer-termelő szárazföldi állatokat harmadik országban ugyanarra az állatfajra és azonos indikációra engedélyezett állatgyógyászati készítménnyel. 3. Az állatorvos a nemzeti rendelkezéseknek megfelelően személyesen is beadhatja a gyógyszert, vagy saját felelősségére másnak is engedélyezheti a beadását. 4. A jelen cikk (1) és (2) bekezdésével összhangban használt gyógyszerben szereplő farmakológiai hatóanyagok a 470/2009/EK rendelettel és az annak alapján elfogadott jogi aktusokkal összhangban megengedettek. 5. . Ez a cikk akkor is alkalmazandó, ha engedélyezett állatgyógyászati készítmény nem áll rendelkezésre az érintett tagállamban</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2621234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dirty="0"/>
              <a:t>114. cikk Gyógyszerek felhasználása élelmiszertermelő vízi fajok számára </a:t>
            </a:r>
            <a:endParaRPr lang="es-ES" dirty="0"/>
          </a:p>
          <a:p>
            <a:endParaRPr lang="es-ES" dirty="0"/>
          </a:p>
          <a:p>
            <a:pPr marL="228600" indent="-228600">
              <a:buAutoNum type="arabicPeriod"/>
            </a:pPr>
            <a:r>
              <a:rPr lang="hu-HU" dirty="0"/>
              <a:t>A 106. cikk (1) bekezdésétől eltérve, ha egy tagállamban nincs engedélyezett állatgyógyászati készítmény élelmiszertermelő vízi állatfajra vonatkozó indikációra, a felelős állatorvos közvetlen személyes felelősségére, és különösen az elfogadhatatlan szenvedés elkerülése érdekében, kezelje az érintett állatokat a következő gyógyszerekkel: </a:t>
            </a:r>
            <a:r>
              <a:rPr lang="es-ES" dirty="0"/>
              <a:t>(a) </a:t>
            </a:r>
            <a:r>
              <a:rPr lang="hu-HU" dirty="0"/>
              <a:t>a jelen rendelet alapján az érintett tagállamban vagy egy másik tagállamban engedélyezett állatgyógyászati készítmény ugyanazon vagy más élelmiszertermelő vízi fajokon és ugyanazon javallatra vagy más javallatra; (b) ha nem áll rendelkezésre az e bekezdés (a) pontjában említett állatgyógyászati készítmény, az e rendelet alapján az érintett tagállamban vagy egy másik tagállamban olyan állatgyógyászati készítményt, amelyet élelmiszer-termelő szárazföldi fajokkal való felhasználásra engedélyezett, és amely a (3) bekezdés szerint összeállított listán szereplő anyagot tartalmaz; (c) ha nincs az e bekezdés (a) vagy (b) pontjában említett állatgyógyászati készítmény, a 2001/83/EK irányelvvel vagy a 2004/726/EK rendelettel összhangban engedélyezett emberi felhasználásra szánt gyógyszer, és az e cikk (3) bekezdésével összhangban összeállított listán szereplő anyagokat tartalmaz; vagy (d) ha nincs az e bekezdés (a), (b) vagy (c) pontjában említett gyógyszer, az állatorvosi rendelvény feltételeinek megfelelően extemporálisan elkészített állatgyógyászati készítmény. </a:t>
            </a:r>
            <a:endParaRPr lang="es-ES" dirty="0"/>
          </a:p>
          <a:p>
            <a:pPr marL="0" indent="0">
              <a:buNone/>
            </a:pPr>
            <a:r>
              <a:rPr lang="hu-HU" dirty="0"/>
              <a:t>2. Az (1) bekezdés (b) és (c) pontjától eltérve, a (3) bekezdésben említett jegyzék összeállításáig a felelős állatorvos közvetlen személyes felelősségére, és különösen az elfogadhatatlan szenvedés elkerülése érdekében, egy adott gazdaság élelmiszertermelő vízi fajainak kivételes kezelése a következő gyógyszerekkel: (a) az e rendelet alapján az érintett tagállamban vagy egy másik tagállamban élelmiszertermelő szárazföldi állatfajokon történő felhasználásra engedélyezett állatgyógyászati készítmény; (b) ha nincs az e bekezdés (a) pontjában említett állatgyógyászati készítmény, a 2001/83/EK irányelvvel vagy a 726/2004/EK rendelettel összhangban engedélyezett emberi felhasználásra szánt gyógyszer. </a:t>
            </a:r>
            <a:endParaRPr lang="es-ES" dirty="0"/>
          </a:p>
          <a:p>
            <a:pPr marL="0" indent="0">
              <a:buNone/>
            </a:pPr>
            <a:endParaRPr lang="hu-HU" dirty="0"/>
          </a:p>
          <a:p>
            <a:r>
              <a:rPr lang="hu-HU" dirty="0"/>
              <a:t>3. A Bizottság végrehajtási jogi aktusok útján, legkésőbb 2022. január 28-tól számított öt éven belül összeállítja az Unióban élelmiszertermelő szárazföldi állatfajokban való felhasználásra engedélyezett állatgyógyászati készítményekben használt anyagok vagy a gyógyszerben található anyagok jegyzékét az Unióban a 2001/83/EK irányelvvel vagy a 726/2004/EK rendelettel összhangban engedélyezett emberi felhasználásra szánt termékekről, amely e cikk (1) bekezdésével összhangban élelmiszertermelő vízi fajoknál használható. Ezeket a végrehajtási aktusokat a 145. cikk (2) bekezdésében említett vizsgálóbizottsági eljárással összhangban kell elfogadni.</a:t>
            </a:r>
            <a:endParaRPr lang="es-ES" dirty="0"/>
          </a:p>
          <a:p>
            <a:endParaRPr lang="es-ES" dirty="0"/>
          </a:p>
          <a:p>
            <a:r>
              <a:rPr lang="es-ES" dirty="0"/>
              <a:t>4. </a:t>
            </a:r>
            <a:r>
              <a:rPr lang="hu-HU" dirty="0"/>
              <a:t>Az immunológiai állatgyógyászati készítmények kivételével, ahol az (1) és (2) bekezdésben említett gyógyszer nem áll rendelkezésre, a felelős állatorvos közvetlen személyes felelősségére és különösen az elfogadhatatlan szenvedés elkerülése érdekében kivételesen kezelheti az élelmiszert. -vízi fajok előállítása egy harmadik országban ugyanarra a fajra és ugyanazon indikációra engedélyezett állatgyógyászati készítménnyel.</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577138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899627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99065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dirty="0"/>
              <a:t>melléklet a 2021/578. https://eur-lex.europa.eu/eli/reg_del/2021/578/oj</a:t>
            </a:r>
          </a:p>
          <a:p>
            <a:endParaRPr lang="hu-HU" dirty="0"/>
          </a:p>
          <a:p>
            <a:r>
              <a:rPr lang="hu-HU" dirty="0"/>
              <a:t>Az Ügynökség 2025. március 31-ig teszi közzé az antimikrobiális állatgyógyászati készítmények értékesítési volumenéről és az antimikrobiális gyógyszerek állatfajonkénti felhasználásáról szóló első jelentést, amely a következőket tartalmazza: a) az állatgyógyászati antimikrobiális szerek értékesítési volumene. a tagállamok által 2024. június 30-ig benyújtott, 2023-ból származó adatokat tartalmazó gyógyszerek; b) a tagállamok által 2024. szeptember 30-ig benyújtott, 2023-tól származó adatokat tartalmazó antimikrobiális gyógyszerek érintett állatfajok, kategóriák vagy szakaszok esetében történő felhasználása.</a:t>
            </a:r>
          </a:p>
          <a:p>
            <a:r>
              <a:rPr lang="hu-HU" dirty="0"/>
              <a:t>(2) 2025-től az Ügynökség december 31-ig közzéteszi az első jelentést követő következő jelentéseket, amelyek a következőket tartalmazzák: a) a tagállamok által minden év június 30-ig benyújtott antimikrobiális állatgyógyászati készítmények értékesítési volumene , amely az előző naptári év adatait tartalmazza; b) a tagállamok által minden év június 30-ig benyújtott antimikrobiális gyógyszerek megfelelő állatfajokra, kategóriákra vagy szakaszokra vonatkozóan, az előző naptári év adataira vonatkozóan.</a:t>
            </a:r>
          </a:p>
          <a:p>
            <a:endParaRPr lang="hu-HU" dirty="0"/>
          </a:p>
          <a:p>
            <a:r>
              <a:rPr lang="hu-HU" dirty="0"/>
              <a:t>Az adatgyűjtés az említett évektől indul. A jelentéstétel a következő években kezdődik (azaz a szarvasmarha sertés és baromfi esetében 2024-ben, az egyéb f-p állatoknál 2027-ben, a kutyáknál, macskáknál és prémes állatoknál 2030-ban)</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74818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B7EF4CE-A503-4E65-986B-A5ECC6ED22AC}" type="slidenum">
              <a:rPr lang="en-GB" smtClean="0"/>
              <a:t>22</a:t>
            </a:fld>
            <a:endParaRPr lang="en-GB"/>
          </a:p>
        </p:txBody>
      </p:sp>
    </p:spTree>
    <p:extLst>
      <p:ext uri="{BB962C8B-B14F-4D97-AF65-F5344CB8AC3E}">
        <p14:creationId xmlns:p14="http://schemas.microsoft.com/office/powerpoint/2010/main" val="2877400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Insert</a:t>
            </a:r>
            <a:r>
              <a:rPr lang="es-ES" dirty="0"/>
              <a:t> more </a:t>
            </a:r>
            <a:r>
              <a:rPr lang="es-ES" dirty="0" err="1"/>
              <a:t>slides</a:t>
            </a:r>
            <a:r>
              <a:rPr lang="es-ES" dirty="0"/>
              <a:t> </a:t>
            </a:r>
            <a:r>
              <a:rPr lang="es-ES" dirty="0" err="1"/>
              <a:t>for</a:t>
            </a:r>
            <a:r>
              <a:rPr lang="es-ES" dirty="0"/>
              <a:t> National </a:t>
            </a:r>
            <a:r>
              <a:rPr lang="es-ES" dirty="0" err="1"/>
              <a:t>legislation</a:t>
            </a:r>
            <a:r>
              <a:rPr lang="es-ES" dirty="0"/>
              <a:t> / </a:t>
            </a:r>
            <a:r>
              <a:rPr lang="es-ES" dirty="0" err="1"/>
              <a:t>guidelines</a:t>
            </a:r>
            <a:r>
              <a:rPr lang="es-ES" dirty="0"/>
              <a:t> </a:t>
            </a:r>
            <a:r>
              <a:rPr lang="es-ES" dirty="0" err="1"/>
              <a:t>if</a:t>
            </a:r>
            <a:r>
              <a:rPr lang="es-ES" dirty="0"/>
              <a:t> </a:t>
            </a:r>
            <a:r>
              <a:rPr lang="es-ES" dirty="0" err="1"/>
              <a:t>necessary</a:t>
            </a:r>
            <a:endParaRPr lang="es-ES"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pPr/>
              <a:t>23</a:t>
            </a:fld>
            <a:endParaRPr lang="en-GB"/>
          </a:p>
        </p:txBody>
      </p:sp>
    </p:spTree>
    <p:extLst>
      <p:ext uri="{BB962C8B-B14F-4D97-AF65-F5344CB8AC3E}">
        <p14:creationId xmlns:p14="http://schemas.microsoft.com/office/powerpoint/2010/main" val="773978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MEGBESZÉLÉSE </a:t>
            </a:r>
            <a:r>
              <a:rPr lang="es-ES" dirty="0" err="1"/>
              <a:t>az</a:t>
            </a:r>
            <a:r>
              <a:rPr lang="es-ES" dirty="0"/>
              <a:t> </a:t>
            </a:r>
            <a:r>
              <a:rPr lang="es-ES" dirty="0" err="1"/>
              <a:t>utolsó</a:t>
            </a:r>
            <a:r>
              <a:rPr lang="es-ES" dirty="0"/>
              <a:t> </a:t>
            </a:r>
            <a:r>
              <a:rPr lang="es-ES" dirty="0" err="1"/>
              <a:t>két</a:t>
            </a:r>
            <a:r>
              <a:rPr lang="es-ES" dirty="0"/>
              <a:t> </a:t>
            </a:r>
            <a:r>
              <a:rPr lang="es-ES" dirty="0" err="1"/>
              <a:t>pontot</a:t>
            </a:r>
            <a:endParaRPr lang="es-ES"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9</a:t>
            </a:fld>
            <a:endParaRPr lang="en-GB"/>
          </a:p>
        </p:txBody>
      </p:sp>
    </p:spTree>
    <p:extLst>
      <p:ext uri="{BB962C8B-B14F-4D97-AF65-F5344CB8AC3E}">
        <p14:creationId xmlns:p14="http://schemas.microsoft.com/office/powerpoint/2010/main" val="3675356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a:t>Ellenőrizhetjük, hogy elérhető-e egy sablon a különböző országokban, és ha igen, mellékeljük az országsablont</a:t>
            </a:r>
          </a:p>
          <a:p>
            <a:r>
              <a:rPr lang="hu-HU"/>
              <a:t>RE „Blue box” (Magyarországon nem kötelező). Magyarázza el, hogy mi használható a 112-114. cikk értelmében.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3994251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hu-HU" dirty="0"/>
              <a:t>Ezért a szájon át szedhető gyógyszerekről szóló felhatalmazáson alapuló jogi aktus a takarmányba keverve vagy a takarmányhoz adagolva szájon át alkalmazott állatgyógyászati készítményekre, valamint az állattartó által ivóvízben vagy folyékony takarmányban elkevert állatgyógyászati készítményekre vonatkozik. Nem alkalmazandó az állatgyógyászati készítmény takarmányba keverésére, amelyet a takarmányipari vállalkozók végeznek, függetlenül attól, hogy takarmánykeverőben, mobil keverővel vagy üzemi keverővel működnek-e, amelyre az (EU) 2019/4 rendelet vonatkozik. .</a:t>
            </a:r>
          </a:p>
          <a:p>
            <a:endParaRPr lang="hu-HU" dirty="0"/>
          </a:p>
          <a:p>
            <a:r>
              <a:rPr lang="hu-HU" dirty="0"/>
              <a:t>f) „mobilkeverő”: olyan takarmányipari vállalkozó, amelynek takarmányipari létesítménye egy speciálisan felszerelt járműből áll a gyógyszeres takarmány gyártására; g) „gazdasági keverőgép”: olyan takarmányipari vállalkozó, aki gyógyszeres takarmányt állít elő kizárólag a gazdaságában;</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243994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 Az </a:t>
            </a:r>
            <a:r>
              <a:rPr lang="en-GB" dirty="0" err="1"/>
              <a:t>állattartók</a:t>
            </a:r>
            <a:r>
              <a:rPr lang="en-GB" dirty="0"/>
              <a:t> </a:t>
            </a:r>
            <a:r>
              <a:rPr lang="en-GB" dirty="0" err="1"/>
              <a:t>gyógyszeres</a:t>
            </a:r>
            <a:r>
              <a:rPr lang="en-GB" dirty="0"/>
              <a:t> </a:t>
            </a:r>
            <a:r>
              <a:rPr lang="en-GB" dirty="0" err="1"/>
              <a:t>takarmányozása</a:t>
            </a:r>
            <a:r>
              <a:rPr lang="en-GB" dirty="0"/>
              <a:t> a </a:t>
            </a:r>
            <a:r>
              <a:rPr lang="en-GB" dirty="0" err="1"/>
              <a:t>következőktől</a:t>
            </a:r>
            <a:r>
              <a:rPr lang="en-GB" dirty="0"/>
              <a:t> </a:t>
            </a:r>
            <a:r>
              <a:rPr lang="en-GB" dirty="0" err="1"/>
              <a:t>függ</a:t>
            </a:r>
            <a:r>
              <a:rPr lang="en-GB" dirty="0"/>
              <a:t>:</a:t>
            </a:r>
          </a:p>
          <a:p>
            <a:r>
              <a:rPr lang="en-GB" dirty="0"/>
              <a:t>a) a </a:t>
            </a:r>
            <a:r>
              <a:rPr lang="en-GB" dirty="0" err="1"/>
              <a:t>gyógyszeres</a:t>
            </a:r>
            <a:r>
              <a:rPr lang="en-GB" dirty="0"/>
              <a:t> </a:t>
            </a:r>
            <a:r>
              <a:rPr lang="en-GB" dirty="0" err="1"/>
              <a:t>takarmányra</a:t>
            </a:r>
            <a:r>
              <a:rPr lang="en-GB" dirty="0"/>
              <a:t> </a:t>
            </a:r>
            <a:r>
              <a:rPr lang="en-GB" dirty="0" err="1"/>
              <a:t>kiállított</a:t>
            </a:r>
            <a:r>
              <a:rPr lang="en-GB" dirty="0"/>
              <a:t> </a:t>
            </a:r>
            <a:r>
              <a:rPr lang="en-GB" dirty="0" err="1"/>
              <a:t>állatorvosi</a:t>
            </a:r>
            <a:r>
              <a:rPr lang="en-GB" dirty="0"/>
              <a:t> </a:t>
            </a:r>
            <a:r>
              <a:rPr lang="en-GB" dirty="0" err="1"/>
              <a:t>rendelvény</a:t>
            </a:r>
            <a:r>
              <a:rPr lang="en-GB" dirty="0"/>
              <a:t> </a:t>
            </a:r>
            <a:r>
              <a:rPr lang="en-GB" dirty="0" err="1"/>
              <a:t>kiszerelése</a:t>
            </a:r>
            <a:r>
              <a:rPr lang="en-GB" dirty="0"/>
              <a:t> </a:t>
            </a:r>
            <a:r>
              <a:rPr lang="en-GB" dirty="0" err="1"/>
              <a:t>és</a:t>
            </a:r>
            <a:r>
              <a:rPr lang="en-GB" dirty="0"/>
              <a:t> – </a:t>
            </a:r>
            <a:r>
              <a:rPr lang="en-GB" dirty="0" err="1"/>
              <a:t>üzemi</a:t>
            </a:r>
            <a:r>
              <a:rPr lang="en-GB" dirty="0"/>
              <a:t> </a:t>
            </a:r>
            <a:r>
              <a:rPr lang="en-GB" dirty="0" err="1"/>
              <a:t>keverővel</a:t>
            </a:r>
            <a:r>
              <a:rPr lang="en-GB" dirty="0"/>
              <a:t> </a:t>
            </a:r>
            <a:r>
              <a:rPr lang="en-GB" dirty="0" err="1"/>
              <a:t>történő</a:t>
            </a:r>
            <a:r>
              <a:rPr lang="en-GB" dirty="0"/>
              <a:t> </a:t>
            </a:r>
            <a:r>
              <a:rPr lang="en-GB" dirty="0" err="1"/>
              <a:t>gyártás</a:t>
            </a:r>
            <a:r>
              <a:rPr lang="en-GB" dirty="0"/>
              <a:t> </a:t>
            </a:r>
            <a:r>
              <a:rPr lang="en-GB" dirty="0" err="1"/>
              <a:t>esetén</a:t>
            </a:r>
            <a:r>
              <a:rPr lang="en-GB" dirty="0"/>
              <a:t> – </a:t>
            </a:r>
            <a:r>
              <a:rPr lang="en-GB" dirty="0" err="1"/>
              <a:t>birtoklása</a:t>
            </a:r>
            <a:r>
              <a:rPr lang="en-GB" dirty="0"/>
              <a:t>; </a:t>
            </a:r>
            <a:r>
              <a:rPr lang="en-GB" dirty="0" err="1"/>
              <a:t>és</a:t>
            </a:r>
            <a:endParaRPr lang="en-GB" dirty="0"/>
          </a:p>
          <a:p>
            <a:r>
              <a:rPr lang="en-GB" dirty="0"/>
              <a:t>b) a (2)–(10) </a:t>
            </a:r>
            <a:r>
              <a:rPr lang="en-GB" dirty="0" err="1"/>
              <a:t>bekezdésben</a:t>
            </a:r>
            <a:r>
              <a:rPr lang="en-GB" dirty="0"/>
              <a:t> </a:t>
            </a:r>
            <a:r>
              <a:rPr lang="en-GB" dirty="0" err="1"/>
              <a:t>meghatározott</a:t>
            </a:r>
            <a:r>
              <a:rPr lang="en-GB" dirty="0"/>
              <a:t> </a:t>
            </a:r>
            <a:r>
              <a:rPr lang="en-GB" dirty="0" err="1"/>
              <a:t>feltételek</a:t>
            </a:r>
            <a:r>
              <a:rPr lang="en-GB" dirty="0"/>
              <a:t>.</a:t>
            </a:r>
          </a:p>
          <a:p>
            <a:endParaRPr lang="en-GB" dirty="0"/>
          </a:p>
          <a:p>
            <a:r>
              <a:rPr lang="en-GB" dirty="0"/>
              <a:t>(2) A </a:t>
            </a:r>
            <a:r>
              <a:rPr lang="en-GB" dirty="0" err="1"/>
              <a:t>gyógyszeres</a:t>
            </a:r>
            <a:r>
              <a:rPr lang="en-GB" dirty="0"/>
              <a:t> </a:t>
            </a:r>
            <a:r>
              <a:rPr lang="en-GB" dirty="0" err="1"/>
              <a:t>takarmányra</a:t>
            </a:r>
            <a:r>
              <a:rPr lang="en-GB" dirty="0"/>
              <a:t> </a:t>
            </a:r>
            <a:r>
              <a:rPr lang="en-GB" dirty="0" err="1"/>
              <a:t>vonatkozó</a:t>
            </a:r>
            <a:r>
              <a:rPr lang="en-GB" dirty="0"/>
              <a:t> </a:t>
            </a:r>
            <a:r>
              <a:rPr lang="en-GB" dirty="0" err="1"/>
              <a:t>állatorvosi</a:t>
            </a:r>
            <a:r>
              <a:rPr lang="en-GB" dirty="0"/>
              <a:t> </a:t>
            </a:r>
            <a:r>
              <a:rPr lang="en-GB" dirty="0" err="1"/>
              <a:t>rendelvény</a:t>
            </a:r>
            <a:r>
              <a:rPr lang="en-GB" dirty="0"/>
              <a:t> </a:t>
            </a:r>
            <a:r>
              <a:rPr lang="en-GB" dirty="0" err="1"/>
              <a:t>csak</a:t>
            </a:r>
            <a:r>
              <a:rPr lang="en-GB" dirty="0"/>
              <a:t> </a:t>
            </a:r>
            <a:r>
              <a:rPr lang="en-GB" dirty="0" err="1"/>
              <a:t>az</a:t>
            </a:r>
            <a:r>
              <a:rPr lang="en-GB" dirty="0"/>
              <a:t> </a:t>
            </a:r>
            <a:r>
              <a:rPr lang="en-GB" dirty="0" err="1"/>
              <a:t>állat</a:t>
            </a:r>
            <a:r>
              <a:rPr lang="en-GB" dirty="0"/>
              <a:t> </a:t>
            </a:r>
            <a:r>
              <a:rPr lang="en-GB" dirty="0" err="1"/>
              <a:t>vagy</a:t>
            </a:r>
            <a:r>
              <a:rPr lang="en-GB" dirty="0"/>
              <a:t> </a:t>
            </a:r>
            <a:r>
              <a:rPr lang="en-GB" dirty="0" err="1"/>
              <a:t>állatcsoport</a:t>
            </a:r>
            <a:r>
              <a:rPr lang="en-GB" dirty="0"/>
              <a:t> </a:t>
            </a:r>
            <a:r>
              <a:rPr lang="en-GB" dirty="0" err="1"/>
              <a:t>állatorvos</a:t>
            </a:r>
            <a:r>
              <a:rPr lang="en-GB" dirty="0"/>
              <a:t> </a:t>
            </a:r>
            <a:r>
              <a:rPr lang="en-GB" dirty="0" err="1"/>
              <a:t>által</a:t>
            </a:r>
            <a:r>
              <a:rPr lang="en-GB" dirty="0"/>
              <a:t> </a:t>
            </a:r>
            <a:r>
              <a:rPr lang="en-GB" dirty="0" err="1"/>
              <a:t>végzett</a:t>
            </a:r>
            <a:r>
              <a:rPr lang="en-GB" dirty="0"/>
              <a:t> </a:t>
            </a:r>
            <a:r>
              <a:rPr lang="en-GB" dirty="0" err="1"/>
              <a:t>klinikai</a:t>
            </a:r>
            <a:r>
              <a:rPr lang="en-GB" dirty="0"/>
              <a:t> </a:t>
            </a:r>
            <a:r>
              <a:rPr lang="en-GB" dirty="0" err="1"/>
              <a:t>vizsgálata</a:t>
            </a:r>
            <a:r>
              <a:rPr lang="en-GB" dirty="0"/>
              <a:t> </a:t>
            </a:r>
            <a:r>
              <a:rPr lang="en-GB" dirty="0" err="1"/>
              <a:t>vagy</a:t>
            </a:r>
            <a:r>
              <a:rPr lang="en-GB" dirty="0"/>
              <a:t> </a:t>
            </a:r>
            <a:r>
              <a:rPr lang="en-GB" dirty="0" err="1"/>
              <a:t>az</a:t>
            </a:r>
            <a:r>
              <a:rPr lang="en-GB" dirty="0"/>
              <a:t> </a:t>
            </a:r>
            <a:r>
              <a:rPr lang="en-GB" dirty="0" err="1"/>
              <a:t>egészségi</a:t>
            </a:r>
            <a:r>
              <a:rPr lang="en-GB" dirty="0"/>
              <a:t> </a:t>
            </a:r>
            <a:r>
              <a:rPr lang="en-GB" dirty="0" err="1"/>
              <a:t>állapot</a:t>
            </a:r>
            <a:r>
              <a:rPr lang="en-GB" dirty="0"/>
              <a:t> </a:t>
            </a:r>
            <a:r>
              <a:rPr lang="en-GB" dirty="0" err="1"/>
              <a:t>bármely</a:t>
            </a:r>
            <a:r>
              <a:rPr lang="en-GB" dirty="0"/>
              <a:t> </a:t>
            </a:r>
            <a:r>
              <a:rPr lang="en-GB" dirty="0" err="1"/>
              <a:t>más</a:t>
            </a:r>
            <a:r>
              <a:rPr lang="en-GB" dirty="0"/>
              <a:t> </a:t>
            </a:r>
            <a:r>
              <a:rPr lang="en-GB" dirty="0" err="1"/>
              <a:t>megfelelő</a:t>
            </a:r>
            <a:r>
              <a:rPr lang="en-GB" dirty="0"/>
              <a:t> </a:t>
            </a:r>
            <a:r>
              <a:rPr lang="en-GB" dirty="0" err="1"/>
              <a:t>értékelése</a:t>
            </a:r>
            <a:r>
              <a:rPr lang="en-GB" dirty="0"/>
              <a:t> </a:t>
            </a:r>
            <a:r>
              <a:rPr lang="en-GB" dirty="0" err="1"/>
              <a:t>után</a:t>
            </a:r>
            <a:r>
              <a:rPr lang="en-GB" dirty="0"/>
              <a:t> </a:t>
            </a:r>
            <a:r>
              <a:rPr lang="en-GB" dirty="0" err="1"/>
              <a:t>adható</a:t>
            </a:r>
            <a:r>
              <a:rPr lang="en-GB" dirty="0"/>
              <a:t> ki, </a:t>
            </a:r>
            <a:r>
              <a:rPr lang="en-GB" dirty="0" err="1"/>
              <a:t>és</a:t>
            </a:r>
            <a:r>
              <a:rPr lang="en-GB" dirty="0"/>
              <a:t> </a:t>
            </a:r>
            <a:r>
              <a:rPr lang="en-GB" dirty="0" err="1"/>
              <a:t>csak</a:t>
            </a:r>
            <a:r>
              <a:rPr lang="en-GB" dirty="0"/>
              <a:t> </a:t>
            </a:r>
            <a:r>
              <a:rPr lang="en-GB" dirty="0" err="1"/>
              <a:t>diagnosztizált</a:t>
            </a:r>
            <a:r>
              <a:rPr lang="en-GB" dirty="0"/>
              <a:t> </a:t>
            </a:r>
            <a:r>
              <a:rPr lang="en-GB" dirty="0" err="1"/>
              <a:t>betegség</a:t>
            </a:r>
            <a:r>
              <a:rPr lang="en-GB" dirty="0"/>
              <a:t> </a:t>
            </a:r>
            <a:r>
              <a:rPr lang="en-GB" dirty="0" err="1"/>
              <a:t>esetén</a:t>
            </a:r>
            <a:r>
              <a:rPr lang="en-GB" dirty="0"/>
              <a:t>.</a:t>
            </a:r>
          </a:p>
          <a:p>
            <a:endParaRPr lang="en-GB" dirty="0"/>
          </a:p>
          <a:p>
            <a:r>
              <a:rPr lang="en-GB" dirty="0"/>
              <a:t>(3) A (2) </a:t>
            </a:r>
            <a:r>
              <a:rPr lang="en-GB" dirty="0" err="1"/>
              <a:t>bekezdéstől</a:t>
            </a:r>
            <a:r>
              <a:rPr lang="en-GB" dirty="0"/>
              <a:t> </a:t>
            </a:r>
            <a:r>
              <a:rPr lang="en-GB" dirty="0" err="1"/>
              <a:t>eltérve</a:t>
            </a:r>
            <a:r>
              <a:rPr lang="en-GB" dirty="0"/>
              <a:t>, </a:t>
            </a:r>
            <a:r>
              <a:rPr lang="en-GB" dirty="0" err="1"/>
              <a:t>immunológiai</a:t>
            </a:r>
            <a:r>
              <a:rPr lang="en-GB" dirty="0"/>
              <a:t> </a:t>
            </a:r>
            <a:r>
              <a:rPr lang="en-GB" dirty="0" err="1"/>
              <a:t>állatgyógyászati</a:t>
            </a:r>
            <a:r>
              <a:rPr lang="en-GB" dirty="0"/>
              <a:t> </a:t>
            </a:r>
            <a:r>
              <a:rPr lang="en-GB" dirty="0" err="1"/>
              <a:t>készítményt</a:t>
            </a:r>
            <a:r>
              <a:rPr lang="en-GB" dirty="0"/>
              <a:t> </a:t>
            </a:r>
            <a:r>
              <a:rPr lang="en-GB" dirty="0" err="1"/>
              <a:t>tartalmazó</a:t>
            </a:r>
            <a:r>
              <a:rPr lang="en-GB" dirty="0"/>
              <a:t> </a:t>
            </a:r>
            <a:r>
              <a:rPr lang="en-GB" dirty="0" err="1"/>
              <a:t>gyógyszeres</a:t>
            </a:r>
            <a:r>
              <a:rPr lang="en-GB" dirty="0"/>
              <a:t> </a:t>
            </a:r>
            <a:r>
              <a:rPr lang="en-GB" dirty="0" err="1"/>
              <a:t>takarmányra</a:t>
            </a:r>
            <a:r>
              <a:rPr lang="en-GB" dirty="0"/>
              <a:t> </a:t>
            </a:r>
            <a:r>
              <a:rPr lang="en-GB" dirty="0" err="1"/>
              <a:t>felírható</a:t>
            </a:r>
            <a:r>
              <a:rPr lang="en-GB" dirty="0"/>
              <a:t> </a:t>
            </a:r>
            <a:r>
              <a:rPr lang="en-GB" dirty="0" err="1"/>
              <a:t>állatorvosi</a:t>
            </a:r>
            <a:r>
              <a:rPr lang="en-GB" dirty="0"/>
              <a:t> </a:t>
            </a:r>
            <a:r>
              <a:rPr lang="en-GB" dirty="0" err="1"/>
              <a:t>vény</a:t>
            </a:r>
            <a:r>
              <a:rPr lang="en-GB" dirty="0"/>
              <a:t> </a:t>
            </a:r>
            <a:r>
              <a:rPr lang="en-GB" dirty="0" err="1"/>
              <a:t>diagnosztizált</a:t>
            </a:r>
            <a:r>
              <a:rPr lang="en-GB" dirty="0"/>
              <a:t> </a:t>
            </a:r>
            <a:r>
              <a:rPr lang="en-GB" dirty="0" err="1"/>
              <a:t>betegség</a:t>
            </a:r>
            <a:r>
              <a:rPr lang="en-GB" dirty="0"/>
              <a:t> </a:t>
            </a:r>
            <a:r>
              <a:rPr lang="en-GB" dirty="0" err="1"/>
              <a:t>hiányában</a:t>
            </a:r>
            <a:r>
              <a:rPr lang="en-GB" dirty="0"/>
              <a:t> is.</a:t>
            </a:r>
          </a:p>
          <a:p>
            <a:endParaRPr lang="en-GB" dirty="0"/>
          </a:p>
          <a:p>
            <a:r>
              <a:rPr lang="en-GB" dirty="0"/>
              <a:t>(4) A (2) </a:t>
            </a:r>
            <a:r>
              <a:rPr lang="en-GB" dirty="0" err="1"/>
              <a:t>bekezdéstől</a:t>
            </a:r>
            <a:r>
              <a:rPr lang="en-GB" dirty="0"/>
              <a:t> </a:t>
            </a:r>
            <a:r>
              <a:rPr lang="en-GB" dirty="0" err="1"/>
              <a:t>eltérve</a:t>
            </a:r>
            <a:r>
              <a:rPr lang="en-GB" dirty="0"/>
              <a:t>, ha a </a:t>
            </a:r>
            <a:r>
              <a:rPr lang="en-GB" dirty="0" err="1"/>
              <a:t>diagnosztizált</a:t>
            </a:r>
            <a:r>
              <a:rPr lang="en-GB" dirty="0"/>
              <a:t> </a:t>
            </a:r>
            <a:r>
              <a:rPr lang="en-GB" dirty="0" err="1"/>
              <a:t>betegség</a:t>
            </a:r>
            <a:r>
              <a:rPr lang="en-GB" dirty="0"/>
              <a:t> </a:t>
            </a:r>
            <a:r>
              <a:rPr lang="en-GB" dirty="0" err="1"/>
              <a:t>fennállása</a:t>
            </a:r>
            <a:r>
              <a:rPr lang="en-GB" dirty="0"/>
              <a:t> </a:t>
            </a:r>
            <a:r>
              <a:rPr lang="en-GB" dirty="0" err="1"/>
              <a:t>nem</a:t>
            </a:r>
            <a:r>
              <a:rPr lang="en-GB" dirty="0"/>
              <a:t> </a:t>
            </a:r>
            <a:r>
              <a:rPr lang="en-GB" dirty="0" err="1"/>
              <a:t>igazolható</a:t>
            </a:r>
            <a:r>
              <a:rPr lang="en-GB" dirty="0"/>
              <a:t>, </a:t>
            </a:r>
            <a:r>
              <a:rPr lang="en-GB" dirty="0" err="1"/>
              <a:t>az</a:t>
            </a:r>
            <a:r>
              <a:rPr lang="en-GB" dirty="0"/>
              <a:t> </a:t>
            </a:r>
            <a:r>
              <a:rPr lang="en-GB" dirty="0" err="1"/>
              <a:t>antimikrobiális</a:t>
            </a:r>
            <a:r>
              <a:rPr lang="en-GB" dirty="0"/>
              <a:t> </a:t>
            </a:r>
            <a:r>
              <a:rPr lang="en-GB" dirty="0" err="1"/>
              <a:t>hatások</a:t>
            </a:r>
            <a:r>
              <a:rPr lang="en-GB" dirty="0"/>
              <a:t> </a:t>
            </a:r>
            <a:r>
              <a:rPr lang="en-GB" dirty="0" err="1"/>
              <a:t>nélküli</a:t>
            </a:r>
            <a:r>
              <a:rPr lang="en-GB" dirty="0"/>
              <a:t> </a:t>
            </a:r>
            <a:r>
              <a:rPr lang="en-GB" dirty="0" err="1"/>
              <a:t>parazitaellenes</a:t>
            </a:r>
            <a:r>
              <a:rPr lang="en-GB" dirty="0"/>
              <a:t> </a:t>
            </a:r>
            <a:r>
              <a:rPr lang="en-GB" dirty="0" err="1"/>
              <a:t>szert</a:t>
            </a:r>
            <a:r>
              <a:rPr lang="en-GB" dirty="0"/>
              <a:t> </a:t>
            </a:r>
            <a:r>
              <a:rPr lang="en-GB" dirty="0" err="1"/>
              <a:t>tartalmazó</a:t>
            </a:r>
            <a:r>
              <a:rPr lang="en-GB" dirty="0"/>
              <a:t> </a:t>
            </a:r>
            <a:r>
              <a:rPr lang="en-GB" dirty="0" err="1"/>
              <a:t>gyógyszeres</a:t>
            </a:r>
            <a:r>
              <a:rPr lang="en-GB" dirty="0"/>
              <a:t> </a:t>
            </a:r>
            <a:r>
              <a:rPr lang="en-GB" dirty="0" err="1"/>
              <a:t>takarmányra</a:t>
            </a:r>
            <a:r>
              <a:rPr lang="en-GB" dirty="0"/>
              <a:t> </a:t>
            </a:r>
            <a:r>
              <a:rPr lang="en-GB" dirty="0" err="1"/>
              <a:t>állatorvosi</a:t>
            </a:r>
            <a:r>
              <a:rPr lang="en-GB" dirty="0"/>
              <a:t> </a:t>
            </a:r>
            <a:r>
              <a:rPr lang="en-GB" dirty="0" err="1"/>
              <a:t>vény</a:t>
            </a:r>
            <a:r>
              <a:rPr lang="en-GB" dirty="0"/>
              <a:t> </a:t>
            </a:r>
            <a:r>
              <a:rPr lang="en-GB" dirty="0" err="1"/>
              <a:t>adható</a:t>
            </a:r>
            <a:r>
              <a:rPr lang="en-GB" dirty="0"/>
              <a:t> ki.</a:t>
            </a:r>
          </a:p>
          <a:p>
            <a:r>
              <a:rPr lang="en-GB" dirty="0" err="1"/>
              <a:t>az</a:t>
            </a:r>
            <a:r>
              <a:rPr lang="en-GB" dirty="0"/>
              <a:t> </a:t>
            </a:r>
            <a:r>
              <a:rPr lang="en-GB" dirty="0" err="1"/>
              <a:t>állat</a:t>
            </a:r>
            <a:r>
              <a:rPr lang="en-GB" dirty="0"/>
              <a:t> </a:t>
            </a:r>
            <a:r>
              <a:rPr lang="en-GB" dirty="0" err="1"/>
              <a:t>vagy</a:t>
            </a:r>
            <a:r>
              <a:rPr lang="en-GB" dirty="0"/>
              <a:t> </a:t>
            </a:r>
            <a:r>
              <a:rPr lang="en-GB" dirty="0" err="1"/>
              <a:t>állatcsoport</a:t>
            </a:r>
            <a:r>
              <a:rPr lang="en-GB" dirty="0"/>
              <a:t> </a:t>
            </a:r>
            <a:r>
              <a:rPr lang="en-GB" dirty="0" err="1"/>
              <a:t>parazitafertőzöttségének</a:t>
            </a:r>
            <a:r>
              <a:rPr lang="en-GB" dirty="0"/>
              <a:t> </a:t>
            </a:r>
            <a:r>
              <a:rPr lang="en-GB" dirty="0" err="1"/>
              <a:t>ismerete</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(6) A </a:t>
            </a:r>
            <a:r>
              <a:rPr lang="en-GB" dirty="0" err="1"/>
              <a:t>gyógyszeres</a:t>
            </a:r>
            <a:r>
              <a:rPr lang="en-GB" dirty="0"/>
              <a:t> </a:t>
            </a:r>
            <a:r>
              <a:rPr lang="en-GB" dirty="0" err="1"/>
              <a:t>takarmányra</a:t>
            </a:r>
            <a:r>
              <a:rPr lang="en-GB" dirty="0"/>
              <a:t> </a:t>
            </a:r>
            <a:r>
              <a:rPr lang="en-GB" dirty="0" err="1"/>
              <a:t>vonatkozó</a:t>
            </a:r>
            <a:r>
              <a:rPr lang="en-GB" dirty="0"/>
              <a:t> </a:t>
            </a:r>
            <a:r>
              <a:rPr lang="en-GB" dirty="0" err="1"/>
              <a:t>állatorvosi</a:t>
            </a:r>
            <a:r>
              <a:rPr lang="en-GB" dirty="0"/>
              <a:t> </a:t>
            </a:r>
            <a:r>
              <a:rPr lang="en-GB" dirty="0" err="1"/>
              <a:t>rendelvénynek</a:t>
            </a:r>
            <a:r>
              <a:rPr lang="en-GB" dirty="0"/>
              <a:t> </a:t>
            </a:r>
            <a:r>
              <a:rPr lang="en-GB" dirty="0" err="1"/>
              <a:t>tartalmaznia</a:t>
            </a:r>
            <a:r>
              <a:rPr lang="en-GB" dirty="0"/>
              <a:t> </a:t>
            </a:r>
            <a:r>
              <a:rPr lang="en-GB" dirty="0" err="1"/>
              <a:t>kell</a:t>
            </a:r>
            <a:r>
              <a:rPr lang="en-GB" dirty="0"/>
              <a:t> </a:t>
            </a:r>
            <a:r>
              <a:rPr lang="en-GB" dirty="0" err="1"/>
              <a:t>az</a:t>
            </a:r>
            <a:r>
              <a:rPr lang="en-GB" dirty="0"/>
              <a:t> V. </a:t>
            </a:r>
            <a:r>
              <a:rPr lang="en-GB" dirty="0" err="1"/>
              <a:t>mellékletben</a:t>
            </a:r>
            <a:r>
              <a:rPr lang="en-GB" dirty="0"/>
              <a:t> </a:t>
            </a:r>
            <a:r>
              <a:rPr lang="en-GB" dirty="0" err="1"/>
              <a:t>meghatározott</a:t>
            </a:r>
            <a:r>
              <a:rPr lang="en-GB" dirty="0"/>
              <a:t> </a:t>
            </a:r>
            <a:r>
              <a:rPr lang="en-GB" dirty="0" err="1"/>
              <a:t>információkat</a:t>
            </a:r>
            <a:r>
              <a:rPr lang="en-GB" dirty="0"/>
              <a:t>. A </a:t>
            </a:r>
            <a:r>
              <a:rPr lang="en-GB" dirty="0" err="1"/>
              <a:t>gyógyszeres</a:t>
            </a:r>
            <a:r>
              <a:rPr lang="en-GB" dirty="0"/>
              <a:t> </a:t>
            </a:r>
            <a:r>
              <a:rPr lang="en-GB" dirty="0" err="1"/>
              <a:t>takarmányra</a:t>
            </a:r>
            <a:r>
              <a:rPr lang="en-GB" dirty="0"/>
              <a:t> </a:t>
            </a:r>
            <a:r>
              <a:rPr lang="en-GB" dirty="0" err="1"/>
              <a:t>vonatkozó</a:t>
            </a:r>
            <a:r>
              <a:rPr lang="en-GB" dirty="0"/>
              <a:t> </a:t>
            </a:r>
            <a:r>
              <a:rPr lang="en-GB" dirty="0" err="1"/>
              <a:t>eredeti</a:t>
            </a:r>
            <a:r>
              <a:rPr lang="en-GB" dirty="0"/>
              <a:t> </a:t>
            </a:r>
            <a:r>
              <a:rPr lang="en-GB" dirty="0" err="1"/>
              <a:t>állatorvosi</a:t>
            </a:r>
            <a:r>
              <a:rPr lang="en-GB" dirty="0"/>
              <a:t> </a:t>
            </a:r>
            <a:r>
              <a:rPr lang="en-GB" dirty="0" err="1"/>
              <a:t>receptet</a:t>
            </a:r>
            <a:r>
              <a:rPr lang="en-GB" dirty="0"/>
              <a:t> a </a:t>
            </a:r>
            <a:r>
              <a:rPr lang="en-GB" dirty="0" err="1"/>
              <a:t>gyártó</a:t>
            </a:r>
            <a:r>
              <a:rPr lang="en-GB" dirty="0"/>
              <a:t> </a:t>
            </a:r>
            <a:r>
              <a:rPr lang="en-GB" dirty="0" err="1"/>
              <a:t>vagy</a:t>
            </a:r>
            <a:r>
              <a:rPr lang="en-GB" dirty="0"/>
              <a:t> </a:t>
            </a:r>
            <a:r>
              <a:rPr lang="en-GB" dirty="0" err="1"/>
              <a:t>adott</a:t>
            </a:r>
            <a:r>
              <a:rPr lang="en-GB" dirty="0"/>
              <a:t> </a:t>
            </a:r>
            <a:r>
              <a:rPr lang="en-GB" dirty="0" err="1"/>
              <a:t>esetben</a:t>
            </a:r>
            <a:r>
              <a:rPr lang="en-GB" dirty="0"/>
              <a:t> a </a:t>
            </a:r>
            <a:r>
              <a:rPr lang="en-GB" dirty="0" err="1"/>
              <a:t>takarmány</a:t>
            </a:r>
            <a:r>
              <a:rPr lang="en-GB" dirty="0"/>
              <a:t> </a:t>
            </a:r>
            <a:r>
              <a:rPr lang="en-GB" dirty="0" err="1"/>
              <a:t>megőrzi</a:t>
            </a:r>
            <a:r>
              <a:rPr lang="en-GB" dirty="0"/>
              <a:t>.</a:t>
            </a:r>
          </a:p>
          <a:p>
            <a:r>
              <a:rPr lang="en-GB" dirty="0" err="1"/>
              <a:t>az</a:t>
            </a:r>
            <a:r>
              <a:rPr lang="en-GB" dirty="0"/>
              <a:t> </a:t>
            </a:r>
            <a:r>
              <a:rPr lang="en-GB" dirty="0" err="1"/>
              <a:t>állattartót</a:t>
            </a:r>
            <a:r>
              <a:rPr lang="en-GB" dirty="0"/>
              <a:t> </a:t>
            </a:r>
            <a:r>
              <a:rPr lang="en-GB" dirty="0" err="1"/>
              <a:t>gyógyszeres</a:t>
            </a:r>
            <a:r>
              <a:rPr lang="en-GB" dirty="0"/>
              <a:t> </a:t>
            </a:r>
            <a:r>
              <a:rPr lang="en-GB" dirty="0" err="1"/>
              <a:t>takarmányt</a:t>
            </a:r>
            <a:r>
              <a:rPr lang="en-GB" dirty="0"/>
              <a:t> </a:t>
            </a:r>
            <a:r>
              <a:rPr lang="en-GB" dirty="0" err="1"/>
              <a:t>szállító</a:t>
            </a:r>
            <a:r>
              <a:rPr lang="en-GB" dirty="0"/>
              <a:t> </a:t>
            </a:r>
            <a:r>
              <a:rPr lang="en-GB" dirty="0" err="1"/>
              <a:t>vállalkozó</a:t>
            </a:r>
            <a:r>
              <a:rPr lang="en-GB" dirty="0"/>
              <a:t>. A </a:t>
            </a:r>
            <a:r>
              <a:rPr lang="en-GB" dirty="0" err="1"/>
              <a:t>gyógyszeres</a:t>
            </a:r>
            <a:r>
              <a:rPr lang="en-GB" dirty="0"/>
              <a:t> </a:t>
            </a:r>
            <a:r>
              <a:rPr lang="en-GB" dirty="0" err="1"/>
              <a:t>takarmányra</a:t>
            </a:r>
            <a:r>
              <a:rPr lang="en-GB" dirty="0"/>
              <a:t> </a:t>
            </a:r>
            <a:r>
              <a:rPr lang="en-GB" dirty="0" err="1"/>
              <a:t>felírt</a:t>
            </a:r>
            <a:r>
              <a:rPr lang="en-GB" dirty="0"/>
              <a:t> </a:t>
            </a:r>
            <a:r>
              <a:rPr lang="en-GB" dirty="0" err="1"/>
              <a:t>állatorvosi</a:t>
            </a:r>
            <a:r>
              <a:rPr lang="en-GB" dirty="0"/>
              <a:t> </a:t>
            </a:r>
            <a:r>
              <a:rPr lang="en-GB" dirty="0" err="1"/>
              <a:t>vény</a:t>
            </a:r>
            <a:r>
              <a:rPr lang="en-GB" dirty="0"/>
              <a:t> </a:t>
            </a:r>
            <a:r>
              <a:rPr lang="en-GB" dirty="0" err="1"/>
              <a:t>másolatát</a:t>
            </a:r>
            <a:r>
              <a:rPr lang="en-GB" dirty="0"/>
              <a:t> </a:t>
            </a:r>
            <a:r>
              <a:rPr lang="en-GB" dirty="0" err="1"/>
              <a:t>az</a:t>
            </a:r>
            <a:r>
              <a:rPr lang="en-GB" dirty="0"/>
              <a:t> </a:t>
            </a:r>
            <a:r>
              <a:rPr lang="en-GB" dirty="0" err="1"/>
              <a:t>állatorvos</a:t>
            </a:r>
            <a:r>
              <a:rPr lang="en-GB" dirty="0"/>
              <a:t>, </a:t>
            </a:r>
            <a:r>
              <a:rPr lang="en-GB" dirty="0" err="1"/>
              <a:t>vagy</a:t>
            </a:r>
            <a:r>
              <a:rPr lang="en-GB" dirty="0"/>
              <a:t> </a:t>
            </a:r>
            <a:r>
              <a:rPr lang="en-GB" dirty="0" err="1"/>
              <a:t>az</a:t>
            </a:r>
            <a:r>
              <a:rPr lang="en-GB" dirty="0"/>
              <a:t> (5) </a:t>
            </a:r>
            <a:r>
              <a:rPr lang="en-GB" dirty="0" err="1"/>
              <a:t>bekezdésben</a:t>
            </a:r>
            <a:r>
              <a:rPr lang="en-GB" dirty="0"/>
              <a:t> </a:t>
            </a:r>
            <a:r>
              <a:rPr lang="en-GB" dirty="0" err="1"/>
              <a:t>említett</a:t>
            </a:r>
            <a:r>
              <a:rPr lang="en-GB" dirty="0"/>
              <a:t> </a:t>
            </a:r>
            <a:r>
              <a:rPr lang="en-GB" dirty="0" err="1"/>
              <a:t>szakmabeli</a:t>
            </a:r>
            <a:r>
              <a:rPr lang="en-GB" dirty="0"/>
              <a:t>, </a:t>
            </a:r>
            <a:r>
              <a:rPr lang="en-GB" dirty="0" err="1"/>
              <a:t>valamint</a:t>
            </a:r>
            <a:r>
              <a:rPr lang="en-GB" dirty="0"/>
              <a:t> </a:t>
            </a:r>
            <a:r>
              <a:rPr lang="en-GB" dirty="0" err="1"/>
              <a:t>az</a:t>
            </a:r>
            <a:r>
              <a:rPr lang="en-GB" dirty="0"/>
              <a:t> </a:t>
            </a:r>
            <a:r>
              <a:rPr lang="en-GB" dirty="0" err="1"/>
              <a:t>élelmiszer-termelő</a:t>
            </a:r>
            <a:r>
              <a:rPr lang="en-GB" dirty="0"/>
              <a:t> </a:t>
            </a:r>
            <a:r>
              <a:rPr lang="en-GB" dirty="0" err="1"/>
              <a:t>vagy</a:t>
            </a:r>
            <a:r>
              <a:rPr lang="en-GB" dirty="0"/>
              <a:t> </a:t>
            </a:r>
            <a:r>
              <a:rPr lang="en-GB" dirty="0" err="1"/>
              <a:t>prémes</a:t>
            </a:r>
            <a:r>
              <a:rPr lang="en-GB" dirty="0"/>
              <a:t> </a:t>
            </a:r>
            <a:r>
              <a:rPr lang="en-GB" dirty="0" err="1"/>
              <a:t>állat</a:t>
            </a:r>
            <a:r>
              <a:rPr lang="en-GB" dirty="0"/>
              <a:t> </a:t>
            </a:r>
            <a:r>
              <a:rPr lang="en-GB" dirty="0" err="1"/>
              <a:t>tartója</a:t>
            </a:r>
            <a:r>
              <a:rPr lang="en-GB" dirty="0"/>
              <a:t> </a:t>
            </a:r>
            <a:r>
              <a:rPr lang="en-GB" dirty="0" err="1"/>
              <a:t>köteles</a:t>
            </a:r>
            <a:r>
              <a:rPr lang="en-GB" dirty="0"/>
              <a:t> </a:t>
            </a:r>
            <a:r>
              <a:rPr lang="en-GB" dirty="0" err="1"/>
              <a:t>megőrizni</a:t>
            </a:r>
            <a:r>
              <a:rPr lang="en-GB" dirty="0"/>
              <a:t>. Az </a:t>
            </a:r>
            <a:r>
              <a:rPr lang="en-GB" dirty="0" err="1"/>
              <a:t>eredeti</a:t>
            </a:r>
            <a:r>
              <a:rPr lang="en-GB" dirty="0"/>
              <a:t> </a:t>
            </a:r>
            <a:r>
              <a:rPr lang="en-GB" dirty="0" err="1"/>
              <a:t>példányt</a:t>
            </a:r>
            <a:r>
              <a:rPr lang="en-GB" dirty="0"/>
              <a:t> </a:t>
            </a:r>
            <a:r>
              <a:rPr lang="en-GB" dirty="0" err="1"/>
              <a:t>és</a:t>
            </a:r>
            <a:r>
              <a:rPr lang="en-GB" dirty="0"/>
              <a:t> a </a:t>
            </a:r>
            <a:r>
              <a:rPr lang="en-GB" dirty="0" err="1"/>
              <a:t>másolatokat</a:t>
            </a:r>
            <a:r>
              <a:rPr lang="en-GB" dirty="0"/>
              <a:t> a </a:t>
            </a:r>
            <a:r>
              <a:rPr lang="en-GB" dirty="0" err="1"/>
              <a:t>kiállítástól</a:t>
            </a:r>
            <a:r>
              <a:rPr lang="en-GB" dirty="0"/>
              <a:t> </a:t>
            </a:r>
            <a:r>
              <a:rPr lang="en-GB" dirty="0" err="1"/>
              <a:t>számított</a:t>
            </a:r>
            <a:r>
              <a:rPr lang="en-GB" dirty="0"/>
              <a:t> </a:t>
            </a:r>
            <a:r>
              <a:rPr lang="en-GB" dirty="0" err="1"/>
              <a:t>öt</a:t>
            </a:r>
            <a:r>
              <a:rPr lang="en-GB" dirty="0"/>
              <a:t> </a:t>
            </a:r>
            <a:r>
              <a:rPr lang="en-GB" dirty="0" err="1"/>
              <a:t>évig</a:t>
            </a:r>
            <a:r>
              <a:rPr lang="en-GB" dirty="0"/>
              <a:t> meg </a:t>
            </a:r>
            <a:r>
              <a:rPr lang="en-GB" dirty="0" err="1"/>
              <a:t>kell</a:t>
            </a:r>
            <a:r>
              <a:rPr lang="en-GB" dirty="0"/>
              <a:t> </a:t>
            </a:r>
            <a:r>
              <a:rPr lang="en-GB" dirty="0" err="1"/>
              <a:t>őrizni</a:t>
            </a:r>
            <a:r>
              <a:rPr lang="en-GB" dirty="0"/>
              <a:t>.</a:t>
            </a:r>
          </a:p>
          <a:p>
            <a:endParaRPr lang="en-GB" dirty="0"/>
          </a:p>
          <a:p>
            <a:r>
              <a:rPr lang="en-GB" dirty="0"/>
              <a:t>(7) A </a:t>
            </a:r>
            <a:r>
              <a:rPr lang="en-GB" dirty="0" err="1"/>
              <a:t>nem</a:t>
            </a:r>
            <a:r>
              <a:rPr lang="en-GB" dirty="0"/>
              <a:t> </a:t>
            </a:r>
            <a:r>
              <a:rPr lang="en-GB" dirty="0" err="1"/>
              <a:t>élelmiszertermelő</a:t>
            </a:r>
            <a:r>
              <a:rPr lang="en-GB" dirty="0"/>
              <a:t> </a:t>
            </a:r>
            <a:r>
              <a:rPr lang="en-GB" dirty="0" err="1"/>
              <a:t>állatoknak</a:t>
            </a:r>
            <a:r>
              <a:rPr lang="en-GB" dirty="0"/>
              <a:t> </a:t>
            </a:r>
            <a:r>
              <a:rPr lang="en-GB" dirty="0" err="1"/>
              <a:t>szánt</a:t>
            </a:r>
            <a:r>
              <a:rPr lang="en-GB" dirty="0"/>
              <a:t> </a:t>
            </a:r>
            <a:r>
              <a:rPr lang="en-GB" dirty="0" err="1"/>
              <a:t>gyógyszeres</a:t>
            </a:r>
            <a:r>
              <a:rPr lang="en-GB" dirty="0"/>
              <a:t> </a:t>
            </a:r>
            <a:r>
              <a:rPr lang="en-GB" dirty="0" err="1"/>
              <a:t>takarmányok</a:t>
            </a:r>
            <a:r>
              <a:rPr lang="en-GB" dirty="0"/>
              <a:t> </a:t>
            </a:r>
            <a:r>
              <a:rPr lang="en-GB" dirty="0" err="1"/>
              <a:t>kivételével</a:t>
            </a:r>
            <a:r>
              <a:rPr lang="en-GB" dirty="0"/>
              <a:t>, a </a:t>
            </a:r>
            <a:r>
              <a:rPr lang="en-GB" dirty="0" err="1"/>
              <a:t>prémes</a:t>
            </a:r>
            <a:r>
              <a:rPr lang="en-GB" dirty="0"/>
              <a:t> </a:t>
            </a:r>
            <a:r>
              <a:rPr lang="en-GB" dirty="0" err="1"/>
              <a:t>állatok</a:t>
            </a:r>
            <a:r>
              <a:rPr lang="en-GB" dirty="0"/>
              <a:t> </a:t>
            </a:r>
            <a:r>
              <a:rPr lang="en-GB" dirty="0" err="1"/>
              <a:t>kivételével</a:t>
            </a:r>
            <a:r>
              <a:rPr lang="en-GB" dirty="0"/>
              <a:t>, a </a:t>
            </a:r>
            <a:r>
              <a:rPr lang="en-GB" dirty="0" err="1"/>
              <a:t>gyógyszeres</a:t>
            </a:r>
            <a:r>
              <a:rPr lang="en-GB" dirty="0"/>
              <a:t> </a:t>
            </a:r>
            <a:r>
              <a:rPr lang="en-GB" dirty="0" err="1"/>
              <a:t>takarmány</a:t>
            </a:r>
            <a:r>
              <a:rPr lang="en-GB" dirty="0"/>
              <a:t> </a:t>
            </a:r>
            <a:r>
              <a:rPr lang="en-GB" dirty="0" err="1"/>
              <a:t>nem</a:t>
            </a:r>
            <a:r>
              <a:rPr lang="en-GB" dirty="0"/>
              <a:t> </a:t>
            </a:r>
            <a:r>
              <a:rPr lang="en-GB" dirty="0" err="1"/>
              <a:t>használható</a:t>
            </a:r>
            <a:r>
              <a:rPr lang="en-GB" dirty="0"/>
              <a:t> </a:t>
            </a:r>
            <a:r>
              <a:rPr lang="en-GB" dirty="0" err="1"/>
              <a:t>fel</a:t>
            </a:r>
            <a:r>
              <a:rPr lang="en-GB" dirty="0"/>
              <a:t> </a:t>
            </a:r>
            <a:r>
              <a:rPr lang="en-GB" dirty="0" err="1"/>
              <a:t>egynél</a:t>
            </a:r>
            <a:r>
              <a:rPr lang="en-GB" dirty="0"/>
              <a:t> </a:t>
            </a:r>
            <a:r>
              <a:rPr lang="en-GB" dirty="0" err="1"/>
              <a:t>több</a:t>
            </a:r>
            <a:r>
              <a:rPr lang="en-GB" dirty="0"/>
              <a:t> </a:t>
            </a:r>
            <a:r>
              <a:rPr lang="en-GB" dirty="0" err="1"/>
              <a:t>kezelésre</a:t>
            </a:r>
            <a:r>
              <a:rPr lang="en-GB" dirty="0"/>
              <a:t> </a:t>
            </a:r>
            <a:r>
              <a:rPr lang="en-GB" dirty="0" err="1"/>
              <a:t>ugyanazon</a:t>
            </a:r>
            <a:r>
              <a:rPr lang="en-GB" dirty="0"/>
              <a:t> </a:t>
            </a:r>
            <a:r>
              <a:rPr lang="en-GB" dirty="0" err="1"/>
              <a:t>állatorvosi</a:t>
            </a:r>
            <a:r>
              <a:rPr lang="en-GB" dirty="0"/>
              <a:t> </a:t>
            </a:r>
            <a:r>
              <a:rPr lang="en-GB" dirty="0" err="1"/>
              <a:t>rendelvény</a:t>
            </a:r>
            <a:r>
              <a:rPr lang="en-GB" dirty="0"/>
              <a:t> </a:t>
            </a:r>
            <a:r>
              <a:rPr lang="en-GB" dirty="0" err="1"/>
              <a:t>alapján</a:t>
            </a:r>
            <a:r>
              <a:rPr lang="en-GB" dirty="0"/>
              <a:t> </a:t>
            </a:r>
            <a:r>
              <a:rPr lang="en-GB" dirty="0" err="1"/>
              <a:t>gyógyszeres</a:t>
            </a:r>
            <a:r>
              <a:rPr lang="en-GB" dirty="0"/>
              <a:t> </a:t>
            </a:r>
            <a:r>
              <a:rPr lang="en-GB" dirty="0" err="1"/>
              <a:t>takarmány</a:t>
            </a:r>
            <a:r>
              <a:rPr lang="en-GB" dirty="0"/>
              <a:t> </a:t>
            </a:r>
            <a:r>
              <a:rPr lang="en-GB" dirty="0" err="1"/>
              <a:t>esetében</a:t>
            </a:r>
            <a:r>
              <a:rPr lang="en-GB" dirty="0"/>
              <a:t>.</a:t>
            </a:r>
          </a:p>
          <a:p>
            <a:r>
              <a:rPr lang="en-GB" dirty="0"/>
              <a:t>A </a:t>
            </a:r>
            <a:r>
              <a:rPr lang="en-GB" dirty="0" err="1"/>
              <a:t>kezelés</a:t>
            </a:r>
            <a:r>
              <a:rPr lang="en-GB" dirty="0"/>
              <a:t> </a:t>
            </a:r>
            <a:r>
              <a:rPr lang="en-GB" dirty="0" err="1"/>
              <a:t>időtartamának</a:t>
            </a:r>
            <a:r>
              <a:rPr lang="en-GB" dirty="0"/>
              <a:t> meg </a:t>
            </a:r>
            <a:r>
              <a:rPr lang="en-GB" dirty="0" err="1"/>
              <a:t>kell</a:t>
            </a:r>
            <a:r>
              <a:rPr lang="en-GB" dirty="0"/>
              <a:t> </a:t>
            </a:r>
            <a:r>
              <a:rPr lang="en-GB" dirty="0" err="1"/>
              <a:t>felelnie</a:t>
            </a:r>
            <a:r>
              <a:rPr lang="en-GB" dirty="0"/>
              <a:t> a </a:t>
            </a:r>
            <a:r>
              <a:rPr lang="en-GB" dirty="0" err="1"/>
              <a:t>takarmányba</a:t>
            </a:r>
            <a:r>
              <a:rPr lang="en-GB" dirty="0"/>
              <a:t> </a:t>
            </a:r>
            <a:r>
              <a:rPr lang="en-GB" dirty="0" err="1"/>
              <a:t>kevert</a:t>
            </a:r>
            <a:r>
              <a:rPr lang="en-GB" dirty="0"/>
              <a:t> </a:t>
            </a:r>
            <a:r>
              <a:rPr lang="en-GB" dirty="0" err="1"/>
              <a:t>állatgyógyászati</a:t>
            </a:r>
            <a:r>
              <a:rPr lang="en-GB" dirty="0"/>
              <a:t> </a:t>
            </a:r>
            <a:r>
              <a:rPr lang="en-GB" dirty="0" err="1"/>
              <a:t>készítmény</a:t>
            </a:r>
            <a:r>
              <a:rPr lang="en-GB" dirty="0"/>
              <a:t> </a:t>
            </a:r>
            <a:r>
              <a:rPr lang="en-GB" dirty="0" err="1"/>
              <a:t>termékjellemzőinek</a:t>
            </a:r>
            <a:r>
              <a:rPr lang="en-GB" dirty="0"/>
              <a:t>, </a:t>
            </a:r>
            <a:r>
              <a:rPr lang="en-GB" dirty="0" err="1"/>
              <a:t>és</a:t>
            </a:r>
            <a:r>
              <a:rPr lang="en-GB" dirty="0"/>
              <a:t> ha </a:t>
            </a:r>
            <a:r>
              <a:rPr lang="en-GB" dirty="0" err="1"/>
              <a:t>nincs</a:t>
            </a:r>
            <a:r>
              <a:rPr lang="en-GB" dirty="0"/>
              <a:t> </a:t>
            </a:r>
            <a:r>
              <a:rPr lang="en-GB" dirty="0" err="1"/>
              <a:t>meghatározva</a:t>
            </a:r>
            <a:r>
              <a:rPr lang="en-GB" dirty="0"/>
              <a:t>, </a:t>
            </a:r>
            <a:r>
              <a:rPr lang="en-GB" dirty="0" err="1"/>
              <a:t>nem</a:t>
            </a:r>
            <a:r>
              <a:rPr lang="en-GB" dirty="0"/>
              <a:t> </a:t>
            </a:r>
            <a:r>
              <a:rPr lang="en-GB" dirty="0" err="1"/>
              <a:t>haladhatja</a:t>
            </a:r>
            <a:r>
              <a:rPr lang="en-GB" dirty="0"/>
              <a:t> meg </a:t>
            </a:r>
            <a:r>
              <a:rPr lang="en-GB" dirty="0" err="1"/>
              <a:t>az</a:t>
            </a:r>
            <a:r>
              <a:rPr lang="en-GB" dirty="0"/>
              <a:t> </a:t>
            </a:r>
            <a:r>
              <a:rPr lang="en-GB" dirty="0" err="1"/>
              <a:t>egy</a:t>
            </a:r>
            <a:r>
              <a:rPr lang="en-GB" dirty="0"/>
              <a:t> </a:t>
            </a:r>
            <a:r>
              <a:rPr lang="en-GB" dirty="0" err="1"/>
              <a:t>hónapot</a:t>
            </a:r>
            <a:r>
              <a:rPr lang="en-GB" dirty="0"/>
              <a:t>, </a:t>
            </a:r>
            <a:r>
              <a:rPr lang="en-GB" dirty="0" err="1"/>
              <a:t>vagy</a:t>
            </a:r>
            <a:r>
              <a:rPr lang="en-GB" dirty="0"/>
              <a:t> </a:t>
            </a:r>
            <a:r>
              <a:rPr lang="en-GB" dirty="0" err="1"/>
              <a:t>gyógyszeres</a:t>
            </a:r>
            <a:r>
              <a:rPr lang="en-GB" dirty="0"/>
              <a:t> </a:t>
            </a:r>
            <a:r>
              <a:rPr lang="en-GB" dirty="0" err="1"/>
              <a:t>takarmány</a:t>
            </a:r>
            <a:r>
              <a:rPr lang="en-GB" dirty="0"/>
              <a:t> </a:t>
            </a:r>
            <a:r>
              <a:rPr lang="en-GB" dirty="0" err="1"/>
              <a:t>esetén</a:t>
            </a:r>
            <a:r>
              <a:rPr lang="en-GB" dirty="0"/>
              <a:t> a </a:t>
            </a:r>
            <a:r>
              <a:rPr lang="en-GB" dirty="0" err="1"/>
              <a:t>két</a:t>
            </a:r>
            <a:r>
              <a:rPr lang="en-GB" dirty="0"/>
              <a:t> </a:t>
            </a:r>
            <a:r>
              <a:rPr lang="en-GB" dirty="0" err="1"/>
              <a:t>hetet</a:t>
            </a:r>
            <a:r>
              <a:rPr lang="en-GB" dirty="0"/>
              <a:t>.</a:t>
            </a:r>
          </a:p>
          <a:p>
            <a:r>
              <a:rPr lang="en-GB" dirty="0" err="1"/>
              <a:t>antibiotikumot</a:t>
            </a:r>
            <a:r>
              <a:rPr lang="en-GB" dirty="0"/>
              <a:t> </a:t>
            </a:r>
            <a:r>
              <a:rPr lang="en-GB" dirty="0" err="1"/>
              <a:t>tartalmazó</a:t>
            </a:r>
            <a:r>
              <a:rPr lang="en-GB" dirty="0"/>
              <a:t> </a:t>
            </a:r>
            <a:r>
              <a:rPr lang="en-GB" dirty="0" err="1"/>
              <a:t>állatgyógyászati</a:t>
            </a:r>
            <a:r>
              <a:rPr lang="en-GB" dirty="0"/>
              <a:t> </a:t>
            </a:r>
            <a:r>
              <a:rPr lang="en-GB" dirty="0" err="1"/>
              <a:t>készítményeket</a:t>
            </a:r>
            <a:r>
              <a:rPr lang="en-GB" dirty="0"/>
              <a:t>.</a:t>
            </a:r>
          </a:p>
          <a:p>
            <a:endParaRPr lang="en-GB" dirty="0"/>
          </a:p>
          <a:p>
            <a:r>
              <a:rPr lang="en-GB" dirty="0"/>
              <a:t>(8) A </a:t>
            </a:r>
            <a:r>
              <a:rPr lang="en-GB" dirty="0" err="1"/>
              <a:t>gyógyszeres</a:t>
            </a:r>
            <a:r>
              <a:rPr lang="en-GB" dirty="0"/>
              <a:t> </a:t>
            </a:r>
            <a:r>
              <a:rPr lang="en-GB" dirty="0" err="1"/>
              <a:t>takarmányra</a:t>
            </a:r>
            <a:r>
              <a:rPr lang="en-GB" dirty="0"/>
              <a:t> </a:t>
            </a:r>
            <a:r>
              <a:rPr lang="en-GB" dirty="0" err="1"/>
              <a:t>vonatkozó</a:t>
            </a:r>
            <a:r>
              <a:rPr lang="en-GB" dirty="0"/>
              <a:t> </a:t>
            </a:r>
            <a:r>
              <a:rPr lang="en-GB" dirty="0" err="1"/>
              <a:t>állatorvosi</a:t>
            </a:r>
            <a:r>
              <a:rPr lang="en-GB" dirty="0"/>
              <a:t> </a:t>
            </a:r>
            <a:r>
              <a:rPr lang="en-GB" dirty="0" err="1"/>
              <a:t>vény</a:t>
            </a:r>
            <a:r>
              <a:rPr lang="en-GB" dirty="0"/>
              <a:t> a </a:t>
            </a:r>
            <a:r>
              <a:rPr lang="en-GB" dirty="0" err="1"/>
              <a:t>kiállításának</a:t>
            </a:r>
            <a:r>
              <a:rPr lang="en-GB" dirty="0"/>
              <a:t> </a:t>
            </a:r>
            <a:r>
              <a:rPr lang="en-GB" dirty="0" err="1"/>
              <a:t>napjától</a:t>
            </a:r>
            <a:r>
              <a:rPr lang="en-GB" dirty="0"/>
              <a:t> a </a:t>
            </a:r>
            <a:r>
              <a:rPr lang="en-GB" dirty="0" err="1"/>
              <a:t>prémes</a:t>
            </a:r>
            <a:r>
              <a:rPr lang="en-GB" dirty="0"/>
              <a:t> </a:t>
            </a:r>
            <a:r>
              <a:rPr lang="en-GB" dirty="0" err="1"/>
              <a:t>állatok</a:t>
            </a:r>
            <a:r>
              <a:rPr lang="en-GB" dirty="0"/>
              <a:t> </a:t>
            </a:r>
            <a:r>
              <a:rPr lang="en-GB" dirty="0" err="1"/>
              <a:t>kivételével</a:t>
            </a:r>
            <a:r>
              <a:rPr lang="en-GB" dirty="0"/>
              <a:t> </a:t>
            </a:r>
            <a:r>
              <a:rPr lang="en-GB" dirty="0" err="1"/>
              <a:t>nem</a:t>
            </a:r>
            <a:r>
              <a:rPr lang="en-GB" dirty="0"/>
              <a:t> </a:t>
            </a:r>
            <a:r>
              <a:rPr lang="en-GB" dirty="0" err="1"/>
              <a:t>élelmiszer-termelő</a:t>
            </a:r>
            <a:r>
              <a:rPr lang="en-GB" dirty="0"/>
              <a:t> </a:t>
            </a:r>
            <a:r>
              <a:rPr lang="en-GB" dirty="0" err="1"/>
              <a:t>állatok</a:t>
            </a:r>
            <a:r>
              <a:rPr lang="en-GB" dirty="0"/>
              <a:t> </a:t>
            </a:r>
            <a:r>
              <a:rPr lang="en-GB" dirty="0" err="1"/>
              <a:t>esetében</a:t>
            </a:r>
            <a:r>
              <a:rPr lang="en-GB" dirty="0"/>
              <a:t> </a:t>
            </a:r>
            <a:r>
              <a:rPr lang="en-GB" dirty="0" err="1"/>
              <a:t>legfeljebb</a:t>
            </a:r>
            <a:r>
              <a:rPr lang="en-GB" dirty="0"/>
              <a:t> hat </a:t>
            </a:r>
            <a:r>
              <a:rPr lang="en-GB" dirty="0" err="1"/>
              <a:t>hónapig</a:t>
            </a:r>
            <a:r>
              <a:rPr lang="en-GB" dirty="0"/>
              <a:t>, </a:t>
            </a:r>
            <a:r>
              <a:rPr lang="en-GB" dirty="0" err="1"/>
              <a:t>az</a:t>
            </a:r>
            <a:r>
              <a:rPr lang="en-GB" dirty="0"/>
              <a:t> </a:t>
            </a:r>
            <a:r>
              <a:rPr lang="en-GB" dirty="0" err="1"/>
              <a:t>élelmiszer-termelő</a:t>
            </a:r>
            <a:r>
              <a:rPr lang="en-GB" dirty="0"/>
              <a:t> </a:t>
            </a:r>
            <a:r>
              <a:rPr lang="en-GB" dirty="0" err="1"/>
              <a:t>állatok</a:t>
            </a:r>
            <a:r>
              <a:rPr lang="en-GB" dirty="0"/>
              <a:t> </a:t>
            </a:r>
            <a:r>
              <a:rPr lang="en-GB" dirty="0" err="1"/>
              <a:t>és</a:t>
            </a:r>
            <a:r>
              <a:rPr lang="en-GB" dirty="0"/>
              <a:t> a </a:t>
            </a:r>
            <a:r>
              <a:rPr lang="en-GB" dirty="0" err="1"/>
              <a:t>prémek</a:t>
            </a:r>
            <a:r>
              <a:rPr lang="en-GB" dirty="0"/>
              <a:t> </a:t>
            </a:r>
            <a:r>
              <a:rPr lang="en-GB" dirty="0" err="1"/>
              <a:t>esetében</a:t>
            </a:r>
            <a:r>
              <a:rPr lang="en-GB" dirty="0"/>
              <a:t> </a:t>
            </a:r>
            <a:r>
              <a:rPr lang="en-GB" dirty="0" err="1"/>
              <a:t>három</a:t>
            </a:r>
            <a:r>
              <a:rPr lang="en-GB" dirty="0"/>
              <a:t> </a:t>
            </a:r>
            <a:r>
              <a:rPr lang="en-GB" dirty="0" err="1"/>
              <a:t>hétig</a:t>
            </a:r>
            <a:r>
              <a:rPr lang="en-GB" dirty="0"/>
              <a:t> </a:t>
            </a:r>
            <a:r>
              <a:rPr lang="en-GB" dirty="0" err="1"/>
              <a:t>érvényes</a:t>
            </a:r>
            <a:r>
              <a:rPr lang="en-GB" dirty="0"/>
              <a:t>.</a:t>
            </a:r>
          </a:p>
          <a:p>
            <a:r>
              <a:rPr lang="en-GB" dirty="0" err="1"/>
              <a:t>állatokat</a:t>
            </a:r>
            <a:r>
              <a:rPr lang="en-GB" dirty="0"/>
              <a:t>. </a:t>
            </a:r>
            <a:r>
              <a:rPr lang="en-GB" dirty="0" err="1"/>
              <a:t>Antimikrobiális</a:t>
            </a:r>
            <a:r>
              <a:rPr lang="en-GB" dirty="0"/>
              <a:t> </a:t>
            </a:r>
            <a:r>
              <a:rPr lang="en-GB" dirty="0" err="1"/>
              <a:t>állatgyógyászati</a:t>
            </a:r>
            <a:r>
              <a:rPr lang="en-GB" dirty="0"/>
              <a:t> </a:t>
            </a:r>
            <a:r>
              <a:rPr lang="en-GB" dirty="0" err="1"/>
              <a:t>készítményt</a:t>
            </a:r>
            <a:r>
              <a:rPr lang="en-GB" dirty="0"/>
              <a:t> </a:t>
            </a:r>
            <a:r>
              <a:rPr lang="en-GB" dirty="0" err="1"/>
              <a:t>tartalmazó</a:t>
            </a:r>
            <a:r>
              <a:rPr lang="en-GB" dirty="0"/>
              <a:t> </a:t>
            </a:r>
            <a:r>
              <a:rPr lang="en-GB" dirty="0" err="1"/>
              <a:t>gyógyszeres</a:t>
            </a:r>
            <a:r>
              <a:rPr lang="en-GB" dirty="0"/>
              <a:t> </a:t>
            </a:r>
            <a:r>
              <a:rPr lang="en-GB" dirty="0" err="1"/>
              <a:t>takarmány</a:t>
            </a:r>
            <a:r>
              <a:rPr lang="en-GB" dirty="0"/>
              <a:t> </a:t>
            </a:r>
            <a:r>
              <a:rPr lang="en-GB" dirty="0" err="1"/>
              <a:t>esetén</a:t>
            </a:r>
            <a:r>
              <a:rPr lang="en-GB" dirty="0"/>
              <a:t> a </a:t>
            </a:r>
            <a:r>
              <a:rPr lang="en-GB" dirty="0" err="1"/>
              <a:t>vény</a:t>
            </a:r>
            <a:r>
              <a:rPr lang="en-GB" dirty="0"/>
              <a:t> a </a:t>
            </a:r>
            <a:r>
              <a:rPr lang="en-GB" dirty="0" err="1"/>
              <a:t>kiállításától</a:t>
            </a:r>
            <a:r>
              <a:rPr lang="en-GB" dirty="0"/>
              <a:t> </a:t>
            </a:r>
            <a:r>
              <a:rPr lang="en-GB" dirty="0" err="1"/>
              <a:t>számított</a:t>
            </a:r>
            <a:r>
              <a:rPr lang="en-GB" dirty="0"/>
              <a:t> </a:t>
            </a:r>
            <a:r>
              <a:rPr lang="en-GB" dirty="0" err="1"/>
              <a:t>legfeljebb</a:t>
            </a:r>
            <a:r>
              <a:rPr lang="en-GB" dirty="0"/>
              <a:t> </a:t>
            </a:r>
            <a:r>
              <a:rPr lang="en-GB" dirty="0" err="1"/>
              <a:t>öt</a:t>
            </a:r>
            <a:r>
              <a:rPr lang="en-GB" dirty="0"/>
              <a:t> </a:t>
            </a:r>
            <a:r>
              <a:rPr lang="en-GB" dirty="0" err="1"/>
              <a:t>napig</a:t>
            </a:r>
            <a:r>
              <a:rPr lang="en-GB" dirty="0"/>
              <a:t> </a:t>
            </a:r>
            <a:r>
              <a:rPr lang="en-GB" dirty="0" err="1"/>
              <a:t>érvényes</a:t>
            </a:r>
            <a:r>
              <a:rPr lang="en-GB" dirty="0"/>
              <a:t>.</a:t>
            </a:r>
          </a:p>
          <a:p>
            <a:endParaRPr lang="en-GB" dirty="0"/>
          </a:p>
          <a:p>
            <a:r>
              <a:rPr lang="en-GB" dirty="0"/>
              <a:t>(9) A </a:t>
            </a:r>
            <a:r>
              <a:rPr lang="en-GB" dirty="0" err="1"/>
              <a:t>gyógyszeres</a:t>
            </a:r>
            <a:r>
              <a:rPr lang="en-GB" dirty="0"/>
              <a:t> </a:t>
            </a:r>
            <a:r>
              <a:rPr lang="en-GB" dirty="0" err="1"/>
              <a:t>takarmányra</a:t>
            </a:r>
            <a:r>
              <a:rPr lang="en-GB" dirty="0"/>
              <a:t> </a:t>
            </a:r>
            <a:r>
              <a:rPr lang="en-GB" dirty="0" err="1"/>
              <a:t>felírt</a:t>
            </a:r>
            <a:r>
              <a:rPr lang="en-GB" dirty="0"/>
              <a:t> </a:t>
            </a:r>
            <a:r>
              <a:rPr lang="en-GB" dirty="0" err="1"/>
              <a:t>állatorvosi</a:t>
            </a:r>
            <a:r>
              <a:rPr lang="en-GB" dirty="0"/>
              <a:t> </a:t>
            </a:r>
            <a:r>
              <a:rPr lang="en-GB" dirty="0" err="1"/>
              <a:t>rendelvényt</a:t>
            </a:r>
            <a:r>
              <a:rPr lang="en-GB" dirty="0"/>
              <a:t> </a:t>
            </a:r>
            <a:r>
              <a:rPr lang="en-GB" dirty="0" err="1"/>
              <a:t>kiállító</a:t>
            </a:r>
            <a:r>
              <a:rPr lang="en-GB" dirty="0"/>
              <a:t> </a:t>
            </a:r>
            <a:r>
              <a:rPr lang="en-GB" dirty="0" err="1"/>
              <a:t>állatorvosnak</a:t>
            </a:r>
            <a:r>
              <a:rPr lang="en-GB" dirty="0"/>
              <a:t> </a:t>
            </a:r>
            <a:r>
              <a:rPr lang="en-GB" dirty="0" err="1"/>
              <a:t>ellenőriznie</a:t>
            </a:r>
            <a:r>
              <a:rPr lang="en-GB" dirty="0"/>
              <a:t> </a:t>
            </a:r>
            <a:r>
              <a:rPr lang="en-GB" dirty="0" err="1"/>
              <a:t>kell</a:t>
            </a:r>
            <a:r>
              <a:rPr lang="en-GB" dirty="0"/>
              <a:t>, </a:t>
            </a:r>
            <a:r>
              <a:rPr lang="en-GB" dirty="0" err="1"/>
              <a:t>hogy</a:t>
            </a:r>
            <a:r>
              <a:rPr lang="en-GB" dirty="0"/>
              <a:t> a </a:t>
            </a:r>
            <a:r>
              <a:rPr lang="en-GB" dirty="0" err="1"/>
              <a:t>gyógyszer</a:t>
            </a:r>
            <a:r>
              <a:rPr lang="en-GB" dirty="0"/>
              <a:t> a </a:t>
            </a:r>
            <a:r>
              <a:rPr lang="en-GB" dirty="0" err="1"/>
              <a:t>célállatok</a:t>
            </a:r>
            <a:r>
              <a:rPr lang="en-GB" dirty="0"/>
              <a:t> </a:t>
            </a:r>
            <a:r>
              <a:rPr lang="en-GB" dirty="0" err="1"/>
              <a:t>esetében</a:t>
            </a:r>
            <a:r>
              <a:rPr lang="en-GB" dirty="0"/>
              <a:t> </a:t>
            </a:r>
            <a:r>
              <a:rPr lang="en-GB" dirty="0" err="1"/>
              <a:t>állat-egészségügyi</a:t>
            </a:r>
            <a:r>
              <a:rPr lang="en-GB" dirty="0"/>
              <a:t> </a:t>
            </a:r>
            <a:r>
              <a:rPr lang="en-GB" dirty="0" err="1"/>
              <a:t>okokból</a:t>
            </a:r>
            <a:r>
              <a:rPr lang="en-GB" dirty="0"/>
              <a:t> </a:t>
            </a:r>
            <a:r>
              <a:rPr lang="en-GB" dirty="0" err="1"/>
              <a:t>indokolt</a:t>
            </a:r>
            <a:r>
              <a:rPr lang="en-GB" dirty="0"/>
              <a:t>. </a:t>
            </a:r>
            <a:r>
              <a:rPr lang="en-GB" dirty="0" err="1"/>
              <a:t>Ezen</a:t>
            </a:r>
            <a:r>
              <a:rPr lang="en-GB" dirty="0"/>
              <a:t> </a:t>
            </a:r>
            <a:r>
              <a:rPr lang="en-GB" dirty="0" err="1"/>
              <a:t>túlmenően</a:t>
            </a:r>
            <a:r>
              <a:rPr lang="en-GB" dirty="0"/>
              <a:t> </a:t>
            </a:r>
            <a:r>
              <a:rPr lang="en-GB" dirty="0" err="1"/>
              <a:t>az</a:t>
            </a:r>
            <a:r>
              <a:rPr lang="en-GB" dirty="0"/>
              <a:t> </a:t>
            </a:r>
            <a:r>
              <a:rPr lang="en-GB" dirty="0" err="1"/>
              <a:t>állatorvos</a:t>
            </a:r>
            <a:r>
              <a:rPr lang="en-GB" dirty="0"/>
              <a:t> </a:t>
            </a:r>
            <a:r>
              <a:rPr lang="en-GB" dirty="0" err="1"/>
              <a:t>gondoskodik</a:t>
            </a:r>
            <a:r>
              <a:rPr lang="en-GB" dirty="0"/>
              <a:t> </a:t>
            </a:r>
            <a:r>
              <a:rPr lang="en-GB" dirty="0" err="1"/>
              <a:t>arról</a:t>
            </a:r>
            <a:r>
              <a:rPr lang="en-GB" dirty="0"/>
              <a:t>, </a:t>
            </a:r>
            <a:r>
              <a:rPr lang="en-GB" dirty="0" err="1"/>
              <a:t>hogy</a:t>
            </a:r>
            <a:r>
              <a:rPr lang="en-GB" dirty="0"/>
              <a:t> a</a:t>
            </a:r>
          </a:p>
          <a:p>
            <a:r>
              <a:rPr lang="en-GB" dirty="0" err="1"/>
              <a:t>az</a:t>
            </a:r>
            <a:r>
              <a:rPr lang="en-GB" dirty="0"/>
              <a:t> </a:t>
            </a:r>
            <a:r>
              <a:rPr lang="en-GB" dirty="0" err="1"/>
              <a:t>érintett</a:t>
            </a:r>
            <a:r>
              <a:rPr lang="en-GB" dirty="0"/>
              <a:t> </a:t>
            </a:r>
            <a:r>
              <a:rPr lang="en-GB" dirty="0" err="1"/>
              <a:t>állatgyógyászati</a:t>
            </a:r>
            <a:r>
              <a:rPr lang="en-GB" dirty="0"/>
              <a:t> </a:t>
            </a:r>
            <a:r>
              <a:rPr lang="en-GB" dirty="0" err="1"/>
              <a:t>készítmény</a:t>
            </a:r>
            <a:r>
              <a:rPr lang="en-GB" dirty="0"/>
              <a:t> </a:t>
            </a:r>
            <a:r>
              <a:rPr lang="en-GB" dirty="0" err="1"/>
              <a:t>nem</a:t>
            </a:r>
            <a:r>
              <a:rPr lang="en-GB" dirty="0"/>
              <a:t> </a:t>
            </a:r>
            <a:r>
              <a:rPr lang="en-GB" dirty="0" err="1"/>
              <a:t>összeegyeztethetetlen</a:t>
            </a:r>
            <a:r>
              <a:rPr lang="en-GB" dirty="0"/>
              <a:t> </a:t>
            </a:r>
            <a:r>
              <a:rPr lang="en-GB" dirty="0" err="1"/>
              <a:t>más</a:t>
            </a:r>
            <a:r>
              <a:rPr lang="en-GB" dirty="0"/>
              <a:t> </a:t>
            </a:r>
            <a:r>
              <a:rPr lang="en-GB" dirty="0" err="1"/>
              <a:t>kezeléssel</a:t>
            </a:r>
            <a:r>
              <a:rPr lang="en-GB" dirty="0"/>
              <a:t> </a:t>
            </a:r>
            <a:r>
              <a:rPr lang="en-GB" dirty="0" err="1"/>
              <a:t>vagy</a:t>
            </a:r>
            <a:r>
              <a:rPr lang="en-GB" dirty="0"/>
              <a:t> </a:t>
            </a:r>
            <a:r>
              <a:rPr lang="en-GB" dirty="0" err="1"/>
              <a:t>felhasználással</a:t>
            </a:r>
            <a:r>
              <a:rPr lang="en-GB" dirty="0"/>
              <a:t>, </a:t>
            </a:r>
            <a:r>
              <a:rPr lang="en-GB" dirty="0" err="1"/>
              <a:t>és</a:t>
            </a:r>
            <a:r>
              <a:rPr lang="en-GB" dirty="0"/>
              <a:t> </a:t>
            </a:r>
            <a:r>
              <a:rPr lang="en-GB" dirty="0" err="1"/>
              <a:t>nincs</a:t>
            </a:r>
            <a:r>
              <a:rPr lang="en-GB" dirty="0"/>
              <a:t> </a:t>
            </a:r>
            <a:r>
              <a:rPr lang="en-GB" dirty="0" err="1"/>
              <a:t>ellenjavallat</a:t>
            </a:r>
            <a:r>
              <a:rPr lang="en-GB" dirty="0"/>
              <a:t> </a:t>
            </a:r>
            <a:r>
              <a:rPr lang="en-GB" dirty="0" err="1"/>
              <a:t>vagy</a:t>
            </a:r>
            <a:r>
              <a:rPr lang="en-GB" dirty="0"/>
              <a:t> </a:t>
            </a:r>
            <a:r>
              <a:rPr lang="en-GB" dirty="0" err="1"/>
              <a:t>kölcsönhatás</a:t>
            </a:r>
            <a:r>
              <a:rPr lang="en-GB" dirty="0"/>
              <a:t> </a:t>
            </a:r>
            <a:r>
              <a:rPr lang="en-GB" dirty="0" err="1"/>
              <a:t>több</a:t>
            </a:r>
            <a:r>
              <a:rPr lang="en-GB" dirty="0"/>
              <a:t> </a:t>
            </a:r>
            <a:r>
              <a:rPr lang="en-GB" dirty="0" err="1"/>
              <a:t>gyógyszer</a:t>
            </a:r>
            <a:r>
              <a:rPr lang="en-GB" dirty="0"/>
              <a:t> </a:t>
            </a:r>
            <a:r>
              <a:rPr lang="en-GB" dirty="0" err="1"/>
              <a:t>alkalmazása</a:t>
            </a:r>
            <a:r>
              <a:rPr lang="en-GB" dirty="0"/>
              <a:t> </a:t>
            </a:r>
            <a:r>
              <a:rPr lang="en-GB" dirty="0" err="1"/>
              <a:t>esetén</a:t>
            </a:r>
            <a:r>
              <a:rPr lang="en-GB" dirty="0"/>
              <a:t>. </a:t>
            </a:r>
            <a:r>
              <a:rPr lang="en-GB" dirty="0" err="1"/>
              <a:t>Különösen</a:t>
            </a:r>
            <a:r>
              <a:rPr lang="en-GB" dirty="0"/>
              <a:t> </a:t>
            </a:r>
            <a:r>
              <a:rPr lang="en-GB" dirty="0" err="1"/>
              <a:t>az</a:t>
            </a:r>
            <a:r>
              <a:rPr lang="en-GB" dirty="0"/>
              <a:t> </a:t>
            </a:r>
            <a:r>
              <a:rPr lang="en-GB" dirty="0" err="1"/>
              <a:t>állatorvos</a:t>
            </a:r>
            <a:r>
              <a:rPr lang="en-GB" dirty="0"/>
              <a:t> </a:t>
            </a:r>
            <a:r>
              <a:rPr lang="en-GB" dirty="0" err="1"/>
              <a:t>nem</a:t>
            </a:r>
            <a:r>
              <a:rPr lang="en-GB" dirty="0"/>
              <a:t> </a:t>
            </a:r>
            <a:r>
              <a:rPr lang="en-GB" dirty="0" err="1"/>
              <a:t>írhat</a:t>
            </a:r>
            <a:r>
              <a:rPr lang="en-GB" dirty="0"/>
              <a:t> </a:t>
            </a:r>
            <a:r>
              <a:rPr lang="en-GB" dirty="0" err="1"/>
              <a:t>fel</a:t>
            </a:r>
            <a:endParaRPr lang="en-GB" dirty="0"/>
          </a:p>
          <a:p>
            <a:r>
              <a:rPr lang="en-GB" dirty="0" err="1"/>
              <a:t>egynél</a:t>
            </a:r>
            <a:r>
              <a:rPr lang="en-GB" dirty="0"/>
              <a:t> </a:t>
            </a:r>
            <a:r>
              <a:rPr lang="en-GB" dirty="0" err="1"/>
              <a:t>több</a:t>
            </a:r>
            <a:r>
              <a:rPr lang="en-GB" dirty="0"/>
              <a:t> </a:t>
            </a:r>
            <a:r>
              <a:rPr lang="en-GB" dirty="0" err="1"/>
              <a:t>antimikrobiális</a:t>
            </a:r>
            <a:r>
              <a:rPr lang="en-GB" dirty="0"/>
              <a:t> </a:t>
            </a:r>
            <a:r>
              <a:rPr lang="en-GB" dirty="0" err="1"/>
              <a:t>anyagot</a:t>
            </a:r>
            <a:r>
              <a:rPr lang="en-GB" dirty="0"/>
              <a:t> </a:t>
            </a:r>
            <a:r>
              <a:rPr lang="en-GB" dirty="0" err="1"/>
              <a:t>tartalmazó</a:t>
            </a:r>
            <a:r>
              <a:rPr lang="en-GB" dirty="0"/>
              <a:t> </a:t>
            </a:r>
            <a:r>
              <a:rPr lang="en-GB" dirty="0" err="1"/>
              <a:t>állatgyógyászati</a:t>
            </a:r>
            <a:r>
              <a:rPr lang="en-GB" dirty="0"/>
              <a:t> </a:t>
            </a:r>
            <a:r>
              <a:rPr lang="en-GB" dirty="0" err="1"/>
              <a:t>készítményt</a:t>
            </a:r>
            <a:r>
              <a:rPr lang="en-GB" dirty="0"/>
              <a:t> </a:t>
            </a:r>
            <a:r>
              <a:rPr lang="en-GB" dirty="0" err="1"/>
              <a:t>tartalmazó</a:t>
            </a:r>
            <a:r>
              <a:rPr lang="en-GB" dirty="0"/>
              <a:t> </a:t>
            </a:r>
            <a:r>
              <a:rPr lang="en-GB" dirty="0" err="1"/>
              <a:t>gyógyszeres</a:t>
            </a:r>
            <a:r>
              <a:rPr lang="en-GB" dirty="0"/>
              <a:t> </a:t>
            </a:r>
            <a:r>
              <a:rPr lang="en-GB" dirty="0" err="1"/>
              <a:t>takarmány</a:t>
            </a:r>
            <a:r>
              <a:rPr lang="en-GB" dirty="0"/>
              <a:t>.</a:t>
            </a:r>
          </a:p>
          <a:p>
            <a:endParaRPr lang="en-GB" dirty="0"/>
          </a:p>
          <a:p>
            <a:r>
              <a:rPr lang="en-GB" dirty="0"/>
              <a:t>10. A </a:t>
            </a:r>
            <a:r>
              <a:rPr lang="en-GB" dirty="0" err="1"/>
              <a:t>gyógyszeres</a:t>
            </a:r>
            <a:r>
              <a:rPr lang="en-GB" dirty="0"/>
              <a:t> </a:t>
            </a:r>
            <a:r>
              <a:rPr lang="en-GB" dirty="0" err="1"/>
              <a:t>takarmányra</a:t>
            </a:r>
            <a:r>
              <a:rPr lang="en-GB" dirty="0"/>
              <a:t> </a:t>
            </a:r>
            <a:r>
              <a:rPr lang="en-GB" dirty="0" err="1"/>
              <a:t>vonatkozó</a:t>
            </a:r>
            <a:r>
              <a:rPr lang="en-GB" dirty="0"/>
              <a:t> </a:t>
            </a:r>
            <a:r>
              <a:rPr lang="en-GB" dirty="0" err="1"/>
              <a:t>állatorvosi</a:t>
            </a:r>
            <a:r>
              <a:rPr lang="en-GB" dirty="0"/>
              <a:t> </a:t>
            </a:r>
            <a:r>
              <a:rPr lang="en-GB" dirty="0" err="1"/>
              <a:t>rendelvénynek</a:t>
            </a:r>
            <a:r>
              <a:rPr lang="en-GB" dirty="0"/>
              <a:t>:</a:t>
            </a:r>
          </a:p>
          <a:p>
            <a:r>
              <a:rPr lang="en-GB" dirty="0"/>
              <a:t>a) meg </a:t>
            </a:r>
            <a:r>
              <a:rPr lang="en-GB" dirty="0" err="1"/>
              <a:t>kell</a:t>
            </a:r>
            <a:r>
              <a:rPr lang="en-GB" dirty="0"/>
              <a:t> </a:t>
            </a:r>
            <a:r>
              <a:rPr lang="en-GB" dirty="0" err="1"/>
              <a:t>felelniük</a:t>
            </a:r>
            <a:r>
              <a:rPr lang="en-GB" dirty="0"/>
              <a:t> </a:t>
            </a:r>
            <a:r>
              <a:rPr lang="en-GB" dirty="0" err="1"/>
              <a:t>az</a:t>
            </a:r>
            <a:r>
              <a:rPr lang="en-GB" dirty="0"/>
              <a:t> </a:t>
            </a:r>
            <a:r>
              <a:rPr lang="en-GB" dirty="0" err="1"/>
              <a:t>állatgyógyászati</a:t>
            </a:r>
            <a:r>
              <a:rPr lang="en-GB" dirty="0"/>
              <a:t> </a:t>
            </a:r>
            <a:r>
              <a:rPr lang="en-GB" dirty="0" err="1"/>
              <a:t>készítmény</a:t>
            </a:r>
            <a:r>
              <a:rPr lang="en-GB" dirty="0"/>
              <a:t> </a:t>
            </a:r>
            <a:r>
              <a:rPr lang="en-GB" dirty="0" err="1"/>
              <a:t>alkalmazási</a:t>
            </a:r>
            <a:r>
              <a:rPr lang="en-GB" dirty="0"/>
              <a:t> </a:t>
            </a:r>
            <a:r>
              <a:rPr lang="en-GB" dirty="0" err="1"/>
              <a:t>előírásának</a:t>
            </a:r>
            <a:r>
              <a:rPr lang="en-GB" dirty="0"/>
              <a:t>, </a:t>
            </a:r>
            <a:r>
              <a:rPr lang="en-GB" dirty="0" err="1"/>
              <a:t>kivéve</a:t>
            </a:r>
            <a:r>
              <a:rPr lang="en-GB" dirty="0"/>
              <a:t> </a:t>
            </a:r>
            <a:r>
              <a:rPr lang="en-GB" dirty="0" err="1"/>
              <a:t>az</a:t>
            </a:r>
            <a:r>
              <a:rPr lang="en-GB" dirty="0"/>
              <a:t> </a:t>
            </a:r>
            <a:r>
              <a:rPr lang="en-GB" dirty="0" err="1"/>
              <a:t>állatgyógyászati</a:t>
            </a:r>
            <a:r>
              <a:rPr lang="en-GB" dirty="0"/>
              <a:t> </a:t>
            </a:r>
            <a:r>
              <a:rPr lang="en-GB" dirty="0" err="1"/>
              <a:t>készítményeket</a:t>
            </a:r>
            <a:endParaRPr lang="en-GB" dirty="0"/>
          </a:p>
          <a:p>
            <a:r>
              <a:rPr lang="en-GB" dirty="0" err="1"/>
              <a:t>az</a:t>
            </a:r>
            <a:r>
              <a:rPr lang="en-GB" dirty="0"/>
              <a:t> (EU) </a:t>
            </a:r>
            <a:r>
              <a:rPr lang="en-GB" dirty="0" err="1"/>
              <a:t>rendelet</a:t>
            </a:r>
            <a:r>
              <a:rPr lang="en-GB" dirty="0"/>
              <a:t> 112., 113. </a:t>
            </a:r>
            <a:r>
              <a:rPr lang="en-GB" dirty="0" err="1"/>
              <a:t>vagy</a:t>
            </a:r>
            <a:r>
              <a:rPr lang="en-GB" dirty="0"/>
              <a:t> 114. </a:t>
            </a:r>
            <a:r>
              <a:rPr lang="en-GB" dirty="0" err="1"/>
              <a:t>cikkével</a:t>
            </a:r>
            <a:r>
              <a:rPr lang="en-GB" dirty="0"/>
              <a:t> </a:t>
            </a:r>
            <a:r>
              <a:rPr lang="en-GB" dirty="0" err="1"/>
              <a:t>összhangban</a:t>
            </a:r>
            <a:r>
              <a:rPr lang="en-GB" dirty="0"/>
              <a:t> </a:t>
            </a:r>
            <a:r>
              <a:rPr lang="en-GB" dirty="0" err="1"/>
              <a:t>történő</a:t>
            </a:r>
            <a:r>
              <a:rPr lang="en-GB" dirty="0"/>
              <a:t> </a:t>
            </a:r>
            <a:r>
              <a:rPr lang="en-GB" dirty="0" err="1"/>
              <a:t>felhasználásra</a:t>
            </a:r>
            <a:r>
              <a:rPr lang="en-GB" dirty="0"/>
              <a:t> </a:t>
            </a:r>
            <a:r>
              <a:rPr lang="en-GB" dirty="0" err="1"/>
              <a:t>szánt</a:t>
            </a:r>
            <a:r>
              <a:rPr lang="en-GB" dirty="0"/>
              <a:t> </a:t>
            </a:r>
            <a:r>
              <a:rPr lang="en-GB" dirty="0" err="1"/>
              <a:t>gyógyszerek</a:t>
            </a:r>
            <a:endParaRPr lang="en-GB" dirty="0"/>
          </a:p>
          <a:p>
            <a:r>
              <a:rPr lang="en-GB" dirty="0"/>
              <a:t>2019/6;</a:t>
            </a:r>
          </a:p>
          <a:p>
            <a:r>
              <a:rPr lang="en-GB" dirty="0"/>
              <a:t>b) </a:t>
            </a:r>
            <a:r>
              <a:rPr lang="en-GB" dirty="0" err="1"/>
              <a:t>fel</a:t>
            </a:r>
            <a:r>
              <a:rPr lang="en-GB" dirty="0"/>
              <a:t> </a:t>
            </a:r>
            <a:r>
              <a:rPr lang="en-GB" dirty="0" err="1"/>
              <a:t>kell</a:t>
            </a:r>
            <a:r>
              <a:rPr lang="en-GB" dirty="0"/>
              <a:t> </a:t>
            </a:r>
            <a:r>
              <a:rPr lang="en-GB" dirty="0" err="1"/>
              <a:t>tüntetni</a:t>
            </a:r>
            <a:r>
              <a:rPr lang="en-GB" dirty="0"/>
              <a:t> </a:t>
            </a:r>
            <a:r>
              <a:rPr lang="en-GB" dirty="0" err="1"/>
              <a:t>az</a:t>
            </a:r>
            <a:r>
              <a:rPr lang="en-GB" dirty="0"/>
              <a:t> </a:t>
            </a:r>
            <a:r>
              <a:rPr lang="en-GB" dirty="0" err="1"/>
              <a:t>állatgyógyászati</a:t>
            </a:r>
            <a:r>
              <a:rPr lang="en-GB" dirty="0"/>
              <a:t> </a:t>
            </a:r>
            <a:r>
              <a:rPr lang="en-GB" dirty="0" err="1"/>
              <a:t>készítmény</a:t>
            </a:r>
            <a:r>
              <a:rPr lang="en-GB" dirty="0"/>
              <a:t> </a:t>
            </a:r>
            <a:r>
              <a:rPr lang="en-GB" dirty="0" err="1"/>
              <a:t>napi</a:t>
            </a:r>
            <a:r>
              <a:rPr lang="en-GB" dirty="0"/>
              <a:t> </a:t>
            </a:r>
            <a:r>
              <a:rPr lang="en-GB" dirty="0" err="1"/>
              <a:t>adagját</a:t>
            </a:r>
            <a:r>
              <a:rPr lang="en-GB" dirty="0"/>
              <a:t>, </a:t>
            </a:r>
            <a:r>
              <a:rPr lang="en-GB" dirty="0" err="1"/>
              <a:t>amelyet</a:t>
            </a:r>
            <a:r>
              <a:rPr lang="en-GB" dirty="0"/>
              <a:t> a </a:t>
            </a:r>
            <a:r>
              <a:rPr lang="en-GB" dirty="0" err="1"/>
              <a:t>gyógyszeres</a:t>
            </a:r>
            <a:r>
              <a:rPr lang="en-GB" dirty="0"/>
              <a:t> </a:t>
            </a:r>
            <a:r>
              <a:rPr lang="en-GB" dirty="0" err="1"/>
              <a:t>takarmányba</a:t>
            </a:r>
            <a:r>
              <a:rPr lang="en-GB" dirty="0"/>
              <a:t> </a:t>
            </a:r>
            <a:r>
              <a:rPr lang="en-GB" dirty="0" err="1"/>
              <a:t>kell</a:t>
            </a:r>
            <a:r>
              <a:rPr lang="en-GB" dirty="0"/>
              <a:t> </a:t>
            </a:r>
            <a:r>
              <a:rPr lang="en-GB" dirty="0" err="1"/>
              <a:t>bekeverni</a:t>
            </a:r>
            <a:endParaRPr lang="en-GB" dirty="0"/>
          </a:p>
          <a:p>
            <a:r>
              <a:rPr lang="en-GB" dirty="0" err="1"/>
              <a:t>amely</a:t>
            </a:r>
            <a:r>
              <a:rPr lang="en-GB" dirty="0"/>
              <a:t> </a:t>
            </a:r>
            <a:r>
              <a:rPr lang="en-GB" dirty="0" err="1"/>
              <a:t>biztosítja</a:t>
            </a:r>
            <a:r>
              <a:rPr lang="en-GB" dirty="0"/>
              <a:t> a </a:t>
            </a:r>
            <a:r>
              <a:rPr lang="en-GB" dirty="0" err="1"/>
              <a:t>dózis</a:t>
            </a:r>
            <a:r>
              <a:rPr lang="en-GB" dirty="0"/>
              <a:t> </a:t>
            </a:r>
            <a:r>
              <a:rPr lang="en-GB" dirty="0" err="1"/>
              <a:t>felvételét</a:t>
            </a:r>
            <a:r>
              <a:rPr lang="en-GB" dirty="0"/>
              <a:t> a </a:t>
            </a:r>
            <a:r>
              <a:rPr lang="en-GB" dirty="0" err="1"/>
              <a:t>célállat</a:t>
            </a:r>
            <a:r>
              <a:rPr lang="en-GB" dirty="0"/>
              <a:t> </a:t>
            </a:r>
            <a:r>
              <a:rPr lang="en-GB" dirty="0" err="1"/>
              <a:t>által</a:t>
            </a:r>
            <a:r>
              <a:rPr lang="en-GB" dirty="0"/>
              <a:t>, </a:t>
            </a:r>
            <a:r>
              <a:rPr lang="en-GB" dirty="0" err="1"/>
              <a:t>tekintettel</a:t>
            </a:r>
            <a:r>
              <a:rPr lang="en-GB" dirty="0"/>
              <a:t> </a:t>
            </a:r>
            <a:r>
              <a:rPr lang="en-GB" dirty="0" err="1"/>
              <a:t>arra</a:t>
            </a:r>
            <a:r>
              <a:rPr lang="en-GB" dirty="0"/>
              <a:t>, </a:t>
            </a:r>
            <a:r>
              <a:rPr lang="en-GB" dirty="0" err="1"/>
              <a:t>hogy</a:t>
            </a:r>
            <a:r>
              <a:rPr lang="en-GB" dirty="0"/>
              <a:t> a </a:t>
            </a:r>
            <a:r>
              <a:rPr lang="en-GB" dirty="0" err="1"/>
              <a:t>beteg</a:t>
            </a:r>
            <a:r>
              <a:rPr lang="en-GB" dirty="0"/>
              <a:t> </a:t>
            </a:r>
            <a:r>
              <a:rPr lang="en-GB" dirty="0" err="1"/>
              <a:t>állatok</a:t>
            </a:r>
            <a:r>
              <a:rPr lang="en-GB" dirty="0"/>
              <a:t> </a:t>
            </a:r>
            <a:r>
              <a:rPr lang="en-GB" dirty="0" err="1"/>
              <a:t>takarmányfelvétele</a:t>
            </a:r>
            <a:endParaRPr lang="en-GB" dirty="0"/>
          </a:p>
          <a:p>
            <a:r>
              <a:rPr lang="en-GB" dirty="0" err="1"/>
              <a:t>eltér</a:t>
            </a:r>
            <a:r>
              <a:rPr lang="en-GB" dirty="0"/>
              <a:t> a </a:t>
            </a:r>
            <a:r>
              <a:rPr lang="en-GB" dirty="0" err="1"/>
              <a:t>normál</a:t>
            </a:r>
            <a:r>
              <a:rPr lang="en-GB" dirty="0"/>
              <a:t> </a:t>
            </a:r>
            <a:r>
              <a:rPr lang="en-GB" dirty="0" err="1"/>
              <a:t>napi</a:t>
            </a:r>
            <a:r>
              <a:rPr lang="en-GB" dirty="0"/>
              <a:t> </a:t>
            </a:r>
            <a:r>
              <a:rPr lang="en-GB" dirty="0" err="1"/>
              <a:t>adagtól</a:t>
            </a:r>
            <a:r>
              <a:rPr lang="en-GB" dirty="0"/>
              <a:t>;</a:t>
            </a:r>
          </a:p>
          <a:p>
            <a:r>
              <a:rPr lang="en-GB" dirty="0"/>
              <a:t>c) </a:t>
            </a:r>
            <a:r>
              <a:rPr lang="en-GB" dirty="0" err="1"/>
              <a:t>biztosítja</a:t>
            </a:r>
            <a:r>
              <a:rPr lang="en-GB" dirty="0"/>
              <a:t>, </a:t>
            </a:r>
            <a:r>
              <a:rPr lang="en-GB" dirty="0" err="1"/>
              <a:t>hogy</a:t>
            </a:r>
            <a:r>
              <a:rPr lang="en-GB" dirty="0"/>
              <a:t> </a:t>
            </a:r>
            <a:r>
              <a:rPr lang="en-GB" dirty="0" err="1"/>
              <a:t>az</a:t>
            </a:r>
            <a:r>
              <a:rPr lang="en-GB" dirty="0"/>
              <a:t> </a:t>
            </a:r>
            <a:r>
              <a:rPr lang="en-GB" dirty="0" err="1"/>
              <a:t>állatgyógyászati</a:t>
            </a:r>
            <a:r>
              <a:rPr lang="en-GB" dirty="0"/>
              <a:t> </a:t>
            </a:r>
            <a:r>
              <a:rPr lang="en-GB" dirty="0" err="1"/>
              <a:t>készítmény</a:t>
            </a:r>
            <a:r>
              <a:rPr lang="en-GB" dirty="0"/>
              <a:t> </a:t>
            </a:r>
            <a:r>
              <a:rPr lang="en-GB" dirty="0" err="1"/>
              <a:t>adagját</a:t>
            </a:r>
            <a:r>
              <a:rPr lang="en-GB" dirty="0"/>
              <a:t> </a:t>
            </a:r>
            <a:r>
              <a:rPr lang="en-GB" dirty="0" err="1"/>
              <a:t>tartalmazó</a:t>
            </a:r>
            <a:r>
              <a:rPr lang="en-GB" dirty="0"/>
              <a:t> </a:t>
            </a:r>
            <a:r>
              <a:rPr lang="en-GB" dirty="0" err="1"/>
              <a:t>gyógyszeres</a:t>
            </a:r>
            <a:r>
              <a:rPr lang="en-GB" dirty="0"/>
              <a:t> </a:t>
            </a:r>
            <a:r>
              <a:rPr lang="en-GB" dirty="0" err="1"/>
              <a:t>takarmány</a:t>
            </a:r>
            <a:r>
              <a:rPr lang="en-GB" dirty="0"/>
              <a:t> </a:t>
            </a:r>
            <a:r>
              <a:rPr lang="en-GB" dirty="0" err="1"/>
              <a:t>legalább</a:t>
            </a:r>
            <a:r>
              <a:rPr lang="en-GB" dirty="0"/>
              <a:t> 50 %-</a:t>
            </a:r>
            <a:r>
              <a:rPr lang="en-GB" dirty="0" err="1"/>
              <a:t>ának</a:t>
            </a:r>
            <a:r>
              <a:rPr lang="en-GB" dirty="0"/>
              <a:t> </a:t>
            </a:r>
            <a:r>
              <a:rPr lang="en-GB" dirty="0" err="1"/>
              <a:t>megfeleljen</a:t>
            </a:r>
            <a:endParaRPr lang="en-GB" dirty="0"/>
          </a:p>
          <a:p>
            <a:r>
              <a:rPr lang="en-GB" dirty="0"/>
              <a:t>a </a:t>
            </a:r>
            <a:r>
              <a:rPr lang="en-GB" dirty="0" err="1"/>
              <a:t>napi</a:t>
            </a:r>
            <a:r>
              <a:rPr lang="en-GB" dirty="0"/>
              <a:t> </a:t>
            </a:r>
            <a:r>
              <a:rPr lang="en-GB" dirty="0" err="1"/>
              <a:t>takarmányadag</a:t>
            </a:r>
            <a:r>
              <a:rPr lang="en-GB" dirty="0"/>
              <a:t> </a:t>
            </a:r>
            <a:r>
              <a:rPr lang="en-GB" dirty="0" err="1"/>
              <a:t>szárazanyagra</a:t>
            </a:r>
            <a:r>
              <a:rPr lang="en-GB" dirty="0"/>
              <a:t> </a:t>
            </a:r>
            <a:r>
              <a:rPr lang="en-GB" dirty="0" err="1"/>
              <a:t>vonatkoztatva</a:t>
            </a:r>
            <a:r>
              <a:rPr lang="en-GB" dirty="0"/>
              <a:t>, </a:t>
            </a:r>
            <a:r>
              <a:rPr lang="en-GB" dirty="0" err="1"/>
              <a:t>kérődzők</a:t>
            </a:r>
            <a:r>
              <a:rPr lang="en-GB" dirty="0"/>
              <a:t> </a:t>
            </a:r>
            <a:r>
              <a:rPr lang="en-GB" dirty="0" err="1"/>
              <a:t>esetében</a:t>
            </a:r>
            <a:r>
              <a:rPr lang="en-GB" dirty="0"/>
              <a:t> </a:t>
            </a:r>
            <a:r>
              <a:rPr lang="en-GB" dirty="0" err="1"/>
              <a:t>pedig</a:t>
            </a:r>
            <a:r>
              <a:rPr lang="en-GB" dirty="0"/>
              <a:t> </a:t>
            </a:r>
            <a:r>
              <a:rPr lang="en-GB" dirty="0" err="1"/>
              <a:t>az</a:t>
            </a:r>
            <a:r>
              <a:rPr lang="en-GB" dirty="0"/>
              <a:t> </a:t>
            </a:r>
            <a:r>
              <a:rPr lang="en-GB" dirty="0" err="1"/>
              <a:t>állatgyógyászati</a:t>
            </a:r>
            <a:r>
              <a:rPr lang="en-GB" dirty="0"/>
              <a:t> </a:t>
            </a:r>
            <a:r>
              <a:rPr lang="en-GB" dirty="0" err="1"/>
              <a:t>gyógyszer</a:t>
            </a:r>
            <a:r>
              <a:rPr lang="en-GB" dirty="0"/>
              <a:t> </a:t>
            </a:r>
            <a:r>
              <a:rPr lang="en-GB" dirty="0" err="1"/>
              <a:t>napi</a:t>
            </a:r>
            <a:r>
              <a:rPr lang="en-GB" dirty="0"/>
              <a:t> </a:t>
            </a:r>
            <a:r>
              <a:rPr lang="en-GB" dirty="0" err="1"/>
              <a:t>adagja</a:t>
            </a:r>
            <a:endParaRPr lang="en-GB" dirty="0"/>
          </a:p>
          <a:p>
            <a:r>
              <a:rPr lang="en-GB" dirty="0"/>
              <a:t>a </a:t>
            </a:r>
            <a:r>
              <a:rPr lang="en-GB" dirty="0" err="1"/>
              <a:t>terméket</a:t>
            </a:r>
            <a:r>
              <a:rPr lang="en-GB" dirty="0"/>
              <a:t> a </a:t>
            </a:r>
            <a:r>
              <a:rPr lang="en-GB" dirty="0" err="1"/>
              <a:t>kiegészítő</a:t>
            </a:r>
            <a:r>
              <a:rPr lang="en-GB" dirty="0"/>
              <a:t> </a:t>
            </a:r>
            <a:r>
              <a:rPr lang="en-GB" dirty="0" err="1"/>
              <a:t>takarmány</a:t>
            </a:r>
            <a:r>
              <a:rPr lang="en-GB" dirty="0"/>
              <a:t> </a:t>
            </a:r>
            <a:r>
              <a:rPr lang="en-GB" dirty="0" err="1"/>
              <a:t>legalább</a:t>
            </a:r>
            <a:r>
              <a:rPr lang="en-GB" dirty="0"/>
              <a:t> 50 %-a </a:t>
            </a:r>
            <a:r>
              <a:rPr lang="en-GB" dirty="0" err="1"/>
              <a:t>tartalmazza</a:t>
            </a:r>
            <a:r>
              <a:rPr lang="en-GB" dirty="0"/>
              <a:t>, </a:t>
            </a:r>
            <a:r>
              <a:rPr lang="en-GB" dirty="0" err="1"/>
              <a:t>kivéve</a:t>
            </a:r>
            <a:r>
              <a:rPr lang="en-GB" dirty="0"/>
              <a:t> </a:t>
            </a:r>
            <a:r>
              <a:rPr lang="en-GB" dirty="0" err="1"/>
              <a:t>az</a:t>
            </a:r>
            <a:r>
              <a:rPr lang="en-GB" dirty="0"/>
              <a:t> </a:t>
            </a:r>
            <a:r>
              <a:rPr lang="en-GB" dirty="0" err="1"/>
              <a:t>ásványi</a:t>
            </a:r>
            <a:r>
              <a:rPr lang="en-GB" dirty="0"/>
              <a:t> </a:t>
            </a:r>
            <a:r>
              <a:rPr lang="en-GB" dirty="0" err="1"/>
              <a:t>takarmányt</a:t>
            </a:r>
            <a:r>
              <a:rPr lang="en-GB" dirty="0"/>
              <a:t>;</a:t>
            </a:r>
          </a:p>
          <a:p>
            <a:r>
              <a:rPr lang="en-GB" dirty="0"/>
              <a:t>d) </a:t>
            </a:r>
            <a:r>
              <a:rPr lang="en-GB" dirty="0" err="1"/>
              <a:t>feltünteti</a:t>
            </a:r>
            <a:r>
              <a:rPr lang="en-GB" dirty="0"/>
              <a:t> a </a:t>
            </a:r>
            <a:r>
              <a:rPr lang="en-GB" dirty="0" err="1"/>
              <a:t>hatóanyagok</a:t>
            </a:r>
            <a:r>
              <a:rPr lang="en-GB" dirty="0"/>
              <a:t> </a:t>
            </a:r>
            <a:r>
              <a:rPr lang="en-GB" dirty="0" err="1"/>
              <a:t>bevonási</a:t>
            </a:r>
            <a:r>
              <a:rPr lang="en-GB" dirty="0"/>
              <a:t> </a:t>
            </a:r>
            <a:r>
              <a:rPr lang="en-GB" dirty="0" err="1"/>
              <a:t>arányát</a:t>
            </a:r>
            <a:r>
              <a:rPr lang="en-GB" dirty="0"/>
              <a:t>, a </a:t>
            </a:r>
            <a:r>
              <a:rPr lang="en-GB" dirty="0" err="1"/>
              <a:t>vonatkozó</a:t>
            </a:r>
            <a:r>
              <a:rPr lang="en-GB" dirty="0"/>
              <a:t> </a:t>
            </a:r>
            <a:r>
              <a:rPr lang="en-GB" dirty="0" err="1"/>
              <a:t>paraméterek</a:t>
            </a:r>
            <a:r>
              <a:rPr lang="en-GB" dirty="0"/>
              <a:t> </a:t>
            </a:r>
            <a:r>
              <a:rPr lang="en-GB" dirty="0" err="1"/>
              <a:t>alapján</a:t>
            </a:r>
            <a:r>
              <a:rPr lang="en-GB" dirty="0"/>
              <a:t> </a:t>
            </a:r>
            <a:r>
              <a:rPr lang="en-GB" dirty="0" err="1"/>
              <a:t>kiszámítva</a:t>
            </a:r>
            <a:r>
              <a:rPr lang="en-GB" dirty="0"/>
              <a:t>.</a:t>
            </a:r>
          </a:p>
          <a:p>
            <a:endParaRPr lang="en-GB" dirty="0"/>
          </a:p>
          <a:p>
            <a:r>
              <a:rPr lang="en-GB" dirty="0"/>
              <a:t>(11) A (2), (3) </a:t>
            </a:r>
            <a:r>
              <a:rPr lang="en-GB" dirty="0" err="1"/>
              <a:t>és</a:t>
            </a:r>
            <a:r>
              <a:rPr lang="en-GB" dirty="0"/>
              <a:t> (4) </a:t>
            </a:r>
            <a:r>
              <a:rPr lang="en-GB" dirty="0" err="1"/>
              <a:t>bekezdéssel</a:t>
            </a:r>
            <a:r>
              <a:rPr lang="en-GB" dirty="0"/>
              <a:t> </a:t>
            </a:r>
            <a:r>
              <a:rPr lang="en-GB" dirty="0" err="1"/>
              <a:t>összhangban</a:t>
            </a:r>
            <a:r>
              <a:rPr lang="en-GB" dirty="0"/>
              <a:t> </a:t>
            </a:r>
            <a:r>
              <a:rPr lang="en-GB" dirty="0" err="1"/>
              <a:t>kiállított</a:t>
            </a:r>
            <a:r>
              <a:rPr lang="en-GB" dirty="0"/>
              <a:t>, </a:t>
            </a:r>
            <a:r>
              <a:rPr lang="en-GB" dirty="0" err="1"/>
              <a:t>gyógyszeres</a:t>
            </a:r>
            <a:r>
              <a:rPr lang="en-GB" dirty="0"/>
              <a:t> </a:t>
            </a:r>
            <a:r>
              <a:rPr lang="en-GB" dirty="0" err="1"/>
              <a:t>takarmányokra</a:t>
            </a:r>
            <a:r>
              <a:rPr lang="en-GB" dirty="0"/>
              <a:t> </a:t>
            </a:r>
            <a:r>
              <a:rPr lang="en-GB" dirty="0" err="1"/>
              <a:t>vonatkozó</a:t>
            </a:r>
            <a:r>
              <a:rPr lang="en-GB" dirty="0"/>
              <a:t> </a:t>
            </a:r>
            <a:r>
              <a:rPr lang="en-GB" dirty="0" err="1"/>
              <a:t>állatorvosi</a:t>
            </a:r>
            <a:r>
              <a:rPr lang="en-GB" dirty="0"/>
              <a:t> </a:t>
            </a:r>
            <a:r>
              <a:rPr lang="en-GB" dirty="0" err="1"/>
              <a:t>rendelvényeket</a:t>
            </a:r>
            <a:r>
              <a:rPr lang="en-GB" dirty="0"/>
              <a:t> </a:t>
            </a:r>
            <a:r>
              <a:rPr lang="en-GB" dirty="0" err="1"/>
              <a:t>az</a:t>
            </a:r>
            <a:r>
              <a:rPr lang="en-GB" dirty="0"/>
              <a:t> </a:t>
            </a:r>
            <a:r>
              <a:rPr lang="en-GB" dirty="0" err="1"/>
              <a:t>Unió</a:t>
            </a:r>
            <a:r>
              <a:rPr lang="en-GB" dirty="0"/>
              <a:t> </a:t>
            </a:r>
            <a:r>
              <a:rPr lang="en-GB" dirty="0" err="1"/>
              <a:t>egész</a:t>
            </a:r>
            <a:r>
              <a:rPr lang="en-GB" dirty="0"/>
              <a:t> </a:t>
            </a:r>
            <a:r>
              <a:rPr lang="en-GB" dirty="0" err="1"/>
              <a:t>területén</a:t>
            </a:r>
            <a:r>
              <a:rPr lang="en-GB" dirty="0"/>
              <a:t> </a:t>
            </a:r>
            <a:r>
              <a:rPr lang="en-GB" dirty="0" err="1"/>
              <a:t>el</a:t>
            </a:r>
            <a:r>
              <a:rPr lang="en-GB" dirty="0"/>
              <a:t> </a:t>
            </a:r>
            <a:r>
              <a:rPr lang="en-GB" dirty="0" err="1"/>
              <a:t>kell</a:t>
            </a:r>
            <a:r>
              <a:rPr lang="en-GB" dirty="0"/>
              <a:t> </a:t>
            </a:r>
            <a:r>
              <a:rPr lang="en-GB" dirty="0" err="1"/>
              <a:t>ismerni</a:t>
            </a:r>
            <a:r>
              <a:rPr lang="en-GB" dirty="0"/>
              <a:t>.</a:t>
            </a:r>
          </a:p>
          <a:p>
            <a:endParaRPr lang="en-GB" dirty="0"/>
          </a:p>
          <a:p>
            <a:r>
              <a:rPr lang="en-GB" dirty="0"/>
              <a:t>(12) A </a:t>
            </a:r>
            <a:r>
              <a:rPr lang="en-GB" dirty="0" err="1"/>
              <a:t>Bizottság</a:t>
            </a:r>
            <a:r>
              <a:rPr lang="en-GB" dirty="0"/>
              <a:t> </a:t>
            </a:r>
            <a:r>
              <a:rPr lang="en-GB" dirty="0" err="1"/>
              <a:t>végrehajtási</a:t>
            </a:r>
            <a:r>
              <a:rPr lang="en-GB" dirty="0"/>
              <a:t> </a:t>
            </a:r>
            <a:r>
              <a:rPr lang="en-GB" dirty="0" err="1"/>
              <a:t>jogi</a:t>
            </a:r>
            <a:r>
              <a:rPr lang="en-GB" dirty="0"/>
              <a:t> </a:t>
            </a:r>
            <a:r>
              <a:rPr lang="en-GB" dirty="0" err="1"/>
              <a:t>aktusok</a:t>
            </a:r>
            <a:r>
              <a:rPr lang="en-GB" dirty="0"/>
              <a:t> </a:t>
            </a:r>
            <a:r>
              <a:rPr lang="en-GB" dirty="0" err="1"/>
              <a:t>útján</a:t>
            </a:r>
            <a:r>
              <a:rPr lang="en-GB" dirty="0"/>
              <a:t> </a:t>
            </a:r>
            <a:r>
              <a:rPr lang="en-GB" dirty="0" err="1"/>
              <a:t>meghatározhatja</a:t>
            </a:r>
            <a:r>
              <a:rPr lang="en-GB" dirty="0"/>
              <a:t> a 1. </a:t>
            </a:r>
            <a:r>
              <a:rPr lang="en-GB" dirty="0" err="1"/>
              <a:t>cikkben</a:t>
            </a:r>
            <a:r>
              <a:rPr lang="en-GB" dirty="0"/>
              <a:t> </a:t>
            </a:r>
            <a:r>
              <a:rPr lang="en-GB" dirty="0" err="1"/>
              <a:t>meghatározott</a:t>
            </a:r>
            <a:r>
              <a:rPr lang="en-GB" dirty="0"/>
              <a:t> </a:t>
            </a:r>
            <a:r>
              <a:rPr lang="en-GB" dirty="0" err="1"/>
              <a:t>információk</a:t>
            </a:r>
            <a:r>
              <a:rPr lang="en-GB" dirty="0"/>
              <a:t> </a:t>
            </a:r>
            <a:r>
              <a:rPr lang="en-GB" dirty="0" err="1"/>
              <a:t>formátumának</a:t>
            </a:r>
            <a:r>
              <a:rPr lang="en-GB" dirty="0"/>
              <a:t> </a:t>
            </a:r>
            <a:r>
              <a:rPr lang="en-GB" dirty="0" err="1"/>
              <a:t>mintáját</a:t>
            </a:r>
            <a:endParaRPr lang="en-GB" dirty="0"/>
          </a:p>
          <a:p>
            <a:r>
              <a:rPr lang="en-GB" dirty="0"/>
              <a:t>V. </a:t>
            </a:r>
            <a:r>
              <a:rPr lang="en-GB" dirty="0" err="1"/>
              <a:t>melléklet</a:t>
            </a:r>
            <a:r>
              <a:rPr lang="en-GB" dirty="0"/>
              <a:t>. </a:t>
            </a:r>
            <a:r>
              <a:rPr lang="en-GB" dirty="0" err="1"/>
              <a:t>Ezt</a:t>
            </a:r>
            <a:r>
              <a:rPr lang="en-GB" dirty="0"/>
              <a:t> a </a:t>
            </a:r>
            <a:r>
              <a:rPr lang="en-GB" dirty="0" err="1"/>
              <a:t>mintaformátumot</a:t>
            </a:r>
            <a:r>
              <a:rPr lang="en-GB" dirty="0"/>
              <a:t> </a:t>
            </a:r>
            <a:r>
              <a:rPr lang="en-GB" dirty="0" err="1"/>
              <a:t>elektronikus</a:t>
            </a:r>
            <a:r>
              <a:rPr lang="en-GB" dirty="0"/>
              <a:t> </a:t>
            </a:r>
            <a:r>
              <a:rPr lang="en-GB" dirty="0" err="1"/>
              <a:t>változatban</a:t>
            </a:r>
            <a:r>
              <a:rPr lang="en-GB" dirty="0"/>
              <a:t> is </a:t>
            </a:r>
            <a:r>
              <a:rPr lang="en-GB" dirty="0" err="1"/>
              <a:t>elérhetővé</a:t>
            </a:r>
            <a:r>
              <a:rPr lang="en-GB" dirty="0"/>
              <a:t> </a:t>
            </a:r>
            <a:r>
              <a:rPr lang="en-GB" dirty="0" err="1"/>
              <a:t>kell</a:t>
            </a:r>
            <a:r>
              <a:rPr lang="en-GB" dirty="0"/>
              <a:t> </a:t>
            </a:r>
            <a:r>
              <a:rPr lang="en-GB" dirty="0" err="1"/>
              <a:t>tenni</a:t>
            </a:r>
            <a:r>
              <a:rPr lang="en-GB" dirty="0"/>
              <a:t>. </a:t>
            </a:r>
            <a:r>
              <a:rPr lang="en-GB" dirty="0" err="1"/>
              <a:t>Ezeket</a:t>
            </a:r>
            <a:r>
              <a:rPr lang="en-GB" dirty="0"/>
              <a:t> a </a:t>
            </a:r>
            <a:r>
              <a:rPr lang="en-GB" dirty="0" err="1"/>
              <a:t>végrehajtási</a:t>
            </a:r>
            <a:r>
              <a:rPr lang="en-GB" dirty="0"/>
              <a:t> </a:t>
            </a:r>
            <a:r>
              <a:rPr lang="en-GB" dirty="0" err="1"/>
              <a:t>jogi</a:t>
            </a:r>
            <a:r>
              <a:rPr lang="en-GB" dirty="0"/>
              <a:t> </a:t>
            </a:r>
            <a:r>
              <a:rPr lang="en-GB" dirty="0" err="1"/>
              <a:t>aktusokat</a:t>
            </a:r>
            <a:endParaRPr lang="en-GB" dirty="0"/>
          </a:p>
          <a:p>
            <a:r>
              <a:rPr lang="en-GB" dirty="0"/>
              <a:t>a 21. </a:t>
            </a:r>
            <a:r>
              <a:rPr lang="en-GB" dirty="0" err="1"/>
              <a:t>cikk</a:t>
            </a:r>
            <a:r>
              <a:rPr lang="en-GB" dirty="0"/>
              <a:t> (2) </a:t>
            </a:r>
            <a:r>
              <a:rPr lang="en-GB" dirty="0" err="1"/>
              <a:t>bekezdésében</a:t>
            </a:r>
            <a:r>
              <a:rPr lang="en-GB" dirty="0"/>
              <a:t> </a:t>
            </a:r>
            <a:r>
              <a:rPr lang="en-GB" dirty="0" err="1"/>
              <a:t>említett</a:t>
            </a:r>
            <a:r>
              <a:rPr lang="en-GB" dirty="0"/>
              <a:t> </a:t>
            </a:r>
            <a:r>
              <a:rPr lang="en-GB" dirty="0" err="1"/>
              <a:t>vizsgálóbizottsági</a:t>
            </a:r>
            <a:r>
              <a:rPr lang="en-GB" dirty="0"/>
              <a:t> </a:t>
            </a:r>
            <a:r>
              <a:rPr lang="en-GB" dirty="0" err="1"/>
              <a:t>eljárásnak</a:t>
            </a:r>
            <a:r>
              <a:rPr lang="en-GB" dirty="0"/>
              <a:t> </a:t>
            </a:r>
            <a:r>
              <a:rPr lang="en-GB" dirty="0" err="1"/>
              <a:t>megfelelően</a:t>
            </a:r>
            <a:r>
              <a:rPr lang="en-GB" dirty="0"/>
              <a:t> </a:t>
            </a:r>
            <a:r>
              <a:rPr lang="en-GB" dirty="0" err="1"/>
              <a:t>fogadják</a:t>
            </a:r>
            <a:r>
              <a:rPr lang="en-GB" dirty="0"/>
              <a:t> el.</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3826014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98710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359851437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xmlns=""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xmlns=""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xmlns=""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xmlns=""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xmlns=""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xmlns=""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xmlns="" id="{E3F0AC27-0329-449C-87F4-FCDBCE9D0F13}"/>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52942" y="5672938"/>
            <a:ext cx="2948305" cy="791644"/>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xmlns=""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xmlns=""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xmlns=""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xmlns=""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xmlns=""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xmlns=""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xmlns=""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xmlns=""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xmlns=""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xmlns=""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xmlns=""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xmlns=""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xmlns=""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xmlns=""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xmlns=""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xmlns=""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xmlns=""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xmlns=""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xmlns=""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xmlns=""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xmlns=""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xmlns=""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xmlns=""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xmlns=""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xmlns=""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xmlns=""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xmlns=""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xmlns=""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xmlns=""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xmlns=""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xmlns=""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5" name="Rectángulo 14">
            <a:extLst>
              <a:ext uri="{FF2B5EF4-FFF2-40B4-BE49-F238E27FC236}">
                <a16:creationId xmlns=""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8" name="Rectángulo 17">
            <a:extLst>
              <a:ext uri="{FF2B5EF4-FFF2-40B4-BE49-F238E27FC236}">
                <a16:creationId xmlns=""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6" name="Marcador de texto 34">
            <a:extLst>
              <a:ext uri="{FF2B5EF4-FFF2-40B4-BE49-F238E27FC236}">
                <a16:creationId xmlns=""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a:t>Date</a:t>
            </a:r>
          </a:p>
        </p:txBody>
      </p:sp>
      <p:pic>
        <p:nvPicPr>
          <p:cNvPr id="31" name="Imagen 30" descr="Interfaz de usuario gráfica&#10;&#10;Descripción generada automáticamente">
            <a:extLst>
              <a:ext uri="{FF2B5EF4-FFF2-40B4-BE49-F238E27FC236}">
                <a16:creationId xmlns="" xmlns:a16="http://schemas.microsoft.com/office/drawing/2014/main" id="{E3F0AC27-0329-449C-87F4-FCDBCE9D0F13}"/>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52942" y="5672938"/>
            <a:ext cx="2948305" cy="791644"/>
          </a:xfrm>
          <a:prstGeom prst="rect">
            <a:avLst/>
          </a:prstGeom>
          <a:noFill/>
          <a:ln>
            <a:noFill/>
          </a:ln>
        </p:spPr>
      </p:pic>
    </p:spTree>
    <p:extLst>
      <p:ext uri="{BB962C8B-B14F-4D97-AF65-F5344CB8AC3E}">
        <p14:creationId xmlns:p14="http://schemas.microsoft.com/office/powerpoint/2010/main" val="317507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a:p>
        </p:txBody>
      </p:sp>
      <p:sp>
        <p:nvSpPr>
          <p:cNvPr id="5" name="CuadroTexto 4">
            <a:extLst>
              <a:ext uri="{FF2B5EF4-FFF2-40B4-BE49-F238E27FC236}">
                <a16:creationId xmlns="" xmlns:a16="http://schemas.microsoft.com/office/drawing/2014/main" id="{CBC18AA7-8C1D-4C1C-B629-AA10E16721CA}"/>
              </a:ext>
            </a:extLst>
          </p:cNvPr>
          <p:cNvSpPr txBox="1"/>
          <p:nvPr userDrawn="1"/>
        </p:nvSpPr>
        <p:spPr>
          <a:xfrm>
            <a:off x="6147014" y="4167822"/>
            <a:ext cx="6044986" cy="1477328"/>
          </a:xfrm>
          <a:prstGeom prst="rect">
            <a:avLst/>
          </a:prstGeom>
          <a:noFill/>
        </p:spPr>
        <p:txBody>
          <a:bodyPr wrap="square" rtlCol="0">
            <a:spAutoFit/>
          </a:bodyPr>
          <a:lstStyle/>
          <a:p>
            <a:pPr algn="l"/>
            <a:r>
              <a:rPr lang="en-GB" sz="2400">
                <a:solidFill>
                  <a:srgbClr val="003399"/>
                </a:solidFill>
                <a:latin typeface="EC Square Sans Pro" panose="020B0506040000020004" pitchFamily="34" charset="0"/>
              </a:rPr>
              <a:t>Hands-on Training for Farmers and Veterinarians: New measures to fight antimicrobial resistance</a:t>
            </a:r>
          </a:p>
          <a:p>
            <a:endParaRPr lang="es-ES"/>
          </a:p>
        </p:txBody>
      </p:sp>
      <p:sp>
        <p:nvSpPr>
          <p:cNvPr id="49" name="Forma libre: forma 48">
            <a:extLst>
              <a:ext uri="{FF2B5EF4-FFF2-40B4-BE49-F238E27FC236}">
                <a16:creationId xmlns=""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50" name="Forma libre: forma 49">
            <a:extLst>
              <a:ext uri="{FF2B5EF4-FFF2-40B4-BE49-F238E27FC236}">
                <a16:creationId xmlns=""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pic>
        <p:nvPicPr>
          <p:cNvPr id="51" name="Imagen 50" descr="Interfaz de usuario gráfica&#10;&#10;Descripción generada automáticamente">
            <a:extLst>
              <a:ext uri="{FF2B5EF4-FFF2-40B4-BE49-F238E27FC236}">
                <a16:creationId xmlns=""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 xmlns:a16="http://schemas.microsoft.com/office/drawing/2014/main" id="{D0623596-029B-4771-9426-C8E363EAA4D6}"/>
              </a:ext>
            </a:extLst>
          </p:cNvPr>
          <p:cNvPicPr>
            <a:picLocks noChangeAspect="1"/>
          </p:cNvPicPr>
          <p:nvPr userDrawn="1"/>
        </p:nvPicPr>
        <p:blipFill>
          <a:blip r:embed="rId6"/>
          <a:stretch>
            <a:fillRect/>
          </a:stretch>
        </p:blipFill>
        <p:spPr>
          <a:xfrm>
            <a:off x="9128521" y="6212610"/>
            <a:ext cx="471757" cy="498869"/>
          </a:xfrm>
          <a:prstGeom prst="rect">
            <a:avLst/>
          </a:prstGeom>
        </p:spPr>
      </p:pic>
      <p:pic>
        <p:nvPicPr>
          <p:cNvPr id="53" name="Imagen 52">
            <a:extLst>
              <a:ext uri="{FF2B5EF4-FFF2-40B4-BE49-F238E27FC236}">
                <a16:creationId xmlns=""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 xmlns:a16="http://schemas.microsoft.com/office/drawing/2014/main" id="{68A7E0D9-EDEA-4FCF-A76C-ED2C5DD3E804}"/>
              </a:ext>
            </a:extLst>
          </p:cNvPr>
          <p:cNvPicPr>
            <a:picLocks noChangeAspect="1"/>
          </p:cNvPicPr>
          <p:nvPr userDrawn="1"/>
        </p:nvPicPr>
        <p:blipFill>
          <a:blip r:embed="rId8"/>
          <a:stretch>
            <a:fillRect/>
          </a:stretch>
        </p:blipFill>
        <p:spPr>
          <a:xfrm>
            <a:off x="7851973" y="6413241"/>
            <a:ext cx="444645" cy="298238"/>
          </a:xfrm>
          <a:prstGeom prst="rect">
            <a:avLst/>
          </a:prstGeom>
        </p:spPr>
      </p:pic>
      <p:pic>
        <p:nvPicPr>
          <p:cNvPr id="55" name="Imagen 54">
            <a:extLst>
              <a:ext uri="{FF2B5EF4-FFF2-40B4-BE49-F238E27FC236}">
                <a16:creationId xmlns="" xmlns:a16="http://schemas.microsoft.com/office/drawing/2014/main" id="{CA02A5FD-DBD4-4C48-8334-C26BA224D2A8}"/>
              </a:ext>
            </a:extLst>
          </p:cNvPr>
          <p:cNvPicPr>
            <a:picLocks noChangeAspect="1"/>
          </p:cNvPicPr>
          <p:nvPr userDrawn="1"/>
        </p:nvPicPr>
        <p:blipFill>
          <a:blip r:embed="rId9"/>
          <a:stretch>
            <a:fillRect/>
          </a:stretch>
        </p:blipFill>
        <p:spPr>
          <a:xfrm>
            <a:off x="6493141" y="6427744"/>
            <a:ext cx="300184" cy="283735"/>
          </a:xfrm>
          <a:prstGeom prst="rect">
            <a:avLst/>
          </a:prstGeom>
        </p:spPr>
      </p:pic>
      <p:pic>
        <p:nvPicPr>
          <p:cNvPr id="56" name="Imagen 55">
            <a:extLst>
              <a:ext uri="{FF2B5EF4-FFF2-40B4-BE49-F238E27FC236}">
                <a16:creationId xmlns=""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6"/>
            <a:ext cx="325466" cy="342373"/>
          </a:xfrm>
          <a:prstGeom prst="rect">
            <a:avLst/>
          </a:prstGeom>
        </p:spPr>
      </p:pic>
      <p:pic>
        <p:nvPicPr>
          <p:cNvPr id="57" name="Imagen 56">
            <a:extLst>
              <a:ext uri="{FF2B5EF4-FFF2-40B4-BE49-F238E27FC236}">
                <a16:creationId xmlns=""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370094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8" name="object 3">
            <a:extLst>
              <a:ext uri="{FF2B5EF4-FFF2-40B4-BE49-F238E27FC236}">
                <a16:creationId xmlns=""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object 12">
            <a:extLst>
              <a:ext uri="{FF2B5EF4-FFF2-40B4-BE49-F238E27FC236}">
                <a16:creationId xmlns=""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2" name="Rectángulo 11">
            <a:extLst>
              <a:ext uri="{FF2B5EF4-FFF2-40B4-BE49-F238E27FC236}">
                <a16:creationId xmlns=""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3" name="Rectángulo 12">
            <a:extLst>
              <a:ext uri="{FF2B5EF4-FFF2-40B4-BE49-F238E27FC236}">
                <a16:creationId xmlns=""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4" name="Rectángulo 13">
            <a:extLst>
              <a:ext uri="{FF2B5EF4-FFF2-40B4-BE49-F238E27FC236}">
                <a16:creationId xmlns=""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15" name="Imagen 14" descr="Patrón de fondo&#10;&#10;Descripción generada automáticamente">
            <a:extLst>
              <a:ext uri="{FF2B5EF4-FFF2-40B4-BE49-F238E27FC236}">
                <a16:creationId xmlns=""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grpSp>
      <p:pic>
        <p:nvPicPr>
          <p:cNvPr id="24" name="Imagen 23" descr="Logotipo&#10;&#10;Descripción generada automáticamente">
            <a:extLst>
              <a:ext uri="{FF2B5EF4-FFF2-40B4-BE49-F238E27FC236}">
                <a16:creationId xmlns=""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err="1"/>
              <a:t>Title</a:t>
            </a:r>
            <a:r>
              <a:rPr lang="es-ES"/>
              <a:t> </a:t>
            </a:r>
            <a:r>
              <a:rPr lang="es-ES" err="1"/>
              <a:t>of</a:t>
            </a:r>
            <a:r>
              <a:rPr lang="es-ES"/>
              <a:t> </a:t>
            </a:r>
            <a:r>
              <a:rPr lang="es-ES" err="1"/>
              <a:t>the</a:t>
            </a:r>
            <a:r>
              <a:rPr lang="es-ES"/>
              <a:t> </a:t>
            </a:r>
            <a:r>
              <a:rPr lang="es-ES" err="1"/>
              <a:t>presentation</a:t>
            </a:r>
            <a:endParaRPr lang="es-ES"/>
          </a:p>
        </p:txBody>
      </p:sp>
      <p:sp>
        <p:nvSpPr>
          <p:cNvPr id="35" name="Marcador de texto 33">
            <a:extLst>
              <a:ext uri="{FF2B5EF4-FFF2-40B4-BE49-F238E27FC236}">
                <a16:creationId xmlns=""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a:t>Date</a:t>
            </a:r>
          </a:p>
        </p:txBody>
      </p:sp>
      <p:pic>
        <p:nvPicPr>
          <p:cNvPr id="37" name="Imagen 36" descr="Interfaz de usuario gráfica&#10;&#10;Descripción generada automáticamente">
            <a:extLst>
              <a:ext uri="{FF2B5EF4-FFF2-40B4-BE49-F238E27FC236}">
                <a16:creationId xmlns=""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270061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9" name="Rectángulo 8">
            <a:extLst>
              <a:ext uri="{FF2B5EF4-FFF2-40B4-BE49-F238E27FC236}">
                <a16:creationId xmlns=""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0" name="Forma libre: forma 9">
            <a:extLst>
              <a:ext uri="{FF2B5EF4-FFF2-40B4-BE49-F238E27FC236}">
                <a16:creationId xmlns=""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pic>
        <p:nvPicPr>
          <p:cNvPr id="11" name="Imagen 10" descr="Patrón de fondo&#10;&#10;Descripción generada automáticamente">
            <a:extLst>
              <a:ext uri="{FF2B5EF4-FFF2-40B4-BE49-F238E27FC236}">
                <a16:creationId xmlns=""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a:t>INDEX</a:t>
            </a:r>
          </a:p>
        </p:txBody>
      </p:sp>
      <p:sp>
        <p:nvSpPr>
          <p:cNvPr id="15" name="Marcador de texto 14">
            <a:extLst>
              <a:ext uri="{FF2B5EF4-FFF2-40B4-BE49-F238E27FC236}">
                <a16:creationId xmlns=""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a:t>P</a:t>
            </a:r>
            <a:r>
              <a:rPr lang="es-ES"/>
              <a:t>unto 1</a:t>
            </a:r>
          </a:p>
          <a:p>
            <a:pPr lvl="0"/>
            <a:r>
              <a:rPr lang="es-ES"/>
              <a:t>Punto 2</a:t>
            </a:r>
          </a:p>
          <a:p>
            <a:pPr lvl="0"/>
            <a:r>
              <a:rPr lang="es-ES"/>
              <a:t>Punto 3</a:t>
            </a:r>
          </a:p>
          <a:p>
            <a:pPr lvl="0"/>
            <a:r>
              <a:rPr lang="es-ES"/>
              <a:t>Punto 4</a:t>
            </a:r>
          </a:p>
          <a:p>
            <a:pPr lvl="0"/>
            <a:r>
              <a:rPr lang="es-ES"/>
              <a:t>Punto 5</a:t>
            </a:r>
          </a:p>
          <a:p>
            <a:pPr lvl="0"/>
            <a:r>
              <a:rPr lang="es-ES"/>
              <a:t>Punto 6</a:t>
            </a:r>
          </a:p>
          <a:p>
            <a:pPr lvl="0"/>
            <a:r>
              <a:rPr lang="es-ES"/>
              <a:t>Punto 7</a:t>
            </a:r>
          </a:p>
          <a:p>
            <a:pPr lvl="0"/>
            <a:r>
              <a:rPr lang="es-ES"/>
              <a:t>Punto 8</a:t>
            </a:r>
          </a:p>
          <a:p>
            <a:pPr lvl="0"/>
            <a:r>
              <a:rPr lang="es-ES"/>
              <a:t>Punto 9</a:t>
            </a:r>
          </a:p>
          <a:p>
            <a:pPr lvl="0"/>
            <a:r>
              <a:rPr lang="es-ES"/>
              <a:t>Punto 10</a:t>
            </a:r>
          </a:p>
        </p:txBody>
      </p:sp>
    </p:spTree>
    <p:extLst>
      <p:ext uri="{BB962C8B-B14F-4D97-AF65-F5344CB8AC3E}">
        <p14:creationId xmlns:p14="http://schemas.microsoft.com/office/powerpoint/2010/main" val="3987583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descr="Imagen que contiene Texto&#10;&#10;Descripción generada automáticamente">
            <a:extLst>
              <a:ext uri="{FF2B5EF4-FFF2-40B4-BE49-F238E27FC236}">
                <a16:creationId xmlns=""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1377716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18" name="Imagen 17">
            <a:extLst>
              <a:ext uri="{FF2B5EF4-FFF2-40B4-BE49-F238E27FC236}">
                <a16:creationId xmlns="" xmlns:a16="http://schemas.microsoft.com/office/drawing/2014/main" id="{CF32833A-DE42-477E-8ECB-D31CF466537C}"/>
              </a:ext>
            </a:extLst>
          </p:cNvPr>
          <p:cNvPicPr>
            <a:picLocks noChangeAspect="1"/>
          </p:cNvPicPr>
          <p:nvPr userDrawn="1"/>
        </p:nvPicPr>
        <p:blipFill>
          <a:blip r:embed="rId3"/>
          <a:stretch>
            <a:fillRect/>
          </a:stretch>
        </p:blipFill>
        <p:spPr>
          <a:xfrm>
            <a:off x="11745126" y="102088"/>
            <a:ext cx="277784" cy="323865"/>
          </a:xfrm>
          <a:prstGeom prst="rect">
            <a:avLst/>
          </a:prstGeom>
        </p:spPr>
      </p:pic>
      <p:pic>
        <p:nvPicPr>
          <p:cNvPr id="19" name="Imagen 18">
            <a:extLst>
              <a:ext uri="{FF2B5EF4-FFF2-40B4-BE49-F238E27FC236}">
                <a16:creationId xmlns="" xmlns:a16="http://schemas.microsoft.com/office/drawing/2014/main" id="{031C6246-1E84-4ABA-962E-B846279FA4EE}"/>
              </a:ext>
            </a:extLst>
          </p:cNvPr>
          <p:cNvPicPr>
            <a:picLocks noChangeAspect="1"/>
          </p:cNvPicPr>
          <p:nvPr userDrawn="1"/>
        </p:nvPicPr>
        <p:blipFill>
          <a:blip r:embed="rId4"/>
          <a:stretch>
            <a:fillRect/>
          </a:stretch>
        </p:blipFill>
        <p:spPr>
          <a:xfrm>
            <a:off x="10417704" y="209388"/>
            <a:ext cx="164961" cy="221129"/>
          </a:xfrm>
          <a:prstGeom prst="rect">
            <a:avLst/>
          </a:prstGeom>
        </p:spPr>
      </p:pic>
      <p:pic>
        <p:nvPicPr>
          <p:cNvPr id="20" name="Imagen 19">
            <a:extLst>
              <a:ext uri="{FF2B5EF4-FFF2-40B4-BE49-F238E27FC236}">
                <a16:creationId xmlns=""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 xmlns:a16="http://schemas.microsoft.com/office/drawing/2014/main" id="{CDBECE55-D510-45A4-BC30-0396507BFEF0}"/>
              </a:ext>
            </a:extLst>
          </p:cNvPr>
          <p:cNvPicPr>
            <a:picLocks noChangeAspect="1"/>
          </p:cNvPicPr>
          <p:nvPr userDrawn="1"/>
        </p:nvPicPr>
        <p:blipFill>
          <a:blip r:embed="rId7"/>
          <a:stretch>
            <a:fillRect/>
          </a:stretch>
        </p:blipFill>
        <p:spPr>
          <a:xfrm>
            <a:off x="9983452" y="193210"/>
            <a:ext cx="209411" cy="237307"/>
          </a:xfrm>
          <a:prstGeom prst="rect">
            <a:avLst/>
          </a:prstGeom>
        </p:spPr>
      </p:pic>
      <p:pic>
        <p:nvPicPr>
          <p:cNvPr id="23" name="Imagen 22">
            <a:extLst>
              <a:ext uri="{FF2B5EF4-FFF2-40B4-BE49-F238E27FC236}">
                <a16:creationId xmlns="" xmlns:a16="http://schemas.microsoft.com/office/drawing/2014/main" id="{142D8253-937C-4829-BEC8-A9989C111E6C}"/>
              </a:ext>
            </a:extLst>
          </p:cNvPr>
          <p:cNvPicPr>
            <a:picLocks noChangeAspect="1"/>
          </p:cNvPicPr>
          <p:nvPr userDrawn="1"/>
        </p:nvPicPr>
        <p:blipFill>
          <a:blip r:embed="rId8"/>
          <a:stretch>
            <a:fillRect/>
          </a:stretch>
        </p:blipFill>
        <p:spPr>
          <a:xfrm>
            <a:off x="9174215" y="256274"/>
            <a:ext cx="150143" cy="174243"/>
          </a:xfrm>
          <a:prstGeom prst="rect">
            <a:avLst/>
          </a:prstGeom>
        </p:spPr>
      </p:pic>
      <p:pic>
        <p:nvPicPr>
          <p:cNvPr id="24" name="Imagen 23">
            <a:extLst>
              <a:ext uri="{FF2B5EF4-FFF2-40B4-BE49-F238E27FC236}">
                <a16:creationId xmlns="" xmlns:a16="http://schemas.microsoft.com/office/drawing/2014/main" id="{B4F3FD2C-58EA-4684-A79C-DBB58F2D302E}"/>
              </a:ext>
            </a:extLst>
          </p:cNvPr>
          <p:cNvPicPr>
            <a:picLocks noChangeAspect="1"/>
          </p:cNvPicPr>
          <p:nvPr userDrawn="1"/>
        </p:nvPicPr>
        <p:blipFill>
          <a:blip r:embed="rId9"/>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3806355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xmlns=""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xmlns=""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xmlns=""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xmlns=""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xmlns=""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xmlns=""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xmlns=""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xmlns=""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xmlns=""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xmlns=""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Títle</a:t>
            </a:r>
            <a:endParaRPr lang="es-ES"/>
          </a:p>
        </p:txBody>
      </p:sp>
      <p:pic>
        <p:nvPicPr>
          <p:cNvPr id="25" name="Imagen 24" descr="Un dibujo de un animal&#10;&#10;Descripción generada automáticamente con confianza baja">
            <a:extLst>
              <a:ext uri="{FF2B5EF4-FFF2-40B4-BE49-F238E27FC236}">
                <a16:creationId xmlns=""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3201672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1139700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004129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17" name="Marcador de texto 12">
            <a:extLst>
              <a:ext uri="{FF2B5EF4-FFF2-40B4-BE49-F238E27FC236}">
                <a16:creationId xmlns=""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20" name="Imagen 19" descr="Un dibujo de un perro&#10;&#10;Descripción generada automáticamente con confianza media">
            <a:extLst>
              <a:ext uri="{FF2B5EF4-FFF2-40B4-BE49-F238E27FC236}">
                <a16:creationId xmlns=""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3752596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894384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5" name="Forma libre: forma 4">
            <a:extLst>
              <a:ext uri="{FF2B5EF4-FFF2-40B4-BE49-F238E27FC236}">
                <a16:creationId xmlns=""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6" name="Marcador de texto 12">
            <a:extLst>
              <a:ext uri="{FF2B5EF4-FFF2-40B4-BE49-F238E27FC236}">
                <a16:creationId xmlns=""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err="1"/>
              <a:t>Title</a:t>
            </a:r>
            <a:endParaRPr lang="es-ES"/>
          </a:p>
        </p:txBody>
      </p:sp>
      <p:pic>
        <p:nvPicPr>
          <p:cNvPr id="8" name="Imagen 7" descr="Patrón de fondo&#10;&#10;Descripción generada automáticamente">
            <a:extLst>
              <a:ext uri="{FF2B5EF4-FFF2-40B4-BE49-F238E27FC236}">
                <a16:creationId xmlns=""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a:p>
          <a:p>
            <a:endParaRPr lang="es-ES_tradnl"/>
          </a:p>
          <a:p>
            <a:endParaRPr lang="es-ES_tradnl"/>
          </a:p>
          <a:p>
            <a:endParaRPr lang="es-ES_tradnl"/>
          </a:p>
          <a:p>
            <a:endParaRPr lang="es-ES_tradnl"/>
          </a:p>
          <a:p>
            <a:endParaRPr lang="es-ES_tradnl"/>
          </a:p>
          <a:p>
            <a:endParaRPr lang="es-ES_tradnl"/>
          </a:p>
          <a:p>
            <a:r>
              <a:rPr lang="es-ES_tradnl" err="1"/>
              <a:t>Insert</a:t>
            </a:r>
            <a:r>
              <a:rPr lang="es-ES_tradnl"/>
              <a:t> </a:t>
            </a:r>
            <a:r>
              <a:rPr lang="es-ES_tradnl" err="1"/>
              <a:t>image</a:t>
            </a:r>
            <a:r>
              <a:rPr lang="es-ES_tradnl"/>
              <a:t> </a:t>
            </a:r>
            <a:r>
              <a:rPr lang="es-ES_tradnl" err="1"/>
              <a:t>here</a:t>
            </a:r>
            <a:endParaRPr lang="es-ES"/>
          </a:p>
        </p:txBody>
      </p:sp>
    </p:spTree>
    <p:extLst>
      <p:ext uri="{BB962C8B-B14F-4D97-AF65-F5344CB8AC3E}">
        <p14:creationId xmlns:p14="http://schemas.microsoft.com/office/powerpoint/2010/main" val="195947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3" name="Rectángulo 12">
            <a:extLst>
              <a:ext uri="{FF2B5EF4-FFF2-40B4-BE49-F238E27FC236}">
                <a16:creationId xmlns=""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4" name="Rectángulo 13">
            <a:extLst>
              <a:ext uri="{FF2B5EF4-FFF2-40B4-BE49-F238E27FC236}">
                <a16:creationId xmlns=""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6" name="Rectángulo 15">
            <a:extLst>
              <a:ext uri="{FF2B5EF4-FFF2-40B4-BE49-F238E27FC236}">
                <a16:creationId xmlns=""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7" name="Rectángulo 16">
            <a:extLst>
              <a:ext uri="{FF2B5EF4-FFF2-40B4-BE49-F238E27FC236}">
                <a16:creationId xmlns=""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19" name="Rectángulo 18">
            <a:extLst>
              <a:ext uri="{FF2B5EF4-FFF2-40B4-BE49-F238E27FC236}">
                <a16:creationId xmlns=""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0" name="Rectángulo 19">
            <a:extLst>
              <a:ext uri="{FF2B5EF4-FFF2-40B4-BE49-F238E27FC236}">
                <a16:creationId xmlns=""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sp>
        <p:nvSpPr>
          <p:cNvPr id="21" name="Forma libre: forma 20">
            <a:extLst>
              <a:ext uri="{FF2B5EF4-FFF2-40B4-BE49-F238E27FC236}">
                <a16:creationId xmlns=""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2" name="Forma libre: forma 21">
            <a:extLst>
              <a:ext uri="{FF2B5EF4-FFF2-40B4-BE49-F238E27FC236}">
                <a16:creationId xmlns=""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3" name="Forma libre: forma 22">
            <a:extLst>
              <a:ext uri="{FF2B5EF4-FFF2-40B4-BE49-F238E27FC236}">
                <a16:creationId xmlns=""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4" name="Forma libre: forma 23">
            <a:extLst>
              <a:ext uri="{FF2B5EF4-FFF2-40B4-BE49-F238E27FC236}">
                <a16:creationId xmlns=""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sp>
        <p:nvSpPr>
          <p:cNvPr id="25" name="Forma libre: forma 24">
            <a:extLst>
              <a:ext uri="{FF2B5EF4-FFF2-40B4-BE49-F238E27FC236}">
                <a16:creationId xmlns=""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solidFill>
                <a:srgbClr val="FFFFFF"/>
              </a:solidFill>
            </a:endParaRPr>
          </a:p>
        </p:txBody>
      </p:sp>
      <p:pic>
        <p:nvPicPr>
          <p:cNvPr id="26" name="Imagen 25" descr="Un dibujo de un animal&#10;&#10;Descripción generada automáticamente con confianza baja">
            <a:extLst>
              <a:ext uri="{FF2B5EF4-FFF2-40B4-BE49-F238E27FC236}">
                <a16:creationId xmlns=""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a:t>Thank you!</a:t>
            </a:r>
          </a:p>
        </p:txBody>
      </p:sp>
      <p:pic>
        <p:nvPicPr>
          <p:cNvPr id="37" name="Imagen 36" descr="Interfaz de usuario gráfica&#10;&#10;Descripción generada automáticamente">
            <a:extLst>
              <a:ext uri="{FF2B5EF4-FFF2-40B4-BE49-F238E27FC236}">
                <a16:creationId xmlns=""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44" name="Imagen 43" descr="Un dibujo de un animal&#10;&#10;Descripción generada automáticamente con confianza baja">
            <a:extLst>
              <a:ext uri="{FF2B5EF4-FFF2-40B4-BE49-F238E27FC236}">
                <a16:creationId xmlns=""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a:latin typeface="EC Square Sans Pro" panose="020B0506040000020004" pitchFamily="34" charset="0"/>
                <a:hlinkClick r:id="rId16"/>
              </a:rPr>
              <a:t>www.amrfvtraining.eu</a:t>
            </a:r>
            <a:r>
              <a:rPr lang="en-GB">
                <a:latin typeface="EC Square Sans Pro" panose="020B0506040000020004" pitchFamily="34" charset="0"/>
              </a:rPr>
              <a:t>  </a:t>
            </a:r>
          </a:p>
        </p:txBody>
      </p:sp>
    </p:spTree>
    <p:extLst>
      <p:ext uri="{BB962C8B-B14F-4D97-AF65-F5344CB8AC3E}">
        <p14:creationId xmlns:p14="http://schemas.microsoft.com/office/powerpoint/2010/main" val="5090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xmlns=""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xmlns=""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xmlns=""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xmlns=""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xmlns=""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xmlns=""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xmlns=""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xmlns=""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xmlns=""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xmlns=""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xmlns=""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xmlns=""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xmlns=""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xmlns=""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xmlns=""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xmlns=""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xmlns=""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xmlns=""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xmlns=""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xmlns=""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xmlns=""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xmlns=""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xmlns=""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xmlns=""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xmlns=""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xmlns=""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xmlns=""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xmlns=""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xmlns=""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xmlns=""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xmlns=""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xmlns=""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xmlns=""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xmlns=""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xmlns=""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xmlns=""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xmlns=""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xmlns=""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xmlns=""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xmlns=""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xmlns=""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xmlns=""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xmlns=""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xmlns=""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xmlns=""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xmlns=""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xmlns=""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xmlns=""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xmlns=""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xmlns=""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xmlns=""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xmlns=""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xmlns=""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xmlns=""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xmlns=""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xmlns=""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xmlns=""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xmlns=""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17633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eli/reg_impl/2022/1255/oj"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s>
</file>

<file path=ppt/slides/_rels/slide1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s://portal.nebih.gov.hu/-/venymintak" TargetMode="Externa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hyperlink" Target="https://portal.nebih.gov.hu/documents/10182/1072640/mellekhatas+bejelentes.pdf/8b2573c6-a288-c602-8af3-e6de6d5fae37" TargetMode="External"/><Relationship Id="rId2" Type="http://schemas.openxmlformats.org/officeDocument/2006/relationships/hyperlink" Target="https://portal.nebih.gov.hu/-/pharmacovigilance" TargetMode="External"/><Relationship Id="rId1" Type="http://schemas.openxmlformats.org/officeDocument/2006/relationships/slideLayout" Target="../slideLayouts/slideLayout21.xml"/><Relationship Id="rId4" Type="http://schemas.openxmlformats.org/officeDocument/2006/relationships/hyperlink" Target="https://portal.nebih.gov.hu/allatgyogyaszati-keszitmeny-mellekhatas-bejelent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upr.nebih.gov.hu/ng/ugyintezes/ugykatalogus/ugyleiras/F0001-S0011-U0016" TargetMode="External"/><Relationship Id="rId7" Type="http://schemas.openxmlformats.org/officeDocument/2006/relationships/image" Target="../media/image92.png"/><Relationship Id="rId2" Type="http://schemas.openxmlformats.org/officeDocument/2006/relationships/hyperlink" Target="https://upr.nebih.gov.hu/ng/ugyintezes/ugykatalogus/ugyleiras/F0001-S0011-U0015" TargetMode="External"/><Relationship Id="rId1" Type="http://schemas.openxmlformats.org/officeDocument/2006/relationships/slideLayout" Target="../slideLayouts/slideLayout21.xml"/><Relationship Id="rId6" Type="http://schemas.openxmlformats.org/officeDocument/2006/relationships/image" Target="../media/image91.png"/><Relationship Id="rId5" Type="http://schemas.openxmlformats.org/officeDocument/2006/relationships/hyperlink" Target="https://portal.nebih.gov.hu/allatgyogyaszati-termekek" TargetMode="External"/><Relationship Id="rId4" Type="http://schemas.openxmlformats.org/officeDocument/2006/relationships/hyperlink" Target="mailto:e-antibiotikum@nebih.gov.h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portal.nebih.gov.hu/-/antibiotikum-felhasznalas-2022" TargetMode="External"/><Relationship Id="rId2" Type="http://schemas.openxmlformats.org/officeDocument/2006/relationships/hyperlink" Target="https://portal.nebih.gov.hu/-/osszefoglalo-keszult-az-elelmiszertermelo-allatok-antibiotikumos-kezeleserol" TargetMode="Externa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5007515-950B-701A-DE10-BAB0C6D218EB}"/>
              </a:ext>
            </a:extLst>
          </p:cNvPr>
          <p:cNvSpPr txBox="1"/>
          <p:nvPr/>
        </p:nvSpPr>
        <p:spPr>
          <a:xfrm>
            <a:off x="9906000" y="5798978"/>
            <a:ext cx="2133600" cy="603766"/>
          </a:xfrm>
          <a:prstGeom prst="rect">
            <a:avLst/>
          </a:prstGeom>
          <a:solidFill>
            <a:schemeClr val="bg1"/>
          </a:solidFill>
        </p:spPr>
        <p:txBody>
          <a:bodyPr wrap="square" rtlCol="0" anchor="ctr" anchorCtr="0">
            <a:noAutofit/>
          </a:bodyPr>
          <a:lstStyle/>
          <a:p>
            <a:r>
              <a:rPr lang="hu-HU" sz="1600" b="1">
                <a:solidFill>
                  <a:srgbClr val="1251A1"/>
                </a:solidFill>
              </a:rPr>
              <a:t>Az Európai Unió által finanszírozott</a:t>
            </a:r>
          </a:p>
        </p:txBody>
      </p:sp>
      <p:sp>
        <p:nvSpPr>
          <p:cNvPr id="7" name="Marcador de texto 1">
            <a:extLst>
              <a:ext uri="{FF2B5EF4-FFF2-40B4-BE49-F238E27FC236}">
                <a16:creationId xmlns:a16="http://schemas.microsoft.com/office/drawing/2014/main" xmlns="" id="{FFCA7E40-6B2B-9773-C96F-35BFBF3437D7}"/>
              </a:ext>
            </a:extLst>
          </p:cNvPr>
          <p:cNvSpPr>
            <a:spLocks noGrp="1"/>
          </p:cNvSpPr>
          <p:nvPr/>
        </p:nvSpPr>
        <p:spPr>
          <a:xfrm>
            <a:off x="533400" y="5408162"/>
            <a:ext cx="7874000" cy="7816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sz="3600" b="1" dirty="0">
                <a:latin typeface="EC Square Sans Pro" panose="020B0506040000020004" pitchFamily="34" charset="0"/>
              </a:rPr>
              <a:t>MAGYARORSZÁG</a:t>
            </a:r>
          </a:p>
        </p:txBody>
      </p:sp>
      <p:sp>
        <p:nvSpPr>
          <p:cNvPr id="8" name="Marcador de texto 2">
            <a:extLst>
              <a:ext uri="{FF2B5EF4-FFF2-40B4-BE49-F238E27FC236}">
                <a16:creationId xmlns:a16="http://schemas.microsoft.com/office/drawing/2014/main" xmlns="" id="{6199F5CC-8AF0-EA86-41C2-17755419A88E}"/>
              </a:ext>
            </a:extLst>
          </p:cNvPr>
          <p:cNvSpPr>
            <a:spLocks noGrp="1"/>
          </p:cNvSpPr>
          <p:nvPr/>
        </p:nvSpPr>
        <p:spPr>
          <a:xfrm>
            <a:off x="685800" y="6090882"/>
            <a:ext cx="2971800" cy="37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a:latin typeface="EC Square Sans Pro" panose="020B0506040000020004" pitchFamily="34" charset="0"/>
              </a:rPr>
              <a:t>2024. március 19–20.</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a:cs typeface="Arial"/>
              </a:rPr>
              <a:t>Általános</a:t>
            </a:r>
            <a:r>
              <a:rPr lang="hu-HU" sz="2800" dirty="0">
                <a:latin typeface="EC Square Sans Pro"/>
                <a:cs typeface="Arial"/>
              </a:rPr>
              <a:t> szabályok – Állatorvosi </a:t>
            </a:r>
            <a:r>
              <a:rPr lang="hu-HU" sz="2800" dirty="0" smtClean="0">
                <a:latin typeface="EC Square Sans Pro"/>
                <a:cs typeface="Arial"/>
              </a:rPr>
              <a:t>vény </a:t>
            </a:r>
            <a:r>
              <a:rPr lang="hu-HU" sz="1800" dirty="0">
                <a:latin typeface="EC Square Sans Pro"/>
                <a:cs typeface="Arial"/>
              </a:rPr>
              <a:t>(</a:t>
            </a:r>
            <a:r>
              <a:rPr lang="hu-HU" sz="1800" dirty="0" smtClean="0">
                <a:latin typeface="EC Square Sans Pro"/>
                <a:cs typeface="Arial"/>
              </a:rPr>
              <a:t>példa sablon</a:t>
            </a:r>
            <a:r>
              <a:rPr lang="hu-HU" sz="1800" dirty="0">
                <a:latin typeface="EC Square Sans Pro"/>
                <a:cs typeface="Arial"/>
              </a:rPr>
              <a:t>)</a:t>
            </a:r>
          </a:p>
          <a:p>
            <a:endParaRPr lang="en-GB" dirty="0"/>
          </a:p>
        </p:txBody>
      </p:sp>
      <p:pic>
        <p:nvPicPr>
          <p:cNvPr id="6" name="Picture 6">
            <a:extLst>
              <a:ext uri="{FF2B5EF4-FFF2-40B4-BE49-F238E27FC236}">
                <a16:creationId xmlns:a16="http://schemas.microsoft.com/office/drawing/2014/main" xmlns="" id="{5200545C-AECB-452C-BBE5-ED3815095A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xmlns="" id="{79B9FE22-08DB-4399-993B-4F6FB172DC62}"/>
              </a:ext>
            </a:extLst>
          </p:cNvPr>
          <p:cNvSpPr txBox="1"/>
          <p:nvPr/>
        </p:nvSpPr>
        <p:spPr>
          <a:xfrm>
            <a:off x="88124" y="1660664"/>
            <a:ext cx="2828071" cy="338554"/>
          </a:xfrm>
          <a:prstGeom prst="rect">
            <a:avLst/>
          </a:prstGeom>
          <a:solidFill>
            <a:srgbClr val="ECEBEB"/>
          </a:solidFill>
        </p:spPr>
        <p:txBody>
          <a:bodyPr wrap="square" rtlCol="0">
            <a:spAutoFit/>
          </a:bodyPr>
          <a:lstStyle/>
          <a:p>
            <a:r>
              <a:rPr lang="hu-HU" sz="1600" dirty="0">
                <a:solidFill>
                  <a:schemeClr val="tx1"/>
                </a:solidFill>
                <a:latin typeface="EC Square Sans Pro" panose="020B0506040000020004" pitchFamily="34" charset="0"/>
                <a:ea typeface="+mn-ea"/>
                <a:cs typeface="+mn-cs"/>
              </a:rPr>
              <a:t>Állatorvos azonosító (reg. sz.)</a:t>
            </a:r>
          </a:p>
        </p:txBody>
      </p:sp>
      <p:cxnSp>
        <p:nvCxnSpPr>
          <p:cNvPr id="10" name="Straight Arrow Connector 9">
            <a:extLst>
              <a:ext uri="{FF2B5EF4-FFF2-40B4-BE49-F238E27FC236}">
                <a16:creationId xmlns:a16="http://schemas.microsoft.com/office/drawing/2014/main" xmlns="" id="{59BFA582-9369-46AB-89BE-5729D0437B13}"/>
              </a:ext>
            </a:extLst>
          </p:cNvPr>
          <p:cNvCxnSpPr>
            <a:cxnSpLocks/>
            <a:stCxn id="9" idx="3"/>
          </p:cNvCxnSpPr>
          <p:nvPr/>
        </p:nvCxnSpPr>
        <p:spPr>
          <a:xfrm>
            <a:off x="2916195" y="1829941"/>
            <a:ext cx="893805" cy="18466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xmlns="" id="{02E8B8C4-7414-478D-B927-13A09F51E318}"/>
              </a:ext>
            </a:extLst>
          </p:cNvPr>
          <p:cNvSpPr txBox="1"/>
          <p:nvPr/>
        </p:nvSpPr>
        <p:spPr>
          <a:xfrm>
            <a:off x="88124" y="2597150"/>
            <a:ext cx="2828071" cy="1077218"/>
          </a:xfrm>
          <a:prstGeom prst="rect">
            <a:avLst/>
          </a:prstGeom>
          <a:solidFill>
            <a:srgbClr val="ECEBEB"/>
          </a:solidFill>
        </p:spPr>
        <p:txBody>
          <a:bodyPr wrap="square" rtlCol="0">
            <a:spAutoFit/>
          </a:bodyPr>
          <a:lstStyle/>
          <a:p>
            <a:r>
              <a:rPr lang="hu-HU" sz="1600" dirty="0">
                <a:latin typeface="EC Square Sans Pro" panose="020B0506040000020004" pitchFamily="34" charset="0"/>
              </a:rPr>
              <a:t>A gyógyszer neve (hatóanyag), </a:t>
            </a:r>
            <a:r>
              <a:rPr lang="hu-HU" sz="1600" dirty="0" smtClean="0">
                <a:latin typeface="EC Square Sans Pro" panose="020B0506040000020004" pitchFamily="34" charset="0"/>
              </a:rPr>
              <a:t>gyógyszerforma </a:t>
            </a:r>
            <a:r>
              <a:rPr lang="hu-HU" sz="1600" dirty="0">
                <a:latin typeface="EC Square Sans Pro" panose="020B0506040000020004" pitchFamily="34" charset="0"/>
              </a:rPr>
              <a:t>és hatáserősség.</a:t>
            </a:r>
          </a:p>
          <a:p>
            <a:r>
              <a:rPr lang="hu-HU" sz="1600" dirty="0">
                <a:latin typeface="EC Square Sans Pro" panose="020B0506040000020004" pitchFamily="34" charset="0"/>
              </a:rPr>
              <a:t>Előírt mennyiség</a:t>
            </a:r>
          </a:p>
          <a:p>
            <a:r>
              <a:rPr lang="hu-HU" sz="1600" dirty="0">
                <a:latin typeface="EC Square Sans Pro" panose="020B0506040000020004" pitchFamily="34" charset="0"/>
              </a:rPr>
              <a:t>Adagolási </a:t>
            </a:r>
            <a:r>
              <a:rPr lang="hu-HU" sz="1600" dirty="0" smtClean="0">
                <a:latin typeface="EC Square Sans Pro" panose="020B0506040000020004" pitchFamily="34" charset="0"/>
              </a:rPr>
              <a:t>előírás</a:t>
            </a:r>
            <a:endParaRPr lang="hu-HU" sz="1600" dirty="0">
              <a:latin typeface="EC Square Sans Pro" panose="020B0506040000020004" pitchFamily="34" charset="0"/>
            </a:endParaRPr>
          </a:p>
        </p:txBody>
      </p:sp>
      <p:sp>
        <p:nvSpPr>
          <p:cNvPr id="13" name="TextBox 27">
            <a:extLst>
              <a:ext uri="{FF2B5EF4-FFF2-40B4-BE49-F238E27FC236}">
                <a16:creationId xmlns:a16="http://schemas.microsoft.com/office/drawing/2014/main" xmlns="" id="{27E0B672-6AF0-4BAD-9A7E-FFFD0315AFA6}"/>
              </a:ext>
            </a:extLst>
          </p:cNvPr>
          <p:cNvSpPr txBox="1"/>
          <p:nvPr/>
        </p:nvSpPr>
        <p:spPr>
          <a:xfrm>
            <a:off x="88124" y="5458996"/>
            <a:ext cx="2828071" cy="830997"/>
          </a:xfrm>
          <a:prstGeom prst="rect">
            <a:avLst/>
          </a:prstGeom>
          <a:solidFill>
            <a:srgbClr val="003399"/>
          </a:solidFill>
        </p:spPr>
        <p:txBody>
          <a:bodyPr wrap="square" lIns="91440" tIns="45720" rIns="91440" bIns="45720" rtlCol="0" anchor="t">
            <a:spAutoFit/>
          </a:bodyPr>
          <a:lstStyle/>
          <a:p>
            <a:r>
              <a:rPr lang="hu-HU" sz="1600" dirty="0">
                <a:solidFill>
                  <a:schemeClr val="bg1"/>
                </a:solidFill>
                <a:latin typeface="EC Square Sans Pro"/>
              </a:rPr>
              <a:t>Megjegyzés szükséges, ha a </a:t>
            </a:r>
            <a:r>
              <a:rPr lang="hu-HU" sz="1600" dirty="0" smtClean="0">
                <a:solidFill>
                  <a:schemeClr val="bg1"/>
                </a:solidFill>
                <a:latin typeface="EC Square Sans Pro"/>
              </a:rPr>
              <a:t>vényt </a:t>
            </a:r>
            <a:r>
              <a:rPr lang="hu-HU" sz="1600" dirty="0">
                <a:solidFill>
                  <a:schemeClr val="bg1"/>
                </a:solidFill>
                <a:latin typeface="EC Square Sans Pro"/>
              </a:rPr>
              <a:t>a 107. cikk </a:t>
            </a:r>
            <a:r>
              <a:rPr lang="hu-HU" sz="1600" dirty="0" smtClean="0">
                <a:solidFill>
                  <a:schemeClr val="bg1"/>
                </a:solidFill>
                <a:latin typeface="EC Square Sans Pro"/>
              </a:rPr>
              <a:t>(3-4). </a:t>
            </a:r>
            <a:r>
              <a:rPr lang="hu-HU" sz="1600" dirty="0">
                <a:solidFill>
                  <a:schemeClr val="bg1"/>
                </a:solidFill>
                <a:latin typeface="EC Square Sans Pro"/>
              </a:rPr>
              <a:t>v</a:t>
            </a:r>
            <a:r>
              <a:rPr lang="hu-HU" sz="1600" dirty="0" smtClean="0">
                <a:solidFill>
                  <a:schemeClr val="bg1"/>
                </a:solidFill>
                <a:latin typeface="EC Square Sans Pro"/>
              </a:rPr>
              <a:t>agy a </a:t>
            </a:r>
            <a:r>
              <a:rPr lang="hu-HU" sz="1600" dirty="0">
                <a:solidFill>
                  <a:schemeClr val="bg1"/>
                </a:solidFill>
                <a:latin typeface="EC Square Sans Pro"/>
              </a:rPr>
              <a:t>112-114</a:t>
            </a:r>
            <a:r>
              <a:rPr lang="hu-HU" sz="1600" dirty="0" smtClean="0">
                <a:solidFill>
                  <a:schemeClr val="bg1"/>
                </a:solidFill>
                <a:latin typeface="EC Square Sans Pro"/>
              </a:rPr>
              <a:t>. cikkek szerint állítják ki</a:t>
            </a:r>
            <a:endParaRPr lang="hu-HU" sz="1600" dirty="0">
              <a:solidFill>
                <a:schemeClr val="bg1"/>
              </a:solidFill>
              <a:latin typeface="EC Square Sans Pro"/>
            </a:endParaRPr>
          </a:p>
        </p:txBody>
      </p:sp>
      <p:sp>
        <p:nvSpPr>
          <p:cNvPr id="14" name="TextBox 2">
            <a:extLst>
              <a:ext uri="{FF2B5EF4-FFF2-40B4-BE49-F238E27FC236}">
                <a16:creationId xmlns:a16="http://schemas.microsoft.com/office/drawing/2014/main" xmlns="" id="{F2A686A0-74DB-4814-9CFB-E8E911DF96FE}"/>
              </a:ext>
            </a:extLst>
          </p:cNvPr>
          <p:cNvSpPr txBox="1"/>
          <p:nvPr/>
        </p:nvSpPr>
        <p:spPr>
          <a:xfrm>
            <a:off x="88124" y="4195356"/>
            <a:ext cx="2828071" cy="830997"/>
          </a:xfrm>
          <a:prstGeom prst="rect">
            <a:avLst/>
          </a:prstGeom>
          <a:solidFill>
            <a:srgbClr val="6BB188"/>
          </a:solidFill>
        </p:spPr>
        <p:txBody>
          <a:bodyPr wrap="square" rtlCol="0">
            <a:spAutoFit/>
          </a:bodyPr>
          <a:lstStyle/>
          <a:p>
            <a:r>
              <a:rPr lang="hu-HU" sz="1600" dirty="0">
                <a:solidFill>
                  <a:schemeClr val="tx1"/>
                </a:solidFill>
                <a:latin typeface="EC Square Sans Pro" panose="020B0506040000020004" pitchFamily="34" charset="0"/>
              </a:rPr>
              <a:t>Az </a:t>
            </a:r>
            <a:r>
              <a:rPr lang="hu-HU" sz="1600" dirty="0" err="1" smtClean="0">
                <a:solidFill>
                  <a:schemeClr val="tx1"/>
                </a:solidFill>
                <a:latin typeface="EC Square Sans Pro" panose="020B0506040000020004" pitchFamily="34" charset="0"/>
              </a:rPr>
              <a:t>amikrobiális</a:t>
            </a:r>
            <a:r>
              <a:rPr lang="hu-HU" sz="1600" dirty="0" smtClean="0">
                <a:solidFill>
                  <a:schemeClr val="tx1"/>
                </a:solidFill>
                <a:latin typeface="EC Square Sans Pro" panose="020B0506040000020004" pitchFamily="34" charset="0"/>
              </a:rPr>
              <a:t> </a:t>
            </a:r>
            <a:r>
              <a:rPr lang="hu-HU" sz="1600" dirty="0">
                <a:solidFill>
                  <a:schemeClr val="tx1"/>
                </a:solidFill>
                <a:latin typeface="EC Square Sans Pro" panose="020B0506040000020004" pitchFamily="34" charset="0"/>
              </a:rPr>
              <a:t>szer esetén a </a:t>
            </a:r>
            <a:r>
              <a:rPr lang="hu-HU" sz="1600" dirty="0" smtClean="0">
                <a:solidFill>
                  <a:schemeClr val="tx1"/>
                </a:solidFill>
                <a:latin typeface="EC Square Sans Pro" panose="020B0506040000020004" pitchFamily="34" charset="0"/>
              </a:rPr>
              <a:t>vény </a:t>
            </a:r>
            <a:r>
              <a:rPr lang="hu-HU" sz="1600" dirty="0">
                <a:solidFill>
                  <a:schemeClr val="tx1"/>
                </a:solidFill>
                <a:latin typeface="EC Square Sans Pro" panose="020B0506040000020004" pitchFamily="34" charset="0"/>
              </a:rPr>
              <a:t>csak a felírás után 5 napig érvényes. </a:t>
            </a:r>
          </a:p>
        </p:txBody>
      </p:sp>
      <p:cxnSp>
        <p:nvCxnSpPr>
          <p:cNvPr id="22" name="Straight Arrow Connector 9">
            <a:extLst>
              <a:ext uri="{FF2B5EF4-FFF2-40B4-BE49-F238E27FC236}">
                <a16:creationId xmlns:a16="http://schemas.microsoft.com/office/drawing/2014/main" xmlns="" id="{581EC61A-0E63-47D1-BA22-B89D2673AB75}"/>
              </a:ext>
            </a:extLst>
          </p:cNvPr>
          <p:cNvCxnSpPr>
            <a:cxnSpLocks/>
            <a:stCxn id="11" idx="3"/>
          </p:cNvCxnSpPr>
          <p:nvPr/>
        </p:nvCxnSpPr>
        <p:spPr>
          <a:xfrm>
            <a:off x="2916195" y="3135759"/>
            <a:ext cx="893805" cy="2769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xmlns=""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r>
              <a:rPr lang="hu-HU" sz="2000" dirty="0">
                <a:latin typeface="EC Square Sans Pro" panose="020B0506040000020004" pitchFamily="34" charset="0"/>
              </a:rPr>
              <a:t>A</a:t>
            </a:r>
            <a:r>
              <a:rPr lang="hu-HU" sz="2000" dirty="0" smtClean="0">
                <a:latin typeface="EC Square Sans Pro" panose="020B0506040000020004" pitchFamily="34" charset="0"/>
              </a:rPr>
              <a:t>z </a:t>
            </a:r>
            <a:r>
              <a:rPr lang="hu-HU" sz="2000" dirty="0">
                <a:latin typeface="EC Square Sans Pro" panose="020B0506040000020004" pitchFamily="34" charset="0"/>
              </a:rPr>
              <a:t>állatok </a:t>
            </a:r>
            <a:r>
              <a:rPr lang="hu-HU" sz="2000" dirty="0" smtClean="0">
                <a:latin typeface="EC Square Sans Pro" panose="020B0506040000020004" pitchFamily="34" charset="0"/>
              </a:rPr>
              <a:t>tulajdonosának neve és címe</a:t>
            </a:r>
            <a:endParaRPr lang="hu-HU" sz="2000" dirty="0">
              <a:latin typeface="EC Square Sans Pro" panose="020B0506040000020004" pitchFamily="34" charset="0"/>
            </a:endParaRPr>
          </a:p>
        </p:txBody>
      </p:sp>
      <p:sp>
        <p:nvSpPr>
          <p:cNvPr id="32" name="TextBox 13">
            <a:extLst>
              <a:ext uri="{FF2B5EF4-FFF2-40B4-BE49-F238E27FC236}">
                <a16:creationId xmlns:a16="http://schemas.microsoft.com/office/drawing/2014/main" xmlns=""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r>
              <a:rPr lang="hu-HU" sz="2000">
                <a:latin typeface="EC Square Sans Pro" panose="020B0506040000020004" pitchFamily="34" charset="0"/>
              </a:rPr>
              <a:t>Dátum és aláírás (állatorvos)</a:t>
            </a:r>
          </a:p>
        </p:txBody>
      </p:sp>
      <p:sp>
        <p:nvSpPr>
          <p:cNvPr id="33" name="TextBox 19">
            <a:extLst>
              <a:ext uri="{FF2B5EF4-FFF2-40B4-BE49-F238E27FC236}">
                <a16:creationId xmlns:a16="http://schemas.microsoft.com/office/drawing/2014/main" xmlns="" id="{D73860A3-CDA5-4E10-853B-CF537A85DFB0}"/>
              </a:ext>
            </a:extLst>
          </p:cNvPr>
          <p:cNvSpPr txBox="1"/>
          <p:nvPr/>
        </p:nvSpPr>
        <p:spPr>
          <a:xfrm>
            <a:off x="8462295" y="3357062"/>
            <a:ext cx="3230524" cy="923330"/>
          </a:xfrm>
          <a:prstGeom prst="rect">
            <a:avLst/>
          </a:prstGeom>
          <a:solidFill>
            <a:srgbClr val="ECEBEB"/>
          </a:solidFill>
        </p:spPr>
        <p:txBody>
          <a:bodyPr wrap="square" rtlCol="0">
            <a:spAutoFit/>
          </a:bodyPr>
          <a:lstStyle/>
          <a:p>
            <a:r>
              <a:rPr lang="hu-HU" dirty="0">
                <a:latin typeface="EC Square Sans Pro" panose="020B0506040000020004" pitchFamily="34" charset="0"/>
              </a:rPr>
              <a:t>Élelmiszer-termelő állatok: élelmezés-egészségügyi várakozási idő </a:t>
            </a:r>
            <a:r>
              <a:rPr lang="hu-HU" dirty="0" smtClean="0">
                <a:latin typeface="EC Square Sans Pro" panose="020B0506040000020004" pitchFamily="34" charset="0"/>
              </a:rPr>
              <a:t>(akkor is, ha 0)</a:t>
            </a:r>
            <a:endParaRPr lang="hu-HU" dirty="0">
              <a:latin typeface="EC Square Sans Pro" panose="020B0506040000020004" pitchFamily="34" charset="0"/>
            </a:endParaRPr>
          </a:p>
        </p:txBody>
      </p:sp>
      <p:sp>
        <p:nvSpPr>
          <p:cNvPr id="34" name="TextBox 22">
            <a:extLst>
              <a:ext uri="{FF2B5EF4-FFF2-40B4-BE49-F238E27FC236}">
                <a16:creationId xmlns:a16="http://schemas.microsoft.com/office/drawing/2014/main" xmlns=""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r>
              <a:rPr lang="hu-HU" sz="2000">
                <a:latin typeface="EC Square Sans Pro" panose="020B0506040000020004" pitchFamily="34" charset="0"/>
              </a:rPr>
              <a:t>Dátum</a:t>
            </a:r>
          </a:p>
        </p:txBody>
      </p:sp>
      <p:sp>
        <p:nvSpPr>
          <p:cNvPr id="35" name="TextBox 28">
            <a:extLst>
              <a:ext uri="{FF2B5EF4-FFF2-40B4-BE49-F238E27FC236}">
                <a16:creationId xmlns:a16="http://schemas.microsoft.com/office/drawing/2014/main" xmlns="" id="{D0BD4936-E1CB-4E72-8C03-E8C4D661EC4A}"/>
              </a:ext>
            </a:extLst>
          </p:cNvPr>
          <p:cNvSpPr txBox="1"/>
          <p:nvPr/>
        </p:nvSpPr>
        <p:spPr>
          <a:xfrm>
            <a:off x="8462295" y="4412555"/>
            <a:ext cx="3230524" cy="923330"/>
          </a:xfrm>
          <a:prstGeom prst="rect">
            <a:avLst/>
          </a:prstGeom>
          <a:solidFill>
            <a:srgbClr val="ECEBEB"/>
          </a:solidFill>
        </p:spPr>
        <p:txBody>
          <a:bodyPr wrap="square" rtlCol="0">
            <a:spAutoFit/>
          </a:bodyPr>
          <a:lstStyle/>
          <a:p>
            <a:r>
              <a:rPr lang="hu-HU" dirty="0">
                <a:latin typeface="EC Square Sans Pro" panose="020B0506040000020004" pitchFamily="34" charset="0"/>
              </a:rPr>
              <a:t>Lehetséges figyelmeztetések vagy üzenetek a felelős használatról</a:t>
            </a:r>
          </a:p>
        </p:txBody>
      </p:sp>
      <p:sp>
        <p:nvSpPr>
          <p:cNvPr id="36" name="TextBox 31">
            <a:extLst>
              <a:ext uri="{FF2B5EF4-FFF2-40B4-BE49-F238E27FC236}">
                <a16:creationId xmlns:a16="http://schemas.microsoft.com/office/drawing/2014/main" xmlns="" id="{57D477ED-9285-4237-9023-A7003D2F9CD5}"/>
              </a:ext>
            </a:extLst>
          </p:cNvPr>
          <p:cNvSpPr txBox="1"/>
          <p:nvPr/>
        </p:nvSpPr>
        <p:spPr>
          <a:xfrm>
            <a:off x="8462294" y="1436564"/>
            <a:ext cx="3196307" cy="400110"/>
          </a:xfrm>
          <a:prstGeom prst="rect">
            <a:avLst/>
          </a:prstGeom>
          <a:solidFill>
            <a:srgbClr val="ECEBEB"/>
          </a:solidFill>
        </p:spPr>
        <p:txBody>
          <a:bodyPr wrap="square" rtlCol="0">
            <a:spAutoFit/>
          </a:bodyPr>
          <a:lstStyle/>
          <a:p>
            <a:r>
              <a:rPr lang="hu-HU" sz="2000">
                <a:latin typeface="EC Square Sans Pro" panose="020B0506040000020004" pitchFamily="34" charset="0"/>
              </a:rPr>
              <a:t>Az állatok azonosítása</a:t>
            </a:r>
          </a:p>
        </p:txBody>
      </p:sp>
      <p:cxnSp>
        <p:nvCxnSpPr>
          <p:cNvPr id="37" name="Straight Arrow Connector 9">
            <a:extLst>
              <a:ext uri="{FF2B5EF4-FFF2-40B4-BE49-F238E27FC236}">
                <a16:creationId xmlns:a16="http://schemas.microsoft.com/office/drawing/2014/main" xmlns=""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xmlns=""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xmlns=""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xmlns="" id="{8B0FC049-9EB2-4121-A610-B73533CB65E7}"/>
              </a:ext>
            </a:extLst>
          </p:cNvPr>
          <p:cNvCxnSpPr>
            <a:cxnSpLocks/>
            <a:stCxn id="33" idx="1"/>
          </p:cNvCxnSpPr>
          <p:nvPr/>
        </p:nvCxnSpPr>
        <p:spPr>
          <a:xfrm flipH="1" flipV="1">
            <a:off x="7467600" y="3711005"/>
            <a:ext cx="994695" cy="10772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xmlns=""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xmlns=""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752092" y="1481083"/>
            <a:ext cx="9839708"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dirty="0">
                <a:solidFill>
                  <a:schemeClr val="bg1"/>
                </a:solidFill>
                <a:latin typeface="EC Square Sans Pro" panose="020B0506040000020004" pitchFamily="34" charset="0"/>
              </a:rPr>
              <a:t>GYÓGYSZER ADAGOLÁSA TAKARMÁNYBA VAGY </a:t>
            </a:r>
            <a:r>
              <a:rPr lang="hu-HU" sz="2800" b="1" dirty="0" smtClean="0">
                <a:solidFill>
                  <a:schemeClr val="bg1"/>
                </a:solidFill>
                <a:latin typeface="EC Square Sans Pro" panose="020B0506040000020004" pitchFamily="34" charset="0"/>
              </a:rPr>
              <a:t>IVÓVÍZBE</a:t>
            </a:r>
            <a:endParaRPr lang="hu-HU" sz="2800" b="1" dirty="0">
              <a:solidFill>
                <a:schemeClr val="bg1"/>
              </a:solidFill>
              <a:latin typeface="EC Square Sans Pro" panose="020B0506040000020004" pitchFamily="34" charset="0"/>
            </a:endParaRP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vény</a:t>
            </a:r>
            <a:endParaRPr lang="hu-HU" sz="2800" dirty="0">
              <a:latin typeface="EC Square Sans Pro" panose="020B0506040000020004" pitchFamily="34" charset="0"/>
            </a:endParaRPr>
          </a:p>
          <a:p>
            <a:endParaRPr lang="en-GB" dirty="0"/>
          </a:p>
        </p:txBody>
      </p:sp>
      <p:graphicFrame>
        <p:nvGraphicFramePr>
          <p:cNvPr id="10" name="Diagram 1">
            <a:extLst>
              <a:ext uri="{FF2B5EF4-FFF2-40B4-BE49-F238E27FC236}">
                <a16:creationId xmlns:a16="http://schemas.microsoft.com/office/drawing/2014/main" xmlns="" id="{1C8ADAF5-76AF-4855-936C-9D2CB57C2C3C}"/>
              </a:ext>
            </a:extLst>
          </p:cNvPr>
          <p:cNvGraphicFramePr/>
          <p:nvPr>
            <p:extLst>
              <p:ext uri="{D42A27DB-BD31-4B8C-83A1-F6EECF244321}">
                <p14:modId xmlns:p14="http://schemas.microsoft.com/office/powerpoint/2010/main" val="2172119384"/>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xmlns="" id="{B73D9778-7D4D-42F1-A717-530B7630B63D}"/>
              </a:ext>
            </a:extLst>
          </p:cNvPr>
          <p:cNvSpPr txBox="1"/>
          <p:nvPr/>
        </p:nvSpPr>
        <p:spPr>
          <a:xfrm>
            <a:off x="9719712" y="2825750"/>
            <a:ext cx="2091288" cy="923330"/>
          </a:xfrm>
          <a:prstGeom prst="rect">
            <a:avLst/>
          </a:prstGeom>
          <a:noFill/>
        </p:spPr>
        <p:txBody>
          <a:bodyPr wrap="square" rtlCol="0">
            <a:spAutoFit/>
          </a:bodyPr>
          <a:lstStyle/>
          <a:p>
            <a:r>
              <a:rPr lang="hu-HU" b="1" dirty="0" smtClean="0">
                <a:solidFill>
                  <a:schemeClr val="accent5"/>
                </a:solidFill>
                <a:latin typeface="EC Square Sans Pro" panose="020B0506040000020004" pitchFamily="34" charset="0"/>
                <a:ea typeface="Verdana" panose="020B0604030504040204" pitchFamily="34" charset="0"/>
              </a:rPr>
              <a:t>2019/4 /EU (MF) rendelet</a:t>
            </a:r>
            <a:endParaRPr lang="hu-HU" b="1" dirty="0">
              <a:solidFill>
                <a:schemeClr val="accent5"/>
              </a:solidFill>
              <a:latin typeface="EC Square Sans Pro" panose="020B0506040000020004" pitchFamily="34" charset="0"/>
              <a:ea typeface="Verdana" panose="020B0604030504040204" pitchFamily="34" charset="0"/>
            </a:endParaRPr>
          </a:p>
          <a:p>
            <a:endParaRPr lang="hu-HU" b="1" dirty="0">
              <a:solidFill>
                <a:schemeClr val="accent5"/>
              </a:solidFill>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xmlns="" id="{F5E625B6-FDB7-4FBA-9B49-2A3AD88D31E7}"/>
              </a:ext>
            </a:extLst>
          </p:cNvPr>
          <p:cNvSpPr txBox="1"/>
          <p:nvPr/>
        </p:nvSpPr>
        <p:spPr>
          <a:xfrm>
            <a:off x="9812892" y="4343377"/>
            <a:ext cx="2041069" cy="1754326"/>
          </a:xfrm>
          <a:prstGeom prst="rect">
            <a:avLst/>
          </a:prstGeom>
          <a:noFill/>
        </p:spPr>
        <p:txBody>
          <a:bodyPr wrap="square" rtlCol="0">
            <a:spAutoFit/>
          </a:bodyPr>
          <a:lstStyle/>
          <a:p>
            <a:r>
              <a:rPr lang="hu-HU" b="1" dirty="0" smtClean="0">
                <a:solidFill>
                  <a:schemeClr val="accent5"/>
                </a:solidFill>
                <a:latin typeface="EC Square Sans Pro" panose="020B0506040000020004" pitchFamily="34" charset="0"/>
                <a:ea typeface="Verdana" panose="020B0604030504040204" pitchFamily="34" charset="0"/>
              </a:rPr>
              <a:t>2019/6/EU (VMP) rendelet </a:t>
            </a:r>
            <a:endParaRPr lang="hu-HU" b="1" dirty="0">
              <a:solidFill>
                <a:schemeClr val="accent5"/>
              </a:solidFill>
              <a:latin typeface="EC Square Sans Pro" panose="020B0506040000020004" pitchFamily="34" charset="0"/>
              <a:ea typeface="Verdana" panose="020B0604030504040204" pitchFamily="34" charset="0"/>
            </a:endParaRPr>
          </a:p>
          <a:p>
            <a:r>
              <a:rPr lang="hu-HU" b="1" dirty="0">
                <a:solidFill>
                  <a:schemeClr val="accent5"/>
                </a:solidFill>
                <a:latin typeface="EC Square Sans Pro" panose="020B0506040000020004" pitchFamily="34" charset="0"/>
                <a:ea typeface="Verdana" panose="020B0604030504040204" pitchFamily="34" charset="0"/>
              </a:rPr>
              <a:t>és felhatalmazáson alapuló jogi aktus </a:t>
            </a:r>
          </a:p>
          <a:p>
            <a:r>
              <a:rPr lang="hu-HU" b="1" dirty="0" smtClean="0">
                <a:solidFill>
                  <a:schemeClr val="accent5"/>
                </a:solidFill>
                <a:latin typeface="EC Square Sans Pro" panose="020B0506040000020004" pitchFamily="34" charset="0"/>
                <a:ea typeface="Verdana" panose="020B0604030504040204" pitchFamily="34" charset="0"/>
              </a:rPr>
              <a:t>(</a:t>
            </a:r>
            <a:r>
              <a:rPr lang="es-ES" b="1" dirty="0" smtClean="0">
                <a:solidFill>
                  <a:schemeClr val="accent5"/>
                </a:solidFill>
                <a:latin typeface="EC Square Sans Pro" panose="020B0506040000020004" pitchFamily="34" charset="0"/>
                <a:ea typeface="Verdana" panose="020B0604030504040204" pitchFamily="34" charset="0"/>
              </a:rPr>
              <a:t>C </a:t>
            </a:r>
            <a:r>
              <a:rPr lang="es-ES" b="1" dirty="0">
                <a:solidFill>
                  <a:schemeClr val="accent5"/>
                </a:solidFill>
                <a:latin typeface="EC Square Sans Pro" panose="020B0506040000020004" pitchFamily="34" charset="0"/>
                <a:ea typeface="Verdana" panose="020B0604030504040204" pitchFamily="34" charset="0"/>
              </a:rPr>
              <a:t>(2024) 661 </a:t>
            </a:r>
            <a:r>
              <a:rPr lang="es-ES" b="1" dirty="0" smtClean="0">
                <a:solidFill>
                  <a:schemeClr val="accent5"/>
                </a:solidFill>
                <a:latin typeface="EC Square Sans Pro" panose="020B0506040000020004" pitchFamily="34" charset="0"/>
                <a:ea typeface="Verdana" panose="020B0604030504040204" pitchFamily="34" charset="0"/>
              </a:rPr>
              <a:t>vég</a:t>
            </a:r>
            <a:r>
              <a:rPr lang="hu-HU" b="1" dirty="0" smtClean="0">
                <a:solidFill>
                  <a:schemeClr val="accent5"/>
                </a:solidFill>
                <a:latin typeface="EC Square Sans Pro" panose="020B0506040000020004" pitchFamily="34" charset="0"/>
                <a:ea typeface="Verdana" panose="020B0604030504040204" pitchFamily="34" charset="0"/>
              </a:rPr>
              <a:t>leges számú)</a:t>
            </a:r>
            <a:endParaRPr lang="hu-HU" b="1" dirty="0">
              <a:solidFill>
                <a:schemeClr val="accent5"/>
              </a:solidFill>
              <a:latin typeface="EC Square Sans Pro" panose="020B0506040000020004" pitchFamily="34" charset="0"/>
              <a:ea typeface="Verdana" panose="020B0604030504040204" pitchFamily="34" charset="0"/>
            </a:endParaRPr>
          </a:p>
        </p:txBody>
      </p:sp>
      <p:cxnSp>
        <p:nvCxnSpPr>
          <p:cNvPr id="18" name="Straight Arrow Connector 9">
            <a:extLst>
              <a:ext uri="{FF2B5EF4-FFF2-40B4-BE49-F238E27FC236}">
                <a16:creationId xmlns:a16="http://schemas.microsoft.com/office/drawing/2014/main" xmlns=""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xmlns=""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EC Square Sans Pro" panose="020B0506040000020004" pitchFamily="34" charset="0"/>
            </a:endParaRPr>
          </a:p>
        </p:txBody>
      </p:sp>
    </p:spTree>
    <p:extLst>
      <p:ext uri="{BB962C8B-B14F-4D97-AF65-F5344CB8AC3E}">
        <p14:creationId xmlns:p14="http://schemas.microsoft.com/office/powerpoint/2010/main" val="39431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609600" y="1481083"/>
            <a:ext cx="10744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400" b="1" dirty="0">
                <a:solidFill>
                  <a:schemeClr val="bg1"/>
                </a:solidFill>
                <a:latin typeface="EC Square Sans Pro" panose="020B0506040000020004" pitchFamily="34" charset="0"/>
              </a:rPr>
              <a:t>Állatorvosi </a:t>
            </a:r>
            <a:r>
              <a:rPr lang="hu-HU" sz="2400" b="1" dirty="0" smtClean="0">
                <a:solidFill>
                  <a:schemeClr val="bg1"/>
                </a:solidFill>
                <a:latin typeface="EC Square Sans Pro" panose="020B0506040000020004" pitchFamily="34" charset="0"/>
              </a:rPr>
              <a:t>rendelvények a </a:t>
            </a:r>
            <a:r>
              <a:rPr lang="hu-HU" sz="2400" b="1" dirty="0">
                <a:solidFill>
                  <a:schemeClr val="bg1"/>
                </a:solidFill>
                <a:latin typeface="EC Square Sans Pro" panose="020B0506040000020004" pitchFamily="34" charset="0"/>
              </a:rPr>
              <a:t>gyógyszeres takarmányokkal kapcsolatban (1/2)</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rendelvény</a:t>
            </a:r>
            <a:endParaRPr lang="hu-HU" sz="2800" dirty="0">
              <a:latin typeface="EC Square Sans Pro" panose="020B0506040000020004" pitchFamily="34" charset="0"/>
            </a:endParaRPr>
          </a:p>
          <a:p>
            <a:endParaRPr lang="en-GB" dirty="0"/>
          </a:p>
        </p:txBody>
      </p:sp>
      <p:sp>
        <p:nvSpPr>
          <p:cNvPr id="15" name="Marcador de texto 4">
            <a:extLst>
              <a:ext uri="{FF2B5EF4-FFF2-40B4-BE49-F238E27FC236}">
                <a16:creationId xmlns:a16="http://schemas.microsoft.com/office/drawing/2014/main" xmlns=""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a:solidFill>
                  <a:srgbClr val="003399"/>
                </a:solidFill>
                <a:latin typeface="EC Square Sans Pro" panose="020B0506040000020004" pitchFamily="34" charset="0"/>
              </a:rPr>
              <a:t>16. cikk</a:t>
            </a:r>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709057" cy="276999"/>
          </a:xfrm>
          <a:prstGeom prst="rect">
            <a:avLst/>
          </a:prstGeom>
          <a:noFill/>
        </p:spPr>
        <p:txBody>
          <a:bodyPr wrap="square" rtlCol="0">
            <a:spAutoFit/>
          </a:bodyPr>
          <a:lstStyle/>
          <a:p>
            <a:r>
              <a:rPr lang="hu-HU" sz="1200" dirty="0">
                <a:solidFill>
                  <a:srgbClr val="024B9C"/>
                </a:solidFill>
                <a:latin typeface="EC Square Sans Pro" panose="020B0506040000020004" pitchFamily="34" charset="0"/>
                <a:ea typeface="+mn-ea"/>
                <a:cs typeface="+mn-cs"/>
              </a:rPr>
              <a:t>R</a:t>
            </a:r>
            <a:r>
              <a:rPr lang="hu-HU" sz="1200" dirty="0" smtClean="0">
                <a:solidFill>
                  <a:srgbClr val="024B9C"/>
                </a:solidFill>
                <a:latin typeface="EC Square Sans Pro" panose="020B0506040000020004" pitchFamily="34" charset="0"/>
                <a:ea typeface="+mn-ea"/>
                <a:cs typeface="+mn-cs"/>
              </a:rPr>
              <a:t>endelet </a:t>
            </a:r>
            <a:r>
              <a:rPr lang="hu-HU" sz="1200" dirty="0">
                <a:solidFill>
                  <a:srgbClr val="024B9C"/>
                </a:solidFill>
                <a:latin typeface="EC Square Sans Pro" panose="020B0506040000020004" pitchFamily="34" charset="0"/>
                <a:ea typeface="+mn-ea"/>
                <a:cs typeface="+mn-cs"/>
              </a:rPr>
              <a:t>(EU) 2019/4</a:t>
            </a:r>
          </a:p>
        </p:txBody>
      </p:sp>
      <p:sp>
        <p:nvSpPr>
          <p:cNvPr id="17" name="CuadroTexto 16">
            <a:extLst>
              <a:ext uri="{FF2B5EF4-FFF2-40B4-BE49-F238E27FC236}">
                <a16:creationId xmlns:a16="http://schemas.microsoft.com/office/drawing/2014/main" xmlns="" id="{0FC923B1-34E6-4EB9-AF33-B29523DFA4A8}"/>
              </a:ext>
            </a:extLst>
          </p:cNvPr>
          <p:cNvSpPr txBox="1"/>
          <p:nvPr/>
        </p:nvSpPr>
        <p:spPr>
          <a:xfrm>
            <a:off x="859972" y="2853075"/>
            <a:ext cx="7652657" cy="2862322"/>
          </a:xfrm>
          <a:prstGeom prst="rect">
            <a:avLst/>
          </a:prstGeom>
          <a:noFill/>
        </p:spPr>
        <p:txBody>
          <a:bodyPr wrap="square">
            <a:spAutoFit/>
          </a:bodyPr>
          <a:lstStyle/>
          <a:p>
            <a:r>
              <a:rPr lang="hu-HU" dirty="0">
                <a:solidFill>
                  <a:schemeClr val="tx1"/>
                </a:solidFill>
                <a:latin typeface="EC Square Sans Pro" panose="020B0506040000020004" pitchFamily="34" charset="0"/>
              </a:rPr>
              <a:t>A gyógyszeres takarmányhoz (a </a:t>
            </a:r>
            <a:r>
              <a:rPr lang="hu-HU" dirty="0" smtClean="0">
                <a:solidFill>
                  <a:schemeClr val="tx1"/>
                </a:solidFill>
                <a:latin typeface="EC Square Sans Pro" panose="020B0506040000020004" pitchFamily="34" charset="0"/>
              </a:rPr>
              <a:t>takarmánykeverőben </a:t>
            </a:r>
            <a:r>
              <a:rPr lang="hu-HU" dirty="0">
                <a:solidFill>
                  <a:schemeClr val="tx1"/>
                </a:solidFill>
                <a:latin typeface="EC Square Sans Pro" panose="020B0506040000020004" pitchFamily="34" charset="0"/>
              </a:rPr>
              <a:t>gyógyszerekkel kevert állati takarmány) szükséges: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hu-HU" dirty="0">
                <a:solidFill>
                  <a:schemeClr val="tx1"/>
                </a:solidFill>
                <a:latin typeface="EC Square Sans Pro" panose="020B0506040000020004" pitchFamily="34" charset="0"/>
              </a:rPr>
              <a:t>állatorvosi </a:t>
            </a:r>
            <a:r>
              <a:rPr lang="hu-HU" dirty="0" smtClean="0">
                <a:solidFill>
                  <a:schemeClr val="tx1"/>
                </a:solidFill>
                <a:latin typeface="EC Square Sans Pro" panose="020B0506040000020004" pitchFamily="34" charset="0"/>
              </a:rPr>
              <a:t>rendelvény</a:t>
            </a:r>
            <a:endParaRPr lang="hu-HU" dirty="0">
              <a:solidFill>
                <a:schemeClr val="tx1"/>
              </a:solidFill>
              <a:latin typeface="EC Square Sans Pro" panose="020B0506040000020004" pitchFamily="34" charset="0"/>
            </a:endParaRP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hu-HU" dirty="0">
                <a:solidFill>
                  <a:schemeClr val="tx1"/>
                </a:solidFill>
                <a:latin typeface="EC Square Sans Pro" panose="020B0506040000020004" pitchFamily="34" charset="0"/>
              </a:rPr>
              <a:t>csak klinikai vizsgálat vagy az állatok egészségi állapotának egyéb megfelelő értékelése után adható ki</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hu-HU" dirty="0">
                <a:solidFill>
                  <a:schemeClr val="tx1"/>
                </a:solidFill>
                <a:latin typeface="EC Square Sans Pro" panose="020B0506040000020004" pitchFamily="34" charset="0"/>
              </a:rPr>
              <a:t>csak diagnosztizált betegségek esetén (kivéve </a:t>
            </a:r>
            <a:r>
              <a:rPr lang="hu-HU" dirty="0" smtClean="0">
                <a:solidFill>
                  <a:schemeClr val="tx1"/>
                </a:solidFill>
                <a:latin typeface="EC Square Sans Pro" panose="020B0506040000020004" pitchFamily="34" charset="0"/>
              </a:rPr>
              <a:t>vakcinák </a:t>
            </a:r>
            <a:r>
              <a:rPr lang="hu-HU" dirty="0">
                <a:solidFill>
                  <a:schemeClr val="tx1"/>
                </a:solidFill>
                <a:latin typeface="EC Square Sans Pro" panose="020B0506040000020004" pitchFamily="34" charset="0"/>
              </a:rPr>
              <a:t>és </a:t>
            </a:r>
            <a:r>
              <a:rPr lang="hu-HU" dirty="0" err="1" smtClean="0">
                <a:solidFill>
                  <a:schemeClr val="tx1"/>
                </a:solidFill>
                <a:latin typeface="EC Square Sans Pro" panose="020B0506040000020004" pitchFamily="34" charset="0"/>
              </a:rPr>
              <a:t>antiparazitikumok</a:t>
            </a:r>
            <a:r>
              <a:rPr lang="hu-HU" dirty="0" smtClean="0">
                <a:solidFill>
                  <a:schemeClr val="tx1"/>
                </a:solidFill>
                <a:latin typeface="EC Square Sans Pro" panose="020B0506040000020004" pitchFamily="34" charset="0"/>
              </a:rPr>
              <a:t>)</a:t>
            </a:r>
            <a:endParaRPr lang="hu-HU" dirty="0">
              <a:solidFill>
                <a:schemeClr val="tx1"/>
              </a:solidFill>
              <a:latin typeface="EC Square Sans Pro" panose="020B0506040000020004" pitchFamily="34" charset="0"/>
            </a:endParaRP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xmlns=""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hu-HU" sz="2000">
                <a:solidFill>
                  <a:schemeClr val="bg1"/>
                </a:solidFill>
                <a:latin typeface="EC Square Sans Pro" panose="020B0506040000020004" pitchFamily="34" charset="0"/>
                <a:sym typeface="Wingdings 2" panose="05020102010507070707" pitchFamily="18" charset="2"/>
              </a:rPr>
              <a:t>Ügyeljen a más gyógyszerekkel való kölcsönhatásokra! </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609600" y="1481083"/>
            <a:ext cx="107442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400" b="1" dirty="0">
                <a:solidFill>
                  <a:schemeClr val="bg1"/>
                </a:solidFill>
                <a:latin typeface="EC Square Sans Pro" panose="020B0506040000020004" pitchFamily="34" charset="0"/>
              </a:rPr>
              <a:t>Állatorvosi </a:t>
            </a:r>
            <a:r>
              <a:rPr lang="hu-HU" sz="2400" b="1" dirty="0" smtClean="0">
                <a:solidFill>
                  <a:schemeClr val="bg1"/>
                </a:solidFill>
                <a:latin typeface="EC Square Sans Pro" panose="020B0506040000020004" pitchFamily="34" charset="0"/>
              </a:rPr>
              <a:t>rendelvények </a:t>
            </a:r>
            <a:r>
              <a:rPr lang="hu-HU" sz="2400" b="1" dirty="0">
                <a:solidFill>
                  <a:schemeClr val="bg1"/>
                </a:solidFill>
                <a:latin typeface="EC Square Sans Pro" panose="020B0506040000020004" pitchFamily="34" charset="0"/>
              </a:rPr>
              <a:t>a gyógyszeres takarmányokkal kapcsolatban (2/2)</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a:latin typeface="EC Square Sans Pro" panose="020B0506040000020004" pitchFamily="34" charset="0"/>
              </a:rPr>
              <a:t>Általános szabályok – Állatorvosi rendelvény</a:t>
            </a:r>
          </a:p>
          <a:p>
            <a:endParaRPr lang="en-GB" dirty="0"/>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165725"/>
            <a:ext cx="1861457" cy="276999"/>
          </a:xfrm>
          <a:prstGeom prst="rect">
            <a:avLst/>
          </a:prstGeom>
          <a:noFill/>
        </p:spPr>
        <p:txBody>
          <a:bodyPr wrap="square" rtlCol="0">
            <a:spAutoFit/>
          </a:bodyPr>
          <a:lstStyle/>
          <a:p>
            <a:r>
              <a:rPr lang="hu-HU" sz="1200" dirty="0">
                <a:solidFill>
                  <a:srgbClr val="024B9C"/>
                </a:solidFill>
                <a:latin typeface="EC Square Sans Pro" panose="020B0506040000020004" pitchFamily="34" charset="0"/>
                <a:ea typeface="+mn-ea"/>
                <a:cs typeface="+mn-cs"/>
              </a:rPr>
              <a:t>R</a:t>
            </a:r>
            <a:r>
              <a:rPr lang="hu-HU" sz="1200" dirty="0" smtClean="0">
                <a:solidFill>
                  <a:srgbClr val="024B9C"/>
                </a:solidFill>
                <a:latin typeface="EC Square Sans Pro" panose="020B0506040000020004" pitchFamily="34" charset="0"/>
                <a:ea typeface="+mn-ea"/>
                <a:cs typeface="+mn-cs"/>
              </a:rPr>
              <a:t>endelet </a:t>
            </a:r>
            <a:r>
              <a:rPr lang="hu-HU" sz="1200" dirty="0">
                <a:solidFill>
                  <a:srgbClr val="024B9C"/>
                </a:solidFill>
                <a:latin typeface="EC Square Sans Pro" panose="020B0506040000020004" pitchFamily="34" charset="0"/>
                <a:ea typeface="+mn-ea"/>
                <a:cs typeface="+mn-cs"/>
              </a:rPr>
              <a:t>(EU) 2019/4</a:t>
            </a:r>
          </a:p>
        </p:txBody>
      </p:sp>
      <p:pic>
        <p:nvPicPr>
          <p:cNvPr id="22" name="Picture 3" descr="A hand holding a pile of dry dog food&#10;&#10;Description automatically generated">
            <a:extLst>
              <a:ext uri="{FF2B5EF4-FFF2-40B4-BE49-F238E27FC236}">
                <a16:creationId xmlns:a16="http://schemas.microsoft.com/office/drawing/2014/main" xmlns=""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xmlns="" id="{AF31CA81-C9B7-4794-9E9B-CD429D968F54}"/>
              </a:ext>
            </a:extLst>
          </p:cNvPr>
          <p:cNvSpPr txBox="1"/>
          <p:nvPr/>
        </p:nvSpPr>
        <p:spPr>
          <a:xfrm>
            <a:off x="689725" y="2876386"/>
            <a:ext cx="7994708" cy="3785652"/>
          </a:xfrm>
          <a:prstGeom prst="rect">
            <a:avLst/>
          </a:prstGeom>
          <a:noFill/>
        </p:spPr>
        <p:txBody>
          <a:bodyPr wrap="square" rtlCol="0">
            <a:spAutoFit/>
          </a:bodyPr>
          <a:lstStyle/>
          <a:p>
            <a:pPr marL="342900" indent="-342900">
              <a:buFont typeface="Arial" panose="020B0604020202020204" pitchFamily="34" charset="0"/>
              <a:buChar char="•"/>
            </a:pPr>
            <a:r>
              <a:rPr lang="hu-HU" sz="2000" b="1" dirty="0">
                <a:solidFill>
                  <a:srgbClr val="003399"/>
                </a:solidFill>
                <a:latin typeface="EC Square Sans Pro" panose="020B0506040000020004" pitchFamily="34" charset="0"/>
              </a:rPr>
              <a:t>Nyilvántartás</a:t>
            </a:r>
            <a:r>
              <a:rPr lang="hu-HU" sz="2000" dirty="0">
                <a:solidFill>
                  <a:srgbClr val="003399"/>
                </a:solidFill>
                <a:latin typeface="EC Square Sans Pro" panose="020B0506040000020004" pitchFamily="34" charset="0"/>
              </a:rPr>
              <a:t>: </a:t>
            </a:r>
            <a:r>
              <a:rPr lang="hu-HU" sz="2000" dirty="0">
                <a:solidFill>
                  <a:schemeClr val="tx1"/>
                </a:solidFill>
                <a:latin typeface="EC Square Sans Pro" panose="020B0506040000020004" pitchFamily="34" charset="0"/>
              </a:rPr>
              <a:t>Az állatorvosi </a:t>
            </a:r>
            <a:r>
              <a:rPr lang="hu-HU" sz="2000" dirty="0" smtClean="0">
                <a:solidFill>
                  <a:schemeClr val="tx1"/>
                </a:solidFill>
                <a:latin typeface="EC Square Sans Pro" panose="020B0506040000020004" pitchFamily="34" charset="0"/>
              </a:rPr>
              <a:t>rendelvényeket </a:t>
            </a:r>
            <a:r>
              <a:rPr lang="hu-HU" sz="2000" dirty="0">
                <a:solidFill>
                  <a:schemeClr val="tx1"/>
                </a:solidFill>
                <a:latin typeface="EC Square Sans Pro" panose="020B0506040000020004" pitchFamily="34" charset="0"/>
              </a:rPr>
              <a:t>a </a:t>
            </a:r>
            <a:r>
              <a:rPr lang="hu-HU" sz="2000" dirty="0" smtClean="0">
                <a:solidFill>
                  <a:schemeClr val="tx1"/>
                </a:solidFill>
                <a:latin typeface="EC Square Sans Pro" panose="020B0506040000020004" pitchFamily="34" charset="0"/>
              </a:rPr>
              <a:t>takarmánykeverőben, </a:t>
            </a:r>
            <a:r>
              <a:rPr lang="hu-HU" sz="2000" dirty="0">
                <a:solidFill>
                  <a:schemeClr val="tx1"/>
                </a:solidFill>
                <a:latin typeface="EC Square Sans Pro" panose="020B0506040000020004" pitchFamily="34" charset="0"/>
              </a:rPr>
              <a:t>a másolatokat pedig a felíró állatorvosnak és állattartónak kell megőriznie 5 évig</a:t>
            </a:r>
            <a:br>
              <a:rPr lang="hu-HU" sz="2000" dirty="0">
                <a:solidFill>
                  <a:schemeClr val="tx1"/>
                </a:solidFill>
                <a:latin typeface="EC Square Sans Pro" panose="020B0506040000020004" pitchFamily="34" charset="0"/>
              </a:rPr>
            </a:br>
            <a:endParaRPr lang="hu-HU"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hu-HU" sz="2000" dirty="0">
                <a:solidFill>
                  <a:schemeClr val="tx1"/>
                </a:solidFill>
                <a:latin typeface="EC Square Sans Pro" panose="020B0506040000020004" pitchFamily="34" charset="0"/>
              </a:rPr>
              <a:t>1 </a:t>
            </a:r>
            <a:r>
              <a:rPr lang="hu-HU" sz="2000" dirty="0" smtClean="0">
                <a:solidFill>
                  <a:schemeClr val="tx1"/>
                </a:solidFill>
                <a:latin typeface="EC Square Sans Pro" panose="020B0506040000020004" pitchFamily="34" charset="0"/>
              </a:rPr>
              <a:t>rendelvény </a:t>
            </a:r>
            <a:r>
              <a:rPr lang="hu-HU" sz="2000" dirty="0">
                <a:solidFill>
                  <a:schemeClr val="tx1"/>
                </a:solidFill>
                <a:latin typeface="EC Square Sans Pro" panose="020B0506040000020004" pitchFamily="34" charset="0"/>
              </a:rPr>
              <a:t>= 1 állatorvosi kezelés </a:t>
            </a:r>
            <a:br>
              <a:rPr lang="hu-HU" sz="2000" dirty="0">
                <a:solidFill>
                  <a:schemeClr val="tx1"/>
                </a:solidFill>
                <a:latin typeface="EC Square Sans Pro" panose="020B0506040000020004" pitchFamily="34" charset="0"/>
              </a:rPr>
            </a:br>
            <a:endParaRPr lang="hu-HU"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hu-HU" sz="2000" b="1" dirty="0">
                <a:solidFill>
                  <a:srgbClr val="003399"/>
                </a:solidFill>
                <a:latin typeface="EC Square Sans Pro" panose="020B0506040000020004" pitchFamily="34" charset="0"/>
              </a:rPr>
              <a:t>A kezelés maximális időtartama</a:t>
            </a:r>
            <a:r>
              <a:rPr lang="hu-HU" sz="2000" dirty="0">
                <a:solidFill>
                  <a:schemeClr val="tx1"/>
                </a:solidFill>
                <a:latin typeface="EC Square Sans Pro" panose="020B0506040000020004" pitchFamily="34" charset="0"/>
              </a:rPr>
              <a:t>:2 hét antibiotikum, 1 hónap egyéb gyógyszerek vonatkozásában</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hu-HU" sz="2000" b="1" dirty="0" smtClean="0">
                <a:solidFill>
                  <a:srgbClr val="003399"/>
                </a:solidFill>
                <a:latin typeface="EC Square Sans Pro" panose="020B0506040000020004" pitchFamily="34" charset="0"/>
              </a:rPr>
              <a:t>Rendelvény </a:t>
            </a:r>
            <a:r>
              <a:rPr lang="hu-HU" sz="2000" b="1" dirty="0">
                <a:solidFill>
                  <a:srgbClr val="003399"/>
                </a:solidFill>
                <a:latin typeface="EC Square Sans Pro" panose="020B0506040000020004" pitchFamily="34" charset="0"/>
              </a:rPr>
              <a:t>érvényessége</a:t>
            </a:r>
            <a:r>
              <a:rPr lang="hu-HU" sz="2000" dirty="0">
                <a:solidFill>
                  <a:schemeClr val="tx1"/>
                </a:solidFill>
                <a:latin typeface="EC Square Sans Pro" panose="020B0506040000020004" pitchFamily="34" charset="0"/>
              </a:rPr>
              <a:t>: legfeljebb 5 nap </a:t>
            </a:r>
            <a:r>
              <a:rPr lang="hu-HU" sz="2000" dirty="0" smtClean="0">
                <a:solidFill>
                  <a:schemeClr val="tx1"/>
                </a:solidFill>
                <a:latin typeface="EC Square Sans Pro" panose="020B0506040000020004" pitchFamily="34" charset="0"/>
              </a:rPr>
              <a:t>antimikrobiális szert tartalmazó </a:t>
            </a:r>
            <a:r>
              <a:rPr lang="hu-HU" sz="2000" dirty="0">
                <a:solidFill>
                  <a:schemeClr val="tx1"/>
                </a:solidFill>
                <a:latin typeface="EC Square Sans Pro" panose="020B0506040000020004" pitchFamily="34" charset="0"/>
              </a:rPr>
              <a:t>takarmány esetén, legfeljebb 3 hét élelmiszer-termelő állatoknak szánt egyéb gyógyszerek esetében, egyebek 6 hónap</a:t>
            </a: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a:solidFill>
                  <a:srgbClr val="003399"/>
                </a:solidFill>
                <a:latin typeface="EC Square Sans Pro" panose="020B0506040000020004" pitchFamily="34" charset="0"/>
              </a:rPr>
              <a:t>16. cikk</a:t>
            </a:r>
          </a:p>
        </p:txBody>
      </p:sp>
    </p:spTree>
    <p:extLst>
      <p:ext uri="{BB962C8B-B14F-4D97-AF65-F5344CB8AC3E}">
        <p14:creationId xmlns:p14="http://schemas.microsoft.com/office/powerpoint/2010/main" val="29489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11648" y="1373161"/>
            <a:ext cx="4463869"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0" y="1296961"/>
            <a:ext cx="4419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dirty="0">
                <a:solidFill>
                  <a:schemeClr val="bg1"/>
                </a:solidFill>
                <a:latin typeface="EC Square Sans Pro" panose="020B0506040000020004" pitchFamily="34" charset="0"/>
              </a:rPr>
              <a:t>Egyéb megfontolások a </a:t>
            </a:r>
            <a:r>
              <a:rPr lang="hu-HU" sz="2800" b="1" dirty="0" smtClean="0">
                <a:solidFill>
                  <a:schemeClr val="bg1"/>
                </a:solidFill>
                <a:latin typeface="EC Square Sans Pro" panose="020B0506040000020004" pitchFamily="34" charset="0"/>
              </a:rPr>
              <a:t>vényfelírással kapcsolatban</a:t>
            </a:r>
            <a:endParaRPr lang="hu-HU"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vény</a:t>
            </a:r>
            <a:endParaRPr lang="hu-HU" sz="2800" dirty="0">
              <a:latin typeface="EC Square Sans Pro" panose="020B0506040000020004" pitchFamily="34" charset="0"/>
            </a:endParaRPr>
          </a:p>
          <a:p>
            <a:endParaRPr lang="en-GB" dirty="0"/>
          </a:p>
        </p:txBody>
      </p:sp>
      <p:sp>
        <p:nvSpPr>
          <p:cNvPr id="10" name="Marcador de texto 2">
            <a:extLst>
              <a:ext uri="{FF2B5EF4-FFF2-40B4-BE49-F238E27FC236}">
                <a16:creationId xmlns:a16="http://schemas.microsoft.com/office/drawing/2014/main" xmlns="" id="{41AA72F2-EF5B-45B6-BC82-6795A49FC9E9}"/>
              </a:ext>
            </a:extLst>
          </p:cNvPr>
          <p:cNvSpPr txBox="1">
            <a:spLocks/>
          </p:cNvSpPr>
          <p:nvPr/>
        </p:nvSpPr>
        <p:spPr>
          <a:xfrm>
            <a:off x="-609600" y="2350377"/>
            <a:ext cx="4819030" cy="34353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28700" indent="-342900">
              <a:lnSpc>
                <a:spcPct val="150000"/>
              </a:lnSpc>
              <a:buFontTx/>
              <a:buAutoNum type="arabicPeriod"/>
            </a:pPr>
            <a:r>
              <a:rPr lang="hu-HU" dirty="0">
                <a:solidFill>
                  <a:srgbClr val="003399"/>
                </a:solidFill>
                <a:latin typeface="EC Square Sans Pro"/>
              </a:rPr>
              <a:t>Az antimikrobiális szerek kategorizálása</a:t>
            </a:r>
          </a:p>
          <a:p>
            <a:pPr marL="1028700" indent="-342900">
              <a:lnSpc>
                <a:spcPct val="150000"/>
              </a:lnSpc>
              <a:buFontTx/>
              <a:buAutoNum type="arabicPeriod"/>
            </a:pPr>
            <a:r>
              <a:rPr lang="hu-HU" dirty="0">
                <a:solidFill>
                  <a:srgbClr val="003399"/>
                </a:solidFill>
                <a:latin typeface="EC Square Sans Pro"/>
              </a:rPr>
              <a:t>Csak </a:t>
            </a:r>
            <a:r>
              <a:rPr lang="hu-HU" dirty="0" smtClean="0">
                <a:solidFill>
                  <a:srgbClr val="003399"/>
                </a:solidFill>
                <a:latin typeface="EC Square Sans Pro"/>
              </a:rPr>
              <a:t>humángyógyászati felhasználásra </a:t>
            </a:r>
            <a:r>
              <a:rPr lang="hu-HU" dirty="0">
                <a:solidFill>
                  <a:srgbClr val="003399"/>
                </a:solidFill>
                <a:latin typeface="EC Square Sans Pro"/>
              </a:rPr>
              <a:t>fenntartott antimikrobiális szerek </a:t>
            </a:r>
            <a:r>
              <a:rPr lang="hu-HU" dirty="0" smtClean="0">
                <a:solidFill>
                  <a:srgbClr val="003399"/>
                </a:solidFill>
                <a:latin typeface="EC Square Sans Pro"/>
                <a:hlinkClick r:id="rId3"/>
              </a:rPr>
              <a:t> (2022/125</a:t>
            </a:r>
            <a:r>
              <a:rPr lang="hu-HU" u="sng" dirty="0" smtClean="0">
                <a:solidFill>
                  <a:srgbClr val="003399"/>
                </a:solidFill>
                <a:latin typeface="EC Square Sans Pro"/>
                <a:hlinkClick r:id="rId3"/>
              </a:rPr>
              <a:t>5</a:t>
            </a:r>
            <a:r>
              <a:rPr lang="hu-HU" u="sng" dirty="0" smtClean="0">
                <a:solidFill>
                  <a:srgbClr val="003399"/>
                </a:solidFill>
                <a:latin typeface="EC Square Sans Pro"/>
              </a:rPr>
              <a:t>/EU</a:t>
            </a:r>
            <a:r>
              <a:rPr lang="hu-HU" dirty="0" smtClean="0">
                <a:solidFill>
                  <a:srgbClr val="003399"/>
                </a:solidFill>
                <a:latin typeface="EC Square Sans Pro"/>
              </a:rPr>
              <a:t> rendelet)</a:t>
            </a:r>
            <a:endParaRPr lang="hu-HU" dirty="0">
              <a:solidFill>
                <a:srgbClr val="003399"/>
              </a:solidFill>
              <a:latin typeface="EC Square Sans Pro"/>
            </a:endParaRPr>
          </a:p>
          <a:p>
            <a:pPr marL="1028700" indent="-342900">
              <a:lnSpc>
                <a:spcPct val="150000"/>
              </a:lnSpc>
              <a:buFontTx/>
              <a:buAutoNum type="arabicPeriod"/>
            </a:pPr>
            <a:r>
              <a:rPr lang="hu-HU" dirty="0">
                <a:solidFill>
                  <a:srgbClr val="003399"/>
                </a:solidFill>
                <a:latin typeface="EC Square Sans Pro"/>
              </a:rPr>
              <a:t>Nemzeti korlátozások</a:t>
            </a:r>
          </a:p>
          <a:p>
            <a:pPr marL="1028700" indent="-342900">
              <a:lnSpc>
                <a:spcPct val="150000"/>
              </a:lnSpc>
              <a:buFontTx/>
              <a:buAutoNum type="arabicPeriod"/>
            </a:pPr>
            <a:r>
              <a:rPr lang="hu-HU" dirty="0">
                <a:solidFill>
                  <a:srgbClr val="003399"/>
                </a:solidFill>
                <a:latin typeface="EC Square Sans Pro"/>
              </a:rPr>
              <a:t>Orális </a:t>
            </a:r>
            <a:r>
              <a:rPr lang="hu-HU" dirty="0" smtClean="0">
                <a:solidFill>
                  <a:srgbClr val="003399"/>
                </a:solidFill>
                <a:latin typeface="EC Square Sans Pro"/>
              </a:rPr>
              <a:t>gyógykezelés (készülő jogszabály) </a:t>
            </a:r>
            <a:r>
              <a:rPr lang="hu-HU" dirty="0">
                <a:solidFill>
                  <a:srgbClr val="003399"/>
                </a:solidFill>
                <a:latin typeface="EC Square Sans Pro"/>
              </a:rPr>
              <a:t>– </a:t>
            </a:r>
            <a:r>
              <a:rPr lang="hu-HU" dirty="0" smtClean="0">
                <a:solidFill>
                  <a:srgbClr val="003399"/>
                </a:solidFill>
                <a:latin typeface="EC Square Sans Pro"/>
              </a:rPr>
              <a:t>top </a:t>
            </a:r>
            <a:r>
              <a:rPr lang="hu-HU" dirty="0" err="1" smtClean="0">
                <a:solidFill>
                  <a:srgbClr val="003399"/>
                </a:solidFill>
                <a:latin typeface="EC Square Sans Pro"/>
              </a:rPr>
              <a:t>dressing</a:t>
            </a:r>
            <a:endParaRPr lang="hu-HU" dirty="0">
              <a:solidFill>
                <a:srgbClr val="003399"/>
              </a:solidFill>
              <a:latin typeface="EC Square Sans Pro"/>
            </a:endParaRPr>
          </a:p>
          <a:p>
            <a:pPr marL="1028700" indent="-342900">
              <a:lnSpc>
                <a:spcPct val="150000"/>
              </a:lnSpc>
              <a:buFontTx/>
              <a:buAutoNum type="arabicPeriod"/>
            </a:pPr>
            <a:r>
              <a:rPr lang="hu-HU" dirty="0">
                <a:solidFill>
                  <a:srgbClr val="003399"/>
                </a:solidFill>
                <a:latin typeface="EC Square Sans Pro"/>
              </a:rPr>
              <a:t>A lovak számára nélkülözhetetlen anyagok listája</a:t>
            </a:r>
          </a:p>
        </p:txBody>
      </p:sp>
      <p:pic>
        <p:nvPicPr>
          <p:cNvPr id="15" name="Picture 3">
            <a:extLst>
              <a:ext uri="{FF2B5EF4-FFF2-40B4-BE49-F238E27FC236}">
                <a16:creationId xmlns:a16="http://schemas.microsoft.com/office/drawing/2014/main" xmlns=""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38471" y="1362859"/>
            <a:ext cx="3889309" cy="5501491"/>
          </a:xfrm>
          <a:prstGeom prst="rect">
            <a:avLst/>
          </a:prstGeom>
        </p:spPr>
      </p:pic>
      <p:pic>
        <p:nvPicPr>
          <p:cNvPr id="17" name="Content Placeholder 7">
            <a:extLst>
              <a:ext uri="{FF2B5EF4-FFF2-40B4-BE49-F238E27FC236}">
                <a16:creationId xmlns:a16="http://schemas.microsoft.com/office/drawing/2014/main" xmlns=""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320147" y="1362859"/>
            <a:ext cx="3889309" cy="5501491"/>
          </a:xfrm>
          <a:prstGeom prst="rect">
            <a:avLst/>
          </a:prstGeom>
        </p:spPr>
      </p:pic>
      <p:pic>
        <p:nvPicPr>
          <p:cNvPr id="18" name="Picture 6">
            <a:extLst>
              <a:ext uri="{FF2B5EF4-FFF2-40B4-BE49-F238E27FC236}">
                <a16:creationId xmlns:a16="http://schemas.microsoft.com/office/drawing/2014/main" xmlns="" id="{9D236A0E-7B83-4899-85A1-F5EB0981C8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00" y="577850"/>
            <a:ext cx="4058816" cy="777394"/>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hu-HU" sz="2800" b="1">
                <a:solidFill>
                  <a:schemeClr val="bg1"/>
                </a:solidFill>
                <a:latin typeface="EC Square Sans Pro" panose="020B0506040000020004" pitchFamily="34" charset="0"/>
              </a:rPr>
              <a:t>Nyilvántartás</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vény </a:t>
            </a:r>
            <a:endParaRPr lang="hu-HU" sz="2800" dirty="0">
              <a:latin typeface="EC Square Sans Pro" panose="020B0506040000020004" pitchFamily="34" charset="0"/>
            </a:endParaRPr>
          </a:p>
          <a:p>
            <a:endParaRPr lang="en-GB" dirty="0"/>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091551"/>
            <a:ext cx="2090057" cy="276999"/>
          </a:xfrm>
          <a:prstGeom prst="rect">
            <a:avLst/>
          </a:prstGeom>
          <a:noFill/>
        </p:spPr>
        <p:txBody>
          <a:bodyPr wrap="square" rtlCol="0">
            <a:spAutoFit/>
          </a:bodyPr>
          <a:lstStyle/>
          <a:p>
            <a:r>
              <a:rPr lang="hu-HU" sz="1200" dirty="0">
                <a:solidFill>
                  <a:srgbClr val="024B9C"/>
                </a:solidFill>
                <a:latin typeface="EC Square Sans Pro" panose="020B0506040000020004" pitchFamily="34" charset="0"/>
                <a:ea typeface="+mn-ea"/>
                <a:cs typeface="+mn-cs"/>
              </a:rPr>
              <a:t>Reg. (EU) 2019/6 (</a:t>
            </a:r>
            <a:r>
              <a:rPr lang="hu-HU" sz="1200" dirty="0" smtClean="0">
                <a:solidFill>
                  <a:srgbClr val="024B9C"/>
                </a:solidFill>
                <a:latin typeface="EC Square Sans Pro" panose="020B0506040000020004" pitchFamily="34" charset="0"/>
                <a:ea typeface="+mn-ea"/>
                <a:cs typeface="+mn-cs"/>
              </a:rPr>
              <a:t>VMP)</a:t>
            </a:r>
            <a:endParaRPr lang="hu-HU" sz="1200" dirty="0">
              <a:solidFill>
                <a:srgbClr val="024B9C"/>
              </a:solidFill>
              <a:latin typeface="EC Square Sans Pro" panose="020B0506040000020004" pitchFamily="34" charset="0"/>
              <a:ea typeface="+mn-ea"/>
              <a:cs typeface="+mn-cs"/>
            </a:endParaRPr>
          </a:p>
        </p:txBody>
      </p:sp>
      <p:sp>
        <p:nvSpPr>
          <p:cNvPr id="13" name="Marcador de texto 4">
            <a:extLst>
              <a:ext uri="{FF2B5EF4-FFF2-40B4-BE49-F238E27FC236}">
                <a16:creationId xmlns:a16="http://schemas.microsoft.com/office/drawing/2014/main" xmlns=""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a:solidFill>
                  <a:srgbClr val="003399"/>
                </a:solidFill>
                <a:latin typeface="EC Square Sans Pro" panose="020B0506040000020004" pitchFamily="34" charset="0"/>
              </a:rPr>
              <a:t>108. cikk</a:t>
            </a:r>
          </a:p>
        </p:txBody>
      </p:sp>
      <p:pic>
        <p:nvPicPr>
          <p:cNvPr id="15" name="Picture 4" descr="A stack of old books&#10;&#10;Description automatically generated">
            <a:extLst>
              <a:ext uri="{FF2B5EF4-FFF2-40B4-BE49-F238E27FC236}">
                <a16:creationId xmlns:a16="http://schemas.microsoft.com/office/drawing/2014/main" xmlns="" id="{00E0E056-09FE-4B9F-B490-F796BFA23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xmlns="" id="{2502442D-8C45-46F7-A946-0AC1B0C6A7B6}"/>
              </a:ext>
            </a:extLst>
          </p:cNvPr>
          <p:cNvSpPr txBox="1"/>
          <p:nvPr/>
        </p:nvSpPr>
        <p:spPr>
          <a:xfrm>
            <a:off x="967743" y="3197171"/>
            <a:ext cx="2382156" cy="400110"/>
          </a:xfrm>
          <a:prstGeom prst="rect">
            <a:avLst/>
          </a:prstGeom>
          <a:solidFill>
            <a:srgbClr val="2C7470"/>
          </a:solidFill>
        </p:spPr>
        <p:txBody>
          <a:bodyPr wrap="square" rtlCol="0">
            <a:spAutoFit/>
          </a:bodyPr>
          <a:lstStyle/>
          <a:p>
            <a:r>
              <a:rPr lang="hu-HU" sz="2000" b="1" dirty="0" smtClean="0">
                <a:solidFill>
                  <a:schemeClr val="bg1"/>
                </a:solidFill>
                <a:latin typeface="EC Square Sans Pro" panose="020B0506040000020004" pitchFamily="34" charset="0"/>
              </a:rPr>
              <a:t>KÖTELEZETTSÉGEK</a:t>
            </a:r>
            <a:endParaRPr lang="hu-HU" sz="2000" b="1" dirty="0">
              <a:solidFill>
                <a:schemeClr val="bg1"/>
              </a:solidFill>
              <a:latin typeface="EC Square Sans Pro" panose="020B0506040000020004" pitchFamily="34" charset="0"/>
            </a:endParaRPr>
          </a:p>
        </p:txBody>
      </p:sp>
      <p:sp>
        <p:nvSpPr>
          <p:cNvPr id="3" name="TextBox 2">
            <a:extLst>
              <a:ext uri="{FF2B5EF4-FFF2-40B4-BE49-F238E27FC236}">
                <a16:creationId xmlns:a16="http://schemas.microsoft.com/office/drawing/2014/main" xmlns="" id="{07EE22ED-72E4-1082-23D3-4A97D8774E6B}"/>
              </a:ext>
            </a:extLst>
          </p:cNvPr>
          <p:cNvSpPr txBox="1"/>
          <p:nvPr/>
        </p:nvSpPr>
        <p:spPr>
          <a:xfrm>
            <a:off x="4192701" y="1373161"/>
            <a:ext cx="8008947" cy="5247326"/>
          </a:xfrm>
          <a:prstGeom prst="rect">
            <a:avLst/>
          </a:prstGeom>
          <a:solidFill>
            <a:schemeClr val="bg1"/>
          </a:solidFill>
        </p:spPr>
        <p:txBody>
          <a:bodyPr wrap="square" lIns="0" tIns="0" rIns="274320" bIns="0" rtlCol="0" anchor="ctr" anchorCtr="0">
            <a:noAutofit/>
          </a:bodyPr>
          <a:lstStyle/>
          <a:p>
            <a:pPr marL="285750" algn="ctr">
              <a:spcAft>
                <a:spcPts val="600"/>
              </a:spcAft>
            </a:pPr>
            <a:r>
              <a:rPr lang="hu-HU" sz="1500" b="0" i="1" u="none" strike="noStrike" dirty="0">
                <a:solidFill>
                  <a:srgbClr val="000000"/>
                </a:solidFill>
                <a:latin typeface="Times New Roman" panose="02020603050405020304" pitchFamily="18" charset="0"/>
              </a:rPr>
              <a:t>108. cikk</a:t>
            </a:r>
          </a:p>
          <a:p>
            <a:pPr marL="285750" algn="ctr">
              <a:spcAft>
                <a:spcPts val="600"/>
              </a:spcAft>
            </a:pPr>
            <a:r>
              <a:rPr lang="hu-HU" sz="1500" b="1" u="none" strike="noStrike" dirty="0">
                <a:solidFill>
                  <a:srgbClr val="000000"/>
                </a:solidFill>
                <a:latin typeface="Times New Roman" panose="02020603050405020304" pitchFamily="18" charset="0"/>
              </a:rPr>
              <a:t>Az élelmiszer-termelő állatok tulajdonosai és tartói által vezetendő nyilvántartás</a:t>
            </a:r>
          </a:p>
          <a:p>
            <a:pPr marL="285750">
              <a:spcAft>
                <a:spcPts val="600"/>
              </a:spcAft>
            </a:pPr>
            <a:r>
              <a:rPr lang="hu-HU" sz="1500" b="0" u="none" strike="noStrike" dirty="0">
                <a:solidFill>
                  <a:srgbClr val="000000"/>
                </a:solidFill>
                <a:latin typeface="Times New Roman" panose="02020603050405020304" pitchFamily="18" charset="0"/>
              </a:rPr>
              <a:t>1. A tulajdonosok, vagy ha az állatokat nem a tulajdonosok tartják, az élelmiszer-termelő állatok tartói kötelesek nyilvántartást vezetni az általuk használt gyógyszerekről, és adott esetben az állatorvosi rendelvény másolatát megőrizni.</a:t>
            </a:r>
          </a:p>
          <a:p>
            <a:pPr marL="285750">
              <a:spcAft>
                <a:spcPts val="600"/>
              </a:spcAft>
            </a:pPr>
            <a:r>
              <a:rPr lang="hu-HU" sz="1500" b="0" u="none" strike="noStrike" dirty="0">
                <a:solidFill>
                  <a:srgbClr val="000000"/>
                </a:solidFill>
                <a:latin typeface="Times New Roman" panose="02020603050405020304" pitchFamily="18" charset="0"/>
              </a:rPr>
              <a:t>2. Az (1) bekezdésben említett nyilvántartásoknak tartalmazniuk kell:</a:t>
            </a:r>
          </a:p>
          <a:p>
            <a:pPr marL="285750">
              <a:spcAft>
                <a:spcPts val="600"/>
              </a:spcAft>
            </a:pPr>
            <a:r>
              <a:rPr lang="hu-HU" sz="1500" b="0" u="none" strike="noStrike" dirty="0">
                <a:solidFill>
                  <a:srgbClr val="000000"/>
                </a:solidFill>
                <a:latin typeface="Times New Roman" panose="02020603050405020304" pitchFamily="18" charset="0"/>
              </a:rPr>
              <a:t>(a) a gyógyszer állatoknak történő első beadásának dátuma;</a:t>
            </a:r>
          </a:p>
          <a:p>
            <a:pPr marL="285750">
              <a:spcAft>
                <a:spcPts val="600"/>
              </a:spcAft>
            </a:pPr>
            <a:r>
              <a:rPr lang="hu-HU" sz="1500" b="0" u="none" strike="noStrike" dirty="0">
                <a:solidFill>
                  <a:srgbClr val="000000"/>
                </a:solidFill>
                <a:latin typeface="Times New Roman" panose="02020603050405020304" pitchFamily="18" charset="0"/>
              </a:rPr>
              <a:t>(b) a gyógyszer neve;</a:t>
            </a:r>
          </a:p>
          <a:p>
            <a:pPr marL="285750">
              <a:spcAft>
                <a:spcPts val="600"/>
              </a:spcAft>
            </a:pPr>
            <a:r>
              <a:rPr lang="hu-HU" sz="1500" b="0" u="none" strike="noStrike" dirty="0">
                <a:solidFill>
                  <a:srgbClr val="000000"/>
                </a:solidFill>
                <a:latin typeface="Times New Roman" panose="02020603050405020304" pitchFamily="18" charset="0"/>
              </a:rPr>
              <a:t>(c) a beadott gyógyszer mennyisége;</a:t>
            </a:r>
          </a:p>
          <a:p>
            <a:pPr marL="285750">
              <a:spcAft>
                <a:spcPts val="600"/>
              </a:spcAft>
            </a:pPr>
            <a:r>
              <a:rPr lang="hu-HU" sz="1500" b="0" u="none" strike="noStrike" dirty="0">
                <a:solidFill>
                  <a:srgbClr val="000000"/>
                </a:solidFill>
                <a:latin typeface="Times New Roman" panose="02020603050405020304" pitchFamily="18" charset="0"/>
              </a:rPr>
              <a:t>(d) a szállító neve vagy cégneve és állandó címe vagy székhelye;</a:t>
            </a:r>
          </a:p>
          <a:p>
            <a:pPr marL="285750">
              <a:spcAft>
                <a:spcPts val="600"/>
              </a:spcAft>
            </a:pPr>
            <a:r>
              <a:rPr lang="hu-HU" sz="1500" b="0" u="none" strike="noStrike" dirty="0">
                <a:solidFill>
                  <a:srgbClr val="000000"/>
                </a:solidFill>
                <a:latin typeface="Times New Roman" panose="02020603050405020304" pitchFamily="18" charset="0"/>
              </a:rPr>
              <a:t>(e) az általuk használt gyógyszerek beszerzésének bizonyítéka;</a:t>
            </a:r>
          </a:p>
          <a:p>
            <a:pPr marL="285750">
              <a:spcAft>
                <a:spcPts val="600"/>
              </a:spcAft>
            </a:pPr>
            <a:r>
              <a:rPr lang="hu-HU" sz="1500" b="0" u="none" strike="noStrike" dirty="0">
                <a:solidFill>
                  <a:srgbClr val="000000"/>
                </a:solidFill>
                <a:latin typeface="Times New Roman" panose="02020603050405020304" pitchFamily="18" charset="0"/>
              </a:rPr>
              <a:t>(f) a kezelt állat vagy állatcsoport azonosítása;</a:t>
            </a:r>
          </a:p>
          <a:p>
            <a:pPr marL="285750">
              <a:spcAft>
                <a:spcPts val="600"/>
              </a:spcAft>
            </a:pPr>
            <a:r>
              <a:rPr lang="hu-HU" sz="1500" b="0" u="none" strike="noStrike" dirty="0">
                <a:solidFill>
                  <a:srgbClr val="000000"/>
                </a:solidFill>
                <a:latin typeface="Times New Roman" panose="02020603050405020304" pitchFamily="18" charset="0"/>
              </a:rPr>
              <a:t>(g) adott esetben a gyógyszert felíró állatorvos neve és elérhetőségei;</a:t>
            </a:r>
          </a:p>
          <a:p>
            <a:pPr marL="285750">
              <a:spcAft>
                <a:spcPts val="600"/>
              </a:spcAft>
            </a:pPr>
            <a:r>
              <a:rPr lang="hu-HU" sz="1500" b="0" u="none" strike="noStrike" dirty="0">
                <a:solidFill>
                  <a:srgbClr val="000000"/>
                </a:solidFill>
                <a:latin typeface="Times New Roman" panose="02020603050405020304" pitchFamily="18" charset="0"/>
              </a:rPr>
              <a:t>(h) élelmezés-egészségügyi várakozási idő akkor is, ha ez nulla;</a:t>
            </a:r>
          </a:p>
          <a:p>
            <a:pPr marL="285750">
              <a:spcAft>
                <a:spcPts val="600"/>
              </a:spcAft>
            </a:pPr>
            <a:r>
              <a:rPr lang="hu-HU" sz="1500" b="0" u="none" strike="noStrike" dirty="0">
                <a:solidFill>
                  <a:srgbClr val="000000"/>
                </a:solidFill>
                <a:latin typeface="Times New Roman" panose="02020603050405020304" pitchFamily="18" charset="0"/>
              </a:rPr>
              <a:t>(i) a kezelés időtartama.</a:t>
            </a:r>
          </a:p>
        </p:txBody>
      </p:sp>
    </p:spTree>
    <p:extLst>
      <p:ext uri="{BB962C8B-B14F-4D97-AF65-F5344CB8AC3E}">
        <p14:creationId xmlns:p14="http://schemas.microsoft.com/office/powerpoint/2010/main" val="36603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hu-HU" sz="2800" b="1" dirty="0" err="1" smtClean="0">
                <a:solidFill>
                  <a:schemeClr val="bg1"/>
                </a:solidFill>
                <a:latin typeface="EC Square Sans Pro" panose="020B0506040000020004" pitchFamily="34" charset="0"/>
              </a:rPr>
              <a:t>Forgalombahozatali</a:t>
            </a:r>
            <a:r>
              <a:rPr lang="hu-HU" sz="2800" b="1" dirty="0" smtClean="0">
                <a:solidFill>
                  <a:schemeClr val="bg1"/>
                </a:solidFill>
                <a:latin typeface="EC Square Sans Pro" panose="020B0506040000020004" pitchFamily="34" charset="0"/>
              </a:rPr>
              <a:t> </a:t>
            </a:r>
            <a:r>
              <a:rPr lang="hu-HU" sz="2800" b="1" dirty="0">
                <a:solidFill>
                  <a:schemeClr val="bg1"/>
                </a:solidFill>
                <a:latin typeface="EC Square Sans Pro" panose="020B0506040000020004" pitchFamily="34" charset="0"/>
              </a:rPr>
              <a:t>engedély</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vény </a:t>
            </a:r>
            <a:endParaRPr lang="hu-HU" sz="2800" dirty="0">
              <a:latin typeface="EC Square Sans Pro" panose="020B0506040000020004" pitchFamily="34" charset="0"/>
            </a:endParaRPr>
          </a:p>
          <a:p>
            <a:endParaRPr lang="en-GB" dirty="0"/>
          </a:p>
        </p:txBody>
      </p:sp>
      <p:sp>
        <p:nvSpPr>
          <p:cNvPr id="16" name="CuadroTexto 15">
            <a:extLst>
              <a:ext uri="{FF2B5EF4-FFF2-40B4-BE49-F238E27FC236}">
                <a16:creationId xmlns:a16="http://schemas.microsoft.com/office/drawing/2014/main" xmlns="" id="{CA4F286C-8610-4DEC-92C0-47FD21775EE4}"/>
              </a:ext>
            </a:extLst>
          </p:cNvPr>
          <p:cNvSpPr txBox="1"/>
          <p:nvPr/>
        </p:nvSpPr>
        <p:spPr>
          <a:xfrm>
            <a:off x="881743" y="2091551"/>
            <a:ext cx="2090057" cy="276999"/>
          </a:xfrm>
          <a:prstGeom prst="rect">
            <a:avLst/>
          </a:prstGeom>
          <a:noFill/>
        </p:spPr>
        <p:txBody>
          <a:bodyPr wrap="square" rtlCol="0">
            <a:spAutoFit/>
          </a:bodyPr>
          <a:lstStyle/>
          <a:p>
            <a:r>
              <a:rPr lang="hu-HU" sz="1200">
                <a:solidFill>
                  <a:srgbClr val="024B9C"/>
                </a:solidFill>
                <a:latin typeface="EC Square Sans Pro" panose="020B0506040000020004" pitchFamily="34" charset="0"/>
                <a:ea typeface="+mn-ea"/>
                <a:cs typeface="+mn-cs"/>
              </a:rPr>
              <a:t>Reg. (EU) 2019/6 (VPM)</a:t>
            </a:r>
          </a:p>
        </p:txBody>
      </p:sp>
      <p:sp>
        <p:nvSpPr>
          <p:cNvPr id="11" name="Marcador de texto 4">
            <a:extLst>
              <a:ext uri="{FF2B5EF4-FFF2-40B4-BE49-F238E27FC236}">
                <a16:creationId xmlns:a16="http://schemas.microsoft.com/office/drawing/2014/main" xmlns=""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000" b="1" dirty="0">
                <a:solidFill>
                  <a:schemeClr val="bg1"/>
                </a:solidFill>
                <a:latin typeface="EC Square Sans Pro" panose="020B0506040000020004" pitchFamily="34" charset="0"/>
              </a:rPr>
              <a:t>Alapszabály </a:t>
            </a:r>
          </a:p>
          <a:p>
            <a:r>
              <a:rPr lang="hu-HU" sz="2000" dirty="0">
                <a:solidFill>
                  <a:schemeClr val="bg1"/>
                </a:solidFill>
                <a:latin typeface="EC Square Sans Pro"/>
              </a:rPr>
              <a:t>Állatorvoslás</a:t>
            </a:r>
            <a:r>
              <a:rPr lang="es-ES" sz="2000" dirty="0">
                <a:solidFill>
                  <a:schemeClr val="bg1"/>
                </a:solidFill>
                <a:latin typeface="EC Square Sans Pro"/>
              </a:rPr>
              <a:t> </a:t>
            </a:r>
            <a:r>
              <a:rPr lang="hu-HU" sz="2000" dirty="0">
                <a:solidFill>
                  <a:schemeClr val="bg1"/>
                </a:solidFill>
                <a:latin typeface="EC Square Sans Pro"/>
              </a:rPr>
              <a:t>a gyógyszereket a forgalomba hozatali engedélynek (az alkalmazási előírásnak/tájékoztatónak) megfelelően kell alkalmazni </a:t>
            </a:r>
          </a:p>
          <a:p>
            <a:endParaRPr lang="en-GB" b="1" dirty="0">
              <a:solidFill>
                <a:schemeClr val="bg1"/>
              </a:solidFill>
              <a:latin typeface="EC Square Sans Pro" panose="020B0506040000020004" pitchFamily="34" charset="0"/>
            </a:endParaRPr>
          </a:p>
          <a:p>
            <a:endParaRPr lang="en-GB" b="1" dirty="0">
              <a:solidFill>
                <a:schemeClr val="tx1"/>
              </a:solidFill>
              <a:latin typeface="EC Square Sans Pro" panose="020B0506040000020004" pitchFamily="34" charset="0"/>
            </a:endParaRPr>
          </a:p>
        </p:txBody>
      </p:sp>
      <p:sp>
        <p:nvSpPr>
          <p:cNvPr id="18" name="Marcador de texto 2">
            <a:extLst>
              <a:ext uri="{FF2B5EF4-FFF2-40B4-BE49-F238E27FC236}">
                <a16:creationId xmlns:a16="http://schemas.microsoft.com/office/drawing/2014/main" xmlns="" id="{B3DCE263-F95B-4BDC-B187-2EAB9E07A708}"/>
              </a:ext>
            </a:extLst>
          </p:cNvPr>
          <p:cNvSpPr txBox="1">
            <a:spLocks/>
          </p:cNvSpPr>
          <p:nvPr/>
        </p:nvSpPr>
        <p:spPr>
          <a:xfrm>
            <a:off x="-13252" y="4044950"/>
            <a:ext cx="7938051"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hu-HU" sz="2000" dirty="0">
                <a:solidFill>
                  <a:schemeClr val="bg1"/>
                </a:solidFill>
                <a:latin typeface="EC Square Sans Pro" panose="020B0506040000020004" pitchFamily="34" charset="0"/>
              </a:rPr>
              <a:t>Az alkalmazási előírásban/tájékoztatóban részletezett </a:t>
            </a:r>
            <a:r>
              <a:rPr lang="hu-HU" sz="2000" dirty="0" smtClean="0">
                <a:solidFill>
                  <a:schemeClr val="bg1"/>
                </a:solidFill>
                <a:latin typeface="EC Square Sans Pro" panose="020B0506040000020004" pitchFamily="34" charset="0"/>
              </a:rPr>
              <a:t>indikációnak, fajnak </a:t>
            </a:r>
            <a:r>
              <a:rPr lang="hu-HU" sz="2000" dirty="0">
                <a:solidFill>
                  <a:schemeClr val="bg1"/>
                </a:solidFill>
                <a:latin typeface="EC Square Sans Pro" panose="020B0506040000020004" pitchFamily="34" charset="0"/>
              </a:rPr>
              <a:t>és adagolási </a:t>
            </a:r>
            <a:r>
              <a:rPr lang="hu-HU" sz="2000" dirty="0" smtClean="0">
                <a:solidFill>
                  <a:schemeClr val="bg1"/>
                </a:solidFill>
                <a:latin typeface="EC Square Sans Pro" panose="020B0506040000020004" pitchFamily="34" charset="0"/>
              </a:rPr>
              <a:t>előírásnak megfelelően kell az </a:t>
            </a:r>
            <a:r>
              <a:rPr lang="hu-HU" sz="2000" dirty="0">
                <a:solidFill>
                  <a:schemeClr val="bg1"/>
                </a:solidFill>
                <a:latin typeface="EC Square Sans Pro" panose="020B0506040000020004" pitchFamily="34" charset="0"/>
              </a:rPr>
              <a:t>állatgyógyászati </a:t>
            </a:r>
            <a:r>
              <a:rPr lang="hu-HU" sz="2000" dirty="0" smtClean="0">
                <a:solidFill>
                  <a:schemeClr val="bg1"/>
                </a:solidFill>
                <a:latin typeface="EC Square Sans Pro" panose="020B0506040000020004" pitchFamily="34" charset="0"/>
              </a:rPr>
              <a:t>készítményt használni. </a:t>
            </a:r>
            <a:r>
              <a:rPr lang="hu-HU" sz="2000" dirty="0">
                <a:solidFill>
                  <a:schemeClr val="bg1"/>
                </a:solidFill>
                <a:latin typeface="EC Square Sans Pro" panose="020B0506040000020004" pitchFamily="34" charset="0"/>
              </a:rPr>
              <a:t>Ha egy adott indikációra/fajra nincs engedélyezett </a:t>
            </a:r>
            <a:r>
              <a:rPr lang="hu-HU" sz="2000" dirty="0" smtClean="0">
                <a:solidFill>
                  <a:schemeClr val="bg1"/>
                </a:solidFill>
                <a:latin typeface="EC Square Sans Pro" panose="020B0506040000020004" pitchFamily="34" charset="0"/>
              </a:rPr>
              <a:t>vagy elérhető állatgyógyászati készítmény -&gt; a 112-114. cikk szerinti eltérések alkalmazhatók (kaszkád/</a:t>
            </a:r>
            <a:r>
              <a:rPr lang="hu-HU" sz="2000" dirty="0" err="1" smtClean="0">
                <a:solidFill>
                  <a:schemeClr val="bg1"/>
                </a:solidFill>
                <a:latin typeface="EC Square Sans Pro" panose="020B0506040000020004" pitchFamily="34" charset="0"/>
              </a:rPr>
              <a:t>off-label</a:t>
            </a:r>
            <a:r>
              <a:rPr lang="hu-HU" sz="2000" dirty="0" smtClean="0">
                <a:solidFill>
                  <a:schemeClr val="bg1"/>
                </a:solidFill>
                <a:latin typeface="EC Square Sans Pro" panose="020B0506040000020004" pitchFamily="34" charset="0"/>
              </a:rPr>
              <a:t> használat)</a:t>
            </a:r>
            <a:endParaRPr lang="hu-HU" sz="2000" dirty="0">
              <a:solidFill>
                <a:schemeClr val="bg1"/>
              </a:solidFill>
              <a:latin typeface="EC Square Sans Pro" panose="020B0506040000020004" pitchFamily="34" charset="0"/>
            </a:endParaRPr>
          </a:p>
        </p:txBody>
      </p:sp>
      <p:pic>
        <p:nvPicPr>
          <p:cNvPr id="19" name="Picture 1">
            <a:extLst>
              <a:ext uri="{FF2B5EF4-FFF2-40B4-BE49-F238E27FC236}">
                <a16:creationId xmlns:a16="http://schemas.microsoft.com/office/drawing/2014/main" xmlns="" id="{2171ACF3-BEC2-4EB2-9A5B-24551E0CF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1392472"/>
            <a:ext cx="3732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478221"/>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hu-HU" b="1" dirty="0">
                <a:solidFill>
                  <a:schemeClr val="bg1"/>
                </a:solidFill>
                <a:latin typeface="EC Square Sans Pro" panose="020B0506040000020004" pitchFamily="34" charset="0"/>
              </a:rPr>
              <a:t>Ha nem áll rendelkezésre </a:t>
            </a:r>
            <a:r>
              <a:rPr lang="hu-HU" b="1" dirty="0" smtClean="0">
                <a:solidFill>
                  <a:schemeClr val="bg1"/>
                </a:solidFill>
                <a:latin typeface="EC Square Sans Pro" panose="020B0506040000020004" pitchFamily="34" charset="0"/>
              </a:rPr>
              <a:t>élelmiszertermelő </a:t>
            </a:r>
            <a:r>
              <a:rPr lang="hu-HU" b="1" dirty="0">
                <a:solidFill>
                  <a:schemeClr val="bg1"/>
                </a:solidFill>
                <a:latin typeface="EC Square Sans Pro" panose="020B0506040000020004" pitchFamily="34" charset="0"/>
              </a:rPr>
              <a:t>állatokra engedélyezett </a:t>
            </a:r>
            <a:r>
              <a:rPr lang="hu-HU" b="1" dirty="0" smtClean="0">
                <a:solidFill>
                  <a:schemeClr val="bg1"/>
                </a:solidFill>
                <a:latin typeface="EC Square Sans Pro" panose="020B0506040000020004" pitchFamily="34" charset="0"/>
              </a:rPr>
              <a:t>gyógyszer</a:t>
            </a:r>
            <a:endParaRPr lang="en-US" sz="20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panose="020B0506040000020004" pitchFamily="34" charset="0"/>
              </a:rPr>
              <a:t>Általános szabályok – Az állatgyógyászati </a:t>
            </a:r>
            <a:r>
              <a:rPr lang="hu-HU" dirty="0" smtClean="0">
                <a:latin typeface="EC Square Sans Pro" panose="020B0506040000020004" pitchFamily="34" charset="0"/>
              </a:rPr>
              <a:t>készítmények </a:t>
            </a:r>
            <a:r>
              <a:rPr lang="hu-HU" dirty="0" err="1" smtClean="0">
                <a:latin typeface="EC Square Sans Pro" panose="020B0506040000020004" pitchFamily="34" charset="0"/>
              </a:rPr>
              <a:t>off-label</a:t>
            </a:r>
            <a:r>
              <a:rPr lang="hu-HU" dirty="0" smtClean="0">
                <a:latin typeface="EC Square Sans Pro" panose="020B0506040000020004" pitchFamily="34" charset="0"/>
              </a:rPr>
              <a:t> </a:t>
            </a:r>
            <a:r>
              <a:rPr lang="hu-HU" dirty="0">
                <a:latin typeface="EC Square Sans Pro" panose="020B0506040000020004" pitchFamily="34" charset="0"/>
              </a:rPr>
              <a:t>felhasználása</a:t>
            </a:r>
          </a:p>
          <a:p>
            <a:endParaRPr lang="en-GB" sz="2000" dirty="0"/>
          </a:p>
        </p:txBody>
      </p:sp>
      <p:sp>
        <p:nvSpPr>
          <p:cNvPr id="11" name="TextBox 8">
            <a:extLst>
              <a:ext uri="{FF2B5EF4-FFF2-40B4-BE49-F238E27FC236}">
                <a16:creationId xmlns:a16="http://schemas.microsoft.com/office/drawing/2014/main" xmlns="" id="{BB7E4F4F-C703-441F-87FE-EFEECBF28284}"/>
              </a:ext>
            </a:extLst>
          </p:cNvPr>
          <p:cNvSpPr txBox="1"/>
          <p:nvPr/>
        </p:nvSpPr>
        <p:spPr>
          <a:xfrm>
            <a:off x="415061" y="3089548"/>
            <a:ext cx="4773879" cy="1077218"/>
          </a:xfrm>
          <a:prstGeom prst="rect">
            <a:avLst/>
          </a:prstGeom>
          <a:solidFill>
            <a:srgbClr val="ECEBEB"/>
          </a:solidFill>
        </p:spPr>
        <p:txBody>
          <a:bodyPr wrap="square" rtlCol="0">
            <a:spAutoFit/>
          </a:bodyPr>
          <a:lstStyle/>
          <a:p>
            <a:r>
              <a:rPr lang="hu-HU" sz="1600" dirty="0">
                <a:solidFill>
                  <a:schemeClr val="tx1"/>
                </a:solidFill>
                <a:latin typeface="EC Square Sans Pro" panose="020B0506040000020004" pitchFamily="34" charset="0"/>
              </a:rPr>
              <a:t>A termék a következőkre engedélyezett: </a:t>
            </a:r>
          </a:p>
          <a:p>
            <a:r>
              <a:rPr lang="hu-HU" sz="1600" b="1" dirty="0">
                <a:solidFill>
                  <a:schemeClr val="tx1"/>
                </a:solidFill>
                <a:latin typeface="EC Square Sans Pro" panose="020B0506040000020004" pitchFamily="34" charset="0"/>
              </a:rPr>
              <a:t>- </a:t>
            </a:r>
            <a:r>
              <a:rPr lang="hu-HU" sz="1600" b="1" dirty="0" smtClean="0">
                <a:solidFill>
                  <a:schemeClr val="tx1"/>
                </a:solidFill>
                <a:latin typeface="EC Square Sans Pro" panose="020B0506040000020004" pitchFamily="34" charset="0"/>
              </a:rPr>
              <a:t>azonos/más </a:t>
            </a:r>
            <a:r>
              <a:rPr lang="hu-HU" sz="1600" b="1" dirty="0">
                <a:solidFill>
                  <a:schemeClr val="tx1"/>
                </a:solidFill>
                <a:latin typeface="EC Square Sans Pro" panose="020B0506040000020004" pitchFamily="34" charset="0"/>
              </a:rPr>
              <a:t>javallat</a:t>
            </a:r>
          </a:p>
          <a:p>
            <a:r>
              <a:rPr lang="hu-HU" sz="1600" b="1" dirty="0">
                <a:solidFill>
                  <a:schemeClr val="tx1"/>
                </a:solidFill>
                <a:latin typeface="EC Square Sans Pro" panose="020B0506040000020004" pitchFamily="34" charset="0"/>
              </a:rPr>
              <a:t>- </a:t>
            </a:r>
            <a:r>
              <a:rPr lang="hu-HU" sz="1600" b="1" dirty="0" smtClean="0">
                <a:solidFill>
                  <a:schemeClr val="tx1"/>
                </a:solidFill>
                <a:latin typeface="EC Square Sans Pro" panose="020B0506040000020004" pitchFamily="34" charset="0"/>
              </a:rPr>
              <a:t>azonos/más </a:t>
            </a:r>
            <a:r>
              <a:rPr lang="hu-HU" sz="1600" b="1" dirty="0">
                <a:solidFill>
                  <a:schemeClr val="tx1"/>
                </a:solidFill>
                <a:latin typeface="EC Square Sans Pro" panose="020B0506040000020004" pitchFamily="34" charset="0"/>
              </a:rPr>
              <a:t>élelmiszertermelő faj</a:t>
            </a:r>
          </a:p>
          <a:p>
            <a:r>
              <a:rPr lang="hu-HU" sz="1600" b="1" dirty="0">
                <a:solidFill>
                  <a:schemeClr val="tx1"/>
                </a:solidFill>
                <a:latin typeface="EC Square Sans Pro" panose="020B0506040000020004" pitchFamily="34" charset="0"/>
              </a:rPr>
              <a:t>- </a:t>
            </a:r>
            <a:r>
              <a:rPr lang="hu-HU" sz="1600" dirty="0">
                <a:solidFill>
                  <a:schemeClr val="tx1"/>
                </a:solidFill>
                <a:latin typeface="EC Square Sans Pro" panose="020B0506040000020004" pitchFamily="34" charset="0"/>
              </a:rPr>
              <a:t> </a:t>
            </a:r>
            <a:r>
              <a:rPr lang="hu-HU" sz="1600" b="1" dirty="0" smtClean="0">
                <a:solidFill>
                  <a:schemeClr val="tx1"/>
                </a:solidFill>
                <a:latin typeface="EC Square Sans Pro" panose="020B0506040000020004" pitchFamily="34" charset="0"/>
              </a:rPr>
              <a:t>azonos/más </a:t>
            </a:r>
            <a:r>
              <a:rPr lang="hu-HU" sz="1600" b="1" dirty="0">
                <a:solidFill>
                  <a:schemeClr val="tx1"/>
                </a:solidFill>
                <a:latin typeface="EC Square Sans Pro" panose="020B0506040000020004" pitchFamily="34" charset="0"/>
              </a:rPr>
              <a:t>EU-tagállam</a:t>
            </a:r>
          </a:p>
        </p:txBody>
      </p:sp>
      <p:sp>
        <p:nvSpPr>
          <p:cNvPr id="19" name="TextBox 10">
            <a:extLst>
              <a:ext uri="{FF2B5EF4-FFF2-40B4-BE49-F238E27FC236}">
                <a16:creationId xmlns:a16="http://schemas.microsoft.com/office/drawing/2014/main" xmlns="" id="{31A6D801-C04B-45D8-9775-B697C3F8B0AF}"/>
              </a:ext>
            </a:extLst>
          </p:cNvPr>
          <p:cNvSpPr txBox="1"/>
          <p:nvPr/>
        </p:nvSpPr>
        <p:spPr>
          <a:xfrm>
            <a:off x="364903" y="5497538"/>
            <a:ext cx="4714400" cy="338554"/>
          </a:xfrm>
          <a:prstGeom prst="rect">
            <a:avLst/>
          </a:prstGeom>
          <a:solidFill>
            <a:srgbClr val="ECEBEB"/>
          </a:solidFill>
        </p:spPr>
        <p:txBody>
          <a:bodyPr wrap="square" rtlCol="0">
            <a:spAutoFit/>
          </a:bodyPr>
          <a:lstStyle/>
          <a:p>
            <a:r>
              <a:rPr lang="hu-HU" sz="1600">
                <a:solidFill>
                  <a:schemeClr val="tx1"/>
                </a:solidFill>
                <a:latin typeface="EC Square Sans Pro" panose="020B0506040000020004" pitchFamily="34" charset="0"/>
              </a:rPr>
              <a:t>az engedélyezett </a:t>
            </a:r>
            <a:r>
              <a:rPr lang="hu-HU" sz="1600" b="1">
                <a:solidFill>
                  <a:schemeClr val="tx1"/>
                </a:solidFill>
                <a:latin typeface="EC Square Sans Pro" panose="020B0506040000020004" pitchFamily="34" charset="0"/>
              </a:rPr>
              <a:t>humán gyógyszert</a:t>
            </a:r>
          </a:p>
        </p:txBody>
      </p:sp>
      <p:sp>
        <p:nvSpPr>
          <p:cNvPr id="20" name="TextBox 11">
            <a:extLst>
              <a:ext uri="{FF2B5EF4-FFF2-40B4-BE49-F238E27FC236}">
                <a16:creationId xmlns:a16="http://schemas.microsoft.com/office/drawing/2014/main" xmlns="" id="{C875C385-EAF7-48D2-B3D8-4B59A3CA9938}"/>
              </a:ext>
            </a:extLst>
          </p:cNvPr>
          <p:cNvSpPr txBox="1"/>
          <p:nvPr/>
        </p:nvSpPr>
        <p:spPr>
          <a:xfrm>
            <a:off x="466539" y="6083136"/>
            <a:ext cx="4715061" cy="584775"/>
          </a:xfrm>
          <a:prstGeom prst="rect">
            <a:avLst/>
          </a:prstGeom>
          <a:solidFill>
            <a:srgbClr val="ECEBEB"/>
          </a:solidFill>
        </p:spPr>
        <p:txBody>
          <a:bodyPr wrap="square" rtlCol="0">
            <a:spAutoFit/>
          </a:bodyPr>
          <a:lstStyle/>
          <a:p>
            <a:pPr algn="l" rtl="0">
              <a:defRPr/>
            </a:pPr>
            <a:r>
              <a:rPr lang="hu-HU" sz="1600" dirty="0">
                <a:solidFill>
                  <a:schemeClr val="tx1"/>
                </a:solidFill>
                <a:latin typeface="EC Square Sans Pro" panose="020B0506040000020004" pitchFamily="34" charset="0"/>
              </a:rPr>
              <a:t>Állatorvosi </a:t>
            </a:r>
            <a:r>
              <a:rPr lang="hu-HU" sz="1600" dirty="0" smtClean="0">
                <a:solidFill>
                  <a:schemeClr val="tx1"/>
                </a:solidFill>
                <a:latin typeface="EC Square Sans Pro" panose="020B0506040000020004" pitchFamily="34" charset="0"/>
              </a:rPr>
              <a:t>vényben előírtaknak </a:t>
            </a:r>
            <a:r>
              <a:rPr lang="hu-HU" sz="1600" dirty="0">
                <a:solidFill>
                  <a:schemeClr val="tx1"/>
                </a:solidFill>
                <a:latin typeface="EC Square Sans Pro" panose="020B0506040000020004" pitchFamily="34" charset="0"/>
              </a:rPr>
              <a:t>megfelelően </a:t>
            </a:r>
            <a:r>
              <a:rPr lang="hu-HU" sz="1600" b="1" dirty="0" err="1" smtClean="0">
                <a:solidFill>
                  <a:schemeClr val="tx1"/>
                </a:solidFill>
                <a:latin typeface="EC Square Sans Pro" panose="020B0506040000020004" pitchFamily="34" charset="0"/>
              </a:rPr>
              <a:t>magisztrálisan</a:t>
            </a:r>
            <a:r>
              <a:rPr lang="hu-HU" sz="1600" b="1" dirty="0" smtClean="0">
                <a:solidFill>
                  <a:schemeClr val="tx1"/>
                </a:solidFill>
                <a:latin typeface="EC Square Sans Pro" panose="020B0506040000020004" pitchFamily="34" charset="0"/>
              </a:rPr>
              <a:t> </a:t>
            </a:r>
            <a:r>
              <a:rPr lang="hu-HU" sz="1600" b="1" dirty="0">
                <a:solidFill>
                  <a:schemeClr val="tx1"/>
                </a:solidFill>
                <a:latin typeface="EC Square Sans Pro" panose="020B0506040000020004" pitchFamily="34" charset="0"/>
              </a:rPr>
              <a:t>készült VMP</a:t>
            </a:r>
            <a:r>
              <a:rPr lang="hu-HU" sz="1600" dirty="0">
                <a:solidFill>
                  <a:schemeClr val="tx1"/>
                </a:solidFill>
                <a:latin typeface="EC Square Sans Pro" panose="020B0506040000020004" pitchFamily="34" charset="0"/>
              </a:rPr>
              <a:t>. </a:t>
            </a:r>
          </a:p>
        </p:txBody>
      </p:sp>
      <p:sp>
        <p:nvSpPr>
          <p:cNvPr id="21" name="TextBox 12">
            <a:extLst>
              <a:ext uri="{FF2B5EF4-FFF2-40B4-BE49-F238E27FC236}">
                <a16:creationId xmlns:a16="http://schemas.microsoft.com/office/drawing/2014/main" xmlns=""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r>
              <a:rPr lang="hu-HU" sz="1600" dirty="0">
                <a:solidFill>
                  <a:schemeClr val="tx1"/>
                </a:solidFill>
                <a:latin typeface="EC Square Sans Pro" panose="020B0506040000020004" pitchFamily="34" charset="0"/>
              </a:rPr>
              <a:t>Az Ön országában az érintett fajra és indikációra engedélyezett </a:t>
            </a:r>
            <a:r>
              <a:rPr lang="hu-HU" sz="1600" dirty="0" err="1" smtClean="0">
                <a:solidFill>
                  <a:schemeClr val="tx1"/>
                </a:solidFill>
                <a:latin typeface="EC Square Sans Pro" panose="020B0506040000020004" pitchFamily="34" charset="0"/>
              </a:rPr>
              <a:t>késztímény</a:t>
            </a:r>
            <a:r>
              <a:rPr lang="hu-HU" sz="1600" dirty="0" smtClean="0">
                <a:solidFill>
                  <a:schemeClr val="tx1"/>
                </a:solidFill>
                <a:latin typeface="EC Square Sans Pro" panose="020B0506040000020004" pitchFamily="34" charset="0"/>
              </a:rPr>
              <a:t> </a:t>
            </a:r>
            <a:r>
              <a:rPr lang="hu-HU" sz="1600" dirty="0">
                <a:solidFill>
                  <a:schemeClr val="tx1"/>
                </a:solidFill>
                <a:latin typeface="EC Square Sans Pro" panose="020B0506040000020004" pitchFamily="34" charset="0"/>
              </a:rPr>
              <a:t>(106. cikk (1) bekezdés).</a:t>
            </a:r>
          </a:p>
        </p:txBody>
      </p:sp>
      <p:sp>
        <p:nvSpPr>
          <p:cNvPr id="22" name="Arrow: Right 13">
            <a:extLst>
              <a:ext uri="{FF2B5EF4-FFF2-40B4-BE49-F238E27FC236}">
                <a16:creationId xmlns:a16="http://schemas.microsoft.com/office/drawing/2014/main" xmlns=""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xmlns=""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xmlns="" id="{85AB590C-E616-498F-B4C0-539B365F84A2}"/>
              </a:ext>
            </a:extLst>
          </p:cNvPr>
          <p:cNvSpPr txBox="1"/>
          <p:nvPr/>
        </p:nvSpPr>
        <p:spPr>
          <a:xfrm>
            <a:off x="3286726" y="2710539"/>
            <a:ext cx="2961673" cy="461665"/>
          </a:xfrm>
          <a:prstGeom prst="rect">
            <a:avLst/>
          </a:prstGeom>
          <a:noFill/>
          <a:ln>
            <a:noFill/>
          </a:ln>
        </p:spPr>
        <p:txBody>
          <a:bodyPr wrap="square" rtlCol="0">
            <a:spAutoFit/>
          </a:bodyPr>
          <a:lstStyle/>
          <a:p>
            <a:r>
              <a:rPr lang="hu-HU" sz="1200" i="1" dirty="0">
                <a:solidFill>
                  <a:srgbClr val="C00000"/>
                </a:solidFill>
                <a:latin typeface="EC Square Sans Pro" panose="020B0506040000020004" pitchFamily="34" charset="0"/>
              </a:rPr>
              <a:t>Ha nem, állatorvos felelősségére használja &amp; hogy elkerülje az elfogadhatatlan szenvedést</a:t>
            </a:r>
          </a:p>
        </p:txBody>
      </p:sp>
      <p:sp>
        <p:nvSpPr>
          <p:cNvPr id="3" name="Rectángulo 2">
            <a:extLst>
              <a:ext uri="{FF2B5EF4-FFF2-40B4-BE49-F238E27FC236}">
                <a16:creationId xmlns:a16="http://schemas.microsoft.com/office/drawing/2014/main" xmlns=""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Ezt a terméket kell használni</a:t>
            </a:r>
          </a:p>
        </p:txBody>
      </p:sp>
      <p:sp>
        <p:nvSpPr>
          <p:cNvPr id="38" name="Rectángulo 37">
            <a:extLst>
              <a:ext uri="{FF2B5EF4-FFF2-40B4-BE49-F238E27FC236}">
                <a16:creationId xmlns:a16="http://schemas.microsoft.com/office/drawing/2014/main" xmlns=""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Válasszon ki egy terméket</a:t>
            </a:r>
          </a:p>
        </p:txBody>
      </p:sp>
      <p:sp>
        <p:nvSpPr>
          <p:cNvPr id="39" name="Rectángulo 38">
            <a:extLst>
              <a:ext uri="{FF2B5EF4-FFF2-40B4-BE49-F238E27FC236}">
                <a16:creationId xmlns:a16="http://schemas.microsoft.com/office/drawing/2014/main" xmlns=""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dirty="0">
                <a:solidFill>
                  <a:schemeClr val="bg1"/>
                </a:solidFill>
                <a:latin typeface="EC Square Sans Pro" panose="020B0506040000020004" pitchFamily="34" charset="0"/>
              </a:rPr>
              <a:t>Válasszon ki egy terméket</a:t>
            </a:r>
          </a:p>
        </p:txBody>
      </p:sp>
      <p:sp>
        <p:nvSpPr>
          <p:cNvPr id="40" name="Rectángulo 39">
            <a:extLst>
              <a:ext uri="{FF2B5EF4-FFF2-40B4-BE49-F238E27FC236}">
                <a16:creationId xmlns:a16="http://schemas.microsoft.com/office/drawing/2014/main" xmlns="" id="{BF153912-3FF6-42C1-A0B5-4FAB5EB590DA}"/>
              </a:ext>
            </a:extLst>
          </p:cNvPr>
          <p:cNvSpPr/>
          <p:nvPr/>
        </p:nvSpPr>
        <p:spPr>
          <a:xfrm>
            <a:off x="5905500" y="602326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dirty="0" smtClean="0">
                <a:solidFill>
                  <a:schemeClr val="bg1"/>
                </a:solidFill>
                <a:latin typeface="EC Square Sans Pro" panose="020B0506040000020004" pitchFamily="34" charset="0"/>
              </a:rPr>
              <a:t>K</a:t>
            </a:r>
            <a:r>
              <a:rPr lang="hu-HU" sz="1800" dirty="0" smtClean="0">
                <a:solidFill>
                  <a:schemeClr val="bg1"/>
                </a:solidFill>
                <a:latin typeface="EC Square Sans Pro" panose="020B0506040000020004" pitchFamily="34" charset="0"/>
              </a:rPr>
              <a:t>észíttessen egy </a:t>
            </a:r>
            <a:r>
              <a:rPr lang="hu-HU" sz="1800" dirty="0">
                <a:solidFill>
                  <a:schemeClr val="bg1"/>
                </a:solidFill>
                <a:latin typeface="EC Square Sans Pro" panose="020B0506040000020004" pitchFamily="34" charset="0"/>
              </a:rPr>
              <a:t>terméket</a:t>
            </a:r>
          </a:p>
        </p:txBody>
      </p:sp>
      <p:sp>
        <p:nvSpPr>
          <p:cNvPr id="43" name="Arrow: Down 15">
            <a:extLst>
              <a:ext uri="{FF2B5EF4-FFF2-40B4-BE49-F238E27FC236}">
                <a16:creationId xmlns:a16="http://schemas.microsoft.com/office/drawing/2014/main" xmlns="" id="{17D9F5F0-62FD-46D3-9B41-57B0391D119C}"/>
              </a:ext>
            </a:extLst>
          </p:cNvPr>
          <p:cNvSpPr/>
          <p:nvPr/>
        </p:nvSpPr>
        <p:spPr>
          <a:xfrm>
            <a:off x="2500339" y="5067979"/>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4" name="TextBox 16">
            <a:extLst>
              <a:ext uri="{FF2B5EF4-FFF2-40B4-BE49-F238E27FC236}">
                <a16:creationId xmlns:a16="http://schemas.microsoft.com/office/drawing/2014/main" xmlns="" id="{84BFF4A6-BBE2-4675-8DE5-391F4D5279A3}"/>
              </a:ext>
            </a:extLst>
          </p:cNvPr>
          <p:cNvSpPr txBox="1"/>
          <p:nvPr/>
        </p:nvSpPr>
        <p:spPr>
          <a:xfrm>
            <a:off x="3068968" y="5014552"/>
            <a:ext cx="1890478" cy="338554"/>
          </a:xfrm>
          <a:prstGeom prst="rect">
            <a:avLst/>
          </a:prstGeom>
          <a:noFill/>
          <a:ln>
            <a:noFill/>
          </a:ln>
        </p:spPr>
        <p:txBody>
          <a:bodyPr wrap="square" rtlCol="0">
            <a:spAutoFit/>
          </a:bodyPr>
          <a:lstStyle/>
          <a:p>
            <a:r>
              <a:rPr lang="hu-HU" sz="1600" i="1" dirty="0">
                <a:solidFill>
                  <a:srgbClr val="C00000"/>
                </a:solidFill>
                <a:latin typeface="EC Square Sans Pro" panose="020B0506040000020004" pitchFamily="34" charset="0"/>
              </a:rPr>
              <a:t>Ha nem, használja</a:t>
            </a:r>
          </a:p>
        </p:txBody>
      </p:sp>
      <p:sp>
        <p:nvSpPr>
          <p:cNvPr id="45" name="Arrow: Down 15">
            <a:extLst>
              <a:ext uri="{FF2B5EF4-FFF2-40B4-BE49-F238E27FC236}">
                <a16:creationId xmlns:a16="http://schemas.microsoft.com/office/drawing/2014/main" xmlns=""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6" name="TextBox 16">
            <a:extLst>
              <a:ext uri="{FF2B5EF4-FFF2-40B4-BE49-F238E27FC236}">
                <a16:creationId xmlns:a16="http://schemas.microsoft.com/office/drawing/2014/main" xmlns="" id="{0F224CF6-315A-4D6F-A3DF-4BD412127554}"/>
              </a:ext>
            </a:extLst>
          </p:cNvPr>
          <p:cNvSpPr txBox="1"/>
          <p:nvPr/>
        </p:nvSpPr>
        <p:spPr>
          <a:xfrm>
            <a:off x="3169648" y="5725911"/>
            <a:ext cx="1890478" cy="338554"/>
          </a:xfrm>
          <a:prstGeom prst="rect">
            <a:avLst/>
          </a:prstGeom>
          <a:noFill/>
          <a:ln>
            <a:noFill/>
          </a:ln>
        </p:spPr>
        <p:txBody>
          <a:bodyPr wrap="square" rtlCol="0">
            <a:spAutoFit/>
          </a:bodyPr>
          <a:lstStyle/>
          <a:p>
            <a:r>
              <a:rPr lang="hu-HU" sz="1600" i="1">
                <a:solidFill>
                  <a:srgbClr val="C00000"/>
                </a:solidFill>
                <a:latin typeface="EC Square Sans Pro" panose="020B0506040000020004" pitchFamily="34" charset="0"/>
              </a:rPr>
              <a:t>Ha nem, használja</a:t>
            </a:r>
          </a:p>
        </p:txBody>
      </p:sp>
      <p:sp>
        <p:nvSpPr>
          <p:cNvPr id="47" name="Arrow: Right 13">
            <a:extLst>
              <a:ext uri="{FF2B5EF4-FFF2-40B4-BE49-F238E27FC236}">
                <a16:creationId xmlns:a16="http://schemas.microsoft.com/office/drawing/2014/main" xmlns=""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xmlns=""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xmlns=""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52" name="Explosion: 14 Points 30">
            <a:extLst>
              <a:ext uri="{FF2B5EF4-FFF2-40B4-BE49-F238E27FC236}">
                <a16:creationId xmlns:a16="http://schemas.microsoft.com/office/drawing/2014/main" xmlns="" id="{E8EB0811-57B5-4783-A1D3-DB86F6C44A22}"/>
              </a:ext>
            </a:extLst>
          </p:cNvPr>
          <p:cNvSpPr/>
          <p:nvPr/>
        </p:nvSpPr>
        <p:spPr>
          <a:xfrm>
            <a:off x="8251750" y="4638930"/>
            <a:ext cx="3895889" cy="2173962"/>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400" dirty="0"/>
              <a:t>A harmadik országok vakcinákra vonatkozó </a:t>
            </a:r>
            <a:r>
              <a:rPr lang="hu-HU" sz="1400" dirty="0" smtClean="0"/>
              <a:t>szabályai!</a:t>
            </a:r>
            <a:endParaRPr lang="hu-HU" sz="1400" dirty="0"/>
          </a:p>
        </p:txBody>
      </p:sp>
      <p:sp>
        <p:nvSpPr>
          <p:cNvPr id="53" name="CuadroTexto 52">
            <a:extLst>
              <a:ext uri="{FF2B5EF4-FFF2-40B4-BE49-F238E27FC236}">
                <a16:creationId xmlns:a16="http://schemas.microsoft.com/office/drawing/2014/main" xmlns="" id="{606B0BE0-EEAA-4E87-A383-E392F9411C9D}"/>
              </a:ext>
            </a:extLst>
          </p:cNvPr>
          <p:cNvSpPr txBox="1"/>
          <p:nvPr/>
        </p:nvSpPr>
        <p:spPr>
          <a:xfrm rot="16200000">
            <a:off x="-2006210" y="4254645"/>
            <a:ext cx="4515361" cy="307777"/>
          </a:xfrm>
          <a:prstGeom prst="rect">
            <a:avLst/>
          </a:prstGeom>
          <a:solidFill>
            <a:srgbClr val="2C7470"/>
          </a:solidFill>
        </p:spPr>
        <p:txBody>
          <a:bodyPr wrap="square" rtlCol="0">
            <a:spAutoFit/>
          </a:bodyPr>
          <a:lstStyle/>
          <a:p>
            <a:pPr algn="ctr"/>
            <a:r>
              <a:rPr lang="hu-HU" sz="1400" dirty="0">
                <a:solidFill>
                  <a:schemeClr val="bg1"/>
                </a:solidFill>
                <a:latin typeface="EC Square Sans Pro" panose="020B0506040000020004" pitchFamily="34" charset="0"/>
              </a:rPr>
              <a:t>„Forgalomba hozatali engedélyen kívüli felhasználás”</a:t>
            </a:r>
          </a:p>
        </p:txBody>
      </p:sp>
      <p:pic>
        <p:nvPicPr>
          <p:cNvPr id="54" name="Imagen 53">
            <a:extLst>
              <a:ext uri="{FF2B5EF4-FFF2-40B4-BE49-F238E27FC236}">
                <a16:creationId xmlns:a16="http://schemas.microsoft.com/office/drawing/2014/main" xmlns="" id="{3ACBC299-76C9-490B-96F1-0BB5B3A23465}"/>
              </a:ext>
            </a:extLst>
          </p:cNvPr>
          <p:cNvPicPr>
            <a:picLocks noChangeAspect="1"/>
          </p:cNvPicPr>
          <p:nvPr/>
        </p:nvPicPr>
        <p:blipFill>
          <a:blip r:embed="rId3"/>
          <a:stretch>
            <a:fillRect/>
          </a:stretch>
        </p:blipFill>
        <p:spPr>
          <a:xfrm>
            <a:off x="10505292" y="265940"/>
            <a:ext cx="1009108" cy="722571"/>
          </a:xfrm>
          <a:prstGeom prst="rect">
            <a:avLst/>
          </a:prstGeom>
        </p:spPr>
      </p:pic>
      <p:sp>
        <p:nvSpPr>
          <p:cNvPr id="4" name="TextBox 10">
            <a:extLst>
              <a:ext uri="{FF2B5EF4-FFF2-40B4-BE49-F238E27FC236}">
                <a16:creationId xmlns:a16="http://schemas.microsoft.com/office/drawing/2014/main" xmlns="" id="{A1DDDF03-B08B-8E86-38CA-DFAB63A2487D}"/>
              </a:ext>
            </a:extLst>
          </p:cNvPr>
          <p:cNvSpPr txBox="1"/>
          <p:nvPr/>
        </p:nvSpPr>
        <p:spPr>
          <a:xfrm>
            <a:off x="488784" y="4544424"/>
            <a:ext cx="4714400" cy="461665"/>
          </a:xfrm>
          <a:prstGeom prst="rect">
            <a:avLst/>
          </a:prstGeom>
          <a:solidFill>
            <a:srgbClr val="ECEBEB"/>
          </a:solidFill>
        </p:spPr>
        <p:txBody>
          <a:bodyPr wrap="square" rtlCol="0">
            <a:spAutoFit/>
          </a:bodyPr>
          <a:lstStyle/>
          <a:p>
            <a:r>
              <a:rPr lang="hu-HU" sz="1200" dirty="0">
                <a:solidFill>
                  <a:schemeClr val="tx1"/>
                </a:solidFill>
                <a:latin typeface="EC Square Sans Pro" panose="020B0506040000020004" pitchFamily="34" charset="0"/>
              </a:rPr>
              <a:t>Engedélyezett </a:t>
            </a:r>
            <a:r>
              <a:rPr lang="hu-HU" sz="1200" b="1" dirty="0">
                <a:solidFill>
                  <a:schemeClr val="tx1"/>
                </a:solidFill>
                <a:latin typeface="EC Square Sans Pro" panose="020B0506040000020004" pitchFamily="34" charset="0"/>
              </a:rPr>
              <a:t>termék nem </a:t>
            </a:r>
            <a:r>
              <a:rPr lang="hu-HU" sz="1200" b="1" dirty="0" smtClean="0">
                <a:solidFill>
                  <a:schemeClr val="tx1"/>
                </a:solidFill>
                <a:latin typeface="EC Square Sans Pro" panose="020B0506040000020004" pitchFamily="34" charset="0"/>
              </a:rPr>
              <a:t>élelmiszertermelő állatra, azonos </a:t>
            </a:r>
            <a:r>
              <a:rPr lang="hu-HU" sz="1200" b="1" dirty="0">
                <a:solidFill>
                  <a:schemeClr val="tx1"/>
                </a:solidFill>
                <a:latin typeface="EC Square Sans Pro" panose="020B0506040000020004" pitchFamily="34" charset="0"/>
              </a:rPr>
              <a:t>indikációra</a:t>
            </a:r>
          </a:p>
        </p:txBody>
      </p:sp>
      <p:sp>
        <p:nvSpPr>
          <p:cNvPr id="5" name="Arrow: Down 15">
            <a:extLst>
              <a:ext uri="{FF2B5EF4-FFF2-40B4-BE49-F238E27FC236}">
                <a16:creationId xmlns:a16="http://schemas.microsoft.com/office/drawing/2014/main" xmlns="" id="{F713E439-8BF8-30D5-D06E-7D09AF547A62}"/>
              </a:ext>
            </a:extLst>
          </p:cNvPr>
          <p:cNvSpPr/>
          <p:nvPr/>
        </p:nvSpPr>
        <p:spPr>
          <a:xfrm>
            <a:off x="2500339" y="4236971"/>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6" name="TextBox 16">
            <a:extLst>
              <a:ext uri="{FF2B5EF4-FFF2-40B4-BE49-F238E27FC236}">
                <a16:creationId xmlns:a16="http://schemas.microsoft.com/office/drawing/2014/main" xmlns="" id="{1E69013A-BA47-0DBA-FBFF-3BDFD4D48C6A}"/>
              </a:ext>
            </a:extLst>
          </p:cNvPr>
          <p:cNvSpPr txBox="1"/>
          <p:nvPr/>
        </p:nvSpPr>
        <p:spPr>
          <a:xfrm>
            <a:off x="3125977" y="4177084"/>
            <a:ext cx="1890478" cy="338554"/>
          </a:xfrm>
          <a:prstGeom prst="rect">
            <a:avLst/>
          </a:prstGeom>
          <a:noFill/>
          <a:ln>
            <a:noFill/>
          </a:ln>
        </p:spPr>
        <p:txBody>
          <a:bodyPr wrap="square" rtlCol="0">
            <a:spAutoFit/>
          </a:bodyPr>
          <a:lstStyle/>
          <a:p>
            <a:r>
              <a:rPr lang="hu-HU" sz="1600" i="1" dirty="0">
                <a:solidFill>
                  <a:srgbClr val="C00000"/>
                </a:solidFill>
                <a:latin typeface="EC Square Sans Pro" panose="020B0506040000020004" pitchFamily="34" charset="0"/>
              </a:rPr>
              <a:t>Ha nem, használja</a:t>
            </a:r>
          </a:p>
        </p:txBody>
      </p:sp>
      <p:sp>
        <p:nvSpPr>
          <p:cNvPr id="10" name="TextBox 6">
            <a:extLst>
              <a:ext uri="{FF2B5EF4-FFF2-40B4-BE49-F238E27FC236}">
                <a16:creationId xmlns:a16="http://schemas.microsoft.com/office/drawing/2014/main" xmlns="" id="{BD75AC1A-D63B-0AC5-4AE5-5A3C96EBFF00}"/>
              </a:ext>
            </a:extLst>
          </p:cNvPr>
          <p:cNvSpPr txBox="1"/>
          <p:nvPr/>
        </p:nvSpPr>
        <p:spPr>
          <a:xfrm>
            <a:off x="8657769" y="2222971"/>
            <a:ext cx="2872250" cy="2062103"/>
          </a:xfrm>
          <a:prstGeom prst="rect">
            <a:avLst/>
          </a:prstGeom>
          <a:noFill/>
        </p:spPr>
        <p:txBody>
          <a:bodyPr wrap="square" rtlCol="0">
            <a:spAutoFit/>
          </a:bodyPr>
          <a:lstStyle/>
          <a:p>
            <a:r>
              <a:rPr lang="en-US" sz="1600" b="1" dirty="0">
                <a:solidFill>
                  <a:srgbClr val="FF0000"/>
                </a:solidFill>
                <a:latin typeface="EC Square Sans Pro" panose="020B0506040000020004"/>
              </a:rPr>
              <a:t>3. </a:t>
            </a:r>
            <a:r>
              <a:rPr lang="en-US" sz="1600" b="1" dirty="0" err="1">
                <a:solidFill>
                  <a:srgbClr val="FF0000"/>
                </a:solidFill>
                <a:latin typeface="EC Square Sans Pro" panose="020B0506040000020004"/>
              </a:rPr>
              <a:t>ország</a:t>
            </a:r>
            <a:r>
              <a:rPr lang="en-US" sz="1600" b="1" dirty="0">
                <a:solidFill>
                  <a:srgbClr val="FF0000"/>
                </a:solidFill>
                <a:latin typeface="EC Square Sans Pro" panose="020B0506040000020004"/>
              </a:rPr>
              <a:t> </a:t>
            </a:r>
            <a:r>
              <a:rPr lang="en-US" sz="1600" b="1" dirty="0" err="1">
                <a:solidFill>
                  <a:srgbClr val="FF0000"/>
                </a:solidFill>
                <a:latin typeface="EC Square Sans Pro" panose="020B0506040000020004"/>
              </a:rPr>
              <a:t>termékei</a:t>
            </a:r>
            <a:r>
              <a:rPr lang="en-US" sz="1600" b="1" dirty="0">
                <a:solidFill>
                  <a:srgbClr val="FF0000"/>
                </a:solidFill>
                <a:latin typeface="EC Square Sans Pro" panose="020B0506040000020004"/>
              </a:rPr>
              <a:t>:</a:t>
            </a:r>
          </a:p>
          <a:p>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Azokban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esetekben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amikor</a:t>
            </a:r>
            <a:r>
              <a:rPr lang="en-US" sz="1600" dirty="0">
                <a:solidFill>
                  <a:schemeClr val="tx1"/>
                </a:solidFill>
                <a:latin typeface="EC Square Sans Pro" panose="020B0506040000020004"/>
              </a:rPr>
              <a:t> a </a:t>
            </a:r>
            <a:r>
              <a:rPr lang="en-US" sz="1600" dirty="0" err="1">
                <a:solidFill>
                  <a:schemeClr val="tx1"/>
                </a:solidFill>
                <a:latin typeface="EC Square Sans Pro" panose="020B0506040000020004"/>
              </a:rPr>
              <a:t>fenti</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lehetőségek</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egyike</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sem</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áll</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rendelkezésre</a:t>
            </a:r>
            <a:r>
              <a:rPr lang="en-US" sz="1600" dirty="0">
                <a:solidFill>
                  <a:schemeClr val="tx1"/>
                </a:solidFill>
                <a:latin typeface="EC Square Sans Pro" panose="020B0506040000020004"/>
              </a:rPr>
              <a:t> → </a:t>
            </a:r>
            <a:r>
              <a:rPr lang="en-US" sz="1600" dirty="0" err="1">
                <a:solidFill>
                  <a:schemeClr val="tx1"/>
                </a:solidFill>
                <a:latin typeface="EC Square Sans Pro" panose="020B0506040000020004"/>
              </a:rPr>
              <a:t>használjon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egy</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harmadik</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országban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ugyanarra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állatfajra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és</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ugyanazon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indikációra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engedélyezett</a:t>
            </a:r>
            <a:r>
              <a:rPr lang="en-US" sz="1600" dirty="0">
                <a:solidFill>
                  <a:schemeClr val="tx1"/>
                </a:solidFill>
                <a:latin typeface="EC Square Sans Pro" panose="020B0506040000020004"/>
              </a:rPr>
              <a:t> VMP-t</a:t>
            </a:r>
            <a:endParaRPr lang="x-none" sz="1600" dirty="0">
              <a:solidFill>
                <a:schemeClr val="tx1"/>
              </a:solidFill>
              <a:latin typeface="EC Square Sans Pro" panose="020B0506040000020004"/>
            </a:endParaRPr>
          </a:p>
        </p:txBody>
      </p:sp>
      <p:sp>
        <p:nvSpPr>
          <p:cNvPr id="31" name="Arrow: Right 13">
            <a:extLst>
              <a:ext uri="{FF2B5EF4-FFF2-40B4-BE49-F238E27FC236}">
                <a16:creationId xmlns:a16="http://schemas.microsoft.com/office/drawing/2014/main" xmlns="" id="{3A357093-EC63-421A-9B67-CB329D2B81A2}"/>
              </a:ext>
            </a:extLst>
          </p:cNvPr>
          <p:cNvSpPr/>
          <p:nvPr/>
        </p:nvSpPr>
        <p:spPr>
          <a:xfrm>
            <a:off x="5208386" y="6155095"/>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7" name="Téglalap 6"/>
          <p:cNvSpPr/>
          <p:nvPr/>
        </p:nvSpPr>
        <p:spPr>
          <a:xfrm>
            <a:off x="5868248" y="5417047"/>
            <a:ext cx="2523448"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u-HU" dirty="0" smtClean="0">
                <a:solidFill>
                  <a:schemeClr val="tx1"/>
                </a:solidFill>
                <a:latin typeface="EC Square Sans Pro" panose="020B0506040000020004" pitchFamily="34" charset="0"/>
                <a:ea typeface="+mn-ea"/>
                <a:cs typeface="+mn-cs"/>
              </a:rPr>
              <a:t>Válasszon ki egy terméket</a:t>
            </a:r>
            <a:endParaRPr lang="hu-HU" dirty="0">
              <a:solidFill>
                <a:schemeClr val="bg1"/>
              </a:solidFill>
              <a:latin typeface="EC Square Sans Pro" panose="020B0506040000020004" pitchFamily="34" charset="0"/>
              <a:ea typeface="+mn-ea"/>
              <a:cs typeface="+mn-cs"/>
            </a:endParaRPr>
          </a:p>
        </p:txBody>
      </p:sp>
    </p:spTree>
    <p:extLst>
      <p:ext uri="{BB962C8B-B14F-4D97-AF65-F5344CB8AC3E}">
        <p14:creationId xmlns:p14="http://schemas.microsoft.com/office/powerpoint/2010/main" val="127913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hu-HU" sz="2000" b="1" dirty="0">
                <a:solidFill>
                  <a:schemeClr val="bg1"/>
                </a:solidFill>
                <a:latin typeface="EC Square Sans Pro" panose="020B0506040000020004" pitchFamily="34" charset="0"/>
              </a:rPr>
              <a:t>Amikor nem áll rendelkezésre engedélyezett gyógyszer </a:t>
            </a:r>
            <a:r>
              <a:rPr lang="hu-HU" sz="2000" b="1" u="sng" dirty="0">
                <a:solidFill>
                  <a:schemeClr val="bg1"/>
                </a:solidFill>
                <a:latin typeface="EC Square Sans Pro" panose="020B0506040000020004" pitchFamily="34" charset="0"/>
              </a:rPr>
              <a:t>élelmiszertermelő víziállatok</a:t>
            </a:r>
            <a:r>
              <a:rPr lang="hu-HU" sz="2000" b="1" dirty="0">
                <a:solidFill>
                  <a:schemeClr val="bg1"/>
                </a:solidFill>
                <a:latin typeface="EC Square Sans Pro" panose="020B0506040000020004" pitchFamily="34" charset="0"/>
              </a:rPr>
              <a:t> számára</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dirty="0">
                <a:latin typeface="EC Square Sans Pro" panose="020B0506040000020004" pitchFamily="34" charset="0"/>
              </a:rPr>
              <a:t>Általános szabályok – Az állatgyógyászati </a:t>
            </a:r>
            <a:r>
              <a:rPr lang="hu-HU" dirty="0" smtClean="0">
                <a:latin typeface="EC Square Sans Pro" panose="020B0506040000020004" pitchFamily="34" charset="0"/>
              </a:rPr>
              <a:t>készítmények </a:t>
            </a:r>
            <a:r>
              <a:rPr lang="hu-HU" dirty="0" err="1" smtClean="0">
                <a:latin typeface="EC Square Sans Pro" panose="020B0506040000020004" pitchFamily="34" charset="0"/>
              </a:rPr>
              <a:t>off-label</a:t>
            </a:r>
            <a:r>
              <a:rPr lang="hu-HU" dirty="0" smtClean="0">
                <a:latin typeface="EC Square Sans Pro" panose="020B0506040000020004" pitchFamily="34" charset="0"/>
              </a:rPr>
              <a:t> </a:t>
            </a:r>
            <a:r>
              <a:rPr lang="hu-HU" dirty="0">
                <a:latin typeface="EC Square Sans Pro" panose="020B0506040000020004" pitchFamily="34" charset="0"/>
              </a:rPr>
              <a:t>felhasználása</a:t>
            </a:r>
          </a:p>
          <a:p>
            <a:endParaRPr lang="en-GB" sz="2000" dirty="0"/>
          </a:p>
        </p:txBody>
      </p:sp>
      <p:sp>
        <p:nvSpPr>
          <p:cNvPr id="11" name="TextBox 8">
            <a:extLst>
              <a:ext uri="{FF2B5EF4-FFF2-40B4-BE49-F238E27FC236}">
                <a16:creationId xmlns:a16="http://schemas.microsoft.com/office/drawing/2014/main" xmlns="" id="{BB7E4F4F-C703-441F-87FE-EFEECBF28284}"/>
              </a:ext>
            </a:extLst>
          </p:cNvPr>
          <p:cNvSpPr txBox="1"/>
          <p:nvPr/>
        </p:nvSpPr>
        <p:spPr>
          <a:xfrm>
            <a:off x="483921" y="2825750"/>
            <a:ext cx="5348065" cy="830997"/>
          </a:xfrm>
          <a:prstGeom prst="rect">
            <a:avLst/>
          </a:prstGeom>
          <a:solidFill>
            <a:srgbClr val="ECEBEB"/>
          </a:solidFill>
        </p:spPr>
        <p:txBody>
          <a:bodyPr wrap="square" rtlCol="0">
            <a:spAutoFit/>
          </a:bodyPr>
          <a:lstStyle/>
          <a:p>
            <a:r>
              <a:rPr lang="hu-HU" sz="1600" dirty="0">
                <a:solidFill>
                  <a:srgbClr val="616161"/>
                </a:solidFill>
                <a:latin typeface="EC Square Sans Pro" panose="020B0506040000020004" pitchFamily="34" charset="0"/>
              </a:rPr>
              <a:t>Az Ön országában vagy egy másik EU-országban engedélyezett VMP </a:t>
            </a:r>
            <a:r>
              <a:rPr lang="hu-HU" sz="1600" b="1" dirty="0">
                <a:solidFill>
                  <a:srgbClr val="616161"/>
                </a:solidFill>
                <a:latin typeface="EC Square Sans Pro" panose="020B0506040000020004" pitchFamily="34" charset="0"/>
              </a:rPr>
              <a:t>azonos vagy más élelmiszertermelő </a:t>
            </a:r>
            <a:r>
              <a:rPr lang="hu-HU" sz="1600" b="1" dirty="0" smtClean="0">
                <a:solidFill>
                  <a:srgbClr val="616161"/>
                </a:solidFill>
                <a:latin typeface="EC Square Sans Pro" panose="020B0506040000020004" pitchFamily="34" charset="0"/>
              </a:rPr>
              <a:t>víziállat </a:t>
            </a:r>
            <a:r>
              <a:rPr lang="hu-HU" sz="1600" b="1" dirty="0">
                <a:solidFill>
                  <a:srgbClr val="616161"/>
                </a:solidFill>
                <a:latin typeface="EC Square Sans Pro" panose="020B0506040000020004" pitchFamily="34" charset="0"/>
              </a:rPr>
              <a:t>faj </a:t>
            </a:r>
            <a:r>
              <a:rPr lang="hu-HU" sz="1600" dirty="0">
                <a:solidFill>
                  <a:srgbClr val="616161"/>
                </a:solidFill>
                <a:latin typeface="EC Square Sans Pro" panose="020B0506040000020004" pitchFamily="34" charset="0"/>
              </a:rPr>
              <a:t>és </a:t>
            </a:r>
            <a:r>
              <a:rPr lang="hu-HU" sz="1600" b="1" dirty="0" smtClean="0">
                <a:solidFill>
                  <a:srgbClr val="616161"/>
                </a:solidFill>
                <a:latin typeface="EC Square Sans Pro" panose="020B0506040000020004" pitchFamily="34" charset="0"/>
              </a:rPr>
              <a:t>azonos </a:t>
            </a:r>
            <a:r>
              <a:rPr lang="hu-HU" sz="1600" b="1" dirty="0">
                <a:solidFill>
                  <a:srgbClr val="616161"/>
                </a:solidFill>
                <a:latin typeface="EC Square Sans Pro" panose="020B0506040000020004" pitchFamily="34" charset="0"/>
              </a:rPr>
              <a:t>vagy más indikáció</a:t>
            </a:r>
          </a:p>
        </p:txBody>
      </p:sp>
      <p:sp>
        <p:nvSpPr>
          <p:cNvPr id="18" name="TextBox 9">
            <a:extLst>
              <a:ext uri="{FF2B5EF4-FFF2-40B4-BE49-F238E27FC236}">
                <a16:creationId xmlns:a16="http://schemas.microsoft.com/office/drawing/2014/main" xmlns="" id="{6ACD612A-E86B-4604-A5AA-DBA82BBFA50B}"/>
              </a:ext>
            </a:extLst>
          </p:cNvPr>
          <p:cNvSpPr txBox="1"/>
          <p:nvPr/>
        </p:nvSpPr>
        <p:spPr>
          <a:xfrm>
            <a:off x="482337" y="3892550"/>
            <a:ext cx="5311621" cy="738664"/>
          </a:xfrm>
          <a:prstGeom prst="rect">
            <a:avLst/>
          </a:prstGeom>
          <a:solidFill>
            <a:srgbClr val="ECEBEB"/>
          </a:solidFill>
        </p:spPr>
        <p:txBody>
          <a:bodyPr wrap="square" rtlCol="0">
            <a:spAutoFit/>
          </a:bodyPr>
          <a:lstStyle/>
          <a:p>
            <a:r>
              <a:rPr lang="hu-HU" sz="1400" dirty="0">
                <a:solidFill>
                  <a:srgbClr val="616161"/>
                </a:solidFill>
                <a:latin typeface="EC Square Sans Pro" panose="020B0506040000020004" pitchFamily="34" charset="0"/>
              </a:rPr>
              <a:t>Az Ön országában vagy egy másik EU-országban engedélyezett VMP </a:t>
            </a:r>
            <a:r>
              <a:rPr lang="hu-HU" sz="1400" dirty="0" err="1" smtClean="0">
                <a:solidFill>
                  <a:srgbClr val="616161"/>
                </a:solidFill>
                <a:latin typeface="EC Square Sans Pro" panose="020B0506040000020004" pitchFamily="34" charset="0"/>
              </a:rPr>
              <a:t>olyan</a:t>
            </a:r>
            <a:r>
              <a:rPr lang="hu-HU" sz="1400" b="1" dirty="0" err="1" smtClean="0">
                <a:solidFill>
                  <a:srgbClr val="616161"/>
                </a:solidFill>
                <a:latin typeface="EC Square Sans Pro" panose="020B0506040000020004" pitchFamily="34" charset="0"/>
              </a:rPr>
              <a:t>élelmiszertermelő</a:t>
            </a:r>
            <a:r>
              <a:rPr lang="hu-HU" sz="1400" b="1" dirty="0" smtClean="0">
                <a:solidFill>
                  <a:srgbClr val="616161"/>
                </a:solidFill>
                <a:latin typeface="EC Square Sans Pro" panose="020B0506040000020004" pitchFamily="34" charset="0"/>
              </a:rPr>
              <a:t> </a:t>
            </a:r>
            <a:r>
              <a:rPr lang="hu-HU" sz="1400" b="1" dirty="0">
                <a:solidFill>
                  <a:srgbClr val="616161"/>
                </a:solidFill>
                <a:latin typeface="EC Square Sans Pro" panose="020B0506040000020004" pitchFamily="34" charset="0"/>
              </a:rPr>
              <a:t>szárazföldi fajok számára, </a:t>
            </a:r>
            <a:r>
              <a:rPr lang="hu-HU" sz="1400" dirty="0">
                <a:solidFill>
                  <a:srgbClr val="616161"/>
                </a:solidFill>
                <a:latin typeface="EC Square Sans Pro" panose="020B0506040000020004" pitchFamily="34" charset="0"/>
              </a:rPr>
              <a:t>amelyek </a:t>
            </a:r>
            <a:r>
              <a:rPr lang="hu-HU" sz="1400" b="1" dirty="0">
                <a:solidFill>
                  <a:srgbClr val="616161"/>
                </a:solidFill>
                <a:latin typeface="EC Square Sans Pro" panose="020B0506040000020004" pitchFamily="34" charset="0"/>
              </a:rPr>
              <a:t>a listán szereplő anyagot tartalmaznak</a:t>
            </a:r>
            <a:r>
              <a:rPr lang="hu-HU" sz="1400" dirty="0">
                <a:solidFill>
                  <a:srgbClr val="616161"/>
                </a:solidFill>
                <a:latin typeface="EC Square Sans Pro" panose="020B0506040000020004" pitchFamily="34" charset="0"/>
              </a:rPr>
              <a:t> (lista </a:t>
            </a:r>
            <a:r>
              <a:rPr lang="hu-HU" sz="1400" dirty="0" smtClean="0">
                <a:solidFill>
                  <a:srgbClr val="616161"/>
                </a:solidFill>
                <a:latin typeface="EC Square Sans Pro" panose="020B0506040000020004" pitchFamily="34" charset="0"/>
              </a:rPr>
              <a:t>kialakítás alatt)</a:t>
            </a:r>
            <a:endParaRPr lang="hu-HU" sz="1400" dirty="0">
              <a:solidFill>
                <a:srgbClr val="616161"/>
              </a:solidFill>
              <a:latin typeface="EC Square Sans Pro" panose="020B0506040000020004" pitchFamily="34" charset="0"/>
            </a:endParaRPr>
          </a:p>
        </p:txBody>
      </p:sp>
      <p:sp>
        <p:nvSpPr>
          <p:cNvPr id="19" name="TextBox 10">
            <a:extLst>
              <a:ext uri="{FF2B5EF4-FFF2-40B4-BE49-F238E27FC236}">
                <a16:creationId xmlns:a16="http://schemas.microsoft.com/office/drawing/2014/main" xmlns="" id="{31A6D801-C04B-45D8-9775-B697C3F8B0AF}"/>
              </a:ext>
            </a:extLst>
          </p:cNvPr>
          <p:cNvSpPr txBox="1"/>
          <p:nvPr/>
        </p:nvSpPr>
        <p:spPr>
          <a:xfrm>
            <a:off x="484242" y="4959350"/>
            <a:ext cx="5309716" cy="584775"/>
          </a:xfrm>
          <a:prstGeom prst="rect">
            <a:avLst/>
          </a:prstGeom>
          <a:solidFill>
            <a:srgbClr val="ECEBEB"/>
          </a:solidFill>
        </p:spPr>
        <p:txBody>
          <a:bodyPr wrap="square" rtlCol="0">
            <a:spAutoFit/>
          </a:bodyPr>
          <a:lstStyle/>
          <a:p>
            <a:r>
              <a:rPr lang="hu-HU" sz="1600" dirty="0">
                <a:solidFill>
                  <a:srgbClr val="616161"/>
                </a:solidFill>
                <a:latin typeface="EC Square Sans Pro" panose="020B0506040000020004" pitchFamily="34" charset="0"/>
              </a:rPr>
              <a:t>Listán szereplő anyagokat tartalmazó </a:t>
            </a:r>
            <a:r>
              <a:rPr lang="hu-HU" sz="1600" b="1" dirty="0">
                <a:solidFill>
                  <a:srgbClr val="616161"/>
                </a:solidFill>
                <a:latin typeface="EC Square Sans Pro" panose="020B0506040000020004" pitchFamily="34" charset="0"/>
              </a:rPr>
              <a:t>engedélyezett humán gyógyszer</a:t>
            </a:r>
          </a:p>
        </p:txBody>
      </p:sp>
      <p:sp>
        <p:nvSpPr>
          <p:cNvPr id="20" name="TextBox 11">
            <a:extLst>
              <a:ext uri="{FF2B5EF4-FFF2-40B4-BE49-F238E27FC236}">
                <a16:creationId xmlns:a16="http://schemas.microsoft.com/office/drawing/2014/main" xmlns="" id="{C875C385-EAF7-48D2-B3D8-4B59A3CA9938}"/>
              </a:ext>
            </a:extLst>
          </p:cNvPr>
          <p:cNvSpPr txBox="1"/>
          <p:nvPr/>
        </p:nvSpPr>
        <p:spPr>
          <a:xfrm>
            <a:off x="466539" y="5797550"/>
            <a:ext cx="5348065" cy="338554"/>
          </a:xfrm>
          <a:prstGeom prst="rect">
            <a:avLst/>
          </a:prstGeom>
          <a:solidFill>
            <a:srgbClr val="ECEBEB"/>
          </a:solidFill>
        </p:spPr>
        <p:txBody>
          <a:bodyPr wrap="square" rtlCol="0">
            <a:spAutoFit/>
          </a:bodyPr>
          <a:lstStyle/>
          <a:p>
            <a:pPr algn="l" rtl="0">
              <a:defRPr/>
            </a:pPr>
            <a:r>
              <a:rPr lang="hu-HU" sz="1600" b="1" dirty="0" smtClean="0">
                <a:solidFill>
                  <a:srgbClr val="616161"/>
                </a:solidFill>
                <a:latin typeface="EC Square Sans Pro" panose="020B0506040000020004" pitchFamily="34" charset="0"/>
              </a:rPr>
              <a:t>Magisztrális VMP </a:t>
            </a:r>
            <a:r>
              <a:rPr lang="hu-HU" sz="1600" dirty="0" smtClean="0">
                <a:solidFill>
                  <a:srgbClr val="616161"/>
                </a:solidFill>
                <a:latin typeface="EC Square Sans Pro" panose="020B0506040000020004" pitchFamily="34" charset="0"/>
              </a:rPr>
              <a:t>az </a:t>
            </a:r>
            <a:r>
              <a:rPr lang="hu-HU" sz="1600" dirty="0">
                <a:solidFill>
                  <a:srgbClr val="616161"/>
                </a:solidFill>
                <a:latin typeface="EC Square Sans Pro" panose="020B0506040000020004" pitchFamily="34" charset="0"/>
              </a:rPr>
              <a:t>állatorvosi </a:t>
            </a:r>
            <a:r>
              <a:rPr lang="hu-HU" sz="1600" dirty="0" smtClean="0">
                <a:solidFill>
                  <a:srgbClr val="616161"/>
                </a:solidFill>
                <a:latin typeface="EC Square Sans Pro" panose="020B0506040000020004" pitchFamily="34" charset="0"/>
              </a:rPr>
              <a:t>vény előírásainak megfelelően</a:t>
            </a:r>
            <a:endParaRPr lang="hu-HU" sz="1600" b="1" dirty="0">
              <a:solidFill>
                <a:srgbClr val="616161"/>
              </a:solidFill>
              <a:latin typeface="EC Square Sans Pro" panose="020B0506040000020004" pitchFamily="34" charset="0"/>
            </a:endParaRPr>
          </a:p>
        </p:txBody>
      </p:sp>
      <p:sp>
        <p:nvSpPr>
          <p:cNvPr id="21" name="TextBox 12">
            <a:extLst>
              <a:ext uri="{FF2B5EF4-FFF2-40B4-BE49-F238E27FC236}">
                <a16:creationId xmlns:a16="http://schemas.microsoft.com/office/drawing/2014/main" xmlns=""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hu-HU" sz="1600">
                <a:solidFill>
                  <a:srgbClr val="616161"/>
                </a:solidFill>
                <a:latin typeface="EC Square Sans Pro" panose="020B0506040000020004" pitchFamily="34" charset="0"/>
              </a:rPr>
              <a:t>Engedélyezett termék az Ön országában az érintett víziállat fajokra és indikációkra</a:t>
            </a:r>
          </a:p>
        </p:txBody>
      </p:sp>
      <p:sp>
        <p:nvSpPr>
          <p:cNvPr id="22" name="Arrow: Right 13">
            <a:extLst>
              <a:ext uri="{FF2B5EF4-FFF2-40B4-BE49-F238E27FC236}">
                <a16:creationId xmlns:a16="http://schemas.microsoft.com/office/drawing/2014/main" xmlns=""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xmlns=""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xmlns="" id="{85AB590C-E616-498F-B4C0-539B365F84A2}"/>
              </a:ext>
            </a:extLst>
          </p:cNvPr>
          <p:cNvSpPr txBox="1"/>
          <p:nvPr/>
        </p:nvSpPr>
        <p:spPr>
          <a:xfrm>
            <a:off x="3169647" y="2552494"/>
            <a:ext cx="1967253" cy="338554"/>
          </a:xfrm>
          <a:prstGeom prst="rect">
            <a:avLst/>
          </a:prstGeom>
          <a:noFill/>
          <a:ln>
            <a:noFill/>
          </a:ln>
        </p:spPr>
        <p:txBody>
          <a:bodyPr wrap="square" rtlCol="0">
            <a:spAutoFit/>
          </a:bodyPr>
          <a:lstStyle/>
          <a:p>
            <a:r>
              <a:rPr lang="hu-HU" sz="1600" i="1" dirty="0">
                <a:solidFill>
                  <a:srgbClr val="C00000"/>
                </a:solidFill>
                <a:latin typeface="EC Square Sans Pro" panose="020B0506040000020004" pitchFamily="34" charset="0"/>
              </a:rPr>
              <a:t>Ha nem, használja</a:t>
            </a:r>
          </a:p>
        </p:txBody>
      </p:sp>
      <p:sp>
        <p:nvSpPr>
          <p:cNvPr id="3" name="Rectángulo 2">
            <a:extLst>
              <a:ext uri="{FF2B5EF4-FFF2-40B4-BE49-F238E27FC236}">
                <a16:creationId xmlns:a16="http://schemas.microsoft.com/office/drawing/2014/main" xmlns=""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Ezt a terméket kell használni</a:t>
            </a:r>
          </a:p>
        </p:txBody>
      </p:sp>
      <p:sp>
        <p:nvSpPr>
          <p:cNvPr id="38" name="Rectángulo 37">
            <a:extLst>
              <a:ext uri="{FF2B5EF4-FFF2-40B4-BE49-F238E27FC236}">
                <a16:creationId xmlns:a16="http://schemas.microsoft.com/office/drawing/2014/main" xmlns=""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Válasszon ki egy terméket</a:t>
            </a:r>
          </a:p>
        </p:txBody>
      </p:sp>
      <p:sp>
        <p:nvSpPr>
          <p:cNvPr id="39" name="Rectángulo 38">
            <a:extLst>
              <a:ext uri="{FF2B5EF4-FFF2-40B4-BE49-F238E27FC236}">
                <a16:creationId xmlns:a16="http://schemas.microsoft.com/office/drawing/2014/main" xmlns=""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Válasszon ki egy terméket</a:t>
            </a:r>
          </a:p>
        </p:txBody>
      </p:sp>
      <p:sp>
        <p:nvSpPr>
          <p:cNvPr id="40" name="Rectángulo 39">
            <a:extLst>
              <a:ext uri="{FF2B5EF4-FFF2-40B4-BE49-F238E27FC236}">
                <a16:creationId xmlns:a16="http://schemas.microsoft.com/office/drawing/2014/main" xmlns=""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dirty="0" smtClean="0">
                <a:solidFill>
                  <a:schemeClr val="bg1"/>
                </a:solidFill>
                <a:latin typeface="EC Square Sans Pro" panose="020B0506040000020004" pitchFamily="34" charset="0"/>
              </a:rPr>
              <a:t>Készíttessen </a:t>
            </a:r>
            <a:r>
              <a:rPr lang="hu-HU" sz="1800" dirty="0">
                <a:solidFill>
                  <a:schemeClr val="bg1"/>
                </a:solidFill>
                <a:latin typeface="EC Square Sans Pro" panose="020B0506040000020004" pitchFamily="34" charset="0"/>
              </a:rPr>
              <a:t>egy terméket</a:t>
            </a:r>
          </a:p>
        </p:txBody>
      </p:sp>
      <p:sp>
        <p:nvSpPr>
          <p:cNvPr id="42" name="TextBox 16">
            <a:extLst>
              <a:ext uri="{FF2B5EF4-FFF2-40B4-BE49-F238E27FC236}">
                <a16:creationId xmlns:a16="http://schemas.microsoft.com/office/drawing/2014/main" xmlns="" id="{953E6DCE-5177-4DAC-8E53-E1158AC9BFB0}"/>
              </a:ext>
            </a:extLst>
          </p:cNvPr>
          <p:cNvSpPr txBox="1"/>
          <p:nvPr/>
        </p:nvSpPr>
        <p:spPr>
          <a:xfrm>
            <a:off x="3169647" y="3621143"/>
            <a:ext cx="1967253" cy="338554"/>
          </a:xfrm>
          <a:prstGeom prst="rect">
            <a:avLst/>
          </a:prstGeom>
          <a:noFill/>
          <a:ln>
            <a:noFill/>
          </a:ln>
        </p:spPr>
        <p:txBody>
          <a:bodyPr wrap="square" rtlCol="0">
            <a:spAutoFit/>
          </a:bodyPr>
          <a:lstStyle/>
          <a:p>
            <a:r>
              <a:rPr lang="hu-HU" sz="1600" i="1">
                <a:solidFill>
                  <a:srgbClr val="C00000"/>
                </a:solidFill>
                <a:latin typeface="EC Square Sans Pro" panose="020B0506040000020004" pitchFamily="34" charset="0"/>
              </a:rPr>
              <a:t>Ha nem, használja</a:t>
            </a:r>
          </a:p>
        </p:txBody>
      </p:sp>
      <p:sp>
        <p:nvSpPr>
          <p:cNvPr id="44" name="TextBox 16">
            <a:extLst>
              <a:ext uri="{FF2B5EF4-FFF2-40B4-BE49-F238E27FC236}">
                <a16:creationId xmlns:a16="http://schemas.microsoft.com/office/drawing/2014/main" xmlns="" id="{84BFF4A6-BBE2-4675-8DE5-391F4D5279A3}"/>
              </a:ext>
            </a:extLst>
          </p:cNvPr>
          <p:cNvSpPr txBox="1"/>
          <p:nvPr/>
        </p:nvSpPr>
        <p:spPr>
          <a:xfrm>
            <a:off x="3138146" y="4701379"/>
            <a:ext cx="1967253" cy="338554"/>
          </a:xfrm>
          <a:prstGeom prst="rect">
            <a:avLst/>
          </a:prstGeom>
          <a:noFill/>
          <a:ln>
            <a:noFill/>
          </a:ln>
        </p:spPr>
        <p:txBody>
          <a:bodyPr wrap="square" rtlCol="0">
            <a:spAutoFit/>
          </a:bodyPr>
          <a:lstStyle/>
          <a:p>
            <a:r>
              <a:rPr lang="hu-HU" sz="1600" i="1">
                <a:solidFill>
                  <a:srgbClr val="C00000"/>
                </a:solidFill>
                <a:latin typeface="EC Square Sans Pro" panose="020B0506040000020004" pitchFamily="34" charset="0"/>
              </a:rPr>
              <a:t>Ha nem, használja</a:t>
            </a:r>
          </a:p>
        </p:txBody>
      </p:sp>
      <p:sp>
        <p:nvSpPr>
          <p:cNvPr id="46" name="TextBox 16">
            <a:extLst>
              <a:ext uri="{FF2B5EF4-FFF2-40B4-BE49-F238E27FC236}">
                <a16:creationId xmlns:a16="http://schemas.microsoft.com/office/drawing/2014/main" xmlns="" id="{0F224CF6-315A-4D6F-A3DF-4BD412127554}"/>
              </a:ext>
            </a:extLst>
          </p:cNvPr>
          <p:cNvSpPr txBox="1"/>
          <p:nvPr/>
        </p:nvSpPr>
        <p:spPr>
          <a:xfrm>
            <a:off x="3169647" y="5492750"/>
            <a:ext cx="1967253" cy="338554"/>
          </a:xfrm>
          <a:prstGeom prst="rect">
            <a:avLst/>
          </a:prstGeom>
          <a:noFill/>
          <a:ln>
            <a:noFill/>
          </a:ln>
        </p:spPr>
        <p:txBody>
          <a:bodyPr wrap="square" rtlCol="0">
            <a:spAutoFit/>
          </a:bodyPr>
          <a:lstStyle/>
          <a:p>
            <a:r>
              <a:rPr lang="hu-HU" sz="1600" i="1">
                <a:solidFill>
                  <a:srgbClr val="C00000"/>
                </a:solidFill>
                <a:latin typeface="EC Square Sans Pro" panose="020B0506040000020004" pitchFamily="34" charset="0"/>
              </a:rPr>
              <a:t>Ha nem, használja</a:t>
            </a:r>
          </a:p>
        </p:txBody>
      </p:sp>
      <p:sp>
        <p:nvSpPr>
          <p:cNvPr id="47" name="Arrow: Right 13">
            <a:extLst>
              <a:ext uri="{FF2B5EF4-FFF2-40B4-BE49-F238E27FC236}">
                <a16:creationId xmlns:a16="http://schemas.microsoft.com/office/drawing/2014/main" xmlns=""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xmlns=""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xmlns=""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53" name="CuadroTexto 52">
            <a:extLst>
              <a:ext uri="{FF2B5EF4-FFF2-40B4-BE49-F238E27FC236}">
                <a16:creationId xmlns:a16="http://schemas.microsoft.com/office/drawing/2014/main" xmlns=""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algn="ctr"/>
            <a:r>
              <a:rPr lang="hu-HU">
                <a:solidFill>
                  <a:schemeClr val="bg1"/>
                </a:solidFill>
                <a:latin typeface="EC Square Sans Pro" panose="020B0506040000020004" pitchFamily="34" charset="0"/>
              </a:rPr>
              <a:t>„az AM kaszkád alapú használat”</a:t>
            </a:r>
          </a:p>
        </p:txBody>
      </p:sp>
      <p:pic>
        <p:nvPicPr>
          <p:cNvPr id="31" name="Imagen 30">
            <a:extLst>
              <a:ext uri="{FF2B5EF4-FFF2-40B4-BE49-F238E27FC236}">
                <a16:creationId xmlns:a16="http://schemas.microsoft.com/office/drawing/2014/main" xmlns="" id="{F2C12A8C-64C2-4978-9C27-B996D4B55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xmlns=""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3" name="Arrow: Down 15">
            <a:extLst>
              <a:ext uri="{FF2B5EF4-FFF2-40B4-BE49-F238E27FC236}">
                <a16:creationId xmlns:a16="http://schemas.microsoft.com/office/drawing/2014/main" xmlns="" id="{A34682DA-A87D-4C58-A251-DC8B1573AC5C}"/>
              </a:ext>
            </a:extLst>
          </p:cNvPr>
          <p:cNvSpPr/>
          <p:nvPr/>
        </p:nvSpPr>
        <p:spPr>
          <a:xfrm>
            <a:off x="2628667" y="3633161"/>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4" name="Arrow: Down 15">
            <a:extLst>
              <a:ext uri="{FF2B5EF4-FFF2-40B4-BE49-F238E27FC236}">
                <a16:creationId xmlns:a16="http://schemas.microsoft.com/office/drawing/2014/main" xmlns=""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35" name="Rectángulo 34">
            <a:extLst>
              <a:ext uri="{FF2B5EF4-FFF2-40B4-BE49-F238E27FC236}">
                <a16:creationId xmlns:a16="http://schemas.microsoft.com/office/drawing/2014/main" xmlns=""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800">
                <a:solidFill>
                  <a:schemeClr val="bg1"/>
                </a:solidFill>
                <a:latin typeface="EC Square Sans Pro" panose="020B0506040000020004" pitchFamily="34" charset="0"/>
              </a:rPr>
              <a:t>Válasszon ki egy terméket</a:t>
            </a:r>
          </a:p>
        </p:txBody>
      </p:sp>
      <p:sp>
        <p:nvSpPr>
          <p:cNvPr id="36" name="Arrow: Right 13">
            <a:extLst>
              <a:ext uri="{FF2B5EF4-FFF2-40B4-BE49-F238E27FC236}">
                <a16:creationId xmlns:a16="http://schemas.microsoft.com/office/drawing/2014/main" xmlns=""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sz="2400">
              <a:solidFill>
                <a:schemeClr val="tx1"/>
              </a:solidFill>
              <a:latin typeface="EC Square Sans Pro" panose="020B0506040000020004" pitchFamily="34" charset="0"/>
            </a:endParaRPr>
          </a:p>
        </p:txBody>
      </p:sp>
      <p:sp>
        <p:nvSpPr>
          <p:cNvPr id="5" name="Explosion: 14 Points 30">
            <a:extLst>
              <a:ext uri="{FF2B5EF4-FFF2-40B4-BE49-F238E27FC236}">
                <a16:creationId xmlns:a16="http://schemas.microsoft.com/office/drawing/2014/main" xmlns="" id="{CAA2E95B-28F4-CAD8-52F7-570B158F8E4C}"/>
              </a:ext>
            </a:extLst>
          </p:cNvPr>
          <p:cNvSpPr/>
          <p:nvPr/>
        </p:nvSpPr>
        <p:spPr>
          <a:xfrm>
            <a:off x="9058111" y="4898314"/>
            <a:ext cx="3133889" cy="1542544"/>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100" dirty="0"/>
              <a:t>A harmadik országok vakcinákra vonatkozó </a:t>
            </a:r>
            <a:r>
              <a:rPr lang="hu-HU" sz="1100" dirty="0" smtClean="0"/>
              <a:t>szabályai!</a:t>
            </a:r>
            <a:endParaRPr lang="hu-HU" sz="1100" dirty="0"/>
          </a:p>
        </p:txBody>
      </p:sp>
      <p:sp>
        <p:nvSpPr>
          <p:cNvPr id="7" name="TextBox 6">
            <a:extLst>
              <a:ext uri="{FF2B5EF4-FFF2-40B4-BE49-F238E27FC236}">
                <a16:creationId xmlns:a16="http://schemas.microsoft.com/office/drawing/2014/main" xmlns="" id="{1D2D9EAD-F218-6F3A-6450-DDFB94A04D9E}"/>
              </a:ext>
            </a:extLst>
          </p:cNvPr>
          <p:cNvSpPr txBox="1"/>
          <p:nvPr/>
        </p:nvSpPr>
        <p:spPr>
          <a:xfrm>
            <a:off x="9163306" y="2068540"/>
            <a:ext cx="2872250" cy="2062103"/>
          </a:xfrm>
          <a:prstGeom prst="rect">
            <a:avLst/>
          </a:prstGeom>
          <a:noFill/>
        </p:spPr>
        <p:txBody>
          <a:bodyPr wrap="square" rtlCol="0">
            <a:spAutoFit/>
          </a:bodyPr>
          <a:lstStyle/>
          <a:p>
            <a:r>
              <a:rPr lang="en-US" sz="1600" b="1" dirty="0">
                <a:solidFill>
                  <a:srgbClr val="FF0000"/>
                </a:solidFill>
                <a:latin typeface="EC Square Sans Pro" panose="020B0506040000020004"/>
              </a:rPr>
              <a:t>3. </a:t>
            </a:r>
            <a:r>
              <a:rPr lang="en-US" sz="1600" b="1" dirty="0" err="1">
                <a:solidFill>
                  <a:srgbClr val="FF0000"/>
                </a:solidFill>
                <a:latin typeface="EC Square Sans Pro" panose="020B0506040000020004"/>
              </a:rPr>
              <a:t>ország</a:t>
            </a:r>
            <a:r>
              <a:rPr lang="en-US" sz="1600" b="1" dirty="0">
                <a:solidFill>
                  <a:srgbClr val="FF0000"/>
                </a:solidFill>
                <a:latin typeface="EC Square Sans Pro" panose="020B0506040000020004"/>
              </a:rPr>
              <a:t> </a:t>
            </a:r>
            <a:r>
              <a:rPr lang="en-US" sz="1600" b="1" dirty="0" err="1">
                <a:solidFill>
                  <a:srgbClr val="FF0000"/>
                </a:solidFill>
                <a:latin typeface="EC Square Sans Pro" panose="020B0506040000020004"/>
              </a:rPr>
              <a:t>termékei</a:t>
            </a:r>
            <a:r>
              <a:rPr lang="en-US" sz="1600" b="1" dirty="0">
                <a:solidFill>
                  <a:srgbClr val="FF0000"/>
                </a:solidFill>
                <a:latin typeface="EC Square Sans Pro" panose="020B0506040000020004"/>
              </a:rPr>
              <a:t>:</a:t>
            </a:r>
          </a:p>
          <a:p>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Azokban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esetekben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amikor</a:t>
            </a:r>
            <a:r>
              <a:rPr lang="en-US" sz="1600" dirty="0">
                <a:solidFill>
                  <a:schemeClr val="tx1"/>
                </a:solidFill>
                <a:latin typeface="EC Square Sans Pro" panose="020B0506040000020004"/>
              </a:rPr>
              <a:t> a </a:t>
            </a:r>
            <a:r>
              <a:rPr lang="en-US" sz="1600" dirty="0" err="1">
                <a:solidFill>
                  <a:schemeClr val="tx1"/>
                </a:solidFill>
                <a:latin typeface="EC Square Sans Pro" panose="020B0506040000020004"/>
              </a:rPr>
              <a:t>fenti</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lehetőségek</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egyike</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sem</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áll</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rendelkezésre</a:t>
            </a:r>
            <a:r>
              <a:rPr lang="en-US" sz="1600" dirty="0">
                <a:solidFill>
                  <a:schemeClr val="tx1"/>
                </a:solidFill>
                <a:latin typeface="EC Square Sans Pro" panose="020B0506040000020004"/>
              </a:rPr>
              <a:t> → </a:t>
            </a:r>
            <a:r>
              <a:rPr lang="en-US" sz="1600" dirty="0" err="1">
                <a:solidFill>
                  <a:schemeClr val="tx1"/>
                </a:solidFill>
                <a:latin typeface="EC Square Sans Pro" panose="020B0506040000020004"/>
              </a:rPr>
              <a:t>használjon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egy</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harmadik</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országban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ugyanarra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az</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állatfajra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és</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ugyanazon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indikációra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engedélyezett</a:t>
            </a:r>
            <a:r>
              <a:rPr lang="en-US" sz="1600" dirty="0">
                <a:solidFill>
                  <a:schemeClr val="tx1"/>
                </a:solidFill>
                <a:latin typeface="EC Square Sans Pro" panose="020B0506040000020004"/>
              </a:rPr>
              <a:t> VMP-t</a:t>
            </a:r>
            <a:endParaRPr lang="x-none" sz="1600" dirty="0">
              <a:solidFill>
                <a:schemeClr val="tx1"/>
              </a:solidFill>
              <a:latin typeface="EC Square Sans Pro" panose="020B0506040000020004"/>
            </a:endParaRPr>
          </a:p>
        </p:txBody>
      </p:sp>
    </p:spTree>
    <p:extLst>
      <p:ext uri="{BB962C8B-B14F-4D97-AF65-F5344CB8AC3E}">
        <p14:creationId xmlns:p14="http://schemas.microsoft.com/office/powerpoint/2010/main" val="284452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hu-HU" sz="2400" b="1" dirty="0" smtClean="0">
                <a:solidFill>
                  <a:schemeClr val="bg1"/>
                </a:solidFill>
                <a:latin typeface="EC Square Sans Pro" panose="020B0506040000020004" pitchFamily="34" charset="0"/>
              </a:rPr>
              <a:t>Nemkívánatos események - mellékhatások</a:t>
            </a:r>
            <a:endParaRPr lang="hu-HU" sz="2400" b="1" dirty="0">
              <a:solidFill>
                <a:schemeClr val="bg1"/>
              </a:solidFill>
              <a:latin typeface="EC Square Sans Pro" panose="020B0506040000020004" pitchFamily="34" charset="0"/>
            </a:endParaRP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a:latin typeface="EC Square Sans Pro" panose="020B0506040000020004" pitchFamily="34" charset="0"/>
              </a:rPr>
              <a:t>Általános szabályok – Az állatgyógyászati készítmények felhasználása</a:t>
            </a:r>
          </a:p>
          <a:p>
            <a:endParaRPr lang="en-GB" dirty="0"/>
          </a:p>
        </p:txBody>
      </p:sp>
      <p:pic>
        <p:nvPicPr>
          <p:cNvPr id="37" name="Picture 6">
            <a:extLst>
              <a:ext uri="{FF2B5EF4-FFF2-40B4-BE49-F238E27FC236}">
                <a16:creationId xmlns:a16="http://schemas.microsoft.com/office/drawing/2014/main" xmlns="" id="{17169259-76FD-4ED0-9D85-D3AB3A16032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66800" y="1899974"/>
            <a:ext cx="8979568" cy="4970725"/>
          </a:xfrm>
          <a:prstGeom prst="rect">
            <a:avLst/>
          </a:prstGeom>
        </p:spPr>
      </p:pic>
      <p:cxnSp>
        <p:nvCxnSpPr>
          <p:cNvPr id="6" name="Straight Connector 5">
            <a:extLst>
              <a:ext uri="{FF2B5EF4-FFF2-40B4-BE49-F238E27FC236}">
                <a16:creationId xmlns:a16="http://schemas.microsoft.com/office/drawing/2014/main" xmlns=""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xmlns="" id="{3E1908D4-C0F5-86DC-083D-CA9EFB28AFA4}"/>
              </a:ext>
            </a:extLst>
          </p:cNvPr>
          <p:cNvSpPr/>
          <p:nvPr/>
        </p:nvSpPr>
        <p:spPr>
          <a:xfrm>
            <a:off x="9220200" y="3584660"/>
            <a:ext cx="2667000" cy="838199"/>
          </a:xfrm>
          <a:prstGeom prst="wedgeRectCallout">
            <a:avLst>
              <a:gd name="adj1" fmla="val -89733"/>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sz="1400" dirty="0"/>
              <a:t>Ne felejtse el jelenteni a nemkívánatos eseményeket, beleértve </a:t>
            </a:r>
            <a:r>
              <a:rPr lang="hu-HU" sz="1400" dirty="0" smtClean="0"/>
              <a:t>a hatáselmaradást! </a:t>
            </a:r>
            <a:endParaRPr lang="hu-HU" sz="1400" dirty="0"/>
          </a:p>
        </p:txBody>
      </p:sp>
      <p:sp>
        <p:nvSpPr>
          <p:cNvPr id="3" name="TextBox 2">
            <a:extLst>
              <a:ext uri="{FF2B5EF4-FFF2-40B4-BE49-F238E27FC236}">
                <a16:creationId xmlns:a16="http://schemas.microsoft.com/office/drawing/2014/main" xmlns="" id="{9BD1DDA8-A477-CB92-B6EF-71AF32A64FFC}"/>
              </a:ext>
            </a:extLst>
          </p:cNvPr>
          <p:cNvSpPr txBox="1"/>
          <p:nvPr/>
        </p:nvSpPr>
        <p:spPr>
          <a:xfrm>
            <a:off x="1409700" y="2549525"/>
            <a:ext cx="7810500" cy="308273"/>
          </a:xfrm>
          <a:prstGeom prst="rect">
            <a:avLst/>
          </a:prstGeom>
          <a:noFill/>
        </p:spPr>
        <p:txBody>
          <a:bodyPr wrap="square" lIns="0" tIns="0" rIns="0" bIns="0" rtlCol="0">
            <a:noAutofit/>
          </a:bodyPr>
          <a:lstStyle/>
          <a:p>
            <a:r>
              <a:rPr lang="hu-HU" sz="1700" dirty="0" smtClean="0">
                <a:solidFill>
                  <a:srgbClr val="003399"/>
                </a:solidFill>
              </a:rPr>
              <a:t>Mellékhatás-figyelés (</a:t>
            </a:r>
            <a:r>
              <a:rPr lang="hu-HU" sz="1700" dirty="0" err="1" smtClean="0">
                <a:solidFill>
                  <a:srgbClr val="003399"/>
                </a:solidFill>
              </a:rPr>
              <a:t>farmakovigilancia</a:t>
            </a:r>
            <a:r>
              <a:rPr lang="hu-HU" sz="1700" dirty="0" smtClean="0">
                <a:solidFill>
                  <a:srgbClr val="003399"/>
                </a:solidFill>
              </a:rPr>
              <a:t>) és a bejelentések </a:t>
            </a:r>
            <a:r>
              <a:rPr lang="hu-HU" sz="1700" dirty="0">
                <a:solidFill>
                  <a:srgbClr val="003399"/>
                </a:solidFill>
              </a:rPr>
              <a:t>kezelése</a:t>
            </a:r>
          </a:p>
        </p:txBody>
      </p:sp>
      <p:sp>
        <p:nvSpPr>
          <p:cNvPr id="4" name="TextBox 3">
            <a:extLst>
              <a:ext uri="{FF2B5EF4-FFF2-40B4-BE49-F238E27FC236}">
                <a16:creationId xmlns:a16="http://schemas.microsoft.com/office/drawing/2014/main" xmlns="" id="{9BCBB61C-4BF3-6C45-73DC-8BE3C3CCEF3F}"/>
              </a:ext>
            </a:extLst>
          </p:cNvPr>
          <p:cNvSpPr txBox="1"/>
          <p:nvPr/>
        </p:nvSpPr>
        <p:spPr>
          <a:xfrm>
            <a:off x="1409700" y="2926070"/>
            <a:ext cx="4800600" cy="280679"/>
          </a:xfrm>
          <a:prstGeom prst="rect">
            <a:avLst/>
          </a:prstGeom>
          <a:noFill/>
        </p:spPr>
        <p:txBody>
          <a:bodyPr wrap="square" lIns="0" tIns="0" rIns="0" bIns="0" rtlCol="0">
            <a:noAutofit/>
          </a:bodyPr>
          <a:lstStyle/>
          <a:p>
            <a:r>
              <a:rPr lang="hu-HU" sz="1400" b="1">
                <a:solidFill>
                  <a:srgbClr val="003399"/>
                </a:solidFill>
              </a:rPr>
              <a:t>Mellékhatások</a:t>
            </a:r>
          </a:p>
        </p:txBody>
      </p:sp>
      <p:sp>
        <p:nvSpPr>
          <p:cNvPr id="5" name="TextBox 4">
            <a:extLst>
              <a:ext uri="{FF2B5EF4-FFF2-40B4-BE49-F238E27FC236}">
                <a16:creationId xmlns:a16="http://schemas.microsoft.com/office/drawing/2014/main" xmlns="" id="{811E2EBD-52C8-7F9D-8F18-D86666BFAADC}"/>
              </a:ext>
            </a:extLst>
          </p:cNvPr>
          <p:cNvSpPr txBox="1"/>
          <p:nvPr/>
        </p:nvSpPr>
        <p:spPr>
          <a:xfrm>
            <a:off x="1432832" y="3141582"/>
            <a:ext cx="8120816" cy="504845"/>
          </a:xfrm>
          <a:prstGeom prst="rect">
            <a:avLst/>
          </a:prstGeom>
          <a:noFill/>
        </p:spPr>
        <p:txBody>
          <a:bodyPr wrap="square" lIns="0" tIns="0" rIns="0" bIns="0" rtlCol="0">
            <a:noAutofit/>
          </a:bodyPr>
          <a:lstStyle/>
          <a:p>
            <a:pPr marL="171450" indent="-171450"/>
            <a:r>
              <a:rPr lang="hu-HU" sz="1200" dirty="0">
                <a:solidFill>
                  <a:schemeClr val="tx1"/>
                </a:solidFill>
              </a:rPr>
              <a:t>•	</a:t>
            </a:r>
            <a:r>
              <a:rPr lang="hu-HU" sz="1200" b="1" dirty="0">
                <a:solidFill>
                  <a:schemeClr val="tx1"/>
                </a:solidFill>
              </a:rPr>
              <a:t>Nem kívánatos esemény:</a:t>
            </a:r>
            <a:r>
              <a:rPr lang="hu-HU" sz="1200" dirty="0">
                <a:solidFill>
                  <a:schemeClr val="tx1"/>
                </a:solidFill>
              </a:rPr>
              <a:t> bármely állatban a gyógyszerre adott kedvezőtlen és nem tervezett reakció, </a:t>
            </a:r>
            <a:r>
              <a:rPr lang="hu-HU" sz="1200" b="1" i="1" dirty="0">
                <a:solidFill>
                  <a:schemeClr val="tx1"/>
                </a:solidFill>
              </a:rPr>
              <a:t>beleértve</a:t>
            </a:r>
            <a:r>
              <a:rPr lang="hu-HU" sz="1200" dirty="0">
                <a:solidFill>
                  <a:schemeClr val="tx1"/>
                </a:solidFill>
              </a:rPr>
              <a:t> a </a:t>
            </a:r>
            <a:r>
              <a:rPr lang="hu-HU" sz="1200" dirty="0" smtClean="0">
                <a:solidFill>
                  <a:schemeClr val="tx1"/>
                </a:solidFill>
              </a:rPr>
              <a:t>hatáselmaradást</a:t>
            </a:r>
            <a:endParaRPr lang="hu-HU" sz="1200" dirty="0">
              <a:solidFill>
                <a:schemeClr val="tx1"/>
              </a:solidFill>
            </a:endParaRPr>
          </a:p>
        </p:txBody>
      </p:sp>
      <p:sp>
        <p:nvSpPr>
          <p:cNvPr id="8" name="TextBox 7">
            <a:extLst>
              <a:ext uri="{FF2B5EF4-FFF2-40B4-BE49-F238E27FC236}">
                <a16:creationId xmlns:a16="http://schemas.microsoft.com/office/drawing/2014/main" xmlns="" id="{67D90EFD-9892-B99B-5C2F-94338AA2E204}"/>
              </a:ext>
            </a:extLst>
          </p:cNvPr>
          <p:cNvSpPr txBox="1"/>
          <p:nvPr/>
        </p:nvSpPr>
        <p:spPr>
          <a:xfrm>
            <a:off x="2001753" y="3720064"/>
            <a:ext cx="3484647" cy="289961"/>
          </a:xfrm>
          <a:prstGeom prst="rect">
            <a:avLst/>
          </a:prstGeom>
          <a:noFill/>
        </p:spPr>
        <p:txBody>
          <a:bodyPr wrap="square" lIns="0" tIns="0" rIns="0" bIns="0" rtlCol="0">
            <a:noAutofit/>
          </a:bodyPr>
          <a:lstStyle/>
          <a:p>
            <a:r>
              <a:rPr lang="hu-HU" sz="900" b="1">
                <a:solidFill>
                  <a:schemeClr val="bg1"/>
                </a:solidFill>
              </a:rPr>
              <a:t>bármely állatban az emberi felhasználásra szánt gyógyszerre adott kedvezőtlen és nem tervezett reakció</a:t>
            </a:r>
          </a:p>
        </p:txBody>
      </p:sp>
      <p:sp>
        <p:nvSpPr>
          <p:cNvPr id="10" name="TextBox 9">
            <a:extLst>
              <a:ext uri="{FF2B5EF4-FFF2-40B4-BE49-F238E27FC236}">
                <a16:creationId xmlns:a16="http://schemas.microsoft.com/office/drawing/2014/main" xmlns="" id="{AC5CC084-6169-9AB9-C854-3117C8AD47A9}"/>
              </a:ext>
            </a:extLst>
          </p:cNvPr>
          <p:cNvSpPr txBox="1"/>
          <p:nvPr/>
        </p:nvSpPr>
        <p:spPr>
          <a:xfrm>
            <a:off x="2001752" y="4279162"/>
            <a:ext cx="3484647" cy="289961"/>
          </a:xfrm>
          <a:prstGeom prst="rect">
            <a:avLst/>
          </a:prstGeom>
          <a:noFill/>
        </p:spPr>
        <p:txBody>
          <a:bodyPr wrap="square" lIns="0" tIns="0" rIns="0" bIns="0" rtlCol="0">
            <a:noAutofit/>
          </a:bodyPr>
          <a:lstStyle/>
          <a:p>
            <a:r>
              <a:rPr lang="hu-HU" sz="900" b="1">
                <a:solidFill>
                  <a:schemeClr val="tx1"/>
                </a:solidFill>
              </a:rPr>
              <a:t>bármely állatgyógyászati készítmény beadását követő környezeti esemény</a:t>
            </a:r>
          </a:p>
        </p:txBody>
      </p:sp>
      <p:sp>
        <p:nvSpPr>
          <p:cNvPr id="11" name="TextBox 10">
            <a:extLst>
              <a:ext uri="{FF2B5EF4-FFF2-40B4-BE49-F238E27FC236}">
                <a16:creationId xmlns:a16="http://schemas.microsoft.com/office/drawing/2014/main" xmlns="" id="{E382AAA2-8BDD-CB7C-FD6B-AE6E32E170B9}"/>
              </a:ext>
            </a:extLst>
          </p:cNvPr>
          <p:cNvSpPr txBox="1"/>
          <p:nvPr/>
        </p:nvSpPr>
        <p:spPr>
          <a:xfrm>
            <a:off x="2001751" y="4843537"/>
            <a:ext cx="3484647" cy="289961"/>
          </a:xfrm>
          <a:prstGeom prst="rect">
            <a:avLst/>
          </a:prstGeom>
          <a:noFill/>
        </p:spPr>
        <p:txBody>
          <a:bodyPr wrap="square" lIns="0" tIns="0" rIns="0" bIns="0" rtlCol="0">
            <a:noAutofit/>
          </a:bodyPr>
          <a:lstStyle/>
          <a:p>
            <a:r>
              <a:rPr lang="hu-HU" sz="900" b="1">
                <a:solidFill>
                  <a:schemeClr val="tx1"/>
                </a:solidFill>
              </a:rPr>
              <a:t>állatgyógyászati készítménynek kitett emberben bekövetkező bármilyen reakció</a:t>
            </a:r>
          </a:p>
        </p:txBody>
      </p:sp>
      <p:sp>
        <p:nvSpPr>
          <p:cNvPr id="13" name="TextBox 12">
            <a:extLst>
              <a:ext uri="{FF2B5EF4-FFF2-40B4-BE49-F238E27FC236}">
                <a16:creationId xmlns:a16="http://schemas.microsoft.com/office/drawing/2014/main" xmlns="" id="{ADE09B68-F23B-5BAE-FD67-C689AE8F0700}"/>
              </a:ext>
            </a:extLst>
          </p:cNvPr>
          <p:cNvSpPr txBox="1"/>
          <p:nvPr/>
        </p:nvSpPr>
        <p:spPr>
          <a:xfrm>
            <a:off x="2001751" y="5431389"/>
            <a:ext cx="3665624" cy="289961"/>
          </a:xfrm>
          <a:prstGeom prst="rect">
            <a:avLst/>
          </a:prstGeom>
          <a:noFill/>
        </p:spPr>
        <p:txBody>
          <a:bodyPr wrap="square" lIns="0" tIns="0" rIns="0" bIns="0" rtlCol="0">
            <a:noAutofit/>
          </a:bodyPr>
          <a:lstStyle/>
          <a:p>
            <a:r>
              <a:rPr lang="hu-HU" sz="900" b="1">
                <a:solidFill>
                  <a:schemeClr val="tx1"/>
                </a:solidFill>
              </a:rPr>
              <a:t>fertőző ágens gyógyszeren keresztüli átvitelének minden gyanúja</a:t>
            </a:r>
          </a:p>
        </p:txBody>
      </p:sp>
      <p:sp>
        <p:nvSpPr>
          <p:cNvPr id="15" name="TextBox 14">
            <a:extLst>
              <a:ext uri="{FF2B5EF4-FFF2-40B4-BE49-F238E27FC236}">
                <a16:creationId xmlns:a16="http://schemas.microsoft.com/office/drawing/2014/main" xmlns="" id="{C0A26B59-5745-DE7E-EBE0-30068B804933}"/>
              </a:ext>
            </a:extLst>
          </p:cNvPr>
          <p:cNvSpPr txBox="1"/>
          <p:nvPr/>
        </p:nvSpPr>
        <p:spPr>
          <a:xfrm>
            <a:off x="2001751" y="5990487"/>
            <a:ext cx="3665624" cy="289961"/>
          </a:xfrm>
          <a:prstGeom prst="rect">
            <a:avLst/>
          </a:prstGeom>
          <a:noFill/>
        </p:spPr>
        <p:txBody>
          <a:bodyPr wrap="square" lIns="0" tIns="0" rIns="0" bIns="0" rtlCol="0">
            <a:noAutofit/>
          </a:bodyPr>
          <a:lstStyle/>
          <a:p>
            <a:r>
              <a:rPr lang="hu-HU" sz="900" b="1" dirty="0">
                <a:solidFill>
                  <a:schemeClr val="tx1"/>
                </a:solidFill>
              </a:rPr>
              <a:t>a meghatározott élelmezés-egészségügyi várakozási idő betartása után megállapított maximális szermaradványszint túllépése</a:t>
            </a:r>
          </a:p>
        </p:txBody>
      </p:sp>
      <p:sp>
        <p:nvSpPr>
          <p:cNvPr id="16" name="TextBox 15">
            <a:extLst>
              <a:ext uri="{FF2B5EF4-FFF2-40B4-BE49-F238E27FC236}">
                <a16:creationId xmlns:a16="http://schemas.microsoft.com/office/drawing/2014/main" xmlns="" id="{B9D76421-A179-B480-ADCA-5C5591E6F023}"/>
              </a:ext>
            </a:extLst>
          </p:cNvPr>
          <p:cNvSpPr txBox="1"/>
          <p:nvPr/>
        </p:nvSpPr>
        <p:spPr>
          <a:xfrm>
            <a:off x="1432832" y="6494242"/>
            <a:ext cx="5130109" cy="162663"/>
          </a:xfrm>
          <a:prstGeom prst="rect">
            <a:avLst/>
          </a:prstGeom>
          <a:noFill/>
        </p:spPr>
        <p:txBody>
          <a:bodyPr wrap="square" lIns="0" tIns="0" rIns="0" bIns="0" rtlCol="0">
            <a:noAutofit/>
          </a:bodyPr>
          <a:lstStyle/>
          <a:p>
            <a:r>
              <a:rPr lang="hu-HU" sz="900" dirty="0">
                <a:solidFill>
                  <a:schemeClr val="tx1"/>
                </a:solidFill>
              </a:rPr>
              <a:t>7 EMA/FVE workshop az állatgyógyászati </a:t>
            </a:r>
            <a:r>
              <a:rPr lang="hu-HU" sz="900" dirty="0" smtClean="0">
                <a:solidFill>
                  <a:schemeClr val="tx1"/>
                </a:solidFill>
              </a:rPr>
              <a:t>készítményekkel kapcsolatos </a:t>
            </a:r>
            <a:r>
              <a:rPr lang="hu-HU" sz="900" dirty="0">
                <a:solidFill>
                  <a:schemeClr val="tx1"/>
                </a:solidFill>
              </a:rPr>
              <a:t>információkról és a farmakovigilanciáról – 2023. június</a:t>
            </a:r>
          </a:p>
        </p:txBody>
      </p:sp>
    </p:spTree>
    <p:extLst>
      <p:ext uri="{BB962C8B-B14F-4D97-AF65-F5344CB8AC3E}">
        <p14:creationId xmlns:p14="http://schemas.microsoft.com/office/powerpoint/2010/main" val="3352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11CE633-EB29-E927-F456-A78DDF0F09C5}"/>
              </a:ext>
            </a:extLst>
          </p:cNvPr>
          <p:cNvSpPr>
            <a:spLocks noGrp="1"/>
          </p:cNvSpPr>
          <p:nvPr>
            <p:ph type="body" sz="quarter" idx="4294967295"/>
          </p:nvPr>
        </p:nvSpPr>
        <p:spPr>
          <a:xfrm>
            <a:off x="6147014" y="519810"/>
            <a:ext cx="6082800" cy="3200400"/>
          </a:xfrm>
          <a:prstGeom prst="rect">
            <a:avLst/>
          </a:prstGeom>
        </p:spPr>
        <p:txBody>
          <a:bodyPr lIns="91440" tIns="45720" rIns="91440" bIns="45720" anchor="t"/>
          <a:lstStyle/>
          <a:p>
            <a:pPr algn="l"/>
            <a:r>
              <a:rPr lang="hu-HU" sz="3200" b="1" dirty="0">
                <a:solidFill>
                  <a:srgbClr val="003399"/>
                </a:solidFill>
                <a:latin typeface="EC Square Sans Pro"/>
              </a:rPr>
              <a:t>Az új EU VMP és MF szabályozások, valamint a kapcsolódó nemzeti jogszabályok és/vagy iránymutatások az állatorvosok és gazdálkodók számára (I)</a:t>
            </a:r>
            <a:r>
              <a:rPr lang="en-US" sz="3200" b="1" dirty="0">
                <a:solidFill>
                  <a:srgbClr val="003399"/>
                </a:solidFill>
                <a:latin typeface="EC Square Sans Pro"/>
              </a:rPr>
              <a:t/>
            </a:r>
            <a:br>
              <a:rPr lang="en-US" sz="3200" b="1" dirty="0">
                <a:solidFill>
                  <a:srgbClr val="003399"/>
                </a:solidFill>
                <a:latin typeface="EC Square Sans Pro"/>
              </a:rPr>
            </a:br>
            <a:r>
              <a:rPr lang="hu-HU" sz="1600" i="1" dirty="0">
                <a:solidFill>
                  <a:srgbClr val="003399"/>
                </a:solidFill>
                <a:latin typeface="EC Square Sans Pro"/>
              </a:rPr>
              <a:t>3. előadás</a:t>
            </a:r>
          </a:p>
        </p:txBody>
      </p:sp>
      <p:sp>
        <p:nvSpPr>
          <p:cNvPr id="5" name="CuadroTexto 4">
            <a:extLst>
              <a:ext uri="{FF2B5EF4-FFF2-40B4-BE49-F238E27FC236}">
                <a16:creationId xmlns:a16="http://schemas.microsoft.com/office/drawing/2014/main" xmlns="" id="{CBC18AA7-8C1D-4C1C-B629-AA10E16721CA}"/>
              </a:ext>
            </a:extLst>
          </p:cNvPr>
          <p:cNvSpPr txBox="1"/>
          <p:nvPr/>
        </p:nvSpPr>
        <p:spPr>
          <a:xfrm>
            <a:off x="6163343" y="4311716"/>
            <a:ext cx="6044986" cy="1477328"/>
          </a:xfrm>
          <a:prstGeom prst="rect">
            <a:avLst/>
          </a:prstGeom>
          <a:noFill/>
        </p:spPr>
        <p:txBody>
          <a:bodyPr wrap="square" rtlCol="0">
            <a:spAutoFit/>
          </a:bodyPr>
          <a:lstStyle/>
          <a:p>
            <a:pPr algn="l"/>
            <a:r>
              <a:rPr lang="hu-HU" sz="2400" noProof="0" dirty="0">
                <a:solidFill>
                  <a:srgbClr val="003399"/>
                </a:solidFill>
                <a:latin typeface="EC Square Sans Pro" panose="020B0506040000020004" pitchFamily="34" charset="0"/>
              </a:rPr>
              <a:t>Gyakorlati képzés gazdálkodóknak és állatorvosoknak: </a:t>
            </a:r>
            <a:r>
              <a:rPr lang="hu-HU" sz="2400" noProof="0" dirty="0" smtClean="0">
                <a:solidFill>
                  <a:srgbClr val="003399"/>
                </a:solidFill>
                <a:latin typeface="EC Square Sans Pro" panose="020B0506040000020004" pitchFamily="34" charset="0"/>
              </a:rPr>
              <a:t>Új </a:t>
            </a:r>
            <a:r>
              <a:rPr lang="hu-HU" sz="2400" noProof="0" dirty="0">
                <a:solidFill>
                  <a:srgbClr val="003399"/>
                </a:solidFill>
                <a:latin typeface="EC Square Sans Pro" panose="020B0506040000020004" pitchFamily="34" charset="0"/>
              </a:rPr>
              <a:t>intézkedések az antimikrobiális rezisztencia leküzdésére</a:t>
            </a:r>
          </a:p>
          <a:p>
            <a:endParaRPr lang="es-ES" dirty="0"/>
          </a:p>
        </p:txBody>
      </p:sp>
      <p:sp>
        <p:nvSpPr>
          <p:cNvPr id="4" name="TextBox 3">
            <a:extLst>
              <a:ext uri="{FF2B5EF4-FFF2-40B4-BE49-F238E27FC236}">
                <a16:creationId xmlns:a16="http://schemas.microsoft.com/office/drawing/2014/main" xmlns="" id="{80BB05C7-5BB6-2889-F466-58355EE69399}"/>
              </a:ext>
            </a:extLst>
          </p:cNvPr>
          <p:cNvSpPr txBox="1"/>
          <p:nvPr/>
        </p:nvSpPr>
        <p:spPr>
          <a:xfrm>
            <a:off x="10590625" y="6254750"/>
            <a:ext cx="1563275" cy="391041"/>
          </a:xfrm>
          <a:prstGeom prst="rect">
            <a:avLst/>
          </a:prstGeom>
          <a:solidFill>
            <a:schemeClr val="bg1"/>
          </a:solidFill>
        </p:spPr>
        <p:txBody>
          <a:bodyPr wrap="square" rtlCol="0" anchor="ctr" anchorCtr="0">
            <a:noAutofit/>
          </a:bodyPr>
          <a:lstStyle/>
          <a:p>
            <a:r>
              <a:rPr lang="hu-HU" sz="1200" b="1">
                <a:solidFill>
                  <a:srgbClr val="1251A1"/>
                </a:solidFill>
              </a:rPr>
              <a:t>Az Európai Unió által finanszírozott</a:t>
            </a:r>
          </a:p>
        </p:txBody>
      </p:sp>
      <p:sp>
        <p:nvSpPr>
          <p:cNvPr id="8" name="Marcador de texto 2">
            <a:extLst>
              <a:ext uri="{FF2B5EF4-FFF2-40B4-BE49-F238E27FC236}">
                <a16:creationId xmlns:a16="http://schemas.microsoft.com/office/drawing/2014/main" xmlns="" id="{A38D9E58-19B1-E7ED-7608-24282A0A681D}"/>
              </a:ext>
            </a:extLst>
          </p:cNvPr>
          <p:cNvSpPr>
            <a:spLocks noGrp="1"/>
          </p:cNvSpPr>
          <p:nvPr/>
        </p:nvSpPr>
        <p:spPr>
          <a:xfrm>
            <a:off x="6212042" y="5627117"/>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u-HU">
                <a:latin typeface="EC Square Sans Pro" panose="020B0506040000020004" pitchFamily="34" charset="0"/>
              </a:rPr>
              <a:t>Magyarország, 2024. március 19–20.</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1DD0C357-48C7-6236-F82D-8340A6A08F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77635" y="4959350"/>
            <a:ext cx="4191211" cy="1715777"/>
          </a:xfrm>
          <a:prstGeom prst="rect">
            <a:avLst/>
          </a:prstGeom>
        </p:spPr>
      </p:pic>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hu-HU" sz="2400" b="1">
                <a:solidFill>
                  <a:schemeClr val="bg1"/>
                </a:solidFill>
                <a:latin typeface="EC Square Sans Pro" panose="020B0506040000020004" pitchFamily="34" charset="0"/>
              </a:rPr>
              <a:t>European Surveillance of Veterinary Antimicrobial Consumption (ESVAC)</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hu-HU" sz="2800" dirty="0">
                <a:latin typeface="EC Square Sans Pro" panose="020B0506040000020004" pitchFamily="34" charset="0"/>
              </a:rPr>
              <a:t>Adatgyűjtés az antimikrobiális szerek </a:t>
            </a:r>
            <a:r>
              <a:rPr lang="hu-HU" sz="2800" dirty="0" smtClean="0">
                <a:latin typeface="EC Square Sans Pro" panose="020B0506040000020004" pitchFamily="34" charset="0"/>
              </a:rPr>
              <a:t>eladásáról és felhasználásáról</a:t>
            </a:r>
            <a:endParaRPr lang="hu-HU" sz="2800" dirty="0">
              <a:latin typeface="EC Square Sans Pro" panose="020B0506040000020004" pitchFamily="34" charset="0"/>
            </a:endParaRPr>
          </a:p>
          <a:p>
            <a:endParaRPr lang="en-GB" dirty="0"/>
          </a:p>
        </p:txBody>
      </p:sp>
      <p:cxnSp>
        <p:nvCxnSpPr>
          <p:cNvPr id="6" name="Straight Connector 5">
            <a:extLst>
              <a:ext uri="{FF2B5EF4-FFF2-40B4-BE49-F238E27FC236}">
                <a16:creationId xmlns:a16="http://schemas.microsoft.com/office/drawing/2014/main" xmlns=""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111945F7-0D14-D743-BFDA-035538ED41B2}"/>
              </a:ext>
            </a:extLst>
          </p:cNvPr>
          <p:cNvSpPr txBox="1"/>
          <p:nvPr/>
        </p:nvSpPr>
        <p:spPr>
          <a:xfrm>
            <a:off x="533400" y="1988244"/>
            <a:ext cx="7772400" cy="3693319"/>
          </a:xfrm>
          <a:prstGeom prst="rect">
            <a:avLst/>
          </a:prstGeom>
          <a:noFill/>
        </p:spPr>
        <p:txBody>
          <a:bodyPr wrap="square" rtlCol="0">
            <a:spAutoFit/>
          </a:bodyPr>
          <a:lstStyle/>
          <a:p>
            <a:r>
              <a:rPr lang="hu-HU" dirty="0"/>
              <a:t>- ESVAC = Európai Állatgyógyászati Antimikrobiális </a:t>
            </a:r>
            <a:r>
              <a:rPr lang="hu-HU" dirty="0" smtClean="0"/>
              <a:t>Felhasználás Felügyelet</a:t>
            </a:r>
            <a:endParaRPr lang="hu-HU" dirty="0"/>
          </a:p>
          <a:p>
            <a:endParaRPr lang="en-US" dirty="0"/>
          </a:p>
          <a:p>
            <a:r>
              <a:rPr lang="hu-HU" dirty="0"/>
              <a:t>- 2023. október: 13. ESVAC jelentés</a:t>
            </a:r>
          </a:p>
          <a:p>
            <a:endParaRPr lang="en-US" dirty="0"/>
          </a:p>
          <a:p>
            <a:r>
              <a:rPr lang="hu-HU" dirty="0"/>
              <a:t>- Összes </a:t>
            </a:r>
            <a:r>
              <a:rPr lang="hu-HU" b="1" dirty="0">
                <a:solidFill>
                  <a:schemeClr val="tx2"/>
                </a:solidFill>
              </a:rPr>
              <a:t>értékesített</a:t>
            </a:r>
            <a:r>
              <a:rPr lang="hu-HU" dirty="0"/>
              <a:t> állatgyógyászati antibiotikum 2022-ben </a:t>
            </a:r>
            <a:r>
              <a:rPr lang="en-US" dirty="0"/>
              <a:t/>
            </a:r>
            <a:br>
              <a:rPr lang="en-US" dirty="0"/>
            </a:br>
            <a:r>
              <a:rPr lang="hu-HU" dirty="0"/>
              <a:t>31 országban</a:t>
            </a:r>
          </a:p>
          <a:p>
            <a:endParaRPr lang="en-US" dirty="0"/>
          </a:p>
          <a:p>
            <a:r>
              <a:rPr lang="hu-HU" dirty="0"/>
              <a:t>- 2011 és 2022 közötti trendek 25 ESVAC-résztvevő országban: </a:t>
            </a:r>
          </a:p>
          <a:p>
            <a:pPr marL="285750" indent="-285750">
              <a:buFont typeface="Wingdings" panose="05000000000000000000" pitchFamily="2" charset="2"/>
              <a:buChar char="Ø"/>
            </a:pPr>
            <a:r>
              <a:rPr lang="hu-HU" dirty="0"/>
              <a:t>- 53,0% összes értékesítés </a:t>
            </a:r>
          </a:p>
          <a:p>
            <a:pPr marL="285750" indent="-285750">
              <a:buFont typeface="Wingdings" panose="05000000000000000000" pitchFamily="2" charset="2"/>
              <a:buChar char="Ø"/>
            </a:pPr>
            <a:r>
              <a:rPr lang="hu-HU" dirty="0"/>
              <a:t>- 49,0%-os értékesítés </a:t>
            </a:r>
            <a:r>
              <a:rPr lang="hu-HU" dirty="0" smtClean="0"/>
              <a:t>- 3</a:t>
            </a:r>
            <a:r>
              <a:rPr lang="hu-HU" dirty="0"/>
              <a:t>. és 4. generációs </a:t>
            </a:r>
            <a:r>
              <a:rPr lang="hu-HU" dirty="0" err="1" smtClean="0"/>
              <a:t>cefalosporinok</a:t>
            </a:r>
            <a:r>
              <a:rPr lang="hu-HU" dirty="0" smtClean="0"/>
              <a:t> </a:t>
            </a:r>
            <a:endParaRPr lang="hu-HU" dirty="0"/>
          </a:p>
          <a:p>
            <a:pPr marL="285750" indent="-285750">
              <a:buFont typeface="Wingdings" panose="05000000000000000000" pitchFamily="2" charset="2"/>
              <a:buChar char="Ø"/>
            </a:pPr>
            <a:r>
              <a:rPr lang="hu-HU" dirty="0"/>
              <a:t>- 44,0%-os </a:t>
            </a:r>
            <a:r>
              <a:rPr lang="hu-HU" dirty="0" smtClean="0"/>
              <a:t>értékesítés - </a:t>
            </a:r>
            <a:r>
              <a:rPr lang="hu-HU" dirty="0"/>
              <a:t>összes </a:t>
            </a:r>
            <a:r>
              <a:rPr lang="hu-HU" dirty="0" err="1" smtClean="0"/>
              <a:t>kinolon</a:t>
            </a:r>
            <a:endParaRPr lang="hu-HU" dirty="0"/>
          </a:p>
          <a:p>
            <a:pPr marL="285750" indent="-285750">
              <a:buFont typeface="Wingdings" panose="05000000000000000000" pitchFamily="2" charset="2"/>
              <a:buChar char="Ø"/>
            </a:pPr>
            <a:r>
              <a:rPr lang="hu-HU" dirty="0"/>
              <a:t>- 81,0%-os értékesítés </a:t>
            </a:r>
            <a:r>
              <a:rPr lang="hu-HU" dirty="0" smtClean="0"/>
              <a:t>- </a:t>
            </a:r>
            <a:r>
              <a:rPr lang="hu-HU" dirty="0" err="1" smtClean="0"/>
              <a:t>polimixinek</a:t>
            </a:r>
            <a:endParaRPr lang="hu-HU" dirty="0"/>
          </a:p>
        </p:txBody>
      </p:sp>
      <p:sp>
        <p:nvSpPr>
          <p:cNvPr id="3" name="TextBox 2">
            <a:extLst>
              <a:ext uri="{FF2B5EF4-FFF2-40B4-BE49-F238E27FC236}">
                <a16:creationId xmlns:a16="http://schemas.microsoft.com/office/drawing/2014/main" xmlns="" id="{164352BF-6147-CA8E-2792-F4DAB06EBDB5}"/>
              </a:ext>
            </a:extLst>
          </p:cNvPr>
          <p:cNvSpPr txBox="1"/>
          <p:nvPr/>
        </p:nvSpPr>
        <p:spPr>
          <a:xfrm>
            <a:off x="4931120" y="6295072"/>
            <a:ext cx="888655" cy="283528"/>
          </a:xfrm>
          <a:prstGeom prst="rect">
            <a:avLst/>
          </a:prstGeom>
          <a:noFill/>
        </p:spPr>
        <p:txBody>
          <a:bodyPr wrap="square" lIns="0" tIns="0" rIns="0" bIns="0" rtlCol="0">
            <a:noAutofit/>
          </a:bodyPr>
          <a:lstStyle/>
          <a:p>
            <a:pPr algn="ctr"/>
            <a:r>
              <a:rPr lang="hu-HU" sz="900">
                <a:solidFill>
                  <a:schemeClr val="tx1"/>
                </a:solidFill>
              </a:rPr>
              <a:t>118,3 mg/PCU</a:t>
            </a:r>
          </a:p>
          <a:p>
            <a:pPr algn="ctr"/>
            <a:r>
              <a:rPr lang="hu-HU" sz="900">
                <a:solidFill>
                  <a:schemeClr val="tx1"/>
                </a:solidFill>
              </a:rPr>
              <a:t>2018</a:t>
            </a:r>
          </a:p>
        </p:txBody>
      </p:sp>
      <p:sp>
        <p:nvSpPr>
          <p:cNvPr id="7" name="TextBox 6">
            <a:extLst>
              <a:ext uri="{FF2B5EF4-FFF2-40B4-BE49-F238E27FC236}">
                <a16:creationId xmlns:a16="http://schemas.microsoft.com/office/drawing/2014/main" xmlns="" id="{B6E25559-EF1D-5CD1-49AB-AC0749194D64}"/>
              </a:ext>
            </a:extLst>
          </p:cNvPr>
          <p:cNvSpPr txBox="1"/>
          <p:nvPr/>
        </p:nvSpPr>
        <p:spPr>
          <a:xfrm>
            <a:off x="6705600" y="5035550"/>
            <a:ext cx="888655" cy="283528"/>
          </a:xfrm>
          <a:prstGeom prst="rect">
            <a:avLst/>
          </a:prstGeom>
          <a:noFill/>
        </p:spPr>
        <p:txBody>
          <a:bodyPr wrap="square" lIns="0" tIns="0" rIns="0" bIns="0" rtlCol="0">
            <a:noAutofit/>
          </a:bodyPr>
          <a:lstStyle/>
          <a:p>
            <a:pPr algn="ctr"/>
            <a:r>
              <a:rPr lang="hu-HU" sz="900">
                <a:solidFill>
                  <a:schemeClr val="tx1"/>
                </a:solidFill>
              </a:rPr>
              <a:t>84,8 mg/PCU</a:t>
            </a:r>
          </a:p>
          <a:p>
            <a:pPr algn="ctr"/>
            <a:r>
              <a:rPr lang="hu-HU" sz="900">
                <a:solidFill>
                  <a:schemeClr val="tx1"/>
                </a:solidFill>
              </a:rPr>
              <a:t>2022</a:t>
            </a:r>
          </a:p>
        </p:txBody>
      </p:sp>
      <p:sp>
        <p:nvSpPr>
          <p:cNvPr id="8" name="TextBox 7">
            <a:extLst>
              <a:ext uri="{FF2B5EF4-FFF2-40B4-BE49-F238E27FC236}">
                <a16:creationId xmlns:a16="http://schemas.microsoft.com/office/drawing/2014/main" xmlns="" id="{EEE7C938-F4BC-416E-C4EF-4A903EEBA358}"/>
              </a:ext>
            </a:extLst>
          </p:cNvPr>
          <p:cNvSpPr txBox="1"/>
          <p:nvPr/>
        </p:nvSpPr>
        <p:spPr>
          <a:xfrm>
            <a:off x="7945341" y="6292850"/>
            <a:ext cx="888655" cy="283528"/>
          </a:xfrm>
          <a:prstGeom prst="rect">
            <a:avLst/>
          </a:prstGeom>
          <a:noFill/>
        </p:spPr>
        <p:txBody>
          <a:bodyPr wrap="square" lIns="0" tIns="0" rIns="0" bIns="0" rtlCol="0">
            <a:noAutofit/>
          </a:bodyPr>
          <a:lstStyle/>
          <a:p>
            <a:pPr algn="ctr"/>
            <a:r>
              <a:rPr lang="hu-HU" sz="900">
                <a:solidFill>
                  <a:schemeClr val="tx1"/>
                </a:solidFill>
              </a:rPr>
              <a:t>59,2 mg/PCU</a:t>
            </a:r>
          </a:p>
          <a:p>
            <a:pPr algn="ctr"/>
            <a:r>
              <a:rPr lang="hu-HU" sz="900">
                <a:solidFill>
                  <a:schemeClr val="tx1"/>
                </a:solidFill>
              </a:rPr>
              <a:t>2030</a:t>
            </a:r>
          </a:p>
        </p:txBody>
      </p:sp>
      <p:pic>
        <p:nvPicPr>
          <p:cNvPr id="11" name="Picture 10">
            <a:extLst>
              <a:ext uri="{FF2B5EF4-FFF2-40B4-BE49-F238E27FC236}">
                <a16:creationId xmlns:a16="http://schemas.microsoft.com/office/drawing/2014/main" xmlns="" id="{E234B06C-EC08-F92B-FFEB-D6E7EFAEB86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52591" y="2216183"/>
            <a:ext cx="2670319" cy="381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xmlns="" id="{21EBEA27-549E-6A62-69C6-0A50B8568989}"/>
              </a:ext>
            </a:extLst>
          </p:cNvPr>
          <p:cNvSpPr txBox="1"/>
          <p:nvPr/>
        </p:nvSpPr>
        <p:spPr>
          <a:xfrm>
            <a:off x="8910175" y="3622608"/>
            <a:ext cx="2440451" cy="496590"/>
          </a:xfrm>
          <a:prstGeom prst="rect">
            <a:avLst/>
          </a:prstGeom>
          <a:noFill/>
        </p:spPr>
        <p:txBody>
          <a:bodyPr wrap="square" lIns="0" tIns="0" rIns="0" bIns="0" rtlCol="0">
            <a:noAutofit/>
          </a:bodyPr>
          <a:lstStyle/>
          <a:p>
            <a:r>
              <a:rPr lang="en-US" sz="1100" b="1" dirty="0" err="1">
                <a:solidFill>
                  <a:srgbClr val="054FA1"/>
                </a:solidFill>
                <a:latin typeface="Arial" panose="020B0604020202020204" pitchFamily="34" charset="0"/>
                <a:cs typeface="Arial" panose="020B0604020202020204" pitchFamily="34" charset="0"/>
              </a:rPr>
              <a:t>Állatgyógyászati</a:t>
            </a:r>
            <a:r>
              <a:rPr lang="en-US" sz="1100" b="1" dirty="0">
                <a:solidFill>
                  <a:srgbClr val="054FA1"/>
                </a:solidFill>
                <a:latin typeface="Arial" panose="020B0604020202020204" pitchFamily="34" charset="0"/>
                <a:cs typeface="Arial" panose="020B0604020202020204" pitchFamily="34" charset="0"/>
              </a:rPr>
              <a:t> antimikrobiális </a:t>
            </a:r>
            <a:r>
              <a:rPr lang="en-US" sz="1100" b="1" dirty="0" err="1" smtClean="0">
                <a:solidFill>
                  <a:srgbClr val="054FA1"/>
                </a:solidFill>
                <a:latin typeface="Arial" panose="020B0604020202020204" pitchFamily="34" charset="0"/>
                <a:cs typeface="Arial" panose="020B0604020202020204" pitchFamily="34" charset="0"/>
              </a:rPr>
              <a:t>szerek</a:t>
            </a:r>
            <a:r>
              <a:rPr lang="hu-HU" sz="1100" b="1" dirty="0">
                <a:solidFill>
                  <a:srgbClr val="054FA1"/>
                </a:solidFill>
                <a:latin typeface="Arial" panose="020B0604020202020204" pitchFamily="34" charset="0"/>
                <a:cs typeface="Arial" panose="020B0604020202020204" pitchFamily="34" charset="0"/>
              </a:rPr>
              <a:t> </a:t>
            </a:r>
            <a:r>
              <a:rPr lang="hu-HU" sz="1100" b="1" dirty="0" smtClean="0">
                <a:solidFill>
                  <a:srgbClr val="054FA1"/>
                </a:solidFill>
                <a:latin typeface="Arial" panose="020B0604020202020204" pitchFamily="34" charset="0"/>
                <a:cs typeface="Arial" panose="020B0604020202020204" pitchFamily="34" charset="0"/>
              </a:rPr>
              <a:t>eladása</a:t>
            </a:r>
            <a:r>
              <a:rPr lang="en-US" sz="1100" b="1" dirty="0" smtClean="0">
                <a:solidFill>
                  <a:srgbClr val="054FA1"/>
                </a:solidFill>
                <a:latin typeface="Arial" panose="020B0604020202020204" pitchFamily="34" charset="0"/>
                <a:cs typeface="Arial" panose="020B0604020202020204" pitchFamily="34" charset="0"/>
              </a:rPr>
              <a:t> </a:t>
            </a:r>
            <a:r>
              <a:rPr lang="en-US" sz="1100" b="1" dirty="0">
                <a:solidFill>
                  <a:srgbClr val="054FA1"/>
                </a:solidFill>
                <a:latin typeface="Arial" panose="020B0604020202020204" pitchFamily="34" charset="0"/>
                <a:cs typeface="Arial" panose="020B0604020202020204" pitchFamily="34" charset="0"/>
              </a:rPr>
              <a:t>31 </a:t>
            </a:r>
            <a:r>
              <a:rPr lang="en-US" sz="1100" b="1" dirty="0" err="1">
                <a:solidFill>
                  <a:srgbClr val="054FA1"/>
                </a:solidFill>
                <a:latin typeface="Arial" panose="020B0604020202020204" pitchFamily="34" charset="0"/>
                <a:cs typeface="Arial" panose="020B0604020202020204" pitchFamily="34" charset="0"/>
              </a:rPr>
              <a:t>európai</a:t>
            </a:r>
            <a:r>
              <a:rPr lang="en-US" sz="1100" b="1" dirty="0">
                <a:solidFill>
                  <a:srgbClr val="054FA1"/>
                </a:solidFill>
                <a:latin typeface="Arial" panose="020B0604020202020204" pitchFamily="34" charset="0"/>
                <a:cs typeface="Arial" panose="020B0604020202020204" pitchFamily="34" charset="0"/>
              </a:rPr>
              <a:t> </a:t>
            </a:r>
            <a:r>
              <a:rPr lang="en-US" sz="1100" b="1" dirty="0" err="1">
                <a:solidFill>
                  <a:srgbClr val="054FA1"/>
                </a:solidFill>
                <a:latin typeface="Arial" panose="020B0604020202020204" pitchFamily="34" charset="0"/>
                <a:cs typeface="Arial" panose="020B0604020202020204" pitchFamily="34" charset="0"/>
              </a:rPr>
              <a:t>országban</a:t>
            </a:r>
            <a:r>
              <a:rPr lang="en-US" sz="1100" b="1" dirty="0">
                <a:solidFill>
                  <a:srgbClr val="054FA1"/>
                </a:solidFill>
                <a:latin typeface="Arial" panose="020B0604020202020204" pitchFamily="34" charset="0"/>
                <a:cs typeface="Arial" panose="020B0604020202020204" pitchFamily="34" charset="0"/>
              </a:rPr>
              <a:t> 2022-ben</a:t>
            </a:r>
            <a:endParaRPr lang="mt-MT" sz="1100" b="1" dirty="0">
              <a:solidFill>
                <a:srgbClr val="054FA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331A61EF-DFFE-FB10-FB4C-3521EB2AAA7E}"/>
              </a:ext>
            </a:extLst>
          </p:cNvPr>
          <p:cNvSpPr txBox="1"/>
          <p:nvPr/>
        </p:nvSpPr>
        <p:spPr>
          <a:xfrm>
            <a:off x="8929225" y="4253987"/>
            <a:ext cx="1179832" cy="302435"/>
          </a:xfrm>
          <a:prstGeom prst="rect">
            <a:avLst/>
          </a:prstGeom>
          <a:noFill/>
        </p:spPr>
        <p:txBody>
          <a:bodyPr wrap="square" lIns="0" tIns="0" rIns="0" bIns="0" rtlCol="0">
            <a:noAutofit/>
          </a:bodyPr>
          <a:lstStyle/>
          <a:p>
            <a:r>
              <a:rPr lang="en-US" sz="650" dirty="0">
                <a:solidFill>
                  <a:srgbClr val="054FA1"/>
                </a:solidFill>
                <a:latin typeface="Arial" panose="020B0604020202020204" pitchFamily="34" charset="0"/>
                <a:cs typeface="Arial" panose="020B0604020202020204" pitchFamily="34" charset="0"/>
              </a:rPr>
              <a:t>2010 és 2022 </a:t>
            </a:r>
            <a:r>
              <a:rPr lang="en-US" sz="650" dirty="0" err="1">
                <a:solidFill>
                  <a:srgbClr val="054FA1"/>
                </a:solidFill>
                <a:latin typeface="Arial" panose="020B0604020202020204" pitchFamily="34" charset="0"/>
                <a:cs typeface="Arial" panose="020B0604020202020204" pitchFamily="34" charset="0"/>
              </a:rPr>
              <a:t>közötti</a:t>
            </a:r>
            <a:r>
              <a:rPr lang="en-US" sz="650" dirty="0">
                <a:solidFill>
                  <a:srgbClr val="054FA1"/>
                </a:solidFill>
                <a:latin typeface="Arial" panose="020B0604020202020204" pitchFamily="34" charset="0"/>
                <a:cs typeface="Arial" panose="020B0604020202020204" pitchFamily="34" charset="0"/>
              </a:rPr>
              <a:t> </a:t>
            </a:r>
            <a:r>
              <a:rPr lang="en-US" sz="650" dirty="0" err="1">
                <a:solidFill>
                  <a:srgbClr val="054FA1"/>
                </a:solidFill>
                <a:latin typeface="Arial" panose="020B0604020202020204" pitchFamily="34" charset="0"/>
                <a:cs typeface="Arial" panose="020B0604020202020204" pitchFamily="34" charset="0"/>
              </a:rPr>
              <a:t>trendek</a:t>
            </a:r>
            <a:endParaRPr lang="en-US" sz="650" dirty="0">
              <a:solidFill>
                <a:srgbClr val="054FA1"/>
              </a:solidFill>
              <a:latin typeface="Arial" panose="020B0604020202020204" pitchFamily="34" charset="0"/>
              <a:cs typeface="Arial" panose="020B0604020202020204" pitchFamily="34" charset="0"/>
            </a:endParaRPr>
          </a:p>
          <a:p>
            <a:r>
              <a:rPr lang="hu-HU" sz="650" dirty="0" smtClean="0">
                <a:solidFill>
                  <a:srgbClr val="054FA1"/>
                </a:solidFill>
                <a:latin typeface="Arial" panose="020B0604020202020204" pitchFamily="34" charset="0"/>
                <a:cs typeface="Arial" panose="020B0604020202020204" pitchFamily="34" charset="0"/>
              </a:rPr>
              <a:t>13.</a:t>
            </a:r>
            <a:r>
              <a:rPr lang="en-US" sz="650" dirty="0" smtClean="0">
                <a:solidFill>
                  <a:srgbClr val="054FA1"/>
                </a:solidFill>
                <a:latin typeface="Arial" panose="020B0604020202020204" pitchFamily="34" charset="0"/>
                <a:cs typeface="Arial" panose="020B0604020202020204" pitchFamily="34" charset="0"/>
              </a:rPr>
              <a:t> </a:t>
            </a:r>
            <a:r>
              <a:rPr lang="en-US" sz="650" dirty="0">
                <a:solidFill>
                  <a:srgbClr val="054FA1"/>
                </a:solidFill>
                <a:latin typeface="Arial" panose="020B0604020202020204" pitchFamily="34" charset="0"/>
                <a:cs typeface="Arial" panose="020B0604020202020204" pitchFamily="34" charset="0"/>
              </a:rPr>
              <a:t>ESVAC-</a:t>
            </a:r>
            <a:r>
              <a:rPr lang="en-US" sz="650" dirty="0" err="1">
                <a:solidFill>
                  <a:srgbClr val="054FA1"/>
                </a:solidFill>
                <a:latin typeface="Arial" panose="020B0604020202020204" pitchFamily="34" charset="0"/>
                <a:cs typeface="Arial" panose="020B0604020202020204" pitchFamily="34" charset="0"/>
              </a:rPr>
              <a:t>jelentés</a:t>
            </a:r>
            <a:endParaRPr lang="mt-MT" sz="650" dirty="0">
              <a:solidFill>
                <a:srgbClr val="054FA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6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hu-HU" sz="2000" b="1" dirty="0">
                <a:solidFill>
                  <a:schemeClr val="bg1"/>
                </a:solidFill>
                <a:latin typeface="Montserrat" panose="00000500000000000000" pitchFamily="2" charset="0"/>
              </a:rPr>
              <a:t>2024 januárjától minden EU/EGT tagállamnak jelentenie kell a 2023. évi adatokat az </a:t>
            </a:r>
            <a:r>
              <a:rPr lang="hu-HU" sz="2000" b="1" u="sng" dirty="0" smtClean="0">
                <a:solidFill>
                  <a:schemeClr val="bg1"/>
                </a:solidFill>
                <a:latin typeface="Montserrat" panose="00000500000000000000" pitchFamily="2" charset="0"/>
              </a:rPr>
              <a:t>eladott és felhasznált </a:t>
            </a:r>
            <a:r>
              <a:rPr lang="hu-HU" sz="2000" b="1" dirty="0">
                <a:solidFill>
                  <a:schemeClr val="bg1"/>
                </a:solidFill>
                <a:latin typeface="Montserrat" panose="00000500000000000000" pitchFamily="2" charset="0"/>
              </a:rPr>
              <a:t>antimikrobiális </a:t>
            </a:r>
            <a:r>
              <a:rPr lang="hu-HU" sz="2000" b="1" dirty="0" smtClean="0">
                <a:solidFill>
                  <a:schemeClr val="bg1"/>
                </a:solidFill>
                <a:latin typeface="Montserrat" panose="00000500000000000000" pitchFamily="2" charset="0"/>
              </a:rPr>
              <a:t>állatgyógyszerek mennyiségéről</a:t>
            </a:r>
            <a:endParaRPr lang="hu-HU" sz="2000" b="1"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hu-HU" dirty="0">
                <a:latin typeface="EC Square Sans Pro" panose="020B0506040000020004" pitchFamily="34" charset="0"/>
              </a:rPr>
              <a:t>Adatgyűjtés az antimikrobiális szerek értékesítéséről és használatáról</a:t>
            </a:r>
          </a:p>
          <a:p>
            <a:endParaRPr lang="en-GB" dirty="0"/>
          </a:p>
        </p:txBody>
      </p:sp>
      <p:sp>
        <p:nvSpPr>
          <p:cNvPr id="3" name="TextBox 3">
            <a:extLst>
              <a:ext uri="{FF2B5EF4-FFF2-40B4-BE49-F238E27FC236}">
                <a16:creationId xmlns:a16="http://schemas.microsoft.com/office/drawing/2014/main" xmlns="" id="{99702876-BC5F-ADD2-FE87-D152CCD8CC7D}"/>
              </a:ext>
            </a:extLst>
          </p:cNvPr>
          <p:cNvSpPr txBox="1"/>
          <p:nvPr/>
        </p:nvSpPr>
        <p:spPr>
          <a:xfrm>
            <a:off x="228600" y="2106043"/>
            <a:ext cx="7362034" cy="5078313"/>
          </a:xfrm>
          <a:prstGeom prst="rect">
            <a:avLst/>
          </a:prstGeom>
          <a:noFill/>
        </p:spPr>
        <p:txBody>
          <a:bodyPr wrap="square" rtlCol="0">
            <a:spAutoFit/>
          </a:bodyPr>
          <a:lstStyle/>
          <a:p>
            <a:pPr lvl="3"/>
            <a:endParaRPr lang="hu-HU" sz="2400" dirty="0" smtClean="0">
              <a:latin typeface="EC Square Sans Pro" panose="020B0506040000020004" pitchFamily="34" charset="0"/>
            </a:endParaRPr>
          </a:p>
          <a:p>
            <a:pPr lvl="3"/>
            <a:r>
              <a:rPr lang="hu-HU" sz="2400" dirty="0" smtClean="0">
                <a:latin typeface="EC Square Sans Pro" panose="020B0506040000020004" pitchFamily="34" charset="0"/>
              </a:rPr>
              <a:t>Az </a:t>
            </a:r>
            <a:r>
              <a:rPr lang="hu-HU" sz="2400" dirty="0">
                <a:latin typeface="EC Square Sans Pro" panose="020B0506040000020004" pitchFamily="34" charset="0"/>
              </a:rPr>
              <a:t>uniós országoknak el kell kezdeniük a felhasználási adatok gyűjtését</a:t>
            </a:r>
            <a:r>
              <a:rPr lang="hu-HU" sz="2400" dirty="0" smtClean="0">
                <a:latin typeface="EC Square Sans Pro" panose="020B0506040000020004" pitchFamily="34" charset="0"/>
              </a:rPr>
              <a:t>:</a:t>
            </a:r>
            <a:endParaRPr lang="hu-HU" sz="2400" dirty="0">
              <a:latin typeface="EC Square Sans Pro" panose="020B0506040000020004" pitchFamily="34" charset="0"/>
            </a:endParaRPr>
          </a:p>
          <a:p>
            <a:pPr marL="285750" lvl="3" indent="-285750">
              <a:buFont typeface="Arial" panose="020B0604020202020204" pitchFamily="34" charset="0"/>
              <a:buChar char="•"/>
            </a:pPr>
            <a:r>
              <a:rPr lang="hu-HU" sz="2400" dirty="0">
                <a:latin typeface="EC Square Sans Pro" panose="020B0506040000020004" pitchFamily="34" charset="0"/>
              </a:rPr>
              <a:t>Szarvasmarha, sertés, baromfi → 2023-tól</a:t>
            </a:r>
          </a:p>
          <a:p>
            <a:pPr marL="285750" lvl="3" indent="-285750">
              <a:buFont typeface="Arial" panose="020B0604020202020204" pitchFamily="34" charset="0"/>
              <a:buChar char="•"/>
            </a:pPr>
            <a:r>
              <a:rPr lang="hu-HU" sz="2400" dirty="0">
                <a:latin typeface="EC Square Sans Pro" panose="020B0506040000020004" pitchFamily="34" charset="0"/>
              </a:rPr>
              <a:t>Minden egyéb élelmiszertermelő állat → 2026-tól</a:t>
            </a:r>
          </a:p>
          <a:p>
            <a:pPr marL="285750" lvl="3" indent="-285750">
              <a:buFont typeface="Arial" panose="020B0604020202020204" pitchFamily="34" charset="0"/>
              <a:buChar char="•"/>
            </a:pPr>
            <a:r>
              <a:rPr lang="hu-HU" sz="2400" dirty="0">
                <a:latin typeface="EC Square Sans Pro" panose="020B0506040000020004" pitchFamily="34" charset="0"/>
              </a:rPr>
              <a:t>Kutyák, macskák és prémes állatok → 2029-től</a:t>
            </a:r>
          </a:p>
          <a:p>
            <a:pPr marL="285750" lvl="3" indent="-285750">
              <a:buFont typeface="Arial" panose="020B0604020202020204" pitchFamily="34" charset="0"/>
              <a:buChar char="•"/>
            </a:pPr>
            <a:endParaRPr lang="hu-HU" sz="2400" dirty="0">
              <a:latin typeface="EC Square Sans Pro" panose="020B0506040000020004" pitchFamily="34" charset="0"/>
            </a:endParaRPr>
          </a:p>
          <a:p>
            <a:pPr marL="285750" lvl="3" indent="-285750">
              <a:buFont typeface="Arial" panose="020B0604020202020204" pitchFamily="34" charset="0"/>
              <a:buChar char="•"/>
            </a:pPr>
            <a:r>
              <a:rPr lang="hu-HU" sz="2400" dirty="0">
                <a:latin typeface="EC Square Sans Pro" panose="020B0506040000020004" pitchFamily="34" charset="0"/>
              </a:rPr>
              <a:t>Az EMA 2025. március 31-én teszi közzé az első jelentést, majd december 31-ig az előző évről.</a:t>
            </a:r>
          </a:p>
          <a:p>
            <a:pPr marL="285750" lvl="3" indent="-285750">
              <a:buFont typeface="Arial" panose="020B0604020202020204" pitchFamily="34" charset="0"/>
              <a:buChar char="•"/>
            </a:pPr>
            <a:endParaRPr lang="hu-HU" sz="2400" dirty="0">
              <a:latin typeface="EC Square Sans Pro" panose="020B0506040000020004" pitchFamily="34" charset="0"/>
            </a:endParaRPr>
          </a:p>
          <a:p>
            <a:pPr marL="285750" lvl="3" indent="-285750">
              <a:buFont typeface="Arial" panose="020B0604020202020204" pitchFamily="34" charset="0"/>
              <a:buChar char="•"/>
            </a:pPr>
            <a:r>
              <a:rPr lang="hu-HU" sz="2400" dirty="0">
                <a:latin typeface="EC Square Sans Pro" panose="020B0506040000020004" pitchFamily="34" charset="0"/>
              </a:rPr>
              <a:t>Az adatokat a megfelelő </a:t>
            </a:r>
            <a:r>
              <a:rPr lang="hu-HU" sz="2400" dirty="0" smtClean="0">
                <a:latin typeface="EC Square Sans Pro" panose="020B0506040000020004" pitchFamily="34" charset="0"/>
              </a:rPr>
              <a:t>állatfajonként, kategóriánként </a:t>
            </a:r>
            <a:r>
              <a:rPr lang="hu-HU" sz="2400" dirty="0">
                <a:latin typeface="EC Square Sans Pro" panose="020B0506040000020004" pitchFamily="34" charset="0"/>
              </a:rPr>
              <a:t>vagy </a:t>
            </a:r>
            <a:r>
              <a:rPr lang="hu-HU" sz="2400" dirty="0" smtClean="0">
                <a:latin typeface="EC Square Sans Pro" panose="020B0506040000020004" pitchFamily="34" charset="0"/>
              </a:rPr>
              <a:t>szakaszonként részletezik</a:t>
            </a:r>
            <a:endParaRPr lang="en-US" sz="2400" dirty="0">
              <a:latin typeface="EC Square Sans Pro" panose="020B0506040000020004" pitchFamily="34" charset="0"/>
            </a:endParaRPr>
          </a:p>
          <a:p>
            <a:pPr marL="285750" lvl="3"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p:txBody>
      </p:sp>
      <p:sp>
        <p:nvSpPr>
          <p:cNvPr id="4" name="TextBox 4">
            <a:extLst>
              <a:ext uri="{FF2B5EF4-FFF2-40B4-BE49-F238E27FC236}">
                <a16:creationId xmlns:a16="http://schemas.microsoft.com/office/drawing/2014/main" xmlns="" id="{9DF4ED66-D728-437F-FA3E-725C9D26E013}"/>
              </a:ext>
            </a:extLst>
          </p:cNvPr>
          <p:cNvSpPr txBox="1"/>
          <p:nvPr/>
        </p:nvSpPr>
        <p:spPr>
          <a:xfrm>
            <a:off x="7630546" y="2387001"/>
            <a:ext cx="3997842" cy="4247317"/>
          </a:xfrm>
          <a:prstGeom prst="rect">
            <a:avLst/>
          </a:prstGeom>
          <a:solidFill>
            <a:srgbClr val="6BB188"/>
          </a:solidFill>
        </p:spPr>
        <p:txBody>
          <a:bodyPr wrap="square" rtlCol="0">
            <a:spAutoFit/>
          </a:bodyPr>
          <a:lstStyle/>
          <a:p>
            <a:pPr lvl="3"/>
            <a:r>
              <a:rPr lang="hu-HU" b="1" dirty="0">
                <a:solidFill>
                  <a:schemeClr val="tx1"/>
                </a:solidFill>
                <a:latin typeface="EC Square Sans Pro" panose="020B0506040000020004"/>
              </a:rPr>
              <a:t>G</a:t>
            </a:r>
            <a:r>
              <a:rPr lang="hu-HU" sz="1800" b="1" dirty="0" smtClean="0">
                <a:solidFill>
                  <a:schemeClr val="tx1"/>
                </a:solidFill>
                <a:latin typeface="EC Square Sans Pro" panose="020B0506040000020004"/>
              </a:rPr>
              <a:t>yűjtendő </a:t>
            </a:r>
            <a:r>
              <a:rPr lang="hu-HU" sz="1800" b="1" dirty="0">
                <a:solidFill>
                  <a:schemeClr val="tx1"/>
                </a:solidFill>
                <a:latin typeface="EC Square Sans Pro" panose="020B0506040000020004"/>
              </a:rPr>
              <a:t>adatok</a:t>
            </a:r>
          </a:p>
          <a:p>
            <a:pPr lvl="3"/>
            <a:r>
              <a:rPr lang="es-ES" sz="1800" dirty="0">
                <a:solidFill>
                  <a:schemeClr val="tx1"/>
                </a:solidFill>
                <a:latin typeface="EC Square Sans Pro" panose="020B0506040000020004"/>
              </a:rPr>
              <a:t>1. </a:t>
            </a:r>
            <a:r>
              <a:rPr lang="hu-HU" sz="1800" dirty="0">
                <a:solidFill>
                  <a:schemeClr val="tx1"/>
                </a:solidFill>
                <a:latin typeface="EC Square Sans Pro" panose="020B0506040000020004"/>
              </a:rPr>
              <a:t>Hasmenés elleni szerek, bélgyulladás- és fertőzésellenes szerek</a:t>
            </a:r>
          </a:p>
          <a:p>
            <a:pPr lvl="3"/>
            <a:r>
              <a:rPr lang="hu-HU" sz="1800" dirty="0">
                <a:solidFill>
                  <a:schemeClr val="tx1"/>
                </a:solidFill>
                <a:latin typeface="EC Square Sans Pro" panose="020B0506040000020004"/>
              </a:rPr>
              <a:t>2. </a:t>
            </a:r>
            <a:r>
              <a:rPr lang="hu-HU" dirty="0" smtClean="0">
                <a:solidFill>
                  <a:schemeClr val="tx1"/>
                </a:solidFill>
                <a:latin typeface="EC Square Sans Pro" panose="020B0506040000020004"/>
              </a:rPr>
              <a:t>Szülészeti</a:t>
            </a:r>
            <a:r>
              <a:rPr lang="hu-HU" sz="1800" dirty="0" smtClean="0">
                <a:solidFill>
                  <a:schemeClr val="tx1"/>
                </a:solidFill>
                <a:latin typeface="EC Square Sans Pro" panose="020B0506040000020004"/>
              </a:rPr>
              <a:t> </a:t>
            </a:r>
            <a:r>
              <a:rPr lang="hu-HU" sz="1800" dirty="0">
                <a:solidFill>
                  <a:schemeClr val="tx1"/>
                </a:solidFill>
                <a:latin typeface="EC Square Sans Pro" panose="020B0506040000020004"/>
              </a:rPr>
              <a:t>fertőzés elleni szerek és antiszeptikumok</a:t>
            </a:r>
          </a:p>
          <a:p>
            <a:pPr lvl="3"/>
            <a:r>
              <a:rPr lang="hu-HU" sz="1800" dirty="0">
                <a:solidFill>
                  <a:schemeClr val="tx1"/>
                </a:solidFill>
                <a:latin typeface="EC Square Sans Pro" panose="020B0506040000020004"/>
              </a:rPr>
              <a:t>3. </a:t>
            </a:r>
            <a:r>
              <a:rPr lang="hu-HU" sz="1800" dirty="0" smtClean="0">
                <a:solidFill>
                  <a:schemeClr val="tx1"/>
                </a:solidFill>
                <a:latin typeface="EC Square Sans Pro" panose="020B0506040000020004"/>
              </a:rPr>
              <a:t>Fertőzés elleni szerek </a:t>
            </a:r>
            <a:r>
              <a:rPr lang="hu-HU" sz="1800" dirty="0">
                <a:solidFill>
                  <a:schemeClr val="tx1"/>
                </a:solidFill>
                <a:latin typeface="EC Square Sans Pro" panose="020B0506040000020004"/>
              </a:rPr>
              <a:t>és antiszeptikumok méhen belüli használatra</a:t>
            </a:r>
          </a:p>
          <a:p>
            <a:pPr lvl="3"/>
            <a:r>
              <a:rPr lang="hu-HU" sz="1800" dirty="0">
                <a:solidFill>
                  <a:schemeClr val="tx1"/>
                </a:solidFill>
                <a:latin typeface="EC Square Sans Pro" panose="020B0506040000020004"/>
              </a:rPr>
              <a:t>4. Antibakteriális szerek </a:t>
            </a:r>
            <a:r>
              <a:rPr lang="hu-HU" sz="1800" dirty="0" smtClean="0">
                <a:solidFill>
                  <a:schemeClr val="tx1"/>
                </a:solidFill>
                <a:latin typeface="EC Square Sans Pro" panose="020B0506040000020004"/>
              </a:rPr>
              <a:t>szisztémás </a:t>
            </a:r>
            <a:r>
              <a:rPr lang="hu-HU" sz="1800" dirty="0">
                <a:solidFill>
                  <a:schemeClr val="tx1"/>
                </a:solidFill>
                <a:latin typeface="EC Square Sans Pro" panose="020B0506040000020004"/>
              </a:rPr>
              <a:t>használatra </a:t>
            </a:r>
            <a:endParaRPr lang="hu-HU" sz="1800" dirty="0" smtClean="0">
              <a:solidFill>
                <a:schemeClr val="tx1"/>
              </a:solidFill>
              <a:latin typeface="EC Square Sans Pro" panose="020B0506040000020004"/>
            </a:endParaRPr>
          </a:p>
          <a:p>
            <a:pPr lvl="3"/>
            <a:r>
              <a:rPr lang="hu-HU" sz="1800" dirty="0" smtClean="0">
                <a:solidFill>
                  <a:schemeClr val="tx1"/>
                </a:solidFill>
                <a:latin typeface="EC Square Sans Pro" panose="020B0506040000020004"/>
              </a:rPr>
              <a:t>5</a:t>
            </a:r>
            <a:r>
              <a:rPr lang="hu-HU" sz="1800" dirty="0">
                <a:solidFill>
                  <a:schemeClr val="tx1"/>
                </a:solidFill>
                <a:latin typeface="EC Square Sans Pro" panose="020B0506040000020004"/>
              </a:rPr>
              <a:t>. Antibakteriális szerek intramammáris használatra</a:t>
            </a:r>
          </a:p>
          <a:p>
            <a:pPr lvl="3"/>
            <a:r>
              <a:rPr lang="hu-HU" sz="1800" dirty="0">
                <a:solidFill>
                  <a:schemeClr val="tx1"/>
                </a:solidFill>
                <a:latin typeface="EC Square Sans Pro" panose="020B0506040000020004"/>
              </a:rPr>
              <a:t>6. Antiprotozoális szerek (antibakteriális hatással)</a:t>
            </a:r>
          </a:p>
          <a:p>
            <a:pPr lvl="3"/>
            <a:r>
              <a:rPr lang="hu-HU" sz="1800" dirty="0">
                <a:solidFill>
                  <a:schemeClr val="tx1"/>
                </a:solidFill>
                <a:latin typeface="EC Square Sans Pro" panose="020B0506040000020004"/>
              </a:rPr>
              <a:t>7</a:t>
            </a:r>
            <a:r>
              <a:rPr lang="hu-HU" sz="1800" dirty="0" smtClean="0">
                <a:solidFill>
                  <a:schemeClr val="tx1"/>
                </a:solidFill>
                <a:latin typeface="EC Square Sans Pro" panose="020B0506040000020004"/>
              </a:rPr>
              <a:t>. </a:t>
            </a:r>
            <a:r>
              <a:rPr lang="hu-HU" dirty="0">
                <a:solidFill>
                  <a:schemeClr val="tx1"/>
                </a:solidFill>
                <a:latin typeface="EC Square Sans Pro" panose="020B0506040000020004"/>
              </a:rPr>
              <a:t>G</a:t>
            </a:r>
            <a:r>
              <a:rPr lang="hu-HU" sz="1800" dirty="0" smtClean="0">
                <a:solidFill>
                  <a:schemeClr val="tx1"/>
                </a:solidFill>
                <a:latin typeface="EC Square Sans Pro" panose="020B0506040000020004"/>
              </a:rPr>
              <a:t>ombaellenes </a:t>
            </a:r>
            <a:r>
              <a:rPr lang="hu-HU" sz="1800" dirty="0">
                <a:solidFill>
                  <a:schemeClr val="tx1"/>
                </a:solidFill>
                <a:latin typeface="EC Square Sans Pro" panose="020B0506040000020004"/>
              </a:rPr>
              <a:t>szerek </a:t>
            </a:r>
            <a:r>
              <a:rPr lang="hu-HU" sz="1800" dirty="0" err="1" smtClean="0">
                <a:solidFill>
                  <a:schemeClr val="tx1"/>
                </a:solidFill>
                <a:latin typeface="EC Square Sans Pro" panose="020B0506040000020004"/>
              </a:rPr>
              <a:t>intramammáris</a:t>
            </a:r>
            <a:r>
              <a:rPr lang="hu-HU" sz="1800" dirty="0" smtClean="0">
                <a:solidFill>
                  <a:schemeClr val="tx1"/>
                </a:solidFill>
                <a:latin typeface="EC Square Sans Pro" panose="020B0506040000020004"/>
              </a:rPr>
              <a:t> </a:t>
            </a:r>
            <a:r>
              <a:rPr lang="hu-HU" sz="1800" dirty="0">
                <a:solidFill>
                  <a:schemeClr val="tx1"/>
                </a:solidFill>
                <a:latin typeface="EC Square Sans Pro" panose="020B0506040000020004"/>
              </a:rPr>
              <a:t>használatra</a:t>
            </a:r>
            <a:endParaRPr lang="en-GB" dirty="0"/>
          </a:p>
        </p:txBody>
      </p:sp>
    </p:spTree>
    <p:extLst>
      <p:ext uri="{BB962C8B-B14F-4D97-AF65-F5344CB8AC3E}">
        <p14:creationId xmlns:p14="http://schemas.microsoft.com/office/powerpoint/2010/main" val="37188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0EDA25B-F561-CC61-40D5-B191A07AF2DD}"/>
              </a:ext>
            </a:extLst>
          </p:cNvPr>
          <p:cNvSpPr>
            <a:spLocks noGrp="1"/>
          </p:cNvSpPr>
          <p:nvPr>
            <p:ph type="body" sz="quarter" idx="10"/>
          </p:nvPr>
        </p:nvSpPr>
        <p:spPr>
          <a:xfrm>
            <a:off x="1304260" y="2296780"/>
            <a:ext cx="8008947" cy="533400"/>
          </a:xfrm>
        </p:spPr>
        <p:txBody>
          <a:bodyPr/>
          <a:lstStyle/>
          <a:p>
            <a:r>
              <a:rPr lang="hu-HU" sz="4400" dirty="0" smtClean="0"/>
              <a:t>Nemzeti szabályok</a:t>
            </a:r>
            <a:endParaRPr lang="en-GB" sz="4400" dirty="0"/>
          </a:p>
        </p:txBody>
      </p:sp>
      <p:pic>
        <p:nvPicPr>
          <p:cNvPr id="5" name="Imagen 4">
            <a:extLst>
              <a:ext uri="{FF2B5EF4-FFF2-40B4-BE49-F238E27FC236}">
                <a16:creationId xmlns:a16="http://schemas.microsoft.com/office/drawing/2014/main" xmlns="" id="{FB80F088-CC28-2003-11ED-F8243F9389FB}"/>
              </a:ext>
            </a:extLst>
          </p:cNvPr>
          <p:cNvPicPr>
            <a:picLocks noChangeAspect="1"/>
          </p:cNvPicPr>
          <p:nvPr/>
        </p:nvPicPr>
        <p:blipFill>
          <a:blip r:embed="rId3"/>
          <a:stretch>
            <a:fillRect/>
          </a:stretch>
        </p:blipFill>
        <p:spPr>
          <a:xfrm>
            <a:off x="8067946" y="2240045"/>
            <a:ext cx="2819794" cy="1800476"/>
          </a:xfrm>
          <a:prstGeom prst="rect">
            <a:avLst/>
          </a:prstGeom>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3726D511-F031-4029-9D03-2C26879EDD2F}"/>
              </a:ext>
            </a:extLst>
          </p:cNvPr>
          <p:cNvSpPr>
            <a:spLocks noGrp="1"/>
          </p:cNvSpPr>
          <p:nvPr>
            <p:ph type="body" sz="quarter" idx="10"/>
          </p:nvPr>
        </p:nvSpPr>
        <p:spPr>
          <a:xfrm>
            <a:off x="338667" y="256623"/>
            <a:ext cx="6296156" cy="476730"/>
          </a:xfrm>
        </p:spPr>
        <p:txBody>
          <a:bodyPr/>
          <a:lstStyle/>
          <a:p>
            <a:r>
              <a:rPr lang="es-ES" dirty="0" smtClean="0">
                <a:latin typeface="EC Square Sans Pro" panose="020B0506040000020004" pitchFamily="34" charset="0"/>
              </a:rPr>
              <a:t>N</a:t>
            </a:r>
            <a:r>
              <a:rPr lang="hu-HU" dirty="0" err="1" smtClean="0">
                <a:latin typeface="EC Square Sans Pro" panose="020B0506040000020004" pitchFamily="34" charset="0"/>
              </a:rPr>
              <a:t>emzeti</a:t>
            </a:r>
            <a:r>
              <a:rPr lang="hu-HU" dirty="0" smtClean="0">
                <a:latin typeface="EC Square Sans Pro" panose="020B0506040000020004" pitchFamily="34" charset="0"/>
              </a:rPr>
              <a:t> szabályok</a:t>
            </a:r>
            <a:r>
              <a:rPr lang="es-ES" dirty="0" smtClean="0">
                <a:latin typeface="EC Square Sans Pro" panose="020B0506040000020004" pitchFamily="34" charset="0"/>
              </a:rPr>
              <a:t>/</a:t>
            </a:r>
            <a:r>
              <a:rPr lang="hu-HU" dirty="0" smtClean="0">
                <a:latin typeface="EC Square Sans Pro" panose="020B0506040000020004" pitchFamily="34" charset="0"/>
              </a:rPr>
              <a:t>útmutatók</a:t>
            </a:r>
          </a:p>
          <a:p>
            <a:endParaRPr lang="hu-HU" dirty="0">
              <a:latin typeface="EC Square Sans Pro" panose="020B0506040000020004" pitchFamily="34" charset="0"/>
            </a:endParaRPr>
          </a:p>
          <a:p>
            <a:endParaRPr lang="hu-HU" b="1" dirty="0" smtClean="0">
              <a:latin typeface="EC Square Sans Pro" panose="020B0506040000020004" pitchFamily="34" charset="0"/>
            </a:endParaRPr>
          </a:p>
          <a:p>
            <a:r>
              <a:rPr lang="hu-HU" b="1" dirty="0" smtClean="0">
                <a:latin typeface="EC Square Sans Pro" panose="020B0506040000020004" pitchFamily="34" charset="0"/>
              </a:rPr>
              <a:t>A </a:t>
            </a:r>
            <a:r>
              <a:rPr lang="hu-HU" b="1" dirty="0" err="1" smtClean="0">
                <a:latin typeface="EC Square Sans Pro" panose="020B0506040000020004" pitchFamily="34" charset="0"/>
              </a:rPr>
              <a:t>VMP-kre</a:t>
            </a:r>
            <a:r>
              <a:rPr lang="hu-HU" b="1" dirty="0" smtClean="0">
                <a:latin typeface="EC Square Sans Pro" panose="020B0506040000020004" pitchFamily="34" charset="0"/>
              </a:rPr>
              <a:t> vonatkozó fő nemzeti szabályok: :</a:t>
            </a:r>
          </a:p>
          <a:p>
            <a:pPr marL="342900" indent="-342900">
              <a:buFontTx/>
              <a:buChar char="-"/>
            </a:pPr>
            <a:r>
              <a:rPr lang="hu-HU" dirty="0">
                <a:latin typeface="EC Square Sans Pro" panose="020B0506040000020004" pitchFamily="34" charset="0"/>
              </a:rPr>
              <a:t>a</a:t>
            </a:r>
            <a:r>
              <a:rPr lang="hu-HU" dirty="0" smtClean="0">
                <a:latin typeface="EC Square Sans Pro" panose="020B0506040000020004" pitchFamily="34" charset="0"/>
              </a:rPr>
              <a:t>z </a:t>
            </a:r>
            <a:r>
              <a:rPr lang="hu-HU" dirty="0" smtClean="0">
                <a:latin typeface="EC Square Sans Pro" panose="020B0506040000020004" pitchFamily="34" charset="0"/>
              </a:rPr>
              <a:t>élelmiszerláncról és hatósági felügyeletéről szóló 2008. évi XLVI. törvény  </a:t>
            </a:r>
          </a:p>
          <a:p>
            <a:pPr marL="342900" indent="-342900">
              <a:buFontTx/>
              <a:buChar char="-"/>
            </a:pPr>
            <a:r>
              <a:rPr lang="hu-HU" dirty="0" smtClean="0">
                <a:latin typeface="EC Square Sans Pro" panose="020B0506040000020004" pitchFamily="34" charset="0"/>
              </a:rPr>
              <a:t>Az állatgyógyászati készítményekről szóló 128/2009. FVM rendelet</a:t>
            </a:r>
          </a:p>
          <a:p>
            <a:endParaRPr lang="hu-HU" dirty="0" smtClean="0">
              <a:latin typeface="EC Square Sans Pro" panose="020B0506040000020004" pitchFamily="34" charset="0"/>
            </a:endParaRPr>
          </a:p>
          <a:p>
            <a:pPr marL="514350" indent="-514350">
              <a:buAutoNum type="romanUcPeriod"/>
            </a:pPr>
            <a:r>
              <a:rPr lang="hu-HU" b="1" dirty="0" smtClean="0">
                <a:latin typeface="EC Square Sans Pro" panose="020B0506040000020004" pitchFamily="34" charset="0"/>
              </a:rPr>
              <a:t>A vénykiállítás szabályai </a:t>
            </a:r>
          </a:p>
          <a:p>
            <a:r>
              <a:rPr lang="hu-HU" b="1" dirty="0" smtClean="0">
                <a:latin typeface="EC Square Sans Pro" panose="020B0506040000020004" pitchFamily="34" charset="0"/>
              </a:rPr>
              <a:t>- </a:t>
            </a:r>
            <a:r>
              <a:rPr lang="hu-HU" dirty="0" smtClean="0">
                <a:latin typeface="EC Square Sans Pro" panose="020B0506040000020004" pitchFamily="34" charset="0"/>
              </a:rPr>
              <a:t>Állatorvosi vény: lehet papír alapú vagy elektronikus</a:t>
            </a:r>
          </a:p>
          <a:p>
            <a:pPr marL="342900" indent="-342900">
              <a:buFontTx/>
              <a:buChar char="-"/>
            </a:pPr>
            <a:r>
              <a:rPr lang="hu-HU" dirty="0" smtClean="0">
                <a:latin typeface="EC Square Sans Pro" panose="020B0506040000020004" pitchFamily="34" charset="0"/>
              </a:rPr>
              <a:t>Adattartalomra vonatkozó követelmények: </a:t>
            </a:r>
          </a:p>
          <a:p>
            <a:r>
              <a:rPr lang="hu-HU" dirty="0" smtClean="0">
                <a:latin typeface="EC Square Sans Pro" panose="020B0506040000020004" pitchFamily="34" charset="0"/>
              </a:rPr>
              <a:t>EU +</a:t>
            </a:r>
            <a:r>
              <a:rPr lang="hu-HU" dirty="0">
                <a:latin typeface="EC Square Sans Pro" panose="020B0506040000020004" pitchFamily="34" charset="0"/>
              </a:rPr>
              <a:t> </a:t>
            </a:r>
            <a:r>
              <a:rPr lang="hu-HU" dirty="0" smtClean="0">
                <a:latin typeface="EC Square Sans Pro" panose="020B0506040000020004" pitchFamily="34" charset="0"/>
              </a:rPr>
              <a:t>nemzeti szabályok </a:t>
            </a:r>
          </a:p>
          <a:p>
            <a:r>
              <a:rPr lang="hu-HU" dirty="0" smtClean="0">
                <a:latin typeface="EC Square Sans Pro" panose="020B0506040000020004" pitchFamily="34" charset="0"/>
              </a:rPr>
              <a:t>Eltérhet a vény típusától függően: </a:t>
            </a:r>
          </a:p>
          <a:p>
            <a:r>
              <a:rPr lang="hu-HU" dirty="0">
                <a:latin typeface="EC Square Sans Pro" panose="020B0506040000020004" pitchFamily="34" charset="0"/>
              </a:rPr>
              <a:t>	</a:t>
            </a:r>
            <a:r>
              <a:rPr lang="hu-HU" dirty="0" smtClean="0">
                <a:latin typeface="EC Square Sans Pro" panose="020B0506040000020004" pitchFamily="34" charset="0"/>
              </a:rPr>
              <a:t>- élelmiszertermelő állatok – 3 példány!</a:t>
            </a:r>
          </a:p>
          <a:p>
            <a:r>
              <a:rPr lang="hu-HU" dirty="0">
                <a:latin typeface="EC Square Sans Pro" panose="020B0506040000020004" pitchFamily="34" charset="0"/>
              </a:rPr>
              <a:t>	</a:t>
            </a:r>
            <a:r>
              <a:rPr lang="hu-HU" dirty="0" smtClean="0">
                <a:latin typeface="EC Square Sans Pro" panose="020B0506040000020004" pitchFamily="34" charset="0"/>
              </a:rPr>
              <a:t>- kedvtelésből tartott állatok</a:t>
            </a:r>
            <a:endParaRPr lang="hu-HU" dirty="0">
              <a:latin typeface="EC Square Sans Pro" panose="020B0506040000020004" pitchFamily="34" charset="0"/>
            </a:endParaRPr>
          </a:p>
          <a:p>
            <a:r>
              <a:rPr lang="hu-HU" dirty="0" smtClean="0">
                <a:latin typeface="EC Square Sans Pro" panose="020B0506040000020004" pitchFamily="34" charset="0"/>
              </a:rPr>
              <a:t>	- kábítószerként kezelendő készítmények</a:t>
            </a:r>
          </a:p>
          <a:p>
            <a:pPr marL="342900" indent="-342900">
              <a:buFontTx/>
              <a:buChar char="-"/>
            </a:pPr>
            <a:endParaRPr lang="hu-HU" dirty="0" smtClean="0">
              <a:latin typeface="EC Square Sans Pro" panose="020B0506040000020004" pitchFamily="34" charset="0"/>
            </a:endParaRPr>
          </a:p>
          <a:p>
            <a:endParaRPr lang="hu-HU" dirty="0">
              <a:latin typeface="EC Square Sans Pro" panose="020B0506040000020004" pitchFamily="34" charset="0"/>
            </a:endParaRPr>
          </a:p>
        </p:txBody>
      </p:sp>
      <p:pic>
        <p:nvPicPr>
          <p:cNvPr id="7" name="Imagen 6">
            <a:extLst>
              <a:ext uri="{FF2B5EF4-FFF2-40B4-BE49-F238E27FC236}">
                <a16:creationId xmlns="" xmlns:a16="http://schemas.microsoft.com/office/drawing/2014/main" id="{BF47FB56-7B29-1E53-947D-FEBEA71C7F3F}"/>
              </a:ext>
            </a:extLst>
          </p:cNvPr>
          <p:cNvPicPr>
            <a:picLocks noChangeAspect="1"/>
          </p:cNvPicPr>
          <p:nvPr/>
        </p:nvPicPr>
        <p:blipFill>
          <a:blip r:embed="rId3"/>
          <a:stretch>
            <a:fillRect/>
          </a:stretch>
        </p:blipFill>
        <p:spPr>
          <a:xfrm>
            <a:off x="5274347" y="299012"/>
            <a:ext cx="1360476" cy="868682"/>
          </a:xfrm>
          <a:prstGeom prst="rect">
            <a:avLst/>
          </a:prstGeom>
        </p:spPr>
      </p:pic>
    </p:spTree>
    <p:extLst>
      <p:ext uri="{BB962C8B-B14F-4D97-AF65-F5344CB8AC3E}">
        <p14:creationId xmlns:p14="http://schemas.microsoft.com/office/powerpoint/2010/main" val="2006109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r>
              <a:rPr lang="hu-HU" dirty="0" smtClean="0"/>
              <a:t>Nemzeti szabályok – I. Vények kiállítása</a:t>
            </a:r>
          </a:p>
          <a:p>
            <a:endParaRPr lang="hu-HU" dirty="0"/>
          </a:p>
          <a:p>
            <a:endParaRPr lang="hu-HU" b="1" dirty="0" smtClean="0">
              <a:solidFill>
                <a:srgbClr val="003399"/>
              </a:solidFill>
            </a:endParaRPr>
          </a:p>
          <a:p>
            <a:r>
              <a:rPr lang="hu-HU" sz="2000" b="1" dirty="0" smtClean="0">
                <a:solidFill>
                  <a:srgbClr val="003399"/>
                </a:solidFill>
              </a:rPr>
              <a:t>Az AB-k felírásának szabályai</a:t>
            </a:r>
          </a:p>
          <a:p>
            <a:r>
              <a:rPr lang="hu-HU" sz="2000" dirty="0" smtClean="0">
                <a:solidFill>
                  <a:srgbClr val="003399"/>
                </a:solidFill>
              </a:rPr>
              <a:t>- AB </a:t>
            </a:r>
            <a:r>
              <a:rPr lang="hu-HU" sz="2000" dirty="0">
                <a:solidFill>
                  <a:srgbClr val="003399"/>
                </a:solidFill>
              </a:rPr>
              <a:t>csak </a:t>
            </a:r>
            <a:r>
              <a:rPr lang="hu-HU" sz="2000" dirty="0" smtClean="0">
                <a:solidFill>
                  <a:srgbClr val="003399"/>
                </a:solidFill>
              </a:rPr>
              <a:t>vényen rendelhető </a:t>
            </a:r>
            <a:r>
              <a:rPr lang="hu-HU" sz="2000" dirty="0">
                <a:solidFill>
                  <a:srgbClr val="003399"/>
                </a:solidFill>
              </a:rPr>
              <a:t>(megrendelőn nem!)</a:t>
            </a:r>
          </a:p>
          <a:p>
            <a:r>
              <a:rPr lang="hu-HU" sz="2000" dirty="0" smtClean="0">
                <a:solidFill>
                  <a:srgbClr val="003399"/>
                </a:solidFill>
              </a:rPr>
              <a:t>- </a:t>
            </a:r>
            <a:r>
              <a:rPr lang="hu-HU" sz="2000" dirty="0">
                <a:solidFill>
                  <a:srgbClr val="003399"/>
                </a:solidFill>
              </a:rPr>
              <a:t>7 nap kezelésre elegendő </a:t>
            </a:r>
            <a:r>
              <a:rPr lang="hu-HU" sz="2000" dirty="0" smtClean="0">
                <a:solidFill>
                  <a:srgbClr val="003399"/>
                </a:solidFill>
              </a:rPr>
              <a:t>mennyiség az állattartó általi alkalmazás esetén</a:t>
            </a:r>
            <a:endParaRPr lang="hu-HU" sz="2000" dirty="0">
              <a:solidFill>
                <a:srgbClr val="003399"/>
              </a:solidFill>
            </a:endParaRPr>
          </a:p>
          <a:p>
            <a:r>
              <a:rPr lang="hu-HU" sz="2000" dirty="0" smtClean="0">
                <a:solidFill>
                  <a:srgbClr val="003399"/>
                </a:solidFill>
              </a:rPr>
              <a:t>- az </a:t>
            </a:r>
            <a:r>
              <a:rPr lang="hu-HU" sz="2000" dirty="0">
                <a:solidFill>
                  <a:srgbClr val="003399"/>
                </a:solidFill>
              </a:rPr>
              <a:t>állatorvos köteles tájékoztatni az AMR kockázatról </a:t>
            </a:r>
          </a:p>
          <a:p>
            <a:r>
              <a:rPr lang="hu-HU" sz="2000" dirty="0" smtClean="0">
                <a:solidFill>
                  <a:srgbClr val="003399"/>
                </a:solidFill>
              </a:rPr>
              <a:t>- a </a:t>
            </a:r>
            <a:r>
              <a:rPr lang="hu-HU" sz="2000" dirty="0">
                <a:solidFill>
                  <a:srgbClr val="003399"/>
                </a:solidFill>
              </a:rPr>
              <a:t>vények adattartalma</a:t>
            </a:r>
          </a:p>
          <a:p>
            <a:pPr marL="342900" indent="-342900">
              <a:buFontTx/>
              <a:buChar char="-"/>
            </a:pPr>
            <a:r>
              <a:rPr lang="hu-HU" sz="2000" dirty="0" smtClean="0">
                <a:solidFill>
                  <a:srgbClr val="003399"/>
                </a:solidFill>
              </a:rPr>
              <a:t>elektronikus vény </a:t>
            </a:r>
            <a:r>
              <a:rPr lang="hu-HU" sz="2000" dirty="0">
                <a:solidFill>
                  <a:srgbClr val="003399"/>
                </a:solidFill>
              </a:rPr>
              <a:t>– hiteles informatikai </a:t>
            </a:r>
            <a:r>
              <a:rPr lang="hu-HU" sz="2000" dirty="0" smtClean="0">
                <a:solidFill>
                  <a:srgbClr val="003399"/>
                </a:solidFill>
              </a:rPr>
              <a:t>rendszerben az állatorvosnak kell kiállítania, melyet a kereskedő üzemeltet</a:t>
            </a:r>
          </a:p>
          <a:p>
            <a:r>
              <a:rPr lang="hu-HU" sz="2000" dirty="0">
                <a:solidFill>
                  <a:srgbClr val="003399"/>
                </a:solidFill>
              </a:rPr>
              <a:t>	</a:t>
            </a:r>
            <a:r>
              <a:rPr lang="hu-HU" sz="2000" dirty="0" smtClean="0">
                <a:solidFill>
                  <a:srgbClr val="003399"/>
                </a:solidFill>
              </a:rPr>
              <a:t>- adattartalom, érvényesség, kiállítási követelmények: mint a papír verziónál </a:t>
            </a:r>
            <a:endParaRPr lang="hu-HU" sz="2000" dirty="0">
              <a:solidFill>
                <a:srgbClr val="003399"/>
              </a:solidFill>
            </a:endParaRPr>
          </a:p>
          <a:p>
            <a:pPr marL="342900" indent="-342900">
              <a:buFontTx/>
              <a:buChar char="-"/>
            </a:pPr>
            <a:r>
              <a:rPr lang="hu-HU" sz="2000" dirty="0" smtClean="0">
                <a:solidFill>
                  <a:srgbClr val="003399"/>
                </a:solidFill>
              </a:rPr>
              <a:t>a </a:t>
            </a:r>
            <a:r>
              <a:rPr lang="hu-HU" sz="2000" dirty="0">
                <a:solidFill>
                  <a:srgbClr val="003399"/>
                </a:solidFill>
              </a:rPr>
              <a:t>vény érvényessége</a:t>
            </a:r>
            <a:r>
              <a:rPr lang="hu-HU" sz="2000" dirty="0" smtClean="0">
                <a:solidFill>
                  <a:srgbClr val="003399"/>
                </a:solidFill>
              </a:rPr>
              <a:t>:</a:t>
            </a:r>
          </a:p>
          <a:p>
            <a:r>
              <a:rPr lang="hu-HU" sz="2000" dirty="0" smtClean="0">
                <a:solidFill>
                  <a:srgbClr val="003399"/>
                </a:solidFill>
              </a:rPr>
              <a:t>Kábítószer: </a:t>
            </a:r>
            <a:r>
              <a:rPr lang="hu-HU" sz="2000" dirty="0">
                <a:solidFill>
                  <a:srgbClr val="003399"/>
                </a:solidFill>
              </a:rPr>
              <a:t>3 </a:t>
            </a:r>
            <a:r>
              <a:rPr lang="hu-HU" sz="2000" dirty="0" smtClean="0">
                <a:solidFill>
                  <a:srgbClr val="003399"/>
                </a:solidFill>
              </a:rPr>
              <a:t>nap</a:t>
            </a:r>
          </a:p>
          <a:p>
            <a:r>
              <a:rPr lang="hu-HU" sz="2000" dirty="0" smtClean="0">
                <a:solidFill>
                  <a:srgbClr val="003399"/>
                </a:solidFill>
              </a:rPr>
              <a:t>AB: </a:t>
            </a:r>
            <a:r>
              <a:rPr lang="hu-HU" sz="2000" dirty="0">
                <a:solidFill>
                  <a:srgbClr val="003399"/>
                </a:solidFill>
              </a:rPr>
              <a:t>5 </a:t>
            </a:r>
            <a:r>
              <a:rPr lang="hu-HU" sz="2000" dirty="0" smtClean="0">
                <a:solidFill>
                  <a:srgbClr val="003399"/>
                </a:solidFill>
              </a:rPr>
              <a:t>nap</a:t>
            </a:r>
          </a:p>
          <a:p>
            <a:r>
              <a:rPr lang="hu-HU" sz="2000" dirty="0" smtClean="0">
                <a:solidFill>
                  <a:srgbClr val="003399"/>
                </a:solidFill>
              </a:rPr>
              <a:t>egyéb </a:t>
            </a:r>
            <a:r>
              <a:rPr lang="hu-HU" sz="2000" dirty="0" smtClean="0">
                <a:solidFill>
                  <a:srgbClr val="003399"/>
                </a:solidFill>
              </a:rPr>
              <a:t>készítmény</a:t>
            </a:r>
            <a:r>
              <a:rPr lang="hu-HU" sz="2000" dirty="0" smtClean="0">
                <a:solidFill>
                  <a:srgbClr val="003399"/>
                </a:solidFill>
              </a:rPr>
              <a:t>: 90 </a:t>
            </a:r>
            <a:r>
              <a:rPr lang="hu-HU" sz="2000" dirty="0">
                <a:solidFill>
                  <a:srgbClr val="003399"/>
                </a:solidFill>
              </a:rPr>
              <a:t>nap</a:t>
            </a:r>
          </a:p>
          <a:p>
            <a:endParaRPr lang="hu-HU" dirty="0">
              <a:solidFill>
                <a:srgbClr val="003399"/>
              </a:solidFill>
            </a:endParaRPr>
          </a:p>
          <a:p>
            <a:r>
              <a:rPr lang="hu-HU" sz="2000" b="1" dirty="0" smtClean="0">
                <a:solidFill>
                  <a:srgbClr val="003399"/>
                </a:solidFill>
              </a:rPr>
              <a:t>Vénykiállítási útmutató és dokumentum minták:</a:t>
            </a:r>
          </a:p>
          <a:p>
            <a:r>
              <a:rPr lang="hu-HU" sz="2000" dirty="0">
                <a:solidFill>
                  <a:srgbClr val="003399"/>
                </a:solidFill>
                <a:hlinkClick r:id="rId2"/>
              </a:rPr>
              <a:t>https://portal.nebih.gov.hu/-/</a:t>
            </a:r>
            <a:r>
              <a:rPr lang="hu-HU" sz="2000" dirty="0" smtClean="0">
                <a:solidFill>
                  <a:srgbClr val="003399"/>
                </a:solidFill>
                <a:hlinkClick r:id="rId2"/>
              </a:rPr>
              <a:t>venymintak</a:t>
            </a:r>
            <a:endParaRPr lang="hu-HU" sz="2000" dirty="0" smtClean="0">
              <a:solidFill>
                <a:srgbClr val="003399"/>
              </a:solidFill>
            </a:endParaRPr>
          </a:p>
          <a:p>
            <a:endParaRPr lang="hu-HU" dirty="0">
              <a:solidFill>
                <a:srgbClr val="003399"/>
              </a:solidFill>
            </a:endParaRPr>
          </a:p>
          <a:p>
            <a:endParaRPr lang="hu-HU" dirty="0" smtClean="0">
              <a:solidFill>
                <a:srgbClr val="003399"/>
              </a:solidFill>
            </a:endParaRPr>
          </a:p>
          <a:p>
            <a:endParaRPr lang="hu-HU" dirty="0">
              <a:solidFill>
                <a:schemeClr val="tx1"/>
              </a:solidFill>
            </a:endParaRPr>
          </a:p>
        </p:txBody>
      </p:sp>
      <p:pic>
        <p:nvPicPr>
          <p:cNvPr id="4" name="Kép 3"/>
          <p:cNvPicPr>
            <a:picLocks noChangeAspect="1"/>
          </p:cNvPicPr>
          <p:nvPr/>
        </p:nvPicPr>
        <p:blipFill>
          <a:blip r:embed="rId3"/>
          <a:stretch>
            <a:fillRect/>
          </a:stretch>
        </p:blipFill>
        <p:spPr>
          <a:xfrm>
            <a:off x="7752821" y="4449233"/>
            <a:ext cx="2105025" cy="2171700"/>
          </a:xfrm>
          <a:prstGeom prst="rect">
            <a:avLst/>
          </a:prstGeom>
        </p:spPr>
      </p:pic>
    </p:spTree>
    <p:extLst>
      <p:ext uri="{BB962C8B-B14F-4D97-AF65-F5344CB8AC3E}">
        <p14:creationId xmlns:p14="http://schemas.microsoft.com/office/powerpoint/2010/main" val="40114242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820400" cy="476730"/>
          </a:xfrm>
        </p:spPr>
        <p:txBody>
          <a:bodyPr/>
          <a:lstStyle/>
          <a:p>
            <a:pPr lvl="0"/>
            <a:r>
              <a:rPr lang="hu-HU" dirty="0">
                <a:solidFill>
                  <a:srgbClr val="FFFFFF"/>
                </a:solidFill>
              </a:rPr>
              <a:t>Nemzeti szabályok – I. Vények kiállítása</a:t>
            </a:r>
          </a:p>
          <a:p>
            <a:endParaRPr lang="hu-HU" dirty="0"/>
          </a:p>
          <a:p>
            <a:endParaRPr lang="hu-HU" b="1" dirty="0" smtClean="0">
              <a:solidFill>
                <a:srgbClr val="003399"/>
              </a:solidFill>
            </a:endParaRPr>
          </a:p>
          <a:p>
            <a:r>
              <a:rPr lang="hu-HU" sz="2000" b="1" dirty="0" smtClean="0">
                <a:solidFill>
                  <a:srgbClr val="003399"/>
                </a:solidFill>
              </a:rPr>
              <a:t>Állatorvosok képzési kötelezettsége a felelős alkalmazásról</a:t>
            </a:r>
            <a:endParaRPr lang="hu-HU" sz="2000" b="1" dirty="0" smtClean="0">
              <a:solidFill>
                <a:srgbClr val="003399"/>
              </a:solidFill>
            </a:endParaRPr>
          </a:p>
          <a:p>
            <a:pPr marL="342900" indent="-342900">
              <a:buFontTx/>
              <a:buChar char="-"/>
            </a:pPr>
            <a:r>
              <a:rPr lang="hu-HU" sz="2000" dirty="0" smtClean="0">
                <a:solidFill>
                  <a:srgbClr val="003399"/>
                </a:solidFill>
              </a:rPr>
              <a:t>Élelmiszertermelő állat részére AB felírásához</a:t>
            </a:r>
          </a:p>
          <a:p>
            <a:pPr marL="342900" indent="-342900">
              <a:buFontTx/>
              <a:buChar char="-"/>
            </a:pPr>
            <a:r>
              <a:rPr lang="hu-HU" sz="2000" dirty="0" smtClean="0">
                <a:solidFill>
                  <a:srgbClr val="003399"/>
                </a:solidFill>
              </a:rPr>
              <a:t>A hatósági bizonyítvány megszerezhető:</a:t>
            </a:r>
          </a:p>
          <a:p>
            <a:pPr marL="457200" indent="-457200">
              <a:buAutoNum type="alphaLcParenR"/>
            </a:pPr>
            <a:r>
              <a:rPr lang="hu-HU" sz="2000" dirty="0" smtClean="0">
                <a:solidFill>
                  <a:srgbClr val="003399"/>
                </a:solidFill>
              </a:rPr>
              <a:t>Graduális képzéssel 2019 óta</a:t>
            </a:r>
          </a:p>
          <a:p>
            <a:pPr marL="457200" indent="-457200">
              <a:buAutoNum type="alphaLcParenR"/>
            </a:pPr>
            <a:r>
              <a:rPr lang="hu-HU" sz="2000" dirty="0" smtClean="0">
                <a:solidFill>
                  <a:srgbClr val="003399"/>
                </a:solidFill>
              </a:rPr>
              <a:t>Posztgraduális képzéssel a </a:t>
            </a:r>
            <a:r>
              <a:rPr lang="hu-HU" sz="2000" dirty="0" err="1" smtClean="0">
                <a:solidFill>
                  <a:srgbClr val="003399"/>
                </a:solidFill>
              </a:rPr>
              <a:t>Nébih</a:t>
            </a:r>
            <a:r>
              <a:rPr lang="hu-HU" sz="2000" dirty="0" smtClean="0">
                <a:solidFill>
                  <a:srgbClr val="003399"/>
                </a:solidFill>
              </a:rPr>
              <a:t> és az ÁTE szervezésében</a:t>
            </a:r>
            <a:r>
              <a:rPr lang="hu-HU" sz="2000" dirty="0">
                <a:solidFill>
                  <a:srgbClr val="003399"/>
                </a:solidFill>
              </a:rPr>
              <a:t>	</a:t>
            </a:r>
            <a:endParaRPr lang="hu-HU" sz="2000" dirty="0" smtClean="0">
              <a:solidFill>
                <a:srgbClr val="003399"/>
              </a:solidFill>
            </a:endParaRPr>
          </a:p>
          <a:p>
            <a:r>
              <a:rPr lang="hu-HU" sz="2000" dirty="0">
                <a:solidFill>
                  <a:srgbClr val="003399"/>
                </a:solidFill>
              </a:rPr>
              <a:t>	</a:t>
            </a:r>
            <a:r>
              <a:rPr lang="hu-HU" sz="2000" dirty="0" smtClean="0">
                <a:solidFill>
                  <a:srgbClr val="003399"/>
                </a:solidFill>
              </a:rPr>
              <a:t>- 16 óra </a:t>
            </a:r>
          </a:p>
          <a:p>
            <a:r>
              <a:rPr lang="hu-HU" sz="2000" dirty="0">
                <a:solidFill>
                  <a:srgbClr val="003399"/>
                </a:solidFill>
              </a:rPr>
              <a:t>	</a:t>
            </a:r>
            <a:r>
              <a:rPr lang="hu-HU" sz="2000" dirty="0" smtClean="0">
                <a:solidFill>
                  <a:srgbClr val="003399"/>
                </a:solidFill>
              </a:rPr>
              <a:t>- az alábbi témaköröket fedi le: </a:t>
            </a:r>
          </a:p>
          <a:p>
            <a:r>
              <a:rPr lang="hu-HU" sz="2000" dirty="0">
                <a:solidFill>
                  <a:srgbClr val="003399"/>
                </a:solidFill>
              </a:rPr>
              <a:t>	</a:t>
            </a:r>
            <a:r>
              <a:rPr lang="hu-HU" sz="2000" dirty="0" smtClean="0">
                <a:solidFill>
                  <a:srgbClr val="003399"/>
                </a:solidFill>
              </a:rPr>
              <a:t>antibiotikumok felelős alkalmazása, humánegészségügyi fontosság, </a:t>
            </a:r>
            <a:r>
              <a:rPr lang="hu-HU" sz="2000" dirty="0">
                <a:solidFill>
                  <a:srgbClr val="003399"/>
                </a:solidFill>
              </a:rPr>
              <a:t>	</a:t>
            </a:r>
            <a:endParaRPr lang="hu-HU" sz="2000" dirty="0" smtClean="0">
              <a:solidFill>
                <a:srgbClr val="003399"/>
              </a:solidFill>
            </a:endParaRPr>
          </a:p>
          <a:p>
            <a:r>
              <a:rPr lang="hu-HU" sz="2000" dirty="0">
                <a:solidFill>
                  <a:srgbClr val="003399"/>
                </a:solidFill>
              </a:rPr>
              <a:t>	</a:t>
            </a:r>
            <a:r>
              <a:rPr lang="hu-HU" sz="2000" dirty="0" smtClean="0">
                <a:solidFill>
                  <a:srgbClr val="003399"/>
                </a:solidFill>
              </a:rPr>
              <a:t>az AMR járványügyi aspektusai</a:t>
            </a:r>
          </a:p>
          <a:p>
            <a:r>
              <a:rPr lang="hu-HU" sz="2000" dirty="0">
                <a:solidFill>
                  <a:srgbClr val="003399"/>
                </a:solidFill>
              </a:rPr>
              <a:t>	</a:t>
            </a:r>
            <a:r>
              <a:rPr lang="hu-HU" sz="2000" dirty="0" smtClean="0">
                <a:solidFill>
                  <a:srgbClr val="003399"/>
                </a:solidFill>
              </a:rPr>
              <a:t>az AB-k </a:t>
            </a:r>
            <a:r>
              <a:rPr lang="hu-HU" sz="2000" dirty="0" err="1" smtClean="0">
                <a:solidFill>
                  <a:srgbClr val="003399"/>
                </a:solidFill>
              </a:rPr>
              <a:t>forgalombahozatali</a:t>
            </a:r>
            <a:r>
              <a:rPr lang="hu-HU" sz="2000" dirty="0" smtClean="0">
                <a:solidFill>
                  <a:srgbClr val="003399"/>
                </a:solidFill>
              </a:rPr>
              <a:t> engedélyezésének és forgalmazásának szabályai hazánkban és az EU-ban </a:t>
            </a:r>
          </a:p>
          <a:p>
            <a:r>
              <a:rPr lang="hu-HU" sz="2000" dirty="0" smtClean="0">
                <a:solidFill>
                  <a:srgbClr val="003399"/>
                </a:solidFill>
              </a:rPr>
              <a:t>- Hibrid képzések 2022 óta</a:t>
            </a:r>
          </a:p>
          <a:p>
            <a:r>
              <a:rPr lang="hu-HU" sz="2000" dirty="0" smtClean="0">
                <a:solidFill>
                  <a:srgbClr val="003399"/>
                </a:solidFill>
              </a:rPr>
              <a:t>- Írásbeli vizsga</a:t>
            </a:r>
            <a:endParaRPr lang="hu-HU" sz="2000" dirty="0">
              <a:solidFill>
                <a:srgbClr val="003399"/>
              </a:solidFill>
            </a:endParaRPr>
          </a:p>
          <a:p>
            <a:pPr marL="342900" indent="-342900">
              <a:buFontTx/>
              <a:buChar char="-"/>
            </a:pPr>
            <a:r>
              <a:rPr lang="hu-HU" sz="2000" dirty="0" smtClean="0">
                <a:solidFill>
                  <a:srgbClr val="003399"/>
                </a:solidFill>
              </a:rPr>
              <a:t>A bizonyítványt a </a:t>
            </a:r>
            <a:r>
              <a:rPr lang="hu-HU" sz="2000" dirty="0" err="1" smtClean="0">
                <a:solidFill>
                  <a:srgbClr val="003399"/>
                </a:solidFill>
              </a:rPr>
              <a:t>Nébih</a:t>
            </a:r>
            <a:r>
              <a:rPr lang="hu-HU" sz="2000" dirty="0" smtClean="0">
                <a:solidFill>
                  <a:srgbClr val="003399"/>
                </a:solidFill>
              </a:rPr>
              <a:t> állítja ki és a FELIR rendszerben tartja nyilván (kereshető)</a:t>
            </a:r>
          </a:p>
          <a:p>
            <a:pPr marL="342900" indent="-342900">
              <a:buFontTx/>
              <a:buChar char="-"/>
            </a:pPr>
            <a:r>
              <a:rPr lang="hu-HU" sz="2000" dirty="0" smtClean="0">
                <a:solidFill>
                  <a:srgbClr val="003399"/>
                </a:solidFill>
                <a:latin typeface="Arial" panose="020B0604020202020204" pitchFamily="34" charset="0"/>
                <a:cs typeface="Arial" panose="020B0604020202020204" pitchFamily="34" charset="0"/>
              </a:rPr>
              <a:t>Érvényesség: 5 év </a:t>
            </a:r>
          </a:p>
          <a:p>
            <a:pPr marL="800100" lvl="1" indent="-342900">
              <a:buFontTx/>
              <a:buChar char="-"/>
            </a:pPr>
            <a:endParaRPr lang="hu-HU" sz="2000" dirty="0">
              <a:solidFill>
                <a:srgbClr val="003399"/>
              </a:solidFill>
              <a:latin typeface="Arial" panose="020B0604020202020204" pitchFamily="34" charset="0"/>
              <a:cs typeface="Arial" panose="020B0604020202020204" pitchFamily="34" charset="0"/>
            </a:endParaRPr>
          </a:p>
          <a:p>
            <a:pPr marL="800100" lvl="1" indent="-342900">
              <a:buFontTx/>
              <a:buChar char="-"/>
            </a:pPr>
            <a:r>
              <a:rPr lang="hu-HU" sz="2000" dirty="0" smtClean="0">
                <a:solidFill>
                  <a:srgbClr val="003399"/>
                </a:solidFill>
                <a:latin typeface="Arial" panose="020B0604020202020204" pitchFamily="34" charset="0"/>
                <a:cs typeface="Arial" panose="020B0604020202020204" pitchFamily="34" charset="0"/>
              </a:rPr>
              <a:t>Eddig több, mint 1100 állatorvos szerzett hatósági bizonyítványt</a:t>
            </a:r>
            <a:endParaRPr lang="hu-HU" dirty="0" smtClean="0">
              <a:solidFill>
                <a:srgbClr val="003399"/>
              </a:solidFill>
            </a:endParaRPr>
          </a:p>
          <a:p>
            <a:endParaRPr lang="hu-HU" dirty="0">
              <a:solidFill>
                <a:schemeClr val="tx1"/>
              </a:solidFill>
            </a:endParaRPr>
          </a:p>
        </p:txBody>
      </p:sp>
      <p:pic>
        <p:nvPicPr>
          <p:cNvPr id="2" name="Kép 1"/>
          <p:cNvPicPr>
            <a:picLocks noChangeAspect="1"/>
          </p:cNvPicPr>
          <p:nvPr/>
        </p:nvPicPr>
        <p:blipFill>
          <a:blip r:embed="rId2"/>
          <a:stretch>
            <a:fillRect/>
          </a:stretch>
        </p:blipFill>
        <p:spPr>
          <a:xfrm>
            <a:off x="8377099" y="1642532"/>
            <a:ext cx="3577834" cy="1869018"/>
          </a:xfrm>
          <a:prstGeom prst="rect">
            <a:avLst/>
          </a:prstGeom>
        </p:spPr>
      </p:pic>
    </p:spTree>
    <p:extLst>
      <p:ext uri="{BB962C8B-B14F-4D97-AF65-F5344CB8AC3E}">
        <p14:creationId xmlns:p14="http://schemas.microsoft.com/office/powerpoint/2010/main" val="2777524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414000" cy="476730"/>
          </a:xfrm>
        </p:spPr>
        <p:txBody>
          <a:bodyPr/>
          <a:lstStyle/>
          <a:p>
            <a:r>
              <a:rPr lang="hu-HU" dirty="0" smtClean="0"/>
              <a:t>Nemzeti szabályok – II. </a:t>
            </a:r>
            <a:r>
              <a:rPr lang="hu-HU" dirty="0"/>
              <a:t>N</a:t>
            </a:r>
            <a:r>
              <a:rPr lang="hu-HU" dirty="0" smtClean="0"/>
              <a:t>yilvántartás</a:t>
            </a:r>
          </a:p>
          <a:p>
            <a:endParaRPr lang="hu-HU" b="1" dirty="0"/>
          </a:p>
          <a:p>
            <a:endParaRPr lang="hu-HU" b="1" dirty="0" smtClean="0"/>
          </a:p>
          <a:p>
            <a:pPr marL="457200" indent="-457200">
              <a:buAutoNum type="arabicPeriod"/>
            </a:pPr>
            <a:r>
              <a:rPr lang="hu-HU" b="1" dirty="0" smtClean="0">
                <a:solidFill>
                  <a:srgbClr val="002060"/>
                </a:solidFill>
              </a:rPr>
              <a:t>Az élelmiszertermelő állat tulajdonosa/tartója</a:t>
            </a:r>
          </a:p>
          <a:p>
            <a:endParaRPr lang="hu-HU" b="1" dirty="0" smtClean="0">
              <a:solidFill>
                <a:srgbClr val="002060"/>
              </a:solidFill>
            </a:endParaRPr>
          </a:p>
          <a:p>
            <a:pPr marL="342900" indent="-342900">
              <a:buFontTx/>
              <a:buChar char="-"/>
            </a:pPr>
            <a:r>
              <a:rPr lang="hu-HU" sz="2000" dirty="0">
                <a:solidFill>
                  <a:srgbClr val="002060"/>
                </a:solidFill>
              </a:rPr>
              <a:t>nyilvántartást kell vezetnie az állatgyógyászati készítmény vásárlásáról, birtoklásáról és alkalmazásáról és a nyilvántartást a kezeléstől számított 5 évig meg kell őriznie, még akkor is, ha az állatot az ötéves időtartam alatt levágják vagy </a:t>
            </a:r>
            <a:r>
              <a:rPr lang="hu-HU" sz="2000" dirty="0" smtClean="0">
                <a:solidFill>
                  <a:srgbClr val="002060"/>
                </a:solidFill>
              </a:rPr>
              <a:t>elidegenítik</a:t>
            </a:r>
          </a:p>
          <a:p>
            <a:r>
              <a:rPr lang="hu-HU" sz="2000" dirty="0" smtClean="0">
                <a:solidFill>
                  <a:srgbClr val="002060"/>
                </a:solidFill>
              </a:rPr>
              <a:t>Tartalmazza:</a:t>
            </a:r>
          </a:p>
          <a:p>
            <a:pPr marL="342900" indent="-342900">
              <a:buFontTx/>
              <a:buChar char="-"/>
            </a:pPr>
            <a:r>
              <a:rPr lang="hu-HU" sz="2000" dirty="0">
                <a:solidFill>
                  <a:srgbClr val="002060"/>
                </a:solidFill>
              </a:rPr>
              <a:t> vásárolt, birtokolt, illetve alkalmazott állatgyógyászati készítmény nevét, mennyiségét, adagolását és az alkalmazás módját</a:t>
            </a:r>
            <a:r>
              <a:rPr lang="hu-HU" sz="2000" dirty="0" smtClean="0">
                <a:solidFill>
                  <a:srgbClr val="002060"/>
                </a:solidFill>
              </a:rPr>
              <a:t>,</a:t>
            </a:r>
            <a:endParaRPr lang="hu-HU" sz="2000" dirty="0">
              <a:solidFill>
                <a:srgbClr val="002060"/>
              </a:solidFill>
            </a:endParaRPr>
          </a:p>
          <a:p>
            <a:pPr marL="342900" indent="-342900">
              <a:buFontTx/>
              <a:buChar char="-"/>
            </a:pPr>
            <a:r>
              <a:rPr lang="hu-HU" sz="2000" dirty="0" smtClean="0">
                <a:solidFill>
                  <a:srgbClr val="002060"/>
                </a:solidFill>
              </a:rPr>
              <a:t>a </a:t>
            </a:r>
            <a:r>
              <a:rPr lang="hu-HU" sz="2000" dirty="0">
                <a:solidFill>
                  <a:srgbClr val="002060"/>
                </a:solidFill>
              </a:rPr>
              <a:t>készítmény forgalmazójának nevét és </a:t>
            </a:r>
            <a:r>
              <a:rPr lang="hu-HU" sz="2000" dirty="0" smtClean="0">
                <a:solidFill>
                  <a:srgbClr val="002060"/>
                </a:solidFill>
              </a:rPr>
              <a:t>címét,</a:t>
            </a:r>
          </a:p>
          <a:p>
            <a:pPr marL="342900" indent="-342900">
              <a:buFontTx/>
              <a:buChar char="-"/>
            </a:pPr>
            <a:r>
              <a:rPr lang="hu-HU" sz="2000" dirty="0" smtClean="0">
                <a:solidFill>
                  <a:srgbClr val="002060"/>
                </a:solidFill>
              </a:rPr>
              <a:t>az </a:t>
            </a:r>
            <a:r>
              <a:rPr lang="hu-HU" sz="2000" dirty="0">
                <a:solidFill>
                  <a:srgbClr val="002060"/>
                </a:solidFill>
              </a:rPr>
              <a:t>alkalmazás időpontját és </a:t>
            </a:r>
            <a:r>
              <a:rPr lang="hu-HU" sz="2000" dirty="0" smtClean="0">
                <a:solidFill>
                  <a:srgbClr val="002060"/>
                </a:solidFill>
              </a:rPr>
              <a:t>időtartamát,</a:t>
            </a:r>
          </a:p>
          <a:p>
            <a:pPr marL="342900" indent="-342900">
              <a:buFontTx/>
              <a:buChar char="-"/>
            </a:pPr>
            <a:r>
              <a:rPr lang="hu-HU" sz="2000" dirty="0" smtClean="0">
                <a:solidFill>
                  <a:srgbClr val="002060"/>
                </a:solidFill>
              </a:rPr>
              <a:t>a </a:t>
            </a:r>
            <a:r>
              <a:rPr lang="hu-HU" sz="2000" dirty="0">
                <a:solidFill>
                  <a:srgbClr val="002060"/>
                </a:solidFill>
              </a:rPr>
              <a:t>kezelt állatok faját, számát és azonosító adatait, </a:t>
            </a:r>
            <a:r>
              <a:rPr lang="hu-HU" sz="2000" dirty="0" smtClean="0">
                <a:solidFill>
                  <a:srgbClr val="002060"/>
                </a:solidFill>
              </a:rPr>
              <a:t>és</a:t>
            </a:r>
          </a:p>
          <a:p>
            <a:pPr marL="342900" indent="-342900">
              <a:buFontTx/>
              <a:buChar char="-"/>
            </a:pPr>
            <a:r>
              <a:rPr lang="hu-HU" sz="2000" dirty="0" smtClean="0">
                <a:solidFill>
                  <a:srgbClr val="002060"/>
                </a:solidFill>
              </a:rPr>
              <a:t>az </a:t>
            </a:r>
            <a:r>
              <a:rPr lang="hu-HU" sz="2000" dirty="0">
                <a:solidFill>
                  <a:srgbClr val="002060"/>
                </a:solidFill>
              </a:rPr>
              <a:t>állatorvosi </a:t>
            </a:r>
            <a:r>
              <a:rPr lang="hu-HU" sz="2000" dirty="0" smtClean="0">
                <a:solidFill>
                  <a:srgbClr val="002060"/>
                </a:solidFill>
              </a:rPr>
              <a:t>tájékoztatást</a:t>
            </a:r>
            <a:r>
              <a:rPr lang="hu-HU" sz="2000" dirty="0">
                <a:solidFill>
                  <a:srgbClr val="002060"/>
                </a:solidFill>
              </a:rPr>
              <a:t> </a:t>
            </a:r>
            <a:endParaRPr lang="hu-HU" sz="2000" dirty="0" smtClean="0">
              <a:solidFill>
                <a:srgbClr val="002060"/>
              </a:solidFill>
            </a:endParaRPr>
          </a:p>
          <a:p>
            <a:r>
              <a:rPr lang="hu-HU" sz="2000" dirty="0" smtClean="0">
                <a:solidFill>
                  <a:srgbClr val="002060"/>
                </a:solidFill>
              </a:rPr>
              <a:t>(használat módja, ÉEVI, AMR kockázat)</a:t>
            </a:r>
          </a:p>
          <a:p>
            <a:pPr marL="342900" indent="-342900">
              <a:buFontTx/>
              <a:buChar char="-"/>
            </a:pPr>
            <a:r>
              <a:rPr lang="hu-HU" sz="2000" dirty="0" smtClean="0">
                <a:solidFill>
                  <a:srgbClr val="002060"/>
                </a:solidFill>
              </a:rPr>
              <a:t>az </a:t>
            </a:r>
            <a:r>
              <a:rPr lang="hu-HU" sz="2000" dirty="0">
                <a:solidFill>
                  <a:srgbClr val="002060"/>
                </a:solidFill>
              </a:rPr>
              <a:t>állatorvosi vények, megrendelők másodpéldányait</a:t>
            </a:r>
            <a:r>
              <a:rPr lang="hu-HU" sz="2000" dirty="0" smtClean="0">
                <a:solidFill>
                  <a:srgbClr val="002060"/>
                </a:solidFill>
              </a:rPr>
              <a:t>. </a:t>
            </a:r>
            <a:endParaRPr lang="hu-HU" dirty="0">
              <a:solidFill>
                <a:srgbClr val="002060"/>
              </a:solidFill>
            </a:endParaRPr>
          </a:p>
          <a:p>
            <a:endParaRPr lang="hu-HU" sz="1400" dirty="0">
              <a:solidFill>
                <a:schemeClr val="tx1"/>
              </a:solidFill>
            </a:endParaRPr>
          </a:p>
        </p:txBody>
      </p:sp>
      <p:pic>
        <p:nvPicPr>
          <p:cNvPr id="2" name="Kép 1"/>
          <p:cNvPicPr>
            <a:picLocks noChangeAspect="1"/>
          </p:cNvPicPr>
          <p:nvPr/>
        </p:nvPicPr>
        <p:blipFill>
          <a:blip r:embed="rId2"/>
          <a:stretch>
            <a:fillRect/>
          </a:stretch>
        </p:blipFill>
        <p:spPr>
          <a:xfrm>
            <a:off x="8168005" y="4044950"/>
            <a:ext cx="3653886" cy="2438969"/>
          </a:xfrm>
          <a:prstGeom prst="rect">
            <a:avLst/>
          </a:prstGeom>
        </p:spPr>
      </p:pic>
    </p:spTree>
    <p:extLst>
      <p:ext uri="{BB962C8B-B14F-4D97-AF65-F5344CB8AC3E}">
        <p14:creationId xmlns:p14="http://schemas.microsoft.com/office/powerpoint/2010/main" val="1559827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2000" y="311150"/>
            <a:ext cx="10414000" cy="476730"/>
          </a:xfrm>
        </p:spPr>
        <p:txBody>
          <a:bodyPr/>
          <a:lstStyle/>
          <a:p>
            <a:pPr lvl="0"/>
            <a:r>
              <a:rPr lang="hu-HU" dirty="0">
                <a:solidFill>
                  <a:srgbClr val="FFFFFF"/>
                </a:solidFill>
              </a:rPr>
              <a:t>Nemzeti szabályok – II. Nyilvántartás</a:t>
            </a:r>
          </a:p>
          <a:p>
            <a:endParaRPr lang="hu-HU" dirty="0"/>
          </a:p>
          <a:p>
            <a:endParaRPr lang="hu-HU" dirty="0" smtClean="0"/>
          </a:p>
          <a:p>
            <a:r>
              <a:rPr lang="hu-HU" b="1" dirty="0" smtClean="0">
                <a:solidFill>
                  <a:srgbClr val="002060"/>
                </a:solidFill>
              </a:rPr>
              <a:t>2. Állatorvos</a:t>
            </a:r>
          </a:p>
          <a:p>
            <a:pPr marL="342900" indent="-342900">
              <a:buFontTx/>
              <a:buChar char="-"/>
            </a:pPr>
            <a:r>
              <a:rPr lang="hu-HU" sz="2000" dirty="0">
                <a:solidFill>
                  <a:srgbClr val="002060"/>
                </a:solidFill>
              </a:rPr>
              <a:t>a kezelés megkezdésétől számított 24 órán belül rögzíti a </a:t>
            </a:r>
            <a:r>
              <a:rPr lang="hu-HU" sz="2000" dirty="0" smtClean="0">
                <a:solidFill>
                  <a:srgbClr val="002060"/>
                </a:solidFill>
              </a:rPr>
              <a:t>nyilvántartásban</a:t>
            </a:r>
          </a:p>
          <a:p>
            <a:pPr marL="342900" indent="-342900">
              <a:buFontTx/>
              <a:buChar char="-"/>
            </a:pPr>
            <a:r>
              <a:rPr lang="hu-HU" sz="2000" dirty="0" smtClean="0">
                <a:solidFill>
                  <a:srgbClr val="002060"/>
                </a:solidFill>
              </a:rPr>
              <a:t>5 évig megőrzi </a:t>
            </a:r>
          </a:p>
          <a:p>
            <a:pPr marL="342900" indent="-342900">
              <a:buFontTx/>
              <a:buChar char="-"/>
            </a:pPr>
            <a:r>
              <a:rPr lang="hu-HU" sz="2000" dirty="0">
                <a:solidFill>
                  <a:srgbClr val="002060"/>
                </a:solidFill>
              </a:rPr>
              <a:t>külön az antibiotikum-hatóanyagú </a:t>
            </a:r>
            <a:r>
              <a:rPr lang="hu-HU" sz="2000" dirty="0" smtClean="0">
                <a:solidFill>
                  <a:srgbClr val="002060"/>
                </a:solidFill>
              </a:rPr>
              <a:t>készítményekről</a:t>
            </a:r>
          </a:p>
          <a:p>
            <a:endParaRPr lang="hu-HU" sz="2000" dirty="0" smtClean="0">
              <a:solidFill>
                <a:srgbClr val="002060"/>
              </a:solidFill>
            </a:endParaRPr>
          </a:p>
          <a:p>
            <a:r>
              <a:rPr lang="hu-HU" sz="2000" dirty="0" smtClean="0">
                <a:solidFill>
                  <a:srgbClr val="002060"/>
                </a:solidFill>
              </a:rPr>
              <a:t>A nyilvántartás tartalmazza:</a:t>
            </a:r>
            <a:endParaRPr lang="hu-HU" sz="2000" dirty="0">
              <a:solidFill>
                <a:srgbClr val="002060"/>
              </a:solidFill>
            </a:endParaRPr>
          </a:p>
          <a:p>
            <a:pPr marL="342900" indent="-342900">
              <a:buFontTx/>
              <a:buChar char="-"/>
            </a:pPr>
            <a:r>
              <a:rPr lang="hu-HU" sz="2000" dirty="0" smtClean="0">
                <a:solidFill>
                  <a:srgbClr val="002060"/>
                </a:solidFill>
              </a:rPr>
              <a:t>az </a:t>
            </a:r>
            <a:r>
              <a:rPr lang="hu-HU" sz="2000" dirty="0">
                <a:solidFill>
                  <a:srgbClr val="002060"/>
                </a:solidFill>
              </a:rPr>
              <a:t>alkalmazott állatgyógyászati készítmény nevét, gyártási számát, felhasznált mennyiségét, adagolását és az alkalmazás módját</a:t>
            </a:r>
            <a:r>
              <a:rPr lang="hu-HU" sz="2000" dirty="0" smtClean="0">
                <a:solidFill>
                  <a:srgbClr val="002060"/>
                </a:solidFill>
              </a:rPr>
              <a:t>,</a:t>
            </a:r>
            <a:endParaRPr lang="hu-HU" sz="2000" dirty="0">
              <a:solidFill>
                <a:srgbClr val="002060"/>
              </a:solidFill>
            </a:endParaRPr>
          </a:p>
          <a:p>
            <a:pPr marL="342900" indent="-342900">
              <a:buFontTx/>
              <a:buChar char="-"/>
            </a:pPr>
            <a:r>
              <a:rPr lang="hu-HU" sz="2000" dirty="0" smtClean="0">
                <a:solidFill>
                  <a:srgbClr val="002060"/>
                </a:solidFill>
              </a:rPr>
              <a:t>az </a:t>
            </a:r>
            <a:r>
              <a:rPr lang="hu-HU" sz="2000" dirty="0">
                <a:solidFill>
                  <a:srgbClr val="002060"/>
                </a:solidFill>
              </a:rPr>
              <a:t>alkalmazás időpontját és időtartamát, </a:t>
            </a:r>
            <a:endParaRPr lang="hu-HU" sz="2000" dirty="0" smtClean="0">
              <a:solidFill>
                <a:srgbClr val="002060"/>
              </a:solidFill>
            </a:endParaRPr>
          </a:p>
          <a:p>
            <a:pPr marL="342900" indent="-342900">
              <a:buFontTx/>
              <a:buChar char="-"/>
            </a:pPr>
            <a:r>
              <a:rPr lang="hu-HU" sz="2000" dirty="0" smtClean="0">
                <a:solidFill>
                  <a:srgbClr val="002060"/>
                </a:solidFill>
              </a:rPr>
              <a:t>az </a:t>
            </a:r>
            <a:r>
              <a:rPr lang="hu-HU" sz="2000" dirty="0">
                <a:solidFill>
                  <a:srgbClr val="002060"/>
                </a:solidFill>
              </a:rPr>
              <a:t>élelmezés-egészségügyi várakozási időt</a:t>
            </a:r>
            <a:r>
              <a:rPr lang="hu-HU" sz="2000" dirty="0" smtClean="0">
                <a:solidFill>
                  <a:srgbClr val="002060"/>
                </a:solidFill>
              </a:rPr>
              <a:t>,</a:t>
            </a:r>
            <a:endParaRPr lang="hu-HU" sz="2000" dirty="0">
              <a:solidFill>
                <a:srgbClr val="002060"/>
              </a:solidFill>
            </a:endParaRPr>
          </a:p>
          <a:p>
            <a:pPr marL="342900" indent="-342900">
              <a:buFontTx/>
              <a:buChar char="-"/>
            </a:pPr>
            <a:r>
              <a:rPr lang="hu-HU" sz="2000" dirty="0" smtClean="0">
                <a:solidFill>
                  <a:srgbClr val="002060"/>
                </a:solidFill>
              </a:rPr>
              <a:t>a </a:t>
            </a:r>
            <a:r>
              <a:rPr lang="hu-HU" sz="2000" dirty="0">
                <a:solidFill>
                  <a:srgbClr val="002060"/>
                </a:solidFill>
              </a:rPr>
              <a:t>kezelt állatok faját, egyedszámát és azonosító adatait,</a:t>
            </a:r>
          </a:p>
          <a:p>
            <a:r>
              <a:rPr lang="hu-HU" sz="2000" dirty="0" smtClean="0">
                <a:solidFill>
                  <a:srgbClr val="002060"/>
                </a:solidFill>
              </a:rPr>
              <a:t>- az </a:t>
            </a:r>
            <a:r>
              <a:rPr lang="hu-HU" sz="2000" dirty="0">
                <a:solidFill>
                  <a:srgbClr val="002060"/>
                </a:solidFill>
              </a:rPr>
              <a:t>állattartó telep </a:t>
            </a:r>
            <a:r>
              <a:rPr lang="hu-HU" sz="2000" dirty="0" smtClean="0">
                <a:solidFill>
                  <a:srgbClr val="002060"/>
                </a:solidFill>
              </a:rPr>
              <a:t>tenyészetkódját</a:t>
            </a:r>
            <a:endParaRPr lang="hu-HU" sz="2000" dirty="0">
              <a:solidFill>
                <a:srgbClr val="002060"/>
              </a:solidFill>
            </a:endParaRPr>
          </a:p>
          <a:p>
            <a:pPr marL="342900" indent="-342900">
              <a:buFontTx/>
              <a:buChar char="-"/>
            </a:pPr>
            <a:r>
              <a:rPr lang="hu-HU" sz="2000" dirty="0" smtClean="0">
                <a:solidFill>
                  <a:srgbClr val="002060"/>
                </a:solidFill>
              </a:rPr>
              <a:t>AB-terápia esetén:</a:t>
            </a:r>
          </a:p>
          <a:p>
            <a:r>
              <a:rPr lang="hu-HU" sz="2000" dirty="0" smtClean="0">
                <a:solidFill>
                  <a:srgbClr val="002060"/>
                </a:solidFill>
              </a:rPr>
              <a:t>a </a:t>
            </a:r>
            <a:r>
              <a:rPr lang="hu-HU" sz="2000" dirty="0">
                <a:solidFill>
                  <a:srgbClr val="002060"/>
                </a:solidFill>
              </a:rPr>
              <a:t>kezelt állatokra vonatkozóan felállított diagnózist, </a:t>
            </a:r>
            <a:endParaRPr lang="hu-HU" sz="2000" dirty="0" smtClean="0">
              <a:solidFill>
                <a:srgbClr val="002060"/>
              </a:solidFill>
            </a:endParaRPr>
          </a:p>
          <a:p>
            <a:r>
              <a:rPr lang="hu-HU" sz="2000" dirty="0" smtClean="0">
                <a:solidFill>
                  <a:srgbClr val="002060"/>
                </a:solidFill>
              </a:rPr>
              <a:t>annak </a:t>
            </a:r>
            <a:r>
              <a:rPr lang="hu-HU" sz="2000" dirty="0">
                <a:solidFill>
                  <a:srgbClr val="002060"/>
                </a:solidFill>
              </a:rPr>
              <a:t>hiányában a fő klinikai </a:t>
            </a:r>
            <a:r>
              <a:rPr lang="hu-HU" sz="2000" dirty="0" smtClean="0">
                <a:solidFill>
                  <a:srgbClr val="002060"/>
                </a:solidFill>
              </a:rPr>
              <a:t>tünetek leírását</a:t>
            </a:r>
          </a:p>
          <a:p>
            <a:pPr marL="342900" indent="-342900">
              <a:buFontTx/>
              <a:buChar char="-"/>
            </a:pPr>
            <a:endParaRPr lang="hu-HU" sz="2000" dirty="0" smtClean="0">
              <a:solidFill>
                <a:srgbClr val="002060"/>
              </a:solidFill>
            </a:endParaRPr>
          </a:p>
          <a:p>
            <a:endParaRPr lang="hu-HU" dirty="0"/>
          </a:p>
          <a:p>
            <a:endParaRPr lang="hu-HU" b="1" dirty="0">
              <a:solidFill>
                <a:srgbClr val="003399"/>
              </a:solidFill>
            </a:endParaRPr>
          </a:p>
          <a:p>
            <a:endParaRPr lang="hu-HU" sz="1400" dirty="0">
              <a:solidFill>
                <a:schemeClr val="tx1"/>
              </a:solidFill>
            </a:endParaRPr>
          </a:p>
        </p:txBody>
      </p:sp>
      <p:pic>
        <p:nvPicPr>
          <p:cNvPr id="4" name="Kép 3"/>
          <p:cNvPicPr>
            <a:picLocks noChangeAspect="1"/>
          </p:cNvPicPr>
          <p:nvPr/>
        </p:nvPicPr>
        <p:blipFill>
          <a:blip r:embed="rId2"/>
          <a:stretch>
            <a:fillRect/>
          </a:stretch>
        </p:blipFill>
        <p:spPr>
          <a:xfrm>
            <a:off x="8153400" y="3816350"/>
            <a:ext cx="3733800" cy="2530343"/>
          </a:xfrm>
          <a:prstGeom prst="rect">
            <a:avLst/>
          </a:prstGeom>
        </p:spPr>
      </p:pic>
    </p:spTree>
    <p:extLst>
      <p:ext uri="{BB962C8B-B14F-4D97-AF65-F5344CB8AC3E}">
        <p14:creationId xmlns:p14="http://schemas.microsoft.com/office/powerpoint/2010/main" val="88088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a:xfrm>
            <a:off x="761999" y="311150"/>
            <a:ext cx="10403305" cy="476730"/>
          </a:xfrm>
        </p:spPr>
        <p:txBody>
          <a:bodyPr/>
          <a:lstStyle/>
          <a:p>
            <a:r>
              <a:rPr lang="hu-HU" dirty="0" smtClean="0"/>
              <a:t>Nemzeti szabályok– III. </a:t>
            </a:r>
            <a:r>
              <a:rPr lang="hu-HU" dirty="0" err="1" smtClean="0"/>
              <a:t>Farmakovigilancia</a:t>
            </a:r>
            <a:endParaRPr lang="hu-HU" dirty="0" smtClean="0"/>
          </a:p>
          <a:p>
            <a:endParaRPr lang="hu-HU" dirty="0"/>
          </a:p>
          <a:p>
            <a:endParaRPr lang="hu-HU" sz="2000" dirty="0"/>
          </a:p>
          <a:p>
            <a:pPr marL="342900" indent="-342900">
              <a:buFontTx/>
              <a:buChar char="-"/>
            </a:pPr>
            <a:r>
              <a:rPr lang="hu-HU" sz="1600" dirty="0" smtClean="0">
                <a:solidFill>
                  <a:srgbClr val="002060"/>
                </a:solidFill>
              </a:rPr>
              <a:t>Feltételezett mellékhatást vagy más, állatgyógyászati készítmény alkalmazásával összefüggésben észlelt problémát a </a:t>
            </a:r>
            <a:r>
              <a:rPr lang="hu-HU" sz="1600" dirty="0" err="1" smtClean="0">
                <a:solidFill>
                  <a:srgbClr val="002060"/>
                </a:solidFill>
              </a:rPr>
              <a:t>Nébih-nek</a:t>
            </a:r>
            <a:r>
              <a:rPr lang="hu-HU" sz="1600" dirty="0" smtClean="0">
                <a:solidFill>
                  <a:srgbClr val="002060"/>
                </a:solidFill>
              </a:rPr>
              <a:t> vagy az engedélyesnek (vagy a használati utasítás szerinti hazai képviselőjének) kell bejelenteni </a:t>
            </a:r>
          </a:p>
          <a:p>
            <a:pPr marL="342900" indent="-342900">
              <a:buFontTx/>
              <a:buChar char="-"/>
            </a:pPr>
            <a:r>
              <a:rPr lang="hu-HU" sz="1600" dirty="0" smtClean="0">
                <a:solidFill>
                  <a:srgbClr val="002060"/>
                </a:solidFill>
              </a:rPr>
              <a:t>Az állatorvosnak vagy az állattartónak jelentenie kell, hogy ki alkalmazta a készítményt/észlelte a </a:t>
            </a:r>
            <a:r>
              <a:rPr lang="hu-HU" sz="1600" dirty="0" err="1" smtClean="0">
                <a:solidFill>
                  <a:srgbClr val="002060"/>
                </a:solidFill>
              </a:rPr>
              <a:t>nemkívánt</a:t>
            </a:r>
            <a:r>
              <a:rPr lang="hu-HU" sz="1600" dirty="0" smtClean="0">
                <a:solidFill>
                  <a:srgbClr val="002060"/>
                </a:solidFill>
              </a:rPr>
              <a:t> eseményt</a:t>
            </a:r>
          </a:p>
          <a:p>
            <a:r>
              <a:rPr lang="hu-HU" sz="1600" u="sng" dirty="0">
                <a:solidFill>
                  <a:srgbClr val="002060"/>
                </a:solidFill>
              </a:rPr>
              <a:t>A bejelentendő esetek típusai</a:t>
            </a:r>
            <a:r>
              <a:rPr lang="hu-HU" sz="1600" u="sng" dirty="0" smtClean="0">
                <a:solidFill>
                  <a:srgbClr val="002060"/>
                </a:solidFill>
              </a:rPr>
              <a:t>:</a:t>
            </a:r>
            <a:endParaRPr lang="hu-HU" sz="1600" u="sng" dirty="0">
              <a:solidFill>
                <a:srgbClr val="002060"/>
              </a:solidFill>
            </a:endParaRPr>
          </a:p>
          <a:p>
            <a:pPr marL="342900" indent="-342900">
              <a:buFontTx/>
              <a:buChar char="-"/>
            </a:pPr>
            <a:r>
              <a:rPr lang="hu-HU" sz="1600" dirty="0">
                <a:solidFill>
                  <a:srgbClr val="002060"/>
                </a:solidFill>
              </a:rPr>
              <a:t>    Új, vagy a használati utasításból ismert mellékhatás</a:t>
            </a:r>
          </a:p>
          <a:p>
            <a:pPr marL="342900" indent="-342900">
              <a:buFontTx/>
              <a:buChar char="-"/>
            </a:pPr>
            <a:r>
              <a:rPr lang="hu-HU" sz="1600" dirty="0">
                <a:solidFill>
                  <a:srgbClr val="002060"/>
                </a:solidFill>
              </a:rPr>
              <a:t>    Környezetkárosító hatás</a:t>
            </a:r>
          </a:p>
          <a:p>
            <a:pPr marL="342900" indent="-342900">
              <a:buFontTx/>
              <a:buChar char="-"/>
            </a:pPr>
            <a:r>
              <a:rPr lang="hu-HU" sz="1600" dirty="0">
                <a:solidFill>
                  <a:srgbClr val="002060"/>
                </a:solidFill>
              </a:rPr>
              <a:t>    Élelmezés-egészségügyi várakozási idő betartása ellenére kimutatott maradékanyag</a:t>
            </a:r>
          </a:p>
          <a:p>
            <a:pPr marL="342900" indent="-342900">
              <a:buFontTx/>
              <a:buChar char="-"/>
            </a:pPr>
            <a:r>
              <a:rPr lang="hu-HU" sz="1600" dirty="0">
                <a:solidFill>
                  <a:srgbClr val="002060"/>
                </a:solidFill>
              </a:rPr>
              <a:t>    Használati utasítástól eltérő alkalmazás következményei</a:t>
            </a:r>
          </a:p>
          <a:p>
            <a:pPr marL="342900" indent="-342900">
              <a:buFontTx/>
              <a:buChar char="-"/>
            </a:pPr>
            <a:r>
              <a:rPr lang="hu-HU" sz="1600" dirty="0">
                <a:solidFill>
                  <a:srgbClr val="002060"/>
                </a:solidFill>
              </a:rPr>
              <a:t>    Feltételezhetően állatgyógyászati </a:t>
            </a:r>
            <a:r>
              <a:rPr lang="hu-HU" sz="1600" dirty="0" smtClean="0">
                <a:solidFill>
                  <a:srgbClr val="002060"/>
                </a:solidFill>
              </a:rPr>
              <a:t>készítmény </a:t>
            </a:r>
            <a:r>
              <a:rPr lang="hu-HU" sz="1600" dirty="0">
                <a:solidFill>
                  <a:srgbClr val="002060"/>
                </a:solidFill>
              </a:rPr>
              <a:t>útján átvitt fertőző ágens</a:t>
            </a:r>
          </a:p>
          <a:p>
            <a:pPr marL="342900" indent="-342900">
              <a:buFontTx/>
              <a:buChar char="-"/>
            </a:pPr>
            <a:r>
              <a:rPr lang="hu-HU" sz="1600" dirty="0">
                <a:solidFill>
                  <a:srgbClr val="002060"/>
                </a:solidFill>
              </a:rPr>
              <a:t>    Emberen észlelt feltételezhetően állatgyógyászati készítmény által okozott mellékhatás</a:t>
            </a:r>
          </a:p>
          <a:p>
            <a:pPr marL="342900" indent="-342900">
              <a:buFontTx/>
              <a:buChar char="-"/>
            </a:pPr>
            <a:r>
              <a:rPr lang="hu-HU" sz="1600" dirty="0">
                <a:solidFill>
                  <a:srgbClr val="002060"/>
                </a:solidFill>
              </a:rPr>
              <a:t>    Használati utasítás szerinti alkalmazás mellett észlelt feltételezett </a:t>
            </a:r>
            <a:r>
              <a:rPr lang="hu-HU" sz="1600" dirty="0" smtClean="0">
                <a:solidFill>
                  <a:srgbClr val="002060"/>
                </a:solidFill>
              </a:rPr>
              <a:t>hatáselmaradás</a:t>
            </a:r>
          </a:p>
          <a:p>
            <a:r>
              <a:rPr lang="hu-HU" sz="1600" dirty="0" smtClean="0">
                <a:solidFill>
                  <a:srgbClr val="002060"/>
                </a:solidFill>
              </a:rPr>
              <a:t>Az adatokat a </a:t>
            </a:r>
            <a:r>
              <a:rPr lang="hu-HU" sz="1600" dirty="0" err="1" smtClean="0">
                <a:solidFill>
                  <a:srgbClr val="002060"/>
                </a:solidFill>
              </a:rPr>
              <a:t>farmakovigilancia</a:t>
            </a:r>
            <a:r>
              <a:rPr lang="hu-HU" sz="1600" dirty="0" smtClean="0">
                <a:solidFill>
                  <a:srgbClr val="002060"/>
                </a:solidFill>
              </a:rPr>
              <a:t> adatok aktív felügyelete során elemzik annak érdekében, hogy meghatározzák, az adott készítmény előny-kockázat egyensúlya változott-e – ez a készítmény engedélyének, használati utasításának módosításához vezethet  </a:t>
            </a:r>
          </a:p>
          <a:p>
            <a:pPr marL="342900" indent="-342900">
              <a:buFontTx/>
              <a:buChar char="-"/>
            </a:pPr>
            <a:r>
              <a:rPr lang="hu-HU" sz="1600" dirty="0" smtClean="0">
                <a:solidFill>
                  <a:srgbClr val="002060"/>
                </a:solidFill>
              </a:rPr>
              <a:t>További információ : </a:t>
            </a:r>
            <a:r>
              <a:rPr lang="hu-HU" sz="1600" dirty="0" smtClean="0">
                <a:hlinkClick r:id="rId2"/>
              </a:rPr>
              <a:t>https://portal.nebih.gov.hu</a:t>
            </a:r>
            <a:r>
              <a:rPr lang="hu-HU" sz="1600" dirty="0">
                <a:hlinkClick r:id="rId2"/>
              </a:rPr>
              <a:t>/-/pharmacovigilance</a:t>
            </a:r>
            <a:endParaRPr lang="hu-HU" sz="1600" dirty="0"/>
          </a:p>
          <a:p>
            <a:endParaRPr lang="hu-HU" sz="1600" dirty="0">
              <a:solidFill>
                <a:srgbClr val="002060"/>
              </a:solidFill>
            </a:endParaRPr>
          </a:p>
          <a:p>
            <a:pPr marL="342900" indent="-342900">
              <a:buFontTx/>
              <a:buChar char="-"/>
            </a:pPr>
            <a:endParaRPr lang="hu-HU" sz="1600" dirty="0" smtClean="0">
              <a:solidFill>
                <a:srgbClr val="002060"/>
              </a:solidFill>
            </a:endParaRPr>
          </a:p>
          <a:p>
            <a:pPr marL="342900" indent="-342900">
              <a:buFontTx/>
              <a:buChar char="-"/>
            </a:pPr>
            <a:endParaRPr lang="hu-HU" sz="1600" dirty="0">
              <a:solidFill>
                <a:srgbClr val="002060"/>
              </a:solidFill>
            </a:endParaRPr>
          </a:p>
          <a:p>
            <a:endParaRPr lang="hu-HU" sz="1600" dirty="0">
              <a:solidFill>
                <a:srgbClr val="002060"/>
              </a:solidFill>
            </a:endParaRPr>
          </a:p>
          <a:p>
            <a:endParaRPr lang="hu-HU" sz="1600" dirty="0" smtClean="0">
              <a:solidFill>
                <a:srgbClr val="002060"/>
              </a:solidFill>
            </a:endParaRPr>
          </a:p>
          <a:p>
            <a:endParaRPr lang="hu-HU" sz="1600" dirty="0">
              <a:solidFill>
                <a:srgbClr val="002060"/>
              </a:solidFill>
            </a:endParaRPr>
          </a:p>
          <a:p>
            <a:endParaRPr lang="hu-HU" sz="1600" dirty="0" smtClean="0">
              <a:solidFill>
                <a:srgbClr val="002060"/>
              </a:solidFill>
            </a:endParaRPr>
          </a:p>
          <a:p>
            <a:pPr marL="342900" indent="-342900">
              <a:buFontTx/>
              <a:buChar char="-"/>
            </a:pPr>
            <a:endParaRPr lang="hu-HU" sz="2000" dirty="0" smtClean="0">
              <a:solidFill>
                <a:srgbClr val="002060"/>
              </a:solidFill>
            </a:endParaRPr>
          </a:p>
          <a:p>
            <a:endParaRPr lang="hu-HU" dirty="0"/>
          </a:p>
          <a:p>
            <a:endParaRPr lang="hu-HU" b="1" dirty="0">
              <a:solidFill>
                <a:srgbClr val="003399"/>
              </a:solidFill>
            </a:endParaRPr>
          </a:p>
          <a:p>
            <a:endParaRPr lang="hu-HU" sz="1400" dirty="0">
              <a:solidFill>
                <a:schemeClr val="tx1"/>
              </a:solidFill>
            </a:endParaRPr>
          </a:p>
        </p:txBody>
      </p:sp>
      <p:sp>
        <p:nvSpPr>
          <p:cNvPr id="2" name="Téglalap 1"/>
          <p:cNvSpPr/>
          <p:nvPr/>
        </p:nvSpPr>
        <p:spPr>
          <a:xfrm>
            <a:off x="440168" y="5754319"/>
            <a:ext cx="10484506" cy="1384995"/>
          </a:xfrm>
          <a:prstGeom prst="rect">
            <a:avLst/>
          </a:prstGeom>
        </p:spPr>
        <p:txBody>
          <a:bodyPr wrap="square">
            <a:spAutoFit/>
          </a:bodyPr>
          <a:lstStyle/>
          <a:p>
            <a:r>
              <a:rPr lang="hu-HU" sz="1600" dirty="0" smtClean="0"/>
              <a:t>Útmutató: </a:t>
            </a:r>
            <a:r>
              <a:rPr lang="hu-HU" sz="1600" dirty="0">
                <a:hlinkClick r:id="rId3"/>
              </a:rPr>
              <a:t>https://portal.nebih.gov.hu/documents/10182/1072640/mellekhatas+bejelentes.pdf/8b2573c6-a288-c602-8af3-e6de6d5fae37</a:t>
            </a:r>
            <a:endParaRPr lang="hu-HU" sz="1600" dirty="0"/>
          </a:p>
          <a:p>
            <a:r>
              <a:rPr lang="hu-HU" sz="1600" dirty="0"/>
              <a:t>Online </a:t>
            </a:r>
            <a:r>
              <a:rPr lang="hu-HU" sz="1600" dirty="0" smtClean="0"/>
              <a:t>bejelentési felület: </a:t>
            </a:r>
            <a:r>
              <a:rPr lang="hu-HU" sz="1600" dirty="0">
                <a:hlinkClick r:id="rId4"/>
              </a:rPr>
              <a:t>https://portal.nebih.gov.hu/allatgyogyaszati-keszitmeny-mellekhatas-bejelentes</a:t>
            </a:r>
            <a:endParaRPr lang="hu-HU" sz="1600" dirty="0"/>
          </a:p>
          <a:p>
            <a:endParaRPr lang="hu-HU" dirty="0"/>
          </a:p>
          <a:p>
            <a:endParaRPr lang="hu-HU" dirty="0"/>
          </a:p>
        </p:txBody>
      </p:sp>
    </p:spTree>
    <p:extLst>
      <p:ext uri="{BB962C8B-B14F-4D97-AF65-F5344CB8AC3E}">
        <p14:creationId xmlns:p14="http://schemas.microsoft.com/office/powerpoint/2010/main" val="428815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r>
              <a:rPr lang="hu-HU" dirty="0" smtClean="0"/>
              <a:t>Nemzeti szabályok – IV. Adatgyűjtés</a:t>
            </a:r>
          </a:p>
          <a:p>
            <a:endParaRPr lang="hu-HU" dirty="0"/>
          </a:p>
          <a:p>
            <a:endParaRPr lang="hu-HU" sz="2000" dirty="0" smtClean="0">
              <a:solidFill>
                <a:srgbClr val="002060"/>
              </a:solidFill>
            </a:endParaRPr>
          </a:p>
          <a:p>
            <a:pPr marL="342900" indent="-342900">
              <a:buFontTx/>
              <a:buChar char="-"/>
            </a:pPr>
            <a:r>
              <a:rPr lang="hu-HU" sz="1400" dirty="0" smtClean="0">
                <a:solidFill>
                  <a:srgbClr val="002060"/>
                </a:solidFill>
              </a:rPr>
              <a:t>2022 február óta kötelező az AB adatok jelentése</a:t>
            </a:r>
          </a:p>
          <a:p>
            <a:pPr marL="342900" indent="-342900">
              <a:buFontTx/>
              <a:buChar char="-"/>
            </a:pPr>
            <a:r>
              <a:rPr lang="hu-HU" sz="1400" dirty="0" smtClean="0">
                <a:solidFill>
                  <a:srgbClr val="002060"/>
                </a:solidFill>
              </a:rPr>
              <a:t>A </a:t>
            </a:r>
            <a:r>
              <a:rPr lang="hu-HU" sz="1400" dirty="0" err="1" smtClean="0">
                <a:solidFill>
                  <a:srgbClr val="002060"/>
                </a:solidFill>
              </a:rPr>
              <a:t>Nébih</a:t>
            </a:r>
            <a:r>
              <a:rPr lang="hu-HU" sz="1400" dirty="0" smtClean="0">
                <a:solidFill>
                  <a:srgbClr val="002060"/>
                </a:solidFill>
              </a:rPr>
              <a:t> online űrlapján, a </a:t>
            </a:r>
            <a:r>
              <a:rPr lang="hu-HU" sz="1400" dirty="0" err="1" smtClean="0">
                <a:solidFill>
                  <a:srgbClr val="002060"/>
                </a:solidFill>
              </a:rPr>
              <a:t>KAÜ-n</a:t>
            </a:r>
            <a:r>
              <a:rPr lang="hu-HU" sz="1400" dirty="0" smtClean="0">
                <a:solidFill>
                  <a:srgbClr val="002060"/>
                </a:solidFill>
              </a:rPr>
              <a:t> keresztül (Ügyfélprofil rendszer)</a:t>
            </a:r>
          </a:p>
          <a:p>
            <a:endParaRPr lang="hu-HU" sz="1400" dirty="0">
              <a:solidFill>
                <a:srgbClr val="002060"/>
              </a:solidFill>
            </a:endParaRPr>
          </a:p>
          <a:p>
            <a:r>
              <a:rPr lang="hu-HU" sz="1400" u="sng" dirty="0" smtClean="0">
                <a:solidFill>
                  <a:srgbClr val="002060"/>
                </a:solidFill>
              </a:rPr>
              <a:t>Eladási adatok</a:t>
            </a:r>
            <a:endParaRPr lang="hu-HU" sz="1400" u="sng" dirty="0">
              <a:solidFill>
                <a:srgbClr val="002060"/>
              </a:solidFill>
            </a:endParaRPr>
          </a:p>
          <a:p>
            <a:pPr marL="342900" indent="-342900">
              <a:buFontTx/>
              <a:buChar char="-"/>
            </a:pPr>
            <a:r>
              <a:rPr lang="hu-HU" sz="1400" dirty="0" smtClean="0">
                <a:solidFill>
                  <a:srgbClr val="002060"/>
                </a:solidFill>
              </a:rPr>
              <a:t>Nagykereskedők: minden év március 1-ig (önkéntes ESVAC adatszolgáltatás 2010 óta)</a:t>
            </a:r>
          </a:p>
          <a:p>
            <a:pPr marL="342900" indent="-342900">
              <a:buFontTx/>
              <a:buChar char="-"/>
            </a:pPr>
            <a:r>
              <a:rPr lang="hu-HU" sz="1400" dirty="0" smtClean="0">
                <a:solidFill>
                  <a:srgbClr val="002060"/>
                </a:solidFill>
              </a:rPr>
              <a:t>FELIR azonosító, VMP neve, kiszerelési egység, mennyiség egységenként</a:t>
            </a:r>
          </a:p>
          <a:p>
            <a:pPr marL="342900" indent="-342900">
              <a:buFontTx/>
              <a:buChar char="-"/>
            </a:pPr>
            <a:r>
              <a:rPr lang="hu-HU" sz="1400" dirty="0" smtClean="0">
                <a:solidFill>
                  <a:srgbClr val="002060"/>
                </a:solidFill>
              </a:rPr>
              <a:t>forgalmazási időszak megjelölésével</a:t>
            </a:r>
          </a:p>
          <a:p>
            <a:endParaRPr lang="hu-HU" sz="1400" dirty="0" smtClean="0">
              <a:solidFill>
                <a:srgbClr val="002060"/>
              </a:solidFill>
            </a:endParaRPr>
          </a:p>
          <a:p>
            <a:r>
              <a:rPr lang="hu-HU" sz="1400" u="sng" dirty="0" smtClean="0">
                <a:solidFill>
                  <a:srgbClr val="002060"/>
                </a:solidFill>
              </a:rPr>
              <a:t>Felhasználási adatok – MINDEN ÉLELMISZERTERMELŐ ÁLLAT!</a:t>
            </a:r>
          </a:p>
          <a:p>
            <a:pPr marL="342900" indent="-342900">
              <a:buFontTx/>
              <a:buChar char="-"/>
            </a:pPr>
            <a:r>
              <a:rPr lang="hu-HU" sz="1400" dirty="0" smtClean="0">
                <a:solidFill>
                  <a:srgbClr val="002060"/>
                </a:solidFill>
              </a:rPr>
              <a:t>Adatszolgáltató: állatorvos, a készítményekről és az AB tartalmú gyógyszeres takarmányokról is, a kezelési napló alapján </a:t>
            </a:r>
          </a:p>
          <a:p>
            <a:pPr marL="342900" indent="-342900">
              <a:buFontTx/>
              <a:buChar char="-"/>
            </a:pPr>
            <a:r>
              <a:rPr lang="hu-HU" sz="1400" dirty="0" smtClean="0">
                <a:solidFill>
                  <a:srgbClr val="002060"/>
                </a:solidFill>
              </a:rPr>
              <a:t>FELIR azonosító, tenyészetkód </a:t>
            </a:r>
          </a:p>
          <a:p>
            <a:pPr marL="342900" indent="-342900">
              <a:buFontTx/>
              <a:buChar char="-"/>
            </a:pPr>
            <a:r>
              <a:rPr lang="hu-HU" sz="1400" dirty="0">
                <a:solidFill>
                  <a:srgbClr val="002060"/>
                </a:solidFill>
              </a:rPr>
              <a:t>a felhasznált készítmény megnevezése, kiszerelési egysége, állatfajonkénti mennyisége, </a:t>
            </a:r>
          </a:p>
          <a:p>
            <a:pPr marL="342900" indent="-342900">
              <a:buFontTx/>
              <a:buChar char="-"/>
            </a:pPr>
            <a:r>
              <a:rPr lang="hu-HU" sz="1400" dirty="0">
                <a:solidFill>
                  <a:srgbClr val="002060"/>
                </a:solidFill>
              </a:rPr>
              <a:t>a kezelt állatok faja, egyedszáma, életkora és </a:t>
            </a:r>
          </a:p>
          <a:p>
            <a:pPr marL="342900" indent="-342900">
              <a:buFontTx/>
              <a:buChar char="-"/>
            </a:pPr>
            <a:r>
              <a:rPr lang="hu-HU" sz="1400" dirty="0">
                <a:solidFill>
                  <a:srgbClr val="002060"/>
                </a:solidFill>
              </a:rPr>
              <a:t>a bejelentett felhasználás </a:t>
            </a:r>
            <a:r>
              <a:rPr lang="hu-HU" sz="1400" dirty="0" smtClean="0">
                <a:solidFill>
                  <a:srgbClr val="002060"/>
                </a:solidFill>
              </a:rPr>
              <a:t>időszaka</a:t>
            </a:r>
          </a:p>
          <a:p>
            <a:pPr marL="342900" indent="-342900">
              <a:buFontTx/>
              <a:buChar char="-"/>
            </a:pPr>
            <a:r>
              <a:rPr lang="hu-HU" sz="1400" dirty="0" smtClean="0">
                <a:solidFill>
                  <a:srgbClr val="002060"/>
                </a:solidFill>
              </a:rPr>
              <a:t>Gyógyszeres takarmánynál: takarmánykeverő azonosítója, bekeverési arány (mg/kg), GYT mennyisége </a:t>
            </a:r>
          </a:p>
          <a:p>
            <a:pPr marL="342900" indent="-342900">
              <a:buFontTx/>
              <a:buChar char="-"/>
            </a:pPr>
            <a:r>
              <a:rPr lang="hu-HU" sz="1400" dirty="0" smtClean="0">
                <a:solidFill>
                  <a:srgbClr val="002060"/>
                </a:solidFill>
              </a:rPr>
              <a:t>Megbízott útján is (a felelősség az állatorvosé)</a:t>
            </a:r>
          </a:p>
          <a:p>
            <a:endParaRPr lang="hu-HU" sz="1400" dirty="0" smtClean="0">
              <a:solidFill>
                <a:srgbClr val="002060"/>
              </a:solidFill>
            </a:endParaRPr>
          </a:p>
          <a:p>
            <a:r>
              <a:rPr lang="hu-HU" sz="1400" dirty="0" smtClean="0">
                <a:solidFill>
                  <a:srgbClr val="002060"/>
                </a:solidFill>
              </a:rPr>
              <a:t>Ügyleírások:</a:t>
            </a:r>
          </a:p>
          <a:p>
            <a:pPr lvl="0" algn="just" rtl="0" eaLnBrk="0" fontAlgn="base" hangingPunct="0">
              <a:lnSpc>
                <a:spcPct val="115000"/>
              </a:lnSpc>
              <a:spcBef>
                <a:spcPct val="20000"/>
              </a:spcBef>
            </a:pPr>
            <a:r>
              <a:rPr lang="hu-HU" sz="1400" kern="1200" dirty="0">
                <a:solidFill>
                  <a:prstClr val="black"/>
                </a:solidFill>
                <a:latin typeface="Calibri" panose="020F0502020204030204"/>
                <a:ea typeface="Calibri" panose="020F0502020204030204" pitchFamily="34" charset="0"/>
                <a:cs typeface="Times New Roman" panose="02020603050405020304" pitchFamily="18" charset="0"/>
                <a:hlinkClick r:id="rId2"/>
              </a:rPr>
              <a:t>https://upr.nebih.gov.hu/ng/ugyintezes/ugykatalogus/ugyleiras/F0001-S0011-U0015</a:t>
            </a:r>
            <a:r>
              <a:rPr lang="hu-HU" sz="1400" kern="1200" dirty="0">
                <a:solidFill>
                  <a:prstClr val="black"/>
                </a:solidFill>
                <a:latin typeface="Calibri" panose="020F0502020204030204"/>
                <a:ea typeface="Calibri" panose="020F0502020204030204" pitchFamily="34" charset="0"/>
                <a:cs typeface="Times New Roman" panose="02020603050405020304" pitchFamily="18" charset="0"/>
              </a:rPr>
              <a:t> </a:t>
            </a:r>
            <a:r>
              <a:rPr lang="hu-HU" sz="1400" kern="1200" dirty="0" smtClean="0">
                <a:solidFill>
                  <a:prstClr val="black"/>
                </a:solidFill>
                <a:latin typeface="Calibri" panose="020F0502020204030204"/>
                <a:ea typeface="Calibri" panose="020F0502020204030204" pitchFamily="34" charset="0"/>
                <a:cs typeface="Times New Roman" panose="02020603050405020304" pitchFamily="18" charset="0"/>
              </a:rPr>
              <a:t>(eladási adatok)</a:t>
            </a:r>
            <a:endParaRPr lang="hu-HU" sz="1400" kern="1200" dirty="0">
              <a:solidFill>
                <a:prstClr val="black"/>
              </a:solidFill>
              <a:latin typeface="Calibri" panose="020F0502020204030204"/>
              <a:ea typeface="Calibri" panose="020F0502020204030204" pitchFamily="34" charset="0"/>
              <a:cs typeface="Times New Roman" panose="02020603050405020304" pitchFamily="18" charset="0"/>
            </a:endParaRPr>
          </a:p>
          <a:p>
            <a:pPr lvl="0" algn="just" rtl="0" eaLnBrk="0" fontAlgn="base" hangingPunct="0">
              <a:lnSpc>
                <a:spcPct val="115000"/>
              </a:lnSpc>
              <a:spcBef>
                <a:spcPct val="20000"/>
              </a:spcBef>
            </a:pPr>
            <a:r>
              <a:rPr lang="hu-HU" sz="1400" kern="1200" dirty="0">
                <a:solidFill>
                  <a:prstClr val="black"/>
                </a:solidFill>
                <a:latin typeface="Calibri" panose="020F0502020204030204"/>
                <a:ea typeface="Calibri" panose="020F0502020204030204" pitchFamily="34" charset="0"/>
                <a:cs typeface="Times New Roman" panose="02020603050405020304" pitchFamily="18" charset="0"/>
                <a:hlinkClick r:id="rId3"/>
              </a:rPr>
              <a:t>https://upr.nebih.gov.hu/ng/ugyintezes/ugykatalogus/ugyleiras/F0001-S0011-U0016</a:t>
            </a:r>
            <a:r>
              <a:rPr lang="hu-HU" sz="1400" kern="1200" dirty="0">
                <a:solidFill>
                  <a:prstClr val="black"/>
                </a:solidFill>
                <a:latin typeface="Calibri" panose="020F0502020204030204"/>
                <a:ea typeface="Calibri" panose="020F0502020204030204" pitchFamily="34" charset="0"/>
                <a:cs typeface="Times New Roman" panose="02020603050405020304" pitchFamily="18" charset="0"/>
              </a:rPr>
              <a:t> </a:t>
            </a:r>
            <a:r>
              <a:rPr lang="hu-HU" sz="1400" kern="1200" dirty="0" smtClean="0">
                <a:solidFill>
                  <a:prstClr val="black"/>
                </a:solidFill>
                <a:latin typeface="Calibri" panose="020F0502020204030204"/>
                <a:ea typeface="Calibri" panose="020F0502020204030204" pitchFamily="34" charset="0"/>
                <a:cs typeface="Times New Roman" panose="02020603050405020304" pitchFamily="18" charset="0"/>
              </a:rPr>
              <a:t>(felhasználási adatok)</a:t>
            </a:r>
            <a:endParaRPr lang="hu-HU" sz="1400" kern="1200" dirty="0">
              <a:solidFill>
                <a:prstClr val="black"/>
              </a:solidFill>
              <a:latin typeface="Calibri" panose="020F0502020204030204"/>
              <a:ea typeface="Calibri" panose="020F0502020204030204" pitchFamily="34" charset="0"/>
              <a:cs typeface="Times New Roman" panose="02020603050405020304" pitchFamily="18" charset="0"/>
            </a:endParaRPr>
          </a:p>
          <a:p>
            <a:pPr lvl="0" algn="just" rtl="0" eaLnBrk="0" fontAlgn="base" hangingPunct="0">
              <a:lnSpc>
                <a:spcPct val="115000"/>
              </a:lnSpc>
              <a:spcBef>
                <a:spcPct val="20000"/>
              </a:spcBef>
            </a:pPr>
            <a:r>
              <a:rPr lang="hu-HU" sz="1400" dirty="0" err="1">
                <a:solidFill>
                  <a:srgbClr val="002060"/>
                </a:solidFill>
              </a:rPr>
              <a:t>Helpdesk</a:t>
            </a:r>
            <a:r>
              <a:rPr lang="hu-HU" sz="1400" dirty="0">
                <a:solidFill>
                  <a:srgbClr val="002060"/>
                </a:solidFill>
              </a:rPr>
              <a:t>: </a:t>
            </a:r>
            <a:r>
              <a:rPr lang="hu-HU" sz="1400" u="sng" kern="1200" dirty="0">
                <a:solidFill>
                  <a:srgbClr val="0563C1"/>
                </a:solidFill>
                <a:latin typeface="Calibri" panose="020F0502020204030204"/>
                <a:ea typeface="Calibri" panose="020F0502020204030204" pitchFamily="34" charset="0"/>
                <a:cs typeface="Arial" charset="0"/>
                <a:hlinkClick r:id="rId4"/>
              </a:rPr>
              <a:t>e-antibiotikum@</a:t>
            </a:r>
            <a:r>
              <a:rPr lang="hu-HU" sz="1400" u="sng" kern="1200" dirty="0" err="1">
                <a:solidFill>
                  <a:srgbClr val="0563C1"/>
                </a:solidFill>
                <a:latin typeface="Calibri" panose="020F0502020204030204"/>
                <a:ea typeface="Calibri" panose="020F0502020204030204" pitchFamily="34" charset="0"/>
                <a:cs typeface="Arial" charset="0"/>
                <a:hlinkClick r:id="rId4"/>
              </a:rPr>
              <a:t>nebih.gov.hu</a:t>
            </a:r>
            <a:r>
              <a:rPr lang="hu-HU" sz="1400" kern="1200" dirty="0">
                <a:solidFill>
                  <a:prstClr val="black"/>
                </a:solidFill>
                <a:latin typeface="Calibri" panose="020F0502020204030204"/>
                <a:ea typeface="Calibri" panose="020F0502020204030204" pitchFamily="34" charset="0"/>
                <a:cs typeface="Arial" charset="0"/>
              </a:rPr>
              <a:t> </a:t>
            </a:r>
          </a:p>
          <a:p>
            <a:pPr lvl="0" algn="just" rtl="0" eaLnBrk="0" fontAlgn="base" hangingPunct="0">
              <a:lnSpc>
                <a:spcPct val="115000"/>
              </a:lnSpc>
              <a:spcBef>
                <a:spcPct val="20000"/>
              </a:spcBef>
            </a:pPr>
            <a:r>
              <a:rPr lang="hu-HU" sz="1400" dirty="0" smtClean="0">
                <a:solidFill>
                  <a:srgbClr val="002060"/>
                </a:solidFill>
              </a:rPr>
              <a:t>GYIK:  </a:t>
            </a:r>
            <a:r>
              <a:rPr lang="hu-HU" sz="1400" kern="1200" dirty="0">
                <a:solidFill>
                  <a:prstClr val="black"/>
                </a:solidFill>
                <a:latin typeface="Calibri" panose="020F0502020204030204"/>
                <a:ea typeface="Calibri" panose="020F0502020204030204" pitchFamily="34" charset="0"/>
                <a:cs typeface="Times New Roman" panose="02020603050405020304" pitchFamily="18" charset="0"/>
                <a:hlinkClick r:id="rId5"/>
              </a:rPr>
              <a:t>https://portal.nebih.gov.hu/allatgyogyaszati-termekek</a:t>
            </a:r>
            <a:endParaRPr lang="hu-HU" sz="1400" kern="1200" dirty="0">
              <a:solidFill>
                <a:prstClr val="black"/>
              </a:solidFill>
              <a:latin typeface="Calibri" panose="020F0502020204030204"/>
              <a:ea typeface="Calibri" panose="020F0502020204030204" pitchFamily="34" charset="0"/>
              <a:cs typeface="Arial" charset="0"/>
            </a:endParaRPr>
          </a:p>
          <a:p>
            <a:endParaRPr lang="hu-HU" dirty="0"/>
          </a:p>
          <a:p>
            <a:pPr lvl="0" algn="l" rtl="0"/>
            <a:endParaRPr lang="hu-HU" sz="1600" kern="1200" dirty="0">
              <a:solidFill>
                <a:prstClr val="black"/>
              </a:solidFill>
              <a:latin typeface="Calibri" panose="020F0502020204030204"/>
              <a:cs typeface="Times New Roman" pitchFamily="18" charset="0"/>
              <a:sym typeface="Calibri" pitchFamily="34" charset="0"/>
            </a:endParaRPr>
          </a:p>
          <a:p>
            <a:endParaRPr lang="hu-HU" dirty="0"/>
          </a:p>
          <a:p>
            <a:endParaRPr lang="hu-HU" sz="1400" dirty="0">
              <a:solidFill>
                <a:schemeClr val="tx1"/>
              </a:solidFill>
            </a:endParaRPr>
          </a:p>
        </p:txBody>
      </p:sp>
      <p:pic>
        <p:nvPicPr>
          <p:cNvPr id="2" name="Kép 1"/>
          <p:cNvPicPr>
            <a:picLocks noChangeAspect="1"/>
          </p:cNvPicPr>
          <p:nvPr/>
        </p:nvPicPr>
        <p:blipFill>
          <a:blip r:embed="rId6"/>
          <a:stretch>
            <a:fillRect/>
          </a:stretch>
        </p:blipFill>
        <p:spPr>
          <a:xfrm>
            <a:off x="9182408" y="5221705"/>
            <a:ext cx="2681781" cy="1422157"/>
          </a:xfrm>
          <a:prstGeom prst="rect">
            <a:avLst/>
          </a:prstGeom>
        </p:spPr>
      </p:pic>
      <p:pic>
        <p:nvPicPr>
          <p:cNvPr id="4" name="Kép 3"/>
          <p:cNvPicPr>
            <a:picLocks noChangeAspect="1"/>
          </p:cNvPicPr>
          <p:nvPr/>
        </p:nvPicPr>
        <p:blipFill>
          <a:blip r:embed="rId7"/>
          <a:stretch>
            <a:fillRect/>
          </a:stretch>
        </p:blipFill>
        <p:spPr>
          <a:xfrm>
            <a:off x="9293763" y="1301750"/>
            <a:ext cx="2722827" cy="1524000"/>
          </a:xfrm>
          <a:prstGeom prst="rect">
            <a:avLst/>
          </a:prstGeom>
        </p:spPr>
      </p:pic>
    </p:spTree>
    <p:extLst>
      <p:ext uri="{BB962C8B-B14F-4D97-AF65-F5344CB8AC3E}">
        <p14:creationId xmlns:p14="http://schemas.microsoft.com/office/powerpoint/2010/main" val="2654531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EA7A4201-8AA6-A250-A578-E785FB6D62B8}"/>
              </a:ext>
            </a:extLst>
          </p:cNvPr>
          <p:cNvSpPr>
            <a:spLocks noGrp="1"/>
          </p:cNvSpPr>
          <p:nvPr>
            <p:ph type="body" sz="quarter" idx="10"/>
          </p:nvPr>
        </p:nvSpPr>
        <p:spPr/>
        <p:txBody>
          <a:bodyPr/>
          <a:lstStyle/>
          <a:p>
            <a:r>
              <a:rPr lang="hu-HU" sz="2800" b="1">
                <a:latin typeface="EC Square Sans Pro" panose="020B0506040000020004" pitchFamily="34" charset="0"/>
              </a:rPr>
              <a:t>Célkitűzés</a:t>
            </a:r>
          </a:p>
        </p:txBody>
      </p:sp>
      <p:sp>
        <p:nvSpPr>
          <p:cNvPr id="3" name="Marcador de texto 2">
            <a:extLst>
              <a:ext uri="{FF2B5EF4-FFF2-40B4-BE49-F238E27FC236}">
                <a16:creationId xmlns:a16="http://schemas.microsoft.com/office/drawing/2014/main" xmlns="" id="{B5FE635C-E70F-8B1F-2FAD-7C287FAAC353}"/>
              </a:ext>
            </a:extLst>
          </p:cNvPr>
          <p:cNvSpPr>
            <a:spLocks noGrp="1"/>
          </p:cNvSpPr>
          <p:nvPr>
            <p:ph type="body" sz="quarter" idx="11"/>
          </p:nvPr>
        </p:nvSpPr>
        <p:spPr/>
        <p:txBody>
          <a:bodyPr lIns="91440" tIns="45720" rIns="91440" bIns="45720" anchor="t"/>
          <a:lstStyle/>
          <a:p>
            <a:pPr marL="0" indent="0" algn="ctr">
              <a:lnSpc>
                <a:spcPct val="150000"/>
              </a:lnSpc>
              <a:buNone/>
            </a:pPr>
            <a:r>
              <a:rPr lang="hu-HU" sz="3200" b="1" dirty="0">
                <a:latin typeface="EC Square Sans Pro"/>
                <a:cs typeface="Arial"/>
              </a:rPr>
              <a:t>A vonatkozó uniós és nemzeti szintű jogszabályokban </a:t>
            </a:r>
            <a:r>
              <a:rPr lang="en-US" sz="3200" b="1" dirty="0">
                <a:latin typeface="EC Square Sans Pro"/>
                <a:cs typeface="Arial"/>
              </a:rPr>
              <a:t/>
            </a:r>
            <a:br>
              <a:rPr lang="en-US" sz="3200" b="1" dirty="0">
                <a:latin typeface="EC Square Sans Pro"/>
                <a:cs typeface="Arial"/>
              </a:rPr>
            </a:br>
            <a:r>
              <a:rPr lang="hu-HU" sz="3200" b="1" dirty="0">
                <a:latin typeface="EC Square Sans Pro"/>
                <a:cs typeface="Arial"/>
              </a:rPr>
              <a:t>az állatgyógyászati készítmények felírására és felhasználására vonatkozó rendelkezések, az állatorvosok és gazdálkodók által követendő kötelezettségek és eljárások bemutatása.</a:t>
            </a:r>
          </a:p>
        </p:txBody>
      </p:sp>
    </p:spTree>
    <p:extLst>
      <p:ext uri="{BB962C8B-B14F-4D97-AF65-F5344CB8AC3E}">
        <p14:creationId xmlns:p14="http://schemas.microsoft.com/office/powerpoint/2010/main" val="2682883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 helye 2"/>
          <p:cNvSpPr>
            <a:spLocks noGrp="1"/>
          </p:cNvSpPr>
          <p:nvPr>
            <p:ph type="body" sz="quarter" idx="10"/>
          </p:nvPr>
        </p:nvSpPr>
        <p:spPr/>
        <p:txBody>
          <a:bodyPr/>
          <a:lstStyle/>
          <a:p>
            <a:pPr lvl="0"/>
            <a:r>
              <a:rPr lang="hu-HU" dirty="0">
                <a:solidFill>
                  <a:srgbClr val="FFFFFF"/>
                </a:solidFill>
              </a:rPr>
              <a:t>Nemzeti szabályok – IV. Adatgyűjtés</a:t>
            </a:r>
          </a:p>
          <a:p>
            <a:endParaRPr lang="hu-HU" dirty="0"/>
          </a:p>
          <a:p>
            <a:endParaRPr lang="hu-HU" sz="2000" dirty="0" smtClean="0">
              <a:solidFill>
                <a:srgbClr val="002060"/>
              </a:solidFill>
            </a:endParaRPr>
          </a:p>
          <a:p>
            <a:r>
              <a:rPr lang="hu-HU" sz="1600" b="1" dirty="0" smtClean="0">
                <a:solidFill>
                  <a:srgbClr val="002060"/>
                </a:solidFill>
                <a:latin typeface="+mn-lt"/>
              </a:rPr>
              <a:t>Az AB felhasználásra vonatkozó nemzeti adatgyűjtés tapasztalatai</a:t>
            </a:r>
          </a:p>
          <a:p>
            <a:r>
              <a:rPr lang="hu-HU" sz="1600" dirty="0">
                <a:solidFill>
                  <a:srgbClr val="002060"/>
                </a:solidFill>
                <a:latin typeface="+mn-lt"/>
              </a:rPr>
              <a:t>- e</a:t>
            </a:r>
            <a:r>
              <a:rPr lang="hu-HU" sz="1600" dirty="0" smtClean="0">
                <a:solidFill>
                  <a:srgbClr val="002060"/>
                </a:solidFill>
                <a:latin typeface="+mn-lt"/>
              </a:rPr>
              <a:t>ltérés az eladási és felhasználási jelentésekben – a kötelezettség további szorgalmazása!</a:t>
            </a:r>
          </a:p>
          <a:p>
            <a:r>
              <a:rPr lang="hu-HU" sz="1600" dirty="0" smtClean="0">
                <a:solidFill>
                  <a:srgbClr val="002060"/>
                </a:solidFill>
                <a:latin typeface="+mn-lt"/>
              </a:rPr>
              <a:t>- magas </a:t>
            </a:r>
            <a:r>
              <a:rPr lang="hu-HU" sz="1600" dirty="0">
                <a:solidFill>
                  <a:srgbClr val="002060"/>
                </a:solidFill>
                <a:latin typeface="+mn-lt"/>
              </a:rPr>
              <a:t>a pontatlan adatszolgáltatás aránya</a:t>
            </a:r>
          </a:p>
          <a:p>
            <a:r>
              <a:rPr lang="hu-HU" sz="1600" dirty="0">
                <a:solidFill>
                  <a:srgbClr val="002060"/>
                </a:solidFill>
                <a:latin typeface="+mn-lt"/>
              </a:rPr>
              <a:t>- a jelentések 1/3-ánál utólagos </a:t>
            </a:r>
            <a:r>
              <a:rPr lang="hu-HU" sz="1600" dirty="0" smtClean="0">
                <a:solidFill>
                  <a:srgbClr val="002060"/>
                </a:solidFill>
                <a:latin typeface="+mn-lt"/>
              </a:rPr>
              <a:t>korrekció szükséges</a:t>
            </a:r>
            <a:endParaRPr lang="hu-HU" sz="1600" dirty="0">
              <a:solidFill>
                <a:srgbClr val="002060"/>
              </a:solidFill>
              <a:latin typeface="+mn-lt"/>
            </a:endParaRPr>
          </a:p>
          <a:p>
            <a:r>
              <a:rPr lang="hu-HU" sz="1600" dirty="0" smtClean="0">
                <a:solidFill>
                  <a:srgbClr val="002060"/>
                </a:solidFill>
                <a:latin typeface="+mn-lt"/>
              </a:rPr>
              <a:t>- mértékegység </a:t>
            </a:r>
            <a:r>
              <a:rPr lang="hu-HU" sz="1600" dirty="0">
                <a:solidFill>
                  <a:srgbClr val="002060"/>
                </a:solidFill>
                <a:latin typeface="+mn-lt"/>
              </a:rPr>
              <a:t>helytelen kiválasztása, tévesen megadott állatlétszám</a:t>
            </a:r>
          </a:p>
          <a:p>
            <a:r>
              <a:rPr lang="hu-HU" sz="1600" dirty="0" smtClean="0">
                <a:solidFill>
                  <a:srgbClr val="002060"/>
                </a:solidFill>
                <a:latin typeface="+mn-lt"/>
              </a:rPr>
              <a:t>- téves tenyészetkód</a:t>
            </a:r>
            <a:endParaRPr lang="hu-HU" sz="1600" dirty="0">
              <a:solidFill>
                <a:srgbClr val="002060"/>
              </a:solidFill>
              <a:latin typeface="+mn-lt"/>
            </a:endParaRPr>
          </a:p>
          <a:p>
            <a:r>
              <a:rPr lang="hu-HU" sz="1600" dirty="0" smtClean="0">
                <a:solidFill>
                  <a:srgbClr val="002060"/>
                </a:solidFill>
                <a:latin typeface="+mn-lt"/>
              </a:rPr>
              <a:t>- </a:t>
            </a:r>
            <a:r>
              <a:rPr lang="hu-HU" sz="1600" dirty="0" err="1" smtClean="0">
                <a:solidFill>
                  <a:srgbClr val="002060"/>
                </a:solidFill>
                <a:latin typeface="+mn-lt"/>
              </a:rPr>
              <a:t>gysz</a:t>
            </a:r>
            <a:r>
              <a:rPr lang="hu-HU" sz="1600" dirty="0">
                <a:solidFill>
                  <a:srgbClr val="002060"/>
                </a:solidFill>
                <a:latin typeface="+mn-lt"/>
              </a:rPr>
              <a:t>. </a:t>
            </a:r>
            <a:r>
              <a:rPr lang="hu-HU" sz="1600" dirty="0" err="1">
                <a:solidFill>
                  <a:srgbClr val="002060"/>
                </a:solidFill>
                <a:latin typeface="+mn-lt"/>
              </a:rPr>
              <a:t>tak</a:t>
            </a:r>
            <a:r>
              <a:rPr lang="hu-HU" sz="1600" dirty="0">
                <a:solidFill>
                  <a:srgbClr val="002060"/>
                </a:solidFill>
                <a:latin typeface="+mn-lt"/>
              </a:rPr>
              <a:t>.: üzem engedélyszáma, a takarmány teljes mennyisége a bekeverési arány feltüntetésével</a:t>
            </a:r>
          </a:p>
          <a:p>
            <a:r>
              <a:rPr lang="hu-HU" sz="1600" dirty="0" err="1">
                <a:solidFill>
                  <a:srgbClr val="002060"/>
                </a:solidFill>
                <a:latin typeface="+mn-lt"/>
              </a:rPr>
              <a:t>gyógypremix</a:t>
            </a:r>
            <a:r>
              <a:rPr lang="hu-HU" sz="1600" dirty="0">
                <a:solidFill>
                  <a:srgbClr val="002060"/>
                </a:solidFill>
                <a:latin typeface="+mn-lt"/>
              </a:rPr>
              <a:t> </a:t>
            </a:r>
            <a:r>
              <a:rPr lang="hu-HU" sz="1600" dirty="0" smtClean="0">
                <a:solidFill>
                  <a:srgbClr val="002060"/>
                </a:solidFill>
                <a:latin typeface="+mn-lt"/>
              </a:rPr>
              <a:t>készítményként </a:t>
            </a:r>
            <a:r>
              <a:rPr lang="hu-HU" sz="1600" dirty="0">
                <a:solidFill>
                  <a:srgbClr val="002060"/>
                </a:solidFill>
                <a:latin typeface="+mn-lt"/>
              </a:rPr>
              <a:t>való kiválasztása, de a teljes takarmány mennyiségének jelentése!</a:t>
            </a:r>
          </a:p>
          <a:p>
            <a:r>
              <a:rPr lang="hu-HU" sz="1600" dirty="0">
                <a:solidFill>
                  <a:srgbClr val="002060"/>
                </a:solidFill>
                <a:latin typeface="+mn-lt"/>
              </a:rPr>
              <a:t>	- 2023: </a:t>
            </a:r>
            <a:r>
              <a:rPr lang="hu-HU" sz="1600" dirty="0" err="1">
                <a:solidFill>
                  <a:srgbClr val="002060"/>
                </a:solidFill>
                <a:latin typeface="+mn-lt"/>
              </a:rPr>
              <a:t>gyógypremixet</a:t>
            </a:r>
            <a:r>
              <a:rPr lang="hu-HU" sz="1600" dirty="0">
                <a:solidFill>
                  <a:srgbClr val="002060"/>
                </a:solidFill>
                <a:latin typeface="+mn-lt"/>
              </a:rPr>
              <a:t> csak takarmányként lehet jelenteni (takarmány mennyisége+rendelvény szerinti bekeverési arány)</a:t>
            </a:r>
          </a:p>
          <a:p>
            <a:pPr marL="285750" indent="-285750">
              <a:buFontTx/>
              <a:buChar char="-"/>
            </a:pPr>
            <a:r>
              <a:rPr lang="hu-HU" sz="1600" dirty="0" smtClean="0">
                <a:solidFill>
                  <a:srgbClr val="002060"/>
                </a:solidFill>
                <a:latin typeface="+mn-lt"/>
              </a:rPr>
              <a:t>tőgyinfúziók </a:t>
            </a:r>
            <a:r>
              <a:rPr lang="hu-HU" sz="1600" dirty="0">
                <a:solidFill>
                  <a:srgbClr val="002060"/>
                </a:solidFill>
                <a:latin typeface="+mn-lt"/>
              </a:rPr>
              <a:t>jelentésével kapcsolatos problémák – összmennyiség kell az összes kezelt </a:t>
            </a:r>
            <a:r>
              <a:rPr lang="hu-HU" sz="1600" dirty="0" smtClean="0">
                <a:solidFill>
                  <a:srgbClr val="002060"/>
                </a:solidFill>
                <a:latin typeface="+mn-lt"/>
              </a:rPr>
              <a:t>állatra</a:t>
            </a:r>
          </a:p>
          <a:p>
            <a:endParaRPr lang="hu-HU" sz="1600" dirty="0" smtClean="0">
              <a:solidFill>
                <a:srgbClr val="002060"/>
              </a:solidFill>
              <a:latin typeface="+mn-lt"/>
            </a:endParaRPr>
          </a:p>
          <a:p>
            <a:pPr marR="0" lvl="0" algn="just" defTabSz="914400" rtl="0" eaLnBrk="1" fontAlgn="auto" latinLnBrk="0" hangingPunct="1">
              <a:buClrTx/>
              <a:buSzTx/>
              <a:tabLst/>
              <a:defRPr/>
            </a:pPr>
            <a:r>
              <a:rPr lang="hu-HU" sz="1600" b="1" dirty="0" smtClean="0">
                <a:solidFill>
                  <a:srgbClr val="002060"/>
                </a:solidFill>
                <a:latin typeface="+mn-lt"/>
              </a:rPr>
              <a:t>A 2022. évi adatokra vonatkozó részletes kimutatások</a:t>
            </a:r>
            <a:endParaRPr lang="hu-HU" sz="1600" b="1" kern="1200" dirty="0">
              <a:solidFill>
                <a:prstClr val="black"/>
              </a:solidFill>
              <a:latin typeface="+mn-lt"/>
              <a:cs typeface="+mn-cs"/>
            </a:endParaRPr>
          </a:p>
          <a:p>
            <a:pPr marR="0" lvl="0" algn="just" defTabSz="914400" rtl="0" eaLnBrk="1" fontAlgn="auto" latinLnBrk="0" hangingPunct="1">
              <a:buClrTx/>
              <a:buSzTx/>
              <a:tabLst/>
              <a:defRPr/>
            </a:pPr>
            <a:r>
              <a:rPr lang="hu-HU" sz="1600" kern="1200" dirty="0" smtClean="0">
                <a:solidFill>
                  <a:prstClr val="black"/>
                </a:solidFill>
                <a:latin typeface="+mn-lt"/>
                <a:cs typeface="+mn-cs"/>
                <a:hlinkClick r:id="rId2"/>
              </a:rPr>
              <a:t>https</a:t>
            </a:r>
            <a:r>
              <a:rPr lang="hu-HU" sz="1600" kern="1200" dirty="0">
                <a:solidFill>
                  <a:prstClr val="black"/>
                </a:solidFill>
                <a:latin typeface="+mn-lt"/>
                <a:cs typeface="+mn-cs"/>
                <a:hlinkClick r:id="rId2"/>
              </a:rPr>
              <a:t>://portal.nebih.gov.hu/-/osszefoglalo-keszult-az-elelmiszertermelo-allatok-antibiotikumos-kezeleserol</a:t>
            </a:r>
            <a:endParaRPr lang="hu-HU" sz="1600" kern="1200" dirty="0">
              <a:solidFill>
                <a:prstClr val="black"/>
              </a:solidFill>
              <a:latin typeface="+mn-lt"/>
              <a:cs typeface="+mn-cs"/>
            </a:endParaRPr>
          </a:p>
          <a:p>
            <a:pPr lvl="0" algn="just" rtl="0"/>
            <a:r>
              <a:rPr lang="hu-HU" sz="1600" kern="1200" dirty="0">
                <a:solidFill>
                  <a:prstClr val="black"/>
                </a:solidFill>
                <a:latin typeface="+mn-lt"/>
                <a:cs typeface="+mn-cs"/>
                <a:hlinkClick r:id="rId3"/>
              </a:rPr>
              <a:t>https://portal.nebih.gov.hu/-/</a:t>
            </a:r>
            <a:r>
              <a:rPr lang="hu-HU" sz="1600" kern="1200" dirty="0" smtClean="0">
                <a:solidFill>
                  <a:prstClr val="black"/>
                </a:solidFill>
                <a:latin typeface="+mn-lt"/>
                <a:cs typeface="+mn-cs"/>
                <a:hlinkClick r:id="rId3"/>
              </a:rPr>
              <a:t>antibiotikum-felhasznalas-2022</a:t>
            </a:r>
            <a:endParaRPr lang="hu-HU" sz="1600" kern="1200" dirty="0" smtClean="0">
              <a:solidFill>
                <a:prstClr val="black"/>
              </a:solidFill>
              <a:latin typeface="+mn-lt"/>
              <a:cs typeface="+mn-cs"/>
            </a:endParaRPr>
          </a:p>
          <a:p>
            <a:pPr marL="285750" lvl="0" indent="-285750" algn="just" rtl="0">
              <a:buFontTx/>
              <a:buChar char="-"/>
            </a:pPr>
            <a:r>
              <a:rPr lang="hu-HU" sz="1600" dirty="0">
                <a:solidFill>
                  <a:srgbClr val="002060"/>
                </a:solidFill>
                <a:latin typeface="+mn-lt"/>
                <a:sym typeface="Calibri" pitchFamily="34" charset="0"/>
              </a:rPr>
              <a:t>67, 3% AMEG D </a:t>
            </a:r>
          </a:p>
          <a:p>
            <a:pPr marL="285750" lvl="0" indent="-285750" algn="just" rtl="0">
              <a:buFontTx/>
              <a:buChar char="-"/>
            </a:pPr>
            <a:r>
              <a:rPr lang="hu-HU" sz="1600" dirty="0">
                <a:solidFill>
                  <a:srgbClr val="002060"/>
                </a:solidFill>
                <a:latin typeface="+mn-lt"/>
                <a:sym typeface="Calibri" pitchFamily="34" charset="0"/>
              </a:rPr>
              <a:t>23,43% AMEG C </a:t>
            </a:r>
          </a:p>
          <a:p>
            <a:pPr marL="285750" lvl="0" indent="-285750" algn="just" rtl="0">
              <a:buFontTx/>
              <a:buChar char="-"/>
            </a:pPr>
            <a:r>
              <a:rPr lang="hu-HU" sz="1600" dirty="0">
                <a:solidFill>
                  <a:srgbClr val="002060"/>
                </a:solidFill>
                <a:latin typeface="+mn-lt"/>
                <a:sym typeface="Calibri" pitchFamily="34" charset="0"/>
              </a:rPr>
              <a:t>9, 26% AMEG B </a:t>
            </a:r>
          </a:p>
          <a:p>
            <a:pPr marL="285750" lvl="0" indent="-285750" algn="just" rtl="0">
              <a:buFontTx/>
              <a:buChar char="-"/>
            </a:pPr>
            <a:r>
              <a:rPr lang="hu-HU" sz="1600" dirty="0">
                <a:solidFill>
                  <a:srgbClr val="002060"/>
                </a:solidFill>
                <a:latin typeface="+mn-lt"/>
                <a:sym typeface="Calibri" pitchFamily="34" charset="0"/>
              </a:rPr>
              <a:t>0% AMEG </a:t>
            </a:r>
            <a:r>
              <a:rPr lang="hu-HU" sz="1600" dirty="0" smtClean="0">
                <a:solidFill>
                  <a:srgbClr val="002060"/>
                </a:solidFill>
                <a:latin typeface="+mn-lt"/>
                <a:sym typeface="Calibri" pitchFamily="34" charset="0"/>
              </a:rPr>
              <a:t>A</a:t>
            </a:r>
          </a:p>
          <a:p>
            <a:pPr marL="285750" lvl="0" indent="-285750" algn="just" rtl="0">
              <a:buFontTx/>
              <a:buChar char="-"/>
            </a:pPr>
            <a:r>
              <a:rPr lang="hu-HU" sz="1600" dirty="0" smtClean="0">
                <a:solidFill>
                  <a:srgbClr val="002060"/>
                </a:solidFill>
                <a:latin typeface="+mn-lt"/>
                <a:sym typeface="Calibri" pitchFamily="34" charset="0"/>
              </a:rPr>
              <a:t>A gyógyszerformákra vonatkozó adatok tükrében az egyedi kezelések további szorgalmazása szükséges</a:t>
            </a:r>
            <a:endParaRPr lang="hu-HU" sz="1600" dirty="0">
              <a:latin typeface="+mn-lt"/>
            </a:endParaRPr>
          </a:p>
          <a:p>
            <a:endParaRPr lang="hu-HU" sz="1400" dirty="0">
              <a:solidFill>
                <a:schemeClr val="tx1"/>
              </a:solidFill>
            </a:endParaRPr>
          </a:p>
        </p:txBody>
      </p:sp>
    </p:spTree>
    <p:extLst>
      <p:ext uri="{BB962C8B-B14F-4D97-AF65-F5344CB8AC3E}">
        <p14:creationId xmlns:p14="http://schemas.microsoft.com/office/powerpoint/2010/main" val="4028027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xmlns="" id="{38B29F46-E2F0-48DC-A2AE-96E9A5C3D91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a:t>Köszönöm!</a:t>
            </a:r>
          </a:p>
        </p:txBody>
      </p:sp>
      <p:sp>
        <p:nvSpPr>
          <p:cNvPr id="2" name="TextBox 1">
            <a:extLst>
              <a:ext uri="{FF2B5EF4-FFF2-40B4-BE49-F238E27FC236}">
                <a16:creationId xmlns:a16="http://schemas.microsoft.com/office/drawing/2014/main" xmlns="" id="{9B79753F-FE88-6157-6E3D-CB53AB83C957}"/>
              </a:ext>
            </a:extLst>
          </p:cNvPr>
          <p:cNvSpPr txBox="1"/>
          <p:nvPr/>
        </p:nvSpPr>
        <p:spPr>
          <a:xfrm>
            <a:off x="9753600" y="5873750"/>
            <a:ext cx="2362200" cy="685800"/>
          </a:xfrm>
          <a:prstGeom prst="rect">
            <a:avLst/>
          </a:prstGeom>
          <a:solidFill>
            <a:schemeClr val="bg1"/>
          </a:solidFill>
        </p:spPr>
        <p:txBody>
          <a:bodyPr wrap="square" rtlCol="0" anchor="ctr" anchorCtr="0">
            <a:noAutofit/>
          </a:bodyPr>
          <a:lstStyle/>
          <a:p>
            <a:r>
              <a:rPr lang="hu-HU" b="1">
                <a:solidFill>
                  <a:srgbClr val="1251A1"/>
                </a:solidFill>
              </a:rPr>
              <a:t>Az Európai Unió által finanszírozott</a:t>
            </a:r>
          </a:p>
        </p:txBody>
      </p:sp>
    </p:spTree>
    <p:extLst>
      <p:ext uri="{BB962C8B-B14F-4D97-AF65-F5344CB8AC3E}">
        <p14:creationId xmlns:p14="http://schemas.microsoft.com/office/powerpoint/2010/main" val="98415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8FF0C3B0-8099-791F-475C-767B65B12EB5}"/>
              </a:ext>
            </a:extLst>
          </p:cNvPr>
          <p:cNvSpPr>
            <a:spLocks noGrp="1"/>
          </p:cNvSpPr>
          <p:nvPr>
            <p:ph type="body" sz="quarter" idx="10"/>
          </p:nvPr>
        </p:nvSpPr>
        <p:spPr/>
        <p:txBody>
          <a:bodyPr/>
          <a:lstStyle/>
          <a:p>
            <a:r>
              <a:rPr lang="hu-HU" sz="2800">
                <a:latin typeface="EC Square Sans Pro" panose="020B0506040000020004" pitchFamily="34" charset="0"/>
              </a:rPr>
              <a:t>Tartalom</a:t>
            </a:r>
          </a:p>
        </p:txBody>
      </p:sp>
      <p:sp>
        <p:nvSpPr>
          <p:cNvPr id="4" name="CuadroTexto 3">
            <a:extLst>
              <a:ext uri="{FF2B5EF4-FFF2-40B4-BE49-F238E27FC236}">
                <a16:creationId xmlns:a16="http://schemas.microsoft.com/office/drawing/2014/main" xmlns="" id="{9D83A1A9-65D4-4E6A-85BE-FE18C703815C}"/>
              </a:ext>
            </a:extLst>
          </p:cNvPr>
          <p:cNvSpPr txBox="1"/>
          <p:nvPr/>
        </p:nvSpPr>
        <p:spPr>
          <a:xfrm>
            <a:off x="690282" y="787880"/>
            <a:ext cx="10439400" cy="5745547"/>
          </a:xfrm>
          <a:prstGeom prst="rect">
            <a:avLst/>
          </a:prstGeom>
          <a:noFill/>
        </p:spPr>
        <p:txBody>
          <a:bodyPr wrap="square" lIns="91440" tIns="45720" rIns="91440" bIns="45720" anchor="t">
            <a:spAutoFit/>
          </a:bodyPr>
          <a:lstStyle/>
          <a:p>
            <a:pPr>
              <a:lnSpc>
                <a:spcPct val="120000"/>
              </a:lnSpc>
            </a:pPr>
            <a:r>
              <a:rPr lang="hu-HU" sz="2800" b="1" dirty="0" smtClean="0">
                <a:solidFill>
                  <a:srgbClr val="002060"/>
                </a:solidFill>
                <a:latin typeface="EC Square Sans Pro" panose="020B0506040000020004" pitchFamily="34" charset="0"/>
              </a:rPr>
              <a:t>Közös (Uniós) </a:t>
            </a:r>
            <a:r>
              <a:rPr lang="hu-HU" sz="2800" b="1" dirty="0">
                <a:solidFill>
                  <a:srgbClr val="002060"/>
                </a:solidFill>
                <a:latin typeface="EC Square Sans Pro" panose="020B0506040000020004" pitchFamily="34" charset="0"/>
              </a:rPr>
              <a:t>szabályok</a:t>
            </a:r>
          </a:p>
          <a:p>
            <a:pPr>
              <a:lnSpc>
                <a:spcPct val="120000"/>
              </a:lnSpc>
            </a:pPr>
            <a:r>
              <a:rPr lang="hu-HU" sz="2800" dirty="0">
                <a:solidFill>
                  <a:srgbClr val="002060"/>
                </a:solidFill>
                <a:latin typeface="EC Square Sans Pro" panose="020B0506040000020004" pitchFamily="34" charset="0"/>
              </a:rPr>
              <a:t>Előírások:</a:t>
            </a:r>
          </a:p>
          <a:p>
            <a:pPr marL="457200" indent="-457200">
              <a:lnSpc>
                <a:spcPct val="120000"/>
              </a:lnSpc>
              <a:spcBef>
                <a:spcPts val="0"/>
              </a:spcBef>
              <a:buClr>
                <a:srgbClr val="6BB188"/>
              </a:buClr>
              <a:buFont typeface="Arial" panose="020B0604020202020204" pitchFamily="34" charset="0"/>
              <a:buChar char="•"/>
            </a:pPr>
            <a:r>
              <a:rPr lang="hu-HU" sz="2800" dirty="0">
                <a:solidFill>
                  <a:srgbClr val="002060"/>
                </a:solidFill>
                <a:latin typeface="EC Square Sans Pro" panose="020B0506040000020004" pitchFamily="34" charset="0"/>
              </a:rPr>
              <a:t>Gyógyszerek és gyógyszeres takarmányok állatorvosi felírása és nyilvántartása  </a:t>
            </a:r>
          </a:p>
          <a:p>
            <a:pPr>
              <a:lnSpc>
                <a:spcPct val="120000"/>
              </a:lnSpc>
              <a:spcBef>
                <a:spcPts val="0"/>
              </a:spcBef>
            </a:pPr>
            <a:r>
              <a:rPr lang="hu-HU" sz="2800" dirty="0">
                <a:solidFill>
                  <a:srgbClr val="002060"/>
                </a:solidFill>
                <a:latin typeface="EC Square Sans Pro" panose="020B0506040000020004" pitchFamily="34" charset="0"/>
              </a:rPr>
              <a:t>Az állatgyógyászati készítmények felhasználása</a:t>
            </a:r>
          </a:p>
          <a:p>
            <a:pPr marL="457200" indent="-457200">
              <a:lnSpc>
                <a:spcPct val="120000"/>
              </a:lnSpc>
              <a:buClr>
                <a:srgbClr val="6BB188"/>
              </a:buClr>
              <a:buFont typeface="Arial" panose="020B0604020202020204" pitchFamily="34" charset="0"/>
              <a:buChar char="•"/>
            </a:pPr>
            <a:r>
              <a:rPr lang="hu-HU" sz="2800" dirty="0">
                <a:solidFill>
                  <a:srgbClr val="002060"/>
                </a:solidFill>
                <a:latin typeface="EC Square Sans Pro"/>
              </a:rPr>
              <a:t>Mi a teendő, ha nincsenek engedélyezett gyógyszerek, vagy azok nem állnak rendelkezésre? </a:t>
            </a:r>
          </a:p>
          <a:p>
            <a:pPr marL="457200" indent="-457200">
              <a:lnSpc>
                <a:spcPct val="120000"/>
              </a:lnSpc>
              <a:buClr>
                <a:srgbClr val="6BB188"/>
              </a:buClr>
              <a:buFont typeface="Arial" panose="020B0604020202020204" pitchFamily="34" charset="0"/>
              <a:buChar char="•"/>
            </a:pPr>
            <a:r>
              <a:rPr lang="hu-HU" sz="2800" dirty="0">
                <a:solidFill>
                  <a:srgbClr val="002060"/>
                </a:solidFill>
                <a:latin typeface="EC Square Sans Pro"/>
              </a:rPr>
              <a:t>Nemkívánatos események jelentése </a:t>
            </a:r>
          </a:p>
          <a:p>
            <a:pPr>
              <a:lnSpc>
                <a:spcPct val="120000"/>
              </a:lnSpc>
              <a:buClr>
                <a:srgbClr val="6BB188"/>
              </a:buClr>
            </a:pPr>
            <a:r>
              <a:rPr lang="hu-HU" sz="2800" dirty="0">
                <a:solidFill>
                  <a:srgbClr val="002060"/>
                </a:solidFill>
                <a:latin typeface="EC Square Sans Pro"/>
              </a:rPr>
              <a:t>Adatgyűjtés az antimikrobiális szerek </a:t>
            </a:r>
            <a:r>
              <a:rPr lang="hu-HU" sz="2800" dirty="0" smtClean="0">
                <a:solidFill>
                  <a:srgbClr val="002060"/>
                </a:solidFill>
                <a:latin typeface="EC Square Sans Pro"/>
              </a:rPr>
              <a:t>eladásáról </a:t>
            </a:r>
            <a:r>
              <a:rPr lang="hu-HU" sz="2800" dirty="0">
                <a:solidFill>
                  <a:srgbClr val="002060"/>
                </a:solidFill>
                <a:latin typeface="EC Square Sans Pro"/>
              </a:rPr>
              <a:t>és </a:t>
            </a:r>
            <a:r>
              <a:rPr lang="hu-HU" sz="2800" dirty="0" smtClean="0">
                <a:solidFill>
                  <a:srgbClr val="002060"/>
                </a:solidFill>
                <a:latin typeface="EC Square Sans Pro"/>
              </a:rPr>
              <a:t>felhasználásáról</a:t>
            </a:r>
            <a:endParaRPr lang="hu-HU" sz="2800" dirty="0">
              <a:solidFill>
                <a:srgbClr val="002060"/>
              </a:solidFill>
              <a:latin typeface="EC Square Sans Pro"/>
            </a:endParaRPr>
          </a:p>
          <a:p>
            <a:pPr>
              <a:lnSpc>
                <a:spcPct val="120000"/>
              </a:lnSpc>
            </a:pPr>
            <a:endParaRPr lang="en-GB" sz="2800" b="1" dirty="0">
              <a:solidFill>
                <a:srgbClr val="002060"/>
              </a:solidFill>
              <a:latin typeface="EC Square Sans Pro" panose="020B0506040000020004" pitchFamily="34" charset="0"/>
            </a:endParaRPr>
          </a:p>
          <a:p>
            <a:pPr>
              <a:lnSpc>
                <a:spcPct val="120000"/>
              </a:lnSpc>
            </a:pPr>
            <a:r>
              <a:rPr lang="hu-HU" sz="2800" b="1" dirty="0">
                <a:solidFill>
                  <a:srgbClr val="002060"/>
                </a:solidFill>
                <a:latin typeface="EC Square Sans Pro" panose="020B0506040000020004" pitchFamily="34" charset="0"/>
              </a:rPr>
              <a:t>Nemzeti jogszabályok / nemzeti irányelvek</a:t>
            </a:r>
          </a:p>
        </p:txBody>
      </p:sp>
    </p:spTree>
    <p:extLst>
      <p:ext uri="{BB962C8B-B14F-4D97-AF65-F5344CB8AC3E}">
        <p14:creationId xmlns:p14="http://schemas.microsoft.com/office/powerpoint/2010/main" val="14916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AC21E4A-CF66-9644-DA57-4826E7FF09A0}"/>
              </a:ext>
            </a:extLst>
          </p:cNvPr>
          <p:cNvSpPr>
            <a:spLocks noGrp="1"/>
          </p:cNvSpPr>
          <p:nvPr>
            <p:ph type="body" sz="quarter" idx="10"/>
          </p:nvPr>
        </p:nvSpPr>
        <p:spPr/>
        <p:txBody>
          <a:bodyPr/>
          <a:lstStyle/>
          <a:p>
            <a:r>
              <a:rPr lang="hu-HU" sz="2800">
                <a:latin typeface="EC Square Sans Pro" panose="020B0506040000020004" pitchFamily="34" charset="0"/>
              </a:rPr>
              <a:t>Általános szabályok</a:t>
            </a:r>
          </a:p>
        </p:txBody>
      </p:sp>
      <p:sp>
        <p:nvSpPr>
          <p:cNvPr id="4" name="Rectángulo 3">
            <a:extLst>
              <a:ext uri="{FF2B5EF4-FFF2-40B4-BE49-F238E27FC236}">
                <a16:creationId xmlns:a16="http://schemas.microsoft.com/office/drawing/2014/main" xmlns="" id="{5B71BC23-A7F0-4B9B-A2DB-02EC631F08C1}"/>
              </a:ext>
            </a:extLst>
          </p:cNvPr>
          <p:cNvSpPr/>
          <p:nvPr/>
        </p:nvSpPr>
        <p:spPr>
          <a:xfrm>
            <a:off x="546652" y="1785915"/>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b="1" i="1" dirty="0">
                <a:solidFill>
                  <a:srgbClr val="003399"/>
                </a:solidFill>
                <a:latin typeface="EC Square Sans Pro" panose="020B0506040000020004" pitchFamily="34" charset="0"/>
              </a:rPr>
              <a:t>„állatorvosi </a:t>
            </a:r>
            <a:r>
              <a:rPr lang="hu-HU" sz="2800" b="1" i="1" dirty="0" smtClean="0">
                <a:solidFill>
                  <a:srgbClr val="003399"/>
                </a:solidFill>
                <a:latin typeface="EC Square Sans Pro" panose="020B0506040000020004" pitchFamily="34" charset="0"/>
              </a:rPr>
              <a:t>vény” </a:t>
            </a:r>
            <a:r>
              <a:rPr lang="hu-HU" sz="2800" dirty="0">
                <a:solidFill>
                  <a:srgbClr val="002060"/>
                </a:solidFill>
                <a:latin typeface="EC Square Sans Pro" panose="020B0506040000020004" pitchFamily="34" charset="0"/>
              </a:rPr>
              <a:t>az állatgyógyászati </a:t>
            </a:r>
            <a:r>
              <a:rPr lang="hu-HU" sz="2800" dirty="0" smtClean="0">
                <a:solidFill>
                  <a:srgbClr val="002060"/>
                </a:solidFill>
                <a:latin typeface="EC Square Sans Pro" panose="020B0506040000020004" pitchFamily="34" charset="0"/>
              </a:rPr>
              <a:t>készítményre vagy </a:t>
            </a:r>
            <a:r>
              <a:rPr lang="hu-HU" sz="2800" dirty="0">
                <a:solidFill>
                  <a:srgbClr val="002060"/>
                </a:solidFill>
                <a:latin typeface="EC Square Sans Pro" panose="020B0506040000020004" pitchFamily="34" charset="0"/>
              </a:rPr>
              <a:t>emberi felhasználásra szánt gyógyszer állatokban való felhasználására vonatkozóan az állatorvos által kiállított dokumentum.</a:t>
            </a:r>
          </a:p>
          <a:p>
            <a:endParaRPr lang="en-US" dirty="0">
              <a:solidFill>
                <a:srgbClr val="002060"/>
              </a:solidFill>
              <a:latin typeface="EC Square Sans Pro" panose="020B0506040000020004" pitchFamily="34" charset="0"/>
            </a:endParaRPr>
          </a:p>
        </p:txBody>
      </p:sp>
      <p:sp>
        <p:nvSpPr>
          <p:cNvPr id="5" name="Rectángulo 4">
            <a:extLst>
              <a:ext uri="{FF2B5EF4-FFF2-40B4-BE49-F238E27FC236}">
                <a16:creationId xmlns:a16="http://schemas.microsoft.com/office/drawing/2014/main" xmlns="" id="{FBF4A636-4DD2-42D4-A20B-A7A9D7BB467A}"/>
              </a:ext>
            </a:extLst>
          </p:cNvPr>
          <p:cNvSpPr/>
          <p:nvPr/>
        </p:nvSpPr>
        <p:spPr>
          <a:xfrm>
            <a:off x="546652" y="3384028"/>
            <a:ext cx="10820400" cy="1773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b="1" i="1" dirty="0">
                <a:solidFill>
                  <a:srgbClr val="003399"/>
                </a:solidFill>
                <a:latin typeface="EC Square Sans Pro" panose="020B0506040000020004" pitchFamily="34" charset="0"/>
              </a:rPr>
              <a:t>„</a:t>
            </a:r>
            <a:r>
              <a:rPr lang="hu-HU" sz="2800" b="1" i="1" dirty="0" smtClean="0">
                <a:solidFill>
                  <a:srgbClr val="003399"/>
                </a:solidFill>
                <a:latin typeface="EC Square Sans Pro" panose="020B0506040000020004" pitchFamily="34" charset="0"/>
              </a:rPr>
              <a:t>antimikrobiális szer” </a:t>
            </a:r>
            <a:r>
              <a:rPr lang="hu-HU" sz="2800" dirty="0">
                <a:solidFill>
                  <a:srgbClr val="002060"/>
                </a:solidFill>
                <a:latin typeface="EC Square Sans Pro" panose="020B0506040000020004" pitchFamily="34" charset="0"/>
              </a:rPr>
              <a:t>minden olyan anyag, amely közvetlen hatással van a mikroorganizmusokra, amelyeket fertőzések vagy fertőző betegségek kezelésére vagy megelőzésére használnak, beleértve az antibiotikumokat, vírusellenes szereket, gombaellenes szereket és </a:t>
            </a:r>
            <a:r>
              <a:rPr lang="hu-HU" sz="2800" dirty="0" smtClean="0">
                <a:solidFill>
                  <a:srgbClr val="002060"/>
                </a:solidFill>
                <a:latin typeface="EC Square Sans Pro" panose="020B0506040000020004" pitchFamily="34" charset="0"/>
              </a:rPr>
              <a:t>a protozoák elleni szereket</a:t>
            </a:r>
            <a:endParaRPr lang="hu-HU" sz="2800" dirty="0">
              <a:solidFill>
                <a:srgbClr val="002060"/>
              </a:solidFill>
              <a:latin typeface="EC Square Sans Pro" panose="020B0506040000020004" pitchFamily="34" charset="0"/>
            </a:endParaRPr>
          </a:p>
          <a:p>
            <a:endParaRPr lang="en-US" dirty="0">
              <a:solidFill>
                <a:srgbClr val="002060"/>
              </a:solidFill>
              <a:latin typeface="EC Square Sans Pro" panose="020B0506040000020004" pitchFamily="34" charset="0"/>
            </a:endParaRPr>
          </a:p>
        </p:txBody>
      </p:sp>
      <p:sp>
        <p:nvSpPr>
          <p:cNvPr id="6" name="CuadroTexto 5">
            <a:extLst>
              <a:ext uri="{FF2B5EF4-FFF2-40B4-BE49-F238E27FC236}">
                <a16:creationId xmlns:a16="http://schemas.microsoft.com/office/drawing/2014/main" xmlns="" id="{2975D0FB-DA4E-4BBB-999C-DD8954A2B604}"/>
              </a:ext>
            </a:extLst>
          </p:cNvPr>
          <p:cNvSpPr txBox="1"/>
          <p:nvPr/>
        </p:nvSpPr>
        <p:spPr>
          <a:xfrm>
            <a:off x="546652" y="5543732"/>
            <a:ext cx="11188148" cy="669799"/>
          </a:xfrm>
          <a:prstGeom prst="rect">
            <a:avLst/>
          </a:prstGeom>
          <a:solidFill>
            <a:srgbClr val="003399"/>
          </a:solidFill>
        </p:spPr>
        <p:txBody>
          <a:bodyPr wrap="square">
            <a:spAutoFit/>
          </a:bodyPr>
          <a:lstStyle/>
          <a:p>
            <a:pPr algn="ctr">
              <a:lnSpc>
                <a:spcPct val="150000"/>
              </a:lnSpc>
            </a:pPr>
            <a:r>
              <a:rPr lang="hu-HU" sz="2800" i="1" dirty="0">
                <a:solidFill>
                  <a:schemeClr val="bg1"/>
                </a:solidFill>
                <a:latin typeface="EC Square Sans Pro" panose="020B0506040000020004" pitchFamily="34" charset="0"/>
                <a:ea typeface="+mn-ea"/>
                <a:cs typeface="+mn-cs"/>
              </a:rPr>
              <a:t>Az antimikrobiális szerek felhasználását állatorvosi </a:t>
            </a:r>
            <a:r>
              <a:rPr lang="hu-HU" sz="2800" i="1" dirty="0" smtClean="0">
                <a:solidFill>
                  <a:schemeClr val="bg1"/>
                </a:solidFill>
                <a:latin typeface="EC Square Sans Pro" panose="020B0506040000020004" pitchFamily="34" charset="0"/>
                <a:ea typeface="+mn-ea"/>
                <a:cs typeface="+mn-cs"/>
              </a:rPr>
              <a:t>vényhez </a:t>
            </a:r>
            <a:r>
              <a:rPr lang="hu-HU" sz="2800" i="1" dirty="0">
                <a:solidFill>
                  <a:schemeClr val="bg1"/>
                </a:solidFill>
                <a:latin typeface="EC Square Sans Pro" panose="020B0506040000020004" pitchFamily="34" charset="0"/>
                <a:ea typeface="+mn-ea"/>
                <a:cs typeface="+mn-cs"/>
              </a:rPr>
              <a:t>kell kötni. </a:t>
            </a:r>
          </a:p>
        </p:txBody>
      </p:sp>
      <p:pic>
        <p:nvPicPr>
          <p:cNvPr id="7" name="Imagen 6" descr="Forma&#10;&#10;Descripción generada automáticamente con confianza baja">
            <a:extLst>
              <a:ext uri="{FF2B5EF4-FFF2-40B4-BE49-F238E27FC236}">
                <a16:creationId xmlns:a16="http://schemas.microsoft.com/office/drawing/2014/main" xmlns="" id="{58D98F02-E8F8-424B-86EE-D1D72B72F2F0}"/>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204713" y="1338930"/>
            <a:ext cx="881270" cy="881270"/>
          </a:xfrm>
          <a:prstGeom prst="rect">
            <a:avLst/>
          </a:prstGeom>
        </p:spPr>
      </p:pic>
    </p:spTree>
    <p:extLst>
      <p:ext uri="{BB962C8B-B14F-4D97-AF65-F5344CB8AC3E}">
        <p14:creationId xmlns:p14="http://schemas.microsoft.com/office/powerpoint/2010/main" val="5714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graphicFrame>
        <p:nvGraphicFramePr>
          <p:cNvPr id="18" name="Diagram 1">
            <a:extLst>
              <a:ext uri="{FF2B5EF4-FFF2-40B4-BE49-F238E27FC236}">
                <a16:creationId xmlns:a16="http://schemas.microsoft.com/office/drawing/2014/main" xmlns="" id="{F2738B76-D1E4-4BC5-AF29-AADB650AD702}"/>
              </a:ext>
            </a:extLst>
          </p:cNvPr>
          <p:cNvGraphicFramePr/>
          <p:nvPr>
            <p:extLst>
              <p:ext uri="{D42A27DB-BD31-4B8C-83A1-F6EECF244321}">
                <p14:modId xmlns:p14="http://schemas.microsoft.com/office/powerpoint/2010/main" val="1799796095"/>
              </p:ext>
            </p:extLst>
          </p:nvPr>
        </p:nvGraphicFramePr>
        <p:xfrm>
          <a:off x="506513" y="175895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7">
            <a:extLst>
              <a:ext uri="{FF2B5EF4-FFF2-40B4-BE49-F238E27FC236}">
                <a16:creationId xmlns:a16="http://schemas.microsoft.com/office/drawing/2014/main" xmlns="" id="{ABB32BE9-BEF4-4B4B-B6F3-A943E6CA7DC5}"/>
              </a:ext>
            </a:extLst>
          </p:cNvPr>
          <p:cNvSpPr txBox="1"/>
          <p:nvPr/>
        </p:nvSpPr>
        <p:spPr>
          <a:xfrm>
            <a:off x="120848" y="6081416"/>
            <a:ext cx="8899330" cy="584775"/>
          </a:xfrm>
          <a:prstGeom prst="rect">
            <a:avLst/>
          </a:prstGeom>
          <a:noFill/>
        </p:spPr>
        <p:txBody>
          <a:bodyPr wrap="square" rtlCol="0">
            <a:spAutoFit/>
          </a:bodyPr>
          <a:lstStyle/>
          <a:p>
            <a:pPr algn="ctr"/>
            <a:r>
              <a:rPr lang="hu-HU" sz="3200">
                <a:solidFill>
                  <a:srgbClr val="003399"/>
                </a:solidFill>
                <a:latin typeface="EC Square Sans Pro" panose="020B0506040000020004" pitchFamily="34" charset="0"/>
              </a:rPr>
              <a:t>EU-rendelet</a:t>
            </a:r>
          </a:p>
        </p:txBody>
      </p:sp>
      <p:sp>
        <p:nvSpPr>
          <p:cNvPr id="21" name="Right Brace 8">
            <a:extLst>
              <a:ext uri="{FF2B5EF4-FFF2-40B4-BE49-F238E27FC236}">
                <a16:creationId xmlns:a16="http://schemas.microsoft.com/office/drawing/2014/main" xmlns="" id="{D9934DBB-E197-4BB7-A465-9C8EDB12BAF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3399"/>
              </a:solidFill>
              <a:latin typeface="EC Square Sans Pro" panose="020B0506040000020004" pitchFamily="34" charset="0"/>
            </a:endParaRPr>
          </a:p>
        </p:txBody>
      </p:sp>
      <p:sp>
        <p:nvSpPr>
          <p:cNvPr id="23" name="Rectángulo 22">
            <a:extLst>
              <a:ext uri="{FF2B5EF4-FFF2-40B4-BE49-F238E27FC236}">
                <a16:creationId xmlns:a16="http://schemas.microsoft.com/office/drawing/2014/main" xmlns="" id="{C227E684-6068-4A9C-801B-9F7D9E5BE020}"/>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800" dirty="0">
                <a:solidFill>
                  <a:srgbClr val="003399"/>
                </a:solidFill>
                <a:latin typeface="EC Square Sans Pro" panose="020B0506040000020004" pitchFamily="34" charset="0"/>
              </a:rPr>
              <a:t>Parazitaellenes szerek</a:t>
            </a:r>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244662" y="1520708"/>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b="1">
                <a:solidFill>
                  <a:schemeClr val="bg1"/>
                </a:solidFill>
                <a:latin typeface="EC Square Sans Pro" panose="020B0506040000020004" pitchFamily="34" charset="0"/>
              </a:rPr>
              <a:t>ANTIMIKROBIÁLIS SZER VERSUS ANTIBIOTIKUM </a:t>
            </a:r>
          </a:p>
          <a:p>
            <a:endParaRPr lang="en-GB" sz="2000" b="1" dirty="0">
              <a:solidFill>
                <a:srgbClr val="003399"/>
              </a:solidFill>
              <a:latin typeface="EC Square Sans Pro" panose="020B0506040000020004" pitchFamily="34" charset="0"/>
            </a:endParaRPr>
          </a:p>
        </p:txBody>
      </p:sp>
      <p:sp>
        <p:nvSpPr>
          <p:cNvPr id="13" name="Explosion: 8 Points 2">
            <a:extLst>
              <a:ext uri="{FF2B5EF4-FFF2-40B4-BE49-F238E27FC236}">
                <a16:creationId xmlns:a16="http://schemas.microsoft.com/office/drawing/2014/main" xmlns="" id="{C520C7B5-61E2-412E-B3D9-51E27F9BDAD8}"/>
              </a:ext>
            </a:extLst>
          </p:cNvPr>
          <p:cNvSpPr/>
          <p:nvPr/>
        </p:nvSpPr>
        <p:spPr>
          <a:xfrm>
            <a:off x="8399240"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hu-HU">
                <a:latin typeface="EC Square Sans Pro" panose="020B0506040000020004" pitchFamily="34" charset="0"/>
              </a:rPr>
              <a:t>REZISZTENCIA! </a:t>
            </a: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a:latin typeface="EC Square Sans Pro" panose="020B0506040000020004" pitchFamily="34" charset="0"/>
              </a:rPr>
              <a:t>Általános szabályok – Állatorvosi rendelvény</a:t>
            </a:r>
          </a:p>
          <a:p>
            <a:endParaRPr lang="en-GB" dirty="0"/>
          </a:p>
        </p:txBody>
      </p:sp>
    </p:spTree>
    <p:extLst>
      <p:ext uri="{BB962C8B-B14F-4D97-AF65-F5344CB8AC3E}">
        <p14:creationId xmlns:p14="http://schemas.microsoft.com/office/powerpoint/2010/main" val="26903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1F3DF32F-CD63-4E37-B5D3-E7943A65E78E}"/>
              </a:ext>
            </a:extLst>
          </p:cNvPr>
          <p:cNvSpPr txBox="1">
            <a:spLocks/>
          </p:cNvSpPr>
          <p:nvPr/>
        </p:nvSpPr>
        <p:spPr>
          <a:xfrm>
            <a:off x="21771" y="2676573"/>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a:lnSpc>
                <a:spcPct val="150000"/>
              </a:lnSpc>
            </a:pPr>
            <a:r>
              <a:rPr lang="hu-HU" sz="2000" dirty="0">
                <a:solidFill>
                  <a:srgbClr val="003399"/>
                </a:solidFill>
                <a:latin typeface="EC Square Sans Pro" panose="020B0506040000020004" pitchFamily="34" charset="0"/>
              </a:rPr>
              <a:t>(a) kábítószerek vagy </a:t>
            </a:r>
            <a:r>
              <a:rPr lang="hu-HU" sz="2000" dirty="0" err="1">
                <a:solidFill>
                  <a:srgbClr val="003399"/>
                </a:solidFill>
                <a:latin typeface="EC Square Sans Pro" panose="020B0506040000020004" pitchFamily="34" charset="0"/>
              </a:rPr>
              <a:t>pszichotróp</a:t>
            </a:r>
            <a:r>
              <a:rPr lang="hu-HU" sz="2000" dirty="0">
                <a:solidFill>
                  <a:srgbClr val="003399"/>
                </a:solidFill>
                <a:latin typeface="EC Square Sans Pro" panose="020B0506040000020004" pitchFamily="34" charset="0"/>
              </a:rPr>
              <a:t> anyagok </a:t>
            </a:r>
          </a:p>
          <a:p>
            <a:pPr marL="685800">
              <a:lnSpc>
                <a:spcPct val="150000"/>
              </a:lnSpc>
            </a:pPr>
            <a:r>
              <a:rPr lang="hu-HU" sz="2000" dirty="0">
                <a:solidFill>
                  <a:srgbClr val="003399"/>
                </a:solidFill>
                <a:latin typeface="EC Square Sans Pro" panose="020B0506040000020004" pitchFamily="34" charset="0"/>
              </a:rPr>
              <a:t>(b) élelmiszertermelő állatoknak szánt gyógyszerek</a:t>
            </a:r>
          </a:p>
          <a:p>
            <a:pPr marL="685800">
              <a:lnSpc>
                <a:spcPct val="150000"/>
              </a:lnSpc>
            </a:pPr>
            <a:r>
              <a:rPr lang="hu-HU" sz="2000" dirty="0">
                <a:solidFill>
                  <a:srgbClr val="003399"/>
                </a:solidFill>
                <a:latin typeface="EC Square Sans Pro" panose="020B0506040000020004" pitchFamily="34" charset="0"/>
              </a:rPr>
              <a:t>(c) </a:t>
            </a:r>
            <a:r>
              <a:rPr lang="hu-HU" sz="2000" b="1" dirty="0">
                <a:solidFill>
                  <a:srgbClr val="00B050"/>
                </a:solidFill>
                <a:latin typeface="EC Square Sans Pro" panose="020B0506040000020004" pitchFamily="34" charset="0"/>
              </a:rPr>
              <a:t>antimikrobiális szerek</a:t>
            </a:r>
          </a:p>
          <a:p>
            <a:pPr marL="685800">
              <a:lnSpc>
                <a:spcPct val="150000"/>
              </a:lnSpc>
            </a:pPr>
            <a:r>
              <a:rPr lang="hu-HU" sz="2000" dirty="0">
                <a:solidFill>
                  <a:srgbClr val="003399"/>
                </a:solidFill>
                <a:latin typeface="EC Square Sans Pro" panose="020B0506040000020004" pitchFamily="34" charset="0"/>
              </a:rPr>
              <a:t>(d) ha előzetes diagnózis szükséges</a:t>
            </a:r>
          </a:p>
          <a:p>
            <a:pPr marL="685800">
              <a:lnSpc>
                <a:spcPct val="150000"/>
              </a:lnSpc>
            </a:pPr>
            <a:r>
              <a:rPr lang="hu-HU" sz="2000" dirty="0">
                <a:solidFill>
                  <a:srgbClr val="003399"/>
                </a:solidFill>
                <a:latin typeface="EC Square Sans Pro" panose="020B0506040000020004" pitchFamily="34" charset="0"/>
              </a:rPr>
              <a:t>(e) eutanáziához használatos termékek</a:t>
            </a:r>
          </a:p>
          <a:p>
            <a:pPr marL="685800">
              <a:lnSpc>
                <a:spcPct val="150000"/>
              </a:lnSpc>
            </a:pPr>
            <a:r>
              <a:rPr lang="hu-HU" sz="2000" dirty="0">
                <a:solidFill>
                  <a:srgbClr val="003399"/>
                </a:solidFill>
                <a:latin typeface="EC Square Sans Pro" panose="020B0506040000020004" pitchFamily="34" charset="0"/>
              </a:rPr>
              <a:t>(f) új hatóanyagok (&lt;5 év)</a:t>
            </a:r>
          </a:p>
          <a:p>
            <a:pPr marL="685800">
              <a:lnSpc>
                <a:spcPct val="150000"/>
              </a:lnSpc>
            </a:pPr>
            <a:r>
              <a:rPr lang="hu-HU" sz="2000" dirty="0">
                <a:solidFill>
                  <a:srgbClr val="003399"/>
                </a:solidFill>
                <a:latin typeface="EC Square Sans Pro" panose="020B0506040000020004" pitchFamily="34" charset="0"/>
              </a:rPr>
              <a:t>(g) vakcinák</a:t>
            </a:r>
          </a:p>
          <a:p>
            <a:pPr marL="685800">
              <a:lnSpc>
                <a:spcPct val="150000"/>
              </a:lnSpc>
            </a:pPr>
            <a:r>
              <a:rPr lang="hu-HU" sz="2000" dirty="0">
                <a:solidFill>
                  <a:srgbClr val="003399"/>
                </a:solidFill>
                <a:latin typeface="EC Square Sans Pro" panose="020B0506040000020004" pitchFamily="34" charset="0"/>
              </a:rPr>
              <a:t>(h) hormonok vagy </a:t>
            </a:r>
            <a:r>
              <a:rPr lang="hu-HU" sz="2000" dirty="0" err="1">
                <a:solidFill>
                  <a:srgbClr val="003399"/>
                </a:solidFill>
                <a:latin typeface="EC Square Sans Pro" panose="020B0506040000020004" pitchFamily="34" charset="0"/>
              </a:rPr>
              <a:t>tirosztatikumok</a:t>
            </a:r>
            <a:r>
              <a:rPr lang="hu-HU" sz="2000" dirty="0">
                <a:solidFill>
                  <a:srgbClr val="003399"/>
                </a:solidFill>
                <a:latin typeface="EC Square Sans Pro" panose="020B0506040000020004" pitchFamily="34" charset="0"/>
              </a:rPr>
              <a:t> </a:t>
            </a:r>
            <a:r>
              <a:rPr lang="hu-HU" sz="2000" dirty="0" err="1">
                <a:solidFill>
                  <a:srgbClr val="003399"/>
                </a:solidFill>
                <a:latin typeface="EC Square Sans Pro" panose="020B0506040000020004" pitchFamily="34" charset="0"/>
              </a:rPr>
              <a:t>vagy</a:t>
            </a:r>
            <a:r>
              <a:rPr lang="hu-HU" sz="2000" dirty="0">
                <a:solidFill>
                  <a:srgbClr val="003399"/>
                </a:solidFill>
                <a:latin typeface="EC Square Sans Pro" panose="020B0506040000020004" pitchFamily="34" charset="0"/>
              </a:rPr>
              <a:t> </a:t>
            </a:r>
            <a:r>
              <a:rPr lang="hu-HU" sz="2000" dirty="0" err="1">
                <a:solidFill>
                  <a:srgbClr val="003399"/>
                </a:solidFill>
                <a:latin typeface="EC Square Sans Pro" panose="020B0506040000020004" pitchFamily="34" charset="0"/>
              </a:rPr>
              <a:t>béta-agonisták</a:t>
            </a:r>
            <a:endParaRPr lang="hu-HU" sz="2000" dirty="0">
              <a:solidFill>
                <a:srgbClr val="003399"/>
              </a:solidFill>
              <a:latin typeface="EC Square Sans Pro" panose="020B0506040000020004" pitchFamily="34" charset="0"/>
            </a:endParaRPr>
          </a:p>
        </p:txBody>
      </p:sp>
      <p:sp>
        <p:nvSpPr>
          <p:cNvPr id="4" name="Marcador de texto 4">
            <a:extLst>
              <a:ext uri="{FF2B5EF4-FFF2-40B4-BE49-F238E27FC236}">
                <a16:creationId xmlns:a16="http://schemas.microsoft.com/office/drawing/2014/main" xmlns="" id="{6C0B4EC2-1C99-4E2A-ABA5-C88493DB4175}"/>
              </a:ext>
            </a:extLst>
          </p:cNvPr>
          <p:cNvSpPr txBox="1">
            <a:spLocks/>
          </p:cNvSpPr>
          <p:nvPr/>
        </p:nvSpPr>
        <p:spPr>
          <a:xfrm>
            <a:off x="435685" y="1225550"/>
            <a:ext cx="11107526"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b="1" dirty="0">
                <a:solidFill>
                  <a:srgbClr val="003399"/>
                </a:solidFill>
                <a:latin typeface="EC Square Sans Pro" panose="020B0506040000020004" pitchFamily="34" charset="0"/>
              </a:rPr>
              <a:t>Egyes gyógyszerek </a:t>
            </a:r>
            <a:r>
              <a:rPr lang="hu-HU" sz="2800" b="1" dirty="0" smtClean="0">
                <a:solidFill>
                  <a:srgbClr val="003399"/>
                </a:solidFill>
                <a:latin typeface="EC Square Sans Pro" panose="020B0506040000020004" pitchFamily="34" charset="0"/>
              </a:rPr>
              <a:t>vénykötelesek </a:t>
            </a:r>
            <a:r>
              <a:rPr lang="hu-HU" sz="2800" b="1" dirty="0">
                <a:solidFill>
                  <a:srgbClr val="003399"/>
                </a:solidFill>
                <a:latin typeface="EC Square Sans Pro" panose="020B0506040000020004" pitchFamily="34" charset="0"/>
              </a:rPr>
              <a:t>biztonsági okok (állatok és emberek esetében is!), </a:t>
            </a:r>
            <a:r>
              <a:rPr lang="hu-HU" sz="2800" b="1" dirty="0" smtClean="0">
                <a:solidFill>
                  <a:srgbClr val="003399"/>
                </a:solidFill>
                <a:latin typeface="EC Square Sans Pro" panose="020B0506040000020004" pitchFamily="34" charset="0"/>
              </a:rPr>
              <a:t>a hatékonyság </a:t>
            </a:r>
            <a:r>
              <a:rPr lang="hu-HU" sz="2800" b="1" dirty="0">
                <a:solidFill>
                  <a:srgbClr val="003399"/>
                </a:solidFill>
                <a:latin typeface="EC Square Sans Pro" panose="020B0506040000020004" pitchFamily="34" charset="0"/>
              </a:rPr>
              <a:t>és lehetséges rezisztencia, valamint az esetleges visszaélések elkerülése </a:t>
            </a:r>
            <a:r>
              <a:rPr lang="hu-HU" sz="2800" b="1" dirty="0" smtClean="0">
                <a:solidFill>
                  <a:srgbClr val="003399"/>
                </a:solidFill>
                <a:latin typeface="EC Square Sans Pro" panose="020B0506040000020004" pitchFamily="34" charset="0"/>
              </a:rPr>
              <a:t>miatt.  </a:t>
            </a:r>
            <a:endParaRPr lang="hu-HU" sz="2800" b="1" dirty="0">
              <a:solidFill>
                <a:srgbClr val="003399"/>
              </a:solidFill>
              <a:latin typeface="EC Square Sans Pro" panose="020B0506040000020004" pitchFamily="34" charset="0"/>
            </a:endParaRPr>
          </a:p>
          <a:p>
            <a:endParaRPr lang="en-GB" sz="2000" b="1" dirty="0">
              <a:solidFill>
                <a:srgbClr val="003399"/>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a:latin typeface="EC Square Sans Pro" panose="020B0506040000020004" pitchFamily="34" charset="0"/>
              </a:rPr>
              <a:t>Általános szabályok – Állatorvosi rendelvény</a:t>
            </a:r>
          </a:p>
          <a:p>
            <a:endParaRPr lang="en-GB" dirty="0"/>
          </a:p>
        </p:txBody>
      </p:sp>
      <p:pic>
        <p:nvPicPr>
          <p:cNvPr id="8" name="Imagen 7" descr="Forma&#10;&#10;Descripción generada automáticamente con confianza baja">
            <a:extLst>
              <a:ext uri="{FF2B5EF4-FFF2-40B4-BE49-F238E27FC236}">
                <a16:creationId xmlns:a16="http://schemas.microsoft.com/office/drawing/2014/main" xmlns="" id="{E84B6A8C-81CF-47F2-84D1-B7697D89A26D}"/>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91600" y="2540552"/>
            <a:ext cx="881270" cy="881270"/>
          </a:xfrm>
          <a:prstGeom prst="rect">
            <a:avLst/>
          </a:prstGeom>
        </p:spPr>
      </p:pic>
    </p:spTree>
    <p:extLst>
      <p:ext uri="{BB962C8B-B14F-4D97-AF65-F5344CB8AC3E}">
        <p14:creationId xmlns:p14="http://schemas.microsoft.com/office/powerpoint/2010/main" val="33917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xmlns=""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a:latin typeface="EC Square Sans Pro" panose="020B0506040000020004" pitchFamily="34" charset="0"/>
              </a:rPr>
              <a:t>Általános szabályok – Állatorvosi rendelvény</a:t>
            </a:r>
          </a:p>
          <a:p>
            <a:endParaRPr lang="en-GB" dirty="0"/>
          </a:p>
        </p:txBody>
      </p:sp>
      <p:graphicFrame>
        <p:nvGraphicFramePr>
          <p:cNvPr id="5" name="Diagram 1">
            <a:extLst>
              <a:ext uri="{FF2B5EF4-FFF2-40B4-BE49-F238E27FC236}">
                <a16:creationId xmlns:a16="http://schemas.microsoft.com/office/drawing/2014/main" xmlns="" id="{6CBE2732-9422-4470-B0D8-436BBB04C887}"/>
              </a:ext>
            </a:extLst>
          </p:cNvPr>
          <p:cNvGraphicFramePr/>
          <p:nvPr>
            <p:extLst>
              <p:ext uri="{D42A27DB-BD31-4B8C-83A1-F6EECF244321}">
                <p14:modId xmlns:p14="http://schemas.microsoft.com/office/powerpoint/2010/main" val="172712861"/>
              </p:ext>
            </p:extLst>
          </p:nvPr>
        </p:nvGraphicFramePr>
        <p:xfrm>
          <a:off x="457200" y="1301750"/>
          <a:ext cx="104393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7">
            <a:extLst>
              <a:ext uri="{FF2B5EF4-FFF2-40B4-BE49-F238E27FC236}">
                <a16:creationId xmlns:a16="http://schemas.microsoft.com/office/drawing/2014/main" xmlns="" id="{E2241DCB-BD3D-4A57-BF34-E8045FEDB660}"/>
              </a:ext>
            </a:extLst>
          </p:cNvPr>
          <p:cNvSpPr/>
          <p:nvPr/>
        </p:nvSpPr>
        <p:spPr>
          <a:xfrm>
            <a:off x="8915400" y="6350"/>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nSpc>
                <a:spcPct val="150000"/>
              </a:lnSpc>
              <a:spcAft>
                <a:spcPts val="600"/>
              </a:spcAft>
              <a:buClr>
                <a:schemeClr val="bg1"/>
              </a:buClr>
              <a:buFont typeface="Wingdings" panose="05000000000000000000" pitchFamily="2" charset="2"/>
              <a:buChar char=""/>
            </a:pPr>
            <a:r>
              <a:rPr lang="hu-HU" sz="1400" b="1" i="1" dirty="0">
                <a:solidFill>
                  <a:schemeClr val="bg1"/>
                </a:solidFill>
                <a:latin typeface="EC Square Sans Pro" panose="020B0506040000020004" pitchFamily="34" charset="0"/>
              </a:rPr>
              <a:t>NEM</a:t>
            </a:r>
            <a:r>
              <a:rPr lang="hu-HU" sz="1400" i="1" dirty="0">
                <a:solidFill>
                  <a:schemeClr val="bg1"/>
                </a:solidFill>
                <a:latin typeface="EC Square Sans Pro" panose="020B0506040000020004" pitchFamily="34" charset="0"/>
              </a:rPr>
              <a:t> szabad </a:t>
            </a:r>
            <a:r>
              <a:rPr lang="hu-HU" sz="1400" b="1" i="1" dirty="0">
                <a:solidFill>
                  <a:schemeClr val="bg1"/>
                </a:solidFill>
                <a:latin typeface="EC Square Sans Pro" panose="020B0506040000020004" pitchFamily="34" charset="0"/>
              </a:rPr>
              <a:t>rutinszerűen</a:t>
            </a:r>
            <a:r>
              <a:rPr lang="hu-HU" sz="1400" i="1" dirty="0">
                <a:solidFill>
                  <a:schemeClr val="bg1"/>
                </a:solidFill>
                <a:latin typeface="EC Square Sans Pro" panose="020B0506040000020004" pitchFamily="34" charset="0"/>
              </a:rPr>
              <a:t> alkalmazni </a:t>
            </a:r>
          </a:p>
          <a:p>
            <a:pPr marL="174625" indent="-174625">
              <a:lnSpc>
                <a:spcPct val="150000"/>
              </a:lnSpc>
              <a:spcAft>
                <a:spcPts val="600"/>
              </a:spcAft>
              <a:buClr>
                <a:schemeClr val="bg1"/>
              </a:buClr>
              <a:buFont typeface="Wingdings" panose="05000000000000000000" pitchFamily="2" charset="2"/>
              <a:buChar char=""/>
            </a:pPr>
            <a:r>
              <a:rPr lang="hu-HU" sz="1400" b="1" i="1" dirty="0">
                <a:solidFill>
                  <a:schemeClr val="bg1"/>
                </a:solidFill>
                <a:latin typeface="EC Square Sans Pro" panose="020B0506040000020004" pitchFamily="34" charset="0"/>
              </a:rPr>
              <a:t>NEM</a:t>
            </a:r>
            <a:r>
              <a:rPr lang="hu-HU" sz="1400" i="1" dirty="0">
                <a:solidFill>
                  <a:schemeClr val="bg1"/>
                </a:solidFill>
                <a:latin typeface="EC Square Sans Pro" panose="020B0506040000020004" pitchFamily="34" charset="0"/>
              </a:rPr>
              <a:t> használható a rossz higiénia, a nem megfelelő </a:t>
            </a:r>
            <a:r>
              <a:rPr lang="hu-HU" sz="1400" i="1" dirty="0" smtClean="0">
                <a:solidFill>
                  <a:schemeClr val="bg1"/>
                </a:solidFill>
                <a:latin typeface="EC Square Sans Pro" panose="020B0506040000020004" pitchFamily="34" charset="0"/>
              </a:rPr>
              <a:t>állattenyésztési gyakorlatok, </a:t>
            </a:r>
            <a:r>
              <a:rPr lang="hu-HU" sz="1400" i="1" dirty="0">
                <a:solidFill>
                  <a:schemeClr val="bg1"/>
                </a:solidFill>
                <a:latin typeface="EC Square Sans Pro" panose="020B0506040000020004" pitchFamily="34" charset="0"/>
              </a:rPr>
              <a:t>a gondozás hiánya vagy a nem megfelelő </a:t>
            </a:r>
            <a:r>
              <a:rPr lang="hu-HU" sz="1400" i="1" dirty="0" smtClean="0">
                <a:solidFill>
                  <a:schemeClr val="bg1"/>
                </a:solidFill>
                <a:latin typeface="EC Square Sans Pro" panose="020B0506040000020004" pitchFamily="34" charset="0"/>
              </a:rPr>
              <a:t>telepi menedzsment </a:t>
            </a:r>
            <a:r>
              <a:rPr lang="hu-HU" sz="1400" b="1" i="1" dirty="0">
                <a:solidFill>
                  <a:schemeClr val="bg1"/>
                </a:solidFill>
                <a:latin typeface="EC Square Sans Pro" panose="020B0506040000020004" pitchFamily="34" charset="0"/>
              </a:rPr>
              <a:t>kompenzálására</a:t>
            </a:r>
            <a:r>
              <a:rPr lang="hu-HU" sz="1400" dirty="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32885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0F02DF6C-4933-45ED-9F9A-D62840FCE60E}"/>
              </a:ext>
            </a:extLst>
          </p:cNvPr>
          <p:cNvSpPr>
            <a:spLocks noGrp="1"/>
          </p:cNvSpPr>
          <p:nvPr>
            <p:ph type="body" sz="quarter" idx="10"/>
          </p:nvPr>
        </p:nvSpPr>
        <p:spPr>
          <a:xfrm>
            <a:off x="729343" y="1439571"/>
            <a:ext cx="8023248" cy="522609"/>
          </a:xfrm>
        </p:spPr>
        <p:txBody>
          <a:bodyPr/>
          <a:lstStyle/>
          <a:p>
            <a:r>
              <a:rPr lang="hu-HU" sz="2800">
                <a:latin typeface="EC Square Sans Pro" panose="020B0506040000020004" pitchFamily="34" charset="0"/>
              </a:rPr>
              <a:t>Általános szabályok</a:t>
            </a:r>
          </a:p>
          <a:p>
            <a:endParaRPr lang="en-GB" dirty="0"/>
          </a:p>
        </p:txBody>
      </p:sp>
      <p:sp>
        <p:nvSpPr>
          <p:cNvPr id="9" name="Rectángulo redondeado 13">
            <a:extLst>
              <a:ext uri="{FF2B5EF4-FFF2-40B4-BE49-F238E27FC236}">
                <a16:creationId xmlns:a16="http://schemas.microsoft.com/office/drawing/2014/main" xmlns=""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xmlns=""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hu-HU" sz="2800" b="1">
                <a:solidFill>
                  <a:schemeClr val="bg1"/>
                </a:solidFill>
                <a:latin typeface="EC Square Sans Pro" panose="020B0506040000020004" pitchFamily="34" charset="0"/>
              </a:rPr>
              <a:t>ÁLLATORVOSI VÉNYEK</a:t>
            </a: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xmlns=""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hu-HU" sz="2800" dirty="0">
                <a:latin typeface="EC Square Sans Pro" panose="020B0506040000020004" pitchFamily="34" charset="0"/>
              </a:rPr>
              <a:t>Általános szabályok – Állatorvosi </a:t>
            </a:r>
            <a:r>
              <a:rPr lang="hu-HU" sz="2800" dirty="0" smtClean="0">
                <a:latin typeface="EC Square Sans Pro" panose="020B0506040000020004" pitchFamily="34" charset="0"/>
              </a:rPr>
              <a:t>vény</a:t>
            </a:r>
            <a:endParaRPr lang="hu-HU" sz="2800" dirty="0">
              <a:latin typeface="EC Square Sans Pro" panose="020B0506040000020004" pitchFamily="34" charset="0"/>
            </a:endParaRPr>
          </a:p>
          <a:p>
            <a:endParaRPr lang="en-GB" dirty="0"/>
          </a:p>
        </p:txBody>
      </p:sp>
      <p:sp>
        <p:nvSpPr>
          <p:cNvPr id="15" name="CuadroTexto 14">
            <a:extLst>
              <a:ext uri="{FF2B5EF4-FFF2-40B4-BE49-F238E27FC236}">
                <a16:creationId xmlns:a16="http://schemas.microsoft.com/office/drawing/2014/main" xmlns="" id="{AD976B94-3F08-4A5D-87A3-E36B97910ABB}"/>
              </a:ext>
            </a:extLst>
          </p:cNvPr>
          <p:cNvSpPr txBox="1"/>
          <p:nvPr/>
        </p:nvSpPr>
        <p:spPr>
          <a:xfrm>
            <a:off x="-21772" y="2860912"/>
            <a:ext cx="11223172" cy="3785652"/>
          </a:xfrm>
          <a:prstGeom prst="rect">
            <a:avLst/>
          </a:prstGeom>
          <a:noFill/>
        </p:spPr>
        <p:txBody>
          <a:bodyPr wrap="square">
            <a:spAutoFit/>
          </a:bodyPr>
          <a:lstStyle/>
          <a:p>
            <a:pPr marL="1028700" indent="-342900">
              <a:lnSpc>
                <a:spcPct val="150000"/>
              </a:lnSpc>
              <a:buFont typeface="Arial" panose="020B0604020202020204" pitchFamily="34" charset="0"/>
              <a:buChar char="•"/>
            </a:pPr>
            <a:r>
              <a:rPr lang="hu-HU" sz="2000" dirty="0">
                <a:latin typeface="EC Square Sans Pro" panose="020B0506040000020004" pitchFamily="34" charset="0"/>
                <a:ea typeface="+mn-ea"/>
                <a:cs typeface="+mn-cs"/>
              </a:rPr>
              <a:t>Az állatorvos csak az állat vagy állatcsoport </a:t>
            </a:r>
            <a:r>
              <a:rPr lang="hu-HU" sz="2000" dirty="0" smtClean="0">
                <a:latin typeface="EC Square Sans Pro" panose="020B0506040000020004" pitchFamily="34" charset="0"/>
                <a:ea typeface="+mn-ea"/>
                <a:cs typeface="+mn-cs"/>
              </a:rPr>
              <a:t>klinikai </a:t>
            </a:r>
            <a:r>
              <a:rPr lang="hu-HU" sz="2000" dirty="0">
                <a:latin typeface="EC Square Sans Pro" panose="020B0506040000020004" pitchFamily="34" charset="0"/>
                <a:ea typeface="+mn-ea"/>
                <a:cs typeface="+mn-cs"/>
              </a:rPr>
              <a:t>vizsgálatát vagy </a:t>
            </a:r>
            <a:r>
              <a:rPr lang="hu-HU" sz="2000" dirty="0" smtClean="0">
                <a:latin typeface="EC Square Sans Pro" panose="020B0506040000020004" pitchFamily="34" charset="0"/>
                <a:ea typeface="+mn-ea"/>
                <a:cs typeface="+mn-cs"/>
              </a:rPr>
              <a:t>egészségügyi állapotának bármely </a:t>
            </a:r>
            <a:r>
              <a:rPr lang="hu-HU" sz="2000" dirty="0">
                <a:latin typeface="EC Square Sans Pro" panose="020B0506040000020004" pitchFamily="34" charset="0"/>
                <a:ea typeface="+mn-ea"/>
                <a:cs typeface="+mn-cs"/>
              </a:rPr>
              <a:t>más megfelelő értékelését követően állíthat </a:t>
            </a:r>
            <a:r>
              <a:rPr lang="hu-HU" sz="2000" dirty="0" smtClean="0">
                <a:latin typeface="EC Square Sans Pro" panose="020B0506040000020004" pitchFamily="34" charset="0"/>
                <a:ea typeface="+mn-ea"/>
                <a:cs typeface="+mn-cs"/>
              </a:rPr>
              <a:t>ki </a:t>
            </a:r>
            <a:r>
              <a:rPr lang="hu-HU" sz="2000" dirty="0">
                <a:latin typeface="EC Square Sans Pro" panose="020B0506040000020004" pitchFamily="34" charset="0"/>
                <a:ea typeface="+mn-ea"/>
                <a:cs typeface="+mn-cs"/>
              </a:rPr>
              <a:t>állatorvosi </a:t>
            </a:r>
            <a:r>
              <a:rPr lang="hu-HU" sz="2000" dirty="0" smtClean="0">
                <a:latin typeface="EC Square Sans Pro" panose="020B0506040000020004" pitchFamily="34" charset="0"/>
                <a:ea typeface="+mn-ea"/>
                <a:cs typeface="+mn-cs"/>
              </a:rPr>
              <a:t>vényt</a:t>
            </a:r>
            <a:r>
              <a:rPr lang="hu-HU" sz="2000" dirty="0">
                <a:latin typeface="EC Square Sans Pro" panose="020B0506040000020004" pitchFamily="34" charset="0"/>
                <a:ea typeface="+mn-ea"/>
                <a:cs typeface="+mn-cs"/>
              </a:rPr>
              <a:t>.</a:t>
            </a:r>
            <a:endParaRPr lang="es-ES" sz="2000" dirty="0">
              <a:latin typeface="EC Square Sans Pro" panose="020B0506040000020004" pitchFamily="34" charset="0"/>
              <a:ea typeface="+mn-ea"/>
              <a:cs typeface="+mn-cs"/>
            </a:endParaRPr>
          </a:p>
          <a:p>
            <a:pPr marL="685800">
              <a:lnSpc>
                <a:spcPct val="150000"/>
              </a:lnSpc>
            </a:pPr>
            <a:endParaRPr lang="hu-HU" sz="2000" dirty="0">
              <a:latin typeface="EC Square Sans Pro" panose="020B0506040000020004" pitchFamily="34" charset="0"/>
              <a:ea typeface="+mn-ea"/>
              <a:cs typeface="+mn-cs"/>
            </a:endParaRPr>
          </a:p>
          <a:p>
            <a:pPr marL="1028700" indent="-342900">
              <a:lnSpc>
                <a:spcPct val="150000"/>
              </a:lnSpc>
              <a:buFont typeface="Arial" panose="020B0604020202020204" pitchFamily="34" charset="0"/>
              <a:buChar char="•"/>
            </a:pPr>
            <a:r>
              <a:rPr lang="hu-HU" sz="2000" dirty="0">
                <a:latin typeface="EC Square Sans Pro" panose="020B0506040000020004" pitchFamily="34" charset="0"/>
                <a:ea typeface="+mn-ea"/>
                <a:cs typeface="+mn-cs"/>
              </a:rPr>
              <a:t>Az állatorvos csak fertőző betegség diagnosztizálása után állíthat </a:t>
            </a:r>
            <a:r>
              <a:rPr lang="hu-HU" sz="2000" dirty="0" smtClean="0">
                <a:latin typeface="EC Square Sans Pro" panose="020B0506040000020004" pitchFamily="34" charset="0"/>
                <a:ea typeface="+mn-ea"/>
                <a:cs typeface="+mn-cs"/>
              </a:rPr>
              <a:t>ki </a:t>
            </a:r>
            <a:r>
              <a:rPr lang="hu-HU" sz="2000" dirty="0">
                <a:latin typeface="EC Square Sans Pro" panose="020B0506040000020004" pitchFamily="34" charset="0"/>
                <a:ea typeface="+mn-ea"/>
                <a:cs typeface="+mn-cs"/>
              </a:rPr>
              <a:t>állatorvosi </a:t>
            </a:r>
            <a:r>
              <a:rPr lang="hu-HU" sz="2000" dirty="0" smtClean="0">
                <a:latin typeface="EC Square Sans Pro" panose="020B0506040000020004" pitchFamily="34" charset="0"/>
                <a:ea typeface="+mn-ea"/>
                <a:cs typeface="+mn-cs"/>
              </a:rPr>
              <a:t>vényt </a:t>
            </a:r>
            <a:r>
              <a:rPr lang="hu-HU" sz="2000" dirty="0">
                <a:latin typeface="EC Square Sans Pro" panose="020B0506040000020004" pitchFamily="34" charset="0"/>
                <a:ea typeface="+mn-ea"/>
                <a:cs typeface="+mn-cs"/>
              </a:rPr>
              <a:t>antimikrobiális szerre.</a:t>
            </a:r>
            <a:endParaRPr lang="es-ES" sz="2000" dirty="0">
              <a:latin typeface="EC Square Sans Pro" panose="020B0506040000020004" pitchFamily="34" charset="0"/>
              <a:ea typeface="+mn-ea"/>
              <a:cs typeface="+mn-cs"/>
            </a:endParaRPr>
          </a:p>
          <a:p>
            <a:pPr marL="685800">
              <a:lnSpc>
                <a:spcPct val="150000"/>
              </a:lnSpc>
            </a:pPr>
            <a:endParaRPr lang="hu-HU" sz="2000" dirty="0">
              <a:latin typeface="EC Square Sans Pro" panose="020B0506040000020004" pitchFamily="34" charset="0"/>
              <a:ea typeface="+mn-ea"/>
              <a:cs typeface="+mn-cs"/>
            </a:endParaRPr>
          </a:p>
          <a:p>
            <a:pPr marL="1028700" indent="-342900">
              <a:lnSpc>
                <a:spcPct val="150000"/>
              </a:lnSpc>
              <a:buFont typeface="Arial" panose="020B0604020202020204" pitchFamily="34" charset="0"/>
              <a:buChar char="•"/>
            </a:pPr>
            <a:r>
              <a:rPr lang="hu-HU" sz="2000" dirty="0">
                <a:latin typeface="EC Square Sans Pro" panose="020B0506040000020004" pitchFamily="34" charset="0"/>
                <a:ea typeface="+mn-ea"/>
                <a:cs typeface="+mn-cs"/>
              </a:rPr>
              <a:t>Az állatorvosnak </a:t>
            </a:r>
            <a:r>
              <a:rPr lang="hu-HU" sz="2000" dirty="0" smtClean="0">
                <a:latin typeface="EC Square Sans Pro" panose="020B0506040000020004" pitchFamily="34" charset="0"/>
                <a:ea typeface="+mn-ea"/>
                <a:cs typeface="+mn-cs"/>
              </a:rPr>
              <a:t>meg kell tudnia indokolni </a:t>
            </a:r>
            <a:r>
              <a:rPr lang="hu-HU" sz="2000" dirty="0">
                <a:latin typeface="EC Square Sans Pro" panose="020B0506040000020004" pitchFamily="34" charset="0"/>
                <a:ea typeface="+mn-ea"/>
                <a:cs typeface="+mn-cs"/>
              </a:rPr>
              <a:t>az antimikrobiális szer felírását, különös tekintettel a megelőző (profilaxis) és csoportos (</a:t>
            </a:r>
            <a:r>
              <a:rPr lang="hu-HU" sz="2000" dirty="0" err="1" smtClean="0">
                <a:latin typeface="EC Square Sans Pro" panose="020B0506040000020004" pitchFamily="34" charset="0"/>
                <a:ea typeface="+mn-ea"/>
                <a:cs typeface="+mn-cs"/>
              </a:rPr>
              <a:t>metafilaxis</a:t>
            </a:r>
            <a:r>
              <a:rPr lang="hu-HU" sz="2000" dirty="0" smtClean="0">
                <a:latin typeface="EC Square Sans Pro" panose="020B0506040000020004" pitchFamily="34" charset="0"/>
                <a:ea typeface="+mn-ea"/>
                <a:cs typeface="+mn-cs"/>
              </a:rPr>
              <a:t>) </a:t>
            </a:r>
            <a:r>
              <a:rPr lang="hu-HU" sz="2000" dirty="0">
                <a:latin typeface="EC Square Sans Pro" panose="020B0506040000020004" pitchFamily="34" charset="0"/>
                <a:ea typeface="+mn-ea"/>
                <a:cs typeface="+mn-cs"/>
              </a:rPr>
              <a:t>alkalmazásra.</a:t>
            </a:r>
            <a:endParaRPr lang="hu-HU" sz="2000" dirty="0">
              <a:solidFill>
                <a:schemeClr val="tx1"/>
              </a:solidFill>
              <a:latin typeface="EC Square Sans Pro" panose="020B0506040000020004" pitchFamily="34" charset="0"/>
              <a:ea typeface="+mn-ea"/>
              <a:cs typeface="+mn-cs"/>
            </a:endParaRPr>
          </a:p>
        </p:txBody>
      </p:sp>
      <p:sp>
        <p:nvSpPr>
          <p:cNvPr id="16" name="CuadroTexto 15">
            <a:extLst>
              <a:ext uri="{FF2B5EF4-FFF2-40B4-BE49-F238E27FC236}">
                <a16:creationId xmlns:a16="http://schemas.microsoft.com/office/drawing/2014/main" xmlns="" id="{F3A59C78-01F4-4EE5-BEF0-17960D2FB031}"/>
              </a:ext>
            </a:extLst>
          </p:cNvPr>
          <p:cNvSpPr txBox="1"/>
          <p:nvPr/>
        </p:nvSpPr>
        <p:spPr>
          <a:xfrm>
            <a:off x="4261565" y="2337692"/>
            <a:ext cx="2820761" cy="523220"/>
          </a:xfrm>
          <a:prstGeom prst="rect">
            <a:avLst/>
          </a:prstGeom>
          <a:noFill/>
        </p:spPr>
        <p:txBody>
          <a:bodyPr wrap="square">
            <a:spAutoFit/>
          </a:bodyPr>
          <a:lstStyle/>
          <a:p>
            <a:pPr algn="ctr"/>
            <a:r>
              <a:rPr lang="hu-HU" sz="1800">
                <a:solidFill>
                  <a:prstClr val="white"/>
                </a:solidFill>
                <a:latin typeface="EC Square Sans Pro" panose="020B0506040000020004" pitchFamily="34" charset="0"/>
                <a:ea typeface="Steelfish" charset="0"/>
                <a:cs typeface="Steelfish" charset="0"/>
              </a:rPr>
              <a:t>!</a:t>
            </a:r>
            <a:r>
              <a:rPr lang="hu-HU" sz="2800" b="1">
                <a:solidFill>
                  <a:srgbClr val="003399"/>
                </a:solidFill>
                <a:latin typeface="EC Square Sans Pro" panose="020B0506040000020004" pitchFamily="34" charset="0"/>
                <a:ea typeface="Steelfish" charset="0"/>
                <a:cs typeface="Steelfish" charset="0"/>
              </a:rPr>
              <a:t>105. cikk</a:t>
            </a:r>
          </a:p>
        </p:txBody>
      </p:sp>
      <p:pic>
        <p:nvPicPr>
          <p:cNvPr id="17" name="Imagen 16" descr="Forma&#10;&#10;Descripción generada automáticamente con confianza baja">
            <a:extLst>
              <a:ext uri="{FF2B5EF4-FFF2-40B4-BE49-F238E27FC236}">
                <a16:creationId xmlns:a16="http://schemas.microsoft.com/office/drawing/2014/main" xmlns="" id="{00329264-D289-402B-9EEC-301D053EFBBE}"/>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TotalTime>
  <Words>4261</Words>
  <Application>Microsoft Office PowerPoint</Application>
  <PresentationFormat>Egyéni</PresentationFormat>
  <Paragraphs>496</Paragraphs>
  <Slides>31</Slides>
  <Notes>16</Notes>
  <HiddenSlides>0</HiddenSlides>
  <MMClips>0</MMClips>
  <ScaleCrop>false</ScaleCrop>
  <HeadingPairs>
    <vt:vector size="6" baseType="variant">
      <vt:variant>
        <vt:lpstr>Használt betűtípusok</vt:lpstr>
      </vt:variant>
      <vt:variant>
        <vt:i4>9</vt:i4>
      </vt:variant>
      <vt:variant>
        <vt:lpstr>Téma</vt:lpstr>
      </vt:variant>
      <vt:variant>
        <vt:i4>2</vt:i4>
      </vt:variant>
      <vt:variant>
        <vt:lpstr>Diacímek</vt:lpstr>
      </vt:variant>
      <vt:variant>
        <vt:i4>31</vt:i4>
      </vt:variant>
    </vt:vector>
  </HeadingPairs>
  <TitlesOfParts>
    <vt:vector size="42" baseType="lpstr">
      <vt:lpstr>Arial</vt:lpstr>
      <vt:lpstr>Calibri</vt:lpstr>
      <vt:lpstr>EC Square Sans Pro</vt:lpstr>
      <vt:lpstr>Montserrat</vt:lpstr>
      <vt:lpstr>Steelfish</vt:lpstr>
      <vt:lpstr>Times New Roman</vt:lpstr>
      <vt:lpstr>Verdana</vt:lpstr>
      <vt:lpstr>Wingdings</vt:lpstr>
      <vt:lpstr>Wingdings 2</vt:lpstr>
      <vt:lpstr>Office Theme</vt:lpstr>
      <vt:lpstr>1_Office Theme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Kollár-Nagy Eszter</cp:lastModifiedBy>
  <cp:revision>214</cp:revision>
  <dcterms:created xsi:type="dcterms:W3CDTF">2023-11-20T15:58:16Z</dcterms:created>
  <dcterms:modified xsi:type="dcterms:W3CDTF">2024-03-15T11:04:49Z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