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1" r:id="rId2"/>
    <p:sldId id="262" r:id="rId3"/>
    <p:sldId id="272" r:id="rId4"/>
    <p:sldId id="273" r:id="rId5"/>
    <p:sldId id="285" r:id="rId6"/>
    <p:sldId id="274" r:id="rId7"/>
    <p:sldId id="277" r:id="rId8"/>
    <p:sldId id="278" r:id="rId9"/>
    <p:sldId id="279" r:id="rId10"/>
    <p:sldId id="290" r:id="rId11"/>
    <p:sldId id="282" r:id="rId12"/>
    <p:sldId id="288" r:id="rId13"/>
    <p:sldId id="289" r:id="rId14"/>
    <p:sldId id="284" r:id="rId15"/>
    <p:sldId id="300" r:id="rId16"/>
    <p:sldId id="291" r:id="rId17"/>
    <p:sldId id="292" r:id="rId18"/>
    <p:sldId id="281" r:id="rId19"/>
    <p:sldId id="293" r:id="rId20"/>
    <p:sldId id="295" r:id="rId21"/>
    <p:sldId id="297" r:id="rId22"/>
    <p:sldId id="2440" r:id="rId23"/>
    <p:sldId id="2441" r:id="rId24"/>
    <p:sldId id="2442" r:id="rId25"/>
    <p:sldId id="270" r:id="rId26"/>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1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8"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251A1"/>
    <a:srgbClr val="87A6D4"/>
    <a:srgbClr val="6BB188"/>
    <a:srgbClr val="2C7470"/>
    <a:srgbClr val="ECEBE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B9E38C-7D43-490A-BFBE-928168389888}" v="2" dt="2024-01-26T15:34:37.30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0" autoAdjust="0"/>
    <p:restoredTop sz="94395" autoAdjust="0"/>
  </p:normalViewPr>
  <p:slideViewPr>
    <p:cSldViewPr>
      <p:cViewPr varScale="1">
        <p:scale>
          <a:sx n="76" d="100"/>
          <a:sy n="76" d="100"/>
        </p:scale>
        <p:origin x="438" y="78"/>
      </p:cViewPr>
      <p:guideLst>
        <p:guide orient="horz" pos="2884"/>
        <p:guide pos="19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ás Juhász" userId="09a58b91f9e979a1" providerId="LiveId" clId="{9BB9E38C-7D43-490A-BFBE-928168389888}"/>
    <pc:docChg chg="undo custSel modSld modMainMaster">
      <pc:chgData name="András Juhász" userId="09a58b91f9e979a1" providerId="LiveId" clId="{9BB9E38C-7D43-490A-BFBE-928168389888}" dt="2024-01-26T15:35:40.821" v="31" actId="14100"/>
      <pc:docMkLst>
        <pc:docMk/>
      </pc:docMkLst>
      <pc:sldChg chg="addSp modSp">
        <pc:chgData name="András Juhász" userId="09a58b91f9e979a1" providerId="LiveId" clId="{9BB9E38C-7D43-490A-BFBE-928168389888}" dt="2024-01-26T13:40:25.457" v="2"/>
        <pc:sldMkLst>
          <pc:docMk/>
          <pc:sldMk cId="3971793997" sldId="262"/>
        </pc:sldMkLst>
        <pc:spChg chg="add mod">
          <ac:chgData name="András Juhász" userId="09a58b91f9e979a1" providerId="LiveId" clId="{9BB9E38C-7D43-490A-BFBE-928168389888}" dt="2024-01-26T13:40:25.457" v="2"/>
          <ac:spMkLst>
            <pc:docMk/>
            <pc:sldMk cId="3971793997" sldId="262"/>
            <ac:spMk id="5" creationId="{CBC18AA7-8C1D-4C1C-B629-AA10E16721CA}"/>
          </ac:spMkLst>
        </pc:spChg>
      </pc:sldChg>
      <pc:sldChg chg="modSp mod">
        <pc:chgData name="András Juhász" userId="09a58b91f9e979a1" providerId="LiveId" clId="{9BB9E38C-7D43-490A-BFBE-928168389888}" dt="2024-01-26T15:34:37.307" v="17" actId="14826"/>
        <pc:sldMkLst>
          <pc:docMk/>
          <pc:sldMk cId="1932159135" sldId="282"/>
        </pc:sldMkLst>
        <pc:spChg chg="mod">
          <ac:chgData name="András Juhász" userId="09a58b91f9e979a1" providerId="LiveId" clId="{9BB9E38C-7D43-490A-BFBE-928168389888}" dt="2024-01-26T13:40:36.695" v="3" actId="14100"/>
          <ac:spMkLst>
            <pc:docMk/>
            <pc:sldMk cId="1932159135" sldId="282"/>
            <ac:spMk id="10" creationId="{424A30C1-DE06-42E0-A897-C1328FBE17E9}"/>
          </ac:spMkLst>
        </pc:spChg>
        <pc:picChg chg="mod">
          <ac:chgData name="András Juhász" userId="09a58b91f9e979a1" providerId="LiveId" clId="{9BB9E38C-7D43-490A-BFBE-928168389888}" dt="2024-01-26T15:34:37.307" v="17" actId="14826"/>
          <ac:picMkLst>
            <pc:docMk/>
            <pc:sldMk cId="1932159135" sldId="282"/>
            <ac:picMk id="17" creationId="{69EEDB9F-1083-41DA-9AD0-3F26A694B7A3}"/>
          </ac:picMkLst>
        </pc:picChg>
      </pc:sldChg>
      <pc:sldChg chg="modSp mod">
        <pc:chgData name="András Juhász" userId="09a58b91f9e979a1" providerId="LiveId" clId="{9BB9E38C-7D43-490A-BFBE-928168389888}" dt="2024-01-26T15:35:40.821" v="31" actId="14100"/>
        <pc:sldMkLst>
          <pc:docMk/>
          <pc:sldMk cId="470014596" sldId="284"/>
        </pc:sldMkLst>
        <pc:spChg chg="mod">
          <ac:chgData name="András Juhász" userId="09a58b91f9e979a1" providerId="LiveId" clId="{9BB9E38C-7D43-490A-BFBE-928168389888}" dt="2024-01-26T15:35:40.821" v="31" actId="14100"/>
          <ac:spMkLst>
            <pc:docMk/>
            <pc:sldMk cId="470014596" sldId="284"/>
            <ac:spMk id="3" creationId="{2F64402A-7D3C-6FC2-9592-92AF8469B15B}"/>
          </ac:spMkLst>
        </pc:spChg>
      </pc:sldChg>
      <pc:sldChg chg="modSp mod">
        <pc:chgData name="András Juhász" userId="09a58b91f9e979a1" providerId="LiveId" clId="{9BB9E38C-7D43-490A-BFBE-928168389888}" dt="2024-01-26T13:40:47.899" v="5" actId="14100"/>
        <pc:sldMkLst>
          <pc:docMk/>
          <pc:sldMk cId="2536004283" sldId="288"/>
        </pc:sldMkLst>
        <pc:spChg chg="mod">
          <ac:chgData name="András Juhász" userId="09a58b91f9e979a1" providerId="LiveId" clId="{9BB9E38C-7D43-490A-BFBE-928168389888}" dt="2024-01-26T13:40:42.769" v="4" actId="14100"/>
          <ac:spMkLst>
            <pc:docMk/>
            <pc:sldMk cId="2536004283" sldId="288"/>
            <ac:spMk id="12" creationId="{424A30C1-DE06-42E0-A897-C1328FBE17E9}"/>
          </ac:spMkLst>
        </pc:spChg>
        <pc:spChg chg="mod">
          <ac:chgData name="András Juhász" userId="09a58b91f9e979a1" providerId="LiveId" clId="{9BB9E38C-7D43-490A-BFBE-928168389888}" dt="2024-01-26T13:40:47.899" v="5" actId="14100"/>
          <ac:spMkLst>
            <pc:docMk/>
            <pc:sldMk cId="2536004283" sldId="288"/>
            <ac:spMk id="24" creationId="{A8E2F320-47EB-4C37-B9E4-0F1154B7B1B0}"/>
          </ac:spMkLst>
        </pc:spChg>
      </pc:sldChg>
      <pc:sldChg chg="addSp delSp modSp mod">
        <pc:chgData name="András Juhász" userId="09a58b91f9e979a1" providerId="LiveId" clId="{9BB9E38C-7D43-490A-BFBE-928168389888}" dt="2024-01-26T15:35:18.906" v="21" actId="207"/>
        <pc:sldMkLst>
          <pc:docMk/>
          <pc:sldMk cId="3198586728" sldId="289"/>
        </pc:sldMkLst>
        <pc:spChg chg="mod">
          <ac:chgData name="András Juhász" userId="09a58b91f9e979a1" providerId="LiveId" clId="{9BB9E38C-7D43-490A-BFBE-928168389888}" dt="2024-01-26T15:35:18.906" v="21" actId="207"/>
          <ac:spMkLst>
            <pc:docMk/>
            <pc:sldMk cId="3198586728" sldId="289"/>
            <ac:spMk id="2" creationId="{91733FD7-2B36-F9B8-2BAF-C168C41057E7}"/>
          </ac:spMkLst>
        </pc:spChg>
        <pc:spChg chg="mod">
          <ac:chgData name="András Juhász" userId="09a58b91f9e979a1" providerId="LiveId" clId="{9BB9E38C-7D43-490A-BFBE-928168389888}" dt="2024-01-26T15:35:18.906" v="21" actId="207"/>
          <ac:spMkLst>
            <pc:docMk/>
            <pc:sldMk cId="3198586728" sldId="289"/>
            <ac:spMk id="3" creationId="{9CA443E5-7C22-3EF8-4F33-344CE3D7D983}"/>
          </ac:spMkLst>
        </pc:spChg>
        <pc:spChg chg="mod">
          <ac:chgData name="András Juhász" userId="09a58b91f9e979a1" providerId="LiveId" clId="{9BB9E38C-7D43-490A-BFBE-928168389888}" dt="2024-01-26T15:35:12.756" v="20" actId="207"/>
          <ac:spMkLst>
            <pc:docMk/>
            <pc:sldMk cId="3198586728" sldId="289"/>
            <ac:spMk id="4" creationId="{83DAC254-23B4-7A35-08AC-BF7603D359C8}"/>
          </ac:spMkLst>
        </pc:spChg>
        <pc:picChg chg="add del">
          <ac:chgData name="András Juhász" userId="09a58b91f9e979a1" providerId="LiveId" clId="{9BB9E38C-7D43-490A-BFBE-928168389888}" dt="2024-01-26T15:35:07.473" v="19" actId="478"/>
          <ac:picMkLst>
            <pc:docMk/>
            <pc:sldMk cId="3198586728" sldId="289"/>
            <ac:picMk id="17" creationId="{DA06A637-3487-421C-861B-24E45084BB71}"/>
          </ac:picMkLst>
        </pc:picChg>
      </pc:sldChg>
      <pc:sldChg chg="modSp mod">
        <pc:chgData name="András Juhász" userId="09a58b91f9e979a1" providerId="LiveId" clId="{9BB9E38C-7D43-490A-BFBE-928168389888}" dt="2024-01-26T13:40:09.363" v="0" actId="14100"/>
        <pc:sldMkLst>
          <pc:docMk/>
          <pc:sldMk cId="3041574353" sldId="290"/>
        </pc:sldMkLst>
        <pc:spChg chg="mod">
          <ac:chgData name="András Juhász" userId="09a58b91f9e979a1" providerId="LiveId" clId="{9BB9E38C-7D43-490A-BFBE-928168389888}" dt="2024-01-26T13:40:09.363" v="0" actId="14100"/>
          <ac:spMkLst>
            <pc:docMk/>
            <pc:sldMk cId="3041574353" sldId="290"/>
            <ac:spMk id="12" creationId="{424A30C1-DE06-42E0-A897-C1328FBE17E9}"/>
          </ac:spMkLst>
        </pc:spChg>
      </pc:sldChg>
      <pc:sldChg chg="modSp mod">
        <pc:chgData name="András Juhász" userId="09a58b91f9e979a1" providerId="LiveId" clId="{9BB9E38C-7D43-490A-BFBE-928168389888}" dt="2024-01-26T13:41:14.550" v="8" actId="404"/>
        <pc:sldMkLst>
          <pc:docMk/>
          <pc:sldMk cId="3690058459" sldId="291"/>
        </pc:sldMkLst>
        <pc:spChg chg="mod">
          <ac:chgData name="András Juhász" userId="09a58b91f9e979a1" providerId="LiveId" clId="{9BB9E38C-7D43-490A-BFBE-928168389888}" dt="2024-01-26T13:41:14.550" v="8" actId="404"/>
          <ac:spMkLst>
            <pc:docMk/>
            <pc:sldMk cId="3690058459" sldId="291"/>
            <ac:spMk id="9" creationId="{424A30C1-DE06-42E0-A897-C1328FBE17E9}"/>
          </ac:spMkLst>
        </pc:spChg>
      </pc:sldChg>
      <pc:sldChg chg="modSp mod">
        <pc:chgData name="András Juhász" userId="09a58b91f9e979a1" providerId="LiveId" clId="{9BB9E38C-7D43-490A-BFBE-928168389888}" dt="2024-01-26T13:41:17.705" v="9" actId="14100"/>
        <pc:sldMkLst>
          <pc:docMk/>
          <pc:sldMk cId="2181412119" sldId="292"/>
        </pc:sldMkLst>
        <pc:spChg chg="mod">
          <ac:chgData name="András Juhász" userId="09a58b91f9e979a1" providerId="LiveId" clId="{9BB9E38C-7D43-490A-BFBE-928168389888}" dt="2024-01-26T13:41:17.705" v="9" actId="14100"/>
          <ac:spMkLst>
            <pc:docMk/>
            <pc:sldMk cId="2181412119" sldId="292"/>
            <ac:spMk id="10" creationId="{424A30C1-DE06-42E0-A897-C1328FBE17E9}"/>
          </ac:spMkLst>
        </pc:spChg>
      </pc:sldChg>
      <pc:sldChg chg="modSp mod">
        <pc:chgData name="András Juhász" userId="09a58b91f9e979a1" providerId="LiveId" clId="{9BB9E38C-7D43-490A-BFBE-928168389888}" dt="2024-01-26T13:41:34.190" v="15" actId="6549"/>
        <pc:sldMkLst>
          <pc:docMk/>
          <pc:sldMk cId="483007583" sldId="293"/>
        </pc:sldMkLst>
        <pc:spChg chg="mod">
          <ac:chgData name="András Juhász" userId="09a58b91f9e979a1" providerId="LiveId" clId="{9BB9E38C-7D43-490A-BFBE-928168389888}" dt="2024-01-26T13:41:26.748" v="13" actId="6549"/>
          <ac:spMkLst>
            <pc:docMk/>
            <pc:sldMk cId="483007583" sldId="293"/>
            <ac:spMk id="9" creationId="{9F1029E3-E9A1-4A51-BF74-3346625DE8CE}"/>
          </ac:spMkLst>
        </pc:spChg>
        <pc:spChg chg="mod">
          <ac:chgData name="András Juhász" userId="09a58b91f9e979a1" providerId="LiveId" clId="{9BB9E38C-7D43-490A-BFBE-928168389888}" dt="2024-01-26T13:41:34.190" v="15" actId="6549"/>
          <ac:spMkLst>
            <pc:docMk/>
            <pc:sldMk cId="483007583" sldId="293"/>
            <ac:spMk id="10" creationId="{9F1029E3-E9A1-4A51-BF74-3346625DE8CE}"/>
          </ac:spMkLst>
        </pc:spChg>
      </pc:sldChg>
      <pc:sldChg chg="modSp mod">
        <pc:chgData name="András Juhász" userId="09a58b91f9e979a1" providerId="LiveId" clId="{9BB9E38C-7D43-490A-BFBE-928168389888}" dt="2024-01-26T13:41:42.606" v="16" actId="1076"/>
        <pc:sldMkLst>
          <pc:docMk/>
          <pc:sldMk cId="2856719273" sldId="294"/>
        </pc:sldMkLst>
        <pc:spChg chg="mod">
          <ac:chgData name="András Juhász" userId="09a58b91f9e979a1" providerId="LiveId" clId="{9BB9E38C-7D43-490A-BFBE-928168389888}" dt="2024-01-26T13:41:42.606" v="16" actId="1076"/>
          <ac:spMkLst>
            <pc:docMk/>
            <pc:sldMk cId="2856719273" sldId="294"/>
            <ac:spMk id="2" creationId="{5E626828-67E9-C1A7-7219-349BBCA3B24B}"/>
          </ac:spMkLst>
        </pc:spChg>
      </pc:sldChg>
      <pc:sldMasterChg chg="modSldLayout">
        <pc:chgData name="András Juhász" userId="09a58b91f9e979a1" providerId="LiveId" clId="{9BB9E38C-7D43-490A-BFBE-928168389888}" dt="2024-01-26T13:40:23.733" v="1" actId="21"/>
        <pc:sldMasterMkLst>
          <pc:docMk/>
          <pc:sldMasterMk cId="0" sldId="2147483648"/>
        </pc:sldMasterMkLst>
        <pc:sldLayoutChg chg="delSp mod">
          <pc:chgData name="András Juhász" userId="09a58b91f9e979a1" providerId="LiveId" clId="{9BB9E38C-7D43-490A-BFBE-928168389888}" dt="2024-01-26T13:40:23.733" v="1" actId="21"/>
          <pc:sldLayoutMkLst>
            <pc:docMk/>
            <pc:sldMasterMk cId="0" sldId="2147483648"/>
            <pc:sldLayoutMk cId="0" sldId="2147483662"/>
          </pc:sldLayoutMkLst>
          <pc:spChg chg="del">
            <ac:chgData name="András Juhász" userId="09a58b91f9e979a1" providerId="LiveId" clId="{9BB9E38C-7D43-490A-BFBE-928168389888}" dt="2024-01-26T13:40:23.733" v="1" actId="21"/>
            <ac:spMkLst>
              <pc:docMk/>
              <pc:sldMasterMk cId="0" sldId="2147483648"/>
              <pc:sldLayoutMk cId="0" sldId="2147483662"/>
              <ac:spMk id="5" creationId="{CBC18AA7-8C1D-4C1C-B629-AA10E16721C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55384AF-2D34-44D2-9FAD-95C1C048C0DA}" type="datetimeFigureOut">
              <a:rPr lang="en-GB" smtClean="0"/>
              <a:t>15/03/2024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55D0D8A8-D8AA-4DF4-A8EE-1A55507FC33C}" type="slidenum">
              <a:rPr lang="en-GB" smtClean="0"/>
              <a:t>‹#›</a:t>
            </a:fld>
            <a:endParaRPr lang="en-GB"/>
          </a:p>
        </p:txBody>
      </p:sp>
    </p:spTree>
    <p:extLst>
      <p:ext uri="{BB962C8B-B14F-4D97-AF65-F5344CB8AC3E}">
        <p14:creationId xmlns:p14="http://schemas.microsoft.com/office/powerpoint/2010/main" val="409898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8</a:t>
            </a:fld>
            <a:endParaRPr lang="en-GB"/>
          </a:p>
        </p:txBody>
      </p:sp>
    </p:spTree>
    <p:extLst>
      <p:ext uri="{BB962C8B-B14F-4D97-AF65-F5344CB8AC3E}">
        <p14:creationId xmlns:p14="http://schemas.microsoft.com/office/powerpoint/2010/main" val="362760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9</a:t>
            </a:fld>
            <a:endParaRPr lang="en-GB"/>
          </a:p>
        </p:txBody>
      </p:sp>
    </p:spTree>
    <p:extLst>
      <p:ext uri="{BB962C8B-B14F-4D97-AF65-F5344CB8AC3E}">
        <p14:creationId xmlns:p14="http://schemas.microsoft.com/office/powerpoint/2010/main" val="382636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10</a:t>
            </a:fld>
            <a:endParaRPr lang="en-GB"/>
          </a:p>
        </p:txBody>
      </p:sp>
    </p:spTree>
    <p:extLst>
      <p:ext uri="{BB962C8B-B14F-4D97-AF65-F5344CB8AC3E}">
        <p14:creationId xmlns:p14="http://schemas.microsoft.com/office/powerpoint/2010/main" val="152089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22715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15</a:t>
            </a:fld>
            <a:endParaRPr lang="en-GB"/>
          </a:p>
        </p:txBody>
      </p:sp>
    </p:spTree>
    <p:extLst>
      <p:ext uri="{BB962C8B-B14F-4D97-AF65-F5344CB8AC3E}">
        <p14:creationId xmlns:p14="http://schemas.microsoft.com/office/powerpoint/2010/main" val="193126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17</a:t>
            </a:fld>
            <a:endParaRPr lang="en-GB"/>
          </a:p>
        </p:txBody>
      </p:sp>
    </p:spTree>
    <p:extLst>
      <p:ext uri="{BB962C8B-B14F-4D97-AF65-F5344CB8AC3E}">
        <p14:creationId xmlns:p14="http://schemas.microsoft.com/office/powerpoint/2010/main" val="8696719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portal.nebih.gov.hu/documents/10182/21360/Antibiotikumfelhasznalas-csokkentesi_terv.pdf"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18F48BD-D82E-D751-53BD-66F52304BEBD}"/>
              </a:ext>
            </a:extLst>
          </p:cNvPr>
          <p:cNvSpPr txBox="1"/>
          <p:nvPr/>
        </p:nvSpPr>
        <p:spPr>
          <a:xfrm>
            <a:off x="9982200" y="5727184"/>
            <a:ext cx="2133600" cy="603766"/>
          </a:xfrm>
          <a:prstGeom prst="rect">
            <a:avLst/>
          </a:prstGeom>
          <a:solidFill>
            <a:schemeClr val="bg1"/>
          </a:solidFill>
        </p:spPr>
        <p:txBody>
          <a:bodyPr wrap="square" rtlCol="0" anchor="ctr" anchorCtr="0">
            <a:noAutofit/>
          </a:bodyPr>
          <a:lstStyle/>
          <a:p>
            <a:r>
              <a:rPr lang="hu-HU" sz="1600" b="1">
                <a:solidFill>
                  <a:srgbClr val="1251A1"/>
                </a:solidFill>
              </a:rPr>
              <a:t>Az Európai Unió által finanszírozott</a:t>
            </a:r>
          </a:p>
        </p:txBody>
      </p:sp>
      <p:sp>
        <p:nvSpPr>
          <p:cNvPr id="7" name="Marcador de texto 1">
            <a:extLst>
              <a:ext uri="{FF2B5EF4-FFF2-40B4-BE49-F238E27FC236}">
                <a16:creationId xmlns="" xmlns:a16="http://schemas.microsoft.com/office/drawing/2014/main" id="{FFCA7E40-6B2B-9773-C96F-35BFBF3437D7}"/>
              </a:ext>
            </a:extLst>
          </p:cNvPr>
          <p:cNvSpPr>
            <a:spLocks noGrp="1"/>
          </p:cNvSpPr>
          <p:nvPr/>
        </p:nvSpPr>
        <p:spPr>
          <a:xfrm>
            <a:off x="381000" y="5512125"/>
            <a:ext cx="7874000" cy="781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3600" b="1" dirty="0">
                <a:latin typeface="EC Square Sans Pro" panose="020B0506040000020004" pitchFamily="34" charset="0"/>
              </a:rPr>
              <a:t>MAGYARORSZÁG</a:t>
            </a:r>
          </a:p>
        </p:txBody>
      </p:sp>
      <p:sp>
        <p:nvSpPr>
          <p:cNvPr id="8" name="Marcador de texto 2">
            <a:extLst>
              <a:ext uri="{FF2B5EF4-FFF2-40B4-BE49-F238E27FC236}">
                <a16:creationId xmlns="" xmlns:a16="http://schemas.microsoft.com/office/drawing/2014/main" id="{6199F5CC-8AF0-EA86-41C2-17755419A88E}"/>
              </a:ext>
            </a:extLst>
          </p:cNvPr>
          <p:cNvSpPr>
            <a:spLocks noGrp="1"/>
          </p:cNvSpPr>
          <p:nvPr/>
        </p:nvSpPr>
        <p:spPr>
          <a:xfrm>
            <a:off x="533400" y="6256564"/>
            <a:ext cx="2971800" cy="37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dirty="0">
                <a:latin typeface="EC Square Sans Pro" panose="020B0506040000020004" pitchFamily="34" charset="0"/>
              </a:rPr>
              <a:t>2024. március 19–20.</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424A30C1-DE06-42E0-A897-C1328FBE17E9}"/>
              </a:ext>
            </a:extLst>
          </p:cNvPr>
          <p:cNvSpPr txBox="1"/>
          <p:nvPr/>
        </p:nvSpPr>
        <p:spPr>
          <a:xfrm>
            <a:off x="4800762" y="1483271"/>
            <a:ext cx="7391238" cy="400110"/>
          </a:xfrm>
          <a:prstGeom prst="rect">
            <a:avLst/>
          </a:prstGeom>
          <a:noFill/>
        </p:spPr>
        <p:txBody>
          <a:bodyPr wrap="square" rtlCol="0">
            <a:spAutoFit/>
          </a:bodyPr>
          <a:lstStyle/>
          <a:p>
            <a:pPr algn="l"/>
            <a:r>
              <a:rPr lang="hu-HU" sz="2000" b="1" dirty="0">
                <a:solidFill>
                  <a:srgbClr val="003399"/>
                </a:solidFill>
                <a:latin typeface="EC Square Sans Pro" panose="020B0506040000020004" pitchFamily="34" charset="0"/>
                <a:ea typeface="+mn-ea"/>
                <a:cs typeface="Arial" panose="020B0604020202020204" pitchFamily="34" charset="0"/>
              </a:rPr>
              <a:t>A körültekintő használat elősegítése</a:t>
            </a:r>
            <a:r>
              <a:rPr lang="hu-HU" sz="2000" b="1" dirty="0" smtClean="0">
                <a:solidFill>
                  <a:srgbClr val="003399"/>
                </a:solidFill>
                <a:latin typeface="EC Square Sans Pro" panose="020B0506040000020004" pitchFamily="34" charset="0"/>
                <a:ea typeface="+mn-ea"/>
                <a:cs typeface="Arial" panose="020B0604020202020204" pitchFamily="34" charset="0"/>
              </a:rPr>
              <a:t> </a:t>
            </a:r>
            <a:r>
              <a:rPr lang="hu-HU" sz="2000" b="1" dirty="0">
                <a:solidFill>
                  <a:srgbClr val="003399"/>
                </a:solidFill>
                <a:latin typeface="EC Square Sans Pro" panose="020B0506040000020004" pitchFamily="34" charset="0"/>
                <a:ea typeface="+mn-ea"/>
                <a:cs typeface="Arial" panose="020B0604020202020204" pitchFamily="34" charset="0"/>
              </a:rPr>
              <a:t>és a hatásosság fenntartása</a:t>
            </a:r>
          </a:p>
        </p:txBody>
      </p:sp>
      <p:sp>
        <p:nvSpPr>
          <p:cNvPr id="10" name="CuadroTexto 9">
            <a:extLst>
              <a:ext uri="{FF2B5EF4-FFF2-40B4-BE49-F238E27FC236}">
                <a16:creationId xmlns="" xmlns:a16="http://schemas.microsoft.com/office/drawing/2014/main" id="{2A83FD62-CCDE-4B4D-90E8-1FDF83CF6F04}"/>
              </a:ext>
            </a:extLst>
          </p:cNvPr>
          <p:cNvSpPr txBox="1"/>
          <p:nvPr/>
        </p:nvSpPr>
        <p:spPr>
          <a:xfrm>
            <a:off x="4776744" y="2190418"/>
            <a:ext cx="5082540" cy="1261884"/>
          </a:xfrm>
          <a:prstGeom prst="rect">
            <a:avLst/>
          </a:prstGeom>
          <a:solidFill>
            <a:schemeClr val="bg1"/>
          </a:solidFill>
        </p:spPr>
        <p:txBody>
          <a:bodyPr wrap="square" rtlCol="0">
            <a:spAutoFit/>
          </a:bodyPr>
          <a:lstStyle/>
          <a:p>
            <a:pPr algn="ctr"/>
            <a:endParaRPr lang="en-US" sz="1600" dirty="0">
              <a:solidFill>
                <a:srgbClr val="002060"/>
              </a:solidFill>
              <a:latin typeface="EC Square Sans Pro" panose="020B0506040000020004" pitchFamily="34" charset="0"/>
            </a:endParaRPr>
          </a:p>
          <a:p>
            <a:pPr algn="l"/>
            <a:r>
              <a:rPr lang="hu-HU" sz="2000" dirty="0">
                <a:solidFill>
                  <a:srgbClr val="003399"/>
                </a:solidFill>
                <a:latin typeface="EC Square Sans Pro" panose="020B0506040000020004" pitchFamily="34" charset="0"/>
              </a:rPr>
              <a:t>Kijelöli a bizonyos </a:t>
            </a:r>
            <a:r>
              <a:rPr lang="hu-HU" sz="2000" dirty="0" smtClean="0">
                <a:solidFill>
                  <a:srgbClr val="003399"/>
                </a:solidFill>
                <a:latin typeface="EC Square Sans Pro" panose="020B0506040000020004" pitchFamily="34" charset="0"/>
              </a:rPr>
              <a:t>emberi </a:t>
            </a:r>
            <a:r>
              <a:rPr lang="hu-HU" sz="2000" dirty="0">
                <a:solidFill>
                  <a:srgbClr val="003399"/>
                </a:solidFill>
                <a:latin typeface="EC Square Sans Pro" panose="020B0506040000020004" pitchFamily="34" charset="0"/>
              </a:rPr>
              <a:t>fertőzések kezelésére </a:t>
            </a:r>
            <a:r>
              <a:rPr lang="hu-HU" sz="2000" b="1" dirty="0">
                <a:solidFill>
                  <a:srgbClr val="003399"/>
                </a:solidFill>
                <a:latin typeface="EC Square Sans Pro" panose="020B0506040000020004" pitchFamily="34" charset="0"/>
              </a:rPr>
              <a:t>fenntartott</a:t>
            </a:r>
            <a:r>
              <a:rPr lang="hu-HU" sz="2000" dirty="0">
                <a:solidFill>
                  <a:srgbClr val="003399"/>
                </a:solidFill>
                <a:latin typeface="EC Square Sans Pro" panose="020B0506040000020004" pitchFamily="34" charset="0"/>
              </a:rPr>
              <a:t> </a:t>
            </a:r>
            <a:r>
              <a:rPr lang="hu-HU" sz="2000" dirty="0" smtClean="0">
                <a:solidFill>
                  <a:srgbClr val="003399"/>
                </a:solidFill>
                <a:latin typeface="EC Square Sans Pro" panose="020B0506040000020004" pitchFamily="34" charset="0"/>
              </a:rPr>
              <a:t>antimikrobiális </a:t>
            </a:r>
            <a:r>
              <a:rPr lang="hu-HU" sz="2000" dirty="0">
                <a:solidFill>
                  <a:srgbClr val="003399"/>
                </a:solidFill>
                <a:latin typeface="EC Square Sans Pro" panose="020B0506040000020004" pitchFamily="34" charset="0"/>
              </a:rPr>
              <a:t>szereket vagy antimikrobiális szerek csoportjait.</a:t>
            </a:r>
          </a:p>
        </p:txBody>
      </p:sp>
      <p:sp>
        <p:nvSpPr>
          <p:cNvPr id="14" name="CuadroTexto 13">
            <a:extLst>
              <a:ext uri="{FF2B5EF4-FFF2-40B4-BE49-F238E27FC236}">
                <a16:creationId xmlns="" xmlns:a16="http://schemas.microsoft.com/office/drawing/2014/main" id="{020BD3D6-FEB2-46AC-A6E0-B11841A38AEA}"/>
              </a:ext>
            </a:extLst>
          </p:cNvPr>
          <p:cNvSpPr txBox="1"/>
          <p:nvPr/>
        </p:nvSpPr>
        <p:spPr>
          <a:xfrm>
            <a:off x="4800762" y="4202824"/>
            <a:ext cx="5348388" cy="1631216"/>
          </a:xfrm>
          <a:prstGeom prst="rect">
            <a:avLst/>
          </a:prstGeom>
          <a:solidFill>
            <a:schemeClr val="bg1"/>
          </a:solidFill>
        </p:spPr>
        <p:txBody>
          <a:bodyPr wrap="square" rtlCol="0">
            <a:spAutoFit/>
          </a:bodyPr>
          <a:lstStyle/>
          <a:p>
            <a:pPr algn="l"/>
            <a:r>
              <a:rPr lang="hu-HU" sz="2000" dirty="0">
                <a:solidFill>
                  <a:srgbClr val="003399"/>
                </a:solidFill>
                <a:latin typeface="EC Square Sans Pro" panose="020B0506040000020004" pitchFamily="34" charset="0"/>
              </a:rPr>
              <a:t>Azon antimikrobiális szerek listája, </a:t>
            </a:r>
            <a:r>
              <a:rPr lang="hu-HU" sz="2000" dirty="0" smtClean="0">
                <a:solidFill>
                  <a:srgbClr val="003399"/>
                </a:solidFill>
                <a:latin typeface="EC Square Sans Pro" panose="020B0506040000020004" pitchFamily="34" charset="0"/>
              </a:rPr>
              <a:t>amelyek: </a:t>
            </a:r>
            <a:endParaRPr lang="hu-HU" sz="2000" dirty="0">
              <a:solidFill>
                <a:srgbClr val="003399"/>
              </a:solidFill>
              <a:latin typeface="EC Square Sans Pro" panose="020B0506040000020004" pitchFamily="34" charset="0"/>
            </a:endParaRPr>
          </a:p>
          <a:p>
            <a:pPr marL="342900" indent="-342900" algn="l">
              <a:buAutoNum type="alphaLcParenBoth"/>
            </a:pPr>
            <a:r>
              <a:rPr lang="hu-HU" sz="2000" b="1" dirty="0">
                <a:solidFill>
                  <a:srgbClr val="003399"/>
                </a:solidFill>
                <a:latin typeface="EC Square Sans Pro" panose="020B0506040000020004" pitchFamily="34" charset="0"/>
              </a:rPr>
              <a:t>nem</a:t>
            </a:r>
            <a:r>
              <a:rPr lang="hu-HU" sz="2000" dirty="0">
                <a:solidFill>
                  <a:srgbClr val="003399"/>
                </a:solidFill>
                <a:latin typeface="EC Square Sans Pro" panose="020B0506040000020004" pitchFamily="34" charset="0"/>
              </a:rPr>
              <a:t> használhatók fel a 112., 113. és 114. cikkel összhangban; vagy </a:t>
            </a:r>
          </a:p>
          <a:p>
            <a:pPr marL="354013" indent="-354013" algn="l"/>
            <a:r>
              <a:rPr lang="hu-HU" sz="2000" dirty="0">
                <a:solidFill>
                  <a:srgbClr val="003399"/>
                </a:solidFill>
                <a:latin typeface="EC Square Sans Pro" panose="020B0506040000020004" pitchFamily="34" charset="0"/>
              </a:rPr>
              <a:t>(b) </a:t>
            </a:r>
            <a:r>
              <a:rPr lang="hu-HU" sz="2000" dirty="0" smtClean="0">
                <a:solidFill>
                  <a:srgbClr val="003399"/>
                </a:solidFill>
                <a:latin typeface="EC Square Sans Pro" panose="020B0506040000020004" pitchFamily="34" charset="0"/>
              </a:rPr>
              <a:t> </a:t>
            </a:r>
            <a:r>
              <a:rPr lang="hu-HU" sz="2000" dirty="0">
                <a:solidFill>
                  <a:srgbClr val="003399"/>
                </a:solidFill>
                <a:latin typeface="EC Square Sans Pro" panose="020B0506040000020004" pitchFamily="34" charset="0"/>
              </a:rPr>
              <a:t>a 112., 113. és 114. </a:t>
            </a:r>
            <a:r>
              <a:rPr lang="hu-HU" sz="2000" dirty="0" smtClean="0">
                <a:solidFill>
                  <a:srgbClr val="003399"/>
                </a:solidFill>
                <a:latin typeface="EC Square Sans Pro" panose="020B0506040000020004" pitchFamily="34" charset="0"/>
              </a:rPr>
              <a:t>cikkel </a:t>
            </a:r>
            <a:r>
              <a:rPr lang="hu-HU" sz="2000" dirty="0">
                <a:solidFill>
                  <a:srgbClr val="003399"/>
                </a:solidFill>
                <a:latin typeface="EC Square Sans Pro" panose="020B0506040000020004" pitchFamily="34" charset="0"/>
              </a:rPr>
              <a:t>összhangban </a:t>
            </a:r>
            <a:r>
              <a:rPr lang="hu-HU" sz="2000" b="1" dirty="0" smtClean="0">
                <a:solidFill>
                  <a:srgbClr val="003399"/>
                </a:solidFill>
                <a:latin typeface="EC Square Sans Pro" panose="020B0506040000020004" pitchFamily="34" charset="0"/>
              </a:rPr>
              <a:t>csak bizonyos </a:t>
            </a:r>
            <a:r>
              <a:rPr lang="hu-HU" sz="2000" b="1" dirty="0">
                <a:solidFill>
                  <a:srgbClr val="003399"/>
                </a:solidFill>
                <a:latin typeface="EC Square Sans Pro" panose="020B0506040000020004" pitchFamily="34" charset="0"/>
              </a:rPr>
              <a:t>feltételek</a:t>
            </a:r>
            <a:r>
              <a:rPr lang="hu-HU" sz="2000" dirty="0">
                <a:solidFill>
                  <a:srgbClr val="003399"/>
                </a:solidFill>
                <a:latin typeface="EC Square Sans Pro" panose="020B0506040000020004" pitchFamily="34" charset="0"/>
              </a:rPr>
              <a:t> </a:t>
            </a:r>
            <a:r>
              <a:rPr lang="hu-HU" sz="2000" dirty="0" smtClean="0">
                <a:solidFill>
                  <a:srgbClr val="003399"/>
                </a:solidFill>
                <a:latin typeface="EC Square Sans Pro" panose="020B0506040000020004" pitchFamily="34" charset="0"/>
              </a:rPr>
              <a:t>mellett használhatók </a:t>
            </a:r>
            <a:r>
              <a:rPr lang="hu-HU" sz="2000" dirty="0" smtClean="0">
                <a:solidFill>
                  <a:srgbClr val="003399"/>
                </a:solidFill>
                <a:latin typeface="EC Square Sans Pro" panose="020B0506040000020004" pitchFamily="34" charset="0"/>
              </a:rPr>
              <a:t>fel</a:t>
            </a:r>
            <a:endParaRPr lang="hu-HU" sz="2000" dirty="0">
              <a:solidFill>
                <a:srgbClr val="003399"/>
              </a:solidFill>
              <a:latin typeface="EC Square Sans Pro" panose="020B0506040000020004" pitchFamily="34" charset="0"/>
            </a:endParaRPr>
          </a:p>
        </p:txBody>
      </p:sp>
      <p:sp>
        <p:nvSpPr>
          <p:cNvPr id="18" name="CuadroTexto 17">
            <a:extLst>
              <a:ext uri="{FF2B5EF4-FFF2-40B4-BE49-F238E27FC236}">
                <a16:creationId xmlns=""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algn="ctr"/>
            <a:r>
              <a:rPr lang="hu-HU" sz="1800">
                <a:solidFill>
                  <a:prstClr val="white"/>
                </a:solidFill>
                <a:latin typeface="EC Square Sans Pro" panose="020B0506040000020004" pitchFamily="34" charset="0"/>
                <a:ea typeface="Steelfish" charset="0"/>
                <a:cs typeface="Steelfish" charset="0"/>
              </a:rPr>
              <a:t>!</a:t>
            </a:r>
            <a:r>
              <a:rPr lang="hu-HU" sz="2000">
                <a:solidFill>
                  <a:srgbClr val="003399"/>
                </a:solidFill>
                <a:latin typeface="EC Square Sans Pro" panose="020B0506040000020004" pitchFamily="34" charset="0"/>
                <a:ea typeface="Steelfish" charset="0"/>
                <a:cs typeface="Steelfish" charset="0"/>
              </a:rPr>
              <a:t>37. cikk (5)</a:t>
            </a:r>
          </a:p>
        </p:txBody>
      </p:sp>
      <p:sp>
        <p:nvSpPr>
          <p:cNvPr id="19" name="CuadroTexto 18">
            <a:extLst>
              <a:ext uri="{FF2B5EF4-FFF2-40B4-BE49-F238E27FC236}">
                <a16:creationId xmlns=""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algn="ctr"/>
            <a:r>
              <a:rPr lang="hu-HU" sz="1800">
                <a:solidFill>
                  <a:prstClr val="white"/>
                </a:solidFill>
                <a:latin typeface="EC Square Sans Pro" panose="020B0506040000020004" pitchFamily="34" charset="0"/>
                <a:ea typeface="Steelfish" charset="0"/>
                <a:cs typeface="Steelfish" charset="0"/>
              </a:rPr>
              <a:t>!</a:t>
            </a:r>
            <a:r>
              <a:rPr lang="hu-HU" sz="2000">
                <a:solidFill>
                  <a:srgbClr val="003399"/>
                </a:solidFill>
                <a:latin typeface="EC Square Sans Pro" panose="020B0506040000020004" pitchFamily="34" charset="0"/>
                <a:ea typeface="Steelfish" charset="0"/>
                <a:cs typeface="Steelfish" charset="0"/>
              </a:rPr>
              <a:t>107. cikk (6)</a:t>
            </a:r>
          </a:p>
        </p:txBody>
      </p:sp>
      <p:sp>
        <p:nvSpPr>
          <p:cNvPr id="20" name="Rectángulo redondeado 13">
            <a:extLst>
              <a:ext uri="{FF2B5EF4-FFF2-40B4-BE49-F238E27FC236}">
                <a16:creationId xmlns=""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smtClean="0">
                <a:solidFill>
                  <a:srgbClr val="19355D"/>
                </a:solidFill>
                <a:latin typeface="EC Square Sans Pro" panose="020B0506040000020004" pitchFamily="34" charset="0"/>
                <a:cs typeface="Arial" pitchFamily="34" charset="0"/>
              </a:rPr>
              <a:t>EU jogi keretrendszer: 2019/6/EU </a:t>
            </a:r>
            <a:r>
              <a:rPr lang="hu-HU" sz="2800" b="1" dirty="0">
                <a:solidFill>
                  <a:srgbClr val="19355D"/>
                </a:solidFill>
                <a:latin typeface="EC Square Sans Pro" panose="020B0506040000020004" pitchFamily="34" charset="0"/>
                <a:cs typeface="Arial" pitchFamily="34" charset="0"/>
              </a:rPr>
              <a:t>rendelet az ÁLLATGYÓGYÁSZATI KÉSZÍTMÉNYEKRŐL (</a:t>
            </a:r>
            <a:r>
              <a:rPr lang="hu-HU" sz="2800" b="1" dirty="0" err="1" smtClean="0">
                <a:solidFill>
                  <a:srgbClr val="19355D"/>
                </a:solidFill>
                <a:latin typeface="EC Square Sans Pro" panose="020B0506040000020004" pitchFamily="34" charset="0"/>
                <a:cs typeface="Arial" pitchFamily="34" charset="0"/>
              </a:rPr>
              <a:t>VMP-k</a:t>
            </a:r>
            <a:r>
              <a:rPr lang="hu-HU" sz="2800" b="1" dirty="0" smtClean="0">
                <a:solidFill>
                  <a:srgbClr val="19355D"/>
                </a:solidFill>
                <a:latin typeface="EC Square Sans Pro" panose="020B0506040000020004" pitchFamily="34" charset="0"/>
                <a:cs typeface="Arial" pitchFamily="34" charset="0"/>
              </a:rPr>
              <a:t>)</a:t>
            </a:r>
            <a:r>
              <a:rPr lang="hu-HU" sz="2800" b="1" dirty="0">
                <a:solidFill>
                  <a:srgbClr val="19355D"/>
                </a:solidFill>
                <a:latin typeface="EC Square Sans Pro" panose="020B0506040000020004" pitchFamily="34" charset="0"/>
                <a:cs typeface="Arial" pitchFamily="34" charset="0"/>
              </a:rPr>
              <a:t/>
            </a:r>
            <a:br>
              <a:rPr lang="hu-HU" sz="2800" b="1" dirty="0">
                <a:solidFill>
                  <a:srgbClr val="19355D"/>
                </a:solidFill>
                <a:latin typeface="EC Square Sans Pro" panose="020B0506040000020004" pitchFamily="34" charset="0"/>
                <a:cs typeface="Arial" pitchFamily="34" charset="0"/>
              </a:rPr>
            </a:br>
            <a:endParaRPr lang="hu-HU" sz="2800" b="1" dirty="0">
              <a:solidFill>
                <a:srgbClr val="19355D"/>
              </a:solidFill>
              <a:latin typeface="EC Square Sans Pro" panose="020B0506040000020004" pitchFamily="34" charset="0"/>
              <a:cs typeface="Arial" pitchFamily="34" charset="0"/>
            </a:endParaRPr>
          </a:p>
        </p:txBody>
      </p:sp>
      <p:sp>
        <p:nvSpPr>
          <p:cNvPr id="5" name="CuadroTexto 4">
            <a:extLst>
              <a:ext uri="{FF2B5EF4-FFF2-40B4-BE49-F238E27FC236}">
                <a16:creationId xmlns="" xmlns:a16="http://schemas.microsoft.com/office/drawing/2014/main" id="{E45175BB-76A9-4732-8523-9456A61B17F3}"/>
              </a:ext>
            </a:extLst>
          </p:cNvPr>
          <p:cNvSpPr txBox="1"/>
          <p:nvPr/>
        </p:nvSpPr>
        <p:spPr>
          <a:xfrm>
            <a:off x="9859284" y="3032325"/>
            <a:ext cx="1992853" cy="369332"/>
          </a:xfrm>
          <a:prstGeom prst="rect">
            <a:avLst/>
          </a:prstGeom>
          <a:solidFill>
            <a:srgbClr val="2C7470"/>
          </a:solidFill>
        </p:spPr>
        <p:txBody>
          <a:bodyPr wrap="none" rtlCol="0">
            <a:spAutoFit/>
          </a:bodyPr>
          <a:lstStyle/>
          <a:p>
            <a:r>
              <a:rPr lang="hu-HU" dirty="0">
                <a:solidFill>
                  <a:schemeClr val="bg1"/>
                </a:solidFill>
                <a:latin typeface="EC Square Sans Pro" panose="020B0506040000020004" pitchFamily="34" charset="0"/>
              </a:rPr>
              <a:t>„humán </a:t>
            </a:r>
            <a:r>
              <a:rPr lang="hu-HU" dirty="0" smtClean="0">
                <a:solidFill>
                  <a:schemeClr val="bg1"/>
                </a:solidFill>
                <a:latin typeface="EC Square Sans Pro" panose="020B0506040000020004" pitchFamily="34" charset="0"/>
              </a:rPr>
              <a:t>rezerv lista</a:t>
            </a:r>
            <a:r>
              <a:rPr lang="hu-HU" dirty="0">
                <a:solidFill>
                  <a:schemeClr val="bg1"/>
                </a:solidFill>
                <a:latin typeface="EC Square Sans Pro" panose="020B0506040000020004" pitchFamily="34" charset="0"/>
              </a:rPr>
              <a:t>”</a:t>
            </a:r>
          </a:p>
        </p:txBody>
      </p:sp>
      <p:sp>
        <p:nvSpPr>
          <p:cNvPr id="21" name="CuadroTexto 20">
            <a:extLst>
              <a:ext uri="{FF2B5EF4-FFF2-40B4-BE49-F238E27FC236}">
                <a16:creationId xmlns="" xmlns:a16="http://schemas.microsoft.com/office/drawing/2014/main" id="{62AB3FBB-E0B4-4C96-8215-6179ED4082D9}"/>
              </a:ext>
            </a:extLst>
          </p:cNvPr>
          <p:cNvSpPr txBox="1"/>
          <p:nvPr/>
        </p:nvSpPr>
        <p:spPr>
          <a:xfrm>
            <a:off x="9918032" y="5556068"/>
            <a:ext cx="2072153" cy="923330"/>
          </a:xfrm>
          <a:prstGeom prst="rect">
            <a:avLst/>
          </a:prstGeom>
          <a:solidFill>
            <a:srgbClr val="2C7470"/>
          </a:solidFill>
        </p:spPr>
        <p:txBody>
          <a:bodyPr wrap="square" rtlCol="0">
            <a:spAutoFit/>
          </a:bodyPr>
          <a:lstStyle/>
          <a:p>
            <a:r>
              <a:rPr lang="hu-HU" dirty="0" smtClean="0">
                <a:solidFill>
                  <a:schemeClr val="bg1"/>
                </a:solidFill>
                <a:latin typeface="EC Square Sans Pro" panose="020B0506040000020004" pitchFamily="34" charset="0"/>
              </a:rPr>
              <a:t>„az állatgyógyászati készítmény </a:t>
            </a:r>
            <a:r>
              <a:rPr lang="hu-HU" dirty="0" err="1" smtClean="0">
                <a:solidFill>
                  <a:schemeClr val="bg1"/>
                </a:solidFill>
                <a:latin typeface="EC Square Sans Pro" panose="020B0506040000020004" pitchFamily="34" charset="0"/>
              </a:rPr>
              <a:t>off</a:t>
            </a:r>
            <a:r>
              <a:rPr lang="hu-HU" dirty="0" smtClean="0">
                <a:solidFill>
                  <a:schemeClr val="bg1"/>
                </a:solidFill>
                <a:latin typeface="EC Square Sans Pro" panose="020B0506040000020004" pitchFamily="34" charset="0"/>
              </a:rPr>
              <a:t> </a:t>
            </a:r>
            <a:r>
              <a:rPr lang="hu-HU" dirty="0" err="1" smtClean="0">
                <a:solidFill>
                  <a:schemeClr val="bg1"/>
                </a:solidFill>
                <a:latin typeface="EC Square Sans Pro" panose="020B0506040000020004" pitchFamily="34" charset="0"/>
              </a:rPr>
              <a:t>label</a:t>
            </a:r>
            <a:r>
              <a:rPr lang="hu-HU" dirty="0" smtClean="0">
                <a:solidFill>
                  <a:schemeClr val="bg1"/>
                </a:solidFill>
                <a:latin typeface="EC Square Sans Pro" panose="020B0506040000020004" pitchFamily="34" charset="0"/>
              </a:rPr>
              <a:t> használata”</a:t>
            </a:r>
            <a:endParaRPr lang="hu-HU" dirty="0">
              <a:solidFill>
                <a:schemeClr val="bg1"/>
              </a:solidFill>
              <a:latin typeface="EC Square Sans Pro" panose="020B0506040000020004" pitchFamily="34" charset="0"/>
            </a:endParaRPr>
          </a:p>
        </p:txBody>
      </p:sp>
      <p:sp>
        <p:nvSpPr>
          <p:cNvPr id="22" name="Marcador de texto 1">
            <a:extLst>
              <a:ext uri="{FF2B5EF4-FFF2-40B4-BE49-F238E27FC236}">
                <a16:creationId xmlns=""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hu-HU" sz="2400">
                <a:latin typeface="EC Square Sans Pro" panose="020B0506040000020004" pitchFamily="34" charset="0"/>
              </a:rPr>
              <a:t>Az antimikrobiális állatgyógyászati készítmények használata</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hu-HU" sz="1800" i="1" dirty="0">
                <a:latin typeface="+mj-lt"/>
              </a:rPr>
              <a:t>BIZOTTSÁG VÉGREHAJTÁSI RENDELETE (EU) 2022/1255 </a:t>
            </a:r>
          </a:p>
          <a:p>
            <a:pPr>
              <a:buClr>
                <a:srgbClr val="2C7470"/>
              </a:buClr>
            </a:pPr>
            <a:endParaRPr lang="en-US" dirty="0">
              <a:latin typeface="EC Square Sans Pro" panose="020B0506040000020004" pitchFamily="34" charset="0"/>
            </a:endParaRPr>
          </a:p>
          <a:p>
            <a:endParaRPr lang="en-GB" dirty="0"/>
          </a:p>
        </p:txBody>
      </p:sp>
      <p:sp>
        <p:nvSpPr>
          <p:cNvPr id="11" name="Rectángulo redondeado 13">
            <a:extLst>
              <a:ext uri="{FF2B5EF4-FFF2-40B4-BE49-F238E27FC236}">
                <a16:creationId xmlns=""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6" name="Rectángulo 15">
            <a:extLst>
              <a:ext uri="{FF2B5EF4-FFF2-40B4-BE49-F238E27FC236}">
                <a16:creationId xmlns="" xmlns:a16="http://schemas.microsoft.com/office/drawing/2014/main" id="{C79C4BED-479A-45B6-97C3-BC92A7F5A580}"/>
              </a:ext>
            </a:extLst>
          </p:cNvPr>
          <p:cNvSpPr/>
          <p:nvPr/>
        </p:nvSpPr>
        <p:spPr>
          <a:xfrm>
            <a:off x="607695" y="2816333"/>
            <a:ext cx="5334000" cy="400109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1200"/>
              </a:spcAft>
            </a:pPr>
            <a:r>
              <a:rPr lang="hu-HU" dirty="0"/>
              <a:t>A </a:t>
            </a:r>
            <a:r>
              <a:rPr lang="hu-HU" dirty="0">
                <a:latin typeface="+mj-lt"/>
              </a:rPr>
              <a:t>jelen rendeletben felsorolt antimikrobiális </a:t>
            </a:r>
            <a:r>
              <a:rPr lang="hu-HU" dirty="0" smtClean="0">
                <a:latin typeface="+mj-lt"/>
              </a:rPr>
              <a:t>hatóanyagok </a:t>
            </a:r>
            <a:r>
              <a:rPr lang="hu-HU" dirty="0">
                <a:latin typeface="+mj-lt"/>
              </a:rPr>
              <a:t>és antimikrobiális </a:t>
            </a:r>
            <a:r>
              <a:rPr lang="hu-HU" dirty="0" smtClean="0">
                <a:latin typeface="+mj-lt"/>
              </a:rPr>
              <a:t>hatóanyagok csoportjai </a:t>
            </a:r>
            <a:r>
              <a:rPr lang="hu-HU" dirty="0">
                <a:solidFill>
                  <a:srgbClr val="024B9C"/>
                </a:solidFill>
                <a:latin typeface="+mj-lt"/>
              </a:rPr>
              <a:t>nem </a:t>
            </a:r>
            <a:r>
              <a:rPr lang="hu-HU" dirty="0" smtClean="0">
                <a:solidFill>
                  <a:srgbClr val="024B9C"/>
                </a:solidFill>
                <a:latin typeface="+mj-lt"/>
              </a:rPr>
              <a:t>használhatók </a:t>
            </a:r>
            <a:r>
              <a:rPr lang="hu-HU" dirty="0">
                <a:solidFill>
                  <a:srgbClr val="024B9C"/>
                </a:solidFill>
                <a:latin typeface="+mj-lt"/>
              </a:rPr>
              <a:t>fel állatgyógyászati készítményekben</a:t>
            </a:r>
            <a:r>
              <a:rPr lang="hu-HU" dirty="0">
                <a:latin typeface="+mj-lt"/>
              </a:rPr>
              <a:t>. </a:t>
            </a:r>
          </a:p>
          <a:p>
            <a:pPr algn="just">
              <a:spcAft>
                <a:spcPts val="1200"/>
              </a:spcAft>
            </a:pPr>
            <a:r>
              <a:rPr lang="hu-HU" dirty="0">
                <a:latin typeface="+mj-lt"/>
              </a:rPr>
              <a:t>A jelen rendeletben felsorolt antimikrobiális </a:t>
            </a:r>
            <a:r>
              <a:rPr lang="hu-HU" dirty="0" smtClean="0">
                <a:latin typeface="+mj-lt"/>
              </a:rPr>
              <a:t>hatóanyagok </a:t>
            </a:r>
            <a:r>
              <a:rPr lang="hu-HU" dirty="0">
                <a:latin typeface="+mj-lt"/>
              </a:rPr>
              <a:t>vagy antimikrobiális </a:t>
            </a:r>
            <a:r>
              <a:rPr lang="hu-HU" dirty="0" smtClean="0">
                <a:latin typeface="+mj-lt"/>
              </a:rPr>
              <a:t>hatóanyagok </a:t>
            </a:r>
            <a:r>
              <a:rPr lang="hu-HU" dirty="0">
                <a:latin typeface="+mj-lt"/>
              </a:rPr>
              <a:t>csoportjait tartalmazó állatgyógyászati </a:t>
            </a:r>
            <a:r>
              <a:rPr lang="hu-HU" dirty="0" smtClean="0">
                <a:latin typeface="+mj-lt"/>
              </a:rPr>
              <a:t>készítmények </a:t>
            </a:r>
            <a:r>
              <a:rPr lang="hu-HU" dirty="0" smtClean="0">
                <a:solidFill>
                  <a:srgbClr val="024B9C"/>
                </a:solidFill>
                <a:latin typeface="+mj-lt"/>
              </a:rPr>
              <a:t>gyógyszeres </a:t>
            </a:r>
            <a:r>
              <a:rPr lang="hu-HU" dirty="0">
                <a:solidFill>
                  <a:srgbClr val="024B9C"/>
                </a:solidFill>
                <a:latin typeface="+mj-lt"/>
              </a:rPr>
              <a:t>takarmányban nem alkalmazhatók</a:t>
            </a:r>
            <a:r>
              <a:rPr lang="hu-HU" dirty="0" smtClean="0">
                <a:solidFill>
                  <a:srgbClr val="024B9C"/>
                </a:solidFill>
                <a:latin typeface="+mj-lt"/>
              </a:rPr>
              <a:t>.</a:t>
            </a:r>
            <a:endParaRPr lang="hu-HU" dirty="0">
              <a:solidFill>
                <a:srgbClr val="024B9C"/>
              </a:solidFill>
              <a:latin typeface="+mj-lt"/>
            </a:endParaRPr>
          </a:p>
          <a:p>
            <a:pPr algn="just">
              <a:spcAft>
                <a:spcPts val="1200"/>
              </a:spcAft>
            </a:pPr>
            <a:r>
              <a:rPr lang="hu-HU" dirty="0">
                <a:latin typeface="+mj-lt"/>
              </a:rPr>
              <a:t>Az egyes </a:t>
            </a:r>
            <a:r>
              <a:rPr lang="hu-HU" dirty="0" smtClean="0">
                <a:latin typeface="+mj-lt"/>
              </a:rPr>
              <a:t>emberi fertőzések kezelésére fenntartandó antimikrobiális hatóanyagokat vagy antimikrobiális hatóanyagok csoportjainak listáját </a:t>
            </a:r>
            <a:r>
              <a:rPr lang="hu-HU" dirty="0">
                <a:latin typeface="+mj-lt"/>
              </a:rPr>
              <a:t>az új tudományos bizonyítékok </a:t>
            </a:r>
            <a:r>
              <a:rPr lang="hu-HU" dirty="0">
                <a:latin typeface="EC Square Sans Pro" panose="020B0506040000020004" pitchFamily="34" charset="0"/>
              </a:rPr>
              <a:t>vagy újonnan megjelenő információk fényében </a:t>
            </a:r>
            <a:r>
              <a:rPr lang="hu-HU" dirty="0">
                <a:solidFill>
                  <a:srgbClr val="024B9C"/>
                </a:solidFill>
                <a:latin typeface="EC Square Sans Pro" panose="020B0506040000020004" pitchFamily="34" charset="0"/>
              </a:rPr>
              <a:t>folyamatosan felül kell vizsgálni</a:t>
            </a:r>
            <a:r>
              <a:rPr lang="hu-HU" dirty="0">
                <a:latin typeface="EC Square Sans Pro" panose="020B0506040000020004" pitchFamily="34" charset="0"/>
              </a:rPr>
              <a:t>.</a:t>
            </a:r>
          </a:p>
        </p:txBody>
      </p:sp>
      <p:pic>
        <p:nvPicPr>
          <p:cNvPr id="17" name="Imagen 16">
            <a:extLst>
              <a:ext uri="{FF2B5EF4-FFF2-40B4-BE49-F238E27FC236}">
                <a16:creationId xmlns="" xmlns:a16="http://schemas.microsoft.com/office/drawing/2014/main" id="{69EEDB9F-1083-41DA-9AD0-3F26A694B7A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 xmlns:a16="http://schemas.microsoft.com/office/drawing/2014/main" id="{D1943CAF-5478-4463-AA84-1FFA92F30628}"/>
              </a:ext>
            </a:extLst>
          </p:cNvPr>
          <p:cNvSpPr txBox="1"/>
          <p:nvPr/>
        </p:nvSpPr>
        <p:spPr>
          <a:xfrm>
            <a:off x="10058400" y="2166572"/>
            <a:ext cx="1558290" cy="369332"/>
          </a:xfrm>
          <a:prstGeom prst="rect">
            <a:avLst/>
          </a:prstGeom>
          <a:solidFill>
            <a:srgbClr val="2C7470"/>
          </a:solidFill>
        </p:spPr>
        <p:txBody>
          <a:bodyPr wrap="square" rtlCol="0">
            <a:spAutoFit/>
          </a:bodyPr>
          <a:lstStyle/>
          <a:p>
            <a:r>
              <a:rPr lang="hu-HU" dirty="0" smtClean="0">
                <a:solidFill>
                  <a:schemeClr val="bg1"/>
                </a:solidFill>
                <a:latin typeface="+mj-lt"/>
              </a:rPr>
              <a:t>„</a:t>
            </a:r>
            <a:r>
              <a:rPr lang="hu-HU" dirty="0">
                <a:solidFill>
                  <a:schemeClr val="bg1"/>
                </a:solidFill>
                <a:latin typeface="+mj-lt"/>
              </a:rPr>
              <a:t> </a:t>
            </a:r>
            <a:r>
              <a:rPr lang="hu-HU" dirty="0" smtClean="0">
                <a:solidFill>
                  <a:schemeClr val="bg1"/>
                </a:solidFill>
                <a:latin typeface="+mj-lt"/>
              </a:rPr>
              <a:t>rezerv lista</a:t>
            </a:r>
            <a:r>
              <a:rPr lang="hu-HU" dirty="0">
                <a:solidFill>
                  <a:schemeClr val="bg1"/>
                </a:solidFill>
                <a:latin typeface="+mj-lt"/>
              </a:rPr>
              <a:t>”</a:t>
            </a:r>
          </a:p>
        </p:txBody>
      </p:sp>
      <p:sp>
        <p:nvSpPr>
          <p:cNvPr id="23" name="Marcador de texto 1">
            <a:extLst>
              <a:ext uri="{FF2B5EF4-FFF2-40B4-BE49-F238E27FC236}">
                <a16:creationId xmlns=""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dirty="0" smtClean="0">
                <a:latin typeface="+mj-lt"/>
              </a:rPr>
              <a:t>Az </a:t>
            </a:r>
            <a:r>
              <a:rPr lang="hu-HU" dirty="0" smtClean="0">
                <a:latin typeface="+mj-lt"/>
              </a:rPr>
              <a:t>antimikrobiális </a:t>
            </a:r>
            <a:r>
              <a:rPr lang="hu-HU" dirty="0">
                <a:latin typeface="+mj-lt"/>
              </a:rPr>
              <a:t>állatgyógyászati készítmények használata</a:t>
            </a:r>
          </a:p>
          <a:p>
            <a:endParaRPr lang="en-GB" dirty="0"/>
          </a:p>
        </p:txBody>
      </p:sp>
      <p:sp>
        <p:nvSpPr>
          <p:cNvPr id="10" name="CuadroTexto 9">
            <a:extLst>
              <a:ext uri="{FF2B5EF4-FFF2-40B4-BE49-F238E27FC236}">
                <a16:creationId xmlns="" xmlns:a16="http://schemas.microsoft.com/office/drawing/2014/main" id="{424A30C1-DE06-42E0-A897-C1328FBE17E9}"/>
              </a:ext>
            </a:extLst>
          </p:cNvPr>
          <p:cNvSpPr txBox="1"/>
          <p:nvPr/>
        </p:nvSpPr>
        <p:spPr>
          <a:xfrm>
            <a:off x="1453844" y="1343914"/>
            <a:ext cx="9901860" cy="400110"/>
          </a:xfrm>
          <a:prstGeom prst="rect">
            <a:avLst/>
          </a:prstGeom>
          <a:noFill/>
        </p:spPr>
        <p:txBody>
          <a:bodyPr wrap="square" rtlCol="0">
            <a:spAutoFit/>
          </a:bodyPr>
          <a:lstStyle/>
          <a:p>
            <a:pPr algn="l"/>
            <a:r>
              <a:rPr lang="hu-HU" sz="2000" b="1" dirty="0">
                <a:solidFill>
                  <a:schemeClr val="bg1"/>
                </a:solidFill>
                <a:latin typeface="EC Square Sans Pro" panose="020B0506040000020004" pitchFamily="34" charset="0"/>
                <a:ea typeface="+mn-ea"/>
                <a:cs typeface="Arial" panose="020B0604020202020204" pitchFamily="34" charset="0"/>
              </a:rPr>
              <a:t>A körültekintő használat elősegítése és a hatásosság fenntartása</a:t>
            </a:r>
          </a:p>
        </p:txBody>
      </p:sp>
      <p:sp>
        <p:nvSpPr>
          <p:cNvPr id="3" name="TextBox 2">
            <a:extLst>
              <a:ext uri="{FF2B5EF4-FFF2-40B4-BE49-F238E27FC236}">
                <a16:creationId xmlns="" xmlns:a16="http://schemas.microsoft.com/office/drawing/2014/main" id="{C674E960-E38F-8A69-521D-30CFC1668C5D}"/>
              </a:ext>
            </a:extLst>
          </p:cNvPr>
          <p:cNvSpPr txBox="1"/>
          <p:nvPr/>
        </p:nvSpPr>
        <p:spPr>
          <a:xfrm>
            <a:off x="6536054" y="2693907"/>
            <a:ext cx="436246" cy="165847"/>
          </a:xfrm>
          <a:prstGeom prst="rect">
            <a:avLst/>
          </a:prstGeom>
          <a:noFill/>
        </p:spPr>
        <p:txBody>
          <a:bodyPr wrap="square" lIns="0" tIns="0" rIns="0" bIns="0" rtlCol="0">
            <a:noAutofit/>
          </a:bodyPr>
          <a:lstStyle/>
          <a:p>
            <a:r>
              <a:rPr lang="hu-HU" sz="800">
                <a:latin typeface="Times New Roman" panose="02020603050405020304" pitchFamily="18" charset="0"/>
                <a:cs typeface="Times New Roman" panose="02020603050405020304" pitchFamily="18" charset="0"/>
              </a:rPr>
              <a:t>L 191/58</a:t>
            </a:r>
          </a:p>
        </p:txBody>
      </p:sp>
      <p:sp>
        <p:nvSpPr>
          <p:cNvPr id="4" name="TextBox 3">
            <a:extLst>
              <a:ext uri="{FF2B5EF4-FFF2-40B4-BE49-F238E27FC236}">
                <a16:creationId xmlns="" xmlns:a16="http://schemas.microsoft.com/office/drawing/2014/main" id="{215A4E8F-706D-45E7-7C4C-418808C18FE3}"/>
              </a:ext>
            </a:extLst>
          </p:cNvPr>
          <p:cNvSpPr txBox="1"/>
          <p:nvPr/>
        </p:nvSpPr>
        <p:spPr>
          <a:xfrm>
            <a:off x="7204710" y="2684113"/>
            <a:ext cx="304800" cy="132220"/>
          </a:xfrm>
          <a:prstGeom prst="rect">
            <a:avLst/>
          </a:prstGeom>
          <a:noFill/>
          <a:ln w="6350">
            <a:solidFill>
              <a:schemeClr val="tx1"/>
            </a:solidFill>
          </a:ln>
        </p:spPr>
        <p:txBody>
          <a:bodyPr wrap="square" lIns="0" tIns="0" rIns="0" bIns="0" rtlCol="0" anchor="ctr" anchorCtr="0">
            <a:noAutofit/>
          </a:bodyPr>
          <a:lstStyle/>
          <a:p>
            <a:pPr algn="ctr"/>
            <a:r>
              <a:rPr lang="hu-HU" sz="800">
                <a:latin typeface="Times New Roman" panose="02020603050405020304" pitchFamily="18" charset="0"/>
                <a:cs typeface="Times New Roman" panose="02020603050405020304" pitchFamily="18" charset="0"/>
              </a:rPr>
              <a:t>HU</a:t>
            </a:r>
          </a:p>
        </p:txBody>
      </p:sp>
      <p:sp>
        <p:nvSpPr>
          <p:cNvPr id="5" name="TextBox 4">
            <a:extLst>
              <a:ext uri="{FF2B5EF4-FFF2-40B4-BE49-F238E27FC236}">
                <a16:creationId xmlns="" xmlns:a16="http://schemas.microsoft.com/office/drawing/2014/main" id="{857444C7-F5E5-6CA1-B161-C19C28A72172}"/>
              </a:ext>
            </a:extLst>
          </p:cNvPr>
          <p:cNvSpPr txBox="1"/>
          <p:nvPr/>
        </p:nvSpPr>
        <p:spPr>
          <a:xfrm>
            <a:off x="8104957" y="2692955"/>
            <a:ext cx="1808117" cy="166799"/>
          </a:xfrm>
          <a:prstGeom prst="rect">
            <a:avLst/>
          </a:prstGeom>
          <a:noFill/>
        </p:spPr>
        <p:txBody>
          <a:bodyPr wrap="square" lIns="0" tIns="0" rIns="0" bIns="0" rtlCol="0">
            <a:noAutofit/>
          </a:bodyPr>
          <a:lstStyle/>
          <a:p>
            <a:pPr algn="ctr"/>
            <a:r>
              <a:rPr lang="hu-HU" sz="800">
                <a:latin typeface="Times New Roman" panose="02020603050405020304" pitchFamily="18" charset="0"/>
                <a:cs typeface="Times New Roman" panose="02020603050405020304" pitchFamily="18" charset="0"/>
              </a:rPr>
              <a:t>Az Európai Unió Hivatalos Lapja</a:t>
            </a:r>
          </a:p>
        </p:txBody>
      </p:sp>
      <p:sp>
        <p:nvSpPr>
          <p:cNvPr id="6" name="TextBox 5">
            <a:extLst>
              <a:ext uri="{FF2B5EF4-FFF2-40B4-BE49-F238E27FC236}">
                <a16:creationId xmlns="" xmlns:a16="http://schemas.microsoft.com/office/drawing/2014/main" id="{8F5DAA36-58DC-3DE5-7E04-3885F0C33AAF}"/>
              </a:ext>
            </a:extLst>
          </p:cNvPr>
          <p:cNvSpPr txBox="1"/>
          <p:nvPr/>
        </p:nvSpPr>
        <p:spPr>
          <a:xfrm>
            <a:off x="11093766" y="2693907"/>
            <a:ext cx="436246" cy="165847"/>
          </a:xfrm>
          <a:prstGeom prst="rect">
            <a:avLst/>
          </a:prstGeom>
          <a:noFill/>
        </p:spPr>
        <p:txBody>
          <a:bodyPr wrap="square" lIns="0" tIns="0" rIns="0" bIns="0" rtlCol="0">
            <a:noAutofit/>
          </a:bodyPr>
          <a:lstStyle/>
          <a:p>
            <a:pPr algn="r"/>
            <a:r>
              <a:rPr lang="hu-HU" sz="800">
                <a:latin typeface="Times New Roman" panose="02020603050405020304" pitchFamily="18" charset="0"/>
                <a:cs typeface="Times New Roman" panose="02020603050405020304" pitchFamily="18" charset="0"/>
              </a:rPr>
              <a:t>2022.7.20</a:t>
            </a:r>
          </a:p>
        </p:txBody>
      </p:sp>
      <p:sp>
        <p:nvSpPr>
          <p:cNvPr id="7" name="TextBox 6">
            <a:extLst>
              <a:ext uri="{FF2B5EF4-FFF2-40B4-BE49-F238E27FC236}">
                <a16:creationId xmlns="" xmlns:a16="http://schemas.microsoft.com/office/drawing/2014/main" id="{FD053DC2-5371-2A83-7EDB-DAB66E36BAD7}"/>
              </a:ext>
            </a:extLst>
          </p:cNvPr>
          <p:cNvSpPr txBox="1"/>
          <p:nvPr/>
        </p:nvSpPr>
        <p:spPr>
          <a:xfrm>
            <a:off x="6871198" y="3184299"/>
            <a:ext cx="4320813" cy="972788"/>
          </a:xfrm>
          <a:prstGeom prst="rect">
            <a:avLst/>
          </a:prstGeom>
          <a:noFill/>
        </p:spPr>
        <p:txBody>
          <a:bodyPr wrap="square" lIns="0" tIns="0" rIns="0" bIns="0" rtlCol="0">
            <a:noAutofit/>
          </a:bodyPr>
          <a:lstStyle/>
          <a:p>
            <a:pPr algn="ctr"/>
            <a:r>
              <a:rPr lang="hu-HU" sz="800" b="1">
                <a:latin typeface="Times New Roman" panose="02020603050405020304" pitchFamily="18" charset="0"/>
                <a:cs typeface="Times New Roman" panose="02020603050405020304" pitchFamily="18" charset="0"/>
              </a:rPr>
              <a:t>A BIZOTTSÁG VÉGREHAJTÁSI RENDELETE (EU) 2022/1255 </a:t>
            </a:r>
          </a:p>
          <a:p>
            <a:pPr algn="ctr"/>
            <a:endParaRPr lang="en-US" sz="800" b="1" dirty="0">
              <a:latin typeface="Times New Roman" panose="02020603050405020304" pitchFamily="18" charset="0"/>
              <a:cs typeface="Times New Roman" panose="02020603050405020304" pitchFamily="18" charset="0"/>
            </a:endParaRPr>
          </a:p>
          <a:p>
            <a:pPr algn="ctr"/>
            <a:r>
              <a:rPr lang="hu-HU" sz="800" b="1">
                <a:latin typeface="Times New Roman" panose="02020603050405020304" pitchFamily="18" charset="0"/>
                <a:cs typeface="Times New Roman" panose="02020603050405020304" pitchFamily="18" charset="0"/>
              </a:rPr>
              <a:t>2022. július 19.</a:t>
            </a:r>
          </a:p>
          <a:p>
            <a:pPr algn="ctr"/>
            <a:endParaRPr lang="en-US" sz="800" b="1" dirty="0">
              <a:latin typeface="Times New Roman" panose="02020603050405020304" pitchFamily="18" charset="0"/>
              <a:cs typeface="Times New Roman" panose="02020603050405020304" pitchFamily="18" charset="0"/>
            </a:endParaRPr>
          </a:p>
          <a:p>
            <a:pPr algn="ctr"/>
            <a:r>
              <a:rPr lang="hu-HU" sz="800" b="1">
                <a:latin typeface="Times New Roman" panose="02020603050405020304" pitchFamily="18" charset="0"/>
                <a:cs typeface="Times New Roman" panose="02020603050405020304" pitchFamily="18" charset="0"/>
              </a:rPr>
              <a:t>amely kijelöli a bizonyos emberi fertőzések kezelésére fenntartott antimikrobiális szerek vagy antimikrobiális szerek csoportjait az (EU) 2019/6 európai parlamenti és tanácsi rendelettel összhangban</a:t>
            </a:r>
          </a:p>
          <a:p>
            <a:pPr algn="ctr"/>
            <a:endParaRPr lang="en-US" sz="800" b="1" dirty="0">
              <a:latin typeface="Times New Roman" panose="02020603050405020304" pitchFamily="18" charset="0"/>
              <a:cs typeface="Times New Roman" panose="02020603050405020304" pitchFamily="18" charset="0"/>
            </a:endParaRPr>
          </a:p>
          <a:p>
            <a:pPr algn="ctr"/>
            <a:r>
              <a:rPr lang="hu-HU" sz="800" b="1">
                <a:latin typeface="Times New Roman" panose="02020603050405020304" pitchFamily="18" charset="0"/>
                <a:cs typeface="Times New Roman" panose="02020603050405020304" pitchFamily="18" charset="0"/>
              </a:rPr>
              <a:t>(EGT vonatkozású szöveg)</a:t>
            </a:r>
          </a:p>
        </p:txBody>
      </p:sp>
      <p:sp>
        <p:nvSpPr>
          <p:cNvPr id="8" name="TextBox 7">
            <a:extLst>
              <a:ext uri="{FF2B5EF4-FFF2-40B4-BE49-F238E27FC236}">
                <a16:creationId xmlns="" xmlns:a16="http://schemas.microsoft.com/office/drawing/2014/main" id="{3CB92135-4182-E137-F972-D047A261DF9F}"/>
              </a:ext>
            </a:extLst>
          </p:cNvPr>
          <p:cNvSpPr txBox="1"/>
          <p:nvPr/>
        </p:nvSpPr>
        <p:spPr>
          <a:xfrm>
            <a:off x="6782751" y="4971883"/>
            <a:ext cx="1551624" cy="165847"/>
          </a:xfrm>
          <a:prstGeom prst="rect">
            <a:avLst/>
          </a:prstGeom>
          <a:noFill/>
        </p:spPr>
        <p:txBody>
          <a:bodyPr wrap="square" lIns="0" tIns="0" rIns="0" bIns="0" rtlCol="0">
            <a:noAutofit/>
          </a:bodyPr>
          <a:lstStyle/>
          <a:p>
            <a:r>
              <a:rPr lang="hu-HU" sz="800">
                <a:latin typeface="Times New Roman" panose="02020603050405020304" pitchFamily="18" charset="0"/>
                <a:cs typeface="Times New Roman" panose="02020603050405020304" pitchFamily="18" charset="0"/>
              </a:rPr>
              <a:t>AZ EURÓPAI BIZOTTSÁG.</a:t>
            </a:r>
          </a:p>
        </p:txBody>
      </p:sp>
      <p:sp>
        <p:nvSpPr>
          <p:cNvPr id="9" name="CuadroTexto 21">
            <a:extLst>
              <a:ext uri="{FF2B5EF4-FFF2-40B4-BE49-F238E27FC236}">
                <a16:creationId xmlns="" xmlns:a16="http://schemas.microsoft.com/office/drawing/2014/main" id="{8263BF89-7984-4FA1-9964-432939201322}"/>
              </a:ext>
            </a:extLst>
          </p:cNvPr>
          <p:cNvSpPr txBox="1"/>
          <p:nvPr/>
        </p:nvSpPr>
        <p:spPr>
          <a:xfrm>
            <a:off x="540342" y="2134670"/>
            <a:ext cx="5484495" cy="615553"/>
          </a:xfrm>
          <a:prstGeom prst="rect">
            <a:avLst/>
          </a:prstGeom>
          <a:noFill/>
        </p:spPr>
        <p:txBody>
          <a:bodyPr wrap="square">
            <a:spAutoFit/>
          </a:bodyPr>
          <a:lstStyle>
            <a:defPPr>
              <a:defRPr kern="0"/>
            </a:defPPr>
          </a:lstStyle>
          <a:p>
            <a:pPr algn="ctr"/>
            <a:r>
              <a:rPr lang="en-GB" sz="1800" dirty="0">
                <a:solidFill>
                  <a:prstClr val="white"/>
                </a:solidFill>
                <a:latin typeface="EC Square Sans Pro" panose="020B0506040000020004" pitchFamily="34" charset="0"/>
                <a:ea typeface="Steelfish" charset="0"/>
                <a:cs typeface="Steelfish" charset="0"/>
              </a:rPr>
              <a:t>!</a:t>
            </a:r>
            <a:r>
              <a:rPr lang="en-US" sz="1600" i="1" dirty="0">
                <a:latin typeface="EC Square Sans Pro" panose="020B0506040000020004" pitchFamily="34" charset="0"/>
              </a:rPr>
              <a:t> </a:t>
            </a:r>
            <a:r>
              <a:rPr lang="en-US" sz="1600" b="1" i="1" dirty="0">
                <a:solidFill>
                  <a:srgbClr val="002060"/>
                </a:solidFill>
                <a:latin typeface="+mn-lt"/>
              </a:rPr>
              <a:t>A </a:t>
            </a:r>
            <a:r>
              <a:rPr lang="en-US" sz="1600" b="1" i="1" dirty="0" err="1">
                <a:solidFill>
                  <a:srgbClr val="002060"/>
                </a:solidFill>
                <a:latin typeface="+mn-lt"/>
              </a:rPr>
              <a:t>bizonyos</a:t>
            </a:r>
            <a:r>
              <a:rPr lang="en-US" sz="1600" b="1" i="1" dirty="0">
                <a:solidFill>
                  <a:srgbClr val="002060"/>
                </a:solidFill>
                <a:latin typeface="+mn-lt"/>
              </a:rPr>
              <a:t> </a:t>
            </a:r>
            <a:r>
              <a:rPr lang="en-US" sz="1600" b="1" i="1" dirty="0" err="1">
                <a:solidFill>
                  <a:srgbClr val="002060"/>
                </a:solidFill>
                <a:latin typeface="+mn-lt"/>
              </a:rPr>
              <a:t>emberi</a:t>
            </a:r>
            <a:r>
              <a:rPr lang="en-US" sz="1600" b="1" i="1" dirty="0">
                <a:solidFill>
                  <a:srgbClr val="002060"/>
                </a:solidFill>
                <a:latin typeface="+mn-lt"/>
              </a:rPr>
              <a:t> </a:t>
            </a:r>
            <a:r>
              <a:rPr lang="en-US" sz="1600" b="1" i="1" dirty="0" err="1">
                <a:solidFill>
                  <a:srgbClr val="002060"/>
                </a:solidFill>
                <a:latin typeface="+mn-lt"/>
              </a:rPr>
              <a:t>fertőzések</a:t>
            </a:r>
            <a:r>
              <a:rPr lang="en-US" sz="1600" b="1" i="1" dirty="0">
                <a:solidFill>
                  <a:srgbClr val="002060"/>
                </a:solidFill>
                <a:latin typeface="+mn-lt"/>
              </a:rPr>
              <a:t> </a:t>
            </a:r>
            <a:r>
              <a:rPr lang="en-US" sz="1600" b="1" i="1" dirty="0" err="1">
                <a:solidFill>
                  <a:srgbClr val="002060"/>
                </a:solidFill>
                <a:latin typeface="+mn-lt"/>
              </a:rPr>
              <a:t>kezelésére</a:t>
            </a:r>
            <a:r>
              <a:rPr lang="en-US" sz="1600" b="1" i="1" dirty="0">
                <a:solidFill>
                  <a:srgbClr val="002060"/>
                </a:solidFill>
                <a:latin typeface="+mn-lt"/>
              </a:rPr>
              <a:t> </a:t>
            </a:r>
            <a:r>
              <a:rPr lang="en-US" sz="1600" b="1" i="1" dirty="0" err="1">
                <a:solidFill>
                  <a:srgbClr val="002060"/>
                </a:solidFill>
                <a:latin typeface="+mn-lt"/>
              </a:rPr>
              <a:t>fenntartott</a:t>
            </a:r>
            <a:r>
              <a:rPr lang="en-US" sz="1600" b="1" i="1" dirty="0">
                <a:solidFill>
                  <a:srgbClr val="002060"/>
                </a:solidFill>
                <a:latin typeface="+mn-lt"/>
              </a:rPr>
              <a:t> antimikrobiális </a:t>
            </a:r>
            <a:r>
              <a:rPr lang="en-US" sz="1600" b="1" i="1" dirty="0" err="1">
                <a:solidFill>
                  <a:srgbClr val="002060"/>
                </a:solidFill>
                <a:latin typeface="+mn-lt"/>
              </a:rPr>
              <a:t>szerek</a:t>
            </a:r>
            <a:r>
              <a:rPr lang="en-US" sz="1600" b="1" i="1" dirty="0">
                <a:solidFill>
                  <a:srgbClr val="002060"/>
                </a:solidFill>
                <a:latin typeface="+mn-lt"/>
              </a:rPr>
              <a:t> </a:t>
            </a:r>
            <a:r>
              <a:rPr lang="en-US" sz="1600" b="1" i="1" dirty="0" err="1">
                <a:solidFill>
                  <a:srgbClr val="002060"/>
                </a:solidFill>
                <a:latin typeface="+mn-lt"/>
              </a:rPr>
              <a:t>listája</a:t>
            </a:r>
            <a:r>
              <a:rPr lang="en-US" sz="1600" b="1" i="1" dirty="0">
                <a:solidFill>
                  <a:srgbClr val="002060"/>
                </a:solidFill>
                <a:latin typeface="+mn-lt"/>
              </a:rPr>
              <a:t> („</a:t>
            </a:r>
            <a:r>
              <a:rPr lang="en-US" sz="1600" b="1" i="1" dirty="0" err="1">
                <a:solidFill>
                  <a:srgbClr val="002060"/>
                </a:solidFill>
                <a:latin typeface="+mn-lt"/>
              </a:rPr>
              <a:t>humán</a:t>
            </a:r>
            <a:r>
              <a:rPr lang="en-US" sz="1600" b="1" i="1" dirty="0">
                <a:solidFill>
                  <a:srgbClr val="002060"/>
                </a:solidFill>
                <a:latin typeface="+mn-lt"/>
              </a:rPr>
              <a:t> </a:t>
            </a:r>
            <a:r>
              <a:rPr lang="hu-HU" sz="1600" b="1" i="1" dirty="0" smtClean="0">
                <a:solidFill>
                  <a:srgbClr val="002060"/>
                </a:solidFill>
                <a:latin typeface="+mn-lt"/>
              </a:rPr>
              <a:t>rezerv </a:t>
            </a:r>
            <a:r>
              <a:rPr lang="en-US" sz="1600" b="1" i="1" dirty="0" err="1" smtClean="0">
                <a:solidFill>
                  <a:srgbClr val="002060"/>
                </a:solidFill>
                <a:latin typeface="+mn-lt"/>
              </a:rPr>
              <a:t>lista</a:t>
            </a:r>
            <a:r>
              <a:rPr lang="en-US" sz="1600" b="1" i="1" dirty="0">
                <a:solidFill>
                  <a:srgbClr val="002060"/>
                </a:solidFill>
                <a:latin typeface="+mn-lt"/>
              </a:rPr>
              <a:t>”)</a:t>
            </a:r>
            <a:endParaRPr lang="en-GB" sz="1600" b="1" strike="dblStrike" dirty="0">
              <a:solidFill>
                <a:srgbClr val="002060"/>
              </a:solidFill>
              <a:latin typeface="+mn-lt"/>
            </a:endParaRPr>
          </a:p>
        </p:txBody>
      </p:sp>
    </p:spTree>
    <p:extLst>
      <p:ext uri="{BB962C8B-B14F-4D97-AF65-F5344CB8AC3E}">
        <p14:creationId xmlns:p14="http://schemas.microsoft.com/office/powerpoint/2010/main" val="193215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b="1" dirty="0">
              <a:solidFill>
                <a:srgbClr val="003399"/>
              </a:solidFill>
              <a:latin typeface="EC Square Sans Pro" panose="020B0506040000020004" pitchFamily="34" charset="0"/>
              <a:cs typeface="Arial" panose="020B0604020202020204" pitchFamily="34" charset="0"/>
            </a:endParaRPr>
          </a:p>
          <a:p>
            <a:endParaRPr lang="en-US" b="1" dirty="0">
              <a:solidFill>
                <a:srgbClr val="0070C0"/>
              </a:solidFill>
              <a:latin typeface="EC Square Sans Pro" panose="020B0506040000020004" pitchFamily="34" charset="0"/>
            </a:endParaRPr>
          </a:p>
        </p:txBody>
      </p:sp>
      <p:sp>
        <p:nvSpPr>
          <p:cNvPr id="17" name="Rectángulo 16">
            <a:extLst>
              <a:ext uri="{FF2B5EF4-FFF2-40B4-BE49-F238E27FC236}">
                <a16:creationId xmlns=""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uadroTexto 23">
            <a:extLst>
              <a:ext uri="{FF2B5EF4-FFF2-40B4-BE49-F238E27FC236}">
                <a16:creationId xmlns="" xmlns:a16="http://schemas.microsoft.com/office/drawing/2014/main" id="{A8E2F320-47EB-4C37-B9E4-0F1154B7B1B0}"/>
              </a:ext>
            </a:extLst>
          </p:cNvPr>
          <p:cNvSpPr txBox="1"/>
          <p:nvPr/>
        </p:nvSpPr>
        <p:spPr>
          <a:xfrm>
            <a:off x="762000" y="951033"/>
            <a:ext cx="2286000" cy="369332"/>
          </a:xfrm>
          <a:prstGeom prst="rect">
            <a:avLst/>
          </a:prstGeom>
          <a:solidFill>
            <a:srgbClr val="2C7470"/>
          </a:solidFill>
        </p:spPr>
        <p:txBody>
          <a:bodyPr wrap="square" rtlCol="0">
            <a:spAutoFit/>
          </a:bodyPr>
          <a:lstStyle/>
          <a:p>
            <a:r>
              <a:rPr lang="hu-HU" dirty="0">
                <a:solidFill>
                  <a:schemeClr val="bg1"/>
                </a:solidFill>
                <a:latin typeface="EC Square Sans Pro" panose="020B0506040000020004" pitchFamily="34" charset="0"/>
              </a:rPr>
              <a:t>„humán </a:t>
            </a:r>
            <a:r>
              <a:rPr lang="hu-HU" dirty="0" smtClean="0">
                <a:solidFill>
                  <a:schemeClr val="bg1"/>
                </a:solidFill>
                <a:latin typeface="EC Square Sans Pro" panose="020B0506040000020004" pitchFamily="34" charset="0"/>
              </a:rPr>
              <a:t>rezerv lista</a:t>
            </a:r>
            <a:r>
              <a:rPr lang="hu-HU" dirty="0">
                <a:solidFill>
                  <a:schemeClr val="bg1"/>
                </a:solidFill>
                <a:latin typeface="EC Square Sans Pro" panose="020B0506040000020004" pitchFamily="34" charset="0"/>
              </a:rPr>
              <a:t>”</a:t>
            </a:r>
          </a:p>
        </p:txBody>
      </p:sp>
      <p:sp>
        <p:nvSpPr>
          <p:cNvPr id="25" name="Rectángulo redondeado 13">
            <a:extLst>
              <a:ext uri="{FF2B5EF4-FFF2-40B4-BE49-F238E27FC236}">
                <a16:creationId xmlns=""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28" name="CuadroTexto 27">
            <a:extLst>
              <a:ext uri="{FF2B5EF4-FFF2-40B4-BE49-F238E27FC236}">
                <a16:creationId xmlns=""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r>
              <a:rPr lang="hu-HU" sz="1400" i="1">
                <a:solidFill>
                  <a:srgbClr val="003399"/>
                </a:solidFill>
                <a:latin typeface="EC Square Sans Pro" panose="020B0506040000020004" pitchFamily="34" charset="0"/>
              </a:rPr>
              <a:t>A Bizottság végrehajtási rendelete (EU) 2022/1255 </a:t>
            </a:r>
          </a:p>
        </p:txBody>
      </p:sp>
      <p:sp>
        <p:nvSpPr>
          <p:cNvPr id="29" name="Marcador de texto 1">
            <a:extLst>
              <a:ext uri="{FF2B5EF4-FFF2-40B4-BE49-F238E27FC236}">
                <a16:creationId xmlns=""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hu-HU" sz="2400" dirty="0">
                <a:latin typeface="EC Square Sans Pro" panose="020B0506040000020004" pitchFamily="34" charset="0"/>
              </a:rPr>
              <a:t>Az </a:t>
            </a:r>
            <a:r>
              <a:rPr lang="hu-HU" sz="2400" dirty="0" err="1">
                <a:latin typeface="EC Square Sans Pro" panose="020B0506040000020004" pitchFamily="34" charset="0"/>
              </a:rPr>
              <a:t>antimikrobiális</a:t>
            </a:r>
            <a:r>
              <a:rPr lang="hu-HU" sz="2400" dirty="0">
                <a:latin typeface="EC Square Sans Pro" panose="020B0506040000020004" pitchFamily="34" charset="0"/>
              </a:rPr>
              <a:t> állatgyógyászati készítmények használata</a:t>
            </a:r>
          </a:p>
          <a:p>
            <a:endParaRPr lang="en-GB" dirty="0"/>
          </a:p>
        </p:txBody>
      </p:sp>
      <p:sp>
        <p:nvSpPr>
          <p:cNvPr id="12" name="CuadroTexto 11">
            <a:extLst>
              <a:ext uri="{FF2B5EF4-FFF2-40B4-BE49-F238E27FC236}">
                <a16:creationId xmlns="" xmlns:a16="http://schemas.microsoft.com/office/drawing/2014/main" id="{424A30C1-DE06-42E0-A897-C1328FBE17E9}"/>
              </a:ext>
            </a:extLst>
          </p:cNvPr>
          <p:cNvSpPr txBox="1"/>
          <p:nvPr/>
        </p:nvSpPr>
        <p:spPr>
          <a:xfrm>
            <a:off x="1361653" y="1352837"/>
            <a:ext cx="9839748" cy="400110"/>
          </a:xfrm>
          <a:prstGeom prst="rect">
            <a:avLst/>
          </a:prstGeom>
          <a:noFill/>
        </p:spPr>
        <p:txBody>
          <a:bodyPr wrap="square" rtlCol="0">
            <a:spAutoFit/>
          </a:bodyPr>
          <a:lstStyle/>
          <a:p>
            <a:pPr algn="l"/>
            <a:r>
              <a:rPr lang="hu-HU" sz="2000" b="1" dirty="0">
                <a:solidFill>
                  <a:schemeClr val="bg1"/>
                </a:solidFill>
                <a:latin typeface="EC Square Sans Pro" panose="020B0506040000020004" pitchFamily="34" charset="0"/>
                <a:ea typeface="+mn-ea"/>
                <a:cs typeface="Arial" panose="020B0604020202020204" pitchFamily="34" charset="0"/>
              </a:rPr>
              <a:t>A körültekintő használat elősegítése és a hatásosság fenntartása</a:t>
            </a:r>
          </a:p>
        </p:txBody>
      </p:sp>
      <p:sp>
        <p:nvSpPr>
          <p:cNvPr id="2" name="TextBox 1">
            <a:extLst>
              <a:ext uri="{FF2B5EF4-FFF2-40B4-BE49-F238E27FC236}">
                <a16:creationId xmlns="" xmlns:a16="http://schemas.microsoft.com/office/drawing/2014/main" id="{27752532-E4D3-1CB9-8267-0797DD60CFC7}"/>
              </a:ext>
            </a:extLst>
          </p:cNvPr>
          <p:cNvSpPr txBox="1"/>
          <p:nvPr/>
        </p:nvSpPr>
        <p:spPr>
          <a:xfrm>
            <a:off x="663930" y="2124446"/>
            <a:ext cx="4822470" cy="4098554"/>
          </a:xfrm>
          <a:prstGeom prst="rect">
            <a:avLst/>
          </a:prstGeom>
          <a:noFill/>
        </p:spPr>
        <p:txBody>
          <a:bodyPr wrap="square" lIns="0" tIns="0" rIns="0" bIns="0" rtlCol="0">
            <a:noAutofit/>
          </a:bodyPr>
          <a:lstStyle/>
          <a:p>
            <a:pPr marL="228600" indent="-228600">
              <a:spcAft>
                <a:spcPts val="600"/>
              </a:spcAft>
            </a:pPr>
            <a:r>
              <a:rPr lang="hu-HU" sz="900" dirty="0">
                <a:latin typeface="Times New Roman" panose="02020603050405020304" pitchFamily="18" charset="0"/>
                <a:cs typeface="Times New Roman" panose="02020603050405020304" pitchFamily="18" charset="0"/>
              </a:rPr>
              <a:t>(1)	Antibiotikumok</a:t>
            </a:r>
          </a:p>
          <a:p>
            <a:pPr marL="571500" indent="-342900">
              <a:spcAft>
                <a:spcPts val="600"/>
              </a:spcAft>
            </a:pPr>
            <a:r>
              <a:rPr lang="hu-HU" sz="900" dirty="0">
                <a:latin typeface="Times New Roman" panose="02020603050405020304" pitchFamily="18" charset="0"/>
                <a:cs typeface="Times New Roman" panose="02020603050405020304" pitchFamily="18" charset="0"/>
              </a:rPr>
              <a:t>(a)	Karboxipenicillinek</a:t>
            </a:r>
          </a:p>
          <a:p>
            <a:pPr marL="571500" indent="-342900">
              <a:spcAft>
                <a:spcPts val="600"/>
              </a:spcAft>
            </a:pPr>
            <a:r>
              <a:rPr lang="hu-HU" sz="900" dirty="0">
                <a:latin typeface="Times New Roman" panose="02020603050405020304" pitchFamily="18" charset="0"/>
                <a:cs typeface="Times New Roman" panose="02020603050405020304" pitchFamily="18" charset="0"/>
              </a:rPr>
              <a:t>(b)	Ureidopenicillinek</a:t>
            </a:r>
          </a:p>
          <a:p>
            <a:pPr marL="571500" indent="-342900">
              <a:spcAft>
                <a:spcPts val="600"/>
              </a:spcAft>
            </a:pPr>
            <a:r>
              <a:rPr lang="hu-HU" sz="900" dirty="0">
                <a:latin typeface="Times New Roman" panose="02020603050405020304" pitchFamily="18" charset="0"/>
                <a:cs typeface="Times New Roman" panose="02020603050405020304" pitchFamily="18" charset="0"/>
              </a:rPr>
              <a:t>(c)	Ceftobiprol</a:t>
            </a:r>
          </a:p>
          <a:p>
            <a:pPr marL="571500" indent="-342900">
              <a:spcAft>
                <a:spcPts val="600"/>
              </a:spcAft>
            </a:pPr>
            <a:r>
              <a:rPr lang="hu-HU" sz="900" dirty="0">
                <a:latin typeface="Times New Roman" panose="02020603050405020304" pitchFamily="18" charset="0"/>
                <a:cs typeface="Times New Roman" panose="02020603050405020304" pitchFamily="18" charset="0"/>
              </a:rPr>
              <a:t>(d)	Ceftarolin</a:t>
            </a:r>
          </a:p>
          <a:p>
            <a:pPr marL="571500" indent="-342900">
              <a:spcAft>
                <a:spcPts val="600"/>
              </a:spcAft>
            </a:pPr>
            <a:r>
              <a:rPr lang="hu-HU" sz="900" dirty="0">
                <a:latin typeface="Times New Roman" panose="02020603050405020304" pitchFamily="18" charset="0"/>
                <a:cs typeface="Times New Roman" panose="02020603050405020304" pitchFamily="18" charset="0"/>
              </a:rPr>
              <a:t>(e)	Cefalosporinok kombinációi béta-laktamáz inhibitorokkal</a:t>
            </a:r>
          </a:p>
          <a:p>
            <a:pPr marL="571500" indent="-342900">
              <a:spcAft>
                <a:spcPts val="600"/>
              </a:spcAft>
            </a:pPr>
            <a:r>
              <a:rPr lang="hu-HU" sz="900" dirty="0">
                <a:latin typeface="Times New Roman" panose="02020603050405020304" pitchFamily="18" charset="0"/>
                <a:cs typeface="Times New Roman" panose="02020603050405020304" pitchFamily="18" charset="0"/>
              </a:rPr>
              <a:t>(f)	Sziderofor cefalosporinok</a:t>
            </a:r>
          </a:p>
          <a:p>
            <a:pPr marL="571500" indent="-342900">
              <a:spcAft>
                <a:spcPts val="600"/>
              </a:spcAft>
            </a:pPr>
            <a:r>
              <a:rPr lang="hu-HU" sz="900" dirty="0">
                <a:latin typeface="Times New Roman" panose="02020603050405020304" pitchFamily="18" charset="0"/>
                <a:cs typeface="Times New Roman" panose="02020603050405020304" pitchFamily="18" charset="0"/>
              </a:rPr>
              <a:t>(g)	Karbapenemek</a:t>
            </a:r>
          </a:p>
          <a:p>
            <a:pPr marL="571500" indent="-342900">
              <a:spcAft>
                <a:spcPts val="600"/>
              </a:spcAft>
            </a:pPr>
            <a:r>
              <a:rPr lang="hu-HU" sz="900" dirty="0">
                <a:latin typeface="Times New Roman" panose="02020603050405020304" pitchFamily="18" charset="0"/>
                <a:cs typeface="Times New Roman" panose="02020603050405020304" pitchFamily="18" charset="0"/>
              </a:rPr>
              <a:t>(h)	Penemek</a:t>
            </a:r>
          </a:p>
          <a:p>
            <a:pPr marL="571500" indent="-342900">
              <a:spcAft>
                <a:spcPts val="600"/>
              </a:spcAft>
            </a:pPr>
            <a:r>
              <a:rPr lang="hu-HU" sz="900" dirty="0">
                <a:latin typeface="Times New Roman" panose="02020603050405020304" pitchFamily="18" charset="0"/>
                <a:cs typeface="Times New Roman" panose="02020603050405020304" pitchFamily="18" charset="0"/>
              </a:rPr>
              <a:t>(i)	Monobaktámok</a:t>
            </a:r>
          </a:p>
          <a:p>
            <a:pPr marL="571500" indent="-342900">
              <a:spcAft>
                <a:spcPts val="600"/>
              </a:spcAft>
            </a:pPr>
            <a:r>
              <a:rPr lang="hu-HU" sz="900" dirty="0">
                <a:latin typeface="Times New Roman" panose="02020603050405020304" pitchFamily="18" charset="0"/>
                <a:cs typeface="Times New Roman" panose="02020603050405020304" pitchFamily="18" charset="0"/>
              </a:rPr>
              <a:t>(j)	Foszfonsav-származékok</a:t>
            </a:r>
          </a:p>
          <a:p>
            <a:pPr marL="571500" indent="-342900">
              <a:spcAft>
                <a:spcPts val="600"/>
              </a:spcAft>
            </a:pPr>
            <a:r>
              <a:rPr lang="hu-HU" sz="900" dirty="0">
                <a:latin typeface="Times New Roman" panose="02020603050405020304" pitchFamily="18" charset="0"/>
                <a:cs typeface="Times New Roman" panose="02020603050405020304" pitchFamily="18" charset="0"/>
              </a:rPr>
              <a:t>(k)	Glikopeptidek</a:t>
            </a:r>
          </a:p>
          <a:p>
            <a:pPr marL="571500" indent="-342900">
              <a:spcAft>
                <a:spcPts val="600"/>
              </a:spcAft>
            </a:pPr>
            <a:r>
              <a:rPr lang="hu-HU" sz="900" dirty="0">
                <a:latin typeface="Times New Roman" panose="02020603050405020304" pitchFamily="18" charset="0"/>
                <a:cs typeface="Times New Roman" panose="02020603050405020304" pitchFamily="18" charset="0"/>
              </a:rPr>
              <a:t>(l)	Lipopeptidek</a:t>
            </a:r>
          </a:p>
          <a:p>
            <a:pPr marL="571500" indent="-342900">
              <a:spcAft>
                <a:spcPts val="600"/>
              </a:spcAft>
            </a:pPr>
            <a:r>
              <a:rPr lang="hu-HU" sz="900" dirty="0">
                <a:latin typeface="Times New Roman" panose="02020603050405020304" pitchFamily="18" charset="0"/>
                <a:cs typeface="Times New Roman" panose="02020603050405020304" pitchFamily="18" charset="0"/>
              </a:rPr>
              <a:t>(m)	Oxazolidinonok</a:t>
            </a:r>
          </a:p>
          <a:p>
            <a:pPr marL="571500" indent="-342900">
              <a:spcAft>
                <a:spcPts val="600"/>
              </a:spcAft>
            </a:pPr>
            <a:r>
              <a:rPr lang="hu-HU" sz="900" dirty="0">
                <a:latin typeface="Times New Roman" panose="02020603050405020304" pitchFamily="18" charset="0"/>
                <a:cs typeface="Times New Roman" panose="02020603050405020304" pitchFamily="18" charset="0"/>
              </a:rPr>
              <a:t>(n)	Fidaxomicin</a:t>
            </a:r>
          </a:p>
          <a:p>
            <a:pPr marL="571500" indent="-342900">
              <a:spcAft>
                <a:spcPts val="600"/>
              </a:spcAft>
            </a:pPr>
            <a:r>
              <a:rPr lang="hu-HU" sz="900" dirty="0">
                <a:latin typeface="Times New Roman" panose="02020603050405020304" pitchFamily="18" charset="0"/>
                <a:cs typeface="Times New Roman" panose="02020603050405020304" pitchFamily="18" charset="0"/>
              </a:rPr>
              <a:t>(o)	Plazomicin</a:t>
            </a:r>
          </a:p>
          <a:p>
            <a:pPr marL="571500" indent="-342900">
              <a:spcAft>
                <a:spcPts val="600"/>
              </a:spcAft>
            </a:pPr>
            <a:r>
              <a:rPr lang="hu-HU" sz="900" dirty="0">
                <a:latin typeface="Times New Roman" panose="02020603050405020304" pitchFamily="18" charset="0"/>
                <a:cs typeface="Times New Roman" panose="02020603050405020304" pitchFamily="18" charset="0"/>
              </a:rPr>
              <a:t>(p)	Glicilciklinek</a:t>
            </a:r>
          </a:p>
          <a:p>
            <a:pPr marL="571500" indent="-342900">
              <a:spcAft>
                <a:spcPts val="600"/>
              </a:spcAft>
            </a:pPr>
            <a:r>
              <a:rPr lang="hu-HU" sz="900" dirty="0">
                <a:latin typeface="Times New Roman" panose="02020603050405020304" pitchFamily="18" charset="0"/>
                <a:cs typeface="Times New Roman" panose="02020603050405020304" pitchFamily="18" charset="0"/>
              </a:rPr>
              <a:t>(q)	Eravaciklin</a:t>
            </a:r>
          </a:p>
          <a:p>
            <a:pPr marL="571500" indent="-342900">
              <a:spcAft>
                <a:spcPts val="600"/>
              </a:spcAft>
            </a:pPr>
            <a:r>
              <a:rPr lang="hu-HU" sz="900" dirty="0">
                <a:latin typeface="Times New Roman" panose="02020603050405020304" pitchFamily="18" charset="0"/>
                <a:cs typeface="Times New Roman" panose="02020603050405020304" pitchFamily="18" charset="0"/>
              </a:rPr>
              <a:t>(r)	Omadaciklin</a:t>
            </a:r>
          </a:p>
        </p:txBody>
      </p:sp>
      <p:sp>
        <p:nvSpPr>
          <p:cNvPr id="3" name="TextBox 2">
            <a:extLst>
              <a:ext uri="{FF2B5EF4-FFF2-40B4-BE49-F238E27FC236}">
                <a16:creationId xmlns="" xmlns:a16="http://schemas.microsoft.com/office/drawing/2014/main" id="{99A6DB2F-33C2-8A6C-E6C6-EF5A55ECDCC8}"/>
              </a:ext>
            </a:extLst>
          </p:cNvPr>
          <p:cNvSpPr txBox="1"/>
          <p:nvPr/>
        </p:nvSpPr>
        <p:spPr>
          <a:xfrm>
            <a:off x="6517838" y="2335935"/>
            <a:ext cx="2520779" cy="4105394"/>
          </a:xfrm>
          <a:prstGeom prst="rect">
            <a:avLst/>
          </a:prstGeom>
          <a:noFill/>
        </p:spPr>
        <p:txBody>
          <a:bodyPr wrap="square" lIns="0" tIns="0" rIns="0" bIns="0" rtlCol="0">
            <a:noAutofit/>
          </a:bodyPr>
          <a:lstStyle/>
          <a:p>
            <a:pPr marL="342900" indent="-342900">
              <a:spcAft>
                <a:spcPts val="900"/>
              </a:spcAft>
            </a:pPr>
            <a:r>
              <a:rPr lang="hu-HU" sz="1500">
                <a:latin typeface="Times New Roman" panose="02020603050405020304" pitchFamily="18" charset="0"/>
                <a:cs typeface="Times New Roman" panose="02020603050405020304" pitchFamily="18" charset="0"/>
              </a:rPr>
              <a:t>(2)	Antivirális szerek</a:t>
            </a:r>
          </a:p>
          <a:p>
            <a:pPr marL="628650" indent="-342900">
              <a:spcAft>
                <a:spcPts val="900"/>
              </a:spcAft>
            </a:pPr>
            <a:r>
              <a:rPr lang="hu-HU" sz="1500">
                <a:latin typeface="Times New Roman" panose="02020603050405020304" pitchFamily="18" charset="0"/>
                <a:cs typeface="Times New Roman" panose="02020603050405020304" pitchFamily="18" charset="0"/>
              </a:rPr>
              <a:t>(a)	Amantadin</a:t>
            </a:r>
          </a:p>
          <a:p>
            <a:pPr marL="628650" indent="-342900">
              <a:spcAft>
                <a:spcPts val="900"/>
              </a:spcAft>
            </a:pPr>
            <a:r>
              <a:rPr lang="hu-HU" sz="1500">
                <a:latin typeface="Times New Roman" panose="02020603050405020304" pitchFamily="18" charset="0"/>
                <a:cs typeface="Times New Roman" panose="02020603050405020304" pitchFamily="18" charset="0"/>
              </a:rPr>
              <a:t>(b)	Baloxavir marboxil</a:t>
            </a:r>
          </a:p>
          <a:p>
            <a:pPr marL="628650" indent="-342900">
              <a:spcAft>
                <a:spcPts val="900"/>
              </a:spcAft>
            </a:pPr>
            <a:r>
              <a:rPr lang="hu-HU" sz="1500">
                <a:latin typeface="Times New Roman" panose="02020603050405020304" pitchFamily="18" charset="0"/>
                <a:cs typeface="Times New Roman" panose="02020603050405020304" pitchFamily="18" charset="0"/>
              </a:rPr>
              <a:t>(c)	Celgoszivir</a:t>
            </a:r>
          </a:p>
          <a:p>
            <a:pPr marL="628650" indent="-342900">
              <a:spcAft>
                <a:spcPts val="900"/>
              </a:spcAft>
            </a:pPr>
            <a:r>
              <a:rPr lang="hu-HU" sz="1500">
                <a:latin typeface="Times New Roman" panose="02020603050405020304" pitchFamily="18" charset="0"/>
                <a:cs typeface="Times New Roman" panose="02020603050405020304" pitchFamily="18" charset="0"/>
              </a:rPr>
              <a:t>(d)	Favipiravir</a:t>
            </a:r>
          </a:p>
          <a:p>
            <a:pPr marL="628650" indent="-342900">
              <a:spcAft>
                <a:spcPts val="900"/>
              </a:spcAft>
            </a:pPr>
            <a:r>
              <a:rPr lang="hu-HU" sz="1500">
                <a:latin typeface="Times New Roman" panose="02020603050405020304" pitchFamily="18" charset="0"/>
                <a:cs typeface="Times New Roman" panose="02020603050405020304" pitchFamily="18" charset="0"/>
              </a:rPr>
              <a:t>(e)	Galideszivir</a:t>
            </a:r>
          </a:p>
          <a:p>
            <a:pPr marL="628650" indent="-342900">
              <a:spcAft>
                <a:spcPts val="900"/>
              </a:spcAft>
            </a:pPr>
            <a:r>
              <a:rPr lang="hu-HU" sz="1500">
                <a:latin typeface="Times New Roman" panose="02020603050405020304" pitchFamily="18" charset="0"/>
                <a:cs typeface="Times New Roman" panose="02020603050405020304" pitchFamily="18" charset="0"/>
              </a:rPr>
              <a:t>(f)	Laktimidomicin</a:t>
            </a:r>
          </a:p>
          <a:p>
            <a:pPr marL="628650" indent="-342900">
              <a:spcAft>
                <a:spcPts val="900"/>
              </a:spcAft>
            </a:pPr>
            <a:r>
              <a:rPr lang="hu-HU" sz="1500">
                <a:latin typeface="Times New Roman" panose="02020603050405020304" pitchFamily="18" charset="0"/>
                <a:cs typeface="Times New Roman" panose="02020603050405020304" pitchFamily="18" charset="0"/>
              </a:rPr>
              <a:t>(g)	Laninamivir</a:t>
            </a:r>
          </a:p>
          <a:p>
            <a:pPr marL="628650" indent="-342900">
              <a:spcAft>
                <a:spcPts val="900"/>
              </a:spcAft>
            </a:pPr>
            <a:r>
              <a:rPr lang="hu-HU" sz="1500">
                <a:latin typeface="Times New Roman" panose="02020603050405020304" pitchFamily="18" charset="0"/>
                <a:cs typeface="Times New Roman" panose="02020603050405020304" pitchFamily="18" charset="0"/>
              </a:rPr>
              <a:t>(h)	Metiszazon</a:t>
            </a:r>
          </a:p>
          <a:p>
            <a:pPr marL="628650" indent="-342900">
              <a:spcAft>
                <a:spcPts val="900"/>
              </a:spcAft>
            </a:pPr>
            <a:r>
              <a:rPr lang="hu-HU" sz="1500">
                <a:latin typeface="Times New Roman" panose="02020603050405020304" pitchFamily="18" charset="0"/>
                <a:cs typeface="Times New Roman" panose="02020603050405020304" pitchFamily="18" charset="0"/>
              </a:rPr>
              <a:t>(i)	Molmipiravir</a:t>
            </a:r>
          </a:p>
          <a:p>
            <a:pPr marL="628650" indent="-342900">
              <a:spcAft>
                <a:spcPts val="900"/>
              </a:spcAft>
            </a:pPr>
            <a:r>
              <a:rPr lang="hu-HU" sz="1500">
                <a:latin typeface="Times New Roman" panose="02020603050405020304" pitchFamily="18" charset="0"/>
                <a:cs typeface="Times New Roman" panose="02020603050405020304" pitchFamily="18" charset="0"/>
              </a:rPr>
              <a:t>(j)	Nitazoxanid</a:t>
            </a:r>
          </a:p>
          <a:p>
            <a:pPr marL="628650" indent="-342900">
              <a:spcAft>
                <a:spcPts val="900"/>
              </a:spcAft>
            </a:pPr>
            <a:r>
              <a:rPr lang="hu-HU" sz="1500">
                <a:latin typeface="Times New Roman" panose="02020603050405020304" pitchFamily="18" charset="0"/>
                <a:cs typeface="Times New Roman" panose="02020603050405020304" pitchFamily="18" charset="0"/>
              </a:rPr>
              <a:t>(k)	Oszeltamivir</a:t>
            </a:r>
          </a:p>
        </p:txBody>
      </p:sp>
      <p:sp>
        <p:nvSpPr>
          <p:cNvPr id="4" name="TextBox 3">
            <a:extLst>
              <a:ext uri="{FF2B5EF4-FFF2-40B4-BE49-F238E27FC236}">
                <a16:creationId xmlns="" xmlns:a16="http://schemas.microsoft.com/office/drawing/2014/main" id="{29048174-44AA-3DD9-EEF8-BBFFD200F22B}"/>
              </a:ext>
            </a:extLst>
          </p:cNvPr>
          <p:cNvSpPr txBox="1"/>
          <p:nvPr/>
        </p:nvSpPr>
        <p:spPr>
          <a:xfrm>
            <a:off x="9220200" y="2506836"/>
            <a:ext cx="2137041" cy="3336555"/>
          </a:xfrm>
          <a:prstGeom prst="rect">
            <a:avLst/>
          </a:prstGeom>
          <a:noFill/>
        </p:spPr>
        <p:txBody>
          <a:bodyPr wrap="square" lIns="0" tIns="0" rIns="0" bIns="0" rtlCol="0">
            <a:noAutofit/>
          </a:bodyPr>
          <a:lstStyle/>
          <a:p>
            <a:pPr marL="628650" indent="-342900">
              <a:spcAft>
                <a:spcPts val="900"/>
              </a:spcAft>
            </a:pPr>
            <a:r>
              <a:rPr lang="hu-HU" sz="1500" dirty="0">
                <a:latin typeface="Times New Roman" panose="02020603050405020304" pitchFamily="18" charset="0"/>
                <a:cs typeface="Times New Roman" panose="02020603050405020304" pitchFamily="18" charset="0"/>
              </a:rPr>
              <a:t>(l)	Peramivir</a:t>
            </a:r>
          </a:p>
          <a:p>
            <a:pPr marL="628650" indent="-342900">
              <a:spcAft>
                <a:spcPts val="900"/>
              </a:spcAft>
            </a:pPr>
            <a:r>
              <a:rPr lang="hu-HU" sz="1500" dirty="0">
                <a:latin typeface="Times New Roman" panose="02020603050405020304" pitchFamily="18" charset="0"/>
                <a:cs typeface="Times New Roman" panose="02020603050405020304" pitchFamily="18" charset="0"/>
              </a:rPr>
              <a:t>(m)	Ribavirin</a:t>
            </a:r>
          </a:p>
          <a:p>
            <a:pPr marL="628650" indent="-342900">
              <a:spcAft>
                <a:spcPts val="900"/>
              </a:spcAft>
            </a:pPr>
            <a:r>
              <a:rPr lang="hu-HU" sz="1500" dirty="0">
                <a:latin typeface="Times New Roman" panose="02020603050405020304" pitchFamily="18" charset="0"/>
                <a:cs typeface="Times New Roman" panose="02020603050405020304" pitchFamily="18" charset="0"/>
              </a:rPr>
              <a:t>(n)	Rimantadin</a:t>
            </a:r>
          </a:p>
          <a:p>
            <a:pPr marL="628650" indent="-342900">
              <a:spcAft>
                <a:spcPts val="900"/>
              </a:spcAft>
            </a:pPr>
            <a:r>
              <a:rPr lang="hu-HU" sz="1500" dirty="0">
                <a:latin typeface="Times New Roman" panose="02020603050405020304" pitchFamily="18" charset="0"/>
                <a:cs typeface="Times New Roman" panose="02020603050405020304" pitchFamily="18" charset="0"/>
              </a:rPr>
              <a:t>(o)	Tizoxanid</a:t>
            </a:r>
          </a:p>
          <a:p>
            <a:pPr marL="628650" indent="-342900">
              <a:spcAft>
                <a:spcPts val="900"/>
              </a:spcAft>
            </a:pPr>
            <a:r>
              <a:rPr lang="hu-HU" sz="1500" dirty="0">
                <a:latin typeface="Times New Roman" panose="02020603050405020304" pitchFamily="18" charset="0"/>
                <a:cs typeface="Times New Roman" panose="02020603050405020304" pitchFamily="18" charset="0"/>
              </a:rPr>
              <a:t>(p)	Triazavirin</a:t>
            </a:r>
          </a:p>
          <a:p>
            <a:pPr marL="628650" indent="-342900">
              <a:spcAft>
                <a:spcPts val="900"/>
              </a:spcAft>
            </a:pPr>
            <a:r>
              <a:rPr lang="hu-HU" sz="1500" dirty="0">
                <a:latin typeface="Times New Roman" panose="02020603050405020304" pitchFamily="18" charset="0"/>
                <a:cs typeface="Times New Roman" panose="02020603050405020304" pitchFamily="18" charset="0"/>
              </a:rPr>
              <a:t>(q)	Umifenovir</a:t>
            </a:r>
          </a:p>
          <a:p>
            <a:pPr marL="628650" indent="-342900">
              <a:spcAft>
                <a:spcPts val="2400"/>
              </a:spcAft>
            </a:pPr>
            <a:r>
              <a:rPr lang="hu-HU" sz="1500" dirty="0">
                <a:latin typeface="Times New Roman" panose="02020603050405020304" pitchFamily="18" charset="0"/>
                <a:cs typeface="Times New Roman" panose="02020603050405020304" pitchFamily="18" charset="0"/>
              </a:rPr>
              <a:t>(r)	Zanamivir</a:t>
            </a:r>
          </a:p>
          <a:p>
            <a:pPr marL="342900" indent="-342900">
              <a:spcAft>
                <a:spcPts val="900"/>
              </a:spcAft>
            </a:pPr>
            <a:r>
              <a:rPr lang="hu-HU" sz="1500" dirty="0">
                <a:latin typeface="Times New Roman" panose="02020603050405020304" pitchFamily="18" charset="0"/>
                <a:cs typeface="Times New Roman" panose="02020603050405020304" pitchFamily="18" charset="0"/>
              </a:rPr>
              <a:t>(3)	</a:t>
            </a:r>
            <a:r>
              <a:rPr lang="hu-HU" sz="1500" dirty="0" smtClean="0">
                <a:latin typeface="Times New Roman" panose="02020603050405020304" pitchFamily="18" charset="0"/>
                <a:cs typeface="Times New Roman" panose="02020603050405020304" pitchFamily="18" charset="0"/>
              </a:rPr>
              <a:t>Protozoa ellenes </a:t>
            </a:r>
            <a:r>
              <a:rPr lang="hu-HU" sz="1500" dirty="0">
                <a:latin typeface="Times New Roman" panose="02020603050405020304" pitchFamily="18" charset="0"/>
                <a:cs typeface="Times New Roman" panose="02020603050405020304" pitchFamily="18" charset="0"/>
              </a:rPr>
              <a:t>szerek</a:t>
            </a:r>
          </a:p>
          <a:p>
            <a:pPr marL="628650" indent="-342900">
              <a:spcAft>
                <a:spcPts val="900"/>
              </a:spcAft>
            </a:pPr>
            <a:r>
              <a:rPr lang="hu-HU" sz="1500" dirty="0">
                <a:latin typeface="Times New Roman" panose="02020603050405020304" pitchFamily="18" charset="0"/>
                <a:cs typeface="Times New Roman" panose="02020603050405020304" pitchFamily="18" charset="0"/>
              </a:rPr>
              <a:t>(a)	Nitazoxanid</a:t>
            </a:r>
          </a:p>
        </p:txBody>
      </p:sp>
    </p:spTree>
    <p:extLst>
      <p:ext uri="{BB962C8B-B14F-4D97-AF65-F5344CB8AC3E}">
        <p14:creationId xmlns:p14="http://schemas.microsoft.com/office/powerpoint/2010/main" val="253600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00294580-17A1-419A-A04F-FE29F0C4FFC0}"/>
              </a:ext>
            </a:extLst>
          </p:cNvPr>
          <p:cNvSpPr/>
          <p:nvPr/>
        </p:nvSpPr>
        <p:spPr>
          <a:xfrm>
            <a:off x="188321" y="2677834"/>
            <a:ext cx="4383679" cy="323165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2400" b="1" dirty="0">
                <a:solidFill>
                  <a:srgbClr val="003399"/>
                </a:solidFill>
                <a:latin typeface="EC Square Sans Pro" panose="020B0506040000020004" pitchFamily="34" charset="0"/>
                <a:cs typeface="Arial" panose="020B0604020202020204" pitchFamily="34" charset="0"/>
              </a:rPr>
              <a:t>Azon antimikrobiális szerek listája, </a:t>
            </a:r>
            <a:r>
              <a:rPr lang="hu-HU" sz="2400" b="1" dirty="0" smtClean="0">
                <a:solidFill>
                  <a:srgbClr val="003399"/>
                </a:solidFill>
                <a:latin typeface="EC Square Sans Pro" panose="020B0506040000020004" pitchFamily="34" charset="0"/>
                <a:cs typeface="Arial" panose="020B0604020202020204" pitchFamily="34" charset="0"/>
              </a:rPr>
              <a:t>amelyek:</a:t>
            </a:r>
            <a:endParaRPr lang="hu-HU" sz="2400" b="1" dirty="0">
              <a:solidFill>
                <a:srgbClr val="003399"/>
              </a:solidFill>
              <a:latin typeface="EC Square Sans Pro" panose="020B0506040000020004" pitchFamily="34" charset="0"/>
              <a:cs typeface="Arial" panose="020B0604020202020204" pitchFamily="34" charset="0"/>
            </a:endParaRPr>
          </a:p>
          <a:p>
            <a:endParaRPr lang="en-US" b="1" dirty="0">
              <a:latin typeface="EC Square Sans Pro" panose="020B0506040000020004" pitchFamily="34" charset="0"/>
            </a:endParaRPr>
          </a:p>
          <a:p>
            <a:pPr lvl="1" indent="-457200">
              <a:spcBef>
                <a:spcPts val="600"/>
              </a:spcBef>
              <a:spcAft>
                <a:spcPts val="600"/>
              </a:spcAft>
              <a:buClr>
                <a:srgbClr val="2C7470"/>
              </a:buClr>
              <a:buAutoNum type="alphaLcParenBoth"/>
            </a:pPr>
            <a:r>
              <a:rPr lang="hu-HU" sz="2000" b="1" dirty="0">
                <a:latin typeface="EC Square Sans Pro" panose="020B0506040000020004" pitchFamily="34" charset="0"/>
              </a:rPr>
              <a:t>nem</a:t>
            </a:r>
            <a:r>
              <a:rPr lang="hu-HU" sz="2000" dirty="0">
                <a:latin typeface="EC Square Sans Pro" panose="020B0506040000020004" pitchFamily="34" charset="0"/>
              </a:rPr>
              <a:t> használhatók fel a 112., 113. és 114. cikkel összhangban; vagy</a:t>
            </a:r>
          </a:p>
          <a:p>
            <a:pPr lvl="1" indent="-457200">
              <a:spcBef>
                <a:spcPts val="600"/>
              </a:spcBef>
              <a:spcAft>
                <a:spcPts val="600"/>
              </a:spcAft>
              <a:buClr>
                <a:srgbClr val="2C7470"/>
              </a:buClr>
              <a:buAutoNum type="alphaLcParenBoth"/>
            </a:pPr>
            <a:r>
              <a:rPr lang="hu-HU" sz="2000" b="1" dirty="0">
                <a:latin typeface="EC Square Sans Pro" panose="020B0506040000020004" pitchFamily="34" charset="0"/>
              </a:rPr>
              <a:t>csak</a:t>
            </a:r>
            <a:r>
              <a:rPr lang="hu-HU" sz="2000" dirty="0">
                <a:latin typeface="EC Square Sans Pro" panose="020B0506040000020004" pitchFamily="34" charset="0"/>
              </a:rPr>
              <a:t> </a:t>
            </a:r>
            <a:r>
              <a:rPr lang="hu-HU" sz="2000" b="1" dirty="0" smtClean="0">
                <a:latin typeface="EC Square Sans Pro" panose="020B0506040000020004" pitchFamily="34" charset="0"/>
              </a:rPr>
              <a:t>bizonyos </a:t>
            </a:r>
            <a:r>
              <a:rPr lang="hu-HU" sz="2000" b="1" dirty="0">
                <a:latin typeface="EC Square Sans Pro" panose="020B0506040000020004" pitchFamily="34" charset="0"/>
              </a:rPr>
              <a:t>feltételek</a:t>
            </a:r>
            <a:r>
              <a:rPr lang="hu-HU" sz="2000" dirty="0">
                <a:latin typeface="EC Square Sans Pro" panose="020B0506040000020004" pitchFamily="34" charset="0"/>
              </a:rPr>
              <a:t> </a:t>
            </a:r>
            <a:r>
              <a:rPr lang="hu-HU" sz="2000" dirty="0" smtClean="0">
                <a:latin typeface="EC Square Sans Pro" panose="020B0506040000020004" pitchFamily="34" charset="0"/>
              </a:rPr>
              <a:t>mellett használhatók fel</a:t>
            </a:r>
            <a:r>
              <a:rPr lang="hu-HU" sz="2000" dirty="0">
                <a:latin typeface="EC Square Sans Pro" panose="020B0506040000020004" pitchFamily="34" charset="0"/>
              </a:rPr>
              <a:t> </a:t>
            </a:r>
            <a:r>
              <a:rPr lang="hu-HU" sz="2000" dirty="0" smtClean="0">
                <a:latin typeface="EC Square Sans Pro" panose="020B0506040000020004" pitchFamily="34" charset="0"/>
              </a:rPr>
              <a:t>a </a:t>
            </a:r>
            <a:r>
              <a:rPr lang="hu-HU" sz="2000" dirty="0">
                <a:latin typeface="EC Square Sans Pro" panose="020B0506040000020004" pitchFamily="34" charset="0"/>
              </a:rPr>
              <a:t>112., 113. és 114. cikkel </a:t>
            </a:r>
            <a:r>
              <a:rPr lang="hu-HU" sz="2000" dirty="0" smtClean="0">
                <a:latin typeface="EC Square Sans Pro" panose="020B0506040000020004" pitchFamily="34" charset="0"/>
              </a:rPr>
              <a:t>összhangban. </a:t>
            </a:r>
            <a:endParaRPr lang="hu-HU" sz="2000" dirty="0">
              <a:latin typeface="EC Square Sans Pro" panose="020B0506040000020004" pitchFamily="34" charset="0"/>
            </a:endParaRPr>
          </a:p>
          <a:p>
            <a:endParaRPr lang="en-US" b="1" dirty="0">
              <a:solidFill>
                <a:srgbClr val="0070C0"/>
              </a:solidFill>
              <a:latin typeface="EC Square Sans Pro" panose="020B0506040000020004" pitchFamily="34" charset="0"/>
            </a:endParaRPr>
          </a:p>
        </p:txBody>
      </p:sp>
      <p:sp>
        <p:nvSpPr>
          <p:cNvPr id="11" name="Rectángulo redondeado 13">
            <a:extLst>
              <a:ext uri="{FF2B5EF4-FFF2-40B4-BE49-F238E27FC236}">
                <a16:creationId xmlns=""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pic>
        <p:nvPicPr>
          <p:cNvPr id="10" name="Imagen 9">
            <a:extLst>
              <a:ext uri="{FF2B5EF4-FFF2-40B4-BE49-F238E27FC236}">
                <a16:creationId xmlns="" xmlns:a16="http://schemas.microsoft.com/office/drawing/2014/main" id="{18EEB1E4-DEFE-4899-BFEA-0D7F985BA6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algn="ctr"/>
            <a:r>
              <a:rPr lang="hu-HU" sz="1800">
                <a:solidFill>
                  <a:prstClr val="white"/>
                </a:solidFill>
                <a:latin typeface="EC Square Sans Pro" panose="020B0506040000020004" pitchFamily="34" charset="0"/>
                <a:ea typeface="Steelfish" charset="0"/>
                <a:cs typeface="Steelfish" charset="0"/>
              </a:rPr>
              <a:t>!</a:t>
            </a:r>
            <a:r>
              <a:rPr lang="hu-HU" sz="2800" b="1">
                <a:solidFill>
                  <a:srgbClr val="003399"/>
                </a:solidFill>
                <a:latin typeface="EC Square Sans Pro" panose="020B0506040000020004" pitchFamily="34" charset="0"/>
                <a:ea typeface="Steelfish" charset="0"/>
                <a:cs typeface="Steelfish" charset="0"/>
              </a:rPr>
              <a:t>107. cikk (6)</a:t>
            </a:r>
          </a:p>
        </p:txBody>
      </p:sp>
      <p:pic>
        <p:nvPicPr>
          <p:cNvPr id="17" name="Imagen 16">
            <a:extLst>
              <a:ext uri="{FF2B5EF4-FFF2-40B4-BE49-F238E27FC236}">
                <a16:creationId xmlns="" xmlns:a16="http://schemas.microsoft.com/office/drawing/2014/main" id="{DA06A637-3487-421C-861B-24E45084B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 xmlns:a16="http://schemas.microsoft.com/office/drawing/2014/main" id="{9970EDC7-A38A-4B57-B63A-5E7945914F55}"/>
              </a:ext>
            </a:extLst>
          </p:cNvPr>
          <p:cNvSpPr txBox="1"/>
          <p:nvPr/>
        </p:nvSpPr>
        <p:spPr>
          <a:xfrm>
            <a:off x="762000" y="5655522"/>
            <a:ext cx="3200400" cy="923330"/>
          </a:xfrm>
          <a:prstGeom prst="rect">
            <a:avLst/>
          </a:prstGeom>
          <a:solidFill>
            <a:srgbClr val="2C7470"/>
          </a:solidFill>
        </p:spPr>
        <p:txBody>
          <a:bodyPr wrap="square" rtlCol="0">
            <a:spAutoFit/>
          </a:bodyPr>
          <a:lstStyle/>
          <a:p>
            <a:r>
              <a:rPr lang="hu-HU" dirty="0">
                <a:solidFill>
                  <a:schemeClr val="bg1"/>
                </a:solidFill>
                <a:latin typeface="EC Square Sans Pro" panose="020B0506040000020004" pitchFamily="34" charset="0"/>
              </a:rPr>
              <a:t>„az </a:t>
            </a:r>
            <a:r>
              <a:rPr lang="hu-HU" dirty="0" smtClean="0">
                <a:solidFill>
                  <a:schemeClr val="bg1"/>
                </a:solidFill>
                <a:latin typeface="EC Square Sans Pro" panose="020B0506040000020004" pitchFamily="34" charset="0"/>
              </a:rPr>
              <a:t>állatgyógyászati készítmények </a:t>
            </a:r>
            <a:r>
              <a:rPr lang="hu-HU" dirty="0">
                <a:solidFill>
                  <a:schemeClr val="bg1"/>
                </a:solidFill>
                <a:latin typeface="EC Square Sans Pro" panose="020B0506040000020004" pitchFamily="34" charset="0"/>
              </a:rPr>
              <a:t>kaszkád </a:t>
            </a:r>
            <a:r>
              <a:rPr lang="hu-HU" dirty="0" smtClean="0">
                <a:solidFill>
                  <a:schemeClr val="bg1"/>
                </a:solidFill>
                <a:latin typeface="EC Square Sans Pro" panose="020B0506040000020004" pitchFamily="34" charset="0"/>
              </a:rPr>
              <a:t>alapú/</a:t>
            </a:r>
            <a:r>
              <a:rPr lang="hu-HU" dirty="0" err="1" smtClean="0">
                <a:solidFill>
                  <a:schemeClr val="bg1"/>
                </a:solidFill>
                <a:latin typeface="EC Square Sans Pro" panose="020B0506040000020004" pitchFamily="34" charset="0"/>
              </a:rPr>
              <a:t>off</a:t>
            </a:r>
            <a:r>
              <a:rPr lang="hu-HU" dirty="0" smtClean="0">
                <a:solidFill>
                  <a:schemeClr val="bg1"/>
                </a:solidFill>
                <a:latin typeface="EC Square Sans Pro" panose="020B0506040000020004" pitchFamily="34" charset="0"/>
              </a:rPr>
              <a:t> </a:t>
            </a:r>
            <a:r>
              <a:rPr lang="hu-HU" dirty="0" err="1" smtClean="0">
                <a:solidFill>
                  <a:schemeClr val="bg1"/>
                </a:solidFill>
                <a:latin typeface="EC Square Sans Pro" panose="020B0506040000020004" pitchFamily="34" charset="0"/>
              </a:rPr>
              <a:t>label</a:t>
            </a:r>
            <a:r>
              <a:rPr lang="hu-HU" dirty="0" smtClean="0">
                <a:solidFill>
                  <a:schemeClr val="bg1"/>
                </a:solidFill>
                <a:latin typeface="EC Square Sans Pro" panose="020B0506040000020004" pitchFamily="34" charset="0"/>
              </a:rPr>
              <a:t> használata”</a:t>
            </a:r>
            <a:endParaRPr lang="hu-HU" dirty="0">
              <a:solidFill>
                <a:schemeClr val="bg1"/>
              </a:solidFill>
              <a:latin typeface="EC Square Sans Pro" panose="020B0506040000020004" pitchFamily="34" charset="0"/>
            </a:endParaRPr>
          </a:p>
        </p:txBody>
      </p:sp>
      <p:sp>
        <p:nvSpPr>
          <p:cNvPr id="20" name="Marcador de texto 1">
            <a:extLst>
              <a:ext uri="{FF2B5EF4-FFF2-40B4-BE49-F238E27FC236}">
                <a16:creationId xmlns=""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hu-HU" sz="2400">
                <a:latin typeface="EC Square Sans Pro" panose="020B0506040000020004" pitchFamily="34" charset="0"/>
              </a:rPr>
              <a:t>Az antimikrobiális állatgyógyászati készítmények használata</a:t>
            </a:r>
          </a:p>
          <a:p>
            <a:endParaRPr lang="en-GB" dirty="0"/>
          </a:p>
        </p:txBody>
      </p:sp>
      <p:sp>
        <p:nvSpPr>
          <p:cNvPr id="13" name="CuadroTexto 12">
            <a:extLst>
              <a:ext uri="{FF2B5EF4-FFF2-40B4-BE49-F238E27FC236}">
                <a16:creationId xmlns="" xmlns:a16="http://schemas.microsoft.com/office/drawing/2014/main" id="{424A30C1-DE06-42E0-A897-C1328FBE17E9}"/>
              </a:ext>
            </a:extLst>
          </p:cNvPr>
          <p:cNvSpPr txBox="1"/>
          <p:nvPr/>
        </p:nvSpPr>
        <p:spPr>
          <a:xfrm>
            <a:off x="762000" y="1389255"/>
            <a:ext cx="9448801" cy="400110"/>
          </a:xfrm>
          <a:prstGeom prst="rect">
            <a:avLst/>
          </a:prstGeom>
          <a:noFill/>
        </p:spPr>
        <p:txBody>
          <a:bodyPr wrap="square" rtlCol="0">
            <a:spAutoFit/>
          </a:bodyPr>
          <a:lstStyle/>
          <a:p>
            <a:pPr algn="l"/>
            <a:r>
              <a:rPr lang="hu-HU" sz="2000" b="1" dirty="0">
                <a:solidFill>
                  <a:schemeClr val="bg1"/>
                </a:solidFill>
                <a:latin typeface="EC Square Sans Pro" panose="020B0506040000020004" pitchFamily="34" charset="0"/>
                <a:ea typeface="+mn-ea"/>
                <a:cs typeface="Arial" panose="020B0604020202020204" pitchFamily="34" charset="0"/>
              </a:rPr>
              <a:t>A körültekintő használat </a:t>
            </a:r>
            <a:r>
              <a:rPr lang="hu-HU" sz="2000" b="1" dirty="0" smtClean="0">
                <a:solidFill>
                  <a:schemeClr val="bg1"/>
                </a:solidFill>
                <a:latin typeface="EC Square Sans Pro" panose="020B0506040000020004" pitchFamily="34" charset="0"/>
                <a:ea typeface="+mn-ea"/>
                <a:cs typeface="Arial" panose="020B0604020202020204" pitchFamily="34" charset="0"/>
              </a:rPr>
              <a:t>és </a:t>
            </a:r>
            <a:r>
              <a:rPr lang="hu-HU" sz="2000" b="1" dirty="0">
                <a:solidFill>
                  <a:schemeClr val="bg1"/>
                </a:solidFill>
                <a:latin typeface="EC Square Sans Pro" panose="020B0506040000020004" pitchFamily="34" charset="0"/>
                <a:ea typeface="+mn-ea"/>
                <a:cs typeface="Arial" panose="020B0604020202020204" pitchFamily="34" charset="0"/>
              </a:rPr>
              <a:t>a </a:t>
            </a:r>
            <a:r>
              <a:rPr lang="hu-HU" sz="2000" b="1" dirty="0" smtClean="0">
                <a:solidFill>
                  <a:schemeClr val="bg1"/>
                </a:solidFill>
                <a:latin typeface="EC Square Sans Pro" panose="020B0506040000020004" pitchFamily="34" charset="0"/>
                <a:ea typeface="+mn-ea"/>
                <a:cs typeface="Arial" panose="020B0604020202020204" pitchFamily="34" charset="0"/>
              </a:rPr>
              <a:t>hatékonyság megtartásának elősegítése</a:t>
            </a:r>
            <a:endParaRPr lang="hu-HU" sz="2000" b="1" dirty="0">
              <a:solidFill>
                <a:schemeClr val="bg1"/>
              </a:solidFill>
              <a:latin typeface="EC Square Sans Pro" panose="020B0506040000020004" pitchFamily="34" charset="0"/>
              <a:ea typeface="+mn-ea"/>
              <a:cs typeface="Arial" panose="020B0604020202020204" pitchFamily="34" charset="0"/>
            </a:endParaRPr>
          </a:p>
        </p:txBody>
      </p:sp>
      <p:sp>
        <p:nvSpPr>
          <p:cNvPr id="2" name="TextBox 1">
            <a:extLst>
              <a:ext uri="{FF2B5EF4-FFF2-40B4-BE49-F238E27FC236}">
                <a16:creationId xmlns="" xmlns:a16="http://schemas.microsoft.com/office/drawing/2014/main" id="{91733FD7-2B36-F9B8-2BAF-C168C41057E7}"/>
              </a:ext>
            </a:extLst>
          </p:cNvPr>
          <p:cNvSpPr txBox="1"/>
          <p:nvPr/>
        </p:nvSpPr>
        <p:spPr>
          <a:xfrm>
            <a:off x="4675197" y="3021667"/>
            <a:ext cx="1648042" cy="413683"/>
          </a:xfrm>
          <a:prstGeom prst="rect">
            <a:avLst/>
          </a:prstGeom>
          <a:solidFill>
            <a:schemeClr val="bg1"/>
          </a:solidFill>
        </p:spPr>
        <p:txBody>
          <a:bodyPr wrap="square" lIns="0" tIns="0" rIns="0" bIns="0" rtlCol="0">
            <a:noAutofit/>
          </a:bodyPr>
          <a:lstStyle/>
          <a:p>
            <a:r>
              <a:rPr lang="hu-HU" sz="500">
                <a:latin typeface="Verdana" panose="020B0604030504040204" pitchFamily="34" charset="0"/>
                <a:ea typeface="Verdana" panose="020B0604030504040204" pitchFamily="34" charset="0"/>
                <a:cs typeface="Times New Roman" panose="02020603050405020304" pitchFamily="18" charset="0"/>
              </a:rPr>
              <a:t>2023. június 15.</a:t>
            </a:r>
          </a:p>
          <a:p>
            <a:r>
              <a:rPr lang="hu-HU" sz="500">
                <a:latin typeface="Verdana" panose="020B0604030504040204" pitchFamily="34" charset="0"/>
                <a:ea typeface="Verdana" panose="020B0604030504040204" pitchFamily="34" charset="0"/>
                <a:cs typeface="Times New Roman" panose="02020603050405020304" pitchFamily="18" charset="0"/>
              </a:rPr>
              <a:t>EMA/CVMP/151584/2021</a:t>
            </a:r>
          </a:p>
          <a:p>
            <a:r>
              <a:rPr lang="hu-HU" sz="500">
                <a:latin typeface="Verdana" panose="020B0604030504040204" pitchFamily="34" charset="0"/>
                <a:ea typeface="Verdana" panose="020B0604030504040204" pitchFamily="34" charset="0"/>
                <a:cs typeface="Times New Roman" panose="02020603050405020304" pitchFamily="18" charset="0"/>
              </a:rPr>
              <a:t>Állatgyógyászati Gyógyszerosztály</a:t>
            </a:r>
          </a:p>
        </p:txBody>
      </p:sp>
      <p:sp>
        <p:nvSpPr>
          <p:cNvPr id="3" name="TextBox 2">
            <a:extLst>
              <a:ext uri="{FF2B5EF4-FFF2-40B4-BE49-F238E27FC236}">
                <a16:creationId xmlns="" xmlns:a16="http://schemas.microsoft.com/office/drawing/2014/main" id="{9CA443E5-7C22-3EF8-4F33-344CE3D7D983}"/>
              </a:ext>
            </a:extLst>
          </p:cNvPr>
          <p:cNvSpPr txBox="1"/>
          <p:nvPr/>
        </p:nvSpPr>
        <p:spPr>
          <a:xfrm>
            <a:off x="4675196" y="3435350"/>
            <a:ext cx="3706804" cy="902480"/>
          </a:xfrm>
          <a:prstGeom prst="rect">
            <a:avLst/>
          </a:prstGeom>
          <a:solidFill>
            <a:schemeClr val="bg1"/>
          </a:solidFill>
        </p:spPr>
        <p:txBody>
          <a:bodyPr wrap="square" lIns="0" tIns="0" rIns="0" bIns="0" rtlCol="0">
            <a:noAutofit/>
          </a:bodyPr>
          <a:lstStyle/>
          <a:p>
            <a:r>
              <a:rPr lang="hu-HU" sz="1000">
                <a:solidFill>
                  <a:srgbClr val="003399"/>
                </a:solidFill>
                <a:latin typeface="Verdana" panose="020B0604030504040204" pitchFamily="34" charset="0"/>
                <a:ea typeface="Verdana" panose="020B0604030504040204" pitchFamily="34" charset="0"/>
                <a:cs typeface="Times New Roman" panose="02020603050405020304" pitchFamily="18" charset="0"/>
              </a:rPr>
              <a:t>Az (EU) 2019/6 rendelet 107. cikkének (6) bekezdése szerinti tudományos szakvélemény azon antimikrobiális szerek jegyzékének összeállítására vonatkozóan, amelyek nem használhatók fel ugyanazon rendelet 112., 113. és 114. cikkével összhangban, vagy amelyek csak azokkal összhangban használhatók fel</a:t>
            </a:r>
          </a:p>
        </p:txBody>
      </p:sp>
      <p:sp>
        <p:nvSpPr>
          <p:cNvPr id="4" name="TextBox 3">
            <a:extLst>
              <a:ext uri="{FF2B5EF4-FFF2-40B4-BE49-F238E27FC236}">
                <a16:creationId xmlns="" xmlns:a16="http://schemas.microsoft.com/office/drawing/2014/main" id="{83DAC254-23B4-7A35-08AC-BF7603D359C8}"/>
              </a:ext>
            </a:extLst>
          </p:cNvPr>
          <p:cNvSpPr txBox="1"/>
          <p:nvPr/>
        </p:nvSpPr>
        <p:spPr>
          <a:xfrm>
            <a:off x="4894271" y="4654550"/>
            <a:ext cx="6611929" cy="1905000"/>
          </a:xfrm>
          <a:prstGeom prst="rect">
            <a:avLst/>
          </a:prstGeom>
          <a:solidFill>
            <a:schemeClr val="bg1"/>
          </a:solidFill>
        </p:spPr>
        <p:txBody>
          <a:bodyPr wrap="square" lIns="0" tIns="0" rIns="0" bIns="0" rtlCol="0">
            <a:noAutofit/>
          </a:bodyPr>
          <a:lstStyle/>
          <a:p>
            <a:pPr>
              <a:spcAft>
                <a:spcPts val="1200"/>
              </a:spcAft>
            </a:pPr>
            <a:r>
              <a:rPr lang="hu-HU" sz="1050" dirty="0">
                <a:latin typeface="Times New Roman" panose="02020603050405020304" pitchFamily="18" charset="0"/>
                <a:ea typeface="Verdana" panose="020B0604030504040204" pitchFamily="34" charset="0"/>
                <a:cs typeface="Times New Roman" panose="02020603050405020304" pitchFamily="18" charset="0"/>
              </a:rPr>
              <a:t>Az említett végrehajtási </a:t>
            </a:r>
            <a:r>
              <a:rPr lang="hu-HU" sz="105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aktusok</a:t>
            </a:r>
            <a:r>
              <a:rPr lang="hu-HU" sz="1050" dirty="0" smtClean="0">
                <a:latin typeface="Times New Roman" panose="02020603050405020304" pitchFamily="18" charset="0"/>
                <a:ea typeface="Verdana" panose="020B0604030504040204" pitchFamily="34" charset="0"/>
                <a:cs typeface="Times New Roman" panose="02020603050405020304" pitchFamily="18" charset="0"/>
              </a:rPr>
              <a:t> </a:t>
            </a:r>
            <a:r>
              <a:rPr lang="hu-HU" sz="1050" dirty="0">
                <a:latin typeface="Times New Roman" panose="02020603050405020304" pitchFamily="18" charset="0"/>
                <a:ea typeface="Verdana" panose="020B0604030504040204" pitchFamily="34" charset="0"/>
                <a:cs typeface="Times New Roman" panose="02020603050405020304" pitchFamily="18" charset="0"/>
              </a:rPr>
              <a:t>elfogadásakor a Bizottság figyelembe veszi az alábbi kritériumokat:</a:t>
            </a:r>
          </a:p>
          <a:p>
            <a:pPr marL="228600" indent="-228600">
              <a:spcAft>
                <a:spcPts val="1200"/>
              </a:spcAft>
            </a:pPr>
            <a:r>
              <a:rPr lang="hu-HU" sz="1050" dirty="0">
                <a:latin typeface="Times New Roman" panose="02020603050405020304" pitchFamily="18" charset="0"/>
                <a:ea typeface="Verdana" panose="020B0604030504040204" pitchFamily="34" charset="0"/>
                <a:cs typeface="Times New Roman" panose="02020603050405020304" pitchFamily="18" charset="0"/>
              </a:rPr>
              <a:t>(a)	állat- vagy közegészségügyi kockázatok, ha az antimikrobiális szert a 112., 113. és 114. cikkel összhangban használják;</a:t>
            </a:r>
          </a:p>
          <a:p>
            <a:pPr marL="228600" indent="-228600">
              <a:spcAft>
                <a:spcPts val="1200"/>
              </a:spcAft>
            </a:pPr>
            <a:r>
              <a:rPr lang="hu-HU" sz="1050" dirty="0">
                <a:latin typeface="Times New Roman" panose="02020603050405020304" pitchFamily="18" charset="0"/>
                <a:ea typeface="Verdana" panose="020B0604030504040204" pitchFamily="34" charset="0"/>
                <a:cs typeface="Times New Roman" panose="02020603050405020304" pitchFamily="18" charset="0"/>
              </a:rPr>
              <a:t>(b)	állat- vagy közegészségügyi kockázat antimikrobiális rezisztencia kialakulása esetén;</a:t>
            </a:r>
          </a:p>
          <a:p>
            <a:pPr marL="228600" indent="-228600">
              <a:spcAft>
                <a:spcPts val="1200"/>
              </a:spcAft>
            </a:pPr>
            <a:r>
              <a:rPr lang="hu-HU" sz="1050" dirty="0">
                <a:latin typeface="Times New Roman" panose="02020603050405020304" pitchFamily="18" charset="0"/>
                <a:ea typeface="Verdana" panose="020B0604030504040204" pitchFamily="34" charset="0"/>
                <a:cs typeface="Times New Roman" panose="02020603050405020304" pitchFamily="18" charset="0"/>
              </a:rPr>
              <a:t>(c)	az állatok számára elérhető egyéb kezelések;</a:t>
            </a:r>
          </a:p>
          <a:p>
            <a:pPr marL="228600" indent="-228600">
              <a:spcAft>
                <a:spcPts val="1200"/>
              </a:spcAft>
            </a:pPr>
            <a:r>
              <a:rPr lang="hu-HU" sz="1050" dirty="0">
                <a:latin typeface="Times New Roman" panose="02020603050405020304" pitchFamily="18" charset="0"/>
                <a:ea typeface="Verdana" panose="020B0604030504040204" pitchFamily="34" charset="0"/>
                <a:cs typeface="Times New Roman" panose="02020603050405020304" pitchFamily="18" charset="0"/>
              </a:rPr>
              <a:t>(d)	más antimikrobiális kezelések elérhetősége emberek számára;</a:t>
            </a:r>
          </a:p>
          <a:p>
            <a:pPr marL="228600" indent="-228600">
              <a:spcAft>
                <a:spcPts val="1200"/>
              </a:spcAft>
            </a:pPr>
            <a:r>
              <a:rPr lang="hu-HU" sz="1050" dirty="0">
                <a:latin typeface="Times New Roman" panose="02020603050405020304" pitchFamily="18" charset="0"/>
                <a:ea typeface="Verdana" panose="020B0604030504040204" pitchFamily="34" charset="0"/>
                <a:cs typeface="Times New Roman" panose="02020603050405020304" pitchFamily="18" charset="0"/>
              </a:rPr>
              <a:t>(e)	az akvakultúrára és a tenyésztésre gyakorolt hatás, ha a betegség által érintett állat nem részesül kezelésben.</a:t>
            </a:r>
          </a:p>
        </p:txBody>
      </p:sp>
    </p:spTree>
    <p:extLst>
      <p:ext uri="{BB962C8B-B14F-4D97-AF65-F5344CB8AC3E}">
        <p14:creationId xmlns:p14="http://schemas.microsoft.com/office/powerpoint/2010/main" val="319858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r>
              <a:rPr lang="hu-HU" b="1" dirty="0">
                <a:latin typeface="EC Square Sans Pro" panose="020B0506040000020004" pitchFamily="34" charset="0"/>
              </a:rPr>
              <a:t>Az antimikrobiális szerek listája meghatározott fajokra (</a:t>
            </a:r>
            <a:r>
              <a:rPr lang="hu-HU" b="1" dirty="0" smtClean="0">
                <a:latin typeface="EC Square Sans Pro" panose="020B0506040000020004" pitchFamily="34" charset="0"/>
              </a:rPr>
              <a:t>víziállatok) </a:t>
            </a:r>
            <a:endParaRPr lang="hu-HU" b="1"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 xmlns:a16="http://schemas.microsoft.com/office/drawing/2014/main" id="{494DA49E-DC74-46EA-B939-3085F78B11AF}"/>
              </a:ext>
            </a:extLst>
          </p:cNvPr>
          <p:cNvSpPr txBox="1"/>
          <p:nvPr/>
        </p:nvSpPr>
        <p:spPr>
          <a:xfrm>
            <a:off x="457201" y="2934546"/>
            <a:ext cx="9372601" cy="523220"/>
          </a:xfrm>
          <a:prstGeom prst="rect">
            <a:avLst/>
          </a:prstGeom>
          <a:noFill/>
        </p:spPr>
        <p:txBody>
          <a:bodyPr wrap="square">
            <a:spAutoFit/>
          </a:bodyPr>
          <a:lstStyle/>
          <a:p>
            <a:pPr algn="l"/>
            <a:r>
              <a:rPr lang="hu-HU" sz="1800">
                <a:solidFill>
                  <a:prstClr val="white"/>
                </a:solidFill>
                <a:latin typeface="EC Square Sans Pro" panose="020B0506040000020004" pitchFamily="34" charset="0"/>
                <a:ea typeface="Steelfish" charset="0"/>
                <a:cs typeface="Steelfish" charset="0"/>
              </a:rPr>
              <a:t>!</a:t>
            </a:r>
            <a:r>
              <a:rPr lang="hu-HU" sz="2800" b="1">
                <a:solidFill>
                  <a:srgbClr val="003399"/>
                </a:solidFill>
                <a:latin typeface="EC Square Sans Pro" panose="020B0506040000020004" pitchFamily="34" charset="0"/>
                <a:ea typeface="Steelfish" charset="0"/>
                <a:cs typeface="Steelfish" charset="0"/>
              </a:rPr>
              <a:t>114. cikk </a:t>
            </a:r>
          </a:p>
        </p:txBody>
      </p:sp>
      <p:pic>
        <p:nvPicPr>
          <p:cNvPr id="10" name="Imagen 9">
            <a:extLst>
              <a:ext uri="{FF2B5EF4-FFF2-40B4-BE49-F238E27FC236}">
                <a16:creationId xmlns="" xmlns:a16="http://schemas.microsoft.com/office/drawing/2014/main" id="{DAC0FEF2-480E-4D1B-B524-08451014FA98}"/>
              </a:ext>
            </a:extLst>
          </p:cNvPr>
          <p:cNvPicPr>
            <a:picLocks noChangeAspect="1"/>
          </p:cNvPicPr>
          <p:nvPr/>
        </p:nvPicPr>
        <p:blipFill>
          <a:blip r:embed="rId2"/>
          <a:stretch>
            <a:fillRect/>
          </a:stretch>
        </p:blipFill>
        <p:spPr>
          <a:xfrm>
            <a:off x="10363200" y="2079944"/>
            <a:ext cx="796953" cy="837823"/>
          </a:xfrm>
          <a:prstGeom prst="rect">
            <a:avLst/>
          </a:prstGeom>
        </p:spPr>
      </p:pic>
      <p:sp>
        <p:nvSpPr>
          <p:cNvPr id="12" name="CuadroTexto 11">
            <a:extLst>
              <a:ext uri="{FF2B5EF4-FFF2-40B4-BE49-F238E27FC236}">
                <a16:creationId xmlns="" xmlns:a16="http://schemas.microsoft.com/office/drawing/2014/main" id="{8D0FB960-6059-446B-95AD-429679DDAB84}"/>
              </a:ext>
            </a:extLst>
          </p:cNvPr>
          <p:cNvSpPr txBox="1"/>
          <p:nvPr/>
        </p:nvSpPr>
        <p:spPr>
          <a:xfrm>
            <a:off x="457201" y="3496429"/>
            <a:ext cx="4876800" cy="2554545"/>
          </a:xfrm>
          <a:prstGeom prst="rect">
            <a:avLst/>
          </a:prstGeom>
          <a:noFill/>
        </p:spPr>
        <p:txBody>
          <a:bodyPr wrap="square">
            <a:spAutoFit/>
          </a:bodyPr>
          <a:lstStyle/>
          <a:p>
            <a:r>
              <a:rPr lang="hu-HU" sz="1600" dirty="0">
                <a:solidFill>
                  <a:srgbClr val="003399"/>
                </a:solidFill>
                <a:latin typeface="EC Square Sans Pro" panose="020B0506040000020004" pitchFamily="34" charset="0"/>
                <a:ea typeface="+mn-ea"/>
                <a:cs typeface="Arial" panose="020B0604020202020204" pitchFamily="34" charset="0"/>
              </a:rPr>
              <a:t>A 114. cikk (3) bekezdés alapján a Bizottságnak végrehajtási jogi szabályozások útján össze kell állítania az Unióban élelmiszer-termelő szárazföldi állatfajokban történő felhasználásra engedélyezett állatgyógyászati készítményekben használt, vagy az Unióban engedélyezett, emberi felhasználásra szánt gyógyszerekben található azon anyagok jegyzékét összhangban </a:t>
            </a:r>
            <a:r>
              <a:rPr lang="hu-HU" sz="1600" dirty="0" smtClean="0">
                <a:solidFill>
                  <a:srgbClr val="003399"/>
                </a:solidFill>
                <a:latin typeface="EC Square Sans Pro" panose="020B0506040000020004" pitchFamily="34" charset="0"/>
                <a:ea typeface="+mn-ea"/>
                <a:cs typeface="Arial" panose="020B0604020202020204" pitchFamily="34" charset="0"/>
              </a:rPr>
              <a:t>a </a:t>
            </a:r>
            <a:r>
              <a:rPr lang="hu-HU" sz="1600" dirty="0">
                <a:solidFill>
                  <a:srgbClr val="003399"/>
                </a:solidFill>
                <a:latin typeface="EC Square Sans Pro" panose="020B0506040000020004" pitchFamily="34" charset="0"/>
                <a:ea typeface="+mn-ea"/>
                <a:cs typeface="Arial" panose="020B0604020202020204" pitchFamily="34" charset="0"/>
              </a:rPr>
              <a:t>2001/83/EK irányelvvel vagy a 726/2004/EK </a:t>
            </a:r>
            <a:r>
              <a:rPr lang="hu-HU" sz="1600" dirty="0" smtClean="0">
                <a:solidFill>
                  <a:srgbClr val="003399"/>
                </a:solidFill>
                <a:latin typeface="EC Square Sans Pro" panose="020B0506040000020004" pitchFamily="34" charset="0"/>
                <a:ea typeface="+mn-ea"/>
                <a:cs typeface="Arial" panose="020B0604020202020204" pitchFamily="34" charset="0"/>
              </a:rPr>
              <a:t>rendelettel, </a:t>
            </a:r>
            <a:r>
              <a:rPr lang="hu-HU" sz="1600" b="1" dirty="0">
                <a:solidFill>
                  <a:srgbClr val="003399"/>
                </a:solidFill>
                <a:latin typeface="EC Square Sans Pro" panose="020B0506040000020004" pitchFamily="34" charset="0"/>
                <a:ea typeface="+mn-ea"/>
                <a:cs typeface="Arial" panose="020B0604020202020204" pitchFamily="34" charset="0"/>
              </a:rPr>
              <a:t>amelyek a 114. cikk (1) bekezdésével összhangban </a:t>
            </a:r>
            <a:r>
              <a:rPr lang="hu-HU" sz="1600" b="1" dirty="0" smtClean="0">
                <a:solidFill>
                  <a:srgbClr val="003399"/>
                </a:solidFill>
                <a:latin typeface="EC Square Sans Pro" panose="020B0506040000020004" pitchFamily="34" charset="0"/>
                <a:ea typeface="+mn-ea"/>
                <a:cs typeface="Arial" panose="020B0604020202020204" pitchFamily="34" charset="0"/>
              </a:rPr>
              <a:t>élelmiszertermelő víziállat fajokban </a:t>
            </a:r>
            <a:r>
              <a:rPr lang="hu-HU" sz="1600" b="1" dirty="0">
                <a:solidFill>
                  <a:srgbClr val="003399"/>
                </a:solidFill>
                <a:latin typeface="EC Square Sans Pro" panose="020B0506040000020004" pitchFamily="34" charset="0"/>
                <a:ea typeface="+mn-ea"/>
                <a:cs typeface="Arial" panose="020B0604020202020204" pitchFamily="34" charset="0"/>
              </a:rPr>
              <a:t>használhatók.</a:t>
            </a:r>
          </a:p>
        </p:txBody>
      </p:sp>
      <p:pic>
        <p:nvPicPr>
          <p:cNvPr id="13" name="Imagen 12">
            <a:extLst>
              <a:ext uri="{FF2B5EF4-FFF2-40B4-BE49-F238E27FC236}">
                <a16:creationId xmlns="" xmlns:a16="http://schemas.microsoft.com/office/drawing/2014/main" id="{59F32520-B60E-47FB-9FBD-A692643182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dirty="0">
                <a:latin typeface="EC Square Sans Pro" panose="020B0506040000020004" pitchFamily="34" charset="0"/>
              </a:rPr>
              <a:t>Az </a:t>
            </a:r>
            <a:r>
              <a:rPr lang="hu-HU" dirty="0" err="1">
                <a:latin typeface="EC Square Sans Pro" panose="020B0506040000020004" pitchFamily="34" charset="0"/>
              </a:rPr>
              <a:t>antimikrobiális</a:t>
            </a:r>
            <a:r>
              <a:rPr lang="hu-HU" dirty="0">
                <a:latin typeface="EC Square Sans Pro" panose="020B0506040000020004" pitchFamily="34" charset="0"/>
              </a:rPr>
              <a:t> állatgyógyászati készítmények használata</a:t>
            </a:r>
          </a:p>
          <a:p>
            <a:endParaRPr lang="en-GB" dirty="0"/>
          </a:p>
        </p:txBody>
      </p:sp>
      <p:sp>
        <p:nvSpPr>
          <p:cNvPr id="3" name="TextBox 2">
            <a:extLst>
              <a:ext uri="{FF2B5EF4-FFF2-40B4-BE49-F238E27FC236}">
                <a16:creationId xmlns="" xmlns:a16="http://schemas.microsoft.com/office/drawing/2014/main" id="{2F64402A-7D3C-6FC2-9592-92AF8469B15B}"/>
              </a:ext>
            </a:extLst>
          </p:cNvPr>
          <p:cNvSpPr txBox="1"/>
          <p:nvPr/>
        </p:nvSpPr>
        <p:spPr>
          <a:xfrm>
            <a:off x="5629275" y="3536744"/>
            <a:ext cx="5876925" cy="2196062"/>
          </a:xfrm>
          <a:prstGeom prst="rect">
            <a:avLst/>
          </a:prstGeom>
          <a:solidFill>
            <a:schemeClr val="bg1"/>
          </a:solidFill>
        </p:spPr>
        <p:txBody>
          <a:bodyPr wrap="square" lIns="0" tIns="0" rIns="0" bIns="0" rtlCol="0">
            <a:noAutofit/>
          </a:bodyPr>
          <a:lstStyle/>
          <a:p>
            <a:pPr>
              <a:spcAft>
                <a:spcPts val="1200"/>
              </a:spcAft>
            </a:pPr>
            <a:r>
              <a:rPr lang="hu-HU" sz="1400" i="1">
                <a:latin typeface="Times New Roman" panose="02020603050405020304" pitchFamily="18" charset="0"/>
                <a:ea typeface="Verdana" panose="020B0604030504040204" pitchFamily="34" charset="0"/>
                <a:cs typeface="Times New Roman" panose="02020603050405020304" pitchFamily="18" charset="0"/>
              </a:rPr>
              <a:t>‘(a) környezeti kockázatok, ha az élelmiszertermelő vízi fajokat ezekkel az anyagokkal kezelik;</a:t>
            </a:r>
          </a:p>
          <a:p>
            <a:pPr>
              <a:spcAft>
                <a:spcPts val="1200"/>
              </a:spcAft>
            </a:pPr>
            <a:r>
              <a:rPr lang="hu-HU" sz="1400" i="1">
                <a:latin typeface="Times New Roman" panose="02020603050405020304" pitchFamily="18" charset="0"/>
                <a:ea typeface="Verdana" panose="020B0604030504040204" pitchFamily="34" charset="0"/>
                <a:cs typeface="Times New Roman" panose="02020603050405020304" pitchFamily="18" charset="0"/>
              </a:rPr>
              <a:t>(b) az állat- és közegészségügyre gyakorolt hatás, ha az érintett élelmiszertermelő vízi fajok nem kaphatnak a 107. cikk (6) bekezdésével összhangban felsorolt antimikrobiális szert;</a:t>
            </a:r>
          </a:p>
          <a:p>
            <a:pPr>
              <a:spcAft>
                <a:spcPts val="1200"/>
              </a:spcAft>
            </a:pPr>
            <a:r>
              <a:rPr lang="hu-HU" sz="1400" i="1">
                <a:latin typeface="Times New Roman" panose="02020603050405020304" pitchFamily="18" charset="0"/>
                <a:ea typeface="Verdana" panose="020B0604030504040204" pitchFamily="34" charset="0"/>
                <a:cs typeface="Times New Roman" panose="02020603050405020304" pitchFamily="18" charset="0"/>
              </a:rPr>
              <a:t>(c) élelmiszer-termelő vízi fajok betegségeinek vagy bizonyos indikációinak megelőzésére vagy kezelésére szolgáló egyéb gyógyszerek, kezelések vagy intézkedések elérhetősége vagy hiánya.”</a:t>
            </a:r>
          </a:p>
        </p:txBody>
      </p:sp>
      <p:sp>
        <p:nvSpPr>
          <p:cNvPr id="15" name="CuadroTexto 12">
            <a:extLst>
              <a:ext uri="{FF2B5EF4-FFF2-40B4-BE49-F238E27FC236}">
                <a16:creationId xmlns="" xmlns:a16="http://schemas.microsoft.com/office/drawing/2014/main" id="{424A30C1-DE06-42E0-A897-C1328FBE17E9}"/>
              </a:ext>
            </a:extLst>
          </p:cNvPr>
          <p:cNvSpPr txBox="1"/>
          <p:nvPr/>
        </p:nvSpPr>
        <p:spPr>
          <a:xfrm>
            <a:off x="762000" y="1389255"/>
            <a:ext cx="9448801" cy="400110"/>
          </a:xfrm>
          <a:prstGeom prst="rect">
            <a:avLst/>
          </a:prstGeom>
          <a:noFill/>
        </p:spPr>
        <p:txBody>
          <a:bodyPr wrap="square" rtlCol="0">
            <a:spAutoFit/>
          </a:bodyPr>
          <a:lstStyle/>
          <a:p>
            <a:pPr algn="l"/>
            <a:r>
              <a:rPr lang="hu-HU" sz="2000" b="1" dirty="0">
                <a:solidFill>
                  <a:schemeClr val="bg1"/>
                </a:solidFill>
                <a:latin typeface="EC Square Sans Pro" panose="020B0506040000020004" pitchFamily="34" charset="0"/>
                <a:ea typeface="+mn-ea"/>
                <a:cs typeface="Arial" panose="020B0604020202020204" pitchFamily="34" charset="0"/>
              </a:rPr>
              <a:t>A körültekintő használat </a:t>
            </a:r>
            <a:r>
              <a:rPr lang="hu-HU" sz="2000" b="1" dirty="0" smtClean="0">
                <a:solidFill>
                  <a:schemeClr val="bg1"/>
                </a:solidFill>
                <a:latin typeface="EC Square Sans Pro" panose="020B0506040000020004" pitchFamily="34" charset="0"/>
                <a:ea typeface="+mn-ea"/>
                <a:cs typeface="Arial" panose="020B0604020202020204" pitchFamily="34" charset="0"/>
              </a:rPr>
              <a:t>és </a:t>
            </a:r>
            <a:r>
              <a:rPr lang="hu-HU" sz="2000" b="1" dirty="0">
                <a:solidFill>
                  <a:schemeClr val="bg1"/>
                </a:solidFill>
                <a:latin typeface="EC Square Sans Pro" panose="020B0506040000020004" pitchFamily="34" charset="0"/>
                <a:ea typeface="+mn-ea"/>
                <a:cs typeface="Arial" panose="020B0604020202020204" pitchFamily="34" charset="0"/>
              </a:rPr>
              <a:t>a </a:t>
            </a:r>
            <a:r>
              <a:rPr lang="hu-HU" sz="2000" b="1" dirty="0" smtClean="0">
                <a:solidFill>
                  <a:schemeClr val="bg1"/>
                </a:solidFill>
                <a:latin typeface="EC Square Sans Pro" panose="020B0506040000020004" pitchFamily="34" charset="0"/>
                <a:ea typeface="+mn-ea"/>
                <a:cs typeface="Arial" panose="020B0604020202020204" pitchFamily="34" charset="0"/>
              </a:rPr>
              <a:t>hatékonyság megtartásának elősegítése</a:t>
            </a:r>
            <a:endParaRPr lang="hu-HU" sz="20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7001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b="1" dirty="0">
              <a:solidFill>
                <a:srgbClr val="003399"/>
              </a:solidFill>
              <a:latin typeface="EC Square Sans Pro" panose="020B0506040000020004" pitchFamily="34" charset="0"/>
              <a:cs typeface="Arial" panose="020B0604020202020204" pitchFamily="34" charset="0"/>
            </a:endParaRPr>
          </a:p>
          <a:p>
            <a:endParaRPr lang="en-US" b="1" dirty="0">
              <a:solidFill>
                <a:srgbClr val="0070C0"/>
              </a:solidFill>
              <a:latin typeface="EC Square Sans Pro" panose="020B0506040000020004" pitchFamily="34" charset="0"/>
            </a:endParaRPr>
          </a:p>
        </p:txBody>
      </p:sp>
      <p:sp>
        <p:nvSpPr>
          <p:cNvPr id="25" name="Rectángulo redondeado 13">
            <a:extLst>
              <a:ext uri="{FF2B5EF4-FFF2-40B4-BE49-F238E27FC236}">
                <a16:creationId xmlns=""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pic>
        <p:nvPicPr>
          <p:cNvPr id="16" name="Imagen 15">
            <a:extLst>
              <a:ext uri="{FF2B5EF4-FFF2-40B4-BE49-F238E27FC236}">
                <a16:creationId xmlns="" xmlns:a16="http://schemas.microsoft.com/office/drawing/2014/main" id="{51444405-E95E-4A6C-8AF9-61907B79A0F9}"/>
              </a:ext>
            </a:extLst>
          </p:cNvPr>
          <p:cNvPicPr>
            <a:picLocks noChangeAspect="1"/>
          </p:cNvPicPr>
          <p:nvPr/>
        </p:nvPicPr>
        <p:blipFill>
          <a:blip r:embed="rId3"/>
          <a:stretch>
            <a:fillRect/>
          </a:stretch>
        </p:blipFill>
        <p:spPr>
          <a:xfrm>
            <a:off x="10896600" y="1987550"/>
            <a:ext cx="838201" cy="886373"/>
          </a:xfrm>
          <a:prstGeom prst="rect">
            <a:avLst/>
          </a:prstGeom>
          <a:solidFill>
            <a:schemeClr val="bg1"/>
          </a:solidFill>
        </p:spPr>
      </p:pic>
      <p:sp>
        <p:nvSpPr>
          <p:cNvPr id="2" name="Elipse 1">
            <a:extLst>
              <a:ext uri="{FF2B5EF4-FFF2-40B4-BE49-F238E27FC236}">
                <a16:creationId xmlns="" xmlns:a16="http://schemas.microsoft.com/office/drawing/2014/main" id="{779E39FB-4A33-4E24-A6BB-7FA3C6D57180}"/>
              </a:ext>
            </a:extLst>
          </p:cNvPr>
          <p:cNvSpPr/>
          <p:nvPr/>
        </p:nvSpPr>
        <p:spPr>
          <a:xfrm>
            <a:off x="304800" y="1989440"/>
            <a:ext cx="1066800" cy="624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EC Square Sans Pro" panose="020B0506040000020004" pitchFamily="34" charset="0"/>
              </a:rPr>
              <a:t>2006</a:t>
            </a:r>
          </a:p>
        </p:txBody>
      </p:sp>
      <p:sp>
        <p:nvSpPr>
          <p:cNvPr id="11" name="Elipse 10">
            <a:extLst>
              <a:ext uri="{FF2B5EF4-FFF2-40B4-BE49-F238E27FC236}">
                <a16:creationId xmlns="" xmlns:a16="http://schemas.microsoft.com/office/drawing/2014/main" id="{D1326485-69D7-4C6D-8906-63035847DFF5}"/>
              </a:ext>
            </a:extLst>
          </p:cNvPr>
          <p:cNvSpPr/>
          <p:nvPr/>
        </p:nvSpPr>
        <p:spPr>
          <a:xfrm>
            <a:off x="4045527" y="4336371"/>
            <a:ext cx="1066800" cy="624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EC Square Sans Pro" panose="020B0506040000020004" pitchFamily="34" charset="0"/>
              </a:rPr>
              <a:t>2013</a:t>
            </a:r>
          </a:p>
        </p:txBody>
      </p:sp>
      <p:sp>
        <p:nvSpPr>
          <p:cNvPr id="6" name="TextBox 6">
            <a:extLst>
              <a:ext uri="{FF2B5EF4-FFF2-40B4-BE49-F238E27FC236}">
                <a16:creationId xmlns="" xmlns:a16="http://schemas.microsoft.com/office/drawing/2014/main" id="{AC445EB4-F0C5-9D0C-9085-65E94352B3DB}"/>
              </a:ext>
            </a:extLst>
          </p:cNvPr>
          <p:cNvSpPr txBox="1"/>
          <p:nvPr/>
        </p:nvSpPr>
        <p:spPr>
          <a:xfrm>
            <a:off x="-60029" y="2091317"/>
            <a:ext cx="8197257" cy="2012537"/>
          </a:xfrm>
          <a:prstGeom prst="rect">
            <a:avLst/>
          </a:prstGeom>
          <a:noFill/>
        </p:spPr>
        <p:txBody>
          <a:bodyPr wrap="square" lIns="0" tIns="0" rIns="0" bIns="0" rtlCol="0">
            <a:noAutofit/>
          </a:bodyPr>
          <a:lstStyle/>
          <a:p>
            <a:pPr algn="ctr">
              <a:spcAft>
                <a:spcPts val="1200"/>
              </a:spcAft>
            </a:pPr>
            <a:r>
              <a:rPr lang="hu-HU" sz="16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1950/2006/EK BIZOTTSÁGI RENDELET</a:t>
            </a:r>
            <a:endParaRPr lang="hu-HU" sz="16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spcAft>
                <a:spcPts val="1200"/>
              </a:spcAft>
            </a:pPr>
            <a:r>
              <a:rPr lang="hu-HU" sz="1600" dirty="0">
                <a:latin typeface="Times New Roman" panose="02020603050405020304" pitchFamily="18" charset="0"/>
                <a:ea typeface="Verdana" panose="020B0604030504040204" pitchFamily="34" charset="0"/>
                <a:cs typeface="Times New Roman" panose="02020603050405020304" pitchFamily="18" charset="0"/>
              </a:rPr>
              <a:t>2006. december 13.</a:t>
            </a:r>
          </a:p>
          <a:p>
            <a:pPr algn="ctr">
              <a:spcAft>
                <a:spcPts val="1200"/>
              </a:spcAft>
            </a:pPr>
            <a:r>
              <a:rPr lang="hu-HU" sz="1600" dirty="0">
                <a:latin typeface="Times New Roman" panose="02020603050405020304" pitchFamily="18" charset="0"/>
                <a:ea typeface="Verdana" panose="020B0604030504040204" pitchFamily="34" charset="0"/>
                <a:cs typeface="Times New Roman" panose="02020603050405020304" pitchFamily="18" charset="0"/>
              </a:rPr>
              <a:t>az állatgyógyászati készítmények közösségi kódexéről szóló 2001/82/EK európai parlamenti és tanácsi irányelvvel összhangban a lófélék kezeléséhez nélkülözhetetlen anyagok jegyzékének létrehozásáról</a:t>
            </a:r>
          </a:p>
        </p:txBody>
      </p:sp>
      <p:sp>
        <p:nvSpPr>
          <p:cNvPr id="7" name="TextBox 7">
            <a:extLst>
              <a:ext uri="{FF2B5EF4-FFF2-40B4-BE49-F238E27FC236}">
                <a16:creationId xmlns="" xmlns:a16="http://schemas.microsoft.com/office/drawing/2014/main" id="{AE611187-43AE-DAF5-35DA-FA6747185F60}"/>
              </a:ext>
            </a:extLst>
          </p:cNvPr>
          <p:cNvSpPr txBox="1"/>
          <p:nvPr/>
        </p:nvSpPr>
        <p:spPr>
          <a:xfrm>
            <a:off x="4125687" y="4361988"/>
            <a:ext cx="7620000" cy="2109169"/>
          </a:xfrm>
          <a:prstGeom prst="rect">
            <a:avLst/>
          </a:prstGeom>
          <a:noFill/>
        </p:spPr>
        <p:txBody>
          <a:bodyPr wrap="square" lIns="0" tIns="0" rIns="0" bIns="0" rtlCol="0">
            <a:noAutofit/>
          </a:bodyPr>
          <a:lstStyle/>
          <a:p>
            <a:pPr algn="ctr">
              <a:spcAft>
                <a:spcPts val="1200"/>
              </a:spcAft>
            </a:pPr>
            <a:r>
              <a:rPr lang="hu-HU" sz="1600" dirty="0">
                <a:latin typeface="Times New Roman" panose="02020603050405020304" pitchFamily="18" charset="0"/>
                <a:ea typeface="Verdana" panose="020B0604030504040204" pitchFamily="34" charset="0"/>
                <a:cs typeface="Times New Roman" panose="02020603050405020304" pitchFamily="18" charset="0"/>
              </a:rPr>
              <a:t>A BIZOTTSÁGI 122/2013/EK RENDELET</a:t>
            </a:r>
          </a:p>
          <a:p>
            <a:pPr algn="ctr">
              <a:spcAft>
                <a:spcPts val="1200"/>
              </a:spcAft>
            </a:pPr>
            <a:r>
              <a:rPr lang="hu-HU" sz="1600" dirty="0">
                <a:latin typeface="Times New Roman" panose="02020603050405020304" pitchFamily="18" charset="0"/>
                <a:ea typeface="Verdana" panose="020B0604030504040204" pitchFamily="34" charset="0"/>
                <a:cs typeface="Times New Roman" panose="02020603050405020304" pitchFamily="18" charset="0"/>
              </a:rPr>
              <a:t>2013. február 12.</a:t>
            </a:r>
          </a:p>
          <a:p>
            <a:pPr algn="ctr">
              <a:spcAft>
                <a:spcPts val="1200"/>
              </a:spcAft>
            </a:pPr>
            <a:r>
              <a:rPr lang="hu-HU" sz="1600" dirty="0">
                <a:latin typeface="Times New Roman" panose="02020603050405020304" pitchFamily="18" charset="0"/>
                <a:ea typeface="Verdana" panose="020B0604030504040204" pitchFamily="34" charset="0"/>
                <a:cs typeface="Times New Roman" panose="02020603050405020304" pitchFamily="18" charset="0"/>
              </a:rPr>
              <a:t>az állatgyógyászati készítmények közösségi kódexéről szóló 2001/82/EK európai parlamenti és tanácsi irányelvvel összhangban a lófélék kezeléséhez nélkülözhetetlen anyagok jegyzékének létrehozásáról szóló 1950/2006/EK rendelet módosításáról</a:t>
            </a:r>
          </a:p>
        </p:txBody>
      </p:sp>
      <p:sp>
        <p:nvSpPr>
          <p:cNvPr id="8" name="Rectángulo 7">
            <a:extLst>
              <a:ext uri="{FF2B5EF4-FFF2-40B4-BE49-F238E27FC236}">
                <a16:creationId xmlns="" xmlns:a16="http://schemas.microsoft.com/office/drawing/2014/main" id="{E9E1B350-341A-2706-D467-325AFE940C93}"/>
              </a:ext>
            </a:extLst>
          </p:cNvPr>
          <p:cNvSpPr/>
          <p:nvPr/>
        </p:nvSpPr>
        <p:spPr>
          <a:xfrm>
            <a:off x="695831" y="6187583"/>
            <a:ext cx="10716986" cy="523220"/>
          </a:xfrm>
          <a:prstGeom prst="rect">
            <a:avLst/>
          </a:prstGeom>
        </p:spPr>
        <p:txBody>
          <a:bodyPr wrap="square">
            <a:spAutoFit/>
          </a:bodyPr>
          <a:lstStyle/>
          <a:p>
            <a:pPr algn="l"/>
            <a:endParaRPr lang="en-GB" sz="1400" b="0" i="0" u="none" strike="noStrike" baseline="0" dirty="0">
              <a:solidFill>
                <a:srgbClr val="000000"/>
              </a:solidFill>
              <a:latin typeface="EC Square Sans Pro" panose="020B0506040000020004"/>
            </a:endParaRPr>
          </a:p>
          <a:p>
            <a:r>
              <a:rPr lang="hu-HU" sz="1400" i="1" dirty="0">
                <a:solidFill>
                  <a:srgbClr val="003299"/>
                </a:solidFill>
                <a:latin typeface="EC Square Sans Pro" panose="020B0506040000020004"/>
              </a:rPr>
              <a:t>A Bizottság 1950/2006/EK rendelete és </a:t>
            </a:r>
            <a:r>
              <a:rPr lang="hu-HU" sz="1400" b="0" i="1" u="none" strike="noStrike" baseline="0" dirty="0">
                <a:solidFill>
                  <a:srgbClr val="003299"/>
                </a:solidFill>
                <a:latin typeface="EC Square Sans Pro" panose="020B0506040000020004"/>
              </a:rPr>
              <a:t>122/2013/EK rendelet – </a:t>
            </a:r>
            <a:r>
              <a:rPr lang="en-US" sz="1400" i="1" dirty="0">
                <a:solidFill>
                  <a:srgbClr val="003299"/>
                </a:solidFill>
                <a:latin typeface="EC Square Sans Pro" panose="020B0506040000020004"/>
              </a:rPr>
              <a:t> </a:t>
            </a:r>
            <a:r>
              <a:rPr lang="hu-HU" sz="1400" b="0" i="1" u="none" strike="noStrike" baseline="0" dirty="0">
                <a:solidFill>
                  <a:srgbClr val="003299"/>
                </a:solidFill>
                <a:latin typeface="EC Square Sans Pro" panose="020B0506040000020004"/>
              </a:rPr>
              <a:t>A lófélék kezelésében nélkülözhetetlen anyagok listája</a:t>
            </a:r>
          </a:p>
        </p:txBody>
      </p:sp>
      <p:sp>
        <p:nvSpPr>
          <p:cNvPr id="14" name="Marcador de texto 1">
            <a:extLst>
              <a:ext uri="{FF2B5EF4-FFF2-40B4-BE49-F238E27FC236}">
                <a16:creationId xmlns="" xmlns:a16="http://schemas.microsoft.com/office/drawing/2014/main" id="{AD488333-B0B5-4622-8CF7-0BE0FD238AEC}"/>
              </a:ext>
            </a:extLst>
          </p:cNvPr>
          <p:cNvSpPr txBox="1">
            <a:spLocks/>
          </p:cNvSpPr>
          <p:nvPr/>
        </p:nvSpPr>
        <p:spPr>
          <a:xfrm>
            <a:off x="1107853" y="509328"/>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dirty="0">
                <a:latin typeface="EC Square Sans Pro" panose="020B0506040000020004" pitchFamily="34" charset="0"/>
              </a:rPr>
              <a:t>Az </a:t>
            </a:r>
            <a:r>
              <a:rPr lang="hu-HU" dirty="0" err="1">
                <a:latin typeface="EC Square Sans Pro" panose="020B0506040000020004" pitchFamily="34" charset="0"/>
              </a:rPr>
              <a:t>antimikrobiális</a:t>
            </a:r>
            <a:r>
              <a:rPr lang="hu-HU" dirty="0">
                <a:latin typeface="EC Square Sans Pro" panose="020B0506040000020004" pitchFamily="34" charset="0"/>
              </a:rPr>
              <a:t> állatgyógyászati készítmények használata</a:t>
            </a:r>
          </a:p>
          <a:p>
            <a:endParaRPr lang="en-GB" dirty="0"/>
          </a:p>
        </p:txBody>
      </p:sp>
      <p:sp>
        <p:nvSpPr>
          <p:cNvPr id="15" name="CuadroTexto 12">
            <a:extLst>
              <a:ext uri="{FF2B5EF4-FFF2-40B4-BE49-F238E27FC236}">
                <a16:creationId xmlns="" xmlns:a16="http://schemas.microsoft.com/office/drawing/2014/main" id="{424A30C1-DE06-42E0-A897-C1328FBE17E9}"/>
              </a:ext>
            </a:extLst>
          </p:cNvPr>
          <p:cNvSpPr txBox="1"/>
          <p:nvPr/>
        </p:nvSpPr>
        <p:spPr>
          <a:xfrm>
            <a:off x="762000" y="1389255"/>
            <a:ext cx="9448801" cy="400110"/>
          </a:xfrm>
          <a:prstGeom prst="rect">
            <a:avLst/>
          </a:prstGeom>
          <a:noFill/>
        </p:spPr>
        <p:txBody>
          <a:bodyPr wrap="square" rtlCol="0">
            <a:spAutoFit/>
          </a:bodyPr>
          <a:lstStyle/>
          <a:p>
            <a:pPr algn="l"/>
            <a:r>
              <a:rPr lang="hu-HU" sz="2000" b="1" dirty="0">
                <a:solidFill>
                  <a:schemeClr val="bg1"/>
                </a:solidFill>
                <a:latin typeface="EC Square Sans Pro" panose="020B0506040000020004" pitchFamily="34" charset="0"/>
                <a:ea typeface="+mn-ea"/>
                <a:cs typeface="Arial" panose="020B0604020202020204" pitchFamily="34" charset="0"/>
              </a:rPr>
              <a:t>A körültekintő használat </a:t>
            </a:r>
            <a:r>
              <a:rPr lang="hu-HU" sz="2000" b="1" dirty="0" smtClean="0">
                <a:solidFill>
                  <a:schemeClr val="bg1"/>
                </a:solidFill>
                <a:latin typeface="EC Square Sans Pro" panose="020B0506040000020004" pitchFamily="34" charset="0"/>
                <a:ea typeface="+mn-ea"/>
                <a:cs typeface="Arial" panose="020B0604020202020204" pitchFamily="34" charset="0"/>
              </a:rPr>
              <a:t>és </a:t>
            </a:r>
            <a:r>
              <a:rPr lang="hu-HU" sz="2000" b="1" dirty="0">
                <a:solidFill>
                  <a:schemeClr val="bg1"/>
                </a:solidFill>
                <a:latin typeface="EC Square Sans Pro" panose="020B0506040000020004" pitchFamily="34" charset="0"/>
                <a:ea typeface="+mn-ea"/>
                <a:cs typeface="Arial" panose="020B0604020202020204" pitchFamily="34" charset="0"/>
              </a:rPr>
              <a:t>a </a:t>
            </a:r>
            <a:r>
              <a:rPr lang="hu-HU" sz="2000" b="1" dirty="0" smtClean="0">
                <a:solidFill>
                  <a:schemeClr val="bg1"/>
                </a:solidFill>
                <a:latin typeface="EC Square Sans Pro" panose="020B0506040000020004" pitchFamily="34" charset="0"/>
                <a:ea typeface="+mn-ea"/>
                <a:cs typeface="Arial" panose="020B0604020202020204" pitchFamily="34" charset="0"/>
              </a:rPr>
              <a:t>hatékonyság megtartásának elősegítése</a:t>
            </a:r>
            <a:endParaRPr lang="hu-HU" sz="20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84819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r>
              <a:rPr lang="hu-HU" b="1" dirty="0">
                <a:latin typeface="EC Square Sans Pro" panose="020B0506040000020004" pitchFamily="34" charset="0"/>
              </a:rPr>
              <a:t>Az antimikrobiális szerek listája meghatározott fajokhoz (</a:t>
            </a:r>
            <a:r>
              <a:rPr lang="hu-HU" b="1" dirty="0" smtClean="0">
                <a:latin typeface="EC Square Sans Pro" panose="020B0506040000020004" pitchFamily="34" charset="0"/>
              </a:rPr>
              <a:t>lófélék)</a:t>
            </a: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pic>
        <p:nvPicPr>
          <p:cNvPr id="23" name="Imagen 22">
            <a:extLst>
              <a:ext uri="{FF2B5EF4-FFF2-40B4-BE49-F238E27FC236}">
                <a16:creationId xmlns="" xmlns:a16="http://schemas.microsoft.com/office/drawing/2014/main" id="{AC962A60-59CC-4CDF-B976-6100A43580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275756" y="1365606"/>
            <a:ext cx="4916243" cy="5505093"/>
          </a:xfrm>
          <a:prstGeom prst="rect">
            <a:avLst/>
          </a:prstGeom>
        </p:spPr>
      </p:pic>
      <p:sp>
        <p:nvSpPr>
          <p:cNvPr id="24" name="Marcador de texto 1">
            <a:extLst>
              <a:ext uri="{FF2B5EF4-FFF2-40B4-BE49-F238E27FC236}">
                <a16:creationId xmlns=""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dirty="0">
                <a:latin typeface="EC Square Sans Pro" panose="020B0506040000020004" pitchFamily="34" charset="0"/>
              </a:rPr>
              <a:t>Az antimikrobiális állatgyógyászati készítmények használata</a:t>
            </a:r>
          </a:p>
          <a:p>
            <a:endParaRPr lang="en-GB" dirty="0"/>
          </a:p>
        </p:txBody>
      </p:sp>
      <p:sp>
        <p:nvSpPr>
          <p:cNvPr id="3" name="CuadroTexto 2">
            <a:extLst>
              <a:ext uri="{FF2B5EF4-FFF2-40B4-BE49-F238E27FC236}">
                <a16:creationId xmlns="" xmlns:a16="http://schemas.microsoft.com/office/drawing/2014/main" id="{A561B95E-D8CD-EEED-D071-B1E88FC71527}"/>
              </a:ext>
            </a:extLst>
          </p:cNvPr>
          <p:cNvSpPr txBox="1"/>
          <p:nvPr/>
        </p:nvSpPr>
        <p:spPr>
          <a:xfrm>
            <a:off x="304800" y="3130550"/>
            <a:ext cx="7086599" cy="3416320"/>
          </a:xfrm>
          <a:prstGeom prst="rect">
            <a:avLst/>
          </a:prstGeom>
          <a:noFill/>
        </p:spPr>
        <p:txBody>
          <a:bodyPr wrap="square" rtlCol="0">
            <a:spAutoFit/>
          </a:bodyPr>
          <a:lstStyle/>
          <a:p>
            <a:r>
              <a:rPr lang="es-ES" dirty="0">
                <a:latin typeface="+mn-lt"/>
              </a:rPr>
              <a:t>A </a:t>
            </a:r>
            <a:r>
              <a:rPr lang="es-ES" dirty="0" err="1">
                <a:latin typeface="+mn-lt"/>
              </a:rPr>
              <a:t>Bizottságnak</a:t>
            </a:r>
            <a:r>
              <a:rPr lang="es-ES" dirty="0">
                <a:latin typeface="+mn-lt"/>
              </a:rPr>
              <a:t> </a:t>
            </a:r>
            <a:r>
              <a:rPr lang="es-ES" dirty="0" err="1">
                <a:latin typeface="+mn-lt"/>
              </a:rPr>
              <a:t>össze</a:t>
            </a:r>
            <a:r>
              <a:rPr lang="es-ES" dirty="0">
                <a:latin typeface="+mn-lt"/>
              </a:rPr>
              <a:t> </a:t>
            </a:r>
            <a:r>
              <a:rPr lang="es-ES" dirty="0" err="1">
                <a:latin typeface="+mn-lt"/>
              </a:rPr>
              <a:t>kell</a:t>
            </a:r>
            <a:r>
              <a:rPr lang="es-ES" dirty="0">
                <a:latin typeface="+mn-lt"/>
              </a:rPr>
              <a:t> </a:t>
            </a:r>
            <a:r>
              <a:rPr lang="es-ES" dirty="0" err="1">
                <a:latin typeface="+mn-lt"/>
              </a:rPr>
              <a:t>állítania</a:t>
            </a:r>
            <a:r>
              <a:rPr lang="es-ES" dirty="0">
                <a:latin typeface="+mn-lt"/>
              </a:rPr>
              <a:t> </a:t>
            </a:r>
            <a:r>
              <a:rPr lang="es-ES" dirty="0" err="1">
                <a:latin typeface="+mn-lt"/>
              </a:rPr>
              <a:t>azon</a:t>
            </a:r>
            <a:r>
              <a:rPr lang="es-ES" dirty="0">
                <a:latin typeface="+mn-lt"/>
              </a:rPr>
              <a:t> </a:t>
            </a:r>
            <a:r>
              <a:rPr lang="es-ES" dirty="0" err="1">
                <a:latin typeface="+mn-lt"/>
              </a:rPr>
              <a:t>anyagok</a:t>
            </a:r>
            <a:r>
              <a:rPr lang="es-ES" dirty="0">
                <a:latin typeface="+mn-lt"/>
              </a:rPr>
              <a:t> </a:t>
            </a:r>
            <a:r>
              <a:rPr lang="es-ES" dirty="0" err="1">
                <a:latin typeface="+mn-lt"/>
              </a:rPr>
              <a:t>jegyzékét</a:t>
            </a:r>
            <a:r>
              <a:rPr lang="es-ES" dirty="0">
                <a:latin typeface="+mn-lt"/>
              </a:rPr>
              <a:t>, </a:t>
            </a:r>
            <a:r>
              <a:rPr lang="es-ES" dirty="0" err="1">
                <a:latin typeface="+mn-lt"/>
              </a:rPr>
              <a:t>amelyek</a:t>
            </a:r>
            <a:r>
              <a:rPr lang="es-ES" dirty="0">
                <a:latin typeface="+mn-lt"/>
              </a:rPr>
              <a:t> </a:t>
            </a:r>
            <a:r>
              <a:rPr lang="es-ES" b="1" dirty="0" err="1">
                <a:latin typeface="+mn-lt"/>
              </a:rPr>
              <a:t>nélkülözhetetlenek</a:t>
            </a:r>
            <a:r>
              <a:rPr lang="es-ES" b="1" dirty="0">
                <a:latin typeface="+mn-lt"/>
              </a:rPr>
              <a:t> a </a:t>
            </a:r>
            <a:r>
              <a:rPr lang="es-ES" b="1" dirty="0" err="1">
                <a:latin typeface="+mn-lt"/>
              </a:rPr>
              <a:t>lófélék</a:t>
            </a:r>
            <a:r>
              <a:rPr lang="es-ES" b="1" dirty="0">
                <a:latin typeface="+mn-lt"/>
              </a:rPr>
              <a:t> </a:t>
            </a:r>
            <a:r>
              <a:rPr lang="es-ES" b="1" dirty="0" err="1">
                <a:latin typeface="+mn-lt"/>
              </a:rPr>
              <a:t>kezelésére</a:t>
            </a:r>
            <a:r>
              <a:rPr lang="es-ES" dirty="0">
                <a:latin typeface="+mn-lt"/>
              </a:rPr>
              <a:t>, </a:t>
            </a:r>
            <a:r>
              <a:rPr lang="es-ES" dirty="0" err="1">
                <a:latin typeface="+mn-lt"/>
              </a:rPr>
              <a:t>vagy</a:t>
            </a:r>
            <a:r>
              <a:rPr lang="es-ES" dirty="0">
                <a:latin typeface="+mn-lt"/>
              </a:rPr>
              <a:t> </a:t>
            </a:r>
            <a:r>
              <a:rPr lang="es-ES" dirty="0" err="1">
                <a:latin typeface="+mn-lt"/>
              </a:rPr>
              <a:t>amelyek</a:t>
            </a:r>
            <a:r>
              <a:rPr lang="es-ES" dirty="0">
                <a:latin typeface="+mn-lt"/>
              </a:rPr>
              <a:t> a </a:t>
            </a:r>
            <a:r>
              <a:rPr lang="es-ES" dirty="0" err="1">
                <a:latin typeface="+mn-lt"/>
              </a:rPr>
              <a:t>lófélék</a:t>
            </a:r>
            <a:r>
              <a:rPr lang="es-ES" dirty="0">
                <a:latin typeface="+mn-lt"/>
              </a:rPr>
              <a:t> </a:t>
            </a:r>
            <a:r>
              <a:rPr lang="es-ES" dirty="0" err="1">
                <a:latin typeface="+mn-lt"/>
              </a:rPr>
              <a:t>esetében</a:t>
            </a:r>
            <a:r>
              <a:rPr lang="es-ES" dirty="0">
                <a:latin typeface="+mn-lt"/>
              </a:rPr>
              <a:t> </a:t>
            </a:r>
            <a:r>
              <a:rPr lang="es-ES" dirty="0" err="1">
                <a:latin typeface="+mn-lt"/>
              </a:rPr>
              <a:t>rendelkezésre</a:t>
            </a:r>
            <a:r>
              <a:rPr lang="es-ES" dirty="0">
                <a:latin typeface="+mn-lt"/>
              </a:rPr>
              <a:t> </a:t>
            </a:r>
            <a:r>
              <a:rPr lang="es-ES" dirty="0" err="1">
                <a:latin typeface="+mn-lt"/>
              </a:rPr>
              <a:t>álló</a:t>
            </a:r>
            <a:r>
              <a:rPr lang="es-ES" dirty="0">
                <a:latin typeface="+mn-lt"/>
              </a:rPr>
              <a:t> </a:t>
            </a:r>
            <a:r>
              <a:rPr lang="es-ES" dirty="0" err="1">
                <a:latin typeface="+mn-lt"/>
              </a:rPr>
              <a:t>egyéb</a:t>
            </a:r>
            <a:r>
              <a:rPr lang="es-ES" dirty="0">
                <a:latin typeface="+mn-lt"/>
              </a:rPr>
              <a:t> </a:t>
            </a:r>
            <a:r>
              <a:rPr lang="es-ES" dirty="0" err="1">
                <a:latin typeface="+mn-lt"/>
              </a:rPr>
              <a:t>kezelési</a:t>
            </a:r>
            <a:r>
              <a:rPr lang="es-ES" dirty="0">
                <a:latin typeface="+mn-lt"/>
              </a:rPr>
              <a:t> </a:t>
            </a:r>
            <a:r>
              <a:rPr lang="es-ES" dirty="0" err="1">
                <a:latin typeface="+mn-lt"/>
              </a:rPr>
              <a:t>lehetőségekhez</a:t>
            </a:r>
            <a:r>
              <a:rPr lang="es-ES" dirty="0">
                <a:latin typeface="+mn-lt"/>
              </a:rPr>
              <a:t> </a:t>
            </a:r>
            <a:r>
              <a:rPr lang="es-ES" dirty="0" err="1">
                <a:latin typeface="+mn-lt"/>
              </a:rPr>
              <a:t>képest</a:t>
            </a:r>
            <a:r>
              <a:rPr lang="es-ES" dirty="0">
                <a:latin typeface="+mn-lt"/>
              </a:rPr>
              <a:t> </a:t>
            </a:r>
            <a:r>
              <a:rPr lang="es-ES" dirty="0" err="1">
                <a:latin typeface="+mn-lt"/>
              </a:rPr>
              <a:t>további</a:t>
            </a:r>
            <a:r>
              <a:rPr lang="es-ES" dirty="0">
                <a:latin typeface="+mn-lt"/>
              </a:rPr>
              <a:t> </a:t>
            </a:r>
            <a:r>
              <a:rPr lang="es-ES" dirty="0" err="1">
                <a:latin typeface="+mn-lt"/>
              </a:rPr>
              <a:t>klinikai</a:t>
            </a:r>
            <a:r>
              <a:rPr lang="es-ES" dirty="0">
                <a:latin typeface="+mn-lt"/>
              </a:rPr>
              <a:t> </a:t>
            </a:r>
            <a:r>
              <a:rPr lang="es-ES" dirty="0" err="1">
                <a:latin typeface="+mn-lt"/>
              </a:rPr>
              <a:t>előnyökkel</a:t>
            </a:r>
            <a:r>
              <a:rPr lang="es-ES" dirty="0">
                <a:latin typeface="+mn-lt"/>
              </a:rPr>
              <a:t> </a:t>
            </a:r>
            <a:r>
              <a:rPr lang="es-ES" dirty="0" err="1">
                <a:latin typeface="+mn-lt"/>
              </a:rPr>
              <a:t>járnak</a:t>
            </a:r>
            <a:r>
              <a:rPr lang="es-ES" dirty="0">
                <a:latin typeface="+mn-lt"/>
              </a:rPr>
              <a:t>, </a:t>
            </a:r>
            <a:r>
              <a:rPr lang="es-ES" dirty="0" err="1">
                <a:latin typeface="+mn-lt"/>
              </a:rPr>
              <a:t>és</a:t>
            </a:r>
            <a:r>
              <a:rPr lang="es-ES" dirty="0">
                <a:latin typeface="+mn-lt"/>
              </a:rPr>
              <a:t> </a:t>
            </a:r>
            <a:r>
              <a:rPr lang="es-ES" dirty="0" err="1">
                <a:latin typeface="+mn-lt"/>
              </a:rPr>
              <a:t>amelyek</a:t>
            </a:r>
            <a:r>
              <a:rPr lang="es-ES" dirty="0">
                <a:latin typeface="+mn-lt"/>
              </a:rPr>
              <a:t> </a:t>
            </a:r>
            <a:r>
              <a:rPr lang="es-ES" dirty="0" err="1">
                <a:latin typeface="+mn-lt"/>
              </a:rPr>
              <a:t>élelmezés-egészségügyi</a:t>
            </a:r>
            <a:r>
              <a:rPr lang="es-ES" dirty="0">
                <a:latin typeface="+mn-lt"/>
              </a:rPr>
              <a:t> </a:t>
            </a:r>
            <a:r>
              <a:rPr lang="es-ES" dirty="0" err="1">
                <a:latin typeface="+mn-lt"/>
              </a:rPr>
              <a:t>várakozási</a:t>
            </a:r>
            <a:r>
              <a:rPr lang="es-ES" dirty="0">
                <a:latin typeface="+mn-lt"/>
              </a:rPr>
              <a:t> </a:t>
            </a:r>
            <a:r>
              <a:rPr lang="es-ES" dirty="0" err="1">
                <a:latin typeface="+mn-lt"/>
              </a:rPr>
              <a:t>ideje</a:t>
            </a:r>
            <a:r>
              <a:rPr lang="es-ES" dirty="0">
                <a:latin typeface="+mn-lt"/>
              </a:rPr>
              <a:t> </a:t>
            </a:r>
            <a:r>
              <a:rPr lang="es-ES" dirty="0" err="1">
                <a:latin typeface="+mn-lt"/>
              </a:rPr>
              <a:t>lófélék</a:t>
            </a:r>
            <a:r>
              <a:rPr lang="es-ES" dirty="0">
                <a:latin typeface="+mn-lt"/>
              </a:rPr>
              <a:t> </a:t>
            </a:r>
            <a:r>
              <a:rPr lang="es-ES" dirty="0" err="1">
                <a:latin typeface="+mn-lt"/>
              </a:rPr>
              <a:t>esetében</a:t>
            </a:r>
            <a:r>
              <a:rPr lang="es-ES" dirty="0">
                <a:latin typeface="+mn-lt"/>
              </a:rPr>
              <a:t> </a:t>
            </a:r>
            <a:r>
              <a:rPr lang="es-ES" dirty="0" err="1">
                <a:latin typeface="+mn-lt"/>
              </a:rPr>
              <a:t>hat</a:t>
            </a:r>
            <a:r>
              <a:rPr lang="es-ES" dirty="0">
                <a:latin typeface="+mn-lt"/>
              </a:rPr>
              <a:t> </a:t>
            </a:r>
            <a:r>
              <a:rPr lang="es-ES" dirty="0" err="1">
                <a:latin typeface="+mn-lt"/>
              </a:rPr>
              <a:t>hónap</a:t>
            </a:r>
            <a:r>
              <a:rPr lang="es-ES" dirty="0">
                <a:latin typeface="+mn-lt"/>
              </a:rPr>
              <a:t>.</a:t>
            </a:r>
          </a:p>
          <a:p>
            <a:endParaRPr lang="es-ES" dirty="0">
              <a:latin typeface="+mn-lt"/>
            </a:endParaRPr>
          </a:p>
          <a:p>
            <a:r>
              <a:rPr lang="es-ES" dirty="0">
                <a:latin typeface="+mn-lt"/>
              </a:rPr>
              <a:t>2023. február 9-én az Európai Gyógyszerügynökség (</a:t>
            </a:r>
            <a:r>
              <a:rPr lang="es-ES" dirty="0" smtClean="0">
                <a:latin typeface="+mn-lt"/>
              </a:rPr>
              <a:t>EMA) </a:t>
            </a:r>
            <a:r>
              <a:rPr lang="es-ES" dirty="0">
                <a:latin typeface="+mn-lt"/>
              </a:rPr>
              <a:t>felkérést kapott az Európai Bizottságtól, hogy adjon </a:t>
            </a:r>
            <a:r>
              <a:rPr lang="es-ES" dirty="0">
                <a:solidFill>
                  <a:schemeClr val="tx1"/>
                </a:solidFill>
                <a:latin typeface="+mn-lt"/>
              </a:rPr>
              <a:t>tudományos </a:t>
            </a:r>
            <a:r>
              <a:rPr lang="hu-HU" dirty="0" smtClean="0">
                <a:solidFill>
                  <a:schemeClr val="tx1"/>
                </a:solidFill>
                <a:latin typeface="+mn-lt"/>
              </a:rPr>
              <a:t>javaslatot</a:t>
            </a:r>
            <a:r>
              <a:rPr lang="es-ES" dirty="0" smtClean="0">
                <a:solidFill>
                  <a:schemeClr val="tx1"/>
                </a:solidFill>
                <a:latin typeface="+mn-lt"/>
              </a:rPr>
              <a:t> a</a:t>
            </a:r>
            <a:r>
              <a:rPr lang="hu-HU" dirty="0" smtClean="0">
                <a:solidFill>
                  <a:schemeClr val="tx1"/>
                </a:solidFill>
                <a:latin typeface="+mn-lt"/>
              </a:rPr>
              <a:t> hatóanyag-</a:t>
            </a:r>
            <a:r>
              <a:rPr lang="es-ES" dirty="0" smtClean="0">
                <a:solidFill>
                  <a:schemeClr val="tx1"/>
                </a:solidFill>
                <a:latin typeface="+mn-lt"/>
              </a:rPr>
              <a:t>jegyzék </a:t>
            </a:r>
            <a:r>
              <a:rPr lang="es-ES" dirty="0">
                <a:solidFill>
                  <a:schemeClr val="tx1"/>
                </a:solidFill>
                <a:latin typeface="+mn-lt"/>
              </a:rPr>
              <a:t>összeállításához.</a:t>
            </a:r>
          </a:p>
          <a:p>
            <a:r>
              <a:rPr lang="es-ES" dirty="0">
                <a:latin typeface="+mn-lt"/>
              </a:rPr>
              <a:t>A CVMP 2023. </a:t>
            </a:r>
            <a:r>
              <a:rPr lang="es-ES" dirty="0" err="1">
                <a:latin typeface="+mn-lt"/>
              </a:rPr>
              <a:t>április</a:t>
            </a:r>
            <a:r>
              <a:rPr lang="es-ES" dirty="0">
                <a:latin typeface="+mn-lt"/>
              </a:rPr>
              <a:t> 18-20-i </a:t>
            </a:r>
            <a:r>
              <a:rPr lang="es-ES" dirty="0" err="1">
                <a:latin typeface="+mn-lt"/>
              </a:rPr>
              <a:t>ülésén</a:t>
            </a:r>
            <a:r>
              <a:rPr lang="es-ES" dirty="0">
                <a:latin typeface="+mn-lt"/>
              </a:rPr>
              <a:t> </a:t>
            </a:r>
            <a:r>
              <a:rPr lang="es-ES" dirty="0" err="1">
                <a:latin typeface="+mn-lt"/>
              </a:rPr>
              <a:t>fogadta</a:t>
            </a:r>
            <a:r>
              <a:rPr lang="es-ES" dirty="0">
                <a:latin typeface="+mn-lt"/>
              </a:rPr>
              <a:t> el a </a:t>
            </a:r>
            <a:r>
              <a:rPr lang="es-ES" dirty="0" err="1">
                <a:latin typeface="+mn-lt"/>
              </a:rPr>
              <a:t>felmérést</a:t>
            </a:r>
            <a:r>
              <a:rPr lang="es-ES" dirty="0">
                <a:latin typeface="+mn-lt"/>
              </a:rPr>
              <a:t>. A </a:t>
            </a:r>
            <a:r>
              <a:rPr lang="es-ES" dirty="0" err="1">
                <a:latin typeface="+mn-lt"/>
              </a:rPr>
              <a:t>felmérés</a:t>
            </a:r>
            <a:r>
              <a:rPr lang="es-ES" dirty="0">
                <a:latin typeface="+mn-lt"/>
              </a:rPr>
              <a:t> 2023. </a:t>
            </a:r>
            <a:r>
              <a:rPr lang="es-ES" dirty="0" err="1">
                <a:latin typeface="+mn-lt"/>
              </a:rPr>
              <a:t>június</a:t>
            </a:r>
            <a:r>
              <a:rPr lang="es-ES" dirty="0">
                <a:latin typeface="+mn-lt"/>
              </a:rPr>
              <a:t> 30-ig volt </a:t>
            </a:r>
            <a:r>
              <a:rPr lang="es-ES" dirty="0" err="1">
                <a:latin typeface="+mn-lt"/>
              </a:rPr>
              <a:t>elérhető</a:t>
            </a:r>
            <a:r>
              <a:rPr lang="es-ES" dirty="0">
                <a:latin typeface="+mn-lt"/>
              </a:rPr>
              <a:t>. </a:t>
            </a:r>
            <a:r>
              <a:rPr lang="es-ES" dirty="0">
                <a:solidFill>
                  <a:schemeClr val="tx1"/>
                </a:solidFill>
                <a:latin typeface="+mn-lt"/>
              </a:rPr>
              <a:t>A </a:t>
            </a:r>
            <a:r>
              <a:rPr lang="hu-HU" dirty="0" smtClean="0">
                <a:solidFill>
                  <a:schemeClr val="tx1"/>
                </a:solidFill>
                <a:latin typeface="+mn-lt"/>
              </a:rPr>
              <a:t>javaslat</a:t>
            </a:r>
            <a:r>
              <a:rPr lang="es-ES" dirty="0" smtClean="0">
                <a:solidFill>
                  <a:schemeClr val="tx1"/>
                </a:solidFill>
                <a:latin typeface="+mn-lt"/>
              </a:rPr>
              <a:t> </a:t>
            </a:r>
            <a:r>
              <a:rPr lang="es-ES" dirty="0">
                <a:latin typeface="+mn-lt"/>
              </a:rPr>
              <a:t>benyújtásának határidejét a közelmúltban 2024. </a:t>
            </a:r>
            <a:r>
              <a:rPr lang="es-ES" dirty="0" err="1">
                <a:latin typeface="+mn-lt"/>
              </a:rPr>
              <a:t>július</a:t>
            </a:r>
            <a:r>
              <a:rPr lang="es-ES" dirty="0">
                <a:latin typeface="+mn-lt"/>
              </a:rPr>
              <a:t> 31-ig </a:t>
            </a:r>
            <a:r>
              <a:rPr lang="es-ES" dirty="0" err="1">
                <a:latin typeface="+mn-lt"/>
              </a:rPr>
              <a:t>meghosszabbították</a:t>
            </a:r>
            <a:r>
              <a:rPr lang="es-ES" dirty="0">
                <a:latin typeface="+mn-lt"/>
              </a:rPr>
              <a:t>.</a:t>
            </a:r>
          </a:p>
        </p:txBody>
      </p:sp>
      <p:sp>
        <p:nvSpPr>
          <p:cNvPr id="8" name="CuadroTexto 12">
            <a:extLst>
              <a:ext uri="{FF2B5EF4-FFF2-40B4-BE49-F238E27FC236}">
                <a16:creationId xmlns="" xmlns:a16="http://schemas.microsoft.com/office/drawing/2014/main" id="{424A30C1-DE06-42E0-A897-C1328FBE17E9}"/>
              </a:ext>
            </a:extLst>
          </p:cNvPr>
          <p:cNvSpPr txBox="1"/>
          <p:nvPr/>
        </p:nvSpPr>
        <p:spPr>
          <a:xfrm>
            <a:off x="489839" y="1443424"/>
            <a:ext cx="9448801" cy="369332"/>
          </a:xfrm>
          <a:prstGeom prst="rect">
            <a:avLst/>
          </a:prstGeom>
          <a:noFill/>
        </p:spPr>
        <p:txBody>
          <a:bodyPr wrap="square" rtlCol="0">
            <a:spAutoFit/>
          </a:bodyPr>
          <a:lstStyle/>
          <a:p>
            <a:pPr algn="l"/>
            <a:r>
              <a:rPr lang="hu-HU" b="1" dirty="0">
                <a:solidFill>
                  <a:schemeClr val="bg1"/>
                </a:solidFill>
                <a:latin typeface="EC Square Sans Pro" panose="020B0506040000020004" pitchFamily="34" charset="0"/>
                <a:ea typeface="+mn-ea"/>
                <a:cs typeface="Arial" panose="020B0604020202020204" pitchFamily="34" charset="0"/>
              </a:rPr>
              <a:t>A körültekintő használat </a:t>
            </a:r>
            <a:r>
              <a:rPr lang="hu-HU" b="1" dirty="0" smtClean="0">
                <a:solidFill>
                  <a:schemeClr val="bg1"/>
                </a:solidFill>
                <a:latin typeface="EC Square Sans Pro" panose="020B0506040000020004" pitchFamily="34" charset="0"/>
                <a:ea typeface="+mn-ea"/>
                <a:cs typeface="Arial" panose="020B0604020202020204" pitchFamily="34" charset="0"/>
              </a:rPr>
              <a:t>és </a:t>
            </a:r>
            <a:r>
              <a:rPr lang="hu-HU" b="1" dirty="0">
                <a:solidFill>
                  <a:schemeClr val="bg1"/>
                </a:solidFill>
                <a:latin typeface="EC Square Sans Pro" panose="020B0506040000020004" pitchFamily="34" charset="0"/>
                <a:ea typeface="+mn-ea"/>
                <a:cs typeface="Arial" panose="020B0604020202020204" pitchFamily="34" charset="0"/>
              </a:rPr>
              <a:t>a </a:t>
            </a:r>
            <a:r>
              <a:rPr lang="hu-HU" b="1" dirty="0" smtClean="0">
                <a:solidFill>
                  <a:schemeClr val="bg1"/>
                </a:solidFill>
                <a:latin typeface="EC Square Sans Pro" panose="020B0506040000020004" pitchFamily="34" charset="0"/>
                <a:ea typeface="+mn-ea"/>
                <a:cs typeface="Arial" panose="020B0604020202020204" pitchFamily="34" charset="0"/>
              </a:rPr>
              <a:t>hatékonyság megtartásának elősegítése</a:t>
            </a:r>
            <a:endParaRPr lang="hu-HU"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b="1" dirty="0">
              <a:solidFill>
                <a:srgbClr val="003399"/>
              </a:solidFill>
              <a:latin typeface="EC Square Sans Pro" panose="020B0506040000020004" pitchFamily="34" charset="0"/>
              <a:cs typeface="Arial" panose="020B0604020202020204" pitchFamily="34" charset="0"/>
            </a:endParaRPr>
          </a:p>
          <a:p>
            <a:endParaRPr lang="en-US" b="1" dirty="0">
              <a:solidFill>
                <a:srgbClr val="0070C0"/>
              </a:solidFill>
              <a:latin typeface="EC Square Sans Pro" panose="020B0506040000020004" pitchFamily="34" charset="0"/>
            </a:endParaRPr>
          </a:p>
        </p:txBody>
      </p:sp>
      <p:sp>
        <p:nvSpPr>
          <p:cNvPr id="25" name="Rectángulo redondeado 13">
            <a:extLst>
              <a:ext uri="{FF2B5EF4-FFF2-40B4-BE49-F238E27FC236}">
                <a16:creationId xmlns=""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22" name="Marcador de texto 1">
            <a:extLst>
              <a:ext uri="{FF2B5EF4-FFF2-40B4-BE49-F238E27FC236}">
                <a16:creationId xmlns="" xmlns:a16="http://schemas.microsoft.com/office/drawing/2014/main" id="{5B1DFC72-2E48-45CB-A7D7-EB4D72C08ABB}"/>
              </a:ext>
            </a:extLst>
          </p:cNvPr>
          <p:cNvSpPr>
            <a:spLocks noGrp="1"/>
          </p:cNvSpPr>
          <p:nvPr>
            <p:ph type="body" sz="quarter" idx="10"/>
          </p:nvPr>
        </p:nvSpPr>
        <p:spPr>
          <a:xfrm>
            <a:off x="762000" y="311150"/>
            <a:ext cx="8008947" cy="533400"/>
          </a:xfrm>
        </p:spPr>
        <p:txBody>
          <a:bodyPr/>
          <a:lstStyle/>
          <a:p>
            <a:r>
              <a:rPr lang="hu-HU" sz="2400">
                <a:latin typeface="EC Square Sans Pro" panose="020B0506040000020004" pitchFamily="34" charset="0"/>
              </a:rPr>
              <a:t>Az antimikrobiális állatgyógyászati készítmények használata</a:t>
            </a:r>
          </a:p>
          <a:p>
            <a:endParaRPr lang="en-GB" dirty="0"/>
          </a:p>
        </p:txBody>
      </p:sp>
      <p:sp>
        <p:nvSpPr>
          <p:cNvPr id="2" name="TextBox 1">
            <a:extLst>
              <a:ext uri="{FF2B5EF4-FFF2-40B4-BE49-F238E27FC236}">
                <a16:creationId xmlns="" xmlns:a16="http://schemas.microsoft.com/office/drawing/2014/main" id="{AEFD1525-E6E1-10AE-F450-8223383434F7}"/>
              </a:ext>
            </a:extLst>
          </p:cNvPr>
          <p:cNvSpPr txBox="1"/>
          <p:nvPr/>
        </p:nvSpPr>
        <p:spPr>
          <a:xfrm>
            <a:off x="7597163" y="1916896"/>
            <a:ext cx="3141306" cy="509165"/>
          </a:xfrm>
          <a:prstGeom prst="rect">
            <a:avLst/>
          </a:prstGeom>
          <a:noFill/>
        </p:spPr>
        <p:txBody>
          <a:bodyPr wrap="square" lIns="0" tIns="0" rIns="0" bIns="0" rtlCol="0">
            <a:noAutofit/>
          </a:bodyPr>
          <a:lstStyle/>
          <a:p>
            <a:pPr algn="ctr">
              <a:spcAft>
                <a:spcPts val="600"/>
              </a:spcAft>
            </a:pPr>
            <a:r>
              <a:rPr lang="hu-HU" sz="1000" i="1" dirty="0">
                <a:latin typeface="Times New Roman" panose="02020603050405020304" pitchFamily="18" charset="0"/>
                <a:ea typeface="Verdana" panose="020B0604030504040204" pitchFamily="34" charset="0"/>
                <a:cs typeface="Times New Roman" panose="02020603050405020304" pitchFamily="18" charset="0"/>
              </a:rPr>
              <a:t>2. táblázat</a:t>
            </a:r>
          </a:p>
          <a:p>
            <a:pPr algn="ctr">
              <a:spcAft>
                <a:spcPts val="600"/>
              </a:spcAft>
            </a:pPr>
            <a:r>
              <a:rPr lang="hu-HU" sz="1000" b="1" dirty="0">
                <a:latin typeface="Times New Roman" panose="02020603050405020304" pitchFamily="18" charset="0"/>
                <a:ea typeface="Verdana" panose="020B0604030504040204" pitchFamily="34" charset="0"/>
                <a:cs typeface="Times New Roman" panose="02020603050405020304" pitchFamily="18" charset="0"/>
              </a:rPr>
              <a:t>Tiltott anyagok</a:t>
            </a:r>
          </a:p>
        </p:txBody>
      </p:sp>
      <p:graphicFrame>
        <p:nvGraphicFramePr>
          <p:cNvPr id="6" name="Table 5">
            <a:extLst>
              <a:ext uri="{FF2B5EF4-FFF2-40B4-BE49-F238E27FC236}">
                <a16:creationId xmlns="" xmlns:a16="http://schemas.microsoft.com/office/drawing/2014/main" id="{53E33F28-0064-4152-C1D0-82562A1B2ED8}"/>
              </a:ext>
            </a:extLst>
          </p:cNvPr>
          <p:cNvGraphicFramePr>
            <a:graphicFrameLocks noGrp="1"/>
          </p:cNvGraphicFramePr>
          <p:nvPr>
            <p:extLst>
              <p:ext uri="{D42A27DB-BD31-4B8C-83A1-F6EECF244321}">
                <p14:modId xmlns:p14="http://schemas.microsoft.com/office/powerpoint/2010/main" val="4014724189"/>
              </p:ext>
            </p:extLst>
          </p:nvPr>
        </p:nvGraphicFramePr>
        <p:xfrm>
          <a:off x="6860622" y="2407288"/>
          <a:ext cx="4648200" cy="4033921"/>
        </p:xfrm>
        <a:graphic>
          <a:graphicData uri="http://schemas.openxmlformats.org/drawingml/2006/table">
            <a:tbl>
              <a:tblPr firstRow="1" bandRow="1">
                <a:tableStyleId>{5C22544A-7EE6-4342-B048-85BDC9FD1C3A}</a:tableStyleId>
              </a:tblPr>
              <a:tblGrid>
                <a:gridCol w="2324100">
                  <a:extLst>
                    <a:ext uri="{9D8B030D-6E8A-4147-A177-3AD203B41FA5}">
                      <a16:colId xmlns="" xmlns:a16="http://schemas.microsoft.com/office/drawing/2014/main" val="4152674989"/>
                    </a:ext>
                  </a:extLst>
                </a:gridCol>
                <a:gridCol w="2324100">
                  <a:extLst>
                    <a:ext uri="{9D8B030D-6E8A-4147-A177-3AD203B41FA5}">
                      <a16:colId xmlns="" xmlns:a16="http://schemas.microsoft.com/office/drawing/2014/main" val="3688573211"/>
                    </a:ext>
                  </a:extLst>
                </a:gridCol>
              </a:tblGrid>
              <a:tr h="320040">
                <a:tc>
                  <a:txBody>
                    <a:bodyPr/>
                    <a:lstStyle/>
                    <a:p>
                      <a:pPr algn="ctr"/>
                      <a:r>
                        <a:rPr lang="hu-HU" sz="800" b="0" dirty="0">
                          <a:solidFill>
                            <a:schemeClr val="tx1"/>
                          </a:solidFill>
                          <a:latin typeface="Times New Roman" panose="02020603050405020304" pitchFamily="18" charset="0"/>
                          <a:cs typeface="Times New Roman" panose="02020603050405020304" pitchFamily="18" charset="0"/>
                        </a:rPr>
                        <a:t>Farmakológiai hatóanyag</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hu-HU" sz="800" b="0">
                          <a:solidFill>
                            <a:schemeClr val="tx1"/>
                          </a:solidFill>
                          <a:latin typeface="Times New Roman" panose="02020603050405020304" pitchFamily="18" charset="0"/>
                          <a:cs typeface="Times New Roman" panose="02020603050405020304" pitchFamily="18" charset="0"/>
                        </a:rPr>
                        <a:t>MRL (maximális szermaradék-határérték)</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29807390"/>
                  </a:ext>
                </a:extLst>
              </a:tr>
              <a:tr h="320040">
                <a:tc>
                  <a:txBody>
                    <a:bodyPr/>
                    <a:lstStyle/>
                    <a:p>
                      <a:pPr algn="l"/>
                      <a:r>
                        <a:rPr lang="hu-HU" sz="1000" b="0" i="1">
                          <a:solidFill>
                            <a:schemeClr val="tx1"/>
                          </a:solidFill>
                          <a:latin typeface="Times New Roman" panose="02020603050405020304" pitchFamily="18" charset="0"/>
                          <a:cs typeface="Times New Roman" panose="02020603050405020304" pitchFamily="18" charset="0"/>
                        </a:rPr>
                        <a:t>Aristolochia spp.</a:t>
                      </a:r>
                      <a:r>
                        <a:rPr lang="hu-HU" sz="1000" b="0">
                          <a:solidFill>
                            <a:schemeClr val="tx1"/>
                          </a:solidFill>
                          <a:latin typeface="Times New Roman" panose="02020603050405020304" pitchFamily="18" charset="0"/>
                          <a:cs typeface="Times New Roman" panose="02020603050405020304" pitchFamily="18" charset="0"/>
                        </a:rPr>
                        <a:t> és azokból készült készítmények</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hu-HU" sz="1000" b="0">
                          <a:solidFill>
                            <a:schemeClr val="tx1"/>
                          </a:solidFill>
                          <a:latin typeface="Times New Roman" panose="02020603050405020304" pitchFamily="18" charset="0"/>
                          <a:cs typeface="Times New Roman" panose="02020603050405020304" pitchFamily="18" charset="0"/>
                        </a:rPr>
                        <a:t>MRL nem állapítható meg</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93056869"/>
                  </a:ext>
                </a:extLst>
              </a:tr>
              <a:tr h="320040">
                <a:tc>
                  <a:txBody>
                    <a:bodyPr/>
                    <a:lstStyle/>
                    <a:p>
                      <a:pPr algn="l"/>
                      <a:r>
                        <a:rPr lang="hu-HU" sz="1000" b="0">
                          <a:solidFill>
                            <a:schemeClr val="tx1"/>
                          </a:solidFill>
                          <a:latin typeface="Times New Roman" panose="02020603050405020304" pitchFamily="18" charset="0"/>
                          <a:cs typeface="Times New Roman" panose="02020603050405020304" pitchFamily="18" charset="0"/>
                        </a:rPr>
                        <a:t>Klóramfenikol</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hu-HU" sz="1000" b="0">
                          <a:solidFill>
                            <a:schemeClr val="tx1"/>
                          </a:solidFill>
                          <a:latin typeface="Times New Roman" panose="02020603050405020304" pitchFamily="18" charset="0"/>
                          <a:cs typeface="Times New Roman" panose="02020603050405020304" pitchFamily="18" charset="0"/>
                        </a:rPr>
                        <a:t>MRL nem állapítható meg</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57803426"/>
                  </a:ext>
                </a:extLst>
              </a:tr>
              <a:tr h="439186">
                <a:tc>
                  <a:txBody>
                    <a:bodyPr/>
                    <a:lstStyle/>
                    <a:p>
                      <a:pPr algn="l"/>
                      <a:r>
                        <a:rPr lang="hu-HU" sz="1000" b="0" dirty="0">
                          <a:solidFill>
                            <a:schemeClr val="tx1"/>
                          </a:solidFill>
                          <a:latin typeface="Times New Roman" panose="02020603050405020304" pitchFamily="18" charset="0"/>
                          <a:cs typeface="Times New Roman" panose="02020603050405020304" pitchFamily="18" charset="0"/>
                        </a:rPr>
                        <a:t>-</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a:endParaRPr lang="en-US" sz="1000" b="0" dirty="0">
                        <a:solidFill>
                          <a:schemeClr val="tx1"/>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58462298"/>
                  </a:ext>
                </a:extLst>
              </a:tr>
              <a:tr h="638175">
                <a:tc>
                  <a:txBody>
                    <a:bodyPr/>
                    <a:lstStyle/>
                    <a:p>
                      <a:pPr algn="l"/>
                      <a:r>
                        <a:rPr lang="hu-HU" sz="1000" b="0">
                          <a:solidFill>
                            <a:schemeClr val="tx1"/>
                          </a:solidFill>
                          <a:latin typeface="Times New Roman" panose="02020603050405020304" pitchFamily="18" charset="0"/>
                          <a:cs typeface="Times New Roman" panose="02020603050405020304" pitchFamily="18" charset="0"/>
                        </a:rPr>
                        <a:t>Klórpromazin</a:t>
                      </a:r>
                    </a:p>
                  </a:txBody>
                  <a:tcPr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hu-HU" sz="1000" b="0" dirty="0">
                          <a:solidFill>
                            <a:schemeClr val="tx1"/>
                          </a:solidFill>
                          <a:latin typeface="Times New Roman" panose="02020603050405020304" pitchFamily="18" charset="0"/>
                          <a:cs typeface="Times New Roman" panose="02020603050405020304" pitchFamily="18" charset="0"/>
                        </a:rPr>
                        <a:t>MRL nem állapítható meg</a:t>
                      </a:r>
                    </a:p>
                  </a:txBody>
                  <a:tcPr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04550673"/>
                  </a:ext>
                </a:extLst>
              </a:tr>
              <a:tr h="320040">
                <a:tc>
                  <a:txBody>
                    <a:bodyPr/>
                    <a:lstStyle/>
                    <a:p>
                      <a:pPr algn="l"/>
                      <a:r>
                        <a:rPr lang="hu-HU" sz="1000" b="0">
                          <a:solidFill>
                            <a:schemeClr val="tx1"/>
                          </a:solidFill>
                          <a:latin typeface="Times New Roman" panose="02020603050405020304" pitchFamily="18" charset="0"/>
                          <a:cs typeface="Times New Roman" panose="02020603050405020304" pitchFamily="18" charset="0"/>
                        </a:rPr>
                        <a:t>Kolchicin</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hu-HU" sz="1000" b="0">
                          <a:solidFill>
                            <a:schemeClr val="tx1"/>
                          </a:solidFill>
                          <a:latin typeface="Times New Roman" panose="02020603050405020304" pitchFamily="18" charset="0"/>
                          <a:cs typeface="Times New Roman" panose="02020603050405020304" pitchFamily="18" charset="0"/>
                        </a:rPr>
                        <a:t>MRL nem állapítható meg</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30340762"/>
                  </a:ext>
                </a:extLst>
              </a:tr>
              <a:tr h="320040">
                <a:tc>
                  <a:txBody>
                    <a:bodyPr/>
                    <a:lstStyle/>
                    <a:p>
                      <a:pPr algn="l"/>
                      <a:r>
                        <a:rPr lang="hu-HU" sz="1000" b="0">
                          <a:solidFill>
                            <a:schemeClr val="tx1"/>
                          </a:solidFill>
                          <a:latin typeface="Times New Roman" panose="02020603050405020304" pitchFamily="18" charset="0"/>
                          <a:cs typeface="Times New Roman" panose="02020603050405020304" pitchFamily="18" charset="0"/>
                        </a:rPr>
                        <a:t>Dapszon</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hu-HU" sz="1000" b="0">
                          <a:solidFill>
                            <a:schemeClr val="tx1"/>
                          </a:solidFill>
                          <a:latin typeface="Times New Roman" panose="02020603050405020304" pitchFamily="18" charset="0"/>
                          <a:cs typeface="Times New Roman" panose="02020603050405020304" pitchFamily="18" charset="0"/>
                        </a:rPr>
                        <a:t>MRL nem állapítható meg</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02547466"/>
                  </a:ext>
                </a:extLst>
              </a:tr>
              <a:tr h="320040">
                <a:tc>
                  <a:txBody>
                    <a:bodyPr/>
                    <a:lstStyle/>
                    <a:p>
                      <a:pPr algn="l"/>
                      <a:r>
                        <a:rPr lang="hu-HU" sz="1000" b="0">
                          <a:solidFill>
                            <a:schemeClr val="tx1"/>
                          </a:solidFill>
                          <a:latin typeface="Times New Roman" panose="02020603050405020304" pitchFamily="18" charset="0"/>
                          <a:cs typeface="Times New Roman" panose="02020603050405020304" pitchFamily="18" charset="0"/>
                        </a:rPr>
                        <a:t>Dimetridazol</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hu-HU" sz="1000" b="0">
                          <a:solidFill>
                            <a:schemeClr val="tx1"/>
                          </a:solidFill>
                          <a:latin typeface="Times New Roman" panose="02020603050405020304" pitchFamily="18" charset="0"/>
                          <a:cs typeface="Times New Roman" panose="02020603050405020304" pitchFamily="18" charset="0"/>
                        </a:rPr>
                        <a:t>MRL nem állapítható meg</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91530975"/>
                  </a:ext>
                </a:extLst>
              </a:tr>
              <a:tr h="320040">
                <a:tc>
                  <a:txBody>
                    <a:bodyPr/>
                    <a:lstStyle/>
                    <a:p>
                      <a:pPr algn="l"/>
                      <a:r>
                        <a:rPr lang="hu-HU" sz="1000" b="0">
                          <a:solidFill>
                            <a:schemeClr val="tx1"/>
                          </a:solidFill>
                          <a:latin typeface="Times New Roman" panose="02020603050405020304" pitchFamily="18" charset="0"/>
                          <a:cs typeface="Times New Roman" panose="02020603050405020304" pitchFamily="18" charset="0"/>
                        </a:rPr>
                        <a:t>Metronidazol</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hu-HU" sz="1000" b="0">
                          <a:solidFill>
                            <a:schemeClr val="tx1"/>
                          </a:solidFill>
                          <a:latin typeface="Times New Roman" panose="02020603050405020304" pitchFamily="18" charset="0"/>
                          <a:cs typeface="Times New Roman" panose="02020603050405020304" pitchFamily="18" charset="0"/>
                        </a:rPr>
                        <a:t>MRL nem állapítható meg</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23019396"/>
                  </a:ext>
                </a:extLst>
              </a:tr>
              <a:tr h="320040">
                <a:tc>
                  <a:txBody>
                    <a:bodyPr/>
                    <a:lstStyle/>
                    <a:p>
                      <a:pPr algn="l"/>
                      <a:r>
                        <a:rPr lang="hu-HU" sz="1000" b="0">
                          <a:solidFill>
                            <a:schemeClr val="tx1"/>
                          </a:solidFill>
                          <a:latin typeface="Times New Roman" panose="02020603050405020304" pitchFamily="18" charset="0"/>
                          <a:cs typeface="Times New Roman" panose="02020603050405020304" pitchFamily="18" charset="0"/>
                        </a:rPr>
                        <a:t>Nitrofuránok (beleértve a furazolidont is)</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hu-HU" sz="1000" b="0">
                          <a:solidFill>
                            <a:schemeClr val="tx1"/>
                          </a:solidFill>
                          <a:latin typeface="Times New Roman" panose="02020603050405020304" pitchFamily="18" charset="0"/>
                          <a:cs typeface="Times New Roman" panose="02020603050405020304" pitchFamily="18" charset="0"/>
                        </a:rPr>
                        <a:t>MRL nem állapítható meg</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20359969"/>
                  </a:ext>
                </a:extLst>
              </a:tr>
              <a:tr h="320040">
                <a:tc>
                  <a:txBody>
                    <a:bodyPr/>
                    <a:lstStyle/>
                    <a:p>
                      <a:pPr algn="l"/>
                      <a:r>
                        <a:rPr lang="hu-HU" sz="1000" b="0">
                          <a:solidFill>
                            <a:schemeClr val="tx1"/>
                          </a:solidFill>
                          <a:latin typeface="Times New Roman" panose="02020603050405020304" pitchFamily="18" charset="0"/>
                          <a:cs typeface="Times New Roman" panose="02020603050405020304" pitchFamily="18" charset="0"/>
                        </a:rPr>
                        <a:t>Ronidazol</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hu-HU" sz="1000" b="0" dirty="0">
                          <a:solidFill>
                            <a:schemeClr val="tx1"/>
                          </a:solidFill>
                          <a:latin typeface="Times New Roman" panose="02020603050405020304" pitchFamily="18" charset="0"/>
                          <a:cs typeface="Times New Roman" panose="02020603050405020304" pitchFamily="18" charset="0"/>
                        </a:rPr>
                        <a:t>MRL nem állapítható meg</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69758362"/>
                  </a:ext>
                </a:extLst>
              </a:tr>
            </a:tbl>
          </a:graphicData>
        </a:graphic>
      </p:graphicFrame>
      <p:sp>
        <p:nvSpPr>
          <p:cNvPr id="4" name="CuadroTexto 3">
            <a:extLst>
              <a:ext uri="{FF2B5EF4-FFF2-40B4-BE49-F238E27FC236}">
                <a16:creationId xmlns="" xmlns:a16="http://schemas.microsoft.com/office/drawing/2014/main" id="{66D2E909-D1AD-8133-9406-23E9124131A3}"/>
              </a:ext>
            </a:extLst>
          </p:cNvPr>
          <p:cNvSpPr txBox="1"/>
          <p:nvPr/>
        </p:nvSpPr>
        <p:spPr>
          <a:xfrm>
            <a:off x="464286" y="1957403"/>
            <a:ext cx="6028065" cy="4154984"/>
          </a:xfrm>
          <a:prstGeom prst="rect">
            <a:avLst/>
          </a:prstGeom>
          <a:noFill/>
        </p:spPr>
        <p:txBody>
          <a:bodyPr wrap="square" rtlCol="0">
            <a:spAutoFit/>
          </a:bodyPr>
          <a:lstStyle/>
          <a:p>
            <a:r>
              <a:rPr lang="es-ES" sz="1600" b="1" dirty="0">
                <a:solidFill>
                  <a:srgbClr val="003399"/>
                </a:solidFill>
              </a:rPr>
              <a:t>Az antimikrobiális szerek listája meghatározott fajokhoz (</a:t>
            </a:r>
            <a:r>
              <a:rPr lang="es-ES" sz="1600" b="1" dirty="0" smtClean="0">
                <a:solidFill>
                  <a:srgbClr val="003399"/>
                </a:solidFill>
              </a:rPr>
              <a:t>lófélék)</a:t>
            </a:r>
            <a:endParaRPr lang="es-ES" sz="1600" b="1" dirty="0">
              <a:solidFill>
                <a:srgbClr val="003399"/>
              </a:solidFill>
            </a:endParaRPr>
          </a:p>
          <a:p>
            <a:endParaRPr lang="es-ES" sz="1600" b="1" dirty="0">
              <a:solidFill>
                <a:srgbClr val="003399"/>
              </a:solidFill>
            </a:endParaRPr>
          </a:p>
          <a:p>
            <a:pPr>
              <a:spcAft>
                <a:spcPts val="0"/>
              </a:spcAft>
            </a:pPr>
            <a:r>
              <a:rPr lang="en-GB" sz="1600" dirty="0" err="1" smtClean="0">
                <a:solidFill>
                  <a:srgbClr val="003399"/>
                </a:solidFill>
                <a:latin typeface="EC Square Sans Pro" panose="020B0506040000020004" pitchFamily="34" charset="0"/>
                <a:ea typeface="+mn-ea"/>
                <a:cs typeface="Arial" panose="020B0604020202020204" pitchFamily="34" charset="0"/>
              </a:rPr>
              <a:t>Az</a:t>
            </a:r>
            <a:r>
              <a:rPr lang="hu-HU" sz="1600" dirty="0">
                <a:solidFill>
                  <a:srgbClr val="003399"/>
                </a:solidFill>
                <a:latin typeface="EC Square Sans Pro" panose="020B0506040000020004" pitchFamily="34" charset="0"/>
                <a:ea typeface="+mn-ea"/>
                <a:cs typeface="Arial" panose="020B0604020202020204" pitchFamily="34" charset="0"/>
              </a:rPr>
              <a:t> </a:t>
            </a:r>
            <a:r>
              <a:rPr lang="hu-HU" sz="1600" dirty="0" smtClean="0">
                <a:solidFill>
                  <a:srgbClr val="003399"/>
                </a:solidFill>
                <a:latin typeface="EC Square Sans Pro" panose="020B0506040000020004" pitchFamily="34" charset="0"/>
                <a:ea typeface="+mn-ea"/>
                <a:cs typeface="Arial" panose="020B0604020202020204" pitchFamily="34" charset="0"/>
              </a:rPr>
              <a:t>Európai Bizottság</a:t>
            </a:r>
            <a:r>
              <a:rPr lang="en-GB" sz="1600" dirty="0" smtClean="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mandátumában</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három</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tevékenységet</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jelöltek</a:t>
            </a:r>
            <a:r>
              <a:rPr lang="en-GB" sz="1600" dirty="0">
                <a:solidFill>
                  <a:srgbClr val="003399"/>
                </a:solidFill>
                <a:latin typeface="EC Square Sans Pro" panose="020B0506040000020004" pitchFamily="34" charset="0"/>
                <a:ea typeface="+mn-ea"/>
                <a:cs typeface="Arial" panose="020B0604020202020204" pitchFamily="34" charset="0"/>
              </a:rPr>
              <a:t> meg:</a:t>
            </a:r>
          </a:p>
          <a:p>
            <a:pPr>
              <a:spcAft>
                <a:spcPts val="0"/>
              </a:spcAft>
            </a:pPr>
            <a:endParaRPr lang="en-GB" sz="1600" dirty="0">
              <a:solidFill>
                <a:srgbClr val="003399"/>
              </a:solidFill>
              <a:latin typeface="EC Square Sans Pro" panose="020B0506040000020004" pitchFamily="34" charset="0"/>
              <a:ea typeface="+mn-ea"/>
              <a:cs typeface="Arial" panose="020B0604020202020204" pitchFamily="34" charset="0"/>
            </a:endParaRPr>
          </a:p>
          <a:p>
            <a:pPr marL="285750" indent="-285750">
              <a:spcAft>
                <a:spcPts val="0"/>
              </a:spcAft>
              <a:buFont typeface="Arial" panose="020B0604020202020204" pitchFamily="34" charset="0"/>
              <a:buChar char="•"/>
            </a:pPr>
            <a:r>
              <a:rPr lang="hu-HU" sz="1600" dirty="0">
                <a:solidFill>
                  <a:srgbClr val="003399"/>
                </a:solidFill>
                <a:latin typeface="EC Square Sans Pro" panose="020B0506040000020004" pitchFamily="34" charset="0"/>
                <a:ea typeface="+mn-ea"/>
                <a:cs typeface="Arial" panose="020B0604020202020204" pitchFamily="34" charset="0"/>
              </a:rPr>
              <a:t>A</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jelenlegi</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smtClean="0">
                <a:solidFill>
                  <a:srgbClr val="003399"/>
                </a:solidFill>
                <a:latin typeface="EC Square Sans Pro" panose="020B0506040000020004" pitchFamily="34" charset="0"/>
                <a:ea typeface="+mn-ea"/>
                <a:cs typeface="Arial" panose="020B0604020202020204" pitchFamily="34" charset="0"/>
              </a:rPr>
              <a:t>list</a:t>
            </a:r>
            <a:r>
              <a:rPr lang="hu-HU" sz="1600" dirty="0" err="1" smtClean="0">
                <a:solidFill>
                  <a:srgbClr val="003399"/>
                </a:solidFill>
                <a:latin typeface="EC Square Sans Pro" panose="020B0506040000020004" pitchFamily="34" charset="0"/>
                <a:ea typeface="+mn-ea"/>
                <a:cs typeface="Arial" panose="020B0604020202020204" pitchFamily="34" charset="0"/>
              </a:rPr>
              <a:t>án</a:t>
            </a:r>
            <a:r>
              <a:rPr lang="hu-HU" sz="1600" dirty="0" smtClean="0">
                <a:solidFill>
                  <a:srgbClr val="003399"/>
                </a:solidFill>
                <a:latin typeface="EC Square Sans Pro" panose="020B0506040000020004" pitchFamily="34" charset="0"/>
                <a:ea typeface="+mn-ea"/>
                <a:cs typeface="Arial" panose="020B0604020202020204" pitchFamily="34" charset="0"/>
              </a:rPr>
              <a:t> lévő </a:t>
            </a:r>
            <a:r>
              <a:rPr lang="hu-HU" sz="1600" dirty="0" err="1" smtClean="0">
                <a:solidFill>
                  <a:srgbClr val="003399"/>
                </a:solidFill>
                <a:latin typeface="EC Square Sans Pro" panose="020B0506040000020004" pitchFamily="34" charset="0"/>
                <a:ea typeface="+mn-ea"/>
                <a:cs typeface="Arial" panose="020B0604020202020204" pitchFamily="34" charset="0"/>
              </a:rPr>
              <a:t>hatóanygaok</a:t>
            </a:r>
            <a:r>
              <a:rPr lang="hu-HU" sz="1600" dirty="0" smtClean="0">
                <a:solidFill>
                  <a:srgbClr val="003399"/>
                </a:solidFill>
                <a:latin typeface="EC Square Sans Pro" panose="020B0506040000020004" pitchFamily="34" charset="0"/>
                <a:ea typeface="+mn-ea"/>
                <a:cs typeface="Arial" panose="020B0604020202020204" pitchFamily="34" charset="0"/>
              </a:rPr>
              <a:t> </a:t>
            </a:r>
            <a:r>
              <a:rPr lang="hu-HU" sz="1600" dirty="0" err="1">
                <a:solidFill>
                  <a:srgbClr val="003399"/>
                </a:solidFill>
                <a:latin typeface="EC Square Sans Pro" panose="020B0506040000020004" pitchFamily="34" charset="0"/>
                <a:ea typeface="+mn-ea"/>
                <a:cs typeface="Arial" panose="020B0604020202020204" pitchFamily="34" charset="0"/>
              </a:rPr>
              <a:t>átekintése</a:t>
            </a:r>
            <a:r>
              <a:rPr lang="hu-HU" sz="1600" dirty="0">
                <a:solidFill>
                  <a:srgbClr val="003399"/>
                </a:solidFill>
                <a:latin typeface="EC Square Sans Pro" panose="020B0506040000020004" pitchFamily="34" charset="0"/>
                <a:ea typeface="+mn-ea"/>
                <a:cs typeface="Arial" panose="020B0604020202020204" pitchFamily="34" charset="0"/>
              </a:rPr>
              <a:t> </a:t>
            </a:r>
            <a:r>
              <a:rPr lang="en-GB" sz="1600" dirty="0">
                <a:solidFill>
                  <a:srgbClr val="003399"/>
                </a:solidFill>
                <a:latin typeface="EC Square Sans Pro" panose="020B0506040000020004" pitchFamily="34" charset="0"/>
                <a:ea typeface="+mn-ea"/>
                <a:cs typeface="Arial" panose="020B0604020202020204" pitchFamily="34" charset="0"/>
              </a:rPr>
              <a:t>(a 122/2013/EU </a:t>
            </a:r>
            <a:r>
              <a:rPr lang="en-GB" sz="1600" dirty="0" err="1">
                <a:solidFill>
                  <a:srgbClr val="003399"/>
                </a:solidFill>
                <a:latin typeface="EC Square Sans Pro" panose="020B0506040000020004" pitchFamily="34" charset="0"/>
                <a:ea typeface="+mn-ea"/>
                <a:cs typeface="Arial" panose="020B0604020202020204" pitchFamily="34" charset="0"/>
              </a:rPr>
              <a:t>rendelettel</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módosított</a:t>
            </a:r>
            <a:r>
              <a:rPr lang="en-GB" sz="1600" dirty="0">
                <a:solidFill>
                  <a:srgbClr val="003399"/>
                </a:solidFill>
                <a:latin typeface="EC Square Sans Pro" panose="020B0506040000020004" pitchFamily="34" charset="0"/>
                <a:ea typeface="+mn-ea"/>
                <a:cs typeface="Arial" panose="020B0604020202020204" pitchFamily="34" charset="0"/>
              </a:rPr>
              <a:t> 1950/2006/EU </a:t>
            </a:r>
            <a:r>
              <a:rPr lang="en-GB" sz="1600" dirty="0" err="1">
                <a:solidFill>
                  <a:srgbClr val="003399"/>
                </a:solidFill>
                <a:latin typeface="EC Square Sans Pro" panose="020B0506040000020004" pitchFamily="34" charset="0"/>
                <a:ea typeface="+mn-ea"/>
                <a:cs typeface="Arial" panose="020B0604020202020204" pitchFamily="34" charset="0"/>
              </a:rPr>
              <a:t>rendelet</a:t>
            </a:r>
            <a:r>
              <a:rPr lang="en-GB" sz="1600" dirty="0">
                <a:solidFill>
                  <a:srgbClr val="003399"/>
                </a:solidFill>
                <a:latin typeface="EC Square Sans Pro" panose="020B0506040000020004" pitchFamily="34" charset="0"/>
                <a:ea typeface="+mn-ea"/>
                <a:cs typeface="Arial" panose="020B0604020202020204" pitchFamily="34" charset="0"/>
              </a:rPr>
              <a:t>);</a:t>
            </a:r>
          </a:p>
          <a:p>
            <a:pPr>
              <a:spcAft>
                <a:spcPts val="0"/>
              </a:spcAft>
            </a:pPr>
            <a:endParaRPr lang="en-GB" sz="1600" dirty="0">
              <a:solidFill>
                <a:srgbClr val="003399"/>
              </a:solidFill>
              <a:latin typeface="EC Square Sans Pro" panose="020B0506040000020004" pitchFamily="34" charset="0"/>
              <a:ea typeface="+mn-ea"/>
              <a:cs typeface="Arial" panose="020B0604020202020204" pitchFamily="34" charset="0"/>
            </a:endParaRPr>
          </a:p>
          <a:p>
            <a:pPr marL="285750" indent="-285750">
              <a:spcAft>
                <a:spcPts val="0"/>
              </a:spcAft>
              <a:buFont typeface="Arial" panose="020B0604020202020204" pitchFamily="34" charset="0"/>
              <a:buChar char="•"/>
            </a:pPr>
            <a:r>
              <a:rPr lang="hu-HU" sz="1600" dirty="0">
                <a:solidFill>
                  <a:srgbClr val="003399"/>
                </a:solidFill>
                <a:latin typeface="EC Square Sans Pro" panose="020B0506040000020004" pitchFamily="34" charset="0"/>
                <a:ea typeface="+mn-ea"/>
                <a:cs typeface="Arial" panose="020B0604020202020204" pitchFamily="34" charset="0"/>
              </a:rPr>
              <a:t>F</a:t>
            </a:r>
            <a:r>
              <a:rPr lang="en-GB" sz="1600" dirty="0" err="1" smtClean="0">
                <a:solidFill>
                  <a:srgbClr val="003399"/>
                </a:solidFill>
                <a:latin typeface="EC Square Sans Pro" panose="020B0506040000020004" pitchFamily="34" charset="0"/>
                <a:ea typeface="+mn-ea"/>
                <a:cs typeface="Arial" panose="020B0604020202020204" pitchFamily="34" charset="0"/>
              </a:rPr>
              <a:t>elmérés</a:t>
            </a:r>
            <a:r>
              <a:rPr lang="hu-HU" sz="1600" dirty="0" smtClean="0">
                <a:solidFill>
                  <a:srgbClr val="003399"/>
                </a:solidFill>
                <a:latin typeface="EC Square Sans Pro" panose="020B0506040000020004" pitchFamily="34" charset="0"/>
                <a:ea typeface="+mn-ea"/>
                <a:cs typeface="Arial" panose="020B0604020202020204" pitchFamily="34" charset="0"/>
              </a:rPr>
              <a:t> végzése arról</a:t>
            </a:r>
            <a:r>
              <a:rPr lang="en-GB" sz="1600" dirty="0" smtClean="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hogy</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az</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újonnan</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rendelkezésre</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álló</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bizonyítékok</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eredményeként</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más</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anyagokat</a:t>
            </a:r>
            <a:r>
              <a:rPr lang="en-GB" sz="1600" dirty="0">
                <a:solidFill>
                  <a:srgbClr val="003399"/>
                </a:solidFill>
                <a:latin typeface="EC Square Sans Pro" panose="020B0506040000020004" pitchFamily="34" charset="0"/>
                <a:ea typeface="+mn-ea"/>
                <a:cs typeface="Arial" panose="020B0604020202020204" pitchFamily="34" charset="0"/>
              </a:rPr>
              <a:t> is </a:t>
            </a:r>
            <a:r>
              <a:rPr lang="en-GB" sz="1600" dirty="0" err="1">
                <a:solidFill>
                  <a:srgbClr val="003399"/>
                </a:solidFill>
                <a:latin typeface="EC Square Sans Pro" panose="020B0506040000020004" pitchFamily="34" charset="0"/>
                <a:ea typeface="+mn-ea"/>
                <a:cs typeface="Arial" panose="020B0604020202020204" pitchFamily="34" charset="0"/>
              </a:rPr>
              <a:t>fel</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kell</a:t>
            </a:r>
            <a:r>
              <a:rPr lang="en-GB" sz="1600" dirty="0">
                <a:solidFill>
                  <a:srgbClr val="003399"/>
                </a:solidFill>
                <a:latin typeface="EC Square Sans Pro" panose="020B0506040000020004" pitchFamily="34" charset="0"/>
                <a:ea typeface="+mn-ea"/>
                <a:cs typeface="Arial" panose="020B0604020202020204" pitchFamily="34" charset="0"/>
              </a:rPr>
              <a:t>-e </a:t>
            </a:r>
            <a:r>
              <a:rPr lang="en-GB" sz="1600" dirty="0" err="1">
                <a:solidFill>
                  <a:srgbClr val="003399"/>
                </a:solidFill>
                <a:latin typeface="EC Square Sans Pro" panose="020B0506040000020004" pitchFamily="34" charset="0"/>
                <a:ea typeface="+mn-ea"/>
                <a:cs typeface="Arial" panose="020B0604020202020204" pitchFamily="34" charset="0"/>
              </a:rPr>
              <a:t>venni</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valamint</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hogy</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frissíteni</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kell</a:t>
            </a:r>
            <a:r>
              <a:rPr lang="en-GB" sz="1600" dirty="0">
                <a:solidFill>
                  <a:srgbClr val="003399"/>
                </a:solidFill>
                <a:latin typeface="EC Square Sans Pro" panose="020B0506040000020004" pitchFamily="34" charset="0"/>
                <a:ea typeface="+mn-ea"/>
                <a:cs typeface="Arial" panose="020B0604020202020204" pitchFamily="34" charset="0"/>
              </a:rPr>
              <a:t>-e a </a:t>
            </a:r>
            <a:r>
              <a:rPr lang="en-GB" sz="1600" dirty="0" err="1">
                <a:solidFill>
                  <a:srgbClr val="003399"/>
                </a:solidFill>
                <a:latin typeface="EC Square Sans Pro" panose="020B0506040000020004" pitchFamily="34" charset="0"/>
                <a:ea typeface="+mn-ea"/>
                <a:cs typeface="Arial" panose="020B0604020202020204" pitchFamily="34" charset="0"/>
              </a:rPr>
              <a:t>jelenlegi</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listán</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szereplő</a:t>
            </a:r>
            <a:r>
              <a:rPr lang="en-GB" sz="1600" dirty="0">
                <a:solidFill>
                  <a:srgbClr val="003399"/>
                </a:solidFill>
                <a:latin typeface="EC Square Sans Pro" panose="020B0506040000020004" pitchFamily="34" charset="0"/>
                <a:ea typeface="+mn-ea"/>
                <a:cs typeface="Arial" panose="020B0604020202020204" pitchFamily="34" charset="0"/>
              </a:rPr>
              <a:t> </a:t>
            </a:r>
            <a:r>
              <a:rPr lang="hu-HU" sz="1600" dirty="0" smtClean="0">
                <a:solidFill>
                  <a:srgbClr val="003399"/>
                </a:solidFill>
                <a:latin typeface="EC Square Sans Pro" panose="020B0506040000020004" pitchFamily="34" charset="0"/>
                <a:ea typeface="+mn-ea"/>
                <a:cs typeface="Arial" panose="020B0604020202020204" pitchFamily="34" charset="0"/>
              </a:rPr>
              <a:t>hatóanyagok</a:t>
            </a:r>
            <a:r>
              <a:rPr lang="en-GB" sz="1600" dirty="0" smtClean="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felhasználására</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előnyeire</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és</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alternatíváira</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vonatkozó</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információkat</a:t>
            </a:r>
            <a:r>
              <a:rPr lang="en-GB" sz="1600" dirty="0">
                <a:solidFill>
                  <a:srgbClr val="003399"/>
                </a:solidFill>
                <a:latin typeface="EC Square Sans Pro" panose="020B0506040000020004" pitchFamily="34" charset="0"/>
                <a:ea typeface="+mn-ea"/>
                <a:cs typeface="Arial" panose="020B0604020202020204" pitchFamily="34" charset="0"/>
              </a:rPr>
              <a:t>;</a:t>
            </a:r>
          </a:p>
          <a:p>
            <a:pPr>
              <a:spcAft>
                <a:spcPts val="0"/>
              </a:spcAft>
            </a:pPr>
            <a:endParaRPr lang="en-GB" sz="1600" dirty="0">
              <a:solidFill>
                <a:srgbClr val="003399"/>
              </a:solidFill>
              <a:latin typeface="EC Square Sans Pro" panose="020B0506040000020004" pitchFamily="34" charset="0"/>
              <a:ea typeface="+mn-ea"/>
              <a:cs typeface="Arial" panose="020B0604020202020204" pitchFamily="34" charset="0"/>
            </a:endParaRPr>
          </a:p>
          <a:p>
            <a:pPr marL="285750" indent="-285750">
              <a:spcAft>
                <a:spcPts val="0"/>
              </a:spcAft>
              <a:buFont typeface="Arial" panose="020B0604020202020204" pitchFamily="34" charset="0"/>
              <a:buChar char="•"/>
            </a:pPr>
            <a:r>
              <a:rPr lang="hu-HU" sz="1600" dirty="0">
                <a:solidFill>
                  <a:srgbClr val="003399"/>
                </a:solidFill>
                <a:latin typeface="EC Square Sans Pro" panose="020B0506040000020004" pitchFamily="34" charset="0"/>
                <a:ea typeface="+mn-ea"/>
                <a:cs typeface="Arial" panose="020B0604020202020204" pitchFamily="34" charset="0"/>
              </a:rPr>
              <a:t>F</a:t>
            </a:r>
            <a:r>
              <a:rPr lang="en-GB" sz="1600" dirty="0" err="1" smtClean="0">
                <a:solidFill>
                  <a:srgbClr val="003399"/>
                </a:solidFill>
                <a:latin typeface="EC Square Sans Pro" panose="020B0506040000020004" pitchFamily="34" charset="0"/>
                <a:ea typeface="+mn-ea"/>
                <a:cs typeface="Arial" panose="020B0604020202020204" pitchFamily="34" charset="0"/>
              </a:rPr>
              <a:t>igyelembe</a:t>
            </a:r>
            <a:r>
              <a:rPr lang="en-GB" sz="1600" dirty="0" smtClean="0">
                <a:solidFill>
                  <a:srgbClr val="003399"/>
                </a:solidFill>
                <a:latin typeface="EC Square Sans Pro" panose="020B0506040000020004" pitchFamily="34" charset="0"/>
                <a:ea typeface="+mn-ea"/>
                <a:cs typeface="Arial" panose="020B0604020202020204" pitchFamily="34" charset="0"/>
              </a:rPr>
              <a:t> </a:t>
            </a:r>
            <a:r>
              <a:rPr lang="hu-HU" sz="1600" dirty="0" smtClean="0">
                <a:solidFill>
                  <a:srgbClr val="003399"/>
                </a:solidFill>
                <a:latin typeface="EC Square Sans Pro" panose="020B0506040000020004" pitchFamily="34" charset="0"/>
                <a:ea typeface="+mn-ea"/>
                <a:cs typeface="Arial" panose="020B0604020202020204" pitchFamily="34" charset="0"/>
              </a:rPr>
              <a:t>kell venni </a:t>
            </a:r>
            <a:r>
              <a:rPr lang="en-GB" sz="1600" dirty="0" smtClean="0">
                <a:solidFill>
                  <a:srgbClr val="003399"/>
                </a:solidFill>
                <a:latin typeface="EC Square Sans Pro" panose="020B0506040000020004" pitchFamily="34" charset="0"/>
                <a:ea typeface="+mn-ea"/>
                <a:cs typeface="Arial" panose="020B0604020202020204" pitchFamily="34" charset="0"/>
              </a:rPr>
              <a:t>a </a:t>
            </a:r>
            <a:r>
              <a:rPr lang="en-GB" sz="1600" dirty="0">
                <a:solidFill>
                  <a:srgbClr val="003399"/>
                </a:solidFill>
                <a:latin typeface="EC Square Sans Pro" panose="020B0506040000020004" pitchFamily="34" charset="0"/>
                <a:ea typeface="+mn-ea"/>
                <a:cs typeface="Arial" panose="020B0604020202020204" pitchFamily="34" charset="0"/>
              </a:rPr>
              <a:t>37/210/EU </a:t>
            </a:r>
            <a:r>
              <a:rPr lang="en-GB" sz="1600" dirty="0" err="1">
                <a:solidFill>
                  <a:srgbClr val="003399"/>
                </a:solidFill>
                <a:latin typeface="EC Square Sans Pro" panose="020B0506040000020004" pitchFamily="34" charset="0"/>
                <a:ea typeface="+mn-ea"/>
                <a:cs typeface="Arial" panose="020B0604020202020204" pitchFamily="34" charset="0"/>
              </a:rPr>
              <a:t>bizottsági</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rendelet</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mellékletének</a:t>
            </a:r>
            <a:r>
              <a:rPr lang="en-GB" sz="1600" dirty="0">
                <a:solidFill>
                  <a:srgbClr val="003399"/>
                </a:solidFill>
                <a:latin typeface="EC Square Sans Pro" panose="020B0506040000020004" pitchFamily="34" charset="0"/>
                <a:ea typeface="+mn-ea"/>
                <a:cs typeface="Arial" panose="020B0604020202020204" pitchFamily="34" charset="0"/>
              </a:rPr>
              <a:t> 2. </a:t>
            </a:r>
            <a:r>
              <a:rPr lang="en-GB" sz="1600" dirty="0" err="1">
                <a:solidFill>
                  <a:srgbClr val="003399"/>
                </a:solidFill>
                <a:latin typeface="EC Square Sans Pro" panose="020B0506040000020004" pitchFamily="34" charset="0"/>
                <a:ea typeface="+mn-ea"/>
                <a:cs typeface="Arial" panose="020B0604020202020204" pitchFamily="34" charset="0"/>
              </a:rPr>
              <a:t>táblázatában</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szereplő</a:t>
            </a:r>
            <a:r>
              <a:rPr lang="en-GB" sz="1600" dirty="0">
                <a:solidFill>
                  <a:srgbClr val="003399"/>
                </a:solidFill>
                <a:latin typeface="EC Square Sans Pro" panose="020B0506040000020004" pitchFamily="34" charset="0"/>
                <a:ea typeface="+mn-ea"/>
                <a:cs typeface="Arial" panose="020B0604020202020204" pitchFamily="34" charset="0"/>
              </a:rPr>
              <a:t> </a:t>
            </a:r>
            <a:r>
              <a:rPr lang="hu-HU" sz="1600" dirty="0" smtClean="0">
                <a:solidFill>
                  <a:srgbClr val="003399"/>
                </a:solidFill>
                <a:latin typeface="EC Square Sans Pro" panose="020B0506040000020004" pitchFamily="34" charset="0"/>
                <a:ea typeface="+mn-ea"/>
                <a:cs typeface="Arial" panose="020B0604020202020204" pitchFamily="34" charset="0"/>
              </a:rPr>
              <a:t>ható</a:t>
            </a:r>
            <a:r>
              <a:rPr lang="en-GB" sz="1600" dirty="0" err="1" smtClean="0">
                <a:solidFill>
                  <a:srgbClr val="003399"/>
                </a:solidFill>
                <a:latin typeface="EC Square Sans Pro" panose="020B0506040000020004" pitchFamily="34" charset="0"/>
                <a:ea typeface="+mn-ea"/>
                <a:cs typeface="Arial" panose="020B0604020202020204" pitchFamily="34" charset="0"/>
              </a:rPr>
              <a:t>anyagokat</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kivéve</a:t>
            </a:r>
            <a:r>
              <a:rPr lang="en-GB" sz="1600" dirty="0">
                <a:solidFill>
                  <a:srgbClr val="003399"/>
                </a:solidFill>
                <a:latin typeface="EC Square Sans Pro" panose="020B0506040000020004" pitchFamily="34" charset="0"/>
                <a:ea typeface="+mn-ea"/>
                <a:cs typeface="Arial" panose="020B0604020202020204" pitchFamily="34" charset="0"/>
              </a:rPr>
              <a:t>, ha </a:t>
            </a:r>
            <a:r>
              <a:rPr lang="en-GB" sz="1600" dirty="0" err="1" smtClean="0">
                <a:solidFill>
                  <a:srgbClr val="003399"/>
                </a:solidFill>
                <a:latin typeface="EC Square Sans Pro" panose="020B0506040000020004" pitchFamily="34" charset="0"/>
                <a:ea typeface="+mn-ea"/>
                <a:cs typeface="Arial" panose="020B0604020202020204" pitchFamily="34" charset="0"/>
              </a:rPr>
              <a:t>fogyasztóvédel</a:t>
            </a:r>
            <a:r>
              <a:rPr lang="hu-HU" sz="1600" dirty="0" smtClean="0">
                <a:solidFill>
                  <a:srgbClr val="003399"/>
                </a:solidFill>
                <a:latin typeface="EC Square Sans Pro" panose="020B0506040000020004" pitchFamily="34" charset="0"/>
                <a:ea typeface="+mn-ea"/>
                <a:cs typeface="Arial" panose="020B0604020202020204" pitchFamily="34" charset="0"/>
              </a:rPr>
              <a:t>mi</a:t>
            </a:r>
            <a:r>
              <a:rPr lang="en-GB" sz="1600" dirty="0" smtClean="0">
                <a:solidFill>
                  <a:srgbClr val="003399"/>
                </a:solidFill>
                <a:latin typeface="EC Square Sans Pro" panose="020B0506040000020004" pitchFamily="34" charset="0"/>
                <a:ea typeface="+mn-ea"/>
                <a:cs typeface="Arial" panose="020B0604020202020204" pitchFamily="34" charset="0"/>
              </a:rPr>
              <a:t> </a:t>
            </a:r>
            <a:r>
              <a:rPr lang="en-GB" sz="1600" dirty="0" err="1" smtClean="0">
                <a:solidFill>
                  <a:srgbClr val="003399"/>
                </a:solidFill>
                <a:latin typeface="EC Square Sans Pro" panose="020B0506040000020004" pitchFamily="34" charset="0"/>
                <a:ea typeface="+mn-ea"/>
                <a:cs typeface="Arial" panose="020B0604020202020204" pitchFamily="34" charset="0"/>
              </a:rPr>
              <a:t>aggályok</a:t>
            </a:r>
            <a:r>
              <a:rPr lang="en-GB" sz="1600" dirty="0" smtClean="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merülnek</a:t>
            </a:r>
            <a:r>
              <a:rPr lang="en-GB" sz="1600" dirty="0">
                <a:solidFill>
                  <a:srgbClr val="003399"/>
                </a:solidFill>
                <a:latin typeface="EC Square Sans Pro" panose="020B0506040000020004" pitchFamily="34" charset="0"/>
                <a:ea typeface="+mn-ea"/>
                <a:cs typeface="Arial" panose="020B0604020202020204" pitchFamily="34" charset="0"/>
              </a:rPr>
              <a:t> </a:t>
            </a:r>
            <a:r>
              <a:rPr lang="en-GB" sz="1600" dirty="0" err="1">
                <a:solidFill>
                  <a:srgbClr val="003399"/>
                </a:solidFill>
                <a:latin typeface="EC Square Sans Pro" panose="020B0506040000020004" pitchFamily="34" charset="0"/>
                <a:ea typeface="+mn-ea"/>
                <a:cs typeface="Arial" panose="020B0604020202020204" pitchFamily="34" charset="0"/>
              </a:rPr>
              <a:t>fel</a:t>
            </a:r>
            <a:r>
              <a:rPr lang="en-GB" sz="1600" dirty="0">
                <a:solidFill>
                  <a:srgbClr val="003399"/>
                </a:solidFill>
                <a:latin typeface="EC Square Sans Pro" panose="020B0506040000020004" pitchFamily="34" charset="0"/>
                <a:ea typeface="+mn-ea"/>
                <a:cs typeface="Arial" panose="020B0604020202020204" pitchFamily="34" charset="0"/>
              </a:rPr>
              <a:t>.</a:t>
            </a:r>
            <a:endParaRPr lang="es-ES" sz="1600" b="1" dirty="0">
              <a:solidFill>
                <a:srgbClr val="003399"/>
              </a:solidFill>
            </a:endParaRPr>
          </a:p>
        </p:txBody>
      </p:sp>
      <p:sp>
        <p:nvSpPr>
          <p:cNvPr id="11" name="CuadroTexto 10">
            <a:extLst>
              <a:ext uri="{FF2B5EF4-FFF2-40B4-BE49-F238E27FC236}">
                <a16:creationId xmlns="" xmlns:a16="http://schemas.microsoft.com/office/drawing/2014/main" id="{B0221998-C52A-A215-840B-A50C6750833C}"/>
              </a:ext>
            </a:extLst>
          </p:cNvPr>
          <p:cNvSpPr txBox="1"/>
          <p:nvPr/>
        </p:nvSpPr>
        <p:spPr>
          <a:xfrm>
            <a:off x="577767" y="6099696"/>
            <a:ext cx="6098720" cy="523220"/>
          </a:xfrm>
          <a:prstGeom prst="rect">
            <a:avLst/>
          </a:prstGeom>
          <a:noFill/>
        </p:spPr>
        <p:txBody>
          <a:bodyPr wrap="square">
            <a:spAutoFit/>
          </a:bodyPr>
          <a:lstStyle/>
          <a:p>
            <a:r>
              <a:rPr lang="es-ES" sz="1400" dirty="0"/>
              <a:t>A CVMP </a:t>
            </a:r>
            <a:r>
              <a:rPr lang="es-ES" sz="1400" dirty="0" err="1"/>
              <a:t>által</a:t>
            </a:r>
            <a:r>
              <a:rPr lang="es-ES" sz="1400" dirty="0"/>
              <a:t> </a:t>
            </a:r>
            <a:r>
              <a:rPr lang="es-ES" sz="1400" dirty="0" err="1"/>
              <a:t>kijelölt</a:t>
            </a:r>
            <a:r>
              <a:rPr lang="es-ES" sz="1400" dirty="0"/>
              <a:t> </a:t>
            </a:r>
            <a:r>
              <a:rPr lang="es-ES" sz="1400" dirty="0" err="1"/>
              <a:t>szakértői</a:t>
            </a:r>
            <a:r>
              <a:rPr lang="es-ES" sz="1400" dirty="0"/>
              <a:t> </a:t>
            </a:r>
            <a:r>
              <a:rPr lang="es-ES" sz="1400" dirty="0" err="1"/>
              <a:t>csoport</a:t>
            </a:r>
            <a:r>
              <a:rPr lang="es-ES" sz="1400" dirty="0"/>
              <a:t> </a:t>
            </a:r>
            <a:r>
              <a:rPr lang="es-ES" sz="1400" dirty="0" err="1"/>
              <a:t>megvitatta</a:t>
            </a:r>
            <a:r>
              <a:rPr lang="es-ES" sz="1400" dirty="0"/>
              <a:t> </a:t>
            </a:r>
            <a:r>
              <a:rPr lang="es-ES" sz="1400" dirty="0" err="1"/>
              <a:t>és</a:t>
            </a:r>
            <a:r>
              <a:rPr lang="es-ES" sz="1400" dirty="0"/>
              <a:t> </a:t>
            </a:r>
            <a:r>
              <a:rPr lang="es-ES" sz="1400" dirty="0" err="1"/>
              <a:t>elfogadta</a:t>
            </a:r>
            <a:r>
              <a:rPr lang="es-ES" sz="1400" dirty="0"/>
              <a:t> a </a:t>
            </a:r>
            <a:r>
              <a:rPr lang="es-ES" sz="1400" dirty="0" err="1"/>
              <a:t>felmérést</a:t>
            </a:r>
            <a:r>
              <a:rPr lang="es-ES" sz="1400" dirty="0"/>
              <a:t>. </a:t>
            </a:r>
            <a:r>
              <a:rPr lang="es-ES" sz="1400" dirty="0" err="1"/>
              <a:t>Az</a:t>
            </a:r>
            <a:r>
              <a:rPr lang="es-ES" sz="1400" dirty="0"/>
              <a:t> </a:t>
            </a:r>
            <a:r>
              <a:rPr lang="es-ES" sz="1400" dirty="0" err="1"/>
              <a:t>értékelési</a:t>
            </a:r>
            <a:r>
              <a:rPr lang="es-ES" sz="1400" dirty="0"/>
              <a:t> </a:t>
            </a:r>
            <a:r>
              <a:rPr lang="es-ES" sz="1400" dirty="0" err="1"/>
              <a:t>munka</a:t>
            </a:r>
            <a:r>
              <a:rPr lang="es-ES" sz="1400" dirty="0"/>
              <a:t> </a:t>
            </a:r>
            <a:r>
              <a:rPr lang="es-ES" sz="1400" dirty="0" err="1"/>
              <a:t>még</a:t>
            </a:r>
            <a:r>
              <a:rPr lang="es-ES" sz="1400" dirty="0"/>
              <a:t> </a:t>
            </a:r>
            <a:r>
              <a:rPr lang="es-ES" sz="1400" dirty="0" err="1"/>
              <a:t>folyamatban</a:t>
            </a:r>
            <a:r>
              <a:rPr lang="es-ES" sz="1400" dirty="0"/>
              <a:t> van.</a:t>
            </a:r>
          </a:p>
        </p:txBody>
      </p:sp>
      <p:sp>
        <p:nvSpPr>
          <p:cNvPr id="12" name="CuadroTexto 12">
            <a:extLst>
              <a:ext uri="{FF2B5EF4-FFF2-40B4-BE49-F238E27FC236}">
                <a16:creationId xmlns="" xmlns:a16="http://schemas.microsoft.com/office/drawing/2014/main" id="{424A30C1-DE06-42E0-A897-C1328FBE17E9}"/>
              </a:ext>
            </a:extLst>
          </p:cNvPr>
          <p:cNvSpPr txBox="1"/>
          <p:nvPr/>
        </p:nvSpPr>
        <p:spPr>
          <a:xfrm>
            <a:off x="762000" y="1389255"/>
            <a:ext cx="9448801" cy="400110"/>
          </a:xfrm>
          <a:prstGeom prst="rect">
            <a:avLst/>
          </a:prstGeom>
          <a:noFill/>
        </p:spPr>
        <p:txBody>
          <a:bodyPr wrap="square" rtlCol="0">
            <a:spAutoFit/>
          </a:bodyPr>
          <a:lstStyle/>
          <a:p>
            <a:pPr algn="l"/>
            <a:r>
              <a:rPr lang="hu-HU" sz="2000" b="1" dirty="0">
                <a:solidFill>
                  <a:schemeClr val="bg1"/>
                </a:solidFill>
                <a:latin typeface="EC Square Sans Pro" panose="020B0506040000020004" pitchFamily="34" charset="0"/>
                <a:ea typeface="+mn-ea"/>
                <a:cs typeface="Arial" panose="020B0604020202020204" pitchFamily="34" charset="0"/>
              </a:rPr>
              <a:t>A körültekintő használat </a:t>
            </a:r>
            <a:r>
              <a:rPr lang="hu-HU" sz="2000" b="1" dirty="0" smtClean="0">
                <a:solidFill>
                  <a:schemeClr val="bg1"/>
                </a:solidFill>
                <a:latin typeface="EC Square Sans Pro" panose="020B0506040000020004" pitchFamily="34" charset="0"/>
                <a:ea typeface="+mn-ea"/>
                <a:cs typeface="Arial" panose="020B0604020202020204" pitchFamily="34" charset="0"/>
              </a:rPr>
              <a:t>és </a:t>
            </a:r>
            <a:r>
              <a:rPr lang="hu-HU" sz="2000" b="1" dirty="0">
                <a:solidFill>
                  <a:schemeClr val="bg1"/>
                </a:solidFill>
                <a:latin typeface="EC Square Sans Pro" panose="020B0506040000020004" pitchFamily="34" charset="0"/>
                <a:ea typeface="+mn-ea"/>
                <a:cs typeface="Arial" panose="020B0604020202020204" pitchFamily="34" charset="0"/>
              </a:rPr>
              <a:t>a </a:t>
            </a:r>
            <a:r>
              <a:rPr lang="hu-HU" sz="2000" b="1" dirty="0" smtClean="0">
                <a:solidFill>
                  <a:schemeClr val="bg1"/>
                </a:solidFill>
                <a:latin typeface="EC Square Sans Pro" panose="020B0506040000020004" pitchFamily="34" charset="0"/>
                <a:ea typeface="+mn-ea"/>
                <a:cs typeface="Arial" panose="020B0604020202020204" pitchFamily="34" charset="0"/>
              </a:rPr>
              <a:t>hatékonyság megtartásának elősegítése</a:t>
            </a:r>
            <a:endParaRPr lang="hu-HU" sz="20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218141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AA6D533-5045-43BA-9B12-C06A15751DE9}"/>
              </a:ext>
            </a:extLst>
          </p:cNvPr>
          <p:cNvSpPr>
            <a:spLocks noGrp="1"/>
          </p:cNvSpPr>
          <p:nvPr>
            <p:ph type="body" sz="quarter" idx="10"/>
          </p:nvPr>
        </p:nvSpPr>
        <p:spPr/>
        <p:txBody>
          <a:bodyPr/>
          <a:lstStyle/>
          <a:p>
            <a:r>
              <a:rPr lang="hu-HU" sz="2400">
                <a:latin typeface="EC Square Sans Pro" panose="020B0506040000020004" pitchFamily="34" charset="0"/>
              </a:rPr>
              <a:t>Az antimikrobiális állatgyógyászati készítmények használata</a:t>
            </a:r>
          </a:p>
          <a:p>
            <a:endParaRPr lang="en-GB" dirty="0"/>
          </a:p>
        </p:txBody>
      </p:sp>
      <p:sp>
        <p:nvSpPr>
          <p:cNvPr id="3" name="34 CuadroTexto">
            <a:extLst>
              <a:ext uri="{FF2B5EF4-FFF2-40B4-BE49-F238E27FC236}">
                <a16:creationId xmlns=""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900" b="1" dirty="0">
              <a:solidFill>
                <a:prstClr val="white"/>
              </a:solidFill>
              <a:latin typeface="Montserrat" pitchFamily="2" charset="77"/>
              <a:ea typeface="Steelfish" charset="0"/>
              <a:cs typeface="Steelfish" charset="0"/>
            </a:endParaRPr>
          </a:p>
          <a:p>
            <a:pPr lvl="0" algn="ctr">
              <a:defRPr/>
            </a:pPr>
            <a:r>
              <a:rPr lang="hu-HU" b="1">
                <a:solidFill>
                  <a:prstClr val="white"/>
                </a:solidFill>
                <a:latin typeface="+mj-lt"/>
                <a:ea typeface="Steelfish" charset="0"/>
                <a:cs typeface="Steelfish" charset="0"/>
              </a:rPr>
              <a:t>Betiltja a szisztematikus profilaxist </a:t>
            </a:r>
          </a:p>
        </p:txBody>
      </p:sp>
      <p:sp>
        <p:nvSpPr>
          <p:cNvPr id="8" name="CuadroTexto 7">
            <a:extLst>
              <a:ext uri="{FF2B5EF4-FFF2-40B4-BE49-F238E27FC236}">
                <a16:creationId xmlns=""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r>
              <a:rPr lang="hu-HU" sz="2400" b="1" dirty="0">
                <a:solidFill>
                  <a:srgbClr val="003399"/>
                </a:solidFill>
                <a:latin typeface="EC Square Sans Pro" panose="020B0506040000020004" pitchFamily="34" charset="0"/>
                <a:ea typeface="+mn-ea"/>
                <a:cs typeface="Arial" panose="020B0604020202020204" pitchFamily="34" charset="0"/>
              </a:rPr>
              <a:t>A gyógyszeres takarmány használatának </a:t>
            </a:r>
            <a:r>
              <a:rPr lang="hu-HU" sz="2400" b="1" dirty="0" smtClean="0">
                <a:solidFill>
                  <a:srgbClr val="003399"/>
                </a:solidFill>
                <a:latin typeface="EC Square Sans Pro" panose="020B0506040000020004" pitchFamily="34" charset="0"/>
                <a:ea typeface="+mn-ea"/>
                <a:cs typeface="Arial" panose="020B0604020202020204" pitchFamily="34" charset="0"/>
              </a:rPr>
              <a:t>alapelvei</a:t>
            </a:r>
            <a:endParaRPr lang="hu-HU" sz="2400" b="1" dirty="0">
              <a:solidFill>
                <a:srgbClr val="003399"/>
              </a:solidFill>
              <a:latin typeface="EC Square Sans Pro" panose="020B0506040000020004" pitchFamily="34" charset="0"/>
              <a:ea typeface="+mn-ea"/>
              <a:cs typeface="Arial" panose="020B0604020202020204" pitchFamily="34" charset="0"/>
            </a:endParaRPr>
          </a:p>
        </p:txBody>
      </p:sp>
      <p:sp>
        <p:nvSpPr>
          <p:cNvPr id="10" name="Rectángulo redondeado 13">
            <a:extLst>
              <a:ext uri="{FF2B5EF4-FFF2-40B4-BE49-F238E27FC236}">
                <a16:creationId xmlns=""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smtClean="0">
                <a:solidFill>
                  <a:srgbClr val="19355D"/>
                </a:solidFill>
                <a:latin typeface="EC Square Sans Pro" panose="020B0506040000020004" pitchFamily="34" charset="0"/>
                <a:cs typeface="Arial" pitchFamily="34" charset="0"/>
              </a:rPr>
              <a:t>EU jogi </a:t>
            </a:r>
            <a:r>
              <a:rPr lang="hu-HU" sz="2800" b="1" dirty="0">
                <a:solidFill>
                  <a:srgbClr val="19355D"/>
                </a:solidFill>
                <a:latin typeface="EC Square Sans Pro" panose="020B0506040000020004" pitchFamily="34" charset="0"/>
                <a:cs typeface="Arial" pitchFamily="34" charset="0"/>
              </a:rPr>
              <a:t>keretrendszer: </a:t>
            </a:r>
          </a:p>
          <a:p>
            <a:pPr algn="ctr"/>
            <a:r>
              <a:rPr lang="hu-HU" sz="2800" b="1" dirty="0" smtClean="0">
                <a:solidFill>
                  <a:srgbClr val="19355D"/>
                </a:solidFill>
                <a:latin typeface="EC Square Sans Pro" panose="020B0506040000020004" pitchFamily="34" charset="0"/>
                <a:cs typeface="Arial" pitchFamily="34" charset="0"/>
              </a:rPr>
              <a:t>2019/4/EU </a:t>
            </a:r>
            <a:r>
              <a:rPr lang="hu-HU" sz="2800" b="1" dirty="0">
                <a:solidFill>
                  <a:srgbClr val="19355D"/>
                </a:solidFill>
                <a:latin typeface="EC Square Sans Pro" panose="020B0506040000020004" pitchFamily="34" charset="0"/>
                <a:cs typeface="Arial" pitchFamily="34" charset="0"/>
              </a:rPr>
              <a:t>rendelet a GYÓGYSZERES TAKARMÁNYRÓL (MF)</a:t>
            </a:r>
          </a:p>
        </p:txBody>
      </p:sp>
      <p:sp>
        <p:nvSpPr>
          <p:cNvPr id="7" name="Rectángulo 6">
            <a:extLst>
              <a:ext uri="{FF2B5EF4-FFF2-40B4-BE49-F238E27FC236}">
                <a16:creationId xmlns="" xmlns:a16="http://schemas.microsoft.com/office/drawing/2014/main" id="{30BE4DFA-174F-4A37-9C73-98ACB3366BFB}"/>
              </a:ext>
            </a:extLst>
          </p:cNvPr>
          <p:cNvSpPr/>
          <p:nvPr/>
        </p:nvSpPr>
        <p:spPr>
          <a:xfrm>
            <a:off x="4717997" y="1906016"/>
            <a:ext cx="6940603" cy="409342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600"/>
              </a:spcBef>
              <a:spcAft>
                <a:spcPts val="600"/>
              </a:spcAft>
              <a:buClr>
                <a:srgbClr val="2C7470"/>
              </a:buClr>
              <a:buFont typeface="Wingdings" panose="05000000000000000000" pitchFamily="2" charset="2"/>
              <a:buChar char="§"/>
            </a:pPr>
            <a:r>
              <a:rPr lang="hu-HU" sz="2000" dirty="0">
                <a:latin typeface="EC Square Sans Pro" panose="020B0506040000020004" pitchFamily="34" charset="0"/>
              </a:rPr>
              <a:t>Az MF antimikrobiális szerekkel való használatának tilalma </a:t>
            </a:r>
            <a:r>
              <a:rPr lang="hu-HU" sz="2000" dirty="0" smtClean="0">
                <a:latin typeface="EC Square Sans Pro" panose="020B0506040000020004" pitchFamily="34" charset="0"/>
              </a:rPr>
              <a:t>profilaxis </a:t>
            </a:r>
            <a:r>
              <a:rPr lang="hu-HU" sz="2000" dirty="0">
                <a:latin typeface="EC Square Sans Pro" panose="020B0506040000020004" pitchFamily="34" charset="0"/>
              </a:rPr>
              <a:t>céljából. </a:t>
            </a:r>
          </a:p>
          <a:p>
            <a:pPr marL="342900" lvl="1" indent="-342900">
              <a:spcBef>
                <a:spcPts val="600"/>
              </a:spcBef>
              <a:spcAft>
                <a:spcPts val="600"/>
              </a:spcAft>
              <a:buClr>
                <a:srgbClr val="2C7470"/>
              </a:buClr>
              <a:buFont typeface="Wingdings" panose="05000000000000000000" pitchFamily="2" charset="2"/>
              <a:buChar char="§"/>
            </a:pPr>
            <a:r>
              <a:rPr lang="hu-HU" sz="2000" dirty="0">
                <a:latin typeface="EC Square Sans Pro" panose="020B0506040000020004" pitchFamily="34" charset="0"/>
              </a:rPr>
              <a:t>A betegség diagnosztizálásának követelménye az MF kötelező felírása előtt.</a:t>
            </a:r>
          </a:p>
          <a:p>
            <a:pPr marL="342900" lvl="1" indent="-342900">
              <a:spcBef>
                <a:spcPts val="600"/>
              </a:spcBef>
              <a:spcAft>
                <a:spcPts val="600"/>
              </a:spcAft>
              <a:buClr>
                <a:srgbClr val="2C7470"/>
              </a:buClr>
              <a:buFont typeface="Wingdings" panose="05000000000000000000" pitchFamily="2" charset="2"/>
              <a:buChar char="§"/>
            </a:pPr>
            <a:r>
              <a:rPr lang="hu-HU" sz="2000" dirty="0">
                <a:latin typeface="EC Square Sans Pro" panose="020B0506040000020004" pitchFamily="34" charset="0"/>
              </a:rPr>
              <a:t>A kezelés időtartamának és a </a:t>
            </a:r>
            <a:r>
              <a:rPr lang="hu-HU" sz="2000" dirty="0" smtClean="0">
                <a:latin typeface="EC Square Sans Pro" panose="020B0506040000020004" pitchFamily="34" charset="0"/>
              </a:rPr>
              <a:t>rendelvény </a:t>
            </a:r>
            <a:r>
              <a:rPr lang="hu-HU" sz="2000" dirty="0">
                <a:latin typeface="EC Square Sans Pro" panose="020B0506040000020004" pitchFamily="34" charset="0"/>
              </a:rPr>
              <a:t>érvényességének korlátozása.</a:t>
            </a:r>
          </a:p>
          <a:p>
            <a:pPr marL="342900" lvl="1" indent="-342900">
              <a:spcBef>
                <a:spcPts val="600"/>
              </a:spcBef>
              <a:spcAft>
                <a:spcPts val="600"/>
              </a:spcAft>
              <a:buClr>
                <a:srgbClr val="2C7470"/>
              </a:buClr>
              <a:buFont typeface="Wingdings" panose="05000000000000000000" pitchFamily="2" charset="2"/>
              <a:buChar char="§"/>
            </a:pPr>
            <a:r>
              <a:rPr lang="hu-HU" sz="2000" dirty="0">
                <a:latin typeface="EC Square Sans Pro" panose="020B0506040000020004" pitchFamily="34" charset="0"/>
              </a:rPr>
              <a:t>Intézkedések a gyógyszeres takarmány-előállítás minőségének javítására (pontosabb adagolás) a szubterápiás expozíció elkerülése érdekében.</a:t>
            </a:r>
          </a:p>
          <a:p>
            <a:pPr marL="342900" lvl="1" indent="-342900">
              <a:spcBef>
                <a:spcPts val="600"/>
              </a:spcBef>
              <a:spcAft>
                <a:spcPts val="600"/>
              </a:spcAft>
              <a:buClr>
                <a:srgbClr val="2C7470"/>
              </a:buClr>
              <a:buFont typeface="Wingdings" panose="05000000000000000000" pitchFamily="2" charset="2"/>
              <a:buChar char="§"/>
            </a:pPr>
            <a:r>
              <a:rPr lang="hu-HU" sz="2000" dirty="0">
                <a:latin typeface="EC Square Sans Pro" panose="020B0506040000020004" pitchFamily="34" charset="0"/>
              </a:rPr>
              <a:t>A keresztszennyeződés maximális szintje 24 antimikrobiális hatóanyag esetében a nem céltakarmányban.</a:t>
            </a:r>
          </a:p>
        </p:txBody>
      </p:sp>
    </p:spTree>
    <p:extLst>
      <p:ext uri="{BB962C8B-B14F-4D97-AF65-F5344CB8AC3E}">
        <p14:creationId xmlns:p14="http://schemas.microsoft.com/office/powerpoint/2010/main" val="363916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p:txBody>
          <a:bodyPr/>
          <a:lstStyle/>
          <a:p>
            <a:r>
              <a:rPr lang="hu-HU" sz="2800" b="1">
                <a:latin typeface="EC Square Sans Pro" panose="020B0506040000020004" pitchFamily="34" charset="0"/>
              </a:rPr>
              <a:t>Állatgyógyászati készítmények ártalmatlanítása</a:t>
            </a:r>
          </a:p>
          <a:p>
            <a:endParaRPr lang="es-ES" sz="2800" b="1" dirty="0">
              <a:latin typeface="EC Square Sans Pro" panose="020B0506040000020004" pitchFamily="34" charset="0"/>
            </a:endParaRPr>
          </a:p>
        </p:txBody>
      </p:sp>
      <p:sp>
        <p:nvSpPr>
          <p:cNvPr id="3" name="Rectángulo redondeado 13">
            <a:extLst>
              <a:ext uri="{FF2B5EF4-FFF2-40B4-BE49-F238E27FC236}">
                <a16:creationId xmlns="" xmlns:a16="http://schemas.microsoft.com/office/drawing/2014/main" id="{314D8D52-E54A-465C-954A-EA031B7F43AE}"/>
              </a:ext>
            </a:extLst>
          </p:cNvPr>
          <p:cNvSpPr/>
          <p:nvPr/>
        </p:nvSpPr>
        <p:spPr>
          <a:xfrm>
            <a:off x="11097" y="1149350"/>
            <a:ext cx="3951303" cy="2319781"/>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19355D"/>
                </a:solidFill>
                <a:latin typeface="EC Square Sans Pro" panose="020B0506040000020004" pitchFamily="34" charset="0"/>
                <a:cs typeface="Arial" pitchFamily="34" charset="0"/>
              </a:rPr>
              <a:t>EU jogi </a:t>
            </a:r>
            <a:r>
              <a:rPr lang="hu-HU" sz="2400" b="1" dirty="0">
                <a:solidFill>
                  <a:srgbClr val="19355D"/>
                </a:solidFill>
                <a:latin typeface="EC Square Sans Pro" panose="020B0506040000020004" pitchFamily="34" charset="0"/>
                <a:cs typeface="Arial" pitchFamily="34" charset="0"/>
              </a:rPr>
              <a:t>keretrendszer: </a:t>
            </a:r>
          </a:p>
          <a:p>
            <a:pPr algn="ctr"/>
            <a:r>
              <a:rPr lang="hu-HU" sz="2400" b="1" dirty="0" smtClean="0">
                <a:solidFill>
                  <a:srgbClr val="19355D"/>
                </a:solidFill>
                <a:latin typeface="EC Square Sans Pro" panose="020B0506040000020004" pitchFamily="34" charset="0"/>
                <a:cs typeface="Arial" pitchFamily="34" charset="0"/>
              </a:rPr>
              <a:t>2019/4/EU </a:t>
            </a:r>
            <a:r>
              <a:rPr lang="hu-HU" sz="2400" b="1" dirty="0">
                <a:solidFill>
                  <a:srgbClr val="19355D"/>
                </a:solidFill>
                <a:latin typeface="EC Square Sans Pro" panose="020B0506040000020004" pitchFamily="34" charset="0"/>
                <a:cs typeface="Arial" pitchFamily="34" charset="0"/>
              </a:rPr>
              <a:t>rendelet a GYÓGYSZERES TAKARMÁNYRÓL (MF)</a:t>
            </a:r>
          </a:p>
        </p:txBody>
      </p:sp>
      <p:sp>
        <p:nvSpPr>
          <p:cNvPr id="4" name="Rectángulo redondeado 13">
            <a:extLst>
              <a:ext uri="{FF2B5EF4-FFF2-40B4-BE49-F238E27FC236}">
                <a16:creationId xmlns="" xmlns:a16="http://schemas.microsoft.com/office/drawing/2014/main" id="{D256171C-5BE8-4B26-96E4-4F8453E308A2}"/>
              </a:ext>
            </a:extLst>
          </p:cNvPr>
          <p:cNvSpPr/>
          <p:nvPr/>
        </p:nvSpPr>
        <p:spPr>
          <a:xfrm>
            <a:off x="3949823" y="1149349"/>
            <a:ext cx="4033905" cy="2319782"/>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19355D"/>
                </a:solidFill>
                <a:latin typeface="EC Square Sans Pro" panose="020B0506040000020004" pitchFamily="34" charset="0"/>
                <a:cs typeface="Arial" pitchFamily="34" charset="0"/>
              </a:rPr>
              <a:t>EU jogi </a:t>
            </a:r>
            <a:r>
              <a:rPr lang="hu-HU" sz="2400" b="1" dirty="0">
                <a:solidFill>
                  <a:srgbClr val="19355D"/>
                </a:solidFill>
                <a:latin typeface="EC Square Sans Pro" panose="020B0506040000020004" pitchFamily="34" charset="0"/>
                <a:cs typeface="Arial" pitchFamily="34" charset="0"/>
              </a:rPr>
              <a:t>keretrendszer</a:t>
            </a:r>
            <a:r>
              <a:rPr lang="hu-HU" sz="2400" b="1" dirty="0" smtClean="0">
                <a:solidFill>
                  <a:srgbClr val="19355D"/>
                </a:solidFill>
                <a:latin typeface="EC Square Sans Pro" panose="020B0506040000020004" pitchFamily="34" charset="0"/>
                <a:cs typeface="Arial" pitchFamily="34" charset="0"/>
              </a:rPr>
              <a:t>: 2019/6/EU </a:t>
            </a:r>
            <a:r>
              <a:rPr lang="hu-HU" sz="2400" b="1" dirty="0">
                <a:solidFill>
                  <a:srgbClr val="19355D"/>
                </a:solidFill>
                <a:latin typeface="EC Square Sans Pro" panose="020B0506040000020004" pitchFamily="34" charset="0"/>
                <a:cs typeface="Arial" pitchFamily="34" charset="0"/>
              </a:rPr>
              <a:t>rendelet az ÁLLATGYÓGYÁSZATI KÉSZÍTMÉNYEKRŐL (VMP)</a:t>
            </a:r>
            <a:br>
              <a:rPr lang="hu-HU" sz="2400" b="1" dirty="0">
                <a:solidFill>
                  <a:srgbClr val="19355D"/>
                </a:solidFill>
                <a:latin typeface="EC Square Sans Pro" panose="020B0506040000020004" pitchFamily="34" charset="0"/>
                <a:cs typeface="Arial" pitchFamily="34" charset="0"/>
              </a:rPr>
            </a:br>
            <a:endParaRPr lang="hu-HU" sz="2400" b="1" dirty="0">
              <a:solidFill>
                <a:srgbClr val="19355D"/>
              </a:solidFill>
              <a:latin typeface="EC Square Sans Pro" panose="020B0506040000020004" pitchFamily="34" charset="0"/>
              <a:cs typeface="Arial" pitchFamily="34" charset="0"/>
            </a:endParaRPr>
          </a:p>
        </p:txBody>
      </p:sp>
      <p:sp>
        <p:nvSpPr>
          <p:cNvPr id="6" name="Rectángulo redondeado 13">
            <a:extLst>
              <a:ext uri="{FF2B5EF4-FFF2-40B4-BE49-F238E27FC236}">
                <a16:creationId xmlns="" xmlns:a16="http://schemas.microsoft.com/office/drawing/2014/main" id="{D256171C-5BE8-4B26-96E4-4F8453E308A2}"/>
              </a:ext>
            </a:extLst>
          </p:cNvPr>
          <p:cNvSpPr/>
          <p:nvPr/>
        </p:nvSpPr>
        <p:spPr>
          <a:xfrm>
            <a:off x="7983728" y="1149350"/>
            <a:ext cx="4208272" cy="2319782"/>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a:solidFill>
                  <a:srgbClr val="19355D"/>
                </a:solidFill>
                <a:latin typeface="EC Square Sans Pro" panose="020B0506040000020004" pitchFamily="34" charset="0"/>
                <a:cs typeface="Arial" pitchFamily="34" charset="0"/>
              </a:rPr>
              <a:t>Az Európai Unió környezetbe kerülő gyógyszerekkel kapcsolatos stratégiai megközelítése (COM (2019)128).</a:t>
            </a:r>
          </a:p>
        </p:txBody>
      </p:sp>
      <p:sp>
        <p:nvSpPr>
          <p:cNvPr id="9" name="CuadroTexto 8">
            <a:extLst>
              <a:ext uri="{FF2B5EF4-FFF2-40B4-BE49-F238E27FC236}">
                <a16:creationId xmlns="" xmlns:a16="http://schemas.microsoft.com/office/drawing/2014/main" id="{9F1029E3-E9A1-4A51-BF74-3346625DE8CE}"/>
              </a:ext>
            </a:extLst>
          </p:cNvPr>
          <p:cNvSpPr txBox="1"/>
          <p:nvPr/>
        </p:nvSpPr>
        <p:spPr>
          <a:xfrm>
            <a:off x="1219200" y="3988688"/>
            <a:ext cx="4572000" cy="1538883"/>
          </a:xfrm>
          <a:prstGeom prst="rect">
            <a:avLst/>
          </a:prstGeom>
          <a:solidFill>
            <a:srgbClr val="6BB188"/>
          </a:solidFill>
        </p:spPr>
        <p:txBody>
          <a:bodyPr wrap="square" rtlCol="0">
            <a:spAutoFit/>
          </a:bodyPr>
          <a:lstStyle/>
          <a:p>
            <a:pPr algn="ctr"/>
            <a:endParaRPr lang="en-US" sz="1400" dirty="0">
              <a:solidFill>
                <a:srgbClr val="002060"/>
              </a:solidFill>
              <a:latin typeface="EC Square Sans Pro" panose="020B0506040000020004" pitchFamily="34" charset="0"/>
            </a:endParaRPr>
          </a:p>
          <a:p>
            <a:pPr algn="ctr"/>
            <a:r>
              <a:rPr lang="hu-HU" sz="1600" dirty="0">
                <a:solidFill>
                  <a:srgbClr val="002060"/>
                </a:solidFill>
                <a:latin typeface="EC Square Sans Pro" panose="020B0506040000020004" pitchFamily="34" charset="0"/>
              </a:rPr>
              <a:t>Gyógyszeripari hulladékon a felhasznált, fel nem használt vagy lejárt szavatosságú állatgyógyászati készítményeket vagy gyógyszeres takarmányokat értjük, beleértve azok közvetlen csomagolását</a:t>
            </a:r>
          </a:p>
          <a:p>
            <a:pPr algn="ctr"/>
            <a:r>
              <a:rPr lang="hu-HU" sz="1600" dirty="0">
                <a:solidFill>
                  <a:srgbClr val="003399"/>
                </a:solidFill>
                <a:latin typeface="EC Square Sans Pro" panose="020B0506040000020004" pitchFamily="34" charset="0"/>
                <a:ea typeface="+mn-ea"/>
                <a:cs typeface="Arial" panose="020B0604020202020204" pitchFamily="34" charset="0"/>
                <a:hlinkClick r:id="rId2"/>
              </a:rPr>
              <a:t>PharmaceuticalWasteDisposal.pdf (epruma.eu)</a:t>
            </a:r>
          </a:p>
        </p:txBody>
      </p:sp>
      <p:sp>
        <p:nvSpPr>
          <p:cNvPr id="10" name="CuadroTexto 9">
            <a:extLst>
              <a:ext uri="{FF2B5EF4-FFF2-40B4-BE49-F238E27FC236}">
                <a16:creationId xmlns="" xmlns:a16="http://schemas.microsoft.com/office/drawing/2014/main" id="{9F1029E3-E9A1-4A51-BF74-3346625DE8CE}"/>
              </a:ext>
            </a:extLst>
          </p:cNvPr>
          <p:cNvSpPr txBox="1"/>
          <p:nvPr/>
        </p:nvSpPr>
        <p:spPr>
          <a:xfrm>
            <a:off x="6858000" y="3988688"/>
            <a:ext cx="2846427" cy="1815882"/>
          </a:xfrm>
          <a:prstGeom prst="rect">
            <a:avLst/>
          </a:prstGeom>
          <a:solidFill>
            <a:srgbClr val="6BB188"/>
          </a:solidFill>
        </p:spPr>
        <p:txBody>
          <a:bodyPr wrap="square" rtlCol="0">
            <a:spAutoFit/>
          </a:bodyPr>
          <a:lstStyle/>
          <a:p>
            <a:pPr algn="ctr"/>
            <a:endParaRPr lang="en-US" sz="1400" dirty="0">
              <a:solidFill>
                <a:srgbClr val="002060"/>
              </a:solidFill>
              <a:latin typeface="EC Square Sans Pro" panose="020B0506040000020004" pitchFamily="34" charset="0"/>
            </a:endParaRPr>
          </a:p>
          <a:p>
            <a:pPr algn="ctr"/>
            <a:r>
              <a:rPr lang="hu-HU" sz="1400" dirty="0">
                <a:solidFill>
                  <a:srgbClr val="002060"/>
                </a:solidFill>
                <a:latin typeface="EC Square Sans Pro" panose="020B0506040000020004" pitchFamily="34" charset="0"/>
              </a:rPr>
              <a:t>A hulladék megtalálható állatorvosi, gyógyszerészi vagy gyógyszeres takarmánygyártói szinten, valamint állattartók szintjén, beleértve a gazdaságokat, tenyésztőket, kenneleket, és háziállatok vagy más állatok tartóit.</a:t>
            </a:r>
          </a:p>
        </p:txBody>
      </p:sp>
    </p:spTree>
    <p:extLst>
      <p:ext uri="{BB962C8B-B14F-4D97-AF65-F5344CB8AC3E}">
        <p14:creationId xmlns:p14="http://schemas.microsoft.com/office/powerpoint/2010/main" val="48300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hu-HU" sz="2400" b="1" dirty="0" smtClean="0">
                <a:solidFill>
                  <a:srgbClr val="003399"/>
                </a:solidFill>
                <a:latin typeface="EC Square Sans Pro" panose="020B0506040000020004" pitchFamily="34" charset="0"/>
              </a:rPr>
              <a:t>Az állatgyógyászati készítményekkel és gyógyszeres takarmányokkal kapcsolatos új szabályozások,  </a:t>
            </a:r>
            <a:r>
              <a:rPr lang="hu-HU" sz="2400" b="1" dirty="0">
                <a:solidFill>
                  <a:srgbClr val="003399"/>
                </a:solidFill>
                <a:latin typeface="EC Square Sans Pro" panose="020B0506040000020004" pitchFamily="34" charset="0"/>
              </a:rPr>
              <a:t>valamint </a:t>
            </a:r>
            <a:r>
              <a:rPr lang="hu-HU" sz="2400" b="1" dirty="0" smtClean="0">
                <a:solidFill>
                  <a:srgbClr val="003399"/>
                </a:solidFill>
                <a:latin typeface="EC Square Sans Pro" panose="020B0506040000020004" pitchFamily="34" charset="0"/>
              </a:rPr>
              <a:t>kapcsolódó </a:t>
            </a:r>
            <a:r>
              <a:rPr lang="hu-HU" sz="2400" b="1" dirty="0">
                <a:solidFill>
                  <a:srgbClr val="003399"/>
                </a:solidFill>
                <a:latin typeface="EC Square Sans Pro" panose="020B0506040000020004" pitchFamily="34" charset="0"/>
              </a:rPr>
              <a:t>nemzeti jogszabályok és/vagy iránymutatások, amelyeket az állatorvosok és gazdálkodók </a:t>
            </a:r>
            <a:r>
              <a:rPr lang="hu-HU" sz="2400" b="1" dirty="0" smtClean="0">
                <a:solidFill>
                  <a:srgbClr val="003399"/>
                </a:solidFill>
                <a:latin typeface="EC Square Sans Pro" panose="020B0506040000020004" pitchFamily="34" charset="0"/>
              </a:rPr>
              <a:t>tekintetében </a:t>
            </a:r>
            <a:r>
              <a:rPr lang="hu-HU" sz="2400" b="1" dirty="0">
                <a:solidFill>
                  <a:srgbClr val="003399"/>
                </a:solidFill>
                <a:latin typeface="EC Square Sans Pro" panose="020B0506040000020004" pitchFamily="34" charset="0"/>
              </a:rPr>
              <a:t>figyelembe kell venni (II)</a:t>
            </a:r>
            <a:endParaRPr lang="es-ES" sz="2400" b="1" dirty="0">
              <a:solidFill>
                <a:srgbClr val="003399"/>
              </a:solidFill>
              <a:latin typeface="EC Square Sans Pro" panose="020B0506040000020004" pitchFamily="34" charset="0"/>
            </a:endParaRPr>
          </a:p>
          <a:p>
            <a:pPr algn="l"/>
            <a:endParaRPr lang="es-ES" sz="2400" b="1" i="1" dirty="0">
              <a:solidFill>
                <a:srgbClr val="003399"/>
              </a:solidFill>
              <a:latin typeface="EC Square Sans Pro" panose="020B0506040000020004" pitchFamily="34" charset="0"/>
            </a:endParaRPr>
          </a:p>
          <a:p>
            <a:pPr algn="l"/>
            <a:r>
              <a:rPr lang="hu-HU" sz="1200" i="1" dirty="0">
                <a:solidFill>
                  <a:srgbClr val="003399"/>
                </a:solidFill>
                <a:latin typeface="EC Square Sans Pro" panose="020B0506040000020004" pitchFamily="34" charset="0"/>
              </a:rPr>
              <a:t>4. előadás</a:t>
            </a:r>
          </a:p>
        </p:txBody>
      </p:sp>
      <p:sp>
        <p:nvSpPr>
          <p:cNvPr id="5" name="CuadroTexto 4">
            <a:extLst>
              <a:ext uri="{FF2B5EF4-FFF2-40B4-BE49-F238E27FC236}">
                <a16:creationId xmlns="" xmlns:a16="http://schemas.microsoft.com/office/drawing/2014/main" id="{CBC18AA7-8C1D-4C1C-B629-AA10E16721CA}"/>
              </a:ext>
            </a:extLst>
          </p:cNvPr>
          <p:cNvSpPr txBox="1"/>
          <p:nvPr/>
        </p:nvSpPr>
        <p:spPr>
          <a:xfrm>
            <a:off x="6147014" y="4167822"/>
            <a:ext cx="6044986" cy="1477328"/>
          </a:xfrm>
          <a:prstGeom prst="rect">
            <a:avLst/>
          </a:prstGeom>
          <a:noFill/>
        </p:spPr>
        <p:txBody>
          <a:bodyPr wrap="square" rtlCol="0">
            <a:spAutoFit/>
          </a:bodyPr>
          <a:lstStyle/>
          <a:p>
            <a:pPr algn="l"/>
            <a:r>
              <a:rPr lang="hu-HU" sz="2400" noProof="0" dirty="0">
                <a:solidFill>
                  <a:srgbClr val="003399"/>
                </a:solidFill>
                <a:latin typeface="EC Square Sans Pro" panose="020B0506040000020004" pitchFamily="34" charset="0"/>
              </a:rPr>
              <a:t>Gyakorlati képzés gazdálkodóknak és állatorvosoknak: Új intézkedések az antimikrobiális rezisztencia leküzdésére</a:t>
            </a:r>
          </a:p>
          <a:p>
            <a:endParaRPr lang="es-ES" dirty="0"/>
          </a:p>
        </p:txBody>
      </p:sp>
      <p:sp>
        <p:nvSpPr>
          <p:cNvPr id="4" name="TextBox 3">
            <a:extLst>
              <a:ext uri="{FF2B5EF4-FFF2-40B4-BE49-F238E27FC236}">
                <a16:creationId xmlns="" xmlns:a16="http://schemas.microsoft.com/office/drawing/2014/main" id="{82735C33-26AD-15CE-FB3A-2E1B3591FFB4}"/>
              </a:ext>
            </a:extLst>
          </p:cNvPr>
          <p:cNvSpPr txBox="1"/>
          <p:nvPr/>
        </p:nvSpPr>
        <p:spPr>
          <a:xfrm>
            <a:off x="10628725" y="6244709"/>
            <a:ext cx="1563275" cy="391041"/>
          </a:xfrm>
          <a:prstGeom prst="rect">
            <a:avLst/>
          </a:prstGeom>
          <a:solidFill>
            <a:schemeClr val="bg1"/>
          </a:solidFill>
        </p:spPr>
        <p:txBody>
          <a:bodyPr wrap="square" rtlCol="0" anchor="ctr" anchorCtr="0">
            <a:noAutofit/>
          </a:bodyPr>
          <a:lstStyle/>
          <a:p>
            <a:r>
              <a:rPr lang="hu-HU" sz="1200" b="1">
                <a:solidFill>
                  <a:srgbClr val="1251A1"/>
                </a:solidFill>
              </a:rPr>
              <a:t>Az Európai Unió által finanszírozott</a:t>
            </a:r>
          </a:p>
        </p:txBody>
      </p:sp>
      <p:sp>
        <p:nvSpPr>
          <p:cNvPr id="8" name="Marcador de texto 2">
            <a:extLst>
              <a:ext uri="{FF2B5EF4-FFF2-40B4-BE49-F238E27FC236}">
                <a16:creationId xmlns="" xmlns:a16="http://schemas.microsoft.com/office/drawing/2014/main" id="{198F1A06-D1F3-933E-6768-AE6334ABE5D3}"/>
              </a:ext>
            </a:extLst>
          </p:cNvPr>
          <p:cNvSpPr>
            <a:spLocks noGrp="1"/>
          </p:cNvSpPr>
          <p:nvPr/>
        </p:nvSpPr>
        <p:spPr>
          <a:xfrm>
            <a:off x="6400800" y="5459610"/>
            <a:ext cx="5029200" cy="33794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7200" dirty="0">
                <a:latin typeface="EC Square Sans Pro" panose="020B0506040000020004" pitchFamily="34" charset="0"/>
              </a:rPr>
              <a:t>MAGYARORSZÁG</a:t>
            </a:r>
          </a:p>
          <a:p>
            <a:pPr marL="0" indent="0">
              <a:buNone/>
            </a:pPr>
            <a:r>
              <a:rPr lang="hu-HU" sz="7200" dirty="0">
                <a:latin typeface="EC Square Sans Pro" panose="020B0506040000020004" pitchFamily="34" charset="0"/>
              </a:rPr>
              <a:t>2024. március </a:t>
            </a:r>
            <a:r>
              <a:rPr lang="hu-HU" sz="7200" dirty="0" smtClean="0">
                <a:latin typeface="EC Square Sans Pro" panose="020B0506040000020004" pitchFamily="34" charset="0"/>
              </a:rPr>
              <a:t>19–20.</a:t>
            </a:r>
            <a:r>
              <a:rPr lang="hu-HU" dirty="0" smtClean="0">
                <a:latin typeface="EC Square Sans Pro" panose="020B0506040000020004" pitchFamily="34" charset="0"/>
              </a:rPr>
              <a:t>.</a:t>
            </a:r>
            <a:endParaRPr lang="hu-HU" dirty="0">
              <a:latin typeface="EC Square Sans Pro" panose="020B0506040000020004" pitchFamily="34" charset="0"/>
            </a:endParaRPr>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p:txBody>
          <a:bodyPr/>
          <a:lstStyle/>
          <a:p>
            <a:r>
              <a:rPr lang="hu-HU" sz="2800" b="1">
                <a:latin typeface="EC Square Sans Pro" panose="020B0506040000020004" pitchFamily="34" charset="0"/>
              </a:rPr>
              <a:t>Állatgyógyászati készítmények ártalmatlanítása</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hu-HU" dirty="0">
                <a:solidFill>
                  <a:srgbClr val="003399"/>
                </a:solidFill>
                <a:latin typeface="EC Square Sans Pro" panose="020B0506040000020004" pitchFamily="34" charset="0"/>
                <a:ea typeface="+mn-ea"/>
                <a:cs typeface="Arial" panose="020B0604020202020204" pitchFamily="34" charset="0"/>
              </a:rPr>
              <a:t>Közvetlen csomagolás és a használat után fennmaradó gyógyszermaradványok.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hu-HU" dirty="0">
                <a:solidFill>
                  <a:srgbClr val="003399"/>
                </a:solidFill>
                <a:latin typeface="EC Square Sans Pro" panose="020B0506040000020004" pitchFamily="34" charset="0"/>
                <a:ea typeface="+mn-ea"/>
                <a:cs typeface="Arial" panose="020B0604020202020204" pitchFamily="34" charset="0"/>
              </a:rPr>
              <a:t>VMP vagy MF, amelyeknek </a:t>
            </a:r>
            <a:r>
              <a:rPr lang="hu-HU" dirty="0" smtClean="0">
                <a:solidFill>
                  <a:srgbClr val="003399"/>
                </a:solidFill>
                <a:latin typeface="EC Square Sans Pro" panose="020B0506040000020004" pitchFamily="34" charset="0"/>
                <a:ea typeface="+mn-ea"/>
                <a:cs typeface="Arial" panose="020B0604020202020204" pitchFamily="34" charset="0"/>
              </a:rPr>
              <a:t>elmúlt </a:t>
            </a:r>
            <a:r>
              <a:rPr lang="hu-HU" dirty="0">
                <a:solidFill>
                  <a:srgbClr val="003399"/>
                </a:solidFill>
                <a:latin typeface="EC Square Sans Pro" panose="020B0506040000020004" pitchFamily="34" charset="0"/>
                <a:ea typeface="+mn-ea"/>
                <a:cs typeface="Arial" panose="020B0604020202020204" pitchFamily="34" charset="0"/>
              </a:rPr>
              <a:t>a lejárati </a:t>
            </a:r>
            <a:r>
              <a:rPr lang="hu-HU" dirty="0" smtClean="0">
                <a:solidFill>
                  <a:srgbClr val="003399"/>
                </a:solidFill>
                <a:latin typeface="EC Square Sans Pro" panose="020B0506040000020004" pitchFamily="34" charset="0"/>
                <a:ea typeface="+mn-ea"/>
                <a:cs typeface="Arial" panose="020B0604020202020204" pitchFamily="34" charset="0"/>
              </a:rPr>
              <a:t>idejük, </a:t>
            </a:r>
            <a:r>
              <a:rPr lang="hu-HU" dirty="0">
                <a:solidFill>
                  <a:srgbClr val="003399"/>
                </a:solidFill>
                <a:latin typeface="EC Square Sans Pro" panose="020B0506040000020004" pitchFamily="34" charset="0"/>
                <a:ea typeface="+mn-ea"/>
                <a:cs typeface="Arial" panose="020B0604020202020204" pitchFamily="34" charset="0"/>
              </a:rPr>
              <a:t>vagy amelyeket nem az utasításoknak megfelelően tároltak.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hu-HU" dirty="0">
                <a:solidFill>
                  <a:srgbClr val="003399"/>
                </a:solidFill>
                <a:latin typeface="EC Square Sans Pro" panose="020B0506040000020004" pitchFamily="34" charset="0"/>
                <a:ea typeface="+mn-ea"/>
                <a:cs typeface="Arial" panose="020B0604020202020204" pitchFamily="34" charset="0"/>
              </a:rPr>
              <a:t>A szükséges mennyiséget meghaladó mennyiség felírása vagy a </a:t>
            </a:r>
            <a:r>
              <a:rPr lang="hu-HU" dirty="0" smtClean="0">
                <a:solidFill>
                  <a:srgbClr val="003399"/>
                </a:solidFill>
                <a:latin typeface="EC Square Sans Pro" panose="020B0506040000020004" pitchFamily="34" charset="0"/>
                <a:ea typeface="+mn-ea"/>
                <a:cs typeface="Arial" panose="020B0604020202020204" pitchFamily="34" charset="0"/>
              </a:rPr>
              <a:t>befejezetlen kezelés </a:t>
            </a:r>
            <a:r>
              <a:rPr lang="hu-HU" dirty="0">
                <a:solidFill>
                  <a:srgbClr val="003399"/>
                </a:solidFill>
                <a:latin typeface="EC Square Sans Pro" panose="020B0506040000020004" pitchFamily="34" charset="0"/>
                <a:ea typeface="+mn-ea"/>
                <a:cs typeface="Arial" panose="020B0604020202020204" pitchFamily="34" charset="0"/>
              </a:rPr>
              <a:t>az adagolási nehézségek, mellékhatások, a kezelés módosulása vagy az állatok kezelés közbeni elpusztulása miatt. </a:t>
            </a:r>
          </a:p>
        </p:txBody>
      </p:sp>
      <p:sp>
        <p:nvSpPr>
          <p:cNvPr id="8" name="Rectángulo 7"/>
          <p:cNvSpPr/>
          <p:nvPr/>
        </p:nvSpPr>
        <p:spPr>
          <a:xfrm>
            <a:off x="381000" y="6407150"/>
            <a:ext cx="9220200" cy="261610"/>
          </a:xfrm>
          <a:prstGeom prst="rect">
            <a:avLst/>
          </a:prstGeom>
        </p:spPr>
        <p:txBody>
          <a:bodyPr wrap="square">
            <a:spAutoFit/>
          </a:bodyPr>
          <a:lstStyle/>
          <a:p>
            <a:r>
              <a:rPr lang="hu-HU" sz="110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p>
        </p:txBody>
      </p:sp>
      <p:sp>
        <p:nvSpPr>
          <p:cNvPr id="9" name="Rectángulo redondeado 13">
            <a:extLst>
              <a:ext uri="{FF2B5EF4-FFF2-40B4-BE49-F238E27FC236}">
                <a16:creationId xmlns=""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hu-HU" sz="2400" b="1">
                <a:solidFill>
                  <a:schemeClr val="bg1"/>
                </a:solidFill>
                <a:latin typeface="EC Square Sans Pro" panose="020B0506040000020004" pitchFamily="34" charset="0"/>
                <a:ea typeface="+mn-ea"/>
                <a:cs typeface="Arial" panose="020B0604020202020204" pitchFamily="34" charset="0"/>
              </a:rPr>
              <a:t>Hogyan és hol keletkezik gyógyszerhulladék?</a:t>
            </a:r>
          </a:p>
        </p:txBody>
      </p:sp>
    </p:spTree>
    <p:extLst>
      <p:ext uri="{BB962C8B-B14F-4D97-AF65-F5344CB8AC3E}">
        <p14:creationId xmlns:p14="http://schemas.microsoft.com/office/powerpoint/2010/main" val="40025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p:txBody>
          <a:bodyPr/>
          <a:lstStyle/>
          <a:p>
            <a:r>
              <a:rPr lang="hu-HU" sz="2800" b="1">
                <a:latin typeface="EC Square Sans Pro" panose="020B0506040000020004" pitchFamily="34" charset="0"/>
              </a:rPr>
              <a:t>Állatgyógyászati készítmények ártalmatlanítása</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hu-HU" dirty="0">
                <a:solidFill>
                  <a:srgbClr val="003399"/>
                </a:solidFill>
                <a:latin typeface="EC Square Sans Pro" panose="020B0506040000020004" pitchFamily="34" charset="0"/>
                <a:cs typeface="Arial" panose="020B0604020202020204" pitchFamily="34" charset="0"/>
              </a:rPr>
              <a:t>Mindenki (felírók és felhasználók) felelős a gyógyszerhulladék minimalizálásáért.</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hu-HU" dirty="0">
                <a:solidFill>
                  <a:srgbClr val="003399"/>
                </a:solidFill>
                <a:latin typeface="EC Square Sans Pro" panose="020B0506040000020004" pitchFamily="34" charset="0"/>
                <a:cs typeface="Arial" panose="020B0604020202020204" pitchFamily="34" charset="0"/>
              </a:rPr>
              <a:t>A gyógyszeripari hulladékok vízi úton történő ártalmatlanítását ki kell zárni.</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hu-HU" dirty="0">
                <a:solidFill>
                  <a:srgbClr val="003399"/>
                </a:solidFill>
                <a:latin typeface="EC Square Sans Pro" panose="020B0506040000020004" pitchFamily="34" charset="0"/>
                <a:cs typeface="Arial" panose="020B0604020202020204" pitchFamily="34" charset="0"/>
              </a:rPr>
              <a:t>A gyógyszeripari hulladékot erre a célra kialakított </a:t>
            </a:r>
            <a:r>
              <a:rPr lang="hu-HU" dirty="0" smtClean="0">
                <a:solidFill>
                  <a:srgbClr val="003399"/>
                </a:solidFill>
                <a:latin typeface="EC Square Sans Pro" panose="020B0506040000020004" pitchFamily="34" charset="0"/>
                <a:cs typeface="Arial" panose="020B0604020202020204" pitchFamily="34" charset="0"/>
              </a:rPr>
              <a:t>tárolóedényben vagy </a:t>
            </a:r>
            <a:r>
              <a:rPr lang="hu-HU" dirty="0">
                <a:solidFill>
                  <a:srgbClr val="003399"/>
                </a:solidFill>
                <a:latin typeface="EC Square Sans Pro" panose="020B0506040000020004" pitchFamily="34" charset="0"/>
                <a:cs typeface="Arial" panose="020B0604020202020204" pitchFamily="34" charset="0"/>
              </a:rPr>
              <a:t>létesítményben kell tárolni az állatok egészségének, az </a:t>
            </a:r>
            <a:r>
              <a:rPr lang="hu-HU" dirty="0" smtClean="0">
                <a:solidFill>
                  <a:srgbClr val="003399"/>
                </a:solidFill>
                <a:latin typeface="EC Square Sans Pro" panose="020B0506040000020004" pitchFamily="34" charset="0"/>
                <a:cs typeface="Arial" panose="020B0604020202020204" pitchFamily="34" charset="0"/>
              </a:rPr>
              <a:t>ember egészségének</a:t>
            </a:r>
            <a:r>
              <a:rPr lang="hu-HU" dirty="0">
                <a:solidFill>
                  <a:srgbClr val="003399"/>
                </a:solidFill>
                <a:latin typeface="EC Square Sans Pro" panose="020B0506040000020004" pitchFamily="34" charset="0"/>
                <a:cs typeface="Arial" panose="020B0604020202020204" pitchFamily="34" charset="0"/>
              </a:rPr>
              <a:t>, a </a:t>
            </a:r>
            <a:r>
              <a:rPr lang="hu-HU" dirty="0" smtClean="0">
                <a:solidFill>
                  <a:srgbClr val="003399"/>
                </a:solidFill>
                <a:latin typeface="EC Square Sans Pro" panose="020B0506040000020004" pitchFamily="34" charset="0"/>
                <a:cs typeface="Arial" panose="020B0604020202020204" pitchFamily="34" charset="0"/>
              </a:rPr>
              <a:t>takarmány, </a:t>
            </a:r>
            <a:r>
              <a:rPr lang="hu-HU" dirty="0">
                <a:solidFill>
                  <a:srgbClr val="003399"/>
                </a:solidFill>
                <a:latin typeface="EC Square Sans Pro" panose="020B0506040000020004" pitchFamily="34" charset="0"/>
                <a:cs typeface="Arial" panose="020B0604020202020204" pitchFamily="34" charset="0"/>
              </a:rPr>
              <a:t>az </a:t>
            </a:r>
            <a:r>
              <a:rPr lang="hu-HU" dirty="0" smtClean="0">
                <a:solidFill>
                  <a:srgbClr val="003399"/>
                </a:solidFill>
                <a:latin typeface="EC Square Sans Pro" panose="020B0506040000020004" pitchFamily="34" charset="0"/>
                <a:cs typeface="Arial" panose="020B0604020202020204" pitchFamily="34" charset="0"/>
              </a:rPr>
              <a:t>élelmiszer </a:t>
            </a:r>
            <a:r>
              <a:rPr lang="hu-HU" dirty="0">
                <a:solidFill>
                  <a:srgbClr val="003399"/>
                </a:solidFill>
                <a:latin typeface="EC Square Sans Pro" panose="020B0506040000020004" pitchFamily="34" charset="0"/>
                <a:cs typeface="Arial" panose="020B0604020202020204" pitchFamily="34" charset="0"/>
              </a:rPr>
              <a:t>és a </a:t>
            </a:r>
            <a:r>
              <a:rPr lang="hu-HU" dirty="0" smtClean="0">
                <a:solidFill>
                  <a:srgbClr val="003399"/>
                </a:solidFill>
                <a:latin typeface="EC Square Sans Pro" panose="020B0506040000020004" pitchFamily="34" charset="0"/>
                <a:cs typeface="Arial" panose="020B0604020202020204" pitchFamily="34" charset="0"/>
              </a:rPr>
              <a:t>környezet megfelelő </a:t>
            </a:r>
            <a:r>
              <a:rPr lang="hu-HU" dirty="0">
                <a:solidFill>
                  <a:srgbClr val="003399"/>
                </a:solidFill>
                <a:latin typeface="EC Square Sans Pro" panose="020B0506040000020004" pitchFamily="34" charset="0"/>
                <a:cs typeface="Arial" panose="020B0604020202020204" pitchFamily="34" charset="0"/>
              </a:rPr>
              <a:t>védelme érdekében, és ezt el kell különíteni </a:t>
            </a:r>
            <a:r>
              <a:rPr lang="hu-HU" dirty="0" smtClean="0">
                <a:solidFill>
                  <a:srgbClr val="003399"/>
                </a:solidFill>
                <a:latin typeface="EC Square Sans Pro" panose="020B0506040000020004" pitchFamily="34" charset="0"/>
                <a:cs typeface="Arial" panose="020B0604020202020204" pitchFamily="34" charset="0"/>
              </a:rPr>
              <a:t>az állatgyógyszerek </a:t>
            </a:r>
            <a:r>
              <a:rPr lang="hu-HU" dirty="0">
                <a:solidFill>
                  <a:srgbClr val="003399"/>
                </a:solidFill>
                <a:latin typeface="EC Square Sans Pro" panose="020B0506040000020004" pitchFamily="34" charset="0"/>
                <a:cs typeface="Arial" panose="020B0604020202020204" pitchFamily="34" charset="0"/>
              </a:rPr>
              <a:t>készleteitől, hogy a hulladék ne kerülhessen véletlenül felhasználásra. </a:t>
            </a:r>
          </a:p>
        </p:txBody>
      </p:sp>
      <p:sp>
        <p:nvSpPr>
          <p:cNvPr id="9" name="Rectángulo redondeado 13">
            <a:extLst>
              <a:ext uri="{FF2B5EF4-FFF2-40B4-BE49-F238E27FC236}">
                <a16:creationId xmlns=""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2521758" y="1378754"/>
            <a:ext cx="5182829" cy="692497"/>
          </a:xfrm>
          <a:prstGeom prst="rect">
            <a:avLst/>
          </a:prstGeom>
        </p:spPr>
        <p:txBody>
          <a:bodyPr wrap="none">
            <a:spAutoFit/>
          </a:bodyPr>
          <a:lstStyle/>
          <a:p>
            <a:pPr algn="ctr"/>
            <a:r>
              <a:rPr lang="hu-HU" sz="2800" b="1" dirty="0">
                <a:solidFill>
                  <a:schemeClr val="bg1"/>
                </a:solidFill>
                <a:latin typeface="EC Square Sans Pro" panose="020B0506040000020004" pitchFamily="34" charset="0"/>
                <a:ea typeface="+mn-ea"/>
                <a:cs typeface="Arial" panose="020B0604020202020204" pitchFamily="34" charset="0"/>
              </a:rPr>
              <a:t>Az ártalmatlanítás </a:t>
            </a:r>
            <a:r>
              <a:rPr lang="hu-HU" sz="2800" b="1" dirty="0" smtClean="0">
                <a:solidFill>
                  <a:schemeClr val="bg1"/>
                </a:solidFill>
                <a:latin typeface="EC Square Sans Pro" panose="020B0506040000020004" pitchFamily="34" charset="0"/>
                <a:ea typeface="+mn-ea"/>
                <a:cs typeface="Arial" panose="020B0604020202020204" pitchFamily="34" charset="0"/>
              </a:rPr>
              <a:t>jó </a:t>
            </a:r>
            <a:r>
              <a:rPr lang="hu-HU" sz="2800" b="1" dirty="0">
                <a:solidFill>
                  <a:schemeClr val="bg1"/>
                </a:solidFill>
                <a:latin typeface="EC Square Sans Pro" panose="020B0506040000020004" pitchFamily="34" charset="0"/>
                <a:ea typeface="+mn-ea"/>
                <a:cs typeface="Arial" panose="020B0604020202020204" pitchFamily="34" charset="0"/>
              </a:rPr>
              <a:t>gyakorlatai </a:t>
            </a:r>
          </a:p>
          <a:p>
            <a:pPr algn="ctr"/>
            <a:r>
              <a:rPr lang="hu-HU" sz="1100" b="1" dirty="0">
                <a:solidFill>
                  <a:schemeClr val="bg1"/>
                </a:solidFill>
                <a:latin typeface="EC Square Sans Pro" panose="020B0506040000020004" pitchFamily="34" charset="0"/>
                <a:ea typeface="+mn-ea"/>
                <a:cs typeface="Arial" panose="020B0604020202020204" pitchFamily="34" charset="0"/>
                <a:hlinkClick r:id="rId2"/>
              </a:rPr>
              <a:t>PharmaceuticalWasteDisposal.pdf (epruma.eu)</a:t>
            </a:r>
          </a:p>
        </p:txBody>
      </p:sp>
      <p:sp>
        <p:nvSpPr>
          <p:cNvPr id="11" name="Rectángulo 10"/>
          <p:cNvSpPr/>
          <p:nvPr/>
        </p:nvSpPr>
        <p:spPr>
          <a:xfrm>
            <a:off x="6090821" y="2523841"/>
            <a:ext cx="6024239" cy="3693319"/>
          </a:xfrm>
          <a:prstGeom prst="rect">
            <a:avLst/>
          </a:prstGeom>
        </p:spPr>
        <p:txBody>
          <a:bodyPr wrap="square">
            <a:spAutoFit/>
          </a:bodyPr>
          <a:lstStyle/>
          <a:p>
            <a:pPr marL="285750" indent="-285750">
              <a:buFont typeface="Wingdings" panose="05000000000000000000" pitchFamily="2" charset="2"/>
              <a:buChar char="ü"/>
            </a:pPr>
            <a:r>
              <a:rPr lang="hu-HU" dirty="0">
                <a:solidFill>
                  <a:srgbClr val="003399"/>
                </a:solidFill>
                <a:latin typeface="EC Square Sans Pro" panose="020B0506040000020004" pitchFamily="34" charset="0"/>
                <a:cs typeface="Arial" panose="020B0604020202020204" pitchFamily="34" charset="0"/>
              </a:rPr>
              <a:t>A hulladékot az </a:t>
            </a:r>
            <a:r>
              <a:rPr lang="hu-HU" dirty="0" smtClean="0">
                <a:solidFill>
                  <a:srgbClr val="003399"/>
                </a:solidFill>
                <a:latin typeface="EC Square Sans Pro" panose="020B0506040000020004" pitchFamily="34" charset="0"/>
                <a:cs typeface="Arial" panose="020B0604020202020204" pitchFamily="34" charset="0"/>
              </a:rPr>
              <a:t>alkalmazási </a:t>
            </a:r>
            <a:r>
              <a:rPr lang="hu-HU" dirty="0">
                <a:solidFill>
                  <a:srgbClr val="003399"/>
                </a:solidFill>
                <a:latin typeface="EC Square Sans Pro" panose="020B0506040000020004" pitchFamily="34" charset="0"/>
                <a:cs typeface="Arial" panose="020B0604020202020204" pitchFamily="34" charset="0"/>
              </a:rPr>
              <a:t>előírás (SPC) és a hulladékokról szóló jogszabályok, valamint az összes féllel egyeztetve a hulladékok gyűjtésére, szállítására és ártalmatlanítására vonatkozó nemzeti rendszerek szerint kell ártalmatlanítani.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hu-HU" dirty="0">
                <a:solidFill>
                  <a:srgbClr val="003399"/>
                </a:solidFill>
                <a:latin typeface="EC Square Sans Pro" panose="020B0506040000020004" pitchFamily="34" charset="0"/>
                <a:cs typeface="Arial" panose="020B0604020202020204" pitchFamily="34" charset="0"/>
              </a:rPr>
              <a:t>A tagállamok gondoskodnak arról, hogy megfelelő begyűjtő </a:t>
            </a:r>
            <a:r>
              <a:rPr lang="hu-HU" dirty="0" smtClean="0">
                <a:solidFill>
                  <a:srgbClr val="003399"/>
                </a:solidFill>
                <a:latin typeface="EC Square Sans Pro" panose="020B0506040000020004" pitchFamily="34" charset="0"/>
                <a:cs typeface="Arial" panose="020B0604020202020204" pitchFamily="34" charset="0"/>
              </a:rPr>
              <a:t>vagy ártalmatlanítási </a:t>
            </a:r>
            <a:r>
              <a:rPr lang="hu-HU" dirty="0">
                <a:solidFill>
                  <a:srgbClr val="003399"/>
                </a:solidFill>
                <a:latin typeface="EC Square Sans Pro" panose="020B0506040000020004" pitchFamily="34" charset="0"/>
                <a:cs typeface="Arial" panose="020B0604020202020204" pitchFamily="34" charset="0"/>
              </a:rPr>
              <a:t>rendszerek működjenek a hulladék állatgyógyászati készítmények (beleértve a gyógyszeres takarmányt is) esetében, és biztosítsák, hogy a gyűjtő- </a:t>
            </a:r>
            <a:r>
              <a:rPr lang="hu-HU" dirty="0" smtClean="0">
                <a:solidFill>
                  <a:srgbClr val="003399"/>
                </a:solidFill>
                <a:latin typeface="EC Square Sans Pro" panose="020B0506040000020004" pitchFamily="34" charset="0"/>
                <a:cs typeface="Arial" panose="020B0604020202020204" pitchFamily="34" charset="0"/>
              </a:rPr>
              <a:t> vagy ártalmatlanítási pontok </a:t>
            </a:r>
            <a:r>
              <a:rPr lang="hu-HU" dirty="0">
                <a:solidFill>
                  <a:srgbClr val="003399"/>
                </a:solidFill>
                <a:latin typeface="EC Square Sans Pro" panose="020B0506040000020004" pitchFamily="34" charset="0"/>
                <a:cs typeface="Arial" panose="020B0604020202020204" pitchFamily="34" charset="0"/>
              </a:rPr>
              <a:t>helyét, valamint az egyéb vonatkozó információkat a gazdálkodók, állattartók és állatorvosok, és egyéb érintett személyek rendelkezésére bocsássák. </a:t>
            </a:r>
          </a:p>
          <a:p>
            <a:r>
              <a:rPr lang="hu-HU"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0EDA25B-F561-CC61-40D5-B191A07AF2DD}"/>
              </a:ext>
            </a:extLst>
          </p:cNvPr>
          <p:cNvSpPr>
            <a:spLocks noGrp="1"/>
          </p:cNvSpPr>
          <p:nvPr>
            <p:ph type="body" sz="quarter" idx="10"/>
          </p:nvPr>
        </p:nvSpPr>
        <p:spPr>
          <a:xfrm>
            <a:off x="1304260" y="2296780"/>
            <a:ext cx="8008947" cy="533400"/>
          </a:xfrm>
        </p:spPr>
        <p:txBody>
          <a:bodyPr/>
          <a:lstStyle/>
          <a:p>
            <a:r>
              <a:rPr lang="hu-HU" sz="4400" dirty="0" smtClean="0"/>
              <a:t>Nemzeti rendelkezések</a:t>
            </a:r>
            <a:endParaRPr lang="en-GB" sz="4400" dirty="0"/>
          </a:p>
        </p:txBody>
      </p:sp>
      <p:pic>
        <p:nvPicPr>
          <p:cNvPr id="5" name="Imagen 4">
            <a:extLst>
              <a:ext uri="{FF2B5EF4-FFF2-40B4-BE49-F238E27FC236}">
                <a16:creationId xmlns="" xmlns:a16="http://schemas.microsoft.com/office/drawing/2014/main" id="{9723A2AD-9B3C-00F2-8CDC-12ABFAA85137}"/>
              </a:ext>
            </a:extLst>
          </p:cNvPr>
          <p:cNvPicPr>
            <a:picLocks noChangeAspect="1"/>
          </p:cNvPicPr>
          <p:nvPr/>
        </p:nvPicPr>
        <p:blipFill>
          <a:blip r:embed="rId2"/>
          <a:stretch>
            <a:fillRect/>
          </a:stretch>
        </p:blipFill>
        <p:spPr>
          <a:xfrm>
            <a:off x="8060495" y="2263373"/>
            <a:ext cx="2800741" cy="1724266"/>
          </a:xfrm>
          <a:prstGeom prst="rect">
            <a:avLst/>
          </a:prstGeom>
        </p:spPr>
      </p:pic>
    </p:spTree>
    <p:extLst>
      <p:ext uri="{BB962C8B-B14F-4D97-AF65-F5344CB8AC3E}">
        <p14:creationId xmlns:p14="http://schemas.microsoft.com/office/powerpoint/2010/main" val="291293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13">
            <a:extLst>
              <a:ext uri="{FF2B5EF4-FFF2-40B4-BE49-F238E27FC236}">
                <a16:creationId xmlns="" xmlns:a16="http://schemas.microsoft.com/office/drawing/2014/main" id="{D41BE26D-7EFD-B85E-F4E8-C7CFF45B748C}"/>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dirty="0">
              <a:solidFill>
                <a:srgbClr val="FFFFFF"/>
              </a:solidFill>
              <a:latin typeface="Montserrat" panose="00000500000000000000" pitchFamily="2" charset="0"/>
            </a:endParaRPr>
          </a:p>
        </p:txBody>
      </p:sp>
      <p:sp>
        <p:nvSpPr>
          <p:cNvPr id="2"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a:xfrm>
            <a:off x="381000" y="1476361"/>
            <a:ext cx="11430000" cy="815989"/>
          </a:xfrm>
        </p:spPr>
        <p:txBody>
          <a:bodyPr/>
          <a:lstStyle/>
          <a:p>
            <a:r>
              <a:rPr lang="hu-HU" sz="2800" b="1" dirty="0" smtClean="0">
                <a:latin typeface="EC Square Sans Pro" panose="020B0506040000020004" pitchFamily="34" charset="0"/>
              </a:rPr>
              <a:t>Az állatgyógyászati termékekről szóló 128/2009. (X. 6.) FVM rendelet</a:t>
            </a:r>
          </a:p>
          <a:p>
            <a:endParaRPr lang="hu-HU" b="1" dirty="0">
              <a:latin typeface="EC Square Sans Pro" panose="020B0506040000020004" pitchFamily="34" charset="0"/>
            </a:endParaRPr>
          </a:p>
          <a:p>
            <a:r>
              <a:rPr lang="hu-HU" sz="2000" b="1" dirty="0" smtClean="0">
                <a:solidFill>
                  <a:srgbClr val="002060"/>
                </a:solidFill>
                <a:latin typeface="EC Square Sans Pro" panose="020B0506040000020004" pitchFamily="34" charset="0"/>
              </a:rPr>
              <a:t>Háttér</a:t>
            </a:r>
          </a:p>
          <a:p>
            <a:pPr algn="just"/>
            <a:r>
              <a:rPr lang="hu-HU" sz="2000" dirty="0" smtClean="0">
                <a:solidFill>
                  <a:srgbClr val="002060"/>
                </a:solidFill>
                <a:latin typeface="EC Square Sans Pro" panose="020B0506040000020004" pitchFamily="34" charset="0"/>
              </a:rPr>
              <a:t>2019/6/EU rendelet </a:t>
            </a:r>
            <a:r>
              <a:rPr lang="hu-HU" sz="2000" i="1" dirty="0">
                <a:solidFill>
                  <a:srgbClr val="002060"/>
                </a:solidFill>
                <a:latin typeface="EC Square Sans Pro" panose="020B0506040000020004" pitchFamily="34" charset="0"/>
              </a:rPr>
              <a:t>107(7) A tagállam tovább korlátozhatja vagy megtilthatja egyes </a:t>
            </a:r>
            <a:r>
              <a:rPr lang="hu-HU" sz="2000" i="1" dirty="0" smtClean="0">
                <a:solidFill>
                  <a:srgbClr val="002060"/>
                </a:solidFill>
                <a:latin typeface="EC Square Sans Pro" panose="020B0506040000020004" pitchFamily="34" charset="0"/>
              </a:rPr>
              <a:t>antimikrobiális </a:t>
            </a:r>
            <a:r>
              <a:rPr lang="hu-HU" sz="2000" i="1" dirty="0">
                <a:solidFill>
                  <a:srgbClr val="002060"/>
                </a:solidFill>
                <a:latin typeface="EC Square Sans Pro" panose="020B0506040000020004" pitchFamily="34" charset="0"/>
              </a:rPr>
              <a:t>szerek saját területén történő használatát, ha az ilyen </a:t>
            </a:r>
            <a:r>
              <a:rPr lang="hu-HU" sz="2000" i="1" dirty="0" smtClean="0">
                <a:solidFill>
                  <a:srgbClr val="002060"/>
                </a:solidFill>
                <a:latin typeface="EC Square Sans Pro" panose="020B0506040000020004" pitchFamily="34" charset="0"/>
              </a:rPr>
              <a:t>antimikrobiális </a:t>
            </a:r>
            <a:r>
              <a:rPr lang="hu-HU" sz="2000" i="1" dirty="0">
                <a:solidFill>
                  <a:srgbClr val="002060"/>
                </a:solidFill>
                <a:latin typeface="EC Square Sans Pro" panose="020B0506040000020004" pitchFamily="34" charset="0"/>
              </a:rPr>
              <a:t>szerek beadása ellentétes az antimikrobiális szerek körültekintő</a:t>
            </a:r>
          </a:p>
          <a:p>
            <a:pPr algn="just"/>
            <a:r>
              <a:rPr lang="hu-HU" sz="2000" i="1" dirty="0">
                <a:solidFill>
                  <a:srgbClr val="002060"/>
                </a:solidFill>
                <a:latin typeface="EC Square Sans Pro" panose="020B0506040000020004" pitchFamily="34" charset="0"/>
              </a:rPr>
              <a:t>használatára vonatkozó nemzeti politika </a:t>
            </a:r>
            <a:r>
              <a:rPr lang="hu-HU" sz="2000" i="1" dirty="0" smtClean="0">
                <a:solidFill>
                  <a:srgbClr val="002060"/>
                </a:solidFill>
                <a:latin typeface="EC Square Sans Pro" panose="020B0506040000020004" pitchFamily="34" charset="0"/>
              </a:rPr>
              <a:t>végrehajtásával.</a:t>
            </a:r>
            <a:endParaRPr lang="hu-HU" sz="2000" i="1" dirty="0">
              <a:solidFill>
                <a:srgbClr val="002060"/>
              </a:solidFill>
              <a:latin typeface="EC Square Sans Pro" panose="020B0506040000020004" pitchFamily="34" charset="0"/>
            </a:endParaRPr>
          </a:p>
          <a:p>
            <a:pPr algn="just"/>
            <a:endParaRPr lang="hu-HU" sz="2000" b="1" i="1" dirty="0" smtClean="0">
              <a:solidFill>
                <a:srgbClr val="002060"/>
              </a:solidFill>
              <a:latin typeface="EC Square Sans Pro" panose="020B0506040000020004" pitchFamily="34" charset="0"/>
            </a:endParaRPr>
          </a:p>
          <a:p>
            <a:r>
              <a:rPr lang="hu-HU" sz="2000" b="1" dirty="0" smtClean="0">
                <a:solidFill>
                  <a:srgbClr val="002060"/>
                </a:solidFill>
                <a:latin typeface="EC Square Sans Pro" panose="020B0506040000020004" pitchFamily="34" charset="0"/>
              </a:rPr>
              <a:t>AMEG B kategóriás szerek  védelme </a:t>
            </a:r>
          </a:p>
          <a:p>
            <a:pPr marL="342900" indent="-342900">
              <a:buFontTx/>
              <a:buChar char="-"/>
            </a:pPr>
            <a:r>
              <a:rPr lang="hu-HU" sz="2000" dirty="0" smtClean="0">
                <a:solidFill>
                  <a:srgbClr val="002060"/>
                </a:solidFill>
                <a:latin typeface="EC Square Sans Pro" panose="020B0506040000020004" pitchFamily="34" charset="0"/>
              </a:rPr>
              <a:t>Az ESVAC és a nemzeti adatgyűjtési eredményekkel összhangban </a:t>
            </a:r>
          </a:p>
          <a:p>
            <a:pPr marL="342900" indent="-342900">
              <a:buFontTx/>
              <a:buChar char="-"/>
            </a:pPr>
            <a:r>
              <a:rPr lang="hu-HU" sz="2000" dirty="0" err="1" smtClean="0">
                <a:solidFill>
                  <a:srgbClr val="002060"/>
                </a:solidFill>
                <a:latin typeface="EC Square Sans Pro" panose="020B0506040000020004" pitchFamily="34" charset="0"/>
              </a:rPr>
              <a:t>Élelmiszertemelő</a:t>
            </a:r>
            <a:r>
              <a:rPr lang="hu-HU" sz="2000" dirty="0" smtClean="0">
                <a:solidFill>
                  <a:srgbClr val="002060"/>
                </a:solidFill>
                <a:latin typeface="EC Square Sans Pro" panose="020B0506040000020004" pitchFamily="34" charset="0"/>
              </a:rPr>
              <a:t> </a:t>
            </a:r>
            <a:r>
              <a:rPr lang="hu-HU" sz="2000" dirty="0" smtClean="0">
                <a:solidFill>
                  <a:srgbClr val="002060"/>
                </a:solidFill>
                <a:latin typeface="EC Square Sans Pro" panose="020B0506040000020004" pitchFamily="34" charset="0"/>
              </a:rPr>
              <a:t>állatok esetén, a </a:t>
            </a:r>
            <a:r>
              <a:rPr lang="hu-HU" sz="2000" b="1" dirty="0" smtClean="0">
                <a:solidFill>
                  <a:srgbClr val="002060"/>
                </a:solidFill>
                <a:latin typeface="EC Square Sans Pro" panose="020B0506040000020004" pitchFamily="34" charset="0"/>
              </a:rPr>
              <a:t>3-4. </a:t>
            </a:r>
            <a:r>
              <a:rPr lang="hu-HU" sz="2000" b="1" dirty="0" err="1" smtClean="0">
                <a:solidFill>
                  <a:srgbClr val="002060"/>
                </a:solidFill>
                <a:latin typeface="EC Square Sans Pro" panose="020B0506040000020004" pitchFamily="34" charset="0"/>
              </a:rPr>
              <a:t>gen</a:t>
            </a:r>
            <a:r>
              <a:rPr lang="hu-HU" sz="2000" b="1" dirty="0" smtClean="0">
                <a:solidFill>
                  <a:srgbClr val="002060"/>
                </a:solidFill>
                <a:latin typeface="EC Square Sans Pro" panose="020B0506040000020004" pitchFamily="34" charset="0"/>
              </a:rPr>
              <a:t>.</a:t>
            </a:r>
            <a:r>
              <a:rPr lang="hu-HU" sz="2000" b="1" dirty="0" smtClean="0">
                <a:solidFill>
                  <a:srgbClr val="002060"/>
                </a:solidFill>
                <a:latin typeface="EC Square Sans Pro" panose="020B0506040000020004" pitchFamily="34" charset="0"/>
              </a:rPr>
              <a:t> </a:t>
            </a:r>
            <a:r>
              <a:rPr lang="hu-HU" sz="2000" b="1" dirty="0" err="1" smtClean="0">
                <a:solidFill>
                  <a:srgbClr val="002060"/>
                </a:solidFill>
                <a:latin typeface="EC Square Sans Pro" panose="020B0506040000020004" pitchFamily="34" charset="0"/>
              </a:rPr>
              <a:t>cefalosporinok</a:t>
            </a:r>
            <a:r>
              <a:rPr lang="hu-HU" sz="2000" b="1" dirty="0" smtClean="0">
                <a:solidFill>
                  <a:srgbClr val="002060"/>
                </a:solidFill>
                <a:latin typeface="EC Square Sans Pro" panose="020B0506040000020004" pitchFamily="34" charset="0"/>
              </a:rPr>
              <a:t>, </a:t>
            </a:r>
            <a:r>
              <a:rPr lang="hu-HU" sz="2000" b="1" dirty="0" err="1" smtClean="0">
                <a:solidFill>
                  <a:srgbClr val="002060"/>
                </a:solidFill>
                <a:latin typeface="EC Square Sans Pro" panose="020B0506040000020004" pitchFamily="34" charset="0"/>
              </a:rPr>
              <a:t>fluorokinolonok</a:t>
            </a:r>
            <a:r>
              <a:rPr lang="hu-HU" sz="2000" b="1" dirty="0" smtClean="0">
                <a:solidFill>
                  <a:srgbClr val="002060"/>
                </a:solidFill>
                <a:latin typeface="EC Square Sans Pro" panose="020B0506040000020004" pitchFamily="34" charset="0"/>
              </a:rPr>
              <a:t> és a </a:t>
            </a:r>
            <a:r>
              <a:rPr lang="hu-HU" sz="2000" b="1" dirty="0" err="1" smtClean="0">
                <a:solidFill>
                  <a:srgbClr val="002060"/>
                </a:solidFill>
                <a:latin typeface="EC Square Sans Pro" panose="020B0506040000020004" pitchFamily="34" charset="0"/>
              </a:rPr>
              <a:t>kolisztin</a:t>
            </a:r>
            <a:r>
              <a:rPr lang="hu-HU" sz="2000" b="1" dirty="0" smtClean="0">
                <a:solidFill>
                  <a:srgbClr val="002060"/>
                </a:solidFill>
                <a:latin typeface="EC Square Sans Pro" panose="020B0506040000020004" pitchFamily="34" charset="0"/>
              </a:rPr>
              <a:t> </a:t>
            </a:r>
            <a:r>
              <a:rPr lang="hu-HU" sz="2000" dirty="0" smtClean="0">
                <a:solidFill>
                  <a:srgbClr val="002060"/>
                </a:solidFill>
                <a:latin typeface="EC Square Sans Pro" panose="020B0506040000020004" pitchFamily="34" charset="0"/>
              </a:rPr>
              <a:t>használatának szabályai:</a:t>
            </a:r>
          </a:p>
          <a:p>
            <a:endParaRPr lang="hu-HU" sz="2000" dirty="0" smtClean="0">
              <a:solidFill>
                <a:srgbClr val="002060"/>
              </a:solidFill>
              <a:latin typeface="EC Square Sans Pro" panose="020B0506040000020004" pitchFamily="34" charset="0"/>
            </a:endParaRPr>
          </a:p>
          <a:p>
            <a:endParaRPr lang="hu-HU" sz="2000" dirty="0">
              <a:solidFill>
                <a:srgbClr val="002060"/>
              </a:solidFill>
              <a:latin typeface="EC Square Sans Pro" panose="020B0506040000020004" pitchFamily="34" charset="0"/>
            </a:endParaRPr>
          </a:p>
          <a:p>
            <a:endParaRPr lang="hu-HU" sz="2000" dirty="0" smtClean="0">
              <a:solidFill>
                <a:srgbClr val="002060"/>
              </a:solidFill>
              <a:latin typeface="EC Square Sans Pro" panose="020B0506040000020004" pitchFamily="34" charset="0"/>
            </a:endParaRPr>
          </a:p>
          <a:p>
            <a:endParaRPr lang="hu-HU" sz="2000" dirty="0">
              <a:solidFill>
                <a:srgbClr val="002060"/>
              </a:solidFill>
              <a:latin typeface="EC Square Sans Pro" panose="020B0506040000020004" pitchFamily="34" charset="0"/>
            </a:endParaRPr>
          </a:p>
          <a:p>
            <a:endParaRPr lang="hu-HU" sz="2000" dirty="0" smtClean="0">
              <a:solidFill>
                <a:srgbClr val="002060"/>
              </a:solidFill>
              <a:latin typeface="EC Square Sans Pro" panose="020B0506040000020004" pitchFamily="34" charset="0"/>
            </a:endParaRPr>
          </a:p>
          <a:p>
            <a:endParaRPr lang="hu-HU" sz="2000" b="1" i="1" dirty="0">
              <a:solidFill>
                <a:srgbClr val="002060"/>
              </a:solidFill>
              <a:latin typeface="EC Square Sans Pro" panose="020B0506040000020004" pitchFamily="34" charset="0"/>
            </a:endParaRPr>
          </a:p>
        </p:txBody>
      </p:sp>
      <p:sp>
        <p:nvSpPr>
          <p:cNvPr id="4" name="Marcador de texto 1">
            <a:extLst>
              <a:ext uri="{FF2B5EF4-FFF2-40B4-BE49-F238E27FC236}">
                <a16:creationId xmlns="" xmlns:a16="http://schemas.microsoft.com/office/drawing/2014/main" id="{5E626828-67E9-C1A7-7219-349BBCA3B24B}"/>
              </a:ext>
            </a:extLst>
          </p:cNvPr>
          <p:cNvSpPr>
            <a:spLocks noGrp="1"/>
          </p:cNvSpPr>
          <p:nvPr/>
        </p:nvSpPr>
        <p:spPr>
          <a:xfrm>
            <a:off x="1252121" y="158750"/>
            <a:ext cx="9677400" cy="47673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b="1" dirty="0" smtClean="0">
                <a:solidFill>
                  <a:srgbClr val="FFFFFF"/>
                </a:solidFill>
                <a:latin typeface="EC Square Sans Pro" panose="020B0506040000020004" pitchFamily="34" charset="0"/>
              </a:rPr>
              <a:t>Nemzeti szabályok az antimikrobiális készítmények felhasználásáról</a:t>
            </a:r>
            <a:endParaRPr lang="es-ES" sz="2800" b="1" dirty="0">
              <a:solidFill>
                <a:srgbClr val="FFFFFF"/>
              </a:solidFill>
              <a:latin typeface="EC Square Sans Pro" panose="020B0506040000020004" pitchFamily="34" charset="0"/>
            </a:endParaRPr>
          </a:p>
        </p:txBody>
      </p:sp>
      <p:graphicFrame>
        <p:nvGraphicFramePr>
          <p:cNvPr id="6" name="Táblázat 5"/>
          <p:cNvGraphicFramePr>
            <a:graphicFrameLocks noGrp="1"/>
          </p:cNvGraphicFramePr>
          <p:nvPr>
            <p:extLst>
              <p:ext uri="{D42A27DB-BD31-4B8C-83A1-F6EECF244321}">
                <p14:modId xmlns:p14="http://schemas.microsoft.com/office/powerpoint/2010/main" val="3470635964"/>
              </p:ext>
            </p:extLst>
          </p:nvPr>
        </p:nvGraphicFramePr>
        <p:xfrm>
          <a:off x="2362199" y="5269230"/>
          <a:ext cx="8305801" cy="1280160"/>
        </p:xfrm>
        <a:graphic>
          <a:graphicData uri="http://schemas.openxmlformats.org/drawingml/2006/table">
            <a:tbl>
              <a:tblPr firstRow="1" bandRow="1">
                <a:tableStyleId>{5C22544A-7EE6-4342-B048-85BDC9FD1C3A}</a:tableStyleId>
              </a:tblPr>
              <a:tblGrid>
                <a:gridCol w="2885837"/>
                <a:gridCol w="2885837"/>
                <a:gridCol w="2534127"/>
              </a:tblGrid>
              <a:tr h="348853">
                <a:tc>
                  <a:txBody>
                    <a:bodyPr/>
                    <a:lstStyle/>
                    <a:p>
                      <a:r>
                        <a:rPr lang="hu-HU" dirty="0" smtClean="0"/>
                        <a:t>Profilaxis</a:t>
                      </a:r>
                      <a:endParaRPr lang="hu-HU" dirty="0"/>
                    </a:p>
                  </a:txBody>
                  <a:tcPr/>
                </a:tc>
                <a:tc>
                  <a:txBody>
                    <a:bodyPr/>
                    <a:lstStyle/>
                    <a:p>
                      <a:r>
                        <a:rPr lang="hu-HU" dirty="0" smtClean="0"/>
                        <a:t>Metafilaxis</a:t>
                      </a:r>
                      <a:endParaRPr lang="hu-HU" dirty="0"/>
                    </a:p>
                  </a:txBody>
                  <a:tcPr/>
                </a:tc>
                <a:tc>
                  <a:txBody>
                    <a:bodyPr/>
                    <a:lstStyle/>
                    <a:p>
                      <a:r>
                        <a:rPr lang="hu-HU" dirty="0" smtClean="0"/>
                        <a:t>Gyógykezelés</a:t>
                      </a:r>
                      <a:endParaRPr lang="hu-HU" dirty="0"/>
                    </a:p>
                  </a:txBody>
                  <a:tcPr/>
                </a:tc>
              </a:tr>
              <a:tr h="860187">
                <a:tc>
                  <a:txBody>
                    <a:bodyPr/>
                    <a:lstStyle/>
                    <a:p>
                      <a:r>
                        <a:rPr lang="hu-HU" b="1" dirty="0" smtClean="0">
                          <a:solidFill>
                            <a:srgbClr val="FF0000"/>
                          </a:solidFill>
                        </a:rPr>
                        <a:t>Tiltott</a:t>
                      </a:r>
                      <a:endParaRPr lang="hu-HU" b="1" dirty="0">
                        <a:solidFill>
                          <a:srgbClr val="FF0000"/>
                        </a:solidFill>
                      </a:endParaRPr>
                    </a:p>
                  </a:txBody>
                  <a:tcPr/>
                </a:tc>
                <a:tc gridSpan="2">
                  <a:txBody>
                    <a:bodyPr/>
                    <a:lstStyle/>
                    <a:p>
                      <a:r>
                        <a:rPr lang="hu-HU" dirty="0" smtClean="0"/>
                        <a:t>Csak</a:t>
                      </a:r>
                      <a:r>
                        <a:rPr lang="hu-HU" baseline="0" dirty="0" smtClean="0"/>
                        <a:t> egyedi esetből vett mintán végzett érzékenységi vizsgálat vagy havi rendszerességgel elvégzett telepi vizsgálatok (rezisztencia térkép) alapján</a:t>
                      </a:r>
                      <a:endParaRPr lang="hu-HU" dirty="0"/>
                    </a:p>
                  </a:txBody>
                  <a:tcPr/>
                </a:tc>
                <a:tc hMerge="1">
                  <a:txBody>
                    <a:bodyPr/>
                    <a:lstStyle/>
                    <a:p>
                      <a:endParaRPr lang="hu-HU" dirty="0"/>
                    </a:p>
                  </a:txBody>
                  <a:tcPr/>
                </a:tc>
              </a:tr>
            </a:tbl>
          </a:graphicData>
        </a:graphic>
      </p:graphicFrame>
    </p:spTree>
    <p:extLst>
      <p:ext uri="{BB962C8B-B14F-4D97-AF65-F5344CB8AC3E}">
        <p14:creationId xmlns:p14="http://schemas.microsoft.com/office/powerpoint/2010/main" val="2954242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13">
            <a:extLst>
              <a:ext uri="{FF2B5EF4-FFF2-40B4-BE49-F238E27FC236}">
                <a16:creationId xmlns="" xmlns:a16="http://schemas.microsoft.com/office/drawing/2014/main" id="{D41BE26D-7EFD-B85E-F4E8-C7CFF45B748C}"/>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dirty="0">
              <a:solidFill>
                <a:srgbClr val="FFFFFF"/>
              </a:solidFill>
              <a:latin typeface="Montserrat" panose="00000500000000000000" pitchFamily="2" charset="0"/>
            </a:endParaRPr>
          </a:p>
        </p:txBody>
      </p:sp>
      <p:sp>
        <p:nvSpPr>
          <p:cNvPr id="2"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a:xfrm>
            <a:off x="623471" y="1476361"/>
            <a:ext cx="10934700" cy="580491"/>
          </a:xfrm>
        </p:spPr>
        <p:txBody>
          <a:bodyPr/>
          <a:lstStyle/>
          <a:p>
            <a:pPr lvl="0"/>
            <a:r>
              <a:rPr lang="hu-HU" sz="2800" b="1" dirty="0">
                <a:solidFill>
                  <a:srgbClr val="FFFFFF"/>
                </a:solidFill>
                <a:latin typeface="EC Square Sans Pro" panose="020B0506040000020004" pitchFamily="34" charset="0"/>
              </a:rPr>
              <a:t>Az </a:t>
            </a:r>
            <a:r>
              <a:rPr lang="hu-HU" sz="2800" b="1" dirty="0" smtClean="0">
                <a:solidFill>
                  <a:srgbClr val="FFFFFF"/>
                </a:solidFill>
                <a:latin typeface="EC Square Sans Pro" panose="020B0506040000020004" pitchFamily="34" charset="0"/>
              </a:rPr>
              <a:t>állatgyógyászati </a:t>
            </a:r>
            <a:r>
              <a:rPr lang="hu-HU" sz="2800" b="1" dirty="0">
                <a:solidFill>
                  <a:srgbClr val="FFFFFF"/>
                </a:solidFill>
                <a:latin typeface="EC Square Sans Pro" panose="020B0506040000020004" pitchFamily="34" charset="0"/>
              </a:rPr>
              <a:t>termékekről szóló 128/2009. (X. 6.) FVM rendelet</a:t>
            </a:r>
          </a:p>
          <a:p>
            <a:endParaRPr lang="es-ES" sz="2800" b="1" dirty="0">
              <a:latin typeface="EC Square Sans Pro" panose="020B0506040000020004" pitchFamily="34" charset="0"/>
            </a:endParaRPr>
          </a:p>
        </p:txBody>
      </p:sp>
      <p:sp>
        <p:nvSpPr>
          <p:cNvPr id="4" name="Marcador de texto 1">
            <a:extLst>
              <a:ext uri="{FF2B5EF4-FFF2-40B4-BE49-F238E27FC236}">
                <a16:creationId xmlns="" xmlns:a16="http://schemas.microsoft.com/office/drawing/2014/main" id="{5E626828-67E9-C1A7-7219-349BBCA3B24B}"/>
              </a:ext>
            </a:extLst>
          </p:cNvPr>
          <p:cNvSpPr>
            <a:spLocks noGrp="1"/>
          </p:cNvSpPr>
          <p:nvPr/>
        </p:nvSpPr>
        <p:spPr>
          <a:xfrm>
            <a:off x="1252121" y="158750"/>
            <a:ext cx="9677400" cy="47673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s-ES" sz="2800" b="1" dirty="0">
              <a:solidFill>
                <a:srgbClr val="FFFFFF"/>
              </a:solidFill>
              <a:latin typeface="EC Square Sans Pro" panose="020B0506040000020004" pitchFamily="34" charset="0"/>
            </a:endParaRPr>
          </a:p>
        </p:txBody>
      </p:sp>
      <p:sp>
        <p:nvSpPr>
          <p:cNvPr id="5" name="Téglalap 4"/>
          <p:cNvSpPr/>
          <p:nvPr/>
        </p:nvSpPr>
        <p:spPr>
          <a:xfrm>
            <a:off x="381001" y="2444750"/>
            <a:ext cx="11386930" cy="4031873"/>
          </a:xfrm>
          <a:prstGeom prst="rect">
            <a:avLst/>
          </a:prstGeom>
        </p:spPr>
        <p:txBody>
          <a:bodyPr wrap="square">
            <a:spAutoFit/>
          </a:bodyPr>
          <a:lstStyle/>
          <a:p>
            <a:pPr algn="l" rtl="0" eaLnBrk="0" fontAlgn="base" hangingPunct="0">
              <a:spcBef>
                <a:spcPct val="20000"/>
              </a:spcBef>
              <a:spcAft>
                <a:spcPct val="0"/>
              </a:spcAft>
            </a:pPr>
            <a:r>
              <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Telepi gyakorlat</a:t>
            </a:r>
          </a:p>
          <a:p>
            <a:pPr algn="l" rtl="0" eaLnBrk="0" fontAlgn="base" hangingPunct="0">
              <a:spcBef>
                <a:spcPct val="20000"/>
              </a:spcBef>
              <a:spcAft>
                <a:spcPct val="0"/>
              </a:spcAft>
            </a:pPr>
            <a:r>
              <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kezelési napló: diagnózis/fő klinikai tünetek leírása </a:t>
            </a:r>
          </a:p>
          <a:p>
            <a:pPr algn="l" rtl="0" eaLnBrk="0" fontAlgn="base" hangingPunct="0">
              <a:spcBef>
                <a:spcPct val="20000"/>
              </a:spcBef>
              <a:spcAft>
                <a:spcPct val="0"/>
              </a:spcAft>
            </a:pP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 terápia hatásosságának ellenőrzési kötelezettsége helyszíni klinikai vizsgálattal (élelmiszertermelők)</a:t>
            </a:r>
          </a:p>
          <a:p>
            <a:pPr marL="342900" indent="-342900" algn="l" rtl="0" eaLnBrk="0" fontAlgn="base" hangingPunct="0">
              <a:spcBef>
                <a:spcPct val="20000"/>
              </a:spcBef>
              <a:spcAft>
                <a:spcPct val="0"/>
              </a:spcAft>
              <a:buFontTx/>
              <a:buChar char="-"/>
            </a:pP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nagylétszámú állattartó telepek: </a:t>
            </a:r>
            <a:r>
              <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AB-felhasználás csökkentési terv – állatorvos dolgozza ki</a:t>
            </a:r>
          </a:p>
          <a:p>
            <a:pPr algn="l" rtl="0" eaLnBrk="0" fontAlgn="base" hangingPunct="0">
              <a:spcBef>
                <a:spcPct val="20000"/>
              </a:spcBef>
              <a:spcAft>
                <a:spcPct val="0"/>
              </a:spcAft>
            </a:pP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a kötelező járványvédelmi terv része is lehet </a:t>
            </a:r>
          </a:p>
          <a:p>
            <a:pPr algn="l" rtl="0" eaLnBrk="0" fontAlgn="base" hangingPunct="0">
              <a:spcBef>
                <a:spcPct val="20000"/>
              </a:spcBef>
              <a:spcAft>
                <a:spcPct val="0"/>
              </a:spcAft>
            </a:pPr>
            <a:r>
              <a:rPr lang="hu-HU" sz="2000" dirty="0">
                <a:solidFill>
                  <a:srgbClr val="002060"/>
                </a:solidFill>
                <a:latin typeface="EC Square Sans Pro" panose="020B0506040000020004" pitchFamily="34" charset="0"/>
                <a:ea typeface="+mn-ea"/>
                <a:cs typeface="Arial" panose="020B0604020202020204" pitchFamily="34" charset="0"/>
                <a:sym typeface="맑은 고딕" pitchFamily="34" charset="-127"/>
              </a:rPr>
              <a:t>é</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vente felül kell vizsgálni</a:t>
            </a:r>
          </a:p>
          <a:p>
            <a:pPr algn="l" rtl="0" eaLnBrk="0" fontAlgn="base" hangingPunct="0">
              <a:spcBef>
                <a:spcPct val="20000"/>
              </a:spcBef>
              <a:spcAft>
                <a:spcPct val="0"/>
              </a:spcAft>
            </a:pP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TELEPI MENEDZSMENT a kulcs!</a:t>
            </a:r>
          </a:p>
          <a:p>
            <a:pPr algn="l" rtl="0" eaLnBrk="0" fontAlgn="base" hangingPunct="0">
              <a:spcBef>
                <a:spcPct val="20000"/>
              </a:spcBef>
              <a:spcAft>
                <a:spcPct val="0"/>
              </a:spcAft>
            </a:pPr>
            <a:endPar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endParaRPr>
          </a:p>
          <a:p>
            <a:pPr algn="l" rtl="0" eaLnBrk="0" fontAlgn="base" hangingPunct="0">
              <a:spcBef>
                <a:spcPct val="20000"/>
              </a:spcBef>
              <a:spcAft>
                <a:spcPct val="0"/>
              </a:spcAft>
            </a:pP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AB kezelés minimumkövetelményei útmutató: </a:t>
            </a:r>
          </a:p>
          <a:p>
            <a:pPr algn="l" rtl="0" eaLnBrk="0" fontAlgn="base" hangingPunct="0">
              <a:spcBef>
                <a:spcPct val="20000"/>
              </a:spcBef>
              <a:spcAft>
                <a:spcPct val="0"/>
              </a:spcAft>
            </a:pP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hlinkClick r:id="rId2"/>
              </a:rPr>
              <a:t>https://portal.nebih.gov.hu/documents/10182/21360/Antibiotikumfelhasznalas-csokkentesi_terv.pdf</a:t>
            </a:r>
            <a:endParaRPr lang="hu-HU" sz="2000" b="1" dirty="0">
              <a:solidFill>
                <a:srgbClr val="002060"/>
              </a:solidFill>
              <a:latin typeface="EC Square Sans Pro" panose="020B0506040000020004" pitchFamily="34" charset="0"/>
              <a:ea typeface="+mn-ea"/>
              <a:cs typeface="Arial" panose="020B0604020202020204" pitchFamily="34" charset="0"/>
              <a:sym typeface="맑은 고딕" pitchFamily="34" charset="-127"/>
            </a:endParaRPr>
          </a:p>
          <a:p>
            <a:pPr>
              <a:defRPr/>
            </a:pPr>
            <a:endParaRPr lang="es-ES" sz="2000" b="1" i="1" dirty="0">
              <a:solidFill>
                <a:srgbClr val="002060"/>
              </a:solidFill>
              <a:latin typeface="EC Square Sans Pro" panose="020B0506040000020004" pitchFamily="34" charset="0"/>
              <a:ea typeface="+mn-ea"/>
              <a:cs typeface="Arial" panose="020B0604020202020204" pitchFamily="34" charset="0"/>
            </a:endParaRPr>
          </a:p>
        </p:txBody>
      </p:sp>
      <p:pic>
        <p:nvPicPr>
          <p:cNvPr id="6" name="Kép 5"/>
          <p:cNvPicPr>
            <a:picLocks noChangeAspect="1"/>
          </p:cNvPicPr>
          <p:nvPr/>
        </p:nvPicPr>
        <p:blipFill>
          <a:blip r:embed="rId3"/>
          <a:stretch>
            <a:fillRect/>
          </a:stretch>
        </p:blipFill>
        <p:spPr>
          <a:xfrm>
            <a:off x="9448800" y="3968750"/>
            <a:ext cx="2472011" cy="1650066"/>
          </a:xfrm>
          <a:prstGeom prst="rect">
            <a:avLst/>
          </a:prstGeom>
        </p:spPr>
      </p:pic>
      <p:sp>
        <p:nvSpPr>
          <p:cNvPr id="7" name="Téglalap 6"/>
          <p:cNvSpPr/>
          <p:nvPr/>
        </p:nvSpPr>
        <p:spPr>
          <a:xfrm>
            <a:off x="838200" y="91366"/>
            <a:ext cx="937260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800" b="1" i="0" u="none" strike="noStrike" kern="0" cap="none" spc="0" normalizeH="0" baseline="0" noProof="0" dirty="0" smtClean="0">
                <a:ln>
                  <a:noFill/>
                </a:ln>
                <a:solidFill>
                  <a:srgbClr val="FFFFFF"/>
                </a:solidFill>
                <a:effectLst/>
                <a:uLnTx/>
                <a:uFillTx/>
                <a:latin typeface="EC Square Sans Pro" panose="020B0506040000020004" pitchFamily="34" charset="0"/>
              </a:rPr>
              <a:t>Nemzeti szabályok az antimikrobiális készítmények felhasználásáról</a:t>
            </a:r>
            <a:endParaRPr kumimoji="0" lang="es-ES" sz="2800" b="1"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Tree>
    <p:extLst>
      <p:ext uri="{BB962C8B-B14F-4D97-AF65-F5344CB8AC3E}">
        <p14:creationId xmlns:p14="http://schemas.microsoft.com/office/powerpoint/2010/main" val="3665767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TextBox 2">
            <a:extLst>
              <a:ext uri="{FF2B5EF4-FFF2-40B4-BE49-F238E27FC236}">
                <a16:creationId xmlns="" xmlns:a16="http://schemas.microsoft.com/office/drawing/2014/main" id="{619FAF6C-008B-A221-C582-36BE74FDD9AA}"/>
              </a:ext>
            </a:extLst>
          </p:cNvPr>
          <p:cNvSpPr txBox="1"/>
          <p:nvPr/>
        </p:nvSpPr>
        <p:spPr>
          <a:xfrm>
            <a:off x="9753600" y="5873750"/>
            <a:ext cx="2362200" cy="685800"/>
          </a:xfrm>
          <a:prstGeom prst="rect">
            <a:avLst/>
          </a:prstGeom>
          <a:solidFill>
            <a:schemeClr val="bg1"/>
          </a:solidFill>
        </p:spPr>
        <p:txBody>
          <a:bodyPr wrap="square" rtlCol="0" anchor="ctr" anchorCtr="0">
            <a:noAutofit/>
          </a:bodyPr>
          <a:lstStyle/>
          <a:p>
            <a:r>
              <a:rPr lang="hu-HU" b="1">
                <a:solidFill>
                  <a:srgbClr val="1251A1"/>
                </a:solidFill>
              </a:rPr>
              <a:t>Az Európai Unió által finanszírozott</a:t>
            </a:r>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EA7A4201-8AA6-A250-A578-E785FB6D62B8}"/>
              </a:ext>
            </a:extLst>
          </p:cNvPr>
          <p:cNvSpPr>
            <a:spLocks noGrp="1"/>
          </p:cNvSpPr>
          <p:nvPr>
            <p:ph type="body" sz="quarter" idx="10"/>
          </p:nvPr>
        </p:nvSpPr>
        <p:spPr/>
        <p:txBody>
          <a:bodyPr/>
          <a:lstStyle/>
          <a:p>
            <a:r>
              <a:rPr lang="hu-HU" sz="2800" b="1">
                <a:latin typeface="EC Square Sans Pro" panose="020B0506040000020004" pitchFamily="34" charset="0"/>
              </a:rPr>
              <a:t>Célkitűzés</a:t>
            </a:r>
          </a:p>
        </p:txBody>
      </p:sp>
      <p:sp>
        <p:nvSpPr>
          <p:cNvPr id="3" name="Marcador de texto 2">
            <a:extLst>
              <a:ext uri="{FF2B5EF4-FFF2-40B4-BE49-F238E27FC236}">
                <a16:creationId xmlns="" xmlns:a16="http://schemas.microsoft.com/office/drawing/2014/main" id="{B5FE635C-E70F-8B1F-2FAD-7C287FAAC353}"/>
              </a:ext>
            </a:extLst>
          </p:cNvPr>
          <p:cNvSpPr>
            <a:spLocks noGrp="1"/>
          </p:cNvSpPr>
          <p:nvPr>
            <p:ph type="body" sz="quarter" idx="11"/>
          </p:nvPr>
        </p:nvSpPr>
        <p:spPr>
          <a:xfrm>
            <a:off x="609600" y="2520950"/>
            <a:ext cx="11125200" cy="4114800"/>
          </a:xfrm>
        </p:spPr>
        <p:txBody>
          <a:bodyPr/>
          <a:lstStyle/>
          <a:p>
            <a:pPr marL="457200" indent="-457200" algn="l">
              <a:lnSpc>
                <a:spcPct val="150000"/>
              </a:lnSpc>
              <a:buFont typeface="Wingdings" panose="05000000000000000000" pitchFamily="2" charset="2"/>
              <a:buChar char="§"/>
            </a:pPr>
            <a:r>
              <a:rPr lang="hu-HU" sz="2400" b="1" dirty="0">
                <a:latin typeface="EC Square Sans Pro" panose="020B0506040000020004" pitchFamily="34" charset="0"/>
              </a:rPr>
              <a:t>Az antimikrobiális </a:t>
            </a:r>
            <a:r>
              <a:rPr lang="hu-HU" sz="2400" b="1" dirty="0" smtClean="0">
                <a:latin typeface="EC Square Sans Pro" panose="020B0506040000020004" pitchFamily="34" charset="0"/>
              </a:rPr>
              <a:t>készítmények használatára</a:t>
            </a:r>
            <a:r>
              <a:rPr lang="hu-HU" sz="2400" b="1" dirty="0">
                <a:latin typeface="EC Square Sans Pro" panose="020B0506040000020004" pitchFamily="34" charset="0"/>
              </a:rPr>
              <a:t>, valamint a profilaxisra, metafilaxisra, kezelésre és </a:t>
            </a:r>
            <a:r>
              <a:rPr lang="hu-HU" sz="2400" b="1" dirty="0" smtClean="0">
                <a:latin typeface="EC Square Sans Pro" panose="020B0506040000020004" pitchFamily="34" charset="0"/>
              </a:rPr>
              <a:t>gyógyszeres takarmányokra </a:t>
            </a:r>
            <a:r>
              <a:rPr lang="hu-HU" sz="2400" b="1" dirty="0">
                <a:latin typeface="EC Square Sans Pro" panose="020B0506040000020004" pitchFamily="34" charset="0"/>
              </a:rPr>
              <a:t>vonatkozó rendelkezések bemutatása. </a:t>
            </a:r>
          </a:p>
          <a:p>
            <a:pPr marL="457200" indent="-457200" algn="l">
              <a:lnSpc>
                <a:spcPct val="150000"/>
              </a:lnSpc>
              <a:buFont typeface="Wingdings" panose="05000000000000000000" pitchFamily="2" charset="2"/>
              <a:buChar char="§"/>
            </a:pPr>
            <a:r>
              <a:rPr lang="hu-HU" sz="2400" b="1" dirty="0">
                <a:latin typeface="EC Square Sans Pro" panose="020B0506040000020004" pitchFamily="34" charset="0"/>
              </a:rPr>
              <a:t>Az általánosan, meghatározott körülmények között vagy meghatározott fajok </a:t>
            </a:r>
            <a:r>
              <a:rPr lang="hu-HU" sz="2400" b="1" dirty="0" smtClean="0">
                <a:latin typeface="EC Square Sans Pro" panose="020B0506040000020004" pitchFamily="34" charset="0"/>
              </a:rPr>
              <a:t>vagy bizonyos kondíciók esetén </a:t>
            </a:r>
            <a:r>
              <a:rPr lang="hu-HU" sz="2400" b="1" dirty="0">
                <a:latin typeface="EC Square Sans Pro" panose="020B0506040000020004" pitchFamily="34" charset="0"/>
              </a:rPr>
              <a:t>használható antimikrobiális szerek listája. </a:t>
            </a:r>
          </a:p>
          <a:p>
            <a:pPr marL="457200" indent="-457200" algn="l">
              <a:lnSpc>
                <a:spcPct val="150000"/>
              </a:lnSpc>
              <a:buFont typeface="Wingdings" panose="05000000000000000000" pitchFamily="2" charset="2"/>
              <a:buChar char="§"/>
            </a:pPr>
            <a:r>
              <a:rPr lang="hu-HU" sz="2400" b="1" dirty="0">
                <a:latin typeface="EC Square Sans Pro" panose="020B0506040000020004" pitchFamily="34" charset="0"/>
              </a:rPr>
              <a:t>A nemzeti szabályozások vagy iránymutatások is ismertetésre kerülnek.</a:t>
            </a:r>
          </a:p>
        </p:txBody>
      </p:sp>
    </p:spTree>
    <p:extLst>
      <p:ext uri="{BB962C8B-B14F-4D97-AF65-F5344CB8AC3E}">
        <p14:creationId xmlns:p14="http://schemas.microsoft.com/office/powerpoint/2010/main" val="410603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FF0C3B0-8099-791F-475C-767B65B12EB5}"/>
              </a:ext>
            </a:extLst>
          </p:cNvPr>
          <p:cNvSpPr>
            <a:spLocks noGrp="1"/>
          </p:cNvSpPr>
          <p:nvPr>
            <p:ph type="body" sz="quarter" idx="10"/>
          </p:nvPr>
        </p:nvSpPr>
        <p:spPr/>
        <p:txBody>
          <a:bodyPr/>
          <a:lstStyle/>
          <a:p>
            <a:r>
              <a:rPr lang="hu-HU" sz="2800" dirty="0">
                <a:latin typeface="EC Square Sans Pro" panose="020B0506040000020004" pitchFamily="34" charset="0"/>
              </a:rPr>
              <a:t>Tartalom</a:t>
            </a:r>
          </a:p>
        </p:txBody>
      </p:sp>
      <p:sp>
        <p:nvSpPr>
          <p:cNvPr id="4" name="CuadroTexto 3">
            <a:extLst>
              <a:ext uri="{FF2B5EF4-FFF2-40B4-BE49-F238E27FC236}">
                <a16:creationId xmlns="" xmlns:a16="http://schemas.microsoft.com/office/drawing/2014/main" id="{9D83A1A9-65D4-4E6A-85BE-FE18C703815C}"/>
              </a:ext>
            </a:extLst>
          </p:cNvPr>
          <p:cNvSpPr txBox="1"/>
          <p:nvPr/>
        </p:nvSpPr>
        <p:spPr>
          <a:xfrm>
            <a:off x="762000" y="1031240"/>
            <a:ext cx="10591800" cy="5170646"/>
          </a:xfrm>
          <a:prstGeom prst="rect">
            <a:avLst/>
          </a:prstGeom>
          <a:noFill/>
        </p:spPr>
        <p:txBody>
          <a:bodyPr wrap="square">
            <a:spAutoFit/>
          </a:bodyPr>
          <a:lstStyle/>
          <a:p>
            <a:pPr>
              <a:lnSpc>
                <a:spcPct val="150000"/>
              </a:lnSpc>
            </a:pPr>
            <a:r>
              <a:rPr lang="hu-HU" sz="2000" b="1" dirty="0">
                <a:solidFill>
                  <a:srgbClr val="002060"/>
                </a:solidFill>
                <a:latin typeface="EC Square Sans Pro" panose="020B0506040000020004" pitchFamily="34" charset="0"/>
              </a:rPr>
              <a:t>Az antimikrobiális állatgyógyászati készítmények használata </a:t>
            </a:r>
          </a:p>
          <a:p>
            <a:pPr marL="982663" lvl="1" indent="-627063">
              <a:lnSpc>
                <a:spcPct val="150000"/>
              </a:lnSpc>
              <a:buClr>
                <a:srgbClr val="2C7470"/>
              </a:buClr>
              <a:buFont typeface="EC Square Sans Pro" panose="020B0506040000020004" pitchFamily="34" charset="0"/>
              <a:buChar char="•"/>
            </a:pPr>
            <a:r>
              <a:rPr lang="hu-HU" sz="2000" dirty="0">
                <a:solidFill>
                  <a:srgbClr val="002060"/>
                </a:solidFill>
                <a:latin typeface="EC Square Sans Pro" panose="020B0506040000020004" pitchFamily="34" charset="0"/>
              </a:rPr>
              <a:t>Profilaxis / Metafilaxis / G</a:t>
            </a:r>
            <a:r>
              <a:rPr lang="hu-HU" sz="2000" dirty="0" smtClean="0">
                <a:solidFill>
                  <a:srgbClr val="002060"/>
                </a:solidFill>
                <a:latin typeface="EC Square Sans Pro" panose="020B0506040000020004" pitchFamily="34" charset="0"/>
              </a:rPr>
              <a:t>yógykezelés </a:t>
            </a:r>
            <a:endParaRPr lang="hu-HU" sz="2000" dirty="0">
              <a:solidFill>
                <a:srgbClr val="002060"/>
              </a:solidFill>
              <a:latin typeface="EC Square Sans Pro" panose="020B0506040000020004" pitchFamily="34" charset="0"/>
            </a:endParaRPr>
          </a:p>
          <a:p>
            <a:pPr marL="982663" lvl="1" indent="-627063">
              <a:lnSpc>
                <a:spcPct val="150000"/>
              </a:lnSpc>
              <a:buClr>
                <a:srgbClr val="2C7470"/>
              </a:buClr>
              <a:buFont typeface="EC Square Sans Pro" panose="020B0506040000020004" pitchFamily="34" charset="0"/>
              <a:buChar char="•"/>
            </a:pPr>
            <a:r>
              <a:rPr lang="hu-HU" sz="2000" dirty="0">
                <a:solidFill>
                  <a:srgbClr val="002060"/>
                </a:solidFill>
                <a:latin typeface="EC Square Sans Pro" panose="020B0506040000020004" pitchFamily="34" charset="0"/>
              </a:rPr>
              <a:t>Bizonyos </a:t>
            </a:r>
            <a:r>
              <a:rPr lang="hu-HU" sz="2000" dirty="0" smtClean="0">
                <a:solidFill>
                  <a:srgbClr val="002060"/>
                </a:solidFill>
                <a:latin typeface="EC Square Sans Pro" panose="020B0506040000020004" pitchFamily="34" charset="0"/>
              </a:rPr>
              <a:t>humán </a:t>
            </a:r>
            <a:r>
              <a:rPr lang="hu-HU" sz="2000" dirty="0">
                <a:solidFill>
                  <a:srgbClr val="002060"/>
                </a:solidFill>
                <a:latin typeface="EC Square Sans Pro" panose="020B0506040000020004" pitchFamily="34" charset="0"/>
              </a:rPr>
              <a:t>fertőzések kezelésére fenntartott antimikrobiális szerek listája </a:t>
            </a:r>
            <a:r>
              <a:rPr lang="hu-HU" sz="2000" dirty="0" smtClean="0">
                <a:solidFill>
                  <a:srgbClr val="002060"/>
                </a:solidFill>
                <a:latin typeface="EC Square Sans Pro" panose="020B0506040000020004" pitchFamily="34" charset="0"/>
              </a:rPr>
              <a:t>(„rezerv lista</a:t>
            </a:r>
            <a:r>
              <a:rPr lang="hu-HU" sz="2000" dirty="0">
                <a:solidFill>
                  <a:srgbClr val="002060"/>
                </a:solidFill>
                <a:latin typeface="EC Square Sans Pro" panose="020B0506040000020004" pitchFamily="34" charset="0"/>
              </a:rPr>
              <a:t>”) </a:t>
            </a:r>
          </a:p>
          <a:p>
            <a:pPr marL="982663" lvl="1" indent="-627063">
              <a:lnSpc>
                <a:spcPct val="150000"/>
              </a:lnSpc>
              <a:buClr>
                <a:srgbClr val="2C7470"/>
              </a:buClr>
              <a:buFont typeface="EC Square Sans Pro" panose="020B0506040000020004" pitchFamily="34" charset="0"/>
              <a:buChar char="•"/>
            </a:pPr>
            <a:r>
              <a:rPr lang="hu-HU" sz="2000" dirty="0">
                <a:solidFill>
                  <a:srgbClr val="002060"/>
                </a:solidFill>
                <a:latin typeface="EC Square Sans Pro" panose="020B0506040000020004" pitchFamily="34" charset="0"/>
              </a:rPr>
              <a:t>Azon antimikrobiális szerek listája, amelyek nem használhatók fel a forgalomba hozatali engedély feltételein kívül („kaszkád alapú használat”), vagy </a:t>
            </a:r>
            <a:r>
              <a:rPr lang="hu-HU" sz="2000" dirty="0" smtClean="0">
                <a:solidFill>
                  <a:srgbClr val="002060"/>
                </a:solidFill>
                <a:latin typeface="EC Square Sans Pro" panose="020B0506040000020004" pitchFamily="34" charset="0"/>
              </a:rPr>
              <a:t>amelyeket csak </a:t>
            </a:r>
            <a:r>
              <a:rPr lang="hu-HU" sz="2000" dirty="0">
                <a:solidFill>
                  <a:srgbClr val="002060"/>
                </a:solidFill>
                <a:latin typeface="EC Square Sans Pro" panose="020B0506040000020004" pitchFamily="34" charset="0"/>
              </a:rPr>
              <a:t>bizonyos feltételek mellett lehet használni </a:t>
            </a:r>
          </a:p>
          <a:p>
            <a:pPr marL="982663" lvl="1" indent="-627063">
              <a:lnSpc>
                <a:spcPct val="150000"/>
              </a:lnSpc>
              <a:buClr>
                <a:srgbClr val="2C7470"/>
              </a:buClr>
              <a:buFont typeface="EC Square Sans Pro" panose="020B0506040000020004" pitchFamily="34" charset="0"/>
              <a:buChar char="•"/>
            </a:pPr>
            <a:r>
              <a:rPr lang="hu-HU" sz="2000" dirty="0">
                <a:solidFill>
                  <a:srgbClr val="002060"/>
                </a:solidFill>
                <a:latin typeface="EC Square Sans Pro" panose="020B0506040000020004" pitchFamily="34" charset="0"/>
              </a:rPr>
              <a:t>Az antimikrobiális szerek listája meghatározott fajokra </a:t>
            </a:r>
            <a:r>
              <a:rPr lang="hu-HU" sz="2000" dirty="0" smtClean="0">
                <a:solidFill>
                  <a:srgbClr val="002060"/>
                </a:solidFill>
                <a:latin typeface="EC Square Sans Pro" panose="020B0506040000020004" pitchFamily="34" charset="0"/>
              </a:rPr>
              <a:t>(azaz </a:t>
            </a:r>
            <a:r>
              <a:rPr lang="hu-HU" sz="2000" dirty="0">
                <a:solidFill>
                  <a:srgbClr val="002060"/>
                </a:solidFill>
                <a:latin typeface="EC Square Sans Pro" panose="020B0506040000020004" pitchFamily="34" charset="0"/>
              </a:rPr>
              <a:t>lófélékre és vízi állatokra) </a:t>
            </a:r>
          </a:p>
          <a:p>
            <a:pPr marL="982663" lvl="1" indent="-627063">
              <a:lnSpc>
                <a:spcPct val="150000"/>
              </a:lnSpc>
              <a:buClr>
                <a:srgbClr val="2C7470"/>
              </a:buClr>
              <a:buFont typeface="EC Square Sans Pro" panose="020B0506040000020004" pitchFamily="34" charset="0"/>
              <a:buChar char="•"/>
            </a:pPr>
            <a:r>
              <a:rPr lang="hu-HU" sz="2000" dirty="0">
                <a:solidFill>
                  <a:srgbClr val="002060"/>
                </a:solidFill>
                <a:latin typeface="EC Square Sans Pro" panose="020B0506040000020004" pitchFamily="34" charset="0"/>
              </a:rPr>
              <a:t>Antimikrobiális szereket tartalmazó gyógyszeres takarmány használata </a:t>
            </a:r>
          </a:p>
          <a:p>
            <a:pPr marL="982663" lvl="1" indent="-627063">
              <a:lnSpc>
                <a:spcPct val="150000"/>
              </a:lnSpc>
              <a:buClr>
                <a:srgbClr val="2C7470"/>
              </a:buClr>
              <a:buFont typeface="EC Square Sans Pro" panose="020B0506040000020004" pitchFamily="34" charset="0"/>
              <a:buChar char="•"/>
            </a:pPr>
            <a:r>
              <a:rPr lang="hu-HU" sz="2000" dirty="0">
                <a:solidFill>
                  <a:srgbClr val="002060"/>
                </a:solidFill>
                <a:latin typeface="EC Square Sans Pro" panose="020B0506040000020004" pitchFamily="34" charset="0"/>
              </a:rPr>
              <a:t>Állatgyógyászati készítmények ártalmatlanítása</a:t>
            </a:r>
          </a:p>
          <a:p>
            <a:pPr>
              <a:lnSpc>
                <a:spcPct val="150000"/>
              </a:lnSpc>
            </a:pPr>
            <a:r>
              <a:rPr lang="hu-HU" sz="2000" b="1" dirty="0">
                <a:solidFill>
                  <a:srgbClr val="002060"/>
                </a:solidFill>
                <a:latin typeface="EC Square Sans Pro" panose="020B0506040000020004" pitchFamily="34" charset="0"/>
              </a:rPr>
              <a:t>Nemzeti jogszabályok / nemzeti irányelvek az antimikrobiális állatgyógyászati készítmények használatáról</a:t>
            </a:r>
          </a:p>
        </p:txBody>
      </p:sp>
    </p:spTree>
    <p:extLst>
      <p:ext uri="{BB962C8B-B14F-4D97-AF65-F5344CB8AC3E}">
        <p14:creationId xmlns:p14="http://schemas.microsoft.com/office/powerpoint/2010/main" val="234681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p:txBody>
          <a:bodyPr/>
          <a:lstStyle/>
          <a:p>
            <a:r>
              <a:rPr lang="hu-HU" sz="2800" b="1">
                <a:latin typeface="EC Square Sans Pro" panose="020B0506040000020004" pitchFamily="34" charset="0"/>
              </a:rPr>
              <a:t>Az antimikrobiális állatgyógyászati készítmények használata</a:t>
            </a:r>
          </a:p>
        </p:txBody>
      </p:sp>
      <p:sp>
        <p:nvSpPr>
          <p:cNvPr id="3" name="34 CuadroTexto">
            <a:extLst>
              <a:ext uri="{FF2B5EF4-FFF2-40B4-BE49-F238E27FC236}">
                <a16:creationId xmlns="" xmlns:a16="http://schemas.microsoft.com/office/drawing/2014/main" id="{B2239C50-53D8-452B-9199-A3F45F638A40}"/>
              </a:ext>
            </a:extLst>
          </p:cNvPr>
          <p:cNvSpPr txBox="1"/>
          <p:nvPr/>
        </p:nvSpPr>
        <p:spPr>
          <a:xfrm>
            <a:off x="5651674" y="3926924"/>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900" b="1" dirty="0">
              <a:solidFill>
                <a:prstClr val="white"/>
              </a:solidFill>
              <a:latin typeface="Montserrat" pitchFamily="2" charset="77"/>
              <a:ea typeface="Steelfish" charset="0"/>
              <a:cs typeface="Steelfish" charset="0"/>
            </a:endParaRPr>
          </a:p>
          <a:p>
            <a:pPr lvl="0" algn="ctr">
              <a:defRPr/>
            </a:pPr>
            <a:r>
              <a:rPr lang="hu-HU" b="1">
                <a:solidFill>
                  <a:prstClr val="white"/>
                </a:solidFill>
                <a:latin typeface="+mj-lt"/>
                <a:ea typeface="Steelfish" charset="0"/>
                <a:cs typeface="Steelfish" charset="0"/>
              </a:rPr>
              <a:t>Betiltja a szisztematikus profilaxist </a:t>
            </a:r>
          </a:p>
        </p:txBody>
      </p:sp>
      <p:sp>
        <p:nvSpPr>
          <p:cNvPr id="4" name="CuadroTexto 3">
            <a:extLst>
              <a:ext uri="{FF2B5EF4-FFF2-40B4-BE49-F238E27FC236}">
                <a16:creationId xmlns="" xmlns:a16="http://schemas.microsoft.com/office/drawing/2014/main" id="{919C3230-26FA-4EA7-BE42-7E70F5B8C58C}"/>
              </a:ext>
            </a:extLst>
          </p:cNvPr>
          <p:cNvSpPr txBox="1"/>
          <p:nvPr/>
        </p:nvSpPr>
        <p:spPr>
          <a:xfrm>
            <a:off x="4717998" y="1627057"/>
            <a:ext cx="7474002" cy="523220"/>
          </a:xfrm>
          <a:prstGeom prst="rect">
            <a:avLst/>
          </a:prstGeom>
          <a:solidFill>
            <a:srgbClr val="ECEBEB"/>
          </a:solidFill>
        </p:spPr>
        <p:txBody>
          <a:bodyPr wrap="square" rtlCol="0">
            <a:spAutoFit/>
          </a:bodyPr>
          <a:lstStyle/>
          <a:p>
            <a:r>
              <a:rPr lang="hu-HU" sz="2800" b="1" dirty="0">
                <a:solidFill>
                  <a:srgbClr val="003399"/>
                </a:solidFill>
                <a:latin typeface="EC Square Sans Pro" panose="020B0506040000020004" pitchFamily="34" charset="0"/>
                <a:ea typeface="+mn-ea"/>
                <a:cs typeface="Arial" panose="020B0604020202020204" pitchFamily="34" charset="0"/>
              </a:rPr>
              <a:t>PROFILAXIS / METAFILAXIS / KEZELÉS</a:t>
            </a:r>
          </a:p>
        </p:txBody>
      </p:sp>
      <p:sp>
        <p:nvSpPr>
          <p:cNvPr id="5" name="CuadroTexto 4">
            <a:extLst>
              <a:ext uri="{FF2B5EF4-FFF2-40B4-BE49-F238E27FC236}">
                <a16:creationId xmlns="" xmlns:a16="http://schemas.microsoft.com/office/drawing/2014/main" id="{39F40D3B-9AD3-4081-925D-26FC41FEDCD9}"/>
              </a:ext>
            </a:extLst>
          </p:cNvPr>
          <p:cNvSpPr txBox="1"/>
          <p:nvPr/>
        </p:nvSpPr>
        <p:spPr>
          <a:xfrm>
            <a:off x="5001719" y="2758079"/>
            <a:ext cx="6733081" cy="1938992"/>
          </a:xfrm>
          <a:prstGeom prst="rect">
            <a:avLst/>
          </a:prstGeom>
          <a:noFill/>
        </p:spPr>
        <p:txBody>
          <a:bodyPr wrap="square" rtlCol="0">
            <a:spAutoFit/>
          </a:bodyPr>
          <a:lstStyle/>
          <a:p>
            <a:pPr algn="l"/>
            <a:r>
              <a:rPr lang="hu-HU" sz="2400" b="1" dirty="0">
                <a:solidFill>
                  <a:srgbClr val="003399"/>
                </a:solidFill>
                <a:latin typeface="EC Square Sans Pro" panose="020B0506040000020004" pitchFamily="34" charset="0"/>
                <a:ea typeface="+mn-ea"/>
                <a:cs typeface="Arial" panose="020B0604020202020204" pitchFamily="34" charset="0"/>
              </a:rPr>
              <a:t>Profilaktikus használat 	</a:t>
            </a:r>
            <a:r>
              <a:rPr lang="hu-HU" sz="2400" dirty="0">
                <a:solidFill>
                  <a:srgbClr val="003399"/>
                </a:solidFill>
                <a:latin typeface="EC Square Sans Pro" panose="020B0506040000020004" pitchFamily="34" charset="0"/>
                <a:ea typeface="+mn-ea"/>
                <a:cs typeface="Arial" panose="020B0604020202020204" pitchFamily="34" charset="0"/>
              </a:rPr>
              <a:t>107. cikk (3)  </a:t>
            </a:r>
          </a:p>
          <a:p>
            <a:endParaRPr lang="es-ES" sz="2400" dirty="0">
              <a:solidFill>
                <a:srgbClr val="002060"/>
              </a:solidFill>
              <a:latin typeface="EC Square Sans Pro" panose="020B0506040000020004" pitchFamily="34" charset="0"/>
            </a:endParaRPr>
          </a:p>
          <a:p>
            <a:endParaRPr lang="es-ES" sz="2400" dirty="0">
              <a:solidFill>
                <a:srgbClr val="002060"/>
              </a:solidFill>
              <a:latin typeface="EC Square Sans Pro" panose="020B0506040000020004" pitchFamily="34" charset="0"/>
            </a:endParaRPr>
          </a:p>
          <a:p>
            <a:r>
              <a:rPr lang="hu-HU" sz="2400" b="1" dirty="0">
                <a:solidFill>
                  <a:srgbClr val="003399"/>
                </a:solidFill>
                <a:latin typeface="EC Square Sans Pro" panose="020B0506040000020004" pitchFamily="34" charset="0"/>
                <a:ea typeface="+mn-ea"/>
                <a:cs typeface="Arial" panose="020B0604020202020204" pitchFamily="34" charset="0"/>
              </a:rPr>
              <a:t>Metafilaktikus használat </a:t>
            </a:r>
            <a:r>
              <a:rPr lang="en-US" sz="2400" b="1" dirty="0">
                <a:solidFill>
                  <a:srgbClr val="003399"/>
                </a:solidFill>
                <a:latin typeface="EC Square Sans Pro" panose="020B0506040000020004" pitchFamily="34" charset="0"/>
                <a:ea typeface="+mn-ea"/>
                <a:cs typeface="Arial" panose="020B0604020202020204" pitchFamily="34" charset="0"/>
              </a:rPr>
              <a:t>	</a:t>
            </a:r>
            <a:r>
              <a:rPr lang="hu-HU" sz="2400" dirty="0">
                <a:solidFill>
                  <a:srgbClr val="003399"/>
                </a:solidFill>
                <a:latin typeface="EC Square Sans Pro" panose="020B0506040000020004" pitchFamily="34" charset="0"/>
                <a:ea typeface="+mn-ea"/>
                <a:cs typeface="Arial" panose="020B0604020202020204" pitchFamily="34" charset="0"/>
              </a:rPr>
              <a:t>107. cikk (4) </a:t>
            </a:r>
          </a:p>
          <a:p>
            <a:endParaRPr lang="es-ES" sz="2400" dirty="0">
              <a:solidFill>
                <a:srgbClr val="002060"/>
              </a:solidFill>
              <a:latin typeface="Montserrat" panose="00000500000000000000" pitchFamily="2" charset="0"/>
            </a:endParaRPr>
          </a:p>
        </p:txBody>
      </p:sp>
      <p:sp>
        <p:nvSpPr>
          <p:cNvPr id="6" name="Rectángulo redondeado 13">
            <a:extLst>
              <a:ext uri="{FF2B5EF4-FFF2-40B4-BE49-F238E27FC236}">
                <a16:creationId xmlns="" xmlns:a16="http://schemas.microsoft.com/office/drawing/2014/main" id="{E54700FC-2899-425A-922B-0EC0D31DE052}"/>
              </a:ext>
            </a:extLst>
          </p:cNvPr>
          <p:cNvSpPr/>
          <p:nvPr/>
        </p:nvSpPr>
        <p:spPr>
          <a:xfrm>
            <a:off x="0" y="162705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smtClean="0">
                <a:solidFill>
                  <a:srgbClr val="19355D"/>
                </a:solidFill>
                <a:latin typeface="EC Square Sans Pro" panose="020B0506040000020004" pitchFamily="34" charset="0"/>
                <a:cs typeface="Arial" pitchFamily="34" charset="0"/>
              </a:rPr>
              <a:t>EU jogi </a:t>
            </a:r>
            <a:r>
              <a:rPr lang="hu-HU" sz="2800" b="1" dirty="0">
                <a:solidFill>
                  <a:srgbClr val="19355D"/>
                </a:solidFill>
                <a:latin typeface="EC Square Sans Pro" panose="020B0506040000020004" pitchFamily="34" charset="0"/>
                <a:cs typeface="Arial" pitchFamily="34" charset="0"/>
              </a:rPr>
              <a:t>keretrendszer: </a:t>
            </a:r>
            <a:r>
              <a:rPr lang="hu-HU" sz="2800" b="1" dirty="0" smtClean="0">
                <a:solidFill>
                  <a:srgbClr val="19355D"/>
                </a:solidFill>
                <a:latin typeface="EC Square Sans Pro" panose="020B0506040000020004" pitchFamily="34" charset="0"/>
                <a:cs typeface="Arial" pitchFamily="34" charset="0"/>
              </a:rPr>
              <a:t> 2019/6/EU </a:t>
            </a:r>
            <a:r>
              <a:rPr lang="hu-HU" sz="2800" b="1" dirty="0">
                <a:solidFill>
                  <a:srgbClr val="19355D"/>
                </a:solidFill>
                <a:latin typeface="EC Square Sans Pro" panose="020B0506040000020004" pitchFamily="34" charset="0"/>
                <a:cs typeface="Arial" pitchFamily="34" charset="0"/>
              </a:rPr>
              <a:t>rendelet az ÁLLATGYÓGYÁSZATI KÉSZÍTMÉNYEKRŐL (</a:t>
            </a:r>
            <a:r>
              <a:rPr lang="hu-HU" sz="2800" b="1" dirty="0" err="1" smtClean="0">
                <a:solidFill>
                  <a:srgbClr val="19355D"/>
                </a:solidFill>
                <a:latin typeface="EC Square Sans Pro" panose="020B0506040000020004" pitchFamily="34" charset="0"/>
                <a:cs typeface="Arial" pitchFamily="34" charset="0"/>
              </a:rPr>
              <a:t>VMP-k</a:t>
            </a:r>
            <a:r>
              <a:rPr lang="hu-HU" sz="2800" b="1" dirty="0" smtClean="0">
                <a:solidFill>
                  <a:srgbClr val="19355D"/>
                </a:solidFill>
                <a:latin typeface="EC Square Sans Pro" panose="020B0506040000020004" pitchFamily="34" charset="0"/>
                <a:cs typeface="Arial" pitchFamily="34" charset="0"/>
              </a:rPr>
              <a:t>)</a:t>
            </a:r>
            <a:r>
              <a:rPr lang="hu-HU" sz="2800" b="1" dirty="0">
                <a:solidFill>
                  <a:srgbClr val="19355D"/>
                </a:solidFill>
                <a:latin typeface="EC Square Sans Pro" panose="020B0506040000020004" pitchFamily="34" charset="0"/>
                <a:cs typeface="Arial" pitchFamily="34" charset="0"/>
              </a:rPr>
              <a:t/>
            </a:r>
            <a:br>
              <a:rPr lang="hu-HU" sz="2800" b="1" dirty="0">
                <a:solidFill>
                  <a:srgbClr val="19355D"/>
                </a:solidFill>
                <a:latin typeface="EC Square Sans Pro" panose="020B0506040000020004" pitchFamily="34" charset="0"/>
                <a:cs typeface="Arial" pitchFamily="34" charset="0"/>
              </a:rPr>
            </a:br>
            <a:endParaRPr lang="hu-HU" sz="2800" b="1" dirty="0">
              <a:solidFill>
                <a:srgbClr val="19355D"/>
              </a:solidFill>
              <a:latin typeface="EC Square Sans Pro" panose="020B0506040000020004" pitchFamily="34" charset="0"/>
              <a:cs typeface="Arial" pitchFamily="34" charset="0"/>
            </a:endParaRPr>
          </a:p>
        </p:txBody>
      </p:sp>
    </p:spTree>
    <p:extLst>
      <p:ext uri="{BB962C8B-B14F-4D97-AF65-F5344CB8AC3E}">
        <p14:creationId xmlns:p14="http://schemas.microsoft.com/office/powerpoint/2010/main" val="13569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2932EFB5-F704-40F9-A780-F978407C7B35}"/>
              </a:ext>
            </a:extLst>
          </p:cNvPr>
          <p:cNvSpPr/>
          <p:nvPr/>
        </p:nvSpPr>
        <p:spPr>
          <a:xfrm>
            <a:off x="3376475" y="3121473"/>
            <a:ext cx="7951632" cy="3600986"/>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2400" b="1" dirty="0">
                <a:solidFill>
                  <a:srgbClr val="003399"/>
                </a:solidFill>
                <a:latin typeface="EC Square Sans Pro" panose="020B0506040000020004" pitchFamily="34" charset="0"/>
                <a:cs typeface="Arial" panose="020B0604020202020204" pitchFamily="34" charset="0"/>
              </a:rPr>
              <a:t>A profilaxis alkalmazásának elvei </a:t>
            </a:r>
            <a:r>
              <a:rPr lang="es-ES" sz="2400" b="1" dirty="0" smtClean="0">
                <a:solidFill>
                  <a:srgbClr val="003399"/>
                </a:solidFill>
                <a:latin typeface="EC Square Sans Pro" panose="020B0506040000020004" pitchFamily="34" charset="0"/>
                <a:cs typeface="Arial" panose="020B0604020202020204" pitchFamily="34" charset="0"/>
              </a:rPr>
              <a:t>(107 </a:t>
            </a:r>
            <a:r>
              <a:rPr lang="es-ES" sz="2400" b="1" dirty="0">
                <a:solidFill>
                  <a:srgbClr val="003399"/>
                </a:solidFill>
                <a:latin typeface="EC Square Sans Pro" panose="020B0506040000020004" pitchFamily="34" charset="0"/>
                <a:cs typeface="Arial" panose="020B0604020202020204" pitchFamily="34" charset="0"/>
              </a:rPr>
              <a:t>(3</a:t>
            </a:r>
            <a:r>
              <a:rPr lang="es-ES" sz="2400" b="1" dirty="0" smtClean="0">
                <a:solidFill>
                  <a:srgbClr val="003399"/>
                </a:solidFill>
                <a:latin typeface="EC Square Sans Pro" panose="020B0506040000020004" pitchFamily="34" charset="0"/>
                <a:cs typeface="Arial" panose="020B0604020202020204" pitchFamily="34" charset="0"/>
              </a:rPr>
              <a:t>)</a:t>
            </a:r>
            <a:r>
              <a:rPr lang="hu-HU" sz="2400" b="1" dirty="0" smtClean="0">
                <a:solidFill>
                  <a:srgbClr val="003399"/>
                </a:solidFill>
                <a:latin typeface="EC Square Sans Pro" panose="020B0506040000020004" pitchFamily="34" charset="0"/>
                <a:cs typeface="Arial" panose="020B0604020202020204" pitchFamily="34" charset="0"/>
              </a:rPr>
              <a:t> cikk</a:t>
            </a:r>
            <a:r>
              <a:rPr lang="es-ES" sz="2400" b="1" dirty="0" smtClean="0">
                <a:solidFill>
                  <a:srgbClr val="003399"/>
                </a:solidFill>
                <a:latin typeface="EC Square Sans Pro" panose="020B0506040000020004" pitchFamily="34" charset="0"/>
                <a:cs typeface="Arial" panose="020B0604020202020204" pitchFamily="34" charset="0"/>
              </a:rPr>
              <a:t>)</a:t>
            </a:r>
            <a:endParaRPr lang="hu-HU" sz="2400" b="1" dirty="0">
              <a:solidFill>
                <a:srgbClr val="003399"/>
              </a:solidFill>
              <a:latin typeface="EC Square Sans Pro" panose="020B0506040000020004" pitchFamily="34" charset="0"/>
              <a:cs typeface="Arial" panose="020B0604020202020204" pitchFamily="34" charset="0"/>
            </a:endParaRPr>
          </a:p>
          <a:p>
            <a:endParaRPr lang="en-US" b="1" dirty="0">
              <a:solidFill>
                <a:srgbClr val="0070C0"/>
              </a:solidFill>
              <a:latin typeface="EC Square Sans Pro" panose="020B0506040000020004" pitchFamily="34" charset="0"/>
            </a:endParaRPr>
          </a:p>
          <a:p>
            <a:pPr marL="342900" indent="-342900">
              <a:buClr>
                <a:srgbClr val="2C7470"/>
              </a:buClr>
              <a:buFont typeface="Wingdings" panose="05000000000000000000" pitchFamily="2" charset="2"/>
              <a:buChar char="§"/>
            </a:pPr>
            <a:r>
              <a:rPr lang="hu-HU" sz="2400" dirty="0">
                <a:latin typeface="EC Square Sans Pro" panose="020B0506040000020004" pitchFamily="34" charset="0"/>
              </a:rPr>
              <a:t>Csak kivételes esetekben</a:t>
            </a:r>
          </a:p>
          <a:p>
            <a:pPr marL="342900" indent="-342900">
              <a:buClr>
                <a:srgbClr val="2C7470"/>
              </a:buClr>
              <a:buFont typeface="Wingdings" panose="05000000000000000000" pitchFamily="2" charset="2"/>
              <a:buChar char="§"/>
            </a:pPr>
            <a:endParaRPr lang="en-US" sz="2400" dirty="0">
              <a:latin typeface="EC Square Sans Pro" panose="020B0506040000020004" pitchFamily="34" charset="0"/>
            </a:endParaRPr>
          </a:p>
          <a:p>
            <a:pPr marL="342900" indent="-342900">
              <a:buClr>
                <a:srgbClr val="2C7470"/>
              </a:buClr>
              <a:buFont typeface="Wingdings" panose="05000000000000000000" pitchFamily="2" charset="2"/>
              <a:buChar char="§"/>
            </a:pPr>
            <a:r>
              <a:rPr lang="hu-HU" sz="2400" dirty="0">
                <a:latin typeface="EC Square Sans Pro" panose="020B0506040000020004" pitchFamily="34" charset="0"/>
              </a:rPr>
              <a:t>Egyedi </a:t>
            </a:r>
            <a:r>
              <a:rPr lang="hu-HU" sz="2400" dirty="0" smtClean="0">
                <a:latin typeface="EC Square Sans Pro" panose="020B0506040000020004" pitchFamily="34" charset="0"/>
              </a:rPr>
              <a:t>kezelésre </a:t>
            </a:r>
            <a:r>
              <a:rPr lang="hu-HU" sz="2400" dirty="0">
                <a:latin typeface="EC Square Sans Pro" panose="020B0506040000020004" pitchFamily="34" charset="0"/>
              </a:rPr>
              <a:t>(antibiotikumok) vagy korlátozott számú állatnak (egyéb </a:t>
            </a:r>
            <a:r>
              <a:rPr lang="hu-HU" sz="2400" dirty="0" smtClean="0">
                <a:latin typeface="EC Square Sans Pro" panose="020B0506040000020004" pitchFamily="34" charset="0"/>
              </a:rPr>
              <a:t>antimikrobiális szerek) </a:t>
            </a:r>
            <a:r>
              <a:rPr lang="hu-HU" sz="2400" dirty="0">
                <a:latin typeface="EC Square Sans Pro" panose="020B0506040000020004" pitchFamily="34" charset="0"/>
              </a:rPr>
              <a:t>történő beadás</a:t>
            </a:r>
          </a:p>
          <a:p>
            <a:pPr marL="342900" indent="-342900">
              <a:buClr>
                <a:srgbClr val="2C7470"/>
              </a:buClr>
              <a:buFont typeface="Wingdings" panose="05000000000000000000" pitchFamily="2" charset="2"/>
              <a:buChar char="§"/>
            </a:pPr>
            <a:endParaRPr lang="en-US" sz="2400" dirty="0">
              <a:latin typeface="EC Square Sans Pro" panose="020B0506040000020004" pitchFamily="34" charset="0"/>
            </a:endParaRPr>
          </a:p>
          <a:p>
            <a:pPr marL="342900" indent="-342900">
              <a:buClr>
                <a:srgbClr val="2C7470"/>
              </a:buClr>
              <a:buFont typeface="Wingdings" panose="05000000000000000000" pitchFamily="2" charset="2"/>
              <a:buChar char="§"/>
            </a:pPr>
            <a:r>
              <a:rPr lang="hu-HU" sz="2400" dirty="0">
                <a:latin typeface="EC Square Sans Pro" panose="020B0506040000020004" pitchFamily="34" charset="0"/>
              </a:rPr>
              <a:t>Amikor egy fertőzés vagy egy fertőző betegség kockázata nagyon magas, és a következmények valószínűleg súlyosak</a:t>
            </a:r>
          </a:p>
          <a:p>
            <a:endParaRPr lang="en-US" dirty="0"/>
          </a:p>
        </p:txBody>
      </p:sp>
      <p:sp>
        <p:nvSpPr>
          <p:cNvPr id="11" name="Rectángulo redondeado 13">
            <a:extLst>
              <a:ext uri="{FF2B5EF4-FFF2-40B4-BE49-F238E27FC236}">
                <a16:creationId xmlns="" xmlns:a16="http://schemas.microsoft.com/office/drawing/2014/main" id="{295C36C8-9BAD-4921-BF65-AB5480C82CFB}"/>
              </a:ext>
            </a:extLst>
          </p:cNvPr>
          <p:cNvSpPr/>
          <p:nvPr/>
        </p:nvSpPr>
        <p:spPr>
          <a:xfrm>
            <a:off x="0" y="1365607"/>
            <a:ext cx="12192000" cy="156537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D4E6F2A5-3731-47FB-97E6-99D46ACADF7C}"/>
              </a:ext>
            </a:extLst>
          </p:cNvPr>
          <p:cNvSpPr txBox="1"/>
          <p:nvPr/>
        </p:nvSpPr>
        <p:spPr>
          <a:xfrm>
            <a:off x="518650" y="1484433"/>
            <a:ext cx="11520949" cy="1200329"/>
          </a:xfrm>
          <a:prstGeom prst="rect">
            <a:avLst/>
          </a:prstGeom>
          <a:noFill/>
        </p:spPr>
        <p:txBody>
          <a:bodyPr wrap="square" rtlCol="0">
            <a:spAutoFit/>
          </a:bodyPr>
          <a:lstStyle/>
          <a:p>
            <a:pPr algn="ctr"/>
            <a:r>
              <a:rPr lang="hu-HU" sz="2400" b="1" dirty="0">
                <a:solidFill>
                  <a:schemeClr val="bg1"/>
                </a:solidFill>
                <a:latin typeface="EC Square Sans Pro" panose="020B0506040000020004" pitchFamily="34" charset="0"/>
              </a:rPr>
              <a:t>PROFILAXIS </a:t>
            </a:r>
            <a:r>
              <a:rPr lang="hu-HU" sz="2400" dirty="0">
                <a:solidFill>
                  <a:schemeClr val="bg1"/>
                </a:solidFill>
                <a:latin typeface="EC Square Sans Pro" panose="020B0506040000020004" pitchFamily="34" charset="0"/>
              </a:rPr>
              <a:t> </a:t>
            </a:r>
          </a:p>
          <a:p>
            <a:pPr algn="ctr"/>
            <a:r>
              <a:rPr lang="hu-HU" sz="2400" dirty="0">
                <a:solidFill>
                  <a:schemeClr val="bg1"/>
                </a:solidFill>
                <a:latin typeface="EC Square Sans Pro" panose="020B0506040000020004" pitchFamily="34" charset="0"/>
              </a:rPr>
              <a:t>gyógyszer beadása állatnak vagy állatcsoportnak a betegség klinikai tüneteinek megjelenése </a:t>
            </a:r>
            <a:r>
              <a:rPr lang="hu-HU" sz="2400" b="1" dirty="0">
                <a:solidFill>
                  <a:schemeClr val="bg1"/>
                </a:solidFill>
                <a:latin typeface="EC Square Sans Pro" panose="020B0506040000020004" pitchFamily="34" charset="0"/>
              </a:rPr>
              <a:t>előtt</a:t>
            </a:r>
            <a:r>
              <a:rPr lang="hu-HU" sz="2400" dirty="0">
                <a:solidFill>
                  <a:schemeClr val="bg1"/>
                </a:solidFill>
                <a:latin typeface="EC Square Sans Pro" panose="020B0506040000020004" pitchFamily="34" charset="0"/>
              </a:rPr>
              <a:t>, a betegség vagy fertőzés előfordulásának megelőzése érdekében. </a:t>
            </a:r>
          </a:p>
        </p:txBody>
      </p:sp>
      <p:sp>
        <p:nvSpPr>
          <p:cNvPr id="25" name="Rectángulo 24">
            <a:extLst>
              <a:ext uri="{FF2B5EF4-FFF2-40B4-BE49-F238E27FC236}">
                <a16:creationId xmlns="" xmlns:a16="http://schemas.microsoft.com/office/drawing/2014/main" id="{37115478-AE67-4CB7-81B0-76D74863540B}"/>
              </a:ext>
            </a:extLst>
          </p:cNvPr>
          <p:cNvSpPr/>
          <p:nvPr/>
        </p:nvSpPr>
        <p:spPr>
          <a:xfrm>
            <a:off x="0" y="2916321"/>
            <a:ext cx="2512582" cy="396875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34 CuadroTexto">
            <a:extLst>
              <a:ext uri="{FF2B5EF4-FFF2-40B4-BE49-F238E27FC236}">
                <a16:creationId xmlns="" xmlns:a16="http://schemas.microsoft.com/office/drawing/2014/main" id="{1E9AEF3E-0E49-4712-9F40-D4C04B6A8A37}"/>
              </a:ext>
            </a:extLst>
          </p:cNvPr>
          <p:cNvSpPr txBox="1"/>
          <p:nvPr/>
        </p:nvSpPr>
        <p:spPr>
          <a:xfrm>
            <a:off x="103284" y="3578993"/>
            <a:ext cx="2512582" cy="136191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1050" dirty="0">
              <a:solidFill>
                <a:prstClr val="white"/>
              </a:solidFill>
              <a:latin typeface="EC Square Sans Pro" panose="020B0506040000020004" pitchFamily="34" charset="0"/>
              <a:ea typeface="Steelfish" charset="0"/>
              <a:cs typeface="Steelfish" charset="0"/>
            </a:endParaRPr>
          </a:p>
          <a:p>
            <a:pPr lvl="0" algn="ctr">
              <a:defRPr/>
            </a:pPr>
            <a:r>
              <a:rPr lang="hu-HU" sz="2400" dirty="0" smtClean="0">
                <a:solidFill>
                  <a:srgbClr val="C00000"/>
                </a:solidFill>
                <a:latin typeface="EC Square Sans Pro" panose="020B0506040000020004" pitchFamily="34" charset="0"/>
                <a:ea typeface="Steelfish" charset="0"/>
                <a:cs typeface="Steelfish" charset="0"/>
              </a:rPr>
              <a:t>szisztematikus profilaxis </a:t>
            </a:r>
          </a:p>
          <a:p>
            <a:pPr lvl="0" algn="ctr">
              <a:defRPr/>
            </a:pPr>
            <a:r>
              <a:rPr lang="hu-HU" sz="2400" dirty="0" smtClean="0">
                <a:solidFill>
                  <a:srgbClr val="C00000"/>
                </a:solidFill>
                <a:latin typeface="EC Square Sans Pro" panose="020B0506040000020004" pitchFamily="34" charset="0"/>
                <a:ea typeface="Steelfish" charset="0"/>
                <a:cs typeface="Steelfish" charset="0"/>
              </a:rPr>
              <a:t>tiltása </a:t>
            </a:r>
            <a:endParaRPr lang="hu-HU" sz="2400" dirty="0">
              <a:solidFill>
                <a:srgbClr val="C00000"/>
              </a:solidFill>
              <a:latin typeface="EC Square Sans Pro" panose="020B0506040000020004" pitchFamily="34" charset="0"/>
              <a:ea typeface="Steelfish" charset="0"/>
              <a:cs typeface="Steelfish" charset="0"/>
            </a:endParaRPr>
          </a:p>
        </p:txBody>
      </p:sp>
      <p:sp>
        <p:nvSpPr>
          <p:cNvPr id="29" name="Marcador de texto 1">
            <a:extLst>
              <a:ext uri="{FF2B5EF4-FFF2-40B4-BE49-F238E27FC236}">
                <a16:creationId xmlns="" xmlns:a16="http://schemas.microsoft.com/office/drawing/2014/main" id="{140B5830-C146-4964-8F84-A1D690FA8BB9}"/>
              </a:ext>
            </a:extLst>
          </p:cNvPr>
          <p:cNvSpPr>
            <a:spLocks noGrp="1"/>
          </p:cNvSpPr>
          <p:nvPr>
            <p:ph type="body" sz="quarter" idx="10"/>
          </p:nvPr>
        </p:nvSpPr>
        <p:spPr>
          <a:xfrm>
            <a:off x="762000" y="311150"/>
            <a:ext cx="8008947" cy="533400"/>
          </a:xfrm>
        </p:spPr>
        <p:txBody>
          <a:bodyPr/>
          <a:lstStyle/>
          <a:p>
            <a:r>
              <a:rPr lang="hu-HU" sz="2400">
                <a:latin typeface="EC Square Sans Pro" panose="020B0506040000020004" pitchFamily="34" charset="0"/>
              </a:rPr>
              <a:t>Az antimikrobiális állatgyógyászati készítmények használata</a:t>
            </a:r>
          </a:p>
          <a:p>
            <a:endParaRPr lang="en-GB" dirty="0"/>
          </a:p>
        </p:txBody>
      </p:sp>
    </p:spTree>
    <p:extLst>
      <p:ext uri="{BB962C8B-B14F-4D97-AF65-F5344CB8AC3E}">
        <p14:creationId xmlns:p14="http://schemas.microsoft.com/office/powerpoint/2010/main" val="392225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 xmlns:a16="http://schemas.microsoft.com/office/drawing/2014/main" id="{295C36C8-9BAD-4921-BF65-AB5480C82CFB}"/>
              </a:ext>
            </a:extLst>
          </p:cNvPr>
          <p:cNvSpPr/>
          <p:nvPr/>
        </p:nvSpPr>
        <p:spPr>
          <a:xfrm>
            <a:off x="0" y="1365608"/>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D4E6F2A5-3731-47FB-97E6-99D46ACADF7C}"/>
              </a:ext>
            </a:extLst>
          </p:cNvPr>
          <p:cNvSpPr txBox="1"/>
          <p:nvPr/>
        </p:nvSpPr>
        <p:spPr>
          <a:xfrm>
            <a:off x="518651" y="1484433"/>
            <a:ext cx="11441480" cy="461665"/>
          </a:xfrm>
          <a:prstGeom prst="rect">
            <a:avLst/>
          </a:prstGeom>
          <a:noFill/>
        </p:spPr>
        <p:txBody>
          <a:bodyPr wrap="square" rtlCol="0">
            <a:spAutoFit/>
          </a:bodyPr>
          <a:lstStyle/>
          <a:p>
            <a:pPr algn="ctr"/>
            <a:r>
              <a:rPr lang="hu-HU" sz="2400" b="1">
                <a:solidFill>
                  <a:schemeClr val="bg1"/>
                </a:solidFill>
                <a:latin typeface="EC Square Sans Pro" panose="020B0506040000020004" pitchFamily="34" charset="0"/>
              </a:rPr>
              <a:t>PROFILAXIS </a:t>
            </a:r>
            <a:r>
              <a:rPr lang="hu-HU" sz="2400">
                <a:solidFill>
                  <a:schemeClr val="bg1"/>
                </a:solidFill>
                <a:latin typeface="EC Square Sans Pro" panose="020B0506040000020004" pitchFamily="34" charset="0"/>
              </a:rPr>
              <a:t> </a:t>
            </a:r>
          </a:p>
        </p:txBody>
      </p:sp>
      <p:sp>
        <p:nvSpPr>
          <p:cNvPr id="3" name="CuadroTexto 2">
            <a:extLst>
              <a:ext uri="{FF2B5EF4-FFF2-40B4-BE49-F238E27FC236}">
                <a16:creationId xmlns="" xmlns:a16="http://schemas.microsoft.com/office/drawing/2014/main" id="{9F1029E3-E9A1-4A51-BF74-3346625DE8CE}"/>
              </a:ext>
            </a:extLst>
          </p:cNvPr>
          <p:cNvSpPr txBox="1"/>
          <p:nvPr/>
        </p:nvSpPr>
        <p:spPr>
          <a:xfrm>
            <a:off x="0" y="3446432"/>
            <a:ext cx="2846427" cy="2574241"/>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hu-HU" sz="1800">
                <a:solidFill>
                  <a:srgbClr val="002060"/>
                </a:solidFill>
                <a:latin typeface="EC Square Sans Pro" panose="020B0506040000020004" pitchFamily="34" charset="0"/>
              </a:rPr>
              <a:t>Hogyan csoportosítsuk az állatokat, egyetlen állatot a csoportban vagy több egyedként?</a:t>
            </a:r>
          </a:p>
          <a:p>
            <a:pPr algn="ctr"/>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0" name="CuadroTexto 9">
            <a:extLst>
              <a:ext uri="{FF2B5EF4-FFF2-40B4-BE49-F238E27FC236}">
                <a16:creationId xmlns="" xmlns:a16="http://schemas.microsoft.com/office/drawing/2014/main" id="{01095EFF-09B4-49AB-9304-D0E1F4F62800}"/>
              </a:ext>
            </a:extLst>
          </p:cNvPr>
          <p:cNvSpPr txBox="1"/>
          <p:nvPr/>
        </p:nvSpPr>
        <p:spPr>
          <a:xfrm>
            <a:off x="3124200" y="3435350"/>
            <a:ext cx="2828410" cy="2585323"/>
          </a:xfrm>
          <a:prstGeom prst="rect">
            <a:avLst/>
          </a:prstGeom>
          <a:solidFill>
            <a:schemeClr val="bg1">
              <a:lumMod val="85000"/>
            </a:schemeClr>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hu-HU" sz="1800">
                <a:solidFill>
                  <a:srgbClr val="002060"/>
                </a:solidFill>
                <a:latin typeface="EC Square Sans Pro" panose="020B0506040000020004" pitchFamily="34" charset="0"/>
              </a:rPr>
              <a:t>Hogyan indokoljuk a betegség klinikai tüneteit nem mutató állatok kezelését?</a:t>
            </a:r>
          </a:p>
          <a:p>
            <a:endParaRPr lang="en-US"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3" name="CuadroTexto 12">
            <a:extLst>
              <a:ext uri="{FF2B5EF4-FFF2-40B4-BE49-F238E27FC236}">
                <a16:creationId xmlns="" xmlns:a16="http://schemas.microsoft.com/office/drawing/2014/main" id="{2602A437-F886-4E9B-B0A9-5872AB027818}"/>
              </a:ext>
            </a:extLst>
          </p:cNvPr>
          <p:cNvSpPr txBox="1"/>
          <p:nvPr/>
        </p:nvSpPr>
        <p:spPr>
          <a:xfrm>
            <a:off x="6239391" y="3440891"/>
            <a:ext cx="2837418" cy="2574241"/>
          </a:xfrm>
          <a:prstGeom prst="rect">
            <a:avLst/>
          </a:prstGeom>
          <a:solidFill>
            <a:srgbClr val="2C7470"/>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hu-HU" sz="1800" dirty="0">
                <a:solidFill>
                  <a:schemeClr val="bg1"/>
                </a:solidFill>
                <a:latin typeface="EC Square Sans Pro" panose="020B0506040000020004" pitchFamily="34" charset="0"/>
              </a:rPr>
              <a:t>Mi történik </a:t>
            </a:r>
            <a:r>
              <a:rPr lang="hu-HU" sz="1800" dirty="0" err="1">
                <a:solidFill>
                  <a:schemeClr val="bg1"/>
                </a:solidFill>
                <a:latin typeface="EC Square Sans Pro" panose="020B0506040000020004" pitchFamily="34" charset="0"/>
              </a:rPr>
              <a:t>szubklinikai</a:t>
            </a:r>
            <a:r>
              <a:rPr lang="hu-HU" sz="1800" dirty="0">
                <a:solidFill>
                  <a:schemeClr val="bg1"/>
                </a:solidFill>
                <a:latin typeface="EC Square Sans Pro" panose="020B0506040000020004" pitchFamily="34" charset="0"/>
              </a:rPr>
              <a:t> </a:t>
            </a:r>
            <a:r>
              <a:rPr lang="hu-HU" dirty="0" smtClean="0">
                <a:solidFill>
                  <a:schemeClr val="bg1"/>
                </a:solidFill>
                <a:latin typeface="EC Square Sans Pro" panose="020B0506040000020004" pitchFamily="34" charset="0"/>
              </a:rPr>
              <a:t>megbetegedések</a:t>
            </a:r>
            <a:r>
              <a:rPr lang="hu-HU" sz="1800" dirty="0" smtClean="0">
                <a:solidFill>
                  <a:schemeClr val="bg1"/>
                </a:solidFill>
                <a:latin typeface="EC Square Sans Pro" panose="020B0506040000020004" pitchFamily="34" charset="0"/>
              </a:rPr>
              <a:t> </a:t>
            </a:r>
            <a:r>
              <a:rPr lang="hu-HU" sz="1800" dirty="0">
                <a:solidFill>
                  <a:schemeClr val="bg1"/>
                </a:solidFill>
                <a:latin typeface="EC Square Sans Pro" panose="020B0506040000020004" pitchFamily="34" charset="0"/>
              </a:rPr>
              <a:t>esetén?</a:t>
            </a:r>
          </a:p>
          <a:p>
            <a:pPr algn="ctr"/>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4" name="CuadroTexto 13">
            <a:extLst>
              <a:ext uri="{FF2B5EF4-FFF2-40B4-BE49-F238E27FC236}">
                <a16:creationId xmlns="" xmlns:a16="http://schemas.microsoft.com/office/drawing/2014/main" id="{8F0DF83C-0ECE-4783-B420-B674362A73C0}"/>
              </a:ext>
            </a:extLst>
          </p:cNvPr>
          <p:cNvSpPr txBox="1"/>
          <p:nvPr/>
        </p:nvSpPr>
        <p:spPr>
          <a:xfrm>
            <a:off x="9354582" y="3435350"/>
            <a:ext cx="2837418" cy="2585323"/>
          </a:xfrm>
          <a:prstGeom prst="rect">
            <a:avLst/>
          </a:prstGeom>
          <a:solidFill>
            <a:srgbClr val="003399"/>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hu-HU" dirty="0">
                <a:solidFill>
                  <a:schemeClr val="bg1"/>
                </a:solidFill>
                <a:latin typeface="EC Square Sans Pro" panose="020B0506040000020004" pitchFamily="34" charset="0"/>
              </a:rPr>
              <a:t>Milyen alternatív intézkedéseket lehet bevezetni az ilyen helyzetek megelőzésére, valamint a megelőzés és a betegségek elleni védekezés fokozására?</a:t>
            </a: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5" name="CuadroTexto 14">
            <a:extLst>
              <a:ext uri="{FF2B5EF4-FFF2-40B4-BE49-F238E27FC236}">
                <a16:creationId xmlns="" xmlns:a16="http://schemas.microsoft.com/office/drawing/2014/main" id="{70592A0D-CC8A-40A0-9B04-80A1242E1B28}"/>
              </a:ext>
            </a:extLst>
          </p:cNvPr>
          <p:cNvSpPr txBox="1"/>
          <p:nvPr/>
        </p:nvSpPr>
        <p:spPr>
          <a:xfrm>
            <a:off x="3045279" y="2669288"/>
            <a:ext cx="6101442" cy="523220"/>
          </a:xfrm>
          <a:prstGeom prst="rect">
            <a:avLst/>
          </a:prstGeom>
          <a:noFill/>
        </p:spPr>
        <p:txBody>
          <a:bodyPr wrap="square">
            <a:spAutoFit/>
          </a:bodyPr>
          <a:lstStyle/>
          <a:p>
            <a:pPr algn="ctr"/>
            <a:r>
              <a:rPr lang="hu-HU" sz="1800">
                <a:solidFill>
                  <a:prstClr val="white"/>
                </a:solidFill>
                <a:latin typeface="EC Square Sans Pro" panose="020B0506040000020004" pitchFamily="34" charset="0"/>
                <a:ea typeface="Steelfish" charset="0"/>
                <a:cs typeface="Steelfish" charset="0"/>
              </a:rPr>
              <a:t>!</a:t>
            </a:r>
            <a:r>
              <a:rPr lang="hu-HU" sz="2800" b="1">
                <a:solidFill>
                  <a:srgbClr val="003399"/>
                </a:solidFill>
                <a:latin typeface="EC Square Sans Pro" panose="020B0506040000020004" pitchFamily="34" charset="0"/>
                <a:ea typeface="Steelfish" charset="0"/>
                <a:cs typeface="Steelfish" charset="0"/>
              </a:rPr>
              <a:t>KIHÍVÁSOK</a:t>
            </a:r>
          </a:p>
        </p:txBody>
      </p:sp>
      <p:sp>
        <p:nvSpPr>
          <p:cNvPr id="17" name="Marcador de texto 1">
            <a:extLst>
              <a:ext uri="{FF2B5EF4-FFF2-40B4-BE49-F238E27FC236}">
                <a16:creationId xmlns="" xmlns:a16="http://schemas.microsoft.com/office/drawing/2014/main" id="{AB9A2B74-998D-43EE-89B2-63FBAC5BF766}"/>
              </a:ext>
            </a:extLst>
          </p:cNvPr>
          <p:cNvSpPr>
            <a:spLocks noGrp="1"/>
          </p:cNvSpPr>
          <p:nvPr>
            <p:ph type="body" sz="quarter" idx="10"/>
          </p:nvPr>
        </p:nvSpPr>
        <p:spPr>
          <a:xfrm>
            <a:off x="762000" y="311150"/>
            <a:ext cx="8008947" cy="533400"/>
          </a:xfrm>
        </p:spPr>
        <p:txBody>
          <a:bodyPr/>
          <a:lstStyle/>
          <a:p>
            <a:r>
              <a:rPr lang="hu-HU" sz="2400">
                <a:latin typeface="EC Square Sans Pro" panose="020B0506040000020004" pitchFamily="34" charset="0"/>
              </a:rPr>
              <a:t>Az antimikrobiális állatgyógyászati készítmények használata</a:t>
            </a:r>
          </a:p>
          <a:p>
            <a:endParaRPr lang="en-GB" dirty="0"/>
          </a:p>
        </p:txBody>
      </p:sp>
    </p:spTree>
    <p:extLst>
      <p:ext uri="{BB962C8B-B14F-4D97-AF65-F5344CB8AC3E}">
        <p14:creationId xmlns:p14="http://schemas.microsoft.com/office/powerpoint/2010/main" val="19126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2932EFB5-F704-40F9-A780-F978407C7B35}"/>
              </a:ext>
            </a:extLst>
          </p:cNvPr>
          <p:cNvSpPr/>
          <p:nvPr/>
        </p:nvSpPr>
        <p:spPr>
          <a:xfrm>
            <a:off x="2957299" y="3604895"/>
            <a:ext cx="8507316" cy="295465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2400" b="1" dirty="0">
                <a:solidFill>
                  <a:srgbClr val="003399"/>
                </a:solidFill>
                <a:latin typeface="EC Square Sans Pro" panose="020B0506040000020004" pitchFamily="34" charset="0"/>
                <a:cs typeface="Arial" panose="020B0604020202020204" pitchFamily="34" charset="0"/>
              </a:rPr>
              <a:t>A metafilaxis alkalmazásának elvei</a:t>
            </a:r>
            <a:r>
              <a:rPr lang="es-ES" sz="2400" b="1" dirty="0">
                <a:solidFill>
                  <a:srgbClr val="003399"/>
                </a:solidFill>
                <a:latin typeface="EC Square Sans Pro" panose="020B0506040000020004" pitchFamily="34" charset="0"/>
                <a:cs typeface="Arial" panose="020B0604020202020204" pitchFamily="34" charset="0"/>
              </a:rPr>
              <a:t> </a:t>
            </a:r>
            <a:r>
              <a:rPr lang="es-ES" sz="2400" b="1" dirty="0" smtClean="0">
                <a:solidFill>
                  <a:srgbClr val="003399"/>
                </a:solidFill>
                <a:latin typeface="EC Square Sans Pro" panose="020B0506040000020004" pitchFamily="34" charset="0"/>
                <a:cs typeface="Arial" panose="020B0604020202020204" pitchFamily="34" charset="0"/>
              </a:rPr>
              <a:t>(107 </a:t>
            </a:r>
            <a:r>
              <a:rPr lang="es-ES" sz="2400" b="1" dirty="0">
                <a:solidFill>
                  <a:srgbClr val="003399"/>
                </a:solidFill>
                <a:latin typeface="EC Square Sans Pro" panose="020B0506040000020004" pitchFamily="34" charset="0"/>
                <a:cs typeface="Arial" panose="020B0604020202020204" pitchFamily="34" charset="0"/>
              </a:rPr>
              <a:t>(4</a:t>
            </a:r>
            <a:r>
              <a:rPr lang="es-ES" sz="2400" b="1" dirty="0" smtClean="0">
                <a:solidFill>
                  <a:srgbClr val="003399"/>
                </a:solidFill>
                <a:latin typeface="EC Square Sans Pro" panose="020B0506040000020004" pitchFamily="34" charset="0"/>
                <a:cs typeface="Arial" panose="020B0604020202020204" pitchFamily="34" charset="0"/>
              </a:rPr>
              <a:t>)</a:t>
            </a:r>
            <a:r>
              <a:rPr lang="hu-HU" sz="2400" b="1" dirty="0" smtClean="0">
                <a:solidFill>
                  <a:srgbClr val="003399"/>
                </a:solidFill>
                <a:latin typeface="EC Square Sans Pro" panose="020B0506040000020004" pitchFamily="34" charset="0"/>
                <a:cs typeface="Arial" panose="020B0604020202020204" pitchFamily="34" charset="0"/>
              </a:rPr>
              <a:t> cikk</a:t>
            </a:r>
            <a:r>
              <a:rPr lang="es-ES" sz="2400" b="1" dirty="0" smtClean="0">
                <a:solidFill>
                  <a:srgbClr val="003399"/>
                </a:solidFill>
                <a:latin typeface="EC Square Sans Pro" panose="020B0506040000020004" pitchFamily="34" charset="0"/>
                <a:cs typeface="Arial" panose="020B0604020202020204" pitchFamily="34" charset="0"/>
              </a:rPr>
              <a:t>)</a:t>
            </a:r>
            <a:endParaRPr lang="hu-HU" sz="2400" b="1" dirty="0">
              <a:solidFill>
                <a:srgbClr val="003399"/>
              </a:solidFill>
              <a:latin typeface="EC Square Sans Pro" panose="020B0506040000020004" pitchFamily="34" charset="0"/>
              <a:cs typeface="Arial" panose="020B0604020202020204" pitchFamily="34" charset="0"/>
            </a:endParaRPr>
          </a:p>
          <a:p>
            <a:endParaRPr lang="en-US" b="1" dirty="0">
              <a:solidFill>
                <a:srgbClr val="0070C0"/>
              </a:solidFill>
              <a:latin typeface="EC Square Sans Pro" panose="020B0506040000020004" pitchFamily="34" charset="0"/>
            </a:endParaRPr>
          </a:p>
          <a:p>
            <a:pPr marL="342900" indent="-342900">
              <a:buClr>
                <a:srgbClr val="2C7470"/>
              </a:buClr>
              <a:buFont typeface="Wingdings" panose="05000000000000000000" pitchFamily="2" charset="2"/>
              <a:buChar char="§"/>
            </a:pPr>
            <a:r>
              <a:rPr lang="hu-HU" sz="2400" dirty="0">
                <a:latin typeface="EC Square Sans Pro" panose="020B0506040000020004" pitchFamily="34" charset="0"/>
              </a:rPr>
              <a:t>Csak kivételes esetben</a:t>
            </a:r>
          </a:p>
          <a:p>
            <a:pPr marL="342900" indent="-342900">
              <a:buClr>
                <a:srgbClr val="2C7470"/>
              </a:buClr>
              <a:buFont typeface="Wingdings" panose="05000000000000000000" pitchFamily="2" charset="2"/>
              <a:buChar char="§"/>
            </a:pPr>
            <a:r>
              <a:rPr lang="hu-HU" sz="2400" dirty="0">
                <a:latin typeface="EC Square Sans Pro" panose="020B0506040000020004" pitchFamily="34" charset="0"/>
              </a:rPr>
              <a:t>Az állatcsoport egy részénél klinikai betegséget diagnosztizáltak</a:t>
            </a:r>
          </a:p>
          <a:p>
            <a:pPr marL="342900" indent="-342900">
              <a:buClr>
                <a:srgbClr val="2C7470"/>
              </a:buClr>
              <a:buFont typeface="Wingdings" panose="05000000000000000000" pitchFamily="2" charset="2"/>
              <a:buChar char="§"/>
            </a:pPr>
            <a:r>
              <a:rPr lang="hu-HU" sz="2400" dirty="0">
                <a:latin typeface="EC Square Sans Pro" panose="020B0506040000020004" pitchFamily="34" charset="0"/>
              </a:rPr>
              <a:t>Csak szorosan érintkező és veszélyeztetett állatoknál</a:t>
            </a:r>
          </a:p>
          <a:p>
            <a:pPr marL="342900" indent="-342900">
              <a:buClr>
                <a:srgbClr val="2C7470"/>
              </a:buClr>
              <a:buFont typeface="Wingdings" panose="05000000000000000000" pitchFamily="2" charset="2"/>
              <a:buChar char="§"/>
            </a:pPr>
            <a:r>
              <a:rPr lang="hu-HU" sz="2400" dirty="0">
                <a:latin typeface="EC Square Sans Pro" panose="020B0506040000020004" pitchFamily="34" charset="0"/>
              </a:rPr>
              <a:t>Egy fertőzés vagy egy fertőző betegség állatok közötti terjedésének magas kockázata</a:t>
            </a:r>
          </a:p>
          <a:p>
            <a:pPr marL="342900" indent="-342900">
              <a:buClr>
                <a:srgbClr val="2C7470"/>
              </a:buClr>
              <a:buFont typeface="Wingdings" panose="05000000000000000000" pitchFamily="2" charset="2"/>
              <a:buChar char="§"/>
            </a:pPr>
            <a:r>
              <a:rPr lang="hu-HU" sz="2400" dirty="0">
                <a:latin typeface="EC Square Sans Pro" panose="020B0506040000020004" pitchFamily="34" charset="0"/>
              </a:rPr>
              <a:t>Más megfelelő alternatíva nem áll rendelkezésre </a:t>
            </a:r>
          </a:p>
        </p:txBody>
      </p:sp>
      <p:sp>
        <p:nvSpPr>
          <p:cNvPr id="11" name="Rectángulo redondeado 13">
            <a:extLst>
              <a:ext uri="{FF2B5EF4-FFF2-40B4-BE49-F238E27FC236}">
                <a16:creationId xmlns="" xmlns:a16="http://schemas.microsoft.com/office/drawing/2014/main" id="{295C36C8-9BAD-4921-BF65-AB5480C82CFB}"/>
              </a:ext>
            </a:extLst>
          </p:cNvPr>
          <p:cNvSpPr/>
          <p:nvPr/>
        </p:nvSpPr>
        <p:spPr>
          <a:xfrm>
            <a:off x="0" y="1365607"/>
            <a:ext cx="12192000" cy="2069743"/>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D4E6F2A5-3731-47FB-97E6-99D46ACADF7C}"/>
              </a:ext>
            </a:extLst>
          </p:cNvPr>
          <p:cNvSpPr txBox="1"/>
          <p:nvPr/>
        </p:nvSpPr>
        <p:spPr>
          <a:xfrm>
            <a:off x="518651" y="1484433"/>
            <a:ext cx="11441480" cy="1938992"/>
          </a:xfrm>
          <a:prstGeom prst="rect">
            <a:avLst/>
          </a:prstGeom>
          <a:noFill/>
        </p:spPr>
        <p:txBody>
          <a:bodyPr wrap="square" rtlCol="0">
            <a:spAutoFit/>
          </a:bodyPr>
          <a:lstStyle/>
          <a:p>
            <a:pPr algn="ctr"/>
            <a:r>
              <a:rPr lang="hu-HU" sz="2400" b="1" dirty="0">
                <a:solidFill>
                  <a:schemeClr val="bg1"/>
                </a:solidFill>
                <a:latin typeface="EC Square Sans Pro" panose="020B0506040000020004" pitchFamily="34" charset="0"/>
              </a:rPr>
              <a:t>METAFILAXIS</a:t>
            </a:r>
            <a:r>
              <a:rPr lang="hu-HU" sz="2400" dirty="0">
                <a:solidFill>
                  <a:schemeClr val="bg1"/>
                </a:solidFill>
                <a:latin typeface="EC Square Sans Pro" panose="020B0506040000020004" pitchFamily="34" charset="0"/>
              </a:rPr>
              <a:t> </a:t>
            </a:r>
          </a:p>
          <a:p>
            <a:pPr algn="ctr"/>
            <a:r>
              <a:rPr lang="hu-HU" sz="2400" dirty="0">
                <a:solidFill>
                  <a:schemeClr val="bg1"/>
                </a:solidFill>
                <a:latin typeface="EC Square Sans Pro" panose="020B0506040000020004" pitchFamily="34" charset="0"/>
              </a:rPr>
              <a:t>Gyógyszer beadása egy állatcsoportnak, miután a csoport egy részében klinikai </a:t>
            </a:r>
            <a:r>
              <a:rPr lang="hu-HU" sz="2400" dirty="0" smtClean="0">
                <a:solidFill>
                  <a:schemeClr val="bg1"/>
                </a:solidFill>
                <a:latin typeface="EC Square Sans Pro" panose="020B0506040000020004" pitchFamily="34" charset="0"/>
              </a:rPr>
              <a:t>megbetegedést diagnosztizáltak</a:t>
            </a:r>
            <a:r>
              <a:rPr lang="hu-HU" sz="2400" dirty="0">
                <a:solidFill>
                  <a:schemeClr val="bg1"/>
                </a:solidFill>
                <a:latin typeface="EC Square Sans Pro" panose="020B0506040000020004" pitchFamily="34" charset="0"/>
              </a:rPr>
              <a:t>, azzal a céllal, hogy kezeljék a klinikailag beteg állatokat, és megakadályozzák a betegségnek a velük közvetlen érintkezésben lévő és veszélyeztetett állatokra való átterjedését, amelyek már </a:t>
            </a:r>
            <a:r>
              <a:rPr lang="hu-HU" sz="2400" dirty="0" err="1">
                <a:solidFill>
                  <a:schemeClr val="bg1"/>
                </a:solidFill>
                <a:latin typeface="EC Square Sans Pro" panose="020B0506040000020004" pitchFamily="34" charset="0"/>
              </a:rPr>
              <a:t>szubklinikailag</a:t>
            </a:r>
            <a:r>
              <a:rPr lang="hu-HU" sz="2400" dirty="0">
                <a:solidFill>
                  <a:schemeClr val="bg1"/>
                </a:solidFill>
                <a:latin typeface="EC Square Sans Pro" panose="020B0506040000020004" pitchFamily="34" charset="0"/>
              </a:rPr>
              <a:t> fertőzöttek </a:t>
            </a:r>
            <a:r>
              <a:rPr lang="hu-HU" sz="2400" dirty="0" smtClean="0">
                <a:solidFill>
                  <a:schemeClr val="bg1"/>
                </a:solidFill>
                <a:latin typeface="EC Square Sans Pro" panose="020B0506040000020004" pitchFamily="34" charset="0"/>
              </a:rPr>
              <a:t>lehetnek.</a:t>
            </a:r>
            <a:endParaRPr lang="hu-HU" sz="1600" dirty="0">
              <a:solidFill>
                <a:schemeClr val="bg1"/>
              </a:solidFill>
              <a:latin typeface="EC Square Sans Pro" panose="020B0506040000020004" pitchFamily="34" charset="0"/>
            </a:endParaRPr>
          </a:p>
        </p:txBody>
      </p:sp>
      <p:sp>
        <p:nvSpPr>
          <p:cNvPr id="3" name="Rectángulo 2">
            <a:extLst>
              <a:ext uri="{FF2B5EF4-FFF2-40B4-BE49-F238E27FC236}">
                <a16:creationId xmlns="" xmlns:a16="http://schemas.microsoft.com/office/drawing/2014/main" id="{02292994-7A88-4FAC-AD75-E0EA64DD5071}"/>
              </a:ext>
            </a:extLst>
          </p:cNvPr>
          <p:cNvSpPr/>
          <p:nvPr/>
        </p:nvSpPr>
        <p:spPr>
          <a:xfrm>
            <a:off x="1" y="3423425"/>
            <a:ext cx="2512582" cy="34472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34 CuadroTexto">
            <a:extLst>
              <a:ext uri="{FF2B5EF4-FFF2-40B4-BE49-F238E27FC236}">
                <a16:creationId xmlns="" xmlns:a16="http://schemas.microsoft.com/office/drawing/2014/main" id="{2CEEDC0E-6207-4AB4-9481-DB822D777511}"/>
              </a:ext>
            </a:extLst>
          </p:cNvPr>
          <p:cNvSpPr txBox="1"/>
          <p:nvPr/>
        </p:nvSpPr>
        <p:spPr>
          <a:xfrm>
            <a:off x="103284" y="3661971"/>
            <a:ext cx="2512582" cy="136191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1050" dirty="0">
              <a:solidFill>
                <a:prstClr val="white"/>
              </a:solidFill>
              <a:latin typeface="EC Square Sans Pro" panose="020B0506040000020004" pitchFamily="34" charset="0"/>
              <a:ea typeface="Steelfish" charset="0"/>
              <a:cs typeface="Steelfish" charset="0"/>
            </a:endParaRPr>
          </a:p>
          <a:p>
            <a:pPr lvl="0" algn="ctr">
              <a:defRPr/>
            </a:pPr>
            <a:r>
              <a:rPr lang="hu-HU" sz="2400" dirty="0">
                <a:solidFill>
                  <a:srgbClr val="C00000"/>
                </a:solidFill>
                <a:latin typeface="EC Square Sans Pro" panose="020B0506040000020004" pitchFamily="34" charset="0"/>
                <a:ea typeface="Steelfish" charset="0"/>
                <a:cs typeface="Steelfish" charset="0"/>
              </a:rPr>
              <a:t>A</a:t>
            </a:r>
            <a:r>
              <a:rPr lang="hu-HU" sz="2400" dirty="0" smtClean="0">
                <a:solidFill>
                  <a:srgbClr val="C00000"/>
                </a:solidFill>
                <a:latin typeface="EC Square Sans Pro" panose="020B0506040000020004" pitchFamily="34" charset="0"/>
                <a:ea typeface="Steelfish" charset="0"/>
                <a:cs typeface="Steelfish" charset="0"/>
              </a:rPr>
              <a:t> </a:t>
            </a:r>
            <a:r>
              <a:rPr lang="hu-HU" sz="2400" dirty="0">
                <a:solidFill>
                  <a:srgbClr val="C00000"/>
                </a:solidFill>
                <a:latin typeface="EC Square Sans Pro" panose="020B0506040000020004" pitchFamily="34" charset="0"/>
                <a:ea typeface="Steelfish" charset="0"/>
                <a:cs typeface="Steelfish" charset="0"/>
              </a:rPr>
              <a:t>szisztematikus </a:t>
            </a:r>
            <a:r>
              <a:rPr lang="hu-HU" sz="2400" dirty="0" smtClean="0">
                <a:solidFill>
                  <a:srgbClr val="C00000"/>
                </a:solidFill>
                <a:latin typeface="EC Square Sans Pro" panose="020B0506040000020004" pitchFamily="34" charset="0"/>
                <a:ea typeface="Steelfish" charset="0"/>
                <a:cs typeface="Steelfish" charset="0"/>
              </a:rPr>
              <a:t>metafilaxis </a:t>
            </a:r>
          </a:p>
          <a:p>
            <a:pPr lvl="0" algn="ctr">
              <a:defRPr/>
            </a:pPr>
            <a:r>
              <a:rPr lang="hu-HU" sz="2400" dirty="0" smtClean="0">
                <a:solidFill>
                  <a:srgbClr val="C00000"/>
                </a:solidFill>
                <a:latin typeface="EC Square Sans Pro" panose="020B0506040000020004" pitchFamily="34" charset="0"/>
                <a:ea typeface="Steelfish" charset="0"/>
                <a:cs typeface="Steelfish" charset="0"/>
              </a:rPr>
              <a:t>tiltása</a:t>
            </a:r>
            <a:endParaRPr lang="hu-HU" sz="2400" dirty="0">
              <a:solidFill>
                <a:srgbClr val="C00000"/>
              </a:solidFill>
              <a:latin typeface="EC Square Sans Pro" panose="020B0506040000020004" pitchFamily="34" charset="0"/>
              <a:ea typeface="Steelfish" charset="0"/>
              <a:cs typeface="Steelfish" charset="0"/>
            </a:endParaRPr>
          </a:p>
        </p:txBody>
      </p:sp>
      <p:sp>
        <p:nvSpPr>
          <p:cNvPr id="13" name="Marcador de texto 1">
            <a:extLst>
              <a:ext uri="{FF2B5EF4-FFF2-40B4-BE49-F238E27FC236}">
                <a16:creationId xmlns="" xmlns:a16="http://schemas.microsoft.com/office/drawing/2014/main" id="{9A290223-CCDE-4E2C-AB0B-D34C37CD9EEB}"/>
              </a:ext>
            </a:extLst>
          </p:cNvPr>
          <p:cNvSpPr>
            <a:spLocks noGrp="1"/>
          </p:cNvSpPr>
          <p:nvPr>
            <p:ph type="body" sz="quarter" idx="10"/>
          </p:nvPr>
        </p:nvSpPr>
        <p:spPr>
          <a:xfrm>
            <a:off x="762000" y="311150"/>
            <a:ext cx="8008947" cy="533400"/>
          </a:xfrm>
        </p:spPr>
        <p:txBody>
          <a:bodyPr/>
          <a:lstStyle/>
          <a:p>
            <a:r>
              <a:rPr lang="hu-HU" sz="2400">
                <a:latin typeface="EC Square Sans Pro" panose="020B0506040000020004" pitchFamily="34" charset="0"/>
              </a:rPr>
              <a:t>Az antimikrobiális állatgyógyászati készítmények használata</a:t>
            </a:r>
          </a:p>
          <a:p>
            <a:endParaRPr lang="en-GB" dirty="0"/>
          </a:p>
        </p:txBody>
      </p:sp>
    </p:spTree>
    <p:extLst>
      <p:ext uri="{BB962C8B-B14F-4D97-AF65-F5344CB8AC3E}">
        <p14:creationId xmlns:p14="http://schemas.microsoft.com/office/powerpoint/2010/main" val="165337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 xmlns:a16="http://schemas.microsoft.com/office/drawing/2014/main" id="{295C36C8-9BAD-4921-BF65-AB5480C82CFB}"/>
              </a:ext>
            </a:extLst>
          </p:cNvPr>
          <p:cNvSpPr/>
          <p:nvPr/>
        </p:nvSpPr>
        <p:spPr>
          <a:xfrm>
            <a:off x="0" y="1365608"/>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D4E6F2A5-3731-47FB-97E6-99D46ACADF7C}"/>
              </a:ext>
            </a:extLst>
          </p:cNvPr>
          <p:cNvSpPr txBox="1"/>
          <p:nvPr/>
        </p:nvSpPr>
        <p:spPr>
          <a:xfrm>
            <a:off x="518651" y="1484433"/>
            <a:ext cx="11441480" cy="461665"/>
          </a:xfrm>
          <a:prstGeom prst="rect">
            <a:avLst/>
          </a:prstGeom>
          <a:noFill/>
        </p:spPr>
        <p:txBody>
          <a:bodyPr wrap="square" rtlCol="0">
            <a:spAutoFit/>
          </a:bodyPr>
          <a:lstStyle/>
          <a:p>
            <a:pPr algn="ctr"/>
            <a:r>
              <a:rPr lang="hu-HU" sz="2400" b="1" dirty="0">
                <a:solidFill>
                  <a:schemeClr val="bg1"/>
                </a:solidFill>
                <a:latin typeface="EC Square Sans Pro" panose="020B0506040000020004" pitchFamily="34" charset="0"/>
              </a:rPr>
              <a:t>METAFILAXIS</a:t>
            </a:r>
            <a:r>
              <a:rPr lang="hu-HU" sz="2400" dirty="0">
                <a:solidFill>
                  <a:schemeClr val="bg1"/>
                </a:solidFill>
                <a:latin typeface="EC Square Sans Pro" panose="020B0506040000020004" pitchFamily="34" charset="0"/>
              </a:rPr>
              <a:t> </a:t>
            </a:r>
          </a:p>
        </p:txBody>
      </p:sp>
      <p:sp>
        <p:nvSpPr>
          <p:cNvPr id="3" name="CuadroTexto 2">
            <a:extLst>
              <a:ext uri="{FF2B5EF4-FFF2-40B4-BE49-F238E27FC236}">
                <a16:creationId xmlns="" xmlns:a16="http://schemas.microsoft.com/office/drawing/2014/main" id="{9F1029E3-E9A1-4A51-BF74-3346625DE8CE}"/>
              </a:ext>
            </a:extLst>
          </p:cNvPr>
          <p:cNvSpPr txBox="1"/>
          <p:nvPr/>
        </p:nvSpPr>
        <p:spPr>
          <a:xfrm>
            <a:off x="1621973" y="3364704"/>
            <a:ext cx="2846427" cy="2031325"/>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r>
              <a:rPr lang="hu-HU">
                <a:solidFill>
                  <a:srgbClr val="002060"/>
                </a:solidFill>
                <a:latin typeface="EC Square Sans Pro" panose="020B0506040000020004" pitchFamily="34" charset="0"/>
              </a:rPr>
              <a:t>A beteg állatokkal érintkező állatok fertőzésének kockázata túl magas, ezért nem állnak rendelkezésre megfelelő alternatívák</a:t>
            </a:r>
          </a:p>
          <a:p>
            <a:endParaRPr lang="en-US" dirty="0">
              <a:solidFill>
                <a:srgbClr val="002060"/>
              </a:solidFill>
              <a:latin typeface="EC Square Sans Pro" panose="020B0506040000020004" pitchFamily="34" charset="0"/>
            </a:endParaRPr>
          </a:p>
        </p:txBody>
      </p:sp>
      <p:sp>
        <p:nvSpPr>
          <p:cNvPr id="10" name="CuadroTexto 9">
            <a:extLst>
              <a:ext uri="{FF2B5EF4-FFF2-40B4-BE49-F238E27FC236}">
                <a16:creationId xmlns="" xmlns:a16="http://schemas.microsoft.com/office/drawing/2014/main" id="{01095EFF-09B4-49AB-9304-D0E1F4F62800}"/>
              </a:ext>
            </a:extLst>
          </p:cNvPr>
          <p:cNvSpPr txBox="1"/>
          <p:nvPr/>
        </p:nvSpPr>
        <p:spPr>
          <a:xfrm>
            <a:off x="4782395" y="3364704"/>
            <a:ext cx="2828410" cy="2031325"/>
          </a:xfrm>
          <a:prstGeom prst="rect">
            <a:avLst/>
          </a:prstGeom>
          <a:solidFill>
            <a:schemeClr val="bg1">
              <a:lumMod val="85000"/>
            </a:schemeClr>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hu-HU" sz="1800">
                <a:solidFill>
                  <a:srgbClr val="002060"/>
                </a:solidFill>
                <a:latin typeface="EC Square Sans Pro" panose="020B0506040000020004" pitchFamily="34" charset="0"/>
              </a:rPr>
              <a:t>Hogyan indokoljuk a kezelést?</a:t>
            </a:r>
          </a:p>
          <a:p>
            <a:endParaRPr lang="en-US"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3" name="CuadroTexto 12">
            <a:extLst>
              <a:ext uri="{FF2B5EF4-FFF2-40B4-BE49-F238E27FC236}">
                <a16:creationId xmlns="" xmlns:a16="http://schemas.microsoft.com/office/drawing/2014/main" id="{2602A437-F886-4E9B-B0A9-5872AB027818}"/>
              </a:ext>
            </a:extLst>
          </p:cNvPr>
          <p:cNvSpPr txBox="1"/>
          <p:nvPr/>
        </p:nvSpPr>
        <p:spPr>
          <a:xfrm>
            <a:off x="7924800" y="3348649"/>
            <a:ext cx="2837418" cy="2031325"/>
          </a:xfrm>
          <a:prstGeom prst="rect">
            <a:avLst/>
          </a:prstGeom>
          <a:solidFill>
            <a:srgbClr val="2C7470"/>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hu-HU" dirty="0" smtClean="0">
                <a:solidFill>
                  <a:schemeClr val="bg1"/>
                </a:solidFill>
                <a:latin typeface="EC Square Sans Pro" panose="020B0506040000020004" pitchFamily="34" charset="0"/>
              </a:rPr>
              <a:t>Elérhetők-e </a:t>
            </a:r>
            <a:r>
              <a:rPr lang="hu-HU" dirty="0">
                <a:solidFill>
                  <a:schemeClr val="bg1"/>
                </a:solidFill>
                <a:latin typeface="EC Square Sans Pro" panose="020B0506040000020004" pitchFamily="34" charset="0"/>
              </a:rPr>
              <a:t>megfelelő alternatívák?</a:t>
            </a:r>
          </a:p>
          <a:p>
            <a:pPr algn="ctr"/>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4" name="CuadroTexto 13">
            <a:extLst>
              <a:ext uri="{FF2B5EF4-FFF2-40B4-BE49-F238E27FC236}">
                <a16:creationId xmlns="" xmlns:a16="http://schemas.microsoft.com/office/drawing/2014/main" id="{8F0DF83C-0ECE-4783-B420-B674362A73C0}"/>
              </a:ext>
            </a:extLst>
          </p:cNvPr>
          <p:cNvSpPr txBox="1"/>
          <p:nvPr/>
        </p:nvSpPr>
        <p:spPr>
          <a:xfrm>
            <a:off x="0" y="6039703"/>
            <a:ext cx="12192000" cy="830997"/>
          </a:xfrm>
          <a:prstGeom prst="rect">
            <a:avLst/>
          </a:prstGeom>
          <a:solidFill>
            <a:srgbClr val="003399"/>
          </a:solidFill>
        </p:spPr>
        <p:txBody>
          <a:bodyPr wrap="square" rtlCol="0">
            <a:spAutoFit/>
          </a:bodyPr>
          <a:lstStyle/>
          <a:p>
            <a:pPr marL="1528763"/>
            <a:r>
              <a:rPr lang="hu-HU" sz="1600" dirty="0">
                <a:solidFill>
                  <a:schemeClr val="bg1"/>
                </a:solidFill>
                <a:latin typeface="EC Square Sans Pro" panose="020B0506040000020004" pitchFamily="34" charset="0"/>
              </a:rPr>
              <a:t>A tagállamok iránymutatást adhatnak az ilyen egyéb megfelelő alternatívákról, és </a:t>
            </a:r>
          </a:p>
          <a:p>
            <a:pPr marL="1528763"/>
            <a:r>
              <a:rPr lang="hu-HU" sz="1600" dirty="0">
                <a:solidFill>
                  <a:schemeClr val="bg1"/>
                </a:solidFill>
                <a:latin typeface="EC Square Sans Pro" panose="020B0506040000020004" pitchFamily="34" charset="0"/>
              </a:rPr>
              <a:t>aktívan támogatják olyan iránymutatások kidolgozását és alkalmazását, amelyek elősegítik a metafilaxissal kapcsolatos kockázati tényezők megértését, és kritériumokat tartalmaznak a metafilaxis alkalmazásával kapcsolatban.</a:t>
            </a:r>
          </a:p>
        </p:txBody>
      </p:sp>
      <p:sp>
        <p:nvSpPr>
          <p:cNvPr id="15" name="CuadroTexto 14">
            <a:extLst>
              <a:ext uri="{FF2B5EF4-FFF2-40B4-BE49-F238E27FC236}">
                <a16:creationId xmlns="" xmlns:a16="http://schemas.microsoft.com/office/drawing/2014/main" id="{70592A0D-CC8A-40A0-9B04-80A1242E1B28}"/>
              </a:ext>
            </a:extLst>
          </p:cNvPr>
          <p:cNvSpPr txBox="1"/>
          <p:nvPr/>
        </p:nvSpPr>
        <p:spPr>
          <a:xfrm>
            <a:off x="3045279" y="2669288"/>
            <a:ext cx="6101442" cy="523220"/>
          </a:xfrm>
          <a:prstGeom prst="rect">
            <a:avLst/>
          </a:prstGeom>
          <a:noFill/>
        </p:spPr>
        <p:txBody>
          <a:bodyPr wrap="square">
            <a:spAutoFit/>
          </a:bodyPr>
          <a:lstStyle/>
          <a:p>
            <a:pPr algn="ctr"/>
            <a:r>
              <a:rPr lang="hu-HU" sz="1800">
                <a:solidFill>
                  <a:prstClr val="white"/>
                </a:solidFill>
                <a:latin typeface="EC Square Sans Pro" panose="020B0506040000020004" pitchFamily="34" charset="0"/>
                <a:ea typeface="Steelfish" charset="0"/>
                <a:cs typeface="Steelfish" charset="0"/>
              </a:rPr>
              <a:t>!</a:t>
            </a:r>
            <a:r>
              <a:rPr lang="hu-HU" sz="2800" b="1">
                <a:solidFill>
                  <a:srgbClr val="003399"/>
                </a:solidFill>
                <a:latin typeface="EC Square Sans Pro" panose="020B0506040000020004" pitchFamily="34" charset="0"/>
                <a:ea typeface="Steelfish" charset="0"/>
                <a:cs typeface="Steelfish" charset="0"/>
              </a:rPr>
              <a:t>KIHÍVÁSOK</a:t>
            </a:r>
          </a:p>
        </p:txBody>
      </p:sp>
      <p:sp>
        <p:nvSpPr>
          <p:cNvPr id="16" name="Marcador de texto 1">
            <a:extLst>
              <a:ext uri="{FF2B5EF4-FFF2-40B4-BE49-F238E27FC236}">
                <a16:creationId xmlns="" xmlns:a16="http://schemas.microsoft.com/office/drawing/2014/main" id="{949E5BD9-D4B6-4872-A3CE-DEC7627EEB06}"/>
              </a:ext>
            </a:extLst>
          </p:cNvPr>
          <p:cNvSpPr txBox="1">
            <a:spLocks/>
          </p:cNvSpPr>
          <p:nvPr/>
        </p:nvSpPr>
        <p:spPr>
          <a:xfrm>
            <a:off x="914400" y="4635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a:latin typeface="EC Square Sans Pro" panose="020B0506040000020004" pitchFamily="34" charset="0"/>
              </a:rPr>
              <a:t>Az antimikrobiális állatgyógyászati készítmények használata</a:t>
            </a:r>
          </a:p>
          <a:p>
            <a:endParaRPr lang="en-GB" dirty="0"/>
          </a:p>
        </p:txBody>
      </p:sp>
    </p:spTree>
    <p:extLst>
      <p:ext uri="{BB962C8B-B14F-4D97-AF65-F5344CB8AC3E}">
        <p14:creationId xmlns:p14="http://schemas.microsoft.com/office/powerpoint/2010/main" val="1510602197"/>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TotalTime>
  <Words>2149</Words>
  <Application>Microsoft Office PowerPoint</Application>
  <PresentationFormat>Egyéni</PresentationFormat>
  <Paragraphs>331</Paragraphs>
  <Slides>25</Slides>
  <Notes>6</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25</vt:i4>
      </vt:variant>
    </vt:vector>
  </HeadingPairs>
  <TitlesOfParts>
    <vt:vector size="35" baseType="lpstr">
      <vt:lpstr>맑은 고딕</vt:lpstr>
      <vt:lpstr>Arial</vt:lpstr>
      <vt:lpstr>Calibri</vt:lpstr>
      <vt:lpstr>EC Square Sans Pro</vt:lpstr>
      <vt:lpstr>Montserrat</vt:lpstr>
      <vt:lpstr>Steelfish</vt:lpstr>
      <vt:lpstr>Times New Roman</vt:lpstr>
      <vt:lpstr>Verdana</vt:lpstr>
      <vt:lpstr>Wingdings</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Kollár-Nagy Eszter</cp:lastModifiedBy>
  <cp:revision>119</cp:revision>
  <dcterms:created xsi:type="dcterms:W3CDTF">2023-11-20T15:58:16Z</dcterms:created>
  <dcterms:modified xsi:type="dcterms:W3CDTF">2024-03-15T11:08:03Z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