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61" r:id="rId2"/>
    <p:sldId id="262" r:id="rId3"/>
    <p:sldId id="264" r:id="rId4"/>
    <p:sldId id="265" r:id="rId5"/>
    <p:sldId id="266" r:id="rId6"/>
    <p:sldId id="271" r:id="rId7"/>
    <p:sldId id="272" r:id="rId8"/>
    <p:sldId id="275" r:id="rId9"/>
    <p:sldId id="267" r:id="rId10"/>
    <p:sldId id="273" r:id="rId11"/>
    <p:sldId id="274" r:id="rId12"/>
    <p:sldId id="276" r:id="rId13"/>
    <p:sldId id="277" r:id="rId14"/>
    <p:sldId id="278" r:id="rId15"/>
    <p:sldId id="280" r:id="rId16"/>
    <p:sldId id="279" r:id="rId17"/>
    <p:sldId id="281" r:id="rId18"/>
    <p:sldId id="297" r:id="rId19"/>
    <p:sldId id="300" r:id="rId20"/>
    <p:sldId id="301" r:id="rId21"/>
    <p:sldId id="284" r:id="rId22"/>
    <p:sldId id="298" r:id="rId23"/>
    <p:sldId id="299" r:id="rId24"/>
    <p:sldId id="302" r:id="rId25"/>
    <p:sldId id="303" r:id="rId26"/>
    <p:sldId id="304" r:id="rId27"/>
    <p:sldId id="305" r:id="rId28"/>
    <p:sldId id="270" r:id="rId2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 " initials="" lastIdx="6"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B"/>
    <a:srgbClr val="003399"/>
    <a:srgbClr val="6BB188"/>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1412" autoAdjust="0"/>
  </p:normalViewPr>
  <p:slideViewPr>
    <p:cSldViewPr>
      <p:cViewPr varScale="1">
        <p:scale>
          <a:sx n="64" d="100"/>
          <a:sy n="64" d="100"/>
        </p:scale>
        <p:origin x="7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E824BFE-8AB2-4ABD-9237-F9F996B9BA0E}" type="datetimeFigureOut">
              <a:rPr lang="en-GB" smtClean="0"/>
              <a:t>05/03/2024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04F7E362-4D60-4DBD-9657-E4B9F9F4344F}" type="slidenum">
              <a:rPr lang="en-GB" smtClean="0"/>
              <a:t>‹Nº›</a:t>
            </a:fld>
            <a:endParaRPr lang="en-GB"/>
          </a:p>
        </p:txBody>
      </p:sp>
    </p:spTree>
    <p:extLst>
      <p:ext uri="{BB962C8B-B14F-4D97-AF65-F5344CB8AC3E}">
        <p14:creationId xmlns:p14="http://schemas.microsoft.com/office/powerpoint/2010/main" val="254294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2400" dirty="0"/>
              <a:t>three satellite ( </a:t>
            </a:r>
            <a:r>
              <a:rPr lang="en-GB" sz="2400" dirty="0" err="1"/>
              <a:t>satelaid</a:t>
            </a:r>
            <a:r>
              <a:rPr lang="en-GB" sz="2400" dirty="0"/>
              <a:t>) groups</a:t>
            </a:r>
          </a:p>
        </p:txBody>
      </p:sp>
      <p:sp>
        <p:nvSpPr>
          <p:cNvPr id="4" name="Marcador de número de diapositiva 3"/>
          <p:cNvSpPr>
            <a:spLocks noGrp="1"/>
          </p:cNvSpPr>
          <p:nvPr>
            <p:ph type="sldNum" sz="quarter" idx="10"/>
          </p:nvPr>
        </p:nvSpPr>
        <p:spPr/>
        <p:txBody>
          <a:bodyPr/>
          <a:lstStyle/>
          <a:p>
            <a:fld id="{52D9F6DF-F4ED-463A-B874-304C77BBDF5B}" type="slidenum">
              <a:rPr lang="es-ES" smtClean="0"/>
              <a:t>17</a:t>
            </a:fld>
            <a:endParaRPr lang="es-ES"/>
          </a:p>
        </p:txBody>
      </p:sp>
    </p:spTree>
    <p:extLst>
      <p:ext uri="{BB962C8B-B14F-4D97-AF65-F5344CB8AC3E}">
        <p14:creationId xmlns:p14="http://schemas.microsoft.com/office/powerpoint/2010/main" val="34145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terms of surveillance of resistance in animal health, the Clinical Pathogenic Bacteria Surveillance Project in animal health is underway.</a:t>
            </a:r>
          </a:p>
          <a:p>
            <a:endParaRPr lang="en-US" dirty="0"/>
          </a:p>
          <a:p>
            <a:r>
              <a:rPr lang="en-US" dirty="0"/>
              <a:t>This ambitious project is a pioneer at a national level and one of the first at a European level.</a:t>
            </a:r>
          </a:p>
          <a:p>
            <a:endParaRPr lang="en-US" dirty="0"/>
          </a:p>
          <a:p>
            <a:r>
              <a:rPr lang="en-US" dirty="0"/>
              <a:t>With the creation of this project, the PRAN wants to expand knowledge about resistance in animal health, necessary to identify trends in the evolution of resistance and implement specific actions against them.</a:t>
            </a:r>
          </a:p>
          <a:p>
            <a:endParaRPr lang="en-US" dirty="0"/>
          </a:p>
          <a:p>
            <a:r>
              <a:rPr lang="en-US" dirty="0"/>
              <a:t>The main objectives of this project are:</a:t>
            </a:r>
          </a:p>
          <a:p>
            <a:endParaRPr lang="en-US" dirty="0"/>
          </a:p>
          <a:p>
            <a:r>
              <a:rPr lang="en-US" dirty="0"/>
              <a:t>Identify trends in the resistance of clinical pathogenic bacteria in animal health.</a:t>
            </a:r>
          </a:p>
          <a:p>
            <a:r>
              <a:rPr lang="en-US" dirty="0"/>
              <a:t>Promote the taking of samples to determine diagnosis and susceptibility and unify criteria and methodology by creating a network of laboratories.</a:t>
            </a:r>
          </a:p>
        </p:txBody>
      </p:sp>
      <p:sp>
        <p:nvSpPr>
          <p:cNvPr id="4" name="Marcador de número de diapositiva 3"/>
          <p:cNvSpPr>
            <a:spLocks noGrp="1"/>
          </p:cNvSpPr>
          <p:nvPr>
            <p:ph type="sldNum" sz="quarter" idx="10"/>
          </p:nvPr>
        </p:nvSpPr>
        <p:spPr/>
        <p:txBody>
          <a:bodyPr/>
          <a:lstStyle/>
          <a:p>
            <a:fld id="{C27B7E09-0D76-7D48-A1BB-FD023FCB91C8}" type="slidenum">
              <a:rPr lang="es-ES" smtClean="0"/>
              <a:pPr/>
              <a:t>21</a:t>
            </a:fld>
            <a:endParaRPr lang="es-ES"/>
          </a:p>
        </p:txBody>
      </p:sp>
    </p:spTree>
    <p:extLst>
      <p:ext uri="{BB962C8B-B14F-4D97-AF65-F5344CB8AC3E}">
        <p14:creationId xmlns:p14="http://schemas.microsoft.com/office/powerpoint/2010/main" val="22938755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C8685-E601-A69A-E285-400C3FF3DDE9}"/>
              </a:ext>
            </a:extLst>
          </p:cNvPr>
          <p:cNvSpPr>
            <a:spLocks noGrp="1"/>
          </p:cNvSpPr>
          <p:nvPr>
            <p:ph type="dt" sz="half" idx="10"/>
          </p:nvPr>
        </p:nvSpPr>
        <p:spPr/>
        <p:txBody>
          <a:bodyPr/>
          <a:lstStyle/>
          <a:p>
            <a:fld id="{3647C58B-A761-40BF-BCC4-7F8DB4335B41}" type="datetimeFigureOut">
              <a:rPr lang="es-ES" smtClean="0"/>
              <a:t>05/03/2024</a:t>
            </a:fld>
            <a:endParaRPr lang="es-ES"/>
          </a:p>
        </p:txBody>
      </p:sp>
      <p:sp>
        <p:nvSpPr>
          <p:cNvPr id="3" name="Footer Placeholder 2">
            <a:extLst>
              <a:ext uri="{FF2B5EF4-FFF2-40B4-BE49-F238E27FC236}">
                <a16:creationId xmlns:a16="http://schemas.microsoft.com/office/drawing/2014/main" id="{856859DC-CC18-6E35-426A-1D0846FBE892}"/>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13E48402-B2C0-4221-74E9-665221EDD3F9}"/>
              </a:ext>
            </a:extLst>
          </p:cNvPr>
          <p:cNvSpPr>
            <a:spLocks noGrp="1"/>
          </p:cNvSpPr>
          <p:nvPr>
            <p:ph type="sldNum" sz="quarter" idx="12"/>
          </p:nvPr>
        </p:nvSpPr>
        <p:spPr/>
        <p:txBody>
          <a:bodyPr/>
          <a:lstStyle/>
          <a:p>
            <a:fld id="{2D9B0210-A7C5-44D2-AC3F-90041B3048B6}" type="slidenum">
              <a:rPr lang="es-ES" smtClean="0"/>
              <a:t>‹Nº›</a:t>
            </a:fld>
            <a:endParaRPr lang="es-ES"/>
          </a:p>
        </p:txBody>
      </p:sp>
    </p:spTree>
    <p:extLst>
      <p:ext uri="{BB962C8B-B14F-4D97-AF65-F5344CB8AC3E}">
        <p14:creationId xmlns:p14="http://schemas.microsoft.com/office/powerpoint/2010/main" val="291118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A IMAGEN">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59B964A9-9ED8-9948-8D4B-02F302A6A831}"/>
              </a:ext>
            </a:extLst>
          </p:cNvPr>
          <p:cNvSpPr txBox="1"/>
          <p:nvPr userDrawn="1"/>
        </p:nvSpPr>
        <p:spPr>
          <a:xfrm>
            <a:off x="9415224" y="-667661"/>
            <a:ext cx="184731" cy="370016"/>
          </a:xfrm>
          <a:prstGeom prst="rect">
            <a:avLst/>
          </a:prstGeom>
          <a:noFill/>
        </p:spPr>
        <p:txBody>
          <a:bodyPr wrap="none" rtlCol="0">
            <a:spAutoFit/>
          </a:bodyPr>
          <a:lstStyle/>
          <a:p>
            <a:endParaRPr lang="es-ES" sz="1800" dirty="0"/>
          </a:p>
        </p:txBody>
      </p:sp>
      <p:sp>
        <p:nvSpPr>
          <p:cNvPr id="11" name="Marcador de número de diapositiva 5">
            <a:extLst>
              <a:ext uri="{FF2B5EF4-FFF2-40B4-BE49-F238E27FC236}">
                <a16:creationId xmlns:a16="http://schemas.microsoft.com/office/drawing/2014/main" id="{6BC0439C-3548-8647-AF3E-584BB835BE79}"/>
              </a:ext>
            </a:extLst>
          </p:cNvPr>
          <p:cNvSpPr>
            <a:spLocks noGrp="1"/>
          </p:cNvSpPr>
          <p:nvPr>
            <p:ph type="sldNum" sz="quarter" idx="4"/>
          </p:nvPr>
        </p:nvSpPr>
        <p:spPr>
          <a:xfrm>
            <a:off x="462191" y="6124784"/>
            <a:ext cx="2743200" cy="365801"/>
          </a:xfrm>
          <a:prstGeom prst="rect">
            <a:avLst/>
          </a:prstGeom>
        </p:spPr>
        <p:txBody>
          <a:bodyPr vert="horz" lIns="91440" tIns="45720" rIns="91440" bIns="45720" rtlCol="0" anchor="ctr"/>
          <a:lstStyle>
            <a:lvl1pPr algn="l">
              <a:defRPr sz="1200" b="0" i="0">
                <a:solidFill>
                  <a:srgbClr val="C00000"/>
                </a:solidFill>
                <a:latin typeface="Montserrat" charset="0"/>
                <a:ea typeface="Montserrat" charset="0"/>
                <a:cs typeface="Montserrat" charset="0"/>
              </a:defRPr>
            </a:lvl1pPr>
          </a:lstStyle>
          <a:p>
            <a:fld id="{948FD6AC-5A4A-C944-AFB7-CFE21FCED208}" type="slidenum">
              <a:rPr lang="es-ES" smtClean="0"/>
              <a:pPr/>
              <a:t>‹Nº›</a:t>
            </a:fld>
            <a:endParaRPr lang="es-ES" dirty="0"/>
          </a:p>
        </p:txBody>
      </p:sp>
      <p:pic>
        <p:nvPicPr>
          <p:cNvPr id="14" name="Imagen 13">
            <a:extLst>
              <a:ext uri="{FF2B5EF4-FFF2-40B4-BE49-F238E27FC236}">
                <a16:creationId xmlns:a16="http://schemas.microsoft.com/office/drawing/2014/main" id="{B8C0B202-B66A-9249-8CD8-72421768A6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84" y="110453"/>
            <a:ext cx="5864704" cy="638859"/>
          </a:xfrm>
          <a:prstGeom prst="rect">
            <a:avLst/>
          </a:prstGeom>
        </p:spPr>
      </p:pic>
      <p:sp>
        <p:nvSpPr>
          <p:cNvPr id="15" name="Elipse 14">
            <a:extLst>
              <a:ext uri="{FF2B5EF4-FFF2-40B4-BE49-F238E27FC236}">
                <a16:creationId xmlns:a16="http://schemas.microsoft.com/office/drawing/2014/main" id="{76FDFF0D-437C-3D42-BC94-487A88573D07}"/>
              </a:ext>
            </a:extLst>
          </p:cNvPr>
          <p:cNvSpPr/>
          <p:nvPr userDrawn="1"/>
        </p:nvSpPr>
        <p:spPr>
          <a:xfrm>
            <a:off x="7534974" y="2545800"/>
            <a:ext cx="5245396" cy="5255110"/>
          </a:xfrm>
          <a:prstGeom prst="ellipse">
            <a:avLst/>
          </a:prstGeom>
          <a:solidFill>
            <a:srgbClr val="D0D0D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Picture Placeholder 2">
            <a:extLst>
              <a:ext uri="{FF2B5EF4-FFF2-40B4-BE49-F238E27FC236}">
                <a16:creationId xmlns:a16="http://schemas.microsoft.com/office/drawing/2014/main" id="{3FB9FD73-684F-E644-A698-635F79EA4B39}"/>
              </a:ext>
            </a:extLst>
          </p:cNvPr>
          <p:cNvSpPr>
            <a:spLocks noGrp="1"/>
          </p:cNvSpPr>
          <p:nvPr>
            <p:ph type="pic" sz="quarter" idx="10" hasCustomPrompt="1"/>
          </p:nvPr>
        </p:nvSpPr>
        <p:spPr>
          <a:xfrm>
            <a:off x="6101329" y="1212864"/>
            <a:ext cx="3437782" cy="2368721"/>
          </a:xfrm>
          <a:prstGeom prst="rect">
            <a:avLst/>
          </a:prstGeom>
          <a:pattFill prst="pct25">
            <a:fgClr>
              <a:schemeClr val="bg2"/>
            </a:fgClr>
            <a:bgClr>
              <a:srgbClr val="304168"/>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i="0">
                <a:latin typeface="Montserrat" charset="0"/>
                <a:ea typeface="Montserrat" charset="0"/>
                <a:cs typeface="Montserrat"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err="1"/>
              <a:t>Inserta</a:t>
            </a:r>
            <a:r>
              <a:rPr lang="en-US" dirty="0"/>
              <a:t> imagen</a:t>
            </a:r>
          </a:p>
        </p:txBody>
      </p:sp>
      <p:sp>
        <p:nvSpPr>
          <p:cNvPr id="17" name="Picture Placeholder 2">
            <a:extLst>
              <a:ext uri="{FF2B5EF4-FFF2-40B4-BE49-F238E27FC236}">
                <a16:creationId xmlns:a16="http://schemas.microsoft.com/office/drawing/2014/main" id="{E9DFD406-99AD-3949-91EB-91EF5003F508}"/>
              </a:ext>
            </a:extLst>
          </p:cNvPr>
          <p:cNvSpPr>
            <a:spLocks noGrp="1"/>
          </p:cNvSpPr>
          <p:nvPr>
            <p:ph type="pic" sz="quarter" idx="11" hasCustomPrompt="1"/>
          </p:nvPr>
        </p:nvSpPr>
        <p:spPr>
          <a:xfrm>
            <a:off x="6101329" y="3286176"/>
            <a:ext cx="3437782" cy="2368721"/>
          </a:xfrm>
          <a:prstGeom prst="rect">
            <a:avLst/>
          </a:prstGeom>
          <a:pattFill prst="pct25">
            <a:fgClr>
              <a:schemeClr val="bg2"/>
            </a:fgClr>
            <a:bgClr>
              <a:srgbClr val="304168"/>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i="0">
                <a:latin typeface="Montserrat" charset="0"/>
                <a:ea typeface="Montserrat" charset="0"/>
                <a:cs typeface="Montserrat"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err="1"/>
              <a:t>Inserta</a:t>
            </a:r>
            <a:r>
              <a:rPr lang="en-US" dirty="0"/>
              <a:t> imagen</a:t>
            </a:r>
          </a:p>
        </p:txBody>
      </p:sp>
      <p:sp>
        <p:nvSpPr>
          <p:cNvPr id="18" name="Picture Placeholder 2">
            <a:extLst>
              <a:ext uri="{FF2B5EF4-FFF2-40B4-BE49-F238E27FC236}">
                <a16:creationId xmlns:a16="http://schemas.microsoft.com/office/drawing/2014/main" id="{1F453762-451D-DE46-A9FE-B28111ACCDC5}"/>
              </a:ext>
            </a:extLst>
          </p:cNvPr>
          <p:cNvSpPr>
            <a:spLocks noGrp="1"/>
          </p:cNvSpPr>
          <p:nvPr>
            <p:ph type="pic" sz="quarter" idx="12" hasCustomPrompt="1"/>
          </p:nvPr>
        </p:nvSpPr>
        <p:spPr>
          <a:xfrm>
            <a:off x="2823045" y="1212864"/>
            <a:ext cx="3437782" cy="2368721"/>
          </a:xfrm>
          <a:prstGeom prst="rect">
            <a:avLst/>
          </a:prstGeom>
          <a:pattFill prst="pct25">
            <a:fgClr>
              <a:schemeClr val="bg2"/>
            </a:fgClr>
            <a:bgClr>
              <a:srgbClr val="304168"/>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i="0">
                <a:latin typeface="Montserrat" charset="0"/>
                <a:ea typeface="Montserrat" charset="0"/>
                <a:cs typeface="Montserrat"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err="1"/>
              <a:t>Inserta</a:t>
            </a:r>
            <a:r>
              <a:rPr lang="en-US" dirty="0"/>
              <a:t> imagen</a:t>
            </a:r>
          </a:p>
        </p:txBody>
      </p:sp>
      <p:sp>
        <p:nvSpPr>
          <p:cNvPr id="20" name="Picture Placeholder 2">
            <a:extLst>
              <a:ext uri="{FF2B5EF4-FFF2-40B4-BE49-F238E27FC236}">
                <a16:creationId xmlns:a16="http://schemas.microsoft.com/office/drawing/2014/main" id="{ECC285E9-5E5D-D246-937E-BC009AAD412A}"/>
              </a:ext>
            </a:extLst>
          </p:cNvPr>
          <p:cNvSpPr>
            <a:spLocks noGrp="1"/>
          </p:cNvSpPr>
          <p:nvPr>
            <p:ph type="pic" sz="quarter" idx="13" hasCustomPrompt="1"/>
          </p:nvPr>
        </p:nvSpPr>
        <p:spPr>
          <a:xfrm>
            <a:off x="2823045" y="3286176"/>
            <a:ext cx="3437782" cy="2368721"/>
          </a:xfrm>
          <a:prstGeom prst="rect">
            <a:avLst/>
          </a:prstGeom>
          <a:pattFill prst="pct25">
            <a:fgClr>
              <a:schemeClr val="bg2"/>
            </a:fgClr>
            <a:bgClr>
              <a:srgbClr val="304168"/>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i="0">
                <a:latin typeface="Montserrat" charset="0"/>
                <a:ea typeface="Montserrat" charset="0"/>
                <a:cs typeface="Montserrat"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err="1"/>
              <a:t>Inserta</a:t>
            </a:r>
            <a:r>
              <a:rPr lang="en-US" dirty="0"/>
              <a:t> </a:t>
            </a:r>
            <a:r>
              <a:rPr lang="en-US" dirty="0" err="1"/>
              <a:t>imagen</a:t>
            </a:r>
            <a:endParaRPr lang="en-US" dirty="0"/>
          </a:p>
        </p:txBody>
      </p:sp>
      <p:pic>
        <p:nvPicPr>
          <p:cNvPr id="10" name="Imagen 9">
            <a:extLst>
              <a:ext uri="{FF2B5EF4-FFF2-40B4-BE49-F238E27FC236}">
                <a16:creationId xmlns:a16="http://schemas.microsoft.com/office/drawing/2014/main" id="{CE1B9E9A-4E4C-47EC-AD17-EEB55A0487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3770" y="104984"/>
            <a:ext cx="1480003" cy="559634"/>
          </a:xfrm>
          <a:prstGeom prst="rect">
            <a:avLst/>
          </a:prstGeom>
        </p:spPr>
      </p:pic>
    </p:spTree>
    <p:extLst>
      <p:ext uri="{BB962C8B-B14F-4D97-AF65-F5344CB8AC3E}">
        <p14:creationId xmlns:p14="http://schemas.microsoft.com/office/powerpoint/2010/main" val="20046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 id="2147483678" r:id="rId1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es/url?sa=i&amp;rct=j&amp;q=&amp;esrc=s&amp;source=images&amp;cd=&amp;cad=rja&amp;uact=8&amp;ved=0ahUKEwj7xLql9IrTAhWLAxoKHYo7DvkQjRwIBw&amp;url=http://periodico.sena.edu.co/transferencia/noticia.php?i=800&amp;psig=AFQjCNG-8XiZHBoGVh6RyBXzUT0uCwNEvg&amp;ust=1491398975580193" TargetMode="Externa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1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2.png"/><Relationship Id="rId1" Type="http://schemas.openxmlformats.org/officeDocument/2006/relationships/slideLayout" Target="../slideLayouts/slideLayout8.xml"/><Relationship Id="rId4"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5.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8.xml"/><Relationship Id="rId5" Type="http://schemas.openxmlformats.org/officeDocument/2006/relationships/image" Target="../media/image111.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3.emf"/><Relationship Id="rId7" Type="http://schemas.openxmlformats.org/officeDocument/2006/relationships/image" Target="../media/image117.png"/><Relationship Id="rId2" Type="http://schemas.openxmlformats.org/officeDocument/2006/relationships/image" Target="../media/image112.jpeg"/><Relationship Id="rId1" Type="http://schemas.openxmlformats.org/officeDocument/2006/relationships/slideLayout" Target="../slideLayouts/slideLayout8.xml"/><Relationship Id="rId6" Type="http://schemas.openxmlformats.org/officeDocument/2006/relationships/image" Target="../media/image116.jpeg"/><Relationship Id="rId5" Type="http://schemas.openxmlformats.org/officeDocument/2006/relationships/image" Target="../media/image115.png"/><Relationship Id="rId4" Type="http://schemas.openxmlformats.org/officeDocument/2006/relationships/image" Target="../media/image1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resistenciaantibioticos.es/es/lineas-de-accion/control" TargetMode="External"/><Relationship Id="rId2" Type="http://schemas.openxmlformats.org/officeDocument/2006/relationships/image" Target="../media/image1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8.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2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8.xml"/><Relationship Id="rId4" Type="http://schemas.openxmlformats.org/officeDocument/2006/relationships/image" Target="../media/image1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143.jpeg"/><Relationship Id="rId13" Type="http://schemas.openxmlformats.org/officeDocument/2006/relationships/image" Target="../media/image148.jpeg"/><Relationship Id="rId3" Type="http://schemas.openxmlformats.org/officeDocument/2006/relationships/image" Target="../media/image138.png"/><Relationship Id="rId7" Type="http://schemas.openxmlformats.org/officeDocument/2006/relationships/image" Target="../media/image142.jpeg"/><Relationship Id="rId12" Type="http://schemas.openxmlformats.org/officeDocument/2006/relationships/image" Target="../media/image147.png"/><Relationship Id="rId2" Type="http://schemas.openxmlformats.org/officeDocument/2006/relationships/image" Target="../media/image137.jpeg"/><Relationship Id="rId1" Type="http://schemas.openxmlformats.org/officeDocument/2006/relationships/slideLayout" Target="../slideLayouts/slideLayout8.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jpeg"/><Relationship Id="rId15" Type="http://schemas.openxmlformats.org/officeDocument/2006/relationships/image" Target="../media/image150.jpe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jpeg"/><Relationship Id="rId14" Type="http://schemas.openxmlformats.org/officeDocument/2006/relationships/image" Target="../media/image1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HUNGARY</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19 &amp; 20 March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pPr algn="ctr"/>
            <a:r>
              <a:rPr lang="en-US" b="1" dirty="0">
                <a:solidFill>
                  <a:srgbClr val="1B355D"/>
                </a:solidFill>
                <a:latin typeface="Montserrat" charset="0"/>
              </a:rPr>
              <a:t>CONSUMPTION IN MG/PCU - REDUCE COLISTIN PROGRAM</a:t>
            </a:r>
          </a:p>
          <a:p>
            <a:endParaRPr lang="en-GB" dirty="0"/>
          </a:p>
        </p:txBody>
      </p:sp>
      <p:pic>
        <p:nvPicPr>
          <p:cNvPr id="3" name="Picture 2" descr="Resultado de imagen de cerdos comiendo">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7246" y="4023830"/>
            <a:ext cx="2664296" cy="1706021"/>
          </a:xfrm>
          <a:prstGeom prst="rect">
            <a:avLst/>
          </a:prstGeom>
          <a:ln>
            <a:noFill/>
          </a:ln>
          <a:effectLst>
            <a:outerShdw blurRad="292100" dist="139700" dir="2700000" algn="tl" rotWithShape="0">
              <a:srgbClr val="333333">
                <a:alpha val="65000"/>
              </a:srgbClr>
            </a:outerShdw>
          </a:effectLst>
        </p:spPr>
      </p:pic>
      <p:sp>
        <p:nvSpPr>
          <p:cNvPr id="4" name="14 CuadroTexto"/>
          <p:cNvSpPr txBox="1"/>
          <p:nvPr/>
        </p:nvSpPr>
        <p:spPr>
          <a:xfrm>
            <a:off x="9096540" y="1320084"/>
            <a:ext cx="2805709" cy="461665"/>
          </a:xfrm>
          <a:prstGeom prst="rect">
            <a:avLst/>
          </a:prstGeom>
          <a:solidFill>
            <a:srgbClr val="92D05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2400" b="1" dirty="0">
                <a:solidFill>
                  <a:schemeClr val="bg1"/>
                </a:solidFill>
                <a:latin typeface="Montserrat" panose="00000500000000000000"/>
              </a:rPr>
              <a:t>106 </a:t>
            </a:r>
            <a:r>
              <a:rPr lang="es-ES" sz="2400" b="1" dirty="0" err="1">
                <a:solidFill>
                  <a:schemeClr val="bg1"/>
                </a:solidFill>
                <a:latin typeface="Montserrat" panose="00000500000000000000"/>
              </a:rPr>
              <a:t>companies</a:t>
            </a:r>
            <a:endParaRPr lang="es-ES" sz="2400" dirty="0">
              <a:solidFill>
                <a:schemeClr val="bg1"/>
              </a:solidFill>
              <a:latin typeface="Montserrat" panose="00000500000000000000"/>
            </a:endParaRPr>
          </a:p>
        </p:txBody>
      </p:sp>
      <p:sp>
        <p:nvSpPr>
          <p:cNvPr id="5" name="17 CuadroTexto"/>
          <p:cNvSpPr txBox="1"/>
          <p:nvPr/>
        </p:nvSpPr>
        <p:spPr>
          <a:xfrm>
            <a:off x="9255973" y="2306322"/>
            <a:ext cx="2486842" cy="830997"/>
          </a:xfrm>
          <a:prstGeom prst="rect">
            <a:avLst/>
          </a:prstGeom>
          <a:solidFill>
            <a:srgbClr val="92D05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2400" b="1" dirty="0">
                <a:solidFill>
                  <a:schemeClr val="bg1"/>
                </a:solidFill>
                <a:latin typeface="Montserrat" panose="00000500000000000000"/>
              </a:rPr>
              <a:t>+ 85% production</a:t>
            </a:r>
            <a:endParaRPr lang="es-ES" sz="2400" dirty="0">
              <a:solidFill>
                <a:schemeClr val="bg1"/>
              </a:solidFill>
              <a:latin typeface="Montserrat" panose="00000500000000000000"/>
            </a:endParaRPr>
          </a:p>
        </p:txBody>
      </p:sp>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540" y="1433282"/>
            <a:ext cx="7416189" cy="3809225"/>
          </a:xfrm>
          <a:prstGeom prst="rect">
            <a:avLst/>
          </a:prstGeom>
          <a:ln>
            <a:noFill/>
          </a:ln>
        </p:spPr>
      </p:pic>
      <p:cxnSp>
        <p:nvCxnSpPr>
          <p:cNvPr id="7" name="5 Conector recto de flecha"/>
          <p:cNvCxnSpPr/>
          <p:nvPr/>
        </p:nvCxnSpPr>
        <p:spPr>
          <a:xfrm>
            <a:off x="1524000" y="2139950"/>
            <a:ext cx="5025910" cy="1514850"/>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sp>
        <p:nvSpPr>
          <p:cNvPr id="8" name="2 Rectángulo"/>
          <p:cNvSpPr>
            <a:spLocks noChangeArrowheads="1"/>
          </p:cNvSpPr>
          <p:nvPr/>
        </p:nvSpPr>
        <p:spPr bwMode="auto">
          <a:xfrm>
            <a:off x="5105400" y="2189350"/>
            <a:ext cx="199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s-ES" altLang="es-ES" sz="4000" b="1" cap="all" dirty="0">
                <a:solidFill>
                  <a:srgbClr val="2F3A46"/>
                </a:solidFill>
                <a:latin typeface="Open Sans" panose="020B0606030504020204" pitchFamily="34" charset="0"/>
              </a:rPr>
              <a:t>97,18%</a:t>
            </a:r>
          </a:p>
        </p:txBody>
      </p:sp>
      <p:pic>
        <p:nvPicPr>
          <p:cNvPr id="9"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240" y="5366264"/>
            <a:ext cx="7160372" cy="1274174"/>
          </a:xfrm>
          <a:prstGeom prst="rect">
            <a:avLst/>
          </a:prstGeom>
        </p:spPr>
      </p:pic>
    </p:spTree>
    <p:extLst>
      <p:ext uri="{BB962C8B-B14F-4D97-AF65-F5344CB8AC3E}">
        <p14:creationId xmlns:p14="http://schemas.microsoft.com/office/powerpoint/2010/main" val="17387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pPr algn="ctr"/>
            <a:r>
              <a:rPr lang="en-US" b="1" dirty="0">
                <a:solidFill>
                  <a:srgbClr val="1B355D"/>
                </a:solidFill>
                <a:latin typeface="Montserrat" charset="0"/>
              </a:rPr>
              <a:t>CONSUMPTION IN MG/PCU - REDUCE COLISTIN PROGRAM</a:t>
            </a:r>
          </a:p>
          <a:p>
            <a:endParaRPr lang="en-GB" dirty="0"/>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530350"/>
            <a:ext cx="9031828" cy="5080404"/>
          </a:xfrm>
          <a:prstGeom prst="rect">
            <a:avLst/>
          </a:prstGeom>
        </p:spPr>
      </p:pic>
    </p:spTree>
    <p:extLst>
      <p:ext uri="{BB962C8B-B14F-4D97-AF65-F5344CB8AC3E}">
        <p14:creationId xmlns:p14="http://schemas.microsoft.com/office/powerpoint/2010/main" val="192692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pPr>
              <a:lnSpc>
                <a:spcPts val="3840"/>
              </a:lnSpc>
            </a:pPr>
            <a:r>
              <a:rPr lang="es-ES" b="1" dirty="0">
                <a:solidFill>
                  <a:srgbClr val="002060"/>
                </a:solidFill>
                <a:latin typeface="Montserrat" panose="00000500000000000000" pitchFamily="2" charset="0"/>
                <a:cs typeface="Calibri Light" panose="020F0302020204030204" pitchFamily="34" charset="0"/>
              </a:rPr>
              <a:t>Reduce </a:t>
            </a:r>
            <a:r>
              <a:rPr lang="es-ES" b="1" dirty="0" err="1">
                <a:solidFill>
                  <a:srgbClr val="002060"/>
                </a:solidFill>
                <a:latin typeface="Montserrat" panose="00000500000000000000" pitchFamily="2" charset="0"/>
                <a:cs typeface="Calibri Light" panose="020F0302020204030204" pitchFamily="34" charset="0"/>
              </a:rPr>
              <a:t>Antibiotics</a:t>
            </a:r>
            <a:r>
              <a:rPr lang="es-ES" b="1" dirty="0">
                <a:solidFill>
                  <a:srgbClr val="002060"/>
                </a:solidFill>
                <a:latin typeface="Montserrat" panose="00000500000000000000" pitchFamily="2" charset="0"/>
                <a:cs typeface="Calibri Light" panose="020F0302020204030204" pitchFamily="34" charset="0"/>
              </a:rPr>
              <a:t> </a:t>
            </a:r>
            <a:r>
              <a:rPr lang="es-ES" b="1" dirty="0" err="1">
                <a:solidFill>
                  <a:srgbClr val="002060"/>
                </a:solidFill>
                <a:latin typeface="Montserrat" panose="00000500000000000000" pitchFamily="2" charset="0"/>
                <a:cs typeface="Calibri Light" panose="020F0302020204030204" pitchFamily="34" charset="0"/>
              </a:rPr>
              <a:t>Program</a:t>
            </a:r>
            <a:endParaRPr lang="es-ES" b="1" dirty="0">
              <a:solidFill>
                <a:srgbClr val="002060"/>
              </a:solidFill>
              <a:latin typeface="Montserrat" panose="00000500000000000000" pitchFamily="2" charset="0"/>
              <a:cs typeface="Calibri Light" panose="020F0302020204030204" pitchFamily="34" charset="0"/>
            </a:endParaRPr>
          </a:p>
          <a:p>
            <a:endParaRPr lang="en-GB" dirty="0"/>
          </a:p>
        </p:txBody>
      </p:sp>
      <p:sp>
        <p:nvSpPr>
          <p:cNvPr id="3" name="Llamada ovalada 22">
            <a:extLst>
              <a:ext uri="{FF2B5EF4-FFF2-40B4-BE49-F238E27FC236}">
                <a16:creationId xmlns:a16="http://schemas.microsoft.com/office/drawing/2014/main" id="{8F74925A-BA74-BE4F-B8E9-1C3D6BCF2A01}"/>
              </a:ext>
            </a:extLst>
          </p:cNvPr>
          <p:cNvSpPr/>
          <p:nvPr/>
        </p:nvSpPr>
        <p:spPr>
          <a:xfrm rot="13675256">
            <a:off x="1677537" y="1679296"/>
            <a:ext cx="2327281" cy="2446683"/>
          </a:xfrm>
          <a:prstGeom prst="wedgeEllipseCallout">
            <a:avLst/>
          </a:prstGeom>
          <a:solidFill>
            <a:srgbClr val="1B355D"/>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4" name="5 CuadroTexto"/>
          <p:cNvSpPr txBox="1"/>
          <p:nvPr/>
        </p:nvSpPr>
        <p:spPr>
          <a:xfrm>
            <a:off x="1946587" y="2196004"/>
            <a:ext cx="1959429" cy="1200329"/>
          </a:xfrm>
          <a:prstGeom prst="rect">
            <a:avLst/>
          </a:prstGeom>
          <a:noFill/>
        </p:spPr>
        <p:txBody>
          <a:bodyPr wrap="square" rtlCol="0">
            <a:spAutoFit/>
          </a:bodyPr>
          <a:lstStyle/>
          <a:p>
            <a:pPr algn="ctr"/>
            <a:r>
              <a:rPr lang="en-US" b="1" dirty="0">
                <a:solidFill>
                  <a:schemeClr val="bg1"/>
                </a:solidFill>
                <a:latin typeface="Montserrat" panose="00000500000000000000" pitchFamily="2" charset="0"/>
              </a:rPr>
              <a:t>GENERAL REVIEW OF THE USE OF ANTIBIOTICS</a:t>
            </a:r>
          </a:p>
        </p:txBody>
      </p:sp>
      <p:pic>
        <p:nvPicPr>
          <p:cNvPr id="5" name="Picture 2"/>
          <p:cNvPicPr>
            <a:picLocks noChangeAspect="1" noChangeArrowheads="1"/>
          </p:cNvPicPr>
          <p:nvPr/>
        </p:nvPicPr>
        <p:blipFill>
          <a:blip r:embed="rId2"/>
          <a:srcRect/>
          <a:stretch>
            <a:fillRect/>
          </a:stretch>
        </p:blipFill>
        <p:spPr bwMode="auto">
          <a:xfrm>
            <a:off x="6022326" y="3812585"/>
            <a:ext cx="2327167" cy="1686629"/>
          </a:xfrm>
          <a:prstGeom prst="rect">
            <a:avLst/>
          </a:prstGeom>
          <a:noFill/>
          <a:ln w="9525">
            <a:noFill/>
            <a:miter lim="800000"/>
            <a:headEnd/>
            <a:tailEnd/>
          </a:ln>
          <a:effectLst/>
        </p:spPr>
      </p:pic>
      <p:cxnSp>
        <p:nvCxnSpPr>
          <p:cNvPr id="6" name="Conector recto 5">
            <a:extLst>
              <a:ext uri="{FF2B5EF4-FFF2-40B4-BE49-F238E27FC236}">
                <a16:creationId xmlns:a16="http://schemas.microsoft.com/office/drawing/2014/main" id="{C82BFBE6-BD83-D544-8075-14B5A7AE666E}"/>
              </a:ext>
            </a:extLst>
          </p:cNvPr>
          <p:cNvCxnSpPr/>
          <p:nvPr/>
        </p:nvCxnSpPr>
        <p:spPr>
          <a:xfrm>
            <a:off x="1676659" y="1322825"/>
            <a:ext cx="7846940" cy="0"/>
          </a:xfrm>
          <a:prstGeom prst="line">
            <a:avLst/>
          </a:prstGeom>
          <a:ln>
            <a:solidFill>
              <a:srgbClr val="19355D"/>
            </a:solidFill>
          </a:ln>
        </p:spPr>
        <p:style>
          <a:lnRef idx="1">
            <a:schemeClr val="accent1"/>
          </a:lnRef>
          <a:fillRef idx="0">
            <a:schemeClr val="accent1"/>
          </a:fillRef>
          <a:effectRef idx="0">
            <a:schemeClr val="accent1"/>
          </a:effectRef>
          <a:fontRef idx="minor">
            <a:schemeClr val="tx1"/>
          </a:fontRef>
        </p:style>
      </p:cxnSp>
      <p:pic>
        <p:nvPicPr>
          <p:cNvPr id="7" name="Picture 2" descr="U:\Uso Comun\PRAM\PLATAFORMA COMUNICACION\IDENTIDAD CORPORATIVA\Logos Reduce Colistina\Cerdo\Positivo\logo colistina DEF_2304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901" y="1115734"/>
            <a:ext cx="4197215" cy="1680436"/>
          </a:xfrm>
          <a:prstGeom prst="rect">
            <a:avLst/>
          </a:prstGeom>
          <a:noFill/>
        </p:spPr>
      </p:pic>
      <p:sp>
        <p:nvSpPr>
          <p:cNvPr id="8" name="Flecha curvada hacia abajo 7"/>
          <p:cNvSpPr/>
          <p:nvPr/>
        </p:nvSpPr>
        <p:spPr>
          <a:xfrm rot="5400000">
            <a:off x="7813875" y="3146158"/>
            <a:ext cx="1992482" cy="1508058"/>
          </a:xfrm>
          <a:prstGeom prst="curvedDownArrow">
            <a:avLst>
              <a:gd name="adj1" fmla="val 25000"/>
              <a:gd name="adj2" fmla="val 50095"/>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uadroTexto 8"/>
          <p:cNvSpPr txBox="1"/>
          <p:nvPr/>
        </p:nvSpPr>
        <p:spPr>
          <a:xfrm>
            <a:off x="3962400" y="4000734"/>
            <a:ext cx="2521866" cy="1554272"/>
          </a:xfrm>
          <a:prstGeom prst="rect">
            <a:avLst/>
          </a:prstGeom>
          <a:no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s-ES" sz="3000" b="1" dirty="0">
                <a:solidFill>
                  <a:srgbClr val="002060"/>
                </a:solidFill>
                <a:cs typeface="Calibri Light" panose="020F0302020204030204" pitchFamily="34" charset="0"/>
              </a:rPr>
              <a:t>Antibiotics </a:t>
            </a:r>
            <a:r>
              <a:rPr lang="es-ES" sz="3000" dirty="0">
                <a:solidFill>
                  <a:srgbClr val="002060"/>
                </a:solidFill>
                <a:cs typeface="Calibri Light" panose="020F0302020204030204" pitchFamily="34" charset="0"/>
              </a:rPr>
              <a:t>Program</a:t>
            </a:r>
          </a:p>
        </p:txBody>
      </p:sp>
      <p:sp>
        <p:nvSpPr>
          <p:cNvPr id="10" name="CuadroTexto 9"/>
          <p:cNvSpPr txBox="1"/>
          <p:nvPr/>
        </p:nvSpPr>
        <p:spPr>
          <a:xfrm>
            <a:off x="4530137" y="1448989"/>
            <a:ext cx="1650326" cy="1554272"/>
          </a:xfrm>
          <a:prstGeom prst="rect">
            <a:avLst/>
          </a:prstGeom>
          <a:solidFill>
            <a:schemeClr val="bg1"/>
          </a:solid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n-US" sz="3000" b="1" dirty="0">
                <a:solidFill>
                  <a:srgbClr val="002060"/>
                </a:solidFill>
                <a:cs typeface="Calibri Light" panose="020F0302020204030204" pitchFamily="34" charset="0"/>
              </a:rPr>
              <a:t>Colistin </a:t>
            </a:r>
            <a:r>
              <a:rPr lang="en-US" sz="3000" dirty="0">
                <a:solidFill>
                  <a:srgbClr val="002060"/>
                </a:solidFill>
                <a:cs typeface="Calibri Light" panose="020F0302020204030204" pitchFamily="34" charset="0"/>
              </a:rPr>
              <a:t>Program</a:t>
            </a:r>
          </a:p>
        </p:txBody>
      </p:sp>
    </p:spTree>
    <p:extLst>
      <p:ext uri="{BB962C8B-B14F-4D97-AF65-F5344CB8AC3E}">
        <p14:creationId xmlns:p14="http://schemas.microsoft.com/office/powerpoint/2010/main" val="169337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U:\Uso Comun\PRAM\PLATAFORMA COMUNICACION\IDENTIDAD CORPORATIVA\Logos Reduce Colistina\Pollo\logo pollo DEF_18101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1781" y="3548234"/>
            <a:ext cx="2493919" cy="989400"/>
          </a:xfrm>
          <a:prstGeom prst="rect">
            <a:avLst/>
          </a:prstGeom>
          <a:noFill/>
        </p:spPr>
      </p:pic>
      <p:pic>
        <p:nvPicPr>
          <p:cNvPr id="4" name="Picture 2" descr="image0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606550"/>
            <a:ext cx="61531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texto 1"/>
          <p:cNvSpPr>
            <a:spLocks noGrp="1"/>
          </p:cNvSpPr>
          <p:nvPr>
            <p:ph type="body" sz="quarter" idx="10"/>
          </p:nvPr>
        </p:nvSpPr>
        <p:spPr/>
        <p:txBody>
          <a:bodyPr/>
          <a:lstStyle/>
          <a:p>
            <a:pPr>
              <a:lnSpc>
                <a:spcPts val="3840"/>
              </a:lnSpc>
            </a:pPr>
            <a:r>
              <a:rPr lang="es-ES" b="1" dirty="0">
                <a:latin typeface="Montserrat" panose="00000500000000000000" pitchFamily="2" charset="0"/>
                <a:cs typeface="Calibri Light" panose="020F0302020204030204" pitchFamily="34" charset="0"/>
              </a:rPr>
              <a:t>Reduce </a:t>
            </a:r>
            <a:r>
              <a:rPr lang="es-ES" b="1" dirty="0" err="1">
                <a:latin typeface="Montserrat" panose="00000500000000000000" pitchFamily="2" charset="0"/>
                <a:cs typeface="Calibri Light" panose="020F0302020204030204" pitchFamily="34" charset="0"/>
              </a:rPr>
              <a:t>Antibiotics</a:t>
            </a:r>
            <a:r>
              <a:rPr lang="es-ES" b="1" dirty="0">
                <a:latin typeface="Montserrat" panose="00000500000000000000" pitchFamily="2" charset="0"/>
                <a:cs typeface="Calibri Light" panose="020F0302020204030204" pitchFamily="34" charset="0"/>
              </a:rPr>
              <a:t> </a:t>
            </a:r>
            <a:r>
              <a:rPr lang="es-ES" b="1" dirty="0" err="1">
                <a:latin typeface="Montserrat" panose="00000500000000000000" pitchFamily="2" charset="0"/>
                <a:cs typeface="Calibri Light" panose="020F0302020204030204" pitchFamily="34" charset="0"/>
              </a:rPr>
              <a:t>Program</a:t>
            </a:r>
            <a:endParaRPr lang="es-ES" b="1" dirty="0">
              <a:latin typeface="Montserrat" panose="00000500000000000000" pitchFamily="2" charset="0"/>
              <a:cs typeface="Calibri Light" panose="020F0302020204030204" pitchFamily="34" charset="0"/>
            </a:endParaRPr>
          </a:p>
          <a:p>
            <a:endParaRPr lang="en-GB" dirty="0"/>
          </a:p>
        </p:txBody>
      </p:sp>
      <p:sp>
        <p:nvSpPr>
          <p:cNvPr id="2" name="CuadroTexto 1">
            <a:extLst>
              <a:ext uri="{FF2B5EF4-FFF2-40B4-BE49-F238E27FC236}">
                <a16:creationId xmlns:a16="http://schemas.microsoft.com/office/drawing/2014/main" id="{9E3AAF05-B4EB-5537-2DBA-399FC1726DA0}"/>
              </a:ext>
            </a:extLst>
          </p:cNvPr>
          <p:cNvSpPr txBox="1"/>
          <p:nvPr/>
        </p:nvSpPr>
        <p:spPr>
          <a:xfrm>
            <a:off x="401681" y="3282950"/>
            <a:ext cx="2493919" cy="1519968"/>
          </a:xfrm>
          <a:prstGeom prst="rect">
            <a:avLst/>
          </a:prstGeom>
          <a:solidFill>
            <a:schemeClr val="bg1">
              <a:lumMod val="95000"/>
            </a:schemeClr>
          </a:solid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s-ES" sz="3000" b="1" dirty="0">
                <a:solidFill>
                  <a:srgbClr val="002060"/>
                </a:solidFill>
                <a:cs typeface="Calibri Light" panose="020F0302020204030204" pitchFamily="34" charset="0"/>
              </a:rPr>
              <a:t>Antibiotics </a:t>
            </a:r>
            <a:r>
              <a:rPr lang="es-ES" sz="3000" dirty="0">
                <a:solidFill>
                  <a:srgbClr val="002060"/>
                </a:solidFill>
                <a:cs typeface="Calibri Light" panose="020F0302020204030204" pitchFamily="34" charset="0"/>
              </a:rPr>
              <a:t>Program</a:t>
            </a:r>
          </a:p>
        </p:txBody>
      </p:sp>
    </p:spTree>
    <p:extLst>
      <p:ext uri="{BB962C8B-B14F-4D97-AF65-F5344CB8AC3E}">
        <p14:creationId xmlns:p14="http://schemas.microsoft.com/office/powerpoint/2010/main" val="47350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b="1" dirty="0">
                <a:latin typeface="Montserrat" panose="00000500000000000000" pitchFamily="2" charset="0"/>
                <a:cs typeface="Calibri Light" panose="020F0302020204030204" pitchFamily="34" charset="0"/>
              </a:rPr>
              <a:t>Reduce </a:t>
            </a:r>
            <a:r>
              <a:rPr lang="es-ES" b="1" dirty="0" err="1">
                <a:latin typeface="Montserrat" panose="00000500000000000000" pitchFamily="2" charset="0"/>
                <a:cs typeface="Calibri Light" panose="020F0302020204030204" pitchFamily="34" charset="0"/>
              </a:rPr>
              <a:t>Antibiotics</a:t>
            </a:r>
            <a:r>
              <a:rPr lang="es-ES" b="1" dirty="0">
                <a:latin typeface="Montserrat" panose="00000500000000000000" pitchFamily="2" charset="0"/>
                <a:cs typeface="Calibri Light" panose="020F0302020204030204" pitchFamily="34" charset="0"/>
              </a:rPr>
              <a:t> </a:t>
            </a:r>
            <a:r>
              <a:rPr lang="es-ES" b="1" dirty="0" err="1">
                <a:latin typeface="Montserrat" panose="00000500000000000000" pitchFamily="2" charset="0"/>
                <a:cs typeface="Calibri Light" panose="020F0302020204030204" pitchFamily="34" charset="0"/>
              </a:rPr>
              <a:t>Program</a:t>
            </a:r>
            <a:endParaRPr lang="es-ES" b="1" dirty="0">
              <a:latin typeface="Montserrat" panose="00000500000000000000" pitchFamily="2" charset="0"/>
              <a:cs typeface="Calibri Light" panose="020F0302020204030204" pitchFamily="34" charset="0"/>
            </a:endParaRPr>
          </a:p>
          <a:p>
            <a:endParaRPr lang="en-GB" dirty="0"/>
          </a:p>
        </p:txBody>
      </p:sp>
      <p:pic>
        <p:nvPicPr>
          <p:cNvPr id="3" name="Imagen 2" descr="image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1835150"/>
            <a:ext cx="5610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359150"/>
            <a:ext cx="2811293" cy="1062507"/>
          </a:xfrm>
          <a:prstGeom prst="rect">
            <a:avLst/>
          </a:prstGeom>
          <a:noFill/>
          <a:ln w="9525">
            <a:noFill/>
            <a:miter lim="800000"/>
            <a:headEnd/>
            <a:tailEnd/>
          </a:ln>
        </p:spPr>
      </p:pic>
      <p:sp>
        <p:nvSpPr>
          <p:cNvPr id="5" name="CuadroTexto 4">
            <a:extLst>
              <a:ext uri="{FF2B5EF4-FFF2-40B4-BE49-F238E27FC236}">
                <a16:creationId xmlns:a16="http://schemas.microsoft.com/office/drawing/2014/main" id="{3A7CC1CD-B4A0-2EDB-E7BD-46E5F03B4AB4}"/>
              </a:ext>
            </a:extLst>
          </p:cNvPr>
          <p:cNvSpPr txBox="1"/>
          <p:nvPr/>
        </p:nvSpPr>
        <p:spPr>
          <a:xfrm>
            <a:off x="7543800" y="3359150"/>
            <a:ext cx="2438399" cy="1519968"/>
          </a:xfrm>
          <a:prstGeom prst="rect">
            <a:avLst/>
          </a:prstGeom>
          <a:solidFill>
            <a:schemeClr val="bg1">
              <a:lumMod val="95000"/>
            </a:schemeClr>
          </a:solid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s-ES" sz="3000" b="1" dirty="0">
                <a:solidFill>
                  <a:srgbClr val="002060"/>
                </a:solidFill>
                <a:cs typeface="Calibri Light" panose="020F0302020204030204" pitchFamily="34" charset="0"/>
              </a:rPr>
              <a:t>Antibiotics </a:t>
            </a:r>
            <a:r>
              <a:rPr lang="es-ES" sz="3000" dirty="0">
                <a:solidFill>
                  <a:srgbClr val="002060"/>
                </a:solidFill>
                <a:cs typeface="Calibri Light" panose="020F0302020204030204" pitchFamily="34" charset="0"/>
              </a:rPr>
              <a:t>Program</a:t>
            </a:r>
          </a:p>
        </p:txBody>
      </p:sp>
    </p:spTree>
    <p:extLst>
      <p:ext uri="{BB962C8B-B14F-4D97-AF65-F5344CB8AC3E}">
        <p14:creationId xmlns:p14="http://schemas.microsoft.com/office/powerpoint/2010/main" val="339940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b="1" dirty="0">
                <a:latin typeface="Montserrat" panose="00000500000000000000" pitchFamily="2" charset="0"/>
                <a:cs typeface="Calibri Light" panose="020F0302020204030204" pitchFamily="34" charset="0"/>
              </a:rPr>
              <a:t>Reduce </a:t>
            </a:r>
            <a:r>
              <a:rPr lang="es-ES" b="1" dirty="0" err="1">
                <a:latin typeface="Montserrat" panose="00000500000000000000" pitchFamily="2" charset="0"/>
                <a:cs typeface="Calibri Light" panose="020F0302020204030204" pitchFamily="34" charset="0"/>
              </a:rPr>
              <a:t>Antibiotics</a:t>
            </a:r>
            <a:r>
              <a:rPr lang="es-ES" b="1" dirty="0">
                <a:latin typeface="Montserrat" panose="00000500000000000000" pitchFamily="2" charset="0"/>
                <a:cs typeface="Calibri Light" panose="020F0302020204030204" pitchFamily="34" charset="0"/>
              </a:rPr>
              <a:t> </a:t>
            </a:r>
            <a:r>
              <a:rPr lang="es-ES" b="1" dirty="0" err="1">
                <a:latin typeface="Montserrat" panose="00000500000000000000" pitchFamily="2" charset="0"/>
                <a:cs typeface="Calibri Light" panose="020F0302020204030204" pitchFamily="34" charset="0"/>
              </a:rPr>
              <a:t>Program</a:t>
            </a:r>
            <a:endParaRPr lang="es-ES" b="1" dirty="0">
              <a:latin typeface="Montserrat" panose="00000500000000000000" pitchFamily="2" charset="0"/>
              <a:cs typeface="Calibri Light" panose="020F0302020204030204" pitchFamily="34" charset="0"/>
            </a:endParaRPr>
          </a:p>
          <a:p>
            <a:endParaRPr lang="en-GB" dirty="0"/>
          </a:p>
        </p:txBody>
      </p:sp>
      <p:pic>
        <p:nvPicPr>
          <p:cNvPr id="3" name="Imagen 5" descr="image0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1" y="1326486"/>
            <a:ext cx="5750070" cy="47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srcRect/>
          <a:stretch>
            <a:fillRect/>
          </a:stretch>
        </p:blipFill>
        <p:spPr bwMode="auto">
          <a:xfrm>
            <a:off x="1577911" y="3740150"/>
            <a:ext cx="1708725" cy="950478"/>
          </a:xfrm>
          <a:prstGeom prst="rect">
            <a:avLst/>
          </a:prstGeom>
          <a:noFill/>
          <a:ln w="9525">
            <a:noFill/>
            <a:miter lim="800000"/>
            <a:headEnd/>
            <a:tailEnd/>
          </a:ln>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3027" y="3740150"/>
            <a:ext cx="1199163" cy="780277"/>
          </a:xfrm>
          <a:prstGeom prst="rect">
            <a:avLst/>
          </a:prstGeom>
          <a:noFill/>
          <a:ln w="9525">
            <a:noFill/>
            <a:miter lim="800000"/>
            <a:headEnd/>
            <a:tailEnd/>
          </a:ln>
        </p:spPr>
      </p:pic>
      <p:sp>
        <p:nvSpPr>
          <p:cNvPr id="6" name="CuadroTexto 5">
            <a:extLst>
              <a:ext uri="{FF2B5EF4-FFF2-40B4-BE49-F238E27FC236}">
                <a16:creationId xmlns:a16="http://schemas.microsoft.com/office/drawing/2014/main" id="{A9F5533B-BB80-D1CF-B15A-E4E2E48C42B8}"/>
              </a:ext>
            </a:extLst>
          </p:cNvPr>
          <p:cNvSpPr txBox="1"/>
          <p:nvPr/>
        </p:nvSpPr>
        <p:spPr>
          <a:xfrm>
            <a:off x="762000" y="3370304"/>
            <a:ext cx="2493919" cy="1519968"/>
          </a:xfrm>
          <a:prstGeom prst="rect">
            <a:avLst/>
          </a:prstGeom>
          <a:solidFill>
            <a:schemeClr val="bg1">
              <a:lumMod val="95000"/>
            </a:schemeClr>
          </a:solid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s-ES" sz="3000" b="1" dirty="0">
                <a:solidFill>
                  <a:srgbClr val="002060"/>
                </a:solidFill>
                <a:cs typeface="Calibri Light" panose="020F0302020204030204" pitchFamily="34" charset="0"/>
              </a:rPr>
              <a:t>Antibiotics </a:t>
            </a:r>
            <a:r>
              <a:rPr lang="es-ES" sz="3000" dirty="0">
                <a:solidFill>
                  <a:srgbClr val="002060"/>
                </a:solidFill>
                <a:cs typeface="Calibri Light" panose="020F0302020204030204" pitchFamily="34" charset="0"/>
              </a:rPr>
              <a:t>Program</a:t>
            </a:r>
          </a:p>
        </p:txBody>
      </p:sp>
    </p:spTree>
    <p:extLst>
      <p:ext uri="{BB962C8B-B14F-4D97-AF65-F5344CB8AC3E}">
        <p14:creationId xmlns:p14="http://schemas.microsoft.com/office/powerpoint/2010/main" val="246798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b="1" dirty="0">
                <a:latin typeface="Montserrat" panose="00000500000000000000" pitchFamily="2" charset="0"/>
                <a:cs typeface="Calibri Light" panose="020F0302020204030204" pitchFamily="34" charset="0"/>
              </a:rPr>
              <a:t>Reduce </a:t>
            </a:r>
            <a:r>
              <a:rPr lang="es-ES" b="1" dirty="0" err="1">
                <a:latin typeface="Montserrat" panose="00000500000000000000" pitchFamily="2" charset="0"/>
                <a:cs typeface="Calibri Light" panose="020F0302020204030204" pitchFamily="34" charset="0"/>
              </a:rPr>
              <a:t>Antibiotics</a:t>
            </a:r>
            <a:r>
              <a:rPr lang="es-ES" b="1" dirty="0">
                <a:latin typeface="Montserrat" panose="00000500000000000000" pitchFamily="2" charset="0"/>
                <a:cs typeface="Calibri Light" panose="020F0302020204030204" pitchFamily="34" charset="0"/>
              </a:rPr>
              <a:t> </a:t>
            </a:r>
            <a:r>
              <a:rPr lang="es-ES" b="1" dirty="0" err="1">
                <a:latin typeface="Montserrat" panose="00000500000000000000" pitchFamily="2" charset="0"/>
                <a:cs typeface="Calibri Light" panose="020F0302020204030204" pitchFamily="34" charset="0"/>
              </a:rPr>
              <a:t>Program</a:t>
            </a:r>
            <a:endParaRPr lang="es-ES" b="1" dirty="0">
              <a:latin typeface="Montserrat" panose="00000500000000000000" pitchFamily="2" charset="0"/>
              <a:cs typeface="Calibri Light" panose="020F0302020204030204" pitchFamily="34" charset="0"/>
            </a:endParaRPr>
          </a:p>
          <a:p>
            <a:endParaRPr lang="en-GB" dirty="0"/>
          </a:p>
        </p:txBody>
      </p:sp>
      <p:pic>
        <p:nvPicPr>
          <p:cNvPr id="3" name="Imagen 3" descr="image0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1440074"/>
            <a:ext cx="607201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srcRect/>
          <a:stretch>
            <a:fillRect/>
          </a:stretch>
        </p:blipFill>
        <p:spPr bwMode="auto">
          <a:xfrm>
            <a:off x="990600" y="3206750"/>
            <a:ext cx="1708725" cy="950478"/>
          </a:xfrm>
          <a:prstGeom prst="rect">
            <a:avLst/>
          </a:prstGeom>
          <a:noFill/>
          <a:ln w="9525">
            <a:noFill/>
            <a:miter lim="800000"/>
            <a:headEnd/>
            <a:tailEnd/>
          </a:ln>
        </p:spPr>
      </p:pic>
      <p:pic>
        <p:nvPicPr>
          <p:cNvPr id="5" name="Picture 2" descr="Resultado de imagen de pran reduce ovino y capri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3342359"/>
            <a:ext cx="1622674" cy="679259"/>
          </a:xfrm>
          <a:prstGeom prst="rect">
            <a:avLst/>
          </a:prstGeom>
          <a:noFill/>
        </p:spPr>
      </p:pic>
      <p:sp>
        <p:nvSpPr>
          <p:cNvPr id="6" name="CuadroTexto 5">
            <a:extLst>
              <a:ext uri="{FF2B5EF4-FFF2-40B4-BE49-F238E27FC236}">
                <a16:creationId xmlns:a16="http://schemas.microsoft.com/office/drawing/2014/main" id="{942A8843-A86F-E8CD-8F9E-A6F07057E3B4}"/>
              </a:ext>
            </a:extLst>
          </p:cNvPr>
          <p:cNvSpPr txBox="1"/>
          <p:nvPr/>
        </p:nvSpPr>
        <p:spPr>
          <a:xfrm>
            <a:off x="341643" y="3013715"/>
            <a:ext cx="2493919" cy="1519968"/>
          </a:xfrm>
          <a:prstGeom prst="rect">
            <a:avLst/>
          </a:prstGeom>
          <a:solidFill>
            <a:schemeClr val="bg1">
              <a:lumMod val="95000"/>
            </a:schemeClr>
          </a:solidFill>
        </p:spPr>
        <p:txBody>
          <a:bodyPr wrap="square" rtlCol="0">
            <a:spAutoFit/>
          </a:bodyPr>
          <a:lstStyle/>
          <a:p>
            <a:pPr>
              <a:lnSpc>
                <a:spcPts val="3840"/>
              </a:lnSpc>
            </a:pPr>
            <a:r>
              <a:rPr lang="es-ES" sz="3000" b="1" dirty="0">
                <a:solidFill>
                  <a:srgbClr val="002060"/>
                </a:solidFill>
                <a:cs typeface="Calibri Light" panose="020F0302020204030204" pitchFamily="34" charset="0"/>
              </a:rPr>
              <a:t>Reduce </a:t>
            </a:r>
          </a:p>
          <a:p>
            <a:pPr>
              <a:lnSpc>
                <a:spcPts val="3840"/>
              </a:lnSpc>
            </a:pPr>
            <a:r>
              <a:rPr lang="es-ES" sz="3000" b="1" dirty="0">
                <a:solidFill>
                  <a:srgbClr val="002060"/>
                </a:solidFill>
                <a:cs typeface="Calibri Light" panose="020F0302020204030204" pitchFamily="34" charset="0"/>
              </a:rPr>
              <a:t>Antibiotics </a:t>
            </a:r>
            <a:r>
              <a:rPr lang="es-ES" sz="3000" dirty="0">
                <a:solidFill>
                  <a:srgbClr val="002060"/>
                </a:solidFill>
                <a:cs typeface="Calibri Light" panose="020F0302020204030204" pitchFamily="34" charset="0"/>
              </a:rPr>
              <a:t>Program</a:t>
            </a:r>
          </a:p>
        </p:txBody>
      </p:sp>
    </p:spTree>
    <p:extLst>
      <p:ext uri="{BB962C8B-B14F-4D97-AF65-F5344CB8AC3E}">
        <p14:creationId xmlns:p14="http://schemas.microsoft.com/office/powerpoint/2010/main" val="335881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350"/>
            <a:ext cx="12192000" cy="6858000"/>
          </a:xfrm>
          <a:prstGeom prst="rect">
            <a:avLst/>
          </a:prstGeom>
        </p:spPr>
      </p:pic>
    </p:spTree>
    <p:extLst>
      <p:ext uri="{BB962C8B-B14F-4D97-AF65-F5344CB8AC3E}">
        <p14:creationId xmlns:p14="http://schemas.microsoft.com/office/powerpoint/2010/main" val="352064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GB" altLang="es-ES" b="1" dirty="0">
                <a:solidFill>
                  <a:srgbClr val="002060"/>
                </a:solidFill>
                <a:latin typeface="Montserrat" panose="00000500000000000000" pitchFamily="2" charset="0"/>
              </a:rPr>
              <a:t>NATIONAL SURVEILLANCE: SALES AND USE DATA </a:t>
            </a:r>
            <a:r>
              <a:rPr lang="en-GB" altLang="es-ES" b="1" dirty="0">
                <a:solidFill>
                  <a:schemeClr val="bg1"/>
                </a:solidFill>
                <a:latin typeface="Lato-Light"/>
              </a:rPr>
              <a:t>COLLECTION</a:t>
            </a:r>
            <a:endParaRPr lang="es-ES" b="1" dirty="0">
              <a:solidFill>
                <a:schemeClr val="bg1"/>
              </a:solidFill>
            </a:endParaRPr>
          </a:p>
          <a:p>
            <a:endParaRPr lang="en-GB" dirty="0"/>
          </a:p>
        </p:txBody>
      </p:sp>
      <p:sp>
        <p:nvSpPr>
          <p:cNvPr id="3" name="Llamada ovalada 2">
            <a:extLst>
              <a:ext uri="{FF2B5EF4-FFF2-40B4-BE49-F238E27FC236}">
                <a16:creationId xmlns:a16="http://schemas.microsoft.com/office/drawing/2014/main" id="{714CAEE5-03B7-1246-B2B0-204337A9670B}"/>
              </a:ext>
            </a:extLst>
          </p:cNvPr>
          <p:cNvSpPr/>
          <p:nvPr/>
        </p:nvSpPr>
        <p:spPr>
          <a:xfrm rot="14733469">
            <a:off x="1492976" y="5327166"/>
            <a:ext cx="1342681" cy="1292669"/>
          </a:xfrm>
          <a:prstGeom prst="wedgeEllipseCallout">
            <a:avLst/>
          </a:prstGeom>
          <a:solidFill>
            <a:srgbClr val="CA1139"/>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4" name="Rectángulo 3">
            <a:extLst>
              <a:ext uri="{FF2B5EF4-FFF2-40B4-BE49-F238E27FC236}">
                <a16:creationId xmlns:a16="http://schemas.microsoft.com/office/drawing/2014/main" id="{36A3C25D-21E6-244C-B5FD-81A12A06A5DA}"/>
              </a:ext>
            </a:extLst>
          </p:cNvPr>
          <p:cNvSpPr/>
          <p:nvPr/>
        </p:nvSpPr>
        <p:spPr>
          <a:xfrm>
            <a:off x="3149432" y="4590408"/>
            <a:ext cx="8929941" cy="1648539"/>
          </a:xfrm>
          <a:prstGeom prst="rect">
            <a:avLst/>
          </a:prstGeom>
          <a:solidFill>
            <a:schemeClr val="accent2">
              <a:lumMod val="40000"/>
              <a:lumOff val="60000"/>
              <a:alpha val="56000"/>
            </a:schemeClr>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5" name="Elipse 4">
            <a:extLst>
              <a:ext uri="{FF2B5EF4-FFF2-40B4-BE49-F238E27FC236}">
                <a16:creationId xmlns:a16="http://schemas.microsoft.com/office/drawing/2014/main" id="{F82BCAEA-4F20-B646-8CE8-B221C39A8398}"/>
              </a:ext>
            </a:extLst>
          </p:cNvPr>
          <p:cNvSpPr/>
          <p:nvPr/>
        </p:nvSpPr>
        <p:spPr>
          <a:xfrm>
            <a:off x="3866261" y="3149127"/>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grpSp>
        <p:nvGrpSpPr>
          <p:cNvPr id="6" name="Grupo 79"/>
          <p:cNvGrpSpPr/>
          <p:nvPr/>
        </p:nvGrpSpPr>
        <p:grpSpPr>
          <a:xfrm>
            <a:off x="152400" y="1212695"/>
            <a:ext cx="8414872" cy="4924860"/>
            <a:chOff x="710491" y="910765"/>
            <a:chExt cx="8414872" cy="4924860"/>
          </a:xfrm>
        </p:grpSpPr>
        <p:sp>
          <p:nvSpPr>
            <p:cNvPr id="7" name="Elipse 6">
              <a:extLst>
                <a:ext uri="{FF2B5EF4-FFF2-40B4-BE49-F238E27FC236}">
                  <a16:creationId xmlns:a16="http://schemas.microsoft.com/office/drawing/2014/main" id="{6567EA1E-CD66-FC4F-95DA-E75FBD97C75E}"/>
                </a:ext>
              </a:extLst>
            </p:cNvPr>
            <p:cNvSpPr/>
            <p:nvPr/>
          </p:nvSpPr>
          <p:spPr>
            <a:xfrm>
              <a:off x="1701135" y="2842059"/>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cxnSp>
          <p:nvCxnSpPr>
            <p:cNvPr id="8" name="Conector recto 7">
              <a:extLst>
                <a:ext uri="{FF2B5EF4-FFF2-40B4-BE49-F238E27FC236}">
                  <a16:creationId xmlns:a16="http://schemas.microsoft.com/office/drawing/2014/main" id="{D4A9654E-AE5F-8C42-A584-257A5D8EF9E8}"/>
                </a:ext>
              </a:extLst>
            </p:cNvPr>
            <p:cNvCxnSpPr>
              <a:cxnSpLocks/>
            </p:cNvCxnSpPr>
            <p:nvPr/>
          </p:nvCxnSpPr>
          <p:spPr>
            <a:xfrm flipH="1">
              <a:off x="2385351" y="3174053"/>
              <a:ext cx="1184421" cy="22062"/>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802611AB-714F-0D4C-9BD9-8644307FF24B}"/>
                </a:ext>
              </a:extLst>
            </p:cNvPr>
            <p:cNvSpPr/>
            <p:nvPr/>
          </p:nvSpPr>
          <p:spPr>
            <a:xfrm>
              <a:off x="2728119" y="2834285"/>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cxnSp>
          <p:nvCxnSpPr>
            <p:cNvPr id="10" name="Conector recto 9">
              <a:extLst>
                <a:ext uri="{FF2B5EF4-FFF2-40B4-BE49-F238E27FC236}">
                  <a16:creationId xmlns:a16="http://schemas.microsoft.com/office/drawing/2014/main" id="{8109A4A1-B07C-E740-B7BD-D9A4A1224183}"/>
                </a:ext>
              </a:extLst>
            </p:cNvPr>
            <p:cNvCxnSpPr>
              <a:cxnSpLocks/>
            </p:cNvCxnSpPr>
            <p:nvPr/>
          </p:nvCxnSpPr>
          <p:spPr>
            <a:xfrm>
              <a:off x="3569770" y="1867172"/>
              <a:ext cx="15430" cy="3067982"/>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35BA4BC8-4659-CC40-9CDD-F9A0EC7EFD04}"/>
                </a:ext>
              </a:extLst>
            </p:cNvPr>
            <p:cNvCxnSpPr>
              <a:cxnSpLocks/>
            </p:cNvCxnSpPr>
            <p:nvPr/>
          </p:nvCxnSpPr>
          <p:spPr>
            <a:xfrm flipH="1">
              <a:off x="3545270" y="1866117"/>
              <a:ext cx="2689970" cy="1055"/>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17217591-1237-DB46-94D1-916E022410A2}"/>
                </a:ext>
              </a:extLst>
            </p:cNvPr>
            <p:cNvSpPr/>
            <p:nvPr/>
          </p:nvSpPr>
          <p:spPr>
            <a:xfrm>
              <a:off x="4431786" y="1548057"/>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13" name="Elipse 12">
              <a:extLst>
                <a:ext uri="{FF2B5EF4-FFF2-40B4-BE49-F238E27FC236}">
                  <a16:creationId xmlns:a16="http://schemas.microsoft.com/office/drawing/2014/main" id="{816AEC08-2867-CF46-8ADE-932448EF63F4}"/>
                </a:ext>
              </a:extLst>
            </p:cNvPr>
            <p:cNvSpPr/>
            <p:nvPr/>
          </p:nvSpPr>
          <p:spPr>
            <a:xfrm>
              <a:off x="4446674" y="4583395"/>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14" name="Elipse 13">
              <a:extLst>
                <a:ext uri="{FF2B5EF4-FFF2-40B4-BE49-F238E27FC236}">
                  <a16:creationId xmlns:a16="http://schemas.microsoft.com/office/drawing/2014/main" id="{8C358962-65D6-FB41-91A7-2193796E2C13}"/>
                </a:ext>
              </a:extLst>
            </p:cNvPr>
            <p:cNvSpPr/>
            <p:nvPr/>
          </p:nvSpPr>
          <p:spPr>
            <a:xfrm rot="5400000">
              <a:off x="3824142" y="1780144"/>
              <a:ext cx="225472" cy="215360"/>
            </a:xfrm>
            <a:prstGeom prst="ellipse">
              <a:avLst/>
            </a:prstGeom>
            <a:solidFill>
              <a:srgbClr val="19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Elipse 14">
              <a:extLst>
                <a:ext uri="{FF2B5EF4-FFF2-40B4-BE49-F238E27FC236}">
                  <a16:creationId xmlns:a16="http://schemas.microsoft.com/office/drawing/2014/main" id="{8AE7B314-B186-B840-B27C-7D434015D0E6}"/>
                </a:ext>
              </a:extLst>
            </p:cNvPr>
            <p:cNvSpPr/>
            <p:nvPr/>
          </p:nvSpPr>
          <p:spPr>
            <a:xfrm rot="5400000">
              <a:off x="3811698" y="4821436"/>
              <a:ext cx="225472" cy="215360"/>
            </a:xfrm>
            <a:prstGeom prst="ellipse">
              <a:avLst/>
            </a:prstGeom>
            <a:solidFill>
              <a:srgbClr val="19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redondeado 15">
              <a:extLst>
                <a:ext uri="{FF2B5EF4-FFF2-40B4-BE49-F238E27FC236}">
                  <a16:creationId xmlns:a16="http://schemas.microsoft.com/office/drawing/2014/main" id="{085C901F-775F-0D4B-B764-9431AD7FAD74}"/>
                </a:ext>
              </a:extLst>
            </p:cNvPr>
            <p:cNvSpPr/>
            <p:nvPr/>
          </p:nvSpPr>
          <p:spPr>
            <a:xfrm>
              <a:off x="6259740" y="1334361"/>
              <a:ext cx="2219519" cy="104132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cxnSp>
          <p:nvCxnSpPr>
            <p:cNvPr id="17" name="Conector recto 16">
              <a:extLst>
                <a:ext uri="{FF2B5EF4-FFF2-40B4-BE49-F238E27FC236}">
                  <a16:creationId xmlns:a16="http://schemas.microsoft.com/office/drawing/2014/main" id="{AE20BE21-0C9C-D449-A52E-AC5DB3AD9BDD}"/>
                </a:ext>
              </a:extLst>
            </p:cNvPr>
            <p:cNvCxnSpPr>
              <a:cxnSpLocks/>
            </p:cNvCxnSpPr>
            <p:nvPr/>
          </p:nvCxnSpPr>
          <p:spPr>
            <a:xfrm flipH="1">
              <a:off x="944998" y="2698820"/>
              <a:ext cx="1640429" cy="6888"/>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sp>
          <p:nvSpPr>
            <p:cNvPr id="18" name="66 Rectángulo">
              <a:extLst>
                <a:ext uri="{FF2B5EF4-FFF2-40B4-BE49-F238E27FC236}">
                  <a16:creationId xmlns:a16="http://schemas.microsoft.com/office/drawing/2014/main" id="{4E61B508-E4CA-4649-AA8D-4B4302EAD8AB}"/>
                </a:ext>
              </a:extLst>
            </p:cNvPr>
            <p:cNvSpPr/>
            <p:nvPr/>
          </p:nvSpPr>
          <p:spPr>
            <a:xfrm>
              <a:off x="3973036" y="2391828"/>
              <a:ext cx="1545387" cy="400110"/>
            </a:xfrm>
            <a:prstGeom prst="rect">
              <a:avLst/>
            </a:prstGeom>
          </p:spPr>
          <p:txBody>
            <a:bodyPr wrap="square">
              <a:spAutoFit/>
            </a:bodyPr>
            <a:lstStyle/>
            <a:p>
              <a:pPr algn="ctr"/>
              <a:r>
                <a:rPr lang="es-ES" sz="1000" b="1" err="1">
                  <a:solidFill>
                    <a:srgbClr val="243A64"/>
                  </a:solidFill>
                  <a:latin typeface="Montserrat" panose="00000500000000000000" pitchFamily="2" charset="0"/>
                </a:rPr>
                <a:t>MAHs</a:t>
              </a:r>
              <a:r>
                <a:rPr lang="es-ES" sz="1000" b="1">
                  <a:solidFill>
                    <a:srgbClr val="243A64"/>
                  </a:solidFill>
                  <a:latin typeface="Montserrat" panose="00000500000000000000" pitchFamily="2" charset="0"/>
                </a:rPr>
                <a:t>: AB SALES DATA</a:t>
              </a:r>
            </a:p>
          </p:txBody>
        </p:sp>
        <p:sp>
          <p:nvSpPr>
            <p:cNvPr id="19" name="66 Rectángulo">
              <a:extLst>
                <a:ext uri="{FF2B5EF4-FFF2-40B4-BE49-F238E27FC236}">
                  <a16:creationId xmlns:a16="http://schemas.microsoft.com/office/drawing/2014/main" id="{2AFBEC70-15EB-5F4E-BB92-57E798E01D57}"/>
                </a:ext>
              </a:extLst>
            </p:cNvPr>
            <p:cNvSpPr/>
            <p:nvPr/>
          </p:nvSpPr>
          <p:spPr>
            <a:xfrm>
              <a:off x="3937420" y="3598907"/>
              <a:ext cx="1545387" cy="707886"/>
            </a:xfrm>
            <a:prstGeom prst="rect">
              <a:avLst/>
            </a:prstGeom>
          </p:spPr>
          <p:txBody>
            <a:bodyPr wrap="square">
              <a:spAutoFit/>
            </a:bodyPr>
            <a:lstStyle/>
            <a:p>
              <a:pPr algn="ctr"/>
              <a:r>
                <a:rPr lang="es-ES" sz="1000" b="1" dirty="0">
                  <a:solidFill>
                    <a:srgbClr val="243A64"/>
                  </a:solidFill>
                  <a:latin typeface="Montserrat" panose="00000500000000000000" pitchFamily="2" charset="0"/>
                </a:rPr>
                <a:t>RETAILERS, VET PHARMACIES AND FEED MILLS: AB USE DATA</a:t>
              </a:r>
            </a:p>
          </p:txBody>
        </p:sp>
        <p:sp>
          <p:nvSpPr>
            <p:cNvPr id="20" name="Elipse 19">
              <a:extLst>
                <a:ext uri="{FF2B5EF4-FFF2-40B4-BE49-F238E27FC236}">
                  <a16:creationId xmlns:a16="http://schemas.microsoft.com/office/drawing/2014/main" id="{F82BCAEA-4F20-B646-8CE8-B221C39A8398}"/>
                </a:ext>
              </a:extLst>
            </p:cNvPr>
            <p:cNvSpPr/>
            <p:nvPr/>
          </p:nvSpPr>
          <p:spPr>
            <a:xfrm>
              <a:off x="710491" y="2878869"/>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21" name="66 Rectángulo">
              <a:extLst>
                <a:ext uri="{FF2B5EF4-FFF2-40B4-BE49-F238E27FC236}">
                  <a16:creationId xmlns:a16="http://schemas.microsoft.com/office/drawing/2014/main" id="{00683B6D-4FEF-1148-8DDE-D980DB7B09F3}"/>
                </a:ext>
              </a:extLst>
            </p:cNvPr>
            <p:cNvSpPr/>
            <p:nvPr/>
          </p:nvSpPr>
          <p:spPr>
            <a:xfrm>
              <a:off x="6534426" y="1504028"/>
              <a:ext cx="1612376" cy="954107"/>
            </a:xfrm>
            <a:prstGeom prst="rect">
              <a:avLst/>
            </a:prstGeom>
          </p:spPr>
          <p:txBody>
            <a:bodyPr wrap="square">
              <a:spAutoFit/>
            </a:bodyPr>
            <a:lstStyle/>
            <a:p>
              <a:pPr algn="ctr"/>
              <a:r>
                <a:rPr lang="es-ES" sz="1400" b="1" dirty="0">
                  <a:solidFill>
                    <a:srgbClr val="243A64"/>
                  </a:solidFill>
                  <a:latin typeface="Montserrat" panose="00000500000000000000" pitchFamily="2" charset="0"/>
                </a:rPr>
                <a:t>ANTIBIOTICS VOLUME OF SALES BY </a:t>
              </a:r>
              <a:r>
                <a:rPr lang="es-ES" sz="1400" b="1" dirty="0" err="1">
                  <a:solidFill>
                    <a:srgbClr val="243A64"/>
                  </a:solidFill>
                  <a:latin typeface="Montserrat" panose="00000500000000000000" pitchFamily="2" charset="0"/>
                </a:rPr>
                <a:t>MAHs</a:t>
              </a:r>
              <a:endParaRPr lang="es-ES" sz="1400" b="1" dirty="0">
                <a:solidFill>
                  <a:srgbClr val="243A64"/>
                </a:solidFill>
                <a:latin typeface="Montserrat" panose="00000500000000000000" pitchFamily="2" charset="0"/>
              </a:endParaRPr>
            </a:p>
          </p:txBody>
        </p:sp>
        <p:sp>
          <p:nvSpPr>
            <p:cNvPr id="22" name="66 Rectángulo">
              <a:extLst>
                <a:ext uri="{FF2B5EF4-FFF2-40B4-BE49-F238E27FC236}">
                  <a16:creationId xmlns:a16="http://schemas.microsoft.com/office/drawing/2014/main" id="{A98D2A10-4B8D-5E4D-B2E5-3B1231DD99C1}"/>
                </a:ext>
              </a:extLst>
            </p:cNvPr>
            <p:cNvSpPr/>
            <p:nvPr/>
          </p:nvSpPr>
          <p:spPr>
            <a:xfrm>
              <a:off x="1455120" y="2224960"/>
              <a:ext cx="1656485" cy="430887"/>
            </a:xfrm>
            <a:prstGeom prst="rect">
              <a:avLst/>
            </a:prstGeom>
          </p:spPr>
          <p:txBody>
            <a:bodyPr wrap="square">
              <a:spAutoFit/>
            </a:bodyPr>
            <a:lstStyle/>
            <a:p>
              <a:r>
                <a:rPr lang="es-ES" sz="1100" b="1" dirty="0">
                  <a:solidFill>
                    <a:srgbClr val="243A64"/>
                  </a:solidFill>
                  <a:latin typeface="Montserrat" panose="00000500000000000000" pitchFamily="2" charset="0"/>
                </a:rPr>
                <a:t>SALES AND USE OF ANTIBIOTICS</a:t>
              </a:r>
            </a:p>
          </p:txBody>
        </p:sp>
        <p:sp>
          <p:nvSpPr>
            <p:cNvPr id="23" name="66 Rectángulo">
              <a:extLst>
                <a:ext uri="{FF2B5EF4-FFF2-40B4-BE49-F238E27FC236}">
                  <a16:creationId xmlns:a16="http://schemas.microsoft.com/office/drawing/2014/main" id="{0791BE8B-AF38-2E49-A695-7D2413C26DAA}"/>
                </a:ext>
              </a:extLst>
            </p:cNvPr>
            <p:cNvSpPr/>
            <p:nvPr/>
          </p:nvSpPr>
          <p:spPr>
            <a:xfrm>
              <a:off x="1740196" y="3660463"/>
              <a:ext cx="1656485" cy="430887"/>
            </a:xfrm>
            <a:prstGeom prst="rect">
              <a:avLst/>
            </a:prstGeom>
          </p:spPr>
          <p:txBody>
            <a:bodyPr wrap="square">
              <a:spAutoFit/>
            </a:bodyPr>
            <a:lstStyle/>
            <a:p>
              <a:r>
                <a:rPr lang="es-ES" sz="1100" b="1">
                  <a:solidFill>
                    <a:srgbClr val="243A64"/>
                  </a:solidFill>
                  <a:latin typeface="Montserrat" panose="00000500000000000000" pitchFamily="2" charset="0"/>
                </a:rPr>
                <a:t>VET PRESCRIPTIONS</a:t>
              </a:r>
            </a:p>
          </p:txBody>
        </p:sp>
        <p:sp>
          <p:nvSpPr>
            <p:cNvPr id="24" name="Elipse 23">
              <a:extLst>
                <a:ext uri="{FF2B5EF4-FFF2-40B4-BE49-F238E27FC236}">
                  <a16:creationId xmlns:a16="http://schemas.microsoft.com/office/drawing/2014/main" id="{0320C86E-B210-1142-8E25-0B22CB5A8D6B}"/>
                </a:ext>
              </a:extLst>
            </p:cNvPr>
            <p:cNvSpPr/>
            <p:nvPr/>
          </p:nvSpPr>
          <p:spPr>
            <a:xfrm>
              <a:off x="8378295" y="5132108"/>
              <a:ext cx="671965"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sp>
          <p:nvSpPr>
            <p:cNvPr id="25" name="Elipse 24">
              <a:extLst>
                <a:ext uri="{FF2B5EF4-FFF2-40B4-BE49-F238E27FC236}">
                  <a16:creationId xmlns:a16="http://schemas.microsoft.com/office/drawing/2014/main" id="{949037CC-279E-294E-98ED-46D34FA14A87}"/>
                </a:ext>
              </a:extLst>
            </p:cNvPr>
            <p:cNvSpPr/>
            <p:nvPr/>
          </p:nvSpPr>
          <p:spPr>
            <a:xfrm>
              <a:off x="8428921" y="910765"/>
              <a:ext cx="696442" cy="703517"/>
            </a:xfrm>
            <a:prstGeom prst="ellipse">
              <a:avLst/>
            </a:prstGeom>
            <a:solidFill>
              <a:schemeClr val="bg1"/>
            </a:solidFill>
            <a:ln w="44450">
              <a:solidFill>
                <a:srgbClr val="304168"/>
              </a:solid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a:p>
          </p:txBody>
        </p:sp>
        <p:cxnSp>
          <p:nvCxnSpPr>
            <p:cNvPr id="26" name="Conector recto 25">
              <a:extLst>
                <a:ext uri="{FF2B5EF4-FFF2-40B4-BE49-F238E27FC236}">
                  <a16:creationId xmlns:a16="http://schemas.microsoft.com/office/drawing/2014/main" id="{322D0DB7-E1B2-DE49-8105-7821EC79A6E9}"/>
                </a:ext>
              </a:extLst>
            </p:cNvPr>
            <p:cNvCxnSpPr>
              <a:cxnSpLocks/>
            </p:cNvCxnSpPr>
            <p:nvPr/>
          </p:nvCxnSpPr>
          <p:spPr>
            <a:xfrm>
              <a:off x="1886465" y="2705708"/>
              <a:ext cx="0" cy="128578"/>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CA12947-322E-104F-B454-6168A3E6413C}"/>
                </a:ext>
              </a:extLst>
            </p:cNvPr>
            <p:cNvCxnSpPr>
              <a:cxnSpLocks/>
            </p:cNvCxnSpPr>
            <p:nvPr/>
          </p:nvCxnSpPr>
          <p:spPr>
            <a:xfrm>
              <a:off x="3060706" y="3515818"/>
              <a:ext cx="0" cy="128578"/>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706B70C-F390-544B-9B63-C915FF6402FD}"/>
                </a:ext>
              </a:extLst>
            </p:cNvPr>
            <p:cNvCxnSpPr>
              <a:cxnSpLocks/>
            </p:cNvCxnSpPr>
            <p:nvPr/>
          </p:nvCxnSpPr>
          <p:spPr>
            <a:xfrm flipH="1">
              <a:off x="1917013" y="3664382"/>
              <a:ext cx="1400846" cy="0"/>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4823F3-76E5-2D40-934B-A68D4D411793}"/>
                </a:ext>
              </a:extLst>
            </p:cNvPr>
            <p:cNvCxnSpPr>
              <a:cxnSpLocks/>
            </p:cNvCxnSpPr>
            <p:nvPr/>
          </p:nvCxnSpPr>
          <p:spPr>
            <a:xfrm flipH="1">
              <a:off x="3569771" y="4895599"/>
              <a:ext cx="862015" cy="12074"/>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sp>
          <p:nvSpPr>
            <p:cNvPr id="30" name="Elipse 29">
              <a:extLst>
                <a:ext uri="{FF2B5EF4-FFF2-40B4-BE49-F238E27FC236}">
                  <a16:creationId xmlns:a16="http://schemas.microsoft.com/office/drawing/2014/main" id="{E33704B8-1D8F-484C-BD0E-2DF10B3E2214}"/>
                </a:ext>
              </a:extLst>
            </p:cNvPr>
            <p:cNvSpPr/>
            <p:nvPr/>
          </p:nvSpPr>
          <p:spPr>
            <a:xfrm rot="5400000">
              <a:off x="3824142" y="3072368"/>
              <a:ext cx="225472" cy="215360"/>
            </a:xfrm>
            <a:prstGeom prst="ellipse">
              <a:avLst/>
            </a:prstGeom>
            <a:solidFill>
              <a:srgbClr val="19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redondeado 30">
              <a:extLst>
                <a:ext uri="{FF2B5EF4-FFF2-40B4-BE49-F238E27FC236}">
                  <a16:creationId xmlns:a16="http://schemas.microsoft.com/office/drawing/2014/main" id="{ECA1FDC1-69C8-CA46-991E-F0740EAD72EA}"/>
                </a:ext>
              </a:extLst>
            </p:cNvPr>
            <p:cNvSpPr/>
            <p:nvPr/>
          </p:nvSpPr>
          <p:spPr>
            <a:xfrm>
              <a:off x="6211017" y="4324806"/>
              <a:ext cx="2219519" cy="104132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2" name="66 Rectángulo">
              <a:extLst>
                <a:ext uri="{FF2B5EF4-FFF2-40B4-BE49-F238E27FC236}">
                  <a16:creationId xmlns:a16="http://schemas.microsoft.com/office/drawing/2014/main" id="{A11962DD-4230-1D48-A7CA-951FB0EAC271}"/>
                </a:ext>
              </a:extLst>
            </p:cNvPr>
            <p:cNvSpPr/>
            <p:nvPr/>
          </p:nvSpPr>
          <p:spPr>
            <a:xfrm>
              <a:off x="6416819" y="4485795"/>
              <a:ext cx="1755674" cy="738664"/>
            </a:xfrm>
            <a:prstGeom prst="rect">
              <a:avLst/>
            </a:prstGeom>
          </p:spPr>
          <p:txBody>
            <a:bodyPr wrap="square">
              <a:spAutoFit/>
            </a:bodyPr>
            <a:lstStyle/>
            <a:p>
              <a:pPr algn="ctr"/>
              <a:r>
                <a:rPr lang="es-ES" sz="1400" b="1" dirty="0">
                  <a:solidFill>
                    <a:srgbClr val="243A64"/>
                  </a:solidFill>
                  <a:latin typeface="Montserrat" panose="00000500000000000000" pitchFamily="2" charset="0"/>
                </a:rPr>
                <a:t>ANTIBITOTICS PRESCRIBED BY VETERINARIANS</a:t>
              </a:r>
            </a:p>
          </p:txBody>
        </p:sp>
        <p:pic>
          <p:nvPicPr>
            <p:cNvPr id="33" name="Imagen 32">
              <a:extLst>
                <a:ext uri="{FF2B5EF4-FFF2-40B4-BE49-F238E27FC236}">
                  <a16:creationId xmlns:a16="http://schemas.microsoft.com/office/drawing/2014/main" id="{B0AC4535-6EA1-F540-BF59-7559CE7211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7732" y="4629133"/>
              <a:ext cx="605928" cy="634380"/>
            </a:xfrm>
            <a:prstGeom prst="rect">
              <a:avLst/>
            </a:prstGeom>
          </p:spPr>
        </p:pic>
        <p:cxnSp>
          <p:nvCxnSpPr>
            <p:cNvPr id="34" name="Conector recto 33">
              <a:extLst>
                <a:ext uri="{FF2B5EF4-FFF2-40B4-BE49-F238E27FC236}">
                  <a16:creationId xmlns:a16="http://schemas.microsoft.com/office/drawing/2014/main" id="{7706B70C-F390-544B-9B63-C915FF6402FD}"/>
                </a:ext>
              </a:extLst>
            </p:cNvPr>
            <p:cNvCxnSpPr>
              <a:cxnSpLocks/>
            </p:cNvCxnSpPr>
            <p:nvPr/>
          </p:nvCxnSpPr>
          <p:spPr>
            <a:xfrm flipH="1">
              <a:off x="3569771" y="3166406"/>
              <a:ext cx="862015" cy="13642"/>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pic>
          <p:nvPicPr>
            <p:cNvPr id="35" name="Imagen 34">
              <a:extLst>
                <a:ext uri="{FF2B5EF4-FFF2-40B4-BE49-F238E27FC236}">
                  <a16:creationId xmlns:a16="http://schemas.microsoft.com/office/drawing/2014/main" id="{9CAA4645-3358-514E-A49D-1A4E9F58E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5495" y="2865580"/>
              <a:ext cx="659685" cy="659685"/>
            </a:xfrm>
            <a:prstGeom prst="rect">
              <a:avLst/>
            </a:prstGeom>
          </p:spPr>
        </p:pic>
        <p:pic>
          <p:nvPicPr>
            <p:cNvPr id="36" name="Imagen 35">
              <a:extLst>
                <a:ext uri="{FF2B5EF4-FFF2-40B4-BE49-F238E27FC236}">
                  <a16:creationId xmlns:a16="http://schemas.microsoft.com/office/drawing/2014/main" id="{69C1340F-9503-0149-887D-1158EF889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975" y="1536275"/>
              <a:ext cx="679776" cy="679776"/>
            </a:xfrm>
            <a:prstGeom prst="rect">
              <a:avLst/>
            </a:prstGeom>
          </p:spPr>
        </p:pic>
        <p:pic>
          <p:nvPicPr>
            <p:cNvPr id="37" name="Imagen 36">
              <a:extLst>
                <a:ext uri="{FF2B5EF4-FFF2-40B4-BE49-F238E27FC236}">
                  <a16:creationId xmlns:a16="http://schemas.microsoft.com/office/drawing/2014/main" id="{D58C9511-60FC-394C-9D6C-1BBF020E11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8921" y="937942"/>
              <a:ext cx="672787" cy="672787"/>
            </a:xfrm>
            <a:prstGeom prst="rect">
              <a:avLst/>
            </a:prstGeom>
          </p:spPr>
        </p:pic>
        <p:sp>
          <p:nvSpPr>
            <p:cNvPr id="38" name="66 Rectángulo">
              <a:extLst>
                <a:ext uri="{FF2B5EF4-FFF2-40B4-BE49-F238E27FC236}">
                  <a16:creationId xmlns:a16="http://schemas.microsoft.com/office/drawing/2014/main" id="{6AE15BFC-8D41-2F46-9DFD-7E136AB5E1D4}"/>
                </a:ext>
              </a:extLst>
            </p:cNvPr>
            <p:cNvSpPr/>
            <p:nvPr/>
          </p:nvSpPr>
          <p:spPr>
            <a:xfrm>
              <a:off x="4032114" y="5366131"/>
              <a:ext cx="1545387" cy="400110"/>
            </a:xfrm>
            <a:prstGeom prst="rect">
              <a:avLst/>
            </a:prstGeom>
          </p:spPr>
          <p:txBody>
            <a:bodyPr wrap="square">
              <a:spAutoFit/>
            </a:bodyPr>
            <a:lstStyle/>
            <a:p>
              <a:pPr algn="ctr"/>
              <a:r>
                <a:rPr lang="es-ES" sz="1000" b="1" dirty="0">
                  <a:solidFill>
                    <a:srgbClr val="243A64"/>
                  </a:solidFill>
                  <a:latin typeface="Montserrat" panose="00000500000000000000" pitchFamily="2" charset="0"/>
                </a:rPr>
                <a:t>VET PRESCRIPTIONS</a:t>
              </a:r>
            </a:p>
          </p:txBody>
        </p:sp>
        <p:pic>
          <p:nvPicPr>
            <p:cNvPr id="39" name="Imagen 38">
              <a:extLst>
                <a:ext uri="{FF2B5EF4-FFF2-40B4-BE49-F238E27FC236}">
                  <a16:creationId xmlns:a16="http://schemas.microsoft.com/office/drawing/2014/main" id="{6B642C57-ED26-D644-80F4-218EE2216B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9247" y="5132108"/>
              <a:ext cx="661013" cy="661013"/>
            </a:xfrm>
            <a:prstGeom prst="rect">
              <a:avLst/>
            </a:prstGeom>
          </p:spPr>
        </p:pic>
        <p:pic>
          <p:nvPicPr>
            <p:cNvPr id="40" name="Imagen 39">
              <a:extLst>
                <a:ext uri="{FF2B5EF4-FFF2-40B4-BE49-F238E27FC236}">
                  <a16:creationId xmlns:a16="http://schemas.microsoft.com/office/drawing/2014/main" id="{B0AC4535-6EA1-F540-BF59-7559CE7211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81007" y="2877301"/>
              <a:ext cx="563640" cy="590106"/>
            </a:xfrm>
            <a:prstGeom prst="rect">
              <a:avLst/>
            </a:prstGeom>
          </p:spPr>
        </p:pic>
        <p:pic>
          <p:nvPicPr>
            <p:cNvPr id="41" name="Imagen 40">
              <a:extLst>
                <a:ext uri="{FF2B5EF4-FFF2-40B4-BE49-F238E27FC236}">
                  <a16:creationId xmlns:a16="http://schemas.microsoft.com/office/drawing/2014/main" id="{69C1340F-9503-0149-887D-1158EF889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293" y="2867628"/>
              <a:ext cx="679776" cy="679776"/>
            </a:xfrm>
            <a:prstGeom prst="rect">
              <a:avLst/>
            </a:prstGeom>
          </p:spPr>
        </p:pic>
      </p:grpSp>
      <p:pic>
        <p:nvPicPr>
          <p:cNvPr id="42" name="Imagen 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309828" y="4870123"/>
            <a:ext cx="2159151" cy="695320"/>
          </a:xfrm>
          <a:prstGeom prst="rect">
            <a:avLst/>
          </a:prstGeom>
        </p:spPr>
      </p:pic>
      <p:pic>
        <p:nvPicPr>
          <p:cNvPr id="43"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530638" y="2500566"/>
            <a:ext cx="2086846" cy="725462"/>
          </a:xfrm>
          <a:prstGeom prst="rect">
            <a:avLst/>
          </a:prstGeom>
          <a:noFill/>
          <a:ln w="9525">
            <a:noFill/>
            <a:miter lim="800000"/>
            <a:headEnd/>
            <a:tailEnd/>
          </a:ln>
        </p:spPr>
      </p:pic>
      <p:cxnSp>
        <p:nvCxnSpPr>
          <p:cNvPr id="44" name="Conector recto 43">
            <a:extLst>
              <a:ext uri="{FF2B5EF4-FFF2-40B4-BE49-F238E27FC236}">
                <a16:creationId xmlns:a16="http://schemas.microsoft.com/office/drawing/2014/main" id="{1A4823F3-76E5-2D40-934B-A68D4D411793}"/>
              </a:ext>
            </a:extLst>
          </p:cNvPr>
          <p:cNvCxnSpPr>
            <a:cxnSpLocks/>
          </p:cNvCxnSpPr>
          <p:nvPr/>
        </p:nvCxnSpPr>
        <p:spPr>
          <a:xfrm flipH="1">
            <a:off x="4579400" y="5193702"/>
            <a:ext cx="1038764" cy="5936"/>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9CAA4645-3358-514E-A49D-1A4E9F58E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80" y="3202715"/>
            <a:ext cx="659685" cy="659685"/>
          </a:xfrm>
          <a:prstGeom prst="rect">
            <a:avLst/>
          </a:prstGeom>
        </p:spPr>
      </p:pic>
      <p:cxnSp>
        <p:nvCxnSpPr>
          <p:cNvPr id="46" name="Conector recto 45">
            <a:extLst>
              <a:ext uri="{FF2B5EF4-FFF2-40B4-BE49-F238E27FC236}">
                <a16:creationId xmlns:a16="http://schemas.microsoft.com/office/drawing/2014/main" id="{7706B70C-F390-544B-9B63-C915FF6402FD}"/>
              </a:ext>
            </a:extLst>
          </p:cNvPr>
          <p:cNvCxnSpPr>
            <a:cxnSpLocks/>
            <a:stCxn id="41" idx="1"/>
          </p:cNvCxnSpPr>
          <p:nvPr/>
        </p:nvCxnSpPr>
        <p:spPr>
          <a:xfrm flipH="1">
            <a:off x="830708" y="3509446"/>
            <a:ext cx="297494" cy="412"/>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322D0DB7-E1B2-DE49-8105-7821EC79A6E9}"/>
              </a:ext>
            </a:extLst>
          </p:cNvPr>
          <p:cNvCxnSpPr>
            <a:cxnSpLocks/>
          </p:cNvCxnSpPr>
          <p:nvPr/>
        </p:nvCxnSpPr>
        <p:spPr>
          <a:xfrm>
            <a:off x="386045" y="3007143"/>
            <a:ext cx="0" cy="128578"/>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sp>
        <p:nvSpPr>
          <p:cNvPr id="48" name="Rectángulo redondeado 47">
            <a:extLst>
              <a:ext uri="{FF2B5EF4-FFF2-40B4-BE49-F238E27FC236}">
                <a16:creationId xmlns:a16="http://schemas.microsoft.com/office/drawing/2014/main" id="{085C901F-775F-0D4B-B764-9431AD7FAD74}"/>
              </a:ext>
            </a:extLst>
          </p:cNvPr>
          <p:cNvSpPr/>
          <p:nvPr/>
        </p:nvSpPr>
        <p:spPr>
          <a:xfrm>
            <a:off x="5680003" y="3130224"/>
            <a:ext cx="2219519" cy="104132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49" name="66 Rectángulo">
            <a:extLst>
              <a:ext uri="{FF2B5EF4-FFF2-40B4-BE49-F238E27FC236}">
                <a16:creationId xmlns:a16="http://schemas.microsoft.com/office/drawing/2014/main" id="{00683B6D-4FEF-1148-8DDE-D980DB7B09F3}"/>
              </a:ext>
            </a:extLst>
          </p:cNvPr>
          <p:cNvSpPr/>
          <p:nvPr/>
        </p:nvSpPr>
        <p:spPr>
          <a:xfrm>
            <a:off x="5965233" y="3371172"/>
            <a:ext cx="1612376" cy="738664"/>
          </a:xfrm>
          <a:prstGeom prst="rect">
            <a:avLst/>
          </a:prstGeom>
        </p:spPr>
        <p:txBody>
          <a:bodyPr wrap="square">
            <a:spAutoFit/>
          </a:bodyPr>
          <a:lstStyle/>
          <a:p>
            <a:pPr algn="ctr"/>
            <a:r>
              <a:rPr lang="es-ES" sz="1400" b="1" dirty="0">
                <a:solidFill>
                  <a:srgbClr val="243A64"/>
                </a:solidFill>
                <a:latin typeface="Montserrat" panose="00000500000000000000" pitchFamily="2" charset="0"/>
              </a:rPr>
              <a:t>ANTIBIOTICS USED IN FARMS</a:t>
            </a:r>
          </a:p>
        </p:txBody>
      </p:sp>
      <p:cxnSp>
        <p:nvCxnSpPr>
          <p:cNvPr id="50" name="Conector recto 49">
            <a:extLst>
              <a:ext uri="{FF2B5EF4-FFF2-40B4-BE49-F238E27FC236}">
                <a16:creationId xmlns:a16="http://schemas.microsoft.com/office/drawing/2014/main" id="{1A4823F3-76E5-2D40-934B-A68D4D411793}"/>
              </a:ext>
            </a:extLst>
          </p:cNvPr>
          <p:cNvCxnSpPr>
            <a:cxnSpLocks/>
          </p:cNvCxnSpPr>
          <p:nvPr/>
        </p:nvCxnSpPr>
        <p:spPr>
          <a:xfrm flipH="1" flipV="1">
            <a:off x="4579401" y="3493546"/>
            <a:ext cx="1097749" cy="7339"/>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1A4823F3-76E5-2D40-934B-A68D4D411793}"/>
              </a:ext>
            </a:extLst>
          </p:cNvPr>
          <p:cNvCxnSpPr>
            <a:cxnSpLocks/>
            <a:stCxn id="43" idx="1"/>
          </p:cNvCxnSpPr>
          <p:nvPr/>
        </p:nvCxnSpPr>
        <p:spPr>
          <a:xfrm flipH="1" flipV="1">
            <a:off x="7913214" y="2113449"/>
            <a:ext cx="1617424" cy="749849"/>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1A4823F3-76E5-2D40-934B-A68D4D411793}"/>
              </a:ext>
            </a:extLst>
          </p:cNvPr>
          <p:cNvCxnSpPr>
            <a:cxnSpLocks/>
          </p:cNvCxnSpPr>
          <p:nvPr/>
        </p:nvCxnSpPr>
        <p:spPr>
          <a:xfrm flipH="1">
            <a:off x="7920060" y="2907272"/>
            <a:ext cx="1603733" cy="810314"/>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A4823F3-76E5-2D40-934B-A68D4D411793}"/>
              </a:ext>
            </a:extLst>
          </p:cNvPr>
          <p:cNvCxnSpPr>
            <a:cxnSpLocks/>
          </p:cNvCxnSpPr>
          <p:nvPr/>
        </p:nvCxnSpPr>
        <p:spPr>
          <a:xfrm flipH="1">
            <a:off x="7891298" y="5086830"/>
            <a:ext cx="1428112" cy="2620"/>
          </a:xfrm>
          <a:prstGeom prst="line">
            <a:avLst/>
          </a:prstGeom>
          <a:ln w="47625">
            <a:solidFill>
              <a:srgbClr val="19355D"/>
            </a:solidFill>
          </a:ln>
        </p:spPr>
        <p:style>
          <a:lnRef idx="1">
            <a:schemeClr val="accent1"/>
          </a:lnRef>
          <a:fillRef idx="0">
            <a:schemeClr val="accent1"/>
          </a:fillRef>
          <a:effectRef idx="0">
            <a:schemeClr val="accent1"/>
          </a:effectRef>
          <a:fontRef idx="minor">
            <a:schemeClr val="tx1"/>
          </a:fontRef>
        </p:style>
      </p:cxnSp>
      <p:pic>
        <p:nvPicPr>
          <p:cNvPr id="54" name="Imagen 53">
            <a:extLst>
              <a:ext uri="{FF2B5EF4-FFF2-40B4-BE49-F238E27FC236}">
                <a16:creationId xmlns:a16="http://schemas.microsoft.com/office/drawing/2014/main" id="{49BD0555-58BE-4C4F-975C-C8D72659885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97786" y="5484994"/>
            <a:ext cx="333059" cy="333058"/>
          </a:xfrm>
          <a:prstGeom prst="rect">
            <a:avLst/>
          </a:prstGeom>
        </p:spPr>
      </p:pic>
      <p:sp>
        <p:nvSpPr>
          <p:cNvPr id="55" name="66 Rectángulo">
            <a:extLst>
              <a:ext uri="{FF2B5EF4-FFF2-40B4-BE49-F238E27FC236}">
                <a16:creationId xmlns:a16="http://schemas.microsoft.com/office/drawing/2014/main" id="{4E61B508-E4CA-4649-AA8D-4B4302EAD8AB}"/>
              </a:ext>
            </a:extLst>
          </p:cNvPr>
          <p:cNvSpPr/>
          <p:nvPr/>
        </p:nvSpPr>
        <p:spPr>
          <a:xfrm>
            <a:off x="1574776" y="5818052"/>
            <a:ext cx="1197564" cy="553998"/>
          </a:xfrm>
          <a:prstGeom prst="rect">
            <a:avLst/>
          </a:prstGeom>
        </p:spPr>
        <p:txBody>
          <a:bodyPr wrap="square">
            <a:spAutoFit/>
          </a:bodyPr>
          <a:lstStyle/>
          <a:p>
            <a:pPr algn="ctr"/>
            <a:r>
              <a:rPr lang="es-ES" sz="1000" b="1" dirty="0">
                <a:solidFill>
                  <a:schemeClr val="bg1"/>
                </a:solidFill>
                <a:latin typeface="Montserrat" panose="00000500000000000000" pitchFamily="2" charset="0"/>
              </a:rPr>
              <a:t>DISCUSSIONS ON DATA AVAILABILITY</a:t>
            </a:r>
          </a:p>
        </p:txBody>
      </p:sp>
      <p:pic>
        <p:nvPicPr>
          <p:cNvPr id="56" name="Imagen 4" descr="Logotipo, nombre de la empresa&#10;&#10;Descripción generada automáticamente">
            <a:extLst>
              <a:ext uri="{FF2B5EF4-FFF2-40B4-BE49-F238E27FC236}">
                <a16:creationId xmlns:a16="http://schemas.microsoft.com/office/drawing/2014/main" id="{BC123CAC-3F8D-9988-05C4-8EDC794CC0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93723" y="1249795"/>
            <a:ext cx="2693021" cy="591781"/>
          </a:xfrm>
          <a:prstGeom prst="rect">
            <a:avLst/>
          </a:prstGeom>
        </p:spPr>
      </p:pic>
      <p:pic>
        <p:nvPicPr>
          <p:cNvPr id="57" name="Imagen 5" descr="Imagen que contiene computer, tabla, computadora, pantalla&#10;&#10;Descripción generada automáticamente">
            <a:extLst>
              <a:ext uri="{FF2B5EF4-FFF2-40B4-BE49-F238E27FC236}">
                <a16:creationId xmlns:a16="http://schemas.microsoft.com/office/drawing/2014/main" id="{0E707B31-D0CF-7B01-C172-5680999927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88306" y="1552339"/>
            <a:ext cx="1595383" cy="551808"/>
          </a:xfrm>
          <a:prstGeom prst="rect">
            <a:avLst/>
          </a:prstGeom>
        </p:spPr>
      </p:pic>
      <p:pic>
        <p:nvPicPr>
          <p:cNvPr id="58" name="Imagen 6">
            <a:extLst>
              <a:ext uri="{FF2B5EF4-FFF2-40B4-BE49-F238E27FC236}">
                <a16:creationId xmlns:a16="http://schemas.microsoft.com/office/drawing/2014/main" id="{EFBF0CC7-BC6E-8696-00BF-1BD5A78E431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037584" y="1609970"/>
            <a:ext cx="250647" cy="984500"/>
          </a:xfrm>
          <a:prstGeom prst="rect">
            <a:avLst/>
          </a:prstGeom>
        </p:spPr>
      </p:pic>
      <p:pic>
        <p:nvPicPr>
          <p:cNvPr id="59" name="Imagen 9">
            <a:extLst>
              <a:ext uri="{FF2B5EF4-FFF2-40B4-BE49-F238E27FC236}">
                <a16:creationId xmlns:a16="http://schemas.microsoft.com/office/drawing/2014/main" id="{026C1A81-2CA7-BA70-51EE-35B20E92D9E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33969" y="1779105"/>
            <a:ext cx="1852774" cy="586298"/>
          </a:xfrm>
          <a:prstGeom prst="rect">
            <a:avLst/>
          </a:prstGeom>
        </p:spPr>
      </p:pic>
      <p:sp>
        <p:nvSpPr>
          <p:cNvPr id="60" name="Marcador de número de diapositiva 5">
            <a:extLst>
              <a:ext uri="{FF2B5EF4-FFF2-40B4-BE49-F238E27FC236}">
                <a16:creationId xmlns:a16="http://schemas.microsoft.com/office/drawing/2014/main" id="{5433E6F3-0DE0-5E4D-A8BE-E40D095A3939}"/>
              </a:ext>
            </a:extLst>
          </p:cNvPr>
          <p:cNvSpPr txBox="1">
            <a:spLocks/>
          </p:cNvSpPr>
          <p:nvPr/>
        </p:nvSpPr>
        <p:spPr>
          <a:xfrm>
            <a:off x="560704" y="6366335"/>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1200">
                <a:solidFill>
                  <a:srgbClr val="C00000"/>
                </a:solidFill>
                <a:latin typeface="Montserrat" charset="0"/>
                <a:ea typeface="Montserrat" charset="0"/>
                <a:cs typeface="Montserrat" charset="0"/>
              </a:rPr>
              <a:pPr/>
              <a:t>18</a:t>
            </a:fld>
            <a:endParaRPr lang="es-ES" sz="1200" dirty="0">
              <a:solidFill>
                <a:srgbClr val="C00000"/>
              </a:solidFill>
              <a:latin typeface="Montserrat" charset="0"/>
              <a:ea typeface="Montserrat" charset="0"/>
              <a:cs typeface="Montserrat" charset="0"/>
            </a:endParaRPr>
          </a:p>
        </p:txBody>
      </p:sp>
    </p:spTree>
    <p:extLst>
      <p:ext uri="{BB962C8B-B14F-4D97-AF65-F5344CB8AC3E}">
        <p14:creationId xmlns:p14="http://schemas.microsoft.com/office/powerpoint/2010/main" val="277177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_tradnl" b="1" dirty="0" err="1">
                <a:latin typeface="Montserrat" panose="00000500000000000000" pitchFamily="2" charset="0"/>
              </a:rPr>
              <a:t>Resistance</a:t>
            </a:r>
            <a:r>
              <a:rPr lang="es-ES_tradnl" b="1" dirty="0">
                <a:latin typeface="Montserrat" panose="00000500000000000000" pitchFamily="2" charset="0"/>
              </a:rPr>
              <a:t> </a:t>
            </a:r>
            <a:r>
              <a:rPr lang="es-ES_tradnl" b="1" dirty="0" err="1">
                <a:latin typeface="Montserrat" panose="00000500000000000000" pitchFamily="2" charset="0"/>
              </a:rPr>
              <a:t>surveillance</a:t>
            </a:r>
            <a:endParaRPr lang="en-GB" b="1" dirty="0">
              <a:latin typeface="Montserrat" panose="00000500000000000000" pitchFamily="2" charset="0"/>
            </a:endParaRPr>
          </a:p>
        </p:txBody>
      </p:sp>
      <p:pic>
        <p:nvPicPr>
          <p:cNvPr id="3"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2467" y="2268074"/>
            <a:ext cx="2726114" cy="2938086"/>
          </a:xfrm>
          <a:prstGeom prst="rect">
            <a:avLst/>
          </a:prstGeom>
          <a:ln>
            <a:solidFill>
              <a:srgbClr val="021F3A"/>
            </a:solidFill>
          </a:ln>
        </p:spPr>
      </p:pic>
      <p:sp>
        <p:nvSpPr>
          <p:cNvPr id="4" name="CuadroTexto 17"/>
          <p:cNvSpPr txBox="1"/>
          <p:nvPr/>
        </p:nvSpPr>
        <p:spPr>
          <a:xfrm>
            <a:off x="3576607" y="4613871"/>
            <a:ext cx="1486015" cy="461665"/>
          </a:xfrm>
          <a:prstGeom prst="rect">
            <a:avLst/>
          </a:prstGeom>
          <a:noFill/>
        </p:spPr>
        <p:txBody>
          <a:bodyPr wrap="square" rtlCol="0">
            <a:spAutoFit/>
          </a:bodyPr>
          <a:lstStyle/>
          <a:p>
            <a:r>
              <a:rPr lang="es-ES" sz="2400" b="1" dirty="0">
                <a:solidFill>
                  <a:srgbClr val="84C0E8"/>
                </a:solidFill>
              </a:rPr>
              <a:t>MAPA</a:t>
            </a:r>
          </a:p>
        </p:txBody>
      </p:sp>
      <p:sp>
        <p:nvSpPr>
          <p:cNvPr id="5" name="Rectangle 137">
            <a:extLst>
              <a:ext uri="{FF2B5EF4-FFF2-40B4-BE49-F238E27FC236}">
                <a16:creationId xmlns:a16="http://schemas.microsoft.com/office/drawing/2014/main" id="{66780C23-721C-4BA3-BF38-B6B2CB87736B}"/>
              </a:ext>
            </a:extLst>
          </p:cNvPr>
          <p:cNvSpPr/>
          <p:nvPr/>
        </p:nvSpPr>
        <p:spPr>
          <a:xfrm>
            <a:off x="4759744" y="4681135"/>
            <a:ext cx="302879" cy="327139"/>
          </a:xfrm>
          <a:prstGeom prst="rect">
            <a:avLst/>
          </a:prstGeom>
          <a:solidFill>
            <a:srgbClr val="84C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2</a:t>
            </a:r>
          </a:p>
        </p:txBody>
      </p:sp>
      <p:sp>
        <p:nvSpPr>
          <p:cNvPr id="6" name="CuadroTexto 21"/>
          <p:cNvSpPr txBox="1"/>
          <p:nvPr/>
        </p:nvSpPr>
        <p:spPr>
          <a:xfrm>
            <a:off x="3070391" y="5164586"/>
            <a:ext cx="2600647" cy="923330"/>
          </a:xfrm>
          <a:prstGeom prst="rect">
            <a:avLst/>
          </a:prstGeom>
          <a:noFill/>
        </p:spPr>
        <p:txBody>
          <a:bodyPr wrap="square" rtlCol="0">
            <a:spAutoFit/>
          </a:bodyPr>
          <a:lstStyle/>
          <a:p>
            <a:pPr algn="r"/>
            <a:r>
              <a:rPr lang="es-ES" dirty="0"/>
              <a:t>Microrganismo</a:t>
            </a:r>
          </a:p>
          <a:p>
            <a:pPr algn="r"/>
            <a:r>
              <a:rPr lang="es-ES" dirty="0"/>
              <a:t>Resistencia</a:t>
            </a:r>
          </a:p>
          <a:p>
            <a:pPr algn="r"/>
            <a:r>
              <a:rPr lang="es-ES" dirty="0"/>
              <a:t>MIC - 90</a:t>
            </a:r>
          </a:p>
        </p:txBody>
      </p:sp>
      <p:pic>
        <p:nvPicPr>
          <p:cNvPr id="7" name="Imagen 11"/>
          <p:cNvPicPr>
            <a:picLocks noChangeAspect="1"/>
          </p:cNvPicPr>
          <p:nvPr/>
        </p:nvPicPr>
        <p:blipFill>
          <a:blip r:embed="rId3" cstate="print"/>
          <a:stretch>
            <a:fillRect/>
          </a:stretch>
        </p:blipFill>
        <p:spPr>
          <a:xfrm>
            <a:off x="5043410" y="2910553"/>
            <a:ext cx="2255229" cy="2214781"/>
          </a:xfrm>
          <a:prstGeom prst="rect">
            <a:avLst/>
          </a:prstGeom>
          <a:ln>
            <a:noFill/>
          </a:ln>
          <a:effectLst>
            <a:outerShdw blurRad="292100" dist="139700" dir="2700000" algn="tl" rotWithShape="0">
              <a:srgbClr val="333333">
                <a:alpha val="65000"/>
              </a:srgbClr>
            </a:outerShdw>
          </a:effectLst>
          <a:scene3d>
            <a:camera prst="isometricLeftDown"/>
            <a:lightRig rig="threePt" dir="t"/>
          </a:scene3d>
        </p:spPr>
      </p:pic>
      <p:pic>
        <p:nvPicPr>
          <p:cNvPr id="8" name="Imagen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4531" y="2858065"/>
            <a:ext cx="2494084" cy="2241579"/>
          </a:xfrm>
          <a:prstGeom prst="rect">
            <a:avLst/>
          </a:prstGeom>
          <a:ln>
            <a:noFill/>
          </a:ln>
          <a:effectLst>
            <a:outerShdw blurRad="292100" dist="139700" dir="2700000" algn="tl" rotWithShape="0">
              <a:srgbClr val="333333">
                <a:alpha val="65000"/>
              </a:srgbClr>
            </a:outerShdw>
          </a:effectLst>
          <a:scene3d>
            <a:camera prst="isometricRightUp"/>
            <a:lightRig rig="threePt" dir="t"/>
          </a:scene3d>
        </p:spPr>
      </p:pic>
      <p:sp>
        <p:nvSpPr>
          <p:cNvPr id="9" name="CuadroTexto 19"/>
          <p:cNvSpPr txBox="1"/>
          <p:nvPr/>
        </p:nvSpPr>
        <p:spPr>
          <a:xfrm>
            <a:off x="9634279" y="4555832"/>
            <a:ext cx="1363287" cy="461665"/>
          </a:xfrm>
          <a:prstGeom prst="rect">
            <a:avLst/>
          </a:prstGeom>
          <a:noFill/>
        </p:spPr>
        <p:txBody>
          <a:bodyPr wrap="square" rtlCol="0">
            <a:spAutoFit/>
          </a:bodyPr>
          <a:lstStyle/>
          <a:p>
            <a:r>
              <a:rPr lang="es-ES" sz="2400" b="1" dirty="0">
                <a:solidFill>
                  <a:srgbClr val="243A64"/>
                </a:solidFill>
              </a:rPr>
              <a:t>MATRIZ</a:t>
            </a:r>
          </a:p>
        </p:txBody>
      </p:sp>
      <p:sp>
        <p:nvSpPr>
          <p:cNvPr id="10" name="Rectangle 137">
            <a:extLst>
              <a:ext uri="{FF2B5EF4-FFF2-40B4-BE49-F238E27FC236}">
                <a16:creationId xmlns:a16="http://schemas.microsoft.com/office/drawing/2014/main" id="{66780C23-721C-4BA3-BF38-B6B2CB87736B}"/>
              </a:ext>
            </a:extLst>
          </p:cNvPr>
          <p:cNvSpPr/>
          <p:nvPr/>
        </p:nvSpPr>
        <p:spPr>
          <a:xfrm>
            <a:off x="9208141" y="4623096"/>
            <a:ext cx="302879" cy="327139"/>
          </a:xfrm>
          <a:prstGeom prst="rect">
            <a:avLst/>
          </a:prstGeom>
          <a:solidFill>
            <a:srgbClr val="243A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3</a:t>
            </a:r>
          </a:p>
        </p:txBody>
      </p:sp>
      <p:sp>
        <p:nvSpPr>
          <p:cNvPr id="12" name="CuadroTexto 23"/>
          <p:cNvSpPr txBox="1"/>
          <p:nvPr/>
        </p:nvSpPr>
        <p:spPr>
          <a:xfrm>
            <a:off x="9634279" y="5068208"/>
            <a:ext cx="1309065" cy="923330"/>
          </a:xfrm>
          <a:prstGeom prst="rect">
            <a:avLst/>
          </a:prstGeom>
          <a:noFill/>
        </p:spPr>
        <p:txBody>
          <a:bodyPr wrap="square" rtlCol="0">
            <a:spAutoFit/>
          </a:bodyPr>
          <a:lstStyle/>
          <a:p>
            <a:r>
              <a:rPr lang="es-ES" dirty="0"/>
              <a:t>Resistencia</a:t>
            </a:r>
          </a:p>
          <a:p>
            <a:r>
              <a:rPr lang="es-ES" dirty="0"/>
              <a:t>MIC - 90</a:t>
            </a:r>
          </a:p>
        </p:txBody>
      </p:sp>
      <p:sp>
        <p:nvSpPr>
          <p:cNvPr id="13" name="CuadroTexto 15"/>
          <p:cNvSpPr txBox="1"/>
          <p:nvPr/>
        </p:nvSpPr>
        <p:spPr>
          <a:xfrm>
            <a:off x="9634278" y="1315778"/>
            <a:ext cx="1924672" cy="461665"/>
          </a:xfrm>
          <a:prstGeom prst="rect">
            <a:avLst/>
          </a:prstGeom>
          <a:noFill/>
        </p:spPr>
        <p:txBody>
          <a:bodyPr wrap="square" rtlCol="0">
            <a:spAutoFit/>
          </a:bodyPr>
          <a:lstStyle/>
          <a:p>
            <a:r>
              <a:rPr lang="es-ES" sz="2400" b="1" dirty="0">
                <a:solidFill>
                  <a:srgbClr val="C21F3C"/>
                </a:solidFill>
              </a:rPr>
              <a:t>GRAFICA</a:t>
            </a:r>
          </a:p>
        </p:txBody>
      </p:sp>
      <p:sp>
        <p:nvSpPr>
          <p:cNvPr id="14" name="Rectangle 137">
            <a:extLst>
              <a:ext uri="{FF2B5EF4-FFF2-40B4-BE49-F238E27FC236}">
                <a16:creationId xmlns:a16="http://schemas.microsoft.com/office/drawing/2014/main" id="{66780C23-721C-4BA3-BF38-B6B2CB87736B}"/>
              </a:ext>
            </a:extLst>
          </p:cNvPr>
          <p:cNvSpPr/>
          <p:nvPr/>
        </p:nvSpPr>
        <p:spPr>
          <a:xfrm>
            <a:off x="9208141" y="1404138"/>
            <a:ext cx="302879" cy="327139"/>
          </a:xfrm>
          <a:prstGeom prst="rect">
            <a:avLst/>
          </a:prstGeom>
          <a:solidFill>
            <a:srgbClr val="C21F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1</a:t>
            </a:r>
          </a:p>
        </p:txBody>
      </p:sp>
      <p:sp>
        <p:nvSpPr>
          <p:cNvPr id="15" name="CuadroTexto 22"/>
          <p:cNvSpPr txBox="1"/>
          <p:nvPr/>
        </p:nvSpPr>
        <p:spPr>
          <a:xfrm>
            <a:off x="9634278" y="1803650"/>
            <a:ext cx="1924672" cy="923330"/>
          </a:xfrm>
          <a:prstGeom prst="rect">
            <a:avLst/>
          </a:prstGeom>
          <a:noFill/>
        </p:spPr>
        <p:txBody>
          <a:bodyPr wrap="square" rtlCol="0">
            <a:spAutoFit/>
          </a:bodyPr>
          <a:lstStyle/>
          <a:p>
            <a:r>
              <a:rPr lang="es-ES" dirty="0"/>
              <a:t>Microrganismo</a:t>
            </a:r>
          </a:p>
          <a:p>
            <a:r>
              <a:rPr lang="es-ES" dirty="0"/>
              <a:t>Resistencia</a:t>
            </a:r>
          </a:p>
          <a:p>
            <a:r>
              <a:rPr lang="es-ES" dirty="0"/>
              <a:t>MIC - 90</a:t>
            </a:r>
          </a:p>
        </p:txBody>
      </p:sp>
      <p:pic>
        <p:nvPicPr>
          <p:cNvPr id="16" name="Imagen 13"/>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0749" y="1453551"/>
            <a:ext cx="2514600" cy="2283566"/>
          </a:xfrm>
          <a:prstGeom prst="rect">
            <a:avLst/>
          </a:prstGeom>
          <a:noFill/>
          <a:scene3d>
            <a:camera prst="isometricTopUp"/>
            <a:lightRig rig="threePt" dir="t"/>
          </a:scene3d>
        </p:spPr>
      </p:pic>
    </p:spTree>
    <p:extLst>
      <p:ext uri="{BB962C8B-B14F-4D97-AF65-F5344CB8AC3E}">
        <p14:creationId xmlns:p14="http://schemas.microsoft.com/office/powerpoint/2010/main" val="178820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49725" y="1486949"/>
            <a:ext cx="6082800" cy="1872201"/>
          </a:xfrm>
          <a:prstGeom prst="rect">
            <a:avLst/>
          </a:prstGeom>
        </p:spPr>
        <p:txBody>
          <a:bodyPr/>
          <a:lstStyle/>
          <a:p>
            <a:pPr algn="ctr"/>
            <a:r>
              <a:rPr lang="en-US" sz="3600" b="1" dirty="0">
                <a:solidFill>
                  <a:srgbClr val="003399"/>
                </a:solidFill>
                <a:latin typeface="EC Square Sans Pro" panose="020B0506040000020004" pitchFamily="34" charset="0"/>
              </a:rPr>
              <a:t>Reduction in antibiotic use in Spain</a:t>
            </a:r>
            <a:endParaRPr lang="es-ES" sz="3600" b="1" dirty="0">
              <a:solidFill>
                <a:srgbClr val="003399"/>
              </a:solidFill>
              <a:latin typeface="EC Square Sans Pro" panose="020B0506040000020004" pitchFamily="34" charset="0"/>
            </a:endParaRPr>
          </a:p>
          <a:p>
            <a:endParaRPr lang="es-ES" dirty="0"/>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err="1">
                <a:latin typeface="EC Square Sans Pro" panose="020B0506040000020004" pitchFamily="34" charset="0"/>
              </a:rPr>
              <a:t>Hungary</a:t>
            </a:r>
            <a:r>
              <a:rPr lang="es-ES" dirty="0">
                <a:latin typeface="EC Square Sans Pro" panose="020B0506040000020004" pitchFamily="34" charset="0"/>
              </a:rPr>
              <a:t>, 19th-20th March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n-GB"/>
          </a:p>
        </p:txBody>
      </p:sp>
      <p:pic>
        <p:nvPicPr>
          <p:cNvPr id="3"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415" y="1740097"/>
            <a:ext cx="2453674" cy="1581108"/>
          </a:xfrm>
          <a:prstGeom prst="ellipse">
            <a:avLst/>
          </a:prstGeom>
          <a:ln>
            <a:noFill/>
          </a:ln>
          <a:effectLst>
            <a:softEdge rad="112500"/>
          </a:effectLst>
        </p:spPr>
      </p:pic>
      <p:sp>
        <p:nvSpPr>
          <p:cNvPr id="4" name="Flecha doblada hacia arriba 16"/>
          <p:cNvSpPr/>
          <p:nvPr/>
        </p:nvSpPr>
        <p:spPr>
          <a:xfrm rot="5400000">
            <a:off x="916321" y="4940367"/>
            <a:ext cx="1132039" cy="1304080"/>
          </a:xfrm>
          <a:prstGeom prst="bentUpArrow">
            <a:avLst/>
          </a:prstGeom>
          <a:solidFill>
            <a:srgbClr val="243A64"/>
          </a:solidFill>
          <a:ln>
            <a:solidFill>
              <a:srgbClr val="24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oblada hacia arriba 17"/>
          <p:cNvSpPr/>
          <p:nvPr/>
        </p:nvSpPr>
        <p:spPr>
          <a:xfrm rot="5400000" flipV="1">
            <a:off x="6111928" y="4329306"/>
            <a:ext cx="1235920" cy="1236763"/>
          </a:xfrm>
          <a:prstGeom prst="bentUpArrow">
            <a:avLst/>
          </a:prstGeom>
          <a:solidFill>
            <a:srgbClr val="243A64"/>
          </a:solidFill>
          <a:ln>
            <a:solidFill>
              <a:srgbClr val="24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8">
            <a:extLst>
              <a:ext uri="{FF2B5EF4-FFF2-40B4-BE49-F238E27FC236}">
                <a16:creationId xmlns:a16="http://schemas.microsoft.com/office/drawing/2014/main" id="{AA5CA35F-BCC3-FE40-B1BC-3AA264B92F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3657939" y="2099322"/>
            <a:ext cx="3099822" cy="798335"/>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3462" y="867301"/>
            <a:ext cx="2581467" cy="2817610"/>
          </a:xfrm>
          <a:prstGeom prst="rect">
            <a:avLst/>
          </a:prstGeom>
        </p:spPr>
      </p:pic>
      <p:sp>
        <p:nvSpPr>
          <p:cNvPr id="8" name="CuadroTexto 9"/>
          <p:cNvSpPr txBox="1"/>
          <p:nvPr/>
        </p:nvSpPr>
        <p:spPr>
          <a:xfrm>
            <a:off x="6317287" y="3440321"/>
            <a:ext cx="3066473" cy="461665"/>
          </a:xfrm>
          <a:prstGeom prst="rect">
            <a:avLst/>
          </a:prstGeom>
          <a:noFill/>
        </p:spPr>
        <p:txBody>
          <a:bodyPr wrap="square" rtlCol="0">
            <a:spAutoFit/>
          </a:bodyPr>
          <a:lstStyle/>
          <a:p>
            <a:pPr algn="ctr"/>
            <a:r>
              <a:rPr lang="es-ES" sz="2400" b="1" dirty="0" err="1">
                <a:solidFill>
                  <a:schemeClr val="accent1">
                    <a:lumMod val="50000"/>
                  </a:schemeClr>
                </a:solidFill>
                <a:latin typeface="Montserrat"/>
              </a:rPr>
              <a:t>Database</a:t>
            </a:r>
            <a:endParaRPr lang="es-ES" sz="2400" b="1" dirty="0">
              <a:solidFill>
                <a:schemeClr val="accent1">
                  <a:lumMod val="50000"/>
                </a:schemeClr>
              </a:solidFill>
              <a:latin typeface="Montserrat"/>
            </a:endParaRPr>
          </a:p>
        </p:txBody>
      </p:sp>
      <p:sp>
        <p:nvSpPr>
          <p:cNvPr id="9" name="CuadroTexto 8"/>
          <p:cNvSpPr txBox="1"/>
          <p:nvPr/>
        </p:nvSpPr>
        <p:spPr>
          <a:xfrm>
            <a:off x="495022" y="1077303"/>
            <a:ext cx="3162917" cy="461665"/>
          </a:xfrm>
          <a:prstGeom prst="rect">
            <a:avLst/>
          </a:prstGeom>
          <a:noFill/>
        </p:spPr>
        <p:txBody>
          <a:bodyPr wrap="square" rtlCol="0">
            <a:spAutoFit/>
          </a:bodyPr>
          <a:lstStyle/>
          <a:p>
            <a:r>
              <a:rPr lang="es-ES" sz="2400" b="1" dirty="0" err="1">
                <a:solidFill>
                  <a:schemeClr val="accent1">
                    <a:lumMod val="50000"/>
                  </a:schemeClr>
                </a:solidFill>
                <a:latin typeface="Montserrat"/>
              </a:rPr>
              <a:t>Laboratory</a:t>
            </a:r>
            <a:r>
              <a:rPr lang="es-ES" sz="2400" b="1" dirty="0">
                <a:solidFill>
                  <a:schemeClr val="accent1">
                    <a:lumMod val="50000"/>
                  </a:schemeClr>
                </a:solidFill>
                <a:latin typeface="Montserrat"/>
              </a:rPr>
              <a:t> </a:t>
            </a:r>
            <a:r>
              <a:rPr lang="es-ES" sz="2400" b="1" dirty="0" err="1">
                <a:solidFill>
                  <a:schemeClr val="accent1">
                    <a:lumMod val="50000"/>
                  </a:schemeClr>
                </a:solidFill>
                <a:latin typeface="Montserrat"/>
              </a:rPr>
              <a:t>results</a:t>
            </a:r>
            <a:endParaRPr lang="es-ES" sz="2400" b="1" dirty="0">
              <a:solidFill>
                <a:schemeClr val="accent1">
                  <a:lumMod val="50000"/>
                </a:schemeClr>
              </a:solidFill>
              <a:latin typeface="Montserrat"/>
            </a:endParaRPr>
          </a:p>
        </p:txBody>
      </p:sp>
      <p:sp>
        <p:nvSpPr>
          <p:cNvPr id="10" name="Rectangle 137">
            <a:extLst>
              <a:ext uri="{FF2B5EF4-FFF2-40B4-BE49-F238E27FC236}">
                <a16:creationId xmlns:a16="http://schemas.microsoft.com/office/drawing/2014/main" id="{66780C23-721C-4BA3-BF38-B6B2CB87736B}"/>
              </a:ext>
            </a:extLst>
          </p:cNvPr>
          <p:cNvSpPr/>
          <p:nvPr/>
        </p:nvSpPr>
        <p:spPr>
          <a:xfrm>
            <a:off x="9596009" y="1113907"/>
            <a:ext cx="500063" cy="4984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1</a:t>
            </a:r>
          </a:p>
        </p:txBody>
      </p:sp>
      <p:sp>
        <p:nvSpPr>
          <p:cNvPr id="11" name="CuadroTexto 10"/>
          <p:cNvSpPr txBox="1"/>
          <p:nvPr/>
        </p:nvSpPr>
        <p:spPr>
          <a:xfrm>
            <a:off x="10096071" y="1710324"/>
            <a:ext cx="1389184" cy="461665"/>
          </a:xfrm>
          <a:prstGeom prst="rect">
            <a:avLst/>
          </a:prstGeom>
          <a:noFill/>
        </p:spPr>
        <p:txBody>
          <a:bodyPr wrap="square" rtlCol="0">
            <a:spAutoFit/>
          </a:bodyPr>
          <a:lstStyle/>
          <a:p>
            <a:r>
              <a:rPr lang="es-ES" sz="2400" dirty="0">
                <a:solidFill>
                  <a:srgbClr val="009999"/>
                </a:solidFill>
              </a:rPr>
              <a:t>MAP</a:t>
            </a:r>
          </a:p>
        </p:txBody>
      </p:sp>
      <p:sp>
        <p:nvSpPr>
          <p:cNvPr id="12" name="Rectangle 137">
            <a:extLst>
              <a:ext uri="{FF2B5EF4-FFF2-40B4-BE49-F238E27FC236}">
                <a16:creationId xmlns:a16="http://schemas.microsoft.com/office/drawing/2014/main" id="{66780C23-721C-4BA3-BF38-B6B2CB87736B}"/>
              </a:ext>
            </a:extLst>
          </p:cNvPr>
          <p:cNvSpPr/>
          <p:nvPr/>
        </p:nvSpPr>
        <p:spPr>
          <a:xfrm>
            <a:off x="9596009" y="1691920"/>
            <a:ext cx="500063" cy="49847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2</a:t>
            </a:r>
          </a:p>
        </p:txBody>
      </p:sp>
      <p:sp>
        <p:nvSpPr>
          <p:cNvPr id="13" name="Rectangle 137">
            <a:extLst>
              <a:ext uri="{FF2B5EF4-FFF2-40B4-BE49-F238E27FC236}">
                <a16:creationId xmlns:a16="http://schemas.microsoft.com/office/drawing/2014/main" id="{66780C23-721C-4BA3-BF38-B6B2CB87736B}"/>
              </a:ext>
            </a:extLst>
          </p:cNvPr>
          <p:cNvSpPr/>
          <p:nvPr/>
        </p:nvSpPr>
        <p:spPr>
          <a:xfrm>
            <a:off x="9596009" y="2288772"/>
            <a:ext cx="500063" cy="498475"/>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3</a:t>
            </a:r>
          </a:p>
        </p:txBody>
      </p:sp>
      <p:cxnSp>
        <p:nvCxnSpPr>
          <p:cNvPr id="14" name="Conector recto 13">
            <a:extLst>
              <a:ext uri="{FF2B5EF4-FFF2-40B4-BE49-F238E27FC236}">
                <a16:creationId xmlns:a16="http://schemas.microsoft.com/office/drawing/2014/main" id="{198ED584-8EB4-934F-BC9C-93CC3DA10A1F}"/>
              </a:ext>
            </a:extLst>
          </p:cNvPr>
          <p:cNvCxnSpPr>
            <a:cxnSpLocks/>
          </p:cNvCxnSpPr>
          <p:nvPr/>
        </p:nvCxnSpPr>
        <p:spPr>
          <a:xfrm>
            <a:off x="9074207" y="3695062"/>
            <a:ext cx="0" cy="2512010"/>
          </a:xfrm>
          <a:prstGeom prst="line">
            <a:avLst/>
          </a:prstGeom>
          <a:ln w="57150">
            <a:solidFill>
              <a:srgbClr val="19355D"/>
            </a:solidFill>
          </a:ln>
        </p:spPr>
        <p:style>
          <a:lnRef idx="1">
            <a:schemeClr val="accent1"/>
          </a:lnRef>
          <a:fillRef idx="0">
            <a:schemeClr val="accent1"/>
          </a:fillRef>
          <a:effectRef idx="0">
            <a:schemeClr val="accent1"/>
          </a:effectRef>
          <a:fontRef idx="minor">
            <a:schemeClr val="tx1"/>
          </a:fontRef>
        </p:style>
      </p:cxnSp>
      <p:pic>
        <p:nvPicPr>
          <p:cNvPr id="15" name="Imagen 142">
            <a:extLst>
              <a:ext uri="{FF2B5EF4-FFF2-40B4-BE49-F238E27FC236}">
                <a16:creationId xmlns:a16="http://schemas.microsoft.com/office/drawing/2014/main" id="{129809BF-CD4F-924B-AE18-E3B81C79DE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7585" y="3152423"/>
            <a:ext cx="732185" cy="732185"/>
          </a:xfrm>
          <a:prstGeom prst="rect">
            <a:avLst/>
          </a:prstGeom>
        </p:spPr>
      </p:pic>
      <p:sp>
        <p:nvSpPr>
          <p:cNvPr id="16" name="CuadroTexto 15"/>
          <p:cNvSpPr txBox="1"/>
          <p:nvPr/>
        </p:nvSpPr>
        <p:spPr>
          <a:xfrm>
            <a:off x="9550677" y="3430227"/>
            <a:ext cx="1767915" cy="461665"/>
          </a:xfrm>
          <a:prstGeom prst="rect">
            <a:avLst/>
          </a:prstGeom>
          <a:noFill/>
        </p:spPr>
        <p:txBody>
          <a:bodyPr wrap="square" rtlCol="0">
            <a:spAutoFit/>
          </a:bodyPr>
          <a:lstStyle/>
          <a:p>
            <a:r>
              <a:rPr lang="es-ES" sz="2400" b="1" u="sng" dirty="0" err="1">
                <a:solidFill>
                  <a:srgbClr val="243A64"/>
                </a:solidFill>
                <a:latin typeface="Montserrat"/>
              </a:rPr>
              <a:t>Options</a:t>
            </a:r>
            <a:endParaRPr lang="es-ES" sz="2400" b="1" u="sng" dirty="0">
              <a:solidFill>
                <a:srgbClr val="243A64"/>
              </a:solidFill>
              <a:latin typeface="Montserrat"/>
            </a:endParaRPr>
          </a:p>
        </p:txBody>
      </p:sp>
      <p:sp>
        <p:nvSpPr>
          <p:cNvPr id="22" name="Rectángulo 21"/>
          <p:cNvSpPr/>
          <p:nvPr/>
        </p:nvSpPr>
        <p:spPr>
          <a:xfrm>
            <a:off x="10147152" y="1204168"/>
            <a:ext cx="1236236" cy="369332"/>
          </a:xfrm>
          <a:prstGeom prst="rect">
            <a:avLst/>
          </a:prstGeom>
        </p:spPr>
        <p:txBody>
          <a:bodyPr wrap="none">
            <a:spAutoFit/>
          </a:bodyPr>
          <a:lstStyle/>
          <a:p>
            <a:r>
              <a:rPr lang="es-ES" sz="1800" dirty="0">
                <a:solidFill>
                  <a:schemeClr val="accent6">
                    <a:lumMod val="75000"/>
                  </a:schemeClr>
                </a:solidFill>
              </a:rPr>
              <a:t>GRAPHIC</a:t>
            </a:r>
          </a:p>
        </p:txBody>
      </p:sp>
      <p:sp>
        <p:nvSpPr>
          <p:cNvPr id="23" name="CuadroTexto 22"/>
          <p:cNvSpPr txBox="1"/>
          <p:nvPr/>
        </p:nvSpPr>
        <p:spPr>
          <a:xfrm>
            <a:off x="10147152" y="2310495"/>
            <a:ext cx="2250831" cy="461665"/>
          </a:xfrm>
          <a:prstGeom prst="rect">
            <a:avLst/>
          </a:prstGeom>
          <a:noFill/>
        </p:spPr>
        <p:txBody>
          <a:bodyPr wrap="square" rtlCol="0">
            <a:spAutoFit/>
          </a:bodyPr>
          <a:lstStyle/>
          <a:p>
            <a:r>
              <a:rPr lang="es-ES" sz="2400" dirty="0">
                <a:solidFill>
                  <a:srgbClr val="CC3300"/>
                </a:solidFill>
              </a:rPr>
              <a:t>MATRIX</a:t>
            </a:r>
          </a:p>
        </p:txBody>
      </p:sp>
      <p:sp>
        <p:nvSpPr>
          <p:cNvPr id="24" name="CuadroTexto 21"/>
          <p:cNvSpPr txBox="1"/>
          <p:nvPr/>
        </p:nvSpPr>
        <p:spPr>
          <a:xfrm>
            <a:off x="9523275" y="4401430"/>
            <a:ext cx="2534776" cy="1631216"/>
          </a:xfrm>
          <a:prstGeom prst="rect">
            <a:avLst/>
          </a:prstGeom>
          <a:noFill/>
        </p:spPr>
        <p:txBody>
          <a:bodyPr wrap="square" rtlCol="0">
            <a:spAutoFit/>
          </a:bodyPr>
          <a:lstStyle/>
          <a:p>
            <a:r>
              <a:rPr lang="es-ES" sz="2000" b="1" dirty="0">
                <a:solidFill>
                  <a:srgbClr val="243A64"/>
                </a:solidFill>
                <a:latin typeface="Montserrat" panose="00000500000000000000"/>
              </a:rPr>
              <a:t>Time </a:t>
            </a:r>
            <a:r>
              <a:rPr lang="es-ES" sz="2000" b="1" dirty="0" err="1">
                <a:solidFill>
                  <a:srgbClr val="243A64"/>
                </a:solidFill>
                <a:latin typeface="Montserrat" panose="00000500000000000000"/>
              </a:rPr>
              <a:t>period</a:t>
            </a:r>
            <a:endParaRPr lang="es-ES" sz="2000" b="1" dirty="0">
              <a:solidFill>
                <a:srgbClr val="243A64"/>
              </a:solidFill>
              <a:latin typeface="Montserrat" panose="00000500000000000000"/>
            </a:endParaRPr>
          </a:p>
          <a:p>
            <a:r>
              <a:rPr lang="es-ES" sz="2000" b="1" dirty="0" err="1">
                <a:solidFill>
                  <a:srgbClr val="243A64"/>
                </a:solidFill>
                <a:latin typeface="Montserrat" panose="00000500000000000000"/>
              </a:rPr>
              <a:t>Location</a:t>
            </a:r>
            <a:endParaRPr lang="es-ES" sz="2000" b="1" dirty="0">
              <a:solidFill>
                <a:srgbClr val="243A64"/>
              </a:solidFill>
              <a:latin typeface="Montserrat" panose="00000500000000000000"/>
            </a:endParaRPr>
          </a:p>
          <a:p>
            <a:r>
              <a:rPr lang="es-ES" sz="2000" b="1" dirty="0" err="1">
                <a:solidFill>
                  <a:srgbClr val="243A64"/>
                </a:solidFill>
                <a:latin typeface="Montserrat" panose="00000500000000000000"/>
              </a:rPr>
              <a:t>Specie</a:t>
            </a:r>
            <a:endParaRPr lang="es-ES" sz="2000" b="1" dirty="0">
              <a:solidFill>
                <a:srgbClr val="243A64"/>
              </a:solidFill>
              <a:latin typeface="Montserrat" panose="00000500000000000000"/>
            </a:endParaRPr>
          </a:p>
          <a:p>
            <a:r>
              <a:rPr lang="es-ES" sz="2000" b="1" dirty="0" err="1">
                <a:solidFill>
                  <a:srgbClr val="243A64"/>
                </a:solidFill>
                <a:latin typeface="Montserrat" panose="00000500000000000000"/>
              </a:rPr>
              <a:t>Microorganism</a:t>
            </a:r>
            <a:endParaRPr lang="es-ES" sz="2000" b="1" dirty="0">
              <a:solidFill>
                <a:srgbClr val="243A64"/>
              </a:solidFill>
              <a:latin typeface="Montserrat" panose="00000500000000000000"/>
            </a:endParaRPr>
          </a:p>
          <a:p>
            <a:r>
              <a:rPr lang="es-ES" sz="2000" b="1" dirty="0" err="1">
                <a:solidFill>
                  <a:srgbClr val="243A64"/>
                </a:solidFill>
                <a:latin typeface="Montserrat" panose="00000500000000000000"/>
              </a:rPr>
              <a:t>Antibiotic</a:t>
            </a:r>
            <a:endParaRPr lang="es-ES" sz="2000" b="1" dirty="0">
              <a:solidFill>
                <a:srgbClr val="243A64"/>
              </a:solidFill>
              <a:latin typeface="Montserrat" panose="00000500000000000000"/>
            </a:endParaRPr>
          </a:p>
        </p:txBody>
      </p:sp>
      <p:pic>
        <p:nvPicPr>
          <p:cNvPr id="25" name="Imagen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7198" y="3417576"/>
            <a:ext cx="3193492" cy="3193492"/>
          </a:xfrm>
          <a:prstGeom prst="rect">
            <a:avLst/>
          </a:prstGeom>
        </p:spPr>
      </p:pic>
      <p:pic>
        <p:nvPicPr>
          <p:cNvPr id="26" name="Imagen 179">
            <a:extLst>
              <a:ext uri="{FF2B5EF4-FFF2-40B4-BE49-F238E27FC236}">
                <a16:creationId xmlns:a16="http://schemas.microsoft.com/office/drawing/2014/main" id="{D58C9511-60FC-394C-9D6C-1BBF020E11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459" y="3192648"/>
            <a:ext cx="1383094" cy="1383094"/>
          </a:xfrm>
          <a:prstGeom prst="rect">
            <a:avLst/>
          </a:prstGeom>
        </p:spPr>
      </p:pic>
      <p:sp>
        <p:nvSpPr>
          <p:cNvPr id="27" name="CuadroTexto 9"/>
          <p:cNvSpPr txBox="1"/>
          <p:nvPr/>
        </p:nvSpPr>
        <p:spPr>
          <a:xfrm>
            <a:off x="-20453" y="4578354"/>
            <a:ext cx="2065808" cy="369332"/>
          </a:xfrm>
          <a:prstGeom prst="rect">
            <a:avLst/>
          </a:prstGeom>
          <a:noFill/>
        </p:spPr>
        <p:txBody>
          <a:bodyPr wrap="square" rtlCol="0">
            <a:spAutoFit/>
          </a:bodyPr>
          <a:lstStyle/>
          <a:p>
            <a:pPr algn="ctr"/>
            <a:r>
              <a:rPr lang="es-ES" b="1" dirty="0" err="1">
                <a:solidFill>
                  <a:schemeClr val="accent1">
                    <a:lumMod val="50000"/>
                  </a:schemeClr>
                </a:solidFill>
                <a:latin typeface="Montserrat" panose="00000500000000000000"/>
              </a:rPr>
              <a:t>Report</a:t>
            </a:r>
            <a:endParaRPr lang="es-ES" b="1" dirty="0">
              <a:solidFill>
                <a:schemeClr val="accent1">
                  <a:lumMod val="50000"/>
                </a:schemeClr>
              </a:solidFill>
              <a:latin typeface="Montserrat" panose="00000500000000000000"/>
            </a:endParaRPr>
          </a:p>
        </p:txBody>
      </p:sp>
    </p:spTree>
    <p:extLst>
      <p:ext uri="{BB962C8B-B14F-4D97-AF65-F5344CB8AC3E}">
        <p14:creationId xmlns:p14="http://schemas.microsoft.com/office/powerpoint/2010/main" val="7572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6"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6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30919" y="3527709"/>
            <a:ext cx="2905125" cy="2905125"/>
          </a:xfrm>
          <a:prstGeom prst="rect">
            <a:avLst/>
          </a:prstGeom>
        </p:spPr>
      </p:pic>
      <p:sp>
        <p:nvSpPr>
          <p:cNvPr id="7" name="12 Elipse"/>
          <p:cNvSpPr/>
          <p:nvPr/>
        </p:nvSpPr>
        <p:spPr>
          <a:xfrm>
            <a:off x="980665" y="4895767"/>
            <a:ext cx="1163655" cy="1093688"/>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142">
            <a:extLst>
              <a:ext uri="{FF2B5EF4-FFF2-40B4-BE49-F238E27FC236}">
                <a16:creationId xmlns:a16="http://schemas.microsoft.com/office/drawing/2014/main" id="{129809BF-CD4F-924B-AE18-E3B81C79DE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459" y="1096865"/>
            <a:ext cx="1233283" cy="1233283"/>
          </a:xfrm>
          <a:prstGeom prst="rect">
            <a:avLst/>
          </a:prstGeom>
        </p:spPr>
      </p:pic>
      <p:pic>
        <p:nvPicPr>
          <p:cNvPr id="10" name="Imagen 129">
            <a:extLst>
              <a:ext uri="{FF2B5EF4-FFF2-40B4-BE49-F238E27FC236}">
                <a16:creationId xmlns:a16="http://schemas.microsoft.com/office/drawing/2014/main" id="{1460D45A-A926-2041-A74A-2D137796F2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243" y="3012456"/>
            <a:ext cx="1208498" cy="1208498"/>
          </a:xfrm>
          <a:prstGeom prst="rect">
            <a:avLst/>
          </a:prstGeom>
        </p:spPr>
      </p:pic>
      <p:sp>
        <p:nvSpPr>
          <p:cNvPr id="9" name="Rectángulo redondeado 25">
            <a:extLst>
              <a:ext uri="{FF2B5EF4-FFF2-40B4-BE49-F238E27FC236}">
                <a16:creationId xmlns:a16="http://schemas.microsoft.com/office/drawing/2014/main" id="{A8CB37FC-695B-EE4A-AD75-085B89C814F7}"/>
              </a:ext>
            </a:extLst>
          </p:cNvPr>
          <p:cNvSpPr/>
          <p:nvPr/>
        </p:nvSpPr>
        <p:spPr>
          <a:xfrm>
            <a:off x="-209321" y="98921"/>
            <a:ext cx="10099595" cy="594008"/>
          </a:xfrm>
          <a:prstGeom prst="roundRect">
            <a:avLst>
              <a:gd name="adj" fmla="val 50000"/>
            </a:avLst>
          </a:prstGeom>
          <a:solidFill>
            <a:srgbClr val="243A64"/>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s-ES" sz="2000" b="1" dirty="0">
                <a:solidFill>
                  <a:schemeClr val="bg1"/>
                </a:solidFill>
                <a:latin typeface="Lato-Light"/>
                <a:cs typeface="Arial" panose="020B0604020202020204" pitchFamily="34" charset="0"/>
              </a:rPr>
              <a:t>           	   NATIONAL SURVEILLANCE: EPIDEMIOLOGYCAL PATHOGENS DATA </a:t>
            </a:r>
            <a:endParaRPr lang="es-ES" sz="2000" b="1" dirty="0">
              <a:solidFill>
                <a:schemeClr val="bg1"/>
              </a:solidFill>
            </a:endParaRPr>
          </a:p>
        </p:txBody>
      </p:sp>
      <p:pic>
        <p:nvPicPr>
          <p:cNvPr id="11" name="Imagen 129">
            <a:extLst>
              <a:ext uri="{FF2B5EF4-FFF2-40B4-BE49-F238E27FC236}">
                <a16:creationId xmlns:a16="http://schemas.microsoft.com/office/drawing/2014/main" id="{1460D45A-A926-2041-A74A-2D137796F2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6351"/>
            <a:ext cx="945851" cy="943423"/>
          </a:xfrm>
          <a:prstGeom prst="rect">
            <a:avLst/>
          </a:prstGeom>
        </p:spPr>
      </p:pic>
      <p:sp>
        <p:nvSpPr>
          <p:cNvPr id="12" name="Rectángulo 11"/>
          <p:cNvSpPr/>
          <p:nvPr/>
        </p:nvSpPr>
        <p:spPr>
          <a:xfrm>
            <a:off x="2236837" y="1067144"/>
            <a:ext cx="6911941" cy="1477328"/>
          </a:xfrm>
          <a:prstGeom prst="rect">
            <a:avLst/>
          </a:prstGeom>
        </p:spPr>
        <p:txBody>
          <a:bodyPr wrap="square">
            <a:spAutoFit/>
          </a:bodyPr>
          <a:lstStyle/>
          <a:p>
            <a:r>
              <a:rPr lang="en-US" dirty="0">
                <a:latin typeface="Montserrat" panose="00000500000000000000"/>
              </a:rPr>
              <a:t>Aggregate information of antibiotic resistance at the national level that allows to analyze:</a:t>
            </a:r>
          </a:p>
          <a:p>
            <a:r>
              <a:rPr lang="en-US" dirty="0">
                <a:latin typeface="Montserrat" panose="00000500000000000000"/>
              </a:rPr>
              <a:t>	-Trends</a:t>
            </a:r>
          </a:p>
          <a:p>
            <a:r>
              <a:rPr lang="en-US" dirty="0">
                <a:latin typeface="Montserrat" panose="00000500000000000000"/>
              </a:rPr>
              <a:t>	-Relationships with antibiotic consumption</a:t>
            </a:r>
          </a:p>
          <a:p>
            <a:r>
              <a:rPr lang="en-US" dirty="0">
                <a:latin typeface="Montserrat" panose="00000500000000000000"/>
              </a:rPr>
              <a:t>	-Specific measures	</a:t>
            </a:r>
            <a:endParaRPr lang="es-ES" dirty="0">
              <a:latin typeface="Montserrat" panose="00000500000000000000"/>
            </a:endParaRPr>
          </a:p>
        </p:txBody>
      </p:sp>
      <p:sp>
        <p:nvSpPr>
          <p:cNvPr id="2" name="Rectángulo 1"/>
          <p:cNvSpPr/>
          <p:nvPr/>
        </p:nvSpPr>
        <p:spPr>
          <a:xfrm>
            <a:off x="2189996" y="2981459"/>
            <a:ext cx="5976414" cy="1200329"/>
          </a:xfrm>
          <a:prstGeom prst="rect">
            <a:avLst/>
          </a:prstGeom>
        </p:spPr>
        <p:txBody>
          <a:bodyPr wrap="square">
            <a:spAutoFit/>
          </a:bodyPr>
          <a:lstStyle/>
          <a:p>
            <a:r>
              <a:rPr lang="en-US" dirty="0">
                <a:latin typeface="Montserrat" panose="00000500000000000000"/>
              </a:rPr>
              <a:t>Network of voluntary laboratories with the same methodology or equivalent methodologies for the identification of pathogenic bacteria and their resistance profile</a:t>
            </a:r>
            <a:endParaRPr lang="es-ES" dirty="0">
              <a:latin typeface="Montserrat" panose="00000500000000000000"/>
            </a:endParaRPr>
          </a:p>
        </p:txBody>
      </p:sp>
      <p:sp>
        <p:nvSpPr>
          <p:cNvPr id="13" name="Rectángulo 12"/>
          <p:cNvSpPr/>
          <p:nvPr/>
        </p:nvSpPr>
        <p:spPr>
          <a:xfrm>
            <a:off x="2154349" y="4895772"/>
            <a:ext cx="5480340" cy="1477328"/>
          </a:xfrm>
          <a:prstGeom prst="rect">
            <a:avLst/>
          </a:prstGeom>
        </p:spPr>
        <p:txBody>
          <a:bodyPr wrap="square">
            <a:spAutoFit/>
          </a:bodyPr>
          <a:lstStyle/>
          <a:p>
            <a:r>
              <a:rPr lang="en-US" dirty="0">
                <a:latin typeface="Montserrat" panose="00000500000000000000"/>
              </a:rPr>
              <a:t>Prescription tool for the clinicians with useful epidemiological information for other clinical cases produced by the same pathogen</a:t>
            </a:r>
          </a:p>
          <a:p>
            <a:endParaRPr lang="en-US" dirty="0">
              <a:latin typeface="Montserrat" panose="00000500000000000000"/>
            </a:endParaRPr>
          </a:p>
          <a:p>
            <a:r>
              <a:rPr lang="en-US" dirty="0">
                <a:latin typeface="Montserrat" panose="00000500000000000000"/>
              </a:rPr>
              <a:t>	</a:t>
            </a:r>
            <a:endParaRPr lang="es-ES" dirty="0">
              <a:latin typeface="Montserrat" panose="00000500000000000000"/>
            </a:endParaRPr>
          </a:p>
        </p:txBody>
      </p:sp>
      <p:sp>
        <p:nvSpPr>
          <p:cNvPr id="15" name="Rectángulo 14">
            <a:extLst>
              <a:ext uri="{FF2B5EF4-FFF2-40B4-BE49-F238E27FC236}">
                <a16:creationId xmlns:a16="http://schemas.microsoft.com/office/drawing/2014/main" id="{BECD4AE1-298A-4DFF-82C1-4A631967BED3}"/>
              </a:ext>
            </a:extLst>
          </p:cNvPr>
          <p:cNvSpPr/>
          <p:nvPr/>
        </p:nvSpPr>
        <p:spPr>
          <a:xfrm>
            <a:off x="9890276" y="2198146"/>
            <a:ext cx="1341851" cy="757130"/>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588" lvl="3" eaLnBrk="0" hangingPunct="0">
              <a:lnSpc>
                <a:spcPct val="120000"/>
              </a:lnSpc>
              <a:buClr>
                <a:schemeClr val="bg1"/>
              </a:buClr>
            </a:pPr>
            <a:r>
              <a:rPr lang="en-US" b="1" dirty="0">
                <a:solidFill>
                  <a:schemeClr val="accent5">
                    <a:lumMod val="50000"/>
                  </a:schemeClr>
                </a:solidFill>
                <a:latin typeface="Montserrat" panose="00000500000000000000" pitchFamily="2" charset="0"/>
                <a:cs typeface="Arial" pitchFamily="34" charset="0"/>
              </a:rPr>
              <a:t>EARS-VET</a:t>
            </a:r>
          </a:p>
        </p:txBody>
      </p:sp>
      <p:pic>
        <p:nvPicPr>
          <p:cNvPr id="18" name="Picture 8" descr="Resultado de imagen de european union round icon"/>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64831" y="1035620"/>
            <a:ext cx="1154534" cy="115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61202" y="1035620"/>
            <a:ext cx="1159031" cy="1159031"/>
          </a:xfrm>
          <a:prstGeom prst="rect">
            <a:avLst/>
          </a:prstGeom>
        </p:spPr>
      </p:pic>
      <p:sp>
        <p:nvSpPr>
          <p:cNvPr id="20" name="CuadroTexto 19"/>
          <p:cNvSpPr txBox="1"/>
          <p:nvPr/>
        </p:nvSpPr>
        <p:spPr>
          <a:xfrm>
            <a:off x="8777202" y="2959783"/>
            <a:ext cx="3484326" cy="369332"/>
          </a:xfrm>
          <a:prstGeom prst="rect">
            <a:avLst/>
          </a:prstGeom>
          <a:noFill/>
        </p:spPr>
        <p:txBody>
          <a:bodyPr wrap="square" rtlCol="0">
            <a:spAutoFit/>
          </a:bodyPr>
          <a:lstStyle/>
          <a:p>
            <a:pPr marL="285750" indent="-285750">
              <a:buFont typeface="Arial" panose="020B0604020202020204" pitchFamily="34" charset="0"/>
              <a:buChar char="•"/>
            </a:pPr>
            <a:r>
              <a:rPr lang="es-ES" dirty="0" err="1">
                <a:solidFill>
                  <a:schemeClr val="accent5">
                    <a:lumMod val="50000"/>
                  </a:schemeClr>
                </a:solidFill>
                <a:latin typeface="Montserrat" panose="00000500000000000000"/>
              </a:rPr>
              <a:t>Volunteer</a:t>
            </a:r>
            <a:r>
              <a:rPr lang="es-ES" dirty="0">
                <a:solidFill>
                  <a:schemeClr val="accent5">
                    <a:lumMod val="50000"/>
                  </a:schemeClr>
                </a:solidFill>
                <a:latin typeface="Montserrat" panose="00000500000000000000"/>
              </a:rPr>
              <a:t> </a:t>
            </a:r>
            <a:r>
              <a:rPr lang="es-ES" dirty="0" err="1">
                <a:solidFill>
                  <a:schemeClr val="accent5">
                    <a:lumMod val="50000"/>
                  </a:schemeClr>
                </a:solidFill>
                <a:latin typeface="Montserrat" panose="00000500000000000000"/>
              </a:rPr>
              <a:t>pilot</a:t>
            </a:r>
            <a:r>
              <a:rPr lang="es-ES" dirty="0">
                <a:solidFill>
                  <a:schemeClr val="accent5">
                    <a:lumMod val="50000"/>
                  </a:schemeClr>
                </a:solidFill>
                <a:latin typeface="Montserrat" panose="00000500000000000000"/>
              </a:rPr>
              <a:t> </a:t>
            </a:r>
            <a:r>
              <a:rPr lang="es-ES" dirty="0" err="1">
                <a:solidFill>
                  <a:schemeClr val="accent5">
                    <a:lumMod val="50000"/>
                  </a:schemeClr>
                </a:solidFill>
                <a:latin typeface="Montserrat" panose="00000500000000000000"/>
              </a:rPr>
              <a:t>project</a:t>
            </a:r>
            <a:endParaRPr lang="es-ES" dirty="0">
              <a:solidFill>
                <a:schemeClr val="accent5">
                  <a:lumMod val="50000"/>
                </a:schemeClr>
              </a:solidFill>
              <a:latin typeface="Montserrat" panose="00000500000000000000"/>
            </a:endParaRPr>
          </a:p>
        </p:txBody>
      </p:sp>
      <p:sp>
        <p:nvSpPr>
          <p:cNvPr id="4" name="CuadroTexto 3"/>
          <p:cNvSpPr txBox="1"/>
          <p:nvPr/>
        </p:nvSpPr>
        <p:spPr>
          <a:xfrm>
            <a:off x="200352" y="1625583"/>
            <a:ext cx="173420" cy="3785652"/>
          </a:xfrm>
          <a:prstGeom prst="rect">
            <a:avLst/>
          </a:prstGeom>
          <a:noFill/>
        </p:spPr>
        <p:txBody>
          <a:bodyPr wrap="square" rtlCol="0">
            <a:spAutoFit/>
          </a:bodyPr>
          <a:lstStyle/>
          <a:p>
            <a:r>
              <a:rPr lang="es-ES" sz="4800" b="1" dirty="0">
                <a:solidFill>
                  <a:schemeClr val="accent5">
                    <a:lumMod val="50000"/>
                  </a:schemeClr>
                </a:solidFill>
              </a:rPr>
              <a:t>GOALS</a:t>
            </a:r>
          </a:p>
        </p:txBody>
      </p:sp>
      <p:sp>
        <p:nvSpPr>
          <p:cNvPr id="16" name="Marcador de número de diapositiva 5">
            <a:extLst>
              <a:ext uri="{FF2B5EF4-FFF2-40B4-BE49-F238E27FC236}">
                <a16:creationId xmlns:a16="http://schemas.microsoft.com/office/drawing/2014/main" id="{5433E6F3-0DE0-5E4D-A8BE-E40D095A3939}"/>
              </a:ext>
            </a:extLst>
          </p:cNvPr>
          <p:cNvSpPr txBox="1">
            <a:spLocks/>
          </p:cNvSpPr>
          <p:nvPr/>
        </p:nvSpPr>
        <p:spPr>
          <a:xfrm>
            <a:off x="462191" y="6119813"/>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1200">
                <a:solidFill>
                  <a:srgbClr val="C00000"/>
                </a:solidFill>
                <a:latin typeface="Montserrat" charset="0"/>
                <a:ea typeface="Montserrat" charset="0"/>
                <a:cs typeface="Montserrat" charset="0"/>
              </a:rPr>
              <a:pPr/>
              <a:t>21</a:t>
            </a:fld>
            <a:endParaRPr lang="es-ES" sz="1200" dirty="0">
              <a:solidFill>
                <a:srgbClr val="C00000"/>
              </a:solidFill>
              <a:latin typeface="Montserrat" charset="0"/>
              <a:ea typeface="Montserrat" charset="0"/>
              <a:cs typeface="Montserrat" charset="0"/>
            </a:endParaRPr>
          </a:p>
        </p:txBody>
      </p:sp>
    </p:spTree>
    <p:extLst>
      <p:ext uri="{BB962C8B-B14F-4D97-AF65-F5344CB8AC3E}">
        <p14:creationId xmlns:p14="http://schemas.microsoft.com/office/powerpoint/2010/main" val="17091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_tradnl" b="1" dirty="0" err="1">
                <a:latin typeface="Montserrat" panose="00000500000000000000" pitchFamily="2" charset="0"/>
              </a:rPr>
              <a:t>Prescribing</a:t>
            </a:r>
            <a:r>
              <a:rPr lang="es-ES_tradnl" b="1" dirty="0">
                <a:latin typeface="Montserrat" panose="00000500000000000000" pitchFamily="2" charset="0"/>
              </a:rPr>
              <a:t> </a:t>
            </a:r>
            <a:r>
              <a:rPr lang="es-ES_tradnl" b="1" dirty="0" err="1">
                <a:latin typeface="Montserrat" panose="00000500000000000000" pitchFamily="2" charset="0"/>
              </a:rPr>
              <a:t>guidelines</a:t>
            </a:r>
            <a:endParaRPr lang="en-GB" b="1" dirty="0">
              <a:latin typeface="Montserrat" panose="00000500000000000000" pitchFamily="2" charset="0"/>
            </a:endParaRP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2743200" y="1225550"/>
            <a:ext cx="6624335" cy="4834933"/>
          </a:xfrm>
          <a:prstGeom prst="rect">
            <a:avLst/>
          </a:prstGeom>
        </p:spPr>
      </p:pic>
      <p:sp>
        <p:nvSpPr>
          <p:cNvPr id="4" name="Rectángulo 3"/>
          <p:cNvSpPr/>
          <p:nvPr/>
        </p:nvSpPr>
        <p:spPr>
          <a:xfrm>
            <a:off x="2743200" y="6174987"/>
            <a:ext cx="8391939" cy="646331"/>
          </a:xfrm>
          <a:prstGeom prst="rect">
            <a:avLst/>
          </a:prstGeom>
        </p:spPr>
        <p:txBody>
          <a:bodyPr wrap="square">
            <a:spAutoFit/>
          </a:bodyPr>
          <a:lstStyle/>
          <a:p>
            <a:r>
              <a:rPr lang="es-ES" dirty="0">
                <a:solidFill>
                  <a:schemeClr val="accent5"/>
                </a:solidFill>
                <a:hlinkClick r:id="rId3"/>
              </a:rPr>
              <a:t>https://www.resistenciaantibioticos.es/es/lineas-de-accion/control</a:t>
            </a:r>
            <a:endParaRPr lang="es-ES" dirty="0">
              <a:solidFill>
                <a:schemeClr val="accent5"/>
              </a:solidFill>
            </a:endParaRPr>
          </a:p>
          <a:p>
            <a:endParaRPr lang="es-ES" dirty="0">
              <a:solidFill>
                <a:schemeClr val="accent5"/>
              </a:solidFill>
            </a:endParaRPr>
          </a:p>
        </p:txBody>
      </p:sp>
    </p:spTree>
    <p:extLst>
      <p:ext uri="{BB962C8B-B14F-4D97-AF65-F5344CB8AC3E}">
        <p14:creationId xmlns:p14="http://schemas.microsoft.com/office/powerpoint/2010/main" val="185161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161" y="1496664"/>
            <a:ext cx="8681679" cy="1938686"/>
          </a:xfrm>
          <a:prstGeom prst="rect">
            <a:avLst/>
          </a:prstGeom>
        </p:spPr>
      </p:pic>
      <p:cxnSp>
        <p:nvCxnSpPr>
          <p:cNvPr id="4" name="9 Conector recto de flecha"/>
          <p:cNvCxnSpPr/>
          <p:nvPr/>
        </p:nvCxnSpPr>
        <p:spPr>
          <a:xfrm rot="5400000">
            <a:off x="2308302" y="3880830"/>
            <a:ext cx="724830" cy="11151"/>
          </a:xfrm>
          <a:prstGeom prst="straightConnector1">
            <a:avLst/>
          </a:prstGeom>
          <a:ln w="57150">
            <a:solidFill>
              <a:srgbClr val="1B355D"/>
            </a:solidFill>
            <a:tailEnd type="arrow"/>
          </a:ln>
        </p:spPr>
        <p:style>
          <a:lnRef idx="1">
            <a:schemeClr val="accent1"/>
          </a:lnRef>
          <a:fillRef idx="0">
            <a:schemeClr val="accent1"/>
          </a:fillRef>
          <a:effectRef idx="0">
            <a:schemeClr val="accent1"/>
          </a:effectRef>
          <a:fontRef idx="minor">
            <a:schemeClr val="tx1"/>
          </a:fontRef>
        </p:style>
      </p:cxnSp>
      <p:sp>
        <p:nvSpPr>
          <p:cNvPr id="5" name="10 CuadroTexto"/>
          <p:cNvSpPr txBox="1"/>
          <p:nvPr/>
        </p:nvSpPr>
        <p:spPr>
          <a:xfrm>
            <a:off x="465222" y="4395115"/>
            <a:ext cx="3637981" cy="1631216"/>
          </a:xfrm>
          <a:prstGeom prst="rect">
            <a:avLst/>
          </a:prstGeom>
          <a:noFill/>
          <a:ln>
            <a:solidFill>
              <a:srgbClr val="1B355D"/>
            </a:solidFill>
          </a:ln>
        </p:spPr>
        <p:txBody>
          <a:bodyPr wrap="square" rtlCol="0">
            <a:spAutoFit/>
          </a:bodyPr>
          <a:lstStyle/>
          <a:p>
            <a:r>
              <a:rPr lang="es-ES" sz="2000" dirty="0" err="1">
                <a:latin typeface="Montserrat" panose="00000500000000000000" pitchFamily="2" charset="0"/>
              </a:rPr>
              <a:t>Orderly</a:t>
            </a:r>
            <a:r>
              <a:rPr lang="es-ES" sz="2000" dirty="0">
                <a:latin typeface="Montserrat" panose="00000500000000000000" pitchFamily="2" charset="0"/>
              </a:rPr>
              <a:t> </a:t>
            </a:r>
            <a:r>
              <a:rPr lang="es-ES" sz="2000" dirty="0" err="1">
                <a:latin typeface="Montserrat" panose="00000500000000000000" pitchFamily="2" charset="0"/>
              </a:rPr>
              <a:t>selection</a:t>
            </a:r>
            <a:r>
              <a:rPr lang="es-ES" sz="2000" dirty="0">
                <a:latin typeface="Montserrat" panose="00000500000000000000" pitchFamily="2" charset="0"/>
              </a:rPr>
              <a:t> </a:t>
            </a:r>
            <a:r>
              <a:rPr lang="es-ES" sz="2000" dirty="0" err="1">
                <a:latin typeface="Montserrat" panose="00000500000000000000" pitchFamily="2" charset="0"/>
              </a:rPr>
              <a:t>of</a:t>
            </a:r>
            <a:r>
              <a:rPr lang="es-ES" sz="2000" dirty="0">
                <a:latin typeface="Montserrat" panose="00000500000000000000" pitchFamily="2" charset="0"/>
              </a:rPr>
              <a:t> </a:t>
            </a:r>
            <a:r>
              <a:rPr lang="es-ES" sz="2000" dirty="0" err="1">
                <a:latin typeface="Montserrat" panose="00000500000000000000" pitchFamily="2" charset="0"/>
              </a:rPr>
              <a:t>the</a:t>
            </a:r>
            <a:r>
              <a:rPr lang="es-ES" sz="2000" dirty="0">
                <a:latin typeface="Montserrat" panose="00000500000000000000" pitchFamily="2" charset="0"/>
              </a:rPr>
              <a:t> </a:t>
            </a:r>
            <a:r>
              <a:rPr lang="es-ES" sz="2000" dirty="0" err="1">
                <a:latin typeface="Montserrat" panose="00000500000000000000" pitchFamily="2" charset="0"/>
              </a:rPr>
              <a:t>various</a:t>
            </a:r>
            <a:r>
              <a:rPr lang="es-ES" sz="2000" dirty="0">
                <a:latin typeface="Montserrat" panose="00000500000000000000" pitchFamily="2" charset="0"/>
              </a:rPr>
              <a:t> </a:t>
            </a:r>
            <a:r>
              <a:rPr lang="es-ES" sz="2000" dirty="0" err="1">
                <a:latin typeface="Montserrat" panose="00000500000000000000" pitchFamily="2" charset="0"/>
              </a:rPr>
              <a:t>criteria</a:t>
            </a:r>
            <a:r>
              <a:rPr lang="es-ES" sz="2000" dirty="0">
                <a:latin typeface="Montserrat" panose="00000500000000000000" pitchFamily="2" charset="0"/>
              </a:rPr>
              <a:t>.</a:t>
            </a:r>
          </a:p>
          <a:p>
            <a:endParaRPr lang="es-ES" sz="2000" dirty="0">
              <a:latin typeface="Montserrat" panose="00000500000000000000" pitchFamily="2" charset="0"/>
            </a:endParaRPr>
          </a:p>
          <a:p>
            <a:r>
              <a:rPr lang="es-ES" sz="2000" dirty="0" err="1">
                <a:latin typeface="Montserrat" panose="00000500000000000000" pitchFamily="2" charset="0"/>
              </a:rPr>
              <a:t>Facilitates</a:t>
            </a:r>
            <a:r>
              <a:rPr lang="es-ES" sz="2000" dirty="0">
                <a:latin typeface="Montserrat" panose="00000500000000000000" pitchFamily="2" charset="0"/>
              </a:rPr>
              <a:t> in case </a:t>
            </a:r>
            <a:r>
              <a:rPr lang="es-ES" sz="2000" dirty="0" err="1">
                <a:latin typeface="Montserrat" panose="00000500000000000000" pitchFamily="2" charset="0"/>
              </a:rPr>
              <a:t>of</a:t>
            </a:r>
            <a:r>
              <a:rPr lang="es-ES" sz="2000" dirty="0">
                <a:latin typeface="Montserrat" panose="00000500000000000000" pitchFamily="2" charset="0"/>
              </a:rPr>
              <a:t> cascade </a:t>
            </a:r>
            <a:r>
              <a:rPr lang="es-ES" sz="2000" dirty="0" err="1">
                <a:latin typeface="Montserrat" panose="00000500000000000000" pitchFamily="2" charset="0"/>
              </a:rPr>
              <a:t>prescribing</a:t>
            </a:r>
            <a:r>
              <a:rPr lang="es-ES" sz="2000" dirty="0">
                <a:latin typeface="Montserrat" panose="00000500000000000000" pitchFamily="2" charset="0"/>
              </a:rPr>
              <a:t>.</a:t>
            </a:r>
          </a:p>
        </p:txBody>
      </p:sp>
      <p:sp>
        <p:nvSpPr>
          <p:cNvPr id="6" name="12 CuadroTexto"/>
          <p:cNvSpPr txBox="1"/>
          <p:nvPr/>
        </p:nvSpPr>
        <p:spPr>
          <a:xfrm>
            <a:off x="4252081" y="4395115"/>
            <a:ext cx="3212389" cy="1015663"/>
          </a:xfrm>
          <a:prstGeom prst="rect">
            <a:avLst/>
          </a:prstGeom>
          <a:noFill/>
          <a:ln>
            <a:solidFill>
              <a:srgbClr val="1B355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000" dirty="0">
                <a:latin typeface="Montserrat" panose="00000500000000000000" pitchFamily="2" charset="0"/>
              </a:rPr>
              <a:t>Quick </a:t>
            </a:r>
            <a:r>
              <a:rPr lang="es-ES" sz="2000" dirty="0" err="1">
                <a:latin typeface="Montserrat" panose="00000500000000000000" pitchFamily="2" charset="0"/>
              </a:rPr>
              <a:t>search</a:t>
            </a:r>
            <a:r>
              <a:rPr lang="es-ES" sz="2000" dirty="0">
                <a:latin typeface="Montserrat" panose="00000500000000000000" pitchFamily="2" charset="0"/>
              </a:rPr>
              <a:t> </a:t>
            </a:r>
            <a:r>
              <a:rPr lang="es-ES" sz="2000" dirty="0" err="1">
                <a:latin typeface="Montserrat" panose="00000500000000000000" pitchFamily="2" charset="0"/>
              </a:rPr>
              <a:t>by</a:t>
            </a:r>
            <a:r>
              <a:rPr lang="es-ES" sz="2000" dirty="0">
                <a:latin typeface="Montserrat" panose="00000500000000000000" pitchFamily="2" charset="0"/>
              </a:rPr>
              <a:t> </a:t>
            </a:r>
            <a:r>
              <a:rPr lang="es-ES" sz="2000" dirty="0" err="1">
                <a:latin typeface="Montserrat" panose="00000500000000000000" pitchFamily="2" charset="0"/>
              </a:rPr>
              <a:t>selection</a:t>
            </a:r>
            <a:r>
              <a:rPr lang="es-ES" sz="2000" dirty="0">
                <a:latin typeface="Montserrat" panose="00000500000000000000" pitchFamily="2" charset="0"/>
              </a:rPr>
              <a:t> </a:t>
            </a:r>
            <a:r>
              <a:rPr lang="es-ES" sz="2000" dirty="0" err="1">
                <a:latin typeface="Montserrat" panose="00000500000000000000" pitchFamily="2" charset="0"/>
              </a:rPr>
              <a:t>of</a:t>
            </a:r>
            <a:r>
              <a:rPr lang="es-ES" sz="2000" dirty="0">
                <a:latin typeface="Montserrat" panose="00000500000000000000" pitchFamily="2" charset="0"/>
              </a:rPr>
              <a:t> a </a:t>
            </a:r>
            <a:r>
              <a:rPr lang="es-ES" sz="2000" dirty="0" err="1">
                <a:latin typeface="Montserrat" panose="00000500000000000000" pitchFamily="2" charset="0"/>
              </a:rPr>
              <a:t>few</a:t>
            </a:r>
            <a:r>
              <a:rPr lang="es-ES" sz="2000" dirty="0">
                <a:latin typeface="Montserrat" panose="00000500000000000000" pitchFamily="2" charset="0"/>
              </a:rPr>
              <a:t> </a:t>
            </a:r>
            <a:r>
              <a:rPr lang="es-ES" sz="2000" dirty="0" err="1">
                <a:latin typeface="Montserrat" panose="00000500000000000000" pitchFamily="2" charset="0"/>
              </a:rPr>
              <a:t>criteria</a:t>
            </a:r>
            <a:r>
              <a:rPr lang="es-ES" sz="2000" dirty="0">
                <a:latin typeface="Montserrat" panose="00000500000000000000" pitchFamily="2" charset="0"/>
              </a:rPr>
              <a:t>.</a:t>
            </a:r>
          </a:p>
        </p:txBody>
      </p:sp>
      <p:cxnSp>
        <p:nvCxnSpPr>
          <p:cNvPr id="7" name="13 Conector recto de flecha"/>
          <p:cNvCxnSpPr/>
          <p:nvPr/>
        </p:nvCxnSpPr>
        <p:spPr>
          <a:xfrm rot="5400000">
            <a:off x="9255513" y="3880829"/>
            <a:ext cx="724830" cy="11151"/>
          </a:xfrm>
          <a:prstGeom prst="straightConnector1">
            <a:avLst/>
          </a:prstGeom>
          <a:ln w="57150">
            <a:solidFill>
              <a:srgbClr val="1B355D"/>
            </a:solidFill>
            <a:tailEnd type="arrow"/>
          </a:ln>
        </p:spPr>
        <p:style>
          <a:lnRef idx="1">
            <a:schemeClr val="accent1"/>
          </a:lnRef>
          <a:fillRef idx="0">
            <a:schemeClr val="accent1"/>
          </a:fillRef>
          <a:effectRef idx="0">
            <a:schemeClr val="accent1"/>
          </a:effectRef>
          <a:fontRef idx="minor">
            <a:schemeClr val="tx1"/>
          </a:fontRef>
        </p:style>
      </p:cxnSp>
      <p:cxnSp>
        <p:nvCxnSpPr>
          <p:cNvPr id="8" name="14 Conector recto de flecha"/>
          <p:cNvCxnSpPr/>
          <p:nvPr/>
        </p:nvCxnSpPr>
        <p:spPr>
          <a:xfrm rot="5400000">
            <a:off x="5720576" y="3880831"/>
            <a:ext cx="724830" cy="11151"/>
          </a:xfrm>
          <a:prstGeom prst="straightConnector1">
            <a:avLst/>
          </a:prstGeom>
          <a:ln w="57150">
            <a:solidFill>
              <a:srgbClr val="1B355D"/>
            </a:solidFill>
            <a:tailEnd type="arrow"/>
          </a:ln>
        </p:spPr>
        <p:style>
          <a:lnRef idx="1">
            <a:schemeClr val="accent1"/>
          </a:lnRef>
          <a:fillRef idx="0">
            <a:schemeClr val="accent1"/>
          </a:fillRef>
          <a:effectRef idx="0">
            <a:schemeClr val="accent1"/>
          </a:effectRef>
          <a:fontRef idx="minor">
            <a:schemeClr val="tx1"/>
          </a:fontRef>
        </p:style>
      </p:cxnSp>
      <p:sp>
        <p:nvSpPr>
          <p:cNvPr id="9" name="15 CuadroTexto"/>
          <p:cNvSpPr txBox="1"/>
          <p:nvPr/>
        </p:nvSpPr>
        <p:spPr>
          <a:xfrm>
            <a:off x="7624499" y="4379727"/>
            <a:ext cx="4400818" cy="1938992"/>
          </a:xfrm>
          <a:prstGeom prst="rect">
            <a:avLst/>
          </a:prstGeom>
          <a:noFill/>
          <a:ln>
            <a:solidFill>
              <a:srgbClr val="1B355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000" dirty="0" err="1">
                <a:latin typeface="Montserrat" panose="00000500000000000000" pitchFamily="2" charset="0"/>
              </a:rPr>
              <a:t>Treatment</a:t>
            </a:r>
            <a:r>
              <a:rPr lang="es-ES" sz="2000" dirty="0">
                <a:latin typeface="Montserrat" panose="00000500000000000000" pitchFamily="2" charset="0"/>
              </a:rPr>
              <a:t> </a:t>
            </a:r>
            <a:r>
              <a:rPr lang="es-ES" sz="2000" dirty="0" err="1">
                <a:latin typeface="Montserrat" panose="00000500000000000000" pitchFamily="2" charset="0"/>
              </a:rPr>
              <a:t>recommendation</a:t>
            </a:r>
            <a:r>
              <a:rPr lang="es-ES" sz="2000" dirty="0">
                <a:latin typeface="Montserrat" panose="00000500000000000000" pitchFamily="2" charset="0"/>
              </a:rPr>
              <a:t> </a:t>
            </a:r>
            <a:r>
              <a:rPr lang="es-ES" sz="2000" dirty="0" err="1">
                <a:latin typeface="Montserrat" panose="00000500000000000000" pitchFamily="2" charset="0"/>
              </a:rPr>
              <a:t>according</a:t>
            </a:r>
            <a:r>
              <a:rPr lang="es-ES" sz="2000" dirty="0">
                <a:latin typeface="Montserrat" panose="00000500000000000000" pitchFamily="2" charset="0"/>
              </a:rPr>
              <a:t> </a:t>
            </a:r>
            <a:r>
              <a:rPr lang="es-ES" sz="2000" dirty="0" err="1">
                <a:latin typeface="Montserrat" panose="00000500000000000000" pitchFamily="2" charset="0"/>
              </a:rPr>
              <a:t>to</a:t>
            </a:r>
            <a:r>
              <a:rPr lang="es-ES" sz="2000" dirty="0">
                <a:latin typeface="Montserrat" panose="00000500000000000000" pitchFamily="2" charset="0"/>
              </a:rPr>
              <a:t> </a:t>
            </a:r>
            <a:r>
              <a:rPr lang="es-ES" sz="2000" dirty="0" err="1">
                <a:latin typeface="Montserrat" panose="00000500000000000000" pitchFamily="2" charset="0"/>
              </a:rPr>
              <a:t>the</a:t>
            </a:r>
            <a:r>
              <a:rPr lang="es-ES" sz="2000" dirty="0">
                <a:latin typeface="Montserrat" panose="00000500000000000000" pitchFamily="2" charset="0"/>
              </a:rPr>
              <a:t> </a:t>
            </a:r>
            <a:r>
              <a:rPr lang="es-ES" sz="2000" dirty="0" err="1">
                <a:latin typeface="Montserrat" panose="00000500000000000000" pitchFamily="2" charset="0"/>
              </a:rPr>
              <a:t>most</a:t>
            </a:r>
            <a:r>
              <a:rPr lang="es-ES" sz="2000" dirty="0">
                <a:latin typeface="Montserrat" panose="00000500000000000000" pitchFamily="2" charset="0"/>
              </a:rPr>
              <a:t> </a:t>
            </a:r>
            <a:r>
              <a:rPr lang="es-ES" sz="2000" dirty="0" err="1">
                <a:latin typeface="Montserrat" panose="00000500000000000000" pitchFamily="2" charset="0"/>
              </a:rPr>
              <a:t>relevant</a:t>
            </a:r>
            <a:r>
              <a:rPr lang="es-ES" sz="2000" dirty="0">
                <a:latin typeface="Montserrat" panose="00000500000000000000" pitchFamily="2" charset="0"/>
              </a:rPr>
              <a:t> </a:t>
            </a:r>
            <a:r>
              <a:rPr lang="es-ES" sz="2000" dirty="0" err="1">
                <a:latin typeface="Montserrat" panose="00000500000000000000" pitchFamily="2" charset="0"/>
              </a:rPr>
              <a:t>epidemiological</a:t>
            </a:r>
            <a:r>
              <a:rPr lang="es-ES" sz="2000" dirty="0">
                <a:latin typeface="Montserrat" panose="00000500000000000000" pitchFamily="2" charset="0"/>
              </a:rPr>
              <a:t> </a:t>
            </a:r>
            <a:r>
              <a:rPr lang="es-ES" sz="2000" dirty="0" err="1">
                <a:latin typeface="Montserrat" panose="00000500000000000000" pitchFamily="2" charset="0"/>
              </a:rPr>
              <a:t>information</a:t>
            </a:r>
            <a:r>
              <a:rPr lang="es-ES" sz="2000" dirty="0">
                <a:latin typeface="Montserrat" panose="00000500000000000000" pitchFamily="2" charset="0"/>
              </a:rPr>
              <a:t>.</a:t>
            </a:r>
          </a:p>
          <a:p>
            <a:endParaRPr lang="es-ES" sz="2000" dirty="0">
              <a:latin typeface="Montserrat" panose="00000500000000000000" pitchFamily="2" charset="0"/>
            </a:endParaRPr>
          </a:p>
          <a:p>
            <a:r>
              <a:rPr lang="es-ES" sz="2000" dirty="0">
                <a:latin typeface="Montserrat" panose="00000500000000000000" pitchFamily="2" charset="0"/>
              </a:rPr>
              <a:t>Fed </a:t>
            </a:r>
            <a:r>
              <a:rPr lang="es-ES" sz="2000" dirty="0" err="1">
                <a:latin typeface="Montserrat" panose="00000500000000000000" pitchFamily="2" charset="0"/>
              </a:rPr>
              <a:t>by</a:t>
            </a:r>
            <a:r>
              <a:rPr lang="es-ES" sz="2000" dirty="0">
                <a:latin typeface="Montserrat" panose="00000500000000000000" pitchFamily="2" charset="0"/>
              </a:rPr>
              <a:t> </a:t>
            </a:r>
            <a:r>
              <a:rPr lang="es-ES" sz="2000" dirty="0" err="1">
                <a:latin typeface="Montserrat" panose="00000500000000000000" pitchFamily="2" charset="0"/>
              </a:rPr>
              <a:t>the</a:t>
            </a:r>
            <a:r>
              <a:rPr lang="es-ES" sz="2000" dirty="0">
                <a:latin typeface="Montserrat" panose="00000500000000000000" pitchFamily="2" charset="0"/>
              </a:rPr>
              <a:t> EPIDEMIOLOGICAL MAP</a:t>
            </a:r>
          </a:p>
        </p:txBody>
      </p:sp>
      <p:sp>
        <p:nvSpPr>
          <p:cNvPr id="10" name="Marcador de texto 1"/>
          <p:cNvSpPr>
            <a:spLocks noGrp="1"/>
          </p:cNvSpPr>
          <p:nvPr>
            <p:ph type="body" sz="quarter" idx="10"/>
          </p:nvPr>
        </p:nvSpPr>
        <p:spPr/>
        <p:txBody>
          <a:bodyPr/>
          <a:lstStyle/>
          <a:p>
            <a:r>
              <a:rPr lang="es-ES_tradnl" b="1" dirty="0" err="1">
                <a:latin typeface="Montserrat" panose="00000500000000000000" pitchFamily="2" charset="0"/>
              </a:rPr>
              <a:t>Prescribing</a:t>
            </a:r>
            <a:r>
              <a:rPr lang="es-ES_tradnl" b="1" dirty="0">
                <a:latin typeface="Montserrat" panose="00000500000000000000" pitchFamily="2" charset="0"/>
              </a:rPr>
              <a:t> </a:t>
            </a:r>
            <a:r>
              <a:rPr lang="es-ES_tradnl" b="1" dirty="0" err="1">
                <a:latin typeface="Montserrat" panose="00000500000000000000" pitchFamily="2" charset="0"/>
              </a:rPr>
              <a:t>guidelines</a:t>
            </a:r>
            <a:endParaRPr lang="en-GB" b="1" dirty="0">
              <a:latin typeface="Montserrat" panose="00000500000000000000" pitchFamily="2" charset="0"/>
            </a:endParaRPr>
          </a:p>
        </p:txBody>
      </p:sp>
    </p:spTree>
    <p:extLst>
      <p:ext uri="{BB962C8B-B14F-4D97-AF65-F5344CB8AC3E}">
        <p14:creationId xmlns:p14="http://schemas.microsoft.com/office/powerpoint/2010/main" val="293056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US" altLang="es-ES" b="1" dirty="0">
                <a:latin typeface="Arial"/>
                <a:cs typeface="Arial"/>
                <a:sym typeface="Arial"/>
              </a:rPr>
              <a:t>WORKING GROUP ON AVAILABILITY</a:t>
            </a:r>
            <a:r>
              <a:rPr lang="en-US" b="1" dirty="0">
                <a:latin typeface="Arial"/>
                <a:ea typeface="Arial"/>
                <a:cs typeface="Arial"/>
                <a:sym typeface="Arial"/>
              </a:rPr>
              <a:t>       </a:t>
            </a:r>
          </a:p>
          <a:p>
            <a:endParaRPr lang="en-GB" dirty="0"/>
          </a:p>
        </p:txBody>
      </p:sp>
      <p:sp>
        <p:nvSpPr>
          <p:cNvPr id="3" name="Rectangle 3">
            <a:extLst>
              <a:ext uri="{FF2B5EF4-FFF2-40B4-BE49-F238E27FC236}">
                <a16:creationId xmlns:a16="http://schemas.microsoft.com/office/drawing/2014/main" id="{6AAF7707-BB85-C644-A2E7-C7BFD918B4F2}"/>
              </a:ext>
            </a:extLst>
          </p:cNvPr>
          <p:cNvSpPr/>
          <p:nvPr/>
        </p:nvSpPr>
        <p:spPr>
          <a:xfrm>
            <a:off x="7404100" y="5200650"/>
            <a:ext cx="444500" cy="248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8">
            <a:extLst>
              <a:ext uri="{FF2B5EF4-FFF2-40B4-BE49-F238E27FC236}">
                <a16:creationId xmlns:a16="http://schemas.microsoft.com/office/drawing/2014/main" id="{289F2FF9-5318-5E40-93B9-F85A947F1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9433" y="1330064"/>
            <a:ext cx="1080000" cy="1080000"/>
          </a:xfrm>
          <a:prstGeom prst="rect">
            <a:avLst/>
          </a:prstGeom>
        </p:spPr>
      </p:pic>
      <p:pic>
        <p:nvPicPr>
          <p:cNvPr id="5" name="Imagen 6">
            <a:extLst>
              <a:ext uri="{FF2B5EF4-FFF2-40B4-BE49-F238E27FC236}">
                <a16:creationId xmlns:a16="http://schemas.microsoft.com/office/drawing/2014/main" id="{E7B6F638-2F03-C644-BD2A-CB49FBA7E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960" y="2115222"/>
            <a:ext cx="1116000" cy="1116000"/>
          </a:xfrm>
          <a:prstGeom prst="rect">
            <a:avLst/>
          </a:prstGeom>
        </p:spPr>
      </p:pic>
      <p:pic>
        <p:nvPicPr>
          <p:cNvPr id="6" name="Imagen 13">
            <a:extLst>
              <a:ext uri="{FF2B5EF4-FFF2-40B4-BE49-F238E27FC236}">
                <a16:creationId xmlns:a16="http://schemas.microsoft.com/office/drawing/2014/main" id="{71474B31-BBAB-C145-95ED-0E52E95F9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8600" y="1220681"/>
            <a:ext cx="1080000" cy="1080000"/>
          </a:xfrm>
          <a:prstGeom prst="rect">
            <a:avLst/>
          </a:prstGeom>
        </p:spPr>
      </p:pic>
      <p:pic>
        <p:nvPicPr>
          <p:cNvPr id="7" name="Imagen 22">
            <a:extLst>
              <a:ext uri="{FF2B5EF4-FFF2-40B4-BE49-F238E27FC236}">
                <a16:creationId xmlns:a16="http://schemas.microsoft.com/office/drawing/2014/main" id="{6DF3F997-3C70-8548-A3F5-06C70C1B62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9342" y="2276196"/>
            <a:ext cx="1080000" cy="1080000"/>
          </a:xfrm>
          <a:prstGeom prst="rect">
            <a:avLst/>
          </a:prstGeom>
        </p:spPr>
      </p:pic>
      <p:pic>
        <p:nvPicPr>
          <p:cNvPr id="8" name="Imagen 12">
            <a:extLst>
              <a:ext uri="{FF2B5EF4-FFF2-40B4-BE49-F238E27FC236}">
                <a16:creationId xmlns:a16="http://schemas.microsoft.com/office/drawing/2014/main" id="{197259CC-B971-564E-A545-567C5C9522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4701" y="3251976"/>
            <a:ext cx="1080000" cy="1080000"/>
          </a:xfrm>
          <a:prstGeom prst="rect">
            <a:avLst/>
          </a:prstGeom>
        </p:spPr>
      </p:pic>
      <p:pic>
        <p:nvPicPr>
          <p:cNvPr id="9" name="Imagen 15">
            <a:extLst>
              <a:ext uri="{FF2B5EF4-FFF2-40B4-BE49-F238E27FC236}">
                <a16:creationId xmlns:a16="http://schemas.microsoft.com/office/drawing/2014/main" id="{8E4D9A22-BEF9-234B-A2A4-1575F5B911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6350" y="3251976"/>
            <a:ext cx="1080000" cy="1080000"/>
          </a:xfrm>
          <a:prstGeom prst="rect">
            <a:avLst/>
          </a:prstGeom>
        </p:spPr>
      </p:pic>
      <p:pic>
        <p:nvPicPr>
          <p:cNvPr id="10" name="Imagen 1">
            <a:extLst>
              <a:ext uri="{FF2B5EF4-FFF2-40B4-BE49-F238E27FC236}">
                <a16:creationId xmlns:a16="http://schemas.microsoft.com/office/drawing/2014/main" id="{A6392E7E-36A7-C242-B34C-F43D30D4ABCA}"/>
              </a:ext>
            </a:extLst>
          </p:cNvPr>
          <p:cNvPicPr>
            <a:picLocks noChangeAspect="1"/>
          </p:cNvPicPr>
          <p:nvPr/>
        </p:nvPicPr>
        <p:blipFill>
          <a:blip r:embed="rId8" cstate="email">
            <a:alphaModFix amt="50000"/>
            <a:extLst>
              <a:ext uri="{28A0092B-C50C-407E-A947-70E740481C1C}">
                <a14:useLocalDpi xmlns:a14="http://schemas.microsoft.com/office/drawing/2010/main"/>
              </a:ext>
            </a:extLst>
          </a:blip>
          <a:stretch>
            <a:fillRect/>
          </a:stretch>
        </p:blipFill>
        <p:spPr>
          <a:xfrm>
            <a:off x="3121169" y="1536490"/>
            <a:ext cx="4564473" cy="4564473"/>
          </a:xfrm>
          <a:prstGeom prst="rect">
            <a:avLst/>
          </a:prstGeom>
        </p:spPr>
      </p:pic>
      <p:sp>
        <p:nvSpPr>
          <p:cNvPr id="11" name="AutoShape 6" descr="Ministerio de Agricultura, Pesca y Alimentación">
            <a:extLst>
              <a:ext uri="{FF2B5EF4-FFF2-40B4-BE49-F238E27FC236}">
                <a16:creationId xmlns:a16="http://schemas.microsoft.com/office/drawing/2014/main" id="{32040077-CA86-7D4C-8C41-2F5FE860F825}"/>
              </a:ext>
            </a:extLst>
          </p:cNvPr>
          <p:cNvSpPr>
            <a:spLocks noChangeAspect="1" noChangeArrowheads="1"/>
          </p:cNvSpPr>
          <p:nvPr/>
        </p:nvSpPr>
        <p:spPr bwMode="auto">
          <a:xfrm>
            <a:off x="5943600" y="3282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9">
            <a:extLst>
              <a:ext uri="{FF2B5EF4-FFF2-40B4-BE49-F238E27FC236}">
                <a16:creationId xmlns:a16="http://schemas.microsoft.com/office/drawing/2014/main" id="{8D0B04AC-19CB-3C41-BA59-6922447F28CC}"/>
              </a:ext>
            </a:extLst>
          </p:cNvPr>
          <p:cNvSpPr txBox="1"/>
          <p:nvPr/>
        </p:nvSpPr>
        <p:spPr>
          <a:xfrm>
            <a:off x="2607177" y="5594068"/>
            <a:ext cx="1424331" cy="369332"/>
          </a:xfrm>
          <a:prstGeom prst="rect">
            <a:avLst/>
          </a:prstGeom>
          <a:noFill/>
        </p:spPr>
        <p:txBody>
          <a:bodyPr wrap="square" rtlCol="0">
            <a:spAutoFit/>
          </a:bodyPr>
          <a:lstStyle/>
          <a:p>
            <a:r>
              <a:rPr lang="en-US" b="1" dirty="0">
                <a:solidFill>
                  <a:schemeClr val="accent1">
                    <a:lumMod val="50000"/>
                  </a:schemeClr>
                </a:solidFill>
                <a:latin typeface="Montserrat" pitchFamily="2" charset="77"/>
              </a:rPr>
              <a:t>CODI-VET</a:t>
            </a:r>
          </a:p>
        </p:txBody>
      </p:sp>
      <p:sp>
        <p:nvSpPr>
          <p:cNvPr id="13" name="TextBox 37">
            <a:extLst>
              <a:ext uri="{FF2B5EF4-FFF2-40B4-BE49-F238E27FC236}">
                <a16:creationId xmlns:a16="http://schemas.microsoft.com/office/drawing/2014/main" id="{54E7FA73-A3AA-414C-9A9A-ECCAA5E3867F}"/>
              </a:ext>
            </a:extLst>
          </p:cNvPr>
          <p:cNvSpPr txBox="1"/>
          <p:nvPr/>
        </p:nvSpPr>
        <p:spPr>
          <a:xfrm>
            <a:off x="6848328" y="5841979"/>
            <a:ext cx="918793" cy="369332"/>
          </a:xfrm>
          <a:prstGeom prst="rect">
            <a:avLst/>
          </a:prstGeom>
          <a:noFill/>
        </p:spPr>
        <p:txBody>
          <a:bodyPr wrap="square" rtlCol="0">
            <a:spAutoFit/>
          </a:bodyPr>
          <a:lstStyle/>
          <a:p>
            <a:r>
              <a:rPr lang="en-US" b="1" dirty="0">
                <a:solidFill>
                  <a:schemeClr val="accent1">
                    <a:lumMod val="50000"/>
                  </a:schemeClr>
                </a:solidFill>
                <a:latin typeface="Montserrat" pitchFamily="2" charset="77"/>
              </a:rPr>
              <a:t>CCAA</a:t>
            </a:r>
          </a:p>
        </p:txBody>
      </p:sp>
      <p:sp>
        <p:nvSpPr>
          <p:cNvPr id="14" name="TextBox 38">
            <a:extLst>
              <a:ext uri="{FF2B5EF4-FFF2-40B4-BE49-F238E27FC236}">
                <a16:creationId xmlns:a16="http://schemas.microsoft.com/office/drawing/2014/main" id="{D440DF68-368E-1746-B4AE-099D3271D8DE}"/>
              </a:ext>
            </a:extLst>
          </p:cNvPr>
          <p:cNvSpPr txBox="1"/>
          <p:nvPr/>
        </p:nvSpPr>
        <p:spPr>
          <a:xfrm>
            <a:off x="4068317" y="6175084"/>
            <a:ext cx="2743200" cy="646331"/>
          </a:xfrm>
          <a:prstGeom prst="rect">
            <a:avLst/>
          </a:prstGeom>
          <a:noFill/>
        </p:spPr>
        <p:txBody>
          <a:bodyPr wrap="square" rtlCol="0">
            <a:spAutoFit/>
          </a:bodyPr>
          <a:lstStyle/>
          <a:p>
            <a:r>
              <a:rPr lang="en-US" b="1" dirty="0">
                <a:solidFill>
                  <a:schemeClr val="accent1">
                    <a:lumMod val="50000"/>
                  </a:schemeClr>
                </a:solidFill>
                <a:latin typeface="Montserrat" pitchFamily="2" charset="77"/>
              </a:rPr>
              <a:t>COORDINATION UNIT</a:t>
            </a:r>
          </a:p>
        </p:txBody>
      </p:sp>
      <p:sp>
        <p:nvSpPr>
          <p:cNvPr id="15" name="Rectángulo redondeado 25">
            <a:extLst>
              <a:ext uri="{FF2B5EF4-FFF2-40B4-BE49-F238E27FC236}">
                <a16:creationId xmlns:a16="http://schemas.microsoft.com/office/drawing/2014/main" id="{E9DCA510-97A1-5943-8F21-C3763DB33356}"/>
              </a:ext>
            </a:extLst>
          </p:cNvPr>
          <p:cNvSpPr/>
          <p:nvPr/>
        </p:nvSpPr>
        <p:spPr>
          <a:xfrm>
            <a:off x="3654824" y="2828114"/>
            <a:ext cx="3643528" cy="1879047"/>
          </a:xfrm>
          <a:prstGeom prst="roundRect">
            <a:avLst>
              <a:gd name="adj" fmla="val 5000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dirty="0"/>
          </a:p>
        </p:txBody>
      </p:sp>
      <p:sp>
        <p:nvSpPr>
          <p:cNvPr id="16" name="Título 17">
            <a:extLst>
              <a:ext uri="{FF2B5EF4-FFF2-40B4-BE49-F238E27FC236}">
                <a16:creationId xmlns:a16="http://schemas.microsoft.com/office/drawing/2014/main" id="{3FB55BDE-8CC6-234B-A145-4D76C11BFE29}"/>
              </a:ext>
            </a:extLst>
          </p:cNvPr>
          <p:cNvSpPr txBox="1">
            <a:spLocks/>
          </p:cNvSpPr>
          <p:nvPr/>
        </p:nvSpPr>
        <p:spPr>
          <a:xfrm>
            <a:off x="3932262" y="2942771"/>
            <a:ext cx="3155019" cy="1597811"/>
          </a:xfrm>
          <a:prstGeom prst="rect">
            <a:avLst/>
          </a:prstGeom>
        </p:spPr>
        <p:txBody>
          <a:bodyPr>
            <a:noAutofit/>
          </a:bodyPr>
          <a:lstStyle>
            <a:lvl1pPr algn="l" defTabSz="914377" rtl="0" eaLnBrk="1" latinLnBrk="0" hangingPunct="1">
              <a:lnSpc>
                <a:spcPct val="90000"/>
              </a:lnSpc>
              <a:spcBef>
                <a:spcPct val="0"/>
              </a:spcBef>
              <a:buNone/>
              <a:defRPr sz="2000" b="1" i="0" kern="1200">
                <a:solidFill>
                  <a:schemeClr val="bg1"/>
                </a:solidFill>
                <a:latin typeface="Montserrat SemiBold" charset="0"/>
                <a:ea typeface="Montserrat SemiBold" charset="0"/>
                <a:cs typeface="Montserrat SemiBold" charset="0"/>
              </a:defRPr>
            </a:lvl1pPr>
          </a:lstStyle>
          <a:p>
            <a:pPr algn="ctr"/>
            <a:r>
              <a:rPr lang="es-ES" dirty="0" err="1">
                <a:latin typeface="Montserrat" pitchFamily="2" charset="77"/>
              </a:rPr>
              <a:t>Working</a:t>
            </a:r>
            <a:r>
              <a:rPr lang="es-ES" dirty="0">
                <a:latin typeface="Montserrat" pitchFamily="2" charset="77"/>
              </a:rPr>
              <a:t> </a:t>
            </a:r>
            <a:r>
              <a:rPr lang="es-ES" dirty="0" err="1">
                <a:latin typeface="Montserrat" pitchFamily="2" charset="77"/>
              </a:rPr>
              <a:t>Group</a:t>
            </a:r>
            <a:r>
              <a:rPr lang="es-ES" dirty="0">
                <a:latin typeface="Montserrat" pitchFamily="2" charset="77"/>
              </a:rPr>
              <a:t> </a:t>
            </a:r>
            <a:r>
              <a:rPr lang="es-ES" dirty="0" err="1">
                <a:latin typeface="Montserrat" pitchFamily="2" charset="77"/>
              </a:rPr>
              <a:t>on</a:t>
            </a:r>
            <a:r>
              <a:rPr lang="es-ES" dirty="0">
                <a:latin typeface="Montserrat" pitchFamily="2" charset="77"/>
              </a:rPr>
              <a:t> </a:t>
            </a:r>
            <a:r>
              <a:rPr lang="es-ES" sz="2400" dirty="0" err="1">
                <a:latin typeface="Montserrat" pitchFamily="2" charset="77"/>
              </a:rPr>
              <a:t>Availability</a:t>
            </a:r>
            <a:r>
              <a:rPr lang="es-ES" dirty="0">
                <a:latin typeface="Montserrat" pitchFamily="2" charset="77"/>
              </a:rPr>
              <a:t> of AM Medicinal </a:t>
            </a:r>
            <a:r>
              <a:rPr lang="es-ES" dirty="0" err="1">
                <a:latin typeface="Montserrat" pitchFamily="2" charset="77"/>
              </a:rPr>
              <a:t>Products</a:t>
            </a:r>
            <a:r>
              <a:rPr lang="es-ES" dirty="0">
                <a:latin typeface="Montserrat" pitchFamily="2" charset="77"/>
              </a:rPr>
              <a:t> and </a:t>
            </a:r>
            <a:r>
              <a:rPr lang="es-ES" dirty="0" err="1">
                <a:latin typeface="Montserrat" pitchFamily="2" charset="77"/>
              </a:rPr>
              <a:t>Alternatives</a:t>
            </a:r>
            <a:r>
              <a:rPr lang="es-ES" dirty="0">
                <a:latin typeface="Montserrat" pitchFamily="2" charset="77"/>
              </a:rPr>
              <a:t> to </a:t>
            </a:r>
            <a:r>
              <a:rPr lang="es-ES" dirty="0" err="1">
                <a:latin typeface="Montserrat" pitchFamily="2" charset="77"/>
              </a:rPr>
              <a:t>their</a:t>
            </a:r>
            <a:r>
              <a:rPr lang="es-ES" dirty="0">
                <a:latin typeface="Montserrat" pitchFamily="2" charset="77"/>
              </a:rPr>
              <a:t> Use</a:t>
            </a:r>
          </a:p>
        </p:txBody>
      </p:sp>
      <p:sp>
        <p:nvSpPr>
          <p:cNvPr id="17" name="TextBox 37">
            <a:extLst>
              <a:ext uri="{FF2B5EF4-FFF2-40B4-BE49-F238E27FC236}">
                <a16:creationId xmlns:a16="http://schemas.microsoft.com/office/drawing/2014/main" id="{54E7FA73-A3AA-414C-9A9A-ECCAA5E3867F}"/>
              </a:ext>
            </a:extLst>
          </p:cNvPr>
          <p:cNvSpPr txBox="1"/>
          <p:nvPr/>
        </p:nvSpPr>
        <p:spPr>
          <a:xfrm>
            <a:off x="1036835" y="4487559"/>
            <a:ext cx="2442122" cy="646331"/>
          </a:xfrm>
          <a:prstGeom prst="rect">
            <a:avLst/>
          </a:prstGeom>
          <a:noFill/>
        </p:spPr>
        <p:txBody>
          <a:bodyPr wrap="square" rtlCol="0">
            <a:spAutoFit/>
          </a:bodyPr>
          <a:lstStyle/>
          <a:p>
            <a:r>
              <a:rPr lang="en-US" b="1" dirty="0">
                <a:solidFill>
                  <a:schemeClr val="accent1">
                    <a:lumMod val="50000"/>
                  </a:schemeClr>
                </a:solidFill>
                <a:latin typeface="Montserrat" pitchFamily="2" charset="77"/>
              </a:rPr>
              <a:t>MINISTRY OF AGRICULTURE</a:t>
            </a:r>
          </a:p>
        </p:txBody>
      </p:sp>
      <p:sp>
        <p:nvSpPr>
          <p:cNvPr id="18" name="TextBox 37">
            <a:extLst>
              <a:ext uri="{FF2B5EF4-FFF2-40B4-BE49-F238E27FC236}">
                <a16:creationId xmlns:a16="http://schemas.microsoft.com/office/drawing/2014/main" id="{54E7FA73-A3AA-414C-9A9A-ECCAA5E3867F}"/>
              </a:ext>
            </a:extLst>
          </p:cNvPr>
          <p:cNvSpPr txBox="1"/>
          <p:nvPr/>
        </p:nvSpPr>
        <p:spPr>
          <a:xfrm>
            <a:off x="7352913" y="5133889"/>
            <a:ext cx="2815656" cy="369332"/>
          </a:xfrm>
          <a:prstGeom prst="rect">
            <a:avLst/>
          </a:prstGeom>
          <a:noFill/>
        </p:spPr>
        <p:txBody>
          <a:bodyPr wrap="square" rtlCol="0">
            <a:spAutoFit/>
          </a:bodyPr>
          <a:lstStyle/>
          <a:p>
            <a:r>
              <a:rPr lang="en-US" b="1" dirty="0">
                <a:solidFill>
                  <a:schemeClr val="accent1">
                    <a:lumMod val="50000"/>
                  </a:schemeClr>
                </a:solidFill>
                <a:latin typeface="Montserrat" pitchFamily="2" charset="77"/>
              </a:rPr>
              <a:t>FUNDACIÓN VET + I</a:t>
            </a:r>
          </a:p>
        </p:txBody>
      </p:sp>
      <p:sp>
        <p:nvSpPr>
          <p:cNvPr id="19" name="TextBox 37">
            <a:extLst>
              <a:ext uri="{FF2B5EF4-FFF2-40B4-BE49-F238E27FC236}">
                <a16:creationId xmlns:a16="http://schemas.microsoft.com/office/drawing/2014/main" id="{54E7FA73-A3AA-414C-9A9A-ECCAA5E3867F}"/>
              </a:ext>
            </a:extLst>
          </p:cNvPr>
          <p:cNvSpPr txBox="1"/>
          <p:nvPr/>
        </p:nvSpPr>
        <p:spPr>
          <a:xfrm>
            <a:off x="7754452" y="4505976"/>
            <a:ext cx="1995312" cy="369332"/>
          </a:xfrm>
          <a:prstGeom prst="rect">
            <a:avLst/>
          </a:prstGeom>
          <a:noFill/>
        </p:spPr>
        <p:txBody>
          <a:bodyPr wrap="square" rtlCol="0">
            <a:spAutoFit/>
          </a:bodyPr>
          <a:lstStyle/>
          <a:p>
            <a:r>
              <a:rPr lang="en-US" b="1" dirty="0">
                <a:solidFill>
                  <a:schemeClr val="accent1">
                    <a:lumMod val="50000"/>
                  </a:schemeClr>
                </a:solidFill>
                <a:latin typeface="Montserrat" pitchFamily="2" charset="77"/>
              </a:rPr>
              <a:t>INDUSTRY</a:t>
            </a:r>
          </a:p>
        </p:txBody>
      </p:sp>
      <p:sp>
        <p:nvSpPr>
          <p:cNvPr id="20" name="Marcador de número de diapositiva 5">
            <a:extLst>
              <a:ext uri="{FF2B5EF4-FFF2-40B4-BE49-F238E27FC236}">
                <a16:creationId xmlns:a16="http://schemas.microsoft.com/office/drawing/2014/main" id="{5433E6F3-0DE0-5E4D-A8BE-E40D095A3939}"/>
              </a:ext>
            </a:extLst>
          </p:cNvPr>
          <p:cNvSpPr txBox="1">
            <a:spLocks/>
          </p:cNvSpPr>
          <p:nvPr/>
        </p:nvSpPr>
        <p:spPr>
          <a:xfrm>
            <a:off x="462191" y="6119813"/>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1200">
                <a:solidFill>
                  <a:srgbClr val="C00000"/>
                </a:solidFill>
                <a:latin typeface="Montserrat" charset="0"/>
                <a:ea typeface="Montserrat" charset="0"/>
                <a:cs typeface="Montserrat" charset="0"/>
              </a:rPr>
              <a:pPr/>
              <a:t>24</a:t>
            </a:fld>
            <a:endParaRPr lang="es-ES" sz="1200" dirty="0">
              <a:solidFill>
                <a:srgbClr val="C00000"/>
              </a:solidFill>
              <a:latin typeface="Montserrat" charset="0"/>
              <a:ea typeface="Montserrat" charset="0"/>
              <a:cs typeface="Montserrat" charset="0"/>
            </a:endParaRPr>
          </a:p>
        </p:txBody>
      </p:sp>
    </p:spTree>
    <p:extLst>
      <p:ext uri="{BB962C8B-B14F-4D97-AF65-F5344CB8AC3E}">
        <p14:creationId xmlns:p14="http://schemas.microsoft.com/office/powerpoint/2010/main" val="2373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US" altLang="es-ES" b="1" dirty="0">
                <a:latin typeface="Arial"/>
                <a:cs typeface="Arial"/>
                <a:sym typeface="Arial"/>
              </a:rPr>
              <a:t>WORKING GROUP ON AVAILABILITY</a:t>
            </a:r>
            <a:r>
              <a:rPr lang="en-US" b="1" dirty="0">
                <a:latin typeface="Arial"/>
                <a:ea typeface="Arial"/>
                <a:cs typeface="Arial"/>
                <a:sym typeface="Arial"/>
              </a:rPr>
              <a:t>       </a:t>
            </a:r>
          </a:p>
          <a:p>
            <a:endParaRPr lang="en-GB" dirty="0"/>
          </a:p>
        </p:txBody>
      </p:sp>
      <p:sp>
        <p:nvSpPr>
          <p:cNvPr id="20" name="Marcador de número de diapositiva 5">
            <a:extLst>
              <a:ext uri="{FF2B5EF4-FFF2-40B4-BE49-F238E27FC236}">
                <a16:creationId xmlns:a16="http://schemas.microsoft.com/office/drawing/2014/main" id="{5433E6F3-0DE0-5E4D-A8BE-E40D095A3939}"/>
              </a:ext>
            </a:extLst>
          </p:cNvPr>
          <p:cNvSpPr txBox="1">
            <a:spLocks/>
          </p:cNvSpPr>
          <p:nvPr/>
        </p:nvSpPr>
        <p:spPr>
          <a:xfrm>
            <a:off x="462191" y="6119813"/>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1200">
                <a:solidFill>
                  <a:srgbClr val="C00000"/>
                </a:solidFill>
                <a:latin typeface="Montserrat" charset="0"/>
                <a:ea typeface="Montserrat" charset="0"/>
                <a:cs typeface="Montserrat" charset="0"/>
              </a:rPr>
              <a:pPr/>
              <a:t>25</a:t>
            </a:fld>
            <a:endParaRPr lang="es-ES" sz="1200" dirty="0">
              <a:solidFill>
                <a:srgbClr val="C00000"/>
              </a:solidFill>
              <a:latin typeface="Montserrat" charset="0"/>
              <a:ea typeface="Montserrat" charset="0"/>
              <a:cs typeface="Montserrat" charset="0"/>
            </a:endParaRPr>
          </a:p>
        </p:txBody>
      </p:sp>
      <p:sp>
        <p:nvSpPr>
          <p:cNvPr id="21" name="Título 17">
            <a:extLst>
              <a:ext uri="{FF2B5EF4-FFF2-40B4-BE49-F238E27FC236}">
                <a16:creationId xmlns:a16="http://schemas.microsoft.com/office/drawing/2014/main" id="{3FB55BDE-8CC6-234B-A145-4D76C11BFE29}"/>
              </a:ext>
            </a:extLst>
          </p:cNvPr>
          <p:cNvSpPr txBox="1">
            <a:spLocks/>
          </p:cNvSpPr>
          <p:nvPr/>
        </p:nvSpPr>
        <p:spPr>
          <a:xfrm>
            <a:off x="4082739" y="2214047"/>
            <a:ext cx="3155019" cy="1597811"/>
          </a:xfrm>
          <a:prstGeom prst="rect">
            <a:avLst/>
          </a:prstGeom>
        </p:spPr>
        <p:txBody>
          <a:bodyPr>
            <a:noAutofit/>
          </a:bodyPr>
          <a:lstStyle>
            <a:lvl1pPr algn="l" defTabSz="914377" rtl="0" eaLnBrk="1" latinLnBrk="0" hangingPunct="1">
              <a:lnSpc>
                <a:spcPct val="90000"/>
              </a:lnSpc>
              <a:spcBef>
                <a:spcPct val="0"/>
              </a:spcBef>
              <a:buNone/>
              <a:defRPr sz="2000" b="1" i="0" kern="1200">
                <a:solidFill>
                  <a:schemeClr val="bg1"/>
                </a:solidFill>
                <a:latin typeface="Montserrat SemiBold" charset="0"/>
                <a:ea typeface="Montserrat SemiBold" charset="0"/>
                <a:cs typeface="Montserrat SemiBold" charset="0"/>
              </a:defRPr>
            </a:lvl1pPr>
          </a:lstStyle>
          <a:p>
            <a:pPr algn="ctr"/>
            <a:r>
              <a:rPr lang="en-GB" dirty="0">
                <a:latin typeface="Montserrat" pitchFamily="2" charset="77"/>
              </a:rPr>
              <a:t>Working Group on Availability of  AM Medicinal Products and Alternatives to their Use</a:t>
            </a:r>
          </a:p>
        </p:txBody>
      </p:sp>
      <p:pic>
        <p:nvPicPr>
          <p:cNvPr id="22" name="Picture 8" descr="logo-dgav - JAMRA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2364" y="3969447"/>
            <a:ext cx="2544716" cy="1696478"/>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redondeado 25">
            <a:extLst>
              <a:ext uri="{FF2B5EF4-FFF2-40B4-BE49-F238E27FC236}">
                <a16:creationId xmlns:a16="http://schemas.microsoft.com/office/drawing/2014/main" id="{E9DCA510-97A1-5943-8F21-C3763DB33356}"/>
              </a:ext>
            </a:extLst>
          </p:cNvPr>
          <p:cNvSpPr/>
          <p:nvPr/>
        </p:nvSpPr>
        <p:spPr>
          <a:xfrm>
            <a:off x="3692285" y="2543267"/>
            <a:ext cx="3643528" cy="1879047"/>
          </a:xfrm>
          <a:prstGeom prst="roundRect">
            <a:avLst>
              <a:gd name="adj" fmla="val 5000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dirty="0"/>
          </a:p>
        </p:txBody>
      </p:sp>
      <p:sp>
        <p:nvSpPr>
          <p:cNvPr id="24" name="Título 17">
            <a:extLst>
              <a:ext uri="{FF2B5EF4-FFF2-40B4-BE49-F238E27FC236}">
                <a16:creationId xmlns:a16="http://schemas.microsoft.com/office/drawing/2014/main" id="{3FB55BDE-8CC6-234B-A145-4D76C11BFE29}"/>
              </a:ext>
            </a:extLst>
          </p:cNvPr>
          <p:cNvSpPr txBox="1">
            <a:spLocks/>
          </p:cNvSpPr>
          <p:nvPr/>
        </p:nvSpPr>
        <p:spPr>
          <a:xfrm>
            <a:off x="3958790" y="2817030"/>
            <a:ext cx="3155019" cy="1597811"/>
          </a:xfrm>
          <a:prstGeom prst="rect">
            <a:avLst/>
          </a:prstGeom>
        </p:spPr>
        <p:txBody>
          <a:bodyPr>
            <a:noAutofit/>
          </a:bodyPr>
          <a:lstStyle>
            <a:lvl1pPr algn="l" defTabSz="914377" rtl="0" eaLnBrk="1" latinLnBrk="0" hangingPunct="1">
              <a:lnSpc>
                <a:spcPct val="90000"/>
              </a:lnSpc>
              <a:spcBef>
                <a:spcPct val="0"/>
              </a:spcBef>
              <a:buNone/>
              <a:defRPr sz="2000" b="1" i="0" kern="1200">
                <a:solidFill>
                  <a:schemeClr val="bg1"/>
                </a:solidFill>
                <a:latin typeface="Montserrat SemiBold" charset="0"/>
                <a:ea typeface="Montserrat SemiBold" charset="0"/>
                <a:cs typeface="Montserrat SemiBold" charset="0"/>
              </a:defRPr>
            </a:lvl1pPr>
          </a:lstStyle>
          <a:p>
            <a:pPr algn="ctr"/>
            <a:r>
              <a:rPr lang="en-GB" dirty="0">
                <a:latin typeface="Montserrat" pitchFamily="2" charset="77"/>
              </a:rPr>
              <a:t>Working Group on Availability of  AM Medicinal Products and Alternatives to their Use</a:t>
            </a:r>
          </a:p>
        </p:txBody>
      </p:sp>
      <p:pic>
        <p:nvPicPr>
          <p:cNvPr id="25" name="Picture 6" descr="Inici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814" y="3970679"/>
            <a:ext cx="3079971" cy="134461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567655">
            <a:off x="2106907" y="2024604"/>
            <a:ext cx="1655060" cy="1655060"/>
          </a:xfrm>
          <a:prstGeom prst="rect">
            <a:avLst/>
          </a:prstGeom>
        </p:spPr>
      </p:pic>
      <p:pic>
        <p:nvPicPr>
          <p:cNvPr id="27" name="Imagen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08182">
            <a:off x="7639282" y="2185421"/>
            <a:ext cx="1655060" cy="1655060"/>
          </a:xfrm>
          <a:prstGeom prst="rect">
            <a:avLst/>
          </a:prstGeom>
        </p:spPr>
      </p:pic>
    </p:spTree>
    <p:extLst>
      <p:ext uri="{BB962C8B-B14F-4D97-AF65-F5344CB8AC3E}">
        <p14:creationId xmlns:p14="http://schemas.microsoft.com/office/powerpoint/2010/main" val="287245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2401" y="1682750"/>
            <a:ext cx="4800600" cy="3926524"/>
          </a:xfrm>
          <a:prstGeom prst="rect">
            <a:avLst/>
          </a:prstGeom>
        </p:spPr>
        <p:txBody>
          <a:bodyPr wrap="square">
            <a:spAutoFit/>
          </a:bodyPr>
          <a:lstStyle/>
          <a:p>
            <a:pPr marL="355600" marR="5080" indent="-342900" algn="just">
              <a:buFont typeface="Arial" panose="020B0604020202020204" pitchFamily="34" charset="0"/>
              <a:buChar char="•"/>
            </a:pPr>
            <a:r>
              <a:rPr lang="en-GB" sz="2000" dirty="0">
                <a:latin typeface="Montserrat" panose="00000500000000000000" pitchFamily="2" charset="0"/>
              </a:rPr>
              <a:t>Identification of therapeutic gaps</a:t>
            </a:r>
          </a:p>
          <a:p>
            <a:pPr marL="452438" marR="5080" indent="439738">
              <a:buFont typeface="Wingdings" panose="05000000000000000000" pitchFamily="2" charset="2"/>
              <a:buChar char="ü"/>
            </a:pPr>
            <a:r>
              <a:rPr lang="fr-FR" sz="2000" dirty="0">
                <a:latin typeface="Montserrat" panose="00000500000000000000" pitchFamily="2" charset="0"/>
              </a:rPr>
              <a:t>Listing of the field therapeutic gaps for each sector</a:t>
            </a:r>
          </a:p>
          <a:p>
            <a:pPr marL="355600" marR="5080" indent="-342900" algn="just">
              <a:buFont typeface="Arial" panose="020B0604020202020204" pitchFamily="34" charset="0"/>
              <a:buChar char="•"/>
            </a:pPr>
            <a:endParaRPr lang="en-GB" sz="2000" dirty="0">
              <a:latin typeface="Montserrat" panose="00000500000000000000" pitchFamily="2" charset="0"/>
            </a:endParaRPr>
          </a:p>
          <a:p>
            <a:pPr marL="355600" marR="5080" indent="-342900" algn="just">
              <a:buFont typeface="Arial" panose="020B0604020202020204" pitchFamily="34" charset="0"/>
              <a:buChar char="•"/>
            </a:pPr>
            <a:r>
              <a:rPr lang="en-GB" sz="2000" dirty="0">
                <a:latin typeface="Montserrat" panose="00000500000000000000" pitchFamily="2" charset="0"/>
              </a:rPr>
              <a:t>Reasons of the Gaps</a:t>
            </a:r>
          </a:p>
          <a:p>
            <a:pPr marL="355600" marR="5080" indent="-342900" algn="just">
              <a:buFont typeface="Arial" panose="020B0604020202020204" pitchFamily="34" charset="0"/>
              <a:buChar char="•"/>
            </a:pPr>
            <a:endParaRPr lang="en-GB" sz="2000" dirty="0">
              <a:latin typeface="Montserrat" panose="00000500000000000000" pitchFamily="2" charset="0"/>
            </a:endParaRPr>
          </a:p>
          <a:p>
            <a:pPr marL="355600" marR="5080" indent="-342900" algn="just">
              <a:buFont typeface="Arial" panose="020B0604020202020204" pitchFamily="34" charset="0"/>
              <a:buChar char="•"/>
            </a:pPr>
            <a:r>
              <a:rPr lang="en-GB" sz="2000" dirty="0">
                <a:latin typeface="Montserrat" panose="00000500000000000000" pitchFamily="2" charset="0"/>
              </a:rPr>
              <a:t>A list (prioritisation) of therapeutic gaps</a:t>
            </a:r>
          </a:p>
          <a:p>
            <a:pPr marL="355600" marR="5080" indent="-342900" algn="just">
              <a:buFont typeface="Arial" panose="020B0604020202020204" pitchFamily="34" charset="0"/>
              <a:buChar char="•"/>
            </a:pPr>
            <a:endParaRPr lang="en-GB" sz="2000" dirty="0">
              <a:latin typeface="Montserrat" panose="00000500000000000000" pitchFamily="2" charset="0"/>
            </a:endParaRPr>
          </a:p>
          <a:p>
            <a:pPr marL="355600" marR="5080" indent="-342900" algn="just">
              <a:buFont typeface="Arial" panose="020B0604020202020204" pitchFamily="34" charset="0"/>
              <a:buChar char="•"/>
            </a:pPr>
            <a:r>
              <a:rPr lang="en-GB" sz="2000" dirty="0">
                <a:latin typeface="Montserrat" panose="00000500000000000000" pitchFamily="2" charset="0"/>
              </a:rPr>
              <a:t>Possible ways of collaboration between the three countries </a:t>
            </a:r>
          </a:p>
          <a:p>
            <a:pPr marL="355600" marR="5080" indent="-342900" algn="just">
              <a:lnSpc>
                <a:spcPct val="118100"/>
              </a:lnSpc>
              <a:spcBef>
                <a:spcPts val="100"/>
              </a:spcBef>
              <a:buFont typeface="Arial" panose="020B0604020202020204" pitchFamily="34" charset="0"/>
              <a:buChar char="•"/>
            </a:pPr>
            <a:endParaRPr lang="en-GB" sz="2400" dirty="0">
              <a:solidFill>
                <a:srgbClr val="002060"/>
              </a:solidFill>
              <a:latin typeface="Montserrat" pitchFamily="2" charset="77"/>
            </a:endParaRPr>
          </a:p>
        </p:txBody>
      </p:sp>
      <p:sp>
        <p:nvSpPr>
          <p:cNvPr id="4" name="Marcador de texto 1"/>
          <p:cNvSpPr>
            <a:spLocks noGrp="1"/>
          </p:cNvSpPr>
          <p:nvPr>
            <p:ph type="body" sz="quarter" idx="10"/>
          </p:nvPr>
        </p:nvSpPr>
        <p:spPr/>
        <p:txBody>
          <a:bodyPr/>
          <a:lstStyle/>
          <a:p>
            <a:r>
              <a:rPr lang="en-US" altLang="es-ES" b="1" dirty="0">
                <a:solidFill>
                  <a:schemeClr val="bg1"/>
                </a:solidFill>
                <a:latin typeface="Arial"/>
                <a:cs typeface="Arial"/>
                <a:sym typeface="Arial"/>
              </a:rPr>
              <a:t>WORKING GROUP ON AVAILABILITY</a:t>
            </a:r>
            <a:r>
              <a:rPr lang="en-US" b="1" dirty="0">
                <a:solidFill>
                  <a:schemeClr val="bg1"/>
                </a:solidFill>
                <a:latin typeface="Arial"/>
                <a:ea typeface="Arial"/>
                <a:cs typeface="Arial"/>
                <a:sym typeface="Arial"/>
              </a:rPr>
              <a:t>       </a:t>
            </a:r>
          </a:p>
          <a:p>
            <a:endParaRPr lang="en-GB" dirty="0"/>
          </a:p>
        </p:txBody>
      </p:sp>
    </p:spTree>
    <p:extLst>
      <p:ext uri="{BB962C8B-B14F-4D97-AF65-F5344CB8AC3E}">
        <p14:creationId xmlns:p14="http://schemas.microsoft.com/office/powerpoint/2010/main" val="260444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GB" dirty="0"/>
              <a:t>COMMUNICATION</a:t>
            </a:r>
          </a:p>
        </p:txBody>
      </p:sp>
      <p:sp>
        <p:nvSpPr>
          <p:cNvPr id="3" name="Llamada ovalada 34"/>
          <p:cNvSpPr/>
          <p:nvPr/>
        </p:nvSpPr>
        <p:spPr>
          <a:xfrm rot="15559650">
            <a:off x="1260511" y="2238448"/>
            <a:ext cx="1699171" cy="1652312"/>
          </a:xfrm>
          <a:prstGeom prst="wedgeEllipseCallout">
            <a:avLst>
              <a:gd name="adj1" fmla="val -20833"/>
              <a:gd name="adj2" fmla="val 62500"/>
            </a:avLst>
          </a:prstGeom>
          <a:solidFill>
            <a:srgbClr val="C21F3C"/>
          </a:solidFill>
          <a:ln w="12700">
            <a:miter lim="400000"/>
          </a:ln>
        </p:spPr>
        <p:txBody>
          <a:bodyPr lIns="45719" rIns="45719" anchor="ctr"/>
          <a:lstStyle/>
          <a:p>
            <a:pPr algn="ctr" defTabSz="2000250">
              <a:lnSpc>
                <a:spcPct val="90000"/>
              </a:lnSpc>
              <a:spcBef>
                <a:spcPts val="700"/>
              </a:spcBef>
              <a:defRPr sz="4500">
                <a:solidFill>
                  <a:srgbClr val="C21F3C"/>
                </a:solidFill>
              </a:defRPr>
            </a:pPr>
            <a:endParaRPr sz="4500"/>
          </a:p>
        </p:txBody>
      </p:sp>
      <p:sp>
        <p:nvSpPr>
          <p:cNvPr id="4" name="Llamada ovalada 35"/>
          <p:cNvSpPr/>
          <p:nvPr/>
        </p:nvSpPr>
        <p:spPr>
          <a:xfrm rot="11243056">
            <a:off x="4456377" y="4665738"/>
            <a:ext cx="1699171" cy="1652312"/>
          </a:xfrm>
          <a:prstGeom prst="wedgeEllipseCallout">
            <a:avLst>
              <a:gd name="adj1" fmla="val -20833"/>
              <a:gd name="adj2" fmla="val 62500"/>
            </a:avLst>
          </a:prstGeom>
          <a:solidFill>
            <a:srgbClr val="C21F3C"/>
          </a:solidFill>
          <a:ln w="12700">
            <a:miter lim="400000"/>
          </a:ln>
        </p:spPr>
        <p:txBody>
          <a:bodyPr lIns="45719" rIns="45719" anchor="ctr"/>
          <a:lstStyle/>
          <a:p>
            <a:pPr algn="ctr" defTabSz="2000250">
              <a:lnSpc>
                <a:spcPct val="90000"/>
              </a:lnSpc>
              <a:spcBef>
                <a:spcPts val="700"/>
              </a:spcBef>
              <a:defRPr sz="4500">
                <a:solidFill>
                  <a:srgbClr val="C21F3C"/>
                </a:solidFill>
              </a:defRPr>
            </a:pPr>
            <a:endParaRPr sz="4500"/>
          </a:p>
        </p:txBody>
      </p:sp>
      <p:sp>
        <p:nvSpPr>
          <p:cNvPr id="5" name="Llamada ovalada 32"/>
          <p:cNvSpPr/>
          <p:nvPr/>
        </p:nvSpPr>
        <p:spPr>
          <a:xfrm rot="6393884">
            <a:off x="8468104" y="4130741"/>
            <a:ext cx="1699171" cy="1652312"/>
          </a:xfrm>
          <a:prstGeom prst="wedgeEllipseCallout">
            <a:avLst>
              <a:gd name="adj1" fmla="val -20833"/>
              <a:gd name="adj2" fmla="val 62500"/>
            </a:avLst>
          </a:prstGeom>
          <a:solidFill>
            <a:srgbClr val="C21F3C"/>
          </a:solidFill>
          <a:ln w="12700">
            <a:miter lim="400000"/>
          </a:ln>
        </p:spPr>
        <p:txBody>
          <a:bodyPr lIns="45719" rIns="45719" anchor="ctr"/>
          <a:lstStyle/>
          <a:p>
            <a:pPr algn="ctr" defTabSz="2000250">
              <a:lnSpc>
                <a:spcPct val="90000"/>
              </a:lnSpc>
              <a:spcBef>
                <a:spcPts val="700"/>
              </a:spcBef>
              <a:defRPr sz="4500">
                <a:solidFill>
                  <a:srgbClr val="C21F3C"/>
                </a:solidFill>
              </a:defRPr>
            </a:pPr>
            <a:endParaRPr sz="4500"/>
          </a:p>
        </p:txBody>
      </p:sp>
      <p:pic>
        <p:nvPicPr>
          <p:cNvPr id="6" name="Imagen 4" descr="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37815">
            <a:off x="9594097" y="4367904"/>
            <a:ext cx="866733" cy="1226040"/>
          </a:xfrm>
          <a:prstGeom prst="rect">
            <a:avLst/>
          </a:prstGeom>
          <a:ln w="25400">
            <a:solidFill>
              <a:srgbClr val="374971"/>
            </a:solidFill>
            <a:miter/>
          </a:ln>
          <a:effectLst>
            <a:outerShdw blurRad="50800" dist="38100" dir="8100000" rotWithShape="0">
              <a:srgbClr val="000000">
                <a:alpha val="40000"/>
              </a:srgbClr>
            </a:outerShdw>
          </a:effectLst>
        </p:spPr>
      </p:pic>
      <p:sp>
        <p:nvSpPr>
          <p:cNvPr id="7" name="Rectángulo 19"/>
          <p:cNvSpPr txBox="1"/>
          <p:nvPr/>
        </p:nvSpPr>
        <p:spPr>
          <a:xfrm>
            <a:off x="3382954" y="1292552"/>
            <a:ext cx="984615"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solidFill>
                  <a:srgbClr val="FFFFFF"/>
                </a:solidFill>
                <a:latin typeface="Montserrat"/>
                <a:ea typeface="Montserrat"/>
                <a:cs typeface="Montserrat"/>
                <a:sym typeface="Montserrat"/>
              </a:defRPr>
            </a:lvl1pPr>
          </a:lstStyle>
          <a:p>
            <a:r>
              <a:rPr dirty="0"/>
              <a:t>EAAD</a:t>
            </a:r>
            <a:r>
              <a:rPr lang="es-ES" dirty="0"/>
              <a:t> and WAAW</a:t>
            </a:r>
            <a:endParaRPr dirty="0"/>
          </a:p>
        </p:txBody>
      </p:sp>
      <p:sp>
        <p:nvSpPr>
          <p:cNvPr id="8" name="1 Rectángulo"/>
          <p:cNvSpPr txBox="1"/>
          <p:nvPr/>
        </p:nvSpPr>
        <p:spPr>
          <a:xfrm>
            <a:off x="5061730" y="3149337"/>
            <a:ext cx="219046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2200" b="1">
                <a:solidFill>
                  <a:srgbClr val="19355D"/>
                </a:solidFill>
                <a:latin typeface="Montserrat"/>
                <a:ea typeface="Montserrat"/>
                <a:cs typeface="Montserrat"/>
                <a:sym typeface="Montserrat"/>
              </a:defRPr>
            </a:pPr>
            <a:r>
              <a:rPr lang="es-ES" sz="2400" dirty="0"/>
              <a:t>CONTINUITY</a:t>
            </a:r>
            <a:endParaRPr sz="2400" dirty="0"/>
          </a:p>
          <a:p>
            <a:pPr algn="ctr">
              <a:defRPr sz="2200" b="1">
                <a:solidFill>
                  <a:srgbClr val="19355D"/>
                </a:solidFill>
                <a:latin typeface="Montserrat"/>
                <a:ea typeface="Montserrat"/>
                <a:cs typeface="Montserrat"/>
                <a:sym typeface="Montserrat"/>
              </a:defRPr>
            </a:pPr>
            <a:r>
              <a:rPr sz="2400" dirty="0"/>
              <a:t>20</a:t>
            </a:r>
            <a:r>
              <a:rPr lang="es-ES" sz="2400" dirty="0"/>
              <a:t>22</a:t>
            </a:r>
            <a:r>
              <a:rPr sz="2400" dirty="0"/>
              <a:t>-202</a:t>
            </a:r>
            <a:r>
              <a:rPr lang="es-ES" sz="2400" dirty="0"/>
              <a:t>4</a:t>
            </a:r>
            <a:endParaRPr sz="2400" dirty="0"/>
          </a:p>
        </p:txBody>
      </p:sp>
      <p:sp>
        <p:nvSpPr>
          <p:cNvPr id="9" name="Rectángulo 9"/>
          <p:cNvSpPr txBox="1"/>
          <p:nvPr/>
        </p:nvSpPr>
        <p:spPr>
          <a:xfrm>
            <a:off x="1444141" y="2411713"/>
            <a:ext cx="1402426"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300" b="1">
                <a:solidFill>
                  <a:srgbClr val="FFFFFF"/>
                </a:solidFill>
                <a:latin typeface="Montserrat"/>
                <a:ea typeface="Montserrat"/>
                <a:cs typeface="Montserrat"/>
                <a:sym typeface="Montserrat"/>
              </a:defRPr>
            </a:pPr>
            <a:r>
              <a:rPr lang="es-ES" sz="1300" dirty="0"/>
              <a:t>General </a:t>
            </a:r>
            <a:r>
              <a:rPr lang="es-ES" sz="1300" dirty="0" err="1"/>
              <a:t>public</a:t>
            </a:r>
            <a:r>
              <a:rPr lang="es-ES" sz="1300" dirty="0"/>
              <a:t> </a:t>
            </a:r>
            <a:r>
              <a:rPr lang="es-ES" sz="1300" dirty="0" err="1"/>
              <a:t>campaigns</a:t>
            </a:r>
            <a:endParaRPr sz="1300" dirty="0"/>
          </a:p>
        </p:txBody>
      </p:sp>
      <p:sp>
        <p:nvSpPr>
          <p:cNvPr id="10" name="Rectángulo 13"/>
          <p:cNvSpPr txBox="1"/>
          <p:nvPr/>
        </p:nvSpPr>
        <p:spPr>
          <a:xfrm>
            <a:off x="8094854" y="1217947"/>
            <a:ext cx="1428139"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300" b="1">
                <a:solidFill>
                  <a:srgbClr val="FFFFFF"/>
                </a:solidFill>
                <a:latin typeface="Montserrat"/>
                <a:ea typeface="Montserrat"/>
                <a:cs typeface="Montserrat"/>
                <a:sym typeface="Montserrat"/>
              </a:defRPr>
            </a:pPr>
            <a:r>
              <a:rPr lang="es-ES" sz="1300" dirty="0"/>
              <a:t>III Edición PRAN </a:t>
            </a:r>
            <a:r>
              <a:rPr lang="es-ES" sz="1300" dirty="0" err="1"/>
              <a:t>Awards</a:t>
            </a:r>
            <a:endParaRPr sz="1300" dirty="0"/>
          </a:p>
        </p:txBody>
      </p:sp>
      <p:sp>
        <p:nvSpPr>
          <p:cNvPr id="11" name="Rectángulo 14"/>
          <p:cNvSpPr txBox="1"/>
          <p:nvPr/>
        </p:nvSpPr>
        <p:spPr>
          <a:xfrm>
            <a:off x="5626583" y="937135"/>
            <a:ext cx="1500579"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300" b="1">
                <a:solidFill>
                  <a:srgbClr val="FFFFFF"/>
                </a:solidFill>
                <a:latin typeface="Montserrat"/>
                <a:ea typeface="Montserrat"/>
                <a:cs typeface="Montserrat"/>
                <a:sym typeface="Montserrat"/>
              </a:defRPr>
            </a:pPr>
            <a:r>
              <a:rPr sz="1300" dirty="0"/>
              <a:t>I</a:t>
            </a:r>
            <a:r>
              <a:rPr lang="es-ES" sz="1300" dirty="0"/>
              <a:t>II </a:t>
            </a:r>
            <a:r>
              <a:rPr lang="es-ES" sz="1300" dirty="0" err="1"/>
              <a:t>Edition</a:t>
            </a:r>
            <a:r>
              <a:rPr lang="es-ES" sz="1300" dirty="0"/>
              <a:t> </a:t>
            </a:r>
            <a:endParaRPr sz="1300" dirty="0"/>
          </a:p>
          <a:p>
            <a:pPr algn="ctr">
              <a:defRPr sz="1300" b="1">
                <a:solidFill>
                  <a:srgbClr val="FFFFFF"/>
                </a:solidFill>
                <a:latin typeface="Montserrat"/>
                <a:ea typeface="Montserrat"/>
                <a:cs typeface="Montserrat"/>
                <a:sym typeface="Montserrat"/>
              </a:defRPr>
            </a:pPr>
            <a:r>
              <a:rPr sz="1300" dirty="0"/>
              <a:t>PRAN</a:t>
            </a:r>
            <a:r>
              <a:rPr lang="es-ES" sz="1300" dirty="0"/>
              <a:t> running </a:t>
            </a:r>
            <a:r>
              <a:rPr lang="es-ES" sz="1300" dirty="0" err="1"/>
              <a:t>race</a:t>
            </a:r>
            <a:endParaRPr sz="1300" dirty="0"/>
          </a:p>
        </p:txBody>
      </p:sp>
      <p:sp>
        <p:nvSpPr>
          <p:cNvPr id="12" name="Rectángulo 15"/>
          <p:cNvSpPr txBox="1"/>
          <p:nvPr/>
        </p:nvSpPr>
        <p:spPr>
          <a:xfrm>
            <a:off x="4640025" y="4752493"/>
            <a:ext cx="1325790"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300" b="1">
                <a:solidFill>
                  <a:srgbClr val="FFFFFF"/>
                </a:solidFill>
                <a:latin typeface="Montserrat"/>
                <a:ea typeface="Montserrat"/>
                <a:cs typeface="Montserrat"/>
                <a:sym typeface="Montserrat"/>
              </a:defRPr>
            </a:pPr>
            <a:r>
              <a:rPr lang="es-ES" sz="1300" dirty="0"/>
              <a:t>Debate kit </a:t>
            </a:r>
            <a:r>
              <a:rPr lang="es-ES" sz="1300" dirty="0" err="1"/>
              <a:t>for</a:t>
            </a:r>
            <a:r>
              <a:rPr lang="es-ES" sz="1300" dirty="0"/>
              <a:t> </a:t>
            </a:r>
            <a:r>
              <a:rPr lang="es-ES" sz="1300" dirty="0" err="1"/>
              <a:t>schools</a:t>
            </a:r>
            <a:endParaRPr sz="1300" dirty="0"/>
          </a:p>
        </p:txBody>
      </p:sp>
      <p:sp>
        <p:nvSpPr>
          <p:cNvPr id="13" name="Rectángulo 16"/>
          <p:cNvSpPr txBox="1"/>
          <p:nvPr/>
        </p:nvSpPr>
        <p:spPr>
          <a:xfrm>
            <a:off x="8557009" y="4369383"/>
            <a:ext cx="926118"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300" b="1">
                <a:solidFill>
                  <a:srgbClr val="FFFFFF"/>
                </a:solidFill>
                <a:latin typeface="Montserrat"/>
                <a:ea typeface="Montserrat"/>
                <a:cs typeface="Montserrat"/>
                <a:sym typeface="Montserrat"/>
              </a:defRPr>
            </a:lvl1pPr>
          </a:lstStyle>
          <a:p>
            <a:r>
              <a:rPr lang="es-ES" dirty="0" err="1"/>
              <a:t>World</a:t>
            </a:r>
            <a:r>
              <a:rPr lang="es-ES" dirty="0"/>
              <a:t> Hand </a:t>
            </a:r>
            <a:r>
              <a:rPr lang="es-ES" dirty="0" err="1"/>
              <a:t>Hygiene</a:t>
            </a:r>
            <a:r>
              <a:rPr lang="es-ES" dirty="0"/>
              <a:t> Day </a:t>
            </a:r>
            <a:r>
              <a:rPr lang="es-ES" dirty="0" err="1"/>
              <a:t>campaign</a:t>
            </a:r>
            <a:endParaRPr dirty="0"/>
          </a:p>
        </p:txBody>
      </p:sp>
      <p:sp>
        <p:nvSpPr>
          <p:cNvPr id="14" name="Rectángulo 17"/>
          <p:cNvSpPr txBox="1"/>
          <p:nvPr/>
        </p:nvSpPr>
        <p:spPr>
          <a:xfrm>
            <a:off x="6689893" y="4933800"/>
            <a:ext cx="1464973"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300" b="1">
                <a:solidFill>
                  <a:srgbClr val="FFFFFF"/>
                </a:solidFill>
                <a:latin typeface="Montserrat"/>
                <a:ea typeface="Montserrat"/>
                <a:cs typeface="Montserrat"/>
                <a:sym typeface="Montserrat"/>
              </a:defRPr>
            </a:pPr>
            <a:r>
              <a:rPr lang="en-US" sz="1300" dirty="0"/>
              <a:t>Conferences and events</a:t>
            </a:r>
          </a:p>
        </p:txBody>
      </p:sp>
      <p:pic>
        <p:nvPicPr>
          <p:cNvPr id="15" name="Imagen 2" descr="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9173" y="1654458"/>
            <a:ext cx="940620" cy="627594"/>
          </a:xfrm>
          <a:prstGeom prst="rect">
            <a:avLst/>
          </a:prstGeom>
          <a:ln w="25400">
            <a:solidFill>
              <a:srgbClr val="374971"/>
            </a:solidFill>
            <a:miter/>
          </a:ln>
          <a:effectLst>
            <a:outerShdw blurRad="50800" dist="38100" dir="8100000" rotWithShape="0">
              <a:srgbClr val="000000">
                <a:alpha val="40000"/>
              </a:srgbClr>
            </a:outerShdw>
          </a:effectLst>
        </p:spPr>
      </p:pic>
      <p:pic>
        <p:nvPicPr>
          <p:cNvPr id="16" name="4 Imagen" descr="4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4674" y="5256176"/>
            <a:ext cx="1336053" cy="732675"/>
          </a:xfrm>
          <a:prstGeom prst="rect">
            <a:avLst/>
          </a:prstGeom>
          <a:ln w="25400">
            <a:solidFill>
              <a:srgbClr val="374971"/>
            </a:solidFill>
            <a:miter/>
          </a:ln>
          <a:effectLst>
            <a:outerShdw blurRad="50800" dist="38100" dir="8100000" rotWithShape="0">
              <a:srgbClr val="000000">
                <a:alpha val="40000"/>
              </a:srgbClr>
            </a:outerShdw>
          </a:effectLst>
        </p:spPr>
      </p:pic>
      <p:pic>
        <p:nvPicPr>
          <p:cNvPr id="17" name="29 Imagen" descr="29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885838" y="5570815"/>
            <a:ext cx="1115874" cy="792089"/>
          </a:xfrm>
          <a:prstGeom prst="rect">
            <a:avLst/>
          </a:prstGeom>
          <a:ln w="25400">
            <a:solidFill>
              <a:srgbClr val="374971"/>
            </a:solidFill>
            <a:miter/>
          </a:ln>
          <a:effectLst>
            <a:outerShdw blurRad="50800" dist="38100" dir="8100000" rotWithShape="0">
              <a:srgbClr val="000000">
                <a:alpha val="40000"/>
              </a:srgbClr>
            </a:outerShdw>
          </a:effectLst>
        </p:spPr>
      </p:pic>
      <p:pic>
        <p:nvPicPr>
          <p:cNvPr id="18" name="Picture 4" descr="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48897" y="1619614"/>
            <a:ext cx="876470" cy="457100"/>
          </a:xfrm>
          <a:prstGeom prst="rect">
            <a:avLst/>
          </a:prstGeom>
          <a:ln w="12700">
            <a:miter lim="400000"/>
          </a:ln>
        </p:spPr>
      </p:pic>
      <p:pic>
        <p:nvPicPr>
          <p:cNvPr id="19" name="2 Imagen" descr="2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756327">
            <a:off x="5451104" y="5342896"/>
            <a:ext cx="893067" cy="669801"/>
          </a:xfrm>
          <a:prstGeom prst="rect">
            <a:avLst/>
          </a:prstGeom>
          <a:ln w="25400">
            <a:solidFill>
              <a:srgbClr val="374971"/>
            </a:solidFill>
            <a:miter/>
          </a:ln>
          <a:effectLst>
            <a:outerShdw blurRad="50800" dist="38100" dir="8100000" rotWithShape="0">
              <a:srgbClr val="000000">
                <a:alpha val="40000"/>
              </a:srgbClr>
            </a:outerShdw>
          </a:effectLst>
        </p:spPr>
      </p:pic>
      <p:pic>
        <p:nvPicPr>
          <p:cNvPr id="20" name="Imagen 29" descr="Imagen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08725" y="1840778"/>
            <a:ext cx="1105802" cy="737202"/>
          </a:xfrm>
          <a:prstGeom prst="rect">
            <a:avLst/>
          </a:prstGeom>
          <a:ln w="25400">
            <a:solidFill>
              <a:srgbClr val="374971"/>
            </a:solidFill>
            <a:miter/>
          </a:ln>
          <a:effectLst>
            <a:outerShdw blurRad="50800" dist="38100" dir="8100000" rotWithShape="0">
              <a:srgbClr val="000000">
                <a:alpha val="40000"/>
              </a:srgbClr>
            </a:outerShdw>
          </a:effectLst>
        </p:spPr>
      </p:pic>
      <p:sp>
        <p:nvSpPr>
          <p:cNvPr id="21" name="Llamada ovalada 20"/>
          <p:cNvSpPr/>
          <p:nvPr/>
        </p:nvSpPr>
        <p:spPr>
          <a:xfrm rot="3774968">
            <a:off x="9678450" y="2406719"/>
            <a:ext cx="1699171" cy="1652312"/>
          </a:xfrm>
          <a:prstGeom prst="wedgeEllipseCallout">
            <a:avLst>
              <a:gd name="adj1" fmla="val -20833"/>
              <a:gd name="adj2" fmla="val 62500"/>
            </a:avLst>
          </a:prstGeom>
          <a:solidFill>
            <a:srgbClr val="C21F3C"/>
          </a:solidFill>
          <a:ln w="12700">
            <a:miter lim="400000"/>
          </a:ln>
        </p:spPr>
        <p:txBody>
          <a:bodyPr lIns="45719" rIns="45719" anchor="ctr"/>
          <a:lstStyle/>
          <a:p>
            <a:pPr algn="ctr" defTabSz="2000250">
              <a:lnSpc>
                <a:spcPct val="90000"/>
              </a:lnSpc>
              <a:spcBef>
                <a:spcPts val="700"/>
              </a:spcBef>
              <a:defRPr sz="4500">
                <a:solidFill>
                  <a:srgbClr val="C21F3C"/>
                </a:solidFill>
              </a:defRPr>
            </a:pPr>
            <a:endParaRPr sz="4500"/>
          </a:p>
        </p:txBody>
      </p:sp>
      <p:sp>
        <p:nvSpPr>
          <p:cNvPr id="22" name="Rectángulo 16"/>
          <p:cNvSpPr txBox="1"/>
          <p:nvPr/>
        </p:nvSpPr>
        <p:spPr>
          <a:xfrm>
            <a:off x="9764904" y="2913842"/>
            <a:ext cx="926118"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300" b="1">
                <a:solidFill>
                  <a:srgbClr val="FFFFFF"/>
                </a:solidFill>
                <a:latin typeface="Montserrat"/>
                <a:ea typeface="Montserrat"/>
                <a:cs typeface="Montserrat"/>
                <a:sym typeface="Montserrat"/>
              </a:defRPr>
            </a:lvl1pPr>
          </a:lstStyle>
          <a:p>
            <a:r>
              <a:rPr lang="es-ES" dirty="0"/>
              <a:t>CGCOF </a:t>
            </a:r>
            <a:r>
              <a:rPr lang="es-ES" dirty="0" err="1"/>
              <a:t>campaign</a:t>
            </a:r>
            <a:endParaRPr dirty="0"/>
          </a:p>
        </p:txBody>
      </p:sp>
      <p:pic>
        <p:nvPicPr>
          <p:cNvPr id="23" name="Imagen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7999" y="3260217"/>
            <a:ext cx="1593766" cy="994276"/>
          </a:xfrm>
          <a:prstGeom prst="rect">
            <a:avLst/>
          </a:prstGeom>
        </p:spPr>
      </p:pic>
      <p:pic>
        <p:nvPicPr>
          <p:cNvPr id="24" name="Imagen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835187">
            <a:off x="2094242" y="3285749"/>
            <a:ext cx="798582" cy="1139473"/>
          </a:xfrm>
          <a:prstGeom prst="rect">
            <a:avLst/>
          </a:prstGeom>
          <a:noFill/>
          <a:ln w="25400">
            <a:solidFill>
              <a:schemeClr val="bg1">
                <a:lumMod val="65000"/>
              </a:schemeClr>
            </a:solidFill>
            <a:miter lim="800000"/>
            <a:headEnd/>
            <a:tailEnd/>
          </a:ln>
          <a:effectLst>
            <a:outerShdw blurRad="50800" dist="38100" dir="8100000" algn="tr" rotWithShape="0">
              <a:prstClr val="black">
                <a:alpha val="40000"/>
              </a:prstClr>
            </a:outerShdw>
          </a:effectLst>
        </p:spPr>
      </p:pic>
      <p:pic>
        <p:nvPicPr>
          <p:cNvPr id="25" name="Imagen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71050" y="2908242"/>
            <a:ext cx="744724" cy="1236601"/>
          </a:xfrm>
          <a:prstGeom prst="rect">
            <a:avLst/>
          </a:prstGeom>
        </p:spPr>
      </p:pic>
      <p:sp>
        <p:nvSpPr>
          <p:cNvPr id="26" name="Llamada ovalada 32"/>
          <p:cNvSpPr/>
          <p:nvPr/>
        </p:nvSpPr>
        <p:spPr>
          <a:xfrm rot="12303081">
            <a:off x="2537687" y="4334516"/>
            <a:ext cx="1699171" cy="1652312"/>
          </a:xfrm>
          <a:prstGeom prst="wedgeEllipseCallout">
            <a:avLst>
              <a:gd name="adj1" fmla="val -20833"/>
              <a:gd name="adj2" fmla="val 62500"/>
            </a:avLst>
          </a:prstGeom>
          <a:solidFill>
            <a:srgbClr val="C21F3C"/>
          </a:solidFill>
          <a:ln w="12700">
            <a:miter lim="400000"/>
          </a:ln>
        </p:spPr>
        <p:txBody>
          <a:bodyPr lIns="45719" rIns="45719" anchor="ctr"/>
          <a:lstStyle/>
          <a:p>
            <a:pPr algn="ctr" defTabSz="2000250">
              <a:lnSpc>
                <a:spcPct val="90000"/>
              </a:lnSpc>
              <a:spcBef>
                <a:spcPts val="700"/>
              </a:spcBef>
              <a:defRPr sz="4500">
                <a:solidFill>
                  <a:srgbClr val="C21F3C"/>
                </a:solidFill>
              </a:defRPr>
            </a:pPr>
            <a:endParaRPr sz="4500"/>
          </a:p>
        </p:txBody>
      </p:sp>
      <p:sp>
        <p:nvSpPr>
          <p:cNvPr id="27" name="Rectángulo 16"/>
          <p:cNvSpPr txBox="1"/>
          <p:nvPr/>
        </p:nvSpPr>
        <p:spPr>
          <a:xfrm>
            <a:off x="2626591" y="4488099"/>
            <a:ext cx="1512928"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300" b="1">
                <a:solidFill>
                  <a:srgbClr val="FFFFFF"/>
                </a:solidFill>
                <a:latin typeface="Montserrat"/>
                <a:ea typeface="Montserrat"/>
                <a:cs typeface="Montserrat"/>
                <a:sym typeface="Montserrat"/>
              </a:defRPr>
            </a:lvl1pPr>
          </a:lstStyle>
          <a:p>
            <a:r>
              <a:rPr lang="es-ES" dirty="0" err="1"/>
              <a:t>European</a:t>
            </a:r>
            <a:r>
              <a:rPr lang="es-ES" dirty="0"/>
              <a:t> </a:t>
            </a:r>
            <a:r>
              <a:rPr lang="es-ES" dirty="0" err="1"/>
              <a:t>campaigns</a:t>
            </a:r>
            <a:r>
              <a:rPr lang="es-ES" dirty="0"/>
              <a:t> </a:t>
            </a:r>
            <a:r>
              <a:rPr lang="es-ES" dirty="0" err="1"/>
              <a:t>dissemination</a:t>
            </a:r>
            <a:endParaRPr lang="es-ES" dirty="0"/>
          </a:p>
        </p:txBody>
      </p:sp>
      <p:pic>
        <p:nvPicPr>
          <p:cNvPr id="28" name="2 Imagen"/>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278155" y="5180022"/>
            <a:ext cx="1995844" cy="548801"/>
          </a:xfrm>
          <a:prstGeom prst="rect">
            <a:avLst/>
          </a:prstGeom>
        </p:spPr>
      </p:pic>
      <p:pic>
        <p:nvPicPr>
          <p:cNvPr id="29" name="Picture 2" descr="https://resistenciaantibioticos.es/es/system/files/content_images/pran_absurdo_husky_instagram-1080x1080_esp.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3903" y="2282053"/>
            <a:ext cx="1218388" cy="1217261"/>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p:cNvPicPr>
            <a:picLocks noChangeAspect="1"/>
          </p:cNvPicPr>
          <p:nvPr/>
        </p:nvPicPr>
        <p:blipFill>
          <a:blip r:embed="rId14"/>
          <a:stretch>
            <a:fillRect/>
          </a:stretch>
        </p:blipFill>
        <p:spPr>
          <a:xfrm>
            <a:off x="3252450" y="5244440"/>
            <a:ext cx="781050" cy="1104900"/>
          </a:xfrm>
          <a:prstGeom prst="rect">
            <a:avLst/>
          </a:prstGeom>
        </p:spPr>
      </p:pic>
      <p:pic>
        <p:nvPicPr>
          <p:cNvPr id="31" name="Picture 2" descr="Convocatoria Premios PRAN 2021 (III edición)"/>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450568" y="1867989"/>
            <a:ext cx="1259826" cy="717132"/>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número de diapositiva 5">
            <a:extLst>
              <a:ext uri="{FF2B5EF4-FFF2-40B4-BE49-F238E27FC236}">
                <a16:creationId xmlns:a16="http://schemas.microsoft.com/office/drawing/2014/main" id="{5433E6F3-0DE0-5E4D-A8BE-E40D095A3939}"/>
              </a:ext>
            </a:extLst>
          </p:cNvPr>
          <p:cNvSpPr txBox="1">
            <a:spLocks/>
          </p:cNvSpPr>
          <p:nvPr/>
        </p:nvSpPr>
        <p:spPr>
          <a:xfrm>
            <a:off x="462191" y="6119813"/>
            <a:ext cx="2743200" cy="365125"/>
          </a:xfrm>
          <a:prstGeom prst="rect">
            <a:avLst/>
          </a:prstGeom>
        </p:spPr>
        <p:txBody>
          <a:bodyPr vert="horz" lIns="91440" tIns="45720" rIns="91440" bIns="45720" rtlCol="0" anchor="ctr"/>
          <a:lstStyle>
            <a:defPPr>
              <a:defRPr lang="es-ES"/>
            </a:defPPr>
            <a:lvl1pPr marL="0" algn="l" defTabSz="914400" rtl="0" eaLnBrk="1" latinLnBrk="0" hangingPunct="1">
              <a:defRPr sz="1200" b="0" i="0" kern="1200">
                <a:solidFill>
                  <a:srgbClr val="C00000"/>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a:pPr/>
              <a:t>27</a:t>
            </a:fld>
            <a:endParaRPr lang="es-ES" dirty="0"/>
          </a:p>
        </p:txBody>
      </p:sp>
    </p:spTree>
    <p:extLst>
      <p:ext uri="{BB962C8B-B14F-4D97-AF65-F5344CB8AC3E}">
        <p14:creationId xmlns:p14="http://schemas.microsoft.com/office/powerpoint/2010/main" val="185644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4 CuadroTexto">
            <a:extLst>
              <a:ext uri="{FF2B5EF4-FFF2-40B4-BE49-F238E27FC236}">
                <a16:creationId xmlns:a16="http://schemas.microsoft.com/office/drawing/2014/main" id="{90DC568A-3CCA-D34B-8D17-A6C9CA7462DC}"/>
              </a:ext>
            </a:extLst>
          </p:cNvPr>
          <p:cNvSpPr txBox="1">
            <a:spLocks noGrp="1"/>
          </p:cNvSpPr>
          <p:nvPr>
            <p:ph type="body" sz="quarter" idx="4294967295"/>
          </p:nvPr>
        </p:nvSpPr>
        <p:spPr>
          <a:xfrm>
            <a:off x="381000" y="5267325"/>
            <a:ext cx="7874000" cy="646331"/>
          </a:xfrm>
          <a:prstGeom prst="rect">
            <a:avLst/>
          </a:prstGeom>
          <a:noFill/>
        </p:spPr>
        <p:txBody>
          <a:bodyPr wrap="square" rtlCol="0">
            <a:spAutoFit/>
          </a:bodyPr>
          <a:lstStyle/>
          <a:p>
            <a:pPr algn="ctr"/>
            <a:r>
              <a:rPr lang="es-ES_tradnl" sz="3600" b="1" dirty="0">
                <a:solidFill>
                  <a:srgbClr val="002060"/>
                </a:solidFill>
                <a:latin typeface="Montserrat" panose="00000500000000000000" pitchFamily="2" charset="0"/>
                <a:ea typeface="DIN Pro Condensed" charset="0"/>
                <a:cs typeface="DIN Pro Condensed" charset="0"/>
              </a:rPr>
              <a:t>¡</a:t>
            </a:r>
            <a:r>
              <a:rPr lang="es-ES_tradnl" sz="3600" b="1" dirty="0" err="1">
                <a:solidFill>
                  <a:srgbClr val="002060"/>
                </a:solidFill>
                <a:latin typeface="Montserrat" panose="00000500000000000000" pitchFamily="2" charset="0"/>
                <a:ea typeface="DIN Pro Condensed" charset="0"/>
                <a:cs typeface="DIN Pro Condensed" charset="0"/>
              </a:rPr>
              <a:t>Thanks</a:t>
            </a:r>
            <a:r>
              <a:rPr lang="es-ES_tradnl" sz="3600" b="1" dirty="0">
                <a:solidFill>
                  <a:srgbClr val="002060"/>
                </a:solidFill>
                <a:latin typeface="Montserrat" panose="00000500000000000000" pitchFamily="2" charset="0"/>
                <a:ea typeface="DIN Pro Condensed" charset="0"/>
                <a:cs typeface="DIN Pro Condensed" charset="0"/>
              </a:rPr>
              <a:t> </a:t>
            </a:r>
            <a:r>
              <a:rPr lang="es-ES_tradnl" sz="3600" b="1" dirty="0" err="1">
                <a:solidFill>
                  <a:srgbClr val="002060"/>
                </a:solidFill>
                <a:latin typeface="Montserrat" panose="00000500000000000000" pitchFamily="2" charset="0"/>
                <a:ea typeface="DIN Pro Condensed" charset="0"/>
                <a:cs typeface="DIN Pro Condensed" charset="0"/>
              </a:rPr>
              <a:t>for</a:t>
            </a:r>
            <a:r>
              <a:rPr lang="es-ES_tradnl" sz="3600" b="1" dirty="0">
                <a:solidFill>
                  <a:srgbClr val="002060"/>
                </a:solidFill>
                <a:latin typeface="Montserrat" panose="00000500000000000000" pitchFamily="2" charset="0"/>
                <a:ea typeface="DIN Pro Condensed" charset="0"/>
                <a:cs typeface="DIN Pro Condensed" charset="0"/>
              </a:rPr>
              <a:t> </a:t>
            </a:r>
            <a:r>
              <a:rPr lang="es-ES_tradnl" sz="3600" b="1" dirty="0" err="1">
                <a:solidFill>
                  <a:srgbClr val="002060"/>
                </a:solidFill>
                <a:latin typeface="Montserrat" panose="00000500000000000000" pitchFamily="2" charset="0"/>
                <a:ea typeface="DIN Pro Condensed" charset="0"/>
                <a:cs typeface="DIN Pro Condensed" charset="0"/>
              </a:rPr>
              <a:t>your</a:t>
            </a:r>
            <a:r>
              <a:rPr lang="es-ES_tradnl" sz="3600" b="1" dirty="0">
                <a:solidFill>
                  <a:srgbClr val="002060"/>
                </a:solidFill>
                <a:latin typeface="Montserrat" panose="00000500000000000000" pitchFamily="2" charset="0"/>
                <a:ea typeface="DIN Pro Condensed" charset="0"/>
                <a:cs typeface="DIN Pro Condensed" charset="0"/>
              </a:rPr>
              <a:t> </a:t>
            </a:r>
            <a:r>
              <a:rPr lang="es-ES_tradnl" sz="3600" b="1" dirty="0" err="1">
                <a:solidFill>
                  <a:srgbClr val="002060"/>
                </a:solidFill>
                <a:latin typeface="Montserrat" panose="00000500000000000000" pitchFamily="2" charset="0"/>
                <a:ea typeface="DIN Pro Condensed" charset="0"/>
                <a:cs typeface="DIN Pro Condensed" charset="0"/>
              </a:rPr>
              <a:t>interest</a:t>
            </a:r>
            <a:r>
              <a:rPr lang="es-ES_tradnl" sz="3600" b="1" dirty="0">
                <a:solidFill>
                  <a:srgbClr val="002060"/>
                </a:solidFill>
                <a:latin typeface="Montserrat" panose="00000500000000000000" pitchFamily="2" charset="0"/>
                <a:ea typeface="DIN Pro Condensed" charset="0"/>
                <a:cs typeface="DIN Pro Condensed" charset="0"/>
              </a:rPr>
              <a:t>!</a:t>
            </a:r>
            <a:endParaRPr lang="es-ES" sz="3600" b="1" dirty="0">
              <a:solidFill>
                <a:srgbClr val="002060"/>
              </a:solidFill>
              <a:latin typeface="Montserrat ExtraBold" pitchFamily="2" charset="77"/>
              <a:cs typeface="Arial" pitchFamily="34" charset="0"/>
            </a:endParaRPr>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762000" y="234950"/>
            <a:ext cx="9462631" cy="476730"/>
          </a:xfrm>
        </p:spPr>
        <p:txBody>
          <a:bodyPr/>
          <a:lstStyle/>
          <a:p>
            <a:r>
              <a:rPr lang="en-US" altLang="es-ES" sz="3600" b="1" dirty="0">
                <a:latin typeface="EC Square Sans Pro" panose="020B0506040000020004" pitchFamily="34" charset="0"/>
                <a:cs typeface="+mn-cs"/>
              </a:rPr>
              <a:t>WHY DID SPAIN NEED A PLAN ON AMR? </a:t>
            </a:r>
            <a:endParaRPr lang="en-GB" altLang="es-ES" sz="3600" b="1" dirty="0">
              <a:latin typeface="EC Square Sans Pro" panose="020B0506040000020004" pitchFamily="34" charset="0"/>
              <a:cs typeface="+mn-cs"/>
            </a:endParaRPr>
          </a:p>
          <a:p>
            <a:endParaRPr lang="en-GB" dirty="0"/>
          </a:p>
        </p:txBody>
      </p:sp>
      <p:pic>
        <p:nvPicPr>
          <p:cNvPr id="5" name="Picture 4" descr="Resultado de imagen de bandera espaÃ±a"/>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3853" y="3631841"/>
            <a:ext cx="661536" cy="7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esultado de imagen de european union round ic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1782" y="3657600"/>
            <a:ext cx="701928" cy="71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1 Rectángulo"/>
          <p:cNvSpPr/>
          <p:nvPr/>
        </p:nvSpPr>
        <p:spPr>
          <a:xfrm>
            <a:off x="6751472" y="2280314"/>
            <a:ext cx="189309" cy="3527425"/>
          </a:xfrm>
          <a:prstGeom prst="rect">
            <a:avLst/>
          </a:prstGeom>
          <a:solidFill>
            <a:schemeClr val="accent6"/>
          </a:solidFill>
          <a:ln>
            <a:no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3 CuadroTexto"/>
          <p:cNvSpPr txBox="1">
            <a:spLocks noChangeArrowheads="1"/>
          </p:cNvSpPr>
          <p:nvPr/>
        </p:nvSpPr>
        <p:spPr bwMode="auto">
          <a:xfrm>
            <a:off x="4755574" y="5964902"/>
            <a:ext cx="1302327" cy="707886"/>
          </a:xfrm>
          <a:prstGeom prst="rect">
            <a:avLst/>
          </a:prstGeom>
          <a:noFill/>
          <a:ln w="9525">
            <a:noFill/>
            <a:miter lim="800000"/>
            <a:headEnd/>
            <a:tailEnd/>
          </a:ln>
        </p:spPr>
        <p:txBody>
          <a:bodyPr wrap="square">
            <a:spAutoFit/>
          </a:bodyPr>
          <a:lstStyle/>
          <a:p>
            <a:pPr algn="ctr">
              <a:defRPr/>
            </a:pPr>
            <a:r>
              <a:rPr lang="es-ES" sz="2000" b="1" dirty="0">
                <a:solidFill>
                  <a:schemeClr val="tx1">
                    <a:lumMod val="85000"/>
                    <a:lumOff val="15000"/>
                  </a:schemeClr>
                </a:solidFill>
                <a:latin typeface="Lato-Light"/>
              </a:rPr>
              <a:t>Human </a:t>
            </a:r>
          </a:p>
          <a:p>
            <a:pPr algn="ctr">
              <a:defRPr/>
            </a:pPr>
            <a:r>
              <a:rPr lang="es-ES" sz="2000" b="1" dirty="0">
                <a:solidFill>
                  <a:schemeClr val="tx1">
                    <a:lumMod val="85000"/>
                    <a:lumOff val="15000"/>
                  </a:schemeClr>
                </a:solidFill>
                <a:latin typeface="Lato-Light"/>
              </a:rPr>
              <a:t>(DHD)</a:t>
            </a:r>
          </a:p>
        </p:txBody>
      </p:sp>
      <p:sp>
        <p:nvSpPr>
          <p:cNvPr id="9" name="14 Rectángulo"/>
          <p:cNvSpPr/>
          <p:nvPr/>
        </p:nvSpPr>
        <p:spPr>
          <a:xfrm>
            <a:off x="5437586" y="2280314"/>
            <a:ext cx="188119" cy="3635375"/>
          </a:xfrm>
          <a:prstGeom prst="rect">
            <a:avLst/>
          </a:prstGeom>
          <a:ln>
            <a:no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3 CuadroTexto"/>
          <p:cNvSpPr txBox="1">
            <a:spLocks noChangeArrowheads="1"/>
          </p:cNvSpPr>
          <p:nvPr/>
        </p:nvSpPr>
        <p:spPr bwMode="auto">
          <a:xfrm>
            <a:off x="6030517" y="5964902"/>
            <a:ext cx="1457866" cy="707886"/>
          </a:xfrm>
          <a:prstGeom prst="rect">
            <a:avLst/>
          </a:prstGeom>
          <a:noFill/>
          <a:ln w="9525">
            <a:noFill/>
            <a:miter lim="800000"/>
            <a:headEnd/>
            <a:tailEnd/>
          </a:ln>
        </p:spPr>
        <p:txBody>
          <a:bodyPr wrap="square">
            <a:spAutoFit/>
          </a:bodyPr>
          <a:lstStyle/>
          <a:p>
            <a:pPr algn="ctr">
              <a:defRPr/>
            </a:pPr>
            <a:r>
              <a:rPr lang="es-ES" sz="2000" b="1" dirty="0">
                <a:solidFill>
                  <a:schemeClr val="tx1">
                    <a:lumMod val="85000"/>
                    <a:lumOff val="15000"/>
                  </a:schemeClr>
                </a:solidFill>
                <a:latin typeface="Lato-Light"/>
              </a:rPr>
              <a:t>Animal </a:t>
            </a:r>
          </a:p>
          <a:p>
            <a:pPr algn="ctr">
              <a:defRPr/>
            </a:pPr>
            <a:r>
              <a:rPr lang="es-ES" sz="2000" b="1" dirty="0">
                <a:solidFill>
                  <a:schemeClr val="tx1">
                    <a:lumMod val="85000"/>
                    <a:lumOff val="15000"/>
                  </a:schemeClr>
                </a:solidFill>
                <a:latin typeface="Lato-Light"/>
              </a:rPr>
              <a:t>(mg/PCU)</a:t>
            </a:r>
          </a:p>
        </p:txBody>
      </p:sp>
      <p:sp>
        <p:nvSpPr>
          <p:cNvPr id="11" name="23 Rectángulo"/>
          <p:cNvSpPr/>
          <p:nvPr/>
        </p:nvSpPr>
        <p:spPr>
          <a:xfrm>
            <a:off x="10101535" y="4907626"/>
            <a:ext cx="189310" cy="971550"/>
          </a:xfrm>
          <a:prstGeom prst="rect">
            <a:avLst/>
          </a:prstGeom>
          <a:solidFill>
            <a:schemeClr val="accent6"/>
          </a:solidFill>
          <a:ln>
            <a:no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3 CuadroTexto"/>
          <p:cNvSpPr txBox="1">
            <a:spLocks noChangeArrowheads="1"/>
          </p:cNvSpPr>
          <p:nvPr/>
        </p:nvSpPr>
        <p:spPr bwMode="auto">
          <a:xfrm>
            <a:off x="8323282" y="5952202"/>
            <a:ext cx="1210325" cy="707886"/>
          </a:xfrm>
          <a:prstGeom prst="rect">
            <a:avLst/>
          </a:prstGeom>
          <a:noFill/>
          <a:ln w="9525">
            <a:noFill/>
            <a:miter lim="800000"/>
            <a:headEnd/>
            <a:tailEnd/>
          </a:ln>
        </p:spPr>
        <p:txBody>
          <a:bodyPr wrap="square">
            <a:spAutoFit/>
          </a:bodyPr>
          <a:lstStyle/>
          <a:p>
            <a:pPr algn="ctr">
              <a:defRPr/>
            </a:pPr>
            <a:r>
              <a:rPr lang="es-ES" sz="2000" b="1" dirty="0">
                <a:solidFill>
                  <a:schemeClr val="tx1">
                    <a:lumMod val="85000"/>
                    <a:lumOff val="15000"/>
                  </a:schemeClr>
                </a:solidFill>
                <a:latin typeface="Lato-Light"/>
              </a:rPr>
              <a:t>Human </a:t>
            </a:r>
          </a:p>
          <a:p>
            <a:pPr algn="ctr">
              <a:defRPr/>
            </a:pPr>
            <a:r>
              <a:rPr lang="es-ES" sz="2000" b="1" dirty="0">
                <a:solidFill>
                  <a:schemeClr val="tx1">
                    <a:lumMod val="85000"/>
                    <a:lumOff val="15000"/>
                  </a:schemeClr>
                </a:solidFill>
                <a:latin typeface="Lato-Light"/>
              </a:rPr>
              <a:t>(DHD)</a:t>
            </a:r>
          </a:p>
        </p:txBody>
      </p:sp>
      <p:sp>
        <p:nvSpPr>
          <p:cNvPr id="13" name="25 Rectángulo"/>
          <p:cNvSpPr/>
          <p:nvPr/>
        </p:nvSpPr>
        <p:spPr>
          <a:xfrm>
            <a:off x="8885907" y="3431252"/>
            <a:ext cx="189310" cy="2447925"/>
          </a:xfrm>
          <a:prstGeom prst="rect">
            <a:avLst/>
          </a:prstGeom>
          <a:ln>
            <a:no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3 CuadroTexto"/>
          <p:cNvSpPr txBox="1">
            <a:spLocks noChangeArrowheads="1"/>
          </p:cNvSpPr>
          <p:nvPr/>
        </p:nvSpPr>
        <p:spPr bwMode="auto">
          <a:xfrm>
            <a:off x="9534797" y="5964902"/>
            <a:ext cx="1458948" cy="707886"/>
          </a:xfrm>
          <a:prstGeom prst="rect">
            <a:avLst/>
          </a:prstGeom>
          <a:noFill/>
          <a:ln w="9525">
            <a:noFill/>
            <a:miter lim="800000"/>
            <a:headEnd/>
            <a:tailEnd/>
          </a:ln>
        </p:spPr>
        <p:txBody>
          <a:bodyPr wrap="square">
            <a:spAutoFit/>
          </a:bodyPr>
          <a:lstStyle/>
          <a:p>
            <a:pPr algn="ctr">
              <a:defRPr/>
            </a:pPr>
            <a:r>
              <a:rPr lang="es-ES" sz="2000" b="1" dirty="0">
                <a:solidFill>
                  <a:schemeClr val="tx1">
                    <a:lumMod val="85000"/>
                    <a:lumOff val="15000"/>
                  </a:schemeClr>
                </a:solidFill>
                <a:latin typeface="Lato-Light"/>
              </a:rPr>
              <a:t>Animal </a:t>
            </a:r>
          </a:p>
          <a:p>
            <a:pPr algn="ctr">
              <a:defRPr/>
            </a:pPr>
            <a:r>
              <a:rPr lang="es-ES" sz="2000" b="1" dirty="0">
                <a:solidFill>
                  <a:schemeClr val="tx1">
                    <a:lumMod val="85000"/>
                    <a:lumOff val="15000"/>
                  </a:schemeClr>
                </a:solidFill>
                <a:latin typeface="Lato-Light"/>
              </a:rPr>
              <a:t>(mg/PCU)</a:t>
            </a:r>
          </a:p>
        </p:txBody>
      </p:sp>
      <p:sp>
        <p:nvSpPr>
          <p:cNvPr id="15" name="3 CuadroTexto"/>
          <p:cNvSpPr txBox="1">
            <a:spLocks noChangeArrowheads="1"/>
          </p:cNvSpPr>
          <p:nvPr/>
        </p:nvSpPr>
        <p:spPr bwMode="auto">
          <a:xfrm>
            <a:off x="5080669" y="1864672"/>
            <a:ext cx="713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ES" sz="1600" b="1" dirty="0">
                <a:solidFill>
                  <a:srgbClr val="000066"/>
                </a:solidFill>
                <a:latin typeface="Lato-Light"/>
              </a:rPr>
              <a:t>35,8</a:t>
            </a:r>
          </a:p>
        </p:txBody>
      </p:sp>
      <p:sp>
        <p:nvSpPr>
          <p:cNvPr id="16" name="3 CuadroTexto"/>
          <p:cNvSpPr txBox="1">
            <a:spLocks noChangeArrowheads="1"/>
          </p:cNvSpPr>
          <p:nvPr/>
        </p:nvSpPr>
        <p:spPr bwMode="auto">
          <a:xfrm>
            <a:off x="9722915" y="4532977"/>
            <a:ext cx="696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ES" sz="1600" b="1" dirty="0">
                <a:solidFill>
                  <a:srgbClr val="000066"/>
                </a:solidFill>
                <a:latin typeface="Lato-Light"/>
              </a:rPr>
              <a:t>124,6</a:t>
            </a:r>
          </a:p>
        </p:txBody>
      </p:sp>
      <p:sp>
        <p:nvSpPr>
          <p:cNvPr id="17" name="3 CuadroTexto"/>
          <p:cNvSpPr txBox="1">
            <a:spLocks noChangeArrowheads="1"/>
          </p:cNvSpPr>
          <p:nvPr/>
        </p:nvSpPr>
        <p:spPr bwMode="auto">
          <a:xfrm>
            <a:off x="6288362" y="1941760"/>
            <a:ext cx="9262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ES" sz="1600" b="1" dirty="0">
                <a:solidFill>
                  <a:srgbClr val="000066"/>
                </a:solidFill>
                <a:latin typeface="Lato-Light"/>
              </a:rPr>
              <a:t>362,4</a:t>
            </a:r>
          </a:p>
        </p:txBody>
      </p:sp>
      <p:sp>
        <p:nvSpPr>
          <p:cNvPr id="18" name="3 CuadroTexto"/>
          <p:cNvSpPr txBox="1">
            <a:spLocks noChangeArrowheads="1"/>
          </p:cNvSpPr>
          <p:nvPr/>
        </p:nvSpPr>
        <p:spPr bwMode="auto">
          <a:xfrm>
            <a:off x="8453710" y="3031995"/>
            <a:ext cx="105370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ES" sz="1600" b="1" dirty="0">
                <a:solidFill>
                  <a:srgbClr val="000066"/>
                </a:solidFill>
                <a:latin typeface="Lato-Light"/>
              </a:rPr>
              <a:t>24</a:t>
            </a:r>
          </a:p>
        </p:txBody>
      </p:sp>
      <p:sp>
        <p:nvSpPr>
          <p:cNvPr id="19" name="Rectángulo 18"/>
          <p:cNvSpPr/>
          <p:nvPr/>
        </p:nvSpPr>
        <p:spPr>
          <a:xfrm>
            <a:off x="618179" y="3031995"/>
            <a:ext cx="3002128" cy="1200329"/>
          </a:xfrm>
          <a:prstGeom prst="rect">
            <a:avLst/>
          </a:prstGeom>
        </p:spPr>
        <p:txBody>
          <a:bodyPr wrap="square">
            <a:spAutoFit/>
          </a:bodyPr>
          <a:lstStyle/>
          <a:p>
            <a:pPr algn="ctr">
              <a:defRPr/>
            </a:pPr>
            <a:r>
              <a:rPr lang="es-ES" b="1" cap="all" dirty="0">
                <a:solidFill>
                  <a:schemeClr val="accent1">
                    <a:lumMod val="50000"/>
                  </a:schemeClr>
                </a:solidFill>
                <a:latin typeface="Montserrat" panose="00000500000000000000" pitchFamily="2" charset="0"/>
                <a:ea typeface="Open Sans" panose="020B0606030504020204" pitchFamily="34" charset="0"/>
                <a:cs typeface="Open Sans" panose="020B0606030504020204" pitchFamily="34" charset="0"/>
              </a:rPr>
              <a:t>ANTIBIOTIC CONSUMPTION: SPAIN vs. </a:t>
            </a:r>
            <a:r>
              <a:rPr lang="en-US" b="1" cap="all" dirty="0">
                <a:solidFill>
                  <a:schemeClr val="accent1">
                    <a:lumMod val="50000"/>
                  </a:schemeClr>
                </a:solidFill>
                <a:latin typeface="Montserrat" panose="00000500000000000000" pitchFamily="2" charset="0"/>
                <a:ea typeface="Open Sans" panose="020B0606030504020204" pitchFamily="34" charset="0"/>
                <a:cs typeface="Open Sans" panose="020B0606030504020204" pitchFamily="34" charset="0"/>
              </a:rPr>
              <a:t>European</a:t>
            </a:r>
            <a:r>
              <a:rPr lang="es-ES" b="1" cap="all" dirty="0">
                <a:solidFill>
                  <a:schemeClr val="accent1">
                    <a:lumMod val="50000"/>
                  </a:schemeClr>
                </a:solidFill>
                <a:latin typeface="Montserrat" panose="00000500000000000000" pitchFamily="2" charset="0"/>
                <a:ea typeface="Open Sans" panose="020B0606030504020204" pitchFamily="34" charset="0"/>
                <a:cs typeface="Open Sans" panose="020B0606030504020204" pitchFamily="34" charset="0"/>
              </a:rPr>
              <a:t> UNION 2014</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pPr algn="l"/>
            <a:r>
              <a:rPr lang="es-ES" b="1" dirty="0">
                <a:latin typeface="Montserrat" charset="0"/>
              </a:rPr>
              <a:t>STRATEGIC LINES</a:t>
            </a:r>
          </a:p>
          <a:p>
            <a:endParaRPr lang="es-ES" dirty="0"/>
          </a:p>
        </p:txBody>
      </p:sp>
      <p:sp>
        <p:nvSpPr>
          <p:cNvPr id="3" name="Elipse 18">
            <a:extLst>
              <a:ext uri="{FF2B5EF4-FFF2-40B4-BE49-F238E27FC236}">
                <a16:creationId xmlns:a16="http://schemas.microsoft.com/office/drawing/2014/main" id="{0F8EE738-554D-C742-9CB5-F6E834C61613}"/>
              </a:ext>
            </a:extLst>
          </p:cNvPr>
          <p:cNvSpPr/>
          <p:nvPr/>
        </p:nvSpPr>
        <p:spPr>
          <a:xfrm rot="10800000">
            <a:off x="1785487" y="3455979"/>
            <a:ext cx="1060706" cy="1060706"/>
          </a:xfrm>
          <a:prstGeom prst="ellipse">
            <a:avLst/>
          </a:prstGeom>
          <a:solidFill>
            <a:srgbClr val="D0D0D0"/>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rgbClr val="D0D0D0"/>
              </a:solidFill>
            </a:endParaRPr>
          </a:p>
        </p:txBody>
      </p:sp>
      <p:sp>
        <p:nvSpPr>
          <p:cNvPr id="4" name="Arco de bloque 21">
            <a:extLst>
              <a:ext uri="{FF2B5EF4-FFF2-40B4-BE49-F238E27FC236}">
                <a16:creationId xmlns:a16="http://schemas.microsoft.com/office/drawing/2014/main" id="{BFF97AEA-E53A-1B4B-B0E8-73E7C583C6AC}"/>
              </a:ext>
            </a:extLst>
          </p:cNvPr>
          <p:cNvSpPr/>
          <p:nvPr/>
        </p:nvSpPr>
        <p:spPr>
          <a:xfrm rot="10800000">
            <a:off x="4527995" y="3125868"/>
            <a:ext cx="1666603" cy="1666603"/>
          </a:xfrm>
          <a:prstGeom prst="blockArc">
            <a:avLst>
              <a:gd name="adj1" fmla="val 10800000"/>
              <a:gd name="adj2" fmla="val 21566485"/>
              <a:gd name="adj3" fmla="val 9010"/>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5" name="Arco de bloque 27">
            <a:extLst>
              <a:ext uri="{FF2B5EF4-FFF2-40B4-BE49-F238E27FC236}">
                <a16:creationId xmlns:a16="http://schemas.microsoft.com/office/drawing/2014/main" id="{F7E166C8-9755-0A4D-9080-2468B14F2D88}"/>
              </a:ext>
            </a:extLst>
          </p:cNvPr>
          <p:cNvSpPr/>
          <p:nvPr/>
        </p:nvSpPr>
        <p:spPr>
          <a:xfrm>
            <a:off x="6051460" y="3125272"/>
            <a:ext cx="1666603" cy="1666603"/>
          </a:xfrm>
          <a:prstGeom prst="blockArc">
            <a:avLst>
              <a:gd name="adj1" fmla="val 10800000"/>
              <a:gd name="adj2" fmla="val 21566485"/>
              <a:gd name="adj3" fmla="val 9010"/>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6" name="Elipse 34">
            <a:extLst>
              <a:ext uri="{FF2B5EF4-FFF2-40B4-BE49-F238E27FC236}">
                <a16:creationId xmlns:a16="http://schemas.microsoft.com/office/drawing/2014/main" id="{2F546B0D-60F2-6B41-9090-7D9CCFEBF0D8}"/>
              </a:ext>
            </a:extLst>
          </p:cNvPr>
          <p:cNvSpPr/>
          <p:nvPr/>
        </p:nvSpPr>
        <p:spPr>
          <a:xfrm rot="10800000">
            <a:off x="4822166" y="3436258"/>
            <a:ext cx="1060706" cy="1060706"/>
          </a:xfrm>
          <a:prstGeom prst="ellipse">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7" name="Elipse 35">
            <a:extLst>
              <a:ext uri="{FF2B5EF4-FFF2-40B4-BE49-F238E27FC236}">
                <a16:creationId xmlns:a16="http://schemas.microsoft.com/office/drawing/2014/main" id="{551902D9-EE39-E545-A653-864612BE41C8}"/>
              </a:ext>
            </a:extLst>
          </p:cNvPr>
          <p:cNvSpPr/>
          <p:nvPr/>
        </p:nvSpPr>
        <p:spPr>
          <a:xfrm rot="10800000">
            <a:off x="6354633" y="3436258"/>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8" name="TextBox 10">
            <a:extLst>
              <a:ext uri="{FF2B5EF4-FFF2-40B4-BE49-F238E27FC236}">
                <a16:creationId xmlns:a16="http://schemas.microsoft.com/office/drawing/2014/main" id="{349D1060-3CD6-0B4D-BD54-D5178C6E8023}"/>
              </a:ext>
            </a:extLst>
          </p:cNvPr>
          <p:cNvSpPr txBox="1"/>
          <p:nvPr/>
        </p:nvSpPr>
        <p:spPr>
          <a:xfrm>
            <a:off x="2953253" y="5011386"/>
            <a:ext cx="1858738" cy="258532"/>
          </a:xfrm>
          <a:prstGeom prst="rect">
            <a:avLst/>
          </a:prstGeom>
          <a:noFill/>
        </p:spPr>
        <p:txBody>
          <a:bodyPr wrap="square" lIns="0" tIns="0" rIns="91440" bIns="0" rtlCol="0">
            <a:spAutoFit/>
          </a:bodyPr>
          <a:lstStyle/>
          <a:p>
            <a:pPr algn="ctr">
              <a:lnSpc>
                <a:spcPct val="120000"/>
              </a:lnSpc>
            </a:pPr>
            <a:r>
              <a:rPr lang="en-US" sz="1400" b="1" dirty="0">
                <a:solidFill>
                  <a:srgbClr val="304168">
                    <a:alpha val="60000"/>
                  </a:srgbClr>
                </a:solidFill>
                <a:latin typeface="Montserrat" charset="0"/>
                <a:ea typeface="Montserrat" charset="0"/>
                <a:cs typeface="Montserrat" charset="0"/>
              </a:rPr>
              <a:t>CONTROL</a:t>
            </a:r>
          </a:p>
        </p:txBody>
      </p:sp>
      <p:sp>
        <p:nvSpPr>
          <p:cNvPr id="9" name="TextBox 9">
            <a:extLst>
              <a:ext uri="{FF2B5EF4-FFF2-40B4-BE49-F238E27FC236}">
                <a16:creationId xmlns:a16="http://schemas.microsoft.com/office/drawing/2014/main" id="{0378CC60-1F07-4D47-972D-9CE93B83FD74}"/>
              </a:ext>
            </a:extLst>
          </p:cNvPr>
          <p:cNvSpPr txBox="1"/>
          <p:nvPr/>
        </p:nvSpPr>
        <p:spPr>
          <a:xfrm>
            <a:off x="6194585" y="2404157"/>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4</a:t>
            </a:r>
          </a:p>
        </p:txBody>
      </p:sp>
      <p:sp>
        <p:nvSpPr>
          <p:cNvPr id="10" name="TextBox 9">
            <a:extLst>
              <a:ext uri="{FF2B5EF4-FFF2-40B4-BE49-F238E27FC236}">
                <a16:creationId xmlns:a16="http://schemas.microsoft.com/office/drawing/2014/main" id="{D5EF5E84-2990-4148-A9D7-6C61E02C7B4D}"/>
              </a:ext>
            </a:extLst>
          </p:cNvPr>
          <p:cNvSpPr txBox="1"/>
          <p:nvPr/>
        </p:nvSpPr>
        <p:spPr>
          <a:xfrm>
            <a:off x="3232414" y="2404157"/>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2</a:t>
            </a:r>
          </a:p>
        </p:txBody>
      </p:sp>
      <p:sp>
        <p:nvSpPr>
          <p:cNvPr id="11" name="TextBox 9">
            <a:extLst>
              <a:ext uri="{FF2B5EF4-FFF2-40B4-BE49-F238E27FC236}">
                <a16:creationId xmlns:a16="http://schemas.microsoft.com/office/drawing/2014/main" id="{6FAE959E-A3A4-CF45-9A96-96C7BB2A262D}"/>
              </a:ext>
            </a:extLst>
          </p:cNvPr>
          <p:cNvSpPr txBox="1"/>
          <p:nvPr/>
        </p:nvSpPr>
        <p:spPr>
          <a:xfrm>
            <a:off x="1719562" y="4964742"/>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1</a:t>
            </a:r>
          </a:p>
        </p:txBody>
      </p:sp>
      <p:sp>
        <p:nvSpPr>
          <p:cNvPr id="12" name="TextBox 9">
            <a:extLst>
              <a:ext uri="{FF2B5EF4-FFF2-40B4-BE49-F238E27FC236}">
                <a16:creationId xmlns:a16="http://schemas.microsoft.com/office/drawing/2014/main" id="{058376CB-440E-684B-A9B5-F2FA7DDD8773}"/>
              </a:ext>
            </a:extLst>
          </p:cNvPr>
          <p:cNvSpPr txBox="1"/>
          <p:nvPr/>
        </p:nvSpPr>
        <p:spPr>
          <a:xfrm>
            <a:off x="4757730" y="4965235"/>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3</a:t>
            </a:r>
          </a:p>
        </p:txBody>
      </p:sp>
      <p:sp>
        <p:nvSpPr>
          <p:cNvPr id="13" name="TextBox 10">
            <a:extLst>
              <a:ext uri="{FF2B5EF4-FFF2-40B4-BE49-F238E27FC236}">
                <a16:creationId xmlns:a16="http://schemas.microsoft.com/office/drawing/2014/main" id="{5D2E5828-E221-BC4C-839E-C91124290F6D}"/>
              </a:ext>
            </a:extLst>
          </p:cNvPr>
          <p:cNvSpPr txBox="1"/>
          <p:nvPr/>
        </p:nvSpPr>
        <p:spPr>
          <a:xfrm>
            <a:off x="5995120" y="5037438"/>
            <a:ext cx="1858738" cy="238270"/>
          </a:xfrm>
          <a:prstGeom prst="rect">
            <a:avLst/>
          </a:prstGeom>
          <a:noFill/>
        </p:spPr>
        <p:txBody>
          <a:bodyPr wrap="square" lIns="0" tIns="0" rIns="91440" bIns="0" rtlCol="0">
            <a:spAutoFit/>
          </a:bodyPr>
          <a:lstStyle/>
          <a:p>
            <a:pPr algn="ctr">
              <a:lnSpc>
                <a:spcPct val="120000"/>
              </a:lnSpc>
            </a:pPr>
            <a:r>
              <a:rPr lang="en-US" sz="1400" b="1" dirty="0">
                <a:solidFill>
                  <a:srgbClr val="304168">
                    <a:alpha val="60000"/>
                  </a:srgbClr>
                </a:solidFill>
                <a:latin typeface="Montserrat" charset="0"/>
                <a:ea typeface="Montserrat" charset="0"/>
                <a:cs typeface="Montserrat" charset="0"/>
              </a:rPr>
              <a:t>COMMUNICATION</a:t>
            </a:r>
          </a:p>
        </p:txBody>
      </p:sp>
      <p:pic>
        <p:nvPicPr>
          <p:cNvPr id="14" name="Imagen 33">
            <a:extLst>
              <a:ext uri="{FF2B5EF4-FFF2-40B4-BE49-F238E27FC236}">
                <a16:creationId xmlns:a16="http://schemas.microsoft.com/office/drawing/2014/main" id="{96CAD823-7DBE-7849-89DE-64B3B4156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6434" y="3538898"/>
            <a:ext cx="855427" cy="855427"/>
          </a:xfrm>
          <a:prstGeom prst="rect">
            <a:avLst/>
          </a:prstGeom>
        </p:spPr>
      </p:pic>
      <p:pic>
        <p:nvPicPr>
          <p:cNvPr id="15" name="Imagen 36">
            <a:extLst>
              <a:ext uri="{FF2B5EF4-FFF2-40B4-BE49-F238E27FC236}">
                <a16:creationId xmlns:a16="http://schemas.microsoft.com/office/drawing/2014/main" id="{7462B204-A89A-BA44-95D9-42FF3776E5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3893" y="3538897"/>
            <a:ext cx="861892" cy="861892"/>
          </a:xfrm>
          <a:prstGeom prst="rect">
            <a:avLst/>
          </a:prstGeom>
        </p:spPr>
      </p:pic>
      <p:pic>
        <p:nvPicPr>
          <p:cNvPr id="16" name="Imagen 37">
            <a:extLst>
              <a:ext uri="{FF2B5EF4-FFF2-40B4-BE49-F238E27FC236}">
                <a16:creationId xmlns:a16="http://schemas.microsoft.com/office/drawing/2014/main" id="{35AADFAF-65C7-AC45-A668-0154E728FC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3235" y="3550580"/>
            <a:ext cx="855427" cy="855427"/>
          </a:xfrm>
          <a:prstGeom prst="rect">
            <a:avLst/>
          </a:prstGeom>
        </p:spPr>
      </p:pic>
      <p:sp>
        <p:nvSpPr>
          <p:cNvPr id="17" name="Arco de bloque 26">
            <a:extLst>
              <a:ext uri="{FF2B5EF4-FFF2-40B4-BE49-F238E27FC236}">
                <a16:creationId xmlns:a16="http://schemas.microsoft.com/office/drawing/2014/main" id="{F7E166C8-9755-0A4D-9080-2468B14F2D88}"/>
              </a:ext>
            </a:extLst>
          </p:cNvPr>
          <p:cNvSpPr/>
          <p:nvPr/>
        </p:nvSpPr>
        <p:spPr>
          <a:xfrm>
            <a:off x="3004516" y="3135729"/>
            <a:ext cx="1666603" cy="1666603"/>
          </a:xfrm>
          <a:prstGeom prst="blockArc">
            <a:avLst>
              <a:gd name="adj1" fmla="val 10800000"/>
              <a:gd name="adj2" fmla="val 21566485"/>
              <a:gd name="adj3" fmla="val 9010"/>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18" name="Elipse 28">
            <a:extLst>
              <a:ext uri="{FF2B5EF4-FFF2-40B4-BE49-F238E27FC236}">
                <a16:creationId xmlns:a16="http://schemas.microsoft.com/office/drawing/2014/main" id="{551902D9-EE39-E545-A653-864612BE41C8}"/>
              </a:ext>
            </a:extLst>
          </p:cNvPr>
          <p:cNvSpPr/>
          <p:nvPr/>
        </p:nvSpPr>
        <p:spPr>
          <a:xfrm rot="10800000">
            <a:off x="3307689" y="3446715"/>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pic>
        <p:nvPicPr>
          <p:cNvPr id="19" name="Imagen 29">
            <a:extLst>
              <a:ext uri="{FF2B5EF4-FFF2-40B4-BE49-F238E27FC236}">
                <a16:creationId xmlns:a16="http://schemas.microsoft.com/office/drawing/2014/main" id="{96CAD823-7DBE-7849-89DE-64B3B4156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9490" y="3549355"/>
            <a:ext cx="855427" cy="855427"/>
          </a:xfrm>
          <a:prstGeom prst="rect">
            <a:avLst/>
          </a:prstGeom>
        </p:spPr>
      </p:pic>
      <p:sp>
        <p:nvSpPr>
          <p:cNvPr id="20" name="Arco de bloque 38">
            <a:extLst>
              <a:ext uri="{FF2B5EF4-FFF2-40B4-BE49-F238E27FC236}">
                <a16:creationId xmlns:a16="http://schemas.microsoft.com/office/drawing/2014/main" id="{BFF97AEA-E53A-1B4B-B0E8-73E7C583C6AC}"/>
              </a:ext>
            </a:extLst>
          </p:cNvPr>
          <p:cNvSpPr/>
          <p:nvPr/>
        </p:nvSpPr>
        <p:spPr>
          <a:xfrm rot="10800000">
            <a:off x="7574939" y="3102724"/>
            <a:ext cx="1666603" cy="1666603"/>
          </a:xfrm>
          <a:prstGeom prst="blockArc">
            <a:avLst>
              <a:gd name="adj1" fmla="val 10800000"/>
              <a:gd name="adj2" fmla="val 21566485"/>
              <a:gd name="adj3" fmla="val 9010"/>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21" name="Arco de bloque 39">
            <a:extLst>
              <a:ext uri="{FF2B5EF4-FFF2-40B4-BE49-F238E27FC236}">
                <a16:creationId xmlns:a16="http://schemas.microsoft.com/office/drawing/2014/main" id="{F7E166C8-9755-0A4D-9080-2468B14F2D88}"/>
              </a:ext>
            </a:extLst>
          </p:cNvPr>
          <p:cNvSpPr/>
          <p:nvPr/>
        </p:nvSpPr>
        <p:spPr>
          <a:xfrm>
            <a:off x="9098404" y="3102128"/>
            <a:ext cx="1666603" cy="1666603"/>
          </a:xfrm>
          <a:prstGeom prst="blockArc">
            <a:avLst>
              <a:gd name="adj1" fmla="val 10800000"/>
              <a:gd name="adj2" fmla="val 21566485"/>
              <a:gd name="adj3" fmla="val 9010"/>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22" name="Elipse 40">
            <a:extLst>
              <a:ext uri="{FF2B5EF4-FFF2-40B4-BE49-F238E27FC236}">
                <a16:creationId xmlns:a16="http://schemas.microsoft.com/office/drawing/2014/main" id="{2F546B0D-60F2-6B41-9090-7D9CCFEBF0D8}"/>
              </a:ext>
            </a:extLst>
          </p:cNvPr>
          <p:cNvSpPr/>
          <p:nvPr/>
        </p:nvSpPr>
        <p:spPr>
          <a:xfrm rot="10800000">
            <a:off x="7869110" y="3413114"/>
            <a:ext cx="1060706" cy="1060706"/>
          </a:xfrm>
          <a:prstGeom prst="ellipse">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23" name="Elipse 41">
            <a:extLst>
              <a:ext uri="{FF2B5EF4-FFF2-40B4-BE49-F238E27FC236}">
                <a16:creationId xmlns:a16="http://schemas.microsoft.com/office/drawing/2014/main" id="{551902D9-EE39-E545-A653-864612BE41C8}"/>
              </a:ext>
            </a:extLst>
          </p:cNvPr>
          <p:cNvSpPr/>
          <p:nvPr/>
        </p:nvSpPr>
        <p:spPr>
          <a:xfrm rot="10800000">
            <a:off x="9401577" y="3413114"/>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pic>
        <p:nvPicPr>
          <p:cNvPr id="24" name="Imagen 42">
            <a:extLst>
              <a:ext uri="{FF2B5EF4-FFF2-40B4-BE49-F238E27FC236}">
                <a16:creationId xmlns:a16="http://schemas.microsoft.com/office/drawing/2014/main" id="{96CAD823-7DBE-7849-89DE-64B3B4156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93378" y="3515754"/>
            <a:ext cx="855427" cy="855427"/>
          </a:xfrm>
          <a:prstGeom prst="rect">
            <a:avLst/>
          </a:prstGeom>
        </p:spPr>
      </p:pic>
      <p:pic>
        <p:nvPicPr>
          <p:cNvPr id="25" name="Imagen 43">
            <a:extLst>
              <a:ext uri="{FF2B5EF4-FFF2-40B4-BE49-F238E27FC236}">
                <a16:creationId xmlns:a16="http://schemas.microsoft.com/office/drawing/2014/main" id="{7462B204-A89A-BA44-95D9-42FF3776E5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0837" y="3515753"/>
            <a:ext cx="861892" cy="861892"/>
          </a:xfrm>
          <a:prstGeom prst="rect">
            <a:avLst/>
          </a:prstGeom>
        </p:spPr>
      </p:pic>
      <p:sp>
        <p:nvSpPr>
          <p:cNvPr id="26" name="TextBox 9">
            <a:extLst>
              <a:ext uri="{FF2B5EF4-FFF2-40B4-BE49-F238E27FC236}">
                <a16:creationId xmlns:a16="http://schemas.microsoft.com/office/drawing/2014/main" id="{0378CC60-1F07-4D47-972D-9CE93B83FD74}"/>
              </a:ext>
            </a:extLst>
          </p:cNvPr>
          <p:cNvSpPr txBox="1"/>
          <p:nvPr/>
        </p:nvSpPr>
        <p:spPr>
          <a:xfrm>
            <a:off x="7813451" y="4926638"/>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5</a:t>
            </a:r>
          </a:p>
        </p:txBody>
      </p:sp>
      <p:sp>
        <p:nvSpPr>
          <p:cNvPr id="27" name="TextBox 9">
            <a:extLst>
              <a:ext uri="{FF2B5EF4-FFF2-40B4-BE49-F238E27FC236}">
                <a16:creationId xmlns:a16="http://schemas.microsoft.com/office/drawing/2014/main" id="{0378CC60-1F07-4D47-972D-9CE93B83FD74}"/>
              </a:ext>
            </a:extLst>
          </p:cNvPr>
          <p:cNvSpPr txBox="1"/>
          <p:nvPr/>
        </p:nvSpPr>
        <p:spPr>
          <a:xfrm>
            <a:off x="9281270" y="2351111"/>
            <a:ext cx="1269034" cy="738664"/>
          </a:xfrm>
          <a:prstGeom prst="rect">
            <a:avLst/>
          </a:prstGeom>
          <a:noFill/>
        </p:spPr>
        <p:txBody>
          <a:bodyPr wrap="square" lIns="0" tIns="0" rIns="0" bIns="0" rtlCol="0">
            <a:spAutoFit/>
          </a:bodyPr>
          <a:lstStyle/>
          <a:p>
            <a:pPr algn="ctr">
              <a:lnSpc>
                <a:spcPct val="80000"/>
              </a:lnSpc>
            </a:pPr>
            <a:r>
              <a:rPr lang="en-US" sz="6000" b="1" dirty="0">
                <a:solidFill>
                  <a:srgbClr val="C21F3C"/>
                </a:solidFill>
                <a:latin typeface="Montserrat" charset="0"/>
                <a:ea typeface="Montserrat" charset="0"/>
                <a:cs typeface="Montserrat" charset="0"/>
              </a:rPr>
              <a:t>6</a:t>
            </a:r>
          </a:p>
        </p:txBody>
      </p:sp>
      <p:sp>
        <p:nvSpPr>
          <p:cNvPr id="28" name="TextBox 10">
            <a:extLst>
              <a:ext uri="{FF2B5EF4-FFF2-40B4-BE49-F238E27FC236}">
                <a16:creationId xmlns:a16="http://schemas.microsoft.com/office/drawing/2014/main" id="{5D2E5828-E221-BC4C-839E-C91124290F6D}"/>
              </a:ext>
            </a:extLst>
          </p:cNvPr>
          <p:cNvSpPr txBox="1"/>
          <p:nvPr/>
        </p:nvSpPr>
        <p:spPr>
          <a:xfrm>
            <a:off x="4480905" y="2648119"/>
            <a:ext cx="1858738" cy="238270"/>
          </a:xfrm>
          <a:prstGeom prst="rect">
            <a:avLst/>
          </a:prstGeom>
          <a:noFill/>
        </p:spPr>
        <p:txBody>
          <a:bodyPr wrap="square" lIns="0" tIns="0" rIns="91440" bIns="0" rtlCol="0">
            <a:spAutoFit/>
          </a:bodyPr>
          <a:lstStyle/>
          <a:p>
            <a:pPr algn="ctr">
              <a:lnSpc>
                <a:spcPct val="120000"/>
              </a:lnSpc>
            </a:pPr>
            <a:r>
              <a:rPr lang="en-US" sz="1400" b="1" dirty="0">
                <a:solidFill>
                  <a:srgbClr val="304168">
                    <a:alpha val="60000"/>
                  </a:srgbClr>
                </a:solidFill>
                <a:latin typeface="Montserrat" charset="0"/>
                <a:ea typeface="Montserrat" charset="0"/>
                <a:cs typeface="Montserrat" charset="0"/>
              </a:rPr>
              <a:t>PREVENTION</a:t>
            </a:r>
          </a:p>
        </p:txBody>
      </p:sp>
      <p:sp>
        <p:nvSpPr>
          <p:cNvPr id="29" name="TextBox 10">
            <a:extLst>
              <a:ext uri="{FF2B5EF4-FFF2-40B4-BE49-F238E27FC236}">
                <a16:creationId xmlns:a16="http://schemas.microsoft.com/office/drawing/2014/main" id="{5D2E5828-E221-BC4C-839E-C91124290F6D}"/>
              </a:ext>
            </a:extLst>
          </p:cNvPr>
          <p:cNvSpPr txBox="1"/>
          <p:nvPr/>
        </p:nvSpPr>
        <p:spPr>
          <a:xfrm>
            <a:off x="7518599" y="2656349"/>
            <a:ext cx="1858738" cy="238270"/>
          </a:xfrm>
          <a:prstGeom prst="rect">
            <a:avLst/>
          </a:prstGeom>
          <a:noFill/>
        </p:spPr>
        <p:txBody>
          <a:bodyPr wrap="square" lIns="0" tIns="0" rIns="91440" bIns="0" rtlCol="0">
            <a:spAutoFit/>
          </a:bodyPr>
          <a:lstStyle/>
          <a:p>
            <a:pPr algn="ctr">
              <a:lnSpc>
                <a:spcPct val="120000"/>
              </a:lnSpc>
            </a:pPr>
            <a:r>
              <a:rPr lang="en-US" sz="1400" b="1" dirty="0">
                <a:solidFill>
                  <a:srgbClr val="304168">
                    <a:alpha val="60000"/>
                  </a:srgbClr>
                </a:solidFill>
                <a:latin typeface="Montserrat" charset="0"/>
                <a:ea typeface="Montserrat" charset="0"/>
                <a:cs typeface="Montserrat" charset="0"/>
              </a:rPr>
              <a:t>EDUCATION</a:t>
            </a:r>
          </a:p>
        </p:txBody>
      </p:sp>
      <p:sp>
        <p:nvSpPr>
          <p:cNvPr id="30" name="TextBox 10">
            <a:extLst>
              <a:ext uri="{FF2B5EF4-FFF2-40B4-BE49-F238E27FC236}">
                <a16:creationId xmlns:a16="http://schemas.microsoft.com/office/drawing/2014/main" id="{5D2E5828-E221-BC4C-839E-C91124290F6D}"/>
              </a:ext>
            </a:extLst>
          </p:cNvPr>
          <p:cNvSpPr txBox="1"/>
          <p:nvPr/>
        </p:nvSpPr>
        <p:spPr>
          <a:xfrm>
            <a:off x="9052678" y="5011386"/>
            <a:ext cx="1858738" cy="238270"/>
          </a:xfrm>
          <a:prstGeom prst="rect">
            <a:avLst/>
          </a:prstGeom>
          <a:noFill/>
        </p:spPr>
        <p:txBody>
          <a:bodyPr wrap="square" lIns="0" tIns="0" rIns="91440" bIns="0" rtlCol="0">
            <a:spAutoFit/>
          </a:bodyPr>
          <a:lstStyle/>
          <a:p>
            <a:pPr algn="ctr">
              <a:lnSpc>
                <a:spcPct val="120000"/>
              </a:lnSpc>
            </a:pPr>
            <a:r>
              <a:rPr lang="en-US" sz="1400" b="1" dirty="0">
                <a:solidFill>
                  <a:srgbClr val="304168">
                    <a:alpha val="60000"/>
                  </a:srgbClr>
                </a:solidFill>
                <a:latin typeface="Montserrat" charset="0"/>
                <a:ea typeface="Montserrat" charset="0"/>
                <a:cs typeface="Montserrat" charset="0"/>
              </a:rPr>
              <a:t>RESEARCH</a:t>
            </a:r>
          </a:p>
        </p:txBody>
      </p:sp>
      <p:sp>
        <p:nvSpPr>
          <p:cNvPr id="31" name="Elipse 50">
            <a:extLst>
              <a:ext uri="{FF2B5EF4-FFF2-40B4-BE49-F238E27FC236}">
                <a16:creationId xmlns:a16="http://schemas.microsoft.com/office/drawing/2014/main" id="{0F8EE738-554D-C742-9CB5-F6E834C61613}"/>
              </a:ext>
            </a:extLst>
          </p:cNvPr>
          <p:cNvSpPr/>
          <p:nvPr/>
        </p:nvSpPr>
        <p:spPr>
          <a:xfrm rot="10800000">
            <a:off x="1812083" y="3474382"/>
            <a:ext cx="1060706" cy="1060706"/>
          </a:xfrm>
          <a:prstGeom prst="ellipse">
            <a:avLst/>
          </a:prstGeom>
          <a:solidFill>
            <a:srgbClr val="D0D0D0"/>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rgbClr val="D0D0D0"/>
              </a:solidFill>
            </a:endParaRPr>
          </a:p>
        </p:txBody>
      </p:sp>
      <p:sp>
        <p:nvSpPr>
          <p:cNvPr id="32" name="Elipse 51">
            <a:extLst>
              <a:ext uri="{FF2B5EF4-FFF2-40B4-BE49-F238E27FC236}">
                <a16:creationId xmlns:a16="http://schemas.microsoft.com/office/drawing/2014/main" id="{2F546B0D-60F2-6B41-9090-7D9CCFEBF0D8}"/>
              </a:ext>
            </a:extLst>
          </p:cNvPr>
          <p:cNvSpPr/>
          <p:nvPr/>
        </p:nvSpPr>
        <p:spPr>
          <a:xfrm rot="10800000">
            <a:off x="4848762" y="3454661"/>
            <a:ext cx="1060706" cy="1060706"/>
          </a:xfrm>
          <a:prstGeom prst="ellipse">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33" name="Elipse 52">
            <a:extLst>
              <a:ext uri="{FF2B5EF4-FFF2-40B4-BE49-F238E27FC236}">
                <a16:creationId xmlns:a16="http://schemas.microsoft.com/office/drawing/2014/main" id="{551902D9-EE39-E545-A653-864612BE41C8}"/>
              </a:ext>
            </a:extLst>
          </p:cNvPr>
          <p:cNvSpPr/>
          <p:nvPr/>
        </p:nvSpPr>
        <p:spPr>
          <a:xfrm rot="10800000">
            <a:off x="6381229" y="3454661"/>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34" name="Elipse 64">
            <a:extLst>
              <a:ext uri="{FF2B5EF4-FFF2-40B4-BE49-F238E27FC236}">
                <a16:creationId xmlns:a16="http://schemas.microsoft.com/office/drawing/2014/main" id="{551902D9-EE39-E545-A653-864612BE41C8}"/>
              </a:ext>
            </a:extLst>
          </p:cNvPr>
          <p:cNvSpPr/>
          <p:nvPr/>
        </p:nvSpPr>
        <p:spPr>
          <a:xfrm rot="10800000">
            <a:off x="3334285" y="3465118"/>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35" name="Arco de bloque 66">
            <a:extLst>
              <a:ext uri="{FF2B5EF4-FFF2-40B4-BE49-F238E27FC236}">
                <a16:creationId xmlns:a16="http://schemas.microsoft.com/office/drawing/2014/main" id="{F7E166C8-9755-0A4D-9080-2468B14F2D88}"/>
              </a:ext>
            </a:extLst>
          </p:cNvPr>
          <p:cNvSpPr/>
          <p:nvPr/>
        </p:nvSpPr>
        <p:spPr>
          <a:xfrm>
            <a:off x="9098403" y="3110165"/>
            <a:ext cx="1666603" cy="1666603"/>
          </a:xfrm>
          <a:prstGeom prst="blockArc">
            <a:avLst>
              <a:gd name="adj1" fmla="val 10800000"/>
              <a:gd name="adj2" fmla="val 21566485"/>
              <a:gd name="adj3" fmla="val 9010"/>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solidFill>
                <a:schemeClr val="tx1"/>
              </a:solidFill>
            </a:endParaRPr>
          </a:p>
        </p:txBody>
      </p:sp>
      <p:sp>
        <p:nvSpPr>
          <p:cNvPr id="36" name="Elipse 67">
            <a:extLst>
              <a:ext uri="{FF2B5EF4-FFF2-40B4-BE49-F238E27FC236}">
                <a16:creationId xmlns:a16="http://schemas.microsoft.com/office/drawing/2014/main" id="{2F546B0D-60F2-6B41-9090-7D9CCFEBF0D8}"/>
              </a:ext>
            </a:extLst>
          </p:cNvPr>
          <p:cNvSpPr/>
          <p:nvPr/>
        </p:nvSpPr>
        <p:spPr>
          <a:xfrm rot="10800000">
            <a:off x="7895706" y="3431517"/>
            <a:ext cx="1060706" cy="1060706"/>
          </a:xfrm>
          <a:prstGeom prst="ellipse">
            <a:avLst/>
          </a:prstGeom>
          <a:solidFill>
            <a:srgbClr val="C21F3C"/>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sp>
        <p:nvSpPr>
          <p:cNvPr id="37" name="Elipse 68">
            <a:extLst>
              <a:ext uri="{FF2B5EF4-FFF2-40B4-BE49-F238E27FC236}">
                <a16:creationId xmlns:a16="http://schemas.microsoft.com/office/drawing/2014/main" id="{551902D9-EE39-E545-A653-864612BE41C8}"/>
              </a:ext>
            </a:extLst>
          </p:cNvPr>
          <p:cNvSpPr/>
          <p:nvPr/>
        </p:nvSpPr>
        <p:spPr>
          <a:xfrm rot="10800000">
            <a:off x="9428173" y="3431517"/>
            <a:ext cx="1060706" cy="1060706"/>
          </a:xfrm>
          <a:prstGeom prst="ellipse">
            <a:avLst/>
          </a:prstGeom>
          <a:solidFill>
            <a:srgbClr val="304168"/>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algn="ctr" defTabSz="2667000">
              <a:lnSpc>
                <a:spcPct val="90000"/>
              </a:lnSpc>
              <a:spcBef>
                <a:spcPct val="0"/>
              </a:spcBef>
              <a:spcAft>
                <a:spcPct val="35000"/>
              </a:spcAft>
            </a:pPr>
            <a:endParaRPr lang="es-ES" sz="6000" dirty="0"/>
          </a:p>
        </p:txBody>
      </p:sp>
      <p:pic>
        <p:nvPicPr>
          <p:cNvPr id="38" name="Imagen 71">
            <a:extLst>
              <a:ext uri="{FF2B5EF4-FFF2-40B4-BE49-F238E27FC236}">
                <a16:creationId xmlns:a16="http://schemas.microsoft.com/office/drawing/2014/main" id="{A186EFAE-EDFA-D64E-AEA6-6138DE7E4F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9490" y="3549355"/>
            <a:ext cx="870075" cy="870075"/>
          </a:xfrm>
          <a:prstGeom prst="rect">
            <a:avLst/>
          </a:prstGeom>
        </p:spPr>
      </p:pic>
      <p:pic>
        <p:nvPicPr>
          <p:cNvPr id="39" name="Imagen 60">
            <a:extLst>
              <a:ext uri="{FF2B5EF4-FFF2-40B4-BE49-F238E27FC236}">
                <a16:creationId xmlns:a16="http://schemas.microsoft.com/office/drawing/2014/main" id="{96CAD823-7DBE-7849-89DE-64B3B4156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2062" y="3528224"/>
            <a:ext cx="855427" cy="855427"/>
          </a:xfrm>
          <a:prstGeom prst="rect">
            <a:avLst/>
          </a:prstGeom>
        </p:spPr>
      </p:pic>
      <p:pic>
        <p:nvPicPr>
          <p:cNvPr id="40" name="Imagen 74">
            <a:extLst>
              <a:ext uri="{FF2B5EF4-FFF2-40B4-BE49-F238E27FC236}">
                <a16:creationId xmlns:a16="http://schemas.microsoft.com/office/drawing/2014/main" id="{1460D45A-A926-2041-A74A-2D137796F2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1861" y="3536913"/>
            <a:ext cx="859923" cy="859923"/>
          </a:xfrm>
          <a:prstGeom prst="rect">
            <a:avLst/>
          </a:prstGeom>
        </p:spPr>
      </p:pic>
      <p:pic>
        <p:nvPicPr>
          <p:cNvPr id="41" name="Imagen 76">
            <a:extLst>
              <a:ext uri="{FF2B5EF4-FFF2-40B4-BE49-F238E27FC236}">
                <a16:creationId xmlns:a16="http://schemas.microsoft.com/office/drawing/2014/main" id="{88EB0842-9901-CA44-B926-B77B66E6F1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472" y="3549355"/>
            <a:ext cx="855427" cy="855427"/>
          </a:xfrm>
          <a:prstGeom prst="rect">
            <a:avLst/>
          </a:prstGeom>
        </p:spPr>
      </p:pic>
      <p:pic>
        <p:nvPicPr>
          <p:cNvPr id="42" name="Imagen 77">
            <a:extLst>
              <a:ext uri="{FF2B5EF4-FFF2-40B4-BE49-F238E27FC236}">
                <a16:creationId xmlns:a16="http://schemas.microsoft.com/office/drawing/2014/main" id="{129809BF-CD4F-924B-AE18-E3B81C79DE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8275" y="3564019"/>
            <a:ext cx="855410" cy="855410"/>
          </a:xfrm>
          <a:prstGeom prst="rect">
            <a:avLst/>
          </a:prstGeom>
        </p:spPr>
      </p:pic>
      <p:pic>
        <p:nvPicPr>
          <p:cNvPr id="43" name="Imagen 59">
            <a:extLst>
              <a:ext uri="{FF2B5EF4-FFF2-40B4-BE49-F238E27FC236}">
                <a16:creationId xmlns:a16="http://schemas.microsoft.com/office/drawing/2014/main" id="{C992E6D4-CD1D-B449-BE62-63AEC9D704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22969" y="3532100"/>
            <a:ext cx="880610" cy="880610"/>
          </a:xfrm>
          <a:prstGeom prst="rect">
            <a:avLst/>
          </a:prstGeom>
        </p:spPr>
      </p:pic>
    </p:spTree>
    <p:extLst>
      <p:ext uri="{BB962C8B-B14F-4D97-AF65-F5344CB8AC3E}">
        <p14:creationId xmlns:p14="http://schemas.microsoft.com/office/powerpoint/2010/main" val="2352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Grp="1"/>
          </p:cNvSpPr>
          <p:nvPr>
            <p:ph type="body" sz="quarter" idx="10"/>
          </p:nvPr>
        </p:nvSpPr>
        <p:spPr>
          <a:xfrm>
            <a:off x="762000" y="311150"/>
            <a:ext cx="9677400" cy="593111"/>
          </a:xfrm>
          <a:prstGeom prst="rect">
            <a:avLst/>
          </a:prstGeom>
        </p:spPr>
        <p:txBody>
          <a:bodyPr lIns="0" tIns="0" rIns="0" bIns="0" rtlCol="0" anchor="t">
            <a:spAutoFit/>
          </a:bodyPr>
          <a:lstStyle/>
          <a:p>
            <a:pPr algn="ctr">
              <a:lnSpc>
                <a:spcPct val="80000"/>
              </a:lnSpc>
            </a:pPr>
            <a:r>
              <a:rPr lang="en-US" sz="2400" b="1" dirty="0">
                <a:latin typeface="Montserrat" charset="0"/>
              </a:rPr>
              <a:t>REDUCTION ANTIBIOTIC CONSUMPTION BETWEEN 2014 AND 2021</a:t>
            </a:r>
          </a:p>
        </p:txBody>
      </p:sp>
      <p:pic>
        <p:nvPicPr>
          <p:cNvPr id="6" name="Imagen 6"/>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54270" y="4183319"/>
            <a:ext cx="1514778" cy="1271329"/>
          </a:xfrm>
          <a:prstGeom prst="rect">
            <a:avLst/>
          </a:prstGeom>
        </p:spPr>
      </p:pic>
      <p:sp>
        <p:nvSpPr>
          <p:cNvPr id="7" name="Rectángulo 9">
            <a:extLst>
              <a:ext uri="{FF2B5EF4-FFF2-40B4-BE49-F238E27FC236}">
                <a16:creationId xmlns:a16="http://schemas.microsoft.com/office/drawing/2014/main" id="{57D3DA4F-65D7-4944-9E61-63353E70F0E2}"/>
              </a:ext>
            </a:extLst>
          </p:cNvPr>
          <p:cNvSpPr/>
          <p:nvPr/>
        </p:nvSpPr>
        <p:spPr>
          <a:xfrm>
            <a:off x="2971800" y="3458048"/>
            <a:ext cx="1269659" cy="646331"/>
          </a:xfrm>
          <a:prstGeom prst="rect">
            <a:avLst/>
          </a:prstGeom>
          <a:noFill/>
        </p:spPr>
        <p:txBody>
          <a:bodyPr wrap="square">
            <a:spAutoFit/>
          </a:bodyPr>
          <a:lstStyle/>
          <a:p>
            <a:r>
              <a:rPr lang="es-ES" b="1" dirty="0">
                <a:solidFill>
                  <a:schemeClr val="tx2">
                    <a:lumMod val="75000"/>
                  </a:schemeClr>
                </a:solidFill>
                <a:latin typeface="Montserrat" panose="00000500000000000000" pitchFamily="2" charset="0"/>
                <a:cs typeface="DIN Pro Condensed" panose="020B0506020101010102" pitchFamily="34" charset="77"/>
              </a:rPr>
              <a:t>Sanidad animal</a:t>
            </a:r>
          </a:p>
        </p:txBody>
      </p:sp>
      <p:sp>
        <p:nvSpPr>
          <p:cNvPr id="8" name="Rectángulo 10">
            <a:extLst>
              <a:ext uri="{FF2B5EF4-FFF2-40B4-BE49-F238E27FC236}">
                <a16:creationId xmlns:a16="http://schemas.microsoft.com/office/drawing/2014/main" id="{57D3DA4F-65D7-4944-9E61-63353E70F0E2}"/>
              </a:ext>
            </a:extLst>
          </p:cNvPr>
          <p:cNvSpPr/>
          <p:nvPr/>
        </p:nvSpPr>
        <p:spPr>
          <a:xfrm>
            <a:off x="2907713" y="5629983"/>
            <a:ext cx="1264197" cy="646331"/>
          </a:xfrm>
          <a:prstGeom prst="rect">
            <a:avLst/>
          </a:prstGeom>
          <a:noFill/>
        </p:spPr>
        <p:txBody>
          <a:bodyPr wrap="square">
            <a:spAutoFit/>
          </a:bodyPr>
          <a:lstStyle/>
          <a:p>
            <a:r>
              <a:rPr lang="es-ES" b="1" dirty="0">
                <a:solidFill>
                  <a:schemeClr val="tx2">
                    <a:lumMod val="75000"/>
                  </a:schemeClr>
                </a:solidFill>
                <a:latin typeface="Montserrat" pitchFamily="2" charset="77"/>
                <a:cs typeface="DIN Pro Condensed" panose="020B0506020101010102" pitchFamily="34" charset="77"/>
              </a:rPr>
              <a:t>Salud humana</a:t>
            </a:r>
          </a:p>
        </p:txBody>
      </p:sp>
      <p:sp>
        <p:nvSpPr>
          <p:cNvPr id="9" name="Rectángulo 7">
            <a:extLst>
              <a:ext uri="{FF2B5EF4-FFF2-40B4-BE49-F238E27FC236}">
                <a16:creationId xmlns:a16="http://schemas.microsoft.com/office/drawing/2014/main" id="{57D3DA4F-65D7-4944-9E61-63353E70F0E2}"/>
              </a:ext>
            </a:extLst>
          </p:cNvPr>
          <p:cNvSpPr/>
          <p:nvPr/>
        </p:nvSpPr>
        <p:spPr>
          <a:xfrm>
            <a:off x="2971800" y="2597150"/>
            <a:ext cx="1136025" cy="461665"/>
          </a:xfrm>
          <a:prstGeom prst="rect">
            <a:avLst/>
          </a:prstGeom>
          <a:noFill/>
        </p:spPr>
        <p:txBody>
          <a:bodyPr wrap="square">
            <a:spAutoFit/>
          </a:bodyPr>
          <a:lstStyle/>
          <a:p>
            <a:r>
              <a:rPr lang="es-ES" sz="2400" b="1" dirty="0">
                <a:solidFill>
                  <a:schemeClr val="bg1"/>
                </a:solidFill>
                <a:latin typeface="Montserrat" pitchFamily="2" charset="77"/>
                <a:cs typeface="DIN Pro Condensed" panose="020B0506020101010102" pitchFamily="34" charset="77"/>
              </a:rPr>
              <a:t>69,5%</a:t>
            </a:r>
          </a:p>
        </p:txBody>
      </p:sp>
      <p:sp>
        <p:nvSpPr>
          <p:cNvPr id="10" name="Rectángulo 8">
            <a:extLst>
              <a:ext uri="{FF2B5EF4-FFF2-40B4-BE49-F238E27FC236}">
                <a16:creationId xmlns:a16="http://schemas.microsoft.com/office/drawing/2014/main" id="{57D3DA4F-65D7-4944-9E61-63353E70F0E2}"/>
              </a:ext>
            </a:extLst>
          </p:cNvPr>
          <p:cNvSpPr/>
          <p:nvPr/>
        </p:nvSpPr>
        <p:spPr>
          <a:xfrm>
            <a:off x="3164532" y="4698145"/>
            <a:ext cx="822664" cy="461665"/>
          </a:xfrm>
          <a:prstGeom prst="rect">
            <a:avLst/>
          </a:prstGeom>
          <a:noFill/>
        </p:spPr>
        <p:txBody>
          <a:bodyPr wrap="square">
            <a:spAutoFit/>
          </a:bodyPr>
          <a:lstStyle/>
          <a:p>
            <a:r>
              <a:rPr lang="es-ES" sz="2400" b="1" dirty="0">
                <a:solidFill>
                  <a:schemeClr val="accent1">
                    <a:lumMod val="75000"/>
                  </a:schemeClr>
                </a:solidFill>
                <a:latin typeface="Montserrat" pitchFamily="2" charset="77"/>
                <a:cs typeface="DIN Pro Condensed" panose="020B0506020101010102" pitchFamily="34" charset="77"/>
              </a:rPr>
              <a:t>17%</a:t>
            </a:r>
          </a:p>
        </p:txBody>
      </p:sp>
      <p:pic>
        <p:nvPicPr>
          <p:cNvPr id="11" name="Imagen 5"/>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25257" y="1498748"/>
            <a:ext cx="2029108" cy="1686054"/>
          </a:xfrm>
          <a:prstGeom prst="rect">
            <a:avLst/>
          </a:prstGeom>
        </p:spPr>
      </p:pic>
      <p:sp>
        <p:nvSpPr>
          <p:cNvPr id="12" name="CuadroTexto 11"/>
          <p:cNvSpPr txBox="1"/>
          <p:nvPr/>
        </p:nvSpPr>
        <p:spPr>
          <a:xfrm>
            <a:off x="3137031" y="2174624"/>
            <a:ext cx="939196" cy="369332"/>
          </a:xfrm>
          <a:prstGeom prst="rect">
            <a:avLst/>
          </a:prstGeom>
          <a:noFill/>
        </p:spPr>
        <p:txBody>
          <a:bodyPr wrap="square" rtlCol="0">
            <a:spAutoFit/>
          </a:bodyPr>
          <a:lstStyle/>
          <a:p>
            <a:r>
              <a:rPr lang="en-GB" b="1" dirty="0">
                <a:solidFill>
                  <a:schemeClr val="bg1"/>
                </a:solidFill>
              </a:rPr>
              <a:t>69.5%</a:t>
            </a:r>
          </a:p>
        </p:txBody>
      </p:sp>
    </p:spTree>
    <p:extLst>
      <p:ext uri="{BB962C8B-B14F-4D97-AF65-F5344CB8AC3E}">
        <p14:creationId xmlns:p14="http://schemas.microsoft.com/office/powerpoint/2010/main" val="31944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n-GB" altLang="es-ES" b="1" dirty="0">
                <a:latin typeface="Lato-Light"/>
              </a:rPr>
              <a:t>REDUCE PROGRAMS</a:t>
            </a:r>
          </a:p>
          <a:p>
            <a:endParaRPr lang="en-GB" dirty="0"/>
          </a:p>
        </p:txBody>
      </p:sp>
      <p:grpSp>
        <p:nvGrpSpPr>
          <p:cNvPr id="3" name="Grupo 2"/>
          <p:cNvGrpSpPr/>
          <p:nvPr/>
        </p:nvGrpSpPr>
        <p:grpSpPr>
          <a:xfrm>
            <a:off x="1828800" y="1911350"/>
            <a:ext cx="8321732" cy="4090576"/>
            <a:chOff x="1567704" y="1630137"/>
            <a:chExt cx="8321732" cy="4090576"/>
          </a:xfrm>
        </p:grpSpPr>
        <p:sp>
          <p:nvSpPr>
            <p:cNvPr id="4" name="Oval 3">
              <a:extLst>
                <a:ext uri="{FF2B5EF4-FFF2-40B4-BE49-F238E27FC236}">
                  <a16:creationId xmlns:a16="http://schemas.microsoft.com/office/drawing/2014/main" id="{A69D4EB0-5267-070B-2A96-B453B20DDD59}"/>
                </a:ext>
              </a:extLst>
            </p:cNvPr>
            <p:cNvSpPr/>
            <p:nvPr/>
          </p:nvSpPr>
          <p:spPr>
            <a:xfrm>
              <a:off x="7462249" y="4185154"/>
              <a:ext cx="689212" cy="62893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15">
              <a:extLst>
                <a:ext uri="{FF2B5EF4-FFF2-40B4-BE49-F238E27FC236}">
                  <a16:creationId xmlns:a16="http://schemas.microsoft.com/office/drawing/2014/main" id="{828D05E6-B5DE-D2A6-9E1D-15C4C73DDC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9443" y="4225977"/>
              <a:ext cx="564475" cy="564475"/>
            </a:xfrm>
            <a:prstGeom prst="rect">
              <a:avLst/>
            </a:prstGeom>
          </p:spPr>
        </p:pic>
        <p:sp>
          <p:nvSpPr>
            <p:cNvPr id="6" name="Oval 3">
              <a:extLst>
                <a:ext uri="{FF2B5EF4-FFF2-40B4-BE49-F238E27FC236}">
                  <a16:creationId xmlns:a16="http://schemas.microsoft.com/office/drawing/2014/main" id="{A69D4EB0-5267-070B-2A96-B453B20DDD59}"/>
                </a:ext>
              </a:extLst>
            </p:cNvPr>
            <p:cNvSpPr/>
            <p:nvPr/>
          </p:nvSpPr>
          <p:spPr>
            <a:xfrm>
              <a:off x="3544580" y="1731743"/>
              <a:ext cx="683895" cy="62408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val 3">
              <a:extLst>
                <a:ext uri="{FF2B5EF4-FFF2-40B4-BE49-F238E27FC236}">
                  <a16:creationId xmlns:a16="http://schemas.microsoft.com/office/drawing/2014/main" id="{A69D4EB0-5267-070B-2A96-B453B20DDD59}"/>
                </a:ext>
              </a:extLst>
            </p:cNvPr>
            <p:cNvSpPr/>
            <p:nvPr/>
          </p:nvSpPr>
          <p:spPr>
            <a:xfrm>
              <a:off x="3582078" y="5085460"/>
              <a:ext cx="683895" cy="62408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262" y="5084497"/>
              <a:ext cx="636216" cy="636216"/>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475" y="1766939"/>
              <a:ext cx="617125" cy="617125"/>
            </a:xfrm>
            <a:prstGeom prst="rect">
              <a:avLst/>
            </a:prstGeom>
          </p:spPr>
        </p:pic>
        <p:sp>
          <p:nvSpPr>
            <p:cNvPr id="10" name="Oval 3">
              <a:extLst>
                <a:ext uri="{FF2B5EF4-FFF2-40B4-BE49-F238E27FC236}">
                  <a16:creationId xmlns:a16="http://schemas.microsoft.com/office/drawing/2014/main" id="{A69D4EB0-5267-070B-2A96-B453B20DDD59}"/>
                </a:ext>
              </a:extLst>
            </p:cNvPr>
            <p:cNvSpPr/>
            <p:nvPr/>
          </p:nvSpPr>
          <p:spPr>
            <a:xfrm>
              <a:off x="3552238" y="3311213"/>
              <a:ext cx="683895" cy="62408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Oval 3">
              <a:extLst>
                <a:ext uri="{FF2B5EF4-FFF2-40B4-BE49-F238E27FC236}">
                  <a16:creationId xmlns:a16="http://schemas.microsoft.com/office/drawing/2014/main" id="{A69D4EB0-5267-070B-2A96-B453B20DDD59}"/>
                </a:ext>
              </a:extLst>
            </p:cNvPr>
            <p:cNvSpPr/>
            <p:nvPr/>
          </p:nvSpPr>
          <p:spPr>
            <a:xfrm>
              <a:off x="7413687" y="1647906"/>
              <a:ext cx="689212" cy="62893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947" y="1640106"/>
              <a:ext cx="679178" cy="679178"/>
            </a:xfrm>
            <a:prstGeom prst="rect">
              <a:avLst/>
            </a:prstGeom>
          </p:spPr>
        </p:pic>
        <p:pic>
          <p:nvPicPr>
            <p:cNvPr id="13" name="Imagen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3632" y="3324578"/>
              <a:ext cx="571210" cy="571210"/>
            </a:xfrm>
            <a:prstGeom prst="rect">
              <a:avLst/>
            </a:prstGeom>
          </p:spPr>
        </p:pic>
        <p:sp>
          <p:nvSpPr>
            <p:cNvPr id="14" name="Oval 3">
              <a:extLst>
                <a:ext uri="{FF2B5EF4-FFF2-40B4-BE49-F238E27FC236}">
                  <a16:creationId xmlns:a16="http://schemas.microsoft.com/office/drawing/2014/main" id="{A69D4EB0-5267-070B-2A96-B453B20DDD59}"/>
                </a:ext>
              </a:extLst>
            </p:cNvPr>
            <p:cNvSpPr/>
            <p:nvPr/>
          </p:nvSpPr>
          <p:spPr>
            <a:xfrm>
              <a:off x="3575852" y="2466577"/>
              <a:ext cx="683895" cy="62408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0847" y="2514329"/>
              <a:ext cx="564699" cy="564699"/>
            </a:xfrm>
            <a:prstGeom prst="rect">
              <a:avLst/>
            </a:prstGeom>
          </p:spPr>
        </p:pic>
        <p:sp>
          <p:nvSpPr>
            <p:cNvPr id="16" name="Oval 3">
              <a:extLst>
                <a:ext uri="{FF2B5EF4-FFF2-40B4-BE49-F238E27FC236}">
                  <a16:creationId xmlns:a16="http://schemas.microsoft.com/office/drawing/2014/main" id="{A69D4EB0-5267-070B-2A96-B453B20DDD59}"/>
                </a:ext>
              </a:extLst>
            </p:cNvPr>
            <p:cNvSpPr/>
            <p:nvPr/>
          </p:nvSpPr>
          <p:spPr>
            <a:xfrm>
              <a:off x="3574017" y="4181007"/>
              <a:ext cx="683895" cy="62408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8842" y="4210341"/>
              <a:ext cx="580534" cy="580534"/>
            </a:xfrm>
            <a:prstGeom prst="rect">
              <a:avLst/>
            </a:prstGeom>
          </p:spPr>
        </p:pic>
        <p:sp>
          <p:nvSpPr>
            <p:cNvPr id="18" name="Oval 3">
              <a:extLst>
                <a:ext uri="{FF2B5EF4-FFF2-40B4-BE49-F238E27FC236}">
                  <a16:creationId xmlns:a16="http://schemas.microsoft.com/office/drawing/2014/main" id="{A69D4EB0-5267-070B-2A96-B453B20DDD59}"/>
                </a:ext>
              </a:extLst>
            </p:cNvPr>
            <p:cNvSpPr/>
            <p:nvPr/>
          </p:nvSpPr>
          <p:spPr>
            <a:xfrm>
              <a:off x="7418445" y="2482753"/>
              <a:ext cx="689212" cy="62893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95599" y="2531456"/>
              <a:ext cx="592405" cy="592405"/>
            </a:xfrm>
            <a:prstGeom prst="rect">
              <a:avLst/>
            </a:prstGeom>
          </p:spPr>
        </p:pic>
        <p:sp>
          <p:nvSpPr>
            <p:cNvPr id="20" name="Oval 3">
              <a:extLst>
                <a:ext uri="{FF2B5EF4-FFF2-40B4-BE49-F238E27FC236}">
                  <a16:creationId xmlns:a16="http://schemas.microsoft.com/office/drawing/2014/main" id="{A69D4EB0-5267-070B-2A96-B453B20DDD59}"/>
                </a:ext>
              </a:extLst>
            </p:cNvPr>
            <p:cNvSpPr/>
            <p:nvPr/>
          </p:nvSpPr>
          <p:spPr>
            <a:xfrm>
              <a:off x="8353747" y="2461775"/>
              <a:ext cx="689212" cy="62893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18571" y="2491108"/>
              <a:ext cx="585047" cy="585047"/>
            </a:xfrm>
            <a:prstGeom prst="rect">
              <a:avLst/>
            </a:prstGeom>
          </p:spPr>
        </p:pic>
        <p:sp>
          <p:nvSpPr>
            <p:cNvPr id="22" name="Oval 3">
              <a:extLst>
                <a:ext uri="{FF2B5EF4-FFF2-40B4-BE49-F238E27FC236}">
                  <a16:creationId xmlns:a16="http://schemas.microsoft.com/office/drawing/2014/main" id="{A69D4EB0-5267-070B-2A96-B453B20DDD59}"/>
                </a:ext>
              </a:extLst>
            </p:cNvPr>
            <p:cNvSpPr/>
            <p:nvPr/>
          </p:nvSpPr>
          <p:spPr>
            <a:xfrm>
              <a:off x="7421214" y="3308656"/>
              <a:ext cx="736729" cy="67229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42530" y="3254730"/>
              <a:ext cx="691904" cy="691904"/>
            </a:xfrm>
            <a:prstGeom prst="rect">
              <a:avLst/>
            </a:prstGeom>
          </p:spPr>
        </p:pic>
        <p:sp>
          <p:nvSpPr>
            <p:cNvPr id="24" name="Oval 3">
              <a:extLst>
                <a:ext uri="{FF2B5EF4-FFF2-40B4-BE49-F238E27FC236}">
                  <a16:creationId xmlns:a16="http://schemas.microsoft.com/office/drawing/2014/main" id="{A69D4EB0-5267-070B-2A96-B453B20DDD59}"/>
                </a:ext>
              </a:extLst>
            </p:cNvPr>
            <p:cNvSpPr/>
            <p:nvPr/>
          </p:nvSpPr>
          <p:spPr>
            <a:xfrm>
              <a:off x="8294356" y="1644847"/>
              <a:ext cx="689212" cy="628936"/>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73813" y="1670092"/>
              <a:ext cx="564118" cy="564118"/>
            </a:xfrm>
            <a:prstGeom prst="rect">
              <a:avLst/>
            </a:prstGeom>
          </p:spPr>
        </p:pic>
        <p:sp>
          <p:nvSpPr>
            <p:cNvPr id="26" name="Oval 3">
              <a:extLst>
                <a:ext uri="{FF2B5EF4-FFF2-40B4-BE49-F238E27FC236}">
                  <a16:creationId xmlns:a16="http://schemas.microsoft.com/office/drawing/2014/main" id="{A69D4EB0-5267-070B-2A96-B453B20DDD59}"/>
                </a:ext>
              </a:extLst>
            </p:cNvPr>
            <p:cNvSpPr/>
            <p:nvPr/>
          </p:nvSpPr>
          <p:spPr>
            <a:xfrm>
              <a:off x="9169729" y="1650879"/>
              <a:ext cx="719707" cy="65676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2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09161" y="1630137"/>
              <a:ext cx="670424" cy="670424"/>
            </a:xfrm>
            <a:prstGeom prst="rect">
              <a:avLst/>
            </a:prstGeom>
          </p:spPr>
        </p:pic>
        <p:sp>
          <p:nvSpPr>
            <p:cNvPr id="28" name="Rectángulo redondeado 27">
              <a:extLst>
                <a:ext uri="{FF2B5EF4-FFF2-40B4-BE49-F238E27FC236}">
                  <a16:creationId xmlns:a16="http://schemas.microsoft.com/office/drawing/2014/main" id="{ECA1FDC1-69C8-CA46-991E-F0740EAD72EA}"/>
                </a:ext>
              </a:extLst>
            </p:cNvPr>
            <p:cNvSpPr/>
            <p:nvPr/>
          </p:nvSpPr>
          <p:spPr>
            <a:xfrm>
              <a:off x="1617592" y="1729266"/>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29" name="66 Rectángulo">
              <a:extLst>
                <a:ext uri="{FF2B5EF4-FFF2-40B4-BE49-F238E27FC236}">
                  <a16:creationId xmlns:a16="http://schemas.microsoft.com/office/drawing/2014/main" id="{A11962DD-4230-1D48-A7CA-951FB0EAC271}"/>
                </a:ext>
              </a:extLst>
            </p:cNvPr>
            <p:cNvSpPr/>
            <p:nvPr/>
          </p:nvSpPr>
          <p:spPr>
            <a:xfrm>
              <a:off x="1567704" y="1808829"/>
              <a:ext cx="1530233" cy="261610"/>
            </a:xfrm>
            <a:prstGeom prst="rect">
              <a:avLst/>
            </a:prstGeom>
          </p:spPr>
          <p:txBody>
            <a:bodyPr wrap="square">
              <a:spAutoFit/>
            </a:bodyPr>
            <a:lstStyle/>
            <a:p>
              <a:pPr algn="ctr"/>
              <a:r>
                <a:rPr lang="en-US" sz="1100" dirty="0">
                  <a:solidFill>
                    <a:srgbClr val="243A64"/>
                  </a:solidFill>
                  <a:latin typeface="Montserrat" panose="00000500000000000000" pitchFamily="2" charset="0"/>
                </a:rPr>
                <a:t>WG PIGS </a:t>
              </a:r>
              <a:endParaRPr lang="es-ES" sz="1100" dirty="0">
                <a:solidFill>
                  <a:srgbClr val="243A64"/>
                </a:solidFill>
                <a:latin typeface="Montserrat" panose="00000500000000000000" pitchFamily="2" charset="0"/>
              </a:endParaRPr>
            </a:p>
          </p:txBody>
        </p:sp>
        <p:sp>
          <p:nvSpPr>
            <p:cNvPr id="30" name="Rectángulo redondeado 29">
              <a:extLst>
                <a:ext uri="{FF2B5EF4-FFF2-40B4-BE49-F238E27FC236}">
                  <a16:creationId xmlns:a16="http://schemas.microsoft.com/office/drawing/2014/main" id="{ECA1FDC1-69C8-CA46-991E-F0740EAD72EA}"/>
                </a:ext>
              </a:extLst>
            </p:cNvPr>
            <p:cNvSpPr/>
            <p:nvPr/>
          </p:nvSpPr>
          <p:spPr>
            <a:xfrm>
              <a:off x="1632122" y="2504860"/>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1" name="66 Rectángulo">
              <a:extLst>
                <a:ext uri="{FF2B5EF4-FFF2-40B4-BE49-F238E27FC236}">
                  <a16:creationId xmlns:a16="http://schemas.microsoft.com/office/drawing/2014/main" id="{A11962DD-4230-1D48-A7CA-951FB0EAC271}"/>
                </a:ext>
              </a:extLst>
            </p:cNvPr>
            <p:cNvSpPr/>
            <p:nvPr/>
          </p:nvSpPr>
          <p:spPr>
            <a:xfrm>
              <a:off x="1582234" y="2584423"/>
              <a:ext cx="1530233" cy="261610"/>
            </a:xfrm>
            <a:prstGeom prst="rect">
              <a:avLst/>
            </a:prstGeom>
          </p:spPr>
          <p:txBody>
            <a:bodyPr wrap="square">
              <a:spAutoFit/>
            </a:bodyPr>
            <a:lstStyle/>
            <a:p>
              <a:pPr algn="ctr"/>
              <a:r>
                <a:rPr lang="en-US" sz="1100" dirty="0">
                  <a:solidFill>
                    <a:srgbClr val="243A64"/>
                  </a:solidFill>
                  <a:latin typeface="Montserrat" panose="00000500000000000000" pitchFamily="2" charset="0"/>
                </a:rPr>
                <a:t>WG RABBIT</a:t>
              </a:r>
              <a:endParaRPr lang="es-ES" sz="1100" dirty="0">
                <a:solidFill>
                  <a:srgbClr val="243A64"/>
                </a:solidFill>
                <a:latin typeface="Montserrat" panose="00000500000000000000" pitchFamily="2" charset="0"/>
              </a:endParaRPr>
            </a:p>
          </p:txBody>
        </p:sp>
        <p:sp>
          <p:nvSpPr>
            <p:cNvPr id="32" name="Rectángulo redondeado 31">
              <a:extLst>
                <a:ext uri="{FF2B5EF4-FFF2-40B4-BE49-F238E27FC236}">
                  <a16:creationId xmlns:a16="http://schemas.microsoft.com/office/drawing/2014/main" id="{ECA1FDC1-69C8-CA46-991E-F0740EAD72EA}"/>
                </a:ext>
              </a:extLst>
            </p:cNvPr>
            <p:cNvSpPr/>
            <p:nvPr/>
          </p:nvSpPr>
          <p:spPr>
            <a:xfrm>
              <a:off x="1617592" y="3343461"/>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3" name="66 Rectángulo">
              <a:extLst>
                <a:ext uri="{FF2B5EF4-FFF2-40B4-BE49-F238E27FC236}">
                  <a16:creationId xmlns:a16="http://schemas.microsoft.com/office/drawing/2014/main" id="{A11962DD-4230-1D48-A7CA-951FB0EAC271}"/>
                </a:ext>
              </a:extLst>
            </p:cNvPr>
            <p:cNvSpPr/>
            <p:nvPr/>
          </p:nvSpPr>
          <p:spPr>
            <a:xfrm>
              <a:off x="1567704" y="3423024"/>
              <a:ext cx="1530233" cy="261610"/>
            </a:xfrm>
            <a:prstGeom prst="rect">
              <a:avLst/>
            </a:prstGeom>
          </p:spPr>
          <p:txBody>
            <a:bodyPr wrap="square">
              <a:spAutoFit/>
            </a:bodyPr>
            <a:lstStyle/>
            <a:p>
              <a:pPr algn="ctr"/>
              <a:r>
                <a:rPr lang="en-US" sz="1100" dirty="0">
                  <a:solidFill>
                    <a:srgbClr val="243A64"/>
                  </a:solidFill>
                  <a:latin typeface="Montserrat" panose="00000500000000000000" pitchFamily="2" charset="0"/>
                </a:rPr>
                <a:t>WG CATTLE</a:t>
              </a:r>
              <a:endParaRPr lang="es-ES" sz="1100" dirty="0">
                <a:solidFill>
                  <a:srgbClr val="243A64"/>
                </a:solidFill>
                <a:latin typeface="Montserrat" panose="00000500000000000000" pitchFamily="2" charset="0"/>
              </a:endParaRPr>
            </a:p>
          </p:txBody>
        </p:sp>
        <p:sp>
          <p:nvSpPr>
            <p:cNvPr id="34" name="Rectángulo redondeado 33">
              <a:extLst>
                <a:ext uri="{FF2B5EF4-FFF2-40B4-BE49-F238E27FC236}">
                  <a16:creationId xmlns:a16="http://schemas.microsoft.com/office/drawing/2014/main" id="{ECA1FDC1-69C8-CA46-991E-F0740EAD72EA}"/>
                </a:ext>
              </a:extLst>
            </p:cNvPr>
            <p:cNvSpPr/>
            <p:nvPr/>
          </p:nvSpPr>
          <p:spPr>
            <a:xfrm>
              <a:off x="1617592" y="4178204"/>
              <a:ext cx="1423945" cy="679727"/>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5" name="66 Rectángulo">
              <a:extLst>
                <a:ext uri="{FF2B5EF4-FFF2-40B4-BE49-F238E27FC236}">
                  <a16:creationId xmlns:a16="http://schemas.microsoft.com/office/drawing/2014/main" id="{A11962DD-4230-1D48-A7CA-951FB0EAC271}"/>
                </a:ext>
              </a:extLst>
            </p:cNvPr>
            <p:cNvSpPr/>
            <p:nvPr/>
          </p:nvSpPr>
          <p:spPr>
            <a:xfrm>
              <a:off x="1567704" y="4257767"/>
              <a:ext cx="1530233" cy="430887"/>
            </a:xfrm>
            <a:prstGeom prst="rect">
              <a:avLst/>
            </a:prstGeom>
          </p:spPr>
          <p:txBody>
            <a:bodyPr wrap="square">
              <a:spAutoFit/>
            </a:bodyPr>
            <a:lstStyle/>
            <a:p>
              <a:pPr algn="ctr"/>
              <a:r>
                <a:rPr lang="en-US" sz="1100" dirty="0">
                  <a:solidFill>
                    <a:srgbClr val="243A64"/>
                  </a:solidFill>
                  <a:latin typeface="Montserrat" panose="00000500000000000000" pitchFamily="2" charset="0"/>
                </a:rPr>
                <a:t>WG SHIP AND GOATS</a:t>
              </a:r>
              <a:endParaRPr lang="es-ES" sz="1100" dirty="0">
                <a:solidFill>
                  <a:srgbClr val="243A64"/>
                </a:solidFill>
                <a:latin typeface="Montserrat" panose="00000500000000000000" pitchFamily="2" charset="0"/>
              </a:endParaRPr>
            </a:p>
          </p:txBody>
        </p:sp>
        <p:sp>
          <p:nvSpPr>
            <p:cNvPr id="36" name="Rectángulo redondeado 35">
              <a:extLst>
                <a:ext uri="{FF2B5EF4-FFF2-40B4-BE49-F238E27FC236}">
                  <a16:creationId xmlns:a16="http://schemas.microsoft.com/office/drawing/2014/main" id="{ECA1FDC1-69C8-CA46-991E-F0740EAD72EA}"/>
                </a:ext>
              </a:extLst>
            </p:cNvPr>
            <p:cNvSpPr/>
            <p:nvPr/>
          </p:nvSpPr>
          <p:spPr>
            <a:xfrm>
              <a:off x="1632122" y="5135783"/>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7" name="66 Rectángulo">
              <a:extLst>
                <a:ext uri="{FF2B5EF4-FFF2-40B4-BE49-F238E27FC236}">
                  <a16:creationId xmlns:a16="http://schemas.microsoft.com/office/drawing/2014/main" id="{A11962DD-4230-1D48-A7CA-951FB0EAC271}"/>
                </a:ext>
              </a:extLst>
            </p:cNvPr>
            <p:cNvSpPr/>
            <p:nvPr/>
          </p:nvSpPr>
          <p:spPr>
            <a:xfrm>
              <a:off x="1582234" y="5215346"/>
              <a:ext cx="1530233" cy="261610"/>
            </a:xfrm>
            <a:prstGeom prst="rect">
              <a:avLst/>
            </a:prstGeom>
          </p:spPr>
          <p:txBody>
            <a:bodyPr wrap="square">
              <a:spAutoFit/>
            </a:bodyPr>
            <a:lstStyle/>
            <a:p>
              <a:pPr algn="ctr"/>
              <a:r>
                <a:rPr lang="es-ES" sz="1100" dirty="0">
                  <a:solidFill>
                    <a:srgbClr val="243A64"/>
                  </a:solidFill>
                  <a:latin typeface="Montserrat" panose="00000500000000000000" pitchFamily="2" charset="0"/>
                </a:rPr>
                <a:t>WG EQUIDAE</a:t>
              </a:r>
            </a:p>
          </p:txBody>
        </p:sp>
        <p:sp>
          <p:nvSpPr>
            <p:cNvPr id="38" name="Rectángulo redondeado 37">
              <a:extLst>
                <a:ext uri="{FF2B5EF4-FFF2-40B4-BE49-F238E27FC236}">
                  <a16:creationId xmlns:a16="http://schemas.microsoft.com/office/drawing/2014/main" id="{ECA1FDC1-69C8-CA46-991E-F0740EAD72EA}"/>
                </a:ext>
              </a:extLst>
            </p:cNvPr>
            <p:cNvSpPr/>
            <p:nvPr/>
          </p:nvSpPr>
          <p:spPr>
            <a:xfrm>
              <a:off x="5493443" y="1729266"/>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39" name="66 Rectángulo">
              <a:extLst>
                <a:ext uri="{FF2B5EF4-FFF2-40B4-BE49-F238E27FC236}">
                  <a16:creationId xmlns:a16="http://schemas.microsoft.com/office/drawing/2014/main" id="{A11962DD-4230-1D48-A7CA-951FB0EAC271}"/>
                </a:ext>
              </a:extLst>
            </p:cNvPr>
            <p:cNvSpPr/>
            <p:nvPr/>
          </p:nvSpPr>
          <p:spPr>
            <a:xfrm>
              <a:off x="5443555" y="1808829"/>
              <a:ext cx="1530233" cy="261610"/>
            </a:xfrm>
            <a:prstGeom prst="rect">
              <a:avLst/>
            </a:prstGeom>
          </p:spPr>
          <p:txBody>
            <a:bodyPr wrap="square">
              <a:spAutoFit/>
            </a:bodyPr>
            <a:lstStyle/>
            <a:p>
              <a:pPr algn="ctr"/>
              <a:r>
                <a:rPr lang="en-US" sz="1100" dirty="0">
                  <a:solidFill>
                    <a:srgbClr val="243A64"/>
                  </a:solidFill>
                  <a:latin typeface="Montserrat" panose="00000500000000000000" pitchFamily="2" charset="0"/>
                </a:rPr>
                <a:t>WG POULTRY</a:t>
              </a:r>
              <a:endParaRPr lang="es-ES" sz="1100" dirty="0">
                <a:solidFill>
                  <a:srgbClr val="243A64"/>
                </a:solidFill>
                <a:latin typeface="Montserrat" panose="00000500000000000000" pitchFamily="2" charset="0"/>
              </a:endParaRPr>
            </a:p>
          </p:txBody>
        </p:sp>
        <p:sp>
          <p:nvSpPr>
            <p:cNvPr id="40" name="Rectángulo redondeado 39">
              <a:extLst>
                <a:ext uri="{FF2B5EF4-FFF2-40B4-BE49-F238E27FC236}">
                  <a16:creationId xmlns:a16="http://schemas.microsoft.com/office/drawing/2014/main" id="{ECA1FDC1-69C8-CA46-991E-F0740EAD72EA}"/>
                </a:ext>
              </a:extLst>
            </p:cNvPr>
            <p:cNvSpPr/>
            <p:nvPr/>
          </p:nvSpPr>
          <p:spPr>
            <a:xfrm>
              <a:off x="5499147" y="2527323"/>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41" name="66 Rectángulo">
              <a:extLst>
                <a:ext uri="{FF2B5EF4-FFF2-40B4-BE49-F238E27FC236}">
                  <a16:creationId xmlns:a16="http://schemas.microsoft.com/office/drawing/2014/main" id="{A11962DD-4230-1D48-A7CA-951FB0EAC271}"/>
                </a:ext>
              </a:extLst>
            </p:cNvPr>
            <p:cNvSpPr/>
            <p:nvPr/>
          </p:nvSpPr>
          <p:spPr>
            <a:xfrm>
              <a:off x="5449259" y="2606886"/>
              <a:ext cx="1530233" cy="430887"/>
            </a:xfrm>
            <a:prstGeom prst="rect">
              <a:avLst/>
            </a:prstGeom>
          </p:spPr>
          <p:txBody>
            <a:bodyPr wrap="square">
              <a:spAutoFit/>
            </a:bodyPr>
            <a:lstStyle/>
            <a:p>
              <a:pPr algn="ctr"/>
              <a:r>
                <a:rPr lang="en-US" sz="1100" dirty="0">
                  <a:solidFill>
                    <a:srgbClr val="243A64"/>
                  </a:solidFill>
                  <a:latin typeface="Montserrat" panose="00000500000000000000" pitchFamily="2" charset="0"/>
                </a:rPr>
                <a:t>WG DAIRY RUMINANS</a:t>
              </a:r>
              <a:endParaRPr lang="es-ES" sz="1100" dirty="0">
                <a:solidFill>
                  <a:srgbClr val="243A64"/>
                </a:solidFill>
                <a:latin typeface="Montserrat" panose="00000500000000000000" pitchFamily="2" charset="0"/>
              </a:endParaRPr>
            </a:p>
          </p:txBody>
        </p:sp>
        <p:sp>
          <p:nvSpPr>
            <p:cNvPr id="42" name="Rectángulo redondeado 41">
              <a:extLst>
                <a:ext uri="{FF2B5EF4-FFF2-40B4-BE49-F238E27FC236}">
                  <a16:creationId xmlns:a16="http://schemas.microsoft.com/office/drawing/2014/main" id="{ECA1FDC1-69C8-CA46-991E-F0740EAD72EA}"/>
                </a:ext>
              </a:extLst>
            </p:cNvPr>
            <p:cNvSpPr/>
            <p:nvPr/>
          </p:nvSpPr>
          <p:spPr>
            <a:xfrm>
              <a:off x="5531091" y="3353879"/>
              <a:ext cx="1423945" cy="679727"/>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43" name="66 Rectángulo">
              <a:extLst>
                <a:ext uri="{FF2B5EF4-FFF2-40B4-BE49-F238E27FC236}">
                  <a16:creationId xmlns:a16="http://schemas.microsoft.com/office/drawing/2014/main" id="{A11962DD-4230-1D48-A7CA-951FB0EAC271}"/>
                </a:ext>
              </a:extLst>
            </p:cNvPr>
            <p:cNvSpPr/>
            <p:nvPr/>
          </p:nvSpPr>
          <p:spPr>
            <a:xfrm>
              <a:off x="5493443" y="3389860"/>
              <a:ext cx="1530233" cy="430887"/>
            </a:xfrm>
            <a:prstGeom prst="rect">
              <a:avLst/>
            </a:prstGeom>
          </p:spPr>
          <p:txBody>
            <a:bodyPr wrap="square">
              <a:spAutoFit/>
            </a:bodyPr>
            <a:lstStyle/>
            <a:p>
              <a:pPr algn="ctr"/>
              <a:r>
                <a:rPr lang="en-US" sz="1100" dirty="0">
                  <a:solidFill>
                    <a:srgbClr val="243A64"/>
                  </a:solidFill>
                  <a:latin typeface="Montserrat" panose="00000500000000000000" pitchFamily="2" charset="0"/>
                </a:rPr>
                <a:t>WG SMALL ANIMALS</a:t>
              </a:r>
              <a:endParaRPr lang="es-ES" sz="1100" dirty="0">
                <a:solidFill>
                  <a:srgbClr val="243A64"/>
                </a:solidFill>
                <a:latin typeface="Montserrat" panose="00000500000000000000" pitchFamily="2" charset="0"/>
              </a:endParaRPr>
            </a:p>
          </p:txBody>
        </p:sp>
        <p:sp>
          <p:nvSpPr>
            <p:cNvPr id="44" name="Rectángulo redondeado 43">
              <a:extLst>
                <a:ext uri="{FF2B5EF4-FFF2-40B4-BE49-F238E27FC236}">
                  <a16:creationId xmlns:a16="http://schemas.microsoft.com/office/drawing/2014/main" id="{ECA1FDC1-69C8-CA46-991E-F0740EAD72EA}"/>
                </a:ext>
              </a:extLst>
            </p:cNvPr>
            <p:cNvSpPr/>
            <p:nvPr/>
          </p:nvSpPr>
          <p:spPr>
            <a:xfrm>
              <a:off x="5531091" y="4178204"/>
              <a:ext cx="1423945" cy="571295"/>
            </a:xfrm>
            <a:prstGeom prst="roundRect">
              <a:avLst/>
            </a:prstGeom>
            <a:noFill/>
            <a:ln w="22225">
              <a:solidFill>
                <a:srgbClr val="19355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D0D0D0"/>
                </a:solidFill>
              </a:endParaRPr>
            </a:p>
          </p:txBody>
        </p:sp>
        <p:sp>
          <p:nvSpPr>
            <p:cNvPr id="45" name="66 Rectángulo">
              <a:extLst>
                <a:ext uri="{FF2B5EF4-FFF2-40B4-BE49-F238E27FC236}">
                  <a16:creationId xmlns:a16="http://schemas.microsoft.com/office/drawing/2014/main" id="{A11962DD-4230-1D48-A7CA-951FB0EAC271}"/>
                </a:ext>
              </a:extLst>
            </p:cNvPr>
            <p:cNvSpPr/>
            <p:nvPr/>
          </p:nvSpPr>
          <p:spPr>
            <a:xfrm>
              <a:off x="5481203" y="4257767"/>
              <a:ext cx="1530233" cy="261610"/>
            </a:xfrm>
            <a:prstGeom prst="rect">
              <a:avLst/>
            </a:prstGeom>
          </p:spPr>
          <p:txBody>
            <a:bodyPr wrap="square">
              <a:spAutoFit/>
            </a:bodyPr>
            <a:lstStyle/>
            <a:p>
              <a:pPr algn="ctr"/>
              <a:r>
                <a:rPr lang="en-US" sz="1100" dirty="0">
                  <a:solidFill>
                    <a:srgbClr val="243A64"/>
                  </a:solidFill>
                  <a:latin typeface="Montserrat" panose="00000500000000000000" pitchFamily="2" charset="0"/>
                </a:rPr>
                <a:t>WG AUICULTURE</a:t>
              </a:r>
              <a:endParaRPr lang="es-ES" sz="1100" dirty="0">
                <a:solidFill>
                  <a:srgbClr val="243A64"/>
                </a:solidFill>
                <a:latin typeface="Montserrat" panose="00000500000000000000" pitchFamily="2" charset="0"/>
              </a:endParaRPr>
            </a:p>
          </p:txBody>
        </p:sp>
      </p:grpSp>
    </p:spTree>
    <p:extLst>
      <p:ext uri="{BB962C8B-B14F-4D97-AF65-F5344CB8AC3E}">
        <p14:creationId xmlns:p14="http://schemas.microsoft.com/office/powerpoint/2010/main" val="359185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C34E68A5-99FA-E64E-9C61-93D4F5B1F0DC}"/>
              </a:ext>
            </a:extLst>
          </p:cNvPr>
          <p:cNvSpPr txBox="1"/>
          <p:nvPr/>
        </p:nvSpPr>
        <p:spPr>
          <a:xfrm>
            <a:off x="9067800" y="5137841"/>
            <a:ext cx="1550809" cy="863185"/>
          </a:xfrm>
          <a:prstGeom prst="rect">
            <a:avLst/>
          </a:prstGeom>
          <a:noFill/>
        </p:spPr>
        <p:txBody>
          <a:bodyPr wrap="square" lIns="0" tIns="0" rIns="0" bIns="0" rtlCol="0">
            <a:spAutoFit/>
          </a:bodyPr>
          <a:lstStyle/>
          <a:p>
            <a:pPr algn="ctr">
              <a:lnSpc>
                <a:spcPct val="120000"/>
              </a:lnSpc>
            </a:pPr>
            <a:r>
              <a:rPr lang="en-US" sz="1600" b="1" dirty="0">
                <a:solidFill>
                  <a:srgbClr val="002060"/>
                </a:solidFill>
                <a:latin typeface="Montserrat" charset="0"/>
                <a:ea typeface="Montserrat" charset="0"/>
                <a:cs typeface="Montserrat" charset="0"/>
              </a:rPr>
              <a:t>Reduce use of critical antibiotics</a:t>
            </a:r>
          </a:p>
        </p:txBody>
      </p:sp>
      <p:sp>
        <p:nvSpPr>
          <p:cNvPr id="4" name="TextBox 12">
            <a:extLst>
              <a:ext uri="{FF2B5EF4-FFF2-40B4-BE49-F238E27FC236}">
                <a16:creationId xmlns:a16="http://schemas.microsoft.com/office/drawing/2014/main" id="{FD421DC8-4296-774E-8FCE-BC839C8ED602}"/>
              </a:ext>
            </a:extLst>
          </p:cNvPr>
          <p:cNvSpPr txBox="1"/>
          <p:nvPr/>
        </p:nvSpPr>
        <p:spPr>
          <a:xfrm>
            <a:off x="1530353" y="4906348"/>
            <a:ext cx="1822447" cy="1158651"/>
          </a:xfrm>
          <a:prstGeom prst="rect">
            <a:avLst/>
          </a:prstGeom>
          <a:noFill/>
        </p:spPr>
        <p:txBody>
          <a:bodyPr wrap="square" lIns="0" tIns="0" rIns="0" bIns="0" rtlCol="0">
            <a:spAutoFit/>
          </a:bodyPr>
          <a:lstStyle/>
          <a:p>
            <a:pPr algn="ctr">
              <a:lnSpc>
                <a:spcPct val="120000"/>
              </a:lnSpc>
            </a:pPr>
            <a:r>
              <a:rPr lang="en-US" sz="1600" b="1" dirty="0">
                <a:solidFill>
                  <a:srgbClr val="002060"/>
                </a:solidFill>
                <a:latin typeface="Montserrat" charset="0"/>
                <a:ea typeface="Montserrat" charset="0"/>
                <a:cs typeface="Montserrat" charset="0"/>
              </a:rPr>
              <a:t>Management, biosecurity and hygiene guidelines</a:t>
            </a:r>
          </a:p>
        </p:txBody>
      </p:sp>
      <p:pic>
        <p:nvPicPr>
          <p:cNvPr id="5" name="Imagen 4">
            <a:extLst>
              <a:ext uri="{FF2B5EF4-FFF2-40B4-BE49-F238E27FC236}">
                <a16:creationId xmlns:a16="http://schemas.microsoft.com/office/drawing/2014/main" id="{69C1340F-9503-0149-887D-1158EF8891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8634" y="3567321"/>
            <a:ext cx="957111" cy="957111"/>
          </a:xfrm>
          <a:prstGeom prst="rect">
            <a:avLst/>
          </a:prstGeom>
        </p:spPr>
      </p:pic>
      <p:pic>
        <p:nvPicPr>
          <p:cNvPr id="6" name="Imagen 5">
            <a:extLst>
              <a:ext uri="{FF2B5EF4-FFF2-40B4-BE49-F238E27FC236}">
                <a16:creationId xmlns:a16="http://schemas.microsoft.com/office/drawing/2014/main" id="{9CAA4645-3358-514E-A49D-1A4E9F58E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0200" y="3484035"/>
            <a:ext cx="963087" cy="963087"/>
          </a:xfrm>
          <a:prstGeom prst="rect">
            <a:avLst/>
          </a:prstGeom>
        </p:spPr>
      </p:pic>
      <p:pic>
        <p:nvPicPr>
          <p:cNvPr id="7" name="Imagen 6">
            <a:extLst>
              <a:ext uri="{FF2B5EF4-FFF2-40B4-BE49-F238E27FC236}">
                <a16:creationId xmlns:a16="http://schemas.microsoft.com/office/drawing/2014/main" id="{4CBB4B63-E766-474C-9B66-512CB38D2D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0" y="3541057"/>
            <a:ext cx="946064" cy="946064"/>
          </a:xfrm>
          <a:prstGeom prst="rect">
            <a:avLst/>
          </a:prstGeom>
        </p:spPr>
      </p:pic>
      <p:sp>
        <p:nvSpPr>
          <p:cNvPr id="8" name="21 Rectángulo"/>
          <p:cNvSpPr/>
          <p:nvPr/>
        </p:nvSpPr>
        <p:spPr>
          <a:xfrm>
            <a:off x="4774786" y="4923808"/>
            <a:ext cx="2264808" cy="1077218"/>
          </a:xfrm>
          <a:prstGeom prst="rect">
            <a:avLst/>
          </a:prstGeom>
        </p:spPr>
        <p:txBody>
          <a:bodyPr wrap="square">
            <a:spAutoFit/>
          </a:bodyPr>
          <a:lstStyle/>
          <a:p>
            <a:pPr algn="ctr"/>
            <a:r>
              <a:rPr lang="en-US" sz="1600" b="1" dirty="0">
                <a:solidFill>
                  <a:srgbClr val="002060"/>
                </a:solidFill>
                <a:latin typeface="Montserrat" charset="0"/>
                <a:ea typeface="Montserrat" charset="0"/>
                <a:cs typeface="Montserrat" charset="0"/>
              </a:rPr>
              <a:t>Implement management and treatment guideline</a:t>
            </a:r>
            <a:r>
              <a:rPr lang="en-US" sz="1600" b="1" dirty="0">
                <a:latin typeface="Montserrat" charset="0"/>
                <a:ea typeface="Montserrat" charset="0"/>
                <a:cs typeface="Montserrat" charset="0"/>
              </a:rPr>
              <a:t>s</a:t>
            </a:r>
            <a:r>
              <a:rPr lang="es-ES" sz="1600" b="1" dirty="0">
                <a:latin typeface="Montserrat" charset="0"/>
                <a:ea typeface="Montserrat" charset="0"/>
                <a:cs typeface="Montserrat" charset="0"/>
              </a:rPr>
              <a:t> </a:t>
            </a:r>
          </a:p>
        </p:txBody>
      </p:sp>
      <p:sp>
        <p:nvSpPr>
          <p:cNvPr id="10" name="Rectángulo 9">
            <a:extLst>
              <a:ext uri="{FF2B5EF4-FFF2-40B4-BE49-F238E27FC236}">
                <a16:creationId xmlns:a16="http://schemas.microsoft.com/office/drawing/2014/main" id="{36A3C25D-21E6-244C-B5FD-81A12A06A5DA}"/>
              </a:ext>
            </a:extLst>
          </p:cNvPr>
          <p:cNvSpPr/>
          <p:nvPr/>
        </p:nvSpPr>
        <p:spPr>
          <a:xfrm>
            <a:off x="22167" y="4733627"/>
            <a:ext cx="12192000" cy="2118034"/>
          </a:xfrm>
          <a:prstGeom prst="rect">
            <a:avLst/>
          </a:prstGeom>
          <a:solidFill>
            <a:srgbClr val="84C0E8">
              <a:alpha val="56000"/>
            </a:srgbClr>
          </a:solidFill>
          <a:ln>
            <a:noFill/>
          </a:ln>
          <a:scene3d>
            <a:camera prst="orthographicFront"/>
            <a:lightRig rig="threePt" dir="t"/>
          </a:scene3d>
          <a:sp3d z="6350">
            <a:extrusionClr>
              <a:srgbClr val="EB752E"/>
            </a:extrusionClr>
            <a:contourClr>
              <a:srgbClr val="EB752E"/>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3223" tIns="2097167" rIns="953223" bIns="266856" numCol="1" spcCol="1270" rtlCol="0" anchor="ctr" anchorCtr="0">
            <a:noAutofit/>
            <a:flatTx/>
          </a:bodyPr>
          <a:lstStyle/>
          <a:p>
            <a:pPr marL="0" indent="0" algn="ctr" defTabSz="2667000">
              <a:lnSpc>
                <a:spcPct val="90000"/>
              </a:lnSpc>
              <a:spcBef>
                <a:spcPct val="0"/>
              </a:spcBef>
              <a:spcAft>
                <a:spcPct val="35000"/>
              </a:spcAft>
              <a:buNone/>
            </a:pPr>
            <a:endParaRPr lang="es-ES" sz="6000" kern="1200" dirty="0"/>
          </a:p>
        </p:txBody>
      </p:sp>
      <p:sp>
        <p:nvSpPr>
          <p:cNvPr id="11" name="34 CuadroTexto">
            <a:extLst>
              <a:ext uri="{FF2B5EF4-FFF2-40B4-BE49-F238E27FC236}">
                <a16:creationId xmlns:a16="http://schemas.microsoft.com/office/drawing/2014/main" id="{FCC4514D-46ED-8B45-9065-0F30F54E81A1}"/>
              </a:ext>
            </a:extLst>
          </p:cNvPr>
          <p:cNvSpPr txBox="1"/>
          <p:nvPr/>
        </p:nvSpPr>
        <p:spPr>
          <a:xfrm>
            <a:off x="1351635" y="1039539"/>
            <a:ext cx="8831652" cy="369332"/>
          </a:xfrm>
          <a:prstGeom prst="rect">
            <a:avLst/>
          </a:prstGeom>
          <a:noFill/>
        </p:spPr>
        <p:txBody>
          <a:bodyPr wrap="square" rtlCol="0">
            <a:spAutoFit/>
          </a:bodyPr>
          <a:lstStyle/>
          <a:p>
            <a:pPr algn="ctr"/>
            <a:r>
              <a:rPr lang="es-ES" b="1" dirty="0" err="1">
                <a:solidFill>
                  <a:srgbClr val="002060"/>
                </a:solidFill>
                <a:latin typeface="Montserrat Medium" charset="0"/>
                <a:ea typeface="Montserrat Medium" charset="0"/>
                <a:cs typeface="Montserrat Medium" charset="0"/>
              </a:rPr>
              <a:t>Voluntary</a:t>
            </a:r>
            <a:r>
              <a:rPr lang="es-ES" b="1" dirty="0">
                <a:solidFill>
                  <a:srgbClr val="002060"/>
                </a:solidFill>
                <a:latin typeface="Montserrat Medium" charset="0"/>
                <a:ea typeface="Montserrat Medium" charset="0"/>
                <a:cs typeface="Montserrat Medium" charset="0"/>
              </a:rPr>
              <a:t> </a:t>
            </a:r>
            <a:r>
              <a:rPr lang="es-ES" b="1" dirty="0" err="1">
                <a:solidFill>
                  <a:srgbClr val="002060"/>
                </a:solidFill>
                <a:latin typeface="Montserrat Medium" charset="0"/>
                <a:ea typeface="Montserrat Medium" charset="0"/>
                <a:cs typeface="Montserrat Medium" charset="0"/>
              </a:rPr>
              <a:t>Programs</a:t>
            </a:r>
            <a:endParaRPr lang="es-ES" b="1" dirty="0">
              <a:solidFill>
                <a:srgbClr val="002060"/>
              </a:solidFill>
              <a:latin typeface="Montserrat Medium" charset="0"/>
              <a:ea typeface="Montserrat Medium" charset="0"/>
              <a:cs typeface="Montserrat Medium" charset="0"/>
            </a:endParaRPr>
          </a:p>
        </p:txBody>
      </p:sp>
      <p:sp>
        <p:nvSpPr>
          <p:cNvPr id="12" name="Marcador de texto 11">
            <a:extLst>
              <a:ext uri="{FF2B5EF4-FFF2-40B4-BE49-F238E27FC236}">
                <a16:creationId xmlns:a16="http://schemas.microsoft.com/office/drawing/2014/main" id="{95CE0669-F28E-A34A-B7A3-012E47FDBA9E}"/>
              </a:ext>
            </a:extLst>
          </p:cNvPr>
          <p:cNvSpPr txBox="1">
            <a:spLocks noGrp="1"/>
          </p:cNvSpPr>
          <p:nvPr>
            <p:ph type="body" sz="quarter" idx="10"/>
          </p:nvPr>
        </p:nvSpPr>
        <p:spPr>
          <a:xfrm>
            <a:off x="762000" y="257954"/>
            <a:ext cx="8008947" cy="533400"/>
          </a:xfrm>
          <a:prstGeom prst="rect">
            <a:avLst/>
          </a:prstGeom>
          <a:noFill/>
        </p:spPr>
        <p:txBody>
          <a:bodyPr wrap="square" rtlCol="0">
            <a:spAutoFit/>
          </a:bodyPr>
          <a:lstStyle/>
          <a:p>
            <a:pPr algn="ctr"/>
            <a:r>
              <a:rPr lang="es-ES" dirty="0">
                <a:solidFill>
                  <a:schemeClr val="bg1"/>
                </a:solidFill>
                <a:latin typeface="Montserrat Medium" charset="0"/>
                <a:ea typeface="Montserrat Medium" charset="0"/>
                <a:cs typeface="Montserrat Medium" charset="0"/>
              </a:rPr>
              <a:t>ANTIBIOTICS REDUCTION PROGRAMS</a:t>
            </a:r>
          </a:p>
        </p:txBody>
      </p:sp>
      <p:sp>
        <p:nvSpPr>
          <p:cNvPr id="13" name="CuadroTexto 12">
            <a:extLst>
              <a:ext uri="{FF2B5EF4-FFF2-40B4-BE49-F238E27FC236}">
                <a16:creationId xmlns:a16="http://schemas.microsoft.com/office/drawing/2014/main" id="{95CE0669-F28E-A34A-B7A3-012E47FDBA9E}"/>
              </a:ext>
            </a:extLst>
          </p:cNvPr>
          <p:cNvSpPr txBox="1"/>
          <p:nvPr/>
        </p:nvSpPr>
        <p:spPr>
          <a:xfrm>
            <a:off x="3352799" y="451036"/>
            <a:ext cx="5418147" cy="369332"/>
          </a:xfrm>
          <a:prstGeom prst="rect">
            <a:avLst/>
          </a:prstGeom>
          <a:noFill/>
        </p:spPr>
        <p:txBody>
          <a:bodyPr wrap="square" rtlCol="0">
            <a:spAutoFit/>
          </a:bodyPr>
          <a:lstStyle/>
          <a:p>
            <a:pPr algn="ctr"/>
            <a:r>
              <a:rPr lang="es-ES" b="1" dirty="0">
                <a:solidFill>
                  <a:srgbClr val="002060"/>
                </a:solidFill>
                <a:latin typeface="Montserrat Medium" charset="0"/>
                <a:ea typeface="Montserrat Medium" charset="0"/>
                <a:cs typeface="Montserrat Medium" charset="0"/>
              </a:rPr>
              <a:t>ANTIBIOTICS REDUCTION PROGRAMS</a:t>
            </a:r>
          </a:p>
        </p:txBody>
      </p:sp>
    </p:spTree>
    <p:extLst>
      <p:ext uri="{BB962C8B-B14F-4D97-AF65-F5344CB8AC3E}">
        <p14:creationId xmlns:p14="http://schemas.microsoft.com/office/powerpoint/2010/main" val="132063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726D511-F031-4029-9D03-2C26879EDD2F}"/>
              </a:ext>
            </a:extLst>
          </p:cNvPr>
          <p:cNvSpPr>
            <a:spLocks noGrp="1"/>
          </p:cNvSpPr>
          <p:nvPr>
            <p:ph type="body" sz="quarter" idx="10"/>
          </p:nvPr>
        </p:nvSpPr>
        <p:spPr/>
        <p:txBody>
          <a:bodyPr/>
          <a:lstStyle/>
          <a:p>
            <a:r>
              <a:rPr lang="en-GB" altLang="es-ES" b="1" dirty="0">
                <a:solidFill>
                  <a:srgbClr val="002060"/>
                </a:solidFill>
                <a:latin typeface="Lato-Light"/>
              </a:rPr>
              <a:t>PORCINE SECTOR</a:t>
            </a:r>
          </a:p>
          <a:p>
            <a:endParaRPr lang="es-ES" dirty="0">
              <a:solidFill>
                <a:srgbClr val="002060"/>
              </a:solidFill>
            </a:endParaRPr>
          </a:p>
        </p:txBody>
      </p:sp>
      <p:sp>
        <p:nvSpPr>
          <p:cNvPr id="6" name="Marcador de número de diapositiva 5">
            <a:extLst>
              <a:ext uri="{FF2B5EF4-FFF2-40B4-BE49-F238E27FC236}">
                <a16:creationId xmlns:a16="http://schemas.microsoft.com/office/drawing/2014/main" id="{5433E6F3-0DE0-5E4D-A8BE-E40D095A3939}"/>
              </a:ext>
            </a:extLst>
          </p:cNvPr>
          <p:cNvSpPr txBox="1">
            <a:spLocks/>
          </p:cNvSpPr>
          <p:nvPr/>
        </p:nvSpPr>
        <p:spPr>
          <a:xfrm>
            <a:off x="462191" y="6113462"/>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1200">
                <a:solidFill>
                  <a:srgbClr val="C00000"/>
                </a:solidFill>
                <a:latin typeface="Montserrat" charset="0"/>
                <a:ea typeface="Montserrat" charset="0"/>
                <a:cs typeface="Montserrat" charset="0"/>
              </a:rPr>
              <a:pPr/>
              <a:t>8</a:t>
            </a:fld>
            <a:endParaRPr lang="es-ES" sz="1200" dirty="0">
              <a:solidFill>
                <a:srgbClr val="C00000"/>
              </a:solidFill>
              <a:latin typeface="Montserrat" charset="0"/>
              <a:ea typeface="Montserrat" charset="0"/>
              <a:cs typeface="Montserrat" charset="0"/>
            </a:endParaRPr>
          </a:p>
        </p:txBody>
      </p:sp>
      <p:sp>
        <p:nvSpPr>
          <p:cNvPr id="9" name="Rectángulo redondeado 8">
            <a:extLst>
              <a:ext uri="{FF2B5EF4-FFF2-40B4-BE49-F238E27FC236}">
                <a16:creationId xmlns:a16="http://schemas.microsoft.com/office/drawing/2014/main" id="{870F190A-F050-044A-8317-70FD2D2152D6}"/>
              </a:ext>
            </a:extLst>
          </p:cNvPr>
          <p:cNvSpPr/>
          <p:nvPr/>
        </p:nvSpPr>
        <p:spPr>
          <a:xfrm>
            <a:off x="609600" y="1454150"/>
            <a:ext cx="3909374" cy="2256212"/>
          </a:xfrm>
          <a:prstGeom prst="roundRect">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redondeado 11">
            <a:extLst>
              <a:ext uri="{FF2B5EF4-FFF2-40B4-BE49-F238E27FC236}">
                <a16:creationId xmlns:a16="http://schemas.microsoft.com/office/drawing/2014/main" id="{870F190A-F050-044A-8317-70FD2D2152D6}"/>
              </a:ext>
            </a:extLst>
          </p:cNvPr>
          <p:cNvSpPr/>
          <p:nvPr/>
        </p:nvSpPr>
        <p:spPr>
          <a:xfrm>
            <a:off x="2586454" y="3051342"/>
            <a:ext cx="3909374" cy="2256212"/>
          </a:xfrm>
          <a:prstGeom prst="roundRect">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p:cNvSpPr txBox="1"/>
          <p:nvPr/>
        </p:nvSpPr>
        <p:spPr>
          <a:xfrm>
            <a:off x="762001" y="1710624"/>
            <a:ext cx="3505198" cy="923330"/>
          </a:xfrm>
          <a:prstGeom prst="rect">
            <a:avLst/>
          </a:prstGeom>
          <a:noFill/>
        </p:spPr>
        <p:txBody>
          <a:bodyPr wrap="square" rtlCol="0">
            <a:spAutoFit/>
          </a:bodyPr>
          <a:lstStyle/>
          <a:p>
            <a:pPr algn="ctr"/>
            <a:r>
              <a:rPr lang="en-GB" dirty="0">
                <a:solidFill>
                  <a:schemeClr val="bg1"/>
                </a:solidFill>
              </a:rPr>
              <a:t>AGREEMENT FOR VOLUNTARY REDUCTION OF COLISTINE</a:t>
            </a:r>
          </a:p>
        </p:txBody>
      </p:sp>
      <p:sp>
        <p:nvSpPr>
          <p:cNvPr id="14" name="27 CuadroTexto"/>
          <p:cNvSpPr txBox="1"/>
          <p:nvPr/>
        </p:nvSpPr>
        <p:spPr>
          <a:xfrm>
            <a:off x="3042264" y="3256118"/>
            <a:ext cx="191012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pt-PT" sz="1800" dirty="0">
                <a:latin typeface="Montserrat"/>
              </a:rPr>
              <a:t>National veterinary associations</a:t>
            </a:r>
          </a:p>
        </p:txBody>
      </p:sp>
      <p:sp>
        <p:nvSpPr>
          <p:cNvPr id="15" name="28 CuadroTexto"/>
          <p:cNvSpPr txBox="1"/>
          <p:nvPr/>
        </p:nvSpPr>
        <p:spPr>
          <a:xfrm>
            <a:off x="4054975" y="4376632"/>
            <a:ext cx="212656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pt-PT" sz="1800" dirty="0">
                <a:latin typeface="Montserrat"/>
              </a:rPr>
              <a:t>Professionals of the sector</a:t>
            </a:r>
          </a:p>
        </p:txBody>
      </p:sp>
      <p:sp>
        <p:nvSpPr>
          <p:cNvPr id="4" name="CuadroTexto 3">
            <a:extLst>
              <a:ext uri="{FF2B5EF4-FFF2-40B4-BE49-F238E27FC236}">
                <a16:creationId xmlns:a16="http://schemas.microsoft.com/office/drawing/2014/main" id="{98F14FD8-BBEB-1315-7FDA-E101ACDD84C3}"/>
              </a:ext>
            </a:extLst>
          </p:cNvPr>
          <p:cNvSpPr txBox="1"/>
          <p:nvPr/>
        </p:nvSpPr>
        <p:spPr>
          <a:xfrm>
            <a:off x="462191" y="4958144"/>
            <a:ext cx="1703115" cy="1521701"/>
          </a:xfrm>
          <a:prstGeom prst="rect">
            <a:avLst/>
          </a:prstGeom>
          <a:solidFill>
            <a:schemeClr val="bg1"/>
          </a:solidFill>
        </p:spPr>
        <p:txBody>
          <a:bodyPr wrap="square" rtlCol="0">
            <a:spAutoFit/>
          </a:bodyPr>
          <a:lstStyle/>
          <a:p>
            <a:pPr>
              <a:lnSpc>
                <a:spcPts val="3840"/>
              </a:lnSpc>
            </a:pPr>
            <a:r>
              <a:rPr lang="es-ES" sz="2400" b="1" dirty="0">
                <a:solidFill>
                  <a:srgbClr val="002060"/>
                </a:solidFill>
                <a:cs typeface="Calibri Light" panose="020F0302020204030204" pitchFamily="34" charset="0"/>
              </a:rPr>
              <a:t>Reduce </a:t>
            </a:r>
          </a:p>
          <a:p>
            <a:pPr>
              <a:lnSpc>
                <a:spcPts val="3840"/>
              </a:lnSpc>
            </a:pPr>
            <a:r>
              <a:rPr lang="en-US" sz="2400" b="1" dirty="0">
                <a:solidFill>
                  <a:srgbClr val="002060"/>
                </a:solidFill>
                <a:cs typeface="Calibri Light" panose="020F0302020204030204" pitchFamily="34" charset="0"/>
              </a:rPr>
              <a:t>Colistin </a:t>
            </a:r>
            <a:r>
              <a:rPr lang="en-US" sz="2400" dirty="0">
                <a:solidFill>
                  <a:srgbClr val="002060"/>
                </a:solidFill>
                <a:cs typeface="Calibri Light" panose="020F0302020204030204" pitchFamily="34" charset="0"/>
              </a:rPr>
              <a:t>Program</a:t>
            </a:r>
          </a:p>
        </p:txBody>
      </p:sp>
      <p:pic>
        <p:nvPicPr>
          <p:cNvPr id="5" name="Picture 2">
            <a:extLst>
              <a:ext uri="{FF2B5EF4-FFF2-40B4-BE49-F238E27FC236}">
                <a16:creationId xmlns:a16="http://schemas.microsoft.com/office/drawing/2014/main" id="{B0891B16-A836-59E1-283D-CF62E3CE61E5}"/>
              </a:ext>
            </a:extLst>
          </p:cNvPr>
          <p:cNvPicPr>
            <a:picLocks noChangeAspect="1" noChangeArrowheads="1"/>
          </p:cNvPicPr>
          <p:nvPr/>
        </p:nvPicPr>
        <p:blipFill>
          <a:blip r:embed="rId2"/>
          <a:srcRect/>
          <a:stretch>
            <a:fillRect/>
          </a:stretch>
        </p:blipFill>
        <p:spPr bwMode="auto">
          <a:xfrm>
            <a:off x="2041807" y="4946215"/>
            <a:ext cx="2327167" cy="1686629"/>
          </a:xfrm>
          <a:prstGeom prst="rect">
            <a:avLst/>
          </a:prstGeom>
          <a:noFill/>
          <a:ln w="9525">
            <a:noFill/>
            <a:miter lim="800000"/>
            <a:headEnd/>
            <a:tailEnd/>
          </a:ln>
          <a:effectLst/>
        </p:spPr>
      </p:pic>
    </p:spTree>
    <p:extLst>
      <p:ext uri="{BB962C8B-B14F-4D97-AF65-F5344CB8AC3E}">
        <p14:creationId xmlns:p14="http://schemas.microsoft.com/office/powerpoint/2010/main" val="246905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726D511-F031-4029-9D03-2C26879EDD2F}"/>
              </a:ext>
            </a:extLst>
          </p:cNvPr>
          <p:cNvSpPr>
            <a:spLocks noGrp="1"/>
          </p:cNvSpPr>
          <p:nvPr>
            <p:ph type="body" sz="quarter" idx="10"/>
          </p:nvPr>
        </p:nvSpPr>
        <p:spPr/>
        <p:txBody>
          <a:bodyPr/>
          <a:lstStyle/>
          <a:p>
            <a:r>
              <a:rPr lang="en-GB" altLang="es-ES" b="1" dirty="0">
                <a:solidFill>
                  <a:srgbClr val="002060"/>
                </a:solidFill>
                <a:latin typeface="Lato-Light"/>
              </a:rPr>
              <a:t>PORCINE SECTOR</a:t>
            </a:r>
          </a:p>
          <a:p>
            <a:endParaRPr lang="es-ES" dirty="0">
              <a:solidFill>
                <a:srgbClr val="002060"/>
              </a:solidFill>
            </a:endParaRPr>
          </a:p>
        </p:txBody>
      </p:sp>
      <p:sp>
        <p:nvSpPr>
          <p:cNvPr id="4" name="26 CuadroTexto"/>
          <p:cNvSpPr txBox="1"/>
          <p:nvPr/>
        </p:nvSpPr>
        <p:spPr>
          <a:xfrm>
            <a:off x="997285" y="1237749"/>
            <a:ext cx="346235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400" b="1" dirty="0">
                <a:solidFill>
                  <a:srgbClr val="002060"/>
                </a:solidFill>
                <a:latin typeface="Montserrat" panose="00000500000000000000" pitchFamily="2" charset="0"/>
              </a:rPr>
              <a:t>GOALS</a:t>
            </a:r>
            <a:r>
              <a:rPr lang="es-ES" sz="1800" b="1" dirty="0">
                <a:solidFill>
                  <a:srgbClr val="002060"/>
                </a:solidFill>
                <a:latin typeface="Montserrat" panose="00000500000000000000" pitchFamily="2" charset="0"/>
              </a:rPr>
              <a:t>: </a:t>
            </a:r>
          </a:p>
        </p:txBody>
      </p:sp>
      <p:sp>
        <p:nvSpPr>
          <p:cNvPr id="5" name="30 Rectángulo"/>
          <p:cNvSpPr/>
          <p:nvPr/>
        </p:nvSpPr>
        <p:spPr>
          <a:xfrm>
            <a:off x="1981200" y="3183916"/>
            <a:ext cx="3257623" cy="40011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err="1">
                <a:solidFill>
                  <a:srgbClr val="002060"/>
                </a:solidFill>
                <a:latin typeface="Montserrat" panose="00000500000000000000" pitchFamily="2" charset="0"/>
              </a:rPr>
              <a:t>Neomycin</a:t>
            </a:r>
            <a:r>
              <a:rPr lang="es-ES" sz="2000" dirty="0">
                <a:solidFill>
                  <a:srgbClr val="002060"/>
                </a:solidFill>
                <a:latin typeface="Montserrat" panose="00000500000000000000" pitchFamily="2" charset="0"/>
              </a:rPr>
              <a:t> y </a:t>
            </a:r>
            <a:r>
              <a:rPr lang="es-ES" sz="2000" dirty="0" err="1">
                <a:solidFill>
                  <a:srgbClr val="002060"/>
                </a:solidFill>
                <a:latin typeface="Montserrat" panose="00000500000000000000" pitchFamily="2" charset="0"/>
              </a:rPr>
              <a:t>Apramycin</a:t>
            </a:r>
            <a:r>
              <a:rPr lang="es-ES" sz="2000" dirty="0">
                <a:solidFill>
                  <a:srgbClr val="002060"/>
                </a:solidFill>
                <a:latin typeface="Montserrat" panose="00000500000000000000" pitchFamily="2" charset="0"/>
              </a:rPr>
              <a:t> </a:t>
            </a:r>
            <a:endParaRPr lang="pt-PT" sz="2000" dirty="0">
              <a:solidFill>
                <a:srgbClr val="002060"/>
              </a:solidFill>
              <a:latin typeface="Montserrat" panose="00000500000000000000" pitchFamily="2" charset="0"/>
            </a:endParaRPr>
          </a:p>
        </p:txBody>
      </p:sp>
      <p:sp>
        <p:nvSpPr>
          <p:cNvPr id="7" name="2 Marcador de contenido"/>
          <p:cNvSpPr txBox="1">
            <a:spLocks/>
          </p:cNvSpPr>
          <p:nvPr/>
        </p:nvSpPr>
        <p:spPr>
          <a:xfrm>
            <a:off x="-30479" y="1765328"/>
            <a:ext cx="6736080" cy="2663577"/>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S" sz="2000" b="1" dirty="0">
                <a:solidFill>
                  <a:srgbClr val="002060"/>
                </a:solidFill>
                <a:latin typeface="Montserrat" panose="00000500000000000000" pitchFamily="2" charset="0"/>
              </a:rPr>
              <a:t>Reduce </a:t>
            </a:r>
            <a:r>
              <a:rPr lang="es-ES" sz="2000" b="1" dirty="0" err="1">
                <a:solidFill>
                  <a:srgbClr val="002060"/>
                </a:solidFill>
                <a:latin typeface="Montserrat" panose="00000500000000000000" pitchFamily="2" charset="0"/>
              </a:rPr>
              <a:t>the</a:t>
            </a:r>
            <a:r>
              <a:rPr lang="es-ES" sz="2000" b="1" dirty="0">
                <a:solidFill>
                  <a:srgbClr val="002060"/>
                </a:solidFill>
                <a:latin typeface="Montserrat" panose="00000500000000000000" pitchFamily="2" charset="0"/>
              </a:rPr>
              <a:t> </a:t>
            </a:r>
            <a:r>
              <a:rPr lang="es-ES" sz="2000" b="1" dirty="0" err="1">
                <a:solidFill>
                  <a:srgbClr val="002060"/>
                </a:solidFill>
                <a:latin typeface="Montserrat" panose="00000500000000000000" pitchFamily="2" charset="0"/>
              </a:rPr>
              <a:t>consumption</a:t>
            </a:r>
            <a:r>
              <a:rPr lang="es-ES" sz="2000" b="1" dirty="0">
                <a:solidFill>
                  <a:srgbClr val="002060"/>
                </a:solidFill>
                <a:latin typeface="Montserrat" panose="00000500000000000000" pitchFamily="2" charset="0"/>
              </a:rPr>
              <a:t> of </a:t>
            </a:r>
            <a:r>
              <a:rPr lang="es-ES" sz="2000" b="1" dirty="0" err="1">
                <a:solidFill>
                  <a:srgbClr val="002060"/>
                </a:solidFill>
                <a:latin typeface="Montserrat" panose="00000500000000000000" pitchFamily="2" charset="0"/>
              </a:rPr>
              <a:t>the</a:t>
            </a:r>
            <a:r>
              <a:rPr lang="es-ES" sz="2000" b="1" dirty="0">
                <a:solidFill>
                  <a:srgbClr val="002060"/>
                </a:solidFill>
                <a:latin typeface="Montserrat" panose="00000500000000000000" pitchFamily="2" charset="0"/>
              </a:rPr>
              <a:t> COLISTIN: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2000" b="1" dirty="0">
              <a:solidFill>
                <a:srgbClr val="002060"/>
              </a:solidFill>
              <a:latin typeface="Montserrat" panose="000005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s-ES" sz="2000" b="1" dirty="0">
              <a:solidFill>
                <a:srgbClr val="002060"/>
              </a:solidFill>
              <a:latin typeface="Montserrat" panose="000005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S" sz="2000" b="1" dirty="0">
                <a:solidFill>
                  <a:srgbClr val="002060"/>
                </a:solidFill>
                <a:latin typeface="Montserrat" panose="00000500000000000000" pitchFamily="2" charset="0"/>
              </a:rPr>
              <a:t>Control </a:t>
            </a:r>
            <a:r>
              <a:rPr lang="es-ES" sz="2000" b="1" dirty="0" err="1">
                <a:solidFill>
                  <a:srgbClr val="002060"/>
                </a:solidFill>
                <a:latin typeface="Montserrat" panose="00000500000000000000" pitchFamily="2" charset="0"/>
              </a:rPr>
              <a:t>the</a:t>
            </a:r>
            <a:r>
              <a:rPr lang="es-ES" sz="2000" b="1" dirty="0">
                <a:solidFill>
                  <a:srgbClr val="002060"/>
                </a:solidFill>
                <a:latin typeface="Montserrat" panose="00000500000000000000" pitchFamily="2" charset="0"/>
              </a:rPr>
              <a:t> </a:t>
            </a:r>
            <a:r>
              <a:rPr lang="es-ES" sz="2000" b="1" dirty="0" err="1">
                <a:solidFill>
                  <a:srgbClr val="002060"/>
                </a:solidFill>
                <a:latin typeface="Montserrat" panose="00000500000000000000" pitchFamily="2" charset="0"/>
              </a:rPr>
              <a:t>alternative</a:t>
            </a:r>
            <a:r>
              <a:rPr lang="es-ES" sz="2000" b="1" dirty="0">
                <a:solidFill>
                  <a:srgbClr val="002060"/>
                </a:solidFill>
                <a:latin typeface="Montserrat" panose="00000500000000000000" pitchFamily="2" charset="0"/>
              </a:rPr>
              <a:t> </a:t>
            </a:r>
            <a:r>
              <a:rPr lang="es-ES" sz="2000" b="1" dirty="0" err="1">
                <a:solidFill>
                  <a:srgbClr val="002060"/>
                </a:solidFill>
                <a:latin typeface="Montserrat" panose="00000500000000000000" pitchFamily="2" charset="0"/>
              </a:rPr>
              <a:t>consumption</a:t>
            </a:r>
            <a:r>
              <a:rPr lang="es-ES" sz="2000" b="1" dirty="0">
                <a:solidFill>
                  <a:srgbClr val="002060"/>
                </a:solidFill>
                <a:latin typeface="Montserrat" panose="00000500000000000000" pitchFamily="2" charset="0"/>
              </a:rPr>
              <a:t> of </a:t>
            </a:r>
            <a:r>
              <a:rPr lang="es-ES" sz="2000" b="1" dirty="0" err="1">
                <a:solidFill>
                  <a:srgbClr val="002060"/>
                </a:solidFill>
                <a:latin typeface="Montserrat" panose="00000500000000000000" pitchFamily="2" charset="0"/>
              </a:rPr>
              <a:t>the</a:t>
            </a:r>
            <a:r>
              <a:rPr lang="es-ES" sz="2000" b="1" dirty="0">
                <a:solidFill>
                  <a:srgbClr val="002060"/>
                </a:solidFill>
                <a:latin typeface="Montserrat" panose="00000500000000000000" pitchFamily="2" charset="0"/>
              </a:rPr>
              <a:t> </a:t>
            </a:r>
            <a:r>
              <a:rPr lang="es-ES" sz="2000" b="1" dirty="0" err="1">
                <a:solidFill>
                  <a:srgbClr val="002060"/>
                </a:solidFill>
                <a:latin typeface="Montserrat" panose="00000500000000000000" pitchFamily="2" charset="0"/>
              </a:rPr>
              <a:t>antibiotics</a:t>
            </a:r>
            <a:r>
              <a:rPr lang="es-ES" sz="2000" b="1" dirty="0">
                <a:solidFill>
                  <a:srgbClr val="002060"/>
                </a:solidFill>
                <a:latin typeface="Montserrat" panose="00000500000000000000" pitchFamily="2"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2000" b="1" dirty="0">
              <a:solidFill>
                <a:srgbClr val="002060"/>
              </a:solidFill>
              <a:latin typeface="Montserrat" panose="00000500000000000000" pitchFamily="2" charset="0"/>
            </a:endParaRPr>
          </a:p>
          <a:p>
            <a:pPr marL="342900" lvl="2" indent="-342900">
              <a:spcBef>
                <a:spcPct val="20000"/>
              </a:spcBef>
              <a:buClrTx/>
              <a:defRPr/>
            </a:pPr>
            <a:endParaRPr lang="es-ES" sz="2400" b="1" dirty="0">
              <a:solidFill>
                <a:srgbClr val="002060"/>
              </a:solidFill>
              <a:latin typeface="Montserrat" panose="00000500000000000000" pitchFamily="2" charset="0"/>
            </a:endParaRPr>
          </a:p>
        </p:txBody>
      </p:sp>
      <p:sp>
        <p:nvSpPr>
          <p:cNvPr id="8" name="29 Rectángulo"/>
          <p:cNvSpPr/>
          <p:nvPr/>
        </p:nvSpPr>
        <p:spPr>
          <a:xfrm>
            <a:off x="1295400" y="2295082"/>
            <a:ext cx="6914272"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err="1">
                <a:solidFill>
                  <a:srgbClr val="002060"/>
                </a:solidFill>
                <a:latin typeface="Montserrat" panose="00000500000000000000" pitchFamily="2" charset="0"/>
              </a:rPr>
              <a:t>Objective</a:t>
            </a:r>
            <a:r>
              <a:rPr lang="es-ES" sz="2000" dirty="0">
                <a:solidFill>
                  <a:srgbClr val="002060"/>
                </a:solidFill>
                <a:latin typeface="Montserrat" panose="00000500000000000000" pitchFamily="2" charset="0"/>
              </a:rPr>
              <a:t>: 5 mg/PCU in 3 </a:t>
            </a:r>
            <a:r>
              <a:rPr lang="es-ES" sz="2000" dirty="0" err="1">
                <a:solidFill>
                  <a:srgbClr val="002060"/>
                </a:solidFill>
                <a:latin typeface="Montserrat" panose="00000500000000000000" pitchFamily="2" charset="0"/>
              </a:rPr>
              <a:t>years</a:t>
            </a:r>
            <a:endParaRPr lang="es-ES" sz="2000" dirty="0">
              <a:solidFill>
                <a:srgbClr val="002060"/>
              </a:solidFill>
              <a:latin typeface="Montserrat" panose="00000500000000000000" pitchFamily="2" charset="0"/>
            </a:endParaRPr>
          </a:p>
        </p:txBody>
      </p:sp>
      <p:sp>
        <p:nvSpPr>
          <p:cNvPr id="9" name="CuadroTexto 8">
            <a:extLst>
              <a:ext uri="{FF2B5EF4-FFF2-40B4-BE49-F238E27FC236}">
                <a16:creationId xmlns:a16="http://schemas.microsoft.com/office/drawing/2014/main" id="{CB09BABC-590B-B71D-E62F-B8AFFA79F8C7}"/>
              </a:ext>
            </a:extLst>
          </p:cNvPr>
          <p:cNvSpPr txBox="1"/>
          <p:nvPr/>
        </p:nvSpPr>
        <p:spPr>
          <a:xfrm>
            <a:off x="462191" y="4958144"/>
            <a:ext cx="1703115" cy="1521701"/>
          </a:xfrm>
          <a:prstGeom prst="rect">
            <a:avLst/>
          </a:prstGeom>
          <a:solidFill>
            <a:schemeClr val="bg1"/>
          </a:solidFill>
        </p:spPr>
        <p:txBody>
          <a:bodyPr wrap="square" rtlCol="0">
            <a:spAutoFit/>
          </a:bodyPr>
          <a:lstStyle/>
          <a:p>
            <a:pPr>
              <a:lnSpc>
                <a:spcPts val="3840"/>
              </a:lnSpc>
            </a:pPr>
            <a:r>
              <a:rPr lang="es-ES" sz="2400" b="1" dirty="0">
                <a:solidFill>
                  <a:srgbClr val="002060"/>
                </a:solidFill>
                <a:cs typeface="Calibri Light" panose="020F0302020204030204" pitchFamily="34" charset="0"/>
              </a:rPr>
              <a:t>Reduce </a:t>
            </a:r>
          </a:p>
          <a:p>
            <a:pPr>
              <a:lnSpc>
                <a:spcPts val="3840"/>
              </a:lnSpc>
            </a:pPr>
            <a:r>
              <a:rPr lang="en-US" sz="2400" b="1" dirty="0">
                <a:solidFill>
                  <a:srgbClr val="002060"/>
                </a:solidFill>
                <a:cs typeface="Calibri Light" panose="020F0302020204030204" pitchFamily="34" charset="0"/>
              </a:rPr>
              <a:t>Colistin </a:t>
            </a:r>
            <a:r>
              <a:rPr lang="en-US" sz="2400" dirty="0">
                <a:solidFill>
                  <a:srgbClr val="002060"/>
                </a:solidFill>
                <a:cs typeface="Calibri Light" panose="020F0302020204030204" pitchFamily="34" charset="0"/>
              </a:rPr>
              <a:t>Program</a:t>
            </a:r>
          </a:p>
        </p:txBody>
      </p:sp>
      <p:pic>
        <p:nvPicPr>
          <p:cNvPr id="10" name="Picture 2">
            <a:extLst>
              <a:ext uri="{FF2B5EF4-FFF2-40B4-BE49-F238E27FC236}">
                <a16:creationId xmlns:a16="http://schemas.microsoft.com/office/drawing/2014/main" id="{B9F29AF1-A2A5-943E-6FF5-E5213FFA2E48}"/>
              </a:ext>
            </a:extLst>
          </p:cNvPr>
          <p:cNvPicPr>
            <a:picLocks noChangeAspect="1" noChangeArrowheads="1"/>
          </p:cNvPicPr>
          <p:nvPr/>
        </p:nvPicPr>
        <p:blipFill>
          <a:blip r:embed="rId2"/>
          <a:srcRect/>
          <a:stretch>
            <a:fillRect/>
          </a:stretch>
        </p:blipFill>
        <p:spPr bwMode="auto">
          <a:xfrm>
            <a:off x="2041807" y="4946215"/>
            <a:ext cx="2327167" cy="1686629"/>
          </a:xfrm>
          <a:prstGeom prst="rect">
            <a:avLst/>
          </a:prstGeom>
          <a:noFill/>
          <a:ln w="9525">
            <a:noFill/>
            <a:miter lim="800000"/>
            <a:headEnd/>
            <a:tailEnd/>
          </a:ln>
          <a:effectLst/>
        </p:spPr>
      </p:pic>
    </p:spTree>
    <p:extLst>
      <p:ext uri="{BB962C8B-B14F-4D97-AF65-F5344CB8AC3E}">
        <p14:creationId xmlns:p14="http://schemas.microsoft.com/office/powerpoint/2010/main" val="3390166937"/>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757</Words>
  <Application>Microsoft Office PowerPoint</Application>
  <PresentationFormat>Personalizado</PresentationFormat>
  <Paragraphs>206</Paragraphs>
  <Slides>28</Slides>
  <Notes>2</Notes>
  <HiddenSlides>1</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28</vt:i4>
      </vt:variant>
    </vt:vector>
  </HeadingPairs>
  <TitlesOfParts>
    <vt:vector size="39" baseType="lpstr">
      <vt:lpstr>Arial</vt:lpstr>
      <vt:lpstr>Calibri</vt:lpstr>
      <vt:lpstr>Calibri Light</vt:lpstr>
      <vt:lpstr>EC Square Sans Pro</vt:lpstr>
      <vt:lpstr>Lato-Light</vt:lpstr>
      <vt:lpstr>Montserrat</vt:lpstr>
      <vt:lpstr>Montserrat ExtraBold</vt:lpstr>
      <vt:lpstr>Montserrat Medium</vt:lpstr>
      <vt:lpstr>Open Sans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cp:revision>
  <dcterms:created xsi:type="dcterms:W3CDTF">2023-11-20T15:58:16Z</dcterms:created>
  <dcterms:modified xsi:type="dcterms:W3CDTF">2024-03-05T11:10:59Z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