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259" r:id="rId4"/>
    <p:sldId id="257" r:id="rId5"/>
    <p:sldId id="309" r:id="rId6"/>
    <p:sldId id="311" r:id="rId7"/>
    <p:sldId id="312" r:id="rId8"/>
    <p:sldId id="313" r:id="rId9"/>
    <p:sldId id="264" r:id="rId10"/>
    <p:sldId id="30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66FB89-72C5-DD65-036E-E98FB9890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EAE30A-5B57-76A2-CD8A-A37B75B0D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295CD38-0355-4EA2-6704-22FF32EB5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654035C-8981-B9D2-8792-39B9F2337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A455EF5-DA0D-AD91-2126-3F5C9425A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48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FD9D28-B740-0A1D-57D0-3E6DE7F5B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84DA246-D6BC-972E-5980-297A58EC9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BA79036-6AF3-F3E0-0BEF-E2B3B65C5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C409BC-1CDB-FD51-3D92-4381E3A32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3500F5A-381C-E282-B781-15A53B8A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711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E496FDB-9D9D-E292-1257-71502FCB45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CAEBCBC-467A-604C-BD84-C781F9BD1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AEC19E-6F18-42AF-71CB-7BF1E2F1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25E5F4-DA26-4911-EAB2-51A69C7B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D77DDD5-3723-C745-17F9-C9B72AD9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443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267743-B42F-A884-6795-5FACF898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CF62A3-4EBD-4059-7AF2-88DF0241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5D6C43-CB5A-9F04-62BB-7FF3235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2E65B5-BCCC-B717-0FB7-69988CBF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151B2FB-44E2-8AD0-342D-A2856AF0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49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90D4DB2-DA45-FC9D-9BCA-76FE2BC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263B42E-07FB-DE08-BBCA-25E3DE31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9F3975-BC93-5558-F3CA-A7CE7D8E9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E9A575-96B9-3AFE-A5C7-39E8DCA1A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899E9F-ADE8-5061-0AB8-2FA0437AC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839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068DBF2-76D1-BE16-556D-F6D2FC63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5A3C72-056B-9287-F8E3-471632B72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0318B7D-4B0D-C288-6F63-8C395C1AC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592B21A-E216-DFE7-41B0-99EE053B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55CE62-B3BA-1FA9-8AE7-1477DB3B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2239219-FAB2-DCF5-A9D3-C3A50435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58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720B56-ED0C-D331-5746-31DF059C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6BED625-4593-1151-4F3B-6B93ED58A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30B6C82-0DEB-DFE3-68D0-BBFA774C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2D704ED-271F-5A1E-DD1B-AED9AD6B2E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806BCA2-9DFF-0778-C9F4-3C1FA212F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C07097F-5268-07EA-E254-2466EF68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D33DCB9-9907-D972-4982-30032D1AA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E6A202A-BE35-B8A9-7FAA-52AB245E3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729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A7CAC-4D16-36CD-7D06-40CFD483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E2F0F1E-AC7B-7996-A9D6-1A2F57F0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C6A59DE1-AF89-E6D6-5177-AEC82D7B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9848432-D09F-D5B6-E9F6-5A82B360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373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A7D54EF-94E9-621B-77EE-4D1D1C2C5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D7A1B6E-57FB-D22D-4D05-0302211B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BD88B6F-780B-24A5-AC8E-29964E2B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95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1198DF-5496-FE5B-F662-3700F94C4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ED32CA-5E10-AFA4-5592-838016F90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A342173-4F3B-36AC-9B45-05FDDC37E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BA3236D-17D2-8A52-7B05-EF78A093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4B910DB-38C7-9D42-3A41-F0C6D9E9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53DDAE5-2F13-330A-D54F-C9517292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0042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3E66B2-3437-2A21-F594-5DD130667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0102040D-31BA-0077-2FE3-024DACD5A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CE36872-BB8C-4AB7-1C99-375D43E7C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C2E2DB-9D6E-28EC-FE8D-B4B113F7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F4257E-B41F-28B7-0049-5E3BC0EB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5285992-FA64-D44D-641B-981C786B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8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53E5FA1-D36D-89DE-0989-9576ABD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B305A1C-340E-0695-7F4F-011494C9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6087E28-1CCA-D047-8634-5349ACBA7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DD293-9654-41CF-BFA5-B93A8A107363}" type="datetimeFigureOut">
              <a:rPr lang="hu-HU" smtClean="0"/>
              <a:t>2024.03.15.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56899F-99C0-9462-CCCF-7219521D5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180EBE2-CEFC-9CA3-C112-D188F8BAAD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7920F-5C5D-4018-A14C-F723B3E5CE7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5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barnan@baromficoop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765CC2-E8C1-1D38-F1CA-B27CCBC736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Helyes telepi gyakorlat a baromfi iparban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0B7CC5-D596-41A3-3570-211E50F1C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835" y="6275671"/>
            <a:ext cx="5415816" cy="772427"/>
          </a:xfrm>
        </p:spPr>
        <p:txBody>
          <a:bodyPr/>
          <a:lstStyle/>
          <a:p>
            <a:pPr algn="l"/>
            <a:r>
              <a:rPr lang="hu-HU" dirty="0"/>
              <a:t>AMR </a:t>
            </a:r>
            <a:r>
              <a:rPr lang="hu-HU" dirty="0" err="1"/>
              <a:t>Training</a:t>
            </a:r>
            <a:r>
              <a:rPr lang="hu-HU" dirty="0"/>
              <a:t>, Budapest 2024.03.19-20.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B0406F2-DB3B-639E-E8F2-23088938D015}"/>
              </a:ext>
            </a:extLst>
          </p:cNvPr>
          <p:cNvSpPr txBox="1"/>
          <p:nvPr/>
        </p:nvSpPr>
        <p:spPr>
          <a:xfrm>
            <a:off x="4459210" y="6200219"/>
            <a:ext cx="580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400" dirty="0"/>
              <a:t>dr. Ihnáth Zoltán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55AD0DA-19B4-D283-897F-0B3437BAB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5718810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223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1A1331-1AC5-4427-A724-87D26C2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3DDB6AA-2964-47CA-AE30-989714C9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0714" y="52719"/>
            <a:ext cx="8873952" cy="11137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5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1B5156-818E-4FED-9616-DC135C71D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002" y="3927648"/>
            <a:ext cx="291799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kumimoji="0" lang="hu-HU" altLang="hu-HU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Ihnáth Zoltán             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őállatorvos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Baromfi-Coop Kft.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4537 Nyírkércs Petőfi út 41.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Tel: +36-42-553-600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Mobil: +36-30-868-5464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ihnathz@baromficoop.hu</a:t>
            </a:r>
            <a:r>
              <a:rPr kumimoji="0" lang="hu-HU" altLang="hu-HU" b="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hu-HU" altLang="hu-HU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62A4F702-2A04-7F03-39A0-872AA711E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94" y="3523548"/>
            <a:ext cx="4499608" cy="2848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830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2BB489-3888-D8F4-7C15-3E48FEFA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800" b="1" dirty="0"/>
              <a:t>Antibiotikum használat csökkentése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4FB3124-B04C-BD82-CAC9-7709175C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antibiotikum használat „tiltása” nem célravezető!</a:t>
            </a:r>
          </a:p>
          <a:p>
            <a:r>
              <a:rPr lang="hu-HU" dirty="0"/>
              <a:t>Helyes szemlélet/módszer kialakítása a feladatunk!</a:t>
            </a:r>
          </a:p>
          <a:p>
            <a:r>
              <a:rPr lang="hu-HU" dirty="0"/>
              <a:t>Ebben az állatorvosok feladata kiemelt jelentőségű: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sz="4400" dirty="0"/>
              <a:t>oktatás + </a:t>
            </a:r>
            <a:r>
              <a:rPr lang="hu-HU" sz="5400" dirty="0"/>
              <a:t>prevenció</a:t>
            </a:r>
            <a:r>
              <a:rPr lang="hu-HU" sz="4400" dirty="0"/>
              <a:t> + pontos diagnózis</a:t>
            </a:r>
          </a:p>
          <a:p>
            <a:pPr marL="0" indent="0" algn="ctr">
              <a:buNone/>
            </a:pPr>
            <a:endParaRPr lang="hu-HU" sz="4400" dirty="0"/>
          </a:p>
          <a:p>
            <a:pPr marL="0" indent="0" algn="ctr">
              <a:buNone/>
            </a:pPr>
            <a:r>
              <a:rPr lang="hu-HU" sz="4400" dirty="0"/>
              <a:t>célzott antibiotikum terápia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5" name="Nyíl: lefelé mutató 4">
            <a:extLst>
              <a:ext uri="{FF2B5EF4-FFF2-40B4-BE49-F238E27FC236}">
                <a16:creationId xmlns:a16="http://schemas.microsoft.com/office/drawing/2014/main" id="{8ECDC339-3775-2544-7AAA-72C9F7F15B54}"/>
              </a:ext>
            </a:extLst>
          </p:cNvPr>
          <p:cNvSpPr/>
          <p:nvPr/>
        </p:nvSpPr>
        <p:spPr>
          <a:xfrm>
            <a:off x="7979343" y="4658626"/>
            <a:ext cx="1126156" cy="82777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1545363B-5C74-46C2-43A3-69C0D9827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5718810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286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AAF87-70AE-174C-F1D8-473C3723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Célzott antibiotikum terápia leggyakoribb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BF152F-4CC2-E7D5-D8E6-308B0CE7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Naposkori bakteriális problémák: E.coli </a:t>
            </a:r>
            <a:r>
              <a:rPr lang="hu-HU" dirty="0" err="1"/>
              <a:t>septicaemia</a:t>
            </a:r>
            <a:endParaRPr lang="hu-HU" dirty="0"/>
          </a:p>
          <a:p>
            <a:r>
              <a:rPr lang="hu-HU" dirty="0"/>
              <a:t>Bélegészségügyi problémák: </a:t>
            </a:r>
            <a:r>
              <a:rPr lang="hu-HU" dirty="0" err="1"/>
              <a:t>Clostridium</a:t>
            </a:r>
            <a:endParaRPr lang="hu-HU" dirty="0"/>
          </a:p>
          <a:p>
            <a:r>
              <a:rPr lang="hu-HU" dirty="0"/>
              <a:t>Mozgásszervi problémák</a:t>
            </a:r>
            <a:r>
              <a:rPr lang="hu-HU"/>
              <a:t>: combcsontfej </a:t>
            </a:r>
            <a:r>
              <a:rPr lang="hu-HU" dirty="0"/>
              <a:t>elhalás/csigolyatályog: E.coli, </a:t>
            </a:r>
            <a:r>
              <a:rPr lang="hu-HU" dirty="0" err="1"/>
              <a:t>Staphylococcus</a:t>
            </a:r>
            <a:r>
              <a:rPr lang="hu-HU" dirty="0"/>
              <a:t>, </a:t>
            </a:r>
            <a:r>
              <a:rPr lang="hu-HU" dirty="0" err="1"/>
              <a:t>Enterococcus</a:t>
            </a:r>
            <a:endParaRPr lang="hu-HU" dirty="0"/>
          </a:p>
          <a:p>
            <a:r>
              <a:rPr lang="hu-HU" dirty="0"/>
              <a:t>Menedzsment hibák miatt fellépő bakteriális fertőzések</a:t>
            </a:r>
          </a:p>
          <a:p>
            <a:r>
              <a:rPr lang="hu-HU" dirty="0" err="1"/>
              <a:t>Immunszupresszív</a:t>
            </a:r>
            <a:r>
              <a:rPr lang="hu-HU" dirty="0"/>
              <a:t> vírusos betegségek miatt kialakuló másodlagos bakteriális problémák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3A7A391-20C7-A50D-0687-D8C872CA6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5718810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56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BCC024-5D2E-9308-08F0-A85E7955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55981" cy="779463"/>
          </a:xfrm>
        </p:spPr>
        <p:txBody>
          <a:bodyPr>
            <a:normAutofit/>
          </a:bodyPr>
          <a:lstStyle/>
          <a:p>
            <a:pPr algn="ctr"/>
            <a:r>
              <a:rPr lang="hu-HU" b="1" dirty="0">
                <a:latin typeface="+mn-lt"/>
              </a:rPr>
              <a:t>Prevenciós beavatkozási pontok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452A74C-A44D-216B-290A-F5ACE50DF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4" y="2456764"/>
            <a:ext cx="3367602" cy="95779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457200" lvl="1" indent="0">
              <a:buNone/>
            </a:pPr>
            <a:r>
              <a:rPr lang="hu-HU" sz="2800" dirty="0"/>
              <a:t>Itatóvíz minőség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0B4C33-3D4B-D7FC-5625-05FB348BF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2" y="2600625"/>
            <a:ext cx="4865571" cy="4257375"/>
          </a:xfrm>
          <a:prstGeom prst="rect">
            <a:avLst/>
          </a:prstGeom>
        </p:spPr>
      </p:pic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AF66ACFA-9D86-8C2F-7394-96300639EA87}"/>
              </a:ext>
            </a:extLst>
          </p:cNvPr>
          <p:cNvCxnSpPr>
            <a:cxnSpLocks/>
          </p:cNvCxnSpPr>
          <p:nvPr/>
        </p:nvCxnSpPr>
        <p:spPr>
          <a:xfrm flipV="1">
            <a:off x="2945331" y="5236143"/>
            <a:ext cx="1058778" cy="39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A9036C10-C475-828E-2BE1-158AE9F2BDEF}"/>
              </a:ext>
            </a:extLst>
          </p:cNvPr>
          <p:cNvCxnSpPr/>
          <p:nvPr/>
        </p:nvCxnSpPr>
        <p:spPr>
          <a:xfrm>
            <a:off x="2945331" y="3330341"/>
            <a:ext cx="1434164" cy="46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18529EDD-AD76-7C7E-B9ED-347846B41010}"/>
              </a:ext>
            </a:extLst>
          </p:cNvPr>
          <p:cNvCxnSpPr/>
          <p:nvPr/>
        </p:nvCxnSpPr>
        <p:spPr>
          <a:xfrm>
            <a:off x="5582653" y="2011680"/>
            <a:ext cx="0" cy="588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92DCEF2-BC5C-57F0-EEEB-EF97658B36DB}"/>
              </a:ext>
            </a:extLst>
          </p:cNvPr>
          <p:cNvCxnSpPr>
            <a:cxnSpLocks/>
          </p:cNvCxnSpPr>
          <p:nvPr/>
        </p:nvCxnSpPr>
        <p:spPr>
          <a:xfrm flipH="1">
            <a:off x="7324825" y="3166495"/>
            <a:ext cx="1328287" cy="709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>
            <a:extLst>
              <a:ext uri="{FF2B5EF4-FFF2-40B4-BE49-F238E27FC236}">
                <a16:creationId xmlns:a16="http://schemas.microsoft.com/office/drawing/2014/main" id="{6D092CB3-5D61-649A-88D1-8CDA6A1E89A6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7324825" y="4797297"/>
            <a:ext cx="1240059" cy="4388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BE2CD44C-EC10-34D5-C820-AAF62CECB910}"/>
              </a:ext>
            </a:extLst>
          </p:cNvPr>
          <p:cNvSpPr txBox="1"/>
          <p:nvPr/>
        </p:nvSpPr>
        <p:spPr>
          <a:xfrm>
            <a:off x="156415" y="5481587"/>
            <a:ext cx="2875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Naposcsibe minőség</a:t>
            </a:r>
          </a:p>
          <a:p>
            <a:endParaRPr lang="hu-HU" dirty="0"/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7B40EDB2-059A-11C6-7D65-A6857ED68C5D}"/>
              </a:ext>
            </a:extLst>
          </p:cNvPr>
          <p:cNvSpPr txBox="1"/>
          <p:nvPr/>
        </p:nvSpPr>
        <p:spPr>
          <a:xfrm>
            <a:off x="8564884" y="4535687"/>
            <a:ext cx="334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Járványvédelem</a:t>
            </a: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6DAB8F0F-3179-5F22-9B3C-BF923E5C8A2A}"/>
              </a:ext>
            </a:extLst>
          </p:cNvPr>
          <p:cNvSpPr txBox="1"/>
          <p:nvPr/>
        </p:nvSpPr>
        <p:spPr>
          <a:xfrm>
            <a:off x="8653112" y="2704830"/>
            <a:ext cx="2849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Környezeti stressz kivédése</a:t>
            </a:r>
          </a:p>
        </p:txBody>
      </p:sp>
      <p:sp>
        <p:nvSpPr>
          <p:cNvPr id="26" name="Szövegdoboz 25">
            <a:extLst>
              <a:ext uri="{FF2B5EF4-FFF2-40B4-BE49-F238E27FC236}">
                <a16:creationId xmlns:a16="http://schemas.microsoft.com/office/drawing/2014/main" id="{03286F96-8ACF-624F-508C-30851C3620E0}"/>
              </a:ext>
            </a:extLst>
          </p:cNvPr>
          <p:cNvSpPr txBox="1"/>
          <p:nvPr/>
        </p:nvSpPr>
        <p:spPr>
          <a:xfrm>
            <a:off x="4126032" y="1504915"/>
            <a:ext cx="406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Takarmány minőség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1C044DC9-6E62-6BFE-688A-5ECAD6B70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5718128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38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8FCA7B-CAE5-A05B-2C7D-6F248494B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Naposcsibe minőség</a:t>
            </a: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3E904DE3-9B3D-5BBA-3896-E17BB2F98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75" y="3008874"/>
            <a:ext cx="2347530" cy="2377096"/>
          </a:xfr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CE04832-B1D6-D0FA-9876-0CE0F3E6FAFA}"/>
              </a:ext>
            </a:extLst>
          </p:cNvPr>
          <p:cNvSpPr txBox="1"/>
          <p:nvPr/>
        </p:nvSpPr>
        <p:spPr>
          <a:xfrm>
            <a:off x="221381" y="5813659"/>
            <a:ext cx="41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Szülőpár vakcinázási program</a:t>
            </a:r>
          </a:p>
        </p:txBody>
      </p: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8A20C69D-09DE-F485-0E30-283239616A52}"/>
              </a:ext>
            </a:extLst>
          </p:cNvPr>
          <p:cNvCxnSpPr/>
          <p:nvPr/>
        </p:nvCxnSpPr>
        <p:spPr>
          <a:xfrm flipV="1">
            <a:off x="3946358" y="5226518"/>
            <a:ext cx="404261" cy="519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079C8FA-BF5F-84AC-8AAE-7E37CF04152A}"/>
              </a:ext>
            </a:extLst>
          </p:cNvPr>
          <p:cNvSpPr txBox="1"/>
          <p:nvPr/>
        </p:nvSpPr>
        <p:spPr>
          <a:xfrm>
            <a:off x="3724977" y="1690688"/>
            <a:ext cx="4591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/>
              <a:t>Tojásgyűjtés </a:t>
            </a:r>
            <a:r>
              <a:rPr lang="hu-HU" sz="2400" dirty="0" err="1"/>
              <a:t>automatizációja</a:t>
            </a:r>
            <a:r>
              <a:rPr lang="hu-HU" sz="2400" dirty="0"/>
              <a:t>: „emberi kéz érintése nélkül”</a:t>
            </a:r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3E0CFF1E-773C-83D6-3896-1F2DBB4C5659}"/>
              </a:ext>
            </a:extLst>
          </p:cNvPr>
          <p:cNvCxnSpPr/>
          <p:nvPr/>
        </p:nvCxnSpPr>
        <p:spPr>
          <a:xfrm>
            <a:off x="5380522" y="2608446"/>
            <a:ext cx="0" cy="231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70FD942-EEAC-BC93-BFC5-0979B305365C}"/>
              </a:ext>
            </a:extLst>
          </p:cNvPr>
          <p:cNvSpPr txBox="1"/>
          <p:nvPr/>
        </p:nvSpPr>
        <p:spPr>
          <a:xfrm>
            <a:off x="6679932" y="5813659"/>
            <a:ext cx="4591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 alomtojás nem keltetőtojás!!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07CE2DEF-8711-D570-F6BD-987233C3D408}"/>
              </a:ext>
            </a:extLst>
          </p:cNvPr>
          <p:cNvCxnSpPr/>
          <p:nvPr/>
        </p:nvCxnSpPr>
        <p:spPr>
          <a:xfrm flipH="1" flipV="1">
            <a:off x="6227545" y="5226518"/>
            <a:ext cx="750771" cy="587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22E825FC-FEF9-5B71-9ECF-3CC550D5BF66}"/>
              </a:ext>
            </a:extLst>
          </p:cNvPr>
          <p:cNvSpPr txBox="1"/>
          <p:nvPr/>
        </p:nvSpPr>
        <p:spPr>
          <a:xfrm>
            <a:off x="7825339" y="3429000"/>
            <a:ext cx="3686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/>
              <a:t>Tojásfertőtlenítés fontossága</a:t>
            </a: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4AC9996A-A98F-1FA0-0A83-3A4C1938548E}"/>
              </a:ext>
            </a:extLst>
          </p:cNvPr>
          <p:cNvCxnSpPr/>
          <p:nvPr/>
        </p:nvCxnSpPr>
        <p:spPr>
          <a:xfrm flipH="1">
            <a:off x="6910939" y="3734602"/>
            <a:ext cx="12031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3AE73B7F-58BA-4526-738F-CE75F9E2D9FE}"/>
              </a:ext>
            </a:extLst>
          </p:cNvPr>
          <p:cNvSpPr txBox="1"/>
          <p:nvPr/>
        </p:nvSpPr>
        <p:spPr>
          <a:xfrm>
            <a:off x="-249221" y="2569811"/>
            <a:ext cx="4100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/>
              <a:t>Fészek higiénia: </a:t>
            </a:r>
            <a:r>
              <a:rPr lang="hu-HU" sz="2400" dirty="0" err="1"/>
              <a:t>műfű</a:t>
            </a:r>
            <a:r>
              <a:rPr lang="hu-HU" sz="2400" dirty="0"/>
              <a:t> csere, mosás, fertőtlenítés</a:t>
            </a:r>
          </a:p>
        </p:txBody>
      </p:sp>
      <p:cxnSp>
        <p:nvCxnSpPr>
          <p:cNvPr id="21" name="Egyenes összekötő nyíllal 20">
            <a:extLst>
              <a:ext uri="{FF2B5EF4-FFF2-40B4-BE49-F238E27FC236}">
                <a16:creationId xmlns:a16="http://schemas.microsoft.com/office/drawing/2014/main" id="{7937BA16-4ECA-9BDC-D698-F9A1045BC8D2}"/>
              </a:ext>
            </a:extLst>
          </p:cNvPr>
          <p:cNvCxnSpPr/>
          <p:nvPr/>
        </p:nvCxnSpPr>
        <p:spPr>
          <a:xfrm>
            <a:off x="3272589" y="3400808"/>
            <a:ext cx="673769" cy="266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Kép 23">
            <a:extLst>
              <a:ext uri="{FF2B5EF4-FFF2-40B4-BE49-F238E27FC236}">
                <a16:creationId xmlns:a16="http://schemas.microsoft.com/office/drawing/2014/main" id="{AA84E9E5-F5D4-F5FF-C71B-BBAB5C572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87" y="5705729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19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E6B396-58D8-3CDD-33BA-30B97E761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Itatóvíz/itatócső higiénia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F812B8-0AEA-CC7D-8C34-8C60AADE8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Élete során 2x több vizet fogyaszt a csirke mint takarmányt!</a:t>
            </a:r>
          </a:p>
          <a:p>
            <a:endParaRPr lang="hu-HU" dirty="0"/>
          </a:p>
          <a:p>
            <a:r>
              <a:rPr lang="hu-HU" dirty="0"/>
              <a:t>A kútvíz kezelése elengedhetetlen, de önmagában nem elegendő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Legfontosabb: a </a:t>
            </a:r>
            <a:r>
              <a:rPr lang="hu-HU" b="1" dirty="0" err="1"/>
              <a:t>biofilm</a:t>
            </a:r>
            <a:r>
              <a:rPr lang="hu-HU" b="1" dirty="0"/>
              <a:t> eltávolítása, a  fertőzési forrás kiiktatása</a:t>
            </a:r>
            <a:r>
              <a:rPr lang="hu-HU" sz="3000" b="1" dirty="0"/>
              <a:t>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4D056F1-B587-DE5D-9EBA-2362BD9AC82D}"/>
              </a:ext>
            </a:extLst>
          </p:cNvPr>
          <p:cNvSpPr txBox="1"/>
          <p:nvPr/>
        </p:nvSpPr>
        <p:spPr>
          <a:xfrm>
            <a:off x="838200" y="3822619"/>
            <a:ext cx="2492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Biofilm</a:t>
            </a:r>
            <a:endParaRPr lang="hu-HU" sz="2800" dirty="0"/>
          </a:p>
        </p:txBody>
      </p:sp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id="{76BAC4AA-B07F-E6BD-B4FB-7E4FB4E8D2CA}"/>
              </a:ext>
            </a:extLst>
          </p:cNvPr>
          <p:cNvSpPr/>
          <p:nvPr/>
        </p:nvSpPr>
        <p:spPr>
          <a:xfrm>
            <a:off x="2084671" y="3822619"/>
            <a:ext cx="741149" cy="523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52AA8CF2-54C3-7676-6A09-027ADF9DC62C}"/>
              </a:ext>
            </a:extLst>
          </p:cNvPr>
          <p:cNvSpPr txBox="1"/>
          <p:nvPr/>
        </p:nvSpPr>
        <p:spPr>
          <a:xfrm>
            <a:off x="2845866" y="3607175"/>
            <a:ext cx="389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Táptalaj és „lakóhely” a </a:t>
            </a:r>
            <a:r>
              <a:rPr lang="hu-HU" sz="2800" dirty="0" err="1"/>
              <a:t>pathogéneknek</a:t>
            </a:r>
            <a:endParaRPr lang="hu-HU" sz="2800" dirty="0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id="{D2F1E950-7547-A927-A289-EEF1E7ADDFA9}"/>
              </a:ext>
            </a:extLst>
          </p:cNvPr>
          <p:cNvSpPr/>
          <p:nvPr/>
        </p:nvSpPr>
        <p:spPr>
          <a:xfrm>
            <a:off x="6549190" y="3764866"/>
            <a:ext cx="779646" cy="638723"/>
          </a:xfrm>
          <a:prstGeom prst="rightArrow">
            <a:avLst>
              <a:gd name="adj1" fmla="val 50000"/>
              <a:gd name="adj2" fmla="val 552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49BC199-C48B-0214-97C9-21948B478D30}"/>
              </a:ext>
            </a:extLst>
          </p:cNvPr>
          <p:cNvSpPr txBox="1"/>
          <p:nvPr/>
        </p:nvSpPr>
        <p:spPr>
          <a:xfrm>
            <a:off x="7421082" y="3607175"/>
            <a:ext cx="4414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Rezisztens törzsek kitenyésztése!!</a:t>
            </a: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56A39745-79BA-4BA7-EDA4-4AF71FFB5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5713967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4FC697-5959-08C8-96A5-23D66FD9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Takarmány minőség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41DBDFA-55F9-B600-636C-AB6CBEFAF4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85" y="3204603"/>
            <a:ext cx="3524523" cy="3080694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FD5FA6A-74F5-71CE-EFAC-52234533AB41}"/>
              </a:ext>
            </a:extLst>
          </p:cNvPr>
          <p:cNvSpPr txBox="1"/>
          <p:nvPr/>
        </p:nvSpPr>
        <p:spPr>
          <a:xfrm>
            <a:off x="8508732" y="3790843"/>
            <a:ext cx="4052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Hőkezelés, a </a:t>
            </a:r>
            <a:r>
              <a:rPr lang="hu-HU" sz="2800" b="1" dirty="0"/>
              <a:t>csíraszám csökkentése 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D4732AC-4A16-A857-6D5D-85CF7DDFAF2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815714" y="4267897"/>
            <a:ext cx="6930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BEE53C7A-F57C-AFCD-0607-B7180ED892EC}"/>
              </a:ext>
            </a:extLst>
          </p:cNvPr>
          <p:cNvSpPr txBox="1"/>
          <p:nvPr/>
        </p:nvSpPr>
        <p:spPr>
          <a:xfrm>
            <a:off x="4365057" y="1690688"/>
            <a:ext cx="4937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Kész táp </a:t>
            </a:r>
            <a:r>
              <a:rPr lang="hu-HU" sz="2800" b="1" dirty="0" err="1"/>
              <a:t>mikotoxin</a:t>
            </a:r>
            <a:r>
              <a:rPr lang="hu-HU" sz="2800" b="1" dirty="0"/>
              <a:t> kontrollja</a:t>
            </a:r>
            <a:r>
              <a:rPr lang="hu-HU" sz="2800" dirty="0"/>
              <a:t>, toxinkötés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6B4EF935-2A9D-17E0-C00C-6B95571DF1C2}"/>
              </a:ext>
            </a:extLst>
          </p:cNvPr>
          <p:cNvCxnSpPr>
            <a:cxnSpLocks/>
          </p:cNvCxnSpPr>
          <p:nvPr/>
        </p:nvCxnSpPr>
        <p:spPr>
          <a:xfrm>
            <a:off x="6189044" y="2512194"/>
            <a:ext cx="0" cy="504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1EFAA1B-BBAA-F400-5B47-F1058E253A52}"/>
              </a:ext>
            </a:extLst>
          </p:cNvPr>
          <p:cNvSpPr txBox="1"/>
          <p:nvPr/>
        </p:nvSpPr>
        <p:spPr>
          <a:xfrm>
            <a:off x="210567" y="3790843"/>
            <a:ext cx="3331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Tudatos alapanyagfelvásárlás, tárolás</a:t>
            </a:r>
          </a:p>
        </p:txBody>
      </p: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EC8F97FA-B9E9-7E70-06E1-BD526C354B9D}"/>
              </a:ext>
            </a:extLst>
          </p:cNvPr>
          <p:cNvCxnSpPr>
            <a:cxnSpLocks/>
          </p:cNvCxnSpPr>
          <p:nvPr/>
        </p:nvCxnSpPr>
        <p:spPr>
          <a:xfrm>
            <a:off x="3492782" y="4267896"/>
            <a:ext cx="488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Kép 24">
            <a:extLst>
              <a:ext uri="{FF2B5EF4-FFF2-40B4-BE49-F238E27FC236}">
                <a16:creationId xmlns:a16="http://schemas.microsoft.com/office/drawing/2014/main" id="{E00BB88E-BB01-E90E-0350-E54A44E62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410" y="5705915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74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4A1002-4986-32A4-6928-D2A635237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Környezeti stressz</a:t>
            </a:r>
            <a:endParaRPr lang="hu-HU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2EAB10D-EA71-A533-CE8B-DA9594134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46" y="3753853"/>
            <a:ext cx="4648137" cy="3104147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D4DACFD-B586-2B90-AA55-74D98A4AE768}"/>
              </a:ext>
            </a:extLst>
          </p:cNvPr>
          <p:cNvSpPr txBox="1"/>
          <p:nvPr/>
        </p:nvSpPr>
        <p:spPr>
          <a:xfrm>
            <a:off x="259882" y="5101389"/>
            <a:ext cx="295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Telepítési sűrűség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4A70550C-4436-290F-7A0D-3B5570011F66}"/>
              </a:ext>
            </a:extLst>
          </p:cNvPr>
          <p:cNvCxnSpPr>
            <a:endCxn id="6" idx="3"/>
          </p:cNvCxnSpPr>
          <p:nvPr/>
        </p:nvCxnSpPr>
        <p:spPr>
          <a:xfrm flipV="1">
            <a:off x="2993457" y="5362999"/>
            <a:ext cx="221381" cy="27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F85A70F6-AE76-72C9-A58C-54291B2E27E4}"/>
              </a:ext>
            </a:extLst>
          </p:cNvPr>
          <p:cNvSpPr txBox="1"/>
          <p:nvPr/>
        </p:nvSpPr>
        <p:spPr>
          <a:xfrm>
            <a:off x="539015" y="2156059"/>
            <a:ext cx="3426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/>
              <a:t>Megfelelő itató/etető beállítás/férőhely</a:t>
            </a:r>
            <a:endParaRPr lang="hu-HU" sz="2800" dirty="0"/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4141A89F-50AC-978F-E674-BDB6389C24A8}"/>
              </a:ext>
            </a:extLst>
          </p:cNvPr>
          <p:cNvCxnSpPr/>
          <p:nvPr/>
        </p:nvCxnSpPr>
        <p:spPr>
          <a:xfrm>
            <a:off x="2531444" y="3205213"/>
            <a:ext cx="683394" cy="413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815F929-B772-4AE1-D887-4FB3F1D10925}"/>
              </a:ext>
            </a:extLst>
          </p:cNvPr>
          <p:cNvSpPr txBox="1"/>
          <p:nvPr/>
        </p:nvSpPr>
        <p:spPr>
          <a:xfrm>
            <a:off x="6602931" y="2156059"/>
            <a:ext cx="4648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Alom higiénia /minőség!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05A3008C-AD9C-A586-0D1B-8551805C472A}"/>
              </a:ext>
            </a:extLst>
          </p:cNvPr>
          <p:cNvCxnSpPr>
            <a:cxnSpLocks/>
          </p:cNvCxnSpPr>
          <p:nvPr/>
        </p:nvCxnSpPr>
        <p:spPr>
          <a:xfrm flipH="1">
            <a:off x="6554804" y="2906829"/>
            <a:ext cx="211756" cy="524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1445F9E2-0004-8700-2C00-D3C8D0976496}"/>
              </a:ext>
            </a:extLst>
          </p:cNvPr>
          <p:cNvSpPr txBox="1"/>
          <p:nvPr/>
        </p:nvSpPr>
        <p:spPr>
          <a:xfrm>
            <a:off x="8576109" y="4205032"/>
            <a:ext cx="36158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Szellőztetés/levegő minőség</a:t>
            </a: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AC2E2EEE-3157-2F54-370F-AF89A5162E0B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8056914" y="4682086"/>
            <a:ext cx="5191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ép 21">
            <a:extLst>
              <a:ext uri="{FF2B5EF4-FFF2-40B4-BE49-F238E27FC236}">
                <a16:creationId xmlns:a16="http://schemas.microsoft.com/office/drawing/2014/main" id="{B97B4B37-82F3-7380-45FC-4DB9D5DA3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054" y="5718810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0846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489A3F-43E0-95E4-30EE-3C0964A19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Járványvédelem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ED23AE-733C-6267-F988-99575FB5F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87215" cy="4667250"/>
          </a:xfrm>
        </p:spPr>
        <p:txBody>
          <a:bodyPr/>
          <a:lstStyle/>
          <a:p>
            <a:r>
              <a:rPr lang="hu-HU" dirty="0" err="1"/>
              <a:t>All</a:t>
            </a:r>
            <a:r>
              <a:rPr lang="hu-HU" dirty="0"/>
              <a:t> in, </a:t>
            </a:r>
            <a:r>
              <a:rPr lang="hu-HU" dirty="0" err="1"/>
              <a:t>all</a:t>
            </a:r>
            <a:r>
              <a:rPr lang="hu-HU" dirty="0"/>
              <a:t> out</a:t>
            </a:r>
          </a:p>
          <a:p>
            <a:r>
              <a:rPr lang="hu-HU" dirty="0"/>
              <a:t>Folyosós rendszerű telepek</a:t>
            </a:r>
          </a:p>
          <a:p>
            <a:r>
              <a:rPr lang="hu-HU" dirty="0"/>
              <a:t>Személyi és gépjármű forgalom minimalizálása</a:t>
            </a:r>
          </a:p>
          <a:p>
            <a:r>
              <a:rPr lang="hu-HU" dirty="0"/>
              <a:t>Kiépített fekete/fehér rendszer és annak ellenőrzött használata</a:t>
            </a:r>
          </a:p>
          <a:p>
            <a:r>
              <a:rPr lang="hu-HU" dirty="0"/>
              <a:t>Higiéniai sorompó</a:t>
            </a:r>
          </a:p>
          <a:p>
            <a:r>
              <a:rPr lang="hu-HU" dirty="0"/>
              <a:t>Alom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AC870E0C-8B90-05F1-755E-D4B4FD24F2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66068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AF31ADE-5FB0-7D03-86A0-B76B475E2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410" y="5718810"/>
            <a:ext cx="1799590" cy="1139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133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284</Words>
  <Application>Microsoft Office PowerPoint</Application>
  <PresentationFormat>Szélesvásznú</PresentationFormat>
  <Paragraphs>72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Helyes telepi gyakorlat a baromfi iparban</vt:lpstr>
      <vt:lpstr>Antibiotikum használat csökkentése</vt:lpstr>
      <vt:lpstr>Célzott antibiotikum terápia leggyakoribb okai</vt:lpstr>
      <vt:lpstr>Prevenciós beavatkozási pontok</vt:lpstr>
      <vt:lpstr>Naposcsibe minőség</vt:lpstr>
      <vt:lpstr>Itatóvíz/itatócső higiénia</vt:lpstr>
      <vt:lpstr>Takarmány minőség</vt:lpstr>
      <vt:lpstr>Környezeti stressz</vt:lpstr>
      <vt:lpstr>Járványvédelem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poultry practice</dc:title>
  <dc:creator>Zoltán Dr. Ihnáth</dc:creator>
  <cp:lastModifiedBy>Zoltán Dr. Ihnáth</cp:lastModifiedBy>
  <cp:revision>20</cp:revision>
  <dcterms:created xsi:type="dcterms:W3CDTF">2024-03-11T13:27:32Z</dcterms:created>
  <dcterms:modified xsi:type="dcterms:W3CDTF">2024-03-15T05:56:29Z</dcterms:modified>
</cp:coreProperties>
</file>