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sldIdLst>
    <p:sldId id="259" r:id="rId2"/>
    <p:sldId id="260" r:id="rId3"/>
    <p:sldId id="261" r:id="rId4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1775BE-41B0-4611-ACA5-2615A3B26122}" v="1" dt="2024-02-16T10:57:17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627C-4F53-44E8-9B27-29E844DDAC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46C63F-67B6-411F-BC6B-D28E4FA6B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FB8D9-B2DF-4AFF-8DAE-ECA407BB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22586-1D46-4D3B-BED0-4B7D4A825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CBA1-3754-406B-8E75-9AB3E7A73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1628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0E03F-AC01-43B2-902B-81D5CD1DF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38E905-1E8B-4EC1-848D-289AEE527C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C2D6C0-0BC3-4BFF-8DB0-B80E256DF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62053-2F23-4349-A25C-89CCD955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921B3-4E46-45CC-8C49-251D25C44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55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E615B5-4A47-4401-A7B9-D8A68562CF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7D0883-4C9A-4031-B348-670684106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A2397-22BB-4CD4-A2F8-12E3E792D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D55E1-D303-4068-ADC5-71C2A4BB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48838-0445-4B2B-B25A-7101A0770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19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91E2F-71D0-46C8-AC78-742C59F73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03495-CC6B-469A-9D57-401564E8C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36F1A-8234-41B7-84AA-1D482094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96D41-8CDC-4122-815D-03FA799EA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F156C-574C-4365-8A62-43DD5DB2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481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6E1C7-8FD5-45D5-84EB-9560AA950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7890E-48DC-407B-A4DC-C33D4BB9D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F480F-54C3-4009-880C-3A69EFD9C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C28BB3-F2A6-4D45-B0FA-10FE2B6A3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0BC66-AA88-41D5-81D1-CF2AE6507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89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522AE-E761-4006-AA06-2C94FF261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F7D6B-4EFE-474D-8A7E-2504B3AC0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59D877-0D27-4F5E-93D3-79410DFDB4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F2CBA7-192C-4BF0-B883-793E73B9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3EAF9-4983-4E11-936F-E5A36B787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F7685E-3FFE-43B1-A2AD-A2D677E2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64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9E1EA-8572-4964-A9AE-CE74625CE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CD9BCB-13EB-439B-BA5C-107111AEF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551AB-4014-4ADB-9A3A-B44FC83D2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A6F467-30BD-47BC-9723-1E413BE880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FDB0CE-532B-45FD-A1A0-4994BC6EC4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96C3C8-B53A-46D9-8E45-42DDD460A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11316F-9F66-4E25-BC30-1D39C64F6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E1A8BB-AB73-4A4B-91C9-B6475541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257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FFF08-5C67-4823-AE81-7840964C2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42656B-3820-4B15-8C90-E01131AEC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3FAB39-9BD3-4DB6-80A4-75C7557B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0D98E4-5713-4D37-B7FB-3568DB97A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38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EF990-8888-40BE-85ED-93D1538CE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8DF509-EA13-42B1-8E56-64812DED3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150F0D-2651-449E-A09D-BEF3EEF9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108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A8D2C-0C8A-4D90-A51B-BD82ED224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DE64-06BE-4B36-B97D-766D16F4D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BFB8AC-910C-4A88-A10B-C1B208248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D27CA-86FD-462F-9BCF-962905FCD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F3CA3-1E84-42FC-8E0F-038C56762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877987-4ED0-4AC9-9D51-9BA83669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32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57D0A-ACAA-4244-9E1C-141544A58E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DBB5CA-006C-407A-98A1-CACC08410E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127095-3061-4B1E-AE42-57B1DA83F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DCDD8-D979-4C84-8DE5-736CAB67B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5C506A-7F40-474E-ACEB-DA45D3BF3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9CB48-8582-4974-9FB7-6A664B3A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3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69232E-73EC-4519-8AF8-5F0A09DF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B10E0-5858-4DAE-843A-6387928B0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103F7-0438-46F5-B6CC-15D760A36E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F52CC-CD90-4DC0-B58D-455BE3A37DC9}" type="datetimeFigureOut">
              <a:rPr lang="en-GB" smtClean="0"/>
              <a:t>08/03/2024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24D3FE-4083-44ED-82DD-ECF3C4CE11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70C39C-3A59-4B03-9B47-FBCE202025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7F954-2954-400D-A0F6-6E07A8AC6E73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529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AACA22-DDBF-4F91-9F49-88B9CE956F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391" r="48634"/>
          <a:stretch/>
        </p:blipFill>
        <p:spPr>
          <a:xfrm rot="16200000">
            <a:off x="5620140" y="286137"/>
            <a:ext cx="951721" cy="12192001"/>
          </a:xfrm>
          <a:prstGeom prst="rect">
            <a:avLst/>
          </a:prstGeom>
        </p:spPr>
      </p:pic>
      <p:pic>
        <p:nvPicPr>
          <p:cNvPr id="9" name="Picture 8" descr="A picture containing device&#10;&#10;Description automatically generated">
            <a:extLst>
              <a:ext uri="{FF2B5EF4-FFF2-40B4-BE49-F238E27FC236}">
                <a16:creationId xmlns:a16="http://schemas.microsoft.com/office/drawing/2014/main" id="{F4047EE1-9ECA-4C6E-B3A4-4DB1BBC27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1906" y="230188"/>
            <a:ext cx="893643" cy="86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4DBCD3-D150-4AF4-BEB2-ED5CC2C1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Enrofloxacin in Layers muscle</a:t>
            </a:r>
            <a:r>
              <a:rPr lang="en-GB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  <a:endParaRPr lang="en-GB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96D1F-395E-4D3B-BF28-AF651779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A sample of poultry layer's muscle was found to be positive for Enrofloxacin (1465 µg/kg) and Ciprofloxacin (79 µg/kg) during testing conducted as part of the Salmonella National Control Plan.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This finding is a violation of Article 2(c) of Commission Delegated Regulation (EU) 2019/2090, which prohibits the use of these antibiotics in poultry.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An investigation was conducted on the farm by VRD officials, who discovered a bottle of Enrofloxacin among other irregularities.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Samples of feed from the farm and the feed mill were collected for further testing.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BCA5BF2-E1B7-2E5A-6703-DA3B45C494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3" y="91767"/>
            <a:ext cx="2950932" cy="57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205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AACA22-DDBF-4F91-9F49-88B9CE956F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391" r="48634"/>
          <a:stretch/>
        </p:blipFill>
        <p:spPr>
          <a:xfrm rot="16200000">
            <a:off x="5620140" y="286137"/>
            <a:ext cx="951721" cy="12192001"/>
          </a:xfrm>
          <a:prstGeom prst="rect">
            <a:avLst/>
          </a:prstGeom>
        </p:spPr>
      </p:pic>
      <p:pic>
        <p:nvPicPr>
          <p:cNvPr id="9" name="Picture 8" descr="A picture containing device&#10;&#10;Description automatically generated">
            <a:extLst>
              <a:ext uri="{FF2B5EF4-FFF2-40B4-BE49-F238E27FC236}">
                <a16:creationId xmlns:a16="http://schemas.microsoft.com/office/drawing/2014/main" id="{F4047EE1-9ECA-4C6E-B3A4-4DB1BBC27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978" y="230188"/>
            <a:ext cx="893643" cy="86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4DBCD3-D150-4AF4-BEB2-ED5CC2C1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Actions taken by VRD</a:t>
            </a:r>
            <a:r>
              <a:rPr lang="it-IT" sz="4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  <a:endParaRPr lang="en-GB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96D1F-395E-4D3B-BF28-AF651779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Resampling of the contaminated batches was conducted at the operator’s expense.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A sales restriction was imposed on the farmer, prohibiting the sale of eggs.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A written notification was issued to the operator, outlining the violation of Article 36 of National Legislation Chapter 437.00, the </a:t>
            </a:r>
            <a:r>
              <a:rPr lang="en-GB" sz="3000"/>
              <a:t>Veterinary Services </a:t>
            </a:r>
            <a:r>
              <a:rPr lang="en-GB" sz="3000" dirty="0"/>
              <a:t>Act. This violation carries a maximum penalty of €23,293.73 upon conviction. Following discussions between the Veterinary Regulations Directorate (VRD) and the Food Business Operator (FBO), the latter agreed to settle the violation with an administrative penalty of €7,764.58, as stipulated in Article 61.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8F766551-34D7-030C-28EB-753A3F9A6E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3" y="91767"/>
            <a:ext cx="2950932" cy="57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66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5AACA22-DDBF-4F91-9F49-88B9CE956F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3391" r="48634"/>
          <a:stretch/>
        </p:blipFill>
        <p:spPr>
          <a:xfrm rot="16200000">
            <a:off x="5620140" y="286137"/>
            <a:ext cx="951721" cy="12192001"/>
          </a:xfrm>
          <a:prstGeom prst="rect">
            <a:avLst/>
          </a:prstGeom>
        </p:spPr>
      </p:pic>
      <p:pic>
        <p:nvPicPr>
          <p:cNvPr id="9" name="Picture 8" descr="A picture containing device&#10;&#10;Description automatically generated">
            <a:extLst>
              <a:ext uri="{FF2B5EF4-FFF2-40B4-BE49-F238E27FC236}">
                <a16:creationId xmlns:a16="http://schemas.microsoft.com/office/drawing/2014/main" id="{F4047EE1-9ECA-4C6E-B3A4-4DB1BBC27C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6978" y="378000"/>
            <a:ext cx="893643" cy="864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4DBCD3-D150-4AF4-BEB2-ED5CC2C1B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b="1" dirty="0"/>
              <a:t>How Do These Actions Protect Public Health</a:t>
            </a:r>
            <a:r>
              <a:rPr lang="en-GB" sz="4000" b="1"/>
              <a:t>? </a:t>
            </a:r>
            <a:r>
              <a:rPr lang="en-GB" sz="4000" b="0" i="0">
                <a:solidFill>
                  <a:srgbClr val="000000"/>
                </a:solidFill>
                <a:effectLst/>
                <a:latin typeface="Calibri Light" panose="020F0302020204030204" pitchFamily="34" charset="0"/>
              </a:rPr>
              <a:t>​</a:t>
            </a:r>
            <a:endParaRPr lang="en-GB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96D1F-395E-4D3B-BF28-AF6517794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The implementation of robust sampling plans is crucial for the detection of unauthorized treatments in poultry. Such treatments can pose a significant public health risk by contributing to the emergence of antimicrobial resistance (AMR) in bacteria.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The restriction on egg sales from the affected farm serves as a preventative measure to safeguard both public health and animal health.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3000" dirty="0"/>
              <a:t>The imposition of a financial penalty aims to deter Food Business Operators (FBOs) from engaging in similar non-compliant practices in the future.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6CEC72F4-DC63-2059-E703-9090344712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83" y="91767"/>
            <a:ext cx="2950932" cy="57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67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Panorámica</PresentationFormat>
  <Paragraphs>13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Enrofloxacin in Layers muscle​</vt:lpstr>
      <vt:lpstr>Actions taken by VRD​</vt:lpstr>
      <vt:lpstr>How Do These Actions Protect Public Health? 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Attard</dc:creator>
  <cp:lastModifiedBy>Andrea Castro Troya</cp:lastModifiedBy>
  <cp:revision>32</cp:revision>
  <cp:lastPrinted>2024-02-16T10:57:20Z</cp:lastPrinted>
  <dcterms:created xsi:type="dcterms:W3CDTF">2020-08-18T10:29:37Z</dcterms:created>
  <dcterms:modified xsi:type="dcterms:W3CDTF">2024-03-08T06:16:51Z</dcterms:modified>
</cp:coreProperties>
</file>