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27" r:id="rId5"/>
    <p:sldId id="258" r:id="rId6"/>
    <p:sldId id="260" r:id="rId7"/>
    <p:sldId id="267" r:id="rId8"/>
    <p:sldId id="331" r:id="rId9"/>
    <p:sldId id="271" r:id="rId10"/>
    <p:sldId id="330" r:id="rId11"/>
    <p:sldId id="328" r:id="rId12"/>
    <p:sldId id="329" r:id="rId13"/>
    <p:sldId id="285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6845" autoAdjust="0"/>
  </p:normalViewPr>
  <p:slideViewPr>
    <p:cSldViewPr snapToGrid="0">
      <p:cViewPr varScale="1">
        <p:scale>
          <a:sx n="71" d="100"/>
          <a:sy n="71" d="100"/>
        </p:scale>
        <p:origin x="16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6581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page image + tex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"/>
          <p:cNvSpPr/>
          <p:nvPr/>
        </p:nvSpPr>
        <p:spPr>
          <a:xfrm>
            <a:off x="456905" y="730947"/>
            <a:ext cx="11278196" cy="5326358"/>
          </a:xfrm>
          <a:prstGeom prst="rect">
            <a:avLst/>
          </a:prstGeom>
          <a:solidFill>
            <a:srgbClr val="EFF3F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EFF3F4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9" name="Line"/>
          <p:cNvSpPr/>
          <p:nvPr/>
        </p:nvSpPr>
        <p:spPr>
          <a:xfrm>
            <a:off x="467204" y="6159362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0" name="Line"/>
          <p:cNvSpPr/>
          <p:nvPr/>
        </p:nvSpPr>
        <p:spPr>
          <a:xfrm>
            <a:off x="467199" y="628909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51" name="Image" descr="Image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04075" y="6213840"/>
            <a:ext cx="2402975" cy="5139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4" name="healthylivestock.net"/>
          <p:cNvSpPr txBox="1"/>
          <p:nvPr/>
        </p:nvSpPr>
        <p:spPr>
          <a:xfrm>
            <a:off x="408386" y="6238251"/>
            <a:ext cx="4983957" cy="461729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>
              <a:defRPr sz="1800">
                <a:solidFill>
                  <a:srgbClr val="01AE7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r>
              <a:rPr sz="1266"/>
              <a:t>healthylivestock.net </a:t>
            </a:r>
          </a:p>
          <a:p>
            <a:r>
              <a:rPr lang="en-US" sz="1266"/>
              <a:t>healthylivestock.net.cn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6958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ianna-santellan-610345-unsplash.jpg" descr="brianna-santellan-610345-unsplash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14894" y="-1887"/>
            <a:ext cx="12221788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Rectangle"/>
          <p:cNvSpPr/>
          <p:nvPr/>
        </p:nvSpPr>
        <p:spPr>
          <a:xfrm>
            <a:off x="7683" y="5729985"/>
            <a:ext cx="12176635" cy="1131932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17" y="587388"/>
            <a:ext cx="4110083" cy="879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flag_yellow_high.jpg" descr="flag_yellow_high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68091" y="6088223"/>
            <a:ext cx="783320" cy="3918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Funded by:"/>
          <p:cNvSpPr txBox="1"/>
          <p:nvPr/>
        </p:nvSpPr>
        <p:spPr>
          <a:xfrm>
            <a:off x="9879164" y="5817256"/>
            <a:ext cx="690895" cy="21153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r>
              <a:rPr sz="844" dirty="0"/>
              <a:t>Funded by:</a:t>
            </a:r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7"/>
            <a:ext cx="10406063" cy="442019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23763" y="6536539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75" y="6088223"/>
            <a:ext cx="785050" cy="3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nded by:"/>
          <p:cNvSpPr txBox="1"/>
          <p:nvPr userDrawn="1"/>
        </p:nvSpPr>
        <p:spPr>
          <a:xfrm>
            <a:off x="9053753" y="6465605"/>
            <a:ext cx="1056379" cy="28822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702" b="1" dirty="0"/>
              <a:t>Ministry of Science </a:t>
            </a:r>
          </a:p>
          <a:p>
            <a:pPr algn="ctr">
              <a:lnSpc>
                <a:spcPct val="100000"/>
              </a:lnSpc>
            </a:pPr>
            <a:r>
              <a:rPr lang="en-GB" sz="702" b="1" dirty="0"/>
              <a:t>&amp; Technology</a:t>
            </a:r>
            <a:endParaRPr sz="702" b="1" dirty="0"/>
          </a:p>
        </p:txBody>
      </p:sp>
      <p:sp>
        <p:nvSpPr>
          <p:cNvPr id="12" name="Funded by:"/>
          <p:cNvSpPr txBox="1"/>
          <p:nvPr userDrawn="1"/>
        </p:nvSpPr>
        <p:spPr>
          <a:xfrm>
            <a:off x="10495600" y="6525985"/>
            <a:ext cx="722955" cy="180179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702" b="1" dirty="0"/>
              <a:t>Horizon2020</a:t>
            </a:r>
            <a:endParaRPr sz="702" b="1" dirty="0"/>
          </a:p>
        </p:txBody>
      </p:sp>
    </p:spTree>
    <p:extLst>
      <p:ext uri="{BB962C8B-B14F-4D97-AF65-F5344CB8AC3E}">
        <p14:creationId xmlns:p14="http://schemas.microsoft.com/office/powerpoint/2010/main" val="224905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ransition spd="med"/>
  <p:txStyles>
    <p:titleStyle>
      <a:lvl1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1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625024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937538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1250051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156256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1875076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2187589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2500103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2812615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4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6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88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0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25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046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767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7.jpeg"/><Relationship Id="rId7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ackling Antimicrobial Resistance through improved livestock Health &amp; Welfare"/>
          <p:cNvSpPr txBox="1"/>
          <p:nvPr/>
        </p:nvSpPr>
        <p:spPr>
          <a:xfrm>
            <a:off x="424689" y="2215762"/>
            <a:ext cx="5181404" cy="153430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noAutofit/>
          </a:bodyPr>
          <a:lstStyle/>
          <a:p>
            <a:pPr algn="ctr"/>
            <a:r>
              <a:rPr lang="en-GB" sz="3200" b="1" i="0" dirty="0" err="1">
                <a:solidFill>
                  <a:srgbClr val="069E7E"/>
                </a:solidFill>
                <a:effectLst/>
                <a:latin typeface="Merriweather Sans" pitchFamily="2" charset="0"/>
              </a:rPr>
              <a:t>HealthyLivestock</a:t>
            </a:r>
            <a:endParaRPr lang="en-GB" sz="3200" b="1" i="0" dirty="0">
              <a:solidFill>
                <a:srgbClr val="069E7E"/>
              </a:solidFill>
              <a:effectLst/>
              <a:latin typeface="Merriweather Sans" pitchFamily="2" charset="0"/>
            </a:endParaRPr>
          </a:p>
          <a:p>
            <a:pPr algn="ctr"/>
            <a:endParaRPr lang="en-GB" sz="2000" b="1" dirty="0">
              <a:solidFill>
                <a:srgbClr val="22234F"/>
              </a:solidFill>
              <a:latin typeface="Merriweather Sans" pitchFamily="2" charset="0"/>
            </a:endParaRPr>
          </a:p>
          <a:p>
            <a:pPr algn="ctr"/>
            <a:r>
              <a:rPr lang="en-GB" sz="2400" b="1" i="0" dirty="0">
                <a:solidFill>
                  <a:srgbClr val="22234F"/>
                </a:solidFill>
                <a:effectLst/>
                <a:latin typeface="Merriweather Sans" pitchFamily="2" charset="0"/>
              </a:rPr>
              <a:t>Use of a health </a:t>
            </a:r>
            <a:r>
              <a:rPr lang="en-GB" sz="2400" b="1" dirty="0">
                <a:solidFill>
                  <a:srgbClr val="22234F"/>
                </a:solidFill>
                <a:latin typeface="Merriweather Sans" pitchFamily="2" charset="0"/>
              </a:rPr>
              <a:t>plan on high- welfare pig and broiler farms</a:t>
            </a:r>
            <a:br>
              <a:rPr lang="en-GB" sz="2400" b="1" kern="0" dirty="0">
                <a:solidFill>
                  <a:srgbClr val="FF00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</a:br>
            <a:endParaRPr lang="en-GB" sz="2400" b="1" kern="0" dirty="0">
              <a:latin typeface="Verdana" panose="020B0604030504040204"/>
              <a:ea typeface="Verdana" panose="020B0604030504040204"/>
              <a:sym typeface="Verdana" panose="020B0604030504040204"/>
            </a:endParaRPr>
          </a:p>
        </p:txBody>
      </p:sp>
      <p:pic>
        <p:nvPicPr>
          <p:cNvPr id="6" name="Immagine 14">
            <a:extLst>
              <a:ext uri="{FF2B5EF4-FFF2-40B4-BE49-F238E27FC236}">
                <a16:creationId xmlns:a16="http://schemas.microsoft.com/office/drawing/2014/main" id="{97F308FE-D29E-4860-A4D3-1F5E65D0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072551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 descr="INRAE">
            <a:extLst>
              <a:ext uri="{FF2B5EF4-FFF2-40B4-BE49-F238E27FC236}">
                <a16:creationId xmlns:a16="http://schemas.microsoft.com/office/drawing/2014/main" id="{9173AF21-70E7-4FB8-9B91-BEBE1710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083226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ONIRIS">
            <a:extLst>
              <a:ext uri="{FF2B5EF4-FFF2-40B4-BE49-F238E27FC236}">
                <a16:creationId xmlns:a16="http://schemas.microsoft.com/office/drawing/2014/main" id="{BF34869E-442C-4AF1-8B56-610B15CE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020895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UR">
            <a:extLst>
              <a:ext uri="{FF2B5EF4-FFF2-40B4-BE49-F238E27FC236}">
                <a16:creationId xmlns:a16="http://schemas.microsoft.com/office/drawing/2014/main" id="{4D67B2A5-F2B0-4445-A407-EEEB5254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071689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tatrace Nutrition ltd | Facebook">
            <a:extLst>
              <a:ext uri="{FF2B5EF4-FFF2-40B4-BE49-F238E27FC236}">
                <a16:creationId xmlns:a16="http://schemas.microsoft.com/office/drawing/2014/main" id="{A615930C-8720-47EA-9B3A-58226FE7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102950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B5C477-4DF3-4D3B-81D9-7E88BE977512}"/>
              </a:ext>
            </a:extLst>
          </p:cNvPr>
          <p:cNvSpPr txBox="1"/>
          <p:nvPr/>
        </p:nvSpPr>
        <p:spPr>
          <a:xfrm>
            <a:off x="0" y="6277652"/>
            <a:ext cx="2902474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P. Ferrari, A. Scollo – CRPA</a:t>
            </a:r>
          </a:p>
          <a:p>
            <a:pPr algn="ctr" defTabSz="584200" hangingPunct="0"/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J. </a:t>
            </a:r>
            <a:r>
              <a:rPr lang="it-IT" sz="600" b="1" dirty="0" err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Schraeder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M. </a:t>
            </a:r>
            <a:r>
              <a:rPr lang="it-IT" sz="600" b="1" dirty="0" err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Wolthuis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- WUR</a:t>
            </a:r>
            <a:endParaRPr kumimoji="0" lang="it-IT" sz="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Fourichon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P. Levallois, C.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Belloc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M. Leblanc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Maridor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– INRAE/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Oniris</a:t>
            </a:r>
            <a:endParaRPr kumimoji="0" lang="it-IT" sz="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algn="ctr" defTabSz="584200" hangingPunct="0"/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Papasolomontos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G.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Kefalas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K.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Angastiniotis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M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. </a:t>
            </a:r>
            <a:r>
              <a:rPr lang="it-IT" sz="600" b="1" dirty="0" err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Simitopoulou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- VTN</a:t>
            </a:r>
            <a:endParaRPr kumimoji="0" lang="it-IT" sz="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DB517-17E6-EC2C-1177-FC8F44BC622C}"/>
              </a:ext>
            </a:extLst>
          </p:cNvPr>
          <p:cNvSpPr txBox="1"/>
          <p:nvPr/>
        </p:nvSpPr>
        <p:spPr>
          <a:xfrm>
            <a:off x="267806" y="4042567"/>
            <a:ext cx="5495169" cy="971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tool to assess existing risks, make farm</a:t>
            </a:r>
            <a:r>
              <a:rPr lang="en-GB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specific herd health plans for mitigating these risks, and monitor the effects of risk mitigation measures</a:t>
            </a:r>
            <a:endParaRPr lang="en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005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4"/>
            <a:ext cx="10863759" cy="52296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313B09-EA12-401A-81FE-283FF380B1B2}"/>
              </a:ext>
            </a:extLst>
          </p:cNvPr>
          <p:cNvSpPr txBox="1"/>
          <p:nvPr/>
        </p:nvSpPr>
        <p:spPr>
          <a:xfrm>
            <a:off x="3299889" y="4712460"/>
            <a:ext cx="559133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Thank</a:t>
            </a:r>
            <a:r>
              <a:rPr lang="it-IT" sz="24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you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for your attention!</a:t>
            </a:r>
          </a:p>
        </p:txBody>
      </p:sp>
      <p:pic>
        <p:nvPicPr>
          <p:cNvPr id="4" name="Immagine 14">
            <a:extLst>
              <a:ext uri="{FF2B5EF4-FFF2-40B4-BE49-F238E27FC236}">
                <a16:creationId xmlns:a16="http://schemas.microsoft.com/office/drawing/2014/main" id="{1A338132-868E-4EE0-8A8B-1A9D3E9C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312394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INRAE">
            <a:extLst>
              <a:ext uri="{FF2B5EF4-FFF2-40B4-BE49-F238E27FC236}">
                <a16:creationId xmlns:a16="http://schemas.microsoft.com/office/drawing/2014/main" id="{0EF8A2E8-3B9F-4B0E-8D01-33F0F5E9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323069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ONIRIS">
            <a:extLst>
              <a:ext uri="{FF2B5EF4-FFF2-40B4-BE49-F238E27FC236}">
                <a16:creationId xmlns:a16="http://schemas.microsoft.com/office/drawing/2014/main" id="{E01380EC-E17D-4192-BC51-B92A76D39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260738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UR">
            <a:extLst>
              <a:ext uri="{FF2B5EF4-FFF2-40B4-BE49-F238E27FC236}">
                <a16:creationId xmlns:a16="http://schemas.microsoft.com/office/drawing/2014/main" id="{0B946600-1604-4CE6-8C10-0D7762E0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311532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itatrace Nutrition ltd | Facebook">
            <a:extLst>
              <a:ext uri="{FF2B5EF4-FFF2-40B4-BE49-F238E27FC236}">
                <a16:creationId xmlns:a16="http://schemas.microsoft.com/office/drawing/2014/main" id="{B9173BCF-9458-4716-90C4-602FD508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342793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F196BE-ABF4-4456-ABF5-0F41986BE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5376"/>
          <a:stretch/>
        </p:blipFill>
        <p:spPr>
          <a:xfrm>
            <a:off x="6520722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7A685DA-CAAF-4A11-856A-0BA58F1747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4123" b="7536"/>
          <a:stretch/>
        </p:blipFill>
        <p:spPr>
          <a:xfrm>
            <a:off x="790987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37240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ain objective of HealthyLivestock"/>
          <p:cNvSpPr txBox="1">
            <a:spLocks noGrp="1"/>
          </p:cNvSpPr>
          <p:nvPr>
            <p:ph type="title" idx="4294967295"/>
          </p:nvPr>
        </p:nvSpPr>
        <p:spPr>
          <a:xfrm>
            <a:off x="1117600" y="873777"/>
            <a:ext cx="4490719" cy="976909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it-IT" dirty="0"/>
              <a:t>OVERALL OBJECTIVE</a:t>
            </a:r>
            <a:endParaRPr lang="it-IT" dirty="0">
              <a:solidFill>
                <a:srgbClr val="01AE7A"/>
              </a:solidFill>
            </a:endParaRPr>
          </a:p>
        </p:txBody>
      </p:sp>
      <p:pic>
        <p:nvPicPr>
          <p:cNvPr id="5" name="Immagine 20">
            <a:extLst>
              <a:ext uri="{FF2B5EF4-FFF2-40B4-BE49-F238E27FC236}">
                <a16:creationId xmlns:a16="http://schemas.microsoft.com/office/drawing/2014/main" id="{61380888-154B-48F8-B46F-0101777BF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 b="-967"/>
          <a:stretch/>
        </p:blipFill>
        <p:spPr bwMode="auto">
          <a:xfrm>
            <a:off x="6096000" y="746381"/>
            <a:ext cx="5329084" cy="53269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Main objective of HealthyLivestock"/>
          <p:cNvSpPr txBox="1">
            <a:spLocks/>
          </p:cNvSpPr>
          <p:nvPr/>
        </p:nvSpPr>
        <p:spPr>
          <a:xfrm>
            <a:off x="2639396" y="3783188"/>
            <a:ext cx="4306529" cy="93391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Autofit/>
          </a:bodyPr>
          <a:lstStyle>
            <a:lvl1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it-IT" sz="2700" b="1" kern="0" dirty="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HOW?</a:t>
            </a:r>
            <a:endParaRPr lang="it-IT" sz="2700" b="1" kern="0" dirty="0">
              <a:solidFill>
                <a:srgbClr val="01AE7A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E1CFF-2AB1-1CCB-9098-D2EF44E175DD}"/>
              </a:ext>
            </a:extLst>
          </p:cNvPr>
          <p:cNvSpPr txBox="1"/>
          <p:nvPr/>
        </p:nvSpPr>
        <p:spPr>
          <a:xfrm>
            <a:off x="690880" y="1597484"/>
            <a:ext cx="5008880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Assess systematically disease risks related to housing and management in broiler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Define farm tailor-made health plans including biosecurity protocols and adapted to the farm-specific risks.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Monitor the risk mitigation using biomarkers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304BE-893A-AFFC-4CA7-192885745BD8}"/>
              </a:ext>
            </a:extLst>
          </p:cNvPr>
          <p:cNvSpPr txBox="1"/>
          <p:nvPr/>
        </p:nvSpPr>
        <p:spPr>
          <a:xfrm>
            <a:off x="690880" y="4506895"/>
            <a:ext cx="5090484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Two </a:t>
            </a:r>
            <a:r>
              <a:rPr lang="en-GB" dirty="0" err="1"/>
              <a:t>BiosEcurity</a:t>
            </a:r>
            <a:r>
              <a:rPr lang="en-GB" dirty="0"/>
              <a:t> risk Analysis Tools (BEATs): pigs + broiler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BiosEcurity</a:t>
            </a:r>
            <a:r>
              <a:rPr lang="en-GB" dirty="0"/>
              <a:t> Assessment Tool (BEAT) was developed to identify strengths and weaknesses in biosecurity on broiler farms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6324967" cy="4925962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900" b="1" dirty="0">
                <a:solidFill>
                  <a:srgbClr val="002060"/>
                </a:solidFill>
              </a:rPr>
              <a:t>BIOSECURITY RISK ANALYSIS TOOLS (BEATS)</a:t>
            </a:r>
            <a:br>
              <a:rPr lang="en-GB" sz="2900" dirty="0"/>
            </a:b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on:</a:t>
            </a:r>
            <a:endParaRPr lang="it-IT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Biocheck.Ugent</a:t>
            </a: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focuses on the risks of pathogens entering or escaping from the farm (external biosecurity) and their spread over the farm (internal biosecurity</a:t>
            </a:r>
            <a:r>
              <a:rPr lang="en-GB" sz="19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FAO 3 zone-biosecurity: identifies 3 different zones on and around the farm (i.e. outside the farm, working zone, animal houses) and their 2 interfaces.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dirty="0"/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it-IT" sz="2900" b="1" dirty="0">
                <a:solidFill>
                  <a:srgbClr val="002060"/>
                </a:solidFill>
              </a:rPr>
              <a:t>PROTOCOLS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biomarkers = direct and indirect signs of infectious diseases, such as clinical symptoms and results of lab analysis for bacteriology, virology, serology, and the presence of stress indicators. </a:t>
            </a:r>
            <a:endParaRPr lang="it-IT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4F3386-CDF0-45C7-BCAB-3ABAC9FCB7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85" y="2559362"/>
            <a:ext cx="4713329" cy="354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D2E4C892-68DE-434E-8D77-ED7C0BE23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3853" y="1308127"/>
            <a:ext cx="2531576" cy="8252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10984218" cy="51471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rgbClr val="002060"/>
                </a:solidFill>
              </a:rPr>
              <a:t>BIOMARKERS FOR BROILER FARMS</a:t>
            </a:r>
            <a:endParaRPr lang="it-IT" sz="2700" dirty="0"/>
          </a:p>
          <a:p>
            <a:pPr lvl="0">
              <a:spcBef>
                <a:spcPts val="600"/>
              </a:spcBef>
              <a:buSzPct val="100000"/>
            </a:pPr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 pad lesions at slaughter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sz="2900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it-IT" sz="2700" b="1" dirty="0">
                <a:solidFill>
                  <a:srgbClr val="002060"/>
                </a:solidFill>
              </a:rPr>
              <a:t>BIOMARKERS FOR PIG FARMS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 disease scores (cough, sneezing and labored breathing) and blood/serum lab analysis for PRRS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Feces scores and lab analysis for E. coli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 and pluck lesions at slaughter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Haptoglobin, serum/blood lab analysis (i.e. in weaners)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Cortisol and Dehydroepiandrosterone (DHEA) pig hair lab analysis 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Bacterial load in pen surfaces after cleaning and disinfection (swabs)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 rates of all pig categories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1785ED3-C9AB-4D21-884C-DBA4F3A6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4559" y="884903"/>
            <a:ext cx="4191440" cy="14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492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4029F-DFD5-F94E-4BE8-07D11DD28096}"/>
              </a:ext>
            </a:extLst>
          </p:cNvPr>
          <p:cNvSpPr txBox="1"/>
          <p:nvPr/>
        </p:nvSpPr>
        <p:spPr>
          <a:xfrm>
            <a:off x="663676" y="1287701"/>
            <a:ext cx="10959364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Better growth performance: Significantly </a:t>
            </a:r>
            <a:r>
              <a:rPr lang="en-GB" b="1" dirty="0">
                <a:sym typeface="Helvetica Neue" panose="02000503000000020004"/>
              </a:rPr>
              <a:t>higher initial weights </a:t>
            </a:r>
            <a:r>
              <a:rPr lang="en-GB" dirty="0">
                <a:sym typeface="Helvetica Neue" panose="02000503000000020004"/>
              </a:rPr>
              <a:t>at day 1 of age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Improved chick </a:t>
            </a:r>
            <a:r>
              <a:rPr lang="en-GB" b="1" dirty="0">
                <a:sym typeface="Helvetica Neue" panose="02000503000000020004"/>
              </a:rPr>
              <a:t>quality</a:t>
            </a:r>
            <a:r>
              <a:rPr lang="en-GB" dirty="0">
                <a:sym typeface="Helvetica Neue" panose="02000503000000020004"/>
              </a:rPr>
              <a:t> and </a:t>
            </a:r>
            <a:r>
              <a:rPr lang="en-GB" b="1" dirty="0">
                <a:sym typeface="Helvetica Neue" panose="02000503000000020004"/>
              </a:rPr>
              <a:t>development</a:t>
            </a:r>
            <a:r>
              <a:rPr lang="en-GB" dirty="0">
                <a:sym typeface="Helvetica Neue" panose="02000503000000020004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Less footpad </a:t>
            </a:r>
            <a:r>
              <a:rPr lang="en-GB" b="1" dirty="0">
                <a:sym typeface="Helvetica Neue" panose="02000503000000020004"/>
              </a:rPr>
              <a:t>dermatitis</a:t>
            </a:r>
            <a:r>
              <a:rPr lang="en-GB" dirty="0">
                <a:sym typeface="Helvetica Neue" panose="02000503000000020004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ym typeface="Helvetica Neue" panose="02000503000000020004"/>
              </a:rPr>
              <a:t>Higher weights </a:t>
            </a:r>
            <a:r>
              <a:rPr lang="en-GB" dirty="0">
                <a:sym typeface="Helvetica Neue" panose="02000503000000020004"/>
              </a:rPr>
              <a:t>at slaughter on day 39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ym typeface="Helvetica Neue" panose="02000503000000020004"/>
              </a:rPr>
              <a:t>Decreased mortality </a:t>
            </a:r>
            <a:r>
              <a:rPr lang="en-GB" dirty="0">
                <a:sym typeface="Helvetica Neue" panose="02000503000000020004"/>
              </a:rPr>
              <a:t>rate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More </a:t>
            </a:r>
            <a:r>
              <a:rPr lang="en-GB" b="1" dirty="0">
                <a:sym typeface="Helvetica Neue" panose="02000503000000020004"/>
              </a:rPr>
              <a:t>resilient</a:t>
            </a:r>
            <a:r>
              <a:rPr lang="en-GB" dirty="0">
                <a:sym typeface="Helvetica Neue" panose="02000503000000020004"/>
              </a:rPr>
              <a:t> and less susceptible to disease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The </a:t>
            </a:r>
            <a:r>
              <a:rPr lang="en-GB" b="1" dirty="0">
                <a:sym typeface="Helvetica Neue" panose="02000503000000020004"/>
              </a:rPr>
              <a:t>production costs </a:t>
            </a:r>
            <a:r>
              <a:rPr lang="en-GB" dirty="0">
                <a:sym typeface="Helvetica Neue" panose="02000503000000020004"/>
              </a:rPr>
              <a:t>in Euro/kg are around 4,5 % lower for the on-farm hatched chickens than for the hatchery hatched chickens</a:t>
            </a:r>
          </a:p>
        </p:txBody>
      </p:sp>
      <p:sp>
        <p:nvSpPr>
          <p:cNvPr id="4" name="Animal husbandry still at low intensity level: 50% of the pigs are produced by farms that sell &lt;500 pigs/yr…">
            <a:extLst>
              <a:ext uri="{FF2B5EF4-FFF2-40B4-BE49-F238E27FC236}">
                <a16:creationId xmlns:a16="http://schemas.microsoft.com/office/drawing/2014/main" id="{B94D379F-7492-D908-3467-B33891587419}"/>
              </a:ext>
            </a:extLst>
          </p:cNvPr>
          <p:cNvSpPr txBox="1">
            <a:spLocks/>
          </p:cNvSpPr>
          <p:nvPr/>
        </p:nvSpPr>
        <p:spPr>
          <a:xfrm>
            <a:off x="663676" y="796413"/>
            <a:ext cx="10863759" cy="22915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rmAutofit/>
          </a:bodyPr>
          <a:lstStyle>
            <a:lvl1pPr marL="31251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1pPr>
            <a:lvl2pPr marL="625024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2pPr>
            <a:lvl3pPr marL="937538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3pPr>
            <a:lvl4pPr marL="1250051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4pPr>
            <a:lvl5pPr marL="156256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5pPr>
            <a:lvl6pPr marL="1875076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6pPr>
            <a:lvl7pPr marL="2187589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7pPr>
            <a:lvl8pPr marL="2500103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8pPr>
            <a:lvl9pPr marL="2812615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9pPr>
          </a:lstStyle>
          <a:p>
            <a:pPr marL="0" indent="0" algn="ctr">
              <a:spcBef>
                <a:spcPts val="600"/>
              </a:spcBef>
              <a:buSzPct val="100000"/>
              <a:buFontTx/>
              <a:buNone/>
            </a:pPr>
            <a:r>
              <a:rPr lang="en-GB" sz="2700" b="1" kern="0" dirty="0">
                <a:solidFill>
                  <a:srgbClr val="002060"/>
                </a:solidFill>
              </a:rPr>
              <a:t>OUTCOMES </a:t>
            </a:r>
            <a:r>
              <a:rPr lang="en-GB" sz="2700" b="1" dirty="0">
                <a:solidFill>
                  <a:srgbClr val="002060"/>
                </a:solidFill>
              </a:rPr>
              <a:t>FROM BROILER FARMS</a:t>
            </a:r>
            <a:endParaRPr lang="it-IT" sz="270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EFE80-30BE-D507-6066-95A7082D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72447" r="-6832" b="6364"/>
          <a:stretch/>
        </p:blipFill>
        <p:spPr>
          <a:xfrm>
            <a:off x="426720" y="4764485"/>
            <a:ext cx="12090400" cy="1452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99835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3"/>
            <a:ext cx="10863759" cy="229156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en-GB" sz="2700" b="1" dirty="0">
                <a:solidFill>
                  <a:srgbClr val="002060"/>
                </a:solidFill>
              </a:rPr>
              <a:t>OUTCOMES FROM PIG FARMS</a:t>
            </a:r>
            <a:endParaRPr lang="it-IT" sz="2700" dirty="0"/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fr-F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Antimicrobial use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FR: Main use for piglets and weaners with respectively low increasing and decreasing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IT: Main use for weaners with a decreasing for weaners and finishers</a:t>
            </a:r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1800" dirty="0"/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pic>
        <p:nvPicPr>
          <p:cNvPr id="11" name="Image 2">
            <a:extLst>
              <a:ext uri="{FF2B5EF4-FFF2-40B4-BE49-F238E27FC236}">
                <a16:creationId xmlns:a16="http://schemas.microsoft.com/office/drawing/2014/main" id="{171DE1C3-7649-47BB-A89E-B466D8952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0" y="2697077"/>
            <a:ext cx="6764960" cy="3272451"/>
          </a:xfrm>
          <a:prstGeom prst="rect">
            <a:avLst/>
          </a:prstGeom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EFC8FB67-E27D-487B-963F-B69B589AE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01" t="47014" r="2959" b="20884"/>
          <a:stretch/>
        </p:blipFill>
        <p:spPr>
          <a:xfrm>
            <a:off x="9676505" y="2812045"/>
            <a:ext cx="1546889" cy="1076873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11D05541-B33C-4EFD-9A07-C8EAA93F4F51}"/>
              </a:ext>
            </a:extLst>
          </p:cNvPr>
          <p:cNvSpPr/>
          <p:nvPr/>
        </p:nvSpPr>
        <p:spPr>
          <a:xfrm>
            <a:off x="7711852" y="532171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08C74EB-8D0F-4B43-AAF2-D33501A380C3}"/>
              </a:ext>
            </a:extLst>
          </p:cNvPr>
          <p:cNvSpPr/>
          <p:nvPr/>
        </p:nvSpPr>
        <p:spPr>
          <a:xfrm>
            <a:off x="6245315" y="487450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79875DD-DDEA-4299-9FF9-6709561D4AA6}"/>
              </a:ext>
            </a:extLst>
          </p:cNvPr>
          <p:cNvSpPr/>
          <p:nvPr/>
        </p:nvSpPr>
        <p:spPr>
          <a:xfrm>
            <a:off x="4710350" y="3196159"/>
            <a:ext cx="361404" cy="11477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941B8-DB98-BB4D-C8C0-0F014E5C56A4}"/>
              </a:ext>
            </a:extLst>
          </p:cNvPr>
          <p:cNvSpPr txBox="1"/>
          <p:nvPr/>
        </p:nvSpPr>
        <p:spPr>
          <a:xfrm>
            <a:off x="794079" y="5459282"/>
            <a:ext cx="3709366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</a:rPr>
              <a:t>DDDvet: indicator for antimicrobial consumption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</a:rPr>
              <a:t>DDDvet: Defined Daily Dose per animal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000" dirty="0"/>
              <a:t>Calculated for sows, sucklers, weaners, and finishers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7FD88-33A7-E879-5B64-FAA0F0BDDF5F}"/>
              </a:ext>
            </a:extLst>
          </p:cNvPr>
          <p:cNvSpPr txBox="1"/>
          <p:nvPr/>
        </p:nvSpPr>
        <p:spPr>
          <a:xfrm>
            <a:off x="731022" y="3409972"/>
            <a:ext cx="3654324" cy="923330"/>
          </a:xfrm>
          <a:prstGeom prst="rect">
            <a:avLst/>
          </a:prstGeom>
          <a:noFill/>
          <a:ln w="57150" cap="flat">
            <a:solidFill>
              <a:srgbClr val="069E7E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dirty="0"/>
              <a:t>A reduction in antimicrobial use was reported in farms with higher use of such antimicrobials</a:t>
            </a:r>
          </a:p>
        </p:txBody>
      </p:sp>
    </p:spTree>
    <p:extLst>
      <p:ext uri="{BB962C8B-B14F-4D97-AF65-F5344CB8AC3E}">
        <p14:creationId xmlns:p14="http://schemas.microsoft.com/office/powerpoint/2010/main" val="10736931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4F8B2C-602E-FE13-6089-35D0E21F736C}"/>
              </a:ext>
            </a:extLst>
          </p:cNvPr>
          <p:cNvSpPr txBox="1"/>
          <p:nvPr/>
        </p:nvSpPr>
        <p:spPr>
          <a:xfrm>
            <a:off x="1861820" y="959407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rgbClr val="002060"/>
                </a:solidFill>
              </a:rPr>
              <a:t>BENEFITS</a:t>
            </a:r>
            <a:endParaRPr lang="it-IT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2D1FB-4AD3-807A-021D-20DBD533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11" y="854842"/>
            <a:ext cx="5982218" cy="4846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411CB-E553-ABB7-5BEC-BD3180A375EE}"/>
              </a:ext>
            </a:extLst>
          </p:cNvPr>
          <p:cNvSpPr txBox="1"/>
          <p:nvPr/>
        </p:nvSpPr>
        <p:spPr>
          <a:xfrm>
            <a:off x="696971" y="1559001"/>
            <a:ext cx="4602480" cy="4196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Positive correlation with the production results and the improvement of the profitability of the farm → will limit the risk of farm economic losses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production costs of finisher pigs and weaners in Italian farms declined by 2.1 and 6.2%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Improving the broiler’s health by using the BEAT tool will reduce mortality and reduce treatment costs.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846836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0EE0C5-6485-32B5-ABD7-4D7E3684C12C}"/>
              </a:ext>
            </a:extLst>
          </p:cNvPr>
          <p:cNvSpPr txBox="1"/>
          <p:nvPr/>
        </p:nvSpPr>
        <p:spPr>
          <a:xfrm>
            <a:off x="6490994" y="2304990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en-GB" sz="2700" b="1" dirty="0">
                <a:solidFill>
                  <a:srgbClr val="002060"/>
                </a:solidFill>
              </a:rPr>
              <a:t>HOW CAN YOU USE IT?</a:t>
            </a:r>
            <a:endParaRPr lang="it-IT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9E9D2-3848-1BA2-3276-6F19499E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916" y="3075613"/>
            <a:ext cx="6561389" cy="19661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B3110A-502F-4761-1AFC-228501395F7A}"/>
              </a:ext>
            </a:extLst>
          </p:cNvPr>
          <p:cNvCxnSpPr>
            <a:cxnSpLocks/>
          </p:cNvCxnSpPr>
          <p:nvPr/>
        </p:nvCxnSpPr>
        <p:spPr>
          <a:xfrm flipH="1">
            <a:off x="9176967" y="2938063"/>
            <a:ext cx="952553" cy="1105476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763A6FD-1D20-5590-B56B-FEB8C49910B2}"/>
              </a:ext>
            </a:extLst>
          </p:cNvPr>
          <p:cNvSpPr txBox="1"/>
          <p:nvPr/>
        </p:nvSpPr>
        <p:spPr>
          <a:xfrm>
            <a:off x="-205275" y="1025586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en-GB" sz="2700" b="1" dirty="0">
                <a:solidFill>
                  <a:srgbClr val="002060"/>
                </a:solidFill>
              </a:rPr>
              <a:t>WHY SHOULD YOU DO IT?</a:t>
            </a:r>
            <a:endParaRPr lang="it-IT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92571-9CC3-6317-3882-54A320150F64}"/>
              </a:ext>
            </a:extLst>
          </p:cNvPr>
          <p:cNvSpPr txBox="1"/>
          <p:nvPr/>
        </p:nvSpPr>
        <p:spPr>
          <a:xfrm>
            <a:off x="790768" y="1487251"/>
            <a:ext cx="1069003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/>
              <a:t>Reduce the risk of the introduction and spread of micro-organisms, in particular, pathogenic microorganisms that cause animal diseases, therefore it will enhance the protection of animal health. </a:t>
            </a:r>
            <a:endParaRPr lang="en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736F7-6B20-7B1A-3A32-ED73AAB8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24" y="2595247"/>
            <a:ext cx="2759796" cy="2759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B81C41-F604-52EE-597C-C3E47A87CEFD}"/>
              </a:ext>
            </a:extLst>
          </p:cNvPr>
          <p:cNvSpPr txBox="1"/>
          <p:nvPr/>
        </p:nvSpPr>
        <p:spPr>
          <a:xfrm>
            <a:off x="718819" y="5370749"/>
            <a:ext cx="451358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dirty="0"/>
              <a:t>If you want to know more about this topic visit https://shorturl.at/aPRU4 </a:t>
            </a:r>
          </a:p>
          <a:p>
            <a:r>
              <a:rPr lang="en-GB" sz="1200" dirty="0"/>
              <a:t>or scan this QR code BEAT tool: https://shorturl.at/azR35</a:t>
            </a:r>
            <a:endParaRPr lang="en-BE" sz="1200" dirty="0"/>
          </a:p>
        </p:txBody>
      </p:sp>
    </p:spTree>
    <p:extLst>
      <p:ext uri="{BB962C8B-B14F-4D97-AF65-F5344CB8AC3E}">
        <p14:creationId xmlns:p14="http://schemas.microsoft.com/office/powerpoint/2010/main" val="9457428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D206B6-FD25-FFB0-6C76-137BCC14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327" y="11196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05A58-C26A-208D-63E8-03138DDBCE4B}"/>
              </a:ext>
            </a:extLst>
          </p:cNvPr>
          <p:cNvSpPr txBox="1"/>
          <p:nvPr/>
        </p:nvSpPr>
        <p:spPr>
          <a:xfrm>
            <a:off x="4346967" y="3810489"/>
            <a:ext cx="6678706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B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kumimoji="0" lang="en-GB" altLang="en-B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60FED2-BBCD-D174-AC33-A648AD78E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29265"/>
              </p:ext>
            </p:extLst>
          </p:nvPr>
        </p:nvGraphicFramePr>
        <p:xfrm>
          <a:off x="1697317" y="1119674"/>
          <a:ext cx="8797366" cy="461865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98683">
                  <a:extLst>
                    <a:ext uri="{9D8B030D-6E8A-4147-A177-3AD203B41FA5}">
                      <a16:colId xmlns:a16="http://schemas.microsoft.com/office/drawing/2014/main" val="810819094"/>
                    </a:ext>
                  </a:extLst>
                </a:gridCol>
                <a:gridCol w="4398683">
                  <a:extLst>
                    <a:ext uri="{9D8B030D-6E8A-4147-A177-3AD203B41FA5}">
                      <a16:colId xmlns:a16="http://schemas.microsoft.com/office/drawing/2014/main" val="1362465403"/>
                    </a:ext>
                  </a:extLst>
                </a:gridCol>
              </a:tblGrid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BE" altLang="en-BE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altLang="en-B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 1:</a:t>
                      </a:r>
                      <a:r>
                        <a:rPr lang="en-GB" altLang="en-B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on-farm risk zones: Make a schematic drawing of the farm location and 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risk zones, and identify the buildings, stables, storage sites, pathways et cetera. </a:t>
                      </a:r>
                      <a:endParaRPr lang="en-GB" altLang="en-B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Step 2: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Go through the risk analysis tool: Answer the questions belonging to the different zones and transition lines between zones</a:t>
                      </a:r>
                      <a:r>
                        <a:rPr kumimoji="0" lang="en-GB" altLang="en-BE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kumimoji="0" lang="en-GB" altLang="en-B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43670"/>
                  </a:ext>
                </a:extLst>
              </a:tr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Step 4</a:t>
                      </a:r>
                      <a:r>
                        <a:rPr lang="en-GB" sz="1600" dirty="0"/>
                        <a:t>: Health plan: Make an action plan with SMART-formulated preventative actions per zone and per transition line between zones: Based on the results of the risk analysis tool, tailormade on-farm health plans can be set up with your farm veterinarian proposing solutions to strengthen biosecurity</a:t>
                      </a:r>
                      <a:endParaRPr kumimoji="0" lang="en-GB" altLang="en-B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BE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Step 3</a:t>
                      </a:r>
                      <a:r>
                        <a:rPr kumimoji="0" lang="en-GB" altLang="en-BE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: </a:t>
                      </a:r>
                      <a:r>
                        <a:rPr lang="en-GB" sz="1600" dirty="0"/>
                        <a:t>Interpretation: </a:t>
                      </a:r>
                      <a:r>
                        <a:rPr lang="en-GB" sz="1600" dirty="0" err="1"/>
                        <a:t>Analyze</a:t>
                      </a:r>
                      <a:r>
                        <a:rPr lang="en-GB" sz="1600" dirty="0"/>
                        <a:t> together with your farm veterinarian and discuss the opportunities for improvement </a:t>
                      </a:r>
                      <a:endParaRPr kumimoji="0" lang="en-GB" altLang="en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5383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5CD006-185C-A846-4A43-BBB5B9FCEE1D}"/>
              </a:ext>
            </a:extLst>
          </p:cNvPr>
          <p:cNvCxnSpPr/>
          <p:nvPr/>
        </p:nvCxnSpPr>
        <p:spPr>
          <a:xfrm>
            <a:off x="5638798" y="3088151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D1D276-3D8D-E1BE-12EE-C5C655013E24}"/>
              </a:ext>
            </a:extLst>
          </p:cNvPr>
          <p:cNvCxnSpPr>
            <a:cxnSpLocks/>
          </p:cNvCxnSpPr>
          <p:nvPr/>
        </p:nvCxnSpPr>
        <p:spPr>
          <a:xfrm>
            <a:off x="8290560" y="3159760"/>
            <a:ext cx="0" cy="650729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F726F5-73C9-0919-4802-9927C674E5AD}"/>
              </a:ext>
            </a:extLst>
          </p:cNvPr>
          <p:cNvCxnSpPr/>
          <p:nvPr/>
        </p:nvCxnSpPr>
        <p:spPr>
          <a:xfrm flipH="1">
            <a:off x="5638798" y="5527040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482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752347-4e16-4ce8-a381-9ddf3e797ad6" xsi:nil="true"/>
    <lcf76f155ced4ddcb4097134ff3c332f xmlns="9b53d6be-5940-4371-8a56-d6ca0a43a11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7E5E20A3B6448BB831F127F5CFB05" ma:contentTypeVersion="10" ma:contentTypeDescription="Create a new document." ma:contentTypeScope="" ma:versionID="ebffcedfc4ee438384d0a3e06140505a">
  <xsd:schema xmlns:xsd="http://www.w3.org/2001/XMLSchema" xmlns:xs="http://www.w3.org/2001/XMLSchema" xmlns:p="http://schemas.microsoft.com/office/2006/metadata/properties" xmlns:ns2="9b53d6be-5940-4371-8a56-d6ca0a43a11a" xmlns:ns3="c1752347-4e16-4ce8-a381-9ddf3e797ad6" targetNamespace="http://schemas.microsoft.com/office/2006/metadata/properties" ma:root="true" ma:fieldsID="18d40dfe561e73f2d6d814587a11b20f" ns2:_="" ns3:_="">
    <xsd:import namespace="9b53d6be-5940-4371-8a56-d6ca0a43a11a"/>
    <xsd:import namespace="c1752347-4e16-4ce8-a381-9ddf3e797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3d6be-5940-4371-8a56-d6ca0a43a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52347-4e16-4ce8-a381-9ddf3e797a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f6e862-8fe4-4eeb-87d7-41a886a2cda4}" ma:internalName="TaxCatchAll" ma:showField="CatchAllData" ma:web="c1752347-4e16-4ce8-a381-9ddf3e797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50B9DF-290C-47F1-B672-B81D867B9B10}">
  <ds:schemaRefs>
    <ds:schemaRef ds:uri="http://schemas.microsoft.com/office/2006/metadata/properties"/>
    <ds:schemaRef ds:uri="http://schemas.microsoft.com/office/infopath/2007/PartnerControls"/>
    <ds:schemaRef ds:uri="c1752347-4e16-4ce8-a381-9ddf3e797ad6"/>
    <ds:schemaRef ds:uri="9b53d6be-5940-4371-8a56-d6ca0a43a11a"/>
  </ds:schemaRefs>
</ds:datastoreItem>
</file>

<file path=customXml/itemProps2.xml><?xml version="1.0" encoding="utf-8"?>
<ds:datastoreItem xmlns:ds="http://schemas.openxmlformats.org/officeDocument/2006/customXml" ds:itemID="{60268E03-1EF1-4D00-A8B3-E25F2C29E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3d6be-5940-4371-8a56-d6ca0a43a11a"/>
    <ds:schemaRef ds:uri="c1752347-4e16-4ce8-a381-9ddf3e797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9C9E23-2E2A-4D5A-A545-8D2765865F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Helvetica Neue</vt:lpstr>
      <vt:lpstr>Helvetica Neue Light</vt:lpstr>
      <vt:lpstr>Helvetica Neue Medium</vt:lpstr>
      <vt:lpstr>Merriweather Sans</vt:lpstr>
      <vt:lpstr>Verdana</vt:lpstr>
      <vt:lpstr>White</vt:lpstr>
      <vt:lpstr>PowerPoint Presentation</vt:lpstr>
      <vt:lpstr>OVERALL 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FVE</dc:creator>
  <cp:lastModifiedBy>Catarina Santiago</cp:lastModifiedBy>
  <cp:revision>79</cp:revision>
  <dcterms:created xsi:type="dcterms:W3CDTF">2019-08-16T09:24:46Z</dcterms:created>
  <dcterms:modified xsi:type="dcterms:W3CDTF">2024-02-16T10:20:27Z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0x01010081D7E5E20A3B6448BB831F127F5CFB05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2024-02-01T14:19:59Z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3ed1f877-606a-41ca-8188-ce10206d6b72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