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22"/>
  </p:notesMasterIdLst>
  <p:handoutMasterIdLst>
    <p:handoutMasterId r:id="rId23"/>
  </p:handoutMasterIdLst>
  <p:sldIdLst>
    <p:sldId id="277" r:id="rId3"/>
    <p:sldId id="386" r:id="rId4"/>
    <p:sldId id="264" r:id="rId5"/>
    <p:sldId id="281" r:id="rId6"/>
    <p:sldId id="280" r:id="rId7"/>
    <p:sldId id="384" r:id="rId8"/>
    <p:sldId id="388" r:id="rId9"/>
    <p:sldId id="389" r:id="rId10"/>
    <p:sldId id="391" r:id="rId11"/>
    <p:sldId id="393" r:id="rId12"/>
    <p:sldId id="394" r:id="rId13"/>
    <p:sldId id="395" r:id="rId14"/>
    <p:sldId id="398" r:id="rId15"/>
    <p:sldId id="396" r:id="rId16"/>
    <p:sldId id="399" r:id="rId17"/>
    <p:sldId id="397" r:id="rId18"/>
    <p:sldId id="269" r:id="rId19"/>
    <p:sldId id="272" r:id="rId20"/>
    <p:sldId id="273"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C625"/>
    <a:srgbClr val="59BB18"/>
    <a:srgbClr val="00AA7B"/>
    <a:srgbClr val="05AFAF"/>
    <a:srgbClr val="0E82B5"/>
    <a:srgbClr val="04AEAE"/>
    <a:srgbClr val="2C7470"/>
    <a:srgbClr val="6BB188"/>
    <a:srgbClr val="002060"/>
    <a:srgbClr val="9DCBB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9C02AA-BD32-41FD-8C69-B01809AB7902}" v="10" dt="2024-03-04T14:37:24.179"/>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1" autoAdjust="0"/>
    <p:restoredTop sz="90688" autoAdjust="0"/>
  </p:normalViewPr>
  <p:slideViewPr>
    <p:cSldViewPr snapToGrid="0">
      <p:cViewPr varScale="1">
        <p:scale>
          <a:sx n="58" d="100"/>
          <a:sy n="58" d="100"/>
        </p:scale>
        <p:origin x="96" y="918"/>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mt-MT" sz="3200">
              <a:latin typeface="EC Square Sans Pro" panose="020B0506040000020004" pitchFamily="34" charset="0"/>
            </a:rPr>
            <a:t>Ħtieġa globali: tnaqqis tar-reżistenza għall-antimikrobiċi</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mt-MT" sz="2000">
              <a:latin typeface="EC Square Sans Pro" panose="020B0506040000020004" pitchFamily="34" charset="0"/>
            </a:rPr>
            <a:t>Qafas regolatorju ġdid</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mt-MT" sz="2800" dirty="0">
              <a:latin typeface="EC Square Sans Pro" panose="020B0506040000020004" pitchFamily="34" charset="0"/>
            </a:rPr>
            <a:t>Miżuri preventivi li għandhom jiġu implimentati fil-livell tal-azjendi agrikoli</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mt-MT" sz="3200" kern="1200">
              <a:latin typeface="EC Square Sans Pro" panose="020B0506040000020004" pitchFamily="34" charset="0"/>
            </a:rPr>
            <a:t>Ħtieġa globali: tnaqqis tar-reżistenza għall-antimikrobiċi</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mt-MT" sz="2000" kern="1200">
              <a:latin typeface="EC Square Sans Pro" panose="020B0506040000020004" pitchFamily="34" charset="0"/>
            </a:rPr>
            <a:t>Qafas regolatorju ġdid</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mt-MT" sz="2800" kern="1200" dirty="0">
              <a:latin typeface="EC Square Sans Pro" panose="020B0506040000020004" pitchFamily="34" charset="0"/>
            </a:rPr>
            <a:t>Miżuri preventivi li għandhom jiġu implimentati fil-livell tal-azjendi agrikoli</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05/03/2024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5-3-2024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14</a:t>
            </a:fld>
            <a:endParaRPr lang="en-GB"/>
          </a:p>
        </p:txBody>
      </p:sp>
    </p:spTree>
    <p:extLst>
      <p:ext uri="{BB962C8B-B14F-4D97-AF65-F5344CB8AC3E}">
        <p14:creationId xmlns:p14="http://schemas.microsoft.com/office/powerpoint/2010/main" val="227062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794972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r>
              <a:rPr lang="nl-NL" dirty="0"/>
              <a:t>Malta</a:t>
            </a:r>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17</a:t>
            </a:fld>
            <a:endParaRPr lang="nl-NL"/>
          </a:p>
        </p:txBody>
      </p:sp>
    </p:spTree>
    <p:extLst>
      <p:ext uri="{BB962C8B-B14F-4D97-AF65-F5344CB8AC3E}">
        <p14:creationId xmlns:p14="http://schemas.microsoft.com/office/powerpoint/2010/main" val="1291624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84E1B9F5-7BF7-8002-4681-04E6B7FBA719}"/>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0CE732DE-7214-FF2B-5461-6CEB514385EF}"/>
              </a:ext>
            </a:extLst>
          </p:cNvPr>
          <p:cNvSpPr txBox="1">
            <a:spLocks noGrp="1"/>
          </p:cNvSpPr>
          <p:nvPr>
            <p:ph type="body" sz="quarter" idx="1"/>
          </p:nvPr>
        </p:nvSpPr>
        <p:spPr/>
        <p:txBody>
          <a:bodyPr/>
          <a:lstStyle/>
          <a:p>
            <a:pPr lvl="0"/>
            <a:endParaRPr lang="nl-NL" dirty="0"/>
          </a:p>
        </p:txBody>
      </p:sp>
      <p:sp>
        <p:nvSpPr>
          <p:cNvPr id="4" name="Tijdelijke aanduiding voor dianummer 3">
            <a:extLst>
              <a:ext uri="{FF2B5EF4-FFF2-40B4-BE49-F238E27FC236}">
                <a16:creationId xmlns:a16="http://schemas.microsoft.com/office/drawing/2014/main" id="{5E7940A4-9466-70C3-F905-03E25F6479A3}"/>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85E6930-0E9E-46DC-9D37-2910B6649FAE}" type="slidenum">
              <a:t>19</a:t>
            </a:fld>
            <a:endParaRPr lang="nl-NL" sz="1200" b="0" i="0" u="none" strike="noStrike" kern="1200" cap="none" spc="0" baseline="0">
              <a:solidFill>
                <a:srgbClr val="000000"/>
              </a:solidFill>
              <a:uFillTx/>
              <a:latin typeface="Apto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Using a multi-actor plan on a goat farm (youtube.com)</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Note for Malta: groups will be mixed of f</a:t>
            </a:r>
            <a:r>
              <a:rPr lang="nl-NL" kern="0" dirty="0">
                <a:solidFill>
                  <a:srgbClr val="FF0000"/>
                </a:solidFill>
              </a:rPr>
              <a:t>armers and veterinarians, considering the reduced number of veterinarians.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kern="0" dirty="0">
                <a:solidFill>
                  <a:srgbClr val="FF0000"/>
                </a:solidFill>
              </a:rPr>
              <a:t>In other countries, groups will be separated.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For the group facilitators in Malta: give farmers 1 colour of post-its, and vets another colour. Ask in the last 10 minutes to the farmers (and the vets) to ‘change hats’: will they answer the questions differently? Now, give to the farmers the post-it colours of the vets, and to the vets the post-it colours of the farmers.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r>
              <a:rPr lang="nl-NL" sz="2800" kern="0" dirty="0">
                <a:solidFill>
                  <a:sysClr val="windowText" lastClr="000000"/>
                </a:solidFill>
                <a:latin typeface="EC Square Sans Pro" panose="020B0506040000020004" pitchFamily="34" charset="0"/>
                <a:cs typeface="Arial" panose="020B0604020202020204" pitchFamily="34" charset="0"/>
              </a:rPr>
              <a:t>(small ruminants – poultry – swine – bovine)</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Small ruminants group will be subdivided into 2 groups</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Other participants of species (rabbits, land animals, aquaculture) are placed into the groups where they can most relate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254823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10</a:t>
            </a:fld>
            <a:endParaRPr lang="en-GB"/>
          </a:p>
        </p:txBody>
      </p:sp>
    </p:spTree>
    <p:extLst>
      <p:ext uri="{BB962C8B-B14F-4D97-AF65-F5344CB8AC3E}">
        <p14:creationId xmlns:p14="http://schemas.microsoft.com/office/powerpoint/2010/main" val="367192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4.png"/><Relationship Id="rId11" Type="http://schemas.openxmlformats.org/officeDocument/2006/relationships/image" Target="../media/image29.png"/><Relationship Id="rId5" Type="http://schemas.openxmlformats.org/officeDocument/2006/relationships/image" Target="../media/image23.png"/><Relationship Id="rId10" Type="http://schemas.openxmlformats.org/officeDocument/2006/relationships/image" Target="../media/image28.png"/><Relationship Id="rId4" Type="http://schemas.openxmlformats.org/officeDocument/2006/relationships/image" Target="../media/image22.png"/><Relationship Id="rId9" Type="http://schemas.openxmlformats.org/officeDocument/2006/relationships/image" Target="../media/image27.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1.png"/><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 Id="rId9" Type="http://schemas.openxmlformats.org/officeDocument/2006/relationships/image" Target="../media/image4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5.png"/><Relationship Id="rId4" Type="http://schemas.openxmlformats.org/officeDocument/2006/relationships/image" Target="../media/image44.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51.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2" Type="http://schemas.openxmlformats.org/officeDocument/2006/relationships/image" Target="../media/image1.png"/><Relationship Id="rId16" Type="http://schemas.openxmlformats.org/officeDocument/2006/relationships/image" Target="../media/image10.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media/image53.jpeg"/><Relationship Id="rId5" Type="http://schemas.openxmlformats.org/officeDocument/2006/relationships/image" Target="../media/image5.png"/><Relationship Id="rId15" Type="http://schemas.openxmlformats.org/officeDocument/2006/relationships/hyperlink" Target="http://www.amrfvtraining.eu/" TargetMode="External"/><Relationship Id="rId10" Type="http://schemas.openxmlformats.org/officeDocument/2006/relationships/image" Target="../media/image52.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5-3-2024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5-3-2024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5-3-2024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2" name="Imagen 30">
            <a:extLst>
              <a:ext uri="{FF2B5EF4-FFF2-40B4-BE49-F238E27FC236}">
                <a16:creationId xmlns:a16="http://schemas.microsoft.com/office/drawing/2014/main" id="{183C2669-BE77-B8CA-549C-90F1D482F244}"/>
              </a:ext>
            </a:extLst>
          </p:cNvPr>
          <p:cNvPicPr/>
          <p:nvPr userDrawn="1"/>
        </p:nvPicPr>
        <p:blipFill>
          <a:blip r:embed="rId11" cstate="email">
            <a:extLst>
              <a:ext uri="{28A0092B-C50C-407E-A947-70E740481C1C}">
                <a14:useLocalDpi xmlns:a14="http://schemas.microsoft.com/office/drawing/2010/main"/>
              </a:ext>
            </a:extLst>
          </a:blip>
          <a:srcRect/>
          <a:stretch/>
        </p:blipFill>
        <p:spPr bwMode="auto">
          <a:xfrm>
            <a:off x="8771579" y="5837620"/>
            <a:ext cx="3429000" cy="758059"/>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2" name="Imagen 30">
            <a:extLst>
              <a:ext uri="{FF2B5EF4-FFF2-40B4-BE49-F238E27FC236}">
                <a16:creationId xmlns:a16="http://schemas.microsoft.com/office/drawing/2014/main" id="{BA87EDC9-4097-2BD3-C8C8-ECACBC30AE5D}"/>
              </a:ext>
            </a:extLst>
          </p:cNvPr>
          <p:cNvPicPr/>
          <p:nvPr userDrawn="1"/>
        </p:nvPicPr>
        <p:blipFill>
          <a:blip r:embed="rId11" cstate="email">
            <a:extLst>
              <a:ext uri="{28A0092B-C50C-407E-A947-70E740481C1C}">
                <a14:useLocalDpi xmlns:a14="http://schemas.microsoft.com/office/drawing/2010/main"/>
              </a:ext>
            </a:extLst>
          </a:blip>
          <a:srcRect/>
          <a:stretch/>
        </p:blipFill>
        <p:spPr bwMode="auto">
          <a:xfrm>
            <a:off x="8771579" y="5837620"/>
            <a:ext cx="3429000" cy="758059"/>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pic>
        <p:nvPicPr>
          <p:cNvPr id="2" name="Imagen 50">
            <a:extLst>
              <a:ext uri="{FF2B5EF4-FFF2-40B4-BE49-F238E27FC236}">
                <a16:creationId xmlns:a16="http://schemas.microsoft.com/office/drawing/2014/main" id="{EDBCBB43-F0A5-D100-6BC4-953FDB6F91C0}"/>
              </a:ext>
            </a:extLst>
          </p:cNvPr>
          <p:cNvPicPr/>
          <p:nvPr userDrawn="1"/>
        </p:nvPicPr>
        <p:blipFill>
          <a:blip r:embed="rId11" cstate="email">
            <a:extLst>
              <a:ext uri="{28A0092B-C50C-407E-A947-70E740481C1C}">
                <a14:useLocalDpi xmlns:a14="http://schemas.microsoft.com/office/drawing/2010/main"/>
              </a:ext>
            </a:extLst>
          </a:blip>
          <a:srcRect/>
          <a:stretch/>
        </p:blipFill>
        <p:spPr bwMode="auto">
          <a:xfrm>
            <a:off x="9829800" y="6194157"/>
            <a:ext cx="2338705" cy="517024"/>
          </a:xfrm>
          <a:prstGeom prst="rect">
            <a:avLst/>
          </a:prstGeom>
          <a:noFill/>
          <a:ln>
            <a:noFill/>
          </a:ln>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2" name="Imagen 50">
            <a:extLst>
              <a:ext uri="{FF2B5EF4-FFF2-40B4-BE49-F238E27FC236}">
                <a16:creationId xmlns:a16="http://schemas.microsoft.com/office/drawing/2014/main" id="{F18C77E3-FC6F-C13D-E085-E5DA16635965}"/>
              </a:ext>
            </a:extLst>
          </p:cNvPr>
          <p:cNvPicPr/>
          <p:nvPr userDrawn="1"/>
        </p:nvPicPr>
        <p:blipFill>
          <a:blip r:embed="rId12" cstate="email">
            <a:extLst>
              <a:ext uri="{28A0092B-C50C-407E-A947-70E740481C1C}">
                <a14:useLocalDpi xmlns:a14="http://schemas.microsoft.com/office/drawing/2010/main"/>
              </a:ext>
            </a:extLst>
          </a:blip>
          <a:srcRect/>
          <a:stretch/>
        </p:blipFill>
        <p:spPr bwMode="auto">
          <a:xfrm>
            <a:off x="9829800" y="6194157"/>
            <a:ext cx="2338705" cy="517024"/>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5-3-2024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1"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2"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3"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5"/>
              </a:rPr>
              <a:t>www.amrfvtraining.eu</a:t>
            </a:r>
            <a:r>
              <a:rPr lang="en-GB" sz="1797" dirty="0">
                <a:latin typeface="EC Square Sans Pro" panose="020B0506040000020004" pitchFamily="34" charset="0"/>
              </a:rPr>
              <a:t>  </a:t>
            </a:r>
          </a:p>
        </p:txBody>
      </p:sp>
      <p:pic>
        <p:nvPicPr>
          <p:cNvPr id="2" name="Imagen 30">
            <a:extLst>
              <a:ext uri="{FF2B5EF4-FFF2-40B4-BE49-F238E27FC236}">
                <a16:creationId xmlns:a16="http://schemas.microsoft.com/office/drawing/2014/main" id="{ABE80F78-0DD4-9294-999B-6D2D48E45381}"/>
              </a:ext>
            </a:extLst>
          </p:cNvPr>
          <p:cNvPicPr/>
          <p:nvPr userDrawn="1"/>
        </p:nvPicPr>
        <p:blipFill>
          <a:blip r:embed="rId16" cstate="email">
            <a:extLst>
              <a:ext uri="{28A0092B-C50C-407E-A947-70E740481C1C}">
                <a14:useLocalDpi xmlns:a14="http://schemas.microsoft.com/office/drawing/2010/main"/>
              </a:ext>
            </a:extLst>
          </a:blip>
          <a:srcRect/>
          <a:stretch/>
        </p:blipFill>
        <p:spPr bwMode="auto">
          <a:xfrm>
            <a:off x="8771579" y="5837620"/>
            <a:ext cx="3429000" cy="758059"/>
          </a:xfrm>
          <a:prstGeom prst="rect">
            <a:avLst/>
          </a:prstGeom>
          <a:noFill/>
          <a:ln>
            <a:noFill/>
          </a:ln>
        </p:spPr>
      </p:pic>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5-3-2024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5-3-2024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5-3-2024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5-3-2024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5-3-2024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5-3-2024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5-3-2024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5-3-2024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7.png"/><Relationship Id="rId7" Type="http://schemas.openxmlformats.org/officeDocument/2006/relationships/image" Target="../media/image66.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70.png"/><Relationship Id="rId5" Type="http://schemas.openxmlformats.org/officeDocument/2006/relationships/image" Target="../media/image69.png"/><Relationship Id="rId4" Type="http://schemas.openxmlformats.org/officeDocument/2006/relationships/image" Target="../media/image7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7.png"/><Relationship Id="rId7" Type="http://schemas.openxmlformats.org/officeDocument/2006/relationships/image" Target="../media/image66.png"/><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image" Target="../media/image70.png"/><Relationship Id="rId5" Type="http://schemas.openxmlformats.org/officeDocument/2006/relationships/image" Target="../media/image69.png"/><Relationship Id="rId4" Type="http://schemas.openxmlformats.org/officeDocument/2006/relationships/image" Target="../media/image74.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7.png"/><Relationship Id="rId7" Type="http://schemas.openxmlformats.org/officeDocument/2006/relationships/image" Target="../media/image66.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70.png"/><Relationship Id="rId5" Type="http://schemas.openxmlformats.org/officeDocument/2006/relationships/image" Target="../media/image69.png"/><Relationship Id="rId4" Type="http://schemas.openxmlformats.org/officeDocument/2006/relationships/image" Target="../media/image74.jpeg"/></Relationships>
</file>

<file path=ppt/slides/_rels/slide17.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1.svg"/><Relationship Id="rId3" Type="http://schemas.openxmlformats.org/officeDocument/2006/relationships/image" Target="../media/image56.png"/><Relationship Id="rId7" Type="http://schemas.openxmlformats.org/officeDocument/2006/relationships/image" Target="../media/image60.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59.svg"/><Relationship Id="rId5" Type="http://schemas.openxmlformats.org/officeDocument/2006/relationships/image" Target="../media/image58.png"/><Relationship Id="rId4" Type="http://schemas.openxmlformats.org/officeDocument/2006/relationships/image" Target="../media/image57.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3.jpeg"/></Relationships>
</file>

<file path=ppt/slides/_rels/slide6.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64.jpeg"/><Relationship Id="rId7" Type="http://schemas.openxmlformats.org/officeDocument/2006/relationships/image" Target="../media/image68.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7.png"/><Relationship Id="rId11" Type="http://schemas.openxmlformats.org/officeDocument/2006/relationships/image" Target="../media/image72.jpeg"/><Relationship Id="rId5" Type="http://schemas.openxmlformats.org/officeDocument/2006/relationships/image" Target="../media/image66.png"/><Relationship Id="rId10" Type="http://schemas.openxmlformats.org/officeDocument/2006/relationships/image" Target="../media/image71.png"/><Relationship Id="rId4" Type="http://schemas.openxmlformats.org/officeDocument/2006/relationships/image" Target="../media/image65.jpeg"/><Relationship Id="rId9" Type="http://schemas.openxmlformats.org/officeDocument/2006/relationships/image" Target="../media/image70.png"/></Relationships>
</file>

<file path=ppt/slides/_rels/slide7.xml.rels><?xml version="1.0" encoding="UTF-8" standalone="yes"?>
<Relationships xmlns="http://schemas.openxmlformats.org/package/2006/relationships"><Relationship Id="rId3" Type="http://schemas.openxmlformats.org/officeDocument/2006/relationships/image" Target="../media/image73.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7.png"/><Relationship Id="rId7" Type="http://schemas.openxmlformats.org/officeDocument/2006/relationships/image" Target="../media/image70.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69.png"/><Relationship Id="rId5" Type="http://schemas.openxmlformats.org/officeDocument/2006/relationships/image" Target="../media/image74.jpeg"/><Relationship Id="rId4" Type="http://schemas.openxmlformats.org/officeDocument/2006/relationships/image" Target="../media/image71.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mt-MT">
                <a:latin typeface="EC Square Sans Pro" panose="020B0506040000020004" pitchFamily="34" charset="0"/>
              </a:rPr>
              <a:t>Taħriġ prattiku għall-bdiewa u l-veterinarji:  </a:t>
            </a:r>
          </a:p>
          <a:p>
            <a:pPr marL="0" indent="0">
              <a:buNone/>
            </a:pPr>
            <a:r>
              <a:rPr lang="mt-MT">
                <a:latin typeface="EC Square Sans Pro" panose="020B0506040000020004" pitchFamily="34" charset="0"/>
              </a:rPr>
              <a:t>Eżerċizzji fi grupp</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mt-MT">
                <a:latin typeface="EC Square Sans Pro" panose="020B0506040000020004" pitchFamily="34" charset="0"/>
              </a:rPr>
              <a:t>MALTA, 2024-03-07/08</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1"/>
            <a:ext cx="8008947" cy="532414"/>
          </a:xfrm>
        </p:spPr>
        <p:txBody>
          <a:bodyPr/>
          <a:lstStyle/>
          <a:p>
            <a:pPr marL="0" indent="0">
              <a:buNone/>
            </a:pPr>
            <a:r>
              <a:rPr lang="mt-MT">
                <a:latin typeface="EC Square Sans Pro" panose="020B0506040000020004" pitchFamily="34" charset="0"/>
              </a:rPr>
              <a:t>Diskussjoni fil-plenarja Eżerċizzju fi grupp 1</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3799427234"/>
              </p:ext>
            </p:extLst>
          </p:nvPr>
        </p:nvGraphicFramePr>
        <p:xfrm>
          <a:off x="0" y="1171073"/>
          <a:ext cx="12191999" cy="5408434"/>
        </p:xfrm>
        <a:graphic>
          <a:graphicData uri="http://schemas.openxmlformats.org/drawingml/2006/table">
            <a:tbl>
              <a:tblPr/>
              <a:tblGrid>
                <a:gridCol w="1459832">
                  <a:extLst>
                    <a:ext uri="{9D8B030D-6E8A-4147-A177-3AD203B41FA5}">
                      <a16:colId xmlns:a16="http://schemas.microsoft.com/office/drawing/2014/main" val="226147076"/>
                    </a:ext>
                  </a:extLst>
                </a:gridCol>
                <a:gridCol w="1540042">
                  <a:extLst>
                    <a:ext uri="{9D8B030D-6E8A-4147-A177-3AD203B41FA5}">
                      <a16:colId xmlns:a16="http://schemas.microsoft.com/office/drawing/2014/main" val="865857085"/>
                    </a:ext>
                  </a:extLst>
                </a:gridCol>
                <a:gridCol w="4203031">
                  <a:extLst>
                    <a:ext uri="{9D8B030D-6E8A-4147-A177-3AD203B41FA5}">
                      <a16:colId xmlns:a16="http://schemas.microsoft.com/office/drawing/2014/main" val="3925395878"/>
                    </a:ext>
                  </a:extLst>
                </a:gridCol>
                <a:gridCol w="2983832">
                  <a:extLst>
                    <a:ext uri="{9D8B030D-6E8A-4147-A177-3AD203B41FA5}">
                      <a16:colId xmlns:a16="http://schemas.microsoft.com/office/drawing/2014/main" val="746999470"/>
                    </a:ext>
                  </a:extLst>
                </a:gridCol>
                <a:gridCol w="2005262">
                  <a:extLst>
                    <a:ext uri="{9D8B030D-6E8A-4147-A177-3AD203B41FA5}">
                      <a16:colId xmlns:a16="http://schemas.microsoft.com/office/drawing/2014/main" val="1678133852"/>
                    </a:ext>
                  </a:extLst>
                </a:gridCol>
              </a:tblGrid>
              <a:tr h="462978">
                <a:tc rowSpan="2">
                  <a:txBody>
                    <a:bodyPr/>
                    <a:lstStyle/>
                    <a:p>
                      <a:pPr algn="ctr" fontAlgn="ctr"/>
                      <a:r>
                        <a:rPr lang="mt-MT" sz="1800" b="1" i="0" u="none" strike="noStrike">
                          <a:solidFill>
                            <a:srgbClr val="FFFFFF"/>
                          </a:solidFill>
                          <a:effectLst/>
                          <a:latin typeface="EC Square Sans Pro" panose="020B0506040000020004" pitchFamily="34" charset="0"/>
                        </a:rPr>
                        <a:t>Gruppi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2000" b="1" i="0" u="none" strike="noStrike">
                          <a:solidFill>
                            <a:srgbClr val="FFFFFF"/>
                          </a:solidFill>
                          <a:effectLst/>
                          <a:latin typeface="EC Square Sans Pro" panose="020B0506040000020004" pitchFamily="34" charset="0"/>
                        </a:rPr>
                        <a:t>Q1</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gridSpan="3">
                  <a:txBody>
                    <a:bodyPr/>
                    <a:lstStyle/>
                    <a:p>
                      <a:pPr algn="ctr" fontAlgn="ctr"/>
                      <a:r>
                        <a:rPr lang="mt-MT" sz="2000" b="1" i="0" u="none" strike="noStrike">
                          <a:solidFill>
                            <a:srgbClr val="FFFFFF"/>
                          </a:solidFill>
                          <a:effectLst/>
                          <a:latin typeface="EC Square Sans Pro" panose="020B0506040000020004" pitchFamily="34" charset="0"/>
                        </a:rPr>
                        <a:t>Q2 - Ostakli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69006597"/>
                  </a:ext>
                </a:extLst>
              </a:tr>
              <a:tr h="589246">
                <a:tc vMerge="1">
                  <a:txBody>
                    <a:bodyPr/>
                    <a:lstStyle/>
                    <a:p>
                      <a:endParaRPr lang="en-GB"/>
                    </a:p>
                  </a:txBody>
                  <a:tcPr/>
                </a:tc>
                <a:tc>
                  <a:txBody>
                    <a:bodyPr/>
                    <a:lstStyle/>
                    <a:p>
                      <a:pPr algn="ctr" fontAlgn="ctr"/>
                      <a:r>
                        <a:rPr lang="mt-MT" sz="1800" b="1" i="0" u="none" strike="noStrike">
                          <a:solidFill>
                            <a:srgbClr val="FFFFFF"/>
                          </a:solidFill>
                          <a:effectLst/>
                          <a:latin typeface="EC Square Sans Pro" panose="020B0506040000020004" pitchFamily="34" charset="0"/>
                        </a:rPr>
                        <a:t>L-Antimikrobiku l-aktar użat</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Prattiki tat-trobbija tal-annimali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Tnaqqis tal-użu u l-użu responsabbli tal-AM</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Oħrajn </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726035">
                <a:tc>
                  <a:txBody>
                    <a:bodyPr/>
                    <a:lstStyle/>
                    <a:p>
                      <a:pPr algn="l" fontAlgn="ctr"/>
                      <a:r>
                        <a:rPr lang="mt-MT" sz="1800" b="1" i="0" u="none" strike="noStrike">
                          <a:solidFill>
                            <a:srgbClr val="002060"/>
                          </a:solidFill>
                          <a:effectLst/>
                          <a:latin typeface="EC Square Sans Pro" panose="020B0506040000020004" pitchFamily="34" charset="0"/>
                        </a:rPr>
                        <a:t>Grupp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014154" y="2509807"/>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895577" y="456301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935953" y="534864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901628" y="6018729"/>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61A33758-D72F-49DF-B664-00BE137E55FB}"/>
              </a:ext>
            </a:extLst>
          </p:cNvPr>
          <p:cNvSpPr txBox="1"/>
          <p:nvPr/>
        </p:nvSpPr>
        <p:spPr>
          <a:xfrm>
            <a:off x="430690" y="777452"/>
            <a:ext cx="1663700" cy="461665"/>
          </a:xfrm>
          <a:prstGeom prst="rect">
            <a:avLst/>
          </a:prstGeom>
          <a:noFill/>
        </p:spPr>
        <p:txBody>
          <a:bodyPr wrap="square">
            <a:spAutoFit/>
          </a:bodyPr>
          <a:lstStyle/>
          <a:p>
            <a:r>
              <a:rPr lang="mt-MT" sz="2400" b="1" dirty="0">
                <a:solidFill>
                  <a:srgbClr val="2C7470"/>
                </a:solidFill>
                <a:latin typeface="EC Square Sans Pro" panose="020B0506040000020004" pitchFamily="34" charset="0"/>
                <a:cs typeface="Arial" panose="020B0604020202020204" pitchFamily="34" charset="0"/>
              </a:rPr>
              <a:t>Malta</a:t>
            </a:r>
          </a:p>
        </p:txBody>
      </p:sp>
    </p:spTree>
    <p:extLst>
      <p:ext uri="{BB962C8B-B14F-4D97-AF65-F5344CB8AC3E}">
        <p14:creationId xmlns:p14="http://schemas.microsoft.com/office/powerpoint/2010/main" val="21491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3200" dirty="0">
                <a:latin typeface="EC Square Sans Pro" panose="020B0506040000020004" pitchFamily="34" charset="0"/>
              </a:rPr>
              <a:t>Eżerċizzju fi grupp 2a - </a:t>
            </a:r>
            <a:r>
              <a:rPr lang="mt-MT" sz="3200" b="1" dirty="0">
                <a:latin typeface="EC Square Sans Pro" panose="020B0506040000020004" pitchFamily="34" charset="0"/>
              </a:rPr>
              <a:t>Sib </a:t>
            </a:r>
            <a:r>
              <a:rPr lang="mt-MT" sz="3200" b="1" u="sng" dirty="0">
                <a:latin typeface="EC Square Sans Pro" panose="020B0506040000020004" pitchFamily="34" charset="0"/>
              </a:rPr>
              <a:t>soluzzjonijiet</a:t>
            </a:r>
            <a:r>
              <a:rPr lang="mt-MT" sz="3200" b="1" dirty="0">
                <a:latin typeface="EC Square Sans Pro" panose="020B0506040000020004" pitchFamily="34" charset="0"/>
              </a:rPr>
              <a:t> biex tindirizza dawn l-ostakli - </a:t>
            </a:r>
            <a:r>
              <a:rPr lang="mt-MT" sz="3200" b="1" u="sng" dirty="0">
                <a:latin typeface="EC Square Sans Pro" panose="020B0506040000020004" pitchFamily="34" charset="0"/>
              </a:rPr>
              <a:t>Prattiki tat-trobbija tal-annimali</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422556" y="4896262"/>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mt-MT" sz="3600" b="1">
                  <a:solidFill>
                    <a:srgbClr val="C00000"/>
                  </a:solidFill>
                  <a:latin typeface="EC Square Sans Pro" panose="020B0506040000020004" pitchFamily="34" charset="0"/>
                </a:rPr>
                <a:t>50 </a:t>
              </a:r>
            </a:p>
            <a:p>
              <a:pPr algn="ctr"/>
              <a:r>
                <a:rPr lang="mt-MT"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032878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Bdiewa u veterinarji mħalltin fi grupp wieħed (1), maqsuma skont l-ispeċi </a:t>
            </a:r>
          </a:p>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Ħudu l-flip-over tal-eżerċizzju fi grupp preċedenti: </a:t>
            </a:r>
            <a:r>
              <a:rPr kumimoji="0" lang="mt-MT" sz="20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prattiki tat-trobbija tal-annimali</a:t>
            </a:r>
          </a:p>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Ħudu flip-over ġdida biex twieġbu l-mistoqsijiet: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X’inhuma l-opportunitajiet/hemm prattiki tajbin?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X’inhuma s-soluzzjonijiet biex jiġu indirizzati dawn l-ostakli?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Oħloq mira SMART għalik stess - biex tiġi implimentata fl-azjenda agrikola tiegħek/tal-klijent tiegħek</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Aħdmu fuq il-post-its biex tpoġġu t-tweġibiet tagħkom fuq il-flip-overs</a:t>
            </a:r>
          </a:p>
          <a:p>
            <a:endParaRPr lang="nl-NL" sz="2000" kern="0" dirty="0">
              <a:solidFill>
                <a:srgbClr val="002060"/>
              </a:solidFill>
              <a:latin typeface="EC Square Sans Pro" panose="020B0506040000020004" pitchFamily="34" charset="0"/>
              <a:cs typeface="Arial" panose="020B0604020202020204" pitchFamily="34" charset="0"/>
            </a:endParaRPr>
          </a:p>
          <a:p>
            <a:pPr marL="457200" lvl="1"/>
            <a:endParaRPr lang="nl-NL" sz="1600"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1313301"/>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3200">
                <a:latin typeface="EC Square Sans Pro" panose="020B0506040000020004" pitchFamily="34" charset="0"/>
              </a:rPr>
              <a:t>Eżerċizzju fi grupp 2a - </a:t>
            </a:r>
            <a:r>
              <a:rPr lang="mt-MT" sz="3200" b="1">
                <a:latin typeface="EC Square Sans Pro" panose="020B0506040000020004" pitchFamily="34" charset="0"/>
              </a:rPr>
              <a:t>Sibu </a:t>
            </a:r>
            <a:r>
              <a:rPr lang="mt-MT" sz="3200" b="1" u="sng">
                <a:latin typeface="EC Square Sans Pro" panose="020B0506040000020004" pitchFamily="34" charset="0"/>
              </a:rPr>
              <a:t>soluzzjonijiet</a:t>
            </a:r>
            <a:r>
              <a:rPr lang="mt-MT" sz="3200" b="1">
                <a:latin typeface="EC Square Sans Pro" panose="020B0506040000020004" pitchFamily="34" charset="0"/>
              </a:rPr>
              <a:t> biex tindirizzaw dawn l-ostakli - </a:t>
            </a:r>
            <a:r>
              <a:rPr lang="mt-MT" sz="3200" b="1" u="sng">
                <a:latin typeface="EC Square Sans Pro" panose="020B0506040000020004" pitchFamily="34" charset="0"/>
              </a:rPr>
              <a:t>It-tnaqqis tal-użu u l-użu responsabbli tal-antimikrobiċi</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mt-MT" sz="3600" b="1">
                  <a:solidFill>
                    <a:srgbClr val="C00000"/>
                  </a:solidFill>
                  <a:latin typeface="EC Square Sans Pro" panose="020B0506040000020004" pitchFamily="34" charset="0"/>
                </a:rPr>
                <a:t>50 </a:t>
              </a:r>
            </a:p>
            <a:p>
              <a:pPr algn="ctr"/>
              <a:r>
                <a:rPr lang="mt-MT"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4040" y="17018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Bdiewa u veterinarji mħalltin fi grupp wieħed (1), maqsuma skont l-ispeċi </a:t>
            </a:r>
          </a:p>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Ħudu l-flip-over tal-eżerċizzju fi grupp preċedenti: </a:t>
            </a:r>
            <a:r>
              <a:rPr kumimoji="0" lang="mt-MT" sz="20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Tnaqqis tal-użu u l-użu responsabbli tal-antimikrobiċi</a:t>
            </a:r>
          </a:p>
          <a:p>
            <a:pPr marR="0" lvl="0" algn="l" defTabSz="914400" rtl="0" eaLnBrk="1" fontAlgn="auto" latinLnBrk="0" hangingPunct="1">
              <a:lnSpc>
                <a:spcPct val="70000"/>
              </a:lnSpc>
              <a:spcBef>
                <a:spcPts val="1000"/>
              </a:spcBef>
              <a:spcAft>
                <a:spcPts val="0"/>
              </a:spcAft>
              <a:buClrTx/>
              <a:buSzPct val="100000"/>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Ħudu flip-over ġdida biex twieġbu l-mistoqsijiet:</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X’inhuma l-opportunitajiet/hemm prattiki tajbin? </a:t>
            </a:r>
          </a:p>
          <a:p>
            <a:pPr marL="457200" marR="0" lvl="1" algn="l" defTabSz="914400" rtl="0" eaLnBrk="1" fontAlgn="auto" latinLnBrk="0" hangingPunct="1">
              <a:lnSpc>
                <a:spcPct val="70000"/>
              </a:lnSpc>
              <a:spcBef>
                <a:spcPts val="500"/>
              </a:spcBef>
              <a:spcAft>
                <a:spcPts val="0"/>
              </a:spcAft>
              <a:buClrTx/>
              <a:buSzPct val="100000"/>
              <a:tabLst/>
              <a:defRPr/>
            </a:pPr>
            <a:endParaRPr lang="en-US"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X’inhuma s-soluzzjonijiet biex jiġu indirizzati dawn l-ostakli?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28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mt-MT"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Oħloq mira SMART għalik stess - biex tiġi implimentata fl-azjenda agrikola tiegħek/tal-klijent tiegħek</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0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mt-MT" sz="20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Aħdmu fuq il-post-its biex tpoġġu t-tweġibiet tagħkom fuq il-flip-overs</a:t>
            </a:r>
          </a:p>
          <a:p>
            <a:endParaRPr lang="nl-NL" sz="2000" kern="0" dirty="0">
              <a:solidFill>
                <a:srgbClr val="002060"/>
              </a:solidFill>
              <a:latin typeface="EC Square Sans Pro" panose="020B0506040000020004" pitchFamily="34" charset="0"/>
              <a:cs typeface="Arial" panose="020B0604020202020204" pitchFamily="34" charset="0"/>
            </a:endParaRPr>
          </a:p>
          <a:p>
            <a:pPr marL="457200" lvl="1"/>
            <a:endParaRPr lang="nl-NL" sz="1600"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mt-MT" sz="3200">
                <a:latin typeface="EC Square Sans Pro" panose="020B0506040000020004" pitchFamily="34" charset="0"/>
              </a:rPr>
              <a:t>Eżerċizzju fi grupp 3a: Preżentazzjoni tar-riżultati: soluzzjonijiet għal prattiki aħjar tat-trobbija tal-annimali</a:t>
            </a: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mt-MT"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Kull mejda tindirizza preżentatur wieħed</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4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mt-MT" sz="3200" b="1" dirty="0">
                <a:solidFill>
                  <a:srgbClr val="002060"/>
                </a:solidFill>
                <a:latin typeface="EC Square Sans Pro" panose="020B0506040000020004" pitchFamily="34" charset="0"/>
                <a:cs typeface="Arial" panose="020B0604020202020204" pitchFamily="34" charset="0"/>
              </a:rPr>
              <a:t>“Prattiki aħjar tat-trobbija tal-annimali b’liema mod jistgħu jikkontribwixxu għat-tnaqqis tal-AMU?”</a:t>
            </a:r>
          </a:p>
          <a:p>
            <a:pPr marR="0" lvl="0" algn="l" defTabSz="914400" rtl="0" eaLnBrk="1" fontAlgn="auto" latinLnBrk="0" hangingPunct="1">
              <a:spcBef>
                <a:spcPts val="1000"/>
              </a:spcBef>
              <a:spcAft>
                <a:spcPts val="0"/>
              </a:spcAft>
              <a:buClrTx/>
              <a:buSzPct val="100000"/>
              <a:tabLst/>
              <a:defRPr/>
            </a:pPr>
            <a:endParaRPr lang="en-GB" sz="24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mt-MT"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Kull preżentatur jippreżenta riżultat </a:t>
            </a:r>
            <a:r>
              <a:rPr kumimoji="0" lang="mt-MT"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wieħed </a:t>
            </a:r>
            <a:r>
              <a:rPr kumimoji="0" lang="mt-MT"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mis-sessjoni fil-mejda tiegħu/tagħha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mt-MT" sz="2400" dirty="0">
                <a:solidFill>
                  <a:srgbClr val="002060"/>
                </a:solidFill>
                <a:latin typeface="EC Square Sans Pro" panose="020B0506040000020004" pitchFamily="34" charset="0"/>
                <a:cs typeface="Arial" panose="020B0604020202020204" pitchFamily="34" charset="0"/>
              </a:rPr>
              <a:t>Imbagħad ngħaddu għall-mejda li jmiss - semmu riżultat li jkun għadu ma ssemmiex qabel!</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0010941" cy="801921"/>
          </a:xfrm>
        </p:spPr>
        <p:txBody>
          <a:bodyPr>
            <a:normAutofit/>
          </a:bodyPr>
          <a:lstStyle/>
          <a:p>
            <a:pPr marL="0" indent="0">
              <a:buNone/>
            </a:pPr>
            <a:r>
              <a:rPr lang="mt-MT" sz="2400">
                <a:latin typeface="EC Square Sans Pro" panose="020B0506040000020004" pitchFamily="34" charset="0"/>
                <a:ea typeface="+mn-ea"/>
              </a:rPr>
              <a:t>Eżerċizzju fi grupp 3a – Diskussjoni fil-plenarja – Preżentazzjoni tar-riżultati - Soluzzjonijiet għall-ostakli biex jittejbu l-prattiki tat-trobbija</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394840557"/>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mt-MT" sz="1800" b="1" i="0" u="none" strike="noStrike">
                          <a:solidFill>
                            <a:srgbClr val="FFFFFF"/>
                          </a:solidFill>
                          <a:effectLst/>
                          <a:latin typeface="EC Square Sans Pro" panose="020B0506040000020004" pitchFamily="34" charset="0"/>
                        </a:rPr>
                        <a:t>Gruppi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mt-MT" sz="1800" b="1" i="0" u="none" strike="noStrike">
                          <a:solidFill>
                            <a:srgbClr val="FFFFFF"/>
                          </a:solidFill>
                          <a:effectLst/>
                          <a:latin typeface="EC Square Sans Pro" panose="020B0506040000020004" pitchFamily="34" charset="0"/>
                        </a:rPr>
                        <a:t>Q1 – Opportunitajiet / prattiki tajbin</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Q2 – Soluzzjonijiet biex jiġu indirizzati dawn l-ostakli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Għan SMART</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ctr" fontAlgn="b"/>
                      <a:r>
                        <a:rPr lang="mt-MT"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E603E172-CE11-4175-B169-3E24ED395621}"/>
              </a:ext>
            </a:extLst>
          </p:cNvPr>
          <p:cNvSpPr txBox="1"/>
          <p:nvPr/>
        </p:nvSpPr>
        <p:spPr>
          <a:xfrm>
            <a:off x="430690" y="836118"/>
            <a:ext cx="1663700" cy="461665"/>
          </a:xfrm>
          <a:prstGeom prst="rect">
            <a:avLst/>
          </a:prstGeom>
          <a:noFill/>
        </p:spPr>
        <p:txBody>
          <a:bodyPr wrap="square">
            <a:spAutoFit/>
          </a:bodyPr>
          <a:lstStyle/>
          <a:p>
            <a:r>
              <a:rPr lang="mt-MT" sz="2400" b="1">
                <a:solidFill>
                  <a:srgbClr val="2C7470"/>
                </a:solidFill>
                <a:latin typeface="EC Square Sans Pro" panose="020B0506040000020004" pitchFamily="34" charset="0"/>
                <a:cs typeface="Arial" panose="020B0604020202020204" pitchFamily="34" charset="0"/>
              </a:rPr>
              <a:t>Malta</a:t>
            </a:r>
          </a:p>
        </p:txBody>
      </p:sp>
    </p:spTree>
    <p:extLst>
      <p:ext uri="{BB962C8B-B14F-4D97-AF65-F5344CB8AC3E}">
        <p14:creationId xmlns:p14="http://schemas.microsoft.com/office/powerpoint/2010/main" val="263588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mt-MT" sz="2800" dirty="0">
                <a:latin typeface="EC Square Sans Pro" panose="020B0506040000020004" pitchFamily="34" charset="0"/>
              </a:rPr>
              <a:t>Eżerċizzju fi grupp 3b: Preżentazzjoni tar-riżultati: miżuri biex jitnaqqas l-użu tal-antimikrobiċi u biex dawn jintużaw b’mod aktar responsabbli</a:t>
            </a: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0366121"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mt-MT" sz="2400" b="0" i="0" u="none" strike="noStrike" cap="none" normalizeH="0" baseline="0" dirty="0">
                <a:ln>
                  <a:noFill/>
                </a:ln>
                <a:solidFill>
                  <a:srgbClr val="002060"/>
                </a:solidFill>
                <a:effectLst/>
                <a:uLnTx/>
                <a:uFillTx/>
                <a:latin typeface="EC Square Sans Pro" panose="020B0506040000020004" pitchFamily="34" charset="0"/>
                <a:cs typeface="Arial" panose="020B0604020202020204" pitchFamily="34" charset="0"/>
              </a:rPr>
              <a:t>Kull mejda tindirizza preżentatur wieħed</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4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mt-MT" sz="3200" b="1" dirty="0">
                <a:solidFill>
                  <a:srgbClr val="002060"/>
                </a:solidFill>
                <a:latin typeface="EC Square Sans Pro" panose="020B0506040000020004" pitchFamily="34" charset="0"/>
                <a:cs typeface="Arial" panose="020B0604020202020204" pitchFamily="34" charset="0"/>
              </a:rPr>
              <a:t>“Il-prattiki li għandhom jiġu implimentati b’liema mod jistgħu jikkontribwixxu għat-tnaqqis tal-AMU?”</a:t>
            </a:r>
          </a:p>
          <a:p>
            <a:pPr marR="0" lvl="0" algn="l" defTabSz="914400" rtl="0" eaLnBrk="1" fontAlgn="auto" latinLnBrk="0" hangingPunct="1">
              <a:spcBef>
                <a:spcPts val="1000"/>
              </a:spcBef>
              <a:spcAft>
                <a:spcPts val="0"/>
              </a:spcAft>
              <a:buClrTx/>
              <a:buSzPct val="100000"/>
              <a:tabLst/>
              <a:defRPr/>
            </a:pPr>
            <a:endParaRPr lang="en-GB" sz="24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mt-MT"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Kull preżentatur jippreżenta riżultat </a:t>
            </a:r>
            <a:r>
              <a:rPr kumimoji="0" lang="mt-MT"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wieħed </a:t>
            </a:r>
            <a:r>
              <a:rPr kumimoji="0" lang="mt-MT" sz="24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mis-sessjoni fil-mejda tiegħu/tagħha</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mt-MT" sz="2400" dirty="0">
                <a:solidFill>
                  <a:srgbClr val="002060"/>
                </a:solidFill>
                <a:latin typeface="EC Square Sans Pro" panose="020B0506040000020004" pitchFamily="34" charset="0"/>
                <a:cs typeface="Arial" panose="020B0604020202020204" pitchFamily="34" charset="0"/>
              </a:rPr>
              <a:t>Imbagħad ngħaddu għall-mejda li jmiss - semmu riżultat li jkun għadu ma ssemmiex qabel!</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0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mt-MT" sz="3600" b="1">
                  <a:solidFill>
                    <a:srgbClr val="C00000"/>
                  </a:solidFill>
                  <a:latin typeface="EC Square Sans Pro" panose="020B0506040000020004" pitchFamily="34" charset="0"/>
                </a:rPr>
                <a:t>20 </a:t>
              </a:r>
            </a:p>
            <a:p>
              <a:pPr algn="ctr"/>
              <a:r>
                <a:rPr lang="mt-MT" sz="1400" b="1">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1103141" cy="801921"/>
          </a:xfrm>
        </p:spPr>
        <p:txBody>
          <a:bodyPr>
            <a:normAutofit/>
          </a:bodyPr>
          <a:lstStyle/>
          <a:p>
            <a:pPr marL="0" indent="0">
              <a:buNone/>
            </a:pPr>
            <a:r>
              <a:rPr lang="mt-MT" sz="2400" dirty="0">
                <a:latin typeface="EC Square Sans Pro" panose="020B0506040000020004" pitchFamily="34" charset="0"/>
                <a:ea typeface="+mn-ea"/>
              </a:rPr>
              <a:t>Eżerċizzju fi grupp 3b - Diskussjoni fil-plenarja - Preżentazzjoni tar-riżultati - Soluzzjonijiet għall-ostakli għat-tnaqqis tal-użu u għall-użu responsabbli tal-antimikrobiċi</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206491546"/>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mt-MT" sz="1800" b="1" i="0" u="none" strike="noStrike">
                          <a:solidFill>
                            <a:srgbClr val="FFFFFF"/>
                          </a:solidFill>
                          <a:effectLst/>
                          <a:latin typeface="EC Square Sans Pro" panose="020B0506040000020004" pitchFamily="34" charset="0"/>
                        </a:rPr>
                        <a:t>Gruppi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mt-MT" sz="1800" b="1" i="0" u="none" strike="noStrike">
                          <a:solidFill>
                            <a:srgbClr val="FFFFFF"/>
                          </a:solidFill>
                          <a:effectLst/>
                          <a:latin typeface="EC Square Sans Pro" panose="020B0506040000020004" pitchFamily="34" charset="0"/>
                        </a:rPr>
                        <a:t>Q1 – Opportunitajiet / prattiki tajbin</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Q2 – Soluzzjonijiet biex jiġu indirizzati dawn l-ostakli</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mt-MT" sz="1800" b="1" i="0" u="none" strike="noStrike">
                          <a:solidFill>
                            <a:srgbClr val="FFFFFF"/>
                          </a:solidFill>
                          <a:effectLst/>
                          <a:latin typeface="EC Square Sans Pro" panose="020B0506040000020004" pitchFamily="34" charset="0"/>
                        </a:rPr>
                        <a:t>Għan SMART</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fontAlgn="ctr"/>
                      <a:r>
                        <a:rPr lang="mt-MT" sz="1800" b="1" i="0" u="none" strike="noStrike">
                          <a:solidFill>
                            <a:srgbClr val="002060"/>
                          </a:solidFill>
                          <a:effectLst/>
                          <a:latin typeface="EC Square Sans Pro" panose="020B0506040000020004" pitchFamily="34" charset="0"/>
                        </a:rPr>
                        <a:t>Grupp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fontAlgn="b"/>
                      <a:r>
                        <a:rPr lang="mt-MT"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5A108B8A-A5D1-461D-95B3-57B4BE96A109}"/>
              </a:ext>
            </a:extLst>
          </p:cNvPr>
          <p:cNvSpPr txBox="1"/>
          <p:nvPr/>
        </p:nvSpPr>
        <p:spPr>
          <a:xfrm>
            <a:off x="430690" y="836118"/>
            <a:ext cx="1663700" cy="461665"/>
          </a:xfrm>
          <a:prstGeom prst="rect">
            <a:avLst/>
          </a:prstGeom>
          <a:noFill/>
        </p:spPr>
        <p:txBody>
          <a:bodyPr wrap="square">
            <a:spAutoFit/>
          </a:bodyPr>
          <a:lstStyle/>
          <a:p>
            <a:r>
              <a:rPr lang="mt-MT" sz="2400" b="1">
                <a:solidFill>
                  <a:srgbClr val="2C7470"/>
                </a:solidFill>
                <a:latin typeface="EC Square Sans Pro" panose="020B0506040000020004" pitchFamily="34" charset="0"/>
                <a:cs typeface="Arial" panose="020B0604020202020204" pitchFamily="34" charset="0"/>
              </a:rPr>
              <a:t>Malta</a:t>
            </a:r>
          </a:p>
        </p:txBody>
      </p:sp>
    </p:spTree>
    <p:extLst>
      <p:ext uri="{BB962C8B-B14F-4D97-AF65-F5344CB8AC3E}">
        <p14:creationId xmlns:p14="http://schemas.microsoft.com/office/powerpoint/2010/main" val="1660507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name="Slide14">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9561AA-F4C1-9A20-18BE-C6BD060D5183}"/>
              </a:ext>
            </a:extLst>
          </p:cNvPr>
          <p:cNvSpPr txBox="1">
            <a:spLocks noGrp="1"/>
          </p:cNvSpPr>
          <p:nvPr>
            <p:ph type="title"/>
          </p:nvPr>
        </p:nvSpPr>
        <p:spPr/>
        <p:txBody>
          <a:bodyPr/>
          <a:lstStyle/>
          <a:p>
            <a:pPr lvl="0"/>
            <a:r>
              <a:rPr lang="nl-NL" dirty="0">
                <a:latin typeface="EC Square Sans Pro" panose="020B0506040000020004" pitchFamily="34" charset="0"/>
              </a:rPr>
              <a:t>Participants - Malta</a:t>
            </a:r>
          </a:p>
        </p:txBody>
      </p:sp>
      <p:sp>
        <p:nvSpPr>
          <p:cNvPr id="3" name="Tijdelijke aanduiding voor inhoud 2">
            <a:extLst>
              <a:ext uri="{FF2B5EF4-FFF2-40B4-BE49-F238E27FC236}">
                <a16:creationId xmlns:a16="http://schemas.microsoft.com/office/drawing/2014/main" id="{1BE4426E-AAAC-31F5-A8B5-83259D40AEC5}"/>
              </a:ext>
            </a:extLst>
          </p:cNvPr>
          <p:cNvSpPr txBox="1">
            <a:spLocks noGrp="1"/>
          </p:cNvSpPr>
          <p:nvPr>
            <p:ph idx="1"/>
          </p:nvPr>
        </p:nvSpPr>
        <p:spPr/>
        <p:txBody>
          <a:bodyPr/>
          <a:lstStyle/>
          <a:p>
            <a:pPr lvl="0"/>
            <a:r>
              <a:rPr lang="nl-NL" dirty="0">
                <a:latin typeface="EC Square Sans Pro" panose="020B0506040000020004" pitchFamily="34" charset="0"/>
              </a:rPr>
              <a:t>SR: 22</a:t>
            </a:r>
          </a:p>
          <a:p>
            <a:pPr lvl="0"/>
            <a:r>
              <a:rPr lang="nl-NL" dirty="0">
                <a:latin typeface="EC Square Sans Pro" panose="020B0506040000020004" pitchFamily="34" charset="0"/>
              </a:rPr>
              <a:t>Poultry: 12</a:t>
            </a:r>
          </a:p>
          <a:p>
            <a:pPr lvl="0"/>
            <a:r>
              <a:rPr lang="nl-NL" dirty="0" err="1">
                <a:latin typeface="EC Square Sans Pro" panose="020B0506040000020004" pitchFamily="34" charset="0"/>
              </a:rPr>
              <a:t>Swine</a:t>
            </a:r>
            <a:r>
              <a:rPr lang="nl-NL" dirty="0">
                <a:latin typeface="EC Square Sans Pro" panose="020B0506040000020004" pitchFamily="34" charset="0"/>
              </a:rPr>
              <a:t>: 8</a:t>
            </a:r>
          </a:p>
          <a:p>
            <a:pPr lvl="0"/>
            <a:r>
              <a:rPr lang="nl-NL" dirty="0" err="1">
                <a:latin typeface="EC Square Sans Pro" panose="020B0506040000020004" pitchFamily="34" charset="0"/>
              </a:rPr>
              <a:t>Bovine</a:t>
            </a:r>
            <a:r>
              <a:rPr lang="nl-NL" dirty="0">
                <a:latin typeface="EC Square Sans Pro" panose="020B0506040000020004" pitchFamily="34" charset="0"/>
              </a:rPr>
              <a:t>: 8</a:t>
            </a:r>
          </a:p>
          <a:p>
            <a:pPr lvl="0"/>
            <a:r>
              <a:rPr lang="nl-NL" dirty="0" err="1">
                <a:latin typeface="EC Square Sans Pro" panose="020B0506040000020004" pitchFamily="34" charset="0"/>
              </a:rPr>
              <a:t>Other</a:t>
            </a:r>
            <a:r>
              <a:rPr lang="nl-NL" dirty="0">
                <a:latin typeface="EC Square Sans Pro" panose="020B0506040000020004" pitchFamily="34" charset="0"/>
              </a:rPr>
              <a:t>: 3</a:t>
            </a:r>
          </a:p>
        </p:txBody>
      </p:sp>
      <p:pic>
        <p:nvPicPr>
          <p:cNvPr id="4" name="Gráfico 2066219398">
            <a:extLst>
              <a:ext uri="{FF2B5EF4-FFF2-40B4-BE49-F238E27FC236}">
                <a16:creationId xmlns:a16="http://schemas.microsoft.com/office/drawing/2014/main" id="{C47F90FC-028E-FABD-339E-D3AD1A99CF35}"/>
              </a:ext>
            </a:extLst>
          </p:cNvPr>
          <p:cNvPicPr>
            <a:picLocks noChangeAspect="1"/>
          </p:cNvPicPr>
          <p:nvPr/>
        </p:nvPicPr>
        <p:blipFill>
          <a:blip r:embed="rId3"/>
          <a:srcRect/>
          <a:stretch>
            <a:fillRect/>
          </a:stretch>
        </p:blipFill>
        <p:spPr>
          <a:xfrm>
            <a:off x="5850550" y="1960565"/>
            <a:ext cx="6341446" cy="4351336"/>
          </a:xfrm>
          <a:prstGeom prst="rect">
            <a:avLst/>
          </a:prstGeom>
          <a:noFill/>
          <a:ln cap="flat">
            <a:noFill/>
          </a:ln>
        </p:spPr>
      </p:pic>
      <p:sp>
        <p:nvSpPr>
          <p:cNvPr id="6" name="CuadroTexto 5">
            <a:extLst>
              <a:ext uri="{FF2B5EF4-FFF2-40B4-BE49-F238E27FC236}">
                <a16:creationId xmlns:a16="http://schemas.microsoft.com/office/drawing/2014/main" id="{BEFC5F76-85BB-4D0F-9A6A-D2FCB51574FE}"/>
              </a:ext>
            </a:extLst>
          </p:cNvPr>
          <p:cNvSpPr txBox="1"/>
          <p:nvPr/>
        </p:nvSpPr>
        <p:spPr>
          <a:xfrm>
            <a:off x="838197" y="134296"/>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Malta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name="Slide17">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78FF5-E0F7-A2FE-1D2B-C19D3FEEF78A}"/>
              </a:ext>
            </a:extLst>
          </p:cNvPr>
          <p:cNvSpPr txBox="1">
            <a:spLocks noGrp="1"/>
          </p:cNvSpPr>
          <p:nvPr>
            <p:ph type="title"/>
          </p:nvPr>
        </p:nvSpPr>
        <p:spPr/>
        <p:txBody>
          <a:bodyPr/>
          <a:lstStyle/>
          <a:p>
            <a:pPr lvl="0"/>
            <a:r>
              <a:rPr lang="nl-NL" dirty="0">
                <a:latin typeface="EC Square Sans Pro" panose="020B0506040000020004" pitchFamily="34" charset="0"/>
              </a:rPr>
              <a:t>Needed material</a:t>
            </a:r>
          </a:p>
        </p:txBody>
      </p:sp>
      <p:sp>
        <p:nvSpPr>
          <p:cNvPr id="3" name="Tijdelijke aanduiding voor inhoud 2">
            <a:extLst>
              <a:ext uri="{FF2B5EF4-FFF2-40B4-BE49-F238E27FC236}">
                <a16:creationId xmlns:a16="http://schemas.microsoft.com/office/drawing/2014/main" id="{2032D414-4CCE-51AE-BEF0-4CC51BE82BC2}"/>
              </a:ext>
            </a:extLst>
          </p:cNvPr>
          <p:cNvSpPr txBox="1">
            <a:spLocks noGrp="1"/>
          </p:cNvSpPr>
          <p:nvPr>
            <p:ph idx="1"/>
          </p:nvPr>
        </p:nvSpPr>
        <p:spPr/>
        <p:txBody>
          <a:bodyPr/>
          <a:lstStyle/>
          <a:p>
            <a:pPr lvl="0"/>
            <a:r>
              <a:rPr lang="nl-NL" dirty="0">
                <a:latin typeface="EC Square Sans Pro" panose="020B0506040000020004" pitchFamily="34" charset="0"/>
              </a:rPr>
              <a:t>6x Flip-overs</a:t>
            </a:r>
          </a:p>
          <a:p>
            <a:pPr lvl="0"/>
            <a:r>
              <a:rPr lang="nl-NL" dirty="0">
                <a:latin typeface="EC Square Sans Pro" panose="020B0506040000020004" pitchFamily="34" charset="0"/>
              </a:rPr>
              <a:t>Markers</a:t>
            </a:r>
          </a:p>
          <a:p>
            <a:pPr lvl="0"/>
            <a:r>
              <a:rPr lang="nl-NL" dirty="0">
                <a:latin typeface="EC Square Sans Pro" panose="020B0506040000020004" pitchFamily="34" charset="0"/>
              </a:rPr>
              <a:t>Post-its – in different </a:t>
            </a:r>
            <a:r>
              <a:rPr lang="nl-NL" dirty="0" err="1">
                <a:latin typeface="EC Square Sans Pro" panose="020B0506040000020004" pitchFamily="34" charset="0"/>
              </a:rPr>
              <a:t>colours</a:t>
            </a:r>
            <a:endParaRPr lang="nl-NL" dirty="0">
              <a:latin typeface="EC Square Sans Pro" panose="020B05060400000200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name="Slide18">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C535B0-6662-1CED-DE10-E9DCEFE70885}"/>
              </a:ext>
            </a:extLst>
          </p:cNvPr>
          <p:cNvSpPr txBox="1">
            <a:spLocks noGrp="1"/>
          </p:cNvSpPr>
          <p:nvPr>
            <p:ph type="title"/>
          </p:nvPr>
        </p:nvSpPr>
        <p:spPr/>
        <p:txBody>
          <a:bodyPr/>
          <a:lstStyle/>
          <a:p>
            <a:pPr lvl="0"/>
            <a:r>
              <a:rPr lang="nl-NL" dirty="0">
                <a:latin typeface="EC Square Sans Pro" panose="020B0506040000020004" pitchFamily="34" charset="0"/>
              </a:rPr>
              <a:t>Needed help from other trainers</a:t>
            </a:r>
          </a:p>
        </p:txBody>
      </p:sp>
      <p:sp>
        <p:nvSpPr>
          <p:cNvPr id="3" name="Tijdelijke aanduiding voor inhoud 2">
            <a:extLst>
              <a:ext uri="{FF2B5EF4-FFF2-40B4-BE49-F238E27FC236}">
                <a16:creationId xmlns:a16="http://schemas.microsoft.com/office/drawing/2014/main" id="{0F0A5C72-89E6-0147-65F7-853F79493628}"/>
              </a:ext>
            </a:extLst>
          </p:cNvPr>
          <p:cNvSpPr txBox="1">
            <a:spLocks noGrp="1"/>
          </p:cNvSpPr>
          <p:nvPr>
            <p:ph idx="1"/>
          </p:nvPr>
        </p:nvSpPr>
        <p:spPr/>
        <p:txBody>
          <a:bodyPr/>
          <a:lstStyle/>
          <a:p>
            <a:pPr lvl="0"/>
            <a:r>
              <a:rPr lang="en-GB" dirty="0">
                <a:latin typeface="EC Square Sans Pro" panose="020B0506040000020004" pitchFamily="34" charset="0"/>
              </a:rPr>
              <a:t>We will have 6 subgroups</a:t>
            </a:r>
          </a:p>
          <a:p>
            <a:pPr lvl="1"/>
            <a:r>
              <a:rPr lang="en-GB" dirty="0">
                <a:latin typeface="EC Square Sans Pro" panose="020B0506040000020004" pitchFamily="34" charset="0"/>
              </a:rPr>
              <a:t>Each trainer goes to 1 group and helps with writing down the findings on the flip-overs. The trainers will give the presentations in GE3a+b</a:t>
            </a:r>
          </a:p>
          <a:p>
            <a:pPr lvl="1"/>
            <a:endParaRPr lang="en-GB" dirty="0">
              <a:latin typeface="EC Square Sans Pro" panose="020B0506040000020004" pitchFamily="34" charset="0"/>
            </a:endParaRPr>
          </a:p>
          <a:p>
            <a:pPr lvl="1"/>
            <a:r>
              <a:rPr lang="en-GB" dirty="0">
                <a:latin typeface="EC Square Sans Pro" panose="020B0506040000020004" pitchFamily="34" charset="0"/>
              </a:rPr>
              <a:t>T1 – Small ruminants group 1</a:t>
            </a:r>
          </a:p>
          <a:p>
            <a:pPr lvl="1"/>
            <a:r>
              <a:rPr lang="en-GB" dirty="0">
                <a:latin typeface="EC Square Sans Pro" panose="020B0506040000020004" pitchFamily="34" charset="0"/>
              </a:rPr>
              <a:t>T2 – Small ruminants group 2</a:t>
            </a:r>
          </a:p>
          <a:p>
            <a:pPr lvl="1"/>
            <a:r>
              <a:rPr lang="en-GB" dirty="0">
                <a:latin typeface="EC Square Sans Pro" panose="020B0506040000020004" pitchFamily="34" charset="0"/>
              </a:rPr>
              <a:t>T3 – Poultry &amp; fish</a:t>
            </a:r>
          </a:p>
          <a:p>
            <a:pPr lvl="1"/>
            <a:r>
              <a:rPr lang="en-GB" dirty="0">
                <a:latin typeface="EC Square Sans Pro" panose="020B0506040000020004" pitchFamily="34" charset="0"/>
              </a:rPr>
              <a:t>T4 - Poultry</a:t>
            </a:r>
          </a:p>
          <a:p>
            <a:pPr lvl="1"/>
            <a:r>
              <a:rPr lang="en-GB" dirty="0">
                <a:latin typeface="EC Square Sans Pro" panose="020B0506040000020004" pitchFamily="34" charset="0"/>
              </a:rPr>
              <a:t>T1 – Swine</a:t>
            </a:r>
          </a:p>
          <a:p>
            <a:pPr lvl="1"/>
            <a:r>
              <a:rPr lang="en-GB" dirty="0">
                <a:latin typeface="EC Square Sans Pro" panose="020B0506040000020004" pitchFamily="34" charset="0"/>
              </a:rPr>
              <a:t>T4 – Bovine</a:t>
            </a:r>
          </a:p>
        </p:txBody>
      </p:sp>
      <p:sp>
        <p:nvSpPr>
          <p:cNvPr id="4" name="CuadroTexto 3">
            <a:extLst>
              <a:ext uri="{FF2B5EF4-FFF2-40B4-BE49-F238E27FC236}">
                <a16:creationId xmlns:a16="http://schemas.microsoft.com/office/drawing/2014/main" id="{1D2F2C2C-30A4-4FC6-A60A-E6B61F35921F}"/>
              </a:ext>
            </a:extLst>
          </p:cNvPr>
          <p:cNvSpPr txBox="1"/>
          <p:nvPr/>
        </p:nvSpPr>
        <p:spPr>
          <a:xfrm>
            <a:off x="952497" y="1363962"/>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Malta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287787725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mt-MT" sz="3200" b="1">
                <a:solidFill>
                  <a:srgbClr val="002060"/>
                </a:solidFill>
                <a:latin typeface="EC Square Sans Pro" panose="020B0506040000020004" pitchFamily="34" charset="0"/>
              </a:rPr>
              <a:t>"Il-prevenzjoni hija aqwa mill-kura"</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mt-MT">
                <a:solidFill>
                  <a:srgbClr val="2C7470"/>
                </a:solidFill>
                <a:latin typeface="EC Square Sans Pro" panose="020B0506040000020004" pitchFamily="34" charset="0"/>
              </a:rPr>
              <a:t>Parti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mt-MT">
                <a:solidFill>
                  <a:srgbClr val="2C7470"/>
                </a:solidFill>
                <a:latin typeface="EC Square Sans Pro" panose="020B0506040000020004" pitchFamily="34" charset="0"/>
              </a:rPr>
              <a:t>Parti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mt-MT" sz="3200">
                <a:latin typeface="EC Square Sans Pro" panose="020B0506040000020004" pitchFamily="34" charset="0"/>
                <a:sym typeface="Wingdings" panose="05000000000000000000" pitchFamily="2" charset="2"/>
              </a:rPr>
              <a:t>Bidliet fil-livell tal-azjendi agrikoli:  Fehim komuni bejn il-bdiewa u l-veterinarji</a:t>
            </a:r>
          </a:p>
        </p:txBody>
      </p:sp>
      <p:sp>
        <p:nvSpPr>
          <p:cNvPr id="2" name="TextBox 1">
            <a:extLst>
              <a:ext uri="{FF2B5EF4-FFF2-40B4-BE49-F238E27FC236}">
                <a16:creationId xmlns:a16="http://schemas.microsoft.com/office/drawing/2014/main" id="{CEF3FFA8-D626-57E3-18BF-8A824754A9A4}"/>
              </a:ext>
            </a:extLst>
          </p:cNvPr>
          <p:cNvSpPr txBox="1"/>
          <p:nvPr/>
        </p:nvSpPr>
        <p:spPr>
          <a:xfrm>
            <a:off x="363794" y="2438400"/>
            <a:ext cx="2654709" cy="2212257"/>
          </a:xfrm>
          <a:prstGeom prst="rect">
            <a:avLst/>
          </a:prstGeom>
          <a:solidFill>
            <a:srgbClr val="002060"/>
          </a:solidFill>
        </p:spPr>
        <p:txBody>
          <a:bodyPr wrap="square" lIns="36576" tIns="36576" rIns="36576" bIns="36576" rtlCol="0" anchor="ctr" anchorCtr="0">
            <a:noAutofit/>
          </a:bodyPr>
          <a:lstStyle/>
          <a:p>
            <a:pPr algn="ctr"/>
            <a:r>
              <a:rPr lang="mt-MT" sz="2800" dirty="0">
                <a:solidFill>
                  <a:schemeClr val="bg1"/>
                </a:solidFill>
              </a:rPr>
              <a:t>Ħtieġa globali: tnaqqis tar-reżistenza għall-antimikrobiċi</a:t>
            </a:r>
          </a:p>
        </p:txBody>
      </p:sp>
      <p:sp>
        <p:nvSpPr>
          <p:cNvPr id="3" name="TextBox 2">
            <a:extLst>
              <a:ext uri="{FF2B5EF4-FFF2-40B4-BE49-F238E27FC236}">
                <a16:creationId xmlns:a16="http://schemas.microsoft.com/office/drawing/2014/main" id="{17FF0ACB-C03E-CB1C-A73B-9C100E7401C8}"/>
              </a:ext>
            </a:extLst>
          </p:cNvPr>
          <p:cNvSpPr txBox="1"/>
          <p:nvPr/>
        </p:nvSpPr>
        <p:spPr>
          <a:xfrm>
            <a:off x="4386171" y="1639313"/>
            <a:ext cx="2486577" cy="1261203"/>
          </a:xfrm>
          <a:prstGeom prst="rect">
            <a:avLst/>
          </a:prstGeom>
          <a:solidFill>
            <a:srgbClr val="6BB188"/>
          </a:solidFill>
        </p:spPr>
        <p:txBody>
          <a:bodyPr wrap="square" lIns="36576" tIns="36576" rIns="36576" bIns="36576" rtlCol="0" anchor="ctr" anchorCtr="0">
            <a:noAutofit/>
          </a:bodyPr>
          <a:lstStyle/>
          <a:p>
            <a:pPr algn="ctr"/>
            <a:r>
              <a:rPr lang="mt-MT" sz="2000" dirty="0">
                <a:solidFill>
                  <a:schemeClr val="bg1"/>
                </a:solidFill>
              </a:rPr>
              <a:t>Qafas regolatorju ġdid</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mt-MT" sz="2800">
                <a:latin typeface="EC Square Sans Pro" panose="020B0506040000020004" pitchFamily="34" charset="0"/>
              </a:rPr>
              <a:t>Ejja naħdmu flimkien biex nipprevjenu u nnaqqsu l-użu tal-antimikrobiċi…</a:t>
            </a: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mt-MT" sz="180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966106" y="6140380"/>
            <a:ext cx="10259788"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mt-MT" sz="2800" dirty="0">
                <a:latin typeface="EC Square Sans Pro" panose="020B0506040000020004" pitchFamily="34" charset="0"/>
              </a:rPr>
              <a:t>Billi noħolqu punti ta’ azzjoni fl-azjenda agrikola </a:t>
            </a:r>
            <a:r>
              <a:rPr lang="mt-MT" sz="2800" b="1" dirty="0">
                <a:latin typeface="EC Square Sans Pro" panose="020B0506040000020004" pitchFamily="34" charset="0"/>
              </a:rPr>
              <a:t>TIEGĦEK</a:t>
            </a:r>
            <a:r>
              <a:rPr lang="mt-MT" sz="2800" dirty="0">
                <a:latin typeface="EC Square Sans Pro" panose="020B0506040000020004" pitchFamily="34" charset="0"/>
              </a:rPr>
              <a:t> (il-klijent).</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mt-MT" sz="3200" b="1">
                <a:solidFill>
                  <a:srgbClr val="002060"/>
                </a:solidFill>
                <a:latin typeface="EC Square Sans Pro" panose="020B0506040000020004" pitchFamily="34" charset="0"/>
              </a:rPr>
              <a:t>"Il-prevenzjoni hija aqwa mill-kura"</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mt-MT" sz="2800">
                <a:latin typeface="EC Square Sans Pro" panose="020B0506040000020004" pitchFamily="34" charset="0"/>
              </a:rPr>
              <a:t>GĦALIEX?</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mt-MT" sz="2800">
                <a:latin typeface="EC Square Sans Pro" panose="020B0506040000020004" pitchFamily="34" charset="0"/>
              </a:rPr>
              <a:t>Inrawmu l-kollaborazzjoni bejn il-bdiewa u l-veterinarji</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707886"/>
          </a:xfrm>
          <a:prstGeom prst="rect">
            <a:avLst/>
          </a:prstGeom>
          <a:noFill/>
        </p:spPr>
        <p:txBody>
          <a:bodyPr wrap="square" rtlCol="0">
            <a:spAutoFit/>
          </a:bodyPr>
          <a:lstStyle/>
          <a:p>
            <a:r>
              <a:rPr lang="mt-MT" sz="2000">
                <a:latin typeface="EC Square Sans Pro" panose="020B0506040000020004" pitchFamily="34" charset="0"/>
                <a:cs typeface="Arial" panose="020B0604020202020204" pitchFamily="34" charset="0"/>
              </a:rPr>
              <a:t>Hemm aktar u aktar kollaborazzjoni bejn il-bidwi u l-veterinarju biex tittejjeb is-saħħa tal-annimali u biex jitnaqqas l-użu tal-antimikrobiċi fil-livell tal-azjenda agrikola… Għax dan effettiv!</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
        <p:nvSpPr>
          <p:cNvPr id="3" name="Tekstvak 3">
            <a:extLst>
              <a:ext uri="{FF2B5EF4-FFF2-40B4-BE49-F238E27FC236}">
                <a16:creationId xmlns:a16="http://schemas.microsoft.com/office/drawing/2014/main" id="{ADEE44F0-4D9E-DCD6-7C89-3C18C471CA70}"/>
              </a:ext>
            </a:extLst>
          </p:cNvPr>
          <p:cNvSpPr txBox="1"/>
          <p:nvPr/>
        </p:nvSpPr>
        <p:spPr>
          <a:xfrm>
            <a:off x="533388" y="5621691"/>
            <a:ext cx="9919854" cy="830997"/>
          </a:xfrm>
          <a:prstGeom prst="rect">
            <a:avLst/>
          </a:prstGeom>
          <a:noFill/>
        </p:spPr>
        <p:txBody>
          <a:bodyPr wrap="square" rtlCol="0">
            <a:spAutoFit/>
          </a:bodyPr>
          <a:lstStyle/>
          <a:p>
            <a:pPr algn="ctr"/>
            <a:r>
              <a:rPr lang="mt-MT" sz="2400" b="1">
                <a:latin typeface="EC Square Sans Pro" panose="020B0506040000020004" pitchFamily="34" charset="0"/>
                <a:cs typeface="Arial" panose="020B0604020202020204" pitchFamily="34" charset="0"/>
              </a:rPr>
              <a:t>L-għan għal-lum huwa li jiġu identifikati oqsma ewlenin komuni li fihom il-bdiewa u l-veterinarji jistgħu jikkollaboraw, li jwassal għal aktar titjib.</a:t>
            </a:r>
          </a:p>
        </p:txBody>
      </p:sp>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708046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mt-MT" sz="1800">
                <a:latin typeface="EC Square Sans Pro" panose="020B0506040000020004" pitchFamily="34" charset="0"/>
              </a:rPr>
              <a:t>Se nagħmlu l-eżerċizzji fi grupp li ġejjin:</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9446"/>
          </a:xfrm>
          <a:prstGeom prst="rect">
            <a:avLst/>
          </a:prstGeom>
          <a:noFill/>
        </p:spPr>
        <p:txBody>
          <a:bodyPr wrap="square">
            <a:spAutoFit/>
          </a:bodyPr>
          <a:lstStyle/>
          <a:p>
            <a:pPr marL="0" indent="0">
              <a:lnSpc>
                <a:spcPct val="80000"/>
              </a:lnSpc>
              <a:buNone/>
            </a:pPr>
            <a:r>
              <a:rPr lang="mt-MT" sz="1400">
                <a:solidFill>
                  <a:srgbClr val="002060"/>
                </a:solidFill>
                <a:latin typeface="EC Square Sans Pro" panose="020B0506040000020004" pitchFamily="34" charset="0"/>
              </a:rPr>
              <a:t>Identifikazzjoni tal-</a:t>
            </a:r>
            <a:r>
              <a:rPr lang="mt-MT" b="1">
                <a:solidFill>
                  <a:srgbClr val="002060"/>
                </a:solidFill>
                <a:latin typeface="EC Square Sans Pro" panose="020B0506040000020004" pitchFamily="34" charset="0"/>
              </a:rPr>
              <a:t>ostakli</a:t>
            </a:r>
            <a:r>
              <a:rPr lang="mt-MT" sz="1400">
                <a:solidFill>
                  <a:srgbClr val="002060"/>
                </a:solidFill>
                <a:latin typeface="EC Square Sans Pro" panose="020B0506040000020004" pitchFamily="34" charset="0"/>
              </a:rPr>
              <a:t> għall-implimentazzjoni tal-aħjar prattiki</a:t>
            </a: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441339"/>
          </a:xfrm>
          <a:prstGeom prst="rect">
            <a:avLst/>
          </a:prstGeom>
          <a:solidFill>
            <a:srgbClr val="2C7470"/>
          </a:solidFill>
        </p:spPr>
        <p:txBody>
          <a:bodyPr wrap="square">
            <a:spAutoFit/>
          </a:bodyPr>
          <a:lstStyle/>
          <a:p>
            <a:pPr marL="0" indent="0">
              <a:lnSpc>
                <a:spcPct val="80000"/>
              </a:lnSpc>
              <a:buFont typeface="Arial" pitchFamily="34"/>
              <a:buNone/>
            </a:pPr>
            <a:r>
              <a:rPr lang="mt-MT" sz="1400">
                <a:solidFill>
                  <a:schemeClr val="bg1"/>
                </a:solidFill>
                <a:latin typeface="EC Square Sans Pro" panose="020B0506040000020004" pitchFamily="34" charset="0"/>
              </a:rPr>
              <a:t>biex jittejbu l-</a:t>
            </a:r>
            <a:r>
              <a:rPr lang="mt-MT" sz="1400" b="1">
                <a:solidFill>
                  <a:schemeClr val="bg1"/>
                </a:solidFill>
                <a:latin typeface="EC Square Sans Pro" panose="020B0506040000020004" pitchFamily="34" charset="0"/>
              </a:rPr>
              <a:t>prattiki tat-trobbija tal-annimali</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523220"/>
          </a:xfrm>
          <a:prstGeom prst="rect">
            <a:avLst/>
          </a:prstGeom>
          <a:solidFill>
            <a:srgbClr val="2C7470"/>
          </a:solidFill>
        </p:spPr>
        <p:txBody>
          <a:bodyPr wrap="square">
            <a:spAutoFit/>
          </a:bodyPr>
          <a:lstStyle/>
          <a:p>
            <a:r>
              <a:rPr lang="mt-MT" sz="1400" b="1">
                <a:solidFill>
                  <a:schemeClr val="bg1"/>
                </a:solidFill>
                <a:latin typeface="EC Square Sans Pro" panose="020B0506040000020004" pitchFamily="34" charset="0"/>
              </a:rPr>
              <a:t>prattiki tat-trobbija tal-annimali</a:t>
            </a: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523220"/>
          </a:xfrm>
          <a:prstGeom prst="rect">
            <a:avLst/>
          </a:prstGeom>
          <a:solidFill>
            <a:srgbClr val="2C7470"/>
          </a:solidFill>
        </p:spPr>
        <p:txBody>
          <a:bodyPr wrap="square">
            <a:spAutoFit/>
          </a:bodyPr>
          <a:lstStyle/>
          <a:p>
            <a:r>
              <a:rPr lang="mt-MT" sz="1400" b="1">
                <a:solidFill>
                  <a:schemeClr val="bg1"/>
                </a:solidFill>
                <a:latin typeface="EC Square Sans Pro" panose="020B0506040000020004" pitchFamily="34" charset="0"/>
              </a:rPr>
              <a:t>għat-tnaqqis tal-użu u għall-użu responsabbli tal-antimikrobiċi</a:t>
            </a: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875711" cy="646331"/>
          </a:xfrm>
          <a:prstGeom prst="rect">
            <a:avLst/>
          </a:prstGeom>
          <a:noFill/>
        </p:spPr>
        <p:txBody>
          <a:bodyPr wrap="square">
            <a:spAutoFit/>
          </a:bodyPr>
          <a:lstStyle/>
          <a:p>
            <a:r>
              <a:rPr lang="mt-MT" sz="1400" dirty="0">
                <a:solidFill>
                  <a:srgbClr val="002060"/>
                </a:solidFill>
                <a:latin typeface="EC Square Sans Pro" panose="020B0506040000020004" pitchFamily="34" charset="0"/>
              </a:rPr>
              <a:t>Eżerċizzju fi grupp </a:t>
            </a:r>
            <a:r>
              <a:rPr lang="mt-MT" sz="3600" b="1" dirty="0">
                <a:solidFill>
                  <a:srgbClr val="002060"/>
                </a:solidFill>
                <a:latin typeface="EC Square Sans Pro" panose="020B0506040000020004" pitchFamily="34" charset="0"/>
              </a:rPr>
              <a:t>1 </a:t>
            </a: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2321923" cy="369332"/>
          </a:xfrm>
          <a:prstGeom prst="rect">
            <a:avLst/>
          </a:prstGeom>
          <a:noFill/>
        </p:spPr>
        <p:txBody>
          <a:bodyPr wrap="square">
            <a:spAutoFit/>
          </a:bodyPr>
          <a:lstStyle/>
          <a:p>
            <a:r>
              <a:rPr lang="mt-MT" sz="1400">
                <a:solidFill>
                  <a:srgbClr val="002060"/>
                </a:solidFill>
                <a:latin typeface="EC Square Sans Pro" panose="020B0506040000020004" pitchFamily="34" charset="0"/>
              </a:rPr>
              <a:t>Sib </a:t>
            </a:r>
            <a:r>
              <a:rPr lang="mt-MT" b="1">
                <a:solidFill>
                  <a:srgbClr val="002060"/>
                </a:solidFill>
                <a:latin typeface="EC Square Sans Pro" panose="020B0506040000020004" pitchFamily="34" charset="0"/>
              </a:rPr>
              <a:t>soluzzjonijiet</a:t>
            </a:r>
            <a:r>
              <a:rPr lang="mt-MT" sz="1400">
                <a:solidFill>
                  <a:srgbClr val="002060"/>
                </a:solidFill>
                <a:latin typeface="EC Square Sans Pro" panose="020B0506040000020004" pitchFamily="34" charset="0"/>
              </a:rPr>
              <a:t> </a:t>
            </a: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441339"/>
          </a:xfrm>
          <a:prstGeom prst="rect">
            <a:avLst/>
          </a:prstGeom>
          <a:solidFill>
            <a:srgbClr val="2C7470"/>
          </a:solidFill>
        </p:spPr>
        <p:txBody>
          <a:bodyPr wrap="square">
            <a:spAutoFit/>
          </a:bodyPr>
          <a:lstStyle/>
          <a:p>
            <a:pPr>
              <a:lnSpc>
                <a:spcPct val="80000"/>
              </a:lnSpc>
            </a:pPr>
            <a:r>
              <a:rPr lang="mt-MT" sz="1400">
                <a:solidFill>
                  <a:schemeClr val="bg1"/>
                </a:solidFill>
                <a:latin typeface="EC Square Sans Pro" panose="020B0506040000020004" pitchFamily="34" charset="0"/>
              </a:rPr>
              <a:t>biex jitnaqqsu l-ostakli għat-</a:t>
            </a:r>
            <a:r>
              <a:rPr lang="mt-MT" sz="1400" b="1">
                <a:solidFill>
                  <a:schemeClr val="bg1"/>
                </a:solidFill>
                <a:latin typeface="EC Square Sans Pro" panose="020B0506040000020004" pitchFamily="34" charset="0"/>
              </a:rPr>
              <a:t>tnaqqis tal-użu u għall-użu responsabbli tal-antimikrobiċi</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mt-MT" sz="2400" b="1">
                <a:solidFill>
                  <a:srgbClr val="002060"/>
                </a:solidFill>
                <a:latin typeface="EC Square Sans Pro" panose="020B0506040000020004" pitchFamily="34" charset="0"/>
              </a:rPr>
              <a:t>2 a</a:t>
            </a:r>
            <a:r>
              <a:rPr lang="mt-MT" sz="1000">
                <a:solidFill>
                  <a:srgbClr val="002060"/>
                </a:solidFill>
                <a:latin typeface="EC Square Sans Pro" panose="020B0506040000020004" pitchFamily="34" charset="0"/>
              </a:rPr>
              <a:t> </a:t>
            </a: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mt-MT" sz="2400" b="1">
                <a:solidFill>
                  <a:srgbClr val="002060"/>
                </a:solidFill>
                <a:latin typeface="EC Square Sans Pro" panose="020B0506040000020004" pitchFamily="34" charset="0"/>
              </a:rPr>
              <a:t>2 b</a:t>
            </a: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369332"/>
          </a:xfrm>
          <a:prstGeom prst="rect">
            <a:avLst/>
          </a:prstGeom>
          <a:noFill/>
        </p:spPr>
        <p:txBody>
          <a:bodyPr wrap="square">
            <a:spAutoFit/>
          </a:bodyPr>
          <a:lstStyle/>
          <a:p>
            <a:r>
              <a:rPr lang="mt-MT" b="1">
                <a:solidFill>
                  <a:srgbClr val="002060"/>
                </a:solidFill>
                <a:latin typeface="EC Square Sans Pro" panose="020B0506040000020004" pitchFamily="34" charset="0"/>
              </a:rPr>
              <a:t>Il-kondiviżjoni </a:t>
            </a:r>
            <a:r>
              <a:rPr lang="mt-MT" sz="1600">
                <a:solidFill>
                  <a:srgbClr val="002060"/>
                </a:solidFill>
                <a:latin typeface="EC Square Sans Pro" panose="020B0506040000020004" pitchFamily="34" charset="0"/>
              </a:rPr>
              <a:t>u l-preżentazzjoni tal-eżiti</a:t>
            </a: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441339"/>
          </a:xfrm>
          <a:prstGeom prst="rect">
            <a:avLst/>
          </a:prstGeom>
          <a:solidFill>
            <a:schemeClr val="bg1"/>
          </a:solidFill>
        </p:spPr>
        <p:txBody>
          <a:bodyPr wrap="square">
            <a:spAutoFit/>
          </a:bodyPr>
          <a:lstStyle/>
          <a:p>
            <a:pPr marL="0" indent="0">
              <a:lnSpc>
                <a:spcPct val="80000"/>
              </a:lnSpc>
              <a:buFont typeface="Arial" pitchFamily="34"/>
              <a:buNone/>
            </a:pPr>
            <a:r>
              <a:rPr lang="mt-MT" sz="1400">
                <a:solidFill>
                  <a:srgbClr val="002060"/>
                </a:solidFill>
                <a:latin typeface="EC Square Sans Pro" panose="020B0506040000020004" pitchFamily="34" charset="0"/>
              </a:rPr>
              <a:t>Elenka l-</a:t>
            </a:r>
            <a:r>
              <a:rPr lang="mt-MT" sz="1400" b="1">
                <a:solidFill>
                  <a:srgbClr val="002060"/>
                </a:solidFill>
                <a:latin typeface="EC Square Sans Pro" panose="020B0506040000020004" pitchFamily="34" charset="0"/>
              </a:rPr>
              <a:t>prattiki għat-trobbija</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441339"/>
          </a:xfrm>
          <a:prstGeom prst="rect">
            <a:avLst/>
          </a:prstGeom>
          <a:solidFill>
            <a:schemeClr val="bg1"/>
          </a:solidFill>
        </p:spPr>
        <p:txBody>
          <a:bodyPr wrap="square">
            <a:spAutoFit/>
          </a:bodyPr>
          <a:lstStyle/>
          <a:p>
            <a:pPr algn="ctr">
              <a:lnSpc>
                <a:spcPct val="80000"/>
              </a:lnSpc>
            </a:pPr>
            <a:r>
              <a:rPr lang="mt-MT" sz="1400">
                <a:solidFill>
                  <a:srgbClr val="002060"/>
                </a:solidFill>
                <a:latin typeface="EC Square Sans Pro" panose="020B0506040000020004" pitchFamily="34" charset="0"/>
              </a:rPr>
              <a:t>Miżuri għat-</a:t>
            </a:r>
            <a:r>
              <a:rPr lang="mt-MT" sz="1400" b="1">
                <a:solidFill>
                  <a:srgbClr val="002060"/>
                </a:solidFill>
                <a:latin typeface="EC Square Sans Pro" panose="020B0506040000020004" pitchFamily="34" charset="0"/>
              </a:rPr>
              <a:t>tnaqqis tal-użu u għall-użu responsabbli tal-antimikrobiċi</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mt-MT" sz="2400" b="1" dirty="0">
                <a:solidFill>
                  <a:srgbClr val="002060"/>
                </a:solidFill>
                <a:latin typeface="EC Square Sans Pro" panose="020B0506040000020004" pitchFamily="34" charset="0"/>
              </a:rPr>
              <a:t>3 a</a:t>
            </a:r>
            <a:r>
              <a:rPr lang="mt-MT" sz="1000" dirty="0">
                <a:solidFill>
                  <a:srgbClr val="002060"/>
                </a:solidFill>
                <a:latin typeface="EC Square Sans Pro" panose="020B0506040000020004" pitchFamily="34" charset="0"/>
              </a:rPr>
              <a:t> </a:t>
            </a: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mt-MT" sz="2400" b="1">
                <a:solidFill>
                  <a:srgbClr val="002060"/>
                </a:solidFill>
                <a:latin typeface="EC Square Sans Pro" panose="020B0506040000020004" pitchFamily="34" charset="0"/>
              </a:rPr>
              <a:t>3 b</a:t>
            </a: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646331"/>
          </a:xfrm>
          <a:prstGeom prst="rect">
            <a:avLst/>
          </a:prstGeom>
          <a:noFill/>
        </p:spPr>
        <p:txBody>
          <a:bodyPr wrap="square">
            <a:spAutoFit/>
          </a:bodyPr>
          <a:lstStyle/>
          <a:p>
            <a:r>
              <a:rPr lang="mt-MT" sz="1400" dirty="0">
                <a:solidFill>
                  <a:srgbClr val="002060"/>
                </a:solidFill>
                <a:latin typeface="EC Square Sans Pro" panose="020B0506040000020004" pitchFamily="34" charset="0"/>
              </a:rPr>
              <a:t>Eżerċizzju fi grupp </a:t>
            </a:r>
            <a:r>
              <a:rPr lang="mt-MT" sz="3600" b="1" dirty="0">
                <a:solidFill>
                  <a:srgbClr val="002060"/>
                </a:solidFill>
                <a:latin typeface="EC Square Sans Pro" panose="020B0506040000020004" pitchFamily="34" charset="0"/>
              </a:rPr>
              <a:t>2 </a:t>
            </a: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817396" cy="646331"/>
          </a:xfrm>
          <a:prstGeom prst="rect">
            <a:avLst/>
          </a:prstGeom>
          <a:noFill/>
        </p:spPr>
        <p:txBody>
          <a:bodyPr wrap="square">
            <a:spAutoFit/>
          </a:bodyPr>
          <a:lstStyle/>
          <a:p>
            <a:r>
              <a:rPr lang="mt-MT" sz="1400" dirty="0">
                <a:solidFill>
                  <a:srgbClr val="002060"/>
                </a:solidFill>
                <a:latin typeface="EC Square Sans Pro" panose="020B0506040000020004" pitchFamily="34" charset="0"/>
              </a:rPr>
              <a:t>Eżerċizzju fi grupp </a:t>
            </a:r>
            <a:r>
              <a:rPr lang="mt-MT" sz="36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369332"/>
          </a:xfrm>
          <a:prstGeom prst="rect">
            <a:avLst/>
          </a:prstGeom>
          <a:noFill/>
        </p:spPr>
        <p:txBody>
          <a:bodyPr wrap="square">
            <a:spAutoFit/>
          </a:bodyPr>
          <a:lstStyle/>
          <a:p>
            <a:r>
              <a:rPr lang="mt-MT" b="1">
                <a:solidFill>
                  <a:srgbClr val="002060"/>
                </a:solidFill>
                <a:latin typeface="EC Square Sans Pro" panose="020B0506040000020004" pitchFamily="34" charset="0"/>
              </a:rPr>
              <a:t>Identifika</a:t>
            </a: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5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71093" y="1889430"/>
              <a:ext cx="0"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38664"/>
            </a:xfrm>
            <a:prstGeom prst="rect">
              <a:avLst/>
            </a:prstGeom>
            <a:noFill/>
          </p:spPr>
          <p:txBody>
            <a:bodyPr wrap="square">
              <a:spAutoFit/>
            </a:bodyPr>
            <a:lstStyle/>
            <a:p>
              <a:pPr algn="ctr"/>
              <a:r>
                <a:rPr lang="mt-MT" sz="1050" b="1">
                  <a:latin typeface="EC Square Sans Pro" panose="020B0506040000020004" pitchFamily="34" charset="0"/>
                  <a:cs typeface="Times New Roman" panose="02020603050405020304" pitchFamily="18" charset="0"/>
                </a:rPr>
                <a:t>GE 1</a:t>
              </a:r>
              <a:r>
                <a:rPr lang="mt-MT" sz="1050">
                  <a:latin typeface="EC Square Sans Pro" panose="020B0506040000020004" pitchFamily="34" charset="0"/>
                  <a:cs typeface="Times New Roman" panose="02020603050405020304" pitchFamily="18" charset="0"/>
                </a:rPr>
                <a:t> </a:t>
              </a:r>
            </a:p>
            <a:p>
              <a:pPr algn="ctr"/>
              <a:r>
                <a:rPr lang="mt-MT" sz="1050">
                  <a:latin typeface="EC Square Sans Pro" panose="020B0506040000020004" pitchFamily="34" charset="0"/>
                  <a:cs typeface="Times New Roman" panose="02020603050405020304" pitchFamily="18" charset="0"/>
                </a:rPr>
                <a:t>Ostakli għall-implimentazzjoni tal-aħjar prattiki?</a:t>
              </a: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73720" y="2065242"/>
              <a:ext cx="994746" cy="577081"/>
            </a:xfrm>
            <a:prstGeom prst="rect">
              <a:avLst/>
            </a:prstGeom>
            <a:noFill/>
          </p:spPr>
          <p:txBody>
            <a:bodyPr wrap="square">
              <a:spAutoFit/>
            </a:bodyPr>
            <a:lstStyle/>
            <a:p>
              <a:pPr algn="ctr"/>
              <a:r>
                <a:rPr lang="mt-MT" sz="1050">
                  <a:latin typeface="EC Square Sans Pro" panose="020B0506040000020004" pitchFamily="34" charset="0"/>
                  <a:cs typeface="Times New Roman" panose="02020603050405020304" pitchFamily="18" charset="0"/>
                </a:rPr>
                <a:t>Ostakli għall-veterinarji identifikati</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8" y="2075905"/>
              <a:ext cx="994746" cy="577081"/>
            </a:xfrm>
            <a:prstGeom prst="rect">
              <a:avLst/>
            </a:prstGeom>
            <a:noFill/>
          </p:spPr>
          <p:txBody>
            <a:bodyPr wrap="square">
              <a:spAutoFit/>
            </a:bodyPr>
            <a:lstStyle/>
            <a:p>
              <a:pPr algn="ctr"/>
              <a:r>
                <a:rPr lang="mt-MT" sz="1050" dirty="0">
                  <a:latin typeface="EC Square Sans Pro" panose="020B0506040000020004" pitchFamily="34" charset="0"/>
                  <a:cs typeface="Times New Roman" panose="02020603050405020304" pitchFamily="18" charset="0"/>
                </a:rPr>
                <a:t>Ostakli għall-bdiewa identifikati</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61610"/>
            </a:xfrm>
            <a:prstGeom prst="rect">
              <a:avLst/>
            </a:prstGeom>
            <a:noFill/>
          </p:spPr>
          <p:txBody>
            <a:bodyPr wrap="square">
              <a:spAutoFit/>
            </a:bodyPr>
            <a:lstStyle/>
            <a:p>
              <a:pPr algn="ctr"/>
              <a:r>
                <a:rPr lang="mt-MT" sz="1050" b="1">
                  <a:latin typeface="EC Square Sans Pro" panose="020B0506040000020004" pitchFamily="34" charset="0"/>
                  <a:cs typeface="Times New Roman" panose="02020603050405020304" pitchFamily="18" charset="0"/>
                </a:rPr>
                <a:t>GE 2a</a:t>
              </a: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61610"/>
            </a:xfrm>
            <a:prstGeom prst="rect">
              <a:avLst/>
            </a:prstGeom>
            <a:noFill/>
          </p:spPr>
          <p:txBody>
            <a:bodyPr wrap="square">
              <a:spAutoFit/>
            </a:bodyPr>
            <a:lstStyle/>
            <a:p>
              <a:pPr algn="ctr"/>
              <a:r>
                <a:rPr lang="mt-MT" sz="1050" b="1">
                  <a:latin typeface="EC Square Sans Pro" panose="020B0506040000020004" pitchFamily="34" charset="0"/>
                  <a:cs typeface="Times New Roman" panose="02020603050405020304" pitchFamily="18" charset="0"/>
                </a:rPr>
                <a:t>GE 2b</a:t>
              </a: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61610"/>
          </a:xfrm>
          <a:prstGeom prst="rect">
            <a:avLst/>
          </a:prstGeom>
          <a:noFill/>
        </p:spPr>
        <p:txBody>
          <a:bodyPr wrap="square">
            <a:spAutoFit/>
          </a:bodyPr>
          <a:lstStyle/>
          <a:p>
            <a:pPr algn="ctr"/>
            <a:r>
              <a:rPr lang="mt-MT" sz="1050" b="1">
                <a:latin typeface="EC Square Sans Pro" panose="020B0506040000020004" pitchFamily="34" charset="0"/>
                <a:cs typeface="Times New Roman" panose="02020603050405020304" pitchFamily="18" charset="0"/>
              </a:rPr>
              <a:t>GE 3a</a:t>
            </a: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61610"/>
          </a:xfrm>
          <a:prstGeom prst="rect">
            <a:avLst/>
          </a:prstGeom>
          <a:noFill/>
        </p:spPr>
        <p:txBody>
          <a:bodyPr wrap="square">
            <a:spAutoFit/>
          </a:bodyPr>
          <a:lstStyle/>
          <a:p>
            <a:pPr algn="ctr"/>
            <a:r>
              <a:rPr lang="mt-MT" sz="1050" b="1">
                <a:latin typeface="EC Square Sans Pro" panose="020B0506040000020004" pitchFamily="34" charset="0"/>
                <a:cs typeface="Times New Roman" panose="02020603050405020304" pitchFamily="18" charset="0"/>
              </a:rPr>
              <a:t>GE 3b</a:t>
            </a:r>
          </a:p>
        </p:txBody>
      </p:sp>
      <p:sp>
        <p:nvSpPr>
          <p:cNvPr id="3" name="TextBox 2">
            <a:extLst>
              <a:ext uri="{FF2B5EF4-FFF2-40B4-BE49-F238E27FC236}">
                <a16:creationId xmlns:a16="http://schemas.microsoft.com/office/drawing/2014/main" id="{8ED5CF60-6432-3E2E-C609-B6704BC6DEEC}"/>
              </a:ext>
            </a:extLst>
          </p:cNvPr>
          <p:cNvSpPr txBox="1"/>
          <p:nvPr/>
        </p:nvSpPr>
        <p:spPr>
          <a:xfrm>
            <a:off x="2428127" y="3859151"/>
            <a:ext cx="517087" cy="158997"/>
          </a:xfrm>
          <a:prstGeom prst="rect">
            <a:avLst/>
          </a:prstGeom>
          <a:solidFill>
            <a:srgbClr val="0E82B5"/>
          </a:solidFill>
        </p:spPr>
        <p:txBody>
          <a:bodyPr wrap="square" lIns="0" tIns="0" rIns="0" bIns="0" rtlCol="0" anchor="ctr" anchorCtr="0">
            <a:noAutofit/>
          </a:bodyPr>
          <a:lstStyle/>
          <a:p>
            <a:pPr algn="ctr"/>
            <a:r>
              <a:rPr lang="mt-MT" sz="600">
                <a:solidFill>
                  <a:schemeClr val="bg1"/>
                </a:solidFill>
              </a:rPr>
              <a:t>Speċifiċi</a:t>
            </a:r>
          </a:p>
        </p:txBody>
      </p:sp>
      <p:sp>
        <p:nvSpPr>
          <p:cNvPr id="4" name="TextBox 3">
            <a:extLst>
              <a:ext uri="{FF2B5EF4-FFF2-40B4-BE49-F238E27FC236}">
                <a16:creationId xmlns:a16="http://schemas.microsoft.com/office/drawing/2014/main" id="{54F23218-46F4-D104-817C-06C811711E24}"/>
              </a:ext>
            </a:extLst>
          </p:cNvPr>
          <p:cNvSpPr txBox="1"/>
          <p:nvPr/>
        </p:nvSpPr>
        <p:spPr>
          <a:xfrm>
            <a:off x="3035105" y="3852522"/>
            <a:ext cx="589691" cy="158997"/>
          </a:xfrm>
          <a:prstGeom prst="rect">
            <a:avLst/>
          </a:prstGeom>
          <a:solidFill>
            <a:srgbClr val="04AEAE"/>
          </a:solidFill>
        </p:spPr>
        <p:txBody>
          <a:bodyPr wrap="square" lIns="0" tIns="0" rIns="0" bIns="0" rtlCol="0" anchor="ctr" anchorCtr="0">
            <a:noAutofit/>
          </a:bodyPr>
          <a:lstStyle/>
          <a:p>
            <a:pPr algn="ctr"/>
            <a:r>
              <a:rPr lang="mt-MT" sz="600">
                <a:solidFill>
                  <a:schemeClr val="bg1"/>
                </a:solidFill>
              </a:rPr>
              <a:t>Jitkejlu</a:t>
            </a:r>
          </a:p>
        </p:txBody>
      </p:sp>
      <p:sp>
        <p:nvSpPr>
          <p:cNvPr id="5" name="TextBox 4">
            <a:extLst>
              <a:ext uri="{FF2B5EF4-FFF2-40B4-BE49-F238E27FC236}">
                <a16:creationId xmlns:a16="http://schemas.microsoft.com/office/drawing/2014/main" id="{08FDFB2B-A182-C0DC-A82E-EE0FB3BDD65A}"/>
              </a:ext>
            </a:extLst>
          </p:cNvPr>
          <p:cNvSpPr txBox="1"/>
          <p:nvPr/>
        </p:nvSpPr>
        <p:spPr>
          <a:xfrm>
            <a:off x="3679660" y="3854115"/>
            <a:ext cx="589691" cy="158997"/>
          </a:xfrm>
          <a:prstGeom prst="rect">
            <a:avLst/>
          </a:prstGeom>
          <a:solidFill>
            <a:srgbClr val="00AA7B"/>
          </a:solidFill>
        </p:spPr>
        <p:txBody>
          <a:bodyPr wrap="square" lIns="0" tIns="0" rIns="0" bIns="0" rtlCol="0" anchor="ctr" anchorCtr="0">
            <a:noAutofit/>
          </a:bodyPr>
          <a:lstStyle/>
          <a:p>
            <a:pPr algn="ctr"/>
            <a:r>
              <a:rPr lang="mt-MT" sz="600">
                <a:solidFill>
                  <a:schemeClr val="bg1"/>
                </a:solidFill>
              </a:rPr>
              <a:t>Jintlaħaq</a:t>
            </a:r>
          </a:p>
        </p:txBody>
      </p:sp>
      <p:sp>
        <p:nvSpPr>
          <p:cNvPr id="6" name="TextBox 5">
            <a:extLst>
              <a:ext uri="{FF2B5EF4-FFF2-40B4-BE49-F238E27FC236}">
                <a16:creationId xmlns:a16="http://schemas.microsoft.com/office/drawing/2014/main" id="{F290CE5D-5E19-CEC9-5338-811C4BC11B28}"/>
              </a:ext>
            </a:extLst>
          </p:cNvPr>
          <p:cNvSpPr txBox="1"/>
          <p:nvPr/>
        </p:nvSpPr>
        <p:spPr>
          <a:xfrm>
            <a:off x="4321665" y="3855045"/>
            <a:ext cx="589691" cy="158997"/>
          </a:xfrm>
          <a:prstGeom prst="rect">
            <a:avLst/>
          </a:prstGeom>
          <a:solidFill>
            <a:srgbClr val="59BB18"/>
          </a:solidFill>
        </p:spPr>
        <p:txBody>
          <a:bodyPr wrap="square" lIns="0" tIns="0" rIns="0" bIns="0" rtlCol="0" anchor="ctr" anchorCtr="0">
            <a:noAutofit/>
          </a:bodyPr>
          <a:lstStyle/>
          <a:p>
            <a:pPr algn="ctr"/>
            <a:r>
              <a:rPr lang="mt-MT" sz="600">
                <a:solidFill>
                  <a:schemeClr val="bg1"/>
                </a:solidFill>
              </a:rPr>
              <a:t>Realistiku</a:t>
            </a:r>
          </a:p>
        </p:txBody>
      </p:sp>
      <p:sp>
        <p:nvSpPr>
          <p:cNvPr id="7" name="TextBox 6">
            <a:extLst>
              <a:ext uri="{FF2B5EF4-FFF2-40B4-BE49-F238E27FC236}">
                <a16:creationId xmlns:a16="http://schemas.microsoft.com/office/drawing/2014/main" id="{A62DB264-7B32-0FE6-D0D4-99205B3509C3}"/>
              </a:ext>
            </a:extLst>
          </p:cNvPr>
          <p:cNvSpPr txBox="1"/>
          <p:nvPr/>
        </p:nvSpPr>
        <p:spPr>
          <a:xfrm>
            <a:off x="4971375" y="3859151"/>
            <a:ext cx="589691" cy="158997"/>
          </a:xfrm>
          <a:prstGeom prst="rect">
            <a:avLst/>
          </a:prstGeom>
          <a:solidFill>
            <a:srgbClr val="B6C625"/>
          </a:solidFill>
        </p:spPr>
        <p:txBody>
          <a:bodyPr wrap="square" lIns="0" tIns="0" rIns="0" bIns="0" rtlCol="0" anchor="ctr" anchorCtr="0">
            <a:noAutofit/>
          </a:bodyPr>
          <a:lstStyle/>
          <a:p>
            <a:pPr algn="ctr"/>
            <a:r>
              <a:rPr lang="mt-MT" sz="600">
                <a:solidFill>
                  <a:schemeClr val="bg1"/>
                </a:solidFill>
              </a:rPr>
              <a:t>F’waqtu</a:t>
            </a:r>
          </a:p>
        </p:txBody>
      </p:sp>
      <p:sp>
        <p:nvSpPr>
          <p:cNvPr id="9" name="TextBox 8">
            <a:extLst>
              <a:ext uri="{FF2B5EF4-FFF2-40B4-BE49-F238E27FC236}">
                <a16:creationId xmlns:a16="http://schemas.microsoft.com/office/drawing/2014/main" id="{4FD794C6-330D-FF83-71A9-922816A9D48B}"/>
              </a:ext>
            </a:extLst>
          </p:cNvPr>
          <p:cNvSpPr txBox="1"/>
          <p:nvPr/>
        </p:nvSpPr>
        <p:spPr>
          <a:xfrm>
            <a:off x="2394976" y="4042536"/>
            <a:ext cx="546685" cy="632555"/>
          </a:xfrm>
          <a:prstGeom prst="rect">
            <a:avLst/>
          </a:prstGeom>
          <a:solidFill>
            <a:srgbClr val="0E82B5"/>
          </a:solidFill>
        </p:spPr>
        <p:txBody>
          <a:bodyPr wrap="square" lIns="0" tIns="0" rIns="0" bIns="0" rtlCol="0" anchor="ctr" anchorCtr="0">
            <a:noAutofit/>
          </a:bodyPr>
          <a:lstStyle/>
          <a:p>
            <a:pPr algn="ctr"/>
            <a:r>
              <a:rPr lang="mt-MT" sz="3600" b="1">
                <a:solidFill>
                  <a:schemeClr val="bg1"/>
                </a:solidFill>
              </a:rPr>
              <a:t>S</a:t>
            </a:r>
          </a:p>
        </p:txBody>
      </p:sp>
      <p:sp>
        <p:nvSpPr>
          <p:cNvPr id="10" name="TextBox 9">
            <a:extLst>
              <a:ext uri="{FF2B5EF4-FFF2-40B4-BE49-F238E27FC236}">
                <a16:creationId xmlns:a16="http://schemas.microsoft.com/office/drawing/2014/main" id="{F5A8F45C-6CBA-BF89-189C-206DFC847A5C}"/>
              </a:ext>
            </a:extLst>
          </p:cNvPr>
          <p:cNvSpPr txBox="1"/>
          <p:nvPr/>
        </p:nvSpPr>
        <p:spPr>
          <a:xfrm>
            <a:off x="3047026" y="4034654"/>
            <a:ext cx="546685" cy="632555"/>
          </a:xfrm>
          <a:prstGeom prst="rect">
            <a:avLst/>
          </a:prstGeom>
          <a:solidFill>
            <a:srgbClr val="05AFAF"/>
          </a:solidFill>
        </p:spPr>
        <p:txBody>
          <a:bodyPr wrap="square" lIns="0" tIns="0" rIns="0" bIns="0" rtlCol="0" anchor="ctr" anchorCtr="0">
            <a:noAutofit/>
          </a:bodyPr>
          <a:lstStyle/>
          <a:p>
            <a:pPr algn="ctr"/>
            <a:r>
              <a:rPr lang="mt-MT" sz="3600" b="1">
                <a:solidFill>
                  <a:schemeClr val="bg1"/>
                </a:solidFill>
              </a:rPr>
              <a:t>M</a:t>
            </a:r>
          </a:p>
        </p:txBody>
      </p:sp>
      <p:sp>
        <p:nvSpPr>
          <p:cNvPr id="11" name="TextBox 10">
            <a:extLst>
              <a:ext uri="{FF2B5EF4-FFF2-40B4-BE49-F238E27FC236}">
                <a16:creationId xmlns:a16="http://schemas.microsoft.com/office/drawing/2014/main" id="{2138141E-77FB-B207-8025-665C77F52E4D}"/>
              </a:ext>
            </a:extLst>
          </p:cNvPr>
          <p:cNvSpPr txBox="1"/>
          <p:nvPr/>
        </p:nvSpPr>
        <p:spPr>
          <a:xfrm>
            <a:off x="3713692" y="4034653"/>
            <a:ext cx="546685" cy="632555"/>
          </a:xfrm>
          <a:prstGeom prst="rect">
            <a:avLst/>
          </a:prstGeom>
          <a:solidFill>
            <a:srgbClr val="00AA7B"/>
          </a:solidFill>
        </p:spPr>
        <p:txBody>
          <a:bodyPr wrap="square" lIns="0" tIns="0" rIns="0" bIns="0" rtlCol="0" anchor="ctr" anchorCtr="0">
            <a:noAutofit/>
          </a:bodyPr>
          <a:lstStyle/>
          <a:p>
            <a:pPr algn="ctr"/>
            <a:r>
              <a:rPr lang="mt-MT" sz="3600" b="1">
                <a:solidFill>
                  <a:schemeClr val="bg1"/>
                </a:solidFill>
              </a:rPr>
              <a:t>A</a:t>
            </a:r>
          </a:p>
        </p:txBody>
      </p:sp>
      <p:sp>
        <p:nvSpPr>
          <p:cNvPr id="12" name="TextBox 11">
            <a:extLst>
              <a:ext uri="{FF2B5EF4-FFF2-40B4-BE49-F238E27FC236}">
                <a16:creationId xmlns:a16="http://schemas.microsoft.com/office/drawing/2014/main" id="{13218614-55AF-39CC-530B-7A6A24259A6A}"/>
              </a:ext>
            </a:extLst>
          </p:cNvPr>
          <p:cNvSpPr txBox="1"/>
          <p:nvPr/>
        </p:nvSpPr>
        <p:spPr>
          <a:xfrm>
            <a:off x="4347827" y="4034653"/>
            <a:ext cx="546685" cy="632555"/>
          </a:xfrm>
          <a:prstGeom prst="rect">
            <a:avLst/>
          </a:prstGeom>
          <a:solidFill>
            <a:srgbClr val="59BB18"/>
          </a:solidFill>
        </p:spPr>
        <p:txBody>
          <a:bodyPr wrap="square" lIns="0" tIns="0" rIns="0" bIns="0" rtlCol="0" anchor="ctr" anchorCtr="0">
            <a:noAutofit/>
          </a:bodyPr>
          <a:lstStyle/>
          <a:p>
            <a:pPr algn="ctr"/>
            <a:r>
              <a:rPr lang="mt-MT" sz="3600" b="1">
                <a:solidFill>
                  <a:schemeClr val="bg1"/>
                </a:solidFill>
              </a:rPr>
              <a:t>R</a:t>
            </a:r>
          </a:p>
        </p:txBody>
      </p:sp>
      <p:sp>
        <p:nvSpPr>
          <p:cNvPr id="13" name="TextBox 12">
            <a:extLst>
              <a:ext uri="{FF2B5EF4-FFF2-40B4-BE49-F238E27FC236}">
                <a16:creationId xmlns:a16="http://schemas.microsoft.com/office/drawing/2014/main" id="{DDEDE61F-380E-DA92-DF97-66270111766F}"/>
              </a:ext>
            </a:extLst>
          </p:cNvPr>
          <p:cNvSpPr txBox="1"/>
          <p:nvPr/>
        </p:nvSpPr>
        <p:spPr>
          <a:xfrm>
            <a:off x="4982349" y="4034653"/>
            <a:ext cx="546685" cy="632555"/>
          </a:xfrm>
          <a:prstGeom prst="rect">
            <a:avLst/>
          </a:prstGeom>
          <a:solidFill>
            <a:srgbClr val="B6C625"/>
          </a:solidFill>
        </p:spPr>
        <p:txBody>
          <a:bodyPr wrap="square" lIns="0" tIns="0" rIns="0" bIns="0" rtlCol="0" anchor="ctr" anchorCtr="0">
            <a:noAutofit/>
          </a:bodyPr>
          <a:lstStyle/>
          <a:p>
            <a:pPr algn="ctr"/>
            <a:r>
              <a:rPr lang="mt-MT" sz="3600" b="1">
                <a:solidFill>
                  <a:schemeClr val="bg1"/>
                </a:solidFill>
              </a:rPr>
              <a:t>T</a:t>
            </a:r>
          </a:p>
        </p:txBody>
      </p:sp>
      <p:sp>
        <p:nvSpPr>
          <p:cNvPr id="14" name="TextBox 13">
            <a:extLst>
              <a:ext uri="{FF2B5EF4-FFF2-40B4-BE49-F238E27FC236}">
                <a16:creationId xmlns:a16="http://schemas.microsoft.com/office/drawing/2014/main" id="{37DDCFAB-52BD-ECDD-D2A9-94F1A5E0CD1B}"/>
              </a:ext>
            </a:extLst>
          </p:cNvPr>
          <p:cNvSpPr txBox="1"/>
          <p:nvPr/>
        </p:nvSpPr>
        <p:spPr>
          <a:xfrm>
            <a:off x="2404245" y="4642649"/>
            <a:ext cx="546685" cy="322913"/>
          </a:xfrm>
          <a:prstGeom prst="rect">
            <a:avLst/>
          </a:prstGeom>
          <a:solidFill>
            <a:srgbClr val="0E82B5"/>
          </a:solidFill>
        </p:spPr>
        <p:txBody>
          <a:bodyPr wrap="square" lIns="0" tIns="0" rIns="0" bIns="0" rtlCol="0" anchor="ctr" anchorCtr="0">
            <a:noAutofit/>
          </a:bodyPr>
          <a:lstStyle/>
          <a:p>
            <a:pPr algn="ctr"/>
            <a:r>
              <a:rPr lang="mt-MT" sz="1600">
                <a:solidFill>
                  <a:schemeClr val="bg1"/>
                </a:solidFill>
              </a:rPr>
              <a:t>G</a:t>
            </a:r>
          </a:p>
        </p:txBody>
      </p:sp>
      <p:sp>
        <p:nvSpPr>
          <p:cNvPr id="17" name="TextBox 16">
            <a:extLst>
              <a:ext uri="{FF2B5EF4-FFF2-40B4-BE49-F238E27FC236}">
                <a16:creationId xmlns:a16="http://schemas.microsoft.com/office/drawing/2014/main" id="{979EAD53-872E-8468-4C54-A1C03E03A43D}"/>
              </a:ext>
            </a:extLst>
          </p:cNvPr>
          <p:cNvSpPr txBox="1"/>
          <p:nvPr/>
        </p:nvSpPr>
        <p:spPr>
          <a:xfrm>
            <a:off x="3056295" y="4634767"/>
            <a:ext cx="546685" cy="322913"/>
          </a:xfrm>
          <a:prstGeom prst="rect">
            <a:avLst/>
          </a:prstGeom>
          <a:solidFill>
            <a:srgbClr val="05AFAF"/>
          </a:solidFill>
        </p:spPr>
        <p:txBody>
          <a:bodyPr wrap="square" lIns="0" tIns="0" rIns="0" bIns="0" rtlCol="0" anchor="ctr" anchorCtr="0">
            <a:noAutofit/>
          </a:bodyPr>
          <a:lstStyle/>
          <a:p>
            <a:pPr algn="ctr"/>
            <a:r>
              <a:rPr lang="mt-MT" sz="1600">
                <a:solidFill>
                  <a:schemeClr val="bg1"/>
                </a:solidFill>
              </a:rPr>
              <a:t>O</a:t>
            </a:r>
          </a:p>
        </p:txBody>
      </p:sp>
      <p:sp>
        <p:nvSpPr>
          <p:cNvPr id="18" name="TextBox 17">
            <a:extLst>
              <a:ext uri="{FF2B5EF4-FFF2-40B4-BE49-F238E27FC236}">
                <a16:creationId xmlns:a16="http://schemas.microsoft.com/office/drawing/2014/main" id="{1FE1192C-1894-91E0-E1BA-A6A58F945962}"/>
              </a:ext>
            </a:extLst>
          </p:cNvPr>
          <p:cNvSpPr txBox="1"/>
          <p:nvPr/>
        </p:nvSpPr>
        <p:spPr>
          <a:xfrm>
            <a:off x="3722961" y="4634766"/>
            <a:ext cx="546685" cy="322913"/>
          </a:xfrm>
          <a:prstGeom prst="rect">
            <a:avLst/>
          </a:prstGeom>
          <a:solidFill>
            <a:srgbClr val="00AA7B"/>
          </a:solidFill>
        </p:spPr>
        <p:txBody>
          <a:bodyPr wrap="square" lIns="0" tIns="0" rIns="0" bIns="0" rtlCol="0" anchor="ctr" anchorCtr="0">
            <a:noAutofit/>
          </a:bodyPr>
          <a:lstStyle/>
          <a:p>
            <a:pPr algn="ctr"/>
            <a:r>
              <a:rPr lang="mt-MT" sz="1600">
                <a:solidFill>
                  <a:schemeClr val="bg1"/>
                </a:solidFill>
              </a:rPr>
              <a:t>A</a:t>
            </a:r>
          </a:p>
        </p:txBody>
      </p:sp>
      <p:sp>
        <p:nvSpPr>
          <p:cNvPr id="19" name="TextBox 18">
            <a:extLst>
              <a:ext uri="{FF2B5EF4-FFF2-40B4-BE49-F238E27FC236}">
                <a16:creationId xmlns:a16="http://schemas.microsoft.com/office/drawing/2014/main" id="{37A5F685-D35F-614F-0005-D0653E67FAC8}"/>
              </a:ext>
            </a:extLst>
          </p:cNvPr>
          <p:cNvSpPr txBox="1"/>
          <p:nvPr/>
        </p:nvSpPr>
        <p:spPr>
          <a:xfrm>
            <a:off x="4357096" y="4634766"/>
            <a:ext cx="546685" cy="322913"/>
          </a:xfrm>
          <a:prstGeom prst="rect">
            <a:avLst/>
          </a:prstGeom>
          <a:solidFill>
            <a:srgbClr val="59BB18"/>
          </a:solidFill>
        </p:spPr>
        <p:txBody>
          <a:bodyPr wrap="square" lIns="0" tIns="0" rIns="0" bIns="0" rtlCol="0" anchor="ctr" anchorCtr="0">
            <a:noAutofit/>
          </a:bodyPr>
          <a:lstStyle/>
          <a:p>
            <a:pPr algn="ctr"/>
            <a:r>
              <a:rPr lang="mt-MT" sz="1600">
                <a:solidFill>
                  <a:schemeClr val="bg1"/>
                </a:solidFill>
              </a:rPr>
              <a:t>L</a:t>
            </a:r>
          </a:p>
        </p:txBody>
      </p:sp>
      <p:sp>
        <p:nvSpPr>
          <p:cNvPr id="20" name="TextBox 19">
            <a:extLst>
              <a:ext uri="{FF2B5EF4-FFF2-40B4-BE49-F238E27FC236}">
                <a16:creationId xmlns:a16="http://schemas.microsoft.com/office/drawing/2014/main" id="{5A1C1849-495E-B820-94A5-3D7715A37A2B}"/>
              </a:ext>
            </a:extLst>
          </p:cNvPr>
          <p:cNvSpPr txBox="1"/>
          <p:nvPr/>
        </p:nvSpPr>
        <p:spPr>
          <a:xfrm>
            <a:off x="4991618" y="4634766"/>
            <a:ext cx="546685" cy="322913"/>
          </a:xfrm>
          <a:prstGeom prst="rect">
            <a:avLst/>
          </a:prstGeom>
          <a:solidFill>
            <a:srgbClr val="B6C625"/>
          </a:solidFill>
        </p:spPr>
        <p:txBody>
          <a:bodyPr wrap="square" lIns="0" tIns="0" rIns="0" bIns="0" rtlCol="0" anchor="ctr" anchorCtr="0">
            <a:noAutofit/>
          </a:bodyPr>
          <a:lstStyle/>
          <a:p>
            <a:pPr algn="ctr"/>
            <a:r>
              <a:rPr lang="mt-MT" sz="1600">
                <a:solidFill>
                  <a:schemeClr val="bg1"/>
                </a:solidFill>
              </a:rPr>
              <a:t>S</a:t>
            </a:r>
          </a:p>
        </p:txBody>
      </p:sp>
      <p:sp>
        <p:nvSpPr>
          <p:cNvPr id="21" name="TextBox 20">
            <a:extLst>
              <a:ext uri="{FF2B5EF4-FFF2-40B4-BE49-F238E27FC236}">
                <a16:creationId xmlns:a16="http://schemas.microsoft.com/office/drawing/2014/main" id="{30725B40-F751-4843-37A5-01734F2FEA0B}"/>
              </a:ext>
            </a:extLst>
          </p:cNvPr>
          <p:cNvSpPr txBox="1"/>
          <p:nvPr/>
        </p:nvSpPr>
        <p:spPr>
          <a:xfrm>
            <a:off x="2385756" y="5042255"/>
            <a:ext cx="600332" cy="365398"/>
          </a:xfrm>
          <a:prstGeom prst="rect">
            <a:avLst/>
          </a:prstGeom>
          <a:solidFill>
            <a:schemeClr val="bg1"/>
          </a:solidFill>
        </p:spPr>
        <p:txBody>
          <a:bodyPr wrap="square" lIns="0" tIns="0" rIns="0" bIns="0" rtlCol="0" anchor="t" anchorCtr="0">
            <a:noAutofit/>
          </a:bodyPr>
          <a:lstStyle/>
          <a:p>
            <a:pPr algn="ctr"/>
            <a:r>
              <a:rPr lang="mt-MT" sz="500">
                <a:solidFill>
                  <a:srgbClr val="0E82B5"/>
                </a:solidFill>
              </a:rPr>
              <a:t>Xi trid tagħmel?</a:t>
            </a:r>
          </a:p>
        </p:txBody>
      </p:sp>
      <p:sp>
        <p:nvSpPr>
          <p:cNvPr id="22" name="TextBox 21">
            <a:extLst>
              <a:ext uri="{FF2B5EF4-FFF2-40B4-BE49-F238E27FC236}">
                <a16:creationId xmlns:a16="http://schemas.microsoft.com/office/drawing/2014/main" id="{5913E176-1502-C524-9B2F-B358A2D5D2C2}"/>
              </a:ext>
            </a:extLst>
          </p:cNvPr>
          <p:cNvSpPr txBox="1"/>
          <p:nvPr/>
        </p:nvSpPr>
        <p:spPr>
          <a:xfrm>
            <a:off x="3012232" y="5042255"/>
            <a:ext cx="612563" cy="443029"/>
          </a:xfrm>
          <a:prstGeom prst="rect">
            <a:avLst/>
          </a:prstGeom>
          <a:solidFill>
            <a:schemeClr val="bg1"/>
          </a:solidFill>
        </p:spPr>
        <p:txBody>
          <a:bodyPr wrap="square" lIns="0" tIns="0" rIns="0" bIns="0" rtlCol="0" anchor="t" anchorCtr="0">
            <a:noAutofit/>
          </a:bodyPr>
          <a:lstStyle/>
          <a:p>
            <a:pPr algn="ctr"/>
            <a:r>
              <a:rPr lang="mt-MT" sz="500">
                <a:solidFill>
                  <a:srgbClr val="05AFAF"/>
                </a:solidFill>
              </a:rPr>
              <a:t>Kif se tkun taf meta dan ikun intlaħaq?</a:t>
            </a:r>
          </a:p>
        </p:txBody>
      </p:sp>
      <p:sp>
        <p:nvSpPr>
          <p:cNvPr id="23" name="TextBox 22">
            <a:extLst>
              <a:ext uri="{FF2B5EF4-FFF2-40B4-BE49-F238E27FC236}">
                <a16:creationId xmlns:a16="http://schemas.microsoft.com/office/drawing/2014/main" id="{18500010-A234-BFDF-E30F-526E989DDD39}"/>
              </a:ext>
            </a:extLst>
          </p:cNvPr>
          <p:cNvSpPr txBox="1"/>
          <p:nvPr/>
        </p:nvSpPr>
        <p:spPr>
          <a:xfrm>
            <a:off x="3660575" y="5042254"/>
            <a:ext cx="612563" cy="443029"/>
          </a:xfrm>
          <a:prstGeom prst="rect">
            <a:avLst/>
          </a:prstGeom>
          <a:solidFill>
            <a:schemeClr val="bg1"/>
          </a:solidFill>
        </p:spPr>
        <p:txBody>
          <a:bodyPr wrap="square" lIns="0" tIns="0" rIns="0" bIns="0" rtlCol="0" anchor="t" anchorCtr="0">
            <a:noAutofit/>
          </a:bodyPr>
          <a:lstStyle/>
          <a:p>
            <a:pPr algn="ctr"/>
            <a:r>
              <a:rPr lang="mt-MT" sz="500">
                <a:solidFill>
                  <a:srgbClr val="00AA7B"/>
                </a:solidFill>
              </a:rPr>
              <a:t>Huwa fil-poter tiegħek li twettaq dan?</a:t>
            </a:r>
          </a:p>
        </p:txBody>
      </p:sp>
      <p:sp>
        <p:nvSpPr>
          <p:cNvPr id="24" name="TextBox 23">
            <a:extLst>
              <a:ext uri="{FF2B5EF4-FFF2-40B4-BE49-F238E27FC236}">
                <a16:creationId xmlns:a16="http://schemas.microsoft.com/office/drawing/2014/main" id="{0D987CDB-F94B-E8C5-2840-912A52BFFAB9}"/>
              </a:ext>
            </a:extLst>
          </p:cNvPr>
          <p:cNvSpPr txBox="1"/>
          <p:nvPr/>
        </p:nvSpPr>
        <p:spPr>
          <a:xfrm>
            <a:off x="4310228" y="5042253"/>
            <a:ext cx="612563" cy="443029"/>
          </a:xfrm>
          <a:prstGeom prst="rect">
            <a:avLst/>
          </a:prstGeom>
          <a:solidFill>
            <a:schemeClr val="bg1"/>
          </a:solidFill>
        </p:spPr>
        <p:txBody>
          <a:bodyPr wrap="square" lIns="0" tIns="0" rIns="0" bIns="0" rtlCol="0" anchor="t" anchorCtr="0">
            <a:noAutofit/>
          </a:bodyPr>
          <a:lstStyle/>
          <a:p>
            <a:pPr algn="ctr"/>
            <a:r>
              <a:rPr lang="mt-MT" sz="500">
                <a:solidFill>
                  <a:srgbClr val="59BB18"/>
                </a:solidFill>
              </a:rPr>
              <a:t>Tista’ realistikament tikseb dan?</a:t>
            </a:r>
          </a:p>
        </p:txBody>
      </p:sp>
      <p:sp>
        <p:nvSpPr>
          <p:cNvPr id="25" name="TextBox 24">
            <a:extLst>
              <a:ext uri="{FF2B5EF4-FFF2-40B4-BE49-F238E27FC236}">
                <a16:creationId xmlns:a16="http://schemas.microsoft.com/office/drawing/2014/main" id="{2388B1F0-6519-429D-896C-E31A3CE1BAF7}"/>
              </a:ext>
            </a:extLst>
          </p:cNvPr>
          <p:cNvSpPr txBox="1"/>
          <p:nvPr/>
        </p:nvSpPr>
        <p:spPr>
          <a:xfrm>
            <a:off x="4971375" y="5047612"/>
            <a:ext cx="612563" cy="443029"/>
          </a:xfrm>
          <a:prstGeom prst="rect">
            <a:avLst/>
          </a:prstGeom>
          <a:solidFill>
            <a:schemeClr val="bg1"/>
          </a:solidFill>
        </p:spPr>
        <p:txBody>
          <a:bodyPr wrap="square" lIns="0" tIns="0" rIns="0" bIns="0" rtlCol="0" anchor="t" anchorCtr="0">
            <a:noAutofit/>
          </a:bodyPr>
          <a:lstStyle/>
          <a:p>
            <a:pPr algn="ctr"/>
            <a:r>
              <a:rPr lang="mt-MT" sz="500">
                <a:solidFill>
                  <a:srgbClr val="B6C625"/>
                </a:solidFill>
              </a:rPr>
              <a:t>Meta eżattament tixtieq tiksbu?</a:t>
            </a: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2" y="310575"/>
            <a:ext cx="7585586" cy="475849"/>
          </a:xfrm>
        </p:spPr>
        <p:txBody>
          <a:bodyPr/>
          <a:lstStyle/>
          <a:p>
            <a:r>
              <a:rPr lang="mt-MT">
                <a:latin typeface="EC Square Sans Pro" panose="020B0506040000020004" pitchFamily="34" charset="0"/>
              </a:rPr>
              <a:t>Tħabbira</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2800">
                <a:solidFill>
                  <a:sysClr val="windowText" lastClr="000000"/>
                </a:solidFill>
                <a:latin typeface="EC Square Sans Pro" panose="020B0506040000020004" pitchFamily="34" charset="0"/>
                <a:cs typeface="Arial" panose="020B0604020202020204" pitchFamily="34" charset="0"/>
              </a:rPr>
              <a:t>Wara l-eżerċizzju fi grupp 2a u 2b, se tintalab tikteb </a:t>
            </a:r>
            <a:r>
              <a:rPr lang="mt-MT" sz="2800" b="1">
                <a:solidFill>
                  <a:sysClr val="windowText" lastClr="000000"/>
                </a:solidFill>
                <a:latin typeface="EC Square Sans Pro" panose="020B0506040000020004" pitchFamily="34" charset="0"/>
                <a:cs typeface="Arial" panose="020B0604020202020204" pitchFamily="34" charset="0"/>
              </a:rPr>
              <a:t>punt ta’ azzjoni SMART għalik stess</a:t>
            </a:r>
            <a:r>
              <a:rPr lang="mt-MT" sz="2800">
                <a:solidFill>
                  <a:sysClr val="windowText" lastClr="000000"/>
                </a:solidFill>
                <a:latin typeface="EC Square Sans Pro" panose="020B0506040000020004" pitchFamily="34" charset="0"/>
                <a:cs typeface="Arial" panose="020B0604020202020204" pitchFamily="34" charset="0"/>
              </a:rPr>
              <a:t> – biex jiġi implimentat fl-azjenda agrikola tiegħek/tal-klijent tiegħek</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mt-MT" sz="2800" i="1" dirty="0">
                <a:solidFill>
                  <a:sysClr val="windowText" lastClr="000000"/>
                </a:solidFill>
                <a:latin typeface="EC Square Sans Pro" panose="020B0506040000020004" pitchFamily="34" charset="0"/>
                <a:cs typeface="Arial" panose="020B0604020202020204" pitchFamily="34" charset="0"/>
              </a:rPr>
              <a:t>Pereżempju: </a:t>
            </a:r>
          </a:p>
          <a:p>
            <a:r>
              <a:rPr lang="mt-MT" sz="2800" i="1" dirty="0">
                <a:solidFill>
                  <a:sysClr val="windowText" lastClr="000000"/>
                </a:solidFill>
                <a:latin typeface="EC Square Sans Pro" panose="020B0506040000020004" pitchFamily="34" charset="0"/>
                <a:cs typeface="Arial" panose="020B0604020202020204" pitchFamily="34" charset="0"/>
              </a:rPr>
              <a:t>Billi tanalizza r-riżultati tat-testijiet tad-demm u tal-linja tat-tbiċċir u taġġusta l-politika tat-tilqim kif xieraq, ma jkun hemmx sogħla fil-qżieqeż tal-ftim fi żmien xahrejn.</a:t>
            </a:r>
          </a:p>
        </p:txBody>
      </p:sp>
      <p:sp>
        <p:nvSpPr>
          <p:cNvPr id="2" name="TextBox 1">
            <a:extLst>
              <a:ext uri="{FF2B5EF4-FFF2-40B4-BE49-F238E27FC236}">
                <a16:creationId xmlns:a16="http://schemas.microsoft.com/office/drawing/2014/main" id="{B589AFE6-D483-E90B-9783-86BC61F70746}"/>
              </a:ext>
            </a:extLst>
          </p:cNvPr>
          <p:cNvSpPr txBox="1"/>
          <p:nvPr/>
        </p:nvSpPr>
        <p:spPr>
          <a:xfrm>
            <a:off x="5965027" y="1381441"/>
            <a:ext cx="1043836" cy="288755"/>
          </a:xfrm>
          <a:prstGeom prst="rect">
            <a:avLst/>
          </a:prstGeom>
          <a:solidFill>
            <a:srgbClr val="0E82B5"/>
          </a:solidFill>
        </p:spPr>
        <p:txBody>
          <a:bodyPr wrap="square" lIns="0" tIns="0" rIns="0" bIns="0" rtlCol="0" anchor="ctr" anchorCtr="0">
            <a:noAutofit/>
          </a:bodyPr>
          <a:lstStyle/>
          <a:p>
            <a:pPr algn="ctr"/>
            <a:r>
              <a:rPr lang="mt-MT" sz="1600">
                <a:solidFill>
                  <a:schemeClr val="bg1"/>
                </a:solidFill>
              </a:rPr>
              <a:t>Speċifiċi</a:t>
            </a:r>
          </a:p>
        </p:txBody>
      </p:sp>
      <p:sp>
        <p:nvSpPr>
          <p:cNvPr id="3" name="TextBox 2">
            <a:extLst>
              <a:ext uri="{FF2B5EF4-FFF2-40B4-BE49-F238E27FC236}">
                <a16:creationId xmlns:a16="http://schemas.microsoft.com/office/drawing/2014/main" id="{C429A9C8-44E5-DE1D-56F1-A5FD593EEAFE}"/>
              </a:ext>
            </a:extLst>
          </p:cNvPr>
          <p:cNvSpPr txBox="1"/>
          <p:nvPr/>
        </p:nvSpPr>
        <p:spPr>
          <a:xfrm>
            <a:off x="7148103" y="1386843"/>
            <a:ext cx="1199485" cy="251741"/>
          </a:xfrm>
          <a:prstGeom prst="rect">
            <a:avLst/>
          </a:prstGeom>
          <a:solidFill>
            <a:srgbClr val="04AEAE"/>
          </a:solidFill>
        </p:spPr>
        <p:txBody>
          <a:bodyPr wrap="square" lIns="0" tIns="0" rIns="0" bIns="0" rtlCol="0" anchor="ctr" anchorCtr="0">
            <a:noAutofit/>
          </a:bodyPr>
          <a:lstStyle/>
          <a:p>
            <a:pPr algn="ctr"/>
            <a:r>
              <a:rPr lang="mt-MT" sz="1600">
                <a:solidFill>
                  <a:schemeClr val="bg1"/>
                </a:solidFill>
              </a:rPr>
              <a:t>Jitkejlu</a:t>
            </a:r>
          </a:p>
        </p:txBody>
      </p:sp>
      <p:sp>
        <p:nvSpPr>
          <p:cNvPr id="4" name="TextBox 3">
            <a:extLst>
              <a:ext uri="{FF2B5EF4-FFF2-40B4-BE49-F238E27FC236}">
                <a16:creationId xmlns:a16="http://schemas.microsoft.com/office/drawing/2014/main" id="{0B287A0B-D64B-24E1-0084-2DE4E4C57565}"/>
              </a:ext>
            </a:extLst>
          </p:cNvPr>
          <p:cNvSpPr txBox="1"/>
          <p:nvPr/>
        </p:nvSpPr>
        <p:spPr>
          <a:xfrm>
            <a:off x="8419202" y="1366437"/>
            <a:ext cx="1199485" cy="303759"/>
          </a:xfrm>
          <a:prstGeom prst="rect">
            <a:avLst/>
          </a:prstGeom>
          <a:solidFill>
            <a:srgbClr val="00AA7B"/>
          </a:solidFill>
        </p:spPr>
        <p:txBody>
          <a:bodyPr wrap="square" lIns="0" tIns="0" rIns="0" bIns="0" rtlCol="0" anchor="ctr" anchorCtr="0">
            <a:noAutofit/>
          </a:bodyPr>
          <a:lstStyle/>
          <a:p>
            <a:pPr algn="ctr"/>
            <a:r>
              <a:rPr lang="mt-MT" sz="1600">
                <a:solidFill>
                  <a:schemeClr val="bg1"/>
                </a:solidFill>
              </a:rPr>
              <a:t>Jintlaħaq</a:t>
            </a:r>
          </a:p>
        </p:txBody>
      </p:sp>
      <p:sp>
        <p:nvSpPr>
          <p:cNvPr id="5" name="TextBox 4">
            <a:extLst>
              <a:ext uri="{FF2B5EF4-FFF2-40B4-BE49-F238E27FC236}">
                <a16:creationId xmlns:a16="http://schemas.microsoft.com/office/drawing/2014/main" id="{88E2110D-2D6F-BD7B-D14D-FE390C243234}"/>
              </a:ext>
            </a:extLst>
          </p:cNvPr>
          <p:cNvSpPr txBox="1"/>
          <p:nvPr/>
        </p:nvSpPr>
        <p:spPr>
          <a:xfrm>
            <a:off x="9690301" y="1379958"/>
            <a:ext cx="1117399" cy="258626"/>
          </a:xfrm>
          <a:prstGeom prst="rect">
            <a:avLst/>
          </a:prstGeom>
          <a:solidFill>
            <a:srgbClr val="59BB18"/>
          </a:solidFill>
        </p:spPr>
        <p:txBody>
          <a:bodyPr wrap="square" lIns="0" tIns="0" rIns="0" bIns="0" rtlCol="0" anchor="ctr" anchorCtr="0">
            <a:noAutofit/>
          </a:bodyPr>
          <a:lstStyle/>
          <a:p>
            <a:pPr algn="ctr"/>
            <a:r>
              <a:rPr lang="mt-MT" sz="1600">
                <a:solidFill>
                  <a:schemeClr val="bg1"/>
                </a:solidFill>
              </a:rPr>
              <a:t>Realistiku</a:t>
            </a:r>
          </a:p>
        </p:txBody>
      </p:sp>
      <p:sp>
        <p:nvSpPr>
          <p:cNvPr id="6" name="TextBox 5">
            <a:extLst>
              <a:ext uri="{FF2B5EF4-FFF2-40B4-BE49-F238E27FC236}">
                <a16:creationId xmlns:a16="http://schemas.microsoft.com/office/drawing/2014/main" id="{8EB17094-B9A0-19C5-3153-3E2F4FF29F1D}"/>
              </a:ext>
            </a:extLst>
          </p:cNvPr>
          <p:cNvSpPr txBox="1"/>
          <p:nvPr/>
        </p:nvSpPr>
        <p:spPr>
          <a:xfrm>
            <a:off x="10958986" y="1359319"/>
            <a:ext cx="1114080" cy="279265"/>
          </a:xfrm>
          <a:prstGeom prst="rect">
            <a:avLst/>
          </a:prstGeom>
          <a:solidFill>
            <a:srgbClr val="B6C625"/>
          </a:solidFill>
        </p:spPr>
        <p:txBody>
          <a:bodyPr wrap="square" lIns="0" tIns="0" rIns="0" bIns="0" rtlCol="0" anchor="ctr" anchorCtr="0">
            <a:noAutofit/>
          </a:bodyPr>
          <a:lstStyle/>
          <a:p>
            <a:pPr algn="ctr"/>
            <a:r>
              <a:rPr lang="mt-MT" sz="1600">
                <a:solidFill>
                  <a:schemeClr val="bg1"/>
                </a:solidFill>
              </a:rPr>
              <a:t>F’waqtu</a:t>
            </a:r>
          </a:p>
        </p:txBody>
      </p:sp>
      <p:sp>
        <p:nvSpPr>
          <p:cNvPr id="7" name="TextBox 6">
            <a:extLst>
              <a:ext uri="{FF2B5EF4-FFF2-40B4-BE49-F238E27FC236}">
                <a16:creationId xmlns:a16="http://schemas.microsoft.com/office/drawing/2014/main" id="{DA01D20F-A71E-683A-AF13-58AAFE0B695B}"/>
              </a:ext>
            </a:extLst>
          </p:cNvPr>
          <p:cNvSpPr txBox="1"/>
          <p:nvPr/>
        </p:nvSpPr>
        <p:spPr>
          <a:xfrm>
            <a:off x="5999704" y="1764938"/>
            <a:ext cx="968760" cy="1064463"/>
          </a:xfrm>
          <a:prstGeom prst="rect">
            <a:avLst/>
          </a:prstGeom>
          <a:solidFill>
            <a:srgbClr val="0E82B5"/>
          </a:solidFill>
        </p:spPr>
        <p:txBody>
          <a:bodyPr wrap="square" lIns="0" tIns="0" rIns="0" bIns="0" rtlCol="0" anchor="ctr" anchorCtr="0">
            <a:noAutofit/>
          </a:bodyPr>
          <a:lstStyle/>
          <a:p>
            <a:pPr algn="ctr"/>
            <a:r>
              <a:rPr lang="mt-MT" sz="11000" b="1" dirty="0">
                <a:solidFill>
                  <a:schemeClr val="bg1"/>
                </a:solidFill>
              </a:rPr>
              <a:t>S</a:t>
            </a:r>
          </a:p>
        </p:txBody>
      </p:sp>
      <p:sp>
        <p:nvSpPr>
          <p:cNvPr id="8" name="TextBox 7">
            <a:extLst>
              <a:ext uri="{FF2B5EF4-FFF2-40B4-BE49-F238E27FC236}">
                <a16:creationId xmlns:a16="http://schemas.microsoft.com/office/drawing/2014/main" id="{9BC8D0A5-2892-E458-5C00-C553C628E61D}"/>
              </a:ext>
            </a:extLst>
          </p:cNvPr>
          <p:cNvSpPr txBox="1"/>
          <p:nvPr/>
        </p:nvSpPr>
        <p:spPr>
          <a:xfrm>
            <a:off x="7148103" y="1672770"/>
            <a:ext cx="1199485" cy="1182360"/>
          </a:xfrm>
          <a:prstGeom prst="rect">
            <a:avLst/>
          </a:prstGeom>
          <a:solidFill>
            <a:srgbClr val="05AFAF"/>
          </a:solidFill>
        </p:spPr>
        <p:txBody>
          <a:bodyPr wrap="square" lIns="0" tIns="0" rIns="0" bIns="0" rtlCol="0" anchor="ctr" anchorCtr="0">
            <a:noAutofit/>
          </a:bodyPr>
          <a:lstStyle/>
          <a:p>
            <a:pPr algn="ctr"/>
            <a:r>
              <a:rPr lang="mt-MT" sz="11000" b="1" dirty="0">
                <a:solidFill>
                  <a:schemeClr val="bg1"/>
                </a:solidFill>
              </a:rPr>
              <a:t>M</a:t>
            </a:r>
          </a:p>
        </p:txBody>
      </p:sp>
      <p:sp>
        <p:nvSpPr>
          <p:cNvPr id="9" name="TextBox 8">
            <a:extLst>
              <a:ext uri="{FF2B5EF4-FFF2-40B4-BE49-F238E27FC236}">
                <a16:creationId xmlns:a16="http://schemas.microsoft.com/office/drawing/2014/main" id="{E42529E1-2993-8A9B-2EDC-1A77EA8EA561}"/>
              </a:ext>
            </a:extLst>
          </p:cNvPr>
          <p:cNvSpPr txBox="1"/>
          <p:nvPr/>
        </p:nvSpPr>
        <p:spPr>
          <a:xfrm>
            <a:off x="8456715" y="1656347"/>
            <a:ext cx="1094996" cy="1182360"/>
          </a:xfrm>
          <a:prstGeom prst="rect">
            <a:avLst/>
          </a:prstGeom>
          <a:solidFill>
            <a:srgbClr val="00AA7B"/>
          </a:solidFill>
        </p:spPr>
        <p:txBody>
          <a:bodyPr wrap="square" lIns="0" tIns="0" rIns="0" bIns="0" rtlCol="0" anchor="ctr" anchorCtr="0">
            <a:noAutofit/>
          </a:bodyPr>
          <a:lstStyle/>
          <a:p>
            <a:pPr algn="ctr"/>
            <a:r>
              <a:rPr lang="mt-MT" sz="11000" b="1">
                <a:solidFill>
                  <a:schemeClr val="bg1"/>
                </a:solidFill>
              </a:rPr>
              <a:t>A</a:t>
            </a:r>
          </a:p>
        </p:txBody>
      </p:sp>
      <p:sp>
        <p:nvSpPr>
          <p:cNvPr id="10" name="TextBox 9">
            <a:extLst>
              <a:ext uri="{FF2B5EF4-FFF2-40B4-BE49-F238E27FC236}">
                <a16:creationId xmlns:a16="http://schemas.microsoft.com/office/drawing/2014/main" id="{2C54D121-4200-E99E-0FF3-232C696D2352}"/>
              </a:ext>
            </a:extLst>
          </p:cNvPr>
          <p:cNvSpPr txBox="1"/>
          <p:nvPr/>
        </p:nvSpPr>
        <p:spPr>
          <a:xfrm>
            <a:off x="9696045" y="1741347"/>
            <a:ext cx="1084078" cy="1064463"/>
          </a:xfrm>
          <a:prstGeom prst="rect">
            <a:avLst/>
          </a:prstGeom>
          <a:solidFill>
            <a:srgbClr val="59BB18"/>
          </a:solidFill>
        </p:spPr>
        <p:txBody>
          <a:bodyPr wrap="square" lIns="0" tIns="0" rIns="0" bIns="0" rtlCol="0" anchor="ctr" anchorCtr="0">
            <a:noAutofit/>
          </a:bodyPr>
          <a:lstStyle/>
          <a:p>
            <a:pPr algn="ctr"/>
            <a:r>
              <a:rPr lang="mt-MT" sz="11000" b="1">
                <a:solidFill>
                  <a:schemeClr val="bg1"/>
                </a:solidFill>
              </a:rPr>
              <a:t>R</a:t>
            </a:r>
          </a:p>
        </p:txBody>
      </p:sp>
      <p:sp>
        <p:nvSpPr>
          <p:cNvPr id="11" name="TextBox 10">
            <a:extLst>
              <a:ext uri="{FF2B5EF4-FFF2-40B4-BE49-F238E27FC236}">
                <a16:creationId xmlns:a16="http://schemas.microsoft.com/office/drawing/2014/main" id="{EEC03BB4-DEB8-5F9B-FC69-4773B92986C5}"/>
              </a:ext>
            </a:extLst>
          </p:cNvPr>
          <p:cNvSpPr txBox="1"/>
          <p:nvPr/>
        </p:nvSpPr>
        <p:spPr>
          <a:xfrm>
            <a:off x="11011271" y="1774244"/>
            <a:ext cx="1036395" cy="1064463"/>
          </a:xfrm>
          <a:prstGeom prst="rect">
            <a:avLst/>
          </a:prstGeom>
          <a:solidFill>
            <a:srgbClr val="B6C625"/>
          </a:solidFill>
        </p:spPr>
        <p:txBody>
          <a:bodyPr wrap="square" lIns="0" tIns="0" rIns="0" bIns="0" rtlCol="0" anchor="ctr" anchorCtr="0">
            <a:noAutofit/>
          </a:bodyPr>
          <a:lstStyle/>
          <a:p>
            <a:pPr algn="ctr"/>
            <a:r>
              <a:rPr lang="mt-MT" sz="11000" b="1">
                <a:solidFill>
                  <a:schemeClr val="bg1"/>
                </a:solidFill>
              </a:rPr>
              <a:t>T</a:t>
            </a:r>
          </a:p>
        </p:txBody>
      </p:sp>
      <p:sp>
        <p:nvSpPr>
          <p:cNvPr id="12" name="TextBox 11">
            <a:extLst>
              <a:ext uri="{FF2B5EF4-FFF2-40B4-BE49-F238E27FC236}">
                <a16:creationId xmlns:a16="http://schemas.microsoft.com/office/drawing/2014/main" id="{7E604B81-892A-DFCC-79FE-31895D2E7278}"/>
              </a:ext>
            </a:extLst>
          </p:cNvPr>
          <p:cNvSpPr txBox="1"/>
          <p:nvPr/>
        </p:nvSpPr>
        <p:spPr>
          <a:xfrm>
            <a:off x="6166029" y="2955678"/>
            <a:ext cx="682727" cy="567798"/>
          </a:xfrm>
          <a:prstGeom prst="rect">
            <a:avLst/>
          </a:prstGeom>
          <a:solidFill>
            <a:srgbClr val="0E82B5"/>
          </a:solidFill>
        </p:spPr>
        <p:txBody>
          <a:bodyPr wrap="square" lIns="0" tIns="0" rIns="0" bIns="0" rtlCol="0" anchor="ctr" anchorCtr="0">
            <a:noAutofit/>
          </a:bodyPr>
          <a:lstStyle/>
          <a:p>
            <a:pPr algn="ctr"/>
            <a:r>
              <a:rPr lang="mt-MT" sz="4400">
                <a:solidFill>
                  <a:schemeClr val="bg1"/>
                </a:solidFill>
              </a:rPr>
              <a:t>G</a:t>
            </a:r>
          </a:p>
        </p:txBody>
      </p:sp>
      <p:sp>
        <p:nvSpPr>
          <p:cNvPr id="13" name="TextBox 12">
            <a:extLst>
              <a:ext uri="{FF2B5EF4-FFF2-40B4-BE49-F238E27FC236}">
                <a16:creationId xmlns:a16="http://schemas.microsoft.com/office/drawing/2014/main" id="{E90F8CFA-6E8F-2BC4-1BBB-03AC9AE77300}"/>
              </a:ext>
            </a:extLst>
          </p:cNvPr>
          <p:cNvSpPr txBox="1"/>
          <p:nvPr/>
        </p:nvSpPr>
        <p:spPr>
          <a:xfrm>
            <a:off x="7354300" y="2938731"/>
            <a:ext cx="784542" cy="579714"/>
          </a:xfrm>
          <a:prstGeom prst="rect">
            <a:avLst/>
          </a:prstGeom>
          <a:solidFill>
            <a:srgbClr val="05AFAF"/>
          </a:solidFill>
        </p:spPr>
        <p:txBody>
          <a:bodyPr wrap="square" lIns="0" tIns="0" rIns="0" bIns="0" rtlCol="0" anchor="ctr" anchorCtr="0">
            <a:noAutofit/>
          </a:bodyPr>
          <a:lstStyle/>
          <a:p>
            <a:pPr algn="ctr"/>
            <a:r>
              <a:rPr lang="mt-MT" sz="4400">
                <a:solidFill>
                  <a:schemeClr val="bg1"/>
                </a:solidFill>
              </a:rPr>
              <a:t>O</a:t>
            </a:r>
          </a:p>
        </p:txBody>
      </p:sp>
      <p:sp>
        <p:nvSpPr>
          <p:cNvPr id="14" name="TextBox 13">
            <a:extLst>
              <a:ext uri="{FF2B5EF4-FFF2-40B4-BE49-F238E27FC236}">
                <a16:creationId xmlns:a16="http://schemas.microsoft.com/office/drawing/2014/main" id="{1112B960-3B8A-253C-28DA-8092162E882D}"/>
              </a:ext>
            </a:extLst>
          </p:cNvPr>
          <p:cNvSpPr txBox="1"/>
          <p:nvPr/>
        </p:nvSpPr>
        <p:spPr>
          <a:xfrm>
            <a:off x="8745601" y="3002512"/>
            <a:ext cx="546685" cy="477886"/>
          </a:xfrm>
          <a:prstGeom prst="rect">
            <a:avLst/>
          </a:prstGeom>
          <a:solidFill>
            <a:srgbClr val="00AA7B"/>
          </a:solidFill>
        </p:spPr>
        <p:txBody>
          <a:bodyPr wrap="square" lIns="0" tIns="0" rIns="0" bIns="0" rtlCol="0" anchor="ctr" anchorCtr="0">
            <a:noAutofit/>
          </a:bodyPr>
          <a:lstStyle/>
          <a:p>
            <a:pPr algn="ctr"/>
            <a:r>
              <a:rPr lang="mt-MT" sz="4400">
                <a:solidFill>
                  <a:schemeClr val="bg1"/>
                </a:solidFill>
              </a:rPr>
              <a:t>A</a:t>
            </a:r>
          </a:p>
        </p:txBody>
      </p:sp>
      <p:sp>
        <p:nvSpPr>
          <p:cNvPr id="15" name="TextBox 14">
            <a:extLst>
              <a:ext uri="{FF2B5EF4-FFF2-40B4-BE49-F238E27FC236}">
                <a16:creationId xmlns:a16="http://schemas.microsoft.com/office/drawing/2014/main" id="{A507A5E1-5E2C-7D5B-03C6-14C678212491}"/>
              </a:ext>
            </a:extLst>
          </p:cNvPr>
          <p:cNvSpPr txBox="1"/>
          <p:nvPr/>
        </p:nvSpPr>
        <p:spPr>
          <a:xfrm>
            <a:off x="9832658" y="2996417"/>
            <a:ext cx="784542" cy="486101"/>
          </a:xfrm>
          <a:prstGeom prst="rect">
            <a:avLst/>
          </a:prstGeom>
          <a:solidFill>
            <a:srgbClr val="59BB18"/>
          </a:solidFill>
        </p:spPr>
        <p:txBody>
          <a:bodyPr wrap="square" lIns="0" tIns="0" rIns="0" bIns="0" rtlCol="0" anchor="ctr" anchorCtr="0">
            <a:noAutofit/>
          </a:bodyPr>
          <a:lstStyle/>
          <a:p>
            <a:pPr algn="ctr"/>
            <a:r>
              <a:rPr lang="mt-MT" sz="4400">
                <a:solidFill>
                  <a:schemeClr val="bg1"/>
                </a:solidFill>
              </a:rPr>
              <a:t>L</a:t>
            </a:r>
          </a:p>
        </p:txBody>
      </p:sp>
      <p:sp>
        <p:nvSpPr>
          <p:cNvPr id="16" name="TextBox 15">
            <a:extLst>
              <a:ext uri="{FF2B5EF4-FFF2-40B4-BE49-F238E27FC236}">
                <a16:creationId xmlns:a16="http://schemas.microsoft.com/office/drawing/2014/main" id="{C64474AA-1B07-D569-C7B2-5C80D540678D}"/>
              </a:ext>
            </a:extLst>
          </p:cNvPr>
          <p:cNvSpPr txBox="1"/>
          <p:nvPr/>
        </p:nvSpPr>
        <p:spPr>
          <a:xfrm>
            <a:off x="11270970" y="2974367"/>
            <a:ext cx="546685" cy="544078"/>
          </a:xfrm>
          <a:prstGeom prst="rect">
            <a:avLst/>
          </a:prstGeom>
          <a:solidFill>
            <a:srgbClr val="B6C625"/>
          </a:solidFill>
        </p:spPr>
        <p:txBody>
          <a:bodyPr wrap="square" lIns="0" tIns="0" rIns="0" bIns="0" rtlCol="0" anchor="ctr" anchorCtr="0">
            <a:noAutofit/>
          </a:bodyPr>
          <a:lstStyle/>
          <a:p>
            <a:pPr algn="ctr"/>
            <a:r>
              <a:rPr lang="mt-MT" sz="4400">
                <a:solidFill>
                  <a:schemeClr val="bg1"/>
                </a:solidFill>
              </a:rPr>
              <a:t>S</a:t>
            </a:r>
          </a:p>
        </p:txBody>
      </p:sp>
      <p:sp>
        <p:nvSpPr>
          <p:cNvPr id="17" name="TextBox 16">
            <a:extLst>
              <a:ext uri="{FF2B5EF4-FFF2-40B4-BE49-F238E27FC236}">
                <a16:creationId xmlns:a16="http://schemas.microsoft.com/office/drawing/2014/main" id="{7E5AF7B5-3667-85FA-0BB4-928D07E0AC96}"/>
              </a:ext>
            </a:extLst>
          </p:cNvPr>
          <p:cNvSpPr txBox="1"/>
          <p:nvPr/>
        </p:nvSpPr>
        <p:spPr>
          <a:xfrm>
            <a:off x="5947139" y="3671168"/>
            <a:ext cx="1118540" cy="867084"/>
          </a:xfrm>
          <a:prstGeom prst="rect">
            <a:avLst/>
          </a:prstGeom>
          <a:solidFill>
            <a:schemeClr val="bg1"/>
          </a:solidFill>
        </p:spPr>
        <p:txBody>
          <a:bodyPr wrap="square" lIns="0" tIns="0" rIns="0" bIns="0" rtlCol="0" anchor="t" anchorCtr="0">
            <a:noAutofit/>
          </a:bodyPr>
          <a:lstStyle/>
          <a:p>
            <a:pPr algn="ctr"/>
            <a:r>
              <a:rPr lang="mt-MT" sz="1300">
                <a:solidFill>
                  <a:srgbClr val="0E82B5"/>
                </a:solidFill>
              </a:rPr>
              <a:t>Xi trid tagħmel?</a:t>
            </a:r>
          </a:p>
        </p:txBody>
      </p:sp>
      <p:sp>
        <p:nvSpPr>
          <p:cNvPr id="18" name="TextBox 17">
            <a:extLst>
              <a:ext uri="{FF2B5EF4-FFF2-40B4-BE49-F238E27FC236}">
                <a16:creationId xmlns:a16="http://schemas.microsoft.com/office/drawing/2014/main" id="{612BE523-8C38-01B9-FA15-F9082928800E}"/>
              </a:ext>
            </a:extLst>
          </p:cNvPr>
          <p:cNvSpPr txBox="1"/>
          <p:nvPr/>
        </p:nvSpPr>
        <p:spPr>
          <a:xfrm>
            <a:off x="7182552" y="3668159"/>
            <a:ext cx="1110165" cy="878442"/>
          </a:xfrm>
          <a:prstGeom prst="rect">
            <a:avLst/>
          </a:prstGeom>
          <a:solidFill>
            <a:schemeClr val="bg1"/>
          </a:solidFill>
        </p:spPr>
        <p:txBody>
          <a:bodyPr wrap="square" lIns="0" tIns="0" rIns="0" bIns="0" rtlCol="0" anchor="t" anchorCtr="0">
            <a:noAutofit/>
          </a:bodyPr>
          <a:lstStyle/>
          <a:p>
            <a:pPr algn="ctr"/>
            <a:r>
              <a:rPr lang="mt-MT" sz="1300">
                <a:solidFill>
                  <a:srgbClr val="05AFAF"/>
                </a:solidFill>
              </a:rPr>
              <a:t>Kif se tkun taf meta dan ikun intlaħaq?</a:t>
            </a:r>
          </a:p>
        </p:txBody>
      </p:sp>
      <p:sp>
        <p:nvSpPr>
          <p:cNvPr id="19" name="TextBox 18">
            <a:extLst>
              <a:ext uri="{FF2B5EF4-FFF2-40B4-BE49-F238E27FC236}">
                <a16:creationId xmlns:a16="http://schemas.microsoft.com/office/drawing/2014/main" id="{14709325-F8F7-0573-CD83-512C11974CBE}"/>
              </a:ext>
            </a:extLst>
          </p:cNvPr>
          <p:cNvSpPr txBox="1"/>
          <p:nvPr/>
        </p:nvSpPr>
        <p:spPr>
          <a:xfrm>
            <a:off x="8456715" y="3668158"/>
            <a:ext cx="1133416" cy="878442"/>
          </a:xfrm>
          <a:prstGeom prst="rect">
            <a:avLst/>
          </a:prstGeom>
          <a:solidFill>
            <a:schemeClr val="bg1"/>
          </a:solidFill>
        </p:spPr>
        <p:txBody>
          <a:bodyPr wrap="square" lIns="0" tIns="0" rIns="0" bIns="0" rtlCol="0" anchor="t" anchorCtr="0">
            <a:noAutofit/>
          </a:bodyPr>
          <a:lstStyle/>
          <a:p>
            <a:pPr algn="ctr"/>
            <a:r>
              <a:rPr lang="mt-MT" sz="1300">
                <a:solidFill>
                  <a:srgbClr val="00AA7B"/>
                </a:solidFill>
              </a:rPr>
              <a:t>Huwa fil-poter tiegħek li twettaq dan?</a:t>
            </a:r>
          </a:p>
        </p:txBody>
      </p:sp>
      <p:sp>
        <p:nvSpPr>
          <p:cNvPr id="20" name="TextBox 19">
            <a:extLst>
              <a:ext uri="{FF2B5EF4-FFF2-40B4-BE49-F238E27FC236}">
                <a16:creationId xmlns:a16="http://schemas.microsoft.com/office/drawing/2014/main" id="{68BDCBE3-CF48-D047-EDF1-BF494646B3D6}"/>
              </a:ext>
            </a:extLst>
          </p:cNvPr>
          <p:cNvSpPr txBox="1"/>
          <p:nvPr/>
        </p:nvSpPr>
        <p:spPr>
          <a:xfrm>
            <a:off x="9711440" y="3668157"/>
            <a:ext cx="1084078" cy="878442"/>
          </a:xfrm>
          <a:prstGeom prst="rect">
            <a:avLst/>
          </a:prstGeom>
          <a:solidFill>
            <a:schemeClr val="bg1"/>
          </a:solidFill>
        </p:spPr>
        <p:txBody>
          <a:bodyPr wrap="square" lIns="0" tIns="0" rIns="0" bIns="0" rtlCol="0" anchor="t" anchorCtr="0">
            <a:noAutofit/>
          </a:bodyPr>
          <a:lstStyle/>
          <a:p>
            <a:pPr algn="ctr"/>
            <a:r>
              <a:rPr lang="mt-MT" sz="1300" dirty="0">
                <a:solidFill>
                  <a:srgbClr val="59BB18"/>
                </a:solidFill>
              </a:rPr>
              <a:t>Tista’ tirealistikamentkseb dan?</a:t>
            </a:r>
          </a:p>
        </p:txBody>
      </p:sp>
      <p:sp>
        <p:nvSpPr>
          <p:cNvPr id="21" name="TextBox 20">
            <a:extLst>
              <a:ext uri="{FF2B5EF4-FFF2-40B4-BE49-F238E27FC236}">
                <a16:creationId xmlns:a16="http://schemas.microsoft.com/office/drawing/2014/main" id="{A398E2C4-7954-E0BE-1F1F-F8D7E55B0684}"/>
              </a:ext>
            </a:extLst>
          </p:cNvPr>
          <p:cNvSpPr txBox="1"/>
          <p:nvPr/>
        </p:nvSpPr>
        <p:spPr>
          <a:xfrm>
            <a:off x="10958986" y="3665441"/>
            <a:ext cx="1118559" cy="878442"/>
          </a:xfrm>
          <a:prstGeom prst="rect">
            <a:avLst/>
          </a:prstGeom>
          <a:solidFill>
            <a:schemeClr val="bg1"/>
          </a:solidFill>
        </p:spPr>
        <p:txBody>
          <a:bodyPr wrap="square" lIns="0" tIns="0" rIns="0" bIns="0" rtlCol="0" anchor="t" anchorCtr="0">
            <a:noAutofit/>
          </a:bodyPr>
          <a:lstStyle/>
          <a:p>
            <a:pPr algn="ctr"/>
            <a:r>
              <a:rPr lang="mt-MT" sz="1300" dirty="0">
                <a:solidFill>
                  <a:srgbClr val="B6C625"/>
                </a:solidFill>
              </a:rPr>
              <a:t>Meta eżattament tixtieq tiksbu?</a:t>
            </a: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jdelijke aanduiding voor inhoud 2">
            <a:extLst>
              <a:ext uri="{FF2B5EF4-FFF2-40B4-BE49-F238E27FC236}">
                <a16:creationId xmlns:a16="http://schemas.microsoft.com/office/drawing/2014/main" id="{9AFC0F6C-8903-4F0E-A0F1-CFC198D6AFA2}"/>
              </a:ext>
            </a:extLst>
          </p:cNvPr>
          <p:cNvSpPr txBox="1">
            <a:spLocks/>
          </p:cNvSpPr>
          <p:nvPr/>
        </p:nvSpPr>
        <p:spPr>
          <a:xfrm>
            <a:off x="541087" y="1962683"/>
            <a:ext cx="8682561" cy="134903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2800" dirty="0">
                <a:solidFill>
                  <a:srgbClr val="002060"/>
                </a:solidFill>
                <a:latin typeface="EC Square Sans Pro" panose="020B0506040000020004" pitchFamily="34" charset="0"/>
                <a:cs typeface="Arial" panose="020B0604020202020204" pitchFamily="34" charset="0"/>
              </a:rPr>
              <a:t>…</a:t>
            </a:r>
            <a:r>
              <a:rPr lang="mt-MT" sz="2800" b="1" dirty="0">
                <a:solidFill>
                  <a:srgbClr val="002060"/>
                </a:solidFill>
                <a:latin typeface="EC Square Sans Pro" panose="020B0506040000020004" pitchFamily="34" charset="0"/>
                <a:cs typeface="Arial" panose="020B0604020202020204" pitchFamily="34" charset="0"/>
              </a:rPr>
              <a:t>biex titnaqqas aktar il-ħtieġa li jintużaw l-antimikrobiċi</a:t>
            </a:r>
          </a:p>
          <a:p>
            <a:endParaRPr lang="nl-NL" sz="2800" kern="0" dirty="0">
              <a:solidFill>
                <a:srgbClr val="002060"/>
              </a:solidFill>
              <a:latin typeface="EC Square Sans Pro" panose="020B0506040000020004" pitchFamily="34" charset="0"/>
              <a:cs typeface="Arial" panose="020B0604020202020204" pitchFamily="34" charset="0"/>
            </a:endParaRPr>
          </a:p>
          <a:p>
            <a:r>
              <a:rPr lang="mt-MT" sz="2800" dirty="0">
                <a:solidFill>
                  <a:srgbClr val="002060"/>
                </a:solidFill>
                <a:latin typeface="EC Square Sans Pro" panose="020B0506040000020004" pitchFamily="34" charset="0"/>
                <a:cs typeface="Arial" panose="020B0604020202020204" pitchFamily="34" charset="0"/>
              </a:rPr>
              <a:t>Gruppi maqsuma skont l-ispeċi:</a:t>
            </a:r>
          </a:p>
          <a:p>
            <a:endParaRPr lang="nl-NL" sz="2800" kern="0" dirty="0">
              <a:solidFill>
                <a:srgbClr val="002060"/>
              </a:solidFill>
              <a:latin typeface="EC Square Sans Pro" panose="020B0506040000020004" pitchFamily="34" charset="0"/>
              <a:cs typeface="Arial" panose="020B0604020202020204" pitchFamily="34" charset="0"/>
            </a:endParaRPr>
          </a:p>
          <a:p>
            <a:r>
              <a:rPr lang="mt-MT" sz="2800" b="1" dirty="0">
                <a:solidFill>
                  <a:srgbClr val="2C7470"/>
                </a:solidFill>
                <a:latin typeface="EC Square Sans Pro" panose="020B0506040000020004" pitchFamily="34" charset="0"/>
                <a:cs typeface="Arial" panose="020B0604020202020204" pitchFamily="34" charset="0"/>
              </a:rPr>
              <a:t>Malta</a:t>
            </a:r>
          </a:p>
          <a:p>
            <a:endParaRPr lang="nl-NL" sz="28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rgbClr val="002060"/>
              </a:solidFill>
            </a:endParaRPr>
          </a:p>
        </p:txBody>
      </p:sp>
      <p:sp>
        <p:nvSpPr>
          <p:cNvPr id="34" name="Ovaal 6">
            <a:extLst>
              <a:ext uri="{FF2B5EF4-FFF2-40B4-BE49-F238E27FC236}">
                <a16:creationId xmlns:a16="http://schemas.microsoft.com/office/drawing/2014/main" id="{578736E5-493F-43ED-8EBD-3ED5F8A885D4}"/>
              </a:ext>
            </a:extLst>
          </p:cNvPr>
          <p:cNvSpPr/>
          <p:nvPr/>
        </p:nvSpPr>
        <p:spPr>
          <a:xfrm>
            <a:off x="8860630" y="1978752"/>
            <a:ext cx="3331369" cy="1882118"/>
          </a:xfrm>
          <a:prstGeom prst="ellipse">
            <a:avLst/>
          </a:prstGeom>
          <a:solidFill>
            <a:srgbClr val="6BB1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mt-MT" sz="2400" dirty="0">
                <a:solidFill>
                  <a:srgbClr val="002060"/>
                </a:solidFill>
              </a:rPr>
              <a:t>Tistgħu tmorru fin-numru tal-mejda tagħkom!</a:t>
            </a:r>
          </a:p>
        </p:txBody>
      </p:sp>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3200" dirty="0">
                <a:latin typeface="EC Square Sans Pro" panose="020B0506040000020004" pitchFamily="34" charset="0"/>
              </a:rPr>
              <a:t>Eżerċizzju fi grupp 1 </a:t>
            </a:r>
          </a:p>
          <a:p>
            <a:r>
              <a:rPr lang="mt-MT" sz="3200" b="1" dirty="0">
                <a:latin typeface="EC Square Sans Pro" panose="020B0506040000020004" pitchFamily="34" charset="0"/>
              </a:rPr>
              <a:t>Identifikazzjoni tal-ostakli għall-</a:t>
            </a:r>
            <a:r>
              <a:rPr lang="mt-MT" sz="3200" b="1" u="sng" dirty="0">
                <a:latin typeface="EC Square Sans Pro" panose="020B0506040000020004" pitchFamily="34" charset="0"/>
              </a:rPr>
              <a:t>implimentazzjoni tal-aħjar prattiki</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mt-MT" sz="3600" b="1">
                  <a:solidFill>
                    <a:srgbClr val="C00000"/>
                  </a:solidFill>
                  <a:latin typeface="EC Square Sans Pro" panose="020B0506040000020004" pitchFamily="34" charset="0"/>
                </a:rPr>
                <a:t>45 </a:t>
              </a:r>
            </a:p>
            <a:p>
              <a:pPr algn="ctr"/>
              <a:r>
                <a:rPr lang="mt-MT"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6" name="Elipse 45">
            <a:extLst>
              <a:ext uri="{FF2B5EF4-FFF2-40B4-BE49-F238E27FC236}">
                <a16:creationId xmlns:a16="http://schemas.microsoft.com/office/drawing/2014/main" id="{40052694-8F7C-4EA0-87C7-8A1890A1FC01}"/>
              </a:ext>
            </a:extLst>
          </p:cNvPr>
          <p:cNvSpPr/>
          <p:nvPr/>
        </p:nvSpPr>
        <p:spPr>
          <a:xfrm>
            <a:off x="9909170" y="5694359"/>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Elipse 46">
            <a:extLst>
              <a:ext uri="{FF2B5EF4-FFF2-40B4-BE49-F238E27FC236}">
                <a16:creationId xmlns:a16="http://schemas.microsoft.com/office/drawing/2014/main" id="{81738D1B-37AE-4589-994E-751A313E29F2}"/>
              </a:ext>
            </a:extLst>
          </p:cNvPr>
          <p:cNvSpPr/>
          <p:nvPr/>
        </p:nvSpPr>
        <p:spPr>
          <a:xfrm flipH="1">
            <a:off x="10072548" y="5688279"/>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Elipse 47">
            <a:extLst>
              <a:ext uri="{FF2B5EF4-FFF2-40B4-BE49-F238E27FC236}">
                <a16:creationId xmlns:a16="http://schemas.microsoft.com/office/drawing/2014/main" id="{7C9DE364-F0BE-430A-8EEA-7F56A68B30FA}"/>
              </a:ext>
            </a:extLst>
          </p:cNvPr>
          <p:cNvSpPr/>
          <p:nvPr/>
        </p:nvSpPr>
        <p:spPr>
          <a:xfrm>
            <a:off x="820307" y="5738328"/>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Elipse 48">
            <a:extLst>
              <a:ext uri="{FF2B5EF4-FFF2-40B4-BE49-F238E27FC236}">
                <a16:creationId xmlns:a16="http://schemas.microsoft.com/office/drawing/2014/main" id="{35E6885A-DEC1-48EA-BDE2-AEE30D04FF4E}"/>
              </a:ext>
            </a:extLst>
          </p:cNvPr>
          <p:cNvSpPr/>
          <p:nvPr/>
        </p:nvSpPr>
        <p:spPr>
          <a:xfrm flipH="1">
            <a:off x="983685" y="5732248"/>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0" name="Picture 4" descr="840+ Heifer Illustrations, Royalty-Free Vector Graphics &amp; Clip Art - iStock  | Heifer cows, Heifer vector, Heifer milk">
            <a:extLst>
              <a:ext uri="{FF2B5EF4-FFF2-40B4-BE49-F238E27FC236}">
                <a16:creationId xmlns:a16="http://schemas.microsoft.com/office/drawing/2014/main" id="{C8F6D431-0A44-4775-9A5F-423D8E2B40B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114153" y="5954185"/>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Silhouette of a pig Royalty Free Vector Image - VectorStock">
            <a:extLst>
              <a:ext uri="{FF2B5EF4-FFF2-40B4-BE49-F238E27FC236}">
                <a16:creationId xmlns:a16="http://schemas.microsoft.com/office/drawing/2014/main" id="{90209C39-0849-43B5-A737-DBA2A88EE723}"/>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844" t="18131" r="2411" b="24735"/>
          <a:stretch/>
        </p:blipFill>
        <p:spPr bwMode="auto">
          <a:xfrm>
            <a:off x="10205354" y="5938798"/>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6AA4F4D-FBCF-40F9-807C-7A35B5D26902}"/>
              </a:ext>
            </a:extLst>
          </p:cNvPr>
          <p:cNvSpPr txBox="1"/>
          <p:nvPr/>
        </p:nvSpPr>
        <p:spPr>
          <a:xfrm>
            <a:off x="664272" y="4189548"/>
            <a:ext cx="1227110" cy="830997"/>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1</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Bovini</a:t>
            </a:r>
          </a:p>
        </p:txBody>
      </p:sp>
      <p:sp>
        <p:nvSpPr>
          <p:cNvPr id="53" name="Elipse 52">
            <a:extLst>
              <a:ext uri="{FF2B5EF4-FFF2-40B4-BE49-F238E27FC236}">
                <a16:creationId xmlns:a16="http://schemas.microsoft.com/office/drawing/2014/main" id="{25403B6B-16B3-4AB1-81FA-E22DEF483604}"/>
              </a:ext>
            </a:extLst>
          </p:cNvPr>
          <p:cNvSpPr/>
          <p:nvPr/>
        </p:nvSpPr>
        <p:spPr>
          <a:xfrm>
            <a:off x="2398235" y="5736891"/>
            <a:ext cx="1036341"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Elipse 53">
            <a:extLst>
              <a:ext uri="{FF2B5EF4-FFF2-40B4-BE49-F238E27FC236}">
                <a16:creationId xmlns:a16="http://schemas.microsoft.com/office/drawing/2014/main" id="{1B3DD1AA-15BB-4A77-ABEC-B697FAB6BAB6}"/>
              </a:ext>
            </a:extLst>
          </p:cNvPr>
          <p:cNvSpPr/>
          <p:nvPr/>
        </p:nvSpPr>
        <p:spPr>
          <a:xfrm flipH="1">
            <a:off x="2561610" y="5730811"/>
            <a:ext cx="1034373"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CuadroTexto 54">
            <a:extLst>
              <a:ext uri="{FF2B5EF4-FFF2-40B4-BE49-F238E27FC236}">
                <a16:creationId xmlns:a16="http://schemas.microsoft.com/office/drawing/2014/main" id="{2B376672-7A00-4C82-AE50-E7B5D890F770}"/>
              </a:ext>
            </a:extLst>
          </p:cNvPr>
          <p:cNvSpPr txBox="1"/>
          <p:nvPr/>
        </p:nvSpPr>
        <p:spPr>
          <a:xfrm>
            <a:off x="1904515" y="4189548"/>
            <a:ext cx="2371870" cy="1200329"/>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2</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Tjur u akkwakultura</a:t>
            </a:r>
          </a:p>
        </p:txBody>
      </p:sp>
      <p:pic>
        <p:nvPicPr>
          <p:cNvPr id="56" name="Picture 6" descr="Chicken Icon Vector Art, Icons, and Graphics for Free Download">
            <a:extLst>
              <a:ext uri="{FF2B5EF4-FFF2-40B4-BE49-F238E27FC236}">
                <a16:creationId xmlns:a16="http://schemas.microsoft.com/office/drawing/2014/main" id="{E63D3669-82A5-4C2E-96F7-104E056E96D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2710854" y="5858808"/>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4" descr="Fish Icon Vector Isolated Stock Illustration - Download Image Now - Fish,  Icon, Vector - iStock">
            <a:extLst>
              <a:ext uri="{FF2B5EF4-FFF2-40B4-BE49-F238E27FC236}">
                <a16:creationId xmlns:a16="http://schemas.microsoft.com/office/drawing/2014/main" id="{51EEAE63-5163-4FB0-8323-31BF7865038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2037" t="29604" r="9625" b="30401"/>
          <a:stretch/>
        </p:blipFill>
        <p:spPr bwMode="auto">
          <a:xfrm>
            <a:off x="3020294" y="5936149"/>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58" name="Elipse 57">
            <a:extLst>
              <a:ext uri="{FF2B5EF4-FFF2-40B4-BE49-F238E27FC236}">
                <a16:creationId xmlns:a16="http://schemas.microsoft.com/office/drawing/2014/main" id="{4395888B-3D4D-42BF-A405-A13378952382}"/>
              </a:ext>
            </a:extLst>
          </p:cNvPr>
          <p:cNvSpPr/>
          <p:nvPr/>
        </p:nvSpPr>
        <p:spPr>
          <a:xfrm>
            <a:off x="4488223" y="5745350"/>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Elipse 58">
            <a:extLst>
              <a:ext uri="{FF2B5EF4-FFF2-40B4-BE49-F238E27FC236}">
                <a16:creationId xmlns:a16="http://schemas.microsoft.com/office/drawing/2014/main" id="{096F2161-EA4D-4EA9-A2DC-56D0E8216E07}"/>
              </a:ext>
            </a:extLst>
          </p:cNvPr>
          <p:cNvSpPr/>
          <p:nvPr/>
        </p:nvSpPr>
        <p:spPr>
          <a:xfrm flipH="1">
            <a:off x="4651596" y="5739270"/>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0" name="Picture 6" descr="Chicken Icon Vector Art, Icons, and Graphics for Free Download">
            <a:extLst>
              <a:ext uri="{FF2B5EF4-FFF2-40B4-BE49-F238E27FC236}">
                <a16:creationId xmlns:a16="http://schemas.microsoft.com/office/drawing/2014/main" id="{F4C84096-87AA-4F5A-B357-EBCF1740385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4907171" y="5867267"/>
            <a:ext cx="290281" cy="330166"/>
          </a:xfrm>
          <a:prstGeom prst="rect">
            <a:avLst/>
          </a:prstGeom>
          <a:noFill/>
          <a:extLst>
            <a:ext uri="{909E8E84-426E-40DD-AFC4-6F175D3DCCD1}">
              <a14:hiddenFill xmlns:a14="http://schemas.microsoft.com/office/drawing/2010/main">
                <a:solidFill>
                  <a:srgbClr val="FFFFFF"/>
                </a:solidFill>
              </a14:hiddenFill>
            </a:ext>
          </a:extLst>
        </p:spPr>
      </p:pic>
      <p:sp>
        <p:nvSpPr>
          <p:cNvPr id="61" name="CuadroTexto 60">
            <a:extLst>
              <a:ext uri="{FF2B5EF4-FFF2-40B4-BE49-F238E27FC236}">
                <a16:creationId xmlns:a16="http://schemas.microsoft.com/office/drawing/2014/main" id="{1EF948B1-6396-43BE-B0DD-309C7C3DDED0}"/>
              </a:ext>
            </a:extLst>
          </p:cNvPr>
          <p:cNvSpPr txBox="1"/>
          <p:nvPr/>
        </p:nvSpPr>
        <p:spPr>
          <a:xfrm>
            <a:off x="3908712" y="4189548"/>
            <a:ext cx="2371870" cy="830997"/>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3</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Tjur</a:t>
            </a:r>
          </a:p>
        </p:txBody>
      </p:sp>
      <p:sp>
        <p:nvSpPr>
          <p:cNvPr id="62" name="Elipse 61">
            <a:extLst>
              <a:ext uri="{FF2B5EF4-FFF2-40B4-BE49-F238E27FC236}">
                <a16:creationId xmlns:a16="http://schemas.microsoft.com/office/drawing/2014/main" id="{7983C688-2ED9-4237-BA28-AF1FBD4E9E06}"/>
              </a:ext>
            </a:extLst>
          </p:cNvPr>
          <p:cNvSpPr/>
          <p:nvPr/>
        </p:nvSpPr>
        <p:spPr>
          <a:xfrm>
            <a:off x="6283228" y="5725849"/>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Elipse 62">
            <a:extLst>
              <a:ext uri="{FF2B5EF4-FFF2-40B4-BE49-F238E27FC236}">
                <a16:creationId xmlns:a16="http://schemas.microsoft.com/office/drawing/2014/main" id="{5D4161F7-900E-4791-8808-2A4042A60EA3}"/>
              </a:ext>
            </a:extLst>
          </p:cNvPr>
          <p:cNvSpPr/>
          <p:nvPr/>
        </p:nvSpPr>
        <p:spPr>
          <a:xfrm flipH="1">
            <a:off x="6446601" y="5719769"/>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CuadroTexto 63">
            <a:extLst>
              <a:ext uri="{FF2B5EF4-FFF2-40B4-BE49-F238E27FC236}">
                <a16:creationId xmlns:a16="http://schemas.microsoft.com/office/drawing/2014/main" id="{00FC2A89-5180-4E56-82C9-DED75D14FE53}"/>
              </a:ext>
            </a:extLst>
          </p:cNvPr>
          <p:cNvSpPr txBox="1"/>
          <p:nvPr/>
        </p:nvSpPr>
        <p:spPr>
          <a:xfrm>
            <a:off x="5567625" y="4189548"/>
            <a:ext cx="2186205" cy="1200329"/>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4</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Ruminanti żgħar 1</a:t>
            </a:r>
          </a:p>
        </p:txBody>
      </p:sp>
      <p:pic>
        <p:nvPicPr>
          <p:cNvPr id="65" name="Picture 10" descr="Goat Vector Art Stock Images | Depositphotos">
            <a:extLst>
              <a:ext uri="{FF2B5EF4-FFF2-40B4-BE49-F238E27FC236}">
                <a16:creationId xmlns:a16="http://schemas.microsoft.com/office/drawing/2014/main" id="{C4D250E7-4D35-4F62-8DAE-86ED464E582E}"/>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8755" t="14682" r="10177" b="14207"/>
          <a:stretch/>
        </p:blipFill>
        <p:spPr bwMode="auto">
          <a:xfrm>
            <a:off x="6653242" y="5867267"/>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6" name="Elipse 65">
            <a:extLst>
              <a:ext uri="{FF2B5EF4-FFF2-40B4-BE49-F238E27FC236}">
                <a16:creationId xmlns:a16="http://schemas.microsoft.com/office/drawing/2014/main" id="{C4656743-ED4B-4688-BC9A-CC4D1DF59162}"/>
              </a:ext>
            </a:extLst>
          </p:cNvPr>
          <p:cNvSpPr/>
          <p:nvPr/>
        </p:nvSpPr>
        <p:spPr>
          <a:xfrm>
            <a:off x="8004063" y="5718555"/>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Elipse 66">
            <a:extLst>
              <a:ext uri="{FF2B5EF4-FFF2-40B4-BE49-F238E27FC236}">
                <a16:creationId xmlns:a16="http://schemas.microsoft.com/office/drawing/2014/main" id="{AD515D1E-CB37-4D74-BE9B-02B0CC6A5391}"/>
              </a:ext>
            </a:extLst>
          </p:cNvPr>
          <p:cNvSpPr/>
          <p:nvPr/>
        </p:nvSpPr>
        <p:spPr>
          <a:xfrm flipH="1">
            <a:off x="8167436" y="5712475"/>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CuadroTexto 67">
            <a:extLst>
              <a:ext uri="{FF2B5EF4-FFF2-40B4-BE49-F238E27FC236}">
                <a16:creationId xmlns:a16="http://schemas.microsoft.com/office/drawing/2014/main" id="{A5B48C0C-352F-4789-A45C-478BD837389D}"/>
              </a:ext>
            </a:extLst>
          </p:cNvPr>
          <p:cNvSpPr txBox="1"/>
          <p:nvPr/>
        </p:nvSpPr>
        <p:spPr>
          <a:xfrm>
            <a:off x="7421434" y="4189548"/>
            <a:ext cx="2220118" cy="1200329"/>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5</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Ruminanti żgħar 2</a:t>
            </a:r>
          </a:p>
        </p:txBody>
      </p:sp>
      <p:pic>
        <p:nvPicPr>
          <p:cNvPr id="69" name="Picture 8" descr="Sheep Vector Illustration Black Silhouette. Stock Vector - Illustration of  raphic, husbandry: 140349495">
            <a:extLst>
              <a:ext uri="{FF2B5EF4-FFF2-40B4-BE49-F238E27FC236}">
                <a16:creationId xmlns:a16="http://schemas.microsoft.com/office/drawing/2014/main" id="{4DFF1CD8-FCB6-4D22-AF14-7E86F6F7755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3743" t="7481" r="11426" b="9237"/>
          <a:stretch/>
        </p:blipFill>
        <p:spPr bwMode="auto">
          <a:xfrm>
            <a:off x="8368200" y="5905783"/>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AD4EB5CF-2B02-4837-BADE-039C271F01B4}"/>
              </a:ext>
            </a:extLst>
          </p:cNvPr>
          <p:cNvSpPr txBox="1"/>
          <p:nvPr/>
        </p:nvSpPr>
        <p:spPr>
          <a:xfrm>
            <a:off x="9223649" y="4189548"/>
            <a:ext cx="2371870" cy="830997"/>
          </a:xfrm>
          <a:prstGeom prst="rect">
            <a:avLst/>
          </a:prstGeom>
          <a:noFill/>
        </p:spPr>
        <p:txBody>
          <a:bodyPr wrap="square">
            <a:spAutoFit/>
          </a:bodyPr>
          <a:lstStyle/>
          <a:p>
            <a:pPr algn="ctr"/>
            <a:r>
              <a:rPr lang="mt-MT" sz="2400">
                <a:solidFill>
                  <a:srgbClr val="002060"/>
                </a:solidFill>
                <a:latin typeface="EC Square Sans Pro" panose="020B0506040000020004" pitchFamily="34" charset="0"/>
                <a:cs typeface="Arial" panose="020B0604020202020204" pitchFamily="34" charset="0"/>
              </a:rPr>
              <a:t>Grupp 6</a:t>
            </a:r>
          </a:p>
          <a:p>
            <a:pPr algn="ctr"/>
            <a:r>
              <a:rPr lang="mt-MT" sz="2400">
                <a:solidFill>
                  <a:srgbClr val="002060"/>
                </a:solidFill>
                <a:latin typeface="EC Square Sans Pro" panose="020B0506040000020004" pitchFamily="34" charset="0"/>
                <a:cs typeface="Arial" panose="020B0604020202020204" pitchFamily="34" charset="0"/>
              </a:rPr>
              <a:t> </a:t>
            </a:r>
            <a:r>
              <a:rPr lang="mt-MT" sz="2400" b="1">
                <a:solidFill>
                  <a:srgbClr val="002060"/>
                </a:solidFill>
                <a:latin typeface="EC Square Sans Pro" panose="020B0506040000020004" pitchFamily="34" charset="0"/>
                <a:cs typeface="Arial" panose="020B0604020202020204" pitchFamily="34" charset="0"/>
              </a:rPr>
              <a:t>Ħnieżer</a:t>
            </a:r>
          </a:p>
        </p:txBody>
      </p:sp>
    </p:spTree>
    <p:extLst>
      <p:ext uri="{BB962C8B-B14F-4D97-AF65-F5344CB8AC3E}">
        <p14:creationId xmlns:p14="http://schemas.microsoft.com/office/powerpoint/2010/main" val="189381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mt-MT" sz="3200">
                <a:latin typeface="EC Square Sans Pro" panose="020B0506040000020004" pitchFamily="34" charset="0"/>
              </a:rPr>
              <a:t>Eżerċizzju fi grupp 1 </a:t>
            </a:r>
          </a:p>
          <a:p>
            <a:r>
              <a:rPr lang="mt-MT" sz="3200" b="1">
                <a:latin typeface="EC Square Sans Pro" panose="020B0506040000020004" pitchFamily="34" charset="0"/>
              </a:rPr>
              <a:t>Identifikazzjoni tal-ostakli għall-</a:t>
            </a:r>
            <a:r>
              <a:rPr lang="mt-MT" sz="3200" b="1" u="sng">
                <a:latin typeface="EC Square Sans Pro" panose="020B0506040000020004" pitchFamily="34" charset="0"/>
              </a:rPr>
              <a:t>implimentazzjoni tal-aħjar prattiki</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mt-MT" sz="3600" b="1">
                  <a:solidFill>
                    <a:srgbClr val="C00000"/>
                  </a:solidFill>
                  <a:latin typeface="EC Square Sans Pro" panose="020B0506040000020004" pitchFamily="34" charset="0"/>
                </a:rPr>
                <a:t>45 </a:t>
              </a:r>
            </a:p>
            <a:p>
              <a:pPr algn="ctr"/>
              <a:r>
                <a:rPr lang="mt-MT"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546476" y="1628411"/>
            <a:ext cx="11645524"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sz="1600" kern="0" dirty="0">
              <a:solidFill>
                <a:sysClr val="windowText" lastClr="000000"/>
              </a:solidFill>
              <a:latin typeface="Arial" panose="020B0604020202020204" pitchFamily="34" charset="0"/>
              <a:cs typeface="Arial" panose="020B0604020202020204" pitchFamily="34" charset="0"/>
            </a:endParaRPr>
          </a:p>
          <a:p>
            <a:r>
              <a:rPr lang="mt-MT" sz="2000" dirty="0">
                <a:solidFill>
                  <a:srgbClr val="002060"/>
                </a:solidFill>
                <a:latin typeface="EC Square Sans Pro" panose="020B0506040000020004" pitchFamily="34" charset="0"/>
                <a:cs typeface="Arial" panose="020B0604020202020204" pitchFamily="34" charset="0"/>
              </a:rPr>
              <a:t>Jekk jogħġobkom, wieġbu l-mistoqsijiet li ġejjin:</a:t>
            </a:r>
          </a:p>
          <a:p>
            <a:endParaRPr lang="en-US" sz="20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mt-MT" sz="2800" b="1" dirty="0">
                <a:solidFill>
                  <a:srgbClr val="002060"/>
                </a:solidFill>
                <a:latin typeface="EC Square Sans Pro" panose="020B0506040000020004" pitchFamily="34" charset="0"/>
                <a:cs typeface="Arial" panose="020B0604020202020204" pitchFamily="34" charset="0"/>
              </a:rPr>
              <a:t>X’inhuma l-aktar antimikrobiċi użati fl-ispeċi tagħkom u għal liema kundizzjonijiet? </a:t>
            </a:r>
          </a:p>
          <a:p>
            <a:pPr marL="970727" lvl="1" indent="-514350">
              <a:buFont typeface="+mj-lt"/>
              <a:buAutoNum type="arabicPeriod"/>
            </a:pPr>
            <a:endParaRPr lang="en-US" sz="28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mt-MT" sz="2800" b="1" dirty="0">
                <a:solidFill>
                  <a:srgbClr val="002060"/>
                </a:solidFill>
                <a:latin typeface="EC Square Sans Pro" panose="020B0506040000020004" pitchFamily="34" charset="0"/>
                <a:cs typeface="Arial" panose="020B0604020202020204" pitchFamily="34" charset="0"/>
              </a:rPr>
              <a:t>X’inhuma l-ostakli biex jitnaqqas l-AMU għal dawn il-kundizzjonijiet? </a:t>
            </a:r>
          </a:p>
          <a:p>
            <a:pPr marL="973138" lvl="1"/>
            <a:r>
              <a:rPr lang="mt-MT" dirty="0">
                <a:solidFill>
                  <a:srgbClr val="002060"/>
                </a:solidFill>
                <a:latin typeface="EC Square Sans Pro" panose="020B0506040000020004" pitchFamily="34" charset="0"/>
                <a:cs typeface="Arial" panose="020B0604020202020204" pitchFamily="34" charset="0"/>
              </a:rPr>
              <a:t>Ikkategorizza l-ostakli fi 3 (tip wieħed ta’ ostaklu għal kull paġna)</a:t>
            </a:r>
          </a:p>
          <a:p>
            <a:pPr marL="1654881" lvl="3" indent="-285750">
              <a:buFont typeface="Arial" panose="020B0604020202020204" pitchFamily="34" charset="0"/>
              <a:buChar char="•"/>
            </a:pPr>
            <a:r>
              <a:rPr lang="mt-MT" dirty="0">
                <a:solidFill>
                  <a:srgbClr val="002060"/>
                </a:solidFill>
                <a:latin typeface="EC Square Sans Pro" panose="020B0506040000020004" pitchFamily="34" charset="0"/>
                <a:cs typeface="Arial" panose="020B0604020202020204" pitchFamily="34" charset="0"/>
              </a:rPr>
              <a:t>Prattiki tat-trobbija tal-annimali</a:t>
            </a:r>
          </a:p>
          <a:p>
            <a:pPr marL="1654881" lvl="3" indent="-285750">
              <a:buFont typeface="Arial" panose="020B0604020202020204" pitchFamily="34" charset="0"/>
              <a:buChar char="•"/>
            </a:pPr>
            <a:r>
              <a:rPr lang="mt-MT" dirty="0">
                <a:solidFill>
                  <a:srgbClr val="002060"/>
                </a:solidFill>
                <a:latin typeface="EC Square Sans Pro" panose="020B0506040000020004" pitchFamily="34" charset="0"/>
                <a:cs typeface="Arial" panose="020B0604020202020204" pitchFamily="34" charset="0"/>
              </a:rPr>
              <a:t>Tnaqqis tal-użu u użu responsabbli tal-antibijotiċi</a:t>
            </a:r>
          </a:p>
          <a:p>
            <a:pPr marL="1654881" lvl="3" indent="-285750">
              <a:buFont typeface="Arial" panose="020B0604020202020204" pitchFamily="34" charset="0"/>
              <a:buChar char="•"/>
            </a:pPr>
            <a:r>
              <a:rPr lang="mt-MT" dirty="0">
                <a:solidFill>
                  <a:srgbClr val="002060"/>
                </a:solidFill>
                <a:latin typeface="EC Square Sans Pro" panose="020B0506040000020004" pitchFamily="34" charset="0"/>
                <a:cs typeface="Arial" panose="020B0604020202020204" pitchFamily="34" charset="0"/>
              </a:rPr>
              <a:t>Oħrajn</a:t>
            </a:r>
          </a:p>
          <a:p>
            <a:endParaRPr lang="en-US" sz="2000" kern="0" dirty="0">
              <a:solidFill>
                <a:srgbClr val="002060"/>
              </a:solidFill>
              <a:latin typeface="EC Square Sans Pro" panose="020B0506040000020004" pitchFamily="34" charset="0"/>
              <a:cs typeface="Arial" panose="020B0604020202020204" pitchFamily="34" charset="0"/>
            </a:endParaRPr>
          </a:p>
          <a:p>
            <a:r>
              <a:rPr lang="mt-MT" sz="2000" dirty="0">
                <a:solidFill>
                  <a:srgbClr val="002060"/>
                </a:solidFill>
                <a:latin typeface="EC Square Sans Pro" panose="020B0506040000020004" pitchFamily="34" charset="0"/>
                <a:cs typeface="Arial" panose="020B0604020202020204" pitchFamily="34" charset="0"/>
              </a:rPr>
              <a:t>Aħdmu fuq il-post-its biex tpoġġu t-tweġibiet tagħkom fuq il-flip-overs</a:t>
            </a:r>
          </a:p>
          <a:p>
            <a:endParaRPr lang="nl-NL" sz="1400" kern="0" dirty="0">
              <a:solidFill>
                <a:srgbClr val="002060"/>
              </a:solidFill>
              <a:latin typeface="EC Square Sans Pro" panose="020B0506040000020004" pitchFamily="34" charset="0"/>
            </a:endParaRPr>
          </a:p>
          <a:p>
            <a:pPr marL="457200" lvl="1"/>
            <a:endParaRPr lang="nl-NL" sz="1600"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1811</Words>
  <Application>Microsoft Office PowerPoint</Application>
  <PresentationFormat>Panorámica</PresentationFormat>
  <Paragraphs>364</Paragraphs>
  <Slides>19</Slides>
  <Notes>17</Notes>
  <HiddenSlides>3</HiddenSlides>
  <MMClips>2</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19</vt:i4>
      </vt:variant>
    </vt:vector>
  </HeadingPairs>
  <TitlesOfParts>
    <vt:vector size="29"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Participants - Malta</vt:lpstr>
      <vt:lpstr>Needed material</vt:lpstr>
      <vt:lpstr>Needed help from other trainers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35</cp:revision>
  <dcterms:created xsi:type="dcterms:W3CDTF">2024-02-14T08:46:14Z</dcterms:created>
  <dcterms:modified xsi:type="dcterms:W3CDTF">2024-03-05T11:32:15Z</dcterms:modified>
</cp:coreProperties>
</file>