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9" r:id="rId2"/>
    <p:sldId id="260" r:id="rId3"/>
    <p:sldId id="261" r:id="rId4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954068-E90C-4BEE-A23B-A21C706EF060}" v="3" dt="2024-02-20T07:49:32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venga Vito Domenico at MAFA-AHWD" userId="46fa6b96-04ec-439a-a478-dc9a5b3f0fda" providerId="ADAL" clId="{76954068-E90C-4BEE-A23B-A21C706EF060}"/>
    <pc:docChg chg="custSel modSld">
      <pc:chgData name="Benvenga Vito Domenico at MAFA-AHWD" userId="46fa6b96-04ec-439a-a478-dc9a5b3f0fda" providerId="ADAL" clId="{76954068-E90C-4BEE-A23B-A21C706EF060}" dt="2024-02-20T07:53:45.284" v="44" actId="20577"/>
      <pc:docMkLst>
        <pc:docMk/>
      </pc:docMkLst>
      <pc:sldChg chg="modSp mod">
        <pc:chgData name="Benvenga Vito Domenico at MAFA-AHWD" userId="46fa6b96-04ec-439a-a478-dc9a5b3f0fda" providerId="ADAL" clId="{76954068-E90C-4BEE-A23B-A21C706EF060}" dt="2024-02-20T07:53:45.284" v="44" actId="20577"/>
        <pc:sldMkLst>
          <pc:docMk/>
          <pc:sldMk cId="2761766921" sldId="260"/>
        </pc:sldMkLst>
        <pc:spChg chg="mod">
          <ac:chgData name="Benvenga Vito Domenico at MAFA-AHWD" userId="46fa6b96-04ec-439a-a478-dc9a5b3f0fda" providerId="ADAL" clId="{76954068-E90C-4BEE-A23B-A21C706EF060}" dt="2024-02-20T07:53:45.284" v="44" actId="20577"/>
          <ac:spMkLst>
            <pc:docMk/>
            <pc:sldMk cId="2761766921" sldId="260"/>
            <ac:spMk id="4" creationId="{A3C96D1F-395E-4D3B-BF28-AF65177946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627C-4F53-44E8-9B27-29E844DDA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46C63F-67B6-411F-BC6B-D28E4FA6B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FB8D9-B2DF-4AFF-8DAE-ECA407BB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22586-1D46-4D3B-BED0-4B7D4A82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CBA1-3754-406B-8E75-9AB3E7A7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2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0E03F-AC01-43B2-902B-81D5CD1DF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38E905-1E8B-4EC1-848D-289AEE527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2D6C0-0BC3-4BFF-8DB0-B80E256D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62053-2F23-4349-A25C-89CCD955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921B3-4E46-45CC-8C49-251D25C4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5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E615B5-4A47-4401-A7B9-D8A68562C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D0883-4C9A-4031-B348-670684106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A2397-22BB-4CD4-A2F8-12E3E792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D55E1-D303-4068-ADC5-71C2A4BB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48838-0445-4B2B-B25A-7101A077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19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91E2F-71D0-46C8-AC78-742C59F7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3495-CC6B-469A-9D57-401564E8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36F1A-8234-41B7-84AA-1D482094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6D41-8CDC-4122-815D-03FA799E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156C-574C-4365-8A62-43DD5DB2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6E1C7-8FD5-45D5-84EB-9560AA950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7890E-48DC-407B-A4DC-C33D4BB9D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F480F-54C3-4009-880C-3A69EFD9C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28BB3-F2A6-4D45-B0FA-10FE2B6A3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0BC66-AA88-41D5-81D1-CF2AE6507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22AE-E761-4006-AA06-2C94FF26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F7D6B-4EFE-474D-8A7E-2504B3AC0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9D877-0D27-4F5E-93D3-79410DFDB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2CBA7-192C-4BF0-B883-793E73B9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3EAF9-4983-4E11-936F-E5A36B787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7685E-3FFE-43B1-A2AD-A2D677E2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64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E1EA-8572-4964-A9AE-CE74625CE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D9BCB-13EB-439B-BA5C-107111AEF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551AB-4014-4ADB-9A3A-B44FC83D2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A6F467-30BD-47BC-9723-1E413BE88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DB0CE-532B-45FD-A1A0-4994BC6EC4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96C3C8-B53A-46D9-8E45-42DDD460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11316F-9F66-4E25-BC30-1D39C64F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E1A8BB-AB73-4A4B-91C9-B6475541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2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FF08-5C67-4823-AE81-7840964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2656B-3820-4B15-8C90-E01131AEC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FAB39-9BD3-4DB6-80A4-75C7557B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D98E4-5713-4D37-B7FB-3568DB97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38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EF990-8888-40BE-85ED-93D1538C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DF509-EA13-42B1-8E56-64812DED3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50F0D-2651-449E-A09D-BEF3EEF9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A8D2C-0C8A-4D90-A51B-BD82ED22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DE64-06BE-4B36-B97D-766D16F4D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FB8AC-910C-4A88-A10B-C1B20824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D27CA-86FD-462F-9BCF-962905FC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F3CA3-1E84-42FC-8E0F-038C5676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77987-4ED0-4AC9-9D51-9BA83669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32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7D0A-ACAA-4244-9E1C-141544A5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DBB5CA-006C-407A-98A1-CACC08410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27095-3061-4B1E-AE42-57B1DA83F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DCDD8-D979-4C84-8DE5-736CAB67B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C506A-7F40-474E-ACEB-DA45D3BF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9CB48-8582-4974-9FB7-6A664B3A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9232E-73EC-4519-8AF8-5F0A09DF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B10E0-5858-4DAE-843A-6387928B0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103F7-0438-46F5-B6CC-15D760A36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4D3FE-4083-44ED-82DD-ECF3C4CE1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0C39C-3A59-4B03-9B47-FBCE20202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52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ACA22-DDBF-4F91-9F49-88B9CE956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48634"/>
          <a:stretch/>
        </p:blipFill>
        <p:spPr>
          <a:xfrm rot="16200000">
            <a:off x="5620140" y="286137"/>
            <a:ext cx="951721" cy="12192001"/>
          </a:xfrm>
          <a:prstGeom prst="rect">
            <a:avLst/>
          </a:prstGeom>
        </p:spPr>
      </p:pic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F4047EE1-9ECA-4C6E-B3A4-4DB1BBC27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78" y="163906"/>
            <a:ext cx="893643" cy="86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4DBCD3-D150-4AF4-BEB2-ED5CC2C1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Enroflo</a:t>
            </a:r>
            <a:r>
              <a:rPr lang="mt-MT" sz="40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ksaċina</a:t>
            </a:r>
            <a:r>
              <a:rPr lang="mt-MT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fil-muskolu ta’ tiġieġ tal-bajd</a:t>
            </a:r>
            <a:r>
              <a:rPr lang="en-GB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GB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96D1F-395E-4D3B-BF28-AF651779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520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​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Kampjun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ta’ 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muskolu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minn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tiġieġ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tal-bajd 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instab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pożittiv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għall-Enrofloksaċina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(1465µ g) u Ċiprofloksaċina (79 µ g) minn testijjiet li saru b</a:t>
            </a:r>
            <a:r>
              <a:rPr lang="mt-MT" sz="3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ħala</a:t>
            </a:r>
            <a:r>
              <a:rPr lang="mt-M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parti mill-</a:t>
            </a:r>
            <a:r>
              <a:rPr lang="it-IT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Pjan Nazzjonali għall-Kontroll tas-Salmonella. </a:t>
            </a:r>
            <a:r>
              <a:rPr lang="it-I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Dan ir-riżultat imur kontra Artikolu</a:t>
            </a:r>
            <a:r>
              <a:rPr lang="it-I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2(c) </a:t>
            </a:r>
            <a:r>
              <a:rPr lang="mt-M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tar-Regolament Delegat tal-Kummissjoni</a:t>
            </a:r>
            <a:r>
              <a:rPr lang="it-I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(U</a:t>
            </a:r>
            <a:r>
              <a:rPr lang="mt-M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</a:t>
            </a:r>
            <a:r>
              <a:rPr lang="it-I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2019/2090</a:t>
            </a:r>
            <a:r>
              <a:rPr lang="mt-MT" sz="3200" dirty="0">
                <a:solidFill>
                  <a:srgbClr val="000000"/>
                </a:solidFill>
                <a:latin typeface="Calibri" panose="020F0502020204030204" pitchFamily="34" charset="0"/>
              </a:rPr>
              <a:t>, li jipprojbixxi l-użu ta’ dawn l-antibijotiċi fit-tiġieġ.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Tnediet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investigazzjoni fuq ir-razzett minn Uffiċjali tal-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VRD </a:t>
            </a:r>
            <a:r>
              <a:rPr lang="mt-MT" sz="3200" dirty="0">
                <a:latin typeface="Calibri" panose="020F0502020204030204" pitchFamily="34" charset="0"/>
                <a:ea typeface="Calibri" panose="020F0502020204030204" pitchFamily="34" charset="0"/>
              </a:rPr>
              <a:t>fejn, fost nuqqasijiet oħra,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instab kontenitur tal-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Enrofloksaċina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200" dirty="0">
                <a:solidFill>
                  <a:srgbClr val="000000"/>
                </a:solidFill>
                <a:latin typeface="Calibri" panose="020F0502020204030204" pitchFamily="34" charset="0"/>
              </a:rPr>
              <a:t>Inġabru kampjuni ta’ għalf minn fuq dan ir-razzett u mill-mitħna tal-għalf għal aktar testijiet</a:t>
            </a:r>
            <a:r>
              <a:rPr lang="it-IT" sz="3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CC7BE78C-2BF6-4360-E730-9D1AB9044D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3" y="91767"/>
            <a:ext cx="2950932" cy="5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20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ACA22-DDBF-4F91-9F49-88B9CE956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48634"/>
          <a:stretch/>
        </p:blipFill>
        <p:spPr>
          <a:xfrm rot="16200000">
            <a:off x="5620140" y="286137"/>
            <a:ext cx="951721" cy="12192001"/>
          </a:xfrm>
          <a:prstGeom prst="rect">
            <a:avLst/>
          </a:prstGeom>
        </p:spPr>
      </p:pic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F4047EE1-9ECA-4C6E-B3A4-4DB1BBC27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377" y="91767"/>
            <a:ext cx="893643" cy="86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4DBCD3-D150-4AF4-BEB2-ED5CC2C1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mt-MT" sz="40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zzjonijiet</a:t>
            </a:r>
            <a:r>
              <a:rPr lang="mt-MT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meħuda mill-</a:t>
            </a:r>
            <a:r>
              <a:rPr lang="it-IT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VRD:</a:t>
            </a:r>
            <a:r>
              <a:rPr lang="it-IT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96D1F-395E-4D3B-BF28-AF651779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Reġgħu ttieħdu kampjuni mil-lottijiet pożittivi</a:t>
            </a:r>
            <a:r>
              <a:rPr lang="en-GB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bl-</a:t>
            </a:r>
            <a:r>
              <a:rPr lang="en-GB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ispejje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ż</a:t>
            </a:r>
            <a:r>
              <a:rPr lang="en-GB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jintrefg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ħ</a:t>
            </a:r>
            <a:r>
              <a:rPr lang="en-GB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 mill-</a:t>
            </a:r>
            <a:r>
              <a:rPr lang="en-GB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operatur</a:t>
            </a:r>
            <a:r>
              <a:rPr lang="it-I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Kien impost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divjet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fuq l-operatur biex ma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jbigħx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bajd</a:t>
            </a:r>
            <a:r>
              <a:rPr lang="it-I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Notifika bil-miktub 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ġiet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maħruġa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lill-operatur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b'dettalji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dwar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il-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vjolazzjoni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mt-MT" sz="3200" dirty="0"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al-</a:t>
            </a:r>
            <a:r>
              <a:rPr lang="mt-MT" sz="3200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rtik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GB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lu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36 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tal-Liġi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Nazzjonali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Kap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. 437.00 </a:t>
            </a:r>
            <a:r>
              <a:rPr lang="mt-MT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tal-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Att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dwar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is-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Servizz</a:t>
            </a:r>
            <a:r>
              <a:rPr kumimoji="0" lang="mt-M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Veterinarj</a:t>
            </a:r>
            <a:r>
              <a:rPr kumimoji="0" lang="mt-M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i. Din il-vjolazzjoni </a:t>
            </a:r>
            <a:r>
              <a:rPr kumimoji="0" lang="mt-MT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ġġor</a:t>
            </a:r>
            <a:r>
              <a:rPr kumimoji="0" lang="mt-M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il-penali massima ta’</a:t>
            </a:r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€23,293.73 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f’każ ta’ ħtija. Wara 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discussjonijiet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bejn 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id-Direttorat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għas-Servizzi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Veterinarji u 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l-Operatur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tan-Negozju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mt-MT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tal-Ikel</a:t>
            </a:r>
            <a:r>
              <a:rPr lang="mt-MT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dan tal-aħħar ammetta l-vjolazzjoni kontra ħlas ta’ penali amministrattiva ta’ </a:t>
            </a:r>
            <a:r>
              <a:rPr lang="en-GB" sz="3200" dirty="0"/>
              <a:t>€7,764.58, </a:t>
            </a:r>
            <a:r>
              <a:rPr lang="mt-MT" sz="3200" dirty="0"/>
              <a:t>kif stipulat </a:t>
            </a:r>
            <a:r>
              <a:rPr lang="mt-MT" sz="3200" dirty="0" err="1"/>
              <a:t>f’Artikolu</a:t>
            </a:r>
            <a:r>
              <a:rPr lang="mt-MT" sz="3200" dirty="0"/>
              <a:t> </a:t>
            </a:r>
            <a:r>
              <a:rPr lang="en-GB" sz="3200" dirty="0"/>
              <a:t>61.</a:t>
            </a:r>
            <a:endParaRPr lang="en-US" sz="3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B215C7F-BBD4-33D1-5021-E71A6E76D5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3" y="91767"/>
            <a:ext cx="2950932" cy="5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6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ACA22-DDBF-4F91-9F49-88B9CE956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48634"/>
          <a:stretch/>
        </p:blipFill>
        <p:spPr>
          <a:xfrm rot="16200000">
            <a:off x="5620140" y="286137"/>
            <a:ext cx="951721" cy="12192001"/>
          </a:xfrm>
          <a:prstGeom prst="rect">
            <a:avLst/>
          </a:prstGeom>
        </p:spPr>
      </p:pic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F4047EE1-9ECA-4C6E-B3A4-4DB1BBC27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1300" y="249037"/>
            <a:ext cx="893643" cy="86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4DBCD3-D150-4AF4-BEB2-ED5CC2C1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i="0" u="none" strike="noStrike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Importan</a:t>
            </a:r>
            <a:r>
              <a:rPr lang="mt-MT" sz="4000" b="1" i="0" u="none" strike="noStrike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za</a:t>
            </a:r>
            <a:r>
              <a:rPr lang="mt-MT" sz="4000" b="1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 tal-azzjonijiet meħuda</a:t>
            </a:r>
            <a:r>
              <a:rPr lang="en-GB" sz="4000" b="1" i="0" u="none" strike="noStrike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:</a:t>
            </a:r>
            <a:r>
              <a:rPr lang="en-GB" sz="40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96D1F-395E-4D3B-BF28-AF651779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L-implimentazzjoni ta’ pjani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robusti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ta’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kampjonament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hija importanti biex jinqabdu trattamenti mhux awtorizzati ta’ tiġieġ. Tali trattamenti jistgħu jkunu ta’ detriment għas-saħħa pubblika billi </a:t>
            </a:r>
            <a:r>
              <a:rPr lang="mt-MT" sz="30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jikkontribwixxu għall-ħolqien 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ta’ reżistenza għall-antibijotiċi</a:t>
            </a:r>
            <a:r>
              <a:rPr lang="it-I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(AMR)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fil-mikrobi</a:t>
            </a:r>
            <a:r>
              <a:rPr lang="it-I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Divjet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fuq il-bejgħ ta’ bajd mir-razzett li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rriżulta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pożittiv iservi ta’ miżura preventiva sabiex iħares sew is-saħħa pubblika kif ukoll dik tal-annimali</a:t>
            </a:r>
            <a:r>
              <a:rPr lang="it-I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r>
              <a:rPr lang="en-US" sz="3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3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rtl="0" fontAlgn="base">
              <a:buFont typeface="Arial" panose="020B0604020202020204" pitchFamily="34" charset="0"/>
              <a:buChar char="•"/>
            </a:pP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Il-multa imposta tiskoraġġixxi lil Operaturi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fin-</a:t>
            </a:r>
            <a:r>
              <a:rPr lang="mt-MT" sz="3000" dirty="0" err="1">
                <a:solidFill>
                  <a:srgbClr val="000000"/>
                </a:solidFill>
                <a:latin typeface="Calibri" panose="020F0502020204030204" pitchFamily="34" charset="0"/>
              </a:rPr>
              <a:t>N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egozju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mt-MT" sz="30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tal-Ikel</a:t>
            </a:r>
            <a:r>
              <a:rPr lang="mt-M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milli jwettqu prattiċi illegali simili fil-futur</a:t>
            </a:r>
            <a:r>
              <a:rPr lang="it-IT" sz="3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 </a:t>
            </a:r>
            <a:endParaRPr lang="en-US" sz="3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3975FEA9-3B0E-9B65-B2B3-DDDD4B3DF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3" y="91767"/>
            <a:ext cx="2950932" cy="5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7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Enrofloksaċina fil-muskolu ta’ tiġieġ tal-bajd:​</vt:lpstr>
      <vt:lpstr>Azzjonijiet meħuda mill-VRD:​</vt:lpstr>
      <vt:lpstr>Importanza tal-azzjonijiet meħuda:​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Attard</dc:creator>
  <cp:lastModifiedBy>Andrea Castro Troya</cp:lastModifiedBy>
  <cp:revision>39</cp:revision>
  <cp:lastPrinted>2024-02-16T10:57:40Z</cp:lastPrinted>
  <dcterms:created xsi:type="dcterms:W3CDTF">2020-08-18T10:29:37Z</dcterms:created>
  <dcterms:modified xsi:type="dcterms:W3CDTF">2024-03-08T06:17:43Z</dcterms:modified>
</cp:coreProperties>
</file>