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61" r:id="rId5"/>
    <p:sldId id="262" r:id="rId6"/>
    <p:sldId id="272" r:id="rId7"/>
    <p:sldId id="273" r:id="rId8"/>
    <p:sldId id="279" r:id="rId9"/>
    <p:sldId id="2420" r:id="rId10"/>
    <p:sldId id="275" r:id="rId11"/>
    <p:sldId id="2422" r:id="rId12"/>
    <p:sldId id="2423" r:id="rId13"/>
    <p:sldId id="2424" r:id="rId14"/>
    <p:sldId id="2425" r:id="rId15"/>
    <p:sldId id="2426" r:id="rId16"/>
    <p:sldId id="2427" r:id="rId17"/>
    <p:sldId id="2428" r:id="rId18"/>
    <p:sldId id="2429" r:id="rId19"/>
    <p:sldId id="2430" r:id="rId20"/>
    <p:sldId id="2431" r:id="rId21"/>
    <p:sldId id="2432" r:id="rId22"/>
    <p:sldId id="2433" r:id="rId23"/>
    <p:sldId id="2435" r:id="rId24"/>
    <p:sldId id="2436" r:id="rId25"/>
    <p:sldId id="2440" r:id="rId26"/>
    <p:sldId id="263" r:id="rId27"/>
    <p:sldId id="264" r:id="rId28"/>
    <p:sldId id="270" r:id="rId2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FC9347-47F2-FF62-9FBC-CADF51D6CAE9}" name="PAGIDA Anastasia (SANTE)" initials="P(" userId="S::anastasia.pagida@ec.europa.eu::95098fbb-93f5-4ed1-a866-317a9d6d0efe" providerId="AD"/>
  <p188:author id="{6A1FAD4B-D422-8C0B-FB00-9F42812B7560}" name="Yael Dotan" initials="YD" userId="S::yael.dotan@fvebe.onmicrosoft.com::1a568ae1-a08c-4c17-99c8-5f98bbadcf48" providerId="AD"/>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188"/>
    <a:srgbClr val="FF6600"/>
    <a:srgbClr val="003399"/>
    <a:srgbClr val="2C7470"/>
    <a:srgbClr val="ECEBEB"/>
    <a:srgbClr val="E7CE37"/>
    <a:srgbClr val="E8D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0346" autoAdjust="0"/>
  </p:normalViewPr>
  <p:slideViewPr>
    <p:cSldViewPr snapToGrid="0">
      <p:cViewPr varScale="1">
        <p:scale>
          <a:sx n="54" d="100"/>
          <a:sy n="54" d="100"/>
        </p:scale>
        <p:origin x="102" y="732"/>
      </p:cViewPr>
      <p:guideLst>
        <p:guide orient="horz" pos="2884"/>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en-US">
              <a:latin typeface="EC Square Sans Pro" panose="020B0506040000020004" pitchFamily="34" charset="0"/>
            </a:rPr>
            <a:t>Antimicrobials</a:t>
          </a:r>
          <a:endParaRPr lang="en-GB">
            <a:latin typeface="EC Square Sans Pro" panose="020B0506040000020004" pitchFamily="34" charset="0"/>
          </a:endParaRP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Antibiotics</a:t>
          </a:r>
          <a:endParaRPr lang="en-GB" sz="3500" kern="1200">
            <a:latin typeface="EC Square Sans Pro" panose="020B0506040000020004" pitchFamily="34" charset="0"/>
            <a:ea typeface="+mn-ea"/>
            <a:cs typeface="+mn-cs"/>
          </a:endParaRP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en-US">
              <a:latin typeface="EC Square Sans Pro" panose="020B0506040000020004" pitchFamily="34" charset="0"/>
            </a:rPr>
            <a:t>Antifungal, Antiprotozoa</a:t>
          </a:r>
          <a:endParaRPr lang="en-GB">
            <a:latin typeface="EC Square Sans Pro" panose="020B0506040000020004" pitchFamily="34" charset="0"/>
          </a:endParaRP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Antiviral</a:t>
          </a:r>
          <a:endParaRPr lang="en-GB" sz="3500" kern="1200">
            <a:latin typeface="EC Square Sans Pro" panose="020B0506040000020004" pitchFamily="34" charset="0"/>
            <a:ea typeface="+mn-ea"/>
            <a:cs typeface="+mn-cs"/>
          </a:endParaRP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pt>
    <dgm:pt modelId="{3B3120E9-2578-4302-893B-16F92B698C88}" type="pres">
      <dgm:prSet presAssocID="{21197F1B-0BC8-494C-B051-533C288516D4}" presName="rootConnector" presStyleLbl="node2" presStyleIdx="0" presStyleCnt="3"/>
      <dgm:spPr/>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pt>
    <dgm:pt modelId="{CA84C03A-3A7B-4E32-BAFF-68EB69A559B9}" type="pres">
      <dgm:prSet presAssocID="{FE965841-04E1-444F-B976-1FACF1498245}" presName="rootConnector" presStyleLbl="node2" presStyleIdx="1" presStyleCnt="3"/>
      <dgm:spPr/>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pt>
    <dgm:pt modelId="{DB54BCDD-FEAA-4C45-8C88-7FC13D2AFB55}" type="pres">
      <dgm:prSet presAssocID="{3A5FC350-809A-420E-B508-F86CFE56F9EC}" presName="rootConnector" presStyleLbl="node2" presStyleIdx="2" presStyleCnt="3"/>
      <dgm:spPr/>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67DA160D-58B7-4938-84AD-DC297B56770D}" type="presOf" srcId="{A55E9538-C70F-480F-A041-F26019CA0F29}" destId="{376D0E75-E68B-4E43-B2DC-DE2FF9225CA2}"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en-US" sz="3200" b="1">
              <a:solidFill>
                <a:schemeClr val="bg1"/>
              </a:solidFill>
              <a:latin typeface="EC Square Sans Pro" panose="020B0506040000020004" pitchFamily="34" charset="0"/>
            </a:rPr>
            <a:t>Ways of antimicrobial  use</a:t>
          </a:r>
          <a:endParaRPr lang="en-GB" sz="3200" b="1">
            <a:solidFill>
              <a:schemeClr val="bg1"/>
            </a:solidFill>
            <a:latin typeface="EC Square Sans Pro" panose="020B0506040000020004" pitchFamily="34" charset="0"/>
          </a:endParaRP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en-US" sz="2400">
              <a:latin typeface="EC Square Sans Pro"/>
            </a:rPr>
            <a:t>Preventive (Prophylaxis)</a:t>
          </a:r>
          <a:endParaRPr lang="en-GB" sz="2400">
            <a:latin typeface="EC Square Sans Pro"/>
          </a:endParaRP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en-US" sz="2400">
              <a:latin typeface="EC Square Sans Pro"/>
            </a:rPr>
            <a:t>Group administration (metaphylaxis)</a:t>
          </a:r>
          <a:endParaRPr lang="en-GB" sz="2400">
            <a:latin typeface="EC Square Sans Pro"/>
          </a:endParaRP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en-US" sz="2400">
              <a:latin typeface="EC Square Sans Pro"/>
            </a:rPr>
            <a:t>Treatment</a:t>
          </a:r>
          <a:endParaRPr lang="en-GB" sz="2400">
            <a:latin typeface="EC Square Sans Pro"/>
          </a:endParaRP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en-US" sz="2400">
              <a:latin typeface="EC Square Sans Pro"/>
            </a:rPr>
            <a:t>Growth promotion</a:t>
          </a:r>
          <a:endParaRPr lang="en-GB" sz="2400">
            <a:latin typeface="EC Square Sans Pro"/>
          </a:endParaRP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en-US" sz="1800">
              <a:latin typeface="EC Square Sans Pro" panose="020B0506040000020004" pitchFamily="34" charset="0"/>
            </a:rPr>
            <a:t>Individual treatment</a:t>
          </a:r>
          <a:endParaRPr lang="en-GB" sz="1800">
            <a:latin typeface="EC Square Sans Pro" panose="020B0506040000020004" pitchFamily="34" charset="0"/>
          </a:endParaRP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en-US" sz="1800">
              <a:solidFill>
                <a:schemeClr val="bg1"/>
              </a:solidFill>
              <a:latin typeface="EC Square Sans Pro" panose="020B0506040000020004" pitchFamily="34" charset="0"/>
            </a:rPr>
            <a:t>Group treatment</a:t>
          </a:r>
          <a:endParaRPr lang="en-GB" sz="1800">
            <a:solidFill>
              <a:schemeClr val="bg1"/>
            </a:solidFill>
            <a:latin typeface="EC Square Sans Pro" panose="020B0506040000020004" pitchFamily="34" charset="0"/>
          </a:endParaRP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en-US" dirty="0">
              <a:latin typeface="EC Square Sans Pro"/>
            </a:rPr>
            <a:t>ONLY for exceptional cases (when risk infection very high/consequences severe)</a:t>
          </a:r>
          <a:endParaRPr lang="LID4096" dirty="0">
            <a:latin typeface="EC Square Sans Pro" panose="020B0506040000020004" pitchFamily="34" charset="0"/>
          </a:endParaRPr>
        </a:p>
      </dgm:t>
    </dgm:pt>
    <dgm:pt modelId="{5C42E7A7-4E85-455E-B011-1669A7275624}" type="parTrans" cxnId="{CAE30CC2-1B6A-4E3C-9808-1651CE3E27EC}">
      <dgm:prSet/>
      <dgm:spPr/>
      <dgm:t>
        <a:bodyPr/>
        <a:lstStyle/>
        <a:p>
          <a:endParaRPr lang="LID4096">
            <a:latin typeface="EC Square Sans Pro" panose="020B0506040000020004" pitchFamily="34" charset="0"/>
          </a:endParaRPr>
        </a:p>
      </dgm:t>
    </dgm:pt>
    <dgm:pt modelId="{A7A37DC2-A0AB-4390-8625-F3AD5DFB996E}" type="sibTrans" cxnId="{CAE30CC2-1B6A-4E3C-9808-1651CE3E27EC}">
      <dgm:prSet/>
      <dgm:spPr/>
      <dgm:t>
        <a:bodyPr/>
        <a:lstStyle/>
        <a:p>
          <a:endParaRPr lang="LID4096">
            <a:latin typeface="EC Square Sans Pro" panose="020B0506040000020004" pitchFamily="34" charset="0"/>
          </a:endParaRPr>
        </a:p>
      </dgm:t>
    </dgm:pt>
    <dgm:pt modelId="{003C9CF6-9CEA-4F0C-AD0C-A9FCC60E84A8}">
      <dgm:prSet custT="1"/>
      <dgm:spPr>
        <a:solidFill>
          <a:srgbClr val="ECEBEB"/>
        </a:solidFill>
      </dgm:spPr>
      <dgm:t>
        <a:bodyPr/>
        <a:lstStyle/>
        <a:p>
          <a:pPr rtl="0"/>
          <a:r>
            <a:rPr lang="en-US" sz="1000" kern="1200" dirty="0">
              <a:solidFill>
                <a:srgbClr val="003399">
                  <a:hueOff val="0"/>
                  <a:satOff val="0"/>
                  <a:lumOff val="0"/>
                  <a:alphaOff val="0"/>
                </a:srgbClr>
              </a:solidFill>
              <a:latin typeface="EC Square Sans Pro"/>
              <a:ea typeface="+mn-ea"/>
              <a:cs typeface="+mn-cs"/>
            </a:rPr>
            <a:t>Antibiotic treatment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individual animals </a:t>
          </a:r>
        </a:p>
        <a:p>
          <a:pPr rtl="0"/>
          <a:r>
            <a:rPr lang="en-US" sz="1000" kern="1200" dirty="0">
              <a:solidFill>
                <a:srgbClr val="003399">
                  <a:hueOff val="0"/>
                  <a:satOff val="0"/>
                  <a:lumOff val="0"/>
                  <a:alphaOff val="0"/>
                </a:srgbClr>
              </a:solidFill>
              <a:latin typeface="EC Square Sans Pro"/>
              <a:ea typeface="+mn-ea"/>
              <a:cs typeface="+mn-cs"/>
            </a:rPr>
            <a:t>Other antimicrobials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restricted number of animals </a:t>
          </a:r>
        </a:p>
        <a:p>
          <a:pPr rtl="0"/>
          <a:endParaRPr lang="LID4096" sz="1000" strike="sngStrike" kern="1200" dirty="0">
            <a:solidFill>
              <a:srgbClr val="FF0000"/>
            </a:solidFill>
            <a:latin typeface="EC Square Sans Pro"/>
          </a:endParaRPr>
        </a:p>
      </dgm:t>
    </dgm:pt>
    <dgm:pt modelId="{94564E4D-4C54-4D26-A457-93C709F16AA3}" type="parTrans" cxnId="{0B7D6FB9-DB1B-4062-80F2-0DEE8E2596D9}">
      <dgm:prSet/>
      <dgm:spPr/>
      <dgm:t>
        <a:bodyPr/>
        <a:lstStyle/>
        <a:p>
          <a:endParaRPr lang="LID4096">
            <a:latin typeface="EC Square Sans Pro" panose="020B0506040000020004" pitchFamily="34" charset="0"/>
          </a:endParaRPr>
        </a:p>
      </dgm:t>
    </dgm:pt>
    <dgm:pt modelId="{60B9CABD-ACA7-430E-9051-730C857EE2C0}" type="sibTrans" cxnId="{0B7D6FB9-DB1B-4062-80F2-0DEE8E2596D9}">
      <dgm:prSet/>
      <dgm:spPr/>
      <dgm:t>
        <a:bodyPr/>
        <a:lstStyle/>
        <a:p>
          <a:endParaRPr lang="LID4096">
            <a:latin typeface="EC Square Sans Pro" panose="020B0506040000020004" pitchFamily="34" charset="0"/>
          </a:endParaRPr>
        </a:p>
      </dgm:t>
    </dgm:pt>
    <dgm:pt modelId="{E40B37E3-1031-44AB-AC30-353AFC1FEBE0}">
      <dgm:prSet/>
      <dgm:spPr>
        <a:solidFill>
          <a:srgbClr val="ECEBEB"/>
        </a:solidFill>
      </dgm:spPr>
      <dgm:t>
        <a:bodyPr/>
        <a:lstStyle/>
        <a:p>
          <a:r>
            <a:rPr lang="en-US">
              <a:latin typeface="EC Square Sans Pro" panose="020B0506040000020004" pitchFamily="34" charset="0"/>
            </a:rPr>
            <a:t>ONLY when the risk of spread of an infection or of an infectious disease in the group of animals is high</a:t>
          </a:r>
          <a:endParaRPr lang="LID4096">
            <a:latin typeface="EC Square Sans Pro" panose="020B0506040000020004" pitchFamily="34" charset="0"/>
          </a:endParaRPr>
        </a:p>
      </dgm:t>
    </dgm:pt>
    <dgm:pt modelId="{FB16CC43-DDEF-4BE2-9474-2D52117CE695}" type="parTrans" cxnId="{8E60BE64-2554-4E8F-9E4A-EFED58D3ADCB}">
      <dgm:prSet/>
      <dgm:spPr/>
      <dgm:t>
        <a:bodyPr/>
        <a:lstStyle/>
        <a:p>
          <a:endParaRPr lang="LID4096">
            <a:latin typeface="EC Square Sans Pro" panose="020B0506040000020004" pitchFamily="34" charset="0"/>
          </a:endParaRPr>
        </a:p>
      </dgm:t>
    </dgm:pt>
    <dgm:pt modelId="{C518E7FA-7F4C-4826-A8EE-9B57904AD12D}" type="sibTrans" cxnId="{8E60BE64-2554-4E8F-9E4A-EFED58D3ADCB}">
      <dgm:prSet/>
      <dgm:spPr/>
      <dgm:t>
        <a:bodyPr/>
        <a:lstStyle/>
        <a:p>
          <a:endParaRPr lang="LID4096">
            <a:latin typeface="EC Square Sans Pro" panose="020B0506040000020004" pitchFamily="34" charset="0"/>
          </a:endParaRPr>
        </a:p>
      </dgm:t>
    </dgm:pt>
    <dgm:pt modelId="{7D1B31A2-A6A7-480C-9723-5D7F22A9364F}">
      <dgm:prSet/>
      <dgm:spPr>
        <a:solidFill>
          <a:srgbClr val="ECEBEB"/>
        </a:solidFill>
      </dgm:spPr>
      <dgm:t>
        <a:bodyPr/>
        <a:lstStyle/>
        <a:p>
          <a:r>
            <a:rPr lang="en-US">
              <a:latin typeface="EC Square Sans Pro" panose="020B0506040000020004" pitchFamily="34" charset="0"/>
            </a:rPr>
            <a:t>where no other appropriate alternatives are available</a:t>
          </a:r>
          <a:endParaRPr lang="LID4096">
            <a:latin typeface="EC Square Sans Pro" panose="020B0506040000020004" pitchFamily="34" charset="0"/>
          </a:endParaRPr>
        </a:p>
      </dgm:t>
    </dgm:pt>
    <dgm:pt modelId="{FE465904-CAB5-498B-B1E5-AF603E4A4654}" type="parTrans" cxnId="{787B443C-9982-4789-9A81-6EBF8DC37972}">
      <dgm:prSet/>
      <dgm:spPr/>
      <dgm:t>
        <a:bodyPr/>
        <a:lstStyle/>
        <a:p>
          <a:endParaRPr lang="LID4096">
            <a:latin typeface="EC Square Sans Pro" panose="020B0506040000020004" pitchFamily="34" charset="0"/>
          </a:endParaRPr>
        </a:p>
      </dgm:t>
    </dgm:pt>
    <dgm:pt modelId="{8B53AEBB-B4DC-4F53-AD3D-A4EA542A8DDB}" type="sibTrans" cxnId="{787B443C-9982-4789-9A81-6EBF8DC37972}">
      <dgm:prSet/>
      <dgm:spPr/>
      <dgm:t>
        <a:bodyPr/>
        <a:lstStyle/>
        <a:p>
          <a:endParaRPr lang="LID4096">
            <a:latin typeface="EC Square Sans Pro" panose="020B0506040000020004" pitchFamily="34" charset="0"/>
          </a:endParaRPr>
        </a:p>
      </dgm:t>
    </dgm:pt>
    <dgm:pt modelId="{06E34F59-F514-4E94-A81B-D7CA268EAD41}">
      <dgm:prSet custT="1"/>
      <dgm:spPr>
        <a:solidFill>
          <a:srgbClr val="ECEBEB"/>
        </a:solidFill>
      </dgm:spPr>
      <dgm:t>
        <a:bodyPr/>
        <a:lstStyle/>
        <a:p>
          <a:r>
            <a:rPr lang="en-US" sz="1800" b="1">
              <a:solidFill>
                <a:srgbClr val="C00000"/>
              </a:solidFill>
              <a:latin typeface="EC Square Sans Pro" panose="020B0506040000020004" pitchFamily="34" charset="0"/>
            </a:rPr>
            <a:t>PROHIBITED !</a:t>
          </a:r>
          <a:endParaRPr lang="LID4096" sz="1400" b="1">
            <a:solidFill>
              <a:srgbClr val="C00000"/>
            </a:solidFill>
            <a:latin typeface="EC Square Sans Pro" panose="020B0506040000020004" pitchFamily="34" charset="0"/>
          </a:endParaRPr>
        </a:p>
      </dgm:t>
    </dgm:pt>
    <dgm:pt modelId="{26AC9B98-C77C-4C00-AB44-22618E6DC88E}" type="parTrans" cxnId="{5D2A24D1-F598-482E-868E-93550B4F6B3F}">
      <dgm:prSet/>
      <dgm:spPr/>
      <dgm:t>
        <a:bodyPr/>
        <a:lstStyle/>
        <a:p>
          <a:endParaRPr lang="LID4096">
            <a:latin typeface="EC Square Sans Pro" panose="020B0506040000020004" pitchFamily="34" charset="0"/>
          </a:endParaRPr>
        </a:p>
      </dgm:t>
    </dgm:pt>
    <dgm:pt modelId="{F5246992-DAAC-4A36-A7B6-120E942722A3}" type="sibTrans" cxnId="{5D2A24D1-F598-482E-868E-93550B4F6B3F}">
      <dgm:prSet/>
      <dgm:spPr/>
      <dgm:t>
        <a:bodyPr/>
        <a:lstStyle/>
        <a:p>
          <a:endParaRPr lang="LID4096">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pt>
    <dgm:pt modelId="{3B3120E9-2578-4302-893B-16F92B698C88}" type="pres">
      <dgm:prSet presAssocID="{21197F1B-0BC8-494C-B051-533C288516D4}" presName="rootConnector" presStyleLbl="node2" presStyleIdx="0" presStyleCnt="4"/>
      <dgm:spPr/>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pt>
    <dgm:pt modelId="{3A1B6973-9442-4880-B251-237DC77E77DC}" type="pres">
      <dgm:prSet presAssocID="{3188FC8E-9FD1-466B-94DD-16005085AE83}" presName="rootConnector" presStyleLbl="node3" presStyleIdx="0" presStyleCnt="7"/>
      <dgm:spPr/>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custLinFactNeighborX="-4317" custLinFactNeighborY="-2355">
        <dgm:presLayoutVars>
          <dgm:chPref val="3"/>
        </dgm:presLayoutVars>
      </dgm:prSet>
      <dgm:spPr/>
    </dgm:pt>
    <dgm:pt modelId="{0460D61A-47D8-4E66-A412-8727DD9B068E}" type="pres">
      <dgm:prSet presAssocID="{003C9CF6-9CEA-4F0C-AD0C-A9FCC60E84A8}" presName="rootConnector" presStyleLbl="node3" presStyleIdx="1" presStyleCnt="7"/>
      <dgm:spPr/>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pt>
    <dgm:pt modelId="{CA84C03A-3A7B-4E32-BAFF-68EB69A559B9}" type="pres">
      <dgm:prSet presAssocID="{FE965841-04E1-444F-B976-1FACF1498245}" presName="rootConnector" presStyleLbl="node2" presStyleIdx="1" presStyleCnt="4"/>
      <dgm:spPr/>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pt>
    <dgm:pt modelId="{01F4E229-8F2B-42EA-A2D8-3B76100C8DBD}" type="pres">
      <dgm:prSet presAssocID="{E40B37E3-1031-44AB-AC30-353AFC1FEBE0}" presName="rootConnector" presStyleLbl="node3" presStyleIdx="2" presStyleCnt="7"/>
      <dgm:spPr/>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pt>
    <dgm:pt modelId="{B3A22E51-3F56-4119-9E27-8AD3B6DC5AA8}" type="pres">
      <dgm:prSet presAssocID="{7D1B31A2-A6A7-480C-9723-5D7F22A9364F}" presName="rootConnector" presStyleLbl="node3" presStyleIdx="3" presStyleCnt="7"/>
      <dgm:spPr/>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pt>
    <dgm:pt modelId="{DB54BCDD-FEAA-4C45-8C88-7FC13D2AFB55}" type="pres">
      <dgm:prSet presAssocID="{3A5FC350-809A-420E-B508-F86CFE56F9EC}" presName="rootConnector" presStyleLbl="node2" presStyleIdx="2" presStyleCnt="4"/>
      <dgm:spPr/>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pt>
    <dgm:pt modelId="{1D0AEE6A-D144-4684-B4A9-972EE3C15345}" type="pres">
      <dgm:prSet presAssocID="{176166B7-1AD9-419F-B43F-D7395DE73958}" presName="rootConnector" presStyleLbl="node3" presStyleIdx="4" presStyleCnt="7"/>
      <dgm:spPr/>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pt>
    <dgm:pt modelId="{638E6231-26D7-4B03-BD0C-0374E5E003D2}" type="pres">
      <dgm:prSet presAssocID="{D6F12267-5ACB-4918-A932-2EE35059A542}" presName="rootConnector" presStyleLbl="node3" presStyleIdx="5" presStyleCnt="7"/>
      <dgm:spPr/>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pt>
    <dgm:pt modelId="{C84AF96E-B02D-4B72-848F-61E5827B7D16}" type="pres">
      <dgm:prSet presAssocID="{2FE7B394-D92C-4802-90F6-8F14C473F1F6}" presName="rootConnector" presStyleLbl="node2" presStyleIdx="3" presStyleCnt="4"/>
      <dgm:spPr/>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pt>
    <dgm:pt modelId="{D8CD7F84-AF8A-44A7-8D01-B452BEE5C193}" type="pres">
      <dgm:prSet presAssocID="{06E34F59-F514-4E94-A81B-D7CA268EAD41}" presName="rootConnector" presStyleLbl="node3" presStyleIdx="6" presStyleCnt="7"/>
      <dgm:spPr/>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5F9D3401-B10E-4F6C-B4A0-D36CBDA5CFF8}" type="presOf" srcId="{176166B7-1AD9-419F-B43F-D7395DE73958}" destId="{1D0AEE6A-D144-4684-B4A9-972EE3C15345}" srcOrd="1"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18A9C519-CE25-4E25-B7E2-D12ED6EBE26A}" type="presOf" srcId="{2FE7B394-D92C-4802-90F6-8F14C473F1F6}" destId="{C84AF96E-B02D-4B72-848F-61E5827B7D16}"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7924D828-AB34-4A35-A728-33BBF3BD4267}" type="presOf" srcId="{26AC9B98-C77C-4C00-AB44-22618E6DC88E}" destId="{79076BFE-62FA-4234-8B92-0DD57480B97D}" srcOrd="0" destOrd="0" presId="urn:microsoft.com/office/officeart/2005/8/layout/orgChart1"/>
    <dgm:cxn modelId="{255FB833-3AF7-446A-B15A-FA01AF8BF657}" type="presOf" srcId="{3188FC8E-9FD1-466B-94DD-16005085AE83}" destId="{A6C8C1EB-8865-484F-BCE3-7F2107D8B6C3}"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3DAD3A3B-58E5-4E12-8CD1-F9959ADB2491}" srcId="{3A5FC350-809A-420E-B508-F86CFE56F9EC}" destId="{D6F12267-5ACB-4918-A932-2EE35059A542}" srcOrd="1" destOrd="0" parTransId="{91F69EEA-8BC8-4DEA-A12D-94ED96263425}" sibTransId="{D18C6239-60A6-473F-B2E3-F3ED02F4ACDF}"/>
    <dgm:cxn modelId="{787B443C-9982-4789-9A81-6EBF8DC37972}" srcId="{FE965841-04E1-444F-B976-1FACF1498245}" destId="{7D1B31A2-A6A7-480C-9723-5D7F22A9364F}" srcOrd="1" destOrd="0" parTransId="{FE465904-CAB5-498B-B1E5-AF603E4A4654}" sibTransId="{8B53AEBB-B4DC-4F53-AD3D-A4EA542A8DDB}"/>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E60BE64-2554-4E8F-9E4A-EFED58D3ADCB}" srcId="{FE965841-04E1-444F-B976-1FACF1498245}" destId="{E40B37E3-1031-44AB-AC30-353AFC1FEBE0}" srcOrd="0" destOrd="0" parTransId="{FB16CC43-DDEF-4BE2-9474-2D52117CE695}" sibTransId="{C518E7FA-7F4C-4826-A8EE-9B57904AD12D}"/>
    <dgm:cxn modelId="{9FA8A948-7D75-4366-B855-D10A80ABD8FD}" type="presOf" srcId="{176166B7-1AD9-419F-B43F-D7395DE73958}" destId="{C6758C82-A4AF-43D3-87C2-91E8B51EF3A4}"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69A8CC7C-5C29-4045-A6CE-DEC4669FE37B}" type="presOf" srcId="{94564E4D-4C54-4D26-A457-93C709F16AA3}" destId="{EBDCF07C-356A-4AE6-9AD6-0496B7AEFEEB}"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0B5D8B8E-7505-4184-8752-C8FF3E77A2B1}" type="presOf" srcId="{003C9CF6-9CEA-4F0C-AD0C-A9FCC60E84A8}" destId="{1D468441-9162-423C-890A-1EE79A56B0FE}" srcOrd="0" destOrd="0" presId="urn:microsoft.com/office/officeart/2005/8/layout/orgChart1"/>
    <dgm:cxn modelId="{D9C79890-B9FB-4560-B462-CD5CEAA836AE}" type="presOf" srcId="{91F69EEA-8BC8-4DEA-A12D-94ED96263425}" destId="{58D8161E-A69A-43D5-A7DF-4447C38A787D}"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DADBF2B9-74F5-4F01-B299-8EC8BFA881CA}" type="presOf" srcId="{3A5FC350-809A-420E-B508-F86CFE56F9EC}" destId="{E1EE393F-8641-4D6B-B63A-A168979238BF}" srcOrd="0"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4ED463C8-F8EB-4CBB-94EB-60B3C2855324}" type="presOf" srcId="{E40B37E3-1031-44AB-AC30-353AFC1FEBE0}" destId="{056FBD11-301E-4E08-BB2D-244024B98DBE}" srcOrd="0"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4F7C0BD1-455E-40B0-A43E-CB2DB888BCCB}" type="presOf" srcId="{D6F12267-5ACB-4918-A932-2EE35059A542}" destId="{638E6231-26D7-4B03-BD0C-0374E5E003D2}" srcOrd="1"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A1DCEDD8-B401-4476-B3A5-62CCDB460163}" srcId="{A55E9538-C70F-480F-A041-F26019CA0F29}" destId="{70616961-3CAB-4A6F-ABD6-F89EAC9B54B1}" srcOrd="0" destOrd="0" parTransId="{342937CC-BB4C-4F87-AB79-6B17372A4064}" sibTransId="{C9846F41-CE29-4AC6-96F2-18A62F6E07BE}"/>
    <dgm:cxn modelId="{D11E63DB-A92B-4D9A-A36F-1867F7D74241}" type="presOf" srcId="{A5D48CD2-4518-4505-B18E-CECFAC10C376}" destId="{A2F4E1D3-30E4-4E0D-989D-2B4EF8EB816D}"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C5D6-F4D0-4580-B032-72BD5EFED5A0}">
      <dsp:nvSpPr>
        <dsp:cNvPr id="0" name=""/>
        <dsp:cNvSpPr/>
      </dsp:nvSpPr>
      <dsp:spPr>
        <a:xfrm>
          <a:off x="4064000" y="2074089"/>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4018280" y="2074089"/>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188690" y="2074089"/>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465660" y="885944"/>
          <a:ext cx="319667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rPr>
            <a:t>Antimicrobials</a:t>
          </a:r>
          <a:endParaRPr lang="en-GB" sz="3500" kern="1200">
            <a:latin typeface="EC Square Sans Pro" panose="020B0506040000020004" pitchFamily="34" charset="0"/>
          </a:endParaRPr>
        </a:p>
      </dsp:txBody>
      <dsp:txXfrm>
        <a:off x="2465660" y="885944"/>
        <a:ext cx="3196679" cy="1188144"/>
      </dsp:txXfrm>
    </dsp:sp>
    <dsp:sp modelId="{8BADFCBF-D1DC-4E42-979C-F40C472F8488}">
      <dsp:nvSpPr>
        <dsp:cNvPr id="0" name=""/>
        <dsp:cNvSpPr/>
      </dsp:nvSpPr>
      <dsp:spPr>
        <a:xfrm>
          <a:off x="54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Antibiotics</a:t>
          </a:r>
          <a:endParaRPr lang="en-GB" sz="3500" kern="1200">
            <a:latin typeface="EC Square Sans Pro" panose="020B0506040000020004" pitchFamily="34" charset="0"/>
            <a:ea typeface="+mn-ea"/>
            <a:cs typeface="+mn-cs"/>
          </a:endParaRPr>
        </a:p>
      </dsp:txBody>
      <dsp:txXfrm>
        <a:off x="545" y="2573109"/>
        <a:ext cx="2376289" cy="1188144"/>
      </dsp:txXfrm>
    </dsp:sp>
    <dsp:sp modelId="{79CA2D34-2210-4B8A-A54C-05755DE52FC2}">
      <dsp:nvSpPr>
        <dsp:cNvPr id="0" name=""/>
        <dsp:cNvSpPr/>
      </dsp:nvSpPr>
      <dsp:spPr>
        <a:xfrm>
          <a:off x="287585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rPr>
            <a:t>Antifungal, Antiprotozoa</a:t>
          </a:r>
          <a:endParaRPr lang="en-GB" sz="3500" kern="1200">
            <a:latin typeface="EC Square Sans Pro" panose="020B0506040000020004" pitchFamily="34" charset="0"/>
          </a:endParaRPr>
        </a:p>
      </dsp:txBody>
      <dsp:txXfrm>
        <a:off x="2875855" y="2573109"/>
        <a:ext cx="2376289" cy="1188144"/>
      </dsp:txXfrm>
    </dsp:sp>
    <dsp:sp modelId="{E1EE393F-8641-4D6B-B63A-A168979238BF}">
      <dsp:nvSpPr>
        <dsp:cNvPr id="0" name=""/>
        <dsp:cNvSpPr/>
      </dsp:nvSpPr>
      <dsp:spPr>
        <a:xfrm>
          <a:off x="575116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Antiviral</a:t>
          </a:r>
          <a:endParaRPr lang="en-GB" sz="3500" kern="1200">
            <a:latin typeface="EC Square Sans Pro" panose="020B0506040000020004" pitchFamily="34" charset="0"/>
            <a:ea typeface="+mn-ea"/>
            <a:cs typeface="+mn-cs"/>
          </a:endParaRPr>
        </a:p>
      </dsp:txBody>
      <dsp:txXfrm>
        <a:off x="5751165" y="257310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216459" cy="2346797"/>
        </a:xfrm>
        <a:custGeom>
          <a:avLst/>
          <a:gdLst/>
          <a:ahLst/>
          <a:cxnLst/>
          <a:rect l="0" t="0" r="0" b="0"/>
          <a:pathLst>
            <a:path>
              <a:moveTo>
                <a:pt x="0" y="0"/>
              </a:moveTo>
              <a:lnTo>
                <a:pt x="0" y="2346797"/>
              </a:lnTo>
              <a:lnTo>
                <a:pt x="216459" y="23467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EC Square Sans Pro" panose="020B0506040000020004" pitchFamily="34" charset="0"/>
            </a:rPr>
            <a:t>Ways of antimicrobial  use</a:t>
          </a:r>
          <a:endParaRPr lang="en-GB" sz="3200" b="1" kern="1200">
            <a:solidFill>
              <a:schemeClr val="bg1"/>
            </a:solidFill>
            <a:latin typeface="EC Square Sans Pro" panose="020B0506040000020004" pitchFamily="34" charset="0"/>
          </a:endParaRP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EC Square Sans Pro"/>
            </a:rPr>
            <a:t>Preventive (Prophylaxis)</a:t>
          </a:r>
          <a:endParaRPr lang="en-GB" sz="2400" kern="1200">
            <a:latin typeface="EC Square Sans Pro"/>
          </a:endParaRP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EC Square Sans Pro"/>
            </a:rPr>
            <a:t>ONLY for exceptional cases (when risk infection very high/consequences severe)</a:t>
          </a:r>
          <a:endParaRPr lang="LID4096" sz="1300" kern="1200" dirty="0">
            <a:latin typeface="EC Square Sans Pro" panose="020B0506040000020004" pitchFamily="34" charset="0"/>
          </a:endParaRPr>
        </a:p>
      </dsp:txBody>
      <dsp:txXfrm>
        <a:off x="663866" y="2856064"/>
        <a:ext cx="1526844" cy="1013100"/>
      </dsp:txXfrm>
    </dsp:sp>
    <dsp:sp modelId="{1D468441-9162-423C-890A-1EE79A56B0FE}">
      <dsp:nvSpPr>
        <dsp:cNvPr id="0" name=""/>
        <dsp:cNvSpPr/>
      </dsp:nvSpPr>
      <dsp:spPr>
        <a:xfrm>
          <a:off x="694846" y="4294495"/>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rgbClr val="003399">
                  <a:hueOff val="0"/>
                  <a:satOff val="0"/>
                  <a:lumOff val="0"/>
                  <a:alphaOff val="0"/>
                </a:srgbClr>
              </a:solidFill>
              <a:latin typeface="EC Square Sans Pro"/>
              <a:ea typeface="+mn-ea"/>
              <a:cs typeface="+mn-cs"/>
            </a:rPr>
            <a:t>Antibiotic treatment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individual animals </a:t>
          </a:r>
        </a:p>
        <a:p>
          <a:pPr marL="0" lvl="0" indent="0" algn="ctr" defTabSz="444500" rtl="0">
            <a:lnSpc>
              <a:spcPct val="90000"/>
            </a:lnSpc>
            <a:spcBef>
              <a:spcPct val="0"/>
            </a:spcBef>
            <a:spcAft>
              <a:spcPct val="35000"/>
            </a:spcAft>
            <a:buNone/>
          </a:pPr>
          <a:r>
            <a:rPr lang="en-US" sz="1000" kern="1200" dirty="0">
              <a:solidFill>
                <a:srgbClr val="003399">
                  <a:hueOff val="0"/>
                  <a:satOff val="0"/>
                  <a:lumOff val="0"/>
                  <a:alphaOff val="0"/>
                </a:srgbClr>
              </a:solidFill>
              <a:latin typeface="EC Square Sans Pro"/>
              <a:ea typeface="+mn-ea"/>
              <a:cs typeface="+mn-cs"/>
            </a:rPr>
            <a:t>Other antimicrobials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restricted number of animals </a:t>
          </a:r>
        </a:p>
        <a:p>
          <a:pPr marL="0" lvl="0" indent="0" algn="ctr" defTabSz="444500" rtl="0">
            <a:lnSpc>
              <a:spcPct val="90000"/>
            </a:lnSpc>
            <a:spcBef>
              <a:spcPct val="0"/>
            </a:spcBef>
            <a:spcAft>
              <a:spcPct val="35000"/>
            </a:spcAft>
            <a:buNone/>
          </a:pPr>
          <a:endParaRPr lang="LID4096" sz="1000" strike="sngStrike" kern="1200" dirty="0">
            <a:solidFill>
              <a:srgbClr val="FF0000"/>
            </a:solidFill>
            <a:latin typeface="EC Square Sans Pro"/>
          </a:endParaRPr>
        </a:p>
      </dsp:txBody>
      <dsp:txXfrm>
        <a:off x="694846" y="4294495"/>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EC Square Sans Pro"/>
            </a:rPr>
            <a:t>Group administration (metaphylaxis)</a:t>
          </a:r>
          <a:endParaRPr lang="en-GB" sz="2400" kern="1200">
            <a:latin typeface="EC Square Sans Pro"/>
          </a:endParaRP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EC Square Sans Pro" panose="020B0506040000020004" pitchFamily="34" charset="0"/>
            </a:rPr>
            <a:t>ONLY when the risk of spread of an infection or of an infectious disease in the group of animals is high</a:t>
          </a:r>
          <a:endParaRPr lang="LID4096" sz="1300" kern="1200">
            <a:latin typeface="EC Square Sans Pro" panose="020B0506040000020004" pitchFamily="34" charset="0"/>
          </a:endParaRP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EC Square Sans Pro" panose="020B0506040000020004" pitchFamily="34" charset="0"/>
            </a:rPr>
            <a:t>where no other appropriate alternatives are available</a:t>
          </a:r>
          <a:endParaRPr lang="LID4096" sz="1300" kern="1200">
            <a:latin typeface="EC Square Sans Pro" panose="020B0506040000020004" pitchFamily="34" charset="0"/>
          </a:endParaRP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EC Square Sans Pro"/>
            </a:rPr>
            <a:t>Treatment</a:t>
          </a:r>
          <a:endParaRPr lang="en-GB" sz="2400" kern="1200">
            <a:latin typeface="EC Square Sans Pro"/>
          </a:endParaRP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EC Square Sans Pro" panose="020B0506040000020004" pitchFamily="34" charset="0"/>
            </a:rPr>
            <a:t>Individual treatment</a:t>
          </a:r>
          <a:endParaRPr lang="en-GB" sz="1800" kern="1200">
            <a:latin typeface="EC Square Sans Pro" panose="020B0506040000020004" pitchFamily="34" charset="0"/>
          </a:endParaRP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EC Square Sans Pro" panose="020B0506040000020004" pitchFamily="34" charset="0"/>
            </a:rPr>
            <a:t>Group treatment</a:t>
          </a:r>
          <a:endParaRPr lang="en-GB" sz="1800" kern="1200">
            <a:solidFill>
              <a:schemeClr val="bg1"/>
            </a:solidFill>
            <a:latin typeface="EC Square Sans Pro" panose="020B0506040000020004" pitchFamily="34" charset="0"/>
          </a:endParaRP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EC Square Sans Pro"/>
            </a:rPr>
            <a:t>Growth promotion</a:t>
          </a:r>
          <a:endParaRPr lang="en-GB" sz="2400" kern="1200">
            <a:latin typeface="EC Square Sans Pro"/>
          </a:endParaRP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EC Square Sans Pro" panose="020B0506040000020004" pitchFamily="34" charset="0"/>
            </a:rPr>
            <a:t>PROHIBITED !</a:t>
          </a:r>
          <a:endParaRPr lang="LID4096" sz="1400" b="1" kern="1200">
            <a:solidFill>
              <a:srgbClr val="C00000"/>
            </a:solidFill>
            <a:latin typeface="EC Square Sans Pro" panose="020B0506040000020004" pitchFamily="34" charset="0"/>
          </a:endParaRPr>
        </a:p>
      </dsp:txBody>
      <dsp:txXfrm>
        <a:off x="8137429" y="2879750"/>
        <a:ext cx="2026201" cy="101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F1D73-B190-4C96-9664-D0929931661E}" type="datetimeFigureOut">
              <a:rPr lang="en-GB" smtClean="0"/>
              <a:t>04/04/2024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8B7EF4CE-A503-4E65-986B-A5ECC6ED22AC}" type="slidenum">
              <a:rPr lang="en-GB" smtClean="0"/>
              <a:t>‹#›</a:t>
            </a:fld>
            <a:endParaRPr lang="en-GB"/>
          </a:p>
        </p:txBody>
      </p:sp>
    </p:spTree>
    <p:extLst>
      <p:ext uri="{BB962C8B-B14F-4D97-AF65-F5344CB8AC3E}">
        <p14:creationId xmlns:p14="http://schemas.microsoft.com/office/powerpoint/2010/main" val="316045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382601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98710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359851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Article 113 Use of medicinal products outside the terms of the marketing </a:t>
            </a:r>
            <a:r>
              <a:rPr lang="en-US" dirty="0" err="1"/>
              <a:t>authorisation</a:t>
            </a:r>
            <a:r>
              <a:rPr lang="en-US" dirty="0"/>
              <a:t> in food-producing terrestrial animal species 1. By way of derogation from Article 106(1), where there is no </a:t>
            </a:r>
            <a:r>
              <a:rPr lang="en-US" dirty="0" err="1"/>
              <a:t>authorised</a:t>
            </a:r>
            <a:r>
              <a:rPr lang="en-US" dirty="0"/>
              <a:t> veterinary medicinal product in a Member State for an indication concerning a food-producing terrestrial animal species, the veterinarian responsible may, under his or her direct personal responsibility, and in particular to avoid causing unacceptable suffering, exceptionally treat the animals concerned with the following medicinal product: (a) a veterinary medicinal product </a:t>
            </a:r>
            <a:r>
              <a:rPr lang="en-US" dirty="0" err="1"/>
              <a:t>authorised</a:t>
            </a:r>
            <a:r>
              <a:rPr lang="en-US" dirty="0"/>
              <a:t> under this Regulation in the relevant Member State or in another Member State for use in the s(b) if there is no veterinary medicinal product as referred to in point (a) of this paragraph, a veterinary medicinal product </a:t>
            </a:r>
            <a:r>
              <a:rPr lang="en-US" dirty="0" err="1"/>
              <a:t>authorised</a:t>
            </a:r>
            <a:r>
              <a:rPr lang="en-US" dirty="0"/>
              <a:t> under this Regulation in the relevant Member State for use in a non-food-producing animal species for the same indication; (c) if there is no veterinary medicinal product as referred to in point (a) or (b) of this paragraph, a medicinal product for human use </a:t>
            </a:r>
            <a:r>
              <a:rPr lang="en-US" dirty="0" err="1"/>
              <a:t>authorised</a:t>
            </a:r>
            <a:r>
              <a:rPr lang="en-US" dirty="0"/>
              <a:t> in accordance with Directive 2001/83/EC or Regulation (EC) No 726/2004; or (d) if there is no medicinal product as referred to in point (a), (b) or (c) of this paragraph, a veterinary medicinal product prepared extemporaneously in accordance with the terms of a veterinary prescription. 2. Except as regards immunological veterinary medicinal products, where there is no medicinal product available as referred to in paragraph 1, the veterinarian responsible may under his or her direct personal responsibility, and in particular to avoid causing unacceptable suffering, exceptionally treat food-producing terrestrial animals with a veterinary medicinal product </a:t>
            </a:r>
            <a:r>
              <a:rPr lang="en-US" dirty="0" err="1"/>
              <a:t>authorised</a:t>
            </a:r>
            <a:r>
              <a:rPr lang="en-US" dirty="0"/>
              <a:t> in a third country for the same animal species and same indication. 3. The veterinarian may administer the medicinal product personally or allow another person to do so under the veterinarian’s responsibility, in accordance with national provisions. 4. Pharmacologically active substances included in the medicinal product used in accordance with paragraphs 1 and 2 of this Article shall be allowed in accordance with Regulation (EC) No 470/2009 and any acts adopted on the basis thereof. 5. This Article shall apply also when an </a:t>
            </a:r>
            <a:r>
              <a:rPr lang="en-US" dirty="0" err="1"/>
              <a:t>authorised</a:t>
            </a:r>
            <a:r>
              <a:rPr lang="en-US" dirty="0"/>
              <a:t> veterinary medicinal product is not available in the relevant Member State</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262123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Article 114 Use of medicinal products for food-producing </a:t>
            </a:r>
            <a:r>
              <a:rPr lang="en-US" b="1" dirty="0"/>
              <a:t>aquatic</a:t>
            </a:r>
            <a:r>
              <a:rPr lang="en-US" dirty="0"/>
              <a:t> species </a:t>
            </a:r>
            <a:br>
              <a:rPr lang="en-US" dirty="0"/>
            </a:br>
            <a:r>
              <a:rPr lang="en-US" dirty="0"/>
              <a:t>1. By way of derogation from Article 106(1), where there is no </a:t>
            </a:r>
            <a:r>
              <a:rPr lang="en-US" dirty="0" err="1"/>
              <a:t>authorised</a:t>
            </a:r>
            <a:r>
              <a:rPr lang="en-US" dirty="0"/>
              <a:t> veterinary medicinal product in a Member State for an indication concerning a food-producing aquatic species, the veterinarian responsible may, under his or her direct personal responsibility, and in particular to avoid causing unacceptable suffering, treat the animals concerned with the following medicinal product: </a:t>
            </a:r>
          </a:p>
          <a:p>
            <a:pPr marL="228600" indent="-228600">
              <a:buAutoNum type="alphaLcParenBoth"/>
            </a:pPr>
            <a:r>
              <a:rPr lang="en-US" dirty="0"/>
              <a:t>a veterinary medicinal product </a:t>
            </a:r>
            <a:r>
              <a:rPr lang="en-US" dirty="0" err="1"/>
              <a:t>authorised</a:t>
            </a:r>
            <a:r>
              <a:rPr lang="en-US" dirty="0"/>
              <a:t> under this Regulation </a:t>
            </a:r>
            <a:r>
              <a:rPr lang="en-US" b="1" dirty="0"/>
              <a:t>in the relevant Member State or in another Member State</a:t>
            </a:r>
            <a:r>
              <a:rPr lang="en-US" dirty="0"/>
              <a:t> for use in the </a:t>
            </a:r>
            <a:r>
              <a:rPr lang="en-US" b="1" dirty="0"/>
              <a:t>same or in another food-producing aquatic species </a:t>
            </a:r>
            <a:r>
              <a:rPr lang="en-US" dirty="0"/>
              <a:t>and for the </a:t>
            </a:r>
            <a:r>
              <a:rPr lang="en-US" b="1" dirty="0"/>
              <a:t>same indication or for another indication</a:t>
            </a:r>
            <a:r>
              <a:rPr lang="en-US" dirty="0"/>
              <a:t>; </a:t>
            </a:r>
          </a:p>
          <a:p>
            <a:pPr marL="228600" indent="-228600">
              <a:buAutoNum type="alphaLcParenBoth"/>
            </a:pPr>
            <a:r>
              <a:rPr lang="en-US" dirty="0"/>
              <a:t>if there is no veterinary medicinal product as referred to in point (a) of this paragraph, a veterinary medicinal product </a:t>
            </a:r>
            <a:r>
              <a:rPr lang="en-US" dirty="0" err="1"/>
              <a:t>authorised</a:t>
            </a:r>
            <a:r>
              <a:rPr lang="en-US" dirty="0"/>
              <a:t> under this Regulation in the relevant Member State or in another Member State for use with a </a:t>
            </a:r>
            <a:r>
              <a:rPr lang="en-US" b="1" dirty="0"/>
              <a:t>food producing terrestrial species </a:t>
            </a:r>
            <a:r>
              <a:rPr lang="en-US" dirty="0"/>
              <a:t>containing a </a:t>
            </a:r>
            <a:r>
              <a:rPr lang="en-US" b="1" dirty="0"/>
              <a:t>substance present in the list</a:t>
            </a:r>
            <a:r>
              <a:rPr lang="en-US" dirty="0"/>
              <a:t> established in accordance with paragraph 3; </a:t>
            </a:r>
          </a:p>
          <a:p>
            <a:pPr marL="228600" indent="-228600">
              <a:buAutoNum type="alphaLcParenBoth"/>
            </a:pPr>
            <a:r>
              <a:rPr lang="en-US" dirty="0"/>
              <a:t>if there is no veterinary medicinal product as referred to in point (a) or (b) of this paragraph, a medicinal </a:t>
            </a:r>
            <a:r>
              <a:rPr lang="en-US" b="1" dirty="0"/>
              <a:t>product for human use </a:t>
            </a:r>
            <a:r>
              <a:rPr lang="en-US" dirty="0" err="1"/>
              <a:t>authorised</a:t>
            </a:r>
            <a:r>
              <a:rPr lang="en-US" dirty="0"/>
              <a:t> in accordance with Directive 2001/83/EC or Regulation (EC) No 726/2004 and containing substances present in the list established in accordance with paragraph 3 of this Article; or </a:t>
            </a:r>
          </a:p>
          <a:p>
            <a:pPr marL="228600" indent="-228600">
              <a:buAutoNum type="alphaLcParenBoth"/>
            </a:pPr>
            <a:r>
              <a:rPr lang="en-US" dirty="0"/>
              <a:t>if there is no medicinal product as referred to in point (a), (b) or (c) of this paragraph, a veterinary medicinal product </a:t>
            </a:r>
            <a:r>
              <a:rPr lang="en-US" b="1" dirty="0"/>
              <a:t>prepared extemporaneously </a:t>
            </a:r>
            <a:r>
              <a:rPr lang="en-US" dirty="0"/>
              <a:t>in accordance with the terms of a veterinary prescription. </a:t>
            </a:r>
          </a:p>
          <a:p>
            <a:pPr marL="0" indent="0">
              <a:buNone/>
            </a:pPr>
            <a:endParaRPr lang="en-US" dirty="0"/>
          </a:p>
          <a:p>
            <a:pPr marL="0" indent="0">
              <a:buNone/>
            </a:pPr>
            <a:r>
              <a:rPr lang="en-US" dirty="0"/>
              <a:t>2. By way of derogation from points (b) and (c) of paragraph 1, and </a:t>
            </a:r>
            <a:r>
              <a:rPr lang="en-US" b="1" dirty="0"/>
              <a:t>until the list referred to in paragraph 3 is established</a:t>
            </a:r>
            <a:r>
              <a:rPr lang="en-US" dirty="0"/>
              <a:t>, the veterinarian responsible may, under his or her direct personal responsibility and in particular to avoid causing unacceptable suffering, exceptionally treat food-producing aquatic species of a particular holding with the following medicinal product: </a:t>
            </a:r>
          </a:p>
          <a:p>
            <a:pPr marL="228600" indent="-228600">
              <a:buAutoNum type="alphaLcParenBoth"/>
            </a:pPr>
            <a:r>
              <a:rPr lang="en-US" dirty="0"/>
              <a:t>a veterinary medicinal product </a:t>
            </a:r>
            <a:r>
              <a:rPr lang="en-US" dirty="0" err="1"/>
              <a:t>authorised</a:t>
            </a:r>
            <a:r>
              <a:rPr lang="en-US" dirty="0"/>
              <a:t> under this Regulation in the </a:t>
            </a:r>
            <a:r>
              <a:rPr lang="en-US" b="1" dirty="0"/>
              <a:t>relevant Member State or in another Member State for use with a food-producing terrestrial animal species</a:t>
            </a:r>
            <a:r>
              <a:rPr lang="en-US" dirty="0"/>
              <a:t>; (b) if there is no veterinary medicinal product as referred to in point (a) of this paragraph, a </a:t>
            </a:r>
            <a:r>
              <a:rPr lang="en-US" b="1" dirty="0"/>
              <a:t>medicinal product for human us</a:t>
            </a:r>
            <a:r>
              <a:rPr lang="en-US" dirty="0"/>
              <a:t>e </a:t>
            </a:r>
            <a:r>
              <a:rPr lang="en-US" dirty="0" err="1"/>
              <a:t>authorised</a:t>
            </a:r>
            <a:r>
              <a:rPr lang="en-US" dirty="0"/>
              <a:t> in accordance with Directive 2001/83/EC or Regulation (EC) No 726/2004. </a:t>
            </a:r>
          </a:p>
          <a:p>
            <a:pPr marL="228600" indent="-228600">
              <a:buAutoNum type="alphaLcParenBoth"/>
            </a:pPr>
            <a:endParaRPr lang="en-US" dirty="0"/>
          </a:p>
          <a:p>
            <a:r>
              <a:rPr lang="en-US" dirty="0"/>
              <a:t>3. The Commission shall, by means of implementing acts, at the latest within five years from 28 January 2022, establish a list of substances used in veterinary medicinal products </a:t>
            </a:r>
            <a:r>
              <a:rPr lang="en-US" dirty="0" err="1"/>
              <a:t>authorised</a:t>
            </a:r>
            <a:r>
              <a:rPr lang="en-US" dirty="0"/>
              <a:t> in the Union for use in food-producing terrestrial animal species or substances contained in a medicinal product for human use </a:t>
            </a:r>
            <a:r>
              <a:rPr lang="en-US" dirty="0" err="1"/>
              <a:t>authorised</a:t>
            </a:r>
            <a:r>
              <a:rPr lang="en-US" dirty="0"/>
              <a:t> in the Union in accordance with Directive 2001/83/EC or Regulation (EC) No 726/2004, which may be used in food-producing aquatic species in accordance with paragraph 1 of this Article. Those implementing acts shall be adopted in accordance with the examination procedure referred to in Article 145(2).</a:t>
            </a:r>
          </a:p>
          <a:p>
            <a:endParaRPr lang="en-US" dirty="0"/>
          </a:p>
          <a:p>
            <a:r>
              <a:rPr lang="en-US" dirty="0"/>
              <a:t>4. Except as regards immunological veterinary medicinal products, where there is no medicinal product available as referred to in paragraphs 1 and 2, the veterinarian responsible may, under his or her direct personal responsibility and in particular to avoid causing unacceptable suffering, exceptionally treat food-producing aquatic species with a veterinary medicinal product </a:t>
            </a:r>
            <a:r>
              <a:rPr lang="en-US" dirty="0" err="1"/>
              <a:t>authorised</a:t>
            </a:r>
            <a:r>
              <a:rPr lang="en-US" dirty="0"/>
              <a:t> in a third country for the same species and same indication.</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57713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89962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99065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Need to change </a:t>
            </a:r>
            <a:r>
              <a:rPr lang="en-US" dirty="0" err="1"/>
              <a:t>colour</a:t>
            </a:r>
            <a:r>
              <a:rPr lang="en-US" dirty="0"/>
              <a:t> graph</a:t>
            </a:r>
          </a:p>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74818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26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t-EE" altLang="et-EE">
              <a:latin typeface="Times New Roman" panose="02020603050405020304" pitchFamily="18" charset="0"/>
            </a:endParaRPr>
          </a:p>
        </p:txBody>
      </p:sp>
    </p:spTree>
    <p:extLst>
      <p:ext uri="{BB962C8B-B14F-4D97-AF65-F5344CB8AC3E}">
        <p14:creationId xmlns:p14="http://schemas.microsoft.com/office/powerpoint/2010/main" val="33887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5</a:t>
            </a:fld>
            <a:endParaRPr lang="en-GB"/>
          </a:p>
        </p:txBody>
      </p:sp>
    </p:spTree>
    <p:extLst>
      <p:ext uri="{BB962C8B-B14F-4D97-AF65-F5344CB8AC3E}">
        <p14:creationId xmlns:p14="http://schemas.microsoft.com/office/powerpoint/2010/main" val="353464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6909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Prophylaxis: When used for prophylaxis, antibiotics can be administered to individual animals only while other antimicrobials can be administered to a restricted number </a:t>
            </a:r>
            <a:r>
              <a:rPr lang="en-GB"/>
              <a:t>of animals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301061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last two points</a:t>
            </a:r>
            <a:endParaRPr lang="en-GB" dirty="0"/>
          </a:p>
        </p:txBody>
      </p:sp>
      <p:sp>
        <p:nvSpPr>
          <p:cNvPr id="4" name="Slide Number Placeholder 3"/>
          <p:cNvSpPr>
            <a:spLocks noGrp="1"/>
          </p:cNvSpPr>
          <p:nvPr>
            <p:ph type="sldNum" sz="quarter" idx="5"/>
          </p:nvPr>
        </p:nvSpPr>
        <p:spPr/>
        <p:txBody>
          <a:bodyPr/>
          <a:lstStyle/>
          <a:p>
            <a:fld id="{8B7EF4CE-A503-4E65-986B-A5ECC6ED22AC}" type="slidenum">
              <a:rPr lang="en-GB" smtClean="0"/>
              <a:t>9</a:t>
            </a:fld>
            <a:endParaRPr lang="en-GB"/>
          </a:p>
        </p:txBody>
      </p:sp>
    </p:spTree>
    <p:extLst>
      <p:ext uri="{BB962C8B-B14F-4D97-AF65-F5344CB8AC3E}">
        <p14:creationId xmlns:p14="http://schemas.microsoft.com/office/powerpoint/2010/main" val="173231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We can check if a template is available in different countries and if so, include the country template</a:t>
            </a:r>
          </a:p>
          <a:p>
            <a:r>
              <a:rPr lang="en-US">
                <a:ea typeface="Calibri"/>
                <a:cs typeface="Calibri"/>
              </a:rPr>
              <a:t>RE blue box. Explain what is use under art 112-114.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399425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243994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423616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a:t>Date</a:t>
            </a:r>
          </a:p>
        </p:txBody>
      </p:sp>
      <p:pic>
        <p:nvPicPr>
          <p:cNvPr id="31" name="Imagen 30" descr="Interfaz de usuario gráfica&#10;&#10;Descripción generada automáticamente">
            <a:extLst>
              <a:ext uri="{FF2B5EF4-FFF2-40B4-BE49-F238E27FC236}">
                <a16:creationId xmlns:a16="http://schemas.microsoft.com/office/drawing/2014/main" id="{E3F0AC27-0329-449C-87F4-FCDBCE9D0F13}"/>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52942" y="5672938"/>
            <a:ext cx="2948305" cy="791644"/>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a:p>
          <a:p>
            <a:endParaRPr lang="es-ES_tradnl"/>
          </a:p>
          <a:p>
            <a:endParaRPr lang="es-ES_tradnl"/>
          </a:p>
          <a:p>
            <a:endParaRPr lang="es-ES_tradnl"/>
          </a:p>
          <a:p>
            <a:endParaRPr lang="es-ES_tradnl"/>
          </a:p>
          <a:p>
            <a:endParaRPr lang="es-ES_tradnl"/>
          </a:p>
          <a:p>
            <a:endParaRPr lang="es-ES_tradnl"/>
          </a:p>
          <a:p>
            <a:r>
              <a:rPr lang="es-ES_tradnl" err="1"/>
              <a:t>Insert</a:t>
            </a:r>
            <a:r>
              <a:rPr lang="es-ES_tradnl"/>
              <a:t> </a:t>
            </a:r>
            <a:r>
              <a:rPr lang="es-ES_tradnl" err="1"/>
              <a:t>image</a:t>
            </a:r>
            <a:r>
              <a:rPr lang="es-ES_tradnl"/>
              <a:t> </a:t>
            </a:r>
            <a:r>
              <a:rPr lang="es-ES_tradnl" err="1"/>
              <a:t>here</a:t>
            </a:r>
            <a:endParaRPr lang="es-ES"/>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a:latin typeface="EC Square Sans Pro" panose="020B0506040000020004" pitchFamily="34" charset="0"/>
                <a:hlinkClick r:id="rId16"/>
              </a:rPr>
              <a:t>www.amrfvtraining.eu</a:t>
            </a:r>
            <a:r>
              <a:rPr lang="en-GB">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82987A4C-1F37-42C4-B59A-A84B7A4DDEEE}" type="datetimeFigureOut">
              <a:rPr lang="et-EE" smtClean="0"/>
              <a:t>04.04.2024</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802E1B5E-57D8-4784-AEE4-B25A776A66BA}" type="slidenum">
              <a:rPr lang="et-EE" smtClean="0"/>
              <a:t>‹#›</a:t>
            </a:fld>
            <a:endParaRPr lang="et-EE"/>
          </a:p>
        </p:txBody>
      </p:sp>
    </p:spTree>
    <p:extLst>
      <p:ext uri="{BB962C8B-B14F-4D97-AF65-F5344CB8AC3E}">
        <p14:creationId xmlns:p14="http://schemas.microsoft.com/office/powerpoint/2010/main" val="378919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4167822"/>
            <a:ext cx="6044986" cy="1477328"/>
          </a:xfrm>
          <a:prstGeom prst="rect">
            <a:avLst/>
          </a:prstGeom>
          <a:noFill/>
        </p:spPr>
        <p:txBody>
          <a:bodyPr wrap="square" rtlCol="0">
            <a:spAutoFit/>
          </a:bodyPr>
          <a:lstStyle/>
          <a:p>
            <a:pPr algn="l"/>
            <a:r>
              <a:rPr lang="en-GB" sz="2400" noProof="0">
                <a:solidFill>
                  <a:srgbClr val="003399"/>
                </a:solidFill>
                <a:latin typeface="EC Square Sans Pro" panose="020B0506040000020004" pitchFamily="34" charset="0"/>
              </a:rPr>
              <a:t>Hands-on Training for Farmers and Veterinarians: New measures to fight antimicrobial resistance</a:t>
            </a:r>
          </a:p>
          <a:p>
            <a:endParaRPr lang="es-ES"/>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a:t>P</a:t>
            </a:r>
            <a:r>
              <a:rPr lang="es-ES"/>
              <a:t>unto 1</a:t>
            </a:r>
          </a:p>
          <a:p>
            <a:pPr lvl="0"/>
            <a:r>
              <a:rPr lang="es-ES"/>
              <a:t>Punto 2</a:t>
            </a:r>
          </a:p>
          <a:p>
            <a:pPr lvl="0"/>
            <a:r>
              <a:rPr lang="es-ES"/>
              <a:t>Punto 3</a:t>
            </a:r>
          </a:p>
          <a:p>
            <a:pPr lvl="0"/>
            <a:r>
              <a:rPr lang="es-ES"/>
              <a:t>Punto 4</a:t>
            </a:r>
          </a:p>
          <a:p>
            <a:pPr lvl="0"/>
            <a:r>
              <a:rPr lang="es-ES"/>
              <a:t>Punto 5</a:t>
            </a:r>
          </a:p>
          <a:p>
            <a:pPr lvl="0"/>
            <a:r>
              <a:rPr lang="es-ES"/>
              <a:t>Punto 6</a:t>
            </a:r>
          </a:p>
          <a:p>
            <a:pPr lvl="0"/>
            <a:r>
              <a:rPr lang="es-ES"/>
              <a:t>Punto 7</a:t>
            </a:r>
          </a:p>
          <a:p>
            <a:pPr lvl="0"/>
            <a:r>
              <a:rPr lang="es-ES"/>
              <a:t>Punto 8</a:t>
            </a:r>
          </a:p>
          <a:p>
            <a:pPr lvl="0"/>
            <a:r>
              <a:rPr lang="es-ES"/>
              <a:t>Punto 9</a:t>
            </a:r>
          </a:p>
          <a:p>
            <a:pPr lvl="0"/>
            <a:r>
              <a:rPr lang="es-ES"/>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eli/reg_impl/2022/1255/oj"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b="1" dirty="0">
                <a:latin typeface="EC Square Sans Pro" panose="020B0506040000020004" pitchFamily="34" charset="0"/>
              </a:rPr>
              <a:t>ESTONIA</a:t>
            </a:r>
            <a:endParaRPr lang="es-ES" sz="2400" b="1"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April 10 &amp; 11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a:cs typeface="Arial"/>
              </a:rPr>
              <a:t>Common rules – Veterinary prescription </a:t>
            </a:r>
            <a:r>
              <a:rPr lang="en-US" sz="1800">
                <a:latin typeface="EC Square Sans Pro"/>
                <a:cs typeface="Arial"/>
              </a:rPr>
              <a:t>(example FR template)</a:t>
            </a:r>
            <a:endParaRPr lang="en-US" sz="1800">
              <a:latin typeface="EC Square Sans Pro" panose="020B0506040000020004" pitchFamily="34" charset="0"/>
            </a:endParaRPr>
          </a:p>
          <a:p>
            <a:endParaRPr lang="en-GB"/>
          </a:p>
        </p:txBody>
      </p:sp>
      <p:pic>
        <p:nvPicPr>
          <p:cNvPr id="6" name="Picture 6">
            <a:extLst>
              <a:ext uri="{FF2B5EF4-FFF2-40B4-BE49-F238E27FC236}">
                <a16:creationId xmlns:a16="http://schemas.microsoft.com/office/drawing/2014/main" id="{5200545C-AECB-452C-BBE5-ED3815095AE2}"/>
              </a:ext>
            </a:extLst>
          </p:cNvPr>
          <p:cNvPicPr>
            <a:picLocks noChangeAspect="1"/>
          </p:cNvPicPr>
          <p:nvPr/>
        </p:nvPicPr>
        <p:blipFill rotWithShape="1">
          <a:blip r:embed="rId3"/>
          <a:srcRect l="14137" r="14847"/>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id="{79B9FE22-08DB-4399-993B-4F6FB172DC62}"/>
              </a:ext>
            </a:extLst>
          </p:cNvPr>
          <p:cNvSpPr txBox="1"/>
          <p:nvPr/>
        </p:nvSpPr>
        <p:spPr>
          <a:xfrm>
            <a:off x="88124" y="1660664"/>
            <a:ext cx="2828071" cy="707886"/>
          </a:xfrm>
          <a:prstGeom prst="rect">
            <a:avLst/>
          </a:prstGeom>
          <a:solidFill>
            <a:srgbClr val="ECEBEB"/>
          </a:solidFill>
        </p:spPr>
        <p:txBody>
          <a:bodyPr wrap="square" rtlCol="0">
            <a:spAutoFit/>
          </a:bodyPr>
          <a:lstStyle/>
          <a:p>
            <a:r>
              <a:rPr lang="en-US" sz="2000" kern="1200">
                <a:solidFill>
                  <a:schemeClr val="tx1"/>
                </a:solidFill>
                <a:latin typeface="EC Square Sans Pro" panose="020B0506040000020004" pitchFamily="34" charset="0"/>
                <a:ea typeface="+mn-ea"/>
                <a:cs typeface="+mn-cs"/>
              </a:rPr>
              <a:t>Identification Veterinarian (prof nr)</a:t>
            </a:r>
            <a:endParaRPr lang="en-GB" sz="2000" kern="1200">
              <a:solidFill>
                <a:schemeClr val="tx1"/>
              </a:solidFill>
              <a:latin typeface="EC Square Sans Pro" panose="020B0506040000020004" pitchFamily="34" charset="0"/>
              <a:ea typeface="+mn-ea"/>
              <a:cs typeface="+mn-cs"/>
            </a:endParaRPr>
          </a:p>
        </p:txBody>
      </p:sp>
      <p:cxnSp>
        <p:nvCxnSpPr>
          <p:cNvPr id="10" name="Straight Arrow Connector 9">
            <a:extLst>
              <a:ext uri="{FF2B5EF4-FFF2-40B4-BE49-F238E27FC236}">
                <a16:creationId xmlns:a16="http://schemas.microsoft.com/office/drawing/2014/main" id="{59BFA582-9369-46AB-89BE-5729D0437B13}"/>
              </a:ext>
            </a:extLst>
          </p:cNvPr>
          <p:cNvCxnSpPr>
            <a:cxnSpLocks/>
            <a:stCxn id="9" idx="3"/>
          </p:cNvCxnSpPr>
          <p:nvPr/>
        </p:nvCxnSpPr>
        <p:spPr>
          <a:xfrm>
            <a:off x="2916195" y="2014607"/>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id="{02E8B8C4-7414-478D-B927-13A09F51E318}"/>
              </a:ext>
            </a:extLst>
          </p:cNvPr>
          <p:cNvSpPr txBox="1"/>
          <p:nvPr/>
        </p:nvSpPr>
        <p:spPr>
          <a:xfrm>
            <a:off x="88124" y="2597150"/>
            <a:ext cx="2828071" cy="1631216"/>
          </a:xfrm>
          <a:prstGeom prst="rect">
            <a:avLst/>
          </a:prstGeom>
          <a:solidFill>
            <a:srgbClr val="ECEBEB"/>
          </a:solidFill>
        </p:spPr>
        <p:txBody>
          <a:bodyPr wrap="square" lIns="91440" tIns="45720" rIns="91440" bIns="45720" rtlCol="0" anchor="t">
            <a:spAutoFit/>
          </a:bodyPr>
          <a:lstStyle/>
          <a:p>
            <a:r>
              <a:rPr lang="en-US" sz="2000" dirty="0">
                <a:latin typeface="EC Square Sans Pro" panose="020B0506040000020004" pitchFamily="34" charset="0"/>
              </a:rPr>
              <a:t>Name of medicine (active ingredient), form and strength.</a:t>
            </a:r>
          </a:p>
          <a:p>
            <a:r>
              <a:rPr lang="en-US" sz="2000" dirty="0">
                <a:latin typeface="EC Square Sans Pro" panose="020B0506040000020004" pitchFamily="34" charset="0"/>
              </a:rPr>
              <a:t>Quantity prescribed</a:t>
            </a:r>
          </a:p>
          <a:p>
            <a:r>
              <a:rPr lang="en-US" sz="2000" dirty="0">
                <a:latin typeface="EC Square Sans Pro"/>
              </a:rPr>
              <a:t>Dosage regimen </a:t>
            </a:r>
            <a:endParaRPr lang="en-GB" sz="2000" dirty="0">
              <a:latin typeface="EC Square Sans Pro"/>
            </a:endParaRPr>
          </a:p>
        </p:txBody>
      </p:sp>
      <p:sp>
        <p:nvSpPr>
          <p:cNvPr id="13" name="TextBox 27">
            <a:extLst>
              <a:ext uri="{FF2B5EF4-FFF2-40B4-BE49-F238E27FC236}">
                <a16:creationId xmlns:a16="http://schemas.microsoft.com/office/drawing/2014/main" id="{27E0B672-6AF0-4BAD-9A7E-FFFD0315AFA6}"/>
              </a:ext>
            </a:extLst>
          </p:cNvPr>
          <p:cNvSpPr txBox="1"/>
          <p:nvPr/>
        </p:nvSpPr>
        <p:spPr>
          <a:xfrm>
            <a:off x="88124" y="5864268"/>
            <a:ext cx="2844193" cy="1015663"/>
          </a:xfrm>
          <a:prstGeom prst="rect">
            <a:avLst/>
          </a:prstGeom>
          <a:solidFill>
            <a:srgbClr val="003399"/>
          </a:solidFill>
        </p:spPr>
        <p:txBody>
          <a:bodyPr wrap="square" lIns="91440" tIns="45720" rIns="91440" bIns="45720" rtlCol="0" anchor="t">
            <a:spAutoFit/>
          </a:bodyPr>
          <a:lstStyle/>
          <a:p>
            <a:r>
              <a:rPr lang="en-US" sz="2000" dirty="0">
                <a:solidFill>
                  <a:schemeClr val="bg1"/>
                </a:solidFill>
                <a:latin typeface="EC Square Sans Pro"/>
              </a:rPr>
              <a:t>Note necessary if prescription is Art 107 3-4 or 112-114) </a:t>
            </a:r>
            <a:endParaRPr lang="en-GB" sz="2000" dirty="0">
              <a:solidFill>
                <a:schemeClr val="bg1"/>
              </a:solidFill>
              <a:latin typeface="EC Square Sans Pro" panose="020B0506040000020004" pitchFamily="34" charset="0"/>
            </a:endParaRPr>
          </a:p>
        </p:txBody>
      </p:sp>
      <p:sp>
        <p:nvSpPr>
          <p:cNvPr id="14" name="TextBox 2">
            <a:extLst>
              <a:ext uri="{FF2B5EF4-FFF2-40B4-BE49-F238E27FC236}">
                <a16:creationId xmlns:a16="http://schemas.microsoft.com/office/drawing/2014/main" id="{F2A686A0-74DB-4814-9CFB-E8E911DF96FE}"/>
              </a:ext>
            </a:extLst>
          </p:cNvPr>
          <p:cNvSpPr txBox="1"/>
          <p:nvPr/>
        </p:nvSpPr>
        <p:spPr>
          <a:xfrm>
            <a:off x="88124" y="4425950"/>
            <a:ext cx="2828071" cy="1323439"/>
          </a:xfrm>
          <a:prstGeom prst="rect">
            <a:avLst/>
          </a:prstGeom>
          <a:solidFill>
            <a:srgbClr val="6BB188"/>
          </a:solidFill>
        </p:spPr>
        <p:txBody>
          <a:bodyPr wrap="square" rtlCol="0">
            <a:spAutoFit/>
          </a:bodyPr>
          <a:lstStyle/>
          <a:p>
            <a:r>
              <a:rPr lang="en-US" sz="2000">
                <a:solidFill>
                  <a:schemeClr val="tx1"/>
                </a:solidFill>
                <a:latin typeface="EC Square Sans Pro" panose="020B0506040000020004" pitchFamily="34" charset="0"/>
              </a:rPr>
              <a:t>A prescription for an antimicrobial is only valid 5 days after the prescription is made. </a:t>
            </a:r>
            <a:endParaRPr lang="en-GB" sz="2000">
              <a:solidFill>
                <a:schemeClr val="tx1"/>
              </a:solidFill>
              <a:latin typeface="EC Square Sans Pro" panose="020B0506040000020004" pitchFamily="34" charset="0"/>
            </a:endParaRPr>
          </a:p>
        </p:txBody>
      </p:sp>
      <p:cxnSp>
        <p:nvCxnSpPr>
          <p:cNvPr id="22" name="Straight Arrow Connector 9">
            <a:extLst>
              <a:ext uri="{FF2B5EF4-FFF2-40B4-BE49-F238E27FC236}">
                <a16:creationId xmlns:a16="http://schemas.microsoft.com/office/drawing/2014/main" id="{581EC61A-0E63-47D1-BA22-B89D2673AB75}"/>
              </a:ext>
            </a:extLst>
          </p:cNvPr>
          <p:cNvCxnSpPr>
            <a:cxnSpLocks/>
            <a:stCxn id="11" idx="3"/>
          </p:cNvCxnSpPr>
          <p:nvPr/>
        </p:nvCxnSpPr>
        <p:spPr>
          <a:xfrm>
            <a:off x="2916195" y="3412758"/>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r>
              <a:rPr lang="en-US" sz="2000">
                <a:latin typeface="EC Square Sans Pro" panose="020B0506040000020004" pitchFamily="34" charset="0"/>
              </a:rPr>
              <a:t>Name and address </a:t>
            </a:r>
          </a:p>
          <a:p>
            <a:r>
              <a:rPr lang="en-US" sz="2000">
                <a:latin typeface="EC Square Sans Pro" panose="020B0506040000020004" pitchFamily="34" charset="0"/>
              </a:rPr>
              <a:t>owner of the animals</a:t>
            </a:r>
            <a:endParaRPr lang="en-GB" sz="2000">
              <a:latin typeface="EC Square Sans Pro" panose="020B0506040000020004" pitchFamily="34" charset="0"/>
            </a:endParaRPr>
          </a:p>
        </p:txBody>
      </p:sp>
      <p:sp>
        <p:nvSpPr>
          <p:cNvPr id="32" name="TextBox 13">
            <a:extLst>
              <a:ext uri="{FF2B5EF4-FFF2-40B4-BE49-F238E27FC236}">
                <a16:creationId xmlns:a16="http://schemas.microsoft.com/office/drawing/2014/main"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Date and signature vet</a:t>
            </a:r>
            <a:endParaRPr lang="en-GB" sz="2000">
              <a:latin typeface="EC Square Sans Pro" panose="020B0506040000020004" pitchFamily="34" charset="0"/>
            </a:endParaRPr>
          </a:p>
        </p:txBody>
      </p:sp>
      <p:sp>
        <p:nvSpPr>
          <p:cNvPr id="33" name="TextBox 19">
            <a:extLst>
              <a:ext uri="{FF2B5EF4-FFF2-40B4-BE49-F238E27FC236}">
                <a16:creationId xmlns:a16="http://schemas.microsoft.com/office/drawing/2014/main" id="{D73860A3-CDA5-4E10-853B-CF537A85DFB0}"/>
              </a:ext>
            </a:extLst>
          </p:cNvPr>
          <p:cNvSpPr txBox="1"/>
          <p:nvPr/>
        </p:nvSpPr>
        <p:spPr>
          <a:xfrm>
            <a:off x="8462295" y="3357062"/>
            <a:ext cx="3230524" cy="707886"/>
          </a:xfrm>
          <a:prstGeom prst="rect">
            <a:avLst/>
          </a:prstGeom>
          <a:solidFill>
            <a:srgbClr val="ECEBEB"/>
          </a:solidFill>
        </p:spPr>
        <p:txBody>
          <a:bodyPr wrap="square" rtlCol="0">
            <a:spAutoFit/>
          </a:bodyPr>
          <a:lstStyle/>
          <a:p>
            <a:r>
              <a:rPr lang="en-US" sz="2000">
                <a:latin typeface="EC Square Sans Pro" panose="020B0506040000020004" pitchFamily="34" charset="0"/>
              </a:rPr>
              <a:t>Food producing animals: withdrawal period (even if 0)</a:t>
            </a:r>
            <a:endParaRPr lang="en-GB" sz="2000">
              <a:latin typeface="EC Square Sans Pro" panose="020B0506040000020004" pitchFamily="34" charset="0"/>
            </a:endParaRPr>
          </a:p>
        </p:txBody>
      </p:sp>
      <p:sp>
        <p:nvSpPr>
          <p:cNvPr id="34" name="TextBox 22">
            <a:extLst>
              <a:ext uri="{FF2B5EF4-FFF2-40B4-BE49-F238E27FC236}">
                <a16:creationId xmlns:a16="http://schemas.microsoft.com/office/drawing/2014/main"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Date</a:t>
            </a:r>
            <a:endParaRPr lang="en-GB" sz="2000">
              <a:latin typeface="EC Square Sans Pro" panose="020B0506040000020004" pitchFamily="34" charset="0"/>
            </a:endParaRPr>
          </a:p>
        </p:txBody>
      </p:sp>
      <p:sp>
        <p:nvSpPr>
          <p:cNvPr id="35" name="TextBox 28">
            <a:extLst>
              <a:ext uri="{FF2B5EF4-FFF2-40B4-BE49-F238E27FC236}">
                <a16:creationId xmlns:a16="http://schemas.microsoft.com/office/drawing/2014/main" id="{D0BD4936-E1CB-4E72-8C03-E8C4D661EC4A}"/>
              </a:ext>
            </a:extLst>
          </p:cNvPr>
          <p:cNvSpPr txBox="1"/>
          <p:nvPr/>
        </p:nvSpPr>
        <p:spPr>
          <a:xfrm>
            <a:off x="8462295" y="4197350"/>
            <a:ext cx="3230524" cy="1015663"/>
          </a:xfrm>
          <a:prstGeom prst="rect">
            <a:avLst/>
          </a:prstGeom>
          <a:solidFill>
            <a:srgbClr val="ECEBEB"/>
          </a:solidFill>
        </p:spPr>
        <p:txBody>
          <a:bodyPr wrap="square" rtlCol="0">
            <a:spAutoFit/>
          </a:bodyPr>
          <a:lstStyle/>
          <a:p>
            <a:r>
              <a:rPr lang="en-US" sz="2000">
                <a:latin typeface="EC Square Sans Pro" panose="020B0506040000020004" pitchFamily="34" charset="0"/>
              </a:rPr>
              <a:t>Potential warnings or messages on responsible use</a:t>
            </a:r>
            <a:endParaRPr lang="en-GB" sz="2000">
              <a:latin typeface="EC Square Sans Pro" panose="020B0506040000020004" pitchFamily="34" charset="0"/>
            </a:endParaRPr>
          </a:p>
        </p:txBody>
      </p:sp>
      <p:sp>
        <p:nvSpPr>
          <p:cNvPr id="36" name="TextBox 31">
            <a:extLst>
              <a:ext uri="{FF2B5EF4-FFF2-40B4-BE49-F238E27FC236}">
                <a16:creationId xmlns:a16="http://schemas.microsoft.com/office/drawing/2014/main" id="{57D477ED-9285-4237-9023-A7003D2F9CD5}"/>
              </a:ext>
            </a:extLst>
          </p:cNvPr>
          <p:cNvSpPr txBox="1"/>
          <p:nvPr/>
        </p:nvSpPr>
        <p:spPr>
          <a:xfrm>
            <a:off x="8462294" y="1436564"/>
            <a:ext cx="3196307"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Identification animals</a:t>
            </a:r>
            <a:endParaRPr lang="en-GB" sz="2000">
              <a:latin typeface="EC Square Sans Pro" panose="020B0506040000020004" pitchFamily="34" charset="0"/>
            </a:endParaRPr>
          </a:p>
        </p:txBody>
      </p:sp>
      <p:cxnSp>
        <p:nvCxnSpPr>
          <p:cNvPr id="37" name="Straight Arrow Connector 9">
            <a:extLst>
              <a:ext uri="{FF2B5EF4-FFF2-40B4-BE49-F238E27FC236}">
                <a16:creationId xmlns:a16="http://schemas.microsoft.com/office/drawing/2014/main"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id="{8B0FC049-9EB2-4121-A610-B73533CB65E7}"/>
              </a:ext>
            </a:extLst>
          </p:cNvPr>
          <p:cNvCxnSpPr>
            <a:cxnSpLocks/>
            <a:stCxn id="33" idx="1"/>
          </p:cNvCxnSpPr>
          <p:nvPr/>
        </p:nvCxnSpPr>
        <p:spPr>
          <a:xfrm flipH="1">
            <a:off x="7467600" y="3711005"/>
            <a:ext cx="99469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MEDICATION VIA FEED OR WATER</a:t>
            </a:r>
          </a:p>
          <a:p>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2927065700"/>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r>
              <a:rPr lang="en-US" b="1">
                <a:solidFill>
                  <a:schemeClr val="accent5"/>
                </a:solidFill>
                <a:latin typeface="EC Square Sans Pro" panose="020B0506040000020004" pitchFamily="34" charset="0"/>
                <a:ea typeface="Verdana" panose="020B0604030504040204" pitchFamily="34" charset="0"/>
              </a:rPr>
              <a:t>Reg. (EU) 2019/4 </a:t>
            </a:r>
          </a:p>
          <a:p>
            <a:r>
              <a:rPr lang="en-US" b="1">
                <a:solidFill>
                  <a:schemeClr val="accent5"/>
                </a:solidFill>
                <a:latin typeface="EC Square Sans Pro" panose="020B0506040000020004" pitchFamily="34" charset="0"/>
                <a:ea typeface="Verdana" panose="020B0604030504040204" pitchFamily="34" charset="0"/>
              </a:rPr>
              <a:t>(MF)</a:t>
            </a:r>
            <a:endParaRPr lang="en-GB" b="1">
              <a:solidFill>
                <a:schemeClr val="accent5"/>
              </a:solidFill>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r>
              <a:rPr lang="en-US" b="1" dirty="0">
                <a:solidFill>
                  <a:schemeClr val="accent5"/>
                </a:solidFill>
                <a:latin typeface="EC Square Sans Pro" panose="020B0506040000020004" pitchFamily="34" charset="0"/>
                <a:ea typeface="Verdana" panose="020B0604030504040204" pitchFamily="34" charset="0"/>
              </a:rPr>
              <a:t>Reg. (EU) 2019/6 (VMP)</a:t>
            </a:r>
          </a:p>
          <a:p>
            <a:r>
              <a:rPr lang="en-US" b="1" dirty="0">
                <a:solidFill>
                  <a:schemeClr val="accent5"/>
                </a:solidFill>
                <a:latin typeface="EC Square Sans Pro" panose="020B0506040000020004" pitchFamily="34" charset="0"/>
                <a:ea typeface="Verdana" panose="020B0604030504040204" pitchFamily="34" charset="0"/>
              </a:rPr>
              <a:t>&amp; delegated act C(2024) 661 final</a:t>
            </a:r>
          </a:p>
          <a:p>
            <a:endParaRPr lang="en-US" b="1" dirty="0">
              <a:solidFill>
                <a:schemeClr val="accent5"/>
              </a:solidFill>
              <a:latin typeface="EC Square Sans Pro" panose="020B0506040000020004" pitchFamily="34" charset="0"/>
              <a:ea typeface="Verdana" panose="020B0604030504040204" pitchFamily="34" charset="0"/>
            </a:endParaRP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EC Square Sans Pro" panose="020B0506040000020004" pitchFamily="34" charset="0"/>
            </a:endParaRPr>
          </a:p>
        </p:txBody>
      </p:sp>
    </p:spTree>
    <p:extLst>
      <p:ext uri="{BB962C8B-B14F-4D97-AF65-F5344CB8AC3E}">
        <p14:creationId xmlns:p14="http://schemas.microsoft.com/office/powerpoint/2010/main" val="39431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11648" y="1373161"/>
            <a:ext cx="4463869"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0" y="1296961"/>
            <a:ext cx="4419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Other considerations for prescriptions</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0" name="Marcador de texto 2">
            <a:extLst>
              <a:ext uri="{FF2B5EF4-FFF2-40B4-BE49-F238E27FC236}">
                <a16:creationId xmlns:a16="http://schemas.microsoft.com/office/drawing/2014/main" id="{41AA72F2-EF5B-45B6-BC82-6795A49FC9E9}"/>
              </a:ext>
            </a:extLst>
          </p:cNvPr>
          <p:cNvSpPr txBox="1">
            <a:spLocks/>
          </p:cNvSpPr>
          <p:nvPr/>
        </p:nvSpPr>
        <p:spPr>
          <a:xfrm>
            <a:off x="-609600" y="2350377"/>
            <a:ext cx="5125063" cy="34353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28700" indent="-342900">
              <a:lnSpc>
                <a:spcPct val="150000"/>
              </a:lnSpc>
              <a:buFontTx/>
              <a:buAutoNum type="arabicPeriod"/>
            </a:pPr>
            <a:r>
              <a:rPr lang="en-US" sz="2000" dirty="0" err="1">
                <a:solidFill>
                  <a:srgbClr val="003399"/>
                </a:solidFill>
                <a:latin typeface="EC Square Sans Pro"/>
              </a:rPr>
              <a:t>Categorisation</a:t>
            </a:r>
            <a:r>
              <a:rPr lang="en-US" sz="2000" dirty="0">
                <a:solidFill>
                  <a:srgbClr val="003399"/>
                </a:solidFill>
                <a:latin typeface="EC Square Sans Pro"/>
              </a:rPr>
              <a:t> of antimicrobials</a:t>
            </a:r>
          </a:p>
          <a:p>
            <a:pPr marL="1028700" indent="-342900">
              <a:lnSpc>
                <a:spcPct val="150000"/>
              </a:lnSpc>
              <a:buFontTx/>
              <a:buAutoNum type="arabicPeriod"/>
            </a:pPr>
            <a:r>
              <a:rPr lang="en-US" sz="2000" dirty="0">
                <a:solidFill>
                  <a:srgbClr val="003399"/>
                </a:solidFill>
                <a:latin typeface="EC Square Sans Pro"/>
              </a:rPr>
              <a:t>Antimicrobials reserved for human use only (</a:t>
            </a:r>
            <a:r>
              <a:rPr lang="en-US" sz="2000" dirty="0">
                <a:solidFill>
                  <a:schemeClr val="tx2">
                    <a:lumMod val="40000"/>
                    <a:lumOff val="60000"/>
                  </a:schemeClr>
                </a:solidFill>
                <a:latin typeface="EC Square Sans Pro"/>
                <a:hlinkClick r:id="rId3">
                  <a:extLst>
                    <a:ext uri="{A12FA001-AC4F-418D-AE19-62706E023703}">
                      <ahyp:hlinkClr xmlns:ahyp="http://schemas.microsoft.com/office/drawing/2018/hyperlinkcolor" val="tx"/>
                    </a:ext>
                  </a:extLst>
                </a:hlinkClick>
              </a:rPr>
              <a:t>Regulation (EU) 2022/1255</a:t>
            </a:r>
            <a:r>
              <a:rPr lang="en-US" sz="2000" dirty="0">
                <a:solidFill>
                  <a:srgbClr val="003399"/>
                </a:solidFill>
                <a:latin typeface="EC Square Sans Pro"/>
              </a:rPr>
              <a:t>)</a:t>
            </a:r>
          </a:p>
          <a:p>
            <a:pPr marL="1028700" indent="-342900">
              <a:lnSpc>
                <a:spcPct val="150000"/>
              </a:lnSpc>
              <a:buFontTx/>
              <a:buAutoNum type="arabicPeriod"/>
            </a:pPr>
            <a:r>
              <a:rPr lang="en-US" sz="2000" dirty="0">
                <a:solidFill>
                  <a:srgbClr val="003399"/>
                </a:solidFill>
                <a:latin typeface="EC Square Sans Pro"/>
              </a:rPr>
              <a:t>National restrictions</a:t>
            </a:r>
          </a:p>
          <a:p>
            <a:pPr marL="1028700" indent="-342900">
              <a:lnSpc>
                <a:spcPct val="150000"/>
              </a:lnSpc>
              <a:buFontTx/>
              <a:buAutoNum type="arabicPeriod"/>
            </a:pPr>
            <a:r>
              <a:rPr lang="en-US" sz="2000" dirty="0">
                <a:solidFill>
                  <a:srgbClr val="003399"/>
                </a:solidFill>
                <a:latin typeface="EC Square Sans Pro"/>
              </a:rPr>
              <a:t>Oral medication (Act to follow) – top dressing</a:t>
            </a:r>
          </a:p>
          <a:p>
            <a:pPr marL="1028700" indent="-342900">
              <a:lnSpc>
                <a:spcPct val="150000"/>
              </a:lnSpc>
              <a:buFontTx/>
              <a:buAutoNum type="arabicPeriod"/>
            </a:pPr>
            <a:r>
              <a:rPr lang="en-US" sz="2000" dirty="0">
                <a:solidFill>
                  <a:srgbClr val="003399"/>
                </a:solidFill>
                <a:latin typeface="EC Square Sans Pro"/>
              </a:rPr>
              <a:t>List of essential substances for horses</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a:stretch>
            <a:fillRect/>
          </a:stretch>
        </p:blipFill>
        <p:spPr>
          <a:xfrm>
            <a:off x="4419600" y="1362859"/>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a:stretch>
            <a:fillRect/>
          </a:stretch>
        </p:blipFill>
        <p:spPr>
          <a:xfrm>
            <a:off x="8305800" y="1362859"/>
            <a:ext cx="3918003" cy="5501491"/>
          </a:xfrm>
          <a:prstGeom prst="rect">
            <a:avLst/>
          </a:prstGeom>
        </p:spPr>
      </p:pic>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6"/>
          <a:stretch>
            <a:fillRect/>
          </a:stretch>
        </p:blipFill>
        <p:spPr>
          <a:xfrm>
            <a:off x="7620000" y="577850"/>
            <a:ext cx="4058816" cy="777394"/>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en-US" sz="2800" b="1">
                <a:solidFill>
                  <a:schemeClr val="bg1"/>
                </a:solidFill>
                <a:latin typeface="EC Square Sans Pro" panose="020B0506040000020004" pitchFamily="34" charset="0"/>
              </a:rPr>
              <a:t>Record keeping</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 </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2019/6 (VPM)</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108</a:t>
            </a:r>
          </a:p>
        </p:txBody>
      </p:sp>
      <p:pic>
        <p:nvPicPr>
          <p:cNvPr id="10" name="Picture 1">
            <a:extLst>
              <a:ext uri="{FF2B5EF4-FFF2-40B4-BE49-F238E27FC236}">
                <a16:creationId xmlns:a16="http://schemas.microsoft.com/office/drawing/2014/main" id="{67EC53D0-6815-4BF1-A995-1BBB1F314658}"/>
              </a:ext>
            </a:extLst>
          </p:cNvPr>
          <p:cNvPicPr>
            <a:picLocks noChangeAspect="1"/>
          </p:cNvPicPr>
          <p:nvPr/>
        </p:nvPicPr>
        <p:blipFill>
          <a:blip r:embed="rId3"/>
          <a:stretch>
            <a:fillRect/>
          </a:stretch>
        </p:blipFill>
        <p:spPr>
          <a:xfrm>
            <a:off x="4172338" y="1373161"/>
            <a:ext cx="8019662" cy="5247326"/>
          </a:xfrm>
          <a:prstGeom prst="rect">
            <a:avLst/>
          </a:prstGeom>
        </p:spPr>
      </p:pic>
      <p:pic>
        <p:nvPicPr>
          <p:cNvPr id="15" name="Picture 4" descr="A stack of old books&#10;&#10;Description automatically generated">
            <a:extLst>
              <a:ext uri="{FF2B5EF4-FFF2-40B4-BE49-F238E27FC236}">
                <a16:creationId xmlns:a16="http://schemas.microsoft.com/office/drawing/2014/main" id="{00E0E056-09FE-4B9F-B490-F796BFA23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id="{2502442D-8C45-46F7-A946-0AC1B0C6A7B6}"/>
              </a:ext>
            </a:extLst>
          </p:cNvPr>
          <p:cNvSpPr txBox="1"/>
          <p:nvPr/>
        </p:nvSpPr>
        <p:spPr>
          <a:xfrm>
            <a:off x="967743" y="3197171"/>
            <a:ext cx="1927857" cy="400110"/>
          </a:xfrm>
          <a:prstGeom prst="rect">
            <a:avLst/>
          </a:prstGeom>
          <a:solidFill>
            <a:srgbClr val="2C7470"/>
          </a:solidFill>
        </p:spPr>
        <p:txBody>
          <a:bodyPr wrap="square" rtlCol="0">
            <a:spAutoFit/>
          </a:bodyPr>
          <a:lstStyle/>
          <a:p>
            <a:r>
              <a:rPr lang="en-GB" sz="2000" b="1">
                <a:solidFill>
                  <a:schemeClr val="bg1"/>
                </a:solidFill>
                <a:latin typeface="EC Square Sans Pro" panose="020B0506040000020004" pitchFamily="34" charset="0"/>
              </a:rPr>
              <a:t>OBLIGATIONS</a:t>
            </a:r>
          </a:p>
        </p:txBody>
      </p:sp>
    </p:spTree>
    <p:extLst>
      <p:ext uri="{BB962C8B-B14F-4D97-AF65-F5344CB8AC3E}">
        <p14:creationId xmlns:p14="http://schemas.microsoft.com/office/powerpoint/2010/main" val="36603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800" b="1">
                <a:solidFill>
                  <a:schemeClr val="bg1"/>
                </a:solidFill>
                <a:latin typeface="EC Square Sans Pro" panose="020B0506040000020004" pitchFamily="34" charset="0"/>
              </a:rPr>
              <a:t>Marketing </a:t>
            </a:r>
            <a:r>
              <a:rPr lang="en-US" sz="2800" b="1" err="1">
                <a:solidFill>
                  <a:schemeClr val="bg1"/>
                </a:solidFill>
                <a:latin typeface="EC Square Sans Pro" panose="020B0506040000020004" pitchFamily="34" charset="0"/>
              </a:rPr>
              <a:t>Authorisation</a:t>
            </a: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 </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2019/6 (VPM)</a:t>
            </a:r>
          </a:p>
        </p:txBody>
      </p:sp>
      <p:sp>
        <p:nvSpPr>
          <p:cNvPr id="11" name="Marcador de texto 4">
            <a:extLst>
              <a:ext uri="{FF2B5EF4-FFF2-40B4-BE49-F238E27FC236}">
                <a16:creationId xmlns:a16="http://schemas.microsoft.com/office/drawing/2014/main"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dirty="0">
                <a:solidFill>
                  <a:schemeClr val="bg1"/>
                </a:solidFill>
                <a:latin typeface="EC Square Sans Pro" panose="020B0506040000020004" pitchFamily="34" charset="0"/>
              </a:rPr>
              <a:t>Principle Rule </a:t>
            </a:r>
          </a:p>
          <a:p>
            <a:r>
              <a:rPr lang="en-GB" sz="2400" dirty="0">
                <a:solidFill>
                  <a:schemeClr val="bg1"/>
                </a:solidFill>
                <a:latin typeface="EC Square Sans Pro"/>
              </a:rPr>
              <a:t>Veterinary medicines must be used according to the marketing authorisation (SPC/leaflet) </a:t>
            </a:r>
            <a:endParaRPr lang="en-GB" sz="2400" dirty="0">
              <a:solidFill>
                <a:schemeClr val="bg1"/>
              </a:solidFill>
              <a:latin typeface="EC Square Sans Pro" panose="020B0506040000020004" pitchFamily="34" charset="0"/>
            </a:endParaRPr>
          </a:p>
          <a:p>
            <a:endParaRPr lang="en-GB" sz="2000" b="1" dirty="0">
              <a:solidFill>
                <a:schemeClr val="bg1"/>
              </a:solidFill>
              <a:latin typeface="EC Square Sans Pro" panose="020B0506040000020004" pitchFamily="34" charset="0"/>
            </a:endParaRPr>
          </a:p>
          <a:p>
            <a:endParaRPr lang="en-GB" sz="2000" b="1" dirty="0">
              <a:solidFill>
                <a:schemeClr val="tx1"/>
              </a:solidFill>
              <a:latin typeface="EC Square Sans Pro" panose="020B0506040000020004" pitchFamily="34" charset="0"/>
            </a:endParaRPr>
          </a:p>
        </p:txBody>
      </p:sp>
      <p:sp>
        <p:nvSpPr>
          <p:cNvPr id="18" name="Marcador de texto 2">
            <a:extLst>
              <a:ext uri="{FF2B5EF4-FFF2-40B4-BE49-F238E27FC236}">
                <a16:creationId xmlns:a16="http://schemas.microsoft.com/office/drawing/2014/main" id="{B3DCE263-F95B-4BDC-B187-2EAB9E07A708}"/>
              </a:ext>
            </a:extLst>
          </p:cNvPr>
          <p:cNvSpPr txBox="1">
            <a:spLocks/>
          </p:cNvSpPr>
          <p:nvPr/>
        </p:nvSpPr>
        <p:spPr>
          <a:xfrm>
            <a:off x="-13252" y="4044950"/>
            <a:ext cx="8319052"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sz="2400" dirty="0">
                <a:solidFill>
                  <a:schemeClr val="bg1"/>
                </a:solidFill>
                <a:latin typeface="EC Square Sans Pro" panose="020B0506040000020004" pitchFamily="34" charset="0"/>
              </a:rPr>
              <a:t>You need to use a veterinary medicine for the </a:t>
            </a:r>
            <a:r>
              <a:rPr lang="en-US" sz="2400" b="1" dirty="0">
                <a:solidFill>
                  <a:schemeClr val="bg1"/>
                </a:solidFill>
                <a:latin typeface="EC Square Sans Pro" panose="020B0506040000020004" pitchFamily="34" charset="0"/>
              </a:rPr>
              <a:t>indication</a:t>
            </a:r>
            <a:r>
              <a:rPr lang="en-US" sz="2400" dirty="0">
                <a:solidFill>
                  <a:schemeClr val="bg1"/>
                </a:solidFill>
                <a:latin typeface="EC Square Sans Pro" panose="020B0506040000020004" pitchFamily="34" charset="0"/>
              </a:rPr>
              <a:t>, </a:t>
            </a:r>
            <a:r>
              <a:rPr lang="en-US" sz="2400" b="1" dirty="0">
                <a:solidFill>
                  <a:schemeClr val="bg1"/>
                </a:solidFill>
                <a:latin typeface="EC Square Sans Pro" panose="020B0506040000020004" pitchFamily="34" charset="0"/>
              </a:rPr>
              <a:t>species</a:t>
            </a:r>
            <a:r>
              <a:rPr lang="en-US" sz="2400" dirty="0">
                <a:solidFill>
                  <a:schemeClr val="bg1"/>
                </a:solidFill>
                <a:latin typeface="EC Square Sans Pro" panose="020B0506040000020004" pitchFamily="34" charset="0"/>
              </a:rPr>
              <a:t> and </a:t>
            </a:r>
            <a:r>
              <a:rPr lang="en-US" sz="2400" b="1" dirty="0">
                <a:solidFill>
                  <a:schemeClr val="bg1"/>
                </a:solidFill>
                <a:latin typeface="EC Square Sans Pro" panose="020B0506040000020004" pitchFamily="34" charset="0"/>
              </a:rPr>
              <a:t>dosage regime </a:t>
            </a:r>
            <a:r>
              <a:rPr lang="en-US" sz="2400" dirty="0">
                <a:solidFill>
                  <a:schemeClr val="bg1"/>
                </a:solidFill>
                <a:latin typeface="EC Square Sans Pro" panose="020B0506040000020004" pitchFamily="34" charset="0"/>
              </a:rPr>
              <a:t>detailed in the SPC/leaflet. </a:t>
            </a:r>
            <a:r>
              <a:rPr lang="en-GB" sz="2400" dirty="0">
                <a:solidFill>
                  <a:schemeClr val="bg1"/>
                </a:solidFill>
                <a:latin typeface="EC Square Sans Pro" panose="020B0506040000020004" pitchFamily="34" charset="0"/>
              </a:rPr>
              <a:t>If</a:t>
            </a:r>
            <a:r>
              <a:rPr lang="en-US" sz="2400" dirty="0">
                <a:solidFill>
                  <a:schemeClr val="bg1"/>
                </a:solidFill>
                <a:latin typeface="EC Square Sans Pro" panose="020B0506040000020004" pitchFamily="34" charset="0"/>
              </a:rPr>
              <a:t> there is no veterinary product authorized for a certain indication/species or there is a shortage -&gt; you can use the rules </a:t>
            </a:r>
            <a:r>
              <a:rPr lang="en-GB" sz="2400" dirty="0">
                <a:solidFill>
                  <a:schemeClr val="bg1"/>
                </a:solidFill>
                <a:latin typeface="EC Square Sans Pro" panose="020B0506040000020004" pitchFamily="34" charset="0"/>
              </a:rPr>
              <a:t>of </a:t>
            </a:r>
            <a:r>
              <a:rPr lang="en-US" sz="2400" dirty="0">
                <a:solidFill>
                  <a:schemeClr val="bg1"/>
                </a:solidFill>
                <a:latin typeface="EC Square Sans Pro" panose="020B0506040000020004" pitchFamily="34" charset="0"/>
              </a:rPr>
              <a:t>Art</a:t>
            </a:r>
            <a:r>
              <a:rPr lang="en-US" sz="2400" b="1" dirty="0">
                <a:solidFill>
                  <a:schemeClr val="bg1"/>
                </a:solidFill>
                <a:latin typeface="EC Square Sans Pro" panose="020B0506040000020004" pitchFamily="34" charset="0"/>
              </a:rPr>
              <a:t>. 112-114</a:t>
            </a:r>
          </a:p>
        </p:txBody>
      </p:sp>
      <p:pic>
        <p:nvPicPr>
          <p:cNvPr id="19" name="Picture 1">
            <a:extLst>
              <a:ext uri="{FF2B5EF4-FFF2-40B4-BE49-F238E27FC236}">
                <a16:creationId xmlns:a16="http://schemas.microsoft.com/office/drawing/2014/main" id="{2171ACF3-BEC2-4EB2-9A5B-24551E0CF12A}"/>
              </a:ext>
            </a:extLst>
          </p:cNvPr>
          <p:cNvPicPr>
            <a:picLocks noChangeAspect="1"/>
          </p:cNvPicPr>
          <p:nvPr/>
        </p:nvPicPr>
        <p:blipFill>
          <a:blip r:embed="rId3"/>
          <a:stretch>
            <a:fillRect/>
          </a:stretch>
        </p:blipFill>
        <p:spPr>
          <a:xfrm>
            <a:off x="8305800" y="1392472"/>
            <a:ext cx="3351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dirty="0">
                <a:solidFill>
                  <a:schemeClr val="bg1"/>
                </a:solidFill>
                <a:latin typeface="EC Square Sans Pro" panose="020B0506040000020004" pitchFamily="34" charset="0"/>
              </a:rPr>
              <a:t>When no medicine </a:t>
            </a:r>
            <a:r>
              <a:rPr lang="en-US" sz="2400" b="1" dirty="0" err="1">
                <a:solidFill>
                  <a:schemeClr val="bg1"/>
                </a:solidFill>
                <a:latin typeface="EC Square Sans Pro" panose="020B0506040000020004" pitchFamily="34" charset="0"/>
              </a:rPr>
              <a:t>authorised</a:t>
            </a:r>
            <a:r>
              <a:rPr lang="en-US" sz="2400" b="1" dirty="0">
                <a:solidFill>
                  <a:schemeClr val="bg1"/>
                </a:solidFill>
                <a:latin typeface="EC Square Sans Pro" panose="020B0506040000020004" pitchFamily="34" charset="0"/>
              </a:rPr>
              <a:t> for </a:t>
            </a:r>
            <a:r>
              <a:rPr lang="en-US" sz="2400" b="1" u="sng" dirty="0">
                <a:solidFill>
                  <a:schemeClr val="bg1"/>
                </a:solidFill>
                <a:latin typeface="EC Square Sans Pro" panose="020B0506040000020004" pitchFamily="34" charset="0"/>
              </a:rPr>
              <a:t>food-producing animals </a:t>
            </a:r>
            <a:r>
              <a:rPr lang="en-US" sz="2400" b="1" dirty="0">
                <a:solidFill>
                  <a:schemeClr val="bg1"/>
                </a:solidFill>
                <a:latin typeface="EC Square Sans Pro" panose="020B0506040000020004" pitchFamily="34" charset="0"/>
              </a:rPr>
              <a:t>or authorized ones are not available</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a:latin typeface="EC Square Sans Pro" panose="020B0506040000020004" pitchFamily="34" charset="0"/>
              </a:rPr>
              <a:t>Common rules – Use of veterinary medicinal products</a:t>
            </a:r>
            <a:endParaRPr lang="bg-BG" sz="2800" dirty="0">
              <a:latin typeface="EC Square Sans Pro" panose="020B0506040000020004" pitchFamily="34" charset="0"/>
            </a:endParaRPr>
          </a:p>
          <a:p>
            <a:r>
              <a:rPr lang="en-US" sz="2800" dirty="0">
                <a:latin typeface="EC Square Sans Pro" panose="020B0506040000020004" pitchFamily="34" charset="0"/>
              </a:rPr>
              <a:t>outside </a:t>
            </a:r>
            <a:r>
              <a:rPr lang="en-GB" sz="2800" dirty="0">
                <a:latin typeface="EC Square Sans Pro" panose="020B0506040000020004" pitchFamily="34" charset="0"/>
              </a:rPr>
              <a:t>the terms of the</a:t>
            </a:r>
            <a:r>
              <a:rPr lang="en-US" sz="2800" dirty="0">
                <a:latin typeface="EC Square Sans Pro" panose="020B0506040000020004" pitchFamily="34" charset="0"/>
              </a:rPr>
              <a:t> marketing </a:t>
            </a:r>
            <a:r>
              <a:rPr lang="en-US" sz="2800" dirty="0" err="1">
                <a:latin typeface="EC Square Sans Pro" panose="020B0506040000020004" pitchFamily="34" charset="0"/>
              </a:rPr>
              <a:t>authorisation</a:t>
            </a:r>
            <a:endParaRPr lang="en-US" sz="2800" dirty="0">
              <a:latin typeface="EC Square Sans Pro" panose="020B0506040000020004" pitchFamily="34" charset="0"/>
            </a:endParaRPr>
          </a:p>
          <a:p>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483920" y="3146420"/>
            <a:ext cx="4773879" cy="1077218"/>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Product </a:t>
            </a:r>
            <a:r>
              <a:rPr lang="en-US" sz="1600" dirty="0" err="1">
                <a:solidFill>
                  <a:schemeClr val="tx1"/>
                </a:solidFill>
                <a:latin typeface="EC Square Sans Pro" panose="020B0506040000020004" pitchFamily="34" charset="0"/>
              </a:rPr>
              <a:t>authorised</a:t>
            </a:r>
            <a:r>
              <a:rPr lang="en-US" sz="1600" dirty="0">
                <a:solidFill>
                  <a:schemeClr val="tx1"/>
                </a:solidFill>
                <a:latin typeface="EC Square Sans Pro" panose="020B0506040000020004" pitchFamily="34" charset="0"/>
              </a:rPr>
              <a:t> for the: </a:t>
            </a:r>
          </a:p>
          <a:p>
            <a:r>
              <a:rPr lang="en-US" sz="1600" b="1" dirty="0">
                <a:solidFill>
                  <a:schemeClr val="tx1"/>
                </a:solidFill>
                <a:latin typeface="EC Square Sans Pro" panose="020B0506040000020004" pitchFamily="34" charset="0"/>
              </a:rPr>
              <a:t>- same/another indication</a:t>
            </a:r>
            <a:endParaRPr lang="en-US" sz="1600" b="1" dirty="0">
              <a:solidFill>
                <a:srgbClr val="FF0000"/>
              </a:solidFill>
              <a:latin typeface="EC Square Sans Pro" panose="020B0506040000020004" pitchFamily="34" charset="0"/>
            </a:endParaRPr>
          </a:p>
          <a:p>
            <a:r>
              <a:rPr lang="en-US" sz="1600" b="1" dirty="0">
                <a:solidFill>
                  <a:schemeClr val="tx1"/>
                </a:solidFill>
                <a:latin typeface="EC Square Sans Pro" panose="020B0506040000020004" pitchFamily="34" charset="0"/>
              </a:rPr>
              <a:t>- in</a:t>
            </a:r>
            <a:r>
              <a:rPr lang="en-US" sz="1600" dirty="0">
                <a:solidFill>
                  <a:schemeClr val="tx1"/>
                </a:solidFill>
                <a:latin typeface="EC Square Sans Pro" panose="020B0506040000020004" pitchFamily="34" charset="0"/>
              </a:rPr>
              <a:t> </a:t>
            </a:r>
            <a:r>
              <a:rPr lang="en-US" sz="1600" b="1" dirty="0">
                <a:solidFill>
                  <a:schemeClr val="tx1"/>
                </a:solidFill>
                <a:latin typeface="EC Square Sans Pro" panose="020B0506040000020004" pitchFamily="34" charset="0"/>
              </a:rPr>
              <a:t>same/another food-producing species</a:t>
            </a:r>
          </a:p>
          <a:p>
            <a:r>
              <a:rPr lang="en-US" sz="1600" b="1" dirty="0">
                <a:solidFill>
                  <a:schemeClr val="tx1"/>
                </a:solidFill>
                <a:latin typeface="EC Square Sans Pro" panose="020B0506040000020004" pitchFamily="34" charset="0"/>
              </a:rPr>
              <a:t>- </a:t>
            </a:r>
            <a:r>
              <a:rPr lang="en-US" sz="1600" dirty="0">
                <a:solidFill>
                  <a:schemeClr val="tx1"/>
                </a:solidFill>
                <a:latin typeface="EC Square Sans Pro" panose="020B0506040000020004" pitchFamily="34" charset="0"/>
              </a:rPr>
              <a:t>in the </a:t>
            </a:r>
            <a:r>
              <a:rPr lang="en-US" sz="1600" b="1" dirty="0">
                <a:solidFill>
                  <a:schemeClr val="tx1"/>
                </a:solidFill>
                <a:latin typeface="EC Square Sans Pro" panose="020B0506040000020004" pitchFamily="34" charset="0"/>
              </a:rPr>
              <a:t>same/another EU country</a:t>
            </a:r>
            <a:endParaRPr lang="LID4096" sz="1600" b="1" dirty="0">
              <a:solidFill>
                <a:schemeClr val="tx1"/>
              </a:solidFill>
              <a:latin typeface="EC Square Sans Pro" panose="020B0506040000020004" pitchFamily="34" charset="0"/>
            </a:endParaRPr>
          </a:p>
        </p:txBody>
      </p:sp>
      <p:sp>
        <p:nvSpPr>
          <p:cNvPr id="19" name="TextBox 10">
            <a:extLst>
              <a:ext uri="{FF2B5EF4-FFF2-40B4-BE49-F238E27FC236}">
                <a16:creationId xmlns:a16="http://schemas.microsoft.com/office/drawing/2014/main" id="{31A6D801-C04B-45D8-9775-B697C3F8B0AF}"/>
              </a:ext>
            </a:extLst>
          </p:cNvPr>
          <p:cNvSpPr txBox="1"/>
          <p:nvPr/>
        </p:nvSpPr>
        <p:spPr>
          <a:xfrm>
            <a:off x="584381" y="5376378"/>
            <a:ext cx="4590207" cy="338554"/>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A</a:t>
            </a:r>
            <a:r>
              <a:rPr lang="en-US" sz="1600" strike="dblStrike" kern="1200" dirty="0">
                <a:solidFill>
                  <a:srgbClr val="FF0000"/>
                </a:solidFill>
                <a:latin typeface="EC Square Sans Pro" panose="020B0506040000020004" pitchFamily="34" charset="0"/>
                <a:ea typeface="+mn-ea"/>
                <a:cs typeface="+mn-cs"/>
              </a:rPr>
              <a:t> </a:t>
            </a:r>
            <a:r>
              <a:rPr lang="en-US" sz="1600" b="1" dirty="0">
                <a:solidFill>
                  <a:schemeClr val="tx1"/>
                </a:solidFill>
                <a:latin typeface="EC Square Sans Pro" panose="020B0506040000020004" pitchFamily="34" charset="0"/>
              </a:rPr>
              <a:t>human medicine </a:t>
            </a:r>
            <a:r>
              <a:rPr lang="en-US" sz="1600" b="1" dirty="0" err="1">
                <a:solidFill>
                  <a:schemeClr val="tx1"/>
                </a:solidFill>
                <a:latin typeface="EC Square Sans Pro" panose="020B0506040000020004" pitchFamily="34" charset="0"/>
              </a:rPr>
              <a:t>authorised</a:t>
            </a:r>
            <a:r>
              <a:rPr lang="en-US" sz="1600" b="1" dirty="0">
                <a:solidFill>
                  <a:schemeClr val="tx1"/>
                </a:solidFill>
                <a:latin typeface="EC Square Sans Pro" panose="020B0506040000020004" pitchFamily="34" charset="0"/>
              </a:rPr>
              <a:t> in the EU </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97894" y="6153972"/>
            <a:ext cx="4715061" cy="584775"/>
          </a:xfrm>
          <a:prstGeom prst="rect">
            <a:avLst/>
          </a:prstGeom>
          <a:solidFill>
            <a:srgbClr val="ECEBEB"/>
          </a:solidFill>
        </p:spPr>
        <p:txBody>
          <a:bodyPr wrap="square" rtlCol="0">
            <a:spAutoFit/>
          </a:bodyPr>
          <a:lstStyle/>
          <a:p>
            <a:pPr algn="l" rtl="0">
              <a:defRPr/>
            </a:pPr>
            <a:r>
              <a:rPr lang="en-US" sz="1600" b="1" dirty="0">
                <a:solidFill>
                  <a:schemeClr val="tx1"/>
                </a:solidFill>
                <a:latin typeface="EC Square Sans Pro" panose="020B0506040000020004" pitchFamily="34" charset="0"/>
              </a:rPr>
              <a:t>VMP prepared extemporaneously </a:t>
            </a:r>
            <a:r>
              <a:rPr lang="en-US" sz="1600" dirty="0">
                <a:solidFill>
                  <a:schemeClr val="tx1"/>
                </a:solidFill>
                <a:latin typeface="EC Square Sans Pro" panose="020B0506040000020004" pitchFamily="34" charset="0"/>
              </a:rPr>
              <a:t>in accordance with the terms of a veterinary prescription. </a:t>
            </a:r>
            <a:endParaRPr lang="en-GB" sz="1100" dirty="0">
              <a:solidFill>
                <a:schemeClr val="tx1"/>
              </a:solidFill>
              <a:latin typeface="EC Square Sans Pro" panose="020B0506040000020004" pitchFamily="34" charset="0"/>
            </a:endParaRP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Product </a:t>
            </a:r>
            <a:r>
              <a:rPr lang="en-US" sz="1600" dirty="0" err="1">
                <a:solidFill>
                  <a:schemeClr val="tx1"/>
                </a:solidFill>
                <a:latin typeface="EC Square Sans Pro" panose="020B0506040000020004" pitchFamily="34" charset="0"/>
              </a:rPr>
              <a:t>authorised</a:t>
            </a:r>
            <a:r>
              <a:rPr lang="en-US" sz="1600" dirty="0">
                <a:solidFill>
                  <a:schemeClr val="tx1"/>
                </a:solidFill>
                <a:latin typeface="EC Square Sans Pro" panose="020B0506040000020004" pitchFamily="34" charset="0"/>
              </a:rPr>
              <a:t> (Art106(1)) in your country for the species and indication concerned</a:t>
            </a:r>
            <a:endParaRPr lang="LID4096" sz="1600" b="1" dirty="0">
              <a:solidFill>
                <a:schemeClr val="tx1"/>
              </a:solidFill>
              <a:latin typeface="EC Square Sans Pro" panose="020B0506040000020004" pitchFamily="34" charset="0"/>
            </a:endParaRPr>
          </a:p>
        </p:txBody>
      </p:sp>
      <p:sp>
        <p:nvSpPr>
          <p:cNvPr id="22" name="Arrow: Right 13">
            <a:extLst>
              <a:ext uri="{FF2B5EF4-FFF2-40B4-BE49-F238E27FC236}">
                <a16:creationId xmlns:a16="http://schemas.microsoft.com/office/drawing/2014/main"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2933700" y="2607853"/>
            <a:ext cx="3200400" cy="584775"/>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not, under vet responsibility </a:t>
            </a:r>
          </a:p>
          <a:p>
            <a:r>
              <a:rPr lang="en-US" sz="1600" i="1" dirty="0">
                <a:solidFill>
                  <a:srgbClr val="C00000"/>
                </a:solidFill>
                <a:latin typeface="EC Square Sans Pro" panose="020B0506040000020004" pitchFamily="34" charset="0"/>
              </a:rPr>
              <a:t>&amp; to avoid unacceptable suffering</a:t>
            </a:r>
            <a:endParaRPr lang="LID4096" sz="1600" b="1" i="1" dirty="0">
              <a:solidFill>
                <a:srgbClr val="C00000"/>
              </a:solidFill>
              <a:latin typeface="EC Square Sans Pro" panose="020B0506040000020004" pitchFamily="34" charset="0"/>
            </a:endParaRPr>
          </a:p>
        </p:txBody>
      </p:sp>
      <p:sp>
        <p:nvSpPr>
          <p:cNvPr id="3" name="Rectángulo 2">
            <a:extLst>
              <a:ext uri="{FF2B5EF4-FFF2-40B4-BE49-F238E27FC236}">
                <a16:creationId xmlns:a16="http://schemas.microsoft.com/office/drawing/2014/main"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Must use this product</a:t>
            </a:r>
            <a:endParaRPr lang="LID4096" sz="1800">
              <a:solidFill>
                <a:schemeClr val="bg1"/>
              </a:solidFill>
              <a:latin typeface="EC Square Sans Pro" panose="020B0506040000020004" pitchFamily="34" charset="0"/>
            </a:endParaRPr>
          </a:p>
        </p:txBody>
      </p:sp>
      <p:sp>
        <p:nvSpPr>
          <p:cNvPr id="38" name="Rectángulo 37">
            <a:extLst>
              <a:ext uri="{FF2B5EF4-FFF2-40B4-BE49-F238E27FC236}">
                <a16:creationId xmlns:a16="http://schemas.microsoft.com/office/drawing/2014/main"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LID4096" sz="1800">
              <a:solidFill>
                <a:schemeClr val="bg1"/>
              </a:solidFill>
              <a:latin typeface="EC Square Sans Pro" panose="020B0506040000020004" pitchFamily="34" charset="0"/>
            </a:endParaRPr>
          </a:p>
        </p:txBody>
      </p:sp>
      <p:sp>
        <p:nvSpPr>
          <p:cNvPr id="39" name="Rectángulo 38">
            <a:extLst>
              <a:ext uri="{FF2B5EF4-FFF2-40B4-BE49-F238E27FC236}">
                <a16:creationId xmlns:a16="http://schemas.microsoft.com/office/drawing/2014/main"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LID4096" sz="1800">
              <a:solidFill>
                <a:schemeClr val="bg1"/>
              </a:solidFill>
              <a:latin typeface="EC Square Sans Pro" panose="020B0506040000020004" pitchFamily="34" charset="0"/>
            </a:endParaRPr>
          </a:p>
        </p:txBody>
      </p:sp>
      <p:sp>
        <p:nvSpPr>
          <p:cNvPr id="40" name="Rectángulo 39">
            <a:extLst>
              <a:ext uri="{FF2B5EF4-FFF2-40B4-BE49-F238E27FC236}">
                <a16:creationId xmlns:a16="http://schemas.microsoft.com/office/drawing/2014/main" id="{BF153912-3FF6-42C1-A0B5-4FAB5EB590DA}"/>
              </a:ext>
            </a:extLst>
          </p:cNvPr>
          <p:cNvSpPr/>
          <p:nvPr/>
        </p:nvSpPr>
        <p:spPr>
          <a:xfrm>
            <a:off x="5802085" y="5328156"/>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EC Square Sans Pro" panose="020B0506040000020004" pitchFamily="34" charset="0"/>
              </a:rPr>
              <a:t>Select a product</a:t>
            </a:r>
            <a:endParaRPr lang="LID4096" sz="1800" dirty="0">
              <a:solidFill>
                <a:schemeClr val="bg1"/>
              </a:solidFill>
              <a:latin typeface="EC Square Sans Pro" panose="020B0506040000020004" pitchFamily="34" charset="0"/>
            </a:endParaRPr>
          </a:p>
        </p:txBody>
      </p:sp>
      <p:sp>
        <p:nvSpPr>
          <p:cNvPr id="43" name="Arrow: Down 15">
            <a:extLst>
              <a:ext uri="{FF2B5EF4-FFF2-40B4-BE49-F238E27FC236}">
                <a16:creationId xmlns:a16="http://schemas.microsoft.com/office/drawing/2014/main" id="{17D9F5F0-62FD-46D3-9B41-57B0391D119C}"/>
              </a:ext>
            </a:extLst>
          </p:cNvPr>
          <p:cNvSpPr/>
          <p:nvPr/>
        </p:nvSpPr>
        <p:spPr>
          <a:xfrm>
            <a:off x="2675098" y="5047033"/>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4" name="TextBox 16">
            <a:extLst>
              <a:ext uri="{FF2B5EF4-FFF2-40B4-BE49-F238E27FC236}">
                <a16:creationId xmlns:a16="http://schemas.microsoft.com/office/drawing/2014/main" id="{84BFF4A6-BBE2-4675-8DE5-391F4D5279A3}"/>
              </a:ext>
            </a:extLst>
          </p:cNvPr>
          <p:cNvSpPr txBox="1"/>
          <p:nvPr/>
        </p:nvSpPr>
        <p:spPr>
          <a:xfrm>
            <a:off x="3070013" y="5019153"/>
            <a:ext cx="1470181"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none, use</a:t>
            </a:r>
            <a:endParaRPr lang="LID4096" sz="1600" b="1" i="1" dirty="0">
              <a:solidFill>
                <a:srgbClr val="C00000"/>
              </a:solidFill>
              <a:latin typeface="EC Square Sans Pro" panose="020B0506040000020004" pitchFamily="34" charset="0"/>
            </a:endParaRPr>
          </a:p>
        </p:txBody>
      </p:sp>
      <p:sp>
        <p:nvSpPr>
          <p:cNvPr id="45" name="Arrow: Down 15">
            <a:extLst>
              <a:ext uri="{FF2B5EF4-FFF2-40B4-BE49-F238E27FC236}">
                <a16:creationId xmlns:a16="http://schemas.microsoft.com/office/drawing/2014/main"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725911"/>
            <a:ext cx="1484708"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a:t>
            </a:r>
            <a:r>
              <a:rPr lang="en-GB" sz="1600" i="1" dirty="0">
                <a:solidFill>
                  <a:srgbClr val="C00000"/>
                </a:solidFill>
                <a:latin typeface="EC Square Sans Pro" panose="020B0506040000020004" pitchFamily="34" charset="0"/>
              </a:rPr>
              <a:t>ne</a:t>
            </a:r>
            <a:r>
              <a:rPr lang="en-US" sz="1600" i="1" dirty="0">
                <a:solidFill>
                  <a:srgbClr val="C00000"/>
                </a:solidFill>
                <a:latin typeface="EC Square Sans Pro" panose="020B0506040000020004" pitchFamily="34" charset="0"/>
              </a:rPr>
              <a:t>, use</a:t>
            </a:r>
            <a:endParaRPr lang="LID4096" sz="1600" b="1" i="1" dirty="0">
              <a:solidFill>
                <a:srgbClr val="C00000"/>
              </a:solidFill>
              <a:latin typeface="EC Square Sans Pro" panose="020B0506040000020004" pitchFamily="34" charset="0"/>
            </a:endParaRPr>
          </a:p>
        </p:txBody>
      </p:sp>
      <p:sp>
        <p:nvSpPr>
          <p:cNvPr id="47" name="Arrow: Right 13">
            <a:extLst>
              <a:ext uri="{FF2B5EF4-FFF2-40B4-BE49-F238E27FC236}">
                <a16:creationId xmlns:a16="http://schemas.microsoft.com/office/drawing/2014/main"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2" name="Explosion: 14 Points 30">
            <a:extLst>
              <a:ext uri="{FF2B5EF4-FFF2-40B4-BE49-F238E27FC236}">
                <a16:creationId xmlns:a16="http://schemas.microsoft.com/office/drawing/2014/main" id="{E8EB0811-57B5-4783-A1D3-DB86F6C44A22}"/>
              </a:ext>
            </a:extLst>
          </p:cNvPr>
          <p:cNvSpPr/>
          <p:nvPr/>
        </p:nvSpPr>
        <p:spPr>
          <a:xfrm>
            <a:off x="8396130" y="5328156"/>
            <a:ext cx="3133889" cy="1542544"/>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3rd country rules on vaccines. !</a:t>
            </a:r>
            <a:endParaRPr lang="LID4096" dirty="0"/>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1508426" y="4583151"/>
            <a:ext cx="3519794" cy="646331"/>
          </a:xfrm>
          <a:prstGeom prst="rect">
            <a:avLst/>
          </a:prstGeom>
          <a:solidFill>
            <a:srgbClr val="2C7470"/>
          </a:solidFill>
        </p:spPr>
        <p:txBody>
          <a:bodyPr wrap="square" rtlCol="0">
            <a:spAutoFit/>
          </a:bodyPr>
          <a:lstStyle/>
          <a:p>
            <a:pPr algn="ctr"/>
            <a:r>
              <a:rPr lang="en-GB">
                <a:solidFill>
                  <a:schemeClr val="bg1"/>
                </a:solidFill>
                <a:latin typeface="EC Square Sans Pro" panose="020B0506040000020004" pitchFamily="34" charset="0"/>
              </a:rPr>
              <a:t>“use outside marketing authorisation”</a:t>
            </a:r>
          </a:p>
        </p:txBody>
      </p:sp>
      <p:pic>
        <p:nvPicPr>
          <p:cNvPr id="54" name="Imagen 53">
            <a:extLst>
              <a:ext uri="{FF2B5EF4-FFF2-40B4-BE49-F238E27FC236}">
                <a16:creationId xmlns:a16="http://schemas.microsoft.com/office/drawing/2014/main" id="{3ACBC299-76C9-490B-96F1-0BB5B3A23465}"/>
              </a:ext>
            </a:extLst>
          </p:cNvPr>
          <p:cNvPicPr>
            <a:picLocks noChangeAspect="1"/>
          </p:cNvPicPr>
          <p:nvPr/>
        </p:nvPicPr>
        <p:blipFill>
          <a:blip r:embed="rId3"/>
          <a:stretch>
            <a:fillRect/>
          </a:stretch>
        </p:blipFill>
        <p:spPr>
          <a:xfrm>
            <a:off x="9881796" y="265940"/>
            <a:ext cx="1009108" cy="722571"/>
          </a:xfrm>
          <a:prstGeom prst="rect">
            <a:avLst/>
          </a:prstGeom>
        </p:spPr>
      </p:pic>
      <p:sp>
        <p:nvSpPr>
          <p:cNvPr id="4" name="TextBox 10">
            <a:extLst>
              <a:ext uri="{FF2B5EF4-FFF2-40B4-BE49-F238E27FC236}">
                <a16:creationId xmlns:a16="http://schemas.microsoft.com/office/drawing/2014/main" id="{A1DDDF03-B08B-8E86-38CA-DFAB63A2487D}"/>
              </a:ext>
            </a:extLst>
          </p:cNvPr>
          <p:cNvSpPr txBox="1"/>
          <p:nvPr/>
        </p:nvSpPr>
        <p:spPr>
          <a:xfrm>
            <a:off x="584382" y="4528906"/>
            <a:ext cx="4593978" cy="523220"/>
          </a:xfrm>
          <a:prstGeom prst="rect">
            <a:avLst/>
          </a:prstGeom>
          <a:solidFill>
            <a:srgbClr val="ECEBEB"/>
          </a:solidFill>
        </p:spPr>
        <p:txBody>
          <a:bodyPr wrap="square" rtlCol="0">
            <a:spAutoFit/>
          </a:bodyPr>
          <a:lstStyle/>
          <a:p>
            <a:r>
              <a:rPr lang="en-US" sz="1400" b="1" dirty="0">
                <a:solidFill>
                  <a:schemeClr val="tx1"/>
                </a:solidFill>
                <a:latin typeface="EC Square Sans Pro" panose="020B0506040000020004" pitchFamily="34" charset="0"/>
              </a:rPr>
              <a:t>Product </a:t>
            </a:r>
            <a:r>
              <a:rPr lang="en-US" sz="1400" b="1" dirty="0" err="1">
                <a:solidFill>
                  <a:schemeClr val="tx1"/>
                </a:solidFill>
                <a:latin typeface="EC Square Sans Pro" panose="020B0506040000020004" pitchFamily="34" charset="0"/>
              </a:rPr>
              <a:t>authorised</a:t>
            </a:r>
            <a:r>
              <a:rPr lang="en-US" sz="1400" b="1" dirty="0">
                <a:solidFill>
                  <a:schemeClr val="tx1"/>
                </a:solidFill>
                <a:latin typeface="EC Square Sans Pro" panose="020B0506040000020004" pitchFamily="34" charset="0"/>
              </a:rPr>
              <a:t> in the EU for non-food animal for same indication</a:t>
            </a:r>
          </a:p>
        </p:txBody>
      </p:sp>
      <p:sp>
        <p:nvSpPr>
          <p:cNvPr id="5" name="Arrow: Down 15">
            <a:extLst>
              <a:ext uri="{FF2B5EF4-FFF2-40B4-BE49-F238E27FC236}">
                <a16:creationId xmlns:a16="http://schemas.microsoft.com/office/drawing/2014/main" id="{F713E439-8BF8-30D5-D06E-7D09AF547A62}"/>
              </a:ext>
            </a:extLst>
          </p:cNvPr>
          <p:cNvSpPr/>
          <p:nvPr/>
        </p:nvSpPr>
        <p:spPr>
          <a:xfrm>
            <a:off x="2675098" y="4226661"/>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6" name="TextBox 16">
            <a:extLst>
              <a:ext uri="{FF2B5EF4-FFF2-40B4-BE49-F238E27FC236}">
                <a16:creationId xmlns:a16="http://schemas.microsoft.com/office/drawing/2014/main" id="{1E69013A-BA47-0DBA-FBFF-3BDFD4D48C6A}"/>
              </a:ext>
            </a:extLst>
          </p:cNvPr>
          <p:cNvSpPr txBox="1"/>
          <p:nvPr/>
        </p:nvSpPr>
        <p:spPr>
          <a:xfrm>
            <a:off x="3098305" y="4200577"/>
            <a:ext cx="1556051"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a:t>
            </a:r>
            <a:r>
              <a:rPr lang="en-GB" sz="1600" i="1" dirty="0">
                <a:solidFill>
                  <a:srgbClr val="C00000"/>
                </a:solidFill>
                <a:latin typeface="EC Square Sans Pro" panose="020B0506040000020004" pitchFamily="34" charset="0"/>
              </a:rPr>
              <a:t>ne</a:t>
            </a:r>
            <a:r>
              <a:rPr lang="en-US" sz="1600" i="1" dirty="0">
                <a:solidFill>
                  <a:srgbClr val="C00000"/>
                </a:solidFill>
                <a:latin typeface="EC Square Sans Pro" panose="020B0506040000020004" pitchFamily="34" charset="0"/>
              </a:rPr>
              <a:t>, use</a:t>
            </a:r>
            <a:endParaRPr lang="LID4096" sz="1600" b="1" i="1" dirty="0">
              <a:solidFill>
                <a:srgbClr val="C00000"/>
              </a:solidFill>
              <a:latin typeface="EC Square Sans Pro" panose="020B0506040000020004" pitchFamily="34" charset="0"/>
            </a:endParaRPr>
          </a:p>
        </p:txBody>
      </p:sp>
      <p:sp>
        <p:nvSpPr>
          <p:cNvPr id="10" name="Rectángulo 39">
            <a:extLst>
              <a:ext uri="{FF2B5EF4-FFF2-40B4-BE49-F238E27FC236}">
                <a16:creationId xmlns:a16="http://schemas.microsoft.com/office/drawing/2014/main" id="{CDD75833-CEEB-8AF1-8CDA-B4BBE77622C4}"/>
              </a:ext>
            </a:extLst>
          </p:cNvPr>
          <p:cNvSpPr/>
          <p:nvPr/>
        </p:nvSpPr>
        <p:spPr>
          <a:xfrm>
            <a:off x="5802085" y="6072661"/>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EC Square Sans Pro" panose="020B0506040000020004" pitchFamily="34" charset="0"/>
              </a:rPr>
              <a:t>P</a:t>
            </a:r>
            <a:r>
              <a:rPr lang="en-US" sz="1800" dirty="0">
                <a:solidFill>
                  <a:schemeClr val="bg1"/>
                </a:solidFill>
                <a:latin typeface="EC Square Sans Pro" panose="020B0506040000020004" pitchFamily="34" charset="0"/>
              </a:rPr>
              <a:t>repare a product</a:t>
            </a:r>
            <a:endParaRPr lang="LID4096" sz="1800" dirty="0">
              <a:solidFill>
                <a:schemeClr val="bg1"/>
              </a:solidFill>
              <a:latin typeface="EC Square Sans Pro" panose="020B0506040000020004" pitchFamily="34" charset="0"/>
            </a:endParaRPr>
          </a:p>
        </p:txBody>
      </p:sp>
      <p:sp>
        <p:nvSpPr>
          <p:cNvPr id="13" name="Arrow: Right 13">
            <a:extLst>
              <a:ext uri="{FF2B5EF4-FFF2-40B4-BE49-F238E27FC236}">
                <a16:creationId xmlns:a16="http://schemas.microsoft.com/office/drawing/2014/main" id="{4220CF77-C602-7896-1D0C-24942FD34203}"/>
              </a:ext>
            </a:extLst>
          </p:cNvPr>
          <p:cNvSpPr/>
          <p:nvPr/>
        </p:nvSpPr>
        <p:spPr>
          <a:xfrm>
            <a:off x="5192654" y="618662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7" name="TextBox 6">
            <a:extLst>
              <a:ext uri="{FF2B5EF4-FFF2-40B4-BE49-F238E27FC236}">
                <a16:creationId xmlns:a16="http://schemas.microsoft.com/office/drawing/2014/main" id="{43FC36C5-3650-A1AE-CDDD-0196F5506275}"/>
              </a:ext>
            </a:extLst>
          </p:cNvPr>
          <p:cNvSpPr txBox="1"/>
          <p:nvPr/>
        </p:nvSpPr>
        <p:spPr>
          <a:xfrm>
            <a:off x="8657769" y="2222971"/>
            <a:ext cx="2872250" cy="1815882"/>
          </a:xfrm>
          <a:prstGeom prst="rect">
            <a:avLst/>
          </a:prstGeom>
          <a:noFill/>
        </p:spPr>
        <p:txBody>
          <a:bodyPr wrap="square" rtlCol="0">
            <a:spAutoFit/>
          </a:bodyPr>
          <a:lstStyle/>
          <a:p>
            <a:r>
              <a:rPr lang="en-US" sz="1600" b="1" dirty="0">
                <a:solidFill>
                  <a:srgbClr val="FF0000"/>
                </a:solidFill>
                <a:latin typeface="EC Square Sans Pro" panose="020B0506040000020004"/>
              </a:rPr>
              <a:t>3</a:t>
            </a:r>
            <a:r>
              <a:rPr lang="en-US" sz="1600" b="1" baseline="30000" dirty="0">
                <a:solidFill>
                  <a:srgbClr val="FF0000"/>
                </a:solidFill>
                <a:latin typeface="EC Square Sans Pro" panose="020B0506040000020004"/>
              </a:rPr>
              <a:t>rd</a:t>
            </a:r>
            <a:r>
              <a:rPr lang="en-US" sz="1600" b="1" dirty="0">
                <a:solidFill>
                  <a:srgbClr val="FF0000"/>
                </a:solidFill>
                <a:latin typeface="EC Square Sans Pro" panose="020B0506040000020004"/>
              </a:rPr>
              <a:t> country products :</a:t>
            </a:r>
          </a:p>
          <a:p>
            <a:r>
              <a:rPr lang="en-US" sz="1600" dirty="0">
                <a:latin typeface="EC Square Sans Pro" panose="020B0506040000020004"/>
              </a:rPr>
              <a:t> In cases where none of the foregoing options are available </a:t>
            </a:r>
            <a:r>
              <a:rPr lang="en-US" sz="1600" dirty="0">
                <a:latin typeface="Montserrat" panose="00000500000000000000" pitchFamily="2" charset="0"/>
              </a:rPr>
              <a:t>→ </a:t>
            </a:r>
            <a:r>
              <a:rPr lang="en-US" sz="1600" dirty="0">
                <a:latin typeface="EC Square Sans Pro" panose="020B0506040000020004"/>
              </a:rPr>
              <a:t>use a VMP </a:t>
            </a:r>
            <a:r>
              <a:rPr lang="en-US" sz="1600" dirty="0" err="1">
                <a:latin typeface="EC Square Sans Pro" panose="020B0506040000020004"/>
              </a:rPr>
              <a:t>authorised</a:t>
            </a:r>
            <a:r>
              <a:rPr lang="en-US" sz="1600" dirty="0">
                <a:latin typeface="EC Square Sans Pro" panose="020B0506040000020004"/>
              </a:rPr>
              <a:t> in a </a:t>
            </a:r>
            <a:r>
              <a:rPr lang="en-US" sz="1600" b="1" dirty="0">
                <a:latin typeface="EC Square Sans Pro" panose="020B0506040000020004"/>
              </a:rPr>
              <a:t>third country for the same animal species and the same indication</a:t>
            </a:r>
            <a:endParaRPr lang="en-BE" sz="1600" b="1" dirty="0">
              <a:latin typeface="EC Square Sans Pro" panose="020B0506040000020004"/>
            </a:endParaRPr>
          </a:p>
        </p:txBody>
      </p:sp>
    </p:spTree>
    <p:extLst>
      <p:ext uri="{BB962C8B-B14F-4D97-AF65-F5344CB8AC3E}">
        <p14:creationId xmlns:p14="http://schemas.microsoft.com/office/powerpoint/2010/main" val="127913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77148"/>
            <a:ext cx="12213771" cy="73845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4" y="1206592"/>
            <a:ext cx="12213773" cy="107275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dirty="0">
                <a:solidFill>
                  <a:schemeClr val="bg1"/>
                </a:solidFill>
                <a:latin typeface="EC Square Sans Pro" panose="020B0506040000020004" pitchFamily="34" charset="0"/>
              </a:rPr>
              <a:t>When no authorized medicine is available for </a:t>
            </a:r>
            <a:r>
              <a:rPr lang="en-US" sz="2400" b="1" u="sng" dirty="0">
                <a:solidFill>
                  <a:schemeClr val="bg1"/>
                </a:solidFill>
                <a:latin typeface="EC Square Sans Pro" panose="020B0506040000020004" pitchFamily="34" charset="0"/>
              </a:rPr>
              <a:t>food-producing aquatic animals </a:t>
            </a:r>
            <a:r>
              <a:rPr lang="en-US" sz="2400" b="1" dirty="0">
                <a:solidFill>
                  <a:schemeClr val="bg1"/>
                </a:solidFill>
                <a:latin typeface="EC Square Sans Pro" panose="020B0506040000020004" pitchFamily="34" charset="0"/>
              </a:rPr>
              <a:t>or authorized ones are not available</a:t>
            </a: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Use of Veterinary Medicinal Products</a:t>
            </a:r>
          </a:p>
          <a:p>
            <a:endParaRPr lang="en-GB"/>
          </a:p>
        </p:txBody>
      </p:sp>
      <p:sp>
        <p:nvSpPr>
          <p:cNvPr id="11" name="TextBox 8">
            <a:extLst>
              <a:ext uri="{FF2B5EF4-FFF2-40B4-BE49-F238E27FC236}">
                <a16:creationId xmlns:a16="http://schemas.microsoft.com/office/drawing/2014/main" id="{BB7E4F4F-C703-441F-87FE-EFEECBF28284}"/>
              </a:ext>
            </a:extLst>
          </p:cNvPr>
          <p:cNvSpPr txBox="1"/>
          <p:nvPr/>
        </p:nvSpPr>
        <p:spPr>
          <a:xfrm>
            <a:off x="495615" y="2790146"/>
            <a:ext cx="5348065" cy="1015663"/>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for the: </a:t>
            </a:r>
          </a:p>
          <a:p>
            <a:r>
              <a:rPr lang="en-US" sz="1600" dirty="0">
                <a:solidFill>
                  <a:srgbClr val="616161"/>
                </a:solidFill>
                <a:latin typeface="EC Square Sans Pro" panose="020B0506040000020004" pitchFamily="34" charset="0"/>
              </a:rPr>
              <a:t>- </a:t>
            </a:r>
            <a:r>
              <a:rPr lang="en-US" sz="1400" b="1" dirty="0">
                <a:solidFill>
                  <a:srgbClr val="616161"/>
                </a:solidFill>
                <a:latin typeface="EC Square Sans Pro" panose="020B0506040000020004" pitchFamily="34" charset="0"/>
              </a:rPr>
              <a:t>same/another indication</a:t>
            </a:r>
          </a:p>
          <a:p>
            <a:r>
              <a:rPr lang="en-US" sz="1400" dirty="0">
                <a:solidFill>
                  <a:srgbClr val="616161"/>
                </a:solidFill>
                <a:latin typeface="EC Square Sans Pro" panose="020B0506040000020004" pitchFamily="34" charset="0"/>
              </a:rPr>
              <a:t>- in </a:t>
            </a:r>
            <a:r>
              <a:rPr lang="en-US" sz="1400" b="1" dirty="0">
                <a:solidFill>
                  <a:srgbClr val="616161"/>
                </a:solidFill>
                <a:latin typeface="EC Square Sans Pro" panose="020B0506040000020004" pitchFamily="34" charset="0"/>
              </a:rPr>
              <a:t>same/another food-producing  aquatic species</a:t>
            </a:r>
          </a:p>
          <a:p>
            <a:r>
              <a:rPr lang="en-US" sz="1400" dirty="0">
                <a:solidFill>
                  <a:srgbClr val="616161"/>
                </a:solidFill>
                <a:latin typeface="EC Square Sans Pro" panose="020B0506040000020004" pitchFamily="34" charset="0"/>
              </a:rPr>
              <a:t>- in the </a:t>
            </a:r>
            <a:r>
              <a:rPr lang="en-US" sz="1400" b="1" dirty="0">
                <a:solidFill>
                  <a:srgbClr val="616161"/>
                </a:solidFill>
                <a:latin typeface="EC Square Sans Pro" panose="020B0506040000020004" pitchFamily="34" charset="0"/>
              </a:rPr>
              <a:t>same/another EU country</a:t>
            </a:r>
          </a:p>
        </p:txBody>
      </p:sp>
      <p:sp>
        <p:nvSpPr>
          <p:cNvPr id="18" name="TextBox 9">
            <a:extLst>
              <a:ext uri="{FF2B5EF4-FFF2-40B4-BE49-F238E27FC236}">
                <a16:creationId xmlns:a16="http://schemas.microsoft.com/office/drawing/2014/main" id="{6ACD612A-E86B-4604-A5AA-DBA82BBFA50B}"/>
              </a:ext>
            </a:extLst>
          </p:cNvPr>
          <p:cNvSpPr txBox="1"/>
          <p:nvPr/>
        </p:nvSpPr>
        <p:spPr>
          <a:xfrm>
            <a:off x="495615" y="4017007"/>
            <a:ext cx="5311621"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the EU for </a:t>
            </a:r>
            <a:r>
              <a:rPr lang="en-US" sz="1600" b="1" dirty="0">
                <a:solidFill>
                  <a:srgbClr val="616161"/>
                </a:solidFill>
                <a:latin typeface="EC Square Sans Pro" panose="020B0506040000020004" pitchFamily="34" charset="0"/>
              </a:rPr>
              <a:t>food-producing terrestrial species </a:t>
            </a:r>
            <a:r>
              <a:rPr lang="en-US" sz="1600" dirty="0">
                <a:solidFill>
                  <a:srgbClr val="616161"/>
                </a:solidFill>
                <a:latin typeface="EC Square Sans Pro" panose="020B0506040000020004" pitchFamily="34" charset="0"/>
              </a:rPr>
              <a:t>(substance list under development)</a:t>
            </a:r>
            <a:endParaRPr lang="LID4096" sz="1600" dirty="0">
              <a:latin typeface="EC Square Sans Pro" panose="020B0506040000020004" pitchFamily="34" charset="0"/>
            </a:endParaRPr>
          </a:p>
        </p:txBody>
      </p:sp>
      <p:sp>
        <p:nvSpPr>
          <p:cNvPr id="19" name="TextBox 10">
            <a:extLst>
              <a:ext uri="{FF2B5EF4-FFF2-40B4-BE49-F238E27FC236}">
                <a16:creationId xmlns:a16="http://schemas.microsoft.com/office/drawing/2014/main" id="{31A6D801-C04B-45D8-9775-B697C3F8B0AF}"/>
              </a:ext>
            </a:extLst>
          </p:cNvPr>
          <p:cNvSpPr txBox="1"/>
          <p:nvPr/>
        </p:nvSpPr>
        <p:spPr>
          <a:xfrm>
            <a:off x="484242" y="4959350"/>
            <a:ext cx="5309716"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A </a:t>
            </a:r>
            <a:r>
              <a:rPr lang="en-US" sz="1600" b="1" dirty="0">
                <a:solidFill>
                  <a:srgbClr val="616161"/>
                </a:solidFill>
                <a:latin typeface="EC Square Sans Pro" panose="020B0506040000020004" pitchFamily="34" charset="0"/>
              </a:rPr>
              <a:t>human medicine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the EU (substance list under development)</a:t>
            </a:r>
            <a:endParaRPr lang="en-US" sz="1600" b="1" dirty="0">
              <a:solidFill>
                <a:srgbClr val="616161"/>
              </a:solidFill>
              <a:latin typeface="EC Square Sans Pro" panose="020B0506040000020004" pitchFamily="34" charset="0"/>
            </a:endParaRP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5797550"/>
            <a:ext cx="5348065" cy="584775"/>
          </a:xfrm>
          <a:prstGeom prst="rect">
            <a:avLst/>
          </a:prstGeom>
          <a:solidFill>
            <a:srgbClr val="ECEBEB"/>
          </a:solidFill>
        </p:spPr>
        <p:txBody>
          <a:bodyPr wrap="square" rtlCol="0">
            <a:spAutoFit/>
          </a:bodyPr>
          <a:lstStyle/>
          <a:p>
            <a:pPr algn="l" rtl="0">
              <a:defRPr/>
            </a:pPr>
            <a:r>
              <a:rPr lang="en-US" sz="1600" b="1" dirty="0">
                <a:solidFill>
                  <a:srgbClr val="616161"/>
                </a:solidFill>
                <a:latin typeface="EC Square Sans Pro" panose="020B0506040000020004" pitchFamily="34" charset="0"/>
              </a:rPr>
              <a:t>VMP prepared extemporaneously </a:t>
            </a:r>
            <a:r>
              <a:rPr lang="en-US" sz="1600" dirty="0">
                <a:solidFill>
                  <a:srgbClr val="616161"/>
                </a:solidFill>
                <a:latin typeface="EC Square Sans Pro" panose="020B0506040000020004" pitchFamily="34" charset="0"/>
              </a:rPr>
              <a:t>in accordance with the terms of a veterinary prescription</a:t>
            </a:r>
            <a:endParaRPr lang="en-GB" sz="1600" dirty="0">
              <a:latin typeface="EC Square Sans Pro" panose="020B0506040000020004" pitchFamily="34" charset="0"/>
            </a:endParaRP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your country for the aquatic animal species and indication concerned</a:t>
            </a:r>
            <a:endParaRPr lang="LID4096" sz="1600" b="1" dirty="0">
              <a:latin typeface="EC Square Sans Pro" panose="020B0506040000020004" pitchFamily="34" charset="0"/>
            </a:endParaRPr>
          </a:p>
        </p:txBody>
      </p:sp>
      <p:sp>
        <p:nvSpPr>
          <p:cNvPr id="22" name="Arrow: Right 13">
            <a:extLst>
              <a:ext uri="{FF2B5EF4-FFF2-40B4-BE49-F238E27FC236}">
                <a16:creationId xmlns:a16="http://schemas.microsoft.com/office/drawing/2014/main"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3169648" y="2552494"/>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LID4096" sz="1600" b="1" i="1">
              <a:solidFill>
                <a:srgbClr val="C00000"/>
              </a:solidFill>
              <a:latin typeface="EC Square Sans Pro" panose="020B0506040000020004" pitchFamily="34" charset="0"/>
            </a:endParaRPr>
          </a:p>
        </p:txBody>
      </p:sp>
      <p:sp>
        <p:nvSpPr>
          <p:cNvPr id="3" name="Rectángulo 2">
            <a:extLst>
              <a:ext uri="{FF2B5EF4-FFF2-40B4-BE49-F238E27FC236}">
                <a16:creationId xmlns:a16="http://schemas.microsoft.com/office/drawing/2014/main"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Must use this product</a:t>
            </a:r>
            <a:endParaRPr lang="LID4096" sz="1800">
              <a:solidFill>
                <a:schemeClr val="bg1"/>
              </a:solidFill>
              <a:latin typeface="EC Square Sans Pro" panose="020B0506040000020004" pitchFamily="34" charset="0"/>
            </a:endParaRPr>
          </a:p>
        </p:txBody>
      </p:sp>
      <p:sp>
        <p:nvSpPr>
          <p:cNvPr id="38" name="Rectángulo 37">
            <a:extLst>
              <a:ext uri="{FF2B5EF4-FFF2-40B4-BE49-F238E27FC236}">
                <a16:creationId xmlns:a16="http://schemas.microsoft.com/office/drawing/2014/main"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LID4096" sz="1800">
              <a:solidFill>
                <a:schemeClr val="bg1"/>
              </a:solidFill>
              <a:latin typeface="EC Square Sans Pro" panose="020B0506040000020004" pitchFamily="34" charset="0"/>
            </a:endParaRPr>
          </a:p>
        </p:txBody>
      </p:sp>
      <p:sp>
        <p:nvSpPr>
          <p:cNvPr id="39" name="Rectángulo 38">
            <a:extLst>
              <a:ext uri="{FF2B5EF4-FFF2-40B4-BE49-F238E27FC236}">
                <a16:creationId xmlns:a16="http://schemas.microsoft.com/office/drawing/2014/main"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LID4096" sz="1800">
              <a:solidFill>
                <a:schemeClr val="bg1"/>
              </a:solidFill>
              <a:latin typeface="EC Square Sans Pro" panose="020B0506040000020004" pitchFamily="34" charset="0"/>
            </a:endParaRPr>
          </a:p>
        </p:txBody>
      </p:sp>
      <p:sp>
        <p:nvSpPr>
          <p:cNvPr id="40" name="Rectángulo 39">
            <a:extLst>
              <a:ext uri="{FF2B5EF4-FFF2-40B4-BE49-F238E27FC236}">
                <a16:creationId xmlns:a16="http://schemas.microsoft.com/office/drawing/2014/main"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Prepare a product</a:t>
            </a:r>
            <a:endParaRPr lang="LID4096" sz="1800">
              <a:solidFill>
                <a:schemeClr val="bg1"/>
              </a:solidFill>
              <a:latin typeface="EC Square Sans Pro" panose="020B0506040000020004" pitchFamily="34" charset="0"/>
            </a:endParaRPr>
          </a:p>
        </p:txBody>
      </p:sp>
      <p:sp>
        <p:nvSpPr>
          <p:cNvPr id="42" name="TextBox 16">
            <a:extLst>
              <a:ext uri="{FF2B5EF4-FFF2-40B4-BE49-F238E27FC236}">
                <a16:creationId xmlns:a16="http://schemas.microsoft.com/office/drawing/2014/main" id="{953E6DCE-5177-4DAC-8E53-E1158AC9BFB0}"/>
              </a:ext>
            </a:extLst>
          </p:cNvPr>
          <p:cNvSpPr txBox="1"/>
          <p:nvPr/>
        </p:nvSpPr>
        <p:spPr>
          <a:xfrm>
            <a:off x="3138147" y="3736615"/>
            <a:ext cx="1122286"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not, use</a:t>
            </a:r>
            <a:endParaRPr lang="LID4096" sz="1600" b="1" i="1" dirty="0">
              <a:solidFill>
                <a:srgbClr val="C00000"/>
              </a:solidFill>
              <a:latin typeface="EC Square Sans Pro" panose="020B0506040000020004" pitchFamily="34" charset="0"/>
            </a:endParaRPr>
          </a:p>
        </p:txBody>
      </p:sp>
      <p:sp>
        <p:nvSpPr>
          <p:cNvPr id="44" name="TextBox 16">
            <a:extLst>
              <a:ext uri="{FF2B5EF4-FFF2-40B4-BE49-F238E27FC236}">
                <a16:creationId xmlns:a16="http://schemas.microsoft.com/office/drawing/2014/main" id="{84BFF4A6-BBE2-4675-8DE5-391F4D5279A3}"/>
              </a:ext>
            </a:extLst>
          </p:cNvPr>
          <p:cNvSpPr txBox="1"/>
          <p:nvPr/>
        </p:nvSpPr>
        <p:spPr>
          <a:xfrm>
            <a:off x="3138147" y="4701379"/>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LID4096" sz="1600" b="1" i="1">
              <a:solidFill>
                <a:srgbClr val="C00000"/>
              </a:solidFill>
              <a:latin typeface="EC Square Sans Pro" panose="020B0506040000020004" pitchFamily="34" charset="0"/>
            </a:endParaRP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492750"/>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LID4096" sz="1600" b="1" i="1">
              <a:solidFill>
                <a:srgbClr val="C00000"/>
              </a:solidFill>
              <a:latin typeface="EC Square Sans Pro" panose="020B0506040000020004" pitchFamily="34" charset="0"/>
            </a:endParaRPr>
          </a:p>
        </p:txBody>
      </p:sp>
      <p:sp>
        <p:nvSpPr>
          <p:cNvPr id="47" name="Arrow: Right 13">
            <a:extLst>
              <a:ext uri="{FF2B5EF4-FFF2-40B4-BE49-F238E27FC236}">
                <a16:creationId xmlns:a16="http://schemas.microsoft.com/office/drawing/2014/main"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algn="ctr"/>
            <a:r>
              <a:rPr lang="en-GB">
                <a:solidFill>
                  <a:schemeClr val="bg1"/>
                </a:solidFill>
                <a:latin typeface="EC Square Sans Pro" panose="020B0506040000020004" pitchFamily="34" charset="0"/>
              </a:rPr>
              <a:t>“cascade use of AM”</a:t>
            </a:r>
          </a:p>
        </p:txBody>
      </p:sp>
      <p:pic>
        <p:nvPicPr>
          <p:cNvPr id="31" name="Imagen 30">
            <a:extLst>
              <a:ext uri="{FF2B5EF4-FFF2-40B4-BE49-F238E27FC236}">
                <a16:creationId xmlns:a16="http://schemas.microsoft.com/office/drawing/2014/main" id="{F2C12A8C-64C2-4978-9C27-B996D4B5540C}"/>
              </a:ext>
            </a:extLst>
          </p:cNvPr>
          <p:cNvPicPr>
            <a:picLocks noChangeAspect="1"/>
          </p:cNvPicPr>
          <p:nvPr/>
        </p:nvPicPr>
        <p:blipFill>
          <a:blip r:embed="rId3"/>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3" name="Arrow: Down 15">
            <a:extLst>
              <a:ext uri="{FF2B5EF4-FFF2-40B4-BE49-F238E27FC236}">
                <a16:creationId xmlns:a16="http://schemas.microsoft.com/office/drawing/2014/main" id="{A34682DA-A87D-4C58-A251-DC8B1573AC5C}"/>
              </a:ext>
            </a:extLst>
          </p:cNvPr>
          <p:cNvSpPr/>
          <p:nvPr/>
        </p:nvSpPr>
        <p:spPr>
          <a:xfrm>
            <a:off x="2628667" y="377104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4" name="Arrow: Down 15">
            <a:extLst>
              <a:ext uri="{FF2B5EF4-FFF2-40B4-BE49-F238E27FC236}">
                <a16:creationId xmlns:a16="http://schemas.microsoft.com/office/drawing/2014/main"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5" name="Rectángulo 34">
            <a:extLst>
              <a:ext uri="{FF2B5EF4-FFF2-40B4-BE49-F238E27FC236}">
                <a16:creationId xmlns:a16="http://schemas.microsoft.com/office/drawing/2014/main"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LID4096" sz="1800">
              <a:solidFill>
                <a:schemeClr val="bg1"/>
              </a:solidFill>
              <a:latin typeface="EC Square Sans Pro" panose="020B0506040000020004" pitchFamily="34" charset="0"/>
            </a:endParaRPr>
          </a:p>
        </p:txBody>
      </p:sp>
      <p:sp>
        <p:nvSpPr>
          <p:cNvPr id="36" name="Arrow: Right 13">
            <a:extLst>
              <a:ext uri="{FF2B5EF4-FFF2-40B4-BE49-F238E27FC236}">
                <a16:creationId xmlns:a16="http://schemas.microsoft.com/office/drawing/2014/main"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 name="Explosion: 14 Points 30">
            <a:extLst>
              <a:ext uri="{FF2B5EF4-FFF2-40B4-BE49-F238E27FC236}">
                <a16:creationId xmlns:a16="http://schemas.microsoft.com/office/drawing/2014/main" id="{E304F996-CD22-05C5-1BA8-238626B8D25C}"/>
              </a:ext>
            </a:extLst>
          </p:cNvPr>
          <p:cNvSpPr/>
          <p:nvPr/>
        </p:nvSpPr>
        <p:spPr>
          <a:xfrm>
            <a:off x="8914223" y="4684961"/>
            <a:ext cx="3133889" cy="1749239"/>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3rd country rules on vaccines. !</a:t>
            </a:r>
            <a:endParaRPr lang="LID4096" dirty="0"/>
          </a:p>
        </p:txBody>
      </p:sp>
      <p:sp>
        <p:nvSpPr>
          <p:cNvPr id="5" name="TextBox 4">
            <a:extLst>
              <a:ext uri="{FF2B5EF4-FFF2-40B4-BE49-F238E27FC236}">
                <a16:creationId xmlns:a16="http://schemas.microsoft.com/office/drawing/2014/main" id="{96055CB1-6E7B-3E85-98FD-4EAF49DF101B}"/>
              </a:ext>
            </a:extLst>
          </p:cNvPr>
          <p:cNvSpPr txBox="1"/>
          <p:nvPr/>
        </p:nvSpPr>
        <p:spPr>
          <a:xfrm>
            <a:off x="8953007" y="2111209"/>
            <a:ext cx="2872250" cy="1815882"/>
          </a:xfrm>
          <a:prstGeom prst="rect">
            <a:avLst/>
          </a:prstGeom>
          <a:noFill/>
        </p:spPr>
        <p:txBody>
          <a:bodyPr wrap="square" rtlCol="0">
            <a:spAutoFit/>
          </a:bodyPr>
          <a:lstStyle/>
          <a:p>
            <a:r>
              <a:rPr lang="en-US" sz="1600" b="1" dirty="0">
                <a:solidFill>
                  <a:srgbClr val="FF0000"/>
                </a:solidFill>
                <a:latin typeface="EC Square Sans Pro" panose="020B0506040000020004"/>
              </a:rPr>
              <a:t>3</a:t>
            </a:r>
            <a:r>
              <a:rPr lang="en-US" sz="1600" b="1" baseline="30000" dirty="0">
                <a:solidFill>
                  <a:srgbClr val="FF0000"/>
                </a:solidFill>
                <a:latin typeface="EC Square Sans Pro" panose="020B0506040000020004"/>
              </a:rPr>
              <a:t>rd</a:t>
            </a:r>
            <a:r>
              <a:rPr lang="en-US" sz="1600" b="1" dirty="0">
                <a:solidFill>
                  <a:srgbClr val="FF0000"/>
                </a:solidFill>
                <a:latin typeface="EC Square Sans Pro" panose="020B0506040000020004"/>
              </a:rPr>
              <a:t> country products :</a:t>
            </a:r>
          </a:p>
          <a:p>
            <a:r>
              <a:rPr lang="en-US" sz="1600" dirty="0">
                <a:latin typeface="EC Square Sans Pro" panose="020B0506040000020004"/>
              </a:rPr>
              <a:t> In cases where none of the foregoing options are available </a:t>
            </a:r>
            <a:r>
              <a:rPr lang="en-US" sz="1600" dirty="0">
                <a:latin typeface="Montserrat" panose="00000500000000000000" pitchFamily="2" charset="0"/>
              </a:rPr>
              <a:t>→ </a:t>
            </a:r>
            <a:r>
              <a:rPr lang="en-US" sz="1600" dirty="0">
                <a:latin typeface="EC Square Sans Pro" panose="020B0506040000020004"/>
              </a:rPr>
              <a:t>use a VMP </a:t>
            </a:r>
            <a:r>
              <a:rPr lang="en-US" sz="1600" dirty="0" err="1">
                <a:latin typeface="EC Square Sans Pro" panose="020B0506040000020004"/>
              </a:rPr>
              <a:t>authorised</a:t>
            </a:r>
            <a:r>
              <a:rPr lang="en-US" sz="1600" dirty="0">
                <a:latin typeface="EC Square Sans Pro" panose="020B0506040000020004"/>
              </a:rPr>
              <a:t> in a </a:t>
            </a:r>
            <a:r>
              <a:rPr lang="en-US" sz="1600" b="1" dirty="0">
                <a:latin typeface="EC Square Sans Pro" panose="020B0506040000020004"/>
              </a:rPr>
              <a:t>third country for the same animal species and the same indication</a:t>
            </a:r>
            <a:endParaRPr lang="en-BE" sz="1600" b="1" dirty="0">
              <a:latin typeface="EC Square Sans Pro" panose="020B0506040000020004"/>
            </a:endParaRPr>
          </a:p>
        </p:txBody>
      </p:sp>
    </p:spTree>
    <p:extLst>
      <p:ext uri="{BB962C8B-B14F-4D97-AF65-F5344CB8AC3E}">
        <p14:creationId xmlns:p14="http://schemas.microsoft.com/office/powerpoint/2010/main" val="284452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a:solidFill>
                  <a:schemeClr val="bg1"/>
                </a:solidFill>
                <a:latin typeface="EC Square Sans Pro" panose="020B0506040000020004" pitchFamily="34" charset="0"/>
              </a:rPr>
              <a:t>Adverse events</a:t>
            </a:r>
          </a:p>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Use of Veterinary Medicinal Products</a:t>
            </a:r>
          </a:p>
          <a:p>
            <a:endParaRPr lang="en-GB"/>
          </a:p>
        </p:txBody>
      </p:sp>
      <p:pic>
        <p:nvPicPr>
          <p:cNvPr id="37" name="Picture 6">
            <a:extLst>
              <a:ext uri="{FF2B5EF4-FFF2-40B4-BE49-F238E27FC236}">
                <a16:creationId xmlns:a16="http://schemas.microsoft.com/office/drawing/2014/main" id="{17169259-76FD-4ED0-9D85-D3AB3A160329}"/>
              </a:ext>
            </a:extLst>
          </p:cNvPr>
          <p:cNvPicPr>
            <a:picLocks noChangeAspect="1"/>
          </p:cNvPicPr>
          <p:nvPr/>
        </p:nvPicPr>
        <p:blipFill>
          <a:blip r:embed="rId3"/>
          <a:stretch>
            <a:fillRect/>
          </a:stretch>
        </p:blipFill>
        <p:spPr>
          <a:xfrm>
            <a:off x="1066800" y="1899974"/>
            <a:ext cx="8979568" cy="4970726"/>
          </a:xfrm>
          <a:prstGeom prst="rect">
            <a:avLst/>
          </a:prstGeom>
        </p:spPr>
      </p:pic>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3E1908D4-C0F5-86DC-083D-CA9EFB28AFA4}"/>
              </a:ext>
            </a:extLst>
          </p:cNvPr>
          <p:cNvSpPr/>
          <p:nvPr/>
        </p:nvSpPr>
        <p:spPr>
          <a:xfrm>
            <a:off x="9067801" y="3584660"/>
            <a:ext cx="2680853" cy="1317043"/>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 not forget to report adverse events including </a:t>
            </a:r>
            <a:r>
              <a:rPr lang="en-US" b="1" dirty="0">
                <a:solidFill>
                  <a:srgbClr val="FFFF00"/>
                </a:solidFill>
              </a:rPr>
              <a:t>lack of efficacy! </a:t>
            </a:r>
            <a:endParaRPr lang="en-GB" b="1" dirty="0">
              <a:solidFill>
                <a:srgbClr val="FFFF00"/>
              </a:solidFill>
            </a:endParaRPr>
          </a:p>
        </p:txBody>
      </p:sp>
    </p:spTree>
    <p:extLst>
      <p:ext uri="{BB962C8B-B14F-4D97-AF65-F5344CB8AC3E}">
        <p14:creationId xmlns:p14="http://schemas.microsoft.com/office/powerpoint/2010/main" val="3352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VMP &amp; MF regulations,  and national related legislation and/or guidelines for veterinarians &amp; farmers (I) </a:t>
            </a: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Estonia, 10th-11th April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D0C357-48C7-6236-F82D-8340A6A08F6F}"/>
              </a:ext>
            </a:extLst>
          </p:cNvPr>
          <p:cNvPicPr>
            <a:picLocks noChangeAspect="1"/>
          </p:cNvPicPr>
          <p:nvPr/>
        </p:nvPicPr>
        <p:blipFill>
          <a:blip r:embed="rId3"/>
          <a:stretch>
            <a:fillRect/>
          </a:stretch>
        </p:blipFill>
        <p:spPr>
          <a:xfrm>
            <a:off x="4777635" y="4959350"/>
            <a:ext cx="4191212" cy="1715777"/>
          </a:xfrm>
          <a:prstGeom prst="rect">
            <a:avLst/>
          </a:prstGeom>
        </p:spPr>
      </p:pic>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a:solidFill>
                  <a:schemeClr val="bg1"/>
                </a:solidFill>
                <a:latin typeface="EC Square Sans Pro" panose="020B0506040000020004" pitchFamily="34" charset="0"/>
              </a:rPr>
              <a:t>European Surveillance of Veterinary Antimicrobial Consumption (ESVAC)</a:t>
            </a:r>
          </a:p>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en-GB" sz="2800">
                <a:latin typeface="EC Square Sans Pro" panose="020B0506040000020004" pitchFamily="34" charset="0"/>
              </a:rPr>
              <a:t>Data Collection on sales and use of antimicrobials</a:t>
            </a:r>
          </a:p>
          <a:p>
            <a:endParaRPr lang="en-GB"/>
          </a:p>
        </p:txBody>
      </p:sp>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189503-77DE-4396-6A21-3D22F32250CB}"/>
              </a:ext>
            </a:extLst>
          </p:cNvPr>
          <p:cNvPicPr>
            <a:picLocks noChangeAspect="1"/>
          </p:cNvPicPr>
          <p:nvPr/>
        </p:nvPicPr>
        <p:blipFill>
          <a:blip r:embed="rId4"/>
          <a:stretch>
            <a:fillRect/>
          </a:stretch>
        </p:blipFill>
        <p:spPr>
          <a:xfrm>
            <a:off x="8752591" y="2216183"/>
            <a:ext cx="2670320" cy="381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11945F7-0D14-D743-BFDA-035538ED41B2}"/>
              </a:ext>
            </a:extLst>
          </p:cNvPr>
          <p:cNvSpPr txBox="1"/>
          <p:nvPr/>
        </p:nvSpPr>
        <p:spPr>
          <a:xfrm>
            <a:off x="533400" y="2063716"/>
            <a:ext cx="5791200" cy="3970318"/>
          </a:xfrm>
          <a:prstGeom prst="rect">
            <a:avLst/>
          </a:prstGeom>
          <a:noFill/>
        </p:spPr>
        <p:txBody>
          <a:bodyPr wrap="square" rtlCol="0">
            <a:spAutoFit/>
          </a:bodyPr>
          <a:lstStyle/>
          <a:p>
            <a:r>
              <a:rPr lang="en-US" dirty="0"/>
              <a:t>- ESVAC = European Surveillance of Veterinary Antimicrobial Consumption</a:t>
            </a:r>
          </a:p>
          <a:p>
            <a:endParaRPr lang="en-US" dirty="0"/>
          </a:p>
          <a:p>
            <a:r>
              <a:rPr lang="en-US" dirty="0"/>
              <a:t>- Oct 2023: 13</a:t>
            </a:r>
            <a:r>
              <a:rPr lang="en-US" baseline="30000" dirty="0"/>
              <a:t>th</a:t>
            </a:r>
            <a:r>
              <a:rPr lang="en-US" dirty="0"/>
              <a:t> ESVAC report</a:t>
            </a:r>
          </a:p>
          <a:p>
            <a:endParaRPr lang="en-US" dirty="0"/>
          </a:p>
          <a:p>
            <a:r>
              <a:rPr lang="en-US" dirty="0"/>
              <a:t>- Overall </a:t>
            </a:r>
            <a:r>
              <a:rPr lang="en-US" b="1" dirty="0">
                <a:solidFill>
                  <a:schemeClr val="tx2"/>
                </a:solidFill>
              </a:rPr>
              <a:t>sales</a:t>
            </a:r>
            <a:r>
              <a:rPr lang="en-US" dirty="0"/>
              <a:t> of veterinary antibiotics in 2022 for 31 countries</a:t>
            </a:r>
          </a:p>
          <a:p>
            <a:endParaRPr lang="en-US" dirty="0"/>
          </a:p>
          <a:p>
            <a:r>
              <a:rPr lang="en-US" dirty="0"/>
              <a:t>- Trends from 2011 to 2022 in 25 ESVAC-participating countries: </a:t>
            </a:r>
          </a:p>
          <a:p>
            <a:pPr marL="285750" indent="-285750">
              <a:buFont typeface="Wingdings" panose="05000000000000000000" pitchFamily="2" charset="2"/>
              <a:buChar char="Ø"/>
            </a:pPr>
            <a:r>
              <a:rPr lang="en-US" dirty="0"/>
              <a:t>- 53.0% total sales </a:t>
            </a:r>
          </a:p>
          <a:p>
            <a:pPr marL="285750" indent="-285750">
              <a:buFont typeface="Wingdings" panose="05000000000000000000" pitchFamily="2" charset="2"/>
              <a:buChar char="Ø"/>
            </a:pPr>
            <a:r>
              <a:rPr lang="en-US" dirty="0"/>
              <a:t>- 49.0% sales of 3rd- and 4th-gen cephalosporins </a:t>
            </a:r>
          </a:p>
          <a:p>
            <a:pPr marL="285750" indent="-285750">
              <a:buFont typeface="Wingdings" panose="05000000000000000000" pitchFamily="2" charset="2"/>
              <a:buChar char="Ø"/>
            </a:pPr>
            <a:r>
              <a:rPr lang="en-US" dirty="0"/>
              <a:t>- 44.0% sales of all quinolones </a:t>
            </a:r>
          </a:p>
          <a:p>
            <a:pPr marL="285750" indent="-285750">
              <a:buFont typeface="Wingdings" panose="05000000000000000000" pitchFamily="2" charset="2"/>
              <a:buChar char="Ø"/>
            </a:pPr>
            <a:r>
              <a:rPr lang="en-US" dirty="0"/>
              <a:t>- 81.0% sales of polymyxins</a:t>
            </a:r>
            <a:endParaRPr lang="en-GB" dirty="0"/>
          </a:p>
        </p:txBody>
      </p:sp>
    </p:spTree>
    <p:extLst>
      <p:ext uri="{BB962C8B-B14F-4D97-AF65-F5344CB8AC3E}">
        <p14:creationId xmlns:p14="http://schemas.microsoft.com/office/powerpoint/2010/main" val="20486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US" sz="2000" b="1" kern="0" dirty="0">
                <a:solidFill>
                  <a:schemeClr val="bg1"/>
                </a:solidFill>
                <a:latin typeface="Montserrat" panose="00000500000000000000" pitchFamily="2" charset="0"/>
              </a:rPr>
              <a:t>From January 2024, all EU / EEA Member States must report data of 2023 on the volume of </a:t>
            </a:r>
            <a:r>
              <a:rPr lang="en-US" sz="2000" b="1" u="sng" kern="0" dirty="0">
                <a:solidFill>
                  <a:schemeClr val="bg1"/>
                </a:solidFill>
                <a:latin typeface="Montserrat" panose="00000500000000000000" pitchFamily="2" charset="0"/>
              </a:rPr>
              <a:t>sales and use </a:t>
            </a:r>
            <a:r>
              <a:rPr lang="en-US" sz="2000" b="1" kern="0" dirty="0">
                <a:solidFill>
                  <a:schemeClr val="bg1"/>
                </a:solidFill>
                <a:latin typeface="Montserrat" panose="00000500000000000000" pitchFamily="2" charset="0"/>
              </a:rPr>
              <a:t>of antimicrobial medicinal products in animals</a:t>
            </a:r>
            <a:endParaRPr lang="es-ES" sz="200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en-GB" sz="2800">
                <a:latin typeface="EC Square Sans Pro" panose="020B0506040000020004" pitchFamily="34" charset="0"/>
              </a:rPr>
              <a:t>Data Collection on sales and use of antimicrobials</a:t>
            </a:r>
          </a:p>
          <a:p>
            <a:endParaRPr lang="en-GB"/>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EC Square Sans Pro" panose="020B0506040000020004"/>
              </a:rPr>
              <a:t>EU countries must start collecting on use data:</a:t>
            </a:r>
          </a:p>
          <a:p>
            <a:endParaRPr lang="en-US" sz="2400" dirty="0">
              <a:latin typeface="EC Square Sans Pro" panose="020B0506040000020004"/>
            </a:endParaRPr>
          </a:p>
          <a:p>
            <a:pPr marL="285750" lvl="4" indent="-285750">
              <a:buFont typeface="Wingdings" panose="05000000000000000000" pitchFamily="2" charset="2"/>
              <a:buChar char="Ø"/>
            </a:pPr>
            <a:r>
              <a:rPr lang="en-US" sz="2400" dirty="0">
                <a:latin typeface="EC Square Sans Pro" panose="020B0506040000020004"/>
              </a:rPr>
              <a:t>Cattle, pigs, poultry → from 2023</a:t>
            </a:r>
          </a:p>
          <a:p>
            <a:pPr marL="285750" lvl="4" indent="-285750">
              <a:buFont typeface="Wingdings" panose="05000000000000000000" pitchFamily="2" charset="2"/>
              <a:buChar char="Ø"/>
            </a:pPr>
            <a:r>
              <a:rPr lang="en-US" sz="2400" dirty="0">
                <a:latin typeface="EC Square Sans Pro" panose="020B0506040000020004"/>
              </a:rPr>
              <a:t>All other food-producing animals → from 2026</a:t>
            </a:r>
          </a:p>
          <a:p>
            <a:pPr marL="285750" lvl="4" indent="-285750">
              <a:buFont typeface="Wingdings" panose="05000000000000000000" pitchFamily="2" charset="2"/>
              <a:buChar char="Ø"/>
            </a:pPr>
            <a:r>
              <a:rPr lang="en-US" sz="2400" dirty="0">
                <a:latin typeface="EC Square Sans Pro" panose="020B0506040000020004"/>
              </a:rPr>
              <a:t>Dogs, cats and fur animals → from 2029 </a:t>
            </a:r>
          </a:p>
          <a:p>
            <a:pPr marL="285750" lvl="3" indent="-285750">
              <a:buFont typeface="Wingdings" panose="05000000000000000000" pitchFamily="2" charset="2"/>
              <a:buChar char="Ø"/>
            </a:pPr>
            <a:endParaRPr lang="en-US" sz="2400" dirty="0">
              <a:latin typeface="EC Square Sans Pro" panose="020B0506040000020004"/>
            </a:endParaRPr>
          </a:p>
          <a:p>
            <a:pPr marL="285750" lvl="3" indent="-285750">
              <a:buFont typeface="Arial" panose="020B0604020202020204" pitchFamily="34" charset="0"/>
              <a:buChar char="•"/>
            </a:pPr>
            <a:r>
              <a:rPr lang="en-US" sz="2400" dirty="0">
                <a:latin typeface="EC Square Sans Pro" panose="020B0506040000020004"/>
              </a:rPr>
              <a:t>EMA will publish the first report on 31 March 2025, afterwards by 31 December covering the preceding year</a:t>
            </a:r>
          </a:p>
          <a:p>
            <a:pPr marL="285750" lvl="3" indent="-285750">
              <a:buFont typeface="Arial" panose="020B0604020202020204" pitchFamily="34" charset="0"/>
              <a:buChar char="•"/>
            </a:pPr>
            <a:endParaRPr lang="en-US" sz="2400" dirty="0">
              <a:latin typeface="EC Square Sans Pro" panose="020B0506040000020004"/>
            </a:endParaRPr>
          </a:p>
          <a:p>
            <a:pPr marL="285750" lvl="3" indent="-285750">
              <a:buFont typeface="Arial" panose="020B0604020202020204" pitchFamily="34" charset="0"/>
              <a:buChar char="•"/>
            </a:pPr>
            <a:r>
              <a:rPr lang="en-US" sz="2400" dirty="0">
                <a:latin typeface="EC Square Sans Pro" panose="020B0506040000020004"/>
              </a:rPr>
              <a:t>Data will be detailed with relevant animal species, categories or stages </a:t>
            </a:r>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lvl="3"/>
            <a:r>
              <a:rPr lang="en-US" sz="1800" dirty="0">
                <a:solidFill>
                  <a:schemeClr val="tx1"/>
                </a:solidFill>
                <a:latin typeface="EC Square Sans Pro" panose="020B0506040000020004"/>
              </a:rPr>
              <a:t>Data to be collected for </a:t>
            </a:r>
          </a:p>
          <a:p>
            <a:pPr marL="342900" lvl="3" indent="-342900">
              <a:buFont typeface="+mj-lt"/>
              <a:buAutoNum type="arabicPeriod"/>
            </a:pPr>
            <a:r>
              <a:rPr lang="en-US" dirty="0">
                <a:solidFill>
                  <a:schemeClr val="tx1"/>
                </a:solidFill>
                <a:latin typeface="EC Square Sans Pro" panose="020B0506040000020004"/>
              </a:rPr>
              <a:t>A</a:t>
            </a:r>
            <a:r>
              <a:rPr lang="en-US" sz="1800" dirty="0">
                <a:solidFill>
                  <a:schemeClr val="tx1"/>
                </a:solidFill>
                <a:latin typeface="EC Square Sans Pro" panose="020B0506040000020004"/>
              </a:rPr>
              <a:t>ntidiarrheals, intestinal anti-inflammatory and </a:t>
            </a:r>
            <a:r>
              <a:rPr lang="en-US" sz="1800" dirty="0" err="1">
                <a:solidFill>
                  <a:schemeClr val="tx1"/>
                </a:solidFill>
                <a:latin typeface="EC Square Sans Pro" panose="020B0506040000020004"/>
              </a:rPr>
              <a:t>antiinfective</a:t>
            </a:r>
            <a:r>
              <a:rPr lang="en-US" sz="1800" dirty="0">
                <a:solidFill>
                  <a:schemeClr val="tx1"/>
                </a:solidFill>
                <a:latin typeface="EC Square Sans Pro" panose="020B0506040000020004"/>
              </a:rPr>
              <a:t> agents</a:t>
            </a:r>
          </a:p>
          <a:p>
            <a:pPr lvl="3"/>
            <a:r>
              <a:rPr lang="en-US" sz="1800" dirty="0">
                <a:solidFill>
                  <a:schemeClr val="tx1"/>
                </a:solidFill>
                <a:latin typeface="EC Square Sans Pro" panose="020B0506040000020004"/>
              </a:rPr>
              <a:t>2. Gynecological </a:t>
            </a:r>
            <a:r>
              <a:rPr lang="en-US" sz="1800" dirty="0" err="1">
                <a:solidFill>
                  <a:schemeClr val="tx1"/>
                </a:solidFill>
                <a:latin typeface="EC Square Sans Pro" panose="020B0506040000020004"/>
              </a:rPr>
              <a:t>antiinfectives</a:t>
            </a:r>
            <a:r>
              <a:rPr lang="en-US" sz="1800" dirty="0">
                <a:solidFill>
                  <a:schemeClr val="tx1"/>
                </a:solidFill>
                <a:latin typeface="EC Square Sans Pro" panose="020B0506040000020004"/>
              </a:rPr>
              <a:t> &amp; antiseptics</a:t>
            </a:r>
          </a:p>
          <a:p>
            <a:pPr lvl="3"/>
            <a:r>
              <a:rPr lang="en-US" sz="1800" dirty="0">
                <a:solidFill>
                  <a:schemeClr val="tx1"/>
                </a:solidFill>
                <a:latin typeface="EC Square Sans Pro" panose="020B0506040000020004"/>
              </a:rPr>
              <a:t>3. Anti-infectives &amp; antiseptics for intrauterine use</a:t>
            </a:r>
          </a:p>
          <a:p>
            <a:pPr lvl="3"/>
            <a:r>
              <a:rPr lang="en-US" sz="1800" dirty="0">
                <a:solidFill>
                  <a:schemeClr val="tx1"/>
                </a:solidFill>
                <a:latin typeface="EC Square Sans Pro" panose="020B0506040000020004"/>
              </a:rPr>
              <a:t>4. Antibacterials for systemic use</a:t>
            </a:r>
            <a:br>
              <a:rPr lang="en-US" sz="1800" dirty="0">
                <a:solidFill>
                  <a:schemeClr val="tx1"/>
                </a:solidFill>
                <a:latin typeface="EC Square Sans Pro" panose="020B0506040000020004"/>
              </a:rPr>
            </a:br>
            <a:r>
              <a:rPr lang="en-US" sz="1800" dirty="0">
                <a:solidFill>
                  <a:schemeClr val="tx1"/>
                </a:solidFill>
                <a:latin typeface="EC Square Sans Pro" panose="020B0506040000020004"/>
              </a:rPr>
              <a:t>5. Antibacterials for intramammary use</a:t>
            </a:r>
          </a:p>
          <a:p>
            <a:pPr lvl="3"/>
            <a:r>
              <a:rPr lang="en-US" sz="1800" dirty="0">
                <a:solidFill>
                  <a:schemeClr val="tx1"/>
                </a:solidFill>
                <a:latin typeface="EC Square Sans Pro" panose="020B0506040000020004"/>
              </a:rPr>
              <a:t>6. Antiprotozoals (with antibacterial effect)</a:t>
            </a:r>
          </a:p>
          <a:p>
            <a:pPr lvl="3"/>
            <a:r>
              <a:rPr lang="en-US" sz="1800" dirty="0">
                <a:solidFill>
                  <a:schemeClr val="tx1"/>
                </a:solidFill>
                <a:latin typeface="EC Square Sans Pro" panose="020B0506040000020004"/>
              </a:rPr>
              <a:t>7. </a:t>
            </a:r>
            <a:r>
              <a:rPr lang="en-US" sz="1800" dirty="0" err="1">
                <a:solidFill>
                  <a:schemeClr val="tx1"/>
                </a:solidFill>
                <a:latin typeface="EC Square Sans Pro" panose="020B0506040000020004"/>
              </a:rPr>
              <a:t>Antimycobacterials</a:t>
            </a:r>
            <a:r>
              <a:rPr lang="en-US" sz="1800" dirty="0">
                <a:solidFill>
                  <a:schemeClr val="tx1"/>
                </a:solidFill>
                <a:latin typeface="EC Square Sans Pro" panose="020B0506040000020004"/>
              </a:rPr>
              <a:t> for intramammary use</a:t>
            </a:r>
          </a:p>
          <a:p>
            <a:endParaRPr lang="en-GB" dirty="0"/>
          </a:p>
        </p:txBody>
      </p:sp>
    </p:spTree>
    <p:extLst>
      <p:ext uri="{BB962C8B-B14F-4D97-AF65-F5344CB8AC3E}">
        <p14:creationId xmlns:p14="http://schemas.microsoft.com/office/powerpoint/2010/main" val="37188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DA25B-F561-CC61-40D5-B191A07AF2DD}"/>
              </a:ext>
            </a:extLst>
          </p:cNvPr>
          <p:cNvSpPr>
            <a:spLocks noGrp="1"/>
          </p:cNvSpPr>
          <p:nvPr>
            <p:ph type="body" sz="quarter" idx="10"/>
          </p:nvPr>
        </p:nvSpPr>
        <p:spPr>
          <a:xfrm>
            <a:off x="1304260" y="2296780"/>
            <a:ext cx="8008947" cy="533400"/>
          </a:xfrm>
        </p:spPr>
        <p:txBody>
          <a:bodyPr/>
          <a:lstStyle/>
          <a:p>
            <a:r>
              <a:rPr lang="en-US" sz="4400" dirty="0"/>
              <a:t>Estonian specifications</a:t>
            </a:r>
            <a:endParaRPr lang="en-GB" sz="4400" dirty="0"/>
          </a:p>
        </p:txBody>
      </p:sp>
      <p:pic>
        <p:nvPicPr>
          <p:cNvPr id="1026" name="Picture 2" descr="Resultado de imagen de estonia flaf">
            <a:extLst>
              <a:ext uri="{FF2B5EF4-FFF2-40B4-BE49-F238E27FC236}">
                <a16:creationId xmlns:a16="http://schemas.microsoft.com/office/drawing/2014/main" id="{1F43D2FF-C0BF-E0DB-2FDE-55486F0D2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902" y="2296780"/>
            <a:ext cx="2867025" cy="188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981200" y="258765"/>
            <a:ext cx="82296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S Gothic" panose="020B0609070205080204" pitchFamily="49" charset="-128"/>
              </a:defRPr>
            </a:lvl9pPr>
          </a:lstStyle>
          <a:p>
            <a:pPr algn="ctr">
              <a:spcBef>
                <a:spcPct val="0"/>
              </a:spcBef>
            </a:pPr>
            <a:r>
              <a:rPr lang="en-GB" dirty="0"/>
              <a:t>Legislation directly related to antibiotic treatment in veterinary medicine in Estonia.</a:t>
            </a:r>
            <a:endParaRPr lang="et-EE" altLang="et-EE" sz="3600" dirty="0"/>
          </a:p>
        </p:txBody>
      </p:sp>
      <p:pic>
        <p:nvPicPr>
          <p:cNvPr id="2" name="Pilt 1"/>
          <p:cNvPicPr>
            <a:picLocks noChangeAspect="1"/>
          </p:cNvPicPr>
          <p:nvPr/>
        </p:nvPicPr>
        <p:blipFill>
          <a:blip r:embed="rId3"/>
          <a:stretch>
            <a:fillRect/>
          </a:stretch>
        </p:blipFill>
        <p:spPr>
          <a:xfrm>
            <a:off x="207789" y="1671435"/>
            <a:ext cx="5378245" cy="3130907"/>
          </a:xfrm>
          <a:prstGeom prst="rect">
            <a:avLst/>
          </a:prstGeom>
        </p:spPr>
      </p:pic>
      <p:pic>
        <p:nvPicPr>
          <p:cNvPr id="3" name="Pilt 2"/>
          <p:cNvPicPr>
            <a:picLocks noChangeAspect="1"/>
          </p:cNvPicPr>
          <p:nvPr/>
        </p:nvPicPr>
        <p:blipFill>
          <a:blip r:embed="rId4"/>
          <a:stretch>
            <a:fillRect/>
          </a:stretch>
        </p:blipFill>
        <p:spPr>
          <a:xfrm>
            <a:off x="5977313" y="1647563"/>
            <a:ext cx="5293182" cy="3081388"/>
          </a:xfrm>
          <a:prstGeom prst="rect">
            <a:avLst/>
          </a:prstGeom>
        </p:spPr>
      </p:pic>
      <p:sp>
        <p:nvSpPr>
          <p:cNvPr id="6" name="TextBox 5"/>
          <p:cNvSpPr txBox="1"/>
          <p:nvPr/>
        </p:nvSpPr>
        <p:spPr>
          <a:xfrm>
            <a:off x="2200779" y="5778172"/>
            <a:ext cx="7391767" cy="369332"/>
          </a:xfrm>
          <a:prstGeom prst="rect">
            <a:avLst/>
          </a:prstGeom>
          <a:noFill/>
        </p:spPr>
        <p:txBody>
          <a:bodyPr wrap="none" rtlCol="0">
            <a:spAutoFit/>
          </a:bodyPr>
          <a:lstStyle/>
          <a:p>
            <a:r>
              <a:rPr lang="en-GB" dirty="0"/>
              <a:t>Regulation (EU) 2019/6 of the European Parliament and of the Council</a:t>
            </a:r>
            <a:endParaRPr lang="et-EE" dirty="0"/>
          </a:p>
        </p:txBody>
      </p:sp>
      <p:sp>
        <p:nvSpPr>
          <p:cNvPr id="8" name="Allanoolega viiktekst 7"/>
          <p:cNvSpPr/>
          <p:nvPr/>
        </p:nvSpPr>
        <p:spPr>
          <a:xfrm>
            <a:off x="3744414" y="4826651"/>
            <a:ext cx="4250888" cy="7828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09345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182815" y="173014"/>
            <a:ext cx="6060646" cy="3528162"/>
          </a:xfrm>
          <a:prstGeom prst="rect">
            <a:avLst/>
          </a:prstGeom>
        </p:spPr>
      </p:pic>
      <p:pic>
        <p:nvPicPr>
          <p:cNvPr id="5" name="Pilt 4"/>
          <p:cNvPicPr>
            <a:picLocks noChangeAspect="1"/>
          </p:cNvPicPr>
          <p:nvPr/>
        </p:nvPicPr>
        <p:blipFill>
          <a:blip r:embed="rId3"/>
          <a:stretch>
            <a:fillRect/>
          </a:stretch>
        </p:blipFill>
        <p:spPr>
          <a:xfrm>
            <a:off x="5996582" y="3299134"/>
            <a:ext cx="6124299" cy="3565217"/>
          </a:xfrm>
          <a:prstGeom prst="rect">
            <a:avLst/>
          </a:prstGeom>
        </p:spPr>
      </p:pic>
      <p:sp>
        <p:nvSpPr>
          <p:cNvPr id="6" name="TextBox 5"/>
          <p:cNvSpPr txBox="1"/>
          <p:nvPr/>
        </p:nvSpPr>
        <p:spPr>
          <a:xfrm>
            <a:off x="6454210" y="652155"/>
            <a:ext cx="5455920" cy="1754326"/>
          </a:xfrm>
          <a:prstGeom prst="rect">
            <a:avLst/>
          </a:prstGeom>
          <a:noFill/>
        </p:spPr>
        <p:txBody>
          <a:bodyPr wrap="square" rtlCol="0">
            <a:spAutoFit/>
          </a:bodyPr>
          <a:lstStyle/>
          <a:p>
            <a:r>
              <a:rPr lang="en-GB" dirty="0"/>
              <a:t>Third and fourth generation </a:t>
            </a:r>
            <a:r>
              <a:rPr lang="en-GB" dirty="0" err="1"/>
              <a:t>cephalosporins</a:t>
            </a:r>
            <a:r>
              <a:rPr lang="en-GB" dirty="0"/>
              <a:t> and fluoroquinolones may only be used for animal treatment if a sensitivity test has been conducted on the pathogen and it has developed resistance to other antibiotics indicated for treatment of that pathogen.</a:t>
            </a:r>
            <a:endParaRPr lang="et-EE" dirty="0"/>
          </a:p>
        </p:txBody>
      </p:sp>
      <p:sp>
        <p:nvSpPr>
          <p:cNvPr id="7" name="Ülesnool 6"/>
          <p:cNvSpPr/>
          <p:nvPr/>
        </p:nvSpPr>
        <p:spPr>
          <a:xfrm>
            <a:off x="8651977" y="2312671"/>
            <a:ext cx="558800" cy="6200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Ristkülik 7"/>
          <p:cNvSpPr/>
          <p:nvPr/>
        </p:nvSpPr>
        <p:spPr>
          <a:xfrm>
            <a:off x="534388" y="5303005"/>
            <a:ext cx="5086554" cy="923330"/>
          </a:xfrm>
          <a:prstGeom prst="rect">
            <a:avLst/>
          </a:prstGeom>
        </p:spPr>
        <p:txBody>
          <a:bodyPr wrap="square">
            <a:spAutoFit/>
          </a:bodyPr>
          <a:lstStyle/>
          <a:p>
            <a:r>
              <a:rPr lang="en-GB" dirty="0"/>
              <a:t>Commission Delegated Regulation (EU) 2021/578. Registration of antibiotic use data by animal species.</a:t>
            </a:r>
            <a:endParaRPr lang="et-EE" dirty="0"/>
          </a:p>
        </p:txBody>
      </p:sp>
      <p:pic>
        <p:nvPicPr>
          <p:cNvPr id="10" name="Pilt 9"/>
          <p:cNvPicPr>
            <a:picLocks noChangeAspect="1"/>
          </p:cNvPicPr>
          <p:nvPr/>
        </p:nvPicPr>
        <p:blipFill>
          <a:blip r:embed="rId4"/>
          <a:stretch>
            <a:fillRect/>
          </a:stretch>
        </p:blipFill>
        <p:spPr>
          <a:xfrm>
            <a:off x="534389" y="3833813"/>
            <a:ext cx="1888807" cy="1137363"/>
          </a:xfrm>
          <a:prstGeom prst="rect">
            <a:avLst/>
          </a:prstGeom>
        </p:spPr>
      </p:pic>
    </p:spTree>
    <p:extLst>
      <p:ext uri="{BB962C8B-B14F-4D97-AF65-F5344CB8AC3E}">
        <p14:creationId xmlns:p14="http://schemas.microsoft.com/office/powerpoint/2010/main" val="320798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t>Thank you!</a:t>
            </a:r>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r>
              <a:rPr lang="es-ES" sz="2800" b="1" err="1">
                <a:latin typeface="EC Square Sans Pro" panose="020B0506040000020004" pitchFamily="34" charset="0"/>
              </a:rPr>
              <a:t>Objective</a:t>
            </a:r>
            <a:endParaRPr lang="es-ES" sz="2800" b="1">
              <a:latin typeface="EC Square Sans Pro" panose="020B0506040000020004" pitchFamily="34" charset="0"/>
            </a:endParaRP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p:txBody>
          <a:bodyPr lIns="91440" tIns="45720" rIns="91440" bIns="45720" anchor="t"/>
          <a:lstStyle/>
          <a:p>
            <a:pPr marL="0" indent="0" algn="ctr">
              <a:lnSpc>
                <a:spcPct val="150000"/>
              </a:lnSpc>
              <a:buNone/>
            </a:pPr>
            <a:r>
              <a:rPr lang="en-GB" sz="3200" b="1">
                <a:latin typeface="EC Square Sans Pro"/>
                <a:cs typeface="Arial"/>
              </a:rPr>
              <a:t>To present the provisions with regards to prescriptions and use of veterinary medicines in the relevant legislation at EU and national level, and obligations and procedure to be followed by veterinarians and farmers.</a:t>
            </a:r>
            <a:endParaRPr lang="es-ES" sz="3200" b="1">
              <a:latin typeface="EC Square Sans Pro"/>
              <a:cs typeface="Arial"/>
            </a:endParaRPr>
          </a:p>
        </p:txBody>
      </p:sp>
    </p:spTree>
    <p:extLst>
      <p:ext uri="{BB962C8B-B14F-4D97-AF65-F5344CB8AC3E}">
        <p14:creationId xmlns:p14="http://schemas.microsoft.com/office/powerpoint/2010/main" val="268288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s-ES" sz="2800">
                <a:latin typeface="EC Square Sans Pro" panose="020B0506040000020004" pitchFamily="34" charset="0"/>
              </a:rPr>
              <a:t>Content</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5745547"/>
          </a:xfrm>
          <a:prstGeom prst="rect">
            <a:avLst/>
          </a:prstGeom>
          <a:noFill/>
        </p:spPr>
        <p:txBody>
          <a:bodyPr wrap="square" lIns="91440" tIns="45720" rIns="91440" bIns="45720" anchor="t">
            <a:spAutoFit/>
          </a:bodyPr>
          <a:lstStyle/>
          <a:p>
            <a:pPr>
              <a:lnSpc>
                <a:spcPct val="120000"/>
              </a:lnSpc>
            </a:pPr>
            <a:r>
              <a:rPr lang="en-US" sz="2800" b="1" dirty="0">
                <a:solidFill>
                  <a:srgbClr val="002060"/>
                </a:solidFill>
                <a:latin typeface="EC Square Sans Pro" panose="020B0506040000020004" pitchFamily="34" charset="0"/>
              </a:rPr>
              <a:t>Common rules</a:t>
            </a:r>
            <a:endParaRPr lang="en-US" sz="2800" dirty="0">
              <a:solidFill>
                <a:srgbClr val="FF0000"/>
              </a:solidFill>
              <a:latin typeface="EC Square Sans Pro" panose="020B0506040000020004" pitchFamily="34" charset="0"/>
            </a:endParaRPr>
          </a:p>
          <a:p>
            <a:pPr>
              <a:lnSpc>
                <a:spcPct val="120000"/>
              </a:lnSpc>
            </a:pPr>
            <a:r>
              <a:rPr lang="en-US" sz="2800" dirty="0">
                <a:solidFill>
                  <a:srgbClr val="002060"/>
                </a:solidFill>
                <a:latin typeface="EC Square Sans Pro" panose="020B0506040000020004" pitchFamily="34" charset="0"/>
              </a:rPr>
              <a:t>Prescriptions:</a:t>
            </a:r>
            <a:endParaRPr lang="en-GB" sz="2800" dirty="0">
              <a:solidFill>
                <a:srgbClr val="002060"/>
              </a:solidFill>
              <a:latin typeface="EC Square Sans Pro" panose="020B0506040000020004" pitchFamily="34" charset="0"/>
            </a:endParaRP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Veterinary prescribing and record-keeping for medicines and medicated feed  </a:t>
            </a:r>
          </a:p>
          <a:p>
            <a:pPr>
              <a:lnSpc>
                <a:spcPct val="120000"/>
              </a:lnSpc>
              <a:spcBef>
                <a:spcPts val="0"/>
              </a:spcBef>
            </a:pPr>
            <a:r>
              <a:rPr lang="en-GB" sz="2800" dirty="0">
                <a:solidFill>
                  <a:srgbClr val="002060"/>
                </a:solidFill>
                <a:latin typeface="EC Square Sans Pro" panose="020B0506040000020004" pitchFamily="34" charset="0"/>
              </a:rPr>
              <a:t>The use of veterinary medicinal products</a:t>
            </a: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What if </a:t>
            </a:r>
            <a:r>
              <a:rPr lang="en-US" sz="2800" dirty="0">
                <a:solidFill>
                  <a:srgbClr val="002060"/>
                </a:solidFill>
                <a:latin typeface="EC Square Sans Pro"/>
              </a:rPr>
              <a:t>there are no </a:t>
            </a:r>
            <a:r>
              <a:rPr lang="en-US" sz="2800" dirty="0" err="1">
                <a:solidFill>
                  <a:srgbClr val="002060"/>
                </a:solidFill>
                <a:latin typeface="EC Square Sans Pro"/>
              </a:rPr>
              <a:t>authorised</a:t>
            </a:r>
            <a:r>
              <a:rPr lang="en-US" sz="2800" dirty="0">
                <a:solidFill>
                  <a:srgbClr val="002060"/>
                </a:solidFill>
                <a:latin typeface="EC Square Sans Pro"/>
              </a:rPr>
              <a:t> veterinary medicines or those </a:t>
            </a:r>
            <a:r>
              <a:rPr lang="en-US" sz="2800" dirty="0" err="1">
                <a:solidFill>
                  <a:srgbClr val="002060"/>
                </a:solidFill>
                <a:latin typeface="EC Square Sans Pro"/>
              </a:rPr>
              <a:t>authorised</a:t>
            </a:r>
            <a:r>
              <a:rPr lang="en-US" sz="2800" dirty="0">
                <a:solidFill>
                  <a:srgbClr val="002060"/>
                </a:solidFill>
                <a:latin typeface="EC Square Sans Pro"/>
              </a:rPr>
              <a:t> are not available</a:t>
            </a:r>
            <a:r>
              <a:rPr lang="en-GB" sz="2800" dirty="0">
                <a:solidFill>
                  <a:srgbClr val="002060"/>
                </a:solidFill>
                <a:latin typeface="EC Square Sans Pro"/>
              </a:rPr>
              <a:t>? </a:t>
            </a:r>
            <a:endParaRPr lang="en-GB" sz="2800" dirty="0">
              <a:solidFill>
                <a:srgbClr val="002060"/>
              </a:solidFill>
              <a:latin typeface="EC Square Sans Pro" panose="020B0506040000020004" pitchFamily="34" charset="0"/>
            </a:endParaRP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Reporting of adverse events </a:t>
            </a:r>
            <a:endParaRPr lang="en-GB" sz="2800" dirty="0">
              <a:solidFill>
                <a:srgbClr val="002060"/>
              </a:solidFill>
              <a:latin typeface="EC Square Sans Pro" panose="020B0506040000020004" pitchFamily="34" charset="0"/>
            </a:endParaRPr>
          </a:p>
          <a:p>
            <a:pPr>
              <a:lnSpc>
                <a:spcPct val="120000"/>
              </a:lnSpc>
              <a:buClr>
                <a:srgbClr val="6BB188"/>
              </a:buClr>
            </a:pPr>
            <a:r>
              <a:rPr lang="en-GB" sz="2800" dirty="0">
                <a:solidFill>
                  <a:srgbClr val="002060"/>
                </a:solidFill>
                <a:latin typeface="EC Square Sans Pro"/>
              </a:rPr>
              <a:t>Data collection on sales and use of antimicrobials</a:t>
            </a:r>
            <a:endParaRPr lang="en-GB" sz="2800" dirty="0">
              <a:solidFill>
                <a:srgbClr val="002060"/>
              </a:solidFill>
              <a:latin typeface="EC Square Sans Pro" panose="020B0506040000020004" pitchFamily="34" charset="0"/>
            </a:endParaRPr>
          </a:p>
          <a:p>
            <a:pPr>
              <a:lnSpc>
                <a:spcPct val="120000"/>
              </a:lnSpc>
            </a:pPr>
            <a:endParaRPr lang="en-GB" sz="2800" b="1" dirty="0">
              <a:solidFill>
                <a:srgbClr val="002060"/>
              </a:solidFill>
              <a:latin typeface="EC Square Sans Pro" panose="020B0506040000020004" pitchFamily="34" charset="0"/>
            </a:endParaRPr>
          </a:p>
          <a:p>
            <a:pPr>
              <a:lnSpc>
                <a:spcPct val="120000"/>
              </a:lnSpc>
            </a:pPr>
            <a:r>
              <a:rPr lang="en-GB" sz="2800" b="1" dirty="0">
                <a:solidFill>
                  <a:srgbClr val="002060"/>
                </a:solidFill>
                <a:latin typeface="EC Square Sans Pro" panose="020B0506040000020004" pitchFamily="34" charset="0"/>
              </a:rPr>
              <a:t>National legislation / national guidelines</a:t>
            </a:r>
          </a:p>
        </p:txBody>
      </p:sp>
    </p:spTree>
    <p:extLst>
      <p:ext uri="{BB962C8B-B14F-4D97-AF65-F5344CB8AC3E}">
        <p14:creationId xmlns:p14="http://schemas.microsoft.com/office/powerpoint/2010/main" val="14916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p:txBody>
          <a:bodyPr/>
          <a:lstStyle/>
          <a:p>
            <a:r>
              <a:rPr lang="es-ES" sz="2800" err="1">
                <a:latin typeface="EC Square Sans Pro" panose="020B0506040000020004" pitchFamily="34" charset="0"/>
              </a:rPr>
              <a:t>Common</a:t>
            </a:r>
            <a:r>
              <a:rPr lang="es-ES" sz="2800">
                <a:latin typeface="EC Square Sans Pro" panose="020B0506040000020004" pitchFamily="34" charset="0"/>
              </a:rPr>
              <a:t> rules</a:t>
            </a:r>
            <a:endParaRPr lang="es-ES" sz="2800">
              <a:solidFill>
                <a:srgbClr val="FF0000"/>
              </a:solidFill>
              <a:latin typeface="EC Square Sans Pro" panose="020B0506040000020004" pitchFamily="34" charset="0"/>
            </a:endParaRPr>
          </a:p>
        </p:txBody>
      </p:sp>
      <p:sp>
        <p:nvSpPr>
          <p:cNvPr id="4" name="Rectángulo 3">
            <a:extLst>
              <a:ext uri="{FF2B5EF4-FFF2-40B4-BE49-F238E27FC236}">
                <a16:creationId xmlns:a16="http://schemas.microsoft.com/office/drawing/2014/main" id="{5B71BC23-A7F0-4B9B-A2DB-02EC631F08C1}"/>
              </a:ext>
            </a:extLst>
          </p:cNvPr>
          <p:cNvSpPr/>
          <p:nvPr/>
        </p:nvSpPr>
        <p:spPr>
          <a:xfrm>
            <a:off x="546652" y="1785915"/>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a:solidFill>
                  <a:srgbClr val="003399"/>
                </a:solidFill>
                <a:latin typeface="EC Square Sans Pro" panose="020B0506040000020004" pitchFamily="34" charset="0"/>
              </a:rPr>
              <a:t>‘veterinary prescription’ </a:t>
            </a:r>
            <a:r>
              <a:rPr lang="en-US" sz="2800">
                <a:solidFill>
                  <a:srgbClr val="002060"/>
                </a:solidFill>
                <a:latin typeface="EC Square Sans Pro" panose="020B0506040000020004" pitchFamily="34" charset="0"/>
              </a:rPr>
              <a:t>means a document issued by a veterinarian for a veterinary medicinal product or a medicinal product for human use for its use in animals.</a:t>
            </a:r>
          </a:p>
          <a:p>
            <a:endParaRPr lang="en-US">
              <a:solidFill>
                <a:srgbClr val="002060"/>
              </a:solidFill>
              <a:latin typeface="EC Square Sans Pro" panose="020B0506040000020004" pitchFamily="34" charset="0"/>
            </a:endParaRPr>
          </a:p>
        </p:txBody>
      </p:sp>
      <p:sp>
        <p:nvSpPr>
          <p:cNvPr id="5" name="Rectángulo 4">
            <a:extLst>
              <a:ext uri="{FF2B5EF4-FFF2-40B4-BE49-F238E27FC236}">
                <a16:creationId xmlns:a16="http://schemas.microsoft.com/office/drawing/2014/main" id="{FBF4A636-4DD2-42D4-A20B-A7A9D7BB467A}"/>
              </a:ext>
            </a:extLst>
          </p:cNvPr>
          <p:cNvSpPr/>
          <p:nvPr/>
        </p:nvSpPr>
        <p:spPr>
          <a:xfrm>
            <a:off x="546652" y="3559284"/>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a:solidFill>
                  <a:srgbClr val="003399"/>
                </a:solidFill>
                <a:latin typeface="EC Square Sans Pro" panose="020B0506040000020004" pitchFamily="34" charset="0"/>
              </a:rPr>
              <a:t>‘antimicrobial’ </a:t>
            </a:r>
            <a:r>
              <a:rPr lang="en-US" sz="2800">
                <a:solidFill>
                  <a:srgbClr val="002060"/>
                </a:solidFill>
                <a:latin typeface="EC Square Sans Pro" panose="020B0506040000020004" pitchFamily="34" charset="0"/>
              </a:rPr>
              <a:t>means any substance with a direct action on micro-organisms used for treatment or prevention of infections or infectious diseases, including antibiotics, antivirals, antifungals and anti-</a:t>
            </a:r>
            <a:r>
              <a:rPr lang="en-US" sz="2800" err="1">
                <a:solidFill>
                  <a:srgbClr val="002060"/>
                </a:solidFill>
                <a:latin typeface="EC Square Sans Pro" panose="020B0506040000020004" pitchFamily="34" charset="0"/>
              </a:rPr>
              <a:t>protozoals</a:t>
            </a:r>
            <a:endParaRPr lang="en-US" sz="2800">
              <a:solidFill>
                <a:srgbClr val="002060"/>
              </a:solidFill>
              <a:latin typeface="EC Square Sans Pro" panose="020B0506040000020004" pitchFamily="34" charset="0"/>
            </a:endParaRPr>
          </a:p>
          <a:p>
            <a:endParaRPr lang="en-US">
              <a:solidFill>
                <a:srgbClr val="002060"/>
              </a:solidFill>
              <a:latin typeface="EC Square Sans Pro" panose="020B0506040000020004" pitchFamily="34" charset="0"/>
            </a:endParaRPr>
          </a:p>
        </p:txBody>
      </p:sp>
      <p:sp>
        <p:nvSpPr>
          <p:cNvPr id="6" name="CuadroTexto 5">
            <a:extLst>
              <a:ext uri="{FF2B5EF4-FFF2-40B4-BE49-F238E27FC236}">
                <a16:creationId xmlns:a16="http://schemas.microsoft.com/office/drawing/2014/main" id="{2975D0FB-DA4E-4BBB-999C-DD8954A2B604}"/>
              </a:ext>
            </a:extLst>
          </p:cNvPr>
          <p:cNvSpPr txBox="1"/>
          <p:nvPr/>
        </p:nvSpPr>
        <p:spPr>
          <a:xfrm>
            <a:off x="546652" y="5543732"/>
            <a:ext cx="11188148" cy="1320618"/>
          </a:xfrm>
          <a:prstGeom prst="rect">
            <a:avLst/>
          </a:prstGeom>
          <a:solidFill>
            <a:srgbClr val="003399"/>
          </a:solidFill>
        </p:spPr>
        <p:txBody>
          <a:bodyPr wrap="square">
            <a:spAutoFit/>
          </a:bodyPr>
          <a:lstStyle/>
          <a:p>
            <a:pPr algn="ctr">
              <a:lnSpc>
                <a:spcPct val="150000"/>
              </a:lnSpc>
            </a:pPr>
            <a:r>
              <a:rPr lang="en-US" sz="2800" i="1" dirty="0">
                <a:solidFill>
                  <a:schemeClr val="bg1"/>
                </a:solidFill>
                <a:latin typeface="EC Square Sans Pro" panose="020B0506040000020004" pitchFamily="34" charset="0"/>
                <a:ea typeface="+mn-ea"/>
                <a:cs typeface="+mn-cs"/>
              </a:rPr>
              <a:t>Antimicrobial veterinary medicinal products must only be available on veterinary prescription. </a:t>
            </a:r>
          </a:p>
        </p:txBody>
      </p:sp>
      <p:pic>
        <p:nvPicPr>
          <p:cNvPr id="7" name="Imagen 6" descr="Forma&#10;&#10;Descripción generada automáticamente con confianza baja">
            <a:extLst>
              <a:ext uri="{FF2B5EF4-FFF2-40B4-BE49-F238E27FC236}">
                <a16:creationId xmlns:a16="http://schemas.microsoft.com/office/drawing/2014/main" id="{58D98F02-E8F8-424B-86EE-D1D72B72F2F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04713" y="1338930"/>
            <a:ext cx="881270" cy="881270"/>
          </a:xfrm>
          <a:prstGeom prst="rect">
            <a:avLst/>
          </a:prstGeom>
        </p:spPr>
      </p:pic>
    </p:spTree>
    <p:extLst>
      <p:ext uri="{BB962C8B-B14F-4D97-AF65-F5344CB8AC3E}">
        <p14:creationId xmlns:p14="http://schemas.microsoft.com/office/powerpoint/2010/main" val="5714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graphicFrame>
        <p:nvGraphicFramePr>
          <p:cNvPr id="18" name="Diagram 1">
            <a:extLst>
              <a:ext uri="{FF2B5EF4-FFF2-40B4-BE49-F238E27FC236}">
                <a16:creationId xmlns:a16="http://schemas.microsoft.com/office/drawing/2014/main" id="{F2738B76-D1E4-4BC5-AF29-AADB650AD702}"/>
              </a:ext>
            </a:extLst>
          </p:cNvPr>
          <p:cNvGraphicFramePr/>
          <p:nvPr>
            <p:extLst>
              <p:ext uri="{D42A27DB-BD31-4B8C-83A1-F6EECF244321}">
                <p14:modId xmlns:p14="http://schemas.microsoft.com/office/powerpoint/2010/main" val="222405473"/>
              </p:ext>
            </p:extLst>
          </p:nvPr>
        </p:nvGraphicFramePr>
        <p:xfrm>
          <a:off x="506513" y="175895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7">
            <a:extLst>
              <a:ext uri="{FF2B5EF4-FFF2-40B4-BE49-F238E27FC236}">
                <a16:creationId xmlns:a16="http://schemas.microsoft.com/office/drawing/2014/main" id="{ABB32BE9-BEF4-4B4B-B6F3-A943E6CA7DC5}"/>
              </a:ext>
            </a:extLst>
          </p:cNvPr>
          <p:cNvSpPr txBox="1"/>
          <p:nvPr/>
        </p:nvSpPr>
        <p:spPr>
          <a:xfrm>
            <a:off x="120848" y="6081416"/>
            <a:ext cx="8899330" cy="584775"/>
          </a:xfrm>
          <a:prstGeom prst="rect">
            <a:avLst/>
          </a:prstGeom>
          <a:noFill/>
        </p:spPr>
        <p:txBody>
          <a:bodyPr wrap="square" rtlCol="0">
            <a:spAutoFit/>
          </a:bodyPr>
          <a:lstStyle/>
          <a:p>
            <a:pPr algn="ctr"/>
            <a:r>
              <a:rPr lang="en-US" sz="3200">
                <a:solidFill>
                  <a:srgbClr val="003399"/>
                </a:solidFill>
                <a:latin typeface="EC Square Sans Pro" panose="020B0506040000020004" pitchFamily="34" charset="0"/>
              </a:rPr>
              <a:t>EU Regulation</a:t>
            </a:r>
            <a:endParaRPr lang="en-GB" sz="3200">
              <a:solidFill>
                <a:srgbClr val="003399"/>
              </a:solidFill>
              <a:latin typeface="EC Square Sans Pro" panose="020B0506040000020004" pitchFamily="34" charset="0"/>
            </a:endParaRPr>
          </a:p>
        </p:txBody>
      </p:sp>
      <p:sp>
        <p:nvSpPr>
          <p:cNvPr id="21" name="Right Brace 8">
            <a:extLst>
              <a:ext uri="{FF2B5EF4-FFF2-40B4-BE49-F238E27FC236}">
                <a16:creationId xmlns:a16="http://schemas.microsoft.com/office/drawing/2014/main" id="{D9934DBB-E197-4BB7-A465-9C8EDB12BAF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3399"/>
              </a:solidFill>
              <a:latin typeface="EC Square Sans Pro" panose="020B0506040000020004" pitchFamily="34" charset="0"/>
            </a:endParaRPr>
          </a:p>
        </p:txBody>
      </p:sp>
      <p:sp>
        <p:nvSpPr>
          <p:cNvPr id="23" name="Rectángulo 22">
            <a:extLst>
              <a:ext uri="{FF2B5EF4-FFF2-40B4-BE49-F238E27FC236}">
                <a16:creationId xmlns:a16="http://schemas.microsoft.com/office/drawing/2014/main" id="{C227E684-6068-4A9C-801B-9F7D9E5BE020}"/>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a:solidFill>
                  <a:srgbClr val="003399"/>
                </a:solidFill>
                <a:latin typeface="EC Square Sans Pro" panose="020B0506040000020004" pitchFamily="34" charset="0"/>
              </a:rPr>
              <a:t>Antiparasitic</a:t>
            </a:r>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244662" y="1520708"/>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a:solidFill>
                  <a:schemeClr val="bg1"/>
                </a:solidFill>
                <a:latin typeface="EC Square Sans Pro" panose="020B0506040000020004" pitchFamily="34" charset="0"/>
              </a:rPr>
              <a:t>ANTIMICROBIAL VERSUS ANTIBIOTICS </a:t>
            </a:r>
          </a:p>
          <a:p>
            <a:endParaRPr lang="en-GB" sz="2000" b="1">
              <a:solidFill>
                <a:srgbClr val="003399"/>
              </a:solidFill>
              <a:latin typeface="EC Square Sans Pro" panose="020B0506040000020004" pitchFamily="34" charset="0"/>
            </a:endParaRPr>
          </a:p>
        </p:txBody>
      </p:sp>
      <p:sp>
        <p:nvSpPr>
          <p:cNvPr id="13" name="Explosion: 8 Points 2">
            <a:extLst>
              <a:ext uri="{FF2B5EF4-FFF2-40B4-BE49-F238E27FC236}">
                <a16:creationId xmlns:a16="http://schemas.microsoft.com/office/drawing/2014/main" id="{C520C7B5-61E2-412E-B3D9-51E27F9BDAD8}"/>
              </a:ext>
            </a:extLst>
          </p:cNvPr>
          <p:cNvSpPr/>
          <p:nvPr/>
        </p:nvSpPr>
        <p:spPr>
          <a:xfrm>
            <a:off x="7934318"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atin typeface="EC Square Sans Pro" panose="020B0506040000020004" pitchFamily="34" charset="0"/>
              </a:rPr>
              <a:t>RESISTANCE! </a:t>
            </a:r>
            <a:endParaRPr lang="en-GB">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Tree>
    <p:extLst>
      <p:ext uri="{BB962C8B-B14F-4D97-AF65-F5344CB8AC3E}">
        <p14:creationId xmlns:p14="http://schemas.microsoft.com/office/powerpoint/2010/main" val="26903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F3DF32F-CD63-4E37-B5D3-E7943A65E78E}"/>
              </a:ext>
            </a:extLst>
          </p:cNvPr>
          <p:cNvSpPr txBox="1">
            <a:spLocks/>
          </p:cNvSpPr>
          <p:nvPr/>
        </p:nvSpPr>
        <p:spPr>
          <a:xfrm>
            <a:off x="21771" y="2676573"/>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a:lnSpc>
                <a:spcPct val="150000"/>
              </a:lnSpc>
            </a:pPr>
            <a:r>
              <a:rPr lang="en-US" sz="2000">
                <a:solidFill>
                  <a:srgbClr val="003399"/>
                </a:solidFill>
                <a:latin typeface="EC Square Sans Pro" panose="020B0506040000020004" pitchFamily="34" charset="0"/>
              </a:rPr>
              <a:t>(a) narcotic drugs or psychotropic substances </a:t>
            </a:r>
          </a:p>
          <a:p>
            <a:pPr marL="685800">
              <a:lnSpc>
                <a:spcPct val="150000"/>
              </a:lnSpc>
            </a:pPr>
            <a:r>
              <a:rPr lang="en-US" sz="2000">
                <a:solidFill>
                  <a:srgbClr val="003399"/>
                </a:solidFill>
                <a:latin typeface="EC Square Sans Pro" panose="020B0506040000020004" pitchFamily="34" charset="0"/>
              </a:rPr>
              <a:t>(b) medicines for food-producing animals</a:t>
            </a:r>
          </a:p>
          <a:p>
            <a:pPr marL="685800">
              <a:lnSpc>
                <a:spcPct val="150000"/>
              </a:lnSpc>
            </a:pPr>
            <a:r>
              <a:rPr lang="en-US" sz="2000">
                <a:solidFill>
                  <a:srgbClr val="003399"/>
                </a:solidFill>
                <a:latin typeface="EC Square Sans Pro" panose="020B0506040000020004" pitchFamily="34" charset="0"/>
              </a:rPr>
              <a:t>(c) </a:t>
            </a:r>
            <a:r>
              <a:rPr lang="en-US" sz="2000" b="1">
                <a:solidFill>
                  <a:srgbClr val="00B050"/>
                </a:solidFill>
                <a:latin typeface="EC Square Sans Pro" panose="020B0506040000020004" pitchFamily="34" charset="0"/>
              </a:rPr>
              <a:t>antimicrobials</a:t>
            </a:r>
          </a:p>
          <a:p>
            <a:pPr marL="685800">
              <a:lnSpc>
                <a:spcPct val="150000"/>
              </a:lnSpc>
            </a:pPr>
            <a:r>
              <a:rPr lang="en-US" sz="2000">
                <a:solidFill>
                  <a:srgbClr val="003399"/>
                </a:solidFill>
                <a:latin typeface="EC Square Sans Pro" panose="020B0506040000020004" pitchFamily="34" charset="0"/>
              </a:rPr>
              <a:t>(d) if a prior diagnosis is needed</a:t>
            </a:r>
          </a:p>
          <a:p>
            <a:pPr marL="685800">
              <a:lnSpc>
                <a:spcPct val="150000"/>
              </a:lnSpc>
            </a:pPr>
            <a:r>
              <a:rPr lang="en-US" sz="2000">
                <a:solidFill>
                  <a:srgbClr val="003399"/>
                </a:solidFill>
                <a:latin typeface="EC Square Sans Pro" panose="020B0506040000020004" pitchFamily="34" charset="0"/>
              </a:rPr>
              <a:t>(e) euthanasia products</a:t>
            </a:r>
          </a:p>
          <a:p>
            <a:pPr marL="685800">
              <a:lnSpc>
                <a:spcPct val="150000"/>
              </a:lnSpc>
            </a:pPr>
            <a:r>
              <a:rPr lang="en-US" sz="2000">
                <a:solidFill>
                  <a:srgbClr val="003399"/>
                </a:solidFill>
                <a:latin typeface="EC Square Sans Pro" panose="020B0506040000020004" pitchFamily="34" charset="0"/>
              </a:rPr>
              <a:t>(f) new active substances (&lt; 5 </a:t>
            </a:r>
            <a:r>
              <a:rPr lang="en-US" sz="2000" err="1">
                <a:solidFill>
                  <a:srgbClr val="003399"/>
                </a:solidFill>
                <a:latin typeface="EC Square Sans Pro" panose="020B0506040000020004" pitchFamily="34" charset="0"/>
              </a:rPr>
              <a:t>yr</a:t>
            </a:r>
            <a:r>
              <a:rPr lang="en-US" sz="2000">
                <a:solidFill>
                  <a:srgbClr val="003399"/>
                </a:solidFill>
                <a:latin typeface="EC Square Sans Pro" panose="020B0506040000020004" pitchFamily="34" charset="0"/>
              </a:rPr>
              <a:t>)</a:t>
            </a:r>
          </a:p>
          <a:p>
            <a:pPr marL="685800">
              <a:lnSpc>
                <a:spcPct val="150000"/>
              </a:lnSpc>
            </a:pPr>
            <a:r>
              <a:rPr lang="en-US" sz="2000">
                <a:solidFill>
                  <a:srgbClr val="003399"/>
                </a:solidFill>
                <a:latin typeface="EC Square Sans Pro" panose="020B0506040000020004" pitchFamily="34" charset="0"/>
              </a:rPr>
              <a:t>(g) vaccines</a:t>
            </a:r>
          </a:p>
          <a:p>
            <a:pPr marL="685800">
              <a:lnSpc>
                <a:spcPct val="150000"/>
              </a:lnSpc>
            </a:pPr>
            <a:r>
              <a:rPr lang="en-US" sz="2000">
                <a:solidFill>
                  <a:srgbClr val="003399"/>
                </a:solidFill>
                <a:latin typeface="EC Square Sans Pro" panose="020B0506040000020004" pitchFamily="34" charset="0"/>
              </a:rPr>
              <a:t>(h) hormones or </a:t>
            </a:r>
            <a:r>
              <a:rPr lang="en-US" sz="2000" err="1">
                <a:solidFill>
                  <a:srgbClr val="003399"/>
                </a:solidFill>
                <a:latin typeface="EC Square Sans Pro" panose="020B0506040000020004" pitchFamily="34" charset="0"/>
              </a:rPr>
              <a:t>thyrostatics</a:t>
            </a:r>
            <a:r>
              <a:rPr lang="en-US" sz="2000">
                <a:solidFill>
                  <a:srgbClr val="003399"/>
                </a:solidFill>
                <a:latin typeface="EC Square Sans Pro" panose="020B0506040000020004" pitchFamily="34" charset="0"/>
              </a:rPr>
              <a:t> or beta-agonists</a:t>
            </a:r>
          </a:p>
        </p:txBody>
      </p:sp>
      <p:sp>
        <p:nvSpPr>
          <p:cNvPr id="4" name="Marcador de texto 4">
            <a:extLst>
              <a:ext uri="{FF2B5EF4-FFF2-40B4-BE49-F238E27FC236}">
                <a16:creationId xmlns:a16="http://schemas.microsoft.com/office/drawing/2014/main" id="{6C0B4EC2-1C99-4E2A-ABA5-C88493DB4175}"/>
              </a:ext>
            </a:extLst>
          </p:cNvPr>
          <p:cNvSpPr txBox="1">
            <a:spLocks/>
          </p:cNvSpPr>
          <p:nvPr/>
        </p:nvSpPr>
        <p:spPr>
          <a:xfrm>
            <a:off x="435685" y="1225550"/>
            <a:ext cx="11107526"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solidFill>
                  <a:srgbClr val="003399"/>
                </a:solidFill>
                <a:latin typeface="EC Square Sans Pro" panose="020B0506040000020004" pitchFamily="34" charset="0"/>
              </a:rPr>
              <a:t>Some medicines are subject to veterinary prescription for reasons of safety (for animals and people!), efficacy &amp; potential resistance, and possible misuse.  </a:t>
            </a:r>
          </a:p>
          <a:p>
            <a:endParaRPr lang="en-GB" sz="2000" b="1" dirty="0">
              <a:solidFill>
                <a:srgbClr val="003399"/>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pic>
        <p:nvPicPr>
          <p:cNvPr id="8" name="Imagen 7" descr="Forma&#10;&#10;Descripción generada automáticamente con confianza baja">
            <a:extLst>
              <a:ext uri="{FF2B5EF4-FFF2-40B4-BE49-F238E27FC236}">
                <a16:creationId xmlns:a16="http://schemas.microsoft.com/office/drawing/2014/main" id="{E84B6A8C-81CF-47F2-84D1-B7697D89A26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91600" y="2540552"/>
            <a:ext cx="881270" cy="881270"/>
          </a:xfrm>
          <a:prstGeom prst="rect">
            <a:avLst/>
          </a:prstGeom>
        </p:spPr>
      </p:pic>
    </p:spTree>
    <p:extLst>
      <p:ext uri="{BB962C8B-B14F-4D97-AF65-F5344CB8AC3E}">
        <p14:creationId xmlns:p14="http://schemas.microsoft.com/office/powerpoint/2010/main" val="33917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graphicFrame>
        <p:nvGraphicFramePr>
          <p:cNvPr id="5" name="Diagram 1">
            <a:extLst>
              <a:ext uri="{FF2B5EF4-FFF2-40B4-BE49-F238E27FC236}">
                <a16:creationId xmlns:a16="http://schemas.microsoft.com/office/drawing/2014/main" id="{6CBE2732-9422-4470-B0D8-436BBB04C887}"/>
              </a:ext>
            </a:extLst>
          </p:cNvPr>
          <p:cNvGraphicFramePr/>
          <p:nvPr>
            <p:extLst>
              <p:ext uri="{D42A27DB-BD31-4B8C-83A1-F6EECF244321}">
                <p14:modId xmlns:p14="http://schemas.microsoft.com/office/powerpoint/2010/main" val="2732626138"/>
              </p:ext>
            </p:extLst>
          </p:nvPr>
        </p:nvGraphicFramePr>
        <p:xfrm>
          <a:off x="200517" y="1074693"/>
          <a:ext cx="104393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7">
            <a:extLst>
              <a:ext uri="{FF2B5EF4-FFF2-40B4-BE49-F238E27FC236}">
                <a16:creationId xmlns:a16="http://schemas.microsoft.com/office/drawing/2014/main" id="{E2241DCB-BD3D-4A57-BF34-E8045FEDB660}"/>
              </a:ext>
            </a:extLst>
          </p:cNvPr>
          <p:cNvSpPr/>
          <p:nvPr/>
        </p:nvSpPr>
        <p:spPr>
          <a:xfrm>
            <a:off x="8915400" y="6350"/>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nSpc>
                <a:spcPct val="150000"/>
              </a:lnSpc>
              <a:spcAft>
                <a:spcPts val="600"/>
              </a:spcAft>
              <a:buClr>
                <a:schemeClr val="bg1"/>
              </a:buClr>
              <a:buFont typeface="Wingdings" panose="05000000000000000000" pitchFamily="2" charset="2"/>
              <a:buChar char=""/>
            </a:pPr>
            <a:r>
              <a:rPr lang="en-US" sz="1600" i="1">
                <a:solidFill>
                  <a:schemeClr val="bg1"/>
                </a:solidFill>
                <a:latin typeface="EC Square Sans Pro" panose="020B0506040000020004" pitchFamily="34" charset="0"/>
              </a:rPr>
              <a:t>shall </a:t>
            </a:r>
            <a:r>
              <a:rPr lang="en-US" sz="1600" b="1" i="1">
                <a:solidFill>
                  <a:schemeClr val="bg1"/>
                </a:solidFill>
                <a:latin typeface="EC Square Sans Pro" panose="020B0506040000020004" pitchFamily="34" charset="0"/>
              </a:rPr>
              <a:t>NOT</a:t>
            </a:r>
            <a:r>
              <a:rPr lang="en-US" sz="1600" i="1">
                <a:solidFill>
                  <a:schemeClr val="bg1"/>
                </a:solidFill>
                <a:latin typeface="EC Square Sans Pro" panose="020B0506040000020004" pitchFamily="34" charset="0"/>
              </a:rPr>
              <a:t> be applied </a:t>
            </a:r>
            <a:r>
              <a:rPr lang="en-US" sz="1600" b="1" i="1">
                <a:solidFill>
                  <a:schemeClr val="bg1"/>
                </a:solidFill>
                <a:latin typeface="EC Square Sans Pro" panose="020B0506040000020004" pitchFamily="34" charset="0"/>
              </a:rPr>
              <a:t>routinely</a:t>
            </a:r>
            <a:r>
              <a:rPr lang="en-US" sz="1600" i="1">
                <a:solidFill>
                  <a:schemeClr val="bg1"/>
                </a:solidFill>
                <a:latin typeface="EC Square Sans Pro" panose="020B0506040000020004" pitchFamily="34" charset="0"/>
              </a:rPr>
              <a:t> </a:t>
            </a:r>
          </a:p>
          <a:p>
            <a:pPr marL="174625" indent="-174625">
              <a:lnSpc>
                <a:spcPct val="150000"/>
              </a:lnSpc>
              <a:spcAft>
                <a:spcPts val="600"/>
              </a:spcAft>
              <a:buClr>
                <a:schemeClr val="bg1"/>
              </a:buClr>
              <a:buFont typeface="Wingdings" panose="05000000000000000000" pitchFamily="2" charset="2"/>
              <a:buChar char=""/>
            </a:pPr>
            <a:r>
              <a:rPr lang="en-US" sz="1600" i="1">
                <a:solidFill>
                  <a:schemeClr val="bg1"/>
                </a:solidFill>
                <a:latin typeface="EC Square Sans Pro" panose="020B0506040000020004" pitchFamily="34" charset="0"/>
              </a:rPr>
              <a:t>shall </a:t>
            </a:r>
            <a:r>
              <a:rPr lang="en-US" sz="1600" b="1" i="1">
                <a:solidFill>
                  <a:schemeClr val="bg1"/>
                </a:solidFill>
                <a:latin typeface="EC Square Sans Pro" panose="020B0506040000020004" pitchFamily="34" charset="0"/>
              </a:rPr>
              <a:t>NOT</a:t>
            </a:r>
            <a:r>
              <a:rPr lang="en-US" sz="1600" i="1">
                <a:solidFill>
                  <a:schemeClr val="bg1"/>
                </a:solidFill>
                <a:latin typeface="EC Square Sans Pro" panose="020B0506040000020004" pitchFamily="34" charset="0"/>
              </a:rPr>
              <a:t> be used</a:t>
            </a:r>
            <a:r>
              <a:rPr lang="en-US" sz="1600" b="1" i="1">
                <a:solidFill>
                  <a:schemeClr val="bg1"/>
                </a:solidFill>
                <a:latin typeface="EC Square Sans Pro" panose="020B0506040000020004" pitchFamily="34" charset="0"/>
              </a:rPr>
              <a:t> to compensate </a:t>
            </a:r>
            <a:r>
              <a:rPr lang="en-US" sz="1600" i="1">
                <a:solidFill>
                  <a:schemeClr val="bg1"/>
                </a:solidFill>
                <a:latin typeface="EC Square Sans Pro" panose="020B0506040000020004" pitchFamily="34" charset="0"/>
              </a:rPr>
              <a:t>for poor hygiene, inadequate animal husbandry, lack of care or poor farm management</a:t>
            </a:r>
            <a:r>
              <a:rPr lang="en-US" sz="160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32885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a:t>
            </a:r>
          </a:p>
          <a:p>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a:t>
            </a:r>
            <a:r>
              <a:rPr lang="bg-BG" sz="2800">
                <a:latin typeface="EC Square Sans Pro" panose="020B0506040000020004" pitchFamily="34" charset="0"/>
              </a:rPr>
              <a:t> </a:t>
            </a:r>
            <a:r>
              <a:rPr lang="en-US" sz="2800">
                <a:latin typeface="EC Square Sans Pro" panose="020B0506040000020004" pitchFamily="34" charset="0"/>
              </a:rPr>
              <a:t>– Veterinary prescription</a:t>
            </a:r>
          </a:p>
          <a:p>
            <a:endParaRPr lang="en-GB"/>
          </a:p>
        </p:txBody>
      </p:sp>
      <p:sp>
        <p:nvSpPr>
          <p:cNvPr id="15" name="CuadroTexto 14">
            <a:extLst>
              <a:ext uri="{FF2B5EF4-FFF2-40B4-BE49-F238E27FC236}">
                <a16:creationId xmlns:a16="http://schemas.microsoft.com/office/drawing/2014/main" id="{AD976B94-3F08-4A5D-87A3-E36B97910ABB}"/>
              </a:ext>
            </a:extLst>
          </p:cNvPr>
          <p:cNvSpPr txBox="1"/>
          <p:nvPr/>
        </p:nvSpPr>
        <p:spPr>
          <a:xfrm>
            <a:off x="-141042" y="2980182"/>
            <a:ext cx="11756572" cy="2814617"/>
          </a:xfrm>
          <a:prstGeom prst="rect">
            <a:avLst/>
          </a:prstGeom>
          <a:noFill/>
        </p:spPr>
        <p:txBody>
          <a:bodyPr wrap="square" lIns="91440" tIns="45720" rIns="91440" bIns="45720" anchor="t">
            <a:spAutoFit/>
          </a:bodyPr>
          <a:lstStyle/>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can issue a veterinary prescription </a:t>
            </a:r>
            <a:r>
              <a:rPr lang="en-US" sz="2000" b="1" u="sng" kern="1200" dirty="0">
                <a:solidFill>
                  <a:schemeClr val="tx2"/>
                </a:solidFill>
                <a:latin typeface="EC Square Sans Pro"/>
                <a:ea typeface="+mn-ea"/>
                <a:cs typeface="+mn-cs"/>
              </a:rPr>
              <a:t>only</a:t>
            </a:r>
            <a:r>
              <a:rPr lang="en-US" sz="2000" kern="1200" dirty="0">
                <a:solidFill>
                  <a:schemeClr val="tx2"/>
                </a:solidFill>
                <a:latin typeface="EC Square Sans Pro"/>
                <a:ea typeface="+mn-ea"/>
                <a:cs typeface="+mn-cs"/>
              </a:rPr>
              <a:t> after </a:t>
            </a:r>
            <a:r>
              <a:rPr lang="en-GB" sz="2000" kern="1200" dirty="0">
                <a:solidFill>
                  <a:schemeClr val="tx2"/>
                </a:solidFill>
                <a:latin typeface="EC Square Sans Pro"/>
                <a:ea typeface="+mn-ea"/>
                <a:cs typeface="+mn-cs"/>
              </a:rPr>
              <a:t>he or she </a:t>
            </a:r>
            <a:r>
              <a:rPr lang="en-US" sz="2000" kern="1200" dirty="0">
                <a:solidFill>
                  <a:schemeClr val="tx2"/>
                </a:solidFill>
                <a:latin typeface="EC Square Sans Pro"/>
                <a:ea typeface="+mn-ea"/>
                <a:cs typeface="+mn-cs"/>
              </a:rPr>
              <a:t>has made a </a:t>
            </a:r>
            <a:r>
              <a:rPr lang="en-US" sz="2000" u="sng" kern="1200" dirty="0">
                <a:solidFill>
                  <a:schemeClr val="tx2"/>
                </a:solidFill>
                <a:latin typeface="EC Square Sans Pro"/>
                <a:ea typeface="+mn-ea"/>
                <a:cs typeface="+mn-cs"/>
              </a:rPr>
              <a:t>clinical examination or any other proper assessment of the health status </a:t>
            </a:r>
            <a:r>
              <a:rPr lang="en-US" sz="2000" kern="1200" dirty="0">
                <a:solidFill>
                  <a:schemeClr val="tx2"/>
                </a:solidFill>
                <a:latin typeface="EC Square Sans Pro"/>
                <a:ea typeface="+mn-ea"/>
                <a:cs typeface="+mn-cs"/>
              </a:rPr>
              <a:t>of the animal or group of animals</a:t>
            </a:r>
          </a:p>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can issue a veterinary prescription for an antimicrobial only after he or she has diagnosed an infectious disease</a:t>
            </a:r>
          </a:p>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has to be able to provide justification for the prescription of an antimicrobial</a:t>
            </a:r>
            <a:r>
              <a:rPr lang="bg-BG" sz="2000" kern="1200" dirty="0">
                <a:solidFill>
                  <a:schemeClr val="tx2"/>
                </a:solidFill>
                <a:latin typeface="EC Square Sans Pro" panose="020B0506040000020004" pitchFamily="34" charset="0"/>
                <a:ea typeface="+mn-ea"/>
                <a:cs typeface="+mn-cs"/>
              </a:rPr>
              <a:t>, </a:t>
            </a:r>
            <a:r>
              <a:rPr lang="en-GB" sz="2000" kern="1200" dirty="0">
                <a:solidFill>
                  <a:schemeClr val="tx2"/>
                </a:solidFill>
                <a:latin typeface="EC Square Sans Pro"/>
                <a:ea typeface="+mn-ea"/>
                <a:cs typeface="+mn-cs"/>
              </a:rPr>
              <a:t>especially </a:t>
            </a:r>
            <a:r>
              <a:rPr lang="en-US" sz="2000" kern="1200" dirty="0">
                <a:solidFill>
                  <a:schemeClr val="tx2"/>
                </a:solidFill>
                <a:latin typeface="EC Square Sans Pro"/>
                <a:ea typeface="+mn-ea"/>
                <a:cs typeface="+mn-cs"/>
              </a:rPr>
              <a:t>for preventive (p</a:t>
            </a:r>
            <a:r>
              <a:rPr lang="en-US" sz="2000" dirty="0">
                <a:solidFill>
                  <a:schemeClr val="tx2"/>
                </a:solidFill>
                <a:latin typeface="EC Square Sans Pro"/>
              </a:rPr>
              <a:t>rophylaxis</a:t>
            </a:r>
            <a:r>
              <a:rPr lang="en-US" sz="2000" kern="1200" dirty="0">
                <a:solidFill>
                  <a:schemeClr val="tx2"/>
                </a:solidFill>
                <a:latin typeface="EC Square Sans Pro"/>
                <a:ea typeface="+mn-ea"/>
                <a:cs typeface="+mn-cs"/>
              </a:rPr>
              <a:t>) and group </a:t>
            </a:r>
            <a:r>
              <a:rPr lang="en-US" sz="2000" dirty="0">
                <a:solidFill>
                  <a:schemeClr val="tx2"/>
                </a:solidFill>
                <a:latin typeface="EC Square Sans Pro"/>
              </a:rPr>
              <a:t>(</a:t>
            </a:r>
            <a:r>
              <a:rPr lang="en-US" sz="2000" dirty="0" err="1">
                <a:solidFill>
                  <a:schemeClr val="tx2"/>
                </a:solidFill>
                <a:latin typeface="EC Square Sans Pro"/>
              </a:rPr>
              <a:t>metaphylaxis</a:t>
            </a:r>
            <a:r>
              <a:rPr lang="en-US" sz="2000" dirty="0">
                <a:solidFill>
                  <a:schemeClr val="tx2"/>
                </a:solidFill>
                <a:latin typeface="EC Square Sans Pro"/>
              </a:rPr>
              <a:t>) </a:t>
            </a:r>
            <a:r>
              <a:rPr lang="en-US" sz="2000" kern="1200" dirty="0">
                <a:solidFill>
                  <a:schemeClr val="tx2"/>
                </a:solidFill>
                <a:latin typeface="EC Square Sans Pro" panose="020B0506040000020004" pitchFamily="34" charset="0"/>
                <a:ea typeface="+mn-ea"/>
                <a:cs typeface="+mn-cs"/>
              </a:rPr>
              <a:t>administration</a:t>
            </a:r>
          </a:p>
        </p:txBody>
      </p:sp>
      <p:sp>
        <p:nvSpPr>
          <p:cNvPr id="16" name="CuadroTexto 15">
            <a:extLst>
              <a:ext uri="{FF2B5EF4-FFF2-40B4-BE49-F238E27FC236}">
                <a16:creationId xmlns:a16="http://schemas.microsoft.com/office/drawing/2014/main" id="{F3A59C78-01F4-4EE5-BEF0-17960D2FB031}"/>
              </a:ext>
            </a:extLst>
          </p:cNvPr>
          <p:cNvSpPr txBox="1"/>
          <p:nvPr/>
        </p:nvSpPr>
        <p:spPr>
          <a:xfrm>
            <a:off x="4261565" y="2337692"/>
            <a:ext cx="2820761" cy="523220"/>
          </a:xfrm>
          <a:prstGeom prst="rect">
            <a:avLst/>
          </a:prstGeom>
          <a:noFill/>
        </p:spPr>
        <p:txBody>
          <a:bodyPr wrap="square">
            <a:spAutoFit/>
          </a:bodyPr>
          <a:lstStyle/>
          <a:p>
            <a:pPr algn="ctr"/>
            <a:r>
              <a:rPr lang="en-GB" sz="1800">
                <a:solidFill>
                  <a:prstClr val="white"/>
                </a:solidFill>
                <a:latin typeface="EC Square Sans Pro" panose="020B0506040000020004" pitchFamily="34" charset="0"/>
                <a:ea typeface="Steelfish" charset="0"/>
                <a:cs typeface="Steelfish" charset="0"/>
              </a:rPr>
              <a:t>!</a:t>
            </a:r>
            <a:r>
              <a:rPr lang="en-GB" sz="2800" b="1">
                <a:solidFill>
                  <a:srgbClr val="003399"/>
                </a:solidFill>
                <a:latin typeface="EC Square Sans Pro" panose="020B0506040000020004" pitchFamily="34" charset="0"/>
                <a:ea typeface="Steelfish" charset="0"/>
                <a:cs typeface="Steelfish" charset="0"/>
              </a:rPr>
              <a:t>Article 105</a:t>
            </a:r>
            <a:endParaRPr lang="en-GB" sz="1600" b="1">
              <a:solidFill>
                <a:srgbClr val="003399"/>
              </a:solidFill>
            </a:endParaRPr>
          </a:p>
        </p:txBody>
      </p:sp>
      <p:pic>
        <p:nvPicPr>
          <p:cNvPr id="17" name="Imagen 16" descr="Forma&#10;&#10;Descripción generada automáticamente con confianza baja">
            <a:extLst>
              <a:ext uri="{FF2B5EF4-FFF2-40B4-BE49-F238E27FC236}">
                <a16:creationId xmlns:a16="http://schemas.microsoft.com/office/drawing/2014/main" id="{00329264-D289-402B-9EEC-301D053EFBB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CDE88-A820-4441-B981-0AD8A5DA5275}">
  <ds:schemaRef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c1752347-4e16-4ce8-a381-9ddf3e797ad6"/>
    <ds:schemaRef ds:uri="9b53d6be-5940-4371-8a56-d6ca0a43a11a"/>
  </ds:schemaRefs>
</ds:datastoreItem>
</file>

<file path=customXml/itemProps2.xml><?xml version="1.0" encoding="utf-8"?>
<ds:datastoreItem xmlns:ds="http://schemas.openxmlformats.org/officeDocument/2006/customXml" ds:itemID="{3F9DF62F-B0A1-4A25-96E6-121C54440B20}">
  <ds:schemaRefs>
    <ds:schemaRef ds:uri="9b53d6be-5940-4371-8a56-d6ca0a43a11a"/>
    <ds:schemaRef ds:uri="c1752347-4e16-4ce8-a381-9ddf3e797a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21B2FF-B6CB-4496-84FE-5F1EE939D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4007</Words>
  <Application>Microsoft Office PowerPoint</Application>
  <PresentationFormat>Custom</PresentationFormat>
  <Paragraphs>316</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EC Square Sans Pro</vt:lpstr>
      <vt:lpstr>Montserrat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25</cp:revision>
  <dcterms:created xsi:type="dcterms:W3CDTF">2023-11-20T15:58:16Z</dcterms:created>
  <dcterms:modified xsi:type="dcterms:W3CDTF">2024-04-04T13:37:56Z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2024-02-01T11:41:39Z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f19b841b-69c2-4284-a15d-e8f847efb52e</vt:lpwstr>
  </property>
  <property fmtid="{D5CDD505-2E9C-101B-9397-08002B2CF9AE}" pid="14" name="MSIP_Label_6bd9ddd1-4d20-43f6-abfa-fc3c07406f94_ContentBits">
    <vt:lpwstr>0</vt:lpwstr>
  </property>
  <property fmtid="{D5CDD505-2E9C-101B-9397-08002B2CF9AE}" pid="15" name="MediaServiceImageTags">
    <vt:lpwstr/>
  </property>
</Properties>
</file>