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9"/>
  </p:notesMasterIdLst>
  <p:handoutMasterIdLst>
    <p:handoutMasterId r:id="rId20"/>
  </p:handoutMasterIdLst>
  <p:sldIdLst>
    <p:sldId id="277" r:id="rId3"/>
    <p:sldId id="386" r:id="rId4"/>
    <p:sldId id="264" r:id="rId5"/>
    <p:sldId id="281" r:id="rId6"/>
    <p:sldId id="280" r:id="rId7"/>
    <p:sldId id="384" r:id="rId8"/>
    <p:sldId id="388" r:id="rId9"/>
    <p:sldId id="389" r:id="rId10"/>
    <p:sldId id="391" r:id="rId11"/>
    <p:sldId id="393" r:id="rId12"/>
    <p:sldId id="394" r:id="rId13"/>
    <p:sldId id="395" r:id="rId14"/>
    <p:sldId id="398" r:id="rId15"/>
    <p:sldId id="396" r:id="rId16"/>
    <p:sldId id="399" r:id="rId17"/>
    <p:sldId id="39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470"/>
    <a:srgbClr val="6BB188"/>
    <a:srgbClr val="9DCBB0"/>
    <a:srgbClr val="CBE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85351" autoAdjust="0"/>
  </p:normalViewPr>
  <p:slideViewPr>
    <p:cSldViewPr snapToGrid="0">
      <p:cViewPr varScale="1">
        <p:scale>
          <a:sx n="88" d="100"/>
          <a:sy n="88" d="100"/>
        </p:scale>
        <p:origin x="402" y="66"/>
      </p:cViewPr>
      <p:guideLst/>
    </p:cSldViewPr>
  </p:slideViewPr>
  <p:notesTextViewPr>
    <p:cViewPr>
      <p:scale>
        <a:sx n="1" d="1"/>
        <a:sy n="1" d="1"/>
      </p:scale>
      <p:origin x="0" y="0"/>
    </p:cViewPr>
  </p:notesTextViewPr>
  <p:notesViewPr>
    <p:cSldViewPr snapToGrid="0">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199A5-5B35-42D9-B781-FD1653DF2949}" type="doc">
      <dgm:prSet loTypeId="urn:microsoft.com/office/officeart/2005/8/layout/hierarchy2" loCatId="hierarchy" qsTypeId="urn:microsoft.com/office/officeart/2005/8/quickstyle/simple5" qsCatId="simple" csTypeId="urn:microsoft.com/office/officeart/2005/8/colors/accent1_4" csCatId="accent1" phldr="1"/>
      <dgm:spPr/>
      <dgm:t>
        <a:bodyPr/>
        <a:lstStyle/>
        <a:p>
          <a:endParaRPr lang="en-GB"/>
        </a:p>
      </dgm:t>
    </dgm:pt>
    <dgm:pt modelId="{FC02CDEC-AE24-4359-9BDB-5F5356F9E817}">
      <dgm:prSet phldrT="[Texto]" custT="1"/>
      <dgm:spPr>
        <a:solidFill>
          <a:srgbClr val="002060"/>
        </a:solidFill>
        <a:ln>
          <a:solidFill>
            <a:srgbClr val="6BB188"/>
          </a:solidFill>
        </a:ln>
      </dgm:spPr>
      <dgm:t>
        <a:bodyPr/>
        <a:lstStyle/>
        <a:p>
          <a:r>
            <a:rPr lang="en-GB" sz="3200" dirty="0">
              <a:latin typeface="EC Square Sans Pro" panose="020B0506040000020004" pitchFamily="34" charset="0"/>
            </a:rPr>
            <a:t>Global need: reduction Antimicrobial resistance</a:t>
          </a:r>
        </a:p>
      </dgm:t>
    </dgm:pt>
    <dgm:pt modelId="{740B47AE-9BE7-4D76-9D41-ACE0B66EB9C6}" type="parTrans" cxnId="{FF9E7B00-E89D-4CCF-8D3E-0CCF46594E54}">
      <dgm:prSet/>
      <dgm:spPr/>
      <dgm:t>
        <a:bodyPr/>
        <a:lstStyle/>
        <a:p>
          <a:endParaRPr lang="en-GB" sz="1400">
            <a:latin typeface="EC Square Sans Pro" panose="020B0506040000020004" pitchFamily="34" charset="0"/>
          </a:endParaRPr>
        </a:p>
      </dgm:t>
    </dgm:pt>
    <dgm:pt modelId="{A127A0E8-D0E8-4801-9073-902D66B14468}" type="sibTrans" cxnId="{FF9E7B00-E89D-4CCF-8D3E-0CCF46594E54}">
      <dgm:prSet/>
      <dgm:spPr/>
      <dgm:t>
        <a:bodyPr/>
        <a:lstStyle/>
        <a:p>
          <a:endParaRPr lang="en-GB" sz="1400">
            <a:latin typeface="EC Square Sans Pro" panose="020B0506040000020004" pitchFamily="34" charset="0"/>
          </a:endParaRPr>
        </a:p>
      </dgm:t>
    </dgm:pt>
    <dgm:pt modelId="{25F8A990-4CFA-4F18-8F12-AA6AA6EAC83D}">
      <dgm:prSet phldrT="[Texto]" custT="1"/>
      <dgm:spPr>
        <a:solidFill>
          <a:srgbClr val="6BB188"/>
        </a:solidFill>
      </dgm:spPr>
      <dgm:t>
        <a:bodyPr/>
        <a:lstStyle/>
        <a:p>
          <a:r>
            <a:rPr lang="en-GB" sz="2000" dirty="0">
              <a:latin typeface="EC Square Sans Pro" panose="020B0506040000020004" pitchFamily="34" charset="0"/>
            </a:rPr>
            <a:t>New regulatory framework</a:t>
          </a:r>
        </a:p>
      </dgm:t>
    </dgm:pt>
    <dgm:pt modelId="{CB6010E8-99FC-4963-907C-48720CAB24F6}" type="parTrans" cxnId="{F0C5378A-0290-475E-98DE-E32A5E22A723}">
      <dgm:prSet custT="1"/>
      <dgm:spPr/>
      <dgm:t>
        <a:bodyPr/>
        <a:lstStyle/>
        <a:p>
          <a:endParaRPr lang="en-GB" sz="300">
            <a:latin typeface="EC Square Sans Pro" panose="020B0506040000020004" pitchFamily="34" charset="0"/>
          </a:endParaRPr>
        </a:p>
      </dgm:t>
    </dgm:pt>
    <dgm:pt modelId="{92BBBFC8-D41C-4BA8-A2EB-A276687F208C}" type="sibTrans" cxnId="{F0C5378A-0290-475E-98DE-E32A5E22A723}">
      <dgm:prSet/>
      <dgm:spPr/>
      <dgm:t>
        <a:bodyPr/>
        <a:lstStyle/>
        <a:p>
          <a:endParaRPr lang="en-GB" sz="1400">
            <a:latin typeface="EC Square Sans Pro" panose="020B0506040000020004" pitchFamily="34" charset="0"/>
          </a:endParaRPr>
        </a:p>
      </dgm:t>
    </dgm:pt>
    <dgm:pt modelId="{3F53412B-6BF8-4502-B85D-5C5A00599B2F}">
      <dgm:prSet phldrT="[Texto]" custT="1"/>
      <dgm:spPr>
        <a:solidFill>
          <a:srgbClr val="2C7470"/>
        </a:solidFill>
      </dgm:spPr>
      <dgm:t>
        <a:bodyPr/>
        <a:lstStyle/>
        <a:p>
          <a:r>
            <a:rPr lang="en-GB" sz="3200" dirty="0">
              <a:latin typeface="EC Square Sans Pro" panose="020B0506040000020004" pitchFamily="34" charset="0"/>
            </a:rPr>
            <a:t>Preventive measures to be implemented at farm level</a:t>
          </a:r>
        </a:p>
      </dgm:t>
    </dgm:pt>
    <dgm:pt modelId="{8F3068A3-6BF6-4C93-B730-2C6DF9DF900A}" type="parTrans" cxnId="{DC099AC5-0141-423C-B4C9-9F06FA17036A}">
      <dgm:prSet custT="1"/>
      <dgm:spPr/>
      <dgm:t>
        <a:bodyPr/>
        <a:lstStyle/>
        <a:p>
          <a:endParaRPr lang="en-GB" sz="300">
            <a:latin typeface="EC Square Sans Pro" panose="020B0506040000020004" pitchFamily="34" charset="0"/>
          </a:endParaRPr>
        </a:p>
      </dgm:t>
    </dgm:pt>
    <dgm:pt modelId="{927BDBBA-24DB-4B97-BB30-3056810785F3}" type="sibTrans" cxnId="{DC099AC5-0141-423C-B4C9-9F06FA17036A}">
      <dgm:prSet/>
      <dgm:spPr/>
      <dgm:t>
        <a:bodyPr/>
        <a:lstStyle/>
        <a:p>
          <a:endParaRPr lang="en-GB" sz="1400">
            <a:latin typeface="EC Square Sans Pro" panose="020B0506040000020004" pitchFamily="34" charset="0"/>
          </a:endParaRPr>
        </a:p>
      </dgm:t>
    </dgm:pt>
    <dgm:pt modelId="{3809AD99-CA4A-4FEA-A848-5887879650B5}" type="pres">
      <dgm:prSet presAssocID="{4D9199A5-5B35-42D9-B781-FD1653DF2949}" presName="diagram" presStyleCnt="0">
        <dgm:presLayoutVars>
          <dgm:chPref val="1"/>
          <dgm:dir/>
          <dgm:animOne val="branch"/>
          <dgm:animLvl val="lvl"/>
          <dgm:resizeHandles val="exact"/>
        </dgm:presLayoutVars>
      </dgm:prSet>
      <dgm:spPr/>
    </dgm:pt>
    <dgm:pt modelId="{9DAF7E41-2A9E-49D4-AB31-CC94ACE5C60E}" type="pres">
      <dgm:prSet presAssocID="{FC02CDEC-AE24-4359-9BDB-5F5356F9E817}" presName="root1" presStyleCnt="0"/>
      <dgm:spPr/>
    </dgm:pt>
    <dgm:pt modelId="{641D7CF0-07AE-4543-9FB6-D3D03074E541}" type="pres">
      <dgm:prSet presAssocID="{FC02CDEC-AE24-4359-9BDB-5F5356F9E817}" presName="LevelOneTextNode" presStyleLbl="node0" presStyleIdx="0" presStyleCnt="1" custScaleY="176809">
        <dgm:presLayoutVars>
          <dgm:chPref val="3"/>
        </dgm:presLayoutVars>
      </dgm:prSet>
      <dgm:spPr/>
    </dgm:pt>
    <dgm:pt modelId="{EFEB23B8-023F-4694-AC94-1BC4AC85D57B}" type="pres">
      <dgm:prSet presAssocID="{FC02CDEC-AE24-4359-9BDB-5F5356F9E817}" presName="level2hierChild" presStyleCnt="0"/>
      <dgm:spPr/>
    </dgm:pt>
    <dgm:pt modelId="{2DCBE255-9C01-478D-B5EB-26D0C4EFF464}" type="pres">
      <dgm:prSet presAssocID="{CB6010E8-99FC-4963-907C-48720CAB24F6}" presName="conn2-1" presStyleLbl="parChTrans1D2" presStyleIdx="0" presStyleCnt="2"/>
      <dgm:spPr/>
    </dgm:pt>
    <dgm:pt modelId="{1069E3C4-EE95-4399-8562-F198E17A5E94}" type="pres">
      <dgm:prSet presAssocID="{CB6010E8-99FC-4963-907C-48720CAB24F6}" presName="connTx" presStyleLbl="parChTrans1D2" presStyleIdx="0" presStyleCnt="2"/>
      <dgm:spPr/>
    </dgm:pt>
    <dgm:pt modelId="{BC71ECD5-DCE7-422A-BC6C-ECA62E77E3F8}" type="pres">
      <dgm:prSet presAssocID="{25F8A990-4CFA-4F18-8F12-AA6AA6EAC83D}" presName="root2" presStyleCnt="0"/>
      <dgm:spPr/>
    </dgm:pt>
    <dgm:pt modelId="{C2A02F89-ADF3-41F9-A1A7-83CD90E178FC}" type="pres">
      <dgm:prSet presAssocID="{25F8A990-4CFA-4F18-8F12-AA6AA6EAC83D}" presName="LevelTwoTextNode" presStyleLbl="node2" presStyleIdx="0" presStyleCnt="2">
        <dgm:presLayoutVars>
          <dgm:chPref val="3"/>
        </dgm:presLayoutVars>
      </dgm:prSet>
      <dgm:spPr/>
    </dgm:pt>
    <dgm:pt modelId="{E39C38FB-48B7-4296-B3C8-C58B421335BA}" type="pres">
      <dgm:prSet presAssocID="{25F8A990-4CFA-4F18-8F12-AA6AA6EAC83D}" presName="level3hierChild" presStyleCnt="0"/>
      <dgm:spPr/>
    </dgm:pt>
    <dgm:pt modelId="{81CCE928-729B-432C-A321-3B2C0F7AF232}" type="pres">
      <dgm:prSet presAssocID="{8F3068A3-6BF6-4C93-B730-2C6DF9DF900A}" presName="conn2-1" presStyleLbl="parChTrans1D2" presStyleIdx="1" presStyleCnt="2"/>
      <dgm:spPr/>
    </dgm:pt>
    <dgm:pt modelId="{EE631CC8-C0CD-437B-B511-A51F34C1D7EC}" type="pres">
      <dgm:prSet presAssocID="{8F3068A3-6BF6-4C93-B730-2C6DF9DF900A}" presName="connTx" presStyleLbl="parChTrans1D2" presStyleIdx="1" presStyleCnt="2"/>
      <dgm:spPr/>
    </dgm:pt>
    <dgm:pt modelId="{50B96A60-04F4-44A4-A77B-737752A505C4}" type="pres">
      <dgm:prSet presAssocID="{3F53412B-6BF8-4502-B85D-5C5A00599B2F}" presName="root2" presStyleCnt="0"/>
      <dgm:spPr/>
    </dgm:pt>
    <dgm:pt modelId="{A78CAAD0-E337-45EE-BC2B-DCDDE82E677B}" type="pres">
      <dgm:prSet presAssocID="{3F53412B-6BF8-4502-B85D-5C5A00599B2F}" presName="LevelTwoTextNode" presStyleLbl="node2" presStyleIdx="1" presStyleCnt="2" custScaleY="168513" custLinFactNeighborX="2333" custLinFactNeighborY="29932">
        <dgm:presLayoutVars>
          <dgm:chPref val="3"/>
        </dgm:presLayoutVars>
      </dgm:prSet>
      <dgm:spPr/>
    </dgm:pt>
    <dgm:pt modelId="{191C6EC5-3015-4E51-A3DC-88D2C104841A}" type="pres">
      <dgm:prSet presAssocID="{3F53412B-6BF8-4502-B85D-5C5A00599B2F}" presName="level3hierChild" presStyleCnt="0"/>
      <dgm:spPr/>
    </dgm:pt>
  </dgm:ptLst>
  <dgm:cxnLst>
    <dgm:cxn modelId="{FF9E7B00-E89D-4CCF-8D3E-0CCF46594E54}" srcId="{4D9199A5-5B35-42D9-B781-FD1653DF2949}" destId="{FC02CDEC-AE24-4359-9BDB-5F5356F9E817}" srcOrd="0" destOrd="0" parTransId="{740B47AE-9BE7-4D76-9D41-ACE0B66EB9C6}" sibTransId="{A127A0E8-D0E8-4801-9073-902D66B14468}"/>
    <dgm:cxn modelId="{62309A03-9B77-400E-ABD7-9992C45E3B73}" type="presOf" srcId="{8F3068A3-6BF6-4C93-B730-2C6DF9DF900A}" destId="{EE631CC8-C0CD-437B-B511-A51F34C1D7EC}" srcOrd="1" destOrd="0" presId="urn:microsoft.com/office/officeart/2005/8/layout/hierarchy2"/>
    <dgm:cxn modelId="{3DC51714-3FED-4ED3-AA59-7A514030E4D8}" type="presOf" srcId="{25F8A990-4CFA-4F18-8F12-AA6AA6EAC83D}" destId="{C2A02F89-ADF3-41F9-A1A7-83CD90E178FC}" srcOrd="0" destOrd="0" presId="urn:microsoft.com/office/officeart/2005/8/layout/hierarchy2"/>
    <dgm:cxn modelId="{2502DF1F-4236-4AE5-A200-09A7B3622F3F}" type="presOf" srcId="{FC02CDEC-AE24-4359-9BDB-5F5356F9E817}" destId="{641D7CF0-07AE-4543-9FB6-D3D03074E541}" srcOrd="0" destOrd="0" presId="urn:microsoft.com/office/officeart/2005/8/layout/hierarchy2"/>
    <dgm:cxn modelId="{D1F5D550-DCBC-46A8-8A85-DB9414735D34}" type="presOf" srcId="{8F3068A3-6BF6-4C93-B730-2C6DF9DF900A}" destId="{81CCE928-729B-432C-A321-3B2C0F7AF232}" srcOrd="0" destOrd="0" presId="urn:microsoft.com/office/officeart/2005/8/layout/hierarchy2"/>
    <dgm:cxn modelId="{5712BE84-5D26-4F7D-8004-B53C02C209B2}" type="presOf" srcId="{4D9199A5-5B35-42D9-B781-FD1653DF2949}" destId="{3809AD99-CA4A-4FEA-A848-5887879650B5}" srcOrd="0" destOrd="0" presId="urn:microsoft.com/office/officeart/2005/8/layout/hierarchy2"/>
    <dgm:cxn modelId="{F0C5378A-0290-475E-98DE-E32A5E22A723}" srcId="{FC02CDEC-AE24-4359-9BDB-5F5356F9E817}" destId="{25F8A990-4CFA-4F18-8F12-AA6AA6EAC83D}" srcOrd="0" destOrd="0" parTransId="{CB6010E8-99FC-4963-907C-48720CAB24F6}" sibTransId="{92BBBFC8-D41C-4BA8-A2EB-A276687F208C}"/>
    <dgm:cxn modelId="{80DDB2A5-E299-4789-8812-CDE40B2159D0}" type="presOf" srcId="{CB6010E8-99FC-4963-907C-48720CAB24F6}" destId="{1069E3C4-EE95-4399-8562-F198E17A5E94}" srcOrd="1" destOrd="0" presId="urn:microsoft.com/office/officeart/2005/8/layout/hierarchy2"/>
    <dgm:cxn modelId="{F8B2FFB8-6F25-4833-B0BC-048EF87FE5EB}" type="presOf" srcId="{CB6010E8-99FC-4963-907C-48720CAB24F6}" destId="{2DCBE255-9C01-478D-B5EB-26D0C4EFF464}" srcOrd="0" destOrd="0" presId="urn:microsoft.com/office/officeart/2005/8/layout/hierarchy2"/>
    <dgm:cxn modelId="{DC099AC5-0141-423C-B4C9-9F06FA17036A}" srcId="{FC02CDEC-AE24-4359-9BDB-5F5356F9E817}" destId="{3F53412B-6BF8-4502-B85D-5C5A00599B2F}" srcOrd="1" destOrd="0" parTransId="{8F3068A3-6BF6-4C93-B730-2C6DF9DF900A}" sibTransId="{927BDBBA-24DB-4B97-BB30-3056810785F3}"/>
    <dgm:cxn modelId="{CC1232E1-AFE2-41E1-A852-33BE2575098D}" type="presOf" srcId="{3F53412B-6BF8-4502-B85D-5C5A00599B2F}" destId="{A78CAAD0-E337-45EE-BC2B-DCDDE82E677B}" srcOrd="0" destOrd="0" presId="urn:microsoft.com/office/officeart/2005/8/layout/hierarchy2"/>
    <dgm:cxn modelId="{0916465D-899D-4825-BB32-95711B23F05D}" type="presParOf" srcId="{3809AD99-CA4A-4FEA-A848-5887879650B5}" destId="{9DAF7E41-2A9E-49D4-AB31-CC94ACE5C60E}" srcOrd="0" destOrd="0" presId="urn:microsoft.com/office/officeart/2005/8/layout/hierarchy2"/>
    <dgm:cxn modelId="{D2F95626-1A41-41EC-8E5E-436556BC5DF7}" type="presParOf" srcId="{9DAF7E41-2A9E-49D4-AB31-CC94ACE5C60E}" destId="{641D7CF0-07AE-4543-9FB6-D3D03074E541}" srcOrd="0" destOrd="0" presId="urn:microsoft.com/office/officeart/2005/8/layout/hierarchy2"/>
    <dgm:cxn modelId="{0C24904B-D60A-41D8-BBCE-F59BDB7DA02C}" type="presParOf" srcId="{9DAF7E41-2A9E-49D4-AB31-CC94ACE5C60E}" destId="{EFEB23B8-023F-4694-AC94-1BC4AC85D57B}" srcOrd="1" destOrd="0" presId="urn:microsoft.com/office/officeart/2005/8/layout/hierarchy2"/>
    <dgm:cxn modelId="{0E39B0B3-6572-49A5-B094-2F46C23E5BE7}" type="presParOf" srcId="{EFEB23B8-023F-4694-AC94-1BC4AC85D57B}" destId="{2DCBE255-9C01-478D-B5EB-26D0C4EFF464}" srcOrd="0" destOrd="0" presId="urn:microsoft.com/office/officeart/2005/8/layout/hierarchy2"/>
    <dgm:cxn modelId="{86070249-E9DF-49A4-B5D8-E2102FC9EA6C}" type="presParOf" srcId="{2DCBE255-9C01-478D-B5EB-26D0C4EFF464}" destId="{1069E3C4-EE95-4399-8562-F198E17A5E94}" srcOrd="0" destOrd="0" presId="urn:microsoft.com/office/officeart/2005/8/layout/hierarchy2"/>
    <dgm:cxn modelId="{2A38B545-1743-4F97-B7D8-D68E61E4F23E}" type="presParOf" srcId="{EFEB23B8-023F-4694-AC94-1BC4AC85D57B}" destId="{BC71ECD5-DCE7-422A-BC6C-ECA62E77E3F8}" srcOrd="1" destOrd="0" presId="urn:microsoft.com/office/officeart/2005/8/layout/hierarchy2"/>
    <dgm:cxn modelId="{C14DFA45-3470-402C-9578-12D0E7DAF0F9}" type="presParOf" srcId="{BC71ECD5-DCE7-422A-BC6C-ECA62E77E3F8}" destId="{C2A02F89-ADF3-41F9-A1A7-83CD90E178FC}" srcOrd="0" destOrd="0" presId="urn:microsoft.com/office/officeart/2005/8/layout/hierarchy2"/>
    <dgm:cxn modelId="{1565E322-D2ED-4B2B-847B-7B996ABBDDF5}" type="presParOf" srcId="{BC71ECD5-DCE7-422A-BC6C-ECA62E77E3F8}" destId="{E39C38FB-48B7-4296-B3C8-C58B421335BA}" srcOrd="1" destOrd="0" presId="urn:microsoft.com/office/officeart/2005/8/layout/hierarchy2"/>
    <dgm:cxn modelId="{EAFF8681-86D6-4E83-A8EB-D05A6544AC3E}" type="presParOf" srcId="{EFEB23B8-023F-4694-AC94-1BC4AC85D57B}" destId="{81CCE928-729B-432C-A321-3B2C0F7AF232}" srcOrd="2" destOrd="0" presId="urn:microsoft.com/office/officeart/2005/8/layout/hierarchy2"/>
    <dgm:cxn modelId="{C6FB58B9-2723-4D6D-9D63-EFEF21A73AC7}" type="presParOf" srcId="{81CCE928-729B-432C-A321-3B2C0F7AF232}" destId="{EE631CC8-C0CD-437B-B511-A51F34C1D7EC}" srcOrd="0" destOrd="0" presId="urn:microsoft.com/office/officeart/2005/8/layout/hierarchy2"/>
    <dgm:cxn modelId="{3C729038-4711-4514-AFB7-DE32A8906338}" type="presParOf" srcId="{EFEB23B8-023F-4694-AC94-1BC4AC85D57B}" destId="{50B96A60-04F4-44A4-A77B-737752A505C4}" srcOrd="3" destOrd="0" presId="urn:microsoft.com/office/officeart/2005/8/layout/hierarchy2"/>
    <dgm:cxn modelId="{98074D07-884B-44BB-9BFA-F86BD576C11B}" type="presParOf" srcId="{50B96A60-04F4-44A4-A77B-737752A505C4}" destId="{A78CAAD0-E337-45EE-BC2B-DCDDE82E677B}" srcOrd="0" destOrd="0" presId="urn:microsoft.com/office/officeart/2005/8/layout/hierarchy2"/>
    <dgm:cxn modelId="{B08F9C08-A5D1-4BC6-9339-D2B585C76AAA}" type="presParOf" srcId="{50B96A60-04F4-44A4-A77B-737752A505C4}" destId="{191C6EC5-3015-4E51-A3DC-88D2C10484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7CF0-07AE-4543-9FB6-D3D03074E541}">
      <dsp:nvSpPr>
        <dsp:cNvPr id="0" name=""/>
        <dsp:cNvSpPr/>
      </dsp:nvSpPr>
      <dsp:spPr>
        <a:xfrm>
          <a:off x="4650" y="1045884"/>
          <a:ext cx="2815525" cy="2489050"/>
        </a:xfrm>
        <a:prstGeom prst="roundRect">
          <a:avLst>
            <a:gd name="adj" fmla="val 10000"/>
          </a:avLst>
        </a:prstGeom>
        <a:solidFill>
          <a:srgbClr val="002060"/>
        </a:solidFill>
        <a:ln>
          <a:solidFill>
            <a:srgbClr val="6BB188"/>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EC Square Sans Pro" panose="020B0506040000020004" pitchFamily="34" charset="0"/>
            </a:rPr>
            <a:t>Global need: reduction Antimicrobial resistance</a:t>
          </a:r>
        </a:p>
      </dsp:txBody>
      <dsp:txXfrm>
        <a:off x="77552" y="1118786"/>
        <a:ext cx="2669721" cy="2343246"/>
      </dsp:txXfrm>
    </dsp:sp>
    <dsp:sp modelId="{2DCBE255-9C01-478D-B5EB-26D0C4EFF464}">
      <dsp:nvSpPr>
        <dsp:cNvPr id="0" name=""/>
        <dsp:cNvSpPr/>
      </dsp:nvSpPr>
      <dsp:spPr>
        <a:xfrm rot="18665057">
          <a:off x="2526415" y="1616894"/>
          <a:ext cx="1713730" cy="55317"/>
        </a:xfrm>
        <a:custGeom>
          <a:avLst/>
          <a:gdLst/>
          <a:ahLst/>
          <a:cxnLst/>
          <a:rect l="0" t="0" r="0" b="0"/>
          <a:pathLst>
            <a:path>
              <a:moveTo>
                <a:pt x="0" y="27658"/>
              </a:moveTo>
              <a:lnTo>
                <a:pt x="1713730" y="2765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latin typeface="EC Square Sans Pro" panose="020B0506040000020004" pitchFamily="34" charset="0"/>
          </a:endParaRPr>
        </a:p>
      </dsp:txBody>
      <dsp:txXfrm>
        <a:off x="3340437" y="1601709"/>
        <a:ext cx="85686" cy="85686"/>
      </dsp:txXfrm>
    </dsp:sp>
    <dsp:sp modelId="{C2A02F89-ADF3-41F9-A1A7-83CD90E178FC}">
      <dsp:nvSpPr>
        <dsp:cNvPr id="0" name=""/>
        <dsp:cNvSpPr/>
      </dsp:nvSpPr>
      <dsp:spPr>
        <a:xfrm>
          <a:off x="3946385" y="294814"/>
          <a:ext cx="2815525" cy="1407762"/>
        </a:xfrm>
        <a:prstGeom prst="roundRect">
          <a:avLst>
            <a:gd name="adj" fmla="val 10000"/>
          </a:avLst>
        </a:prstGeom>
        <a:solidFill>
          <a:srgbClr val="6BB18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EC Square Sans Pro" panose="020B0506040000020004" pitchFamily="34" charset="0"/>
            </a:rPr>
            <a:t>New regulatory framework</a:t>
          </a:r>
        </a:p>
      </dsp:txBody>
      <dsp:txXfrm>
        <a:off x="3987617" y="336046"/>
        <a:ext cx="2733061" cy="1325298"/>
      </dsp:txXfrm>
    </dsp:sp>
    <dsp:sp modelId="{81CCE928-729B-432C-A321-3B2C0F7AF232}">
      <dsp:nvSpPr>
        <dsp:cNvPr id="0" name=""/>
        <dsp:cNvSpPr/>
      </dsp:nvSpPr>
      <dsp:spPr>
        <a:xfrm rot="2659117">
          <a:off x="2595309" y="2814890"/>
          <a:ext cx="1580593" cy="55317"/>
        </a:xfrm>
        <a:custGeom>
          <a:avLst/>
          <a:gdLst/>
          <a:ahLst/>
          <a:cxnLst/>
          <a:rect l="0" t="0" r="0" b="0"/>
          <a:pathLst>
            <a:path>
              <a:moveTo>
                <a:pt x="0" y="27658"/>
              </a:moveTo>
              <a:lnTo>
                <a:pt x="1580593" y="2765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latin typeface="EC Square Sans Pro" panose="020B0506040000020004" pitchFamily="34" charset="0"/>
          </a:endParaRPr>
        </a:p>
      </dsp:txBody>
      <dsp:txXfrm>
        <a:off x="3346090" y="2803033"/>
        <a:ext cx="79029" cy="79029"/>
      </dsp:txXfrm>
    </dsp:sp>
    <dsp:sp modelId="{A78CAAD0-E337-45EE-BC2B-DCDDE82E677B}">
      <dsp:nvSpPr>
        <dsp:cNvPr id="0" name=""/>
        <dsp:cNvSpPr/>
      </dsp:nvSpPr>
      <dsp:spPr>
        <a:xfrm>
          <a:off x="3951035" y="2208556"/>
          <a:ext cx="2815525" cy="2372262"/>
        </a:xfrm>
        <a:prstGeom prst="roundRect">
          <a:avLst>
            <a:gd name="adj" fmla="val 10000"/>
          </a:avLst>
        </a:prstGeom>
        <a:solidFill>
          <a:srgbClr val="2C74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EC Square Sans Pro" panose="020B0506040000020004" pitchFamily="34" charset="0"/>
            </a:rPr>
            <a:t>Preventive measures to be implemented at farm level</a:t>
          </a:r>
        </a:p>
      </dsp:txBody>
      <dsp:txXfrm>
        <a:off x="4020516" y="2278037"/>
        <a:ext cx="2676563" cy="22333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2D905F5-85EF-47CB-91D0-CFBD279130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13DE6793-00D7-4912-A461-E31A0B2E0C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3CB24-AEDF-45D5-8AC1-E9CEF4C11D2A}" type="datetimeFigureOut">
              <a:rPr lang="en-GB" smtClean="0"/>
              <a:t>04/04/2024</a:t>
            </a:fld>
            <a:endParaRPr lang="en-GB"/>
          </a:p>
        </p:txBody>
      </p:sp>
      <p:sp>
        <p:nvSpPr>
          <p:cNvPr id="4" name="Marcador de pie de página 3">
            <a:extLst>
              <a:ext uri="{FF2B5EF4-FFF2-40B4-BE49-F238E27FC236}">
                <a16:creationId xmlns:a16="http://schemas.microsoft.com/office/drawing/2014/main" id="{4F574A08-D421-49D5-88F7-94688F9348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B9885BB-FA10-4C95-A264-EBF620F17C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2C7073-E7D3-4D7E-A8B0-7A8D17E23266}" type="slidenum">
              <a:rPr lang="en-GB" smtClean="0"/>
              <a:t>‹#›</a:t>
            </a:fld>
            <a:endParaRPr lang="en-GB"/>
          </a:p>
        </p:txBody>
      </p:sp>
    </p:spTree>
    <p:extLst>
      <p:ext uri="{BB962C8B-B14F-4D97-AF65-F5344CB8AC3E}">
        <p14:creationId xmlns:p14="http://schemas.microsoft.com/office/powerpoint/2010/main" val="304028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07C7289-9347-B804-8752-604BAB7EE86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endParaRPr lang="nl-NL"/>
          </a:p>
        </p:txBody>
      </p:sp>
      <p:sp>
        <p:nvSpPr>
          <p:cNvPr id="3" name="Tijdelijke aanduiding voor datum 2">
            <a:extLst>
              <a:ext uri="{FF2B5EF4-FFF2-40B4-BE49-F238E27FC236}">
                <a16:creationId xmlns:a16="http://schemas.microsoft.com/office/drawing/2014/main" id="{E8A48C77-A5B3-04A5-FDCD-DC6E4A32C41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fld id="{D9062B28-1D60-47D4-8B70-788131ABC27F}" type="datetime1">
              <a:rPr lang="nl-NL"/>
              <a:pPr lvl="0"/>
              <a:t>4-4-2024</a:t>
            </a:fld>
            <a:endParaRPr lang="nl-NL"/>
          </a:p>
        </p:txBody>
      </p:sp>
      <p:sp>
        <p:nvSpPr>
          <p:cNvPr id="4" name="Tijdelijke aanduiding voor dia-afbeelding 3">
            <a:extLst>
              <a:ext uri="{FF2B5EF4-FFF2-40B4-BE49-F238E27FC236}">
                <a16:creationId xmlns:a16="http://schemas.microsoft.com/office/drawing/2014/main" id="{D9621B2B-AC23-0CF1-5C85-FBE5D55599C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C639D27C-1B18-518A-58B2-2D3F3511A20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37FE847A-B282-F1F4-88F9-E8E81D8374B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endParaRPr lang="nl-NL"/>
          </a:p>
        </p:txBody>
      </p:sp>
      <p:sp>
        <p:nvSpPr>
          <p:cNvPr id="7" name="Tijdelijke aanduiding voor dianummer 6">
            <a:extLst>
              <a:ext uri="{FF2B5EF4-FFF2-40B4-BE49-F238E27FC236}">
                <a16:creationId xmlns:a16="http://schemas.microsoft.com/office/drawing/2014/main" id="{888E2E98-2F0F-8691-CE2F-45EED498777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fld id="{AA016919-EE97-4E26-8DE6-0B6C389CDE61}" type="slidenum">
              <a:t>‹#›</a:t>
            </a:fld>
            <a:endParaRPr lang="nl-NL"/>
          </a:p>
        </p:txBody>
      </p:sp>
    </p:spTree>
    <p:extLst>
      <p:ext uri="{BB962C8B-B14F-4D97-AF65-F5344CB8AC3E}">
        <p14:creationId xmlns:p14="http://schemas.microsoft.com/office/powerpoint/2010/main" val="180199393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GB" dirty="0"/>
              <a:t>The second part of the hands-on-training focuses on the idea of “Prevention is better than cure”. Farmers and veterinarians will work together exploring changes at farm level as preventive measures to reduce the need of reducing antimicrobial use. These implies that a common understanding between farmers and veterinarians is needed. </a:t>
            </a:r>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2</a:t>
            </a:fld>
            <a:endParaRPr lang="en-GB"/>
          </a:p>
        </p:txBody>
      </p:sp>
    </p:spTree>
    <p:extLst>
      <p:ext uri="{BB962C8B-B14F-4D97-AF65-F5344CB8AC3E}">
        <p14:creationId xmlns:p14="http://schemas.microsoft.com/office/powerpoint/2010/main" val="104507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262845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27311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13</a:t>
            </a:fld>
            <a:endParaRPr lang="en-GB"/>
          </a:p>
        </p:txBody>
      </p:sp>
    </p:spTree>
    <p:extLst>
      <p:ext uri="{BB962C8B-B14F-4D97-AF65-F5344CB8AC3E}">
        <p14:creationId xmlns:p14="http://schemas.microsoft.com/office/powerpoint/2010/main" val="358918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14</a:t>
            </a:fld>
            <a:endParaRPr lang="en-GB"/>
          </a:p>
        </p:txBody>
      </p:sp>
    </p:spTree>
    <p:extLst>
      <p:ext uri="{BB962C8B-B14F-4D97-AF65-F5344CB8AC3E}">
        <p14:creationId xmlns:p14="http://schemas.microsoft.com/office/powerpoint/2010/main" val="227062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lvl="0"/>
            <a:endParaRPr lang="nl-NL"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165019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16</a:t>
            </a:fld>
            <a:endParaRPr lang="en-GB"/>
          </a:p>
        </p:txBody>
      </p:sp>
    </p:spTree>
    <p:extLst>
      <p:ext uri="{BB962C8B-B14F-4D97-AF65-F5344CB8AC3E}">
        <p14:creationId xmlns:p14="http://schemas.microsoft.com/office/powerpoint/2010/main" val="179497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GB" dirty="0"/>
              <a:t>“Let’s work together to prevent and reduce the use of antimicrobial”. </a:t>
            </a:r>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3</a:t>
            </a:fld>
            <a:endParaRPr lang="en-GB"/>
          </a:p>
        </p:txBody>
      </p:sp>
    </p:spTree>
    <p:extLst>
      <p:ext uri="{BB962C8B-B14F-4D97-AF65-F5344CB8AC3E}">
        <p14:creationId xmlns:p14="http://schemas.microsoft.com/office/powerpoint/2010/main" val="204371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1C34B-D6CC-5236-15B5-4C124EDAF54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46883F-B027-C6BE-1205-D29677B54C27}"/>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C94593F2-3FBB-CD52-93F8-A935C857F9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unable to open de video, open video in </a:t>
            </a:r>
            <a:r>
              <a:rPr lang="en-US" dirty="0" err="1"/>
              <a:t>Youtube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https://www.youtube.com/watch?v=jFuQqwBmN8A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-Activate subtitles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113241B7-6F09-4102-D041-82C124F38C24}"/>
              </a:ext>
            </a:extLst>
          </p:cNvPr>
          <p:cNvSpPr>
            <a:spLocks noGrp="1"/>
          </p:cNvSpPr>
          <p:nvPr>
            <p:ph type="sldNum" sz="quarter" idx="5"/>
          </p:nvPr>
        </p:nvSpPr>
        <p:spPr/>
        <p:txBody>
          <a:bodyPr/>
          <a:lstStyle/>
          <a:p>
            <a:pPr lvl="0"/>
            <a:fld id="{AA016919-EE97-4E26-8DE6-0B6C389CDE61}" type="slidenum">
              <a:rPr lang="nl-NL" smtClean="0"/>
              <a:t>4</a:t>
            </a:fld>
            <a:endParaRPr lang="nl-NL"/>
          </a:p>
        </p:txBody>
      </p:sp>
    </p:spTree>
    <p:extLst>
      <p:ext uri="{BB962C8B-B14F-4D97-AF65-F5344CB8AC3E}">
        <p14:creationId xmlns:p14="http://schemas.microsoft.com/office/powerpoint/2010/main" val="191025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unable to open de video, open video in </a:t>
            </a:r>
            <a:r>
              <a:rPr lang="en-US" dirty="0" err="1"/>
              <a:t>Youtube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Times New Roman" pitchFamily="18"/>
              </a:rPr>
              <a:t>https://www.youtube.com/watch?v=cu7cIIlbOd8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-Activate subtitles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Times New Roman" pitchFamily="18"/>
              </a:rPr>
              <a:t>Rational</a:t>
            </a:r>
            <a:r>
              <a:rPr lang="en-US" i="1" dirty="0">
                <a:latin typeface="Times New Roman" pitchFamily="18"/>
              </a:rPr>
              <a:t>: A strong and well-established relationship between farmers and veterinarians forms the cornerstone for implementing effective measures at farm level to prevent and reduce the use of antimicrobials. It is therefore crucial to identify common key areas in which they can collaborate to foster trust between veterinarians and farmers. When both groups are able to identify the problems and solutions, this will set a strong basis for improvement. </a:t>
            </a:r>
            <a:endParaRPr lang="nl-NL" dirty="0"/>
          </a:p>
          <a:p>
            <a:endParaRPr lang="nl-NL" dirty="0"/>
          </a:p>
        </p:txBody>
      </p:sp>
      <p:sp>
        <p:nvSpPr>
          <p:cNvPr id="4" name="Tijdelijke aanduiding voor dianummer 3"/>
          <p:cNvSpPr>
            <a:spLocks noGrp="1"/>
          </p:cNvSpPr>
          <p:nvPr>
            <p:ph type="sldNum" sz="quarter" idx="5"/>
          </p:nvPr>
        </p:nvSpPr>
        <p:spPr/>
        <p:txBody>
          <a:bodyPr/>
          <a:lstStyle/>
          <a:p>
            <a:pPr lvl="0"/>
            <a:fld id="{AA016919-EE97-4E26-8DE6-0B6C389CDE61}" type="slidenum">
              <a:rPr lang="nl-NL" smtClean="0"/>
              <a:t>5</a:t>
            </a:fld>
            <a:endParaRPr lang="nl-NL"/>
          </a:p>
        </p:txBody>
      </p:sp>
    </p:spTree>
    <p:extLst>
      <p:ext uri="{BB962C8B-B14F-4D97-AF65-F5344CB8AC3E}">
        <p14:creationId xmlns:p14="http://schemas.microsoft.com/office/powerpoint/2010/main" val="268221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algn="l"/>
            <a:r>
              <a:rPr lang="en-GB" dirty="0"/>
              <a:t>The activity will consist in agreeing action points at farm level, </a:t>
            </a:r>
            <a:r>
              <a:rPr lang="en-GB" dirty="0">
                <a:sym typeface="Wingdings" panose="05000000000000000000" pitchFamily="2" charset="2"/>
              </a:rPr>
              <a:t>measures that are personally valuable to both farmers and veterinarians.</a:t>
            </a:r>
          </a:p>
          <a:p>
            <a:pPr algn="l"/>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191374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a:rPr>
              <a:t>Note for Malta: groups will be mixed of f</a:t>
            </a:r>
            <a:r>
              <a:rPr lang="nl-NL" kern="0" dirty="0">
                <a:solidFill>
                  <a:srgbClr val="FF0000"/>
                </a:solidFill>
              </a:rPr>
              <a:t>armers and veterinarians, considering the reduced number of veterinarians.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kern="0" dirty="0">
                <a:solidFill>
                  <a:srgbClr val="FF0000"/>
                </a:solidFill>
              </a:rPr>
              <a:t>In other countries, groups will be separated.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For the group facilitators in Malta: give farmers 1 colour of post-its, and vets another colour. Ask in the last 10 minutes to the farmers (and the vets) to ‘change hats’: will they answer the questions differently? Now, give to the farmers the post-it colours of the vets, and to the vets the post-it colours of the farmers.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r>
              <a:rPr lang="nl-NL" sz="2800" kern="0" dirty="0">
                <a:solidFill>
                  <a:sysClr val="windowText" lastClr="000000"/>
                </a:solidFill>
                <a:latin typeface="EC Square Sans Pro" panose="020B0506040000020004" pitchFamily="34" charset="0"/>
                <a:cs typeface="Arial" panose="020B0604020202020204" pitchFamily="34" charset="0"/>
              </a:rPr>
              <a:t>(small ruminants – poultry – swine – bovine)</a:t>
            </a:r>
          </a:p>
          <a:p>
            <a:pPr marL="742127" lvl="1" indent="-285750">
              <a:buFont typeface="Arial" panose="020B0604020202020204" pitchFamily="34" charset="0"/>
              <a:buChar char="•"/>
            </a:pPr>
            <a:r>
              <a:rPr lang="nl-NL" sz="2800" kern="0" dirty="0">
                <a:solidFill>
                  <a:sysClr val="windowText" lastClr="000000"/>
                </a:solidFill>
                <a:latin typeface="EC Square Sans Pro" panose="020B0506040000020004" pitchFamily="34" charset="0"/>
                <a:cs typeface="Arial" panose="020B0604020202020204" pitchFamily="34" charset="0"/>
              </a:rPr>
              <a:t>Small ruminants group will be subdivided into 2 groups</a:t>
            </a:r>
          </a:p>
          <a:p>
            <a:pPr marL="742127" lvl="1" indent="-285750">
              <a:buFont typeface="Arial" panose="020B0604020202020204" pitchFamily="34" charset="0"/>
              <a:buChar char="•"/>
            </a:pPr>
            <a:r>
              <a:rPr lang="nl-NL" sz="2800" kern="0" dirty="0">
                <a:solidFill>
                  <a:sysClr val="windowText" lastClr="000000"/>
                </a:solidFill>
                <a:latin typeface="EC Square Sans Pro" panose="020B0506040000020004" pitchFamily="34" charset="0"/>
                <a:cs typeface="Arial" panose="020B0604020202020204" pitchFamily="34" charset="0"/>
              </a:rPr>
              <a:t>Other participants of species (rabbits, land animals, aquaculture) are placed into the groups where they can most relate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54823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r>
              <a:rPr lang="en-US" sz="1200" dirty="0">
                <a:latin typeface="Times New Roman" pitchFamily="1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329787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10</a:t>
            </a:fld>
            <a:endParaRPr lang="en-GB"/>
          </a:p>
        </p:txBody>
      </p:sp>
    </p:spTree>
    <p:extLst>
      <p:ext uri="{BB962C8B-B14F-4D97-AF65-F5344CB8AC3E}">
        <p14:creationId xmlns:p14="http://schemas.microsoft.com/office/powerpoint/2010/main" val="367192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cid:image004.jpg@01D9F6A4.3DC88080" TargetMode="External"/><Relationship Id="rId10" Type="http://schemas.openxmlformats.org/officeDocument/2006/relationships/image" Target="../media/image24.png"/><Relationship Id="rId4" Type="http://schemas.openxmlformats.org/officeDocument/2006/relationships/image" Target="../media/image10.jpeg"/><Relationship Id="rId9"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5F09F-AA40-BD89-C500-C06134BB41C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a:extLst>
              <a:ext uri="{FF2B5EF4-FFF2-40B4-BE49-F238E27FC236}">
                <a16:creationId xmlns:a16="http://schemas.microsoft.com/office/drawing/2014/main" id="{8BCA8883-88A4-5A75-E02E-885240A47E3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1D0E4486-EFAE-3CD8-8C05-084F1CB79FDA}"/>
              </a:ext>
            </a:extLst>
          </p:cNvPr>
          <p:cNvSpPr txBox="1">
            <a:spLocks noGrp="1"/>
          </p:cNvSpPr>
          <p:nvPr>
            <p:ph type="dt" sz="half" idx="7"/>
          </p:nvPr>
        </p:nvSpPr>
        <p:spPr/>
        <p:txBody>
          <a:bodyPr/>
          <a:lstStyle>
            <a:lvl1pPr>
              <a:defRPr/>
            </a:lvl1pPr>
          </a:lstStyle>
          <a:p>
            <a:pPr lvl="0"/>
            <a:fld id="{CB5DDC6A-A971-45B8-880B-FF68F5D3244B}" type="datetime1">
              <a:rPr lang="nl-NL"/>
              <a:pPr lvl="0"/>
              <a:t>4-4-2024</a:t>
            </a:fld>
            <a:endParaRPr lang="nl-NL"/>
          </a:p>
        </p:txBody>
      </p:sp>
      <p:sp>
        <p:nvSpPr>
          <p:cNvPr id="5" name="Tijdelijke aanduiding voor voettekst 4">
            <a:extLst>
              <a:ext uri="{FF2B5EF4-FFF2-40B4-BE49-F238E27FC236}">
                <a16:creationId xmlns:a16="http://schemas.microsoft.com/office/drawing/2014/main" id="{2B4CA3E3-90F6-5909-452C-D225BE537D5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3625756E-A838-34C5-84AF-2136E1CCDE7B}"/>
              </a:ext>
            </a:extLst>
          </p:cNvPr>
          <p:cNvSpPr txBox="1">
            <a:spLocks noGrp="1"/>
          </p:cNvSpPr>
          <p:nvPr>
            <p:ph type="sldNum" sz="quarter" idx="8"/>
          </p:nvPr>
        </p:nvSpPr>
        <p:spPr/>
        <p:txBody>
          <a:bodyPr/>
          <a:lstStyle>
            <a:lvl1pPr>
              <a:defRPr/>
            </a:lvl1pPr>
          </a:lstStyle>
          <a:p>
            <a:pPr lvl="0"/>
            <a:fld id="{2503BA4A-8DE1-4E5A-8820-07ACD70FF6C9}" type="slidenum">
              <a:t>‹#›</a:t>
            </a:fld>
            <a:endParaRPr lang="nl-NL"/>
          </a:p>
        </p:txBody>
      </p:sp>
    </p:spTree>
    <p:extLst>
      <p:ext uri="{BB962C8B-B14F-4D97-AF65-F5344CB8AC3E}">
        <p14:creationId xmlns:p14="http://schemas.microsoft.com/office/powerpoint/2010/main" val="475625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6349B-A905-8C4F-F686-B1D9EA27F16D}"/>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29F858D4-07FF-6687-A346-16754D59998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BE0A26-267C-4A74-EBC9-FECC82332374}"/>
              </a:ext>
            </a:extLst>
          </p:cNvPr>
          <p:cNvSpPr txBox="1">
            <a:spLocks noGrp="1"/>
          </p:cNvSpPr>
          <p:nvPr>
            <p:ph type="dt" sz="half" idx="7"/>
          </p:nvPr>
        </p:nvSpPr>
        <p:spPr/>
        <p:txBody>
          <a:bodyPr/>
          <a:lstStyle>
            <a:lvl1pPr>
              <a:defRPr/>
            </a:lvl1pPr>
          </a:lstStyle>
          <a:p>
            <a:pPr lvl="0"/>
            <a:fld id="{0BAB61EF-C6DD-4F32-B64C-2CA43B06222E}" type="datetime1">
              <a:rPr lang="nl-NL"/>
              <a:pPr lvl="0"/>
              <a:t>4-4-2024</a:t>
            </a:fld>
            <a:endParaRPr lang="nl-NL"/>
          </a:p>
        </p:txBody>
      </p:sp>
      <p:sp>
        <p:nvSpPr>
          <p:cNvPr id="5" name="Tijdelijke aanduiding voor voettekst 4">
            <a:extLst>
              <a:ext uri="{FF2B5EF4-FFF2-40B4-BE49-F238E27FC236}">
                <a16:creationId xmlns:a16="http://schemas.microsoft.com/office/drawing/2014/main" id="{0BAFF5BB-6E43-D579-5383-11F46D2F4057}"/>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C4F94CD8-F8C0-B820-B4B5-2107A3EA2FA9}"/>
              </a:ext>
            </a:extLst>
          </p:cNvPr>
          <p:cNvSpPr txBox="1">
            <a:spLocks noGrp="1"/>
          </p:cNvSpPr>
          <p:nvPr>
            <p:ph type="sldNum" sz="quarter" idx="8"/>
          </p:nvPr>
        </p:nvSpPr>
        <p:spPr/>
        <p:txBody>
          <a:bodyPr/>
          <a:lstStyle>
            <a:lvl1pPr>
              <a:defRPr/>
            </a:lvl1pPr>
          </a:lstStyle>
          <a:p>
            <a:pPr lvl="0"/>
            <a:fld id="{642548F0-9132-4CA9-8F00-D6D5504F388A}" type="slidenum">
              <a:t>‹#›</a:t>
            </a:fld>
            <a:endParaRPr lang="nl-NL"/>
          </a:p>
        </p:txBody>
      </p:sp>
    </p:spTree>
    <p:extLst>
      <p:ext uri="{BB962C8B-B14F-4D97-AF65-F5344CB8AC3E}">
        <p14:creationId xmlns:p14="http://schemas.microsoft.com/office/powerpoint/2010/main" val="146536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D056AEB-0114-DA71-F075-8D7A8A6BD28A}"/>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BD3721DB-8177-3B7B-FC60-91698FB7F77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660635-5B93-B1BD-628E-68BA050DBC3C}"/>
              </a:ext>
            </a:extLst>
          </p:cNvPr>
          <p:cNvSpPr txBox="1">
            <a:spLocks noGrp="1"/>
          </p:cNvSpPr>
          <p:nvPr>
            <p:ph type="dt" sz="half" idx="7"/>
          </p:nvPr>
        </p:nvSpPr>
        <p:spPr/>
        <p:txBody>
          <a:bodyPr/>
          <a:lstStyle>
            <a:lvl1pPr>
              <a:defRPr/>
            </a:lvl1pPr>
          </a:lstStyle>
          <a:p>
            <a:pPr lvl="0"/>
            <a:fld id="{293B71DF-262E-4F88-84A7-0EE96719D2D1}" type="datetime1">
              <a:rPr lang="nl-NL"/>
              <a:pPr lvl="0"/>
              <a:t>4-4-2024</a:t>
            </a:fld>
            <a:endParaRPr lang="nl-NL"/>
          </a:p>
        </p:txBody>
      </p:sp>
      <p:sp>
        <p:nvSpPr>
          <p:cNvPr id="5" name="Tijdelijke aanduiding voor voettekst 4">
            <a:extLst>
              <a:ext uri="{FF2B5EF4-FFF2-40B4-BE49-F238E27FC236}">
                <a16:creationId xmlns:a16="http://schemas.microsoft.com/office/drawing/2014/main" id="{19F1127B-B032-4175-1C59-E32F765F4899}"/>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0A38EEEA-1715-7F35-BC25-6A0FF0D22BA8}"/>
              </a:ext>
            </a:extLst>
          </p:cNvPr>
          <p:cNvSpPr txBox="1">
            <a:spLocks noGrp="1"/>
          </p:cNvSpPr>
          <p:nvPr>
            <p:ph type="sldNum" sz="quarter" idx="8"/>
          </p:nvPr>
        </p:nvSpPr>
        <p:spPr/>
        <p:txBody>
          <a:bodyPr/>
          <a:lstStyle>
            <a:lvl1pPr>
              <a:defRPr/>
            </a:lvl1pPr>
          </a:lstStyle>
          <a:p>
            <a:pPr lvl="0"/>
            <a:fld id="{FDD3992C-23F6-4F8B-9AF9-ED24129CFCCE}" type="slidenum">
              <a:t>‹#›</a:t>
            </a:fld>
            <a:endParaRPr lang="nl-NL"/>
          </a:p>
        </p:txBody>
      </p:sp>
    </p:spTree>
    <p:extLst>
      <p:ext uri="{BB962C8B-B14F-4D97-AF65-F5344CB8AC3E}">
        <p14:creationId xmlns:p14="http://schemas.microsoft.com/office/powerpoint/2010/main" val="173875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2149"/>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78360"/>
            <a:ext cx="8712200" cy="1674569"/>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4488"/>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4488"/>
            <a:ext cx="1746000" cy="174277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57951"/>
            <a:ext cx="1105152" cy="1179185"/>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3" y="2210102"/>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76087"/>
            <a:ext cx="7874000" cy="780187"/>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390909"/>
            <a:ext cx="2971800" cy="370394"/>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595101"/>
            <a:ext cx="3022600" cy="795807"/>
          </a:xfrm>
          <a:prstGeom prst="rect">
            <a:avLst/>
          </a:prstGeom>
          <a:noFill/>
          <a:ln>
            <a:noFill/>
          </a:ln>
        </p:spPr>
      </p:pic>
    </p:spTree>
    <p:extLst>
      <p:ext uri="{BB962C8B-B14F-4D97-AF65-F5344CB8AC3E}">
        <p14:creationId xmlns:p14="http://schemas.microsoft.com/office/powerpoint/2010/main" val="185911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6424"/>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9462631"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8" y="126697"/>
            <a:ext cx="562243" cy="408778"/>
          </a:xfrm>
          <a:prstGeom prst="rect">
            <a:avLst/>
          </a:prstGeom>
        </p:spPr>
      </p:pic>
    </p:spTree>
    <p:extLst>
      <p:ext uri="{BB962C8B-B14F-4D97-AF65-F5344CB8AC3E}">
        <p14:creationId xmlns:p14="http://schemas.microsoft.com/office/powerpoint/2010/main" val="40320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1900"/>
            <a:ext cx="277784" cy="323266"/>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5" y="209002"/>
            <a:ext cx="164961" cy="220720"/>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3663"/>
            <a:ext cx="247162" cy="186058"/>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589"/>
            <a:ext cx="209412" cy="2161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3" y="192854"/>
            <a:ext cx="209411" cy="236868"/>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6" y="255801"/>
            <a:ext cx="150143" cy="173921"/>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9" y="191428"/>
            <a:ext cx="300983" cy="238293"/>
          </a:xfrm>
          <a:prstGeom prst="rect">
            <a:avLst/>
          </a:prstGeom>
        </p:spPr>
      </p:pic>
    </p:spTree>
    <p:extLst>
      <p:ext uri="{BB962C8B-B14F-4D97-AF65-F5344CB8AC3E}">
        <p14:creationId xmlns:p14="http://schemas.microsoft.com/office/powerpoint/2010/main" val="312531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2149"/>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78360"/>
            <a:ext cx="8712200" cy="1674569"/>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4488"/>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4488"/>
            <a:ext cx="1746000" cy="174277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57951"/>
            <a:ext cx="1105152" cy="1179185"/>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3" y="2210102"/>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76087"/>
            <a:ext cx="7874000" cy="780187"/>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390909"/>
            <a:ext cx="2971800" cy="370394"/>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595101"/>
            <a:ext cx="3022600" cy="795807"/>
          </a:xfrm>
          <a:prstGeom prst="rect">
            <a:avLst/>
          </a:prstGeom>
          <a:noFill/>
          <a:ln>
            <a:noFill/>
          </a:ln>
        </p:spPr>
      </p:pic>
    </p:spTree>
    <p:extLst>
      <p:ext uri="{BB962C8B-B14F-4D97-AF65-F5344CB8AC3E}">
        <p14:creationId xmlns:p14="http://schemas.microsoft.com/office/powerpoint/2010/main" val="1365897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0"/>
            <a:ext cx="6142017" cy="6015011"/>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251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364"/>
            <a:ext cx="2149620" cy="952593"/>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10044"/>
            <a:ext cx="4495800" cy="323256"/>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1977"/>
            <a:ext cx="6044986" cy="1474597"/>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292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9" y="1"/>
            <a:ext cx="546569" cy="1092806"/>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1" y="6152351"/>
            <a:ext cx="2338705" cy="576782"/>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2" y="6201127"/>
            <a:ext cx="471757" cy="497947"/>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71487"/>
            <a:ext cx="347040" cy="427586"/>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4" y="6401386"/>
            <a:ext cx="444645" cy="297687"/>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15863"/>
            <a:ext cx="300184" cy="283211"/>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57334"/>
            <a:ext cx="325466" cy="341740"/>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80568"/>
            <a:ext cx="208231" cy="218505"/>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288481"/>
            <a:ext cx="574476" cy="410593"/>
          </a:xfrm>
          <a:prstGeom prst="rect">
            <a:avLst/>
          </a:prstGeom>
        </p:spPr>
      </p:pic>
    </p:spTree>
    <p:extLst>
      <p:ext uri="{BB962C8B-B14F-4D97-AF65-F5344CB8AC3E}">
        <p14:creationId xmlns:p14="http://schemas.microsoft.com/office/powerpoint/2010/main" val="320539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093675" cy="44367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251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23873"/>
            <a:ext cx="1236412" cy="1234127"/>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5" y="4430306"/>
            <a:ext cx="1242631" cy="1219482"/>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23873"/>
            <a:ext cx="1236412" cy="12341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5337"/>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5337"/>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533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0306"/>
            <a:ext cx="1233122" cy="2427694"/>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36789"/>
            <a:ext cx="1223010" cy="1210608"/>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40280"/>
            <a:ext cx="1221740" cy="1219482"/>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5108"/>
            <a:ext cx="1073624" cy="96135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17769"/>
            <a:ext cx="1224979" cy="1229623"/>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7852"/>
            <a:ext cx="2223512" cy="985337"/>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8" y="158457"/>
            <a:ext cx="658385" cy="702490"/>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37755"/>
            <a:ext cx="490696" cy="60458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9" y="337170"/>
            <a:ext cx="612979" cy="423005"/>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4" y="284507"/>
            <a:ext cx="552437" cy="521202"/>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0" y="5940076"/>
            <a:ext cx="590369" cy="619889"/>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6250"/>
            <a:ext cx="454410" cy="476829"/>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40076"/>
            <a:ext cx="825311" cy="600042"/>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3115"/>
            <a:ext cx="4495800" cy="1427693"/>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094513"/>
            <a:ext cx="4495800" cy="323256"/>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1" y="6169903"/>
            <a:ext cx="2567305" cy="559228"/>
          </a:xfrm>
          <a:prstGeom prst="rect">
            <a:avLst/>
          </a:prstGeom>
          <a:noFill/>
          <a:ln>
            <a:noFill/>
          </a:ln>
        </p:spPr>
      </p:pic>
    </p:spTree>
    <p:extLst>
      <p:ext uri="{BB962C8B-B14F-4D97-AF65-F5344CB8AC3E}">
        <p14:creationId xmlns:p14="http://schemas.microsoft.com/office/powerpoint/2010/main" val="683835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1" y="1"/>
            <a:ext cx="12190095" cy="133103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1" y="1343710"/>
            <a:ext cx="12190095" cy="550161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1035"/>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149"/>
            <a:ext cx="1364472" cy="2625498"/>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2693"/>
            <a:ext cx="9677400" cy="608473"/>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2890"/>
            <a:ext cx="9677400" cy="4183253"/>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571643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6424"/>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9462631"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8" y="126697"/>
            <a:ext cx="562243" cy="408778"/>
          </a:xfrm>
          <a:prstGeom prst="rect">
            <a:avLst/>
          </a:prstGeom>
        </p:spPr>
      </p:pic>
    </p:spTree>
    <p:extLst>
      <p:ext uri="{BB962C8B-B14F-4D97-AF65-F5344CB8AC3E}">
        <p14:creationId xmlns:p14="http://schemas.microsoft.com/office/powerpoint/2010/main" val="344484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BFD59-24FF-0A18-955E-B3DB2B76CF26}"/>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0A52E3F5-8785-8030-3FD8-E0257D3049D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C58389-BD9D-1BD9-8056-6F3AB53D0DCD}"/>
              </a:ext>
            </a:extLst>
          </p:cNvPr>
          <p:cNvSpPr txBox="1">
            <a:spLocks noGrp="1"/>
          </p:cNvSpPr>
          <p:nvPr>
            <p:ph type="dt" sz="half" idx="7"/>
          </p:nvPr>
        </p:nvSpPr>
        <p:spPr/>
        <p:txBody>
          <a:bodyPr/>
          <a:lstStyle>
            <a:lvl1pPr>
              <a:defRPr/>
            </a:lvl1pPr>
          </a:lstStyle>
          <a:p>
            <a:pPr lvl="0"/>
            <a:fld id="{FF302213-3AF7-4E3B-BFF3-C302076BB46B}" type="datetime1">
              <a:rPr lang="nl-NL"/>
              <a:pPr lvl="0"/>
              <a:t>4-4-2024</a:t>
            </a:fld>
            <a:endParaRPr lang="nl-NL"/>
          </a:p>
        </p:txBody>
      </p:sp>
      <p:sp>
        <p:nvSpPr>
          <p:cNvPr id="5" name="Tijdelijke aanduiding voor voettekst 4">
            <a:extLst>
              <a:ext uri="{FF2B5EF4-FFF2-40B4-BE49-F238E27FC236}">
                <a16:creationId xmlns:a16="http://schemas.microsoft.com/office/drawing/2014/main" id="{83140252-EAA0-367C-B94A-13DC74D60DCB}"/>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FEDD3E4D-739C-D62F-273D-09BFD1E47FFB}"/>
              </a:ext>
            </a:extLst>
          </p:cNvPr>
          <p:cNvSpPr txBox="1">
            <a:spLocks noGrp="1"/>
          </p:cNvSpPr>
          <p:nvPr>
            <p:ph type="sldNum" sz="quarter" idx="8"/>
          </p:nvPr>
        </p:nvSpPr>
        <p:spPr/>
        <p:txBody>
          <a:bodyPr/>
          <a:lstStyle>
            <a:lvl1pPr>
              <a:defRPr/>
            </a:lvl1pPr>
          </a:lstStyle>
          <a:p>
            <a:pPr lvl="0"/>
            <a:fld id="{4A0AF028-E701-4849-A94A-07E42333716A}" type="slidenum">
              <a:t>‹#›</a:t>
            </a:fld>
            <a:endParaRPr lang="nl-NL"/>
          </a:p>
        </p:txBody>
      </p:sp>
    </p:spTree>
    <p:extLst>
      <p:ext uri="{BB962C8B-B14F-4D97-AF65-F5344CB8AC3E}">
        <p14:creationId xmlns:p14="http://schemas.microsoft.com/office/powerpoint/2010/main" val="25022815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1900"/>
            <a:ext cx="277784" cy="323266"/>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5" y="209002"/>
            <a:ext cx="164961" cy="220720"/>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3663"/>
            <a:ext cx="247162" cy="186058"/>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589"/>
            <a:ext cx="209412" cy="2161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3" y="192854"/>
            <a:ext cx="209411" cy="236868"/>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6" y="255801"/>
            <a:ext cx="150143" cy="173921"/>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9" y="191428"/>
            <a:ext cx="300983" cy="238293"/>
          </a:xfrm>
          <a:prstGeom prst="rect">
            <a:avLst/>
          </a:prstGeom>
        </p:spPr>
      </p:pic>
    </p:spTree>
    <p:extLst>
      <p:ext uri="{BB962C8B-B14F-4D97-AF65-F5344CB8AC3E}">
        <p14:creationId xmlns:p14="http://schemas.microsoft.com/office/powerpoint/2010/main" val="225427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3" y="1405263"/>
            <a:ext cx="506973" cy="5447742"/>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9" y="0"/>
            <a:ext cx="506973" cy="1910809"/>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0131"/>
            <a:ext cx="330692" cy="352845"/>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6" y="1052444"/>
            <a:ext cx="339605" cy="234354"/>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172"/>
            <a:ext cx="257128" cy="242590"/>
          </a:xfrm>
          <a:prstGeom prst="rect">
            <a:avLst/>
          </a:prstGeom>
        </p:spPr>
      </p:pic>
    </p:spTree>
    <p:extLst>
      <p:ext uri="{BB962C8B-B14F-4D97-AF65-F5344CB8AC3E}">
        <p14:creationId xmlns:p14="http://schemas.microsoft.com/office/powerpoint/2010/main" val="316405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1660"/>
          </a:xfrm>
          <a:prstGeom prst="rect">
            <a:avLst/>
          </a:prstGeom>
        </p:spPr>
      </p:pic>
    </p:spTree>
    <p:extLst>
      <p:ext uri="{BB962C8B-B14F-4D97-AF65-F5344CB8AC3E}">
        <p14:creationId xmlns:p14="http://schemas.microsoft.com/office/powerpoint/2010/main" val="1530874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1660"/>
            <a:ext cx="5105400" cy="5706339"/>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2054"/>
          </a:xfrm>
          <a:prstGeom prst="rect">
            <a:avLst/>
          </a:prstGeom>
        </p:spPr>
      </p:pic>
    </p:spTree>
    <p:extLst>
      <p:ext uri="{BB962C8B-B14F-4D97-AF65-F5344CB8AC3E}">
        <p14:creationId xmlns:p14="http://schemas.microsoft.com/office/powerpoint/2010/main" val="2027259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1"/>
            <a:ext cx="5105400" cy="68579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365"/>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6086140"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5" y="857629"/>
            <a:ext cx="426085" cy="294032"/>
          </a:xfrm>
          <a:prstGeom prst="rect">
            <a:avLst/>
          </a:prstGeom>
        </p:spPr>
      </p:pic>
    </p:spTree>
    <p:extLst>
      <p:ext uri="{BB962C8B-B14F-4D97-AF65-F5344CB8AC3E}">
        <p14:creationId xmlns:p14="http://schemas.microsoft.com/office/powerpoint/2010/main" val="304225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1660"/>
            <a:ext cx="5105400" cy="5706339"/>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2054"/>
          </a:xfrm>
          <a:prstGeom prst="rect">
            <a:avLst/>
          </a:prstGeom>
        </p:spPr>
      </p:pic>
    </p:spTree>
    <p:extLst>
      <p:ext uri="{BB962C8B-B14F-4D97-AF65-F5344CB8AC3E}">
        <p14:creationId xmlns:p14="http://schemas.microsoft.com/office/powerpoint/2010/main" val="2376839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45"/>
            <a:ext cx="1166832" cy="2212054"/>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1980"/>
            <a:ext cx="5105400" cy="5706020"/>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806639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01"/>
            <a:ext cx="1740296" cy="3462149"/>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4" y="1731783"/>
            <a:ext cx="3469745" cy="1729087"/>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2112"/>
            <a:ext cx="1105152" cy="1179185"/>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2" y="2158435"/>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2886"/>
            <a:ext cx="3488650" cy="780187"/>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10" y="5753030"/>
            <a:ext cx="3418791" cy="870454"/>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53030"/>
            <a:ext cx="5350796" cy="63205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76150"/>
            <a:ext cx="1756206" cy="1713588"/>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85082"/>
            <a:ext cx="3352800" cy="368649"/>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16014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03C06-CDE7-43E8-DAFB-F0C132C484BF}"/>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ED658F6A-4ABA-A3B4-4AC7-986F412D1759}"/>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C1F35D-99B2-C5D8-5101-2D50427355BA}"/>
              </a:ext>
            </a:extLst>
          </p:cNvPr>
          <p:cNvSpPr txBox="1">
            <a:spLocks noGrp="1"/>
          </p:cNvSpPr>
          <p:nvPr>
            <p:ph type="dt" sz="half" idx="7"/>
          </p:nvPr>
        </p:nvSpPr>
        <p:spPr/>
        <p:txBody>
          <a:bodyPr/>
          <a:lstStyle>
            <a:lvl1pPr>
              <a:defRPr/>
            </a:lvl1pPr>
          </a:lstStyle>
          <a:p>
            <a:pPr lvl="0"/>
            <a:fld id="{BCA9CECD-3B05-45DD-9560-3789DBCA6D7C}" type="datetime1">
              <a:rPr lang="nl-NL"/>
              <a:pPr lvl="0"/>
              <a:t>4-4-2024</a:t>
            </a:fld>
            <a:endParaRPr lang="nl-NL"/>
          </a:p>
        </p:txBody>
      </p:sp>
      <p:sp>
        <p:nvSpPr>
          <p:cNvPr id="5" name="Tijdelijke aanduiding voor voettekst 4">
            <a:extLst>
              <a:ext uri="{FF2B5EF4-FFF2-40B4-BE49-F238E27FC236}">
                <a16:creationId xmlns:a16="http://schemas.microsoft.com/office/drawing/2014/main" id="{B3B138AB-E0CF-1DE2-A844-C839C346AAC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9FDADB14-DC18-293C-C899-781B9A561061}"/>
              </a:ext>
            </a:extLst>
          </p:cNvPr>
          <p:cNvSpPr txBox="1">
            <a:spLocks noGrp="1"/>
          </p:cNvSpPr>
          <p:nvPr>
            <p:ph type="sldNum" sz="quarter" idx="8"/>
          </p:nvPr>
        </p:nvSpPr>
        <p:spPr/>
        <p:txBody>
          <a:bodyPr/>
          <a:lstStyle>
            <a:lvl1pPr>
              <a:defRPr/>
            </a:lvl1pPr>
          </a:lstStyle>
          <a:p>
            <a:pPr lvl="0"/>
            <a:fld id="{D174BA4F-3CBC-4A94-B3A7-34D09505F090}" type="slidenum">
              <a:t>‹#›</a:t>
            </a:fld>
            <a:endParaRPr lang="nl-NL"/>
          </a:p>
        </p:txBody>
      </p:sp>
    </p:spTree>
    <p:extLst>
      <p:ext uri="{BB962C8B-B14F-4D97-AF65-F5344CB8AC3E}">
        <p14:creationId xmlns:p14="http://schemas.microsoft.com/office/powerpoint/2010/main" val="103698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C67FA-60A0-DC72-45ED-4234B5E5E911}"/>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45FDECC6-C19D-58E7-FFB1-79E2C6C791B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875B1D6-95D6-CA67-F30E-286FAE113D3F}"/>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9245DCE-42A7-211A-60F1-A941E744A8BE}"/>
              </a:ext>
            </a:extLst>
          </p:cNvPr>
          <p:cNvSpPr txBox="1">
            <a:spLocks noGrp="1"/>
          </p:cNvSpPr>
          <p:nvPr>
            <p:ph type="dt" sz="half" idx="7"/>
          </p:nvPr>
        </p:nvSpPr>
        <p:spPr/>
        <p:txBody>
          <a:bodyPr/>
          <a:lstStyle>
            <a:lvl1pPr>
              <a:defRPr/>
            </a:lvl1pPr>
          </a:lstStyle>
          <a:p>
            <a:pPr lvl="0"/>
            <a:fld id="{C92C98FD-43CF-4065-9D2D-58DC38D3A717}" type="datetime1">
              <a:rPr lang="nl-NL"/>
              <a:pPr lvl="0"/>
              <a:t>4-4-2024</a:t>
            </a:fld>
            <a:endParaRPr lang="nl-NL"/>
          </a:p>
        </p:txBody>
      </p:sp>
      <p:sp>
        <p:nvSpPr>
          <p:cNvPr id="6" name="Tijdelijke aanduiding voor voettekst 5">
            <a:extLst>
              <a:ext uri="{FF2B5EF4-FFF2-40B4-BE49-F238E27FC236}">
                <a16:creationId xmlns:a16="http://schemas.microsoft.com/office/drawing/2014/main" id="{3F28DD76-C118-4EA2-08F7-5F989BE2E8E9}"/>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0644416E-859A-6E0E-E3A7-6F58B05E73D7}"/>
              </a:ext>
            </a:extLst>
          </p:cNvPr>
          <p:cNvSpPr txBox="1">
            <a:spLocks noGrp="1"/>
          </p:cNvSpPr>
          <p:nvPr>
            <p:ph type="sldNum" sz="quarter" idx="8"/>
          </p:nvPr>
        </p:nvSpPr>
        <p:spPr/>
        <p:txBody>
          <a:bodyPr/>
          <a:lstStyle>
            <a:lvl1pPr>
              <a:defRPr/>
            </a:lvl1pPr>
          </a:lstStyle>
          <a:p>
            <a:pPr lvl="0"/>
            <a:fld id="{5F6EA9E4-214A-4C1A-BC4C-8051E9DE8343}" type="slidenum">
              <a:t>‹#›</a:t>
            </a:fld>
            <a:endParaRPr lang="nl-NL"/>
          </a:p>
        </p:txBody>
      </p:sp>
    </p:spTree>
    <p:extLst>
      <p:ext uri="{BB962C8B-B14F-4D97-AF65-F5344CB8AC3E}">
        <p14:creationId xmlns:p14="http://schemas.microsoft.com/office/powerpoint/2010/main" val="25958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46230-356E-56AB-93C7-4BDE3A9B5915}"/>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332BC0AA-2CAA-5823-AE25-5A7BBAE78385}"/>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654304-C8A0-9DFA-E433-2DCB5296629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072ED7-49AC-44B6-BE90-7E638CBB0EDF}"/>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50C3E10-4E9F-E303-BBFA-75AA5314069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993FAAD-E5C3-8CD3-75F3-836260697AA2}"/>
              </a:ext>
            </a:extLst>
          </p:cNvPr>
          <p:cNvSpPr txBox="1">
            <a:spLocks noGrp="1"/>
          </p:cNvSpPr>
          <p:nvPr>
            <p:ph type="dt" sz="half" idx="7"/>
          </p:nvPr>
        </p:nvSpPr>
        <p:spPr/>
        <p:txBody>
          <a:bodyPr/>
          <a:lstStyle>
            <a:lvl1pPr>
              <a:defRPr/>
            </a:lvl1pPr>
          </a:lstStyle>
          <a:p>
            <a:pPr lvl="0"/>
            <a:fld id="{27589A8B-AFB4-4067-A5A3-67AF0B861719}" type="datetime1">
              <a:rPr lang="nl-NL"/>
              <a:pPr lvl="0"/>
              <a:t>4-4-2024</a:t>
            </a:fld>
            <a:endParaRPr lang="nl-NL"/>
          </a:p>
        </p:txBody>
      </p:sp>
      <p:sp>
        <p:nvSpPr>
          <p:cNvPr id="8" name="Tijdelijke aanduiding voor voettekst 7">
            <a:extLst>
              <a:ext uri="{FF2B5EF4-FFF2-40B4-BE49-F238E27FC236}">
                <a16:creationId xmlns:a16="http://schemas.microsoft.com/office/drawing/2014/main" id="{BDAD47E2-049D-4D81-15C3-70CA5F63CF72}"/>
              </a:ext>
            </a:extLst>
          </p:cNvPr>
          <p:cNvSpPr txBox="1">
            <a:spLocks noGrp="1"/>
          </p:cNvSpPr>
          <p:nvPr>
            <p:ph type="ftr" sz="quarter" idx="9"/>
          </p:nvPr>
        </p:nvSpPr>
        <p:spPr/>
        <p:txBody>
          <a:bodyPr/>
          <a:lstStyle>
            <a:lvl1pPr>
              <a:defRPr/>
            </a:lvl1pPr>
          </a:lstStyle>
          <a:p>
            <a:pPr lvl="0"/>
            <a:endParaRPr lang="nl-NL"/>
          </a:p>
        </p:txBody>
      </p:sp>
      <p:sp>
        <p:nvSpPr>
          <p:cNvPr id="9" name="Tijdelijke aanduiding voor dianummer 8">
            <a:extLst>
              <a:ext uri="{FF2B5EF4-FFF2-40B4-BE49-F238E27FC236}">
                <a16:creationId xmlns:a16="http://schemas.microsoft.com/office/drawing/2014/main" id="{5394FE55-D4CE-639C-FE9A-20BE05896AF1}"/>
              </a:ext>
            </a:extLst>
          </p:cNvPr>
          <p:cNvSpPr txBox="1">
            <a:spLocks noGrp="1"/>
          </p:cNvSpPr>
          <p:nvPr>
            <p:ph type="sldNum" sz="quarter" idx="8"/>
          </p:nvPr>
        </p:nvSpPr>
        <p:spPr/>
        <p:txBody>
          <a:bodyPr/>
          <a:lstStyle>
            <a:lvl1pPr>
              <a:defRPr/>
            </a:lvl1pPr>
          </a:lstStyle>
          <a:p>
            <a:pPr lvl="0"/>
            <a:fld id="{5EAD8F16-1BB0-4143-8404-CF2C6513366F}" type="slidenum">
              <a:t>‹#›</a:t>
            </a:fld>
            <a:endParaRPr lang="nl-NL"/>
          </a:p>
        </p:txBody>
      </p:sp>
    </p:spTree>
    <p:extLst>
      <p:ext uri="{BB962C8B-B14F-4D97-AF65-F5344CB8AC3E}">
        <p14:creationId xmlns:p14="http://schemas.microsoft.com/office/powerpoint/2010/main" val="77405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C4393-D1CF-1DE7-B101-F43CFF5ED762}"/>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E9390614-EDF6-19C0-88CD-B96CF527952D}"/>
              </a:ext>
            </a:extLst>
          </p:cNvPr>
          <p:cNvSpPr txBox="1">
            <a:spLocks noGrp="1"/>
          </p:cNvSpPr>
          <p:nvPr>
            <p:ph type="dt" sz="half" idx="7"/>
          </p:nvPr>
        </p:nvSpPr>
        <p:spPr/>
        <p:txBody>
          <a:bodyPr/>
          <a:lstStyle>
            <a:lvl1pPr>
              <a:defRPr/>
            </a:lvl1pPr>
          </a:lstStyle>
          <a:p>
            <a:pPr lvl="0"/>
            <a:fld id="{F6ED112E-369A-4A0F-A5C1-8BD31F279396}" type="datetime1">
              <a:rPr lang="nl-NL"/>
              <a:pPr lvl="0"/>
              <a:t>4-4-2024</a:t>
            </a:fld>
            <a:endParaRPr lang="nl-NL"/>
          </a:p>
        </p:txBody>
      </p:sp>
      <p:sp>
        <p:nvSpPr>
          <p:cNvPr id="4" name="Tijdelijke aanduiding voor voettekst 3">
            <a:extLst>
              <a:ext uri="{FF2B5EF4-FFF2-40B4-BE49-F238E27FC236}">
                <a16:creationId xmlns:a16="http://schemas.microsoft.com/office/drawing/2014/main" id="{A38A2059-5FC3-9D65-66B9-9428001D74A3}"/>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219150A8-F32F-4246-3032-9E4CF1A9849C}"/>
              </a:ext>
            </a:extLst>
          </p:cNvPr>
          <p:cNvSpPr txBox="1">
            <a:spLocks noGrp="1"/>
          </p:cNvSpPr>
          <p:nvPr>
            <p:ph type="sldNum" sz="quarter" idx="8"/>
          </p:nvPr>
        </p:nvSpPr>
        <p:spPr/>
        <p:txBody>
          <a:bodyPr/>
          <a:lstStyle>
            <a:lvl1pPr>
              <a:defRPr/>
            </a:lvl1pPr>
          </a:lstStyle>
          <a:p>
            <a:pPr lvl="0"/>
            <a:fld id="{B84FA9BC-4FB7-4726-A579-676BFA7CF756}" type="slidenum">
              <a:t>‹#›</a:t>
            </a:fld>
            <a:endParaRPr lang="nl-NL"/>
          </a:p>
        </p:txBody>
      </p:sp>
    </p:spTree>
    <p:extLst>
      <p:ext uri="{BB962C8B-B14F-4D97-AF65-F5344CB8AC3E}">
        <p14:creationId xmlns:p14="http://schemas.microsoft.com/office/powerpoint/2010/main" val="12874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62B4098-2CD6-227A-1169-0534E437984A}"/>
              </a:ext>
            </a:extLst>
          </p:cNvPr>
          <p:cNvSpPr txBox="1">
            <a:spLocks noGrp="1"/>
          </p:cNvSpPr>
          <p:nvPr>
            <p:ph type="dt" sz="half" idx="7"/>
          </p:nvPr>
        </p:nvSpPr>
        <p:spPr/>
        <p:txBody>
          <a:bodyPr/>
          <a:lstStyle>
            <a:lvl1pPr>
              <a:defRPr/>
            </a:lvl1pPr>
          </a:lstStyle>
          <a:p>
            <a:pPr lvl="0"/>
            <a:fld id="{1DBF94BD-089A-47AF-84AC-7D4AAB6B9DB7}" type="datetime1">
              <a:rPr lang="nl-NL"/>
              <a:pPr lvl="0"/>
              <a:t>4-4-2024</a:t>
            </a:fld>
            <a:endParaRPr lang="nl-NL"/>
          </a:p>
        </p:txBody>
      </p:sp>
      <p:sp>
        <p:nvSpPr>
          <p:cNvPr id="3" name="Tijdelijke aanduiding voor voettekst 2">
            <a:extLst>
              <a:ext uri="{FF2B5EF4-FFF2-40B4-BE49-F238E27FC236}">
                <a16:creationId xmlns:a16="http://schemas.microsoft.com/office/drawing/2014/main" id="{B2D70464-14D7-4E8F-9CF9-60C413004D6F}"/>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20DB97FF-2716-845C-0E39-62D10455C13D}"/>
              </a:ext>
            </a:extLst>
          </p:cNvPr>
          <p:cNvSpPr txBox="1">
            <a:spLocks noGrp="1"/>
          </p:cNvSpPr>
          <p:nvPr>
            <p:ph type="sldNum" sz="quarter" idx="8"/>
          </p:nvPr>
        </p:nvSpPr>
        <p:spPr/>
        <p:txBody>
          <a:bodyPr/>
          <a:lstStyle>
            <a:lvl1pPr>
              <a:defRPr/>
            </a:lvl1pPr>
          </a:lstStyle>
          <a:p>
            <a:pPr lvl="0"/>
            <a:fld id="{7441C5BF-4C5A-4C56-A72E-8B014DAEF034}" type="slidenum">
              <a:t>‹#›</a:t>
            </a:fld>
            <a:endParaRPr lang="nl-NL"/>
          </a:p>
        </p:txBody>
      </p:sp>
    </p:spTree>
    <p:extLst>
      <p:ext uri="{BB962C8B-B14F-4D97-AF65-F5344CB8AC3E}">
        <p14:creationId xmlns:p14="http://schemas.microsoft.com/office/powerpoint/2010/main" val="182325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22C99-76E0-8ECE-8E67-45631093E000}"/>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0B3A5EB4-2791-2A12-162D-61638DC7D09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5456748-EDCA-4C87-0BCE-6135B84C7A3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63AD18-DCD0-56C1-55F7-8A7BCFC42B41}"/>
              </a:ext>
            </a:extLst>
          </p:cNvPr>
          <p:cNvSpPr txBox="1">
            <a:spLocks noGrp="1"/>
          </p:cNvSpPr>
          <p:nvPr>
            <p:ph type="dt" sz="half" idx="7"/>
          </p:nvPr>
        </p:nvSpPr>
        <p:spPr/>
        <p:txBody>
          <a:bodyPr/>
          <a:lstStyle>
            <a:lvl1pPr>
              <a:defRPr/>
            </a:lvl1pPr>
          </a:lstStyle>
          <a:p>
            <a:pPr lvl="0"/>
            <a:fld id="{5B2F30C7-F32A-45E7-B2C1-273EA52AFA9C}" type="datetime1">
              <a:rPr lang="nl-NL"/>
              <a:pPr lvl="0"/>
              <a:t>4-4-2024</a:t>
            </a:fld>
            <a:endParaRPr lang="nl-NL"/>
          </a:p>
        </p:txBody>
      </p:sp>
      <p:sp>
        <p:nvSpPr>
          <p:cNvPr id="6" name="Tijdelijke aanduiding voor voettekst 5">
            <a:extLst>
              <a:ext uri="{FF2B5EF4-FFF2-40B4-BE49-F238E27FC236}">
                <a16:creationId xmlns:a16="http://schemas.microsoft.com/office/drawing/2014/main" id="{6031D912-9D0A-E4DA-3B13-C6A91517346A}"/>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4D7312A5-7418-BC7D-5719-DD8D17E6CB09}"/>
              </a:ext>
            </a:extLst>
          </p:cNvPr>
          <p:cNvSpPr txBox="1">
            <a:spLocks noGrp="1"/>
          </p:cNvSpPr>
          <p:nvPr>
            <p:ph type="sldNum" sz="quarter" idx="8"/>
          </p:nvPr>
        </p:nvSpPr>
        <p:spPr/>
        <p:txBody>
          <a:bodyPr/>
          <a:lstStyle>
            <a:lvl1pPr>
              <a:defRPr/>
            </a:lvl1pPr>
          </a:lstStyle>
          <a:p>
            <a:pPr lvl="0"/>
            <a:fld id="{A349D35A-B548-4AA5-A407-8D4B2D17987A}" type="slidenum">
              <a:t>‹#›</a:t>
            </a:fld>
            <a:endParaRPr lang="nl-NL"/>
          </a:p>
        </p:txBody>
      </p:sp>
    </p:spTree>
    <p:extLst>
      <p:ext uri="{BB962C8B-B14F-4D97-AF65-F5344CB8AC3E}">
        <p14:creationId xmlns:p14="http://schemas.microsoft.com/office/powerpoint/2010/main" val="10502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CF0D7-27DC-6242-646B-935008210CB4}"/>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a:extLst>
              <a:ext uri="{FF2B5EF4-FFF2-40B4-BE49-F238E27FC236}">
                <a16:creationId xmlns:a16="http://schemas.microsoft.com/office/drawing/2014/main" id="{8EF8E6EA-06A0-E524-59BB-2BCCD46F4C0D}"/>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l-NL"/>
          </a:p>
        </p:txBody>
      </p:sp>
      <p:sp>
        <p:nvSpPr>
          <p:cNvPr id="4" name="Tijdelijke aanduiding voor tekst 3">
            <a:extLst>
              <a:ext uri="{FF2B5EF4-FFF2-40B4-BE49-F238E27FC236}">
                <a16:creationId xmlns:a16="http://schemas.microsoft.com/office/drawing/2014/main" id="{6276B39A-A81C-984E-3FAC-39D14B8B17E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1E5D3F-4BE5-2ADA-E4DF-0819046DF14F}"/>
              </a:ext>
            </a:extLst>
          </p:cNvPr>
          <p:cNvSpPr txBox="1">
            <a:spLocks noGrp="1"/>
          </p:cNvSpPr>
          <p:nvPr>
            <p:ph type="dt" sz="half" idx="7"/>
          </p:nvPr>
        </p:nvSpPr>
        <p:spPr/>
        <p:txBody>
          <a:bodyPr/>
          <a:lstStyle>
            <a:lvl1pPr>
              <a:defRPr/>
            </a:lvl1pPr>
          </a:lstStyle>
          <a:p>
            <a:pPr lvl="0"/>
            <a:fld id="{B5199C94-6C95-4411-BB74-DD182993C2DD}" type="datetime1">
              <a:rPr lang="nl-NL"/>
              <a:pPr lvl="0"/>
              <a:t>4-4-2024</a:t>
            </a:fld>
            <a:endParaRPr lang="nl-NL"/>
          </a:p>
        </p:txBody>
      </p:sp>
      <p:sp>
        <p:nvSpPr>
          <p:cNvPr id="6" name="Tijdelijke aanduiding voor voettekst 5">
            <a:extLst>
              <a:ext uri="{FF2B5EF4-FFF2-40B4-BE49-F238E27FC236}">
                <a16:creationId xmlns:a16="http://schemas.microsoft.com/office/drawing/2014/main" id="{1EEDDAF4-24D3-A93F-7270-64F3D5F1BED4}"/>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18AAA357-39C1-F221-0D1B-5E4F82BE3F51}"/>
              </a:ext>
            </a:extLst>
          </p:cNvPr>
          <p:cNvSpPr txBox="1">
            <a:spLocks noGrp="1"/>
          </p:cNvSpPr>
          <p:nvPr>
            <p:ph type="sldNum" sz="quarter" idx="8"/>
          </p:nvPr>
        </p:nvSpPr>
        <p:spPr/>
        <p:txBody>
          <a:bodyPr/>
          <a:lstStyle>
            <a:lvl1pPr>
              <a:defRPr/>
            </a:lvl1pPr>
          </a:lstStyle>
          <a:p>
            <a:pPr lvl="0"/>
            <a:fld id="{5B4FB08A-E746-4134-8B12-75EAFC4F41E4}" type="slidenum">
              <a:t>‹#›</a:t>
            </a:fld>
            <a:endParaRPr lang="nl-NL"/>
          </a:p>
        </p:txBody>
      </p:sp>
    </p:spTree>
    <p:extLst>
      <p:ext uri="{BB962C8B-B14F-4D97-AF65-F5344CB8AC3E}">
        <p14:creationId xmlns:p14="http://schemas.microsoft.com/office/powerpoint/2010/main" val="284374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A649A7-876C-EEE9-12AA-DE7D9A14684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7D7B3226-F6A7-29F4-7964-ABF481CF23D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43298F-A33A-AEE3-C4DB-6DC04F04DFF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fld id="{74D97BC6-CCBC-4676-A7A9-21DEB99DC876}" type="datetime1">
              <a:rPr lang="nl-NL"/>
              <a:pPr lvl="0"/>
              <a:t>4-4-2024</a:t>
            </a:fld>
            <a:endParaRPr lang="nl-NL"/>
          </a:p>
        </p:txBody>
      </p:sp>
      <p:sp>
        <p:nvSpPr>
          <p:cNvPr id="5" name="Tijdelijke aanduiding voor voettekst 4">
            <a:extLst>
              <a:ext uri="{FF2B5EF4-FFF2-40B4-BE49-F238E27FC236}">
                <a16:creationId xmlns:a16="http://schemas.microsoft.com/office/drawing/2014/main" id="{A212BBBC-B502-98AC-0343-5AFEDD97533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endParaRPr lang="nl-NL"/>
          </a:p>
        </p:txBody>
      </p:sp>
      <p:sp>
        <p:nvSpPr>
          <p:cNvPr id="6" name="Tijdelijke aanduiding voor dianummer 5">
            <a:extLst>
              <a:ext uri="{FF2B5EF4-FFF2-40B4-BE49-F238E27FC236}">
                <a16:creationId xmlns:a16="http://schemas.microsoft.com/office/drawing/2014/main" id="{E52B7C31-B195-5CA6-917B-5C220311934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fld id="{6C80AF25-5090-4667-87BD-1D6C853F6065}" type="slidenum">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7" r:id="rId14"/>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062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jFuQqwBmN8A?feature=oembed" TargetMode="Externa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cu7cIIlbOd8?feature=oembed" TargetMode="Externa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1.jpe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normAutofit fontScale="92500" lnSpcReduction="10000"/>
          </a:bodyPr>
          <a:lstStyle/>
          <a:p>
            <a:pPr marL="0" indent="0">
              <a:buNone/>
            </a:pPr>
            <a:r>
              <a:rPr lang="es-ES" dirty="0" err="1">
                <a:latin typeface="EC Square Sans Pro" panose="020B0506040000020004" pitchFamily="34" charset="0"/>
              </a:rPr>
              <a:t>Hands-on</a:t>
            </a:r>
            <a:r>
              <a:rPr lang="es-ES" dirty="0">
                <a:latin typeface="EC Square Sans Pro" panose="020B0506040000020004" pitchFamily="34" charset="0"/>
              </a:rPr>
              <a:t> training for </a:t>
            </a:r>
            <a:r>
              <a:rPr lang="es-ES" dirty="0" err="1">
                <a:latin typeface="EC Square Sans Pro" panose="020B0506040000020004" pitchFamily="34" charset="0"/>
              </a:rPr>
              <a:t>farmers</a:t>
            </a:r>
            <a:r>
              <a:rPr lang="es-ES" dirty="0">
                <a:latin typeface="EC Square Sans Pro" panose="020B0506040000020004" pitchFamily="34" charset="0"/>
              </a:rPr>
              <a:t> and </a:t>
            </a:r>
            <a:r>
              <a:rPr lang="es-ES" dirty="0" err="1">
                <a:latin typeface="EC Square Sans Pro" panose="020B0506040000020004" pitchFamily="34" charset="0"/>
              </a:rPr>
              <a:t>veterinarians</a:t>
            </a:r>
            <a:r>
              <a:rPr lang="es-ES" dirty="0">
                <a:latin typeface="EC Square Sans Pro" panose="020B0506040000020004" pitchFamily="34" charset="0"/>
              </a:rPr>
              <a:t>:  </a:t>
            </a:r>
          </a:p>
          <a:p>
            <a:pPr marL="0" indent="0">
              <a:buNone/>
            </a:pPr>
            <a:r>
              <a:rPr lang="es-ES" dirty="0" err="1">
                <a:latin typeface="EC Square Sans Pro" panose="020B0506040000020004" pitchFamily="34" charset="0"/>
              </a:rPr>
              <a:t>Group</a:t>
            </a:r>
            <a:r>
              <a:rPr lang="es-ES" dirty="0">
                <a:latin typeface="EC Square Sans Pro" panose="020B0506040000020004" pitchFamily="34" charset="0"/>
              </a:rPr>
              <a:t> </a:t>
            </a:r>
            <a:r>
              <a:rPr lang="es-ES" dirty="0" err="1">
                <a:latin typeface="EC Square Sans Pro" panose="020B0506040000020004" pitchFamily="34" charset="0"/>
              </a:rPr>
              <a:t>exercises</a:t>
            </a:r>
            <a:endParaRPr lang="es-ES" dirty="0">
              <a:latin typeface="EC Square Sans Pro" panose="020B0506040000020004" pitchFamily="34" charset="0"/>
            </a:endParaRP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Estonia, 2024-03-10/11</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745959" y="278491"/>
            <a:ext cx="8008947" cy="532414"/>
          </a:xfrm>
        </p:spPr>
        <p:txBody>
          <a:bodyPr/>
          <a:lstStyle/>
          <a:p>
            <a:pPr marL="0" indent="0">
              <a:buNone/>
            </a:pPr>
            <a:r>
              <a:rPr lang="en-GB" dirty="0">
                <a:latin typeface="EC Square Sans Pro" panose="020B0506040000020004" pitchFamily="34" charset="0"/>
              </a:rPr>
              <a:t>Plenary discussion Group Exercise 1</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3357300258"/>
              </p:ext>
            </p:extLst>
          </p:nvPr>
        </p:nvGraphicFramePr>
        <p:xfrm>
          <a:off x="0" y="1171073"/>
          <a:ext cx="12191999" cy="5408434"/>
        </p:xfrm>
        <a:graphic>
          <a:graphicData uri="http://schemas.openxmlformats.org/drawingml/2006/table">
            <a:tbl>
              <a:tblPr/>
              <a:tblGrid>
                <a:gridCol w="1459832">
                  <a:extLst>
                    <a:ext uri="{9D8B030D-6E8A-4147-A177-3AD203B41FA5}">
                      <a16:colId xmlns:a16="http://schemas.microsoft.com/office/drawing/2014/main" val="226147076"/>
                    </a:ext>
                  </a:extLst>
                </a:gridCol>
                <a:gridCol w="1540042">
                  <a:extLst>
                    <a:ext uri="{9D8B030D-6E8A-4147-A177-3AD203B41FA5}">
                      <a16:colId xmlns:a16="http://schemas.microsoft.com/office/drawing/2014/main" val="865857085"/>
                    </a:ext>
                  </a:extLst>
                </a:gridCol>
                <a:gridCol w="4203031">
                  <a:extLst>
                    <a:ext uri="{9D8B030D-6E8A-4147-A177-3AD203B41FA5}">
                      <a16:colId xmlns:a16="http://schemas.microsoft.com/office/drawing/2014/main" val="3925395878"/>
                    </a:ext>
                  </a:extLst>
                </a:gridCol>
                <a:gridCol w="2983832">
                  <a:extLst>
                    <a:ext uri="{9D8B030D-6E8A-4147-A177-3AD203B41FA5}">
                      <a16:colId xmlns:a16="http://schemas.microsoft.com/office/drawing/2014/main" val="746999470"/>
                    </a:ext>
                  </a:extLst>
                </a:gridCol>
                <a:gridCol w="2005262">
                  <a:extLst>
                    <a:ext uri="{9D8B030D-6E8A-4147-A177-3AD203B41FA5}">
                      <a16:colId xmlns:a16="http://schemas.microsoft.com/office/drawing/2014/main" val="1678133852"/>
                    </a:ext>
                  </a:extLst>
                </a:gridCol>
              </a:tblGrid>
              <a:tr h="462978">
                <a:tc rowSpan="2">
                  <a:txBody>
                    <a:bodyPr/>
                    <a:lstStyle/>
                    <a:p>
                      <a:pPr algn="ctr" fontAlgn="ctr"/>
                      <a:r>
                        <a:rPr lang="en-GB" sz="1800" b="1" i="0" u="none" strike="noStrike" dirty="0">
                          <a:solidFill>
                            <a:srgbClr val="FFFFFF"/>
                          </a:solidFill>
                          <a:effectLst/>
                          <a:latin typeface="EC Square Sans Pro" panose="020B05060400000200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2000" b="1" i="0" u="none" strike="noStrike" dirty="0">
                          <a:solidFill>
                            <a:srgbClr val="FFFFFF"/>
                          </a:solidFill>
                          <a:effectLst/>
                          <a:latin typeface="EC Square Sans Pro" panose="020B0506040000020004" pitchFamily="34" charset="0"/>
                        </a:rPr>
                        <a:t>Q1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gridSpan="3">
                  <a:txBody>
                    <a:bodyPr/>
                    <a:lstStyle/>
                    <a:p>
                      <a:pPr algn="ctr" fontAlgn="ctr"/>
                      <a:r>
                        <a:rPr lang="en-GB" sz="2000" b="1" i="0" u="none" strike="noStrike" dirty="0">
                          <a:solidFill>
                            <a:srgbClr val="FFFFFF"/>
                          </a:solidFill>
                          <a:effectLst/>
                          <a:latin typeface="EC Square Sans Pro" panose="020B0506040000020004" pitchFamily="34" charset="0"/>
                        </a:rPr>
                        <a:t>Q2 -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9006597"/>
                  </a:ext>
                </a:extLst>
              </a:tr>
              <a:tr h="589246">
                <a:tc vMerge="1">
                  <a:txBody>
                    <a:bodyPr/>
                    <a:lstStyle/>
                    <a:p>
                      <a:endParaRPr lang="en-GB"/>
                    </a:p>
                  </a:txBody>
                  <a:tcPr/>
                </a:tc>
                <a:tc>
                  <a:txBody>
                    <a:bodyPr/>
                    <a:lstStyle/>
                    <a:p>
                      <a:pPr algn="ctr" fontAlgn="ctr"/>
                      <a:r>
                        <a:rPr lang="en-GB" sz="1800" b="1" i="0" u="none" strike="noStrike">
                          <a:solidFill>
                            <a:srgbClr val="FFFFFF"/>
                          </a:solidFill>
                          <a:effectLst/>
                          <a:latin typeface="EC Square Sans Pro" panose="020B0506040000020004" pitchFamily="34" charset="0"/>
                        </a:rPr>
                        <a:t>Most used Antimicrobial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Husbandry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Reduce use and responsible use of AM</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Other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100" b="0" i="0" u="none" strike="noStrike">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 </a:t>
                      </a:r>
                    </a:p>
                    <a:p>
                      <a:pPr algn="l" fontAlgn="ctr"/>
                      <a:r>
                        <a:rPr lang="en-GB" sz="1800" b="1" i="0" u="none" strike="noStrike" dirty="0">
                          <a:solidFill>
                            <a:srgbClr val="002060"/>
                          </a:solidFill>
                          <a:effectLst/>
                          <a:latin typeface="EC Square Sans Pro" panose="020B05060400000200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100" b="0" i="0" u="none" strike="noStrike">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1014154" y="2509807"/>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895577" y="456301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935953" y="534864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901628" y="6018729"/>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40" name="CuadroTexto 39">
            <a:extLst>
              <a:ext uri="{FF2B5EF4-FFF2-40B4-BE49-F238E27FC236}">
                <a16:creationId xmlns:a16="http://schemas.microsoft.com/office/drawing/2014/main" id="{61A33758-D72F-49DF-B664-00BE137E55FB}"/>
              </a:ext>
            </a:extLst>
          </p:cNvPr>
          <p:cNvSpPr txBox="1"/>
          <p:nvPr/>
        </p:nvSpPr>
        <p:spPr>
          <a:xfrm>
            <a:off x="430690" y="836118"/>
            <a:ext cx="1663700" cy="461665"/>
          </a:xfrm>
          <a:prstGeom prst="rect">
            <a:avLst/>
          </a:prstGeom>
          <a:noFill/>
        </p:spPr>
        <p:txBody>
          <a:bodyPr wrap="square">
            <a:spAutoFit/>
          </a:bodyPr>
          <a:lstStyle/>
          <a:p>
            <a:r>
              <a:rPr lang="nl-NL" sz="2400" b="1" kern="0" dirty="0">
                <a:solidFill>
                  <a:srgbClr val="2C7470"/>
                </a:solidFill>
                <a:latin typeface="EC Square Sans Pro" panose="020B0506040000020004" pitchFamily="34" charset="0"/>
                <a:cs typeface="Arial" panose="020B0604020202020204" pitchFamily="34" charset="0"/>
              </a:rPr>
              <a:t>Estonia</a:t>
            </a:r>
          </a:p>
        </p:txBody>
      </p:sp>
    </p:spTree>
    <p:extLst>
      <p:ext uri="{BB962C8B-B14F-4D97-AF65-F5344CB8AC3E}">
        <p14:creationId xmlns:p14="http://schemas.microsoft.com/office/powerpoint/2010/main" val="21491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9" y="188784"/>
            <a:ext cx="10659980" cy="1183572"/>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2a - </a:t>
            </a:r>
            <a:r>
              <a:rPr lang="nl-NL" sz="3200" b="1" kern="0" dirty="0">
                <a:latin typeface="EC Square Sans Pro" panose="020B0506040000020004" pitchFamily="34" charset="0"/>
              </a:rPr>
              <a:t>Find </a:t>
            </a:r>
            <a:r>
              <a:rPr lang="nl-NL" sz="3200" b="1" u="sng" kern="0" dirty="0">
                <a:latin typeface="EC Square Sans Pro" panose="020B0506040000020004" pitchFamily="34" charset="0"/>
              </a:rPr>
              <a:t>solutions</a:t>
            </a:r>
            <a:r>
              <a:rPr lang="nl-NL" sz="3200" b="1" kern="0" dirty="0">
                <a:latin typeface="EC Square Sans Pro" panose="020B0506040000020004" pitchFamily="34" charset="0"/>
              </a:rPr>
              <a:t> to address these barriers – </a:t>
            </a:r>
            <a:r>
              <a:rPr lang="nl-NL" sz="3200" b="1" u="sng" kern="0" dirty="0">
                <a:latin typeface="EC Square Sans Pro" panose="020B0506040000020004" pitchFamily="34" charset="0"/>
              </a:rPr>
              <a:t>husbandry practices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10422556" y="4896262"/>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50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jdelijke aanduiding voor inhoud 2">
            <a:extLst>
              <a:ext uri="{FF2B5EF4-FFF2-40B4-BE49-F238E27FC236}">
                <a16:creationId xmlns:a16="http://schemas.microsoft.com/office/drawing/2014/main" id="{5ED8B47D-B731-4C9C-AB5F-11A7967B94AF}"/>
              </a:ext>
            </a:extLst>
          </p:cNvPr>
          <p:cNvSpPr txBox="1">
            <a:spLocks/>
          </p:cNvSpPr>
          <p:nvPr/>
        </p:nvSpPr>
        <p:spPr>
          <a:xfrm>
            <a:off x="457199" y="1585502"/>
            <a:ext cx="11432633"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Farmers and veterinarians mixed in 1 group, divided per specie </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the flip-over of previous group exercise: </a:t>
            </a:r>
            <a:r>
              <a:rPr kumimoji="0" lang="nl-NL" sz="24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husbandy practices</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a new flip-over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to</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answer</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the</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questions</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the opportunities/ are there good practices? </a:t>
            </a:r>
          </a:p>
          <a:p>
            <a:pPr marL="457200" marR="0" lvl="1" algn="l" defTabSz="914400" rtl="0" eaLnBrk="1" fontAlgn="auto" latinLnBrk="0" hangingPunct="1">
              <a:lnSpc>
                <a:spcPct val="70000"/>
              </a:lnSpc>
              <a:spcBef>
                <a:spcPts val="500"/>
              </a:spcBef>
              <a:spcAft>
                <a:spcPts val="0"/>
              </a:spcAft>
              <a:buClrTx/>
              <a:buSzPct val="100000"/>
              <a:tabLst/>
              <a:defRPr/>
            </a:pPr>
            <a:endPar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solutions to address these barriers?</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Create</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 SMART goal </a:t>
            </a: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for</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yourself</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 </a:t>
            </a: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to be implemented on your / your client’s farm</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ork</a:t>
            </a: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with post-its to put your answers on the flip-overs</a:t>
            </a:r>
          </a:p>
          <a:p>
            <a:endParaRPr lang="nl-NL" sz="24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217450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8" y="188784"/>
            <a:ext cx="11814295" cy="2602542"/>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2a - </a:t>
            </a:r>
            <a:r>
              <a:rPr lang="nl-NL" sz="3200" b="1" kern="0" dirty="0">
                <a:latin typeface="EC Square Sans Pro" panose="020B0506040000020004" pitchFamily="34" charset="0"/>
              </a:rPr>
              <a:t>Find </a:t>
            </a:r>
            <a:r>
              <a:rPr lang="nl-NL" sz="3200" b="1" u="sng" kern="0" dirty="0">
                <a:latin typeface="EC Square Sans Pro" panose="020B0506040000020004" pitchFamily="34" charset="0"/>
              </a:rPr>
              <a:t>solutions</a:t>
            </a:r>
            <a:r>
              <a:rPr lang="nl-NL" sz="3200" b="1" kern="0" dirty="0">
                <a:latin typeface="EC Square Sans Pro" panose="020B0506040000020004" pitchFamily="34" charset="0"/>
              </a:rPr>
              <a:t> to address these barriers –</a:t>
            </a:r>
            <a:r>
              <a:rPr lang="nl-NL" sz="3200" b="1" u="sng" kern="0" dirty="0">
                <a:latin typeface="EC Square Sans Pro" panose="020B0506040000020004" pitchFamily="34" charset="0"/>
              </a:rPr>
              <a:t>Reduce and responsible use of antimicrobials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10553700" y="5219700"/>
            <a:ext cx="1481007" cy="1449516"/>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50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jdelijke aanduiding voor inhoud 2">
            <a:extLst>
              <a:ext uri="{FF2B5EF4-FFF2-40B4-BE49-F238E27FC236}">
                <a16:creationId xmlns:a16="http://schemas.microsoft.com/office/drawing/2014/main" id="{5ED8B47D-B731-4C9C-AB5F-11A7967B94AF}"/>
              </a:ext>
            </a:extLst>
          </p:cNvPr>
          <p:cNvSpPr txBox="1">
            <a:spLocks/>
          </p:cNvSpPr>
          <p:nvPr/>
        </p:nvSpPr>
        <p:spPr>
          <a:xfrm>
            <a:off x="194040" y="1701800"/>
            <a:ext cx="11603881" cy="4444391"/>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Farmers and veterinarians mixed in 1 group, divided per specie </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the flip-over of previous group exercise: </a:t>
            </a:r>
            <a:r>
              <a:rPr kumimoji="0" lang="nl-NL" sz="24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Reduce and responsible use of antimicrobials</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a new flip-over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to</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answer</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the</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questions</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the opportunities/ are there good practices? </a:t>
            </a:r>
          </a:p>
          <a:p>
            <a:pPr marL="457200" marR="0" lvl="1" algn="l" defTabSz="914400" rtl="0" eaLnBrk="1" fontAlgn="auto" latinLnBrk="0" hangingPunct="1">
              <a:lnSpc>
                <a:spcPct val="70000"/>
              </a:lnSpc>
              <a:spcBef>
                <a:spcPts val="500"/>
              </a:spcBef>
              <a:spcAft>
                <a:spcPts val="0"/>
              </a:spcAft>
              <a:buClrTx/>
              <a:buSzPct val="100000"/>
              <a:tabLst/>
              <a:defRPr/>
            </a:pPr>
            <a:endParaRPr lang="en-US" sz="2000"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solutions to address these barriers?</a:t>
            </a:r>
            <a:endParaRPr lang="en-US" sz="3200"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lang="nl-NL" sz="3200" b="1"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Create a SMART goal for yourself - </a:t>
            </a: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to be implemented on your / your client’s farm</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Work with post-its to put your answers on the flip-overs</a:t>
            </a:r>
          </a:p>
          <a:p>
            <a:endParaRPr lang="nl-NL" sz="24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332420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1">
            <a:extLst>
              <a:ext uri="{FF2B5EF4-FFF2-40B4-BE49-F238E27FC236}">
                <a16:creationId xmlns:a16="http://schemas.microsoft.com/office/drawing/2014/main" id="{B48C7E41-EFCF-45DF-80D4-335C07250739}"/>
              </a:ext>
            </a:extLst>
          </p:cNvPr>
          <p:cNvSpPr>
            <a:spLocks noGrp="1"/>
          </p:cNvSpPr>
          <p:nvPr>
            <p:ph type="body" sz="quarter" idx="10"/>
          </p:nvPr>
        </p:nvSpPr>
        <p:spPr>
          <a:xfrm>
            <a:off x="762001" y="310575"/>
            <a:ext cx="11125199" cy="1222952"/>
          </a:xfrm>
        </p:spPr>
        <p:txBody>
          <a:bodyPr>
            <a:noAutofit/>
          </a:bodyPr>
          <a:lstStyle/>
          <a:p>
            <a:pPr marL="0" indent="0">
              <a:lnSpc>
                <a:spcPct val="120000"/>
              </a:lnSpc>
              <a:buNone/>
            </a:pPr>
            <a:r>
              <a:rPr lang="nl-NL" sz="3200" dirty="0">
                <a:latin typeface="EC Square Sans Pro" panose="020B0506040000020004" pitchFamily="34" charset="0"/>
              </a:rPr>
              <a:t>Group exercise 3a: Presentation of the outcomes: solutions to improved husbandry practices</a:t>
            </a:r>
            <a:endParaRPr lang="es-ES" sz="3200" dirty="0">
              <a:latin typeface="EC Square Sans Pro" panose="020B0506040000020004" pitchFamily="34" charset="0"/>
            </a:endParaRPr>
          </a:p>
        </p:txBody>
      </p:sp>
      <p:sp>
        <p:nvSpPr>
          <p:cNvPr id="16" name="Tijdelijke aanduiding voor inhoud 2">
            <a:extLst>
              <a:ext uri="{FF2B5EF4-FFF2-40B4-BE49-F238E27FC236}">
                <a16:creationId xmlns:a16="http://schemas.microsoft.com/office/drawing/2014/main" id="{85EF5DE6-BF9E-4794-AF26-BFB2A170E3F7}"/>
              </a:ext>
            </a:extLst>
          </p:cNvPr>
          <p:cNvSpPr txBox="1">
            <a:spLocks/>
          </p:cNvSpPr>
          <p:nvPr/>
        </p:nvSpPr>
        <p:spPr>
          <a:xfrm>
            <a:off x="596901" y="2028827"/>
            <a:ext cx="10515600"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table addresses one presenter</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endParaRPr lang="en-GB" sz="2800" dirty="0">
              <a:solidFill>
                <a:srgbClr val="002060"/>
              </a:solidFill>
              <a:latin typeface="EC Square Sans Pro" panose="020B0506040000020004" pitchFamily="34" charset="0"/>
              <a:cs typeface="Arial" panose="020B0604020202020204" pitchFamily="34" charset="0"/>
            </a:endParaRPr>
          </a:p>
          <a:p>
            <a:pPr marR="0" lvl="0" algn="l" defTabSz="914400" rtl="0" eaLnBrk="1" fontAlgn="auto" latinLnBrk="0" hangingPunct="1">
              <a:spcBef>
                <a:spcPts val="1000"/>
              </a:spcBef>
              <a:spcAft>
                <a:spcPts val="0"/>
              </a:spcAft>
              <a:buClrTx/>
              <a:buSzPct val="100000"/>
              <a:tabLst/>
              <a:defRPr/>
            </a:pPr>
            <a:r>
              <a:rPr lang="en-GB" sz="3600" b="1" dirty="0">
                <a:solidFill>
                  <a:srgbClr val="002060"/>
                </a:solidFill>
                <a:latin typeface="EC Square Sans Pro" panose="020B0506040000020004" pitchFamily="34" charset="0"/>
                <a:cs typeface="Arial" panose="020B0604020202020204" pitchFamily="34" charset="0"/>
              </a:rPr>
              <a:t>“In what way can improved husbandry practices contribute to the reduction of AMU?”</a:t>
            </a:r>
          </a:p>
          <a:p>
            <a:pPr marR="0" lvl="0" algn="l" defTabSz="914400" rtl="0" eaLnBrk="1" fontAlgn="auto" latinLnBrk="0" hangingPunct="1">
              <a:spcBef>
                <a:spcPts val="1000"/>
              </a:spcBef>
              <a:spcAft>
                <a:spcPts val="0"/>
              </a:spcAft>
              <a:buClrTx/>
              <a:buSzPct val="100000"/>
              <a:tabLst/>
              <a:defRPr/>
            </a:pPr>
            <a:endParaRPr lang="en-GB" sz="2800" dirty="0">
              <a:solidFill>
                <a:srgbClr val="002060"/>
              </a:solidFill>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presenter presents </a:t>
            </a:r>
            <a:r>
              <a:rPr kumimoji="0" lang="en-GB" sz="28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one </a:t>
            </a:r>
            <a:r>
              <a:rPr kumimoji="0" lang="en-GB" sz="280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outcome of his/her table session</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lang="en-GB" sz="2800" dirty="0">
                <a:solidFill>
                  <a:srgbClr val="002060"/>
                </a:solidFill>
                <a:latin typeface="EC Square Sans Pro" panose="020B0506040000020004" pitchFamily="34" charset="0"/>
                <a:cs typeface="Arial" panose="020B0604020202020204" pitchFamily="34" charset="0"/>
              </a:rPr>
              <a:t>Then we continue to the next table – mention an outcome that haven’t been mentioned before!</a:t>
            </a:r>
            <a:endPar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22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745959" y="278490"/>
            <a:ext cx="10010941" cy="801921"/>
          </a:xfrm>
        </p:spPr>
        <p:txBody>
          <a:bodyPr>
            <a:normAutofit/>
          </a:bodyPr>
          <a:lstStyle/>
          <a:p>
            <a:pPr marL="0" indent="0">
              <a:buNone/>
            </a:pPr>
            <a:r>
              <a:rPr lang="en-GB" sz="2400" kern="0" dirty="0">
                <a:latin typeface="EC Square Sans Pro" panose="020B0506040000020004" pitchFamily="34" charset="0"/>
                <a:ea typeface="+mn-ea"/>
              </a:rPr>
              <a:t>Group Exercise 3a - Plenary discussion – Presentation of the outcomes - Solutions barriers to improve husbandry practices</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1752365119"/>
              </p:ext>
            </p:extLst>
          </p:nvPr>
        </p:nvGraphicFramePr>
        <p:xfrm>
          <a:off x="0" y="1171072"/>
          <a:ext cx="12192001" cy="5686930"/>
        </p:xfrm>
        <a:graphic>
          <a:graphicData uri="http://schemas.openxmlformats.org/drawingml/2006/table">
            <a:tbl>
              <a:tblPr/>
              <a:tblGrid>
                <a:gridCol w="1796143">
                  <a:extLst>
                    <a:ext uri="{9D8B030D-6E8A-4147-A177-3AD203B41FA5}">
                      <a16:colId xmlns:a16="http://schemas.microsoft.com/office/drawing/2014/main" val="226147076"/>
                    </a:ext>
                  </a:extLst>
                </a:gridCol>
                <a:gridCol w="4753429">
                  <a:extLst>
                    <a:ext uri="{9D8B030D-6E8A-4147-A177-3AD203B41FA5}">
                      <a16:colId xmlns:a16="http://schemas.microsoft.com/office/drawing/2014/main" val="3925395878"/>
                    </a:ext>
                  </a:extLst>
                </a:gridCol>
                <a:gridCol w="3374573">
                  <a:extLst>
                    <a:ext uri="{9D8B030D-6E8A-4147-A177-3AD203B41FA5}">
                      <a16:colId xmlns:a16="http://schemas.microsoft.com/office/drawing/2014/main" val="746999470"/>
                    </a:ext>
                  </a:extLst>
                </a:gridCol>
                <a:gridCol w="2267856">
                  <a:extLst>
                    <a:ext uri="{9D8B030D-6E8A-4147-A177-3AD203B41FA5}">
                      <a16:colId xmlns:a16="http://schemas.microsoft.com/office/drawing/2014/main" val="1678133852"/>
                    </a:ext>
                  </a:extLst>
                </a:gridCol>
              </a:tblGrid>
              <a:tr h="6750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1" i="0" u="none" strike="noStrike" dirty="0">
                          <a:solidFill>
                            <a:srgbClr val="FFFFFF"/>
                          </a:solidFill>
                          <a:effectLst/>
                          <a:latin typeface="EC Square Sans Pro" panose="020B05060400000200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1" i="0" u="none" strike="noStrike" dirty="0">
                          <a:solidFill>
                            <a:srgbClr val="FFFFFF"/>
                          </a:solidFill>
                          <a:effectLst/>
                          <a:latin typeface="EC Square Sans Pro" panose="020B0506040000020004" pitchFamily="34" charset="0"/>
                        </a:rPr>
                        <a:t>Q1 - Opportunities / good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Q2 – Solutions to address these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SMART Goal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100" b="0" i="0" u="none" strike="noStrike" dirty="0">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 </a:t>
                      </a:r>
                    </a:p>
                    <a:p>
                      <a:pPr algn="l" fontAlgn="ctr"/>
                      <a:r>
                        <a:rPr lang="en-GB" sz="1800" b="1" i="0" u="none" strike="noStrike" dirty="0">
                          <a:solidFill>
                            <a:srgbClr val="002060"/>
                          </a:solidFill>
                          <a:effectLst/>
                          <a:latin typeface="EC Square Sans Pro" panose="020B05060400000200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100" b="0" i="0" u="none" strike="noStrike">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891099" y="216844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779274" y="455919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855743" y="542885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885586" y="6291443"/>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E603E172-CE11-4175-B169-3E24ED395621}"/>
              </a:ext>
            </a:extLst>
          </p:cNvPr>
          <p:cNvSpPr txBox="1"/>
          <p:nvPr/>
        </p:nvSpPr>
        <p:spPr>
          <a:xfrm>
            <a:off x="430690" y="836118"/>
            <a:ext cx="1663700" cy="461665"/>
          </a:xfrm>
          <a:prstGeom prst="rect">
            <a:avLst/>
          </a:prstGeom>
          <a:noFill/>
        </p:spPr>
        <p:txBody>
          <a:bodyPr wrap="square">
            <a:spAutoFit/>
          </a:bodyPr>
          <a:lstStyle/>
          <a:p>
            <a:r>
              <a:rPr lang="nl-NL" sz="2400" b="1" kern="0" dirty="0">
                <a:solidFill>
                  <a:srgbClr val="2C7470"/>
                </a:solidFill>
                <a:latin typeface="EC Square Sans Pro" panose="020B0506040000020004" pitchFamily="34" charset="0"/>
                <a:cs typeface="Arial" panose="020B0604020202020204" pitchFamily="34" charset="0"/>
              </a:rPr>
              <a:t>Estonia</a:t>
            </a:r>
          </a:p>
        </p:txBody>
      </p:sp>
    </p:spTree>
    <p:extLst>
      <p:ext uri="{BB962C8B-B14F-4D97-AF65-F5344CB8AC3E}">
        <p14:creationId xmlns:p14="http://schemas.microsoft.com/office/powerpoint/2010/main" val="263588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6C735CE-BD04-4081-9A7D-C53F1A6AF94F}"/>
              </a:ext>
            </a:extLst>
          </p:cNvPr>
          <p:cNvSpPr>
            <a:spLocks noGrp="1"/>
          </p:cNvSpPr>
          <p:nvPr>
            <p:ph type="body" sz="quarter" idx="10"/>
          </p:nvPr>
        </p:nvSpPr>
        <p:spPr>
          <a:xfrm>
            <a:off x="546101" y="310575"/>
            <a:ext cx="11629920" cy="1084134"/>
          </a:xfrm>
          <a:noFill/>
          <a:ln>
            <a:noFill/>
          </a:ln>
        </p:spPr>
        <p:txBody>
          <a:bodyPr vert="horz" wrap="square" lIns="91440" tIns="45720" rIns="91440" bIns="45720" anchor="t" anchorCtr="0" compatLnSpc="1">
            <a:noAutofit/>
          </a:bodyPr>
          <a:lstStyle/>
          <a:p>
            <a:pPr algn="l" rtl="0">
              <a:lnSpc>
                <a:spcPct val="120000"/>
              </a:lnSpc>
              <a:spcBef>
                <a:spcPts val="1000"/>
              </a:spcBef>
              <a:buSzPct val="100000"/>
            </a:pPr>
            <a:r>
              <a:rPr lang="nl-NL" sz="3200" kern="1200" dirty="0">
                <a:latin typeface="EC Square Sans Pro" panose="020B0506040000020004" pitchFamily="34" charset="0"/>
              </a:rPr>
              <a:t>Group exercise 3b: Presentation of the outcomes: measures to reduce and use antimicrobials in a more responsible way</a:t>
            </a:r>
            <a:endParaRPr lang="es-ES" sz="3200" kern="1200" dirty="0">
              <a:latin typeface="EC Square Sans Pro" panose="020B0506040000020004" pitchFamily="34" charset="0"/>
            </a:endParaRPr>
          </a:p>
        </p:txBody>
      </p:sp>
      <p:sp>
        <p:nvSpPr>
          <p:cNvPr id="3" name="Tijdelijke aanduiding voor inhoud 2">
            <a:extLst>
              <a:ext uri="{FF2B5EF4-FFF2-40B4-BE49-F238E27FC236}">
                <a16:creationId xmlns:a16="http://schemas.microsoft.com/office/drawing/2014/main" id="{A34172B8-9A0F-41F9-99BF-5B5C32F6526D}"/>
              </a:ext>
            </a:extLst>
          </p:cNvPr>
          <p:cNvSpPr txBox="1">
            <a:spLocks/>
          </p:cNvSpPr>
          <p:nvPr/>
        </p:nvSpPr>
        <p:spPr>
          <a:xfrm>
            <a:off x="838203" y="1825627"/>
            <a:ext cx="11025742" cy="4721798"/>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dirty="0">
                <a:ln>
                  <a:noFill/>
                </a:ln>
                <a:solidFill>
                  <a:srgbClr val="002060"/>
                </a:solidFill>
                <a:effectLst/>
                <a:uLnTx/>
                <a:uFillTx/>
                <a:latin typeface="EC Square Sans Pro" panose="020B0506040000020004" pitchFamily="34" charset="0"/>
                <a:cs typeface="Arial" panose="020B0604020202020204" pitchFamily="34" charset="0"/>
              </a:rPr>
              <a:t>Each table addresses one presenter</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endParaRPr lang="nl-NL" sz="2800" dirty="0">
              <a:solidFill>
                <a:srgbClr val="002060"/>
              </a:solidFill>
              <a:latin typeface="EC Square Sans Pro" panose="020B0506040000020004" pitchFamily="34" charset="0"/>
              <a:cs typeface="Arial" panose="020B0604020202020204" pitchFamily="34" charset="0"/>
            </a:endParaRPr>
          </a:p>
          <a:p>
            <a:pPr marR="0" lvl="0" algn="l" defTabSz="914400" rtl="0" eaLnBrk="1" fontAlgn="auto" latinLnBrk="0" hangingPunct="1">
              <a:spcBef>
                <a:spcPts val="1000"/>
              </a:spcBef>
              <a:spcAft>
                <a:spcPts val="0"/>
              </a:spcAft>
              <a:buClrTx/>
              <a:buSzPct val="100000"/>
              <a:tabLst/>
              <a:defRPr/>
            </a:pPr>
            <a:r>
              <a:rPr lang="en-US" sz="3600" b="1" dirty="0">
                <a:solidFill>
                  <a:srgbClr val="002060"/>
                </a:solidFill>
                <a:latin typeface="EC Square Sans Pro" panose="020B0506040000020004" pitchFamily="34" charset="0"/>
                <a:cs typeface="Arial" panose="020B0604020202020204" pitchFamily="34" charset="0"/>
              </a:rPr>
              <a:t>“In what way can other measures to be implemented contribute to the reduction of AMU?”</a:t>
            </a:r>
          </a:p>
          <a:p>
            <a:pPr marR="0" lvl="0" algn="l" defTabSz="914400" rtl="0" eaLnBrk="1" fontAlgn="auto" latinLnBrk="0" hangingPunct="1">
              <a:spcBef>
                <a:spcPts val="1000"/>
              </a:spcBef>
              <a:spcAft>
                <a:spcPts val="0"/>
              </a:spcAft>
              <a:buClrTx/>
              <a:buSzPct val="100000"/>
              <a:tabLst/>
              <a:defRPr/>
            </a:pPr>
            <a:endParaRPr lang="en-GB" sz="2800" dirty="0">
              <a:solidFill>
                <a:srgbClr val="002060"/>
              </a:solidFill>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presenter presents </a:t>
            </a:r>
            <a:r>
              <a:rPr kumimoji="0" lang="en-GB" sz="28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one </a:t>
            </a:r>
            <a:r>
              <a:rPr kumimoji="0" lang="en-GB" sz="280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outcome of his/her table session</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lang="en-GB" sz="2800" dirty="0">
                <a:solidFill>
                  <a:srgbClr val="002060"/>
                </a:solidFill>
                <a:latin typeface="EC Square Sans Pro" panose="020B0506040000020004" pitchFamily="34" charset="0"/>
                <a:cs typeface="Arial" panose="020B0604020202020204" pitchFamily="34" charset="0"/>
              </a:rPr>
              <a:t>Then we continue to the next table – mention an outcome that haven’t been mentioned before!</a:t>
            </a:r>
            <a:endPar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defRPr/>
            </a:pPr>
            <a:endParaRPr kumimoji="0" lang="nl-NL"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3E05FFAE-23B5-4FE9-A635-989089E3F2D0}"/>
              </a:ext>
            </a:extLst>
          </p:cNvPr>
          <p:cNvGrpSpPr/>
          <p:nvPr/>
        </p:nvGrpSpPr>
        <p:grpSpPr>
          <a:xfrm>
            <a:off x="10553700" y="5219700"/>
            <a:ext cx="1481007" cy="1449516"/>
            <a:chOff x="10133729" y="-46716"/>
            <a:chExt cx="1682901" cy="1546999"/>
          </a:xfrm>
        </p:grpSpPr>
        <p:sp>
          <p:nvSpPr>
            <p:cNvPr id="5" name="CuadroTexto 4">
              <a:extLst>
                <a:ext uri="{FF2B5EF4-FFF2-40B4-BE49-F238E27FC236}">
                  <a16:creationId xmlns:a16="http://schemas.microsoft.com/office/drawing/2014/main" id="{D8CCC978-5BFB-46E6-B5CC-ED81362E7785}"/>
                </a:ext>
              </a:extLst>
            </p:cNvPr>
            <p:cNvSpPr txBox="1"/>
            <p:nvPr/>
          </p:nvSpPr>
          <p:spPr>
            <a:xfrm>
              <a:off x="10327771" y="458783"/>
              <a:ext cx="1294819" cy="919730"/>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20 </a:t>
              </a:r>
            </a:p>
            <a:p>
              <a:pPr algn="ctr"/>
              <a:r>
                <a:rPr lang="en-GB" sz="1400" b="1" dirty="0">
                  <a:solidFill>
                    <a:srgbClr val="C00000"/>
                  </a:solidFill>
                  <a:latin typeface="EC Square Sans Pro" panose="020B0506040000020004" pitchFamily="34" charset="0"/>
                </a:rPr>
                <a:t>MIN</a:t>
              </a:r>
            </a:p>
          </p:txBody>
        </p:sp>
        <p:grpSp>
          <p:nvGrpSpPr>
            <p:cNvPr id="6" name="Grupo 5">
              <a:extLst>
                <a:ext uri="{FF2B5EF4-FFF2-40B4-BE49-F238E27FC236}">
                  <a16:creationId xmlns:a16="http://schemas.microsoft.com/office/drawing/2014/main" id="{EE40D9B1-25A7-4227-8F02-3336504BB052}"/>
                </a:ext>
              </a:extLst>
            </p:cNvPr>
            <p:cNvGrpSpPr/>
            <p:nvPr/>
          </p:nvGrpSpPr>
          <p:grpSpPr>
            <a:xfrm>
              <a:off x="10133729" y="-46716"/>
              <a:ext cx="1682901" cy="1546999"/>
              <a:chOff x="9836637" y="106015"/>
              <a:chExt cx="1929565" cy="2078540"/>
            </a:xfrm>
          </p:grpSpPr>
          <p:sp>
            <p:nvSpPr>
              <p:cNvPr id="7" name="Elipse 6">
                <a:extLst>
                  <a:ext uri="{FF2B5EF4-FFF2-40B4-BE49-F238E27FC236}">
                    <a16:creationId xmlns:a16="http://schemas.microsoft.com/office/drawing/2014/main" id="{9E822593-200C-447C-9C38-2E84E2DC794E}"/>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Conector recto 7">
                <a:extLst>
                  <a:ext uri="{FF2B5EF4-FFF2-40B4-BE49-F238E27FC236}">
                    <a16:creationId xmlns:a16="http://schemas.microsoft.com/office/drawing/2014/main" id="{B603FE94-9983-4B4E-99ED-B0281126E6CC}"/>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FCA79F5-C418-45FF-863E-510157352005}"/>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AAF859F-CD8C-43FB-ADEE-80FBCBBF6D0B}"/>
                  </a:ext>
                </a:extLst>
              </p:cNvPr>
              <p:cNvCxnSpPr>
                <a:cxnSpLocks/>
                <a:stCxn id="7"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55FDFB1-B45B-4FBB-90FA-00AF24CFD2D7}"/>
                  </a:ext>
                </a:extLst>
              </p:cNvPr>
              <p:cNvCxnSpPr>
                <a:cxnSpLocks/>
                <a:stCxn id="7"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12" name="Cuerda 11">
                <a:extLst>
                  <a:ext uri="{FF2B5EF4-FFF2-40B4-BE49-F238E27FC236}">
                    <a16:creationId xmlns:a16="http://schemas.microsoft.com/office/drawing/2014/main" id="{7EBC5317-A2C6-401A-B47F-575247E8B0BE}"/>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erda 12">
                <a:extLst>
                  <a:ext uri="{FF2B5EF4-FFF2-40B4-BE49-F238E27FC236}">
                    <a16:creationId xmlns:a16="http://schemas.microsoft.com/office/drawing/2014/main" id="{5F3ED3E4-826F-43CD-BF36-595E80D1F51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11035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745959" y="278490"/>
            <a:ext cx="11103141" cy="801921"/>
          </a:xfrm>
        </p:spPr>
        <p:txBody>
          <a:bodyPr>
            <a:normAutofit/>
          </a:bodyPr>
          <a:lstStyle/>
          <a:p>
            <a:pPr marL="0" indent="0">
              <a:buNone/>
            </a:pPr>
            <a:r>
              <a:rPr lang="en-GB" sz="2400" kern="0" dirty="0">
                <a:latin typeface="EC Square Sans Pro" panose="020B0506040000020004" pitchFamily="34" charset="0"/>
                <a:ea typeface="+mn-ea"/>
              </a:rPr>
              <a:t>Group Exercise 3b - Plenary discussion – Presentation of the outcomes - Solutions barriers to reduce and have a responsible use of antimicrobials</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2189575174"/>
              </p:ext>
            </p:extLst>
          </p:nvPr>
        </p:nvGraphicFramePr>
        <p:xfrm>
          <a:off x="0" y="1171072"/>
          <a:ext cx="12192001" cy="5686930"/>
        </p:xfrm>
        <a:graphic>
          <a:graphicData uri="http://schemas.openxmlformats.org/drawingml/2006/table">
            <a:tbl>
              <a:tblPr/>
              <a:tblGrid>
                <a:gridCol w="1796143">
                  <a:extLst>
                    <a:ext uri="{9D8B030D-6E8A-4147-A177-3AD203B41FA5}">
                      <a16:colId xmlns:a16="http://schemas.microsoft.com/office/drawing/2014/main" val="226147076"/>
                    </a:ext>
                  </a:extLst>
                </a:gridCol>
                <a:gridCol w="4753429">
                  <a:extLst>
                    <a:ext uri="{9D8B030D-6E8A-4147-A177-3AD203B41FA5}">
                      <a16:colId xmlns:a16="http://schemas.microsoft.com/office/drawing/2014/main" val="3925395878"/>
                    </a:ext>
                  </a:extLst>
                </a:gridCol>
                <a:gridCol w="3374573">
                  <a:extLst>
                    <a:ext uri="{9D8B030D-6E8A-4147-A177-3AD203B41FA5}">
                      <a16:colId xmlns:a16="http://schemas.microsoft.com/office/drawing/2014/main" val="746999470"/>
                    </a:ext>
                  </a:extLst>
                </a:gridCol>
                <a:gridCol w="2267856">
                  <a:extLst>
                    <a:ext uri="{9D8B030D-6E8A-4147-A177-3AD203B41FA5}">
                      <a16:colId xmlns:a16="http://schemas.microsoft.com/office/drawing/2014/main" val="1678133852"/>
                    </a:ext>
                  </a:extLst>
                </a:gridCol>
              </a:tblGrid>
              <a:tr h="6750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1" i="0" u="none" strike="noStrike" dirty="0">
                          <a:solidFill>
                            <a:srgbClr val="FFFFFF"/>
                          </a:solidFill>
                          <a:effectLst/>
                          <a:latin typeface="EC Square Sans Pro" panose="020B05060400000200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1" i="0" u="none" strike="noStrike" dirty="0">
                          <a:solidFill>
                            <a:srgbClr val="FFFFFF"/>
                          </a:solidFill>
                          <a:effectLst/>
                          <a:latin typeface="EC Square Sans Pro" panose="020B0506040000020004" pitchFamily="34" charset="0"/>
                        </a:rPr>
                        <a:t>Q1 - Opportunities / good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Q2 – Solutions to address these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SMART Goal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000" b="0" i="0" u="none" strike="noStrike" dirty="0">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 </a:t>
                      </a:r>
                    </a:p>
                    <a:p>
                      <a:pPr algn="l" fontAlgn="ctr"/>
                      <a:r>
                        <a:rPr lang="en-GB" sz="1800" b="1" i="0" u="none" strike="noStrike" dirty="0">
                          <a:solidFill>
                            <a:srgbClr val="002060"/>
                          </a:solidFill>
                          <a:effectLst/>
                          <a:latin typeface="EC Square Sans Pro" panose="020B05060400000200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000" b="0" i="0" u="none" strike="noStrike" dirty="0">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891099" y="216844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779274" y="455919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855743" y="542885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885586" y="6291443"/>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5A108B8A-A5D1-461D-95B3-57B4BE96A109}"/>
              </a:ext>
            </a:extLst>
          </p:cNvPr>
          <p:cNvSpPr txBox="1"/>
          <p:nvPr/>
        </p:nvSpPr>
        <p:spPr>
          <a:xfrm>
            <a:off x="414759" y="849578"/>
            <a:ext cx="1663700" cy="461665"/>
          </a:xfrm>
          <a:prstGeom prst="rect">
            <a:avLst/>
          </a:prstGeom>
          <a:noFill/>
        </p:spPr>
        <p:txBody>
          <a:bodyPr wrap="square">
            <a:spAutoFit/>
          </a:bodyPr>
          <a:lstStyle/>
          <a:p>
            <a:r>
              <a:rPr lang="nl-NL" sz="2400" b="1" kern="0" dirty="0">
                <a:solidFill>
                  <a:srgbClr val="2C7470"/>
                </a:solidFill>
                <a:latin typeface="EC Square Sans Pro" panose="020B0506040000020004" pitchFamily="34" charset="0"/>
                <a:cs typeface="Arial" panose="020B0604020202020204" pitchFamily="34" charset="0"/>
              </a:rPr>
              <a:t>Estonia</a:t>
            </a:r>
          </a:p>
        </p:txBody>
      </p:sp>
    </p:spTree>
    <p:extLst>
      <p:ext uri="{BB962C8B-B14F-4D97-AF65-F5344CB8AC3E}">
        <p14:creationId xmlns:p14="http://schemas.microsoft.com/office/powerpoint/2010/main" val="166050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ECADEB22-C3DA-44AE-A715-70637E376B33}"/>
              </a:ext>
            </a:extLst>
          </p:cNvPr>
          <p:cNvGraphicFramePr/>
          <p:nvPr>
            <p:extLst>
              <p:ext uri="{D42A27DB-BD31-4B8C-83A1-F6EECF244321}">
                <p14:modId xmlns:p14="http://schemas.microsoft.com/office/powerpoint/2010/main" val="3760832374"/>
              </p:ext>
            </p:extLst>
          </p:nvPr>
        </p:nvGraphicFramePr>
        <p:xfrm>
          <a:off x="274319" y="1277619"/>
          <a:ext cx="6766561" cy="458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uadroTexto 26">
            <a:extLst>
              <a:ext uri="{FF2B5EF4-FFF2-40B4-BE49-F238E27FC236}">
                <a16:creationId xmlns:a16="http://schemas.microsoft.com/office/drawing/2014/main" id="{F0A90E06-A3D7-4ED8-A401-A7413406D585}"/>
              </a:ext>
            </a:extLst>
          </p:cNvPr>
          <p:cNvSpPr txBox="1"/>
          <p:nvPr/>
        </p:nvSpPr>
        <p:spPr>
          <a:xfrm>
            <a:off x="155668" y="207721"/>
            <a:ext cx="11441480" cy="584775"/>
          </a:xfrm>
          <a:prstGeom prst="rect">
            <a:avLst/>
          </a:prstGeom>
          <a:noFill/>
        </p:spPr>
        <p:txBody>
          <a:bodyPr wrap="square" rtlCol="0">
            <a:spAutoFit/>
          </a:bodyPr>
          <a:lstStyle/>
          <a:p>
            <a:pPr algn="ctr"/>
            <a:r>
              <a:rPr lang="en-GB" sz="3200" b="1" dirty="0">
                <a:solidFill>
                  <a:srgbClr val="002060"/>
                </a:solidFill>
                <a:latin typeface="EC Square Sans Pro" panose="020B0506040000020004" pitchFamily="34" charset="0"/>
              </a:rPr>
              <a:t>“Prevention is better than cure”</a:t>
            </a:r>
          </a:p>
        </p:txBody>
      </p:sp>
      <p:sp>
        <p:nvSpPr>
          <p:cNvPr id="28" name="CuadroTexto 27">
            <a:extLst>
              <a:ext uri="{FF2B5EF4-FFF2-40B4-BE49-F238E27FC236}">
                <a16:creationId xmlns:a16="http://schemas.microsoft.com/office/drawing/2014/main" id="{2EBDA733-B5B0-451F-A9ED-3081C0578A1E}"/>
              </a:ext>
            </a:extLst>
          </p:cNvPr>
          <p:cNvSpPr txBox="1"/>
          <p:nvPr/>
        </p:nvSpPr>
        <p:spPr>
          <a:xfrm>
            <a:off x="4286432" y="1092953"/>
            <a:ext cx="985520" cy="369332"/>
          </a:xfrm>
          <a:prstGeom prst="rect">
            <a:avLst/>
          </a:prstGeom>
          <a:noFill/>
        </p:spPr>
        <p:txBody>
          <a:bodyPr wrap="square" rtlCol="0">
            <a:spAutoFit/>
          </a:bodyPr>
          <a:lstStyle/>
          <a:p>
            <a:r>
              <a:rPr lang="en-GB" dirty="0">
                <a:solidFill>
                  <a:srgbClr val="2C7470"/>
                </a:solidFill>
                <a:latin typeface="EC Square Sans Pro" panose="020B0506040000020004" pitchFamily="34" charset="0"/>
              </a:rPr>
              <a:t>Part I</a:t>
            </a:r>
          </a:p>
        </p:txBody>
      </p:sp>
      <p:sp>
        <p:nvSpPr>
          <p:cNvPr id="29" name="CuadroTexto 28">
            <a:extLst>
              <a:ext uri="{FF2B5EF4-FFF2-40B4-BE49-F238E27FC236}">
                <a16:creationId xmlns:a16="http://schemas.microsoft.com/office/drawing/2014/main" id="{9F5754B8-EE8D-4EF3-9F61-30E9DB791B4E}"/>
              </a:ext>
            </a:extLst>
          </p:cNvPr>
          <p:cNvSpPr txBox="1"/>
          <p:nvPr/>
        </p:nvSpPr>
        <p:spPr>
          <a:xfrm>
            <a:off x="4286432" y="3059667"/>
            <a:ext cx="985520" cy="369332"/>
          </a:xfrm>
          <a:prstGeom prst="rect">
            <a:avLst/>
          </a:prstGeom>
          <a:noFill/>
        </p:spPr>
        <p:txBody>
          <a:bodyPr wrap="square" rtlCol="0">
            <a:spAutoFit/>
          </a:bodyPr>
          <a:lstStyle/>
          <a:p>
            <a:r>
              <a:rPr lang="en-GB" dirty="0">
                <a:solidFill>
                  <a:srgbClr val="2C7470"/>
                </a:solidFill>
                <a:latin typeface="EC Square Sans Pro" panose="020B0506040000020004" pitchFamily="34" charset="0"/>
              </a:rPr>
              <a:t>Part II</a:t>
            </a:r>
          </a:p>
        </p:txBody>
      </p:sp>
      <p:sp>
        <p:nvSpPr>
          <p:cNvPr id="31" name="CuadroTexto 30">
            <a:extLst>
              <a:ext uri="{FF2B5EF4-FFF2-40B4-BE49-F238E27FC236}">
                <a16:creationId xmlns:a16="http://schemas.microsoft.com/office/drawing/2014/main" id="{24168C4F-25F1-4C52-BA74-2E1E6A9790A6}"/>
              </a:ext>
            </a:extLst>
          </p:cNvPr>
          <p:cNvSpPr txBox="1"/>
          <p:nvPr/>
        </p:nvSpPr>
        <p:spPr>
          <a:xfrm>
            <a:off x="7376433" y="3105834"/>
            <a:ext cx="4220715" cy="2062103"/>
          </a:xfrm>
          <a:prstGeom prst="rect">
            <a:avLst/>
          </a:prstGeom>
          <a:noFill/>
        </p:spPr>
        <p:txBody>
          <a:bodyPr wrap="square">
            <a:spAutoFit/>
          </a:bodyPr>
          <a:lstStyle/>
          <a:p>
            <a:r>
              <a:rPr lang="en-GB" sz="3200" dirty="0">
                <a:latin typeface="EC Square Sans Pro" panose="020B0506040000020004" pitchFamily="34" charset="0"/>
                <a:sym typeface="Wingdings" panose="05000000000000000000" pitchFamily="2" charset="2"/>
              </a:rPr>
              <a:t>Changes at farm level:  Common understanding between farmers and veterinarians</a:t>
            </a:r>
          </a:p>
        </p:txBody>
      </p:sp>
    </p:spTree>
    <p:extLst>
      <p:ext uri="{BB962C8B-B14F-4D97-AF65-F5344CB8AC3E}">
        <p14:creationId xmlns:p14="http://schemas.microsoft.com/office/powerpoint/2010/main" val="321944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364684" y="1136695"/>
            <a:ext cx="9462631" cy="475849"/>
          </a:xfrm>
        </p:spPr>
        <p:txBody>
          <a:bodyPr>
            <a:noAutofit/>
          </a:bodyPr>
          <a:lstStyle/>
          <a:p>
            <a:pPr marL="0" indent="0" algn="ctr">
              <a:buNone/>
            </a:pPr>
            <a:r>
              <a:rPr lang="nl-NL" sz="2800" dirty="0" err="1">
                <a:latin typeface="EC Square Sans Pro" panose="020B0506040000020004" pitchFamily="34" charset="0"/>
              </a:rPr>
              <a:t>Let’s</a:t>
            </a:r>
            <a:r>
              <a:rPr lang="nl-NL" sz="2800" dirty="0">
                <a:latin typeface="EC Square Sans Pro" panose="020B0506040000020004" pitchFamily="34" charset="0"/>
              </a:rPr>
              <a:t> </a:t>
            </a:r>
            <a:r>
              <a:rPr lang="nl-NL" sz="2800" dirty="0" err="1">
                <a:latin typeface="EC Square Sans Pro" panose="020B0506040000020004" pitchFamily="34" charset="0"/>
              </a:rPr>
              <a:t>work</a:t>
            </a:r>
            <a:r>
              <a:rPr lang="nl-NL" sz="2800" dirty="0">
                <a:latin typeface="EC Square Sans Pro" panose="020B0506040000020004" pitchFamily="34" charset="0"/>
              </a:rPr>
              <a:t> </a:t>
            </a:r>
            <a:r>
              <a:rPr lang="nl-NL" sz="2800" dirty="0" err="1">
                <a:latin typeface="EC Square Sans Pro" panose="020B0506040000020004" pitchFamily="34" charset="0"/>
              </a:rPr>
              <a:t>together</a:t>
            </a:r>
            <a:r>
              <a:rPr lang="nl-NL" sz="2800" dirty="0">
                <a:latin typeface="EC Square Sans Pro" panose="020B0506040000020004" pitchFamily="34" charset="0"/>
              </a:rPr>
              <a:t> </a:t>
            </a:r>
            <a:r>
              <a:rPr lang="nl-NL" sz="2800" dirty="0" err="1">
                <a:latin typeface="EC Square Sans Pro" panose="020B0506040000020004" pitchFamily="34" charset="0"/>
              </a:rPr>
              <a:t>to</a:t>
            </a:r>
            <a:r>
              <a:rPr lang="nl-NL" sz="2800" dirty="0">
                <a:latin typeface="EC Square Sans Pro" panose="020B0506040000020004" pitchFamily="34" charset="0"/>
              </a:rPr>
              <a:t> </a:t>
            </a:r>
            <a:r>
              <a:rPr lang="nl-NL" sz="2800" dirty="0" err="1">
                <a:latin typeface="EC Square Sans Pro" panose="020B0506040000020004" pitchFamily="34" charset="0"/>
              </a:rPr>
              <a:t>prevent</a:t>
            </a:r>
            <a:r>
              <a:rPr lang="nl-NL" sz="2800" dirty="0">
                <a:latin typeface="EC Square Sans Pro" panose="020B0506040000020004" pitchFamily="34" charset="0"/>
              </a:rPr>
              <a:t> </a:t>
            </a:r>
            <a:r>
              <a:rPr lang="nl-NL" sz="2800" dirty="0" err="1">
                <a:latin typeface="EC Square Sans Pro" panose="020B0506040000020004" pitchFamily="34" charset="0"/>
              </a:rPr>
              <a:t>and</a:t>
            </a:r>
            <a:r>
              <a:rPr lang="nl-NL" sz="2800" dirty="0">
                <a:latin typeface="EC Square Sans Pro" panose="020B0506040000020004" pitchFamily="34" charset="0"/>
              </a:rPr>
              <a:t> </a:t>
            </a:r>
            <a:r>
              <a:rPr lang="nl-NL" sz="2800" dirty="0" err="1">
                <a:latin typeface="EC Square Sans Pro" panose="020B0506040000020004" pitchFamily="34" charset="0"/>
              </a:rPr>
              <a:t>reduce</a:t>
            </a:r>
            <a:r>
              <a:rPr lang="nl-NL" sz="2800" dirty="0">
                <a:latin typeface="EC Square Sans Pro" panose="020B0506040000020004" pitchFamily="34" charset="0"/>
              </a:rPr>
              <a:t> </a:t>
            </a:r>
            <a:r>
              <a:rPr lang="nl-NL" sz="2800" dirty="0" err="1">
                <a:latin typeface="EC Square Sans Pro" panose="020B0506040000020004" pitchFamily="34" charset="0"/>
              </a:rPr>
              <a:t>the</a:t>
            </a:r>
            <a:r>
              <a:rPr lang="nl-NL" sz="2800" dirty="0">
                <a:latin typeface="EC Square Sans Pro" panose="020B0506040000020004" pitchFamily="34" charset="0"/>
              </a:rPr>
              <a:t> </a:t>
            </a:r>
            <a:r>
              <a:rPr lang="nl-NL" sz="2800" dirty="0" err="1">
                <a:latin typeface="EC Square Sans Pro" panose="020B0506040000020004" pitchFamily="34" charset="0"/>
              </a:rPr>
              <a:t>use</a:t>
            </a:r>
            <a:r>
              <a:rPr lang="nl-NL" sz="2800" dirty="0">
                <a:latin typeface="EC Square Sans Pro" panose="020B0506040000020004" pitchFamily="34" charset="0"/>
              </a:rPr>
              <a:t> of </a:t>
            </a:r>
            <a:r>
              <a:rPr lang="nl-NL" sz="2800" dirty="0" err="1">
                <a:latin typeface="EC Square Sans Pro" panose="020B0506040000020004" pitchFamily="34" charset="0"/>
              </a:rPr>
              <a:t>antimicrobials</a:t>
            </a:r>
            <a:r>
              <a:rPr lang="nl-NL" sz="2800" dirty="0">
                <a:latin typeface="EC Square Sans Pro" panose="020B0506040000020004" pitchFamily="34" charset="0"/>
              </a:rPr>
              <a:t>…</a:t>
            </a:r>
            <a:endParaRPr lang="es-ES" sz="2800" dirty="0">
              <a:latin typeface="EC Square Sans Pro" panose="020B0506040000020004" pitchFamily="34" charset="0"/>
            </a:endParaRPr>
          </a:p>
        </p:txBody>
      </p:sp>
      <p:sp>
        <p:nvSpPr>
          <p:cNvPr id="3" name="Stroomdiagram: Scheidingslijn 7">
            <a:extLst>
              <a:ext uri="{FF2B5EF4-FFF2-40B4-BE49-F238E27FC236}">
                <a16:creationId xmlns:a16="http://schemas.microsoft.com/office/drawing/2014/main" id="{B6F360B8-F622-ED0B-D87B-B8CE403D822C}"/>
              </a:ext>
            </a:extLst>
          </p:cNvPr>
          <p:cNvSpPr/>
          <p:nvPr/>
        </p:nvSpPr>
        <p:spPr>
          <a:xfrm>
            <a:off x="1694209" y="2151760"/>
            <a:ext cx="8752115" cy="3713584"/>
          </a:xfrm>
          <a:custGeom>
            <a:avLst/>
            <a:gdLst>
              <a:gd name="f0" fmla="val 10800000"/>
              <a:gd name="f1" fmla="val 5400000"/>
              <a:gd name="f2" fmla="val 16200000"/>
              <a:gd name="f3" fmla="val w"/>
              <a:gd name="f4" fmla="val h"/>
              <a:gd name="f5" fmla="val 0"/>
              <a:gd name="f6" fmla="val 21600"/>
              <a:gd name="f7" fmla="val 3475"/>
              <a:gd name="f8" fmla="val 18125"/>
              <a:gd name="f9" fmla="val 10800"/>
              <a:gd name="f10" fmla="*/ f3 1 21600"/>
              <a:gd name="f11" fmla="*/ f4 1 21600"/>
              <a:gd name="f12" fmla="val f5"/>
              <a:gd name="f13" fmla="val f6"/>
              <a:gd name="f14" fmla="+- f13 0 f12"/>
              <a:gd name="f15" fmla="*/ f14 1 21600"/>
              <a:gd name="f16" fmla="*/ f14 1018 1"/>
              <a:gd name="f17" fmla="*/ f14 20582 1"/>
              <a:gd name="f18" fmla="*/ f14 3163 1"/>
              <a:gd name="f19" fmla="*/ f14 18437 1"/>
              <a:gd name="f20" fmla="*/ f16 1 21600"/>
              <a:gd name="f21" fmla="*/ f17 1 21600"/>
              <a:gd name="f22" fmla="*/ f18 1 21600"/>
              <a:gd name="f23" fmla="*/ f19 1 21600"/>
              <a:gd name="f24" fmla="*/ f20 1 f15"/>
              <a:gd name="f25" fmla="*/ f21 1 f15"/>
              <a:gd name="f26" fmla="*/ f22 1 f15"/>
              <a:gd name="f27" fmla="*/ f23 1 f15"/>
              <a:gd name="f28" fmla="*/ f24 f10 1"/>
              <a:gd name="f29" fmla="*/ f25 f10 1"/>
              <a:gd name="f30" fmla="*/ f27 f11 1"/>
              <a:gd name="f31" fmla="*/ f26 f11 1"/>
            </a:gdLst>
            <a:ahLst/>
            <a:cxnLst>
              <a:cxn ang="3cd4">
                <a:pos x="hc" y="t"/>
              </a:cxn>
              <a:cxn ang="0">
                <a:pos x="r" y="vc"/>
              </a:cxn>
              <a:cxn ang="cd4">
                <a:pos x="hc" y="b"/>
              </a:cxn>
              <a:cxn ang="cd2">
                <a:pos x="l" y="vc"/>
              </a:cxn>
            </a:cxnLst>
            <a:rect l="f28" t="f31" r="f29" b="f30"/>
            <a:pathLst>
              <a:path w="21600" h="21600">
                <a:moveTo>
                  <a:pt x="f7" y="f5"/>
                </a:moveTo>
                <a:lnTo>
                  <a:pt x="f8" y="f5"/>
                </a:lnTo>
                <a:arcTo wR="f7" hR="f9" stAng="f2" swAng="f0"/>
                <a:lnTo>
                  <a:pt x="f7" y="f6"/>
                </a:lnTo>
                <a:arcTo wR="f7" hR="f9" stAng="f1" swAng="f0"/>
                <a:close/>
              </a:path>
            </a:pathLst>
          </a:custGeom>
          <a:solidFill>
            <a:srgbClr val="6BB188"/>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ptos"/>
            </a:endParaRPr>
          </a:p>
        </p:txBody>
      </p:sp>
      <p:sp>
        <p:nvSpPr>
          <p:cNvPr id="4" name="Tijdelijke aanduiding voor inhoud 2">
            <a:extLst>
              <a:ext uri="{FF2B5EF4-FFF2-40B4-BE49-F238E27FC236}">
                <a16:creationId xmlns:a16="http://schemas.microsoft.com/office/drawing/2014/main" id="{B0631A6F-4B27-03FA-34C1-4FFA140BB5B9}"/>
              </a:ext>
            </a:extLst>
          </p:cNvPr>
          <p:cNvSpPr txBox="1">
            <a:spLocks/>
          </p:cNvSpPr>
          <p:nvPr/>
        </p:nvSpPr>
        <p:spPr>
          <a:xfrm>
            <a:off x="838203" y="1989856"/>
            <a:ext cx="10515600" cy="435133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1800" dirty="0">
                <a:latin typeface="Times New Roman" pitchFamily="18"/>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Font typeface="Arial" pitchFamily="34"/>
              <a:buNone/>
            </a:pPr>
            <a:endParaRPr lang="en-US" dirty="0"/>
          </a:p>
        </p:txBody>
      </p:sp>
      <p:pic>
        <p:nvPicPr>
          <p:cNvPr id="5" name="Graphic 4" descr="Boer silhouet">
            <a:extLst>
              <a:ext uri="{FF2B5EF4-FFF2-40B4-BE49-F238E27FC236}">
                <a16:creationId xmlns:a16="http://schemas.microsoft.com/office/drawing/2014/main" id="{61E272D0-BA42-3E5C-45F8-C12103523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6823" y="2560490"/>
            <a:ext cx="3160815" cy="3160815"/>
          </a:xfrm>
          <a:prstGeom prst="rect">
            <a:avLst/>
          </a:prstGeom>
          <a:noFill/>
          <a:ln cap="flat">
            <a:noFill/>
          </a:ln>
        </p:spPr>
      </p:pic>
      <p:pic>
        <p:nvPicPr>
          <p:cNvPr id="6" name="Graphic 6" descr="Vrouwelijke arts met effen opvulling">
            <a:extLst>
              <a:ext uri="{FF2B5EF4-FFF2-40B4-BE49-F238E27FC236}">
                <a16:creationId xmlns:a16="http://schemas.microsoft.com/office/drawing/2014/main" id="{B8CF4B71-CB75-4718-063A-5CA2DC1DF7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9157" y="2484711"/>
            <a:ext cx="3160815" cy="3160815"/>
          </a:xfrm>
          <a:prstGeom prst="rect">
            <a:avLst/>
          </a:prstGeom>
          <a:noFill/>
          <a:ln cap="flat">
            <a:noFill/>
          </a:ln>
        </p:spPr>
      </p:pic>
      <p:sp>
        <p:nvSpPr>
          <p:cNvPr id="7" name="Marcador de texto 1">
            <a:extLst>
              <a:ext uri="{FF2B5EF4-FFF2-40B4-BE49-F238E27FC236}">
                <a16:creationId xmlns:a16="http://schemas.microsoft.com/office/drawing/2014/main" id="{D134C0FF-C9F2-8C75-AA31-F750D949EAB6}"/>
              </a:ext>
            </a:extLst>
          </p:cNvPr>
          <p:cNvSpPr txBox="1">
            <a:spLocks/>
          </p:cNvSpPr>
          <p:nvPr/>
        </p:nvSpPr>
        <p:spPr>
          <a:xfrm>
            <a:off x="1364684" y="6140380"/>
            <a:ext cx="9462631" cy="475849"/>
          </a:xfrm>
          <a:prstGeom prst="rect">
            <a:avLst/>
          </a:prstGeom>
          <a:noFill/>
          <a:ln>
            <a:noFill/>
          </a:ln>
        </p:spPr>
        <p:txBody>
          <a:bodyPr vert="horz" wrap="square" lIns="91440" tIns="45720" rIns="91440" bIns="45720" anchor="t" anchorCtr="0" compatLnSpc="1">
            <a:normAutofit lnSpcReduction="1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396" b="0" i="0" u="none" strike="noStrike" kern="1200" cap="none" spc="0" baseline="0">
                <a:solidFill>
                  <a:srgbClr val="0033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a:buNone/>
            </a:pPr>
            <a:r>
              <a:rPr lang="en-US" sz="2800" dirty="0">
                <a:latin typeface="EC Square Sans Pro" panose="020B0506040000020004" pitchFamily="34" charset="0"/>
              </a:rPr>
              <a:t>By creating action points on </a:t>
            </a:r>
            <a:r>
              <a:rPr lang="en-US" sz="2800" b="1" dirty="0">
                <a:latin typeface="EC Square Sans Pro" panose="020B0506040000020004" pitchFamily="34" charset="0"/>
              </a:rPr>
              <a:t>YOUR</a:t>
            </a:r>
            <a:r>
              <a:rPr lang="en-US" sz="2800" dirty="0">
                <a:latin typeface="EC Square Sans Pro" panose="020B0506040000020004" pitchFamily="34" charset="0"/>
              </a:rPr>
              <a:t> (client’s) farm</a:t>
            </a:r>
          </a:p>
        </p:txBody>
      </p:sp>
      <p:sp>
        <p:nvSpPr>
          <p:cNvPr id="8" name="CuadroTexto 7">
            <a:extLst>
              <a:ext uri="{FF2B5EF4-FFF2-40B4-BE49-F238E27FC236}">
                <a16:creationId xmlns:a16="http://schemas.microsoft.com/office/drawing/2014/main" id="{987E1E81-7859-4757-9325-215B3A8A03F6}"/>
              </a:ext>
            </a:extLst>
          </p:cNvPr>
          <p:cNvSpPr txBox="1"/>
          <p:nvPr/>
        </p:nvSpPr>
        <p:spPr>
          <a:xfrm>
            <a:off x="155668" y="207721"/>
            <a:ext cx="11441480" cy="584775"/>
          </a:xfrm>
          <a:prstGeom prst="rect">
            <a:avLst/>
          </a:prstGeom>
          <a:noFill/>
        </p:spPr>
        <p:txBody>
          <a:bodyPr wrap="square" rtlCol="0">
            <a:spAutoFit/>
          </a:bodyPr>
          <a:lstStyle/>
          <a:p>
            <a:pPr algn="ctr"/>
            <a:r>
              <a:rPr lang="en-GB" sz="3200" b="1" dirty="0">
                <a:solidFill>
                  <a:srgbClr val="002060"/>
                </a:solidFill>
                <a:latin typeface="EC Square Sans Pro" panose="020B0506040000020004" pitchFamily="34" charset="0"/>
              </a:rPr>
              <a:t>“Prevention is better than cure”</a:t>
            </a:r>
          </a:p>
        </p:txBody>
      </p:sp>
      <p:pic>
        <p:nvPicPr>
          <p:cNvPr id="12" name="Gráfico 11" descr="Apretón de manos con relleno sólido">
            <a:extLst>
              <a:ext uri="{FF2B5EF4-FFF2-40B4-BE49-F238E27FC236}">
                <a16:creationId xmlns:a16="http://schemas.microsoft.com/office/drawing/2014/main" id="{284F9A9A-D29F-46B2-8CCF-1DA78131FA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7638" y="3429000"/>
            <a:ext cx="1767839" cy="1767839"/>
          </a:xfrm>
          <a:prstGeom prst="rect">
            <a:avLst/>
          </a:prstGeom>
        </p:spPr>
      </p:pic>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63CD8-6BF5-9DC0-B7E0-D530E5AB2BB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24C6E6EA-2F5E-85BF-E6AB-A142FE5B32D0}"/>
              </a:ext>
            </a:extLst>
          </p:cNvPr>
          <p:cNvSpPr>
            <a:spLocks noGrp="1"/>
          </p:cNvSpPr>
          <p:nvPr>
            <p:ph type="body" sz="quarter" idx="10"/>
          </p:nvPr>
        </p:nvSpPr>
        <p:spPr/>
        <p:txBody>
          <a:bodyPr>
            <a:normAutofit/>
          </a:bodyPr>
          <a:lstStyle/>
          <a:p>
            <a:pPr marL="0" indent="0">
              <a:buNone/>
            </a:pPr>
            <a:r>
              <a:rPr lang="es-ES" sz="2800" dirty="0">
                <a:latin typeface="EC Square Sans Pro" panose="020B0506040000020004" pitchFamily="34" charset="0"/>
              </a:rPr>
              <a:t>WHY?</a:t>
            </a:r>
          </a:p>
        </p:txBody>
      </p:sp>
      <p:pic>
        <p:nvPicPr>
          <p:cNvPr id="3" name="Onlinemedia 2" title="This has changed what a whole nation eats - BBC Stories">
            <a:hlinkClick r:id="" action="ppaction://media"/>
            <a:extLst>
              <a:ext uri="{FF2B5EF4-FFF2-40B4-BE49-F238E27FC236}">
                <a16:creationId xmlns:a16="http://schemas.microsoft.com/office/drawing/2014/main" id="{DEC59E35-ED28-9F5A-44CD-62F5BE48E133}"/>
              </a:ext>
            </a:extLst>
          </p:cNvPr>
          <p:cNvPicPr>
            <a:picLocks noRot="1" noChangeAspect="1"/>
          </p:cNvPicPr>
          <p:nvPr>
            <a:videoFile r:link="rId1"/>
          </p:nvPr>
        </p:nvPicPr>
        <p:blipFill>
          <a:blip r:embed="rId4"/>
          <a:stretch>
            <a:fillRect/>
          </a:stretch>
        </p:blipFill>
        <p:spPr>
          <a:xfrm>
            <a:off x="2188936" y="1528618"/>
            <a:ext cx="7814127" cy="4414982"/>
          </a:xfrm>
          <a:prstGeom prst="rect">
            <a:avLst/>
          </a:prstGeom>
        </p:spPr>
      </p:pic>
    </p:spTree>
    <p:extLst>
      <p:ext uri="{BB962C8B-B14F-4D97-AF65-F5344CB8AC3E}">
        <p14:creationId xmlns:p14="http://schemas.microsoft.com/office/powerpoint/2010/main" val="19141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normAutofit/>
          </a:bodyPr>
          <a:lstStyle/>
          <a:p>
            <a:pPr marL="0" indent="0">
              <a:buNone/>
            </a:pPr>
            <a:r>
              <a:rPr lang="en-GB" sz="2800" dirty="0">
                <a:latin typeface="EC Square Sans Pro" panose="020B0506040000020004" pitchFamily="34" charset="0"/>
              </a:rPr>
              <a:t>Foster collaboration between farmers and veterinarians</a:t>
            </a:r>
          </a:p>
        </p:txBody>
      </p:sp>
      <p:sp>
        <p:nvSpPr>
          <p:cNvPr id="4" name="Tekstvak 3">
            <a:extLst>
              <a:ext uri="{FF2B5EF4-FFF2-40B4-BE49-F238E27FC236}">
                <a16:creationId xmlns:a16="http://schemas.microsoft.com/office/drawing/2014/main" id="{7D7107E2-94EA-01FC-2A9A-C5D6F7E62706}"/>
              </a:ext>
            </a:extLst>
          </p:cNvPr>
          <p:cNvSpPr txBox="1"/>
          <p:nvPr/>
        </p:nvSpPr>
        <p:spPr>
          <a:xfrm>
            <a:off x="762001" y="951369"/>
            <a:ext cx="9919854" cy="6032421"/>
          </a:xfrm>
          <a:prstGeom prst="rect">
            <a:avLst/>
          </a:prstGeom>
          <a:noFill/>
        </p:spPr>
        <p:txBody>
          <a:bodyPr wrap="square" rtlCol="0">
            <a:spAutoFit/>
          </a:bodyPr>
          <a:lstStyle/>
          <a:p>
            <a:r>
              <a:rPr lang="en-GB" sz="2000" dirty="0">
                <a:latin typeface="EC Square Sans Pro" panose="020B0506040000020004" pitchFamily="34" charset="0"/>
                <a:cs typeface="Arial" panose="020B0604020202020204" pitchFamily="34" charset="0"/>
              </a:rPr>
              <a:t>There is more and more collaboration between the farmer and the veterinarian to improve animal health and to reduce the use of antimicrobials on farm level…Because it is effective!</a:t>
            </a:r>
          </a:p>
          <a:p>
            <a:endParaRPr lang="en-GB" sz="2000"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pPr algn="ctr"/>
            <a:endParaRPr lang="en-GB" sz="2000" b="1" dirty="0">
              <a:latin typeface="EC Square Sans Pro" panose="020B0506040000020004" pitchFamily="34" charset="0"/>
              <a:cs typeface="Arial" panose="020B0604020202020204" pitchFamily="34" charset="0"/>
            </a:endParaRPr>
          </a:p>
          <a:p>
            <a:pPr algn="ctr"/>
            <a:r>
              <a:rPr lang="en-GB" sz="2400" b="1" dirty="0">
                <a:latin typeface="EC Square Sans Pro" panose="020B0506040000020004" pitchFamily="34" charset="0"/>
                <a:cs typeface="Arial" panose="020B0604020202020204" pitchFamily="34" charset="0"/>
              </a:rPr>
              <a:t>The aim for today is to identify common key areas in which farmers and veterinarians can collaborate, which leads to further improvement.</a:t>
            </a:r>
          </a:p>
        </p:txBody>
      </p:sp>
      <p:pic>
        <p:nvPicPr>
          <p:cNvPr id="5" name="Onlinemedia 4" title="Using a multi-actor plan on a goat farm">
            <a:hlinkClick r:id="" action="ppaction://media"/>
            <a:extLst>
              <a:ext uri="{FF2B5EF4-FFF2-40B4-BE49-F238E27FC236}">
                <a16:creationId xmlns:a16="http://schemas.microsoft.com/office/drawing/2014/main" id="{EE9ECD1E-19F9-097F-220B-DD749374E100}"/>
              </a:ext>
            </a:extLst>
          </p:cNvPr>
          <p:cNvPicPr>
            <a:picLocks noRot="1" noChangeAspect="1"/>
          </p:cNvPicPr>
          <p:nvPr>
            <a:videoFile r:link="rId1"/>
          </p:nvPr>
        </p:nvPicPr>
        <p:blipFill>
          <a:blip r:embed="rId4"/>
          <a:stretch>
            <a:fillRect/>
          </a:stretch>
        </p:blipFill>
        <p:spPr>
          <a:xfrm>
            <a:off x="2406061" y="1823171"/>
            <a:ext cx="6174509" cy="3488598"/>
          </a:xfrm>
          <a:prstGeom prst="rect">
            <a:avLst/>
          </a:prstGeom>
        </p:spPr>
      </p:pic>
    </p:spTree>
    <p:extLst>
      <p:ext uri="{BB962C8B-B14F-4D97-AF65-F5344CB8AC3E}">
        <p14:creationId xmlns:p14="http://schemas.microsoft.com/office/powerpoint/2010/main" val="1636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FB353F46-3355-4AA5-BA70-B94BFF397444}"/>
              </a:ext>
            </a:extLst>
          </p:cNvPr>
          <p:cNvSpPr/>
          <p:nvPr/>
        </p:nvSpPr>
        <p:spPr>
          <a:xfrm>
            <a:off x="0" y="5510734"/>
            <a:ext cx="7862180" cy="133877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ángulo 27">
            <a:extLst>
              <a:ext uri="{FF2B5EF4-FFF2-40B4-BE49-F238E27FC236}">
                <a16:creationId xmlns:a16="http://schemas.microsoft.com/office/drawing/2014/main" id="{D992C637-2A81-4FFC-9F0F-914055C7E486}"/>
              </a:ext>
            </a:extLst>
          </p:cNvPr>
          <p:cNvSpPr/>
          <p:nvPr/>
        </p:nvSpPr>
        <p:spPr>
          <a:xfrm>
            <a:off x="-17125" y="2473949"/>
            <a:ext cx="7862180" cy="1243089"/>
          </a:xfrm>
          <a:prstGeom prst="rect">
            <a:avLst/>
          </a:prstGeom>
          <a:solidFill>
            <a:srgbClr val="9DC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ángulo 54">
            <a:extLst>
              <a:ext uri="{FF2B5EF4-FFF2-40B4-BE49-F238E27FC236}">
                <a16:creationId xmlns:a16="http://schemas.microsoft.com/office/drawing/2014/main" id="{912FCD56-4697-4300-8401-041CECAB9C42}"/>
              </a:ext>
            </a:extLst>
          </p:cNvPr>
          <p:cNvSpPr/>
          <p:nvPr/>
        </p:nvSpPr>
        <p:spPr>
          <a:xfrm>
            <a:off x="0" y="1141883"/>
            <a:ext cx="7862180" cy="1246696"/>
          </a:xfrm>
          <a:prstGeom prst="rect">
            <a:avLst/>
          </a:prstGeom>
          <a:solidFill>
            <a:srgbClr val="CBE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texto 1">
            <a:extLst>
              <a:ext uri="{FF2B5EF4-FFF2-40B4-BE49-F238E27FC236}">
                <a16:creationId xmlns:a16="http://schemas.microsoft.com/office/drawing/2014/main" id="{1E156D94-5CC4-4487-B6A5-FF10737A2875}"/>
              </a:ext>
            </a:extLst>
          </p:cNvPr>
          <p:cNvSpPr txBox="1">
            <a:spLocks/>
          </p:cNvSpPr>
          <p:nvPr/>
        </p:nvSpPr>
        <p:spPr>
          <a:xfrm>
            <a:off x="581108" y="380210"/>
            <a:ext cx="9677400" cy="608473"/>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396" b="0" i="0" u="none" strike="noStrike" kern="1200" cap="none" spc="0" baseline="0">
                <a:solidFill>
                  <a:srgbClr val="0033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EC Square Sans Pro" panose="020B0506040000020004" pitchFamily="34" charset="0"/>
              </a:rPr>
              <a:t>We will do the following group exercises:</a:t>
            </a:r>
          </a:p>
        </p:txBody>
      </p:sp>
      <p:sp>
        <p:nvSpPr>
          <p:cNvPr id="34" name="CuadroTexto 33">
            <a:extLst>
              <a:ext uri="{FF2B5EF4-FFF2-40B4-BE49-F238E27FC236}">
                <a16:creationId xmlns:a16="http://schemas.microsoft.com/office/drawing/2014/main" id="{AFF8B4CA-F320-475E-895A-326AFD0351F2}"/>
              </a:ext>
            </a:extLst>
          </p:cNvPr>
          <p:cNvSpPr txBox="1"/>
          <p:nvPr/>
        </p:nvSpPr>
        <p:spPr>
          <a:xfrm>
            <a:off x="1658561" y="1193537"/>
            <a:ext cx="6298727" cy="406265"/>
          </a:xfrm>
          <a:prstGeom prst="rect">
            <a:avLst/>
          </a:prstGeom>
          <a:noFill/>
        </p:spPr>
        <p:txBody>
          <a:bodyPr wrap="square">
            <a:spAutoFit/>
          </a:bodyPr>
          <a:lstStyle/>
          <a:p>
            <a:pPr marL="0" indent="0">
              <a:lnSpc>
                <a:spcPct val="80000"/>
              </a:lnSpc>
              <a:buNone/>
            </a:pPr>
            <a:r>
              <a:rPr lang="en-GB" dirty="0">
                <a:solidFill>
                  <a:srgbClr val="002060"/>
                </a:solidFill>
                <a:latin typeface="EC Square Sans Pro" panose="020B0506040000020004" pitchFamily="34" charset="0"/>
              </a:rPr>
              <a:t>Identify the </a:t>
            </a:r>
            <a:r>
              <a:rPr lang="en-GB" sz="2400" b="1" dirty="0">
                <a:solidFill>
                  <a:srgbClr val="002060"/>
                </a:solidFill>
                <a:latin typeface="EC Square Sans Pro" panose="020B0506040000020004" pitchFamily="34" charset="0"/>
              </a:rPr>
              <a:t>barriers</a:t>
            </a:r>
            <a:r>
              <a:rPr lang="en-GB" dirty="0">
                <a:solidFill>
                  <a:srgbClr val="002060"/>
                </a:solidFill>
                <a:latin typeface="EC Square Sans Pro" panose="020B0506040000020004" pitchFamily="34" charset="0"/>
              </a:rPr>
              <a:t> for the implementation of best practices</a:t>
            </a:r>
          </a:p>
        </p:txBody>
      </p:sp>
      <p:sp>
        <p:nvSpPr>
          <p:cNvPr id="36" name="CuadroTexto 35">
            <a:extLst>
              <a:ext uri="{FF2B5EF4-FFF2-40B4-BE49-F238E27FC236}">
                <a16:creationId xmlns:a16="http://schemas.microsoft.com/office/drawing/2014/main" id="{A2A8AFD6-2B1B-46AE-A2F0-645FDB1EEF27}"/>
              </a:ext>
            </a:extLst>
          </p:cNvPr>
          <p:cNvSpPr txBox="1"/>
          <p:nvPr/>
        </p:nvSpPr>
        <p:spPr>
          <a:xfrm>
            <a:off x="1674644" y="3098361"/>
            <a:ext cx="2321923" cy="549381"/>
          </a:xfrm>
          <a:prstGeom prst="rect">
            <a:avLst/>
          </a:prstGeom>
          <a:solidFill>
            <a:srgbClr val="2C7470"/>
          </a:solidFill>
        </p:spPr>
        <p:txBody>
          <a:bodyPr wrap="square">
            <a:spAutoFit/>
          </a:bodyPr>
          <a:lstStyle/>
          <a:p>
            <a:pPr marL="0" indent="0">
              <a:lnSpc>
                <a:spcPct val="80000"/>
              </a:lnSpc>
              <a:buFont typeface="Arial" pitchFamily="34"/>
              <a:buNone/>
            </a:pPr>
            <a:r>
              <a:rPr lang="en-GB" dirty="0">
                <a:solidFill>
                  <a:schemeClr val="bg1"/>
                </a:solidFill>
                <a:latin typeface="EC Square Sans Pro" panose="020B0506040000020004" pitchFamily="34" charset="0"/>
              </a:rPr>
              <a:t>to improve </a:t>
            </a:r>
            <a:r>
              <a:rPr lang="en-GB" b="1" dirty="0">
                <a:solidFill>
                  <a:schemeClr val="bg1"/>
                </a:solidFill>
                <a:latin typeface="EC Square Sans Pro" panose="020B0506040000020004" pitchFamily="34" charset="0"/>
              </a:rPr>
              <a:t>husbandry practices</a:t>
            </a:r>
          </a:p>
        </p:txBody>
      </p:sp>
      <p:sp>
        <p:nvSpPr>
          <p:cNvPr id="38" name="CuadroTexto 37">
            <a:extLst>
              <a:ext uri="{FF2B5EF4-FFF2-40B4-BE49-F238E27FC236}">
                <a16:creationId xmlns:a16="http://schemas.microsoft.com/office/drawing/2014/main" id="{384259F0-3FC8-4D6F-80BB-DE0F8C37A42C}"/>
              </a:ext>
            </a:extLst>
          </p:cNvPr>
          <p:cNvSpPr txBox="1"/>
          <p:nvPr/>
        </p:nvSpPr>
        <p:spPr>
          <a:xfrm>
            <a:off x="1728637" y="1699861"/>
            <a:ext cx="2321923" cy="376906"/>
          </a:xfrm>
          <a:prstGeom prst="rect">
            <a:avLst/>
          </a:prstGeom>
          <a:solidFill>
            <a:srgbClr val="2C7470"/>
          </a:solidFill>
        </p:spPr>
        <p:txBody>
          <a:bodyPr wrap="square">
            <a:spAutoFit/>
          </a:bodyPr>
          <a:lstStyle/>
          <a:p>
            <a:r>
              <a:rPr lang="en-GB" b="1" dirty="0">
                <a:solidFill>
                  <a:schemeClr val="bg1"/>
                </a:solidFill>
                <a:latin typeface="EC Square Sans Pro" panose="020B0506040000020004" pitchFamily="34" charset="0"/>
              </a:rPr>
              <a:t>husbandry practices</a:t>
            </a:r>
            <a:endParaRPr lang="en-GB" dirty="0">
              <a:solidFill>
                <a:schemeClr val="bg1"/>
              </a:solidFill>
            </a:endParaRPr>
          </a:p>
        </p:txBody>
      </p:sp>
      <p:sp>
        <p:nvSpPr>
          <p:cNvPr id="40" name="CuadroTexto 39">
            <a:extLst>
              <a:ext uri="{FF2B5EF4-FFF2-40B4-BE49-F238E27FC236}">
                <a16:creationId xmlns:a16="http://schemas.microsoft.com/office/drawing/2014/main" id="{0CC6B10F-03E9-4FE2-AE6F-D0C375988537}"/>
              </a:ext>
            </a:extLst>
          </p:cNvPr>
          <p:cNvSpPr txBox="1"/>
          <p:nvPr/>
        </p:nvSpPr>
        <p:spPr>
          <a:xfrm>
            <a:off x="4288536" y="1630003"/>
            <a:ext cx="3480345" cy="646331"/>
          </a:xfrm>
          <a:prstGeom prst="rect">
            <a:avLst/>
          </a:prstGeom>
          <a:solidFill>
            <a:srgbClr val="2C7470"/>
          </a:solidFill>
        </p:spPr>
        <p:txBody>
          <a:bodyPr wrap="square">
            <a:spAutoFit/>
          </a:bodyPr>
          <a:lstStyle/>
          <a:p>
            <a:r>
              <a:rPr lang="en-GB" b="1" dirty="0">
                <a:solidFill>
                  <a:schemeClr val="bg1"/>
                </a:solidFill>
                <a:latin typeface="EC Square Sans Pro" panose="020B0506040000020004" pitchFamily="34" charset="0"/>
              </a:rPr>
              <a:t>to reduce and responsible use of antimicrobials</a:t>
            </a:r>
            <a:endParaRPr lang="en-GB" b="1" dirty="0">
              <a:solidFill>
                <a:schemeClr val="bg1"/>
              </a:solidFill>
            </a:endParaRPr>
          </a:p>
        </p:txBody>
      </p:sp>
      <p:sp>
        <p:nvSpPr>
          <p:cNvPr id="42" name="CuadroTexto 41">
            <a:extLst>
              <a:ext uri="{FF2B5EF4-FFF2-40B4-BE49-F238E27FC236}">
                <a16:creationId xmlns:a16="http://schemas.microsoft.com/office/drawing/2014/main" id="{DA60E70B-2C2C-479A-B824-5337C138E1DF}"/>
              </a:ext>
            </a:extLst>
          </p:cNvPr>
          <p:cNvSpPr txBox="1"/>
          <p:nvPr/>
        </p:nvSpPr>
        <p:spPr>
          <a:xfrm>
            <a:off x="-79568" y="1157780"/>
            <a:ext cx="1643021"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1 </a:t>
            </a:r>
            <a:endParaRPr lang="en-GB" b="1" dirty="0">
              <a:solidFill>
                <a:srgbClr val="002060"/>
              </a:solidFill>
              <a:latin typeface="EC Square Sans Pro" panose="020B0506040000020004" pitchFamily="34" charset="0"/>
            </a:endParaRPr>
          </a:p>
        </p:txBody>
      </p:sp>
      <p:sp>
        <p:nvSpPr>
          <p:cNvPr id="45" name="CuadroTexto 44">
            <a:extLst>
              <a:ext uri="{FF2B5EF4-FFF2-40B4-BE49-F238E27FC236}">
                <a16:creationId xmlns:a16="http://schemas.microsoft.com/office/drawing/2014/main" id="{28EBF90C-FD7F-40D4-8193-9ADD37733D23}"/>
              </a:ext>
            </a:extLst>
          </p:cNvPr>
          <p:cNvSpPr txBox="1"/>
          <p:nvPr/>
        </p:nvSpPr>
        <p:spPr>
          <a:xfrm>
            <a:off x="2334177" y="2457200"/>
            <a:ext cx="2321923" cy="461665"/>
          </a:xfrm>
          <a:prstGeom prst="rect">
            <a:avLst/>
          </a:prstGeom>
          <a:noFill/>
        </p:spPr>
        <p:txBody>
          <a:bodyPr wrap="square">
            <a:spAutoFit/>
          </a:bodyPr>
          <a:lstStyle/>
          <a:p>
            <a:r>
              <a:rPr lang="en-GB" dirty="0">
                <a:solidFill>
                  <a:srgbClr val="002060"/>
                </a:solidFill>
                <a:latin typeface="EC Square Sans Pro" panose="020B0506040000020004" pitchFamily="34" charset="0"/>
              </a:rPr>
              <a:t>Find </a:t>
            </a:r>
            <a:r>
              <a:rPr lang="en-GB" sz="2400" b="1" dirty="0">
                <a:solidFill>
                  <a:srgbClr val="002060"/>
                </a:solidFill>
                <a:latin typeface="EC Square Sans Pro" panose="020B0506040000020004" pitchFamily="34" charset="0"/>
              </a:rPr>
              <a:t>solutions</a:t>
            </a:r>
            <a:r>
              <a:rPr lang="en-GB" dirty="0">
                <a:solidFill>
                  <a:srgbClr val="002060"/>
                </a:solidFill>
                <a:latin typeface="EC Square Sans Pro" panose="020B0506040000020004" pitchFamily="34" charset="0"/>
              </a:rPr>
              <a:t> </a:t>
            </a:r>
            <a:endParaRPr lang="en-GB" dirty="0">
              <a:solidFill>
                <a:srgbClr val="002060"/>
              </a:solidFill>
            </a:endParaRPr>
          </a:p>
        </p:txBody>
      </p:sp>
      <p:sp>
        <p:nvSpPr>
          <p:cNvPr id="46" name="CuadroTexto 45">
            <a:extLst>
              <a:ext uri="{FF2B5EF4-FFF2-40B4-BE49-F238E27FC236}">
                <a16:creationId xmlns:a16="http://schemas.microsoft.com/office/drawing/2014/main" id="{35BEB393-2C5D-4FBF-AAC1-A8E9F0C8536F}"/>
              </a:ext>
            </a:extLst>
          </p:cNvPr>
          <p:cNvSpPr txBox="1"/>
          <p:nvPr/>
        </p:nvSpPr>
        <p:spPr>
          <a:xfrm>
            <a:off x="4125730" y="3127855"/>
            <a:ext cx="3710181" cy="549381"/>
          </a:xfrm>
          <a:prstGeom prst="rect">
            <a:avLst/>
          </a:prstGeom>
          <a:solidFill>
            <a:srgbClr val="2C7470"/>
          </a:solidFill>
        </p:spPr>
        <p:txBody>
          <a:bodyPr wrap="square">
            <a:spAutoFit/>
          </a:bodyPr>
          <a:lstStyle/>
          <a:p>
            <a:pPr>
              <a:lnSpc>
                <a:spcPct val="80000"/>
              </a:lnSpc>
            </a:pPr>
            <a:r>
              <a:rPr lang="en-GB" dirty="0">
                <a:solidFill>
                  <a:schemeClr val="bg1"/>
                </a:solidFill>
                <a:latin typeface="EC Square Sans Pro" panose="020B0506040000020004" pitchFamily="34" charset="0"/>
              </a:rPr>
              <a:t>to reduce the barriers to </a:t>
            </a:r>
            <a:r>
              <a:rPr lang="en-GB" b="1" dirty="0">
                <a:solidFill>
                  <a:schemeClr val="bg1"/>
                </a:solidFill>
                <a:latin typeface="EC Square Sans Pro" panose="020B0506040000020004" pitchFamily="34" charset="0"/>
              </a:rPr>
              <a:t>reduce and responsible use of antimicrobials</a:t>
            </a:r>
          </a:p>
        </p:txBody>
      </p:sp>
      <p:sp>
        <p:nvSpPr>
          <p:cNvPr id="47" name="CuadroTexto 46">
            <a:extLst>
              <a:ext uri="{FF2B5EF4-FFF2-40B4-BE49-F238E27FC236}">
                <a16:creationId xmlns:a16="http://schemas.microsoft.com/office/drawing/2014/main" id="{FF0A72AB-3E92-4B2B-B016-87A588D24947}"/>
              </a:ext>
            </a:extLst>
          </p:cNvPr>
          <p:cNvSpPr txBox="1"/>
          <p:nvPr/>
        </p:nvSpPr>
        <p:spPr>
          <a:xfrm>
            <a:off x="1613689" y="2730224"/>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2 a</a:t>
            </a:r>
            <a:r>
              <a:rPr lang="en-GB" sz="1000" dirty="0">
                <a:solidFill>
                  <a:srgbClr val="002060"/>
                </a:solidFill>
                <a:latin typeface="EC Square Sans Pro" panose="020B0506040000020004" pitchFamily="34" charset="0"/>
              </a:rPr>
              <a:t> </a:t>
            </a:r>
            <a:endParaRPr lang="en-GB" sz="1000" dirty="0">
              <a:solidFill>
                <a:srgbClr val="002060"/>
              </a:solidFill>
            </a:endParaRPr>
          </a:p>
        </p:txBody>
      </p:sp>
      <p:sp>
        <p:nvSpPr>
          <p:cNvPr id="48" name="CuadroTexto 47">
            <a:extLst>
              <a:ext uri="{FF2B5EF4-FFF2-40B4-BE49-F238E27FC236}">
                <a16:creationId xmlns:a16="http://schemas.microsoft.com/office/drawing/2014/main" id="{82C96084-6BEB-4404-AA54-FA9F59952485}"/>
              </a:ext>
            </a:extLst>
          </p:cNvPr>
          <p:cNvSpPr txBox="1"/>
          <p:nvPr/>
        </p:nvSpPr>
        <p:spPr>
          <a:xfrm>
            <a:off x="4113368" y="2768864"/>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2 b</a:t>
            </a:r>
            <a:endParaRPr lang="en-GB" sz="1000" dirty="0">
              <a:solidFill>
                <a:srgbClr val="002060"/>
              </a:solidFill>
            </a:endParaRPr>
          </a:p>
        </p:txBody>
      </p:sp>
      <p:sp>
        <p:nvSpPr>
          <p:cNvPr id="50" name="CuadroTexto 49">
            <a:extLst>
              <a:ext uri="{FF2B5EF4-FFF2-40B4-BE49-F238E27FC236}">
                <a16:creationId xmlns:a16="http://schemas.microsoft.com/office/drawing/2014/main" id="{64C14248-52A6-4206-85E4-62FCF6843086}"/>
              </a:ext>
            </a:extLst>
          </p:cNvPr>
          <p:cNvSpPr txBox="1"/>
          <p:nvPr/>
        </p:nvSpPr>
        <p:spPr>
          <a:xfrm>
            <a:off x="2643493" y="5485284"/>
            <a:ext cx="4640975"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Sharing, </a:t>
            </a:r>
            <a:r>
              <a:rPr lang="en-GB" sz="2000" dirty="0">
                <a:solidFill>
                  <a:srgbClr val="002060"/>
                </a:solidFill>
                <a:latin typeface="EC Square Sans Pro" panose="020B0506040000020004" pitchFamily="34" charset="0"/>
              </a:rPr>
              <a:t>presenting outcomes</a:t>
            </a:r>
            <a:endParaRPr lang="en-GB" sz="2400" dirty="0">
              <a:solidFill>
                <a:srgbClr val="002060"/>
              </a:solidFill>
            </a:endParaRPr>
          </a:p>
        </p:txBody>
      </p:sp>
      <p:sp>
        <p:nvSpPr>
          <p:cNvPr id="51" name="CuadroTexto 50">
            <a:extLst>
              <a:ext uri="{FF2B5EF4-FFF2-40B4-BE49-F238E27FC236}">
                <a16:creationId xmlns:a16="http://schemas.microsoft.com/office/drawing/2014/main" id="{6A54E01C-5231-42AE-BAA4-CE60FFE3E051}"/>
              </a:ext>
            </a:extLst>
          </p:cNvPr>
          <p:cNvSpPr txBox="1"/>
          <p:nvPr/>
        </p:nvSpPr>
        <p:spPr>
          <a:xfrm>
            <a:off x="1647720" y="6236082"/>
            <a:ext cx="2326669" cy="549381"/>
          </a:xfrm>
          <a:prstGeom prst="rect">
            <a:avLst/>
          </a:prstGeom>
          <a:solidFill>
            <a:schemeClr val="bg1"/>
          </a:solidFill>
        </p:spPr>
        <p:txBody>
          <a:bodyPr wrap="square">
            <a:spAutoFit/>
          </a:bodyPr>
          <a:lstStyle/>
          <a:p>
            <a:pPr marL="0" indent="0">
              <a:lnSpc>
                <a:spcPct val="80000"/>
              </a:lnSpc>
              <a:buFont typeface="Arial" pitchFamily="34"/>
              <a:buNone/>
            </a:pPr>
            <a:r>
              <a:rPr lang="en-GB" dirty="0">
                <a:solidFill>
                  <a:srgbClr val="002060"/>
                </a:solidFill>
                <a:latin typeface="EC Square Sans Pro" panose="020B0506040000020004" pitchFamily="34" charset="0"/>
              </a:rPr>
              <a:t>List </a:t>
            </a:r>
            <a:r>
              <a:rPr lang="en-GB" b="1" dirty="0">
                <a:solidFill>
                  <a:srgbClr val="002060"/>
                </a:solidFill>
                <a:latin typeface="EC Square Sans Pro" panose="020B0506040000020004" pitchFamily="34" charset="0"/>
              </a:rPr>
              <a:t>husbandry practices</a:t>
            </a:r>
          </a:p>
        </p:txBody>
      </p:sp>
      <p:sp>
        <p:nvSpPr>
          <p:cNvPr id="52" name="CuadroTexto 51">
            <a:extLst>
              <a:ext uri="{FF2B5EF4-FFF2-40B4-BE49-F238E27FC236}">
                <a16:creationId xmlns:a16="http://schemas.microsoft.com/office/drawing/2014/main" id="{1A11E895-CF81-4859-AC21-F9018280F752}"/>
              </a:ext>
            </a:extLst>
          </p:cNvPr>
          <p:cNvSpPr txBox="1"/>
          <p:nvPr/>
        </p:nvSpPr>
        <p:spPr>
          <a:xfrm>
            <a:off x="4067685" y="6234065"/>
            <a:ext cx="3758575" cy="549381"/>
          </a:xfrm>
          <a:prstGeom prst="rect">
            <a:avLst/>
          </a:prstGeom>
          <a:solidFill>
            <a:schemeClr val="bg1"/>
          </a:solidFill>
        </p:spPr>
        <p:txBody>
          <a:bodyPr wrap="square">
            <a:spAutoFit/>
          </a:bodyPr>
          <a:lstStyle/>
          <a:p>
            <a:pPr algn="ctr">
              <a:lnSpc>
                <a:spcPct val="80000"/>
              </a:lnSpc>
            </a:pPr>
            <a:r>
              <a:rPr lang="en-GB" dirty="0">
                <a:solidFill>
                  <a:srgbClr val="002060"/>
                </a:solidFill>
                <a:latin typeface="EC Square Sans Pro" panose="020B0506040000020004" pitchFamily="34" charset="0"/>
              </a:rPr>
              <a:t>Measures to </a:t>
            </a:r>
            <a:r>
              <a:rPr lang="en-GB" b="1" dirty="0">
                <a:solidFill>
                  <a:srgbClr val="002060"/>
                </a:solidFill>
                <a:latin typeface="EC Square Sans Pro" panose="020B0506040000020004" pitchFamily="34" charset="0"/>
              </a:rPr>
              <a:t>reduce and responsible use of antimicrobials</a:t>
            </a:r>
          </a:p>
        </p:txBody>
      </p:sp>
      <p:sp>
        <p:nvSpPr>
          <p:cNvPr id="53" name="CuadroTexto 52">
            <a:extLst>
              <a:ext uri="{FF2B5EF4-FFF2-40B4-BE49-F238E27FC236}">
                <a16:creationId xmlns:a16="http://schemas.microsoft.com/office/drawing/2014/main" id="{EAD4A5E9-666B-4D44-B945-9C950481D473}"/>
              </a:ext>
            </a:extLst>
          </p:cNvPr>
          <p:cNvSpPr txBox="1"/>
          <p:nvPr/>
        </p:nvSpPr>
        <p:spPr>
          <a:xfrm>
            <a:off x="1675686" y="5838105"/>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3 a</a:t>
            </a:r>
            <a:r>
              <a:rPr lang="en-GB" sz="1000" dirty="0">
                <a:solidFill>
                  <a:srgbClr val="002060"/>
                </a:solidFill>
                <a:latin typeface="EC Square Sans Pro" panose="020B0506040000020004" pitchFamily="34" charset="0"/>
              </a:rPr>
              <a:t> </a:t>
            </a:r>
            <a:endParaRPr lang="en-GB" sz="1000" dirty="0">
              <a:solidFill>
                <a:srgbClr val="002060"/>
              </a:solidFill>
            </a:endParaRPr>
          </a:p>
        </p:txBody>
      </p:sp>
      <p:sp>
        <p:nvSpPr>
          <p:cNvPr id="54" name="CuadroTexto 53">
            <a:extLst>
              <a:ext uri="{FF2B5EF4-FFF2-40B4-BE49-F238E27FC236}">
                <a16:creationId xmlns:a16="http://schemas.microsoft.com/office/drawing/2014/main" id="{C7A3C2B9-7224-4560-BFFD-9A6D46124312}"/>
              </a:ext>
            </a:extLst>
          </p:cNvPr>
          <p:cNvSpPr txBox="1"/>
          <p:nvPr/>
        </p:nvSpPr>
        <p:spPr>
          <a:xfrm>
            <a:off x="4142855" y="5833251"/>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3 b</a:t>
            </a:r>
            <a:endParaRPr lang="en-GB" sz="1000" dirty="0">
              <a:solidFill>
                <a:srgbClr val="002060"/>
              </a:solidFill>
            </a:endParaRPr>
          </a:p>
        </p:txBody>
      </p:sp>
      <p:pic>
        <p:nvPicPr>
          <p:cNvPr id="30" name="Picture 2" descr="SMART Goal Setting, Action Plan and Effective Decision Making">
            <a:extLst>
              <a:ext uri="{FF2B5EF4-FFF2-40B4-BE49-F238E27FC236}">
                <a16:creationId xmlns:a16="http://schemas.microsoft.com/office/drawing/2014/main" id="{1F5BEBD2-DC20-4413-83E2-B970E519025B}"/>
              </a:ext>
            </a:extLst>
          </p:cNvPr>
          <p:cNvPicPr>
            <a:picLocks noChangeAspect="1"/>
          </p:cNvPicPr>
          <p:nvPr/>
        </p:nvPicPr>
        <p:blipFill rotWithShape="1">
          <a:blip r:embed="rId3"/>
          <a:srcRect t="7833" b="7163"/>
          <a:stretch/>
        </p:blipFill>
        <p:spPr>
          <a:xfrm>
            <a:off x="2338236" y="3809831"/>
            <a:ext cx="3272305" cy="1608109"/>
          </a:xfrm>
          <a:prstGeom prst="rect">
            <a:avLst/>
          </a:prstGeom>
          <a:noFill/>
          <a:ln cap="flat">
            <a:noFill/>
          </a:ln>
        </p:spPr>
      </p:pic>
      <p:sp>
        <p:nvSpPr>
          <p:cNvPr id="32" name="CuadroTexto 31">
            <a:extLst>
              <a:ext uri="{FF2B5EF4-FFF2-40B4-BE49-F238E27FC236}">
                <a16:creationId xmlns:a16="http://schemas.microsoft.com/office/drawing/2014/main" id="{E6BBFDCE-810A-4953-B424-1E6CE18AD26D}"/>
              </a:ext>
            </a:extLst>
          </p:cNvPr>
          <p:cNvSpPr txBox="1"/>
          <p:nvPr/>
        </p:nvSpPr>
        <p:spPr>
          <a:xfrm>
            <a:off x="-83101" y="2437837"/>
            <a:ext cx="1760516"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2 </a:t>
            </a:r>
            <a:endParaRPr lang="en-GB" b="1" dirty="0">
              <a:solidFill>
                <a:srgbClr val="002060"/>
              </a:solidFill>
              <a:latin typeface="EC Square Sans Pro" panose="020B0506040000020004" pitchFamily="34" charset="0"/>
            </a:endParaRPr>
          </a:p>
        </p:txBody>
      </p:sp>
      <p:sp>
        <p:nvSpPr>
          <p:cNvPr id="33" name="CuadroTexto 32">
            <a:extLst>
              <a:ext uri="{FF2B5EF4-FFF2-40B4-BE49-F238E27FC236}">
                <a16:creationId xmlns:a16="http://schemas.microsoft.com/office/drawing/2014/main" id="{FCD27A84-761B-4A76-A594-EDC6FC88F115}"/>
              </a:ext>
            </a:extLst>
          </p:cNvPr>
          <p:cNvSpPr txBox="1"/>
          <p:nvPr/>
        </p:nvSpPr>
        <p:spPr>
          <a:xfrm>
            <a:off x="17125" y="5437392"/>
            <a:ext cx="1595070"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3</a:t>
            </a:r>
          </a:p>
        </p:txBody>
      </p:sp>
      <p:sp>
        <p:nvSpPr>
          <p:cNvPr id="35" name="CuadroTexto 34">
            <a:extLst>
              <a:ext uri="{FF2B5EF4-FFF2-40B4-BE49-F238E27FC236}">
                <a16:creationId xmlns:a16="http://schemas.microsoft.com/office/drawing/2014/main" id="{3FA5219B-24E9-443F-BDF7-8EF6B9311594}"/>
              </a:ext>
            </a:extLst>
          </p:cNvPr>
          <p:cNvSpPr txBox="1"/>
          <p:nvPr/>
        </p:nvSpPr>
        <p:spPr>
          <a:xfrm>
            <a:off x="946400" y="4207608"/>
            <a:ext cx="1456487"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Identify</a:t>
            </a:r>
            <a:endParaRPr lang="en-GB" dirty="0">
              <a:solidFill>
                <a:srgbClr val="002060"/>
              </a:solidFill>
            </a:endParaRPr>
          </a:p>
        </p:txBody>
      </p:sp>
      <p:grpSp>
        <p:nvGrpSpPr>
          <p:cNvPr id="15" name="Grupo 14">
            <a:extLst>
              <a:ext uri="{FF2B5EF4-FFF2-40B4-BE49-F238E27FC236}">
                <a16:creationId xmlns:a16="http://schemas.microsoft.com/office/drawing/2014/main" id="{CE982797-A9B4-4334-84D3-FF537D63117E}"/>
              </a:ext>
            </a:extLst>
          </p:cNvPr>
          <p:cNvGrpSpPr/>
          <p:nvPr/>
        </p:nvGrpSpPr>
        <p:grpSpPr>
          <a:xfrm>
            <a:off x="7957288" y="610106"/>
            <a:ext cx="4200796" cy="2308759"/>
            <a:chOff x="7957288" y="610106"/>
            <a:chExt cx="4200796" cy="2308759"/>
          </a:xfrm>
        </p:grpSpPr>
        <p:grpSp>
          <p:nvGrpSpPr>
            <p:cNvPr id="37" name="Grupo 36">
              <a:extLst>
                <a:ext uri="{FF2B5EF4-FFF2-40B4-BE49-F238E27FC236}">
                  <a16:creationId xmlns:a16="http://schemas.microsoft.com/office/drawing/2014/main" id="{2F32368B-0732-4D14-9C43-7B037F0A294F}"/>
                </a:ext>
              </a:extLst>
            </p:cNvPr>
            <p:cNvGrpSpPr/>
            <p:nvPr/>
          </p:nvGrpSpPr>
          <p:grpSpPr>
            <a:xfrm>
              <a:off x="8337914" y="1315255"/>
              <a:ext cx="332534" cy="299599"/>
              <a:chOff x="7173994" y="1770770"/>
              <a:chExt cx="558800" cy="506485"/>
            </a:xfrm>
          </p:grpSpPr>
          <p:sp>
            <p:nvSpPr>
              <p:cNvPr id="39" name="Elipse 38">
                <a:extLst>
                  <a:ext uri="{FF2B5EF4-FFF2-40B4-BE49-F238E27FC236}">
                    <a16:creationId xmlns:a16="http://schemas.microsoft.com/office/drawing/2014/main" id="{5C813B8A-AE29-45AF-9E7B-DAAC7816394E}"/>
                  </a:ext>
                </a:extLst>
              </p:cNvPr>
              <p:cNvSpPr/>
              <p:nvPr/>
            </p:nvSpPr>
            <p:spPr>
              <a:xfrm>
                <a:off x="7173994" y="177077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41" name="Picture 6" descr="Chicken Icon Vector Art, Icons, and Graphics for Free Download">
                <a:extLst>
                  <a:ext uri="{FF2B5EF4-FFF2-40B4-BE49-F238E27FC236}">
                    <a16:creationId xmlns:a16="http://schemas.microsoft.com/office/drawing/2014/main" id="{FB7BD75A-D4CE-4305-9EF9-EA79580E4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a:off x="7354636" y="1898949"/>
                <a:ext cx="248093" cy="28218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Grupo 43">
              <a:extLst>
                <a:ext uri="{FF2B5EF4-FFF2-40B4-BE49-F238E27FC236}">
                  <a16:creationId xmlns:a16="http://schemas.microsoft.com/office/drawing/2014/main" id="{FE5B63AA-0F92-474E-BC79-46A1C43B7197}"/>
                </a:ext>
              </a:extLst>
            </p:cNvPr>
            <p:cNvGrpSpPr/>
            <p:nvPr/>
          </p:nvGrpSpPr>
          <p:grpSpPr>
            <a:xfrm>
              <a:off x="8981879" y="844209"/>
              <a:ext cx="332534" cy="299599"/>
              <a:chOff x="7187073" y="2370223"/>
              <a:chExt cx="558800" cy="506485"/>
            </a:xfrm>
          </p:grpSpPr>
          <p:sp>
            <p:nvSpPr>
              <p:cNvPr id="56" name="Elipse 55">
                <a:extLst>
                  <a:ext uri="{FF2B5EF4-FFF2-40B4-BE49-F238E27FC236}">
                    <a16:creationId xmlns:a16="http://schemas.microsoft.com/office/drawing/2014/main" id="{1F552410-01A8-41FA-8F14-827FEE253ACF}"/>
                  </a:ext>
                </a:extLst>
              </p:cNvPr>
              <p:cNvSpPr/>
              <p:nvPr/>
            </p:nvSpPr>
            <p:spPr>
              <a:xfrm>
                <a:off x="7187073" y="2370223"/>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57" name="Picture 8" descr="Sheep Vector Illustration Black Silhouette. Stock Vector - Illustration of  raphic, husbandry: 140349495">
                <a:extLst>
                  <a:ext uri="{FF2B5EF4-FFF2-40B4-BE49-F238E27FC236}">
                    <a16:creationId xmlns:a16="http://schemas.microsoft.com/office/drawing/2014/main" id="{FF37D005-BD50-48C3-B036-B4BB8A9CB4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7322864" y="2523900"/>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8" name="Grupo 57">
              <a:extLst>
                <a:ext uri="{FF2B5EF4-FFF2-40B4-BE49-F238E27FC236}">
                  <a16:creationId xmlns:a16="http://schemas.microsoft.com/office/drawing/2014/main" id="{CAD800FC-A308-4F54-94ED-D6456A87FA44}"/>
                </a:ext>
              </a:extLst>
            </p:cNvPr>
            <p:cNvGrpSpPr/>
            <p:nvPr/>
          </p:nvGrpSpPr>
          <p:grpSpPr>
            <a:xfrm>
              <a:off x="8779163" y="1186420"/>
              <a:ext cx="332534" cy="299599"/>
              <a:chOff x="7206758" y="3007460"/>
              <a:chExt cx="558800" cy="506485"/>
            </a:xfrm>
          </p:grpSpPr>
          <p:sp>
            <p:nvSpPr>
              <p:cNvPr id="59" name="Elipse 58">
                <a:extLst>
                  <a:ext uri="{FF2B5EF4-FFF2-40B4-BE49-F238E27FC236}">
                    <a16:creationId xmlns:a16="http://schemas.microsoft.com/office/drawing/2014/main" id="{5EA81898-A75C-4307-9FFB-9A4499E2E9E7}"/>
                  </a:ext>
                </a:extLst>
              </p:cNvPr>
              <p:cNvSpPr/>
              <p:nvPr/>
            </p:nvSpPr>
            <p:spPr>
              <a:xfrm>
                <a:off x="7206758" y="300746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0" name="Picture 4" descr="840+ Heifer Illustrations, Royalty-Free Vector Graphics &amp; Clip Art - iStock  | Heifer cows, Heifer vector, Heifer milk">
                <a:extLst>
                  <a:ext uri="{FF2B5EF4-FFF2-40B4-BE49-F238E27FC236}">
                    <a16:creationId xmlns:a16="http://schemas.microsoft.com/office/drawing/2014/main" id="{F8C04ABB-7069-4E62-816D-A74CE6170F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7322864" y="3148828"/>
                <a:ext cx="355510" cy="22374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1" name="Grupo 60">
              <a:extLst>
                <a:ext uri="{FF2B5EF4-FFF2-40B4-BE49-F238E27FC236}">
                  <a16:creationId xmlns:a16="http://schemas.microsoft.com/office/drawing/2014/main" id="{918F7814-2FE4-4340-BB6F-D2077FEFC157}"/>
                </a:ext>
              </a:extLst>
            </p:cNvPr>
            <p:cNvGrpSpPr/>
            <p:nvPr/>
          </p:nvGrpSpPr>
          <p:grpSpPr>
            <a:xfrm>
              <a:off x="8770024" y="1567219"/>
              <a:ext cx="332534" cy="299599"/>
              <a:chOff x="7196598" y="3647063"/>
              <a:chExt cx="558800" cy="506485"/>
            </a:xfrm>
          </p:grpSpPr>
          <p:sp>
            <p:nvSpPr>
              <p:cNvPr id="62" name="Elipse 61">
                <a:extLst>
                  <a:ext uri="{FF2B5EF4-FFF2-40B4-BE49-F238E27FC236}">
                    <a16:creationId xmlns:a16="http://schemas.microsoft.com/office/drawing/2014/main" id="{280D4FB9-26D5-4B64-B2D4-285DF60A1D99}"/>
                  </a:ext>
                </a:extLst>
              </p:cNvPr>
              <p:cNvSpPr/>
              <p:nvPr/>
            </p:nvSpPr>
            <p:spPr>
              <a:xfrm>
                <a:off x="7196598" y="3647063"/>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3" name="Picture 12" descr="Over 900 Free Horse Vectors - Pixabay - Pixabay">
                <a:extLst>
                  <a:ext uri="{FF2B5EF4-FFF2-40B4-BE49-F238E27FC236}">
                    <a16:creationId xmlns:a16="http://schemas.microsoft.com/office/drawing/2014/main" id="{592DDB2B-764E-46F4-A943-31B470543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2308" y="3736494"/>
                <a:ext cx="373522" cy="33271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4" name="Grupo 63">
              <a:extLst>
                <a:ext uri="{FF2B5EF4-FFF2-40B4-BE49-F238E27FC236}">
                  <a16:creationId xmlns:a16="http://schemas.microsoft.com/office/drawing/2014/main" id="{77744A4A-4B72-47E6-B376-1677BC9298BD}"/>
                </a:ext>
              </a:extLst>
            </p:cNvPr>
            <p:cNvGrpSpPr/>
            <p:nvPr/>
          </p:nvGrpSpPr>
          <p:grpSpPr>
            <a:xfrm>
              <a:off x="9207328" y="1577711"/>
              <a:ext cx="332534" cy="299599"/>
              <a:chOff x="7187073" y="4298257"/>
              <a:chExt cx="558800" cy="506485"/>
            </a:xfrm>
          </p:grpSpPr>
          <p:sp>
            <p:nvSpPr>
              <p:cNvPr id="65" name="Elipse 64">
                <a:extLst>
                  <a:ext uri="{FF2B5EF4-FFF2-40B4-BE49-F238E27FC236}">
                    <a16:creationId xmlns:a16="http://schemas.microsoft.com/office/drawing/2014/main" id="{9698ABE0-8A5C-41FE-8C27-AB7F720504FE}"/>
                  </a:ext>
                </a:extLst>
              </p:cNvPr>
              <p:cNvSpPr/>
              <p:nvPr/>
            </p:nvSpPr>
            <p:spPr>
              <a:xfrm>
                <a:off x="7187073" y="4298257"/>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6" name="Picture 14" descr="Fish Icon Vector Isolated Stock Illustration - Download Image Now - Fish,  Icon, Vector - iStock">
                <a:extLst>
                  <a:ext uri="{FF2B5EF4-FFF2-40B4-BE49-F238E27FC236}">
                    <a16:creationId xmlns:a16="http://schemas.microsoft.com/office/drawing/2014/main" id="{88442B87-7604-48E0-A29C-F015D82DA87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7263957" y="4452963"/>
                <a:ext cx="414282" cy="21150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7" name="Grupo 66">
              <a:extLst>
                <a:ext uri="{FF2B5EF4-FFF2-40B4-BE49-F238E27FC236}">
                  <a16:creationId xmlns:a16="http://schemas.microsoft.com/office/drawing/2014/main" id="{1063015B-FC6E-4BCC-8AE4-6F329FFF1B6F}"/>
                </a:ext>
              </a:extLst>
            </p:cNvPr>
            <p:cNvGrpSpPr/>
            <p:nvPr/>
          </p:nvGrpSpPr>
          <p:grpSpPr>
            <a:xfrm>
              <a:off x="8340113" y="1706665"/>
              <a:ext cx="332534" cy="299599"/>
              <a:chOff x="7187073" y="4959716"/>
              <a:chExt cx="558800" cy="506485"/>
            </a:xfrm>
          </p:grpSpPr>
          <p:sp>
            <p:nvSpPr>
              <p:cNvPr id="68" name="Elipse 67">
                <a:extLst>
                  <a:ext uri="{FF2B5EF4-FFF2-40B4-BE49-F238E27FC236}">
                    <a16:creationId xmlns:a16="http://schemas.microsoft.com/office/drawing/2014/main" id="{1FD8D5F8-DE54-457E-B3DE-0735620112EA}"/>
                  </a:ext>
                </a:extLst>
              </p:cNvPr>
              <p:cNvSpPr/>
              <p:nvPr/>
            </p:nvSpPr>
            <p:spPr>
              <a:xfrm>
                <a:off x="7187073" y="4959716"/>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9" name="Picture 10" descr="Goat Vector Art Stock Images | Depositphotos">
                <a:extLst>
                  <a:ext uri="{FF2B5EF4-FFF2-40B4-BE49-F238E27FC236}">
                    <a16:creationId xmlns:a16="http://schemas.microsoft.com/office/drawing/2014/main" id="{DD000374-218D-4E1F-9BEB-B37FB60A5C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7313573" y="5072763"/>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0" name="Grupo 69">
              <a:extLst>
                <a:ext uri="{FF2B5EF4-FFF2-40B4-BE49-F238E27FC236}">
                  <a16:creationId xmlns:a16="http://schemas.microsoft.com/office/drawing/2014/main" id="{5803C228-A3E7-4DE6-912F-BD65146B0011}"/>
                </a:ext>
              </a:extLst>
            </p:cNvPr>
            <p:cNvGrpSpPr/>
            <p:nvPr/>
          </p:nvGrpSpPr>
          <p:grpSpPr>
            <a:xfrm>
              <a:off x="11345079" y="1739000"/>
              <a:ext cx="332534" cy="299599"/>
              <a:chOff x="8091835" y="1770770"/>
              <a:chExt cx="558800" cy="506485"/>
            </a:xfrm>
          </p:grpSpPr>
          <p:sp>
            <p:nvSpPr>
              <p:cNvPr id="71" name="Elipse 70">
                <a:extLst>
                  <a:ext uri="{FF2B5EF4-FFF2-40B4-BE49-F238E27FC236}">
                    <a16:creationId xmlns:a16="http://schemas.microsoft.com/office/drawing/2014/main" id="{53C84CAF-2F42-41F7-B5EC-2A2567A85DFA}"/>
                  </a:ext>
                </a:extLst>
              </p:cNvPr>
              <p:cNvSpPr/>
              <p:nvPr/>
            </p:nvSpPr>
            <p:spPr>
              <a:xfrm>
                <a:off x="8091835" y="1770770"/>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2" name="Picture 6" descr="Chicken Icon Vector Art, Icons, and Graphics for Free Download">
                <a:extLst>
                  <a:ext uri="{FF2B5EF4-FFF2-40B4-BE49-F238E27FC236}">
                    <a16:creationId xmlns:a16="http://schemas.microsoft.com/office/drawing/2014/main" id="{FFA73FF2-662A-4C40-916E-0638AECD0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a:off x="8272477" y="1898949"/>
                <a:ext cx="248093" cy="28218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3" name="Grupo 72">
              <a:extLst>
                <a:ext uri="{FF2B5EF4-FFF2-40B4-BE49-F238E27FC236}">
                  <a16:creationId xmlns:a16="http://schemas.microsoft.com/office/drawing/2014/main" id="{9777529E-C752-4B9C-B16D-D6CB2A3635C7}"/>
                </a:ext>
              </a:extLst>
            </p:cNvPr>
            <p:cNvGrpSpPr/>
            <p:nvPr/>
          </p:nvGrpSpPr>
          <p:grpSpPr>
            <a:xfrm>
              <a:off x="10749867" y="888996"/>
              <a:ext cx="332534" cy="299599"/>
              <a:chOff x="8104914" y="2370223"/>
              <a:chExt cx="558800" cy="506485"/>
            </a:xfrm>
          </p:grpSpPr>
          <p:sp>
            <p:nvSpPr>
              <p:cNvPr id="74" name="Elipse 73">
                <a:extLst>
                  <a:ext uri="{FF2B5EF4-FFF2-40B4-BE49-F238E27FC236}">
                    <a16:creationId xmlns:a16="http://schemas.microsoft.com/office/drawing/2014/main" id="{2D3C3370-ABD6-40EE-B5DA-3FF9B5D703B2}"/>
                  </a:ext>
                </a:extLst>
              </p:cNvPr>
              <p:cNvSpPr/>
              <p:nvPr/>
            </p:nvSpPr>
            <p:spPr>
              <a:xfrm>
                <a:off x="8104914" y="2370223"/>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5" name="Picture 8" descr="Sheep Vector Illustration Black Silhouette. Stock Vector - Illustration of  raphic, husbandry: 140349495">
                <a:extLst>
                  <a:ext uri="{FF2B5EF4-FFF2-40B4-BE49-F238E27FC236}">
                    <a16:creationId xmlns:a16="http://schemas.microsoft.com/office/drawing/2014/main" id="{3C676711-7A4B-42E9-93AC-BFFA1C9B16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8240705" y="2523900"/>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6" name="Grupo 75">
              <a:extLst>
                <a:ext uri="{FF2B5EF4-FFF2-40B4-BE49-F238E27FC236}">
                  <a16:creationId xmlns:a16="http://schemas.microsoft.com/office/drawing/2014/main" id="{47EFDF9F-FFB2-40B9-B086-249738FEB490}"/>
                </a:ext>
              </a:extLst>
            </p:cNvPr>
            <p:cNvGrpSpPr/>
            <p:nvPr/>
          </p:nvGrpSpPr>
          <p:grpSpPr>
            <a:xfrm>
              <a:off x="10532839" y="1206610"/>
              <a:ext cx="332534" cy="299599"/>
              <a:chOff x="8124599" y="3007460"/>
              <a:chExt cx="558800" cy="506485"/>
            </a:xfrm>
          </p:grpSpPr>
          <p:sp>
            <p:nvSpPr>
              <p:cNvPr id="77" name="Elipse 76">
                <a:extLst>
                  <a:ext uri="{FF2B5EF4-FFF2-40B4-BE49-F238E27FC236}">
                    <a16:creationId xmlns:a16="http://schemas.microsoft.com/office/drawing/2014/main" id="{6CB95775-C572-44BF-AF35-516566E24048}"/>
                  </a:ext>
                </a:extLst>
              </p:cNvPr>
              <p:cNvSpPr/>
              <p:nvPr/>
            </p:nvSpPr>
            <p:spPr>
              <a:xfrm>
                <a:off x="8124599" y="3007460"/>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8" name="Picture 4" descr="840+ Heifer Illustrations, Royalty-Free Vector Graphics &amp; Clip Art - iStock  | Heifer cows, Heifer vector, Heifer milk">
                <a:extLst>
                  <a:ext uri="{FF2B5EF4-FFF2-40B4-BE49-F238E27FC236}">
                    <a16:creationId xmlns:a16="http://schemas.microsoft.com/office/drawing/2014/main" id="{D12C0CB0-5BC1-430A-B93B-B304898601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8240705" y="3148828"/>
                <a:ext cx="355510" cy="22374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9" name="Grupo 78">
              <a:extLst>
                <a:ext uri="{FF2B5EF4-FFF2-40B4-BE49-F238E27FC236}">
                  <a16:creationId xmlns:a16="http://schemas.microsoft.com/office/drawing/2014/main" id="{69F1BEC3-D500-423F-B3D9-5C0813C42DA3}"/>
                </a:ext>
              </a:extLst>
            </p:cNvPr>
            <p:cNvGrpSpPr/>
            <p:nvPr/>
          </p:nvGrpSpPr>
          <p:grpSpPr>
            <a:xfrm>
              <a:off x="10942591" y="1589831"/>
              <a:ext cx="332534" cy="299599"/>
              <a:chOff x="8114439" y="3647063"/>
              <a:chExt cx="558800" cy="506485"/>
            </a:xfrm>
          </p:grpSpPr>
          <p:sp>
            <p:nvSpPr>
              <p:cNvPr id="80" name="Elipse 79">
                <a:extLst>
                  <a:ext uri="{FF2B5EF4-FFF2-40B4-BE49-F238E27FC236}">
                    <a16:creationId xmlns:a16="http://schemas.microsoft.com/office/drawing/2014/main" id="{22F8F791-8A39-4A82-908F-109B4AFCF348}"/>
                  </a:ext>
                </a:extLst>
              </p:cNvPr>
              <p:cNvSpPr/>
              <p:nvPr/>
            </p:nvSpPr>
            <p:spPr>
              <a:xfrm>
                <a:off x="8114439" y="3647063"/>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1" name="Picture 12" descr="Over 900 Free Horse Vectors - Pixabay - Pixabay">
                <a:extLst>
                  <a:ext uri="{FF2B5EF4-FFF2-40B4-BE49-F238E27FC236}">
                    <a16:creationId xmlns:a16="http://schemas.microsoft.com/office/drawing/2014/main" id="{F8E6DE39-C42F-4ABA-87B3-6CAFBEE62E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0149" y="3736494"/>
                <a:ext cx="373522" cy="33271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2" name="Grupo 81">
              <a:extLst>
                <a:ext uri="{FF2B5EF4-FFF2-40B4-BE49-F238E27FC236}">
                  <a16:creationId xmlns:a16="http://schemas.microsoft.com/office/drawing/2014/main" id="{A703E5ED-83CE-429C-B65F-0841C30B7C02}"/>
                </a:ext>
              </a:extLst>
            </p:cNvPr>
            <p:cNvGrpSpPr/>
            <p:nvPr/>
          </p:nvGrpSpPr>
          <p:grpSpPr>
            <a:xfrm>
              <a:off x="10538559" y="1589832"/>
              <a:ext cx="332534" cy="299599"/>
              <a:chOff x="8104914" y="4298257"/>
              <a:chExt cx="558800" cy="506485"/>
            </a:xfrm>
          </p:grpSpPr>
          <p:sp>
            <p:nvSpPr>
              <p:cNvPr id="83" name="Elipse 82">
                <a:extLst>
                  <a:ext uri="{FF2B5EF4-FFF2-40B4-BE49-F238E27FC236}">
                    <a16:creationId xmlns:a16="http://schemas.microsoft.com/office/drawing/2014/main" id="{4B0E60E7-0148-4CF1-BC75-6C241E38BAD8}"/>
                  </a:ext>
                </a:extLst>
              </p:cNvPr>
              <p:cNvSpPr/>
              <p:nvPr/>
            </p:nvSpPr>
            <p:spPr>
              <a:xfrm>
                <a:off x="8104914" y="4298257"/>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4" name="Picture 14" descr="Fish Icon Vector Isolated Stock Illustration - Download Image Now - Fish,  Icon, Vector - iStock">
                <a:extLst>
                  <a:ext uri="{FF2B5EF4-FFF2-40B4-BE49-F238E27FC236}">
                    <a16:creationId xmlns:a16="http://schemas.microsoft.com/office/drawing/2014/main" id="{ECEBD9AB-B29C-4C06-BC25-04A9BC6FA3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8181798" y="4452963"/>
                <a:ext cx="414282" cy="21150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5" name="Grupo 84">
              <a:extLst>
                <a:ext uri="{FF2B5EF4-FFF2-40B4-BE49-F238E27FC236}">
                  <a16:creationId xmlns:a16="http://schemas.microsoft.com/office/drawing/2014/main" id="{BA3DA9AE-6F01-4C41-A12E-E11167014FD2}"/>
                </a:ext>
              </a:extLst>
            </p:cNvPr>
            <p:cNvGrpSpPr/>
            <p:nvPr/>
          </p:nvGrpSpPr>
          <p:grpSpPr>
            <a:xfrm>
              <a:off x="11346386" y="1367053"/>
              <a:ext cx="332534" cy="299599"/>
              <a:chOff x="8104914" y="4959716"/>
              <a:chExt cx="558800" cy="506485"/>
            </a:xfrm>
          </p:grpSpPr>
          <p:sp>
            <p:nvSpPr>
              <p:cNvPr id="86" name="Elipse 85">
                <a:extLst>
                  <a:ext uri="{FF2B5EF4-FFF2-40B4-BE49-F238E27FC236}">
                    <a16:creationId xmlns:a16="http://schemas.microsoft.com/office/drawing/2014/main" id="{6A42FC85-6BF1-4AF6-9CDA-DB6617C9BF27}"/>
                  </a:ext>
                </a:extLst>
              </p:cNvPr>
              <p:cNvSpPr/>
              <p:nvPr/>
            </p:nvSpPr>
            <p:spPr>
              <a:xfrm>
                <a:off x="8104914" y="4959716"/>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7" name="Picture 10" descr="Goat Vector Art Stock Images | Depositphotos">
                <a:extLst>
                  <a:ext uri="{FF2B5EF4-FFF2-40B4-BE49-F238E27FC236}">
                    <a16:creationId xmlns:a16="http://schemas.microsoft.com/office/drawing/2014/main" id="{FDB673C4-D6B2-4022-B187-2C91A3BCC9E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8231414" y="5072763"/>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88" name="Elipse 87">
              <a:extLst>
                <a:ext uri="{FF2B5EF4-FFF2-40B4-BE49-F238E27FC236}">
                  <a16:creationId xmlns:a16="http://schemas.microsoft.com/office/drawing/2014/main" id="{32DC18A7-6987-47D8-84A9-25B41CC883BB}"/>
                </a:ext>
              </a:extLst>
            </p:cNvPr>
            <p:cNvSpPr/>
            <p:nvPr/>
          </p:nvSpPr>
          <p:spPr>
            <a:xfrm>
              <a:off x="8599972" y="2060584"/>
              <a:ext cx="1125119" cy="65510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EC Square Sans Pro" panose="020B0506040000020004" pitchFamily="34" charset="0"/>
                <a:cs typeface="Times New Roman" panose="02020603050405020304" pitchFamily="18" charset="0"/>
              </a:endParaRPr>
            </a:p>
          </p:txBody>
        </p:sp>
        <p:sp>
          <p:nvSpPr>
            <p:cNvPr id="89" name="Elipse 88">
              <a:extLst>
                <a:ext uri="{FF2B5EF4-FFF2-40B4-BE49-F238E27FC236}">
                  <a16:creationId xmlns:a16="http://schemas.microsoft.com/office/drawing/2014/main" id="{B6A9F2DA-BCEB-4272-A9BF-9E87D8FDE8B1}"/>
                </a:ext>
              </a:extLst>
            </p:cNvPr>
            <p:cNvSpPr/>
            <p:nvPr/>
          </p:nvSpPr>
          <p:spPr>
            <a:xfrm>
              <a:off x="10324214" y="2083508"/>
              <a:ext cx="1097450" cy="601213"/>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grpSp>
          <p:nvGrpSpPr>
            <p:cNvPr id="90" name="Grupo 89">
              <a:extLst>
                <a:ext uri="{FF2B5EF4-FFF2-40B4-BE49-F238E27FC236}">
                  <a16:creationId xmlns:a16="http://schemas.microsoft.com/office/drawing/2014/main" id="{B3AD1239-051C-4EB0-816A-52C4DBD49562}"/>
                </a:ext>
              </a:extLst>
            </p:cNvPr>
            <p:cNvGrpSpPr/>
            <p:nvPr/>
          </p:nvGrpSpPr>
          <p:grpSpPr>
            <a:xfrm>
              <a:off x="9226070" y="1186297"/>
              <a:ext cx="334195" cy="312699"/>
              <a:chOff x="7099542" y="1077560"/>
              <a:chExt cx="558800" cy="506485"/>
            </a:xfrm>
          </p:grpSpPr>
          <p:sp>
            <p:nvSpPr>
              <p:cNvPr id="91" name="Elipse 90">
                <a:extLst>
                  <a:ext uri="{FF2B5EF4-FFF2-40B4-BE49-F238E27FC236}">
                    <a16:creationId xmlns:a16="http://schemas.microsoft.com/office/drawing/2014/main" id="{17CFCDDC-5CCC-40D6-A01F-29761A962E13}"/>
                  </a:ext>
                </a:extLst>
              </p:cNvPr>
              <p:cNvSpPr/>
              <p:nvPr/>
            </p:nvSpPr>
            <p:spPr>
              <a:xfrm>
                <a:off x="7099542" y="107756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92" name="Picture 2" descr="Silhouette of a pig Royalty Free Vector Image - VectorStock">
                <a:extLst>
                  <a:ext uri="{FF2B5EF4-FFF2-40B4-BE49-F238E27FC236}">
                    <a16:creationId xmlns:a16="http://schemas.microsoft.com/office/drawing/2014/main" id="{E088ACE1-8848-4394-98A8-2B45E8EC978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7173994" y="1228645"/>
                <a:ext cx="409896" cy="2227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3" name="Grupo 92">
              <a:extLst>
                <a:ext uri="{FF2B5EF4-FFF2-40B4-BE49-F238E27FC236}">
                  <a16:creationId xmlns:a16="http://schemas.microsoft.com/office/drawing/2014/main" id="{A6BA48DF-08C9-4F63-9DD9-32099D4EC6E8}"/>
                </a:ext>
              </a:extLst>
            </p:cNvPr>
            <p:cNvGrpSpPr/>
            <p:nvPr/>
          </p:nvGrpSpPr>
          <p:grpSpPr>
            <a:xfrm>
              <a:off x="10931965" y="1215904"/>
              <a:ext cx="333591" cy="305204"/>
              <a:chOff x="8070324" y="1057481"/>
              <a:chExt cx="558800" cy="506485"/>
            </a:xfrm>
          </p:grpSpPr>
          <p:sp>
            <p:nvSpPr>
              <p:cNvPr id="94" name="Elipse 93">
                <a:extLst>
                  <a:ext uri="{FF2B5EF4-FFF2-40B4-BE49-F238E27FC236}">
                    <a16:creationId xmlns:a16="http://schemas.microsoft.com/office/drawing/2014/main" id="{EDE0A21B-3792-46B6-B285-39A5FDF043CE}"/>
                  </a:ext>
                </a:extLst>
              </p:cNvPr>
              <p:cNvSpPr/>
              <p:nvPr/>
            </p:nvSpPr>
            <p:spPr>
              <a:xfrm>
                <a:off x="8070324" y="1057481"/>
                <a:ext cx="558800" cy="50648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95" name="Picture 2" descr="Silhouette of a pig Royalty Free Vector Image - VectorStock">
                <a:extLst>
                  <a:ext uri="{FF2B5EF4-FFF2-40B4-BE49-F238E27FC236}">
                    <a16:creationId xmlns:a16="http://schemas.microsoft.com/office/drawing/2014/main" id="{F913D720-A822-4FCA-90CF-BC235A34C0E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8144776" y="1208566"/>
                <a:ext cx="409896" cy="222740"/>
              </a:xfrm>
              <a:prstGeom prst="rect">
                <a:avLst/>
              </a:prstGeom>
              <a:noFill/>
              <a:extLst>
                <a:ext uri="{909E8E84-426E-40DD-AFC4-6F175D3DCCD1}">
                  <a14:hiddenFill xmlns:a14="http://schemas.microsoft.com/office/drawing/2010/main">
                    <a:solidFill>
                      <a:srgbClr val="FFFFFF"/>
                    </a:solidFill>
                  </a14:hiddenFill>
                </a:ext>
              </a:extLst>
            </p:spPr>
          </p:pic>
        </p:grpSp>
        <p:sp>
          <p:nvSpPr>
            <p:cNvPr id="96" name="Elipse 95">
              <a:extLst>
                <a:ext uri="{FF2B5EF4-FFF2-40B4-BE49-F238E27FC236}">
                  <a16:creationId xmlns:a16="http://schemas.microsoft.com/office/drawing/2014/main" id="{08F0A3F2-FEE7-4AE0-9B7E-0138FF4B1000}"/>
                </a:ext>
              </a:extLst>
            </p:cNvPr>
            <p:cNvSpPr/>
            <p:nvPr/>
          </p:nvSpPr>
          <p:spPr>
            <a:xfrm>
              <a:off x="7957288" y="617658"/>
              <a:ext cx="4200796" cy="2301207"/>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cxnSp>
          <p:nvCxnSpPr>
            <p:cNvPr id="97" name="Conector recto de flecha 96">
              <a:extLst>
                <a:ext uri="{FF2B5EF4-FFF2-40B4-BE49-F238E27FC236}">
                  <a16:creationId xmlns:a16="http://schemas.microsoft.com/office/drawing/2014/main" id="{28413A72-D637-40C1-BDAC-90B769B2DA2B}"/>
                </a:ext>
              </a:extLst>
            </p:cNvPr>
            <p:cNvCxnSpPr>
              <a:cxnSpLocks/>
              <a:endCxn id="88" idx="0"/>
            </p:cNvCxnSpPr>
            <p:nvPr/>
          </p:nvCxnSpPr>
          <p:spPr>
            <a:xfrm>
              <a:off x="9162532" y="1739357"/>
              <a:ext cx="0" cy="321227"/>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recto de flecha 97">
              <a:extLst>
                <a:ext uri="{FF2B5EF4-FFF2-40B4-BE49-F238E27FC236}">
                  <a16:creationId xmlns:a16="http://schemas.microsoft.com/office/drawing/2014/main" id="{A1D1F92B-DFB2-48E1-AB14-44E9793DA559}"/>
                </a:ext>
              </a:extLst>
            </p:cNvPr>
            <p:cNvCxnSpPr>
              <a:cxnSpLocks/>
              <a:endCxn id="100" idx="0"/>
            </p:cNvCxnSpPr>
            <p:nvPr/>
          </p:nvCxnSpPr>
          <p:spPr>
            <a:xfrm>
              <a:off x="10871093" y="1889430"/>
              <a:ext cx="0" cy="17581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9" name="CuadroTexto 98">
              <a:extLst>
                <a:ext uri="{FF2B5EF4-FFF2-40B4-BE49-F238E27FC236}">
                  <a16:creationId xmlns:a16="http://schemas.microsoft.com/office/drawing/2014/main" id="{1BF5F1D7-8BB1-44E0-9BB9-EAE23BE4CDC4}"/>
                </a:ext>
              </a:extLst>
            </p:cNvPr>
            <p:cNvSpPr txBox="1"/>
            <p:nvPr/>
          </p:nvSpPr>
          <p:spPr>
            <a:xfrm>
              <a:off x="9457156" y="610106"/>
              <a:ext cx="1189715" cy="1015663"/>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1</a:t>
              </a:r>
              <a:r>
                <a:rPr lang="en-GB" sz="1200" dirty="0">
                  <a:latin typeface="EC Square Sans Pro" panose="020B0506040000020004" pitchFamily="34" charset="0"/>
                  <a:cs typeface="Times New Roman" panose="02020603050405020304" pitchFamily="18" charset="0"/>
                </a:rPr>
                <a:t> </a:t>
              </a:r>
            </a:p>
            <a:p>
              <a:pPr algn="ctr"/>
              <a:r>
                <a:rPr lang="en-GB" sz="1200" dirty="0">
                  <a:latin typeface="EC Square Sans Pro" panose="020B0506040000020004" pitchFamily="34" charset="0"/>
                  <a:cs typeface="Times New Roman" panose="02020603050405020304" pitchFamily="18" charset="0"/>
                </a:rPr>
                <a:t>Barriers for the implementation of best practices?</a:t>
              </a:r>
            </a:p>
          </p:txBody>
        </p:sp>
        <p:sp>
          <p:nvSpPr>
            <p:cNvPr id="100" name="CuadroTexto 99">
              <a:extLst>
                <a:ext uri="{FF2B5EF4-FFF2-40B4-BE49-F238E27FC236}">
                  <a16:creationId xmlns:a16="http://schemas.microsoft.com/office/drawing/2014/main" id="{7D274DF0-6FF7-4E27-AE62-6ED003659303}"/>
                </a:ext>
              </a:extLst>
            </p:cNvPr>
            <p:cNvSpPr txBox="1"/>
            <p:nvPr/>
          </p:nvSpPr>
          <p:spPr>
            <a:xfrm>
              <a:off x="10373720" y="2065242"/>
              <a:ext cx="994746" cy="646331"/>
            </a:xfrm>
            <a:prstGeom prst="rect">
              <a:avLst/>
            </a:prstGeom>
            <a:noFill/>
          </p:spPr>
          <p:txBody>
            <a:bodyPr wrap="square">
              <a:spAutoFit/>
            </a:bodyPr>
            <a:lstStyle/>
            <a:p>
              <a:pPr algn="ctr"/>
              <a:r>
                <a:rPr lang="en-GB" sz="1200" dirty="0">
                  <a:latin typeface="EC Square Sans Pro" panose="020B0506040000020004" pitchFamily="34" charset="0"/>
                  <a:cs typeface="Times New Roman" panose="02020603050405020304" pitchFamily="18" charset="0"/>
                </a:rPr>
                <a:t>Barriers of veterinarians identified</a:t>
              </a:r>
            </a:p>
          </p:txBody>
        </p:sp>
        <p:sp>
          <p:nvSpPr>
            <p:cNvPr id="101" name="CuadroTexto 100">
              <a:extLst>
                <a:ext uri="{FF2B5EF4-FFF2-40B4-BE49-F238E27FC236}">
                  <a16:creationId xmlns:a16="http://schemas.microsoft.com/office/drawing/2014/main" id="{73BF8C90-00A8-4931-BEAE-B57AFAC52093}"/>
                </a:ext>
              </a:extLst>
            </p:cNvPr>
            <p:cNvSpPr txBox="1"/>
            <p:nvPr/>
          </p:nvSpPr>
          <p:spPr>
            <a:xfrm>
              <a:off x="8683388" y="2075905"/>
              <a:ext cx="994746" cy="646331"/>
            </a:xfrm>
            <a:prstGeom prst="rect">
              <a:avLst/>
            </a:prstGeom>
            <a:noFill/>
          </p:spPr>
          <p:txBody>
            <a:bodyPr wrap="square">
              <a:spAutoFit/>
            </a:bodyPr>
            <a:lstStyle/>
            <a:p>
              <a:pPr algn="ctr"/>
              <a:r>
                <a:rPr lang="en-GB" sz="1200" dirty="0">
                  <a:latin typeface="EC Square Sans Pro" panose="020B0506040000020004" pitchFamily="34" charset="0"/>
                  <a:cs typeface="Times New Roman" panose="02020603050405020304" pitchFamily="18" charset="0"/>
                </a:rPr>
                <a:t>Barriers of farmers identified</a:t>
              </a:r>
            </a:p>
          </p:txBody>
        </p:sp>
      </p:grpSp>
      <p:grpSp>
        <p:nvGrpSpPr>
          <p:cNvPr id="16" name="Grupo 15">
            <a:extLst>
              <a:ext uri="{FF2B5EF4-FFF2-40B4-BE49-F238E27FC236}">
                <a16:creationId xmlns:a16="http://schemas.microsoft.com/office/drawing/2014/main" id="{DD97B49A-C493-451A-A4DA-AFDF4CE2CD13}"/>
              </a:ext>
            </a:extLst>
          </p:cNvPr>
          <p:cNvGrpSpPr/>
          <p:nvPr/>
        </p:nvGrpSpPr>
        <p:grpSpPr>
          <a:xfrm>
            <a:off x="7954280" y="2968692"/>
            <a:ext cx="4237720" cy="2449248"/>
            <a:chOff x="7954280" y="2968692"/>
            <a:chExt cx="4237720" cy="2449248"/>
          </a:xfrm>
        </p:grpSpPr>
        <p:sp>
          <p:nvSpPr>
            <p:cNvPr id="146" name="Elipse 145">
              <a:extLst>
                <a:ext uri="{FF2B5EF4-FFF2-40B4-BE49-F238E27FC236}">
                  <a16:creationId xmlns:a16="http://schemas.microsoft.com/office/drawing/2014/main" id="{32F5C7A5-A9C5-46B7-B4E1-53D7E113C287}"/>
                </a:ext>
              </a:extLst>
            </p:cNvPr>
            <p:cNvSpPr/>
            <p:nvPr/>
          </p:nvSpPr>
          <p:spPr>
            <a:xfrm>
              <a:off x="8899588" y="315058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Elipse 147">
              <a:extLst>
                <a:ext uri="{FF2B5EF4-FFF2-40B4-BE49-F238E27FC236}">
                  <a16:creationId xmlns:a16="http://schemas.microsoft.com/office/drawing/2014/main" id="{E5782E68-C07A-4634-981D-CD8D58AB7F7F}"/>
                </a:ext>
              </a:extLst>
            </p:cNvPr>
            <p:cNvSpPr/>
            <p:nvPr/>
          </p:nvSpPr>
          <p:spPr>
            <a:xfrm flipH="1">
              <a:off x="9062966" y="314450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3" name="Picture 10" descr="Goat Vector Art Stock Images | Depositphotos">
              <a:extLst>
                <a:ext uri="{FF2B5EF4-FFF2-40B4-BE49-F238E27FC236}">
                  <a16:creationId xmlns:a16="http://schemas.microsoft.com/office/drawing/2014/main" id="{6F28223C-D638-4C60-89DC-F29313AC080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9233462" y="3307886"/>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5" name="Elipse 154">
              <a:extLst>
                <a:ext uri="{FF2B5EF4-FFF2-40B4-BE49-F238E27FC236}">
                  <a16:creationId xmlns:a16="http://schemas.microsoft.com/office/drawing/2014/main" id="{464EFCD6-E111-456D-ADAA-B68F8EA76117}"/>
                </a:ext>
              </a:extLst>
            </p:cNvPr>
            <p:cNvSpPr/>
            <p:nvPr/>
          </p:nvSpPr>
          <p:spPr>
            <a:xfrm>
              <a:off x="9890335" y="3737160"/>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Elipse 155">
              <a:extLst>
                <a:ext uri="{FF2B5EF4-FFF2-40B4-BE49-F238E27FC236}">
                  <a16:creationId xmlns:a16="http://schemas.microsoft.com/office/drawing/2014/main" id="{597F7BD9-8BC2-4143-B15E-73B8804873A0}"/>
                </a:ext>
              </a:extLst>
            </p:cNvPr>
            <p:cNvSpPr/>
            <p:nvPr/>
          </p:nvSpPr>
          <p:spPr>
            <a:xfrm flipH="1">
              <a:off x="10053713" y="3731080"/>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Elipse 157">
              <a:extLst>
                <a:ext uri="{FF2B5EF4-FFF2-40B4-BE49-F238E27FC236}">
                  <a16:creationId xmlns:a16="http://schemas.microsoft.com/office/drawing/2014/main" id="{B55D87F8-B667-470C-B486-CE3DFBEB5052}"/>
                </a:ext>
              </a:extLst>
            </p:cNvPr>
            <p:cNvSpPr/>
            <p:nvPr/>
          </p:nvSpPr>
          <p:spPr>
            <a:xfrm>
              <a:off x="11049972" y="3690683"/>
              <a:ext cx="829339" cy="596623"/>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Elipse 158">
              <a:extLst>
                <a:ext uri="{FF2B5EF4-FFF2-40B4-BE49-F238E27FC236}">
                  <a16:creationId xmlns:a16="http://schemas.microsoft.com/office/drawing/2014/main" id="{66139F69-1C7C-4535-BE9C-EA2E2F958899}"/>
                </a:ext>
              </a:extLst>
            </p:cNvPr>
            <p:cNvSpPr/>
            <p:nvPr/>
          </p:nvSpPr>
          <p:spPr>
            <a:xfrm flipH="1">
              <a:off x="11213349" y="3684603"/>
              <a:ext cx="829339" cy="59662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Elipse 159">
              <a:extLst>
                <a:ext uri="{FF2B5EF4-FFF2-40B4-BE49-F238E27FC236}">
                  <a16:creationId xmlns:a16="http://schemas.microsoft.com/office/drawing/2014/main" id="{B0C8F183-815B-488F-9984-BC25926E5570}"/>
                </a:ext>
              </a:extLst>
            </p:cNvPr>
            <p:cNvSpPr/>
            <p:nvPr/>
          </p:nvSpPr>
          <p:spPr>
            <a:xfrm>
              <a:off x="10786809" y="446042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Elipse 160">
              <a:extLst>
                <a:ext uri="{FF2B5EF4-FFF2-40B4-BE49-F238E27FC236}">
                  <a16:creationId xmlns:a16="http://schemas.microsoft.com/office/drawing/2014/main" id="{6AE96318-BF7C-47AA-9A7B-B650D8587433}"/>
                </a:ext>
              </a:extLst>
            </p:cNvPr>
            <p:cNvSpPr/>
            <p:nvPr/>
          </p:nvSpPr>
          <p:spPr>
            <a:xfrm flipH="1">
              <a:off x="10950187" y="445434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Elipse 161">
              <a:extLst>
                <a:ext uri="{FF2B5EF4-FFF2-40B4-BE49-F238E27FC236}">
                  <a16:creationId xmlns:a16="http://schemas.microsoft.com/office/drawing/2014/main" id="{9F5E1524-92B9-4E99-8D2D-381DA9336944}"/>
                </a:ext>
              </a:extLst>
            </p:cNvPr>
            <p:cNvSpPr/>
            <p:nvPr/>
          </p:nvSpPr>
          <p:spPr>
            <a:xfrm>
              <a:off x="10168827" y="304670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Elipse 162">
              <a:extLst>
                <a:ext uri="{FF2B5EF4-FFF2-40B4-BE49-F238E27FC236}">
                  <a16:creationId xmlns:a16="http://schemas.microsoft.com/office/drawing/2014/main" id="{80D1FB5B-3566-437E-B69A-54134974D9A4}"/>
                </a:ext>
              </a:extLst>
            </p:cNvPr>
            <p:cNvSpPr/>
            <p:nvPr/>
          </p:nvSpPr>
          <p:spPr>
            <a:xfrm flipH="1">
              <a:off x="10332205" y="304062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Elipse 163">
              <a:extLst>
                <a:ext uri="{FF2B5EF4-FFF2-40B4-BE49-F238E27FC236}">
                  <a16:creationId xmlns:a16="http://schemas.microsoft.com/office/drawing/2014/main" id="{B40CE400-B309-4399-A4E2-11576D7DF228}"/>
                </a:ext>
              </a:extLst>
            </p:cNvPr>
            <p:cNvSpPr/>
            <p:nvPr/>
          </p:nvSpPr>
          <p:spPr>
            <a:xfrm>
              <a:off x="9682769" y="457507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Elipse 164">
              <a:extLst>
                <a:ext uri="{FF2B5EF4-FFF2-40B4-BE49-F238E27FC236}">
                  <a16:creationId xmlns:a16="http://schemas.microsoft.com/office/drawing/2014/main" id="{F360C246-1A74-4618-8E46-625046E83AE4}"/>
                </a:ext>
              </a:extLst>
            </p:cNvPr>
            <p:cNvSpPr/>
            <p:nvPr/>
          </p:nvSpPr>
          <p:spPr>
            <a:xfrm flipH="1">
              <a:off x="9846147" y="456899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Elipse 165">
              <a:extLst>
                <a:ext uri="{FF2B5EF4-FFF2-40B4-BE49-F238E27FC236}">
                  <a16:creationId xmlns:a16="http://schemas.microsoft.com/office/drawing/2014/main" id="{6BD914C1-074C-4279-A902-ECD74B21B5CE}"/>
                </a:ext>
              </a:extLst>
            </p:cNvPr>
            <p:cNvSpPr/>
            <p:nvPr/>
          </p:nvSpPr>
          <p:spPr>
            <a:xfrm>
              <a:off x="8815236" y="3991751"/>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Elipse 166">
              <a:extLst>
                <a:ext uri="{FF2B5EF4-FFF2-40B4-BE49-F238E27FC236}">
                  <a16:creationId xmlns:a16="http://schemas.microsoft.com/office/drawing/2014/main" id="{962EBF94-E54A-4956-8D73-D1B9F73A7699}"/>
                </a:ext>
              </a:extLst>
            </p:cNvPr>
            <p:cNvSpPr/>
            <p:nvPr/>
          </p:nvSpPr>
          <p:spPr>
            <a:xfrm flipH="1">
              <a:off x="8978614" y="3985671"/>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8" name="Picture 6" descr="Chicken Icon Vector Art, Icons, and Graphics for Free Download">
              <a:extLst>
                <a:ext uri="{FF2B5EF4-FFF2-40B4-BE49-F238E27FC236}">
                  <a16:creationId xmlns:a16="http://schemas.microsoft.com/office/drawing/2014/main" id="{8492EC89-A943-45A2-8E40-757B73F87D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10547218" y="3179945"/>
              <a:ext cx="309783" cy="352348"/>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840+ Heifer Illustrations, Royalty-Free Vector Graphics &amp; Clip Art - iStock  | Heifer cows, Heifer vector, Heifer milk">
              <a:extLst>
                <a:ext uri="{FF2B5EF4-FFF2-40B4-BE49-F238E27FC236}">
                  <a16:creationId xmlns:a16="http://schemas.microsoft.com/office/drawing/2014/main" id="{E7438556-84A5-408F-913B-3E36508274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9109082" y="420760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8" descr="Sheep Vector Illustration Black Silhouette. Stock Vector - Illustration of  raphic, husbandry: 140349495">
              <a:extLst>
                <a:ext uri="{FF2B5EF4-FFF2-40B4-BE49-F238E27FC236}">
                  <a16:creationId xmlns:a16="http://schemas.microsoft.com/office/drawing/2014/main" id="{86463C8D-226C-4A0A-879A-864161D376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11117498" y="4698578"/>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1" name="Picture 12" descr="Over 900 Free Horse Vectors - Pixabay - Pixabay">
              <a:extLst>
                <a:ext uri="{FF2B5EF4-FFF2-40B4-BE49-F238E27FC236}">
                  <a16:creationId xmlns:a16="http://schemas.microsoft.com/office/drawing/2014/main" id="{46139112-9DB4-444B-AB89-47EB79F6B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66864" y="3869266"/>
              <a:ext cx="409896" cy="3651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2" name="Picture 2" descr="Silhouette of a pig Royalty Free Vector Image - VectorStock">
              <a:extLst>
                <a:ext uri="{FF2B5EF4-FFF2-40B4-BE49-F238E27FC236}">
                  <a16:creationId xmlns:a16="http://schemas.microsoft.com/office/drawing/2014/main" id="{25389C6B-38C5-4CB0-90ED-C6C38794131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9978953" y="4819515"/>
              <a:ext cx="409896" cy="22274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4" descr="Fish Icon Vector Isolated Stock Illustration - Download Image Now - Fish,  Icon, Vector - iStock">
              <a:extLst>
                <a:ext uri="{FF2B5EF4-FFF2-40B4-BE49-F238E27FC236}">
                  <a16:creationId xmlns:a16="http://schemas.microsoft.com/office/drawing/2014/main" id="{98308459-3B96-4960-B415-0900066553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11346247" y="3928901"/>
              <a:ext cx="414282" cy="211507"/>
            </a:xfrm>
            <a:prstGeom prst="rect">
              <a:avLst/>
            </a:prstGeom>
            <a:noFill/>
            <a:extLst>
              <a:ext uri="{909E8E84-426E-40DD-AFC4-6F175D3DCCD1}">
                <a14:hiddenFill xmlns:a14="http://schemas.microsoft.com/office/drawing/2010/main">
                  <a:solidFill>
                    <a:srgbClr val="FFFFFF"/>
                  </a:solidFill>
                </a14:hiddenFill>
              </a:ext>
            </a:extLst>
          </p:spPr>
        </p:pic>
        <p:sp>
          <p:nvSpPr>
            <p:cNvPr id="174" name="Elipse 173">
              <a:extLst>
                <a:ext uri="{FF2B5EF4-FFF2-40B4-BE49-F238E27FC236}">
                  <a16:creationId xmlns:a16="http://schemas.microsoft.com/office/drawing/2014/main" id="{BA3DB9A5-B96F-4743-8591-4A2F87073329}"/>
                </a:ext>
              </a:extLst>
            </p:cNvPr>
            <p:cNvSpPr/>
            <p:nvPr/>
          </p:nvSpPr>
          <p:spPr>
            <a:xfrm>
              <a:off x="8059645" y="2968692"/>
              <a:ext cx="4132355" cy="2449248"/>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sp>
          <p:nvSpPr>
            <p:cNvPr id="175" name="CuadroTexto 174">
              <a:extLst>
                <a:ext uri="{FF2B5EF4-FFF2-40B4-BE49-F238E27FC236}">
                  <a16:creationId xmlns:a16="http://schemas.microsoft.com/office/drawing/2014/main" id="{2E694109-1897-4FC1-8D84-BC1A4C773F28}"/>
                </a:ext>
              </a:extLst>
            </p:cNvPr>
            <p:cNvSpPr txBox="1"/>
            <p:nvPr/>
          </p:nvSpPr>
          <p:spPr>
            <a:xfrm>
              <a:off x="7972195" y="3574593"/>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2a</a:t>
              </a:r>
              <a:endParaRPr lang="en-GB" sz="1200" dirty="0">
                <a:latin typeface="EC Square Sans Pro" panose="020B0506040000020004" pitchFamily="34" charset="0"/>
                <a:cs typeface="Times New Roman" panose="02020603050405020304" pitchFamily="18" charset="0"/>
              </a:endParaRPr>
            </a:p>
          </p:txBody>
        </p:sp>
        <p:sp>
          <p:nvSpPr>
            <p:cNvPr id="176" name="CuadroTexto 175">
              <a:extLst>
                <a:ext uri="{FF2B5EF4-FFF2-40B4-BE49-F238E27FC236}">
                  <a16:creationId xmlns:a16="http://schemas.microsoft.com/office/drawing/2014/main" id="{1D71FDFD-A5F0-4607-A269-254A5AFA4DF0}"/>
                </a:ext>
              </a:extLst>
            </p:cNvPr>
            <p:cNvSpPr txBox="1"/>
            <p:nvPr/>
          </p:nvSpPr>
          <p:spPr>
            <a:xfrm>
              <a:off x="7954280" y="4642649"/>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2b</a:t>
              </a:r>
              <a:endParaRPr lang="en-GB" sz="1200" dirty="0">
                <a:latin typeface="EC Square Sans Pro" panose="020B0506040000020004" pitchFamily="34" charset="0"/>
                <a:cs typeface="Times New Roman" panose="02020603050405020304" pitchFamily="18" charset="0"/>
              </a:endParaRPr>
            </a:p>
          </p:txBody>
        </p:sp>
      </p:grpSp>
      <p:sp>
        <p:nvSpPr>
          <p:cNvPr id="177" name="Elipse 176">
            <a:extLst>
              <a:ext uri="{FF2B5EF4-FFF2-40B4-BE49-F238E27FC236}">
                <a16:creationId xmlns:a16="http://schemas.microsoft.com/office/drawing/2014/main" id="{34A3BAAD-FF5C-4540-8D05-088B289825EC}"/>
              </a:ext>
            </a:extLst>
          </p:cNvPr>
          <p:cNvSpPr/>
          <p:nvPr/>
        </p:nvSpPr>
        <p:spPr>
          <a:xfrm>
            <a:off x="8059644" y="5460845"/>
            <a:ext cx="4132355" cy="1373259"/>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sp>
        <p:nvSpPr>
          <p:cNvPr id="178" name="Elipse 177">
            <a:extLst>
              <a:ext uri="{FF2B5EF4-FFF2-40B4-BE49-F238E27FC236}">
                <a16:creationId xmlns:a16="http://schemas.microsoft.com/office/drawing/2014/main" id="{16E7BDEA-792D-4919-88CD-9403C69207B8}"/>
              </a:ext>
            </a:extLst>
          </p:cNvPr>
          <p:cNvSpPr/>
          <p:nvPr/>
        </p:nvSpPr>
        <p:spPr>
          <a:xfrm flipH="1">
            <a:off x="9207328" y="5540135"/>
            <a:ext cx="2950756" cy="124331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Elipse 178">
            <a:extLst>
              <a:ext uri="{FF2B5EF4-FFF2-40B4-BE49-F238E27FC236}">
                <a16:creationId xmlns:a16="http://schemas.microsoft.com/office/drawing/2014/main" id="{43526A21-F4C7-4231-8D76-1DBC035D3DA1}"/>
              </a:ext>
            </a:extLst>
          </p:cNvPr>
          <p:cNvSpPr/>
          <p:nvPr/>
        </p:nvSpPr>
        <p:spPr>
          <a:xfrm>
            <a:off x="8150983" y="5551553"/>
            <a:ext cx="2791608" cy="1199994"/>
          </a:xfrm>
          <a:prstGeom prst="ellipse">
            <a:avLst/>
          </a:prstGeom>
          <a:no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CuadroTexto 179">
            <a:extLst>
              <a:ext uri="{FF2B5EF4-FFF2-40B4-BE49-F238E27FC236}">
                <a16:creationId xmlns:a16="http://schemas.microsoft.com/office/drawing/2014/main" id="{C051886C-0831-4B40-9892-020C4CA2027D}"/>
              </a:ext>
            </a:extLst>
          </p:cNvPr>
          <p:cNvSpPr txBox="1"/>
          <p:nvPr/>
        </p:nvSpPr>
        <p:spPr>
          <a:xfrm>
            <a:off x="9378633" y="5758727"/>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3a</a:t>
            </a:r>
            <a:endParaRPr lang="en-GB" sz="1200" dirty="0">
              <a:latin typeface="EC Square Sans Pro" panose="020B0506040000020004" pitchFamily="34" charset="0"/>
              <a:cs typeface="Times New Roman" panose="02020603050405020304" pitchFamily="18" charset="0"/>
            </a:endParaRPr>
          </a:p>
        </p:txBody>
      </p:sp>
      <p:sp>
        <p:nvSpPr>
          <p:cNvPr id="181" name="CuadroTexto 180">
            <a:extLst>
              <a:ext uri="{FF2B5EF4-FFF2-40B4-BE49-F238E27FC236}">
                <a16:creationId xmlns:a16="http://schemas.microsoft.com/office/drawing/2014/main" id="{A74E4077-B3D0-471E-A826-A8FD5F4D2DC6}"/>
              </a:ext>
            </a:extLst>
          </p:cNvPr>
          <p:cNvSpPr txBox="1"/>
          <p:nvPr/>
        </p:nvSpPr>
        <p:spPr>
          <a:xfrm>
            <a:off x="9412217" y="6204771"/>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3b</a:t>
            </a:r>
            <a:endParaRPr lang="en-GB" sz="1200" dirty="0">
              <a:latin typeface="EC Square Sans Pro" panose="020B0506040000020004" pitchFamily="34" charset="0"/>
              <a:cs typeface="Times New Roman" panose="02020603050405020304" pitchFamily="18" charset="0"/>
            </a:endParaRPr>
          </a:p>
        </p:txBody>
      </p:sp>
    </p:spTree>
    <p:extLst>
      <p:ext uri="{BB962C8B-B14F-4D97-AF65-F5344CB8AC3E}">
        <p14:creationId xmlns:p14="http://schemas.microsoft.com/office/powerpoint/2010/main" val="38245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anim calcmode="lin" valueType="num">
                                      <p:cBhvr>
                                        <p:cTn id="27" dur="1000" fill="hold"/>
                                        <p:tgtEl>
                                          <p:spTgt spid="40"/>
                                        </p:tgtEl>
                                        <p:attrNameLst>
                                          <p:attrName>ppt_x</p:attrName>
                                        </p:attrNameLst>
                                      </p:cBhvr>
                                      <p:tavLst>
                                        <p:tav tm="0">
                                          <p:val>
                                            <p:strVal val="#ppt_x"/>
                                          </p:val>
                                        </p:tav>
                                        <p:tav tm="100000">
                                          <p:val>
                                            <p:strVal val="#ppt_x"/>
                                          </p:val>
                                        </p:tav>
                                      </p:tavLst>
                                    </p:anim>
                                    <p:anim calcmode="lin" valueType="num">
                                      <p:cBhvr>
                                        <p:cTn id="28" dur="1000" fill="hold"/>
                                        <p:tgtEl>
                                          <p:spTgt spid="4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1000"/>
                                        <p:tgtEl>
                                          <p:spTgt spid="50"/>
                                        </p:tgtEl>
                                      </p:cBhvr>
                                    </p:animEffect>
                                    <p:anim calcmode="lin" valueType="num">
                                      <p:cBhvr>
                                        <p:cTn id="103" dur="1000" fill="hold"/>
                                        <p:tgtEl>
                                          <p:spTgt spid="50"/>
                                        </p:tgtEl>
                                        <p:attrNameLst>
                                          <p:attrName>ppt_x</p:attrName>
                                        </p:attrNameLst>
                                      </p:cBhvr>
                                      <p:tavLst>
                                        <p:tav tm="0">
                                          <p:val>
                                            <p:strVal val="#ppt_x"/>
                                          </p:val>
                                        </p:tav>
                                        <p:tav tm="100000">
                                          <p:val>
                                            <p:strVal val="#ppt_x"/>
                                          </p:val>
                                        </p:tav>
                                      </p:tavLst>
                                    </p:anim>
                                    <p:anim calcmode="lin" valueType="num">
                                      <p:cBhvr>
                                        <p:cTn id="104" dur="1000" fill="hold"/>
                                        <p:tgtEl>
                                          <p:spTgt spid="5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1000"/>
                                        <p:tgtEl>
                                          <p:spTgt spid="51"/>
                                        </p:tgtEl>
                                      </p:cBhvr>
                                    </p:animEffect>
                                    <p:anim calcmode="lin" valueType="num">
                                      <p:cBhvr>
                                        <p:cTn id="108" dur="1000" fill="hold"/>
                                        <p:tgtEl>
                                          <p:spTgt spid="51"/>
                                        </p:tgtEl>
                                        <p:attrNameLst>
                                          <p:attrName>ppt_x</p:attrName>
                                        </p:attrNameLst>
                                      </p:cBhvr>
                                      <p:tavLst>
                                        <p:tav tm="0">
                                          <p:val>
                                            <p:strVal val="#ppt_x"/>
                                          </p:val>
                                        </p:tav>
                                        <p:tav tm="100000">
                                          <p:val>
                                            <p:strVal val="#ppt_x"/>
                                          </p:val>
                                        </p:tav>
                                      </p:tavLst>
                                    </p:anim>
                                    <p:anim calcmode="lin" valueType="num">
                                      <p:cBhvr>
                                        <p:cTn id="109" dur="1000" fill="hold"/>
                                        <p:tgtEl>
                                          <p:spTgt spid="5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1000"/>
                                        <p:tgtEl>
                                          <p:spTgt spid="52"/>
                                        </p:tgtEl>
                                      </p:cBhvr>
                                    </p:animEffect>
                                    <p:anim calcmode="lin" valueType="num">
                                      <p:cBhvr>
                                        <p:cTn id="113" dur="1000" fill="hold"/>
                                        <p:tgtEl>
                                          <p:spTgt spid="52"/>
                                        </p:tgtEl>
                                        <p:attrNameLst>
                                          <p:attrName>ppt_x</p:attrName>
                                        </p:attrNameLst>
                                      </p:cBhvr>
                                      <p:tavLst>
                                        <p:tav tm="0">
                                          <p:val>
                                            <p:strVal val="#ppt_x"/>
                                          </p:val>
                                        </p:tav>
                                        <p:tav tm="100000">
                                          <p:val>
                                            <p:strVal val="#ppt_x"/>
                                          </p:val>
                                        </p:tav>
                                      </p:tavLst>
                                    </p:anim>
                                    <p:anim calcmode="lin" valueType="num">
                                      <p:cBhvr>
                                        <p:cTn id="114" dur="1000" fill="hold"/>
                                        <p:tgtEl>
                                          <p:spTgt spid="5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1000"/>
                                        <p:tgtEl>
                                          <p:spTgt spid="53"/>
                                        </p:tgtEl>
                                      </p:cBhvr>
                                    </p:animEffect>
                                    <p:anim calcmode="lin" valueType="num">
                                      <p:cBhvr>
                                        <p:cTn id="118" dur="1000" fill="hold"/>
                                        <p:tgtEl>
                                          <p:spTgt spid="53"/>
                                        </p:tgtEl>
                                        <p:attrNameLst>
                                          <p:attrName>ppt_x</p:attrName>
                                        </p:attrNameLst>
                                      </p:cBhvr>
                                      <p:tavLst>
                                        <p:tav tm="0">
                                          <p:val>
                                            <p:strVal val="#ppt_x"/>
                                          </p:val>
                                        </p:tav>
                                        <p:tav tm="100000">
                                          <p:val>
                                            <p:strVal val="#ppt_x"/>
                                          </p:val>
                                        </p:tav>
                                      </p:tavLst>
                                    </p:anim>
                                    <p:anim calcmode="lin" valueType="num">
                                      <p:cBhvr>
                                        <p:cTn id="119" dur="1000" fill="hold"/>
                                        <p:tgtEl>
                                          <p:spTgt spid="5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1000"/>
                                        <p:tgtEl>
                                          <p:spTgt spid="54"/>
                                        </p:tgtEl>
                                      </p:cBhvr>
                                    </p:animEffect>
                                    <p:anim calcmode="lin" valueType="num">
                                      <p:cBhvr>
                                        <p:cTn id="123" dur="1000" fill="hold"/>
                                        <p:tgtEl>
                                          <p:spTgt spid="54"/>
                                        </p:tgtEl>
                                        <p:attrNameLst>
                                          <p:attrName>ppt_x</p:attrName>
                                        </p:attrNameLst>
                                      </p:cBhvr>
                                      <p:tavLst>
                                        <p:tav tm="0">
                                          <p:val>
                                            <p:strVal val="#ppt_x"/>
                                          </p:val>
                                        </p:tav>
                                        <p:tav tm="100000">
                                          <p:val>
                                            <p:strVal val="#ppt_x"/>
                                          </p:val>
                                        </p:tav>
                                      </p:tavLst>
                                    </p:anim>
                                    <p:anim calcmode="lin" valueType="num">
                                      <p:cBhvr>
                                        <p:cTn id="124" dur="1000" fill="hold"/>
                                        <p:tgtEl>
                                          <p:spTgt spid="5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77"/>
                                        </p:tgtEl>
                                        <p:attrNameLst>
                                          <p:attrName>style.visibility</p:attrName>
                                        </p:attrNameLst>
                                      </p:cBhvr>
                                      <p:to>
                                        <p:strVal val="visible"/>
                                      </p:to>
                                    </p:set>
                                    <p:animEffect transition="in" filter="fade">
                                      <p:cBhvr>
                                        <p:cTn id="132" dur="1000"/>
                                        <p:tgtEl>
                                          <p:spTgt spid="177"/>
                                        </p:tgtEl>
                                      </p:cBhvr>
                                    </p:animEffect>
                                    <p:anim calcmode="lin" valueType="num">
                                      <p:cBhvr>
                                        <p:cTn id="133" dur="1000" fill="hold"/>
                                        <p:tgtEl>
                                          <p:spTgt spid="177"/>
                                        </p:tgtEl>
                                        <p:attrNameLst>
                                          <p:attrName>ppt_x</p:attrName>
                                        </p:attrNameLst>
                                      </p:cBhvr>
                                      <p:tavLst>
                                        <p:tav tm="0">
                                          <p:val>
                                            <p:strVal val="#ppt_x"/>
                                          </p:val>
                                        </p:tav>
                                        <p:tav tm="100000">
                                          <p:val>
                                            <p:strVal val="#ppt_x"/>
                                          </p:val>
                                        </p:tav>
                                      </p:tavLst>
                                    </p:anim>
                                    <p:anim calcmode="lin" valueType="num">
                                      <p:cBhvr>
                                        <p:cTn id="134" dur="1000" fill="hold"/>
                                        <p:tgtEl>
                                          <p:spTgt spid="17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78"/>
                                        </p:tgtEl>
                                        <p:attrNameLst>
                                          <p:attrName>style.visibility</p:attrName>
                                        </p:attrNameLst>
                                      </p:cBhvr>
                                      <p:to>
                                        <p:strVal val="visible"/>
                                      </p:to>
                                    </p:set>
                                    <p:animEffect transition="in" filter="fade">
                                      <p:cBhvr>
                                        <p:cTn id="137" dur="1000"/>
                                        <p:tgtEl>
                                          <p:spTgt spid="178"/>
                                        </p:tgtEl>
                                      </p:cBhvr>
                                    </p:animEffect>
                                    <p:anim calcmode="lin" valueType="num">
                                      <p:cBhvr>
                                        <p:cTn id="138" dur="1000" fill="hold"/>
                                        <p:tgtEl>
                                          <p:spTgt spid="178"/>
                                        </p:tgtEl>
                                        <p:attrNameLst>
                                          <p:attrName>ppt_x</p:attrName>
                                        </p:attrNameLst>
                                      </p:cBhvr>
                                      <p:tavLst>
                                        <p:tav tm="0">
                                          <p:val>
                                            <p:strVal val="#ppt_x"/>
                                          </p:val>
                                        </p:tav>
                                        <p:tav tm="100000">
                                          <p:val>
                                            <p:strVal val="#ppt_x"/>
                                          </p:val>
                                        </p:tav>
                                      </p:tavLst>
                                    </p:anim>
                                    <p:anim calcmode="lin" valueType="num">
                                      <p:cBhvr>
                                        <p:cTn id="139" dur="1000" fill="hold"/>
                                        <p:tgtEl>
                                          <p:spTgt spid="17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79"/>
                                        </p:tgtEl>
                                        <p:attrNameLst>
                                          <p:attrName>style.visibility</p:attrName>
                                        </p:attrNameLst>
                                      </p:cBhvr>
                                      <p:to>
                                        <p:strVal val="visible"/>
                                      </p:to>
                                    </p:set>
                                    <p:animEffect transition="in" filter="fade">
                                      <p:cBhvr>
                                        <p:cTn id="142" dur="1000"/>
                                        <p:tgtEl>
                                          <p:spTgt spid="179"/>
                                        </p:tgtEl>
                                      </p:cBhvr>
                                    </p:animEffect>
                                    <p:anim calcmode="lin" valueType="num">
                                      <p:cBhvr>
                                        <p:cTn id="143" dur="1000" fill="hold"/>
                                        <p:tgtEl>
                                          <p:spTgt spid="179"/>
                                        </p:tgtEl>
                                        <p:attrNameLst>
                                          <p:attrName>ppt_x</p:attrName>
                                        </p:attrNameLst>
                                      </p:cBhvr>
                                      <p:tavLst>
                                        <p:tav tm="0">
                                          <p:val>
                                            <p:strVal val="#ppt_x"/>
                                          </p:val>
                                        </p:tav>
                                        <p:tav tm="100000">
                                          <p:val>
                                            <p:strVal val="#ppt_x"/>
                                          </p:val>
                                        </p:tav>
                                      </p:tavLst>
                                    </p:anim>
                                    <p:anim calcmode="lin" valueType="num">
                                      <p:cBhvr>
                                        <p:cTn id="144" dur="1000" fill="hold"/>
                                        <p:tgtEl>
                                          <p:spTgt spid="17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80"/>
                                        </p:tgtEl>
                                        <p:attrNameLst>
                                          <p:attrName>style.visibility</p:attrName>
                                        </p:attrNameLst>
                                      </p:cBhvr>
                                      <p:to>
                                        <p:strVal val="visible"/>
                                      </p:to>
                                    </p:set>
                                    <p:animEffect transition="in" filter="fade">
                                      <p:cBhvr>
                                        <p:cTn id="147" dur="1000"/>
                                        <p:tgtEl>
                                          <p:spTgt spid="180"/>
                                        </p:tgtEl>
                                      </p:cBhvr>
                                    </p:animEffect>
                                    <p:anim calcmode="lin" valueType="num">
                                      <p:cBhvr>
                                        <p:cTn id="148" dur="1000" fill="hold"/>
                                        <p:tgtEl>
                                          <p:spTgt spid="180"/>
                                        </p:tgtEl>
                                        <p:attrNameLst>
                                          <p:attrName>ppt_x</p:attrName>
                                        </p:attrNameLst>
                                      </p:cBhvr>
                                      <p:tavLst>
                                        <p:tav tm="0">
                                          <p:val>
                                            <p:strVal val="#ppt_x"/>
                                          </p:val>
                                        </p:tav>
                                        <p:tav tm="100000">
                                          <p:val>
                                            <p:strVal val="#ppt_x"/>
                                          </p:val>
                                        </p:tav>
                                      </p:tavLst>
                                    </p:anim>
                                    <p:anim calcmode="lin" valueType="num">
                                      <p:cBhvr>
                                        <p:cTn id="149" dur="1000" fill="hold"/>
                                        <p:tgtEl>
                                          <p:spTgt spid="18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81"/>
                                        </p:tgtEl>
                                        <p:attrNameLst>
                                          <p:attrName>style.visibility</p:attrName>
                                        </p:attrNameLst>
                                      </p:cBhvr>
                                      <p:to>
                                        <p:strVal val="visible"/>
                                      </p:to>
                                    </p:set>
                                    <p:animEffect transition="in" filter="fade">
                                      <p:cBhvr>
                                        <p:cTn id="152" dur="1000"/>
                                        <p:tgtEl>
                                          <p:spTgt spid="181"/>
                                        </p:tgtEl>
                                      </p:cBhvr>
                                    </p:animEffect>
                                    <p:anim calcmode="lin" valueType="num">
                                      <p:cBhvr>
                                        <p:cTn id="153" dur="1000" fill="hold"/>
                                        <p:tgtEl>
                                          <p:spTgt spid="181"/>
                                        </p:tgtEl>
                                        <p:attrNameLst>
                                          <p:attrName>ppt_x</p:attrName>
                                        </p:attrNameLst>
                                      </p:cBhvr>
                                      <p:tavLst>
                                        <p:tav tm="0">
                                          <p:val>
                                            <p:strVal val="#ppt_x"/>
                                          </p:val>
                                        </p:tav>
                                        <p:tav tm="100000">
                                          <p:val>
                                            <p:strVal val="#ppt_x"/>
                                          </p:val>
                                        </p:tav>
                                      </p:tavLst>
                                    </p:anim>
                                    <p:anim calcmode="lin" valueType="num">
                                      <p:cBhvr>
                                        <p:cTn id="154"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55" grpId="0" animBg="1"/>
      <p:bldP spid="8" grpId="0"/>
      <p:bldP spid="34" grpId="0"/>
      <p:bldP spid="36" grpId="0" animBg="1"/>
      <p:bldP spid="38" grpId="0" animBg="1"/>
      <p:bldP spid="40" grpId="0" animBg="1"/>
      <p:bldP spid="42" grpId="0"/>
      <p:bldP spid="45" grpId="0"/>
      <p:bldP spid="46" grpId="0" animBg="1"/>
      <p:bldP spid="47" grpId="0"/>
      <p:bldP spid="48" grpId="0"/>
      <p:bldP spid="50" grpId="0"/>
      <p:bldP spid="51" grpId="0" animBg="1"/>
      <p:bldP spid="52" grpId="0" animBg="1"/>
      <p:bldP spid="53" grpId="0"/>
      <p:bldP spid="54" grpId="0"/>
      <p:bldP spid="32" grpId="0"/>
      <p:bldP spid="33" grpId="0"/>
      <p:bldP spid="35" grpId="0"/>
      <p:bldP spid="177" grpId="0" animBg="1"/>
      <p:bldP spid="178" grpId="0" animBg="1"/>
      <p:bldP spid="179" grpId="0" animBg="1"/>
      <p:bldP spid="180" grpId="0"/>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Marcador de texto 1">
            <a:extLst>
              <a:ext uri="{FF2B5EF4-FFF2-40B4-BE49-F238E27FC236}">
                <a16:creationId xmlns:a16="http://schemas.microsoft.com/office/drawing/2014/main" id="{767F662A-3096-4DC1-9F4F-04F96759A1DE}"/>
              </a:ext>
            </a:extLst>
          </p:cNvPr>
          <p:cNvSpPr>
            <a:spLocks noGrp="1"/>
          </p:cNvSpPr>
          <p:nvPr>
            <p:ph type="body" sz="quarter" idx="10"/>
          </p:nvPr>
        </p:nvSpPr>
        <p:spPr>
          <a:xfrm>
            <a:off x="762001" y="310575"/>
            <a:ext cx="9462631" cy="475849"/>
          </a:xfrm>
        </p:spPr>
        <p:txBody>
          <a:bodyPr/>
          <a:lstStyle/>
          <a:p>
            <a:r>
              <a:rPr lang="es-ES" dirty="0" err="1">
                <a:latin typeface="EC Square Sans Pro" panose="020B0506040000020004" pitchFamily="34" charset="0"/>
              </a:rPr>
              <a:t>Announcement</a:t>
            </a:r>
            <a:endParaRPr lang="es-ES" dirty="0">
              <a:latin typeface="EC Square Sans Pro" panose="020B0506040000020004" pitchFamily="34" charset="0"/>
            </a:endParaRPr>
          </a:p>
        </p:txBody>
      </p:sp>
      <p:sp>
        <p:nvSpPr>
          <p:cNvPr id="106" name="Tijdelijke aanduiding voor inhoud 2">
            <a:extLst>
              <a:ext uri="{FF2B5EF4-FFF2-40B4-BE49-F238E27FC236}">
                <a16:creationId xmlns:a16="http://schemas.microsoft.com/office/drawing/2014/main" id="{76622FAD-AD92-4721-B978-2B27DEAD22ED}"/>
              </a:ext>
            </a:extLst>
          </p:cNvPr>
          <p:cNvSpPr txBox="1">
            <a:spLocks/>
          </p:cNvSpPr>
          <p:nvPr/>
        </p:nvSpPr>
        <p:spPr>
          <a:xfrm>
            <a:off x="144334" y="1417924"/>
            <a:ext cx="5504625" cy="2178339"/>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2800" kern="0" dirty="0">
                <a:solidFill>
                  <a:sysClr val="windowText" lastClr="000000"/>
                </a:solidFill>
                <a:latin typeface="EC Square Sans Pro" panose="020B0506040000020004" pitchFamily="34" charset="0"/>
                <a:cs typeface="Arial" panose="020B0604020202020204" pitchFamily="34" charset="0"/>
              </a:rPr>
              <a:t>After group exercise 2a and 2b, you will be asked to write down a </a:t>
            </a:r>
            <a:r>
              <a:rPr lang="nl-NL" sz="2800" b="1" kern="0" dirty="0">
                <a:solidFill>
                  <a:sysClr val="windowText" lastClr="000000"/>
                </a:solidFill>
                <a:latin typeface="EC Square Sans Pro" panose="020B0506040000020004" pitchFamily="34" charset="0"/>
                <a:cs typeface="Arial" panose="020B0604020202020204" pitchFamily="34" charset="0"/>
              </a:rPr>
              <a:t>SMART action point for yourself</a:t>
            </a:r>
            <a:r>
              <a:rPr lang="nl-NL" sz="2800" kern="0" dirty="0">
                <a:solidFill>
                  <a:sysClr val="windowText" lastClr="000000"/>
                </a:solidFill>
                <a:latin typeface="EC Square Sans Pro" panose="020B0506040000020004" pitchFamily="34" charset="0"/>
                <a:cs typeface="Arial" panose="020B0604020202020204" pitchFamily="34" charset="0"/>
              </a:rPr>
              <a:t> – to be implemented on your / your client’s farm</a:t>
            </a:r>
          </a:p>
          <a:p>
            <a:endParaRPr lang="nl-NL" sz="2800" kern="0" dirty="0">
              <a:solidFill>
                <a:sysClr val="windowText" lastClr="000000"/>
              </a:solidFill>
              <a:latin typeface="EC Square Sans Pro" panose="020B0506040000020004" pitchFamily="34" charset="0"/>
              <a:cs typeface="Arial" panose="020B0604020202020204" pitchFamily="34" charset="0"/>
            </a:endParaRPr>
          </a:p>
        </p:txBody>
      </p:sp>
      <p:pic>
        <p:nvPicPr>
          <p:cNvPr id="107" name="Picture 2" descr="SMART Goal Setting, Action Plan and Effective Decision Making">
            <a:extLst>
              <a:ext uri="{FF2B5EF4-FFF2-40B4-BE49-F238E27FC236}">
                <a16:creationId xmlns:a16="http://schemas.microsoft.com/office/drawing/2014/main" id="{51A04337-FE51-479F-9496-866F14B17170}"/>
              </a:ext>
            </a:extLst>
          </p:cNvPr>
          <p:cNvPicPr>
            <a:picLocks noChangeAspect="1"/>
          </p:cNvPicPr>
          <p:nvPr/>
        </p:nvPicPr>
        <p:blipFill>
          <a:blip r:embed="rId3"/>
          <a:srcRect/>
          <a:stretch>
            <a:fillRect/>
          </a:stretch>
        </p:blipFill>
        <p:spPr>
          <a:xfrm>
            <a:off x="5825787" y="977031"/>
            <a:ext cx="6366213" cy="3680466"/>
          </a:xfrm>
          <a:prstGeom prst="rect">
            <a:avLst/>
          </a:prstGeom>
          <a:noFill/>
          <a:ln cap="flat">
            <a:noFill/>
          </a:ln>
        </p:spPr>
      </p:pic>
      <p:sp>
        <p:nvSpPr>
          <p:cNvPr id="108" name="CuadroTexto 107">
            <a:extLst>
              <a:ext uri="{FF2B5EF4-FFF2-40B4-BE49-F238E27FC236}">
                <a16:creationId xmlns:a16="http://schemas.microsoft.com/office/drawing/2014/main" id="{2AA9CC43-B373-4104-BCAB-083C86E11C57}"/>
              </a:ext>
            </a:extLst>
          </p:cNvPr>
          <p:cNvSpPr txBox="1"/>
          <p:nvPr/>
        </p:nvSpPr>
        <p:spPr>
          <a:xfrm>
            <a:off x="246314" y="4350906"/>
            <a:ext cx="11392692" cy="1815882"/>
          </a:xfrm>
          <a:prstGeom prst="rect">
            <a:avLst/>
          </a:prstGeom>
          <a:noFill/>
        </p:spPr>
        <p:txBody>
          <a:bodyPr wrap="square">
            <a:spAutoFit/>
          </a:bodyPr>
          <a:lstStyle/>
          <a:p>
            <a:r>
              <a:rPr lang="nl-NL" sz="2800" i="1" kern="0" dirty="0">
                <a:solidFill>
                  <a:sysClr val="windowText" lastClr="000000"/>
                </a:solidFill>
                <a:latin typeface="EC Square Sans Pro" panose="020B0506040000020004" pitchFamily="34" charset="0"/>
                <a:cs typeface="Arial" panose="020B0604020202020204" pitchFamily="34" charset="0"/>
              </a:rPr>
              <a:t>For example: </a:t>
            </a:r>
          </a:p>
          <a:p>
            <a:r>
              <a:rPr lang="en-US" sz="2800" i="1" kern="0" dirty="0">
                <a:solidFill>
                  <a:sysClr val="windowText" lastClr="000000"/>
                </a:solidFill>
                <a:latin typeface="EC Square Sans Pro" panose="020B0506040000020004" pitchFamily="34" charset="0"/>
                <a:cs typeface="Arial" panose="020B0604020202020204" pitchFamily="34" charset="0"/>
              </a:rPr>
              <a:t>By analyzing the blood and slaughter line test results and adjusting the vaccination policy accordingly, there will be no cough in weanling piglets within 2 months.</a:t>
            </a:r>
            <a:endParaRPr lang="nl-NL" sz="2800" i="1" kern="0" dirty="0">
              <a:solidFill>
                <a:sysClr val="windowText" lastClr="000000"/>
              </a:solidFill>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86734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ijdelijke aanduiding voor inhoud 2">
            <a:extLst>
              <a:ext uri="{FF2B5EF4-FFF2-40B4-BE49-F238E27FC236}">
                <a16:creationId xmlns:a16="http://schemas.microsoft.com/office/drawing/2014/main" id="{9AFC0F6C-8903-4F0E-A0F1-CFC198D6AFA2}"/>
              </a:ext>
            </a:extLst>
          </p:cNvPr>
          <p:cNvSpPr txBox="1">
            <a:spLocks/>
          </p:cNvSpPr>
          <p:nvPr/>
        </p:nvSpPr>
        <p:spPr>
          <a:xfrm>
            <a:off x="541088" y="1962683"/>
            <a:ext cx="10515600" cy="1349035"/>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2800" kern="0" dirty="0">
                <a:solidFill>
                  <a:srgbClr val="002060"/>
                </a:solidFill>
                <a:latin typeface="EC Square Sans Pro" panose="020B0506040000020004" pitchFamily="34" charset="0"/>
                <a:cs typeface="Arial" panose="020B0604020202020204" pitchFamily="34" charset="0"/>
              </a:rPr>
              <a:t>…</a:t>
            </a:r>
            <a:r>
              <a:rPr lang="nl-NL" sz="2800" b="1" kern="0" dirty="0" err="1">
                <a:solidFill>
                  <a:srgbClr val="002060"/>
                </a:solidFill>
                <a:latin typeface="EC Square Sans Pro" panose="020B0506040000020004" pitchFamily="34" charset="0"/>
                <a:cs typeface="Arial" panose="020B0604020202020204" pitchFamily="34" charset="0"/>
              </a:rPr>
              <a:t>to</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further</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reduce</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the</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need</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to</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use</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antimicrobials</a:t>
            </a:r>
            <a:endParaRPr lang="nl-NL" sz="2800" b="1" kern="0" dirty="0">
              <a:solidFill>
                <a:srgbClr val="002060"/>
              </a:solidFill>
              <a:latin typeface="EC Square Sans Pro" panose="020B0506040000020004" pitchFamily="34" charset="0"/>
              <a:cs typeface="Arial" panose="020B0604020202020204" pitchFamily="34" charset="0"/>
            </a:endParaRPr>
          </a:p>
          <a:p>
            <a:endParaRPr lang="nl-NL" sz="2800" kern="0" dirty="0">
              <a:solidFill>
                <a:srgbClr val="002060"/>
              </a:solidFill>
              <a:latin typeface="EC Square Sans Pro" panose="020B0506040000020004" pitchFamily="34" charset="0"/>
              <a:cs typeface="Arial" panose="020B0604020202020204" pitchFamily="34" charset="0"/>
            </a:endParaRPr>
          </a:p>
          <a:p>
            <a:r>
              <a:rPr lang="nl-NL" sz="2800" kern="0" dirty="0">
                <a:solidFill>
                  <a:srgbClr val="002060"/>
                </a:solidFill>
                <a:latin typeface="EC Square Sans Pro" panose="020B0506040000020004" pitchFamily="34" charset="0"/>
                <a:cs typeface="Arial" panose="020B0604020202020204" pitchFamily="34" charset="0"/>
              </a:rPr>
              <a:t>Groups divided per specie:</a:t>
            </a:r>
          </a:p>
          <a:p>
            <a:endParaRPr lang="nl-NL" sz="2800" kern="0" dirty="0">
              <a:solidFill>
                <a:srgbClr val="002060"/>
              </a:solidFill>
              <a:latin typeface="EC Square Sans Pro" panose="020B0506040000020004" pitchFamily="34" charset="0"/>
              <a:cs typeface="Arial" panose="020B0604020202020204" pitchFamily="34" charset="0"/>
            </a:endParaRPr>
          </a:p>
          <a:p>
            <a:r>
              <a:rPr lang="nl-NL" sz="2800" b="1" kern="0" dirty="0">
                <a:solidFill>
                  <a:srgbClr val="2C7470"/>
                </a:solidFill>
                <a:latin typeface="EC Square Sans Pro" panose="020B0506040000020004" pitchFamily="34" charset="0"/>
                <a:cs typeface="Arial" panose="020B0604020202020204" pitchFamily="34" charset="0"/>
              </a:rPr>
              <a:t>Malta</a:t>
            </a:r>
          </a:p>
          <a:p>
            <a:endParaRPr lang="nl-NL" sz="28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rgbClr val="002060"/>
              </a:solidFill>
            </a:endParaRPr>
          </a:p>
        </p:txBody>
      </p:sp>
      <p:sp>
        <p:nvSpPr>
          <p:cNvPr id="34" name="Ovaal 6">
            <a:extLst>
              <a:ext uri="{FF2B5EF4-FFF2-40B4-BE49-F238E27FC236}">
                <a16:creationId xmlns:a16="http://schemas.microsoft.com/office/drawing/2014/main" id="{578736E5-493F-43ED-8EBD-3ED5F8A885D4}"/>
              </a:ext>
            </a:extLst>
          </p:cNvPr>
          <p:cNvSpPr/>
          <p:nvPr/>
        </p:nvSpPr>
        <p:spPr>
          <a:xfrm>
            <a:off x="8860630" y="1978752"/>
            <a:ext cx="3331369" cy="1882118"/>
          </a:xfrm>
          <a:prstGeom prst="ellipse">
            <a:avLst/>
          </a:prstGeom>
          <a:solidFill>
            <a:srgbClr val="6BB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200" dirty="0">
                <a:solidFill>
                  <a:srgbClr val="002060"/>
                </a:solidFill>
              </a:rPr>
              <a:t>You can go to your table number!</a:t>
            </a:r>
          </a:p>
        </p:txBody>
      </p:sp>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9" y="188784"/>
            <a:ext cx="7512819" cy="749285"/>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1 </a:t>
            </a:r>
          </a:p>
          <a:p>
            <a:r>
              <a:rPr lang="nl-NL" sz="3200" b="1" kern="0" dirty="0">
                <a:latin typeface="EC Square Sans Pro" panose="020B0506040000020004" pitchFamily="34" charset="0"/>
              </a:rPr>
              <a:t>Identify the barriers for the </a:t>
            </a:r>
          </a:p>
          <a:p>
            <a:r>
              <a:rPr lang="nl-NL" sz="3200" b="1" u="sng" kern="0" dirty="0">
                <a:latin typeface="EC Square Sans Pro" panose="020B0506040000020004" pitchFamily="34" charset="0"/>
              </a:rPr>
              <a:t>implementation of best practices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8655803" y="0"/>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45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6" name="Elipse 45">
            <a:extLst>
              <a:ext uri="{FF2B5EF4-FFF2-40B4-BE49-F238E27FC236}">
                <a16:creationId xmlns:a16="http://schemas.microsoft.com/office/drawing/2014/main" id="{40052694-8F7C-4EA0-87C7-8A1890A1FC01}"/>
              </a:ext>
            </a:extLst>
          </p:cNvPr>
          <p:cNvSpPr/>
          <p:nvPr/>
        </p:nvSpPr>
        <p:spPr>
          <a:xfrm>
            <a:off x="9909170" y="5694359"/>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Elipse 46">
            <a:extLst>
              <a:ext uri="{FF2B5EF4-FFF2-40B4-BE49-F238E27FC236}">
                <a16:creationId xmlns:a16="http://schemas.microsoft.com/office/drawing/2014/main" id="{81738D1B-37AE-4589-994E-751A313E29F2}"/>
              </a:ext>
            </a:extLst>
          </p:cNvPr>
          <p:cNvSpPr/>
          <p:nvPr/>
        </p:nvSpPr>
        <p:spPr>
          <a:xfrm flipH="1">
            <a:off x="10072548" y="5688279"/>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Elipse 47">
            <a:extLst>
              <a:ext uri="{FF2B5EF4-FFF2-40B4-BE49-F238E27FC236}">
                <a16:creationId xmlns:a16="http://schemas.microsoft.com/office/drawing/2014/main" id="{7C9DE364-F0BE-430A-8EEA-7F56A68B30FA}"/>
              </a:ext>
            </a:extLst>
          </p:cNvPr>
          <p:cNvSpPr/>
          <p:nvPr/>
        </p:nvSpPr>
        <p:spPr>
          <a:xfrm>
            <a:off x="820307" y="5738328"/>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Elipse 48">
            <a:extLst>
              <a:ext uri="{FF2B5EF4-FFF2-40B4-BE49-F238E27FC236}">
                <a16:creationId xmlns:a16="http://schemas.microsoft.com/office/drawing/2014/main" id="{35E6885A-DEC1-48EA-BDE2-AEE30D04FF4E}"/>
              </a:ext>
            </a:extLst>
          </p:cNvPr>
          <p:cNvSpPr/>
          <p:nvPr/>
        </p:nvSpPr>
        <p:spPr>
          <a:xfrm flipH="1">
            <a:off x="983685" y="5732248"/>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 descr="840+ Heifer Illustrations, Royalty-Free Vector Graphics &amp; Clip Art - iStock  | Heifer cows, Heifer vector, Heifer milk">
            <a:extLst>
              <a:ext uri="{FF2B5EF4-FFF2-40B4-BE49-F238E27FC236}">
                <a16:creationId xmlns:a16="http://schemas.microsoft.com/office/drawing/2014/main" id="{C8F6D431-0A44-4775-9A5F-423D8E2B40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1114153" y="5954185"/>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ilhouette of a pig Royalty Free Vector Image - VectorStock">
            <a:extLst>
              <a:ext uri="{FF2B5EF4-FFF2-40B4-BE49-F238E27FC236}">
                <a16:creationId xmlns:a16="http://schemas.microsoft.com/office/drawing/2014/main" id="{90209C39-0849-43B5-A737-DBA2A88EE7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4" t="18131" r="2411" b="24735"/>
          <a:stretch/>
        </p:blipFill>
        <p:spPr bwMode="auto">
          <a:xfrm>
            <a:off x="10205354" y="5938798"/>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51">
            <a:extLst>
              <a:ext uri="{FF2B5EF4-FFF2-40B4-BE49-F238E27FC236}">
                <a16:creationId xmlns:a16="http://schemas.microsoft.com/office/drawing/2014/main" id="{56AA4F4D-FBCF-40F9-807C-7A35B5D26902}"/>
              </a:ext>
            </a:extLst>
          </p:cNvPr>
          <p:cNvSpPr txBox="1"/>
          <p:nvPr/>
        </p:nvSpPr>
        <p:spPr>
          <a:xfrm>
            <a:off x="664272" y="4189548"/>
            <a:ext cx="1227110" cy="830997"/>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1</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Bovine</a:t>
            </a:r>
          </a:p>
        </p:txBody>
      </p:sp>
      <p:sp>
        <p:nvSpPr>
          <p:cNvPr id="53" name="Elipse 52">
            <a:extLst>
              <a:ext uri="{FF2B5EF4-FFF2-40B4-BE49-F238E27FC236}">
                <a16:creationId xmlns:a16="http://schemas.microsoft.com/office/drawing/2014/main" id="{25403B6B-16B3-4AB1-81FA-E22DEF483604}"/>
              </a:ext>
            </a:extLst>
          </p:cNvPr>
          <p:cNvSpPr/>
          <p:nvPr/>
        </p:nvSpPr>
        <p:spPr>
          <a:xfrm>
            <a:off x="2398235" y="5736891"/>
            <a:ext cx="1036341"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Elipse 53">
            <a:extLst>
              <a:ext uri="{FF2B5EF4-FFF2-40B4-BE49-F238E27FC236}">
                <a16:creationId xmlns:a16="http://schemas.microsoft.com/office/drawing/2014/main" id="{1B3DD1AA-15BB-4A77-ABEC-B697FAB6BAB6}"/>
              </a:ext>
            </a:extLst>
          </p:cNvPr>
          <p:cNvSpPr/>
          <p:nvPr/>
        </p:nvSpPr>
        <p:spPr>
          <a:xfrm flipH="1">
            <a:off x="2561610" y="5730811"/>
            <a:ext cx="1034373"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uadroTexto 54">
            <a:extLst>
              <a:ext uri="{FF2B5EF4-FFF2-40B4-BE49-F238E27FC236}">
                <a16:creationId xmlns:a16="http://schemas.microsoft.com/office/drawing/2014/main" id="{2B376672-7A00-4C82-AE50-E7B5D890F770}"/>
              </a:ext>
            </a:extLst>
          </p:cNvPr>
          <p:cNvSpPr txBox="1"/>
          <p:nvPr/>
        </p:nvSpPr>
        <p:spPr>
          <a:xfrm>
            <a:off x="1904515" y="4189548"/>
            <a:ext cx="2371870" cy="1200329"/>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2</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Poultry &amp; aquaculture</a:t>
            </a:r>
          </a:p>
        </p:txBody>
      </p:sp>
      <p:pic>
        <p:nvPicPr>
          <p:cNvPr id="56" name="Picture 6" descr="Chicken Icon Vector Art, Icons, and Graphics for Free Download">
            <a:extLst>
              <a:ext uri="{FF2B5EF4-FFF2-40B4-BE49-F238E27FC236}">
                <a16:creationId xmlns:a16="http://schemas.microsoft.com/office/drawing/2014/main" id="{E63D3669-82A5-4C2E-96F7-104E056E96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49" t="19410" r="24531" b="22786"/>
          <a:stretch/>
        </p:blipFill>
        <p:spPr bwMode="auto">
          <a:xfrm flipH="1">
            <a:off x="2710854" y="5858808"/>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Fish Icon Vector Isolated Stock Illustration - Download Image Now - Fish,  Icon, Vector - iStock">
            <a:extLst>
              <a:ext uri="{FF2B5EF4-FFF2-40B4-BE49-F238E27FC236}">
                <a16:creationId xmlns:a16="http://schemas.microsoft.com/office/drawing/2014/main" id="{51EEAE63-5163-4FB0-8323-31BF786503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037" t="29604" r="9625" b="30401"/>
          <a:stretch/>
        </p:blipFill>
        <p:spPr bwMode="auto">
          <a:xfrm>
            <a:off x="3020294" y="5936149"/>
            <a:ext cx="414282" cy="211507"/>
          </a:xfrm>
          <a:prstGeom prst="rect">
            <a:avLst/>
          </a:prstGeom>
          <a:noFill/>
          <a:extLst>
            <a:ext uri="{909E8E84-426E-40DD-AFC4-6F175D3DCCD1}">
              <a14:hiddenFill xmlns:a14="http://schemas.microsoft.com/office/drawing/2010/main">
                <a:solidFill>
                  <a:srgbClr val="FFFFFF"/>
                </a:solidFill>
              </a14:hiddenFill>
            </a:ext>
          </a:extLst>
        </p:spPr>
      </p:pic>
      <p:sp>
        <p:nvSpPr>
          <p:cNvPr id="58" name="Elipse 57">
            <a:extLst>
              <a:ext uri="{FF2B5EF4-FFF2-40B4-BE49-F238E27FC236}">
                <a16:creationId xmlns:a16="http://schemas.microsoft.com/office/drawing/2014/main" id="{4395888B-3D4D-42BF-A405-A13378952382}"/>
              </a:ext>
            </a:extLst>
          </p:cNvPr>
          <p:cNvSpPr/>
          <p:nvPr/>
        </p:nvSpPr>
        <p:spPr>
          <a:xfrm>
            <a:off x="4488223" y="5745350"/>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Elipse 58">
            <a:extLst>
              <a:ext uri="{FF2B5EF4-FFF2-40B4-BE49-F238E27FC236}">
                <a16:creationId xmlns:a16="http://schemas.microsoft.com/office/drawing/2014/main" id="{096F2161-EA4D-4EA9-A2DC-56D0E8216E07}"/>
              </a:ext>
            </a:extLst>
          </p:cNvPr>
          <p:cNvSpPr/>
          <p:nvPr/>
        </p:nvSpPr>
        <p:spPr>
          <a:xfrm flipH="1">
            <a:off x="4651596" y="5739270"/>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Picture 6" descr="Chicken Icon Vector Art, Icons, and Graphics for Free Download">
            <a:extLst>
              <a:ext uri="{FF2B5EF4-FFF2-40B4-BE49-F238E27FC236}">
                <a16:creationId xmlns:a16="http://schemas.microsoft.com/office/drawing/2014/main" id="{F4C84096-87AA-4F5A-B357-EBCF174038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49" t="19410" r="24531" b="22786"/>
          <a:stretch/>
        </p:blipFill>
        <p:spPr bwMode="auto">
          <a:xfrm flipH="1">
            <a:off x="4907171" y="5867267"/>
            <a:ext cx="290281" cy="330166"/>
          </a:xfrm>
          <a:prstGeom prst="rect">
            <a:avLst/>
          </a:prstGeom>
          <a:noFill/>
          <a:extLst>
            <a:ext uri="{909E8E84-426E-40DD-AFC4-6F175D3DCCD1}">
              <a14:hiddenFill xmlns:a14="http://schemas.microsoft.com/office/drawing/2010/main">
                <a:solidFill>
                  <a:srgbClr val="FFFFFF"/>
                </a:solidFill>
              </a14:hiddenFill>
            </a:ext>
          </a:extLst>
        </p:spPr>
      </p:pic>
      <p:sp>
        <p:nvSpPr>
          <p:cNvPr id="61" name="CuadroTexto 60">
            <a:extLst>
              <a:ext uri="{FF2B5EF4-FFF2-40B4-BE49-F238E27FC236}">
                <a16:creationId xmlns:a16="http://schemas.microsoft.com/office/drawing/2014/main" id="{1EF948B1-6396-43BE-B0DD-309C7C3DDED0}"/>
              </a:ext>
            </a:extLst>
          </p:cNvPr>
          <p:cNvSpPr txBox="1"/>
          <p:nvPr/>
        </p:nvSpPr>
        <p:spPr>
          <a:xfrm>
            <a:off x="3908712" y="4189548"/>
            <a:ext cx="2371870" cy="830997"/>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3</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Poultry</a:t>
            </a:r>
          </a:p>
        </p:txBody>
      </p:sp>
      <p:sp>
        <p:nvSpPr>
          <p:cNvPr id="62" name="Elipse 61">
            <a:extLst>
              <a:ext uri="{FF2B5EF4-FFF2-40B4-BE49-F238E27FC236}">
                <a16:creationId xmlns:a16="http://schemas.microsoft.com/office/drawing/2014/main" id="{7983C688-2ED9-4237-BA28-AF1FBD4E9E06}"/>
              </a:ext>
            </a:extLst>
          </p:cNvPr>
          <p:cNvSpPr/>
          <p:nvPr/>
        </p:nvSpPr>
        <p:spPr>
          <a:xfrm>
            <a:off x="6283228" y="5725849"/>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Elipse 62">
            <a:extLst>
              <a:ext uri="{FF2B5EF4-FFF2-40B4-BE49-F238E27FC236}">
                <a16:creationId xmlns:a16="http://schemas.microsoft.com/office/drawing/2014/main" id="{5D4161F7-900E-4791-8808-2A4042A60EA3}"/>
              </a:ext>
            </a:extLst>
          </p:cNvPr>
          <p:cNvSpPr/>
          <p:nvPr/>
        </p:nvSpPr>
        <p:spPr>
          <a:xfrm flipH="1">
            <a:off x="6446601" y="5719769"/>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uadroTexto 63">
            <a:extLst>
              <a:ext uri="{FF2B5EF4-FFF2-40B4-BE49-F238E27FC236}">
                <a16:creationId xmlns:a16="http://schemas.microsoft.com/office/drawing/2014/main" id="{00FC2A89-5180-4E56-82C9-DED75D14FE53}"/>
              </a:ext>
            </a:extLst>
          </p:cNvPr>
          <p:cNvSpPr txBox="1"/>
          <p:nvPr/>
        </p:nvSpPr>
        <p:spPr>
          <a:xfrm>
            <a:off x="5567625" y="4189548"/>
            <a:ext cx="2186205" cy="1200329"/>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4</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Small ruminants 1</a:t>
            </a:r>
          </a:p>
        </p:txBody>
      </p:sp>
      <p:pic>
        <p:nvPicPr>
          <p:cNvPr id="65" name="Picture 10" descr="Goat Vector Art Stock Images | Depositphotos">
            <a:extLst>
              <a:ext uri="{FF2B5EF4-FFF2-40B4-BE49-F238E27FC236}">
                <a16:creationId xmlns:a16="http://schemas.microsoft.com/office/drawing/2014/main" id="{C4D250E7-4D35-4F62-8DAE-86ED464E58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55" t="14682" r="10177" b="14207"/>
          <a:stretch/>
        </p:blipFill>
        <p:spPr bwMode="auto">
          <a:xfrm>
            <a:off x="6653242" y="5867267"/>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Elipse 65">
            <a:extLst>
              <a:ext uri="{FF2B5EF4-FFF2-40B4-BE49-F238E27FC236}">
                <a16:creationId xmlns:a16="http://schemas.microsoft.com/office/drawing/2014/main" id="{C4656743-ED4B-4688-BC9A-CC4D1DF59162}"/>
              </a:ext>
            </a:extLst>
          </p:cNvPr>
          <p:cNvSpPr/>
          <p:nvPr/>
        </p:nvSpPr>
        <p:spPr>
          <a:xfrm>
            <a:off x="8004063" y="5718555"/>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Elipse 66">
            <a:extLst>
              <a:ext uri="{FF2B5EF4-FFF2-40B4-BE49-F238E27FC236}">
                <a16:creationId xmlns:a16="http://schemas.microsoft.com/office/drawing/2014/main" id="{AD515D1E-CB37-4D74-BE9B-02B0CC6A5391}"/>
              </a:ext>
            </a:extLst>
          </p:cNvPr>
          <p:cNvSpPr/>
          <p:nvPr/>
        </p:nvSpPr>
        <p:spPr>
          <a:xfrm flipH="1">
            <a:off x="8167436" y="5712475"/>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CuadroTexto 67">
            <a:extLst>
              <a:ext uri="{FF2B5EF4-FFF2-40B4-BE49-F238E27FC236}">
                <a16:creationId xmlns:a16="http://schemas.microsoft.com/office/drawing/2014/main" id="{A5B48C0C-352F-4789-A45C-478BD837389D}"/>
              </a:ext>
            </a:extLst>
          </p:cNvPr>
          <p:cNvSpPr txBox="1"/>
          <p:nvPr/>
        </p:nvSpPr>
        <p:spPr>
          <a:xfrm>
            <a:off x="7421434" y="4189548"/>
            <a:ext cx="2220118" cy="1200329"/>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5</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Small ruminants 2</a:t>
            </a:r>
          </a:p>
        </p:txBody>
      </p:sp>
      <p:pic>
        <p:nvPicPr>
          <p:cNvPr id="69" name="Picture 8" descr="Sheep Vector Illustration Black Silhouette. Stock Vector - Illustration of  raphic, husbandry: 140349495">
            <a:extLst>
              <a:ext uri="{FF2B5EF4-FFF2-40B4-BE49-F238E27FC236}">
                <a16:creationId xmlns:a16="http://schemas.microsoft.com/office/drawing/2014/main" id="{4DFF1CD8-FCB6-4D22-AF14-7E86F6F7755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743" t="7481" r="11426" b="9237"/>
          <a:stretch/>
        </p:blipFill>
        <p:spPr bwMode="auto">
          <a:xfrm>
            <a:off x="8368200" y="5905783"/>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0" name="CuadroTexto 69">
            <a:extLst>
              <a:ext uri="{FF2B5EF4-FFF2-40B4-BE49-F238E27FC236}">
                <a16:creationId xmlns:a16="http://schemas.microsoft.com/office/drawing/2014/main" id="{AD4EB5CF-2B02-4837-BADE-039C271F01B4}"/>
              </a:ext>
            </a:extLst>
          </p:cNvPr>
          <p:cNvSpPr txBox="1"/>
          <p:nvPr/>
        </p:nvSpPr>
        <p:spPr>
          <a:xfrm>
            <a:off x="9223649" y="4189548"/>
            <a:ext cx="2371870" cy="830997"/>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6</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Swine</a:t>
            </a:r>
          </a:p>
        </p:txBody>
      </p:sp>
    </p:spTree>
    <p:extLst>
      <p:ext uri="{BB962C8B-B14F-4D97-AF65-F5344CB8AC3E}">
        <p14:creationId xmlns:p14="http://schemas.microsoft.com/office/powerpoint/2010/main" val="189381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9" y="188784"/>
            <a:ext cx="7512819" cy="749285"/>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1 </a:t>
            </a:r>
          </a:p>
          <a:p>
            <a:r>
              <a:rPr lang="nl-NL" sz="3200" b="1" kern="0" dirty="0">
                <a:latin typeface="EC Square Sans Pro" panose="020B0506040000020004" pitchFamily="34" charset="0"/>
              </a:rPr>
              <a:t>Identify the barriers for the </a:t>
            </a:r>
          </a:p>
          <a:p>
            <a:r>
              <a:rPr lang="nl-NL" sz="3200" b="1" u="sng" kern="0" dirty="0">
                <a:latin typeface="EC Square Sans Pro" panose="020B0506040000020004" pitchFamily="34" charset="0"/>
              </a:rPr>
              <a:t>implementation of best practices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8655803" y="0"/>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45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1" name="Tijdelijke aanduiding voor inhoud 2">
            <a:extLst>
              <a:ext uri="{FF2B5EF4-FFF2-40B4-BE49-F238E27FC236}">
                <a16:creationId xmlns:a16="http://schemas.microsoft.com/office/drawing/2014/main" id="{8A41CD31-4C99-4D8E-9494-0314A6525F65}"/>
              </a:ext>
            </a:extLst>
          </p:cNvPr>
          <p:cNvSpPr txBox="1">
            <a:spLocks/>
          </p:cNvSpPr>
          <p:nvPr/>
        </p:nvSpPr>
        <p:spPr>
          <a:xfrm>
            <a:off x="546476" y="1628411"/>
            <a:ext cx="11645524"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endParaRPr lang="en-US" kern="0" dirty="0">
              <a:solidFill>
                <a:sysClr val="windowText" lastClr="000000"/>
              </a:solidFill>
              <a:latin typeface="Arial" panose="020B0604020202020204" pitchFamily="34" charset="0"/>
              <a:cs typeface="Arial" panose="020B0604020202020204" pitchFamily="34" charset="0"/>
            </a:endParaRPr>
          </a:p>
          <a:p>
            <a:r>
              <a:rPr lang="en-US" sz="2400" kern="0" dirty="0">
                <a:solidFill>
                  <a:srgbClr val="002060"/>
                </a:solidFill>
                <a:latin typeface="EC Square Sans Pro" panose="020B0506040000020004" pitchFamily="34" charset="0"/>
                <a:cs typeface="Arial" panose="020B0604020202020204" pitchFamily="34" charset="0"/>
              </a:rPr>
              <a:t>Please, answer to the following questions:</a:t>
            </a:r>
          </a:p>
          <a:p>
            <a:endParaRPr lang="en-US" sz="2400" kern="0" dirty="0">
              <a:solidFill>
                <a:srgbClr val="002060"/>
              </a:solidFill>
              <a:latin typeface="EC Square Sans Pro" panose="020B0506040000020004" pitchFamily="34" charset="0"/>
              <a:cs typeface="Arial" panose="020B0604020202020204" pitchFamily="34" charset="0"/>
            </a:endParaRPr>
          </a:p>
          <a:p>
            <a:pPr marL="970727" lvl="1" indent="-514350">
              <a:buFont typeface="+mj-lt"/>
              <a:buAutoNum type="arabicPeriod"/>
            </a:pPr>
            <a:r>
              <a:rPr lang="en-US" sz="3200" b="1" kern="0" dirty="0">
                <a:solidFill>
                  <a:srgbClr val="002060"/>
                </a:solidFill>
                <a:latin typeface="EC Square Sans Pro" panose="020B0506040000020004" pitchFamily="34" charset="0"/>
                <a:cs typeface="Arial" panose="020B0604020202020204" pitchFamily="34" charset="0"/>
              </a:rPr>
              <a:t>What are the most used antimicrobials in your specie and for which conditions? </a:t>
            </a:r>
          </a:p>
          <a:p>
            <a:pPr marL="970727" lvl="1" indent="-514350">
              <a:buFont typeface="+mj-lt"/>
              <a:buAutoNum type="arabicPeriod"/>
            </a:pPr>
            <a:endParaRPr lang="en-US" sz="3200" b="1" kern="0" dirty="0">
              <a:solidFill>
                <a:srgbClr val="002060"/>
              </a:solidFill>
              <a:latin typeface="EC Square Sans Pro" panose="020B0506040000020004" pitchFamily="34" charset="0"/>
              <a:cs typeface="Arial" panose="020B0604020202020204" pitchFamily="34" charset="0"/>
            </a:endParaRPr>
          </a:p>
          <a:p>
            <a:pPr marL="970727" lvl="1" indent="-514350">
              <a:buFont typeface="+mj-lt"/>
              <a:buAutoNum type="arabicPeriod"/>
            </a:pPr>
            <a:r>
              <a:rPr lang="en-US" sz="3200" b="1" kern="0" dirty="0">
                <a:solidFill>
                  <a:srgbClr val="002060"/>
                </a:solidFill>
                <a:latin typeface="EC Square Sans Pro" panose="020B0506040000020004" pitchFamily="34" charset="0"/>
                <a:cs typeface="Arial" panose="020B0604020202020204" pitchFamily="34" charset="0"/>
              </a:rPr>
              <a:t>What are the barriers to reduce AMU for these conditions? </a:t>
            </a:r>
            <a:r>
              <a:rPr lang="en-US" sz="2000" kern="0" dirty="0">
                <a:solidFill>
                  <a:srgbClr val="002060"/>
                </a:solidFill>
                <a:latin typeface="EC Square Sans Pro" panose="020B0506040000020004" pitchFamily="34" charset="0"/>
                <a:cs typeface="Arial" panose="020B0604020202020204" pitchFamily="34" charset="0"/>
              </a:rPr>
              <a:t>Categorize the barriers in 3 (one type of barrier per page)</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Husbandry practices</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Reduce and responsible use of antibiotics</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Other</a:t>
            </a:r>
          </a:p>
          <a:p>
            <a:endParaRPr lang="en-US" sz="2400" kern="0" dirty="0">
              <a:solidFill>
                <a:srgbClr val="002060"/>
              </a:solidFill>
              <a:latin typeface="EC Square Sans Pro" panose="020B0506040000020004" pitchFamily="34" charset="0"/>
              <a:cs typeface="Arial" panose="020B0604020202020204" pitchFamily="34" charset="0"/>
            </a:endParaRPr>
          </a:p>
          <a:p>
            <a:r>
              <a:rPr lang="en-US" sz="2400" kern="0" dirty="0">
                <a:solidFill>
                  <a:srgbClr val="002060"/>
                </a:solidFill>
                <a:latin typeface="EC Square Sans Pro" panose="020B0506040000020004" pitchFamily="34" charset="0"/>
                <a:cs typeface="Arial" panose="020B0604020202020204" pitchFamily="34" charset="0"/>
              </a:rPr>
              <a:t>Work with post-its to put your answers on the flip-overs</a:t>
            </a:r>
          </a:p>
          <a:p>
            <a:endParaRPr lang="nl-NL" sz="1600" kern="0" dirty="0">
              <a:solidFill>
                <a:srgbClr val="002060"/>
              </a:solidFill>
              <a:latin typeface="EC Square Sans Pro" panose="020B05060400000200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35104596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1725</Words>
  <Application>Microsoft Office PowerPoint</Application>
  <PresentationFormat>Widescreen</PresentationFormat>
  <Paragraphs>339</Paragraphs>
  <Slides>16</Slides>
  <Notes>15</Notes>
  <HiddenSlides>4</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Aptos Display</vt:lpstr>
      <vt:lpstr>Arial</vt:lpstr>
      <vt:lpstr>Calibri</vt:lpstr>
      <vt:lpstr>Courier New</vt:lpstr>
      <vt:lpstr>EC Square Sans Pro</vt:lpstr>
      <vt:lpstr>Times New Roman</vt:lpstr>
      <vt:lpstr>Wingdings</vt:lpstr>
      <vt:lpstr>Kantoorthema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training</dc:title>
  <dc:creator>Spaans, Annick</dc:creator>
  <cp:lastModifiedBy>Andrea Castro Troya</cp:lastModifiedBy>
  <cp:revision>27</cp:revision>
  <dcterms:created xsi:type="dcterms:W3CDTF">2024-02-14T08:46:14Z</dcterms:created>
  <dcterms:modified xsi:type="dcterms:W3CDTF">2024-04-04T11:48:44Z</dcterms:modified>
</cp:coreProperties>
</file>