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48"/>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264" r:id="rId19"/>
    <p:sldId id="344" r:id="rId20"/>
    <p:sldId id="2445" r:id="rId21"/>
    <p:sldId id="277" r:id="rId22"/>
    <p:sldId id="313" r:id="rId23"/>
    <p:sldId id="302" r:id="rId24"/>
    <p:sldId id="304" r:id="rId25"/>
    <p:sldId id="336" r:id="rId26"/>
    <p:sldId id="334" r:id="rId27"/>
    <p:sldId id="335" r:id="rId28"/>
    <p:sldId id="329" r:id="rId29"/>
    <p:sldId id="2437" r:id="rId30"/>
    <p:sldId id="286" r:id="rId31"/>
    <p:sldId id="314" r:id="rId32"/>
    <p:sldId id="278" r:id="rId33"/>
    <p:sldId id="319" r:id="rId34"/>
    <p:sldId id="287" r:id="rId35"/>
    <p:sldId id="309" r:id="rId36"/>
    <p:sldId id="310" r:id="rId37"/>
    <p:sldId id="311" r:id="rId38"/>
    <p:sldId id="288" r:id="rId39"/>
    <p:sldId id="2439" r:id="rId40"/>
    <p:sldId id="283" r:id="rId41"/>
    <p:sldId id="2438" r:id="rId42"/>
    <p:sldId id="2440" r:id="rId43"/>
    <p:sldId id="2441" r:id="rId44"/>
    <p:sldId id="2442" r:id="rId45"/>
    <p:sldId id="2443" r:id="rId46"/>
    <p:sldId id="2444" r:id="rId4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475"/>
    <a:srgbClr val="234770"/>
    <a:srgbClr val="0F46A0"/>
    <a:srgbClr val="979798"/>
    <a:srgbClr val="AEB31E"/>
    <a:srgbClr val="006D55"/>
    <a:srgbClr val="FEFF01"/>
    <a:srgbClr val="FDC003"/>
    <a:srgbClr val="C80000"/>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65335" autoAdjust="0"/>
  </p:normalViewPr>
  <p:slideViewPr>
    <p:cSldViewPr>
      <p:cViewPr varScale="1">
        <p:scale>
          <a:sx n="62" d="100"/>
          <a:sy n="62" d="100"/>
        </p:scale>
        <p:origin x="90" y="240"/>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07/05/2024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r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a:latin typeface="PF Square Sans Pro" pitchFamily="2" charset="0"/>
              </a:rPr>
              <a:t>https://ec.europa.eu/eurostat/statistics-explained/images/f/f2/Developments_of_livestock_populations_%28index_2002%3D100_based_on_heads_of_animals%2C_EU%2C_2002-2022%29_16-10-2023_v2.png</a:t>
            </a:r>
          </a:p>
          <a:p>
            <a:endParaRPr lang="es-ES" sz="1100" dirty="0">
              <a:latin typeface="PF Square Sans Pro" pitchFamily="2" charset="0"/>
            </a:endParaRPr>
          </a:p>
          <a:p>
            <a:r>
              <a:rPr lang="ro-RO" sz="1100">
                <a:latin typeface="PF Square Sans Pro" pitchFamily="2" charset="0"/>
              </a:rPr>
              <a:t>Obiectivul „Farm to fork” face parte din Green Deal</a:t>
            </a:r>
          </a:p>
          <a:p>
            <a:r>
              <a:rPr lang="ro-RO" sz="1100">
                <a:highlight>
                  <a:srgbClr val="FFFF00"/>
                </a:highlight>
                <a:latin typeface="PF Square Sans Pro" pitchFamily="2" charset="0"/>
              </a:rPr>
              <a:t>Punctul de inceput </a:t>
            </a:r>
            <a:r>
              <a:rPr lang="ro-RO" sz="1100">
                <a:latin typeface="PF Square Sans Pro" pitchFamily="2" charset="0"/>
              </a:rPr>
              <a:t>este 2018.</a:t>
            </a:r>
          </a:p>
          <a:p>
            <a:r>
              <a:rPr lang="ro-RO" sz="1100">
                <a:highlight>
                  <a:srgbClr val="FFFF00"/>
                </a:highlight>
                <a:latin typeface="PF Square Sans Pro" pitchFamily="2" charset="0"/>
              </a:rPr>
              <a:t>Obiectivul este pentru toate țările UE, nu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ro-RO" sz="1100">
                <a:latin typeface="PF Square Sans Pro" pitchFamily="2" charset="0"/>
              </a:rPr>
              <a:t>Agenția Europeană pentru Medicamente (EMA) a început proiectul ESVAC în 2009.</a:t>
            </a:r>
          </a:p>
          <a:p>
            <a:pPr marL="0" indent="0">
              <a:buNone/>
            </a:pPr>
            <a:endParaRPr lang="en-GB" sz="1100" dirty="0">
              <a:latin typeface="PF Square Sans Pro" pitchFamily="2" charset="0"/>
            </a:endParaRPr>
          </a:p>
          <a:p>
            <a:pPr marL="0" indent="0">
              <a:buNone/>
            </a:pPr>
            <a:r>
              <a:rPr lang="ro-RO" sz="1100" b="0" i="0">
                <a:solidFill>
                  <a:srgbClr val="1E1E1E"/>
                </a:solidFill>
                <a:effectLst/>
                <a:latin typeface="PF Square Sans Pro" pitchFamily="2" charset="0"/>
              </a:rPr>
              <a:t>Proiectul European Surveillance of Veterinary Antimicrobian Consumption (ESVAC) a colectat informații din 2009 până în 2023 privind </a:t>
            </a:r>
            <a:r>
              <a:rPr lang="ro-RO" sz="1100" b="1" i="0">
                <a:solidFill>
                  <a:srgbClr val="1E1E1E"/>
                </a:solidFill>
                <a:effectLst/>
                <a:latin typeface="PF Square Sans Pro" pitchFamily="2" charset="0"/>
              </a:rPr>
              <a:t>cum sunt utilizate medicamentele antimicrobiene la animale în Uniunea Europeană (UE)</a:t>
            </a:r>
            <a:r>
              <a:rPr lang="ro-RO" sz="1100" b="0" i="0">
                <a:solidFill>
                  <a:srgbClr val="1E1E1E"/>
                </a:solidFill>
                <a:effectLst/>
                <a:latin typeface="PF Square Sans Pro" pitchFamily="2" charset="0"/>
              </a:rPr>
              <a:t>. Acest tip de informații este esențial pentru identificarea posibililor factori de risc care ar putea duce la dezvoltarea și răspândirea rezistenței antimicrobiene. </a:t>
            </a:r>
          </a:p>
          <a:p>
            <a:pPr marL="0" indent="0">
              <a:buNone/>
            </a:pPr>
            <a:endParaRPr lang="en-GB" sz="1100" dirty="0">
              <a:latin typeface="PF Square Sans Pro" pitchFamily="2" charset="0"/>
            </a:endParaRPr>
          </a:p>
          <a:p>
            <a:pPr marL="171450" indent="-171450">
              <a:buFont typeface="Arial" panose="020B0604020202020204" pitchFamily="34" charset="0"/>
              <a:buChar char="•"/>
            </a:pPr>
            <a:r>
              <a:rPr lang="ro-RO" sz="1100">
                <a:latin typeface="PF Square Sans Pro" pitchFamily="2" charset="0"/>
              </a:rPr>
              <a:t>Oferă </a:t>
            </a:r>
            <a:r>
              <a:rPr lang="ro-RO" sz="1100" b="0" i="0">
                <a:solidFill>
                  <a:srgbClr val="1E1E1E"/>
                </a:solidFill>
                <a:effectLst/>
                <a:latin typeface="PF Square Sans Pro" pitchFamily="2" charset="0"/>
              </a:rPr>
              <a:t>abordare armonizată pentru colectarea și raportarea </a:t>
            </a:r>
            <a:r>
              <a:rPr lang="ro-RO" sz="1100" b="1" i="0">
                <a:solidFill>
                  <a:srgbClr val="1E1E1E"/>
                </a:solidFill>
                <a:effectLst/>
                <a:latin typeface="PF Square Sans Pro" pitchFamily="2" charset="0"/>
              </a:rPr>
              <a:t>datelor privind utilizarea agenților antimicrobieni</a:t>
            </a:r>
            <a:r>
              <a:rPr lang="ro-RO" sz="1100" b="0" i="0">
                <a:solidFill>
                  <a:srgbClr val="1E1E1E"/>
                </a:solidFill>
                <a:effectLst/>
                <a:latin typeface="PF Square Sans Pro" pitchFamily="2" charset="0"/>
              </a:rPr>
              <a:t> la animale din statele membre ale UE și ale Spațiului Economic European (SEE).</a:t>
            </a:r>
          </a:p>
          <a:p>
            <a:pPr marL="171450" indent="-171450">
              <a:buFont typeface="Arial" panose="020B0604020202020204" pitchFamily="34" charset="0"/>
              <a:buChar char="•"/>
            </a:pPr>
            <a:r>
              <a:rPr lang="ro-RO" sz="1100" b="0" i="0">
                <a:solidFill>
                  <a:srgbClr val="1E1E1E"/>
                </a:solidFill>
                <a:effectLst/>
                <a:latin typeface="PF Square Sans Pro" pitchFamily="2" charset="0"/>
              </a:rPr>
              <a:t>Participarea voluntară la proiectul ESVAC a crescut de la 9 la 31 de țări raportoare de-a lungul anilor.</a:t>
            </a:r>
          </a:p>
          <a:p>
            <a:pPr marL="171450" indent="-171450">
              <a:buFont typeface="Arial" panose="020B0604020202020204" pitchFamily="34" charset="0"/>
              <a:buChar char="•"/>
            </a:pPr>
            <a:r>
              <a:rPr lang="ro-RO" sz="1100" b="0" i="0">
                <a:solidFill>
                  <a:srgbClr val="1E1E1E"/>
                </a:solidFill>
                <a:effectLst/>
                <a:latin typeface="PF Square Sans Pro" pitchFamily="2" charset="0"/>
              </a:rPr>
              <a:t>Proiectul ESVAC s-a încheiat oficial în noiembrie 2023, odată cu publicarea raportului său final.</a:t>
            </a:r>
          </a:p>
          <a:p>
            <a:pPr marL="171450" indent="-171450">
              <a:buFont typeface="Arial" panose="020B0604020202020204" pitchFamily="34" charset="0"/>
              <a:buChar char="•"/>
            </a:pPr>
            <a:r>
              <a:rPr lang="ro-RO" sz="1100" b="0" i="0">
                <a:solidFill>
                  <a:srgbClr val="1E1E1E"/>
                </a:solidFill>
                <a:effectLst/>
                <a:latin typeface="PF Square Sans Pro" pitchFamily="2" charset="0"/>
              </a:rPr>
              <a:t>Din ianuarie 2024, toate statele membre UE/SEE trebuie să își raporteze datele cu privire la </a:t>
            </a:r>
            <a:r>
              <a:rPr lang="ro-RO" sz="1100" b="1" i="0">
                <a:solidFill>
                  <a:srgbClr val="1E1E1E"/>
                </a:solidFill>
                <a:effectLst/>
                <a:latin typeface="PF Square Sans Pro" pitchFamily="2" charset="0"/>
              </a:rPr>
              <a:t>volumul vânzărilor și</a:t>
            </a:r>
            <a:r>
              <a:rPr lang="ro-RO" sz="1100" b="0" i="0">
                <a:solidFill>
                  <a:srgbClr val="1E1E1E"/>
                </a:solidFill>
                <a:effectLst/>
                <a:latin typeface="PF Square Sans Pro" pitchFamily="2" charset="0"/>
              </a:rPr>
              <a:t> </a:t>
            </a:r>
            <a:r>
              <a:rPr lang="ro-RO" sz="1100" b="1" i="0">
                <a:solidFill>
                  <a:srgbClr val="1E1E1E"/>
                </a:solidFill>
                <a:effectLst/>
                <a:latin typeface="PF Square Sans Pro" pitchFamily="2" charset="0"/>
              </a:rPr>
              <a:t>utilizarea medicamentelor antimicrobiene la animale</a:t>
            </a:r>
            <a:r>
              <a:rPr lang="ro-RO" sz="1100" b="0" i="0">
                <a:solidFill>
                  <a:srgbClr val="1E1E1E"/>
                </a:solidFill>
                <a:effectLst/>
                <a:latin typeface="PF Square Sans Pro" pitchFamily="2" charset="0"/>
              </a:rPr>
              <a:t>, în conformitate cu </a:t>
            </a:r>
            <a:r>
              <a:rPr lang="ro-RO" sz="1100" b="0" i="0">
                <a:solidFill>
                  <a:srgbClr val="1E1E1E"/>
                </a:solidFill>
                <a:effectLst/>
                <a:latin typeface="PF Square Sans Pro" pitchFamily="2" charset="0"/>
                <a:hlinkClick r:id="rId3" tooltip="Regulamentul privind produsele medicamentoase de uz veterinar"/>
              </a:rPr>
              <a:t>Regulamentul privind produsele medicamentoase de uz veterinar</a:t>
            </a:r>
            <a:r>
              <a:rPr lang="ro-RO" sz="1100" b="0" i="0">
                <a:solidFill>
                  <a:srgbClr val="1E1E1E"/>
                </a:solidFill>
                <a:effectLst/>
                <a:latin typeface="PF Square Sans Pro" pitchFamily="2" charset="0"/>
              </a:rPr>
              <a:t>.</a:t>
            </a:r>
          </a:p>
          <a:p>
            <a:pPr marL="171450" indent="-171450">
              <a:buFont typeface="Arial" panose="020B0604020202020204" pitchFamily="34" charset="0"/>
              <a:buChar char="•"/>
            </a:pPr>
            <a:r>
              <a:rPr lang="ro-RO" sz="1100" b="0" i="0">
                <a:solidFill>
                  <a:srgbClr val="1E1E1E"/>
                </a:solidFill>
                <a:effectLst/>
                <a:latin typeface="PF Square Sans Pro" pitchFamily="2" charset="0"/>
              </a:rPr>
              <a:t>Statele membre UE/SEE trebuie să utilizeze </a:t>
            </a:r>
            <a:r>
              <a:rPr lang="ro-RO" sz="1100" b="1" i="0">
                <a:solidFill>
                  <a:srgbClr val="1E1E1E"/>
                </a:solidFill>
                <a:effectLst/>
                <a:latin typeface="PF Square Sans Pro" pitchFamily="2" charset="0"/>
              </a:rPr>
              <a:t>Platforma de vânzare și utilizare antimicrobiene</a:t>
            </a:r>
            <a:r>
              <a:rPr lang="ro-RO" sz="1100" b="0" i="0">
                <a:solidFill>
                  <a:srgbClr val="1E1E1E"/>
                </a:solidFill>
                <a:effectLst/>
                <a:latin typeface="PF Square Sans Pro" pitchFamily="2" charset="0"/>
              </a:rPr>
              <a:t> a EMA pentru a-și raporta datele către EMA.</a:t>
            </a:r>
          </a:p>
          <a:p>
            <a:pPr marL="0" indent="0">
              <a:buNone/>
            </a:pPr>
            <a:endParaRPr lang="en-GB" sz="1100" dirty="0">
              <a:latin typeface="PF Square Sans Pro" pitchFamily="2" charset="0"/>
            </a:endParaRPr>
          </a:p>
          <a:p>
            <a:r>
              <a:rPr lang="ro-RO" sz="1100">
                <a:latin typeface="PF Square Sans Pro" pitchFamily="2" charset="0"/>
              </a:rPr>
              <a:t>Cifra rotundă: arată proporția vânzărilor agregate, în mg/PCU, a VMP-urilor cu antibiotice pentru animalele de la care se obțin produse alimentare, pe clasă de antibiotice în 31 de țări europene în 2022</a:t>
            </a:r>
          </a:p>
          <a:p>
            <a:r>
              <a:rPr lang="ro-RO" sz="1100">
                <a:latin typeface="PF Square Sans Pro" pitchFamily="2" charset="0"/>
              </a:rPr>
              <a:t>Alte clase” includ amfenicoli, cefalosporine, alte chinolone și „Altele”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a:latin typeface="PF Square Sans Pro" pitchFamily="2" charset="0"/>
              </a:rPr>
              <a:t>Modificări ale vânzărilor medii, în mg per kg de biomasă estimată, pentru 25 de țări UE/SEE, 2011-2020</a:t>
            </a:r>
          </a:p>
          <a:p>
            <a:r>
              <a:rPr lang="ro-RO" sz="1100">
                <a:latin typeface="PF Square Sans Pro" pitchFamily="2" charset="0"/>
              </a:rPr>
              <a:t>Sursă: EMA (2021)</a:t>
            </a:r>
          </a:p>
          <a:p>
            <a:endParaRPr lang="en-GB" sz="1100" dirty="0">
              <a:latin typeface="PF Square Sans Pro" pitchFamily="2" charset="0"/>
            </a:endParaRPr>
          </a:p>
          <a:p>
            <a:pPr algn="l"/>
            <a:r>
              <a:rPr lang="ro-RO" sz="1100" b="0" i="0" u="none" strike="noStrike" baseline="0">
                <a:latin typeface="PF Square Sans Pro" pitchFamily="2" charset="0"/>
              </a:rPr>
              <a:t>Aceste cifre ar sugera că eforturile atât la nivel național, cât și la nivelul UE/SEE au avut succes, ducând la o scădere continuă de-a lungul timpului a utilizării antibioticelor la animalele de la care se obțin produse alimentare în modul înregistrat de fluorochinolone în majoritatea țărilor europene participante.</a:t>
            </a:r>
          </a:p>
          <a:p>
            <a:pPr algn="l"/>
            <a:endParaRPr lang="en-GB" sz="1100" b="0" i="0" u="none" strike="noStrike" baseline="0" dirty="0">
              <a:latin typeface="PF Square Sans Pro" pitchFamily="2" charset="0"/>
            </a:endParaRPr>
          </a:p>
          <a:p>
            <a:pPr algn="l"/>
            <a:r>
              <a:rPr lang="ro-RO" sz="1100" b="1" i="0" u="none" strike="noStrike" baseline="0">
                <a:solidFill>
                  <a:schemeClr val="tx1"/>
                </a:solidFill>
                <a:latin typeface="PF Square Sans Pro" pitchFamily="2" charset="0"/>
              </a:rPr>
              <a:t>Indicator principal: Vânzări generale - reducerea globală a vânzărilor</a:t>
            </a:r>
          </a:p>
          <a:p>
            <a:pPr algn="l"/>
            <a:r>
              <a:rPr lang="ro-RO" sz="1100" b="1" i="0" u="none" strike="noStrike" baseline="0">
                <a:latin typeface="PF Square Sans Pro" pitchFamily="2" charset="0"/>
              </a:rPr>
              <a:t>Indicatori secundari (progres substanțial): </a:t>
            </a:r>
            <a:r>
              <a:rPr lang="ro-RO" sz="1100" b="0" i="0" u="none" strike="noStrike" baseline="0">
                <a:latin typeface="PF Square Sans Pro" pitchFamily="2" charset="0"/>
              </a:rPr>
              <a:t>vânzări în mg per kg de cefalosporine, polimixine și chinolone de generația a 3-a și a 4-a</a:t>
            </a:r>
          </a:p>
          <a:p>
            <a:pPr algn="l"/>
            <a:r>
              <a:rPr lang="ro-RO" sz="1100" b="0" i="0" u="none" strike="noStrike" baseline="0">
                <a:latin typeface="PF Square Sans Pro" pitchFamily="2" charset="0"/>
              </a:rPr>
              <a:t>Vânzările de fluorochinolone au înregistrat reduceri agregate mai modeste.</a:t>
            </a:r>
          </a:p>
          <a:p>
            <a:pPr algn="l"/>
            <a:endParaRPr lang="en-GB" sz="1100" b="0" i="0" u="none" strike="noStrike" baseline="0" dirty="0">
              <a:latin typeface="PF Square Sans Pro" pitchFamily="2" charset="0"/>
            </a:endParaRPr>
          </a:p>
          <a:p>
            <a:pPr algn="l"/>
            <a:r>
              <a:rPr lang="ro-RO" sz="1100" b="0" i="0" u="none" strike="noStrike" baseline="0">
                <a:latin typeface="PF Square Sans Pro" pitchFamily="2" charset="0"/>
              </a:rPr>
              <a:t>Notă: sinonim pentru </a:t>
            </a:r>
            <a:r>
              <a:rPr lang="ro-RO" sz="1100" b="1" i="0" u="none" strike="noStrike" baseline="0">
                <a:latin typeface="PF Square Sans Pro" pitchFamily="2" charset="0"/>
              </a:rPr>
              <a:t>„miligrame per PCU” (PCU = unitate de corecție a populației), </a:t>
            </a:r>
            <a:r>
              <a:rPr lang="ro-RO" sz="1100" b="0" i="0" u="none" strike="noStrike" baseline="0">
                <a:latin typeface="PF Square Sans Pro" pitchFamily="2" charset="0"/>
              </a:rPr>
              <a:t>cel </a:t>
            </a:r>
            <a:r>
              <a:rPr lang="ro-RO" sz="1100" b="1" i="0" u="none" strike="noStrike" baseline="0">
                <a:latin typeface="PF Square Sans Pro" pitchFamily="2" charset="0"/>
              </a:rPr>
              <a:t>unitate de raportare pentru echivalentele biomasei animale </a:t>
            </a:r>
            <a:r>
              <a:rPr lang="ro-RO" sz="1100" b="0" i="0" u="none" strike="noStrike" baseline="0">
                <a:latin typeface="PF Square Sans Pro" pitchFamily="2" charset="0"/>
              </a:rPr>
              <a:t>dezvoltat de către</a:t>
            </a:r>
          </a:p>
          <a:p>
            <a:pPr algn="l"/>
            <a:r>
              <a:rPr lang="ro-RO" sz="1100" b="0" i="0" u="none" strike="noStrike" baseline="0">
                <a:latin typeface="PF Square Sans Pro" pitchFamily="2" charset="0"/>
              </a:rPr>
              <a:t>Inițiativa europeană de supraveghere a consumului de antimicrobiene veterinare (ESVAC).</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ro-RO" sz="1800">
                <a:effectLst/>
                <a:latin typeface="Segoe UI" panose="020B0502040204020203" pitchFamily="34" charset="0"/>
              </a:rPr>
              <a:t>Anexă la Regulamentul 2021/578. </a:t>
            </a:r>
            <a:r>
              <a:rPr lang="ro-RO"/>
              <a:t>https://eur-lex.europa.eu/eli/reg_del/2021/578/oj</a:t>
            </a:r>
          </a:p>
          <a:p>
            <a:endParaRPr lang="en-US" dirty="0"/>
          </a:p>
          <a:p>
            <a:pPr marL="228600" indent="-228600">
              <a:buAutoNum type="arabicPeriod"/>
            </a:pPr>
            <a:r>
              <a:rPr lang="ro-RO"/>
              <a:t>Primul raport privind volumul vânzărilor de medicamente antimicrobiene de uz veterinar și privind utilizarea medicamentelor antimicrobiene pe specie de animale se publică de către agenție până la 31 martie 2025 și include următoarele: (a) volumul vânzărilor de medicamente antimicrobiene veterinare, care acoperă date din 2023 și transmise de statele membre până la 30 iunie 2024; (b) utilizarea medicamentelor antimicrobiene pentru speciile, categoriile sau etapele de animale relevante care acoperă date din 2023 și prezentate de statele membre până la 30 septembrie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o-RO"/>
              <a:t>2. Începând cu 2025, următoarele rapoarte după primul raport vor fi publicate de agenție până la 31 decembrie și includ următoarele: (a) volumul vânzărilor de medicamente antimicrobiene veterinare transmise de statele membre până la data de 30 iunie a fiecărui an, acoperind datele din anul calendaristic precedent; (b) utilizarea medicamentelor antimicrobiene pentru speciile, categoriile sau etapele de animale relevante prezentate de statele membre până la data de 30 iunie a fiecărui an, acoperind datele din anul calendaristic precedent.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u="sng">
                <a:effectLst/>
                <a:latin typeface="Arial" panose="020B0604020202020204" pitchFamily="34" charset="0"/>
                <a:ea typeface="Calibri" panose="020F0502020204030204" pitchFamily="34" charset="0"/>
              </a:rPr>
              <a:t>Colectarea datelor va începe începând cu anii menționați. Raportarea va începe în anii următori (adică pentru bovine, porci și păsări de curte, raportarea se va face în 2024, alte animale f-p în 2027, câini, pisici și animale de blană în 2030)</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800" b="1" i="0" u="none" strike="noStrike" baseline="0">
                <a:solidFill>
                  <a:srgbClr val="164B95"/>
                </a:solidFill>
                <a:latin typeface="Tahoma" panose="020B0604030504040204" pitchFamily="34" charset="0"/>
              </a:rPr>
              <a:t>Rezistența antimicrobiană afectează oamenii reali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a:solidFill>
                  <a:srgbClr val="003399"/>
                </a:solidFill>
                <a:latin typeface="PF Square Sans Pro" pitchFamily="2" charset="0"/>
              </a:rPr>
              <a:t>Populația României în 2020: </a:t>
            </a:r>
            <a:r>
              <a:rPr lang="ro-RO" sz="1800" b="0" i="0" u="none" strike="noStrike">
                <a:solidFill>
                  <a:srgbClr val="000000"/>
                </a:solidFill>
                <a:effectLst/>
                <a:latin typeface="Calibri" panose="020F0502020204030204" pitchFamily="34" charset="0"/>
              </a:rPr>
              <a:t>19.328.838 (13 x 193) </a:t>
            </a:r>
            <a:r>
              <a:rPr lang="ro-RO">
                <a:solidFill>
                  <a:srgbClr val="003399"/>
                </a:solidFill>
                <a:latin typeface="PF Square Sans Pro" pitchFamily="2" charset="0"/>
              </a:rPr>
              <a:t>= 2.513 decese în 2020  </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31</a:t>
            </a:fld>
            <a:endParaRPr lang="en-GB"/>
          </a:p>
        </p:txBody>
      </p:sp>
    </p:spTree>
    <p:extLst>
      <p:ext uri="{BB962C8B-B14F-4D97-AF65-F5344CB8AC3E}">
        <p14:creationId xmlns:p14="http://schemas.microsoft.com/office/powerpoint/2010/main" val="130337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AFFE9-9018-4974-B734-5EB1396298EE}" type="slidenum">
              <a:rPr lang="en-US" smtClean="0"/>
              <a:t>32</a:t>
            </a:fld>
            <a:endParaRPr lang="en-US"/>
          </a:p>
        </p:txBody>
      </p:sp>
    </p:spTree>
    <p:extLst>
      <p:ext uri="{BB962C8B-B14F-4D97-AF65-F5344CB8AC3E}">
        <p14:creationId xmlns:p14="http://schemas.microsoft.com/office/powerpoint/2010/main" val="3568080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a:latin typeface="PF Square Sans Pro" pitchFamily="2" charset="0"/>
              </a:rPr>
              <a:t>Sursă: Al 13-lea raport ESVAC.</a:t>
            </a:r>
          </a:p>
          <a:p>
            <a:endParaRPr lang="en-GB" sz="1100" dirty="0">
              <a:latin typeface="PF Square Sans Pro" pitchFamily="2" charset="0"/>
            </a:endParaRPr>
          </a:p>
          <a:p>
            <a:r>
              <a:rPr lang="ro-RO" sz="1100">
                <a:latin typeface="PF Square Sans Pro" pitchFamily="2" charset="0"/>
              </a:rPr>
              <a:t>UCP este unitatea de corecție a populației</a:t>
            </a:r>
          </a:p>
          <a:p>
            <a:pPr marL="171450" indent="-171450">
              <a:buFontTx/>
              <a:buChar char="-"/>
            </a:pPr>
            <a:r>
              <a:rPr lang="ro-RO" sz="1100">
                <a:latin typeface="PF Square Sans Pro" pitchFamily="2" charset="0"/>
              </a:rPr>
              <a:t>Animalele producătoare de alimente au o greutate standard în kilograme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800">
                <a:solidFill>
                  <a:srgbClr val="000000"/>
                </a:solidFill>
                <a:latin typeface="Adobe Clean DC"/>
              </a:rPr>
              <a:t>Calculăm numărul de animale producătoare de alimente pe an și apoi înmulțim acest număr cu greutatea standard a fiecărei categorii de animale.</a:t>
            </a:r>
          </a:p>
          <a:p>
            <a:pPr marL="171450" indent="-171450">
              <a:buFontTx/>
              <a:buChar char="-"/>
            </a:pPr>
            <a:r>
              <a:rPr lang="ro-RO" sz="1100">
                <a:latin typeface="PF Square Sans Pro" pitchFamily="2" charset="0"/>
              </a:rPr>
              <a:t>Rezultatul este cantitatea de kilograme de carne pe an, biomasă animală </a:t>
            </a:r>
            <a:r>
              <a:rPr lang="ro-RO" sz="1800">
                <a:solidFill>
                  <a:srgbClr val="000000"/>
                </a:solidFill>
                <a:latin typeface="Adobe Clean DC"/>
              </a:rPr>
              <a:t>care ar putea fi tratată cu antimicrobiene.</a:t>
            </a:r>
          </a:p>
          <a:p>
            <a:pPr marL="171450" indent="-171450">
              <a:buFontTx/>
              <a:buChar char="-"/>
            </a:pPr>
            <a:r>
              <a:rPr lang="ro-RO" sz="1100">
                <a:latin typeface="PF Square Sans Pro" pitchFamily="2" charset="0"/>
              </a:rPr>
              <a:t>Vânzările totale de antimicrobiene pe țară sunt împărțite la numărul total de kilograme de carne.</a:t>
            </a:r>
          </a:p>
          <a:p>
            <a:pPr marL="171450" indent="-171450">
              <a:buFontTx/>
              <a:buChar char="-"/>
            </a:pPr>
            <a:r>
              <a:rPr lang="ro-RO" sz="1100">
                <a:latin typeface="PF Square Sans Pro" pitchFamily="2" charset="0"/>
              </a:rPr>
              <a:t>Rezultatul este cantitatea teoretică de miligrame de antimicrobiene consumate per kilogram de carne (biomasă). </a:t>
            </a:r>
          </a:p>
          <a:p>
            <a:pPr marL="0" indent="0">
              <a:buFontTx/>
              <a:buNone/>
            </a:pPr>
            <a:endParaRPr lang="en-GB" sz="1100" dirty="0">
              <a:latin typeface="PF Square Sans Pro" pitchFamily="2" charset="0"/>
            </a:endParaRPr>
          </a:p>
          <a:p>
            <a:pPr marL="0" indent="0">
              <a:buFontTx/>
              <a:buNone/>
            </a:pPr>
            <a:endParaRPr lang="en-GB" sz="1100" dirty="0">
              <a:latin typeface="PF Square Sans Pro" pitchFamily="2"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35</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36</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a:latin typeface="PF Square Sans Pro" pitchFamily="2" charset="0"/>
              </a:rPr>
              <a:t>Statistica populației animale: </a:t>
            </a:r>
            <a:r>
              <a:rPr lang="ro-RO" sz="1100">
                <a:latin typeface="PF Square Sans Pro" pitchFamily="2" charset="0"/>
                <a:hlinkClick r:id="rId3"/>
              </a:rPr>
              <a:t>Statistici | Eurostat (europa.eu)</a:t>
            </a:r>
            <a:r>
              <a:rPr lang="ro-RO" sz="1100">
                <a:latin typeface="PF Square Sans Pro" pitchFamily="2" charset="0"/>
              </a:rPr>
              <a:t> (2020)</a:t>
            </a:r>
          </a:p>
          <a:p>
            <a:endParaRPr lang="en-GB" sz="1100" dirty="0">
              <a:latin typeface="PF Square Sans Pro" pitchFamily="2" charset="0"/>
            </a:endParaRPr>
          </a:p>
          <a:p>
            <a:r>
              <a:rPr lang="ro-RO" sz="1100">
                <a:latin typeface="PF Square Sans Pro" pitchFamily="2" charset="0"/>
              </a:rPr>
              <a:t>Statistici de acvacultură: </a:t>
            </a:r>
            <a:r>
              <a:rPr lang="ro-RO" sz="1100">
                <a:latin typeface="PF Square Sans Pro" pitchFamily="2" charset="0"/>
                <a:hlinkClick r:id="rId4"/>
              </a:rPr>
              <a:t>Statistici privind acvacultura - Statistici explicate (europa.eu)</a:t>
            </a:r>
          </a:p>
          <a:p>
            <a:endParaRPr lang="en-GB" sz="1100" dirty="0">
              <a:latin typeface="PF Square Sans Pro" pitchFamily="2" charset="0"/>
            </a:endParaRPr>
          </a:p>
          <a:p>
            <a:r>
              <a:rPr lang="ro-RO" sz="1100">
                <a:latin typeface="PF Square Sans Pro" pitchFamily="2" charset="0"/>
              </a:rPr>
              <a:t>Date pentru fiecare țară din UE și proporție specifică pe specie pe țară.</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37</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a:t>Această prezentare pregătește terenul cu date și cifre generale despre rezistență, impact economic, acțiuni întreprinse până acum și de acum înainte. Ne vom uita la ce este RAM, de ce trebuie să ne intereseze și ce putem face în acest sens.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38</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b="0" i="0" u="none" strike="noStrike" baseline="0">
                <a:solidFill>
                  <a:srgbClr val="000000"/>
                </a:solidFill>
                <a:latin typeface="EC Square Sans Pro" panose="020B0506040000020004" pitchFamily="34" charset="0"/>
              </a:rPr>
              <a:t>1 Variațiile între țări trebuie interpretate cu mare atenție datorită diferențelor mari în schemele de dozare dintre aceste clase/subclase de antibiotice. </a:t>
            </a:r>
          </a:p>
          <a:p>
            <a:r>
              <a:rPr lang="ro-RO" sz="1100" b="0" i="0" u="none" strike="noStrike" baseline="0">
                <a:solidFill>
                  <a:srgbClr val="000000"/>
                </a:solidFill>
                <a:latin typeface="EC Square Sans Pro" panose="020B0506040000020004" pitchFamily="34" charset="0"/>
              </a:rPr>
              <a:t>2 Nu au fost raportate vânzări de alte chinolone pentru Austria, Croația, Cipru, Cehia, Estonia, Finlanda, Germania, Ungaria, Islanda, Irlanda, Letonia, Lituania, Luxemburg, Malta, Portugalia, Slovenia, Elveția și Regatul Unit. </a:t>
            </a:r>
          </a:p>
          <a:p>
            <a:r>
              <a:rPr lang="ro-RO" sz="1100" b="0" i="0" u="none" strike="noStrike" baseline="0">
                <a:solidFill>
                  <a:srgbClr val="000000"/>
                </a:solidFill>
                <a:latin typeface="EC Square Sans Pro" panose="020B0506040000020004" pitchFamily="34" charset="0"/>
              </a:rPr>
              <a:t>3 Nu au fost raportate vânzări de polimixine pentru Danemarca, Finlanda, Islanda, Irlanda, Norvegia și Regatul Unit. </a:t>
            </a:r>
          </a:p>
          <a:p>
            <a:r>
              <a:rPr lang="ro-RO" sz="1100" b="0" i="0" u="none" strike="noStrike" baseline="0">
                <a:solidFill>
                  <a:srgbClr val="000000"/>
                </a:solidFill>
                <a:latin typeface="EC Square Sans Pro" panose="020B0506040000020004" pitchFamily="34" charset="0"/>
              </a:rPr>
              <a:t>4 Proporția agregată pentru 31 de țări europene se bazează pe mg/PCU agregat — cantitatea totală de substanțe active antibiotice vândute (mg) împărțită la PCU totală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40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ro-RO" sz="1100" b="0" i="1" u="none" strike="noStrike" baseline="0">
                <a:latin typeface="PF Square Sans Pro" pitchFamily="2" charset="0"/>
              </a:rPr>
              <a:t>Sursă: </a:t>
            </a:r>
            <a:r>
              <a:rPr lang="ro-RO" sz="1100" b="0" i="0" u="none" strike="noStrike" baseline="0">
                <a:latin typeface="PF Square Sans Pro" pitchFamily="2" charset="0"/>
              </a:rPr>
              <a:t>RSUE privind RAM în bacteriile zoonotice și indicatoare de la oameni, animale și alimente 2020/2021. Jurnalul EFSA 2023;21(3):7867. Pagina 95</a:t>
            </a:r>
          </a:p>
          <a:p>
            <a:pPr algn="l"/>
            <a:endParaRPr lang="en-GB" sz="1100" b="0" i="0" u="none" strike="noStrike" baseline="0" dirty="0">
              <a:solidFill>
                <a:srgbClr val="000000"/>
              </a:solidFill>
              <a:latin typeface="PF Square Sans Pro" pitchFamily="2" charset="0"/>
            </a:endParaRPr>
          </a:p>
          <a:p>
            <a:pPr algn="l"/>
            <a:r>
              <a:rPr lang="ro-RO" sz="1100" b="0" i="0" u="none" strike="noStrike" baseline="0">
                <a:solidFill>
                  <a:srgbClr val="000000"/>
                </a:solidFill>
                <a:latin typeface="PF Square Sans Pro" pitchFamily="2" charset="0"/>
              </a:rPr>
              <a:t>Obiectivul este reducerea rezistenței. </a:t>
            </a:r>
          </a:p>
          <a:p>
            <a:pPr algn="l"/>
            <a:r>
              <a:rPr lang="ro-RO" sz="1100" b="0" i="0" u="none" strike="noStrike" baseline="0">
                <a:solidFill>
                  <a:srgbClr val="000000"/>
                </a:solidFill>
                <a:latin typeface="PF Square Sans Pro" pitchFamily="2" charset="0"/>
              </a:rPr>
              <a:t>Tendințele pot fi observate din mostre de bacterii identificate ca rezistente între 2009 și 2021. Nu toate țările au raportat date în toți anii. Chiar dacă datele nu sunt compilate într-un mod armonizat, se poate observa tendința pozitivă de reducere.</a:t>
            </a:r>
          </a:p>
          <a:p>
            <a:pPr algn="l"/>
            <a:endParaRPr lang="en-GB" sz="1100" b="0" i="0" u="none" strike="noStrike" baseline="0" dirty="0">
              <a:solidFill>
                <a:srgbClr val="000000"/>
              </a:solidFill>
              <a:latin typeface="PF Square Sans Pro" pitchFamily="2" charset="0"/>
            </a:endParaRPr>
          </a:p>
          <a:p>
            <a:pPr algn="l"/>
            <a:r>
              <a:rPr lang="ro-RO" sz="1100" b="0" i="0" u="none" strike="noStrike" baseline="0">
                <a:solidFill>
                  <a:srgbClr val="000000"/>
                </a:solidFill>
                <a:latin typeface="PF Square Sans Pro" pitchFamily="2" charset="0"/>
              </a:rPr>
              <a:t>Au existat mai multe tendințe de scădere decât de creștere și cel mai remarcabil a fost că o scădere a rezistenței la tetraciclină a fost observată în aproximativ jumătate din seturile de date pentru datele porcilor și vițeilor (24/43) și a păsărilor de curte (23/42).</a:t>
            </a:r>
          </a:p>
          <a:p>
            <a:pPr algn="l"/>
            <a:r>
              <a:rPr lang="ro-RO" sz="1100" b="0" i="0" u="none" strike="noStrike" baseline="0">
                <a:solidFill>
                  <a:srgbClr val="000000"/>
                </a:solidFill>
                <a:latin typeface="PF Square Sans Pro" pitchFamily="2" charset="0"/>
              </a:rPr>
              <a:t>Este de remarcat faptul că în mai multe țări, nivelurile de rezistență au fost stabile în timp la niveluri scăzute și nu se pot aștepta schimbări majore.</a:t>
            </a:r>
          </a:p>
          <a:p>
            <a:pPr algn="l"/>
            <a:endParaRPr lang="en-GB" sz="1100" b="0" i="0" u="none" strike="noStrike" baseline="0" dirty="0">
              <a:solidFill>
                <a:srgbClr val="000000"/>
              </a:solidFill>
              <a:latin typeface="PF Square Sans Pro" pitchFamily="2" charset="0"/>
            </a:endParaRPr>
          </a:p>
          <a:p>
            <a:pPr algn="l"/>
            <a:r>
              <a:rPr lang="ro-RO" sz="1100" b="0" i="0" u="none" strike="noStrike" baseline="0">
                <a:solidFill>
                  <a:srgbClr val="000000"/>
                </a:solidFill>
                <a:latin typeface="PF Square Sans Pro" pitchFamily="2" charset="0"/>
              </a:rPr>
              <a:t>Exemplul 1:</a:t>
            </a:r>
          </a:p>
          <a:p>
            <a:pPr algn="l"/>
            <a:r>
              <a:rPr lang="ro-RO" sz="1100" b="1" i="0" u="none" strike="noStrike" baseline="0">
                <a:solidFill>
                  <a:srgbClr val="000000"/>
                </a:solidFill>
                <a:latin typeface="PF Square Sans Pro" pitchFamily="2" charset="0"/>
              </a:rPr>
              <a:t>Porci de îngrășat</a:t>
            </a:r>
          </a:p>
          <a:p>
            <a:pPr algn="l"/>
            <a:r>
              <a:rPr lang="ro-RO" sz="1100" b="0" i="0" u="none" strike="noStrike" baseline="0">
                <a:solidFill>
                  <a:srgbClr val="000000"/>
                </a:solidFill>
                <a:latin typeface="PF Square Sans Pro" pitchFamily="2" charset="0"/>
              </a:rPr>
              <a:t>Figura arată cum fiecare dintre cele 27 de state membre a raportat rezistența bacteriei </a:t>
            </a:r>
            <a:r>
              <a:rPr lang="ro-RO" sz="1100" b="0" i="1" u="none" strike="noStrike" baseline="0">
                <a:solidFill>
                  <a:srgbClr val="000000"/>
                </a:solidFill>
                <a:latin typeface="PF Square Sans Pro" pitchFamily="2" charset="0"/>
              </a:rPr>
              <a:t>E coli</a:t>
            </a:r>
            <a:r>
              <a:rPr lang="ro-RO" sz="1100" b="0" i="0" u="none" strike="noStrike" baseline="0">
                <a:solidFill>
                  <a:srgbClr val="000000"/>
                </a:solidFill>
                <a:latin typeface="PF Square Sans Pro" pitchFamily="2" charset="0"/>
              </a:rPr>
              <a:t> la porcii de îngrășat la diferite antibiotice (ampicilină, cefotaximă, ciprofloxacină și tetraciclină), între 2009 și 2021.</a:t>
            </a:r>
          </a:p>
          <a:p>
            <a:pPr algn="l"/>
            <a:r>
              <a:rPr lang="ro-RO" sz="1100" b="0" i="0" u="none" strike="noStrike" baseline="0">
                <a:solidFill>
                  <a:srgbClr val="000000"/>
                </a:solidFill>
                <a:latin typeface="PF Square Sans Pro" pitchFamily="2" charset="0"/>
              </a:rPr>
              <a:t>Tendința generală este reducerea clară a rezistenței la tetraciclină și ampicilină. Cefotaxima se reduce ușor, iar ciprofloxacina se menține constantă în timp).</a:t>
            </a:r>
          </a:p>
          <a:p>
            <a:pPr algn="l"/>
            <a:endParaRPr lang="en-GB" sz="1100" b="0" i="0" u="none" strike="noStrike" baseline="0" dirty="0">
              <a:solidFill>
                <a:srgbClr val="000000"/>
              </a:solidFill>
              <a:latin typeface="PF Square Sans Pro" pitchFamily="2"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100" b="0" i="1" u="none" strike="noStrike" baseline="0">
                <a:latin typeface="PF Square Sans Pro" pitchFamily="2" charset="0"/>
              </a:rPr>
              <a:t>Sursă: </a:t>
            </a:r>
            <a:r>
              <a:rPr lang="ro-RO" sz="1100" b="0" i="0" u="none" strike="noStrike" baseline="0">
                <a:latin typeface="PF Square Sans Pro" pitchFamily="2" charset="0"/>
              </a:rPr>
              <a:t>RSUE privind RAM în bacteriile zoonotice și indicatoare de la oameni, animale și alimente 2020/2021. Jurnalul EFSA 2023;21(3):7867. Pagina 97.</a:t>
            </a:r>
          </a:p>
          <a:p>
            <a:pPr algn="l"/>
            <a:endParaRPr lang="en-GB" sz="1100" b="0" i="0" u="none" strike="noStrike" baseline="0" dirty="0">
              <a:solidFill>
                <a:srgbClr val="000000"/>
              </a:solidFill>
              <a:latin typeface="PF Square Sans Pro" pitchFamily="2" charset="0"/>
            </a:endParaRPr>
          </a:p>
          <a:p>
            <a:pPr algn="l"/>
            <a:r>
              <a:rPr lang="ro-RO" sz="1100" b="0" i="0" u="none" strike="noStrike" baseline="0">
                <a:solidFill>
                  <a:srgbClr val="000000"/>
                </a:solidFill>
                <a:latin typeface="PF Square Sans Pro" pitchFamily="2" charset="0"/>
              </a:rPr>
              <a:t>Exemplul 2:</a:t>
            </a:r>
          </a:p>
          <a:p>
            <a:pPr algn="l"/>
            <a:endParaRPr lang="en-GB" sz="1100" b="0" i="0" u="none" strike="noStrike" baseline="0" dirty="0">
              <a:solidFill>
                <a:srgbClr val="000000"/>
              </a:solidFill>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100" b="1" i="0" u="none" strike="noStrike" baseline="0">
                <a:solidFill>
                  <a:srgbClr val="000000"/>
                </a:solidFill>
                <a:latin typeface="PF Square Sans Pro" pitchFamily="2" charset="0"/>
              </a:rPr>
              <a:t>Pui de carne </a:t>
            </a:r>
            <a:r>
              <a:rPr lang="ro-RO" sz="1100">
                <a:latin typeface="PF Square Sans Pro" pitchFamily="2" charset="0"/>
              </a:rPr>
              <a:t>Tendințe în ceea ce privește rezistența la antimicrobiene selectate (</a:t>
            </a:r>
            <a:r>
              <a:rPr lang="ro-RO" sz="1100" b="0" i="0" u="none" strike="noStrike" baseline="0">
                <a:solidFill>
                  <a:srgbClr val="000000"/>
                </a:solidFill>
                <a:latin typeface="PF Square Sans Pro" pitchFamily="2" charset="0"/>
              </a:rPr>
              <a:t>ampicilină, cefotaximă, ciprofloxacină și tetraciclină),</a:t>
            </a:r>
            <a:r>
              <a:rPr lang="ro-RO" sz="1100">
                <a:latin typeface="PF Square Sans Pro" pitchFamily="2" charset="0"/>
              </a:rPr>
              <a:t> în bacterii </a:t>
            </a:r>
            <a:r>
              <a:rPr lang="ro-RO" sz="1100" i="1">
                <a:latin typeface="PF Square Sans Pro" pitchFamily="2" charset="0"/>
              </a:rPr>
              <a:t>E coli </a:t>
            </a:r>
            <a:r>
              <a:rPr lang="ro-RO" sz="1100">
                <a:latin typeface="PF Square Sans Pro" pitchFamily="2" charset="0"/>
              </a:rPr>
              <a:t>de la puii de carne, 2009-2021</a:t>
            </a:r>
          </a:p>
          <a:p>
            <a:pPr algn="l"/>
            <a:r>
              <a:rPr lang="ro-RO" sz="1100" b="0" i="0" u="none" strike="noStrike" baseline="0">
                <a:solidFill>
                  <a:srgbClr val="000000"/>
                </a:solidFill>
                <a:latin typeface="PF Square Sans Pro" pitchFamily="2" charset="0"/>
              </a:rPr>
              <a:t>În cele 30 de țări care au raportat date privind probele de bacterii de la puii de carne, 68 de eșantioane au raportat tendințe de scădere și 20 de eșantioane au raportat tendințe de creștere. </a:t>
            </a:r>
          </a:p>
          <a:p>
            <a:pPr algn="l"/>
            <a:r>
              <a:rPr lang="ro-RO" sz="1100" b="0" i="0" u="none" strike="noStrike" baseline="0">
                <a:solidFill>
                  <a:srgbClr val="000000"/>
                </a:solidFill>
                <a:latin typeface="PF Square Sans Pro" pitchFamily="2" charset="0"/>
              </a:rPr>
              <a:t>- În 16 țări s-au observat doar tendințe de scădere. Remarcabil, în Irlanda, Italia, Letonia, Țările de Jos și Spania, rezistența a scăzut pentru toate cele patru antimicrobiene</a:t>
            </a:r>
          </a:p>
          <a:p>
            <a:pPr algn="l"/>
            <a:r>
              <a:rPr lang="ro-RO" sz="1100" b="0" i="0" u="none" strike="noStrike" baseline="0">
                <a:solidFill>
                  <a:srgbClr val="000000"/>
                </a:solidFill>
                <a:latin typeface="PF Square Sans Pro" pitchFamily="2" charset="0"/>
              </a:rPr>
              <a:t>și în Croația, Estonia, Franța, Lituania și Portugalia pentru trei antimicrobiene. </a:t>
            </a:r>
          </a:p>
          <a:p>
            <a:pPr marL="285750" indent="-285750" algn="l">
              <a:buFontTx/>
              <a:buChar char="-"/>
            </a:pPr>
            <a:r>
              <a:rPr lang="ro-RO" sz="1100" b="0" i="0" u="none" strike="noStrike" baseline="0">
                <a:solidFill>
                  <a:srgbClr val="000000"/>
                </a:solidFill>
                <a:latin typeface="PF Square Sans Pro" pitchFamily="2" charset="0"/>
              </a:rPr>
              <a:t>În schimb, în trei țări, s-au observat doar tendințe de creștere. </a:t>
            </a:r>
          </a:p>
          <a:p>
            <a:pPr marL="285750" indent="-285750" algn="l">
              <a:buFontTx/>
              <a:buChar char="-"/>
            </a:pPr>
            <a:r>
              <a:rPr lang="ro-RO" sz="1100" b="0" i="0" u="none" strike="noStrike" baseline="0">
                <a:solidFill>
                  <a:srgbClr val="000000"/>
                </a:solidFill>
                <a:latin typeface="PF Square Sans Pro" pitchFamily="2" charset="0"/>
              </a:rPr>
              <a:t>Ultima formă pătrată arată tendința acumulată rezumată pentru toate țările raportoare (inclusiv Regatul Unit): </a:t>
            </a:r>
            <a:r>
              <a:rPr lang="ro-RO" sz="1100" b="0" i="0" u="sng" strike="noStrike" baseline="0">
                <a:solidFill>
                  <a:srgbClr val="000000"/>
                </a:solidFill>
                <a:latin typeface="PF Square Sans Pro" pitchFamily="2" charset="0"/>
              </a:rPr>
              <a:t>rezistența la toate cele patru antimicrobiene a scăzut cu semnificație statistică.</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ro-RO" sz="1100" b="0" i="1" u="none" strike="noStrike" baseline="0">
                <a:solidFill>
                  <a:srgbClr val="818385"/>
                </a:solidFill>
                <a:latin typeface="PF Square Sans Pro" pitchFamily="2" charset="0"/>
              </a:rPr>
              <a:t>„Combaterea infecțiilor rezistente la medicamente la nivel global: Raport final și recomandări' - </a:t>
            </a:r>
            <a:r>
              <a:rPr lang="ro-RO" sz="1100" b="1" i="0" u="none" strike="noStrike" baseline="0">
                <a:solidFill>
                  <a:srgbClr val="818385"/>
                </a:solidFill>
                <a:latin typeface="PF Square Sans Pro" pitchFamily="2" charset="0"/>
              </a:rPr>
              <a:t>REVIZIA REZISTENȚEI ANTIMICROBIENE</a:t>
            </a:r>
          </a:p>
          <a:p>
            <a:pPr algn="l"/>
            <a:r>
              <a:rPr lang="ro-RO" sz="1100" b="0" i="1" u="none" strike="noStrike" baseline="0">
                <a:solidFill>
                  <a:srgbClr val="818385"/>
                </a:solidFill>
                <a:latin typeface="PF Square Sans Pro" pitchFamily="2" charset="0"/>
              </a:rPr>
              <a:t>PREZIDAT DE JIM O’NEILL – mai 2016 - https://amr-review.org/sites/default/files/160525_Final%20paper_with%20cover.pdf </a:t>
            </a:r>
          </a:p>
          <a:p>
            <a:pPr algn="l"/>
            <a:endParaRPr lang="en-GB" sz="1100" b="0" i="0" u="none" strike="noStrike" baseline="0" dirty="0">
              <a:solidFill>
                <a:srgbClr val="3C4982"/>
              </a:solidFill>
              <a:latin typeface="PF Square Sans Pro" pitchFamily="2" charset="0"/>
            </a:endParaRPr>
          </a:p>
          <a:p>
            <a:pPr algn="l"/>
            <a:r>
              <a:rPr lang="ro-RO" sz="1100" b="0" i="0" u="none" strike="noStrike" baseline="0">
                <a:latin typeface="PF Square Sans Pro" pitchFamily="2" charset="0"/>
              </a:rPr>
              <a:t>În ultimele două decenii, consumul total de antibiotice la om a crescut modest în OCDE și UE/SEE și în mod substanțial în țările non-</a:t>
            </a:r>
          </a:p>
          <a:p>
            <a:pPr algn="l"/>
            <a:r>
              <a:rPr lang="ro-RO" sz="1100" b="0" i="0" u="none" strike="noStrike" baseline="0">
                <a:latin typeface="PF Square Sans Pro" pitchFamily="2" charset="0"/>
              </a:rPr>
              <a:t>OCDE G20. </a:t>
            </a:r>
          </a:p>
          <a:p>
            <a:pPr algn="l"/>
            <a:endParaRPr lang="en-GB" sz="1100" b="0" i="0" u="none" strike="noStrike" baseline="0" dirty="0">
              <a:latin typeface="PF Square Sans Pro" pitchFamily="2" charset="0"/>
            </a:endParaRPr>
          </a:p>
          <a:p>
            <a:pPr algn="l"/>
            <a:r>
              <a:rPr lang="ro-RO" sz="1100" b="0" i="0" u="none" strike="noStrike" baseline="0">
                <a:latin typeface="PF Square Sans Pro" pitchFamily="2" charset="0"/>
              </a:rPr>
              <a:t>Sectorul animal a participat activ la dezvoltarea și punerea în aplicare a aproape tuturor planurilor de acțiune dezvoltate de țările OCDE, UE/SEE și G20</a:t>
            </a:r>
          </a:p>
          <a:p>
            <a:pPr algn="l"/>
            <a:r>
              <a:rPr lang="ro-RO" sz="1100" b="0" i="0" u="none" strike="noStrike" baseline="0">
                <a:latin typeface="PF Square Sans Pro" pitchFamily="2" charset="0"/>
              </a:rPr>
              <a:t>Practicile îmbunătățite de manipulare a alimentelor și îmbunătățirea biosecurității în ferme promit reduceri ale infecțiilor rezistente.</a:t>
            </a:r>
          </a:p>
          <a:p>
            <a:pPr algn="l"/>
            <a:r>
              <a:rPr lang="ro-RO" sz="1100" b="0" i="0" u="none" strike="noStrike" baseline="0">
                <a:latin typeface="PF Square Sans Pro" pitchFamily="2" charset="0"/>
              </a:rPr>
              <a:t>Beneficiile îmbunătățirii biosecurității fermei compensează în întregime costurile de implementare.</a:t>
            </a:r>
          </a:p>
          <a:p>
            <a:pPr algn="l"/>
            <a:endParaRPr lang="en-GB" sz="1100" b="0" i="0" u="none" strike="noStrike" baseline="0" dirty="0">
              <a:latin typeface="PF Square Sans Pro" pitchFamily="2" charset="0"/>
            </a:endParaRPr>
          </a:p>
          <a:p>
            <a:pPr algn="l"/>
            <a:r>
              <a:rPr lang="ro-RO" sz="1600" b="0" i="0">
                <a:solidFill>
                  <a:srgbClr val="444444"/>
                </a:solidFill>
                <a:effectLst/>
                <a:latin typeface="Raleway" pitchFamily="2" charset="0"/>
              </a:rPr>
              <a:t>Până în 2050, Organizația Națiunilor Unite, pe baza raportului lui Jim O’Neil, estimează că până la 10 milioane de decese pe an ar putea fi cauzate de superbacterii și formele asociate de rezistență antimicrobiană. </a:t>
            </a:r>
          </a:p>
          <a:p>
            <a:pPr algn="l"/>
            <a:endParaRPr lang="en-GB" sz="1600" b="0" i="0" u="none" strike="noStrike" baseline="0" dirty="0">
              <a:solidFill>
                <a:srgbClr val="444444"/>
              </a:solidFill>
              <a:effectLst/>
              <a:latin typeface="Raleway" pitchFamily="2" charset="0"/>
            </a:endParaRPr>
          </a:p>
          <a:p>
            <a:pPr algn="l"/>
            <a:r>
              <a:rPr lang="ro-RO" sz="1600" b="0" i="0" u="none" strike="noStrike" baseline="0">
                <a:solidFill>
                  <a:srgbClr val="444444"/>
                </a:solidFill>
                <a:effectLst/>
                <a:latin typeface="Raleway" pitchFamily="2" charset="0"/>
                <a:ea typeface="+mn-ea"/>
                <a:cs typeface="+mn-cs"/>
              </a:rPr>
              <a:t>Graficul arată </a:t>
            </a:r>
            <a:r>
              <a:rPr lang="ro-RO" sz="1600" b="0" i="0">
                <a:solidFill>
                  <a:srgbClr val="444444"/>
                </a:solidFill>
                <a:effectLst/>
                <a:latin typeface="Raleway" pitchFamily="2" charset="0"/>
                <a:ea typeface="+mn-ea"/>
                <a:cs typeface="+mn-cs"/>
              </a:rPr>
              <a:t>mortalitatea prezisă din cauza RAM în comparație cu cauzele comune ale deceselor actuale și estimările sale în decese în anul 2050. </a:t>
            </a:r>
          </a:p>
          <a:p>
            <a:pPr algn="l"/>
            <a:r>
              <a:rPr lang="ro-RO" sz="1600" b="0" i="0">
                <a:solidFill>
                  <a:srgbClr val="444444"/>
                </a:solidFill>
                <a:effectLst/>
                <a:latin typeface="Raleway" pitchFamily="2" charset="0"/>
                <a:ea typeface="+mn-ea"/>
                <a:cs typeface="+mn-cs"/>
              </a:rPr>
              <a:t>Datele diferitelor cauze ale deceselor actuale sunt preluate din diferite surse: </a:t>
            </a:r>
          </a:p>
          <a:p>
            <a:pPr marL="171450" indent="-171450" algn="l">
              <a:buFont typeface="Arial" panose="020B0604020202020204" pitchFamily="34" charset="0"/>
              <a:buChar char="•"/>
            </a:pPr>
            <a:r>
              <a:rPr lang="ro-RO" sz="1100" b="0" i="0" u="none" strike="noStrike" baseline="0">
                <a:solidFill>
                  <a:srgbClr val="3C4982"/>
                </a:solidFill>
                <a:latin typeface="PF Square Sans Pro" pitchFamily="2" charset="0"/>
              </a:rPr>
              <a:t>Diabet: www.whi.int/mediacentre/factsheets/fs312/en/ Cancer: www.whi.int/mediacentre/factsheets/fs297/en/</a:t>
            </a:r>
          </a:p>
          <a:p>
            <a:pPr marL="171450" indent="-171450" algn="l">
              <a:buFont typeface="Arial" panose="020B0604020202020204" pitchFamily="34" charset="0"/>
              <a:buChar char="•"/>
            </a:pPr>
            <a:r>
              <a:rPr lang="ro-RO" sz="1100" b="0" i="0" u="none" strike="noStrike" baseline="0">
                <a:solidFill>
                  <a:srgbClr val="3C4982"/>
                </a:solidFill>
                <a:latin typeface="PF Square Sans Pro" pitchFamily="2" charset="0"/>
              </a:rPr>
              <a:t>Holeră: www.whi.int/mediacentre/factsheets/fs107/en/ Boală diareică: www.sciencedirect.com/science/article/pii/So140673612617280</a:t>
            </a:r>
          </a:p>
          <a:p>
            <a:pPr marL="171450" indent="-171450" algn="l">
              <a:buFont typeface="Arial" panose="020B0604020202020204" pitchFamily="34" charset="0"/>
              <a:buChar char="•"/>
            </a:pPr>
            <a:r>
              <a:rPr lang="ro-RO" sz="1100" b="0" i="0" u="none" strike="noStrike" baseline="0">
                <a:solidFill>
                  <a:srgbClr val="3C4982"/>
                </a:solidFill>
                <a:latin typeface="PF Square Sans Pro" pitchFamily="2" charset="0"/>
              </a:rPr>
              <a:t>Rujeolă: www.sciencedirect.com/science/article/pii/So140673612617280 Accidentele rutiere: www.whi.int/mediacentre/factsheets/fs358/en/</a:t>
            </a:r>
          </a:p>
          <a:p>
            <a:pPr marL="171450" indent="-171450" algn="l">
              <a:buFont typeface="Arial" panose="020B0604020202020204" pitchFamily="34" charset="0"/>
              <a:buChar char="•"/>
            </a:pPr>
            <a:r>
              <a:rPr lang="ro-RO" sz="1100" b="0" i="0" u="none" strike="noStrike" baseline="0">
                <a:solidFill>
                  <a:srgbClr val="3C4982"/>
                </a:solidFill>
                <a:latin typeface="PF Square Sans Pro" pitchFamily="2" charset="0"/>
              </a:rPr>
              <a:t>Tetanos: www.sciencedirect.com/science/article/pii/So140673612617280</a:t>
            </a:r>
          </a:p>
          <a:p>
            <a:pPr algn="l"/>
            <a:endParaRPr lang="en-GB" sz="1100" b="0" i="0" u="none" strike="noStrike" baseline="0" dirty="0">
              <a:solidFill>
                <a:srgbClr val="3C4982"/>
              </a:solidFill>
              <a:latin typeface="PF Square Sans Pro" pitchFamily="2" charset="0"/>
            </a:endParaRPr>
          </a:p>
          <a:p>
            <a:pPr algn="l"/>
            <a:endParaRPr lang="en-GB" sz="1100" b="0" i="0" u="none" strike="noStrike" baseline="0" dirty="0">
              <a:solidFill>
                <a:srgbClr val="3C4982"/>
              </a:solidFill>
              <a:latin typeface="PF Square Sans Pro" pitchFamily="2" charset="0"/>
            </a:endParaRPr>
          </a:p>
          <a:p>
            <a:pPr algn="l"/>
            <a:r>
              <a:rPr lang="ro-RO" sz="1100" b="0" i="0" u="none" strike="noStrike" baseline="0">
                <a:solidFill>
                  <a:srgbClr val="3C4982"/>
                </a:solidFill>
                <a:latin typeface="PF Square Sans Pro" pitchFamily="2" charset="0"/>
              </a:rPr>
              <a:t>De fapt, rezistența antimicrobiană are</a:t>
            </a:r>
            <a:r>
              <a:rPr lang="ro-RO" sz="1100" b="0" i="0" u="none" strike="noStrike" baseline="0">
                <a:solidFill>
                  <a:srgbClr val="3C4982"/>
                </a:solidFill>
                <a:highlight>
                  <a:srgbClr val="FFFF00"/>
                </a:highlight>
                <a:latin typeface="PF Square Sans Pro" pitchFamily="2" charset="0"/>
              </a:rPr>
              <a:t> </a:t>
            </a:r>
            <a:r>
              <a:rPr lang="ro-RO" sz="1100" b="0" i="0" u="none" strike="noStrike" baseline="0">
                <a:solidFill>
                  <a:srgbClr val="3C4982"/>
                </a:solidFill>
                <a:latin typeface="PF Square Sans Pro" pitchFamily="2" charset="0"/>
              </a:rPr>
              <a:t>un impact uriaș asupra sistemelor de sănătate din Europa, în jur de 1,1 miliarde de euro pe an, potrivit datelor de la </a:t>
            </a:r>
            <a:r>
              <a:rPr lang="ro-RO" sz="1600" b="0" i="0">
                <a:solidFill>
                  <a:srgbClr val="4D5156"/>
                </a:solidFill>
                <a:effectLst/>
                <a:latin typeface="arial" panose="020B0604020202020204" pitchFamily="34" charset="0"/>
              </a:rPr>
              <a:t>Organizația pentru Cooperare și Dezvoltare Economică </a:t>
            </a:r>
            <a:r>
              <a:rPr lang="ro-RO" sz="1600" b="0" i="0" u="none" strike="noStrike" baseline="0">
                <a:solidFill>
                  <a:srgbClr val="3C4982"/>
                </a:solidFill>
                <a:latin typeface="PF Square Sans Pro" pitchFamily="2" charset="0"/>
              </a:rPr>
              <a:t>(OCDE)</a:t>
            </a:r>
            <a:r>
              <a:rPr lang="ro-RO" sz="1600" b="0" i="0">
                <a:solidFill>
                  <a:srgbClr val="4D5156"/>
                </a:solidFill>
                <a:effectLst/>
                <a:latin typeface="arial" panose="020B0604020202020204" pitchFamily="34" charset="0"/>
              </a:rPr>
              <a:t>.</a:t>
            </a:r>
          </a:p>
          <a:p>
            <a:pPr algn="l"/>
            <a:r>
              <a:rPr lang="ro-RO" sz="1100" b="0" i="0">
                <a:solidFill>
                  <a:srgbClr val="3F4A52"/>
                </a:solidFill>
                <a:effectLst/>
                <a:latin typeface="PF Square Sans Pro" pitchFamily="2" charset="0"/>
              </a:rPr>
              <a:t>Când o infecție nu răspunde la un tratament antimicrobian de primă linie </a:t>
            </a:r>
            <a:r>
              <a:rPr lang="ro-RO" sz="1800" b="0" i="0" u="none" strike="noStrike">
                <a:solidFill>
                  <a:srgbClr val="3F4A52"/>
                </a:solidFill>
                <a:effectLst/>
                <a:latin typeface="PF Square Sans Pro" pitchFamily="2" charset="0"/>
              </a:rPr>
              <a:t>(„Tratamentul de primă linie este prima opțiune de tratament recomandată”), </a:t>
            </a:r>
            <a:r>
              <a:rPr lang="ro-RO" sz="1100" b="0" i="0">
                <a:solidFill>
                  <a:srgbClr val="3F4A52"/>
                </a:solidFill>
                <a:effectLst/>
                <a:latin typeface="PF Square Sans Pro" pitchFamily="2" charset="0"/>
              </a:rPr>
              <a:t>profesioniștii din domeniul sănătății apelează la </a:t>
            </a:r>
            <a:r>
              <a:rPr lang="ro-RO" sz="1100" b="1" i="0">
                <a:solidFill>
                  <a:srgbClr val="3F4A52"/>
                </a:solidFill>
                <a:effectLst/>
                <a:latin typeface="PF Square Sans Pro" pitchFamily="2" charset="0"/>
              </a:rPr>
              <a:t>alternative</a:t>
            </a:r>
            <a:r>
              <a:rPr lang="ro-RO" sz="1100" i="0">
                <a:solidFill>
                  <a:srgbClr val="3F4A52"/>
                </a:solidFill>
                <a:effectLst/>
                <a:latin typeface="PF Square Sans Pro" pitchFamily="2" charset="0"/>
              </a:rPr>
              <a:t> </a:t>
            </a:r>
            <a:r>
              <a:rPr lang="ro-RO" sz="1100" b="1" i="0">
                <a:solidFill>
                  <a:srgbClr val="3F4A52"/>
                </a:solidFill>
                <a:effectLst/>
                <a:latin typeface="PF Square Sans Pro" pitchFamily="2" charset="0"/>
              </a:rPr>
              <a:t>mai scumpe</a:t>
            </a:r>
            <a:r>
              <a:rPr lang="ro-RO" sz="1100" b="0" i="0">
                <a:solidFill>
                  <a:srgbClr val="3F4A52"/>
                </a:solidFill>
                <a:effectLst/>
                <a:latin typeface="PF Square Sans Pro" pitchFamily="2" charset="0"/>
              </a:rPr>
              <a:t>, cum ar fi medicamentele de linia a doua și a treia (ultimele opțiuni de tratament disponibile). Complicațiile sau durata mai lungă a unei boli sau tratament necesită uneori </a:t>
            </a:r>
            <a:r>
              <a:rPr lang="ro-RO" sz="1100" b="1" i="0">
                <a:solidFill>
                  <a:srgbClr val="3F4A52"/>
                </a:solidFill>
                <a:effectLst/>
                <a:latin typeface="PF Square Sans Pro" pitchFamily="2" charset="0"/>
              </a:rPr>
              <a:t>spitalizare mai lungă</a:t>
            </a:r>
            <a:r>
              <a:rPr lang="ro-RO" sz="1100" b="0" i="0">
                <a:solidFill>
                  <a:srgbClr val="3F4A52"/>
                </a:solidFill>
                <a:effectLst/>
                <a:latin typeface="PF Square Sans Pro" pitchFamily="2" charset="0"/>
              </a:rPr>
              <a:t>, cu costurile aferente.</a:t>
            </a:r>
          </a:p>
          <a:p>
            <a:pPr algn="l"/>
            <a:r>
              <a:rPr lang="ro-RO" sz="1100" b="0" i="1">
                <a:solidFill>
                  <a:srgbClr val="000000"/>
                </a:solidFill>
                <a:effectLst/>
                <a:latin typeface="PF Square Sans Pro" pitchFamily="2" charset="0"/>
              </a:rPr>
              <a:t>Sursă:</a:t>
            </a:r>
            <a:r>
              <a:rPr lang="ro-RO" sz="1100" b="0" i="0">
                <a:solidFill>
                  <a:srgbClr val="000000"/>
                </a:solidFill>
                <a:effectLst/>
                <a:latin typeface="PF Square Sans Pro" pitchFamily="2" charset="0"/>
              </a:rPr>
              <a:t> OCDE (2018), </a:t>
            </a:r>
            <a:r>
              <a:rPr lang="ro-RO" sz="1100" b="0" i="1">
                <a:solidFill>
                  <a:srgbClr val="000000"/>
                </a:solidFill>
                <a:effectLst/>
                <a:latin typeface="PF Square Sans Pro" pitchFamily="2" charset="0"/>
              </a:rPr>
              <a:t>Stemming the Superbug Tide: Just A Few Dollars More</a:t>
            </a:r>
            <a:r>
              <a:rPr lang="ro-RO" sz="1100" b="0" i="0">
                <a:solidFill>
                  <a:srgbClr val="000000"/>
                </a:solidFill>
                <a:effectLst/>
                <a:latin typeface="PF Square Sans Pro" pitchFamily="2" charset="0"/>
              </a:rPr>
              <a:t>, OECD Health Policy Studies, OECD Publishing, Paris, </a:t>
            </a:r>
            <a:r>
              <a:rPr lang="ro-RO" sz="1100" b="0" i="0">
                <a:solidFill>
                  <a:srgbClr val="000000"/>
                </a:solidFill>
                <a:effectLst/>
                <a:latin typeface="PF Square Sans Pro" pitchFamily="2" charset="0"/>
                <a:hlinkClick r:id="rId3"/>
              </a:rPr>
              <a:t>https://doi.org/10.1787/9789264307599-ro</a:t>
            </a:r>
            <a:r>
              <a:rPr lang="ro-RO" sz="1100" b="0" i="0">
                <a:solidFill>
                  <a:srgbClr val="000000"/>
                </a:solidFill>
                <a:effectLst/>
                <a:latin typeface="PF Square Sans Pro" pitchFamily="2" charset="0"/>
              </a:rPr>
              <a:t>.</a:t>
            </a:r>
          </a:p>
          <a:p>
            <a:pPr algn="l"/>
            <a:endParaRPr lang="en-GB" sz="1100" b="0" i="0" dirty="0">
              <a:solidFill>
                <a:srgbClr val="000000"/>
              </a:solidFill>
              <a:effectLst/>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PF Square Sans Pro" pitchFamily="2"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b="0" i="0">
                <a:solidFill>
                  <a:srgbClr val="404040"/>
                </a:solidFill>
                <a:effectLst/>
                <a:latin typeface="arial" panose="020B0604020202020204" pitchFamily="34" charset="0"/>
              </a:rPr>
              <a:t>Rezistența antimicrobiană (RAM) este capacitatea microorganismelor de a supraviețui sau de a crește în ciuda agentului antimicrobian care în mod normal inhibă sau ucide </a:t>
            </a:r>
            <a:r>
              <a:rPr lang="ro-RO" sz="1100">
                <a:solidFill>
                  <a:srgbClr val="404040"/>
                </a:solidFill>
                <a:latin typeface="arial" panose="020B0604020202020204" pitchFamily="34" charset="0"/>
              </a:rPr>
              <a:t>microorganismul. </a:t>
            </a:r>
          </a:p>
          <a:p>
            <a:pPr algn="l"/>
            <a:r>
              <a:rPr lang="ro-RO" sz="1100">
                <a:solidFill>
                  <a:srgbClr val="404040"/>
                </a:solidFill>
                <a:latin typeface="arial" panose="020B0604020202020204" pitchFamily="34" charset="0"/>
              </a:rPr>
              <a:t>Este consecința unei selecții naturale și a geneticii. </a:t>
            </a:r>
            <a:r>
              <a:rPr lang="ro-RO" sz="1100" b="0" i="0">
                <a:solidFill>
                  <a:srgbClr val="1F1F1F"/>
                </a:solidFill>
                <a:effectLst/>
                <a:latin typeface="Google Sans"/>
              </a:rPr>
              <a:t>Rezistența la antibiotice apare și atunci când bacteriile se modifică pentru a se proteja de un antibiotic. </a:t>
            </a:r>
          </a:p>
          <a:p>
            <a:pPr algn="l"/>
            <a:r>
              <a:rPr lang="ro-RO" sz="1100">
                <a:solidFill>
                  <a:srgbClr val="404040"/>
                </a:solidFill>
                <a:latin typeface="arial" panose="020B0604020202020204" pitchFamily="34" charset="0"/>
              </a:rPr>
              <a:t>Și factori umani suplimentari promovează dezvoltarea rezistenței, cum ar fi: </a:t>
            </a:r>
          </a:p>
          <a:p>
            <a:pPr marL="285750" indent="-285750" algn="l">
              <a:buFont typeface="Arial" panose="020B0604020202020204" pitchFamily="34" charset="0"/>
              <a:buChar char="•"/>
            </a:pPr>
            <a:r>
              <a:rPr lang="ro-RO" sz="1100">
                <a:solidFill>
                  <a:srgbClr val="404040"/>
                </a:solidFill>
                <a:latin typeface="arial" panose="020B0604020202020204" pitchFamily="34" charset="0"/>
              </a:rPr>
              <a:t>Utilizare necorespunzătoare: </a:t>
            </a:r>
          </a:p>
          <a:p>
            <a:pPr marL="742950" lvl="1" indent="-285750" algn="l">
              <a:buFont typeface="Arial" panose="020B0604020202020204" pitchFamily="34" charset="0"/>
              <a:buChar char="•"/>
            </a:pPr>
            <a:r>
              <a:rPr lang="ro-RO" sz="1100">
                <a:solidFill>
                  <a:srgbClr val="404040"/>
                </a:solidFill>
                <a:latin typeface="arial" panose="020B0604020202020204" pitchFamily="34" charset="0"/>
              </a:rPr>
              <a:t>Utilizare excesivă: </a:t>
            </a:r>
          </a:p>
          <a:p>
            <a:pPr marL="1200150" lvl="2" indent="-285750" algn="l">
              <a:buFont typeface="Arial" panose="020B0604020202020204" pitchFamily="34" charset="0"/>
              <a:buChar char="•"/>
            </a:pPr>
            <a:r>
              <a:rPr lang="ro-RO" sz="1100">
                <a:solidFill>
                  <a:srgbClr val="404040"/>
                </a:solidFill>
                <a:latin typeface="arial" panose="020B0604020202020204" pitchFamily="34" charset="0"/>
              </a:rPr>
              <a:t>împărtășirea antibioticelor</a:t>
            </a:r>
          </a:p>
          <a:p>
            <a:pPr marL="1200150" lvl="2" indent="-285750" algn="l">
              <a:buFont typeface="Arial" panose="020B0604020202020204" pitchFamily="34" charset="0"/>
              <a:buChar char="•"/>
            </a:pPr>
            <a:r>
              <a:rPr lang="ro-RO" sz="1100">
                <a:solidFill>
                  <a:srgbClr val="404040"/>
                </a:solidFill>
                <a:latin typeface="arial" panose="020B0604020202020204" pitchFamily="34" charset="0"/>
              </a:rPr>
              <a:t>folosirea antibioticelor fără a fi nevoie de aceasta</a:t>
            </a:r>
          </a:p>
          <a:p>
            <a:pPr marL="1200150" lvl="2" indent="-285750" algn="l">
              <a:buFont typeface="Arial" panose="020B0604020202020204" pitchFamily="34" charset="0"/>
              <a:buChar char="•"/>
            </a:pPr>
            <a:r>
              <a:rPr lang="ro-RO" sz="1100">
                <a:solidFill>
                  <a:srgbClr val="404040"/>
                </a:solidFill>
                <a:latin typeface="arial" panose="020B0604020202020204" pitchFamily="34" charset="0"/>
              </a:rPr>
              <a:t>utilizarea antibioticelor pentru infecții virale și inflamații</a:t>
            </a:r>
          </a:p>
          <a:p>
            <a:pPr marL="742950" lvl="1" indent="-285750" algn="l">
              <a:buFont typeface="Arial" panose="020B0604020202020204" pitchFamily="34" charset="0"/>
              <a:buChar char="•"/>
            </a:pPr>
            <a:r>
              <a:rPr lang="ro-RO" sz="1100">
                <a:solidFill>
                  <a:srgbClr val="404040"/>
                </a:solidFill>
                <a:latin typeface="arial" panose="020B0604020202020204" pitchFamily="34" charset="0"/>
              </a:rPr>
              <a:t>Folosire greșită: </a:t>
            </a:r>
          </a:p>
          <a:p>
            <a:pPr marL="1200150" lvl="2" indent="-285750" algn="l">
              <a:buFont typeface="Arial" panose="020B0604020202020204" pitchFamily="34" charset="0"/>
              <a:buChar char="•"/>
            </a:pPr>
            <a:r>
              <a:rPr lang="ro-RO" sz="1100">
                <a:solidFill>
                  <a:srgbClr val="404040"/>
                </a:solidFill>
                <a:latin typeface="arial" panose="020B0604020202020204" pitchFamily="34" charset="0"/>
              </a:rPr>
              <a:t>utilizarea antimicrobienelor ca promotori de creștere a animalelor în ferme sau în acvacultură</a:t>
            </a:r>
          </a:p>
          <a:p>
            <a:pPr marL="1200150" lvl="2" indent="-285750" algn="l">
              <a:buFont typeface="Arial" panose="020B0604020202020204" pitchFamily="34" charset="0"/>
              <a:buChar char="•"/>
            </a:pPr>
            <a:r>
              <a:rPr lang="ro-RO" sz="1100">
                <a:solidFill>
                  <a:srgbClr val="404040"/>
                </a:solidFill>
                <a:latin typeface="arial" panose="020B0604020202020204" pitchFamily="34" charset="0"/>
              </a:rPr>
              <a:t>nefinalizarea tratamentului sau administrarea unei doze insuficiente</a:t>
            </a:r>
          </a:p>
          <a:p>
            <a:pPr marL="1200150" lvl="2" indent="-285750" algn="l">
              <a:buFont typeface="Arial" panose="020B0604020202020204" pitchFamily="34" charset="0"/>
              <a:buChar char="•"/>
            </a:pPr>
            <a:r>
              <a:rPr lang="ro-RO" sz="1100">
                <a:solidFill>
                  <a:srgbClr val="404040"/>
                </a:solidFill>
                <a:latin typeface="arial" panose="020B0604020202020204" pitchFamily="34" charset="0"/>
              </a:rPr>
              <a:t>luarea de antibiotice pentru indicații greșite, cum ar fi infecția virală și inflamația</a:t>
            </a:r>
          </a:p>
          <a:p>
            <a:pPr algn="l"/>
            <a:endParaRPr lang="en-GB" sz="1100" dirty="0">
              <a:solidFill>
                <a:srgbClr val="404040"/>
              </a:solidFill>
              <a:latin typeface="arial" panose="020B0604020202020204" pitchFamily="34" charset="0"/>
            </a:endParaRPr>
          </a:p>
          <a:p>
            <a:pPr algn="l"/>
            <a:r>
              <a:rPr lang="ro-RO" sz="1100" b="0" i="0" u="none" strike="noStrike" baseline="0">
                <a:latin typeface="ECSquareSansPro-Regular"/>
              </a:rPr>
              <a:t>În timp, acest lucru face ca antimicrobienele să fie mai puțin eficiente și, în cele din urmă, inutile la om și în m</a:t>
            </a:r>
            <a:r>
              <a:rPr lang="ro-RO" sz="1100" b="0" i="0" u="none" strike="noStrike" baseline="0">
                <a:solidFill>
                  <a:srgbClr val="FFFFFF"/>
                </a:solidFill>
                <a:latin typeface="ECSquareSansPro-Regular"/>
              </a:rPr>
              <a:t>edicina veterinară.</a:t>
            </a:r>
          </a:p>
          <a:p>
            <a:r>
              <a:rPr lang="ro-RO" sz="1100" b="0" i="0">
                <a:solidFill>
                  <a:srgbClr val="1F1F1F"/>
                </a:solidFill>
                <a:effectLst/>
                <a:latin typeface="Google Sans"/>
              </a:rPr>
              <a:t>Toate bacteriile se răspândesc prin aer, apă, sol, alimente sau vectori vii. </a:t>
            </a:r>
          </a:p>
          <a:p>
            <a:r>
              <a:rPr lang="ro-RO" sz="1100" b="0" i="0">
                <a:solidFill>
                  <a:srgbClr val="1F1F1F"/>
                </a:solidFill>
                <a:effectLst/>
                <a:latin typeface="Google Sans"/>
              </a:rPr>
              <a:t>Următorul diapozitiv ilustrează diferitele direcții de răspândire.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ro-RO" sz="1100" b="0" i="0" u="none" strike="noStrike" baseline="0">
                <a:latin typeface="PF Square Sans Pro" pitchFamily="2" charset="0"/>
              </a:rPr>
              <a:t>Conceptul One Health recunoaște că sănătatea umană este strâns legată de sănătatea animalelor și a mediului, adică hrana pentru animale, hrana pentru oameni, sănătatea</a:t>
            </a:r>
          </a:p>
          <a:p>
            <a:pPr algn="l"/>
            <a:r>
              <a:rPr lang="ro-RO" sz="1100" b="0" i="0" u="none" strike="noStrike" baseline="0">
                <a:latin typeface="PF Square Sans Pro" pitchFamily="2" charset="0"/>
              </a:rPr>
              <a:t>animalelor și oamenilor și contaminarea mediului sunt strâns legate. </a:t>
            </a:r>
          </a:p>
          <a:p>
            <a:pPr algn="l"/>
            <a:endParaRPr lang="en-GB" sz="1100" b="0" i="0" u="none" strike="noStrike" baseline="0" dirty="0">
              <a:solidFill>
                <a:srgbClr val="404040"/>
              </a:solidFill>
              <a:effectLst/>
              <a:latin typeface="PF Square Sans Pro" pitchFamily="2" charset="0"/>
            </a:endParaRPr>
          </a:p>
          <a:p>
            <a:r>
              <a:rPr lang="ro-RO" sz="1100" b="0" i="0">
                <a:solidFill>
                  <a:srgbClr val="1C1D1E"/>
                </a:solidFill>
                <a:effectLst/>
                <a:latin typeface="PF Square Sans Pro" pitchFamily="2" charset="0"/>
              </a:rPr>
              <a:t>Acesta reflectă abordarea „O singură sănătate” a Comisiei Europene cu privire la RAM, abordând sectoarele uman și veterinar împreună într-o abordare holistică și coordonată</a:t>
            </a:r>
          </a:p>
          <a:p>
            <a:endParaRPr lang="en-GB" sz="1100" b="0" i="0" dirty="0">
              <a:solidFill>
                <a:srgbClr val="1C1D1E"/>
              </a:solidFill>
              <a:effectLst/>
              <a:latin typeface="PF Square Sans Pro" pitchFamily="2" charset="0"/>
            </a:endParaRPr>
          </a:p>
          <a:p>
            <a:r>
              <a:rPr lang="ro-RO" sz="1100" b="0" i="0">
                <a:solidFill>
                  <a:srgbClr val="202122"/>
                </a:solidFill>
                <a:effectLst/>
                <a:latin typeface="PF Square Sans Pro" pitchFamily="2" charset="0"/>
              </a:rPr>
              <a:t>Utilizarea crescută a antibioticelor este o problemă de îngrijorare deoarece </a:t>
            </a:r>
            <a:r>
              <a:rPr lang="ro-RO" sz="1100" b="0" i="0">
                <a:solidFill>
                  <a:srgbClr val="202122"/>
                </a:solidFill>
                <a:effectLst/>
                <a:latin typeface="PF Square Sans Pro" pitchFamily="2" charset="0"/>
                <a:hlinkClick r:id="rId3" tooltip="Rezistența la antibiotic">
                  <a:extLst>
                    <a:ext uri="{A12FA001-AC4F-418D-AE19-62706E023703}">
                      <ahyp:hlinkClr xmlns:ahyp="http://schemas.microsoft.com/office/drawing/2018/hyperlinkcolor" val="tx"/>
                    </a:ext>
                  </a:extLst>
                </a:hlinkClick>
              </a:rPr>
              <a:t>rezistența la antibiotice</a:t>
            </a:r>
            <a:r>
              <a:rPr lang="ro-RO" sz="1100" b="0" i="0">
                <a:solidFill>
                  <a:srgbClr val="202122"/>
                </a:solidFill>
                <a:effectLst/>
                <a:latin typeface="PF Square Sans Pro" pitchFamily="2" charset="0"/>
              </a:rPr>
              <a:t> este considerată a fi o amenințare serioasă pentru sănătatea și bunăstarea umană și animală în viitor, iar nivelurile tot mai mari de antibiotice sau bacterii rezistente la antibiotice în mediu pot crește numărul de infecții rezistente la medicamente la ambele.</a:t>
            </a:r>
          </a:p>
          <a:p>
            <a:endParaRPr lang="en-GB" sz="1100" b="0" i="0" dirty="0">
              <a:solidFill>
                <a:srgbClr val="202122"/>
              </a:solidFill>
              <a:effectLst/>
              <a:latin typeface="PF Square Sans Pr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100" b="0" i="0">
                <a:solidFill>
                  <a:srgbClr val="202122"/>
                </a:solidFill>
                <a:effectLst/>
                <a:latin typeface="PF Square Sans Pro" pitchFamily="2" charset="0"/>
              </a:rPr>
              <a:t>Formularea graficului se concentrează pe consumul de antimicrobiene la animalele de la care se obțin produse alimentare. Dar </a:t>
            </a:r>
            <a:r>
              <a:rPr lang="ro-RO" sz="1800">
                <a:solidFill>
                  <a:srgbClr val="000000"/>
                </a:solidFill>
                <a:latin typeface="Adobe Clean DC"/>
              </a:rPr>
              <a:t>în principiu, nu se limitează la animalele de la care se obțin produse alimentare, în ciuda faptului că vorbim cu fermieri și veterinari ai animalelor de la care se obțin produse alimentare. </a:t>
            </a:r>
          </a:p>
          <a:p>
            <a:endParaRPr lang="en-GB" sz="1100" b="0" i="0" dirty="0">
              <a:solidFill>
                <a:srgbClr val="202122"/>
              </a:solidFill>
              <a:effectLst/>
              <a:latin typeface="PF Square Sans Pro" pitchFamily="2"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100" b="0" i="0">
                <a:solidFill>
                  <a:srgbClr val="3F4A52"/>
                </a:solidFill>
                <a:effectLst/>
                <a:latin typeface="Open Sans" panose="020B0606030504020204" pitchFamily="34" charset="0"/>
              </a:rPr>
              <a:t>În 2020, peste </a:t>
            </a:r>
            <a:r>
              <a:rPr lang="ro-RO" sz="1100" b="1" i="0">
                <a:solidFill>
                  <a:srgbClr val="3F4A52"/>
                </a:solidFill>
                <a:effectLst/>
                <a:latin typeface="Open Sans" panose="020B0606030504020204" pitchFamily="34" charset="0"/>
              </a:rPr>
              <a:t>800 000</a:t>
            </a:r>
            <a:r>
              <a:rPr lang="ro-RO" sz="1100" b="0" i="0">
                <a:solidFill>
                  <a:srgbClr val="3F4A52"/>
                </a:solidFill>
                <a:effectLst/>
                <a:latin typeface="Open Sans" panose="020B0606030504020204" pitchFamily="34" charset="0"/>
              </a:rPr>
              <a:t> de oameni erau </a:t>
            </a:r>
            <a:r>
              <a:rPr lang="ro-RO" sz="1100" b="1" i="0">
                <a:solidFill>
                  <a:srgbClr val="3F4A52"/>
                </a:solidFill>
                <a:effectLst/>
                <a:latin typeface="Open Sans" panose="020B0606030504020204" pitchFamily="34" charset="0"/>
              </a:rPr>
              <a:t>infectați</a:t>
            </a:r>
            <a:r>
              <a:rPr lang="ro-RO" sz="1100" b="0" i="0">
                <a:solidFill>
                  <a:srgbClr val="3F4A52"/>
                </a:solidFill>
                <a:effectLst/>
                <a:latin typeface="Open Sans" panose="020B0606030504020204" pitchFamily="34" charset="0"/>
              </a:rPr>
              <a:t> de bacterii rezistente la antibiotice în Europa. Bolile rezultate au inclus pneumonie și sânge și infecții intra-abdominale. (Sursă: ECDC - Centrul European pentru Prevenirea și Controlul Bolilor).</a:t>
            </a:r>
          </a:p>
          <a:p>
            <a:endParaRPr lang="es-ES" sz="1100" dirty="0"/>
          </a:p>
          <a:p>
            <a:r>
              <a:rPr lang="ro-RO" sz="1100" b="0" i="0">
                <a:solidFill>
                  <a:srgbClr val="333333"/>
                </a:solidFill>
                <a:effectLst/>
                <a:latin typeface="Roboto" panose="02000000000000000000" pitchFamily="2" charset="0"/>
              </a:rPr>
              <a:t>În general, în UE/SEE, procentele RAM pentru combinațiile dintre speciile bacteriene și grupul de antimicrobiene aflate sub supraveghere continuă să fie ridicate:</a:t>
            </a:r>
          </a:p>
          <a:p>
            <a:pPr marL="171450" indent="-171450">
              <a:buFontTx/>
              <a:buChar char="-"/>
            </a:pPr>
            <a:r>
              <a:rPr lang="ro-RO" sz="1100" b="0" i="0">
                <a:solidFill>
                  <a:srgbClr val="333333"/>
                </a:solidFill>
                <a:effectLst/>
                <a:latin typeface="Roboto" panose="02000000000000000000" pitchFamily="2" charset="0"/>
              </a:rPr>
              <a:t>rezistența la carbapenem la </a:t>
            </a:r>
            <a:r>
              <a:rPr lang="ro-RO" sz="1100" b="0" i="1">
                <a:solidFill>
                  <a:srgbClr val="333333"/>
                </a:solidFill>
                <a:effectLst/>
                <a:latin typeface="Roboto" panose="02000000000000000000" pitchFamily="2" charset="0"/>
              </a:rPr>
              <a:t>Escherichia coli</a:t>
            </a:r>
            <a:r>
              <a:rPr lang="ro-RO" sz="1100" b="0" i="0">
                <a:solidFill>
                  <a:srgbClr val="333333"/>
                </a:solidFill>
                <a:effectLst/>
                <a:latin typeface="Roboto" panose="02000000000000000000" pitchFamily="2" charset="0"/>
              </a:rPr>
              <a:t> și </a:t>
            </a:r>
            <a:r>
              <a:rPr lang="ro-RO" sz="1100" b="0" i="1">
                <a:solidFill>
                  <a:srgbClr val="333333"/>
                </a:solidFill>
                <a:effectLst/>
                <a:latin typeface="Roboto" panose="02000000000000000000" pitchFamily="2" charset="0"/>
              </a:rPr>
              <a:t>Klebsiella pneumoniae </a:t>
            </a:r>
            <a:r>
              <a:rPr lang="ro-RO" sz="1100" b="0" i="0">
                <a:solidFill>
                  <a:srgbClr val="333333"/>
                </a:solidFill>
                <a:effectLst/>
                <a:latin typeface="Roboto" panose="02000000000000000000" pitchFamily="2" charset="0"/>
              </a:rPr>
              <a:t>(</a:t>
            </a:r>
            <a:r>
              <a:rPr lang="ro-RO" sz="1100" b="0" i="1">
                <a:solidFill>
                  <a:srgbClr val="333333"/>
                </a:solidFill>
                <a:effectLst/>
                <a:latin typeface="Roboto" panose="02000000000000000000" pitchFamily="2" charset="0"/>
              </a:rPr>
              <a:t>K. pneumoniae</a:t>
            </a:r>
            <a:r>
              <a:rPr lang="ro-RO" sz="1100" b="0" i="0">
                <a:solidFill>
                  <a:srgbClr val="333333"/>
                </a:solidFill>
                <a:effectLst/>
                <a:latin typeface="Roboto" panose="02000000000000000000" pitchFamily="2" charset="0"/>
              </a:rPr>
              <a:t>),</a:t>
            </a:r>
          </a:p>
          <a:p>
            <a:pPr marL="171450" indent="-171450">
              <a:buFontTx/>
              <a:buChar char="-"/>
            </a:pPr>
            <a:r>
              <a:rPr lang="ro-RO" sz="1100" b="0" i="0">
                <a:solidFill>
                  <a:srgbClr val="333333"/>
                </a:solidFill>
                <a:effectLst/>
                <a:latin typeface="Roboto" panose="02000000000000000000" pitchFamily="2" charset="0"/>
              </a:rPr>
              <a:t>rezistența la vancomicină la </a:t>
            </a:r>
            <a:r>
              <a:rPr lang="ro-RO" sz="1100" b="0" i="1">
                <a:solidFill>
                  <a:srgbClr val="333333"/>
                </a:solidFill>
                <a:effectLst/>
                <a:latin typeface="Roboto" panose="02000000000000000000" pitchFamily="2" charset="0"/>
              </a:rPr>
              <a:t>Enterococcus faecium</a:t>
            </a:r>
            <a:r>
              <a:rPr lang="ro-RO" sz="1100" b="0" i="0">
                <a:solidFill>
                  <a:srgbClr val="333333"/>
                </a:solidFill>
                <a:effectLst/>
                <a:latin typeface="Roboto" panose="02000000000000000000" pitchFamily="2" charset="0"/>
              </a:rPr>
              <a:t> înregistrând o creștere semnificativă în perioada 2016–2020. </a:t>
            </a:r>
          </a:p>
          <a:p>
            <a:pPr marL="171450" indent="-171450">
              <a:buFontTx/>
              <a:buChar char="-"/>
            </a:pPr>
            <a:r>
              <a:rPr lang="ro-RO" sz="1100" b="0" i="0">
                <a:solidFill>
                  <a:srgbClr val="333333"/>
                </a:solidFill>
                <a:effectLst/>
                <a:latin typeface="Roboto" panose="02000000000000000000" pitchFamily="2" charset="0"/>
              </a:rPr>
              <a:t>Procente mari de rezistență la cefalosporinele și carbapenemele de generația a treia la </a:t>
            </a:r>
            <a:r>
              <a:rPr lang="ro-RO" sz="1100" b="0" i="1">
                <a:solidFill>
                  <a:srgbClr val="333333"/>
                </a:solidFill>
                <a:effectLst/>
                <a:latin typeface="Roboto" panose="02000000000000000000" pitchFamily="2" charset="0"/>
              </a:rPr>
              <a:t>K. Pneumoniae</a:t>
            </a:r>
          </a:p>
          <a:p>
            <a:pPr marL="171450" indent="-171450">
              <a:buFontTx/>
              <a:buChar char="-"/>
            </a:pPr>
            <a:r>
              <a:rPr lang="ro-RO" sz="1100" b="0" i="0">
                <a:solidFill>
                  <a:srgbClr val="333333"/>
                </a:solidFill>
                <a:effectLst/>
                <a:latin typeface="Roboto" panose="02000000000000000000" pitchFamily="2" charset="0"/>
              </a:rPr>
              <a:t>procente mari de </a:t>
            </a:r>
            <a:r>
              <a:rPr lang="ro-RO" sz="1100" b="0">
                <a:solidFill>
                  <a:srgbClr val="333333"/>
                </a:solidFill>
                <a:effectLst/>
                <a:latin typeface="Roboto" panose="02000000000000000000" pitchFamily="2" charset="0"/>
              </a:rPr>
              <a:t>specii </a:t>
            </a:r>
            <a:r>
              <a:rPr lang="ro-RO" sz="1100" b="0" i="1">
                <a:solidFill>
                  <a:srgbClr val="333333"/>
                </a:solidFill>
                <a:effectLst/>
                <a:latin typeface="Roboto" panose="02000000000000000000" pitchFamily="2" charset="0"/>
              </a:rPr>
              <a:t>Acinetobacter </a:t>
            </a:r>
            <a:r>
              <a:rPr lang="ro-RO" sz="1100" b="0" i="0">
                <a:solidFill>
                  <a:srgbClr val="333333"/>
                </a:solidFill>
                <a:effectLst/>
                <a:latin typeface="Roboto" panose="02000000000000000000" pitchFamily="2" charset="0"/>
              </a:rPr>
              <a:t>și </a:t>
            </a:r>
            <a:r>
              <a:rPr lang="ro-RO" sz="1100" b="0" i="1">
                <a:solidFill>
                  <a:srgbClr val="333333"/>
                </a:solidFill>
                <a:effectLst/>
                <a:latin typeface="Roboto" panose="02000000000000000000" pitchFamily="2" charset="0"/>
              </a:rPr>
              <a:t>Pseudomonas aeruginosa rezistente la carbapenem</a:t>
            </a:r>
          </a:p>
          <a:p>
            <a:pPr marL="0" indent="0">
              <a:buFontTx/>
              <a:buNone/>
            </a:pPr>
            <a:r>
              <a:rPr lang="ro-RO" sz="1100" b="0" i="0">
                <a:solidFill>
                  <a:srgbClr val="333333"/>
                </a:solidFill>
                <a:effectLst/>
                <a:latin typeface="Roboto" panose="02000000000000000000" pitchFamily="2" charset="0"/>
              </a:rPr>
              <a:t>(</a:t>
            </a:r>
            <a:r>
              <a:rPr lang="ro-RO" sz="1100" b="0" i="1">
                <a:solidFill>
                  <a:srgbClr val="333333"/>
                </a:solidFill>
                <a:effectLst/>
                <a:latin typeface="Roboto" panose="02000000000000000000" pitchFamily="2" charset="0"/>
              </a:rPr>
              <a:t>Sursă</a:t>
            </a:r>
            <a:r>
              <a:rPr lang="ro-RO" sz="1100" b="0" i="0">
                <a:solidFill>
                  <a:srgbClr val="333333"/>
                </a:solidFill>
                <a:effectLst/>
                <a:latin typeface="Roboto" panose="02000000000000000000" pitchFamily="2" charset="0"/>
              </a:rPr>
              <a:t>: Supravegherea rezistenței antimicrobiene în Europa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ro-RO" sz="1100" b="0" i="0">
                <a:solidFill>
                  <a:srgbClr val="333333"/>
                </a:solidFill>
                <a:effectLst/>
                <a:latin typeface="Roboto" panose="02000000000000000000" pitchFamily="2" charset="0"/>
              </a:rPr>
              <a:t>în mai multe țări din Regiunea Europeană sunt îngrijorătoare.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b="0" i="0">
                <a:solidFill>
                  <a:srgbClr val="1F1F1F"/>
                </a:solidFill>
                <a:effectLst/>
                <a:latin typeface="Google Sans"/>
              </a:rPr>
              <a:t>Pe baza listării AMEG și a Regulamentului 2022/1255</a:t>
            </a:r>
          </a:p>
          <a:p>
            <a:r>
              <a:rPr lang="ro-RO" sz="1100" b="0" i="0">
                <a:solidFill>
                  <a:srgbClr val="1F1F1F"/>
                </a:solidFill>
                <a:effectLst/>
                <a:latin typeface="Google Sans"/>
              </a:rPr>
              <a:t>Scopul este de a explica că multe antimicrobiene sunt de aceleași clase pe care le folosim în medicamentele de uz uman și veterinar și diferența dintre diferitele tipuri de antimicrobiene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100" b="0" i="0">
                <a:solidFill>
                  <a:srgbClr val="404040"/>
                </a:solidFill>
                <a:effectLst/>
                <a:latin typeface="arial" panose="020B0604020202020204" pitchFamily="34" charset="0"/>
              </a:rPr>
              <a:t>Din raportul rezumat simplificat JIACRA: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ro-RO">
                <a:latin typeface="PF Square Sans Pro" pitchFamily="2" charset="0"/>
                <a:hlinkClick r:id="rId17"/>
              </a:rPr>
              <a:t>www.amrfvtraining.eu</a:t>
            </a:r>
            <a:r>
              <a:rPr lang="ro-RO">
                <a:latin typeface="PF Square Sans Pro" pitchFamily="2"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ro-RO" sz="2400" noProof="0">
                <a:solidFill>
                  <a:srgbClr val="003399"/>
                </a:solidFill>
                <a:latin typeface="PF Square Sans Pro" pitchFamily="2" charset="0"/>
              </a:rPr>
              <a:t>Instruire practică pentru fermieri și medici veterinari: Noi măsuri de combatere a rezistenței antimicrobiene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ro-RO" sz="2800" b="1">
                <a:solidFill>
                  <a:srgbClr val="002060"/>
                </a:solidFill>
                <a:latin typeface="PF Square Sans Pro" pitchFamily="2" charset="0"/>
              </a:rPr>
              <a:t>Introducere în cadrul general de reglementare al UE care sprijină implementarea celor mai bune practici pentru combaterea RAM.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07/05/2024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PF Square Sans Pro" pitchFamily="2"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PF Square Sans Pro" pitchFamily="2"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PF Square Sans Pro" pitchFamily="2"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PF Square Sans Pro" pitchFamily="2"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PF Square Sans Pro" pitchFamily="2"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ro-RO">
                <a:latin typeface="PF Square Sans Pro" pitchFamily="2" charset="0"/>
                <a:hlinkClick r:id="rId17"/>
              </a:rPr>
              <a:t>www.amrfvtraining.eu</a:t>
            </a:r>
            <a:r>
              <a:rPr lang="ro-RO">
                <a:latin typeface="PF Square Sans Pro" pitchFamily="2"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606008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ro-RO" sz="2400" baseline="0" noProof="0">
                <a:solidFill>
                  <a:srgbClr val="003399"/>
                </a:solidFill>
                <a:latin typeface="PF Square Sans Pro" pitchFamily="2" charset="0"/>
              </a:rPr>
              <a:t>Instruire practică pentru fermieri și medici veterinari: Noi măsuri de combatere a rezistenței antimicrobiene</a:t>
            </a:r>
          </a:p>
          <a:p>
            <a:endParaRPr lang="es-ES" baseline="0"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33612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3511098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903603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815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96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07/05/2024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 id="2147483704" r:id="rId23"/>
    <p:sldLayoutId id="2147483705" r:id="rId24"/>
    <p:sldLayoutId id="214748370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7.xml"/><Relationship Id="rId5" Type="http://schemas.openxmlformats.org/officeDocument/2006/relationships/image" Target="../media/image81.emf"/><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2.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15.xml"/><Relationship Id="rId5" Type="http://schemas.openxmlformats.org/officeDocument/2006/relationships/image" Target="../media/image97.jpeg"/><Relationship Id="rId4" Type="http://schemas.openxmlformats.org/officeDocument/2006/relationships/image" Target="../media/image96.jpe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81.emf"/></Relationships>
</file>

<file path=ppt/slides/_rels/slide3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99.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100.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emf"/></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png"/><Relationship Id="rId7" Type="http://schemas.openxmlformats.org/officeDocument/2006/relationships/image" Target="../media/image109.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112.png"/><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image" Target="../media/image116.jpe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117.jpeg"/><Relationship Id="rId7" Type="http://schemas.openxmlformats.org/officeDocument/2006/relationships/image" Target="../media/image120.jpe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19.png"/><Relationship Id="rId5" Type="http://schemas.microsoft.com/office/2017/06/relationships/model3d" Target="../media/model3d1.glb"/><Relationship Id="rId4" Type="http://schemas.openxmlformats.org/officeDocument/2006/relationships/image" Target="../media/image118.jpe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ro-RO" sz="3600" b="1">
                <a:latin typeface="PF Square Sans Pro" pitchFamily="2" charset="0"/>
              </a:rPr>
              <a:t>ROMÂNIA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ro-RO">
                <a:latin typeface="PF Square Sans Pro" pitchFamily="2" charset="0"/>
              </a:rPr>
              <a:t>09 ȘI 10 MAI 2024</a:t>
            </a:r>
          </a:p>
          <a:p>
            <a:endParaRPr lang="es-ES" kern="0" dirty="0"/>
          </a:p>
        </p:txBody>
      </p:sp>
      <p:sp>
        <p:nvSpPr>
          <p:cNvPr id="6" name="Rectángulo 5">
            <a:extLst>
              <a:ext uri="{FF2B5EF4-FFF2-40B4-BE49-F238E27FC236}">
                <a16:creationId xmlns:a16="http://schemas.microsoft.com/office/drawing/2014/main" id="{CA2EFD1B-D4DF-E494-C0DD-CCE26F05DACC}"/>
              </a:ext>
            </a:extLst>
          </p:cNvPr>
          <p:cNvSpPr/>
          <p:nvPr/>
        </p:nvSpPr>
        <p:spPr>
          <a:xfrm>
            <a:off x="8763000" y="5797550"/>
            <a:ext cx="3429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Texto&#10;&#10;Descripción generada automáticamente">
            <a:extLst>
              <a:ext uri="{FF2B5EF4-FFF2-40B4-BE49-F238E27FC236}">
                <a16:creationId xmlns:a16="http://schemas.microsoft.com/office/drawing/2014/main" id="{D2EEA114-217F-C8DA-32B0-83EDB95A0D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29138" y="5888086"/>
            <a:ext cx="3270849" cy="733328"/>
          </a:xfrm>
          <a:prstGeom prst="rect">
            <a:avLst/>
          </a:prstGeom>
        </p:spPr>
      </p:pic>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3600" b="1" dirty="0">
                <a:solidFill>
                  <a:srgbClr val="003399"/>
                </a:solidFill>
                <a:latin typeface="PF Square Sans Pro" pitchFamily="2" charset="0"/>
              </a:rPr>
              <a:t>Obiectivul „Farm to fork” (De la fermă la furculiță)</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400" b="0" i="0" u="none" strike="noStrike" baseline="0">
                <a:solidFill>
                  <a:schemeClr val="bg1"/>
                </a:solidFill>
                <a:latin typeface="PF Square Sans Pro" pitchFamily="2" charset="0"/>
              </a:rPr>
              <a:t>Reducere cu 50% din totalul UE de </a:t>
            </a:r>
          </a:p>
          <a:p>
            <a:pPr algn="ctr"/>
            <a:r>
              <a:rPr lang="ro-RO" sz="4400" b="0" i="0" u="none" strike="noStrike" baseline="0">
                <a:solidFill>
                  <a:schemeClr val="bg1"/>
                </a:solidFill>
                <a:latin typeface="PF Square Sans Pro" pitchFamily="2" charset="0"/>
              </a:rPr>
              <a:t>vânzări de antimicrobiene pentru </a:t>
            </a:r>
          </a:p>
          <a:p>
            <a:pPr algn="ctr"/>
            <a:r>
              <a:rPr lang="ro-RO" sz="4400" b="0" i="0" u="none" strike="noStrike" baseline="0">
                <a:solidFill>
                  <a:schemeClr val="bg1"/>
                </a:solidFill>
                <a:latin typeface="PF Square Sans Pro" pitchFamily="2" charset="0"/>
              </a:rPr>
              <a:t>animale de crescătorie și </a:t>
            </a:r>
          </a:p>
          <a:p>
            <a:pPr algn="ctr"/>
            <a:r>
              <a:rPr lang="ro-RO" sz="4400" b="0" i="0" u="none" strike="noStrike" baseline="0">
                <a:solidFill>
                  <a:schemeClr val="bg1"/>
                </a:solidFill>
                <a:latin typeface="PF Square Sans Pro" pitchFamily="2" charset="0"/>
              </a:rPr>
              <a:t>în acvacultură până în 2030</a:t>
            </a:r>
          </a:p>
          <a:p>
            <a:pPr algn="ctr"/>
            <a:endParaRPr lang="en-GB" sz="4400" dirty="0">
              <a:solidFill>
                <a:schemeClr val="bg1"/>
              </a:solidFill>
              <a:latin typeface="PF Square Sans Pro" pitchFamily="2" charset="0"/>
            </a:endParaRPr>
          </a:p>
          <a:p>
            <a:pPr algn="ctr"/>
            <a:endParaRPr lang="en-GB" sz="4400" b="0" i="0" u="none" strike="noStrike" baseline="0" dirty="0">
              <a:solidFill>
                <a:schemeClr val="bg1"/>
              </a:solidFill>
              <a:latin typeface="PF Square Sans Pro" pitchFamily="2" charset="0"/>
            </a:endParaRPr>
          </a:p>
          <a:p>
            <a:pPr algn="ctr"/>
            <a:endParaRPr lang="en-GB" sz="4400" b="0" i="0" u="none" strike="noStrike" baseline="0" dirty="0">
              <a:solidFill>
                <a:schemeClr val="bg1"/>
              </a:solidFill>
              <a:latin typeface="PF Square Sans Pro" pitchFamily="2"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2426" y="4806950"/>
            <a:ext cx="4187492" cy="1807600"/>
          </a:xfrm>
          <a:prstGeom prst="rect">
            <a:avLst/>
          </a:prstGeom>
        </p:spPr>
      </p:pic>
      <p:sp>
        <p:nvSpPr>
          <p:cNvPr id="3" name="TextBox 2"/>
          <p:cNvSpPr txBox="1">
            <a:spLocks/>
          </p:cNvSpPr>
          <p:nvPr/>
        </p:nvSpPr>
        <p:spPr>
          <a:xfrm>
            <a:off x="9692640" y="5050790"/>
            <a:ext cx="1092958" cy="338554"/>
          </a:xfrm>
          <a:prstGeom prst="rect">
            <a:avLst/>
          </a:prstGeom>
          <a:noFill/>
        </p:spPr>
        <p:txBody>
          <a:bodyPr wrap="square" lIns="0" tIns="0" rIns="0" bIns="0" rtlCol="0">
            <a:spAutoFit/>
          </a:bodyPr>
          <a:lstStyle/>
          <a:p>
            <a:pPr algn="ctr"/>
            <a:r>
              <a:rPr lang="ro-RO" sz="1100">
                <a:latin typeface="Tahoma" pitchFamily="34" charset="0"/>
                <a:ea typeface="Tahoma" pitchFamily="34" charset="0"/>
                <a:cs typeface="Tahoma" pitchFamily="34" charset="0"/>
              </a:rPr>
              <a:t>84,8 mg/PCU 2022</a:t>
            </a:r>
          </a:p>
        </p:txBody>
      </p:sp>
      <p:sp>
        <p:nvSpPr>
          <p:cNvPr id="7" name="TextBox 6"/>
          <p:cNvSpPr txBox="1">
            <a:spLocks/>
          </p:cNvSpPr>
          <p:nvPr/>
        </p:nvSpPr>
        <p:spPr>
          <a:xfrm>
            <a:off x="7970520" y="6259096"/>
            <a:ext cx="1029617" cy="338554"/>
          </a:xfrm>
          <a:prstGeom prst="rect">
            <a:avLst/>
          </a:prstGeom>
          <a:noFill/>
        </p:spPr>
        <p:txBody>
          <a:bodyPr wrap="square" lIns="0" tIns="0" rIns="0" bIns="0" rtlCol="0">
            <a:spAutoFit/>
          </a:bodyPr>
          <a:lstStyle/>
          <a:p>
            <a:pPr algn="ctr"/>
            <a:r>
              <a:rPr lang="ro-RO" sz="1100">
                <a:latin typeface="Tahoma" pitchFamily="34" charset="0"/>
                <a:ea typeface="Tahoma" pitchFamily="34" charset="0"/>
                <a:cs typeface="Tahoma" pitchFamily="34" charset="0"/>
              </a:rPr>
              <a:t>118,3 mg/PCU 2018</a:t>
            </a:r>
          </a:p>
        </p:txBody>
      </p:sp>
      <p:sp>
        <p:nvSpPr>
          <p:cNvPr id="8" name="TextBox 7"/>
          <p:cNvSpPr txBox="1">
            <a:spLocks/>
          </p:cNvSpPr>
          <p:nvPr/>
        </p:nvSpPr>
        <p:spPr>
          <a:xfrm>
            <a:off x="10949023" y="6259096"/>
            <a:ext cx="1029617" cy="338554"/>
          </a:xfrm>
          <a:prstGeom prst="rect">
            <a:avLst/>
          </a:prstGeom>
          <a:noFill/>
        </p:spPr>
        <p:txBody>
          <a:bodyPr wrap="square" lIns="0" tIns="0" rIns="0" bIns="0" rtlCol="0">
            <a:spAutoFit/>
          </a:bodyPr>
          <a:lstStyle/>
          <a:p>
            <a:pPr algn="ctr"/>
            <a:r>
              <a:rPr lang="ro-RO" sz="1100">
                <a:latin typeface="Tahoma" pitchFamily="34" charset="0"/>
                <a:ea typeface="Tahoma" pitchFamily="34" charset="0"/>
                <a:cs typeface="Tahoma" pitchFamily="34" charset="0"/>
              </a:rPr>
              <a:t>59,2 mg/PCU 2030</a:t>
            </a:r>
          </a:p>
        </p:txBody>
      </p:sp>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533400" y="158750"/>
            <a:ext cx="8735291" cy="685800"/>
          </a:xfrm>
        </p:spPr>
        <p:txBody>
          <a:bodyPr>
            <a:normAutofit/>
          </a:bodyPr>
          <a:lstStyle/>
          <a:p>
            <a:pPr marL="0" indent="0">
              <a:buNone/>
            </a:pPr>
            <a:r>
              <a:rPr lang="ro-RO" sz="1600" dirty="0">
                <a:latin typeface="PF Square Sans Pro" pitchFamily="2" charset="0"/>
              </a:rPr>
              <a:t>Agenția Europeană pentru Medicamente (EMA) - a treisprezecea supraveghere europeană a consumului de antimicrobiene veterinare – raport ESVAC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533400" y="821690"/>
            <a:ext cx="4345200" cy="6015600"/>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ro-RO" sz="2800" dirty="0">
                <a:solidFill>
                  <a:schemeClr val="bg1"/>
                </a:solidFill>
                <a:latin typeface="PF Square Sans Pro" pitchFamily="2" charset="0"/>
              </a:rPr>
              <a:t>ESVAC = Supravegherea europeană a consumului de antimicrobiene veterinare</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PF Square Sans Pro" pitchFamily="2" charset="0"/>
            </a:endParaRPr>
          </a:p>
          <a:p>
            <a:r>
              <a:rPr lang="ro-RO" sz="2400">
                <a:latin typeface="PF Square Sans Pro" pitchFamily="2" charset="0"/>
              </a:rPr>
              <a:t>- Vânzările totale de antibiotice veterinare în 2022 pentru 31 de țări</a:t>
            </a:r>
            <a:br>
              <a:rPr lang="ro-RO" sz="2400">
                <a:latin typeface="PF Square Sans Pro" pitchFamily="2" charset="0"/>
              </a:rPr>
            </a:br>
            <a:endParaRPr lang="ro-RO" sz="2400">
              <a:latin typeface="PF Square Sans Pro" pitchFamily="2" charset="0"/>
            </a:endParaRPr>
          </a:p>
          <a:p>
            <a:r>
              <a:rPr lang="ro-RO" sz="2400">
                <a:latin typeface="PF Square Sans Pro" pitchFamily="2" charset="0"/>
              </a:rPr>
              <a:t>- Tendințe din 2011 până în 2022 în 25 de țări participante la ESVAC: </a:t>
            </a:r>
          </a:p>
          <a:p>
            <a:pPr marL="342900" indent="-342900">
              <a:buFont typeface="Wingdings" panose="05000000000000000000" pitchFamily="2" charset="2"/>
              <a:buChar char="ü"/>
            </a:pPr>
            <a:r>
              <a:rPr lang="ro-RO" sz="2400" b="1">
                <a:solidFill>
                  <a:schemeClr val="accent6">
                    <a:lumMod val="75000"/>
                  </a:schemeClr>
                </a:solidFill>
                <a:latin typeface="PF Square Sans Pro" pitchFamily="2" charset="0"/>
              </a:rPr>
              <a:t>- 53,0% vânzări totale </a:t>
            </a:r>
          </a:p>
          <a:p>
            <a:pPr marL="342900" indent="-342900">
              <a:buFont typeface="Wingdings" panose="05000000000000000000" pitchFamily="2" charset="2"/>
              <a:buChar char="ü"/>
            </a:pPr>
            <a:r>
              <a:rPr lang="ro-RO" sz="2400">
                <a:latin typeface="PF Square Sans Pro" pitchFamily="2" charset="0"/>
              </a:rPr>
              <a:t>- 49,0% vânzări de cefalosporine de a treia și a patra generație </a:t>
            </a:r>
          </a:p>
          <a:p>
            <a:pPr marL="342900" indent="-342900">
              <a:buFont typeface="Wingdings" panose="05000000000000000000" pitchFamily="2" charset="2"/>
              <a:buChar char="ü"/>
            </a:pPr>
            <a:r>
              <a:rPr lang="ro-RO" sz="2400">
                <a:latin typeface="PF Square Sans Pro" pitchFamily="2" charset="0"/>
              </a:rPr>
              <a:t>- 44,0% vânzări ale tuturor chinolonelor </a:t>
            </a:r>
          </a:p>
          <a:p>
            <a:pPr marL="342900" indent="-342900">
              <a:buFont typeface="Wingdings" panose="05000000000000000000" pitchFamily="2" charset="2"/>
              <a:buChar char="ü"/>
            </a:pPr>
            <a:r>
              <a:rPr lang="ro-RO" sz="2400">
                <a:latin typeface="PF Square Sans Pro" pitchFamily="2" charset="0"/>
              </a:rPr>
              <a:t>- 81,0% vânzări de polimixine</a:t>
            </a:r>
          </a:p>
        </p:txBody>
      </p:sp>
      <p:sp>
        <p:nvSpPr>
          <p:cNvPr id="7" name="TextBox 6"/>
          <p:cNvSpPr txBox="1">
            <a:spLocks/>
          </p:cNvSpPr>
          <p:nvPr/>
        </p:nvSpPr>
        <p:spPr>
          <a:xfrm>
            <a:off x="1775460" y="1788976"/>
            <a:ext cx="2591886" cy="307777"/>
          </a:xfrm>
          <a:prstGeom prst="rect">
            <a:avLst/>
          </a:prstGeom>
          <a:noFill/>
        </p:spPr>
        <p:txBody>
          <a:bodyPr wrap="square" lIns="0" tIns="0" rIns="0" bIns="0" rtlCol="0">
            <a:spAutoFit/>
          </a:bodyPr>
          <a:lstStyle/>
          <a:p>
            <a:pPr algn="l"/>
            <a:r>
              <a:rPr lang="ro-RO" sz="1000" dirty="0">
                <a:solidFill>
                  <a:srgbClr val="0F46A0"/>
                </a:solidFill>
                <a:latin typeface="Times New Roman" pitchFamily="18" charset="0"/>
                <a:ea typeface="Tahoma" pitchFamily="34" charset="0"/>
                <a:cs typeface="Times New Roman" pitchFamily="18" charset="0"/>
              </a:rPr>
              <a:t>AGENȚIA EUROPEANĂ A MEDICAMENTULUI</a:t>
            </a:r>
          </a:p>
        </p:txBody>
      </p:sp>
      <p:sp>
        <p:nvSpPr>
          <p:cNvPr id="8" name="TextBox 7"/>
          <p:cNvSpPr txBox="1">
            <a:spLocks/>
          </p:cNvSpPr>
          <p:nvPr/>
        </p:nvSpPr>
        <p:spPr>
          <a:xfrm>
            <a:off x="1775460" y="2152691"/>
            <a:ext cx="1978253" cy="107722"/>
          </a:xfrm>
          <a:prstGeom prst="rect">
            <a:avLst/>
          </a:prstGeom>
          <a:noFill/>
        </p:spPr>
        <p:txBody>
          <a:bodyPr wrap="square" lIns="0" tIns="0" rIns="0" bIns="0" rtlCol="0">
            <a:spAutoFit/>
          </a:bodyPr>
          <a:lstStyle/>
          <a:p>
            <a:pPr algn="l">
              <a:tabLst>
                <a:tab pos="628650" algn="l"/>
                <a:tab pos="1398588" algn="l"/>
              </a:tabLst>
            </a:pPr>
            <a:r>
              <a:rPr lang="ro-RO" sz="700" dirty="0">
                <a:solidFill>
                  <a:schemeClr val="bg2">
                    <a:lumMod val="50000"/>
                  </a:schemeClr>
                </a:solidFill>
                <a:latin typeface="Times New Roman" pitchFamily="18" charset="0"/>
                <a:ea typeface="Tahoma" pitchFamily="34" charset="0"/>
                <a:cs typeface="Times New Roman" pitchFamily="18" charset="0"/>
              </a:rPr>
              <a:t> ŞTIINŢĂ MEDICAMENTE SĂNĂTATE</a:t>
            </a:r>
          </a:p>
        </p:txBody>
      </p:sp>
      <p:sp>
        <p:nvSpPr>
          <p:cNvPr id="9" name="TextBox 8"/>
          <p:cNvSpPr txBox="1">
            <a:spLocks/>
          </p:cNvSpPr>
          <p:nvPr/>
        </p:nvSpPr>
        <p:spPr>
          <a:xfrm>
            <a:off x="807426" y="2905760"/>
            <a:ext cx="3963264" cy="811376"/>
          </a:xfrm>
          <a:prstGeom prst="rect">
            <a:avLst/>
          </a:prstGeom>
          <a:noFill/>
        </p:spPr>
        <p:txBody>
          <a:bodyPr wrap="square" lIns="0" tIns="0" rIns="0" bIns="0" rtlCol="0">
            <a:spAutoFit/>
          </a:bodyPr>
          <a:lstStyle/>
          <a:p>
            <a:pPr algn="l">
              <a:lnSpc>
                <a:spcPct val="95000"/>
              </a:lnSpc>
            </a:pPr>
            <a:r>
              <a:rPr lang="ro-RO" sz="1850" b="1">
                <a:solidFill>
                  <a:srgbClr val="0F46A0"/>
                </a:solidFill>
                <a:latin typeface="Tahoma" pitchFamily="34" charset="0"/>
                <a:ea typeface="Tahoma" pitchFamily="34" charset="0"/>
                <a:cs typeface="Tahoma" pitchFamily="34" charset="0"/>
              </a:rPr>
              <a:t>Vânzările de agenți antimicrobieni veterinari în 31 de țări europene în 2022</a:t>
            </a:r>
          </a:p>
        </p:txBody>
      </p:sp>
      <p:sp>
        <p:nvSpPr>
          <p:cNvPr id="10" name="TextBox 9"/>
          <p:cNvSpPr txBox="1">
            <a:spLocks/>
          </p:cNvSpPr>
          <p:nvPr/>
        </p:nvSpPr>
        <p:spPr>
          <a:xfrm>
            <a:off x="799058" y="3878912"/>
            <a:ext cx="2401342" cy="146194"/>
          </a:xfrm>
          <a:prstGeom prst="rect">
            <a:avLst/>
          </a:prstGeom>
          <a:noFill/>
        </p:spPr>
        <p:txBody>
          <a:bodyPr wrap="square" lIns="0" tIns="0" rIns="0" bIns="0" rtlCol="0">
            <a:spAutoFit/>
          </a:bodyPr>
          <a:lstStyle/>
          <a:p>
            <a:pPr algn="l">
              <a:lnSpc>
                <a:spcPct val="95000"/>
              </a:lnSpc>
            </a:pPr>
            <a:r>
              <a:rPr lang="ro-RO" sz="1000" dirty="0">
                <a:solidFill>
                  <a:srgbClr val="0F46A0"/>
                </a:solidFill>
                <a:latin typeface="Verdana" pitchFamily="34" charset="0"/>
                <a:ea typeface="Verdana" pitchFamily="34" charset="0"/>
                <a:cs typeface="Tahoma" pitchFamily="34" charset="0"/>
              </a:rPr>
              <a:t>Tendințe din 2010 până în 2022</a:t>
            </a:r>
          </a:p>
        </p:txBody>
      </p:sp>
      <p:sp>
        <p:nvSpPr>
          <p:cNvPr id="11" name="TextBox 10"/>
          <p:cNvSpPr txBox="1">
            <a:spLocks/>
          </p:cNvSpPr>
          <p:nvPr/>
        </p:nvSpPr>
        <p:spPr>
          <a:xfrm>
            <a:off x="807426" y="4075430"/>
            <a:ext cx="1707174" cy="146194"/>
          </a:xfrm>
          <a:prstGeom prst="rect">
            <a:avLst/>
          </a:prstGeom>
          <a:noFill/>
        </p:spPr>
        <p:txBody>
          <a:bodyPr wrap="square" lIns="0" tIns="0" rIns="0" bIns="0" rtlCol="0">
            <a:spAutoFit/>
          </a:bodyPr>
          <a:lstStyle/>
          <a:p>
            <a:pPr algn="l">
              <a:lnSpc>
                <a:spcPct val="95000"/>
              </a:lnSpc>
            </a:pPr>
            <a:r>
              <a:rPr lang="ro-RO" sz="1000" dirty="0">
                <a:solidFill>
                  <a:srgbClr val="0F46A0"/>
                </a:solidFill>
                <a:latin typeface="Verdana" pitchFamily="34" charset="0"/>
                <a:ea typeface="Verdana" pitchFamily="34" charset="0"/>
                <a:cs typeface="Tahoma" pitchFamily="34" charset="0"/>
              </a:rPr>
              <a:t>Al treisprezecelea raport ESVAC</a:t>
            </a:r>
          </a:p>
        </p:txBody>
      </p:sp>
      <p:sp>
        <p:nvSpPr>
          <p:cNvPr id="12" name="TextBox 11"/>
          <p:cNvSpPr txBox="1">
            <a:spLocks/>
          </p:cNvSpPr>
          <p:nvPr/>
        </p:nvSpPr>
        <p:spPr>
          <a:xfrm>
            <a:off x="3634684" y="4093038"/>
            <a:ext cx="1002144" cy="875374"/>
          </a:xfrm>
          <a:prstGeom prst="rect">
            <a:avLst/>
          </a:prstGeom>
          <a:noFill/>
        </p:spPr>
        <p:txBody>
          <a:bodyPr wrap="square" lIns="0" tIns="0" rIns="0" bIns="0" rtlCol="0">
            <a:prstTxWarp prst="textArchDown">
              <a:avLst>
                <a:gd name="adj" fmla="val 20604543"/>
              </a:avLst>
            </a:prstTxWarp>
            <a:spAutoFit/>
          </a:bodyPr>
          <a:lstStyle/>
          <a:p>
            <a:pPr algn="ctr">
              <a:lnSpc>
                <a:spcPct val="95000"/>
              </a:lnSpc>
            </a:pPr>
            <a:r>
              <a:rPr lang="ro-RO" sz="650" b="1">
                <a:solidFill>
                  <a:srgbClr val="0F46A0"/>
                </a:solidFill>
                <a:latin typeface="Verdana" pitchFamily="34" charset="0"/>
                <a:ea typeface="Verdana" pitchFamily="34" charset="0"/>
                <a:cs typeface="Tahoma" pitchFamily="34" charset="0"/>
              </a:rPr>
              <a:t>DE COOPERARE</a:t>
            </a:r>
          </a:p>
        </p:txBody>
      </p:sp>
      <p:sp>
        <p:nvSpPr>
          <p:cNvPr id="13" name="TextBox 12"/>
          <p:cNvSpPr txBox="1">
            <a:spLocks/>
          </p:cNvSpPr>
          <p:nvPr/>
        </p:nvSpPr>
        <p:spPr>
          <a:xfrm>
            <a:off x="3799296" y="4578350"/>
            <a:ext cx="319314" cy="87716"/>
          </a:xfrm>
          <a:prstGeom prst="rect">
            <a:avLst/>
          </a:prstGeom>
          <a:noFill/>
        </p:spPr>
        <p:txBody>
          <a:bodyPr wrap="square" lIns="0" tIns="0" rIns="0" bIns="0" rtlCol="0">
            <a:spAutoFit/>
          </a:bodyPr>
          <a:lstStyle/>
          <a:p>
            <a:pPr algn="ctr">
              <a:lnSpc>
                <a:spcPct val="95000"/>
              </a:lnSpc>
            </a:pPr>
            <a:r>
              <a:rPr lang="ro-RO" sz="600" b="1">
                <a:solidFill>
                  <a:srgbClr val="0F46A0"/>
                </a:solidFill>
                <a:latin typeface="Verdana" pitchFamily="34" charset="0"/>
                <a:ea typeface="Verdana" pitchFamily="34" charset="0"/>
                <a:cs typeface="Tahoma" pitchFamily="34" charset="0"/>
              </a:rPr>
              <a:t>Ani</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70000" lnSpcReduction="20000"/>
          </a:bodyPr>
          <a:lstStyle/>
          <a:p>
            <a:pPr marL="0" indent="0">
              <a:buNone/>
            </a:pPr>
            <a:r>
              <a:rPr lang="ro-RO" sz="4000" b="1">
                <a:latin typeface="PF Square Sans Pro" pitchFamily="2" charset="0"/>
                <a:cs typeface="+mn-cs"/>
              </a:rPr>
              <a:t>În 2022, puțin peste jumătate din obiectivul de reducere a fost atins</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284" y="1337524"/>
            <a:ext cx="7769545"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3600" b="1">
                <a:solidFill>
                  <a:schemeClr val="bg1"/>
                </a:solidFill>
                <a:latin typeface="PF Square Sans Pro" pitchFamily="2" charset="0"/>
              </a:rPr>
              <a:t>Modificări ale vânzărilor medii totale</a:t>
            </a: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sz="6000" b="1">
                <a:latin typeface="PF Square Sans Pro" pitchFamily="2"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124200" cy="1261884"/>
          </a:xfrm>
          <a:prstGeom prst="rect">
            <a:avLst/>
          </a:prstGeom>
          <a:noFill/>
        </p:spPr>
        <p:txBody>
          <a:bodyPr wrap="square" rtlCol="0">
            <a:spAutoFit/>
          </a:bodyPr>
          <a:lstStyle/>
          <a:p>
            <a:r>
              <a:rPr lang="ro-RO" sz="2000">
                <a:latin typeface="PF Square Sans Pro" pitchFamily="2" charset="0"/>
              </a:rPr>
              <a:t>Tendința de-a lungul anilor arată o reducere a utilizării antimicrobienelor</a:t>
            </a:r>
          </a:p>
          <a:p>
            <a:r>
              <a:rPr lang="ro-RO" sz="800">
                <a:latin typeface="PF Square Sans Pro" pitchFamily="2" charset="0"/>
              </a:rPr>
              <a:t>Calculat prin măsurarea cantității de antimicrobiene utilizate pe kilogram de carne produs de-a lungul anilor</a:t>
            </a:r>
          </a:p>
        </p:txBody>
      </p:sp>
      <p:sp>
        <p:nvSpPr>
          <p:cNvPr id="9" name="TextBox 8"/>
          <p:cNvSpPr txBox="1"/>
          <p:nvPr/>
        </p:nvSpPr>
        <p:spPr>
          <a:xfrm>
            <a:off x="7277073" y="1360626"/>
            <a:ext cx="2171727" cy="215444"/>
          </a:xfrm>
          <a:prstGeom prst="rect">
            <a:avLst/>
          </a:prstGeom>
          <a:noFill/>
        </p:spPr>
        <p:txBody>
          <a:bodyPr wrap="square" lIns="0" tIns="0" rIns="0" bIns="0" rtlCol="0">
            <a:spAutoFit/>
          </a:bodyPr>
          <a:lstStyle/>
          <a:p>
            <a:pPr algn="l">
              <a:spcAft>
                <a:spcPts val="200"/>
              </a:spcAft>
            </a:pPr>
            <a:r>
              <a:rPr lang="ro-RO" sz="1400" b="1">
                <a:solidFill>
                  <a:schemeClr val="tx1"/>
                </a:solidFill>
                <a:latin typeface="+mn-lt"/>
                <a:ea typeface="Tahoma" pitchFamily="34" charset="0"/>
                <a:cs typeface="Tahoma" pitchFamily="34" charset="0"/>
              </a:rPr>
              <a:t>mg per kg biomasă estimată</a:t>
            </a:r>
          </a:p>
        </p:txBody>
      </p:sp>
      <p:sp>
        <p:nvSpPr>
          <p:cNvPr id="11" name="TextBox 10"/>
          <p:cNvSpPr txBox="1"/>
          <p:nvPr/>
        </p:nvSpPr>
        <p:spPr>
          <a:xfrm>
            <a:off x="4439920" y="1687830"/>
            <a:ext cx="309057" cy="215444"/>
          </a:xfrm>
          <a:prstGeom prst="rect">
            <a:avLst/>
          </a:prstGeom>
          <a:noFill/>
        </p:spPr>
        <p:txBody>
          <a:bodyPr wrap="square" lIns="0" tIns="0" rIns="0" bIns="0" rtlCol="0">
            <a:spAutoFit/>
          </a:bodyPr>
          <a:lstStyle/>
          <a:p>
            <a:pPr algn="r">
              <a:spcAft>
                <a:spcPts val="200"/>
              </a:spcAft>
            </a:pPr>
            <a:r>
              <a:rPr lang="ro-RO" sz="1400">
                <a:solidFill>
                  <a:schemeClr val="tx1"/>
                </a:solidFill>
                <a:latin typeface="+mn-lt"/>
                <a:ea typeface="Tahoma" pitchFamily="34" charset="0"/>
                <a:cs typeface="Tahoma" pitchFamily="34" charset="0"/>
              </a:rPr>
              <a:t>200</a:t>
            </a:r>
          </a:p>
        </p:txBody>
      </p:sp>
      <p:sp>
        <p:nvSpPr>
          <p:cNvPr id="14" name="TextBox 13"/>
          <p:cNvSpPr txBox="1"/>
          <p:nvPr/>
        </p:nvSpPr>
        <p:spPr>
          <a:xfrm>
            <a:off x="4476303" y="2793186"/>
            <a:ext cx="309057" cy="215444"/>
          </a:xfrm>
          <a:prstGeom prst="rect">
            <a:avLst/>
          </a:prstGeom>
          <a:noFill/>
        </p:spPr>
        <p:txBody>
          <a:bodyPr wrap="square" lIns="0" tIns="0" rIns="0" bIns="0" rtlCol="0">
            <a:spAutoFit/>
          </a:bodyPr>
          <a:lstStyle/>
          <a:p>
            <a:pPr algn="l">
              <a:spcAft>
                <a:spcPts val="200"/>
              </a:spcAft>
            </a:pPr>
            <a:r>
              <a:rPr lang="ro-RO" sz="1400">
                <a:solidFill>
                  <a:schemeClr val="tx1"/>
                </a:solidFill>
                <a:latin typeface="+mn-lt"/>
                <a:ea typeface="Tahoma" pitchFamily="34" charset="0"/>
                <a:cs typeface="Tahoma" pitchFamily="34" charset="0"/>
              </a:rPr>
              <a:t>150</a:t>
            </a:r>
          </a:p>
        </p:txBody>
      </p:sp>
      <p:sp>
        <p:nvSpPr>
          <p:cNvPr id="15" name="TextBox 14"/>
          <p:cNvSpPr txBox="1"/>
          <p:nvPr/>
        </p:nvSpPr>
        <p:spPr>
          <a:xfrm>
            <a:off x="4424680" y="3878508"/>
            <a:ext cx="309057" cy="215444"/>
          </a:xfrm>
          <a:prstGeom prst="rect">
            <a:avLst/>
          </a:prstGeom>
          <a:noFill/>
        </p:spPr>
        <p:txBody>
          <a:bodyPr wrap="square" lIns="0" tIns="0" rIns="0" bIns="0" rtlCol="0">
            <a:spAutoFit/>
          </a:bodyPr>
          <a:lstStyle/>
          <a:p>
            <a:pPr algn="r">
              <a:spcAft>
                <a:spcPts val="200"/>
              </a:spcAft>
            </a:pPr>
            <a:r>
              <a:rPr lang="ro-RO" sz="1400">
                <a:solidFill>
                  <a:schemeClr val="tx1"/>
                </a:solidFill>
                <a:latin typeface="+mn-lt"/>
                <a:ea typeface="Tahoma" pitchFamily="34" charset="0"/>
                <a:cs typeface="Tahoma" pitchFamily="34" charset="0"/>
              </a:rPr>
              <a:t>100</a:t>
            </a:r>
          </a:p>
        </p:txBody>
      </p:sp>
      <p:sp>
        <p:nvSpPr>
          <p:cNvPr id="16" name="TextBox 15"/>
          <p:cNvSpPr txBox="1"/>
          <p:nvPr/>
        </p:nvSpPr>
        <p:spPr>
          <a:xfrm>
            <a:off x="4419600" y="4955109"/>
            <a:ext cx="309057" cy="215444"/>
          </a:xfrm>
          <a:prstGeom prst="rect">
            <a:avLst/>
          </a:prstGeom>
          <a:noFill/>
        </p:spPr>
        <p:txBody>
          <a:bodyPr wrap="square" lIns="0" tIns="0" rIns="0" bIns="0" rtlCol="0">
            <a:spAutoFit/>
          </a:bodyPr>
          <a:lstStyle/>
          <a:p>
            <a:pPr algn="r">
              <a:spcAft>
                <a:spcPts val="200"/>
              </a:spcAft>
            </a:pPr>
            <a:r>
              <a:rPr lang="ro-RO" sz="1400">
                <a:solidFill>
                  <a:schemeClr val="tx1"/>
                </a:solidFill>
                <a:latin typeface="+mn-lt"/>
                <a:ea typeface="Tahoma" pitchFamily="34" charset="0"/>
                <a:cs typeface="Tahoma" pitchFamily="34" charset="0"/>
              </a:rPr>
              <a:t>50</a:t>
            </a:r>
          </a:p>
        </p:txBody>
      </p:sp>
      <p:sp>
        <p:nvSpPr>
          <p:cNvPr id="17" name="TextBox 16"/>
          <p:cNvSpPr txBox="1"/>
          <p:nvPr/>
        </p:nvSpPr>
        <p:spPr>
          <a:xfrm>
            <a:off x="4445000" y="6071870"/>
            <a:ext cx="309057" cy="215444"/>
          </a:xfrm>
          <a:prstGeom prst="rect">
            <a:avLst/>
          </a:prstGeom>
          <a:noFill/>
        </p:spPr>
        <p:txBody>
          <a:bodyPr wrap="square" lIns="0" tIns="0" rIns="0" bIns="0" rtlCol="0">
            <a:spAutoFit/>
          </a:bodyPr>
          <a:lstStyle/>
          <a:p>
            <a:pPr algn="r">
              <a:spcAft>
                <a:spcPts val="200"/>
              </a:spcAft>
            </a:pPr>
            <a:r>
              <a:rPr lang="ro-RO" sz="1400">
                <a:solidFill>
                  <a:schemeClr val="tx1"/>
                </a:solidFill>
                <a:latin typeface="+mn-lt"/>
                <a:ea typeface="Tahoma" pitchFamily="34" charset="0"/>
                <a:cs typeface="Tahoma" pitchFamily="34" charset="0"/>
              </a:rPr>
              <a:t>0</a:t>
            </a:r>
          </a:p>
        </p:txBody>
      </p:sp>
      <p:sp>
        <p:nvSpPr>
          <p:cNvPr id="18" name="TextBox 17"/>
          <p:cNvSpPr txBox="1"/>
          <p:nvPr/>
        </p:nvSpPr>
        <p:spPr>
          <a:xfrm>
            <a:off x="5105400" y="6290958"/>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2011</a:t>
            </a:r>
          </a:p>
        </p:txBody>
      </p:sp>
      <p:sp>
        <p:nvSpPr>
          <p:cNvPr id="20" name="TextBox 19"/>
          <p:cNvSpPr txBox="1"/>
          <p:nvPr/>
        </p:nvSpPr>
        <p:spPr>
          <a:xfrm>
            <a:off x="5859716" y="6290958"/>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2012</a:t>
            </a:r>
          </a:p>
        </p:txBody>
      </p:sp>
      <p:sp>
        <p:nvSpPr>
          <p:cNvPr id="21" name="TextBox 20"/>
          <p:cNvSpPr txBox="1"/>
          <p:nvPr/>
        </p:nvSpPr>
        <p:spPr>
          <a:xfrm>
            <a:off x="6606950" y="6299136"/>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2013</a:t>
            </a:r>
          </a:p>
        </p:txBody>
      </p:sp>
      <p:sp>
        <p:nvSpPr>
          <p:cNvPr id="22" name="TextBox 21"/>
          <p:cNvSpPr txBox="1"/>
          <p:nvPr/>
        </p:nvSpPr>
        <p:spPr>
          <a:xfrm>
            <a:off x="7368348" y="6296084"/>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2014</a:t>
            </a:r>
          </a:p>
        </p:txBody>
      </p:sp>
      <p:sp>
        <p:nvSpPr>
          <p:cNvPr id="23" name="TextBox 22"/>
          <p:cNvSpPr txBox="1"/>
          <p:nvPr/>
        </p:nvSpPr>
        <p:spPr>
          <a:xfrm>
            <a:off x="8099010" y="6293032"/>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2015</a:t>
            </a:r>
          </a:p>
        </p:txBody>
      </p:sp>
      <p:sp>
        <p:nvSpPr>
          <p:cNvPr id="24" name="TextBox 23"/>
          <p:cNvSpPr txBox="1"/>
          <p:nvPr/>
        </p:nvSpPr>
        <p:spPr>
          <a:xfrm>
            <a:off x="8829672" y="6289980"/>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2016</a:t>
            </a:r>
          </a:p>
        </p:txBody>
      </p:sp>
      <p:sp>
        <p:nvSpPr>
          <p:cNvPr id="25" name="TextBox 24"/>
          <p:cNvSpPr txBox="1"/>
          <p:nvPr/>
        </p:nvSpPr>
        <p:spPr>
          <a:xfrm>
            <a:off x="9608241" y="6286928"/>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2017</a:t>
            </a:r>
          </a:p>
        </p:txBody>
      </p:sp>
      <p:sp>
        <p:nvSpPr>
          <p:cNvPr id="26" name="TextBox 25"/>
          <p:cNvSpPr txBox="1"/>
          <p:nvPr/>
        </p:nvSpPr>
        <p:spPr>
          <a:xfrm>
            <a:off x="10325420" y="6283876"/>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2018</a:t>
            </a:r>
          </a:p>
        </p:txBody>
      </p:sp>
      <p:sp>
        <p:nvSpPr>
          <p:cNvPr id="27" name="TextBox 26"/>
          <p:cNvSpPr txBox="1"/>
          <p:nvPr/>
        </p:nvSpPr>
        <p:spPr>
          <a:xfrm>
            <a:off x="11079736" y="6288508"/>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2019</a:t>
            </a:r>
          </a:p>
        </p:txBody>
      </p:sp>
      <p:sp>
        <p:nvSpPr>
          <p:cNvPr id="28" name="TextBox 27"/>
          <p:cNvSpPr txBox="1"/>
          <p:nvPr/>
        </p:nvSpPr>
        <p:spPr>
          <a:xfrm>
            <a:off x="11834052" y="6293140"/>
            <a:ext cx="373959" cy="215444"/>
          </a:xfrm>
          <a:prstGeom prst="rect">
            <a:avLst/>
          </a:prstGeom>
          <a:noFill/>
        </p:spPr>
        <p:txBody>
          <a:bodyPr wrap="square" lIns="0" tIns="0" rIns="0" bIns="0" rtlCol="0">
            <a:spAutoFit/>
          </a:bodyPr>
          <a:lstStyle/>
          <a:p>
            <a:pPr algn="ctr">
              <a:spcAft>
                <a:spcPts val="200"/>
              </a:spcAft>
            </a:pPr>
            <a:r>
              <a:rPr lang="ro-RO" sz="1400">
                <a:solidFill>
                  <a:schemeClr val="tx1"/>
                </a:solidFill>
                <a:latin typeface="+mn-lt"/>
                <a:ea typeface="Tahoma" pitchFamily="34" charset="0"/>
                <a:cs typeface="Tahoma" pitchFamily="34" charset="0"/>
              </a:rPr>
              <a:t>2020</a:t>
            </a:r>
          </a:p>
        </p:txBody>
      </p:sp>
      <p:sp>
        <p:nvSpPr>
          <p:cNvPr id="29" name="TextBox 28"/>
          <p:cNvSpPr txBox="1"/>
          <p:nvPr/>
        </p:nvSpPr>
        <p:spPr>
          <a:xfrm>
            <a:off x="4467534" y="6703486"/>
            <a:ext cx="1250541" cy="161583"/>
          </a:xfrm>
          <a:prstGeom prst="rect">
            <a:avLst/>
          </a:prstGeom>
          <a:noFill/>
        </p:spPr>
        <p:txBody>
          <a:bodyPr wrap="square" lIns="0" tIns="0" rIns="0" bIns="0" rtlCol="0">
            <a:spAutoFit/>
          </a:bodyPr>
          <a:lstStyle/>
          <a:p>
            <a:pPr algn="l">
              <a:spcAft>
                <a:spcPts val="200"/>
              </a:spcAft>
            </a:pPr>
            <a:r>
              <a:rPr lang="ro-RO" sz="1050" b="1">
                <a:solidFill>
                  <a:srgbClr val="234770"/>
                </a:solidFill>
                <a:latin typeface="+mn-lt"/>
                <a:ea typeface="Tahoma" pitchFamily="34" charset="0"/>
                <a:cs typeface="Tahoma" pitchFamily="34" charset="0"/>
              </a:rPr>
              <a:t>Sursă: </a:t>
            </a:r>
            <a:r>
              <a:rPr lang="ro-RO" sz="950">
                <a:solidFill>
                  <a:srgbClr val="234770"/>
                </a:solidFill>
                <a:latin typeface="+mn-lt"/>
                <a:ea typeface="Tahoma" pitchFamily="34" charset="0"/>
                <a:cs typeface="Tahoma" pitchFamily="34" charset="0"/>
              </a:rPr>
              <a:t>EMA (2021)</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ro-RO" sz="2800">
                <a:latin typeface="PF Square Sans Pro" pitchFamily="2" charset="0"/>
              </a:rPr>
              <a:t>Reguli comune</a:t>
            </a:r>
          </a:p>
          <a:p>
            <a:endParaRPr lang="en-GB" kern="0"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ro-RO" sz="2000" b="1" i="0" u="none" strike="noStrike" cap="none" normalizeH="0" noProof="0">
                <a:ln>
                  <a:noFill/>
                </a:ln>
                <a:solidFill>
                  <a:srgbClr val="FFFFFF"/>
                </a:solidFill>
                <a:effectLst/>
                <a:uLnTx/>
                <a:uFillTx/>
                <a:latin typeface="Montserrat" panose="00000500000000000000" pitchFamily="2" charset="0"/>
                <a:ea typeface="+mn-ea"/>
                <a:cs typeface="+mn-cs"/>
              </a:rPr>
              <a:t>Începând cu 2024, statele membre UE trebuie să raporteze date anuale privind volumul de </a:t>
            </a:r>
            <a:r>
              <a:rPr kumimoji="0" lang="ro-RO" sz="2000" b="1" i="0" u="sng" strike="noStrike" cap="none" normalizeH="0" noProof="0">
                <a:ln>
                  <a:noFill/>
                </a:ln>
                <a:solidFill>
                  <a:srgbClr val="FFFFFF"/>
                </a:solidFill>
                <a:effectLst/>
                <a:uLnTx/>
                <a:uFillTx/>
                <a:latin typeface="Montserrat" panose="00000500000000000000" pitchFamily="2" charset="0"/>
                <a:ea typeface="+mn-ea"/>
                <a:cs typeface="+mn-cs"/>
              </a:rPr>
              <a:t>vânzări și utilizare </a:t>
            </a:r>
            <a:r>
              <a:rPr kumimoji="0" lang="ro-RO" sz="2000" b="1" i="0" u="none" strike="noStrike" cap="none" normalizeH="0" noProof="0">
                <a:ln>
                  <a:noFill/>
                </a:ln>
                <a:solidFill>
                  <a:srgbClr val="FFFFFF"/>
                </a:solidFill>
                <a:effectLst/>
                <a:uLnTx/>
                <a:uFillTx/>
                <a:latin typeface="Montserrat" panose="00000500000000000000" pitchFamily="2" charset="0"/>
                <a:ea typeface="+mn-ea"/>
                <a:cs typeface="+mn-cs"/>
              </a:rPr>
              <a:t>de medicamente antimicrobiene la animale pentru anul precedent</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cap="none" spc="0" normalizeH="0" noProof="0" dirty="0">
              <a:ln>
                <a:noFill/>
              </a:ln>
              <a:solidFill>
                <a:srgbClr val="FFFFFF"/>
              </a:solidFill>
              <a:effectLst/>
              <a:uLnTx/>
              <a:uFillTx/>
              <a:latin typeface="PF Square Sans Pro" pitchFamily="2"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ro-RO" sz="2800" b="0" i="0" u="none" strike="noStrike" cap="none" normalizeH="0" noProof="0">
                <a:ln>
                  <a:noFill/>
                </a:ln>
                <a:solidFill>
                  <a:srgbClr val="003399"/>
                </a:solidFill>
                <a:effectLst/>
                <a:uLnTx/>
                <a:uFillTx/>
                <a:latin typeface="PF Square Sans Pro" pitchFamily="2" charset="0"/>
                <a:ea typeface="+mn-ea"/>
                <a:cs typeface="Arial" panose="020B0604020202020204" pitchFamily="34" charset="0"/>
              </a:rPr>
              <a:t>Colectarea datelor privind vânzările și utilizarea antimicrobienelor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cap="none" spc="0" normalizeH="0" noProof="0" dirty="0">
              <a:ln>
                <a:noFill/>
              </a:ln>
              <a:solidFill>
                <a:srgbClr val="003399"/>
              </a:solidFill>
              <a:effectLst/>
              <a:uLnTx/>
              <a:uFillTx/>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378565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000" b="0" i="0" u="none" strike="noStrike" cap="none" normalizeH="0" noProof="0" dirty="0">
                <a:ln>
                  <a:noFill/>
                </a:ln>
                <a:solidFill>
                  <a:sysClr val="windowText" lastClr="000000"/>
                </a:solidFill>
                <a:effectLst/>
                <a:uLnTx/>
                <a:uFillTx/>
                <a:latin typeface="PF Square Sans Pro" pitchFamily="2" charset="0"/>
              </a:rPr>
              <a:t>Țările UE trebuie să înceapă să colecteze date privind utilizarea: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cap="none" spc="0" normalizeH="0" noProof="0" dirty="0">
              <a:ln>
                <a:noFill/>
              </a:ln>
              <a:solidFill>
                <a:sysClr val="windowText" lastClr="000000"/>
              </a:solidFill>
              <a:effectLst/>
              <a:uLnTx/>
              <a:uFillTx/>
              <a:latin typeface="PF Square Sans Pro" pitchFamily="2" charset="0"/>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o-RO" sz="2000" b="0" i="0" u="none" strike="noStrike" cap="none" normalizeH="0" noProof="0" dirty="0">
                <a:ln>
                  <a:noFill/>
                </a:ln>
                <a:solidFill>
                  <a:sysClr val="windowText" lastClr="000000"/>
                </a:solidFill>
                <a:effectLst/>
                <a:uLnTx/>
                <a:uFillTx/>
                <a:latin typeface="PF Square Sans Pro" pitchFamily="2" charset="0"/>
              </a:rPr>
              <a:t>Bovine, porcine, păsări → din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o-RO" sz="2000" b="0" i="0" u="none" strike="noStrike" cap="none" normalizeH="0" noProof="0" dirty="0">
                <a:ln>
                  <a:noFill/>
                </a:ln>
                <a:solidFill>
                  <a:sysClr val="windowText" lastClr="000000"/>
                </a:solidFill>
                <a:effectLst/>
                <a:uLnTx/>
                <a:uFillTx/>
                <a:latin typeface="PF Square Sans Pro" pitchFamily="2" charset="0"/>
              </a:rPr>
              <a:t>Toate celelalte animale de la care se obțin produse alimentare → din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o-RO" sz="2000" b="0" i="0" u="none" strike="noStrike" cap="none" normalizeH="0" noProof="0" dirty="0">
                <a:ln>
                  <a:noFill/>
                </a:ln>
                <a:solidFill>
                  <a:sysClr val="windowText" lastClr="000000"/>
                </a:solidFill>
                <a:effectLst/>
                <a:uLnTx/>
                <a:uFillTx/>
                <a:latin typeface="PF Square Sans Pro" pitchFamily="2" charset="0"/>
              </a:rPr>
              <a:t>Câini, pisici și animale de blană → din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cap="none" spc="0" normalizeH="0" noProof="0" dirty="0">
              <a:ln>
                <a:noFill/>
              </a:ln>
              <a:solidFill>
                <a:sysClr val="windowText" lastClr="000000"/>
              </a:solidFill>
              <a:effectLst/>
              <a:uLnTx/>
              <a:uFillTx/>
              <a:latin typeface="PF Square Sans Pro" pitchFamily="2" charset="0"/>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000" b="0" i="0" u="none" strike="noStrike" cap="none" normalizeH="0" noProof="0" dirty="0">
                <a:ln>
                  <a:noFill/>
                </a:ln>
                <a:solidFill>
                  <a:sysClr val="windowText" lastClr="000000"/>
                </a:solidFill>
                <a:effectLst/>
                <a:uLnTx/>
                <a:uFillTx/>
                <a:latin typeface="PF Square Sans Pro" pitchFamily="2" charset="0"/>
              </a:rPr>
              <a:t>EMA va publica primul raport la 31 martie 2025, apoi până la 31 decembrie, acoperind anul precedent</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cap="none" spc="0" normalizeH="0" noProof="0" dirty="0">
              <a:ln>
                <a:noFill/>
              </a:ln>
              <a:solidFill>
                <a:sysClr val="windowText" lastClr="000000"/>
              </a:solidFill>
              <a:effectLst/>
              <a:uLnTx/>
              <a:uFillTx/>
              <a:latin typeface="PF Square Sans Pro" pitchFamily="2" charset="0"/>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000" b="0" i="0" u="none" strike="noStrike" cap="none" normalizeH="0" noProof="0" dirty="0">
                <a:ln>
                  <a:noFill/>
                </a:ln>
                <a:solidFill>
                  <a:sysClr val="windowText" lastClr="000000"/>
                </a:solidFill>
                <a:effectLst/>
                <a:uLnTx/>
                <a:uFillTx/>
                <a:latin typeface="PF Square Sans Pro" pitchFamily="2" charset="0"/>
              </a:rPr>
              <a:t>Datele vor fi detaliate cu speciile, categoriile sau etapele de animale relevante </a:t>
            </a: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noProof="0">
                <a:ln>
                  <a:noFill/>
                </a:ln>
                <a:solidFill>
                  <a:srgbClr val="000000"/>
                </a:solidFill>
                <a:effectLst/>
                <a:uLnTx/>
                <a:uFillTx/>
                <a:latin typeface="PF Square Sans Pro" pitchFamily="2" charset="0"/>
              </a:rPr>
              <a:t>Date de colectat pentru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ro-RO" sz="1800" b="0" i="0" u="none" strike="noStrike" cap="none" normalizeH="0" noProof="0">
                <a:ln>
                  <a:noFill/>
                </a:ln>
                <a:solidFill>
                  <a:srgbClr val="000000"/>
                </a:solidFill>
                <a:effectLst/>
                <a:uLnTx/>
                <a:uFillTx/>
                <a:latin typeface="PF Square Sans Pro" pitchFamily="2" charset="0"/>
              </a:rPr>
              <a:t>Antidiareice, agenți antiinflamatori intestinali și antiinfecțioși</a:t>
            </a:r>
          </a:p>
          <a:p>
            <a:pPr marL="0" marR="0" lvl="3"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noProof="0">
                <a:ln>
                  <a:noFill/>
                </a:ln>
                <a:solidFill>
                  <a:srgbClr val="000000"/>
                </a:solidFill>
                <a:effectLst/>
                <a:uLnTx/>
                <a:uFillTx/>
                <a:latin typeface="PF Square Sans Pro" pitchFamily="2" charset="0"/>
              </a:rPr>
              <a:t>2. Antiinfecțioase și antiseptice ginecologice</a:t>
            </a:r>
          </a:p>
          <a:p>
            <a:pPr marL="0" marR="0" lvl="3"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noProof="0">
                <a:ln>
                  <a:noFill/>
                </a:ln>
                <a:solidFill>
                  <a:srgbClr val="000000"/>
                </a:solidFill>
                <a:effectLst/>
                <a:uLnTx/>
                <a:uFillTx/>
                <a:latin typeface="PF Square Sans Pro" pitchFamily="2" charset="0"/>
              </a:rPr>
              <a:t>3. Antiinfecțioase și antiseptice pentru uz intrauterin</a:t>
            </a:r>
          </a:p>
          <a:p>
            <a:pPr marL="0" marR="0" lvl="3"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noProof="0">
                <a:ln>
                  <a:noFill/>
                </a:ln>
                <a:solidFill>
                  <a:srgbClr val="000000"/>
                </a:solidFill>
                <a:effectLst/>
                <a:uLnTx/>
                <a:uFillTx/>
                <a:latin typeface="PF Square Sans Pro" pitchFamily="2" charset="0"/>
              </a:rPr>
              <a:t>4. Antibacterieni de uz sistemic</a:t>
            </a:r>
            <a:br>
              <a:rPr kumimoji="0" lang="ro-RO" sz="1800" b="0" i="0" u="none" strike="noStrike" cap="none" normalizeH="0" noProof="0">
                <a:ln>
                  <a:noFill/>
                </a:ln>
                <a:solidFill>
                  <a:srgbClr val="000000"/>
                </a:solidFill>
                <a:effectLst/>
                <a:uLnTx/>
                <a:uFillTx/>
                <a:latin typeface="PF Square Sans Pro" pitchFamily="2" charset="0"/>
              </a:rPr>
            </a:br>
            <a:r>
              <a:rPr kumimoji="0" lang="ro-RO" sz="1800" b="0" i="0" u="none" strike="noStrike" cap="none" normalizeH="0" noProof="0">
                <a:ln>
                  <a:noFill/>
                </a:ln>
                <a:solidFill>
                  <a:srgbClr val="000000"/>
                </a:solidFill>
                <a:effectLst/>
                <a:uLnTx/>
                <a:uFillTx/>
                <a:latin typeface="PF Square Sans Pro" pitchFamily="2" charset="0"/>
              </a:rPr>
              <a:t>5. Antibacteriene pentru uz intramamar</a:t>
            </a:r>
          </a:p>
          <a:p>
            <a:pPr marL="0" marR="0" lvl="3"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noProof="0">
                <a:ln>
                  <a:noFill/>
                </a:ln>
                <a:solidFill>
                  <a:srgbClr val="000000"/>
                </a:solidFill>
                <a:effectLst/>
                <a:uLnTx/>
                <a:uFillTx/>
                <a:latin typeface="PF Square Sans Pro" pitchFamily="2" charset="0"/>
              </a:rPr>
              <a:t>6. Antiprotozoare (cu efect antibacterian)</a:t>
            </a:r>
          </a:p>
          <a:p>
            <a:pPr marL="0" marR="0" lvl="3"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noProof="0">
                <a:ln>
                  <a:noFill/>
                </a:ln>
                <a:solidFill>
                  <a:srgbClr val="000000"/>
                </a:solidFill>
                <a:effectLst/>
                <a:uLnTx/>
                <a:uFillTx/>
                <a:latin typeface="PF Square Sans Pro" pitchFamily="2" charset="0"/>
              </a:rPr>
              <a:t>7. Antimicobacteriene pentru uz intramamar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cap="none" spc="0" normalizeH="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ta tricolor a Romaniei 2, autocolant, fara sipci, 130x92cm"/>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15556" r="8889" b="20000"/>
          <a:stretch/>
        </p:blipFill>
        <p:spPr bwMode="auto">
          <a:xfrm>
            <a:off x="3048000" y="768350"/>
            <a:ext cx="6019800" cy="471822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00400" cy="1219200"/>
          </a:xfrm>
          <a:effectLst>
            <a:outerShdw blurRad="50800" dist="38100" dir="2700000" algn="tl" rotWithShape="0">
              <a:prstClr val="black">
                <a:alpha val="40000"/>
              </a:prstClr>
            </a:outerShdw>
            <a:reflection blurRad="6350" stA="50000" endA="300" endPos="90000" dir="5400000" sy="-100000" algn="bl" rotWithShape="0"/>
          </a:effectLst>
        </p:spPr>
        <p:txBody>
          <a:bodyPr>
            <a:normAutofit lnSpcReduction="10000"/>
          </a:bodyPr>
          <a:lstStyle/>
          <a:p>
            <a:r>
              <a:rPr lang="es-ES" sz="4800" b="1" dirty="0">
                <a:solidFill>
                  <a:srgbClr val="002060"/>
                </a:solidFill>
                <a:latin typeface="EC Square Sans Pro"/>
              </a:rPr>
              <a:t>Romania</a:t>
            </a:r>
            <a:r>
              <a:rPr lang="es-ES" sz="4400" b="1" dirty="0">
                <a:solidFill>
                  <a:srgbClr val="002060"/>
                </a:solidFill>
                <a:latin typeface="EC Square Sans Pro"/>
              </a:rPr>
              <a:t> </a:t>
            </a:r>
            <a:r>
              <a:rPr lang="es-ES" sz="3600" b="1" dirty="0" err="1">
                <a:solidFill>
                  <a:srgbClr val="002060"/>
                </a:solidFill>
                <a:latin typeface="EC Square Sans Pro"/>
              </a:rPr>
              <a:t>Specificații</a:t>
            </a:r>
            <a:endParaRPr lang="es-ES" sz="3600" b="1" dirty="0">
              <a:solidFill>
                <a:srgbClr val="002060"/>
              </a:solidFill>
              <a:latin typeface="EC Square Sans Pro"/>
            </a:endParaRPr>
          </a:p>
        </p:txBody>
      </p:sp>
    </p:spTree>
    <p:extLst>
      <p:ext uri="{BB962C8B-B14F-4D97-AF65-F5344CB8AC3E}">
        <p14:creationId xmlns:p14="http://schemas.microsoft.com/office/powerpoint/2010/main" val="161377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1131664"/>
            <a:ext cx="4419600" cy="738664"/>
          </a:xfrm>
          <a:prstGeom prst="rect">
            <a:avLst/>
          </a:prstGeom>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Specie / </a:t>
            </a:r>
            <a:r>
              <a:rPr lang="en-US" altLang="en-US" sz="1400" b="1" dirty="0" err="1">
                <a:solidFill>
                  <a:srgbClr val="002060"/>
                </a:solidFill>
                <a:latin typeface="EC Square Sans Pro"/>
                <a:ea typeface="Calibri" panose="020F0502020204030204" pitchFamily="34" charset="0"/>
                <a:cs typeface="Times New Roman" panose="02020603050405020304" pitchFamily="18" charset="0"/>
              </a:rPr>
              <a:t>unitate</a:t>
            </a:r>
            <a:r>
              <a:rPr lang="en-US" altLang="en-US" sz="1400" b="1" dirty="0">
                <a:solidFill>
                  <a:srgbClr val="002060"/>
                </a:solidFill>
                <a:latin typeface="EC Square Sans Pro"/>
                <a:ea typeface="Calibri" panose="020F0502020204030204" pitchFamily="34" charset="0"/>
                <a:cs typeface="Times New Roman" panose="02020603050405020304" pitchFamily="18" charset="0"/>
              </a:rPr>
              <a:t> de </a:t>
            </a:r>
            <a:r>
              <a:rPr lang="en-US" altLang="en-US" sz="1400" b="1" dirty="0" err="1">
                <a:solidFill>
                  <a:srgbClr val="002060"/>
                </a:solidFill>
                <a:latin typeface="EC Square Sans Pro"/>
                <a:ea typeface="Calibri" panose="020F0502020204030204" pitchFamily="34" charset="0"/>
                <a:cs typeface="Times New Roman" panose="02020603050405020304" pitchFamily="18" charset="0"/>
              </a:rPr>
              <a:t>masura</a:t>
            </a:r>
            <a:r>
              <a:rPr kumimoji="0" lang="en-US" altLang="en-US" sz="14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a:t>
            </a:r>
            <a:r>
              <a:rPr kumimoji="0" lang="en-US" altLang="en-US" sz="1400" b="0"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Mii</a:t>
            </a:r>
            <a:r>
              <a:rPr kumimoji="0" lang="en-US" altLang="en-US" sz="1400" b="0"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de </a:t>
            </a:r>
            <a:r>
              <a:rPr kumimoji="0" lang="en-US" altLang="en-US" sz="1400" b="0"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capete</a:t>
            </a:r>
            <a:endParaRPr kumimoji="0" lang="en-US" altLang="en-US" sz="1400" b="0"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Carne/ </a:t>
            </a:r>
            <a:r>
              <a:rPr kumimoji="0" lang="en-US" altLang="en-US" sz="1400" b="1"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unitate</a:t>
            </a:r>
            <a:r>
              <a:rPr kumimoji="0" lang="en-US" altLang="en-US" sz="14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de </a:t>
            </a:r>
            <a:r>
              <a:rPr kumimoji="0" lang="en-US" altLang="en-US" sz="1400" b="1"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masura</a:t>
            </a:r>
            <a:r>
              <a:rPr kumimoji="0" lang="en-US" altLang="en-US" sz="14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a:t>
            </a:r>
            <a:r>
              <a:rPr kumimoji="0" lang="en-US" altLang="en-US" sz="1400" b="0"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Mii</a:t>
            </a:r>
            <a:r>
              <a:rPr kumimoji="0" lang="en-US" altLang="en-US" sz="1400" b="0"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de tone</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1400" b="0"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rotWithShape="1">
          <a:blip r:embed="rId2"/>
          <a:srcRect l="15517" t="1922" r="18103" b="3855"/>
          <a:stretch/>
        </p:blipFill>
        <p:spPr>
          <a:xfrm>
            <a:off x="152401" y="18737"/>
            <a:ext cx="4952999" cy="3334627"/>
          </a:xfrm>
          <a:prstGeom prst="rect">
            <a:avLst/>
          </a:prstGeom>
        </p:spPr>
      </p:pic>
      <p:sp>
        <p:nvSpPr>
          <p:cNvPr id="7" name="Rectangle 6"/>
          <p:cNvSpPr/>
          <p:nvPr/>
        </p:nvSpPr>
        <p:spPr>
          <a:xfrm>
            <a:off x="5867400" y="2364085"/>
            <a:ext cx="6141403" cy="461665"/>
          </a:xfrm>
          <a:prstGeom prst="rect">
            <a:avLst/>
          </a:prstGeom>
          <a:solidFill>
            <a:srgbClr val="002060"/>
          </a:solid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vi-VN" altLang="en-US" sz="2400" b="1" dirty="0">
                <a:solidFill>
                  <a:schemeClr val="bg1"/>
                </a:solidFill>
                <a:latin typeface="EC Square Sans Pro"/>
                <a:ea typeface="Calibri" panose="020F0502020204030204" pitchFamily="34" charset="0"/>
                <a:cs typeface="Times New Roman" panose="02020603050405020304" pitchFamily="18" charset="0"/>
              </a:rPr>
              <a:t>Producți</a:t>
            </a:r>
            <a:r>
              <a:rPr lang="en-US" altLang="en-US" sz="2400" b="1" dirty="0">
                <a:solidFill>
                  <a:schemeClr val="bg1"/>
                </a:solidFill>
                <a:latin typeface="EC Square Sans Pro"/>
                <a:ea typeface="Calibri" panose="020F0502020204030204" pitchFamily="34" charset="0"/>
                <a:cs typeface="Times New Roman" panose="02020603050405020304" pitchFamily="18" charset="0"/>
              </a:rPr>
              <a:t>i</a:t>
            </a:r>
            <a:r>
              <a:rPr lang="vi-VN" altLang="en-US" sz="2400" b="1" dirty="0">
                <a:solidFill>
                  <a:schemeClr val="bg1"/>
                </a:solidFill>
                <a:latin typeface="EC Square Sans Pro"/>
                <a:ea typeface="Calibri" panose="020F0502020204030204" pitchFamily="34" charset="0"/>
                <a:cs typeface="Times New Roman" panose="02020603050405020304" pitchFamily="18" charset="0"/>
              </a:rPr>
              <a:t> animal</a:t>
            </a:r>
            <a:r>
              <a:rPr lang="en-US" altLang="en-US" sz="2400" b="1" dirty="0" err="1">
                <a:solidFill>
                  <a:schemeClr val="bg1"/>
                </a:solidFill>
                <a:latin typeface="EC Square Sans Pro"/>
                <a:ea typeface="Calibri" panose="020F0502020204030204" pitchFamily="34" charset="0"/>
                <a:cs typeface="Times New Roman" panose="02020603050405020304" pitchFamily="18" charset="0"/>
              </a:rPr>
              <a:t>iere</a:t>
            </a:r>
            <a:r>
              <a:rPr lang="vi-VN" altLang="en-US" sz="2400" b="1" dirty="0">
                <a:solidFill>
                  <a:schemeClr val="bg1"/>
                </a:solidFill>
                <a:latin typeface="EC Square Sans Pro"/>
                <a:ea typeface="Calibri" panose="020F0502020204030204" pitchFamily="34" charset="0"/>
                <a:cs typeface="Times New Roman" panose="02020603050405020304" pitchFamily="18" charset="0"/>
              </a:rPr>
              <a:t> în România</a:t>
            </a:r>
            <a:endParaRPr kumimoji="0" lang="en-US" altLang="en-US" sz="1400" b="0"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nvGraphicFramePr>
        <p:xfrm>
          <a:off x="5867400" y="2825750"/>
          <a:ext cx="6141403" cy="3633916"/>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78773">
                  <a:extLst>
                    <a:ext uri="{9D8B030D-6E8A-4147-A177-3AD203B41FA5}">
                      <a16:colId xmlns:a16="http://schemas.microsoft.com/office/drawing/2014/main" val="20002"/>
                    </a:ext>
                  </a:extLst>
                </a:gridCol>
                <a:gridCol w="1123645">
                  <a:extLst>
                    <a:ext uri="{9D8B030D-6E8A-4147-A177-3AD203B41FA5}">
                      <a16:colId xmlns:a16="http://schemas.microsoft.com/office/drawing/2014/main" val="20003"/>
                    </a:ext>
                  </a:extLst>
                </a:gridCol>
                <a:gridCol w="1043385">
                  <a:extLst>
                    <a:ext uri="{9D8B030D-6E8A-4147-A177-3AD203B41FA5}">
                      <a16:colId xmlns:a16="http://schemas.microsoft.com/office/drawing/2014/main" val="20004"/>
                    </a:ext>
                  </a:extLst>
                </a:gridCol>
              </a:tblGrid>
              <a:tr h="187960">
                <a:tc>
                  <a:txBody>
                    <a:bodyPr/>
                    <a:lstStyle/>
                    <a:p>
                      <a:pPr algn="ctr">
                        <a:lnSpc>
                          <a:spcPct val="107000"/>
                        </a:lnSpc>
                        <a:spcAft>
                          <a:spcPts val="0"/>
                        </a:spcAft>
                      </a:pPr>
                      <a:r>
                        <a:rPr lang="en-US" sz="1800" b="1" i="0" dirty="0">
                          <a:effectLst/>
                          <a:latin typeface="EC Square Sans Pro"/>
                        </a:rPr>
                        <a:t>Specie / An</a:t>
                      </a:r>
                      <a:endParaRPr lang="en-US" sz="1600" b="1"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b="1" i="0" dirty="0">
                          <a:effectLst/>
                          <a:latin typeface="EC Square Sans Pro"/>
                        </a:rPr>
                        <a:t>2020</a:t>
                      </a:r>
                      <a:endParaRPr lang="en-US" sz="1600" b="1"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b="1" i="0" dirty="0">
                          <a:effectLst/>
                          <a:latin typeface="EC Square Sans Pro"/>
                        </a:rPr>
                        <a:t>2021</a:t>
                      </a:r>
                      <a:endParaRPr lang="en-US" sz="1600" b="1"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b="1" i="0" dirty="0">
                          <a:effectLst/>
                          <a:latin typeface="EC Square Sans Pro"/>
                        </a:rPr>
                        <a:t>2022</a:t>
                      </a:r>
                      <a:endParaRPr lang="en-US" sz="1600" b="1"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b="1" i="0" dirty="0">
                          <a:effectLst/>
                          <a:latin typeface="EC Square Sans Pro"/>
                        </a:rPr>
                        <a:t>2023</a:t>
                      </a:r>
                      <a:endParaRPr lang="en-US" sz="1600" b="1"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extLst>
                  <a:ext uri="{0D108BD9-81ED-4DB2-BD59-A6C34878D82A}">
                    <a16:rowId xmlns:a16="http://schemas.microsoft.com/office/drawing/2014/main" val="10000"/>
                  </a:ext>
                </a:extLst>
              </a:tr>
              <a:tr h="0">
                <a:tc>
                  <a:txBody>
                    <a:bodyPr/>
                    <a:lstStyle/>
                    <a:p>
                      <a:pPr algn="r">
                        <a:lnSpc>
                          <a:spcPct val="107000"/>
                        </a:lnSpc>
                        <a:spcAft>
                          <a:spcPts val="0"/>
                        </a:spcAft>
                      </a:pPr>
                      <a:r>
                        <a:rPr lang="en-US" sz="1600" i="0" dirty="0">
                          <a:effectLst/>
                          <a:latin typeface="EC Square Sans Pro"/>
                        </a:rPr>
                        <a:t>Bovine</a:t>
                      </a:r>
                      <a:r>
                        <a:rPr lang="en-US" sz="1400" i="0" dirty="0">
                          <a:effectLst/>
                          <a:latin typeface="EC Square Sans Pro"/>
                        </a:rPr>
                        <a:t> (carne)</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1875.2</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1826.8</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1833.7</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1816.4</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80975">
                <a:tc>
                  <a:txBody>
                    <a:bodyPr/>
                    <a:lstStyle/>
                    <a:p>
                      <a:pPr algn="r">
                        <a:lnSpc>
                          <a:spcPct val="107000"/>
                        </a:lnSpc>
                        <a:spcAft>
                          <a:spcPts val="0"/>
                        </a:spcAft>
                      </a:pPr>
                      <a:r>
                        <a:rPr lang="en-US" sz="1600" i="0" dirty="0">
                          <a:effectLst/>
                          <a:latin typeface="EC Square Sans Pro"/>
                        </a:rPr>
                        <a:t>Bovine (</a:t>
                      </a:r>
                      <a:r>
                        <a:rPr lang="en-US" sz="1600" i="0" dirty="0" err="1">
                          <a:effectLst/>
                          <a:latin typeface="EC Square Sans Pro"/>
                        </a:rPr>
                        <a:t>lapte</a:t>
                      </a:r>
                      <a:r>
                        <a:rPr lang="en-US" sz="1600" i="0" dirty="0">
                          <a:effectLst/>
                          <a:latin typeface="EC Square Sans Pro"/>
                        </a:rPr>
                        <a:t>)</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1121.9</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1081.9</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1075.6</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1066.6</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80975">
                <a:tc>
                  <a:txBody>
                    <a:bodyPr/>
                    <a:lstStyle/>
                    <a:p>
                      <a:pPr algn="r">
                        <a:lnSpc>
                          <a:spcPct val="107000"/>
                        </a:lnSpc>
                        <a:spcAft>
                          <a:spcPts val="0"/>
                        </a:spcAft>
                      </a:pPr>
                      <a:r>
                        <a:rPr lang="en-US" sz="1600" i="0" dirty="0">
                          <a:effectLst/>
                          <a:latin typeface="EC Square Sans Pro"/>
                        </a:rPr>
                        <a:t>Carne (bovine)</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32.19</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36.20</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35.61</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31.48</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0440">
                <a:tc>
                  <a:txBody>
                    <a:bodyPr/>
                    <a:lstStyle/>
                    <a:p>
                      <a:pPr algn="r">
                        <a:lnSpc>
                          <a:spcPct val="107000"/>
                        </a:lnSpc>
                        <a:spcAft>
                          <a:spcPts val="0"/>
                        </a:spcAft>
                      </a:pPr>
                      <a:r>
                        <a:rPr lang="en-US" sz="1600" i="0" dirty="0">
                          <a:effectLst/>
                          <a:latin typeface="EC Square Sans Pro"/>
                        </a:rPr>
                        <a:t>Ovine/ </a:t>
                      </a:r>
                      <a:r>
                        <a:rPr lang="en-US" sz="1600" i="0" dirty="0" err="1">
                          <a:effectLst/>
                          <a:latin typeface="EC Square Sans Pro"/>
                        </a:rPr>
                        <a:t>caprine</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10281.5</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10087.4</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10247.4</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10191.6</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80975">
                <a:tc>
                  <a:txBody>
                    <a:bodyPr/>
                    <a:lstStyle/>
                    <a:p>
                      <a:pPr algn="ctr">
                        <a:lnSpc>
                          <a:spcPct val="107000"/>
                        </a:lnSpc>
                        <a:spcAft>
                          <a:spcPts val="0"/>
                        </a:spcAft>
                      </a:pPr>
                      <a:r>
                        <a:rPr lang="en-US" sz="1600" i="0" dirty="0">
                          <a:effectLst/>
                          <a:latin typeface="EC Square Sans Pro"/>
                        </a:rPr>
                        <a:t>Carne (ovine/ </a:t>
                      </a:r>
                      <a:r>
                        <a:rPr lang="en-US" sz="1600" i="0" dirty="0" err="1">
                          <a:effectLst/>
                          <a:latin typeface="EC Square Sans Pro"/>
                        </a:rPr>
                        <a:t>caprine</a:t>
                      </a:r>
                      <a:r>
                        <a:rPr lang="en-US" sz="1600" i="0" dirty="0">
                          <a:effectLst/>
                          <a:latin typeface="EC Square Sans Pro"/>
                        </a:rPr>
                        <a:t>)</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7.23</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gridSpan="2">
                  <a:txBody>
                    <a:bodyPr/>
                    <a:lstStyle/>
                    <a:p>
                      <a:pPr algn="just">
                        <a:lnSpc>
                          <a:spcPct val="107000"/>
                        </a:lnSpc>
                        <a:spcAft>
                          <a:spcPts val="0"/>
                        </a:spcAft>
                      </a:pPr>
                      <a:r>
                        <a:rPr lang="en-US" sz="1600" b="0" i="0" dirty="0">
                          <a:solidFill>
                            <a:srgbClr val="002060"/>
                          </a:solidFill>
                          <a:effectLst/>
                          <a:latin typeface="EC Square Sans Pro"/>
                        </a:rPr>
                        <a:t>confidential</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just">
                        <a:lnSpc>
                          <a:spcPct val="107000"/>
                        </a:lnSpc>
                        <a:spcAft>
                          <a:spcPts val="0"/>
                        </a:spcAft>
                      </a:pPr>
                      <a:r>
                        <a:rPr lang="en-US" sz="1600" b="0" i="0">
                          <a:solidFill>
                            <a:srgbClr val="002060"/>
                          </a:solidFill>
                          <a:effectLst/>
                          <a:latin typeface="EC Square Sans Pro"/>
                        </a:rPr>
                        <a:t>4.99</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180975">
                <a:tc>
                  <a:txBody>
                    <a:bodyPr/>
                    <a:lstStyle/>
                    <a:p>
                      <a:pPr algn="r">
                        <a:lnSpc>
                          <a:spcPct val="107000"/>
                        </a:lnSpc>
                        <a:spcAft>
                          <a:spcPts val="0"/>
                        </a:spcAft>
                      </a:pPr>
                      <a:r>
                        <a:rPr lang="en-US" sz="1600" i="0" dirty="0" err="1">
                          <a:effectLst/>
                          <a:latin typeface="EC Square Sans Pro"/>
                        </a:rPr>
                        <a:t>Suine</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3784.5</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3619.6</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3328.7</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3200.1</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80975">
                <a:tc>
                  <a:txBody>
                    <a:bodyPr/>
                    <a:lstStyle/>
                    <a:p>
                      <a:pPr algn="r">
                        <a:lnSpc>
                          <a:spcPct val="107000"/>
                        </a:lnSpc>
                        <a:spcAft>
                          <a:spcPts val="0"/>
                        </a:spcAft>
                      </a:pPr>
                      <a:r>
                        <a:rPr lang="en-US" sz="1600" i="0" dirty="0">
                          <a:effectLst/>
                          <a:latin typeface="EC Square Sans Pro"/>
                        </a:rPr>
                        <a:t>Carne (</a:t>
                      </a:r>
                      <a:r>
                        <a:rPr lang="en-US" sz="1600" i="0" dirty="0" err="1">
                          <a:effectLst/>
                          <a:latin typeface="EC Square Sans Pro"/>
                        </a:rPr>
                        <a:t>suine</a:t>
                      </a:r>
                      <a:r>
                        <a:rPr lang="en-US" sz="1600" i="0" dirty="0">
                          <a:effectLst/>
                          <a:latin typeface="EC Square Sans Pro"/>
                        </a:rPr>
                        <a:t>)</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331.37</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311.1</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267.18</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263.8</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80975">
                <a:tc>
                  <a:txBody>
                    <a:bodyPr/>
                    <a:lstStyle/>
                    <a:p>
                      <a:pPr algn="r">
                        <a:lnSpc>
                          <a:spcPct val="107000"/>
                        </a:lnSpc>
                        <a:spcAft>
                          <a:spcPts val="0"/>
                        </a:spcAft>
                      </a:pPr>
                      <a:r>
                        <a:rPr lang="en-US" sz="1600" i="0" dirty="0" err="1">
                          <a:effectLst/>
                          <a:latin typeface="EC Square Sans Pro"/>
                        </a:rPr>
                        <a:t>Gaini</a:t>
                      </a:r>
                      <a:r>
                        <a:rPr lang="en-US" sz="1600" i="0" baseline="0" dirty="0">
                          <a:effectLst/>
                          <a:latin typeface="EC Square Sans Pro"/>
                        </a:rPr>
                        <a:t> </a:t>
                      </a:r>
                      <a:r>
                        <a:rPr lang="en-US" sz="1600" i="0" baseline="0" dirty="0" err="1">
                          <a:effectLst/>
                          <a:latin typeface="EC Square Sans Pro"/>
                        </a:rPr>
                        <a:t>oua</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38553.7</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38530.2</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38553.7</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38553.7</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80975">
                <a:tc>
                  <a:txBody>
                    <a:bodyPr/>
                    <a:lstStyle/>
                    <a:p>
                      <a:pPr algn="r">
                        <a:lnSpc>
                          <a:spcPct val="107000"/>
                        </a:lnSpc>
                        <a:spcAft>
                          <a:spcPts val="0"/>
                        </a:spcAft>
                      </a:pPr>
                      <a:r>
                        <a:rPr lang="en-US" sz="1600" i="0" dirty="0" err="1">
                          <a:effectLst/>
                          <a:latin typeface="EC Square Sans Pro"/>
                        </a:rPr>
                        <a:t>Pui</a:t>
                      </a:r>
                      <a:r>
                        <a:rPr lang="en-US" sz="1600" i="0" dirty="0">
                          <a:effectLst/>
                          <a:latin typeface="EC Square Sans Pro"/>
                        </a:rPr>
                        <a:t> (carne)</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193605.64</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200152.2</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196962.68</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191216.2</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180975">
                <a:tc>
                  <a:txBody>
                    <a:bodyPr/>
                    <a:lstStyle/>
                    <a:p>
                      <a:pPr algn="r">
                        <a:lnSpc>
                          <a:spcPct val="107000"/>
                        </a:lnSpc>
                        <a:spcAft>
                          <a:spcPts val="0"/>
                        </a:spcAft>
                      </a:pPr>
                      <a:r>
                        <a:rPr lang="en-US" sz="1600" i="0" dirty="0">
                          <a:effectLst/>
                          <a:latin typeface="EC Square Sans Pro"/>
                        </a:rPr>
                        <a:t>Carne (</a:t>
                      </a:r>
                      <a:r>
                        <a:rPr lang="en-US" sz="1600" i="0" dirty="0" err="1">
                          <a:effectLst/>
                          <a:latin typeface="EC Square Sans Pro"/>
                        </a:rPr>
                        <a:t>pui</a:t>
                      </a:r>
                      <a:r>
                        <a:rPr lang="en-US" sz="1600" i="0" dirty="0">
                          <a:effectLst/>
                          <a:latin typeface="EC Square Sans Pro"/>
                        </a:rPr>
                        <a:t>)</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462.32</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465.3</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491.22</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510.69</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180975">
                <a:tc>
                  <a:txBody>
                    <a:bodyPr/>
                    <a:lstStyle/>
                    <a:p>
                      <a:pPr algn="r">
                        <a:lnSpc>
                          <a:spcPct val="107000"/>
                        </a:lnSpc>
                        <a:spcAft>
                          <a:spcPts val="0"/>
                        </a:spcAft>
                      </a:pPr>
                      <a:r>
                        <a:rPr lang="en-US" sz="1600" i="0" dirty="0" err="1">
                          <a:effectLst/>
                          <a:latin typeface="EC Square Sans Pro"/>
                        </a:rPr>
                        <a:t>Productii</a:t>
                      </a:r>
                      <a:r>
                        <a:rPr lang="en-US" sz="1600" i="0" dirty="0">
                          <a:effectLst/>
                          <a:latin typeface="EC Square Sans Pro"/>
                        </a:rPr>
                        <a:t> </a:t>
                      </a:r>
                      <a:r>
                        <a:rPr lang="en-US" sz="1600" i="0" dirty="0" err="1">
                          <a:effectLst/>
                          <a:latin typeface="EC Square Sans Pro"/>
                        </a:rPr>
                        <a:t>piscicole</a:t>
                      </a:r>
                      <a:endParaRPr lang="en-US" sz="14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12628</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a:solidFill>
                            <a:srgbClr val="002060"/>
                          </a:solidFill>
                          <a:effectLst/>
                          <a:latin typeface="EC Square Sans Pro"/>
                        </a:rPr>
                        <a:t>11793</a:t>
                      </a:r>
                      <a:endParaRPr lang="en-US" sz="1400" b="0"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11714</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b="0" i="0" dirty="0">
                          <a:solidFill>
                            <a:srgbClr val="002060"/>
                          </a:solidFill>
                          <a:effectLst/>
                          <a:latin typeface="EC Square Sans Pro"/>
                        </a:rPr>
                        <a:t>11212</a:t>
                      </a:r>
                      <a:endParaRPr lang="en-US" sz="1400" b="0"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bl>
          </a:graphicData>
        </a:graphic>
      </p:graphicFrame>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1567" t="14353" r="28213" b="37135"/>
          <a:stretch/>
        </p:blipFill>
        <p:spPr bwMode="auto">
          <a:xfrm>
            <a:off x="3505200" y="539750"/>
            <a:ext cx="1468300" cy="18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754" t="15471" r="32826" b="8968"/>
          <a:stretch/>
        </p:blipFill>
        <p:spPr bwMode="auto">
          <a:xfrm>
            <a:off x="159482" y="3663950"/>
            <a:ext cx="4272595" cy="302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986190" y="3367526"/>
            <a:ext cx="3886200" cy="307777"/>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spAutoFit/>
          </a:bodyPr>
          <a:lstStyle>
            <a:lvl1pPr indent="457200"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err="1">
                <a:ln>
                  <a:noFill/>
                </a:ln>
                <a:solidFill>
                  <a:schemeClr val="bg1"/>
                </a:solidFill>
                <a:effectLst/>
                <a:latin typeface="EC Square Sans Pro"/>
                <a:ea typeface="Calibri" panose="020F0502020204030204" pitchFamily="34" charset="0"/>
                <a:cs typeface="Times New Roman" panose="02020603050405020304" pitchFamily="18" charset="0"/>
              </a:rPr>
              <a:t>Sursa</a:t>
            </a:r>
            <a:r>
              <a:rPr kumimoji="0" lang="en-US" altLang="en-US" sz="1400" b="1"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rPr>
              <a:t>:</a:t>
            </a:r>
            <a:r>
              <a:rPr kumimoji="0" lang="en-US" altLang="en-US" sz="1400" b="0"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rPr>
              <a:t> https://ec.europa.eu/eurostat/en/ </a:t>
            </a:r>
          </a:p>
        </p:txBody>
      </p:sp>
      <p:sp>
        <p:nvSpPr>
          <p:cNvPr id="3" name="TextBox 2"/>
          <p:cNvSpPr txBox="1"/>
          <p:nvPr/>
        </p:nvSpPr>
        <p:spPr>
          <a:xfrm>
            <a:off x="1567090" y="28070"/>
            <a:ext cx="2362200" cy="338554"/>
          </a:xfrm>
          <a:prstGeom prst="rect">
            <a:avLst/>
          </a:prstGeom>
          <a:solidFill>
            <a:schemeClr val="bg1"/>
          </a:solidFill>
        </p:spPr>
        <p:txBody>
          <a:bodyPr wrap="square" rtlCol="0">
            <a:spAutoFit/>
          </a:bodyPr>
          <a:lstStyle/>
          <a:p>
            <a:r>
              <a:rPr lang="en-US" sz="1600" b="1" dirty="0"/>
              <a:t>Media 2020-2023</a:t>
            </a:r>
          </a:p>
        </p:txBody>
      </p:sp>
      <p:pic>
        <p:nvPicPr>
          <p:cNvPr id="10" name="Picture 9"/>
          <p:cNvPicPr>
            <a:picLocks noChangeAspect="1"/>
          </p:cNvPicPr>
          <p:nvPr/>
        </p:nvPicPr>
        <p:blipFill rotWithShape="1">
          <a:blip r:embed="rId5"/>
          <a:srcRect l="1135" r="72742" b="87159"/>
          <a:stretch/>
        </p:blipFill>
        <p:spPr>
          <a:xfrm>
            <a:off x="9829800" y="291232"/>
            <a:ext cx="1752601" cy="609600"/>
          </a:xfrm>
          <a:prstGeom prst="rect">
            <a:avLst/>
          </a:prstGeom>
        </p:spPr>
      </p:pic>
    </p:spTree>
    <p:extLst>
      <p:ext uri="{BB962C8B-B14F-4D97-AF65-F5344CB8AC3E}">
        <p14:creationId xmlns:p14="http://schemas.microsoft.com/office/powerpoint/2010/main" val="401708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1824906"/>
            <a:ext cx="5638800" cy="830997"/>
          </a:xfrm>
          <a:prstGeom prst="rect">
            <a:avLst/>
          </a:prstGeom>
          <a:solidFill>
            <a:srgbClr val="002060"/>
          </a:solidFill>
        </p:spPr>
        <p:txBody>
          <a:bodyPr wrap="square">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Total animal productions by historical regions in Romania</a:t>
            </a:r>
            <a:endParaRPr kumimoji="0" lang="en-US" altLang="en-US" sz="1400" b="0" i="1" u="none" strike="noStrike" cap="none" normalizeH="0" baseline="0" dirty="0">
              <a:ln>
                <a:noFill/>
              </a:ln>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14003" t="1938" r="1054" b="1171"/>
          <a:stretch/>
        </p:blipFill>
        <p:spPr>
          <a:xfrm>
            <a:off x="4953000" y="158750"/>
            <a:ext cx="6934200" cy="3810000"/>
          </a:xfrm>
          <a:prstGeom prst="rect">
            <a:avLst/>
          </a:prstGeom>
        </p:spPr>
      </p:pic>
      <p:graphicFrame>
        <p:nvGraphicFramePr>
          <p:cNvPr id="3" name="Table 2"/>
          <p:cNvGraphicFramePr>
            <a:graphicFrameLocks noGrp="1"/>
          </p:cNvGraphicFramePr>
          <p:nvPr/>
        </p:nvGraphicFramePr>
        <p:xfrm>
          <a:off x="398534" y="3255651"/>
          <a:ext cx="5638800" cy="3038409"/>
        </p:xfrm>
        <a:graphic>
          <a:graphicData uri="http://schemas.openxmlformats.org/drawingml/2006/table">
            <a:tbl>
              <a:tblPr firstRow="1" firstCol="1" bandRow="1">
                <a:tableStyleId>{5C22544A-7EE6-4342-B048-85BDC9FD1C3A}</a:tableStyleId>
              </a:tblPr>
              <a:tblGrid>
                <a:gridCol w="1887466">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31934">
                  <a:extLst>
                    <a:ext uri="{9D8B030D-6E8A-4147-A177-3AD203B41FA5}">
                      <a16:colId xmlns:a16="http://schemas.microsoft.com/office/drawing/2014/main" val="20004"/>
                    </a:ext>
                  </a:extLst>
                </a:gridCol>
              </a:tblGrid>
              <a:tr h="435032">
                <a:tc>
                  <a:txBody>
                    <a:bodyPr/>
                    <a:lstStyle/>
                    <a:p>
                      <a:pPr algn="ctr">
                        <a:lnSpc>
                          <a:spcPct val="107000"/>
                        </a:lnSpc>
                        <a:spcAft>
                          <a:spcPts val="0"/>
                        </a:spcAft>
                      </a:pPr>
                      <a:r>
                        <a:rPr lang="en-US" sz="1800" i="0" dirty="0">
                          <a:effectLst/>
                          <a:latin typeface="EC Square Sans Pro"/>
                        </a:rPr>
                        <a:t>An/ </a:t>
                      </a:r>
                      <a:r>
                        <a:rPr lang="en-US" sz="1800" i="0" dirty="0" err="1">
                          <a:effectLst/>
                          <a:latin typeface="EC Square Sans Pro"/>
                        </a:rPr>
                        <a:t>Regiune</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i="0" dirty="0">
                          <a:effectLst/>
                          <a:latin typeface="EC Square Sans Pro"/>
                        </a:rPr>
                        <a:t>2020</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i="0" dirty="0">
                          <a:effectLst/>
                          <a:latin typeface="EC Square Sans Pro"/>
                        </a:rPr>
                        <a:t>2021</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i="0" dirty="0">
                          <a:effectLst/>
                          <a:latin typeface="EC Square Sans Pro"/>
                        </a:rPr>
                        <a:t>2022</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tc>
                  <a:txBody>
                    <a:bodyPr/>
                    <a:lstStyle/>
                    <a:p>
                      <a:pPr algn="ctr">
                        <a:lnSpc>
                          <a:spcPct val="107000"/>
                        </a:lnSpc>
                        <a:spcAft>
                          <a:spcPts val="0"/>
                        </a:spcAft>
                      </a:pPr>
                      <a:r>
                        <a:rPr lang="en-US" sz="1800" i="0" dirty="0">
                          <a:effectLst/>
                          <a:latin typeface="EC Square Sans Pro"/>
                        </a:rPr>
                        <a:t>2023</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solidFill>
                      <a:srgbClr val="009900"/>
                    </a:solidFill>
                  </a:tcPr>
                </a:tc>
                <a:extLst>
                  <a:ext uri="{0D108BD9-81ED-4DB2-BD59-A6C34878D82A}">
                    <a16:rowId xmlns:a16="http://schemas.microsoft.com/office/drawing/2014/main" val="10000"/>
                  </a:ext>
                </a:extLst>
              </a:tr>
              <a:tr h="180975">
                <a:tc>
                  <a:txBody>
                    <a:bodyPr/>
                    <a:lstStyle/>
                    <a:p>
                      <a:pPr algn="ctr">
                        <a:lnSpc>
                          <a:spcPct val="107000"/>
                        </a:lnSpc>
                        <a:spcAft>
                          <a:spcPts val="0"/>
                        </a:spcAft>
                      </a:pPr>
                      <a:r>
                        <a:rPr lang="en-US" sz="1800" i="0" dirty="0">
                          <a:effectLst/>
                          <a:latin typeface="EC Square Sans Pro"/>
                        </a:rPr>
                        <a:t>Nord-Vest</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368.9</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361.4</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355.1</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374.60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80975">
                <a:tc>
                  <a:txBody>
                    <a:bodyPr/>
                    <a:lstStyle/>
                    <a:p>
                      <a:pPr algn="ctr">
                        <a:lnSpc>
                          <a:spcPct val="107000"/>
                        </a:lnSpc>
                        <a:spcAft>
                          <a:spcPts val="0"/>
                        </a:spcAft>
                      </a:pPr>
                      <a:r>
                        <a:rPr lang="en-US" sz="1800" i="0" dirty="0" err="1">
                          <a:effectLst/>
                          <a:latin typeface="EC Square Sans Pro"/>
                        </a:rPr>
                        <a:t>Centru</a:t>
                      </a:r>
                      <a:r>
                        <a:rPr lang="en-US" sz="1800" i="0" dirty="0">
                          <a:effectLst/>
                          <a:latin typeface="EC Square Sans Pro"/>
                        </a:rPr>
                        <a:t>	</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341.0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353.4</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374.1</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380.50</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80975">
                <a:tc>
                  <a:txBody>
                    <a:bodyPr/>
                    <a:lstStyle/>
                    <a:p>
                      <a:pPr algn="ctr">
                        <a:lnSpc>
                          <a:spcPct val="107000"/>
                        </a:lnSpc>
                        <a:spcAft>
                          <a:spcPts val="0"/>
                        </a:spcAft>
                      </a:pPr>
                      <a:r>
                        <a:rPr lang="en-US" sz="1800" i="0" dirty="0">
                          <a:effectLst/>
                          <a:latin typeface="EC Square Sans Pro"/>
                        </a:rPr>
                        <a:t>Nord-Est</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466.3</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455.4</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422.3</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408.20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80975">
                <a:tc>
                  <a:txBody>
                    <a:bodyPr/>
                    <a:lstStyle/>
                    <a:p>
                      <a:pPr algn="ctr">
                        <a:lnSpc>
                          <a:spcPct val="107000"/>
                        </a:lnSpc>
                        <a:spcAft>
                          <a:spcPts val="0"/>
                        </a:spcAft>
                      </a:pPr>
                      <a:r>
                        <a:rPr lang="en-US" sz="1800" i="0" dirty="0" err="1">
                          <a:effectLst/>
                          <a:latin typeface="EC Square Sans Pro"/>
                        </a:rPr>
                        <a:t>Sud</a:t>
                      </a:r>
                      <a:r>
                        <a:rPr lang="en-US" sz="1800" i="0" dirty="0">
                          <a:effectLst/>
                          <a:latin typeface="EC Square Sans Pro"/>
                        </a:rPr>
                        <a:t>-Est	</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216.2</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190.7</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190.10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190.90</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80975">
                <a:tc>
                  <a:txBody>
                    <a:bodyPr/>
                    <a:lstStyle/>
                    <a:p>
                      <a:pPr algn="ctr">
                        <a:lnSpc>
                          <a:spcPct val="107000"/>
                        </a:lnSpc>
                        <a:spcAft>
                          <a:spcPts val="0"/>
                        </a:spcAft>
                      </a:pPr>
                      <a:r>
                        <a:rPr lang="en-US" sz="1800" i="0" dirty="0" err="1">
                          <a:effectLst/>
                          <a:latin typeface="EC Square Sans Pro"/>
                        </a:rPr>
                        <a:t>Sud-Muntenia</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206.2</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195.5</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185.30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186.20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180975">
                <a:tc>
                  <a:txBody>
                    <a:bodyPr/>
                    <a:lstStyle/>
                    <a:p>
                      <a:pPr algn="ctr">
                        <a:lnSpc>
                          <a:spcPct val="107000"/>
                        </a:lnSpc>
                        <a:spcAft>
                          <a:spcPts val="0"/>
                        </a:spcAft>
                      </a:pPr>
                      <a:r>
                        <a:rPr lang="en-US" sz="1800" i="0" dirty="0" err="1">
                          <a:effectLst/>
                          <a:latin typeface="EC Square Sans Pro"/>
                        </a:rPr>
                        <a:t>Bucureşti-Ilfov</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4.6</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4.5</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3.70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3.70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80975">
                <a:tc>
                  <a:txBody>
                    <a:bodyPr/>
                    <a:lstStyle/>
                    <a:p>
                      <a:pPr algn="ctr">
                        <a:lnSpc>
                          <a:spcPct val="107000"/>
                        </a:lnSpc>
                        <a:spcAft>
                          <a:spcPts val="0"/>
                        </a:spcAft>
                      </a:pPr>
                      <a:r>
                        <a:rPr lang="en-US" sz="1800" i="0" dirty="0" err="1">
                          <a:effectLst/>
                          <a:latin typeface="EC Square Sans Pro"/>
                        </a:rPr>
                        <a:t>Sud</a:t>
                      </a:r>
                      <a:r>
                        <a:rPr lang="en-US" sz="1800" i="0" dirty="0">
                          <a:effectLst/>
                          <a:latin typeface="EC Square Sans Pro"/>
                        </a:rPr>
                        <a:t>-Vest</a:t>
                      </a:r>
                      <a:r>
                        <a:rPr lang="en-US" sz="1800" i="0" baseline="0" dirty="0">
                          <a:effectLst/>
                          <a:latin typeface="EC Square Sans Pro"/>
                        </a:rPr>
                        <a:t> </a:t>
                      </a:r>
                      <a:r>
                        <a:rPr lang="en-US" sz="1800" i="0" dirty="0" err="1">
                          <a:effectLst/>
                          <a:latin typeface="EC Square Sans Pro"/>
                        </a:rPr>
                        <a:t>Oltenia</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165.3</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a:solidFill>
                            <a:srgbClr val="002060"/>
                          </a:solidFill>
                          <a:effectLst/>
                          <a:latin typeface="EC Square Sans Pro"/>
                        </a:rPr>
                        <a:t>160.0</a:t>
                      </a:r>
                      <a:endParaRPr lang="en-US" sz="1400" b="1" i="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144.30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140.40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80975">
                <a:tc>
                  <a:txBody>
                    <a:bodyPr/>
                    <a:lstStyle/>
                    <a:p>
                      <a:pPr algn="ctr">
                        <a:lnSpc>
                          <a:spcPct val="107000"/>
                        </a:lnSpc>
                        <a:spcAft>
                          <a:spcPts val="0"/>
                        </a:spcAft>
                      </a:pPr>
                      <a:r>
                        <a:rPr lang="en-US" sz="1800" i="0" dirty="0">
                          <a:effectLst/>
                          <a:latin typeface="EC Square Sans Pro"/>
                        </a:rPr>
                        <a:t>Vest</a:t>
                      </a:r>
                      <a:endParaRPr lang="en-US" sz="1600" i="0" dirty="0">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154.8</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154.3</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151.90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i="0" dirty="0">
                          <a:solidFill>
                            <a:srgbClr val="002060"/>
                          </a:solidFill>
                          <a:effectLst/>
                          <a:latin typeface="EC Square Sans Pro"/>
                        </a:rPr>
                        <a:t>149.20</a:t>
                      </a:r>
                      <a:endParaRPr lang="en-US" sz="1400" b="1" i="0" dirty="0">
                        <a:solidFill>
                          <a:srgbClr val="002060"/>
                        </a:solidFill>
                        <a:effectLst/>
                        <a:latin typeface="EC Square Sans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6" name="Rectangle 5"/>
          <p:cNvSpPr/>
          <p:nvPr/>
        </p:nvSpPr>
        <p:spPr>
          <a:xfrm>
            <a:off x="1219200" y="6287099"/>
            <a:ext cx="3829895" cy="338554"/>
          </a:xfrm>
          <a:prstGeom prst="rect">
            <a:avLst/>
          </a:prstGeom>
        </p:spPr>
        <p:txBody>
          <a:bodyPr wrap="none">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Unitate</a:t>
            </a:r>
            <a:r>
              <a:rPr kumimoji="0" lang="en-US" altLang="en-US" sz="16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de </a:t>
            </a:r>
            <a:r>
              <a:rPr kumimoji="0" lang="en-US" altLang="en-US" sz="1600" b="1"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masura</a:t>
            </a:r>
            <a:r>
              <a:rPr kumimoji="0" lang="en-US" altLang="en-US" sz="1600" b="1"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 </a:t>
            </a:r>
            <a:r>
              <a:rPr kumimoji="0" lang="en-US" altLang="en-US" sz="1600" b="0"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Mii</a:t>
            </a:r>
            <a:r>
              <a:rPr kumimoji="0" lang="en-US" altLang="en-US" sz="1600" b="0"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rPr>
              <a:t> de </a:t>
            </a:r>
            <a:r>
              <a:rPr kumimoji="0" lang="en-US" altLang="en-US" sz="1600" b="0" u="none" strike="noStrike" cap="none" normalizeH="0" baseline="0" dirty="0" err="1">
                <a:ln>
                  <a:noFill/>
                </a:ln>
                <a:solidFill>
                  <a:srgbClr val="002060"/>
                </a:solidFill>
                <a:effectLst/>
                <a:latin typeface="EC Square Sans Pro"/>
                <a:ea typeface="Calibri" panose="020F0502020204030204" pitchFamily="34" charset="0"/>
                <a:cs typeface="Times New Roman" panose="02020603050405020304" pitchFamily="18" charset="0"/>
              </a:rPr>
              <a:t>capete</a:t>
            </a:r>
            <a:endParaRPr kumimoji="0" lang="en-US" altLang="en-US" sz="1600" b="0" u="none" strike="noStrike" cap="none" normalizeH="0" baseline="0" dirty="0">
              <a:ln>
                <a:noFill/>
              </a:ln>
              <a:solidFill>
                <a:srgbClr val="002060"/>
              </a:solidFill>
              <a:effectLst/>
              <a:latin typeface="EC Square Sans Pro"/>
              <a:ea typeface="Calibri" panose="020F0502020204030204" pitchFamily="34" charset="0"/>
              <a:cs typeface="Times New Roman" panose="02020603050405020304" pitchFamily="18" charset="0"/>
            </a:endParaRPr>
          </a:p>
        </p:txBody>
      </p:sp>
      <p:sp>
        <p:nvSpPr>
          <p:cNvPr id="7" name="Rectangle 1"/>
          <p:cNvSpPr>
            <a:spLocks noChangeArrowheads="1"/>
          </p:cNvSpPr>
          <p:nvPr/>
        </p:nvSpPr>
        <p:spPr bwMode="auto">
          <a:xfrm>
            <a:off x="398534" y="2655903"/>
            <a:ext cx="4384534" cy="400110"/>
          </a:xfrm>
          <a:prstGeom prst="rect">
            <a:avLst/>
          </a:prstGeom>
          <a:solidFill>
            <a:srgbClr val="002060"/>
          </a:solidFill>
          <a:ln>
            <a:noFill/>
          </a:ln>
          <a:effectLst/>
        </p:spPr>
        <p:txBody>
          <a:bodyPr vert="horz" wrap="none" lIns="91440" tIns="45720" rIns="91440" bIns="45720" numCol="1" anchor="ctr" anchorCtr="0" compatLnSpc="1">
            <a:prstTxWarp prst="textNoShape">
              <a:avLst/>
            </a:prstTxWarp>
            <a:spAutoFit/>
          </a:bodyPr>
          <a:lstStyle>
            <a:lvl1pPr indent="457200"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err="1">
                <a:ln>
                  <a:noFill/>
                </a:ln>
                <a:solidFill>
                  <a:schemeClr val="bg1"/>
                </a:solidFill>
                <a:effectLst/>
                <a:latin typeface="EC Square Sans Pro"/>
                <a:ea typeface="Calibri" panose="020F0502020204030204" pitchFamily="34" charset="0"/>
                <a:cs typeface="Times New Roman" panose="02020603050405020304" pitchFamily="18" charset="0"/>
              </a:rPr>
              <a:t>Sursa</a:t>
            </a:r>
            <a:r>
              <a:rPr kumimoji="0" lang="en-US" altLang="en-US" sz="1600" b="1"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rPr>
              <a:t>:</a:t>
            </a:r>
            <a:r>
              <a:rPr kumimoji="0" lang="en-US" altLang="en-US" sz="1600" b="0"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rPr>
              <a:t> https://ec.europa.eu/eurostat/en</a:t>
            </a:r>
            <a:r>
              <a:rPr kumimoji="0" lang="en-US" altLang="en-US" sz="2000" b="0"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rPr>
              <a:t>/ </a:t>
            </a:r>
            <a:endParaRPr kumimoji="0" lang="en-US" altLang="en-US" sz="1600" b="0"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endParaRPr>
          </a:p>
        </p:txBody>
      </p:sp>
      <p:sp>
        <p:nvSpPr>
          <p:cNvPr id="8" name="TextBox 7"/>
          <p:cNvSpPr txBox="1"/>
          <p:nvPr/>
        </p:nvSpPr>
        <p:spPr>
          <a:xfrm>
            <a:off x="6553200" y="158750"/>
            <a:ext cx="2362200" cy="338554"/>
          </a:xfrm>
          <a:prstGeom prst="rect">
            <a:avLst/>
          </a:prstGeom>
          <a:solidFill>
            <a:schemeClr val="bg1"/>
          </a:solidFill>
        </p:spPr>
        <p:txBody>
          <a:bodyPr wrap="square" rtlCol="0">
            <a:spAutoFit/>
          </a:bodyPr>
          <a:lstStyle/>
          <a:p>
            <a:r>
              <a:rPr lang="en-US" sz="1600" b="1" dirty="0"/>
              <a:t>Media 2020-2023</a:t>
            </a:r>
          </a:p>
        </p:txBody>
      </p:sp>
      <p:pic>
        <p:nvPicPr>
          <p:cNvPr id="9" name="Picture 8"/>
          <p:cNvPicPr>
            <a:picLocks noChangeAspect="1"/>
          </p:cNvPicPr>
          <p:nvPr/>
        </p:nvPicPr>
        <p:blipFill rotWithShape="1">
          <a:blip r:embed="rId3"/>
          <a:srcRect l="1135" r="72742" b="87159"/>
          <a:stretch/>
        </p:blipFill>
        <p:spPr>
          <a:xfrm>
            <a:off x="533400" y="1215306"/>
            <a:ext cx="1752601" cy="609600"/>
          </a:xfrm>
          <a:prstGeom prst="rect">
            <a:avLst/>
          </a:prstGeom>
        </p:spPr>
      </p:pic>
      <p:sp>
        <p:nvSpPr>
          <p:cNvPr id="10" name="Rectangle 9"/>
          <p:cNvSpPr/>
          <p:nvPr/>
        </p:nvSpPr>
        <p:spPr>
          <a:xfrm>
            <a:off x="6019800" y="4578350"/>
            <a:ext cx="5867400" cy="830997"/>
          </a:xfrm>
          <a:prstGeom prst="rect">
            <a:avLst/>
          </a:prstGeom>
          <a:solidFill>
            <a:srgbClr val="002060"/>
          </a:solidFill>
        </p:spPr>
        <p:txBody>
          <a:bodyPr wrap="square">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it-IT" altLang="en-US" sz="2400" b="1"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rPr>
              <a:t>Producția totală de animale pe regiuni istorice în România</a:t>
            </a:r>
            <a:endParaRPr kumimoji="0" lang="en-US" altLang="en-US" sz="1400" b="0" u="none" strike="noStrike" cap="none" normalizeH="0" baseline="0" dirty="0">
              <a:ln>
                <a:noFill/>
              </a:ln>
              <a:solidFill>
                <a:schemeClr val="bg1"/>
              </a:solidFill>
              <a:effectLst/>
              <a:latin typeface="EC Square Sans Pr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11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DB56D-1A4C-3AB1-B277-D4597E86FDCB}"/>
              </a:ext>
            </a:extLst>
          </p:cNvPr>
          <p:cNvSpPr txBox="1"/>
          <p:nvPr/>
        </p:nvSpPr>
        <p:spPr>
          <a:xfrm>
            <a:off x="685800" y="5325606"/>
            <a:ext cx="9448800" cy="892552"/>
          </a:xfrm>
          <a:prstGeom prst="rect">
            <a:avLst/>
          </a:prstGeom>
          <a:solidFill>
            <a:srgbClr val="002060"/>
          </a:solidFill>
        </p:spPr>
        <p:txBody>
          <a:bodyPr wrap="square">
            <a:spAutoFit/>
          </a:bodyPr>
          <a:lstStyle/>
          <a:p>
            <a:r>
              <a:rPr lang="en-US" sz="2400" b="1" dirty="0">
                <a:solidFill>
                  <a:schemeClr val="bg1"/>
                </a:solidFill>
                <a:latin typeface="EC Square Sans Pro"/>
              </a:rPr>
              <a:t>OECD </a:t>
            </a:r>
            <a:r>
              <a:rPr lang="en-US" sz="2400" b="1" dirty="0" err="1">
                <a:solidFill>
                  <a:schemeClr val="bg1"/>
                </a:solidFill>
                <a:latin typeface="EC Square Sans Pro"/>
              </a:rPr>
              <a:t>și</a:t>
            </a:r>
            <a:r>
              <a:rPr lang="en-US" sz="2400" b="1" dirty="0">
                <a:solidFill>
                  <a:schemeClr val="bg1"/>
                </a:solidFill>
                <a:latin typeface="EC Square Sans Pro"/>
              </a:rPr>
              <a:t> FAO </a:t>
            </a:r>
            <a:r>
              <a:rPr lang="en-US" sz="2400" b="1" dirty="0" err="1">
                <a:solidFill>
                  <a:schemeClr val="bg1"/>
                </a:solidFill>
                <a:latin typeface="EC Square Sans Pro"/>
              </a:rPr>
              <a:t>estimează</a:t>
            </a:r>
            <a:r>
              <a:rPr lang="en-US" sz="2400" b="1" dirty="0">
                <a:solidFill>
                  <a:schemeClr val="bg1"/>
                </a:solidFill>
                <a:latin typeface="EC Square Sans Pro"/>
              </a:rPr>
              <a:t> </a:t>
            </a:r>
            <a:r>
              <a:rPr lang="en-US" sz="2400" b="1" dirty="0" err="1">
                <a:solidFill>
                  <a:schemeClr val="bg1"/>
                </a:solidFill>
                <a:latin typeface="EC Square Sans Pro"/>
              </a:rPr>
              <a:t>că</a:t>
            </a:r>
            <a:r>
              <a:rPr lang="en-US" sz="2400" b="1" dirty="0">
                <a:solidFill>
                  <a:schemeClr val="bg1"/>
                </a:solidFill>
                <a:latin typeface="EC Square Sans Pro"/>
              </a:rPr>
              <a:t> </a:t>
            </a:r>
            <a:r>
              <a:rPr lang="en-US" sz="2400" b="1" dirty="0" err="1">
                <a:solidFill>
                  <a:schemeClr val="bg1"/>
                </a:solidFill>
                <a:latin typeface="EC Square Sans Pro"/>
              </a:rPr>
              <a:t>producțiile</a:t>
            </a:r>
            <a:r>
              <a:rPr lang="en-US" sz="2400" b="1" dirty="0">
                <a:solidFill>
                  <a:schemeClr val="bg1"/>
                </a:solidFill>
                <a:latin typeface="EC Square Sans Pro"/>
              </a:rPr>
              <a:t> </a:t>
            </a:r>
            <a:r>
              <a:rPr lang="en-US" sz="2400" b="1" dirty="0" err="1">
                <a:solidFill>
                  <a:schemeClr val="bg1"/>
                </a:solidFill>
                <a:latin typeface="EC Square Sans Pro"/>
              </a:rPr>
              <a:t>animale</a:t>
            </a:r>
            <a:r>
              <a:rPr lang="en-US" sz="2400" b="1" dirty="0">
                <a:solidFill>
                  <a:schemeClr val="bg1"/>
                </a:solidFill>
                <a:latin typeface="EC Square Sans Pro"/>
              </a:rPr>
              <a:t> </a:t>
            </a:r>
            <a:r>
              <a:rPr lang="en-US" sz="2400" b="1" dirty="0" err="1">
                <a:solidFill>
                  <a:schemeClr val="bg1"/>
                </a:solidFill>
                <a:latin typeface="EC Square Sans Pro"/>
              </a:rPr>
              <a:t>și</a:t>
            </a:r>
            <a:r>
              <a:rPr lang="en-US" sz="2400" b="1" dirty="0">
                <a:solidFill>
                  <a:schemeClr val="bg1"/>
                </a:solidFill>
                <a:latin typeface="EC Square Sans Pro"/>
              </a:rPr>
              <a:t> </a:t>
            </a:r>
            <a:r>
              <a:rPr lang="en-US" sz="2400" b="1" dirty="0" err="1">
                <a:solidFill>
                  <a:schemeClr val="bg1"/>
                </a:solidFill>
                <a:latin typeface="EC Square Sans Pro"/>
              </a:rPr>
              <a:t>piscicole</a:t>
            </a:r>
            <a:r>
              <a:rPr lang="en-US" sz="2400" b="1" dirty="0">
                <a:solidFill>
                  <a:schemeClr val="bg1"/>
                </a:solidFill>
                <a:latin typeface="EC Square Sans Pro"/>
              </a:rPr>
              <a:t> </a:t>
            </a:r>
            <a:r>
              <a:rPr lang="en-US" sz="2400" b="1" dirty="0" err="1">
                <a:solidFill>
                  <a:schemeClr val="bg1"/>
                </a:solidFill>
                <a:latin typeface="EC Square Sans Pro"/>
              </a:rPr>
              <a:t>vor</a:t>
            </a:r>
            <a:r>
              <a:rPr lang="en-US" sz="2400" b="1" dirty="0">
                <a:solidFill>
                  <a:schemeClr val="bg1"/>
                </a:solidFill>
                <a:latin typeface="EC Square Sans Pro"/>
              </a:rPr>
              <a:t> </a:t>
            </a:r>
            <a:r>
              <a:rPr lang="en-US" sz="2400" b="1" dirty="0" err="1">
                <a:solidFill>
                  <a:schemeClr val="bg1"/>
                </a:solidFill>
                <a:latin typeface="EC Square Sans Pro"/>
              </a:rPr>
              <a:t>crește</a:t>
            </a:r>
            <a:r>
              <a:rPr lang="en-US" sz="2400" b="1" dirty="0">
                <a:solidFill>
                  <a:schemeClr val="bg1"/>
                </a:solidFill>
                <a:latin typeface="EC Square Sans Pro"/>
              </a:rPr>
              <a:t> cu 14% </a:t>
            </a:r>
            <a:r>
              <a:rPr lang="en-US" sz="2400" b="1" dirty="0" err="1">
                <a:solidFill>
                  <a:schemeClr val="bg1"/>
                </a:solidFill>
                <a:latin typeface="EC Square Sans Pro"/>
              </a:rPr>
              <a:t>în</a:t>
            </a:r>
            <a:r>
              <a:rPr lang="en-US" sz="2400" b="1" dirty="0">
                <a:solidFill>
                  <a:schemeClr val="bg1"/>
                </a:solidFill>
                <a:latin typeface="EC Square Sans Pro"/>
              </a:rPr>
              <a:t> </a:t>
            </a:r>
            <a:r>
              <a:rPr lang="en-US" sz="2400" b="1" dirty="0" err="1">
                <a:solidFill>
                  <a:schemeClr val="bg1"/>
                </a:solidFill>
                <a:latin typeface="EC Square Sans Pro"/>
              </a:rPr>
              <a:t>perioada</a:t>
            </a:r>
            <a:r>
              <a:rPr lang="en-US" sz="2400" b="1" dirty="0">
                <a:solidFill>
                  <a:schemeClr val="bg1"/>
                </a:solidFill>
                <a:latin typeface="EC Square Sans Pro"/>
              </a:rPr>
              <a:t> </a:t>
            </a:r>
            <a:r>
              <a:rPr lang="en-US" sz="2800" b="1" dirty="0">
                <a:solidFill>
                  <a:schemeClr val="bg1"/>
                </a:solidFill>
                <a:latin typeface="EC Square Sans Pro"/>
              </a:rPr>
              <a:t>2020–2030!</a:t>
            </a:r>
            <a:endParaRPr lang="en-US" sz="3200" b="1" dirty="0">
              <a:solidFill>
                <a:schemeClr val="bg1"/>
              </a:solidFill>
              <a:latin typeface="EC Square Sans Pro"/>
            </a:endParaRPr>
          </a:p>
        </p:txBody>
      </p:sp>
      <p:sp>
        <p:nvSpPr>
          <p:cNvPr id="5" name="TextBox 4">
            <a:extLst>
              <a:ext uri="{FF2B5EF4-FFF2-40B4-BE49-F238E27FC236}">
                <a16:creationId xmlns:a16="http://schemas.microsoft.com/office/drawing/2014/main" id="{97754668-88CE-5CFD-EC25-588658153864}"/>
              </a:ext>
            </a:extLst>
          </p:cNvPr>
          <p:cNvSpPr txBox="1"/>
          <p:nvPr/>
        </p:nvSpPr>
        <p:spPr>
          <a:xfrm>
            <a:off x="1524000" y="4957662"/>
            <a:ext cx="8610600" cy="307777"/>
          </a:xfrm>
          <a:prstGeom prst="rect">
            <a:avLst/>
          </a:prstGeom>
          <a:solidFill>
            <a:srgbClr val="002060"/>
          </a:solidFill>
        </p:spPr>
        <p:txBody>
          <a:bodyPr wrap="square">
            <a:spAutoFit/>
          </a:bodyPr>
          <a:lstStyle/>
          <a:p>
            <a:r>
              <a:rPr lang="en-US" sz="1400" b="1" dirty="0">
                <a:solidFill>
                  <a:schemeClr val="bg1"/>
                </a:solidFill>
                <a:latin typeface="EC Square Sans Pro"/>
              </a:rPr>
              <a:t>Source: </a:t>
            </a:r>
            <a:r>
              <a:rPr lang="en-US" sz="1400" dirty="0">
                <a:solidFill>
                  <a:schemeClr val="bg1"/>
                </a:solidFill>
                <a:latin typeface="EC Square Sans Pro"/>
              </a:rPr>
              <a:t>https://www.healthforanimals.org/reports/global-trends-in-the-animal-health-sector/</a:t>
            </a:r>
          </a:p>
        </p:txBody>
      </p:sp>
      <p:pic>
        <p:nvPicPr>
          <p:cNvPr id="2" name="Picture 1">
            <a:extLst>
              <a:ext uri="{FF2B5EF4-FFF2-40B4-BE49-F238E27FC236}">
                <a16:creationId xmlns:a16="http://schemas.microsoft.com/office/drawing/2014/main" id="{4E01AE7F-724B-60B1-05BA-41E82BE31D3D}"/>
              </a:ext>
            </a:extLst>
          </p:cNvPr>
          <p:cNvPicPr>
            <a:picLocks noChangeAspect="1"/>
          </p:cNvPicPr>
          <p:nvPr/>
        </p:nvPicPr>
        <p:blipFill rotWithShape="1">
          <a:blip r:embed="rId2"/>
          <a:srcRect l="1693" r="4262" b="9175"/>
          <a:stretch/>
        </p:blipFill>
        <p:spPr>
          <a:xfrm>
            <a:off x="762000" y="779638"/>
            <a:ext cx="9296400" cy="4394878"/>
          </a:xfrm>
          <a:prstGeom prst="rect">
            <a:avLst/>
          </a:prstGeom>
        </p:spPr>
      </p:pic>
      <p:sp>
        <p:nvSpPr>
          <p:cNvPr id="3" name="Rectangle 2">
            <a:extLst>
              <a:ext uri="{FF2B5EF4-FFF2-40B4-BE49-F238E27FC236}">
                <a16:creationId xmlns:a16="http://schemas.microsoft.com/office/drawing/2014/main" id="{8C3D16C1-5D32-2180-9BC5-A17859109EEA}"/>
              </a:ext>
            </a:extLst>
          </p:cNvPr>
          <p:cNvSpPr/>
          <p:nvPr/>
        </p:nvSpPr>
        <p:spPr>
          <a:xfrm>
            <a:off x="533400" y="233262"/>
            <a:ext cx="9601200" cy="1066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EC Square Sans Pro"/>
              </a:rPr>
              <a:t>Creșterea</a:t>
            </a:r>
            <a:r>
              <a:rPr lang="en-US" sz="3200" b="1" dirty="0">
                <a:latin typeface="EC Square Sans Pro"/>
              </a:rPr>
              <a:t> </a:t>
            </a:r>
            <a:r>
              <a:rPr lang="en-US" sz="3200" b="1" dirty="0" err="1">
                <a:latin typeface="EC Square Sans Pro"/>
              </a:rPr>
              <a:t>proiectată</a:t>
            </a:r>
            <a:r>
              <a:rPr lang="en-US" sz="3200" b="1" dirty="0">
                <a:latin typeface="EC Square Sans Pro"/>
              </a:rPr>
              <a:t> a </a:t>
            </a:r>
            <a:r>
              <a:rPr lang="en-US" sz="3200" b="1" dirty="0" err="1">
                <a:latin typeface="EC Square Sans Pro"/>
              </a:rPr>
              <a:t>producției</a:t>
            </a:r>
            <a:r>
              <a:rPr lang="en-US" sz="3200" b="1" dirty="0">
                <a:latin typeface="EC Square Sans Pro"/>
              </a:rPr>
              <a:t> </a:t>
            </a:r>
            <a:r>
              <a:rPr lang="en-US" sz="3200" b="1" dirty="0" err="1">
                <a:latin typeface="EC Square Sans Pro"/>
              </a:rPr>
              <a:t>animale</a:t>
            </a:r>
            <a:r>
              <a:rPr lang="en-US" sz="3200" b="1" dirty="0">
                <a:latin typeface="EC Square Sans Pro"/>
              </a:rPr>
              <a:t> </a:t>
            </a:r>
          </a:p>
          <a:p>
            <a:pPr algn="ctr"/>
            <a:r>
              <a:rPr lang="en-US" sz="3200" b="1" dirty="0">
                <a:latin typeface="EC Square Sans Pro"/>
              </a:rPr>
              <a:t>2020-2030</a:t>
            </a:r>
          </a:p>
        </p:txBody>
      </p:sp>
      <p:sp>
        <p:nvSpPr>
          <p:cNvPr id="6" name="Title 1">
            <a:extLst>
              <a:ext uri="{FF2B5EF4-FFF2-40B4-BE49-F238E27FC236}">
                <a16:creationId xmlns:a16="http://schemas.microsoft.com/office/drawing/2014/main" id="{3B36C577-0919-DD50-E822-C007A757CC39}"/>
              </a:ext>
            </a:extLst>
          </p:cNvPr>
          <p:cNvSpPr txBox="1">
            <a:spLocks/>
          </p:cNvSpPr>
          <p:nvPr/>
        </p:nvSpPr>
        <p:spPr>
          <a:xfrm>
            <a:off x="1828800" y="1225550"/>
            <a:ext cx="1831622" cy="914400"/>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txBody>
          <a:bodyPr/>
          <a:lstStyle>
            <a:lvl1pPr>
              <a:defRPr>
                <a:latin typeface="+mj-lt"/>
                <a:ea typeface="+mj-ea"/>
                <a:cs typeface="+mj-cs"/>
              </a:defRPr>
            </a:lvl1pPr>
          </a:lstStyle>
          <a:p>
            <a:pPr>
              <a:defRPr/>
            </a:pPr>
            <a:r>
              <a:rPr lang="ro-RO" sz="5400" b="1" dirty="0">
                <a:solidFill>
                  <a:srgbClr val="FF0000"/>
                </a:solidFill>
                <a:latin typeface="EC Square Sans Pro"/>
              </a:rPr>
              <a:t>Fa</a:t>
            </a:r>
            <a:r>
              <a:rPr lang="en-US" sz="5400" b="1" dirty="0">
                <a:solidFill>
                  <a:srgbClr val="FF0000"/>
                </a:solidFill>
                <a:latin typeface="EC Square Sans Pro"/>
              </a:rPr>
              <a:t>p</a:t>
            </a:r>
            <a:r>
              <a:rPr lang="ro-RO" sz="5400" b="1" dirty="0">
                <a:solidFill>
                  <a:srgbClr val="FF0000"/>
                </a:solidFill>
                <a:latin typeface="EC Square Sans Pro"/>
              </a:rPr>
              <a:t>t</a:t>
            </a:r>
            <a:endParaRPr lang="en-US" sz="5400" b="1" dirty="0">
              <a:solidFill>
                <a:srgbClr val="FF0000"/>
              </a:solidFill>
              <a:latin typeface="EC Square Sans Pro"/>
            </a:endParaRPr>
          </a:p>
        </p:txBody>
      </p:sp>
    </p:spTree>
    <p:extLst>
      <p:ext uri="{BB962C8B-B14F-4D97-AF65-F5344CB8AC3E}">
        <p14:creationId xmlns:p14="http://schemas.microsoft.com/office/powerpoint/2010/main" val="300727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457200" y="2139950"/>
            <a:ext cx="10972800" cy="4160370"/>
          </a:xfrm>
          <a:prstGeom prst="rect">
            <a:avLst/>
          </a:prstGeom>
          <a:noFill/>
          <a:ln w="9525">
            <a:noFill/>
            <a:miter lim="800000"/>
            <a:headEnd/>
            <a:tailEnd/>
          </a:ln>
        </p:spPr>
        <p:txBody>
          <a:bodyPr wrap="square">
            <a:spAutoFit/>
          </a:bodyPr>
          <a:lstStyle/>
          <a:p>
            <a:pPr algn="just">
              <a:tabLst>
                <a:tab pos="1541211" algn="l"/>
              </a:tabLst>
              <a:defRPr/>
            </a:pPr>
            <a:r>
              <a:rPr lang="vi-VN" sz="2805" b="1" dirty="0">
                <a:solidFill>
                  <a:srgbClr val="002060"/>
                </a:solidFill>
                <a:latin typeface="EC Square Sans Pro"/>
                <a:ea typeface="Yu Gothic UI Semibold" pitchFamily="34" charset="-128"/>
                <a:cs typeface="Times New Roman" panose="02020603050405020304" pitchFamily="18" charset="0"/>
              </a:rPr>
              <a:t>Răspândirea și transmiterea genelor de rezistență este un fenomen complex și s-a demonstrat că este posibilă între</a:t>
            </a:r>
            <a:endParaRPr lang="en-US" sz="2805" b="1" dirty="0">
              <a:solidFill>
                <a:srgbClr val="002060"/>
              </a:solidFill>
              <a:latin typeface="EC Square Sans Pro"/>
              <a:ea typeface="Yu Gothic UI Semibold" pitchFamily="34" charset="-128"/>
              <a:cs typeface="Times New Roman" panose="02020603050405020304" pitchFamily="18" charset="0"/>
            </a:endParaRPr>
          </a:p>
          <a:p>
            <a:pPr algn="just">
              <a:tabLst>
                <a:tab pos="1541211" algn="l"/>
              </a:tabLst>
              <a:defRPr/>
            </a:pPr>
            <a:endParaRPr lang="en-US" b="1" dirty="0">
              <a:solidFill>
                <a:srgbClr val="002060"/>
              </a:solidFill>
              <a:latin typeface="EC Square Sans Pro"/>
              <a:ea typeface="Yu Gothic UI Semibold" pitchFamily="34" charset="-128"/>
              <a:cs typeface="Times New Roman" panose="02020603050405020304" pitchFamily="18" charset="0"/>
            </a:endParaRPr>
          </a:p>
          <a:p>
            <a:pPr marL="457200" indent="-457200" algn="just">
              <a:buFont typeface="Arial" panose="020B0604020202020204" pitchFamily="34" charset="0"/>
              <a:buChar char="•"/>
              <a:tabLst>
                <a:tab pos="1541211" algn="l"/>
              </a:tabLst>
              <a:defRPr/>
            </a:pPr>
            <a:r>
              <a:rPr lang="en-US" sz="2805" b="1" dirty="0" err="1">
                <a:solidFill>
                  <a:srgbClr val="FF0000"/>
                </a:solidFill>
                <a:latin typeface="EC Square Sans Pro"/>
                <a:ea typeface="Yu Gothic UI Semibold" pitchFamily="34" charset="-128"/>
                <a:cs typeface="Times New Roman" panose="02020603050405020304" pitchFamily="18" charset="0"/>
              </a:rPr>
              <a:t>oameni</a:t>
            </a:r>
            <a:r>
              <a:rPr lang="en-US" sz="2805" b="1" dirty="0">
                <a:solidFill>
                  <a:srgbClr val="FF0000"/>
                </a:solidFill>
                <a:latin typeface="EC Square Sans Pro"/>
                <a:ea typeface="Yu Gothic UI Semibold" pitchFamily="34" charset="-128"/>
                <a:cs typeface="Times New Roman" panose="02020603050405020304" pitchFamily="18" charset="0"/>
              </a:rPr>
              <a:t>- </a:t>
            </a:r>
            <a:r>
              <a:rPr lang="en-US" sz="2805" b="1" dirty="0" err="1">
                <a:solidFill>
                  <a:srgbClr val="FF0000"/>
                </a:solidFill>
                <a:latin typeface="EC Square Sans Pro"/>
                <a:ea typeface="Yu Gothic UI Semibold" pitchFamily="34" charset="-128"/>
                <a:cs typeface="Times New Roman" panose="02020603050405020304" pitchFamily="18" charset="0"/>
              </a:rPr>
              <a:t>animale</a:t>
            </a:r>
            <a:r>
              <a:rPr lang="en-US" sz="2805" b="1" dirty="0">
                <a:solidFill>
                  <a:srgbClr val="FF0000"/>
                </a:solidFill>
                <a:latin typeface="EC Square Sans Pro"/>
                <a:ea typeface="Yu Gothic UI Semibold" pitchFamily="34" charset="-128"/>
                <a:cs typeface="Times New Roman" panose="02020603050405020304" pitchFamily="18" charset="0"/>
              </a:rPr>
              <a:t>,</a:t>
            </a:r>
          </a:p>
          <a:p>
            <a:pPr marL="457200" indent="-457200" algn="just">
              <a:buFont typeface="Arial" panose="020B0604020202020204" pitchFamily="34" charset="0"/>
              <a:buChar char="•"/>
              <a:tabLst>
                <a:tab pos="1541211" algn="l"/>
              </a:tabLst>
              <a:defRPr/>
            </a:pPr>
            <a:r>
              <a:rPr lang="en-US" sz="2805" b="1" dirty="0" err="1">
                <a:solidFill>
                  <a:srgbClr val="FF0000"/>
                </a:solidFill>
                <a:latin typeface="EC Square Sans Pro"/>
                <a:ea typeface="Yu Gothic UI Semibold" pitchFamily="34" charset="-128"/>
                <a:cs typeface="Times New Roman" panose="02020603050405020304" pitchFamily="18" charset="0"/>
              </a:rPr>
              <a:t>animale</a:t>
            </a:r>
            <a:r>
              <a:rPr lang="en-US" sz="2805" b="1" dirty="0">
                <a:solidFill>
                  <a:srgbClr val="FF0000"/>
                </a:solidFill>
                <a:latin typeface="EC Square Sans Pro"/>
                <a:ea typeface="Yu Gothic UI Semibold" pitchFamily="34" charset="-128"/>
                <a:cs typeface="Times New Roman" panose="02020603050405020304" pitchFamily="18" charset="0"/>
              </a:rPr>
              <a:t>- </a:t>
            </a:r>
            <a:r>
              <a:rPr lang="en-US" sz="2805" b="1" dirty="0" err="1">
                <a:solidFill>
                  <a:srgbClr val="FF0000"/>
                </a:solidFill>
                <a:latin typeface="EC Square Sans Pro"/>
                <a:ea typeface="Yu Gothic UI Semibold" pitchFamily="34" charset="-128"/>
                <a:cs typeface="Times New Roman" panose="02020603050405020304" pitchFamily="18" charset="0"/>
              </a:rPr>
              <a:t>oameni</a:t>
            </a:r>
            <a:r>
              <a:rPr lang="en-US" sz="2805" b="1" dirty="0">
                <a:solidFill>
                  <a:srgbClr val="FF0000"/>
                </a:solidFill>
                <a:latin typeface="EC Square Sans Pro"/>
                <a:ea typeface="Yu Gothic UI Semibold" pitchFamily="34" charset="-128"/>
                <a:cs typeface="Times New Roman" panose="02020603050405020304" pitchFamily="18" charset="0"/>
              </a:rPr>
              <a:t>,</a:t>
            </a:r>
            <a:r>
              <a:rPr lang="en-US" sz="2805" dirty="0">
                <a:solidFill>
                  <a:srgbClr val="002060"/>
                </a:solidFill>
                <a:latin typeface="EC Square Sans Pro"/>
                <a:ea typeface="Yu Gothic UI Semibold" pitchFamily="34" charset="-128"/>
                <a:cs typeface="Times New Roman" panose="02020603050405020304" pitchFamily="18" charset="0"/>
              </a:rPr>
              <a:t> </a:t>
            </a:r>
            <a:r>
              <a:rPr lang="en-US" sz="2805" dirty="0" err="1">
                <a:solidFill>
                  <a:srgbClr val="002060"/>
                </a:solidFill>
                <a:latin typeface="EC Square Sans Pro"/>
                <a:ea typeface="Yu Gothic UI Semibold" pitchFamily="34" charset="-128"/>
                <a:cs typeface="Times New Roman" panose="02020603050405020304" pitchFamily="18" charset="0"/>
              </a:rPr>
              <a:t>și</a:t>
            </a:r>
            <a:endParaRPr lang="en-US" sz="2805" dirty="0">
              <a:solidFill>
                <a:srgbClr val="002060"/>
              </a:solidFill>
              <a:latin typeface="EC Square Sans Pro"/>
              <a:ea typeface="Yu Gothic UI Semibold" pitchFamily="34" charset="-128"/>
              <a:cs typeface="Times New Roman" panose="02020603050405020304" pitchFamily="18" charset="0"/>
            </a:endParaRPr>
          </a:p>
          <a:p>
            <a:pPr marL="457200" indent="-457200" algn="just">
              <a:buFont typeface="Arial" panose="020B0604020202020204" pitchFamily="34" charset="0"/>
              <a:buChar char="•"/>
              <a:tabLst>
                <a:tab pos="1541211" algn="l"/>
              </a:tabLst>
              <a:defRPr/>
            </a:pPr>
            <a:r>
              <a:rPr lang="en-US" sz="2805" b="1" dirty="0" err="1">
                <a:solidFill>
                  <a:srgbClr val="FF0000"/>
                </a:solidFill>
                <a:latin typeface="EC Square Sans Pro"/>
                <a:ea typeface="Yu Gothic UI Semibold" pitchFamily="34" charset="-128"/>
                <a:cs typeface="Times New Roman" panose="02020603050405020304" pitchFamily="18" charset="0"/>
              </a:rPr>
              <a:t>Intre</a:t>
            </a:r>
            <a:r>
              <a:rPr lang="en-US" sz="2805" b="1" dirty="0">
                <a:solidFill>
                  <a:srgbClr val="FF0000"/>
                </a:solidFill>
                <a:latin typeface="EC Square Sans Pro"/>
                <a:ea typeface="Yu Gothic UI Semibold" pitchFamily="34" charset="-128"/>
                <a:cs typeface="Times New Roman" panose="02020603050405020304" pitchFamily="18" charset="0"/>
              </a:rPr>
              <a:t> </a:t>
            </a:r>
            <a:r>
              <a:rPr lang="en-US" sz="2805" b="1" dirty="0" err="1">
                <a:solidFill>
                  <a:srgbClr val="FF0000"/>
                </a:solidFill>
                <a:latin typeface="EC Square Sans Pro"/>
                <a:ea typeface="Yu Gothic UI Semibold" pitchFamily="34" charset="-128"/>
                <a:cs typeface="Times New Roman" panose="02020603050405020304" pitchFamily="18" charset="0"/>
              </a:rPr>
              <a:t>animale</a:t>
            </a:r>
            <a:r>
              <a:rPr lang="en-US" sz="2805" b="1" dirty="0">
                <a:solidFill>
                  <a:srgbClr val="FF0000"/>
                </a:solidFill>
                <a:latin typeface="EC Square Sans Pro"/>
                <a:ea typeface="Yu Gothic UI Semibold" pitchFamily="34" charset="-128"/>
                <a:cs typeface="Times New Roman" panose="02020603050405020304" pitchFamily="18" charset="0"/>
              </a:rPr>
              <a:t> - </a:t>
            </a:r>
            <a:r>
              <a:rPr lang="en-US" sz="2805" b="1" dirty="0" err="1">
                <a:solidFill>
                  <a:srgbClr val="FF0000"/>
                </a:solidFill>
                <a:latin typeface="EC Square Sans Pro"/>
                <a:ea typeface="Yu Gothic UI Semibold" pitchFamily="34" charset="-128"/>
                <a:cs typeface="Times New Roman" panose="02020603050405020304" pitchFamily="18" charset="0"/>
              </a:rPr>
              <a:t>mediu</a:t>
            </a:r>
            <a:r>
              <a:rPr lang="en-US" sz="2805" b="1" dirty="0">
                <a:solidFill>
                  <a:srgbClr val="FF0000"/>
                </a:solidFill>
                <a:latin typeface="EC Square Sans Pro"/>
                <a:ea typeface="Yu Gothic UI Semibold" pitchFamily="34" charset="-128"/>
                <a:cs typeface="Times New Roman" panose="02020603050405020304" pitchFamily="18" charset="0"/>
              </a:rPr>
              <a:t>.</a:t>
            </a:r>
          </a:p>
          <a:p>
            <a:pPr algn="just">
              <a:tabLst>
                <a:tab pos="1541211" algn="l"/>
              </a:tabLst>
              <a:defRPr/>
            </a:pPr>
            <a:endParaRPr lang="en-US" dirty="0">
              <a:solidFill>
                <a:srgbClr val="002060"/>
              </a:solidFill>
              <a:latin typeface="EC Square Sans Pro"/>
              <a:ea typeface="Yu Gothic UI Semibold" pitchFamily="34" charset="-128"/>
              <a:cs typeface="Times New Roman" panose="02020603050405020304" pitchFamily="18" charset="0"/>
            </a:endParaRPr>
          </a:p>
          <a:p>
            <a:pPr algn="just">
              <a:tabLst>
                <a:tab pos="1541211" algn="l"/>
              </a:tabLst>
              <a:defRPr/>
            </a:pPr>
            <a:r>
              <a:rPr lang="vi-VN" sz="2805" b="1" dirty="0">
                <a:solidFill>
                  <a:srgbClr val="002060"/>
                </a:solidFill>
                <a:latin typeface="EC Square Sans Pro"/>
                <a:ea typeface="Yu Gothic UI Semibold" pitchFamily="34" charset="-128"/>
                <a:cs typeface="Times New Roman" panose="02020603050405020304" pitchFamily="18" charset="0"/>
              </a:rPr>
              <a:t>Tratamentul veterinar antimicrobian durabil trebuie să fie legat de problemele </a:t>
            </a:r>
            <a:r>
              <a:rPr lang="vi-VN" sz="3200" b="1" dirty="0">
                <a:solidFill>
                  <a:srgbClr val="FF0000"/>
                </a:solidFill>
                <a:latin typeface="EC Square Sans Pro"/>
                <a:ea typeface="Yu Gothic UI Semibold" pitchFamily="34" charset="-128"/>
                <a:cs typeface="Times New Roman" panose="02020603050405020304" pitchFamily="18" charset="0"/>
              </a:rPr>
              <a:t>de sănătate publică </a:t>
            </a:r>
            <a:r>
              <a:rPr lang="vi-VN" sz="2805" b="1" dirty="0">
                <a:solidFill>
                  <a:srgbClr val="002060"/>
                </a:solidFill>
                <a:latin typeface="EC Square Sans Pro"/>
                <a:ea typeface="Yu Gothic UI Semibold" pitchFamily="34" charset="-128"/>
                <a:cs typeface="Times New Roman" panose="02020603050405020304" pitchFamily="18" charset="0"/>
              </a:rPr>
              <a:t>și </a:t>
            </a:r>
            <a:r>
              <a:rPr lang="vi-VN" sz="3200" b="1" dirty="0">
                <a:solidFill>
                  <a:srgbClr val="FF0000"/>
                </a:solidFill>
                <a:latin typeface="EC Square Sans Pro"/>
                <a:ea typeface="Yu Gothic UI Semibold" pitchFamily="34" charset="-128"/>
                <a:cs typeface="Times New Roman" panose="02020603050405020304" pitchFamily="18" charset="0"/>
              </a:rPr>
              <a:t>nu</a:t>
            </a:r>
            <a:r>
              <a:rPr lang="vi-VN" sz="3200" b="1" dirty="0">
                <a:solidFill>
                  <a:srgbClr val="002060"/>
                </a:solidFill>
                <a:latin typeface="EC Square Sans Pro"/>
                <a:ea typeface="Yu Gothic UI Semibold" pitchFamily="34" charset="-128"/>
                <a:cs typeface="Times New Roman" panose="02020603050405020304" pitchFamily="18" charset="0"/>
              </a:rPr>
              <a:t> </a:t>
            </a:r>
            <a:r>
              <a:rPr lang="vi-VN" sz="2805" b="1" dirty="0">
                <a:solidFill>
                  <a:srgbClr val="002060"/>
                </a:solidFill>
                <a:latin typeface="EC Square Sans Pro"/>
                <a:ea typeface="Yu Gothic UI Semibold" pitchFamily="34" charset="-128"/>
                <a:cs typeface="Times New Roman" panose="02020603050405020304" pitchFamily="18" charset="0"/>
              </a:rPr>
              <a:t>de problemele de sănătate animală</a:t>
            </a:r>
            <a:endParaRPr lang="en-US" sz="2805" b="1" dirty="0">
              <a:solidFill>
                <a:srgbClr val="002060"/>
              </a:solidFill>
              <a:latin typeface="EC Square Sans Pro"/>
              <a:ea typeface="Yu Gothic UI Semibold" pitchFamily="34" charset="-128"/>
              <a:cs typeface="Times New Roman" panose="02020603050405020304" pitchFamily="18" charset="0"/>
            </a:endParaRPr>
          </a:p>
        </p:txBody>
      </p:sp>
      <p:sp>
        <p:nvSpPr>
          <p:cNvPr id="3" name="Title 1">
            <a:extLst>
              <a:ext uri="{FF2B5EF4-FFF2-40B4-BE49-F238E27FC236}">
                <a16:creationId xmlns:a16="http://schemas.microsoft.com/office/drawing/2014/main" id="{3B36C577-0919-DD50-E822-C007A757CC39}"/>
              </a:ext>
            </a:extLst>
          </p:cNvPr>
          <p:cNvSpPr txBox="1">
            <a:spLocks/>
          </p:cNvSpPr>
          <p:nvPr/>
        </p:nvSpPr>
        <p:spPr>
          <a:xfrm>
            <a:off x="457200" y="768350"/>
            <a:ext cx="1831622" cy="914400"/>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txBody>
          <a:bodyPr/>
          <a:lstStyle>
            <a:lvl1pPr>
              <a:defRPr>
                <a:latin typeface="+mj-lt"/>
                <a:ea typeface="+mj-ea"/>
                <a:cs typeface="+mj-cs"/>
              </a:defRPr>
            </a:lvl1pPr>
          </a:lstStyle>
          <a:p>
            <a:pPr>
              <a:defRPr/>
            </a:pPr>
            <a:r>
              <a:rPr lang="ro-RO" sz="5400" b="1" dirty="0">
                <a:solidFill>
                  <a:srgbClr val="002060"/>
                </a:solidFill>
                <a:latin typeface="EC Square Sans Pro"/>
              </a:rPr>
              <a:t>Fa</a:t>
            </a:r>
            <a:r>
              <a:rPr lang="en-US" sz="5400" b="1" dirty="0">
                <a:solidFill>
                  <a:srgbClr val="002060"/>
                </a:solidFill>
                <a:latin typeface="EC Square Sans Pro"/>
              </a:rPr>
              <a:t>p</a:t>
            </a:r>
            <a:r>
              <a:rPr lang="ro-RO" sz="5400" b="1" dirty="0">
                <a:solidFill>
                  <a:srgbClr val="002060"/>
                </a:solidFill>
                <a:latin typeface="EC Square Sans Pro"/>
              </a:rPr>
              <a:t>t</a:t>
            </a:r>
            <a:endParaRPr lang="en-US" sz="5400" b="1" dirty="0">
              <a:solidFill>
                <a:srgbClr val="002060"/>
              </a:solidFill>
              <a:latin typeface="EC Square Sans Pro"/>
            </a:endParaRPr>
          </a:p>
        </p:txBody>
      </p:sp>
    </p:spTree>
    <p:extLst>
      <p:ext uri="{BB962C8B-B14F-4D97-AF65-F5344CB8AC3E}">
        <p14:creationId xmlns:p14="http://schemas.microsoft.com/office/powerpoint/2010/main" val="97931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7950"/>
            <a:ext cx="8584820" cy="687070"/>
          </a:xfrm>
        </p:spPr>
        <p:txBody>
          <a:bodyPr>
            <a:normAutofit fontScale="90000"/>
          </a:bodyPr>
          <a:lstStyle/>
          <a:p>
            <a:pPr algn="l">
              <a:defRPr/>
            </a:pPr>
            <a:r>
              <a:rPr lang="ro-RO" sz="4400" b="1" kern="1200" dirty="0">
                <a:solidFill>
                  <a:srgbClr val="FF0000"/>
                </a:solidFill>
                <a:latin typeface="EC Square Sans Pro" panose="020B0506040000020004"/>
                <a:ea typeface="Yu Gothic UI Semibold" pitchFamily="34" charset="-128"/>
                <a:cs typeface="Arial" pitchFamily="34" charset="0"/>
              </a:rPr>
              <a:t>În România (ca și în Europa...)</a:t>
            </a:r>
            <a:endParaRPr lang="en-US" sz="4400" b="1" kern="1200" dirty="0">
              <a:solidFill>
                <a:srgbClr val="FF0000"/>
              </a:solidFill>
              <a:latin typeface="EC Square Sans Pro" panose="020B0506040000020004"/>
              <a:ea typeface="Yu Gothic UI Semibold" pitchFamily="34" charset="-128"/>
              <a:cs typeface="Arial" pitchFamily="34" charset="0"/>
            </a:endParaRPr>
          </a:p>
        </p:txBody>
      </p:sp>
      <p:sp>
        <p:nvSpPr>
          <p:cNvPr id="4" name="Rectangle 1"/>
          <p:cNvSpPr>
            <a:spLocks noGrp="1" noChangeArrowheads="1"/>
          </p:cNvSpPr>
          <p:nvPr>
            <p:ph idx="1"/>
          </p:nvPr>
        </p:nvSpPr>
        <p:spPr>
          <a:xfrm>
            <a:off x="685800" y="2292350"/>
            <a:ext cx="10972800" cy="3693319"/>
          </a:xfrm>
        </p:spPr>
        <p:txBody>
          <a:bodyPr wrap="square" anchor="ctr">
            <a:spAutoFit/>
          </a:bodyPr>
          <a:lstStyle/>
          <a:p>
            <a:pPr algn="just">
              <a:tabLst>
                <a:tab pos="540776" algn="l"/>
              </a:tabLst>
              <a:defRPr/>
            </a:pPr>
            <a:r>
              <a:rPr lang="ro-RO" sz="3200" b="1" dirty="0">
                <a:solidFill>
                  <a:srgbClr val="002060"/>
                </a:solidFill>
                <a:latin typeface="EC Square Sans Pro" panose="020B0506040000020004"/>
                <a:ea typeface="Yu Gothic UI Semibold" pitchFamily="34" charset="-128"/>
                <a:cs typeface="Times New Roman" panose="02020603050405020304" pitchFamily="18" charset="0"/>
              </a:rPr>
              <a:t>Principale</a:t>
            </a:r>
            <a:r>
              <a:rPr lang="en-US" sz="3200" b="1" dirty="0">
                <a:solidFill>
                  <a:srgbClr val="002060"/>
                </a:solidFill>
                <a:latin typeface="EC Square Sans Pro" panose="020B0506040000020004"/>
                <a:ea typeface="Yu Gothic UI Semibold" pitchFamily="34" charset="-128"/>
                <a:cs typeface="Times New Roman" panose="02020603050405020304" pitchFamily="18" charset="0"/>
              </a:rPr>
              <a:t>le</a:t>
            </a:r>
            <a:r>
              <a:rPr lang="ro-RO" sz="3200" b="1" dirty="0">
                <a:solidFill>
                  <a:srgbClr val="002060"/>
                </a:solidFill>
                <a:latin typeface="EC Square Sans Pro" panose="020B0506040000020004"/>
                <a:ea typeface="Yu Gothic UI Semibold" pitchFamily="34" charset="-128"/>
                <a:cs typeface="Times New Roman" panose="02020603050405020304" pitchFamily="18" charset="0"/>
              </a:rPr>
              <a:t> cauze c</a:t>
            </a:r>
            <a:r>
              <a:rPr lang="en-US" sz="3200" b="1" dirty="0" err="1">
                <a:solidFill>
                  <a:srgbClr val="002060"/>
                </a:solidFill>
                <a:latin typeface="EC Square Sans Pro" panose="020B0506040000020004"/>
                <a:ea typeface="Yu Gothic UI Semibold" pitchFamily="34" charset="-128"/>
                <a:cs typeface="Times New Roman" panose="02020603050405020304" pitchFamily="18" charset="0"/>
              </a:rPr>
              <a:t>ar</a:t>
            </a:r>
            <a:r>
              <a:rPr lang="ro-RO" sz="3200" b="1" dirty="0">
                <a:solidFill>
                  <a:srgbClr val="002060"/>
                </a:solidFill>
                <a:latin typeface="EC Square Sans Pro" panose="020B0506040000020004"/>
                <a:ea typeface="Yu Gothic UI Semibold" pitchFamily="34" charset="-128"/>
                <a:cs typeface="Times New Roman" panose="02020603050405020304" pitchFamily="18" charset="0"/>
              </a:rPr>
              <a:t>e favorizează apariția fenomenelor de rezistență la medicamente sunt:</a:t>
            </a:r>
            <a:endParaRPr lang="en-US" sz="3200" b="1" dirty="0">
              <a:solidFill>
                <a:srgbClr val="002060"/>
              </a:solidFill>
              <a:latin typeface="EC Square Sans Pro" panose="020B0506040000020004"/>
              <a:ea typeface="Yu Gothic UI Semibold" pitchFamily="34" charset="-128"/>
              <a:cs typeface="Times New Roman" panose="02020603050405020304" pitchFamily="18" charset="0"/>
            </a:endParaRPr>
          </a:p>
          <a:p>
            <a:pPr algn="just">
              <a:tabLst>
                <a:tab pos="540776" algn="l"/>
              </a:tabLst>
              <a:defRPr/>
            </a:pPr>
            <a:endParaRPr lang="en-US" dirty="0">
              <a:solidFill>
                <a:srgbClr val="002060"/>
              </a:solidFill>
              <a:latin typeface="EC Square Sans Pro" panose="020B0506040000020004"/>
              <a:ea typeface="Yu Gothic UI Semibold" pitchFamily="34" charset="-128"/>
              <a:cs typeface="Times New Roman" panose="02020603050405020304" pitchFamily="18" charset="0"/>
            </a:endParaRPr>
          </a:p>
          <a:p>
            <a:pPr marL="457200" indent="-457200" algn="just">
              <a:buFont typeface="Arial" pitchFamily="34" charset="0"/>
              <a:buChar char="•"/>
              <a:tabLst>
                <a:tab pos="540776" algn="l"/>
              </a:tabLst>
              <a:defRPr/>
            </a:pP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sub-dozarea</a:t>
            </a:r>
            <a:r>
              <a:rPr lang="en-US" sz="3000" b="1" dirty="0">
                <a:solidFill>
                  <a:srgbClr val="FF0000"/>
                </a:solidFill>
                <a:latin typeface="EC Square Sans Pro" panose="020B0506040000020004"/>
                <a:ea typeface="Yu Gothic UI Semibold" pitchFamily="34" charset="-128"/>
                <a:cs typeface="Times New Roman" panose="02020603050405020304" pitchFamily="18" charset="0"/>
              </a:rPr>
              <a:t> </a:t>
            </a:r>
            <a:r>
              <a:rPr lang="en-US" sz="3000" b="1" dirty="0" err="1">
                <a:solidFill>
                  <a:srgbClr val="FF0000"/>
                </a:solidFill>
                <a:latin typeface="EC Square Sans Pro" panose="020B0506040000020004"/>
                <a:ea typeface="Yu Gothic UI Semibold" pitchFamily="34" charset="-128"/>
                <a:cs typeface="Times New Roman" panose="02020603050405020304" pitchFamily="18" charset="0"/>
              </a:rPr>
              <a:t>sau</a:t>
            </a:r>
            <a:r>
              <a:rPr lang="en-US" sz="3000" b="1" dirty="0">
                <a:solidFill>
                  <a:srgbClr val="FF0000"/>
                </a:solidFill>
                <a:latin typeface="EC Square Sans Pro" panose="020B0506040000020004"/>
                <a:ea typeface="Yu Gothic UI Semibold" pitchFamily="34" charset="-128"/>
                <a:cs typeface="Times New Roman" panose="02020603050405020304" pitchFamily="18" charset="0"/>
              </a:rPr>
              <a:t> </a:t>
            </a: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dozarea inadecvată </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a </a:t>
            </a:r>
            <a:r>
              <a:rPr lang="en-US" sz="3000" b="1" dirty="0" err="1">
                <a:solidFill>
                  <a:srgbClr val="002060"/>
                </a:solidFill>
                <a:latin typeface="EC Square Sans Pro" panose="020B0506040000020004"/>
                <a:ea typeface="Yu Gothic UI Semibold" pitchFamily="34" charset="-128"/>
                <a:cs typeface="Times New Roman" panose="02020603050405020304" pitchFamily="18" charset="0"/>
              </a:rPr>
              <a:t>antiinfectioaselor</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a:t>
            </a:r>
            <a:endParaRPr lang="en-US" sz="3000" b="1" dirty="0">
              <a:solidFill>
                <a:srgbClr val="002060"/>
              </a:solidFill>
              <a:latin typeface="EC Square Sans Pro" panose="020B0506040000020004"/>
              <a:ea typeface="Yu Gothic UI Semibold" pitchFamily="34" charset="-128"/>
              <a:cs typeface="Times New Roman" panose="02020603050405020304" pitchFamily="18" charset="0"/>
            </a:endParaRPr>
          </a:p>
          <a:p>
            <a:pPr marL="457200" indent="-457200" algn="just">
              <a:buFont typeface="Arial" pitchFamily="34" charset="0"/>
              <a:buChar char="•"/>
              <a:tabLst>
                <a:tab pos="540776" algn="l"/>
              </a:tabLst>
              <a:defRPr/>
            </a:pP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tratamentul bolilor virale</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 la animale cu antibiotice...,</a:t>
            </a:r>
            <a:endParaRPr lang="en-US" sz="3000" b="1" dirty="0">
              <a:solidFill>
                <a:srgbClr val="002060"/>
              </a:solidFill>
              <a:latin typeface="EC Square Sans Pro" panose="020B0506040000020004"/>
              <a:ea typeface="Yu Gothic UI Semibold" pitchFamily="34" charset="-128"/>
              <a:cs typeface="Times New Roman" panose="02020603050405020304" pitchFamily="18" charset="0"/>
            </a:endParaRPr>
          </a:p>
          <a:p>
            <a:pPr marL="457200" indent="-457200" algn="just">
              <a:buFont typeface="Arial" pitchFamily="34" charset="0"/>
              <a:buChar char="•"/>
              <a:tabLst>
                <a:tab pos="540776" algn="l"/>
              </a:tabLst>
              <a:defRPr/>
            </a:pP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administrarea</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 la orice tratament a antibioticelor c</a:t>
            </a:r>
            <a:r>
              <a:rPr lang="en-US" sz="3000" b="1" dirty="0">
                <a:solidFill>
                  <a:srgbClr val="002060"/>
                </a:solidFill>
                <a:latin typeface="EC Square Sans Pro" panose="020B0506040000020004"/>
                <a:ea typeface="Yu Gothic UI Semibold" pitchFamily="34" charset="-128"/>
                <a:cs typeface="Times New Roman" panose="02020603050405020304" pitchFamily="18" charset="0"/>
              </a:rPr>
              <a:t>u </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spectru larg, în timp ce antibioticele cu spectru îngust</a:t>
            </a:r>
            <a:r>
              <a:rPr lang="en-US" sz="3000" b="1" dirty="0">
                <a:solidFill>
                  <a:srgbClr val="002060"/>
                </a:solidFill>
                <a:latin typeface="EC Square Sans Pro" panose="020B0506040000020004"/>
                <a:ea typeface="Yu Gothic UI Semibold" pitchFamily="34" charset="-128"/>
                <a:cs typeface="Times New Roman" panose="02020603050405020304" pitchFamily="18" charset="0"/>
              </a:rPr>
              <a:t> a</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r fi suficiente. </a:t>
            </a:r>
          </a:p>
        </p:txBody>
      </p:sp>
    </p:spTree>
    <p:extLst>
      <p:ext uri="{BB962C8B-B14F-4D97-AF65-F5344CB8AC3E}">
        <p14:creationId xmlns:p14="http://schemas.microsoft.com/office/powerpoint/2010/main" val="98599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a:xfrm>
            <a:off x="6129936" y="5488247"/>
            <a:ext cx="4495800" cy="323855"/>
          </a:xfrm>
        </p:spPr>
        <p:txBody>
          <a:bodyPr/>
          <a:lstStyle/>
          <a:p>
            <a:pPr marL="0" indent="0">
              <a:buNone/>
            </a:pPr>
            <a:r>
              <a:rPr lang="ro-RO" dirty="0">
                <a:latin typeface="PF Square Sans Pro" pitchFamily="2" charset="0"/>
              </a:rPr>
              <a:t>ROMÂNIA, 9 ȘI 10 MAI 2024</a:t>
            </a:r>
          </a:p>
          <a:p>
            <a:endParaRPr lang="es-ES" kern="0" dirty="0"/>
          </a:p>
        </p:txBody>
      </p:sp>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ro-RO" sz="3200" b="1" dirty="0">
                <a:solidFill>
                  <a:srgbClr val="003399"/>
                </a:solidFill>
                <a:latin typeface="PF Square Sans Pro" pitchFamily="2" charset="0"/>
              </a:rPr>
              <a:t>Introducere generală în impactul RAM. Concentrați-vă pe cifrele AMU și RAM ale țării </a:t>
            </a:r>
          </a:p>
          <a:p>
            <a:pPr algn="l"/>
            <a:endParaRPr lang="es-ES" sz="3600" b="1" kern="0" dirty="0">
              <a:solidFill>
                <a:srgbClr val="003399"/>
              </a:solidFill>
              <a:effectLst/>
              <a:latin typeface="PF Square Sans Pro" pitchFamily="2" charset="0"/>
            </a:endParaRPr>
          </a:p>
          <a:p>
            <a:endParaRPr lang="es-ES" kern="0" dirty="0"/>
          </a:p>
        </p:txBody>
      </p:sp>
      <p:sp>
        <p:nvSpPr>
          <p:cNvPr id="4" name="Rectángulo 3">
            <a:extLst>
              <a:ext uri="{FF2B5EF4-FFF2-40B4-BE49-F238E27FC236}">
                <a16:creationId xmlns:a16="http://schemas.microsoft.com/office/drawing/2014/main" id="{F1625ABE-A960-3691-7A41-8F5F5DC18AD8}"/>
              </a:ext>
            </a:extLst>
          </p:cNvPr>
          <p:cNvSpPr/>
          <p:nvPr/>
        </p:nvSpPr>
        <p:spPr>
          <a:xfrm>
            <a:off x="9829800" y="6133066"/>
            <a:ext cx="2286000" cy="7312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Texto&#10;&#10;Descripción generada automáticamente">
            <a:extLst>
              <a:ext uri="{FF2B5EF4-FFF2-40B4-BE49-F238E27FC236}">
                <a16:creationId xmlns:a16="http://schemas.microsoft.com/office/drawing/2014/main" id="{BD08E436-2E90-9CB9-BFE8-21D362ACE4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28148" y="6148042"/>
            <a:ext cx="2089303" cy="468424"/>
          </a:xfrm>
          <a:prstGeom prst="rect">
            <a:avLst/>
          </a:prstGeom>
        </p:spPr>
      </p:pic>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51B04C2-F1C9-3DD5-04C8-E3A497DF3ABC}"/>
              </a:ext>
            </a:extLst>
          </p:cNvPr>
          <p:cNvSpPr>
            <a:spLocks noGrp="1"/>
          </p:cNvSpPr>
          <p:nvPr>
            <p:ph type="title"/>
          </p:nvPr>
        </p:nvSpPr>
        <p:spPr>
          <a:xfrm>
            <a:off x="533400" y="539750"/>
            <a:ext cx="8368396" cy="839752"/>
          </a:xfrm>
        </p:spPr>
        <p:txBody>
          <a:bodyPr/>
          <a:lstStyle/>
          <a:p>
            <a:pPr algn="just">
              <a:defRPr/>
            </a:pPr>
            <a:r>
              <a:rPr lang="ro-RO" sz="4400" b="1" kern="1200" dirty="0">
                <a:solidFill>
                  <a:srgbClr val="FF0000"/>
                </a:solidFill>
                <a:latin typeface="EC Square Sans Pro" panose="020B0506040000020004"/>
                <a:ea typeface="Yu Gothic UI Semibold" pitchFamily="34" charset="-128"/>
                <a:cs typeface="Arial" pitchFamily="34" charset="0"/>
              </a:rPr>
              <a:t>În România</a:t>
            </a:r>
            <a:r>
              <a:rPr lang="ro-RO" sz="4400" kern="1200" dirty="0">
                <a:solidFill>
                  <a:srgbClr val="FF0000"/>
                </a:solidFill>
                <a:latin typeface="EC Square Sans Pro" panose="020B0506040000020004"/>
                <a:ea typeface="Yu Gothic UI Semibold" pitchFamily="34" charset="-128"/>
                <a:cs typeface="Arial" pitchFamily="34" charset="0"/>
              </a:rPr>
              <a:t> (ca și în Europa...)</a:t>
            </a:r>
            <a:endParaRPr lang="en-US" sz="4400" kern="1200" dirty="0">
              <a:solidFill>
                <a:srgbClr val="FF0000"/>
              </a:solidFill>
              <a:latin typeface="EC Square Sans Pro" panose="020B0506040000020004"/>
              <a:ea typeface="Yu Gothic UI Semibold" pitchFamily="34" charset="-128"/>
              <a:cs typeface="Arial" pitchFamily="34" charset="0"/>
            </a:endParaRPr>
          </a:p>
        </p:txBody>
      </p:sp>
      <p:sp>
        <p:nvSpPr>
          <p:cNvPr id="4" name="Rectangle 3">
            <a:extLst>
              <a:ext uri="{FF2B5EF4-FFF2-40B4-BE49-F238E27FC236}">
                <a16:creationId xmlns:a16="http://schemas.microsoft.com/office/drawing/2014/main" id="{70999933-8D16-6C57-DD3A-7BBE855B27B7}"/>
              </a:ext>
            </a:extLst>
          </p:cNvPr>
          <p:cNvSpPr/>
          <p:nvPr/>
        </p:nvSpPr>
        <p:spPr>
          <a:xfrm>
            <a:off x="533400" y="1530349"/>
            <a:ext cx="10972800" cy="4424288"/>
          </a:xfrm>
          <a:prstGeom prst="rect">
            <a:avLst/>
          </a:prstGeom>
        </p:spPr>
        <p:txBody>
          <a:bodyPr wrap="square">
            <a:spAutoFit/>
          </a:bodyPr>
          <a:lstStyle/>
          <a:p>
            <a:pPr marL="291065" indent="-291065" algn="just">
              <a:buFont typeface="Arial" pitchFamily="34" charset="0"/>
              <a:buChar char="•"/>
              <a:defRPr/>
            </a:pPr>
            <a:r>
              <a:rPr lang="vi-VN" sz="2800" b="1" dirty="0">
                <a:solidFill>
                  <a:srgbClr val="002060"/>
                </a:solidFill>
                <a:latin typeface="EC Square Sans Pro"/>
                <a:ea typeface="Yu Gothic UI Semibold" pitchFamily="34" charset="-128"/>
              </a:rPr>
              <a:t>Utilizarea </a:t>
            </a:r>
            <a:r>
              <a:rPr lang="vi-VN" sz="3200" b="1" dirty="0">
                <a:solidFill>
                  <a:srgbClr val="FF0000"/>
                </a:solidFill>
                <a:latin typeface="EC Square Sans Pro"/>
                <a:ea typeface="Yu Gothic UI Semibold" pitchFamily="34" charset="-128"/>
              </a:rPr>
              <a:t>iresponsabilă</a:t>
            </a:r>
            <a:r>
              <a:rPr lang="vi-VN" sz="2800" b="1" dirty="0">
                <a:solidFill>
                  <a:srgbClr val="002060"/>
                </a:solidFill>
                <a:latin typeface="EC Square Sans Pro"/>
                <a:ea typeface="Yu Gothic UI Semibold" pitchFamily="34" charset="-128"/>
              </a:rPr>
              <a:t> a antibioticelor la animalele de fermă, a dezvolt</a:t>
            </a:r>
            <a:r>
              <a:rPr lang="ro-RO" sz="2800" b="1" dirty="0">
                <a:solidFill>
                  <a:srgbClr val="002060"/>
                </a:solidFill>
                <a:latin typeface="EC Square Sans Pro"/>
                <a:ea typeface="Yu Gothic UI Semibold" pitchFamily="34" charset="-128"/>
              </a:rPr>
              <a:t>at</a:t>
            </a:r>
            <a:r>
              <a:rPr lang="vi-VN" sz="2800" b="1" dirty="0">
                <a:solidFill>
                  <a:srgbClr val="002060"/>
                </a:solidFill>
                <a:latin typeface="EC Square Sans Pro"/>
                <a:ea typeface="Yu Gothic UI Semibold" pitchFamily="34" charset="-128"/>
              </a:rPr>
              <a:t> rezistenț</a:t>
            </a:r>
            <a:r>
              <a:rPr lang="ro-RO" sz="2800" b="1" dirty="0">
                <a:solidFill>
                  <a:srgbClr val="002060"/>
                </a:solidFill>
                <a:latin typeface="EC Square Sans Pro"/>
                <a:ea typeface="Yu Gothic UI Semibold" pitchFamily="34" charset="-128"/>
              </a:rPr>
              <a:t>a</a:t>
            </a:r>
            <a:r>
              <a:rPr lang="vi-VN" sz="2800" b="1" dirty="0">
                <a:solidFill>
                  <a:srgbClr val="002060"/>
                </a:solidFill>
                <a:latin typeface="EC Square Sans Pro"/>
                <a:ea typeface="Yu Gothic UI Semibold" pitchFamily="34" charset="-128"/>
              </a:rPr>
              <a:t> la animale sau la persoane</a:t>
            </a:r>
            <a:r>
              <a:rPr lang="en-US" sz="2800" b="1" dirty="0">
                <a:solidFill>
                  <a:srgbClr val="002060"/>
                </a:solidFill>
                <a:latin typeface="EC Square Sans Pro"/>
                <a:ea typeface="Yu Gothic UI Semibold" pitchFamily="34" charset="-128"/>
              </a:rPr>
              <a:t>le</a:t>
            </a:r>
            <a:r>
              <a:rPr lang="vi-VN" sz="2800" b="1" dirty="0">
                <a:solidFill>
                  <a:srgbClr val="002060"/>
                </a:solidFill>
                <a:latin typeface="EC Square Sans Pro"/>
                <a:ea typeface="Yu Gothic UI Semibold" pitchFamily="34" charset="-128"/>
              </a:rPr>
              <a:t> care consum</a:t>
            </a:r>
            <a:r>
              <a:rPr lang="en-US" sz="2800" b="1" dirty="0">
                <a:solidFill>
                  <a:srgbClr val="002060"/>
                </a:solidFill>
                <a:latin typeface="EC Square Sans Pro"/>
                <a:ea typeface="Yu Gothic UI Semibold" pitchFamily="34" charset="-128"/>
              </a:rPr>
              <a:t>at</a:t>
            </a:r>
            <a:r>
              <a:rPr lang="vi-VN" sz="2800" b="1" dirty="0">
                <a:solidFill>
                  <a:srgbClr val="002060"/>
                </a:solidFill>
                <a:latin typeface="EC Square Sans Pro"/>
                <a:ea typeface="Yu Gothic UI Semibold" pitchFamily="34" charset="-128"/>
              </a:rPr>
              <a:t> carne</a:t>
            </a:r>
            <a:r>
              <a:rPr lang="en-US" sz="2800" b="1" dirty="0">
                <a:solidFill>
                  <a:srgbClr val="002060"/>
                </a:solidFill>
                <a:latin typeface="EC Square Sans Pro"/>
                <a:ea typeface="Yu Gothic UI Semibold" pitchFamily="34" charset="-128"/>
              </a:rPr>
              <a:t>a</a:t>
            </a:r>
            <a:r>
              <a:rPr lang="vi-VN" sz="2800" b="1" dirty="0">
                <a:solidFill>
                  <a:srgbClr val="002060"/>
                </a:solidFill>
                <a:latin typeface="EC Square Sans Pro"/>
                <a:ea typeface="Yu Gothic UI Semibold" pitchFamily="34" charset="-128"/>
              </a:rPr>
              <a:t> și subproduse</a:t>
            </a:r>
            <a:r>
              <a:rPr lang="en-US" sz="2800" b="1" dirty="0">
                <a:solidFill>
                  <a:srgbClr val="002060"/>
                </a:solidFill>
                <a:latin typeface="EC Square Sans Pro"/>
                <a:ea typeface="Yu Gothic UI Semibold" pitchFamily="34" charset="-128"/>
              </a:rPr>
              <a:t>le</a:t>
            </a:r>
            <a:r>
              <a:rPr lang="vi-VN" sz="2800" b="1" dirty="0">
                <a:solidFill>
                  <a:srgbClr val="002060"/>
                </a:solidFill>
                <a:latin typeface="EC Square Sans Pro"/>
                <a:ea typeface="Yu Gothic UI Semibold" pitchFamily="34" charset="-128"/>
              </a:rPr>
              <a:t>.</a:t>
            </a:r>
            <a:endParaRPr lang="en-US" sz="2800" b="1" dirty="0">
              <a:solidFill>
                <a:srgbClr val="002060"/>
              </a:solidFill>
              <a:latin typeface="EC Square Sans Pro"/>
              <a:ea typeface="Yu Gothic UI Semibold" pitchFamily="34" charset="-128"/>
            </a:endParaRPr>
          </a:p>
          <a:p>
            <a:pPr algn="just">
              <a:defRPr/>
            </a:pPr>
            <a:endParaRPr lang="ro-RO" sz="1100" b="1" dirty="0">
              <a:solidFill>
                <a:srgbClr val="002060"/>
              </a:solidFill>
              <a:latin typeface="EC Square Sans Pro"/>
              <a:ea typeface="Yu Gothic UI Semibold" pitchFamily="34" charset="-128"/>
            </a:endParaRPr>
          </a:p>
          <a:p>
            <a:pPr algn="just">
              <a:defRPr/>
            </a:pPr>
            <a:r>
              <a:rPr lang="vi-VN" sz="3000" b="1" dirty="0">
                <a:solidFill>
                  <a:srgbClr val="002060"/>
                </a:solidFill>
                <a:latin typeface="EC Square Sans Pro"/>
                <a:ea typeface="Yu Gothic UI Semibold" pitchFamily="34" charset="-128"/>
              </a:rPr>
              <a:t>Antibiorezistenţa a apărut </a:t>
            </a:r>
            <a:r>
              <a:rPr lang="ro-RO" sz="3000" b="1" dirty="0">
                <a:solidFill>
                  <a:srgbClr val="002060"/>
                </a:solidFill>
                <a:latin typeface="EC Square Sans Pro"/>
                <a:ea typeface="Yu Gothic UI Semibold" pitchFamily="34" charset="-128"/>
              </a:rPr>
              <a:t>mai ales</a:t>
            </a:r>
            <a:r>
              <a:rPr lang="vi-VN" sz="3000" b="1" dirty="0">
                <a:solidFill>
                  <a:srgbClr val="002060"/>
                </a:solidFill>
                <a:latin typeface="EC Square Sans Pro"/>
                <a:ea typeface="Yu Gothic UI Semibold" pitchFamily="34" charset="-128"/>
              </a:rPr>
              <a:t> prin folosirea antibioticelor ca</a:t>
            </a:r>
            <a:r>
              <a:rPr lang="en-US" sz="3000" b="1" dirty="0">
                <a:solidFill>
                  <a:srgbClr val="002060"/>
                </a:solidFill>
                <a:latin typeface="EC Square Sans Pro"/>
                <a:ea typeface="Yu Gothic UI Semibold" pitchFamily="34" charset="-128"/>
              </a:rPr>
              <a:t>: </a:t>
            </a:r>
          </a:p>
          <a:p>
            <a:pPr algn="just">
              <a:defRPr/>
            </a:pPr>
            <a:endParaRPr lang="en-US" sz="1050" b="1" dirty="0">
              <a:solidFill>
                <a:srgbClr val="002060"/>
              </a:solidFill>
              <a:latin typeface="EC Square Sans Pro"/>
              <a:ea typeface="Yu Gothic UI Semibold" pitchFamily="34" charset="-128"/>
            </a:endParaRPr>
          </a:p>
          <a:p>
            <a:pPr marL="457200" indent="-457200" algn="just">
              <a:buFont typeface="Arial" pitchFamily="34" charset="0"/>
              <a:buChar char="•"/>
              <a:defRPr/>
            </a:pPr>
            <a:r>
              <a:rPr lang="vi-VN" sz="2800" b="1" dirty="0">
                <a:solidFill>
                  <a:srgbClr val="002060"/>
                </a:solidFill>
                <a:latin typeface="EC Square Sans Pro"/>
                <a:ea typeface="Yu Gothic UI Semibold" pitchFamily="34" charset="-128"/>
              </a:rPr>
              <a:t>biostimulatori, </a:t>
            </a:r>
            <a:endParaRPr lang="en-US" sz="2800" b="1" dirty="0">
              <a:solidFill>
                <a:srgbClr val="002060"/>
              </a:solidFill>
              <a:latin typeface="EC Square Sans Pro"/>
              <a:ea typeface="Yu Gothic UI Semibold" pitchFamily="34" charset="-128"/>
            </a:endParaRPr>
          </a:p>
          <a:p>
            <a:pPr marL="457200" indent="-457200" algn="just">
              <a:buFont typeface="Arial" pitchFamily="34" charset="0"/>
              <a:buChar char="•"/>
              <a:defRPr/>
            </a:pPr>
            <a:r>
              <a:rPr lang="vi-VN" sz="2800" b="1" dirty="0">
                <a:solidFill>
                  <a:srgbClr val="002060"/>
                </a:solidFill>
                <a:latin typeface="EC Square Sans Pro"/>
                <a:ea typeface="Yu Gothic UI Semibold" pitchFamily="34" charset="-128"/>
              </a:rPr>
              <a:t>în conservarea alimente</a:t>
            </a:r>
            <a:r>
              <a:rPr lang="ro-RO" sz="2800" b="1" dirty="0">
                <a:solidFill>
                  <a:srgbClr val="002060"/>
                </a:solidFill>
                <a:latin typeface="EC Square Sans Pro"/>
                <a:ea typeface="Yu Gothic UI Semibold" pitchFamily="34" charset="-128"/>
              </a:rPr>
              <a:t>lor de natura animală</a:t>
            </a:r>
            <a:r>
              <a:rPr lang="en-US" sz="2800" b="1" dirty="0">
                <a:solidFill>
                  <a:srgbClr val="002060"/>
                </a:solidFill>
                <a:latin typeface="EC Square Sans Pro"/>
                <a:ea typeface="Yu Gothic UI Semibold" pitchFamily="34" charset="-128"/>
              </a:rPr>
              <a:t>,</a:t>
            </a:r>
            <a:r>
              <a:rPr lang="vi-VN" sz="2800" b="1" dirty="0">
                <a:solidFill>
                  <a:srgbClr val="002060"/>
                </a:solidFill>
                <a:latin typeface="EC Square Sans Pro"/>
                <a:ea typeface="Yu Gothic UI Semibold" pitchFamily="34" charset="-128"/>
              </a:rPr>
              <a:t> </a:t>
            </a:r>
            <a:endParaRPr lang="en-US" sz="2800" b="1" dirty="0">
              <a:solidFill>
                <a:srgbClr val="002060"/>
              </a:solidFill>
              <a:latin typeface="EC Square Sans Pro"/>
              <a:ea typeface="Yu Gothic UI Semibold" pitchFamily="34" charset="-128"/>
            </a:endParaRPr>
          </a:p>
          <a:p>
            <a:pPr marL="457200" indent="-457200" algn="just">
              <a:buFont typeface="Arial" pitchFamily="34" charset="0"/>
              <a:buChar char="•"/>
              <a:defRPr/>
            </a:pPr>
            <a:r>
              <a:rPr lang="ro-RO" sz="2800" b="1" dirty="0">
                <a:solidFill>
                  <a:srgbClr val="002060"/>
                </a:solidFill>
                <a:latin typeface="EC Square Sans Pro"/>
                <a:ea typeface="Yu Gothic UI Semibold" pitchFamily="34" charset="-128"/>
              </a:rPr>
              <a:t>prin </a:t>
            </a:r>
            <a:r>
              <a:rPr lang="vi-VN" sz="2800" b="1" dirty="0">
                <a:solidFill>
                  <a:srgbClr val="002060"/>
                </a:solidFill>
                <a:latin typeface="EC Square Sans Pro"/>
                <a:ea typeface="Yu Gothic UI Semibold" pitchFamily="34" charset="-128"/>
              </a:rPr>
              <a:t>administrarea antibioticelor neraţional,</a:t>
            </a:r>
            <a:endParaRPr lang="en-US" sz="2800" b="1" dirty="0">
              <a:solidFill>
                <a:srgbClr val="002060"/>
              </a:solidFill>
              <a:latin typeface="EC Square Sans Pro"/>
              <a:ea typeface="Yu Gothic UI Semibold" pitchFamily="34" charset="-128"/>
            </a:endParaRPr>
          </a:p>
          <a:p>
            <a:pPr marL="457200" indent="-457200" algn="just">
              <a:buFont typeface="Arial" pitchFamily="34" charset="0"/>
              <a:buChar char="•"/>
              <a:defRPr/>
            </a:pPr>
            <a:r>
              <a:rPr lang="vi-VN" sz="2800" b="1" dirty="0">
                <a:solidFill>
                  <a:srgbClr val="002060"/>
                </a:solidFill>
                <a:latin typeface="EC Square Sans Pro"/>
                <a:ea typeface="Yu Gothic UI Semibold" pitchFamily="34" charset="-128"/>
              </a:rPr>
              <a:t>fără</a:t>
            </a:r>
            <a:r>
              <a:rPr lang="ro-RO" sz="2800" b="1" dirty="0">
                <a:solidFill>
                  <a:srgbClr val="002060"/>
                </a:solidFill>
                <a:latin typeface="EC Square Sans Pro"/>
                <a:ea typeface="Yu Gothic UI Semibold" pitchFamily="34" charset="-128"/>
              </a:rPr>
              <a:t> rețetă și </a:t>
            </a:r>
            <a:r>
              <a:rPr lang="vi-VN" sz="2800" b="1" dirty="0">
                <a:solidFill>
                  <a:srgbClr val="002060"/>
                </a:solidFill>
                <a:latin typeface="EC Square Sans Pro"/>
                <a:ea typeface="Yu Gothic UI Semibold" pitchFamily="34" charset="-128"/>
              </a:rPr>
              <a:t> </a:t>
            </a:r>
            <a:r>
              <a:rPr lang="en-US" sz="2800" b="1" dirty="0" err="1">
                <a:solidFill>
                  <a:srgbClr val="002060"/>
                </a:solidFill>
                <a:latin typeface="EC Square Sans Pro"/>
                <a:ea typeface="Yu Gothic UI Semibold" pitchFamily="34" charset="-128"/>
              </a:rPr>
              <a:t>fără</a:t>
            </a:r>
            <a:r>
              <a:rPr lang="en-US" sz="2800" b="1" dirty="0">
                <a:solidFill>
                  <a:srgbClr val="002060"/>
                </a:solidFill>
                <a:latin typeface="EC Square Sans Pro"/>
                <a:ea typeface="Yu Gothic UI Semibold" pitchFamily="34" charset="-128"/>
              </a:rPr>
              <a:t> </a:t>
            </a:r>
            <a:r>
              <a:rPr lang="vi-VN" sz="2800" b="1" dirty="0">
                <a:solidFill>
                  <a:srgbClr val="002060"/>
                </a:solidFill>
                <a:latin typeface="EC Square Sans Pro"/>
                <a:ea typeface="Yu Gothic UI Semibold" pitchFamily="34" charset="-128"/>
              </a:rPr>
              <a:t>antibiogramă</a:t>
            </a:r>
            <a:r>
              <a:rPr lang="ro-RO" sz="2800" b="1" dirty="0">
                <a:solidFill>
                  <a:srgbClr val="002060"/>
                </a:solidFill>
                <a:latin typeface="EC Square Sans Pro"/>
                <a:ea typeface="Yu Gothic UI Semibold" pitchFamily="34" charset="-128"/>
              </a:rPr>
              <a:t>!</a:t>
            </a:r>
            <a:endParaRPr lang="en-US" sz="2800" b="1" dirty="0">
              <a:solidFill>
                <a:srgbClr val="002060"/>
              </a:solidFill>
              <a:latin typeface="EC Square Sans Pro"/>
              <a:ea typeface="Yu Gothic UI Semibold" pitchFamily="34" charset="-128"/>
            </a:endParaRPr>
          </a:p>
        </p:txBody>
      </p:sp>
    </p:spTree>
    <p:extLst>
      <p:ext uri="{BB962C8B-B14F-4D97-AF65-F5344CB8AC3E}">
        <p14:creationId xmlns:p14="http://schemas.microsoft.com/office/powerpoint/2010/main" val="328082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90500" y="1454150"/>
            <a:ext cx="11658600" cy="584775"/>
          </a:xfrm>
          <a:prstGeom prst="rect">
            <a:avLst/>
          </a:prstGeom>
          <a:solidFill>
            <a:srgbClr val="002060"/>
          </a:solidFill>
        </p:spPr>
        <p:txBody>
          <a:bodyPr wrap="square" anchor="ctr">
            <a:spAutoFit/>
          </a:bodyPr>
          <a:lstStyle/>
          <a:p>
            <a:pPr>
              <a:lnSpc>
                <a:spcPct val="100000"/>
              </a:lnSpc>
              <a:defRPr/>
            </a:pPr>
            <a:r>
              <a:rPr lang="fr-FR" sz="3200" b="1" dirty="0" err="1">
                <a:solidFill>
                  <a:schemeClr val="bg1"/>
                </a:solidFill>
                <a:latin typeface="EC Square Sans Pro"/>
                <a:ea typeface="Yu Gothic UI Semibold" pitchFamily="34" charset="-128"/>
                <a:cs typeface="Times New Roman" pitchFamily="18" charset="0"/>
              </a:rPr>
              <a:t>Condiţiile</a:t>
            </a:r>
            <a:r>
              <a:rPr lang="fr-FR" sz="3200" b="1" dirty="0">
                <a:solidFill>
                  <a:schemeClr val="bg1"/>
                </a:solidFill>
                <a:latin typeface="EC Square Sans Pro"/>
                <a:ea typeface="Yu Gothic UI Semibold" pitchFamily="34" charset="-128"/>
                <a:cs typeface="Times New Roman" pitchFamily="18" charset="0"/>
              </a:rPr>
              <a:t> care </a:t>
            </a:r>
            <a:r>
              <a:rPr lang="fr-FR" sz="3200" b="1" dirty="0" err="1">
                <a:solidFill>
                  <a:schemeClr val="bg1"/>
                </a:solidFill>
                <a:latin typeface="EC Square Sans Pro"/>
                <a:ea typeface="Yu Gothic UI Semibold" pitchFamily="34" charset="-128"/>
                <a:cs typeface="Times New Roman" pitchFamily="18" charset="0"/>
              </a:rPr>
              <a:t>determină</a:t>
            </a:r>
            <a:r>
              <a:rPr lang="fr-FR" sz="3200" b="1" dirty="0">
                <a:solidFill>
                  <a:schemeClr val="bg1"/>
                </a:solidFill>
                <a:latin typeface="EC Square Sans Pro"/>
                <a:ea typeface="Yu Gothic UI Semibold" pitchFamily="34" charset="-128"/>
                <a:cs typeface="Times New Roman" pitchFamily="18" charset="0"/>
              </a:rPr>
              <a:t> </a:t>
            </a:r>
            <a:r>
              <a:rPr lang="fr-FR" sz="3200" b="1" dirty="0" err="1">
                <a:solidFill>
                  <a:schemeClr val="bg1"/>
                </a:solidFill>
                <a:latin typeface="EC Square Sans Pro"/>
                <a:ea typeface="Yu Gothic UI Semibold" pitchFamily="34" charset="-128"/>
                <a:cs typeface="Times New Roman" pitchFamily="18" charset="0"/>
              </a:rPr>
              <a:t>apariția</a:t>
            </a:r>
            <a:r>
              <a:rPr lang="fr-FR" sz="3200" b="1" dirty="0">
                <a:solidFill>
                  <a:schemeClr val="bg1"/>
                </a:solidFill>
                <a:latin typeface="EC Square Sans Pro"/>
                <a:ea typeface="Yu Gothic UI Semibold" pitchFamily="34" charset="-128"/>
                <a:cs typeface="Times New Roman" pitchFamily="18" charset="0"/>
              </a:rPr>
              <a:t> </a:t>
            </a:r>
            <a:r>
              <a:rPr lang="fr-FR" sz="3200" b="1" dirty="0" err="1">
                <a:solidFill>
                  <a:schemeClr val="bg1"/>
                </a:solidFill>
                <a:latin typeface="EC Square Sans Pro"/>
                <a:ea typeface="Yu Gothic UI Semibold" pitchFamily="34" charset="-128"/>
                <a:cs typeface="Times New Roman" pitchFamily="18" charset="0"/>
              </a:rPr>
              <a:t>rezistenţei</a:t>
            </a:r>
            <a:r>
              <a:rPr lang="fr-FR" sz="3200" b="1" dirty="0">
                <a:solidFill>
                  <a:schemeClr val="bg1"/>
                </a:solidFill>
                <a:latin typeface="EC Square Sans Pro"/>
                <a:ea typeface="Yu Gothic UI Semibold" pitchFamily="34" charset="-128"/>
                <a:cs typeface="Times New Roman" pitchFamily="18" charset="0"/>
              </a:rPr>
              <a:t> la </a:t>
            </a:r>
            <a:r>
              <a:rPr lang="fr-FR" sz="3200" b="1" dirty="0" err="1">
                <a:solidFill>
                  <a:schemeClr val="bg1"/>
                </a:solidFill>
                <a:latin typeface="EC Square Sans Pro"/>
                <a:ea typeface="Yu Gothic UI Semibold" pitchFamily="34" charset="-128"/>
                <a:cs typeface="Times New Roman" pitchFamily="18" charset="0"/>
              </a:rPr>
              <a:t>antibiotice</a:t>
            </a:r>
            <a:endParaRPr lang="fr-FR" sz="3200" b="1" dirty="0">
              <a:solidFill>
                <a:schemeClr val="bg1"/>
              </a:solidFill>
              <a:latin typeface="EC Square Sans Pro"/>
              <a:ea typeface="Yu Gothic UI Semibold" pitchFamily="34" charset="-128"/>
              <a:cs typeface="Times New Roman" pitchFamily="18" charset="0"/>
            </a:endParaRPr>
          </a:p>
        </p:txBody>
      </p:sp>
      <p:sp>
        <p:nvSpPr>
          <p:cNvPr id="6" name="Rectangle 5"/>
          <p:cNvSpPr>
            <a:spLocks noChangeArrowheads="1"/>
          </p:cNvSpPr>
          <p:nvPr/>
        </p:nvSpPr>
        <p:spPr bwMode="auto">
          <a:xfrm>
            <a:off x="457200" y="2153107"/>
            <a:ext cx="11125200" cy="3837012"/>
          </a:xfrm>
          <a:prstGeom prst="rect">
            <a:avLst/>
          </a:prstGeom>
          <a:noFill/>
          <a:ln w="9525">
            <a:noFill/>
            <a:miter lim="800000"/>
            <a:headEnd/>
            <a:tailEnd/>
          </a:ln>
        </p:spPr>
        <p:txBody>
          <a:bodyPr wrap="square" anchor="ctr">
            <a:spAutoFit/>
          </a:bodyPr>
          <a:lstStyle/>
          <a:p>
            <a:pPr marL="457200" indent="-457200" algn="just">
              <a:buFont typeface="Arial" panose="020B0604020202020204" pitchFamily="34" charset="0"/>
              <a:buChar char="•"/>
              <a:defRPr/>
            </a:pPr>
            <a:r>
              <a:rPr lang="en-US" sz="2705" b="1" dirty="0">
                <a:solidFill>
                  <a:srgbClr val="002060"/>
                </a:solidFill>
                <a:latin typeface="EC Square Sans Pro"/>
                <a:ea typeface="Yu Gothic UI Semibold" pitchFamily="34" charset="-128"/>
              </a:rPr>
              <a:t>P</a:t>
            </a:r>
            <a:r>
              <a:rPr lang="ro-RO" sz="2705" b="1" dirty="0">
                <a:solidFill>
                  <a:srgbClr val="002060"/>
                </a:solidFill>
                <a:latin typeface="EC Square Sans Pro"/>
                <a:ea typeface="Yu Gothic UI Semibold" pitchFamily="34" charset="-128"/>
              </a:rPr>
              <a:t>rin selecție </a:t>
            </a:r>
            <a:r>
              <a:rPr lang="fr-FR" sz="2705" b="1" dirty="0" err="1">
                <a:solidFill>
                  <a:srgbClr val="002060"/>
                </a:solidFill>
                <a:latin typeface="EC Square Sans Pro"/>
                <a:ea typeface="Yu Gothic UI Semibold" pitchFamily="34" charset="-128"/>
              </a:rPr>
              <a:t>genomul</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bacterian</a:t>
            </a:r>
            <a:r>
              <a:rPr lang="fr-FR" sz="2705" b="1" dirty="0">
                <a:solidFill>
                  <a:srgbClr val="002060"/>
                </a:solidFill>
                <a:latin typeface="EC Square Sans Pro"/>
                <a:ea typeface="Yu Gothic UI Semibold" pitchFamily="34" charset="-128"/>
              </a:rPr>
              <a:t> </a:t>
            </a:r>
            <a:r>
              <a:rPr lang="ro-RO" sz="2705" b="1" dirty="0">
                <a:solidFill>
                  <a:srgbClr val="002060"/>
                </a:solidFill>
                <a:latin typeface="EC Square Sans Pro"/>
                <a:ea typeface="Yu Gothic UI Semibold" pitchFamily="34" charset="-128"/>
              </a:rPr>
              <a:t>a devenit</a:t>
            </a:r>
            <a:r>
              <a:rPr lang="fr-FR" sz="2705" b="1" dirty="0">
                <a:solidFill>
                  <a:srgbClr val="002060"/>
                </a:solidFill>
                <a:latin typeface="EC Square Sans Pro"/>
                <a:ea typeface="Yu Gothic UI Semibold" pitchFamily="34" charset="-128"/>
              </a:rPr>
              <a:t> de </a:t>
            </a:r>
            <a:r>
              <a:rPr lang="fr-FR" sz="2705" b="1" dirty="0" err="1">
                <a:solidFill>
                  <a:srgbClr val="002060"/>
                </a:solidFill>
                <a:latin typeface="EC Square Sans Pro"/>
                <a:ea typeface="Yu Gothic UI Semibold" pitchFamily="34" charset="-128"/>
              </a:rPr>
              <a:t>aprox</a:t>
            </a:r>
            <a:r>
              <a:rPr lang="fr-FR" sz="2705" b="1" dirty="0">
                <a:solidFill>
                  <a:srgbClr val="002060"/>
                </a:solidFill>
                <a:latin typeface="EC Square Sans Pro"/>
                <a:ea typeface="Yu Gothic UI Semibold" pitchFamily="34" charset="-128"/>
              </a:rPr>
              <a:t>. </a:t>
            </a:r>
            <a:r>
              <a:rPr lang="fr-FR" sz="3607" b="1" dirty="0">
                <a:solidFill>
                  <a:srgbClr val="FF0000"/>
                </a:solidFill>
                <a:latin typeface="EC Square Sans Pro"/>
                <a:ea typeface="Yu Gothic UI Semibold" pitchFamily="34" charset="-128"/>
              </a:rPr>
              <a:t>1000</a:t>
            </a:r>
            <a:r>
              <a:rPr lang="fr-FR" sz="2805" b="1" dirty="0">
                <a:solidFill>
                  <a:srgbClr val="FF0000"/>
                </a:solidFill>
                <a:latin typeface="EC Square Sans Pro"/>
                <a:ea typeface="Yu Gothic UI Semibold" pitchFamily="34" charset="-128"/>
              </a:rPr>
              <a:t> de </a:t>
            </a:r>
            <a:r>
              <a:rPr lang="fr-FR" sz="2805" b="1" dirty="0" err="1">
                <a:solidFill>
                  <a:srgbClr val="FF0000"/>
                </a:solidFill>
                <a:latin typeface="EC Square Sans Pro"/>
                <a:ea typeface="Yu Gothic UI Semibold" pitchFamily="34" charset="-128"/>
              </a:rPr>
              <a:t>ori</a:t>
            </a:r>
            <a:r>
              <a:rPr lang="fr-FR" sz="2805" b="1" dirty="0">
                <a:solidFill>
                  <a:srgbClr val="FF0000"/>
                </a:solidFill>
                <a:latin typeface="EC Square Sans Pro"/>
                <a:ea typeface="Yu Gothic UI Semibold" pitchFamily="34" charset="-128"/>
              </a:rPr>
              <a:t> mai </a:t>
            </a:r>
            <a:r>
              <a:rPr lang="fr-FR" sz="2805" b="1" dirty="0" err="1">
                <a:solidFill>
                  <a:srgbClr val="FF0000"/>
                </a:solidFill>
                <a:latin typeface="EC Square Sans Pro"/>
                <a:ea typeface="Yu Gothic UI Semibold" pitchFamily="34" charset="-128"/>
              </a:rPr>
              <a:t>mic</a:t>
            </a:r>
            <a:r>
              <a:rPr lang="fr-FR" sz="2805" b="1" dirty="0">
                <a:solidFill>
                  <a:srgbClr val="FF000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decat</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genomul</a:t>
            </a:r>
            <a:r>
              <a:rPr lang="fr-FR" sz="2705" b="1" dirty="0">
                <a:solidFill>
                  <a:srgbClr val="002060"/>
                </a:solidFill>
                <a:latin typeface="EC Square Sans Pro"/>
                <a:ea typeface="Yu Gothic UI Semibold" pitchFamily="34" charset="-128"/>
              </a:rPr>
              <a:t> animal / </a:t>
            </a:r>
            <a:r>
              <a:rPr lang="fr-FR" sz="2705" b="1" dirty="0" err="1">
                <a:solidFill>
                  <a:srgbClr val="002060"/>
                </a:solidFill>
                <a:latin typeface="EC Square Sans Pro"/>
                <a:ea typeface="Yu Gothic UI Semibold" pitchFamily="34" charset="-128"/>
              </a:rPr>
              <a:t>uman</a:t>
            </a:r>
            <a:r>
              <a:rPr lang="ro-RO" sz="2800" b="1" dirty="0">
                <a:solidFill>
                  <a:srgbClr val="FF0000"/>
                </a:solidFill>
                <a:latin typeface="EC Square Sans Pro"/>
                <a:ea typeface="Yu Gothic UI Semibold" pitchFamily="34" charset="-128"/>
              </a:rPr>
              <a:t>!</a:t>
            </a:r>
            <a:r>
              <a:rPr lang="fr-FR" sz="2705" b="1" dirty="0">
                <a:solidFill>
                  <a:srgbClr val="002060"/>
                </a:solidFill>
                <a:latin typeface="EC Square Sans Pro"/>
                <a:ea typeface="Yu Gothic UI Semibold" pitchFamily="34" charset="-128"/>
              </a:rPr>
              <a:t> </a:t>
            </a:r>
            <a:endParaRPr lang="ro-RO" sz="2705" b="1" dirty="0">
              <a:solidFill>
                <a:srgbClr val="002060"/>
              </a:solidFill>
              <a:latin typeface="EC Square Sans Pro"/>
              <a:ea typeface="Yu Gothic UI Semibold" pitchFamily="34" charset="-128"/>
            </a:endParaRPr>
          </a:p>
          <a:p>
            <a:pPr marL="171450" indent="-171450" algn="just">
              <a:buFont typeface="Arial" panose="020B0604020202020204" pitchFamily="34" charset="0"/>
              <a:buChar char="•"/>
              <a:defRPr/>
            </a:pPr>
            <a:endParaRPr lang="fr-FR" sz="701" b="1" dirty="0">
              <a:solidFill>
                <a:srgbClr val="002060"/>
              </a:solidFill>
              <a:latin typeface="EC Square Sans Pro"/>
              <a:ea typeface="Yu Gothic UI Semibold" pitchFamily="34" charset="-128"/>
            </a:endParaRPr>
          </a:p>
          <a:p>
            <a:pPr marL="457200" indent="-457200" algn="just">
              <a:buFont typeface="Arial" panose="020B0604020202020204" pitchFamily="34" charset="0"/>
              <a:buChar char="•"/>
              <a:defRPr/>
            </a:pPr>
            <a:r>
              <a:rPr lang="fr-FR" sz="2705" b="1" dirty="0" err="1">
                <a:solidFill>
                  <a:srgbClr val="002060"/>
                </a:solidFill>
                <a:latin typeface="EC Square Sans Pro"/>
                <a:ea typeface="Yu Gothic UI Semibold" pitchFamily="34" charset="-128"/>
              </a:rPr>
              <a:t>Aceasta</a:t>
            </a:r>
            <a:r>
              <a:rPr lang="fr-FR" sz="2705" b="1" dirty="0">
                <a:solidFill>
                  <a:srgbClr val="002060"/>
                </a:solidFill>
                <a:latin typeface="EC Square Sans Pro"/>
                <a:ea typeface="Yu Gothic UI Semibold" pitchFamily="34" charset="-128"/>
              </a:rPr>
              <a:t> </a:t>
            </a:r>
            <a:r>
              <a:rPr lang="ro-RO" sz="2705" b="1" dirty="0">
                <a:solidFill>
                  <a:srgbClr val="002060"/>
                </a:solidFill>
                <a:latin typeface="EC Square Sans Pro"/>
                <a:ea typeface="Yu Gothic UI Semibold" pitchFamily="34" charset="-128"/>
              </a:rPr>
              <a:t>fapt e</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dator</a:t>
            </a:r>
            <a:r>
              <a:rPr lang="ro-RO" sz="2705" b="1" dirty="0">
                <a:solidFill>
                  <a:srgbClr val="002060"/>
                </a:solidFill>
                <a:latin typeface="EC Square Sans Pro"/>
                <a:ea typeface="Yu Gothic UI Semibold" pitchFamily="34" charset="-128"/>
              </a:rPr>
              <a:t>at:</a:t>
            </a:r>
            <a:r>
              <a:rPr lang="ro-RO" sz="2705" b="1" dirty="0">
                <a:solidFill>
                  <a:schemeClr val="tx1">
                    <a:lumMod val="75000"/>
                  </a:schemeClr>
                </a:solidFill>
                <a:latin typeface="EC Square Sans Pro"/>
                <a:ea typeface="Yu Gothic UI Semibold" pitchFamily="34" charset="-128"/>
              </a:rPr>
              <a:t> </a:t>
            </a:r>
            <a:r>
              <a:rPr lang="fr-FR" sz="2800" b="1" dirty="0">
                <a:solidFill>
                  <a:srgbClr val="FF0000"/>
                </a:solidFill>
                <a:latin typeface="EC Square Sans Pro"/>
                <a:ea typeface="Yu Gothic UI Semibold" pitchFamily="34" charset="-128"/>
              </a:rPr>
              <a:t>„</a:t>
            </a:r>
            <a:r>
              <a:rPr lang="fr-FR" sz="2800" b="1" dirty="0" err="1">
                <a:solidFill>
                  <a:srgbClr val="FF0000"/>
                </a:solidFill>
                <a:latin typeface="EC Square Sans Pro"/>
                <a:ea typeface="Yu Gothic UI Semibold" pitchFamily="34" charset="-128"/>
              </a:rPr>
              <a:t>raţionaliz</a:t>
            </a:r>
            <a:r>
              <a:rPr lang="ro-RO" sz="2800" b="1" dirty="0">
                <a:solidFill>
                  <a:srgbClr val="FF0000"/>
                </a:solidFill>
                <a:latin typeface="EC Square Sans Pro"/>
                <a:ea typeface="Yu Gothic UI Semibold" pitchFamily="34" charset="-128"/>
              </a:rPr>
              <a:t>ării </a:t>
            </a:r>
            <a:r>
              <a:rPr lang="fr-FR" sz="2800" b="1" dirty="0" err="1">
                <a:solidFill>
                  <a:srgbClr val="FF0000"/>
                </a:solidFill>
                <a:latin typeface="EC Square Sans Pro"/>
                <a:ea typeface="Yu Gothic UI Semibold" pitchFamily="34" charset="-128"/>
              </a:rPr>
              <a:t>genomului</a:t>
            </a:r>
            <a:r>
              <a:rPr lang="fr-FR" sz="2800" b="1" dirty="0">
                <a:solidFill>
                  <a:srgbClr val="FF0000"/>
                </a:solidFill>
                <a:latin typeface="EC Square Sans Pro"/>
                <a:ea typeface="Yu Gothic UI Semibold" pitchFamily="34" charset="-128"/>
              </a:rPr>
              <a:t>”. </a:t>
            </a:r>
          </a:p>
          <a:p>
            <a:pPr marL="171450" indent="-171450" algn="just">
              <a:buFont typeface="Arial" panose="020B0604020202020204" pitchFamily="34" charset="0"/>
              <a:buChar char="•"/>
              <a:defRPr/>
            </a:pPr>
            <a:endParaRPr lang="ro-RO" sz="701" b="1" dirty="0">
              <a:solidFill>
                <a:schemeClr val="tx1">
                  <a:lumMod val="75000"/>
                </a:schemeClr>
              </a:solidFill>
              <a:latin typeface="EC Square Sans Pro"/>
              <a:ea typeface="Yu Gothic UI Semibold" pitchFamily="34" charset="-128"/>
            </a:endParaRPr>
          </a:p>
          <a:p>
            <a:pPr marL="457200" indent="-457200" algn="just">
              <a:buFont typeface="Arial" panose="020B0604020202020204" pitchFamily="34" charset="0"/>
              <a:buChar char="•"/>
              <a:defRPr/>
            </a:pPr>
            <a:r>
              <a:rPr lang="ro-RO" sz="2705" b="1" dirty="0">
                <a:solidFill>
                  <a:srgbClr val="002060"/>
                </a:solidFill>
                <a:latin typeface="EC Square Sans Pro"/>
                <a:ea typeface="Yu Gothic UI Semibold" pitchFamily="34" charset="-128"/>
              </a:rPr>
              <a:t>Î</a:t>
            </a:r>
            <a:r>
              <a:rPr lang="fr-FR" sz="2705" b="1" dirty="0" err="1">
                <a:solidFill>
                  <a:srgbClr val="002060"/>
                </a:solidFill>
                <a:latin typeface="EC Square Sans Pro"/>
                <a:ea typeface="Yu Gothic UI Semibold" pitchFamily="34" charset="-128"/>
              </a:rPr>
              <a:t>ntre</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bacterii</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există</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concuren</a:t>
            </a:r>
            <a:r>
              <a:rPr lang="ro-RO" sz="2705" b="1" dirty="0">
                <a:solidFill>
                  <a:srgbClr val="002060"/>
                </a:solidFill>
                <a:latin typeface="EC Square Sans Pro"/>
                <a:ea typeface="Yu Gothic UI Semibold" pitchFamily="34" charset="-128"/>
              </a:rPr>
              <a:t>ță acerbă</a:t>
            </a:r>
            <a:r>
              <a:rPr lang="fr-FR" sz="2705" b="1" dirty="0">
                <a:solidFill>
                  <a:srgbClr val="002060"/>
                </a:solidFill>
                <a:latin typeface="EC Square Sans Pro"/>
                <a:ea typeface="Yu Gothic UI Semibold" pitchFamily="34" charset="-128"/>
              </a:rPr>
              <a:t> pt</a:t>
            </a:r>
            <a:r>
              <a:rPr lang="ro-RO" sz="2705" b="1" dirty="0">
                <a:solidFill>
                  <a:srgbClr val="002060"/>
                </a:solidFill>
                <a:latin typeface="EC Square Sans Pro"/>
                <a:ea typeface="Yu Gothic UI Semibold" pitchFamily="34" charset="-128"/>
              </a:rPr>
              <a:t>.</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resurse</a:t>
            </a:r>
            <a:r>
              <a:rPr lang="ro-RO" sz="2705" b="1" dirty="0">
                <a:solidFill>
                  <a:srgbClr val="002060"/>
                </a:solidFill>
                <a:latin typeface="EC Square Sans Pro"/>
                <a:ea typeface="Yu Gothic UI Semibold" pitchFamily="34" charset="-128"/>
              </a:rPr>
              <a:t>.</a:t>
            </a:r>
          </a:p>
          <a:p>
            <a:pPr marL="457200" indent="-457200" algn="just">
              <a:buFont typeface="Arial" panose="020B0604020202020204" pitchFamily="34" charset="0"/>
              <a:buChar char="•"/>
              <a:defRPr/>
            </a:pPr>
            <a:r>
              <a:rPr lang="ro-RO" sz="2705" b="1" dirty="0" err="1">
                <a:solidFill>
                  <a:srgbClr val="002060"/>
                </a:solidFill>
                <a:latin typeface="EC Square Sans Pro"/>
                <a:ea typeface="Yu Gothic UI Semibold" pitchFamily="34" charset="-128"/>
              </a:rPr>
              <a:t>P</a:t>
            </a:r>
            <a:r>
              <a:rPr lang="en-US" sz="2705" b="1" dirty="0" err="1">
                <a:solidFill>
                  <a:srgbClr val="002060"/>
                </a:solidFill>
                <a:latin typeface="EC Square Sans Pro"/>
                <a:ea typeface="Yu Gothic UI Semibold" pitchFamily="34" charset="-128"/>
              </a:rPr>
              <a:t>entru</a:t>
            </a:r>
            <a:r>
              <a:rPr lang="en-US" sz="2705" b="1" dirty="0">
                <a:solidFill>
                  <a:srgbClr val="002060"/>
                </a:solidFill>
                <a:latin typeface="EC Square Sans Pro"/>
                <a:ea typeface="Yu Gothic UI Semibold" pitchFamily="34" charset="-128"/>
              </a:rPr>
              <a:t> a se </a:t>
            </a:r>
            <a:r>
              <a:rPr lang="en-US" sz="2705" b="1" dirty="0" err="1">
                <a:solidFill>
                  <a:srgbClr val="002060"/>
                </a:solidFill>
                <a:latin typeface="EC Square Sans Pro"/>
                <a:ea typeface="Yu Gothic UI Semibold" pitchFamily="34" charset="-128"/>
              </a:rPr>
              <a:t>menţine</a:t>
            </a:r>
            <a:r>
              <a:rPr lang="en-US" sz="2705" b="1" dirty="0">
                <a:solidFill>
                  <a:srgbClr val="002060"/>
                </a:solidFill>
                <a:latin typeface="EC Square Sans Pro"/>
                <a:ea typeface="Yu Gothic UI Semibold" pitchFamily="34" charset="-128"/>
              </a:rPr>
              <a:t> </a:t>
            </a:r>
            <a:r>
              <a:rPr lang="en-US" sz="2705" b="1" dirty="0" err="1">
                <a:solidFill>
                  <a:srgbClr val="002060"/>
                </a:solidFill>
                <a:latin typeface="EC Square Sans Pro"/>
                <a:ea typeface="Yu Gothic UI Semibold" pitchFamily="34" charset="-128"/>
              </a:rPr>
              <a:t>şi</a:t>
            </a:r>
            <a:r>
              <a:rPr lang="en-US" sz="2705" b="1" dirty="0">
                <a:solidFill>
                  <a:srgbClr val="002060"/>
                </a:solidFill>
                <a:latin typeface="EC Square Sans Pro"/>
                <a:ea typeface="Yu Gothic UI Semibold" pitchFamily="34" charset="-128"/>
              </a:rPr>
              <a:t> reproduce </a:t>
            </a:r>
            <a:r>
              <a:rPr lang="ro-RO" sz="2705" b="1" dirty="0" err="1">
                <a:solidFill>
                  <a:srgbClr val="002060"/>
                </a:solidFill>
                <a:latin typeface="EC Square Sans Pro"/>
                <a:ea typeface="Yu Gothic UI Semibold" pitchFamily="34" charset="-128"/>
              </a:rPr>
              <a:t>g</a:t>
            </a:r>
            <a:r>
              <a:rPr lang="en-US" sz="2705" b="1" dirty="0" err="1">
                <a:solidFill>
                  <a:srgbClr val="002060"/>
                </a:solidFill>
                <a:latin typeface="EC Square Sans Pro"/>
                <a:ea typeface="Yu Gothic UI Semibold" pitchFamily="34" charset="-128"/>
              </a:rPr>
              <a:t>enomul</a:t>
            </a:r>
            <a:r>
              <a:rPr lang="en-US" sz="2705" b="1" dirty="0">
                <a:solidFill>
                  <a:srgbClr val="002060"/>
                </a:solidFill>
                <a:latin typeface="EC Square Sans Pro"/>
                <a:ea typeface="Yu Gothic UI Semibold" pitchFamily="34" charset="-128"/>
              </a:rPr>
              <a:t>, </a:t>
            </a:r>
            <a:r>
              <a:rPr lang="en-US" sz="2705" b="1" dirty="0" err="1">
                <a:solidFill>
                  <a:srgbClr val="002060"/>
                </a:solidFill>
                <a:latin typeface="EC Square Sans Pro"/>
                <a:ea typeface="Yu Gothic UI Semibold" pitchFamily="34" charset="-128"/>
              </a:rPr>
              <a:t>bacterian</a:t>
            </a:r>
            <a:r>
              <a:rPr lang="en-US" sz="2705" b="1" dirty="0">
                <a:solidFill>
                  <a:srgbClr val="002060"/>
                </a:solidFill>
                <a:latin typeface="EC Square Sans Pro"/>
                <a:ea typeface="Yu Gothic UI Semibold" pitchFamily="34" charset="-128"/>
              </a:rPr>
              <a:t> are </a:t>
            </a:r>
            <a:r>
              <a:rPr lang="en-US" sz="2705" b="1" dirty="0" err="1">
                <a:solidFill>
                  <a:srgbClr val="002060"/>
                </a:solidFill>
                <a:latin typeface="EC Square Sans Pro"/>
                <a:ea typeface="Yu Gothic UI Semibold" pitchFamily="34" charset="-128"/>
              </a:rPr>
              <a:t>nevoie</a:t>
            </a:r>
            <a:r>
              <a:rPr lang="en-US" sz="2705" b="1" dirty="0">
                <a:solidFill>
                  <a:srgbClr val="002060"/>
                </a:solidFill>
                <a:latin typeface="EC Square Sans Pro"/>
                <a:ea typeface="Yu Gothic UI Semibold" pitchFamily="34" charset="-128"/>
              </a:rPr>
              <a:t> de</a:t>
            </a:r>
            <a:r>
              <a:rPr lang="ro-RO" sz="2705" b="1" dirty="0">
                <a:solidFill>
                  <a:srgbClr val="002060"/>
                </a:solidFill>
                <a:latin typeface="EC Square Sans Pro"/>
                <a:ea typeface="Yu Gothic UI Semibold" pitchFamily="34" charset="-128"/>
              </a:rPr>
              <a:t>:</a:t>
            </a:r>
            <a:r>
              <a:rPr lang="en-US" sz="2705" b="1" dirty="0">
                <a:solidFill>
                  <a:srgbClr val="002060"/>
                </a:solidFill>
                <a:latin typeface="EC Square Sans Pro"/>
                <a:ea typeface="Yu Gothic UI Semibold" pitchFamily="34" charset="-128"/>
              </a:rPr>
              <a:t> </a:t>
            </a:r>
            <a:r>
              <a:rPr lang="en-US" sz="2800" b="1" dirty="0" err="1">
                <a:solidFill>
                  <a:srgbClr val="FF0000"/>
                </a:solidFill>
                <a:latin typeface="EC Square Sans Pro"/>
                <a:ea typeface="Yu Gothic UI Semibold" pitchFamily="34" charset="-128"/>
              </a:rPr>
              <a:t>energie</a:t>
            </a:r>
            <a:r>
              <a:rPr lang="en-US" sz="2800" b="1" dirty="0">
                <a:solidFill>
                  <a:srgbClr val="FF0000"/>
                </a:solidFill>
                <a:latin typeface="EC Square Sans Pro"/>
                <a:ea typeface="Yu Gothic UI Semibold" pitchFamily="34" charset="-128"/>
              </a:rPr>
              <a:t> </a:t>
            </a:r>
            <a:r>
              <a:rPr lang="ro-RO" sz="2800" b="1" dirty="0">
                <a:solidFill>
                  <a:srgbClr val="FF0000"/>
                </a:solidFill>
                <a:latin typeface="EC Square Sans Pro"/>
                <a:ea typeface="Yu Gothic UI Semibold" pitchFamily="34" charset="-128"/>
              </a:rPr>
              <a:t>+</a:t>
            </a:r>
            <a:r>
              <a:rPr lang="en-US" sz="2800" b="1" dirty="0">
                <a:solidFill>
                  <a:srgbClr val="FF0000"/>
                </a:solidFill>
                <a:latin typeface="EC Square Sans Pro"/>
                <a:ea typeface="Yu Gothic UI Semibold" pitchFamily="34" charset="-128"/>
              </a:rPr>
              <a:t> </a:t>
            </a:r>
            <a:r>
              <a:rPr lang="en-US" sz="2800" b="1" dirty="0" err="1">
                <a:solidFill>
                  <a:srgbClr val="FF0000"/>
                </a:solidFill>
                <a:latin typeface="EC Square Sans Pro"/>
                <a:ea typeface="Yu Gothic UI Semibold" pitchFamily="34" charset="-128"/>
              </a:rPr>
              <a:t>resurse</a:t>
            </a:r>
            <a:r>
              <a:rPr lang="ro-RO" sz="2705" b="1" dirty="0">
                <a:solidFill>
                  <a:srgbClr val="002060"/>
                </a:solidFill>
                <a:latin typeface="EC Square Sans Pro"/>
                <a:ea typeface="Yu Gothic UI Semibold" pitchFamily="34" charset="-128"/>
              </a:rPr>
              <a:t>. </a:t>
            </a:r>
            <a:endParaRPr lang="en-US" sz="2705" b="1" dirty="0">
              <a:solidFill>
                <a:srgbClr val="002060"/>
              </a:solidFill>
              <a:latin typeface="EC Square Sans Pro"/>
              <a:ea typeface="Yu Gothic UI Semibold" pitchFamily="34" charset="-128"/>
            </a:endParaRPr>
          </a:p>
          <a:p>
            <a:pPr marL="457200" indent="-457200" algn="just">
              <a:buFont typeface="Arial" panose="020B0604020202020204" pitchFamily="34" charset="0"/>
              <a:buChar char="•"/>
              <a:defRPr/>
            </a:pPr>
            <a:r>
              <a:rPr lang="ro-RO" sz="2705" b="1" dirty="0">
                <a:solidFill>
                  <a:srgbClr val="002060"/>
                </a:solidFill>
                <a:latin typeface="EC Square Sans Pro"/>
                <a:ea typeface="Yu Gothic UI Semibold" pitchFamily="34" charset="-128"/>
              </a:rPr>
              <a:t>U</a:t>
            </a:r>
            <a:r>
              <a:rPr lang="fr-FR" sz="2705" b="1" dirty="0">
                <a:solidFill>
                  <a:srgbClr val="002060"/>
                </a:solidFill>
                <a:latin typeface="EC Square Sans Pro"/>
                <a:ea typeface="Yu Gothic UI Semibold" pitchFamily="34" charset="-128"/>
              </a:rPr>
              <a:t>n </a:t>
            </a:r>
            <a:r>
              <a:rPr lang="fr-FR" sz="2705" b="1" dirty="0" err="1">
                <a:solidFill>
                  <a:srgbClr val="002060"/>
                </a:solidFill>
                <a:latin typeface="EC Square Sans Pro"/>
                <a:ea typeface="Yu Gothic UI Semibold" pitchFamily="34" charset="-128"/>
              </a:rPr>
              <a:t>genom</a:t>
            </a:r>
            <a:r>
              <a:rPr lang="fr-FR" sz="2705" b="1" dirty="0">
                <a:solidFill>
                  <a:srgbClr val="002060"/>
                </a:solidFill>
                <a:latin typeface="EC Square Sans Pro"/>
                <a:ea typeface="Yu Gothic UI Semibold" pitchFamily="34" charset="-128"/>
              </a:rPr>
              <a:t> mare, </a:t>
            </a:r>
            <a:r>
              <a:rPr lang="ro-RO" sz="2705" b="1" dirty="0">
                <a:solidFill>
                  <a:srgbClr val="002060"/>
                </a:solidFill>
                <a:latin typeface="EC Square Sans Pro"/>
                <a:ea typeface="Yu Gothic UI Semibold" pitchFamily="34" charset="-128"/>
              </a:rPr>
              <a:t>necesită</a:t>
            </a:r>
            <a:r>
              <a:rPr lang="fr-FR" sz="2705" b="1" dirty="0">
                <a:solidFill>
                  <a:srgbClr val="002060"/>
                </a:solidFill>
                <a:latin typeface="EC Square Sans Pro"/>
                <a:ea typeface="Yu Gothic UI Semibold" pitchFamily="34" charset="-128"/>
              </a:rPr>
              <a:t> </a:t>
            </a:r>
            <a:r>
              <a:rPr lang="fr-FR" sz="2800" b="1" dirty="0">
                <a:solidFill>
                  <a:srgbClr val="FF0000"/>
                </a:solidFill>
                <a:latin typeface="EC Square Sans Pro"/>
                <a:ea typeface="Yu Gothic UI Semibold" pitchFamily="34" charset="-128"/>
              </a:rPr>
              <a:t>mai </a:t>
            </a:r>
            <a:r>
              <a:rPr lang="fr-FR" sz="2800" b="1" dirty="0" err="1">
                <a:solidFill>
                  <a:srgbClr val="FF0000"/>
                </a:solidFill>
                <a:latin typeface="EC Square Sans Pro"/>
                <a:ea typeface="Yu Gothic UI Semibold" pitchFamily="34" charset="-128"/>
              </a:rPr>
              <a:t>multă</a:t>
            </a:r>
            <a:r>
              <a:rPr lang="fr-FR" sz="2800" b="1" dirty="0">
                <a:solidFill>
                  <a:srgbClr val="FF0000"/>
                </a:solidFill>
                <a:latin typeface="EC Square Sans Pro"/>
                <a:ea typeface="Yu Gothic UI Semibold" pitchFamily="34" charset="-128"/>
              </a:rPr>
              <a:t> </a:t>
            </a:r>
            <a:r>
              <a:rPr lang="fr-FR" sz="2800" b="1" dirty="0" err="1">
                <a:solidFill>
                  <a:srgbClr val="FF0000"/>
                </a:solidFill>
                <a:latin typeface="EC Square Sans Pro"/>
                <a:ea typeface="Yu Gothic UI Semibold" pitchFamily="34" charset="-128"/>
              </a:rPr>
              <a:t>energie</a:t>
            </a:r>
            <a:r>
              <a:rPr lang="fr-FR" sz="2800" b="1" dirty="0">
                <a:solidFill>
                  <a:srgbClr val="FF0000"/>
                </a:solidFill>
                <a:latin typeface="EC Square Sans Pro"/>
                <a:ea typeface="Yu Gothic UI Semibold" pitchFamily="34" charset="-128"/>
              </a:rPr>
              <a:t> </a:t>
            </a:r>
            <a:r>
              <a:rPr lang="fr-FR" sz="2705" b="1" dirty="0">
                <a:solidFill>
                  <a:srgbClr val="002060"/>
                </a:solidFill>
                <a:latin typeface="EC Square Sans Pro"/>
                <a:ea typeface="Yu Gothic UI Semibold" pitchFamily="34" charset="-128"/>
              </a:rPr>
              <a:t>pt</a:t>
            </a:r>
            <a:r>
              <a:rPr lang="ro-RO" sz="2705" b="1" dirty="0">
                <a:solidFill>
                  <a:srgbClr val="002060"/>
                </a:solidFill>
                <a:latin typeface="EC Square Sans Pro"/>
                <a:ea typeface="Yu Gothic UI Semibold" pitchFamily="34" charset="-128"/>
              </a:rPr>
              <a:t>.</a:t>
            </a:r>
            <a:r>
              <a:rPr lang="fr-FR" sz="2705" b="1" dirty="0">
                <a:solidFill>
                  <a:srgbClr val="002060"/>
                </a:solidFill>
                <a:latin typeface="EC Square Sans Pro"/>
                <a:ea typeface="Yu Gothic UI Semibold" pitchFamily="34" charset="-128"/>
              </a:rPr>
              <a:t> a</a:t>
            </a:r>
            <a:r>
              <a:rPr lang="ro-RO" sz="2705" b="1" dirty="0">
                <a:solidFill>
                  <a:srgbClr val="002060"/>
                </a:solidFill>
                <a:latin typeface="EC Square Sans Pro"/>
                <a:ea typeface="Yu Gothic UI Semibold" pitchFamily="34" charset="-128"/>
              </a:rPr>
              <a:t> fi</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păstra</a:t>
            </a:r>
            <a:r>
              <a:rPr lang="ro-RO" sz="2705" b="1" dirty="0">
                <a:solidFill>
                  <a:srgbClr val="002060"/>
                </a:solidFill>
                <a:latin typeface="EC Square Sans Pro"/>
                <a:ea typeface="Yu Gothic UI Semibold" pitchFamily="34" charset="-128"/>
              </a:rPr>
              <a:t>t</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în</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funcţiune</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şi</a:t>
            </a:r>
            <a:r>
              <a:rPr lang="fr-FR" sz="2705" b="1" dirty="0">
                <a:solidFill>
                  <a:srgbClr val="002060"/>
                </a:solidFill>
                <a:latin typeface="EC Square Sans Pro"/>
                <a:ea typeface="Yu Gothic UI Semibold" pitchFamily="34" charset="-128"/>
              </a:rPr>
              <a:t> </a:t>
            </a:r>
            <a:r>
              <a:rPr lang="fr-FR" sz="2705" b="1" dirty="0" err="1">
                <a:solidFill>
                  <a:srgbClr val="002060"/>
                </a:solidFill>
                <a:latin typeface="EC Square Sans Pro"/>
                <a:ea typeface="Yu Gothic UI Semibold" pitchFamily="34" charset="-128"/>
              </a:rPr>
              <a:t>duplicare</a:t>
            </a:r>
            <a:r>
              <a:rPr lang="fr-FR" sz="2705" b="1" dirty="0">
                <a:solidFill>
                  <a:srgbClr val="002060"/>
                </a:solidFill>
                <a:latin typeface="EC Square Sans Pro"/>
                <a:ea typeface="Yu Gothic UI Semibold" pitchFamily="34" charset="-128"/>
              </a:rPr>
              <a:t>.</a:t>
            </a:r>
            <a:r>
              <a:rPr lang="fr-FR" sz="2805" b="1" dirty="0">
                <a:solidFill>
                  <a:srgbClr val="002060"/>
                </a:solidFill>
                <a:latin typeface="EC Square Sans Pro"/>
                <a:ea typeface="Yu Gothic UI Semibold" pitchFamily="34" charset="-128"/>
              </a:rPr>
              <a:t> </a:t>
            </a:r>
            <a:endParaRPr lang="ro-RO" sz="2805" b="1" dirty="0">
              <a:solidFill>
                <a:srgbClr val="002060"/>
              </a:solidFill>
              <a:latin typeface="EC Square Sans Pro"/>
              <a:ea typeface="Yu Gothic UI Semibold" pitchFamily="34" charset="-128"/>
            </a:endParaRPr>
          </a:p>
        </p:txBody>
      </p:sp>
    </p:spTree>
    <p:extLst>
      <p:ext uri="{BB962C8B-B14F-4D97-AF65-F5344CB8AC3E}">
        <p14:creationId xmlns:p14="http://schemas.microsoft.com/office/powerpoint/2010/main" val="54175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197350"/>
            <a:ext cx="11125200" cy="2173672"/>
          </a:xfrm>
          <a:prstGeom prst="rect">
            <a:avLst/>
          </a:prstGeom>
        </p:spPr>
        <p:txBody>
          <a:bodyPr wrap="square">
            <a:spAutoFit/>
          </a:bodyPr>
          <a:lstStyle/>
          <a:p>
            <a:pPr algn="just">
              <a:defRPr/>
            </a:pPr>
            <a:r>
              <a:rPr lang="vi-VN" sz="2705" dirty="0">
                <a:solidFill>
                  <a:srgbClr val="002060"/>
                </a:solidFill>
                <a:latin typeface="EC Square Sans Pro"/>
                <a:ea typeface="Yu Gothic UI Semibold" pitchFamily="34" charset="-128"/>
              </a:rPr>
              <a:t>Apariția rezistenței la fluoroquinolone, după infecții banale cu Campylobacter și E. coli la oameni este clar urmarea utilizării acestora în furajele animalelor cu transmisia bacteriilor rezistente la om prin </a:t>
            </a:r>
            <a:r>
              <a:rPr lang="vi-VN" sz="2800" b="1" dirty="0">
                <a:solidFill>
                  <a:srgbClr val="FF0000"/>
                </a:solidFill>
                <a:latin typeface="EC Square Sans Pro"/>
                <a:ea typeface="Yu Gothic UI Semibold" pitchFamily="34" charset="-128"/>
              </a:rPr>
              <a:t>intermediul cărnii &amp; produselor animale </a:t>
            </a:r>
            <a:r>
              <a:rPr lang="vi-VN" sz="2705" dirty="0">
                <a:solidFill>
                  <a:srgbClr val="002060"/>
                </a:solidFill>
                <a:latin typeface="EC Square Sans Pro"/>
                <a:ea typeface="Yu Gothic UI Semibold" pitchFamily="34" charset="-128"/>
              </a:rPr>
              <a:t>!</a:t>
            </a:r>
          </a:p>
          <a:p>
            <a:pPr algn="just">
              <a:defRPr/>
            </a:pPr>
            <a:endParaRPr lang="ro-RO" sz="2705" b="1" i="1" dirty="0">
              <a:solidFill>
                <a:schemeClr val="tx1">
                  <a:lumMod val="75000"/>
                </a:schemeClr>
              </a:solidFill>
              <a:latin typeface="Book Antiqua" pitchFamily="18" charset="0"/>
              <a:ea typeface="Yu Gothic UI Semibold" pitchFamily="34" charset="-128"/>
            </a:endParaRPr>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l="32967" t="50282" r="34772" b="19156"/>
          <a:stretch>
            <a:fillRect/>
          </a:stretch>
        </p:blipFill>
        <p:spPr bwMode="auto">
          <a:xfrm>
            <a:off x="4038600" y="387350"/>
            <a:ext cx="6614732" cy="366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ChangeArrowheads="1"/>
          </p:cNvSpPr>
          <p:nvPr/>
        </p:nvSpPr>
        <p:spPr bwMode="auto">
          <a:xfrm>
            <a:off x="304800" y="2829499"/>
            <a:ext cx="3733800" cy="646331"/>
          </a:xfrm>
          <a:prstGeom prst="rect">
            <a:avLst/>
          </a:prstGeom>
          <a:solidFill>
            <a:srgbClr val="FF00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dirty="0">
                <a:solidFill>
                  <a:schemeClr val="bg1"/>
                </a:solidFill>
                <a:latin typeface="EC Square Sans Pro"/>
                <a:ea typeface="Yu Gothic UI Semibold" panose="020B0700000000000000" pitchFamily="34" charset="-128"/>
              </a:rPr>
              <a:t>De </a:t>
            </a:r>
            <a:r>
              <a:rPr lang="en-US" altLang="en-US" sz="3600" b="1" dirty="0" err="1">
                <a:solidFill>
                  <a:schemeClr val="bg1"/>
                </a:solidFill>
                <a:latin typeface="EC Square Sans Pro"/>
                <a:ea typeface="Yu Gothic UI Semibold" panose="020B0700000000000000" pitchFamily="34" charset="-128"/>
              </a:rPr>
              <a:t>exemplu</a:t>
            </a:r>
            <a:r>
              <a:rPr lang="en-US" altLang="en-US" sz="3600" b="1" dirty="0">
                <a:solidFill>
                  <a:schemeClr val="bg1"/>
                </a:solidFill>
                <a:latin typeface="EC Square Sans Pro"/>
                <a:ea typeface="Yu Gothic UI Semibold" panose="020B0700000000000000" pitchFamily="34" charset="-128"/>
              </a:rPr>
              <a:t>:</a:t>
            </a:r>
            <a:endParaRPr lang="ro-RO" altLang="en-US" sz="3600" b="1" dirty="0">
              <a:solidFill>
                <a:schemeClr val="bg1"/>
              </a:solidFill>
              <a:latin typeface="Agency FB" pitchFamily="34" charset="0"/>
              <a:ea typeface="Yu Gothic UI Semibold" panose="020B0700000000000000" pitchFamily="34" charset="-128"/>
            </a:endParaRPr>
          </a:p>
        </p:txBody>
      </p:sp>
      <p:sp>
        <p:nvSpPr>
          <p:cNvPr id="64517" name="Rectangle 7"/>
          <p:cNvSpPr>
            <a:spLocks noChangeArrowheads="1"/>
          </p:cNvSpPr>
          <p:nvPr/>
        </p:nvSpPr>
        <p:spPr bwMode="auto">
          <a:xfrm>
            <a:off x="0" y="1946368"/>
            <a:ext cx="6629400" cy="308226"/>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3" b="1" dirty="0" err="1">
                <a:solidFill>
                  <a:schemeClr val="bg1"/>
                </a:solidFill>
                <a:latin typeface="EC Square Sans Pro"/>
                <a:cs typeface="Segoe UI Semibold" panose="020B0702040204020203" pitchFamily="34" charset="0"/>
              </a:rPr>
              <a:t>Sursa</a:t>
            </a:r>
            <a:r>
              <a:rPr lang="en-US" altLang="en-US" sz="1403" dirty="0">
                <a:solidFill>
                  <a:schemeClr val="bg1"/>
                </a:solidFill>
                <a:latin typeface="EC Square Sans Pro"/>
                <a:cs typeface="Segoe UI Semibold" panose="020B0702040204020203" pitchFamily="34" charset="0"/>
              </a:rPr>
              <a:t>: http://www.bio.umass.edu/micro/klingbeil/590s/Lectures/12590Lect23.pdf</a:t>
            </a:r>
          </a:p>
        </p:txBody>
      </p:sp>
    </p:spTree>
    <p:extLst>
      <p:ext uri="{BB962C8B-B14F-4D97-AF65-F5344CB8AC3E}">
        <p14:creationId xmlns:p14="http://schemas.microsoft.com/office/powerpoint/2010/main" val="183430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345468"/>
            <a:ext cx="10972800" cy="3416320"/>
          </a:xfrm>
          <a:prstGeom prst="rect">
            <a:avLst/>
          </a:prstGeom>
        </p:spPr>
        <p:txBody>
          <a:bodyPr wrap="square">
            <a:spAutoFit/>
          </a:bodyPr>
          <a:lstStyle/>
          <a:p>
            <a:pPr algn="just">
              <a:defRPr/>
            </a:pPr>
            <a:r>
              <a:rPr lang="en-US" sz="2400" b="1" dirty="0" err="1">
                <a:solidFill>
                  <a:srgbClr val="002060"/>
                </a:solidFill>
                <a:latin typeface="EC Square Sans Pro"/>
                <a:ea typeface="Yu Gothic UI Semibold" pitchFamily="34" charset="-128"/>
                <a:cs typeface="Arial" pitchFamily="34" charset="0"/>
              </a:rPr>
              <a:t>Creșterea</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frecvenței</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rezistenței</a:t>
            </a:r>
            <a:r>
              <a:rPr lang="en-US" sz="2400" b="1" dirty="0">
                <a:solidFill>
                  <a:srgbClr val="002060"/>
                </a:solidFill>
                <a:latin typeface="EC Square Sans Pro"/>
                <a:ea typeface="Yu Gothic UI Semibold" pitchFamily="34" charset="-128"/>
                <a:cs typeface="Arial" pitchFamily="34" charset="0"/>
              </a:rPr>
              <a:t> la quinolone </a:t>
            </a:r>
            <a:r>
              <a:rPr lang="en-US" sz="2400" b="1" dirty="0" err="1">
                <a:solidFill>
                  <a:srgbClr val="002060"/>
                </a:solidFill>
                <a:latin typeface="EC Square Sans Pro"/>
                <a:ea typeface="Yu Gothic UI Semibold" pitchFamily="34" charset="-128"/>
                <a:cs typeface="Arial" pitchFamily="34" charset="0"/>
              </a:rPr>
              <a:t>în</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rândul</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tulpinilor</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umane</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și</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animale</a:t>
            </a:r>
            <a:r>
              <a:rPr lang="en-US" sz="2400" b="1" dirty="0">
                <a:solidFill>
                  <a:srgbClr val="002060"/>
                </a:solidFill>
                <a:latin typeface="EC Square Sans Pro"/>
                <a:ea typeface="Yu Gothic UI Semibold" pitchFamily="34" charset="-128"/>
                <a:cs typeface="Arial" pitchFamily="34" charset="0"/>
              </a:rPr>
              <a:t> a </a:t>
            </a:r>
            <a:r>
              <a:rPr lang="en-US" sz="2400" b="1" dirty="0" err="1">
                <a:solidFill>
                  <a:srgbClr val="002060"/>
                </a:solidFill>
                <a:latin typeface="EC Square Sans Pro"/>
                <a:ea typeface="Yu Gothic UI Semibold" pitchFamily="34" charset="-128"/>
                <a:cs typeface="Arial" pitchFamily="34" charset="0"/>
              </a:rPr>
              <a:t>fost</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demonstrat</a:t>
            </a:r>
            <a:r>
              <a:rPr lang="en-US" sz="2400" b="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deja</a:t>
            </a:r>
            <a:r>
              <a:rPr lang="en-US" sz="2400" b="1" dirty="0">
                <a:solidFill>
                  <a:srgbClr val="002060"/>
                </a:solidFill>
                <a:latin typeface="EC Square Sans Pro"/>
                <a:ea typeface="Yu Gothic UI Semibold" pitchFamily="34" charset="-128"/>
                <a:cs typeface="Arial" pitchFamily="34" charset="0"/>
              </a:rPr>
              <a:t> pt. </a:t>
            </a:r>
            <a:r>
              <a:rPr lang="en-US" sz="2400" b="1" i="1" dirty="0">
                <a:solidFill>
                  <a:srgbClr val="002060"/>
                </a:solidFill>
                <a:latin typeface="EC Square Sans Pro"/>
                <a:ea typeface="Yu Gothic UI Semibold" pitchFamily="34" charset="-128"/>
                <a:cs typeface="Arial" pitchFamily="34" charset="0"/>
              </a:rPr>
              <a:t>Salmonella </a:t>
            </a:r>
            <a:r>
              <a:rPr lang="en-US" sz="2400" b="1" i="1" dirty="0" err="1">
                <a:solidFill>
                  <a:srgbClr val="002060"/>
                </a:solidFill>
                <a:latin typeface="EC Square Sans Pro"/>
                <a:ea typeface="Yu Gothic UI Semibold" pitchFamily="34" charset="-128"/>
                <a:cs typeface="Arial" pitchFamily="34" charset="0"/>
              </a:rPr>
              <a:t>enteritidis</a:t>
            </a:r>
            <a:r>
              <a:rPr lang="en-US" sz="2400" b="1" i="1" dirty="0">
                <a:solidFill>
                  <a:srgbClr val="002060"/>
                </a:solidFill>
                <a:latin typeface="EC Square Sans Pro"/>
                <a:ea typeface="Yu Gothic UI Semibold" pitchFamily="34" charset="-128"/>
                <a:cs typeface="Arial" pitchFamily="34" charset="0"/>
              </a:rPr>
              <a:t> </a:t>
            </a:r>
            <a:r>
              <a:rPr lang="en-US" sz="2400" b="1" dirty="0" err="1">
                <a:solidFill>
                  <a:srgbClr val="002060"/>
                </a:solidFill>
                <a:latin typeface="EC Square Sans Pro"/>
                <a:ea typeface="Yu Gothic UI Semibold" pitchFamily="34" charset="-128"/>
                <a:cs typeface="Arial" pitchFamily="34" charset="0"/>
              </a:rPr>
              <a:t>și</a:t>
            </a:r>
            <a:r>
              <a:rPr lang="en-US" sz="2400" b="1" dirty="0">
                <a:solidFill>
                  <a:srgbClr val="002060"/>
                </a:solidFill>
                <a:latin typeface="EC Square Sans Pro"/>
                <a:ea typeface="Yu Gothic UI Semibold" pitchFamily="34" charset="-128"/>
                <a:cs typeface="Arial" pitchFamily="34" charset="0"/>
              </a:rPr>
              <a:t> </a:t>
            </a:r>
            <a:r>
              <a:rPr lang="en-US" sz="2400" b="1" i="1" dirty="0">
                <a:solidFill>
                  <a:srgbClr val="002060"/>
                </a:solidFill>
                <a:latin typeface="EC Square Sans Pro"/>
                <a:ea typeface="Yu Gothic UI Semibold" pitchFamily="34" charset="-128"/>
                <a:cs typeface="Arial" pitchFamily="34" charset="0"/>
              </a:rPr>
              <a:t>Campylobacter spp.</a:t>
            </a:r>
            <a:r>
              <a:rPr lang="en-US" sz="2400" b="1" dirty="0">
                <a:solidFill>
                  <a:srgbClr val="002060"/>
                </a:solidFill>
                <a:latin typeface="EC Square Sans Pro"/>
                <a:ea typeface="Yu Gothic UI Semibold" pitchFamily="34" charset="-128"/>
                <a:cs typeface="Arial" pitchFamily="34" charset="0"/>
              </a:rPr>
              <a:t> </a:t>
            </a:r>
            <a:r>
              <a:rPr lang="vi-VN" sz="2400" b="1" dirty="0">
                <a:solidFill>
                  <a:srgbClr val="002060"/>
                </a:solidFill>
                <a:latin typeface="EC Square Sans Pro"/>
                <a:ea typeface="Yu Gothic UI Semibold" pitchFamily="34" charset="-128"/>
                <a:cs typeface="Arial" pitchFamily="34" charset="0"/>
              </a:rPr>
              <a:t>A fost de asemenea raportată rezistența multiplă a </a:t>
            </a:r>
            <a:r>
              <a:rPr lang="vi-VN" sz="2400" b="1" i="1" dirty="0">
                <a:solidFill>
                  <a:srgbClr val="002060"/>
                </a:solidFill>
                <a:latin typeface="EC Square Sans Pro"/>
                <a:ea typeface="Yu Gothic UI Semibold" pitchFamily="34" charset="-128"/>
                <a:cs typeface="Arial" pitchFamily="34" charset="0"/>
              </a:rPr>
              <a:t>Salmonella typhimurium </a:t>
            </a:r>
            <a:r>
              <a:rPr lang="vi-VN" sz="2400" b="1" dirty="0">
                <a:solidFill>
                  <a:srgbClr val="002060"/>
                </a:solidFill>
                <a:latin typeface="EC Square Sans Pro"/>
                <a:ea typeface="Yu Gothic UI Semibold" pitchFamily="34" charset="-128"/>
                <a:cs typeface="Arial" pitchFamily="34" charset="0"/>
              </a:rPr>
              <a:t>la: </a:t>
            </a:r>
            <a:endParaRPr lang="en-US" sz="2400" b="1" dirty="0">
              <a:solidFill>
                <a:srgbClr val="002060"/>
              </a:solidFill>
              <a:latin typeface="EC Square Sans Pro"/>
              <a:ea typeface="Yu Gothic UI Semibold" pitchFamily="34" charset="-128"/>
              <a:cs typeface="Arial" pitchFamily="34" charset="0"/>
            </a:endParaRPr>
          </a:p>
          <a:p>
            <a:pPr lvl="4" indent="-457200" algn="just">
              <a:buFont typeface="Arial" pitchFamily="34" charset="0"/>
              <a:buChar char="•"/>
              <a:defRPr/>
            </a:pPr>
            <a:r>
              <a:rPr lang="vi-VN" sz="2400" b="1" dirty="0">
                <a:solidFill>
                  <a:srgbClr val="FF0000"/>
                </a:solidFill>
                <a:latin typeface="EC Square Sans Pro"/>
                <a:ea typeface="Yu Gothic UI Semibold" pitchFamily="34" charset="-128"/>
                <a:cs typeface="Arial" pitchFamily="34" charset="0"/>
              </a:rPr>
              <a:t>ampicilină, </a:t>
            </a:r>
            <a:endParaRPr lang="en-US" sz="2400" b="1" dirty="0">
              <a:solidFill>
                <a:srgbClr val="FF0000"/>
              </a:solidFill>
              <a:latin typeface="EC Square Sans Pro"/>
              <a:ea typeface="Yu Gothic UI Semibold" pitchFamily="34" charset="-128"/>
              <a:cs typeface="Arial" pitchFamily="34" charset="0"/>
            </a:endParaRPr>
          </a:p>
          <a:p>
            <a:pPr indent="-457200" algn="just">
              <a:buFont typeface="Arial" pitchFamily="34" charset="0"/>
              <a:buChar char="•"/>
              <a:defRPr/>
            </a:pPr>
            <a:r>
              <a:rPr lang="vi-VN" sz="2400" b="1" dirty="0">
                <a:solidFill>
                  <a:srgbClr val="FF0000"/>
                </a:solidFill>
                <a:latin typeface="EC Square Sans Pro"/>
                <a:ea typeface="Yu Gothic UI Semibold" pitchFamily="34" charset="-128"/>
                <a:cs typeface="Arial" pitchFamily="34" charset="0"/>
              </a:rPr>
              <a:t>cloramfenicol, </a:t>
            </a:r>
            <a:endParaRPr lang="en-US" sz="2400" b="1" dirty="0">
              <a:solidFill>
                <a:srgbClr val="FF0000"/>
              </a:solidFill>
              <a:latin typeface="EC Square Sans Pro"/>
              <a:ea typeface="Yu Gothic UI Semibold" pitchFamily="34" charset="-128"/>
              <a:cs typeface="Arial" pitchFamily="34" charset="0"/>
            </a:endParaRPr>
          </a:p>
          <a:p>
            <a:pPr indent="-457200" algn="just">
              <a:buFont typeface="Arial" pitchFamily="34" charset="0"/>
              <a:buChar char="•"/>
              <a:defRPr/>
            </a:pPr>
            <a:r>
              <a:rPr lang="vi-VN" sz="2400" b="1" dirty="0">
                <a:solidFill>
                  <a:srgbClr val="FF0000"/>
                </a:solidFill>
                <a:latin typeface="EC Square Sans Pro"/>
                <a:ea typeface="Yu Gothic UI Semibold" pitchFamily="34" charset="-128"/>
                <a:cs typeface="Arial" pitchFamily="34" charset="0"/>
              </a:rPr>
              <a:t>streptomicină, </a:t>
            </a:r>
            <a:endParaRPr lang="en-US" sz="2400" b="1" dirty="0">
              <a:solidFill>
                <a:srgbClr val="FF0000"/>
              </a:solidFill>
              <a:latin typeface="EC Square Sans Pro"/>
              <a:ea typeface="Yu Gothic UI Semibold" pitchFamily="34" charset="-128"/>
              <a:cs typeface="Arial" pitchFamily="34" charset="0"/>
            </a:endParaRPr>
          </a:p>
          <a:p>
            <a:pPr indent="-457200" algn="just">
              <a:buFont typeface="Arial" pitchFamily="34" charset="0"/>
              <a:buChar char="•"/>
              <a:defRPr/>
            </a:pPr>
            <a:r>
              <a:rPr lang="vi-VN" sz="2400" b="1" dirty="0">
                <a:solidFill>
                  <a:srgbClr val="FF0000"/>
                </a:solidFill>
                <a:latin typeface="EC Square Sans Pro"/>
                <a:ea typeface="Yu Gothic UI Semibold" pitchFamily="34" charset="-128"/>
                <a:cs typeface="Arial" pitchFamily="34" charset="0"/>
              </a:rPr>
              <a:t>sulfonamide  </a:t>
            </a:r>
            <a:endParaRPr lang="en-US" sz="2400" b="1" dirty="0">
              <a:solidFill>
                <a:srgbClr val="FF0000"/>
              </a:solidFill>
              <a:latin typeface="EC Square Sans Pro"/>
              <a:ea typeface="Yu Gothic UI Semibold" pitchFamily="34" charset="-128"/>
              <a:cs typeface="Arial" pitchFamily="34" charset="0"/>
            </a:endParaRPr>
          </a:p>
          <a:p>
            <a:pPr indent="-457200" algn="just">
              <a:buFont typeface="Arial" pitchFamily="34" charset="0"/>
              <a:buChar char="•"/>
              <a:defRPr/>
            </a:pPr>
            <a:r>
              <a:rPr lang="vi-VN" sz="2400" b="1" dirty="0">
                <a:solidFill>
                  <a:srgbClr val="FF0000"/>
                </a:solidFill>
                <a:latin typeface="EC Square Sans Pro"/>
                <a:ea typeface="Yu Gothic UI Semibold" pitchFamily="34" charset="-128"/>
                <a:cs typeface="Arial" pitchFamily="34" charset="0"/>
              </a:rPr>
              <a:t>tetraciclină (ACSSuT) </a:t>
            </a:r>
            <a:endParaRPr lang="en-US" sz="2400" b="1" i="1" dirty="0">
              <a:solidFill>
                <a:srgbClr val="FF0000"/>
              </a:solidFill>
              <a:latin typeface="Book Antiqua" pitchFamily="18" charset="0"/>
              <a:ea typeface="Yu Gothic UI Semibold" pitchFamily="34" charset="-128"/>
              <a:cs typeface="Segoe UI Semibold" pitchFamily="34" charset="0"/>
            </a:endParaRPr>
          </a:p>
        </p:txBody>
      </p:sp>
      <p:pic>
        <p:nvPicPr>
          <p:cNvPr id="5" name="Picture 3" descr="D:\My Documents\gaini gras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61955"/>
            <a:ext cx="4343400" cy="328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26131" y="2514471"/>
            <a:ext cx="7391400" cy="830997"/>
          </a:xfrm>
          <a:prstGeom prst="rect">
            <a:avLst/>
          </a:prstGeom>
          <a:solidFill>
            <a:srgbClr val="002060"/>
          </a:solidFill>
        </p:spPr>
        <p:txBody>
          <a:bodyPr wrap="square">
            <a:spAutoFit/>
          </a:bodyPr>
          <a:lstStyle/>
          <a:p>
            <a:r>
              <a:rPr lang="en-US" altLang="en-US" sz="1200" b="1" dirty="0" err="1">
                <a:solidFill>
                  <a:schemeClr val="bg1"/>
                </a:solidFill>
                <a:latin typeface="EC Square Sans Pro"/>
              </a:rPr>
              <a:t>Sursa</a:t>
            </a:r>
            <a:r>
              <a:rPr lang="en-US" altLang="en-US" sz="1200" b="1" dirty="0">
                <a:solidFill>
                  <a:schemeClr val="bg1"/>
                </a:solidFill>
                <a:latin typeface="EC Square Sans Pro"/>
              </a:rPr>
              <a:t>: </a:t>
            </a:r>
            <a:r>
              <a:rPr lang="en-US" altLang="en-US" sz="1200" dirty="0">
                <a:solidFill>
                  <a:schemeClr val="bg1"/>
                </a:solidFill>
                <a:latin typeface="EC Square Sans Pro"/>
              </a:rPr>
              <a:t>https://apis.mail.yahoo.com/ws/v3/mailboxes/@.id==VjN-41hXPu8NpcW3bpJu4JMVm8C1gfVdPjfELRN17ADIN7_VKmPghBvqwA10Xrq82T1_6F676llwJijNHGM9Rx73ng/messages/@.id==AN5xWCgQMcpFYl25LwfX0AuIh5w/content/parts/@.id==2/thumbnail?appid=YMailNorrin&amp;downloadWhenThumbnailFails=true&amp;pid=2</a:t>
            </a:r>
          </a:p>
        </p:txBody>
      </p:sp>
      <p:sp>
        <p:nvSpPr>
          <p:cNvPr id="6" name="Title 1">
            <a:extLst>
              <a:ext uri="{FF2B5EF4-FFF2-40B4-BE49-F238E27FC236}">
                <a16:creationId xmlns:a16="http://schemas.microsoft.com/office/drawing/2014/main" id="{3B36C577-0919-DD50-E822-C007A757CC39}"/>
              </a:ext>
            </a:extLst>
          </p:cNvPr>
          <p:cNvSpPr>
            <a:spLocks noGrp="1"/>
          </p:cNvSpPr>
          <p:nvPr>
            <p:ph type="title"/>
          </p:nvPr>
        </p:nvSpPr>
        <p:spPr>
          <a:xfrm>
            <a:off x="4876800" y="615950"/>
            <a:ext cx="1831622" cy="9144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pPr>
              <a:defRPr/>
            </a:pPr>
            <a:r>
              <a:rPr lang="ro-RO" sz="5400" b="1" dirty="0">
                <a:solidFill>
                  <a:srgbClr val="FF0000"/>
                </a:solidFill>
                <a:latin typeface="EC Square Sans Pro"/>
              </a:rPr>
              <a:t>Fa</a:t>
            </a:r>
            <a:r>
              <a:rPr lang="en-US" sz="5400" b="1" dirty="0">
                <a:solidFill>
                  <a:srgbClr val="FF0000"/>
                </a:solidFill>
                <a:latin typeface="EC Square Sans Pro"/>
              </a:rPr>
              <a:t>p</a:t>
            </a:r>
            <a:r>
              <a:rPr lang="ro-RO" sz="5400" b="1" dirty="0">
                <a:solidFill>
                  <a:srgbClr val="FF0000"/>
                </a:solidFill>
                <a:latin typeface="EC Square Sans Pro"/>
              </a:rPr>
              <a:t>t</a:t>
            </a:r>
            <a:endParaRPr lang="en-US" sz="5400" b="1" dirty="0">
              <a:solidFill>
                <a:srgbClr val="FF0000"/>
              </a:solidFill>
              <a:latin typeface="EC Square Sans Pro"/>
            </a:endParaRPr>
          </a:p>
        </p:txBody>
      </p:sp>
    </p:spTree>
    <p:extLst>
      <p:ext uri="{BB962C8B-B14F-4D97-AF65-F5344CB8AC3E}">
        <p14:creationId xmlns:p14="http://schemas.microsoft.com/office/powerpoint/2010/main" val="247277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14" t="1346" r="1596" b="3073"/>
          <a:stretch>
            <a:fillRect/>
          </a:stretch>
        </p:blipFill>
        <p:spPr>
          <a:xfrm>
            <a:off x="2209800" y="1017587"/>
            <a:ext cx="9448800" cy="5572125"/>
          </a:xfrm>
          <a:prstGeom prst="rect">
            <a:avLst/>
          </a:prstGeom>
        </p:spPr>
      </p:pic>
      <p:sp>
        <p:nvSpPr>
          <p:cNvPr id="3" name="Title 1"/>
          <p:cNvSpPr txBox="1">
            <a:spLocks/>
          </p:cNvSpPr>
          <p:nvPr/>
        </p:nvSpPr>
        <p:spPr>
          <a:xfrm>
            <a:off x="533400" y="692150"/>
            <a:ext cx="8229600" cy="325437"/>
          </a:xfrm>
          <a:prstGeom prst="rect">
            <a:avLst/>
          </a:prstGeom>
          <a:solidFill>
            <a:srgbClr val="002060"/>
          </a:solidFill>
        </p:spPr>
        <p:txBody>
          <a:bodyPr/>
          <a:lstStyle>
            <a:lvl1pPr>
              <a:defRPr>
                <a:latin typeface="+mj-lt"/>
                <a:ea typeface="+mj-ea"/>
                <a:cs typeface="+mj-cs"/>
              </a:defRPr>
            </a:lvl1pPr>
          </a:lstStyle>
          <a:p>
            <a:pPr algn="l"/>
            <a:r>
              <a:rPr lang="en-US" sz="1400" b="1" dirty="0" err="1">
                <a:solidFill>
                  <a:schemeClr val="bg1"/>
                </a:solidFill>
                <a:latin typeface="EC Square Sans Pro"/>
              </a:rPr>
              <a:t>Sursa</a:t>
            </a:r>
            <a:r>
              <a:rPr lang="en-US" sz="1400" b="1" dirty="0">
                <a:solidFill>
                  <a:schemeClr val="bg1"/>
                </a:solidFill>
                <a:latin typeface="EC Square Sans Pro"/>
              </a:rPr>
              <a:t>: </a:t>
            </a:r>
            <a:r>
              <a:rPr lang="en-US" sz="1400" dirty="0">
                <a:solidFill>
                  <a:schemeClr val="bg1"/>
                </a:solidFill>
                <a:latin typeface="EC Square Sans Pro"/>
              </a:rPr>
              <a:t>http://amrls.cvm.msu.edu/images/vph/HUMAN-HEALTH-IMPACT_3-copy.jpg</a:t>
            </a:r>
          </a:p>
        </p:txBody>
      </p:sp>
    </p:spTree>
    <p:extLst>
      <p:ext uri="{BB962C8B-B14F-4D97-AF65-F5344CB8AC3E}">
        <p14:creationId xmlns:p14="http://schemas.microsoft.com/office/powerpoint/2010/main" val="805712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139869"/>
          </a:xfrm>
          <a:prstGeom prst="rect">
            <a:avLst/>
          </a:prstGeom>
          <a:noFill/>
        </p:spPr>
        <p:txBody>
          <a:bodyPr wrap="square">
            <a:spAutoFit/>
          </a:bodyPr>
          <a:lstStyle/>
          <a:p>
            <a:pPr algn="ctr"/>
            <a:r>
              <a:rPr lang="ro-RO" sz="3600" b="1" dirty="0">
                <a:solidFill>
                  <a:srgbClr val="2C7470"/>
                </a:solidFill>
                <a:latin typeface="PF Square Sans Pro" pitchFamily="2" charset="0"/>
              </a:rPr>
              <a:t>100 de persoane au murit de RAM în fiecare zi în Europa în 2020. </a:t>
            </a:r>
          </a:p>
          <a:p>
            <a:pPr algn="ctr"/>
            <a:endParaRPr lang="en-GB" sz="3600" b="1" dirty="0">
              <a:solidFill>
                <a:srgbClr val="2C7470"/>
              </a:solidFill>
              <a:latin typeface="PF Square Sans Pro" pitchFamily="2" charset="0"/>
            </a:endParaRPr>
          </a:p>
          <a:p>
            <a:pPr algn="ctr"/>
            <a:r>
              <a:rPr lang="ro-RO" sz="3600" b="1" dirty="0">
                <a:solidFill>
                  <a:srgbClr val="2C7470"/>
                </a:solidFill>
                <a:latin typeface="PF Square Sans Pro" pitchFamily="2" charset="0"/>
              </a:rPr>
              <a:t>2.100 au murit din cauza RAM în UE în 2020.</a:t>
            </a:r>
          </a:p>
          <a:p>
            <a:pPr algn="ctr"/>
            <a:endParaRPr lang="en-US" sz="4000" b="1" dirty="0">
              <a:solidFill>
                <a:srgbClr val="2C7470"/>
              </a:solidFill>
              <a:latin typeface="PF Square Sans Pro" pitchFamily="2"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ro-RO" sz="1400">
                <a:solidFill>
                  <a:srgbClr val="2C7470"/>
                </a:solidFill>
                <a:latin typeface="PF Square Sans Pro" pitchFamily="2" charset="0"/>
              </a:rPr>
              <a:t>Estimarea poverii infecțiilor cu bacterii rezistente la antibiotice prezentate ca decese atribuibile </a:t>
            </a:r>
            <a:r>
              <a:rPr lang="ro-RO" sz="1400" b="1">
                <a:solidFill>
                  <a:srgbClr val="2C7470"/>
                </a:solidFill>
                <a:latin typeface="PF Square Sans Pro" pitchFamily="2" charset="0"/>
              </a:rPr>
              <a:t>la 100.000 de locuitori </a:t>
            </a:r>
            <a:r>
              <a:rPr lang="ro-RO" sz="1400">
                <a:solidFill>
                  <a:srgbClr val="2C7470"/>
                </a:solidFill>
                <a:latin typeface="PF Square Sans Pro" pitchFamily="2" charset="0"/>
              </a:rPr>
              <a:t>după țară, UE/SEE,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167" y="539750"/>
            <a:ext cx="4950266"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80378" y="4654550"/>
            <a:ext cx="4820670"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ro-RO" sz="800" b="1" i="0" u="none" strike="noStrike" baseline="0">
                <a:solidFill>
                  <a:srgbClr val="2C7470"/>
                </a:solidFill>
                <a:latin typeface="PF Square Sans Pro" pitchFamily="2" charset="0"/>
              </a:rPr>
              <a:t>Evaluarea sarcinii de sănătate a infecțiilor cu bacterii rezistente la antibiotice în UE/SEE, 2016-2020 RAPORT TEHNIC</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3657600" y="899793"/>
            <a:ext cx="4419600" cy="1077218"/>
          </a:xfrm>
          <a:prstGeom prst="rect">
            <a:avLst/>
          </a:prstGeom>
          <a:noFill/>
        </p:spPr>
        <p:txBody>
          <a:bodyPr wrap="square" rtlCol="0">
            <a:spAutoFit/>
          </a:bodyPr>
          <a:lstStyle/>
          <a:p>
            <a:pPr algn="ctr"/>
            <a:r>
              <a:rPr lang="ro-RO" sz="3200" b="1">
                <a:solidFill>
                  <a:srgbClr val="FF0000"/>
                </a:solidFill>
                <a:latin typeface="PF Square Sans Pro" pitchFamily="2" charset="0"/>
              </a:rPr>
              <a:t>România</a:t>
            </a:r>
          </a:p>
          <a:p>
            <a:r>
              <a:rPr lang="ro-RO" sz="3200" b="1">
                <a:solidFill>
                  <a:srgbClr val="FF0000"/>
                </a:solidFill>
                <a:latin typeface="PF Square Sans Pro" pitchFamily="2" charset="0"/>
              </a:rPr>
              <a:t>2.513 decese în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4191000" y="1113352"/>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3886200" y="1014566"/>
            <a:ext cx="304800" cy="228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45828" y="4770990"/>
            <a:ext cx="2469171" cy="1011936"/>
          </a:xfrm>
          <a:prstGeom prst="rect">
            <a:avLst/>
          </a:prstGeom>
          <a:noFill/>
        </p:spPr>
        <p:txBody>
          <a:bodyPr lIns="0" tIns="0" rIns="0" bIns="0">
            <a:noAutofit/>
          </a:bodyPr>
          <a:lstStyle/>
          <a:p>
            <a:pPr indent="0"/>
            <a:r>
              <a:rPr lang="ro-RO" sz="600" i="1" dirty="0">
                <a:solidFill>
                  <a:schemeClr val="tx1"/>
                </a:solidFill>
                <a:latin typeface="Arial"/>
              </a:rPr>
              <a:t>E</a:t>
            </a:r>
            <a:r>
              <a:rPr lang="ro-RO" sz="600" dirty="0">
                <a:solidFill>
                  <a:schemeClr val="tx1"/>
                </a:solidFill>
                <a:latin typeface="Arial"/>
              </a:rPr>
              <a:t>. </a:t>
            </a:r>
            <a:r>
              <a:rPr lang="ro-RO" sz="600" i="1" dirty="0">
                <a:solidFill>
                  <a:schemeClr val="tx1"/>
                </a:solidFill>
                <a:latin typeface="Arial"/>
              </a:rPr>
              <a:t>faecalis / E. faecium rezistent la vancomicină</a:t>
            </a:r>
          </a:p>
          <a:p>
            <a:pPr indent="0">
              <a:spcBef>
                <a:spcPts val="500"/>
              </a:spcBef>
              <a:spcAft>
                <a:spcPts val="100"/>
              </a:spcAft>
            </a:pPr>
            <a:r>
              <a:rPr lang="ro-RO" sz="600" i="1" dirty="0">
                <a:solidFill>
                  <a:schemeClr val="tx1"/>
                </a:solidFill>
                <a:latin typeface="Arial"/>
              </a:rPr>
              <a:t>S. aureus rezistent la meticilină</a:t>
            </a:r>
          </a:p>
          <a:p>
            <a:pPr indent="0">
              <a:spcBef>
                <a:spcPts val="500"/>
              </a:spcBef>
              <a:spcAft>
                <a:spcPts val="100"/>
              </a:spcAft>
            </a:pPr>
            <a:r>
              <a:rPr lang="ro-RO" sz="500" i="1" dirty="0">
                <a:solidFill>
                  <a:schemeClr val="tx1"/>
                </a:solidFill>
                <a:latin typeface="Arial"/>
              </a:rPr>
              <a:t>S.</a:t>
            </a:r>
            <a:r>
              <a:rPr lang="ro-RO" sz="500" dirty="0">
                <a:solidFill>
                  <a:schemeClr val="tx1"/>
                </a:solidFill>
                <a:latin typeface="Arial"/>
              </a:rPr>
              <a:t> </a:t>
            </a:r>
            <a:r>
              <a:rPr lang="ro-RO" sz="500" i="1" dirty="0">
                <a:solidFill>
                  <a:schemeClr val="tx1"/>
                </a:solidFill>
                <a:latin typeface="Arial"/>
              </a:rPr>
              <a:t>pneumoniae rezistent la penicilină de tip non-sălbatic și la macrolide</a:t>
            </a:r>
          </a:p>
          <a:p>
            <a:pPr indent="0">
              <a:spcBef>
                <a:spcPts val="500"/>
              </a:spcBef>
              <a:spcAft>
                <a:spcPts val="100"/>
              </a:spcAft>
            </a:pPr>
            <a:r>
              <a:rPr lang="ro-RO" sz="600" i="1" dirty="0">
                <a:solidFill>
                  <a:schemeClr val="tx1"/>
                </a:solidFill>
                <a:latin typeface="Arial"/>
              </a:rPr>
              <a:t>S.</a:t>
            </a:r>
            <a:r>
              <a:rPr lang="ro-RO" sz="600" dirty="0">
                <a:solidFill>
                  <a:schemeClr val="tx1"/>
                </a:solidFill>
                <a:latin typeface="Arial"/>
              </a:rPr>
              <a:t> </a:t>
            </a:r>
            <a:r>
              <a:rPr lang="ro-RO" sz="600" i="1" dirty="0">
                <a:solidFill>
                  <a:schemeClr val="tx1"/>
                </a:solidFill>
                <a:latin typeface="Arial"/>
              </a:rPr>
              <a:t>pneumoniae penicilină de tip non-sălbatic</a:t>
            </a:r>
          </a:p>
          <a:p>
            <a:pPr indent="0">
              <a:spcBef>
                <a:spcPts val="500"/>
              </a:spcBef>
              <a:spcAft>
                <a:spcPts val="100"/>
              </a:spcAft>
            </a:pPr>
            <a:r>
              <a:rPr lang="ro-RO" sz="600" i="1" dirty="0">
                <a:solidFill>
                  <a:schemeClr val="tx1"/>
                </a:solidFill>
                <a:latin typeface="Arial"/>
              </a:rPr>
              <a:t>P. aeruginosa multirezistent la medicamente</a:t>
            </a:r>
          </a:p>
          <a:p>
            <a:pPr indent="0">
              <a:spcBef>
                <a:spcPts val="500"/>
              </a:spcBef>
              <a:spcAft>
                <a:spcPts val="100"/>
              </a:spcAft>
            </a:pPr>
            <a:r>
              <a:rPr lang="ro-RO" sz="600" i="1" dirty="0">
                <a:solidFill>
                  <a:schemeClr val="tx1"/>
                </a:solidFill>
                <a:latin typeface="Arial"/>
              </a:rPr>
              <a:t>P. aeruginosa rezistent la carbapenem</a:t>
            </a:r>
          </a:p>
        </p:txBody>
      </p:sp>
      <p:sp>
        <p:nvSpPr>
          <p:cNvPr id="11" name="Rectangle 10"/>
          <p:cNvSpPr/>
          <p:nvPr/>
        </p:nvSpPr>
        <p:spPr>
          <a:xfrm>
            <a:off x="5578274" y="4769394"/>
            <a:ext cx="2346525" cy="984504"/>
          </a:xfrm>
          <a:prstGeom prst="rect">
            <a:avLst/>
          </a:prstGeom>
          <a:noFill/>
        </p:spPr>
        <p:txBody>
          <a:bodyPr lIns="0" tIns="0" rIns="0" bIns="0">
            <a:noAutofit/>
          </a:bodyPr>
          <a:lstStyle/>
          <a:p>
            <a:pPr indent="0"/>
            <a:r>
              <a:rPr lang="ro-RO" sz="600" i="1" dirty="0">
                <a:solidFill>
                  <a:schemeClr val="tx1"/>
                </a:solidFill>
                <a:latin typeface="Arial"/>
              </a:rPr>
              <a:t>K. pneumoniae rezistent la carbapenem</a:t>
            </a:r>
          </a:p>
          <a:p>
            <a:pPr indent="0">
              <a:spcBef>
                <a:spcPts val="500"/>
              </a:spcBef>
              <a:spcAft>
                <a:spcPts val="100"/>
              </a:spcAft>
            </a:pPr>
            <a:r>
              <a:rPr lang="ro-RO" sz="600" i="1" dirty="0">
                <a:solidFill>
                  <a:schemeClr val="tx1"/>
                </a:solidFill>
                <a:latin typeface="Arial"/>
              </a:rPr>
              <a:t>K. pneumoniae rezistent la cefalosporine de a treia generație</a:t>
            </a:r>
          </a:p>
          <a:p>
            <a:pPr indent="0">
              <a:spcBef>
                <a:spcPts val="500"/>
              </a:spcBef>
              <a:spcAft>
                <a:spcPts val="100"/>
              </a:spcAft>
            </a:pPr>
            <a:r>
              <a:rPr lang="ro-RO" sz="600" i="1" dirty="0">
                <a:solidFill>
                  <a:schemeClr val="tx1"/>
                </a:solidFill>
                <a:latin typeface="Arial"/>
              </a:rPr>
              <a:t>E.</a:t>
            </a:r>
            <a:r>
              <a:rPr lang="ro-RO" sz="600" dirty="0">
                <a:solidFill>
                  <a:schemeClr val="tx1"/>
                </a:solidFill>
                <a:latin typeface="Arial"/>
              </a:rPr>
              <a:t> </a:t>
            </a:r>
            <a:r>
              <a:rPr lang="ro-RO" sz="600" i="1" dirty="0">
                <a:solidFill>
                  <a:schemeClr val="tx1"/>
                </a:solidFill>
                <a:latin typeface="Arial"/>
              </a:rPr>
              <a:t>coli rezistent la carbapenem</a:t>
            </a:r>
          </a:p>
          <a:p>
            <a:pPr indent="0">
              <a:spcBef>
                <a:spcPts val="500"/>
              </a:spcBef>
              <a:spcAft>
                <a:spcPts val="100"/>
              </a:spcAft>
            </a:pPr>
            <a:r>
              <a:rPr lang="ro-RO" sz="600" i="1" dirty="0">
                <a:solidFill>
                  <a:schemeClr val="tx1"/>
                </a:solidFill>
                <a:latin typeface="Arial"/>
              </a:rPr>
              <a:t>E coli rezistent la cefalosporine de a treia generație</a:t>
            </a:r>
          </a:p>
          <a:p>
            <a:pPr indent="0">
              <a:spcBef>
                <a:spcPts val="500"/>
              </a:spcBef>
              <a:spcAft>
                <a:spcPts val="100"/>
              </a:spcAft>
            </a:pPr>
            <a:r>
              <a:rPr lang="ro-RO" sz="600" i="1" dirty="0">
                <a:solidFill>
                  <a:schemeClr val="tx1"/>
                </a:solidFill>
                <a:latin typeface="Arial"/>
              </a:rPr>
              <a:t>Acinetobacter </a:t>
            </a:r>
            <a:r>
              <a:rPr lang="ro-RO" sz="600" dirty="0">
                <a:solidFill>
                  <a:schemeClr val="tx1"/>
                </a:solidFill>
                <a:latin typeface="Arial"/>
              </a:rPr>
              <a:t>spp. rezistent la aminoglicozide și fluorochinolone</a:t>
            </a:r>
          </a:p>
          <a:p>
            <a:pPr indent="0">
              <a:spcBef>
                <a:spcPts val="500"/>
              </a:spcBef>
              <a:spcAft>
                <a:spcPts val="100"/>
              </a:spcAft>
            </a:pPr>
            <a:r>
              <a:rPr lang="ro-RO" sz="600" i="1" dirty="0">
                <a:solidFill>
                  <a:schemeClr val="tx1"/>
                </a:solidFill>
                <a:latin typeface="Arial"/>
              </a:rPr>
              <a:t>Acinetobacter</a:t>
            </a:r>
            <a:r>
              <a:rPr lang="ro-RO" sz="600" dirty="0">
                <a:solidFill>
                  <a:schemeClr val="tx1"/>
                </a:solidFill>
                <a:latin typeface="Arial"/>
              </a:rPr>
              <a:t> spp. rezistent la carbapenem</a:t>
            </a:r>
          </a:p>
        </p:txBody>
      </p:sp>
      <p:sp>
        <p:nvSpPr>
          <p:cNvPr id="13" name="Rectangle 12"/>
          <p:cNvSpPr/>
          <p:nvPr/>
        </p:nvSpPr>
        <p:spPr>
          <a:xfrm>
            <a:off x="662940" y="657207"/>
            <a:ext cx="505968" cy="5675376"/>
          </a:xfrm>
          <a:prstGeom prst="rect">
            <a:avLst/>
          </a:prstGeom>
          <a:noFill/>
        </p:spPr>
        <p:txBody>
          <a:bodyPr lIns="0" tIns="0" rIns="0" bIns="0">
            <a:noAutofit/>
          </a:bodyPr>
          <a:lstStyle/>
          <a:p>
            <a:pPr indent="215900" algn="r"/>
            <a:r>
              <a:rPr lang="ro-RO" sz="650">
                <a:solidFill>
                  <a:schemeClr val="tx1"/>
                </a:solidFill>
                <a:latin typeface="Arial"/>
              </a:rPr>
              <a:t>Grecia</a:t>
            </a:r>
          </a:p>
          <a:p>
            <a:pPr indent="342900" algn="r">
              <a:lnSpc>
                <a:spcPct val="98000"/>
              </a:lnSpc>
              <a:spcBef>
                <a:spcPts val="700"/>
              </a:spcBef>
              <a:spcAft>
                <a:spcPts val="100"/>
              </a:spcAft>
            </a:pPr>
            <a:r>
              <a:rPr lang="ro-RO" sz="650">
                <a:solidFill>
                  <a:schemeClr val="tx1"/>
                </a:solidFill>
                <a:latin typeface="Arial"/>
              </a:rPr>
              <a:t>Italia</a:t>
            </a:r>
          </a:p>
          <a:p>
            <a:pPr indent="152400" algn="r">
              <a:lnSpc>
                <a:spcPct val="98000"/>
              </a:lnSpc>
              <a:spcBef>
                <a:spcPts val="700"/>
              </a:spcBef>
              <a:spcAft>
                <a:spcPts val="100"/>
              </a:spcAft>
            </a:pPr>
            <a:r>
              <a:rPr lang="ro-RO" sz="650">
                <a:solidFill>
                  <a:schemeClr val="tx1"/>
                </a:solidFill>
                <a:latin typeface="Arial"/>
              </a:rPr>
              <a:t>România</a:t>
            </a:r>
          </a:p>
          <a:p>
            <a:pPr indent="215900" algn="r">
              <a:lnSpc>
                <a:spcPct val="98000"/>
              </a:lnSpc>
              <a:spcBef>
                <a:spcPts val="700"/>
              </a:spcBef>
              <a:spcAft>
                <a:spcPts val="100"/>
              </a:spcAft>
            </a:pPr>
            <a:r>
              <a:rPr lang="ro-RO" sz="650">
                <a:solidFill>
                  <a:schemeClr val="tx1"/>
                </a:solidFill>
                <a:latin typeface="Arial"/>
              </a:rPr>
              <a:t>Cipru</a:t>
            </a:r>
          </a:p>
          <a:p>
            <a:pPr indent="177800" algn="r">
              <a:lnSpc>
                <a:spcPct val="98000"/>
              </a:lnSpc>
              <a:spcBef>
                <a:spcPts val="700"/>
              </a:spcBef>
              <a:spcAft>
                <a:spcPts val="100"/>
              </a:spcAft>
            </a:pPr>
            <a:r>
              <a:rPr lang="ro-RO" sz="650">
                <a:solidFill>
                  <a:schemeClr val="tx1"/>
                </a:solidFill>
                <a:latin typeface="Arial"/>
              </a:rPr>
              <a:t>Portugalia</a:t>
            </a:r>
          </a:p>
          <a:p>
            <a:pPr indent="215900" algn="r">
              <a:lnSpc>
                <a:spcPct val="98000"/>
              </a:lnSpc>
              <a:spcBef>
                <a:spcPts val="700"/>
              </a:spcBef>
              <a:spcAft>
                <a:spcPts val="100"/>
              </a:spcAft>
            </a:pPr>
            <a:r>
              <a:rPr lang="ro-RO" sz="650">
                <a:solidFill>
                  <a:schemeClr val="tx1"/>
                </a:solidFill>
                <a:latin typeface="Arial"/>
              </a:rPr>
              <a:t>Polonia</a:t>
            </a:r>
          </a:p>
          <a:p>
            <a:pPr indent="152400" algn="r">
              <a:lnSpc>
                <a:spcPct val="98000"/>
              </a:lnSpc>
              <a:spcBef>
                <a:spcPts val="700"/>
              </a:spcBef>
              <a:spcAft>
                <a:spcPts val="100"/>
              </a:spcAft>
            </a:pPr>
            <a:r>
              <a:rPr lang="ro-RO" sz="650">
                <a:solidFill>
                  <a:schemeClr val="tx1"/>
                </a:solidFill>
                <a:latin typeface="Arial"/>
              </a:rPr>
              <a:t>Lituania</a:t>
            </a:r>
          </a:p>
          <a:p>
            <a:pPr indent="266700" algn="r">
              <a:lnSpc>
                <a:spcPct val="98000"/>
              </a:lnSpc>
              <a:spcBef>
                <a:spcPts val="700"/>
              </a:spcBef>
              <a:spcAft>
                <a:spcPts val="100"/>
              </a:spcAft>
            </a:pPr>
            <a:r>
              <a:rPr lang="ro-RO" sz="650">
                <a:solidFill>
                  <a:schemeClr val="tx1"/>
                </a:solidFill>
                <a:latin typeface="Arial"/>
              </a:rPr>
              <a:t>Malta</a:t>
            </a:r>
          </a:p>
          <a:p>
            <a:pPr indent="177800" algn="r">
              <a:lnSpc>
                <a:spcPct val="98000"/>
              </a:lnSpc>
              <a:spcBef>
                <a:spcPts val="700"/>
              </a:spcBef>
              <a:spcAft>
                <a:spcPts val="100"/>
              </a:spcAft>
            </a:pPr>
            <a:r>
              <a:rPr lang="ro-RO" sz="650">
                <a:solidFill>
                  <a:schemeClr val="tx1"/>
                </a:solidFill>
                <a:latin typeface="Arial"/>
              </a:rPr>
              <a:t>Slovacia</a:t>
            </a:r>
          </a:p>
          <a:p>
            <a:pPr indent="152400" algn="r">
              <a:lnSpc>
                <a:spcPct val="98000"/>
              </a:lnSpc>
              <a:spcBef>
                <a:spcPts val="700"/>
              </a:spcBef>
              <a:spcAft>
                <a:spcPts val="100"/>
              </a:spcAft>
            </a:pPr>
            <a:r>
              <a:rPr lang="ro-RO" sz="650">
                <a:solidFill>
                  <a:schemeClr val="tx1"/>
                </a:solidFill>
                <a:latin typeface="Arial"/>
              </a:rPr>
              <a:t>Germania</a:t>
            </a:r>
          </a:p>
          <a:p>
            <a:pPr indent="215900" algn="r">
              <a:lnSpc>
                <a:spcPct val="98000"/>
              </a:lnSpc>
              <a:spcBef>
                <a:spcPts val="700"/>
              </a:spcBef>
              <a:spcAft>
                <a:spcPts val="100"/>
              </a:spcAft>
            </a:pPr>
            <a:r>
              <a:rPr lang="ro-RO" sz="650">
                <a:solidFill>
                  <a:schemeClr val="tx1"/>
                </a:solidFill>
                <a:latin typeface="Arial"/>
              </a:rPr>
              <a:t>Croația</a:t>
            </a:r>
          </a:p>
          <a:p>
            <a:pPr indent="177800" algn="r">
              <a:lnSpc>
                <a:spcPct val="98000"/>
              </a:lnSpc>
              <a:spcBef>
                <a:spcPts val="700"/>
              </a:spcBef>
              <a:spcAft>
                <a:spcPts val="100"/>
              </a:spcAft>
            </a:pPr>
            <a:r>
              <a:rPr lang="ro-RO" sz="650">
                <a:solidFill>
                  <a:schemeClr val="tx1"/>
                </a:solidFill>
                <a:latin typeface="Arial"/>
              </a:rPr>
              <a:t>Ungaria</a:t>
            </a:r>
          </a:p>
          <a:p>
            <a:pPr indent="177800" algn="r">
              <a:lnSpc>
                <a:spcPct val="98000"/>
              </a:lnSpc>
              <a:spcBef>
                <a:spcPts val="700"/>
              </a:spcBef>
              <a:spcAft>
                <a:spcPts val="100"/>
              </a:spcAft>
            </a:pPr>
            <a:r>
              <a:rPr lang="ro-RO" sz="650">
                <a:solidFill>
                  <a:schemeClr val="tx1"/>
                </a:solidFill>
                <a:latin typeface="Arial"/>
              </a:rPr>
              <a:t>Belgia</a:t>
            </a:r>
          </a:p>
          <a:p>
            <a:pPr indent="266700" algn="r">
              <a:lnSpc>
                <a:spcPct val="98000"/>
              </a:lnSpc>
              <a:spcBef>
                <a:spcPts val="700"/>
              </a:spcBef>
              <a:spcAft>
                <a:spcPts val="100"/>
              </a:spcAft>
            </a:pPr>
            <a:r>
              <a:rPr lang="ro-RO" sz="650">
                <a:solidFill>
                  <a:schemeClr val="tx1"/>
                </a:solidFill>
                <a:latin typeface="Arial"/>
              </a:rPr>
              <a:t>Letonia</a:t>
            </a:r>
          </a:p>
          <a:p>
            <a:pPr indent="177800" algn="r">
              <a:lnSpc>
                <a:spcPct val="98000"/>
              </a:lnSpc>
              <a:spcBef>
                <a:spcPts val="700"/>
              </a:spcBef>
              <a:spcAft>
                <a:spcPts val="100"/>
              </a:spcAft>
            </a:pPr>
            <a:r>
              <a:rPr lang="ro-RO" sz="650">
                <a:solidFill>
                  <a:schemeClr val="tx1"/>
                </a:solidFill>
                <a:latin typeface="Arial"/>
              </a:rPr>
              <a:t>Cehia</a:t>
            </a:r>
          </a:p>
          <a:p>
            <a:pPr indent="152400" algn="r">
              <a:lnSpc>
                <a:spcPct val="98000"/>
              </a:lnSpc>
              <a:spcBef>
                <a:spcPts val="700"/>
              </a:spcBef>
              <a:spcAft>
                <a:spcPts val="100"/>
              </a:spcAft>
            </a:pPr>
            <a:r>
              <a:rPr lang="ro-RO" sz="650">
                <a:solidFill>
                  <a:schemeClr val="tx1"/>
                </a:solidFill>
                <a:latin typeface="Arial"/>
              </a:rPr>
              <a:t>Slovenia</a:t>
            </a:r>
          </a:p>
          <a:p>
            <a:pPr indent="215900" algn="r">
              <a:lnSpc>
                <a:spcPct val="98000"/>
              </a:lnSpc>
              <a:spcBef>
                <a:spcPts val="700"/>
              </a:spcBef>
              <a:spcAft>
                <a:spcPts val="100"/>
              </a:spcAft>
            </a:pPr>
            <a:r>
              <a:rPr lang="ro-RO" sz="650">
                <a:solidFill>
                  <a:schemeClr val="tx1"/>
                </a:solidFill>
                <a:latin typeface="Arial"/>
              </a:rPr>
              <a:t>Franța</a:t>
            </a:r>
          </a:p>
          <a:p>
            <a:pPr indent="177800" algn="r">
              <a:lnSpc>
                <a:spcPct val="98000"/>
              </a:lnSpc>
              <a:spcBef>
                <a:spcPts val="700"/>
              </a:spcBef>
              <a:spcAft>
                <a:spcPts val="100"/>
              </a:spcAft>
            </a:pPr>
            <a:r>
              <a:rPr lang="ro-RO" sz="650">
                <a:solidFill>
                  <a:schemeClr val="tx1"/>
                </a:solidFill>
                <a:latin typeface="Arial"/>
              </a:rPr>
              <a:t>Bulgaria</a:t>
            </a:r>
          </a:p>
          <a:p>
            <a:pPr indent="215900" algn="r">
              <a:lnSpc>
                <a:spcPct val="98000"/>
              </a:lnSpc>
              <a:spcBef>
                <a:spcPts val="700"/>
              </a:spcBef>
              <a:spcAft>
                <a:spcPts val="100"/>
              </a:spcAft>
            </a:pPr>
            <a:r>
              <a:rPr lang="ro-RO" sz="650">
                <a:solidFill>
                  <a:schemeClr val="tx1"/>
                </a:solidFill>
                <a:latin typeface="Arial"/>
              </a:rPr>
              <a:t>Irlanda</a:t>
            </a:r>
          </a:p>
          <a:p>
            <a:pPr indent="266700" algn="r">
              <a:lnSpc>
                <a:spcPct val="98000"/>
              </a:lnSpc>
              <a:spcBef>
                <a:spcPts val="700"/>
              </a:spcBef>
              <a:spcAft>
                <a:spcPts val="100"/>
              </a:spcAft>
            </a:pPr>
            <a:r>
              <a:rPr lang="ro-RO" sz="650">
                <a:solidFill>
                  <a:schemeClr val="tx1"/>
                </a:solidFill>
                <a:latin typeface="Arial"/>
              </a:rPr>
              <a:t>Spania</a:t>
            </a:r>
          </a:p>
          <a:p>
            <a:pPr indent="0" algn="r">
              <a:lnSpc>
                <a:spcPct val="98000"/>
              </a:lnSpc>
              <a:spcBef>
                <a:spcPts val="700"/>
              </a:spcBef>
              <a:spcAft>
                <a:spcPts val="100"/>
              </a:spcAft>
            </a:pPr>
            <a:r>
              <a:rPr lang="ro-RO" sz="650">
                <a:solidFill>
                  <a:schemeClr val="tx1"/>
                </a:solidFill>
                <a:latin typeface="Arial"/>
              </a:rPr>
              <a:t>Luxemburg</a:t>
            </a:r>
          </a:p>
          <a:p>
            <a:pPr indent="177800" algn="r">
              <a:lnSpc>
                <a:spcPct val="98000"/>
              </a:lnSpc>
              <a:spcBef>
                <a:spcPts val="700"/>
              </a:spcBef>
              <a:spcAft>
                <a:spcPts val="100"/>
              </a:spcAft>
            </a:pPr>
            <a:r>
              <a:rPr lang="ro-RO" sz="650">
                <a:solidFill>
                  <a:schemeClr val="tx1"/>
                </a:solidFill>
                <a:latin typeface="Arial"/>
              </a:rPr>
              <a:t>Suedia</a:t>
            </a:r>
          </a:p>
          <a:p>
            <a:pPr indent="215900" algn="r">
              <a:lnSpc>
                <a:spcPct val="98000"/>
              </a:lnSpc>
              <a:spcBef>
                <a:spcPts val="700"/>
              </a:spcBef>
              <a:spcAft>
                <a:spcPts val="100"/>
              </a:spcAft>
            </a:pPr>
            <a:r>
              <a:rPr lang="ro-RO" sz="650">
                <a:solidFill>
                  <a:schemeClr val="tx1"/>
                </a:solidFill>
                <a:latin typeface="Arial"/>
              </a:rPr>
              <a:t>Islanda</a:t>
            </a:r>
          </a:p>
          <a:p>
            <a:pPr indent="215900" algn="r">
              <a:lnSpc>
                <a:spcPct val="98000"/>
              </a:lnSpc>
              <a:spcBef>
                <a:spcPts val="700"/>
              </a:spcBef>
              <a:spcAft>
                <a:spcPts val="100"/>
              </a:spcAft>
            </a:pPr>
            <a:r>
              <a:rPr lang="ro-RO" sz="650">
                <a:solidFill>
                  <a:schemeClr val="tx1"/>
                </a:solidFill>
                <a:latin typeface="Arial"/>
              </a:rPr>
              <a:t>Austria</a:t>
            </a:r>
          </a:p>
          <a:p>
            <a:pPr indent="152400" algn="r">
              <a:lnSpc>
                <a:spcPct val="98000"/>
              </a:lnSpc>
              <a:spcBef>
                <a:spcPts val="700"/>
              </a:spcBef>
              <a:spcAft>
                <a:spcPts val="100"/>
              </a:spcAft>
            </a:pPr>
            <a:r>
              <a:rPr lang="ro-RO" sz="650">
                <a:solidFill>
                  <a:schemeClr val="tx1"/>
                </a:solidFill>
                <a:latin typeface="Arial"/>
              </a:rPr>
              <a:t>Danemarca</a:t>
            </a:r>
          </a:p>
          <a:p>
            <a:pPr indent="215900" algn="r">
              <a:lnSpc>
                <a:spcPct val="98000"/>
              </a:lnSpc>
              <a:spcBef>
                <a:spcPts val="700"/>
              </a:spcBef>
              <a:spcAft>
                <a:spcPts val="100"/>
              </a:spcAft>
            </a:pPr>
            <a:r>
              <a:rPr lang="ro-RO" sz="650">
                <a:solidFill>
                  <a:schemeClr val="tx1"/>
                </a:solidFill>
                <a:latin typeface="Arial"/>
              </a:rPr>
              <a:t>Finlanda</a:t>
            </a:r>
          </a:p>
          <a:p>
            <a:pPr indent="215900" algn="r">
              <a:lnSpc>
                <a:spcPct val="98000"/>
              </a:lnSpc>
              <a:spcBef>
                <a:spcPts val="700"/>
              </a:spcBef>
              <a:spcAft>
                <a:spcPts val="100"/>
              </a:spcAft>
            </a:pPr>
            <a:r>
              <a:rPr lang="ro-RO" sz="650">
                <a:solidFill>
                  <a:schemeClr val="tx1"/>
                </a:solidFill>
                <a:latin typeface="Arial"/>
              </a:rPr>
              <a:t>Estonia</a:t>
            </a:r>
          </a:p>
          <a:p>
            <a:pPr indent="215900" algn="r">
              <a:lnSpc>
                <a:spcPct val="98000"/>
              </a:lnSpc>
              <a:spcBef>
                <a:spcPts val="700"/>
              </a:spcBef>
              <a:spcAft>
                <a:spcPts val="100"/>
              </a:spcAft>
            </a:pPr>
            <a:r>
              <a:rPr lang="ro-RO" sz="650">
                <a:solidFill>
                  <a:schemeClr val="tx1"/>
                </a:solidFill>
                <a:latin typeface="Arial"/>
              </a:rPr>
              <a:t>Norvegia</a:t>
            </a:r>
          </a:p>
          <a:p>
            <a:pPr indent="0" algn="r">
              <a:lnSpc>
                <a:spcPct val="98000"/>
              </a:lnSpc>
              <a:spcBef>
                <a:spcPts val="700"/>
              </a:spcBef>
              <a:spcAft>
                <a:spcPts val="100"/>
              </a:spcAft>
            </a:pPr>
            <a:r>
              <a:rPr lang="ro-RO" sz="650">
                <a:solidFill>
                  <a:schemeClr val="tx1"/>
                </a:solidFill>
                <a:latin typeface="Arial"/>
              </a:rPr>
              <a:t>Olanda</a:t>
            </a:r>
          </a:p>
        </p:txBody>
      </p:sp>
      <p:sp>
        <p:nvSpPr>
          <p:cNvPr id="14" name="Rectangle 13"/>
          <p:cNvSpPr/>
          <p:nvPr/>
        </p:nvSpPr>
        <p:spPr>
          <a:xfrm>
            <a:off x="2515038" y="6492240"/>
            <a:ext cx="1926336" cy="137160"/>
          </a:xfrm>
          <a:prstGeom prst="rect">
            <a:avLst/>
          </a:prstGeom>
          <a:noFill/>
        </p:spPr>
        <p:txBody>
          <a:bodyPr wrap="none" lIns="0" tIns="0" rIns="0" bIns="0">
            <a:noAutofit/>
          </a:bodyPr>
          <a:lstStyle/>
          <a:p>
            <a:pPr indent="0"/>
            <a:r>
              <a:rPr lang="ro-RO" sz="750">
                <a:solidFill>
                  <a:schemeClr val="tx1"/>
                </a:solidFill>
                <a:latin typeface="Arial"/>
              </a:rPr>
              <a:t>Decese atribuibile la 100 000 de locuitori</a:t>
            </a:r>
          </a:p>
        </p:txBody>
      </p:sp>
      <p:sp>
        <p:nvSpPr>
          <p:cNvPr id="18" name="Rectangle 17"/>
          <p:cNvSpPr/>
          <p:nvPr/>
        </p:nvSpPr>
        <p:spPr>
          <a:xfrm>
            <a:off x="1186542" y="6397918"/>
            <a:ext cx="4680858" cy="161364"/>
          </a:xfrm>
          <a:prstGeom prst="rect">
            <a:avLst/>
          </a:prstGeom>
          <a:noFill/>
        </p:spPr>
        <p:txBody>
          <a:bodyPr wrap="none" lIns="0" tIns="0" rIns="0" bIns="0">
            <a:noAutofit/>
          </a:bodyPr>
          <a:lstStyle/>
          <a:p>
            <a:pPr indent="0">
              <a:tabLst>
                <a:tab pos="1001713" algn="l"/>
                <a:tab pos="1989138" algn="l"/>
                <a:tab pos="2982913" algn="l"/>
                <a:tab pos="2989263" algn="l"/>
                <a:tab pos="4013200" algn="l"/>
              </a:tabLst>
            </a:pPr>
            <a:r>
              <a:rPr lang="ro-RO" sz="700">
                <a:solidFill>
                  <a:schemeClr val="tx1"/>
                </a:solidFill>
                <a:latin typeface="Arial"/>
              </a:rPr>
              <a:t>0 5 10 15 20</a:t>
            </a:r>
          </a:p>
        </p:txBody>
      </p:sp>
      <p:sp>
        <p:nvSpPr>
          <p:cNvPr id="4" name="TextBox 3"/>
          <p:cNvSpPr txBox="1"/>
          <p:nvPr/>
        </p:nvSpPr>
        <p:spPr>
          <a:xfrm>
            <a:off x="5388732" y="661940"/>
            <a:ext cx="130427" cy="97929"/>
          </a:xfrm>
          <a:prstGeom prst="rect">
            <a:avLst/>
          </a:prstGeom>
          <a:noFill/>
          <a:ln>
            <a:noFill/>
          </a:ln>
        </p:spPr>
        <p:txBody>
          <a:bodyPr wrap="square" lIns="0" tIns="0" rIns="0" bIns="0" rtlCol="0">
            <a:spAutoFit/>
          </a:bodyPr>
          <a:lstStyle/>
          <a:p>
            <a:r>
              <a:rPr lang="ro-RO" sz="700">
                <a:latin typeface="Arial" pitchFamily="34" charset="0"/>
                <a:cs typeface="Arial" pitchFamily="34" charset="0"/>
              </a:rPr>
              <a:t>20</a:t>
            </a:r>
          </a:p>
        </p:txBody>
      </p:sp>
      <p:sp>
        <p:nvSpPr>
          <p:cNvPr id="20" name="TextBox 19"/>
          <p:cNvSpPr txBox="1"/>
          <p:nvPr/>
        </p:nvSpPr>
        <p:spPr>
          <a:xfrm>
            <a:off x="5185227" y="858085"/>
            <a:ext cx="130427"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19</a:t>
            </a:r>
          </a:p>
        </p:txBody>
      </p:sp>
      <p:sp>
        <p:nvSpPr>
          <p:cNvPr id="22" name="TextBox 21"/>
          <p:cNvSpPr txBox="1"/>
          <p:nvPr/>
        </p:nvSpPr>
        <p:spPr>
          <a:xfrm>
            <a:off x="3980643" y="1060488"/>
            <a:ext cx="130427"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13</a:t>
            </a:r>
          </a:p>
        </p:txBody>
      </p:sp>
      <p:sp>
        <p:nvSpPr>
          <p:cNvPr id="23" name="TextBox 22"/>
          <p:cNvSpPr txBox="1"/>
          <p:nvPr/>
        </p:nvSpPr>
        <p:spPr>
          <a:xfrm>
            <a:off x="3374773" y="1247321"/>
            <a:ext cx="130427"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10</a:t>
            </a:r>
          </a:p>
        </p:txBody>
      </p:sp>
      <p:sp>
        <p:nvSpPr>
          <p:cNvPr id="24" name="TextBox 23"/>
          <p:cNvSpPr txBox="1"/>
          <p:nvPr/>
        </p:nvSpPr>
        <p:spPr>
          <a:xfrm>
            <a:off x="3371446" y="1448668"/>
            <a:ext cx="130427"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10</a:t>
            </a:r>
          </a:p>
        </p:txBody>
      </p:sp>
      <p:sp>
        <p:nvSpPr>
          <p:cNvPr id="25" name="TextBox 24"/>
          <p:cNvSpPr txBox="1"/>
          <p:nvPr/>
        </p:nvSpPr>
        <p:spPr>
          <a:xfrm>
            <a:off x="3202385" y="1646465"/>
            <a:ext cx="130427"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9</a:t>
            </a:r>
          </a:p>
        </p:txBody>
      </p:sp>
      <p:sp>
        <p:nvSpPr>
          <p:cNvPr id="26" name="TextBox 25"/>
          <p:cNvSpPr txBox="1"/>
          <p:nvPr/>
        </p:nvSpPr>
        <p:spPr>
          <a:xfrm>
            <a:off x="2790803" y="1846034"/>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7</a:t>
            </a:r>
          </a:p>
        </p:txBody>
      </p:sp>
      <p:sp>
        <p:nvSpPr>
          <p:cNvPr id="27" name="TextBox 26"/>
          <p:cNvSpPr txBox="1"/>
          <p:nvPr/>
        </p:nvSpPr>
        <p:spPr>
          <a:xfrm>
            <a:off x="2790803" y="2056493"/>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7</a:t>
            </a:r>
          </a:p>
        </p:txBody>
      </p:sp>
      <p:sp>
        <p:nvSpPr>
          <p:cNvPr id="28" name="TextBox 27"/>
          <p:cNvSpPr txBox="1"/>
          <p:nvPr/>
        </p:nvSpPr>
        <p:spPr>
          <a:xfrm>
            <a:off x="2790701" y="2245178"/>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7</a:t>
            </a:r>
          </a:p>
        </p:txBody>
      </p:sp>
      <p:sp>
        <p:nvSpPr>
          <p:cNvPr id="29" name="TextBox 28"/>
          <p:cNvSpPr txBox="1"/>
          <p:nvPr/>
        </p:nvSpPr>
        <p:spPr>
          <a:xfrm>
            <a:off x="2790700" y="2448380"/>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7</a:t>
            </a:r>
          </a:p>
        </p:txBody>
      </p:sp>
      <p:sp>
        <p:nvSpPr>
          <p:cNvPr id="30" name="TextBox 29"/>
          <p:cNvSpPr txBox="1"/>
          <p:nvPr/>
        </p:nvSpPr>
        <p:spPr>
          <a:xfrm>
            <a:off x="2790598" y="2644322"/>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7</a:t>
            </a:r>
          </a:p>
        </p:txBody>
      </p:sp>
      <p:sp>
        <p:nvSpPr>
          <p:cNvPr id="31" name="TextBox 30"/>
          <p:cNvSpPr txBox="1"/>
          <p:nvPr/>
        </p:nvSpPr>
        <p:spPr>
          <a:xfrm>
            <a:off x="2605314" y="2833007"/>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6</a:t>
            </a:r>
          </a:p>
        </p:txBody>
      </p:sp>
      <p:sp>
        <p:nvSpPr>
          <p:cNvPr id="32" name="TextBox 31"/>
          <p:cNvSpPr txBox="1"/>
          <p:nvPr/>
        </p:nvSpPr>
        <p:spPr>
          <a:xfrm>
            <a:off x="2395727" y="3033058"/>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5</a:t>
            </a:r>
          </a:p>
        </p:txBody>
      </p:sp>
      <p:sp>
        <p:nvSpPr>
          <p:cNvPr id="33" name="TextBox 32"/>
          <p:cNvSpPr txBox="1"/>
          <p:nvPr/>
        </p:nvSpPr>
        <p:spPr>
          <a:xfrm>
            <a:off x="2395727" y="3243517"/>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5</a:t>
            </a:r>
          </a:p>
        </p:txBody>
      </p:sp>
      <p:sp>
        <p:nvSpPr>
          <p:cNvPr id="34" name="TextBox 33"/>
          <p:cNvSpPr txBox="1"/>
          <p:nvPr/>
        </p:nvSpPr>
        <p:spPr>
          <a:xfrm>
            <a:off x="2395625" y="3432202"/>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5</a:t>
            </a:r>
          </a:p>
        </p:txBody>
      </p:sp>
      <p:sp>
        <p:nvSpPr>
          <p:cNvPr id="35" name="TextBox 34"/>
          <p:cNvSpPr txBox="1"/>
          <p:nvPr/>
        </p:nvSpPr>
        <p:spPr>
          <a:xfrm>
            <a:off x="2395624" y="3635404"/>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5</a:t>
            </a:r>
          </a:p>
        </p:txBody>
      </p:sp>
      <p:sp>
        <p:nvSpPr>
          <p:cNvPr id="36" name="TextBox 35"/>
          <p:cNvSpPr txBox="1"/>
          <p:nvPr/>
        </p:nvSpPr>
        <p:spPr>
          <a:xfrm>
            <a:off x="2395522" y="3831346"/>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5</a:t>
            </a:r>
          </a:p>
        </p:txBody>
      </p:sp>
      <p:sp>
        <p:nvSpPr>
          <p:cNvPr id="37" name="TextBox 36"/>
          <p:cNvSpPr txBox="1"/>
          <p:nvPr/>
        </p:nvSpPr>
        <p:spPr>
          <a:xfrm>
            <a:off x="2188029" y="4022613"/>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4</a:t>
            </a:r>
          </a:p>
        </p:txBody>
      </p:sp>
      <p:sp>
        <p:nvSpPr>
          <p:cNvPr id="38" name="TextBox 37"/>
          <p:cNvSpPr txBox="1"/>
          <p:nvPr/>
        </p:nvSpPr>
        <p:spPr>
          <a:xfrm>
            <a:off x="2188029" y="4233072"/>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4</a:t>
            </a:r>
          </a:p>
        </p:txBody>
      </p:sp>
      <p:sp>
        <p:nvSpPr>
          <p:cNvPr id="39" name="TextBox 38"/>
          <p:cNvSpPr txBox="1"/>
          <p:nvPr/>
        </p:nvSpPr>
        <p:spPr>
          <a:xfrm>
            <a:off x="2187927" y="4421757"/>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4</a:t>
            </a:r>
          </a:p>
        </p:txBody>
      </p:sp>
      <p:sp>
        <p:nvSpPr>
          <p:cNvPr id="40" name="TextBox 39"/>
          <p:cNvSpPr txBox="1"/>
          <p:nvPr/>
        </p:nvSpPr>
        <p:spPr>
          <a:xfrm>
            <a:off x="2187926" y="4624959"/>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4</a:t>
            </a:r>
          </a:p>
        </p:txBody>
      </p:sp>
      <p:sp>
        <p:nvSpPr>
          <p:cNvPr id="41" name="TextBox 40"/>
          <p:cNvSpPr txBox="1"/>
          <p:nvPr/>
        </p:nvSpPr>
        <p:spPr>
          <a:xfrm>
            <a:off x="1988457" y="4820901"/>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3</a:t>
            </a:r>
          </a:p>
        </p:txBody>
      </p:sp>
      <p:sp>
        <p:nvSpPr>
          <p:cNvPr id="42" name="TextBox 41"/>
          <p:cNvSpPr txBox="1"/>
          <p:nvPr/>
        </p:nvSpPr>
        <p:spPr>
          <a:xfrm>
            <a:off x="1988457" y="5031360"/>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3</a:t>
            </a:r>
          </a:p>
        </p:txBody>
      </p:sp>
      <p:sp>
        <p:nvSpPr>
          <p:cNvPr id="43" name="TextBox 42"/>
          <p:cNvSpPr txBox="1"/>
          <p:nvPr/>
        </p:nvSpPr>
        <p:spPr>
          <a:xfrm>
            <a:off x="1988355" y="5220045"/>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3</a:t>
            </a:r>
          </a:p>
        </p:txBody>
      </p:sp>
      <p:sp>
        <p:nvSpPr>
          <p:cNvPr id="44" name="TextBox 43"/>
          <p:cNvSpPr txBox="1"/>
          <p:nvPr/>
        </p:nvSpPr>
        <p:spPr>
          <a:xfrm>
            <a:off x="1988354" y="5423247"/>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3</a:t>
            </a:r>
          </a:p>
        </p:txBody>
      </p:sp>
      <p:sp>
        <p:nvSpPr>
          <p:cNvPr id="47" name="TextBox 46"/>
          <p:cNvSpPr txBox="1"/>
          <p:nvPr/>
        </p:nvSpPr>
        <p:spPr>
          <a:xfrm>
            <a:off x="1995615" y="5611926"/>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3</a:t>
            </a:r>
          </a:p>
        </p:txBody>
      </p:sp>
      <p:sp>
        <p:nvSpPr>
          <p:cNvPr id="48" name="TextBox 47"/>
          <p:cNvSpPr txBox="1"/>
          <p:nvPr/>
        </p:nvSpPr>
        <p:spPr>
          <a:xfrm>
            <a:off x="1995614" y="5815128"/>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3</a:t>
            </a:r>
          </a:p>
        </p:txBody>
      </p:sp>
      <p:sp>
        <p:nvSpPr>
          <p:cNvPr id="49" name="TextBox 48"/>
          <p:cNvSpPr txBox="1"/>
          <p:nvPr/>
        </p:nvSpPr>
        <p:spPr>
          <a:xfrm>
            <a:off x="1788885" y="6010054"/>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2</a:t>
            </a:r>
          </a:p>
        </p:txBody>
      </p:sp>
      <p:sp>
        <p:nvSpPr>
          <p:cNvPr id="50" name="TextBox 49"/>
          <p:cNvSpPr txBox="1"/>
          <p:nvPr/>
        </p:nvSpPr>
        <p:spPr>
          <a:xfrm>
            <a:off x="1788884" y="6205999"/>
            <a:ext cx="107791" cy="107722"/>
          </a:xfrm>
          <a:prstGeom prst="rect">
            <a:avLst/>
          </a:prstGeom>
          <a:noFill/>
          <a:ln>
            <a:noFill/>
          </a:ln>
        </p:spPr>
        <p:txBody>
          <a:bodyPr wrap="square" lIns="0" tIns="0" rIns="0" bIns="0" rtlCol="0">
            <a:spAutoFit/>
          </a:bodyPr>
          <a:lstStyle/>
          <a:p>
            <a:r>
              <a:rPr lang="ro-RO" sz="700">
                <a:latin typeface="Arial" pitchFamily="34" charset="0"/>
                <a:cs typeface="Arial" pitchFamily="34" charset="0"/>
              </a:rPr>
              <a:t>2</a:t>
            </a:r>
          </a:p>
        </p:txBody>
      </p:sp>
    </p:spTree>
    <p:extLst>
      <p:ext uri="{BB962C8B-B14F-4D97-AF65-F5344CB8AC3E}">
        <p14:creationId xmlns:p14="http://schemas.microsoft.com/office/powerpoint/2010/main" val="233171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F0287BE2-1B67-DE4D-8544-5ED439BBD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5" t="13522" r="53462" b="8185"/>
          <a:stretch/>
        </p:blipFill>
        <p:spPr bwMode="auto">
          <a:xfrm>
            <a:off x="990600" y="620437"/>
            <a:ext cx="4648200" cy="61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4">
            <a:extLst>
              <a:ext uri="{FF2B5EF4-FFF2-40B4-BE49-F238E27FC236}">
                <a16:creationId xmlns:a16="http://schemas.microsoft.com/office/drawing/2014/main" id="{FC823AF1-21C1-C3AD-0DA4-F438F0CE1012}"/>
              </a:ext>
            </a:extLst>
          </p:cNvPr>
          <p:cNvSpPr txBox="1">
            <a:spLocks noGrp="1"/>
          </p:cNvSpPr>
          <p:nvPr>
            <p:ph type="title"/>
          </p:nvPr>
        </p:nvSpPr>
        <p:spPr>
          <a:xfrm>
            <a:off x="1093745" y="45579"/>
            <a:ext cx="9764752" cy="584775"/>
          </a:xfrm>
          <a:prstGeom prst="rect">
            <a:avLst/>
          </a:prstGeom>
          <a:solidFill>
            <a:srgbClr val="002060"/>
          </a:solidFill>
        </p:spPr>
        <p:txBody>
          <a:bodyPr wrap="square">
            <a:spAutoFit/>
          </a:bodyPr>
          <a:lstStyle/>
          <a:p>
            <a:pPr>
              <a:defRPr/>
            </a:pPr>
            <a:r>
              <a:rPr lang="en-US" sz="3200" b="1" i="1" dirty="0">
                <a:solidFill>
                  <a:srgbClr val="002060"/>
                </a:solidFill>
                <a:latin typeface="Book Antiqua" pitchFamily="18" charset="0"/>
              </a:rPr>
              <a:t>  </a:t>
            </a:r>
            <a:r>
              <a:rPr lang="ro-RO" sz="3200" b="1" dirty="0">
                <a:solidFill>
                  <a:schemeClr val="bg1"/>
                </a:solidFill>
                <a:latin typeface="EC Square Sans Pro"/>
                <a:cs typeface="Adobe Devanagari" panose="02040503050201020203" pitchFamily="18" charset="0"/>
              </a:rPr>
              <a:t>Ce este PCU = Population Correction Unit? </a:t>
            </a:r>
            <a:endParaRPr lang="en-US" sz="2800" b="1" dirty="0">
              <a:solidFill>
                <a:schemeClr val="bg1"/>
              </a:solidFill>
              <a:latin typeface="EC Square Sans Pro"/>
              <a:cs typeface="Adobe Devanagari" panose="02040503050201020203" pitchFamily="18" charset="0"/>
            </a:endParaRPr>
          </a:p>
        </p:txBody>
      </p:sp>
      <p:sp>
        <p:nvSpPr>
          <p:cNvPr id="17412" name="Rectangle 5">
            <a:extLst>
              <a:ext uri="{FF2B5EF4-FFF2-40B4-BE49-F238E27FC236}">
                <a16:creationId xmlns:a16="http://schemas.microsoft.com/office/drawing/2014/main" id="{9A2F582C-5269-984E-ADCA-EC07D8561122}"/>
              </a:ext>
            </a:extLst>
          </p:cNvPr>
          <p:cNvSpPr>
            <a:spLocks noChangeArrowheads="1"/>
          </p:cNvSpPr>
          <p:nvPr/>
        </p:nvSpPr>
        <p:spPr bwMode="auto">
          <a:xfrm>
            <a:off x="5782494" y="4578350"/>
            <a:ext cx="6028506" cy="954107"/>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o-RO" altLang="en-US" sz="1400" b="1" dirty="0">
                <a:solidFill>
                  <a:schemeClr val="bg1"/>
                </a:solidFill>
                <a:latin typeface="EC Square Sans Pro" panose="020B0506040000020004"/>
              </a:rPr>
              <a:t>Sursa:</a:t>
            </a:r>
            <a:r>
              <a:rPr lang="en-US" altLang="en-US" sz="1400" b="1" dirty="0">
                <a:solidFill>
                  <a:schemeClr val="bg1"/>
                </a:solidFill>
                <a:latin typeface="EC Square Sans Pro" panose="020B0506040000020004"/>
              </a:rPr>
              <a:t> </a:t>
            </a:r>
            <a:r>
              <a:rPr lang="en-US" altLang="en-US" sz="1400" dirty="0">
                <a:solidFill>
                  <a:schemeClr val="bg1"/>
                </a:solidFill>
                <a:latin typeface="EC Square Sans Pro" panose="020B0506040000020004"/>
              </a:rPr>
              <a:t>https://assets.publishing.service.gov.uk/government/uploads/system/uploads/attachment_data/file/580710/1101060-v1-Understanding_the_PCU_-_gov_uk_guidance.pdf</a:t>
            </a:r>
          </a:p>
        </p:txBody>
      </p:sp>
      <p:pic>
        <p:nvPicPr>
          <p:cNvPr id="7" name="Picture 6">
            <a:extLst>
              <a:ext uri="{FF2B5EF4-FFF2-40B4-BE49-F238E27FC236}">
                <a16:creationId xmlns:a16="http://schemas.microsoft.com/office/drawing/2014/main" id="{DBDA8CAF-53C5-5976-8FDF-1BB12F1C48C6}"/>
              </a:ext>
            </a:extLst>
          </p:cNvPr>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l="51649" t="63345" r="10286" b="22774"/>
          <a:stretch>
            <a:fillRect/>
          </a:stretch>
        </p:blipFill>
        <p:spPr bwMode="auto">
          <a:xfrm>
            <a:off x="5744394" y="1391078"/>
            <a:ext cx="6066606" cy="1282271"/>
          </a:xfrm>
          <a:prstGeom prst="rect">
            <a:avLst/>
          </a:prstGeom>
          <a:solidFill>
            <a:srgbClr val="92D050"/>
          </a:solidFill>
          <a:ln w="9525">
            <a:noFill/>
            <a:miter lim="800000"/>
            <a:headEnd/>
            <a:tailEnd/>
          </a:ln>
          <a:effectLst/>
        </p:spPr>
      </p:pic>
      <p:sp>
        <p:nvSpPr>
          <p:cNvPr id="3" name="TextBox 2">
            <a:extLst>
              <a:ext uri="{FF2B5EF4-FFF2-40B4-BE49-F238E27FC236}">
                <a16:creationId xmlns:a16="http://schemas.microsoft.com/office/drawing/2014/main" id="{139734EC-F9A0-EC7D-EE83-5BD8A2999467}"/>
              </a:ext>
            </a:extLst>
          </p:cNvPr>
          <p:cNvSpPr txBox="1"/>
          <p:nvPr/>
        </p:nvSpPr>
        <p:spPr>
          <a:xfrm>
            <a:off x="5782494" y="2640759"/>
            <a:ext cx="6028506" cy="1877437"/>
          </a:xfrm>
          <a:prstGeom prst="rect">
            <a:avLst/>
          </a:prstGeom>
          <a:solidFill>
            <a:srgbClr val="002060"/>
          </a:solidFill>
        </p:spPr>
        <p:txBody>
          <a:bodyPr wrap="square">
            <a:spAutoFit/>
          </a:bodyPr>
          <a:lstStyle/>
          <a:p>
            <a:pPr algn="just"/>
            <a:r>
              <a:rPr lang="en-US" sz="3200" b="1" dirty="0">
                <a:solidFill>
                  <a:schemeClr val="bg1"/>
                </a:solidFill>
                <a:effectLst>
                  <a:outerShdw blurRad="38100" dist="38100" dir="2700000" algn="tl">
                    <a:srgbClr val="000000">
                      <a:alpha val="43137"/>
                    </a:srgbClr>
                  </a:outerShdw>
                </a:effectLst>
                <a:latin typeface="EC Square Sans Pro"/>
                <a:cs typeface="Adobe Devanagari" panose="02040503050201020203" pitchFamily="18" charset="0"/>
              </a:rPr>
              <a:t>mg/PCU </a:t>
            </a:r>
          </a:p>
          <a:p>
            <a:pPr algn="just"/>
            <a:endParaRPr lang="en-US" sz="1200" b="1" dirty="0">
              <a:solidFill>
                <a:schemeClr val="bg1"/>
              </a:solidFill>
              <a:effectLst>
                <a:outerShdw blurRad="38100" dist="38100" dir="2700000" algn="tl">
                  <a:srgbClr val="000000">
                    <a:alpha val="43137"/>
                  </a:srgbClr>
                </a:outerShdw>
              </a:effectLst>
              <a:latin typeface="EC Square Sans Pro"/>
              <a:cs typeface="Adobe Devanagari" panose="02040503050201020203" pitchFamily="18" charset="0"/>
            </a:endParaRPr>
          </a:p>
          <a:p>
            <a:pPr algn="just"/>
            <a:r>
              <a:rPr lang="en-US" sz="2400" b="1" dirty="0">
                <a:solidFill>
                  <a:schemeClr val="bg1"/>
                </a:solidFill>
                <a:latin typeface="EC Square Sans Pro"/>
                <a:cs typeface="Adobe Devanagari" panose="02040503050201020203" pitchFamily="18" charset="0"/>
              </a:rPr>
              <a:t>Este o </a:t>
            </a:r>
            <a:r>
              <a:rPr lang="en-US" sz="2400" b="1" dirty="0" err="1">
                <a:solidFill>
                  <a:schemeClr val="bg1"/>
                </a:solidFill>
                <a:latin typeface="EC Square Sans Pro"/>
                <a:cs typeface="Adobe Devanagari" panose="02040503050201020203" pitchFamily="18" charset="0"/>
              </a:rPr>
              <a:t>unitate</a:t>
            </a:r>
            <a:r>
              <a:rPr lang="en-US" sz="2400" b="1" dirty="0">
                <a:solidFill>
                  <a:schemeClr val="bg1"/>
                </a:solidFill>
                <a:latin typeface="EC Square Sans Pro"/>
                <a:cs typeface="Adobe Devanagari" panose="02040503050201020203" pitchFamily="18" charset="0"/>
              </a:rPr>
              <a:t> de </a:t>
            </a:r>
            <a:r>
              <a:rPr lang="en-US" sz="2400" b="1" dirty="0" err="1">
                <a:solidFill>
                  <a:schemeClr val="bg1"/>
                </a:solidFill>
                <a:latin typeface="EC Square Sans Pro"/>
                <a:cs typeface="Adobe Devanagari" panose="02040503050201020203" pitchFamily="18" charset="0"/>
              </a:rPr>
              <a:t>măsură</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dezvoltată</a:t>
            </a:r>
            <a:r>
              <a:rPr lang="en-US" sz="2400" b="1" dirty="0">
                <a:solidFill>
                  <a:schemeClr val="bg1"/>
                </a:solidFill>
                <a:latin typeface="EC Square Sans Pro"/>
                <a:cs typeface="Adobe Devanagari" panose="02040503050201020203" pitchFamily="18" charset="0"/>
              </a:rPr>
              <a:t> de EMA </a:t>
            </a:r>
            <a:r>
              <a:rPr lang="en-US" sz="2400" b="1" dirty="0" err="1">
                <a:solidFill>
                  <a:schemeClr val="bg1"/>
                </a:solidFill>
                <a:latin typeface="EC Square Sans Pro"/>
                <a:cs typeface="Adobe Devanagari" panose="02040503050201020203" pitchFamily="18" charset="0"/>
              </a:rPr>
              <a:t>pentru</a:t>
            </a:r>
            <a:r>
              <a:rPr lang="en-US" sz="2400" b="1" dirty="0">
                <a:solidFill>
                  <a:schemeClr val="bg1"/>
                </a:solidFill>
                <a:latin typeface="EC Square Sans Pro"/>
                <a:cs typeface="Adobe Devanagari" panose="02040503050201020203" pitchFamily="18" charset="0"/>
              </a:rPr>
              <a:t> a </a:t>
            </a:r>
            <a:r>
              <a:rPr lang="en-US" sz="2400" b="1" dirty="0" err="1">
                <a:solidFill>
                  <a:schemeClr val="bg1"/>
                </a:solidFill>
                <a:latin typeface="EC Square Sans Pro"/>
                <a:cs typeface="Adobe Devanagari" panose="02040503050201020203" pitchFamily="18" charset="0"/>
              </a:rPr>
              <a:t>monitoriza</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utilizarea</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și</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vânzările</a:t>
            </a:r>
            <a:r>
              <a:rPr lang="en-US" sz="2400" b="1" dirty="0">
                <a:solidFill>
                  <a:schemeClr val="bg1"/>
                </a:solidFill>
                <a:latin typeface="EC Square Sans Pro"/>
                <a:cs typeface="Adobe Devanagari" panose="02040503050201020203" pitchFamily="18" charset="0"/>
              </a:rPr>
              <a:t> de </a:t>
            </a:r>
            <a:r>
              <a:rPr lang="en-US" sz="2400" b="1" dirty="0" err="1">
                <a:solidFill>
                  <a:schemeClr val="bg1"/>
                </a:solidFill>
                <a:latin typeface="EC Square Sans Pro"/>
                <a:cs typeface="Adobe Devanagari" panose="02040503050201020203" pitchFamily="18" charset="0"/>
              </a:rPr>
              <a:t>antibiotice</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în</a:t>
            </a:r>
            <a:r>
              <a:rPr lang="en-US" sz="2400" b="1" dirty="0">
                <a:solidFill>
                  <a:schemeClr val="bg1"/>
                </a:solidFill>
                <a:latin typeface="EC Square Sans Pro"/>
                <a:cs typeface="Adobe Devanagari" panose="02040503050201020203" pitchFamily="18" charset="0"/>
              </a:rPr>
              <a:t> Europa.</a:t>
            </a:r>
          </a:p>
        </p:txBody>
      </p:sp>
    </p:spTree>
    <p:extLst>
      <p:ext uri="{BB962C8B-B14F-4D97-AF65-F5344CB8AC3E}">
        <p14:creationId xmlns:p14="http://schemas.microsoft.com/office/powerpoint/2010/main" val="1962721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171812" y="4659988"/>
            <a:ext cx="6459832" cy="11419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ES"/>
          </a:p>
        </p:txBody>
      </p:sp>
      <p:sp>
        <p:nvSpPr>
          <p:cNvPr id="7" name="Rectangle 6"/>
          <p:cNvSpPr/>
          <p:nvPr/>
        </p:nvSpPr>
        <p:spPr bwMode="auto">
          <a:xfrm>
            <a:off x="685800" y="1758950"/>
            <a:ext cx="10896600" cy="1523999"/>
          </a:xfrm>
          <a:prstGeom prst="rect">
            <a:avLst/>
          </a:prstGeom>
          <a:solidFill>
            <a:srgbClr val="00206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193397" rIns="0" bIns="193397" spcCol="1270" anchor="ctr"/>
          <a:lstStyle/>
          <a:p>
            <a:pPr algn="just" defTabSz="846155">
              <a:defRPr/>
            </a:pPr>
            <a:r>
              <a:rPr lang="en-US" sz="2400" b="1" dirty="0">
                <a:solidFill>
                  <a:schemeClr val="bg1"/>
                </a:solidFill>
                <a:latin typeface="EC Square Sans Pro"/>
              </a:rPr>
              <a:t> </a:t>
            </a:r>
            <a:r>
              <a:rPr lang="en-US" sz="5400" b="1" dirty="0">
                <a:solidFill>
                  <a:srgbClr val="FF0000"/>
                </a:solidFill>
                <a:latin typeface="EC Square Sans Pro"/>
              </a:rPr>
              <a:t>PCU</a:t>
            </a:r>
            <a:r>
              <a:rPr lang="en-US" sz="2400" b="1" dirty="0">
                <a:solidFill>
                  <a:schemeClr val="bg1"/>
                </a:solidFill>
                <a:latin typeface="EC Square Sans Pro"/>
              </a:rPr>
              <a:t>  </a:t>
            </a:r>
            <a:r>
              <a:rPr lang="vi-VN" sz="2400" b="1" dirty="0">
                <a:solidFill>
                  <a:schemeClr val="bg1"/>
                </a:solidFill>
                <a:latin typeface="EC Square Sans Pro"/>
              </a:rPr>
              <a:t>Se referă la numărul de animale dintr-o țară/</a:t>
            </a:r>
            <a:r>
              <a:rPr lang="en-US" sz="2400" b="1" dirty="0">
                <a:solidFill>
                  <a:schemeClr val="bg1"/>
                </a:solidFill>
                <a:latin typeface="EC Square Sans Pro"/>
              </a:rPr>
              <a:t> </a:t>
            </a:r>
            <a:r>
              <a:rPr lang="vi-VN" sz="2400" b="1" dirty="0">
                <a:solidFill>
                  <a:schemeClr val="bg1"/>
                </a:solidFill>
                <a:latin typeface="EC Square Sans Pro"/>
              </a:rPr>
              <a:t>an corelat cu </a:t>
            </a:r>
            <a:r>
              <a:rPr lang="en-US" sz="2400" b="1" dirty="0">
                <a:solidFill>
                  <a:schemeClr val="bg1"/>
                </a:solidFill>
                <a:latin typeface="EC Square Sans Pro"/>
              </a:rPr>
              <a:t>	 </a:t>
            </a:r>
          </a:p>
          <a:p>
            <a:pPr algn="just" defTabSz="846155">
              <a:defRPr/>
            </a:pPr>
            <a:r>
              <a:rPr lang="en-US" sz="2400" b="1" dirty="0">
                <a:solidFill>
                  <a:schemeClr val="bg1"/>
                </a:solidFill>
                <a:latin typeface="EC Square Sans Pro"/>
              </a:rPr>
              <a:t>                    </a:t>
            </a:r>
            <a:r>
              <a:rPr lang="vi-VN" sz="2400" b="1" dirty="0">
                <a:solidFill>
                  <a:schemeClr val="bg1"/>
                </a:solidFill>
                <a:latin typeface="EC Square Sans Pro"/>
              </a:rPr>
              <a:t>greutatea estimată a fiecărei specii în momentul tratamentului </a:t>
            </a:r>
            <a:endParaRPr lang="en-US" sz="2400" b="1" dirty="0">
              <a:solidFill>
                <a:schemeClr val="bg1"/>
              </a:solidFill>
              <a:latin typeface="EC Square Sans Pro"/>
            </a:endParaRPr>
          </a:p>
          <a:p>
            <a:pPr algn="just" defTabSz="846155">
              <a:defRPr/>
            </a:pPr>
            <a:r>
              <a:rPr lang="en-US" sz="2400" b="1" dirty="0">
                <a:solidFill>
                  <a:schemeClr val="bg1"/>
                </a:solidFill>
                <a:latin typeface="EC Square Sans Pro"/>
              </a:rPr>
              <a:t>                    </a:t>
            </a:r>
            <a:r>
              <a:rPr lang="vi-VN" sz="2400" b="1" dirty="0">
                <a:solidFill>
                  <a:schemeClr val="bg1"/>
                </a:solidFill>
                <a:latin typeface="EC Square Sans Pro"/>
              </a:rPr>
              <a:t>cu</a:t>
            </a:r>
            <a:r>
              <a:rPr lang="en-US" sz="2400" b="1" dirty="0">
                <a:solidFill>
                  <a:schemeClr val="bg1"/>
                </a:solidFill>
                <a:latin typeface="EC Square Sans Pro"/>
              </a:rPr>
              <a:t> </a:t>
            </a:r>
            <a:r>
              <a:rPr lang="vi-VN" sz="2400" b="1" dirty="0">
                <a:solidFill>
                  <a:schemeClr val="bg1"/>
                </a:solidFill>
                <a:latin typeface="EC Square Sans Pro"/>
              </a:rPr>
              <a:t>antibiotice.</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l="11855" t="55785" r="81642" b="22388"/>
          <a:stretch>
            <a:fillRect/>
          </a:stretch>
        </p:blipFill>
        <p:spPr bwMode="auto">
          <a:xfrm>
            <a:off x="4340155" y="3740715"/>
            <a:ext cx="1000387" cy="18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l="52728" t="28969" r="40910" b="50000"/>
          <a:stretch>
            <a:fillRect/>
          </a:stretch>
        </p:blipFill>
        <p:spPr bwMode="auto">
          <a:xfrm>
            <a:off x="6629400" y="3770262"/>
            <a:ext cx="951083" cy="18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42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6101" y="311150"/>
            <a:ext cx="338509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a:extLst>
              <a:ext uri="{FF2B5EF4-FFF2-40B4-BE49-F238E27FC236}">
                <a16:creationId xmlns:a16="http://schemas.microsoft.com/office/drawing/2014/main" id="{3B36C577-0919-DD50-E822-C007A757CC39}"/>
              </a:ext>
            </a:extLst>
          </p:cNvPr>
          <p:cNvSpPr>
            <a:spLocks noGrp="1"/>
          </p:cNvSpPr>
          <p:nvPr>
            <p:ph type="title"/>
          </p:nvPr>
        </p:nvSpPr>
        <p:spPr>
          <a:xfrm>
            <a:off x="464044" y="996950"/>
            <a:ext cx="1831622" cy="9144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pPr>
              <a:defRPr/>
            </a:pPr>
            <a:r>
              <a:rPr lang="ro-RO" sz="5400" b="1" dirty="0">
                <a:solidFill>
                  <a:srgbClr val="FF0000"/>
                </a:solidFill>
                <a:latin typeface="EC Square Sans Pro"/>
              </a:rPr>
              <a:t>Fa</a:t>
            </a:r>
            <a:r>
              <a:rPr lang="en-US" sz="5400" b="1" dirty="0">
                <a:solidFill>
                  <a:srgbClr val="FF0000"/>
                </a:solidFill>
                <a:latin typeface="EC Square Sans Pro"/>
              </a:rPr>
              <a:t>p</a:t>
            </a:r>
            <a:r>
              <a:rPr lang="ro-RO" sz="5400" b="1" dirty="0">
                <a:solidFill>
                  <a:srgbClr val="FF0000"/>
                </a:solidFill>
                <a:latin typeface="EC Square Sans Pro"/>
              </a:rPr>
              <a:t>t</a:t>
            </a:r>
            <a:endParaRPr lang="en-US" sz="5400" b="1" dirty="0">
              <a:solidFill>
                <a:srgbClr val="FF0000"/>
              </a:solidFill>
              <a:latin typeface="EC Square Sans Pro"/>
            </a:endParaRPr>
          </a:p>
        </p:txBody>
      </p:sp>
      <p:sp>
        <p:nvSpPr>
          <p:cNvPr id="4" name="Rectangle 3">
            <a:extLst>
              <a:ext uri="{FF2B5EF4-FFF2-40B4-BE49-F238E27FC236}">
                <a16:creationId xmlns:a16="http://schemas.microsoft.com/office/drawing/2014/main" id="{2A21C966-3B96-1184-18CC-916AC9C4AC66}"/>
              </a:ext>
            </a:extLst>
          </p:cNvPr>
          <p:cNvSpPr>
            <a:spLocks noChangeArrowheads="1"/>
          </p:cNvSpPr>
          <p:nvPr/>
        </p:nvSpPr>
        <p:spPr bwMode="auto">
          <a:xfrm>
            <a:off x="448733" y="3386667"/>
            <a:ext cx="11049000" cy="3296287"/>
          </a:xfrm>
          <a:prstGeom prst="rect">
            <a:avLst/>
          </a:prstGeom>
          <a:noFill/>
          <a:ln w="9525">
            <a:noFill/>
            <a:miter lim="800000"/>
            <a:headEnd/>
            <a:tailEnd/>
          </a:ln>
        </p:spPr>
        <p:txBody>
          <a:bodyPr wrap="square">
            <a:spAutoFit/>
          </a:bodyPr>
          <a:lstStyle/>
          <a:p>
            <a:pPr algn="just">
              <a:defRPr/>
            </a:pPr>
            <a:r>
              <a:rPr lang="vi-VN" sz="2805" b="1" dirty="0">
                <a:solidFill>
                  <a:srgbClr val="002060"/>
                </a:solidFill>
                <a:latin typeface="EC Square Sans Pro"/>
                <a:ea typeface="Yu Gothic UI Semibold" pitchFamily="34" charset="-128"/>
                <a:cs typeface="Segoe UI Semibold" pitchFamily="34" charset="0"/>
              </a:rPr>
              <a:t>Consumul de medicamente de uz veterinar </a:t>
            </a:r>
            <a:r>
              <a:rPr lang="vi-VN" sz="3200" b="1" dirty="0">
                <a:solidFill>
                  <a:srgbClr val="FF0000"/>
                </a:solidFill>
                <a:latin typeface="EC Square Sans Pro"/>
                <a:ea typeface="Yu Gothic UI Semibold" pitchFamily="34" charset="-128"/>
                <a:cs typeface="Segoe UI Semibold" pitchFamily="34" charset="0"/>
              </a:rPr>
              <a:t>depășește </a:t>
            </a:r>
            <a:r>
              <a:rPr lang="vi-VN" sz="2805" b="1" dirty="0">
                <a:solidFill>
                  <a:srgbClr val="002060"/>
                </a:solidFill>
                <a:latin typeface="EC Square Sans Pro"/>
                <a:ea typeface="Yu Gothic UI Semibold" pitchFamily="34" charset="-128"/>
                <a:cs typeface="Segoe UI Semibold" pitchFamily="34" charset="0"/>
              </a:rPr>
              <a:t>consumul de medicamente de uz uman, și este recunoscut faptul că medicina veterinară contribuie în mod </a:t>
            </a:r>
            <a:r>
              <a:rPr lang="vi-VN" sz="3200" b="1" dirty="0">
                <a:solidFill>
                  <a:srgbClr val="FF0000"/>
                </a:solidFill>
                <a:latin typeface="EC Square Sans Pro"/>
                <a:ea typeface="Yu Gothic UI Semibold" pitchFamily="34" charset="-128"/>
                <a:cs typeface="Segoe UI Semibold" pitchFamily="34" charset="0"/>
              </a:rPr>
              <a:t>semnificativ</a:t>
            </a:r>
            <a:r>
              <a:rPr lang="vi-VN" sz="3200" b="1" dirty="0">
                <a:solidFill>
                  <a:srgbClr val="002060"/>
                </a:solidFill>
                <a:latin typeface="EC Square Sans Pro"/>
                <a:ea typeface="Yu Gothic UI Semibold" pitchFamily="34" charset="-128"/>
                <a:cs typeface="Segoe UI Semibold" pitchFamily="34" charset="0"/>
              </a:rPr>
              <a:t> </a:t>
            </a:r>
            <a:r>
              <a:rPr lang="vi-VN" sz="2805" b="1" dirty="0">
                <a:solidFill>
                  <a:srgbClr val="002060"/>
                </a:solidFill>
                <a:latin typeface="EC Square Sans Pro"/>
                <a:ea typeface="Yu Gothic UI Semibold" pitchFamily="34" charset="-128"/>
                <a:cs typeface="Segoe UI Semibold" pitchFamily="34" charset="0"/>
              </a:rPr>
              <a:t>la apariția și răspândirea rezistenței la medicamente în rândul oamenilor...</a:t>
            </a:r>
            <a:endParaRPr lang="en-US" sz="2805" b="1" dirty="0">
              <a:solidFill>
                <a:srgbClr val="002060"/>
              </a:solidFill>
              <a:latin typeface="EC Square Sans Pro"/>
              <a:ea typeface="Yu Gothic UI Semibold" pitchFamily="34" charset="-128"/>
              <a:cs typeface="Segoe UI Semibold" pitchFamily="34" charset="0"/>
            </a:endParaRPr>
          </a:p>
          <a:p>
            <a:pPr algn="just">
              <a:defRPr/>
            </a:pPr>
            <a:r>
              <a:rPr lang="vi-VN" sz="3200" b="1" dirty="0">
                <a:solidFill>
                  <a:srgbClr val="FF0000"/>
                </a:solidFill>
                <a:latin typeface="EC Square Sans Pro"/>
                <a:ea typeface="Yu Gothic UI Semibold" pitchFamily="34" charset="-128"/>
                <a:cs typeface="Segoe UI Semibold" pitchFamily="34" charset="0"/>
              </a:rPr>
              <a:t>Fermerii</a:t>
            </a:r>
            <a:r>
              <a:rPr lang="vi-VN" sz="3200" b="1" dirty="0">
                <a:solidFill>
                  <a:srgbClr val="002060"/>
                </a:solidFill>
                <a:latin typeface="EC Square Sans Pro"/>
                <a:ea typeface="Yu Gothic UI Semibold" pitchFamily="34" charset="-128"/>
                <a:cs typeface="Segoe UI Semibold" pitchFamily="34" charset="0"/>
              </a:rPr>
              <a:t> </a:t>
            </a:r>
            <a:r>
              <a:rPr lang="vi-VN" sz="2805" b="1" dirty="0">
                <a:solidFill>
                  <a:srgbClr val="002060"/>
                </a:solidFill>
                <a:latin typeface="EC Square Sans Pro"/>
                <a:ea typeface="Yu Gothic UI Semibold" pitchFamily="34" charset="-128"/>
                <a:cs typeface="Segoe UI Semibold" pitchFamily="34" charset="0"/>
              </a:rPr>
              <a:t>utilizează aproximativ </a:t>
            </a:r>
            <a:r>
              <a:rPr lang="vi-VN" sz="3200" b="1" dirty="0">
                <a:solidFill>
                  <a:srgbClr val="FF0000"/>
                </a:solidFill>
                <a:latin typeface="EC Square Sans Pro"/>
                <a:ea typeface="Yu Gothic UI Semibold" pitchFamily="34" charset="-128"/>
                <a:cs typeface="Segoe UI Semibold" pitchFamily="34" charset="0"/>
              </a:rPr>
              <a:t>de zece ori </a:t>
            </a:r>
            <a:r>
              <a:rPr lang="vi-VN" sz="2805" b="1" dirty="0">
                <a:solidFill>
                  <a:srgbClr val="002060"/>
                </a:solidFill>
                <a:latin typeface="EC Square Sans Pro"/>
                <a:ea typeface="Yu Gothic UI Semibold" pitchFamily="34" charset="-128"/>
                <a:cs typeface="Segoe UI Semibold" pitchFamily="34" charset="0"/>
              </a:rPr>
              <a:t>mai multe tone de antibiotice decât cele utilizate în medicina umană!</a:t>
            </a:r>
            <a:endParaRPr lang="en-US" sz="3200" i="1" dirty="0">
              <a:solidFill>
                <a:schemeClr val="bg1"/>
              </a:solidFill>
              <a:latin typeface="Book Antiqua" pitchFamily="18" charset="0"/>
              <a:ea typeface="Yu Gothic UI Semibold" pitchFamily="34" charset="-128"/>
              <a:cs typeface="Segoe UI Semibold" pitchFamily="34" charset="0"/>
            </a:endParaRPr>
          </a:p>
        </p:txBody>
      </p:sp>
    </p:spTree>
    <p:extLst>
      <p:ext uri="{BB962C8B-B14F-4D97-AF65-F5344CB8AC3E}">
        <p14:creationId xmlns:p14="http://schemas.microsoft.com/office/powerpoint/2010/main" val="3125663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206" y="3036950"/>
            <a:ext cx="7772400" cy="1447800"/>
          </a:xfrm>
          <a:solidFill>
            <a:schemeClr val="accent2">
              <a:lumMod val="20000"/>
              <a:lumOff val="80000"/>
            </a:schemeClr>
          </a:solidFill>
        </p:spPr>
        <p:txBody>
          <a:bodyPr/>
          <a:lstStyle/>
          <a:p>
            <a:pPr algn="just">
              <a:defRPr/>
            </a:pPr>
            <a:r>
              <a:rPr lang="vi-VN" sz="2800" b="1" dirty="0">
                <a:solidFill>
                  <a:srgbClr val="002060"/>
                </a:solidFill>
                <a:latin typeface="EC Square Sans Pro"/>
                <a:ea typeface="Yu Gothic UI Semibold" pitchFamily="34" charset="-128"/>
              </a:rPr>
              <a:t>În Europa, pe durata scurtă a vieții lor, un pui este tratat cu antibiotice de </a:t>
            </a:r>
            <a:r>
              <a:rPr lang="vi-VN" sz="3200" b="1" dirty="0">
                <a:solidFill>
                  <a:srgbClr val="FF0000"/>
                </a:solidFill>
                <a:latin typeface="EC Square Sans Pro"/>
                <a:ea typeface="Yu Gothic UI Semibold" pitchFamily="34" charset="-128"/>
              </a:rPr>
              <a:t>2,3 ori</a:t>
            </a:r>
            <a:r>
              <a:rPr lang="vi-VN" sz="2800" b="1" dirty="0">
                <a:solidFill>
                  <a:srgbClr val="002060"/>
                </a:solidFill>
                <a:latin typeface="EC Square Sans Pro"/>
                <a:ea typeface="Yu Gothic UI Semibold" pitchFamily="34" charset="-128"/>
              </a:rPr>
              <a:t>, iar un porc de </a:t>
            </a:r>
            <a:r>
              <a:rPr lang="vi-VN" sz="3200" b="1" dirty="0">
                <a:solidFill>
                  <a:srgbClr val="FF0000"/>
                </a:solidFill>
                <a:latin typeface="EC Square Sans Pro"/>
                <a:ea typeface="Yu Gothic UI Semibold" pitchFamily="34" charset="-128"/>
              </a:rPr>
              <a:t>5,3 ori</a:t>
            </a:r>
            <a:r>
              <a:rPr lang="vi-VN" sz="2800" b="1" dirty="0">
                <a:solidFill>
                  <a:srgbClr val="002060"/>
                </a:solidFill>
                <a:latin typeface="EC Square Sans Pro"/>
                <a:ea typeface="Yu Gothic UI Semibold" pitchFamily="34" charset="-128"/>
              </a:rPr>
              <a:t>!</a:t>
            </a:r>
            <a:endParaRPr lang="en-US" sz="3200" b="1" dirty="0">
              <a:solidFill>
                <a:srgbClr val="FF0000"/>
              </a:solidFill>
              <a:latin typeface="EC Square Sans Pro"/>
            </a:endParaRPr>
          </a:p>
        </p:txBody>
      </p:sp>
      <p:pic>
        <p:nvPicPr>
          <p:cNvPr id="35843" name="Picture 7"/>
          <p:cNvPicPr>
            <a:picLocks noChangeAspect="1"/>
          </p:cNvPicPr>
          <p:nvPr/>
        </p:nvPicPr>
        <p:blipFill>
          <a:blip r:embed="rId2">
            <a:extLst>
              <a:ext uri="{28A0092B-C50C-407E-A947-70E740481C1C}">
                <a14:useLocalDpi xmlns:a14="http://schemas.microsoft.com/office/drawing/2010/main" val="0"/>
              </a:ext>
            </a:extLst>
          </a:blip>
          <a:srcRect t="19060" b="18042"/>
          <a:stretch>
            <a:fillRect/>
          </a:stretch>
        </p:blipFill>
        <p:spPr bwMode="auto">
          <a:xfrm>
            <a:off x="7848600" y="4544564"/>
            <a:ext cx="3819154" cy="20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0" y="4600944"/>
            <a:ext cx="2864824" cy="18571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5845" name="Picture 6"/>
          <p:cNvPicPr>
            <a:picLocks noChangeAspect="1"/>
          </p:cNvPicPr>
          <p:nvPr/>
        </p:nvPicPr>
        <p:blipFill>
          <a:blip r:embed="rId4" cstate="email">
            <a:extLst>
              <a:ext uri="{28A0092B-C50C-407E-A947-70E740481C1C}">
                <a14:useLocalDpi xmlns:a14="http://schemas.microsoft.com/office/drawing/2010/main" val="0"/>
              </a:ext>
            </a:extLst>
          </a:blip>
          <a:srcRect l="13129" t="6274" r="11385"/>
          <a:stretch>
            <a:fillRect/>
          </a:stretch>
        </p:blipFill>
        <p:spPr bwMode="auto">
          <a:xfrm>
            <a:off x="1864165" y="4044950"/>
            <a:ext cx="2410041" cy="22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B36C577-0919-DD50-E822-C007A757CC39}"/>
              </a:ext>
            </a:extLst>
          </p:cNvPr>
          <p:cNvSpPr txBox="1">
            <a:spLocks/>
          </p:cNvSpPr>
          <p:nvPr/>
        </p:nvSpPr>
        <p:spPr>
          <a:xfrm>
            <a:off x="381000" y="996950"/>
            <a:ext cx="1831622" cy="914400"/>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txBody>
          <a:bodyPr/>
          <a:lstStyle>
            <a:lvl1pPr>
              <a:defRPr>
                <a:latin typeface="+mj-lt"/>
                <a:ea typeface="+mj-ea"/>
                <a:cs typeface="+mj-cs"/>
              </a:defRPr>
            </a:lvl1pPr>
          </a:lstStyle>
          <a:p>
            <a:pPr>
              <a:defRPr/>
            </a:pPr>
            <a:r>
              <a:rPr lang="ro-RO" sz="5400" b="1" dirty="0">
                <a:solidFill>
                  <a:srgbClr val="FF0000"/>
                </a:solidFill>
                <a:latin typeface="EC Square Sans Pro"/>
              </a:rPr>
              <a:t>Fa</a:t>
            </a:r>
            <a:r>
              <a:rPr lang="en-US" sz="5400" b="1" dirty="0">
                <a:solidFill>
                  <a:srgbClr val="FF0000"/>
                </a:solidFill>
                <a:latin typeface="EC Square Sans Pro"/>
              </a:rPr>
              <a:t>p</a:t>
            </a:r>
            <a:r>
              <a:rPr lang="ro-RO" sz="5400" b="1" dirty="0">
                <a:solidFill>
                  <a:srgbClr val="FF0000"/>
                </a:solidFill>
                <a:latin typeface="EC Square Sans Pro"/>
              </a:rPr>
              <a:t>t</a:t>
            </a:r>
            <a:endParaRPr lang="en-US" sz="5400" b="1" dirty="0">
              <a:solidFill>
                <a:srgbClr val="FF0000"/>
              </a:solidFill>
              <a:latin typeface="EC Square Sans Pro"/>
            </a:endParaRPr>
          </a:p>
        </p:txBody>
      </p:sp>
      <p:pic>
        <p:nvPicPr>
          <p:cNvPr id="7" name="Picture 2" descr="https://www.shimadzu.eu/sites/shimadzu.seg/files/SEG-images/industries/AnimalHealth/iStock-858218784.jpg"/>
          <p:cNvPicPr>
            <a:picLocks noChangeAspect="1" noChangeArrowheads="1"/>
          </p:cNvPicPr>
          <p:nvPr/>
        </p:nvPicPr>
        <p:blipFill>
          <a:blip r:embed="rId5" cstate="print"/>
          <a:srcRect/>
          <a:stretch>
            <a:fillRect/>
          </a:stretch>
        </p:blipFill>
        <p:spPr bwMode="auto">
          <a:xfrm>
            <a:off x="4215292" y="116783"/>
            <a:ext cx="7671908" cy="2861367"/>
          </a:xfrm>
          <a:prstGeom prst="rect">
            <a:avLst/>
          </a:prstGeom>
          <a:noFill/>
        </p:spPr>
      </p:pic>
      <p:sp>
        <p:nvSpPr>
          <p:cNvPr id="8" name="Text Placeholder 5"/>
          <p:cNvSpPr txBox="1">
            <a:spLocks/>
          </p:cNvSpPr>
          <p:nvPr/>
        </p:nvSpPr>
        <p:spPr>
          <a:xfrm>
            <a:off x="330200" y="6629400"/>
            <a:ext cx="12344400" cy="16383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dirty="0"/>
          </a:p>
        </p:txBody>
      </p:sp>
      <p:sp>
        <p:nvSpPr>
          <p:cNvPr id="3" name="Rectangle 2"/>
          <p:cNvSpPr/>
          <p:nvPr/>
        </p:nvSpPr>
        <p:spPr>
          <a:xfrm>
            <a:off x="152400" y="2978150"/>
            <a:ext cx="4062892" cy="954107"/>
          </a:xfrm>
          <a:prstGeom prst="rect">
            <a:avLst/>
          </a:prstGeom>
        </p:spPr>
        <p:txBody>
          <a:bodyPr wrap="square">
            <a:spAutoFit/>
          </a:bodyPr>
          <a:lstStyle/>
          <a:p>
            <a:pPr algn="just"/>
            <a:r>
              <a:rPr lang="en-US" sz="1400" b="1" dirty="0" err="1">
                <a:solidFill>
                  <a:srgbClr val="002060"/>
                </a:solidFill>
                <a:latin typeface="EC Square Sans Pro"/>
                <a:cs typeface="Segoe UI Semibold" pitchFamily="34" charset="0"/>
              </a:rPr>
              <a:t>Sursa</a:t>
            </a:r>
            <a:r>
              <a:rPr lang="en-US" sz="1400" b="1" dirty="0">
                <a:solidFill>
                  <a:srgbClr val="002060"/>
                </a:solidFill>
                <a:latin typeface="EC Square Sans Pro"/>
                <a:cs typeface="Segoe UI Semibold" pitchFamily="34" charset="0"/>
              </a:rPr>
              <a:t>: </a:t>
            </a:r>
          </a:p>
          <a:p>
            <a:pPr algn="just"/>
            <a:r>
              <a:rPr lang="en-US" sz="1400" dirty="0">
                <a:solidFill>
                  <a:srgbClr val="002060"/>
                </a:solidFill>
                <a:latin typeface="EC Square Sans Pro"/>
                <a:cs typeface="Segoe UI Semibold" pitchFamily="34" charset="0"/>
              </a:rPr>
              <a:t>https://www.shimadzu.eu/sites/shimadzu.seg/files/SEG-images/industries/AnimalHealth/iStock-858218784.jpg</a:t>
            </a:r>
          </a:p>
        </p:txBody>
      </p:sp>
    </p:spTree>
    <p:extLst>
      <p:ext uri="{BB962C8B-B14F-4D97-AF65-F5344CB8AC3E}">
        <p14:creationId xmlns:p14="http://schemas.microsoft.com/office/powerpoint/2010/main" val="271248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ro-RO" sz="4800">
                <a:solidFill>
                  <a:schemeClr val="bg1"/>
                </a:solidFill>
                <a:latin typeface="PF Square Sans Pro" pitchFamily="2" charset="0"/>
              </a:rPr>
              <a:t>O amenințare globală</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2827502"/>
            <a:ext cx="4648200" cy="3880607"/>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ro-RO" sz="4800">
                <a:solidFill>
                  <a:schemeClr val="bg1"/>
                </a:solidFill>
                <a:latin typeface="PF Square Sans Pro" pitchFamily="2" charset="0"/>
              </a:rPr>
              <a:t>Impact economic</a:t>
            </a:r>
          </a:p>
          <a:p>
            <a:pPr algn="ctr"/>
            <a:endParaRPr lang="en-GB" sz="4800" dirty="0">
              <a:solidFill>
                <a:schemeClr val="bg1"/>
              </a:solidFill>
              <a:latin typeface="PF Square Sans Pro" pitchFamily="2"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ro-RO" sz="2800">
                <a:latin typeface="PF Square Sans Pro" pitchFamily="2" charset="0"/>
              </a:rPr>
              <a:t>Rezistența antimicrobiană</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spAutoFit/>
          </a:bodyPr>
          <a:lstStyle/>
          <a:p>
            <a:pPr algn="l"/>
            <a:r>
              <a:rPr lang="ro-RO" b="0" i="0">
                <a:solidFill>
                  <a:srgbClr val="3F4A52"/>
                </a:solidFill>
                <a:effectLst/>
                <a:latin typeface="PF Square Sans Pro" pitchFamily="2" charset="0"/>
              </a:rPr>
              <a:t>Costul estimat al RAM pentru sistemele de sănătate din Europa este</a:t>
            </a:r>
          </a:p>
          <a:p>
            <a:pPr algn="l"/>
            <a:endParaRPr lang="en-GB" sz="4000" dirty="0">
              <a:solidFill>
                <a:srgbClr val="3F4A52"/>
              </a:solidFill>
              <a:latin typeface="Open Sans" panose="020B0606030504020204" pitchFamily="34" charset="0"/>
            </a:endParaRPr>
          </a:p>
          <a:p>
            <a:pPr algn="ctr"/>
            <a:r>
              <a:rPr lang="ro-RO" sz="6000" b="1" i="0">
                <a:solidFill>
                  <a:srgbClr val="003399"/>
                </a:solidFill>
                <a:effectLst/>
                <a:latin typeface="PF Square Sans Pro" pitchFamily="2" charset="0"/>
              </a:rPr>
              <a:t>1,1 miliarde de euro </a:t>
            </a:r>
            <a:r>
              <a:rPr lang="ro-RO" sz="6000" b="0" i="0">
                <a:solidFill>
                  <a:srgbClr val="003399"/>
                </a:solidFill>
                <a:effectLst/>
                <a:latin typeface="PF Square Sans Pro" pitchFamily="2" charset="0"/>
              </a:rPr>
              <a:t>pe an</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ro-RO">
                <a:solidFill>
                  <a:srgbClr val="3F4A52"/>
                </a:solidFill>
                <a:latin typeface="PF Square Sans Pro" pitchFamily="2" charset="0"/>
              </a:rPr>
              <a:t>Numărul estimat de decese cauzate de RAM în 2050 în comparație cu cauzele comune actuale de deces</a:t>
            </a:r>
          </a:p>
        </p:txBody>
      </p:sp>
      <p:sp>
        <p:nvSpPr>
          <p:cNvPr id="8" name="CuadroTexto 1">
            <a:extLst>
              <a:ext uri="{FF2B5EF4-FFF2-40B4-BE49-F238E27FC236}">
                <a16:creationId xmlns:a16="http://schemas.microsoft.com/office/drawing/2014/main" id="{9FE28206-005C-40CF-A816-0832E7C273F7}"/>
              </a:ext>
            </a:extLst>
          </p:cNvPr>
          <p:cNvSpPr txBox="1"/>
          <p:nvPr/>
        </p:nvSpPr>
        <p:spPr>
          <a:xfrm>
            <a:off x="971550" y="3418145"/>
            <a:ext cx="828675" cy="161866"/>
          </a:xfrm>
          <a:prstGeom prst="rect">
            <a:avLst/>
          </a:prstGeom>
          <a:noFill/>
        </p:spPr>
        <p:txBody>
          <a:bodyPr wrap="square" lIns="0" tIns="0" rIns="0" bIns="0" rtlCol="0" anchor="ctr">
            <a:noAutofit/>
          </a:bodyPr>
          <a:lstStyle/>
          <a:p>
            <a:r>
              <a:rPr lang="ro-RO" sz="900" b="1">
                <a:solidFill>
                  <a:srgbClr val="6E6E6E"/>
                </a:solidFill>
                <a:latin typeface="PF Square Sans Pro" pitchFamily="2" charset="0"/>
              </a:rPr>
              <a:t>Tetanos</a:t>
            </a:r>
          </a:p>
        </p:txBody>
      </p:sp>
      <p:sp>
        <p:nvSpPr>
          <p:cNvPr id="9" name="CuadroTexto 1">
            <a:extLst>
              <a:ext uri="{FF2B5EF4-FFF2-40B4-BE49-F238E27FC236}">
                <a16:creationId xmlns:a16="http://schemas.microsoft.com/office/drawing/2014/main" id="{9FE28206-005C-40CF-A816-0832E7C273F7}"/>
              </a:ext>
            </a:extLst>
          </p:cNvPr>
          <p:cNvSpPr txBox="1"/>
          <p:nvPr/>
        </p:nvSpPr>
        <p:spPr>
          <a:xfrm>
            <a:off x="981075" y="3593322"/>
            <a:ext cx="828675" cy="147151"/>
          </a:xfrm>
          <a:prstGeom prst="rect">
            <a:avLst/>
          </a:prstGeom>
          <a:noFill/>
        </p:spPr>
        <p:txBody>
          <a:bodyPr wrap="square" lIns="0" tIns="0" rIns="0" bIns="0" rtlCol="0" anchor="ctr">
            <a:noAutofit/>
          </a:bodyPr>
          <a:lstStyle/>
          <a:p>
            <a:r>
              <a:rPr lang="ro-RO" sz="900">
                <a:solidFill>
                  <a:srgbClr val="6E6E6E"/>
                </a:solidFill>
                <a:latin typeface="PF Square Sans Pro" pitchFamily="2" charset="0"/>
              </a:rPr>
              <a:t>60.000</a:t>
            </a:r>
          </a:p>
        </p:txBody>
      </p:sp>
      <p:sp>
        <p:nvSpPr>
          <p:cNvPr id="10" name="CuadroTexto 1">
            <a:extLst>
              <a:ext uri="{FF2B5EF4-FFF2-40B4-BE49-F238E27FC236}">
                <a16:creationId xmlns:a16="http://schemas.microsoft.com/office/drawing/2014/main" id="{9FE28206-005C-40CF-A816-0832E7C273F7}"/>
              </a:ext>
            </a:extLst>
          </p:cNvPr>
          <p:cNvSpPr txBox="1"/>
          <p:nvPr/>
        </p:nvSpPr>
        <p:spPr>
          <a:xfrm>
            <a:off x="352425" y="4142255"/>
            <a:ext cx="828675" cy="260687"/>
          </a:xfrm>
          <a:prstGeom prst="rect">
            <a:avLst/>
          </a:prstGeom>
          <a:noFill/>
        </p:spPr>
        <p:txBody>
          <a:bodyPr wrap="square" lIns="0" tIns="0" rIns="0" bIns="0" rtlCol="0" anchor="ctr">
            <a:noAutofit/>
          </a:bodyPr>
          <a:lstStyle/>
          <a:p>
            <a:r>
              <a:rPr lang="ro-RO" sz="900" b="1">
                <a:solidFill>
                  <a:srgbClr val="6E6E6E"/>
                </a:solidFill>
                <a:latin typeface="PF Square Sans Pro" pitchFamily="2" charset="0"/>
              </a:rPr>
              <a:t>Accidente rutiere</a:t>
            </a:r>
          </a:p>
        </p:txBody>
      </p:sp>
      <p:sp>
        <p:nvSpPr>
          <p:cNvPr id="12" name="CuadroTexto 1">
            <a:extLst>
              <a:ext uri="{FF2B5EF4-FFF2-40B4-BE49-F238E27FC236}">
                <a16:creationId xmlns:a16="http://schemas.microsoft.com/office/drawing/2014/main" id="{9FE28206-005C-40CF-A816-0832E7C273F7}"/>
              </a:ext>
            </a:extLst>
          </p:cNvPr>
          <p:cNvSpPr txBox="1"/>
          <p:nvPr/>
        </p:nvSpPr>
        <p:spPr>
          <a:xfrm>
            <a:off x="352425" y="4454525"/>
            <a:ext cx="828675" cy="147151"/>
          </a:xfrm>
          <a:prstGeom prst="rect">
            <a:avLst/>
          </a:prstGeom>
          <a:noFill/>
        </p:spPr>
        <p:txBody>
          <a:bodyPr wrap="square" lIns="0" tIns="0" rIns="0" bIns="0" rtlCol="0" anchor="ctr">
            <a:noAutofit/>
          </a:bodyPr>
          <a:lstStyle/>
          <a:p>
            <a:r>
              <a:rPr lang="ro-RO" sz="900">
                <a:solidFill>
                  <a:srgbClr val="6E6E6E"/>
                </a:solidFill>
                <a:latin typeface="PF Square Sans Pro" pitchFamily="2" charset="0"/>
              </a:rPr>
              <a:t>1,2 milioane</a:t>
            </a:r>
          </a:p>
        </p:txBody>
      </p:sp>
      <p:sp>
        <p:nvSpPr>
          <p:cNvPr id="17" name="CuadroTexto 1">
            <a:extLst>
              <a:ext uri="{FF2B5EF4-FFF2-40B4-BE49-F238E27FC236}">
                <a16:creationId xmlns:a16="http://schemas.microsoft.com/office/drawing/2014/main" id="{9FE28206-005C-40CF-A816-0832E7C273F7}"/>
              </a:ext>
            </a:extLst>
          </p:cNvPr>
          <p:cNvSpPr txBox="1"/>
          <p:nvPr/>
        </p:nvSpPr>
        <p:spPr>
          <a:xfrm>
            <a:off x="361950" y="5498548"/>
            <a:ext cx="828675" cy="161866"/>
          </a:xfrm>
          <a:prstGeom prst="rect">
            <a:avLst/>
          </a:prstGeom>
          <a:noFill/>
        </p:spPr>
        <p:txBody>
          <a:bodyPr wrap="square" lIns="0" tIns="0" rIns="0" bIns="0" rtlCol="0" anchor="ctr">
            <a:noAutofit/>
          </a:bodyPr>
          <a:lstStyle/>
          <a:p>
            <a:r>
              <a:rPr lang="ro-RO" sz="900" b="1">
                <a:solidFill>
                  <a:srgbClr val="6E6E6E"/>
                </a:solidFill>
                <a:latin typeface="PF Square Sans Pro" pitchFamily="2" charset="0"/>
              </a:rPr>
              <a:t>Pojar</a:t>
            </a:r>
          </a:p>
        </p:txBody>
      </p:sp>
      <p:sp>
        <p:nvSpPr>
          <p:cNvPr id="18" name="CuadroTexto 1">
            <a:extLst>
              <a:ext uri="{FF2B5EF4-FFF2-40B4-BE49-F238E27FC236}">
                <a16:creationId xmlns:a16="http://schemas.microsoft.com/office/drawing/2014/main" id="{9FE28206-005C-40CF-A816-0832E7C273F7}"/>
              </a:ext>
            </a:extLst>
          </p:cNvPr>
          <p:cNvSpPr txBox="1"/>
          <p:nvPr/>
        </p:nvSpPr>
        <p:spPr>
          <a:xfrm>
            <a:off x="342900" y="5692775"/>
            <a:ext cx="828675" cy="147151"/>
          </a:xfrm>
          <a:prstGeom prst="rect">
            <a:avLst/>
          </a:prstGeom>
          <a:noFill/>
        </p:spPr>
        <p:txBody>
          <a:bodyPr wrap="square" lIns="0" tIns="0" rIns="0" bIns="0" rtlCol="0" anchor="ctr">
            <a:noAutofit/>
          </a:bodyPr>
          <a:lstStyle/>
          <a:p>
            <a:r>
              <a:rPr lang="ro-RO" sz="900">
                <a:solidFill>
                  <a:srgbClr val="6E6E6E"/>
                </a:solidFill>
                <a:latin typeface="PF Square Sans Pro" pitchFamily="2" charset="0"/>
              </a:rPr>
              <a:t>130.000</a:t>
            </a:r>
          </a:p>
        </p:txBody>
      </p:sp>
      <p:sp>
        <p:nvSpPr>
          <p:cNvPr id="19" name="CuadroTexto 1">
            <a:extLst>
              <a:ext uri="{FF2B5EF4-FFF2-40B4-BE49-F238E27FC236}">
                <a16:creationId xmlns:a16="http://schemas.microsoft.com/office/drawing/2014/main" id="{9FE28206-005C-40CF-A816-0832E7C273F7}"/>
              </a:ext>
            </a:extLst>
          </p:cNvPr>
          <p:cNvSpPr txBox="1"/>
          <p:nvPr/>
        </p:nvSpPr>
        <p:spPr>
          <a:xfrm>
            <a:off x="838200" y="6245225"/>
            <a:ext cx="828675" cy="260687"/>
          </a:xfrm>
          <a:prstGeom prst="rect">
            <a:avLst/>
          </a:prstGeom>
          <a:noFill/>
        </p:spPr>
        <p:txBody>
          <a:bodyPr wrap="square" lIns="0" tIns="0" rIns="0" bIns="0" rtlCol="0" anchor="ctr">
            <a:noAutofit/>
          </a:bodyPr>
          <a:lstStyle/>
          <a:p>
            <a:r>
              <a:rPr lang="ro-RO" sz="900" b="1">
                <a:solidFill>
                  <a:srgbClr val="6E6E6E"/>
                </a:solidFill>
                <a:latin typeface="PF Square Sans Pro" pitchFamily="2" charset="0"/>
              </a:rPr>
              <a:t>Boală diareică</a:t>
            </a:r>
          </a:p>
        </p:txBody>
      </p:sp>
      <p:sp>
        <p:nvSpPr>
          <p:cNvPr id="20" name="CuadroTexto 1">
            <a:extLst>
              <a:ext uri="{FF2B5EF4-FFF2-40B4-BE49-F238E27FC236}">
                <a16:creationId xmlns:a16="http://schemas.microsoft.com/office/drawing/2014/main" id="{9FE28206-005C-40CF-A816-0832E7C273F7}"/>
              </a:ext>
            </a:extLst>
          </p:cNvPr>
          <p:cNvSpPr txBox="1"/>
          <p:nvPr/>
        </p:nvSpPr>
        <p:spPr>
          <a:xfrm>
            <a:off x="857250" y="6555274"/>
            <a:ext cx="828675" cy="147151"/>
          </a:xfrm>
          <a:prstGeom prst="rect">
            <a:avLst/>
          </a:prstGeom>
          <a:noFill/>
        </p:spPr>
        <p:txBody>
          <a:bodyPr wrap="square" lIns="0" tIns="0" rIns="0" bIns="0" rtlCol="0" anchor="ctr">
            <a:noAutofit/>
          </a:bodyPr>
          <a:lstStyle/>
          <a:p>
            <a:r>
              <a:rPr lang="ro-RO" sz="900">
                <a:solidFill>
                  <a:srgbClr val="6E6E6E"/>
                </a:solidFill>
                <a:latin typeface="PF Square Sans Pro" pitchFamily="2" charset="0"/>
              </a:rPr>
              <a:t>1,4 milioane</a:t>
            </a:r>
          </a:p>
        </p:txBody>
      </p:sp>
      <p:sp>
        <p:nvSpPr>
          <p:cNvPr id="21" name="CuadroTexto 1">
            <a:extLst>
              <a:ext uri="{FF2B5EF4-FFF2-40B4-BE49-F238E27FC236}">
                <a16:creationId xmlns:a16="http://schemas.microsoft.com/office/drawing/2014/main" id="{9FE28206-005C-40CF-A816-0832E7C273F7}"/>
              </a:ext>
            </a:extLst>
          </p:cNvPr>
          <p:cNvSpPr txBox="1"/>
          <p:nvPr/>
        </p:nvSpPr>
        <p:spPr>
          <a:xfrm>
            <a:off x="3962400" y="4272598"/>
            <a:ext cx="828675" cy="161866"/>
          </a:xfrm>
          <a:prstGeom prst="rect">
            <a:avLst/>
          </a:prstGeom>
          <a:noFill/>
        </p:spPr>
        <p:txBody>
          <a:bodyPr wrap="square" lIns="0" tIns="0" rIns="0" bIns="0" rtlCol="0" anchor="ctr">
            <a:noAutofit/>
          </a:bodyPr>
          <a:lstStyle/>
          <a:p>
            <a:pPr algn="r"/>
            <a:r>
              <a:rPr lang="ro-RO" sz="900" b="1">
                <a:solidFill>
                  <a:srgbClr val="6E6E6E"/>
                </a:solidFill>
                <a:latin typeface="PF Square Sans Pro" pitchFamily="2" charset="0"/>
              </a:rPr>
              <a:t>Cancer</a:t>
            </a:r>
          </a:p>
        </p:txBody>
      </p:sp>
      <p:sp>
        <p:nvSpPr>
          <p:cNvPr id="22" name="CuadroTexto 1">
            <a:extLst>
              <a:ext uri="{FF2B5EF4-FFF2-40B4-BE49-F238E27FC236}">
                <a16:creationId xmlns:a16="http://schemas.microsoft.com/office/drawing/2014/main" id="{9FE28206-005C-40CF-A816-0832E7C273F7}"/>
              </a:ext>
            </a:extLst>
          </p:cNvPr>
          <p:cNvSpPr txBox="1"/>
          <p:nvPr/>
        </p:nvSpPr>
        <p:spPr>
          <a:xfrm>
            <a:off x="3971925" y="4447775"/>
            <a:ext cx="828675" cy="147151"/>
          </a:xfrm>
          <a:prstGeom prst="rect">
            <a:avLst/>
          </a:prstGeom>
          <a:noFill/>
        </p:spPr>
        <p:txBody>
          <a:bodyPr wrap="square" lIns="0" tIns="0" rIns="0" bIns="0" rtlCol="0" anchor="ctr">
            <a:noAutofit/>
          </a:bodyPr>
          <a:lstStyle/>
          <a:p>
            <a:pPr algn="r"/>
            <a:r>
              <a:rPr lang="ro-RO" sz="900">
                <a:solidFill>
                  <a:srgbClr val="6E6E6E"/>
                </a:solidFill>
                <a:latin typeface="PF Square Sans Pro" pitchFamily="2" charset="0"/>
              </a:rPr>
              <a:t>8,2 milioane</a:t>
            </a:r>
          </a:p>
        </p:txBody>
      </p:sp>
      <p:sp>
        <p:nvSpPr>
          <p:cNvPr id="23" name="CuadroTexto 1">
            <a:extLst>
              <a:ext uri="{FF2B5EF4-FFF2-40B4-BE49-F238E27FC236}">
                <a16:creationId xmlns:a16="http://schemas.microsoft.com/office/drawing/2014/main" id="{9FE28206-005C-40CF-A816-0832E7C273F7}"/>
              </a:ext>
            </a:extLst>
          </p:cNvPr>
          <p:cNvSpPr txBox="1"/>
          <p:nvPr/>
        </p:nvSpPr>
        <p:spPr>
          <a:xfrm>
            <a:off x="3509962" y="6369585"/>
            <a:ext cx="828675" cy="161866"/>
          </a:xfrm>
          <a:prstGeom prst="rect">
            <a:avLst/>
          </a:prstGeom>
          <a:noFill/>
        </p:spPr>
        <p:txBody>
          <a:bodyPr wrap="square" lIns="0" tIns="0" rIns="0" bIns="0" rtlCol="0" anchor="ctr">
            <a:noAutofit/>
          </a:bodyPr>
          <a:lstStyle/>
          <a:p>
            <a:pPr algn="r"/>
            <a:r>
              <a:rPr lang="ro-RO" sz="900" b="1">
                <a:solidFill>
                  <a:srgbClr val="6E6E6E"/>
                </a:solidFill>
                <a:latin typeface="PF Square Sans Pro" pitchFamily="2" charset="0"/>
              </a:rPr>
              <a:t>Diabet</a:t>
            </a:r>
          </a:p>
        </p:txBody>
      </p:sp>
      <p:sp>
        <p:nvSpPr>
          <p:cNvPr id="24" name="CuadroTexto 1">
            <a:extLst>
              <a:ext uri="{FF2B5EF4-FFF2-40B4-BE49-F238E27FC236}">
                <a16:creationId xmlns:a16="http://schemas.microsoft.com/office/drawing/2014/main" id="{9FE28206-005C-40CF-A816-0832E7C273F7}"/>
              </a:ext>
            </a:extLst>
          </p:cNvPr>
          <p:cNvSpPr txBox="1"/>
          <p:nvPr/>
        </p:nvSpPr>
        <p:spPr>
          <a:xfrm>
            <a:off x="3490912" y="6544762"/>
            <a:ext cx="828675" cy="147151"/>
          </a:xfrm>
          <a:prstGeom prst="rect">
            <a:avLst/>
          </a:prstGeom>
          <a:noFill/>
        </p:spPr>
        <p:txBody>
          <a:bodyPr wrap="square" lIns="0" tIns="0" rIns="0" bIns="0" rtlCol="0" anchor="ctr">
            <a:noAutofit/>
          </a:bodyPr>
          <a:lstStyle/>
          <a:p>
            <a:pPr algn="r"/>
            <a:r>
              <a:rPr lang="ro-RO" sz="900">
                <a:solidFill>
                  <a:srgbClr val="6E6E6E"/>
                </a:solidFill>
                <a:latin typeface="PF Square Sans Pro" pitchFamily="2" charset="0"/>
              </a:rPr>
              <a:t>1,5 milioane</a:t>
            </a:r>
          </a:p>
        </p:txBody>
      </p:sp>
      <p:sp>
        <p:nvSpPr>
          <p:cNvPr id="25" name="CuadroTexto 1">
            <a:extLst>
              <a:ext uri="{FF2B5EF4-FFF2-40B4-BE49-F238E27FC236}">
                <a16:creationId xmlns:a16="http://schemas.microsoft.com/office/drawing/2014/main" id="{9FE28206-005C-40CF-A816-0832E7C273F7}"/>
              </a:ext>
            </a:extLst>
          </p:cNvPr>
          <p:cNvSpPr txBox="1"/>
          <p:nvPr/>
        </p:nvSpPr>
        <p:spPr>
          <a:xfrm>
            <a:off x="3962400" y="5511800"/>
            <a:ext cx="828675" cy="161866"/>
          </a:xfrm>
          <a:prstGeom prst="rect">
            <a:avLst/>
          </a:prstGeom>
          <a:noFill/>
        </p:spPr>
        <p:txBody>
          <a:bodyPr wrap="square" lIns="0" tIns="0" rIns="0" bIns="0" rtlCol="0" anchor="ctr">
            <a:noAutofit/>
          </a:bodyPr>
          <a:lstStyle/>
          <a:p>
            <a:pPr algn="r"/>
            <a:r>
              <a:rPr lang="ro-RO" sz="900" b="1">
                <a:solidFill>
                  <a:srgbClr val="6E6E6E"/>
                </a:solidFill>
                <a:latin typeface="PF Square Sans Pro" pitchFamily="2" charset="0"/>
              </a:rPr>
              <a:t>Holeră</a:t>
            </a:r>
          </a:p>
        </p:txBody>
      </p:sp>
      <p:sp>
        <p:nvSpPr>
          <p:cNvPr id="26" name="CuadroTexto 1">
            <a:extLst>
              <a:ext uri="{FF2B5EF4-FFF2-40B4-BE49-F238E27FC236}">
                <a16:creationId xmlns:a16="http://schemas.microsoft.com/office/drawing/2014/main" id="{9FE28206-005C-40CF-A816-0832E7C273F7}"/>
              </a:ext>
            </a:extLst>
          </p:cNvPr>
          <p:cNvSpPr txBox="1"/>
          <p:nvPr/>
        </p:nvSpPr>
        <p:spPr>
          <a:xfrm>
            <a:off x="3952875" y="5703437"/>
            <a:ext cx="828675" cy="236988"/>
          </a:xfrm>
          <a:prstGeom prst="rect">
            <a:avLst/>
          </a:prstGeom>
          <a:noFill/>
        </p:spPr>
        <p:txBody>
          <a:bodyPr wrap="square" lIns="0" tIns="0" rIns="0" bIns="0" rtlCol="0" anchor="ctr">
            <a:noAutofit/>
          </a:bodyPr>
          <a:lstStyle/>
          <a:p>
            <a:pPr algn="r"/>
            <a:r>
              <a:rPr lang="ro-RO" sz="900">
                <a:solidFill>
                  <a:srgbClr val="6E6E6E"/>
                </a:solidFill>
                <a:latin typeface="PF Square Sans Pro" pitchFamily="2" charset="0"/>
              </a:rPr>
              <a:t>100.000 - 120.000</a:t>
            </a:r>
          </a:p>
        </p:txBody>
      </p:sp>
      <p:sp>
        <p:nvSpPr>
          <p:cNvPr id="27" name="CuadroTexto 1">
            <a:extLst>
              <a:ext uri="{FF2B5EF4-FFF2-40B4-BE49-F238E27FC236}">
                <a16:creationId xmlns:a16="http://schemas.microsoft.com/office/drawing/2014/main" id="{9FE28206-005C-40CF-A816-0832E7C273F7}"/>
              </a:ext>
            </a:extLst>
          </p:cNvPr>
          <p:cNvSpPr txBox="1"/>
          <p:nvPr/>
        </p:nvSpPr>
        <p:spPr>
          <a:xfrm>
            <a:off x="2162175" y="4657710"/>
            <a:ext cx="828675" cy="161866"/>
          </a:xfrm>
          <a:prstGeom prst="rect">
            <a:avLst/>
          </a:prstGeom>
          <a:noFill/>
        </p:spPr>
        <p:txBody>
          <a:bodyPr wrap="square" lIns="0" tIns="0" rIns="0" bIns="0" rtlCol="0" anchor="ctr">
            <a:noAutofit/>
          </a:bodyPr>
          <a:lstStyle/>
          <a:p>
            <a:r>
              <a:rPr lang="ro-RO" sz="900" b="1">
                <a:solidFill>
                  <a:srgbClr val="6E6E6E"/>
                </a:solidFill>
                <a:latin typeface="PF Square Sans Pro" pitchFamily="2" charset="0"/>
              </a:rPr>
              <a:t>RAM acum</a:t>
            </a:r>
          </a:p>
        </p:txBody>
      </p:sp>
      <p:sp>
        <p:nvSpPr>
          <p:cNvPr id="28" name="CuadroTexto 1">
            <a:extLst>
              <a:ext uri="{FF2B5EF4-FFF2-40B4-BE49-F238E27FC236}">
                <a16:creationId xmlns:a16="http://schemas.microsoft.com/office/drawing/2014/main" id="{9FE28206-005C-40CF-A816-0832E7C273F7}"/>
              </a:ext>
            </a:extLst>
          </p:cNvPr>
          <p:cNvSpPr txBox="1"/>
          <p:nvPr/>
        </p:nvSpPr>
        <p:spPr>
          <a:xfrm>
            <a:off x="2171699" y="4846880"/>
            <a:ext cx="828675" cy="260687"/>
          </a:xfrm>
          <a:prstGeom prst="rect">
            <a:avLst/>
          </a:prstGeom>
          <a:noFill/>
        </p:spPr>
        <p:txBody>
          <a:bodyPr wrap="square" lIns="0" tIns="0" rIns="0" bIns="0" rtlCol="0" anchor="ctr">
            <a:noAutofit/>
          </a:bodyPr>
          <a:lstStyle/>
          <a:p>
            <a:r>
              <a:rPr lang="ro-RO" sz="900">
                <a:solidFill>
                  <a:srgbClr val="6E6E6E"/>
                </a:solidFill>
                <a:latin typeface="PF Square Sans Pro" pitchFamily="2" charset="0"/>
              </a:rPr>
              <a:t>700.000</a:t>
            </a:r>
          </a:p>
          <a:p>
            <a:r>
              <a:rPr lang="ro-RO" sz="900">
                <a:solidFill>
                  <a:srgbClr val="6E6E6E"/>
                </a:solidFill>
                <a:latin typeface="PF Square Sans Pro" pitchFamily="2" charset="0"/>
              </a:rPr>
              <a:t>(estimare scăzută)</a:t>
            </a:r>
          </a:p>
        </p:txBody>
      </p:sp>
      <p:sp>
        <p:nvSpPr>
          <p:cNvPr id="29" name="CuadroTexto 1">
            <a:extLst>
              <a:ext uri="{FF2B5EF4-FFF2-40B4-BE49-F238E27FC236}">
                <a16:creationId xmlns:a16="http://schemas.microsoft.com/office/drawing/2014/main" id="{9FE28206-005C-40CF-A816-0832E7C273F7}"/>
              </a:ext>
            </a:extLst>
          </p:cNvPr>
          <p:cNvSpPr txBox="1"/>
          <p:nvPr/>
        </p:nvSpPr>
        <p:spPr>
          <a:xfrm>
            <a:off x="3338512" y="2882900"/>
            <a:ext cx="1462088" cy="175177"/>
          </a:xfrm>
          <a:prstGeom prst="rect">
            <a:avLst/>
          </a:prstGeom>
          <a:noFill/>
        </p:spPr>
        <p:txBody>
          <a:bodyPr wrap="square" lIns="0" tIns="0" rIns="0" bIns="0" rtlCol="0" anchor="ctr">
            <a:noAutofit/>
          </a:bodyPr>
          <a:lstStyle/>
          <a:p>
            <a:pPr algn="r"/>
            <a:r>
              <a:rPr lang="ro-RO" sz="1300" b="1">
                <a:solidFill>
                  <a:srgbClr val="825AA4"/>
                </a:solidFill>
                <a:latin typeface="PF Square Sans Pro" pitchFamily="2" charset="0"/>
              </a:rPr>
              <a:t>RAM în 2050</a:t>
            </a:r>
          </a:p>
        </p:txBody>
      </p:sp>
      <p:sp>
        <p:nvSpPr>
          <p:cNvPr id="30" name="CuadroTexto 1">
            <a:extLst>
              <a:ext uri="{FF2B5EF4-FFF2-40B4-BE49-F238E27FC236}">
                <a16:creationId xmlns:a16="http://schemas.microsoft.com/office/drawing/2014/main" id="{9FE28206-005C-40CF-A816-0832E7C273F7}"/>
              </a:ext>
            </a:extLst>
          </p:cNvPr>
          <p:cNvSpPr txBox="1"/>
          <p:nvPr/>
        </p:nvSpPr>
        <p:spPr>
          <a:xfrm>
            <a:off x="3300412" y="3069447"/>
            <a:ext cx="1471613" cy="299228"/>
          </a:xfrm>
          <a:prstGeom prst="rect">
            <a:avLst/>
          </a:prstGeom>
          <a:noFill/>
        </p:spPr>
        <p:txBody>
          <a:bodyPr wrap="square" lIns="0" tIns="0" rIns="0" bIns="0" rtlCol="0" anchor="ctr">
            <a:noAutofit/>
          </a:bodyPr>
          <a:lstStyle/>
          <a:p>
            <a:pPr algn="r"/>
            <a:r>
              <a:rPr lang="ro-RO" sz="1900">
                <a:solidFill>
                  <a:srgbClr val="825AA4"/>
                </a:solidFill>
                <a:latin typeface="PF Square Sans Pro" pitchFamily="2" charset="0"/>
              </a:rPr>
              <a:t>10 milioane</a:t>
            </a:r>
          </a:p>
        </p:txBody>
      </p:sp>
    </p:spTree>
    <p:extLst>
      <p:ext uri="{BB962C8B-B14F-4D97-AF65-F5344CB8AC3E}">
        <p14:creationId xmlns:p14="http://schemas.microsoft.com/office/powerpoint/2010/main" val="382459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467F88C-7283-7F92-C8A9-73FB48869A08}"/>
              </a:ext>
            </a:extLst>
          </p:cNvPr>
          <p:cNvSpPr>
            <a:spLocks noChangeArrowheads="1"/>
          </p:cNvSpPr>
          <p:nvPr/>
        </p:nvSpPr>
        <p:spPr bwMode="auto">
          <a:xfrm>
            <a:off x="533400" y="920750"/>
            <a:ext cx="11113605" cy="2477601"/>
          </a:xfrm>
          <a:prstGeom prst="rect">
            <a:avLst/>
          </a:prstGeom>
          <a:noFill/>
          <a:ln w="9525">
            <a:noFill/>
            <a:miter lim="800000"/>
            <a:headEnd/>
            <a:tailEnd/>
          </a:ln>
        </p:spPr>
        <p:txBody>
          <a:bodyPr wrap="square">
            <a:spAutoFit/>
          </a:bodyPr>
          <a:lstStyle/>
          <a:p>
            <a:pPr algn="r">
              <a:defRPr/>
            </a:pPr>
            <a:r>
              <a:rPr lang="ro-RO" sz="3600" b="1" dirty="0">
                <a:solidFill>
                  <a:srgbClr val="002060"/>
                </a:solidFill>
                <a:latin typeface="EC Square Sans Pro"/>
                <a:cs typeface="Segoe UI Semibold" pitchFamily="34" charset="0"/>
              </a:rPr>
              <a:t>În studiul U</a:t>
            </a:r>
            <a:r>
              <a:rPr lang="en-US" sz="3600" b="1" dirty="0">
                <a:solidFill>
                  <a:srgbClr val="002060"/>
                </a:solidFill>
                <a:latin typeface="EC Square Sans Pro"/>
                <a:cs typeface="Segoe UI Semibold" pitchFamily="34" charset="0"/>
              </a:rPr>
              <a:t>E</a:t>
            </a:r>
            <a:r>
              <a:rPr lang="ro-RO" sz="3600" b="1" dirty="0">
                <a:solidFill>
                  <a:srgbClr val="002060"/>
                </a:solidFill>
                <a:latin typeface="EC Square Sans Pro"/>
                <a:cs typeface="Segoe UI Semibold" pitchFamily="34" charset="0"/>
              </a:rPr>
              <a:t>:</a:t>
            </a:r>
            <a:endParaRPr lang="en-US" sz="3600" b="1" dirty="0">
              <a:solidFill>
                <a:srgbClr val="002060"/>
              </a:solidFill>
              <a:latin typeface="EC Square Sans Pro"/>
              <a:cs typeface="Segoe UI Semibold" pitchFamily="34" charset="0"/>
            </a:endParaRPr>
          </a:p>
          <a:p>
            <a:pPr algn="r">
              <a:defRPr/>
            </a:pPr>
            <a:r>
              <a:rPr lang="ro-RO" sz="2800" b="1" dirty="0">
                <a:solidFill>
                  <a:srgbClr val="002060"/>
                </a:solidFill>
                <a:latin typeface="EC Square Sans Pro"/>
                <a:cs typeface="Segoe UI Semibold" pitchFamily="34" charset="0"/>
              </a:rPr>
              <a:t> </a:t>
            </a:r>
          </a:p>
          <a:p>
            <a:pPr algn="just">
              <a:defRPr/>
            </a:pPr>
            <a:r>
              <a:rPr lang="en-US" sz="4000" b="1" dirty="0">
                <a:solidFill>
                  <a:srgbClr val="002060"/>
                </a:solidFill>
                <a:latin typeface="EC Square Sans Pro"/>
                <a:cs typeface="Segoe UI Semibold" pitchFamily="34" charset="0"/>
              </a:rPr>
              <a:t>JIACRA</a:t>
            </a:r>
            <a:r>
              <a:rPr lang="ro-RO" sz="3600" b="1" dirty="0">
                <a:solidFill>
                  <a:srgbClr val="002060"/>
                </a:solidFill>
                <a:latin typeface="EC Square Sans Pro"/>
                <a:cs typeface="Segoe UI Semibold" pitchFamily="34" charset="0"/>
              </a:rPr>
              <a:t> </a:t>
            </a:r>
            <a:r>
              <a:rPr lang="ro-RO" sz="2800" dirty="0">
                <a:solidFill>
                  <a:srgbClr val="002060"/>
                </a:solidFill>
                <a:latin typeface="EC Square Sans Pro"/>
                <a:cs typeface="Segoe UI Semibold" pitchFamily="34" charset="0"/>
              </a:rPr>
              <a:t>(</a:t>
            </a:r>
            <a:r>
              <a:rPr lang="en-US" sz="2800" dirty="0">
                <a:solidFill>
                  <a:srgbClr val="002060"/>
                </a:solidFill>
                <a:latin typeface="EC Square Sans Pro"/>
                <a:cs typeface="Segoe UI Semibold" pitchFamily="34" charset="0"/>
              </a:rPr>
              <a:t>Joint Interagency</a:t>
            </a:r>
            <a:r>
              <a:rPr lang="ro-RO" sz="2800" dirty="0">
                <a:solidFill>
                  <a:srgbClr val="002060"/>
                </a:solidFill>
                <a:latin typeface="EC Square Sans Pro"/>
                <a:cs typeface="Segoe UI Semibold" pitchFamily="34" charset="0"/>
              </a:rPr>
              <a:t> </a:t>
            </a:r>
            <a:r>
              <a:rPr lang="en-US" sz="2800" dirty="0">
                <a:solidFill>
                  <a:srgbClr val="002060"/>
                </a:solidFill>
                <a:latin typeface="EC Square Sans Pro"/>
                <a:cs typeface="Segoe UI Semibold" pitchFamily="34" charset="0"/>
              </a:rPr>
              <a:t>Antimicrobial Consumption and Resistance Analysis) Report</a:t>
            </a:r>
            <a:r>
              <a:rPr lang="en-US" sz="2400" dirty="0">
                <a:solidFill>
                  <a:srgbClr val="002060"/>
                </a:solidFill>
                <a:latin typeface="EC Square Sans Pro"/>
                <a:cs typeface="Segoe UI Semibold" pitchFamily="34" charset="0"/>
              </a:rPr>
              <a:t> </a:t>
            </a:r>
            <a:endParaRPr lang="ro-RO" dirty="0">
              <a:solidFill>
                <a:srgbClr val="002060"/>
              </a:solidFill>
              <a:latin typeface="EC Square Sans Pro"/>
              <a:cs typeface="Segoe UI Semibold" pitchFamily="34" charset="0"/>
            </a:endParaRPr>
          </a:p>
          <a:p>
            <a:pPr algn="just">
              <a:defRPr/>
            </a:pPr>
            <a:r>
              <a:rPr lang="en-US" sz="2000" b="1" dirty="0">
                <a:solidFill>
                  <a:srgbClr val="FF0000"/>
                </a:solidFill>
                <a:latin typeface="EC Square Sans Pro"/>
                <a:cs typeface="Segoe UI Semibold" pitchFamily="34" charset="0"/>
              </a:rPr>
              <a:t>EFSA Journal </a:t>
            </a:r>
            <a:r>
              <a:rPr lang="en-US" sz="2000" dirty="0">
                <a:solidFill>
                  <a:srgbClr val="FF0000"/>
                </a:solidFill>
                <a:latin typeface="EC Square Sans Pro"/>
                <a:cs typeface="Segoe UI Semibold" pitchFamily="34" charset="0"/>
              </a:rPr>
              <a:t>2017;15(7):4872,</a:t>
            </a:r>
            <a:r>
              <a:rPr lang="ro-RO" sz="2000" dirty="0">
                <a:solidFill>
                  <a:srgbClr val="FF0000"/>
                </a:solidFill>
                <a:latin typeface="EC Square Sans Pro"/>
                <a:cs typeface="Segoe UI Semibold" pitchFamily="34" charset="0"/>
              </a:rPr>
              <a:t> </a:t>
            </a:r>
            <a:r>
              <a:rPr lang="en-US" sz="2000" dirty="0">
                <a:solidFill>
                  <a:srgbClr val="FF0000"/>
                </a:solidFill>
                <a:latin typeface="EC Square Sans Pro"/>
                <a:cs typeface="Segoe UI Semibold" pitchFamily="34" charset="0"/>
              </a:rPr>
              <a:t>135 pp.</a:t>
            </a:r>
            <a:r>
              <a:rPr lang="ro-RO" sz="2000" dirty="0">
                <a:solidFill>
                  <a:srgbClr val="FF0000"/>
                </a:solidFill>
                <a:latin typeface="EC Square Sans Pro"/>
                <a:cs typeface="Segoe UI Semibold" pitchFamily="34" charset="0"/>
              </a:rPr>
              <a:t> </a:t>
            </a:r>
            <a:r>
              <a:rPr lang="en-US" sz="2000" dirty="0">
                <a:solidFill>
                  <a:srgbClr val="FF0000"/>
                </a:solidFill>
                <a:latin typeface="EC Square Sans Pro"/>
                <a:cs typeface="Segoe UI Semibold" pitchFamily="34" charset="0"/>
              </a:rPr>
              <a:t>doi:10.2903/j.efsa.2017.4872</a:t>
            </a:r>
          </a:p>
        </p:txBody>
      </p:sp>
      <p:sp>
        <p:nvSpPr>
          <p:cNvPr id="6" name="Rectangle 5">
            <a:extLst>
              <a:ext uri="{FF2B5EF4-FFF2-40B4-BE49-F238E27FC236}">
                <a16:creationId xmlns:a16="http://schemas.microsoft.com/office/drawing/2014/main" id="{1271DD80-E758-D260-FA7C-4B27109F07AC}"/>
              </a:ext>
            </a:extLst>
          </p:cNvPr>
          <p:cNvSpPr/>
          <p:nvPr/>
        </p:nvSpPr>
        <p:spPr>
          <a:xfrm>
            <a:off x="533400" y="3511550"/>
            <a:ext cx="11353800" cy="2369880"/>
          </a:xfrm>
          <a:prstGeom prst="rect">
            <a:avLst/>
          </a:prstGeom>
          <a:solidFill>
            <a:srgbClr val="002060"/>
          </a:solidFill>
          <a:effectLst>
            <a:outerShdw blurRad="50800" dist="38100" dir="10800000" algn="r" rotWithShape="0">
              <a:prstClr val="black">
                <a:alpha val="40000"/>
              </a:prstClr>
            </a:outerShdw>
          </a:effectLst>
        </p:spPr>
        <p:txBody>
          <a:bodyPr wrap="square">
            <a:spAutoFit/>
          </a:bodyPr>
          <a:lstStyle/>
          <a:p>
            <a:pPr algn="just">
              <a:defRPr/>
            </a:pPr>
            <a:r>
              <a:rPr lang="ro-RO" sz="3200" b="1" dirty="0">
                <a:solidFill>
                  <a:schemeClr val="bg1"/>
                </a:solidFill>
                <a:latin typeface="EC Square Sans Pro"/>
                <a:ea typeface="Yu Gothic UI Semibold" pitchFamily="34" charset="-128"/>
                <a:cs typeface="Segoe UI Semibold" pitchFamily="34" charset="0"/>
              </a:rPr>
              <a:t>...</a:t>
            </a:r>
            <a:r>
              <a:rPr lang="en-US" sz="3200" b="1" dirty="0">
                <a:solidFill>
                  <a:schemeClr val="bg1"/>
                </a:solidFill>
                <a:latin typeface="EC Square Sans Pro"/>
                <a:ea typeface="Yu Gothic UI Semibold" pitchFamily="34" charset="-128"/>
                <a:cs typeface="Segoe UI Semibold" pitchFamily="34" charset="0"/>
              </a:rPr>
              <a:t> </a:t>
            </a:r>
            <a:r>
              <a:rPr lang="en-US" sz="3200" b="1" dirty="0" err="1">
                <a:solidFill>
                  <a:schemeClr val="bg1"/>
                </a:solidFill>
                <a:latin typeface="EC Square Sans Pro"/>
                <a:ea typeface="Yu Gothic UI Semibold" pitchFamily="34" charset="-128"/>
                <a:cs typeface="Segoe UI Semibold" pitchFamily="34" charset="0"/>
              </a:rPr>
              <a:t>în</a:t>
            </a:r>
            <a:r>
              <a:rPr lang="en-US" sz="3200" b="1" dirty="0">
                <a:solidFill>
                  <a:schemeClr val="bg1"/>
                </a:solidFill>
                <a:latin typeface="EC Square Sans Pro"/>
                <a:ea typeface="Yu Gothic UI Semibold" pitchFamily="34" charset="-128"/>
                <a:cs typeface="Segoe UI Semibold" pitchFamily="34" charset="0"/>
              </a:rPr>
              <a:t> ultima </a:t>
            </a:r>
            <a:r>
              <a:rPr lang="en-US" sz="3200" b="1" dirty="0" err="1">
                <a:solidFill>
                  <a:schemeClr val="bg1"/>
                </a:solidFill>
                <a:latin typeface="EC Square Sans Pro"/>
                <a:ea typeface="Yu Gothic UI Semibold" pitchFamily="34" charset="-128"/>
                <a:cs typeface="Segoe UI Semibold" pitchFamily="34" charset="0"/>
              </a:rPr>
              <a:t>decadă</a:t>
            </a:r>
            <a:r>
              <a:rPr lang="vi-VN" sz="3200" b="1" dirty="0">
                <a:solidFill>
                  <a:schemeClr val="bg1"/>
                </a:solidFill>
                <a:latin typeface="EC Square Sans Pro"/>
                <a:ea typeface="Yu Gothic UI Semibold" pitchFamily="34" charset="-128"/>
                <a:cs typeface="Segoe UI Semibold" pitchFamily="34" charset="0"/>
              </a:rPr>
              <a:t>, </a:t>
            </a:r>
            <a:r>
              <a:rPr lang="vi-VN" sz="3600" b="1" dirty="0">
                <a:solidFill>
                  <a:schemeClr val="bg1"/>
                </a:solidFill>
                <a:latin typeface="EC Square Sans Pro"/>
                <a:ea typeface="Yu Gothic UI Semibold" pitchFamily="34" charset="-128"/>
                <a:cs typeface="Segoe UI Semibold" pitchFamily="34" charset="0"/>
              </a:rPr>
              <a:t>consumul mediu total </a:t>
            </a:r>
            <a:r>
              <a:rPr lang="vi-VN" sz="3200" b="1" dirty="0">
                <a:solidFill>
                  <a:schemeClr val="bg1"/>
                </a:solidFill>
                <a:latin typeface="EC Square Sans Pro"/>
                <a:ea typeface="Yu Gothic UI Semibold" pitchFamily="34" charset="-128"/>
                <a:cs typeface="Segoe UI Semibold" pitchFamily="34" charset="0"/>
              </a:rPr>
              <a:t>estimat</a:t>
            </a:r>
            <a:r>
              <a:rPr lang="ro-RO" sz="3200" b="1" dirty="0">
                <a:solidFill>
                  <a:schemeClr val="bg1"/>
                </a:solidFill>
                <a:latin typeface="EC Square Sans Pro"/>
                <a:ea typeface="Yu Gothic UI Semibold" pitchFamily="34" charset="-128"/>
                <a:cs typeface="Segoe UI Semibold" pitchFamily="34" charset="0"/>
              </a:rPr>
              <a:t> </a:t>
            </a:r>
            <a:r>
              <a:rPr lang="vi-VN" sz="3200" b="1" dirty="0">
                <a:solidFill>
                  <a:schemeClr val="bg1"/>
                </a:solidFill>
                <a:latin typeface="EC Square Sans Pro"/>
                <a:ea typeface="Yu Gothic UI Semibold" pitchFamily="34" charset="-128"/>
                <a:cs typeface="Segoe UI Semibold" pitchFamily="34" charset="0"/>
              </a:rPr>
              <a:t>de antimicrobiene </a:t>
            </a:r>
            <a:r>
              <a:rPr lang="ro-RO" sz="3200" b="1" dirty="0">
                <a:solidFill>
                  <a:schemeClr val="bg1"/>
                </a:solidFill>
                <a:latin typeface="EC Square Sans Pro"/>
                <a:ea typeface="Yu Gothic UI Semibold" pitchFamily="34" charset="-128"/>
                <a:cs typeface="Segoe UI Semibold" pitchFamily="34" charset="0"/>
              </a:rPr>
              <a:t> în</a:t>
            </a:r>
            <a:r>
              <a:rPr lang="vi-VN" sz="3200" b="1" dirty="0">
                <a:solidFill>
                  <a:srgbClr val="FF0000"/>
                </a:solidFill>
                <a:latin typeface="EC Square Sans Pro"/>
                <a:ea typeface="Yu Gothic UI Semibold" pitchFamily="34" charset="-128"/>
                <a:cs typeface="Segoe UI Semibold" pitchFamily="34" charset="0"/>
              </a:rPr>
              <a:t> mg</a:t>
            </a:r>
            <a:r>
              <a:rPr lang="ro-RO" sz="3200" b="1" dirty="0">
                <a:solidFill>
                  <a:srgbClr val="FF0000"/>
                </a:solidFill>
                <a:latin typeface="EC Square Sans Pro"/>
                <a:ea typeface="Yu Gothic UI Semibold" pitchFamily="34" charset="-128"/>
                <a:cs typeface="Segoe UI Semibold" pitchFamily="34" charset="0"/>
              </a:rPr>
              <a:t>.</a:t>
            </a:r>
            <a:r>
              <a:rPr lang="vi-VN" sz="3200" b="1" dirty="0">
                <a:solidFill>
                  <a:srgbClr val="FF0000"/>
                </a:solidFill>
                <a:latin typeface="EC Square Sans Pro"/>
                <a:ea typeface="Yu Gothic UI Semibold" pitchFamily="34" charset="-128"/>
                <a:cs typeface="Segoe UI Semibold" pitchFamily="34" charset="0"/>
              </a:rPr>
              <a:t> </a:t>
            </a:r>
            <a:r>
              <a:rPr lang="ro-RO" sz="3200" b="1" dirty="0">
                <a:solidFill>
                  <a:srgbClr val="FF0000"/>
                </a:solidFill>
                <a:latin typeface="EC Square Sans Pro"/>
                <a:ea typeface="Yu Gothic UI Semibold" pitchFamily="34" charset="-128"/>
                <a:cs typeface="Segoe UI Semibold" pitchFamily="34" charset="0"/>
              </a:rPr>
              <a:t>s.a/</a:t>
            </a:r>
            <a:r>
              <a:rPr lang="vi-VN" sz="3200" b="1" dirty="0">
                <a:solidFill>
                  <a:srgbClr val="FF0000"/>
                </a:solidFill>
                <a:latin typeface="EC Square Sans Pro"/>
                <a:ea typeface="Yu Gothic UI Semibold" pitchFamily="34" charset="-128"/>
                <a:cs typeface="Segoe UI Semibold" pitchFamily="34" charset="0"/>
              </a:rPr>
              <a:t>kg</a:t>
            </a:r>
            <a:r>
              <a:rPr lang="ro-RO" sz="3200" b="1" dirty="0">
                <a:solidFill>
                  <a:srgbClr val="FF0000"/>
                </a:solidFill>
                <a:latin typeface="EC Square Sans Pro"/>
                <a:ea typeface="Yu Gothic UI Semibold" pitchFamily="34" charset="-128"/>
                <a:cs typeface="Segoe UI Semibold" pitchFamily="34" charset="0"/>
              </a:rPr>
              <a:t>c,</a:t>
            </a:r>
            <a:r>
              <a:rPr lang="vi-VN" sz="3200" b="1" dirty="0">
                <a:solidFill>
                  <a:schemeClr val="bg1"/>
                </a:solidFill>
                <a:latin typeface="EC Square Sans Pro"/>
                <a:ea typeface="Yu Gothic UI Semibold" pitchFamily="34" charset="-128"/>
                <a:cs typeface="Segoe UI Semibold" pitchFamily="34" charset="0"/>
              </a:rPr>
              <a:t> fost de</a:t>
            </a:r>
            <a:r>
              <a:rPr lang="ro-RO" sz="3200" b="1" dirty="0">
                <a:solidFill>
                  <a:schemeClr val="bg1"/>
                </a:solidFill>
                <a:latin typeface="EC Square Sans Pro"/>
                <a:ea typeface="Yu Gothic UI Semibold" pitchFamily="34" charset="-128"/>
                <a:cs typeface="Segoe UI Semibold" pitchFamily="34" charset="0"/>
              </a:rPr>
              <a:t>:</a:t>
            </a:r>
            <a:r>
              <a:rPr lang="vi-VN" sz="3200" b="1" dirty="0">
                <a:solidFill>
                  <a:schemeClr val="bg1"/>
                </a:solidFill>
                <a:latin typeface="EC Square Sans Pro"/>
                <a:ea typeface="Yu Gothic UI Semibold" pitchFamily="34" charset="-128"/>
                <a:cs typeface="Segoe UI Semibold" pitchFamily="34" charset="0"/>
              </a:rPr>
              <a:t> </a:t>
            </a:r>
            <a:endParaRPr lang="en-US" sz="3200" b="1" dirty="0">
              <a:solidFill>
                <a:schemeClr val="bg1"/>
              </a:solidFill>
              <a:latin typeface="EC Square Sans Pro"/>
              <a:ea typeface="Yu Gothic UI Semibold" pitchFamily="34" charset="-128"/>
              <a:cs typeface="Segoe UI Semibold" pitchFamily="34" charset="0"/>
            </a:endParaRPr>
          </a:p>
          <a:p>
            <a:pPr marL="457200" indent="-457200" algn="just">
              <a:buFont typeface="Arial" panose="020B0604020202020204" pitchFamily="34" charset="0"/>
              <a:buChar char="•"/>
              <a:defRPr/>
            </a:pPr>
            <a:r>
              <a:rPr lang="vi-VN" sz="3200" b="1" dirty="0">
                <a:solidFill>
                  <a:srgbClr val="FFC0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124 mg/kgc </a:t>
            </a:r>
            <a:r>
              <a:rPr lang="vi-VN" sz="3200" b="1" dirty="0">
                <a:solidFill>
                  <a:schemeClr val="bg1"/>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la </a:t>
            </a:r>
            <a:r>
              <a:rPr lang="vi-VN" sz="3600" b="1" dirty="0">
                <a:solidFill>
                  <a:schemeClr val="bg1"/>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om</a:t>
            </a:r>
            <a:r>
              <a:rPr lang="vi-VN" sz="3200" b="1" dirty="0">
                <a:solidFill>
                  <a:schemeClr val="bg1"/>
                </a:solidFill>
                <a:latin typeface="EC Square Sans Pro"/>
                <a:ea typeface="Yu Gothic UI Semibold" pitchFamily="34" charset="-128"/>
                <a:cs typeface="Segoe UI Semibold" pitchFamily="34" charset="0"/>
              </a:rPr>
              <a:t> </a:t>
            </a:r>
            <a:r>
              <a:rPr lang="ro-RO" sz="3200" b="1" dirty="0">
                <a:solidFill>
                  <a:schemeClr val="bg1"/>
                </a:solidFill>
                <a:latin typeface="EC Square Sans Pro"/>
                <a:ea typeface="Yu Gothic UI Semibold" pitchFamily="34" charset="-128"/>
                <a:cs typeface="Segoe UI Semibold" pitchFamily="34" charset="0"/>
              </a:rPr>
              <a:t>= </a:t>
            </a:r>
            <a:r>
              <a:rPr lang="vi-VN" sz="3200" b="1" dirty="0">
                <a:solidFill>
                  <a:schemeClr val="bg1"/>
                </a:solidFill>
                <a:latin typeface="EC Square Sans Pro"/>
                <a:ea typeface="Yu Gothic UI Semibold" pitchFamily="34" charset="-128"/>
                <a:cs typeface="Segoe UI Semibold" pitchFamily="34" charset="0"/>
              </a:rPr>
              <a:t>medi</a:t>
            </a:r>
            <a:r>
              <a:rPr lang="en-US" sz="3200" b="1" dirty="0">
                <a:solidFill>
                  <a:schemeClr val="bg1"/>
                </a:solidFill>
                <a:latin typeface="EC Square Sans Pro"/>
                <a:ea typeface="Yu Gothic UI Semibold" pitchFamily="34" charset="-128"/>
                <a:cs typeface="Segoe UI Semibold" pitchFamily="34" charset="0"/>
              </a:rPr>
              <a:t>a</a:t>
            </a:r>
            <a:r>
              <a:rPr lang="vi-VN" sz="3200" b="1" dirty="0">
                <a:solidFill>
                  <a:schemeClr val="bg1"/>
                </a:solidFill>
                <a:latin typeface="EC Square Sans Pro"/>
                <a:ea typeface="Yu Gothic UI Semibold" pitchFamily="34" charset="-128"/>
                <a:cs typeface="Segoe UI Semibold" pitchFamily="34" charset="0"/>
              </a:rPr>
              <a:t> </a:t>
            </a:r>
            <a:r>
              <a:rPr lang="vi-VN" sz="3200" b="1" dirty="0">
                <a:solidFill>
                  <a:srgbClr val="FFC0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118 mg/kg</a:t>
            </a:r>
            <a:r>
              <a:rPr lang="ro-RO" sz="3200" b="1" dirty="0">
                <a:solidFill>
                  <a:srgbClr val="FFC0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c</a:t>
            </a:r>
            <a:r>
              <a:rPr lang="vi-VN" sz="3200" b="1" dirty="0">
                <a:solidFill>
                  <a:schemeClr val="bg1"/>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 </a:t>
            </a:r>
            <a:r>
              <a:rPr lang="vi-VN" sz="3200" dirty="0">
                <a:solidFill>
                  <a:schemeClr val="bg1"/>
                </a:solidFill>
                <a:latin typeface="EC Square Sans Pro"/>
                <a:ea typeface="Yu Gothic UI Semibold" pitchFamily="34" charset="-128"/>
                <a:cs typeface="Segoe UI Semibold" pitchFamily="34" charset="0"/>
              </a:rPr>
              <a:t>și</a:t>
            </a:r>
            <a:r>
              <a:rPr lang="vi-VN" sz="3200" dirty="0">
                <a:solidFill>
                  <a:srgbClr val="002060"/>
                </a:solidFill>
                <a:latin typeface="EC Square Sans Pro"/>
                <a:ea typeface="Yu Gothic UI Semibold" pitchFamily="34" charset="-128"/>
                <a:cs typeface="Segoe UI Semibold" pitchFamily="34" charset="0"/>
              </a:rPr>
              <a:t> </a:t>
            </a:r>
            <a:endParaRPr lang="en-US" sz="3200" dirty="0">
              <a:solidFill>
                <a:srgbClr val="002060"/>
              </a:solidFill>
              <a:latin typeface="EC Square Sans Pro"/>
              <a:ea typeface="Yu Gothic UI Semibold" pitchFamily="34" charset="-128"/>
              <a:cs typeface="Segoe UI Semibold" pitchFamily="34" charset="0"/>
            </a:endParaRPr>
          </a:p>
          <a:p>
            <a:pPr marL="457200" indent="-457200" algn="just">
              <a:buFont typeface="Arial" panose="020B0604020202020204" pitchFamily="34" charset="0"/>
              <a:buChar char="•"/>
              <a:defRPr/>
            </a:pP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152 mg/kg</a:t>
            </a:r>
            <a:r>
              <a:rPr lang="ro-RO"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c</a:t>
            </a: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 </a:t>
            </a:r>
            <a:r>
              <a:rPr lang="vi-VN" sz="3200" b="1" dirty="0">
                <a:solidFill>
                  <a:schemeClr val="bg1"/>
                </a:solidFill>
                <a:latin typeface="EC Square Sans Pro"/>
                <a:ea typeface="Yu Gothic UI Semibold" pitchFamily="34" charset="-128"/>
                <a:cs typeface="Segoe UI Semibold" pitchFamily="34" charset="0"/>
              </a:rPr>
              <a:t>la</a:t>
            </a:r>
            <a:r>
              <a:rPr lang="ro-RO" sz="3200" b="1" dirty="0">
                <a:solidFill>
                  <a:schemeClr val="bg1"/>
                </a:solidFill>
                <a:latin typeface="EC Square Sans Pro"/>
                <a:ea typeface="Yu Gothic UI Semibold" pitchFamily="34" charset="-128"/>
                <a:cs typeface="Segoe UI Semibold" pitchFamily="34" charset="0"/>
              </a:rPr>
              <a:t> </a:t>
            </a:r>
            <a:r>
              <a:rPr lang="ro-RO" sz="3600" b="1" dirty="0">
                <a:solidFill>
                  <a:schemeClr val="bg1"/>
                </a:solidFill>
                <a:latin typeface="EC Square Sans Pro"/>
                <a:ea typeface="Yu Gothic UI Semibold" pitchFamily="34" charset="-128"/>
                <a:cs typeface="Segoe UI Semibold" pitchFamily="34" charset="0"/>
              </a:rPr>
              <a:t>a</a:t>
            </a:r>
            <a:r>
              <a:rPr lang="vi-VN" sz="3600" b="1" dirty="0">
                <a:solidFill>
                  <a:schemeClr val="bg1"/>
                </a:solidFill>
                <a:latin typeface="EC Square Sans Pro"/>
                <a:ea typeface="Yu Gothic UI Semibold" pitchFamily="34" charset="-128"/>
                <a:cs typeface="Segoe UI Semibold" pitchFamily="34" charset="0"/>
              </a:rPr>
              <a:t>nimale</a:t>
            </a:r>
            <a:r>
              <a:rPr lang="ro-RO" sz="3600" b="1" dirty="0">
                <a:solidFill>
                  <a:schemeClr val="bg1"/>
                </a:solidFill>
                <a:latin typeface="EC Square Sans Pro"/>
                <a:ea typeface="Yu Gothic UI Semibold" pitchFamily="34" charset="-128"/>
                <a:cs typeface="Segoe UI Semibold" pitchFamily="34" charset="0"/>
              </a:rPr>
              <a:t>le de rentă </a:t>
            </a:r>
            <a:r>
              <a:rPr lang="ro-RO" sz="3200" b="1" dirty="0">
                <a:solidFill>
                  <a:schemeClr val="bg1"/>
                </a:solidFill>
                <a:latin typeface="EC Square Sans Pro"/>
                <a:ea typeface="Yu Gothic UI Semibold" pitchFamily="34" charset="-128"/>
                <a:cs typeface="Segoe UI Semibold" pitchFamily="34" charset="0"/>
              </a:rPr>
              <a:t>=</a:t>
            </a:r>
            <a:r>
              <a:rPr lang="vi-VN" sz="3200" b="1" dirty="0">
                <a:solidFill>
                  <a:schemeClr val="bg1"/>
                </a:solidFill>
                <a:latin typeface="EC Square Sans Pro"/>
                <a:ea typeface="Yu Gothic UI Semibold" pitchFamily="34" charset="-128"/>
                <a:cs typeface="Segoe UI Semibold" pitchFamily="34" charset="0"/>
              </a:rPr>
              <a:t> </a:t>
            </a: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medi</a:t>
            </a:r>
            <a:r>
              <a:rPr lang="ro-RO"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a</a:t>
            </a: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 67 mg/kg</a:t>
            </a:r>
            <a:endParaRPr lang="en-US"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endParaRPr>
          </a:p>
          <a:p>
            <a:pPr algn="just">
              <a:defRPr/>
            </a:pPr>
            <a:endParaRPr lang="ro-RO" sz="800" i="1" dirty="0">
              <a:solidFill>
                <a:schemeClr val="bg1"/>
              </a:solidFill>
              <a:latin typeface="Book Antiqua" pitchFamily="18" charset="0"/>
              <a:ea typeface="Yu Gothic UI Semibold" pitchFamily="34" charset="-128"/>
              <a:cs typeface="Segoe UI Semibold" pitchFamily="34" charset="0"/>
            </a:endParaRPr>
          </a:p>
        </p:txBody>
      </p:sp>
    </p:spTree>
    <p:extLst>
      <p:ext uri="{BB962C8B-B14F-4D97-AF65-F5344CB8AC3E}">
        <p14:creationId xmlns:p14="http://schemas.microsoft.com/office/powerpoint/2010/main" val="137520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8350"/>
            <a:ext cx="4191000" cy="2616101"/>
          </a:xfrm>
          <a:prstGeom prst="rect">
            <a:avLst/>
          </a:prstGeom>
          <a:solidFill>
            <a:srgbClr val="002060"/>
          </a:solidFill>
        </p:spPr>
        <p:txBody>
          <a:bodyPr wrap="square" rtlCol="0">
            <a:spAutoFit/>
          </a:bodyPr>
          <a:lstStyle/>
          <a:p>
            <a:pPr algn="r"/>
            <a:r>
              <a:rPr lang="en-US" sz="3600" b="1" dirty="0" err="1">
                <a:solidFill>
                  <a:schemeClr val="bg1"/>
                </a:solidFill>
                <a:latin typeface="EC Square Sans Pro"/>
              </a:rPr>
              <a:t>Tendințele</a:t>
            </a:r>
            <a:r>
              <a:rPr lang="en-US" sz="3600" b="1" dirty="0">
                <a:solidFill>
                  <a:schemeClr val="bg1"/>
                </a:solidFill>
                <a:latin typeface="EC Square Sans Pro"/>
              </a:rPr>
              <a:t> </a:t>
            </a:r>
            <a:r>
              <a:rPr lang="en-US" sz="3600" b="1" dirty="0" err="1">
                <a:solidFill>
                  <a:schemeClr val="bg1"/>
                </a:solidFill>
                <a:latin typeface="EC Square Sans Pro"/>
              </a:rPr>
              <a:t>vânzărilor</a:t>
            </a:r>
            <a:r>
              <a:rPr lang="en-US" sz="3600" b="1" dirty="0">
                <a:solidFill>
                  <a:schemeClr val="bg1"/>
                </a:solidFill>
                <a:latin typeface="EC Square Sans Pro"/>
              </a:rPr>
              <a:t> </a:t>
            </a:r>
          </a:p>
          <a:p>
            <a:pPr algn="r"/>
            <a:r>
              <a:rPr lang="en-US" sz="2800" b="1" dirty="0" err="1">
                <a:solidFill>
                  <a:schemeClr val="bg1"/>
                </a:solidFill>
                <a:latin typeface="EC Square Sans Pro"/>
              </a:rPr>
              <a:t>pe</a:t>
            </a:r>
            <a:r>
              <a:rPr lang="en-US" sz="2800" b="1" dirty="0">
                <a:solidFill>
                  <a:schemeClr val="bg1"/>
                </a:solidFill>
                <a:latin typeface="EC Square Sans Pro"/>
              </a:rPr>
              <a:t> </a:t>
            </a:r>
            <a:r>
              <a:rPr lang="en-US" sz="2800" b="1" dirty="0" err="1">
                <a:solidFill>
                  <a:schemeClr val="bg1"/>
                </a:solidFill>
                <a:latin typeface="EC Square Sans Pro"/>
              </a:rPr>
              <a:t>clase</a:t>
            </a:r>
            <a:r>
              <a:rPr lang="en-US" sz="2800" b="1" dirty="0">
                <a:solidFill>
                  <a:schemeClr val="bg1"/>
                </a:solidFill>
                <a:latin typeface="EC Square Sans Pro"/>
              </a:rPr>
              <a:t> de antibiotic (mg/PCU)</a:t>
            </a:r>
          </a:p>
          <a:p>
            <a:pPr algn="r"/>
            <a:r>
              <a:rPr lang="en-US" sz="3600" b="1" dirty="0">
                <a:solidFill>
                  <a:schemeClr val="bg1"/>
                </a:solidFill>
                <a:latin typeface="EC Square Sans Pro"/>
              </a:rPr>
              <a:t>2014-2022</a:t>
            </a:r>
          </a:p>
        </p:txBody>
      </p:sp>
      <p:pic>
        <p:nvPicPr>
          <p:cNvPr id="5" name="Picture 4"/>
          <p:cNvPicPr>
            <a:picLocks noChangeAspect="1"/>
          </p:cNvPicPr>
          <p:nvPr/>
        </p:nvPicPr>
        <p:blipFill rotWithShape="1">
          <a:blip r:embed="rId3"/>
          <a:srcRect l="1135" r="72742" b="87159"/>
          <a:stretch/>
        </p:blipFill>
        <p:spPr>
          <a:xfrm>
            <a:off x="685800" y="4121150"/>
            <a:ext cx="2758808" cy="959585"/>
          </a:xfrm>
          <a:prstGeom prst="rect">
            <a:avLst/>
          </a:prstGeom>
        </p:spPr>
      </p:pic>
      <p:sp>
        <p:nvSpPr>
          <p:cNvPr id="6" name="Rectangle 5"/>
          <p:cNvSpPr/>
          <p:nvPr/>
        </p:nvSpPr>
        <p:spPr>
          <a:xfrm>
            <a:off x="-27122" y="6094475"/>
            <a:ext cx="5056322" cy="307777"/>
          </a:xfrm>
          <a:prstGeom prst="rect">
            <a:avLst/>
          </a:prstGeom>
          <a:solidFill>
            <a:srgbClr val="002060"/>
          </a:solidFill>
        </p:spPr>
        <p:txBody>
          <a:bodyPr wrap="square">
            <a:spAutoFit/>
          </a:bodyPr>
          <a:lstStyle/>
          <a:p>
            <a:r>
              <a:rPr lang="en-US" sz="1400" b="1" dirty="0">
                <a:solidFill>
                  <a:schemeClr val="bg1"/>
                </a:solidFill>
                <a:latin typeface="EC Square Sans Pro" panose="020B0506040000020004"/>
              </a:rPr>
              <a:t>     </a:t>
            </a:r>
            <a:r>
              <a:rPr lang="en-US" sz="1400" b="1" dirty="0" err="1">
                <a:solidFill>
                  <a:schemeClr val="bg1"/>
                </a:solidFill>
                <a:latin typeface="EC Square Sans Pro" panose="020B0506040000020004"/>
              </a:rPr>
              <a:t>Sursa</a:t>
            </a:r>
            <a:r>
              <a:rPr lang="en-US" sz="1400" b="1" dirty="0">
                <a:solidFill>
                  <a:schemeClr val="bg1"/>
                </a:solidFill>
                <a:latin typeface="EC Square Sans Pro" panose="020B0506040000020004"/>
              </a:rPr>
              <a:t>: </a:t>
            </a:r>
            <a:r>
              <a:rPr lang="en-US" sz="1400" dirty="0">
                <a:solidFill>
                  <a:schemeClr val="bg1"/>
                </a:solidFill>
                <a:latin typeface="EC Square Sans Pro" panose="020B0506040000020004"/>
              </a:rPr>
              <a:t>ESVAC_RAPORT_Romania_2022_12.12.2023</a:t>
            </a:r>
          </a:p>
        </p:txBody>
      </p:sp>
      <p:pic>
        <p:nvPicPr>
          <p:cNvPr id="7" name="Picture 6">
            <a:extLst>
              <a:ext uri="{FF2B5EF4-FFF2-40B4-BE49-F238E27FC236}">
                <a16:creationId xmlns:a16="http://schemas.microsoft.com/office/drawing/2014/main" id="{0BC52424-717B-3074-ACE5-7D736E4256F2}"/>
              </a:ext>
            </a:extLst>
          </p:cNvPr>
          <p:cNvPicPr>
            <a:picLocks noChangeAspect="1"/>
          </p:cNvPicPr>
          <p:nvPr/>
        </p:nvPicPr>
        <p:blipFill rotWithShape="1">
          <a:blip r:embed="rId3"/>
          <a:srcRect l="3307" t="14309" r="51639" b="37264"/>
          <a:stretch/>
        </p:blipFill>
        <p:spPr>
          <a:xfrm>
            <a:off x="4267200" y="82550"/>
            <a:ext cx="7848600" cy="6477000"/>
          </a:xfrm>
          <a:prstGeom prst="rect">
            <a:avLst/>
          </a:prstGeom>
        </p:spPr>
      </p:pic>
    </p:spTree>
    <p:extLst>
      <p:ext uri="{BB962C8B-B14F-4D97-AF65-F5344CB8AC3E}">
        <p14:creationId xmlns:p14="http://schemas.microsoft.com/office/powerpoint/2010/main" val="2028411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006" t="12853" r="5704" b="4099"/>
          <a:stretch/>
        </p:blipFill>
        <p:spPr>
          <a:xfrm>
            <a:off x="1524000" y="920750"/>
            <a:ext cx="9677400" cy="5251938"/>
          </a:xfrm>
          <a:prstGeom prst="rect">
            <a:avLst/>
          </a:prstGeom>
        </p:spPr>
      </p:pic>
      <p:sp>
        <p:nvSpPr>
          <p:cNvPr id="3" name="TextBox 2"/>
          <p:cNvSpPr txBox="1"/>
          <p:nvPr/>
        </p:nvSpPr>
        <p:spPr>
          <a:xfrm>
            <a:off x="1371600" y="335975"/>
            <a:ext cx="9648497" cy="523220"/>
          </a:xfrm>
          <a:prstGeom prst="rect">
            <a:avLst/>
          </a:prstGeom>
          <a:solidFill>
            <a:srgbClr val="002060"/>
          </a:solidFill>
        </p:spPr>
        <p:txBody>
          <a:bodyPr wrap="square" rtlCol="0">
            <a:spAutoFit/>
          </a:bodyPr>
          <a:lstStyle/>
          <a:p>
            <a:r>
              <a:rPr lang="en-US" sz="2800" b="1" dirty="0" err="1">
                <a:solidFill>
                  <a:schemeClr val="bg1"/>
                </a:solidFill>
                <a:latin typeface="EC Square Sans Pro"/>
              </a:rPr>
              <a:t>Proporția</a:t>
            </a:r>
            <a:r>
              <a:rPr lang="en-US" sz="2800" b="1" dirty="0">
                <a:solidFill>
                  <a:schemeClr val="bg1"/>
                </a:solidFill>
                <a:latin typeface="EC Square Sans Pro"/>
              </a:rPr>
              <a:t> </a:t>
            </a:r>
            <a:r>
              <a:rPr lang="en-US" sz="2800" b="1" dirty="0" err="1">
                <a:solidFill>
                  <a:schemeClr val="bg1"/>
                </a:solidFill>
                <a:latin typeface="EC Square Sans Pro"/>
              </a:rPr>
              <a:t>vânzărilor</a:t>
            </a:r>
            <a:r>
              <a:rPr lang="en-US" sz="2800" b="1" dirty="0">
                <a:solidFill>
                  <a:schemeClr val="bg1"/>
                </a:solidFill>
                <a:latin typeface="EC Square Sans Pro"/>
              </a:rPr>
              <a:t>  (mg/PCU) </a:t>
            </a:r>
            <a:r>
              <a:rPr lang="en-US" sz="2800" b="1" dirty="0" err="1">
                <a:solidFill>
                  <a:schemeClr val="bg1"/>
                </a:solidFill>
                <a:latin typeface="EC Square Sans Pro"/>
              </a:rPr>
              <a:t>pe</a:t>
            </a:r>
            <a:r>
              <a:rPr lang="en-US" sz="2800" b="1" dirty="0">
                <a:solidFill>
                  <a:schemeClr val="bg1"/>
                </a:solidFill>
                <a:latin typeface="EC Square Sans Pro"/>
              </a:rPr>
              <a:t> </a:t>
            </a:r>
            <a:r>
              <a:rPr lang="en-US" sz="2800" b="1" dirty="0" err="1">
                <a:solidFill>
                  <a:schemeClr val="bg1"/>
                </a:solidFill>
                <a:latin typeface="EC Square Sans Pro"/>
              </a:rPr>
              <a:t>formulări</a:t>
            </a:r>
            <a:r>
              <a:rPr lang="en-US" sz="2800" b="1" dirty="0">
                <a:solidFill>
                  <a:schemeClr val="bg1"/>
                </a:solidFill>
                <a:latin typeface="EC Square Sans Pro"/>
              </a:rPr>
              <a:t> </a:t>
            </a:r>
            <a:r>
              <a:rPr lang="en-US" sz="2800" b="1" dirty="0" err="1">
                <a:solidFill>
                  <a:schemeClr val="bg1"/>
                </a:solidFill>
                <a:latin typeface="EC Square Sans Pro"/>
              </a:rPr>
              <a:t>în</a:t>
            </a:r>
            <a:r>
              <a:rPr lang="en-US" sz="2800" b="1" dirty="0">
                <a:solidFill>
                  <a:schemeClr val="bg1"/>
                </a:solidFill>
                <a:latin typeface="EC Square Sans Pro"/>
              </a:rPr>
              <a:t> 2022</a:t>
            </a:r>
          </a:p>
        </p:txBody>
      </p:sp>
      <p:pic>
        <p:nvPicPr>
          <p:cNvPr id="4" name="Picture 3"/>
          <p:cNvPicPr>
            <a:picLocks noChangeAspect="1"/>
          </p:cNvPicPr>
          <p:nvPr/>
        </p:nvPicPr>
        <p:blipFill rotWithShape="1">
          <a:blip r:embed="rId4"/>
          <a:srcRect l="1135" r="72742" b="87159"/>
          <a:stretch/>
        </p:blipFill>
        <p:spPr>
          <a:xfrm>
            <a:off x="304800" y="3663950"/>
            <a:ext cx="2190751" cy="762000"/>
          </a:xfrm>
          <a:prstGeom prst="rect">
            <a:avLst/>
          </a:prstGeom>
        </p:spPr>
      </p:pic>
      <p:sp>
        <p:nvSpPr>
          <p:cNvPr id="5" name="Rectangle 4"/>
          <p:cNvSpPr/>
          <p:nvPr/>
        </p:nvSpPr>
        <p:spPr>
          <a:xfrm>
            <a:off x="4495800" y="6534725"/>
            <a:ext cx="5029200" cy="307777"/>
          </a:xfrm>
          <a:prstGeom prst="rect">
            <a:avLst/>
          </a:prstGeom>
          <a:solidFill>
            <a:srgbClr val="002060"/>
          </a:solidFill>
        </p:spPr>
        <p:txBody>
          <a:bodyPr wrap="square">
            <a:spAutoFit/>
          </a:bodyPr>
          <a:lstStyle/>
          <a:p>
            <a:r>
              <a:rPr lang="en-US" sz="1400" b="1" dirty="0" err="1">
                <a:solidFill>
                  <a:schemeClr val="bg1"/>
                </a:solidFill>
                <a:latin typeface="EC Square Sans Pro" panose="020B0506040000020004"/>
              </a:rPr>
              <a:t>Sursa</a:t>
            </a:r>
            <a:r>
              <a:rPr lang="en-US" sz="1400" b="1" dirty="0">
                <a:solidFill>
                  <a:schemeClr val="bg1"/>
                </a:solidFill>
                <a:latin typeface="EC Square Sans Pro" panose="020B0506040000020004"/>
              </a:rPr>
              <a:t>: </a:t>
            </a:r>
            <a:r>
              <a:rPr lang="en-US" sz="1400" dirty="0">
                <a:solidFill>
                  <a:schemeClr val="bg1"/>
                </a:solidFill>
                <a:latin typeface="EC Square Sans Pro" panose="020B0506040000020004"/>
              </a:rPr>
              <a:t>ESVAC_RAPORT_Romania_2022_12.12.2023</a:t>
            </a:r>
          </a:p>
        </p:txBody>
      </p:sp>
    </p:spTree>
    <p:extLst>
      <p:ext uri="{BB962C8B-B14F-4D97-AF65-F5344CB8AC3E}">
        <p14:creationId xmlns:p14="http://schemas.microsoft.com/office/powerpoint/2010/main" val="1697364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1786658"/>
            <a:ext cx="8191500" cy="4468091"/>
          </a:xfrm>
          <a:prstGeom prst="rect">
            <a:avLst/>
          </a:prstGeom>
        </p:spPr>
      </p:pic>
      <p:pic>
        <p:nvPicPr>
          <p:cNvPr id="3" name="Picture 2"/>
          <p:cNvPicPr>
            <a:picLocks noChangeAspect="1"/>
          </p:cNvPicPr>
          <p:nvPr/>
        </p:nvPicPr>
        <p:blipFill rotWithShape="1">
          <a:blip r:embed="rId3"/>
          <a:srcRect l="1135" r="72742" b="87159"/>
          <a:stretch/>
        </p:blipFill>
        <p:spPr>
          <a:xfrm>
            <a:off x="266700" y="5264150"/>
            <a:ext cx="1752601" cy="609600"/>
          </a:xfrm>
          <a:prstGeom prst="rect">
            <a:avLst/>
          </a:prstGeom>
        </p:spPr>
      </p:pic>
      <p:sp>
        <p:nvSpPr>
          <p:cNvPr id="4" name="Rectangle 3"/>
          <p:cNvSpPr/>
          <p:nvPr/>
        </p:nvSpPr>
        <p:spPr>
          <a:xfrm>
            <a:off x="685800" y="615951"/>
            <a:ext cx="10054168" cy="523220"/>
          </a:xfrm>
          <a:prstGeom prst="rect">
            <a:avLst/>
          </a:prstGeom>
          <a:solidFill>
            <a:srgbClr val="002060"/>
          </a:solidFill>
        </p:spPr>
        <p:txBody>
          <a:bodyPr wrap="square">
            <a:spAutoFit/>
          </a:bodyPr>
          <a:lstStyle/>
          <a:p>
            <a:r>
              <a:rPr lang="en-US" sz="2800" b="1" dirty="0" err="1">
                <a:solidFill>
                  <a:schemeClr val="bg1"/>
                </a:solidFill>
                <a:latin typeface="EC Square Sans Pro"/>
              </a:rPr>
              <a:t>Proporția</a:t>
            </a:r>
            <a:r>
              <a:rPr lang="en-US" sz="2800" b="1" dirty="0">
                <a:solidFill>
                  <a:schemeClr val="bg1"/>
                </a:solidFill>
                <a:latin typeface="EC Square Sans Pro"/>
              </a:rPr>
              <a:t> </a:t>
            </a:r>
            <a:r>
              <a:rPr lang="en-US" sz="2800" b="1" dirty="0" err="1">
                <a:solidFill>
                  <a:schemeClr val="bg1"/>
                </a:solidFill>
                <a:latin typeface="EC Square Sans Pro"/>
              </a:rPr>
              <a:t>vânzărilor</a:t>
            </a:r>
            <a:r>
              <a:rPr lang="en-US" sz="2800" b="1" dirty="0">
                <a:solidFill>
                  <a:schemeClr val="bg1"/>
                </a:solidFill>
                <a:latin typeface="EC Square Sans Pro"/>
              </a:rPr>
              <a:t> (mg/PCU) </a:t>
            </a:r>
            <a:r>
              <a:rPr lang="en-US" sz="2800" b="1" dirty="0" err="1">
                <a:solidFill>
                  <a:schemeClr val="bg1"/>
                </a:solidFill>
                <a:latin typeface="EC Square Sans Pro"/>
              </a:rPr>
              <a:t>pe</a:t>
            </a:r>
            <a:r>
              <a:rPr lang="en-US" sz="2800" b="1" dirty="0">
                <a:solidFill>
                  <a:schemeClr val="bg1"/>
                </a:solidFill>
                <a:latin typeface="EC Square Sans Pro"/>
              </a:rPr>
              <a:t> </a:t>
            </a:r>
            <a:r>
              <a:rPr lang="en-US" sz="2800" b="1" dirty="0" err="1">
                <a:solidFill>
                  <a:schemeClr val="bg1"/>
                </a:solidFill>
                <a:latin typeface="EC Square Sans Pro"/>
              </a:rPr>
              <a:t>categorii</a:t>
            </a:r>
            <a:r>
              <a:rPr lang="en-US" sz="2800" b="1" dirty="0">
                <a:solidFill>
                  <a:schemeClr val="bg1"/>
                </a:solidFill>
                <a:latin typeface="EC Square Sans Pro"/>
              </a:rPr>
              <a:t> AMEG </a:t>
            </a:r>
            <a:r>
              <a:rPr lang="en-US" sz="2800" b="1" dirty="0" err="1">
                <a:solidFill>
                  <a:schemeClr val="bg1"/>
                </a:solidFill>
                <a:latin typeface="EC Square Sans Pro"/>
              </a:rPr>
              <a:t>în</a:t>
            </a:r>
            <a:r>
              <a:rPr lang="en-US" sz="2800" b="1" dirty="0">
                <a:solidFill>
                  <a:schemeClr val="bg1"/>
                </a:solidFill>
                <a:latin typeface="EC Square Sans Pro"/>
              </a:rPr>
              <a:t> 2022</a:t>
            </a:r>
          </a:p>
        </p:txBody>
      </p:sp>
      <p:sp>
        <p:nvSpPr>
          <p:cNvPr id="5" name="Rectangle 4"/>
          <p:cNvSpPr/>
          <p:nvPr/>
        </p:nvSpPr>
        <p:spPr>
          <a:xfrm>
            <a:off x="7391400" y="6178550"/>
            <a:ext cx="4038600" cy="523220"/>
          </a:xfrm>
          <a:prstGeom prst="rect">
            <a:avLst/>
          </a:prstGeom>
          <a:solidFill>
            <a:srgbClr val="003399"/>
          </a:solidFill>
        </p:spPr>
        <p:txBody>
          <a:bodyPr wrap="square">
            <a:spAutoFit/>
          </a:bodyPr>
          <a:lstStyle/>
          <a:p>
            <a:r>
              <a:rPr lang="en-US" sz="1400" b="1" dirty="0" err="1">
                <a:solidFill>
                  <a:schemeClr val="bg1"/>
                </a:solidFill>
                <a:latin typeface="EC Square Sans Pro"/>
              </a:rPr>
              <a:t>Sursa</a:t>
            </a:r>
            <a:r>
              <a:rPr lang="en-US" sz="1400" b="1" dirty="0">
                <a:solidFill>
                  <a:schemeClr val="bg1"/>
                </a:solidFill>
                <a:latin typeface="EC Square Sans Pro"/>
              </a:rPr>
              <a:t>: </a:t>
            </a:r>
          </a:p>
          <a:p>
            <a:r>
              <a:rPr lang="en-US" sz="1400" b="1" dirty="0">
                <a:solidFill>
                  <a:schemeClr val="bg1"/>
                </a:solidFill>
                <a:latin typeface="EC Square Sans Pro"/>
              </a:rPr>
              <a:t>ESVAC_RAPORT_Romania_2022_12.12.2023</a:t>
            </a:r>
          </a:p>
        </p:txBody>
      </p:sp>
    </p:spTree>
    <p:extLst>
      <p:ext uri="{BB962C8B-B14F-4D97-AF65-F5344CB8AC3E}">
        <p14:creationId xmlns:p14="http://schemas.microsoft.com/office/powerpoint/2010/main" val="2110777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sf 24 00015 g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82550"/>
            <a:ext cx="9601200" cy="6858000"/>
          </a:xfrm>
          <a:prstGeom prst="rect">
            <a:avLst/>
          </a:prstGeom>
          <a:solidFill>
            <a:schemeClr val="bg1"/>
          </a:solidFill>
        </p:spPr>
      </p:pic>
      <p:sp>
        <p:nvSpPr>
          <p:cNvPr id="3" name="Rectangle 2"/>
          <p:cNvSpPr/>
          <p:nvPr/>
        </p:nvSpPr>
        <p:spPr>
          <a:xfrm>
            <a:off x="7543800" y="2774293"/>
            <a:ext cx="4129710" cy="3801041"/>
          </a:xfrm>
          <a:prstGeom prst="rect">
            <a:avLst/>
          </a:prstGeom>
        </p:spPr>
        <p:txBody>
          <a:bodyPr wrap="square">
            <a:spAutoFit/>
          </a:bodyPr>
          <a:lstStyle/>
          <a:p>
            <a:pPr algn="just"/>
            <a:r>
              <a:rPr lang="vi-VN" sz="1600" b="1" dirty="0">
                <a:solidFill>
                  <a:srgbClr val="002060"/>
                </a:solidFill>
                <a:effectLst/>
                <a:latin typeface="EC Square Sans Pro"/>
                <a:cs typeface="Arial" panose="020B0604020202020204" pitchFamily="34" charset="0"/>
              </a:rPr>
              <a:t>Vânzările totale de antibiotice veterinare pentru fiecare țară</a:t>
            </a:r>
            <a:r>
              <a:rPr lang="en-US" sz="1600" b="1" dirty="0">
                <a:solidFill>
                  <a:srgbClr val="002060"/>
                </a:solidFill>
                <a:effectLst/>
                <a:latin typeface="EC Square Sans Pro"/>
                <a:cs typeface="Arial" panose="020B0604020202020204" pitchFamily="34" charset="0"/>
              </a:rPr>
              <a:t>,</a:t>
            </a:r>
            <a:r>
              <a:rPr lang="vi-VN" sz="1600" b="1" dirty="0">
                <a:solidFill>
                  <a:srgbClr val="002060"/>
                </a:solidFill>
                <a:effectLst/>
                <a:latin typeface="EC Square Sans Pro"/>
                <a:cs typeface="Arial" panose="020B0604020202020204" pitchFamily="34" charset="0"/>
              </a:rPr>
              <a:t> raportate în mg/PCU în perioada 2010-2021.</a:t>
            </a:r>
            <a:r>
              <a:rPr lang="en-US" sz="1600" b="1" dirty="0">
                <a:solidFill>
                  <a:srgbClr val="002060"/>
                </a:solidFill>
                <a:effectLst/>
                <a:latin typeface="EC Square Sans Pro"/>
                <a:cs typeface="Arial" panose="020B0604020202020204" pitchFamily="34" charset="0"/>
              </a:rPr>
              <a:t>: </a:t>
            </a:r>
          </a:p>
          <a:p>
            <a:pPr algn="just"/>
            <a:endParaRPr lang="en-US" sz="700" b="1" dirty="0">
              <a:solidFill>
                <a:srgbClr val="002060"/>
              </a:solidFill>
              <a:effectLst/>
              <a:latin typeface="EC Square Sans Pro"/>
              <a:cs typeface="Arial" panose="020B0604020202020204" pitchFamily="34" charset="0"/>
            </a:endParaRPr>
          </a:p>
          <a:p>
            <a:pPr marL="342900" indent="-342900" algn="just">
              <a:buAutoNum type="alphaLcParenBoth"/>
            </a:pPr>
            <a:r>
              <a:rPr lang="vi-VN" sz="1600" dirty="0">
                <a:solidFill>
                  <a:srgbClr val="002060"/>
                </a:solidFill>
              </a:rPr>
              <a:t>Țările care în 2021 au raportat încă vânzări de</a:t>
            </a:r>
            <a:r>
              <a:rPr lang="vi-VN" sz="1600" dirty="0"/>
              <a:t> </a:t>
            </a:r>
            <a:r>
              <a:rPr lang="vi-VN" b="1" dirty="0">
                <a:solidFill>
                  <a:srgbClr val="002060"/>
                </a:solidFill>
              </a:rPr>
              <a:t>peste</a:t>
            </a:r>
            <a:r>
              <a:rPr lang="vi-VN" sz="1600" dirty="0">
                <a:solidFill>
                  <a:srgbClr val="002060"/>
                </a:solidFill>
              </a:rPr>
              <a:t> </a:t>
            </a:r>
            <a:r>
              <a:rPr lang="vi-VN" b="1" dirty="0">
                <a:solidFill>
                  <a:srgbClr val="FF0000"/>
                </a:solidFill>
              </a:rPr>
              <a:t>120 mg/PCU</a:t>
            </a:r>
            <a:r>
              <a:rPr lang="en-US" b="1" dirty="0">
                <a:solidFill>
                  <a:srgbClr val="FF0000"/>
                </a:solidFill>
                <a:effectLst/>
                <a:latin typeface="EC Square Sans Pro"/>
                <a:cs typeface="Arial" panose="020B0604020202020204" pitchFamily="34" charset="0"/>
              </a:rPr>
              <a:t> </a:t>
            </a:r>
            <a:endParaRPr lang="en-US" b="1" dirty="0">
              <a:solidFill>
                <a:srgbClr val="FF0000"/>
              </a:solidFill>
              <a:latin typeface="EC Square Sans Pro"/>
              <a:cs typeface="Arial" panose="020B0604020202020204" pitchFamily="34" charset="0"/>
            </a:endParaRPr>
          </a:p>
          <a:p>
            <a:pPr marL="342900" indent="-342900" algn="just">
              <a:buFontTx/>
              <a:buAutoNum type="alphaLcParenBoth"/>
            </a:pPr>
            <a:r>
              <a:rPr lang="vi-VN" sz="1600" dirty="0">
                <a:solidFill>
                  <a:srgbClr val="002060"/>
                </a:solidFill>
              </a:rPr>
              <a:t>Țările care în 2021 au raportat vânzări</a:t>
            </a:r>
            <a:r>
              <a:rPr lang="en-US" sz="1600" dirty="0">
                <a:solidFill>
                  <a:srgbClr val="002060"/>
                </a:solidFill>
              </a:rPr>
              <a:t> </a:t>
            </a:r>
            <a:r>
              <a:rPr lang="en-US" b="1" dirty="0" err="1">
                <a:solidFill>
                  <a:srgbClr val="002060"/>
                </a:solidFill>
              </a:rPr>
              <a:t>între</a:t>
            </a:r>
            <a:r>
              <a:rPr lang="en-US" b="1" dirty="0">
                <a:solidFill>
                  <a:srgbClr val="002060"/>
                </a:solidFill>
              </a:rPr>
              <a:t> </a:t>
            </a:r>
            <a:r>
              <a:rPr lang="en-US" b="1" dirty="0">
                <a:solidFill>
                  <a:srgbClr val="FF0000"/>
                </a:solidFill>
              </a:rPr>
              <a:t>60 mg/PCU </a:t>
            </a:r>
            <a:r>
              <a:rPr lang="en-US" b="1" dirty="0" err="1">
                <a:solidFill>
                  <a:srgbClr val="FF0000"/>
                </a:solidFill>
              </a:rPr>
              <a:t>și</a:t>
            </a:r>
            <a:r>
              <a:rPr lang="en-US" b="1" dirty="0">
                <a:solidFill>
                  <a:srgbClr val="FF0000"/>
                </a:solidFill>
              </a:rPr>
              <a:t> 120 mg/PCU</a:t>
            </a:r>
            <a:r>
              <a:rPr lang="en-US" b="1" dirty="0">
                <a:solidFill>
                  <a:srgbClr val="FF0000"/>
                </a:solidFill>
                <a:effectLst/>
                <a:latin typeface="EC Square Sans Pro"/>
                <a:cs typeface="Arial" panose="020B0604020202020204" pitchFamily="34" charset="0"/>
              </a:rPr>
              <a:t> </a:t>
            </a:r>
          </a:p>
          <a:p>
            <a:pPr marL="342900" indent="-342900" algn="just">
              <a:buAutoNum type="alphaLcParenBoth"/>
            </a:pPr>
            <a:r>
              <a:rPr lang="vi-VN" sz="1600" dirty="0">
                <a:solidFill>
                  <a:srgbClr val="002060"/>
                </a:solidFill>
              </a:rPr>
              <a:t>Țările care în 2021 au raportat vânzări</a:t>
            </a:r>
            <a:r>
              <a:rPr lang="en-US" sz="1600" b="0" dirty="0">
                <a:solidFill>
                  <a:srgbClr val="002060"/>
                </a:solidFill>
                <a:effectLst/>
                <a:latin typeface="EC Square Sans Pro"/>
                <a:cs typeface="Arial" panose="020B0604020202020204" pitchFamily="34" charset="0"/>
              </a:rPr>
              <a:t> </a:t>
            </a:r>
            <a:r>
              <a:rPr lang="en-US" sz="1600" b="1" dirty="0">
                <a:solidFill>
                  <a:srgbClr val="002060"/>
                </a:solidFill>
                <a:effectLst/>
                <a:latin typeface="EC Square Sans Pro"/>
                <a:cs typeface="Arial" panose="020B0604020202020204" pitchFamily="34" charset="0"/>
              </a:rPr>
              <a:t>sub </a:t>
            </a:r>
            <a:r>
              <a:rPr lang="en-US" b="1" dirty="0">
                <a:solidFill>
                  <a:srgbClr val="FF0000"/>
                </a:solidFill>
                <a:effectLst/>
                <a:latin typeface="EC Square Sans Pro"/>
                <a:cs typeface="Arial" panose="020B0604020202020204" pitchFamily="34" charset="0"/>
              </a:rPr>
              <a:t>60 mg/PCU</a:t>
            </a:r>
            <a:r>
              <a:rPr lang="en-US" b="0" dirty="0">
                <a:solidFill>
                  <a:srgbClr val="FF0000"/>
                </a:solidFill>
                <a:effectLst/>
                <a:latin typeface="EC Square Sans Pro"/>
                <a:cs typeface="Arial" panose="020B0604020202020204" pitchFamily="34" charset="0"/>
              </a:rPr>
              <a:t>.</a:t>
            </a:r>
          </a:p>
          <a:p>
            <a:pPr algn="just"/>
            <a:endParaRPr lang="en-US" sz="400" b="0" dirty="0">
              <a:solidFill>
                <a:srgbClr val="002060"/>
              </a:solidFill>
              <a:effectLst/>
              <a:latin typeface="EC Square Sans Pro"/>
              <a:cs typeface="Arial" panose="020B0604020202020204" pitchFamily="34" charset="0"/>
            </a:endParaRPr>
          </a:p>
          <a:p>
            <a:pPr algn="just"/>
            <a:r>
              <a:rPr lang="en-US" sz="1200" b="1" dirty="0" err="1">
                <a:solidFill>
                  <a:srgbClr val="002060"/>
                </a:solidFill>
                <a:latin typeface="EC Square Sans Pro"/>
                <a:cs typeface="Arial" panose="020B0604020202020204" pitchFamily="34" charset="0"/>
              </a:rPr>
              <a:t>Sursa</a:t>
            </a:r>
            <a:r>
              <a:rPr lang="en-US" sz="1200" b="1" dirty="0">
                <a:solidFill>
                  <a:srgbClr val="002060"/>
                </a:solidFill>
                <a:latin typeface="EC Square Sans Pro"/>
                <a:cs typeface="Arial" panose="020B0604020202020204" pitchFamily="34" charset="0"/>
              </a:rPr>
              <a:t>: </a:t>
            </a:r>
            <a:r>
              <a:rPr lang="en-US" sz="1200" b="1" dirty="0" err="1">
                <a:solidFill>
                  <a:srgbClr val="002060"/>
                </a:solidFill>
                <a:latin typeface="EC Square Sans Pro"/>
                <a:cs typeface="Arial" panose="020B0604020202020204" pitchFamily="34" charset="0"/>
              </a:rPr>
              <a:t>Leitão</a:t>
            </a:r>
            <a:r>
              <a:rPr lang="en-US" sz="1200" b="1" dirty="0">
                <a:solidFill>
                  <a:srgbClr val="002060"/>
                </a:solidFill>
                <a:latin typeface="EC Square Sans Pro"/>
                <a:cs typeface="Arial" panose="020B0604020202020204" pitchFamily="34" charset="0"/>
              </a:rPr>
              <a:t> M, </a:t>
            </a:r>
            <a:r>
              <a:rPr lang="en-US" sz="1200" b="1" dirty="0" err="1">
                <a:solidFill>
                  <a:srgbClr val="002060"/>
                </a:solidFill>
                <a:latin typeface="EC Square Sans Pro"/>
                <a:cs typeface="Arial" panose="020B0604020202020204" pitchFamily="34" charset="0"/>
              </a:rPr>
              <a:t>Sarraguça</a:t>
            </a:r>
            <a:r>
              <a:rPr lang="en-US" sz="1200" b="1" dirty="0">
                <a:solidFill>
                  <a:srgbClr val="002060"/>
                </a:solidFill>
                <a:latin typeface="EC Square Sans Pro"/>
                <a:cs typeface="Arial" panose="020B0604020202020204" pitchFamily="34" charset="0"/>
              </a:rPr>
              <a:t> J, </a:t>
            </a:r>
            <a:r>
              <a:rPr lang="en-US" sz="1200" b="1" dirty="0" err="1">
                <a:solidFill>
                  <a:srgbClr val="002060"/>
                </a:solidFill>
                <a:latin typeface="EC Square Sans Pro"/>
                <a:cs typeface="Arial" panose="020B0604020202020204" pitchFamily="34" charset="0"/>
              </a:rPr>
              <a:t>Taghouti</a:t>
            </a:r>
            <a:r>
              <a:rPr lang="en-US" sz="1200" b="1" dirty="0">
                <a:solidFill>
                  <a:srgbClr val="002060"/>
                </a:solidFill>
                <a:latin typeface="EC Square Sans Pro"/>
                <a:cs typeface="Arial" panose="020B0604020202020204" pitchFamily="34" charset="0"/>
              </a:rPr>
              <a:t> M, Monteiro ACG</a:t>
            </a:r>
            <a:r>
              <a:rPr lang="en-US" sz="1200" dirty="0">
                <a:solidFill>
                  <a:srgbClr val="002060"/>
                </a:solidFill>
                <a:latin typeface="EC Square Sans Pro"/>
                <a:cs typeface="Arial" panose="020B0604020202020204" pitchFamily="34" charset="0"/>
              </a:rPr>
              <a:t>. Challenges and Obstacles for Veterinary Antimicrobial Agents’ Data Collection for an “One Health” European Goal to Address Antimicrobial Resistances. Medical Sciences Forum. 2024; 24(1): 15. https://doi.org/10.3390/ECA2023-16430</a:t>
            </a:r>
          </a:p>
        </p:txBody>
      </p:sp>
      <p:pic>
        <p:nvPicPr>
          <p:cNvPr id="4" name="Picture 3"/>
          <p:cNvPicPr>
            <a:picLocks noChangeAspect="1"/>
          </p:cNvPicPr>
          <p:nvPr/>
        </p:nvPicPr>
        <p:blipFill rotWithShape="1">
          <a:blip r:embed="rId3"/>
          <a:srcRect l="1135" r="72742" b="87159"/>
          <a:stretch/>
        </p:blipFill>
        <p:spPr>
          <a:xfrm>
            <a:off x="6705600" y="5416550"/>
            <a:ext cx="685800" cy="238538"/>
          </a:xfrm>
          <a:prstGeom prst="rect">
            <a:avLst/>
          </a:prstGeom>
        </p:spPr>
      </p:pic>
    </p:spTree>
    <p:extLst>
      <p:ext uri="{BB962C8B-B14F-4D97-AF65-F5344CB8AC3E}">
        <p14:creationId xmlns:p14="http://schemas.microsoft.com/office/powerpoint/2010/main" val="298624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29865" y="145874"/>
            <a:ext cx="7994143" cy="532414"/>
          </a:xfrm>
        </p:spPr>
        <p:txBody>
          <a:bodyPr>
            <a:normAutofit/>
          </a:bodyPr>
          <a:lstStyle/>
          <a:p>
            <a:pPr marL="0" indent="0">
              <a:buNone/>
            </a:pPr>
            <a:r>
              <a:rPr lang="ro-RO" b="1">
                <a:latin typeface="PF Square Sans Pro" pitchFamily="2" charset="0"/>
              </a:rPr>
              <a:t>Vânzări VMP în ROMÂNIA</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2064865" y="773281"/>
            <a:ext cx="1241554" cy="500137"/>
          </a:xfrm>
          <a:prstGeom prst="rect">
            <a:avLst/>
          </a:prstGeom>
          <a:noFill/>
        </p:spPr>
        <p:txBody>
          <a:bodyPr wrap="square" rtlCol="0">
            <a:spAutoFit/>
          </a:bodyPr>
          <a:lstStyle/>
          <a:p>
            <a:pPr algn="ctr"/>
            <a:r>
              <a:rPr lang="ro-RO" sz="1600" b="1">
                <a:solidFill>
                  <a:srgbClr val="003399"/>
                </a:solidFill>
              </a:rPr>
              <a:t>PCU</a:t>
            </a:r>
          </a:p>
          <a:p>
            <a:pPr algn="ctr"/>
            <a:r>
              <a:rPr lang="ro-RO" sz="1050" b="1">
                <a:solidFill>
                  <a:srgbClr val="003399"/>
                </a:solidFill>
              </a:rPr>
              <a:t>2022 </a:t>
            </a:r>
            <a:r>
              <a:rPr lang="ro-RO" sz="700" b="1">
                <a:solidFill>
                  <a:srgbClr val="003399"/>
                </a:solidFill>
              </a:rPr>
              <a:t>(1.000 de tone)</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332519" y="800061"/>
            <a:ext cx="2409268" cy="584775"/>
          </a:xfrm>
          <a:prstGeom prst="rect">
            <a:avLst/>
          </a:prstGeom>
          <a:noFill/>
        </p:spPr>
        <p:txBody>
          <a:bodyPr wrap="square" rtlCol="0">
            <a:spAutoFit/>
          </a:bodyPr>
          <a:lstStyle/>
          <a:p>
            <a:pPr algn="ctr"/>
            <a:r>
              <a:rPr lang="ro-RO" sz="1600" b="1">
                <a:solidFill>
                  <a:srgbClr val="003399"/>
                </a:solidFill>
              </a:rPr>
              <a:t>Vânzări de antimicrobiene</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7921419" y="860682"/>
            <a:ext cx="3422662" cy="338554"/>
          </a:xfrm>
          <a:prstGeom prst="rect">
            <a:avLst/>
          </a:prstGeom>
          <a:noFill/>
        </p:spPr>
        <p:txBody>
          <a:bodyPr wrap="square" rtlCol="0">
            <a:spAutoFit/>
          </a:bodyPr>
          <a:lstStyle/>
          <a:p>
            <a:pPr algn="ctr"/>
            <a:r>
              <a:rPr lang="ro-RO" sz="1600" b="1">
                <a:solidFill>
                  <a:srgbClr val="003399"/>
                </a:solidFill>
              </a:rPr>
              <a:t>Tendințe în vânzări (2014-2022)</a:t>
            </a:r>
          </a:p>
        </p:txBody>
      </p:sp>
      <p:sp>
        <p:nvSpPr>
          <p:cNvPr id="29" name="Rectángulo 28">
            <a:extLst>
              <a:ext uri="{FF2B5EF4-FFF2-40B4-BE49-F238E27FC236}">
                <a16:creationId xmlns:a16="http://schemas.microsoft.com/office/drawing/2014/main" id="{2F4DEEC5-3957-470D-845F-37B2C55AF429}"/>
              </a:ext>
            </a:extLst>
          </p:cNvPr>
          <p:cNvSpPr/>
          <p:nvPr/>
        </p:nvSpPr>
        <p:spPr>
          <a:xfrm>
            <a:off x="3332520" y="1229636"/>
            <a:ext cx="2381045" cy="388362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latin typeface="PF Square Sans Pro" pitchFamily="2" charset="0"/>
            </a:endParaRPr>
          </a:p>
        </p:txBody>
      </p:sp>
      <p:sp>
        <p:nvSpPr>
          <p:cNvPr id="11" name="CuadroTexto 10">
            <a:extLst>
              <a:ext uri="{FF2B5EF4-FFF2-40B4-BE49-F238E27FC236}">
                <a16:creationId xmlns:a16="http://schemas.microsoft.com/office/drawing/2014/main" id="{7E229F46-F3A1-470F-9C84-BF26FB9CC2F6}"/>
              </a:ext>
            </a:extLst>
          </p:cNvPr>
          <p:cNvSpPr txBox="1"/>
          <p:nvPr/>
        </p:nvSpPr>
        <p:spPr>
          <a:xfrm>
            <a:off x="3375387" y="1235973"/>
            <a:ext cx="2345061" cy="507831"/>
          </a:xfrm>
          <a:prstGeom prst="rect">
            <a:avLst/>
          </a:prstGeom>
          <a:noFill/>
        </p:spPr>
        <p:txBody>
          <a:bodyPr wrap="square" rtlCol="0">
            <a:spAutoFit/>
          </a:bodyPr>
          <a:lstStyle/>
          <a:p>
            <a:pPr algn="l"/>
            <a:r>
              <a:rPr lang="ro-RO" sz="1100" b="1">
                <a:solidFill>
                  <a:schemeClr val="lt1"/>
                </a:solidFill>
                <a:latin typeface="PF Square Sans Pro" pitchFamily="2" charset="0"/>
              </a:rPr>
              <a:t>2018</a:t>
            </a:r>
          </a:p>
          <a:p>
            <a:pPr algn="ctr"/>
            <a:r>
              <a:rPr lang="ro-RO" sz="1600" b="1">
                <a:solidFill>
                  <a:schemeClr val="lt1"/>
                </a:solidFill>
                <a:latin typeface="PF Square Sans Pro" pitchFamily="2" charset="0"/>
              </a:rPr>
              <a:t>82,7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21936" y="2480228"/>
            <a:ext cx="2345061" cy="1246495"/>
          </a:xfrm>
          <a:prstGeom prst="rect">
            <a:avLst/>
          </a:prstGeom>
          <a:noFill/>
        </p:spPr>
        <p:txBody>
          <a:bodyPr wrap="square" rtlCol="0">
            <a:spAutoFit/>
          </a:bodyPr>
          <a:lstStyle/>
          <a:p>
            <a:pPr algn="l"/>
            <a:r>
              <a:rPr lang="ro-RO" sz="1100" b="1">
                <a:solidFill>
                  <a:schemeClr val="lt1"/>
                </a:solidFill>
                <a:latin typeface="PF Square Sans Pro" pitchFamily="2" charset="0"/>
              </a:rPr>
              <a:t>2022</a:t>
            </a:r>
          </a:p>
          <a:p>
            <a:pPr algn="ctr"/>
            <a:r>
              <a:rPr lang="ro-RO" sz="3200" b="1">
                <a:solidFill>
                  <a:schemeClr val="lt1"/>
                </a:solidFill>
                <a:latin typeface="PF Square Sans Pro" pitchFamily="2" charset="0"/>
              </a:rPr>
              <a:t>48,8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70581" y="195301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8978" y="4283513"/>
            <a:ext cx="1216946" cy="307777"/>
          </a:xfrm>
          <a:prstGeom prst="rect">
            <a:avLst/>
          </a:prstGeom>
          <a:solidFill>
            <a:schemeClr val="bg1"/>
          </a:solidFill>
        </p:spPr>
        <p:txBody>
          <a:bodyPr wrap="square" rtlCol="0">
            <a:spAutoFit/>
          </a:bodyPr>
          <a:lstStyle/>
          <a:p>
            <a:pPr algn="ctr"/>
            <a:r>
              <a:rPr lang="ro-RO" sz="1400" b="1">
                <a:solidFill>
                  <a:srgbClr val="003399"/>
                </a:solidFill>
                <a:latin typeface="PF Square Sans Pro" pitchFamily="2" charset="0"/>
              </a:rPr>
              <a:t>-41%</a:t>
            </a:r>
          </a:p>
        </p:txBody>
      </p:sp>
      <p:pic>
        <p:nvPicPr>
          <p:cNvPr id="16" name="Imagen 15">
            <a:extLst>
              <a:ext uri="{FF2B5EF4-FFF2-40B4-BE49-F238E27FC236}">
                <a16:creationId xmlns:a16="http://schemas.microsoft.com/office/drawing/2014/main" id="{2029387C-3ACD-43A8-8D8A-5D27283F28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5745" y="5098593"/>
            <a:ext cx="8547732" cy="260306"/>
          </a:xfrm>
          <a:prstGeom prst="rect">
            <a:avLst/>
          </a:prstGeom>
        </p:spPr>
      </p:pic>
      <p:pic>
        <p:nvPicPr>
          <p:cNvPr id="3" name="Imagen 2">
            <a:extLst>
              <a:ext uri="{FF2B5EF4-FFF2-40B4-BE49-F238E27FC236}">
                <a16:creationId xmlns:a16="http://schemas.microsoft.com/office/drawing/2014/main" id="{A9717AF9-FCEC-4730-A3FE-80AB313CEC15}"/>
              </a:ext>
            </a:extLst>
          </p:cNvPr>
          <p:cNvPicPr>
            <a:picLocks noChangeAspect="1"/>
          </p:cNvPicPr>
          <p:nvPr/>
        </p:nvPicPr>
        <p:blipFill>
          <a:blip r:embed="rId4"/>
          <a:stretch>
            <a:fillRect/>
          </a:stretch>
        </p:blipFill>
        <p:spPr>
          <a:xfrm>
            <a:off x="543682" y="1235972"/>
            <a:ext cx="2798895" cy="5179565"/>
          </a:xfrm>
          <a:prstGeom prst="rect">
            <a:avLst/>
          </a:prstGeom>
        </p:spPr>
      </p:pic>
      <p:pic>
        <p:nvPicPr>
          <p:cNvPr id="6" name="Imagen 5">
            <a:extLst>
              <a:ext uri="{FF2B5EF4-FFF2-40B4-BE49-F238E27FC236}">
                <a16:creationId xmlns:a16="http://schemas.microsoft.com/office/drawing/2014/main" id="{B3A9E06D-A94A-4D52-B752-87976D79DA3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35728" y="5340924"/>
            <a:ext cx="8577075" cy="1493520"/>
          </a:xfrm>
          <a:prstGeom prst="rect">
            <a:avLst/>
          </a:prstGeom>
        </p:spPr>
      </p:pic>
      <p:pic>
        <p:nvPicPr>
          <p:cNvPr id="8" name="Imagen 7">
            <a:extLst>
              <a:ext uri="{FF2B5EF4-FFF2-40B4-BE49-F238E27FC236}">
                <a16:creationId xmlns:a16="http://schemas.microsoft.com/office/drawing/2014/main" id="{8950A007-93FD-4FFB-85B2-E42BEA8B944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11251" y="1226337"/>
            <a:ext cx="6078213" cy="3932244"/>
          </a:xfrm>
          <a:prstGeom prst="rect">
            <a:avLst/>
          </a:prstGeom>
        </p:spPr>
      </p:pic>
      <p:sp>
        <p:nvSpPr>
          <p:cNvPr id="4" name="TextBox 3"/>
          <p:cNvSpPr txBox="1"/>
          <p:nvPr/>
        </p:nvSpPr>
        <p:spPr>
          <a:xfrm>
            <a:off x="5925820" y="1262087"/>
            <a:ext cx="312511" cy="2908489"/>
          </a:xfrm>
          <a:prstGeom prst="rect">
            <a:avLst/>
          </a:prstGeom>
          <a:noFill/>
        </p:spPr>
        <p:txBody>
          <a:bodyPr wrap="square" lIns="0" tIns="0" rIns="0" bIns="0" rtlCol="0">
            <a:spAutoFit/>
          </a:bodyPr>
          <a:lstStyle/>
          <a:p>
            <a:pPr algn="r">
              <a:spcAft>
                <a:spcPts val="1800"/>
              </a:spcAft>
            </a:pPr>
            <a:r>
              <a:rPr lang="ro-RO" sz="1000">
                <a:latin typeface="Tahoma" pitchFamily="34" charset="0"/>
                <a:ea typeface="Tahoma" pitchFamily="34" charset="0"/>
                <a:cs typeface="Tahoma" pitchFamily="34" charset="0"/>
              </a:rPr>
              <a:t>140</a:t>
            </a:r>
          </a:p>
          <a:p>
            <a:pPr algn="r">
              <a:spcAft>
                <a:spcPts val="1800"/>
              </a:spcAft>
            </a:pPr>
            <a:r>
              <a:rPr lang="ro-RO" sz="1000">
                <a:latin typeface="Tahoma" pitchFamily="34" charset="0"/>
                <a:ea typeface="Tahoma" pitchFamily="34" charset="0"/>
                <a:cs typeface="Tahoma" pitchFamily="34" charset="0"/>
              </a:rPr>
              <a:t>120</a:t>
            </a:r>
          </a:p>
          <a:p>
            <a:pPr algn="r">
              <a:spcAft>
                <a:spcPts val="1800"/>
              </a:spcAft>
            </a:pPr>
            <a:r>
              <a:rPr lang="ro-RO" sz="1000">
                <a:latin typeface="Tahoma" pitchFamily="34" charset="0"/>
                <a:ea typeface="Tahoma" pitchFamily="34" charset="0"/>
                <a:cs typeface="Tahoma" pitchFamily="34" charset="0"/>
              </a:rPr>
              <a:t>100</a:t>
            </a:r>
          </a:p>
          <a:p>
            <a:pPr algn="r">
              <a:spcAft>
                <a:spcPts val="1800"/>
              </a:spcAft>
            </a:pPr>
            <a:r>
              <a:rPr lang="ro-RO" sz="1000">
                <a:latin typeface="Tahoma" pitchFamily="34" charset="0"/>
                <a:ea typeface="Tahoma" pitchFamily="34" charset="0"/>
                <a:cs typeface="Tahoma" pitchFamily="34" charset="0"/>
              </a:rPr>
              <a:t>80</a:t>
            </a:r>
          </a:p>
          <a:p>
            <a:pPr algn="r">
              <a:spcAft>
                <a:spcPts val="1800"/>
              </a:spcAft>
            </a:pPr>
            <a:r>
              <a:rPr lang="ro-RO" sz="1000">
                <a:latin typeface="Tahoma" pitchFamily="34" charset="0"/>
                <a:ea typeface="Tahoma" pitchFamily="34" charset="0"/>
                <a:cs typeface="Tahoma" pitchFamily="34" charset="0"/>
              </a:rPr>
              <a:t>60</a:t>
            </a:r>
          </a:p>
          <a:p>
            <a:pPr algn="r">
              <a:spcAft>
                <a:spcPts val="1800"/>
              </a:spcAft>
            </a:pPr>
            <a:r>
              <a:rPr lang="ro-RO" sz="1000">
                <a:latin typeface="Tahoma" pitchFamily="34" charset="0"/>
                <a:ea typeface="Tahoma" pitchFamily="34" charset="0"/>
                <a:cs typeface="Tahoma" pitchFamily="34" charset="0"/>
              </a:rPr>
              <a:t>40</a:t>
            </a:r>
          </a:p>
          <a:p>
            <a:pPr algn="r">
              <a:spcAft>
                <a:spcPts val="1800"/>
              </a:spcAft>
            </a:pPr>
            <a:r>
              <a:rPr lang="ro-RO" sz="1000">
                <a:latin typeface="Tahoma" pitchFamily="34" charset="0"/>
                <a:ea typeface="Tahoma" pitchFamily="34" charset="0"/>
                <a:cs typeface="Tahoma" pitchFamily="34" charset="0"/>
              </a:rPr>
              <a:t>20</a:t>
            </a:r>
          </a:p>
          <a:p>
            <a:pPr algn="r">
              <a:spcAft>
                <a:spcPts val="1800"/>
              </a:spcAft>
            </a:pPr>
            <a:r>
              <a:rPr lang="ro-RO" sz="1000">
                <a:latin typeface="Tahoma" pitchFamily="34" charset="0"/>
                <a:ea typeface="Tahoma" pitchFamily="34" charset="0"/>
                <a:cs typeface="Tahoma" pitchFamily="34" charset="0"/>
              </a:rPr>
              <a:t>0</a:t>
            </a:r>
          </a:p>
        </p:txBody>
      </p:sp>
      <p:sp>
        <p:nvSpPr>
          <p:cNvPr id="17" name="TextBox 16"/>
          <p:cNvSpPr txBox="1"/>
          <p:nvPr/>
        </p:nvSpPr>
        <p:spPr>
          <a:xfrm>
            <a:off x="6451092" y="4137875"/>
            <a:ext cx="4572000" cy="123111"/>
          </a:xfrm>
          <a:prstGeom prst="rect">
            <a:avLst/>
          </a:prstGeom>
          <a:noFill/>
        </p:spPr>
        <p:txBody>
          <a:bodyPr wrap="square" lIns="0" tIns="0" rIns="0" bIns="0" rtlCol="0">
            <a:spAutoFit/>
          </a:bodyPr>
          <a:lstStyle/>
          <a:p>
            <a:pPr algn="l">
              <a:spcAft>
                <a:spcPts val="1800"/>
              </a:spcAft>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2014 2015 2016 2017 2018 2019 2020 2021 2022</a:t>
            </a:r>
          </a:p>
        </p:txBody>
      </p:sp>
      <p:sp>
        <p:nvSpPr>
          <p:cNvPr id="18" name="TextBox 17"/>
          <p:cNvSpPr txBox="1"/>
          <p:nvPr/>
        </p:nvSpPr>
        <p:spPr>
          <a:xfrm>
            <a:off x="11206113" y="1265389"/>
            <a:ext cx="312511" cy="2846933"/>
          </a:xfrm>
          <a:prstGeom prst="rect">
            <a:avLst/>
          </a:prstGeom>
          <a:noFill/>
        </p:spPr>
        <p:txBody>
          <a:bodyPr wrap="square" lIns="0" tIns="0" rIns="0" bIns="0" rtlCol="0">
            <a:spAutoFit/>
          </a:bodyPr>
          <a:lstStyle/>
          <a:p>
            <a:pPr algn="l">
              <a:spcAft>
                <a:spcPts val="4200"/>
              </a:spcAft>
            </a:pPr>
            <a:r>
              <a:rPr lang="ro-RO" sz="900">
                <a:latin typeface="Tahoma" pitchFamily="34" charset="0"/>
                <a:ea typeface="Tahoma" pitchFamily="34" charset="0"/>
                <a:cs typeface="Tahoma" pitchFamily="34" charset="0"/>
              </a:rPr>
              <a:t>3200</a:t>
            </a:r>
          </a:p>
          <a:p>
            <a:pPr algn="l">
              <a:spcAft>
                <a:spcPts val="4200"/>
              </a:spcAft>
            </a:pPr>
            <a:r>
              <a:rPr lang="ro-RO" sz="900">
                <a:latin typeface="Tahoma" pitchFamily="34" charset="0"/>
                <a:ea typeface="Tahoma" pitchFamily="34" charset="0"/>
                <a:cs typeface="Tahoma" pitchFamily="34" charset="0"/>
              </a:rPr>
              <a:t>2400</a:t>
            </a:r>
          </a:p>
          <a:p>
            <a:pPr algn="l">
              <a:spcAft>
                <a:spcPts val="4200"/>
              </a:spcAft>
            </a:pPr>
            <a:r>
              <a:rPr lang="ro-RO" sz="900">
                <a:latin typeface="Tahoma" pitchFamily="34" charset="0"/>
                <a:ea typeface="Tahoma" pitchFamily="34" charset="0"/>
                <a:cs typeface="Tahoma" pitchFamily="34" charset="0"/>
              </a:rPr>
              <a:t>1600</a:t>
            </a:r>
          </a:p>
          <a:p>
            <a:pPr algn="l">
              <a:spcAft>
                <a:spcPts val="4200"/>
              </a:spcAft>
            </a:pPr>
            <a:r>
              <a:rPr lang="ro-RO" sz="900">
                <a:latin typeface="Tahoma" pitchFamily="34" charset="0"/>
                <a:ea typeface="Tahoma" pitchFamily="34" charset="0"/>
                <a:cs typeface="Tahoma" pitchFamily="34" charset="0"/>
              </a:rPr>
              <a:t>800</a:t>
            </a:r>
          </a:p>
          <a:p>
            <a:pPr algn="l">
              <a:spcAft>
                <a:spcPts val="4200"/>
              </a:spcAft>
            </a:pPr>
            <a:r>
              <a:rPr lang="ro-RO" sz="900">
                <a:latin typeface="Tahoma" pitchFamily="34" charset="0"/>
                <a:ea typeface="Tahoma" pitchFamily="34" charset="0"/>
                <a:cs typeface="Tahoma" pitchFamily="34" charset="0"/>
              </a:rPr>
              <a:t>0</a:t>
            </a:r>
          </a:p>
        </p:txBody>
      </p:sp>
      <p:sp>
        <p:nvSpPr>
          <p:cNvPr id="19" name="TextBox 18"/>
          <p:cNvSpPr txBox="1"/>
          <p:nvPr/>
        </p:nvSpPr>
        <p:spPr>
          <a:xfrm>
            <a:off x="5827737" y="2029460"/>
            <a:ext cx="153888" cy="1356832"/>
          </a:xfrm>
          <a:prstGeom prst="rect">
            <a:avLst/>
          </a:prstGeom>
          <a:noFill/>
        </p:spPr>
        <p:txBody>
          <a:bodyPr vert="vert270" wrap="square" lIns="0" tIns="0" rIns="0" bIns="0" rtlCol="0">
            <a:spAutoFit/>
          </a:bodyPr>
          <a:lstStyle/>
          <a:p>
            <a:pPr algn="ctr">
              <a:spcAft>
                <a:spcPts val="1800"/>
              </a:spcAft>
            </a:pPr>
            <a:r>
              <a:rPr lang="ro-RO" sz="1000">
                <a:latin typeface="Tahoma" pitchFamily="34" charset="0"/>
                <a:ea typeface="Tahoma" pitchFamily="34" charset="0"/>
                <a:cs typeface="Tahoma" pitchFamily="34" charset="0"/>
              </a:rPr>
              <a:t>Vânzări (mg/PCU)</a:t>
            </a:r>
          </a:p>
        </p:txBody>
      </p:sp>
      <p:sp>
        <p:nvSpPr>
          <p:cNvPr id="20" name="TextBox 19"/>
          <p:cNvSpPr txBox="1"/>
          <p:nvPr/>
        </p:nvSpPr>
        <p:spPr>
          <a:xfrm>
            <a:off x="11576304" y="1907830"/>
            <a:ext cx="138499" cy="1356832"/>
          </a:xfrm>
          <a:prstGeom prst="rect">
            <a:avLst/>
          </a:prstGeom>
          <a:noFill/>
        </p:spPr>
        <p:txBody>
          <a:bodyPr vert="vert270" wrap="square" lIns="0" tIns="0" rIns="0" bIns="0" rtlCol="0">
            <a:spAutoFit/>
          </a:bodyPr>
          <a:lstStyle/>
          <a:p>
            <a:pPr algn="l">
              <a:spcAft>
                <a:spcPts val="1800"/>
              </a:spcAft>
            </a:pPr>
            <a:r>
              <a:rPr lang="ro-RO" sz="900">
                <a:latin typeface="Tahoma" pitchFamily="34" charset="0"/>
                <a:ea typeface="Tahoma" pitchFamily="34" charset="0"/>
                <a:cs typeface="Tahoma" pitchFamily="34" charset="0"/>
              </a:rPr>
              <a:t>PCU (1.000 de tone)</a:t>
            </a:r>
          </a:p>
        </p:txBody>
      </p:sp>
      <p:sp>
        <p:nvSpPr>
          <p:cNvPr id="21" name="TextBox 20"/>
          <p:cNvSpPr txBox="1"/>
          <p:nvPr/>
        </p:nvSpPr>
        <p:spPr>
          <a:xfrm>
            <a:off x="6073312" y="4340225"/>
            <a:ext cx="1921973" cy="818686"/>
          </a:xfrm>
          <a:prstGeom prst="rect">
            <a:avLst/>
          </a:prstGeom>
          <a:noFill/>
        </p:spPr>
        <p:txBody>
          <a:bodyPr wrap="square" lIns="0" tIns="0" rIns="0" bIns="0" rtlCol="0">
            <a:spAutoFit/>
          </a:bodyPr>
          <a:lstStyle/>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Tetracicline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Fluorochinolone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Amfenicoli</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Lincosamide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cefalosporine de a 3-a și a 4-a generație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TOTAL PCU (tone)</a:t>
            </a:r>
          </a:p>
        </p:txBody>
      </p:sp>
      <p:sp>
        <p:nvSpPr>
          <p:cNvPr id="22" name="TextBox 21"/>
          <p:cNvSpPr txBox="1"/>
          <p:nvPr/>
        </p:nvSpPr>
        <p:spPr>
          <a:xfrm>
            <a:off x="8367843" y="4334510"/>
            <a:ext cx="970596" cy="584775"/>
          </a:xfrm>
          <a:prstGeom prst="rect">
            <a:avLst/>
          </a:prstGeom>
          <a:noFill/>
        </p:spPr>
        <p:txBody>
          <a:bodyPr wrap="square" lIns="0" tIns="0" rIns="0" bIns="0" rtlCol="0">
            <a:spAutoFit/>
          </a:bodyPr>
          <a:lstStyle/>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Penicilinele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Aminoglicozide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Pleuromutiline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Altele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Alte chinolone</a:t>
            </a:r>
          </a:p>
        </p:txBody>
      </p:sp>
      <p:sp>
        <p:nvSpPr>
          <p:cNvPr id="23" name="TextBox 22"/>
          <p:cNvSpPr txBox="1"/>
          <p:nvPr/>
        </p:nvSpPr>
        <p:spPr>
          <a:xfrm>
            <a:off x="9733028" y="4334510"/>
            <a:ext cx="1910332" cy="701731"/>
          </a:xfrm>
          <a:prstGeom prst="rect">
            <a:avLst/>
          </a:prstGeom>
          <a:noFill/>
        </p:spPr>
        <p:txBody>
          <a:bodyPr wrap="square" lIns="0" tIns="0" rIns="0" bIns="0" rtlCol="0">
            <a:spAutoFit/>
          </a:bodyPr>
          <a:lstStyle/>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Macrolide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Polimixine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Sulfonamide</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Trimetoprim</a:t>
            </a:r>
          </a:p>
          <a:p>
            <a:pPr algn="l">
              <a:lnSpc>
                <a:spcPct val="95000"/>
              </a:lnSpc>
              <a:tabLst>
                <a:tab pos="479425" algn="l"/>
                <a:tab pos="1055688" algn="l"/>
                <a:tab pos="1577975" algn="l"/>
                <a:tab pos="2106613" algn="l"/>
                <a:tab pos="2644775" algn="l"/>
                <a:tab pos="3184525" algn="l"/>
                <a:tab pos="3703638" algn="l"/>
                <a:tab pos="4232275" algn="l"/>
              </a:tabLst>
            </a:pPr>
            <a:r>
              <a:rPr lang="ro-RO" sz="800">
                <a:latin typeface="Verdana" pitchFamily="34" charset="0"/>
                <a:ea typeface="Verdana" pitchFamily="34" charset="0"/>
                <a:cs typeface="Tahoma" pitchFamily="34" charset="0"/>
              </a:rPr>
              <a:t>cefalosporine de 1-a și a 2-a generație</a:t>
            </a:r>
          </a:p>
        </p:txBody>
      </p:sp>
      <p:sp>
        <p:nvSpPr>
          <p:cNvPr id="24" name="TextBox 23"/>
          <p:cNvSpPr txBox="1"/>
          <p:nvPr/>
        </p:nvSpPr>
        <p:spPr>
          <a:xfrm>
            <a:off x="3378200" y="5208270"/>
            <a:ext cx="460105" cy="87716"/>
          </a:xfrm>
          <a:prstGeom prst="rect">
            <a:avLst/>
          </a:prstGeom>
          <a:noFill/>
        </p:spPr>
        <p:txBody>
          <a:bodyPr wrap="square" lIns="0" tIns="0" rIns="0" bIns="0" rtlCol="0">
            <a:spAutoFit/>
          </a:bodyPr>
          <a:lstStyle/>
          <a:p>
            <a:pPr algn="l">
              <a:lnSpc>
                <a:spcPct val="95000"/>
              </a:lnSpc>
              <a:tabLst>
                <a:tab pos="479425" algn="l"/>
                <a:tab pos="1055688" algn="l"/>
                <a:tab pos="1577975" algn="l"/>
                <a:tab pos="2106613" algn="l"/>
                <a:tab pos="2644775" algn="l"/>
                <a:tab pos="3184525" algn="l"/>
                <a:tab pos="3703638" algn="l"/>
                <a:tab pos="4232275" algn="l"/>
              </a:tabLst>
            </a:pPr>
            <a:r>
              <a:rPr lang="ro-RO" sz="600" b="1">
                <a:latin typeface="Verdana" pitchFamily="34" charset="0"/>
                <a:ea typeface="Verdana" pitchFamily="34" charset="0"/>
                <a:cs typeface="Tahoma" pitchFamily="34" charset="0"/>
              </a:rPr>
              <a:t>Țară</a:t>
            </a:r>
          </a:p>
        </p:txBody>
      </p:sp>
      <p:sp>
        <p:nvSpPr>
          <p:cNvPr id="25" name="TextBox 24"/>
          <p:cNvSpPr txBox="1"/>
          <p:nvPr/>
        </p:nvSpPr>
        <p:spPr>
          <a:xfrm>
            <a:off x="5241351" y="5208270"/>
            <a:ext cx="5192969" cy="87716"/>
          </a:xfrm>
          <a:prstGeom prst="rect">
            <a:avLst/>
          </a:prstGeom>
          <a:noFill/>
        </p:spPr>
        <p:txBody>
          <a:bodyPr wrap="square" lIns="0" tIns="0" rIns="0" bIns="0" rtlCol="0">
            <a:spAutoFit/>
          </a:bodyPr>
          <a:lstStyle/>
          <a:p>
            <a:pPr algn="l">
              <a:lnSpc>
                <a:spcPct val="95000"/>
              </a:lnSpc>
              <a:tabLst>
                <a:tab pos="400050" algn="l"/>
                <a:tab pos="822325" algn="l"/>
                <a:tab pos="1219200" algn="l"/>
                <a:tab pos="1638300" algn="l"/>
                <a:tab pos="2038350" algn="l"/>
                <a:tab pos="2449513" algn="l"/>
                <a:tab pos="2868613" algn="l"/>
                <a:tab pos="3273425" algn="l"/>
                <a:tab pos="3679825" algn="l"/>
                <a:tab pos="4084638" algn="l"/>
                <a:tab pos="4495800" algn="l"/>
                <a:tab pos="4903788" algn="l"/>
              </a:tabLst>
            </a:pPr>
            <a:r>
              <a:rPr lang="ro-RO" sz="600" b="1">
                <a:latin typeface="Verdana" pitchFamily="34" charset="0"/>
                <a:ea typeface="Verdana" pitchFamily="34" charset="0"/>
                <a:cs typeface="Tahoma" pitchFamily="34" charset="0"/>
              </a:rPr>
              <a:t>2010 2011 2012 2013 2014 2015 2016 2017 2018 2019 2020 2021 2022</a:t>
            </a:r>
          </a:p>
        </p:txBody>
      </p:sp>
      <p:sp>
        <p:nvSpPr>
          <p:cNvPr id="26" name="TextBox 25"/>
          <p:cNvSpPr txBox="1"/>
          <p:nvPr/>
        </p:nvSpPr>
        <p:spPr>
          <a:xfrm>
            <a:off x="10666759" y="5213350"/>
            <a:ext cx="1027401" cy="87716"/>
          </a:xfrm>
          <a:prstGeom prst="rect">
            <a:avLst/>
          </a:prstGeom>
          <a:noFill/>
        </p:spPr>
        <p:txBody>
          <a:bodyPr wrap="square" lIns="0" tIns="0" rIns="0" bIns="0" rtlCol="0">
            <a:spAutoFit/>
          </a:bodyPr>
          <a:lstStyle/>
          <a:p>
            <a:pPr algn="l">
              <a:lnSpc>
                <a:spcPct val="95000"/>
              </a:lnSpc>
              <a:tabLst>
                <a:tab pos="400050" algn="l"/>
                <a:tab pos="822325" algn="l"/>
                <a:tab pos="1219200" algn="l"/>
                <a:tab pos="1638300" algn="l"/>
                <a:tab pos="2038350" algn="l"/>
                <a:tab pos="2449513" algn="l"/>
                <a:tab pos="2868613" algn="l"/>
                <a:tab pos="3273425" algn="l"/>
                <a:tab pos="3679825" algn="l"/>
                <a:tab pos="4084638" algn="l"/>
                <a:tab pos="4495800" algn="l"/>
                <a:tab pos="4903788" algn="l"/>
              </a:tabLst>
            </a:pPr>
            <a:r>
              <a:rPr lang="ro-RO" sz="600" b="1">
                <a:latin typeface="Verdana" pitchFamily="34" charset="0"/>
                <a:ea typeface="Verdana" pitchFamily="34" charset="0"/>
                <a:cs typeface="Tahoma" pitchFamily="34" charset="0"/>
              </a:rPr>
              <a:t>Tendințe 2010-2022</a:t>
            </a:r>
          </a:p>
        </p:txBody>
      </p:sp>
      <p:graphicFrame>
        <p:nvGraphicFramePr>
          <p:cNvPr id="7" name="Table 6"/>
          <p:cNvGraphicFramePr>
            <a:graphicFrameLocks noGrp="1"/>
          </p:cNvGraphicFramePr>
          <p:nvPr>
            <p:extLst>
              <p:ext uri="{D42A27DB-BD31-4B8C-83A1-F6EECF244321}">
                <p14:modId xmlns:p14="http://schemas.microsoft.com/office/powerpoint/2010/main" val="883102212"/>
              </p:ext>
            </p:extLst>
          </p:nvPr>
        </p:nvGraphicFramePr>
        <p:xfrm>
          <a:off x="3352800" y="5358638"/>
          <a:ext cx="7461504" cy="1464236"/>
        </p:xfrm>
        <a:graphic>
          <a:graphicData uri="http://schemas.openxmlformats.org/drawingml/2006/table">
            <a:tbl>
              <a:tblPr>
                <a:tableStyleId>{5C22544A-7EE6-4342-B048-85BDC9FD1C3A}</a:tableStyleId>
              </a:tblPr>
              <a:tblGrid>
                <a:gridCol w="689002">
                  <a:extLst>
                    <a:ext uri="{9D8B030D-6E8A-4147-A177-3AD203B41FA5}">
                      <a16:colId xmlns:a16="http://schemas.microsoft.com/office/drawing/2014/main" val="20000"/>
                    </a:ext>
                  </a:extLst>
                </a:gridCol>
                <a:gridCol w="1042262">
                  <a:extLst>
                    <a:ext uri="{9D8B030D-6E8A-4147-A177-3AD203B41FA5}">
                      <a16:colId xmlns:a16="http://schemas.microsoft.com/office/drawing/2014/main" val="20001"/>
                    </a:ext>
                  </a:extLst>
                </a:gridCol>
                <a:gridCol w="2078736">
                  <a:extLst>
                    <a:ext uri="{9D8B030D-6E8A-4147-A177-3AD203B41FA5}">
                      <a16:colId xmlns:a16="http://schemas.microsoft.com/office/drawing/2014/main" val="20002"/>
                    </a:ext>
                  </a:extLst>
                </a:gridCol>
                <a:gridCol w="420624">
                  <a:extLst>
                    <a:ext uri="{9D8B030D-6E8A-4147-A177-3AD203B41FA5}">
                      <a16:colId xmlns:a16="http://schemas.microsoft.com/office/drawing/2014/main" val="20003"/>
                    </a:ext>
                  </a:extLst>
                </a:gridCol>
                <a:gridCol w="414528">
                  <a:extLst>
                    <a:ext uri="{9D8B030D-6E8A-4147-A177-3AD203B41FA5}">
                      <a16:colId xmlns:a16="http://schemas.microsoft.com/office/drawing/2014/main" val="20004"/>
                    </a:ext>
                  </a:extLst>
                </a:gridCol>
                <a:gridCol w="402336">
                  <a:extLst>
                    <a:ext uri="{9D8B030D-6E8A-4147-A177-3AD203B41FA5}">
                      <a16:colId xmlns:a16="http://schemas.microsoft.com/office/drawing/2014/main" val="20005"/>
                    </a:ext>
                  </a:extLst>
                </a:gridCol>
                <a:gridCol w="426720">
                  <a:extLst>
                    <a:ext uri="{9D8B030D-6E8A-4147-A177-3AD203B41FA5}">
                      <a16:colId xmlns:a16="http://schemas.microsoft.com/office/drawing/2014/main" val="20006"/>
                    </a:ext>
                  </a:extLst>
                </a:gridCol>
                <a:gridCol w="402336">
                  <a:extLst>
                    <a:ext uri="{9D8B030D-6E8A-4147-A177-3AD203B41FA5}">
                      <a16:colId xmlns:a16="http://schemas.microsoft.com/office/drawing/2014/main" val="20007"/>
                    </a:ext>
                  </a:extLst>
                </a:gridCol>
                <a:gridCol w="414528">
                  <a:extLst>
                    <a:ext uri="{9D8B030D-6E8A-4147-A177-3AD203B41FA5}">
                      <a16:colId xmlns:a16="http://schemas.microsoft.com/office/drawing/2014/main" val="20008"/>
                    </a:ext>
                  </a:extLst>
                </a:gridCol>
                <a:gridCol w="414528">
                  <a:extLst>
                    <a:ext uri="{9D8B030D-6E8A-4147-A177-3AD203B41FA5}">
                      <a16:colId xmlns:a16="http://schemas.microsoft.com/office/drawing/2014/main" val="20009"/>
                    </a:ext>
                  </a:extLst>
                </a:gridCol>
                <a:gridCol w="402336">
                  <a:extLst>
                    <a:ext uri="{9D8B030D-6E8A-4147-A177-3AD203B41FA5}">
                      <a16:colId xmlns:a16="http://schemas.microsoft.com/office/drawing/2014/main" val="20010"/>
                    </a:ext>
                  </a:extLst>
                </a:gridCol>
                <a:gridCol w="353568">
                  <a:extLst>
                    <a:ext uri="{9D8B030D-6E8A-4147-A177-3AD203B41FA5}">
                      <a16:colId xmlns:a16="http://schemas.microsoft.com/office/drawing/2014/main" val="20011"/>
                    </a:ext>
                  </a:extLst>
                </a:gridCol>
              </a:tblGrid>
              <a:tr h="200914">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100"/>
                        </a:spcBef>
                        <a:spcAft>
                          <a:spcPts val="0"/>
                        </a:spcAft>
                      </a:pPr>
                      <a:r>
                        <a:rPr lang="ro-RO" sz="700">
                          <a:effectLst/>
                          <a:latin typeface="Verdana" pitchFamily="34" charset="0"/>
                          <a:ea typeface="Verdana" pitchFamily="34" charset="0"/>
                        </a:rPr>
                        <a:t>109,0</a:t>
                      </a:r>
                    </a:p>
                  </a:txBody>
                  <a:tcPr marL="0" marR="0" marT="0" marB="0">
                    <a:lnL w="12700" cap="flat" cmpd="sng" algn="ctr">
                      <a:solidFill>
                        <a:srgbClr val="C7CBE7"/>
                      </a:solidFill>
                      <a:prstDash val="solid"/>
                      <a:round/>
                      <a:headEnd type="none" w="med" len="med"/>
                      <a:tailEnd type="none" w="med" len="med"/>
                    </a:lnL>
                    <a:noFill/>
                  </a:tcPr>
                </a:tc>
                <a:extLst>
                  <a:ext uri="{0D108BD9-81ED-4DB2-BD59-A6C34878D82A}">
                    <a16:rowId xmlns:a16="http://schemas.microsoft.com/office/drawing/2014/main" val="10000"/>
                  </a:ext>
                </a:extLst>
              </a:tr>
              <a:tr h="174920">
                <a:tc>
                  <a:txBody>
                    <a:bodyPr/>
                    <a:lstStyle/>
                    <a:p>
                      <a:pPr marL="0" marR="0" algn="l">
                        <a:lnSpc>
                          <a:spcPct val="115000"/>
                        </a:lnSpc>
                        <a:spcBef>
                          <a:spcPts val="0"/>
                        </a:spcBef>
                        <a:spcAft>
                          <a:spcPts val="0"/>
                        </a:spcAft>
                      </a:pPr>
                      <a:r>
                        <a:rPr lang="ro-RO" sz="700" b="1">
                          <a:effectLst/>
                          <a:latin typeface="Verdana" pitchFamily="34" charset="0"/>
                          <a:ea typeface="Verdana" pitchFamily="34" charset="0"/>
                        </a:rPr>
                        <a:t>România</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ro-RO" sz="700" b="1">
                          <a:effectLst/>
                          <a:latin typeface="Verdana" pitchFamily="34" charset="0"/>
                          <a:ea typeface="Verdana" pitchFamily="34" charset="0"/>
                        </a:rPr>
                        <a:t>Vânzări generale</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109,0</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100,5</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85,2</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90,1</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82,7</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53,9</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57,8</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59,0</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48,8</a:t>
                      </a:r>
                    </a:p>
                  </a:txBody>
                  <a:tcPr marL="0" marR="0" marT="0" marB="0" anchor="ctr">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noFill/>
                  </a:tcPr>
                </a:tc>
                <a:extLst>
                  <a:ext uri="{0D108BD9-81ED-4DB2-BD59-A6C34878D82A}">
                    <a16:rowId xmlns:a16="http://schemas.microsoft.com/office/drawing/2014/main" val="10001"/>
                  </a:ext>
                </a:extLst>
              </a:tr>
              <a:tr h="184744">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48,8</a:t>
                      </a:r>
                    </a:p>
                  </a:txBody>
                  <a:tcPr marL="0" marR="0" marT="0" marB="0" anchor="b">
                    <a:lnL w="12700" cap="flat" cmpd="sng" algn="ctr">
                      <a:solidFill>
                        <a:srgbClr val="C7CBE7"/>
                      </a:solidFill>
                      <a:prstDash val="solid"/>
                      <a:round/>
                      <a:headEnd type="none" w="med" len="med"/>
                      <a:tailEnd type="none" w="med" len="med"/>
                    </a:lnL>
                    <a:noFill/>
                  </a:tcPr>
                </a:tc>
                <a:extLst>
                  <a:ext uri="{0D108BD9-81ED-4DB2-BD59-A6C34878D82A}">
                    <a16:rowId xmlns:a16="http://schemas.microsoft.com/office/drawing/2014/main" val="10002"/>
                  </a:ext>
                </a:extLst>
              </a:tr>
              <a:tr h="329184">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ro-RO" sz="700">
                          <a:effectLst/>
                          <a:latin typeface="Verdana" pitchFamily="34" charset="0"/>
                          <a:ea typeface="Verdana" pitchFamily="34" charset="0"/>
                        </a:rPr>
                        <a:t>cefalosporine de a 3-a și a 4-a generație</a:t>
                      </a:r>
                    </a:p>
                  </a:txBody>
                  <a:tcPr marL="0" marR="0" marT="0" marB="0" anchor="ctr">
                    <a:lnL w="12700" cap="flat" cmpd="sng" algn="ctr">
                      <a:solidFill>
                        <a:srgbClr val="C7CBE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0,13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7CBE7"/>
                      </a:solidFill>
                      <a:prstDash val="solid"/>
                      <a:round/>
                      <a:headEnd type="none" w="med" len="med"/>
                      <a:tailEnd type="none" w="med" len="med"/>
                    </a:lnT>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10896">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ro-RO" sz="700">
                          <a:effectLst/>
                          <a:latin typeface="Verdana" pitchFamily="34" charset="0"/>
                          <a:ea typeface="Verdana" pitchFamily="34" charset="0"/>
                        </a:rPr>
                        <a:t>Chinolone</a:t>
                      </a:r>
                      <a:br>
                        <a:rPr lang="ro-RO" sz="700">
                          <a:effectLst/>
                          <a:latin typeface="Verdana" pitchFamily="34" charset="0"/>
                          <a:ea typeface="Verdana" pitchFamily="34" charset="0"/>
                        </a:rPr>
                      </a:br>
                      <a:r>
                        <a:rPr lang="ro-RO" sz="700">
                          <a:effectLst/>
                          <a:latin typeface="Verdana" pitchFamily="34" charset="0"/>
                          <a:ea typeface="Verdana" pitchFamily="34" charset="0"/>
                        </a:rPr>
                        <a:t>(% flurochinolone)</a:t>
                      </a:r>
                    </a:p>
                  </a:txBody>
                  <a:tcPr marL="0" marR="0" marT="0" marB="0" anchor="ctr">
                    <a:lnL w="12700" cap="flat" cmpd="sng" algn="ctr">
                      <a:solidFill>
                        <a:srgbClr val="C7CBE7"/>
                      </a:solid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5,5</a:t>
                      </a:r>
                    </a:p>
                    <a:p>
                      <a:pPr marL="0" marR="0" algn="r">
                        <a:lnSpc>
                          <a:spcPct val="90000"/>
                        </a:lnSpc>
                        <a:spcBef>
                          <a:spcPts val="0"/>
                        </a:spcBef>
                        <a:spcAft>
                          <a:spcPts val="0"/>
                        </a:spcAft>
                      </a:pPr>
                      <a:r>
                        <a:rPr lang="ro-RO" sz="700">
                          <a:effectLst/>
                          <a:latin typeface="Verdana" pitchFamily="34" charset="0"/>
                          <a:ea typeface="Verdana" pitchFamily="34" charset="0"/>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6,3</a:t>
                      </a:r>
                    </a:p>
                    <a:p>
                      <a:pPr marL="0" marR="0" algn="r">
                        <a:lnSpc>
                          <a:spcPct val="90000"/>
                        </a:lnSpc>
                        <a:spcBef>
                          <a:spcPts val="0"/>
                        </a:spcBef>
                        <a:spcAft>
                          <a:spcPts val="0"/>
                        </a:spcAft>
                      </a:pPr>
                      <a:r>
                        <a:rPr lang="ro-RO" sz="700">
                          <a:effectLst/>
                          <a:latin typeface="Verdana" pitchFamily="34" charset="0"/>
                          <a:ea typeface="Verdana" pitchFamily="34" charset="0"/>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3,5</a:t>
                      </a:r>
                    </a:p>
                    <a:p>
                      <a:pPr marL="0" marR="0" algn="r">
                        <a:lnSpc>
                          <a:spcPct val="90000"/>
                        </a:lnSpc>
                        <a:spcBef>
                          <a:spcPts val="0"/>
                        </a:spcBef>
                        <a:spcAft>
                          <a:spcPts val="0"/>
                        </a:spcAft>
                      </a:pPr>
                      <a:r>
                        <a:rPr lang="ro-RO" sz="700">
                          <a:effectLst/>
                          <a:latin typeface="Verdana" pitchFamily="34" charset="0"/>
                          <a:ea typeface="Verdana" pitchFamily="34" charset="0"/>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4,5</a:t>
                      </a:r>
                    </a:p>
                    <a:p>
                      <a:pPr marL="0" marR="0" algn="r">
                        <a:lnSpc>
                          <a:spcPct val="90000"/>
                        </a:lnSpc>
                        <a:spcBef>
                          <a:spcPts val="0"/>
                        </a:spcBef>
                        <a:spcAft>
                          <a:spcPts val="0"/>
                        </a:spcAft>
                      </a:pPr>
                      <a:r>
                        <a:rPr lang="ro-RO" sz="700">
                          <a:effectLst/>
                          <a:latin typeface="Verdana" pitchFamily="34" charset="0"/>
                          <a:ea typeface="Verdana" pitchFamily="34" charset="0"/>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6,0</a:t>
                      </a:r>
                    </a:p>
                    <a:p>
                      <a:pPr marL="0" marR="0" algn="r">
                        <a:lnSpc>
                          <a:spcPct val="90000"/>
                        </a:lnSpc>
                        <a:spcBef>
                          <a:spcPts val="0"/>
                        </a:spcBef>
                        <a:spcAft>
                          <a:spcPts val="0"/>
                        </a:spcAft>
                      </a:pPr>
                      <a:r>
                        <a:rPr lang="ro-RO" sz="700">
                          <a:effectLst/>
                          <a:latin typeface="Verdana" pitchFamily="34" charset="0"/>
                          <a:ea typeface="Verdana"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5,3</a:t>
                      </a:r>
                    </a:p>
                    <a:p>
                      <a:pPr marL="0" marR="0" algn="r">
                        <a:lnSpc>
                          <a:spcPct val="90000"/>
                        </a:lnSpc>
                        <a:spcBef>
                          <a:spcPts val="0"/>
                        </a:spcBef>
                        <a:spcAft>
                          <a:spcPts val="0"/>
                        </a:spcAft>
                      </a:pPr>
                      <a:r>
                        <a:rPr lang="ro-RO" sz="700">
                          <a:effectLst/>
                          <a:latin typeface="Verdana" pitchFamily="34" charset="0"/>
                          <a:ea typeface="Verdana"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5,7</a:t>
                      </a:r>
                    </a:p>
                    <a:p>
                      <a:pPr marL="0" marR="0" algn="r">
                        <a:lnSpc>
                          <a:spcPct val="90000"/>
                        </a:lnSpc>
                        <a:spcBef>
                          <a:spcPts val="0"/>
                        </a:spcBef>
                        <a:spcAft>
                          <a:spcPts val="0"/>
                        </a:spcAft>
                      </a:pPr>
                      <a:r>
                        <a:rPr lang="ro-RO" sz="700">
                          <a:effectLst/>
                          <a:latin typeface="Verdana" pitchFamily="34" charset="0"/>
                          <a:ea typeface="Verdana"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6,8</a:t>
                      </a:r>
                    </a:p>
                    <a:p>
                      <a:pPr marL="0" marR="0" algn="r">
                        <a:lnSpc>
                          <a:spcPct val="90000"/>
                        </a:lnSpc>
                        <a:spcBef>
                          <a:spcPts val="0"/>
                        </a:spcBef>
                        <a:spcAft>
                          <a:spcPts val="0"/>
                        </a:spcAft>
                      </a:pPr>
                      <a:r>
                        <a:rPr lang="ro-RO" sz="700">
                          <a:effectLst/>
                          <a:latin typeface="Verdana" pitchFamily="34" charset="0"/>
                          <a:ea typeface="Verdana"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90000"/>
                        </a:lnSpc>
                        <a:spcBef>
                          <a:spcPts val="0"/>
                        </a:spcBef>
                        <a:spcAft>
                          <a:spcPts val="0"/>
                        </a:spcAft>
                      </a:pPr>
                      <a:r>
                        <a:rPr lang="ro-RO" sz="700">
                          <a:effectLst/>
                          <a:latin typeface="Verdana" pitchFamily="34" charset="0"/>
                          <a:ea typeface="Verdana" pitchFamily="34" charset="0"/>
                        </a:rPr>
                        <a:t>5,6</a:t>
                      </a:r>
                    </a:p>
                    <a:p>
                      <a:pPr marL="0" marR="0" algn="r">
                        <a:lnSpc>
                          <a:spcPct val="90000"/>
                        </a:lnSpc>
                        <a:spcBef>
                          <a:spcPts val="0"/>
                        </a:spcBef>
                        <a:spcAft>
                          <a:spcPts val="0"/>
                        </a:spcAft>
                      </a:pPr>
                      <a:r>
                        <a:rPr lang="ro-RO" sz="700">
                          <a:effectLst/>
                          <a:latin typeface="Verdana" pitchFamily="34" charset="0"/>
                          <a:ea typeface="Verdana"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r h="263578">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solidFill>
                        <a:srgbClr val="C7CBE7"/>
                      </a:solidFill>
                      <a:prstDash val="solid"/>
                      <a:round/>
                      <a:headEnd type="none" w="med" len="med"/>
                      <a:tailEnd type="none" w="med" len="med"/>
                    </a:lnL>
                    <a:lnR w="12700" cap="flat" cmpd="sng" algn="ctr">
                      <a:solidFill>
                        <a:srgbClr val="C7CBE7"/>
                      </a:solidFill>
                      <a:prstDash val="solid"/>
                      <a:round/>
                      <a:headEnd type="none" w="med" len="med"/>
                      <a:tailEnd type="none" w="med" len="med"/>
                    </a:lnR>
                    <a:lnT w="12700" cap="flat" cmpd="sng" algn="ctr">
                      <a:solidFill>
                        <a:srgbClr val="C7CBE7"/>
                      </a:solidFill>
                      <a:prstDash val="solid"/>
                      <a:round/>
                      <a:headEnd type="none" w="med" len="med"/>
                      <a:tailEnd type="none" w="med" len="med"/>
                    </a:lnT>
                    <a:lnB w="12700" cap="flat" cmpd="sng" algn="ctr">
                      <a:solidFill>
                        <a:srgbClr val="C7CBE7"/>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ro-RO" sz="700">
                          <a:effectLst/>
                          <a:latin typeface="Verdana" pitchFamily="34" charset="0"/>
                          <a:ea typeface="Verdana" pitchFamily="34" charset="0"/>
                        </a:rPr>
                        <a:t>Polimixine</a:t>
                      </a:r>
                    </a:p>
                  </a:txBody>
                  <a:tcPr marL="0" marR="0" marT="0" marB="0" anchor="ctr">
                    <a:lnL w="12700" cap="flat" cmpd="sng" algn="ctr">
                      <a:solidFill>
                        <a:srgbClr val="C7CBE7"/>
                      </a:solid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r">
                        <a:lnSpc>
                          <a:spcPct val="115000"/>
                        </a:lnSpc>
                        <a:spcBef>
                          <a:spcPts val="0"/>
                        </a:spcBef>
                        <a:spcAft>
                          <a:spcPts val="0"/>
                        </a:spcAft>
                      </a:pPr>
                      <a:r>
                        <a:rPr lang="ro-RO" sz="700">
                          <a:effectLst/>
                          <a:latin typeface="Verdana" pitchFamily="34" charset="0"/>
                          <a:ea typeface="Verdana" pitchFamily="34" charset="0"/>
                        </a:rPr>
                        <a:t> </a:t>
                      </a:r>
                    </a:p>
                  </a:txBody>
                  <a:tcPr marL="0" marR="0" marT="0" marB="0">
                    <a:lnL w="1270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4585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ro-RO" noProof="0">
                <a:latin typeface="PF Square Sans Pro" pitchFamily="2" charset="0"/>
              </a:rPr>
              <a:t>Vă mulțumesc!</a:t>
            </a:r>
          </a:p>
        </p:txBody>
      </p:sp>
      <p:sp>
        <p:nvSpPr>
          <p:cNvPr id="2" name="Rectángulo 1">
            <a:extLst>
              <a:ext uri="{FF2B5EF4-FFF2-40B4-BE49-F238E27FC236}">
                <a16:creationId xmlns:a16="http://schemas.microsoft.com/office/drawing/2014/main" id="{83807C47-698A-CC2C-6144-54FC9947C99E}"/>
              </a:ext>
            </a:extLst>
          </p:cNvPr>
          <p:cNvSpPr/>
          <p:nvPr/>
        </p:nvSpPr>
        <p:spPr>
          <a:xfrm>
            <a:off x="8534400" y="5721350"/>
            <a:ext cx="365760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Texto&#10;&#10;Descripción generada automáticamente">
            <a:extLst>
              <a:ext uri="{FF2B5EF4-FFF2-40B4-BE49-F238E27FC236}">
                <a16:creationId xmlns:a16="http://schemas.microsoft.com/office/drawing/2014/main" id="{FEDF5552-0F73-A65C-6A0D-605415333B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56566" y="5826975"/>
            <a:ext cx="3543421" cy="794439"/>
          </a:xfrm>
          <a:prstGeom prst="rect">
            <a:avLst/>
          </a:prstGeom>
        </p:spPr>
      </p:pic>
    </p:spTree>
    <p:extLst>
      <p:ext uri="{BB962C8B-B14F-4D97-AF65-F5344CB8AC3E}">
        <p14:creationId xmlns:p14="http://schemas.microsoft.com/office/powerpoint/2010/main" val="3253062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9144" y="3041422"/>
            <a:ext cx="5495544"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3232318"/>
            <a:ext cx="5867400" cy="35528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0" y="5728970"/>
            <a:ext cx="6062472" cy="10972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4274" y="3663950"/>
            <a:ext cx="5986258" cy="2234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1107474" y="63776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9642311" y="4714912"/>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5" name="Picture 4">
            <a:extLst>
              <a:ext uri="{FF2B5EF4-FFF2-40B4-BE49-F238E27FC236}">
                <a16:creationId xmlns:a16="http://schemas.microsoft.com/office/drawing/2014/main" id="{D0AC8D15-721E-4D27-9E5C-F8BCDA2E4ABB}"/>
              </a:ext>
            </a:extLst>
          </p:cNvPr>
          <p:cNvPicPr>
            <a:picLocks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3810001" y="55118"/>
            <a:ext cx="4724400" cy="2770632"/>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075310" y="1281060"/>
            <a:ext cx="2122251" cy="2051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7" name="Conector recto de flecha 16">
            <a:extLst>
              <a:ext uri="{FF2B5EF4-FFF2-40B4-BE49-F238E27FC236}">
                <a16:creationId xmlns:a16="http://schemas.microsoft.com/office/drawing/2014/main" id="{119BB388-1647-4B91-8132-993892548750}"/>
              </a:ext>
            </a:extLst>
          </p:cNvPr>
          <p:cNvCxnSpPr/>
          <p:nvPr/>
        </p:nvCxnSpPr>
        <p:spPr>
          <a:xfrm flipV="1">
            <a:off x="6635387" y="2798572"/>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2800" b="1">
                <a:solidFill>
                  <a:schemeClr val="bg1"/>
                </a:solidFill>
                <a:latin typeface="PF Square Sans Pro" pitchFamily="2" charset="0"/>
              </a:rPr>
              <a:t>ROMÂNIA Date producători de hrană animală</a:t>
            </a:r>
          </a:p>
        </p:txBody>
      </p:sp>
      <p:pic>
        <p:nvPicPr>
          <p:cNvPr id="4" name="Imagen 3">
            <a:extLst>
              <a:ext uri="{FF2B5EF4-FFF2-40B4-BE49-F238E27FC236}">
                <a16:creationId xmlns:a16="http://schemas.microsoft.com/office/drawing/2014/main" id="{9CF00803-7518-4219-9728-E25E8893DD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10650" y="-6168"/>
            <a:ext cx="3181350" cy="2889250"/>
          </a:xfrm>
          <a:prstGeom prst="rect">
            <a:avLst/>
          </a:prstGeom>
          <a:solidFill>
            <a:srgbClr val="FCFDFE"/>
          </a:solidFill>
        </p:spPr>
      </p:pic>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016272" y="2903326"/>
            <a:ext cx="2287887" cy="382326"/>
          </a:xfrm>
          <a:prstGeom prst="rect">
            <a:avLst/>
          </a:prstGeom>
        </p:spPr>
      </p:pic>
      <p:sp>
        <p:nvSpPr>
          <p:cNvPr id="20" name="CuadroTexto 38">
            <a:extLst>
              <a:ext uri="{FF2B5EF4-FFF2-40B4-BE49-F238E27FC236}">
                <a16:creationId xmlns:a16="http://schemas.microsoft.com/office/drawing/2014/main" id="{40A1D76F-89B9-4BE8-9F2B-3FBA9FDB4C2C}"/>
              </a:ext>
            </a:extLst>
          </p:cNvPr>
          <p:cNvSpPr txBox="1"/>
          <p:nvPr/>
        </p:nvSpPr>
        <p:spPr>
          <a:xfrm>
            <a:off x="3778251" y="36201"/>
            <a:ext cx="2409268" cy="340863"/>
          </a:xfrm>
          <a:prstGeom prst="rect">
            <a:avLst/>
          </a:prstGeom>
          <a:noFill/>
        </p:spPr>
        <p:txBody>
          <a:bodyPr wrap="square" rtlCol="0">
            <a:spAutoFit/>
          </a:bodyPr>
          <a:lstStyle/>
          <a:p>
            <a:pPr algn="l">
              <a:lnSpc>
                <a:spcPct val="85000"/>
              </a:lnSpc>
            </a:pPr>
            <a:r>
              <a:rPr lang="ro-RO" sz="1000" b="1">
                <a:solidFill>
                  <a:schemeClr val="tx1"/>
                </a:solidFill>
                <a:latin typeface="Arial" pitchFamily="34" charset="0"/>
                <a:cs typeface="Arial" pitchFamily="34" charset="0"/>
              </a:rPr>
              <a:t>Producția de acvacultură</a:t>
            </a:r>
          </a:p>
          <a:p>
            <a:pPr algn="l">
              <a:lnSpc>
                <a:spcPct val="85000"/>
              </a:lnSpc>
            </a:pPr>
            <a:r>
              <a:rPr lang="ro-RO" sz="900">
                <a:solidFill>
                  <a:schemeClr val="tx1"/>
                </a:solidFill>
                <a:latin typeface="Arial" pitchFamily="34" charset="0"/>
                <a:cs typeface="Arial" pitchFamily="34" charset="0"/>
              </a:rPr>
              <a:t>(tone de greutate în viu, 2021)</a:t>
            </a:r>
          </a:p>
        </p:txBody>
      </p:sp>
      <p:sp>
        <p:nvSpPr>
          <p:cNvPr id="21" name="CuadroTexto 38">
            <a:extLst>
              <a:ext uri="{FF2B5EF4-FFF2-40B4-BE49-F238E27FC236}">
                <a16:creationId xmlns:a16="http://schemas.microsoft.com/office/drawing/2014/main" id="{40A1D76F-89B9-4BE8-9F2B-3FBA9FDB4C2C}"/>
              </a:ext>
            </a:extLst>
          </p:cNvPr>
          <p:cNvSpPr txBox="1"/>
          <p:nvPr/>
        </p:nvSpPr>
        <p:spPr>
          <a:xfrm>
            <a:off x="3789754" y="498475"/>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1 500 000</a:t>
            </a:r>
          </a:p>
        </p:txBody>
      </p:sp>
      <p:sp>
        <p:nvSpPr>
          <p:cNvPr id="22" name="CuadroTexto 38">
            <a:extLst>
              <a:ext uri="{FF2B5EF4-FFF2-40B4-BE49-F238E27FC236}">
                <a16:creationId xmlns:a16="http://schemas.microsoft.com/office/drawing/2014/main" id="{40A1D76F-89B9-4BE8-9F2B-3FBA9FDB4C2C}"/>
              </a:ext>
            </a:extLst>
          </p:cNvPr>
          <p:cNvSpPr txBox="1"/>
          <p:nvPr/>
        </p:nvSpPr>
        <p:spPr>
          <a:xfrm>
            <a:off x="3790950" y="796925"/>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1 250 000</a:t>
            </a:r>
          </a:p>
        </p:txBody>
      </p:sp>
      <p:sp>
        <p:nvSpPr>
          <p:cNvPr id="23" name="CuadroTexto 38">
            <a:extLst>
              <a:ext uri="{FF2B5EF4-FFF2-40B4-BE49-F238E27FC236}">
                <a16:creationId xmlns:a16="http://schemas.microsoft.com/office/drawing/2014/main" id="{40A1D76F-89B9-4BE8-9F2B-3FBA9FDB4C2C}"/>
              </a:ext>
            </a:extLst>
          </p:cNvPr>
          <p:cNvSpPr txBox="1"/>
          <p:nvPr/>
        </p:nvSpPr>
        <p:spPr>
          <a:xfrm>
            <a:off x="3789754" y="1098871"/>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1 000 000</a:t>
            </a:r>
          </a:p>
        </p:txBody>
      </p:sp>
      <p:sp>
        <p:nvSpPr>
          <p:cNvPr id="24" name="CuadroTexto 38">
            <a:extLst>
              <a:ext uri="{FF2B5EF4-FFF2-40B4-BE49-F238E27FC236}">
                <a16:creationId xmlns:a16="http://schemas.microsoft.com/office/drawing/2014/main" id="{40A1D76F-89B9-4BE8-9F2B-3FBA9FDB4C2C}"/>
              </a:ext>
            </a:extLst>
          </p:cNvPr>
          <p:cNvSpPr txBox="1"/>
          <p:nvPr/>
        </p:nvSpPr>
        <p:spPr>
          <a:xfrm>
            <a:off x="3790950" y="1397000"/>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750 000</a:t>
            </a:r>
          </a:p>
        </p:txBody>
      </p:sp>
      <p:sp>
        <p:nvSpPr>
          <p:cNvPr id="25" name="CuadroTexto 38">
            <a:extLst>
              <a:ext uri="{FF2B5EF4-FFF2-40B4-BE49-F238E27FC236}">
                <a16:creationId xmlns:a16="http://schemas.microsoft.com/office/drawing/2014/main" id="{40A1D76F-89B9-4BE8-9F2B-3FBA9FDB4C2C}"/>
              </a:ext>
            </a:extLst>
          </p:cNvPr>
          <p:cNvSpPr txBox="1"/>
          <p:nvPr/>
        </p:nvSpPr>
        <p:spPr>
          <a:xfrm>
            <a:off x="3794125" y="1698625"/>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500 000</a:t>
            </a:r>
          </a:p>
        </p:txBody>
      </p:sp>
      <p:sp>
        <p:nvSpPr>
          <p:cNvPr id="26" name="CuadroTexto 38">
            <a:extLst>
              <a:ext uri="{FF2B5EF4-FFF2-40B4-BE49-F238E27FC236}">
                <a16:creationId xmlns:a16="http://schemas.microsoft.com/office/drawing/2014/main" id="{40A1D76F-89B9-4BE8-9F2B-3FBA9FDB4C2C}"/>
              </a:ext>
            </a:extLst>
          </p:cNvPr>
          <p:cNvSpPr txBox="1"/>
          <p:nvPr/>
        </p:nvSpPr>
        <p:spPr>
          <a:xfrm>
            <a:off x="3797300" y="2003425"/>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250 000</a:t>
            </a:r>
          </a:p>
        </p:txBody>
      </p:sp>
      <p:sp>
        <p:nvSpPr>
          <p:cNvPr id="27" name="CuadroTexto 38">
            <a:extLst>
              <a:ext uri="{FF2B5EF4-FFF2-40B4-BE49-F238E27FC236}">
                <a16:creationId xmlns:a16="http://schemas.microsoft.com/office/drawing/2014/main" id="{40A1D76F-89B9-4BE8-9F2B-3FBA9FDB4C2C}"/>
              </a:ext>
            </a:extLst>
          </p:cNvPr>
          <p:cNvSpPr txBox="1"/>
          <p:nvPr/>
        </p:nvSpPr>
        <p:spPr>
          <a:xfrm>
            <a:off x="3792929" y="2301875"/>
            <a:ext cx="544121" cy="91564"/>
          </a:xfrm>
          <a:prstGeom prst="rect">
            <a:avLst/>
          </a:prstGeom>
          <a:noFill/>
        </p:spPr>
        <p:txBody>
          <a:bodyPr wrap="square" lIns="0" tIns="0" rIns="0" bIns="0" rtlCol="0">
            <a:spAutoFit/>
          </a:bodyPr>
          <a:lstStyle/>
          <a:p>
            <a:pPr algn="r">
              <a:lnSpc>
                <a:spcPct val="85000"/>
              </a:lnSpc>
            </a:pPr>
            <a:r>
              <a:rPr lang="ro-RO" sz="700">
                <a:solidFill>
                  <a:schemeClr val="tx1"/>
                </a:solidFill>
                <a:latin typeface="Arial" pitchFamily="34" charset="0"/>
                <a:cs typeface="Arial" pitchFamily="34" charset="0"/>
              </a:rPr>
              <a:t>0</a:t>
            </a:r>
          </a:p>
        </p:txBody>
      </p:sp>
      <p:sp>
        <p:nvSpPr>
          <p:cNvPr id="28" name="CuadroTexto 38">
            <a:extLst>
              <a:ext uri="{FF2B5EF4-FFF2-40B4-BE49-F238E27FC236}">
                <a16:creationId xmlns:a16="http://schemas.microsoft.com/office/drawing/2014/main" id="{40A1D76F-89B9-4BE8-9F2B-3FBA9FDB4C2C}"/>
              </a:ext>
            </a:extLst>
          </p:cNvPr>
          <p:cNvSpPr txBox="1"/>
          <p:nvPr/>
        </p:nvSpPr>
        <p:spPr>
          <a:xfrm rot="18526931">
            <a:off x="4259464" y="2449252"/>
            <a:ext cx="354716"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UE (</a:t>
            </a:r>
            <a:r>
              <a:rPr lang="ro-RO" sz="600" baseline="30000">
                <a:solidFill>
                  <a:schemeClr val="tx1"/>
                </a:solidFill>
                <a:latin typeface="Arial" pitchFamily="34" charset="0"/>
                <a:cs typeface="Arial" pitchFamily="34" charset="0"/>
              </a:rPr>
              <a:t>1</a:t>
            </a:r>
            <a:r>
              <a:rPr lang="ro-RO" sz="600">
                <a:solidFill>
                  <a:schemeClr val="tx1"/>
                </a:solidFill>
                <a:latin typeface="Arial" pitchFamily="34" charset="0"/>
                <a:cs typeface="Arial" pitchFamily="34" charset="0"/>
              </a:rPr>
              <a:t>)</a:t>
            </a:r>
          </a:p>
        </p:txBody>
      </p:sp>
      <p:sp>
        <p:nvSpPr>
          <p:cNvPr id="29" name="CuadroTexto 38">
            <a:extLst>
              <a:ext uri="{FF2B5EF4-FFF2-40B4-BE49-F238E27FC236}">
                <a16:creationId xmlns:a16="http://schemas.microsoft.com/office/drawing/2014/main" id="{40A1D76F-89B9-4BE8-9F2B-3FBA9FDB4C2C}"/>
              </a:ext>
            </a:extLst>
          </p:cNvPr>
          <p:cNvSpPr txBox="1"/>
          <p:nvPr/>
        </p:nvSpPr>
        <p:spPr>
          <a:xfrm rot="18526931">
            <a:off x="4555838" y="2457650"/>
            <a:ext cx="354716"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Spania</a:t>
            </a:r>
          </a:p>
        </p:txBody>
      </p:sp>
      <p:sp>
        <p:nvSpPr>
          <p:cNvPr id="30" name="CuadroTexto 38">
            <a:extLst>
              <a:ext uri="{FF2B5EF4-FFF2-40B4-BE49-F238E27FC236}">
                <a16:creationId xmlns:a16="http://schemas.microsoft.com/office/drawing/2014/main" id="{40A1D76F-89B9-4BE8-9F2B-3FBA9FDB4C2C}"/>
              </a:ext>
            </a:extLst>
          </p:cNvPr>
          <p:cNvSpPr txBox="1"/>
          <p:nvPr/>
        </p:nvSpPr>
        <p:spPr>
          <a:xfrm rot="18526931">
            <a:off x="4693821" y="2467175"/>
            <a:ext cx="354716"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Franța</a:t>
            </a:r>
          </a:p>
        </p:txBody>
      </p:sp>
      <p:sp>
        <p:nvSpPr>
          <p:cNvPr id="31" name="CuadroTexto 38">
            <a:extLst>
              <a:ext uri="{FF2B5EF4-FFF2-40B4-BE49-F238E27FC236}">
                <a16:creationId xmlns:a16="http://schemas.microsoft.com/office/drawing/2014/main" id="{40A1D76F-89B9-4BE8-9F2B-3FBA9FDB4C2C}"/>
              </a:ext>
            </a:extLst>
          </p:cNvPr>
          <p:cNvSpPr txBox="1"/>
          <p:nvPr/>
        </p:nvSpPr>
        <p:spPr>
          <a:xfrm rot="18526931">
            <a:off x="4855746" y="2435425"/>
            <a:ext cx="354716"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Italia</a:t>
            </a:r>
          </a:p>
        </p:txBody>
      </p:sp>
      <p:sp>
        <p:nvSpPr>
          <p:cNvPr id="32" name="CuadroTexto 38">
            <a:extLst>
              <a:ext uri="{FF2B5EF4-FFF2-40B4-BE49-F238E27FC236}">
                <a16:creationId xmlns:a16="http://schemas.microsoft.com/office/drawing/2014/main" id="{40A1D76F-89B9-4BE8-9F2B-3FBA9FDB4C2C}"/>
              </a:ext>
            </a:extLst>
          </p:cNvPr>
          <p:cNvSpPr txBox="1"/>
          <p:nvPr/>
        </p:nvSpPr>
        <p:spPr>
          <a:xfrm rot="18526931">
            <a:off x="4982746" y="2470350"/>
            <a:ext cx="354716"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Grecia</a:t>
            </a:r>
          </a:p>
        </p:txBody>
      </p:sp>
      <p:sp>
        <p:nvSpPr>
          <p:cNvPr id="33" name="CuadroTexto 38">
            <a:extLst>
              <a:ext uri="{FF2B5EF4-FFF2-40B4-BE49-F238E27FC236}">
                <a16:creationId xmlns:a16="http://schemas.microsoft.com/office/drawing/2014/main" id="{40A1D76F-89B9-4BE8-9F2B-3FBA9FDB4C2C}"/>
              </a:ext>
            </a:extLst>
          </p:cNvPr>
          <p:cNvSpPr txBox="1"/>
          <p:nvPr/>
        </p:nvSpPr>
        <p:spPr>
          <a:xfrm rot="18526931">
            <a:off x="5032895" y="2505590"/>
            <a:ext cx="497512" cy="65403"/>
          </a:xfrm>
          <a:prstGeom prst="rect">
            <a:avLst/>
          </a:prstGeom>
          <a:noFill/>
        </p:spPr>
        <p:txBody>
          <a:bodyPr wrap="square" lIns="0" tIns="0" rIns="0" bIns="0" rtlCol="0">
            <a:spAutoFit/>
          </a:bodyPr>
          <a:lstStyle/>
          <a:p>
            <a:pPr algn="ctr">
              <a:lnSpc>
                <a:spcPct val="85000"/>
              </a:lnSpc>
            </a:pPr>
            <a:r>
              <a:rPr lang="ro-RO" sz="500">
                <a:solidFill>
                  <a:schemeClr val="tx1"/>
                </a:solidFill>
                <a:latin typeface="Arial" pitchFamily="34" charset="0"/>
                <a:cs typeface="Arial" pitchFamily="34" charset="0"/>
              </a:rPr>
              <a:t>Olanda</a:t>
            </a:r>
          </a:p>
        </p:txBody>
      </p:sp>
      <p:sp>
        <p:nvSpPr>
          <p:cNvPr id="34" name="CuadroTexto 38">
            <a:extLst>
              <a:ext uri="{FF2B5EF4-FFF2-40B4-BE49-F238E27FC236}">
                <a16:creationId xmlns:a16="http://schemas.microsoft.com/office/drawing/2014/main" id="{40A1D76F-89B9-4BE8-9F2B-3FBA9FDB4C2C}"/>
              </a:ext>
            </a:extLst>
          </p:cNvPr>
          <p:cNvSpPr txBox="1"/>
          <p:nvPr/>
        </p:nvSpPr>
        <p:spPr>
          <a:xfrm rot="18526931">
            <a:off x="5287320" y="2478142"/>
            <a:ext cx="324331" cy="65403"/>
          </a:xfrm>
          <a:prstGeom prst="rect">
            <a:avLst/>
          </a:prstGeom>
          <a:noFill/>
        </p:spPr>
        <p:txBody>
          <a:bodyPr wrap="square" lIns="0" tIns="0" rIns="0" bIns="0" rtlCol="0">
            <a:spAutoFit/>
          </a:bodyPr>
          <a:lstStyle/>
          <a:p>
            <a:pPr algn="ctr">
              <a:lnSpc>
                <a:spcPct val="85000"/>
              </a:lnSpc>
            </a:pPr>
            <a:r>
              <a:rPr lang="ro-RO" sz="500">
                <a:solidFill>
                  <a:schemeClr val="tx1"/>
                </a:solidFill>
                <a:latin typeface="Arial" pitchFamily="34" charset="0"/>
                <a:cs typeface="Arial" pitchFamily="34" charset="0"/>
              </a:rPr>
              <a:t>Polonia</a:t>
            </a:r>
          </a:p>
        </p:txBody>
      </p:sp>
      <p:sp>
        <p:nvSpPr>
          <p:cNvPr id="35" name="CuadroTexto 38">
            <a:extLst>
              <a:ext uri="{FF2B5EF4-FFF2-40B4-BE49-F238E27FC236}">
                <a16:creationId xmlns:a16="http://schemas.microsoft.com/office/drawing/2014/main" id="{40A1D76F-89B9-4BE8-9F2B-3FBA9FDB4C2C}"/>
              </a:ext>
            </a:extLst>
          </p:cNvPr>
          <p:cNvSpPr txBox="1"/>
          <p:nvPr/>
        </p:nvSpPr>
        <p:spPr>
          <a:xfrm rot="18526931">
            <a:off x="5441708" y="2470415"/>
            <a:ext cx="324331"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Irlanda</a:t>
            </a:r>
          </a:p>
        </p:txBody>
      </p:sp>
      <p:sp>
        <p:nvSpPr>
          <p:cNvPr id="36" name="CuadroTexto 38">
            <a:extLst>
              <a:ext uri="{FF2B5EF4-FFF2-40B4-BE49-F238E27FC236}">
                <a16:creationId xmlns:a16="http://schemas.microsoft.com/office/drawing/2014/main" id="{40A1D76F-89B9-4BE8-9F2B-3FBA9FDB4C2C}"/>
              </a:ext>
            </a:extLst>
          </p:cNvPr>
          <p:cNvSpPr txBox="1"/>
          <p:nvPr/>
        </p:nvSpPr>
        <p:spPr>
          <a:xfrm rot="18526931">
            <a:off x="5535792" y="2450638"/>
            <a:ext cx="388863" cy="156966"/>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Danemarca</a:t>
            </a:r>
          </a:p>
        </p:txBody>
      </p:sp>
      <p:sp>
        <p:nvSpPr>
          <p:cNvPr id="38" name="CuadroTexto 38">
            <a:extLst>
              <a:ext uri="{FF2B5EF4-FFF2-40B4-BE49-F238E27FC236}">
                <a16:creationId xmlns:a16="http://schemas.microsoft.com/office/drawing/2014/main" id="{40A1D76F-89B9-4BE8-9F2B-3FBA9FDB4C2C}"/>
              </a:ext>
            </a:extLst>
          </p:cNvPr>
          <p:cNvSpPr txBox="1"/>
          <p:nvPr/>
        </p:nvSpPr>
        <p:spPr>
          <a:xfrm rot="18526931">
            <a:off x="5670444" y="2503540"/>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Germania</a:t>
            </a:r>
          </a:p>
        </p:txBody>
      </p:sp>
      <p:sp>
        <p:nvSpPr>
          <p:cNvPr id="39" name="CuadroTexto 38">
            <a:extLst>
              <a:ext uri="{FF2B5EF4-FFF2-40B4-BE49-F238E27FC236}">
                <a16:creationId xmlns:a16="http://schemas.microsoft.com/office/drawing/2014/main" id="{40A1D76F-89B9-4BE8-9F2B-3FBA9FDB4C2C}"/>
              </a:ext>
            </a:extLst>
          </p:cNvPr>
          <p:cNvSpPr txBox="1"/>
          <p:nvPr/>
        </p:nvSpPr>
        <p:spPr>
          <a:xfrm rot="18526931">
            <a:off x="5842426" y="2471790"/>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Croația</a:t>
            </a:r>
          </a:p>
        </p:txBody>
      </p:sp>
      <p:sp>
        <p:nvSpPr>
          <p:cNvPr id="40" name="CuadroTexto 38">
            <a:extLst>
              <a:ext uri="{FF2B5EF4-FFF2-40B4-BE49-F238E27FC236}">
                <a16:creationId xmlns:a16="http://schemas.microsoft.com/office/drawing/2014/main" id="{40A1D76F-89B9-4BE8-9F2B-3FBA9FDB4C2C}"/>
              </a:ext>
            </a:extLst>
          </p:cNvPr>
          <p:cNvSpPr txBox="1"/>
          <p:nvPr/>
        </p:nvSpPr>
        <p:spPr>
          <a:xfrm rot="18526931">
            <a:off x="5981474" y="2481315"/>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Cehia</a:t>
            </a:r>
          </a:p>
        </p:txBody>
      </p:sp>
      <p:sp>
        <p:nvSpPr>
          <p:cNvPr id="41" name="CuadroTexto 38">
            <a:extLst>
              <a:ext uri="{FF2B5EF4-FFF2-40B4-BE49-F238E27FC236}">
                <a16:creationId xmlns:a16="http://schemas.microsoft.com/office/drawing/2014/main" id="{40A1D76F-89B9-4BE8-9F2B-3FBA9FDB4C2C}"/>
              </a:ext>
            </a:extLst>
          </p:cNvPr>
          <p:cNvSpPr txBox="1"/>
          <p:nvPr/>
        </p:nvSpPr>
        <p:spPr>
          <a:xfrm rot="18526931">
            <a:off x="6133994" y="2488452"/>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Ungaria</a:t>
            </a:r>
          </a:p>
        </p:txBody>
      </p:sp>
      <p:sp>
        <p:nvSpPr>
          <p:cNvPr id="42" name="CuadroTexto 38">
            <a:extLst>
              <a:ext uri="{FF2B5EF4-FFF2-40B4-BE49-F238E27FC236}">
                <a16:creationId xmlns:a16="http://schemas.microsoft.com/office/drawing/2014/main" id="{40A1D76F-89B9-4BE8-9F2B-3FBA9FDB4C2C}"/>
              </a:ext>
            </a:extLst>
          </p:cNvPr>
          <p:cNvSpPr txBox="1"/>
          <p:nvPr/>
        </p:nvSpPr>
        <p:spPr>
          <a:xfrm rot="18526931">
            <a:off x="6272393" y="2490840"/>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Portugalia</a:t>
            </a:r>
          </a:p>
        </p:txBody>
      </p:sp>
      <p:sp>
        <p:nvSpPr>
          <p:cNvPr id="43" name="CuadroTexto 38">
            <a:extLst>
              <a:ext uri="{FF2B5EF4-FFF2-40B4-BE49-F238E27FC236}">
                <a16:creationId xmlns:a16="http://schemas.microsoft.com/office/drawing/2014/main" id="{40A1D76F-89B9-4BE8-9F2B-3FBA9FDB4C2C}"/>
              </a:ext>
            </a:extLst>
          </p:cNvPr>
          <p:cNvSpPr txBox="1"/>
          <p:nvPr/>
        </p:nvSpPr>
        <p:spPr>
          <a:xfrm rot="18526931">
            <a:off x="6441606" y="2448519"/>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Malta</a:t>
            </a:r>
          </a:p>
        </p:txBody>
      </p:sp>
      <p:sp>
        <p:nvSpPr>
          <p:cNvPr id="44" name="CuadroTexto 38">
            <a:extLst>
              <a:ext uri="{FF2B5EF4-FFF2-40B4-BE49-F238E27FC236}">
                <a16:creationId xmlns:a16="http://schemas.microsoft.com/office/drawing/2014/main" id="{40A1D76F-89B9-4BE8-9F2B-3FBA9FDB4C2C}"/>
              </a:ext>
            </a:extLst>
          </p:cNvPr>
          <p:cNvSpPr txBox="1"/>
          <p:nvPr/>
        </p:nvSpPr>
        <p:spPr>
          <a:xfrm rot="18526931">
            <a:off x="6568969" y="2484165"/>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Suedia</a:t>
            </a:r>
          </a:p>
        </p:txBody>
      </p:sp>
      <p:sp>
        <p:nvSpPr>
          <p:cNvPr id="45" name="CuadroTexto 38">
            <a:extLst>
              <a:ext uri="{FF2B5EF4-FFF2-40B4-BE49-F238E27FC236}">
                <a16:creationId xmlns:a16="http://schemas.microsoft.com/office/drawing/2014/main" id="{40A1D76F-89B9-4BE8-9F2B-3FBA9FDB4C2C}"/>
              </a:ext>
            </a:extLst>
          </p:cNvPr>
          <p:cNvSpPr txBox="1"/>
          <p:nvPr/>
        </p:nvSpPr>
        <p:spPr>
          <a:xfrm rot="18526931">
            <a:off x="6720717" y="2469402"/>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Finlanda</a:t>
            </a:r>
          </a:p>
        </p:txBody>
      </p:sp>
      <p:sp>
        <p:nvSpPr>
          <p:cNvPr id="46" name="CuadroTexto 38">
            <a:extLst>
              <a:ext uri="{FF2B5EF4-FFF2-40B4-BE49-F238E27FC236}">
                <a16:creationId xmlns:a16="http://schemas.microsoft.com/office/drawing/2014/main" id="{40A1D76F-89B9-4BE8-9F2B-3FBA9FDB4C2C}"/>
              </a:ext>
            </a:extLst>
          </p:cNvPr>
          <p:cNvSpPr txBox="1"/>
          <p:nvPr/>
        </p:nvSpPr>
        <p:spPr>
          <a:xfrm rot="18526931">
            <a:off x="6791219" y="2576565"/>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România</a:t>
            </a:r>
          </a:p>
        </p:txBody>
      </p:sp>
      <p:sp>
        <p:nvSpPr>
          <p:cNvPr id="47" name="CuadroTexto 38">
            <a:extLst>
              <a:ext uri="{FF2B5EF4-FFF2-40B4-BE49-F238E27FC236}">
                <a16:creationId xmlns:a16="http://schemas.microsoft.com/office/drawing/2014/main" id="{40A1D76F-89B9-4BE8-9F2B-3FBA9FDB4C2C}"/>
              </a:ext>
            </a:extLst>
          </p:cNvPr>
          <p:cNvSpPr txBox="1"/>
          <p:nvPr/>
        </p:nvSpPr>
        <p:spPr>
          <a:xfrm rot="18526931">
            <a:off x="7013469" y="2481315"/>
            <a:ext cx="388863"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Bulgaria</a:t>
            </a:r>
          </a:p>
        </p:txBody>
      </p:sp>
      <p:sp>
        <p:nvSpPr>
          <p:cNvPr id="48" name="CuadroTexto 38">
            <a:extLst>
              <a:ext uri="{FF2B5EF4-FFF2-40B4-BE49-F238E27FC236}">
                <a16:creationId xmlns:a16="http://schemas.microsoft.com/office/drawing/2014/main" id="{40A1D76F-89B9-4BE8-9F2B-3FBA9FDB4C2C}"/>
              </a:ext>
            </a:extLst>
          </p:cNvPr>
          <p:cNvSpPr txBox="1"/>
          <p:nvPr/>
        </p:nvSpPr>
        <p:spPr>
          <a:xfrm rot="18526931">
            <a:off x="7185361" y="2472577"/>
            <a:ext cx="366327"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Cipru</a:t>
            </a:r>
          </a:p>
        </p:txBody>
      </p:sp>
      <p:sp>
        <p:nvSpPr>
          <p:cNvPr id="49" name="CuadroTexto 38">
            <a:extLst>
              <a:ext uri="{FF2B5EF4-FFF2-40B4-BE49-F238E27FC236}">
                <a16:creationId xmlns:a16="http://schemas.microsoft.com/office/drawing/2014/main" id="{40A1D76F-89B9-4BE8-9F2B-3FBA9FDB4C2C}"/>
              </a:ext>
            </a:extLst>
          </p:cNvPr>
          <p:cNvSpPr txBox="1"/>
          <p:nvPr/>
        </p:nvSpPr>
        <p:spPr>
          <a:xfrm rot="18526931">
            <a:off x="7331362" y="2467873"/>
            <a:ext cx="366327"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Austria</a:t>
            </a:r>
          </a:p>
        </p:txBody>
      </p:sp>
      <p:sp>
        <p:nvSpPr>
          <p:cNvPr id="50" name="CuadroTexto 38">
            <a:extLst>
              <a:ext uri="{FF2B5EF4-FFF2-40B4-BE49-F238E27FC236}">
                <a16:creationId xmlns:a16="http://schemas.microsoft.com/office/drawing/2014/main" id="{40A1D76F-89B9-4BE8-9F2B-3FBA9FDB4C2C}"/>
              </a:ext>
            </a:extLst>
          </p:cNvPr>
          <p:cNvSpPr txBox="1"/>
          <p:nvPr/>
        </p:nvSpPr>
        <p:spPr>
          <a:xfrm rot="18526931">
            <a:off x="7441174" y="2509107"/>
            <a:ext cx="396680"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Lituania</a:t>
            </a:r>
          </a:p>
        </p:txBody>
      </p:sp>
      <p:sp>
        <p:nvSpPr>
          <p:cNvPr id="51" name="CuadroTexto 38">
            <a:extLst>
              <a:ext uri="{FF2B5EF4-FFF2-40B4-BE49-F238E27FC236}">
                <a16:creationId xmlns:a16="http://schemas.microsoft.com/office/drawing/2014/main" id="{40A1D76F-89B9-4BE8-9F2B-3FBA9FDB4C2C}"/>
              </a:ext>
            </a:extLst>
          </p:cNvPr>
          <p:cNvSpPr txBox="1"/>
          <p:nvPr/>
        </p:nvSpPr>
        <p:spPr>
          <a:xfrm rot="18526931">
            <a:off x="7592194" y="2487793"/>
            <a:ext cx="396680"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Slovacia</a:t>
            </a:r>
          </a:p>
        </p:txBody>
      </p:sp>
      <p:sp>
        <p:nvSpPr>
          <p:cNvPr id="52" name="CuadroTexto 38">
            <a:extLst>
              <a:ext uri="{FF2B5EF4-FFF2-40B4-BE49-F238E27FC236}">
                <a16:creationId xmlns:a16="http://schemas.microsoft.com/office/drawing/2014/main" id="{40A1D76F-89B9-4BE8-9F2B-3FBA9FDB4C2C}"/>
              </a:ext>
            </a:extLst>
          </p:cNvPr>
          <p:cNvSpPr txBox="1"/>
          <p:nvPr/>
        </p:nvSpPr>
        <p:spPr>
          <a:xfrm rot="18526931">
            <a:off x="7731013" y="2491499"/>
            <a:ext cx="396680"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Slovenia</a:t>
            </a:r>
          </a:p>
        </p:txBody>
      </p:sp>
      <p:sp>
        <p:nvSpPr>
          <p:cNvPr id="53" name="CuadroTexto 38">
            <a:extLst>
              <a:ext uri="{FF2B5EF4-FFF2-40B4-BE49-F238E27FC236}">
                <a16:creationId xmlns:a16="http://schemas.microsoft.com/office/drawing/2014/main" id="{40A1D76F-89B9-4BE8-9F2B-3FBA9FDB4C2C}"/>
              </a:ext>
            </a:extLst>
          </p:cNvPr>
          <p:cNvSpPr txBox="1"/>
          <p:nvPr/>
        </p:nvSpPr>
        <p:spPr>
          <a:xfrm rot="18526931">
            <a:off x="7914082" y="2461158"/>
            <a:ext cx="396680"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Letonia</a:t>
            </a:r>
          </a:p>
        </p:txBody>
      </p:sp>
      <p:sp>
        <p:nvSpPr>
          <p:cNvPr id="54" name="CuadroTexto 38">
            <a:extLst>
              <a:ext uri="{FF2B5EF4-FFF2-40B4-BE49-F238E27FC236}">
                <a16:creationId xmlns:a16="http://schemas.microsoft.com/office/drawing/2014/main" id="{40A1D76F-89B9-4BE8-9F2B-3FBA9FDB4C2C}"/>
              </a:ext>
            </a:extLst>
          </p:cNvPr>
          <p:cNvSpPr txBox="1"/>
          <p:nvPr/>
        </p:nvSpPr>
        <p:spPr>
          <a:xfrm rot="18526931">
            <a:off x="8048137" y="2471916"/>
            <a:ext cx="396680"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Estonia</a:t>
            </a:r>
          </a:p>
        </p:txBody>
      </p:sp>
      <p:sp>
        <p:nvSpPr>
          <p:cNvPr id="55" name="CuadroTexto 38">
            <a:extLst>
              <a:ext uri="{FF2B5EF4-FFF2-40B4-BE49-F238E27FC236}">
                <a16:creationId xmlns:a16="http://schemas.microsoft.com/office/drawing/2014/main" id="{40A1D76F-89B9-4BE8-9F2B-3FBA9FDB4C2C}"/>
              </a:ext>
            </a:extLst>
          </p:cNvPr>
          <p:cNvSpPr txBox="1"/>
          <p:nvPr/>
        </p:nvSpPr>
        <p:spPr>
          <a:xfrm rot="18526931">
            <a:off x="8183450" y="2488591"/>
            <a:ext cx="396680" cy="78483"/>
          </a:xfrm>
          <a:prstGeom prst="rect">
            <a:avLst/>
          </a:prstGeom>
          <a:noFill/>
        </p:spPr>
        <p:txBody>
          <a:bodyPr wrap="square" lIns="0" tIns="0" rIns="0" bIns="0" rtlCol="0">
            <a:spAutoFit/>
          </a:bodyPr>
          <a:lstStyle/>
          <a:p>
            <a:pPr algn="ctr">
              <a:lnSpc>
                <a:spcPct val="85000"/>
              </a:lnSpc>
            </a:pPr>
            <a:r>
              <a:rPr lang="ro-RO" sz="600">
                <a:solidFill>
                  <a:schemeClr val="tx1"/>
                </a:solidFill>
                <a:latin typeface="Arial" pitchFamily="34" charset="0"/>
                <a:cs typeface="Arial" pitchFamily="34" charset="0"/>
              </a:rPr>
              <a:t>Belgia</a:t>
            </a:r>
          </a:p>
        </p:txBody>
      </p:sp>
      <p:sp>
        <p:nvSpPr>
          <p:cNvPr id="56" name="CuadroTexto 38">
            <a:extLst>
              <a:ext uri="{FF2B5EF4-FFF2-40B4-BE49-F238E27FC236}">
                <a16:creationId xmlns:a16="http://schemas.microsoft.com/office/drawing/2014/main" id="{40A1D76F-89B9-4BE8-9F2B-3FBA9FDB4C2C}"/>
              </a:ext>
            </a:extLst>
          </p:cNvPr>
          <p:cNvSpPr txBox="1"/>
          <p:nvPr/>
        </p:nvSpPr>
        <p:spPr>
          <a:xfrm>
            <a:off x="4191000" y="2701455"/>
            <a:ext cx="2444387" cy="91564"/>
          </a:xfrm>
          <a:prstGeom prst="rect">
            <a:avLst/>
          </a:prstGeom>
          <a:noFill/>
        </p:spPr>
        <p:txBody>
          <a:bodyPr wrap="square" lIns="0" tIns="0" rIns="0" bIns="0" rtlCol="0">
            <a:spAutoFit/>
          </a:bodyPr>
          <a:lstStyle/>
          <a:p>
            <a:pPr algn="l">
              <a:lnSpc>
                <a:spcPct val="85000"/>
              </a:lnSpc>
            </a:pPr>
            <a:r>
              <a:rPr lang="ro-RO" sz="700" i="1" dirty="0">
                <a:solidFill>
                  <a:schemeClr val="tx1"/>
                </a:solidFill>
                <a:latin typeface="Arial" pitchFamily="34" charset="0"/>
                <a:cs typeface="Arial" pitchFamily="34" charset="0"/>
              </a:rPr>
              <a:t>Sursă:</a:t>
            </a:r>
            <a:r>
              <a:rPr lang="ro-RO" sz="700" dirty="0">
                <a:solidFill>
                  <a:schemeClr val="tx1"/>
                </a:solidFill>
                <a:latin typeface="Arial" pitchFamily="34" charset="0"/>
                <a:cs typeface="Arial" pitchFamily="34" charset="0"/>
              </a:rPr>
              <a:t> Eurostat (cod de date online: fish_aq2a)</a:t>
            </a:r>
          </a:p>
        </p:txBody>
      </p:sp>
      <p:sp>
        <p:nvSpPr>
          <p:cNvPr id="57" name="CuadroTexto 38">
            <a:extLst>
              <a:ext uri="{FF2B5EF4-FFF2-40B4-BE49-F238E27FC236}">
                <a16:creationId xmlns:a16="http://schemas.microsoft.com/office/drawing/2014/main" id="{40A1D76F-89B9-4BE8-9F2B-3FBA9FDB4C2C}"/>
              </a:ext>
            </a:extLst>
          </p:cNvPr>
          <p:cNvSpPr txBox="1"/>
          <p:nvPr/>
        </p:nvSpPr>
        <p:spPr>
          <a:xfrm>
            <a:off x="9112250" y="36201"/>
            <a:ext cx="685800" cy="209288"/>
          </a:xfrm>
          <a:prstGeom prst="rect">
            <a:avLst/>
          </a:prstGeom>
          <a:noFill/>
        </p:spPr>
        <p:txBody>
          <a:bodyPr wrap="square" lIns="0" tIns="0" rIns="0" bIns="0" rtlCol="0">
            <a:spAutoFit/>
          </a:bodyPr>
          <a:lstStyle/>
          <a:p>
            <a:pPr algn="ctr">
              <a:lnSpc>
                <a:spcPct val="85000"/>
              </a:lnSpc>
            </a:pPr>
            <a:r>
              <a:rPr lang="ro-RO" sz="800" b="1">
                <a:solidFill>
                  <a:schemeClr val="bg1"/>
                </a:solidFill>
                <a:latin typeface="Arial" pitchFamily="34" charset="0"/>
                <a:cs typeface="Arial" pitchFamily="34" charset="0"/>
              </a:rPr>
              <a:t>Unități de specie</a:t>
            </a:r>
          </a:p>
        </p:txBody>
      </p:sp>
      <p:sp>
        <p:nvSpPr>
          <p:cNvPr id="58" name="CuadroTexto 38">
            <a:extLst>
              <a:ext uri="{FF2B5EF4-FFF2-40B4-BE49-F238E27FC236}">
                <a16:creationId xmlns:a16="http://schemas.microsoft.com/office/drawing/2014/main" id="{40A1D76F-89B9-4BE8-9F2B-3FBA9FDB4C2C}"/>
              </a:ext>
            </a:extLst>
          </p:cNvPr>
          <p:cNvSpPr txBox="1"/>
          <p:nvPr/>
        </p:nvSpPr>
        <p:spPr>
          <a:xfrm>
            <a:off x="10058400" y="34397"/>
            <a:ext cx="457200" cy="104644"/>
          </a:xfrm>
          <a:prstGeom prst="rect">
            <a:avLst/>
          </a:prstGeom>
          <a:noFill/>
        </p:spPr>
        <p:txBody>
          <a:bodyPr wrap="square" lIns="0" tIns="0" rIns="0" bIns="0" rtlCol="0" anchor="ctr">
            <a:spAutoFit/>
          </a:bodyPr>
          <a:lstStyle/>
          <a:p>
            <a:pPr algn="ctr">
              <a:lnSpc>
                <a:spcPct val="85000"/>
              </a:lnSpc>
            </a:pPr>
            <a:r>
              <a:rPr lang="ro-RO" sz="800" b="1">
                <a:solidFill>
                  <a:schemeClr val="bg1"/>
                </a:solidFill>
                <a:latin typeface="Arial" pitchFamily="34" charset="0"/>
                <a:cs typeface="Arial" pitchFamily="34" charset="0"/>
              </a:rPr>
              <a:t>UE</a:t>
            </a:r>
          </a:p>
        </p:txBody>
      </p:sp>
      <p:sp>
        <p:nvSpPr>
          <p:cNvPr id="59" name="CuadroTexto 38">
            <a:extLst>
              <a:ext uri="{FF2B5EF4-FFF2-40B4-BE49-F238E27FC236}">
                <a16:creationId xmlns:a16="http://schemas.microsoft.com/office/drawing/2014/main" id="{40A1D76F-89B9-4BE8-9F2B-3FBA9FDB4C2C}"/>
              </a:ext>
            </a:extLst>
          </p:cNvPr>
          <p:cNvSpPr txBox="1"/>
          <p:nvPr/>
        </p:nvSpPr>
        <p:spPr>
          <a:xfrm>
            <a:off x="10785043" y="38849"/>
            <a:ext cx="521564" cy="104644"/>
          </a:xfrm>
          <a:prstGeom prst="rect">
            <a:avLst/>
          </a:prstGeom>
          <a:noFill/>
        </p:spPr>
        <p:txBody>
          <a:bodyPr wrap="square" lIns="0" tIns="0" rIns="0" bIns="0" rtlCol="0" anchor="ctr">
            <a:spAutoFit/>
          </a:bodyPr>
          <a:lstStyle/>
          <a:p>
            <a:pPr algn="ctr">
              <a:lnSpc>
                <a:spcPct val="85000"/>
              </a:lnSpc>
            </a:pPr>
            <a:r>
              <a:rPr lang="ro-RO" sz="800" b="1">
                <a:solidFill>
                  <a:schemeClr val="bg1"/>
                </a:solidFill>
                <a:latin typeface="Arial" pitchFamily="34" charset="0"/>
                <a:cs typeface="Arial" pitchFamily="34" charset="0"/>
              </a:rPr>
              <a:t>România</a:t>
            </a:r>
          </a:p>
        </p:txBody>
      </p:sp>
      <p:sp>
        <p:nvSpPr>
          <p:cNvPr id="60" name="CuadroTexto 38">
            <a:extLst>
              <a:ext uri="{FF2B5EF4-FFF2-40B4-BE49-F238E27FC236}">
                <a16:creationId xmlns:a16="http://schemas.microsoft.com/office/drawing/2014/main" id="{40A1D76F-89B9-4BE8-9F2B-3FBA9FDB4C2C}"/>
              </a:ext>
            </a:extLst>
          </p:cNvPr>
          <p:cNvSpPr txBox="1"/>
          <p:nvPr/>
        </p:nvSpPr>
        <p:spPr>
          <a:xfrm>
            <a:off x="11459439" y="38849"/>
            <a:ext cx="697636" cy="104644"/>
          </a:xfrm>
          <a:prstGeom prst="rect">
            <a:avLst/>
          </a:prstGeom>
          <a:noFill/>
        </p:spPr>
        <p:txBody>
          <a:bodyPr wrap="square" lIns="0" tIns="0" rIns="0" bIns="0" rtlCol="0" anchor="ctr">
            <a:spAutoFit/>
          </a:bodyPr>
          <a:lstStyle/>
          <a:p>
            <a:pPr algn="ctr">
              <a:lnSpc>
                <a:spcPct val="85000"/>
              </a:lnSpc>
            </a:pPr>
            <a:r>
              <a:rPr lang="ro-RO" sz="800" b="1">
                <a:solidFill>
                  <a:schemeClr val="bg1"/>
                </a:solidFill>
                <a:latin typeface="Arial" pitchFamily="34" charset="0"/>
                <a:cs typeface="Arial" pitchFamily="34" charset="0"/>
              </a:rPr>
              <a:t>% România</a:t>
            </a:r>
          </a:p>
        </p:txBody>
      </p:sp>
      <p:sp>
        <p:nvSpPr>
          <p:cNvPr id="61" name="CuadroTexto 38">
            <a:extLst>
              <a:ext uri="{FF2B5EF4-FFF2-40B4-BE49-F238E27FC236}">
                <a16:creationId xmlns:a16="http://schemas.microsoft.com/office/drawing/2014/main" id="{40A1D76F-89B9-4BE8-9F2B-3FBA9FDB4C2C}"/>
              </a:ext>
            </a:extLst>
          </p:cNvPr>
          <p:cNvSpPr txBox="1"/>
          <p:nvPr/>
        </p:nvSpPr>
        <p:spPr>
          <a:xfrm>
            <a:off x="9931400" y="288925"/>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55.388.030</a:t>
            </a:r>
          </a:p>
        </p:txBody>
      </p:sp>
      <p:sp>
        <p:nvSpPr>
          <p:cNvPr id="62" name="CuadroTexto 38">
            <a:extLst>
              <a:ext uri="{FF2B5EF4-FFF2-40B4-BE49-F238E27FC236}">
                <a16:creationId xmlns:a16="http://schemas.microsoft.com/office/drawing/2014/main" id="{40A1D76F-89B9-4BE8-9F2B-3FBA9FDB4C2C}"/>
              </a:ext>
            </a:extLst>
          </p:cNvPr>
          <p:cNvSpPr txBox="1"/>
          <p:nvPr/>
        </p:nvSpPr>
        <p:spPr>
          <a:xfrm>
            <a:off x="9934575" y="625475"/>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33.934.820</a:t>
            </a:r>
          </a:p>
        </p:txBody>
      </p:sp>
      <p:sp>
        <p:nvSpPr>
          <p:cNvPr id="63" name="CuadroTexto 38">
            <a:extLst>
              <a:ext uri="{FF2B5EF4-FFF2-40B4-BE49-F238E27FC236}">
                <a16:creationId xmlns:a16="http://schemas.microsoft.com/office/drawing/2014/main" id="{40A1D76F-89B9-4BE8-9F2B-3FBA9FDB4C2C}"/>
              </a:ext>
            </a:extLst>
          </p:cNvPr>
          <p:cNvSpPr txBox="1"/>
          <p:nvPr/>
        </p:nvSpPr>
        <p:spPr>
          <a:xfrm>
            <a:off x="9934575" y="959171"/>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6.381.870</a:t>
            </a:r>
          </a:p>
        </p:txBody>
      </p:sp>
      <p:sp>
        <p:nvSpPr>
          <p:cNvPr id="64" name="CuadroTexto 38">
            <a:extLst>
              <a:ext uri="{FF2B5EF4-FFF2-40B4-BE49-F238E27FC236}">
                <a16:creationId xmlns:a16="http://schemas.microsoft.com/office/drawing/2014/main" id="{40A1D76F-89B9-4BE8-9F2B-3FBA9FDB4C2C}"/>
              </a:ext>
            </a:extLst>
          </p:cNvPr>
          <p:cNvSpPr txBox="1"/>
          <p:nvPr/>
        </p:nvSpPr>
        <p:spPr>
          <a:xfrm>
            <a:off x="9934575" y="1301750"/>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1.161.550</a:t>
            </a:r>
          </a:p>
        </p:txBody>
      </p:sp>
      <p:sp>
        <p:nvSpPr>
          <p:cNvPr id="65" name="CuadroTexto 38">
            <a:extLst>
              <a:ext uri="{FF2B5EF4-FFF2-40B4-BE49-F238E27FC236}">
                <a16:creationId xmlns:a16="http://schemas.microsoft.com/office/drawing/2014/main" id="{40A1D76F-89B9-4BE8-9F2B-3FBA9FDB4C2C}"/>
              </a:ext>
            </a:extLst>
          </p:cNvPr>
          <p:cNvSpPr txBox="1"/>
          <p:nvPr/>
        </p:nvSpPr>
        <p:spPr>
          <a:xfrm>
            <a:off x="9928225" y="1635446"/>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16.433.600</a:t>
            </a:r>
          </a:p>
        </p:txBody>
      </p:sp>
      <p:sp>
        <p:nvSpPr>
          <p:cNvPr id="66" name="CuadroTexto 38">
            <a:extLst>
              <a:ext uri="{FF2B5EF4-FFF2-40B4-BE49-F238E27FC236}">
                <a16:creationId xmlns:a16="http://schemas.microsoft.com/office/drawing/2014/main" id="{40A1D76F-89B9-4BE8-9F2B-3FBA9FDB4C2C}"/>
              </a:ext>
            </a:extLst>
          </p:cNvPr>
          <p:cNvSpPr txBox="1"/>
          <p:nvPr/>
        </p:nvSpPr>
        <p:spPr>
          <a:xfrm>
            <a:off x="10046271" y="1974850"/>
            <a:ext cx="456059"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51.100</a:t>
            </a:r>
          </a:p>
        </p:txBody>
      </p:sp>
      <p:sp>
        <p:nvSpPr>
          <p:cNvPr id="67" name="CuadroTexto 38">
            <a:extLst>
              <a:ext uri="{FF2B5EF4-FFF2-40B4-BE49-F238E27FC236}">
                <a16:creationId xmlns:a16="http://schemas.microsoft.com/office/drawing/2014/main" id="{40A1D76F-89B9-4BE8-9F2B-3FBA9FDB4C2C}"/>
              </a:ext>
            </a:extLst>
          </p:cNvPr>
          <p:cNvSpPr txBox="1"/>
          <p:nvPr/>
        </p:nvSpPr>
        <p:spPr>
          <a:xfrm>
            <a:off x="9982340" y="2314575"/>
            <a:ext cx="596621" cy="91564"/>
          </a:xfrm>
          <a:prstGeom prst="rect">
            <a:avLst/>
          </a:prstGeom>
          <a:noFill/>
        </p:spPr>
        <p:txBody>
          <a:bodyPr wrap="square" lIns="0" tIns="0" rIns="0" bIns="0" rtlCol="0">
            <a:spAutoFit/>
          </a:bodyPr>
          <a:lstStyle/>
          <a:p>
            <a:pPr algn="ctr">
              <a:lnSpc>
                <a:spcPct val="85000"/>
              </a:lnSpc>
            </a:pPr>
            <a:r>
              <a:rPr lang="ro-RO" sz="700">
                <a:solidFill>
                  <a:schemeClr val="tx1"/>
                </a:solidFill>
                <a:latin typeface="Arial" pitchFamily="34" charset="0"/>
                <a:cs typeface="Arial" pitchFamily="34" charset="0"/>
              </a:rPr>
              <a:t>1.070.165</a:t>
            </a:r>
          </a:p>
        </p:txBody>
      </p:sp>
      <p:sp>
        <p:nvSpPr>
          <p:cNvPr id="68" name="CuadroTexto 38">
            <a:extLst>
              <a:ext uri="{FF2B5EF4-FFF2-40B4-BE49-F238E27FC236}">
                <a16:creationId xmlns:a16="http://schemas.microsoft.com/office/drawing/2014/main" id="{40A1D76F-89B9-4BE8-9F2B-3FBA9FDB4C2C}"/>
              </a:ext>
            </a:extLst>
          </p:cNvPr>
          <p:cNvSpPr txBox="1"/>
          <p:nvPr/>
        </p:nvSpPr>
        <p:spPr>
          <a:xfrm>
            <a:off x="10696575" y="279400"/>
            <a:ext cx="685800" cy="123111"/>
          </a:xfrm>
          <a:prstGeom prst="rect">
            <a:avLst/>
          </a:prstGeom>
          <a:noFill/>
        </p:spPr>
        <p:txBody>
          <a:bodyPr wrap="square" lIns="0" tIns="0" rIns="0" bIns="0" rtlCol="0">
            <a:spAutoFit/>
          </a:bodyPr>
          <a:lstStyle/>
          <a:p>
            <a:pPr algn="ctr"/>
            <a:r>
              <a:rPr lang="ro-RO" sz="800" b="1">
                <a:solidFill>
                  <a:schemeClr val="tx1"/>
                </a:solidFill>
                <a:latin typeface="Arial" pitchFamily="34" charset="0"/>
                <a:cs typeface="Arial" pitchFamily="34" charset="0"/>
              </a:rPr>
              <a:t>1.526.430</a:t>
            </a:r>
          </a:p>
        </p:txBody>
      </p:sp>
      <p:sp>
        <p:nvSpPr>
          <p:cNvPr id="69" name="CuadroTexto 38">
            <a:extLst>
              <a:ext uri="{FF2B5EF4-FFF2-40B4-BE49-F238E27FC236}">
                <a16:creationId xmlns:a16="http://schemas.microsoft.com/office/drawing/2014/main" id="{40A1D76F-89B9-4BE8-9F2B-3FBA9FDB4C2C}"/>
              </a:ext>
            </a:extLst>
          </p:cNvPr>
          <p:cNvSpPr txBox="1"/>
          <p:nvPr/>
        </p:nvSpPr>
        <p:spPr>
          <a:xfrm>
            <a:off x="10699750" y="615320"/>
            <a:ext cx="685800" cy="123111"/>
          </a:xfrm>
          <a:prstGeom prst="rect">
            <a:avLst/>
          </a:prstGeom>
          <a:noFill/>
        </p:spPr>
        <p:txBody>
          <a:bodyPr wrap="square" lIns="0" tIns="0" rIns="0" bIns="0" rtlCol="0">
            <a:spAutoFit/>
          </a:bodyPr>
          <a:lstStyle/>
          <a:p>
            <a:pPr algn="ctr"/>
            <a:r>
              <a:rPr lang="ro-RO" sz="800" b="1">
                <a:solidFill>
                  <a:schemeClr val="tx1"/>
                </a:solidFill>
                <a:latin typeface="Arial" pitchFamily="34" charset="0"/>
                <a:cs typeface="Arial" pitchFamily="34" charset="0"/>
              </a:rPr>
              <a:t>951,130</a:t>
            </a:r>
          </a:p>
        </p:txBody>
      </p:sp>
      <p:sp>
        <p:nvSpPr>
          <p:cNvPr id="70" name="CuadroTexto 38">
            <a:extLst>
              <a:ext uri="{FF2B5EF4-FFF2-40B4-BE49-F238E27FC236}">
                <a16:creationId xmlns:a16="http://schemas.microsoft.com/office/drawing/2014/main" id="{40A1D76F-89B9-4BE8-9F2B-3FBA9FDB4C2C}"/>
              </a:ext>
            </a:extLst>
          </p:cNvPr>
          <p:cNvSpPr txBox="1"/>
          <p:nvPr/>
        </p:nvSpPr>
        <p:spPr>
          <a:xfrm>
            <a:off x="10696575" y="952500"/>
            <a:ext cx="685800" cy="123111"/>
          </a:xfrm>
          <a:prstGeom prst="rect">
            <a:avLst/>
          </a:prstGeom>
          <a:noFill/>
        </p:spPr>
        <p:txBody>
          <a:bodyPr wrap="square" lIns="0" tIns="0" rIns="0" bIns="0" rtlCol="0">
            <a:spAutoFit/>
          </a:bodyPr>
          <a:lstStyle/>
          <a:p>
            <a:pPr algn="ctr"/>
            <a:r>
              <a:rPr lang="ro-RO" sz="800" b="1">
                <a:solidFill>
                  <a:schemeClr val="tx1"/>
                </a:solidFill>
                <a:latin typeface="Arial" pitchFamily="34" charset="0"/>
                <a:cs typeface="Arial" pitchFamily="34" charset="0"/>
              </a:rPr>
              <a:t>974,040</a:t>
            </a:r>
          </a:p>
        </p:txBody>
      </p:sp>
      <p:sp>
        <p:nvSpPr>
          <p:cNvPr id="71" name="CuadroTexto 38">
            <a:extLst>
              <a:ext uri="{FF2B5EF4-FFF2-40B4-BE49-F238E27FC236}">
                <a16:creationId xmlns:a16="http://schemas.microsoft.com/office/drawing/2014/main" id="{40A1D76F-89B9-4BE8-9F2B-3FBA9FDB4C2C}"/>
              </a:ext>
            </a:extLst>
          </p:cNvPr>
          <p:cNvSpPr txBox="1"/>
          <p:nvPr/>
        </p:nvSpPr>
        <p:spPr>
          <a:xfrm>
            <a:off x="10696575" y="1295079"/>
            <a:ext cx="685800" cy="123111"/>
          </a:xfrm>
          <a:prstGeom prst="rect">
            <a:avLst/>
          </a:prstGeom>
          <a:noFill/>
        </p:spPr>
        <p:txBody>
          <a:bodyPr wrap="square" lIns="0" tIns="0" rIns="0" bIns="0" rtlCol="0">
            <a:spAutoFit/>
          </a:bodyPr>
          <a:lstStyle/>
          <a:p>
            <a:pPr algn="ctr"/>
            <a:r>
              <a:rPr lang="ro-RO" sz="800" b="1">
                <a:solidFill>
                  <a:schemeClr val="tx1"/>
                </a:solidFill>
                <a:latin typeface="Arial" pitchFamily="34" charset="0"/>
                <a:cs typeface="Arial" pitchFamily="34" charset="0"/>
              </a:rPr>
              <a:t>128,470</a:t>
            </a:r>
          </a:p>
        </p:txBody>
      </p:sp>
      <p:sp>
        <p:nvSpPr>
          <p:cNvPr id="72" name="CuadroTexto 38">
            <a:extLst>
              <a:ext uri="{FF2B5EF4-FFF2-40B4-BE49-F238E27FC236}">
                <a16:creationId xmlns:a16="http://schemas.microsoft.com/office/drawing/2014/main" id="{40A1D76F-89B9-4BE8-9F2B-3FBA9FDB4C2C}"/>
              </a:ext>
            </a:extLst>
          </p:cNvPr>
          <p:cNvSpPr txBox="1"/>
          <p:nvPr/>
        </p:nvSpPr>
        <p:spPr>
          <a:xfrm>
            <a:off x="10690225" y="1628775"/>
            <a:ext cx="685800" cy="123111"/>
          </a:xfrm>
          <a:prstGeom prst="rect">
            <a:avLst/>
          </a:prstGeom>
          <a:noFill/>
        </p:spPr>
        <p:txBody>
          <a:bodyPr wrap="square" lIns="0" tIns="0" rIns="0" bIns="0" rtlCol="0">
            <a:spAutoFit/>
          </a:bodyPr>
          <a:lstStyle/>
          <a:p>
            <a:pPr algn="ctr"/>
            <a:r>
              <a:rPr lang="ro-RO" sz="800" b="1">
                <a:solidFill>
                  <a:schemeClr val="tx1"/>
                </a:solidFill>
                <a:latin typeface="Arial" pitchFamily="34" charset="0"/>
                <a:cs typeface="Arial" pitchFamily="34" charset="0"/>
              </a:rPr>
              <a:t>802,760</a:t>
            </a:r>
          </a:p>
        </p:txBody>
      </p:sp>
      <p:sp>
        <p:nvSpPr>
          <p:cNvPr id="73" name="CuadroTexto 38">
            <a:extLst>
              <a:ext uri="{FF2B5EF4-FFF2-40B4-BE49-F238E27FC236}">
                <a16:creationId xmlns:a16="http://schemas.microsoft.com/office/drawing/2014/main" id="{40A1D76F-89B9-4BE8-9F2B-3FBA9FDB4C2C}"/>
              </a:ext>
            </a:extLst>
          </p:cNvPr>
          <p:cNvSpPr txBox="1"/>
          <p:nvPr/>
        </p:nvSpPr>
        <p:spPr>
          <a:xfrm>
            <a:off x="10808271" y="1968179"/>
            <a:ext cx="456059" cy="123111"/>
          </a:xfrm>
          <a:prstGeom prst="rect">
            <a:avLst/>
          </a:prstGeom>
          <a:noFill/>
        </p:spPr>
        <p:txBody>
          <a:bodyPr wrap="square" lIns="0" tIns="0" rIns="0" bIns="0" rtlCol="0">
            <a:spAutoFit/>
          </a:bodyPr>
          <a:lstStyle/>
          <a:p>
            <a:pPr algn="ctr"/>
            <a:r>
              <a:rPr lang="ro-RO" sz="800" b="1">
                <a:solidFill>
                  <a:schemeClr val="tx1"/>
                </a:solidFill>
                <a:latin typeface="Arial" pitchFamily="34" charset="0"/>
                <a:cs typeface="Arial" pitchFamily="34" charset="0"/>
              </a:rPr>
              <a:t>3.130</a:t>
            </a:r>
          </a:p>
        </p:txBody>
      </p:sp>
      <p:sp>
        <p:nvSpPr>
          <p:cNvPr id="74" name="CuadroTexto 38">
            <a:extLst>
              <a:ext uri="{FF2B5EF4-FFF2-40B4-BE49-F238E27FC236}">
                <a16:creationId xmlns:a16="http://schemas.microsoft.com/office/drawing/2014/main" id="{40A1D76F-89B9-4BE8-9F2B-3FBA9FDB4C2C}"/>
              </a:ext>
            </a:extLst>
          </p:cNvPr>
          <p:cNvSpPr txBox="1"/>
          <p:nvPr/>
        </p:nvSpPr>
        <p:spPr>
          <a:xfrm>
            <a:off x="10744340" y="2307904"/>
            <a:ext cx="596621" cy="104644"/>
          </a:xfrm>
          <a:prstGeom prst="rect">
            <a:avLst/>
          </a:prstGeom>
          <a:noFill/>
        </p:spPr>
        <p:txBody>
          <a:bodyPr wrap="square" lIns="0" tIns="0" rIns="0" bIns="0" rtlCol="0">
            <a:spAutoFit/>
          </a:bodyPr>
          <a:lstStyle/>
          <a:p>
            <a:pPr algn="ctr">
              <a:lnSpc>
                <a:spcPct val="85000"/>
              </a:lnSpc>
            </a:pPr>
            <a:r>
              <a:rPr lang="ro-RO" sz="800" b="1">
                <a:solidFill>
                  <a:schemeClr val="tx1"/>
                </a:solidFill>
                <a:latin typeface="Arial" pitchFamily="34" charset="0"/>
                <a:cs typeface="Arial" pitchFamily="34" charset="0"/>
              </a:rPr>
              <a:t>11.793</a:t>
            </a:r>
          </a:p>
        </p:txBody>
      </p:sp>
      <p:sp>
        <p:nvSpPr>
          <p:cNvPr id="75" name="CuadroTexto 38">
            <a:extLst>
              <a:ext uri="{FF2B5EF4-FFF2-40B4-BE49-F238E27FC236}">
                <a16:creationId xmlns:a16="http://schemas.microsoft.com/office/drawing/2014/main" id="{40A1D76F-89B9-4BE8-9F2B-3FBA9FDB4C2C}"/>
              </a:ext>
            </a:extLst>
          </p:cNvPr>
          <p:cNvSpPr txBox="1"/>
          <p:nvPr/>
        </p:nvSpPr>
        <p:spPr>
          <a:xfrm>
            <a:off x="11461750" y="278284"/>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2.756%</a:t>
            </a:r>
          </a:p>
        </p:txBody>
      </p:sp>
      <p:sp>
        <p:nvSpPr>
          <p:cNvPr id="76" name="CuadroTexto 38">
            <a:extLst>
              <a:ext uri="{FF2B5EF4-FFF2-40B4-BE49-F238E27FC236}">
                <a16:creationId xmlns:a16="http://schemas.microsoft.com/office/drawing/2014/main" id="{40A1D76F-89B9-4BE8-9F2B-3FBA9FDB4C2C}"/>
              </a:ext>
            </a:extLst>
          </p:cNvPr>
          <p:cNvSpPr txBox="1"/>
          <p:nvPr/>
        </p:nvSpPr>
        <p:spPr>
          <a:xfrm>
            <a:off x="11458575" y="619125"/>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2.803%</a:t>
            </a:r>
          </a:p>
        </p:txBody>
      </p:sp>
      <p:sp>
        <p:nvSpPr>
          <p:cNvPr id="77" name="CuadroTexto 38">
            <a:extLst>
              <a:ext uri="{FF2B5EF4-FFF2-40B4-BE49-F238E27FC236}">
                <a16:creationId xmlns:a16="http://schemas.microsoft.com/office/drawing/2014/main" id="{40A1D76F-89B9-4BE8-9F2B-3FBA9FDB4C2C}"/>
              </a:ext>
            </a:extLst>
          </p:cNvPr>
          <p:cNvSpPr txBox="1"/>
          <p:nvPr/>
        </p:nvSpPr>
        <p:spPr>
          <a:xfrm>
            <a:off x="11458575" y="957734"/>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15.263%</a:t>
            </a:r>
          </a:p>
        </p:txBody>
      </p:sp>
      <p:sp>
        <p:nvSpPr>
          <p:cNvPr id="78" name="CuadroTexto 38">
            <a:extLst>
              <a:ext uri="{FF2B5EF4-FFF2-40B4-BE49-F238E27FC236}">
                <a16:creationId xmlns:a16="http://schemas.microsoft.com/office/drawing/2014/main" id="{40A1D76F-89B9-4BE8-9F2B-3FBA9FDB4C2C}"/>
              </a:ext>
            </a:extLst>
          </p:cNvPr>
          <p:cNvSpPr txBox="1"/>
          <p:nvPr/>
        </p:nvSpPr>
        <p:spPr>
          <a:xfrm>
            <a:off x="11455400" y="1301750"/>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11.060%</a:t>
            </a:r>
          </a:p>
        </p:txBody>
      </p:sp>
      <p:sp>
        <p:nvSpPr>
          <p:cNvPr id="79" name="CuadroTexto 38">
            <a:extLst>
              <a:ext uri="{FF2B5EF4-FFF2-40B4-BE49-F238E27FC236}">
                <a16:creationId xmlns:a16="http://schemas.microsoft.com/office/drawing/2014/main" id="{40A1D76F-89B9-4BE8-9F2B-3FBA9FDB4C2C}"/>
              </a:ext>
            </a:extLst>
          </p:cNvPr>
          <p:cNvSpPr txBox="1"/>
          <p:nvPr/>
        </p:nvSpPr>
        <p:spPr>
          <a:xfrm>
            <a:off x="11461750" y="1628775"/>
            <a:ext cx="685800"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4.885%</a:t>
            </a:r>
          </a:p>
        </p:txBody>
      </p:sp>
      <p:sp>
        <p:nvSpPr>
          <p:cNvPr id="80" name="CuadroTexto 38">
            <a:extLst>
              <a:ext uri="{FF2B5EF4-FFF2-40B4-BE49-F238E27FC236}">
                <a16:creationId xmlns:a16="http://schemas.microsoft.com/office/drawing/2014/main" id="{40A1D76F-89B9-4BE8-9F2B-3FBA9FDB4C2C}"/>
              </a:ext>
            </a:extLst>
          </p:cNvPr>
          <p:cNvSpPr txBox="1"/>
          <p:nvPr/>
        </p:nvSpPr>
        <p:spPr>
          <a:xfrm>
            <a:off x="11573446" y="1974850"/>
            <a:ext cx="456059" cy="107722"/>
          </a:xfrm>
          <a:prstGeom prst="rect">
            <a:avLst/>
          </a:prstGeom>
          <a:noFill/>
        </p:spPr>
        <p:txBody>
          <a:bodyPr wrap="square" lIns="0" tIns="0" rIns="0" bIns="0" rtlCol="0">
            <a:spAutoFit/>
          </a:bodyPr>
          <a:lstStyle/>
          <a:p>
            <a:pPr algn="ctr"/>
            <a:r>
              <a:rPr lang="ro-RO" sz="700">
                <a:solidFill>
                  <a:schemeClr val="tx1"/>
                </a:solidFill>
                <a:latin typeface="Arial" pitchFamily="34" charset="0"/>
                <a:cs typeface="Arial" pitchFamily="34" charset="0"/>
              </a:rPr>
              <a:t>6.125%</a:t>
            </a:r>
          </a:p>
        </p:txBody>
      </p:sp>
      <p:sp>
        <p:nvSpPr>
          <p:cNvPr id="81" name="CuadroTexto 38">
            <a:extLst>
              <a:ext uri="{FF2B5EF4-FFF2-40B4-BE49-F238E27FC236}">
                <a16:creationId xmlns:a16="http://schemas.microsoft.com/office/drawing/2014/main" id="{40A1D76F-89B9-4BE8-9F2B-3FBA9FDB4C2C}"/>
              </a:ext>
            </a:extLst>
          </p:cNvPr>
          <p:cNvSpPr txBox="1"/>
          <p:nvPr/>
        </p:nvSpPr>
        <p:spPr>
          <a:xfrm>
            <a:off x="11506340" y="2320925"/>
            <a:ext cx="596621" cy="91564"/>
          </a:xfrm>
          <a:prstGeom prst="rect">
            <a:avLst/>
          </a:prstGeom>
          <a:noFill/>
        </p:spPr>
        <p:txBody>
          <a:bodyPr wrap="square" lIns="0" tIns="0" rIns="0" bIns="0" rtlCol="0">
            <a:spAutoFit/>
          </a:bodyPr>
          <a:lstStyle/>
          <a:p>
            <a:pPr algn="ctr">
              <a:lnSpc>
                <a:spcPct val="85000"/>
              </a:lnSpc>
            </a:pPr>
            <a:r>
              <a:rPr lang="ro-RO" sz="700">
                <a:solidFill>
                  <a:schemeClr val="tx1"/>
                </a:solidFill>
                <a:latin typeface="Arial" pitchFamily="34" charset="0"/>
                <a:cs typeface="Arial" pitchFamily="34" charset="0"/>
              </a:rPr>
              <a:t>1.102%</a:t>
            </a:r>
          </a:p>
        </p:txBody>
      </p:sp>
      <p:sp>
        <p:nvSpPr>
          <p:cNvPr id="82" name="CuadroTexto 38">
            <a:extLst>
              <a:ext uri="{FF2B5EF4-FFF2-40B4-BE49-F238E27FC236}">
                <a16:creationId xmlns:a16="http://schemas.microsoft.com/office/drawing/2014/main" id="{40A1D76F-89B9-4BE8-9F2B-3FBA9FDB4C2C}"/>
              </a:ext>
            </a:extLst>
          </p:cNvPr>
          <p:cNvSpPr txBox="1"/>
          <p:nvPr/>
        </p:nvSpPr>
        <p:spPr>
          <a:xfrm>
            <a:off x="10753864" y="2663431"/>
            <a:ext cx="596621" cy="104644"/>
          </a:xfrm>
          <a:prstGeom prst="rect">
            <a:avLst/>
          </a:prstGeom>
          <a:noFill/>
        </p:spPr>
        <p:txBody>
          <a:bodyPr wrap="square" lIns="0" tIns="0" rIns="0" bIns="0" rtlCol="0">
            <a:spAutoFit/>
          </a:bodyPr>
          <a:lstStyle/>
          <a:p>
            <a:pPr algn="ctr">
              <a:lnSpc>
                <a:spcPct val="85000"/>
              </a:lnSpc>
            </a:pPr>
            <a:r>
              <a:rPr lang="ro-RO" sz="800" b="1">
                <a:solidFill>
                  <a:schemeClr val="tx1"/>
                </a:solidFill>
                <a:latin typeface="Arial" pitchFamily="34" charset="0"/>
                <a:cs typeface="Arial" pitchFamily="34" charset="0"/>
              </a:rPr>
              <a:t>290.650</a:t>
            </a:r>
          </a:p>
        </p:txBody>
      </p:sp>
      <p:sp>
        <p:nvSpPr>
          <p:cNvPr id="83" name="CuadroTexto 38">
            <a:extLst>
              <a:ext uri="{FF2B5EF4-FFF2-40B4-BE49-F238E27FC236}">
                <a16:creationId xmlns:a16="http://schemas.microsoft.com/office/drawing/2014/main" id="{40A1D76F-89B9-4BE8-9F2B-3FBA9FDB4C2C}"/>
              </a:ext>
            </a:extLst>
          </p:cNvPr>
          <p:cNvSpPr txBox="1"/>
          <p:nvPr/>
        </p:nvSpPr>
        <p:spPr>
          <a:xfrm>
            <a:off x="9096375" y="2966951"/>
            <a:ext cx="129540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sym typeface="Wingdings 2"/>
              </a:rPr>
              <a:t>* Date de acvacultură în tone</a:t>
            </a:r>
          </a:p>
        </p:txBody>
      </p:sp>
      <p:sp>
        <p:nvSpPr>
          <p:cNvPr id="84" name="CuadroTexto 38">
            <a:extLst>
              <a:ext uri="{FF2B5EF4-FFF2-40B4-BE49-F238E27FC236}">
                <a16:creationId xmlns:a16="http://schemas.microsoft.com/office/drawing/2014/main" id="{40A1D76F-89B9-4BE8-9F2B-3FBA9FDB4C2C}"/>
              </a:ext>
            </a:extLst>
          </p:cNvPr>
          <p:cNvSpPr txBox="1"/>
          <p:nvPr/>
        </p:nvSpPr>
        <p:spPr>
          <a:xfrm>
            <a:off x="9086417" y="3086421"/>
            <a:ext cx="2368983" cy="91564"/>
          </a:xfrm>
          <a:prstGeom prst="rect">
            <a:avLst/>
          </a:prstGeom>
          <a:noFill/>
        </p:spPr>
        <p:txBody>
          <a:bodyPr wrap="square" lIns="0" tIns="0" rIns="0" bIns="0" rtlCol="0">
            <a:spAutoFit/>
          </a:bodyPr>
          <a:lstStyle/>
          <a:p>
            <a:pPr algn="l">
              <a:lnSpc>
                <a:spcPct val="85000"/>
              </a:lnSpc>
              <a:tabLst>
                <a:tab pos="114300" algn="l"/>
              </a:tabLst>
            </a:pPr>
            <a:r>
              <a:rPr lang="ro-RO" sz="700">
                <a:solidFill>
                  <a:schemeClr val="tx1"/>
                </a:solidFill>
                <a:latin typeface="Arial" pitchFamily="34" charset="0"/>
                <a:cs typeface="Arial" pitchFamily="34" charset="0"/>
                <a:sym typeface="Wingdings 2"/>
              </a:rPr>
              <a:t>**	2016. Fără date pentru 2020, fără date acumulate</a:t>
            </a:r>
          </a:p>
        </p:txBody>
      </p:sp>
      <p:sp>
        <p:nvSpPr>
          <p:cNvPr id="85" name="CuadroTexto 38">
            <a:extLst>
              <a:ext uri="{FF2B5EF4-FFF2-40B4-BE49-F238E27FC236}">
                <a16:creationId xmlns:a16="http://schemas.microsoft.com/office/drawing/2014/main" id="{40A1D76F-89B9-4BE8-9F2B-3FBA9FDB4C2C}"/>
              </a:ext>
            </a:extLst>
          </p:cNvPr>
          <p:cNvSpPr txBox="1"/>
          <p:nvPr/>
        </p:nvSpPr>
        <p:spPr>
          <a:xfrm>
            <a:off x="-38679" y="3034071"/>
            <a:ext cx="2409268" cy="327782"/>
          </a:xfrm>
          <a:prstGeom prst="rect">
            <a:avLst/>
          </a:prstGeom>
          <a:noFill/>
        </p:spPr>
        <p:txBody>
          <a:bodyPr wrap="square" rtlCol="0">
            <a:spAutoFit/>
          </a:bodyPr>
          <a:lstStyle/>
          <a:p>
            <a:pPr algn="l">
              <a:lnSpc>
                <a:spcPct val="85000"/>
              </a:lnSpc>
            </a:pPr>
            <a:r>
              <a:rPr lang="ro-RO" sz="1000" b="1">
                <a:solidFill>
                  <a:schemeClr val="tx1"/>
                </a:solidFill>
                <a:latin typeface="Arial" pitchFamily="34" charset="0"/>
                <a:cs typeface="Arial" pitchFamily="34" charset="0"/>
              </a:rPr>
              <a:t>Populațiile de animale</a:t>
            </a:r>
          </a:p>
          <a:p>
            <a:pPr algn="l">
              <a:lnSpc>
                <a:spcPct val="85000"/>
              </a:lnSpc>
            </a:pPr>
            <a:r>
              <a:rPr lang="ro-RO" sz="800">
                <a:solidFill>
                  <a:schemeClr val="tx1"/>
                </a:solidFill>
                <a:latin typeface="Arial" pitchFamily="34" charset="0"/>
                <a:cs typeface="Arial" pitchFamily="34" charset="0"/>
              </a:rPr>
              <a:t>(milioane de capete, 2022)</a:t>
            </a:r>
          </a:p>
        </p:txBody>
      </p:sp>
      <p:sp>
        <p:nvSpPr>
          <p:cNvPr id="86" name="CuadroTexto 38">
            <a:extLst>
              <a:ext uri="{FF2B5EF4-FFF2-40B4-BE49-F238E27FC236}">
                <a16:creationId xmlns:a16="http://schemas.microsoft.com/office/drawing/2014/main" id="{40A1D76F-89B9-4BE8-9F2B-3FBA9FDB4C2C}"/>
              </a:ext>
            </a:extLst>
          </p:cNvPr>
          <p:cNvSpPr txBox="1"/>
          <p:nvPr/>
        </p:nvSpPr>
        <p:spPr>
          <a:xfrm>
            <a:off x="451768" y="3413320"/>
            <a:ext cx="551314" cy="1869935"/>
          </a:xfrm>
          <a:prstGeom prst="rect">
            <a:avLst/>
          </a:prstGeom>
          <a:noFill/>
        </p:spPr>
        <p:txBody>
          <a:bodyPr wrap="square" lIns="0" tIns="0" rIns="0" bIns="0" rtlCol="0">
            <a:spAutoFit/>
          </a:bodyPr>
          <a:lstStyle/>
          <a:p>
            <a:pPr algn="r">
              <a:lnSpc>
                <a:spcPct val="75000"/>
              </a:lnSpc>
            </a:pPr>
            <a:r>
              <a:rPr lang="ro-RO" sz="600">
                <a:solidFill>
                  <a:schemeClr val="tx1"/>
                </a:solidFill>
                <a:latin typeface="Arial" pitchFamily="34" charset="0"/>
                <a:cs typeface="Arial" pitchFamily="34" charset="0"/>
              </a:rPr>
              <a:t>Spania</a:t>
            </a:r>
          </a:p>
          <a:p>
            <a:pPr algn="r">
              <a:lnSpc>
                <a:spcPct val="75000"/>
              </a:lnSpc>
            </a:pPr>
            <a:r>
              <a:rPr lang="ro-RO" sz="600">
                <a:solidFill>
                  <a:schemeClr val="tx1"/>
                </a:solidFill>
                <a:latin typeface="Arial" pitchFamily="34" charset="0"/>
                <a:cs typeface="Arial" pitchFamily="34" charset="0"/>
              </a:rPr>
              <a:t>Franța</a:t>
            </a:r>
          </a:p>
          <a:p>
            <a:pPr algn="r">
              <a:lnSpc>
                <a:spcPct val="75000"/>
              </a:lnSpc>
            </a:pPr>
            <a:r>
              <a:rPr lang="ro-RO" sz="600">
                <a:solidFill>
                  <a:schemeClr val="tx1"/>
                </a:solidFill>
                <a:latin typeface="Arial" pitchFamily="34" charset="0"/>
                <a:cs typeface="Arial" pitchFamily="34" charset="0"/>
              </a:rPr>
              <a:t>Germania</a:t>
            </a:r>
          </a:p>
          <a:p>
            <a:pPr algn="r">
              <a:lnSpc>
                <a:spcPct val="75000"/>
              </a:lnSpc>
            </a:pPr>
            <a:r>
              <a:rPr lang="ro-RO" sz="600">
                <a:solidFill>
                  <a:schemeClr val="tx1"/>
                </a:solidFill>
                <a:latin typeface="Arial" pitchFamily="34" charset="0"/>
                <a:cs typeface="Arial" pitchFamily="34" charset="0"/>
              </a:rPr>
              <a:t>Italia</a:t>
            </a:r>
          </a:p>
          <a:p>
            <a:pPr algn="r">
              <a:lnSpc>
                <a:spcPct val="75000"/>
              </a:lnSpc>
            </a:pPr>
            <a:r>
              <a:rPr lang="ro-RO" sz="600">
                <a:solidFill>
                  <a:schemeClr val="tx1"/>
                </a:solidFill>
                <a:latin typeface="Arial" pitchFamily="34" charset="0"/>
                <a:cs typeface="Arial" pitchFamily="34" charset="0"/>
              </a:rPr>
              <a:t>România</a:t>
            </a:r>
          </a:p>
          <a:p>
            <a:pPr algn="r">
              <a:lnSpc>
                <a:spcPct val="75000"/>
              </a:lnSpc>
            </a:pPr>
            <a:r>
              <a:rPr lang="ro-RO" sz="600">
                <a:solidFill>
                  <a:schemeClr val="tx1"/>
                </a:solidFill>
                <a:latin typeface="Arial" pitchFamily="34" charset="0"/>
                <a:cs typeface="Arial" pitchFamily="34" charset="0"/>
              </a:rPr>
              <a:t>Polonia</a:t>
            </a:r>
          </a:p>
          <a:p>
            <a:pPr algn="r">
              <a:lnSpc>
                <a:spcPct val="75000"/>
              </a:lnSpc>
            </a:pPr>
            <a:r>
              <a:rPr lang="ro-RO" sz="600">
                <a:solidFill>
                  <a:schemeClr val="tx1"/>
                </a:solidFill>
                <a:latin typeface="Arial" pitchFamily="34" charset="0"/>
                <a:cs typeface="Arial" pitchFamily="34" charset="0"/>
              </a:rPr>
              <a:t>Olanda</a:t>
            </a:r>
          </a:p>
          <a:p>
            <a:pPr algn="r">
              <a:lnSpc>
                <a:spcPct val="75000"/>
              </a:lnSpc>
            </a:pPr>
            <a:r>
              <a:rPr lang="ro-RO" sz="600">
                <a:solidFill>
                  <a:schemeClr val="tx1"/>
                </a:solidFill>
                <a:latin typeface="Arial" pitchFamily="34" charset="0"/>
                <a:cs typeface="Arial" pitchFamily="34" charset="0"/>
              </a:rPr>
              <a:t>Danemarca</a:t>
            </a:r>
          </a:p>
          <a:p>
            <a:pPr algn="r">
              <a:lnSpc>
                <a:spcPct val="75000"/>
              </a:lnSpc>
            </a:pPr>
            <a:r>
              <a:rPr lang="ro-RO" sz="600">
                <a:solidFill>
                  <a:schemeClr val="tx1"/>
                </a:solidFill>
                <a:latin typeface="Arial" pitchFamily="34" charset="0"/>
                <a:cs typeface="Arial" pitchFamily="34" charset="0"/>
              </a:rPr>
              <a:t>Irlanda</a:t>
            </a:r>
          </a:p>
          <a:p>
            <a:pPr algn="r">
              <a:lnSpc>
                <a:spcPct val="75000"/>
              </a:lnSpc>
            </a:pPr>
            <a:r>
              <a:rPr lang="ro-RO" sz="600">
                <a:solidFill>
                  <a:schemeClr val="tx1"/>
                </a:solidFill>
                <a:latin typeface="Arial" pitchFamily="34" charset="0"/>
                <a:cs typeface="Arial" pitchFamily="34" charset="0"/>
              </a:rPr>
              <a:t>Grecia</a:t>
            </a:r>
          </a:p>
          <a:p>
            <a:pPr algn="r">
              <a:lnSpc>
                <a:spcPct val="75000"/>
              </a:lnSpc>
            </a:pPr>
            <a:r>
              <a:rPr lang="ro-RO" sz="600">
                <a:solidFill>
                  <a:schemeClr val="tx1"/>
                </a:solidFill>
                <a:latin typeface="Arial" pitchFamily="34" charset="0"/>
                <a:cs typeface="Arial" pitchFamily="34" charset="0"/>
              </a:rPr>
              <a:t>Belgia</a:t>
            </a:r>
          </a:p>
          <a:p>
            <a:pPr algn="r">
              <a:lnSpc>
                <a:spcPct val="75000"/>
              </a:lnSpc>
            </a:pPr>
            <a:r>
              <a:rPr lang="ro-RO" sz="600">
                <a:solidFill>
                  <a:schemeClr val="tx1"/>
                </a:solidFill>
                <a:latin typeface="Arial" pitchFamily="34" charset="0"/>
                <a:cs typeface="Arial" pitchFamily="34" charset="0"/>
              </a:rPr>
              <a:t>Portugalia</a:t>
            </a:r>
          </a:p>
          <a:p>
            <a:pPr algn="r">
              <a:lnSpc>
                <a:spcPct val="75000"/>
              </a:lnSpc>
            </a:pPr>
            <a:r>
              <a:rPr lang="ro-RO" sz="600">
                <a:solidFill>
                  <a:schemeClr val="tx1"/>
                </a:solidFill>
                <a:latin typeface="Arial" pitchFamily="34" charset="0"/>
                <a:cs typeface="Arial" pitchFamily="34" charset="0"/>
              </a:rPr>
              <a:t>Austria</a:t>
            </a:r>
          </a:p>
          <a:p>
            <a:pPr algn="r">
              <a:lnSpc>
                <a:spcPct val="75000"/>
              </a:lnSpc>
            </a:pPr>
            <a:r>
              <a:rPr lang="ro-RO" sz="600">
                <a:solidFill>
                  <a:schemeClr val="tx1"/>
                </a:solidFill>
                <a:latin typeface="Arial" pitchFamily="34" charset="0"/>
                <a:cs typeface="Arial" pitchFamily="34" charset="0"/>
              </a:rPr>
              <a:t>Ungaria</a:t>
            </a:r>
          </a:p>
          <a:p>
            <a:pPr algn="r">
              <a:lnSpc>
                <a:spcPct val="75000"/>
              </a:lnSpc>
            </a:pPr>
            <a:r>
              <a:rPr lang="ro-RO" sz="600">
                <a:solidFill>
                  <a:schemeClr val="tx1"/>
                </a:solidFill>
                <a:latin typeface="Arial" pitchFamily="34" charset="0"/>
                <a:cs typeface="Arial" pitchFamily="34" charset="0"/>
              </a:rPr>
              <a:t>Suedia</a:t>
            </a:r>
          </a:p>
          <a:p>
            <a:pPr algn="r">
              <a:lnSpc>
                <a:spcPct val="75000"/>
              </a:lnSpc>
            </a:pPr>
            <a:r>
              <a:rPr lang="ro-RO" sz="600">
                <a:solidFill>
                  <a:schemeClr val="tx1"/>
                </a:solidFill>
                <a:latin typeface="Arial" pitchFamily="34" charset="0"/>
                <a:cs typeface="Arial" pitchFamily="34" charset="0"/>
              </a:rPr>
              <a:t>Cehia</a:t>
            </a:r>
          </a:p>
          <a:p>
            <a:pPr algn="r">
              <a:lnSpc>
                <a:spcPct val="75000"/>
              </a:lnSpc>
            </a:pPr>
            <a:r>
              <a:rPr lang="ro-RO" sz="600">
                <a:solidFill>
                  <a:schemeClr val="tx1"/>
                </a:solidFill>
                <a:latin typeface="Arial" pitchFamily="34" charset="0"/>
                <a:cs typeface="Arial" pitchFamily="34" charset="0"/>
              </a:rPr>
              <a:t>Bulgaria</a:t>
            </a:r>
          </a:p>
          <a:p>
            <a:pPr algn="r">
              <a:lnSpc>
                <a:spcPct val="75000"/>
              </a:lnSpc>
            </a:pPr>
            <a:r>
              <a:rPr lang="ro-RO" sz="600">
                <a:solidFill>
                  <a:schemeClr val="tx1"/>
                </a:solidFill>
                <a:latin typeface="Arial" pitchFamily="34" charset="0"/>
                <a:cs typeface="Arial" pitchFamily="34" charset="0"/>
              </a:rPr>
              <a:t>Croația</a:t>
            </a:r>
          </a:p>
          <a:p>
            <a:pPr algn="r">
              <a:lnSpc>
                <a:spcPct val="75000"/>
              </a:lnSpc>
            </a:pPr>
            <a:r>
              <a:rPr lang="ro-RO" sz="600">
                <a:solidFill>
                  <a:schemeClr val="tx1"/>
                </a:solidFill>
                <a:latin typeface="Arial" pitchFamily="34" charset="0"/>
                <a:cs typeface="Arial" pitchFamily="34" charset="0"/>
              </a:rPr>
              <a:t>Finlanda</a:t>
            </a:r>
          </a:p>
          <a:p>
            <a:pPr algn="r">
              <a:lnSpc>
                <a:spcPct val="75000"/>
              </a:lnSpc>
            </a:pPr>
            <a:r>
              <a:rPr lang="ro-RO" sz="600">
                <a:solidFill>
                  <a:schemeClr val="tx1"/>
                </a:solidFill>
                <a:latin typeface="Arial" pitchFamily="34" charset="0"/>
                <a:cs typeface="Arial" pitchFamily="34" charset="0"/>
              </a:rPr>
              <a:t>Lituania</a:t>
            </a:r>
          </a:p>
          <a:p>
            <a:pPr algn="r">
              <a:lnSpc>
                <a:spcPct val="75000"/>
              </a:lnSpc>
            </a:pPr>
            <a:r>
              <a:rPr lang="ro-RO" sz="600">
                <a:solidFill>
                  <a:schemeClr val="tx1"/>
                </a:solidFill>
                <a:latin typeface="Arial" pitchFamily="34" charset="0"/>
                <a:cs typeface="Arial" pitchFamily="34" charset="0"/>
              </a:rPr>
              <a:t>Slovacia</a:t>
            </a:r>
          </a:p>
          <a:p>
            <a:pPr algn="r">
              <a:lnSpc>
                <a:spcPct val="75000"/>
              </a:lnSpc>
            </a:pPr>
            <a:r>
              <a:rPr lang="ro-RO" sz="600">
                <a:solidFill>
                  <a:schemeClr val="tx1"/>
                </a:solidFill>
                <a:latin typeface="Arial" pitchFamily="34" charset="0"/>
                <a:cs typeface="Arial" pitchFamily="34" charset="0"/>
              </a:rPr>
              <a:t>Cipru</a:t>
            </a:r>
          </a:p>
          <a:p>
            <a:pPr algn="r">
              <a:lnSpc>
                <a:spcPct val="75000"/>
              </a:lnSpc>
            </a:pPr>
            <a:r>
              <a:rPr lang="ro-RO" sz="600">
                <a:solidFill>
                  <a:schemeClr val="tx1"/>
                </a:solidFill>
                <a:latin typeface="Arial" pitchFamily="34" charset="0"/>
                <a:cs typeface="Arial" pitchFamily="34" charset="0"/>
              </a:rPr>
              <a:t>Slovenia</a:t>
            </a:r>
          </a:p>
          <a:p>
            <a:pPr algn="r">
              <a:lnSpc>
                <a:spcPct val="75000"/>
              </a:lnSpc>
            </a:pPr>
            <a:r>
              <a:rPr lang="ro-RO" sz="600">
                <a:solidFill>
                  <a:schemeClr val="tx1"/>
                </a:solidFill>
                <a:latin typeface="Arial" pitchFamily="34" charset="0"/>
                <a:cs typeface="Arial" pitchFamily="34" charset="0"/>
              </a:rPr>
              <a:t>Letonia</a:t>
            </a:r>
          </a:p>
          <a:p>
            <a:pPr algn="r">
              <a:lnSpc>
                <a:spcPct val="75000"/>
              </a:lnSpc>
            </a:pPr>
            <a:r>
              <a:rPr lang="ro-RO" sz="600">
                <a:solidFill>
                  <a:schemeClr val="tx1"/>
                </a:solidFill>
                <a:latin typeface="Arial" pitchFamily="34" charset="0"/>
                <a:cs typeface="Arial" pitchFamily="34" charset="0"/>
              </a:rPr>
              <a:t>Estonia</a:t>
            </a:r>
          </a:p>
          <a:p>
            <a:pPr algn="r">
              <a:lnSpc>
                <a:spcPct val="75000"/>
              </a:lnSpc>
            </a:pPr>
            <a:r>
              <a:rPr lang="ro-RO" sz="600">
                <a:solidFill>
                  <a:schemeClr val="tx1"/>
                </a:solidFill>
                <a:latin typeface="Arial" pitchFamily="34" charset="0"/>
                <a:cs typeface="Arial" pitchFamily="34" charset="0"/>
              </a:rPr>
              <a:t>Luxemburg</a:t>
            </a:r>
          </a:p>
          <a:p>
            <a:pPr algn="r">
              <a:lnSpc>
                <a:spcPct val="75000"/>
              </a:lnSpc>
            </a:pPr>
            <a:r>
              <a:rPr lang="ro-RO" sz="600">
                <a:solidFill>
                  <a:schemeClr val="tx1"/>
                </a:solidFill>
                <a:latin typeface="Arial" pitchFamily="34" charset="0"/>
                <a:cs typeface="Arial" pitchFamily="34" charset="0"/>
              </a:rPr>
              <a:t>Malta</a:t>
            </a:r>
          </a:p>
        </p:txBody>
      </p:sp>
      <p:sp>
        <p:nvSpPr>
          <p:cNvPr id="96" name="CuadroTexto 38">
            <a:extLst>
              <a:ext uri="{FF2B5EF4-FFF2-40B4-BE49-F238E27FC236}">
                <a16:creationId xmlns:a16="http://schemas.microsoft.com/office/drawing/2014/main" id="{40A1D76F-89B9-4BE8-9F2B-3FBA9FDB4C2C}"/>
              </a:ext>
            </a:extLst>
          </p:cNvPr>
          <p:cNvSpPr txBox="1"/>
          <p:nvPr/>
        </p:nvSpPr>
        <p:spPr>
          <a:xfrm>
            <a:off x="1166657" y="5788156"/>
            <a:ext cx="89941"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0</a:t>
            </a:r>
          </a:p>
        </p:txBody>
      </p:sp>
      <p:sp>
        <p:nvSpPr>
          <p:cNvPr id="97" name="CuadroTexto 38">
            <a:extLst>
              <a:ext uri="{FF2B5EF4-FFF2-40B4-BE49-F238E27FC236}">
                <a16:creationId xmlns:a16="http://schemas.microsoft.com/office/drawing/2014/main" id="{40A1D76F-89B9-4BE8-9F2B-3FBA9FDB4C2C}"/>
              </a:ext>
            </a:extLst>
          </p:cNvPr>
          <p:cNvSpPr txBox="1"/>
          <p:nvPr/>
        </p:nvSpPr>
        <p:spPr>
          <a:xfrm>
            <a:off x="1743542" y="5788156"/>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10</a:t>
            </a:r>
          </a:p>
        </p:txBody>
      </p:sp>
      <p:sp>
        <p:nvSpPr>
          <p:cNvPr id="98" name="CuadroTexto 38">
            <a:extLst>
              <a:ext uri="{FF2B5EF4-FFF2-40B4-BE49-F238E27FC236}">
                <a16:creationId xmlns:a16="http://schemas.microsoft.com/office/drawing/2014/main" id="{40A1D76F-89B9-4BE8-9F2B-3FBA9FDB4C2C}"/>
              </a:ext>
            </a:extLst>
          </p:cNvPr>
          <p:cNvSpPr txBox="1"/>
          <p:nvPr/>
        </p:nvSpPr>
        <p:spPr>
          <a:xfrm>
            <a:off x="2324654" y="5788156"/>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20</a:t>
            </a:r>
          </a:p>
        </p:txBody>
      </p:sp>
      <p:sp>
        <p:nvSpPr>
          <p:cNvPr id="99" name="CuadroTexto 38">
            <a:extLst>
              <a:ext uri="{FF2B5EF4-FFF2-40B4-BE49-F238E27FC236}">
                <a16:creationId xmlns:a16="http://schemas.microsoft.com/office/drawing/2014/main" id="{40A1D76F-89B9-4BE8-9F2B-3FBA9FDB4C2C}"/>
              </a:ext>
            </a:extLst>
          </p:cNvPr>
          <p:cNvSpPr txBox="1"/>
          <p:nvPr/>
        </p:nvSpPr>
        <p:spPr>
          <a:xfrm>
            <a:off x="2905921" y="5788156"/>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30</a:t>
            </a:r>
          </a:p>
        </p:txBody>
      </p:sp>
      <p:sp>
        <p:nvSpPr>
          <p:cNvPr id="100" name="CuadroTexto 38">
            <a:extLst>
              <a:ext uri="{FF2B5EF4-FFF2-40B4-BE49-F238E27FC236}">
                <a16:creationId xmlns:a16="http://schemas.microsoft.com/office/drawing/2014/main" id="{40A1D76F-89B9-4BE8-9F2B-3FBA9FDB4C2C}"/>
              </a:ext>
            </a:extLst>
          </p:cNvPr>
          <p:cNvSpPr txBox="1"/>
          <p:nvPr/>
        </p:nvSpPr>
        <p:spPr>
          <a:xfrm>
            <a:off x="3505200" y="5788156"/>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40</a:t>
            </a:r>
          </a:p>
        </p:txBody>
      </p:sp>
      <p:sp>
        <p:nvSpPr>
          <p:cNvPr id="101" name="CuadroTexto 38">
            <a:extLst>
              <a:ext uri="{FF2B5EF4-FFF2-40B4-BE49-F238E27FC236}">
                <a16:creationId xmlns:a16="http://schemas.microsoft.com/office/drawing/2014/main" id="{40A1D76F-89B9-4BE8-9F2B-3FBA9FDB4C2C}"/>
              </a:ext>
            </a:extLst>
          </p:cNvPr>
          <p:cNvSpPr txBox="1"/>
          <p:nvPr/>
        </p:nvSpPr>
        <p:spPr>
          <a:xfrm>
            <a:off x="4106965" y="5788156"/>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50</a:t>
            </a:r>
          </a:p>
        </p:txBody>
      </p:sp>
      <p:sp>
        <p:nvSpPr>
          <p:cNvPr id="102" name="CuadroTexto 38">
            <a:extLst>
              <a:ext uri="{FF2B5EF4-FFF2-40B4-BE49-F238E27FC236}">
                <a16:creationId xmlns:a16="http://schemas.microsoft.com/office/drawing/2014/main" id="{40A1D76F-89B9-4BE8-9F2B-3FBA9FDB4C2C}"/>
              </a:ext>
            </a:extLst>
          </p:cNvPr>
          <p:cNvSpPr txBox="1"/>
          <p:nvPr/>
        </p:nvSpPr>
        <p:spPr>
          <a:xfrm>
            <a:off x="4700485" y="5788156"/>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60</a:t>
            </a:r>
          </a:p>
        </p:txBody>
      </p:sp>
      <p:sp>
        <p:nvSpPr>
          <p:cNvPr id="103" name="CuadroTexto 38">
            <a:extLst>
              <a:ext uri="{FF2B5EF4-FFF2-40B4-BE49-F238E27FC236}">
                <a16:creationId xmlns:a16="http://schemas.microsoft.com/office/drawing/2014/main" id="{40A1D76F-89B9-4BE8-9F2B-3FBA9FDB4C2C}"/>
              </a:ext>
            </a:extLst>
          </p:cNvPr>
          <p:cNvSpPr txBox="1"/>
          <p:nvPr/>
        </p:nvSpPr>
        <p:spPr>
          <a:xfrm>
            <a:off x="5283289" y="5792984"/>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70</a:t>
            </a:r>
          </a:p>
        </p:txBody>
      </p:sp>
      <p:sp>
        <p:nvSpPr>
          <p:cNvPr id="104" name="CuadroTexto 38">
            <a:extLst>
              <a:ext uri="{FF2B5EF4-FFF2-40B4-BE49-F238E27FC236}">
                <a16:creationId xmlns:a16="http://schemas.microsoft.com/office/drawing/2014/main" id="{40A1D76F-89B9-4BE8-9F2B-3FBA9FDB4C2C}"/>
              </a:ext>
            </a:extLst>
          </p:cNvPr>
          <p:cNvSpPr txBox="1"/>
          <p:nvPr/>
        </p:nvSpPr>
        <p:spPr>
          <a:xfrm>
            <a:off x="5873262" y="5792984"/>
            <a:ext cx="129970" cy="91564"/>
          </a:xfrm>
          <a:prstGeom prst="rect">
            <a:avLst/>
          </a:prstGeom>
          <a:noFill/>
        </p:spPr>
        <p:txBody>
          <a:bodyPr wrap="square" lIns="0" tIns="0" rIns="0" bIns="0" rtlCol="0">
            <a:spAutoFit/>
          </a:bodyPr>
          <a:lstStyle/>
          <a:p>
            <a:pPr algn="l">
              <a:lnSpc>
                <a:spcPct val="85000"/>
              </a:lnSpc>
            </a:pPr>
            <a:r>
              <a:rPr lang="ro-RO" sz="700">
                <a:solidFill>
                  <a:schemeClr val="tx1"/>
                </a:solidFill>
                <a:latin typeface="Arial" pitchFamily="34" charset="0"/>
                <a:cs typeface="Arial" pitchFamily="34" charset="0"/>
              </a:rPr>
              <a:t>80</a:t>
            </a:r>
          </a:p>
        </p:txBody>
      </p:sp>
      <p:sp>
        <p:nvSpPr>
          <p:cNvPr id="105" name="CuadroTexto 38">
            <a:extLst>
              <a:ext uri="{FF2B5EF4-FFF2-40B4-BE49-F238E27FC236}">
                <a16:creationId xmlns:a16="http://schemas.microsoft.com/office/drawing/2014/main" id="{40A1D76F-89B9-4BE8-9F2B-3FBA9FDB4C2C}"/>
              </a:ext>
            </a:extLst>
          </p:cNvPr>
          <p:cNvSpPr txBox="1"/>
          <p:nvPr/>
        </p:nvSpPr>
        <p:spPr>
          <a:xfrm>
            <a:off x="2082714" y="6032500"/>
            <a:ext cx="753115" cy="91564"/>
          </a:xfrm>
          <a:prstGeom prst="rect">
            <a:avLst/>
          </a:prstGeom>
          <a:noFill/>
        </p:spPr>
        <p:txBody>
          <a:bodyPr wrap="square" lIns="0" tIns="0" rIns="0" bIns="0" rtlCol="0">
            <a:spAutoFit/>
          </a:bodyPr>
          <a:lstStyle/>
          <a:p>
            <a:pPr algn="l">
              <a:lnSpc>
                <a:spcPct val="85000"/>
              </a:lnSpc>
            </a:pPr>
            <a:r>
              <a:rPr lang="ro-RO" sz="700" b="1">
                <a:solidFill>
                  <a:schemeClr val="tx1"/>
                </a:solidFill>
                <a:latin typeface="Arial" pitchFamily="34" charset="0"/>
                <a:cs typeface="Arial" pitchFamily="34" charset="0"/>
              </a:rPr>
              <a:t>Animale bovine</a:t>
            </a:r>
          </a:p>
        </p:txBody>
      </p:sp>
      <p:sp>
        <p:nvSpPr>
          <p:cNvPr id="106" name="CuadroTexto 38">
            <a:extLst>
              <a:ext uri="{FF2B5EF4-FFF2-40B4-BE49-F238E27FC236}">
                <a16:creationId xmlns:a16="http://schemas.microsoft.com/office/drawing/2014/main" id="{40A1D76F-89B9-4BE8-9F2B-3FBA9FDB4C2C}"/>
              </a:ext>
            </a:extLst>
          </p:cNvPr>
          <p:cNvSpPr txBox="1"/>
          <p:nvPr/>
        </p:nvSpPr>
        <p:spPr>
          <a:xfrm>
            <a:off x="2970906" y="6029456"/>
            <a:ext cx="305694" cy="91564"/>
          </a:xfrm>
          <a:prstGeom prst="rect">
            <a:avLst/>
          </a:prstGeom>
          <a:noFill/>
        </p:spPr>
        <p:txBody>
          <a:bodyPr wrap="square" lIns="0" tIns="0" rIns="0" bIns="0" rtlCol="0">
            <a:spAutoFit/>
          </a:bodyPr>
          <a:lstStyle/>
          <a:p>
            <a:pPr algn="l">
              <a:lnSpc>
                <a:spcPct val="85000"/>
              </a:lnSpc>
            </a:pPr>
            <a:r>
              <a:rPr lang="ro-RO" sz="700" b="1">
                <a:solidFill>
                  <a:schemeClr val="tx1"/>
                </a:solidFill>
                <a:latin typeface="Arial" pitchFamily="34" charset="0"/>
                <a:cs typeface="Arial" pitchFamily="34" charset="0"/>
              </a:rPr>
              <a:t>Porci</a:t>
            </a:r>
          </a:p>
        </p:txBody>
      </p:sp>
      <p:sp>
        <p:nvSpPr>
          <p:cNvPr id="107" name="CuadroTexto 38">
            <a:extLst>
              <a:ext uri="{FF2B5EF4-FFF2-40B4-BE49-F238E27FC236}">
                <a16:creationId xmlns:a16="http://schemas.microsoft.com/office/drawing/2014/main" id="{40A1D76F-89B9-4BE8-9F2B-3FBA9FDB4C2C}"/>
              </a:ext>
            </a:extLst>
          </p:cNvPr>
          <p:cNvSpPr txBox="1"/>
          <p:nvPr/>
        </p:nvSpPr>
        <p:spPr>
          <a:xfrm>
            <a:off x="3333868" y="6026150"/>
            <a:ext cx="395540" cy="91564"/>
          </a:xfrm>
          <a:prstGeom prst="rect">
            <a:avLst/>
          </a:prstGeom>
          <a:noFill/>
        </p:spPr>
        <p:txBody>
          <a:bodyPr wrap="square" lIns="0" tIns="0" rIns="0" bIns="0" rtlCol="0">
            <a:spAutoFit/>
          </a:bodyPr>
          <a:lstStyle/>
          <a:p>
            <a:pPr algn="l">
              <a:lnSpc>
                <a:spcPct val="85000"/>
              </a:lnSpc>
            </a:pPr>
            <a:r>
              <a:rPr lang="ro-RO" sz="700" b="1">
                <a:solidFill>
                  <a:schemeClr val="tx1"/>
                </a:solidFill>
                <a:latin typeface="Arial" pitchFamily="34" charset="0"/>
                <a:cs typeface="Arial" pitchFamily="34" charset="0"/>
              </a:rPr>
              <a:t>Oi</a:t>
            </a:r>
          </a:p>
        </p:txBody>
      </p:sp>
      <p:sp>
        <p:nvSpPr>
          <p:cNvPr id="108" name="CuadroTexto 38">
            <a:extLst>
              <a:ext uri="{FF2B5EF4-FFF2-40B4-BE49-F238E27FC236}">
                <a16:creationId xmlns:a16="http://schemas.microsoft.com/office/drawing/2014/main" id="{40A1D76F-89B9-4BE8-9F2B-3FBA9FDB4C2C}"/>
              </a:ext>
            </a:extLst>
          </p:cNvPr>
          <p:cNvSpPr txBox="1"/>
          <p:nvPr/>
        </p:nvSpPr>
        <p:spPr>
          <a:xfrm>
            <a:off x="3812076" y="6026150"/>
            <a:ext cx="391624" cy="91564"/>
          </a:xfrm>
          <a:prstGeom prst="rect">
            <a:avLst/>
          </a:prstGeom>
          <a:noFill/>
        </p:spPr>
        <p:txBody>
          <a:bodyPr wrap="square" lIns="0" tIns="0" rIns="0" bIns="0" rtlCol="0">
            <a:spAutoFit/>
          </a:bodyPr>
          <a:lstStyle/>
          <a:p>
            <a:pPr algn="l">
              <a:lnSpc>
                <a:spcPct val="85000"/>
              </a:lnSpc>
            </a:pPr>
            <a:r>
              <a:rPr lang="ro-RO" sz="700" b="1">
                <a:solidFill>
                  <a:schemeClr val="tx1"/>
                </a:solidFill>
                <a:latin typeface="Arial" pitchFamily="34" charset="0"/>
                <a:cs typeface="Arial" pitchFamily="34" charset="0"/>
              </a:rPr>
              <a:t>Capre</a:t>
            </a:r>
          </a:p>
        </p:txBody>
      </p:sp>
      <p:sp>
        <p:nvSpPr>
          <p:cNvPr id="109" name="CuadroTexto 38">
            <a:extLst>
              <a:ext uri="{FF2B5EF4-FFF2-40B4-BE49-F238E27FC236}">
                <a16:creationId xmlns:a16="http://schemas.microsoft.com/office/drawing/2014/main" id="{40A1D76F-89B9-4BE8-9F2B-3FBA9FDB4C2C}"/>
              </a:ext>
            </a:extLst>
          </p:cNvPr>
          <p:cNvSpPr txBox="1"/>
          <p:nvPr/>
        </p:nvSpPr>
        <p:spPr>
          <a:xfrm>
            <a:off x="60035" y="6286182"/>
            <a:ext cx="5082839" cy="430887"/>
          </a:xfrm>
          <a:prstGeom prst="rect">
            <a:avLst/>
          </a:prstGeom>
          <a:noFill/>
        </p:spPr>
        <p:txBody>
          <a:bodyPr wrap="square" lIns="0" tIns="0" rIns="0" bIns="0" rtlCol="0">
            <a:spAutoFit/>
          </a:bodyPr>
          <a:lstStyle/>
          <a:p>
            <a:pPr algn="l"/>
            <a:r>
              <a:rPr lang="ro-RO" sz="700">
                <a:solidFill>
                  <a:schemeClr val="tx1"/>
                </a:solidFill>
                <a:latin typeface="Arial" pitchFamily="34" charset="0"/>
                <a:cs typeface="Arial" pitchFamily="34" charset="0"/>
              </a:rPr>
              <a:t>Notă: include estimări și date provizorii.</a:t>
            </a:r>
          </a:p>
          <a:p>
            <a:pPr algn="l"/>
            <a:r>
              <a:rPr lang="ro-RO" sz="700">
                <a:solidFill>
                  <a:schemeClr val="tx1"/>
                </a:solidFill>
                <a:latin typeface="Arial" pitchFamily="34" charset="0"/>
                <a:cs typeface="Arial" pitchFamily="34" charset="0"/>
              </a:rPr>
              <a:t>* Această desemnare nu aduce atingere pozițiilor privind statutul și este în conformitate cu UNSCR 124 și cu Avizul CIJ privind Declarația de independență a Kosovo.</a:t>
            </a:r>
          </a:p>
          <a:p>
            <a:pPr algn="l"/>
            <a:r>
              <a:rPr lang="ro-RO" sz="700" i="1">
                <a:solidFill>
                  <a:schemeClr val="tx1"/>
                </a:solidFill>
                <a:latin typeface="Arial" pitchFamily="34" charset="0"/>
                <a:cs typeface="Arial" pitchFamily="34" charset="0"/>
              </a:rPr>
              <a:t>Sursă:</a:t>
            </a:r>
            <a:r>
              <a:rPr lang="ro-RO" sz="700">
                <a:solidFill>
                  <a:schemeClr val="tx1"/>
                </a:solidFill>
                <a:latin typeface="Arial" pitchFamily="34" charset="0"/>
                <a:cs typeface="Arial" pitchFamily="34" charset="0"/>
              </a:rPr>
              <a:t> Eurostat (coduri de date online: apro_mt_lscatl, apro_mt_lsptg, apro_mt_lssheep, apro_mt_lsgoat)</a:t>
            </a:r>
          </a:p>
        </p:txBody>
      </p:sp>
      <p:sp>
        <p:nvSpPr>
          <p:cNvPr id="110" name="CuadroTexto 38">
            <a:extLst>
              <a:ext uri="{FF2B5EF4-FFF2-40B4-BE49-F238E27FC236}">
                <a16:creationId xmlns:a16="http://schemas.microsoft.com/office/drawing/2014/main" id="{40A1D76F-89B9-4BE8-9F2B-3FBA9FDB4C2C}"/>
              </a:ext>
            </a:extLst>
          </p:cNvPr>
          <p:cNvSpPr txBox="1"/>
          <p:nvPr/>
        </p:nvSpPr>
        <p:spPr>
          <a:xfrm>
            <a:off x="6301740" y="3240347"/>
            <a:ext cx="2409268" cy="340863"/>
          </a:xfrm>
          <a:prstGeom prst="rect">
            <a:avLst/>
          </a:prstGeom>
          <a:noFill/>
        </p:spPr>
        <p:txBody>
          <a:bodyPr wrap="square" rtlCol="0">
            <a:spAutoFit/>
          </a:bodyPr>
          <a:lstStyle/>
          <a:p>
            <a:pPr algn="l">
              <a:lnSpc>
                <a:spcPct val="85000"/>
              </a:lnSpc>
            </a:pPr>
            <a:r>
              <a:rPr lang="ro-RO" sz="1000" b="1">
                <a:solidFill>
                  <a:schemeClr val="tx1"/>
                </a:solidFill>
                <a:latin typeface="Arial" pitchFamily="34" charset="0"/>
                <a:cs typeface="Arial" pitchFamily="34" charset="0"/>
              </a:rPr>
              <a:t>Populațiile de animale</a:t>
            </a:r>
          </a:p>
          <a:p>
            <a:pPr algn="l">
              <a:lnSpc>
                <a:spcPct val="85000"/>
              </a:lnSpc>
            </a:pPr>
            <a:r>
              <a:rPr lang="ro-RO" sz="900">
                <a:solidFill>
                  <a:schemeClr val="tx1"/>
                </a:solidFill>
                <a:latin typeface="Arial" pitchFamily="34" charset="0"/>
                <a:cs typeface="Arial" pitchFamily="34" charset="0"/>
              </a:rPr>
              <a:t>(% din totalul unităților de animale, 2020)</a:t>
            </a:r>
          </a:p>
        </p:txBody>
      </p:sp>
      <p:sp>
        <p:nvSpPr>
          <p:cNvPr id="111" name="CuadroTexto 38">
            <a:extLst>
              <a:ext uri="{FF2B5EF4-FFF2-40B4-BE49-F238E27FC236}">
                <a16:creationId xmlns:a16="http://schemas.microsoft.com/office/drawing/2014/main" id="{40A1D76F-89B9-4BE8-9F2B-3FBA9FDB4C2C}"/>
              </a:ext>
            </a:extLst>
          </p:cNvPr>
          <p:cNvSpPr txBox="1"/>
          <p:nvPr/>
        </p:nvSpPr>
        <p:spPr>
          <a:xfrm>
            <a:off x="6115052" y="3602039"/>
            <a:ext cx="551314" cy="2031325"/>
          </a:xfrm>
          <a:prstGeom prst="rect">
            <a:avLst/>
          </a:prstGeom>
          <a:solidFill>
            <a:schemeClr val="bg1"/>
          </a:solidFill>
        </p:spPr>
        <p:txBody>
          <a:bodyPr wrap="square" lIns="0" tIns="0" rIns="0" bIns="0" rtlCol="0">
            <a:spAutoFit/>
          </a:bodyPr>
          <a:lstStyle/>
          <a:p>
            <a:pPr algn="r"/>
            <a:r>
              <a:rPr lang="ro-RO" sz="600">
                <a:solidFill>
                  <a:schemeClr val="tx1"/>
                </a:solidFill>
                <a:latin typeface="Arial" pitchFamily="34" charset="0"/>
                <a:cs typeface="Arial" pitchFamily="34" charset="0"/>
              </a:rPr>
              <a:t>100%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90%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80%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70%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60%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50%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40%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30%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20%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10%</a:t>
            </a:r>
          </a:p>
          <a:p>
            <a:pPr algn="r"/>
            <a:endParaRPr lang="en-US" sz="600" dirty="0">
              <a:solidFill>
                <a:schemeClr val="tx1"/>
              </a:solidFill>
              <a:latin typeface="Arial" pitchFamily="34" charset="0"/>
              <a:cs typeface="Arial" pitchFamily="34" charset="0"/>
            </a:endParaRPr>
          </a:p>
          <a:p>
            <a:pPr algn="r"/>
            <a:r>
              <a:rPr lang="ro-RO" sz="600">
                <a:solidFill>
                  <a:schemeClr val="tx1"/>
                </a:solidFill>
                <a:latin typeface="Arial" pitchFamily="34" charset="0"/>
                <a:cs typeface="Arial" pitchFamily="34" charset="0"/>
              </a:rPr>
              <a:t>0%</a:t>
            </a:r>
          </a:p>
          <a:p>
            <a:pPr algn="r"/>
            <a:endParaRPr lang="en-US" sz="600" dirty="0">
              <a:solidFill>
                <a:schemeClr val="tx1"/>
              </a:solidFill>
              <a:latin typeface="Arial" pitchFamily="34" charset="0"/>
              <a:cs typeface="Arial" pitchFamily="34" charset="0"/>
            </a:endParaRPr>
          </a:p>
        </p:txBody>
      </p:sp>
      <p:sp>
        <p:nvSpPr>
          <p:cNvPr id="112" name="CuadroTexto 38">
            <a:extLst>
              <a:ext uri="{FF2B5EF4-FFF2-40B4-BE49-F238E27FC236}">
                <a16:creationId xmlns:a16="http://schemas.microsoft.com/office/drawing/2014/main" id="{40A1D76F-89B9-4BE8-9F2B-3FBA9FDB4C2C}"/>
              </a:ext>
            </a:extLst>
          </p:cNvPr>
          <p:cNvSpPr txBox="1"/>
          <p:nvPr/>
        </p:nvSpPr>
        <p:spPr>
          <a:xfrm>
            <a:off x="6421401" y="6635750"/>
            <a:ext cx="2203488" cy="107722"/>
          </a:xfrm>
          <a:prstGeom prst="rect">
            <a:avLst/>
          </a:prstGeom>
          <a:solidFill>
            <a:schemeClr val="bg1"/>
          </a:solidFill>
        </p:spPr>
        <p:txBody>
          <a:bodyPr wrap="square" lIns="0" tIns="0" rIns="0" bIns="0" rtlCol="0">
            <a:spAutoFit/>
          </a:bodyPr>
          <a:lstStyle/>
          <a:p>
            <a:pPr algn="l"/>
            <a:r>
              <a:rPr lang="ro-RO" sz="700" i="1">
                <a:solidFill>
                  <a:schemeClr val="tx1"/>
                </a:solidFill>
                <a:latin typeface="Arial" pitchFamily="34" charset="0"/>
                <a:cs typeface="Arial" pitchFamily="34" charset="0"/>
              </a:rPr>
              <a:t>Sursă: </a:t>
            </a:r>
            <a:r>
              <a:rPr lang="ro-RO" sz="700">
                <a:solidFill>
                  <a:schemeClr val="tx1"/>
                </a:solidFill>
                <a:latin typeface="Arial" pitchFamily="34" charset="0"/>
                <a:cs typeface="Arial" pitchFamily="34" charset="0"/>
              </a:rPr>
              <a:t>Eurostat (cod de date online: et_lsk_main)</a:t>
            </a:r>
          </a:p>
        </p:txBody>
      </p:sp>
      <p:sp>
        <p:nvSpPr>
          <p:cNvPr id="113" name="CuadroTexto 38">
            <a:extLst>
              <a:ext uri="{FF2B5EF4-FFF2-40B4-BE49-F238E27FC236}">
                <a16:creationId xmlns:a16="http://schemas.microsoft.com/office/drawing/2014/main" id="{40A1D76F-89B9-4BE8-9F2B-3FBA9FDB4C2C}"/>
              </a:ext>
            </a:extLst>
          </p:cNvPr>
          <p:cNvSpPr txBox="1"/>
          <p:nvPr/>
        </p:nvSpPr>
        <p:spPr>
          <a:xfrm>
            <a:off x="8754311" y="6378706"/>
            <a:ext cx="305694" cy="91564"/>
          </a:xfrm>
          <a:prstGeom prst="rect">
            <a:avLst/>
          </a:prstGeom>
          <a:noFill/>
        </p:spPr>
        <p:txBody>
          <a:bodyPr wrap="square" lIns="0" tIns="0" rIns="0" bIns="0" rtlCol="0">
            <a:spAutoFit/>
          </a:bodyPr>
          <a:lstStyle/>
          <a:p>
            <a:pPr algn="l">
              <a:lnSpc>
                <a:spcPct val="85000"/>
              </a:lnSpc>
            </a:pPr>
            <a:r>
              <a:rPr lang="ro-RO" sz="700" b="1" dirty="0">
                <a:solidFill>
                  <a:schemeClr val="tx1"/>
                </a:solidFill>
                <a:latin typeface="Arial" pitchFamily="34" charset="0"/>
                <a:cs typeface="Arial" pitchFamily="34" charset="0"/>
              </a:rPr>
              <a:t>Porci</a:t>
            </a:r>
          </a:p>
        </p:txBody>
      </p:sp>
      <p:sp>
        <p:nvSpPr>
          <p:cNvPr id="114" name="CuadroTexto 38">
            <a:extLst>
              <a:ext uri="{FF2B5EF4-FFF2-40B4-BE49-F238E27FC236}">
                <a16:creationId xmlns:a16="http://schemas.microsoft.com/office/drawing/2014/main" id="{40A1D76F-89B9-4BE8-9F2B-3FBA9FDB4C2C}"/>
              </a:ext>
            </a:extLst>
          </p:cNvPr>
          <p:cNvSpPr txBox="1"/>
          <p:nvPr/>
        </p:nvSpPr>
        <p:spPr>
          <a:xfrm>
            <a:off x="9117273" y="6375400"/>
            <a:ext cx="395540" cy="91564"/>
          </a:xfrm>
          <a:prstGeom prst="rect">
            <a:avLst/>
          </a:prstGeom>
          <a:noFill/>
        </p:spPr>
        <p:txBody>
          <a:bodyPr wrap="square" lIns="0" tIns="0" rIns="0" bIns="0" rtlCol="0">
            <a:spAutoFit/>
          </a:bodyPr>
          <a:lstStyle/>
          <a:p>
            <a:pPr algn="l">
              <a:lnSpc>
                <a:spcPct val="85000"/>
              </a:lnSpc>
            </a:pPr>
            <a:r>
              <a:rPr lang="ro-RO" sz="700" b="1">
                <a:solidFill>
                  <a:schemeClr val="tx1"/>
                </a:solidFill>
                <a:latin typeface="Arial" pitchFamily="34" charset="0"/>
                <a:cs typeface="Arial" pitchFamily="34" charset="0"/>
              </a:rPr>
              <a:t>Oi</a:t>
            </a:r>
          </a:p>
        </p:txBody>
      </p:sp>
      <p:sp>
        <p:nvSpPr>
          <p:cNvPr id="115" name="CuadroTexto 38">
            <a:extLst>
              <a:ext uri="{FF2B5EF4-FFF2-40B4-BE49-F238E27FC236}">
                <a16:creationId xmlns:a16="http://schemas.microsoft.com/office/drawing/2014/main" id="{40A1D76F-89B9-4BE8-9F2B-3FBA9FDB4C2C}"/>
              </a:ext>
            </a:extLst>
          </p:cNvPr>
          <p:cNvSpPr txBox="1"/>
          <p:nvPr/>
        </p:nvSpPr>
        <p:spPr>
          <a:xfrm>
            <a:off x="9539289" y="6380163"/>
            <a:ext cx="290511" cy="91564"/>
          </a:xfrm>
          <a:prstGeom prst="rect">
            <a:avLst/>
          </a:prstGeom>
          <a:noFill/>
        </p:spPr>
        <p:txBody>
          <a:bodyPr wrap="square" lIns="0" tIns="0" rIns="0" bIns="0" rtlCol="0">
            <a:spAutoFit/>
          </a:bodyPr>
          <a:lstStyle/>
          <a:p>
            <a:pPr algn="l">
              <a:lnSpc>
                <a:spcPct val="85000"/>
              </a:lnSpc>
            </a:pPr>
            <a:r>
              <a:rPr lang="ro-RO" sz="700" b="1">
                <a:solidFill>
                  <a:schemeClr val="tx1"/>
                </a:solidFill>
                <a:latin typeface="Arial" pitchFamily="34" charset="0"/>
                <a:cs typeface="Arial" pitchFamily="34" charset="0"/>
              </a:rPr>
              <a:t>Capre</a:t>
            </a:r>
          </a:p>
        </p:txBody>
      </p:sp>
      <p:sp>
        <p:nvSpPr>
          <p:cNvPr id="116" name="CuadroTexto 38">
            <a:extLst>
              <a:ext uri="{FF2B5EF4-FFF2-40B4-BE49-F238E27FC236}">
                <a16:creationId xmlns:a16="http://schemas.microsoft.com/office/drawing/2014/main" id="{40A1D76F-89B9-4BE8-9F2B-3FBA9FDB4C2C}"/>
              </a:ext>
            </a:extLst>
          </p:cNvPr>
          <p:cNvSpPr txBox="1"/>
          <p:nvPr/>
        </p:nvSpPr>
        <p:spPr>
          <a:xfrm>
            <a:off x="9958385" y="6383469"/>
            <a:ext cx="395286" cy="183127"/>
          </a:xfrm>
          <a:prstGeom prst="rect">
            <a:avLst/>
          </a:prstGeom>
          <a:noFill/>
        </p:spPr>
        <p:txBody>
          <a:bodyPr wrap="square" lIns="0" tIns="0" rIns="0" bIns="0" rtlCol="0">
            <a:spAutoFit/>
          </a:bodyPr>
          <a:lstStyle/>
          <a:p>
            <a:pPr algn="l">
              <a:lnSpc>
                <a:spcPct val="85000"/>
              </a:lnSpc>
            </a:pPr>
            <a:r>
              <a:rPr lang="ro-RO" sz="700" b="1" dirty="0">
                <a:solidFill>
                  <a:schemeClr val="tx1"/>
                </a:solidFill>
                <a:latin typeface="Arial" pitchFamily="34" charset="0"/>
                <a:cs typeface="Arial" pitchFamily="34" charset="0"/>
              </a:rPr>
              <a:t>Păsări de curte</a:t>
            </a:r>
          </a:p>
        </p:txBody>
      </p:sp>
      <p:sp>
        <p:nvSpPr>
          <p:cNvPr id="117" name="CuadroTexto 38">
            <a:extLst>
              <a:ext uri="{FF2B5EF4-FFF2-40B4-BE49-F238E27FC236}">
                <a16:creationId xmlns:a16="http://schemas.microsoft.com/office/drawing/2014/main" id="{40A1D76F-89B9-4BE8-9F2B-3FBA9FDB4C2C}"/>
              </a:ext>
            </a:extLst>
          </p:cNvPr>
          <p:cNvSpPr txBox="1"/>
          <p:nvPr/>
        </p:nvSpPr>
        <p:spPr>
          <a:xfrm>
            <a:off x="8338247" y="6383469"/>
            <a:ext cx="305694" cy="91564"/>
          </a:xfrm>
          <a:prstGeom prst="rect">
            <a:avLst/>
          </a:prstGeom>
          <a:noFill/>
        </p:spPr>
        <p:txBody>
          <a:bodyPr wrap="square" lIns="0" tIns="0" rIns="0" bIns="0" rtlCol="0">
            <a:spAutoFit/>
          </a:bodyPr>
          <a:lstStyle/>
          <a:p>
            <a:pPr algn="l">
              <a:lnSpc>
                <a:spcPct val="85000"/>
              </a:lnSpc>
            </a:pPr>
            <a:r>
              <a:rPr lang="ro-RO" sz="700" b="1" dirty="0">
                <a:solidFill>
                  <a:schemeClr val="tx1"/>
                </a:solidFill>
                <a:latin typeface="Arial" pitchFamily="34" charset="0"/>
                <a:cs typeface="Arial" pitchFamily="34" charset="0"/>
              </a:rPr>
              <a:t>Bovine</a:t>
            </a:r>
          </a:p>
        </p:txBody>
      </p:sp>
      <p:sp>
        <p:nvSpPr>
          <p:cNvPr id="119" name="CuadroTexto 38">
            <a:extLst>
              <a:ext uri="{FF2B5EF4-FFF2-40B4-BE49-F238E27FC236}">
                <a16:creationId xmlns:a16="http://schemas.microsoft.com/office/drawing/2014/main" id="{40A1D76F-89B9-4BE8-9F2B-3FBA9FDB4C2C}"/>
              </a:ext>
            </a:extLst>
          </p:cNvPr>
          <p:cNvSpPr txBox="1"/>
          <p:nvPr/>
        </p:nvSpPr>
        <p:spPr>
          <a:xfrm>
            <a:off x="7165641" y="5842386"/>
            <a:ext cx="4434291" cy="540954"/>
          </a:xfrm>
          <a:prstGeom prst="rect">
            <a:avLst/>
          </a:prstGeom>
          <a:noFill/>
        </p:spPr>
        <p:txBody>
          <a:bodyPr vert="vert270" wrap="square" lIns="0" tIns="0" rIns="0" bIns="0" rtlCol="0">
            <a:spAutoFit/>
          </a:bodyPr>
          <a:lstStyle/>
          <a:p>
            <a:pPr algn="r">
              <a:lnSpc>
                <a:spcPct val="85000"/>
              </a:lnSpc>
            </a:pPr>
            <a:r>
              <a:rPr lang="ro-RO" sz="600">
                <a:solidFill>
                  <a:schemeClr val="tx1"/>
                </a:solidFill>
                <a:latin typeface="Arial" pitchFamily="34" charset="0"/>
                <a:cs typeface="Arial" pitchFamily="34" charset="0"/>
              </a:rPr>
              <a:t>Luxemburg</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Irlanda</a:t>
            </a:r>
          </a:p>
          <a:p>
            <a:pPr algn="r">
              <a:lnSpc>
                <a:spcPct val="85000"/>
              </a:lnSpc>
            </a:pPr>
            <a:endParaRPr lang="en-US" sz="6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Slovenia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Lituania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Franța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Estonia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Letonia</a:t>
            </a:r>
          </a:p>
          <a:p>
            <a:pPr algn="r">
              <a:lnSpc>
                <a:spcPct val="85000"/>
              </a:lnSpc>
            </a:pPr>
            <a:endParaRPr lang="en-US" sz="6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Cehia</a:t>
            </a:r>
          </a:p>
          <a:p>
            <a:pPr algn="r">
              <a:lnSpc>
                <a:spcPct val="85000"/>
              </a:lnSpc>
            </a:pPr>
            <a:endParaRPr lang="en-US" sz="8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Finlanda</a:t>
            </a:r>
          </a:p>
          <a:p>
            <a:pPr algn="r">
              <a:lnSpc>
                <a:spcPct val="85000"/>
              </a:lnSpc>
            </a:pPr>
            <a:endParaRPr lang="en-US" sz="6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Suedia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Austria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Slovacia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Bulgaria</a:t>
            </a:r>
          </a:p>
          <a:p>
            <a:pPr algn="r">
              <a:lnSpc>
                <a:spcPct val="85000"/>
              </a:lnSpc>
            </a:pPr>
            <a:endParaRPr lang="en-US" sz="6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Germania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Italia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Polonia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Portugalia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Belgia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Olanda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Croația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Ungaria</a:t>
            </a:r>
          </a:p>
          <a:p>
            <a:pPr algn="r">
              <a:lnSpc>
                <a:spcPct val="85000"/>
              </a:lnSpc>
            </a:pPr>
            <a:endParaRPr lang="en-US" sz="6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România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Malta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Cipru</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Spania</a:t>
            </a:r>
          </a:p>
          <a:p>
            <a:pPr algn="r">
              <a:lnSpc>
                <a:spcPct val="85000"/>
              </a:lnSpc>
            </a:pPr>
            <a:endParaRPr lang="en-US" sz="6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Danemarca</a:t>
            </a:r>
          </a:p>
          <a:p>
            <a:pPr algn="r">
              <a:lnSpc>
                <a:spcPct val="85000"/>
              </a:lnSpc>
            </a:pPr>
            <a:endParaRPr lang="en-US" sz="700" dirty="0">
              <a:solidFill>
                <a:schemeClr val="tx1"/>
              </a:solidFill>
              <a:latin typeface="Arial" pitchFamily="34" charset="0"/>
              <a:cs typeface="Arial" pitchFamily="34" charset="0"/>
            </a:endParaRPr>
          </a:p>
          <a:p>
            <a:pPr algn="r">
              <a:lnSpc>
                <a:spcPct val="85000"/>
              </a:lnSpc>
            </a:pPr>
            <a:r>
              <a:rPr lang="ro-RO" sz="600">
                <a:solidFill>
                  <a:schemeClr val="tx1"/>
                </a:solidFill>
                <a:latin typeface="Arial" pitchFamily="34" charset="0"/>
                <a:cs typeface="Arial" pitchFamily="34" charset="0"/>
              </a:rPr>
              <a:t>Grecia</a:t>
            </a:r>
          </a:p>
        </p:txBody>
      </p:sp>
      <p:sp>
        <p:nvSpPr>
          <p:cNvPr id="120" name="CuadroTexto 38">
            <a:extLst>
              <a:ext uri="{FF2B5EF4-FFF2-40B4-BE49-F238E27FC236}">
                <a16:creationId xmlns:a16="http://schemas.microsoft.com/office/drawing/2014/main" id="{40A1D76F-89B9-4BE8-9F2B-3FBA9FDB4C2C}"/>
              </a:ext>
            </a:extLst>
          </p:cNvPr>
          <p:cNvSpPr txBox="1"/>
          <p:nvPr/>
        </p:nvSpPr>
        <p:spPr>
          <a:xfrm>
            <a:off x="6784181" y="5826386"/>
            <a:ext cx="91564" cy="209288"/>
          </a:xfrm>
          <a:prstGeom prst="rect">
            <a:avLst/>
          </a:prstGeom>
          <a:solidFill>
            <a:schemeClr val="bg1"/>
          </a:solidFill>
        </p:spPr>
        <p:txBody>
          <a:bodyPr vert="vert270" wrap="square" lIns="0" tIns="0" rIns="0" bIns="0" rtlCol="0">
            <a:spAutoFit/>
          </a:bodyPr>
          <a:lstStyle/>
          <a:p>
            <a:pPr algn="r">
              <a:lnSpc>
                <a:spcPct val="85000"/>
              </a:lnSpc>
            </a:pPr>
            <a:r>
              <a:rPr lang="ro-RO" sz="700">
                <a:solidFill>
                  <a:schemeClr val="tx1"/>
                </a:solidFill>
                <a:latin typeface="Arial" pitchFamily="34" charset="0"/>
                <a:cs typeface="Arial" pitchFamily="34" charset="0"/>
              </a:rPr>
              <a:t>UE</a:t>
            </a:r>
          </a:p>
        </p:txBody>
      </p:sp>
    </p:spTree>
    <p:extLst>
      <p:ext uri="{BB962C8B-B14F-4D97-AF65-F5344CB8AC3E}">
        <p14:creationId xmlns:p14="http://schemas.microsoft.com/office/powerpoint/2010/main" val="3545576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632168" y="2776062"/>
            <a:ext cx="2550307" cy="1246495"/>
          </a:xfrm>
          <a:prstGeom prst="rect">
            <a:avLst/>
          </a:prstGeom>
          <a:solidFill>
            <a:srgbClr val="6BB188"/>
          </a:solidFill>
        </p:spPr>
        <p:txBody>
          <a:bodyPr wrap="square">
            <a:spAutoFit/>
          </a:bodyPr>
          <a:lstStyle/>
          <a:p>
            <a:r>
              <a:rPr lang="ro-RO" sz="1200" b="1" i="0" u="none" strike="noStrike" baseline="0" dirty="0">
                <a:solidFill>
                  <a:srgbClr val="003399"/>
                </a:solidFill>
                <a:latin typeface="Verdana" panose="020B0604030504040204" pitchFamily="34" charset="0"/>
              </a:rPr>
              <a:t>Informații despre țară </a:t>
            </a:r>
          </a:p>
          <a:p>
            <a:r>
              <a:rPr lang="ro-RO" sz="1050" b="0" i="0" u="none" strike="noStrike" baseline="0" dirty="0">
                <a:solidFill>
                  <a:srgbClr val="000000"/>
                </a:solidFill>
                <a:latin typeface="Verdana" panose="020B0604030504040204" pitchFamily="34" charset="0"/>
              </a:rPr>
              <a:t>Din 2015, Rapoartele privind vânzările de antimicrobiene pentru România au fost postate pe site-ul Institutului de Control al Produselor Biologice și al Medicamentelor Veterinare.</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276999"/>
          </a:xfrm>
          <a:prstGeom prst="rect">
            <a:avLst/>
          </a:prstGeom>
          <a:solidFill>
            <a:schemeClr val="bg1">
              <a:lumMod val="75000"/>
            </a:schemeClr>
          </a:solidFill>
        </p:spPr>
        <p:txBody>
          <a:bodyPr wrap="square">
            <a:spAutoFit/>
          </a:bodyPr>
          <a:lstStyle/>
          <a:p>
            <a:pPr algn="ctr"/>
            <a:r>
              <a:rPr lang="ro-RO" sz="1200" b="1" i="0" u="none" strike="noStrike" baseline="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Raportul ESVAC</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ro-RO" b="1">
                <a:latin typeface="EC Square Sans Pro" panose="020B0506040000020004" pitchFamily="34" charset="0"/>
              </a:rPr>
              <a:t>Vânzări VMP în ROMÂNIA</a:t>
            </a:r>
          </a:p>
        </p:txBody>
      </p:sp>
      <p:sp>
        <p:nvSpPr>
          <p:cNvPr id="11" name="Marcador de texto 1">
            <a:extLst>
              <a:ext uri="{FF2B5EF4-FFF2-40B4-BE49-F238E27FC236}">
                <a16:creationId xmlns:a16="http://schemas.microsoft.com/office/drawing/2014/main" id="{E1181018-5A06-40F0-84D8-927C7377B4A2}"/>
              </a:ext>
            </a:extLst>
          </p:cNvPr>
          <p:cNvSpPr txBox="1">
            <a:spLocks/>
          </p:cNvSpPr>
          <p:nvPr/>
        </p:nvSpPr>
        <p:spPr>
          <a:xfrm>
            <a:off x="1150883" y="1062264"/>
            <a:ext cx="1702149" cy="31568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sz="1600" b="1">
                <a:solidFill>
                  <a:srgbClr val="0E50A3"/>
                </a:solidFill>
                <a:latin typeface="Verdana" pitchFamily="34" charset="0"/>
                <a:ea typeface="Verdana" pitchFamily="34" charset="0"/>
                <a:cs typeface="Segoe UI" pitchFamily="34" charset="0"/>
              </a:rPr>
              <a:t>Din 2014:</a:t>
            </a:r>
          </a:p>
        </p:txBody>
      </p:sp>
      <p:sp>
        <p:nvSpPr>
          <p:cNvPr id="13" name="Marcador de texto 1">
            <a:extLst>
              <a:ext uri="{FF2B5EF4-FFF2-40B4-BE49-F238E27FC236}">
                <a16:creationId xmlns:a16="http://schemas.microsoft.com/office/drawing/2014/main" id="{E1181018-5A06-40F0-84D8-927C7377B4A2}"/>
              </a:ext>
            </a:extLst>
          </p:cNvPr>
          <p:cNvSpPr txBox="1">
            <a:spLocks/>
          </p:cNvSpPr>
          <p:nvPr/>
        </p:nvSpPr>
        <p:spPr>
          <a:xfrm>
            <a:off x="1497720" y="1446267"/>
            <a:ext cx="8255879" cy="229388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ro-RO" sz="1600">
                <a:solidFill>
                  <a:schemeClr val="tx1"/>
                </a:solidFill>
                <a:latin typeface="Verdana" pitchFamily="34" charset="0"/>
                <a:ea typeface="Verdana" pitchFamily="34" charset="0"/>
              </a:rPr>
              <a:t>55,2% vânzări anuale totale (de la 109,0 mg/PCU la 48,8 mg/PCU în 2022)</a:t>
            </a:r>
          </a:p>
          <a:p>
            <a:pPr marL="0" indent="0">
              <a:lnSpc>
                <a:spcPct val="100000"/>
              </a:lnSpc>
              <a:spcBef>
                <a:spcPts val="500"/>
              </a:spcBef>
              <a:buNone/>
            </a:pPr>
            <a:r>
              <a:rPr lang="ro-RO" sz="1600">
                <a:solidFill>
                  <a:schemeClr val="tx1"/>
                </a:solidFill>
                <a:latin typeface="Verdana" pitchFamily="34" charset="0"/>
                <a:ea typeface="Verdana" pitchFamily="34" charset="0"/>
              </a:rPr>
              <a:t>165,2% vânzări de cefalosporine de a treia și a patra generație (de la 0,05 mg/PCU la 0,13 mg/PCU în 2022)</a:t>
            </a:r>
          </a:p>
          <a:p>
            <a:pPr marL="0" indent="0">
              <a:lnSpc>
                <a:spcPct val="100000"/>
              </a:lnSpc>
              <a:spcBef>
                <a:spcPts val="500"/>
              </a:spcBef>
              <a:buNone/>
            </a:pPr>
            <a:r>
              <a:rPr lang="ro-RO" sz="1600">
                <a:solidFill>
                  <a:schemeClr val="tx1"/>
                </a:solidFill>
                <a:latin typeface="Verdana" pitchFamily="34" charset="0"/>
                <a:ea typeface="Verdana" pitchFamily="34" charset="0"/>
              </a:rPr>
              <a:t>5,4% vânzări de fluorochinolone (de la 5,3 mg/PCU la 5,5 mg/PCU în 2022)</a:t>
            </a:r>
          </a:p>
          <a:p>
            <a:pPr marL="0" indent="0">
              <a:lnSpc>
                <a:spcPct val="100000"/>
              </a:lnSpc>
              <a:spcBef>
                <a:spcPts val="500"/>
              </a:spcBef>
              <a:buNone/>
            </a:pPr>
            <a:r>
              <a:rPr lang="ro-RO" sz="1600">
                <a:solidFill>
                  <a:schemeClr val="tx1"/>
                </a:solidFill>
                <a:latin typeface="Verdana" pitchFamily="34" charset="0"/>
                <a:ea typeface="Verdana" pitchFamily="34" charset="0"/>
              </a:rPr>
              <a:t>72,0% alte vânzări de chinolone (de la 0,23 mg/PCU la 0,07 mg/PCU în 2022)</a:t>
            </a:r>
          </a:p>
          <a:p>
            <a:pPr marL="0" indent="0">
              <a:lnSpc>
                <a:spcPct val="100000"/>
              </a:lnSpc>
              <a:spcBef>
                <a:spcPts val="500"/>
              </a:spcBef>
              <a:buNone/>
            </a:pPr>
            <a:r>
              <a:rPr lang="ro-RO" sz="1600">
                <a:solidFill>
                  <a:schemeClr val="tx1"/>
                </a:solidFill>
                <a:latin typeface="Verdana" pitchFamily="34" charset="0"/>
                <a:ea typeface="Verdana" pitchFamily="34" charset="0"/>
              </a:rPr>
              <a:t>58,4% vânzări de polimixină (de la 6,5 mg/PCU la 2,7 mg/PCU în 2022)</a:t>
            </a:r>
          </a:p>
          <a:p>
            <a:pPr marL="0" indent="0">
              <a:lnSpc>
                <a:spcPct val="100000"/>
              </a:lnSpc>
              <a:spcBef>
                <a:spcPts val="500"/>
              </a:spcBef>
              <a:buNone/>
            </a:pPr>
            <a:r>
              <a:rPr lang="ro-RO" sz="1600">
                <a:solidFill>
                  <a:schemeClr val="tx1"/>
                </a:solidFill>
                <a:latin typeface="Verdana" pitchFamily="34" charset="0"/>
                <a:ea typeface="Verdana" pitchFamily="34" charset="0"/>
              </a:rPr>
              <a:t>PCU a crescut cu 11,7% între 2014 și 2022</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5670" y="1418455"/>
            <a:ext cx="252296"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3232" y="1765216"/>
            <a:ext cx="254832" cy="2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3232" y="2355990"/>
            <a:ext cx="254832" cy="2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2657584"/>
            <a:ext cx="252296"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7811" y="2978150"/>
            <a:ext cx="252296"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5670" y="3327618"/>
            <a:ext cx="254832" cy="2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Marcador de texto 1">
            <a:extLst>
              <a:ext uri="{FF2B5EF4-FFF2-40B4-BE49-F238E27FC236}">
                <a16:creationId xmlns:a16="http://schemas.microsoft.com/office/drawing/2014/main" id="{E1181018-5A06-40F0-84D8-927C7377B4A2}"/>
              </a:ext>
            </a:extLst>
          </p:cNvPr>
          <p:cNvSpPr txBox="1">
            <a:spLocks/>
          </p:cNvSpPr>
          <p:nvPr/>
        </p:nvSpPr>
        <p:spPr>
          <a:xfrm>
            <a:off x="1064170" y="4194720"/>
            <a:ext cx="3126830" cy="31568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1600" b="1" dirty="0">
                <a:solidFill>
                  <a:srgbClr val="0E50A3"/>
                </a:solidFill>
                <a:latin typeface="Verdana" pitchFamily="34" charset="0"/>
                <a:ea typeface="Verdana" pitchFamily="34" charset="0"/>
                <a:cs typeface="Segoe UI" pitchFamily="34" charset="0"/>
              </a:rPr>
              <a:t>Date de vânzări 2022</a:t>
            </a:r>
          </a:p>
        </p:txBody>
      </p:sp>
      <p:sp>
        <p:nvSpPr>
          <p:cNvPr id="25" name="Marcador de texto 1">
            <a:extLst>
              <a:ext uri="{FF2B5EF4-FFF2-40B4-BE49-F238E27FC236}">
                <a16:creationId xmlns:a16="http://schemas.microsoft.com/office/drawing/2014/main" id="{E1181018-5A06-40F0-84D8-927C7377B4A2}"/>
              </a:ext>
            </a:extLst>
          </p:cNvPr>
          <p:cNvSpPr txBox="1">
            <a:spLocks/>
          </p:cNvSpPr>
          <p:nvPr/>
        </p:nvSpPr>
        <p:spPr>
          <a:xfrm>
            <a:off x="1064168" y="4570467"/>
            <a:ext cx="8568000" cy="114694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ro-RO" sz="1600">
                <a:solidFill>
                  <a:schemeClr val="tx1"/>
                </a:solidFill>
                <a:latin typeface="Verdana" pitchFamily="34" charset="0"/>
                <a:ea typeface="Verdana" pitchFamily="34" charset="0"/>
              </a:rPr>
              <a:t>În 2022, vânzările totale au scăzut cu 17,3% față de 2021 (de la 59,0 mg/PCU la 48,8 mg/PCU). Cele trei clase de antibiotice cele mai vândute au fost tetraciclinele, penicilinele și macrolidele, care au reprezentat 21,8%, 17,8% și, respectiv, 15,3% din totalul vânzărilor.</a:t>
            </a:r>
          </a:p>
        </p:txBody>
      </p:sp>
    </p:spTree>
    <p:extLst>
      <p:ext uri="{BB962C8B-B14F-4D97-AF65-F5344CB8AC3E}">
        <p14:creationId xmlns:p14="http://schemas.microsoft.com/office/powerpoint/2010/main" val="191908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ro-RO" sz="5500">
                <a:latin typeface="EC Square Sans Pro" panose="020B0506040000020004" pitchFamily="34" charset="0"/>
              </a:rPr>
              <a:t>Consumul de </a:t>
            </a:r>
            <a:r>
              <a:rPr lang="ro-RO" sz="5500" b="1">
                <a:latin typeface="EC Square Sans Pro" panose="020B0506040000020004" pitchFamily="34" charset="0"/>
              </a:rPr>
              <a:t>cefalosporine de</a:t>
            </a:r>
            <a:r>
              <a:rPr lang="ro-RO" sz="5500">
                <a:latin typeface="EC Square Sans Pro" panose="020B0506040000020004" pitchFamily="34" charset="0"/>
              </a:rPr>
              <a:t> </a:t>
            </a:r>
            <a:r>
              <a:rPr lang="ro-RO" sz="5500" b="1">
                <a:latin typeface="EC Square Sans Pro" panose="020B0506040000020004" pitchFamily="34" charset="0"/>
              </a:rPr>
              <a:t>a 3-a și a 4-a generație, fluorochinolone, alte chinolone și polimixine (mg/PCU), animale producătoare de alimente în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455022"/>
            <a:ext cx="10591799" cy="5414805"/>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6134101" y="4006853"/>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ro-RO" sz="1050" i="1">
                <a:solidFill>
                  <a:srgbClr val="003399"/>
                </a:solidFill>
              </a:rPr>
              <a:t>Sursă:</a:t>
            </a:r>
            <a:r>
              <a:rPr lang="ro-RO" sz="1050">
                <a:solidFill>
                  <a:srgbClr val="003399"/>
                </a:solidFill>
              </a:rPr>
              <a:t> Al 13-lea raport ESVAC</a:t>
            </a:r>
          </a:p>
        </p:txBody>
      </p:sp>
      <p:grpSp>
        <p:nvGrpSpPr>
          <p:cNvPr id="16" name="Group 15"/>
          <p:cNvGrpSpPr/>
          <p:nvPr/>
        </p:nvGrpSpPr>
        <p:grpSpPr>
          <a:xfrm>
            <a:off x="1595437" y="1428463"/>
            <a:ext cx="9104506" cy="5442237"/>
            <a:chOff x="1595437" y="1428463"/>
            <a:chExt cx="9104506" cy="5442237"/>
          </a:xfrm>
        </p:grpSpPr>
        <p:sp>
          <p:nvSpPr>
            <p:cNvPr id="7" name="CuadroTexto 4">
              <a:extLst>
                <a:ext uri="{FF2B5EF4-FFF2-40B4-BE49-F238E27FC236}">
                  <a16:creationId xmlns:a16="http://schemas.microsoft.com/office/drawing/2014/main" id="{91D0A8C6-3F02-4D4C-8F74-8B0E8F83A8B8}"/>
                </a:ext>
              </a:extLst>
            </p:cNvPr>
            <p:cNvSpPr txBox="1"/>
            <p:nvPr/>
          </p:nvSpPr>
          <p:spPr>
            <a:xfrm>
              <a:off x="2443163" y="1428463"/>
              <a:ext cx="2890837" cy="200055"/>
            </a:xfrm>
            <a:prstGeom prst="rect">
              <a:avLst/>
            </a:prstGeom>
            <a:noFill/>
          </p:spPr>
          <p:txBody>
            <a:bodyPr wrap="square" lIns="0" tIns="0" rIns="0" bIns="0" rtlCol="0">
              <a:spAutoFit/>
            </a:bodyPr>
            <a:lstStyle/>
            <a:p>
              <a:r>
                <a:rPr lang="ro-RO" sz="1300">
                  <a:solidFill>
                    <a:schemeClr val="tx1"/>
                  </a:solidFill>
                  <a:latin typeface="Verdana" pitchFamily="34" charset="0"/>
                  <a:ea typeface="Verdana" pitchFamily="34" charset="0"/>
                </a:rPr>
                <a:t>cefalosporine de a 3-a și a 4-a generație</a:t>
              </a:r>
            </a:p>
          </p:txBody>
        </p:sp>
        <p:sp>
          <p:nvSpPr>
            <p:cNvPr id="8" name="CuadroTexto 4">
              <a:extLst>
                <a:ext uri="{FF2B5EF4-FFF2-40B4-BE49-F238E27FC236}">
                  <a16:creationId xmlns:a16="http://schemas.microsoft.com/office/drawing/2014/main" id="{91D0A8C6-3F02-4D4C-8F74-8B0E8F83A8B8}"/>
                </a:ext>
              </a:extLst>
            </p:cNvPr>
            <p:cNvSpPr txBox="1"/>
            <p:nvPr/>
          </p:nvSpPr>
          <p:spPr>
            <a:xfrm>
              <a:off x="5719763" y="1437988"/>
              <a:ext cx="1524000" cy="200055"/>
            </a:xfrm>
            <a:prstGeom prst="rect">
              <a:avLst/>
            </a:prstGeom>
            <a:noFill/>
          </p:spPr>
          <p:txBody>
            <a:bodyPr wrap="square" lIns="0" tIns="0" rIns="0" bIns="0" rtlCol="0">
              <a:spAutoFit/>
            </a:bodyPr>
            <a:lstStyle/>
            <a:p>
              <a:r>
                <a:rPr lang="ro-RO" sz="1300">
                  <a:solidFill>
                    <a:schemeClr val="tx1"/>
                  </a:solidFill>
                  <a:latin typeface="Verdana" pitchFamily="34" charset="0"/>
                  <a:ea typeface="Verdana" pitchFamily="34" charset="0"/>
                </a:rPr>
                <a:t>Fluorochinolone</a:t>
              </a:r>
            </a:p>
          </p:txBody>
        </p:sp>
        <p:sp>
          <p:nvSpPr>
            <p:cNvPr id="9" name="CuadroTexto 4">
              <a:extLst>
                <a:ext uri="{FF2B5EF4-FFF2-40B4-BE49-F238E27FC236}">
                  <a16:creationId xmlns:a16="http://schemas.microsoft.com/office/drawing/2014/main" id="{91D0A8C6-3F02-4D4C-8F74-8B0E8F83A8B8}"/>
                </a:ext>
              </a:extLst>
            </p:cNvPr>
            <p:cNvSpPr txBox="1"/>
            <p:nvPr/>
          </p:nvSpPr>
          <p:spPr>
            <a:xfrm>
              <a:off x="7558089" y="1433225"/>
              <a:ext cx="1524000" cy="200055"/>
            </a:xfrm>
            <a:prstGeom prst="rect">
              <a:avLst/>
            </a:prstGeom>
            <a:noFill/>
          </p:spPr>
          <p:txBody>
            <a:bodyPr wrap="square" lIns="0" tIns="0" rIns="0" bIns="0" rtlCol="0">
              <a:spAutoFit/>
            </a:bodyPr>
            <a:lstStyle/>
            <a:p>
              <a:r>
                <a:rPr lang="ro-RO" sz="1300">
                  <a:solidFill>
                    <a:schemeClr val="tx1"/>
                  </a:solidFill>
                  <a:latin typeface="Verdana" pitchFamily="34" charset="0"/>
                  <a:ea typeface="Verdana" pitchFamily="34" charset="0"/>
                </a:rPr>
                <a:t>Alte chinolone</a:t>
              </a:r>
            </a:p>
          </p:txBody>
        </p:sp>
        <p:sp>
          <p:nvSpPr>
            <p:cNvPr id="10" name="CuadroTexto 4">
              <a:extLst>
                <a:ext uri="{FF2B5EF4-FFF2-40B4-BE49-F238E27FC236}">
                  <a16:creationId xmlns:a16="http://schemas.microsoft.com/office/drawing/2014/main" id="{91D0A8C6-3F02-4D4C-8F74-8B0E8F83A8B8}"/>
                </a:ext>
              </a:extLst>
            </p:cNvPr>
            <p:cNvSpPr txBox="1"/>
            <p:nvPr/>
          </p:nvSpPr>
          <p:spPr>
            <a:xfrm>
              <a:off x="9458326" y="1433225"/>
              <a:ext cx="990600" cy="200055"/>
            </a:xfrm>
            <a:prstGeom prst="rect">
              <a:avLst/>
            </a:prstGeom>
            <a:noFill/>
          </p:spPr>
          <p:txBody>
            <a:bodyPr wrap="square" lIns="0" tIns="0" rIns="0" bIns="0" rtlCol="0">
              <a:spAutoFit/>
            </a:bodyPr>
            <a:lstStyle/>
            <a:p>
              <a:r>
                <a:rPr lang="ro-RO" sz="1300">
                  <a:solidFill>
                    <a:schemeClr val="tx1"/>
                  </a:solidFill>
                  <a:latin typeface="Verdana" pitchFamily="34" charset="0"/>
                  <a:ea typeface="Verdana" pitchFamily="34" charset="0"/>
                </a:rPr>
                <a:t>Polimixine</a:t>
              </a:r>
            </a:p>
          </p:txBody>
        </p:sp>
        <p:sp>
          <p:nvSpPr>
            <p:cNvPr id="11" name="CuadroTexto 4">
              <a:extLst>
                <a:ext uri="{FF2B5EF4-FFF2-40B4-BE49-F238E27FC236}">
                  <a16:creationId xmlns:a16="http://schemas.microsoft.com/office/drawing/2014/main" id="{91D0A8C6-3F02-4D4C-8F74-8B0E8F83A8B8}"/>
                </a:ext>
              </a:extLst>
            </p:cNvPr>
            <p:cNvSpPr txBox="1"/>
            <p:nvPr/>
          </p:nvSpPr>
          <p:spPr>
            <a:xfrm>
              <a:off x="1595437" y="1739602"/>
              <a:ext cx="528637" cy="3616375"/>
            </a:xfrm>
            <a:prstGeom prst="rect">
              <a:avLst/>
            </a:prstGeom>
            <a:noFill/>
          </p:spPr>
          <p:txBody>
            <a:bodyPr wrap="square" lIns="0" tIns="0" rIns="0" bIns="0" rtlCol="0">
              <a:spAutoFit/>
            </a:bodyPr>
            <a:lstStyle/>
            <a:p>
              <a:pPr algn="r"/>
              <a:r>
                <a:rPr lang="ro-RO" sz="1300">
                  <a:solidFill>
                    <a:schemeClr val="tx1"/>
                  </a:solidFill>
                  <a:latin typeface="Verdana" pitchFamily="34" charset="0"/>
                  <a:ea typeface="Verdana" pitchFamily="34" charset="0"/>
                </a:rPr>
                <a:t>18%</a:t>
              </a:r>
            </a:p>
            <a:p>
              <a:pPr algn="r">
                <a:spcBef>
                  <a:spcPts val="1400"/>
                </a:spcBef>
              </a:pPr>
              <a:r>
                <a:rPr lang="ro-RO" sz="1300">
                  <a:solidFill>
                    <a:schemeClr val="tx1"/>
                  </a:solidFill>
                  <a:latin typeface="Verdana" pitchFamily="34" charset="0"/>
                  <a:ea typeface="Verdana" pitchFamily="34" charset="0"/>
                </a:rPr>
                <a:t>16%</a:t>
              </a:r>
            </a:p>
            <a:p>
              <a:pPr algn="r">
                <a:spcBef>
                  <a:spcPts val="1400"/>
                </a:spcBef>
              </a:pPr>
              <a:r>
                <a:rPr lang="ro-RO" sz="1300">
                  <a:solidFill>
                    <a:schemeClr val="tx1"/>
                  </a:solidFill>
                  <a:latin typeface="Verdana" pitchFamily="34" charset="0"/>
                  <a:ea typeface="Verdana" pitchFamily="34" charset="0"/>
                </a:rPr>
                <a:t>14%</a:t>
              </a:r>
            </a:p>
            <a:p>
              <a:pPr algn="r">
                <a:spcBef>
                  <a:spcPts val="1400"/>
                </a:spcBef>
              </a:pPr>
              <a:r>
                <a:rPr lang="ro-RO" sz="1300">
                  <a:solidFill>
                    <a:schemeClr val="tx1"/>
                  </a:solidFill>
                  <a:latin typeface="Verdana" pitchFamily="34" charset="0"/>
                  <a:ea typeface="Verdana" pitchFamily="34" charset="0"/>
                </a:rPr>
                <a:t>12%</a:t>
              </a:r>
            </a:p>
            <a:p>
              <a:pPr algn="r">
                <a:spcBef>
                  <a:spcPts val="1400"/>
                </a:spcBef>
              </a:pPr>
              <a:r>
                <a:rPr lang="ro-RO" sz="1300">
                  <a:solidFill>
                    <a:schemeClr val="tx1"/>
                  </a:solidFill>
                  <a:latin typeface="Verdana" pitchFamily="34" charset="0"/>
                  <a:ea typeface="Verdana" pitchFamily="34" charset="0"/>
                </a:rPr>
                <a:t>10%</a:t>
              </a:r>
            </a:p>
            <a:p>
              <a:pPr algn="r">
                <a:spcBef>
                  <a:spcPts val="1400"/>
                </a:spcBef>
              </a:pPr>
              <a:r>
                <a:rPr lang="ro-RO" sz="1300">
                  <a:solidFill>
                    <a:schemeClr val="tx1"/>
                  </a:solidFill>
                  <a:latin typeface="Verdana" pitchFamily="34" charset="0"/>
                  <a:ea typeface="Verdana" pitchFamily="34" charset="0"/>
                </a:rPr>
                <a:t>8%</a:t>
              </a:r>
            </a:p>
            <a:p>
              <a:pPr algn="r">
                <a:spcBef>
                  <a:spcPts val="1400"/>
                </a:spcBef>
              </a:pPr>
              <a:r>
                <a:rPr lang="ro-RO" sz="1300">
                  <a:solidFill>
                    <a:schemeClr val="tx1"/>
                  </a:solidFill>
                  <a:latin typeface="Verdana" pitchFamily="34" charset="0"/>
                  <a:ea typeface="Verdana" pitchFamily="34" charset="0"/>
                </a:rPr>
                <a:t>6%</a:t>
              </a:r>
            </a:p>
            <a:p>
              <a:pPr algn="r">
                <a:spcBef>
                  <a:spcPts val="1400"/>
                </a:spcBef>
              </a:pPr>
              <a:r>
                <a:rPr lang="ro-RO" sz="1300">
                  <a:solidFill>
                    <a:schemeClr val="tx1"/>
                  </a:solidFill>
                  <a:latin typeface="Verdana" pitchFamily="34" charset="0"/>
                  <a:ea typeface="Verdana" pitchFamily="34" charset="0"/>
                </a:rPr>
                <a:t>4%</a:t>
              </a:r>
            </a:p>
            <a:p>
              <a:pPr algn="r">
                <a:spcBef>
                  <a:spcPts val="1400"/>
                </a:spcBef>
              </a:pPr>
              <a:r>
                <a:rPr lang="ro-RO" sz="1300">
                  <a:solidFill>
                    <a:schemeClr val="tx1"/>
                  </a:solidFill>
                  <a:latin typeface="Verdana" pitchFamily="34" charset="0"/>
                  <a:ea typeface="Verdana" pitchFamily="34" charset="0"/>
                </a:rPr>
                <a:t>2%</a:t>
              </a:r>
            </a:p>
            <a:p>
              <a:pPr algn="r">
                <a:spcBef>
                  <a:spcPts val="1400"/>
                </a:spcBef>
              </a:pPr>
              <a:r>
                <a:rPr lang="ro-RO" sz="1300">
                  <a:solidFill>
                    <a:schemeClr val="tx1"/>
                  </a:solidFill>
                  <a:latin typeface="Verdana" pitchFamily="34" charset="0"/>
                  <a:ea typeface="Verdana" pitchFamily="34" charset="0"/>
                </a:rPr>
                <a:t>0%</a:t>
              </a:r>
            </a:p>
          </p:txBody>
        </p:sp>
        <p:sp>
          <p:nvSpPr>
            <p:cNvPr id="12" name="CuadroTexto 4">
              <a:extLst>
                <a:ext uri="{FF2B5EF4-FFF2-40B4-BE49-F238E27FC236}">
                  <a16:creationId xmlns:a16="http://schemas.microsoft.com/office/drawing/2014/main" id="{91D0A8C6-3F02-4D4C-8F74-8B0E8F83A8B8}"/>
                </a:ext>
              </a:extLst>
            </p:cNvPr>
            <p:cNvSpPr txBox="1"/>
            <p:nvPr/>
          </p:nvSpPr>
          <p:spPr>
            <a:xfrm>
              <a:off x="2295526" y="5316534"/>
              <a:ext cx="8404417" cy="1554166"/>
            </a:xfrm>
            <a:prstGeom prst="rect">
              <a:avLst/>
            </a:prstGeom>
            <a:noFill/>
          </p:spPr>
          <p:txBody>
            <a:bodyPr vert="vert270" wrap="square" lIns="0" tIns="0" rIns="0" bIns="0" rtlCol="0">
              <a:spAutoFit/>
            </a:bodyPr>
            <a:lstStyle/>
            <a:p>
              <a:pPr algn="r">
                <a:lnSpc>
                  <a:spcPct val="104000"/>
                </a:lnSpc>
              </a:pPr>
              <a:r>
                <a:rPr lang="ro-RO" sz="1050">
                  <a:solidFill>
                    <a:schemeClr val="tx1"/>
                  </a:solidFill>
                  <a:latin typeface="Verdana" pitchFamily="34" charset="0"/>
                  <a:ea typeface="Verdana" pitchFamily="34" charset="0"/>
                </a:rPr>
                <a:t>Austria</a:t>
              </a:r>
            </a:p>
            <a:p>
              <a:pPr algn="r">
                <a:lnSpc>
                  <a:spcPct val="104000"/>
                </a:lnSpc>
                <a:spcBef>
                  <a:spcPts val="700"/>
                </a:spcBef>
              </a:pPr>
              <a:r>
                <a:rPr lang="ro-RO" sz="1050">
                  <a:solidFill>
                    <a:schemeClr val="tx1"/>
                  </a:solidFill>
                  <a:latin typeface="Verdana" pitchFamily="34" charset="0"/>
                  <a:ea typeface="Verdana" pitchFamily="34" charset="0"/>
                </a:rPr>
                <a:t>Belgia</a:t>
              </a:r>
            </a:p>
            <a:p>
              <a:pPr algn="r">
                <a:lnSpc>
                  <a:spcPct val="104000"/>
                </a:lnSpc>
                <a:spcBef>
                  <a:spcPts val="700"/>
                </a:spcBef>
              </a:pPr>
              <a:r>
                <a:rPr lang="ro-RO" sz="1050">
                  <a:solidFill>
                    <a:schemeClr val="tx1"/>
                  </a:solidFill>
                  <a:latin typeface="Verdana" pitchFamily="34" charset="0"/>
                  <a:ea typeface="Verdana" pitchFamily="34" charset="0"/>
                </a:rPr>
                <a:t>Bulgaria</a:t>
              </a:r>
            </a:p>
            <a:p>
              <a:pPr algn="r">
                <a:lnSpc>
                  <a:spcPct val="104000"/>
                </a:lnSpc>
                <a:spcBef>
                  <a:spcPts val="700"/>
                </a:spcBef>
              </a:pPr>
              <a:r>
                <a:rPr lang="ro-RO" sz="1050">
                  <a:solidFill>
                    <a:schemeClr val="tx1"/>
                  </a:solidFill>
                  <a:latin typeface="Verdana" pitchFamily="34" charset="0"/>
                  <a:ea typeface="Verdana" pitchFamily="34" charset="0"/>
                </a:rPr>
                <a:t>Croația</a:t>
              </a:r>
            </a:p>
            <a:p>
              <a:pPr algn="r">
                <a:lnSpc>
                  <a:spcPct val="104000"/>
                </a:lnSpc>
                <a:spcBef>
                  <a:spcPts val="700"/>
                </a:spcBef>
              </a:pPr>
              <a:r>
                <a:rPr lang="ro-RO" sz="1050">
                  <a:solidFill>
                    <a:schemeClr val="tx1"/>
                  </a:solidFill>
                  <a:latin typeface="Verdana" pitchFamily="34" charset="0"/>
                  <a:ea typeface="Verdana" pitchFamily="34" charset="0"/>
                </a:rPr>
                <a:t>Cipru</a:t>
              </a:r>
            </a:p>
            <a:p>
              <a:pPr algn="r">
                <a:lnSpc>
                  <a:spcPct val="104000"/>
                </a:lnSpc>
                <a:spcBef>
                  <a:spcPts val="700"/>
                </a:spcBef>
              </a:pPr>
              <a:r>
                <a:rPr lang="ro-RO" sz="1050">
                  <a:solidFill>
                    <a:schemeClr val="tx1"/>
                  </a:solidFill>
                  <a:latin typeface="Verdana" pitchFamily="34" charset="0"/>
                  <a:ea typeface="Verdana" pitchFamily="34" charset="0"/>
                </a:rPr>
                <a:t>Cehia</a:t>
              </a:r>
            </a:p>
            <a:p>
              <a:pPr algn="r">
                <a:lnSpc>
                  <a:spcPct val="104000"/>
                </a:lnSpc>
                <a:spcBef>
                  <a:spcPts val="700"/>
                </a:spcBef>
              </a:pPr>
              <a:r>
                <a:rPr lang="ro-RO" sz="1050">
                  <a:solidFill>
                    <a:schemeClr val="tx1"/>
                  </a:solidFill>
                  <a:latin typeface="Verdana" pitchFamily="34" charset="0"/>
                  <a:ea typeface="Verdana" pitchFamily="34" charset="0"/>
                </a:rPr>
                <a:t>Danemarca</a:t>
              </a:r>
            </a:p>
            <a:p>
              <a:pPr algn="r">
                <a:lnSpc>
                  <a:spcPct val="104000"/>
                </a:lnSpc>
                <a:spcBef>
                  <a:spcPts val="700"/>
                </a:spcBef>
              </a:pPr>
              <a:r>
                <a:rPr lang="ro-RO" sz="1050">
                  <a:solidFill>
                    <a:schemeClr val="tx1"/>
                  </a:solidFill>
                  <a:latin typeface="Verdana" pitchFamily="34" charset="0"/>
                  <a:ea typeface="Verdana" pitchFamily="34" charset="0"/>
                </a:rPr>
                <a:t>Estonia</a:t>
              </a:r>
            </a:p>
            <a:p>
              <a:pPr algn="r">
                <a:lnSpc>
                  <a:spcPct val="104000"/>
                </a:lnSpc>
                <a:spcBef>
                  <a:spcPts val="700"/>
                </a:spcBef>
              </a:pPr>
              <a:r>
                <a:rPr lang="ro-RO" sz="1050">
                  <a:solidFill>
                    <a:schemeClr val="tx1"/>
                  </a:solidFill>
                  <a:latin typeface="Verdana" pitchFamily="34" charset="0"/>
                  <a:ea typeface="Verdana" pitchFamily="34" charset="0"/>
                </a:rPr>
                <a:t>Finlanda</a:t>
              </a:r>
            </a:p>
            <a:p>
              <a:pPr algn="r">
                <a:lnSpc>
                  <a:spcPct val="104000"/>
                </a:lnSpc>
                <a:spcBef>
                  <a:spcPts val="700"/>
                </a:spcBef>
              </a:pPr>
              <a:r>
                <a:rPr lang="ro-RO" sz="1050">
                  <a:solidFill>
                    <a:schemeClr val="tx1"/>
                  </a:solidFill>
                  <a:latin typeface="Verdana" pitchFamily="34" charset="0"/>
                  <a:ea typeface="Verdana" pitchFamily="34" charset="0"/>
                </a:rPr>
                <a:t>Franța</a:t>
              </a:r>
            </a:p>
            <a:p>
              <a:pPr algn="r">
                <a:lnSpc>
                  <a:spcPct val="104000"/>
                </a:lnSpc>
                <a:spcBef>
                  <a:spcPts val="700"/>
                </a:spcBef>
              </a:pPr>
              <a:r>
                <a:rPr lang="ro-RO" sz="1050">
                  <a:solidFill>
                    <a:schemeClr val="tx1"/>
                  </a:solidFill>
                  <a:latin typeface="Verdana" pitchFamily="34" charset="0"/>
                  <a:ea typeface="Verdana" pitchFamily="34" charset="0"/>
                </a:rPr>
                <a:t>Germania</a:t>
              </a:r>
            </a:p>
            <a:p>
              <a:pPr algn="r">
                <a:lnSpc>
                  <a:spcPct val="104000"/>
                </a:lnSpc>
                <a:spcBef>
                  <a:spcPts val="700"/>
                </a:spcBef>
              </a:pPr>
              <a:r>
                <a:rPr lang="ro-RO" sz="1050">
                  <a:solidFill>
                    <a:schemeClr val="tx1"/>
                  </a:solidFill>
                  <a:latin typeface="Verdana" pitchFamily="34" charset="0"/>
                  <a:ea typeface="Verdana" pitchFamily="34" charset="0"/>
                </a:rPr>
                <a:t>Grecia</a:t>
              </a:r>
            </a:p>
            <a:p>
              <a:pPr algn="r">
                <a:lnSpc>
                  <a:spcPct val="104000"/>
                </a:lnSpc>
                <a:spcBef>
                  <a:spcPts val="700"/>
                </a:spcBef>
              </a:pPr>
              <a:r>
                <a:rPr lang="ro-RO" sz="1050">
                  <a:solidFill>
                    <a:schemeClr val="tx1"/>
                  </a:solidFill>
                  <a:latin typeface="Verdana" pitchFamily="34" charset="0"/>
                  <a:ea typeface="Verdana" pitchFamily="34" charset="0"/>
                </a:rPr>
                <a:t>Ungaria</a:t>
              </a:r>
            </a:p>
            <a:p>
              <a:pPr algn="r">
                <a:lnSpc>
                  <a:spcPct val="104000"/>
                </a:lnSpc>
                <a:spcBef>
                  <a:spcPts val="700"/>
                </a:spcBef>
              </a:pPr>
              <a:r>
                <a:rPr lang="ro-RO" sz="1050">
                  <a:solidFill>
                    <a:schemeClr val="tx1"/>
                  </a:solidFill>
                  <a:latin typeface="Verdana" pitchFamily="34" charset="0"/>
                  <a:ea typeface="Verdana" pitchFamily="34" charset="0"/>
                </a:rPr>
                <a:t>Islanda</a:t>
              </a:r>
            </a:p>
            <a:p>
              <a:pPr algn="r">
                <a:lnSpc>
                  <a:spcPct val="104000"/>
                </a:lnSpc>
                <a:spcBef>
                  <a:spcPts val="700"/>
                </a:spcBef>
              </a:pPr>
              <a:r>
                <a:rPr lang="ro-RO" sz="1050">
                  <a:solidFill>
                    <a:schemeClr val="tx1"/>
                  </a:solidFill>
                  <a:latin typeface="Verdana" pitchFamily="34" charset="0"/>
                  <a:ea typeface="Verdana" pitchFamily="34" charset="0"/>
                </a:rPr>
                <a:t>Irlanda</a:t>
              </a:r>
            </a:p>
            <a:p>
              <a:pPr algn="r">
                <a:lnSpc>
                  <a:spcPct val="104000"/>
                </a:lnSpc>
                <a:spcBef>
                  <a:spcPts val="700"/>
                </a:spcBef>
              </a:pPr>
              <a:r>
                <a:rPr lang="ro-RO" sz="1050">
                  <a:solidFill>
                    <a:schemeClr val="tx1"/>
                  </a:solidFill>
                  <a:latin typeface="Verdana" pitchFamily="34" charset="0"/>
                  <a:ea typeface="Verdana" pitchFamily="34" charset="0"/>
                </a:rPr>
                <a:t>Italia</a:t>
              </a:r>
            </a:p>
            <a:p>
              <a:pPr algn="r">
                <a:lnSpc>
                  <a:spcPct val="104000"/>
                </a:lnSpc>
                <a:spcBef>
                  <a:spcPts val="700"/>
                </a:spcBef>
              </a:pPr>
              <a:r>
                <a:rPr lang="ro-RO" sz="1050">
                  <a:solidFill>
                    <a:schemeClr val="tx1"/>
                  </a:solidFill>
                  <a:latin typeface="Verdana" pitchFamily="34" charset="0"/>
                  <a:ea typeface="Verdana" pitchFamily="34" charset="0"/>
                </a:rPr>
                <a:t>Letonia</a:t>
              </a:r>
            </a:p>
            <a:p>
              <a:pPr algn="r">
                <a:lnSpc>
                  <a:spcPct val="104000"/>
                </a:lnSpc>
                <a:spcBef>
                  <a:spcPts val="700"/>
                </a:spcBef>
              </a:pPr>
              <a:r>
                <a:rPr lang="ro-RO" sz="1050">
                  <a:solidFill>
                    <a:schemeClr val="tx1"/>
                  </a:solidFill>
                  <a:latin typeface="Verdana" pitchFamily="34" charset="0"/>
                  <a:ea typeface="Verdana" pitchFamily="34" charset="0"/>
                </a:rPr>
                <a:t>Lituania</a:t>
              </a:r>
            </a:p>
            <a:p>
              <a:pPr algn="r">
                <a:lnSpc>
                  <a:spcPct val="104000"/>
                </a:lnSpc>
                <a:spcBef>
                  <a:spcPts val="700"/>
                </a:spcBef>
              </a:pPr>
              <a:r>
                <a:rPr lang="ro-RO" sz="1050">
                  <a:solidFill>
                    <a:schemeClr val="tx1"/>
                  </a:solidFill>
                  <a:latin typeface="Verdana" pitchFamily="34" charset="0"/>
                  <a:ea typeface="Verdana" pitchFamily="34" charset="0"/>
                </a:rPr>
                <a:t>Luxemburg</a:t>
              </a:r>
            </a:p>
            <a:p>
              <a:pPr algn="r">
                <a:lnSpc>
                  <a:spcPct val="104000"/>
                </a:lnSpc>
                <a:spcBef>
                  <a:spcPts val="700"/>
                </a:spcBef>
              </a:pPr>
              <a:r>
                <a:rPr lang="ro-RO" sz="1050">
                  <a:solidFill>
                    <a:schemeClr val="tx1"/>
                  </a:solidFill>
                  <a:latin typeface="Verdana" pitchFamily="34" charset="0"/>
                  <a:ea typeface="Verdana" pitchFamily="34" charset="0"/>
                </a:rPr>
                <a:t>Malta</a:t>
              </a:r>
            </a:p>
            <a:p>
              <a:pPr algn="r">
                <a:lnSpc>
                  <a:spcPct val="104000"/>
                </a:lnSpc>
                <a:spcBef>
                  <a:spcPts val="700"/>
                </a:spcBef>
              </a:pPr>
              <a:r>
                <a:rPr lang="ro-RO" sz="1050">
                  <a:solidFill>
                    <a:schemeClr val="tx1"/>
                  </a:solidFill>
                  <a:latin typeface="Verdana" pitchFamily="34" charset="0"/>
                  <a:ea typeface="Verdana" pitchFamily="34" charset="0"/>
                </a:rPr>
                <a:t>Olanda</a:t>
              </a:r>
            </a:p>
            <a:p>
              <a:pPr algn="r">
                <a:lnSpc>
                  <a:spcPct val="104000"/>
                </a:lnSpc>
                <a:spcBef>
                  <a:spcPts val="700"/>
                </a:spcBef>
              </a:pPr>
              <a:r>
                <a:rPr lang="ro-RO" sz="1050">
                  <a:solidFill>
                    <a:schemeClr val="tx1"/>
                  </a:solidFill>
                  <a:latin typeface="Verdana" pitchFamily="34" charset="0"/>
                  <a:ea typeface="Verdana" pitchFamily="34" charset="0"/>
                </a:rPr>
                <a:t>Norvegia</a:t>
              </a:r>
            </a:p>
            <a:p>
              <a:pPr algn="r">
                <a:lnSpc>
                  <a:spcPct val="104000"/>
                </a:lnSpc>
                <a:spcBef>
                  <a:spcPts val="700"/>
                </a:spcBef>
              </a:pPr>
              <a:r>
                <a:rPr lang="ro-RO" sz="1050">
                  <a:solidFill>
                    <a:schemeClr val="tx1"/>
                  </a:solidFill>
                  <a:latin typeface="Verdana" pitchFamily="34" charset="0"/>
                  <a:ea typeface="Verdana" pitchFamily="34" charset="0"/>
                </a:rPr>
                <a:t>Polonia</a:t>
              </a:r>
            </a:p>
            <a:p>
              <a:pPr algn="r">
                <a:lnSpc>
                  <a:spcPct val="104000"/>
                </a:lnSpc>
                <a:spcBef>
                  <a:spcPts val="700"/>
                </a:spcBef>
              </a:pPr>
              <a:r>
                <a:rPr lang="ro-RO" sz="1050">
                  <a:solidFill>
                    <a:schemeClr val="tx1"/>
                  </a:solidFill>
                  <a:latin typeface="Verdana" pitchFamily="34" charset="0"/>
                  <a:ea typeface="Verdana" pitchFamily="34" charset="0"/>
                </a:rPr>
                <a:t>Portugalia</a:t>
              </a:r>
            </a:p>
            <a:p>
              <a:pPr algn="r">
                <a:lnSpc>
                  <a:spcPct val="104000"/>
                </a:lnSpc>
                <a:spcBef>
                  <a:spcPts val="700"/>
                </a:spcBef>
              </a:pPr>
              <a:r>
                <a:rPr lang="ro-RO" sz="1050">
                  <a:solidFill>
                    <a:schemeClr val="tx1"/>
                  </a:solidFill>
                  <a:latin typeface="Verdana" pitchFamily="34" charset="0"/>
                  <a:ea typeface="Verdana" pitchFamily="34" charset="0"/>
                </a:rPr>
                <a:t>România</a:t>
              </a:r>
            </a:p>
            <a:p>
              <a:pPr algn="r">
                <a:lnSpc>
                  <a:spcPct val="104000"/>
                </a:lnSpc>
                <a:spcBef>
                  <a:spcPts val="700"/>
                </a:spcBef>
              </a:pPr>
              <a:r>
                <a:rPr lang="ro-RO" sz="1050">
                  <a:solidFill>
                    <a:schemeClr val="tx1"/>
                  </a:solidFill>
                  <a:latin typeface="Verdana" pitchFamily="34" charset="0"/>
                  <a:ea typeface="Verdana" pitchFamily="34" charset="0"/>
                </a:rPr>
                <a:t>Slovacia</a:t>
              </a:r>
            </a:p>
            <a:p>
              <a:pPr algn="r">
                <a:lnSpc>
                  <a:spcPct val="104000"/>
                </a:lnSpc>
                <a:spcBef>
                  <a:spcPts val="700"/>
                </a:spcBef>
              </a:pPr>
              <a:r>
                <a:rPr lang="ro-RO" sz="1050">
                  <a:solidFill>
                    <a:schemeClr val="tx1"/>
                  </a:solidFill>
                  <a:latin typeface="Verdana" pitchFamily="34" charset="0"/>
                  <a:ea typeface="Verdana" pitchFamily="34" charset="0"/>
                </a:rPr>
                <a:t>Slovenia</a:t>
              </a:r>
            </a:p>
            <a:p>
              <a:pPr algn="r">
                <a:lnSpc>
                  <a:spcPct val="104000"/>
                </a:lnSpc>
                <a:spcBef>
                  <a:spcPts val="700"/>
                </a:spcBef>
              </a:pPr>
              <a:r>
                <a:rPr lang="ro-RO" sz="1050">
                  <a:solidFill>
                    <a:schemeClr val="tx1"/>
                  </a:solidFill>
                  <a:latin typeface="Verdana" pitchFamily="34" charset="0"/>
                  <a:ea typeface="Verdana" pitchFamily="34" charset="0"/>
                </a:rPr>
                <a:t>Spania</a:t>
              </a:r>
            </a:p>
            <a:p>
              <a:pPr algn="r">
                <a:lnSpc>
                  <a:spcPct val="104000"/>
                </a:lnSpc>
                <a:spcBef>
                  <a:spcPts val="700"/>
                </a:spcBef>
              </a:pPr>
              <a:r>
                <a:rPr lang="ro-RO" sz="1050">
                  <a:solidFill>
                    <a:schemeClr val="tx1"/>
                  </a:solidFill>
                  <a:latin typeface="Verdana" pitchFamily="34" charset="0"/>
                  <a:ea typeface="Verdana" pitchFamily="34" charset="0"/>
                </a:rPr>
                <a:t>Suedia</a:t>
              </a:r>
            </a:p>
            <a:p>
              <a:pPr algn="r">
                <a:lnSpc>
                  <a:spcPct val="104000"/>
                </a:lnSpc>
                <a:spcBef>
                  <a:spcPts val="700"/>
                </a:spcBef>
              </a:pPr>
              <a:r>
                <a:rPr lang="ro-RO" sz="1050">
                  <a:solidFill>
                    <a:schemeClr val="tx1"/>
                  </a:solidFill>
                  <a:latin typeface="Verdana" pitchFamily="34" charset="0"/>
                  <a:ea typeface="Verdana" pitchFamily="34" charset="0"/>
                </a:rPr>
                <a:t>Elveția</a:t>
              </a:r>
            </a:p>
            <a:p>
              <a:pPr algn="r">
                <a:lnSpc>
                  <a:spcPct val="104000"/>
                </a:lnSpc>
                <a:spcBef>
                  <a:spcPts val="700"/>
                </a:spcBef>
              </a:pPr>
              <a:r>
                <a:rPr lang="ro-RO" sz="1050">
                  <a:solidFill>
                    <a:schemeClr val="tx1"/>
                  </a:solidFill>
                  <a:latin typeface="Verdana" pitchFamily="34" charset="0"/>
                  <a:ea typeface="Verdana" pitchFamily="34" charset="0"/>
                </a:rPr>
                <a:t>Regatul Unit</a:t>
              </a:r>
            </a:p>
            <a:p>
              <a:pPr algn="r">
                <a:lnSpc>
                  <a:spcPct val="104000"/>
                </a:lnSpc>
                <a:spcBef>
                  <a:spcPts val="700"/>
                </a:spcBef>
              </a:pPr>
              <a:r>
                <a:rPr lang="ro-RO" sz="1050">
                  <a:solidFill>
                    <a:schemeClr val="tx1"/>
                  </a:solidFill>
                  <a:latin typeface="Verdana" pitchFamily="34" charset="0"/>
                  <a:ea typeface="Verdana" pitchFamily="34" charset="0"/>
                </a:rPr>
                <a:t>Proporția agregată</a:t>
              </a:r>
            </a:p>
            <a:p>
              <a:pPr algn="r">
                <a:lnSpc>
                  <a:spcPct val="104000"/>
                </a:lnSpc>
                <a:spcBef>
                  <a:spcPts val="700"/>
                </a:spcBef>
              </a:pPr>
              <a:endParaRPr lang="en-GB" sz="1050" dirty="0">
                <a:solidFill>
                  <a:schemeClr val="tx1"/>
                </a:solidFill>
                <a:latin typeface="Verdana" pitchFamily="34" charset="0"/>
                <a:ea typeface="Verdana" pitchFamily="34" charset="0"/>
              </a:endParaRPr>
            </a:p>
          </p:txBody>
        </p:sp>
      </p:grpSp>
    </p:spTree>
    <p:extLst>
      <p:ext uri="{BB962C8B-B14F-4D97-AF65-F5344CB8AC3E}">
        <p14:creationId xmlns:p14="http://schemas.microsoft.com/office/powerpoint/2010/main" val="185453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ro-RO" sz="2800">
                <a:latin typeface="PF Square Sans Pro" pitchFamily="2" charset="0"/>
              </a:rPr>
              <a:t>Utilizare, suprautilizare și abuz </a:t>
            </a:r>
            <a:r>
              <a:rPr lang="ro-RO" sz="2800">
                <a:solidFill>
                  <a:schemeClr val="tx1"/>
                </a:solidFill>
                <a:latin typeface="PF Square Sans Pro" pitchFamily="2" charset="0"/>
              </a:rPr>
              <a:t>de antimicrobiene</a:t>
            </a:r>
          </a:p>
          <a:p>
            <a:endParaRPr lang="en-GB" sz="2800" dirty="0">
              <a:latin typeface="PF Square Sans Pro" pitchFamily="2"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ro-RO" sz="2800">
                <a:solidFill>
                  <a:schemeClr val="tx1"/>
                </a:solidFill>
                <a:latin typeface="PF Square Sans Pro" pitchFamily="2" charset="0"/>
              </a:rPr>
              <a:t>Microbii </a:t>
            </a:r>
            <a:r>
              <a:rPr lang="ro-RO" sz="2800">
                <a:latin typeface="PF Square Sans Pro" pitchFamily="2" charset="0"/>
              </a:rPr>
              <a:t>dezvoltă rezistență</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ro-RO" sz="2800">
                <a:latin typeface="PF Square Sans Pro" pitchFamily="2" charset="0"/>
              </a:rPr>
              <a:t>Antimicrobienele devin mai puțin eficiente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ro-RO" sz="2800">
                <a:latin typeface="PF Square Sans Pro" pitchFamily="2" charset="0"/>
              </a:rPr>
              <a:t>Bolile se răspândesc mai ușor, persistă sau ucid</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4000" b="1">
                <a:solidFill>
                  <a:schemeClr val="bg1"/>
                </a:solidFill>
                <a:latin typeface="PF Square Sans Pro" pitchFamily="2" charset="0"/>
              </a:rPr>
              <a:t>Ce este RAM și cum apare RAM?</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ro-RO" sz="2800">
                <a:latin typeface="PF Square Sans Pro" pitchFamily="2" charset="0"/>
              </a:rPr>
              <a:t>Rezistența antimicrobiană (RAM) apare atunci când germenii (bacterii, virusuri sau ciuperci) care provoacă infecții rezistă efectelor medicamentelor utilizate pentru a le trata. </a:t>
            </a:r>
          </a:p>
        </p:txBody>
      </p:sp>
    </p:spTree>
    <p:extLst>
      <p:ext uri="{BB962C8B-B14F-4D97-AF65-F5344CB8AC3E}">
        <p14:creationId xmlns:p14="http://schemas.microsoft.com/office/powerpoint/2010/main" val="1936877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999098"/>
            <a:ext cx="11000740" cy="5405904"/>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6326" y="4922874"/>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6" name="Marcador de texto 1">
            <a:extLst>
              <a:ext uri="{FF2B5EF4-FFF2-40B4-BE49-F238E27FC236}">
                <a16:creationId xmlns:a16="http://schemas.microsoft.com/office/drawing/2014/main" id="{6A96CB5A-A606-4194-92D9-987501FB92E2}"/>
              </a:ext>
            </a:extLst>
          </p:cNvPr>
          <p:cNvSpPr txBox="1">
            <a:spLocks/>
          </p:cNvSpPr>
          <p:nvPr/>
        </p:nvSpPr>
        <p:spPr>
          <a:xfrm>
            <a:off x="533399" y="1110452"/>
            <a:ext cx="1340531" cy="54864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88000"/>
              </a:lnSpc>
              <a:spcBef>
                <a:spcPts val="0"/>
              </a:spcBef>
              <a:buNone/>
            </a:pPr>
            <a:r>
              <a:rPr lang="en-US" sz="1250" dirty="0">
                <a:solidFill>
                  <a:srgbClr val="6F6F6F"/>
                </a:solidFill>
                <a:latin typeface="Trebuchet MS" pitchFamily="34" charset="0"/>
                <a:ea typeface="Verdana" pitchFamily="34" charset="0"/>
              </a:rPr>
              <a:t>Austria*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Belgium</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Bulgaria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Croatia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Cyprus</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Denmark</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Estonia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Finland</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France</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Germany*</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Greece</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Hungary</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Iceland*</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Ireland</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Italy</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Latvia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Lithuania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Luxembourg</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Malta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Netherlands</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Norway</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Poland</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Portugal</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Romania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Slovakia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Slovenia</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Spain</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Sweden</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United Kingdom</a:t>
            </a:r>
            <a:endParaRPr lang="en-IN" sz="1250" dirty="0">
              <a:solidFill>
                <a:srgbClr val="6F6F6F"/>
              </a:solidFill>
              <a:latin typeface="Trebuchet MS" pitchFamily="34" charset="0"/>
              <a:ea typeface="Verdana" pitchFamily="34" charset="0"/>
            </a:endParaRPr>
          </a:p>
          <a:p>
            <a:pPr marL="0" indent="0" algn="r">
              <a:lnSpc>
                <a:spcPct val="88000"/>
              </a:lnSpc>
              <a:spcBef>
                <a:spcPts val="0"/>
              </a:spcBef>
              <a:buNone/>
            </a:pPr>
            <a:r>
              <a:rPr lang="en-US" sz="1250" dirty="0">
                <a:solidFill>
                  <a:srgbClr val="6F6F6F"/>
                </a:solidFill>
                <a:latin typeface="Trebuchet MS" pitchFamily="34" charset="0"/>
                <a:ea typeface="Verdana" pitchFamily="34" charset="0"/>
              </a:rPr>
              <a:t>Weighted Average</a:t>
            </a:r>
            <a:endParaRPr lang="en-IN" sz="1250" dirty="0">
              <a:solidFill>
                <a:srgbClr val="6F6F6F"/>
              </a:solidFill>
              <a:latin typeface="Trebuchet MS" pitchFamily="34" charset="0"/>
              <a:ea typeface="Verdana" pitchFamily="34" charset="0"/>
            </a:endParaRPr>
          </a:p>
        </p:txBody>
      </p:sp>
      <p:sp>
        <p:nvSpPr>
          <p:cNvPr id="18" name="Marcador de texto 1">
            <a:extLst>
              <a:ext uri="{FF2B5EF4-FFF2-40B4-BE49-F238E27FC236}">
                <a16:creationId xmlns:a16="http://schemas.microsoft.com/office/drawing/2014/main" id="{6A96CB5A-A606-4194-92D9-987501FB92E2}"/>
              </a:ext>
            </a:extLst>
          </p:cNvPr>
          <p:cNvSpPr txBox="1">
            <a:spLocks/>
          </p:cNvSpPr>
          <p:nvPr/>
        </p:nvSpPr>
        <p:spPr>
          <a:xfrm>
            <a:off x="10188576" y="1181488"/>
            <a:ext cx="1562100" cy="223004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50" dirty="0" err="1">
                <a:solidFill>
                  <a:srgbClr val="6F6F6F"/>
                </a:solidFill>
                <a:latin typeface="Trebuchet MS" pitchFamily="34" charset="0"/>
                <a:ea typeface="Verdana" pitchFamily="34" charset="0"/>
              </a:rPr>
              <a:t>Fluoroquinolones</a:t>
            </a:r>
            <a:r>
              <a:rPr lang="en-US" sz="1250" dirty="0">
                <a:solidFill>
                  <a:srgbClr val="6F6F6F"/>
                </a:solidFill>
                <a:latin typeface="Trebuchet MS" pitchFamily="34" charset="0"/>
                <a:ea typeface="Verdana" pitchFamily="34" charset="0"/>
              </a:rPr>
              <a:t> animals</a:t>
            </a:r>
          </a:p>
          <a:p>
            <a:pPr marL="0" indent="0">
              <a:lnSpc>
                <a:spcPct val="100000"/>
              </a:lnSpc>
              <a:spcBef>
                <a:spcPts val="1100"/>
              </a:spcBef>
              <a:buNone/>
            </a:pPr>
            <a:r>
              <a:rPr lang="en-US" sz="1250" dirty="0">
                <a:solidFill>
                  <a:srgbClr val="6F6F6F"/>
                </a:solidFill>
                <a:latin typeface="Trebuchet MS" pitchFamily="34" charset="0"/>
                <a:ea typeface="Verdana" pitchFamily="34" charset="0"/>
              </a:rPr>
              <a:t>Other quinolones animals</a:t>
            </a:r>
          </a:p>
          <a:p>
            <a:pPr marL="0" indent="0">
              <a:lnSpc>
                <a:spcPct val="100000"/>
              </a:lnSpc>
              <a:spcBef>
                <a:spcPts val="1200"/>
              </a:spcBef>
              <a:buNone/>
            </a:pPr>
            <a:r>
              <a:rPr lang="en-US" sz="1250" dirty="0" err="1">
                <a:solidFill>
                  <a:srgbClr val="6F6F6F"/>
                </a:solidFill>
                <a:latin typeface="Trebuchet MS" pitchFamily="34" charset="0"/>
                <a:ea typeface="Verdana" pitchFamily="34" charset="0"/>
              </a:rPr>
              <a:t>Fluoroquinolones</a:t>
            </a:r>
            <a:r>
              <a:rPr lang="en-US" sz="1250" dirty="0">
                <a:solidFill>
                  <a:srgbClr val="6F6F6F"/>
                </a:solidFill>
                <a:latin typeface="Trebuchet MS" pitchFamily="34" charset="0"/>
                <a:ea typeface="Verdana" pitchFamily="34" charset="0"/>
              </a:rPr>
              <a:t> humans</a:t>
            </a:r>
          </a:p>
          <a:p>
            <a:pPr marL="0" indent="0">
              <a:lnSpc>
                <a:spcPct val="100000"/>
              </a:lnSpc>
              <a:spcBef>
                <a:spcPts val="1200"/>
              </a:spcBef>
              <a:buNone/>
            </a:pPr>
            <a:r>
              <a:rPr lang="en-US" sz="1250" dirty="0">
                <a:solidFill>
                  <a:srgbClr val="6F6F6F"/>
                </a:solidFill>
                <a:latin typeface="Trebuchet MS" pitchFamily="34" charset="0"/>
                <a:ea typeface="Verdana" pitchFamily="34" charset="0"/>
              </a:rPr>
              <a:t>Other quinolones humans</a:t>
            </a:r>
          </a:p>
        </p:txBody>
      </p:sp>
      <p:sp>
        <p:nvSpPr>
          <p:cNvPr id="19" name="Marcador de texto 1">
            <a:extLst>
              <a:ext uri="{FF2B5EF4-FFF2-40B4-BE49-F238E27FC236}">
                <a16:creationId xmlns:a16="http://schemas.microsoft.com/office/drawing/2014/main" id="{6A96CB5A-A606-4194-92D9-987501FB92E2}"/>
              </a:ext>
            </a:extLst>
          </p:cNvPr>
          <p:cNvSpPr txBox="1">
            <a:spLocks/>
          </p:cNvSpPr>
          <p:nvPr/>
        </p:nvSpPr>
        <p:spPr>
          <a:xfrm>
            <a:off x="2019300" y="6304339"/>
            <a:ext cx="7962900" cy="17901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tabLst>
                <a:tab pos="749300" algn="l"/>
                <a:tab pos="1517650" algn="l"/>
                <a:tab pos="2266950" algn="l"/>
                <a:tab pos="3124200" algn="l"/>
                <a:tab pos="3879850" algn="l"/>
                <a:tab pos="4641850" algn="l"/>
                <a:tab pos="5295900" algn="l"/>
                <a:tab pos="6076950" algn="l"/>
                <a:tab pos="6819900" algn="l"/>
                <a:tab pos="7581900" algn="l"/>
              </a:tabLst>
            </a:pPr>
            <a:r>
              <a:rPr lang="en-US" sz="1050" dirty="0">
                <a:solidFill>
                  <a:srgbClr val="6F6F6F"/>
                </a:solidFill>
                <a:latin typeface="Trebuchet MS" pitchFamily="34" charset="0"/>
                <a:ea typeface="Verdana" pitchFamily="34" charset="0"/>
              </a:rPr>
              <a:t>25	20	15	10	5	0	5	10	15	20	25</a:t>
            </a:r>
          </a:p>
        </p:txBody>
      </p:sp>
    </p:spTree>
    <p:extLst>
      <p:ext uri="{BB962C8B-B14F-4D97-AF65-F5344CB8AC3E}">
        <p14:creationId xmlns:p14="http://schemas.microsoft.com/office/powerpoint/2010/main" val="1462726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015663"/>
          </a:xfrm>
          <a:prstGeom prst="rect">
            <a:avLst/>
          </a:prstGeom>
          <a:solidFill>
            <a:schemeClr val="bg1"/>
          </a:solidFill>
        </p:spPr>
        <p:txBody>
          <a:bodyPr wrap="square" rtlCol="0">
            <a:spAutoFit/>
          </a:bodyPr>
          <a:lstStyle/>
          <a:p>
            <a:r>
              <a:rPr lang="ro-RO" sz="2000" i="1" dirty="0">
                <a:latin typeface="PF Square Sans Pro" pitchFamily="2" charset="0"/>
              </a:rPr>
              <a:t>Exemplul 1 </a:t>
            </a:r>
          </a:p>
          <a:p>
            <a:r>
              <a:rPr lang="ro-RO" sz="2000" dirty="0">
                <a:latin typeface="PF Square Sans Pro" pitchFamily="2" charset="0"/>
              </a:rPr>
              <a:t>Tendințe în  </a:t>
            </a:r>
            <a:r>
              <a:rPr lang="ro-RO" sz="2000" b="1" dirty="0">
                <a:latin typeface="PF Square Sans Pro" pitchFamily="2" charset="0"/>
              </a:rPr>
              <a:t>rezistență</a:t>
            </a:r>
            <a:r>
              <a:rPr lang="ro-RO" sz="2000" dirty="0">
                <a:latin typeface="PF Square Sans Pro" pitchFamily="2" charset="0"/>
              </a:rPr>
              <a:t> la </a:t>
            </a:r>
            <a:r>
              <a:rPr lang="ro-RO" sz="2000" b="1" dirty="0">
                <a:latin typeface="PF Square Sans Pro" pitchFamily="2" charset="0"/>
              </a:rPr>
              <a:t>antimicrobienele </a:t>
            </a:r>
            <a:r>
              <a:rPr lang="ro-RO" sz="2000" dirty="0">
                <a:latin typeface="PF Square Sans Pro" pitchFamily="2" charset="0"/>
              </a:rPr>
              <a:t>selectate în indicator </a:t>
            </a:r>
            <a:r>
              <a:rPr lang="ro-RO" sz="2000" b="1" i="1" dirty="0">
                <a:latin typeface="PF Square Sans Pro" pitchFamily="2" charset="0"/>
              </a:rPr>
              <a:t>E coli </a:t>
            </a:r>
            <a:r>
              <a:rPr lang="ro-RO" sz="2000" dirty="0">
                <a:latin typeface="PF Square Sans Pro" pitchFamily="2" charset="0"/>
              </a:rPr>
              <a:t>dde la </a:t>
            </a:r>
            <a:r>
              <a:rPr lang="ro-RO" sz="2000" b="1" dirty="0">
                <a:latin typeface="PF Square Sans Pro" pitchFamily="2" charset="0"/>
              </a:rPr>
              <a:t>porci,</a:t>
            </a:r>
            <a:r>
              <a:rPr lang="ro-RO" sz="2000" dirty="0">
                <a:latin typeface="PF Square Sans Pro" pitchFamily="2" charset="0"/>
              </a:rPr>
              <a:t> 2009-2021</a:t>
            </a:r>
          </a:p>
        </p:txBody>
      </p:sp>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232" y="2933174"/>
            <a:ext cx="5179620"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ro-RO" sz="3200">
                <a:latin typeface="PF Square Sans Pro" pitchFamily="2" charset="0"/>
              </a:rPr>
              <a:t>Rezistența la:</a:t>
            </a:r>
          </a:p>
          <a:p>
            <a:endParaRPr lang="en-GB" sz="3200" dirty="0">
              <a:latin typeface="PF Square Sans Pro" pitchFamily="2" charset="0"/>
            </a:endParaRPr>
          </a:p>
          <a:p>
            <a:r>
              <a:rPr lang="ro-RO" sz="3200">
                <a:latin typeface="PF Square Sans Pro" pitchFamily="2" charset="0"/>
              </a:rPr>
              <a:t>ampicilină (AMP)</a:t>
            </a:r>
          </a:p>
          <a:p>
            <a:endParaRPr lang="en-GB" sz="2400" dirty="0">
              <a:latin typeface="PF Square Sans Pro" pitchFamily="2" charset="0"/>
            </a:endParaRPr>
          </a:p>
          <a:p>
            <a:r>
              <a:rPr lang="ro-RO" sz="3200">
                <a:latin typeface="PF Square Sans Pro" pitchFamily="2" charset="0"/>
              </a:rPr>
              <a:t>cefotaximă (CTX)</a:t>
            </a:r>
          </a:p>
          <a:p>
            <a:endParaRPr lang="en-GB" dirty="0">
              <a:latin typeface="PF Square Sans Pro" pitchFamily="2" charset="0"/>
            </a:endParaRPr>
          </a:p>
          <a:p>
            <a:r>
              <a:rPr lang="ro-RO" sz="3200">
                <a:latin typeface="PF Square Sans Pro" pitchFamily="2" charset="0"/>
              </a:rPr>
              <a:t>ciprofloxacină (CIP)</a:t>
            </a:r>
          </a:p>
          <a:p>
            <a:endParaRPr lang="en-GB" sz="2800" dirty="0">
              <a:latin typeface="PF Square Sans Pro" pitchFamily="2" charset="0"/>
            </a:endParaRPr>
          </a:p>
          <a:p>
            <a:r>
              <a:rPr lang="ro-RO" sz="3200">
                <a:latin typeface="PF Square Sans Pro" pitchFamily="2" charset="0"/>
              </a:rPr>
              <a:t>tetraciclină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ro-RO" sz="4000" b="1" dirty="0">
                <a:latin typeface="PF Square Sans Pro" pitchFamily="2" charset="0"/>
                <a:cs typeface="+mn-cs"/>
              </a:rPr>
              <a:t>Realizări</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78614" y="25451"/>
            <a:ext cx="4983986" cy="3162343"/>
            <a:chOff x="578614" y="25451"/>
            <a:chExt cx="4983986" cy="3162343"/>
          </a:xfrm>
        </p:grpSpPr>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9600" y="25451"/>
              <a:ext cx="4953000" cy="2875542"/>
            </a:xfrm>
            <a:prstGeom prst="rect">
              <a:avLst/>
            </a:prstGeom>
          </p:spPr>
        </p:pic>
        <p:sp>
          <p:nvSpPr>
            <p:cNvPr id="2" name="TextBox 1"/>
            <p:cNvSpPr txBox="1"/>
            <p:nvPr/>
          </p:nvSpPr>
          <p:spPr>
            <a:xfrm>
              <a:off x="1243059" y="35429"/>
              <a:ext cx="320856" cy="100027"/>
            </a:xfrm>
            <a:prstGeom prst="rect">
              <a:avLst/>
            </a:prstGeom>
            <a:noFill/>
          </p:spPr>
          <p:txBody>
            <a:bodyPr wrap="square" lIns="0" tIns="0" rIns="0" bIns="0" rtlCol="0">
              <a:spAutoFit/>
            </a:bodyPr>
            <a:lstStyle/>
            <a:p>
              <a:r>
                <a:rPr lang="ro-RO" sz="650" b="1">
                  <a:latin typeface="Arial" pitchFamily="34" charset="0"/>
                  <a:cs typeface="Arial" pitchFamily="34" charset="0"/>
                </a:rPr>
                <a:t>Austria</a:t>
              </a:r>
            </a:p>
          </p:txBody>
        </p:sp>
        <p:sp>
          <p:nvSpPr>
            <p:cNvPr id="24" name="TextBox 23"/>
            <p:cNvSpPr txBox="1"/>
            <p:nvPr/>
          </p:nvSpPr>
          <p:spPr>
            <a:xfrm>
              <a:off x="2422357" y="38108"/>
              <a:ext cx="352942" cy="136641"/>
            </a:xfrm>
            <a:prstGeom prst="rect">
              <a:avLst/>
            </a:prstGeom>
            <a:noFill/>
          </p:spPr>
          <p:txBody>
            <a:bodyPr wrap="square" lIns="0" tIns="0" rIns="0" bIns="0" rtlCol="0">
              <a:spAutoFit/>
            </a:bodyPr>
            <a:lstStyle/>
            <a:p>
              <a:r>
                <a:rPr lang="ro-RO" sz="650" b="1">
                  <a:latin typeface="Arial" pitchFamily="34" charset="0"/>
                  <a:cs typeface="Arial" pitchFamily="34" charset="0"/>
                </a:rPr>
                <a:t>Belgia</a:t>
              </a:r>
            </a:p>
          </p:txBody>
        </p:sp>
        <p:sp>
          <p:nvSpPr>
            <p:cNvPr id="25" name="TextBox 24"/>
            <p:cNvSpPr txBox="1"/>
            <p:nvPr/>
          </p:nvSpPr>
          <p:spPr>
            <a:xfrm>
              <a:off x="3624904" y="38107"/>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Bulgaria</a:t>
              </a:r>
            </a:p>
          </p:txBody>
        </p:sp>
        <p:sp>
          <p:nvSpPr>
            <p:cNvPr id="26" name="TextBox 25"/>
            <p:cNvSpPr txBox="1"/>
            <p:nvPr/>
          </p:nvSpPr>
          <p:spPr>
            <a:xfrm>
              <a:off x="4839602" y="41900"/>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Croația</a:t>
              </a:r>
            </a:p>
          </p:txBody>
        </p:sp>
        <p:sp>
          <p:nvSpPr>
            <p:cNvPr id="31" name="TextBox 30"/>
            <p:cNvSpPr txBox="1"/>
            <p:nvPr/>
          </p:nvSpPr>
          <p:spPr>
            <a:xfrm>
              <a:off x="1239431" y="1004207"/>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Cipru</a:t>
              </a:r>
            </a:p>
          </p:txBody>
        </p:sp>
        <p:sp>
          <p:nvSpPr>
            <p:cNvPr id="32" name="TextBox 31"/>
            <p:cNvSpPr txBox="1"/>
            <p:nvPr/>
          </p:nvSpPr>
          <p:spPr>
            <a:xfrm>
              <a:off x="1232744" y="1967623"/>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Finlanda</a:t>
              </a:r>
            </a:p>
          </p:txBody>
        </p:sp>
        <p:sp>
          <p:nvSpPr>
            <p:cNvPr id="33" name="TextBox 32"/>
            <p:cNvSpPr txBox="1"/>
            <p:nvPr/>
          </p:nvSpPr>
          <p:spPr>
            <a:xfrm>
              <a:off x="2429615" y="1004206"/>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Cehia</a:t>
              </a:r>
            </a:p>
          </p:txBody>
        </p:sp>
        <p:sp>
          <p:nvSpPr>
            <p:cNvPr id="35" name="TextBox 34"/>
            <p:cNvSpPr txBox="1"/>
            <p:nvPr/>
          </p:nvSpPr>
          <p:spPr>
            <a:xfrm>
              <a:off x="3618797" y="1004207"/>
              <a:ext cx="427060" cy="112926"/>
            </a:xfrm>
            <a:prstGeom prst="rect">
              <a:avLst/>
            </a:prstGeom>
            <a:noFill/>
          </p:spPr>
          <p:txBody>
            <a:bodyPr wrap="square" lIns="0" tIns="0" rIns="0" bIns="0" rtlCol="0">
              <a:spAutoFit/>
            </a:bodyPr>
            <a:lstStyle/>
            <a:p>
              <a:r>
                <a:rPr lang="ro-RO" sz="650" b="1">
                  <a:latin typeface="Arial" pitchFamily="34" charset="0"/>
                  <a:cs typeface="Arial" pitchFamily="34" charset="0"/>
                </a:rPr>
                <a:t>Danemarca</a:t>
              </a:r>
            </a:p>
          </p:txBody>
        </p:sp>
        <p:sp>
          <p:nvSpPr>
            <p:cNvPr id="40" name="TextBox 39"/>
            <p:cNvSpPr txBox="1"/>
            <p:nvPr/>
          </p:nvSpPr>
          <p:spPr>
            <a:xfrm>
              <a:off x="4847633" y="1006927"/>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Estonia</a:t>
              </a:r>
            </a:p>
          </p:txBody>
        </p:sp>
        <p:sp>
          <p:nvSpPr>
            <p:cNvPr id="41" name="TextBox 40"/>
            <p:cNvSpPr txBox="1"/>
            <p:nvPr/>
          </p:nvSpPr>
          <p:spPr>
            <a:xfrm>
              <a:off x="2452914" y="1967623"/>
              <a:ext cx="320856" cy="100027"/>
            </a:xfrm>
            <a:prstGeom prst="rect">
              <a:avLst/>
            </a:prstGeom>
            <a:noFill/>
          </p:spPr>
          <p:txBody>
            <a:bodyPr wrap="square" lIns="0" tIns="0" rIns="0" bIns="0" rtlCol="0">
              <a:spAutoFit/>
            </a:bodyPr>
            <a:lstStyle/>
            <a:p>
              <a:r>
                <a:rPr lang="ro-RO" sz="650" b="1">
                  <a:latin typeface="Arial" pitchFamily="34" charset="0"/>
                  <a:cs typeface="Arial" pitchFamily="34" charset="0"/>
                </a:rPr>
                <a:t>Franța</a:t>
              </a:r>
            </a:p>
          </p:txBody>
        </p:sp>
        <p:sp>
          <p:nvSpPr>
            <p:cNvPr id="42" name="TextBox 41"/>
            <p:cNvSpPr txBox="1"/>
            <p:nvPr/>
          </p:nvSpPr>
          <p:spPr>
            <a:xfrm>
              <a:off x="3609181" y="1965779"/>
              <a:ext cx="388236" cy="136641"/>
            </a:xfrm>
            <a:prstGeom prst="rect">
              <a:avLst/>
            </a:prstGeom>
            <a:noFill/>
          </p:spPr>
          <p:txBody>
            <a:bodyPr wrap="square" lIns="0" tIns="0" rIns="0" bIns="0" rtlCol="0">
              <a:spAutoFit/>
            </a:bodyPr>
            <a:lstStyle/>
            <a:p>
              <a:r>
                <a:rPr lang="ro-RO" sz="650" b="1">
                  <a:latin typeface="Arial" pitchFamily="34" charset="0"/>
                  <a:cs typeface="Arial" pitchFamily="34" charset="0"/>
                </a:rPr>
                <a:t>Germania</a:t>
              </a:r>
            </a:p>
          </p:txBody>
        </p:sp>
        <p:sp>
          <p:nvSpPr>
            <p:cNvPr id="43" name="TextBox 42"/>
            <p:cNvSpPr txBox="1"/>
            <p:nvPr/>
          </p:nvSpPr>
          <p:spPr>
            <a:xfrm>
              <a:off x="4846230" y="1972129"/>
              <a:ext cx="320856" cy="100027"/>
            </a:xfrm>
            <a:prstGeom prst="rect">
              <a:avLst/>
            </a:prstGeom>
            <a:noFill/>
          </p:spPr>
          <p:txBody>
            <a:bodyPr wrap="square" lIns="0" tIns="0" rIns="0" bIns="0" rtlCol="0">
              <a:spAutoFit/>
            </a:bodyPr>
            <a:lstStyle/>
            <a:p>
              <a:r>
                <a:rPr lang="ro-RO" sz="650" b="1">
                  <a:latin typeface="Arial" pitchFamily="34" charset="0"/>
                  <a:cs typeface="Arial" pitchFamily="34" charset="0"/>
                </a:rPr>
                <a:t>Grecia</a:t>
              </a:r>
            </a:p>
          </p:txBody>
        </p:sp>
        <p:sp>
          <p:nvSpPr>
            <p:cNvPr id="46" name="TextBox 45"/>
            <p:cNvSpPr txBox="1"/>
            <p:nvPr/>
          </p:nvSpPr>
          <p:spPr>
            <a:xfrm>
              <a:off x="580878" y="165201"/>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47" name="TextBox 46"/>
            <p:cNvSpPr txBox="1"/>
            <p:nvPr/>
          </p:nvSpPr>
          <p:spPr>
            <a:xfrm>
              <a:off x="578920" y="1133140"/>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48" name="TextBox 47"/>
            <p:cNvSpPr txBox="1"/>
            <p:nvPr/>
          </p:nvSpPr>
          <p:spPr>
            <a:xfrm>
              <a:off x="578614" y="2102420"/>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49" name="TextBox 48"/>
            <p:cNvSpPr txBox="1"/>
            <p:nvPr/>
          </p:nvSpPr>
          <p:spPr>
            <a:xfrm>
              <a:off x="884431" y="183407"/>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50" name="TextBox 49"/>
            <p:cNvSpPr txBox="1"/>
            <p:nvPr/>
          </p:nvSpPr>
          <p:spPr>
            <a:xfrm>
              <a:off x="2079171" y="178809"/>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51" name="TextBox 50"/>
            <p:cNvSpPr txBox="1"/>
            <p:nvPr/>
          </p:nvSpPr>
          <p:spPr>
            <a:xfrm>
              <a:off x="3297008" y="248720"/>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52" name="TextBox 51"/>
            <p:cNvSpPr txBox="1"/>
            <p:nvPr/>
          </p:nvSpPr>
          <p:spPr>
            <a:xfrm>
              <a:off x="2671398" y="256721"/>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CTX:</a:t>
              </a:r>
            </a:p>
          </p:txBody>
        </p:sp>
        <p:sp>
          <p:nvSpPr>
            <p:cNvPr id="53" name="TextBox 52"/>
            <p:cNvSpPr txBox="1"/>
            <p:nvPr/>
          </p:nvSpPr>
          <p:spPr>
            <a:xfrm>
              <a:off x="3881207" y="183407"/>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sp>
          <p:nvSpPr>
            <p:cNvPr id="54" name="TextBox 53"/>
            <p:cNvSpPr txBox="1"/>
            <p:nvPr/>
          </p:nvSpPr>
          <p:spPr>
            <a:xfrm>
              <a:off x="873889" y="1141349"/>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55" name="TextBox 54"/>
            <p:cNvSpPr txBox="1"/>
            <p:nvPr/>
          </p:nvSpPr>
          <p:spPr>
            <a:xfrm>
              <a:off x="2085065" y="1218293"/>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56" name="TextBox 55"/>
            <p:cNvSpPr txBox="1"/>
            <p:nvPr/>
          </p:nvSpPr>
          <p:spPr>
            <a:xfrm>
              <a:off x="3276945" y="1141349"/>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57" name="TextBox 56"/>
            <p:cNvSpPr txBox="1"/>
            <p:nvPr/>
          </p:nvSpPr>
          <p:spPr>
            <a:xfrm>
              <a:off x="884707" y="2179865"/>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58" name="TextBox 57"/>
            <p:cNvSpPr txBox="1"/>
            <p:nvPr/>
          </p:nvSpPr>
          <p:spPr>
            <a:xfrm>
              <a:off x="2089547" y="2105108"/>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59" name="TextBox 58"/>
            <p:cNvSpPr txBox="1"/>
            <p:nvPr/>
          </p:nvSpPr>
          <p:spPr>
            <a:xfrm>
              <a:off x="3290691" y="2105108"/>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60" name="TextBox 59"/>
            <p:cNvSpPr txBox="1"/>
            <p:nvPr/>
          </p:nvSpPr>
          <p:spPr>
            <a:xfrm>
              <a:off x="3881207" y="2105108"/>
              <a:ext cx="164650"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a:p>
              <a:pPr algn="l"/>
              <a:r>
                <a:rPr lang="ro-RO" sz="500" b="1">
                  <a:latin typeface="Arial" pitchFamily="34" charset="0"/>
                  <a:cs typeface="Arial" pitchFamily="34" charset="0"/>
                </a:rPr>
                <a:t>CTX:</a:t>
              </a:r>
            </a:p>
          </p:txBody>
        </p:sp>
        <p:sp>
          <p:nvSpPr>
            <p:cNvPr id="61" name="TextBox 60"/>
            <p:cNvSpPr txBox="1"/>
            <p:nvPr/>
          </p:nvSpPr>
          <p:spPr>
            <a:xfrm>
              <a:off x="5074708" y="2179865"/>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CTX:</a:t>
              </a:r>
            </a:p>
          </p:txBody>
        </p:sp>
        <p:sp>
          <p:nvSpPr>
            <p:cNvPr id="102" name="TextBox 101"/>
            <p:cNvSpPr txBox="1"/>
            <p:nvPr/>
          </p:nvSpPr>
          <p:spPr>
            <a:xfrm>
              <a:off x="1479325" y="1140723"/>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sp>
          <p:nvSpPr>
            <p:cNvPr id="103" name="TextBox 102"/>
            <p:cNvSpPr txBox="1"/>
            <p:nvPr/>
          </p:nvSpPr>
          <p:spPr>
            <a:xfrm>
              <a:off x="3884456" y="3110850"/>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grpSp>
      <p:grpSp>
        <p:nvGrpSpPr>
          <p:cNvPr id="4" name="Group 3"/>
          <p:cNvGrpSpPr/>
          <p:nvPr/>
        </p:nvGrpSpPr>
        <p:grpSpPr>
          <a:xfrm>
            <a:off x="453068" y="2959713"/>
            <a:ext cx="4964356" cy="3840935"/>
            <a:chOff x="453068" y="2959713"/>
            <a:chExt cx="4964356" cy="3840935"/>
          </a:xfrm>
        </p:grpSpPr>
        <p:sp>
          <p:nvSpPr>
            <p:cNvPr id="37" name="Rectángulo 36">
              <a:extLst>
                <a:ext uri="{FF2B5EF4-FFF2-40B4-BE49-F238E27FC236}">
                  <a16:creationId xmlns:a16="http://schemas.microsoft.com/office/drawing/2014/main" id="{9ACFE1DB-F97D-41CC-A5E0-4B7C1D478ED7}"/>
                </a:ext>
              </a:extLst>
            </p:cNvPr>
            <p:cNvSpPr/>
            <p:nvPr/>
          </p:nvSpPr>
          <p:spPr>
            <a:xfrm>
              <a:off x="3113420" y="4884145"/>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1202441" y="2965675"/>
              <a:ext cx="352942" cy="136641"/>
            </a:xfrm>
            <a:prstGeom prst="rect">
              <a:avLst/>
            </a:prstGeom>
            <a:noFill/>
          </p:spPr>
          <p:txBody>
            <a:bodyPr wrap="square" lIns="0" tIns="0" rIns="0" bIns="0" rtlCol="0">
              <a:spAutoFit/>
            </a:bodyPr>
            <a:lstStyle/>
            <a:p>
              <a:r>
                <a:rPr lang="ro-RO" sz="650" b="1">
                  <a:latin typeface="Arial" pitchFamily="34" charset="0"/>
                  <a:cs typeface="Arial" pitchFamily="34" charset="0"/>
                </a:rPr>
                <a:t>Ungaria</a:t>
              </a:r>
            </a:p>
          </p:txBody>
        </p:sp>
        <p:sp>
          <p:nvSpPr>
            <p:cNvPr id="63" name="TextBox 62"/>
            <p:cNvSpPr txBox="1"/>
            <p:nvPr/>
          </p:nvSpPr>
          <p:spPr>
            <a:xfrm>
              <a:off x="2435667" y="2972932"/>
              <a:ext cx="291687" cy="100027"/>
            </a:xfrm>
            <a:prstGeom prst="rect">
              <a:avLst/>
            </a:prstGeom>
            <a:noFill/>
          </p:spPr>
          <p:txBody>
            <a:bodyPr wrap="square" lIns="0" tIns="0" rIns="0" bIns="0" rtlCol="0">
              <a:spAutoFit/>
            </a:bodyPr>
            <a:lstStyle/>
            <a:p>
              <a:r>
                <a:rPr lang="ro-RO" sz="650" b="1">
                  <a:latin typeface="Arial" pitchFamily="34" charset="0"/>
                  <a:cs typeface="Arial" pitchFamily="34" charset="0"/>
                </a:rPr>
                <a:t>Irlanda</a:t>
              </a:r>
            </a:p>
          </p:txBody>
        </p:sp>
        <p:sp>
          <p:nvSpPr>
            <p:cNvPr id="64" name="TextBox 63"/>
            <p:cNvSpPr txBox="1"/>
            <p:nvPr/>
          </p:nvSpPr>
          <p:spPr>
            <a:xfrm>
              <a:off x="563560" y="4064986"/>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65" name="TextBox 64"/>
            <p:cNvSpPr txBox="1"/>
            <p:nvPr/>
          </p:nvSpPr>
          <p:spPr>
            <a:xfrm>
              <a:off x="3276944" y="3120735"/>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66" name="TextBox 65"/>
            <p:cNvSpPr txBox="1"/>
            <p:nvPr/>
          </p:nvSpPr>
          <p:spPr>
            <a:xfrm>
              <a:off x="2668594" y="3115292"/>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sp>
          <p:nvSpPr>
            <p:cNvPr id="67" name="TextBox 66"/>
            <p:cNvSpPr txBox="1"/>
            <p:nvPr/>
          </p:nvSpPr>
          <p:spPr>
            <a:xfrm>
              <a:off x="874485" y="3181885"/>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68" name="TextBox 67"/>
            <p:cNvSpPr txBox="1"/>
            <p:nvPr/>
          </p:nvSpPr>
          <p:spPr>
            <a:xfrm>
              <a:off x="4508851" y="3184072"/>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69" name="TextBox 68"/>
            <p:cNvSpPr txBox="1"/>
            <p:nvPr/>
          </p:nvSpPr>
          <p:spPr>
            <a:xfrm>
              <a:off x="4496145" y="4085062"/>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70" name="TextBox 69"/>
            <p:cNvSpPr txBox="1"/>
            <p:nvPr/>
          </p:nvSpPr>
          <p:spPr>
            <a:xfrm>
              <a:off x="5092018" y="4079829"/>
              <a:ext cx="164650"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a:p>
              <a:pPr algn="l"/>
              <a:r>
                <a:rPr lang="ro-RO" sz="500" b="1">
                  <a:latin typeface="Arial" pitchFamily="34" charset="0"/>
                  <a:cs typeface="Arial" pitchFamily="34" charset="0"/>
                </a:rPr>
                <a:t>CTX:</a:t>
              </a:r>
            </a:p>
          </p:txBody>
        </p:sp>
        <p:sp>
          <p:nvSpPr>
            <p:cNvPr id="71" name="TextBox 70"/>
            <p:cNvSpPr txBox="1"/>
            <p:nvPr/>
          </p:nvSpPr>
          <p:spPr>
            <a:xfrm>
              <a:off x="4500117" y="5040164"/>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72" name="TextBox 71"/>
            <p:cNvSpPr txBox="1"/>
            <p:nvPr/>
          </p:nvSpPr>
          <p:spPr>
            <a:xfrm>
              <a:off x="4496832" y="6024294"/>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73" name="TextBox 72"/>
            <p:cNvSpPr txBox="1"/>
            <p:nvPr/>
          </p:nvSpPr>
          <p:spPr>
            <a:xfrm>
              <a:off x="873700" y="4152562"/>
              <a:ext cx="181115"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74" name="TextBox 73"/>
            <p:cNvSpPr txBox="1"/>
            <p:nvPr/>
          </p:nvSpPr>
          <p:spPr>
            <a:xfrm>
              <a:off x="2072227" y="5049320"/>
              <a:ext cx="181115"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75" name="TextBox 74"/>
            <p:cNvSpPr txBox="1"/>
            <p:nvPr/>
          </p:nvSpPr>
          <p:spPr>
            <a:xfrm>
              <a:off x="3291613" y="5126264"/>
              <a:ext cx="181115"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76" name="TextBox 75"/>
            <p:cNvSpPr txBox="1"/>
            <p:nvPr/>
          </p:nvSpPr>
          <p:spPr>
            <a:xfrm>
              <a:off x="3881207" y="5126552"/>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CTX:</a:t>
              </a:r>
            </a:p>
          </p:txBody>
        </p:sp>
        <p:sp>
          <p:nvSpPr>
            <p:cNvPr id="77" name="TextBox 76"/>
            <p:cNvSpPr txBox="1"/>
            <p:nvPr/>
          </p:nvSpPr>
          <p:spPr>
            <a:xfrm>
              <a:off x="2072258" y="4081235"/>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78" name="TextBox 77"/>
            <p:cNvSpPr txBox="1"/>
            <p:nvPr/>
          </p:nvSpPr>
          <p:spPr>
            <a:xfrm>
              <a:off x="862845" y="5049894"/>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79" name="TextBox 78"/>
            <p:cNvSpPr txBox="1"/>
            <p:nvPr/>
          </p:nvSpPr>
          <p:spPr>
            <a:xfrm>
              <a:off x="1456751" y="5054762"/>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sp>
          <p:nvSpPr>
            <p:cNvPr id="80" name="TextBox 79"/>
            <p:cNvSpPr txBox="1"/>
            <p:nvPr/>
          </p:nvSpPr>
          <p:spPr>
            <a:xfrm>
              <a:off x="2085861" y="6022721"/>
              <a:ext cx="199227" cy="153888"/>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a:p>
              <a:pPr algn="l"/>
              <a:r>
                <a:rPr lang="ro-RO" sz="500" b="1">
                  <a:latin typeface="Arial" pitchFamily="34" charset="0"/>
                  <a:cs typeface="Arial" pitchFamily="34" charset="0"/>
                </a:rPr>
                <a:t>TET:</a:t>
              </a:r>
            </a:p>
          </p:txBody>
        </p:sp>
        <p:sp>
          <p:nvSpPr>
            <p:cNvPr id="81" name="TextBox 80"/>
            <p:cNvSpPr txBox="1"/>
            <p:nvPr/>
          </p:nvSpPr>
          <p:spPr>
            <a:xfrm>
              <a:off x="2675656" y="6026383"/>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sp>
          <p:nvSpPr>
            <p:cNvPr id="82" name="TextBox 81"/>
            <p:cNvSpPr txBox="1"/>
            <p:nvPr/>
          </p:nvSpPr>
          <p:spPr>
            <a:xfrm>
              <a:off x="1456751" y="6022637"/>
              <a:ext cx="164650"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CIP:</a:t>
              </a:r>
            </a:p>
          </p:txBody>
        </p:sp>
        <p:sp>
          <p:nvSpPr>
            <p:cNvPr id="83" name="TextBox 82"/>
            <p:cNvSpPr txBox="1"/>
            <p:nvPr/>
          </p:nvSpPr>
          <p:spPr>
            <a:xfrm>
              <a:off x="3711470" y="2969467"/>
              <a:ext cx="241064" cy="100027"/>
            </a:xfrm>
            <a:prstGeom prst="rect">
              <a:avLst/>
            </a:prstGeom>
            <a:noFill/>
          </p:spPr>
          <p:txBody>
            <a:bodyPr wrap="square" lIns="0" tIns="0" rIns="0" bIns="0" rtlCol="0">
              <a:spAutoFit/>
            </a:bodyPr>
            <a:lstStyle/>
            <a:p>
              <a:r>
                <a:rPr lang="ro-RO" sz="650" b="1">
                  <a:latin typeface="Arial" pitchFamily="34" charset="0"/>
                  <a:cs typeface="Arial" pitchFamily="34" charset="0"/>
                </a:rPr>
                <a:t>Italia</a:t>
              </a:r>
            </a:p>
          </p:txBody>
        </p:sp>
        <p:sp>
          <p:nvSpPr>
            <p:cNvPr id="84" name="TextBox 83"/>
            <p:cNvSpPr txBox="1"/>
            <p:nvPr/>
          </p:nvSpPr>
          <p:spPr>
            <a:xfrm>
              <a:off x="4881329" y="2959713"/>
              <a:ext cx="265170" cy="100027"/>
            </a:xfrm>
            <a:prstGeom prst="rect">
              <a:avLst/>
            </a:prstGeom>
            <a:noFill/>
          </p:spPr>
          <p:txBody>
            <a:bodyPr wrap="square" lIns="0" tIns="0" rIns="0" bIns="0" rtlCol="0">
              <a:spAutoFit/>
            </a:bodyPr>
            <a:lstStyle/>
            <a:p>
              <a:r>
                <a:rPr lang="ro-RO" sz="650" b="1">
                  <a:latin typeface="Arial" pitchFamily="34" charset="0"/>
                  <a:cs typeface="Arial" pitchFamily="34" charset="0"/>
                </a:rPr>
                <a:t>Letonia</a:t>
              </a:r>
            </a:p>
          </p:txBody>
        </p:sp>
        <p:sp>
          <p:nvSpPr>
            <p:cNvPr id="86" name="TextBox 85"/>
            <p:cNvSpPr txBox="1"/>
            <p:nvPr/>
          </p:nvSpPr>
          <p:spPr>
            <a:xfrm>
              <a:off x="1180594" y="3944821"/>
              <a:ext cx="388236" cy="124219"/>
            </a:xfrm>
            <a:prstGeom prst="rect">
              <a:avLst/>
            </a:prstGeom>
            <a:noFill/>
          </p:spPr>
          <p:txBody>
            <a:bodyPr wrap="square" lIns="0" tIns="0" rIns="0" bIns="0" rtlCol="0">
              <a:spAutoFit/>
            </a:bodyPr>
            <a:lstStyle/>
            <a:p>
              <a:r>
                <a:rPr lang="ro-RO" sz="650" b="1">
                  <a:latin typeface="Arial" pitchFamily="34" charset="0"/>
                  <a:cs typeface="Arial" pitchFamily="34" charset="0"/>
                </a:rPr>
                <a:t>Lituania</a:t>
              </a:r>
            </a:p>
          </p:txBody>
        </p:sp>
        <p:sp>
          <p:nvSpPr>
            <p:cNvPr id="87" name="TextBox 86"/>
            <p:cNvSpPr txBox="1"/>
            <p:nvPr/>
          </p:nvSpPr>
          <p:spPr>
            <a:xfrm>
              <a:off x="2293102" y="3941575"/>
              <a:ext cx="568417" cy="121033"/>
            </a:xfrm>
            <a:prstGeom prst="rect">
              <a:avLst/>
            </a:prstGeom>
            <a:noFill/>
          </p:spPr>
          <p:txBody>
            <a:bodyPr wrap="square" lIns="0" tIns="0" rIns="0" bIns="0" rtlCol="0">
              <a:spAutoFit/>
            </a:bodyPr>
            <a:lstStyle/>
            <a:p>
              <a:pPr algn="ctr"/>
              <a:r>
                <a:rPr lang="ro-RO" sz="650" b="1">
                  <a:latin typeface="Arial" pitchFamily="34" charset="0"/>
                  <a:cs typeface="Arial" pitchFamily="34" charset="0"/>
                </a:rPr>
                <a:t>Luxemburg</a:t>
              </a:r>
            </a:p>
          </p:txBody>
        </p:sp>
        <p:sp>
          <p:nvSpPr>
            <p:cNvPr id="88" name="TextBox 87"/>
            <p:cNvSpPr txBox="1"/>
            <p:nvPr/>
          </p:nvSpPr>
          <p:spPr>
            <a:xfrm>
              <a:off x="3674702" y="3939723"/>
              <a:ext cx="291687" cy="100027"/>
            </a:xfrm>
            <a:prstGeom prst="rect">
              <a:avLst/>
            </a:prstGeom>
            <a:noFill/>
          </p:spPr>
          <p:txBody>
            <a:bodyPr wrap="square" lIns="0" tIns="0" rIns="0" bIns="0" rtlCol="0">
              <a:spAutoFit/>
            </a:bodyPr>
            <a:lstStyle/>
            <a:p>
              <a:r>
                <a:rPr lang="ro-RO" sz="650" b="1">
                  <a:latin typeface="Arial" pitchFamily="34" charset="0"/>
                  <a:cs typeface="Arial" pitchFamily="34" charset="0"/>
                </a:rPr>
                <a:t>Malta</a:t>
              </a:r>
            </a:p>
          </p:txBody>
        </p:sp>
        <p:sp>
          <p:nvSpPr>
            <p:cNvPr id="89" name="TextBox 88"/>
            <p:cNvSpPr txBox="1"/>
            <p:nvPr/>
          </p:nvSpPr>
          <p:spPr>
            <a:xfrm>
              <a:off x="4765857" y="3938859"/>
              <a:ext cx="516743" cy="124219"/>
            </a:xfrm>
            <a:prstGeom prst="rect">
              <a:avLst/>
            </a:prstGeom>
            <a:noFill/>
          </p:spPr>
          <p:txBody>
            <a:bodyPr wrap="square" lIns="0" tIns="0" rIns="0" bIns="0" rtlCol="0">
              <a:spAutoFit/>
            </a:bodyPr>
            <a:lstStyle/>
            <a:p>
              <a:r>
                <a:rPr lang="ro-RO" sz="650" b="1">
                  <a:latin typeface="Arial" pitchFamily="34" charset="0"/>
                  <a:cs typeface="Arial" pitchFamily="34" charset="0"/>
                </a:rPr>
                <a:t>Olanda</a:t>
              </a:r>
            </a:p>
          </p:txBody>
        </p:sp>
        <p:sp>
          <p:nvSpPr>
            <p:cNvPr id="90" name="TextBox 89"/>
            <p:cNvSpPr txBox="1"/>
            <p:nvPr/>
          </p:nvSpPr>
          <p:spPr>
            <a:xfrm>
              <a:off x="1223069" y="4913444"/>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Polonia</a:t>
              </a:r>
            </a:p>
          </p:txBody>
        </p:sp>
        <p:sp>
          <p:nvSpPr>
            <p:cNvPr id="91" name="TextBox 90"/>
            <p:cNvSpPr txBox="1"/>
            <p:nvPr/>
          </p:nvSpPr>
          <p:spPr>
            <a:xfrm>
              <a:off x="2412753" y="4913444"/>
              <a:ext cx="423295" cy="100027"/>
            </a:xfrm>
            <a:prstGeom prst="rect">
              <a:avLst/>
            </a:prstGeom>
            <a:noFill/>
          </p:spPr>
          <p:txBody>
            <a:bodyPr wrap="square" lIns="0" tIns="0" rIns="0" bIns="0" rtlCol="0">
              <a:spAutoFit/>
            </a:bodyPr>
            <a:lstStyle/>
            <a:p>
              <a:r>
                <a:rPr lang="ro-RO" sz="650" b="1">
                  <a:latin typeface="Arial" pitchFamily="34" charset="0"/>
                  <a:cs typeface="Arial" pitchFamily="34" charset="0"/>
                </a:rPr>
                <a:t>Portugalia</a:t>
              </a:r>
            </a:p>
          </p:txBody>
        </p:sp>
        <p:sp>
          <p:nvSpPr>
            <p:cNvPr id="92" name="TextBox 91"/>
            <p:cNvSpPr txBox="1"/>
            <p:nvPr/>
          </p:nvSpPr>
          <p:spPr>
            <a:xfrm>
              <a:off x="3618103" y="4911612"/>
              <a:ext cx="352942" cy="124219"/>
            </a:xfrm>
            <a:prstGeom prst="rect">
              <a:avLst/>
            </a:prstGeom>
            <a:noFill/>
          </p:spPr>
          <p:txBody>
            <a:bodyPr wrap="square" lIns="0" tIns="0" rIns="0" bIns="0" rtlCol="0">
              <a:spAutoFit/>
            </a:bodyPr>
            <a:lstStyle/>
            <a:p>
              <a:r>
                <a:rPr lang="ro-RO" sz="650" b="1">
                  <a:latin typeface="Arial" pitchFamily="34" charset="0"/>
                  <a:cs typeface="Arial" pitchFamily="34" charset="0"/>
                </a:rPr>
                <a:t>România</a:t>
              </a:r>
            </a:p>
          </p:txBody>
        </p:sp>
        <p:sp>
          <p:nvSpPr>
            <p:cNvPr id="93" name="TextBox 92"/>
            <p:cNvSpPr txBox="1"/>
            <p:nvPr/>
          </p:nvSpPr>
          <p:spPr>
            <a:xfrm>
              <a:off x="4836300" y="4916372"/>
              <a:ext cx="352942" cy="124219"/>
            </a:xfrm>
            <a:prstGeom prst="rect">
              <a:avLst/>
            </a:prstGeom>
            <a:noFill/>
          </p:spPr>
          <p:txBody>
            <a:bodyPr wrap="square" lIns="0" tIns="0" rIns="0" bIns="0" rtlCol="0">
              <a:spAutoFit/>
            </a:bodyPr>
            <a:lstStyle/>
            <a:p>
              <a:r>
                <a:rPr lang="ro-RO" sz="650" b="1">
                  <a:latin typeface="Arial" pitchFamily="34" charset="0"/>
                  <a:cs typeface="Arial" pitchFamily="34" charset="0"/>
                </a:rPr>
                <a:t>Slovacia</a:t>
              </a:r>
            </a:p>
          </p:txBody>
        </p:sp>
        <p:sp>
          <p:nvSpPr>
            <p:cNvPr id="94" name="TextBox 93"/>
            <p:cNvSpPr txBox="1"/>
            <p:nvPr/>
          </p:nvSpPr>
          <p:spPr>
            <a:xfrm>
              <a:off x="1197098" y="5876443"/>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Slovenia</a:t>
              </a:r>
            </a:p>
          </p:txBody>
        </p:sp>
        <p:sp>
          <p:nvSpPr>
            <p:cNvPr id="95" name="TextBox 94"/>
            <p:cNvSpPr txBox="1"/>
            <p:nvPr/>
          </p:nvSpPr>
          <p:spPr>
            <a:xfrm>
              <a:off x="2423067" y="5876443"/>
              <a:ext cx="291687" cy="100027"/>
            </a:xfrm>
            <a:prstGeom prst="rect">
              <a:avLst/>
            </a:prstGeom>
            <a:noFill/>
          </p:spPr>
          <p:txBody>
            <a:bodyPr wrap="square" lIns="0" tIns="0" rIns="0" bIns="0" rtlCol="0">
              <a:spAutoFit/>
            </a:bodyPr>
            <a:lstStyle/>
            <a:p>
              <a:pPr algn="ctr"/>
              <a:r>
                <a:rPr lang="ro-RO" sz="650" b="1">
                  <a:latin typeface="Arial" pitchFamily="34" charset="0"/>
                  <a:cs typeface="Arial" pitchFamily="34" charset="0"/>
                </a:rPr>
                <a:t>Spania</a:t>
              </a:r>
            </a:p>
          </p:txBody>
        </p:sp>
        <p:sp>
          <p:nvSpPr>
            <p:cNvPr id="96" name="TextBox 95"/>
            <p:cNvSpPr txBox="1"/>
            <p:nvPr/>
          </p:nvSpPr>
          <p:spPr>
            <a:xfrm>
              <a:off x="3613903" y="5880235"/>
              <a:ext cx="352942" cy="100027"/>
            </a:xfrm>
            <a:prstGeom prst="rect">
              <a:avLst/>
            </a:prstGeom>
            <a:noFill/>
          </p:spPr>
          <p:txBody>
            <a:bodyPr wrap="square" lIns="0" tIns="0" rIns="0" bIns="0" rtlCol="0">
              <a:spAutoFit/>
            </a:bodyPr>
            <a:lstStyle/>
            <a:p>
              <a:r>
                <a:rPr lang="ro-RO" sz="650" b="1">
                  <a:latin typeface="Arial" pitchFamily="34" charset="0"/>
                  <a:cs typeface="Arial" pitchFamily="34" charset="0"/>
                </a:rPr>
                <a:t>Suedia</a:t>
              </a:r>
            </a:p>
          </p:txBody>
        </p:sp>
        <p:sp>
          <p:nvSpPr>
            <p:cNvPr id="97" name="TextBox 96"/>
            <p:cNvSpPr txBox="1"/>
            <p:nvPr/>
          </p:nvSpPr>
          <p:spPr>
            <a:xfrm>
              <a:off x="4585204" y="5881962"/>
              <a:ext cx="832220" cy="100027"/>
            </a:xfrm>
            <a:prstGeom prst="rect">
              <a:avLst/>
            </a:prstGeom>
            <a:noFill/>
          </p:spPr>
          <p:txBody>
            <a:bodyPr wrap="square" lIns="0" tIns="0" rIns="0" bIns="0" rtlCol="0">
              <a:spAutoFit/>
            </a:bodyPr>
            <a:lstStyle/>
            <a:p>
              <a:pPr algn="ctr"/>
              <a:r>
                <a:rPr lang="ro-RO" sz="650" b="1">
                  <a:latin typeface="Arial" pitchFamily="34" charset="0"/>
                  <a:cs typeface="Arial" pitchFamily="34" charset="0"/>
                </a:rPr>
                <a:t>Total (27 state membre + Regatul Unit)</a:t>
              </a:r>
            </a:p>
          </p:txBody>
        </p:sp>
        <p:sp>
          <p:nvSpPr>
            <p:cNvPr id="98" name="TextBox 97"/>
            <p:cNvSpPr txBox="1"/>
            <p:nvPr/>
          </p:nvSpPr>
          <p:spPr>
            <a:xfrm>
              <a:off x="557435" y="3101987"/>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99" name="TextBox 98"/>
            <p:cNvSpPr txBox="1"/>
            <p:nvPr/>
          </p:nvSpPr>
          <p:spPr>
            <a:xfrm>
              <a:off x="559338" y="5039003"/>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100" name="TextBox 99"/>
            <p:cNvSpPr txBox="1"/>
            <p:nvPr/>
          </p:nvSpPr>
          <p:spPr>
            <a:xfrm>
              <a:off x="560847" y="6008123"/>
              <a:ext cx="164650" cy="792525"/>
            </a:xfrm>
            <a:prstGeom prst="rect">
              <a:avLst/>
            </a:prstGeom>
            <a:noFill/>
          </p:spPr>
          <p:txBody>
            <a:bodyPr wrap="square" lIns="0" tIns="0" rIns="0" bIns="0" rtlCol="0">
              <a:spAutoFit/>
            </a:bodyPr>
            <a:lstStyle/>
            <a:p>
              <a:pPr algn="r"/>
              <a:r>
                <a:rPr lang="ro-RO" sz="650">
                  <a:latin typeface="Arial" pitchFamily="34" charset="0"/>
                  <a:cs typeface="Arial" pitchFamily="34" charset="0"/>
                </a:rPr>
                <a:t>100</a:t>
              </a:r>
            </a:p>
            <a:p>
              <a:pPr algn="r">
                <a:spcBef>
                  <a:spcPts val="300"/>
                </a:spcBef>
              </a:pPr>
              <a:r>
                <a:rPr lang="ro-RO" sz="650">
                  <a:latin typeface="Arial" pitchFamily="34" charset="0"/>
                  <a:cs typeface="Arial" pitchFamily="34" charset="0"/>
                </a:rPr>
                <a:t>80</a:t>
              </a:r>
            </a:p>
            <a:p>
              <a:pPr algn="r">
                <a:spcBef>
                  <a:spcPts val="300"/>
                </a:spcBef>
              </a:pPr>
              <a:r>
                <a:rPr lang="ro-RO" sz="650">
                  <a:latin typeface="Arial" pitchFamily="34" charset="0"/>
                  <a:cs typeface="Arial" pitchFamily="34" charset="0"/>
                </a:rPr>
                <a:t>60</a:t>
              </a:r>
            </a:p>
            <a:p>
              <a:pPr algn="r">
                <a:spcBef>
                  <a:spcPts val="300"/>
                </a:spcBef>
              </a:pPr>
              <a:r>
                <a:rPr lang="ro-RO" sz="650">
                  <a:latin typeface="Arial" pitchFamily="34" charset="0"/>
                  <a:cs typeface="Arial" pitchFamily="34" charset="0"/>
                </a:rPr>
                <a:t>40</a:t>
              </a:r>
            </a:p>
            <a:p>
              <a:pPr algn="r">
                <a:spcBef>
                  <a:spcPts val="300"/>
                </a:spcBef>
              </a:pPr>
              <a:r>
                <a:rPr lang="ro-RO" sz="650">
                  <a:latin typeface="Arial" pitchFamily="34" charset="0"/>
                  <a:cs typeface="Arial" pitchFamily="34" charset="0"/>
                </a:rPr>
                <a:t>20</a:t>
              </a:r>
            </a:p>
            <a:p>
              <a:pPr algn="r">
                <a:spcBef>
                  <a:spcPts val="300"/>
                </a:spcBef>
              </a:pPr>
              <a:r>
                <a:rPr lang="ro-RO" sz="650">
                  <a:latin typeface="Arial" pitchFamily="34" charset="0"/>
                  <a:cs typeface="Arial" pitchFamily="34" charset="0"/>
                </a:rPr>
                <a:t>0</a:t>
              </a:r>
            </a:p>
          </p:txBody>
        </p:sp>
        <p:sp>
          <p:nvSpPr>
            <p:cNvPr id="101" name="TextBox 100"/>
            <p:cNvSpPr txBox="1"/>
            <p:nvPr/>
          </p:nvSpPr>
          <p:spPr>
            <a:xfrm>
              <a:off x="453068" y="3338283"/>
              <a:ext cx="100027" cy="1192153"/>
            </a:xfrm>
            <a:prstGeom prst="rect">
              <a:avLst/>
            </a:prstGeom>
            <a:noFill/>
          </p:spPr>
          <p:txBody>
            <a:bodyPr vert="vert270" wrap="square" lIns="0" tIns="0" rIns="0" bIns="0" rtlCol="0">
              <a:spAutoFit/>
            </a:bodyPr>
            <a:lstStyle/>
            <a:p>
              <a:pPr algn="r"/>
              <a:r>
                <a:rPr lang="ro-RO" sz="650" b="1">
                  <a:latin typeface="Arial" pitchFamily="34" charset="0"/>
                  <a:cs typeface="Arial" pitchFamily="34" charset="0"/>
                </a:rPr>
                <a:t>Apariția rezistenței (%)</a:t>
              </a:r>
            </a:p>
          </p:txBody>
        </p:sp>
      </p:grpSp>
    </p:spTree>
    <p:extLst>
      <p:ext uri="{BB962C8B-B14F-4D97-AF65-F5344CB8AC3E}">
        <p14:creationId xmlns:p14="http://schemas.microsoft.com/office/powerpoint/2010/main" val="193914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743"/>
            <a:ext cx="4578349" cy="2901856"/>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5972" y="2903343"/>
            <a:ext cx="4544656"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ro-RO" sz="2400" i="1">
                <a:latin typeface="PF Square Sans Pro" pitchFamily="2" charset="0"/>
              </a:rPr>
              <a:t>Exemplul 2</a:t>
            </a:r>
            <a:r>
              <a:rPr lang="ro-RO" sz="2400">
                <a:latin typeface="PF Square Sans Pro" pitchFamily="2" charset="0"/>
              </a:rPr>
              <a:t> </a:t>
            </a:r>
          </a:p>
          <a:p>
            <a:r>
              <a:rPr lang="ro-RO" sz="2400">
                <a:latin typeface="PF Square Sans Pro" pitchFamily="2" charset="0"/>
              </a:rPr>
              <a:t>Tendințe în </a:t>
            </a:r>
            <a:r>
              <a:rPr lang="ro-RO" sz="2400" b="1">
                <a:latin typeface="PF Square Sans Pro" pitchFamily="2" charset="0"/>
              </a:rPr>
              <a:t>rezistență </a:t>
            </a:r>
            <a:r>
              <a:rPr lang="ro-RO" sz="2400">
                <a:latin typeface="PF Square Sans Pro" pitchFamily="2" charset="0"/>
              </a:rPr>
              <a:t>la </a:t>
            </a:r>
            <a:r>
              <a:rPr lang="ro-RO" sz="2400" b="1">
                <a:latin typeface="PF Square Sans Pro" pitchFamily="2" charset="0"/>
              </a:rPr>
              <a:t>antimicrobienele</a:t>
            </a:r>
            <a:r>
              <a:rPr lang="ro-RO" sz="2400">
                <a:latin typeface="PF Square Sans Pro" pitchFamily="2" charset="0"/>
              </a:rPr>
              <a:t> selectate în indicator </a:t>
            </a:r>
            <a:r>
              <a:rPr lang="ro-RO" sz="2400" b="1" i="1">
                <a:latin typeface="PF Square Sans Pro" pitchFamily="2" charset="0"/>
              </a:rPr>
              <a:t>E coli </a:t>
            </a:r>
            <a:r>
              <a:rPr lang="ro-RO" sz="2400" b="1">
                <a:latin typeface="PF Square Sans Pro" pitchFamily="2" charset="0"/>
              </a:rPr>
              <a:t>de la puii de carne</a:t>
            </a:r>
            <a:r>
              <a:rPr lang="ro-RO" sz="2400">
                <a:latin typeface="PF Square Sans Pro" pitchFamily="2"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ro-RO" sz="3200">
                <a:latin typeface="PF Square Sans Pro" pitchFamily="2" charset="0"/>
              </a:rPr>
              <a:t>Rezistența la:</a:t>
            </a:r>
          </a:p>
          <a:p>
            <a:r>
              <a:rPr lang="ro-RO" sz="3200">
                <a:latin typeface="PF Square Sans Pro" pitchFamily="2" charset="0"/>
              </a:rPr>
              <a:t>ampicilină (AMP)</a:t>
            </a:r>
          </a:p>
          <a:p>
            <a:endParaRPr lang="en-GB" sz="2400" dirty="0">
              <a:latin typeface="PF Square Sans Pro" pitchFamily="2" charset="0"/>
            </a:endParaRPr>
          </a:p>
          <a:p>
            <a:r>
              <a:rPr lang="ro-RO" sz="3200">
                <a:latin typeface="PF Square Sans Pro" pitchFamily="2" charset="0"/>
              </a:rPr>
              <a:t>cefotaximă (CTX)</a:t>
            </a:r>
          </a:p>
          <a:p>
            <a:endParaRPr lang="en-GB" dirty="0">
              <a:latin typeface="PF Square Sans Pro" pitchFamily="2" charset="0"/>
            </a:endParaRPr>
          </a:p>
          <a:p>
            <a:r>
              <a:rPr lang="ro-RO" sz="3200">
                <a:latin typeface="PF Square Sans Pro" pitchFamily="2" charset="0"/>
              </a:rPr>
              <a:t>ciprofloxacină (CIP)</a:t>
            </a:r>
          </a:p>
          <a:p>
            <a:endParaRPr lang="en-GB" sz="2800" dirty="0">
              <a:latin typeface="PF Square Sans Pro" pitchFamily="2" charset="0"/>
            </a:endParaRPr>
          </a:p>
          <a:p>
            <a:r>
              <a:rPr lang="ro-RO" sz="3200">
                <a:latin typeface="PF Square Sans Pro" pitchFamily="2" charset="0"/>
              </a:rPr>
              <a:t>tetraciclină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4" name="Rectángulo 23">
            <a:extLst>
              <a:ext uri="{FF2B5EF4-FFF2-40B4-BE49-F238E27FC236}">
                <a16:creationId xmlns:a16="http://schemas.microsoft.com/office/drawing/2014/main" id="{33B00E61-CEDA-426B-A629-206A42ED4096}"/>
              </a:ext>
            </a:extLst>
          </p:cNvPr>
          <p:cNvSpPr/>
          <p:nvPr/>
        </p:nvSpPr>
        <p:spPr>
          <a:xfrm>
            <a:off x="1905000" y="4765149"/>
            <a:ext cx="1194460"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ro-RO" sz="4000" b="1">
                <a:latin typeface="PF Square Sans Pro" pitchFamily="2" charset="0"/>
                <a:cs typeface="+mn-cs"/>
              </a:rPr>
              <a:t>Realizări</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315720" y="26670"/>
            <a:ext cx="241064" cy="76944"/>
          </a:xfrm>
          <a:prstGeom prst="rect">
            <a:avLst/>
          </a:prstGeom>
          <a:noFill/>
        </p:spPr>
        <p:txBody>
          <a:bodyPr wrap="square" lIns="0" tIns="0" rIns="0" bIns="0" rtlCol="0">
            <a:spAutoFit/>
          </a:bodyPr>
          <a:lstStyle/>
          <a:p>
            <a:r>
              <a:rPr lang="ro-RO" sz="500" b="1">
                <a:latin typeface="Arial" pitchFamily="34" charset="0"/>
                <a:cs typeface="Arial" pitchFamily="34" charset="0"/>
              </a:rPr>
              <a:t>Austria</a:t>
            </a:r>
          </a:p>
        </p:txBody>
      </p:sp>
      <p:sp>
        <p:nvSpPr>
          <p:cNvPr id="86" name="TextBox 85"/>
          <p:cNvSpPr txBox="1"/>
          <p:nvPr/>
        </p:nvSpPr>
        <p:spPr>
          <a:xfrm>
            <a:off x="2369820" y="27948"/>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Belgia</a:t>
            </a:r>
          </a:p>
        </p:txBody>
      </p:sp>
      <p:sp>
        <p:nvSpPr>
          <p:cNvPr id="87" name="TextBox 86"/>
          <p:cNvSpPr txBox="1"/>
          <p:nvPr/>
        </p:nvSpPr>
        <p:spPr>
          <a:xfrm>
            <a:off x="3441700" y="27947"/>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Bulgaria</a:t>
            </a:r>
          </a:p>
        </p:txBody>
      </p:sp>
      <p:sp>
        <p:nvSpPr>
          <p:cNvPr id="88" name="TextBox 87"/>
          <p:cNvSpPr txBox="1"/>
          <p:nvPr/>
        </p:nvSpPr>
        <p:spPr>
          <a:xfrm>
            <a:off x="4534018" y="25926"/>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Croația</a:t>
            </a:r>
          </a:p>
        </p:txBody>
      </p:sp>
      <p:sp>
        <p:nvSpPr>
          <p:cNvPr id="90" name="TextBox 89"/>
          <p:cNvSpPr txBox="1"/>
          <p:nvPr/>
        </p:nvSpPr>
        <p:spPr>
          <a:xfrm>
            <a:off x="2075180" y="149642"/>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92" name="TextBox 91"/>
          <p:cNvSpPr txBox="1"/>
          <p:nvPr/>
        </p:nvSpPr>
        <p:spPr>
          <a:xfrm>
            <a:off x="2700470" y="147102"/>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94" name="TextBox 93"/>
          <p:cNvSpPr txBox="1"/>
          <p:nvPr/>
        </p:nvSpPr>
        <p:spPr>
          <a:xfrm>
            <a:off x="1630680" y="149642"/>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95" name="TextBox 94"/>
          <p:cNvSpPr txBox="1"/>
          <p:nvPr/>
        </p:nvSpPr>
        <p:spPr>
          <a:xfrm>
            <a:off x="3145790" y="149642"/>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96" name="TextBox 95"/>
          <p:cNvSpPr txBox="1"/>
          <p:nvPr/>
        </p:nvSpPr>
        <p:spPr>
          <a:xfrm>
            <a:off x="3774890" y="147102"/>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97" name="TextBox 96"/>
          <p:cNvSpPr txBox="1"/>
          <p:nvPr/>
        </p:nvSpPr>
        <p:spPr>
          <a:xfrm>
            <a:off x="4267200" y="150168"/>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98" name="TextBox 97"/>
          <p:cNvSpPr txBox="1"/>
          <p:nvPr/>
        </p:nvSpPr>
        <p:spPr>
          <a:xfrm>
            <a:off x="4846770" y="147628"/>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99" name="TextBox 98"/>
          <p:cNvSpPr txBox="1"/>
          <p:nvPr/>
        </p:nvSpPr>
        <p:spPr>
          <a:xfrm>
            <a:off x="1049020" y="1120666"/>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TET:</a:t>
            </a:r>
          </a:p>
        </p:txBody>
      </p:sp>
      <p:sp>
        <p:nvSpPr>
          <p:cNvPr id="100" name="TextBox 99"/>
          <p:cNvSpPr txBox="1"/>
          <p:nvPr/>
        </p:nvSpPr>
        <p:spPr>
          <a:xfrm>
            <a:off x="1623060" y="1117442"/>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01" name="TextBox 100"/>
          <p:cNvSpPr txBox="1"/>
          <p:nvPr/>
        </p:nvSpPr>
        <p:spPr>
          <a:xfrm>
            <a:off x="2703010" y="1117442"/>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CTX:</a:t>
            </a:r>
          </a:p>
        </p:txBody>
      </p:sp>
      <p:sp>
        <p:nvSpPr>
          <p:cNvPr id="102" name="TextBox 101"/>
          <p:cNvSpPr txBox="1"/>
          <p:nvPr/>
        </p:nvSpPr>
        <p:spPr>
          <a:xfrm>
            <a:off x="3769810" y="1120508"/>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p:txBody>
      </p:sp>
      <p:sp>
        <p:nvSpPr>
          <p:cNvPr id="103" name="TextBox 102"/>
          <p:cNvSpPr txBox="1"/>
          <p:nvPr/>
        </p:nvSpPr>
        <p:spPr>
          <a:xfrm>
            <a:off x="4844230" y="1116330"/>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04" name="TextBox 103"/>
          <p:cNvSpPr txBox="1"/>
          <p:nvPr/>
        </p:nvSpPr>
        <p:spPr>
          <a:xfrm>
            <a:off x="4267199" y="1120666"/>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105" name="TextBox 104"/>
          <p:cNvSpPr txBox="1"/>
          <p:nvPr/>
        </p:nvSpPr>
        <p:spPr>
          <a:xfrm>
            <a:off x="2072640" y="2087880"/>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06" name="TextBox 105"/>
          <p:cNvSpPr txBox="1"/>
          <p:nvPr/>
        </p:nvSpPr>
        <p:spPr>
          <a:xfrm>
            <a:off x="2710630" y="2086610"/>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CTX:</a:t>
            </a:r>
          </a:p>
        </p:txBody>
      </p:sp>
      <p:sp>
        <p:nvSpPr>
          <p:cNvPr id="107" name="TextBox 106"/>
          <p:cNvSpPr txBox="1"/>
          <p:nvPr/>
        </p:nvSpPr>
        <p:spPr>
          <a:xfrm>
            <a:off x="1629410" y="2089150"/>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p:txBody>
      </p:sp>
      <p:sp>
        <p:nvSpPr>
          <p:cNvPr id="108" name="TextBox 107"/>
          <p:cNvSpPr txBox="1"/>
          <p:nvPr/>
        </p:nvSpPr>
        <p:spPr>
          <a:xfrm>
            <a:off x="3144520" y="2087880"/>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09" name="TextBox 108"/>
          <p:cNvSpPr txBox="1"/>
          <p:nvPr/>
        </p:nvSpPr>
        <p:spPr>
          <a:xfrm>
            <a:off x="3777430" y="2082800"/>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10" name="TextBox 109"/>
          <p:cNvSpPr txBox="1"/>
          <p:nvPr/>
        </p:nvSpPr>
        <p:spPr>
          <a:xfrm>
            <a:off x="4849310" y="2083326"/>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11" name="TextBox 110"/>
          <p:cNvSpPr txBox="1"/>
          <p:nvPr/>
        </p:nvSpPr>
        <p:spPr>
          <a:xfrm>
            <a:off x="1049020" y="2089150"/>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112" name="TextBox 111"/>
          <p:cNvSpPr txBox="1"/>
          <p:nvPr/>
        </p:nvSpPr>
        <p:spPr>
          <a:xfrm>
            <a:off x="2082800" y="3061137"/>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13" name="TextBox 112"/>
          <p:cNvSpPr txBox="1"/>
          <p:nvPr/>
        </p:nvSpPr>
        <p:spPr>
          <a:xfrm>
            <a:off x="2715710" y="3054787"/>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14" name="TextBox 113"/>
          <p:cNvSpPr txBox="1"/>
          <p:nvPr/>
        </p:nvSpPr>
        <p:spPr>
          <a:xfrm>
            <a:off x="1653540" y="3058597"/>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15" name="TextBox 114"/>
          <p:cNvSpPr txBox="1"/>
          <p:nvPr/>
        </p:nvSpPr>
        <p:spPr>
          <a:xfrm>
            <a:off x="3152140" y="3061137"/>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16" name="TextBox 115"/>
          <p:cNvSpPr txBox="1"/>
          <p:nvPr/>
        </p:nvSpPr>
        <p:spPr>
          <a:xfrm>
            <a:off x="3774890" y="3058597"/>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18" name="TextBox 117"/>
          <p:cNvSpPr txBox="1"/>
          <p:nvPr/>
        </p:nvSpPr>
        <p:spPr>
          <a:xfrm>
            <a:off x="4846770" y="3059123"/>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19" name="TextBox 118"/>
          <p:cNvSpPr txBox="1"/>
          <p:nvPr/>
        </p:nvSpPr>
        <p:spPr>
          <a:xfrm>
            <a:off x="4214993" y="3058597"/>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20" name="TextBox 119"/>
          <p:cNvSpPr txBox="1"/>
          <p:nvPr/>
        </p:nvSpPr>
        <p:spPr>
          <a:xfrm>
            <a:off x="1069503" y="4023469"/>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121" name="TextBox 120"/>
          <p:cNvSpPr txBox="1"/>
          <p:nvPr/>
        </p:nvSpPr>
        <p:spPr>
          <a:xfrm>
            <a:off x="2133600" y="4019659"/>
            <a:ext cx="199227" cy="76944"/>
          </a:xfrm>
          <a:prstGeom prst="rect">
            <a:avLst/>
          </a:prstGeom>
          <a:noFill/>
        </p:spPr>
        <p:txBody>
          <a:bodyPr wrap="square" lIns="0" tIns="0" rIns="0" bIns="0" rtlCol="0">
            <a:spAutoFit/>
          </a:bodyPr>
          <a:lstStyle/>
          <a:p>
            <a:pPr algn="l"/>
            <a:r>
              <a:rPr lang="ro-RO" sz="500" b="1">
                <a:latin typeface="Arial" pitchFamily="34" charset="0"/>
                <a:cs typeface="Arial" pitchFamily="34" charset="0"/>
              </a:rPr>
              <a:t>AMP:</a:t>
            </a:r>
          </a:p>
        </p:txBody>
      </p:sp>
      <p:sp>
        <p:nvSpPr>
          <p:cNvPr id="122" name="TextBox 121"/>
          <p:cNvSpPr txBox="1"/>
          <p:nvPr/>
        </p:nvSpPr>
        <p:spPr>
          <a:xfrm>
            <a:off x="3154680" y="4022689"/>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23" name="TextBox 122"/>
          <p:cNvSpPr txBox="1"/>
          <p:nvPr/>
        </p:nvSpPr>
        <p:spPr>
          <a:xfrm>
            <a:off x="3777430" y="4020149"/>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24" name="TextBox 123"/>
          <p:cNvSpPr txBox="1"/>
          <p:nvPr/>
        </p:nvSpPr>
        <p:spPr>
          <a:xfrm>
            <a:off x="4849310" y="4020675"/>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25" name="TextBox 124"/>
          <p:cNvSpPr txBox="1"/>
          <p:nvPr/>
        </p:nvSpPr>
        <p:spPr>
          <a:xfrm>
            <a:off x="4217533" y="4020149"/>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26" name="TextBox 125"/>
          <p:cNvSpPr txBox="1"/>
          <p:nvPr/>
        </p:nvSpPr>
        <p:spPr>
          <a:xfrm>
            <a:off x="2561922" y="4021419"/>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p:txBody>
      </p:sp>
      <p:sp>
        <p:nvSpPr>
          <p:cNvPr id="127" name="TextBox 126"/>
          <p:cNvSpPr txBox="1"/>
          <p:nvPr/>
        </p:nvSpPr>
        <p:spPr>
          <a:xfrm>
            <a:off x="1650550" y="4566876"/>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28" name="TextBox 127"/>
          <p:cNvSpPr txBox="1"/>
          <p:nvPr/>
        </p:nvSpPr>
        <p:spPr>
          <a:xfrm>
            <a:off x="2086610" y="4986238"/>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29" name="TextBox 128"/>
          <p:cNvSpPr txBox="1"/>
          <p:nvPr/>
        </p:nvSpPr>
        <p:spPr>
          <a:xfrm>
            <a:off x="2711900" y="4983698"/>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30" name="TextBox 129"/>
          <p:cNvSpPr txBox="1"/>
          <p:nvPr/>
        </p:nvSpPr>
        <p:spPr>
          <a:xfrm>
            <a:off x="3155950" y="4982428"/>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31" name="TextBox 130"/>
          <p:cNvSpPr txBox="1"/>
          <p:nvPr/>
        </p:nvSpPr>
        <p:spPr>
          <a:xfrm>
            <a:off x="3778700" y="4979888"/>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32" name="TextBox 131"/>
          <p:cNvSpPr txBox="1"/>
          <p:nvPr/>
        </p:nvSpPr>
        <p:spPr>
          <a:xfrm>
            <a:off x="4842960" y="4980414"/>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33" name="TextBox 132"/>
          <p:cNvSpPr txBox="1"/>
          <p:nvPr/>
        </p:nvSpPr>
        <p:spPr>
          <a:xfrm>
            <a:off x="1024440" y="4984750"/>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34" name="TextBox 133"/>
          <p:cNvSpPr txBox="1"/>
          <p:nvPr/>
        </p:nvSpPr>
        <p:spPr>
          <a:xfrm>
            <a:off x="1649730" y="4982210"/>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p:txBody>
      </p:sp>
      <p:sp>
        <p:nvSpPr>
          <p:cNvPr id="135" name="TextBox 134"/>
          <p:cNvSpPr txBox="1"/>
          <p:nvPr/>
        </p:nvSpPr>
        <p:spPr>
          <a:xfrm>
            <a:off x="1024440" y="5948680"/>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36" name="TextBox 135"/>
          <p:cNvSpPr txBox="1"/>
          <p:nvPr/>
        </p:nvSpPr>
        <p:spPr>
          <a:xfrm>
            <a:off x="1649730" y="5946140"/>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37" name="TextBox 136"/>
          <p:cNvSpPr txBox="1"/>
          <p:nvPr/>
        </p:nvSpPr>
        <p:spPr>
          <a:xfrm>
            <a:off x="3158490" y="5948680"/>
            <a:ext cx="199227"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AMP:</a:t>
            </a:r>
          </a:p>
          <a:p>
            <a:pPr algn="r"/>
            <a:r>
              <a:rPr lang="ro-RO" sz="500" b="1">
                <a:latin typeface="Arial" pitchFamily="34" charset="0"/>
                <a:cs typeface="Arial" pitchFamily="34" charset="0"/>
              </a:rPr>
              <a:t>TET:</a:t>
            </a:r>
          </a:p>
        </p:txBody>
      </p:sp>
      <p:sp>
        <p:nvSpPr>
          <p:cNvPr id="138" name="TextBox 137"/>
          <p:cNvSpPr txBox="1"/>
          <p:nvPr/>
        </p:nvSpPr>
        <p:spPr>
          <a:xfrm>
            <a:off x="3781240" y="5946140"/>
            <a:ext cx="164650" cy="153888"/>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a:p>
            <a:pPr algn="r"/>
            <a:r>
              <a:rPr lang="ro-RO" sz="500" b="1">
                <a:latin typeface="Arial" pitchFamily="34" charset="0"/>
                <a:cs typeface="Arial" pitchFamily="34" charset="0"/>
              </a:rPr>
              <a:t>CTX:</a:t>
            </a:r>
          </a:p>
        </p:txBody>
      </p:sp>
      <p:sp>
        <p:nvSpPr>
          <p:cNvPr id="139" name="TextBox 138"/>
          <p:cNvSpPr txBox="1"/>
          <p:nvPr/>
        </p:nvSpPr>
        <p:spPr>
          <a:xfrm>
            <a:off x="2708910" y="5948680"/>
            <a:ext cx="164650" cy="76944"/>
          </a:xfrm>
          <a:prstGeom prst="rect">
            <a:avLst/>
          </a:prstGeom>
          <a:noFill/>
        </p:spPr>
        <p:txBody>
          <a:bodyPr wrap="square" lIns="0" tIns="0" rIns="0" bIns="0" rtlCol="0">
            <a:spAutoFit/>
          </a:bodyPr>
          <a:lstStyle/>
          <a:p>
            <a:pPr algn="r"/>
            <a:r>
              <a:rPr lang="ro-RO" sz="500" b="1">
                <a:latin typeface="Arial" pitchFamily="34" charset="0"/>
                <a:cs typeface="Arial" pitchFamily="34" charset="0"/>
              </a:rPr>
              <a:t>CIP:</a:t>
            </a:r>
          </a:p>
        </p:txBody>
      </p:sp>
      <p:sp>
        <p:nvSpPr>
          <p:cNvPr id="140" name="TextBox 139"/>
          <p:cNvSpPr txBox="1"/>
          <p:nvPr/>
        </p:nvSpPr>
        <p:spPr>
          <a:xfrm>
            <a:off x="1315720" y="997694"/>
            <a:ext cx="241064" cy="76944"/>
          </a:xfrm>
          <a:prstGeom prst="rect">
            <a:avLst/>
          </a:prstGeom>
          <a:noFill/>
        </p:spPr>
        <p:txBody>
          <a:bodyPr wrap="square" lIns="0" tIns="0" rIns="0" bIns="0" rtlCol="0">
            <a:spAutoFit/>
          </a:bodyPr>
          <a:lstStyle/>
          <a:p>
            <a:r>
              <a:rPr lang="ro-RO" sz="500" b="1">
                <a:latin typeface="Arial" pitchFamily="34" charset="0"/>
                <a:cs typeface="Arial" pitchFamily="34" charset="0"/>
              </a:rPr>
              <a:t>Cipru</a:t>
            </a:r>
          </a:p>
        </p:txBody>
      </p:sp>
      <p:sp>
        <p:nvSpPr>
          <p:cNvPr id="141" name="TextBox 140"/>
          <p:cNvSpPr txBox="1"/>
          <p:nvPr/>
        </p:nvSpPr>
        <p:spPr>
          <a:xfrm>
            <a:off x="2369820" y="998972"/>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Cehia</a:t>
            </a:r>
          </a:p>
        </p:txBody>
      </p:sp>
      <p:sp>
        <p:nvSpPr>
          <p:cNvPr id="142" name="TextBox 141"/>
          <p:cNvSpPr txBox="1"/>
          <p:nvPr/>
        </p:nvSpPr>
        <p:spPr>
          <a:xfrm>
            <a:off x="3441700" y="998971"/>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Danemarca</a:t>
            </a:r>
          </a:p>
        </p:txBody>
      </p:sp>
      <p:sp>
        <p:nvSpPr>
          <p:cNvPr id="143" name="TextBox 142"/>
          <p:cNvSpPr txBox="1"/>
          <p:nvPr/>
        </p:nvSpPr>
        <p:spPr>
          <a:xfrm>
            <a:off x="4534018" y="996950"/>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Estonia</a:t>
            </a:r>
          </a:p>
        </p:txBody>
      </p:sp>
      <p:sp>
        <p:nvSpPr>
          <p:cNvPr id="144" name="TextBox 143"/>
          <p:cNvSpPr txBox="1"/>
          <p:nvPr/>
        </p:nvSpPr>
        <p:spPr>
          <a:xfrm>
            <a:off x="1316492" y="2936393"/>
            <a:ext cx="306568" cy="76944"/>
          </a:xfrm>
          <a:prstGeom prst="rect">
            <a:avLst/>
          </a:prstGeom>
          <a:noFill/>
        </p:spPr>
        <p:txBody>
          <a:bodyPr wrap="square" lIns="0" tIns="0" rIns="0" bIns="0" rtlCol="0">
            <a:spAutoFit/>
          </a:bodyPr>
          <a:lstStyle/>
          <a:p>
            <a:r>
              <a:rPr lang="ro-RO" sz="500" b="1">
                <a:latin typeface="Arial" pitchFamily="34" charset="0"/>
                <a:cs typeface="Arial" pitchFamily="34" charset="0"/>
              </a:rPr>
              <a:t>Ungaria</a:t>
            </a:r>
          </a:p>
        </p:txBody>
      </p:sp>
      <p:sp>
        <p:nvSpPr>
          <p:cNvPr id="145" name="TextBox 144"/>
          <p:cNvSpPr txBox="1"/>
          <p:nvPr/>
        </p:nvSpPr>
        <p:spPr>
          <a:xfrm>
            <a:off x="2411730" y="2931686"/>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Irlanda</a:t>
            </a:r>
          </a:p>
        </p:txBody>
      </p:sp>
      <p:sp>
        <p:nvSpPr>
          <p:cNvPr id="146" name="TextBox 145"/>
          <p:cNvSpPr txBox="1"/>
          <p:nvPr/>
        </p:nvSpPr>
        <p:spPr>
          <a:xfrm>
            <a:off x="3512850" y="2936240"/>
            <a:ext cx="149682" cy="84638"/>
          </a:xfrm>
          <a:prstGeom prst="rect">
            <a:avLst/>
          </a:prstGeom>
          <a:noFill/>
        </p:spPr>
        <p:txBody>
          <a:bodyPr wrap="square" lIns="0" tIns="0" rIns="0" bIns="0" rtlCol="0">
            <a:spAutoFit/>
          </a:bodyPr>
          <a:lstStyle/>
          <a:p>
            <a:r>
              <a:rPr lang="ro-RO" sz="500" b="1">
                <a:latin typeface="Arial" pitchFamily="34" charset="0"/>
                <a:cs typeface="Arial" pitchFamily="34" charset="0"/>
              </a:rPr>
              <a:t>Italia</a:t>
            </a:r>
          </a:p>
        </p:txBody>
      </p:sp>
      <p:sp>
        <p:nvSpPr>
          <p:cNvPr id="147" name="TextBox 146"/>
          <p:cNvSpPr txBox="1"/>
          <p:nvPr/>
        </p:nvSpPr>
        <p:spPr>
          <a:xfrm>
            <a:off x="4553068" y="2931839"/>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Letonia</a:t>
            </a:r>
          </a:p>
        </p:txBody>
      </p:sp>
      <p:sp>
        <p:nvSpPr>
          <p:cNvPr id="148" name="TextBox 147"/>
          <p:cNvSpPr txBox="1"/>
          <p:nvPr/>
        </p:nvSpPr>
        <p:spPr>
          <a:xfrm>
            <a:off x="1306830" y="3898111"/>
            <a:ext cx="320856" cy="76944"/>
          </a:xfrm>
          <a:prstGeom prst="rect">
            <a:avLst/>
          </a:prstGeom>
          <a:noFill/>
        </p:spPr>
        <p:txBody>
          <a:bodyPr wrap="square" lIns="0" tIns="0" rIns="0" bIns="0" rtlCol="0">
            <a:spAutoFit/>
          </a:bodyPr>
          <a:lstStyle/>
          <a:p>
            <a:r>
              <a:rPr lang="ro-RO" sz="500" b="1">
                <a:latin typeface="Arial" pitchFamily="34" charset="0"/>
                <a:cs typeface="Arial" pitchFamily="34" charset="0"/>
              </a:rPr>
              <a:t>Lituania</a:t>
            </a:r>
          </a:p>
        </p:txBody>
      </p:sp>
      <p:sp>
        <p:nvSpPr>
          <p:cNvPr id="149" name="TextBox 148"/>
          <p:cNvSpPr txBox="1"/>
          <p:nvPr/>
        </p:nvSpPr>
        <p:spPr>
          <a:xfrm>
            <a:off x="2430780" y="3895616"/>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Malta</a:t>
            </a:r>
          </a:p>
        </p:txBody>
      </p:sp>
      <p:sp>
        <p:nvSpPr>
          <p:cNvPr id="150" name="TextBox 149"/>
          <p:cNvSpPr txBox="1"/>
          <p:nvPr/>
        </p:nvSpPr>
        <p:spPr>
          <a:xfrm>
            <a:off x="3393574" y="3899388"/>
            <a:ext cx="469766" cy="76944"/>
          </a:xfrm>
          <a:prstGeom prst="rect">
            <a:avLst/>
          </a:prstGeom>
          <a:noFill/>
        </p:spPr>
        <p:txBody>
          <a:bodyPr wrap="square" lIns="0" tIns="0" rIns="0" bIns="0" rtlCol="0">
            <a:spAutoFit/>
          </a:bodyPr>
          <a:lstStyle/>
          <a:p>
            <a:r>
              <a:rPr lang="ro-RO" sz="500" b="1">
                <a:latin typeface="Arial" pitchFamily="34" charset="0"/>
                <a:cs typeface="Arial" pitchFamily="34" charset="0"/>
              </a:rPr>
              <a:t>Olanda</a:t>
            </a:r>
          </a:p>
        </p:txBody>
      </p:sp>
      <p:sp>
        <p:nvSpPr>
          <p:cNvPr id="151" name="TextBox 150"/>
          <p:cNvSpPr txBox="1"/>
          <p:nvPr/>
        </p:nvSpPr>
        <p:spPr>
          <a:xfrm>
            <a:off x="4539098" y="3895616"/>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Polonia</a:t>
            </a:r>
          </a:p>
        </p:txBody>
      </p:sp>
      <p:sp>
        <p:nvSpPr>
          <p:cNvPr id="152" name="TextBox 151"/>
          <p:cNvSpPr txBox="1"/>
          <p:nvPr/>
        </p:nvSpPr>
        <p:spPr>
          <a:xfrm>
            <a:off x="1315827" y="1962435"/>
            <a:ext cx="241064" cy="76944"/>
          </a:xfrm>
          <a:prstGeom prst="rect">
            <a:avLst/>
          </a:prstGeom>
          <a:noFill/>
        </p:spPr>
        <p:txBody>
          <a:bodyPr wrap="square" lIns="0" tIns="0" rIns="0" bIns="0" rtlCol="0">
            <a:spAutoFit/>
          </a:bodyPr>
          <a:lstStyle/>
          <a:p>
            <a:r>
              <a:rPr lang="ro-RO" sz="500" b="1">
                <a:latin typeface="Arial" pitchFamily="34" charset="0"/>
                <a:cs typeface="Arial" pitchFamily="34" charset="0"/>
              </a:rPr>
              <a:t>Finlanda</a:t>
            </a:r>
          </a:p>
        </p:txBody>
      </p:sp>
      <p:sp>
        <p:nvSpPr>
          <p:cNvPr id="153" name="TextBox 152"/>
          <p:cNvSpPr txBox="1"/>
          <p:nvPr/>
        </p:nvSpPr>
        <p:spPr>
          <a:xfrm>
            <a:off x="2396597" y="1963713"/>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Franța</a:t>
            </a:r>
          </a:p>
        </p:txBody>
      </p:sp>
      <p:sp>
        <p:nvSpPr>
          <p:cNvPr id="154" name="TextBox 153"/>
          <p:cNvSpPr txBox="1"/>
          <p:nvPr/>
        </p:nvSpPr>
        <p:spPr>
          <a:xfrm>
            <a:off x="3441807" y="1963712"/>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Germania</a:t>
            </a:r>
          </a:p>
        </p:txBody>
      </p:sp>
      <p:sp>
        <p:nvSpPr>
          <p:cNvPr id="155" name="TextBox 154"/>
          <p:cNvSpPr txBox="1"/>
          <p:nvPr/>
        </p:nvSpPr>
        <p:spPr>
          <a:xfrm>
            <a:off x="4534125" y="1961691"/>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Grecia</a:t>
            </a:r>
          </a:p>
        </p:txBody>
      </p:sp>
      <p:sp>
        <p:nvSpPr>
          <p:cNvPr id="156" name="TextBox 155"/>
          <p:cNvSpPr txBox="1"/>
          <p:nvPr/>
        </p:nvSpPr>
        <p:spPr>
          <a:xfrm>
            <a:off x="1318260" y="4862079"/>
            <a:ext cx="320856" cy="76944"/>
          </a:xfrm>
          <a:prstGeom prst="rect">
            <a:avLst/>
          </a:prstGeom>
          <a:noFill/>
        </p:spPr>
        <p:txBody>
          <a:bodyPr wrap="square" lIns="0" tIns="0" rIns="0" bIns="0" rtlCol="0">
            <a:spAutoFit/>
          </a:bodyPr>
          <a:lstStyle/>
          <a:p>
            <a:r>
              <a:rPr lang="ro-RO" sz="500" b="1">
                <a:latin typeface="Arial" pitchFamily="34" charset="0"/>
                <a:cs typeface="Arial" pitchFamily="34" charset="0"/>
              </a:rPr>
              <a:t>Portugalia</a:t>
            </a:r>
          </a:p>
        </p:txBody>
      </p:sp>
      <p:sp>
        <p:nvSpPr>
          <p:cNvPr id="157" name="TextBox 156"/>
          <p:cNvSpPr txBox="1"/>
          <p:nvPr/>
        </p:nvSpPr>
        <p:spPr>
          <a:xfrm>
            <a:off x="2377440" y="4859584"/>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România</a:t>
            </a:r>
          </a:p>
        </p:txBody>
      </p:sp>
      <p:sp>
        <p:nvSpPr>
          <p:cNvPr id="158" name="TextBox 157"/>
          <p:cNvSpPr txBox="1"/>
          <p:nvPr/>
        </p:nvSpPr>
        <p:spPr>
          <a:xfrm>
            <a:off x="3454534" y="4859546"/>
            <a:ext cx="469766" cy="76944"/>
          </a:xfrm>
          <a:prstGeom prst="rect">
            <a:avLst/>
          </a:prstGeom>
          <a:noFill/>
        </p:spPr>
        <p:txBody>
          <a:bodyPr wrap="square" lIns="0" tIns="0" rIns="0" bIns="0" rtlCol="0">
            <a:spAutoFit/>
          </a:bodyPr>
          <a:lstStyle/>
          <a:p>
            <a:r>
              <a:rPr lang="ro-RO" sz="500" b="1">
                <a:latin typeface="Arial" pitchFamily="34" charset="0"/>
                <a:cs typeface="Arial" pitchFamily="34" charset="0"/>
              </a:rPr>
              <a:t>Slovacia</a:t>
            </a:r>
          </a:p>
        </p:txBody>
      </p:sp>
      <p:sp>
        <p:nvSpPr>
          <p:cNvPr id="159" name="TextBox 158"/>
          <p:cNvSpPr txBox="1"/>
          <p:nvPr/>
        </p:nvSpPr>
        <p:spPr>
          <a:xfrm>
            <a:off x="4512428" y="4863394"/>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Slovenia</a:t>
            </a:r>
          </a:p>
        </p:txBody>
      </p:sp>
      <p:sp>
        <p:nvSpPr>
          <p:cNvPr id="160" name="TextBox 159"/>
          <p:cNvSpPr txBox="1"/>
          <p:nvPr/>
        </p:nvSpPr>
        <p:spPr>
          <a:xfrm>
            <a:off x="1359354" y="5824220"/>
            <a:ext cx="320856" cy="76944"/>
          </a:xfrm>
          <a:prstGeom prst="rect">
            <a:avLst/>
          </a:prstGeom>
          <a:noFill/>
        </p:spPr>
        <p:txBody>
          <a:bodyPr wrap="square" lIns="0" tIns="0" rIns="0" bIns="0" rtlCol="0">
            <a:spAutoFit/>
          </a:bodyPr>
          <a:lstStyle/>
          <a:p>
            <a:r>
              <a:rPr lang="ro-RO" sz="500" b="1">
                <a:latin typeface="Arial" pitchFamily="34" charset="0"/>
                <a:cs typeface="Arial" pitchFamily="34" charset="0"/>
              </a:rPr>
              <a:t>Spania</a:t>
            </a:r>
          </a:p>
        </p:txBody>
      </p:sp>
      <p:sp>
        <p:nvSpPr>
          <p:cNvPr id="161" name="TextBox 160"/>
          <p:cNvSpPr txBox="1"/>
          <p:nvPr/>
        </p:nvSpPr>
        <p:spPr>
          <a:xfrm>
            <a:off x="2396490" y="5823886"/>
            <a:ext cx="352942" cy="76944"/>
          </a:xfrm>
          <a:prstGeom prst="rect">
            <a:avLst/>
          </a:prstGeom>
          <a:noFill/>
        </p:spPr>
        <p:txBody>
          <a:bodyPr wrap="square" lIns="0" tIns="0" rIns="0" bIns="0" rtlCol="0">
            <a:spAutoFit/>
          </a:bodyPr>
          <a:lstStyle/>
          <a:p>
            <a:r>
              <a:rPr lang="ro-RO" sz="500" b="1">
                <a:latin typeface="Arial" pitchFamily="34" charset="0"/>
                <a:cs typeface="Arial" pitchFamily="34" charset="0"/>
              </a:rPr>
              <a:t>Suedia</a:t>
            </a:r>
          </a:p>
        </p:txBody>
      </p:sp>
      <p:sp>
        <p:nvSpPr>
          <p:cNvPr id="162" name="TextBox 161"/>
          <p:cNvSpPr txBox="1"/>
          <p:nvPr/>
        </p:nvSpPr>
        <p:spPr>
          <a:xfrm>
            <a:off x="3284220" y="5823848"/>
            <a:ext cx="625259" cy="76944"/>
          </a:xfrm>
          <a:prstGeom prst="rect">
            <a:avLst/>
          </a:prstGeom>
          <a:noFill/>
        </p:spPr>
        <p:txBody>
          <a:bodyPr wrap="square" lIns="0" tIns="0" rIns="0" bIns="0" rtlCol="0">
            <a:spAutoFit/>
          </a:bodyPr>
          <a:lstStyle/>
          <a:p>
            <a:r>
              <a:rPr lang="ro-RO" sz="500" b="1">
                <a:latin typeface="Arial" pitchFamily="34" charset="0"/>
                <a:cs typeface="Arial" pitchFamily="34" charset="0"/>
              </a:rPr>
              <a:t>Total (26 state membre + Regatul Unit)</a:t>
            </a:r>
          </a:p>
        </p:txBody>
      </p:sp>
      <p:sp>
        <p:nvSpPr>
          <p:cNvPr id="163" name="TextBox 162"/>
          <p:cNvSpPr txBox="1"/>
          <p:nvPr/>
        </p:nvSpPr>
        <p:spPr>
          <a:xfrm>
            <a:off x="709019" y="144246"/>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66" name="TextBox 165"/>
          <p:cNvSpPr txBox="1"/>
          <p:nvPr/>
        </p:nvSpPr>
        <p:spPr>
          <a:xfrm>
            <a:off x="705209" y="1115060"/>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67" name="TextBox 166"/>
          <p:cNvSpPr txBox="1"/>
          <p:nvPr/>
        </p:nvSpPr>
        <p:spPr>
          <a:xfrm>
            <a:off x="705209" y="2082770"/>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68" name="TextBox 167"/>
          <p:cNvSpPr txBox="1"/>
          <p:nvPr/>
        </p:nvSpPr>
        <p:spPr>
          <a:xfrm>
            <a:off x="730700" y="3054787"/>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69" name="TextBox 168"/>
          <p:cNvSpPr txBox="1"/>
          <p:nvPr/>
        </p:nvSpPr>
        <p:spPr>
          <a:xfrm>
            <a:off x="730700" y="4018796"/>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70" name="TextBox 169"/>
          <p:cNvSpPr txBox="1"/>
          <p:nvPr/>
        </p:nvSpPr>
        <p:spPr>
          <a:xfrm>
            <a:off x="730700" y="4978539"/>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71" name="TextBox 170"/>
          <p:cNvSpPr txBox="1"/>
          <p:nvPr/>
        </p:nvSpPr>
        <p:spPr>
          <a:xfrm>
            <a:off x="730700" y="5942360"/>
            <a:ext cx="164650" cy="784830"/>
          </a:xfrm>
          <a:prstGeom prst="rect">
            <a:avLst/>
          </a:prstGeom>
          <a:noFill/>
        </p:spPr>
        <p:txBody>
          <a:bodyPr wrap="square" lIns="0" tIns="0" rIns="0" bIns="0" rtlCol="0">
            <a:spAutoFit/>
          </a:bodyPr>
          <a:lstStyle/>
          <a:p>
            <a:pPr algn="r">
              <a:spcAft>
                <a:spcPts val="350"/>
              </a:spcAft>
            </a:pPr>
            <a:r>
              <a:rPr lang="ro-RO" sz="600">
                <a:latin typeface="Arial" pitchFamily="34" charset="0"/>
                <a:cs typeface="Arial" pitchFamily="34" charset="0"/>
              </a:rPr>
              <a:t>100</a:t>
            </a:r>
          </a:p>
          <a:p>
            <a:pPr algn="r">
              <a:spcAft>
                <a:spcPts val="320"/>
              </a:spcAft>
            </a:pPr>
            <a:r>
              <a:rPr lang="ro-RO" sz="600">
                <a:latin typeface="Arial" pitchFamily="34" charset="0"/>
                <a:cs typeface="Arial" pitchFamily="34" charset="0"/>
              </a:rPr>
              <a:t>80</a:t>
            </a:r>
          </a:p>
          <a:p>
            <a:pPr algn="r">
              <a:spcAft>
                <a:spcPts val="350"/>
              </a:spcAft>
            </a:pPr>
            <a:r>
              <a:rPr lang="ro-RO" sz="600">
                <a:latin typeface="Arial" pitchFamily="34" charset="0"/>
                <a:cs typeface="Arial" pitchFamily="34" charset="0"/>
              </a:rPr>
              <a:t>60</a:t>
            </a:r>
          </a:p>
          <a:p>
            <a:pPr algn="r">
              <a:spcAft>
                <a:spcPts val="350"/>
              </a:spcAft>
            </a:pPr>
            <a:r>
              <a:rPr lang="ro-RO" sz="600">
                <a:latin typeface="Arial" pitchFamily="34" charset="0"/>
                <a:cs typeface="Arial" pitchFamily="34" charset="0"/>
              </a:rPr>
              <a:t>40</a:t>
            </a:r>
          </a:p>
          <a:p>
            <a:pPr algn="r">
              <a:spcAft>
                <a:spcPts val="320"/>
              </a:spcAft>
            </a:pPr>
            <a:r>
              <a:rPr lang="ro-RO" sz="600">
                <a:latin typeface="Arial" pitchFamily="34" charset="0"/>
                <a:cs typeface="Arial" pitchFamily="34" charset="0"/>
              </a:rPr>
              <a:t>20</a:t>
            </a:r>
          </a:p>
          <a:p>
            <a:pPr algn="r">
              <a:spcAft>
                <a:spcPts val="320"/>
              </a:spcAft>
            </a:pPr>
            <a:r>
              <a:rPr lang="ro-RO" sz="600">
                <a:latin typeface="Arial" pitchFamily="34" charset="0"/>
                <a:cs typeface="Arial" pitchFamily="34" charset="0"/>
              </a:rPr>
              <a:t>0</a:t>
            </a:r>
          </a:p>
        </p:txBody>
      </p:sp>
      <p:sp>
        <p:nvSpPr>
          <p:cNvPr id="172" name="TextBox 171"/>
          <p:cNvSpPr txBox="1"/>
          <p:nvPr/>
        </p:nvSpPr>
        <p:spPr>
          <a:xfrm>
            <a:off x="635303" y="3294380"/>
            <a:ext cx="100027" cy="1192153"/>
          </a:xfrm>
          <a:prstGeom prst="rect">
            <a:avLst/>
          </a:prstGeom>
          <a:noFill/>
        </p:spPr>
        <p:txBody>
          <a:bodyPr vert="vert270" wrap="square" lIns="0" tIns="0" rIns="0" bIns="0" rtlCol="0">
            <a:spAutoFit/>
          </a:bodyPr>
          <a:lstStyle/>
          <a:p>
            <a:pPr algn="r"/>
            <a:r>
              <a:rPr lang="ro-RO" sz="650" b="1">
                <a:latin typeface="Arial" pitchFamily="34" charset="0"/>
                <a:cs typeface="Arial" pitchFamily="34" charset="0"/>
              </a:rPr>
              <a:t>Apariția rezistenței (%)</a:t>
            </a:r>
          </a:p>
        </p:txBody>
      </p:sp>
    </p:spTree>
    <p:extLst>
      <p:ext uri="{BB962C8B-B14F-4D97-AF65-F5344CB8AC3E}">
        <p14:creationId xmlns:p14="http://schemas.microsoft.com/office/powerpoint/2010/main" val="92935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E8A1558-21C3-4246-9A71-9A92ECE4C170}"/>
              </a:ext>
            </a:extLst>
          </p:cNvPr>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089378" y="20231"/>
            <a:ext cx="3845696"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PF Square Sans Pro" pitchFamily="2"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ro-RO" sz="4000" b="1">
                <a:solidFill>
                  <a:schemeClr val="bg1"/>
                </a:solidFill>
                <a:latin typeface="PF Square Sans Pro" pitchFamily="2" charset="0"/>
              </a:rPr>
              <a:t>RAM este prezentă la oameni, animale, alimente, plante și mediu</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ro-RO" sz="1100">
                <a:latin typeface="PF Square Sans Pro" pitchFamily="2" charset="0"/>
              </a:rPr>
              <a:t>Consumul de antimicrobiene la animale</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ro-RO" sz="1100">
                <a:latin typeface="PF Square Sans Pro" pitchFamily="2" charset="0"/>
              </a:rPr>
              <a:t>Consumul de antimicrobiene la om</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ro-RO"/>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ro-RO"/>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
        <p:nvSpPr>
          <p:cNvPr id="26" name="CuadroTexto 1">
            <a:extLst>
              <a:ext uri="{FF2B5EF4-FFF2-40B4-BE49-F238E27FC236}">
                <a16:creationId xmlns:a16="http://schemas.microsoft.com/office/drawing/2014/main" id="{9FE28206-005C-40CF-A816-0832E7C273F7}"/>
              </a:ext>
            </a:extLst>
          </p:cNvPr>
          <p:cNvSpPr txBox="1"/>
          <p:nvPr/>
        </p:nvSpPr>
        <p:spPr>
          <a:xfrm>
            <a:off x="8267700" y="186585"/>
            <a:ext cx="1468049" cy="419840"/>
          </a:xfrm>
          <a:prstGeom prst="rect">
            <a:avLst/>
          </a:prstGeom>
          <a:noFill/>
        </p:spPr>
        <p:txBody>
          <a:bodyPr wrap="square" lIns="0" tIns="0" rIns="0" bIns="0" rtlCol="0" anchor="ctr">
            <a:noAutofit/>
          </a:bodyPr>
          <a:lstStyle/>
          <a:p>
            <a:pPr algn="ctr"/>
            <a:r>
              <a:rPr lang="ro-RO" sz="1100" b="1">
                <a:solidFill>
                  <a:schemeClr val="tx1"/>
                </a:solidFill>
                <a:latin typeface="PF Square Sans Pro" pitchFamily="2" charset="0"/>
              </a:rPr>
              <a:t>SĂNĂTATEA MEDIULUI</a:t>
            </a:r>
          </a:p>
        </p:txBody>
      </p:sp>
      <p:sp>
        <p:nvSpPr>
          <p:cNvPr id="28" name="CuadroTexto 1">
            <a:extLst>
              <a:ext uri="{FF2B5EF4-FFF2-40B4-BE49-F238E27FC236}">
                <a16:creationId xmlns:a16="http://schemas.microsoft.com/office/drawing/2014/main" id="{9FE28206-005C-40CF-A816-0832E7C273F7}"/>
              </a:ext>
            </a:extLst>
          </p:cNvPr>
          <p:cNvSpPr txBox="1"/>
          <p:nvPr/>
        </p:nvSpPr>
        <p:spPr>
          <a:xfrm>
            <a:off x="8625053" y="1639481"/>
            <a:ext cx="753341" cy="419840"/>
          </a:xfrm>
          <a:prstGeom prst="rect">
            <a:avLst/>
          </a:prstGeom>
          <a:noFill/>
        </p:spPr>
        <p:txBody>
          <a:bodyPr wrap="square" lIns="0" tIns="0" rIns="0" bIns="0" rtlCol="0" anchor="ctr">
            <a:noAutofit/>
          </a:bodyPr>
          <a:lstStyle/>
          <a:p>
            <a:pPr algn="ctr"/>
            <a:r>
              <a:rPr lang="ro-RO" sz="1100" b="1">
                <a:solidFill>
                  <a:schemeClr val="tx1"/>
                </a:solidFill>
                <a:latin typeface="PF Square Sans Pro" pitchFamily="2" charset="0"/>
              </a:rPr>
              <a:t>ONE HEALTH (O SINGURĂ SĂNĂTATE)</a:t>
            </a:r>
          </a:p>
        </p:txBody>
      </p:sp>
      <p:sp>
        <p:nvSpPr>
          <p:cNvPr id="31" name="CuadroTexto 1">
            <a:extLst>
              <a:ext uri="{FF2B5EF4-FFF2-40B4-BE49-F238E27FC236}">
                <a16:creationId xmlns:a16="http://schemas.microsoft.com/office/drawing/2014/main" id="{9FE28206-005C-40CF-A816-0832E7C273F7}"/>
              </a:ext>
            </a:extLst>
          </p:cNvPr>
          <p:cNvSpPr txBox="1"/>
          <p:nvPr/>
        </p:nvSpPr>
        <p:spPr>
          <a:xfrm>
            <a:off x="7467600" y="2467117"/>
            <a:ext cx="753341" cy="419840"/>
          </a:xfrm>
          <a:prstGeom prst="rect">
            <a:avLst/>
          </a:prstGeom>
          <a:noFill/>
        </p:spPr>
        <p:txBody>
          <a:bodyPr wrap="square" lIns="0" tIns="0" rIns="0" bIns="0" rtlCol="0" anchor="ctr">
            <a:noAutofit/>
          </a:bodyPr>
          <a:lstStyle/>
          <a:p>
            <a:pPr algn="ctr"/>
            <a:r>
              <a:rPr lang="ro-RO" sz="1100" b="1">
                <a:solidFill>
                  <a:schemeClr val="tx1"/>
                </a:solidFill>
                <a:latin typeface="PF Square Sans Pro" pitchFamily="2" charset="0"/>
              </a:rPr>
              <a:t>SĂNĂTATEA UMANĂ</a:t>
            </a:r>
          </a:p>
        </p:txBody>
      </p:sp>
      <p:sp>
        <p:nvSpPr>
          <p:cNvPr id="33" name="CuadroTexto 1">
            <a:extLst>
              <a:ext uri="{FF2B5EF4-FFF2-40B4-BE49-F238E27FC236}">
                <a16:creationId xmlns:a16="http://schemas.microsoft.com/office/drawing/2014/main" id="{9FE28206-005C-40CF-A816-0832E7C273F7}"/>
              </a:ext>
            </a:extLst>
          </p:cNvPr>
          <p:cNvSpPr txBox="1"/>
          <p:nvPr/>
        </p:nvSpPr>
        <p:spPr>
          <a:xfrm>
            <a:off x="9820275" y="2463942"/>
            <a:ext cx="1000125" cy="419840"/>
          </a:xfrm>
          <a:prstGeom prst="rect">
            <a:avLst/>
          </a:prstGeom>
          <a:noFill/>
        </p:spPr>
        <p:txBody>
          <a:bodyPr wrap="square" lIns="0" tIns="0" rIns="0" bIns="0" rtlCol="0" anchor="ctr">
            <a:noAutofit/>
          </a:bodyPr>
          <a:lstStyle/>
          <a:p>
            <a:pPr algn="ctr"/>
            <a:r>
              <a:rPr lang="ro-RO" sz="1100" b="1" dirty="0">
                <a:solidFill>
                  <a:schemeClr val="tx1"/>
                </a:solidFill>
                <a:latin typeface="PF Square Sans Pro" pitchFamily="2" charset="0"/>
              </a:rPr>
              <a:t>SĂNĂTATEA ANIMALELOR</a:t>
            </a:r>
          </a:p>
        </p:txBody>
      </p: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ro-RO" sz="4000" b="1">
                <a:solidFill>
                  <a:srgbClr val="2C7470"/>
                </a:solidFill>
                <a:latin typeface="PF Square Sans Pro" pitchFamily="2" charset="0"/>
              </a:rPr>
              <a:t>Bacteriile rezistente infectează 800.000 de persoane în UE/AELS în fiecare an</a:t>
            </a:r>
          </a:p>
          <a:p>
            <a:pPr algn="ctr"/>
            <a:r>
              <a:rPr lang="ro-RO" sz="2400" b="1">
                <a:solidFill>
                  <a:srgbClr val="2C7470"/>
                </a:solidFill>
                <a:latin typeface="PF Square Sans Pro" pitchFamily="2" charset="0"/>
              </a:rPr>
              <a:t>(date ECDC 2022)</a:t>
            </a:r>
          </a:p>
        </p:txBody>
      </p:sp>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ro-RO" sz="1100" b="0" i="1">
                <a:solidFill>
                  <a:srgbClr val="3F4A52"/>
                </a:solidFill>
                <a:effectLst/>
                <a:latin typeface="PF Square Sans Pro" pitchFamily="2" charset="0"/>
              </a:rPr>
              <a:t>Sursă</a:t>
            </a:r>
            <a:r>
              <a:rPr lang="ro-RO" sz="1100" b="0" i="0">
                <a:solidFill>
                  <a:srgbClr val="3F4A52"/>
                </a:solidFill>
                <a:effectLst/>
                <a:latin typeface="PF Square Sans Pro" pitchFamily="2" charset="0"/>
              </a:rPr>
              <a:t>: ECDC (Centrul European pentru Prevenirea și Controlul Bolilor)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1074738"/>
            <a:ext cx="70104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1">
            <a:extLst>
              <a:ext uri="{FF2B5EF4-FFF2-40B4-BE49-F238E27FC236}">
                <a16:creationId xmlns:a16="http://schemas.microsoft.com/office/drawing/2014/main" id="{9FE28206-005C-40CF-A816-0832E7C273F7}"/>
              </a:ext>
            </a:extLst>
          </p:cNvPr>
          <p:cNvSpPr txBox="1"/>
          <p:nvPr/>
        </p:nvSpPr>
        <p:spPr>
          <a:xfrm>
            <a:off x="5585114" y="1168400"/>
            <a:ext cx="6225886" cy="307777"/>
          </a:xfrm>
          <a:prstGeom prst="rect">
            <a:avLst/>
          </a:prstGeom>
          <a:noFill/>
        </p:spPr>
        <p:txBody>
          <a:bodyPr wrap="square" lIns="0" tIns="0" rIns="0" bIns="0" rtlCol="0" anchor="t">
            <a:spAutoFit/>
          </a:bodyPr>
          <a:lstStyle/>
          <a:p>
            <a:pPr algn="ctr"/>
            <a:r>
              <a:rPr lang="ro-RO" sz="2000">
                <a:solidFill>
                  <a:srgbClr val="6E6E6E"/>
                </a:solidFill>
                <a:latin typeface="PF Square Sans Pro" pitchFamily="2" charset="0"/>
              </a:rPr>
              <a:t>Numărul mediu estimat de infecții, toate tipurile</a:t>
            </a:r>
          </a:p>
        </p:txBody>
      </p:sp>
      <p:sp>
        <p:nvSpPr>
          <p:cNvPr id="8" name="CuadroTexto 1">
            <a:extLst>
              <a:ext uri="{FF2B5EF4-FFF2-40B4-BE49-F238E27FC236}">
                <a16:creationId xmlns:a16="http://schemas.microsoft.com/office/drawing/2014/main" id="{9FE28206-005C-40CF-A816-0832E7C273F7}"/>
              </a:ext>
            </a:extLst>
          </p:cNvPr>
          <p:cNvSpPr txBox="1"/>
          <p:nvPr/>
        </p:nvSpPr>
        <p:spPr>
          <a:xfrm>
            <a:off x="5438757" y="2557562"/>
            <a:ext cx="1119780" cy="153888"/>
          </a:xfrm>
          <a:prstGeom prst="rect">
            <a:avLst/>
          </a:prstGeom>
          <a:noFill/>
        </p:spPr>
        <p:txBody>
          <a:bodyPr wrap="square" lIns="0" tIns="0" rIns="0" bIns="0" rtlCol="0" anchor="t">
            <a:spAutoFit/>
          </a:bodyPr>
          <a:lstStyle/>
          <a:p>
            <a:pPr algn="ctr"/>
            <a:r>
              <a:rPr lang="ro-RO" sz="1000" b="1">
                <a:solidFill>
                  <a:schemeClr val="tx1"/>
                </a:solidFill>
                <a:latin typeface="PF Square Sans Pro" pitchFamily="2" charset="0"/>
              </a:rPr>
              <a:t>6.85.433</a:t>
            </a:r>
          </a:p>
        </p:txBody>
      </p:sp>
      <p:sp>
        <p:nvSpPr>
          <p:cNvPr id="9" name="CuadroTexto 1">
            <a:extLst>
              <a:ext uri="{FF2B5EF4-FFF2-40B4-BE49-F238E27FC236}">
                <a16:creationId xmlns:a16="http://schemas.microsoft.com/office/drawing/2014/main" id="{9FE28206-005C-40CF-A816-0832E7C273F7}"/>
              </a:ext>
            </a:extLst>
          </p:cNvPr>
          <p:cNvSpPr txBox="1"/>
          <p:nvPr/>
        </p:nvSpPr>
        <p:spPr>
          <a:xfrm>
            <a:off x="6785970" y="2496493"/>
            <a:ext cx="1119780" cy="153888"/>
          </a:xfrm>
          <a:prstGeom prst="rect">
            <a:avLst/>
          </a:prstGeom>
          <a:noFill/>
        </p:spPr>
        <p:txBody>
          <a:bodyPr wrap="square" lIns="0" tIns="0" rIns="0" bIns="0" rtlCol="0" anchor="t">
            <a:spAutoFit/>
          </a:bodyPr>
          <a:lstStyle/>
          <a:p>
            <a:pPr algn="ctr"/>
            <a:r>
              <a:rPr lang="ro-RO" sz="1000" b="1">
                <a:solidFill>
                  <a:schemeClr val="tx1"/>
                </a:solidFill>
                <a:latin typeface="PF Square Sans Pro" pitchFamily="2" charset="0"/>
              </a:rPr>
              <a:t>7.01.816</a:t>
            </a:r>
          </a:p>
        </p:txBody>
      </p:sp>
      <p:sp>
        <p:nvSpPr>
          <p:cNvPr id="11" name="CuadroTexto 1">
            <a:extLst>
              <a:ext uri="{FF2B5EF4-FFF2-40B4-BE49-F238E27FC236}">
                <a16:creationId xmlns:a16="http://schemas.microsoft.com/office/drawing/2014/main" id="{9FE28206-005C-40CF-A816-0832E7C273F7}"/>
              </a:ext>
            </a:extLst>
          </p:cNvPr>
          <p:cNvSpPr txBox="1"/>
          <p:nvPr/>
        </p:nvSpPr>
        <p:spPr>
          <a:xfrm>
            <a:off x="8124825" y="2064693"/>
            <a:ext cx="1119780" cy="153888"/>
          </a:xfrm>
          <a:prstGeom prst="rect">
            <a:avLst/>
          </a:prstGeom>
          <a:noFill/>
        </p:spPr>
        <p:txBody>
          <a:bodyPr wrap="square" lIns="0" tIns="0" rIns="0" bIns="0" rtlCol="0" anchor="t">
            <a:spAutoFit/>
          </a:bodyPr>
          <a:lstStyle/>
          <a:p>
            <a:pPr algn="ctr"/>
            <a:r>
              <a:rPr lang="ro-RO" sz="1000" b="1">
                <a:solidFill>
                  <a:schemeClr val="tx1"/>
                </a:solidFill>
                <a:latin typeface="PF Square Sans Pro" pitchFamily="2" charset="0"/>
              </a:rPr>
              <a:t>8.22.075</a:t>
            </a:r>
          </a:p>
        </p:txBody>
      </p:sp>
      <p:sp>
        <p:nvSpPr>
          <p:cNvPr id="12" name="CuadroTexto 1">
            <a:extLst>
              <a:ext uri="{FF2B5EF4-FFF2-40B4-BE49-F238E27FC236}">
                <a16:creationId xmlns:a16="http://schemas.microsoft.com/office/drawing/2014/main" id="{9FE28206-005C-40CF-A816-0832E7C273F7}"/>
              </a:ext>
            </a:extLst>
          </p:cNvPr>
          <p:cNvSpPr txBox="1"/>
          <p:nvPr/>
        </p:nvSpPr>
        <p:spPr>
          <a:xfrm>
            <a:off x="9477375" y="1909862"/>
            <a:ext cx="1119780" cy="153888"/>
          </a:xfrm>
          <a:prstGeom prst="rect">
            <a:avLst/>
          </a:prstGeom>
          <a:noFill/>
        </p:spPr>
        <p:txBody>
          <a:bodyPr wrap="square" lIns="0" tIns="0" rIns="0" bIns="0" rtlCol="0" anchor="t">
            <a:spAutoFit/>
          </a:bodyPr>
          <a:lstStyle/>
          <a:p>
            <a:pPr algn="ctr"/>
            <a:r>
              <a:rPr lang="ro-RO" sz="1000" b="1">
                <a:solidFill>
                  <a:schemeClr val="tx1"/>
                </a:solidFill>
                <a:latin typeface="PF Square Sans Pro" pitchFamily="2" charset="0"/>
              </a:rPr>
              <a:t>8.65.767</a:t>
            </a:r>
          </a:p>
        </p:txBody>
      </p:sp>
      <p:sp>
        <p:nvSpPr>
          <p:cNvPr id="13" name="CuadroTexto 1">
            <a:extLst>
              <a:ext uri="{FF2B5EF4-FFF2-40B4-BE49-F238E27FC236}">
                <a16:creationId xmlns:a16="http://schemas.microsoft.com/office/drawing/2014/main" id="{9FE28206-005C-40CF-A816-0832E7C273F7}"/>
              </a:ext>
            </a:extLst>
          </p:cNvPr>
          <p:cNvSpPr txBox="1"/>
          <p:nvPr/>
        </p:nvSpPr>
        <p:spPr>
          <a:xfrm>
            <a:off x="10865944" y="2128937"/>
            <a:ext cx="1017982" cy="153888"/>
          </a:xfrm>
          <a:prstGeom prst="rect">
            <a:avLst/>
          </a:prstGeom>
          <a:noFill/>
        </p:spPr>
        <p:txBody>
          <a:bodyPr wrap="square" lIns="0" tIns="0" rIns="0" bIns="0" rtlCol="0" anchor="t">
            <a:spAutoFit/>
          </a:bodyPr>
          <a:lstStyle/>
          <a:p>
            <a:pPr algn="ctr"/>
            <a:r>
              <a:rPr lang="ro-RO" sz="1000" b="1">
                <a:solidFill>
                  <a:schemeClr val="tx1"/>
                </a:solidFill>
                <a:latin typeface="PF Square Sans Pro" pitchFamily="2" charset="0"/>
              </a:rPr>
              <a:t>8.01.517</a:t>
            </a:r>
          </a:p>
        </p:txBody>
      </p:sp>
      <p:sp>
        <p:nvSpPr>
          <p:cNvPr id="14" name="CuadroTexto 1">
            <a:extLst>
              <a:ext uri="{FF2B5EF4-FFF2-40B4-BE49-F238E27FC236}">
                <a16:creationId xmlns:a16="http://schemas.microsoft.com/office/drawing/2014/main" id="{9FE28206-005C-40CF-A816-0832E7C273F7}"/>
              </a:ext>
            </a:extLst>
          </p:cNvPr>
          <p:cNvSpPr txBox="1"/>
          <p:nvPr/>
        </p:nvSpPr>
        <p:spPr>
          <a:xfrm>
            <a:off x="5629242" y="5305137"/>
            <a:ext cx="764825" cy="184666"/>
          </a:xfrm>
          <a:prstGeom prst="rect">
            <a:avLst/>
          </a:prstGeom>
          <a:noFill/>
        </p:spPr>
        <p:txBody>
          <a:bodyPr wrap="square" lIns="0" tIns="0" rIns="0" bIns="0" rtlCol="0" anchor="t">
            <a:spAutoFit/>
          </a:bodyPr>
          <a:lstStyle/>
          <a:p>
            <a:pPr algn="ctr"/>
            <a:r>
              <a:rPr lang="ro-RO" sz="1200">
                <a:solidFill>
                  <a:srgbClr val="6E6E6E"/>
                </a:solidFill>
                <a:latin typeface="PF Square Sans Pro" pitchFamily="2" charset="0"/>
              </a:rPr>
              <a:t>2016</a:t>
            </a:r>
          </a:p>
        </p:txBody>
      </p:sp>
      <p:sp>
        <p:nvSpPr>
          <p:cNvPr id="15" name="CuadroTexto 1">
            <a:extLst>
              <a:ext uri="{FF2B5EF4-FFF2-40B4-BE49-F238E27FC236}">
                <a16:creationId xmlns:a16="http://schemas.microsoft.com/office/drawing/2014/main" id="{9FE28206-005C-40CF-A816-0832E7C273F7}"/>
              </a:ext>
            </a:extLst>
          </p:cNvPr>
          <p:cNvSpPr txBox="1"/>
          <p:nvPr/>
        </p:nvSpPr>
        <p:spPr>
          <a:xfrm>
            <a:off x="6963447" y="5305137"/>
            <a:ext cx="764825" cy="184666"/>
          </a:xfrm>
          <a:prstGeom prst="rect">
            <a:avLst/>
          </a:prstGeom>
          <a:noFill/>
        </p:spPr>
        <p:txBody>
          <a:bodyPr wrap="square" lIns="0" tIns="0" rIns="0" bIns="0" rtlCol="0" anchor="t">
            <a:spAutoFit/>
          </a:bodyPr>
          <a:lstStyle/>
          <a:p>
            <a:pPr algn="ctr"/>
            <a:r>
              <a:rPr lang="ro-RO" sz="1200">
                <a:solidFill>
                  <a:srgbClr val="6E6E6E"/>
                </a:solidFill>
                <a:latin typeface="PF Square Sans Pro" pitchFamily="2" charset="0"/>
              </a:rPr>
              <a:t>2017</a:t>
            </a:r>
          </a:p>
        </p:txBody>
      </p:sp>
      <p:sp>
        <p:nvSpPr>
          <p:cNvPr id="16" name="CuadroTexto 1">
            <a:extLst>
              <a:ext uri="{FF2B5EF4-FFF2-40B4-BE49-F238E27FC236}">
                <a16:creationId xmlns:a16="http://schemas.microsoft.com/office/drawing/2014/main" id="{9FE28206-005C-40CF-A816-0832E7C273F7}"/>
              </a:ext>
            </a:extLst>
          </p:cNvPr>
          <p:cNvSpPr txBox="1"/>
          <p:nvPr/>
        </p:nvSpPr>
        <p:spPr>
          <a:xfrm>
            <a:off x="8315644" y="5305137"/>
            <a:ext cx="764825" cy="184666"/>
          </a:xfrm>
          <a:prstGeom prst="rect">
            <a:avLst/>
          </a:prstGeom>
          <a:noFill/>
        </p:spPr>
        <p:txBody>
          <a:bodyPr wrap="square" lIns="0" tIns="0" rIns="0" bIns="0" rtlCol="0" anchor="t">
            <a:spAutoFit/>
          </a:bodyPr>
          <a:lstStyle/>
          <a:p>
            <a:pPr algn="ctr"/>
            <a:r>
              <a:rPr lang="ro-RO" sz="1200">
                <a:solidFill>
                  <a:srgbClr val="6E6E6E"/>
                </a:solidFill>
                <a:latin typeface="PF Square Sans Pro" pitchFamily="2" charset="0"/>
              </a:rPr>
              <a:t>2018</a:t>
            </a:r>
          </a:p>
        </p:txBody>
      </p:sp>
      <p:sp>
        <p:nvSpPr>
          <p:cNvPr id="17" name="CuadroTexto 1">
            <a:extLst>
              <a:ext uri="{FF2B5EF4-FFF2-40B4-BE49-F238E27FC236}">
                <a16:creationId xmlns:a16="http://schemas.microsoft.com/office/drawing/2014/main" id="{9FE28206-005C-40CF-A816-0832E7C273F7}"/>
              </a:ext>
            </a:extLst>
          </p:cNvPr>
          <p:cNvSpPr txBox="1"/>
          <p:nvPr/>
        </p:nvSpPr>
        <p:spPr>
          <a:xfrm>
            <a:off x="9654852" y="5305137"/>
            <a:ext cx="764825" cy="184666"/>
          </a:xfrm>
          <a:prstGeom prst="rect">
            <a:avLst/>
          </a:prstGeom>
          <a:noFill/>
        </p:spPr>
        <p:txBody>
          <a:bodyPr wrap="square" lIns="0" tIns="0" rIns="0" bIns="0" rtlCol="0" anchor="t">
            <a:spAutoFit/>
          </a:bodyPr>
          <a:lstStyle/>
          <a:p>
            <a:pPr algn="ctr"/>
            <a:r>
              <a:rPr lang="ro-RO" sz="1200">
                <a:solidFill>
                  <a:srgbClr val="6E6E6E"/>
                </a:solidFill>
                <a:latin typeface="PF Square Sans Pro" pitchFamily="2" charset="0"/>
              </a:rPr>
              <a:t>2019</a:t>
            </a:r>
          </a:p>
        </p:txBody>
      </p:sp>
      <p:sp>
        <p:nvSpPr>
          <p:cNvPr id="18" name="CuadroTexto 1">
            <a:extLst>
              <a:ext uri="{FF2B5EF4-FFF2-40B4-BE49-F238E27FC236}">
                <a16:creationId xmlns:a16="http://schemas.microsoft.com/office/drawing/2014/main" id="{9FE28206-005C-40CF-A816-0832E7C273F7}"/>
              </a:ext>
            </a:extLst>
          </p:cNvPr>
          <p:cNvSpPr txBox="1"/>
          <p:nvPr/>
        </p:nvSpPr>
        <p:spPr>
          <a:xfrm>
            <a:off x="11002047" y="5305137"/>
            <a:ext cx="764825" cy="184666"/>
          </a:xfrm>
          <a:prstGeom prst="rect">
            <a:avLst/>
          </a:prstGeom>
          <a:noFill/>
        </p:spPr>
        <p:txBody>
          <a:bodyPr wrap="square" lIns="0" tIns="0" rIns="0" bIns="0" rtlCol="0" anchor="t">
            <a:spAutoFit/>
          </a:bodyPr>
          <a:lstStyle/>
          <a:p>
            <a:pPr algn="ctr"/>
            <a:r>
              <a:rPr lang="ro-RO" sz="1200">
                <a:solidFill>
                  <a:srgbClr val="6E6E6E"/>
                </a:solidFill>
                <a:latin typeface="PF Square Sans Pro" pitchFamily="2" charset="0"/>
              </a:rPr>
              <a:t>2020</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199" y="427651"/>
            <a:ext cx="8591921" cy="6442155"/>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2800" b="1">
                <a:solidFill>
                  <a:schemeClr val="bg1"/>
                </a:solidFill>
                <a:latin typeface="PF Square Sans Pro" pitchFamily="2" charset="0"/>
              </a:rPr>
              <a:t>Diferite clase de antimicrobiene </a:t>
            </a:r>
          </a:p>
        </p:txBody>
      </p:sp>
      <p:sp>
        <p:nvSpPr>
          <p:cNvPr id="3" name="TextBox 2"/>
          <p:cNvSpPr txBox="1"/>
          <p:nvPr/>
        </p:nvSpPr>
        <p:spPr>
          <a:xfrm>
            <a:off x="4477380" y="1786096"/>
            <a:ext cx="2822580" cy="646331"/>
          </a:xfrm>
          <a:prstGeom prst="rect">
            <a:avLst/>
          </a:prstGeom>
          <a:noFill/>
        </p:spPr>
        <p:txBody>
          <a:bodyPr wrap="square" lIns="0" tIns="0" rIns="0" bIns="0" rtlCol="0">
            <a:spAutoFit/>
          </a:bodyPr>
          <a:lstStyle/>
          <a:p>
            <a:pPr algn="ctr"/>
            <a:r>
              <a:rPr lang="ro-RO" sz="1400">
                <a:solidFill>
                  <a:srgbClr val="C80000"/>
                </a:solidFill>
                <a:latin typeface="+mn-lt"/>
                <a:cs typeface="Arial" pitchFamily="34" charset="0"/>
              </a:rPr>
              <a:t>Polimixine</a:t>
            </a:r>
          </a:p>
          <a:p>
            <a:pPr algn="ctr"/>
            <a:r>
              <a:rPr lang="ro-RO" sz="1400">
                <a:solidFill>
                  <a:srgbClr val="C80000"/>
                </a:solidFill>
                <a:latin typeface="+mn-lt"/>
                <a:cs typeface="Arial" pitchFamily="34" charset="0"/>
              </a:rPr>
              <a:t>(fluor-)chinolone</a:t>
            </a:r>
          </a:p>
          <a:p>
            <a:pPr algn="ctr"/>
            <a:r>
              <a:rPr lang="ro-RO" sz="1400">
                <a:solidFill>
                  <a:srgbClr val="C80000"/>
                </a:solidFill>
                <a:latin typeface="+mn-lt"/>
                <a:cs typeface="Arial" pitchFamily="34" charset="0"/>
              </a:rPr>
              <a:t>Cefalosporine al 3-lea și al 4-lea G</a:t>
            </a:r>
          </a:p>
        </p:txBody>
      </p:sp>
      <p:sp>
        <p:nvSpPr>
          <p:cNvPr id="5" name="TextBox 4"/>
          <p:cNvSpPr txBox="1"/>
          <p:nvPr/>
        </p:nvSpPr>
        <p:spPr>
          <a:xfrm>
            <a:off x="4468368" y="2472611"/>
            <a:ext cx="2822580" cy="1723549"/>
          </a:xfrm>
          <a:prstGeom prst="rect">
            <a:avLst/>
          </a:prstGeom>
          <a:noFill/>
        </p:spPr>
        <p:txBody>
          <a:bodyPr wrap="square" lIns="0" tIns="0" rIns="0" bIns="0" rtlCol="0">
            <a:spAutoFit/>
          </a:bodyPr>
          <a:lstStyle/>
          <a:p>
            <a:pPr algn="ctr"/>
            <a:r>
              <a:rPr lang="ro-RO" sz="1400">
                <a:solidFill>
                  <a:srgbClr val="FDC003"/>
                </a:solidFill>
                <a:latin typeface="+mn-lt"/>
                <a:cs typeface="Arial" pitchFamily="34" charset="0"/>
              </a:rPr>
              <a:t>Aminoglicozidă</a:t>
            </a:r>
          </a:p>
          <a:p>
            <a:pPr algn="ctr"/>
            <a:r>
              <a:rPr lang="ro-RO" sz="1400">
                <a:solidFill>
                  <a:srgbClr val="FDC003"/>
                </a:solidFill>
                <a:latin typeface="+mn-lt"/>
                <a:cs typeface="Arial" pitchFamily="34" charset="0"/>
              </a:rPr>
              <a:t>Peniciline cu inhibitori de β-lactamice</a:t>
            </a:r>
          </a:p>
          <a:p>
            <a:pPr algn="ctr"/>
            <a:r>
              <a:rPr lang="ro-RO" sz="1400">
                <a:solidFill>
                  <a:srgbClr val="FDC003"/>
                </a:solidFill>
                <a:latin typeface="+mn-lt"/>
                <a:cs typeface="Arial" pitchFamily="34" charset="0"/>
              </a:rPr>
              <a:t>Cefalosporine 1 și 2 G</a:t>
            </a:r>
          </a:p>
          <a:p>
            <a:pPr algn="ctr"/>
            <a:r>
              <a:rPr lang="ro-RO" sz="1400">
                <a:solidFill>
                  <a:srgbClr val="FDC003"/>
                </a:solidFill>
                <a:latin typeface="+mn-lt"/>
                <a:cs typeface="Arial" pitchFamily="34" charset="0"/>
              </a:rPr>
              <a:t>Lincosamide</a:t>
            </a:r>
          </a:p>
          <a:p>
            <a:pPr algn="ctr"/>
            <a:r>
              <a:rPr lang="ro-RO" sz="1400">
                <a:solidFill>
                  <a:srgbClr val="FDC003"/>
                </a:solidFill>
                <a:latin typeface="+mn-lt"/>
                <a:cs typeface="Arial" pitchFamily="34" charset="0"/>
              </a:rPr>
              <a:t>Amfenicoli</a:t>
            </a:r>
          </a:p>
          <a:p>
            <a:pPr algn="ctr"/>
            <a:r>
              <a:rPr lang="ro-RO" sz="1400">
                <a:solidFill>
                  <a:srgbClr val="FDC003"/>
                </a:solidFill>
                <a:latin typeface="+mn-lt"/>
                <a:cs typeface="Arial" pitchFamily="34" charset="0"/>
              </a:rPr>
              <a:t>Pleuromutilina</a:t>
            </a:r>
          </a:p>
          <a:p>
            <a:pPr algn="ctr"/>
            <a:r>
              <a:rPr lang="ro-RO" sz="1400">
                <a:solidFill>
                  <a:srgbClr val="FDC003"/>
                </a:solidFill>
                <a:latin typeface="+mn-lt"/>
                <a:cs typeface="Arial" pitchFamily="34" charset="0"/>
              </a:rPr>
              <a:t>Macrolide</a:t>
            </a:r>
          </a:p>
          <a:p>
            <a:pPr algn="ctr"/>
            <a:r>
              <a:rPr lang="ro-RO" sz="1400">
                <a:solidFill>
                  <a:srgbClr val="FDC003"/>
                </a:solidFill>
                <a:latin typeface="+mn-lt"/>
                <a:cs typeface="Arial" pitchFamily="34" charset="0"/>
              </a:rPr>
              <a:t>Rifamicine</a:t>
            </a:r>
          </a:p>
        </p:txBody>
      </p:sp>
      <p:sp>
        <p:nvSpPr>
          <p:cNvPr id="6" name="TextBox 5"/>
          <p:cNvSpPr txBox="1"/>
          <p:nvPr/>
        </p:nvSpPr>
        <p:spPr>
          <a:xfrm>
            <a:off x="4485640" y="4308723"/>
            <a:ext cx="2822580" cy="1508105"/>
          </a:xfrm>
          <a:prstGeom prst="rect">
            <a:avLst/>
          </a:prstGeom>
          <a:noFill/>
        </p:spPr>
        <p:txBody>
          <a:bodyPr wrap="square" lIns="0" tIns="0" rIns="0" bIns="0" rtlCol="0">
            <a:spAutoFit/>
          </a:bodyPr>
          <a:lstStyle/>
          <a:p>
            <a:pPr algn="ctr"/>
            <a:r>
              <a:rPr lang="ro-RO" sz="1400">
                <a:solidFill>
                  <a:srgbClr val="FEFF01"/>
                </a:solidFill>
                <a:latin typeface="+mn-lt"/>
                <a:cs typeface="Arial" pitchFamily="34" charset="0"/>
              </a:rPr>
              <a:t>Peniciline cu spectru îngust</a:t>
            </a:r>
          </a:p>
          <a:p>
            <a:pPr algn="ctr"/>
            <a:r>
              <a:rPr lang="ro-RO" sz="1400">
                <a:solidFill>
                  <a:srgbClr val="FEFF01"/>
                </a:solidFill>
                <a:latin typeface="+mn-lt"/>
                <a:cs typeface="Arial" pitchFamily="34" charset="0"/>
              </a:rPr>
              <a:t>Tetracicline</a:t>
            </a:r>
          </a:p>
          <a:p>
            <a:pPr algn="ctr"/>
            <a:r>
              <a:rPr lang="ro-RO" sz="1400">
                <a:solidFill>
                  <a:srgbClr val="FEFF01"/>
                </a:solidFill>
                <a:latin typeface="+mn-lt"/>
                <a:cs typeface="Arial" pitchFamily="34" charset="0"/>
              </a:rPr>
              <a:t>Spectinomicina</a:t>
            </a:r>
          </a:p>
          <a:p>
            <a:pPr algn="ctr"/>
            <a:r>
              <a:rPr lang="ro-RO" sz="1400">
                <a:solidFill>
                  <a:srgbClr val="FEFF01"/>
                </a:solidFill>
                <a:latin typeface="+mn-lt"/>
                <a:cs typeface="Arial" pitchFamily="34" charset="0"/>
              </a:rPr>
              <a:t>Sulfonamide</a:t>
            </a:r>
          </a:p>
          <a:p>
            <a:pPr algn="ctr"/>
            <a:r>
              <a:rPr lang="ro-RO" sz="1400">
                <a:solidFill>
                  <a:srgbClr val="FEFF01"/>
                </a:solidFill>
                <a:latin typeface="+mn-lt"/>
                <a:cs typeface="Arial" pitchFamily="34" charset="0"/>
              </a:rPr>
              <a:t>Aminopeniciline</a:t>
            </a:r>
          </a:p>
          <a:p>
            <a:pPr algn="ctr"/>
            <a:r>
              <a:rPr lang="ro-RO" sz="1400">
                <a:solidFill>
                  <a:srgbClr val="FEFF01"/>
                </a:solidFill>
                <a:latin typeface="+mn-lt"/>
                <a:cs typeface="Arial" pitchFamily="34" charset="0"/>
              </a:rPr>
              <a:t>Nitrofuraan</a:t>
            </a:r>
          </a:p>
          <a:p>
            <a:pPr algn="ctr"/>
            <a:r>
              <a:rPr lang="ro-RO" sz="1400">
                <a:solidFill>
                  <a:srgbClr val="FEFF01"/>
                </a:solidFill>
                <a:latin typeface="+mn-lt"/>
                <a:cs typeface="Arial" pitchFamily="34" charset="0"/>
              </a:rPr>
              <a:t>etc</a:t>
            </a:r>
          </a:p>
        </p:txBody>
      </p:sp>
      <p:sp>
        <p:nvSpPr>
          <p:cNvPr id="7" name="TextBox 6"/>
          <p:cNvSpPr txBox="1"/>
          <p:nvPr/>
        </p:nvSpPr>
        <p:spPr>
          <a:xfrm>
            <a:off x="6939280" y="1891030"/>
            <a:ext cx="2822580" cy="3744615"/>
          </a:xfrm>
          <a:prstGeom prst="rect">
            <a:avLst/>
          </a:prstGeom>
          <a:noFill/>
        </p:spPr>
        <p:txBody>
          <a:bodyPr wrap="square" lIns="0" tIns="0" rIns="0" bIns="0" rtlCol="0">
            <a:spAutoFit/>
          </a:bodyPr>
          <a:lstStyle/>
          <a:p>
            <a:pPr algn="ctr"/>
            <a:r>
              <a:rPr lang="ro-RO" sz="1200">
                <a:solidFill>
                  <a:schemeClr val="tx1"/>
                </a:solidFill>
                <a:latin typeface="+mn-lt"/>
                <a:cs typeface="Arial" pitchFamily="34" charset="0"/>
              </a:rPr>
              <a:t>Carboxipeniciline</a:t>
            </a:r>
          </a:p>
          <a:p>
            <a:pPr algn="ctr"/>
            <a:r>
              <a:rPr lang="ro-RO" sz="1200">
                <a:solidFill>
                  <a:schemeClr val="tx1"/>
                </a:solidFill>
                <a:latin typeface="+mn-lt"/>
                <a:cs typeface="Arial" pitchFamily="34" charset="0"/>
              </a:rPr>
              <a:t>Ureidopeniciline</a:t>
            </a:r>
          </a:p>
          <a:p>
            <a:pPr algn="ctr">
              <a:spcAft>
                <a:spcPts val="100"/>
              </a:spcAft>
            </a:pPr>
            <a:r>
              <a:rPr lang="ro-RO" sz="1200">
                <a:solidFill>
                  <a:schemeClr val="tx1"/>
                </a:solidFill>
                <a:latin typeface="+mn-lt"/>
                <a:cs typeface="Arial" pitchFamily="34" charset="0"/>
              </a:rPr>
              <a:t>Ceftobiprol</a:t>
            </a:r>
          </a:p>
          <a:p>
            <a:pPr algn="ctr"/>
            <a:r>
              <a:rPr lang="ro-RO" sz="1200">
                <a:solidFill>
                  <a:schemeClr val="tx1"/>
                </a:solidFill>
                <a:latin typeface="+mn-lt"/>
                <a:cs typeface="Arial" pitchFamily="34" charset="0"/>
              </a:rPr>
              <a:t>Ceftarolină</a:t>
            </a:r>
          </a:p>
          <a:p>
            <a:pPr algn="ctr"/>
            <a:r>
              <a:rPr lang="ro-RO" sz="1200">
                <a:solidFill>
                  <a:schemeClr val="tx1"/>
                </a:solidFill>
                <a:latin typeface="+mn-lt"/>
                <a:cs typeface="Arial" pitchFamily="34" charset="0"/>
              </a:rPr>
              <a:t>Combinatii de</a:t>
            </a:r>
          </a:p>
          <a:p>
            <a:pPr algn="ctr"/>
            <a:r>
              <a:rPr lang="ro-RO" sz="1200">
                <a:solidFill>
                  <a:schemeClr val="tx1"/>
                </a:solidFill>
                <a:latin typeface="+mn-lt"/>
                <a:cs typeface="Arial" pitchFamily="34" charset="0"/>
              </a:rPr>
              <a:t>cefalosporine cu beta-</a:t>
            </a:r>
          </a:p>
          <a:p>
            <a:pPr algn="ctr"/>
            <a:r>
              <a:rPr lang="ro-RO" sz="1200">
                <a:solidFill>
                  <a:schemeClr val="tx1"/>
                </a:solidFill>
                <a:latin typeface="+mn-lt"/>
                <a:cs typeface="Arial" pitchFamily="34" charset="0"/>
              </a:rPr>
              <a:t>inhibitori ai lactamazei</a:t>
            </a:r>
          </a:p>
          <a:p>
            <a:pPr algn="ctr"/>
            <a:r>
              <a:rPr lang="ro-RO" sz="1200">
                <a:solidFill>
                  <a:schemeClr val="tx1"/>
                </a:solidFill>
                <a:latin typeface="+mn-lt"/>
                <a:cs typeface="Arial" pitchFamily="34" charset="0"/>
              </a:rPr>
              <a:t>Cefalosporine siderofore</a:t>
            </a:r>
          </a:p>
          <a:p>
            <a:pPr algn="ctr"/>
            <a:r>
              <a:rPr lang="ro-RO" sz="1200">
                <a:solidFill>
                  <a:schemeClr val="tx1"/>
                </a:solidFill>
                <a:latin typeface="+mn-lt"/>
                <a:cs typeface="Arial" pitchFamily="34" charset="0"/>
              </a:rPr>
              <a:t>Carbapeneme</a:t>
            </a:r>
          </a:p>
          <a:p>
            <a:pPr algn="ctr">
              <a:spcAft>
                <a:spcPts val="100"/>
              </a:spcAft>
            </a:pPr>
            <a:r>
              <a:rPr lang="ro-RO" sz="1200">
                <a:solidFill>
                  <a:schemeClr val="tx1"/>
                </a:solidFill>
                <a:latin typeface="+mn-lt"/>
                <a:cs typeface="Arial" pitchFamily="34" charset="0"/>
              </a:rPr>
              <a:t>Peneme</a:t>
            </a:r>
          </a:p>
          <a:p>
            <a:pPr algn="ctr">
              <a:spcAft>
                <a:spcPts val="100"/>
              </a:spcAft>
            </a:pPr>
            <a:r>
              <a:rPr lang="ro-RO" sz="1200">
                <a:solidFill>
                  <a:schemeClr val="tx1"/>
                </a:solidFill>
                <a:latin typeface="+mn-lt"/>
                <a:cs typeface="Arial" pitchFamily="34" charset="0"/>
              </a:rPr>
              <a:t>Monobactami</a:t>
            </a:r>
          </a:p>
          <a:p>
            <a:pPr algn="ctr">
              <a:spcAft>
                <a:spcPts val="100"/>
              </a:spcAft>
            </a:pPr>
            <a:r>
              <a:rPr lang="ro-RO" sz="1200">
                <a:solidFill>
                  <a:schemeClr val="tx1"/>
                </a:solidFill>
                <a:latin typeface="+mn-lt"/>
                <a:cs typeface="Arial" pitchFamily="34" charset="0"/>
              </a:rPr>
              <a:t>Derivați ai acidului fosfonic</a:t>
            </a:r>
          </a:p>
          <a:p>
            <a:pPr algn="ctr"/>
            <a:r>
              <a:rPr lang="ro-RO" sz="1200">
                <a:solidFill>
                  <a:schemeClr val="tx1"/>
                </a:solidFill>
                <a:latin typeface="+mn-lt"/>
                <a:cs typeface="Arial" pitchFamily="34" charset="0"/>
              </a:rPr>
              <a:t>Glicopeptide</a:t>
            </a:r>
          </a:p>
          <a:p>
            <a:pPr algn="ctr"/>
            <a:r>
              <a:rPr lang="ro-RO" sz="1200">
                <a:solidFill>
                  <a:schemeClr val="tx1"/>
                </a:solidFill>
                <a:latin typeface="+mn-lt"/>
                <a:cs typeface="Arial" pitchFamily="34" charset="0"/>
              </a:rPr>
              <a:t>Lipopeptide</a:t>
            </a:r>
          </a:p>
          <a:p>
            <a:pPr algn="ctr"/>
            <a:r>
              <a:rPr lang="ro-RO" sz="1200">
                <a:solidFill>
                  <a:schemeClr val="tx1"/>
                </a:solidFill>
                <a:latin typeface="+mn-lt"/>
                <a:cs typeface="Arial" pitchFamily="34" charset="0"/>
              </a:rPr>
              <a:t>Oxazolidinone</a:t>
            </a:r>
          </a:p>
          <a:p>
            <a:pPr algn="ctr"/>
            <a:r>
              <a:rPr lang="ro-RO" sz="1200">
                <a:solidFill>
                  <a:schemeClr val="tx1"/>
                </a:solidFill>
                <a:latin typeface="+mn-lt"/>
                <a:cs typeface="Arial" pitchFamily="34" charset="0"/>
              </a:rPr>
              <a:t>Fidaxomicina</a:t>
            </a:r>
          </a:p>
          <a:p>
            <a:pPr algn="ctr"/>
            <a:r>
              <a:rPr lang="ro-RO" sz="1200">
                <a:solidFill>
                  <a:schemeClr val="tx1"/>
                </a:solidFill>
                <a:latin typeface="+mn-lt"/>
                <a:cs typeface="Arial" pitchFamily="34" charset="0"/>
              </a:rPr>
              <a:t>Plazomicina</a:t>
            </a:r>
          </a:p>
          <a:p>
            <a:pPr algn="ctr"/>
            <a:r>
              <a:rPr lang="ro-RO" sz="1200">
                <a:solidFill>
                  <a:schemeClr val="tx1"/>
                </a:solidFill>
                <a:latin typeface="+mn-lt"/>
                <a:cs typeface="Arial" pitchFamily="34" charset="0"/>
              </a:rPr>
              <a:t>Glicilcicline</a:t>
            </a:r>
          </a:p>
          <a:p>
            <a:pPr algn="ctr"/>
            <a:r>
              <a:rPr lang="ro-RO" sz="1200">
                <a:solidFill>
                  <a:schemeClr val="tx1"/>
                </a:solidFill>
                <a:latin typeface="+mn-lt"/>
                <a:cs typeface="Arial" pitchFamily="34" charset="0"/>
              </a:rPr>
              <a:t>Eravaciclina</a:t>
            </a:r>
          </a:p>
          <a:p>
            <a:pPr algn="ctr"/>
            <a:r>
              <a:rPr lang="ro-RO" sz="1200">
                <a:solidFill>
                  <a:schemeClr val="tx1"/>
                </a:solidFill>
                <a:latin typeface="+mn-lt"/>
                <a:cs typeface="Arial" pitchFamily="34" charset="0"/>
              </a:rPr>
              <a:t>Omadaciclină</a:t>
            </a:r>
          </a:p>
        </p:txBody>
      </p:sp>
      <p:sp>
        <p:nvSpPr>
          <p:cNvPr id="8" name="TextBox 7"/>
          <p:cNvSpPr txBox="1"/>
          <p:nvPr/>
        </p:nvSpPr>
        <p:spPr>
          <a:xfrm>
            <a:off x="2190690" y="2294507"/>
            <a:ext cx="369332" cy="3044622"/>
          </a:xfrm>
          <a:prstGeom prst="rect">
            <a:avLst/>
          </a:prstGeom>
          <a:noFill/>
        </p:spPr>
        <p:txBody>
          <a:bodyPr vert="vert270" wrap="square" lIns="0" tIns="0" rIns="0" bIns="0" rtlCol="0">
            <a:spAutoFit/>
          </a:bodyPr>
          <a:lstStyle/>
          <a:p>
            <a:pPr algn="ctr"/>
            <a:r>
              <a:rPr lang="ro-RO" sz="2400">
                <a:solidFill>
                  <a:schemeClr val="tx1"/>
                </a:solidFill>
                <a:latin typeface="+mn-lt"/>
                <a:cs typeface="Arial" pitchFamily="34" charset="0"/>
              </a:rPr>
              <a:t>Medicină veterinară</a:t>
            </a:r>
          </a:p>
        </p:txBody>
      </p:sp>
      <p:sp>
        <p:nvSpPr>
          <p:cNvPr id="9" name="TextBox 8"/>
          <p:cNvSpPr txBox="1"/>
          <p:nvPr/>
        </p:nvSpPr>
        <p:spPr>
          <a:xfrm>
            <a:off x="9350230" y="2519353"/>
            <a:ext cx="369332" cy="2516216"/>
          </a:xfrm>
          <a:prstGeom prst="rect">
            <a:avLst/>
          </a:prstGeom>
          <a:noFill/>
        </p:spPr>
        <p:txBody>
          <a:bodyPr vert="vert" wrap="square" lIns="0" tIns="0" rIns="0" bIns="0" rtlCol="0">
            <a:spAutoFit/>
          </a:bodyPr>
          <a:lstStyle/>
          <a:p>
            <a:pPr algn="ctr"/>
            <a:r>
              <a:rPr lang="ro-RO" sz="2400">
                <a:solidFill>
                  <a:schemeClr val="tx1"/>
                </a:solidFill>
                <a:latin typeface="+mn-lt"/>
                <a:cs typeface="Arial" pitchFamily="34" charset="0"/>
              </a:rPr>
              <a:t>Medicina umană</a:t>
            </a:r>
          </a:p>
        </p:txBody>
      </p:sp>
      <p:sp>
        <p:nvSpPr>
          <p:cNvPr id="10" name="TextBox 9"/>
          <p:cNvSpPr txBox="1"/>
          <p:nvPr/>
        </p:nvSpPr>
        <p:spPr>
          <a:xfrm>
            <a:off x="1672590" y="6033770"/>
            <a:ext cx="3966210" cy="677108"/>
          </a:xfrm>
          <a:prstGeom prst="rect">
            <a:avLst/>
          </a:prstGeom>
          <a:noFill/>
        </p:spPr>
        <p:txBody>
          <a:bodyPr wrap="square" lIns="0" tIns="0" rIns="0" bIns="0" rtlCol="0">
            <a:spAutoFit/>
          </a:bodyPr>
          <a:lstStyle/>
          <a:p>
            <a:pPr algn="l"/>
            <a:r>
              <a:rPr lang="ro-RO" sz="1100" b="1" dirty="0">
                <a:solidFill>
                  <a:schemeClr val="tx1"/>
                </a:solidFill>
                <a:latin typeface="+mn-lt"/>
                <a:cs typeface="Arial" pitchFamily="34" charset="0"/>
              </a:rPr>
              <a:t>Clasificare EMA AMEG:</a:t>
            </a:r>
          </a:p>
          <a:p>
            <a:pPr algn="l"/>
            <a:r>
              <a:rPr lang="ro-RO" sz="1100" dirty="0">
                <a:solidFill>
                  <a:srgbClr val="C80000"/>
                </a:solidFill>
                <a:latin typeface="+mn-lt"/>
                <a:cs typeface="Arial" pitchFamily="34" charset="0"/>
              </a:rPr>
              <a:t>B= ATENȚIE (important critic, numai dacă nu există Cat C sau D, AST)</a:t>
            </a:r>
          </a:p>
          <a:p>
            <a:pPr algn="l"/>
            <a:r>
              <a:rPr lang="ro-RO" sz="1100" dirty="0">
                <a:solidFill>
                  <a:srgbClr val="FDC003"/>
                </a:solidFill>
                <a:latin typeface="+mn-lt"/>
                <a:cs typeface="Arial" pitchFamily="34" charset="0"/>
              </a:rPr>
              <a:t>C= ATENȚIE (doar dacă nu există Cat D)</a:t>
            </a:r>
          </a:p>
          <a:p>
            <a:pPr algn="l"/>
            <a:r>
              <a:rPr lang="ro-RO" sz="1100" dirty="0">
                <a:solidFill>
                  <a:srgbClr val="FEFF01"/>
                </a:solidFill>
                <a:latin typeface="+mn-lt"/>
                <a:cs typeface="Arial" pitchFamily="34" charset="0"/>
              </a:rPr>
              <a:t>D= Prudență (tratament de primă linie, numai când este necesar)</a:t>
            </a:r>
          </a:p>
        </p:txBody>
      </p:sp>
      <p:sp>
        <p:nvSpPr>
          <p:cNvPr id="11" name="TextBox 10"/>
          <p:cNvSpPr txBox="1"/>
          <p:nvPr/>
        </p:nvSpPr>
        <p:spPr>
          <a:xfrm>
            <a:off x="8999221" y="6329015"/>
            <a:ext cx="1135380" cy="430887"/>
          </a:xfrm>
          <a:prstGeom prst="rect">
            <a:avLst/>
          </a:prstGeom>
          <a:noFill/>
        </p:spPr>
        <p:txBody>
          <a:bodyPr wrap="square" lIns="0" tIns="0" rIns="0" bIns="0" rtlCol="0">
            <a:spAutoFit/>
          </a:bodyPr>
          <a:lstStyle/>
          <a:p>
            <a:pPr algn="l"/>
            <a:r>
              <a:rPr lang="ro-RO" sz="1400">
                <a:solidFill>
                  <a:schemeClr val="tx1"/>
                </a:solidFill>
                <a:latin typeface="Arial" pitchFamily="34" charset="0"/>
                <a:cs typeface="Arial" pitchFamily="34" charset="0"/>
              </a:rPr>
              <a:t>Regulamentul 2022/1255</a:t>
            </a: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2800" b="1">
                <a:solidFill>
                  <a:schemeClr val="bg1"/>
                </a:solidFill>
                <a:latin typeface="PF Square Sans Pro" pitchFamily="2" charset="0"/>
              </a:rPr>
              <a:t>Trebuie să menținem eficiența actualelor antimicrobiene! </a:t>
            </a: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01" y="1454150"/>
            <a:ext cx="11364439" cy="4958079"/>
          </a:xfrm>
          <a:prstGeom prst="rect">
            <a:avLst/>
          </a:prstGeom>
        </p:spPr>
      </p:pic>
      <p:sp>
        <p:nvSpPr>
          <p:cNvPr id="4" name="TextBox 3"/>
          <p:cNvSpPr txBox="1"/>
          <p:nvPr/>
        </p:nvSpPr>
        <p:spPr>
          <a:xfrm>
            <a:off x="396240" y="1499870"/>
            <a:ext cx="3966210" cy="307777"/>
          </a:xfrm>
          <a:prstGeom prst="rect">
            <a:avLst/>
          </a:prstGeom>
          <a:noFill/>
        </p:spPr>
        <p:txBody>
          <a:bodyPr wrap="square" lIns="0" tIns="0" rIns="0" bIns="0" rtlCol="0">
            <a:spAutoFit/>
          </a:bodyPr>
          <a:lstStyle/>
          <a:p>
            <a:pPr algn="l"/>
            <a:r>
              <a:rPr lang="ro-RO" sz="2000" b="1">
                <a:solidFill>
                  <a:srgbClr val="006D55"/>
                </a:solidFill>
                <a:latin typeface="+mn-lt"/>
                <a:cs typeface="Arial" pitchFamily="34" charset="0"/>
              </a:rPr>
              <a:t>Descoperirea de noi antibiotice</a:t>
            </a:r>
          </a:p>
        </p:txBody>
      </p:sp>
      <p:sp>
        <p:nvSpPr>
          <p:cNvPr id="5" name="TextBox 4"/>
          <p:cNvSpPr txBox="1"/>
          <p:nvPr/>
        </p:nvSpPr>
        <p:spPr>
          <a:xfrm>
            <a:off x="586740" y="2086610"/>
            <a:ext cx="7719060" cy="307777"/>
          </a:xfrm>
          <a:prstGeom prst="rect">
            <a:avLst/>
          </a:prstGeom>
        </p:spPr>
        <p:txBody>
          <a:bodyPr wrap="square" lIns="0" tIns="0" rIns="0" bIns="0" rtlCol="0">
            <a:spAutoFit/>
          </a:bodyPr>
          <a:lstStyle/>
          <a:p>
            <a:pPr algn="l"/>
            <a:r>
              <a:rPr lang="ro-RO" sz="2000" b="1">
                <a:solidFill>
                  <a:schemeClr val="tx1"/>
                </a:solidFill>
                <a:latin typeface="+mn-lt"/>
                <a:cs typeface="Arial" pitchFamily="34" charset="0"/>
              </a:rPr>
              <a:t>Mai mult de 30 de ani fără descoperire de noi tipuri de antibiotice</a:t>
            </a:r>
          </a:p>
        </p:txBody>
      </p:sp>
      <p:sp>
        <p:nvSpPr>
          <p:cNvPr id="10" name="TextBox 9"/>
          <p:cNvSpPr txBox="1"/>
          <p:nvPr/>
        </p:nvSpPr>
        <p:spPr>
          <a:xfrm>
            <a:off x="586740" y="2520950"/>
            <a:ext cx="6004560" cy="615553"/>
          </a:xfrm>
          <a:prstGeom prst="rect">
            <a:avLst/>
          </a:prstGeom>
          <a:noFill/>
        </p:spPr>
        <p:txBody>
          <a:bodyPr wrap="square" lIns="0" tIns="0" rIns="0" bIns="0" rtlCol="0">
            <a:spAutoFit/>
          </a:bodyPr>
          <a:lstStyle/>
          <a:p>
            <a:pPr algn="l"/>
            <a:r>
              <a:rPr lang="ro-RO" sz="2000" b="1">
                <a:solidFill>
                  <a:srgbClr val="AEB31E"/>
                </a:solidFill>
                <a:latin typeface="+mn-lt"/>
                <a:cs typeface="Arial" pitchFamily="34" charset="0"/>
              </a:rPr>
              <a:t>(Numărul de clase de antibiotice descoperite sau brevetate)</a:t>
            </a:r>
          </a:p>
        </p:txBody>
      </p:sp>
      <p:sp>
        <p:nvSpPr>
          <p:cNvPr id="11" name="TextBox 10"/>
          <p:cNvSpPr txBox="1"/>
          <p:nvPr/>
        </p:nvSpPr>
        <p:spPr>
          <a:xfrm>
            <a:off x="7782935" y="3915410"/>
            <a:ext cx="1445743" cy="1231106"/>
          </a:xfrm>
          <a:prstGeom prst="rect">
            <a:avLst/>
          </a:prstGeom>
          <a:noFill/>
        </p:spPr>
        <p:txBody>
          <a:bodyPr wrap="square" lIns="0" tIns="0" rIns="0" bIns="0" rtlCol="0">
            <a:spAutoFit/>
          </a:bodyPr>
          <a:lstStyle/>
          <a:p>
            <a:pPr algn="ctr"/>
            <a:r>
              <a:rPr lang="ro-RO" sz="1600" b="1" i="1">
                <a:solidFill>
                  <a:schemeClr val="tx1"/>
                </a:solidFill>
                <a:latin typeface="+mn-lt"/>
                <a:cs typeface="Arial" pitchFamily="34" charset="0"/>
              </a:rPr>
              <a:t>Nu au fost descoperite clase înregistrate de antibiotice după 1984</a:t>
            </a:r>
          </a:p>
        </p:txBody>
      </p:sp>
      <p:sp>
        <p:nvSpPr>
          <p:cNvPr id="12" name="TextBox 11"/>
          <p:cNvSpPr txBox="1"/>
          <p:nvPr/>
        </p:nvSpPr>
        <p:spPr>
          <a:xfrm>
            <a:off x="9679457" y="4422973"/>
            <a:ext cx="1445743" cy="307777"/>
          </a:xfrm>
          <a:prstGeom prst="rect">
            <a:avLst/>
          </a:prstGeom>
          <a:noFill/>
        </p:spPr>
        <p:txBody>
          <a:bodyPr wrap="square" lIns="0" tIns="0" rIns="0" bIns="0" rtlCol="0">
            <a:spAutoFit/>
          </a:bodyPr>
          <a:lstStyle/>
          <a:p>
            <a:pPr algn="ctr"/>
            <a:r>
              <a:rPr lang="ro-RO" sz="2000" b="1" dirty="0">
                <a:solidFill>
                  <a:schemeClr val="bg1"/>
                </a:solidFill>
                <a:latin typeface="+mn-lt"/>
                <a:cs typeface="Arial" pitchFamily="34" charset="0"/>
              </a:rPr>
              <a:t>Ce urmează?</a:t>
            </a:r>
          </a:p>
        </p:txBody>
      </p:sp>
      <p:sp>
        <p:nvSpPr>
          <p:cNvPr id="13" name="TextBox 12"/>
          <p:cNvSpPr txBox="1"/>
          <p:nvPr/>
        </p:nvSpPr>
        <p:spPr>
          <a:xfrm>
            <a:off x="548640" y="5543113"/>
            <a:ext cx="10149840" cy="553998"/>
          </a:xfrm>
          <a:prstGeom prst="rect">
            <a:avLst/>
          </a:prstGeom>
          <a:noFill/>
        </p:spPr>
        <p:txBody>
          <a:bodyPr wrap="square" lIns="0" tIns="0" rIns="0" bIns="0" rtlCol="0">
            <a:spAutoFit/>
          </a:bodyPr>
          <a:lstStyle/>
          <a:p>
            <a:pPr algn="l">
              <a:tabLst>
                <a:tab pos="769938" algn="l"/>
                <a:tab pos="1531938" algn="l"/>
                <a:tab pos="2354263" algn="l"/>
                <a:tab pos="3154363" algn="l"/>
                <a:tab pos="3954463" algn="l"/>
                <a:tab pos="4778375" algn="l"/>
                <a:tab pos="5570538" algn="l"/>
                <a:tab pos="6346825" algn="l"/>
                <a:tab pos="7146925" algn="l"/>
                <a:tab pos="7902575" algn="l"/>
                <a:tab pos="8694738" algn="l"/>
                <a:tab pos="9448800" algn="l"/>
              </a:tabLst>
            </a:pPr>
            <a:r>
              <a:rPr lang="ro-RO" b="1">
                <a:solidFill>
                  <a:schemeClr val="tx1"/>
                </a:solidFill>
                <a:latin typeface="+mn-lt"/>
                <a:cs typeface="Arial" pitchFamily="34" charset="0"/>
              </a:rPr>
              <a:t>anii 1900</a:t>
            </a:r>
            <a:r>
              <a:rPr lang="ro-RO" b="1">
                <a:solidFill>
                  <a:srgbClr val="AEB31E"/>
                </a:solidFill>
                <a:latin typeface="+mn-lt"/>
                <a:cs typeface="Arial" pitchFamily="34" charset="0"/>
              </a:rPr>
              <a:t>	 </a:t>
            </a:r>
            <a:r>
              <a:rPr lang="ro-RO">
                <a:solidFill>
                  <a:srgbClr val="979798"/>
                </a:solidFill>
                <a:latin typeface="+mn-lt"/>
                <a:cs typeface="Arial" pitchFamily="34" charset="0"/>
              </a:rPr>
              <a:t>anii 1910</a:t>
            </a:r>
            <a:r>
              <a:rPr lang="ro-RO" b="1">
                <a:solidFill>
                  <a:srgbClr val="AEB31E"/>
                </a:solidFill>
                <a:latin typeface="+mn-lt"/>
                <a:cs typeface="Arial" pitchFamily="34" charset="0"/>
              </a:rPr>
              <a:t>	 </a:t>
            </a:r>
            <a:r>
              <a:rPr lang="ro-RO" b="1">
                <a:solidFill>
                  <a:schemeClr val="tx1"/>
                </a:solidFill>
                <a:latin typeface="+mn-lt"/>
                <a:cs typeface="Arial" pitchFamily="34" charset="0"/>
              </a:rPr>
              <a:t>anii 1920 anii 1930 anii 1940 anii 1950 anii 1960 anii 1970 anii 1980</a:t>
            </a:r>
            <a:r>
              <a:rPr lang="ro-RO" b="1">
                <a:solidFill>
                  <a:srgbClr val="AEB31E"/>
                </a:solidFill>
                <a:latin typeface="+mn-lt"/>
                <a:cs typeface="Arial" pitchFamily="34" charset="0"/>
              </a:rPr>
              <a:t>	</a:t>
            </a:r>
            <a:r>
              <a:rPr lang="ro-RO">
                <a:solidFill>
                  <a:srgbClr val="979798"/>
                </a:solidFill>
                <a:latin typeface="+mn-lt"/>
                <a:cs typeface="Arial" pitchFamily="34" charset="0"/>
              </a:rPr>
              <a:t>anii 1990 ani 2000 anii 2010</a:t>
            </a:r>
            <a:r>
              <a:rPr lang="ro-RO" b="1">
                <a:solidFill>
                  <a:srgbClr val="AEB31E"/>
                </a:solidFill>
                <a:latin typeface="+mn-lt"/>
                <a:cs typeface="Arial" pitchFamily="34" charset="0"/>
              </a:rPr>
              <a:t>	</a:t>
            </a:r>
            <a:r>
              <a:rPr lang="ro-RO" b="1">
                <a:solidFill>
                  <a:srgbClr val="FF0000"/>
                </a:solidFill>
                <a:latin typeface="+mn-lt"/>
                <a:cs typeface="Arial" pitchFamily="34" charset="0"/>
              </a:rPr>
              <a:t>anii 2020</a:t>
            </a:r>
          </a:p>
        </p:txBody>
      </p:sp>
      <p:sp>
        <p:nvSpPr>
          <p:cNvPr id="14" name="TextBox 13"/>
          <p:cNvSpPr txBox="1"/>
          <p:nvPr/>
        </p:nvSpPr>
        <p:spPr>
          <a:xfrm>
            <a:off x="716280" y="4041825"/>
            <a:ext cx="344112"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1</a:t>
            </a:r>
          </a:p>
        </p:txBody>
      </p:sp>
      <p:sp>
        <p:nvSpPr>
          <p:cNvPr id="17" name="TextBox 16"/>
          <p:cNvSpPr txBox="1"/>
          <p:nvPr/>
        </p:nvSpPr>
        <p:spPr>
          <a:xfrm>
            <a:off x="2324100" y="4037330"/>
            <a:ext cx="344112"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1</a:t>
            </a:r>
          </a:p>
        </p:txBody>
      </p:sp>
      <p:sp>
        <p:nvSpPr>
          <p:cNvPr id="18" name="TextBox 17"/>
          <p:cNvSpPr txBox="1"/>
          <p:nvPr/>
        </p:nvSpPr>
        <p:spPr>
          <a:xfrm>
            <a:off x="3124200" y="4040555"/>
            <a:ext cx="344112"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1</a:t>
            </a:r>
          </a:p>
        </p:txBody>
      </p:sp>
      <p:sp>
        <p:nvSpPr>
          <p:cNvPr id="19" name="TextBox 18"/>
          <p:cNvSpPr txBox="1"/>
          <p:nvPr/>
        </p:nvSpPr>
        <p:spPr>
          <a:xfrm>
            <a:off x="7117080" y="3954779"/>
            <a:ext cx="344112"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2</a:t>
            </a:r>
          </a:p>
        </p:txBody>
      </p:sp>
      <p:sp>
        <p:nvSpPr>
          <p:cNvPr id="20" name="TextBox 19"/>
          <p:cNvSpPr txBox="1"/>
          <p:nvPr/>
        </p:nvSpPr>
        <p:spPr>
          <a:xfrm>
            <a:off x="6268328" y="3740150"/>
            <a:ext cx="347553"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5</a:t>
            </a:r>
          </a:p>
        </p:txBody>
      </p:sp>
      <p:sp>
        <p:nvSpPr>
          <p:cNvPr id="21" name="TextBox 20"/>
          <p:cNvSpPr txBox="1"/>
          <p:nvPr/>
        </p:nvSpPr>
        <p:spPr>
          <a:xfrm>
            <a:off x="5495503" y="3732530"/>
            <a:ext cx="347553"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5</a:t>
            </a:r>
          </a:p>
        </p:txBody>
      </p:sp>
      <p:sp>
        <p:nvSpPr>
          <p:cNvPr id="22" name="TextBox 21"/>
          <p:cNvSpPr txBox="1"/>
          <p:nvPr/>
        </p:nvSpPr>
        <p:spPr>
          <a:xfrm>
            <a:off x="3870960" y="3599417"/>
            <a:ext cx="347553" cy="307777"/>
          </a:xfrm>
          <a:prstGeom prst="rect">
            <a:avLst/>
          </a:prstGeom>
          <a:noFill/>
        </p:spPr>
        <p:txBody>
          <a:bodyPr wrap="square" lIns="0" tIns="0" rIns="0" bIns="0" rtlCol="0">
            <a:spAutoFit/>
          </a:bodyPr>
          <a:lstStyle/>
          <a:p>
            <a:pPr algn="ctr"/>
            <a:r>
              <a:rPr lang="ro-RO" sz="2000" b="1">
                <a:solidFill>
                  <a:srgbClr val="AEB31E"/>
                </a:solidFill>
                <a:latin typeface="+mn-lt"/>
                <a:cs typeface="Arial" pitchFamily="34" charset="0"/>
              </a:rPr>
              <a:t>7</a:t>
            </a:r>
          </a:p>
        </p:txBody>
      </p:sp>
      <p:sp>
        <p:nvSpPr>
          <p:cNvPr id="23" name="TextBox 22"/>
          <p:cNvSpPr txBox="1"/>
          <p:nvPr/>
        </p:nvSpPr>
        <p:spPr>
          <a:xfrm>
            <a:off x="4678680" y="3359150"/>
            <a:ext cx="347553" cy="369332"/>
          </a:xfrm>
          <a:prstGeom prst="rect">
            <a:avLst/>
          </a:prstGeom>
          <a:noFill/>
        </p:spPr>
        <p:txBody>
          <a:bodyPr wrap="square" lIns="0" tIns="0" rIns="0" bIns="0" rtlCol="0">
            <a:spAutoFit/>
          </a:bodyPr>
          <a:lstStyle/>
          <a:p>
            <a:pPr algn="ctr"/>
            <a:r>
              <a:rPr lang="ro-RO" sz="2400" b="1">
                <a:solidFill>
                  <a:srgbClr val="AEB31E"/>
                </a:solidFill>
                <a:latin typeface="+mn-lt"/>
                <a:cs typeface="Arial" pitchFamily="34" charset="0"/>
              </a:rPr>
              <a:t>9</a:t>
            </a:r>
          </a:p>
        </p:txBody>
      </p:sp>
      <p:sp>
        <p:nvSpPr>
          <p:cNvPr id="24" name="TextBox 23"/>
          <p:cNvSpPr txBox="1"/>
          <p:nvPr/>
        </p:nvSpPr>
        <p:spPr>
          <a:xfrm>
            <a:off x="388620" y="6124411"/>
            <a:ext cx="10353851" cy="169277"/>
          </a:xfrm>
          <a:prstGeom prst="rect">
            <a:avLst/>
          </a:prstGeom>
          <a:noFill/>
        </p:spPr>
        <p:txBody>
          <a:bodyPr wrap="square" lIns="0" tIns="0" rIns="0" bIns="0" rtlCol="0">
            <a:spAutoFit/>
          </a:bodyPr>
          <a:lstStyle/>
          <a:p>
            <a:pPr algn="l">
              <a:tabLst>
                <a:tab pos="769938" algn="l"/>
                <a:tab pos="1531938" algn="l"/>
                <a:tab pos="2354263" algn="l"/>
                <a:tab pos="3154363" algn="l"/>
                <a:tab pos="3954463" algn="l"/>
                <a:tab pos="4778375" algn="l"/>
                <a:tab pos="5570538" algn="l"/>
                <a:tab pos="6346825" algn="l"/>
                <a:tab pos="7146925" algn="l"/>
                <a:tab pos="7902575" algn="l"/>
                <a:tab pos="8694738" algn="l"/>
                <a:tab pos="9448800" algn="l"/>
              </a:tabLst>
            </a:pPr>
            <a:r>
              <a:rPr lang="ro-RO" sz="1100" i="1">
                <a:solidFill>
                  <a:schemeClr val="tx1"/>
                </a:solidFill>
                <a:latin typeface="+mn-lt"/>
                <a:cs typeface="Arial" pitchFamily="34" charset="0"/>
              </a:rPr>
              <a:t>Sursă:</a:t>
            </a:r>
            <a:r>
              <a:rPr lang="ro-RO" sz="1100">
                <a:solidFill>
                  <a:schemeClr val="tx1"/>
                </a:solidFill>
                <a:latin typeface="+mn-lt"/>
                <a:cs typeface="Arial" pitchFamily="34" charset="0"/>
              </a:rPr>
              <a:t> ECA bazată pe „Un acces susținut și robust la noi medicamente și terapii antibacteriene este esențial pentru păstrarea sănătății publice”, Pew Charitable Trusts, mai 2016.</a:t>
            </a:r>
          </a:p>
        </p:txBody>
      </p:sp>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8151"/>
            <a:ext cx="10351735" cy="5805865"/>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ro-RO" sz="4000" b="1">
                <a:solidFill>
                  <a:schemeClr val="bg1"/>
                </a:solidFill>
                <a:latin typeface="PF Square Sans Pro" pitchFamily="2" charset="0"/>
              </a:rPr>
              <a:t>Ce putem face?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ro-RO" sz="1400">
                <a:latin typeface="Arial" pitchFamily="34" charset="0"/>
                <a:cs typeface="Arial" pitchFamily="34" charset="0"/>
              </a:rPr>
              <a:t>EFSA Journal 2024;22(2):8589</a:t>
            </a:r>
          </a:p>
        </p:txBody>
      </p:sp>
      <p:sp>
        <p:nvSpPr>
          <p:cNvPr id="5" name="TextBox 4"/>
          <p:cNvSpPr txBox="1"/>
          <p:nvPr/>
        </p:nvSpPr>
        <p:spPr>
          <a:xfrm>
            <a:off x="1014791" y="3037056"/>
            <a:ext cx="1794815" cy="764312"/>
          </a:xfrm>
          <a:prstGeom prst="rect">
            <a:avLst/>
          </a:prstGeom>
          <a:noFill/>
        </p:spPr>
        <p:txBody>
          <a:bodyPr wrap="square" lIns="0" tIns="0" rIns="0" bIns="0" rtlCol="0">
            <a:spAutoFit/>
          </a:bodyPr>
          <a:lstStyle/>
          <a:p>
            <a:pPr algn="ctr">
              <a:spcAft>
                <a:spcPts val="200"/>
              </a:spcAft>
            </a:pPr>
            <a:r>
              <a:rPr lang="ro-RO" sz="1300" b="1">
                <a:solidFill>
                  <a:schemeClr val="tx1"/>
                </a:solidFill>
                <a:latin typeface="Tahoma" pitchFamily="34" charset="0"/>
                <a:ea typeface="Tahoma" pitchFamily="34" charset="0"/>
                <a:cs typeface="Tahoma" pitchFamily="34" charset="0"/>
              </a:rPr>
              <a:t>Reducerea în</a:t>
            </a:r>
            <a:br>
              <a:rPr lang="ro-RO" sz="1300" b="1">
                <a:solidFill>
                  <a:schemeClr val="tx1"/>
                </a:solidFill>
                <a:latin typeface="Tahoma" pitchFamily="34" charset="0"/>
                <a:ea typeface="Tahoma" pitchFamily="34" charset="0"/>
                <a:cs typeface="Tahoma" pitchFamily="34" charset="0"/>
              </a:rPr>
            </a:br>
            <a:r>
              <a:rPr lang="ro-RO" sz="1300" b="1">
                <a:solidFill>
                  <a:schemeClr val="tx1"/>
                </a:solidFill>
                <a:latin typeface="Tahoma" pitchFamily="34" charset="0"/>
                <a:ea typeface="Tahoma" pitchFamily="34" charset="0"/>
                <a:cs typeface="Tahoma" pitchFamily="34" charset="0"/>
              </a:rPr>
              <a:t>utilizarea de antimicrobiene</a:t>
            </a:r>
          </a:p>
          <a:p>
            <a:pPr algn="ctr"/>
            <a:r>
              <a:rPr lang="ro-RO" sz="1100">
                <a:solidFill>
                  <a:schemeClr val="tx1"/>
                </a:solidFill>
                <a:latin typeface="Tahoma" pitchFamily="34" charset="0"/>
                <a:ea typeface="Tahoma" pitchFamily="34" charset="0"/>
                <a:cs typeface="Tahoma" pitchFamily="34" charset="0"/>
              </a:rPr>
              <a:t>(reducere totală de 20% la oameni și 50% la animale)</a:t>
            </a:r>
          </a:p>
        </p:txBody>
      </p:sp>
      <p:sp>
        <p:nvSpPr>
          <p:cNvPr id="6" name="TextBox 5"/>
          <p:cNvSpPr txBox="1"/>
          <p:nvPr/>
        </p:nvSpPr>
        <p:spPr>
          <a:xfrm>
            <a:off x="4450080" y="3054350"/>
            <a:ext cx="2627790" cy="566565"/>
          </a:xfrm>
          <a:prstGeom prst="rect">
            <a:avLst/>
          </a:prstGeom>
          <a:noFill/>
        </p:spPr>
        <p:txBody>
          <a:bodyPr wrap="square" lIns="0" tIns="0" rIns="0" bIns="0" rtlCol="0">
            <a:spAutoFit/>
          </a:bodyPr>
          <a:lstStyle/>
          <a:p>
            <a:pPr algn="ctr">
              <a:lnSpc>
                <a:spcPct val="95000"/>
              </a:lnSpc>
              <a:spcAft>
                <a:spcPts val="200"/>
              </a:spcAft>
            </a:pPr>
            <a:r>
              <a:rPr lang="ro-RO" sz="1300" b="1">
                <a:solidFill>
                  <a:schemeClr val="tx1"/>
                </a:solidFill>
                <a:latin typeface="Tahoma" pitchFamily="34" charset="0"/>
                <a:ea typeface="Tahoma" pitchFamily="34" charset="0"/>
                <a:cs typeface="Tahoma" pitchFamily="34" charset="0"/>
              </a:rPr>
              <a:t>Accent sporit pe prevenirea și controlul infecțiilor</a:t>
            </a:r>
          </a:p>
          <a:p>
            <a:pPr algn="ctr">
              <a:lnSpc>
                <a:spcPct val="95000"/>
              </a:lnSpc>
            </a:pPr>
            <a:r>
              <a:rPr lang="ro-RO" sz="1100">
                <a:solidFill>
                  <a:schemeClr val="tx1"/>
                </a:solidFill>
                <a:latin typeface="Tahoma" pitchFamily="34" charset="0"/>
                <a:ea typeface="Tahoma" pitchFamily="34" charset="0"/>
                <a:cs typeface="Tahoma" pitchFamily="34" charset="0"/>
              </a:rPr>
              <a:t>(vaccinarea și o igienă mai bună)</a:t>
            </a:r>
          </a:p>
        </p:txBody>
      </p:sp>
      <p:sp>
        <p:nvSpPr>
          <p:cNvPr id="7" name="TextBox 6"/>
          <p:cNvSpPr txBox="1"/>
          <p:nvPr/>
        </p:nvSpPr>
        <p:spPr>
          <a:xfrm>
            <a:off x="8572500" y="3050103"/>
            <a:ext cx="2171727" cy="964367"/>
          </a:xfrm>
          <a:prstGeom prst="rect">
            <a:avLst/>
          </a:prstGeom>
          <a:noFill/>
        </p:spPr>
        <p:txBody>
          <a:bodyPr wrap="square" lIns="0" tIns="0" rIns="0" bIns="0" rtlCol="0">
            <a:spAutoFit/>
          </a:bodyPr>
          <a:lstStyle/>
          <a:p>
            <a:pPr algn="ctr">
              <a:spcAft>
                <a:spcPts val="200"/>
              </a:spcAft>
            </a:pPr>
            <a:r>
              <a:rPr lang="ro-RO" sz="1300" b="1">
                <a:solidFill>
                  <a:schemeClr val="tx1"/>
                </a:solidFill>
                <a:latin typeface="Tahoma" pitchFamily="34" charset="0"/>
                <a:ea typeface="Tahoma" pitchFamily="34" charset="0"/>
                <a:cs typeface="Tahoma" pitchFamily="34" charset="0"/>
              </a:rPr>
              <a:t>Utilizarea responsabilă și prudentă a antimicrobienelor</a:t>
            </a:r>
          </a:p>
          <a:p>
            <a:pPr algn="ctr"/>
            <a:r>
              <a:rPr lang="ro-RO" sz="1100">
                <a:solidFill>
                  <a:schemeClr val="tx1"/>
                </a:solidFill>
                <a:latin typeface="Tahoma" pitchFamily="34" charset="0"/>
                <a:ea typeface="Tahoma" pitchFamily="34" charset="0"/>
                <a:cs typeface="Tahoma" pitchFamily="34" charset="0"/>
              </a:rPr>
              <a:t>(disponibilitatea testelor de diagnostic pentru utilizarea selectivă a antimicrobienelor și aderarea la ghidurile de tratament)</a:t>
            </a:r>
          </a:p>
        </p:txBody>
      </p:sp>
      <p:sp>
        <p:nvSpPr>
          <p:cNvPr id="8" name="TextBox 7"/>
          <p:cNvSpPr txBox="1"/>
          <p:nvPr/>
        </p:nvSpPr>
        <p:spPr>
          <a:xfrm>
            <a:off x="2861280" y="5866130"/>
            <a:ext cx="2388900" cy="760208"/>
          </a:xfrm>
          <a:prstGeom prst="rect">
            <a:avLst/>
          </a:prstGeom>
          <a:noFill/>
        </p:spPr>
        <p:txBody>
          <a:bodyPr wrap="square" lIns="0" tIns="0" rIns="0" bIns="0" rtlCol="0">
            <a:spAutoFit/>
          </a:bodyPr>
          <a:lstStyle/>
          <a:p>
            <a:pPr algn="ctr">
              <a:lnSpc>
                <a:spcPct val="95000"/>
              </a:lnSpc>
              <a:spcAft>
                <a:spcPts val="200"/>
              </a:spcAft>
            </a:pPr>
            <a:r>
              <a:rPr lang="ro-RO" sz="1300" b="1">
                <a:solidFill>
                  <a:schemeClr val="tx1"/>
                </a:solidFill>
                <a:latin typeface="Tahoma" pitchFamily="34" charset="0"/>
                <a:ea typeface="Tahoma" pitchFamily="34" charset="0"/>
                <a:cs typeface="Tahoma" pitchFamily="34" charset="0"/>
              </a:rPr>
              <a:t>Date complementare pentru analiza viitoare a legăturilor dintre consumul de antimicrobiene și rezistență</a:t>
            </a:r>
          </a:p>
        </p:txBody>
      </p:sp>
      <p:sp>
        <p:nvSpPr>
          <p:cNvPr id="9" name="TextBox 8"/>
          <p:cNvSpPr txBox="1"/>
          <p:nvPr/>
        </p:nvSpPr>
        <p:spPr>
          <a:xfrm>
            <a:off x="6396960" y="5857240"/>
            <a:ext cx="2388900" cy="760208"/>
          </a:xfrm>
          <a:prstGeom prst="rect">
            <a:avLst/>
          </a:prstGeom>
          <a:noFill/>
        </p:spPr>
        <p:txBody>
          <a:bodyPr wrap="square" lIns="0" tIns="0" rIns="0" bIns="0" rtlCol="0">
            <a:spAutoFit/>
          </a:bodyPr>
          <a:lstStyle/>
          <a:p>
            <a:pPr algn="ctr">
              <a:lnSpc>
                <a:spcPct val="95000"/>
              </a:lnSpc>
              <a:spcAft>
                <a:spcPts val="200"/>
              </a:spcAft>
            </a:pPr>
            <a:r>
              <a:rPr lang="ro-RO" sz="1300" b="1">
                <a:solidFill>
                  <a:schemeClr val="tx1"/>
                </a:solidFill>
                <a:latin typeface="Tahoma" pitchFamily="34" charset="0"/>
                <a:ea typeface="Tahoma" pitchFamily="34" charset="0"/>
                <a:cs typeface="Tahoma" pitchFamily="34" charset="0"/>
              </a:rPr>
              <a:t>Studii direcționate pentru înțelegerea transmiterii rezistenței antimicrobiene</a:t>
            </a:r>
          </a:p>
        </p:txBody>
      </p:sp>
      <p:sp>
        <p:nvSpPr>
          <p:cNvPr id="11" name="TextBox 10"/>
          <p:cNvSpPr txBox="1"/>
          <p:nvPr/>
        </p:nvSpPr>
        <p:spPr>
          <a:xfrm>
            <a:off x="1366894" y="1414115"/>
            <a:ext cx="390605" cy="200055"/>
          </a:xfrm>
          <a:prstGeom prst="rect">
            <a:avLst/>
          </a:prstGeom>
          <a:noFill/>
        </p:spPr>
        <p:txBody>
          <a:bodyPr wrap="square" lIns="0" tIns="0" rIns="0" bIns="0" rtlCol="0">
            <a:spAutoFit/>
          </a:bodyPr>
          <a:lstStyle/>
          <a:p>
            <a:pPr algn="l">
              <a:spcAft>
                <a:spcPts val="200"/>
              </a:spcAft>
            </a:pPr>
            <a:r>
              <a:rPr lang="ro-RO" sz="1300" b="1">
                <a:solidFill>
                  <a:srgbClr val="747475"/>
                </a:solidFill>
                <a:latin typeface="Tahoma" pitchFamily="34" charset="0"/>
                <a:ea typeface="Tahoma" pitchFamily="34" charset="0"/>
                <a:cs typeface="Tahoma" pitchFamily="34" charset="0"/>
              </a:rPr>
              <a:t>20</a:t>
            </a:r>
            <a:r>
              <a:rPr lang="ro-RO" sz="1300" b="1" baseline="30000">
                <a:solidFill>
                  <a:srgbClr val="747475"/>
                </a:solidFill>
                <a:latin typeface="Tahoma" pitchFamily="34" charset="0"/>
                <a:ea typeface="Tahoma" pitchFamily="34" charset="0"/>
                <a:cs typeface="Tahoma" pitchFamily="34" charset="0"/>
              </a:rPr>
              <a:t>%</a:t>
            </a:r>
          </a:p>
        </p:txBody>
      </p:sp>
      <p:sp>
        <p:nvSpPr>
          <p:cNvPr id="14" name="TextBox 13"/>
          <p:cNvSpPr txBox="1"/>
          <p:nvPr/>
        </p:nvSpPr>
        <p:spPr>
          <a:xfrm>
            <a:off x="2097274" y="1416050"/>
            <a:ext cx="390605" cy="200055"/>
          </a:xfrm>
          <a:prstGeom prst="rect">
            <a:avLst/>
          </a:prstGeom>
          <a:noFill/>
        </p:spPr>
        <p:txBody>
          <a:bodyPr wrap="square" lIns="0" tIns="0" rIns="0" bIns="0" rtlCol="0">
            <a:spAutoFit/>
          </a:bodyPr>
          <a:lstStyle/>
          <a:p>
            <a:pPr algn="l">
              <a:spcAft>
                <a:spcPts val="200"/>
              </a:spcAft>
            </a:pPr>
            <a:r>
              <a:rPr lang="ro-RO" sz="1300" b="1">
                <a:solidFill>
                  <a:srgbClr val="747475"/>
                </a:solidFill>
                <a:latin typeface="Tahoma" pitchFamily="34" charset="0"/>
                <a:ea typeface="Tahoma" pitchFamily="34" charset="0"/>
                <a:cs typeface="Tahoma" pitchFamily="34" charset="0"/>
              </a:rPr>
              <a:t>50</a:t>
            </a:r>
            <a:r>
              <a:rPr lang="ro-RO" sz="1300" b="1" baseline="30000">
                <a:solidFill>
                  <a:srgbClr val="747475"/>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2.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3FD06-121E-4F13-9171-1254A1A22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6425</Words>
  <Application>Microsoft Office PowerPoint</Application>
  <PresentationFormat>Custom</PresentationFormat>
  <Paragraphs>1354</Paragraphs>
  <Slides>42</Slides>
  <Notes>24</Notes>
  <HiddenSlides>4</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42</vt:i4>
      </vt:variant>
    </vt:vector>
  </HeadingPairs>
  <TitlesOfParts>
    <vt:vector size="66" baseType="lpstr">
      <vt:lpstr>Adobe Clean DC</vt:lpstr>
      <vt:lpstr>Agency FB</vt:lpstr>
      <vt:lpstr>Arial</vt:lpstr>
      <vt:lpstr>Arial</vt:lpstr>
      <vt:lpstr>Book Antiqua</vt:lpstr>
      <vt:lpstr>Calibri</vt:lpstr>
      <vt:lpstr>Calibri Light</vt:lpstr>
      <vt:lpstr>EC Square Sans Pro</vt:lpstr>
      <vt:lpstr>ECSquareSansPro-Regular</vt:lpstr>
      <vt:lpstr>Google Sans</vt:lpstr>
      <vt:lpstr>Montserrat</vt:lpstr>
      <vt:lpstr>Open Sans</vt:lpstr>
      <vt:lpstr>Palatino Linotype</vt:lpstr>
      <vt:lpstr>PF Square Sans Pro</vt:lpstr>
      <vt:lpstr>Raleway</vt:lpstr>
      <vt:lpstr>Roboto</vt:lpstr>
      <vt:lpstr>Segoe UI</vt:lpstr>
      <vt:lpstr>Tahoma</vt:lpstr>
      <vt:lpstr>Times New Roman</vt:lpstr>
      <vt:lpstr>Trebuchet MS</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În România (ca și în Europa...)</vt:lpstr>
      <vt:lpstr>În România (ca și în Europa...)</vt:lpstr>
      <vt:lpstr>Condiţiile care determină apariția rezistenţei la antibiotice</vt:lpstr>
      <vt:lpstr>PowerPoint Presentation</vt:lpstr>
      <vt:lpstr>Fapt</vt:lpstr>
      <vt:lpstr>PowerPoint Presentation</vt:lpstr>
      <vt:lpstr>PowerPoint Presentation</vt:lpstr>
      <vt:lpstr>  Ce este PCU = Population Correction Unit? </vt:lpstr>
      <vt:lpstr>PowerPoint Presentation</vt:lpstr>
      <vt:lpstr>Fapt</vt:lpstr>
      <vt:lpstr>În Europa, pe durata scurtă a vieții lor, un pui este tratat cu antibiotice de 2,3 ori, iar un porc de 5,3 ori!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Gabriela Castro Troya</cp:lastModifiedBy>
  <cp:revision>350</cp:revision>
  <dcterms:created xsi:type="dcterms:W3CDTF">2023-11-20T15:58:16Z</dcterms:created>
  <dcterms:modified xsi:type="dcterms:W3CDTF">2024-05-07T16:36:31Z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