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61" r:id="rId2"/>
    <p:sldId id="262" r:id="rId3"/>
    <p:sldId id="344" r:id="rId4"/>
    <p:sldId id="290" r:id="rId5"/>
    <p:sldId id="2434" r:id="rId6"/>
    <p:sldId id="288" r:id="rId7"/>
    <p:sldId id="287" r:id="rId8"/>
    <p:sldId id="2435" r:id="rId9"/>
    <p:sldId id="284" r:id="rId10"/>
    <p:sldId id="291" r:id="rId11"/>
    <p:sldId id="2441" r:id="rId12"/>
    <p:sldId id="295" r:id="rId13"/>
    <p:sldId id="297" r:id="rId14"/>
    <p:sldId id="2428" r:id="rId15"/>
    <p:sldId id="286" r:id="rId16"/>
    <p:sldId id="276" r:id="rId17"/>
    <p:sldId id="264" r:id="rId18"/>
    <p:sldId id="329" r:id="rId19"/>
    <p:sldId id="339" r:id="rId20"/>
    <p:sldId id="340" r:id="rId21"/>
    <p:sldId id="328" r:id="rId22"/>
    <p:sldId id="285" r:id="rId23"/>
    <p:sldId id="324" r:id="rId24"/>
    <p:sldId id="343" r:id="rId25"/>
    <p:sldId id="307" r:id="rId26"/>
    <p:sldId id="322" r:id="rId27"/>
    <p:sldId id="2442" r:id="rId28"/>
    <p:sldId id="306" r:id="rId29"/>
    <p:sldId id="293" r:id="rId30"/>
    <p:sldId id="332" r:id="rId31"/>
    <p:sldId id="294" r:id="rId32"/>
    <p:sldId id="270" r:id="rId33"/>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FF"/>
    <a:srgbClr val="CC6600"/>
    <a:srgbClr val="008000"/>
    <a:srgbClr val="003399"/>
    <a:srgbClr val="CC9900"/>
    <a:srgbClr val="CCFF33"/>
    <a:srgbClr val="CCFF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90" y="8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6002051F-408C-49ED-B385-5F86A80093BE}" type="datetimeFigureOut">
              <a:rPr lang="en-US" smtClean="0"/>
              <a:t>5/7/2024</a:t>
            </a:fld>
            <a:endParaRPr lang="en-U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A87AFFE9-9018-4974-B734-5EB1396298EE}" type="slidenum">
              <a:rPr lang="en-US" smtClean="0"/>
              <a:t>‹#›</a:t>
            </a:fld>
            <a:endParaRPr lang="en-US"/>
          </a:p>
        </p:txBody>
      </p:sp>
    </p:spTree>
    <p:extLst>
      <p:ext uri="{BB962C8B-B14F-4D97-AF65-F5344CB8AC3E}">
        <p14:creationId xmlns:p14="http://schemas.microsoft.com/office/powerpoint/2010/main" val="262029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0D8A8-D8AA-4DF4-A8EE-1A55507FC33C}" type="slidenum">
              <a:rPr lang="en-GB" smtClean="0"/>
              <a:t>2</a:t>
            </a:fld>
            <a:endParaRPr lang="en-GB"/>
          </a:p>
        </p:txBody>
      </p:sp>
    </p:spTree>
    <p:extLst>
      <p:ext uri="{BB962C8B-B14F-4D97-AF65-F5344CB8AC3E}">
        <p14:creationId xmlns:p14="http://schemas.microsoft.com/office/powerpoint/2010/main" val="15290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6716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201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674FC9-4E19-4723-B82C-90F311827E92}" type="slidenum">
              <a:rPr lang="en-US" altLang="en-US"/>
              <a:pPr/>
              <a:t>20</a:t>
            </a:fld>
            <a:endParaRPr lang="en-US" altLang="en-US"/>
          </a:p>
        </p:txBody>
      </p:sp>
    </p:spTree>
    <p:extLst>
      <p:ext uri="{BB962C8B-B14F-4D97-AF65-F5344CB8AC3E}">
        <p14:creationId xmlns:p14="http://schemas.microsoft.com/office/powerpoint/2010/main" val="70991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208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715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798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RUNNING OUT OF TIME, THIS SLIDE CAN BE HIDDEN</a:t>
            </a:r>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8</a:t>
            </a:fld>
            <a:endParaRPr lang="es-ES"/>
          </a:p>
        </p:txBody>
      </p:sp>
    </p:spTree>
    <p:extLst>
      <p:ext uri="{BB962C8B-B14F-4D97-AF65-F5344CB8AC3E}">
        <p14:creationId xmlns:p14="http://schemas.microsoft.com/office/powerpoint/2010/main" val="199408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9</a:t>
            </a:fld>
            <a:endParaRPr lang="es-ES"/>
          </a:p>
        </p:txBody>
      </p:sp>
    </p:spTree>
    <p:extLst>
      <p:ext uri="{BB962C8B-B14F-4D97-AF65-F5344CB8AC3E}">
        <p14:creationId xmlns:p14="http://schemas.microsoft.com/office/powerpoint/2010/main" val="251721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10</a:t>
            </a:fld>
            <a:endParaRPr lang="es-ES"/>
          </a:p>
        </p:txBody>
      </p:sp>
    </p:spTree>
    <p:extLst>
      <p:ext uri="{BB962C8B-B14F-4D97-AF65-F5344CB8AC3E}">
        <p14:creationId xmlns:p14="http://schemas.microsoft.com/office/powerpoint/2010/main" val="82811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5D0D8A8-D8AA-4DF4-A8EE-1A55507FC33C}" type="slidenum">
              <a:rPr lang="en-GB" smtClean="0"/>
              <a:t>13</a:t>
            </a:fld>
            <a:endParaRPr lang="en-GB"/>
          </a:p>
        </p:txBody>
      </p:sp>
    </p:spTree>
    <p:extLst>
      <p:ext uri="{BB962C8B-B14F-4D97-AF65-F5344CB8AC3E}">
        <p14:creationId xmlns:p14="http://schemas.microsoft.com/office/powerpoint/2010/main" val="183884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60149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3.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cid:image004.jpg@01D9F6A4.3DC88080" TargetMode="External"/><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val="0"/>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val="0"/>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6"/>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615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46"/>
            <a:ext cx="10972800" cy="114511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3164"/>
            <a:ext cx="10972800" cy="45343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AC0E7-6C21-1E17-D8F9-FDF62CA68D48}"/>
              </a:ext>
            </a:extLst>
          </p:cNvPr>
          <p:cNvSpPr>
            <a:spLocks noGrp="1"/>
          </p:cNvSpPr>
          <p:nvPr>
            <p:ph type="dt" sz="half" idx="10"/>
          </p:nvPr>
        </p:nvSpPr>
        <p:spPr>
          <a:xfrm>
            <a:off x="609600" y="6368122"/>
            <a:ext cx="2844800" cy="365801"/>
          </a:xfrm>
          <a:prstGeom prst="rect">
            <a:avLst/>
          </a:prstGeom>
        </p:spPr>
        <p:txBody>
          <a:bodyPr/>
          <a:lstStyle>
            <a:lvl1pPr>
              <a:defRPr/>
            </a:lvl1pPr>
          </a:lstStyle>
          <a:p>
            <a:pPr>
              <a:defRPr/>
            </a:pPr>
            <a:fld id="{EF6E381F-5024-4D40-9A88-354FEF516BC6}" type="datetimeFigureOut">
              <a:rPr lang="en-US"/>
              <a:pPr>
                <a:defRPr/>
              </a:pPr>
              <a:t>5/7/2024</a:t>
            </a:fld>
            <a:endParaRPr lang="en-US"/>
          </a:p>
        </p:txBody>
      </p:sp>
      <p:sp>
        <p:nvSpPr>
          <p:cNvPr id="5" name="Footer Placeholder 4">
            <a:extLst>
              <a:ext uri="{FF2B5EF4-FFF2-40B4-BE49-F238E27FC236}">
                <a16:creationId xmlns:a16="http://schemas.microsoft.com/office/drawing/2014/main" id="{C48A79F6-2E0D-BC01-7E68-9761C8E4BAF3}"/>
              </a:ext>
            </a:extLst>
          </p:cNvPr>
          <p:cNvSpPr>
            <a:spLocks noGrp="1"/>
          </p:cNvSpPr>
          <p:nvPr>
            <p:ph type="ftr" sz="quarter" idx="11"/>
          </p:nvPr>
        </p:nvSpPr>
        <p:spPr>
          <a:xfrm>
            <a:off x="4165600" y="6368122"/>
            <a:ext cx="3860800" cy="365801"/>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6281D-528F-E4E3-EEF5-255968F5F0A3}"/>
              </a:ext>
            </a:extLst>
          </p:cNvPr>
          <p:cNvSpPr>
            <a:spLocks noGrp="1"/>
          </p:cNvSpPr>
          <p:nvPr>
            <p:ph type="sldNum" sz="quarter" idx="12"/>
          </p:nvPr>
        </p:nvSpPr>
        <p:spPr>
          <a:xfrm>
            <a:off x="8737600" y="6368122"/>
            <a:ext cx="2844800" cy="365801"/>
          </a:xfrm>
          <a:prstGeom prst="rect">
            <a:avLst/>
          </a:prstGeom>
        </p:spPr>
        <p:txBody>
          <a:bodyPr/>
          <a:lstStyle>
            <a:lvl1pPr>
              <a:defRPr/>
            </a:lvl1pPr>
          </a:lstStyle>
          <a:p>
            <a:fld id="{5B1F3CFB-D167-4895-A85E-621A568308D8}" type="slidenum">
              <a:rPr lang="en-US" altLang="en-US"/>
              <a:pPr/>
              <a:t>‹#›</a:t>
            </a:fld>
            <a:endParaRPr lang="en-US" altLang="en-US"/>
          </a:p>
        </p:txBody>
      </p:sp>
    </p:spTree>
    <p:extLst>
      <p:ext uri="{BB962C8B-B14F-4D97-AF65-F5344CB8AC3E}">
        <p14:creationId xmlns:p14="http://schemas.microsoft.com/office/powerpoint/2010/main" val="3115206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BCD297-04B3-1A10-5C53-5F5DCF34C9AD}"/>
              </a:ext>
            </a:extLst>
          </p:cNvPr>
          <p:cNvSpPr>
            <a:spLocks noGrp="1"/>
          </p:cNvSpPr>
          <p:nvPr>
            <p:ph type="dt" sz="half" idx="10"/>
          </p:nvPr>
        </p:nvSpPr>
        <p:spPr>
          <a:xfrm>
            <a:off x="609600" y="6368122"/>
            <a:ext cx="2844800" cy="365801"/>
          </a:xfrm>
          <a:prstGeom prst="rect">
            <a:avLst/>
          </a:prstGeom>
        </p:spPr>
        <p:txBody>
          <a:bodyPr/>
          <a:lstStyle>
            <a:lvl1pPr>
              <a:defRPr/>
            </a:lvl1pPr>
          </a:lstStyle>
          <a:p>
            <a:pPr>
              <a:defRPr/>
            </a:pPr>
            <a:fld id="{02BFD5DF-1090-45A3-8F80-2C70F93CDF07}" type="datetimeFigureOut">
              <a:rPr lang="en-US"/>
              <a:pPr>
                <a:defRPr/>
              </a:pPr>
              <a:t>5/7/2024</a:t>
            </a:fld>
            <a:endParaRPr lang="en-US"/>
          </a:p>
        </p:txBody>
      </p:sp>
      <p:sp>
        <p:nvSpPr>
          <p:cNvPr id="3" name="Footer Placeholder 4">
            <a:extLst>
              <a:ext uri="{FF2B5EF4-FFF2-40B4-BE49-F238E27FC236}">
                <a16:creationId xmlns:a16="http://schemas.microsoft.com/office/drawing/2014/main" id="{3808905B-BAB0-F026-BB32-16CFCEC65C81}"/>
              </a:ext>
            </a:extLst>
          </p:cNvPr>
          <p:cNvSpPr>
            <a:spLocks noGrp="1"/>
          </p:cNvSpPr>
          <p:nvPr>
            <p:ph type="ftr" sz="quarter" idx="11"/>
          </p:nvPr>
        </p:nvSpPr>
        <p:spPr>
          <a:xfrm>
            <a:off x="4165600" y="6368122"/>
            <a:ext cx="3860800" cy="365801"/>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39C8DA-0899-982D-FA6F-F4CC5B397BF5}"/>
              </a:ext>
            </a:extLst>
          </p:cNvPr>
          <p:cNvSpPr>
            <a:spLocks noGrp="1"/>
          </p:cNvSpPr>
          <p:nvPr>
            <p:ph type="sldNum" sz="quarter" idx="12"/>
          </p:nvPr>
        </p:nvSpPr>
        <p:spPr>
          <a:xfrm>
            <a:off x="8737600" y="6368122"/>
            <a:ext cx="2844800" cy="365801"/>
          </a:xfrm>
          <a:prstGeom prst="rect">
            <a:avLst/>
          </a:prstGeom>
        </p:spPr>
        <p:txBody>
          <a:bodyPr/>
          <a:lstStyle>
            <a:lvl1pPr>
              <a:defRPr/>
            </a:lvl1pPr>
          </a:lstStyle>
          <a:p>
            <a:fld id="{AB814976-59A2-4688-B1AC-64BAECB828D5}" type="slidenum">
              <a:rPr lang="en-US" altLang="en-US"/>
              <a:pPr/>
              <a:t>‹#›</a:t>
            </a:fld>
            <a:endParaRPr lang="en-US" altLang="en-US"/>
          </a:p>
        </p:txBody>
      </p:sp>
    </p:spTree>
    <p:extLst>
      <p:ext uri="{BB962C8B-B14F-4D97-AF65-F5344CB8AC3E}">
        <p14:creationId xmlns:p14="http://schemas.microsoft.com/office/powerpoint/2010/main" val="4050703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0" name="Imagine"/>
          <p:cNvSpPr>
            <a:spLocks noGrp="1"/>
          </p:cNvSpPr>
          <p:nvPr>
            <p:ph type="pic" sz="quarter" idx="13"/>
          </p:nvPr>
        </p:nvSpPr>
        <p:spPr>
          <a:xfrm>
            <a:off x="3107531" y="3175909"/>
            <a:ext cx="5976938" cy="348903"/>
          </a:xfrm>
          <a:prstGeom prst="rect">
            <a:avLst/>
          </a:prstGeom>
        </p:spPr>
        <p:txBody>
          <a:bodyPr lIns="91439" tIns="45719" rIns="91439" bIns="45719" anchor="t"/>
          <a:lstStyle/>
          <a:p>
            <a:endParaRPr/>
          </a:p>
        </p:txBody>
      </p:sp>
      <p:sp>
        <p:nvSpPr>
          <p:cNvPr id="41" name="Dreptunghi"/>
          <p:cNvSpPr>
            <a:spLocks noGrp="1"/>
          </p:cNvSpPr>
          <p:nvPr>
            <p:ph type="body" sz="quarter" idx="14"/>
          </p:nvPr>
        </p:nvSpPr>
        <p:spPr>
          <a:xfrm>
            <a:off x="10929937" y="6262357"/>
            <a:ext cx="1262063" cy="313118"/>
          </a:xfrm>
          <a:prstGeom prst="rect">
            <a:avLst/>
          </a:prstGeom>
          <a:solidFill>
            <a:srgbClr val="F05C5B">
              <a:alpha val="70000"/>
            </a:srgbClr>
          </a:solidFill>
          <a:ln w="25400"/>
        </p:spPr>
        <p:txBody>
          <a:bodyPr/>
          <a:lstStyle>
            <a:lvl1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sym typeface="Gill Sans"/>
              </a:defRPr>
            </a:lvl1pPr>
          </a:lstStyle>
          <a:p>
            <a: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 name="2"/>
          <p:cNvSpPr>
            <a:spLocks noGrp="1"/>
          </p:cNvSpPr>
          <p:nvPr>
            <p:ph type="body" sz="quarter" idx="15"/>
          </p:nvPr>
        </p:nvSpPr>
        <p:spPr>
          <a:xfrm>
            <a:off x="11275219" y="6256416"/>
            <a:ext cx="559594" cy="352532"/>
          </a:xfrm>
          <a:prstGeom prst="rect">
            <a:avLst/>
          </a:prstGeom>
        </p:spPr>
        <p:txBody>
          <a:bodyPr>
            <a:spAutoFit/>
          </a:bodyPr>
          <a:lstStyle>
            <a:lvl1pPr marL="0" indent="0" algn="ctr">
              <a:spcBef>
                <a:spcPts val="0"/>
              </a:spcBef>
              <a:buClrTx/>
              <a:buSzTx/>
              <a:buNone/>
              <a:defRPr sz="1691">
                <a:solidFill>
                  <a:srgbClr val="2B3E50"/>
                </a:solidFill>
                <a:latin typeface="+mj-lt"/>
                <a:ea typeface="+mj-ea"/>
                <a:cs typeface="+mj-cs"/>
                <a:sym typeface="Helvetica Neue Black Condensed"/>
              </a:defRPr>
            </a:lvl1pPr>
          </a:lstStyle>
          <a:p>
            <a:r>
              <a:t>2</a:t>
            </a:r>
          </a:p>
        </p:txBody>
      </p:sp>
      <p:sp>
        <p:nvSpPr>
          <p:cNvPr id="43" name="Text titlu"/>
          <p:cNvSpPr>
            <a:spLocks noGrp="1"/>
          </p:cNvSpPr>
          <p:nvPr>
            <p:ph type="title"/>
          </p:nvPr>
        </p:nvSpPr>
        <p:spPr>
          <a:xfrm>
            <a:off x="1190625" y="1216686"/>
            <a:ext cx="9810750" cy="1914492"/>
          </a:xfrm>
          <a:prstGeom prst="rect">
            <a:avLst/>
          </a:prstGeom>
        </p:spPr>
        <p:txBody>
          <a:bodyPr anchor="b"/>
          <a:lstStyle>
            <a:lvl1pPr>
              <a:defRPr cap="all">
                <a:solidFill>
                  <a:srgbClr val="FFFEDD"/>
                </a:solidFill>
                <a:latin typeface="+mj-lt"/>
                <a:ea typeface="+mj-ea"/>
                <a:cs typeface="+mj-cs"/>
                <a:sym typeface="Helvetica Neue Black Condensed"/>
              </a:defRPr>
            </a:lvl1pPr>
          </a:lstStyle>
          <a:p>
            <a:r>
              <a:t>Text titlu</a:t>
            </a:r>
          </a:p>
        </p:txBody>
      </p:sp>
      <p:sp>
        <p:nvSpPr>
          <p:cNvPr id="44" name="Nivel corp unu…"/>
          <p:cNvSpPr>
            <a:spLocks noGrp="1"/>
          </p:cNvSpPr>
          <p:nvPr>
            <p:ph type="body" sz="half" idx="1"/>
          </p:nvPr>
        </p:nvSpPr>
        <p:spPr>
          <a:xfrm>
            <a:off x="1190625" y="3471135"/>
            <a:ext cx="9810750" cy="2138148"/>
          </a:xfrm>
          <a:prstGeom prst="rect">
            <a:avLst/>
          </a:prstGeom>
        </p:spPr>
        <p:txBody>
          <a:bodyPr anchor="t"/>
          <a:lstStyle>
            <a:lvl1pPr marL="0" indent="0" algn="ctr">
              <a:spcBef>
                <a:spcPts val="0"/>
              </a:spcBef>
              <a:buClrTx/>
              <a:buSzTx/>
              <a:buNone/>
              <a:defRPr sz="2536"/>
            </a:lvl1pPr>
            <a:lvl2pPr marL="0" indent="0" algn="ctr">
              <a:spcBef>
                <a:spcPts val="0"/>
              </a:spcBef>
              <a:buClrTx/>
              <a:buSzTx/>
              <a:buNone/>
              <a:defRPr sz="2536"/>
            </a:lvl2pPr>
            <a:lvl3pPr marL="0" indent="0" algn="ctr">
              <a:spcBef>
                <a:spcPts val="0"/>
              </a:spcBef>
              <a:buClrTx/>
              <a:buSzTx/>
              <a:buNone/>
              <a:defRPr sz="2536"/>
            </a:lvl3pPr>
            <a:lvl4pPr marL="0" indent="0" algn="ctr">
              <a:spcBef>
                <a:spcPts val="0"/>
              </a:spcBef>
              <a:buClrTx/>
              <a:buSzTx/>
              <a:buNone/>
              <a:defRPr sz="2536"/>
            </a:lvl4pPr>
            <a:lvl5pPr marL="0" indent="0" algn="ctr">
              <a:spcBef>
                <a:spcPts val="0"/>
              </a:spcBef>
              <a:buClrTx/>
              <a:buSzTx/>
              <a:buNone/>
              <a:defRPr sz="2536"/>
            </a:lvl5pPr>
          </a:lstStyle>
          <a:p>
            <a:r>
              <a:t>Nivel corp unu</a:t>
            </a:r>
          </a:p>
          <a:p>
            <a:pPr lvl="1"/>
            <a:r>
              <a:t>Nivel corp doi</a:t>
            </a:r>
          </a:p>
          <a:p>
            <a:pPr lvl="2"/>
            <a:r>
              <a:t>Nivel corp trei</a:t>
            </a:r>
          </a:p>
          <a:p>
            <a:pPr lvl="3"/>
            <a:r>
              <a:t>Nivel corp patru</a:t>
            </a:r>
          </a:p>
          <a:p>
            <a:pPr lvl="4"/>
            <a:r>
              <a:t>Nivel corp cinci</a:t>
            </a:r>
          </a:p>
        </p:txBody>
      </p:sp>
      <p:sp>
        <p:nvSpPr>
          <p:cNvPr id="45" name="Număr diapozitiv"/>
          <p:cNvSpPr>
            <a:spLocks noGrp="1"/>
          </p:cNvSpPr>
          <p:nvPr>
            <p:ph type="sldNum" sz="quarter" idx="2"/>
          </p:nvPr>
        </p:nvSpPr>
        <p:spPr>
          <a:xfrm>
            <a:off x="5929312" y="6521798"/>
            <a:ext cx="321469" cy="259440"/>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6432874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442"/>
            <a:ext cx="9144000" cy="2392021"/>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8709"/>
            <a:ext cx="9144000" cy="1658828"/>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68122"/>
            <a:ext cx="2743200" cy="365801"/>
          </a:xfrm>
          <a:prstGeom prst="rect">
            <a:avLst/>
          </a:prstGeom>
        </p:spPr>
        <p:txBody>
          <a:bodyPr/>
          <a:lstStyle/>
          <a:p>
            <a:fld id="{8E706E86-AAD8-484A-BDBB-6AA92EB016D9}" type="datetimeFigureOut">
              <a:rPr lang="en-US" smtClean="0"/>
              <a:t>5/7/2024</a:t>
            </a:fld>
            <a:endParaRPr lang="en-US"/>
          </a:p>
        </p:txBody>
      </p:sp>
      <p:sp>
        <p:nvSpPr>
          <p:cNvPr id="5" name="Footer Placeholder 4"/>
          <p:cNvSpPr>
            <a:spLocks noGrp="1"/>
          </p:cNvSpPr>
          <p:nvPr>
            <p:ph type="ftr" sz="quarter" idx="11"/>
          </p:nvPr>
        </p:nvSpPr>
        <p:spPr>
          <a:xfrm>
            <a:off x="4038600" y="6368122"/>
            <a:ext cx="4114800" cy="36580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68122"/>
            <a:ext cx="2743200" cy="365801"/>
          </a:xfrm>
          <a:prstGeom prst="rect">
            <a:avLst/>
          </a:prstGeom>
        </p:spPr>
        <p:txBody>
          <a:bodyPr/>
          <a:lstStyle/>
          <a:p>
            <a:fld id="{2740CC61-B9C7-488C-BBB0-3743076C37F8}" type="slidenum">
              <a:rPr lang="en-US" smtClean="0"/>
              <a:t>‹#›</a:t>
            </a:fld>
            <a:endParaRPr lang="en-US"/>
          </a:p>
        </p:txBody>
      </p:sp>
    </p:spTree>
    <p:extLst>
      <p:ext uri="{BB962C8B-B14F-4D97-AF65-F5344CB8AC3E}">
        <p14:creationId xmlns:p14="http://schemas.microsoft.com/office/powerpoint/2010/main" val="353882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print">
            <a:extLst>
              <a:ext uri="{28A0092B-C50C-407E-A947-70E740481C1C}">
                <a14:useLocalDpi xmlns:a14="http://schemas.microsoft.com/office/drawing/2010/main" val="0"/>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 id="2147483675" r:id="rId14"/>
    <p:sldLayoutId id="2147483676" r:id="rId15"/>
    <p:sldLayoutId id="2147483677" r:id="rId16"/>
    <p:sldLayoutId id="2147483678" r:id="rId17"/>
    <p:sldLayoutId id="2147483679" r:id="rId1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epruma.eu/wp-content/uploads/2022/02/FACTSHEET_PharmaceuticalWasteDisposal.pd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emf"/><Relationship Id="rId1" Type="http://schemas.openxmlformats.org/officeDocument/2006/relationships/slideLayout" Target="../slideLayouts/slideLayout15.xml"/><Relationship Id="rId4" Type="http://schemas.openxmlformats.org/officeDocument/2006/relationships/image" Target="../media/image6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9.emf"/><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food.ec.europa.eu/animals/animal-health/vet-meds-med-feed/implementation_en" TargetMode="Externa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3.e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dirty="0"/>
              <a:t>ROMANIA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09 AND 10 MAY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89839" y="2216150"/>
            <a:ext cx="6596761" cy="251005"/>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122741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a16="http://schemas.microsoft.com/office/drawing/2014/main" id="{8D0FB960-6059-446B-95AD-429679DDAB84}"/>
              </a:ext>
            </a:extLst>
          </p:cNvPr>
          <p:cNvSpPr txBox="1"/>
          <p:nvPr/>
        </p:nvSpPr>
        <p:spPr>
          <a:xfrm>
            <a:off x="81295" y="2928136"/>
            <a:ext cx="7108041" cy="2308324"/>
          </a:xfrm>
          <a:prstGeom prst="rect">
            <a:avLst/>
          </a:prstGeom>
          <a:noFill/>
        </p:spPr>
        <p:txBody>
          <a:bodyPr wrap="square">
            <a:spAutoFit/>
          </a:bodyPr>
          <a:lstStyle/>
          <a:p>
            <a:pPr algn="just"/>
            <a:r>
              <a:rPr lang="en-US" dirty="0">
                <a:solidFill>
                  <a:srgbClr val="003399"/>
                </a:solidFill>
                <a:latin typeface="EC Square Sans Pro" panose="020B0506040000020004" pitchFamily="34" charset="0"/>
                <a:ea typeface="+mn-ea"/>
                <a:cs typeface="Arial" panose="020B0604020202020204" pitchFamily="34" charset="0"/>
              </a:rPr>
              <a:t>In 2006 and 2013, the Commission published a list of substances essential for the treatment of Equidae ((EC) CR 1950/2006 &amp; R 122/2013 )</a:t>
            </a:r>
            <a:endParaRPr lang="en-GB" dirty="0">
              <a:solidFill>
                <a:srgbClr val="003399"/>
              </a:solidFill>
              <a:latin typeface="EC Square Sans Pro" panose="020B0506040000020004" pitchFamily="34" charset="0"/>
              <a:ea typeface="+mn-ea"/>
              <a:cs typeface="Arial" panose="020B0604020202020204" pitchFamily="34" charset="0"/>
            </a:endParaRP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en-US" dirty="0">
                <a:solidFill>
                  <a:srgbClr val="003399"/>
                </a:solidFill>
                <a:latin typeface="EC Square Sans Pro" panose="020B0506040000020004" pitchFamily="34" charset="0"/>
                <a:ea typeface="+mn-ea"/>
                <a:cs typeface="Arial" panose="020B0604020202020204" pitchFamily="34" charset="0"/>
              </a:rPr>
              <a:t>The Commission is now updating the </a:t>
            </a:r>
            <a:r>
              <a:rPr lang="en-US" b="1" dirty="0">
                <a:solidFill>
                  <a:srgbClr val="003399"/>
                </a:solidFill>
                <a:latin typeface="EC Square Sans Pro" panose="020B0506040000020004" pitchFamily="34" charset="0"/>
                <a:ea typeface="+mn-ea"/>
                <a:cs typeface="Arial" panose="020B0604020202020204" pitchFamily="34" charset="0"/>
              </a:rPr>
              <a:t>list of substances which are essential for the treatment of equine species</a:t>
            </a:r>
            <a:r>
              <a:rPr lang="en-US" dirty="0">
                <a:solidFill>
                  <a:srgbClr val="003399"/>
                </a:solidFill>
                <a:latin typeface="EC Square Sans Pro" panose="020B0506040000020004" pitchFamily="34" charset="0"/>
                <a:ea typeface="+mn-ea"/>
                <a:cs typeface="Arial" panose="020B0604020202020204" pitchFamily="34" charset="0"/>
              </a:rPr>
              <a:t>, or which bring added clinical benefit compared to other treatment options available for equine species and for which the withdrawal period for equine species shall be six months. </a:t>
            </a:r>
            <a:endParaRPr lang="en-GB" b="1" dirty="0">
              <a:solidFill>
                <a:srgbClr val="003399"/>
              </a:solidFill>
              <a:latin typeface="EC Square Sans Pro" panose="020B0506040000020004" pitchFamily="34" charset="0"/>
              <a:ea typeface="+mn-ea"/>
              <a:cs typeface="Arial" panose="020B0604020202020204" pitchFamily="34" charset="0"/>
            </a:endParaRPr>
          </a:p>
        </p:txBody>
      </p:sp>
      <p:sp>
        <p:nvSpPr>
          <p:cNvPr id="11" name="Title 22">
            <a:extLst>
              <a:ext uri="{FF2B5EF4-FFF2-40B4-BE49-F238E27FC236}">
                <a16:creationId xmlns:a16="http://schemas.microsoft.com/office/drawing/2014/main" id="{16E08D60-E026-4C7E-A475-EF3FCD518C38}"/>
              </a:ext>
            </a:extLst>
          </p:cNvPr>
          <p:cNvSpPr txBox="1">
            <a:spLocks/>
          </p:cNvSpPr>
          <p:nvPr/>
        </p:nvSpPr>
        <p:spPr>
          <a:xfrm>
            <a:off x="480239" y="3268544"/>
            <a:ext cx="6618553" cy="836088"/>
          </a:xfrm>
          <a:prstGeom prst="rect">
            <a:avLst/>
          </a:prstGeom>
        </p:spPr>
        <p:txBody>
          <a:bodyPr/>
          <a:lstStyle>
            <a:lvl1pPr>
              <a:defRPr>
                <a:latin typeface="+mj-lt"/>
                <a:ea typeface="+mj-ea"/>
                <a:cs typeface="+mj-cs"/>
              </a:defRPr>
            </a:lvl1pPr>
          </a:lstStyle>
          <a:p>
            <a:endParaRPr lang="en-GB" sz="1600" strike="dblStrike" dirty="0">
              <a:solidFill>
                <a:srgbClr val="FF0000"/>
              </a:solidFill>
              <a:latin typeface="EC Square Sans Pro" panose="020B0506040000020004" pitchFamily="34" charset="0"/>
            </a:endParaRPr>
          </a:p>
        </p:txBody>
      </p:sp>
      <p:pic>
        <p:nvPicPr>
          <p:cNvPr id="23" name="Imagen 22">
            <a:extLst>
              <a:ext uri="{FF2B5EF4-FFF2-40B4-BE49-F238E27FC236}">
                <a16:creationId xmlns:a16="http://schemas.microsoft.com/office/drawing/2014/main" id="{AC962A60-59CC-4CDF-B976-6100A43580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286977" y="1352085"/>
            <a:ext cx="4916243" cy="5505093"/>
          </a:xfrm>
          <a:prstGeom prst="rect">
            <a:avLst/>
          </a:prstGeom>
        </p:spPr>
      </p:pic>
      <p:sp>
        <p:nvSpPr>
          <p:cNvPr id="24" name="Marcador de texto 1">
            <a:extLst>
              <a:ext uri="{FF2B5EF4-FFF2-40B4-BE49-F238E27FC236}">
                <a16:creationId xmlns:a16="http://schemas.microsoft.com/office/drawing/2014/main" id="{4E3E2FFF-A8A1-4477-BF65-E45AD3004339}"/>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9" name="CuadroTexto 8">
            <a:extLst>
              <a:ext uri="{FF2B5EF4-FFF2-40B4-BE49-F238E27FC236}">
                <a16:creationId xmlns:a16="http://schemas.microsoft.com/office/drawing/2014/main" id="{424A30C1-DE06-42E0-A897-C1328FBE17E9}"/>
              </a:ext>
            </a:extLst>
          </p:cNvPr>
          <p:cNvSpPr txBox="1"/>
          <p:nvPr/>
        </p:nvSpPr>
        <p:spPr>
          <a:xfrm>
            <a:off x="49819" y="1379150"/>
            <a:ext cx="7108041" cy="1200329"/>
          </a:xfrm>
          <a:prstGeom prst="rect">
            <a:avLst/>
          </a:prstGeom>
          <a:noFill/>
        </p:spPr>
        <p:txBody>
          <a:bodyPr wrap="square" rtlCol="0">
            <a:spAutoFit/>
          </a:bodyPr>
          <a:lstStyle/>
          <a:p>
            <a:pPr>
              <a:buClr>
                <a:srgbClr val="2C7470"/>
              </a:buClr>
            </a:pPr>
            <a:r>
              <a:rPr lang="en-US" sz="3600" b="1" dirty="0">
                <a:solidFill>
                  <a:schemeClr val="bg1"/>
                </a:solidFill>
                <a:latin typeface="EC Square Sans Pro" panose="020B0506040000020004" pitchFamily="34" charset="0"/>
              </a:rPr>
              <a:t>List of antimicrobials for specific species (equine species) </a:t>
            </a:r>
          </a:p>
        </p:txBody>
      </p:sp>
      <p:sp>
        <p:nvSpPr>
          <p:cNvPr id="13" name="CuadroTexto 12"/>
          <p:cNvSpPr txBox="1"/>
          <p:nvPr/>
        </p:nvSpPr>
        <p:spPr>
          <a:xfrm>
            <a:off x="0" y="5439876"/>
            <a:ext cx="7010400" cy="1477328"/>
          </a:xfrm>
          <a:prstGeom prst="rect">
            <a:avLst/>
          </a:prstGeom>
          <a:noFill/>
        </p:spPr>
        <p:txBody>
          <a:bodyPr wrap="square" rtlCol="0">
            <a:spAutoFit/>
          </a:bodyPr>
          <a:lstStyle/>
          <a:p>
            <a:pPr algn="just"/>
            <a:r>
              <a:rPr lang="en-GB" dirty="0">
                <a:solidFill>
                  <a:srgbClr val="003399"/>
                </a:solidFill>
                <a:latin typeface="EC Square Sans Pro" panose="020B0506040000020004" pitchFamily="34" charset="0"/>
                <a:ea typeface="+mn-ea"/>
                <a:cs typeface="Arial" panose="020B0604020202020204" pitchFamily="34" charset="0"/>
              </a:rPr>
              <a:t>On 9 February 2023, the European Medicines Agency received from the European Commission a request to provide scientific advice for the establishment this list of substances and they are currently preparing an answer.</a:t>
            </a:r>
          </a:p>
          <a:p>
            <a:pPr algn="just"/>
            <a:endParaRPr lang="en-GB" dirty="0">
              <a:solidFill>
                <a:srgbClr val="003399"/>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69005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3B75600-FB6E-C394-1043-4FBC33A7D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692150"/>
            <a:ext cx="10324092" cy="5715000"/>
          </a:xfrm>
          <a:prstGeom prst="rect">
            <a:avLst/>
          </a:prstGeom>
        </p:spPr>
      </p:pic>
      <p:sp>
        <p:nvSpPr>
          <p:cNvPr id="3" name="Speech Bubble: Rectangle 2">
            <a:extLst>
              <a:ext uri="{FF2B5EF4-FFF2-40B4-BE49-F238E27FC236}">
                <a16:creationId xmlns:a16="http://schemas.microsoft.com/office/drawing/2014/main" id="{49F1055A-BA09-8515-B87A-77FC82F3B10F}"/>
              </a:ext>
            </a:extLst>
          </p:cNvPr>
          <p:cNvSpPr/>
          <p:nvPr/>
        </p:nvSpPr>
        <p:spPr>
          <a:xfrm>
            <a:off x="9746787" y="2673350"/>
            <a:ext cx="2445213" cy="1217732"/>
          </a:xfrm>
          <a:prstGeom prst="wedgeRectCallout">
            <a:avLst>
              <a:gd name="adj1" fmla="val -104127"/>
              <a:gd name="adj2" fmla="val -177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ea typeface="+mn-ea"/>
                <a:cs typeface="+mn-cs"/>
              </a:rPr>
              <a:t>Do not forget to report adverse events including </a:t>
            </a:r>
            <a:r>
              <a:rPr kumimoji="0" lang="en-US" sz="1800" b="1" i="0" u="none" strike="noStrike" kern="0" cap="none" spc="0" normalizeH="0" baseline="0" noProof="0" dirty="0">
                <a:ln>
                  <a:noFill/>
                </a:ln>
                <a:solidFill>
                  <a:srgbClr val="FFFF00"/>
                </a:solidFill>
                <a:effectLst/>
                <a:uLnTx/>
                <a:uFillTx/>
                <a:latin typeface="Calibri"/>
                <a:ea typeface="+mn-ea"/>
                <a:cs typeface="+mn-cs"/>
              </a:rPr>
              <a:t>lack of efficacy! </a:t>
            </a:r>
            <a:endParaRPr kumimoji="0" lang="en-GB" sz="1800" b="1" i="0" u="none" strike="noStrike" kern="0" cap="none" spc="0" normalizeH="0" baseline="0" noProof="0" dirty="0">
              <a:ln>
                <a:noFill/>
              </a:ln>
              <a:solidFill>
                <a:srgbClr val="FFFF00"/>
              </a:solidFill>
              <a:effectLst/>
              <a:uLnTx/>
              <a:uFillTx/>
              <a:latin typeface="Calibri"/>
              <a:ea typeface="+mn-ea"/>
              <a:cs typeface="+mn-cs"/>
            </a:endParaRPr>
          </a:p>
        </p:txBody>
      </p:sp>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Reporting</a:t>
            </a:r>
            <a:r>
              <a:rPr lang="es-ES" sz="2800" b="1" dirty="0">
                <a:latin typeface="EC Square Sans Pro" panose="020B0506040000020004" pitchFamily="34" charset="0"/>
              </a:rPr>
              <a:t> adverse </a:t>
            </a:r>
            <a:r>
              <a:rPr lang="es-ES" sz="2800" b="1" dirty="0" err="1">
                <a:latin typeface="EC Square Sans Pro" panose="020B0506040000020004" pitchFamily="34" charset="0"/>
              </a:rPr>
              <a:t>events</a:t>
            </a:r>
            <a:r>
              <a:rPr lang="es-ES" sz="2800" b="1" dirty="0">
                <a:latin typeface="EC Square Sans Pro" panose="020B0506040000020004" pitchFamily="34" charset="0"/>
              </a:rPr>
              <a:t> (</a:t>
            </a:r>
            <a:r>
              <a:rPr lang="es-ES" sz="2800" b="1" dirty="0" err="1">
                <a:latin typeface="EC Square Sans Pro" panose="020B0506040000020004" pitchFamily="34" charset="0"/>
              </a:rPr>
              <a:t>pharmacovigilance</a:t>
            </a:r>
            <a:r>
              <a:rPr lang="es-ES" sz="2800" b="1" dirty="0">
                <a:latin typeface="EC Square Sans Pro" panose="020B0506040000020004" pitchFamily="34" charset="0"/>
              </a:rPr>
              <a:t>)</a:t>
            </a:r>
          </a:p>
          <a:p>
            <a:endParaRPr lang="es-ES" sz="2800" b="1" dirty="0">
              <a:latin typeface="EC Square Sans Pro" panose="020B0506040000020004" pitchFamily="34" charset="0"/>
            </a:endParaRPr>
          </a:p>
        </p:txBody>
      </p:sp>
    </p:spTree>
    <p:extLst>
      <p:ext uri="{BB962C8B-B14F-4D97-AF65-F5344CB8AC3E}">
        <p14:creationId xmlns:p14="http://schemas.microsoft.com/office/powerpoint/2010/main" val="70351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Veterinary Medicine</a:t>
            </a:r>
          </a:p>
          <a:p>
            <a:endParaRPr lang="es-ES" sz="2800" b="1" dirty="0">
              <a:latin typeface="EC Square Sans Pro" panose="020B0506040000020004" pitchFamily="34" charset="0"/>
            </a:endParaRPr>
          </a:p>
        </p:txBody>
      </p:sp>
      <p:sp>
        <p:nvSpPr>
          <p:cNvPr id="6" name="Rectángulo 5"/>
          <p:cNvSpPr/>
          <p:nvPr/>
        </p:nvSpPr>
        <p:spPr>
          <a:xfrm>
            <a:off x="1518821" y="2779796"/>
            <a:ext cx="9144000" cy="2308324"/>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Immediate packaging and the remains of medicines within after use.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VMP or MF  that are past their expiry date or that have not been stored in accordance with the instructions.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Prescription of a quantity exceeding the required quantity or uncompleted course of treatment due to either administration difficulties, adverse reactions, change in treatment or because animals died during treatment. </a:t>
            </a:r>
            <a:endParaRPr lang="en-GB" dirty="0">
              <a:solidFill>
                <a:srgbClr val="003399"/>
              </a:solidFill>
              <a:latin typeface="EC Square Sans Pro" panose="020B0506040000020004" pitchFamily="34" charset="0"/>
              <a:ea typeface="+mn-ea"/>
              <a:cs typeface="Arial" panose="020B0604020202020204" pitchFamily="34" charset="0"/>
            </a:endParaRPr>
          </a:p>
        </p:txBody>
      </p:sp>
      <p:sp>
        <p:nvSpPr>
          <p:cNvPr id="8" name="Rectángulo 7"/>
          <p:cNvSpPr/>
          <p:nvPr/>
        </p:nvSpPr>
        <p:spPr>
          <a:xfrm>
            <a:off x="381000" y="6407150"/>
            <a:ext cx="9220200" cy="261610"/>
          </a:xfrm>
          <a:prstGeom prst="rect">
            <a:avLst/>
          </a:prstGeom>
        </p:spPr>
        <p:txBody>
          <a:bodyPr wrap="square">
            <a:spAutoFit/>
          </a:bodyPr>
          <a:lstStyle/>
          <a:p>
            <a:r>
              <a:rPr lang="es-ES" sz="1100" dirty="0">
                <a:solidFill>
                  <a:srgbClr val="003399"/>
                </a:solidFill>
                <a:latin typeface="EC Square Sans Pro" panose="020B0506040000020004" pitchFamily="34" charset="0"/>
                <a:ea typeface="+mn-ea"/>
                <a:cs typeface="Arial" panose="020B0604020202020204" pitchFamily="34" charset="0"/>
                <a:hlinkClick r:id="rId2"/>
              </a:rPr>
              <a:t>FACTSHEET_PharmaceuticalWasteDisposal.pdf (epruma.eu)</a:t>
            </a:r>
            <a:endParaRPr lang="en-GB" sz="1100"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0" name="Rectángulo 9"/>
          <p:cNvSpPr/>
          <p:nvPr/>
        </p:nvSpPr>
        <p:spPr>
          <a:xfrm>
            <a:off x="2514600" y="1535773"/>
            <a:ext cx="5848076" cy="461665"/>
          </a:xfrm>
          <a:prstGeom prst="rect">
            <a:avLst/>
          </a:prstGeom>
        </p:spPr>
        <p:txBody>
          <a:bodyPr wrap="none">
            <a:spAutoFit/>
          </a:bodyPr>
          <a:lstStyle/>
          <a:p>
            <a:r>
              <a:rPr lang="en-US" sz="2400" b="1" dirty="0">
                <a:solidFill>
                  <a:schemeClr val="bg1"/>
                </a:solidFill>
                <a:latin typeface="EC Square Sans Pro" panose="020B0506040000020004" pitchFamily="34" charset="0"/>
                <a:ea typeface="+mn-ea"/>
                <a:cs typeface="Arial" panose="020B0604020202020204" pitchFamily="34" charset="0"/>
              </a:rPr>
              <a:t>How and where does pharmaceutical waste occur?</a:t>
            </a:r>
            <a:endParaRPr lang="en-GB" sz="24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40025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Veterinary Medicine</a:t>
            </a:r>
          </a:p>
          <a:p>
            <a:endParaRPr lang="es-ES" sz="2800" b="1" dirty="0">
              <a:latin typeface="EC Square Sans Pro" panose="020B0506040000020004" pitchFamily="34" charset="0"/>
            </a:endParaRPr>
          </a:p>
        </p:txBody>
      </p:sp>
      <p:sp>
        <p:nvSpPr>
          <p:cNvPr id="6" name="Rectángulo 5"/>
          <p:cNvSpPr/>
          <p:nvPr/>
        </p:nvSpPr>
        <p:spPr>
          <a:xfrm>
            <a:off x="381000" y="2523841"/>
            <a:ext cx="5791200"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Everybody (prescribers and users) is responsible for </a:t>
            </a:r>
            <a:r>
              <a:rPr lang="en-US" dirty="0" err="1">
                <a:solidFill>
                  <a:srgbClr val="003399"/>
                </a:solidFill>
                <a:latin typeface="EC Square Sans Pro" panose="020B0506040000020004" pitchFamily="34" charset="0"/>
                <a:cs typeface="Arial" panose="020B0604020202020204" pitchFamily="34" charset="0"/>
              </a:rPr>
              <a:t>minimising</a:t>
            </a:r>
            <a:r>
              <a:rPr lang="en-US" dirty="0">
                <a:solidFill>
                  <a:srgbClr val="003399"/>
                </a:solidFill>
                <a:latin typeface="EC Square Sans Pro" panose="020B0506040000020004" pitchFamily="34" charset="0"/>
                <a:cs typeface="Arial" panose="020B0604020202020204" pitchFamily="34" charset="0"/>
              </a:rPr>
              <a:t> pharmaceutical waste.</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Disposal of pharmaceutical waste via waterways should be excluded.</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Pharmaceutical waste should be stored in a dedicated container, bin, or facility to ensure adequate protection to animal health, human health, feed, food and the environment and this must be separated from any stocks of veterinary medicines to ensure that the waste cannot be inadvertently used.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7" name="Rectángulo 6"/>
          <p:cNvSpPr/>
          <p:nvPr/>
        </p:nvSpPr>
        <p:spPr>
          <a:xfrm>
            <a:off x="3251124" y="1378754"/>
            <a:ext cx="3724097" cy="692497"/>
          </a:xfrm>
          <a:prstGeom prst="rect">
            <a:avLst/>
          </a:prstGeom>
        </p:spPr>
        <p:txBody>
          <a:bodyPr wrap="none">
            <a:spAutoFit/>
          </a:bodyPr>
          <a:lstStyle/>
          <a:p>
            <a:pPr algn="ctr"/>
            <a:r>
              <a:rPr lang="en-GB" sz="2800" b="1" dirty="0">
                <a:solidFill>
                  <a:schemeClr val="bg1"/>
                </a:solidFill>
                <a:latin typeface="EC Square Sans Pro" panose="020B0506040000020004" pitchFamily="34" charset="0"/>
                <a:ea typeface="+mn-ea"/>
                <a:cs typeface="Arial" panose="020B0604020202020204" pitchFamily="34" charset="0"/>
              </a:rPr>
              <a:t>Best practices for disposal </a:t>
            </a:r>
          </a:p>
          <a:p>
            <a:pPr algn="ctr"/>
            <a:r>
              <a:rPr lang="es-ES" sz="1100" b="1" dirty="0">
                <a:solidFill>
                  <a:schemeClr val="bg1"/>
                </a:solidFill>
                <a:latin typeface="EC Square Sans Pro" panose="020B0506040000020004" pitchFamily="34" charset="0"/>
                <a:ea typeface="+mn-ea"/>
                <a:cs typeface="Arial" panose="020B0604020202020204" pitchFamily="34" charset="0"/>
                <a:hlinkClick r:id="rId3"/>
              </a:rPr>
              <a:t>PharmaceuticalWasteDisposal.pdf (epruma.eu)</a:t>
            </a:r>
            <a:endParaRPr lang="en-GB" sz="1100" b="1" dirty="0">
              <a:solidFill>
                <a:schemeClr val="bg1"/>
              </a:solidFill>
              <a:latin typeface="EC Square Sans Pro" panose="020B0506040000020004" pitchFamily="34" charset="0"/>
              <a:ea typeface="+mn-ea"/>
              <a:cs typeface="Arial" panose="020B0604020202020204" pitchFamily="34" charset="0"/>
            </a:endParaRPr>
          </a:p>
        </p:txBody>
      </p:sp>
      <p:sp>
        <p:nvSpPr>
          <p:cNvPr id="11" name="Rectángulo 10"/>
          <p:cNvSpPr/>
          <p:nvPr/>
        </p:nvSpPr>
        <p:spPr>
          <a:xfrm>
            <a:off x="6090821" y="2523841"/>
            <a:ext cx="6024239"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Waste must be disposed of in accordance with the Summary of Product Characteristics (SPC) and the waste legislation and national systems developed in consultation with all parties for the collection, transport, and disposal of the waste. </a:t>
            </a:r>
          </a:p>
          <a:p>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Member States shall ensure that appropriate collection or discard systems are in place for waste veterinary medicinal products (including medicated feed) and to ensure that the location of collection or discard points as well as other relevant information is made available to farmers, animal keepers, veterinarians, and other relevant persons. </a:t>
            </a:r>
          </a:p>
          <a:p>
            <a:r>
              <a:rPr lang="en-US" dirty="0">
                <a:solidFill>
                  <a:srgbClr val="003399"/>
                </a:solidFill>
                <a:latin typeface="EC Square Sans Pro" panose="020B0506040000020004" pitchFamily="34"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a:extLst>
              <a:ext uri="{FF2B5EF4-FFF2-40B4-BE49-F238E27FC236}">
                <a16:creationId xmlns:a16="http://schemas.microsoft.com/office/drawing/2014/main" id="{9D236A0E-7B83-4899-85A1-F5EB0981C8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8140" y="175937"/>
            <a:ext cx="4058816" cy="777394"/>
          </a:xfrm>
          <a:prstGeom prst="rect">
            <a:avLst/>
          </a:prstGeom>
        </p:spPr>
      </p:pic>
      <p:sp>
        <p:nvSpPr>
          <p:cNvPr id="9" name="Rectángulo redondeado 13">
            <a:extLst>
              <a:ext uri="{FF2B5EF4-FFF2-40B4-BE49-F238E27FC236}">
                <a16:creationId xmlns:a16="http://schemas.microsoft.com/office/drawing/2014/main" id="{6BABE3B0-7BDF-4FDC-974A-6A3F8E5F6899}"/>
              </a:ext>
            </a:extLst>
          </p:cNvPr>
          <p:cNvSpPr/>
          <p:nvPr/>
        </p:nvSpPr>
        <p:spPr>
          <a:xfrm>
            <a:off x="838200" y="224483"/>
            <a:ext cx="6781800"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609600" y="298802"/>
            <a:ext cx="61722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rPr>
              <a:t>Other considerations for prescriptions</a:t>
            </a:r>
            <a:endParaRPr kumimoji="0" lang="en-GB" sz="20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pic>
        <p:nvPicPr>
          <p:cNvPr id="15" name="Picture 3">
            <a:extLst>
              <a:ext uri="{FF2B5EF4-FFF2-40B4-BE49-F238E27FC236}">
                <a16:creationId xmlns:a16="http://schemas.microsoft.com/office/drawing/2014/main" id="{F94BF2AF-5A6C-4B2C-B014-C47A4CD105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1163274"/>
            <a:ext cx="3927051" cy="5501491"/>
          </a:xfrm>
          <a:prstGeom prst="rect">
            <a:avLst/>
          </a:prstGeom>
        </p:spPr>
      </p:pic>
      <p:pic>
        <p:nvPicPr>
          <p:cNvPr id="17" name="Content Placeholder 7">
            <a:extLst>
              <a:ext uri="{FF2B5EF4-FFF2-40B4-BE49-F238E27FC236}">
                <a16:creationId xmlns:a16="http://schemas.microsoft.com/office/drawing/2014/main" id="{4ABD333F-97D8-41DE-B6F0-40ABA42FAC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1193272"/>
            <a:ext cx="3918003" cy="5501491"/>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p:txBody>
          <a:bodyPr lIns="91440" tIns="45720" rIns="91440" bIns="45720" anchor="t"/>
          <a:lstStyle/>
          <a:p>
            <a:r>
              <a:rPr lang="es-ES" b="1" err="1">
                <a:latin typeface="Arial"/>
                <a:cs typeface="Arial"/>
              </a:rPr>
              <a:t>Prudent</a:t>
            </a:r>
            <a:r>
              <a:rPr lang="es-ES" b="1" dirty="0">
                <a:latin typeface="Arial"/>
                <a:cs typeface="Arial"/>
              </a:rPr>
              <a:t> Use </a:t>
            </a:r>
            <a:r>
              <a:rPr lang="es-ES" b="1" err="1">
                <a:latin typeface="Arial"/>
                <a:cs typeface="Arial"/>
              </a:rPr>
              <a:t>Guidelines</a:t>
            </a:r>
            <a:endParaRPr lang="es-ES" b="1" dirty="0">
              <a:latin typeface="Arial"/>
              <a:cs typeface="Arial"/>
            </a:endParaRPr>
          </a:p>
        </p:txBody>
      </p:sp>
      <p:sp>
        <p:nvSpPr>
          <p:cNvPr id="6" name="Rectángulo 5">
            <a:extLst>
              <a:ext uri="{FF2B5EF4-FFF2-40B4-BE49-F238E27FC236}">
                <a16:creationId xmlns:a16="http://schemas.microsoft.com/office/drawing/2014/main" id="{3271D7FC-38CE-C1DA-EBD7-7F51432E06CD}"/>
              </a:ext>
            </a:extLst>
          </p:cNvPr>
          <p:cNvSpPr/>
          <p:nvPr/>
        </p:nvSpPr>
        <p:spPr>
          <a:xfrm>
            <a:off x="383062" y="1759102"/>
            <a:ext cx="5635611" cy="465209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8" name="CuadroTexto 7">
            <a:extLst>
              <a:ext uri="{FF2B5EF4-FFF2-40B4-BE49-F238E27FC236}">
                <a16:creationId xmlns:a16="http://schemas.microsoft.com/office/drawing/2014/main" id="{74AB7E57-D92C-1F72-0297-1EA5121A2B31}"/>
              </a:ext>
            </a:extLst>
          </p:cNvPr>
          <p:cNvSpPr txBox="1"/>
          <p:nvPr/>
        </p:nvSpPr>
        <p:spPr>
          <a:xfrm>
            <a:off x="806145" y="2289174"/>
            <a:ext cx="495925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err="1">
                <a:ln>
                  <a:noFill/>
                </a:ln>
                <a:solidFill>
                  <a:srgbClr val="002060"/>
                </a:solidFill>
                <a:effectLst/>
                <a:uLnTx/>
                <a:uFillTx/>
                <a:latin typeface="EC Square Sans Pro"/>
              </a:rPr>
              <a:t>Guideline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for</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the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prudent</a:t>
            </a:r>
            <a:r>
              <a:rPr kumimoji="0" lang="es-ES" sz="2400" b="0" i="0" u="none" strike="noStrike" kern="0" cap="none" spc="0" normalizeH="0" baseline="0" noProof="0" dirty="0">
                <a:ln>
                  <a:noFill/>
                </a:ln>
                <a:solidFill>
                  <a:srgbClr val="002060"/>
                </a:solidFill>
                <a:effectLst/>
                <a:uLnTx/>
                <a:uFillTx/>
                <a:latin typeface="EC Square Sans Pro"/>
              </a:rPr>
              <a:t> use of </a:t>
            </a:r>
            <a:br>
              <a:rPr kumimoji="0" lang="es-ES" sz="2400" b="0" i="0" u="none" strike="noStrike" kern="0" cap="none" spc="0" normalizeH="0" baseline="0" noProof="0" dirty="0">
                <a:ln>
                  <a:noFill/>
                </a:ln>
                <a:solidFill>
                  <a:srgbClr val="002060"/>
                </a:solidFill>
                <a:effectLst/>
                <a:uLnTx/>
                <a:uFillTx/>
                <a:latin typeface="EC Square Sans Pro"/>
              </a:rPr>
            </a:br>
            <a:r>
              <a:rPr kumimoji="0" lang="es-ES" sz="2400" b="0" i="0" u="none" strike="noStrike" kern="0" cap="none" spc="0" normalizeH="0" baseline="0" noProof="0" dirty="0" err="1">
                <a:ln>
                  <a:noFill/>
                </a:ln>
                <a:solidFill>
                  <a:srgbClr val="002060"/>
                </a:solidFill>
                <a:effectLst/>
                <a:uLnTx/>
                <a:uFillTx/>
                <a:latin typeface="EC Square Sans Pro"/>
              </a:rPr>
              <a:t>antimicrobials</a:t>
            </a:r>
            <a:r>
              <a:rPr kumimoji="0" lang="es-ES" sz="2400" b="0" i="0" u="none" strike="noStrike" kern="0" cap="none" spc="0" normalizeH="0" baseline="0" noProof="0" dirty="0">
                <a:ln>
                  <a:noFill/>
                </a:ln>
                <a:solidFill>
                  <a:srgbClr val="002060"/>
                </a:solidFill>
                <a:effectLst/>
                <a:uLnTx/>
                <a:uFillTx/>
                <a:latin typeface="EC Square Sans Pro"/>
              </a:rPr>
              <a:t> in </a:t>
            </a:r>
            <a:r>
              <a:rPr kumimoji="0" lang="es-ES" sz="2400" b="0" i="0" u="none" strike="noStrike" kern="0" cap="none" spc="0" normalizeH="0" baseline="0" noProof="0" dirty="0" err="1">
                <a:ln>
                  <a:noFill/>
                </a:ln>
                <a:solidFill>
                  <a:srgbClr val="002060"/>
                </a:solidFill>
                <a:effectLst/>
                <a:uLnTx/>
                <a:uFillTx/>
                <a:latin typeface="EC Square Sans Pro"/>
              </a:rPr>
              <a:t>veterinary</a:t>
            </a:r>
            <a:r>
              <a:rPr kumimoji="0" lang="es-ES" sz="2400" b="0" i="0" u="none" strike="noStrike" kern="0" cap="none" spc="0" normalizeH="0" baseline="0" noProof="0" dirty="0">
                <a:ln>
                  <a:noFill/>
                </a:ln>
                <a:solidFill>
                  <a:srgbClr val="002060"/>
                </a:solidFill>
                <a:effectLst/>
                <a:uLnTx/>
                <a:uFillTx/>
                <a:latin typeface="EC Square Sans Pro"/>
              </a:rPr>
              <a:t> medicine 2015/C 299/04</a:t>
            </a:r>
            <a:r>
              <a:rPr kumimoji="0" lang="es-ES" sz="2400" b="0" i="0" u="none" strike="noStrike" kern="0" cap="none" spc="0" normalizeH="0" baseline="0" noProof="0" dirty="0">
                <a:ln>
                  <a:noFill/>
                </a:ln>
                <a:solidFill>
                  <a:srgbClr val="002060"/>
                </a:solidFill>
                <a:effectLst/>
                <a:uLnTx/>
                <a:uFillTx/>
                <a:latin typeface="EC Square Sans Pro"/>
                <a:ea typeface="EC Square Sans Pro"/>
                <a:cs typeface="EC Square Sans Pro"/>
              </a:rPr>
              <a:t>​</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8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2060"/>
                </a:solidFill>
                <a:effectLst/>
                <a:uLnTx/>
                <a:uFillTx/>
                <a:latin typeface="EC Square Sans Pro"/>
              </a:rPr>
              <a:t>https://health.ec.europa.eu/system/files/2016-11/2015_prudent_use_guidelines_en_0.pdf</a:t>
            </a:r>
            <a:endParaRPr kumimoji="0" lang="es-ES" sz="1600" b="0" i="0" u="none" strike="noStrike" kern="0" cap="none" spc="0" normalizeH="0" baseline="0" noProof="0" dirty="0">
              <a:ln>
                <a:noFill/>
              </a:ln>
              <a:solidFill>
                <a:sysClr val="windowText" lastClr="00000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002060"/>
              </a:solidFill>
              <a:effectLst/>
              <a:uLnTx/>
              <a:uFillTx/>
              <a:latin typeface="EC Square Sans Pro"/>
            </a:endParaRPr>
          </a:p>
        </p:txBody>
      </p:sp>
      <p:sp>
        <p:nvSpPr>
          <p:cNvPr id="9" name="Rectángulo 8">
            <a:extLst>
              <a:ext uri="{FF2B5EF4-FFF2-40B4-BE49-F238E27FC236}">
                <a16:creationId xmlns:a16="http://schemas.microsoft.com/office/drawing/2014/main" id="{AB53290D-DC25-D02B-252D-06B24A349D71}"/>
              </a:ext>
            </a:extLst>
          </p:cNvPr>
          <p:cNvSpPr/>
          <p:nvPr/>
        </p:nvSpPr>
        <p:spPr>
          <a:xfrm>
            <a:off x="6146953" y="1777709"/>
            <a:ext cx="5431638" cy="4605729"/>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10" name="CuadroTexto 9">
            <a:extLst>
              <a:ext uri="{FF2B5EF4-FFF2-40B4-BE49-F238E27FC236}">
                <a16:creationId xmlns:a16="http://schemas.microsoft.com/office/drawing/2014/main" id="{9E3B1CED-CE99-A895-64A0-46F5ADA70862}"/>
              </a:ext>
            </a:extLst>
          </p:cNvPr>
          <p:cNvSpPr txBox="1"/>
          <p:nvPr/>
        </p:nvSpPr>
        <p:spPr>
          <a:xfrm>
            <a:off x="6401228" y="2205816"/>
            <a:ext cx="4643854"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EC Square Sans Pro"/>
              </a:rPr>
              <a:t>Best-practice framework for the use of antimicrobials in food-producing animals in the EU - Reaching for the next level.</a:t>
            </a:r>
            <a:endParaRPr kumimoji="0" lang="en-US" sz="1600" b="1" i="0" u="none" strike="noStrike" kern="0" cap="none" spc="0" normalizeH="0" baseline="0" noProof="0" dirty="0">
              <a:ln>
                <a:noFill/>
              </a:ln>
              <a:solidFill>
                <a:srgbClr val="00A6D4"/>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2060"/>
                </a:solidFill>
                <a:effectLst/>
                <a:uLnTx/>
                <a:uFillTx/>
                <a:latin typeface="EC Square Sans Pro"/>
              </a:rPr>
              <a:t> https://epruma.eu/home/best-practice-guides/best-practice-framework-for-the-use-of-antimicrobials-in-food-producing-animals-in-the-eu-reaching-for-the-next-level/</a:t>
            </a:r>
          </a:p>
        </p:txBody>
      </p:sp>
      <p:sp>
        <p:nvSpPr>
          <p:cNvPr id="4" name="CuadroTexto 3">
            <a:extLst>
              <a:ext uri="{FF2B5EF4-FFF2-40B4-BE49-F238E27FC236}">
                <a16:creationId xmlns:a16="http://schemas.microsoft.com/office/drawing/2014/main" id="{1C1F76AE-BB65-4126-9BB2-46C4F9E6FDE6}"/>
              </a:ext>
            </a:extLst>
          </p:cNvPr>
          <p:cNvSpPr txBox="1"/>
          <p:nvPr/>
        </p:nvSpPr>
        <p:spPr>
          <a:xfrm>
            <a:off x="271616" y="1291769"/>
            <a:ext cx="5367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3399"/>
                </a:solidFill>
                <a:effectLst/>
                <a:highlight>
                  <a:srgbClr val="ECEBEB"/>
                </a:highlight>
                <a:uLnTx/>
                <a:uFillTx/>
              </a:rPr>
              <a:t>No</a:t>
            </a:r>
            <a:r>
              <a:rPr lang="en-GB" dirty="0">
                <a:solidFill>
                  <a:srgbClr val="003399"/>
                </a:solidFill>
                <a:highlight>
                  <a:srgbClr val="ECEBEB"/>
                </a:highlight>
              </a:rPr>
              <a:t>t </a:t>
            </a:r>
            <a:r>
              <a:rPr kumimoji="0" lang="en-GB" sz="1800" b="0" i="0" u="none" strike="noStrike" kern="0" cap="none" spc="0" normalizeH="0" baseline="0" noProof="0" dirty="0">
                <a:ln>
                  <a:noFill/>
                </a:ln>
                <a:solidFill>
                  <a:srgbClr val="003399"/>
                </a:solidFill>
                <a:effectLst/>
                <a:highlight>
                  <a:srgbClr val="ECEBEB"/>
                </a:highlight>
                <a:uLnTx/>
                <a:uFillTx/>
              </a:rPr>
              <a:t>legally binding as the previous acts/provisions!</a:t>
            </a:r>
          </a:p>
        </p:txBody>
      </p:sp>
    </p:spTree>
    <p:extLst>
      <p:ext uri="{BB962C8B-B14F-4D97-AF65-F5344CB8AC3E}">
        <p14:creationId xmlns:p14="http://schemas.microsoft.com/office/powerpoint/2010/main" val="280605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D00EA2-ADF9-4541-BC2E-B213C063CD0E}"/>
              </a:ext>
            </a:extLst>
          </p:cNvPr>
          <p:cNvSpPr>
            <a:spLocks noGrp="1"/>
          </p:cNvSpPr>
          <p:nvPr>
            <p:ph type="body" sz="quarter" idx="10"/>
          </p:nvPr>
        </p:nvSpPr>
        <p:spPr>
          <a:xfrm>
            <a:off x="609600" y="311150"/>
            <a:ext cx="11125200" cy="533400"/>
          </a:xfrm>
        </p:spPr>
        <p:txBody>
          <a:bodyPr/>
          <a:lstStyle/>
          <a:p>
            <a:pPr algn="ctr"/>
            <a:r>
              <a:rPr lang="en-GB" b="1" dirty="0">
                <a:solidFill>
                  <a:srgbClr val="002060"/>
                </a:solidFill>
                <a:latin typeface="EC Square Sans Pro" panose="020B0506040000020004" pitchFamily="34" charset="0"/>
              </a:rPr>
              <a:t>Animal Health Law </a:t>
            </a:r>
            <a:r>
              <a:rPr lang="en-GB" dirty="0">
                <a:solidFill>
                  <a:srgbClr val="002060"/>
                </a:solidFill>
                <a:latin typeface="EC Square Sans Pro" panose="020B0506040000020004" pitchFamily="34" charset="0"/>
              </a:rPr>
              <a:t>(</a:t>
            </a:r>
            <a:r>
              <a:rPr lang="en-US" dirty="0">
                <a:solidFill>
                  <a:srgbClr val="002060"/>
                </a:solidFill>
                <a:latin typeface="EC Square Sans Pro" panose="020B0506040000020004" pitchFamily="34" charset="0"/>
              </a:rPr>
              <a:t>Regulation (EU) 2016/429 on transmissible animal disease)</a:t>
            </a:r>
          </a:p>
        </p:txBody>
      </p:sp>
      <p:sp>
        <p:nvSpPr>
          <p:cNvPr id="5" name="Rectángulo redondeado 13">
            <a:extLst>
              <a:ext uri="{FF2B5EF4-FFF2-40B4-BE49-F238E27FC236}">
                <a16:creationId xmlns:a16="http://schemas.microsoft.com/office/drawing/2014/main" id="{1C8A5D96-79CC-49D4-9958-218917ABEFF5}"/>
              </a:ext>
            </a:extLst>
          </p:cNvPr>
          <p:cNvSpPr/>
          <p:nvPr/>
        </p:nvSpPr>
        <p:spPr>
          <a:xfrm>
            <a:off x="0" y="1377950"/>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7" name="CuadroTexto 6">
            <a:extLst>
              <a:ext uri="{FF2B5EF4-FFF2-40B4-BE49-F238E27FC236}">
                <a16:creationId xmlns:a16="http://schemas.microsoft.com/office/drawing/2014/main" id="{D5B06E44-AA44-47B7-AAF6-04F925D1A917}"/>
              </a:ext>
            </a:extLst>
          </p:cNvPr>
          <p:cNvSpPr txBox="1"/>
          <p:nvPr/>
        </p:nvSpPr>
        <p:spPr>
          <a:xfrm>
            <a:off x="594851" y="1496775"/>
            <a:ext cx="1144148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EC Square Sans Pro" panose="020B0506040000020004" pitchFamily="34" charset="0"/>
              </a:rPr>
              <a:t>“Prevention is better than cure”</a:t>
            </a:r>
            <a:endParaRPr kumimoji="0" lang="en-GB" sz="2400" b="0" i="0" u="none" strike="noStrike" kern="0" cap="none" spc="0" normalizeH="0" baseline="0" noProof="0" dirty="0">
              <a:ln>
                <a:noFill/>
              </a:ln>
              <a:solidFill>
                <a:srgbClr val="FFFFFF"/>
              </a:solidFill>
              <a:effectLst/>
              <a:uLnTx/>
              <a:uFillTx/>
              <a:latin typeface="EC Square Sans Pro" panose="020B0506040000020004" pitchFamily="34" charset="0"/>
            </a:endParaRPr>
          </a:p>
        </p:txBody>
      </p:sp>
      <p:sp>
        <p:nvSpPr>
          <p:cNvPr id="9" name="CuadroTexto 8">
            <a:extLst>
              <a:ext uri="{FF2B5EF4-FFF2-40B4-BE49-F238E27FC236}">
                <a16:creationId xmlns:a16="http://schemas.microsoft.com/office/drawing/2014/main" id="{D3D5898F-F375-489E-901B-A22AC9EFCE86}"/>
              </a:ext>
            </a:extLst>
          </p:cNvPr>
          <p:cNvSpPr txBox="1"/>
          <p:nvPr/>
        </p:nvSpPr>
        <p:spPr>
          <a:xfrm>
            <a:off x="3429000" y="2970628"/>
            <a:ext cx="4267200" cy="3200876"/>
          </a:xfrm>
          <a:prstGeom prst="rect">
            <a:avLst/>
          </a:prstGeom>
          <a:solidFill>
            <a:schemeClr val="bg1">
              <a:lumMod val="85000"/>
            </a:schemeClr>
          </a:solid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Clear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responsibility</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for all players for animal health</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Operators</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ensure a high level of animal health and welfare, and biosecurity</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Vets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raise awareness and help in the prevention and spread of pathogens</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CA</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protect animal health, human</a:t>
            </a:r>
          </a:p>
          <a:p>
            <a:pPr marL="0" marR="0" lvl="1"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a:rPr>
              <a:t> health and environment</a:t>
            </a:r>
            <a:endParaRPr kumimoji="0" lang="en-GB" sz="1800" b="0" i="0" u="none" strike="noStrike" kern="0" cap="none" spc="0" normalizeH="0" baseline="0" noProof="0" dirty="0">
              <a:ln>
                <a:noFill/>
              </a:ln>
              <a:solidFill>
                <a:sysClr val="windowText" lastClr="000000"/>
              </a:solidFill>
              <a:effectLst/>
              <a:uLnTx/>
              <a:uFillTx/>
              <a:latin typeface="EC Square Sans Pro"/>
            </a:endParaRPr>
          </a:p>
        </p:txBody>
      </p:sp>
      <p:sp>
        <p:nvSpPr>
          <p:cNvPr id="10" name="CuadroTexto 9">
            <a:extLst>
              <a:ext uri="{FF2B5EF4-FFF2-40B4-BE49-F238E27FC236}">
                <a16:creationId xmlns:a16="http://schemas.microsoft.com/office/drawing/2014/main" id="{E74ED37D-C482-486E-AF69-173FCDD414FE}"/>
              </a:ext>
            </a:extLst>
          </p:cNvPr>
          <p:cNvSpPr txBox="1"/>
          <p:nvPr/>
        </p:nvSpPr>
        <p:spPr>
          <a:xfrm>
            <a:off x="7882194" y="2970628"/>
            <a:ext cx="4309806" cy="2769989"/>
          </a:xfrm>
          <a:prstGeom prst="rect">
            <a:avLst/>
          </a:prstGeom>
          <a:solidFill>
            <a:srgbClr val="2C747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EC Square Sans Pro" panose="020B0506040000020004" pitchFamily="34" charset="0"/>
              </a:rPr>
              <a:t>Prioritising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EU intervention</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Regulatory tools/interventions for resistant pathogens: "disease agents“</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Disease preventive and control measures may apply (surveillance, eradication etc.)</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Legal basis monitoring AMR in animal pathogens</a:t>
            </a: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p:txBody>
      </p:sp>
      <p:sp>
        <p:nvSpPr>
          <p:cNvPr id="3" name="Rectángulo 2">
            <a:extLst>
              <a:ext uri="{FF2B5EF4-FFF2-40B4-BE49-F238E27FC236}">
                <a16:creationId xmlns:a16="http://schemas.microsoft.com/office/drawing/2014/main" id="{1773ED4B-94AE-4043-B465-D839C22AE128}"/>
              </a:ext>
            </a:extLst>
          </p:cNvPr>
          <p:cNvSpPr/>
          <p:nvPr/>
        </p:nvSpPr>
        <p:spPr>
          <a:xfrm>
            <a:off x="76200" y="2970628"/>
            <a:ext cx="3157798" cy="2769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Preventive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driven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approach</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improvement of animal health and biosecurity measures, good farming practices</a:t>
            </a:r>
          </a:p>
        </p:txBody>
      </p:sp>
    </p:spTree>
    <p:extLst>
      <p:ext uri="{BB962C8B-B14F-4D97-AF65-F5344CB8AC3E}">
        <p14:creationId xmlns:p14="http://schemas.microsoft.com/office/powerpoint/2010/main" val="210125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rta tricolor a Romaniei 2, autocolant, fara sipci, 130x92cm"/>
          <p:cNvPicPr>
            <a:picLocks noChangeAspect="1" noChangeArrowheads="1"/>
          </p:cNvPicPr>
          <p:nvPr/>
        </p:nvPicPr>
        <p:blipFill rotWithShape="1">
          <a:blip r:embed="rId2">
            <a:extLst>
              <a:ext uri="{28A0092B-C50C-407E-A947-70E740481C1C}">
                <a14:useLocalDpi xmlns:a14="http://schemas.microsoft.com/office/drawing/2010/main" val="0"/>
              </a:ext>
            </a:extLst>
          </a:blip>
          <a:srcRect l="8889" t="15556" r="8889" b="20000"/>
          <a:stretch/>
        </p:blipFill>
        <p:spPr bwMode="auto">
          <a:xfrm>
            <a:off x="3048000" y="768350"/>
            <a:ext cx="6019800" cy="4718223"/>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968750"/>
            <a:ext cx="2895600" cy="1143000"/>
          </a:xfrm>
          <a:effectLst>
            <a:outerShdw blurRad="50800" dist="38100" dir="5400000" algn="t" rotWithShape="0">
              <a:prstClr val="black">
                <a:alpha val="40000"/>
              </a:prstClr>
            </a:outerShdw>
            <a:reflection blurRad="6350" stA="50000" endA="300" endPos="90000" dir="5400000" sy="-100000" algn="bl" rotWithShape="0"/>
          </a:effectLst>
        </p:spPr>
        <p:txBody>
          <a:bodyPr/>
          <a:lstStyle/>
          <a:p>
            <a:r>
              <a:rPr lang="es-ES" sz="4400" b="1" dirty="0" err="1">
                <a:solidFill>
                  <a:srgbClr val="FF0000"/>
                </a:solidFill>
                <a:latin typeface="EC Square Sans Pro"/>
              </a:rPr>
              <a:t>Romanian</a:t>
            </a:r>
            <a:r>
              <a:rPr lang="es-ES" sz="4000" b="1" dirty="0">
                <a:solidFill>
                  <a:srgbClr val="FF0000"/>
                </a:solidFill>
                <a:latin typeface="EC Square Sans Pro"/>
              </a:rPr>
              <a:t> </a:t>
            </a:r>
            <a:r>
              <a:rPr lang="es-ES" sz="3200" b="1" dirty="0" err="1">
                <a:solidFill>
                  <a:srgbClr val="FF0000"/>
                </a:solidFill>
                <a:latin typeface="EC Square Sans Pro"/>
              </a:rPr>
              <a:t>specifications</a:t>
            </a:r>
            <a:endParaRPr lang="es-ES" sz="3200" b="1" dirty="0">
              <a:solidFill>
                <a:srgbClr val="FF0000"/>
              </a:solidFill>
              <a:latin typeface="EC Square Sans Pro"/>
            </a:endParaRPr>
          </a:p>
        </p:txBody>
      </p:sp>
    </p:spTree>
    <p:extLst>
      <p:ext uri="{BB962C8B-B14F-4D97-AF65-F5344CB8AC3E}">
        <p14:creationId xmlns:p14="http://schemas.microsoft.com/office/powerpoint/2010/main" val="1613776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814" t="1346" r="1596" b="3073"/>
          <a:stretch>
            <a:fillRect/>
          </a:stretch>
        </p:blipFill>
        <p:spPr>
          <a:xfrm>
            <a:off x="2133600" y="844550"/>
            <a:ext cx="9829800" cy="5756327"/>
          </a:xfrm>
          <a:prstGeom prst="rect">
            <a:avLst/>
          </a:prstGeom>
        </p:spPr>
      </p:pic>
      <p:sp>
        <p:nvSpPr>
          <p:cNvPr id="3" name="Title 1"/>
          <p:cNvSpPr txBox="1">
            <a:spLocks/>
          </p:cNvSpPr>
          <p:nvPr/>
        </p:nvSpPr>
        <p:spPr>
          <a:xfrm>
            <a:off x="0" y="615950"/>
            <a:ext cx="8229600" cy="325437"/>
          </a:xfrm>
          <a:prstGeom prst="rect">
            <a:avLst/>
          </a:prstGeom>
          <a:solidFill>
            <a:srgbClr val="002060"/>
          </a:solidFill>
        </p:spPr>
        <p:txBody>
          <a:bodyPr/>
          <a:lstStyle>
            <a:lvl1pPr>
              <a:defRPr>
                <a:latin typeface="+mj-lt"/>
                <a:ea typeface="+mj-ea"/>
                <a:cs typeface="+mj-cs"/>
              </a:defRPr>
            </a:lvl1pPr>
          </a:lstStyle>
          <a:p>
            <a:pPr algn="l"/>
            <a:r>
              <a:rPr lang="en-US" sz="1400" b="1" dirty="0">
                <a:solidFill>
                  <a:schemeClr val="bg1"/>
                </a:solidFill>
                <a:latin typeface="EC Square Sans Pro"/>
              </a:rPr>
              <a:t>Source: </a:t>
            </a:r>
            <a:r>
              <a:rPr lang="en-US" sz="1400" dirty="0">
                <a:solidFill>
                  <a:schemeClr val="bg1"/>
                </a:solidFill>
                <a:latin typeface="EC Square Sans Pro"/>
              </a:rPr>
              <a:t>http://amrls.cvm.msu.edu/images/vph/HUMAN-HEALTH-IMPACT_3-copy.jpg</a:t>
            </a:r>
          </a:p>
        </p:txBody>
      </p:sp>
    </p:spTree>
    <p:extLst>
      <p:ext uri="{BB962C8B-B14F-4D97-AF65-F5344CB8AC3E}">
        <p14:creationId xmlns:p14="http://schemas.microsoft.com/office/powerpoint/2010/main" val="805712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7344" y="817770"/>
            <a:ext cx="3896578" cy="488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657600" y="5725583"/>
            <a:ext cx="7696200" cy="307777"/>
          </a:xfrm>
          <a:prstGeom prst="rect">
            <a:avLst/>
          </a:prstGeom>
          <a:solidFill>
            <a:srgbClr val="002060"/>
          </a:solidFill>
        </p:spPr>
        <p:txBody>
          <a:bodyPr wrap="square">
            <a:spAutoFit/>
          </a:bodyPr>
          <a:lstStyle/>
          <a:p>
            <a:pPr>
              <a:defRPr/>
            </a:pPr>
            <a:r>
              <a:rPr lang="ro-RO" sz="1400" b="1" dirty="0">
                <a:solidFill>
                  <a:schemeClr val="bg1"/>
                </a:solidFill>
                <a:latin typeface="EC Square Sans Pro"/>
                <a:ea typeface="Yu Gothic UI Semibold" pitchFamily="34" charset="-128"/>
              </a:rPr>
              <a:t>S</a:t>
            </a:r>
            <a:r>
              <a:rPr lang="en-US" sz="1400" b="1" dirty="0" err="1">
                <a:solidFill>
                  <a:schemeClr val="bg1"/>
                </a:solidFill>
                <a:latin typeface="EC Square Sans Pro"/>
                <a:ea typeface="Yu Gothic UI Semibold" pitchFamily="34" charset="-128"/>
              </a:rPr>
              <a:t>ource</a:t>
            </a:r>
            <a:r>
              <a:rPr lang="ro-RO" sz="1400" b="1" dirty="0">
                <a:solidFill>
                  <a:schemeClr val="bg1"/>
                </a:solidFill>
                <a:latin typeface="EC Square Sans Pro"/>
                <a:ea typeface="Yu Gothic UI Semibold" pitchFamily="34" charset="-128"/>
              </a:rPr>
              <a:t>:</a:t>
            </a:r>
            <a:r>
              <a:rPr lang="ro-RO" sz="1400" dirty="0">
                <a:solidFill>
                  <a:schemeClr val="bg1"/>
                </a:solidFill>
                <a:latin typeface="EC Square Sans Pro"/>
                <a:ea typeface="Yu Gothic UI Semibold" pitchFamily="34" charset="-128"/>
              </a:rPr>
              <a:t> </a:t>
            </a:r>
            <a:r>
              <a:rPr lang="en-US" sz="1400" dirty="0">
                <a:solidFill>
                  <a:schemeClr val="bg1"/>
                </a:solidFill>
                <a:latin typeface="EC Square Sans Pro"/>
                <a:ea typeface="Yu Gothic UI Semibold" pitchFamily="34" charset="-128"/>
              </a:rPr>
              <a:t>https://amr-review.org/sites/default/files/160518_Final%20paper_with%20cover.pdf</a:t>
            </a:r>
            <a:r>
              <a:rPr lang="ro-RO" sz="1400" dirty="0">
                <a:solidFill>
                  <a:schemeClr val="bg1"/>
                </a:solidFill>
                <a:latin typeface="EC Square Sans Pro"/>
                <a:ea typeface="Yu Gothic UI Semibold" pitchFamily="34" charset="-128"/>
              </a:rPr>
              <a:t> </a:t>
            </a:r>
            <a:endParaRPr lang="en-US" sz="1400" dirty="0">
              <a:solidFill>
                <a:schemeClr val="bg1"/>
              </a:solidFill>
              <a:latin typeface="EC Square Sans Pro"/>
              <a:ea typeface="Yu Gothic UI Semibold" pitchFamily="34" charset="-128"/>
            </a:endParaRPr>
          </a:p>
        </p:txBody>
      </p:sp>
      <p:sp>
        <p:nvSpPr>
          <p:cNvPr id="74756" name="Rectangle 5"/>
          <p:cNvSpPr>
            <a:spLocks noChangeArrowheads="1"/>
          </p:cNvSpPr>
          <p:nvPr/>
        </p:nvSpPr>
        <p:spPr bwMode="auto">
          <a:xfrm>
            <a:off x="381000" y="807555"/>
            <a:ext cx="6934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zh-CN" sz="2800" b="1" dirty="0">
                <a:solidFill>
                  <a:srgbClr val="002060"/>
                </a:solidFill>
                <a:latin typeface="EC Square Sans Pro"/>
                <a:ea typeface="Calibri" panose="020F0502020204030204" pitchFamily="34" charset="0"/>
                <a:cs typeface="Arial" panose="020B0604020202020204" pitchFamily="34" charset="0"/>
              </a:rPr>
              <a:t>Antibiotics that have been identified in surface waters have often </a:t>
            </a:r>
            <a:r>
              <a:rPr lang="en-US" altLang="zh-CN" sz="3200" b="1" dirty="0">
                <a:solidFill>
                  <a:srgbClr val="FF0000"/>
                </a:solidFill>
                <a:latin typeface="EC Square Sans Pro"/>
                <a:ea typeface="Calibri" panose="020F0502020204030204" pitchFamily="34" charset="0"/>
                <a:cs typeface="Arial" panose="020B0604020202020204" pitchFamily="34" charset="0"/>
              </a:rPr>
              <a:t>include:</a:t>
            </a:r>
          </a:p>
          <a:p>
            <a:pPr algn="r"/>
            <a:r>
              <a:rPr lang="fr-FR" altLang="zh-CN" sz="1100" b="1" dirty="0">
                <a:solidFill>
                  <a:srgbClr val="FF0000"/>
                </a:solidFill>
                <a:latin typeface="EC Square Sans Pro"/>
                <a:ea typeface="Calibri" panose="020F0502020204030204" pitchFamily="34" charset="0"/>
                <a:cs typeface="Arial" panose="020B0604020202020204" pitchFamily="34" charset="0"/>
              </a:rPr>
              <a:t> </a:t>
            </a:r>
            <a:endParaRPr lang="en-US" altLang="zh-CN" sz="1050" b="1" dirty="0">
              <a:solidFill>
                <a:srgbClr val="FF0000"/>
              </a:solidFill>
              <a:latin typeface="EC Square Sans Pro"/>
              <a:ea typeface="Calibri" panose="020F0502020204030204" pitchFamily="34" charset="0"/>
              <a:cs typeface="Arial" panose="020B0604020202020204" pitchFamily="34" charset="0"/>
            </a:endParaRPr>
          </a:p>
          <a:p>
            <a:pPr algn="r">
              <a:buFontTx/>
              <a:buChar char="•"/>
            </a:pPr>
            <a:r>
              <a:rPr lang="fr-FR" altLang="zh-CN" sz="2400" b="1" dirty="0">
                <a:solidFill>
                  <a:srgbClr val="002060"/>
                </a:solidFill>
                <a:latin typeface="EC Square Sans Pro"/>
                <a:ea typeface="Calibri" panose="020F0502020204030204" pitchFamily="34" charset="0"/>
                <a:cs typeface="Arial" panose="020B0604020202020204" pitchFamily="34" charset="0"/>
              </a:rPr>
              <a:t> macrolides,  </a:t>
            </a:r>
          </a:p>
          <a:p>
            <a:pPr algn="r">
              <a:buFontTx/>
              <a:buChar char="•"/>
            </a:pPr>
            <a:r>
              <a:rPr lang="fr-FR" altLang="zh-CN" sz="2400" b="1" dirty="0" err="1">
                <a:solidFill>
                  <a:srgbClr val="002060"/>
                </a:solidFill>
                <a:latin typeface="EC Square Sans Pro"/>
                <a:ea typeface="Calibri" panose="020F0502020204030204" pitchFamily="34" charset="0"/>
                <a:cs typeface="Arial" panose="020B0604020202020204" pitchFamily="34" charset="0"/>
              </a:rPr>
              <a:t>sulfonamides</a:t>
            </a:r>
            <a:r>
              <a:rPr lang="fr-FR" altLang="zh-CN" sz="2400" b="1" dirty="0">
                <a:solidFill>
                  <a:srgbClr val="002060"/>
                </a:solidFill>
                <a:latin typeface="EC Square Sans Pro"/>
                <a:ea typeface="Calibri" panose="020F0502020204030204" pitchFamily="34" charset="0"/>
                <a:cs typeface="Arial" panose="020B0604020202020204" pitchFamily="34" charset="0"/>
              </a:rPr>
              <a:t>,  </a:t>
            </a:r>
          </a:p>
          <a:p>
            <a:pPr algn="r">
              <a:buFontTx/>
              <a:buChar char="•"/>
            </a:pPr>
            <a:r>
              <a:rPr lang="fr-FR" altLang="zh-CN" sz="2400" b="1" dirty="0" err="1">
                <a:solidFill>
                  <a:srgbClr val="002060"/>
                </a:solidFill>
                <a:latin typeface="EC Square Sans Pro"/>
                <a:ea typeface="Calibri" panose="020F0502020204030204" pitchFamily="34" charset="0"/>
                <a:cs typeface="Arial" panose="020B0604020202020204" pitchFamily="34" charset="0"/>
              </a:rPr>
              <a:t>tetracyclines</a:t>
            </a:r>
            <a:r>
              <a:rPr lang="fr-FR" altLang="zh-CN" sz="2400" b="1" dirty="0">
                <a:solidFill>
                  <a:srgbClr val="002060"/>
                </a:solidFill>
                <a:latin typeface="EC Square Sans Pro"/>
                <a:ea typeface="Calibri" panose="020F0502020204030204" pitchFamily="34" charset="0"/>
                <a:cs typeface="Arial" panose="020B0604020202020204" pitchFamily="34" charset="0"/>
              </a:rPr>
              <a:t>,  </a:t>
            </a:r>
          </a:p>
          <a:p>
            <a:pPr algn="r">
              <a:buFontTx/>
              <a:buChar char="•"/>
            </a:pPr>
            <a:r>
              <a:rPr lang="fr-FR" altLang="zh-CN" sz="2400" b="1" dirty="0" err="1">
                <a:solidFill>
                  <a:srgbClr val="002060"/>
                </a:solidFill>
                <a:latin typeface="EC Square Sans Pro"/>
                <a:ea typeface="Calibri" panose="020F0502020204030204" pitchFamily="34" charset="0"/>
                <a:cs typeface="Arial" panose="020B0604020202020204" pitchFamily="34" charset="0"/>
              </a:rPr>
              <a:t>chloramphenicols</a:t>
            </a:r>
            <a:r>
              <a:rPr lang="fr-FR" altLang="zh-CN" sz="2400" b="1" dirty="0">
                <a:solidFill>
                  <a:srgbClr val="002060"/>
                </a:solidFill>
                <a:latin typeface="EC Square Sans Pro"/>
                <a:ea typeface="Calibri" panose="020F0502020204030204" pitchFamily="34" charset="0"/>
                <a:cs typeface="Arial" panose="020B0604020202020204" pitchFamily="34" charset="0"/>
              </a:rPr>
              <a:t>,  </a:t>
            </a:r>
          </a:p>
          <a:p>
            <a:pPr algn="r">
              <a:buFontTx/>
              <a:buChar char="•"/>
            </a:pPr>
            <a:r>
              <a:rPr lang="fr-FR" altLang="zh-CN" sz="2400" b="1" dirty="0" err="1">
                <a:solidFill>
                  <a:srgbClr val="002060"/>
                </a:solidFill>
                <a:latin typeface="EC Square Sans Pro"/>
                <a:ea typeface="Calibri" panose="020F0502020204030204" pitchFamily="34" charset="0"/>
                <a:cs typeface="Arial" panose="020B0604020202020204" pitchFamily="34" charset="0"/>
              </a:rPr>
              <a:t>chlortetracycline</a:t>
            </a:r>
            <a:r>
              <a:rPr lang="fr-FR" altLang="zh-CN" sz="2400" b="1" dirty="0">
                <a:solidFill>
                  <a:srgbClr val="002060"/>
                </a:solidFill>
                <a:latin typeface="EC Square Sans Pro"/>
                <a:ea typeface="Calibri" panose="020F0502020204030204" pitchFamily="34" charset="0"/>
                <a:cs typeface="Arial" panose="020B0604020202020204" pitchFamily="34" charset="0"/>
              </a:rPr>
              <a:t>,  </a:t>
            </a:r>
          </a:p>
          <a:p>
            <a:pPr algn="r">
              <a:buFontTx/>
              <a:buChar char="•"/>
            </a:pPr>
            <a:r>
              <a:rPr lang="fr-FR" altLang="zh-CN" sz="2400" b="1" dirty="0" err="1">
                <a:solidFill>
                  <a:srgbClr val="002060"/>
                </a:solidFill>
                <a:latin typeface="EC Square Sans Pro"/>
                <a:ea typeface="Calibri" panose="020F0502020204030204" pitchFamily="34" charset="0"/>
                <a:cs typeface="Arial" panose="020B0604020202020204" pitchFamily="34" charset="0"/>
              </a:rPr>
              <a:t>sulfamethazine</a:t>
            </a:r>
            <a:r>
              <a:rPr lang="fr-FR" altLang="zh-CN" sz="2400" b="1" dirty="0">
                <a:solidFill>
                  <a:srgbClr val="002060"/>
                </a:solidFill>
                <a:latin typeface="EC Square Sans Pro"/>
                <a:ea typeface="Calibri" panose="020F0502020204030204" pitchFamily="34" charset="0"/>
                <a:cs typeface="Arial" panose="020B0604020202020204" pitchFamily="34" charset="0"/>
              </a:rPr>
              <a:t>, </a:t>
            </a:r>
          </a:p>
          <a:p>
            <a:pPr algn="r">
              <a:buFontTx/>
              <a:buChar char="•"/>
            </a:pPr>
            <a:r>
              <a:rPr lang="fr-FR" altLang="zh-CN" sz="2400" b="1" dirty="0">
                <a:solidFill>
                  <a:srgbClr val="002060"/>
                </a:solidFill>
                <a:latin typeface="EC Square Sans Pro"/>
                <a:ea typeface="Calibri" panose="020F0502020204030204" pitchFamily="34" charset="0"/>
                <a:cs typeface="Arial" panose="020B0604020202020204" pitchFamily="34" charset="0"/>
              </a:rPr>
              <a:t> </a:t>
            </a:r>
            <a:r>
              <a:rPr lang="fr-FR" altLang="zh-CN" sz="2400" b="1" dirty="0" err="1">
                <a:solidFill>
                  <a:srgbClr val="002060"/>
                </a:solidFill>
                <a:latin typeface="EC Square Sans Pro"/>
                <a:ea typeface="Calibri" panose="020F0502020204030204" pitchFamily="34" charset="0"/>
                <a:cs typeface="Arial" panose="020B0604020202020204" pitchFamily="34" charset="0"/>
              </a:rPr>
              <a:t>lincomycin</a:t>
            </a:r>
            <a:r>
              <a:rPr lang="fr-FR" altLang="zh-CN" sz="2400" b="1" dirty="0">
                <a:solidFill>
                  <a:srgbClr val="002060"/>
                </a:solidFill>
                <a:latin typeface="EC Square Sans Pro"/>
                <a:ea typeface="Calibri" panose="020F0502020204030204" pitchFamily="34" charset="0"/>
                <a:cs typeface="Arial" panose="020B0604020202020204" pitchFamily="34" charset="0"/>
              </a:rPr>
              <a:t>,  </a:t>
            </a:r>
          </a:p>
          <a:p>
            <a:pPr algn="r">
              <a:buFontTx/>
              <a:buChar char="•"/>
            </a:pPr>
            <a:r>
              <a:rPr lang="fr-FR" altLang="zh-CN" sz="2400" b="1" dirty="0" err="1">
                <a:solidFill>
                  <a:srgbClr val="002060"/>
                </a:solidFill>
                <a:latin typeface="EC Square Sans Pro"/>
                <a:ea typeface="Calibri" panose="020F0502020204030204" pitchFamily="34" charset="0"/>
                <a:cs typeface="Arial" panose="020B0604020202020204" pitchFamily="34" charset="0"/>
              </a:rPr>
              <a:t>trimethoprim</a:t>
            </a:r>
            <a:r>
              <a:rPr lang="fr-FR" altLang="zh-CN" sz="2400" b="1" dirty="0">
                <a:solidFill>
                  <a:srgbClr val="002060"/>
                </a:solidFill>
                <a:latin typeface="EC Square Sans Pro"/>
                <a:ea typeface="Calibri" panose="020F0502020204030204" pitchFamily="34" charset="0"/>
                <a:cs typeface="Arial" panose="020B0604020202020204" pitchFamily="34" charset="0"/>
              </a:rPr>
              <a:t>,  </a:t>
            </a:r>
          </a:p>
          <a:p>
            <a:pPr algn="r">
              <a:buFontTx/>
              <a:buChar char="•"/>
            </a:pPr>
            <a:r>
              <a:rPr lang="fr-FR" altLang="zh-CN" sz="2400" b="1" dirty="0" err="1">
                <a:solidFill>
                  <a:srgbClr val="002060"/>
                </a:solidFill>
                <a:latin typeface="EC Square Sans Pro"/>
                <a:ea typeface="Calibri" panose="020F0502020204030204" pitchFamily="34" charset="0"/>
                <a:cs typeface="Arial" panose="020B0604020202020204" pitchFamily="34" charset="0"/>
              </a:rPr>
              <a:t>sulfadimethoxine</a:t>
            </a:r>
            <a:r>
              <a:rPr lang="fr-FR" altLang="zh-CN" sz="2400" b="1" dirty="0">
                <a:solidFill>
                  <a:srgbClr val="002060"/>
                </a:solidFill>
                <a:latin typeface="EC Square Sans Pro"/>
                <a:ea typeface="Calibri" panose="020F0502020204030204" pitchFamily="34" charset="0"/>
                <a:cs typeface="Arial" panose="020B0604020202020204" pitchFamily="34" charset="0"/>
              </a:rPr>
              <a:t>,  </a:t>
            </a:r>
          </a:p>
          <a:p>
            <a:pPr algn="r">
              <a:buFontTx/>
              <a:buChar char="•"/>
            </a:pPr>
            <a:r>
              <a:rPr lang="fr-FR" altLang="zh-CN" sz="2400" b="1" dirty="0" err="1">
                <a:solidFill>
                  <a:srgbClr val="002060"/>
                </a:solidFill>
                <a:latin typeface="EC Square Sans Pro"/>
                <a:ea typeface="Calibri" panose="020F0502020204030204" pitchFamily="34" charset="0"/>
                <a:cs typeface="Arial" panose="020B0604020202020204" pitchFamily="34" charset="0"/>
              </a:rPr>
              <a:t>sulfamethazine</a:t>
            </a:r>
            <a:r>
              <a:rPr lang="fr-FR" altLang="zh-CN" sz="2400" b="1" dirty="0">
                <a:solidFill>
                  <a:srgbClr val="002060"/>
                </a:solidFill>
                <a:latin typeface="EC Square Sans Pro"/>
                <a:ea typeface="Calibri" panose="020F0502020204030204" pitchFamily="34" charset="0"/>
                <a:cs typeface="Arial" panose="020B0604020202020204" pitchFamily="34" charset="0"/>
              </a:rPr>
              <a:t>.</a:t>
            </a:r>
            <a:r>
              <a:rPr lang="en-US" altLang="zh-CN" sz="2204" b="1" i="1" dirty="0">
                <a:solidFill>
                  <a:srgbClr val="002060"/>
                </a:solidFill>
                <a:latin typeface="EC Square Sans Pro"/>
                <a:ea typeface="SimSun" panose="02010600030101010101" pitchFamily="2" charset="-122"/>
              </a:rPr>
              <a:t> </a:t>
            </a:r>
          </a:p>
        </p:txBody>
      </p:sp>
      <p:sp>
        <p:nvSpPr>
          <p:cNvPr id="2" name="Title 1"/>
          <p:cNvSpPr>
            <a:spLocks noGrp="1"/>
          </p:cNvSpPr>
          <p:nvPr>
            <p:ph type="title"/>
          </p:nvPr>
        </p:nvSpPr>
        <p:spPr/>
        <p:txBody>
          <a:bodyPr/>
          <a:lstStyle/>
          <a:p>
            <a:endParaRPr lang="en-US"/>
          </a:p>
        </p:txBody>
      </p:sp>
      <p:sp>
        <p:nvSpPr>
          <p:cNvPr id="7" name="Title 1">
            <a:extLst>
              <a:ext uri="{FF2B5EF4-FFF2-40B4-BE49-F238E27FC236}">
                <a16:creationId xmlns:a16="http://schemas.microsoft.com/office/drawing/2014/main" id="{3B36C577-0919-DD50-E822-C007A757CC39}"/>
              </a:ext>
            </a:extLst>
          </p:cNvPr>
          <p:cNvSpPr txBox="1">
            <a:spLocks/>
          </p:cNvSpPr>
          <p:nvPr/>
        </p:nvSpPr>
        <p:spPr>
          <a:xfrm>
            <a:off x="762000" y="2389662"/>
            <a:ext cx="1831622" cy="914400"/>
          </a:xfrm>
          <a:prstGeom prst="rect">
            <a:avLst/>
          </a:prstGeom>
          <a:effectLst>
            <a:outerShdw blurRad="50800" dist="38100" dir="5400000" algn="t" rotWithShape="0">
              <a:prstClr val="black">
                <a:alpha val="40000"/>
              </a:prstClr>
            </a:outerShdw>
            <a:reflection blurRad="6350" stA="50000" endA="300" endPos="90000" dir="5400000" sy="-100000" algn="bl" rotWithShape="0"/>
          </a:effectLst>
        </p:spPr>
        <p:txBody>
          <a:bodyPr/>
          <a:lstStyle>
            <a:lvl1pPr>
              <a:defRPr>
                <a:latin typeface="+mj-lt"/>
                <a:ea typeface="+mj-ea"/>
                <a:cs typeface="+mj-cs"/>
              </a:defRPr>
            </a:lvl1pPr>
          </a:lstStyle>
          <a:p>
            <a:pPr>
              <a:defRPr/>
            </a:pPr>
            <a:r>
              <a:rPr lang="ro-RO" sz="5400" b="1" dirty="0">
                <a:solidFill>
                  <a:srgbClr val="FF0000"/>
                </a:solidFill>
                <a:latin typeface="EC Square Sans Pro"/>
              </a:rPr>
              <a:t>Fa</a:t>
            </a:r>
            <a:r>
              <a:rPr lang="en-US" sz="5400" b="1" dirty="0">
                <a:solidFill>
                  <a:srgbClr val="FF0000"/>
                </a:solidFill>
                <a:latin typeface="EC Square Sans Pro"/>
              </a:rPr>
              <a:t>c</a:t>
            </a:r>
            <a:r>
              <a:rPr lang="ro-RO" sz="5400" b="1" dirty="0">
                <a:solidFill>
                  <a:srgbClr val="FF0000"/>
                </a:solidFill>
                <a:latin typeface="EC Square Sans Pro"/>
              </a:rPr>
              <a:t>t</a:t>
            </a:r>
            <a:endParaRPr lang="en-US" sz="5400" b="1" dirty="0">
              <a:solidFill>
                <a:srgbClr val="FF0000"/>
              </a:solidFill>
              <a:latin typeface="EC Square Sans Pro"/>
            </a:endParaRPr>
          </a:p>
        </p:txBody>
      </p:sp>
    </p:spTree>
    <p:extLst>
      <p:ext uri="{BB962C8B-B14F-4D97-AF65-F5344CB8AC3E}">
        <p14:creationId xmlns:p14="http://schemas.microsoft.com/office/powerpoint/2010/main" val="960084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9200" y="1073150"/>
            <a:ext cx="6082800" cy="3200400"/>
          </a:xfrm>
          <a:prstGeom prst="rect">
            <a:avLst/>
          </a:prstGeom>
        </p:spPr>
        <p:txBody>
          <a:bodyPr/>
          <a:lstStyle/>
          <a:p>
            <a:pPr algn="l"/>
            <a:r>
              <a:rPr lang="en-US" sz="3200" b="1" dirty="0">
                <a:solidFill>
                  <a:srgbClr val="003399"/>
                </a:solidFill>
                <a:latin typeface="EC Square Sans Pro" panose="020B0506040000020004" pitchFamily="34" charset="0"/>
              </a:rPr>
              <a:t>Additional relevant legislation, provisions and/or guidelines to be considered by veterinarians &amp; farmers (II) </a:t>
            </a:r>
            <a:r>
              <a:rPr lang="en-US" sz="1600" i="1" dirty="0">
                <a:solidFill>
                  <a:srgbClr val="003399"/>
                </a:solidFill>
                <a:latin typeface="EC Square Sans Pro" panose="020B0506040000020004" pitchFamily="34" charset="0"/>
              </a:rPr>
              <a:t>Lecture 4</a:t>
            </a:r>
            <a:endParaRPr lang="es-ES" sz="1600" dirty="0">
              <a:solidFill>
                <a:srgbClr val="003399"/>
              </a:solidFill>
              <a:latin typeface="EC Square Sans Pro" panose="020B0506040000020004" pitchFamily="34" charset="0"/>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ROMANIA, 9 AND 10 MAY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ChangeArrowheads="1"/>
          </p:cNvSpPr>
          <p:nvPr/>
        </p:nvSpPr>
        <p:spPr bwMode="auto">
          <a:xfrm>
            <a:off x="990600" y="2597150"/>
            <a:ext cx="1066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a:buFont typeface="Arial" panose="020B0604020202020204" pitchFamily="34" charset="0"/>
              <a:buChar char="•"/>
            </a:pPr>
            <a:r>
              <a:rPr lang="en-US" altLang="en-US" sz="2400" b="1" dirty="0">
                <a:solidFill>
                  <a:srgbClr val="002060"/>
                </a:solidFill>
                <a:latin typeface="EC Square Sans Pro"/>
              </a:rPr>
              <a:t>Antibiotics administered to animals are </a:t>
            </a:r>
            <a:r>
              <a:rPr lang="en-US" altLang="en-US" sz="2800" b="1" dirty="0">
                <a:solidFill>
                  <a:srgbClr val="FF0000"/>
                </a:solidFill>
                <a:latin typeface="EC Square Sans Pro"/>
              </a:rPr>
              <a:t>not completely absorbed </a:t>
            </a:r>
            <a:r>
              <a:rPr lang="en-US" altLang="en-US" sz="2400" b="1" dirty="0">
                <a:solidFill>
                  <a:srgbClr val="002060"/>
                </a:solidFill>
                <a:latin typeface="EC Square Sans Pro"/>
              </a:rPr>
              <a:t>by them!</a:t>
            </a:r>
          </a:p>
          <a:p>
            <a:pPr marL="457200" indent="-457200" algn="just">
              <a:buFont typeface="Arial" panose="020B0604020202020204" pitchFamily="34" charset="0"/>
              <a:buChar char="•"/>
            </a:pPr>
            <a:r>
              <a:rPr lang="en-US" altLang="en-US" sz="2400" b="1" dirty="0">
                <a:solidFill>
                  <a:srgbClr val="002060"/>
                </a:solidFill>
                <a:latin typeface="EC Square Sans Pro"/>
              </a:rPr>
              <a:t>Depending on the antibiotic, </a:t>
            </a:r>
            <a:r>
              <a:rPr lang="en-US" altLang="en-US" sz="2800" b="1" dirty="0">
                <a:solidFill>
                  <a:srgbClr val="FF0000"/>
                </a:solidFill>
                <a:latin typeface="EC Square Sans Pro"/>
              </a:rPr>
              <a:t>between 30 and 90% </a:t>
            </a:r>
            <a:r>
              <a:rPr lang="en-US" altLang="en-US" sz="2400" b="1" dirty="0">
                <a:solidFill>
                  <a:srgbClr val="002060"/>
                </a:solidFill>
                <a:latin typeface="EC Square Sans Pro"/>
              </a:rPr>
              <a:t>of the antibiotic can be excreted through urine or </a:t>
            </a:r>
            <a:r>
              <a:rPr lang="en-US" altLang="en-US" sz="2400" b="1" dirty="0" err="1">
                <a:solidFill>
                  <a:srgbClr val="002060"/>
                </a:solidFill>
                <a:latin typeface="EC Square Sans Pro"/>
              </a:rPr>
              <a:t>faeces</a:t>
            </a:r>
            <a:r>
              <a:rPr lang="en-US" altLang="en-US" sz="2400" b="1" dirty="0">
                <a:solidFill>
                  <a:srgbClr val="002060"/>
                </a:solidFill>
                <a:latin typeface="EC Square Sans Pro"/>
              </a:rPr>
              <a:t> in a </a:t>
            </a:r>
            <a:r>
              <a:rPr lang="en-US" altLang="en-US" sz="2800" b="1" dirty="0">
                <a:solidFill>
                  <a:srgbClr val="FF0000"/>
                </a:solidFill>
                <a:latin typeface="EC Square Sans Pro"/>
              </a:rPr>
              <a:t>bioactive state</a:t>
            </a:r>
            <a:r>
              <a:rPr lang="en-US" altLang="en-US" sz="2400" b="1" dirty="0">
                <a:solidFill>
                  <a:srgbClr val="002060"/>
                </a:solidFill>
                <a:latin typeface="EC Square Sans Pro"/>
              </a:rPr>
              <a:t>, even intact or in the form of antibiotic metabolites, which can further retain their antimicrobial activity.</a:t>
            </a:r>
          </a:p>
          <a:p>
            <a:pPr marL="457200" indent="-457200" algn="just">
              <a:buFont typeface="Arial" panose="020B0604020202020204" pitchFamily="34" charset="0"/>
              <a:buChar char="•"/>
            </a:pPr>
            <a:r>
              <a:rPr lang="en-US" altLang="en-US" sz="2400" b="1" dirty="0">
                <a:solidFill>
                  <a:srgbClr val="002060"/>
                </a:solidFill>
                <a:latin typeface="EC Square Sans Pro"/>
              </a:rPr>
              <a:t>Antibiotics given to animals often end up </a:t>
            </a:r>
            <a:r>
              <a:rPr lang="en-US" altLang="en-US" sz="2800" b="1" dirty="0">
                <a:solidFill>
                  <a:srgbClr val="FF0000"/>
                </a:solidFill>
                <a:latin typeface="EC Square Sans Pro"/>
              </a:rPr>
              <a:t>in soil and water </a:t>
            </a:r>
            <a:r>
              <a:rPr lang="en-US" altLang="en-US" sz="2400" b="1" dirty="0">
                <a:solidFill>
                  <a:srgbClr val="002060"/>
                </a:solidFill>
                <a:latin typeface="EC Square Sans Pro"/>
              </a:rPr>
              <a:t>through medical waste and improperly disposed drugs or dust from industrial breeding facilities.</a:t>
            </a:r>
          </a:p>
        </p:txBody>
      </p:sp>
      <p:sp>
        <p:nvSpPr>
          <p:cNvPr id="5" name="Title 1">
            <a:extLst>
              <a:ext uri="{FF2B5EF4-FFF2-40B4-BE49-F238E27FC236}">
                <a16:creationId xmlns:a16="http://schemas.microsoft.com/office/drawing/2014/main" id="{3B36C577-0919-DD50-E822-C007A757CC39}"/>
              </a:ext>
            </a:extLst>
          </p:cNvPr>
          <p:cNvSpPr>
            <a:spLocks noGrp="1"/>
          </p:cNvSpPr>
          <p:nvPr>
            <p:ph type="title"/>
          </p:nvPr>
        </p:nvSpPr>
        <p:spPr>
          <a:xfrm>
            <a:off x="457200" y="1073150"/>
            <a:ext cx="1831622" cy="914400"/>
          </a:xfrm>
          <a:effectLst>
            <a:outerShdw blurRad="50800" dist="38100" dir="5400000" algn="t" rotWithShape="0">
              <a:prstClr val="black">
                <a:alpha val="40000"/>
              </a:prstClr>
            </a:outerShdw>
            <a:reflection blurRad="6350" stA="50000" endA="300" endPos="90000" dir="5400000" sy="-100000" algn="bl" rotWithShape="0"/>
          </a:effectLst>
        </p:spPr>
        <p:txBody>
          <a:bodyPr/>
          <a:lstStyle/>
          <a:p>
            <a:pPr>
              <a:defRPr/>
            </a:pPr>
            <a:r>
              <a:rPr lang="ro-RO" sz="5400" b="1" dirty="0">
                <a:solidFill>
                  <a:srgbClr val="FF0000"/>
                </a:solidFill>
                <a:latin typeface="EC Square Sans Pro"/>
              </a:rPr>
              <a:t>Fa</a:t>
            </a:r>
            <a:r>
              <a:rPr lang="en-US" sz="5400" b="1" dirty="0">
                <a:solidFill>
                  <a:srgbClr val="FF0000"/>
                </a:solidFill>
                <a:latin typeface="EC Square Sans Pro"/>
              </a:rPr>
              <a:t>c</a:t>
            </a:r>
            <a:r>
              <a:rPr lang="ro-RO" sz="5400" b="1" dirty="0">
                <a:solidFill>
                  <a:srgbClr val="FF0000"/>
                </a:solidFill>
                <a:latin typeface="EC Square Sans Pro"/>
              </a:rPr>
              <a:t>t</a:t>
            </a:r>
            <a:endParaRPr lang="en-US" sz="5400" b="1" dirty="0">
              <a:solidFill>
                <a:srgbClr val="FF0000"/>
              </a:solidFill>
              <a:latin typeface="EC Square Sans Pro"/>
            </a:endParaRPr>
          </a:p>
        </p:txBody>
      </p:sp>
    </p:spTree>
    <p:extLst>
      <p:ext uri="{BB962C8B-B14F-4D97-AF65-F5344CB8AC3E}">
        <p14:creationId xmlns:p14="http://schemas.microsoft.com/office/powerpoint/2010/main" val="209263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gure2 | One Health approach to use of veterinary pharmaceuticals | Science"/>
          <p:cNvPicPr>
            <a:picLocks noChangeAspect="1" noChangeArrowheads="1"/>
          </p:cNvPicPr>
          <p:nvPr/>
        </p:nvPicPr>
        <p:blipFill>
          <a:blip r:embed="rId2" cstate="print"/>
          <a:srcRect/>
          <a:stretch>
            <a:fillRect/>
          </a:stretch>
        </p:blipFill>
        <p:spPr bwMode="auto">
          <a:xfrm>
            <a:off x="5715000" y="151986"/>
            <a:ext cx="6400800" cy="6249081"/>
          </a:xfrm>
          <a:prstGeom prst="rect">
            <a:avLst/>
          </a:prstGeom>
          <a:noFill/>
        </p:spPr>
      </p:pic>
      <p:sp>
        <p:nvSpPr>
          <p:cNvPr id="3" name="Rectangle 2"/>
          <p:cNvSpPr/>
          <p:nvPr/>
        </p:nvSpPr>
        <p:spPr>
          <a:xfrm>
            <a:off x="5791200" y="6412524"/>
            <a:ext cx="6361043" cy="307777"/>
          </a:xfrm>
          <a:prstGeom prst="rect">
            <a:avLst/>
          </a:prstGeom>
          <a:solidFill>
            <a:srgbClr val="002060"/>
          </a:solidFill>
        </p:spPr>
        <p:txBody>
          <a:bodyPr wrap="square">
            <a:spAutoFit/>
          </a:bodyPr>
          <a:lstStyle/>
          <a:p>
            <a:pPr algn="l"/>
            <a:r>
              <a:rPr lang="en-US" sz="1400" b="1" dirty="0">
                <a:solidFill>
                  <a:schemeClr val="bg1"/>
                </a:solidFill>
                <a:latin typeface="EC Square Sans Pro"/>
              </a:rPr>
              <a:t>Source: </a:t>
            </a:r>
            <a:r>
              <a:rPr lang="en-US" sz="1400" dirty="0">
                <a:solidFill>
                  <a:schemeClr val="bg1"/>
                </a:solidFill>
                <a:latin typeface="EC Square Sans Pro"/>
              </a:rPr>
              <a:t>https://science.sciencemag.org/content/346/6215/1296/F2.large.jpg</a:t>
            </a:r>
          </a:p>
        </p:txBody>
      </p:sp>
      <p:pic>
        <p:nvPicPr>
          <p:cNvPr id="4" name="Picture 2" descr="https://www.frontiersin.org/files/Articles/206029/fmicb-07-01196-HTML/image_m/fmicb-07-01196-g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8101"/>
            <a:ext cx="5486400" cy="671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4114800" y="138596"/>
            <a:ext cx="6096000" cy="307777"/>
          </a:xfrm>
          <a:prstGeom prst="rect">
            <a:avLst/>
          </a:prstGeom>
          <a:solidFill>
            <a:srgbClr val="002060"/>
          </a:solidFill>
          <a:ln w="9525">
            <a:noFill/>
            <a:miter lim="800000"/>
            <a:headEnd/>
            <a:tailEnd/>
          </a:ln>
        </p:spPr>
        <p:txBody>
          <a:bodyPr wrap="square">
            <a:spAutoFit/>
          </a:bodyPr>
          <a:lstStyle/>
          <a:p>
            <a:pPr algn="l">
              <a:defRPr/>
            </a:pPr>
            <a:r>
              <a:rPr lang="ro-RO" sz="1400" b="1" dirty="0">
                <a:solidFill>
                  <a:schemeClr val="bg1"/>
                </a:solidFill>
                <a:latin typeface="EC Square Sans Pro"/>
                <a:cs typeface="Segoe UI Semibold" pitchFamily="34" charset="0"/>
              </a:rPr>
              <a:t>S</a:t>
            </a:r>
            <a:r>
              <a:rPr lang="en-US" sz="1400" b="1" dirty="0" err="1">
                <a:solidFill>
                  <a:schemeClr val="bg1"/>
                </a:solidFill>
                <a:latin typeface="EC Square Sans Pro"/>
                <a:cs typeface="Segoe UI Semibold" pitchFamily="34" charset="0"/>
              </a:rPr>
              <a:t>ource</a:t>
            </a:r>
            <a:r>
              <a:rPr lang="ro-RO" sz="1400" b="1" dirty="0">
                <a:solidFill>
                  <a:schemeClr val="bg1"/>
                </a:solidFill>
                <a:latin typeface="EC Square Sans Pro"/>
                <a:cs typeface="Segoe UI Semibold" pitchFamily="34" charset="0"/>
              </a:rPr>
              <a:t>: </a:t>
            </a:r>
            <a:r>
              <a:rPr lang="en-US" sz="1400" dirty="0">
                <a:solidFill>
                  <a:schemeClr val="bg1"/>
                </a:solidFill>
                <a:latin typeface="EC Square Sans Pro"/>
                <a:cs typeface="Segoe UI Semibold" pitchFamily="34" charset="0"/>
              </a:rPr>
              <a:t>https://www.frontiersin.org/articles/10.3389/fmicb.2016.01196/full</a:t>
            </a:r>
          </a:p>
        </p:txBody>
      </p:sp>
    </p:spTree>
    <p:extLst>
      <p:ext uri="{BB962C8B-B14F-4D97-AF65-F5344CB8AC3E}">
        <p14:creationId xmlns:p14="http://schemas.microsoft.com/office/powerpoint/2010/main" val="245995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905000" y="2367866"/>
            <a:ext cx="7246938" cy="1815882"/>
          </a:xfrm>
          <a:prstGeom prst="rect">
            <a:avLst/>
          </a:prstGeom>
          <a:noFill/>
          <a:ln w="9525">
            <a:noFill/>
            <a:miter lim="800000"/>
            <a:headEnd/>
            <a:tailEnd/>
          </a:ln>
        </p:spPr>
        <p:txBody>
          <a:bodyPr wrap="square" anchor="ctr">
            <a:spAutoFit/>
          </a:bodyPr>
          <a:lstStyle/>
          <a:p>
            <a:pPr algn="just">
              <a:buFont typeface="Arial" charset="0"/>
              <a:buChar char="•"/>
              <a:defRPr/>
            </a:pPr>
            <a:r>
              <a:rPr lang="en-US" altLang="en-US" sz="2800" b="1" dirty="0">
                <a:solidFill>
                  <a:srgbClr val="FF0000"/>
                </a:solidFill>
                <a:latin typeface="EC Square Sans Pro"/>
                <a:ea typeface="Yu Gothic UI Semibold" pitchFamily="34" charset="-128"/>
              </a:rPr>
              <a:t> unsatisfactory bioavailability  </a:t>
            </a:r>
          </a:p>
          <a:p>
            <a:pPr algn="just">
              <a:buFont typeface="Arial" charset="0"/>
              <a:buChar char="•"/>
              <a:defRPr/>
            </a:pPr>
            <a:r>
              <a:rPr lang="en-US" altLang="en-US" sz="2800" b="1" dirty="0">
                <a:solidFill>
                  <a:srgbClr val="FF0000"/>
                </a:solidFill>
                <a:latin typeface="EC Square Sans Pro"/>
                <a:ea typeface="Yu Gothic UI Semibold" pitchFamily="34" charset="-128"/>
              </a:rPr>
              <a:t> limited effect  </a:t>
            </a:r>
          </a:p>
          <a:p>
            <a:pPr algn="just">
              <a:buFont typeface="Arial" charset="0"/>
              <a:buChar char="•"/>
              <a:defRPr/>
            </a:pPr>
            <a:r>
              <a:rPr lang="en-US" altLang="en-US" sz="2800" b="1" dirty="0">
                <a:solidFill>
                  <a:srgbClr val="FF0000"/>
                </a:solidFill>
                <a:latin typeface="EC Square Sans Pro"/>
                <a:ea typeface="Yu Gothic UI Semibold" pitchFamily="34" charset="-128"/>
              </a:rPr>
              <a:t> cytotoxicity  </a:t>
            </a:r>
          </a:p>
          <a:p>
            <a:pPr algn="just">
              <a:buFont typeface="Arial" charset="0"/>
              <a:buChar char="•"/>
              <a:defRPr/>
            </a:pPr>
            <a:r>
              <a:rPr lang="en-US" altLang="en-US" sz="2800" b="1" dirty="0">
                <a:solidFill>
                  <a:srgbClr val="FF0000"/>
                </a:solidFill>
                <a:latin typeface="EC Square Sans Pro"/>
                <a:ea typeface="Yu Gothic UI Semibold" pitchFamily="34" charset="-128"/>
              </a:rPr>
              <a:t> long and frequent treatments</a:t>
            </a:r>
            <a:endParaRPr lang="ro-RO" altLang="en-US" sz="2800" b="1" dirty="0">
              <a:solidFill>
                <a:srgbClr val="FF0000"/>
              </a:solidFill>
              <a:latin typeface="EC Square Sans Pro"/>
              <a:ea typeface="Yu Gothic UI Semibold" pitchFamily="34" charset="-128"/>
            </a:endParaRPr>
          </a:p>
        </p:txBody>
      </p:sp>
      <p:sp>
        <p:nvSpPr>
          <p:cNvPr id="6" name="Rectangle 5"/>
          <p:cNvSpPr/>
          <p:nvPr/>
        </p:nvSpPr>
        <p:spPr>
          <a:xfrm>
            <a:off x="457200" y="4551964"/>
            <a:ext cx="10896600" cy="923330"/>
          </a:xfrm>
          <a:prstGeom prst="rect">
            <a:avLst/>
          </a:prstGeom>
        </p:spPr>
        <p:txBody>
          <a:bodyPr wrap="square">
            <a:spAutoFit/>
          </a:bodyPr>
          <a:lstStyle/>
          <a:p>
            <a:pPr algn="just">
              <a:defRPr/>
            </a:pPr>
            <a:r>
              <a:rPr lang="en-US" altLang="en-US" sz="2700" b="1" dirty="0">
                <a:solidFill>
                  <a:srgbClr val="002060"/>
                </a:solidFill>
                <a:latin typeface="EC Square Sans Pro"/>
                <a:ea typeface="Yu Gothic UI Semibold" pitchFamily="34" charset="-128"/>
                <a:cs typeface="Segoe UI Semibold" pitchFamily="34" charset="0"/>
              </a:rPr>
              <a:t>In this context, new specific features that can reduce morbidity and mortality are needed!</a:t>
            </a:r>
            <a:endParaRPr lang="en-US" sz="2700" dirty="0">
              <a:solidFill>
                <a:srgbClr val="002060"/>
              </a:solidFill>
              <a:latin typeface="EC Square Sans Pro"/>
            </a:endParaRPr>
          </a:p>
        </p:txBody>
      </p:sp>
      <p:sp>
        <p:nvSpPr>
          <p:cNvPr id="7" name="TextBox 18"/>
          <p:cNvSpPr txBox="1">
            <a:spLocks noChangeArrowheads="1"/>
          </p:cNvSpPr>
          <p:nvPr/>
        </p:nvSpPr>
        <p:spPr bwMode="auto">
          <a:xfrm>
            <a:off x="8915400" y="1301750"/>
            <a:ext cx="1000125" cy="3770313"/>
          </a:xfrm>
          <a:prstGeom prst="rect">
            <a:avLst/>
          </a:prstGeom>
          <a:noFill/>
          <a:ln w="9525">
            <a:noFill/>
            <a:miter lim="800000"/>
            <a:headEnd/>
            <a:tailEnd/>
          </a:ln>
        </p:spPr>
        <p:txBody>
          <a:bodyPr>
            <a:spAutoFit/>
          </a:bodyPr>
          <a:lstStyle/>
          <a:p>
            <a:pPr algn="ctr">
              <a:defRPr/>
            </a:pPr>
            <a:r>
              <a:rPr lang="en-US" sz="23900" b="1" dirty="0">
                <a:solidFill>
                  <a:srgbClr val="FF0000"/>
                </a:solidFill>
                <a:latin typeface="Yu Gothic UI Semibold" pitchFamily="34" charset="-128"/>
                <a:ea typeface="Yu Gothic UI Semibold" pitchFamily="34" charset="-128"/>
                <a:cs typeface="Segoe UI Semibold" pitchFamily="34" charset="0"/>
              </a:rPr>
              <a:t>!</a:t>
            </a:r>
          </a:p>
        </p:txBody>
      </p:sp>
      <p:sp>
        <p:nvSpPr>
          <p:cNvPr id="8" name="Title 1"/>
          <p:cNvSpPr txBox="1">
            <a:spLocks/>
          </p:cNvSpPr>
          <p:nvPr/>
        </p:nvSpPr>
        <p:spPr>
          <a:xfrm>
            <a:off x="-9939" y="1225550"/>
            <a:ext cx="12192000" cy="762000"/>
          </a:xfrm>
          <a:prstGeom prst="rect">
            <a:avLst/>
          </a:prstGeom>
          <a:solidFill>
            <a:srgbClr val="002060"/>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en-US" sz="100" b="1" i="1" dirty="0">
                <a:solidFill>
                  <a:schemeClr val="bg1"/>
                </a:solidFill>
                <a:latin typeface="Palatino Linotype" panose="02040502050505030304" pitchFamily="18" charset="0"/>
                <a:cs typeface="Arial" panose="020B0604020202020204" pitchFamily="34" charset="0"/>
              </a:rPr>
              <a:t>         </a:t>
            </a:r>
            <a:r>
              <a:rPr lang="en-US" altLang="en-US" sz="1100" b="1" i="1" dirty="0">
                <a:solidFill>
                  <a:schemeClr val="bg1"/>
                </a:solidFill>
                <a:latin typeface="Palatino Linotype" panose="02040502050505030304" pitchFamily="18" charset="0"/>
                <a:cs typeface="Arial" panose="020B0604020202020204" pitchFamily="34" charset="0"/>
              </a:rPr>
              <a:t> </a:t>
            </a:r>
            <a:r>
              <a:rPr lang="en-US" altLang="en-US" sz="3600" b="1" dirty="0">
                <a:solidFill>
                  <a:schemeClr val="bg1"/>
                </a:solidFill>
                <a:latin typeface="EC Square Sans Pro"/>
                <a:ea typeface="Yu Gothic UI Semibold" pitchFamily="34" charset="-128"/>
              </a:rPr>
              <a:t>     Some limitations of today's </a:t>
            </a:r>
            <a:r>
              <a:rPr lang="en-US" altLang="en-US" sz="3600" b="1" dirty="0" err="1">
                <a:solidFill>
                  <a:schemeClr val="bg1"/>
                </a:solidFill>
                <a:latin typeface="EC Square Sans Pro"/>
                <a:ea typeface="Yu Gothic UI Semibold" pitchFamily="34" charset="-128"/>
              </a:rPr>
              <a:t>a.u.v</a:t>
            </a:r>
            <a:r>
              <a:rPr lang="en-US" altLang="en-US" sz="3600" b="1" dirty="0">
                <a:solidFill>
                  <a:schemeClr val="bg1"/>
                </a:solidFill>
                <a:latin typeface="EC Square Sans Pro"/>
                <a:ea typeface="Yu Gothic UI Semibold" pitchFamily="34" charset="-128"/>
              </a:rPr>
              <a:t>. antibiotics:</a:t>
            </a:r>
            <a:endParaRPr lang="en-GB" altLang="en-US" sz="3600" b="1" dirty="0">
              <a:solidFill>
                <a:schemeClr val="bg1"/>
              </a:solidFill>
              <a:latin typeface="EC Square Sans Pro"/>
              <a:ea typeface="Yu Gothic UI Semibold" pitchFamily="34" charset="-128"/>
            </a:endParaRPr>
          </a:p>
        </p:txBody>
      </p:sp>
    </p:spTree>
    <p:extLst>
      <p:ext uri="{BB962C8B-B14F-4D97-AF65-F5344CB8AC3E}">
        <p14:creationId xmlns:p14="http://schemas.microsoft.com/office/powerpoint/2010/main" val="520280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23191" y="3359150"/>
            <a:ext cx="6604552"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2300" b="1" i="1" dirty="0">
                <a:solidFill>
                  <a:srgbClr val="002060"/>
                </a:solidFill>
                <a:latin typeface="Book Antiqua" panose="02040602050305030304" pitchFamily="18" charset="0"/>
              </a:rPr>
              <a:t>“</a:t>
            </a:r>
            <a:r>
              <a:rPr lang="en-US" altLang="en-US" sz="2300" b="1" dirty="0">
                <a:solidFill>
                  <a:srgbClr val="002060"/>
                </a:solidFill>
                <a:latin typeface="EC Square Sans Pro"/>
              </a:rPr>
              <a:t>A</a:t>
            </a:r>
            <a:r>
              <a:rPr lang="en-US" altLang="en-US" sz="2300" dirty="0">
                <a:solidFill>
                  <a:srgbClr val="002060"/>
                </a:solidFill>
                <a:latin typeface="EC Square Sans Pro"/>
              </a:rPr>
              <a:t> </a:t>
            </a:r>
            <a:r>
              <a:rPr lang="en-US" altLang="en-US" sz="2300" b="1" dirty="0">
                <a:solidFill>
                  <a:srgbClr val="002060"/>
                </a:solidFill>
                <a:latin typeface="EC Square Sans Pro"/>
              </a:rPr>
              <a:t>wide</a:t>
            </a:r>
            <a:r>
              <a:rPr lang="ro-RO" altLang="en-US" sz="2300" b="1" dirty="0">
                <a:solidFill>
                  <a:srgbClr val="002060"/>
                </a:solidFill>
                <a:latin typeface="EC Square Sans Pro"/>
              </a:rPr>
              <a:t> </a:t>
            </a:r>
            <a:r>
              <a:rPr lang="en-US" altLang="en-US" sz="2300" b="1" dirty="0">
                <a:solidFill>
                  <a:srgbClr val="002060"/>
                </a:solidFill>
                <a:latin typeface="EC Square Sans Pro"/>
              </a:rPr>
              <a:t>range of</a:t>
            </a:r>
            <a:r>
              <a:rPr lang="ro-RO" altLang="en-US" sz="2300" b="1" dirty="0">
                <a:solidFill>
                  <a:srgbClr val="002060"/>
                </a:solidFill>
                <a:latin typeface="EC Square Sans Pro"/>
              </a:rPr>
              <a:t> </a:t>
            </a:r>
            <a:r>
              <a:rPr lang="en-US" altLang="en-US" sz="2300" b="1" dirty="0">
                <a:solidFill>
                  <a:srgbClr val="002060"/>
                </a:solidFill>
                <a:latin typeface="EC Square Sans Pro"/>
              </a:rPr>
              <a:t>approaches and developing alternatives</a:t>
            </a:r>
            <a:r>
              <a:rPr lang="ro-RO" altLang="en-US" sz="2300" b="1" dirty="0">
                <a:solidFill>
                  <a:srgbClr val="002060"/>
                </a:solidFill>
                <a:latin typeface="EC Square Sans Pro"/>
              </a:rPr>
              <a:t> </a:t>
            </a:r>
            <a:r>
              <a:rPr lang="en-US" altLang="en-US" sz="2300" b="1" dirty="0">
                <a:solidFill>
                  <a:srgbClr val="002060"/>
                </a:solidFill>
                <a:latin typeface="EC Square Sans Pro"/>
              </a:rPr>
              <a:t>to antibiotics, in</a:t>
            </a:r>
            <a:r>
              <a:rPr lang="ro-RO" altLang="en-US" sz="2300" b="1" dirty="0">
                <a:solidFill>
                  <a:srgbClr val="002060"/>
                </a:solidFill>
                <a:latin typeface="EC Square Sans Pro"/>
              </a:rPr>
              <a:t> </a:t>
            </a:r>
            <a:r>
              <a:rPr lang="en-US" altLang="en-US" sz="2300" b="1" dirty="0">
                <a:solidFill>
                  <a:srgbClr val="002060"/>
                </a:solidFill>
                <a:latin typeface="EC Square Sans Pro"/>
              </a:rPr>
              <a:t>humans and animals, is critical</a:t>
            </a:r>
            <a:r>
              <a:rPr lang="ro-RO" altLang="en-US" sz="2300" b="1" dirty="0">
                <a:solidFill>
                  <a:srgbClr val="002060"/>
                </a:solidFill>
                <a:latin typeface="EC Square Sans Pro"/>
              </a:rPr>
              <a:t> </a:t>
            </a:r>
            <a:r>
              <a:rPr lang="en-US" altLang="en-US" sz="2300" b="1" dirty="0">
                <a:solidFill>
                  <a:srgbClr val="002060"/>
                </a:solidFill>
                <a:latin typeface="EC Square Sans Pro"/>
              </a:rPr>
              <a:t>to the fight</a:t>
            </a:r>
            <a:r>
              <a:rPr lang="en-US" altLang="en-US" sz="2300" dirty="0">
                <a:solidFill>
                  <a:srgbClr val="002060"/>
                </a:solidFill>
                <a:latin typeface="EC Square Sans Pro"/>
              </a:rPr>
              <a:t>.</a:t>
            </a:r>
            <a:endParaRPr lang="ro-RO" altLang="en-US" sz="2300" dirty="0">
              <a:solidFill>
                <a:srgbClr val="002060"/>
              </a:solidFill>
              <a:latin typeface="EC Square Sans Pro"/>
            </a:endParaRPr>
          </a:p>
          <a:p>
            <a:pPr algn="r"/>
            <a:endParaRPr lang="en-US" altLang="en-US" sz="1400" b="1" dirty="0">
              <a:solidFill>
                <a:srgbClr val="002060"/>
              </a:solidFill>
              <a:latin typeface="EC Square Sans Pro"/>
            </a:endParaRPr>
          </a:p>
          <a:p>
            <a:pPr algn="r"/>
            <a:r>
              <a:rPr lang="ro-RO" altLang="en-US" sz="2300" b="1" dirty="0">
                <a:solidFill>
                  <a:srgbClr val="002060"/>
                </a:solidFill>
                <a:latin typeface="EC Square Sans Pro"/>
              </a:rPr>
              <a:t>V</a:t>
            </a:r>
            <a:r>
              <a:rPr lang="en-US" altLang="en-US" sz="2300" b="1" dirty="0" err="1">
                <a:solidFill>
                  <a:srgbClr val="002060"/>
                </a:solidFill>
                <a:latin typeface="EC Square Sans Pro"/>
              </a:rPr>
              <a:t>accines</a:t>
            </a:r>
            <a:r>
              <a:rPr lang="en-US" altLang="en-US" sz="2300" b="1" dirty="0">
                <a:solidFill>
                  <a:srgbClr val="002060"/>
                </a:solidFill>
                <a:latin typeface="EC Square Sans Pro"/>
              </a:rPr>
              <a:t> have a </a:t>
            </a:r>
            <a:r>
              <a:rPr lang="en-US" altLang="en-US" sz="2800" b="1" dirty="0">
                <a:solidFill>
                  <a:srgbClr val="FF0000"/>
                </a:solidFill>
                <a:latin typeface="EC Square Sans Pro"/>
              </a:rPr>
              <a:t>vital role </a:t>
            </a:r>
            <a:r>
              <a:rPr lang="en-US" altLang="en-US" sz="2300" b="1" dirty="0">
                <a:solidFill>
                  <a:srgbClr val="002060"/>
                </a:solidFill>
                <a:latin typeface="EC Square Sans Pro"/>
              </a:rPr>
              <a:t>to play</a:t>
            </a:r>
            <a:r>
              <a:rPr lang="ro-RO" altLang="en-US" sz="2300" b="1" dirty="0">
                <a:solidFill>
                  <a:srgbClr val="002060"/>
                </a:solidFill>
                <a:latin typeface="EC Square Sans Pro"/>
              </a:rPr>
              <a:t> </a:t>
            </a:r>
            <a:r>
              <a:rPr lang="en-US" altLang="en-US" sz="2300" b="1" dirty="0">
                <a:solidFill>
                  <a:srgbClr val="002060"/>
                </a:solidFill>
                <a:latin typeface="EC Square Sans Pro"/>
              </a:rPr>
              <a:t>in combating drug resistance, by preventing</a:t>
            </a:r>
            <a:r>
              <a:rPr lang="ro-RO" altLang="en-US" sz="2300" b="1" dirty="0">
                <a:solidFill>
                  <a:srgbClr val="002060"/>
                </a:solidFill>
                <a:latin typeface="EC Square Sans Pro"/>
              </a:rPr>
              <a:t> </a:t>
            </a:r>
            <a:r>
              <a:rPr lang="en-US" altLang="en-US" sz="2300" b="1" dirty="0">
                <a:solidFill>
                  <a:srgbClr val="002060"/>
                </a:solidFill>
                <a:latin typeface="EC Square Sans Pro"/>
              </a:rPr>
              <a:t>infections in the first</a:t>
            </a:r>
            <a:r>
              <a:rPr lang="ro-RO" altLang="en-US" sz="2300" b="1" dirty="0">
                <a:solidFill>
                  <a:srgbClr val="002060"/>
                </a:solidFill>
                <a:latin typeface="EC Square Sans Pro"/>
              </a:rPr>
              <a:t> place</a:t>
            </a:r>
            <a:r>
              <a:rPr lang="en-US" altLang="en-US" sz="2300" b="1" dirty="0">
                <a:solidFill>
                  <a:srgbClr val="002060"/>
                </a:solidFill>
                <a:latin typeface="EC Square Sans Pro"/>
              </a:rPr>
              <a:t>”</a:t>
            </a:r>
            <a:r>
              <a:rPr lang="ro-RO" altLang="en-US" sz="2300" i="1" dirty="0">
                <a:solidFill>
                  <a:srgbClr val="002060"/>
                </a:solidFill>
                <a:latin typeface="Book Antiqua" panose="02040602050305030304" pitchFamily="18" charset="0"/>
              </a:rPr>
              <a:t>.</a:t>
            </a:r>
            <a:endParaRPr lang="en-US" altLang="en-US" sz="2300" i="1" dirty="0">
              <a:solidFill>
                <a:srgbClr val="002060"/>
              </a:solidFill>
              <a:latin typeface="Book Antiqua" panose="02040602050305030304" pitchFamily="18" charset="0"/>
            </a:endParaRPr>
          </a:p>
        </p:txBody>
      </p:sp>
      <p:pic>
        <p:nvPicPr>
          <p:cNvPr id="6349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13" t="17886" r="5370" b="-567"/>
          <a:stretch/>
        </p:blipFill>
        <p:spPr bwMode="auto">
          <a:xfrm>
            <a:off x="6705600" y="82550"/>
            <a:ext cx="5113683" cy="624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5"/>
          <p:cNvSpPr>
            <a:spLocks noChangeArrowheads="1"/>
          </p:cNvSpPr>
          <p:nvPr/>
        </p:nvSpPr>
        <p:spPr bwMode="auto">
          <a:xfrm>
            <a:off x="4196342" y="6324324"/>
            <a:ext cx="7657728" cy="307777"/>
          </a:xfrm>
          <a:prstGeom prst="rect">
            <a:avLst/>
          </a:prstGeom>
          <a:solidFill>
            <a:srgbClr val="00206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o-RO" altLang="en-US" sz="1400" b="1" dirty="0">
                <a:solidFill>
                  <a:schemeClr val="bg1"/>
                </a:solidFill>
                <a:latin typeface="EC Square Sans Pro"/>
                <a:ea typeface="Yu Gothic UI Semibold" panose="020B0700000000000000" pitchFamily="34" charset="-128"/>
              </a:rPr>
              <a:t>S</a:t>
            </a:r>
            <a:r>
              <a:rPr lang="en-US" altLang="en-US" sz="1400" b="1" dirty="0" err="1">
                <a:solidFill>
                  <a:schemeClr val="bg1"/>
                </a:solidFill>
                <a:latin typeface="EC Square Sans Pro"/>
                <a:ea typeface="Yu Gothic UI Semibold" panose="020B0700000000000000" pitchFamily="34" charset="-128"/>
              </a:rPr>
              <a:t>ource</a:t>
            </a:r>
            <a:r>
              <a:rPr lang="ro-RO" altLang="en-US" sz="1400" b="1" dirty="0">
                <a:solidFill>
                  <a:schemeClr val="bg1"/>
                </a:solidFill>
                <a:latin typeface="EC Square Sans Pro"/>
                <a:ea typeface="Yu Gothic UI Semibold" panose="020B0700000000000000" pitchFamily="34" charset="-128"/>
              </a:rPr>
              <a:t>:</a:t>
            </a:r>
            <a:r>
              <a:rPr lang="ro-RO" altLang="en-US" sz="1400" dirty="0">
                <a:solidFill>
                  <a:schemeClr val="bg1"/>
                </a:solidFill>
                <a:latin typeface="EC Square Sans Pro"/>
                <a:ea typeface="Yu Gothic UI Semibold" panose="020B0700000000000000" pitchFamily="34" charset="-128"/>
              </a:rPr>
              <a:t> </a:t>
            </a:r>
            <a:r>
              <a:rPr lang="en-US" altLang="en-US" sz="1400" dirty="0">
                <a:solidFill>
                  <a:schemeClr val="bg1"/>
                </a:solidFill>
                <a:latin typeface="EC Square Sans Pro"/>
                <a:ea typeface="Yu Gothic UI Semibold" panose="020B0700000000000000" pitchFamily="34" charset="-128"/>
              </a:rPr>
              <a:t>https://amr-review.org/sites/default/files/160518_Final%20paper_with%20cover.pdf</a:t>
            </a:r>
            <a:r>
              <a:rPr lang="ro-RO" altLang="en-US" sz="1400" dirty="0">
                <a:solidFill>
                  <a:schemeClr val="bg1"/>
                </a:solidFill>
                <a:latin typeface="EC Square Sans Pro"/>
                <a:ea typeface="Yu Gothic UI Semibold" panose="020B0700000000000000" pitchFamily="34" charset="-128"/>
              </a:rPr>
              <a:t> </a:t>
            </a:r>
            <a:endParaRPr lang="en-US" altLang="en-US" sz="1400" dirty="0">
              <a:solidFill>
                <a:schemeClr val="bg1"/>
              </a:solidFill>
              <a:latin typeface="EC Square Sans Pro"/>
              <a:ea typeface="Yu Gothic UI Semibold" panose="020B0700000000000000" pitchFamily="34" charset="-128"/>
            </a:endParaRPr>
          </a:p>
        </p:txBody>
      </p:sp>
      <p:sp>
        <p:nvSpPr>
          <p:cNvPr id="7" name="Rectangle 6"/>
          <p:cNvSpPr/>
          <p:nvPr/>
        </p:nvSpPr>
        <p:spPr>
          <a:xfrm>
            <a:off x="2286000" y="1861175"/>
            <a:ext cx="4204252" cy="1292662"/>
          </a:xfrm>
          <a:prstGeom prst="rect">
            <a:avLst/>
          </a:prstGeom>
        </p:spPr>
        <p:txBody>
          <a:bodyPr wrap="square">
            <a:spAutoFit/>
          </a:bodyPr>
          <a:lstStyle/>
          <a:p>
            <a:pPr algn="r">
              <a:defRPr/>
            </a:pPr>
            <a:endParaRPr lang="ro-RO" sz="2000" b="1" i="1" dirty="0">
              <a:solidFill>
                <a:schemeClr val="tx1">
                  <a:lumMod val="75000"/>
                </a:schemeClr>
              </a:solidFill>
              <a:latin typeface="Book Antiqua" pitchFamily="18" charset="0"/>
            </a:endParaRPr>
          </a:p>
          <a:p>
            <a:pPr algn="r">
              <a:defRPr/>
            </a:pPr>
            <a:r>
              <a:rPr lang="en-US" sz="4000" b="1" dirty="0">
                <a:solidFill>
                  <a:srgbClr val="FF0000"/>
                </a:solidFill>
                <a:latin typeface="EC Square Sans Pro"/>
              </a:rPr>
              <a:t>Sally Davies</a:t>
            </a:r>
            <a:r>
              <a:rPr lang="en-US" sz="2800" b="1" dirty="0">
                <a:solidFill>
                  <a:srgbClr val="FF0000"/>
                </a:solidFill>
                <a:latin typeface="EC Square Sans Pro"/>
              </a:rPr>
              <a:t>, </a:t>
            </a:r>
            <a:endParaRPr lang="ro-RO" sz="2800" b="1" dirty="0">
              <a:solidFill>
                <a:srgbClr val="FF0000"/>
              </a:solidFill>
              <a:latin typeface="EC Square Sans Pro"/>
            </a:endParaRPr>
          </a:p>
          <a:p>
            <a:pPr algn="r">
              <a:defRPr/>
            </a:pPr>
            <a:r>
              <a:rPr lang="en-US" dirty="0">
                <a:solidFill>
                  <a:srgbClr val="FF0000"/>
                </a:solidFill>
                <a:latin typeface="EC Square Sans Pro"/>
              </a:rPr>
              <a:t>Chief Medical Officer for England</a:t>
            </a:r>
          </a:p>
        </p:txBody>
      </p:sp>
    </p:spTree>
    <p:extLst>
      <p:ext uri="{BB962C8B-B14F-4D97-AF65-F5344CB8AC3E}">
        <p14:creationId xmlns:p14="http://schemas.microsoft.com/office/powerpoint/2010/main" val="2837619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94419" y="3646914"/>
            <a:ext cx="5657019" cy="2092881"/>
          </a:xfrm>
          <a:prstGeom prst="rect">
            <a:avLst/>
          </a:prstGeom>
          <a:noFill/>
          <a:ln w="9525">
            <a:noFill/>
            <a:miter lim="800000"/>
            <a:headEnd/>
            <a:tailEnd/>
          </a:ln>
        </p:spPr>
        <p:txBody>
          <a:bodyPr wrap="square" anchor="ctr">
            <a:spAutoFit/>
          </a:bodyPr>
          <a:lstStyle/>
          <a:p>
            <a:pPr marL="347663" indent="-347663" algn="r">
              <a:buFont typeface="Arial" charset="0"/>
              <a:buChar char="•"/>
              <a:defRPr/>
            </a:pPr>
            <a:r>
              <a:rPr lang="en-US" sz="2600" b="1" dirty="0">
                <a:solidFill>
                  <a:srgbClr val="FF0000"/>
                </a:solidFill>
                <a:latin typeface="EC Square Sans Pro"/>
                <a:ea typeface="Calibri" pitchFamily="34" charset="0"/>
                <a:cs typeface="Segoe UI Semibold" pitchFamily="34" charset="0"/>
              </a:rPr>
              <a:t>specific pathogenic antibodies,</a:t>
            </a:r>
          </a:p>
          <a:p>
            <a:pPr marL="347663" indent="-347663" algn="r">
              <a:buFont typeface="Arial" charset="0"/>
              <a:buChar char="•"/>
              <a:defRPr/>
            </a:pPr>
            <a:r>
              <a:rPr lang="en-US" sz="2600" b="1" dirty="0">
                <a:solidFill>
                  <a:srgbClr val="FF0000"/>
                </a:solidFill>
                <a:latin typeface="EC Square Sans Pro"/>
                <a:ea typeface="Calibri" pitchFamily="34" charset="0"/>
                <a:cs typeface="Segoe UI Semibold" pitchFamily="34" charset="0"/>
              </a:rPr>
              <a:t>Immunomodulatory, </a:t>
            </a:r>
            <a:r>
              <a:rPr lang="en-US" sz="2600" b="1" dirty="0" err="1">
                <a:solidFill>
                  <a:srgbClr val="FF0000"/>
                </a:solidFill>
                <a:latin typeface="EC Square Sans Pro"/>
                <a:ea typeface="Calibri" pitchFamily="34" charset="0"/>
                <a:cs typeface="Segoe UI Semibold" pitchFamily="34" charset="0"/>
              </a:rPr>
              <a:t>agents,bacteriophages</a:t>
            </a:r>
            <a:r>
              <a:rPr lang="en-US" sz="2600" b="1" dirty="0">
                <a:solidFill>
                  <a:srgbClr val="FF0000"/>
                </a:solidFill>
                <a:latin typeface="EC Square Sans Pro"/>
                <a:ea typeface="Calibri" pitchFamily="34" charset="0"/>
                <a:cs typeface="Segoe UI Semibold" pitchFamily="34" charset="0"/>
              </a:rPr>
              <a:t>,</a:t>
            </a:r>
          </a:p>
          <a:p>
            <a:pPr marL="347663" indent="-347663" algn="r">
              <a:buFont typeface="Arial" charset="0"/>
              <a:buChar char="•"/>
              <a:defRPr/>
            </a:pPr>
            <a:r>
              <a:rPr lang="en-US" sz="2600" b="1" dirty="0">
                <a:solidFill>
                  <a:srgbClr val="FF0000"/>
                </a:solidFill>
                <a:latin typeface="EC Square Sans Pro"/>
                <a:ea typeface="Calibri" pitchFamily="34" charset="0"/>
                <a:cs typeface="Segoe UI Semibold" pitchFamily="34" charset="0"/>
              </a:rPr>
              <a:t>antimicrobial peptides, </a:t>
            </a:r>
            <a:r>
              <a:rPr lang="en-US" sz="2600" b="1" dirty="0">
                <a:solidFill>
                  <a:srgbClr val="002060"/>
                </a:solidFill>
                <a:latin typeface="EC Square Sans Pro"/>
                <a:ea typeface="Calibri" pitchFamily="34" charset="0"/>
                <a:cs typeface="Segoe UI Semibold" pitchFamily="34" charset="0"/>
              </a:rPr>
              <a:t>and</a:t>
            </a:r>
          </a:p>
          <a:p>
            <a:pPr marL="347663" indent="-347663" algn="r">
              <a:buFont typeface="Arial" charset="0"/>
              <a:buChar char="•"/>
              <a:defRPr/>
            </a:pPr>
            <a:r>
              <a:rPr lang="en-US" sz="2600" b="1" dirty="0">
                <a:solidFill>
                  <a:srgbClr val="FF0000"/>
                </a:solidFill>
                <a:latin typeface="EC Square Sans Pro"/>
                <a:ea typeface="Calibri" pitchFamily="34" charset="0"/>
                <a:cs typeface="Segoe UI Semibold" pitchFamily="34" charset="0"/>
              </a:rPr>
              <a:t>pro, pre or symbiotic products.</a:t>
            </a:r>
            <a:endParaRPr lang="ro-RO" sz="2600" i="1" dirty="0">
              <a:solidFill>
                <a:srgbClr val="002060"/>
              </a:solidFill>
              <a:latin typeface="Palatino Linotype" panose="02040502050505030304" pitchFamily="18" charset="0"/>
              <a:ea typeface="Calibri" pitchFamily="34" charset="0"/>
              <a:cs typeface="Segoe UI Semibold"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205"/>
          <a:stretch/>
        </p:blipFill>
        <p:spPr bwMode="auto">
          <a:xfrm>
            <a:off x="5562600" y="61015"/>
            <a:ext cx="6629401" cy="680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4"/>
          <p:cNvSpPr>
            <a:spLocks noChangeArrowheads="1"/>
          </p:cNvSpPr>
          <p:nvPr/>
        </p:nvSpPr>
        <p:spPr bwMode="auto">
          <a:xfrm>
            <a:off x="-6626" y="1322031"/>
            <a:ext cx="5950226" cy="1200329"/>
          </a:xfrm>
          <a:prstGeom prst="rect">
            <a:avLst/>
          </a:prstGeom>
          <a:solidFill>
            <a:srgbClr val="00206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3600" b="1" dirty="0">
                <a:solidFill>
                  <a:schemeClr val="bg1"/>
                </a:solidFill>
                <a:latin typeface="EC Square Sans Pro"/>
                <a:ea typeface="Calibri" panose="020F0502020204030204" pitchFamily="34" charset="0"/>
                <a:cs typeface="Segoe UI Semibold" panose="020B0702040204020203" pitchFamily="34" charset="0"/>
              </a:rPr>
              <a:t>Attractive alternatives could also be:</a:t>
            </a:r>
            <a:endParaRPr lang="en-US" altLang="en-US" sz="2800" b="1" dirty="0">
              <a:solidFill>
                <a:schemeClr val="bg1"/>
              </a:solidFill>
              <a:latin typeface="EC Square Sans Pro"/>
              <a:ea typeface="Calibri" panose="020F0502020204030204" pitchFamily="34" charset="0"/>
              <a:cs typeface="Segoe UI Semibold" panose="020B0702040204020203" pitchFamily="34" charset="0"/>
            </a:endParaRPr>
          </a:p>
        </p:txBody>
      </p:sp>
    </p:spTree>
    <p:extLst>
      <p:ext uri="{BB962C8B-B14F-4D97-AF65-F5344CB8AC3E}">
        <p14:creationId xmlns:p14="http://schemas.microsoft.com/office/powerpoint/2010/main" val="1488279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381000" y="3106562"/>
            <a:ext cx="8580361" cy="3200400"/>
          </a:xfrm>
          <a:prstGeom prst="rect">
            <a:avLst/>
          </a:prstGeom>
          <a:noFill/>
          <a:effectLst/>
        </p:spPr>
        <p:txBody>
          <a:bodyPr/>
          <a:lstStyle/>
          <a:p>
            <a:pPr marL="227444" indent="-168595" defTabSz="687103">
              <a:buFont typeface="Arial" panose="020B0604020202020204" pitchFamily="34" charset="0"/>
              <a:buChar char="•"/>
              <a:defRPr/>
            </a:pPr>
            <a:r>
              <a:rPr lang="en-US" sz="2700" b="1" dirty="0">
                <a:solidFill>
                  <a:srgbClr val="002060"/>
                </a:solidFill>
                <a:latin typeface="EC Square Sans Pro"/>
                <a:ea typeface="ＭＳ Ｐゴシック" charset="-128"/>
                <a:cs typeface="Times New Roman" panose="02020603050405020304" pitchFamily="18" charset="0"/>
              </a:rPr>
              <a:t>Biosecurity</a:t>
            </a:r>
          </a:p>
          <a:p>
            <a:pPr marL="227444" indent="-168595" defTabSz="687103">
              <a:buFont typeface="Arial" panose="020B0604020202020204" pitchFamily="34" charset="0"/>
              <a:buChar char="•"/>
              <a:defRPr/>
            </a:pPr>
            <a:r>
              <a:rPr lang="en-US" sz="2700" b="1" dirty="0">
                <a:solidFill>
                  <a:srgbClr val="002060"/>
                </a:solidFill>
                <a:latin typeface="EC Square Sans Pro"/>
                <a:ea typeface="ＭＳ Ｐゴシック" charset="-128"/>
                <a:cs typeface="Times New Roman" panose="02020603050405020304" pitchFamily="18" charset="0"/>
              </a:rPr>
              <a:t>Proper maintenance of animals</a:t>
            </a:r>
          </a:p>
          <a:p>
            <a:pPr marL="227444" indent="-168595" defTabSz="687103">
              <a:buFont typeface="Arial" panose="020B0604020202020204" pitchFamily="34" charset="0"/>
              <a:buChar char="•"/>
              <a:defRPr/>
            </a:pPr>
            <a:r>
              <a:rPr lang="en-US" sz="2700" b="1" dirty="0">
                <a:solidFill>
                  <a:srgbClr val="002060"/>
                </a:solidFill>
                <a:latin typeface="EC Square Sans Pro"/>
                <a:ea typeface="ＭＳ Ｐゴシック" charset="-128"/>
                <a:cs typeface="Times New Roman" panose="02020603050405020304" pitchFamily="18" charset="0"/>
              </a:rPr>
              <a:t>Hygiene</a:t>
            </a:r>
          </a:p>
          <a:p>
            <a:pPr marL="227444" indent="-168595" defTabSz="687103">
              <a:buFont typeface="Arial" panose="020B0604020202020204" pitchFamily="34" charset="0"/>
              <a:buChar char="•"/>
              <a:defRPr/>
            </a:pPr>
            <a:r>
              <a:rPr lang="en-US" sz="2700" b="1" dirty="0">
                <a:solidFill>
                  <a:srgbClr val="002060"/>
                </a:solidFill>
                <a:latin typeface="EC Square Sans Pro"/>
                <a:ea typeface="ＭＳ Ｐゴシック" charset="-128"/>
                <a:cs typeface="Times New Roman" panose="02020603050405020304" pitchFamily="18" charset="0"/>
              </a:rPr>
              <a:t>Daily observation</a:t>
            </a:r>
          </a:p>
          <a:p>
            <a:pPr marL="227444" indent="-168595" defTabSz="687103">
              <a:buFont typeface="Arial" panose="020B0604020202020204" pitchFamily="34" charset="0"/>
              <a:buChar char="•"/>
              <a:defRPr/>
            </a:pPr>
            <a:r>
              <a:rPr lang="en-US" sz="2700" b="1" dirty="0">
                <a:solidFill>
                  <a:srgbClr val="002060"/>
                </a:solidFill>
                <a:latin typeface="EC Square Sans Pro"/>
                <a:ea typeface="ＭＳ Ｐゴシック" charset="-128"/>
                <a:cs typeface="Times New Roman" panose="02020603050405020304" pitchFamily="18" charset="0"/>
              </a:rPr>
              <a:t>Vaccination campaigns</a:t>
            </a:r>
          </a:p>
          <a:p>
            <a:pPr marL="227444" indent="-168595" defTabSz="687103">
              <a:buFont typeface="Arial" panose="020B0604020202020204" pitchFamily="34" charset="0"/>
              <a:buChar char="•"/>
              <a:defRPr/>
            </a:pPr>
            <a:r>
              <a:rPr lang="en-US" sz="2700" b="1" dirty="0">
                <a:solidFill>
                  <a:srgbClr val="002060"/>
                </a:solidFill>
                <a:latin typeface="EC Square Sans Pro"/>
                <a:ea typeface="ＭＳ Ｐゴシック" charset="-128"/>
                <a:cs typeface="Times New Roman" panose="02020603050405020304" pitchFamily="18" charset="0"/>
              </a:rPr>
              <a:t>Correct identification of treated animals</a:t>
            </a:r>
          </a:p>
          <a:p>
            <a:pPr marL="227444" indent="-168595" defTabSz="687103">
              <a:buFont typeface="Arial" panose="020B0604020202020204" pitchFamily="34" charset="0"/>
              <a:buChar char="•"/>
              <a:defRPr/>
            </a:pPr>
            <a:r>
              <a:rPr lang="en-US" sz="2700" b="1" dirty="0">
                <a:solidFill>
                  <a:srgbClr val="002060"/>
                </a:solidFill>
                <a:latin typeface="EC Square Sans Pro"/>
                <a:ea typeface="ＭＳ Ｐゴシック" charset="-128"/>
                <a:cs typeface="Times New Roman" panose="02020603050405020304" pitchFamily="18" charset="0"/>
              </a:rPr>
              <a:t>Correct record in the consultation register</a:t>
            </a:r>
          </a:p>
        </p:txBody>
      </p:sp>
      <p:pic>
        <p:nvPicPr>
          <p:cNvPr id="5" name="Picture 5" descr="I:\jpg\Parasites external\Mange-ears1.JPG"/>
          <p:cNvPicPr>
            <a:picLocks noChangeAspect="1" noChangeArrowheads="1"/>
          </p:cNvPicPr>
          <p:nvPr/>
        </p:nvPicPr>
        <p:blipFill>
          <a:blip r:embed="rId2" cstate="print"/>
          <a:srcRect/>
          <a:stretch>
            <a:fillRect/>
          </a:stretch>
        </p:blipFill>
        <p:spPr bwMode="auto">
          <a:xfrm rot="389518">
            <a:off x="8081601" y="3415719"/>
            <a:ext cx="3119154" cy="2306416"/>
          </a:xfrm>
          <a:prstGeom prst="rect">
            <a:avLst/>
          </a:prstGeom>
          <a:ln>
            <a:noFill/>
          </a:ln>
          <a:effectLst/>
        </p:spPr>
      </p:pic>
      <p:sp>
        <p:nvSpPr>
          <p:cNvPr id="2" name="Rectangle 1"/>
          <p:cNvSpPr/>
          <p:nvPr/>
        </p:nvSpPr>
        <p:spPr>
          <a:xfrm>
            <a:off x="28161" y="1682750"/>
            <a:ext cx="7933054" cy="1384995"/>
          </a:xfrm>
          <a:prstGeom prst="rect">
            <a:avLst/>
          </a:prstGeom>
          <a:solidFill>
            <a:srgbClr val="FF0000"/>
          </a:solidFill>
        </p:spPr>
        <p:txBody>
          <a:bodyPr wrap="square">
            <a:spAutoFit/>
          </a:bodyPr>
          <a:lstStyle/>
          <a:p>
            <a:pPr marL="257664" indent="-257664" defTabSz="687103">
              <a:defRPr/>
            </a:pPr>
            <a:r>
              <a:rPr lang="en-US" sz="3600" b="1" dirty="0">
                <a:solidFill>
                  <a:schemeClr val="bg1"/>
                </a:solidFill>
                <a:latin typeface="EC Square Sans Pro"/>
                <a:ea typeface="ＭＳ Ｐゴシック" charset="-128"/>
                <a:cs typeface="Times New Roman" panose="02020603050405020304" pitchFamily="18" charset="0"/>
              </a:rPr>
              <a:t> Prevention </a:t>
            </a:r>
            <a:r>
              <a:rPr lang="en-US" sz="2800" b="1" dirty="0">
                <a:solidFill>
                  <a:schemeClr val="bg1"/>
                </a:solidFill>
                <a:latin typeface="EC Square Sans Pro"/>
                <a:ea typeface="ＭＳ Ｐゴシック" charset="-128"/>
                <a:cs typeface="Times New Roman" panose="02020603050405020304" pitchFamily="18" charset="0"/>
              </a:rPr>
              <a:t>is the </a:t>
            </a:r>
            <a:r>
              <a:rPr lang="en-US" sz="4800" b="1" dirty="0">
                <a:solidFill>
                  <a:schemeClr val="bg1"/>
                </a:solidFill>
                <a:latin typeface="EC Square Sans Pro"/>
                <a:ea typeface="ＭＳ Ｐゴシック" charset="-128"/>
                <a:cs typeface="Times New Roman" panose="02020603050405020304" pitchFamily="18" charset="0"/>
              </a:rPr>
              <a:t>"key" </a:t>
            </a:r>
            <a:r>
              <a:rPr lang="en-US" sz="2800" b="1" dirty="0">
                <a:solidFill>
                  <a:schemeClr val="bg1"/>
                </a:solidFill>
                <a:latin typeface="EC Square Sans Pro"/>
                <a:ea typeface="ＭＳ Ｐゴシック" charset="-128"/>
                <a:cs typeface="Times New Roman" panose="02020603050405020304" pitchFamily="18" charset="0"/>
              </a:rPr>
              <a:t>and is </a:t>
            </a:r>
            <a:r>
              <a:rPr lang="en-US" sz="3600" b="1" dirty="0">
                <a:solidFill>
                  <a:schemeClr val="bg1"/>
                </a:solidFill>
                <a:latin typeface="EC Square Sans Pro"/>
                <a:ea typeface="ＭＳ Ｐゴシック" charset="-128"/>
                <a:cs typeface="Times New Roman" panose="02020603050405020304" pitchFamily="18" charset="0"/>
              </a:rPr>
              <a:t>achieved </a:t>
            </a:r>
            <a:r>
              <a:rPr lang="en-US" sz="2800" b="1" dirty="0">
                <a:solidFill>
                  <a:schemeClr val="bg1"/>
                </a:solidFill>
                <a:latin typeface="EC Square Sans Pro"/>
                <a:ea typeface="ＭＳ Ｐゴシック" charset="-128"/>
                <a:cs typeface="Times New Roman" panose="02020603050405020304" pitchFamily="18" charset="0"/>
              </a:rPr>
              <a:t>by:</a:t>
            </a:r>
            <a:endParaRPr lang="en-US" sz="3600" b="1" dirty="0">
              <a:solidFill>
                <a:schemeClr val="bg1"/>
              </a:solidFill>
              <a:latin typeface="EC Square Sans Pro"/>
              <a:ea typeface="ＭＳ Ｐゴシック" charset="-128"/>
              <a:cs typeface="Times New Roman" panose="02020603050405020304" pitchFamily="18" charset="0"/>
            </a:endParaRPr>
          </a:p>
        </p:txBody>
      </p:sp>
      <p:pic>
        <p:nvPicPr>
          <p:cNvPr id="6" name="Picture 3" descr="leg bands"/>
          <p:cNvPicPr>
            <a:picLocks noChangeAspect="1" noChangeArrowheads="1"/>
          </p:cNvPicPr>
          <p:nvPr/>
        </p:nvPicPr>
        <p:blipFill>
          <a:blip r:embed="rId3" cstate="print">
            <a:lum bright="12000"/>
          </a:blip>
          <a:srcRect/>
          <a:stretch>
            <a:fillRect/>
          </a:stretch>
        </p:blipFill>
        <p:spPr bwMode="auto">
          <a:xfrm rot="367922">
            <a:off x="7227802" y="443428"/>
            <a:ext cx="4287321" cy="2858213"/>
          </a:xfrm>
          <a:prstGeom prst="rect">
            <a:avLst/>
          </a:prstGeom>
          <a:ln>
            <a:noFill/>
          </a:ln>
          <a:effectLst/>
        </p:spPr>
      </p:pic>
    </p:spTree>
    <p:extLst>
      <p:ext uri="{BB962C8B-B14F-4D97-AF65-F5344CB8AC3E}">
        <p14:creationId xmlns:p14="http://schemas.microsoft.com/office/powerpoint/2010/main" val="3867419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FF4B58-A7DC-4A7D-BBC5-D126EC9FDE09}"/>
              </a:ext>
            </a:extLst>
          </p:cNvPr>
          <p:cNvPicPr/>
          <p:nvPr/>
        </p:nvPicPr>
        <p:blipFill>
          <a:blip r:embed="rId2" cstate="print"/>
          <a:srcRect l="1469" t="1550" r="1457" b="3810"/>
          <a:stretch>
            <a:fillRect/>
          </a:stretch>
        </p:blipFill>
        <p:spPr>
          <a:xfrm>
            <a:off x="4800600" y="1149350"/>
            <a:ext cx="7086600" cy="4537978"/>
          </a:xfrm>
          <a:prstGeom prst="rect">
            <a:avLst/>
          </a:prstGeom>
          <a:ln>
            <a:noFill/>
          </a:ln>
          <a:effectLst/>
        </p:spPr>
      </p:pic>
      <p:sp>
        <p:nvSpPr>
          <p:cNvPr id="8" name="Title 1"/>
          <p:cNvSpPr>
            <a:spLocks noGrp="1"/>
          </p:cNvSpPr>
          <p:nvPr>
            <p:ph type="title"/>
          </p:nvPr>
        </p:nvSpPr>
        <p:spPr>
          <a:xfrm>
            <a:off x="4800600" y="5416550"/>
            <a:ext cx="7391400" cy="270778"/>
          </a:xfrm>
          <a:solidFill>
            <a:srgbClr val="002060"/>
          </a:solidFill>
        </p:spPr>
        <p:txBody>
          <a:bodyPr/>
          <a:lstStyle/>
          <a:p>
            <a:pPr algn="l"/>
            <a:r>
              <a:rPr lang="en-US" sz="1400" b="1" dirty="0">
                <a:solidFill>
                  <a:srgbClr val="FFFFFF"/>
                </a:solidFill>
                <a:latin typeface="EC Square Sans Pro"/>
                <a:cs typeface="Segoe UI Semibold" pitchFamily="34" charset="0"/>
              </a:rPr>
              <a:t>S</a:t>
            </a:r>
            <a:r>
              <a:rPr lang="en-US" sz="1400" b="1" cap="none" dirty="0">
                <a:solidFill>
                  <a:srgbClr val="FFFFFF"/>
                </a:solidFill>
                <a:latin typeface="EC Square Sans Pro"/>
                <a:cs typeface="Segoe UI Semibold" pitchFamily="34" charset="0"/>
              </a:rPr>
              <a:t>ource</a:t>
            </a:r>
            <a:r>
              <a:rPr lang="en-US" sz="1400" b="1" dirty="0">
                <a:solidFill>
                  <a:srgbClr val="FFFFFF"/>
                </a:solidFill>
                <a:latin typeface="EC Square Sans Pro"/>
                <a:cs typeface="Segoe UI Semibold" pitchFamily="34" charset="0"/>
              </a:rPr>
              <a:t>: </a:t>
            </a:r>
            <a:r>
              <a:rPr lang="en-US" sz="1400" cap="none" dirty="0">
                <a:solidFill>
                  <a:srgbClr val="FFFFFF"/>
                </a:solidFill>
                <a:latin typeface="EC Square Sans Pro"/>
                <a:cs typeface="Segoe UI Semibold" pitchFamily="34" charset="0"/>
              </a:rPr>
              <a:t>http://amrls.cvm.msu.edu/images/pharm/prophylaxis-and-metaphylaxis.jpg</a:t>
            </a:r>
            <a:endParaRPr lang="en-US" sz="1400" dirty="0">
              <a:solidFill>
                <a:srgbClr val="FFFFFF"/>
              </a:solidFill>
              <a:latin typeface="EC Square Sans Pro"/>
              <a:cs typeface="Segoe UI Semibold" pitchFamily="34" charset="0"/>
            </a:endParaRPr>
          </a:p>
        </p:txBody>
      </p:sp>
      <p:sp>
        <p:nvSpPr>
          <p:cNvPr id="10" name="Rectangle 9"/>
          <p:cNvSpPr/>
          <p:nvPr/>
        </p:nvSpPr>
        <p:spPr>
          <a:xfrm>
            <a:off x="228600" y="1230438"/>
            <a:ext cx="4343400" cy="4570482"/>
          </a:xfrm>
          <a:prstGeom prst="rect">
            <a:avLst/>
          </a:prstGeom>
        </p:spPr>
        <p:txBody>
          <a:bodyPr wrap="square">
            <a:spAutoFit/>
          </a:bodyPr>
          <a:lstStyle/>
          <a:p>
            <a:pPr algn="just"/>
            <a:r>
              <a:rPr lang="en-US" sz="2700" b="1" dirty="0">
                <a:solidFill>
                  <a:srgbClr val="002060"/>
                </a:solidFill>
                <a:latin typeface="EC Square Sans Pro" panose="020B0506040000020004"/>
                <a:cs typeface="Segoe UI Semibold" pitchFamily="34" charset="0"/>
              </a:rPr>
              <a:t>Antimicrobials should be used in </a:t>
            </a:r>
            <a:r>
              <a:rPr lang="en-US" sz="2700" b="1" dirty="0" err="1">
                <a:solidFill>
                  <a:srgbClr val="002060"/>
                </a:solidFill>
                <a:latin typeface="EC Square Sans Pro" panose="020B0506040000020004"/>
                <a:cs typeface="Segoe UI Semibold" pitchFamily="34" charset="0"/>
              </a:rPr>
              <a:t>metaphylaxis</a:t>
            </a:r>
            <a:r>
              <a:rPr lang="en-US" sz="2700" b="1" dirty="0">
                <a:solidFill>
                  <a:srgbClr val="002060"/>
                </a:solidFill>
                <a:latin typeface="EC Square Sans Pro" panose="020B0506040000020004"/>
                <a:cs typeface="Segoe UI Semibold" pitchFamily="34" charset="0"/>
              </a:rPr>
              <a:t> only when the risk of spreading an infection / infectious disease is high and when </a:t>
            </a:r>
            <a:r>
              <a:rPr lang="en-US" sz="3200" b="1" dirty="0">
                <a:solidFill>
                  <a:srgbClr val="FF0000"/>
                </a:solidFill>
                <a:latin typeface="EC Square Sans Pro" panose="020B0506040000020004"/>
                <a:cs typeface="Segoe UI Semibold" pitchFamily="34" charset="0"/>
              </a:rPr>
              <a:t>no other </a:t>
            </a:r>
            <a:r>
              <a:rPr lang="en-US" sz="2800" b="1" dirty="0">
                <a:solidFill>
                  <a:srgbClr val="FF0000"/>
                </a:solidFill>
                <a:latin typeface="EC Square Sans Pro" panose="020B0506040000020004"/>
                <a:cs typeface="Segoe UI Semibold" pitchFamily="34" charset="0"/>
              </a:rPr>
              <a:t>alternatives</a:t>
            </a:r>
            <a:r>
              <a:rPr lang="en-US" sz="2700" b="1" dirty="0">
                <a:solidFill>
                  <a:srgbClr val="002060"/>
                </a:solidFill>
                <a:latin typeface="EC Square Sans Pro" panose="020B0506040000020004"/>
                <a:cs typeface="Segoe UI Semibold" pitchFamily="34" charset="0"/>
              </a:rPr>
              <a:t> are available</a:t>
            </a:r>
          </a:p>
          <a:p>
            <a:pPr algn="just"/>
            <a:endParaRPr lang="en-US" sz="3200" b="1" dirty="0">
              <a:solidFill>
                <a:srgbClr val="002060"/>
              </a:solidFill>
              <a:latin typeface="EC Square Sans Pro" panose="020B0506040000020004"/>
              <a:cs typeface="Segoe UI Semibold" pitchFamily="34" charset="0"/>
            </a:endParaRPr>
          </a:p>
          <a:p>
            <a:pPr algn="just"/>
            <a:r>
              <a:rPr lang="en-US" sz="1600" b="1" dirty="0">
                <a:solidFill>
                  <a:srgbClr val="002060"/>
                </a:solidFill>
                <a:latin typeface="EC Square Sans Pro" panose="020B0506040000020004"/>
                <a:cs typeface="Segoe UI Semibold" pitchFamily="34" charset="0"/>
              </a:rPr>
              <a:t>Member States will provide </a:t>
            </a:r>
            <a:r>
              <a:rPr lang="en-US" sz="1600" b="1" dirty="0">
                <a:solidFill>
                  <a:srgbClr val="FF0000"/>
                </a:solidFill>
                <a:latin typeface="EC Square Sans Pro" panose="020B0506040000020004"/>
                <a:cs typeface="Segoe UI Semibold" pitchFamily="34" charset="0"/>
              </a:rPr>
              <a:t>guidelines to promote understanding of the risk factors associated with </a:t>
            </a:r>
            <a:r>
              <a:rPr lang="en-US" sz="1600" b="1" dirty="0" err="1">
                <a:solidFill>
                  <a:srgbClr val="FF0000"/>
                </a:solidFill>
                <a:latin typeface="EC Square Sans Pro" panose="020B0506040000020004"/>
                <a:cs typeface="Segoe UI Semibold" pitchFamily="34" charset="0"/>
              </a:rPr>
              <a:t>metaphylaxis</a:t>
            </a:r>
            <a:r>
              <a:rPr lang="en-US" sz="1600" b="1" dirty="0">
                <a:solidFill>
                  <a:srgbClr val="FF0000"/>
                </a:solidFill>
                <a:latin typeface="EC Square Sans Pro" panose="020B0506040000020004"/>
                <a:cs typeface="Segoe UI Semibold" pitchFamily="34" charset="0"/>
              </a:rPr>
              <a:t> </a:t>
            </a:r>
            <a:r>
              <a:rPr lang="en-US" sz="1600" b="1" dirty="0">
                <a:solidFill>
                  <a:srgbClr val="002060"/>
                </a:solidFill>
                <a:latin typeface="EC Square Sans Pro" panose="020B0506040000020004"/>
                <a:cs typeface="Segoe UI Semibold" pitchFamily="34" charset="0"/>
              </a:rPr>
              <a:t>and include criteria for its implementation.</a:t>
            </a:r>
            <a:endParaRPr lang="ro-RO" sz="1600" b="1" dirty="0">
              <a:solidFill>
                <a:srgbClr val="002060"/>
              </a:solidFill>
              <a:latin typeface="EC Square Sans Pro" panose="020B0506040000020004"/>
              <a:cs typeface="Segoe UI Semibold" pitchFamily="34" charset="0"/>
            </a:endParaRPr>
          </a:p>
        </p:txBody>
      </p:sp>
      <p:sp>
        <p:nvSpPr>
          <p:cNvPr id="2" name="TextBox 1"/>
          <p:cNvSpPr txBox="1"/>
          <p:nvPr/>
        </p:nvSpPr>
        <p:spPr>
          <a:xfrm>
            <a:off x="228600" y="387350"/>
            <a:ext cx="7848600" cy="584775"/>
          </a:xfrm>
          <a:prstGeom prst="rect">
            <a:avLst/>
          </a:prstGeom>
          <a:solidFill>
            <a:srgbClr val="FF0000"/>
          </a:solidFill>
        </p:spPr>
        <p:txBody>
          <a:bodyPr wrap="square" rtlCol="0">
            <a:spAutoFit/>
          </a:bodyPr>
          <a:lstStyle/>
          <a:p>
            <a:r>
              <a:rPr lang="en-US" sz="3200" b="1" dirty="0">
                <a:solidFill>
                  <a:schemeClr val="bg1"/>
                </a:solidFill>
                <a:latin typeface="EC Square Sans Pro" panose="020B0506040000020004"/>
              </a:rPr>
              <a:t>Prophylactic &amp; </a:t>
            </a:r>
            <a:r>
              <a:rPr lang="en-US" sz="3200" b="1" dirty="0" err="1">
                <a:solidFill>
                  <a:schemeClr val="bg1"/>
                </a:solidFill>
                <a:latin typeface="EC Square Sans Pro" panose="020B0506040000020004"/>
              </a:rPr>
              <a:t>Metaphylactic</a:t>
            </a:r>
            <a:r>
              <a:rPr lang="en-US" sz="3200" b="1" dirty="0">
                <a:solidFill>
                  <a:schemeClr val="bg1"/>
                </a:solidFill>
                <a:latin typeface="EC Square Sans Pro" panose="020B0506040000020004"/>
              </a:rPr>
              <a:t> Use</a:t>
            </a:r>
          </a:p>
        </p:txBody>
      </p:sp>
    </p:spTree>
    <p:extLst>
      <p:ext uri="{BB962C8B-B14F-4D97-AF65-F5344CB8AC3E}">
        <p14:creationId xmlns:p14="http://schemas.microsoft.com/office/powerpoint/2010/main" val="113708474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26150"/>
            <a:ext cx="6542729" cy="624479"/>
          </a:xfrm>
        </p:spPr>
        <p:txBody>
          <a:bodyPr>
            <a:noAutofit/>
          </a:bodyPr>
          <a:lstStyle/>
          <a:p>
            <a:r>
              <a:rPr lang="en-US" sz="3200" b="1" dirty="0">
                <a:solidFill>
                  <a:srgbClr val="002060"/>
                </a:solidFill>
                <a:latin typeface="EC Square Sans Pro"/>
              </a:rPr>
              <a:t>Don't forget the </a:t>
            </a:r>
            <a:r>
              <a:rPr lang="en-US" sz="3200" b="1" dirty="0" err="1">
                <a:solidFill>
                  <a:srgbClr val="FF0000"/>
                </a:solidFill>
                <a:latin typeface="EC Square Sans Pro"/>
              </a:rPr>
              <a:t>ATCvet</a:t>
            </a:r>
            <a:r>
              <a:rPr lang="en-US" sz="3200" b="1" dirty="0">
                <a:solidFill>
                  <a:srgbClr val="FF0000"/>
                </a:solidFill>
                <a:latin typeface="EC Square Sans Pro"/>
              </a:rPr>
              <a:t> codes</a:t>
            </a:r>
            <a:r>
              <a:rPr lang="en-US" sz="3200" b="1" dirty="0">
                <a:solidFill>
                  <a:srgbClr val="002060"/>
                </a:solidFill>
                <a:latin typeface="EC Square Sans Pro"/>
              </a:rPr>
              <a:t>!</a:t>
            </a:r>
            <a:endParaRPr lang="en-US" sz="3600" b="1" dirty="0">
              <a:solidFill>
                <a:srgbClr val="FF0000"/>
              </a:solidFill>
              <a:latin typeface="EC Square Sans Pro"/>
            </a:endParaRPr>
          </a:p>
        </p:txBody>
      </p:sp>
      <p:pic>
        <p:nvPicPr>
          <p:cNvPr id="4" name="Picture 3"/>
          <p:cNvPicPr>
            <a:picLocks noChangeAspect="1"/>
          </p:cNvPicPr>
          <p:nvPr/>
        </p:nvPicPr>
        <p:blipFill rotWithShape="1">
          <a:blip r:embed="rId2"/>
          <a:srcRect l="2120" t="21567" r="4725" b="6464"/>
          <a:stretch/>
        </p:blipFill>
        <p:spPr>
          <a:xfrm>
            <a:off x="1" y="4308465"/>
            <a:ext cx="7619999" cy="1641486"/>
          </a:xfrm>
          <a:prstGeom prst="rect">
            <a:avLst/>
          </a:prstGeom>
        </p:spPr>
      </p:pic>
      <p:sp>
        <p:nvSpPr>
          <p:cNvPr id="3" name="TextBox 2"/>
          <p:cNvSpPr txBox="1"/>
          <p:nvPr/>
        </p:nvSpPr>
        <p:spPr>
          <a:xfrm>
            <a:off x="34788" y="3898574"/>
            <a:ext cx="7618342" cy="400110"/>
          </a:xfrm>
          <a:prstGeom prst="rect">
            <a:avLst/>
          </a:prstGeom>
          <a:solidFill>
            <a:schemeClr val="accent1">
              <a:lumMod val="5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EC Square Sans Pro"/>
              </a:rPr>
              <a:t>The most important </a:t>
            </a:r>
            <a:r>
              <a:rPr kumimoji="0" lang="en-US" sz="2000" b="1" i="0" u="none" strike="noStrike" kern="0" cap="none" spc="0" normalizeH="0" baseline="0" noProof="0" dirty="0" err="1">
                <a:ln>
                  <a:noFill/>
                </a:ln>
                <a:solidFill>
                  <a:srgbClr val="FFFFFF"/>
                </a:solidFill>
                <a:effectLst/>
                <a:uLnTx/>
                <a:uFillTx/>
                <a:latin typeface="EC Square Sans Pro"/>
              </a:rPr>
              <a:t>ATCvet</a:t>
            </a:r>
            <a:r>
              <a:rPr kumimoji="0" lang="en-US" sz="2000" b="1" i="0" u="none" strike="noStrike" kern="0" cap="none" spc="0" normalizeH="0" baseline="0" noProof="0" dirty="0">
                <a:ln>
                  <a:noFill/>
                </a:ln>
                <a:solidFill>
                  <a:srgbClr val="FFFFFF"/>
                </a:solidFill>
                <a:effectLst/>
                <a:uLnTx/>
                <a:uFillTx/>
                <a:latin typeface="EC Square Sans Pro"/>
              </a:rPr>
              <a:t> prescription groups are:</a:t>
            </a:r>
          </a:p>
        </p:txBody>
      </p:sp>
      <p:sp>
        <p:nvSpPr>
          <p:cNvPr id="5" name="TextBox 4"/>
          <p:cNvSpPr txBox="1"/>
          <p:nvPr/>
        </p:nvSpPr>
        <p:spPr>
          <a:xfrm>
            <a:off x="34788" y="121540"/>
            <a:ext cx="7476727"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2060"/>
                </a:solidFill>
                <a:effectLst/>
                <a:uLnTx/>
                <a:uFillTx/>
                <a:latin typeface="EC Square Sans Pro"/>
              </a:rPr>
              <a:t>Pay attention to the </a:t>
            </a:r>
            <a:r>
              <a:rPr kumimoji="0" lang="en-US" sz="3600" b="1" i="0" u="none" strike="noStrike" kern="0" cap="none" spc="0" normalizeH="0" baseline="0" noProof="0" dirty="0">
                <a:ln>
                  <a:noFill/>
                </a:ln>
                <a:solidFill>
                  <a:srgbClr val="FF0000"/>
                </a:solidFill>
                <a:effectLst/>
                <a:uLnTx/>
                <a:uFillTx/>
                <a:latin typeface="EC Square Sans Pro"/>
              </a:rPr>
              <a:t>AMEG</a:t>
            </a:r>
            <a:r>
              <a:rPr kumimoji="0" lang="en-US" sz="3600" b="1" i="0" u="none" strike="noStrike" kern="0" cap="none" spc="0" normalizeH="0" baseline="0" noProof="0" dirty="0">
                <a:ln>
                  <a:noFill/>
                </a:ln>
                <a:solidFill>
                  <a:srgbClr val="002060"/>
                </a:solidFill>
                <a:effectLst/>
                <a:uLnTx/>
                <a:uFillTx/>
                <a:latin typeface="EC Square Sans Pro"/>
              </a:rPr>
              <a:t> </a:t>
            </a:r>
            <a:r>
              <a:rPr kumimoji="0" lang="en-US" sz="2800" b="1" i="0" u="none" strike="noStrike" kern="0" cap="none" spc="0" normalizeH="0" baseline="0" noProof="0" dirty="0">
                <a:ln>
                  <a:noFill/>
                </a:ln>
                <a:solidFill>
                  <a:srgbClr val="002060"/>
                </a:solidFill>
                <a:effectLst/>
                <a:uLnTx/>
                <a:uFillTx/>
                <a:latin typeface="EC Square Sans Pro"/>
              </a:rPr>
              <a:t>classification!</a:t>
            </a:r>
            <a:endParaRPr kumimoji="0" lang="en-US" sz="2400" b="1" i="0" u="none" strike="noStrike" kern="0" cap="none" spc="0" normalizeH="0" baseline="0" noProof="0" dirty="0">
              <a:ln>
                <a:noFill/>
              </a:ln>
              <a:solidFill>
                <a:srgbClr val="002060"/>
              </a:solidFill>
              <a:effectLst/>
              <a:uLnTx/>
              <a:uFillTx/>
              <a:latin typeface="EC Square Sans Pro"/>
            </a:endParaRPr>
          </a:p>
        </p:txBody>
      </p:sp>
      <p:pic>
        <p:nvPicPr>
          <p:cNvPr id="6" name="Picture 5"/>
          <p:cNvPicPr>
            <a:picLocks noChangeAspect="1"/>
          </p:cNvPicPr>
          <p:nvPr/>
        </p:nvPicPr>
        <p:blipFill rotWithShape="1">
          <a:blip r:embed="rId3"/>
          <a:srcRect l="30181" r="30333"/>
          <a:stretch/>
        </p:blipFill>
        <p:spPr>
          <a:xfrm>
            <a:off x="7600950" y="6350"/>
            <a:ext cx="4514850" cy="6864350"/>
          </a:xfrm>
          <a:prstGeom prst="rect">
            <a:avLst/>
          </a:prstGeom>
        </p:spPr>
      </p:pic>
      <p:sp>
        <p:nvSpPr>
          <p:cNvPr id="7" name="Rectangle 6"/>
          <p:cNvSpPr/>
          <p:nvPr/>
        </p:nvSpPr>
        <p:spPr>
          <a:xfrm>
            <a:off x="96196" y="733827"/>
            <a:ext cx="7378741" cy="523220"/>
          </a:xfrm>
          <a:prstGeom prst="rect">
            <a:avLst/>
          </a:prstGeom>
          <a:solidFill>
            <a:srgbClr val="002060"/>
          </a:solid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EC Square Sans Pro"/>
              </a:rPr>
              <a:t>Source: </a:t>
            </a:r>
            <a:r>
              <a:rPr kumimoji="0" lang="en-US" sz="1400" b="0" i="0" u="none" strike="noStrike" kern="0" cap="none" spc="0" normalizeH="0" baseline="0" noProof="0" dirty="0">
                <a:ln>
                  <a:noFill/>
                </a:ln>
                <a:solidFill>
                  <a:srgbClr val="FFFFFF"/>
                </a:solidFill>
                <a:effectLst/>
                <a:uLnTx/>
                <a:uFillTx/>
                <a:latin typeface="EC Square Sans Pro"/>
              </a:rPr>
              <a:t>European Commission’s guideline on prudent use of antibiotics in animals: https://bit.ly/2s7LUF2</a:t>
            </a:r>
            <a:endParaRPr kumimoji="0" lang="ro-RO" sz="1400" b="0" i="0" u="none" strike="noStrike" kern="0" cap="none" spc="0" normalizeH="0" baseline="0" noProof="0" dirty="0">
              <a:ln>
                <a:noFill/>
              </a:ln>
              <a:solidFill>
                <a:srgbClr val="FFFFFF"/>
              </a:solidFill>
              <a:effectLst/>
              <a:uLnTx/>
              <a:uFillTx/>
              <a:latin typeface="EC Square Sans Pro"/>
            </a:endParaRPr>
          </a:p>
        </p:txBody>
      </p:sp>
      <p:pic>
        <p:nvPicPr>
          <p:cNvPr id="8" name="Picture 7"/>
          <p:cNvPicPr>
            <a:picLocks noChangeAspect="1"/>
          </p:cNvPicPr>
          <p:nvPr/>
        </p:nvPicPr>
        <p:blipFill rotWithShape="1">
          <a:blip r:embed="rId4"/>
          <a:srcRect l="861" t="10423" b="1468"/>
          <a:stretch/>
        </p:blipFill>
        <p:spPr>
          <a:xfrm>
            <a:off x="34788" y="1377950"/>
            <a:ext cx="7661411" cy="2455504"/>
          </a:xfrm>
          <a:prstGeom prst="rect">
            <a:avLst/>
          </a:prstGeom>
        </p:spPr>
      </p:pic>
    </p:spTree>
    <p:extLst>
      <p:ext uri="{BB962C8B-B14F-4D97-AF65-F5344CB8AC3E}">
        <p14:creationId xmlns:p14="http://schemas.microsoft.com/office/powerpoint/2010/main" val="2210048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5895859-2B2D-D3C5-4D5C-FBE5B988F8A2}"/>
              </a:ext>
            </a:extLst>
          </p:cNvPr>
          <p:cNvSpPr txBox="1">
            <a:spLocks/>
          </p:cNvSpPr>
          <p:nvPr/>
        </p:nvSpPr>
        <p:spPr>
          <a:xfrm>
            <a:off x="601180" y="1987550"/>
            <a:ext cx="10744200" cy="3962400"/>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2060"/>
                </a:solidFill>
                <a:effectLst/>
                <a:uLnTx/>
                <a:uFillTx/>
                <a:latin typeface="EC Square Sans Pro"/>
                <a:ea typeface="+mn-ea"/>
                <a:cs typeface="Times New Roman" panose="02020603050405020304" pitchFamily="18" charset="0"/>
              </a:rPr>
              <a:t>Administration of antibiotics must be complementary to good management practices;</a:t>
            </a:r>
          </a:p>
          <a:p>
            <a:pPr marL="0" marR="0" lvl="0" indent="0" algn="just"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002060"/>
              </a:solidFill>
              <a:effectLst/>
              <a:uLnTx/>
              <a:uFillTx/>
              <a:latin typeface="EC Square Sans Pro"/>
              <a:ea typeface="+mn-ea"/>
              <a:cs typeface="Times New Roman" panose="02020603050405020304" pitchFamily="18" charset="0"/>
            </a:endParaRPr>
          </a:p>
          <a:p>
            <a:pPr marL="342900" marR="0" lvl="0" indent="-342900" algn="just"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2060"/>
                </a:solidFill>
                <a:effectLst/>
                <a:uLnTx/>
                <a:uFillTx/>
                <a:latin typeface="EC Square Sans Pro"/>
                <a:ea typeface="+mn-ea"/>
                <a:cs typeface="Times New Roman" panose="02020603050405020304" pitchFamily="18" charset="0"/>
              </a:rPr>
              <a:t>as many disease states can be avoided </a:t>
            </a:r>
            <a:r>
              <a:rPr kumimoji="0" lang="en-US" sz="2800" b="1" i="0" u="none" strike="noStrike" kern="1200" cap="none" spc="0" normalizeH="0" baseline="0" noProof="0" dirty="0" err="1">
                <a:ln>
                  <a:noFill/>
                </a:ln>
                <a:solidFill>
                  <a:srgbClr val="002060"/>
                </a:solidFill>
                <a:effectLst/>
                <a:uLnTx/>
                <a:uFillTx/>
                <a:latin typeface="EC Square Sans Pro"/>
                <a:ea typeface="+mn-ea"/>
                <a:cs typeface="Times New Roman" panose="02020603050405020304" pitchFamily="18" charset="0"/>
              </a:rPr>
              <a:t>by:using</a:t>
            </a:r>
            <a:r>
              <a:rPr kumimoji="0" lang="en-US" sz="2800" b="1" i="0" u="none" strike="noStrike" kern="1200" cap="none" spc="0" normalizeH="0" baseline="0" noProof="0" dirty="0">
                <a:ln>
                  <a:noFill/>
                </a:ln>
                <a:solidFill>
                  <a:srgbClr val="002060"/>
                </a:solidFill>
                <a:effectLst/>
                <a:uLnTx/>
                <a:uFillTx/>
                <a:latin typeface="EC Square Sans Pro"/>
                <a:ea typeface="+mn-ea"/>
                <a:cs typeface="Times New Roman" panose="02020603050405020304" pitchFamily="18" charset="0"/>
              </a:rPr>
              <a:t> management practices that reduce exposure to disease-causing bacteria;</a:t>
            </a:r>
          </a:p>
          <a:p>
            <a:pPr marL="342900" marR="0" lvl="0" indent="-342900" algn="just"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srgbClr val="002060"/>
              </a:solidFill>
              <a:effectLst/>
              <a:uLnTx/>
              <a:uFillTx/>
              <a:latin typeface="EC Square Sans Pro"/>
              <a:ea typeface="+mn-ea"/>
              <a:cs typeface="Times New Roman" panose="02020603050405020304" pitchFamily="18" charset="0"/>
            </a:endParaRPr>
          </a:p>
          <a:p>
            <a:pPr marL="342900" marR="0" lvl="0" indent="-342900" algn="just"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2060"/>
                </a:solidFill>
                <a:effectLst/>
                <a:uLnTx/>
                <a:uFillTx/>
                <a:latin typeface="EC Square Sans Pro"/>
                <a:ea typeface="+mn-ea"/>
                <a:cs typeface="Times New Roman" panose="02020603050405020304" pitchFamily="18" charset="0"/>
              </a:rPr>
              <a:t>optimizing the environment for the animal, including good hygiene, balanced nutrition and consistent vaccination schedules.</a:t>
            </a:r>
            <a:endParaRPr kumimoji="0" lang="ro-RO" sz="2800" b="1" i="0" u="none" strike="noStrike" kern="1200" cap="none" spc="0" normalizeH="0" baseline="0" noProof="0" dirty="0">
              <a:ln>
                <a:noFill/>
              </a:ln>
              <a:solidFill>
                <a:srgbClr val="002060"/>
              </a:solidFill>
              <a:effectLst/>
              <a:uLnTx/>
              <a:uFillTx/>
              <a:latin typeface="EC Square Sans Pro"/>
              <a:ea typeface="+mn-ea"/>
              <a:cs typeface="Times New Roman" panose="02020603050405020304" pitchFamily="18" charset="0"/>
            </a:endParaRPr>
          </a:p>
        </p:txBody>
      </p:sp>
      <p:sp>
        <p:nvSpPr>
          <p:cNvPr id="4" name="TextBox 3">
            <a:extLst>
              <a:ext uri="{FF2B5EF4-FFF2-40B4-BE49-F238E27FC236}">
                <a16:creationId xmlns:a16="http://schemas.microsoft.com/office/drawing/2014/main" id="{C3BCD2C2-4668-C9DF-7CF2-A5D7F59C5874}"/>
              </a:ext>
            </a:extLst>
          </p:cNvPr>
          <p:cNvSpPr txBox="1"/>
          <p:nvPr/>
        </p:nvSpPr>
        <p:spPr>
          <a:xfrm>
            <a:off x="609600" y="838262"/>
            <a:ext cx="10820400" cy="1077218"/>
          </a:xfrm>
          <a:prstGeom prst="rect">
            <a:avLst/>
          </a:prstGeom>
          <a:solidFill>
            <a:srgbClr val="FF0000"/>
          </a:solidFill>
        </p:spPr>
        <p:txBody>
          <a:bodyPr wrap="square">
            <a:spAutoFit/>
          </a:bodyPr>
          <a:lstStyle/>
          <a:p>
            <a:pPr marL="90341" marR="0" lvl="0" indent="0" algn="just" defTabSz="914400" eaLnBrk="1" fontAlgn="auto" latinLnBrk="0" hangingPunct="1">
              <a:lnSpc>
                <a:spcPct val="100000"/>
              </a:lnSpc>
              <a:spcBef>
                <a:spcPts val="601"/>
              </a:spcBef>
              <a:spcAft>
                <a:spcPts val="601"/>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EC Square Sans Pro"/>
                <a:ea typeface="Times New Roman" panose="02020603050405020304" pitchFamily="18" charset="0"/>
              </a:rPr>
              <a:t>The veterinarian will use antibiotics in the treatment of animals only when absolutely necessary!</a:t>
            </a:r>
            <a:endParaRPr kumimoji="0" lang="en-US" sz="2800" b="1" i="0" u="none" strike="noStrike" kern="0" cap="none" spc="0" normalizeH="0" baseline="0" noProof="0" dirty="0">
              <a:ln>
                <a:noFill/>
              </a:ln>
              <a:solidFill>
                <a:srgbClr val="FFFFFF"/>
              </a:solidFill>
              <a:effectLst/>
              <a:uLnTx/>
              <a:uFillTx/>
              <a:latin typeface="EC Square Sans Pro"/>
              <a:ea typeface="Times New Roman" panose="02020603050405020304" pitchFamily="18" charset="0"/>
            </a:endParaRPr>
          </a:p>
        </p:txBody>
      </p:sp>
    </p:spTree>
    <p:extLst>
      <p:ext uri="{BB962C8B-B14F-4D97-AF65-F5344CB8AC3E}">
        <p14:creationId xmlns:p14="http://schemas.microsoft.com/office/powerpoint/2010/main" val="3096057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919676" y="826533"/>
            <a:ext cx="3981895" cy="1569660"/>
          </a:xfrm>
          <a:prstGeom prst="rect">
            <a:avLst/>
          </a:prstGeom>
          <a:solidFill>
            <a:srgbClr val="00B0F0"/>
          </a:solidFill>
          <a:ln>
            <a:solidFill>
              <a:schemeClr val="accent1"/>
            </a:solidFill>
          </a:ln>
        </p:spPr>
        <p:txBody>
          <a:bodyPr wrap="square">
            <a:spAutoFit/>
          </a:bodyPr>
          <a:lstStyle/>
          <a:p>
            <a:pPr algn="ctr">
              <a:defRPr/>
            </a:pPr>
            <a:r>
              <a:rPr lang="en-US" sz="2400" b="1" dirty="0">
                <a:solidFill>
                  <a:schemeClr val="bg1"/>
                </a:solidFill>
                <a:latin typeface="EC Square Sans Pro"/>
                <a:cs typeface="Arial" pitchFamily="34" charset="0"/>
              </a:rPr>
              <a:t>anamnesis, symptomatology, results of clinical and </a:t>
            </a:r>
            <a:r>
              <a:rPr lang="en-US" sz="2400" b="1" dirty="0" err="1">
                <a:solidFill>
                  <a:schemeClr val="bg1"/>
                </a:solidFill>
                <a:latin typeface="EC Square Sans Pro"/>
                <a:cs typeface="Arial" pitchFamily="34" charset="0"/>
              </a:rPr>
              <a:t>paraclinical</a:t>
            </a:r>
            <a:r>
              <a:rPr lang="en-US" sz="2400" b="1" dirty="0">
                <a:solidFill>
                  <a:schemeClr val="bg1"/>
                </a:solidFill>
                <a:latin typeface="EC Square Sans Pro"/>
                <a:cs typeface="Arial" pitchFamily="34" charset="0"/>
              </a:rPr>
              <a:t> examinations</a:t>
            </a:r>
          </a:p>
        </p:txBody>
      </p:sp>
      <p:sp>
        <p:nvSpPr>
          <p:cNvPr id="12" name="Rectangle 11"/>
          <p:cNvSpPr/>
          <p:nvPr/>
        </p:nvSpPr>
        <p:spPr>
          <a:xfrm>
            <a:off x="5902396" y="2367802"/>
            <a:ext cx="4016452" cy="461665"/>
          </a:xfrm>
          <a:prstGeom prst="rect">
            <a:avLst/>
          </a:prstGeom>
          <a:solidFill>
            <a:srgbClr val="7030A0"/>
          </a:solidFill>
          <a:ln>
            <a:solidFill>
              <a:srgbClr val="7030A0"/>
            </a:solidFill>
          </a:ln>
        </p:spPr>
        <p:txBody>
          <a:bodyPr wrap="square">
            <a:spAutoFit/>
          </a:bodyPr>
          <a:lstStyle/>
          <a:p>
            <a:pPr algn="ctr">
              <a:defRPr/>
            </a:pPr>
            <a:r>
              <a:rPr lang="fr-FR" sz="2400" b="1" dirty="0" err="1">
                <a:solidFill>
                  <a:schemeClr val="bg1"/>
                </a:solidFill>
                <a:latin typeface="EC Square Sans Pro"/>
                <a:cs typeface="Arial" pitchFamily="34" charset="0"/>
              </a:rPr>
              <a:t>pharmacology</a:t>
            </a:r>
            <a:endParaRPr lang="en-US" sz="2400" b="1" dirty="0">
              <a:solidFill>
                <a:schemeClr val="bg1"/>
              </a:solidFill>
              <a:latin typeface="EC Square Sans Pro"/>
              <a:cs typeface="Arial" pitchFamily="34" charset="0"/>
            </a:endParaRPr>
          </a:p>
        </p:txBody>
      </p:sp>
      <p:sp>
        <p:nvSpPr>
          <p:cNvPr id="13" name="Rectangle 12"/>
          <p:cNvSpPr/>
          <p:nvPr/>
        </p:nvSpPr>
        <p:spPr>
          <a:xfrm>
            <a:off x="30291" y="4467697"/>
            <a:ext cx="4547013" cy="1384995"/>
          </a:xfrm>
          <a:prstGeom prst="rect">
            <a:avLst/>
          </a:prstGeom>
          <a:solidFill>
            <a:schemeClr val="tx2">
              <a:lumMod val="75000"/>
            </a:schemeClr>
          </a:solidFill>
        </p:spPr>
        <p:txBody>
          <a:bodyPr wrap="square">
            <a:spAutoFit/>
          </a:bodyPr>
          <a:lstStyle/>
          <a:p>
            <a:pPr algn="ctr">
              <a:defRPr/>
            </a:pPr>
            <a:r>
              <a:rPr lang="en-US" sz="2800" b="1" dirty="0">
                <a:solidFill>
                  <a:schemeClr val="bg1"/>
                </a:solidFill>
                <a:latin typeface="EC Square Sans Pro"/>
                <a:cs typeface="Arial" pitchFamily="34" charset="0"/>
              </a:rPr>
              <a:t>Medicines intended for </a:t>
            </a:r>
          </a:p>
          <a:p>
            <a:pPr algn="ctr">
              <a:defRPr/>
            </a:pPr>
            <a:r>
              <a:rPr lang="en-US" sz="2800" b="1" dirty="0">
                <a:solidFill>
                  <a:schemeClr val="bg1"/>
                </a:solidFill>
                <a:latin typeface="EC Square Sans Pro"/>
                <a:cs typeface="Arial" pitchFamily="34" charset="0"/>
              </a:rPr>
              <a:t>a specific physio-pathological process</a:t>
            </a:r>
          </a:p>
        </p:txBody>
      </p:sp>
      <p:sp>
        <p:nvSpPr>
          <p:cNvPr id="14" name="Rectangle 13"/>
          <p:cNvSpPr/>
          <p:nvPr/>
        </p:nvSpPr>
        <p:spPr>
          <a:xfrm>
            <a:off x="4672465" y="2832870"/>
            <a:ext cx="5279095" cy="830997"/>
          </a:xfrm>
          <a:prstGeom prst="rect">
            <a:avLst/>
          </a:prstGeom>
          <a:solidFill>
            <a:srgbClr val="FFC000"/>
          </a:solidFill>
          <a:ln>
            <a:noFill/>
          </a:ln>
        </p:spPr>
        <p:txBody>
          <a:bodyPr wrap="square">
            <a:spAutoFit/>
          </a:bodyPr>
          <a:lstStyle/>
          <a:p>
            <a:pPr algn="ctr">
              <a:defRPr/>
            </a:pPr>
            <a:r>
              <a:rPr lang="en-US" sz="2400" b="1" dirty="0">
                <a:solidFill>
                  <a:srgbClr val="002060"/>
                </a:solidFill>
                <a:latin typeface="EC Square Sans Pro"/>
                <a:cs typeface="Arial" pitchFamily="34" charset="0"/>
              </a:rPr>
              <a:t>A drug with adequate </a:t>
            </a:r>
            <a:r>
              <a:rPr lang="en-US" sz="2400" b="1" dirty="0" err="1">
                <a:solidFill>
                  <a:srgbClr val="002060"/>
                </a:solidFill>
                <a:latin typeface="EC Square Sans Pro"/>
                <a:cs typeface="Arial" pitchFamily="34" charset="0"/>
              </a:rPr>
              <a:t>pharmaco</a:t>
            </a:r>
            <a:r>
              <a:rPr lang="en-US" sz="2400" b="1" dirty="0">
                <a:solidFill>
                  <a:srgbClr val="002060"/>
                </a:solidFill>
                <a:latin typeface="EC Square Sans Pro"/>
                <a:cs typeface="Arial" pitchFamily="34" charset="0"/>
              </a:rPr>
              <a:t>-dynamics and pharmacokinetics</a:t>
            </a:r>
          </a:p>
        </p:txBody>
      </p:sp>
      <p:sp>
        <p:nvSpPr>
          <p:cNvPr id="15" name="Rectangle 14"/>
          <p:cNvSpPr/>
          <p:nvPr/>
        </p:nvSpPr>
        <p:spPr>
          <a:xfrm>
            <a:off x="4672465" y="3592661"/>
            <a:ext cx="5246383" cy="830997"/>
          </a:xfrm>
          <a:prstGeom prst="rect">
            <a:avLst/>
          </a:prstGeom>
          <a:solidFill>
            <a:srgbClr val="FFFF00"/>
          </a:solidFill>
          <a:ln>
            <a:noFill/>
          </a:ln>
        </p:spPr>
        <p:txBody>
          <a:bodyPr wrap="square">
            <a:spAutoFit/>
          </a:bodyPr>
          <a:lstStyle/>
          <a:p>
            <a:pPr algn="ctr">
              <a:defRPr/>
            </a:pPr>
            <a:r>
              <a:rPr lang="en-US" sz="2400" b="1" dirty="0">
                <a:solidFill>
                  <a:srgbClr val="002060"/>
                </a:solidFill>
                <a:latin typeface="EC Square Sans Pro"/>
                <a:cs typeface="Arial" pitchFamily="34" charset="0"/>
              </a:rPr>
              <a:t>specific to the species, disease, and certain regimen of doses</a:t>
            </a:r>
          </a:p>
        </p:txBody>
      </p:sp>
      <p:sp>
        <p:nvSpPr>
          <p:cNvPr id="16" name="Rectangle 15"/>
          <p:cNvSpPr/>
          <p:nvPr/>
        </p:nvSpPr>
        <p:spPr>
          <a:xfrm>
            <a:off x="5338423" y="4922302"/>
            <a:ext cx="4657901" cy="830997"/>
          </a:xfrm>
          <a:prstGeom prst="rect">
            <a:avLst/>
          </a:prstGeom>
          <a:solidFill>
            <a:schemeClr val="accent6">
              <a:lumMod val="50000"/>
            </a:schemeClr>
          </a:solidFill>
          <a:ln>
            <a:noFill/>
          </a:ln>
        </p:spPr>
        <p:txBody>
          <a:bodyPr wrap="square">
            <a:spAutoFit/>
          </a:bodyPr>
          <a:lstStyle/>
          <a:p>
            <a:pPr algn="ctr">
              <a:defRPr/>
            </a:pPr>
            <a:r>
              <a:rPr lang="en-US" sz="2400" b="1" dirty="0">
                <a:solidFill>
                  <a:schemeClr val="bg1"/>
                </a:solidFill>
                <a:latin typeface="EC Square Sans Pro"/>
                <a:cs typeface="Arial" pitchFamily="34" charset="0"/>
              </a:rPr>
              <a:t>normalization of the body's functioning</a:t>
            </a:r>
          </a:p>
        </p:txBody>
      </p:sp>
      <p:sp>
        <p:nvSpPr>
          <p:cNvPr id="17" name="Rectangle 16"/>
          <p:cNvSpPr/>
          <p:nvPr/>
        </p:nvSpPr>
        <p:spPr>
          <a:xfrm>
            <a:off x="5335606" y="4460637"/>
            <a:ext cx="4655245" cy="461665"/>
          </a:xfrm>
          <a:prstGeom prst="rect">
            <a:avLst/>
          </a:prstGeom>
          <a:solidFill>
            <a:schemeClr val="accent5">
              <a:lumMod val="75000"/>
            </a:schemeClr>
          </a:solidFill>
          <a:ln>
            <a:noFill/>
          </a:ln>
        </p:spPr>
        <p:txBody>
          <a:bodyPr wrap="square">
            <a:spAutoFit/>
          </a:bodyPr>
          <a:lstStyle/>
          <a:p>
            <a:pPr algn="ctr">
              <a:defRPr/>
            </a:pPr>
            <a:r>
              <a:rPr lang="en-US" sz="2400" b="1" dirty="0">
                <a:solidFill>
                  <a:schemeClr val="bg1"/>
                </a:solidFill>
                <a:latin typeface="EC Square Sans Pro"/>
                <a:cs typeface="Arial" pitchFamily="34" charset="0"/>
              </a:rPr>
              <a:t>elimination of a pathogen</a:t>
            </a:r>
          </a:p>
        </p:txBody>
      </p:sp>
      <p:cxnSp>
        <p:nvCxnSpPr>
          <p:cNvPr id="19" name="Elbow Connector 18"/>
          <p:cNvCxnSpPr>
            <a:stCxn id="10" idx="0"/>
            <a:endCxn id="11" idx="0"/>
          </p:cNvCxnSpPr>
          <p:nvPr/>
        </p:nvCxnSpPr>
        <p:spPr>
          <a:xfrm rot="5400000" flipH="1" flipV="1">
            <a:off x="6316575" y="-756781"/>
            <a:ext cx="10734" cy="3177363"/>
          </a:xfrm>
          <a:prstGeom prst="bentConnector3">
            <a:avLst>
              <a:gd name="adj1" fmla="val 222968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0" idx="2"/>
            <a:endCxn id="12" idx="1"/>
          </p:cNvCxnSpPr>
          <p:nvPr/>
        </p:nvCxnSpPr>
        <p:spPr>
          <a:xfrm rot="16200000" flipH="1">
            <a:off x="5129642" y="1825880"/>
            <a:ext cx="376373" cy="1169135"/>
          </a:xfrm>
          <a:prstGeom prst="bentConnector2">
            <a:avLst/>
          </a:prstGeom>
          <a:ln w="63500">
            <a:solidFill>
              <a:srgbClr val="7030A0"/>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5400000">
            <a:off x="3095851" y="2919925"/>
            <a:ext cx="2746312" cy="322460"/>
          </a:xfrm>
          <a:prstGeom prst="bentConnector3">
            <a:avLst>
              <a:gd name="adj1" fmla="val 50000"/>
            </a:avLst>
          </a:prstGeom>
          <a:ln w="635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Right Brace 80"/>
          <p:cNvSpPr/>
          <p:nvPr/>
        </p:nvSpPr>
        <p:spPr>
          <a:xfrm>
            <a:off x="9898627" y="1094345"/>
            <a:ext cx="441734" cy="5170562"/>
          </a:xfrm>
          <a:prstGeom prst="rightBrace">
            <a:avLst>
              <a:gd name="adj1" fmla="val 43875"/>
              <a:gd name="adj2" fmla="val 49652"/>
            </a:avLst>
          </a:prstGeom>
          <a:ln w="635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a:latin typeface="Arial" pitchFamily="34" charset="0"/>
              <a:cs typeface="Arial" pitchFamily="34" charset="0"/>
            </a:endParaRPr>
          </a:p>
        </p:txBody>
      </p:sp>
      <p:sp>
        <p:nvSpPr>
          <p:cNvPr id="32" name="TextBox 31"/>
          <p:cNvSpPr txBox="1"/>
          <p:nvPr/>
        </p:nvSpPr>
        <p:spPr>
          <a:xfrm>
            <a:off x="5345232" y="5742153"/>
            <a:ext cx="4655246" cy="892552"/>
          </a:xfrm>
          <a:prstGeom prst="rect">
            <a:avLst/>
          </a:prstGeom>
          <a:solidFill>
            <a:schemeClr val="tx2">
              <a:lumMod val="75000"/>
            </a:schemeClr>
          </a:solidFill>
        </p:spPr>
        <p:txBody>
          <a:bodyPr wrap="square" rtlCol="0">
            <a:spAutoFit/>
          </a:bodyPr>
          <a:lstStyle/>
          <a:p>
            <a:pPr algn="ctr"/>
            <a:r>
              <a:rPr lang="en-US" sz="2800" b="1" dirty="0">
                <a:solidFill>
                  <a:schemeClr val="bg1"/>
                </a:solidFill>
                <a:latin typeface="EC Square Sans Pro"/>
              </a:rPr>
              <a:t>the ratio: risk / benefit </a:t>
            </a:r>
            <a:r>
              <a:rPr lang="en-US" sz="2400" b="1" dirty="0">
                <a:solidFill>
                  <a:schemeClr val="bg1"/>
                </a:solidFill>
                <a:latin typeface="EC Square Sans Pro"/>
              </a:rPr>
              <a:t>economic impact</a:t>
            </a:r>
            <a:endParaRPr lang="ro-RO" sz="2400" b="1" dirty="0">
              <a:solidFill>
                <a:schemeClr val="bg1"/>
              </a:solidFill>
              <a:latin typeface="EC Square Sans Pro"/>
            </a:endParaRPr>
          </a:p>
        </p:txBody>
      </p:sp>
      <p:cxnSp>
        <p:nvCxnSpPr>
          <p:cNvPr id="34" name="Elbow Connector 33"/>
          <p:cNvCxnSpPr>
            <a:stCxn id="13" idx="2"/>
            <a:endCxn id="32" idx="1"/>
          </p:cNvCxnSpPr>
          <p:nvPr/>
        </p:nvCxnSpPr>
        <p:spPr>
          <a:xfrm rot="16200000" flipH="1">
            <a:off x="3656647" y="4499843"/>
            <a:ext cx="335737" cy="3041434"/>
          </a:xfrm>
          <a:prstGeom prst="bentConnector2">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978356" y="3469551"/>
            <a:ext cx="2137444" cy="538609"/>
          </a:xfrm>
          <a:prstGeom prst="rect">
            <a:avLst/>
          </a:prstGeom>
          <a:solidFill>
            <a:srgbClr val="C00000"/>
          </a:solidFill>
        </p:spPr>
        <p:txBody>
          <a:bodyPr wrap="square">
            <a:spAutoFit/>
          </a:bodyPr>
          <a:lstStyle/>
          <a:p>
            <a:pPr algn="ctr">
              <a:defRPr/>
            </a:pPr>
            <a:r>
              <a:rPr lang="fr-FR" sz="2900" b="1" dirty="0">
                <a:solidFill>
                  <a:schemeClr val="bg1"/>
                </a:solidFill>
                <a:latin typeface="EC Square Sans Pro"/>
                <a:cs typeface="Arial" pitchFamily="34" charset="0"/>
              </a:rPr>
              <a:t>Diagnostic</a:t>
            </a:r>
            <a:endParaRPr lang="en-US" sz="2900" b="1" dirty="0">
              <a:solidFill>
                <a:schemeClr val="bg1"/>
              </a:solidFill>
              <a:latin typeface="EC Square Sans Pro"/>
              <a:cs typeface="Arial" pitchFamily="34" charset="0"/>
            </a:endParaRPr>
          </a:p>
        </p:txBody>
      </p:sp>
      <p:cxnSp>
        <p:nvCxnSpPr>
          <p:cNvPr id="60" name="Straight Arrow Connector 59"/>
          <p:cNvCxnSpPr>
            <a:endCxn id="17" idx="1"/>
          </p:cNvCxnSpPr>
          <p:nvPr/>
        </p:nvCxnSpPr>
        <p:spPr>
          <a:xfrm>
            <a:off x="4577304" y="4676300"/>
            <a:ext cx="758302" cy="1517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588349" y="5338296"/>
            <a:ext cx="756883" cy="10204"/>
          </a:xfrm>
          <a:prstGeom prst="straightConnector1">
            <a:avLst/>
          </a:prstGeom>
          <a:ln w="635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AutoShape 2" descr="https://apis.mail.yahoo.com/ws/v3/mailboxes/@.id==VjN-41hXPu8NpcW3bpJu4JMVm8C1gfVdPjfELRN17ADIN7_VKmPghBvqwA10Xrq82T1_6F676llwJijNHGM9Rx73ng/messages/@.id==ANk25H0mSF1VZh-fLwGh-IOZ0Ao/content/parts/@.id==2/thumbnail?appid=YMailNorrin"/>
          <p:cNvSpPr>
            <a:spLocks noChangeAspect="1" noChangeArrowheads="1"/>
          </p:cNvSpPr>
          <p:nvPr/>
        </p:nvSpPr>
        <p:spPr bwMode="auto">
          <a:xfrm>
            <a:off x="155575" y="-1381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8" name="Picture 87"/>
          <p:cNvPicPr>
            <a:picLocks noChangeAspect="1"/>
          </p:cNvPicPr>
          <p:nvPr/>
        </p:nvPicPr>
        <p:blipFill>
          <a:blip r:embed="rId2"/>
          <a:stretch>
            <a:fillRect/>
          </a:stretch>
        </p:blipFill>
        <p:spPr>
          <a:xfrm>
            <a:off x="30291" y="1674763"/>
            <a:ext cx="4125431" cy="2802855"/>
          </a:xfrm>
          <a:prstGeom prst="rect">
            <a:avLst/>
          </a:prstGeom>
        </p:spPr>
      </p:pic>
      <p:sp>
        <p:nvSpPr>
          <p:cNvPr id="10" name="Rectangle 9"/>
          <p:cNvSpPr/>
          <p:nvPr/>
        </p:nvSpPr>
        <p:spPr>
          <a:xfrm>
            <a:off x="3581400" y="837267"/>
            <a:ext cx="2303721" cy="1384995"/>
          </a:xfrm>
          <a:prstGeom prst="rect">
            <a:avLst/>
          </a:prstGeom>
          <a:solidFill>
            <a:srgbClr val="C00000"/>
          </a:solidFill>
        </p:spPr>
        <p:txBody>
          <a:bodyPr wrap="square">
            <a:spAutoFit/>
          </a:bodyPr>
          <a:lstStyle/>
          <a:p>
            <a:pPr algn="ctr">
              <a:defRPr/>
            </a:pPr>
            <a:r>
              <a:rPr lang="fr-FR" sz="2800" b="1" dirty="0">
                <a:solidFill>
                  <a:schemeClr val="bg1"/>
                </a:solidFill>
                <a:latin typeface="EC Square Sans Pro"/>
                <a:cs typeface="Arial" pitchFamily="34" charset="0"/>
              </a:rPr>
              <a:t>The </a:t>
            </a:r>
            <a:r>
              <a:rPr lang="fr-FR" sz="2800" b="1" dirty="0" err="1">
                <a:solidFill>
                  <a:schemeClr val="bg1"/>
                </a:solidFill>
                <a:latin typeface="EC Square Sans Pro"/>
                <a:cs typeface="Arial" pitchFamily="34" charset="0"/>
              </a:rPr>
              <a:t>therapeutic</a:t>
            </a:r>
            <a:r>
              <a:rPr lang="fr-FR" sz="2800" b="1" dirty="0">
                <a:solidFill>
                  <a:schemeClr val="bg1"/>
                </a:solidFill>
                <a:latin typeface="EC Square Sans Pro"/>
                <a:cs typeface="Arial" pitchFamily="34" charset="0"/>
              </a:rPr>
              <a:t> plan !</a:t>
            </a:r>
            <a:endParaRPr lang="en-US" sz="2800" b="1" dirty="0">
              <a:solidFill>
                <a:schemeClr val="bg1"/>
              </a:solidFill>
              <a:latin typeface="EC Square Sans Pro"/>
              <a:cs typeface="Arial" pitchFamily="34" charset="0"/>
            </a:endParaRPr>
          </a:p>
        </p:txBody>
      </p:sp>
      <p:sp>
        <p:nvSpPr>
          <p:cNvPr id="2" name="TextBox 1"/>
          <p:cNvSpPr txBox="1"/>
          <p:nvPr/>
        </p:nvSpPr>
        <p:spPr>
          <a:xfrm>
            <a:off x="30292" y="486574"/>
            <a:ext cx="3932108" cy="769441"/>
          </a:xfrm>
          <a:prstGeom prst="rect">
            <a:avLst/>
          </a:prstGeom>
          <a:solidFill>
            <a:srgbClr val="009900"/>
          </a:solidFill>
        </p:spPr>
        <p:txBody>
          <a:bodyPr wrap="square" rtlCol="0">
            <a:spAutoFit/>
          </a:bodyPr>
          <a:lstStyle/>
          <a:p>
            <a:r>
              <a:rPr lang="en-US" sz="4400" b="1" dirty="0">
                <a:solidFill>
                  <a:schemeClr val="bg1"/>
                </a:solidFill>
                <a:latin typeface="EC Square Sans Pro"/>
              </a:rPr>
              <a:t> Evaluate!</a:t>
            </a:r>
          </a:p>
        </p:txBody>
      </p:sp>
    </p:spTree>
    <p:extLst>
      <p:ext uri="{BB962C8B-B14F-4D97-AF65-F5344CB8AC3E}">
        <p14:creationId xmlns:p14="http://schemas.microsoft.com/office/powerpoint/2010/main" val="379014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id="{9D3B450E-7A93-3DB5-B075-862AB47C58C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a:t>
            </a:r>
            <a:r>
              <a:rPr kumimoji="0" lang="en-US" sz="2400"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on</a:t>
            </a: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 Veterinary Medicinal Products</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8E70A223-9C04-A114-9ABC-6AFEBE1B7957}"/>
              </a:ext>
            </a:extLst>
          </p:cNvPr>
          <p:cNvSpPr/>
          <p:nvPr/>
        </p:nvSpPr>
        <p:spPr>
          <a:xfrm>
            <a:off x="6012735" y="1789354"/>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
        <p:nvSpPr>
          <p:cNvPr id="7" name="Speech Bubble: Rectangle with Corners Rounded 6">
            <a:extLst>
              <a:ext uri="{FF2B5EF4-FFF2-40B4-BE49-F238E27FC236}">
                <a16:creationId xmlns:a16="http://schemas.microsoft.com/office/drawing/2014/main" id="{78FEC682-77D0-5936-48B2-A04B72C9279D}"/>
              </a:ext>
            </a:extLst>
          </p:cNvPr>
          <p:cNvSpPr/>
          <p:nvPr/>
        </p:nvSpPr>
        <p:spPr>
          <a:xfrm>
            <a:off x="2743200" y="5533206"/>
            <a:ext cx="6172200" cy="1219200"/>
          </a:xfrm>
          <a:prstGeom prst="wedgeRoundRectCallout">
            <a:avLst>
              <a:gd name="adj1" fmla="val -4837"/>
              <a:gd name="adj2" fmla="val -86957"/>
              <a:gd name="adj3" fmla="val 16667"/>
            </a:avLst>
          </a:prstGeom>
          <a:solidFill>
            <a:schemeClr val="accent5">
              <a:lumMod val="50000"/>
            </a:schemeClr>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E9FB8A17-D36B-F3DB-5323-56182A838105}"/>
              </a:ext>
            </a:extLst>
          </p:cNvPr>
          <p:cNvSpPr txBox="1"/>
          <p:nvPr/>
        </p:nvSpPr>
        <p:spPr>
          <a:xfrm>
            <a:off x="2990850" y="5881843"/>
            <a:ext cx="5600700" cy="523220"/>
          </a:xfrm>
          <a:prstGeom prst="rect">
            <a:avLst/>
          </a:prstGeom>
          <a:noFill/>
        </p:spPr>
        <p:txBody>
          <a:bodyPr wrap="square" rtlCol="0">
            <a:spAutoFit/>
          </a:bodyPr>
          <a:lstStyle/>
          <a:p>
            <a:r>
              <a:rPr lang="en-US" sz="2800" dirty="0">
                <a:solidFill>
                  <a:schemeClr val="bg1"/>
                </a:solidFill>
                <a:latin typeface="EC Square Sans Pro" panose="020B0506040000020004"/>
              </a:rPr>
              <a:t> + Implementing and delegating Acts</a:t>
            </a:r>
            <a:endParaRPr lang="LID4096" sz="2800" dirty="0">
              <a:solidFill>
                <a:schemeClr val="bg1"/>
              </a:solidFill>
              <a:latin typeface="EC Square Sans Pro" panose="020B0506040000020004"/>
            </a:endParaRPr>
          </a:p>
        </p:txBody>
      </p:sp>
    </p:spTree>
    <p:extLst>
      <p:ext uri="{BB962C8B-B14F-4D97-AF65-F5344CB8AC3E}">
        <p14:creationId xmlns:p14="http://schemas.microsoft.com/office/powerpoint/2010/main" val="3679158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158750"/>
            <a:ext cx="6019801" cy="603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p:cNvPicPr>
            <a:picLocks noChangeAspect="1" noChangeArrowheads="1"/>
          </p:cNvPicPr>
          <p:nvPr/>
        </p:nvPicPr>
        <p:blipFill>
          <a:blip r:embed="rId3">
            <a:extLst>
              <a:ext uri="{28A0092B-C50C-407E-A947-70E740481C1C}">
                <a14:useLocalDpi xmlns:a14="http://schemas.microsoft.com/office/drawing/2010/main" val="0"/>
              </a:ext>
            </a:extLst>
          </a:blip>
          <a:srcRect l="2010" t="9937" r="1921" b="3867"/>
          <a:stretch>
            <a:fillRect/>
          </a:stretch>
        </p:blipFill>
        <p:spPr bwMode="auto">
          <a:xfrm>
            <a:off x="152400" y="1530350"/>
            <a:ext cx="5943599" cy="44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
        <p:nvSpPr>
          <p:cNvPr id="72709" name="Rectangle 5"/>
          <p:cNvSpPr>
            <a:spLocks noChangeArrowheads="1"/>
          </p:cNvSpPr>
          <p:nvPr/>
        </p:nvSpPr>
        <p:spPr bwMode="auto">
          <a:xfrm>
            <a:off x="4715234" y="4959350"/>
            <a:ext cx="1521570" cy="308226"/>
          </a:xfrm>
          <a:prstGeom prst="rect">
            <a:avLst/>
          </a:prstGeom>
          <a:solidFill>
            <a:srgbClr val="002060"/>
          </a:solidFill>
          <a:ln w="9525">
            <a:noFill/>
            <a:miter lim="800000"/>
            <a:headEnd/>
            <a:tailEnd/>
          </a:ln>
        </p:spPr>
        <p:txBody>
          <a:bodyPr wrap="none">
            <a:spAutoFit/>
          </a:bodyPr>
          <a:lstStyle/>
          <a:p>
            <a:pPr>
              <a:defRPr/>
            </a:pPr>
            <a:r>
              <a:rPr lang="fr-FR" sz="1403" dirty="0">
                <a:solidFill>
                  <a:schemeClr val="bg1"/>
                </a:solidFill>
                <a:latin typeface="EC Square Sans Pro"/>
              </a:rPr>
              <a:t>Surs</a:t>
            </a:r>
            <a:r>
              <a:rPr lang="ro-RO" sz="1403" dirty="0">
                <a:solidFill>
                  <a:schemeClr val="bg1"/>
                </a:solidFill>
                <a:latin typeface="EC Square Sans Pro"/>
              </a:rPr>
              <a:t>a</a:t>
            </a:r>
            <a:r>
              <a:rPr lang="fr-FR" sz="1403" dirty="0">
                <a:solidFill>
                  <a:schemeClr val="bg1"/>
                </a:solidFill>
                <a:latin typeface="EC Square Sans Pro"/>
              </a:rPr>
              <a:t>: EPRUMA</a:t>
            </a:r>
            <a:endParaRPr lang="en-US" sz="1403" dirty="0">
              <a:solidFill>
                <a:schemeClr val="bg1"/>
              </a:solidFill>
              <a:latin typeface="EC Square Sans Pro"/>
            </a:endParaRPr>
          </a:p>
        </p:txBody>
      </p:sp>
      <p:sp>
        <p:nvSpPr>
          <p:cNvPr id="5" name="Rectangle 4"/>
          <p:cNvSpPr/>
          <p:nvPr/>
        </p:nvSpPr>
        <p:spPr>
          <a:xfrm>
            <a:off x="4648200" y="6212785"/>
            <a:ext cx="7467600" cy="308226"/>
          </a:xfrm>
          <a:prstGeom prst="rect">
            <a:avLst/>
          </a:prstGeom>
          <a:solidFill>
            <a:srgbClr val="002060"/>
          </a:solidFill>
        </p:spPr>
        <p:txBody>
          <a:bodyPr wrap="square">
            <a:spAutoFit/>
          </a:bodyPr>
          <a:lstStyle/>
          <a:p>
            <a:pPr algn="just">
              <a:defRPr/>
            </a:pPr>
            <a:r>
              <a:rPr lang="ro-RO" sz="1403" b="1" dirty="0">
                <a:solidFill>
                  <a:schemeClr val="bg1"/>
                </a:solidFill>
                <a:latin typeface="EC Square Sans Pro"/>
                <a:ea typeface="Yu Gothic UI Semibold" pitchFamily="34" charset="-128"/>
              </a:rPr>
              <a:t>S</a:t>
            </a:r>
            <a:r>
              <a:rPr lang="en-US" sz="1403" b="1" dirty="0" err="1">
                <a:solidFill>
                  <a:schemeClr val="bg1"/>
                </a:solidFill>
                <a:latin typeface="EC Square Sans Pro"/>
                <a:ea typeface="Yu Gothic UI Semibold" pitchFamily="34" charset="-128"/>
              </a:rPr>
              <a:t>ource</a:t>
            </a:r>
            <a:r>
              <a:rPr lang="ro-RO" sz="1403" b="1" dirty="0">
                <a:solidFill>
                  <a:schemeClr val="bg1"/>
                </a:solidFill>
                <a:latin typeface="EC Square Sans Pro"/>
                <a:ea typeface="Yu Gothic UI Semibold" pitchFamily="34" charset="-128"/>
              </a:rPr>
              <a:t>:</a:t>
            </a:r>
            <a:r>
              <a:rPr lang="en-US" sz="1403" b="1" dirty="0">
                <a:solidFill>
                  <a:schemeClr val="bg1"/>
                </a:solidFill>
                <a:latin typeface="EC Square Sans Pro"/>
                <a:ea typeface="Yu Gothic UI Semibold" pitchFamily="34" charset="-128"/>
              </a:rPr>
              <a:t> </a:t>
            </a:r>
            <a:r>
              <a:rPr lang="en-US" sz="1403" dirty="0">
                <a:solidFill>
                  <a:schemeClr val="bg1"/>
                </a:solidFill>
                <a:latin typeface="EC Square Sans Pro"/>
                <a:ea typeface="Yu Gothic UI Semibold" pitchFamily="34" charset="-128"/>
              </a:rPr>
              <a:t>https://amr-review.org/sites/default/files/160518_Final%20paper_with%20cover.pdf</a:t>
            </a:r>
            <a:r>
              <a:rPr lang="ro-RO" sz="1403" dirty="0">
                <a:solidFill>
                  <a:schemeClr val="bg1"/>
                </a:solidFill>
                <a:latin typeface="EC Square Sans Pro"/>
                <a:ea typeface="Yu Gothic UI Semibold" pitchFamily="34" charset="-128"/>
              </a:rPr>
              <a:t> </a:t>
            </a:r>
            <a:endParaRPr lang="en-US" sz="1403" dirty="0">
              <a:solidFill>
                <a:schemeClr val="bg1"/>
              </a:solidFill>
              <a:latin typeface="EC Square Sans Pro"/>
              <a:ea typeface="Yu Gothic UI Semibold" pitchFamily="34" charset="-128"/>
            </a:endParaRPr>
          </a:p>
        </p:txBody>
      </p:sp>
      <p:sp>
        <p:nvSpPr>
          <p:cNvPr id="89094" name="TextBox 5"/>
          <p:cNvSpPr txBox="1">
            <a:spLocks noChangeArrowheads="1"/>
          </p:cNvSpPr>
          <p:nvPr/>
        </p:nvSpPr>
        <p:spPr bwMode="auto">
          <a:xfrm>
            <a:off x="0" y="692150"/>
            <a:ext cx="4038600" cy="769441"/>
          </a:xfrm>
          <a:prstGeom prst="rect">
            <a:avLst/>
          </a:prstGeom>
          <a:solidFill>
            <a:srgbClr val="00206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ro-RO" altLang="en-US" sz="4400" b="1" dirty="0">
                <a:solidFill>
                  <a:schemeClr val="bg1"/>
                </a:solidFill>
                <a:latin typeface="EC Square Sans Pro"/>
              </a:rPr>
              <a:t>Conclu</a:t>
            </a:r>
            <a:r>
              <a:rPr lang="en-US" altLang="en-US" sz="4400" b="1" dirty="0" err="1">
                <a:solidFill>
                  <a:schemeClr val="bg1"/>
                </a:solidFill>
                <a:latin typeface="EC Square Sans Pro"/>
              </a:rPr>
              <a:t>sions</a:t>
            </a:r>
            <a:r>
              <a:rPr lang="en-US" altLang="en-US" sz="4400" b="1" dirty="0">
                <a:solidFill>
                  <a:schemeClr val="bg1"/>
                </a:solidFill>
                <a:latin typeface="EC Square Sans Pro"/>
              </a:rPr>
              <a:t>:</a:t>
            </a:r>
          </a:p>
        </p:txBody>
      </p:sp>
    </p:spTree>
    <p:extLst>
      <p:ext uri="{BB962C8B-B14F-4D97-AF65-F5344CB8AC3E}">
        <p14:creationId xmlns:p14="http://schemas.microsoft.com/office/powerpoint/2010/main" val="3637715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1371600" y="1835150"/>
            <a:ext cx="3552998" cy="4567238"/>
          </a:xfrm>
          <a:prstGeom prst="rect">
            <a:avLst/>
          </a:prstGeom>
          <a:noFill/>
          <a:ln w="9525">
            <a:noFill/>
            <a:miter lim="800000"/>
            <a:headEnd/>
            <a:tailEnd/>
          </a:ln>
        </p:spPr>
      </p:pic>
      <p:sp>
        <p:nvSpPr>
          <p:cNvPr id="4" name="Rectangle 5"/>
          <p:cNvSpPr>
            <a:spLocks noChangeArrowheads="1"/>
          </p:cNvSpPr>
          <p:nvPr/>
        </p:nvSpPr>
        <p:spPr bwMode="auto">
          <a:xfrm>
            <a:off x="4648200" y="5645150"/>
            <a:ext cx="7543800" cy="276999"/>
          </a:xfrm>
          <a:prstGeom prst="rect">
            <a:avLst/>
          </a:prstGeom>
          <a:solidFill>
            <a:srgbClr val="002060"/>
          </a:solidFill>
          <a:ln w="9525">
            <a:noFill/>
            <a:miter lim="800000"/>
            <a:headEnd/>
            <a:tailEnd/>
          </a:ln>
        </p:spPr>
        <p:txBody>
          <a:bodyPr wrap="square">
            <a:spAutoFit/>
          </a:bodyPr>
          <a:lstStyle/>
          <a:p>
            <a:pPr algn="ctr"/>
            <a:r>
              <a:rPr lang="ro-RO" sz="1200" b="1" dirty="0">
                <a:solidFill>
                  <a:schemeClr val="bg1"/>
                </a:solidFill>
                <a:latin typeface="EC Square Sans Pro"/>
              </a:rPr>
              <a:t>S</a:t>
            </a:r>
            <a:r>
              <a:rPr lang="en-US" sz="1200" b="1" dirty="0" err="1">
                <a:solidFill>
                  <a:schemeClr val="bg1"/>
                </a:solidFill>
                <a:latin typeface="EC Square Sans Pro"/>
              </a:rPr>
              <a:t>ource</a:t>
            </a:r>
            <a:r>
              <a:rPr lang="ro-RO" sz="1200" b="1" dirty="0">
                <a:solidFill>
                  <a:schemeClr val="bg1"/>
                </a:solidFill>
                <a:latin typeface="EC Square Sans Pro"/>
              </a:rPr>
              <a:t>: </a:t>
            </a:r>
            <a:r>
              <a:rPr lang="en-US" sz="1200" dirty="0">
                <a:solidFill>
                  <a:schemeClr val="bg1"/>
                </a:solidFill>
                <a:latin typeface="EC Square Sans Pro"/>
              </a:rPr>
              <a:t>http://blog.nouadreapta.org/wp-content/uploads/2011/01/caricatura_zilei-23411-</a:t>
            </a:r>
            <a:r>
              <a:rPr lang="en-US" sz="1200" dirty="0">
                <a:solidFill>
                  <a:schemeClr val="bg1"/>
                </a:solidFill>
              </a:rPr>
              <a:t>250x300.jpg</a:t>
            </a:r>
          </a:p>
        </p:txBody>
      </p:sp>
      <p:sp>
        <p:nvSpPr>
          <p:cNvPr id="5" name="Text Box 5"/>
          <p:cNvSpPr txBox="1">
            <a:spLocks noChangeArrowheads="1"/>
          </p:cNvSpPr>
          <p:nvPr/>
        </p:nvSpPr>
        <p:spPr bwMode="auto">
          <a:xfrm>
            <a:off x="5181600" y="2673350"/>
            <a:ext cx="5163338" cy="1421928"/>
          </a:xfrm>
          <a:prstGeom prst="rect">
            <a:avLst/>
          </a:prstGeom>
          <a:noFill/>
          <a:ln w="9525">
            <a:noFill/>
            <a:miter lim="800000"/>
            <a:headEnd/>
            <a:tailEnd/>
          </a:ln>
        </p:spPr>
        <p:txBody>
          <a:bodyPr wrap="square">
            <a:spAutoFit/>
          </a:bodyPr>
          <a:lstStyle/>
          <a:p>
            <a:pPr algn="ctr">
              <a:lnSpc>
                <a:spcPct val="90000"/>
              </a:lnSpc>
              <a:spcBef>
                <a:spcPct val="50000"/>
              </a:spcBef>
            </a:pPr>
            <a:r>
              <a:rPr lang="en-GB" sz="4800" b="1" dirty="0">
                <a:solidFill>
                  <a:srgbClr val="FF0000"/>
                </a:solidFill>
                <a:latin typeface="EC Square Sans Pro"/>
              </a:rPr>
              <a:t>Thanks for your </a:t>
            </a:r>
            <a:r>
              <a:rPr lang="ro-RO" sz="4800" b="1" dirty="0">
                <a:solidFill>
                  <a:srgbClr val="FF0000"/>
                </a:solidFill>
                <a:latin typeface="EC Square Sans Pro"/>
              </a:rPr>
              <a:t>at</a:t>
            </a:r>
            <a:r>
              <a:rPr lang="en-US" sz="4800" b="1" dirty="0">
                <a:solidFill>
                  <a:srgbClr val="FF0000"/>
                </a:solidFill>
                <a:latin typeface="EC Square Sans Pro"/>
              </a:rPr>
              <a:t>t</a:t>
            </a:r>
            <a:r>
              <a:rPr lang="ro-RO" sz="4800" b="1" dirty="0">
                <a:solidFill>
                  <a:srgbClr val="FF0000"/>
                </a:solidFill>
                <a:latin typeface="EC Square Sans Pro"/>
              </a:rPr>
              <a:t>en</a:t>
            </a:r>
            <a:r>
              <a:rPr lang="en-US" sz="4800" b="1" dirty="0" err="1">
                <a:solidFill>
                  <a:srgbClr val="FF0000"/>
                </a:solidFill>
                <a:latin typeface="EC Square Sans Pro"/>
              </a:rPr>
              <a:t>tion</a:t>
            </a:r>
            <a:r>
              <a:rPr lang="ro-RO" sz="4800" b="1" dirty="0">
                <a:solidFill>
                  <a:srgbClr val="FF0000"/>
                </a:solidFill>
                <a:latin typeface="EC Square Sans Pro"/>
              </a:rPr>
              <a:t>!</a:t>
            </a:r>
            <a:endParaRPr lang="en-GB" sz="4800" b="1" dirty="0">
              <a:solidFill>
                <a:srgbClr val="FF0000"/>
              </a:solidFill>
              <a:latin typeface="EC Square Sans Pro"/>
            </a:endParaRPr>
          </a:p>
        </p:txBody>
      </p:sp>
    </p:spTree>
    <p:extLst>
      <p:ext uri="{BB962C8B-B14F-4D97-AF65-F5344CB8AC3E}">
        <p14:creationId xmlns:p14="http://schemas.microsoft.com/office/powerpoint/2010/main" val="2362792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Tree>
    <p:extLst>
      <p:ext uri="{BB962C8B-B14F-4D97-AF65-F5344CB8AC3E}">
        <p14:creationId xmlns:p14="http://schemas.microsoft.com/office/powerpoint/2010/main" val="9841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3">
            <a:extLst>
              <a:ext uri="{FF2B5EF4-FFF2-40B4-BE49-F238E27FC236}">
                <a16:creationId xmlns:a16="http://schemas.microsoft.com/office/drawing/2014/main" id="{3C063308-3175-470A-8674-23998002115A}"/>
              </a:ext>
            </a:extLst>
          </p:cNvPr>
          <p:cNvSpPr/>
          <p:nvPr/>
        </p:nvSpPr>
        <p:spPr>
          <a:xfrm>
            <a:off x="4717997" y="1377950"/>
            <a:ext cx="7474003" cy="738240"/>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2" name="CuadroTexto 11">
            <a:extLst>
              <a:ext uri="{FF2B5EF4-FFF2-40B4-BE49-F238E27FC236}">
                <a16:creationId xmlns:a16="http://schemas.microsoft.com/office/drawing/2014/main" id="{424A30C1-DE06-42E0-A897-C1328FBE17E9}"/>
              </a:ext>
            </a:extLst>
          </p:cNvPr>
          <p:cNvSpPr txBox="1"/>
          <p:nvPr/>
        </p:nvSpPr>
        <p:spPr>
          <a:xfrm>
            <a:off x="4800762" y="1483271"/>
            <a:ext cx="6705599" cy="83099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Supporting prudent use and preserving efficacy</a:t>
            </a:r>
            <a:endPar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2A83FD62-CCDE-4B4D-90E8-1FDF83CF6F04}"/>
              </a:ext>
            </a:extLst>
          </p:cNvPr>
          <p:cNvSpPr txBox="1"/>
          <p:nvPr/>
        </p:nvSpPr>
        <p:spPr>
          <a:xfrm>
            <a:off x="4776744" y="2190418"/>
            <a:ext cx="5082540" cy="1477328"/>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antimicrobials or groups of antimicrobials </a:t>
            </a:r>
            <a:r>
              <a:rPr kumimoji="0" lang="en-US" sz="2400" b="1" i="0" u="none" strike="noStrike" kern="0" cap="none" spc="0" normalizeH="0" baseline="0" noProof="0" dirty="0">
                <a:ln>
                  <a:noFill/>
                </a:ln>
                <a:solidFill>
                  <a:srgbClr val="003399"/>
                </a:solidFill>
                <a:effectLst/>
                <a:uLnTx/>
                <a:uFillTx/>
                <a:latin typeface="EC Square Sans Pro" panose="020B0506040000020004" pitchFamily="34" charset="0"/>
              </a:rPr>
              <a:t>reserved</a:t>
            </a: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 for treatment of certain infections in humans.</a:t>
            </a:r>
          </a:p>
        </p:txBody>
      </p:sp>
      <p:sp>
        <p:nvSpPr>
          <p:cNvPr id="14" name="CuadroTexto 13">
            <a:extLst>
              <a:ext uri="{FF2B5EF4-FFF2-40B4-BE49-F238E27FC236}">
                <a16:creationId xmlns:a16="http://schemas.microsoft.com/office/drawing/2014/main" id="{020BD3D6-FEB2-46AC-A6E0-B11841A38AEA}"/>
              </a:ext>
            </a:extLst>
          </p:cNvPr>
          <p:cNvSpPr txBox="1"/>
          <p:nvPr/>
        </p:nvSpPr>
        <p:spPr>
          <a:xfrm>
            <a:off x="4800762" y="4202824"/>
            <a:ext cx="5348388" cy="2308324"/>
          </a:xfrm>
          <a:prstGeom prst="rect">
            <a:avLst/>
          </a:prstGeom>
          <a:solidFill>
            <a:schemeClr val="bg1"/>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rPr>
              <a:t>List of antimicrobials which: </a:t>
            </a:r>
          </a:p>
          <a:p>
            <a:pPr marL="342900" marR="0" lvl="0" indent="-342900" algn="l" defTabSz="914400" eaLnBrk="1" fontAlgn="auto" latinLnBrk="0" hangingPunct="1">
              <a:lnSpc>
                <a:spcPct val="100000"/>
              </a:lnSpc>
              <a:spcBef>
                <a:spcPts val="0"/>
              </a:spcBef>
              <a:spcAft>
                <a:spcPts val="0"/>
              </a:spcAft>
              <a:buClrTx/>
              <a:buSzTx/>
              <a:buFontTx/>
              <a:buAutoNum type="alphaLcParenBoth"/>
              <a:tabLst/>
              <a:defRPr/>
            </a:pP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are not to be used in accordance with Articles 112, 113 and 114; or </a:t>
            </a:r>
          </a:p>
          <a:p>
            <a:pPr marL="354013" marR="0" lvl="0" indent="-354013"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(b)  </a:t>
            </a: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rPr>
              <a:t>are </a:t>
            </a: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only to be used in accordance with Articles 112, 113 and 114 subject to </a:t>
            </a:r>
            <a:r>
              <a:rPr kumimoji="0" lang="en-US" sz="2400" b="1" i="0" u="none" strike="noStrike" kern="0" cap="none" spc="0" normalizeH="0" baseline="0" noProof="0" dirty="0">
                <a:ln>
                  <a:noFill/>
                </a:ln>
                <a:solidFill>
                  <a:srgbClr val="003399"/>
                </a:solidFill>
                <a:effectLst/>
                <a:uLnTx/>
                <a:uFillTx/>
                <a:latin typeface="EC Square Sans Pro" panose="020B0506040000020004" pitchFamily="34" charset="0"/>
              </a:rPr>
              <a:t>certain conditions</a:t>
            </a: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 </a:t>
            </a:r>
            <a:endParaRPr kumimoji="0" lang="es-ES" sz="2000" b="1" i="0" u="none" strike="noStrike" kern="0" cap="none" spc="0" normalizeH="0" baseline="0" noProof="0" dirty="0">
              <a:ln>
                <a:noFill/>
              </a:ln>
              <a:solidFill>
                <a:srgbClr val="003399"/>
              </a:solidFill>
              <a:effectLst/>
              <a:uLnTx/>
              <a:uFillTx/>
              <a:latin typeface="EC Square Sans Pro" panose="020B0506040000020004" pitchFamily="34" charset="0"/>
            </a:endParaRPr>
          </a:p>
        </p:txBody>
      </p:sp>
      <p:sp>
        <p:nvSpPr>
          <p:cNvPr id="18" name="CuadroTexto 17">
            <a:extLst>
              <a:ext uri="{FF2B5EF4-FFF2-40B4-BE49-F238E27FC236}">
                <a16:creationId xmlns:a16="http://schemas.microsoft.com/office/drawing/2014/main" id="{20FF95A9-F5C6-4369-B73D-53AADA1AAB1E}"/>
              </a:ext>
            </a:extLst>
          </p:cNvPr>
          <p:cNvSpPr txBox="1"/>
          <p:nvPr/>
        </p:nvSpPr>
        <p:spPr>
          <a:xfrm>
            <a:off x="9918032" y="2605232"/>
            <a:ext cx="1831521"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en-GB" sz="2000" b="0" i="0" u="none" strike="noStrike" kern="0" cap="none" spc="0"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Article 37 (5)</a:t>
            </a:r>
            <a:endParaRPr kumimoji="0" lang="en-GB" sz="1600" b="0" i="0" u="none" strike="noStrike" kern="0" cap="none" spc="0" normalizeH="0" baseline="0" noProof="0" dirty="0">
              <a:ln>
                <a:noFill/>
              </a:ln>
              <a:solidFill>
                <a:srgbClr val="003399"/>
              </a:solidFill>
              <a:effectLst/>
              <a:uLnTx/>
              <a:uFillTx/>
            </a:endParaRPr>
          </a:p>
        </p:txBody>
      </p:sp>
      <p:sp>
        <p:nvSpPr>
          <p:cNvPr id="19" name="CuadroTexto 18">
            <a:extLst>
              <a:ext uri="{FF2B5EF4-FFF2-40B4-BE49-F238E27FC236}">
                <a16:creationId xmlns:a16="http://schemas.microsoft.com/office/drawing/2014/main" id="{16026440-EE69-4E91-AE21-9488A8F170E2}"/>
              </a:ext>
            </a:extLst>
          </p:cNvPr>
          <p:cNvSpPr txBox="1"/>
          <p:nvPr/>
        </p:nvSpPr>
        <p:spPr>
          <a:xfrm>
            <a:off x="9881937" y="4913556"/>
            <a:ext cx="1831521"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en-GB" sz="2000" b="0" i="0" u="none" strike="noStrike" kern="0" cap="none" spc="0"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Article 107 (6)</a:t>
            </a:r>
            <a:endParaRPr kumimoji="0" lang="en-GB" sz="1600" b="0" i="0" u="none" strike="noStrike" kern="0" cap="none" spc="0" normalizeH="0" baseline="0" noProof="0" dirty="0">
              <a:ln>
                <a:noFill/>
              </a:ln>
              <a:solidFill>
                <a:srgbClr val="003399"/>
              </a:solidFill>
              <a:effectLst/>
              <a:uLnTx/>
              <a:uFillTx/>
            </a:endParaRPr>
          </a:p>
        </p:txBody>
      </p:sp>
      <p:sp>
        <p:nvSpPr>
          <p:cNvPr id="20" name="Rectángulo redondeado 13">
            <a:extLst>
              <a:ext uri="{FF2B5EF4-FFF2-40B4-BE49-F238E27FC236}">
                <a16:creationId xmlns:a16="http://schemas.microsoft.com/office/drawing/2014/main" id="{D256171C-5BE8-4B26-96E4-4F8453E308A2}"/>
              </a:ext>
            </a:extLst>
          </p:cNvPr>
          <p:cNvSpPr/>
          <p:nvPr/>
        </p:nvSpPr>
        <p:spPr>
          <a:xfrm>
            <a:off x="0" y="1377950"/>
            <a:ext cx="4717997" cy="5133198"/>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t>EU legislative framework: Regulation (EU) 2019/6 on VETERINARY MEDICINAL PRODUCTS (VMP)</a:t>
            </a:r>
            <a:b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br>
            <a:endPar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endParaRPr>
          </a:p>
        </p:txBody>
      </p:sp>
      <p:sp>
        <p:nvSpPr>
          <p:cNvPr id="5" name="CuadroTexto 4">
            <a:extLst>
              <a:ext uri="{FF2B5EF4-FFF2-40B4-BE49-F238E27FC236}">
                <a16:creationId xmlns:a16="http://schemas.microsoft.com/office/drawing/2014/main" id="{E45175BB-76A9-4732-8523-9456A61B17F3}"/>
              </a:ext>
            </a:extLst>
          </p:cNvPr>
          <p:cNvSpPr txBox="1"/>
          <p:nvPr/>
        </p:nvSpPr>
        <p:spPr>
          <a:xfrm>
            <a:off x="9859284" y="3032325"/>
            <a:ext cx="2193229"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“humans reserve list”</a:t>
            </a:r>
          </a:p>
        </p:txBody>
      </p:sp>
      <p:sp>
        <p:nvSpPr>
          <p:cNvPr id="21" name="CuadroTexto 20">
            <a:extLst>
              <a:ext uri="{FF2B5EF4-FFF2-40B4-BE49-F238E27FC236}">
                <a16:creationId xmlns:a16="http://schemas.microsoft.com/office/drawing/2014/main" id="{62AB3FBB-E0B4-4C96-8215-6179ED4082D9}"/>
              </a:ext>
            </a:extLst>
          </p:cNvPr>
          <p:cNvSpPr txBox="1"/>
          <p:nvPr/>
        </p:nvSpPr>
        <p:spPr>
          <a:xfrm rot="10800000" flipV="1">
            <a:off x="10136140" y="5313666"/>
            <a:ext cx="1854174" cy="923330"/>
          </a:xfrm>
          <a:prstGeom prst="rect">
            <a:avLst/>
          </a:prstGeom>
          <a:solidFill>
            <a:srgbClr val="2C747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 use of AM</a:t>
            </a:r>
            <a:r>
              <a:rPr kumimoji="0" lang="bg-BG" sz="1800" b="0" i="0" u="none" strike="noStrike" kern="0" cap="none" spc="0" normalizeH="0" baseline="0" noProof="0" dirty="0">
                <a:ln>
                  <a:noFill/>
                </a:ln>
                <a:solidFill>
                  <a:srgbClr val="FFFFFF"/>
                </a:solidFill>
                <a:effectLst/>
                <a:uLnTx/>
                <a:uFillTx/>
                <a:latin typeface="EC Square Sans Pro" panose="020B0506040000020004" pitchFamily="34" charset="0"/>
              </a:rPr>
              <a:t>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outside the marketing authorisation”</a:t>
            </a:r>
          </a:p>
        </p:txBody>
      </p:sp>
      <p:sp>
        <p:nvSpPr>
          <p:cNvPr id="22" name="Marcador de texto 1">
            <a:extLst>
              <a:ext uri="{FF2B5EF4-FFF2-40B4-BE49-F238E27FC236}">
                <a16:creationId xmlns:a16="http://schemas.microsoft.com/office/drawing/2014/main" id="{65D9D6A7-E123-44AC-B8E4-B485DB9B5059}"/>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Tree>
    <p:extLst>
      <p:ext uri="{BB962C8B-B14F-4D97-AF65-F5344CB8AC3E}">
        <p14:creationId xmlns:p14="http://schemas.microsoft.com/office/powerpoint/2010/main" val="304157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6478904" y="5492750"/>
            <a:ext cx="4876800" cy="533400"/>
          </a:xfrm>
        </p:spPr>
        <p:txBody>
          <a:bodyPr/>
          <a:lstStyle/>
          <a:p>
            <a:pPr>
              <a:buClr>
                <a:srgbClr val="2C7470"/>
              </a:buClr>
            </a:pPr>
            <a:r>
              <a:rPr lang="en-US" sz="1800" i="1" dirty="0">
                <a:latin typeface="EC Square Sans Pro" panose="020B0506040000020004" pitchFamily="34" charset="0"/>
              </a:rPr>
              <a:t>Commission Implementing Regulation (EU) 2022/1255</a:t>
            </a:r>
            <a:endParaRPr lang="en-GB" dirty="0"/>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6" name="Rectángulo 15">
            <a:extLst>
              <a:ext uri="{FF2B5EF4-FFF2-40B4-BE49-F238E27FC236}">
                <a16:creationId xmlns:a16="http://schemas.microsoft.com/office/drawing/2014/main" id="{C79C4BED-479A-45B6-97C3-BC92A7F5A580}"/>
              </a:ext>
            </a:extLst>
          </p:cNvPr>
          <p:cNvSpPr/>
          <p:nvPr/>
        </p:nvSpPr>
        <p:spPr>
          <a:xfrm>
            <a:off x="611706" y="2535904"/>
            <a:ext cx="5334000" cy="3477875"/>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The antimicrobials and group of antimicrobials listed in this Regulation </a:t>
            </a:r>
            <a:r>
              <a:rPr lang="en-US" sz="2000" b="1" dirty="0">
                <a:solidFill>
                  <a:srgbClr val="024B9C"/>
                </a:solidFill>
                <a:latin typeface="EC Square Sans Pro" panose="020B0506040000020004" pitchFamily="34" charset="0"/>
              </a:rPr>
              <a:t>cannot</a:t>
            </a:r>
            <a:r>
              <a:rPr lang="en-US" sz="2000" dirty="0">
                <a:solidFill>
                  <a:srgbClr val="024B9C"/>
                </a:solidFill>
                <a:latin typeface="EC Square Sans Pro" panose="020B0506040000020004" pitchFamily="34" charset="0"/>
              </a:rPr>
              <a:t> be used in veterinary medicinal products.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VMP containing antimicrobials listed in this Regulation </a:t>
            </a:r>
            <a:r>
              <a:rPr lang="en-US" sz="2000" b="1" dirty="0">
                <a:solidFill>
                  <a:srgbClr val="024B9C"/>
                </a:solidFill>
                <a:latin typeface="EC Square Sans Pro" panose="020B0506040000020004" pitchFamily="34" charset="0"/>
              </a:rPr>
              <a:t>cannot</a:t>
            </a:r>
            <a:r>
              <a:rPr lang="en-US" sz="2000" dirty="0">
                <a:solidFill>
                  <a:srgbClr val="024B9C"/>
                </a:solidFill>
                <a:latin typeface="EC Square Sans Pro" panose="020B0506040000020004" pitchFamily="34" charset="0"/>
              </a:rPr>
              <a:t> be used in medicated feed</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The list of antimicrobials or groups of antimicrobials to be reserved for treatment of certain infections in humans </a:t>
            </a:r>
            <a:r>
              <a:rPr kumimoji="0" lang="en-US" sz="2000" b="0" i="0" u="none" strike="noStrike" kern="1200" cap="none" spc="0" normalizeH="0" baseline="0" noProof="0" dirty="0">
                <a:ln>
                  <a:noFill/>
                </a:ln>
                <a:solidFill>
                  <a:srgbClr val="024B9C"/>
                </a:solidFill>
                <a:effectLst/>
                <a:uLnTx/>
                <a:uFillTx/>
                <a:latin typeface="EC Square Sans Pro" panose="020B0506040000020004" pitchFamily="34" charset="0"/>
                <a:ea typeface="+mn-ea"/>
                <a:cs typeface="+mn-cs"/>
              </a:rPr>
              <a:t>should be kept under continual review </a:t>
            </a: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in the light of new scientific evidence or emerging information</a:t>
            </a:r>
            <a:endParaRPr kumimoji="0" lang="es-E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p:txBody>
      </p:sp>
      <p:pic>
        <p:nvPicPr>
          <p:cNvPr id="17" name="Imagen 16">
            <a:extLst>
              <a:ext uri="{FF2B5EF4-FFF2-40B4-BE49-F238E27FC236}">
                <a16:creationId xmlns:a16="http://schemas.microsoft.com/office/drawing/2014/main" id="{69EEDB9F-1083-41DA-9AD0-3F26A694B7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72"/>
          <a:stretch/>
        </p:blipFill>
        <p:spPr>
          <a:xfrm>
            <a:off x="6478905" y="2273055"/>
            <a:ext cx="5105400" cy="3113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1943CAF-5478-4463-AA84-1FFA92F30628}"/>
              </a:ext>
            </a:extLst>
          </p:cNvPr>
          <p:cNvSpPr txBox="1"/>
          <p:nvPr/>
        </p:nvSpPr>
        <p:spPr>
          <a:xfrm>
            <a:off x="10247404" y="2166572"/>
            <a:ext cx="1369286"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“reserve list”</a:t>
            </a:r>
          </a:p>
        </p:txBody>
      </p:sp>
      <p:sp>
        <p:nvSpPr>
          <p:cNvPr id="23" name="Marcador de texto 1">
            <a:extLst>
              <a:ext uri="{FF2B5EF4-FFF2-40B4-BE49-F238E27FC236}">
                <a16:creationId xmlns:a16="http://schemas.microsoft.com/office/drawing/2014/main" id="{7329D52D-90AE-48B1-A0EF-ED56FE7CCA71}"/>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Use of Antimicrobial Medicinal Products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424A30C1-DE06-42E0-A897-C1328FBE17E9}"/>
              </a:ext>
            </a:extLst>
          </p:cNvPr>
          <p:cNvSpPr txBox="1"/>
          <p:nvPr/>
        </p:nvSpPr>
        <p:spPr>
          <a:xfrm>
            <a:off x="762000" y="1470345"/>
            <a:ext cx="11277600"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1" dirty="0">
                <a:solidFill>
                  <a:srgbClr val="FFFFFF"/>
                </a:solidFill>
                <a:latin typeface="EC Square Sans Pro" panose="020B0506040000020004" pitchFamily="34" charset="0"/>
                <a:ea typeface="+mn-ea"/>
                <a:cs typeface="Arial" panose="020B0604020202020204" pitchFamily="34" charset="0"/>
              </a:rPr>
              <a:t>The human reserve list: antimicrobials which are reserved for treatment of certain infections in humans</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193215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7" name="Rectángulo 16">
            <a:extLst>
              <a:ext uri="{FF2B5EF4-FFF2-40B4-BE49-F238E27FC236}">
                <a16:creationId xmlns:a16="http://schemas.microsoft.com/office/drawing/2014/main"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pic>
        <p:nvPicPr>
          <p:cNvPr id="21" name="Imagen 20">
            <a:extLst>
              <a:ext uri="{FF2B5EF4-FFF2-40B4-BE49-F238E27FC236}">
                <a16:creationId xmlns:a16="http://schemas.microsoft.com/office/drawing/2014/main" id="{EC60EA5D-EDCD-4CB7-9DBF-4B36BB404C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4271" y="2308596"/>
            <a:ext cx="2957452" cy="4098554"/>
          </a:xfrm>
          <a:prstGeom prst="rect">
            <a:avLst/>
          </a:prstGeom>
        </p:spPr>
      </p:pic>
      <p:pic>
        <p:nvPicPr>
          <p:cNvPr id="23" name="Imagen 22">
            <a:extLst>
              <a:ext uri="{FF2B5EF4-FFF2-40B4-BE49-F238E27FC236}">
                <a16:creationId xmlns:a16="http://schemas.microsoft.com/office/drawing/2014/main" id="{66E371D6-5589-4B16-8C65-86003F95D1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38617" y="2322863"/>
            <a:ext cx="2313412" cy="3855687"/>
          </a:xfrm>
          <a:prstGeom prst="rect">
            <a:avLst/>
          </a:prstGeom>
        </p:spPr>
      </p:pic>
      <p:sp>
        <p:nvSpPr>
          <p:cNvPr id="24" name="CuadroTexto 23">
            <a:extLst>
              <a:ext uri="{FF2B5EF4-FFF2-40B4-BE49-F238E27FC236}">
                <a16:creationId xmlns:a16="http://schemas.microsoft.com/office/drawing/2014/main" id="{A8E2F320-47EB-4C37-B9E4-0F1154B7B1B0}"/>
              </a:ext>
            </a:extLst>
          </p:cNvPr>
          <p:cNvSpPr txBox="1"/>
          <p:nvPr/>
        </p:nvSpPr>
        <p:spPr>
          <a:xfrm>
            <a:off x="762000" y="951033"/>
            <a:ext cx="1890261"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“human reserve list”</a:t>
            </a:r>
          </a:p>
        </p:txBody>
      </p:sp>
      <p:sp>
        <p:nvSpPr>
          <p:cNvPr id="25" name="Rectángulo redondeado 13">
            <a:extLst>
              <a:ext uri="{FF2B5EF4-FFF2-40B4-BE49-F238E27FC236}">
                <a16:creationId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28" name="CuadroTexto 27">
            <a:extLst>
              <a:ext uri="{FF2B5EF4-FFF2-40B4-BE49-F238E27FC236}">
                <a16:creationId xmlns:a16="http://schemas.microsoft.com/office/drawing/2014/main" id="{712C8666-2A72-4450-93DC-9CF50DD49CA4}"/>
              </a:ext>
            </a:extLst>
          </p:cNvPr>
          <p:cNvSpPr txBox="1"/>
          <p:nvPr/>
        </p:nvSpPr>
        <p:spPr>
          <a:xfrm>
            <a:off x="2352253" y="6441329"/>
            <a:ext cx="510540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99"/>
                </a:solidFill>
                <a:effectLst/>
                <a:uLnTx/>
                <a:uFillTx/>
                <a:latin typeface="EC Square Sans Pro" panose="020B0506040000020004" pitchFamily="34" charset="0"/>
              </a:rPr>
              <a:t>Commission Implementing Regulation (EU) 2022/1255 </a:t>
            </a:r>
            <a:endParaRPr kumimoji="0" lang="en-GB" sz="1400" b="0" i="0" u="none" strike="noStrike" kern="0" cap="none" spc="0" normalizeH="0" baseline="0" noProof="0" dirty="0">
              <a:ln>
                <a:noFill/>
              </a:ln>
              <a:solidFill>
                <a:srgbClr val="003399"/>
              </a:solidFill>
              <a:effectLst/>
              <a:uLnTx/>
              <a:uFillTx/>
            </a:endParaRPr>
          </a:p>
        </p:txBody>
      </p:sp>
      <p:sp>
        <p:nvSpPr>
          <p:cNvPr id="29" name="Marcador de texto 1">
            <a:extLst>
              <a:ext uri="{FF2B5EF4-FFF2-40B4-BE49-F238E27FC236}">
                <a16:creationId xmlns:a16="http://schemas.microsoft.com/office/drawing/2014/main" id="{8CBE9950-E499-4893-A5C7-832B96A26BB5}"/>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Medicinal Products</a:t>
            </a:r>
          </a:p>
          <a:p>
            <a:endParaRPr lang="en-GB" dirty="0"/>
          </a:p>
        </p:txBody>
      </p:sp>
      <p:sp>
        <p:nvSpPr>
          <p:cNvPr id="12" name="CuadroTexto 11">
            <a:extLst>
              <a:ext uri="{FF2B5EF4-FFF2-40B4-BE49-F238E27FC236}">
                <a16:creationId xmlns:a16="http://schemas.microsoft.com/office/drawing/2014/main" id="{424A30C1-DE06-42E0-A897-C1328FBE17E9}"/>
              </a:ext>
            </a:extLst>
          </p:cNvPr>
          <p:cNvSpPr txBox="1"/>
          <p:nvPr/>
        </p:nvSpPr>
        <p:spPr>
          <a:xfrm>
            <a:off x="2352253" y="1352837"/>
            <a:ext cx="6705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Supporting prudent use and preserving efficacy</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7479" y="2003683"/>
            <a:ext cx="5437573" cy="4303017"/>
          </a:xfrm>
          <a:prstGeom prst="rect">
            <a:avLst/>
          </a:prstGeom>
        </p:spPr>
      </p:pic>
    </p:spTree>
    <p:extLst>
      <p:ext uri="{BB962C8B-B14F-4D97-AF65-F5344CB8AC3E}">
        <p14:creationId xmlns:p14="http://schemas.microsoft.com/office/powerpoint/2010/main" val="253600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en-GB" b="1" dirty="0">
                <a:latin typeface="Arial"/>
                <a:cs typeface="Arial"/>
              </a:rPr>
              <a:t>Upcoming Delegated and Implementing Legal Acts</a:t>
            </a:r>
            <a:endParaRPr lang="es-ES" b="1" dirty="0">
              <a:latin typeface="Arial"/>
              <a:cs typeface="Arial"/>
            </a:endParaRPr>
          </a:p>
          <a:p>
            <a:endParaRPr lang="es-ES" dirty="0"/>
          </a:p>
        </p:txBody>
      </p:sp>
      <p:sp>
        <p:nvSpPr>
          <p:cNvPr id="4" name="CuadroTexto 3">
            <a:extLst>
              <a:ext uri="{FF2B5EF4-FFF2-40B4-BE49-F238E27FC236}">
                <a16:creationId xmlns:a16="http://schemas.microsoft.com/office/drawing/2014/main" id="{2AE5DF66-CEEA-CD42-E844-4DB9137313EA}"/>
              </a:ext>
            </a:extLst>
          </p:cNvPr>
          <p:cNvSpPr txBox="1"/>
          <p:nvPr/>
        </p:nvSpPr>
        <p:spPr>
          <a:xfrm>
            <a:off x="410834" y="4175909"/>
            <a:ext cx="99971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002060"/>
                </a:solidFill>
                <a:effectLst/>
                <a:uLnTx/>
                <a:uFillTx/>
                <a:latin typeface="EC Square Sans Pro"/>
              </a:rPr>
              <a:t>List of substances which are essential for the treatment of equine species</a:t>
            </a:r>
            <a:r>
              <a:rPr kumimoji="0" lang="en-US" sz="2000" b="0" i="0" u="none" strike="noStrike" kern="0" cap="none" spc="0" normalizeH="0" baseline="0" noProof="0" dirty="0">
                <a:ln>
                  <a:noFill/>
                </a:ln>
                <a:solidFill>
                  <a:srgbClr val="002060"/>
                </a:solidFill>
                <a:effectLst/>
                <a:uLnTx/>
                <a:uFillTx/>
                <a:latin typeface="EC Square Sans Pro"/>
              </a:rPr>
              <a:t>, or which bring added clinical benefit compared to other treatment options available for equine species and for which the withdrawal period for equine species shall be six months. </a:t>
            </a:r>
          </a:p>
        </p:txBody>
      </p:sp>
      <p:pic>
        <p:nvPicPr>
          <p:cNvPr id="8" name="Imagen 7" descr="Imagen que contiene reloj, dibujo&#10;&#10;Descripción generada automáticamente">
            <a:extLst>
              <a:ext uri="{FF2B5EF4-FFF2-40B4-BE49-F238E27FC236}">
                <a16:creationId xmlns:a16="http://schemas.microsoft.com/office/drawing/2014/main" id="{699E3CC7-9A23-48CB-BC20-066512185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7036" y="2909320"/>
            <a:ext cx="559217" cy="587895"/>
          </a:xfrm>
          <a:prstGeom prst="rect">
            <a:avLst/>
          </a:prstGeom>
        </p:spPr>
      </p:pic>
      <p:pic>
        <p:nvPicPr>
          <p:cNvPr id="10" name="Imagen 9" descr="Un dibujo animado&#10;&#10;Descripción generada automáticamente con confianza baja">
            <a:extLst>
              <a:ext uri="{FF2B5EF4-FFF2-40B4-BE49-F238E27FC236}">
                <a16:creationId xmlns:a16="http://schemas.microsoft.com/office/drawing/2014/main" id="{6C3740CF-90E4-43B0-8EE8-45BFE4D62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64253" y="4280843"/>
            <a:ext cx="762000" cy="805793"/>
          </a:xfrm>
          <a:prstGeom prst="rect">
            <a:avLst/>
          </a:prstGeom>
        </p:spPr>
      </p:pic>
      <p:sp>
        <p:nvSpPr>
          <p:cNvPr id="12" name="Rectángulo 11">
            <a:extLst>
              <a:ext uri="{FF2B5EF4-FFF2-40B4-BE49-F238E27FC236}">
                <a16:creationId xmlns:a16="http://schemas.microsoft.com/office/drawing/2014/main" id="{972B827D-A1F0-48D5-8EC8-4B6CDC56CF17}"/>
              </a:ext>
            </a:extLst>
          </p:cNvPr>
          <p:cNvSpPr/>
          <p:nvPr/>
        </p:nvSpPr>
        <p:spPr>
          <a:xfrm>
            <a:off x="9220200" y="3414688"/>
            <a:ext cx="1269088" cy="815607"/>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37A1712A-12B1-48B4-3847-F1672708EEA6}"/>
              </a:ext>
            </a:extLst>
          </p:cNvPr>
          <p:cNvSpPr txBox="1"/>
          <p:nvPr/>
        </p:nvSpPr>
        <p:spPr>
          <a:xfrm>
            <a:off x="226999" y="1659009"/>
            <a:ext cx="1036480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2060"/>
                </a:solidFill>
                <a:latin typeface="EC Square Sans Pro"/>
              </a:rPr>
              <a:t>List of antimicrobials which shall not be used in accordance </a:t>
            </a:r>
            <a:r>
              <a:rPr lang="en-US" sz="2000" dirty="0">
                <a:solidFill>
                  <a:schemeClr val="tx1"/>
                </a:solidFill>
                <a:latin typeface="EC Square Sans Pro"/>
              </a:rPr>
              <a:t>with</a:t>
            </a:r>
            <a:r>
              <a:rPr lang="bg-BG" sz="2000" dirty="0">
                <a:solidFill>
                  <a:srgbClr val="FF0000"/>
                </a:solidFill>
                <a:latin typeface="EC Square Sans Pro"/>
              </a:rPr>
              <a:t> </a:t>
            </a:r>
            <a:r>
              <a:rPr lang="en-US" sz="2000" dirty="0">
                <a:solidFill>
                  <a:srgbClr val="002060"/>
                </a:solidFill>
                <a:latin typeface="EC Square Sans Pro"/>
              </a:rPr>
              <a:t>article 112-114 (outside marketing </a:t>
            </a:r>
            <a:r>
              <a:rPr lang="en-US" sz="2000" dirty="0" err="1">
                <a:solidFill>
                  <a:srgbClr val="002060"/>
                </a:solidFill>
                <a:latin typeface="EC Square Sans Pro"/>
              </a:rPr>
              <a:t>authorisation</a:t>
            </a:r>
            <a:r>
              <a:rPr lang="en-US" sz="2000" dirty="0">
                <a:solidFill>
                  <a:srgbClr val="002060"/>
                </a:solidFill>
                <a:latin typeface="EC Square Sans Pro"/>
              </a:rPr>
              <a:t>) or only subject to certain conditions</a:t>
            </a: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2060"/>
                </a:solidFill>
                <a:effectLst/>
                <a:uLnTx/>
                <a:uFillTx/>
                <a:latin typeface="EC Square Sans Pro"/>
              </a:rPr>
              <a:t>List of substances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for use in food-producing terrestrial animal species or substances contained in a medicinal product for human use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in the Union, which may be used in food-producing </a:t>
            </a:r>
            <a:r>
              <a:rPr kumimoji="0" lang="en-US" sz="2000" b="1" i="0" u="none" strike="noStrike" kern="0" cap="none" spc="0" normalizeH="0" baseline="0" noProof="0" dirty="0">
                <a:ln>
                  <a:noFill/>
                </a:ln>
                <a:solidFill>
                  <a:srgbClr val="002060"/>
                </a:solidFill>
                <a:effectLst/>
                <a:uLnTx/>
                <a:uFillTx/>
                <a:latin typeface="EC Square Sans Pro"/>
              </a:rPr>
              <a:t>aquatic</a:t>
            </a:r>
            <a:r>
              <a:rPr kumimoji="0" lang="en-US" sz="2000" b="0" i="0" u="none" strike="noStrike" kern="0" cap="none" spc="0" normalizeH="0" baseline="0" noProof="0" dirty="0">
                <a:ln>
                  <a:noFill/>
                </a:ln>
                <a:solidFill>
                  <a:srgbClr val="002060"/>
                </a:solidFill>
                <a:effectLst/>
                <a:uLnTx/>
                <a:uFillTx/>
                <a:latin typeface="EC Square Sans Pro"/>
              </a:rPr>
              <a:t> species in accordance with Article 114(1)</a:t>
            </a:r>
            <a:endParaRPr kumimoji="0" lang="es-ES" sz="2800" b="0" i="0" u="none" strike="dblStrike" kern="0" cap="none" spc="0" normalizeH="0" baseline="0" noProof="0" dirty="0">
              <a:ln>
                <a:noFill/>
              </a:ln>
              <a:solidFill>
                <a:srgbClr val="FF0000"/>
              </a:solidFill>
              <a:effectLst/>
              <a:uLnTx/>
              <a:uFillTx/>
              <a:latin typeface="EC Square Sans Pro" panose="020B0506040000020004" pitchFamily="34" charset="0"/>
            </a:endParaRPr>
          </a:p>
        </p:txBody>
      </p:sp>
      <p:sp>
        <p:nvSpPr>
          <p:cNvPr id="5" name="TextBox 4">
            <a:extLst>
              <a:ext uri="{FF2B5EF4-FFF2-40B4-BE49-F238E27FC236}">
                <a16:creationId xmlns:a16="http://schemas.microsoft.com/office/drawing/2014/main" id="{E9D0D2B0-4729-DA49-A07D-3A40BE14ABA2}"/>
              </a:ext>
            </a:extLst>
          </p:cNvPr>
          <p:cNvSpPr txBox="1"/>
          <p:nvPr/>
        </p:nvSpPr>
        <p:spPr>
          <a:xfrm>
            <a:off x="533400" y="5461703"/>
            <a:ext cx="11125200" cy="1231106"/>
          </a:xfrm>
          <a:prstGeom prst="rect">
            <a:avLst/>
          </a:prstGeom>
          <a:solidFill>
            <a:schemeClr val="bg1">
              <a:lumMod val="85000"/>
            </a:schemeClr>
          </a:solidFill>
          <a:ln>
            <a:solidFill>
              <a:schemeClr val="tx1"/>
            </a:solidFill>
          </a:ln>
        </p:spPr>
        <p:txBody>
          <a:bodyPr wrap="square" rtlCol="0">
            <a:spAutoFit/>
          </a:bodyPr>
          <a:lstStyle/>
          <a:p>
            <a:endParaRPr lang="en-US" dirty="0"/>
          </a:p>
          <a:p>
            <a:r>
              <a:rPr lang="en-US" sz="2000" dirty="0">
                <a:solidFill>
                  <a:srgbClr val="002060"/>
                </a:solidFill>
                <a:latin typeface="EC Square Sans Pro"/>
              </a:rPr>
              <a:t>More info on all delegated and implementing Acts:</a:t>
            </a:r>
            <a:br>
              <a:rPr lang="en-US" dirty="0"/>
            </a:br>
            <a:r>
              <a:rPr lang="en-GB" sz="1800" dirty="0">
                <a:effectLst/>
                <a:latin typeface="Segoe UI" panose="020B0502040204020203" pitchFamily="34" charset="0"/>
                <a:hlinkClick r:id="rId5"/>
              </a:rPr>
              <a:t>https://food.ec.europa.eu/animals/animal-health/vet-meds-med-feed/implementation_en</a:t>
            </a:r>
            <a:endParaRPr lang="en-GB" sz="1800" dirty="0">
              <a:effectLst/>
              <a:latin typeface="Segoe UI" panose="020B0502040204020203" pitchFamily="34" charset="0"/>
            </a:endParaRPr>
          </a:p>
          <a:p>
            <a:endParaRPr lang="en-GB" dirty="0"/>
          </a:p>
        </p:txBody>
      </p:sp>
    </p:spTree>
    <p:extLst>
      <p:ext uri="{BB962C8B-B14F-4D97-AF65-F5344CB8AC3E}">
        <p14:creationId xmlns:p14="http://schemas.microsoft.com/office/powerpoint/2010/main" val="248518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188321" y="2677834"/>
            <a:ext cx="4383679" cy="2862322"/>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List of antimicrobials which:</a:t>
            </a:r>
            <a:endParaRPr kumimoji="0" lang="en-GB" sz="2400" b="1"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are not to be used in accordance with Articles 112, 113 and 114; or</a:t>
            </a: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are only to be used in accordance with Articles 112, 113 and 114 subject to certain conditions. </a:t>
            </a:r>
            <a:endParaRPr kumimoji="0" lang="es-E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pic>
        <p:nvPicPr>
          <p:cNvPr id="10" name="Imagen 9">
            <a:extLst>
              <a:ext uri="{FF2B5EF4-FFF2-40B4-BE49-F238E27FC236}">
                <a16:creationId xmlns:a16="http://schemas.microsoft.com/office/drawing/2014/main" id="{18EEB1E4-DEFE-4899-BFEA-0D7F985BA6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840" r="10017" b="10116"/>
          <a:stretch/>
        </p:blipFill>
        <p:spPr>
          <a:xfrm>
            <a:off x="4572000" y="2039247"/>
            <a:ext cx="3886200" cy="2399673"/>
          </a:xfrm>
          <a:prstGeom prst="rect">
            <a:avLst/>
          </a:prstGeom>
          <a:ln>
            <a:noFill/>
          </a:ln>
          <a:effectLst>
            <a:outerShdw blurRad="292100" dist="139700" dir="2700000" algn="tl" rotWithShape="0">
              <a:srgbClr val="333333">
                <a:alpha val="65000"/>
              </a:srgbClr>
            </a:outerShdw>
          </a:effectLst>
        </p:spPr>
      </p:pic>
      <p:sp>
        <p:nvSpPr>
          <p:cNvPr id="14" name="CuadroTexto 13">
            <a:extLst>
              <a:ext uri="{FF2B5EF4-FFF2-40B4-BE49-F238E27FC236}">
                <a16:creationId xmlns:a16="http://schemas.microsoft.com/office/drawing/2014/main" id="{FC087C8E-F392-46FC-B4CA-D9FDE7257A18}"/>
              </a:ext>
            </a:extLst>
          </p:cNvPr>
          <p:cNvSpPr txBox="1"/>
          <p:nvPr/>
        </p:nvSpPr>
        <p:spPr>
          <a:xfrm>
            <a:off x="0" y="2039247"/>
            <a:ext cx="2820761"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en-GB" sz="2800" b="1" i="0" u="none" strike="noStrike" kern="0" cap="none" spc="0"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Article 107(6)</a:t>
            </a:r>
            <a:endParaRPr kumimoji="0" lang="en-GB" sz="1600" b="1" i="0" u="none" strike="noStrike" kern="0" cap="none" spc="0" normalizeH="0" baseline="0" noProof="0" dirty="0">
              <a:ln>
                <a:noFill/>
              </a:ln>
              <a:solidFill>
                <a:srgbClr val="003399"/>
              </a:solidFill>
              <a:effectLst/>
              <a:uLnTx/>
              <a:uFillTx/>
            </a:endParaRPr>
          </a:p>
        </p:txBody>
      </p:sp>
      <p:pic>
        <p:nvPicPr>
          <p:cNvPr id="17" name="Imagen 16">
            <a:extLst>
              <a:ext uri="{FF2B5EF4-FFF2-40B4-BE49-F238E27FC236}">
                <a16:creationId xmlns:a16="http://schemas.microsoft.com/office/drawing/2014/main" id="{DA06A637-3487-421C-861B-24E45084BB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4654550"/>
            <a:ext cx="7086912" cy="1905000"/>
          </a:xfrm>
          <a:prstGeom prst="rect">
            <a:avLst/>
          </a:prstGeom>
          <a:ln>
            <a:noFill/>
          </a:ln>
          <a:effectLst>
            <a:outerShdw blurRad="292100" dist="139700" dir="2700000" algn="tl" rotWithShape="0">
              <a:srgbClr val="333333">
                <a:alpha val="65000"/>
              </a:srgbClr>
            </a:outerShdw>
          </a:effectLst>
        </p:spPr>
      </p:pic>
      <p:sp>
        <p:nvSpPr>
          <p:cNvPr id="19" name="CuadroTexto 18">
            <a:extLst>
              <a:ext uri="{FF2B5EF4-FFF2-40B4-BE49-F238E27FC236}">
                <a16:creationId xmlns:a16="http://schemas.microsoft.com/office/drawing/2014/main" id="{9970EDC7-A38A-4B57-B63A-5E7945914F55}"/>
              </a:ext>
            </a:extLst>
          </p:cNvPr>
          <p:cNvSpPr txBox="1"/>
          <p:nvPr/>
        </p:nvSpPr>
        <p:spPr>
          <a:xfrm>
            <a:off x="762000" y="5203755"/>
            <a:ext cx="2961067" cy="646331"/>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“use of AM</a:t>
            </a:r>
            <a:r>
              <a:rPr kumimoji="0" lang="bg-BG" sz="1800" b="0" i="0" u="none" strike="noStrike" kern="0" cap="none" spc="0" normalizeH="0" baseline="0" noProof="0" dirty="0">
                <a:ln>
                  <a:noFill/>
                </a:ln>
                <a:solidFill>
                  <a:srgbClr val="FFFFFF"/>
                </a:solidFill>
                <a:effectLst/>
                <a:uLnTx/>
                <a:uFillTx/>
                <a:latin typeface="EC Square Sans Pro" panose="020B0506040000020004" pitchFamily="34" charset="0"/>
              </a:rPr>
              <a:t>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outside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 the marketing authorisation”</a:t>
            </a:r>
          </a:p>
        </p:txBody>
      </p:sp>
      <p:sp>
        <p:nvSpPr>
          <p:cNvPr id="20" name="Marcador de texto 1">
            <a:extLst>
              <a:ext uri="{FF2B5EF4-FFF2-40B4-BE49-F238E27FC236}">
                <a16:creationId xmlns:a16="http://schemas.microsoft.com/office/drawing/2014/main" id="{2287B31F-AC14-4F94-8D41-770F8F0CD6B0}"/>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13" name="CuadroTexto 12">
            <a:extLst>
              <a:ext uri="{FF2B5EF4-FFF2-40B4-BE49-F238E27FC236}">
                <a16:creationId xmlns:a16="http://schemas.microsoft.com/office/drawing/2014/main" id="{424A30C1-DE06-42E0-A897-C1328FBE17E9}"/>
              </a:ext>
            </a:extLst>
          </p:cNvPr>
          <p:cNvSpPr txBox="1"/>
          <p:nvPr/>
        </p:nvSpPr>
        <p:spPr>
          <a:xfrm>
            <a:off x="1447800" y="1389255"/>
            <a:ext cx="9372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List of antimicrobials which shall not be used outside marketing </a:t>
            </a:r>
            <a:r>
              <a:rPr kumimoji="0" lang="en-US" sz="2000" b="1" i="0" u="none" strike="noStrike" kern="0" cap="none" spc="0" normalizeH="0" baseline="0" noProof="0" dirty="0" err="1">
                <a:ln>
                  <a:noFill/>
                </a:ln>
                <a:solidFill>
                  <a:srgbClr val="FFFFFF"/>
                </a:solidFill>
                <a:effectLst/>
                <a:uLnTx/>
                <a:uFillTx/>
                <a:latin typeface="EC Square Sans Pro" panose="020B0506040000020004" pitchFamily="34" charset="0"/>
                <a:ea typeface="+mn-ea"/>
                <a:cs typeface="Arial" panose="020B0604020202020204" pitchFamily="34" charset="0"/>
              </a:rPr>
              <a:t>authorisation</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19858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5">
            <a:extLst>
              <a:ext uri="{FF2B5EF4-FFF2-40B4-BE49-F238E27FC236}">
                <a16:creationId xmlns:a16="http://schemas.microsoft.com/office/drawing/2014/main" id="{494DA49E-DC74-46EA-B939-3085F78B11AF}"/>
              </a:ext>
            </a:extLst>
          </p:cNvPr>
          <p:cNvSpPr txBox="1"/>
          <p:nvPr/>
        </p:nvSpPr>
        <p:spPr>
          <a:xfrm>
            <a:off x="457201" y="2491154"/>
            <a:ext cx="9372601" cy="523220"/>
          </a:xfrm>
          <a:prstGeom prst="rect">
            <a:avLst/>
          </a:prstGeom>
          <a:noFill/>
        </p:spPr>
        <p:txBody>
          <a:bodyPr wrap="square">
            <a:spAutoFit/>
          </a:bodyPr>
          <a:lstStyle/>
          <a:p>
            <a:pPr algn="l"/>
            <a:r>
              <a:rPr lang="en-GB" sz="1800" dirty="0">
                <a:solidFill>
                  <a:prstClr val="white"/>
                </a:solidFill>
                <a:latin typeface="EC Square Sans Pro" panose="020B0506040000020004" pitchFamily="34" charset="0"/>
                <a:ea typeface="Steelfish" charset="0"/>
                <a:cs typeface="Steelfish" charset="0"/>
              </a:rPr>
              <a:t>!</a:t>
            </a:r>
            <a:r>
              <a:rPr lang="en-GB" sz="2800" b="1" dirty="0">
                <a:solidFill>
                  <a:srgbClr val="003399"/>
                </a:solidFill>
                <a:latin typeface="EC Square Sans Pro" panose="020B0506040000020004" pitchFamily="34" charset="0"/>
                <a:ea typeface="Steelfish" charset="0"/>
                <a:cs typeface="Steelfish" charset="0"/>
              </a:rPr>
              <a:t>Article 114 </a:t>
            </a:r>
            <a:endParaRPr lang="en-GB" sz="1600" b="1" dirty="0">
              <a:solidFill>
                <a:srgbClr val="003399"/>
              </a:solidFill>
            </a:endParaRPr>
          </a:p>
        </p:txBody>
      </p:sp>
      <p:pic>
        <p:nvPicPr>
          <p:cNvPr id="10" name="Imagen 9">
            <a:extLst>
              <a:ext uri="{FF2B5EF4-FFF2-40B4-BE49-F238E27FC236}">
                <a16:creationId xmlns:a16="http://schemas.microsoft.com/office/drawing/2014/main" id="{DAC0FEF2-480E-4D1B-B524-08451014FA98}"/>
              </a:ext>
            </a:extLst>
          </p:cNvPr>
          <p:cNvPicPr>
            <a:picLocks noChangeAspect="1"/>
          </p:cNvPicPr>
          <p:nvPr/>
        </p:nvPicPr>
        <p:blipFill>
          <a:blip r:embed="rId3"/>
          <a:stretch>
            <a:fillRect/>
          </a:stretch>
        </p:blipFill>
        <p:spPr>
          <a:xfrm>
            <a:off x="10363200" y="2079944"/>
            <a:ext cx="796953" cy="837823"/>
          </a:xfrm>
          <a:prstGeom prst="rect">
            <a:avLst/>
          </a:prstGeom>
        </p:spPr>
      </p:pic>
      <p:sp>
        <p:nvSpPr>
          <p:cNvPr id="12" name="CuadroTexto 11">
            <a:extLst>
              <a:ext uri="{FF2B5EF4-FFF2-40B4-BE49-F238E27FC236}">
                <a16:creationId xmlns:a16="http://schemas.microsoft.com/office/drawing/2014/main" id="{8D0FB960-6059-446B-95AD-429679DDAB84}"/>
              </a:ext>
            </a:extLst>
          </p:cNvPr>
          <p:cNvSpPr txBox="1"/>
          <p:nvPr/>
        </p:nvSpPr>
        <p:spPr>
          <a:xfrm>
            <a:off x="457201" y="3053037"/>
            <a:ext cx="4876800" cy="2585323"/>
          </a:xfrm>
          <a:prstGeom prst="rect">
            <a:avLst/>
          </a:prstGeom>
          <a:noFill/>
        </p:spPr>
        <p:txBody>
          <a:bodyPr wrap="square">
            <a:spAutoFit/>
          </a:bodyPr>
          <a:lstStyle/>
          <a:p>
            <a:r>
              <a:rPr lang="en-US" dirty="0">
                <a:solidFill>
                  <a:srgbClr val="003399"/>
                </a:solidFill>
                <a:latin typeface="EC Square Sans Pro" panose="020B0506040000020004" pitchFamily="34" charset="0"/>
                <a:ea typeface="+mn-ea"/>
                <a:cs typeface="Arial" panose="020B0604020202020204" pitchFamily="34" charset="0"/>
              </a:rPr>
              <a:t>The Commission is to establish, by means of implementing acts, a list of substances used in veterinary medicinal products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for use in food-producing terrestrial animal species or substances contained in a medicinal product for human use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in accordance with Directive 2001/83/EC or Regulation (EC) No 726/2004, </a:t>
            </a:r>
            <a:r>
              <a:rPr lang="en-US" b="1" dirty="0">
                <a:solidFill>
                  <a:srgbClr val="003399"/>
                </a:solidFill>
                <a:latin typeface="EC Square Sans Pro" panose="020B0506040000020004" pitchFamily="34" charset="0"/>
                <a:ea typeface="+mn-ea"/>
                <a:cs typeface="Arial" panose="020B0604020202020204" pitchFamily="34" charset="0"/>
              </a:rPr>
              <a:t>which may be used in food-producing aquatic species in accordance with Article 114(1).</a:t>
            </a:r>
            <a:endParaRPr lang="en-GB" b="1" dirty="0">
              <a:solidFill>
                <a:srgbClr val="003399"/>
              </a:solidFill>
              <a:latin typeface="EC Square Sans Pro" panose="020B0506040000020004" pitchFamily="34" charset="0"/>
              <a:ea typeface="+mn-ea"/>
              <a:cs typeface="Arial" panose="020B0604020202020204" pitchFamily="34" charset="0"/>
            </a:endParaRPr>
          </a:p>
        </p:txBody>
      </p:sp>
      <p:pic>
        <p:nvPicPr>
          <p:cNvPr id="13" name="Imagen 12">
            <a:extLst>
              <a:ext uri="{FF2B5EF4-FFF2-40B4-BE49-F238E27FC236}">
                <a16:creationId xmlns:a16="http://schemas.microsoft.com/office/drawing/2014/main" id="{59F32520-B60E-47FB-9FBD-A692643182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475" r="5476"/>
          <a:stretch/>
        </p:blipFill>
        <p:spPr>
          <a:xfrm>
            <a:off x="5562600" y="3524044"/>
            <a:ext cx="6019799" cy="2375647"/>
          </a:xfrm>
          <a:prstGeom prst="rect">
            <a:avLst/>
          </a:prstGeom>
          <a:ln>
            <a:noFill/>
          </a:ln>
          <a:effectLst>
            <a:outerShdw blurRad="292100" dist="139700" dir="2700000" algn="tl" rotWithShape="0">
              <a:srgbClr val="333333">
                <a:alpha val="65000"/>
              </a:srgbClr>
            </a:outerShdw>
          </a:effectLst>
        </p:spPr>
      </p:pic>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09600" y="1361657"/>
            <a:ext cx="11288422" cy="523220"/>
          </a:xfrm>
          <a:prstGeom prst="rect">
            <a:avLst/>
          </a:prstGeom>
          <a:noFill/>
        </p:spPr>
        <p:txBody>
          <a:bodyPr wrap="square" rtlCol="0">
            <a:spAutoFit/>
          </a:bodyPr>
          <a:lstStyle/>
          <a:p>
            <a:pPr algn="l"/>
            <a:r>
              <a:rPr lang="en-US" sz="2800" b="1" dirty="0">
                <a:solidFill>
                  <a:schemeClr val="bg1"/>
                </a:solidFill>
                <a:latin typeface="EC Square Sans Pro" panose="020B0506040000020004" pitchFamily="34" charset="0"/>
                <a:ea typeface="+mn-ea"/>
                <a:cs typeface="Arial" panose="020B0604020202020204" pitchFamily="34" charset="0"/>
              </a:rPr>
              <a:t>List of antimicrobials that may be used for food-producing aquatic species</a:t>
            </a:r>
          </a:p>
        </p:txBody>
      </p:sp>
    </p:spTree>
    <p:extLst>
      <p:ext uri="{BB962C8B-B14F-4D97-AF65-F5344CB8AC3E}">
        <p14:creationId xmlns:p14="http://schemas.microsoft.com/office/powerpoint/2010/main" val="470014596"/>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1964</Words>
  <Application>Microsoft Office PowerPoint</Application>
  <PresentationFormat>Custom</PresentationFormat>
  <Paragraphs>202</Paragraphs>
  <Slides>32</Slides>
  <Notes>12</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Yu Gothic UI Semibold</vt:lpstr>
      <vt:lpstr>Arial</vt:lpstr>
      <vt:lpstr>Book Antiqua</vt:lpstr>
      <vt:lpstr>Calibri</vt:lpstr>
      <vt:lpstr>EC Square Sans Pro</vt:lpstr>
      <vt:lpstr>Gill Sans</vt:lpstr>
      <vt:lpstr>Montserrat</vt:lpstr>
      <vt:lpstr>Palatino Linotype</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vt:lpstr>
      <vt:lpstr>PowerPoint Presentation</vt:lpstr>
      <vt:lpstr>PowerPoint Presentation</vt:lpstr>
      <vt:lpstr>PowerPoint Presentation</vt:lpstr>
      <vt:lpstr>PowerPoint Presentation</vt:lpstr>
      <vt:lpstr>PowerPoint Presentation</vt:lpstr>
      <vt:lpstr>Source: http://amrls.cvm.msu.edu/images/pharm/prophylaxis-and-metaphylaxis.jpg</vt:lpstr>
      <vt:lpstr>Don't forget the ATCvet codes!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122</cp:revision>
  <dcterms:created xsi:type="dcterms:W3CDTF">2023-11-20T15:58:16Z</dcterms:created>
  <dcterms:modified xsi:type="dcterms:W3CDTF">2024-05-07T13:47:27Z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ies>
</file>