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omments/modernComment_114_7D3EA21D.xml" ContentType="application/vnd.ms-powerpoint.comment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61" r:id="rId2"/>
    <p:sldId id="262" r:id="rId3"/>
    <p:sldId id="264" r:id="rId4"/>
    <p:sldId id="290" r:id="rId5"/>
    <p:sldId id="2434" r:id="rId6"/>
    <p:sldId id="288" r:id="rId7"/>
    <p:sldId id="287" r:id="rId8"/>
    <p:sldId id="2435" r:id="rId9"/>
    <p:sldId id="284" r:id="rId10"/>
    <p:sldId id="291" r:id="rId11"/>
    <p:sldId id="2441" r:id="rId12"/>
    <p:sldId id="295" r:id="rId13"/>
    <p:sldId id="297" r:id="rId14"/>
    <p:sldId id="2428" r:id="rId15"/>
    <p:sldId id="286" r:id="rId16"/>
    <p:sldId id="276" r:id="rId17"/>
    <p:sldId id="2443" r:id="rId18"/>
    <p:sldId id="2444" r:id="rId19"/>
    <p:sldId id="2446" r:id="rId20"/>
    <p:sldId id="2448" r:id="rId21"/>
    <p:sldId id="270" r:id="rId22"/>
  </p:sldIdLst>
  <p:sldSz cx="12192000" cy="6870700"/>
  <p:notesSz cx="12192000" cy="6870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384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BE1EB58-8BCF-F16E-AA43-FB5E5C94E6BC}" name="PAGIDA Anastasia (SANTE)" initials="EC" userId="PAGIDA Anastasia (SANTE)" providerId="None"/>
  <p188:author id="{82AD38A1-6447-1382-E4AB-82F6CA2BBA54}" name="Alicia Gonzalez" initials="AG" userId="S::a.gonzalez@seprotec.com::edc8013c-1e2d-4a23-aea0-bafec08e8b8b" providerId="AD"/>
  <p188:author id="{95D854A1-7B95-F89F-8A0F-1160B2213964}" name="GORANOV Luben (SANTE)" initials="EC" userId="GORANOV Luben (SANTE)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6BB188"/>
    <a:srgbClr val="ECEBEB"/>
    <a:srgbClr val="2C74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38" autoAdjust="0"/>
    <p:restoredTop sz="81067" autoAdjust="0"/>
  </p:normalViewPr>
  <p:slideViewPr>
    <p:cSldViewPr>
      <p:cViewPr varScale="1">
        <p:scale>
          <a:sx n="53" d="100"/>
          <a:sy n="53" d="100"/>
        </p:scale>
        <p:origin x="102" y="12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788" y="-318"/>
      </p:cViewPr>
      <p:guideLst>
        <p:guide orient="horz" pos="2164"/>
        <p:guide pos="38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omments/modernComment_114_7D3EA21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00E394B-7C16-496F-B447-4C40ADFF16D6}" authorId="{82AD38A1-6447-1382-E4AB-82F6CA2BBA54}" created="2024-05-13T16:39:42.59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101256733" sldId="276"/>
      <ac:spMk id="9" creationId="{D3D5898F-F375-489E-901B-A22AC9EFCE86}"/>
      <ac:txMk cp="216" len="2">
        <ac:context len="272" hash="2615965263"/>
      </ac:txMk>
    </ac:txMkLst>
    <p188:pos x="668547" y="2619289"/>
    <p188:txBody>
      <a:bodyPr/>
      <a:lstStyle/>
      <a:p>
        <a:r>
          <a:rPr lang="es-ES"/>
          <a:t>Please check  this acronym (CA), which isn't mentioned anywhere else in the file. In view of the context, it could stand for "Commission Acts", but I was left it until confirmation
If it indeed stands for "Commission Acts", yit can be replaced by AK for "Akti Komisije".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77A1E-3FCC-4012-A166-DC12CA065424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8838"/>
            <a:ext cx="4114800" cy="2319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6763"/>
            <a:ext cx="9753600" cy="2705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262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262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969EE-8504-40E2-BDC7-DADBB7B6813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136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969EE-8504-40E2-BDC7-DADBB7B6813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3780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/>
              <a:t>AKO NEDOSTAJE VREMENA, OVAJ SLAJD SE MOŽE SAKRITI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969EE-8504-40E2-BDC7-DADBB7B68133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8112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969EE-8504-40E2-BDC7-DADBB7B68133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5573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969EE-8504-40E2-BDC7-DADBB7B68133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5078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D0D8A8-D8AA-4DF4-A8EE-1A55507FC33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8464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7EF4CE-A503-4E65-986B-A5ECC6ED22AC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26014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F63001-12F0-4728-A742-2BF345E96C8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671640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F63001-12F0-4728-A742-2BF345E96C8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32017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969EE-8504-40E2-BDC7-DADBB7B68133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62052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F63001-12F0-4728-A742-2BF345E96C8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552434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F63001-12F0-4728-A742-2BF345E96C8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89278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D0D8A8-D8AA-4DF4-A8EE-1A55507FC33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0274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969EE-8504-40E2-BDC7-DADBB7B68133}" type="slidenum">
              <a:rPr lang="es-ES" smtClean="0"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8023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969EE-8504-40E2-BDC7-DADBB7B68133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0192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0D8A8-D8AA-4DF4-A8EE-1A55507FC33C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20894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969EE-8504-40E2-BDC7-DADBB7B68133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254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0D8A8-D8AA-4DF4-A8EE-1A55507FC33C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27154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F63001-12F0-4728-A742-2BF345E96C8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27987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AKO NEDOSTAJE VREMENA, OVAJ SLAJD SE MOŽE SAKRITI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969EE-8504-40E2-BDC7-DADBB7B68133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080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/>
              <a:t>AKO NEDOSTAJE VREMENA, OVAJ SLAJD SE MOŽE SAKRITI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969EE-8504-40E2-BDC7-DADBB7B68133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211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49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48.jpeg"/><Relationship Id="rId2" Type="http://schemas.openxmlformats.org/officeDocument/2006/relationships/image" Target="../media/image1.png"/><Relationship Id="rId16" Type="http://schemas.openxmlformats.org/officeDocument/2006/relationships/hyperlink" Target="http://www.amrfvtraining.e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47.png"/><Relationship Id="rId5" Type="http://schemas.openxmlformats.org/officeDocument/2006/relationships/image" Target="../media/image5.png"/><Relationship Id="rId15" Type="http://schemas.openxmlformats.org/officeDocument/2006/relationships/image" Target="../media/image4.png"/><Relationship Id="rId10" Type="http://schemas.openxmlformats.org/officeDocument/2006/relationships/image" Target="../media/image46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50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23.png"/><Relationship Id="rId12" Type="http://schemas.openxmlformats.org/officeDocument/2006/relationships/image" Target="../media/image27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png"/><Relationship Id="rId11" Type="http://schemas.openxmlformats.org/officeDocument/2006/relationships/image" Target="../media/image9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.png"/><Relationship Id="rId9" Type="http://schemas.openxmlformats.org/officeDocument/2006/relationships/image" Target="../media/image2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60584"/>
            <a:ext cx="1799280" cy="3468560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8560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id="{E547769E-C798-E733-21F6-6FBFA1D54900}"/>
              </a:ext>
            </a:extLst>
          </p:cNvPr>
          <p:cNvSpPr/>
          <p:nvPr userDrawn="1"/>
        </p:nvSpPr>
        <p:spPr>
          <a:xfrm>
            <a:off x="0" y="5187950"/>
            <a:ext cx="8712200" cy="1677670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1150"/>
            <a:ext cx="2223512" cy="987162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6000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7682"/>
            <a:ext cx="1746000" cy="1746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9CF4B79-D988-D340-D3EB-0BF9D9F52272}"/>
              </a:ext>
            </a:extLst>
          </p:cNvPr>
          <p:cNvSpPr/>
          <p:nvPr userDrawn="1"/>
        </p:nvSpPr>
        <p:spPr>
          <a:xfrm>
            <a:off x="5225099" y="1727682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7682"/>
            <a:ext cx="1746000" cy="1746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5" y="1727682"/>
            <a:ext cx="1764905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F8E1E59-A00D-A8DD-3D7E-F74445859AA3}"/>
              </a:ext>
            </a:extLst>
          </p:cNvPr>
          <p:cNvSpPr/>
          <p:nvPr userDrawn="1"/>
        </p:nvSpPr>
        <p:spPr>
          <a:xfrm>
            <a:off x="6967326" y="3474068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74068"/>
            <a:ext cx="1746000" cy="1746000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5" y="1727682"/>
            <a:ext cx="1746000" cy="1746000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1" y="1734990"/>
            <a:ext cx="1767179" cy="1738692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7006" y="-10003"/>
            <a:ext cx="1734988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74068"/>
            <a:ext cx="899418" cy="1725460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74068"/>
            <a:ext cx="859370" cy="1725280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73682"/>
            <a:ext cx="3478676" cy="1739983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61761"/>
            <a:ext cx="1105152" cy="1181369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7" y="3848610"/>
            <a:ext cx="812985" cy="1003529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2655"/>
            <a:ext cx="1028934" cy="711362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2" y="2214195"/>
            <a:ext cx="927311" cy="87650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6" y="358533"/>
            <a:ext cx="978123" cy="1028934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8032"/>
            <a:ext cx="990826" cy="1041637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63551"/>
            <a:ext cx="1028934" cy="749471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86413"/>
            <a:ext cx="7874000" cy="7816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02744"/>
            <a:ext cx="2971800" cy="37108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582D17B3-5A6C-42CA-853B-4103A0708918}"/>
              </a:ext>
            </a:extLst>
          </p:cNvPr>
          <p:cNvPicPr/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1600" y="5606938"/>
            <a:ext cx="3022600" cy="7943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806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37805FF-5857-A6EE-E6AF-EDF3B41F0B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7086600" y="0"/>
            <a:ext cx="5105400" cy="6870699"/>
          </a:xfrm>
          <a:prstGeom prst="rect">
            <a:avLst/>
          </a:prstGeom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0" y="1318336"/>
            <a:ext cx="658495" cy="5547360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56"/>
            <a:ext cx="1963420" cy="1310005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023879" y="130606"/>
            <a:ext cx="367030" cy="381635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1150"/>
            <a:ext cx="608614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20" name="Imagen 19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8D91507A-E5FD-4F81-8084-ED0CF44931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47804" y="859216"/>
            <a:ext cx="426085" cy="29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04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086600" y="1153793"/>
            <a:ext cx="5105400" cy="5716906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3794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67740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791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379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67740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9663"/>
            <a:ext cx="1166832" cy="2216150"/>
          </a:xfrm>
          <a:prstGeom prst="rect">
            <a:avLst/>
          </a:prstGeom>
        </p:spPr>
      </p:pic>
      <p:sp>
        <p:nvSpPr>
          <p:cNvPr id="9" name="Marcador de posición de imagen 3">
            <a:extLst>
              <a:ext uri="{FF2B5EF4-FFF2-40B4-BE49-F238E27FC236}">
                <a16:creationId xmlns:a16="http://schemas.microsoft.com/office/drawing/2014/main" id="{FD5042EF-2420-4752-126A-B99C1EF849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86600" y="1154113"/>
            <a:ext cx="5105400" cy="5716587"/>
          </a:xfrm>
          <a:prstGeom prst="rect">
            <a:avLst/>
          </a:prstGeom>
        </p:spPr>
        <p:txBody>
          <a:bodyPr anchor="t"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 err="1"/>
              <a:t>Insert</a:t>
            </a:r>
            <a:r>
              <a:rPr lang="es-ES_tradnl" dirty="0"/>
              <a:t> </a:t>
            </a:r>
            <a:r>
              <a:rPr lang="es-ES_tradnl" dirty="0" err="1"/>
              <a:t>image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1732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60584"/>
            <a:ext cx="1799280" cy="3468560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027"/>
            <a:ext cx="1740296" cy="3468560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1150"/>
            <a:ext cx="2223512" cy="987162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6000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7682"/>
            <a:ext cx="1746000" cy="1746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7682"/>
            <a:ext cx="1746000" cy="1746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5" y="1727682"/>
            <a:ext cx="1764905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74068"/>
            <a:ext cx="1746000" cy="1746000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3" y="1734990"/>
            <a:ext cx="3469745" cy="1732289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1" y="1734990"/>
            <a:ext cx="1767179" cy="1738692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7006" y="-10003"/>
            <a:ext cx="1734988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74068"/>
            <a:ext cx="899418" cy="1725460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74068"/>
            <a:ext cx="859370" cy="1725280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73682"/>
            <a:ext cx="3478676" cy="1739983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3246" y="1905634"/>
            <a:ext cx="1105152" cy="1181369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2655"/>
            <a:ext cx="1028934" cy="711362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7661" y="2162432"/>
            <a:ext cx="927311" cy="87650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6" y="358533"/>
            <a:ext cx="978123" cy="1028934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8032"/>
            <a:ext cx="990826" cy="1041637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63551"/>
            <a:ext cx="1028934" cy="749471"/>
          </a:xfrm>
          <a:prstGeom prst="rect">
            <a:avLst/>
          </a:prstGeom>
        </p:spPr>
      </p:pic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181AEA2E-1C99-4294-892E-2840BA551D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1193" y="2056688"/>
            <a:ext cx="3488650" cy="781632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003399"/>
                </a:solidFill>
                <a:latin typeface="PF Square Sans Pro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Thank you!</a:t>
            </a: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C53E509D-9C05-4F64-B596-3792F76B9CA7}"/>
              </a:ext>
            </a:extLst>
          </p:cNvPr>
          <p:cNvPicPr/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71002" y="5763684"/>
            <a:ext cx="3318405" cy="87206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B12C3DE7-53C0-4BC5-BCFB-CAB7D8B057D6}"/>
              </a:ext>
            </a:extLst>
          </p:cNvPr>
          <p:cNvGrpSpPr/>
          <p:nvPr userDrawn="1"/>
        </p:nvGrpSpPr>
        <p:grpSpPr>
          <a:xfrm>
            <a:off x="0" y="5763684"/>
            <a:ext cx="5350796" cy="633222"/>
            <a:chOff x="1448755" y="3047555"/>
            <a:chExt cx="5350796" cy="633222"/>
          </a:xfrm>
        </p:grpSpPr>
        <p:pic>
          <p:nvPicPr>
            <p:cNvPr id="39" name="Picture 2" descr="imagen">
              <a:extLst>
                <a:ext uri="{FF2B5EF4-FFF2-40B4-BE49-F238E27FC236}">
                  <a16:creationId xmlns:a16="http://schemas.microsoft.com/office/drawing/2014/main" id="{F2C85C64-5194-4F83-83F6-857D4C6D24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39163"/>
            <a:stretch/>
          </p:blipFill>
          <p:spPr bwMode="auto">
            <a:xfrm>
              <a:off x="1448755" y="3047555"/>
              <a:ext cx="2114191" cy="633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1" descr="A picture containing text, font, symbol, typography&#10;&#10;Description automatically generated">
              <a:extLst>
                <a:ext uri="{FF2B5EF4-FFF2-40B4-BE49-F238E27FC236}">
                  <a16:creationId xmlns:a16="http://schemas.microsoft.com/office/drawing/2014/main" id="{616377A2-39DF-447D-B18F-0E33E62D6510}"/>
                </a:ext>
              </a:extLst>
            </p:cNvPr>
            <p:cNvPicPr/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86434" y="3177222"/>
              <a:ext cx="1785620" cy="503555"/>
            </a:xfrm>
            <a:prstGeom prst="rect">
              <a:avLst/>
            </a:prstGeom>
          </p:spPr>
        </p:pic>
        <p:pic>
          <p:nvPicPr>
            <p:cNvPr id="41" name="Imagen 40" descr="Texto&#10;&#10;Descripción generada automáticamente">
              <a:extLst>
                <a:ext uri="{FF2B5EF4-FFF2-40B4-BE49-F238E27FC236}">
                  <a16:creationId xmlns:a16="http://schemas.microsoft.com/office/drawing/2014/main" id="{27CD1840-7ABE-4462-BC91-7E7C5F3BAF2E}"/>
                </a:ext>
              </a:extLst>
            </p:cNvPr>
            <p:cNvPicPr/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5541" y="3360102"/>
              <a:ext cx="1604010" cy="320675"/>
            </a:xfrm>
            <a:prstGeom prst="rect">
              <a:avLst/>
            </a:prstGeom>
          </p:spPr>
        </p:pic>
      </p:grpSp>
      <p:pic>
        <p:nvPicPr>
          <p:cNvPr id="42" name="Imagen 41" descr="Patrón de fondo&#10;&#10;Descripción generada automáticamente">
            <a:extLst>
              <a:ext uri="{FF2B5EF4-FFF2-40B4-BE49-F238E27FC236}">
                <a16:creationId xmlns:a16="http://schemas.microsoft.com/office/drawing/2014/main" id="{E19A0AE5-6F2A-4C46-BFBA-717A1DBB44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/>
        </p:blipFill>
        <p:spPr>
          <a:xfrm>
            <a:off x="5211120" y="3482587"/>
            <a:ext cx="1756206" cy="1716761"/>
          </a:xfrm>
          <a:prstGeom prst="rect">
            <a:avLst/>
          </a:prstGeom>
        </p:spPr>
      </p:pic>
      <p:sp>
        <p:nvSpPr>
          <p:cNvPr id="43" name="Rectángulo 42">
            <a:extLst>
              <a:ext uri="{FF2B5EF4-FFF2-40B4-BE49-F238E27FC236}">
                <a16:creationId xmlns:a16="http://schemas.microsoft.com/office/drawing/2014/main" id="{E2D3912A-1E4E-402A-A3C0-9761CDC5901B}"/>
              </a:ext>
            </a:extLst>
          </p:cNvPr>
          <p:cNvSpPr/>
          <p:nvPr userDrawn="1"/>
        </p:nvSpPr>
        <p:spPr>
          <a:xfrm>
            <a:off x="6967326" y="3474068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4" name="Imagen 43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A525F01-F612-45D5-BEA3-7A4BBA36EA4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7" y="3848610"/>
            <a:ext cx="812985" cy="100352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92C7F8E-841D-4355-9AF1-D492BA4BF8E2}"/>
              </a:ext>
            </a:extLst>
          </p:cNvPr>
          <p:cNvSpPr txBox="1"/>
          <p:nvPr userDrawn="1"/>
        </p:nvSpPr>
        <p:spPr>
          <a:xfrm>
            <a:off x="218393" y="6396906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PF Square Sans Pro" pitchFamily="2" charset="0"/>
                <a:hlinkClick r:id="rId16"/>
              </a:rPr>
              <a:t>www.amrfvtraining.eu</a:t>
            </a:r>
            <a:r>
              <a:rPr lang="hr-HR">
                <a:latin typeface="PF Square Sans Pro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678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1" y="0"/>
            <a:ext cx="6142017" cy="6026150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65200"/>
          </a:xfrm>
          <a:prstGeom prst="rect">
            <a:avLst/>
          </a:prstGeom>
        </p:spPr>
      </p:pic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366" y="140623"/>
            <a:ext cx="2149620" cy="954357"/>
          </a:xfrm>
          <a:prstGeom prst="rect">
            <a:avLst/>
          </a:prstGeom>
        </p:spPr>
      </p:pic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32925" y="5520247"/>
            <a:ext cx="4495800" cy="32385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BC18AA7-8C1D-4C1C-B629-AA10E16721CA}"/>
              </a:ext>
            </a:extLst>
          </p:cNvPr>
          <p:cNvSpPr txBox="1"/>
          <p:nvPr userDrawn="1"/>
        </p:nvSpPr>
        <p:spPr>
          <a:xfrm>
            <a:off x="6147014" y="3768943"/>
            <a:ext cx="60449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400" noProof="0">
                <a:solidFill>
                  <a:srgbClr val="003399"/>
                </a:solidFill>
                <a:latin typeface="PF Square Sans Pro" pitchFamily="2" charset="0"/>
              </a:rPr>
              <a:t>Praktična obuka za poljoprivrednike i veterinare: Nove mjere u borni protiv antimikrobne rezistencije</a:t>
            </a:r>
          </a:p>
          <a:p>
            <a:endParaRPr lang="es-ES" dirty="0"/>
          </a:p>
        </p:txBody>
      </p:sp>
      <p:sp>
        <p:nvSpPr>
          <p:cNvPr id="49" name="Forma libre: forma 48">
            <a:extLst>
              <a:ext uri="{FF2B5EF4-FFF2-40B4-BE49-F238E27FC236}">
                <a16:creationId xmlns:a16="http://schemas.microsoft.com/office/drawing/2014/main" id="{99B70937-9FCE-4E40-9DC7-4643157CE967}"/>
              </a:ext>
            </a:extLst>
          </p:cNvPr>
          <p:cNvSpPr/>
          <p:nvPr userDrawn="1"/>
        </p:nvSpPr>
        <p:spPr>
          <a:xfrm>
            <a:off x="11117114" y="37"/>
            <a:ext cx="596428" cy="1094944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50" name="Forma libre: forma 49">
            <a:extLst>
              <a:ext uri="{FF2B5EF4-FFF2-40B4-BE49-F238E27FC236}">
                <a16:creationId xmlns:a16="http://schemas.microsoft.com/office/drawing/2014/main" id="{BC2C4231-8099-45D5-A8F4-A94E560FC273}"/>
              </a:ext>
            </a:extLst>
          </p:cNvPr>
          <p:cNvSpPr/>
          <p:nvPr userDrawn="1"/>
        </p:nvSpPr>
        <p:spPr>
          <a:xfrm>
            <a:off x="11691448" y="1"/>
            <a:ext cx="546569" cy="1094830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51" name="Imagen 50">
            <a:extLst>
              <a:ext uri="{FF2B5EF4-FFF2-40B4-BE49-F238E27FC236}">
                <a16:creationId xmlns:a16="http://schemas.microsoft.com/office/drawing/2014/main" id="{1007B104-92BA-4BA5-A656-DA433D20A54C}"/>
              </a:ext>
            </a:extLst>
          </p:cNvPr>
          <p:cNvPicPr/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99729" y="6163744"/>
            <a:ext cx="2198847" cy="57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D0623596-029B-4771-9426-C8E363EAA4D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8521" y="6212610"/>
            <a:ext cx="471757" cy="498869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3BB0B30D-01E9-4A41-88D1-70C8118CB0F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6219" y="6283101"/>
            <a:ext cx="347040" cy="428378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id="{68A7E0D9-EDEA-4FCF-A76C-ED2C5DD3E80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1973" y="6413241"/>
            <a:ext cx="444645" cy="298238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CA02A5FD-DBD4-4C48-8334-C26BA224D2A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3141" y="6427744"/>
            <a:ext cx="300184" cy="283735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EAAA8FFC-E26C-4A95-A0EA-8FA61291F3D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2039" y="6369106"/>
            <a:ext cx="325466" cy="342373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034038C9-3152-4362-9043-8EE045E00000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96" y="6492569"/>
            <a:ext cx="208231" cy="218910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10C091FD-F9B0-47C5-9AE9-239540332D4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25332" y="6300126"/>
            <a:ext cx="574476" cy="4113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0" y="0"/>
            <a:ext cx="6093675" cy="4445005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6520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3B86B49A-E309-306F-54EA-1E91AEFD27BB}"/>
              </a:ext>
            </a:extLst>
          </p:cNvPr>
          <p:cNvSpPr/>
          <p:nvPr userDrawn="1"/>
        </p:nvSpPr>
        <p:spPr>
          <a:xfrm>
            <a:off x="3657179" y="5634288"/>
            <a:ext cx="1236412" cy="1236412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5FE8D229-B039-4150-3CC7-A90C7A82C428}"/>
              </a:ext>
            </a:extLst>
          </p:cNvPr>
          <p:cNvSpPr/>
          <p:nvPr userDrawn="1"/>
        </p:nvSpPr>
        <p:spPr>
          <a:xfrm>
            <a:off x="2428304" y="4438510"/>
            <a:ext cx="1242631" cy="1221740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6BB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D247D67-8E2B-31C5-C8A0-D5D6C35C3466}"/>
              </a:ext>
            </a:extLst>
          </p:cNvPr>
          <p:cNvSpPr/>
          <p:nvPr userDrawn="1"/>
        </p:nvSpPr>
        <p:spPr>
          <a:xfrm>
            <a:off x="1212899" y="5634288"/>
            <a:ext cx="1236412" cy="123641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CD11B8C-5E46-1D50-21DC-A81F63330B4D}"/>
              </a:ext>
            </a:extLst>
          </p:cNvPr>
          <p:cNvSpPr/>
          <p:nvPr userDrawn="1"/>
        </p:nvSpPr>
        <p:spPr>
          <a:xfrm>
            <a:off x="5012862" y="2"/>
            <a:ext cx="1083138" cy="987162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15ECAC5-8F58-7F5F-622B-0B7282FFADD6}"/>
              </a:ext>
            </a:extLst>
          </p:cNvPr>
          <p:cNvSpPr/>
          <p:nvPr userDrawn="1"/>
        </p:nvSpPr>
        <p:spPr>
          <a:xfrm>
            <a:off x="3946062" y="2"/>
            <a:ext cx="1083138" cy="987162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A8E09E6-072B-3BB2-09B2-2F1D41A6B4AE}"/>
              </a:ext>
            </a:extLst>
          </p:cNvPr>
          <p:cNvSpPr/>
          <p:nvPr userDrawn="1"/>
        </p:nvSpPr>
        <p:spPr>
          <a:xfrm>
            <a:off x="2879262" y="2"/>
            <a:ext cx="1083138" cy="98716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" name="Imagen 14" descr="Patrón de fondo&#10;&#10;Descripción generada automáticamente">
            <a:extLst>
              <a:ext uri="{FF2B5EF4-FFF2-40B4-BE49-F238E27FC236}">
                <a16:creationId xmlns:a16="http://schemas.microsoft.com/office/drawing/2014/main" id="{D4448343-1AE6-F56C-54AC-92A22E41AF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38510"/>
            <a:ext cx="1233122" cy="2432190"/>
          </a:xfrm>
          <a:prstGeom prst="rect">
            <a:avLst/>
          </a:prstGeom>
        </p:spPr>
      </p:pic>
      <p:sp>
        <p:nvSpPr>
          <p:cNvPr id="16" name="object 5">
            <a:extLst>
              <a:ext uri="{FF2B5EF4-FFF2-40B4-BE49-F238E27FC236}">
                <a16:creationId xmlns:a16="http://schemas.microsoft.com/office/drawing/2014/main" id="{8B60C17B-0742-9FC2-AB7E-A06FF6B60618}"/>
              </a:ext>
            </a:extLst>
          </p:cNvPr>
          <p:cNvSpPr/>
          <p:nvPr userDrawn="1"/>
        </p:nvSpPr>
        <p:spPr>
          <a:xfrm>
            <a:off x="4885851" y="4445005"/>
            <a:ext cx="1223010" cy="1212850"/>
          </a:xfrm>
          <a:custGeom>
            <a:avLst/>
            <a:gdLst/>
            <a:ahLst/>
            <a:cxnLst/>
            <a:rect l="l" t="t" r="r" b="b"/>
            <a:pathLst>
              <a:path w="1223010" h="1212850">
                <a:moveTo>
                  <a:pt x="1222997" y="0"/>
                </a:moveTo>
                <a:lnTo>
                  <a:pt x="1212697" y="0"/>
                </a:lnTo>
                <a:lnTo>
                  <a:pt x="1163924" y="962"/>
                </a:lnTo>
                <a:lnTo>
                  <a:pt x="1115639" y="3827"/>
                </a:lnTo>
                <a:lnTo>
                  <a:pt x="1067879" y="8557"/>
                </a:lnTo>
                <a:lnTo>
                  <a:pt x="1020681" y="15116"/>
                </a:lnTo>
                <a:lnTo>
                  <a:pt x="974080" y="23469"/>
                </a:lnTo>
                <a:lnTo>
                  <a:pt x="928112" y="33578"/>
                </a:lnTo>
                <a:lnTo>
                  <a:pt x="882815" y="45407"/>
                </a:lnTo>
                <a:lnTo>
                  <a:pt x="838224" y="58921"/>
                </a:lnTo>
                <a:lnTo>
                  <a:pt x="794375" y="74083"/>
                </a:lnTo>
                <a:lnTo>
                  <a:pt x="751305" y="90857"/>
                </a:lnTo>
                <a:lnTo>
                  <a:pt x="709050" y="109207"/>
                </a:lnTo>
                <a:lnTo>
                  <a:pt x="667646" y="129096"/>
                </a:lnTo>
                <a:lnTo>
                  <a:pt x="627129" y="150488"/>
                </a:lnTo>
                <a:lnTo>
                  <a:pt x="587536" y="173348"/>
                </a:lnTo>
                <a:lnTo>
                  <a:pt x="548902" y="197638"/>
                </a:lnTo>
                <a:lnTo>
                  <a:pt x="511265" y="223322"/>
                </a:lnTo>
                <a:lnTo>
                  <a:pt x="474660" y="250365"/>
                </a:lnTo>
                <a:lnTo>
                  <a:pt x="439123" y="278730"/>
                </a:lnTo>
                <a:lnTo>
                  <a:pt x="404691" y="308380"/>
                </a:lnTo>
                <a:lnTo>
                  <a:pt x="371400" y="339281"/>
                </a:lnTo>
                <a:lnTo>
                  <a:pt x="339286" y="371395"/>
                </a:lnTo>
                <a:lnTo>
                  <a:pt x="308385" y="404686"/>
                </a:lnTo>
                <a:lnTo>
                  <a:pt x="278734" y="439117"/>
                </a:lnTo>
                <a:lnTo>
                  <a:pt x="250369" y="474654"/>
                </a:lnTo>
                <a:lnTo>
                  <a:pt x="223326" y="511259"/>
                </a:lnTo>
                <a:lnTo>
                  <a:pt x="197641" y="548897"/>
                </a:lnTo>
                <a:lnTo>
                  <a:pt x="173350" y="587530"/>
                </a:lnTo>
                <a:lnTo>
                  <a:pt x="150491" y="627123"/>
                </a:lnTo>
                <a:lnTo>
                  <a:pt x="129098" y="667640"/>
                </a:lnTo>
                <a:lnTo>
                  <a:pt x="109209" y="709044"/>
                </a:lnTo>
                <a:lnTo>
                  <a:pt x="90859" y="751300"/>
                </a:lnTo>
                <a:lnTo>
                  <a:pt x="74085" y="794370"/>
                </a:lnTo>
                <a:lnTo>
                  <a:pt x="58923" y="838219"/>
                </a:lnTo>
                <a:lnTo>
                  <a:pt x="45408" y="882811"/>
                </a:lnTo>
                <a:lnTo>
                  <a:pt x="33578" y="928108"/>
                </a:lnTo>
                <a:lnTo>
                  <a:pt x="23469" y="974076"/>
                </a:lnTo>
                <a:lnTo>
                  <a:pt x="15117" y="1020678"/>
                </a:lnTo>
                <a:lnTo>
                  <a:pt x="8557" y="1067877"/>
                </a:lnTo>
                <a:lnTo>
                  <a:pt x="3827" y="1115637"/>
                </a:lnTo>
                <a:lnTo>
                  <a:pt x="962" y="1163923"/>
                </a:lnTo>
                <a:lnTo>
                  <a:pt x="0" y="1212697"/>
                </a:lnTo>
                <a:lnTo>
                  <a:pt x="1222997" y="1212697"/>
                </a:lnTo>
                <a:lnTo>
                  <a:pt x="122299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id="{91098FAB-F165-EE15-2E69-55924EE693FB}"/>
              </a:ext>
            </a:extLst>
          </p:cNvPr>
          <p:cNvSpPr/>
          <p:nvPr userDrawn="1"/>
        </p:nvSpPr>
        <p:spPr>
          <a:xfrm>
            <a:off x="4889500" y="5650725"/>
            <a:ext cx="1221740" cy="1221740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3387D0DD-C550-57B3-4353-CB37A181170D}"/>
              </a:ext>
            </a:extLst>
          </p:cNvPr>
          <p:cNvSpPr/>
          <p:nvPr userDrawn="1"/>
        </p:nvSpPr>
        <p:spPr>
          <a:xfrm>
            <a:off x="5029200" y="996950"/>
            <a:ext cx="1073624" cy="963131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72F1D396-F8FA-9C63-E0DC-3CD1D006BAC1}"/>
              </a:ext>
            </a:extLst>
          </p:cNvPr>
          <p:cNvGrpSpPr/>
          <p:nvPr userDrawn="1"/>
        </p:nvGrpSpPr>
        <p:grpSpPr>
          <a:xfrm>
            <a:off x="-6824" y="4425950"/>
            <a:ext cx="1224979" cy="1231900"/>
            <a:chOff x="-6824" y="4376003"/>
            <a:chExt cx="1224979" cy="1231900"/>
          </a:xfrm>
        </p:grpSpPr>
        <p:sp>
          <p:nvSpPr>
            <p:cNvPr id="22" name="object 6">
              <a:extLst>
                <a:ext uri="{FF2B5EF4-FFF2-40B4-BE49-F238E27FC236}">
                  <a16:creationId xmlns:a16="http://schemas.microsoft.com/office/drawing/2014/main" id="{CB32DD6C-C583-2520-AAFF-39D40ED291C8}"/>
                </a:ext>
              </a:extLst>
            </p:cNvPr>
            <p:cNvSpPr/>
            <p:nvPr/>
          </p:nvSpPr>
          <p:spPr>
            <a:xfrm>
              <a:off x="-6824" y="4376003"/>
              <a:ext cx="615950" cy="1231900"/>
            </a:xfrm>
            <a:custGeom>
              <a:avLst/>
              <a:gdLst/>
              <a:ahLst/>
              <a:cxnLst/>
              <a:rect l="l" t="t" r="r" b="b"/>
              <a:pathLst>
                <a:path w="615950" h="1231900">
                  <a:moveTo>
                    <a:pt x="615950" y="0"/>
                  </a:moveTo>
                  <a:lnTo>
                    <a:pt x="567813" y="1853"/>
                  </a:lnTo>
                  <a:lnTo>
                    <a:pt x="520690" y="7321"/>
                  </a:lnTo>
                  <a:lnTo>
                    <a:pt x="474717" y="16267"/>
                  </a:lnTo>
                  <a:lnTo>
                    <a:pt x="430031" y="28554"/>
                  </a:lnTo>
                  <a:lnTo>
                    <a:pt x="386770" y="44046"/>
                  </a:lnTo>
                  <a:lnTo>
                    <a:pt x="345069" y="62605"/>
                  </a:lnTo>
                  <a:lnTo>
                    <a:pt x="305067" y="84094"/>
                  </a:lnTo>
                  <a:lnTo>
                    <a:pt x="266899" y="108377"/>
                  </a:lnTo>
                  <a:lnTo>
                    <a:pt x="230703" y="135316"/>
                  </a:lnTo>
                  <a:lnTo>
                    <a:pt x="196616" y="164775"/>
                  </a:lnTo>
                  <a:lnTo>
                    <a:pt x="164775" y="196616"/>
                  </a:lnTo>
                  <a:lnTo>
                    <a:pt x="135316" y="230703"/>
                  </a:lnTo>
                  <a:lnTo>
                    <a:pt x="108377" y="266899"/>
                  </a:lnTo>
                  <a:lnTo>
                    <a:pt x="84094" y="305067"/>
                  </a:lnTo>
                  <a:lnTo>
                    <a:pt x="62605" y="345069"/>
                  </a:lnTo>
                  <a:lnTo>
                    <a:pt x="44046" y="386770"/>
                  </a:lnTo>
                  <a:lnTo>
                    <a:pt x="28554" y="430031"/>
                  </a:lnTo>
                  <a:lnTo>
                    <a:pt x="16267" y="474717"/>
                  </a:lnTo>
                  <a:lnTo>
                    <a:pt x="7321" y="520690"/>
                  </a:lnTo>
                  <a:lnTo>
                    <a:pt x="1853" y="567813"/>
                  </a:lnTo>
                  <a:lnTo>
                    <a:pt x="0" y="615950"/>
                  </a:lnTo>
                  <a:lnTo>
                    <a:pt x="1853" y="664086"/>
                  </a:lnTo>
                  <a:lnTo>
                    <a:pt x="7321" y="711209"/>
                  </a:lnTo>
                  <a:lnTo>
                    <a:pt x="16267" y="757182"/>
                  </a:lnTo>
                  <a:lnTo>
                    <a:pt x="28554" y="801868"/>
                  </a:lnTo>
                  <a:lnTo>
                    <a:pt x="44046" y="845129"/>
                  </a:lnTo>
                  <a:lnTo>
                    <a:pt x="62605" y="886830"/>
                  </a:lnTo>
                  <a:lnTo>
                    <a:pt x="84094" y="926832"/>
                  </a:lnTo>
                  <a:lnTo>
                    <a:pt x="108377" y="965000"/>
                  </a:lnTo>
                  <a:lnTo>
                    <a:pt x="135316" y="1001196"/>
                  </a:lnTo>
                  <a:lnTo>
                    <a:pt x="164775" y="1035283"/>
                  </a:lnTo>
                  <a:lnTo>
                    <a:pt x="196616" y="1067124"/>
                  </a:lnTo>
                  <a:lnTo>
                    <a:pt x="230703" y="1096583"/>
                  </a:lnTo>
                  <a:lnTo>
                    <a:pt x="266899" y="1123522"/>
                  </a:lnTo>
                  <a:lnTo>
                    <a:pt x="305067" y="1147805"/>
                  </a:lnTo>
                  <a:lnTo>
                    <a:pt x="345069" y="1169294"/>
                  </a:lnTo>
                  <a:lnTo>
                    <a:pt x="386770" y="1187853"/>
                  </a:lnTo>
                  <a:lnTo>
                    <a:pt x="430031" y="1203345"/>
                  </a:lnTo>
                  <a:lnTo>
                    <a:pt x="474717" y="1215632"/>
                  </a:lnTo>
                  <a:lnTo>
                    <a:pt x="520690" y="1224578"/>
                  </a:lnTo>
                  <a:lnTo>
                    <a:pt x="567813" y="1230046"/>
                  </a:lnTo>
                  <a:lnTo>
                    <a:pt x="615950" y="1231900"/>
                  </a:lnTo>
                  <a:lnTo>
                    <a:pt x="615950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581D127E-3ED2-80E2-B593-0306FA07AC23}"/>
                </a:ext>
              </a:extLst>
            </p:cNvPr>
            <p:cNvSpPr/>
            <p:nvPr/>
          </p:nvSpPr>
          <p:spPr>
            <a:xfrm>
              <a:off x="609600" y="4381083"/>
              <a:ext cx="608555" cy="1221740"/>
            </a:xfrm>
            <a:custGeom>
              <a:avLst/>
              <a:gdLst>
                <a:gd name="connsiteX0" fmla="*/ 0 w 859370"/>
                <a:gd name="connsiteY0" fmla="*/ 0 h 1725280"/>
                <a:gd name="connsiteX1" fmla="*/ 4111 w 859370"/>
                <a:gd name="connsiteY1" fmla="*/ 0 h 1725280"/>
                <a:gd name="connsiteX2" fmla="*/ 84676 w 859370"/>
                <a:gd name="connsiteY2" fmla="*/ 4068 h 1725280"/>
                <a:gd name="connsiteX3" fmla="*/ 859370 w 859370"/>
                <a:gd name="connsiteY3" fmla="*/ 862536 h 1725280"/>
                <a:gd name="connsiteX4" fmla="*/ 84676 w 859370"/>
                <a:gd name="connsiteY4" fmla="*/ 1721004 h 1725280"/>
                <a:gd name="connsiteX5" fmla="*/ 0 w 859370"/>
                <a:gd name="connsiteY5" fmla="*/ 1725280 h 172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59370" h="1725280">
                  <a:moveTo>
                    <a:pt x="0" y="0"/>
                  </a:moveTo>
                  <a:lnTo>
                    <a:pt x="4111" y="0"/>
                  </a:lnTo>
                  <a:lnTo>
                    <a:pt x="84676" y="4068"/>
                  </a:lnTo>
                  <a:cubicBezTo>
                    <a:pt x="519810" y="48259"/>
                    <a:pt x="859370" y="415743"/>
                    <a:pt x="859370" y="862536"/>
                  </a:cubicBezTo>
                  <a:cubicBezTo>
                    <a:pt x="859370" y="1309329"/>
                    <a:pt x="519810" y="1676814"/>
                    <a:pt x="84676" y="1721004"/>
                  </a:cubicBezTo>
                  <a:lnTo>
                    <a:pt x="0" y="1725280"/>
                  </a:lnTo>
                  <a:close/>
                </a:path>
              </a:pathLst>
            </a:custGeom>
            <a:solidFill>
              <a:srgbClr val="6BB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/>
            </a:p>
          </p:txBody>
        </p:sp>
      </p:grpSp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496" y="108052"/>
            <a:ext cx="2223512" cy="987162"/>
          </a:xfrm>
          <a:prstGeom prst="rect">
            <a:avLst/>
          </a:prstGeom>
        </p:spPr>
      </p:pic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376ADDD9-F84C-BEC0-1BFA-10C9201241A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437" y="158750"/>
            <a:ext cx="658385" cy="703791"/>
          </a:xfrm>
          <a:prstGeom prst="rect">
            <a:avLst/>
          </a:prstGeom>
        </p:spPr>
      </p:pic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1146FC4-63CA-7E60-F573-701E17416F7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5010" y="4746528"/>
            <a:ext cx="490696" cy="605704"/>
          </a:xfrm>
          <a:prstGeom prst="rect">
            <a:avLst/>
          </a:prstGeom>
        </p:spPr>
      </p:pic>
      <p:pic>
        <p:nvPicPr>
          <p:cNvPr id="27" name="Imagen 26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9215EF1C-A878-5A3F-37E5-F719033B452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6318" y="337795"/>
            <a:ext cx="612979" cy="423788"/>
          </a:xfrm>
          <a:prstGeom prst="rect">
            <a:avLst/>
          </a:prstGeom>
        </p:spPr>
      </p:pic>
      <p:pic>
        <p:nvPicPr>
          <p:cNvPr id="28" name="Imagen 27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55DDD743-CAE6-4771-0A9B-B1F3BBD38C4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3433" y="285033"/>
            <a:ext cx="552437" cy="522167"/>
          </a:xfrm>
          <a:prstGeom prst="rect">
            <a:avLst/>
          </a:prstGeom>
        </p:spPr>
      </p:pic>
      <p:pic>
        <p:nvPicPr>
          <p:cNvPr id="29" name="Imagen 28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ED03888B-AF6E-9876-98EC-66A1AAB79B4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6049" y="5951076"/>
            <a:ext cx="590369" cy="621037"/>
          </a:xfrm>
          <a:prstGeom prst="rect">
            <a:avLst/>
          </a:prstGeom>
        </p:spPr>
      </p:pic>
      <p:pic>
        <p:nvPicPr>
          <p:cNvPr id="31" name="Imagen 30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C6FA8A68-E321-F480-0EEB-D680C1776B6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8431" y="1238539"/>
            <a:ext cx="454410" cy="477712"/>
          </a:xfrm>
          <a:prstGeom prst="rect">
            <a:avLst/>
          </a:prstGeom>
        </p:spPr>
      </p:pic>
      <p:pic>
        <p:nvPicPr>
          <p:cNvPr id="32" name="Imagen 31" descr="Imagen que contiene Texto&#10;&#10;Descripción generada automáticamente">
            <a:extLst>
              <a:ext uri="{FF2B5EF4-FFF2-40B4-BE49-F238E27FC236}">
                <a16:creationId xmlns:a16="http://schemas.microsoft.com/office/drawing/2014/main" id="{491B8AE0-AB3C-E529-4BB5-52CCEEC9424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4225" y="5951076"/>
            <a:ext cx="825311" cy="601153"/>
          </a:xfrm>
          <a:prstGeom prst="rect">
            <a:avLst/>
          </a:prstGeom>
        </p:spPr>
      </p:pic>
      <p:sp>
        <p:nvSpPr>
          <p:cNvPr id="34" name="Marcador de texto 33">
            <a:extLst>
              <a:ext uri="{FF2B5EF4-FFF2-40B4-BE49-F238E27FC236}">
                <a16:creationId xmlns:a16="http://schemas.microsoft.com/office/drawing/2014/main" id="{DFC5C3F9-259A-36CA-3B03-0D0FA6D957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34200" y="1736324"/>
            <a:ext cx="4495800" cy="143033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399"/>
                </a:solidFill>
                <a:latin typeface="PF Square Sans Pro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34200" y="4102095"/>
            <a:ext cx="4495800" cy="32385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PF Square Sans Pro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5505FB79-408A-43F3-9FF6-95F9DFF43961}"/>
              </a:ext>
            </a:extLst>
          </p:cNvPr>
          <p:cNvPicPr/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18888" y="6181329"/>
            <a:ext cx="2131929" cy="560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99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CA36E8E-0A33-5274-9B20-FA55833A1773}"/>
              </a:ext>
            </a:extLst>
          </p:cNvPr>
          <p:cNvSpPr/>
          <p:nvPr userDrawn="1"/>
        </p:nvSpPr>
        <p:spPr>
          <a:xfrm>
            <a:off x="0" y="0"/>
            <a:ext cx="12190095" cy="1333499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F22D81F-284A-1E86-CDFC-06EBD9FC61C1}"/>
              </a:ext>
            </a:extLst>
          </p:cNvPr>
          <p:cNvSpPr/>
          <p:nvPr userDrawn="1"/>
        </p:nvSpPr>
        <p:spPr>
          <a:xfrm>
            <a:off x="0" y="1346198"/>
            <a:ext cx="12190095" cy="551180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84A85037-8DE1-0DBD-A171-577658B9F160}"/>
              </a:ext>
            </a:extLst>
          </p:cNvPr>
          <p:cNvSpPr/>
          <p:nvPr userDrawn="1"/>
        </p:nvSpPr>
        <p:spPr>
          <a:xfrm>
            <a:off x="0" y="-1"/>
            <a:ext cx="666750" cy="1333500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11" name="Imagen 10" descr="Patrón de fondo&#10;&#10;Descripción generada automáticamente">
            <a:extLst>
              <a:ext uri="{FF2B5EF4-FFF2-40B4-BE49-F238E27FC236}">
                <a16:creationId xmlns:a16="http://schemas.microsoft.com/office/drawing/2014/main" id="{D010E416-D3B4-FC0D-F665-03FDFBA7F4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7528" y="-33210"/>
            <a:ext cx="1364472" cy="2630360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F67356BD-4749-0896-0E29-3E10E5E24F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463550"/>
            <a:ext cx="9677400" cy="609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INDEX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D7674A61-571D-8459-8B4C-3884F8256E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2006599"/>
            <a:ext cx="9677400" cy="4191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Font typeface="+mj-lt"/>
              <a:buAutoNum type="arabicPeriod"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P</a:t>
            </a:r>
            <a:r>
              <a:rPr lang="es-ES" dirty="0"/>
              <a:t>unto 1</a:t>
            </a:r>
          </a:p>
          <a:p>
            <a:pPr lvl="0"/>
            <a:r>
              <a:rPr lang="es-ES" dirty="0"/>
              <a:t>Punto 2</a:t>
            </a:r>
          </a:p>
          <a:p>
            <a:pPr lvl="0"/>
            <a:r>
              <a:rPr lang="es-ES" dirty="0"/>
              <a:t>Punto 3</a:t>
            </a:r>
          </a:p>
          <a:p>
            <a:pPr lvl="0"/>
            <a:r>
              <a:rPr lang="es-ES" dirty="0"/>
              <a:t>Punto 4</a:t>
            </a:r>
          </a:p>
          <a:p>
            <a:pPr lvl="0"/>
            <a:r>
              <a:rPr lang="es-ES" dirty="0"/>
              <a:t>Punto 5</a:t>
            </a:r>
          </a:p>
          <a:p>
            <a:pPr lvl="0"/>
            <a:r>
              <a:rPr lang="es-ES" dirty="0"/>
              <a:t>Punto 6</a:t>
            </a:r>
          </a:p>
          <a:p>
            <a:pPr lvl="0"/>
            <a:r>
              <a:rPr lang="es-ES" dirty="0"/>
              <a:t>Punto 7</a:t>
            </a:r>
          </a:p>
          <a:p>
            <a:pPr lvl="0"/>
            <a:r>
              <a:rPr lang="es-ES" dirty="0"/>
              <a:t>Punto 8</a:t>
            </a:r>
          </a:p>
          <a:p>
            <a:pPr lvl="0"/>
            <a:r>
              <a:rPr lang="es-ES" dirty="0"/>
              <a:t>Punto 9</a:t>
            </a:r>
          </a:p>
          <a:p>
            <a:pPr lvl="0"/>
            <a:r>
              <a:rPr lang="es-ES" dirty="0"/>
              <a:t>Punto 10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0" y="1318336"/>
            <a:ext cx="658495" cy="5547360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56"/>
            <a:ext cx="1963420" cy="1310005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686469" y="787880"/>
            <a:ext cx="367030" cy="381635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462631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1EFBFAC-F326-45C6-ABF7-4AD0BDCB4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957" y="126931"/>
            <a:ext cx="562243" cy="4095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44950"/>
            <a:ext cx="367030" cy="381635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2" y="4702224"/>
            <a:ext cx="366395" cy="366395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F32833A-DE42-477E-8ECB-D31CF466537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5126" y="102088"/>
            <a:ext cx="277784" cy="3238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31C6246-1E84-4ABA-962E-B846279FA4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704" y="209388"/>
            <a:ext cx="164961" cy="22112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89277BF-206A-4189-B191-D6B66D4EC1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505" y="244114"/>
            <a:ext cx="247162" cy="186403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43C3A26-923F-4AA9-8A83-9442CE62544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9199" y="213985"/>
            <a:ext cx="209412" cy="21653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DBECE55-D510-45A4-BC30-0396507BFEF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52" y="193210"/>
            <a:ext cx="209411" cy="237307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42D8253-937C-4829-BEC8-A9989C111E6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4215" y="256274"/>
            <a:ext cx="150143" cy="174243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4F3FD2C-58EA-4684-A79C-DBB58F2D302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508" y="191783"/>
            <a:ext cx="300983" cy="23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85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683122" y="1407866"/>
            <a:ext cx="506973" cy="5457830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1691078" y="0"/>
            <a:ext cx="506973" cy="1914348"/>
            <a:chOff x="14162837" y="-3882934"/>
            <a:chExt cx="655320" cy="257676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4162837" y="-3297916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4162837" y="-2643231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4162837" y="-3882934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 rot="16200000">
              <a:off x="14136321" y="-1961395"/>
              <a:ext cx="681738" cy="628706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44950"/>
            <a:ext cx="367030" cy="381635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2" y="4702224"/>
            <a:ext cx="366395" cy="366395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4E568042-917F-485C-9CFD-4DFCBFEEA2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5108" y="501057"/>
            <a:ext cx="330692" cy="353498"/>
          </a:xfrm>
          <a:prstGeom prst="rect">
            <a:avLst/>
          </a:prstGeom>
        </p:spPr>
      </p:pic>
      <p:pic>
        <p:nvPicPr>
          <p:cNvPr id="26" name="Imagen 2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7BC131C9-8852-46AA-B76A-DFD310CB0A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6195" y="1054393"/>
            <a:ext cx="339605" cy="234788"/>
          </a:xfrm>
          <a:prstGeom prst="rect">
            <a:avLst/>
          </a:prstGeom>
        </p:spPr>
      </p:pic>
      <p:pic>
        <p:nvPicPr>
          <p:cNvPr id="27" name="Imagen 26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F8F4FC5D-FFCE-47F5-AF86-2506BC6ECBB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1795" y="171489"/>
            <a:ext cx="257128" cy="24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55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379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67740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11537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pasto, exterior, campo, mujer&#10;&#10;Descripción generada automáticamente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6600" y="1153793"/>
            <a:ext cx="5105400" cy="5716906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3794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67740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66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72" r:id="rId3"/>
    <p:sldLayoutId id="2147483663" r:id="rId4"/>
    <p:sldLayoutId id="2147483664" r:id="rId5"/>
    <p:sldLayoutId id="2147483673" r:id="rId6"/>
    <p:sldLayoutId id="214748367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pruma.eu/wp-content/uploads/2022/02/FACTSHEET_PharmaceuticalWasteDisposal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pruma.eu/wp-content/uploads/2022/02/FACTSHEET_PharmaceuticalWasteDisposal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14_7D3EA21D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jpeg"/><Relationship Id="rId7" Type="http://schemas.openxmlformats.org/officeDocument/2006/relationships/image" Target="../media/image68.jpeg"/><Relationship Id="rId2" Type="http://schemas.openxmlformats.org/officeDocument/2006/relationships/hyperlink" Target="http://www.veterinarstvo.hr/default.aspx?id=4570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7.jpeg"/><Relationship Id="rId5" Type="http://schemas.openxmlformats.org/officeDocument/2006/relationships/image" Target="../media/image66.jpeg"/><Relationship Id="rId4" Type="http://schemas.openxmlformats.org/officeDocument/2006/relationships/image" Target="../media/image6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food.ec.europa.eu/animals/animal-health/vet-meds-med-feed/implementation_en" TargetMode="External"/><Relationship Id="rId4" Type="http://schemas.openxmlformats.org/officeDocument/2006/relationships/image" Target="../media/image5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FCA7E40-6B2B-9773-C96F-35BFBF3437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/>
              <a:t>HRVATSKA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99F5CC-8AF0-EA86-41C2-17755419A8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r-HR"/>
              <a:t>16. I 17. SVIBNJA 2024.</a:t>
            </a:r>
          </a:p>
        </p:txBody>
      </p:sp>
    </p:spTree>
    <p:extLst>
      <p:ext uri="{BB962C8B-B14F-4D97-AF65-F5344CB8AC3E}">
        <p14:creationId xmlns:p14="http://schemas.microsoft.com/office/powerpoint/2010/main" val="2499853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AA6D533-5045-43BA-9B12-C06A15751D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9839" y="2216150"/>
            <a:ext cx="6596761" cy="251005"/>
          </a:xfrm>
        </p:spPr>
        <p:txBody>
          <a:bodyPr/>
          <a:lstStyle/>
          <a:p>
            <a:pPr>
              <a:buClr>
                <a:srgbClr val="2C7470"/>
              </a:buClr>
            </a:pPr>
            <a:endParaRPr lang="en-US" dirty="0">
              <a:latin typeface="PF Square Sans Pro" pitchFamily="2" charset="0"/>
            </a:endParaRPr>
          </a:p>
          <a:p>
            <a:pPr>
              <a:buClr>
                <a:srgbClr val="2C7470"/>
              </a:buClr>
            </a:pPr>
            <a:endParaRPr lang="en-US" dirty="0">
              <a:latin typeface="PF Square Sans Pro" pitchFamily="2" charset="0"/>
            </a:endParaRPr>
          </a:p>
          <a:p>
            <a:endParaRPr lang="en-GB" dirty="0"/>
          </a:p>
        </p:txBody>
      </p:sp>
      <p:sp>
        <p:nvSpPr>
          <p:cNvPr id="4" name="Rectángulo redondeado 13">
            <a:extLst>
              <a:ext uri="{FF2B5EF4-FFF2-40B4-BE49-F238E27FC236}">
                <a16:creationId xmlns:a16="http://schemas.microsoft.com/office/drawing/2014/main" id="{9E312FE7-A2CE-48CA-B86B-F83B7E492A64}"/>
              </a:ext>
            </a:extLst>
          </p:cNvPr>
          <p:cNvSpPr/>
          <p:nvPr/>
        </p:nvSpPr>
        <p:spPr>
          <a:xfrm>
            <a:off x="0" y="1365607"/>
            <a:ext cx="12192000" cy="1227416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s-ES" sz="1050" b="1" kern="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D0FB960-6059-446B-95AD-429679DDAB84}"/>
              </a:ext>
            </a:extLst>
          </p:cNvPr>
          <p:cNvSpPr txBox="1"/>
          <p:nvPr/>
        </p:nvSpPr>
        <p:spPr>
          <a:xfrm>
            <a:off x="81295" y="2928136"/>
            <a:ext cx="710804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hr-HR">
                <a:solidFill>
                  <a:srgbClr val="003399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Komisija je 2006. i 2013. objavila popis tvari prijeko potrebnih za liječenje kopitara ((EC) CR 1950/2006 &amp; R 122/2013)</a:t>
            </a:r>
          </a:p>
          <a:p>
            <a:pPr algn="just"/>
            <a:endParaRPr lang="en-US" dirty="0">
              <a:solidFill>
                <a:srgbClr val="003399"/>
              </a:solidFill>
              <a:latin typeface="PF Square Sans Pro" pitchFamily="2" charset="0"/>
              <a:ea typeface="+mn-ea"/>
              <a:cs typeface="Arial" panose="020B0604020202020204" pitchFamily="34" charset="0"/>
            </a:endParaRPr>
          </a:p>
          <a:p>
            <a:pPr algn="just"/>
            <a:r>
              <a:rPr lang="hr-HR">
                <a:solidFill>
                  <a:srgbClr val="003399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Komisija sada ažurira </a:t>
            </a:r>
            <a:r>
              <a:rPr lang="hr-HR" b="1">
                <a:solidFill>
                  <a:srgbClr val="003399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popis tvari prijeko potrebnih za liječenje kopitara</a:t>
            </a:r>
            <a:r>
              <a:rPr lang="hr-HR">
                <a:solidFill>
                  <a:srgbClr val="003399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 ili koje donose dodatnu kliničku korist u usporedbi s drugim raspoloživim mogućnostima liječenja kopitara, a za koje karencija za kopitare nije kraća od šest mjeseci. </a:t>
            </a:r>
          </a:p>
        </p:txBody>
      </p:sp>
      <p:sp>
        <p:nvSpPr>
          <p:cNvPr id="11" name="Title 22">
            <a:extLst>
              <a:ext uri="{FF2B5EF4-FFF2-40B4-BE49-F238E27FC236}">
                <a16:creationId xmlns:a16="http://schemas.microsoft.com/office/drawing/2014/main" id="{16E08D60-E026-4C7E-A475-EF3FCD518C38}"/>
              </a:ext>
            </a:extLst>
          </p:cNvPr>
          <p:cNvSpPr txBox="1">
            <a:spLocks/>
          </p:cNvSpPr>
          <p:nvPr/>
        </p:nvSpPr>
        <p:spPr>
          <a:xfrm>
            <a:off x="480239" y="3268544"/>
            <a:ext cx="6618553" cy="83608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en-GB" sz="1600" strike="dblStrike" dirty="0">
              <a:solidFill>
                <a:srgbClr val="FF0000"/>
              </a:solidFill>
              <a:latin typeface="PF Square Sans Pro" pitchFamily="2" charset="0"/>
            </a:endParaRP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AC962A60-59CC-4CDF-B976-6100A435807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286977" y="1352085"/>
            <a:ext cx="4916243" cy="5505093"/>
          </a:xfrm>
          <a:prstGeom prst="rect">
            <a:avLst/>
          </a:prstGeom>
        </p:spPr>
      </p:pic>
      <p:sp>
        <p:nvSpPr>
          <p:cNvPr id="24" name="Marcador de texto 1">
            <a:extLst>
              <a:ext uri="{FF2B5EF4-FFF2-40B4-BE49-F238E27FC236}">
                <a16:creationId xmlns:a16="http://schemas.microsoft.com/office/drawing/2014/main" id="{4E3E2FFF-A8A1-4477-BF65-E45AD3004339}"/>
              </a:ext>
            </a:extLst>
          </p:cNvPr>
          <p:cNvSpPr txBox="1">
            <a:spLocks/>
          </p:cNvSpPr>
          <p:nvPr/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hr-HR">
                <a:latin typeface="PF Square Sans Pro" pitchFamily="2" charset="0"/>
              </a:rPr>
              <a:t>Nadolazeći akti</a:t>
            </a:r>
          </a:p>
          <a:p>
            <a:endParaRPr lang="en-GB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4A30C1-DE06-42E0-A897-C1328FBE17E9}"/>
              </a:ext>
            </a:extLst>
          </p:cNvPr>
          <p:cNvSpPr txBox="1"/>
          <p:nvPr/>
        </p:nvSpPr>
        <p:spPr>
          <a:xfrm>
            <a:off x="49819" y="1379150"/>
            <a:ext cx="7108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2C7470"/>
              </a:buClr>
            </a:pPr>
            <a:r>
              <a:rPr lang="hr-HR" sz="3600" b="1">
                <a:solidFill>
                  <a:schemeClr val="bg1"/>
                </a:solidFill>
                <a:latin typeface="PF Square Sans Pro" pitchFamily="2" charset="0"/>
              </a:rPr>
              <a:t>Popis antimikrobika za određene vrste (kopitare) 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0" y="5439876"/>
            <a:ext cx="701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>
                <a:solidFill>
                  <a:srgbClr val="003399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Dana 9. veljače 2023. Europska agencija za lijekove primila je od Europske komisije zahtjev za pružanje znanstvenog savjeta pri sastavljanju ovog popisa tvari i trenutno pripremaju odgovor.</a:t>
            </a:r>
          </a:p>
          <a:p>
            <a:pPr algn="just"/>
            <a:endParaRPr lang="en-GB" dirty="0">
              <a:solidFill>
                <a:srgbClr val="003399"/>
              </a:solidFill>
              <a:latin typeface="PF Square Sans Pro" pitchFamily="2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058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C3B75600-FB6E-C394-1043-4FBC33A7D4B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65" y="692150"/>
            <a:ext cx="10322762" cy="57150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920750" y="1384300"/>
            <a:ext cx="9533890" cy="5030470"/>
            <a:chOff x="920750" y="1384300"/>
            <a:chExt cx="9533890" cy="5030470"/>
          </a:xfrm>
        </p:grpSpPr>
        <p:sp>
          <p:nvSpPr>
            <p:cNvPr id="7" name="Marcador de texto 1">
              <a:extLst>
                <a:ext uri="{FF2B5EF4-FFF2-40B4-BE49-F238E27FC236}">
                  <a16:creationId xmlns:a16="http://schemas.microsoft.com/office/drawing/2014/main" id="{5E626828-67E9-C1A7-7219-349BBCA3B24B}"/>
                </a:ext>
              </a:extLst>
            </p:cNvPr>
            <p:cNvSpPr txBox="1">
              <a:spLocks/>
            </p:cNvSpPr>
            <p:nvPr/>
          </p:nvSpPr>
          <p:spPr>
            <a:xfrm>
              <a:off x="920750" y="1384300"/>
              <a:ext cx="5251450" cy="476730"/>
            </a:xfrm>
            <a:prstGeom prst="rect">
              <a:avLst/>
            </a:prstGeom>
          </p:spPr>
          <p:txBody>
            <a:bodyPr/>
            <a:lstStyle>
              <a:lvl1pPr marL="0">
                <a:defRPr sz="24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r-HR" sz="2140">
                  <a:solidFill>
                    <a:srgbClr val="003399"/>
                  </a:solidFill>
                  <a:latin typeface="PF Square Sans Pro" pitchFamily="2" charset="0"/>
                </a:rPr>
                <a:t>Farmakovigilancija i upravljanje signalima</a:t>
              </a:r>
            </a:p>
          </p:txBody>
        </p:sp>
        <p:sp>
          <p:nvSpPr>
            <p:cNvPr id="8" name="Marcador de texto 1">
              <a:extLst>
                <a:ext uri="{FF2B5EF4-FFF2-40B4-BE49-F238E27FC236}">
                  <a16:creationId xmlns:a16="http://schemas.microsoft.com/office/drawing/2014/main" id="{5E626828-67E9-C1A7-7219-349BBCA3B24B}"/>
                </a:ext>
              </a:extLst>
            </p:cNvPr>
            <p:cNvSpPr txBox="1">
              <a:spLocks/>
            </p:cNvSpPr>
            <p:nvPr/>
          </p:nvSpPr>
          <p:spPr>
            <a:xfrm>
              <a:off x="930820" y="1822930"/>
              <a:ext cx="1831430" cy="355120"/>
            </a:xfrm>
            <a:prstGeom prst="rect">
              <a:avLst/>
            </a:prstGeom>
          </p:spPr>
          <p:txBody>
            <a:bodyPr/>
            <a:lstStyle>
              <a:lvl1pPr marL="0">
                <a:defRPr sz="24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r-HR" sz="1800" b="1">
                  <a:solidFill>
                    <a:srgbClr val="003399"/>
                  </a:solidFill>
                  <a:latin typeface="PF Square Sans Pro" pitchFamily="2" charset="0"/>
                </a:rPr>
                <a:t>Nuspojave</a:t>
              </a:r>
            </a:p>
          </p:txBody>
        </p:sp>
        <p:sp>
          <p:nvSpPr>
            <p:cNvPr id="9" name="Marcador de texto 1">
              <a:extLst>
                <a:ext uri="{FF2B5EF4-FFF2-40B4-BE49-F238E27FC236}">
                  <a16:creationId xmlns:a16="http://schemas.microsoft.com/office/drawing/2014/main" id="{5E626828-67E9-C1A7-7219-349BBCA3B24B}"/>
                </a:ext>
              </a:extLst>
            </p:cNvPr>
            <p:cNvSpPr txBox="1">
              <a:spLocks/>
            </p:cNvSpPr>
            <p:nvPr/>
          </p:nvSpPr>
          <p:spPr>
            <a:xfrm>
              <a:off x="986790" y="2185670"/>
              <a:ext cx="9467850" cy="558320"/>
            </a:xfrm>
            <a:prstGeom prst="rect">
              <a:avLst/>
            </a:prstGeom>
          </p:spPr>
          <p:txBody>
            <a:bodyPr/>
            <a:lstStyle>
              <a:lvl1pPr marL="0">
                <a:defRPr sz="24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7650" indent="-247650">
                <a:lnSpc>
                  <a:spcPct val="110000"/>
                </a:lnSpc>
                <a:buFont typeface="Arial" pitchFamily="34" charset="0"/>
                <a:buChar char="•"/>
              </a:pPr>
              <a:r>
                <a:rPr lang="hr-HR" sz="1450" b="1">
                  <a:solidFill>
                    <a:schemeClr val="tx1"/>
                  </a:solidFill>
                  <a:latin typeface="PF Square Sans Pro" pitchFamily="2" charset="0"/>
                </a:rPr>
                <a:t>Nuspojave:</a:t>
              </a:r>
              <a:r>
                <a:rPr lang="hr-HR" sz="1450">
                  <a:solidFill>
                    <a:schemeClr val="tx1"/>
                  </a:solidFill>
                  <a:latin typeface="PF Square Sans Pro" pitchFamily="2" charset="0"/>
                </a:rPr>
                <a:t> svaka nepovoljna i neželjena reakcija bilo koje životinje na medicinski proizvod, </a:t>
              </a:r>
              <a:r>
                <a:rPr lang="hr-HR" sz="1450" b="1" i="1">
                  <a:solidFill>
                    <a:schemeClr val="tx1"/>
                  </a:solidFill>
                  <a:latin typeface="PF Square Sans Pro" pitchFamily="2" charset="0"/>
                </a:rPr>
                <a:t>uključujući</a:t>
              </a:r>
              <a:r>
                <a:rPr lang="hr-HR" sz="1450">
                  <a:solidFill>
                    <a:schemeClr val="tx1"/>
                  </a:solidFill>
                  <a:latin typeface="PF Square Sans Pro" pitchFamily="2" charset="0"/>
                </a:rPr>
                <a:t> nedostatak učinkovitosti</a:t>
              </a:r>
            </a:p>
          </p:txBody>
        </p:sp>
        <p:sp>
          <p:nvSpPr>
            <p:cNvPr id="10" name="Marcador de texto 1">
              <a:extLst>
                <a:ext uri="{FF2B5EF4-FFF2-40B4-BE49-F238E27FC236}">
                  <a16:creationId xmlns:a16="http://schemas.microsoft.com/office/drawing/2014/main" id="{5E626828-67E9-C1A7-7219-349BBCA3B24B}"/>
                </a:ext>
              </a:extLst>
            </p:cNvPr>
            <p:cNvSpPr txBox="1">
              <a:spLocks/>
            </p:cNvSpPr>
            <p:nvPr/>
          </p:nvSpPr>
          <p:spPr>
            <a:xfrm>
              <a:off x="1600200" y="2714307"/>
              <a:ext cx="3962400" cy="416243"/>
            </a:xfrm>
            <a:prstGeom prst="rect">
              <a:avLst/>
            </a:prstGeom>
          </p:spPr>
          <p:txBody>
            <a:bodyPr/>
            <a:lstStyle>
              <a:lvl1pPr marL="0">
                <a:defRPr sz="24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hr-HR" sz="1080" b="1">
                  <a:latin typeface="PF Square Sans Pro" pitchFamily="2" charset="0"/>
                </a:rPr>
                <a:t>svaka nepovoljna i neželjena reakcija životinje na lijek namijenjen ljudskoj upotrebi</a:t>
              </a:r>
            </a:p>
          </p:txBody>
        </p:sp>
        <p:sp>
          <p:nvSpPr>
            <p:cNvPr id="11" name="Marcador de texto 1">
              <a:extLst>
                <a:ext uri="{FF2B5EF4-FFF2-40B4-BE49-F238E27FC236}">
                  <a16:creationId xmlns:a16="http://schemas.microsoft.com/office/drawing/2014/main" id="{5E626828-67E9-C1A7-7219-349BBCA3B24B}"/>
                </a:ext>
              </a:extLst>
            </p:cNvPr>
            <p:cNvSpPr txBox="1">
              <a:spLocks/>
            </p:cNvSpPr>
            <p:nvPr/>
          </p:nvSpPr>
          <p:spPr>
            <a:xfrm>
              <a:off x="1600195" y="3373431"/>
              <a:ext cx="4043367" cy="442919"/>
            </a:xfrm>
            <a:prstGeom prst="rect">
              <a:avLst/>
            </a:prstGeom>
          </p:spPr>
          <p:txBody>
            <a:bodyPr/>
            <a:lstStyle>
              <a:lvl1pPr marL="0">
                <a:defRPr sz="24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hr-HR" sz="1060" b="1">
                  <a:solidFill>
                    <a:srgbClr val="001E60"/>
                  </a:solidFill>
                  <a:latin typeface="PF Square Sans Pro" pitchFamily="2" charset="0"/>
                </a:rPr>
                <a:t>svaki ekološki incident nakon primjene veterinarsko-medicinskog proizvoda</a:t>
              </a:r>
            </a:p>
          </p:txBody>
        </p:sp>
        <p:sp>
          <p:nvSpPr>
            <p:cNvPr id="12" name="Marcador de texto 1">
              <a:extLst>
                <a:ext uri="{FF2B5EF4-FFF2-40B4-BE49-F238E27FC236}">
                  <a16:creationId xmlns:a16="http://schemas.microsoft.com/office/drawing/2014/main" id="{5E626828-67E9-C1A7-7219-349BBCA3B24B}"/>
                </a:ext>
              </a:extLst>
            </p:cNvPr>
            <p:cNvSpPr txBox="1">
              <a:spLocks/>
            </p:cNvSpPr>
            <p:nvPr/>
          </p:nvSpPr>
          <p:spPr>
            <a:xfrm>
              <a:off x="1600194" y="4025898"/>
              <a:ext cx="4043367" cy="381000"/>
            </a:xfrm>
            <a:prstGeom prst="rect">
              <a:avLst/>
            </a:prstGeom>
          </p:spPr>
          <p:txBody>
            <a:bodyPr/>
            <a:lstStyle>
              <a:lvl1pPr marL="0">
                <a:defRPr sz="24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hr-HR" sz="1060" b="1">
                  <a:solidFill>
                    <a:srgbClr val="001E60"/>
                  </a:solidFill>
                  <a:latin typeface="PF Square Sans Pro" pitchFamily="2" charset="0"/>
                </a:rPr>
                <a:t>bilo kakve reakcije kod ljudi koji su došli u kontakt s veterinarsko-medicinskim proizvodom</a:t>
              </a:r>
            </a:p>
          </p:txBody>
        </p:sp>
        <p:sp>
          <p:nvSpPr>
            <p:cNvPr id="13" name="Marcador de texto 1">
              <a:extLst>
                <a:ext uri="{FF2B5EF4-FFF2-40B4-BE49-F238E27FC236}">
                  <a16:creationId xmlns:a16="http://schemas.microsoft.com/office/drawing/2014/main" id="{5E626828-67E9-C1A7-7219-349BBCA3B24B}"/>
                </a:ext>
              </a:extLst>
            </p:cNvPr>
            <p:cNvSpPr txBox="1">
              <a:spLocks/>
            </p:cNvSpPr>
            <p:nvPr/>
          </p:nvSpPr>
          <p:spPr>
            <a:xfrm>
              <a:off x="1595437" y="4678365"/>
              <a:ext cx="4267200" cy="381000"/>
            </a:xfrm>
            <a:prstGeom prst="rect">
              <a:avLst/>
            </a:prstGeom>
          </p:spPr>
          <p:txBody>
            <a:bodyPr/>
            <a:lstStyle>
              <a:lvl1pPr marL="0">
                <a:defRPr sz="24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hr-HR" sz="1050" b="1">
                  <a:solidFill>
                    <a:srgbClr val="001E60"/>
                  </a:solidFill>
                  <a:latin typeface="PF Square Sans Pro" pitchFamily="2" charset="0"/>
                </a:rPr>
                <a:t>svaka sumnju na prijenos uzročnika infekcije putem lijeka</a:t>
              </a:r>
            </a:p>
          </p:txBody>
        </p:sp>
        <p:sp>
          <p:nvSpPr>
            <p:cNvPr id="14" name="Marcador de texto 1">
              <a:extLst>
                <a:ext uri="{FF2B5EF4-FFF2-40B4-BE49-F238E27FC236}">
                  <a16:creationId xmlns:a16="http://schemas.microsoft.com/office/drawing/2014/main" id="{5E626828-67E9-C1A7-7219-349BBCA3B24B}"/>
                </a:ext>
              </a:extLst>
            </p:cNvPr>
            <p:cNvSpPr txBox="1">
              <a:spLocks/>
            </p:cNvSpPr>
            <p:nvPr/>
          </p:nvSpPr>
          <p:spPr>
            <a:xfrm>
              <a:off x="1600200" y="5340350"/>
              <a:ext cx="4267200" cy="381000"/>
            </a:xfrm>
            <a:prstGeom prst="rect">
              <a:avLst/>
            </a:prstGeom>
          </p:spPr>
          <p:txBody>
            <a:bodyPr/>
            <a:lstStyle>
              <a:lvl1pPr marL="0">
                <a:defRPr sz="24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hr-HR" sz="1050" b="1">
                  <a:solidFill>
                    <a:srgbClr val="001E60"/>
                  </a:solidFill>
                  <a:latin typeface="PF Square Sans Pro" pitchFamily="2" charset="0"/>
                </a:rPr>
                <a:t>prekoračenje specificiranih maksimalnih razina rezidua utvrđenih nakon isteka navedenog razdoblja karencije</a:t>
              </a:r>
            </a:p>
          </p:txBody>
        </p:sp>
        <p:sp>
          <p:nvSpPr>
            <p:cNvPr id="15" name="Marcador de texto 1">
              <a:extLst>
                <a:ext uri="{FF2B5EF4-FFF2-40B4-BE49-F238E27FC236}">
                  <a16:creationId xmlns:a16="http://schemas.microsoft.com/office/drawing/2014/main" id="{5E626828-67E9-C1A7-7219-349BBCA3B24B}"/>
                </a:ext>
              </a:extLst>
            </p:cNvPr>
            <p:cNvSpPr txBox="1">
              <a:spLocks/>
            </p:cNvSpPr>
            <p:nvPr/>
          </p:nvSpPr>
          <p:spPr>
            <a:xfrm>
              <a:off x="924870" y="6006305"/>
              <a:ext cx="7152330" cy="285756"/>
            </a:xfrm>
            <a:prstGeom prst="rect">
              <a:avLst/>
            </a:prstGeom>
          </p:spPr>
          <p:txBody>
            <a:bodyPr/>
            <a:lstStyle>
              <a:lvl1pPr marL="0">
                <a:defRPr sz="24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  <a:tabLst>
                  <a:tab pos="390525" algn="l"/>
                </a:tabLst>
              </a:pPr>
              <a:r>
                <a:rPr lang="hr-HR" sz="1150" dirty="0">
                  <a:solidFill>
                    <a:schemeClr val="tx1"/>
                  </a:solidFill>
                  <a:latin typeface="PF Square Sans Pro" pitchFamily="2" charset="0"/>
                </a:rPr>
                <a:t>7	Radionica EMA-e/FVE-a o podacima o veterinarskim lijekovima i farmakovigilanciji - lipanj 2023.</a:t>
              </a:r>
            </a:p>
          </p:txBody>
        </p:sp>
        <p:sp>
          <p:nvSpPr>
            <p:cNvPr id="16" name="Marcador de texto 1">
              <a:extLst>
                <a:ext uri="{FF2B5EF4-FFF2-40B4-BE49-F238E27FC236}">
                  <a16:creationId xmlns:a16="http://schemas.microsoft.com/office/drawing/2014/main" id="{5E626828-67E9-C1A7-7219-349BBCA3B24B}"/>
                </a:ext>
              </a:extLst>
            </p:cNvPr>
            <p:cNvSpPr txBox="1">
              <a:spLocks/>
            </p:cNvSpPr>
            <p:nvPr/>
          </p:nvSpPr>
          <p:spPr>
            <a:xfrm>
              <a:off x="4539626" y="6292061"/>
              <a:ext cx="4147173" cy="122709"/>
            </a:xfrm>
            <a:prstGeom prst="rect">
              <a:avLst/>
            </a:prstGeom>
          </p:spPr>
          <p:txBody>
            <a:bodyPr lIns="0" tIns="0" rIns="0" bIns="0"/>
            <a:lstStyle>
              <a:lvl1pPr marL="0">
                <a:defRPr sz="24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10000"/>
                </a:lnSpc>
                <a:tabLst>
                  <a:tab pos="390525" algn="l"/>
                </a:tabLst>
              </a:pPr>
              <a:r>
                <a:rPr lang="hr-HR" sz="720" dirty="0">
                  <a:solidFill>
                    <a:srgbClr val="967E98"/>
                  </a:solidFill>
                  <a:latin typeface="PF Square Sans Pro" pitchFamily="2" charset="0"/>
                </a:rPr>
                <a:t>Klasificirano kao ograničeno od strane Europske agencije za lijekove</a:t>
              </a:r>
            </a:p>
          </p:txBody>
        </p:sp>
      </p:grp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49F1055A-BA09-8515-B87A-77FC82F3B10F}"/>
              </a:ext>
            </a:extLst>
          </p:cNvPr>
          <p:cNvSpPr/>
          <p:nvPr/>
        </p:nvSpPr>
        <p:spPr>
          <a:xfrm>
            <a:off x="9746787" y="2673350"/>
            <a:ext cx="2445213" cy="1217732"/>
          </a:xfrm>
          <a:prstGeom prst="wedgeRectCallout">
            <a:avLst>
              <a:gd name="adj1" fmla="val -104127"/>
              <a:gd name="adj2" fmla="val -177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 zaboravite prijaviti nuspojave uključujući </a:t>
            </a:r>
            <a:r>
              <a:rPr kumimoji="0" lang="hr-HR" sz="1800" b="1" i="0" u="none" strike="noStrike" cap="none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nedostatak učinkovitosti! </a:t>
            </a:r>
          </a:p>
        </p:txBody>
      </p:sp>
      <p:sp>
        <p:nvSpPr>
          <p:cNvPr id="4" name="Marcador de texto 1">
            <a:extLst>
              <a:ext uri="{FF2B5EF4-FFF2-40B4-BE49-F238E27FC236}">
                <a16:creationId xmlns:a16="http://schemas.microsoft.com/office/drawing/2014/main" id="{5E626828-67E9-C1A7-7219-349BBCA3B2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sz="2800" b="1">
                <a:latin typeface="PF Square Sans Pro" pitchFamily="2" charset="0"/>
              </a:rPr>
              <a:t>Prijavljivanje nuspojava (farmakovigilancija)</a:t>
            </a:r>
          </a:p>
          <a:p>
            <a:endParaRPr lang="es-ES" sz="2800" b="1" dirty="0">
              <a:latin typeface="PF Square Sans Pr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515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">
            <a:extLst>
              <a:ext uri="{FF2B5EF4-FFF2-40B4-BE49-F238E27FC236}">
                <a16:creationId xmlns:a16="http://schemas.microsoft.com/office/drawing/2014/main" id="{5E626828-67E9-C1A7-7219-349BBCA3B2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sz="2800" b="1">
                <a:latin typeface="PF Square Sans Pro" pitchFamily="2" charset="0"/>
              </a:rPr>
              <a:t>Zbrinjavanje veterinarskih lijekova</a:t>
            </a:r>
          </a:p>
          <a:p>
            <a:endParaRPr lang="es-ES" sz="2800" b="1" dirty="0">
              <a:latin typeface="PF Square Sans Pro" pitchFamily="2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518821" y="277979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>
                <a:solidFill>
                  <a:srgbClr val="003399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Neposredno pakiranje i ostaci lijekova nakon uporabe. </a:t>
            </a:r>
          </a:p>
          <a:p>
            <a:endParaRPr lang="en-US" dirty="0">
              <a:solidFill>
                <a:srgbClr val="003399"/>
              </a:solidFill>
              <a:latin typeface="PF Square Sans Pro" pitchFamily="2" charset="0"/>
              <a:ea typeface="+mn-ea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>
                <a:solidFill>
                  <a:srgbClr val="003399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Veterinarsko-medicinski proizvod ili ljekovita hrana za životinje kojima je istekao rok valjanosti ili nisu uskladišteni u skladu s uputama. </a:t>
            </a:r>
          </a:p>
          <a:p>
            <a:endParaRPr lang="en-US" dirty="0">
              <a:solidFill>
                <a:srgbClr val="003399"/>
              </a:solidFill>
              <a:latin typeface="PF Square Sans Pro" pitchFamily="2" charset="0"/>
              <a:ea typeface="+mn-ea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>
                <a:solidFill>
                  <a:srgbClr val="003399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Propisivanje količine veće od potrebne količine ili nedovršenje liječenja, bilo zbog poteškoća u primjeni, nuspojava, promjene liječenja ili zbog uginuća životinja tijekom liječenja.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81000" y="6407150"/>
            <a:ext cx="9220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 dirty="0">
                <a:solidFill>
                  <a:srgbClr val="003399"/>
                </a:solidFill>
                <a:latin typeface="PF Square Sans Pro" pitchFamily="2" charset="0"/>
                <a:ea typeface="+mn-ea"/>
                <a:cs typeface="Arial" panose="020B0604020202020204" pitchFamily="34" charset="0"/>
                <a:hlinkClick r:id="rId3"/>
              </a:rPr>
              <a:t>FACTSHEET_PharmaceuticalWasteDisposal.pdf (epruma.eu)</a:t>
            </a:r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9E312FE7-A2CE-48CA-B86B-F83B7E492A64}"/>
              </a:ext>
            </a:extLst>
          </p:cNvPr>
          <p:cNvSpPr/>
          <p:nvPr/>
        </p:nvSpPr>
        <p:spPr>
          <a:xfrm>
            <a:off x="-5179" y="1476361"/>
            <a:ext cx="12192000" cy="580491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s-ES" sz="1050" b="1" kern="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514600" y="1535773"/>
            <a:ext cx="72923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>
                <a:solidFill>
                  <a:schemeClr val="bg1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Kako i gdje nastaje farmaceutski otpad?</a:t>
            </a:r>
          </a:p>
        </p:txBody>
      </p:sp>
    </p:spTree>
    <p:extLst>
      <p:ext uri="{BB962C8B-B14F-4D97-AF65-F5344CB8AC3E}">
        <p14:creationId xmlns:p14="http://schemas.microsoft.com/office/powerpoint/2010/main" val="400258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">
            <a:extLst>
              <a:ext uri="{FF2B5EF4-FFF2-40B4-BE49-F238E27FC236}">
                <a16:creationId xmlns:a16="http://schemas.microsoft.com/office/drawing/2014/main" id="{5E626828-67E9-C1A7-7219-349BBCA3B2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sz="2800" b="1">
                <a:latin typeface="PF Square Sans Pro" pitchFamily="2" charset="0"/>
              </a:rPr>
              <a:t>Zbrinjavanje veterinarskih lijekova</a:t>
            </a:r>
          </a:p>
          <a:p>
            <a:endParaRPr lang="es-ES" sz="2800" b="1" dirty="0">
              <a:latin typeface="PF Square Sans Pro" pitchFamily="2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81000" y="2523841"/>
            <a:ext cx="5791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>
                <a:solidFill>
                  <a:srgbClr val="003399"/>
                </a:solidFill>
                <a:latin typeface="PF Square Sans Pro" pitchFamily="2" charset="0"/>
                <a:cs typeface="Arial" panose="020B0604020202020204" pitchFamily="34" charset="0"/>
              </a:rPr>
              <a:t>Svi (propisivači i korisnici) odgovorni su za smanjenje farmaceutskog otpada na najmanju moguću mjeru.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rgbClr val="003399"/>
              </a:solidFill>
              <a:latin typeface="PF Square Sans Pro" pitchFamily="2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>
                <a:solidFill>
                  <a:srgbClr val="003399"/>
                </a:solidFill>
                <a:latin typeface="PF Square Sans Pro" pitchFamily="2" charset="0"/>
                <a:cs typeface="Arial" panose="020B0604020202020204" pitchFamily="34" charset="0"/>
              </a:rPr>
              <a:t>Zbrinjavanje farmaceutskog otpada vodenim putovima treba isključiti.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rgbClr val="003399"/>
              </a:solidFill>
              <a:latin typeface="PF Square Sans Pro" pitchFamily="2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>
                <a:solidFill>
                  <a:srgbClr val="003399"/>
                </a:solidFill>
                <a:latin typeface="PF Square Sans Pro" pitchFamily="2" charset="0"/>
                <a:cs typeface="Arial" panose="020B0604020202020204" pitchFamily="34" charset="0"/>
              </a:rPr>
              <a:t>Farmaceutski otpad treba skladištiti u namjenskom spremniku, kanti ili objektu kako bi se osigurala odgovarajuća zaštita zdravlja životinja, zdravlja ljudi, stočne hrane, hrane i okoliša i mora biti odvojen od svih zaliha veterinarskih lijekova kako bi se osiguralo da se otpad ne može nenamjerno upotrijebiti. </a:t>
            </a:r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9E312FE7-A2CE-48CA-B86B-F83B7E492A64}"/>
              </a:ext>
            </a:extLst>
          </p:cNvPr>
          <p:cNvSpPr/>
          <p:nvPr/>
        </p:nvSpPr>
        <p:spPr>
          <a:xfrm>
            <a:off x="-5179" y="1476361"/>
            <a:ext cx="12192000" cy="580491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s-ES" sz="1050" b="1" kern="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762209" y="1378754"/>
            <a:ext cx="470192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2800" b="1" dirty="0">
                <a:solidFill>
                  <a:schemeClr val="bg1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Najbolje prakse odlaganja </a:t>
            </a:r>
          </a:p>
          <a:p>
            <a:pPr algn="ctr"/>
            <a:r>
              <a:rPr lang="hr-HR" sz="1100" b="1" dirty="0">
                <a:solidFill>
                  <a:schemeClr val="bg1"/>
                </a:solidFill>
                <a:latin typeface="PF Square Sans Pro" pitchFamily="2" charset="0"/>
                <a:ea typeface="+mn-ea"/>
                <a:cs typeface="Arial" panose="020B0604020202020204" pitchFamily="34" charset="0"/>
                <a:hlinkClick r:id="rId3"/>
              </a:rPr>
              <a:t>PharmaceuticalWasteDisposal.pdf (epruma.eu)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6090821" y="2523841"/>
            <a:ext cx="602423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>
                <a:solidFill>
                  <a:srgbClr val="003399"/>
                </a:solidFill>
                <a:latin typeface="PF Square Sans Pro" pitchFamily="2" charset="0"/>
                <a:cs typeface="Arial" panose="020B0604020202020204" pitchFamily="34" charset="0"/>
              </a:rPr>
              <a:t>Otpad se mora zbrinuti u skladu sa Sažetkom opisa svojstava lijeka (SPC) i zakonodavstvom o otpadu i nacionalnim sustavima razvijenim u dogovoru sa svim stranama uključenim u prikupljanje, transport i zbrinjavanje otpada. </a:t>
            </a:r>
          </a:p>
          <a:p>
            <a:endParaRPr lang="en-US" dirty="0">
              <a:solidFill>
                <a:srgbClr val="003399"/>
              </a:solidFill>
              <a:latin typeface="PF Square Sans Pro" pitchFamily="2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>
                <a:solidFill>
                  <a:srgbClr val="003399"/>
                </a:solidFill>
                <a:latin typeface="PF Square Sans Pro" pitchFamily="2" charset="0"/>
                <a:cs typeface="Arial" panose="020B0604020202020204" pitchFamily="34" charset="0"/>
              </a:rPr>
              <a:t>Države članice osiguravaju da su uspostavljeni odgovarajući sustavi prikupljanja ili skupljanja otpadnih veterinarsko-medicinskih proizvoda (uključujući ljekovitu hranu za životinje) i da su lokacije mjesta prikupljanja ili prikupljanja i druge relevantne informacije dostupne poljoprivrednicima, držateljima životinja, veterinarima i drugim relevantnim osobama. </a:t>
            </a:r>
          </a:p>
          <a:p>
            <a:r>
              <a:rPr lang="hr-HR">
                <a:solidFill>
                  <a:srgbClr val="003399"/>
                </a:solidFill>
                <a:latin typeface="PF Square Sans Pro" pitchFamily="2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3044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6">
            <a:extLst>
              <a:ext uri="{FF2B5EF4-FFF2-40B4-BE49-F238E27FC236}">
                <a16:creationId xmlns:a16="http://schemas.microsoft.com/office/drawing/2014/main" id="{9D236A0E-7B83-4899-85A1-F5EB0981C80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8140" y="175937"/>
            <a:ext cx="4058816" cy="777394"/>
          </a:xfrm>
          <a:prstGeom prst="rect">
            <a:avLst/>
          </a:prstGeom>
        </p:spPr>
      </p:pic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838200" y="224483"/>
            <a:ext cx="6781800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5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609600" y="298802"/>
            <a:ext cx="69342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Ostala razmatranja za propisivanje recepata</a:t>
            </a:r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F94BF2AF-5A6C-4B2C-B014-C47A4CD105D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1163274"/>
            <a:ext cx="3927051" cy="5501491"/>
          </a:xfrm>
          <a:prstGeom prst="rect">
            <a:avLst/>
          </a:prstGeom>
        </p:spPr>
      </p:pic>
      <p:pic>
        <p:nvPicPr>
          <p:cNvPr id="17" name="Content Placeholder 7">
            <a:extLst>
              <a:ext uri="{FF2B5EF4-FFF2-40B4-BE49-F238E27FC236}">
                <a16:creationId xmlns:a16="http://schemas.microsoft.com/office/drawing/2014/main" id="{4ABD333F-97D8-41DE-B6F0-40ABA42FAC6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5400" y="1193272"/>
            <a:ext cx="3918003" cy="550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194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CD411D83-B87A-6460-82ED-63D29A7601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t"/>
          <a:lstStyle/>
          <a:p>
            <a:r>
              <a:rPr lang="hr-HR" b="1">
                <a:latin typeface="Arial"/>
                <a:cs typeface="Arial"/>
              </a:rPr>
              <a:t>Smjernice za razborito korištenje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271D7FC-38CE-C1DA-EBD7-7F51432E06CD}"/>
              </a:ext>
            </a:extLst>
          </p:cNvPr>
          <p:cNvSpPr/>
          <p:nvPr/>
        </p:nvSpPr>
        <p:spPr>
          <a:xfrm>
            <a:off x="383062" y="1759102"/>
            <a:ext cx="5635611" cy="465209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cap="none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F Square Sans Pro" pitchFamily="2" charset="0"/>
              <a:ea typeface="+mn-ea"/>
              <a:cs typeface="+mn-cs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4AB7E57-D92C-1F72-0297-1EA5121A2B31}"/>
              </a:ext>
            </a:extLst>
          </p:cNvPr>
          <p:cNvSpPr txBox="1"/>
          <p:nvPr/>
        </p:nvSpPr>
        <p:spPr>
          <a:xfrm>
            <a:off x="806145" y="2289174"/>
            <a:ext cx="4959259" cy="27392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EC Square Sans Pro"/>
                <a:cs typeface="EC Square Sans Pro"/>
              </a:rPr>
              <a:t>Smjernica za razboritu uporabu antimikrobika u veterinarskoj medicini 2015/C 299/04​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0" i="0" u="none" strike="noStrike" cap="none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F Square Sans Pro" pitchFamily="2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6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</a:rPr>
              <a:t>https://health.ec.europa.eu/system/files/2016-11/2015_prudent_use_guidelines_en_0.pdf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600" b="0" i="0" u="none" strike="noStrike" cap="none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F Square Sans Pro" pitchFamily="2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cap="none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F Square Sans Pro" pitchFamily="2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B53290D-DC25-D02B-252D-06B24A349D71}"/>
              </a:ext>
            </a:extLst>
          </p:cNvPr>
          <p:cNvSpPr/>
          <p:nvPr/>
        </p:nvSpPr>
        <p:spPr>
          <a:xfrm>
            <a:off x="6146953" y="1777709"/>
            <a:ext cx="5431638" cy="4605729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cap="none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F Square Sans Pro" pitchFamily="2" charset="0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E3B1CED-CE99-A895-64A0-46F5ADA70862}"/>
              </a:ext>
            </a:extLst>
          </p:cNvPr>
          <p:cNvSpPr txBox="1"/>
          <p:nvPr/>
        </p:nvSpPr>
        <p:spPr>
          <a:xfrm>
            <a:off x="6401228" y="2205816"/>
            <a:ext cx="4643854" cy="29238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</a:rPr>
              <a:t>Okvir najbolje prakse za uporabu antimikrobika kod životinja koje se koriste za proizvodnju hrane u EU - prelazak na sljedeću razinu.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cap="none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F Square Sans Pro" pitchFamily="2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6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</a:rPr>
              <a:t>https://epruma.eu/home/best-practice-guides/best-practice-framework-for-the-use-of-antimicrobials-in-food-producing-animals-in-the-eu-reaching-for-the-next-level/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C1F76AE-BB65-4126-9BB2-46C4F9E6FDE6}"/>
              </a:ext>
            </a:extLst>
          </p:cNvPr>
          <p:cNvSpPr txBox="1"/>
          <p:nvPr/>
        </p:nvSpPr>
        <p:spPr>
          <a:xfrm>
            <a:off x="271616" y="1291769"/>
            <a:ext cx="5367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highlight>
                  <a:srgbClr val="ECEBEB"/>
                </a:highlight>
                <a:uLnTx/>
                <a:uFillTx/>
                <a:latin typeface="PF Square Sans Pro" pitchFamily="2" charset="0"/>
              </a:rPr>
              <a:t>Nij</a:t>
            </a:r>
            <a:r>
              <a:rPr lang="hr-HR">
                <a:solidFill>
                  <a:srgbClr val="003399"/>
                </a:solidFill>
                <a:highlight>
                  <a:srgbClr val="ECEBEB"/>
                </a:highlight>
                <a:latin typeface="PF Square Sans Pro" pitchFamily="2" charset="0"/>
              </a:rPr>
              <a:t>e </a:t>
            </a:r>
            <a:r>
              <a:rPr kumimoji="0" lang="hr-HR" sz="1800" b="0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highlight>
                  <a:srgbClr val="ECEBEB"/>
                </a:highlight>
                <a:uLnTx/>
                <a:uFillTx/>
                <a:latin typeface="PF Square Sans Pro" pitchFamily="2" charset="0"/>
              </a:rPr>
              <a:t>pravno obvezujuće kao prethodni zakoni/odredbe!</a:t>
            </a:r>
          </a:p>
        </p:txBody>
      </p:sp>
    </p:spTree>
    <p:extLst>
      <p:ext uri="{BB962C8B-B14F-4D97-AF65-F5344CB8AC3E}">
        <p14:creationId xmlns:p14="http://schemas.microsoft.com/office/powerpoint/2010/main" val="2806054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C0D00EA2-ADF9-4541-BC2E-B213C063CD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311150"/>
            <a:ext cx="11125200" cy="533400"/>
          </a:xfrm>
        </p:spPr>
        <p:txBody>
          <a:bodyPr/>
          <a:lstStyle/>
          <a:p>
            <a:pPr algn="ctr"/>
            <a:r>
              <a:rPr lang="hr-HR" b="1">
                <a:solidFill>
                  <a:srgbClr val="002060"/>
                </a:solidFill>
                <a:latin typeface="PF Square Sans Pro" pitchFamily="2" charset="0"/>
              </a:rPr>
              <a:t>Zakon o zdravlju životinja </a:t>
            </a:r>
            <a:r>
              <a:rPr lang="hr-HR">
                <a:solidFill>
                  <a:srgbClr val="002060"/>
                </a:solidFill>
                <a:latin typeface="PF Square Sans Pro" pitchFamily="2" charset="0"/>
              </a:rPr>
              <a:t>(Uredba (EU) 2016/429 o prenosivim bolestima životinja)</a:t>
            </a:r>
          </a:p>
        </p:txBody>
      </p:sp>
      <p:sp>
        <p:nvSpPr>
          <p:cNvPr id="5" name="Rectángulo redondeado 13">
            <a:extLst>
              <a:ext uri="{FF2B5EF4-FFF2-40B4-BE49-F238E27FC236}">
                <a16:creationId xmlns:a16="http://schemas.microsoft.com/office/drawing/2014/main" id="{1C8A5D96-79CC-49D4-9958-218917ABEFF5}"/>
              </a:ext>
            </a:extLst>
          </p:cNvPr>
          <p:cNvSpPr/>
          <p:nvPr/>
        </p:nvSpPr>
        <p:spPr>
          <a:xfrm>
            <a:off x="0" y="1377950"/>
            <a:ext cx="12192000" cy="782622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5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5B06E44-AA44-47B7-AAF6-04F925D1A917}"/>
              </a:ext>
            </a:extLst>
          </p:cNvPr>
          <p:cNvSpPr txBox="1"/>
          <p:nvPr/>
        </p:nvSpPr>
        <p:spPr>
          <a:xfrm>
            <a:off x="594851" y="1496775"/>
            <a:ext cx="1144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„Bolje spriječiti nego liječiti“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3D5898F-F375-489E-901B-A22AC9EFCE86}"/>
              </a:ext>
            </a:extLst>
          </p:cNvPr>
          <p:cNvSpPr txBox="1"/>
          <p:nvPr/>
        </p:nvSpPr>
        <p:spPr>
          <a:xfrm>
            <a:off x="3429000" y="2970628"/>
            <a:ext cx="4267200" cy="3200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40" tIns="45720" rIns="91440" bIns="45720" rtlCol="0" anchor="t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</a:rPr>
              <a:t>Jasna </a:t>
            </a:r>
            <a:r>
              <a:rPr kumimoji="0" lang="hr-HR" sz="1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</a:rPr>
              <a:t>odgovornost</a:t>
            </a:r>
            <a:r>
              <a:rPr kumimoji="0" lang="hr-HR" sz="1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</a:rPr>
              <a:t> svih sudionika za zdravlje životinja</a:t>
            </a:r>
          </a:p>
          <a:p>
            <a:pPr marL="285750" marR="0" lvl="1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sym typeface="Wingdings" panose="05000000000000000000" pitchFamily="2" charset="2"/>
              </a:rPr>
              <a:t>Operatori</a:t>
            </a:r>
            <a:r>
              <a:rPr kumimoji="0" lang="hr-HR" sz="1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sym typeface="Wingdings" panose="05000000000000000000" pitchFamily="2" charset="2"/>
              </a:rPr>
              <a:t>  osiguravaju visoku razinu zdravlja i dobrobiti životinja te biološke sigurnosti</a:t>
            </a:r>
          </a:p>
          <a:p>
            <a:pPr marL="285750" marR="0" lvl="1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sym typeface="Wingdings" panose="05000000000000000000" pitchFamily="2" charset="2"/>
              </a:rPr>
              <a:t>Veterinari </a:t>
            </a:r>
            <a:r>
              <a:rPr kumimoji="0" lang="hr-HR" sz="1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sym typeface="Wingdings" panose="05000000000000000000" pitchFamily="2" charset="2"/>
              </a:rPr>
              <a:t> podižu svijest i pomažu u prevenciji i širenju patogena</a:t>
            </a:r>
          </a:p>
          <a:p>
            <a:pPr marL="285750" marR="0" lvl="1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sym typeface="Wingdings" panose="05000000000000000000" pitchFamily="2" charset="2"/>
              </a:rPr>
              <a:t>CA</a:t>
            </a:r>
            <a:r>
              <a:rPr kumimoji="0" lang="hr-HR" sz="1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sym typeface="Wingdings" panose="05000000000000000000" pitchFamily="2" charset="2"/>
              </a:rPr>
              <a:t>  štite zdravlje životinja, zdravlje ljudi i okoliš</a:t>
            </a:r>
            <a:r>
              <a:rPr kumimoji="0" lang="hr-HR" sz="180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74ED37D-C482-486E-AF69-173FCDD414FE}"/>
              </a:ext>
            </a:extLst>
          </p:cNvPr>
          <p:cNvSpPr txBox="1"/>
          <p:nvPr/>
        </p:nvSpPr>
        <p:spPr>
          <a:xfrm>
            <a:off x="7882194" y="2970628"/>
            <a:ext cx="4309806" cy="2769989"/>
          </a:xfrm>
          <a:prstGeom prst="rect">
            <a:avLst/>
          </a:prstGeom>
          <a:solidFill>
            <a:srgbClr val="2C747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F Square Sans Pro" pitchFamily="2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Davanje prioriteta </a:t>
            </a:r>
            <a:r>
              <a:rPr kumimoji="0" lang="hr-HR" sz="18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intervenciji EU</a:t>
            </a:r>
          </a:p>
          <a:p>
            <a:pPr marL="182563" marR="0" lvl="0" indent="-182563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8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Regulatorni alati/intervencije protiv otpornih patogena: „uzročnici bolesti“</a:t>
            </a:r>
          </a:p>
          <a:p>
            <a:pPr marL="182563" marR="0" lvl="0" indent="-182563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8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Mogu se primijeniti mjere prevencije i kontrole bolesti (nadzor, iskorjenjivanje itd.)</a:t>
            </a:r>
          </a:p>
          <a:p>
            <a:pPr marL="182563" marR="0" lvl="0" indent="-182563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8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Pravna osnova za praćenje AMR-a („antimikrobne rezistencije“) kod životinjskih patogena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773ED4B-94AE-4043-B465-D839C22AE128}"/>
              </a:ext>
            </a:extLst>
          </p:cNvPr>
          <p:cNvSpPr/>
          <p:nvPr/>
        </p:nvSpPr>
        <p:spPr>
          <a:xfrm>
            <a:off x="76200" y="2970628"/>
            <a:ext cx="3157798" cy="27699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Pristup </a:t>
            </a:r>
            <a:r>
              <a:rPr kumimoji="0" lang="hr-HR" sz="18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usmjeren na </a:t>
            </a:r>
            <a:r>
              <a:rPr kumimoji="0" lang="hr-HR" sz="1800" b="1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prevenciju</a:t>
            </a:r>
            <a:r>
              <a:rPr kumimoji="0" lang="hr-HR" sz="18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: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F Square Sans Pro" pitchFamily="2" charset="0"/>
              <a:ea typeface="+mn-ea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poboljšanje zdravlja životinja i mjera biološke sigurnosti, dobra poljoprivredna praksa</a:t>
            </a:r>
          </a:p>
        </p:txBody>
      </p:sp>
    </p:spTree>
    <p:extLst>
      <p:ext uri="{BB962C8B-B14F-4D97-AF65-F5344CB8AC3E}">
        <p14:creationId xmlns:p14="http://schemas.microsoft.com/office/powerpoint/2010/main" val="210125673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66800" y="3968750"/>
            <a:ext cx="2895600" cy="1143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</p:spPr>
        <p:txBody>
          <a:bodyPr/>
          <a:lstStyle/>
          <a:p>
            <a:r>
              <a:rPr lang="hr-HR" sz="4400" b="1">
                <a:solidFill>
                  <a:srgbClr val="002060"/>
                </a:solidFill>
                <a:latin typeface="PF Square Sans Pro" pitchFamily="2" charset="0"/>
              </a:rPr>
              <a:t>HRVATSKA</a:t>
            </a:r>
          </a:p>
          <a:p>
            <a:r>
              <a:rPr lang="hr-HR" sz="3200" b="1">
                <a:solidFill>
                  <a:srgbClr val="002060"/>
                </a:solidFill>
                <a:latin typeface="PF Square Sans Pro" pitchFamily="2" charset="0"/>
              </a:rPr>
              <a:t>tehnički podaci</a:t>
            </a:r>
          </a:p>
        </p:txBody>
      </p:sp>
      <p:pic>
        <p:nvPicPr>
          <p:cNvPr id="1026" name="Picture 2" descr="Croatia Flag Stock Photo - Download Image Now - iStock">
            <a:extLst>
              <a:ext uri="{FF2B5EF4-FFF2-40B4-BE49-F238E27FC236}">
                <a16:creationId xmlns:a16="http://schemas.microsoft.com/office/drawing/2014/main" id="{D3D7046E-719F-6629-60B8-415C6D1DA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63775"/>
            <a:ext cx="4018947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925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CD411D83-B87A-6460-82ED-63D29A7601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1999" y="311150"/>
            <a:ext cx="10695675" cy="476730"/>
          </a:xfrm>
        </p:spPr>
        <p:txBody>
          <a:bodyPr lIns="91440" tIns="45720" rIns="91440" bIns="45720" anchor="t"/>
          <a:lstStyle/>
          <a:p>
            <a:r>
              <a:rPr lang="hr-HR" b="1" dirty="0">
                <a:latin typeface="Arial"/>
                <a:cs typeface="Arial"/>
              </a:rPr>
              <a:t>Podjela nadležnosti u VMP području – Hrvatska (aktualne promjene)</a:t>
            </a:r>
            <a:endParaRPr lang="es-ES" b="1" dirty="0"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320445-7405-3FF8-3955-EA4D0B993D2F}"/>
              </a:ext>
            </a:extLst>
          </p:cNvPr>
          <p:cNvSpPr txBox="1">
            <a:spLocks noChangeArrowheads="1"/>
          </p:cNvSpPr>
          <p:nvPr/>
        </p:nvSpPr>
        <p:spPr>
          <a:xfrm>
            <a:off x="252862" y="1530350"/>
            <a:ext cx="10695675" cy="440346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anose="05000000000000000000" pitchFamily="2" charset="2"/>
              <a:buChar char="§"/>
            </a:pPr>
            <a:r>
              <a:rPr lang="hr-HR" altLang="sr-Latn-R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HALMED (2019.) </a:t>
            </a:r>
            <a:r>
              <a:rPr lang="hr-HR" altLang="sr-Latn-RS" sz="2400" b="1" dirty="0">
                <a:solidFill>
                  <a:srgbClr val="002060"/>
                </a:solidFill>
                <a:cs typeface="Arial" panose="020B0604020202020204" pitchFamily="34" charset="0"/>
              </a:rPr>
              <a:t>– </a:t>
            </a:r>
            <a:r>
              <a:rPr lang="hr-HR" altLang="sr-Latn-RS" sz="2400" dirty="0">
                <a:solidFill>
                  <a:srgbClr val="002060"/>
                </a:solidFill>
                <a:cs typeface="Arial" panose="020B0604020202020204" pitchFamily="34" charset="0"/>
              </a:rPr>
              <a:t>veleprodaja, kontrola u prometu u veleprodaji, odobrenja proizvodnje, dobra proizvođačka praksa (GMP)</a:t>
            </a:r>
          </a:p>
          <a:p>
            <a:pPr marL="609600" indent="-609600">
              <a:buFont typeface="Wingdings" panose="05000000000000000000" pitchFamily="2" charset="2"/>
              <a:buChar char="§"/>
            </a:pPr>
            <a:endParaRPr lang="hr-HR" altLang="sr-Latn-RS" sz="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marL="609600" indent="-609600">
              <a:buFont typeface="Wingdings" panose="05000000000000000000" pitchFamily="2" charset="2"/>
              <a:buChar char="§"/>
            </a:pPr>
            <a:r>
              <a:rPr lang="hr-HR" altLang="sr-Latn-R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HALMED (2024.) </a:t>
            </a:r>
            <a:r>
              <a:rPr lang="hr-HR" altLang="sr-Latn-RS" sz="2400" b="1" dirty="0">
                <a:solidFill>
                  <a:srgbClr val="002060"/>
                </a:solidFill>
                <a:cs typeface="Arial" panose="020B0604020202020204" pitchFamily="34" charset="0"/>
              </a:rPr>
              <a:t>– </a:t>
            </a:r>
            <a:r>
              <a:rPr lang="hr-HR" altLang="sr-Latn-RS" sz="2400" dirty="0">
                <a:solidFill>
                  <a:srgbClr val="002060"/>
                </a:solidFill>
                <a:cs typeface="Arial" panose="020B0604020202020204" pitchFamily="34" charset="0"/>
              </a:rPr>
              <a:t>postupci za izdavanja odobrenja za stavljanje lijekova u promet, </a:t>
            </a:r>
            <a:r>
              <a:rPr lang="hr-HR" altLang="sr-Latn-RS" sz="2400" dirty="0" err="1">
                <a:solidFill>
                  <a:srgbClr val="002060"/>
                </a:solidFill>
                <a:cs typeface="Arial" panose="020B0604020202020204" pitchFamily="34" charset="0"/>
              </a:rPr>
              <a:t>farmakovigilancija</a:t>
            </a:r>
            <a:r>
              <a:rPr lang="hr-HR" altLang="sr-Latn-RS" sz="2400" dirty="0">
                <a:solidFill>
                  <a:srgbClr val="002060"/>
                </a:solidFill>
                <a:cs typeface="Arial" panose="020B0604020202020204" pitchFamily="34" charset="0"/>
              </a:rPr>
              <a:t>, prikupljanje AMR podataka, i druge aktivnosti</a:t>
            </a:r>
          </a:p>
          <a:p>
            <a:pPr marL="609600" indent="-609600">
              <a:buFont typeface="Wingdings" panose="05000000000000000000" pitchFamily="2" charset="2"/>
              <a:buChar char="§"/>
            </a:pPr>
            <a:endParaRPr lang="hr-HR" altLang="sr-Latn-RS" sz="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marL="609600" indent="-609600">
              <a:buFont typeface="Wingdings" panose="05000000000000000000" pitchFamily="2" charset="2"/>
              <a:buChar char="§"/>
            </a:pPr>
            <a:r>
              <a:rPr lang="hr-HR" altLang="sr-Latn-R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MINISTARSTVO POLJOPRIVREDE </a:t>
            </a:r>
            <a:r>
              <a:rPr lang="hr-HR" altLang="sr-Latn-RS" sz="2400" b="1" dirty="0">
                <a:solidFill>
                  <a:srgbClr val="002060"/>
                </a:solidFill>
                <a:cs typeface="Arial" panose="020B0604020202020204" pitchFamily="34" charset="0"/>
              </a:rPr>
              <a:t>– </a:t>
            </a:r>
            <a:r>
              <a:rPr lang="hr-HR" altLang="sr-Latn-RS" sz="2400" dirty="0">
                <a:solidFill>
                  <a:srgbClr val="002060"/>
                </a:solidFill>
                <a:cs typeface="Arial" panose="020B0604020202020204" pitchFamily="34" charset="0"/>
              </a:rPr>
              <a:t>zakonodavno tijelo, </a:t>
            </a:r>
            <a:r>
              <a:rPr lang="hr-HR" altLang="sr-Latn-RS" sz="24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maloprodaja, odobravanje veterinarskih ljekarni</a:t>
            </a:r>
            <a:r>
              <a:rPr lang="hr-HR" altLang="sr-Latn-RS" sz="2400" dirty="0">
                <a:solidFill>
                  <a:srgbClr val="002060"/>
                </a:solidFill>
                <a:cs typeface="Arial" panose="020B0604020202020204" pitchFamily="34" charset="0"/>
              </a:rPr>
              <a:t>, te neki manji segmenti VMP poslova</a:t>
            </a:r>
          </a:p>
          <a:p>
            <a:pPr marL="609600" indent="-609600">
              <a:buFont typeface="Wingdings" panose="05000000000000000000" pitchFamily="2" charset="2"/>
              <a:buChar char="§"/>
            </a:pPr>
            <a:endParaRPr lang="hr-HR" altLang="sr-Latn-RS" sz="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marL="609600" indent="-609600">
              <a:buFont typeface="Wingdings" panose="05000000000000000000" pitchFamily="2" charset="2"/>
              <a:buChar char="§"/>
            </a:pPr>
            <a:r>
              <a:rPr lang="hr-HR" altLang="sr-Latn-R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DRŽAVNI INSPEKTORAT </a:t>
            </a:r>
            <a:r>
              <a:rPr lang="hr-HR" altLang="sr-Latn-RS" sz="2400" b="1" dirty="0">
                <a:solidFill>
                  <a:srgbClr val="002060"/>
                </a:solidFill>
                <a:cs typeface="Arial" panose="020B0604020202020204" pitchFamily="34" charset="0"/>
              </a:rPr>
              <a:t>– </a:t>
            </a:r>
            <a:r>
              <a:rPr lang="hr-HR" altLang="sr-Latn-RS" sz="2400" dirty="0">
                <a:solidFill>
                  <a:srgbClr val="002060"/>
                </a:solidFill>
                <a:cs typeface="Arial" panose="020B0604020202020204" pitchFamily="34" charset="0"/>
              </a:rPr>
              <a:t>nadzor u maloprodaji, postupci odobravanja veterinarskih ljekarni</a:t>
            </a:r>
          </a:p>
          <a:p>
            <a:pPr marL="609600" indent="-609600">
              <a:buFont typeface="Wingdings" panose="05000000000000000000" pitchFamily="2" charset="2"/>
              <a:buChar char="§"/>
            </a:pPr>
            <a:endParaRPr lang="hr-HR" altLang="sr-Latn-RS" sz="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marL="609600" indent="-609600">
              <a:buFont typeface="Wingdings" panose="05000000000000000000" pitchFamily="2" charset="2"/>
              <a:buChar char="§"/>
            </a:pPr>
            <a:r>
              <a:rPr lang="hr-HR" altLang="sr-Latn-R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VETERINARSKI FAKULTET </a:t>
            </a:r>
            <a:r>
              <a:rPr lang="hr-HR" altLang="sr-Latn-RS" sz="2400" b="1" dirty="0">
                <a:solidFill>
                  <a:srgbClr val="002060"/>
                </a:solidFill>
                <a:cs typeface="Arial" panose="020B0604020202020204" pitchFamily="34" charset="0"/>
              </a:rPr>
              <a:t>– </a:t>
            </a:r>
            <a:r>
              <a:rPr lang="hr-HR" altLang="sr-Latn-RS" sz="2400" dirty="0">
                <a:solidFill>
                  <a:srgbClr val="002060"/>
                </a:solidFill>
                <a:cs typeface="Arial" panose="020B0604020202020204" pitchFamily="34" charset="0"/>
              </a:rPr>
              <a:t>u području </a:t>
            </a:r>
            <a:r>
              <a:rPr lang="hr-HR" altLang="sr-Latn-RS" sz="2400" dirty="0" err="1">
                <a:solidFill>
                  <a:srgbClr val="002060"/>
                </a:solidFill>
                <a:cs typeface="Arial" panose="020B0604020202020204" pitchFamily="34" charset="0"/>
              </a:rPr>
              <a:t>farmakovigilancije</a:t>
            </a:r>
            <a:r>
              <a:rPr lang="hr-HR" altLang="sr-Latn-RS" sz="2400" dirty="0">
                <a:solidFill>
                  <a:srgbClr val="002060"/>
                </a:solidFill>
                <a:cs typeface="Arial" panose="020B0604020202020204" pitchFamily="34" charset="0"/>
              </a:rPr>
              <a:t> (u znanstvene i edukacijske svrhe), putem sporazuma s HALMED-om</a:t>
            </a:r>
          </a:p>
        </p:txBody>
      </p:sp>
    </p:spTree>
    <p:extLst>
      <p:ext uri="{BB962C8B-B14F-4D97-AF65-F5344CB8AC3E}">
        <p14:creationId xmlns:p14="http://schemas.microsoft.com/office/powerpoint/2010/main" val="266154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AC21E4A-CF66-9644-DA57-4826E7FF09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902" y="299943"/>
            <a:ext cx="7922617" cy="629130"/>
          </a:xfrm>
        </p:spPr>
        <p:txBody>
          <a:bodyPr/>
          <a:lstStyle/>
          <a:p>
            <a:r>
              <a:rPr lang="hr-HR" b="1" dirty="0"/>
              <a:t>Maloprodaja veterinarskih lijekova - Hrvatska</a:t>
            </a:r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r>
              <a:rPr lang="en-GB" b="1" dirty="0"/>
              <a:t>t</a:t>
            </a:r>
            <a:endParaRPr lang="es-ES" b="1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9D0512CC-80C9-4452-4C53-6874954B815F}"/>
              </a:ext>
            </a:extLst>
          </p:cNvPr>
          <p:cNvSpPr txBox="1"/>
          <p:nvPr/>
        </p:nvSpPr>
        <p:spPr>
          <a:xfrm>
            <a:off x="2895600" y="1587064"/>
            <a:ext cx="6629400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hr-HR" sz="2400" dirty="0">
                <a:solidFill>
                  <a:srgbClr val="003399"/>
                </a:solidFill>
                <a:latin typeface="EC Square Sans Pro" panose="020B0506040000020004" pitchFamily="34" charset="0"/>
                <a:ea typeface="+mn-ea"/>
                <a:cs typeface="Arial" panose="020B0604020202020204" pitchFamily="34" charset="0"/>
              </a:rPr>
              <a:t>Maloprodaja veterinarskih lijekova – u RH moguća je isključivo preko </a:t>
            </a:r>
            <a:r>
              <a:rPr lang="hr-HR" sz="2400" b="1" dirty="0">
                <a:solidFill>
                  <a:srgbClr val="003399"/>
                </a:solidFill>
                <a:latin typeface="EC Square Sans Pro" panose="020B0506040000020004" pitchFamily="34" charset="0"/>
                <a:ea typeface="+mn-ea"/>
                <a:cs typeface="Arial" panose="020B0604020202020204" pitchFamily="34" charset="0"/>
              </a:rPr>
              <a:t>mreže odobrenih veterinarskih ljekarni </a:t>
            </a:r>
            <a:r>
              <a:rPr lang="hr-HR" sz="2400" dirty="0">
                <a:solidFill>
                  <a:srgbClr val="003399"/>
                </a:solidFill>
                <a:latin typeface="EC Square Sans Pro" panose="020B0506040000020004" pitchFamily="34" charset="0"/>
                <a:ea typeface="+mn-ea"/>
                <a:cs typeface="Arial" panose="020B0604020202020204" pitchFamily="34" charset="0"/>
              </a:rPr>
              <a:t>- relativno strog pristup</a:t>
            </a:r>
            <a:endParaRPr kumimoji="0" lang="hr-HR" sz="24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EC Square Sans Pro" panose="020B05060400000200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hr-HR" sz="1000" b="1" dirty="0">
              <a:solidFill>
                <a:srgbClr val="003399"/>
              </a:solidFill>
              <a:latin typeface="EC Square Sans Pro" panose="020B05060400000200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r-HR" sz="2400" dirty="0">
                <a:solidFill>
                  <a:srgbClr val="003399"/>
                </a:solidFill>
                <a:latin typeface="EC Square Sans Pro" panose="020B0506040000020004" pitchFamily="34" charset="0"/>
                <a:ea typeface="+mn-ea"/>
                <a:cs typeface="Arial" panose="020B0604020202020204" pitchFamily="34" charset="0"/>
              </a:rPr>
              <a:t>Upisnik odobrenih veterinarskih ljekarni dostupan je na mrežnim stranicama Ministarstva poljoprivrede</a:t>
            </a:r>
          </a:p>
          <a:p>
            <a:r>
              <a:rPr lang="hr-HR" sz="2400" dirty="0">
                <a:solidFill>
                  <a:srgbClr val="003399"/>
                </a:solidFill>
                <a:latin typeface="EC Square Sans Pro" panose="020B0506040000020004" pitchFamily="34" charset="0"/>
                <a:ea typeface="+mn-ea"/>
                <a:cs typeface="Arial" panose="020B0604020202020204" pitchFamily="34" charset="0"/>
                <a:hlinkClick r:id="rId2"/>
              </a:rPr>
              <a:t>http://www.veterinarstvo.hr/default.aspx?id=4570</a:t>
            </a:r>
            <a:r>
              <a:rPr lang="hr-HR" sz="2400" dirty="0">
                <a:solidFill>
                  <a:srgbClr val="003399"/>
                </a:solidFill>
                <a:latin typeface="EC Square Sans Pro" panose="020B05060400000200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endParaRPr kumimoji="0" lang="hr-HR" sz="1800" b="0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EC Square Sans Pro" panose="020B0506040000020004" pitchFamily="34" charset="0"/>
              <a:ea typeface="+mn-ea"/>
              <a:cs typeface="Arial" panose="020B0604020202020204" pitchFamily="34" charset="0"/>
            </a:endParaRPr>
          </a:p>
          <a:p>
            <a:endParaRPr lang="hr-HR" dirty="0">
              <a:solidFill>
                <a:srgbClr val="003399"/>
              </a:solidFill>
              <a:latin typeface="EC Square Sans Pro" panose="020B05060400000200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8" name="Picture 4" descr="parkova prirode Hrvatske ...">
            <a:extLst>
              <a:ext uri="{FF2B5EF4-FFF2-40B4-BE49-F238E27FC236}">
                <a16:creationId xmlns:a16="http://schemas.microsoft.com/office/drawing/2014/main" id="{63F9B2C8-8BAC-359E-6B69-0D3388F97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771432"/>
            <a:ext cx="3238085" cy="202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gledajte fotografije Jadrana koje ...">
            <a:extLst>
              <a:ext uri="{FF2B5EF4-FFF2-40B4-BE49-F238E27FC236}">
                <a16:creationId xmlns:a16="http://schemas.microsoft.com/office/drawing/2014/main" id="{003A39EE-0EF6-B45F-BA96-AD1009A53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5025" y="4996583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ROATIA on Instagram: “📍Šibenik, Croatia 🇭🇷 Photo: @4xtremes Follow  @ig.croatia Najljepse fotografije Hrvatske ❤️ . . . . #croa… | Croatia,  Travel tips, Travel">
            <a:extLst>
              <a:ext uri="{FF2B5EF4-FFF2-40B4-BE49-F238E27FC236}">
                <a16:creationId xmlns:a16="http://schemas.microsoft.com/office/drawing/2014/main" id="{654A8445-C428-E842-442E-9044BB91E8A7}"/>
              </a:ext>
            </a:extLst>
          </p:cNvPr>
          <p:cNvPicPr>
            <a:picLocks noGrp="1" noChangeAspect="1" noChangeArrowheads="1"/>
          </p:cNvPicPr>
          <p:nvPr>
            <p:ph type="pic" sz="quarter" idx="1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72" b="5272"/>
          <a:stretch>
            <a:fillRect/>
          </a:stretch>
        </p:blipFill>
        <p:spPr bwMode="auto">
          <a:xfrm>
            <a:off x="0" y="1154114"/>
            <a:ext cx="2466975" cy="276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zabrane najljepše fotografije OBŽ koje ...">
            <a:extLst>
              <a:ext uri="{FF2B5EF4-FFF2-40B4-BE49-F238E27FC236}">
                <a16:creationId xmlns:a16="http://schemas.microsoft.com/office/drawing/2014/main" id="{65D9537B-2B31-543F-4836-4AA3BB97A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2464" y="1176512"/>
            <a:ext cx="2409536" cy="1632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FOTO) JAPANSKI FOTOGRAF ZADIVLJEN ...">
            <a:extLst>
              <a:ext uri="{FF2B5EF4-FFF2-40B4-BE49-F238E27FC236}">
                <a16:creationId xmlns:a16="http://schemas.microsoft.com/office/drawing/2014/main" id="{00BC048E-DA08-6E7E-A96B-25EAD34BA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90127"/>
            <a:ext cx="297180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69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411CE633-EB29-E927-F456-A78DDF0F09C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109200" y="1073150"/>
            <a:ext cx="6082800" cy="32004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hr-HR" sz="3200" b="1">
                <a:solidFill>
                  <a:srgbClr val="003399"/>
                </a:solidFill>
                <a:latin typeface="PF Square Sans Pro" pitchFamily="2" charset="0"/>
              </a:rPr>
              <a:t>Dodatni relevantni zakoni, odredbe i/ili smjernice koje veterinari i poljoprivrednici trebaju uzeti u obzir (II) </a:t>
            </a:r>
            <a:r>
              <a:rPr lang="hr-HR" sz="1600" i="1">
                <a:solidFill>
                  <a:srgbClr val="003399"/>
                </a:solidFill>
                <a:latin typeface="PF Square Sans Pro" pitchFamily="2" charset="0"/>
              </a:rPr>
              <a:t>Predavanje 4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8D9E58-19B1-E7ED-7608-24282A0A68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r-HR">
                <a:latin typeface="PF Square Sans Pro" pitchFamily="2" charset="0"/>
              </a:rPr>
              <a:t>HRVATSKA, 16. I 17. SVIBNJA 2024.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1793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CD411D83-B87A-6460-82ED-63D29A7601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1999" y="311150"/>
            <a:ext cx="10695675" cy="476730"/>
          </a:xfrm>
        </p:spPr>
        <p:txBody>
          <a:bodyPr lIns="91440" tIns="45720" rIns="91440" bIns="45720" anchor="t"/>
          <a:lstStyle/>
          <a:p>
            <a:r>
              <a:rPr lang="hr-HR" b="1" dirty="0">
                <a:latin typeface="Arial"/>
                <a:cs typeface="Arial"/>
              </a:rPr>
              <a:t>Budući izazovi - RH</a:t>
            </a:r>
            <a:endParaRPr lang="es-ES" b="1" dirty="0"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320445-7405-3FF8-3955-EA4D0B993D2F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987550"/>
            <a:ext cx="4876800" cy="3352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anose="05000000000000000000" pitchFamily="2" charset="2"/>
              <a:buChar char="§"/>
            </a:pPr>
            <a:r>
              <a:rPr lang="hr-HR" altLang="sr-Latn-RS" sz="2400" b="1" dirty="0">
                <a:solidFill>
                  <a:srgbClr val="002060"/>
                </a:solidFill>
                <a:cs typeface="Arial" panose="020B0604020202020204" pitchFamily="34" charset="0"/>
              </a:rPr>
              <a:t>maloprodaja lijekova na daljinu – </a:t>
            </a:r>
            <a:r>
              <a:rPr lang="hr-HR" altLang="sr-Latn-RS" sz="2400" dirty="0">
                <a:solidFill>
                  <a:srgbClr val="002060"/>
                </a:solidFill>
                <a:cs typeface="Arial" panose="020B0604020202020204" pitchFamily="34" charset="0"/>
              </a:rPr>
              <a:t>različiti vidovi nelegalne prodaje</a:t>
            </a:r>
          </a:p>
          <a:p>
            <a:pPr marL="609600" indent="-609600">
              <a:buFont typeface="Wingdings" panose="05000000000000000000" pitchFamily="2" charset="2"/>
              <a:buChar char="§"/>
            </a:pPr>
            <a:endParaRPr lang="hr-HR" altLang="sr-Latn-RS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609600" indent="-609600">
              <a:buFont typeface="Wingdings" panose="05000000000000000000" pitchFamily="2" charset="2"/>
              <a:buChar char="§"/>
            </a:pPr>
            <a:r>
              <a:rPr lang="hr-HR" altLang="sr-Latn-RS" sz="2400" b="1" dirty="0">
                <a:solidFill>
                  <a:srgbClr val="002060"/>
                </a:solidFill>
                <a:cs typeface="Arial" panose="020B0604020202020204" pitchFamily="34" charset="0"/>
              </a:rPr>
              <a:t>evidentan problem nedostatka doktora veterinarske medicine u budućnosti</a:t>
            </a:r>
          </a:p>
          <a:p>
            <a:pPr marL="609600" indent="-609600">
              <a:buFont typeface="Wingdings" panose="05000000000000000000" pitchFamily="2" charset="2"/>
              <a:buChar char="§"/>
            </a:pPr>
            <a:endParaRPr lang="hr-HR" altLang="sr-Latn-RS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609600" indent="-609600">
              <a:buFont typeface="Wingdings" panose="05000000000000000000" pitchFamily="2" charset="2"/>
              <a:buChar char="§"/>
            </a:pPr>
            <a:r>
              <a:rPr lang="hr-HR" altLang="sr-Latn-RS" sz="2400" b="1" dirty="0">
                <a:solidFill>
                  <a:srgbClr val="002060"/>
                </a:solidFill>
                <a:cs typeface="Arial" panose="020B0604020202020204" pitchFamily="34" charset="0"/>
              </a:rPr>
              <a:t>povremene </a:t>
            </a:r>
            <a:r>
              <a:rPr lang="hr-HR" altLang="sr-Latn-RS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defekture</a:t>
            </a:r>
            <a:r>
              <a:rPr lang="hr-HR" altLang="sr-Latn-RS" sz="2400" b="1" dirty="0">
                <a:solidFill>
                  <a:srgbClr val="002060"/>
                </a:solidFill>
                <a:cs typeface="Arial" panose="020B0604020202020204" pitchFamily="34" charset="0"/>
              </a:rPr>
              <a:t> u distribuciji pojedinih veterinarskih lijekova na tržištu</a:t>
            </a:r>
          </a:p>
          <a:p>
            <a:pPr marL="609600" indent="-609600">
              <a:buFont typeface="Wingdings" panose="05000000000000000000" pitchFamily="2" charset="2"/>
              <a:buChar char="§"/>
            </a:pPr>
            <a:endParaRPr lang="hr-HR" altLang="sr-Latn-RS" sz="24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2" descr="Tablete i vježbanje - ako koristite neke od ovih 7 vrsta budite na oprezu •  MissStoma | Health &amp; Lifestyle Magazine">
            <a:extLst>
              <a:ext uri="{FF2B5EF4-FFF2-40B4-BE49-F238E27FC236}">
                <a16:creationId xmlns:a16="http://schemas.microsoft.com/office/drawing/2014/main" id="{2F838B93-637C-09F2-C642-44D4209F1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399" y="1563251"/>
            <a:ext cx="5544133" cy="4158099"/>
          </a:xfrm>
          <a:prstGeom prst="rect">
            <a:avLst/>
          </a:prstGeom>
          <a:gradFill>
            <a:gsLst>
              <a:gs pos="18000">
                <a:schemeClr val="bg1">
                  <a:lumMod val="75000"/>
                  <a:alpha val="45000"/>
                </a:schemeClr>
              </a:gs>
              <a:gs pos="86000">
                <a:schemeClr val="bg1">
                  <a:lumMod val="65000"/>
                </a:schemeClr>
              </a:gs>
              <a:gs pos="79000">
                <a:schemeClr val="bg1">
                  <a:alpha val="42000"/>
                  <a:lumMod val="31000"/>
                </a:schemeClr>
              </a:gs>
            </a:gsLst>
            <a:path path="circle">
              <a:fillToRect l="100000" t="100000"/>
            </a:path>
          </a:gradFill>
        </p:spPr>
      </p:pic>
    </p:spTree>
    <p:extLst>
      <p:ext uri="{BB962C8B-B14F-4D97-AF65-F5344CB8AC3E}">
        <p14:creationId xmlns:p14="http://schemas.microsoft.com/office/powerpoint/2010/main" val="92162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D101AA75-9CC9-7D06-6708-98AC32F4A41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80972" y="5267537"/>
            <a:ext cx="7874000" cy="78163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841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kumimoji="0" lang="hr-HR" sz="2400" b="0" i="0" u="none" strike="noStrike" cap="none" normalizeH="0" baseline="0" noProof="0">
                <a:ln>
                  <a:noFill/>
                </a:ln>
                <a:effectLst/>
                <a:uLnTx/>
                <a:uFillTx/>
                <a:latin typeface="PF Square Sans Pro" pitchFamily="2" charset="0"/>
              </a:rPr>
              <a:t>Regulatorni okvir EU o veterinarsko-medicinskim proizvodima / ljekovitoj hrani za životinje</a:t>
            </a:r>
          </a:p>
          <a:p>
            <a:endParaRPr lang="es-ES" dirty="0"/>
          </a:p>
        </p:txBody>
      </p:sp>
      <p:sp>
        <p:nvSpPr>
          <p:cNvPr id="5" name="Rectángulo 2">
            <a:extLst>
              <a:ext uri="{FF2B5EF4-FFF2-40B4-BE49-F238E27FC236}">
                <a16:creationId xmlns:a16="http://schemas.microsoft.com/office/drawing/2014/main" id="{9D3B450E-7A93-3DB5-B075-862AB47C58CA}"/>
              </a:ext>
            </a:extLst>
          </p:cNvPr>
          <p:cNvSpPr/>
          <p:nvPr/>
        </p:nvSpPr>
        <p:spPr>
          <a:xfrm>
            <a:off x="152400" y="1757036"/>
            <a:ext cx="5638800" cy="312211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Uredba (EU) 2019/6 </a:t>
            </a:r>
            <a:r>
              <a:rPr kumimoji="0" lang="hr-HR" sz="24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o</a:t>
            </a:r>
            <a:r>
              <a:rPr kumimoji="0" lang="hr-HR" sz="24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 veterinarsko-medicinskim proizvodima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  <a:ea typeface="Montserrat" charset="0"/>
                <a:cs typeface="Montserrat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PF Square Sans Pro" pitchFamily="2" charset="0"/>
              <a:ea typeface="+mn-ea"/>
              <a:cs typeface="+mn-cs"/>
            </a:endParaRPr>
          </a:p>
        </p:txBody>
      </p:sp>
      <p:sp>
        <p:nvSpPr>
          <p:cNvPr id="6" name="Rectángulo 10">
            <a:extLst>
              <a:ext uri="{FF2B5EF4-FFF2-40B4-BE49-F238E27FC236}">
                <a16:creationId xmlns:a16="http://schemas.microsoft.com/office/drawing/2014/main" id="{8E70A223-9C04-A114-9ABC-6AFEBE1B7957}"/>
              </a:ext>
            </a:extLst>
          </p:cNvPr>
          <p:cNvSpPr/>
          <p:nvPr/>
        </p:nvSpPr>
        <p:spPr>
          <a:xfrm>
            <a:off x="6012735" y="1789354"/>
            <a:ext cx="5562600" cy="312211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+mn-cs"/>
              </a:rPr>
              <a:t>Uredba (EU) 2019/4 o ljekovitoj hrani za životinje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F Square Sans Pro" pitchFamily="2" charset="0"/>
              <a:ea typeface="+mn-ea"/>
              <a:cs typeface="+mn-cs"/>
            </a:endParaRP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78FEC682-77D0-5936-48B2-A04B72C9279D}"/>
              </a:ext>
            </a:extLst>
          </p:cNvPr>
          <p:cNvSpPr/>
          <p:nvPr/>
        </p:nvSpPr>
        <p:spPr>
          <a:xfrm>
            <a:off x="2743200" y="5533206"/>
            <a:ext cx="6172200" cy="1219200"/>
          </a:xfrm>
          <a:prstGeom prst="wedgeRoundRectCallout">
            <a:avLst>
              <a:gd name="adj1" fmla="val -4837"/>
              <a:gd name="adj2" fmla="val -86957"/>
              <a:gd name="adj3" fmla="val 16667"/>
            </a:avLst>
          </a:prstGeom>
          <a:solidFill>
            <a:schemeClr val="accent5">
              <a:lumMod val="50000"/>
            </a:schemeClr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FB8A17-D36B-F3DB-5323-56182A838105}"/>
              </a:ext>
            </a:extLst>
          </p:cNvPr>
          <p:cNvSpPr txBox="1"/>
          <p:nvPr/>
        </p:nvSpPr>
        <p:spPr>
          <a:xfrm>
            <a:off x="2990850" y="5881843"/>
            <a:ext cx="560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>
                <a:solidFill>
                  <a:schemeClr val="bg1"/>
                </a:solidFill>
                <a:latin typeface="PF Square Sans Pro" pitchFamily="2" charset="0"/>
              </a:rPr>
              <a:t> + Provedbeni i delegacijski akti</a:t>
            </a:r>
          </a:p>
        </p:txBody>
      </p:sp>
    </p:spTree>
    <p:extLst>
      <p:ext uri="{BB962C8B-B14F-4D97-AF65-F5344CB8AC3E}">
        <p14:creationId xmlns:p14="http://schemas.microsoft.com/office/powerpoint/2010/main" val="1613776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redondeado 13">
            <a:extLst>
              <a:ext uri="{FF2B5EF4-FFF2-40B4-BE49-F238E27FC236}">
                <a16:creationId xmlns:a16="http://schemas.microsoft.com/office/drawing/2014/main" id="{3C063308-3175-470A-8674-23998002115A}"/>
              </a:ext>
            </a:extLst>
          </p:cNvPr>
          <p:cNvSpPr/>
          <p:nvPr/>
        </p:nvSpPr>
        <p:spPr>
          <a:xfrm>
            <a:off x="4717997" y="1377950"/>
            <a:ext cx="7474003" cy="738240"/>
          </a:xfrm>
          <a:prstGeom prst="roundRect">
            <a:avLst>
              <a:gd name="adj" fmla="val 10"/>
            </a:avLst>
          </a:prstGeom>
          <a:solidFill>
            <a:srgbClr val="ECEBEB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5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24A30C1-DE06-42E0-A897-C1328FBE17E9}"/>
              </a:ext>
            </a:extLst>
          </p:cNvPr>
          <p:cNvSpPr txBox="1"/>
          <p:nvPr/>
        </p:nvSpPr>
        <p:spPr>
          <a:xfrm>
            <a:off x="4800762" y="1483271"/>
            <a:ext cx="718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Arial" panose="020B0604020202020204" pitchFamily="34" charset="0"/>
              </a:rPr>
              <a:t>Podrška razboritoj uporabi i očuvanju učinkovitosti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A83FD62-CCDE-4B4D-90E8-1FDF83CF6F04}"/>
              </a:ext>
            </a:extLst>
          </p:cNvPr>
          <p:cNvSpPr txBox="1"/>
          <p:nvPr/>
        </p:nvSpPr>
        <p:spPr>
          <a:xfrm>
            <a:off x="4776744" y="2190418"/>
            <a:ext cx="508254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F Square Sans Pro" pitchFamily="2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</a:rPr>
              <a:t>antimikrobici ili skupine antimikrobika </a:t>
            </a:r>
            <a:r>
              <a:rPr kumimoji="0" lang="hr-HR" sz="2400" b="1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</a:rPr>
              <a:t>namijenjenih isključivo</a:t>
            </a:r>
            <a:r>
              <a:rPr kumimoji="0" lang="hr-HR" sz="2400" b="0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</a:rPr>
              <a:t> za liječenje određenih infekcija kod ljudi.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20BD3D6-FEB2-46AC-A6E0-B11841A38AEA}"/>
              </a:ext>
            </a:extLst>
          </p:cNvPr>
          <p:cNvSpPr txBox="1"/>
          <p:nvPr/>
        </p:nvSpPr>
        <p:spPr>
          <a:xfrm>
            <a:off x="4800762" y="4202824"/>
            <a:ext cx="5348388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</a:rPr>
              <a:t>Popis antimikrobika koji se: </a:t>
            </a:r>
          </a:p>
          <a:p>
            <a:pPr marL="381000" marR="0" lvl="0" indent="-3810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hr-HR" sz="2400" b="0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</a:rPr>
              <a:t>ne primjenjuju u skladu s člancima 112., 113. i 114.; ili </a:t>
            </a:r>
          </a:p>
          <a:p>
            <a:pPr marL="381000" indent="-381000" algn="l">
              <a:buFontTx/>
              <a:buAutoNum type="alphaLcParenBoth"/>
              <a:defRPr/>
            </a:pPr>
            <a:r>
              <a:rPr lang="hr-HR" sz="2400">
                <a:solidFill>
                  <a:srgbClr val="003399"/>
                </a:solidFill>
                <a:latin typeface="PF Square Sans Pro" pitchFamily="2" charset="0"/>
              </a:rPr>
              <a:t>primjenjuju u skladu s člancima 112., 113. i 114. samo pod </a:t>
            </a:r>
            <a:r>
              <a:rPr lang="hr-HR" sz="2400" b="1">
                <a:solidFill>
                  <a:srgbClr val="003399"/>
                </a:solidFill>
                <a:latin typeface="PF Square Sans Pro" pitchFamily="2" charset="0"/>
              </a:rPr>
              <a:t>određenim uvjetima</a:t>
            </a:r>
            <a:r>
              <a:rPr lang="hr-HR" sz="2400">
                <a:solidFill>
                  <a:srgbClr val="003399"/>
                </a:solidFill>
                <a:latin typeface="PF Square Sans Pro" pitchFamily="2" charset="0"/>
              </a:rPr>
              <a:t>.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0FF95A9-F5C6-4369-B73D-53AADA1AAB1E}"/>
              </a:ext>
            </a:extLst>
          </p:cNvPr>
          <p:cNvSpPr txBox="1"/>
          <p:nvPr/>
        </p:nvSpPr>
        <p:spPr>
          <a:xfrm>
            <a:off x="9737177" y="2606574"/>
            <a:ext cx="25025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F Square Sans Pro" pitchFamily="2" charset="0"/>
                <a:ea typeface="Steelfish" charset="0"/>
                <a:cs typeface="Steelfish" charset="0"/>
              </a:rPr>
              <a:t>!</a:t>
            </a:r>
            <a:r>
              <a:rPr kumimoji="0" lang="hr-HR" sz="2000" b="0" i="0" u="none" strike="noStrike" cap="none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  <a:ea typeface="Steelfish" charset="0"/>
                <a:cs typeface="Steelfish" charset="0"/>
              </a:rPr>
              <a:t>Članak 37. stavak 5.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6026440-EE69-4E91-AE21-9488A8F170E2}"/>
              </a:ext>
            </a:extLst>
          </p:cNvPr>
          <p:cNvSpPr txBox="1"/>
          <p:nvPr/>
        </p:nvSpPr>
        <p:spPr>
          <a:xfrm>
            <a:off x="9689432" y="4551932"/>
            <a:ext cx="25025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F Square Sans Pro" pitchFamily="2" charset="0"/>
                <a:ea typeface="Steelfish" charset="0"/>
                <a:cs typeface="Steelfish" charset="0"/>
              </a:rPr>
              <a:t>!</a:t>
            </a:r>
            <a:r>
              <a:rPr kumimoji="0" lang="hr-HR" sz="2000" b="0" i="0" u="none" strike="noStrike" cap="none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  <a:ea typeface="Steelfish" charset="0"/>
                <a:cs typeface="Steelfish" charset="0"/>
              </a:rPr>
              <a:t>Članak 107. stavak 6.</a:t>
            </a:r>
          </a:p>
        </p:txBody>
      </p:sp>
      <p:sp>
        <p:nvSpPr>
          <p:cNvPr id="20" name="Rectángulo redondeado 13">
            <a:extLst>
              <a:ext uri="{FF2B5EF4-FFF2-40B4-BE49-F238E27FC236}">
                <a16:creationId xmlns:a16="http://schemas.microsoft.com/office/drawing/2014/main" id="{D256171C-5BE8-4B26-96E4-4F8453E308A2}"/>
              </a:ext>
            </a:extLst>
          </p:cNvPr>
          <p:cNvSpPr/>
          <p:nvPr/>
        </p:nvSpPr>
        <p:spPr>
          <a:xfrm>
            <a:off x="0" y="1377950"/>
            <a:ext cx="4717997" cy="5133198"/>
          </a:xfrm>
          <a:prstGeom prst="roundRect">
            <a:avLst>
              <a:gd name="adj" fmla="val 10"/>
            </a:avLst>
          </a:prstGeom>
          <a:solidFill>
            <a:srgbClr val="ECEBEB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cap="none" normalizeH="0" baseline="0" noProof="0">
                <a:ln>
                  <a:noFill/>
                </a:ln>
                <a:solidFill>
                  <a:srgbClr val="19355D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Arial" pitchFamily="34" charset="0"/>
              </a:rPr>
              <a:t>Regulatorni okvir EU: Uredba (EU) 2019/6 o VETERINARSKO-MEDICINSKIM PROIZVODIMA (VMP)</a:t>
            </a:r>
            <a:br>
              <a:rPr kumimoji="0" lang="hr-HR" sz="2800" b="1" i="0" u="none" strike="noStrike" cap="none" normalizeH="0" baseline="0" noProof="0">
                <a:ln>
                  <a:noFill/>
                </a:ln>
                <a:solidFill>
                  <a:srgbClr val="19355D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Arial" pitchFamily="34" charset="0"/>
              </a:rPr>
            </a:br>
            <a:endParaRPr kumimoji="0" lang="hr-HR" sz="2800" b="1" i="0" u="none" strike="noStrike" cap="none" normalizeH="0" baseline="0" noProof="0">
              <a:ln>
                <a:noFill/>
              </a:ln>
              <a:solidFill>
                <a:srgbClr val="19355D"/>
              </a:solidFill>
              <a:effectLst/>
              <a:uLnTx/>
              <a:uFillTx/>
              <a:latin typeface="PF Square Sans Pro" pitchFamily="2" charset="0"/>
              <a:ea typeface="+mn-ea"/>
              <a:cs typeface="Arial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45175BB-76A9-4732-8523-9456A61B17F3}"/>
              </a:ext>
            </a:extLst>
          </p:cNvPr>
          <p:cNvSpPr txBox="1"/>
          <p:nvPr/>
        </p:nvSpPr>
        <p:spPr>
          <a:xfrm>
            <a:off x="9829329" y="3113339"/>
            <a:ext cx="2318263" cy="1200329"/>
          </a:xfrm>
          <a:prstGeom prst="rect">
            <a:avLst/>
          </a:prstGeom>
          <a:solidFill>
            <a:srgbClr val="2C7470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„Popis antimikrobika</a:t>
            </a:r>
            <a:endParaRPr kumimoji="0" lang="es-ES" sz="1800" b="0" i="0" u="none" strike="noStrike" cap="none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F Square Sans Pro" pitchFamily="2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namijenjenih isključivo</a:t>
            </a:r>
            <a:endParaRPr kumimoji="0" lang="es-ES" sz="1800" b="0" i="0" u="none" strike="noStrike" cap="none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F Square Sans Pro" pitchFamily="2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za uporabu u</a:t>
            </a:r>
            <a:endParaRPr kumimoji="0" lang="es-ES" sz="1800" b="0" i="0" u="none" strike="noStrike" cap="none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F Square Sans Pro" pitchFamily="2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humanoj medicini“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2AB3FBB-E0B4-4C96-8215-6179ED4082D9}"/>
              </a:ext>
            </a:extLst>
          </p:cNvPr>
          <p:cNvSpPr txBox="1"/>
          <p:nvPr/>
        </p:nvSpPr>
        <p:spPr>
          <a:xfrm rot="10800000" flipV="1">
            <a:off x="10136140" y="5175167"/>
            <a:ext cx="1854174" cy="1200329"/>
          </a:xfrm>
          <a:prstGeom prst="rect">
            <a:avLst/>
          </a:prstGeom>
          <a:solidFill>
            <a:srgbClr val="2C7470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„uporaba antimikrobnih lijekova izvan odobrenja za stavljanje u promet“</a:t>
            </a:r>
          </a:p>
        </p:txBody>
      </p:sp>
      <p:sp>
        <p:nvSpPr>
          <p:cNvPr id="22" name="Marcador de texto 1">
            <a:extLst>
              <a:ext uri="{FF2B5EF4-FFF2-40B4-BE49-F238E27FC236}">
                <a16:creationId xmlns:a16="http://schemas.microsoft.com/office/drawing/2014/main" id="{65D9D6A7-E123-44AC-B8E4-B485DB9B50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0" y="311150"/>
            <a:ext cx="8008947" cy="533400"/>
          </a:xfrm>
        </p:spPr>
        <p:txBody>
          <a:bodyPr/>
          <a:lstStyle/>
          <a:p>
            <a:r>
              <a:rPr lang="hr-HR" sz="2400">
                <a:latin typeface="PF Square Sans Pro" pitchFamily="2" charset="0"/>
              </a:rPr>
              <a:t>Uporaba antimikrobnih veterinarsko-medicinskih proizvoda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574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Abul Kalam\2024\May\06.05.2024\1\Picture1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2166572"/>
            <a:ext cx="5340096" cy="3364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6534148" y="2687654"/>
            <a:ext cx="5003802" cy="2392118"/>
            <a:chOff x="6534148" y="2687654"/>
            <a:chExt cx="5003802" cy="2392118"/>
          </a:xfrm>
        </p:grpSpPr>
        <p:sp>
          <p:nvSpPr>
            <p:cNvPr id="13" name="TextBox 12"/>
            <p:cNvSpPr txBox="1"/>
            <p:nvPr/>
          </p:nvSpPr>
          <p:spPr>
            <a:xfrm>
              <a:off x="6534148" y="2687655"/>
              <a:ext cx="40005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hr-HR" sz="800">
                  <a:latin typeface="Times New Roman" pitchFamily="18" charset="0"/>
                  <a:cs typeface="Times New Roman" pitchFamily="18" charset="0"/>
                </a:rPr>
                <a:t>L 191/58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229472" y="2687654"/>
              <a:ext cx="238128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hr-HR" sz="800">
                  <a:latin typeface="Times New Roman" pitchFamily="18" charset="0"/>
                  <a:cs typeface="Times New Roman" pitchFamily="18" charset="0"/>
                </a:rPr>
                <a:t>HR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229600" y="2694718"/>
              <a:ext cx="160020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hr-HR" sz="800">
                  <a:latin typeface="Times New Roman" pitchFamily="18" charset="0"/>
                  <a:cs typeface="Times New Roman" pitchFamily="18" charset="0"/>
                </a:rPr>
                <a:t>Službeni list Europske unije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820400" y="2694718"/>
              <a:ext cx="71755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hr-HR" sz="800">
                  <a:latin typeface="Times New Roman" pitchFamily="18" charset="0"/>
                  <a:cs typeface="Times New Roman" pitchFamily="18" charset="0"/>
                </a:rPr>
                <a:t>20.7.2022.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056408" y="3206750"/>
              <a:ext cx="3950395" cy="2616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hr-HR" sz="850" b="1">
                  <a:latin typeface="Times New Roman" pitchFamily="18" charset="0"/>
                  <a:cs typeface="Times New Roman" pitchFamily="18" charset="0"/>
                </a:rPr>
                <a:t>PROVEDBENA UREDBA KOMISIJE (EU) 2022/1255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547610" y="3435350"/>
              <a:ext cx="2967990" cy="1308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hr-HR" sz="850" b="1">
                  <a:latin typeface="Times New Roman" pitchFamily="18" charset="0"/>
                  <a:cs typeface="Times New Roman" pitchFamily="18" charset="0"/>
                </a:rPr>
                <a:t>od 19. srpnja 2022.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45290" y="3677972"/>
              <a:ext cx="4749785" cy="39241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hr-HR" sz="850" b="1">
                  <a:latin typeface="Times New Roman" pitchFamily="18" charset="0"/>
                  <a:cs typeface="Times New Roman" pitchFamily="18" charset="0"/>
                </a:rPr>
                <a:t>određivanju antimikrobika ili skupina antimikrobika namijenjenih isključivo liječenju određenih infekcija kod ljudi u skladu s Uredbom (EU) 2019/6 Europskog parlamenta i Vijeća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439164" y="4149728"/>
              <a:ext cx="116203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hr-HR" sz="800" b="1">
                  <a:latin typeface="Times New Roman" pitchFamily="18" charset="0"/>
                  <a:cs typeface="Times New Roman" pitchFamily="18" charset="0"/>
                </a:rPr>
                <a:t>(Tekst značajan za EGP)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780218" y="4972050"/>
              <a:ext cx="1296982" cy="10772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hr-HR" sz="700">
                  <a:latin typeface="Times New Roman" pitchFamily="18" charset="0"/>
                  <a:cs typeface="Times New Roman" pitchFamily="18" charset="0"/>
                </a:rPr>
                <a:t>EUROPSKA KOMISIJA,</a:t>
              </a:r>
            </a:p>
          </p:txBody>
        </p:sp>
      </p:grpSp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AA6D533-5045-43BA-9B12-C06A15751D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8904" y="5492750"/>
            <a:ext cx="4876800" cy="533400"/>
          </a:xfrm>
        </p:spPr>
        <p:txBody>
          <a:bodyPr/>
          <a:lstStyle/>
          <a:p>
            <a:pPr>
              <a:buClr>
                <a:srgbClr val="2C7470"/>
              </a:buClr>
            </a:pPr>
            <a:r>
              <a:rPr lang="hr-HR" sz="1800" i="1">
                <a:latin typeface="PF Square Sans Pro" pitchFamily="2" charset="0"/>
              </a:rPr>
              <a:t>Provedbena uredba Komisije (EU) 2022/1255</a:t>
            </a:r>
          </a:p>
        </p:txBody>
      </p:sp>
      <p:sp>
        <p:nvSpPr>
          <p:cNvPr id="11" name="Rectángulo redondeado 13">
            <a:extLst>
              <a:ext uri="{FF2B5EF4-FFF2-40B4-BE49-F238E27FC236}">
                <a16:creationId xmlns:a16="http://schemas.microsoft.com/office/drawing/2014/main" id="{3C063308-3175-470A-8674-23998002115A}"/>
              </a:ext>
            </a:extLst>
          </p:cNvPr>
          <p:cNvSpPr/>
          <p:nvPr/>
        </p:nvSpPr>
        <p:spPr>
          <a:xfrm>
            <a:off x="0" y="1377950"/>
            <a:ext cx="12192000" cy="568148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50" b="1" i="0" u="none" strike="noStrike" cap="none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C79C4BED-479A-45B6-97C3-BC92A7F5A580}"/>
              </a:ext>
            </a:extLst>
          </p:cNvPr>
          <p:cNvSpPr/>
          <p:nvPr/>
        </p:nvSpPr>
        <p:spPr>
          <a:xfrm>
            <a:off x="611706" y="2535904"/>
            <a:ext cx="5334000" cy="34778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</a:rPr>
              <a:t>Antimikrobici ili skupine antimikrobika navedenih u ovoj Uredbi </a:t>
            </a:r>
            <a:r>
              <a:rPr lang="hr-HR" sz="2000" b="1">
                <a:solidFill>
                  <a:srgbClr val="024B9C"/>
                </a:solidFill>
                <a:latin typeface="PF Square Sans Pro" pitchFamily="2" charset="0"/>
              </a:rPr>
              <a:t>ne mogu</a:t>
            </a:r>
            <a:r>
              <a:rPr lang="hr-HR" sz="2000">
                <a:solidFill>
                  <a:srgbClr val="024B9C"/>
                </a:solidFill>
                <a:latin typeface="PF Square Sans Pro" pitchFamily="2" charset="0"/>
              </a:rPr>
              <a:t> se koristiti u veterinarsko-medicinskim proizvodima.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</a:rPr>
              <a:t>VMP-i koji sadrže antimikrobike navedene u ovoj Uredbi </a:t>
            </a:r>
            <a:r>
              <a:rPr lang="hr-HR" sz="2000" b="1">
                <a:solidFill>
                  <a:srgbClr val="024B9C"/>
                </a:solidFill>
                <a:latin typeface="PF Square Sans Pro" pitchFamily="2" charset="0"/>
              </a:rPr>
              <a:t>ne mogu</a:t>
            </a:r>
            <a:r>
              <a:rPr lang="hr-HR" sz="2000">
                <a:solidFill>
                  <a:srgbClr val="024B9C"/>
                </a:solidFill>
                <a:latin typeface="PF Square Sans Pro" pitchFamily="2" charset="0"/>
              </a:rPr>
              <a:t> se koristiti u ljekovitoj hrani za životinje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</a:rPr>
              <a:t>Popis antimikrobika ili skupine antimikrobika koji su namjenjeni isključivo za liječenje određenih infekcija kod ljudi </a:t>
            </a:r>
            <a:r>
              <a:rPr kumimoji="0" lang="hr-HR" sz="2000" b="0" i="0" u="none" strike="noStrike" cap="none" normalizeH="0" baseline="0" noProof="0">
                <a:ln>
                  <a:noFill/>
                </a:ln>
                <a:solidFill>
                  <a:srgbClr val="024B9C"/>
                </a:solidFill>
                <a:effectLst/>
                <a:uLnTx/>
                <a:uFillTx/>
                <a:latin typeface="PF Square Sans Pro" pitchFamily="2" charset="0"/>
              </a:rPr>
              <a:t>treba stalno ažurirati </a:t>
            </a:r>
            <a:r>
              <a:rPr kumimoji="0" lang="hr-HR" sz="20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</a:rPr>
              <a:t>u svjetlu novih znanstvenih dokaza ili novih informacija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1943CAF-5478-4463-AA84-1FFA92F30628}"/>
              </a:ext>
            </a:extLst>
          </p:cNvPr>
          <p:cNvSpPr txBox="1"/>
          <p:nvPr/>
        </p:nvSpPr>
        <p:spPr>
          <a:xfrm>
            <a:off x="9225673" y="2141086"/>
            <a:ext cx="2867818" cy="369332"/>
          </a:xfrm>
          <a:prstGeom prst="rect">
            <a:avLst/>
          </a:prstGeom>
          <a:solidFill>
            <a:srgbClr val="2C7470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„popis rezerviranih lijekova“</a:t>
            </a:r>
          </a:p>
        </p:txBody>
      </p:sp>
      <p:sp>
        <p:nvSpPr>
          <p:cNvPr id="23" name="Marcador de texto 1">
            <a:extLst>
              <a:ext uri="{FF2B5EF4-FFF2-40B4-BE49-F238E27FC236}">
                <a16:creationId xmlns:a16="http://schemas.microsoft.com/office/drawing/2014/main" id="{7329D52D-90AE-48B1-A0EF-ED56FE7CCA71}"/>
              </a:ext>
            </a:extLst>
          </p:cNvPr>
          <p:cNvSpPr txBox="1">
            <a:spLocks/>
          </p:cNvSpPr>
          <p:nvPr/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0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Arial" panose="020B0604020202020204" pitchFamily="34" charset="0"/>
              </a:rPr>
              <a:t>Uporaba antimikrobnih lijekova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cap="none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24A30C1-DE06-42E0-A897-C1328FBE17E9}"/>
              </a:ext>
            </a:extLst>
          </p:cNvPr>
          <p:cNvSpPr txBox="1"/>
          <p:nvPr/>
        </p:nvSpPr>
        <p:spPr>
          <a:xfrm>
            <a:off x="762000" y="1311275"/>
            <a:ext cx="1127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000" b="1">
                <a:solidFill>
                  <a:srgbClr val="FFFFFF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Popis antimikrobika namijenjenih isključivo za uporabu u humanoj medicini: antimikrobici namijenjeni isključivo za liječenje određenih infekcija kod ljudi</a:t>
            </a:r>
          </a:p>
        </p:txBody>
      </p:sp>
    </p:spTree>
    <p:extLst>
      <p:ext uri="{BB962C8B-B14F-4D97-AF65-F5344CB8AC3E}">
        <p14:creationId xmlns:p14="http://schemas.microsoft.com/office/powerpoint/2010/main" val="1932159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00294580-17A1-419A-A04F-FE29F0C4FFC0}"/>
              </a:ext>
            </a:extLst>
          </p:cNvPr>
          <p:cNvSpPr/>
          <p:nvPr/>
        </p:nvSpPr>
        <p:spPr>
          <a:xfrm>
            <a:off x="832557" y="1875533"/>
            <a:ext cx="5334000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0" cap="none" spc="0" normalizeH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PF Square Sans Pro" pitchFamily="2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PF Square Sans Pro" pitchFamily="2" charset="0"/>
              <a:ea typeface="+mn-ea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8E2F320-47EB-4C37-B9E4-0F1154B7B1B0}"/>
              </a:ext>
            </a:extLst>
          </p:cNvPr>
          <p:cNvSpPr txBox="1"/>
          <p:nvPr/>
        </p:nvSpPr>
        <p:spPr>
          <a:xfrm>
            <a:off x="762000" y="951033"/>
            <a:ext cx="7772400" cy="369332"/>
          </a:xfrm>
          <a:prstGeom prst="rect">
            <a:avLst/>
          </a:prstGeom>
          <a:solidFill>
            <a:srgbClr val="2C7470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„Popis antimikrobika namijenjenih isključivo za uporabu u humanoj medicini“</a:t>
            </a:r>
          </a:p>
        </p:txBody>
      </p:sp>
      <p:sp>
        <p:nvSpPr>
          <p:cNvPr id="25" name="Rectángulo redondeado 13">
            <a:extLst>
              <a:ext uri="{FF2B5EF4-FFF2-40B4-BE49-F238E27FC236}">
                <a16:creationId xmlns:a16="http://schemas.microsoft.com/office/drawing/2014/main" id="{1E5AE7B6-F26D-4D5D-89EE-ECC1E2DE7A68}"/>
              </a:ext>
            </a:extLst>
          </p:cNvPr>
          <p:cNvSpPr/>
          <p:nvPr/>
        </p:nvSpPr>
        <p:spPr>
          <a:xfrm>
            <a:off x="0" y="1377950"/>
            <a:ext cx="12192000" cy="568148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50" b="1" i="0" u="none" strike="noStrike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29" name="Marcador de texto 1">
            <a:extLst>
              <a:ext uri="{FF2B5EF4-FFF2-40B4-BE49-F238E27FC236}">
                <a16:creationId xmlns:a16="http://schemas.microsoft.com/office/drawing/2014/main" id="{8CBE9950-E499-4893-A5C7-832B96A26B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0" y="311150"/>
            <a:ext cx="8008947" cy="533400"/>
          </a:xfrm>
        </p:spPr>
        <p:txBody>
          <a:bodyPr/>
          <a:lstStyle/>
          <a:p>
            <a:r>
              <a:rPr lang="hr-HR" sz="2400">
                <a:latin typeface="PF Square Sans Pro" pitchFamily="2" charset="0"/>
              </a:rPr>
              <a:t>Uporaba antimikrobnih lijekova</a:t>
            </a:r>
          </a:p>
          <a:p>
            <a:endParaRPr lang="en-GB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24A30C1-DE06-42E0-A897-C1328FBE17E9}"/>
              </a:ext>
            </a:extLst>
          </p:cNvPr>
          <p:cNvSpPr txBox="1"/>
          <p:nvPr/>
        </p:nvSpPr>
        <p:spPr>
          <a:xfrm>
            <a:off x="2352253" y="1352837"/>
            <a:ext cx="6705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cap="none" normalizeH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Arial" panose="020B0604020202020204" pitchFamily="34" charset="0"/>
              </a:rPr>
              <a:t>Podrška razboritoj uporabi i očuvanju učinkovitosti</a:t>
            </a:r>
          </a:p>
        </p:txBody>
      </p:sp>
      <p:sp>
        <p:nvSpPr>
          <p:cNvPr id="13" name="Rectángulo 16">
            <a:extLst>
              <a:ext uri="{FF2B5EF4-FFF2-40B4-BE49-F238E27FC236}">
                <a16:creationId xmlns:a16="http://schemas.microsoft.com/office/drawing/2014/main" id="{845CAFF2-BFC2-41BD-A8E2-0C608AD73A14}"/>
              </a:ext>
            </a:extLst>
          </p:cNvPr>
          <p:cNvSpPr/>
          <p:nvPr/>
        </p:nvSpPr>
        <p:spPr>
          <a:xfrm>
            <a:off x="6314127" y="2256533"/>
            <a:ext cx="5105400" cy="4303017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470650" y="2314051"/>
            <a:ext cx="4654550" cy="4080831"/>
            <a:chOff x="6470650" y="2314051"/>
            <a:chExt cx="4654550" cy="4080831"/>
          </a:xfrm>
          <a:solidFill>
            <a:schemeClr val="bg1"/>
          </a:solidFill>
        </p:grpSpPr>
        <p:sp>
          <p:nvSpPr>
            <p:cNvPr id="16" name="TextBox 15"/>
            <p:cNvSpPr txBox="1"/>
            <p:nvPr/>
          </p:nvSpPr>
          <p:spPr>
            <a:xfrm>
              <a:off x="6470650" y="2314051"/>
              <a:ext cx="2783378" cy="246221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l">
                <a:tabLst>
                  <a:tab pos="374650" algn="l"/>
                </a:tabLst>
              </a:pPr>
              <a:r>
                <a:rPr lang="hr-HR" sz="1600" dirty="0">
                  <a:latin typeface="Times New Roman" pitchFamily="18" charset="0"/>
                  <a:cs typeface="Times New Roman" pitchFamily="18" charset="0"/>
                </a:rPr>
                <a:t>(2) Antivirusni lijekovi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0850" y="2673350"/>
              <a:ext cx="2257002" cy="3721532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marL="412750" indent="-412750" algn="l">
                <a:buAutoNum type="alphaLcParenBoth"/>
                <a:tabLst>
                  <a:tab pos="387350" algn="l"/>
                </a:tabLst>
              </a:pPr>
              <a:r>
                <a:rPr lang="hr-HR" sz="1600" dirty="0">
                  <a:latin typeface="Times New Roman" pitchFamily="18" charset="0"/>
                  <a:cs typeface="Times New Roman" pitchFamily="18" charset="0"/>
                </a:rPr>
                <a:t>Amantadin</a:t>
              </a:r>
            </a:p>
            <a:p>
              <a:pPr marL="412750" indent="-412750" algn="l">
                <a:spcBef>
                  <a:spcPts val="700"/>
                </a:spcBef>
                <a:buAutoNum type="alphaLcParenBoth"/>
              </a:pPr>
              <a:r>
                <a:rPr lang="hr-HR" sz="1600" dirty="0">
                  <a:latin typeface="Times New Roman" pitchFamily="18" charset="0"/>
                  <a:cs typeface="Times New Roman" pitchFamily="18" charset="0"/>
                </a:rPr>
                <a:t>Baloksavir marboksil,</a:t>
              </a:r>
            </a:p>
            <a:p>
              <a:pPr marL="412750" indent="-412750" algn="l">
                <a:spcBef>
                  <a:spcPts val="800"/>
                </a:spcBef>
                <a:buAutoNum type="alphaLcParenBoth"/>
              </a:pPr>
              <a:r>
                <a:rPr lang="hr-HR" sz="1600" dirty="0">
                  <a:latin typeface="Times New Roman" pitchFamily="18" charset="0"/>
                  <a:cs typeface="Times New Roman" pitchFamily="18" charset="0"/>
                </a:rPr>
                <a:t>Celgosivir</a:t>
              </a:r>
            </a:p>
            <a:p>
              <a:pPr marL="412750" indent="-412750" algn="l">
                <a:spcBef>
                  <a:spcPts val="800"/>
                </a:spcBef>
                <a:buAutoNum type="alphaLcParenBoth"/>
              </a:pPr>
              <a:r>
                <a:rPr lang="hr-HR" sz="1600" dirty="0">
                  <a:latin typeface="Times New Roman" pitchFamily="18" charset="0"/>
                  <a:cs typeface="Times New Roman" pitchFamily="18" charset="0"/>
                </a:rPr>
                <a:t>Favipriavir</a:t>
              </a:r>
            </a:p>
            <a:p>
              <a:pPr marL="412750" indent="-412750" algn="l">
                <a:spcBef>
                  <a:spcPts val="800"/>
                </a:spcBef>
                <a:buAutoNum type="alphaLcParenBoth"/>
              </a:pPr>
              <a:r>
                <a:rPr lang="hr-HR" sz="1600" dirty="0">
                  <a:latin typeface="Times New Roman" pitchFamily="18" charset="0"/>
                  <a:cs typeface="Times New Roman" pitchFamily="18" charset="0"/>
                </a:rPr>
                <a:t>Galidesivir</a:t>
              </a:r>
            </a:p>
            <a:p>
              <a:pPr marL="412750" indent="-412750" algn="l">
                <a:spcBef>
                  <a:spcPts val="800"/>
                </a:spcBef>
                <a:buAutoNum type="alphaLcParenBoth"/>
              </a:pPr>
              <a:r>
                <a:rPr lang="hr-HR" sz="1600" dirty="0">
                  <a:latin typeface="Times New Roman" pitchFamily="18" charset="0"/>
                  <a:cs typeface="Times New Roman" pitchFamily="18" charset="0"/>
                </a:rPr>
                <a:t>Laktimidomicin</a:t>
              </a:r>
            </a:p>
            <a:p>
              <a:pPr marL="412750" indent="-412750" algn="l">
                <a:spcBef>
                  <a:spcPts val="800"/>
                </a:spcBef>
                <a:buAutoNum type="alphaLcParenBoth"/>
              </a:pPr>
              <a:r>
                <a:rPr lang="hr-HR" sz="1600" dirty="0">
                  <a:latin typeface="Times New Roman" pitchFamily="18" charset="0"/>
                  <a:cs typeface="Times New Roman" pitchFamily="18" charset="0"/>
                </a:rPr>
                <a:t>Laninamivir</a:t>
              </a:r>
            </a:p>
            <a:p>
              <a:pPr marL="412750" indent="-412750" algn="l">
                <a:spcBef>
                  <a:spcPts val="800"/>
                </a:spcBef>
                <a:buAutoNum type="alphaLcParenBoth"/>
              </a:pPr>
              <a:r>
                <a:rPr lang="hr-HR" sz="1600" dirty="0">
                  <a:latin typeface="Times New Roman" pitchFamily="18" charset="0"/>
                  <a:cs typeface="Times New Roman" pitchFamily="18" charset="0"/>
                </a:rPr>
                <a:t>Metisazon/metisazo</a:t>
              </a:r>
            </a:p>
            <a:p>
              <a:pPr marL="412750" indent="-412750" algn="l">
                <a:spcBef>
                  <a:spcPts val="800"/>
                </a:spcBef>
                <a:buAutoNum type="alphaLcParenBoth"/>
              </a:pPr>
              <a:r>
                <a:rPr lang="hr-HR" sz="1600" dirty="0">
                  <a:latin typeface="Times New Roman" pitchFamily="18" charset="0"/>
                  <a:cs typeface="Times New Roman" pitchFamily="18" charset="0"/>
                </a:rPr>
                <a:t>Molnupiravir</a:t>
              </a:r>
            </a:p>
            <a:p>
              <a:pPr marL="412750" indent="-412750" algn="l">
                <a:spcBef>
                  <a:spcPts val="800"/>
                </a:spcBef>
                <a:buAutoNum type="alphaLcParenBoth"/>
              </a:pPr>
              <a:r>
                <a:rPr lang="hr-HR" sz="1600" dirty="0">
                  <a:latin typeface="Times New Roman" pitchFamily="18" charset="0"/>
                  <a:cs typeface="Times New Roman" pitchFamily="18" charset="0"/>
                </a:rPr>
                <a:t>Nitazoksanid</a:t>
              </a:r>
            </a:p>
            <a:p>
              <a:pPr marL="412750" indent="-412750" algn="l">
                <a:spcBef>
                  <a:spcPts val="800"/>
                </a:spcBef>
                <a:buAutoNum type="alphaLcParenBoth"/>
              </a:pPr>
              <a:r>
                <a:rPr lang="hr-HR" sz="1600" dirty="0">
                  <a:latin typeface="Times New Roman" pitchFamily="18" charset="0"/>
                  <a:cs typeface="Times New Roman" pitchFamily="18" charset="0"/>
                </a:rPr>
                <a:t>Oseltamivir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401598" y="2458861"/>
              <a:ext cx="1723602" cy="2567369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marL="469900" indent="-469900" algn="l">
                <a:spcBef>
                  <a:spcPts val="800"/>
                </a:spcBef>
                <a:buAutoNum type="alphaLcParenBoth" startAt="12"/>
                <a:tabLst>
                  <a:tab pos="463550" algn="l"/>
                </a:tabLst>
              </a:pPr>
              <a:r>
                <a:rPr lang="hr-HR">
                  <a:latin typeface="Times New Roman" pitchFamily="18" charset="0"/>
                  <a:cs typeface="Times New Roman" pitchFamily="18" charset="0"/>
                </a:rPr>
                <a:t>Peramivir</a:t>
              </a:r>
            </a:p>
            <a:p>
              <a:pPr marL="469900" indent="-469900" algn="l">
                <a:spcBef>
                  <a:spcPts val="800"/>
                </a:spcBef>
                <a:buAutoNum type="alphaLcParenBoth" startAt="12"/>
              </a:pPr>
              <a:r>
                <a:rPr lang="hr-HR">
                  <a:latin typeface="Times New Roman" pitchFamily="18" charset="0"/>
                  <a:cs typeface="Times New Roman" pitchFamily="18" charset="0"/>
                </a:rPr>
                <a:t>Ribavirin</a:t>
              </a:r>
            </a:p>
            <a:p>
              <a:pPr marL="469900" indent="-469900" algn="l">
                <a:spcBef>
                  <a:spcPts val="800"/>
                </a:spcBef>
                <a:buAutoNum type="alphaLcParenBoth" startAt="12"/>
              </a:pPr>
              <a:r>
                <a:rPr lang="hr-HR">
                  <a:latin typeface="Times New Roman" pitchFamily="18" charset="0"/>
                  <a:cs typeface="Times New Roman" pitchFamily="18" charset="0"/>
                </a:rPr>
                <a:t>Rimantadin</a:t>
              </a:r>
            </a:p>
            <a:p>
              <a:pPr marL="469900" indent="-469900" algn="l">
                <a:spcBef>
                  <a:spcPts val="900"/>
                </a:spcBef>
                <a:buAutoNum type="alphaLcParenBoth" startAt="12"/>
              </a:pPr>
              <a:r>
                <a:rPr lang="hr-HR">
                  <a:latin typeface="Times New Roman" pitchFamily="18" charset="0"/>
                  <a:cs typeface="Times New Roman" pitchFamily="18" charset="0"/>
                </a:rPr>
                <a:t>Tizokhanid</a:t>
              </a:r>
            </a:p>
            <a:p>
              <a:pPr marL="469900" indent="-469900" algn="l">
                <a:spcBef>
                  <a:spcPts val="800"/>
                </a:spcBef>
                <a:buAutoNum type="alphaLcParenBoth" startAt="12"/>
              </a:pPr>
              <a:r>
                <a:rPr lang="hr-HR">
                  <a:latin typeface="Times New Roman" pitchFamily="18" charset="0"/>
                  <a:cs typeface="Times New Roman" pitchFamily="18" charset="0"/>
                </a:rPr>
                <a:t>Tirazavirin</a:t>
              </a:r>
            </a:p>
            <a:p>
              <a:pPr marL="469900" indent="-469900" algn="l">
                <a:spcBef>
                  <a:spcPts val="800"/>
                </a:spcBef>
                <a:buAutoNum type="alphaLcParenBoth" startAt="12"/>
              </a:pPr>
              <a:r>
                <a:rPr lang="hr-HR">
                  <a:latin typeface="Times New Roman" pitchFamily="18" charset="0"/>
                  <a:cs typeface="Times New Roman" pitchFamily="18" charset="0"/>
                </a:rPr>
                <a:t>Umifenovir</a:t>
              </a:r>
            </a:p>
            <a:p>
              <a:pPr marL="469900" indent="-469900" algn="l">
                <a:spcBef>
                  <a:spcPts val="800"/>
                </a:spcBef>
                <a:buAutoNum type="alphaLcParenBoth" startAt="12"/>
              </a:pPr>
              <a:r>
                <a:rPr lang="hr-HR">
                  <a:latin typeface="Times New Roman" pitchFamily="18" charset="0"/>
                  <a:cs typeface="Times New Roman" pitchFamily="18" charset="0"/>
                </a:rPr>
                <a:t>Zanamivir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035204" y="5302250"/>
              <a:ext cx="1918545" cy="276999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l">
                <a:tabLst>
                  <a:tab pos="374650" algn="l"/>
                </a:tabLst>
              </a:pPr>
              <a:r>
                <a:rPr lang="hr-HR" dirty="0">
                  <a:latin typeface="Times New Roman" pitchFamily="18" charset="0"/>
                  <a:cs typeface="Times New Roman" pitchFamily="18" charset="0"/>
                </a:rPr>
                <a:t>(3)	Antiprotozoici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388873" y="5720576"/>
              <a:ext cx="1736327" cy="276999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marL="355600" indent="-355600" algn="l">
                <a:buAutoNum type="alphaLcParenBoth"/>
              </a:pPr>
              <a:r>
                <a:rPr lang="hr-HR">
                  <a:latin typeface="Times New Roman" pitchFamily="18" charset="0"/>
                  <a:cs typeface="Times New Roman" pitchFamily="18" charset="0"/>
                </a:rPr>
                <a:t>Nitazoksanid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42934" y="2093039"/>
            <a:ext cx="4814872" cy="4145558"/>
            <a:chOff x="642934" y="2093039"/>
            <a:chExt cx="4814872" cy="4145558"/>
          </a:xfrm>
          <a:solidFill>
            <a:schemeClr val="bg1"/>
          </a:solidFill>
        </p:grpSpPr>
        <p:sp>
          <p:nvSpPr>
            <p:cNvPr id="27" name="TextBox 26"/>
            <p:cNvSpPr txBox="1"/>
            <p:nvPr/>
          </p:nvSpPr>
          <p:spPr>
            <a:xfrm>
              <a:off x="642934" y="2093039"/>
              <a:ext cx="1026323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l">
                <a:tabLst>
                  <a:tab pos="261938" algn="l"/>
                  <a:tab pos="2857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(1) Antibiotici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85806" y="2299057"/>
              <a:ext cx="4572000" cy="3939540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l">
                <a:spcBef>
                  <a:spcPts val="25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(a) Karboksipenicilini</a:t>
              </a:r>
            </a:p>
            <a:p>
              <a:pPr algn="l">
                <a:spcBef>
                  <a:spcPts val="25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(b) Ureidopenicilini</a:t>
              </a:r>
            </a:p>
            <a:p>
              <a:pPr algn="l">
                <a:spcBef>
                  <a:spcPts val="25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(c) Ceftobiprol</a:t>
              </a:r>
            </a:p>
            <a:p>
              <a:pPr algn="l">
                <a:spcBef>
                  <a:spcPts val="25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(d) Ceftarolin</a:t>
              </a:r>
            </a:p>
            <a:p>
              <a:pPr algn="l">
                <a:spcBef>
                  <a:spcPts val="25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(e) Kombinacije cefalosporina s inhibitorima beta-laktamaze</a:t>
              </a:r>
            </a:p>
            <a:p>
              <a:pPr algn="l">
                <a:spcBef>
                  <a:spcPts val="25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(f) Sideroforni cefalosporini</a:t>
              </a:r>
            </a:p>
            <a:p>
              <a:pPr algn="l">
                <a:spcBef>
                  <a:spcPts val="25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(g) Karbapenemi</a:t>
              </a:r>
            </a:p>
            <a:p>
              <a:pPr algn="l">
                <a:spcBef>
                  <a:spcPts val="22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(h) Penemi</a:t>
              </a:r>
            </a:p>
            <a:p>
              <a:pPr algn="l">
                <a:spcBef>
                  <a:spcPts val="22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(i) Monobaktami</a:t>
              </a:r>
            </a:p>
            <a:p>
              <a:pPr algn="l">
                <a:spcBef>
                  <a:spcPts val="30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(j) Derivati fosfonske kiseline</a:t>
              </a:r>
            </a:p>
            <a:p>
              <a:pPr algn="l">
                <a:spcBef>
                  <a:spcPts val="22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(k) Glikopeptidi</a:t>
              </a:r>
            </a:p>
            <a:p>
              <a:pPr algn="l">
                <a:spcBef>
                  <a:spcPts val="30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(l) Lipopeptidi</a:t>
              </a:r>
            </a:p>
            <a:p>
              <a:pPr algn="l">
                <a:spcBef>
                  <a:spcPts val="30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(m) Oksazolidinoni</a:t>
              </a:r>
            </a:p>
            <a:p>
              <a:pPr algn="l">
                <a:spcBef>
                  <a:spcPts val="30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(n) Fidaksomicin</a:t>
              </a:r>
            </a:p>
            <a:p>
              <a:pPr algn="l">
                <a:spcBef>
                  <a:spcPts val="30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(o) Plazomicin</a:t>
              </a:r>
            </a:p>
            <a:p>
              <a:pPr algn="l">
                <a:spcBef>
                  <a:spcPts val="30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(p) Gliciciklini</a:t>
              </a:r>
            </a:p>
            <a:p>
              <a:pPr algn="l">
                <a:spcBef>
                  <a:spcPts val="30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(q) Eravaciklin</a:t>
              </a:r>
            </a:p>
            <a:p>
              <a:pPr algn="l">
                <a:spcBef>
                  <a:spcPts val="300"/>
                </a:spcBef>
                <a:tabLst>
                  <a:tab pos="323850" algn="l"/>
                </a:tabLst>
              </a:pPr>
              <a:r>
                <a:rPr lang="hr-HR" sz="1200">
                  <a:latin typeface="Times New Roman" pitchFamily="18" charset="0"/>
                  <a:cs typeface="Times New Roman" pitchFamily="18" charset="0"/>
                </a:rPr>
                <a:t>(r) Omadaciklin</a:t>
              </a:r>
            </a:p>
          </p:txBody>
        </p:sp>
      </p:grp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12C8666-2A72-4450-93DC-9CF50DD49CA4}"/>
              </a:ext>
            </a:extLst>
          </p:cNvPr>
          <p:cNvSpPr txBox="1"/>
          <p:nvPr/>
        </p:nvSpPr>
        <p:spPr>
          <a:xfrm>
            <a:off x="2352253" y="6441329"/>
            <a:ext cx="5105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0" i="1" u="none" strike="noStrike" cap="none" normalizeH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</a:rPr>
              <a:t>Provedbena uredba Komisije (EU) 2022/1255 </a:t>
            </a:r>
          </a:p>
        </p:txBody>
      </p:sp>
    </p:spTree>
    <p:extLst>
      <p:ext uri="{BB962C8B-B14F-4D97-AF65-F5344CB8AC3E}">
        <p14:creationId xmlns:p14="http://schemas.microsoft.com/office/powerpoint/2010/main" val="2536004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724BB1BD-B7B1-4E70-ABA2-FDDD49A096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t"/>
          <a:lstStyle/>
          <a:p>
            <a:pPr algn="ctr"/>
            <a:r>
              <a:rPr lang="hr-HR" b="1">
                <a:latin typeface="Arial"/>
                <a:cs typeface="Arial"/>
              </a:rPr>
              <a:t>Nadolazeći delegirani i provedbeni pravni akti</a:t>
            </a:r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AE5DF66-CEEA-CD42-E844-4DB9137313EA}"/>
              </a:ext>
            </a:extLst>
          </p:cNvPr>
          <p:cNvSpPr txBox="1"/>
          <p:nvPr/>
        </p:nvSpPr>
        <p:spPr>
          <a:xfrm>
            <a:off x="410834" y="4175909"/>
            <a:ext cx="9997131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000" b="1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</a:rPr>
              <a:t>Popis tvari neophodnih za liječenje kopitara</a:t>
            </a:r>
            <a:r>
              <a:rPr kumimoji="0" lang="hr-HR" sz="20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</a:rPr>
              <a:t> koje su prijeko potrebne za liječenje kopitara ili koje donose dodatnu kliničku korist u usporedbi s drugim raspoloživim mogućnostima liječenja kopitara, a za koje karencija za kopitare nije kraća od šest mjeseci. </a:t>
            </a:r>
          </a:p>
        </p:txBody>
      </p:sp>
      <p:pic>
        <p:nvPicPr>
          <p:cNvPr id="8" name="Imagen 7" descr="Imagen que contiene reloj, dibujo&#10;&#10;Descripción generada automáticamente">
            <a:extLst>
              <a:ext uri="{FF2B5EF4-FFF2-40B4-BE49-F238E27FC236}">
                <a16:creationId xmlns:a16="http://schemas.microsoft.com/office/drawing/2014/main" id="{699E3CC7-9A23-48CB-BC20-066512185A3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7036" y="2909320"/>
            <a:ext cx="559217" cy="587895"/>
          </a:xfrm>
          <a:prstGeom prst="rect">
            <a:avLst/>
          </a:prstGeom>
        </p:spPr>
      </p:pic>
      <p:pic>
        <p:nvPicPr>
          <p:cNvPr id="10" name="Imagen 9" descr="Un dibujo animado&#10;&#10;Descripción generada automáticamente con confianza baja">
            <a:extLst>
              <a:ext uri="{FF2B5EF4-FFF2-40B4-BE49-F238E27FC236}">
                <a16:creationId xmlns:a16="http://schemas.microsoft.com/office/drawing/2014/main" id="{6C3740CF-90E4-43B0-8EE8-45BFE4D62BE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64253" y="4280843"/>
            <a:ext cx="762000" cy="80579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972B827D-A1F0-48D5-8EC8-4B6CDC56CF17}"/>
              </a:ext>
            </a:extLst>
          </p:cNvPr>
          <p:cNvSpPr/>
          <p:nvPr/>
        </p:nvSpPr>
        <p:spPr>
          <a:xfrm>
            <a:off x="9220200" y="3414688"/>
            <a:ext cx="1269088" cy="815607"/>
          </a:xfrm>
          <a:prstGeom prst="rect">
            <a:avLst/>
          </a:prstGeom>
          <a:solidFill>
            <a:srgbClr val="FFFFFF">
              <a:alpha val="5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cap="none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7A1712A-12B1-48B4-3847-F1672708EEA6}"/>
              </a:ext>
            </a:extLst>
          </p:cNvPr>
          <p:cNvSpPr txBox="1"/>
          <p:nvPr/>
        </p:nvSpPr>
        <p:spPr>
          <a:xfrm>
            <a:off x="226999" y="1659009"/>
            <a:ext cx="10364802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cap="none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F Square Sans Pro" pitchFamily="2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sz="2000">
                <a:solidFill>
                  <a:srgbClr val="002060"/>
                </a:solidFill>
                <a:latin typeface="PF Square Sans Pro" pitchFamily="2" charset="0"/>
              </a:rPr>
              <a:t>Popis antimikrobika koji se ne smiju koristiti u skladu </a:t>
            </a:r>
            <a:r>
              <a:rPr lang="hr-HR" sz="2000">
                <a:solidFill>
                  <a:schemeClr val="tx1"/>
                </a:solidFill>
                <a:latin typeface="PF Square Sans Pro" pitchFamily="2" charset="0"/>
              </a:rPr>
              <a:t>s</a:t>
            </a:r>
            <a:r>
              <a:rPr lang="hr-HR" sz="2000">
                <a:solidFill>
                  <a:srgbClr val="FF0000"/>
                </a:solidFill>
                <a:latin typeface="PF Square Sans Pro" pitchFamily="2" charset="0"/>
              </a:rPr>
              <a:t> </a:t>
            </a:r>
            <a:r>
              <a:rPr lang="hr-HR" sz="2000">
                <a:solidFill>
                  <a:srgbClr val="002060"/>
                </a:solidFill>
                <a:latin typeface="PF Square Sans Pro" pitchFamily="2" charset="0"/>
              </a:rPr>
              <a:t>člankom 112-114 (izvan odobrenja za stavljanje u promet) ili se smiju koristiti samo pod određenim uvjetima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dirty="0">
              <a:solidFill>
                <a:srgbClr val="002060"/>
              </a:solidFill>
              <a:latin typeface="PF Square Sans Pro" pitchFamily="2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0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</a:rPr>
              <a:t>Popis tvari odobrenih za primjenu na kopnenim životinjskim vrstama koje se koriste za proizvodnju hrane ili tvari koje su sadržane u lijeku za humanu primjenu koji je odobren u Uniji, a koji se u skladu s člankom 114. stavkom 1 mogu primjenjivati na </a:t>
            </a:r>
            <a:r>
              <a:rPr kumimoji="0" lang="hr-HR" sz="2000" b="1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</a:rPr>
              <a:t>akvatičnim</a:t>
            </a:r>
            <a:r>
              <a:rPr kumimoji="0" lang="hr-HR" sz="20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F Square Sans Pro" pitchFamily="2" charset="0"/>
              </a:rPr>
              <a:t> vrstama koje se koriste za proizvodnju hrane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D0D2B0-4729-DA49-A07D-3A40BE14ABA2}"/>
              </a:ext>
            </a:extLst>
          </p:cNvPr>
          <p:cNvSpPr txBox="1"/>
          <p:nvPr/>
        </p:nvSpPr>
        <p:spPr>
          <a:xfrm>
            <a:off x="533400" y="5461703"/>
            <a:ext cx="11125200" cy="12311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hr-HR" sz="2000">
                <a:solidFill>
                  <a:srgbClr val="002060"/>
                </a:solidFill>
                <a:latin typeface="PF Square Sans Pro" pitchFamily="2" charset="0"/>
              </a:rPr>
              <a:t>Više informacija o svim delegiranim i provedbenim aktima:</a:t>
            </a:r>
          </a:p>
          <a:p>
            <a:r>
              <a:rPr lang="hr-HR" sz="1800">
                <a:effectLst/>
                <a:latin typeface="Segoe UI" panose="020B0502040204020203" pitchFamily="34" charset="0"/>
                <a:hlinkClick r:id="rId5"/>
              </a:rPr>
              <a:t>https://food.ec.europa.eu/animals/animal-health/vet-meds-med-feed/implementation_en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187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00294580-17A1-419A-A04F-FE29F0C4FFC0}"/>
              </a:ext>
            </a:extLst>
          </p:cNvPr>
          <p:cNvSpPr/>
          <p:nvPr/>
        </p:nvSpPr>
        <p:spPr>
          <a:xfrm>
            <a:off x="188321" y="2677834"/>
            <a:ext cx="4383679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cap="none" normalizeH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Arial" panose="020B0604020202020204" pitchFamily="34" charset="0"/>
              </a:rPr>
              <a:t>Popis antimikrobika koji se: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F Square Sans Pro" pitchFamily="2" charset="0"/>
              <a:ea typeface="+mn-ea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Tx/>
              <a:buAutoNum type="alphaLcParenBoth"/>
              <a:tabLst/>
              <a:defRPr/>
            </a:pPr>
            <a:r>
              <a:rPr kumimoji="0" lang="hr-HR" sz="2000" b="0" i="0" u="none" strike="noStrike" cap="none" normalizeH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  <a:ea typeface="+mn-ea"/>
              </a:rPr>
              <a:t>ne primjenjuju u skladu s člancima 112., 113. i 114.; ili</a:t>
            </a:r>
          </a:p>
          <a:p>
            <a:pPr marL="4572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Tx/>
              <a:buAutoNum type="alphaLcParenBoth"/>
              <a:tabLst/>
              <a:defRPr/>
            </a:pPr>
            <a:r>
              <a:rPr kumimoji="0" lang="hr-HR" sz="2000" b="0" i="0" u="none" strike="noStrike" cap="none" normalizeH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F Square Sans Pro" pitchFamily="2" charset="0"/>
                <a:ea typeface="+mn-ea"/>
              </a:rPr>
              <a:t>primjenjuju u skladu s člancima 112., 113. i 114. samo pod određenim uvjetima.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PF Square Sans Pro" pitchFamily="2" charset="0"/>
              <a:ea typeface="+mn-ea"/>
            </a:endParaRPr>
          </a:p>
        </p:txBody>
      </p:sp>
      <p:sp>
        <p:nvSpPr>
          <p:cNvPr id="11" name="Rectángulo redondeado 13">
            <a:extLst>
              <a:ext uri="{FF2B5EF4-FFF2-40B4-BE49-F238E27FC236}">
                <a16:creationId xmlns:a16="http://schemas.microsoft.com/office/drawing/2014/main" id="{3C063308-3175-470A-8674-23998002115A}"/>
              </a:ext>
            </a:extLst>
          </p:cNvPr>
          <p:cNvSpPr/>
          <p:nvPr/>
        </p:nvSpPr>
        <p:spPr>
          <a:xfrm>
            <a:off x="0" y="1365607"/>
            <a:ext cx="12192000" cy="580491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50" b="1" i="0" u="none" strike="noStrike" cap="none" spc="0" normalizeH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8EEB1E4-DEFE-4899-BFEA-0D7F985BA66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40" r="10017" b="10116"/>
          <a:stretch/>
        </p:blipFill>
        <p:spPr>
          <a:xfrm>
            <a:off x="4572000" y="2039247"/>
            <a:ext cx="3886200" cy="23996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FC087C8E-F392-46FC-B4CA-D9FDE7257A18}"/>
              </a:ext>
            </a:extLst>
          </p:cNvPr>
          <p:cNvSpPr txBox="1"/>
          <p:nvPr/>
        </p:nvSpPr>
        <p:spPr>
          <a:xfrm>
            <a:off x="0" y="2039247"/>
            <a:ext cx="4267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F Square Sans Pro" pitchFamily="2" charset="0"/>
                <a:ea typeface="Steelfish" charset="0"/>
                <a:cs typeface="Steelfish" charset="0"/>
              </a:rPr>
              <a:t>!</a:t>
            </a:r>
            <a:r>
              <a:rPr kumimoji="0" lang="hr-HR" sz="2800" b="1" i="0" u="none" strike="noStrike" cap="none" normalizeH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PF Square Sans Pro" pitchFamily="2" charset="0"/>
                <a:ea typeface="Steelfish" charset="0"/>
                <a:cs typeface="Steelfish" charset="0"/>
              </a:rPr>
              <a:t>Članak 107. stavak 6.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970EDC7-A38A-4B57-B63A-5E7945914F55}"/>
              </a:ext>
            </a:extLst>
          </p:cNvPr>
          <p:cNvSpPr txBox="1"/>
          <p:nvPr/>
        </p:nvSpPr>
        <p:spPr>
          <a:xfrm>
            <a:off x="762000" y="5203755"/>
            <a:ext cx="2962656" cy="649224"/>
          </a:xfrm>
          <a:prstGeom prst="rect">
            <a:avLst/>
          </a:prstGeom>
          <a:solidFill>
            <a:srgbClr val="2C7470"/>
          </a:solidFill>
        </p:spPr>
        <p:txBody>
          <a:bodyPr wrap="square" rtlCol="0">
            <a:noAutofit/>
          </a:bodyPr>
          <a:lstStyle/>
          <a:p>
            <a:pPr marL="66675" marR="0" lvl="0" indent="-666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cap="none" normalizeH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</a:rPr>
              <a:t>„Uporaba antimikrobnih veterinarsko-medicinskih proizvoda izvan uvjeta odobrenja za stavljanje u promet“</a:t>
            </a:r>
          </a:p>
        </p:txBody>
      </p:sp>
      <p:sp>
        <p:nvSpPr>
          <p:cNvPr id="20" name="Marcador de texto 1">
            <a:extLst>
              <a:ext uri="{FF2B5EF4-FFF2-40B4-BE49-F238E27FC236}">
                <a16:creationId xmlns:a16="http://schemas.microsoft.com/office/drawing/2014/main" id="{2287B31F-AC14-4F94-8D41-770F8F0CD6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0" y="311150"/>
            <a:ext cx="8008947" cy="533400"/>
          </a:xfrm>
        </p:spPr>
        <p:txBody>
          <a:bodyPr/>
          <a:lstStyle/>
          <a:p>
            <a:r>
              <a:rPr lang="hr-HR" sz="2400">
                <a:latin typeface="PF Square Sans Pro" pitchFamily="2" charset="0"/>
              </a:rPr>
              <a:t>Uporaba antimikrobnih veterinarsko-medicinskih proizvoda</a:t>
            </a:r>
          </a:p>
          <a:p>
            <a:endParaRPr lang="en-GB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24A30C1-DE06-42E0-A897-C1328FBE17E9}"/>
              </a:ext>
            </a:extLst>
          </p:cNvPr>
          <p:cNvSpPr txBox="1"/>
          <p:nvPr/>
        </p:nvSpPr>
        <p:spPr>
          <a:xfrm>
            <a:off x="1447800" y="1389255"/>
            <a:ext cx="9372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cap="none" normalizeH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F Square Sans Pro" pitchFamily="2" charset="0"/>
                <a:ea typeface="+mn-ea"/>
                <a:cs typeface="Arial" panose="020B0604020202020204" pitchFamily="34" charset="0"/>
              </a:rPr>
              <a:t>Popis antimikrobika koji se ne smiju koristiti izvan odobrenja za stavljanje u promet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669620" y="3021008"/>
            <a:ext cx="3731422" cy="1365477"/>
            <a:chOff x="4669620" y="3021008"/>
            <a:chExt cx="3731422" cy="1365477"/>
          </a:xfrm>
          <a:solidFill>
            <a:schemeClr val="bg1"/>
          </a:solidFill>
        </p:grpSpPr>
        <p:sp>
          <p:nvSpPr>
            <p:cNvPr id="15" name="TextBox 14"/>
            <p:cNvSpPr txBox="1"/>
            <p:nvPr/>
          </p:nvSpPr>
          <p:spPr>
            <a:xfrm>
              <a:off x="4669627" y="3021008"/>
              <a:ext cx="1193800" cy="228524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0000"/>
                </a:lnSpc>
                <a:tabLst>
                  <a:tab pos="374650" algn="l"/>
                </a:tabLst>
              </a:pPr>
              <a:r>
                <a:rPr lang="hr-HR" sz="550">
                  <a:latin typeface="Verdana" pitchFamily="34" charset="0"/>
                  <a:ea typeface="Verdana" pitchFamily="34" charset="0"/>
                  <a:cs typeface="Times New Roman" pitchFamily="18" charset="0"/>
                </a:rPr>
                <a:t>15. lipnja 2023.</a:t>
              </a:r>
            </a:p>
            <a:p>
              <a:pPr algn="l">
                <a:lnSpc>
                  <a:spcPct val="90000"/>
                </a:lnSpc>
                <a:tabLst>
                  <a:tab pos="374650" algn="l"/>
                </a:tabLst>
              </a:pPr>
              <a:r>
                <a:rPr lang="hr-HR" sz="550">
                  <a:latin typeface="Verdana" pitchFamily="34" charset="0"/>
                  <a:ea typeface="Verdana" pitchFamily="34" charset="0"/>
                  <a:cs typeface="Times New Roman" pitchFamily="18" charset="0"/>
                </a:rPr>
                <a:t>EMA/CVMP/151584/2021</a:t>
              </a:r>
            </a:p>
            <a:p>
              <a:pPr algn="l">
                <a:lnSpc>
                  <a:spcPct val="90000"/>
                </a:lnSpc>
                <a:tabLst>
                  <a:tab pos="374650" algn="l"/>
                </a:tabLst>
              </a:pPr>
              <a:r>
                <a:rPr lang="hr-HR" sz="550">
                  <a:latin typeface="Verdana" pitchFamily="34" charset="0"/>
                  <a:ea typeface="Verdana" pitchFamily="34" charset="0"/>
                  <a:cs typeface="Times New Roman" pitchFamily="18" charset="0"/>
                </a:rPr>
                <a:t>Odjel za veterinarske lijekove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669620" y="3513938"/>
              <a:ext cx="3731422" cy="872547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0000"/>
                </a:lnSpc>
                <a:tabLst>
                  <a:tab pos="374650" algn="l"/>
                </a:tabLst>
              </a:pPr>
              <a:r>
                <a:rPr lang="hr-HR" sz="1030">
                  <a:solidFill>
                    <a:srgbClr val="142495"/>
                  </a:solidFill>
                  <a:latin typeface="Verdana" pitchFamily="34" charset="0"/>
                  <a:ea typeface="Verdana" pitchFamily="34" charset="0"/>
                  <a:cs typeface="Times New Roman" pitchFamily="18" charset="0"/>
                </a:rPr>
                <a:t>Znanstveno savjetovanje prema članku 107. stavku 6. Uredbe (EU) 2019/6 za sastavljanje popisa antimikrobika koji se ne smiju koristiti u skladu s člancima 112., 113. i 114. iste Uredbe, ili koji se smiju koristiti u skladu s ovim člancima samo pod određenim uvjetima</a:t>
              </a:r>
            </a:p>
          </p:txBody>
        </p:sp>
      </p:grpSp>
      <p:pic>
        <p:nvPicPr>
          <p:cNvPr id="18" name="Picture 6" descr="D:\Abul Kalam\2024\May\06.05.2024\1\Picture2.jpg"/>
          <p:cNvPicPr>
            <a:picLocks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4" t="6806" r="3882" b="8654"/>
          <a:stretch/>
        </p:blipFill>
        <p:spPr bwMode="auto">
          <a:xfrm>
            <a:off x="4527804" y="4658339"/>
            <a:ext cx="7232904" cy="2087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876800" y="4625547"/>
            <a:ext cx="6540500" cy="19261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tabLst>
                <a:tab pos="374650" algn="l"/>
              </a:tabLst>
            </a:pPr>
            <a:r>
              <a:rPr lang="hr-HR" sz="1050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Pri donošenju tih provedbenih akata Komisija uzima u obzir sljedeće kriterije:</a:t>
            </a:r>
          </a:p>
          <a:p>
            <a:pPr algn="l">
              <a:spcBef>
                <a:spcPts val="1200"/>
              </a:spcBef>
              <a:tabLst>
                <a:tab pos="209550" algn="l"/>
              </a:tabLst>
            </a:pPr>
            <a:r>
              <a:rPr lang="hr-HR" sz="1050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(a)	rizici za zdravlje životinja ili javno zdravlje ako se antimikrobni veterinarsko-medicinski proizvod koristi u skladu s člancima 112., 113. i 114.;</a:t>
            </a:r>
          </a:p>
          <a:p>
            <a:pPr algn="l">
              <a:spcBef>
                <a:spcPts val="1200"/>
              </a:spcBef>
              <a:tabLst>
                <a:tab pos="209550" algn="l"/>
              </a:tabLst>
            </a:pPr>
            <a:r>
              <a:rPr lang="hr-HR" sz="1050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(b)	rizik za zdravlje životinja ili javno zdravlje u slučaju razvoja antimikrobne otpornosti;</a:t>
            </a:r>
          </a:p>
          <a:p>
            <a:pPr algn="l">
              <a:spcBef>
                <a:spcPts val="1200"/>
              </a:spcBef>
              <a:tabLst>
                <a:tab pos="209550" algn="l"/>
              </a:tabLst>
            </a:pPr>
            <a:r>
              <a:rPr lang="hr-HR" sz="1050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(c)	dostupnost drugih načina liječenja za životinje;</a:t>
            </a:r>
          </a:p>
          <a:p>
            <a:pPr algn="l">
              <a:spcBef>
                <a:spcPts val="1300"/>
              </a:spcBef>
              <a:tabLst>
                <a:tab pos="209550" algn="l"/>
              </a:tabLst>
            </a:pPr>
            <a:r>
              <a:rPr lang="hr-HR" sz="1050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(d)	dostupnost drugih antimikrobnih lijekova za ljude;</a:t>
            </a:r>
          </a:p>
          <a:p>
            <a:pPr algn="l">
              <a:spcBef>
                <a:spcPts val="1300"/>
              </a:spcBef>
              <a:tabLst>
                <a:tab pos="209550" algn="l"/>
              </a:tabLst>
            </a:pPr>
            <a:r>
              <a:rPr lang="hr-HR" sz="1050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(e)	posljedice za akvakulturu i poljoprivredu ako se oboljela životinja na liječi.</a:t>
            </a:r>
          </a:p>
        </p:txBody>
      </p:sp>
    </p:spTree>
    <p:extLst>
      <p:ext uri="{BB962C8B-B14F-4D97-AF65-F5344CB8AC3E}">
        <p14:creationId xmlns:p14="http://schemas.microsoft.com/office/powerpoint/2010/main" val="3198586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AA6D533-5045-43BA-9B12-C06A15751D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1" y="2216150"/>
            <a:ext cx="10972800" cy="533400"/>
          </a:xfrm>
        </p:spPr>
        <p:txBody>
          <a:bodyPr/>
          <a:lstStyle/>
          <a:p>
            <a:pPr>
              <a:buClr>
                <a:srgbClr val="2C7470"/>
              </a:buClr>
            </a:pPr>
            <a:endParaRPr lang="en-US" dirty="0">
              <a:latin typeface="PF Square Sans Pro" pitchFamily="2" charset="0"/>
            </a:endParaRPr>
          </a:p>
          <a:p>
            <a:pPr>
              <a:buClr>
                <a:srgbClr val="2C7470"/>
              </a:buClr>
            </a:pPr>
            <a:endParaRPr lang="en-US" dirty="0">
              <a:latin typeface="PF Square Sans Pro" pitchFamily="2" charset="0"/>
            </a:endParaRPr>
          </a:p>
          <a:p>
            <a:endParaRPr lang="en-GB" dirty="0"/>
          </a:p>
        </p:txBody>
      </p:sp>
      <p:sp>
        <p:nvSpPr>
          <p:cNvPr id="4" name="Rectángulo redondeado 13">
            <a:extLst>
              <a:ext uri="{FF2B5EF4-FFF2-40B4-BE49-F238E27FC236}">
                <a16:creationId xmlns:a16="http://schemas.microsoft.com/office/drawing/2014/main" id="{9E312FE7-A2CE-48CA-B86B-F83B7E492A64}"/>
              </a:ext>
            </a:extLst>
          </p:cNvPr>
          <p:cNvSpPr/>
          <p:nvPr/>
        </p:nvSpPr>
        <p:spPr>
          <a:xfrm>
            <a:off x="0" y="1365607"/>
            <a:ext cx="12192000" cy="580491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s-ES" sz="1050" b="1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94DA49E-DC74-46EA-B939-3085F78B11AF}"/>
              </a:ext>
            </a:extLst>
          </p:cNvPr>
          <p:cNvSpPr txBox="1"/>
          <p:nvPr/>
        </p:nvSpPr>
        <p:spPr>
          <a:xfrm>
            <a:off x="457201" y="2491154"/>
            <a:ext cx="93726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1800">
                <a:solidFill>
                  <a:prstClr val="white"/>
                </a:solidFill>
                <a:latin typeface="PF Square Sans Pro" pitchFamily="2" charset="0"/>
                <a:ea typeface="Steelfish" charset="0"/>
                <a:cs typeface="Steelfish" charset="0"/>
              </a:rPr>
              <a:t>!</a:t>
            </a:r>
            <a:r>
              <a:rPr lang="hr-HR" sz="2800" b="1">
                <a:solidFill>
                  <a:srgbClr val="003399"/>
                </a:solidFill>
                <a:latin typeface="PF Square Sans Pro" pitchFamily="2" charset="0"/>
                <a:ea typeface="Steelfish" charset="0"/>
                <a:cs typeface="Steelfish" charset="0"/>
              </a:rPr>
              <a:t>Članak 114. 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AC0FEF2-480E-4D1B-B524-08451014FA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3200" y="2079944"/>
            <a:ext cx="796953" cy="837823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8D0FB960-6059-446B-95AD-429679DDAB84}"/>
              </a:ext>
            </a:extLst>
          </p:cNvPr>
          <p:cNvSpPr txBox="1"/>
          <p:nvPr/>
        </p:nvSpPr>
        <p:spPr>
          <a:xfrm>
            <a:off x="457201" y="3053037"/>
            <a:ext cx="48768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>
                <a:solidFill>
                  <a:srgbClr val="003399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Komisija provedbenim aktima utvrđuje popis tvari koje se koriste u veterinarsko-medicinskim proizvodima odobrenima u Uniji za primjenu na kopnenim životinjskim vrstama koje se koriste za proizvodnju hrane ili tvari koje su sadržane u lijeku za humanu primjenu koji je odobren u skladu s Direktivom 2001/83/EZ ili Uredbom (EZ) br. 726/2004, a koji se u skladu sa člankom 114. stavkom 1. </a:t>
            </a:r>
            <a:r>
              <a:rPr lang="hr-HR" b="1">
                <a:solidFill>
                  <a:srgbClr val="003399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mogu primjenjivati na akvatičnim vrstama koje se koriste za proizvodnju hrane.</a:t>
            </a:r>
          </a:p>
        </p:txBody>
      </p:sp>
      <p:sp>
        <p:nvSpPr>
          <p:cNvPr id="14" name="Marcador de texto 1">
            <a:extLst>
              <a:ext uri="{FF2B5EF4-FFF2-40B4-BE49-F238E27FC236}">
                <a16:creationId xmlns:a16="http://schemas.microsoft.com/office/drawing/2014/main" id="{AD488333-B0B5-4622-8CF7-0BE0FD238AEC}"/>
              </a:ext>
            </a:extLst>
          </p:cNvPr>
          <p:cNvSpPr txBox="1">
            <a:spLocks/>
          </p:cNvSpPr>
          <p:nvPr/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hr-HR">
                <a:latin typeface="PF Square Sans Pro" pitchFamily="2" charset="0"/>
              </a:rPr>
              <a:t>Nadolazeći akti</a:t>
            </a:r>
          </a:p>
          <a:p>
            <a:endParaRPr lang="en-GB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24A30C1-DE06-42E0-A897-C1328FBE17E9}"/>
              </a:ext>
            </a:extLst>
          </p:cNvPr>
          <p:cNvSpPr txBox="1"/>
          <p:nvPr/>
        </p:nvSpPr>
        <p:spPr>
          <a:xfrm>
            <a:off x="152400" y="1361657"/>
            <a:ext cx="11745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000" b="1" dirty="0">
                <a:solidFill>
                  <a:schemeClr val="bg1"/>
                </a:solidFill>
                <a:latin typeface="PF Square Sans Pro" pitchFamily="2" charset="0"/>
                <a:ea typeface="+mn-ea"/>
                <a:cs typeface="Arial" panose="020B0604020202020204" pitchFamily="34" charset="0"/>
              </a:rPr>
              <a:t>Popis antimikrobika koji se mogu primjenjivati na akvatičnim vrstama koje se koriste za proizvodnju hrane</a:t>
            </a:r>
          </a:p>
        </p:txBody>
      </p:sp>
      <p:pic>
        <p:nvPicPr>
          <p:cNvPr id="16" name="Imagen 12">
            <a:extLst>
              <a:ext uri="{FF2B5EF4-FFF2-40B4-BE49-F238E27FC236}">
                <a16:creationId xmlns:a16="http://schemas.microsoft.com/office/drawing/2014/main" id="{59F32520-B60E-47FB-9FBD-A6926431821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475" r="5476"/>
          <a:stretch/>
        </p:blipFill>
        <p:spPr>
          <a:xfrm>
            <a:off x="5562600" y="3524044"/>
            <a:ext cx="6019799" cy="23756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TextBox 16"/>
          <p:cNvSpPr txBox="1"/>
          <p:nvPr/>
        </p:nvSpPr>
        <p:spPr>
          <a:xfrm>
            <a:off x="5643563" y="3562146"/>
            <a:ext cx="5897880" cy="207749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just">
              <a:tabLst>
                <a:tab pos="374650" algn="l"/>
              </a:tabLst>
            </a:pPr>
            <a:r>
              <a:rPr lang="hr-HR" sz="1400" i="1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„(a) rizici za okoliš ako se akvatične vrste koje se koriste za proizvodnju hrane liječe tim tvarima;</a:t>
            </a:r>
          </a:p>
          <a:p>
            <a:pPr algn="just">
              <a:lnSpc>
                <a:spcPct val="110000"/>
              </a:lnSpc>
              <a:spcBef>
                <a:spcPts val="1800"/>
              </a:spcBef>
              <a:tabLst>
                <a:tab pos="285750" algn="l"/>
              </a:tabLst>
            </a:pPr>
            <a:r>
              <a:rPr lang="hr-HR" sz="1400" i="1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(b) utjecaj na zdravlje životinja i javno zdravlje ako se oboljele akvatične vrste koje se koriste za proizvodnju hrane ne mogu liječiti antimikrobikom s popisa u skladu s člankom 107. stavkom 6.;</a:t>
            </a:r>
          </a:p>
          <a:p>
            <a:pPr algn="just">
              <a:lnSpc>
                <a:spcPct val="110000"/>
              </a:lnSpc>
              <a:spcBef>
                <a:spcPts val="1700"/>
              </a:spcBef>
              <a:tabLst>
                <a:tab pos="285750" algn="l"/>
              </a:tabLst>
            </a:pPr>
            <a:r>
              <a:rPr lang="hr-HR" sz="1400" i="1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(c) dostupnost ili nedostatak drugih medicinskih proizvoda, načina liječenja ili mjera za sprečavanje ili liječenje oboljenja ili određenih indikacija u akvatičnih vrsta koje se koriste za proizvodnju hrane.“</a:t>
            </a:r>
          </a:p>
        </p:txBody>
      </p:sp>
    </p:spTree>
    <p:extLst>
      <p:ext uri="{BB962C8B-B14F-4D97-AF65-F5344CB8AC3E}">
        <p14:creationId xmlns:p14="http://schemas.microsoft.com/office/powerpoint/2010/main" val="470014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alizado 2">
      <a:dk1>
        <a:srgbClr val="000000"/>
      </a:dk1>
      <a:lt1>
        <a:srgbClr val="FFFFFF"/>
      </a:lt1>
      <a:dk2>
        <a:srgbClr val="003399"/>
      </a:dk2>
      <a:lt2>
        <a:srgbClr val="2C7471"/>
      </a:lt2>
      <a:accent1>
        <a:srgbClr val="6BB289"/>
      </a:accent1>
      <a:accent2>
        <a:srgbClr val="EDECEC"/>
      </a:accent2>
      <a:accent3>
        <a:srgbClr val="8ACEA6"/>
      </a:accent3>
      <a:accent4>
        <a:srgbClr val="126660"/>
      </a:accent4>
      <a:accent5>
        <a:srgbClr val="3163B5"/>
      </a:accent5>
      <a:accent6>
        <a:srgbClr val="FFFFFF"/>
      </a:accent6>
      <a:hlink>
        <a:srgbClr val="4F81BD"/>
      </a:hlink>
      <a:folHlink>
        <a:srgbClr val="8064A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1959</Words>
  <Application>Microsoft Office PowerPoint</Application>
  <PresentationFormat>Custom</PresentationFormat>
  <Paragraphs>261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EC Square Sans Pro</vt:lpstr>
      <vt:lpstr>Montserrat</vt:lpstr>
      <vt:lpstr>PF Square Sans Pro</vt:lpstr>
      <vt:lpstr>Segoe UI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PLANTILLA_PPT</dc:title>
  <dc:creator>Monica Zabala Utrillas</dc:creator>
  <cp:lastModifiedBy>Andrea Castro Troya</cp:lastModifiedBy>
  <cp:revision>53</cp:revision>
  <dcterms:created xsi:type="dcterms:W3CDTF">2023-11-20T15:58:16Z</dcterms:created>
  <dcterms:modified xsi:type="dcterms:W3CDTF">2024-05-14T15:36:56Z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2023-11-20T00:00:00Z</vt:filetime>
  </property>
  <property fmtid="{D5CDD505-2E9C-101B-9397-08002B2CF9AE}" pid="3" name="Creator">
    <vt:lpwstr>Adobe Illustrator 28.0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2023-11-20T00:00:00Z</vt:filetime>
  </property>
  <property fmtid="{D5CDD505-2E9C-101B-9397-08002B2CF9AE}" pid="6" name="Producer">
    <vt:lpwstr>Adobe PDF library 17.00</vt:lpwstr>
  </property>
  <property fmtid="{D5CDD505-2E9C-101B-9397-08002B2CF9AE}" pid="7" name="MSIP_Label_6bd9ddd1-4d20-43f6-abfa-fc3c07406f94_Enabled">
    <vt:lpwstr>true</vt:lpwstr>
  </property>
  <property fmtid="{D5CDD505-2E9C-101B-9397-08002B2CF9AE}" pid="8" name="MSIP_Label_6bd9ddd1-4d20-43f6-abfa-fc3c07406f94_SetDate">
    <vt:lpwstr>2024-04-25T09:54:48Z</vt:lpwstr>
  </property>
  <property fmtid="{D5CDD505-2E9C-101B-9397-08002B2CF9AE}" pid="9" name="MSIP_Label_6bd9ddd1-4d20-43f6-abfa-fc3c07406f94_Method">
    <vt:lpwstr>Standard</vt:lpwstr>
  </property>
  <property fmtid="{D5CDD505-2E9C-101B-9397-08002B2CF9AE}" pid="10" name="MSIP_Label_6bd9ddd1-4d20-43f6-abfa-fc3c07406f94_Name">
    <vt:lpwstr>Commission Use</vt:lpwstr>
  </property>
  <property fmtid="{D5CDD505-2E9C-101B-9397-08002B2CF9AE}" pid="11" name="MSIP_Label_6bd9ddd1-4d20-43f6-abfa-fc3c07406f94_SiteId">
    <vt:lpwstr>b24c8b06-522c-46fe-9080-70926f8dddb1</vt:lpwstr>
  </property>
  <property fmtid="{D5CDD505-2E9C-101B-9397-08002B2CF9AE}" pid="12" name="MSIP_Label_6bd9ddd1-4d20-43f6-abfa-fc3c07406f94_ActionId">
    <vt:lpwstr>6cf798a2-cc92-4994-932b-da5007d89735</vt:lpwstr>
  </property>
  <property fmtid="{D5CDD505-2E9C-101B-9397-08002B2CF9AE}" pid="13" name="MSIP_Label_6bd9ddd1-4d20-43f6-abfa-fc3c07406f94_ContentBits">
    <vt:lpwstr>0</vt:lpwstr>
  </property>
</Properties>
</file>