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9"/>
  </p:notesMasterIdLst>
  <p:handoutMasterIdLst>
    <p:handoutMasterId r:id="rId20"/>
  </p:handoutMasterIdLst>
  <p:sldIdLst>
    <p:sldId id="277" r:id="rId3"/>
    <p:sldId id="386" r:id="rId4"/>
    <p:sldId id="264" r:id="rId5"/>
    <p:sldId id="281" r:id="rId6"/>
    <p:sldId id="280" r:id="rId7"/>
    <p:sldId id="384" r:id="rId8"/>
    <p:sldId id="388" r:id="rId9"/>
    <p:sldId id="389" r:id="rId10"/>
    <p:sldId id="391" r:id="rId11"/>
    <p:sldId id="393" r:id="rId12"/>
    <p:sldId id="394" r:id="rId13"/>
    <p:sldId id="395" r:id="rId14"/>
    <p:sldId id="398" r:id="rId15"/>
    <p:sldId id="396" r:id="rId16"/>
    <p:sldId id="399" r:id="rId17"/>
    <p:sldId id="397"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75616" autoAdjust="0"/>
  </p:normalViewPr>
  <p:slideViewPr>
    <p:cSldViewPr snapToGrid="0">
      <p:cViewPr varScale="1">
        <p:scale>
          <a:sx n="80" d="100"/>
          <a:sy n="80" d="100"/>
        </p:scale>
        <p:origin x="1674" y="60"/>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29/04/2024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29-4-2024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cu7cIIlbOd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14</a:t>
            </a:fld>
            <a:endParaRPr lang="en-GB"/>
          </a:p>
        </p:txBody>
      </p:sp>
    </p:spTree>
    <p:extLst>
      <p:ext uri="{BB962C8B-B14F-4D97-AF65-F5344CB8AC3E}">
        <p14:creationId xmlns:p14="http://schemas.microsoft.com/office/powerpoint/2010/main" val="227062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15</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16</a:t>
            </a:fld>
            <a:endParaRPr lang="en-GB"/>
          </a:p>
        </p:txBody>
      </p:sp>
    </p:spTree>
    <p:extLst>
      <p:ext uri="{BB962C8B-B14F-4D97-AF65-F5344CB8AC3E}">
        <p14:creationId xmlns:p14="http://schemas.microsoft.com/office/powerpoint/2010/main" val="179497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Using a multi-actor plan on a goat farm (youtube.com)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Note for Malta: groups will be mixed of f</a:t>
            </a:r>
            <a:r>
              <a:rPr lang="nl-NL" kern="0" dirty="0">
                <a:solidFill>
                  <a:srgbClr val="FF0000"/>
                </a:solidFill>
              </a:rPr>
              <a:t>armers and veterinarians, considering the reduced number of veterinarians.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kern="0" dirty="0">
                <a:solidFill>
                  <a:srgbClr val="FF0000"/>
                </a:solidFill>
              </a:rPr>
              <a:t>In other countries, groups will be separated.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For the group facilitators in Malta: give farmers 1 colour of post-its, and vets another colour. Ask in the last 10 minutes to the farmers (and the vets) to ‘change hats’: will they answer the questions differently? Now, give to the farmers the post-it colours of the vets, and to the vets the post-it colours of the farmers.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r>
              <a:rPr lang="nl-NL" sz="2800" kern="0" dirty="0">
                <a:solidFill>
                  <a:sysClr val="windowText" lastClr="000000"/>
                </a:solidFill>
                <a:latin typeface="EC Square Sans Pro" panose="020B0506040000020004" pitchFamily="34" charset="0"/>
                <a:cs typeface="Arial" panose="020B0604020202020204" pitchFamily="34" charset="0"/>
              </a:rPr>
              <a:t>(small ruminants – poultry – swine – bovine)</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Small ruminants group will be subdivided into 2 groups</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Other participants of species (rabbits, land animals, aquaculture) are placed into the groups where they can most relate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254823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10</a:t>
            </a:fld>
            <a:endParaRPr lang="en-GB"/>
          </a:p>
        </p:txBody>
      </p:sp>
    </p:spTree>
    <p:extLst>
      <p:ext uri="{BB962C8B-B14F-4D97-AF65-F5344CB8AC3E}">
        <p14:creationId xmlns:p14="http://schemas.microsoft.com/office/powerpoint/2010/main" val="367192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29-4-2024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29-4-2024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29-4-2024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29-4-2024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29-4-2024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29-4-2024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29-4-2024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29-4-2024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29-4-2024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29-4-2024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29-4-2024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29-4-2024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9.png"/><Relationship Id="rId7" Type="http://schemas.openxmlformats.org/officeDocument/2006/relationships/image" Target="../media/image68.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9.png"/><Relationship Id="rId7" Type="http://schemas.openxmlformats.org/officeDocument/2006/relationships/image" Target="../media/image68.png"/><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9.png"/><Relationship Id="rId7" Type="http://schemas.openxmlformats.org/officeDocument/2006/relationships/image" Target="../media/image68.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6.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image" Target="../media/image69.png"/><Relationship Id="rId7" Type="http://schemas.openxmlformats.org/officeDocument/2006/relationships/image" Target="../media/image72.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71.png"/><Relationship Id="rId5" Type="http://schemas.openxmlformats.org/officeDocument/2006/relationships/image" Target="../media/image76.jpeg"/><Relationship Id="rId4" Type="http://schemas.openxmlformats.org/officeDocument/2006/relationships/image" Target="../media/image7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ROMANIA, 9 AND 10 MAY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1"/>
            <a:ext cx="8008947" cy="532414"/>
          </a:xfrm>
        </p:spPr>
        <p:txBody>
          <a:bodyPr/>
          <a:lstStyle/>
          <a:p>
            <a:pPr marL="0" indent="0">
              <a:buNone/>
            </a:pPr>
            <a:r>
              <a:rPr lang="en-GB" dirty="0">
                <a:latin typeface="EC Square Sans Pro" panose="020B0506040000020004" pitchFamily="34" charset="0"/>
              </a:rPr>
              <a:t>Plenary discussion Group Exercise 1</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3357300258"/>
              </p:ext>
            </p:extLst>
          </p:nvPr>
        </p:nvGraphicFramePr>
        <p:xfrm>
          <a:off x="0" y="1171073"/>
          <a:ext cx="12191999" cy="5408434"/>
        </p:xfrm>
        <a:graphic>
          <a:graphicData uri="http://schemas.openxmlformats.org/drawingml/2006/table">
            <a:tbl>
              <a:tblPr/>
              <a:tblGrid>
                <a:gridCol w="1459832">
                  <a:extLst>
                    <a:ext uri="{9D8B030D-6E8A-4147-A177-3AD203B41FA5}">
                      <a16:colId xmlns:a16="http://schemas.microsoft.com/office/drawing/2014/main" val="226147076"/>
                    </a:ext>
                  </a:extLst>
                </a:gridCol>
                <a:gridCol w="1540042">
                  <a:extLst>
                    <a:ext uri="{9D8B030D-6E8A-4147-A177-3AD203B41FA5}">
                      <a16:colId xmlns:a16="http://schemas.microsoft.com/office/drawing/2014/main" val="865857085"/>
                    </a:ext>
                  </a:extLst>
                </a:gridCol>
                <a:gridCol w="4203031">
                  <a:extLst>
                    <a:ext uri="{9D8B030D-6E8A-4147-A177-3AD203B41FA5}">
                      <a16:colId xmlns:a16="http://schemas.microsoft.com/office/drawing/2014/main" val="3925395878"/>
                    </a:ext>
                  </a:extLst>
                </a:gridCol>
                <a:gridCol w="2983832">
                  <a:extLst>
                    <a:ext uri="{9D8B030D-6E8A-4147-A177-3AD203B41FA5}">
                      <a16:colId xmlns:a16="http://schemas.microsoft.com/office/drawing/2014/main" val="746999470"/>
                    </a:ext>
                  </a:extLst>
                </a:gridCol>
                <a:gridCol w="2005262">
                  <a:extLst>
                    <a:ext uri="{9D8B030D-6E8A-4147-A177-3AD203B41FA5}">
                      <a16:colId xmlns:a16="http://schemas.microsoft.com/office/drawing/2014/main" val="1678133852"/>
                    </a:ext>
                  </a:extLst>
                </a:gridCol>
              </a:tblGrid>
              <a:tr h="462978">
                <a:tc rowSpan="2">
                  <a:txBody>
                    <a:bodyPr/>
                    <a:lstStyle/>
                    <a:p>
                      <a:pPr algn="ctr" fontAlgn="ct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2000" b="1" i="0" u="none" strike="noStrike" dirty="0">
                          <a:solidFill>
                            <a:srgbClr val="FFFFFF"/>
                          </a:solidFill>
                          <a:effectLst/>
                          <a:latin typeface="EC Square Sans Pro" panose="020B0506040000020004" pitchFamily="34" charset="0"/>
                        </a:rPr>
                        <a:t>Q1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gridSpan="3">
                  <a:txBody>
                    <a:bodyPr/>
                    <a:lstStyle/>
                    <a:p>
                      <a:pPr algn="ctr" fontAlgn="ctr"/>
                      <a:r>
                        <a:rPr lang="en-GB" sz="2000" b="1" i="0" u="none" strike="noStrike" dirty="0">
                          <a:solidFill>
                            <a:srgbClr val="FFFFFF"/>
                          </a:solidFill>
                          <a:effectLst/>
                          <a:latin typeface="EC Square Sans Pro" panose="020B0506040000020004" pitchFamily="34" charset="0"/>
                        </a:rPr>
                        <a:t>Q2 -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9006597"/>
                  </a:ext>
                </a:extLst>
              </a:tr>
              <a:tr h="589246">
                <a:tc vMerge="1">
                  <a:txBody>
                    <a:bodyPr/>
                    <a:lstStyle/>
                    <a:p>
                      <a:endParaRPr lang="en-GB"/>
                    </a:p>
                  </a:txBody>
                  <a:tcPr/>
                </a:tc>
                <a:tc>
                  <a:txBody>
                    <a:bodyPr/>
                    <a:lstStyle/>
                    <a:p>
                      <a:pPr algn="ctr" fontAlgn="ctr"/>
                      <a:r>
                        <a:rPr lang="en-GB" sz="1800" b="1" i="0" u="none" strike="noStrike">
                          <a:solidFill>
                            <a:srgbClr val="FFFFFF"/>
                          </a:solidFill>
                          <a:effectLst/>
                          <a:latin typeface="EC Square Sans Pro" panose="020B0506040000020004" pitchFamily="34" charset="0"/>
                        </a:rPr>
                        <a:t>Most used Antimicrobial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Husbandry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Reduce use and responsible use of AM</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Other </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 </a:t>
                      </a:r>
                    </a:p>
                    <a:p>
                      <a:pPr algn="l"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726035">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ctr"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014154" y="2509807"/>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895577" y="456301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935953" y="534864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901628" y="6018729"/>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40" name="CuadroTexto 39">
            <a:extLst>
              <a:ext uri="{FF2B5EF4-FFF2-40B4-BE49-F238E27FC236}">
                <a16:creationId xmlns:a16="http://schemas.microsoft.com/office/drawing/2014/main" id="{61A33758-D72F-49DF-B664-00BE137E55FB}"/>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Romania</a:t>
            </a:r>
          </a:p>
        </p:txBody>
      </p:sp>
    </p:spTree>
    <p:extLst>
      <p:ext uri="{BB962C8B-B14F-4D97-AF65-F5344CB8AC3E}">
        <p14:creationId xmlns:p14="http://schemas.microsoft.com/office/powerpoint/2010/main" val="21491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a:latin typeface="EC Square Sans Pro" panose="020B0506040000020004" pitchFamily="34" charset="0"/>
              </a:rPr>
              <a:t>Identify the barriers and 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husbandy practices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implementing the h</a:t>
            </a:r>
            <a:r>
              <a:rPr kumimoji="0" lang="en-US"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usbandry</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practices identify in the </a:t>
            </a:r>
            <a:r>
              <a:rPr lang="nl-NL" sz="3200" b="1" dirty="0">
                <a:solidFill>
                  <a:srgbClr val="002060"/>
                </a:solidFill>
                <a:latin typeface="EC Square Sans Pro" panose="020B0506040000020004" pitchFamily="34" charset="0"/>
                <a:cs typeface="Arial" panose="020B0604020202020204" pitchFamily="34" charset="0"/>
              </a:rPr>
              <a:t>exercise 1</a:t>
            </a:r>
            <a:r>
              <a:rPr lang="en-US" sz="3200" b="1" dirty="0">
                <a:solidFill>
                  <a:srgbClr val="002060"/>
                </a:solidFill>
                <a:latin typeface="EC Square Sans Pro" panose="020B0506040000020004" pitchFamily="34"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Create</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 SMART goal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for</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yourself</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a:t>
            </a:r>
            <a:r>
              <a:rPr lang="nl-NL" sz="3200" kern="0" dirty="0" err="1">
                <a:latin typeface="EC Square Sans Pro" panose="020B0506040000020004" pitchFamily="34" charset="0"/>
              </a:rPr>
              <a:t>exercise</a:t>
            </a:r>
            <a:r>
              <a:rPr lang="nl-NL" sz="3200" kern="0" dirty="0">
                <a:latin typeface="EC Square Sans Pro" panose="020B0506040000020004" pitchFamily="34" charset="0"/>
              </a:rPr>
              <a:t> 2b - </a:t>
            </a:r>
            <a:r>
              <a:rPr lang="nl-NL" sz="3200" b="1" kern="0" dirty="0">
                <a:latin typeface="EC Square Sans Pro" panose="020B0506040000020004" pitchFamily="34" charset="0"/>
              </a:rPr>
              <a:t>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a:t>
            </a:r>
            <a:r>
              <a:rPr lang="nl-NL" sz="3200" b="1" u="sng" kern="0" dirty="0">
                <a:latin typeface="EC Square Sans Pro" panose="020B0506040000020004" pitchFamily="34" charset="0"/>
              </a:rPr>
              <a:t>Reduce and responsible use of antimicrobials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 and responsible use of antimicrobials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reducing and responsible use of antimicrobials?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endParaRPr lang="en-US" sz="32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Create a SMART goal for yourself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a:t>
            </a:r>
            <a:r>
              <a:rPr lang="nl-NL" sz="3200" b="1" u="sng" dirty="0">
                <a:latin typeface="EC Square Sans Pro" panose="020B0506040000020004" pitchFamily="34" charset="0"/>
              </a:rPr>
              <a:t>Presentation of the outcomes: solutions to 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0010941" cy="801921"/>
          </a:xfrm>
        </p:spPr>
        <p:txBody>
          <a:bodyPr>
            <a:normAutofit/>
          </a:bodyPr>
          <a:lstStyle/>
          <a:p>
            <a:pPr marL="0" indent="0">
              <a:buNone/>
            </a:pPr>
            <a:r>
              <a:rPr lang="en-GB" sz="2400" kern="0" dirty="0">
                <a:latin typeface="EC Square Sans Pro" panose="020B0506040000020004" pitchFamily="34" charset="0"/>
                <a:ea typeface="+mn-ea"/>
              </a:rPr>
              <a:t>Group Exercise 3a - Plenary discussion – Presentation of the outcomes - Solutions barriers to improve husbandry practices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1752365119"/>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 </a:t>
                      </a:r>
                    </a:p>
                    <a:p>
                      <a:pPr algn="l"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ctr"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E603E172-CE11-4175-B169-3E24ED395621}"/>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Romania</a:t>
            </a:r>
          </a:p>
        </p:txBody>
      </p:sp>
    </p:spTree>
    <p:extLst>
      <p:ext uri="{BB962C8B-B14F-4D97-AF65-F5344CB8AC3E}">
        <p14:creationId xmlns:p14="http://schemas.microsoft.com/office/powerpoint/2010/main" val="263588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a:t>
            </a:r>
            <a:r>
              <a:rPr lang="nl-NL" sz="3200" b="1" kern="1200" dirty="0">
                <a:latin typeface="EC Square Sans Pro" panose="020B0506040000020004" pitchFamily="34" charset="0"/>
              </a:rPr>
              <a:t>Presentation of the outcomes: measures to reduce and use antimicrobials in a more responsible way</a:t>
            </a:r>
            <a:endParaRPr lang="es-ES" sz="3200" b="1"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20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1103141" cy="801921"/>
          </a:xfrm>
        </p:spPr>
        <p:txBody>
          <a:bodyPr>
            <a:normAutofit/>
          </a:bodyPr>
          <a:lstStyle/>
          <a:p>
            <a:pPr marL="0" indent="0">
              <a:buNone/>
            </a:pPr>
            <a:r>
              <a:rPr lang="en-GB" sz="2400" kern="0" dirty="0">
                <a:latin typeface="EC Square Sans Pro" panose="020B0506040000020004" pitchFamily="34" charset="0"/>
                <a:ea typeface="+mn-ea"/>
              </a:rPr>
              <a:t>Group Exercise 3b - Plenary discussion – Presentation of the outcomes - Solutions barriers to reduce and have a responsible use of antimicrobials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2189575174"/>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GB" sz="1800" b="1" i="0" u="none" strike="noStrike" dirty="0">
                          <a:solidFill>
                            <a:srgbClr val="FFFFFF"/>
                          </a:solidFill>
                          <a:effectLst/>
                          <a:latin typeface="EC Square Sans Pro" panose="020B0506040000020004" pitchFamily="34"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 </a:t>
                      </a:r>
                    </a:p>
                    <a:p>
                      <a:pPr algn="l"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fontAlgn="ctr"/>
                      <a:r>
                        <a:rPr lang="en-GB" sz="1800" b="1" i="0" u="none" strike="noStrike" dirty="0">
                          <a:solidFill>
                            <a:srgbClr val="002060"/>
                          </a:solidFill>
                          <a:effectLst/>
                          <a:latin typeface="EC Square Sans Pro" panose="020B0506040000020004" pitchFamily="34" charset="0"/>
                        </a:rPr>
                        <a:t>Group</a:t>
                      </a:r>
                    </a:p>
                    <a:p>
                      <a:pPr algn="l"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5A108B8A-A5D1-461D-95B3-57B4BE96A109}"/>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Romania</a:t>
            </a:r>
          </a:p>
        </p:txBody>
      </p:sp>
    </p:spTree>
    <p:extLst>
      <p:ext uri="{BB962C8B-B14F-4D97-AF65-F5344CB8AC3E}">
        <p14:creationId xmlns:p14="http://schemas.microsoft.com/office/powerpoint/2010/main" val="166050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 name="Tijdelijke aanduiding voor inhoud 2">
            <a:extLst>
              <a:ext uri="{FF2B5EF4-FFF2-40B4-BE49-F238E27FC236}">
                <a16:creationId xmlns:a16="http://schemas.microsoft.com/office/drawing/2014/main" id="{9AFC0F6C-8903-4F0E-A0F1-CFC198D6AFA2}"/>
              </a:ext>
            </a:extLst>
          </p:cNvPr>
          <p:cNvSpPr txBox="1">
            <a:spLocks/>
          </p:cNvSpPr>
          <p:nvPr/>
        </p:nvSpPr>
        <p:spPr>
          <a:xfrm>
            <a:off x="541088" y="1962683"/>
            <a:ext cx="10515600" cy="134903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rgbClr val="002060"/>
                </a:solidFill>
                <a:latin typeface="EC Square Sans Pro" panose="020B0506040000020004" pitchFamily="34" charset="0"/>
                <a:cs typeface="Arial" panose="020B0604020202020204" pitchFamily="34" charset="0"/>
              </a:rPr>
              <a:t>…</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further</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reduce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the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need</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use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antimicrobials</a:t>
            </a:r>
            <a:endParaRPr lang="nl-NL" sz="2800" b="1" kern="0" dirty="0">
              <a:solidFill>
                <a:srgbClr val="002060"/>
              </a:solidFill>
              <a:latin typeface="EC Square Sans Pro" panose="020B0506040000020004" pitchFamily="34" charset="0"/>
              <a:cs typeface="Arial" panose="020B0604020202020204" pitchFamily="34" charset="0"/>
            </a:endParaRP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kern="0" dirty="0">
                <a:solidFill>
                  <a:srgbClr val="002060"/>
                </a:solidFill>
                <a:latin typeface="EC Square Sans Pro" panose="020B0506040000020004" pitchFamily="34" charset="0"/>
                <a:cs typeface="Arial" panose="020B0604020202020204" pitchFamily="34" charset="0"/>
              </a:rPr>
              <a:t>Groups divided per specie:</a:t>
            </a: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b="1" kern="0" dirty="0">
                <a:solidFill>
                  <a:srgbClr val="2C7470"/>
                </a:solidFill>
                <a:latin typeface="EC Square Sans Pro" panose="020B0506040000020004" pitchFamily="34" charset="0"/>
                <a:cs typeface="Arial" panose="020B0604020202020204" pitchFamily="34" charset="0"/>
              </a:rPr>
              <a:t>Malta</a:t>
            </a:r>
          </a:p>
          <a:p>
            <a:endParaRPr lang="nl-NL" sz="28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rgbClr val="002060"/>
              </a:solidFill>
            </a:endParaRPr>
          </a:p>
        </p:txBody>
      </p:sp>
      <p:sp>
        <p:nvSpPr>
          <p:cNvPr id="34" name="Ovaal 6">
            <a:extLst>
              <a:ext uri="{FF2B5EF4-FFF2-40B4-BE49-F238E27FC236}">
                <a16:creationId xmlns:a16="http://schemas.microsoft.com/office/drawing/2014/main" id="{578736E5-493F-43ED-8EBD-3ED5F8A885D4}"/>
              </a:ext>
            </a:extLst>
          </p:cNvPr>
          <p:cNvSpPr/>
          <p:nvPr/>
        </p:nvSpPr>
        <p:spPr>
          <a:xfrm>
            <a:off x="8860630" y="1978752"/>
            <a:ext cx="3331369" cy="1882118"/>
          </a:xfrm>
          <a:prstGeom prst="ellipse">
            <a:avLst/>
          </a:prstGeom>
          <a:solidFill>
            <a:srgbClr val="6BB1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3200" dirty="0">
                <a:solidFill>
                  <a:srgbClr val="002060"/>
                </a:solidFill>
              </a:rPr>
              <a:t>You can go to your table number!</a:t>
            </a:r>
          </a:p>
        </p:txBody>
      </p:sp>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7512819" cy="135821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pPr lvl="0"/>
            <a:r>
              <a:rPr lang="nl-NL" sz="3200" b="1" kern="0" dirty="0">
                <a:latin typeface="EC Square Sans Pro" panose="020B0506040000020004" pitchFamily="34" charset="0"/>
              </a:rPr>
              <a:t>Identify problems and opportunities</a:t>
            </a:r>
            <a:endParaRPr lang="es-ES" sz="3200" b="1" kern="0" dirty="0">
              <a:latin typeface="EC Square Sans Pro" panose="020B0506040000020004" pitchFamily="34" charset="0"/>
            </a:endParaRPr>
          </a:p>
          <a:p>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6" name="Elipse 45">
            <a:extLst>
              <a:ext uri="{FF2B5EF4-FFF2-40B4-BE49-F238E27FC236}">
                <a16:creationId xmlns:a16="http://schemas.microsoft.com/office/drawing/2014/main" id="{40052694-8F7C-4EA0-87C7-8A1890A1FC01}"/>
              </a:ext>
            </a:extLst>
          </p:cNvPr>
          <p:cNvSpPr/>
          <p:nvPr/>
        </p:nvSpPr>
        <p:spPr>
          <a:xfrm>
            <a:off x="9909170" y="5694359"/>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Elipse 46">
            <a:extLst>
              <a:ext uri="{FF2B5EF4-FFF2-40B4-BE49-F238E27FC236}">
                <a16:creationId xmlns:a16="http://schemas.microsoft.com/office/drawing/2014/main" id="{81738D1B-37AE-4589-994E-751A313E29F2}"/>
              </a:ext>
            </a:extLst>
          </p:cNvPr>
          <p:cNvSpPr/>
          <p:nvPr/>
        </p:nvSpPr>
        <p:spPr>
          <a:xfrm flipH="1">
            <a:off x="10072548" y="5688279"/>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Elipse 47">
            <a:extLst>
              <a:ext uri="{FF2B5EF4-FFF2-40B4-BE49-F238E27FC236}">
                <a16:creationId xmlns:a16="http://schemas.microsoft.com/office/drawing/2014/main" id="{7C9DE364-F0BE-430A-8EEA-7F56A68B30FA}"/>
              </a:ext>
            </a:extLst>
          </p:cNvPr>
          <p:cNvSpPr/>
          <p:nvPr/>
        </p:nvSpPr>
        <p:spPr>
          <a:xfrm>
            <a:off x="820307" y="5738328"/>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Elipse 48">
            <a:extLst>
              <a:ext uri="{FF2B5EF4-FFF2-40B4-BE49-F238E27FC236}">
                <a16:creationId xmlns:a16="http://schemas.microsoft.com/office/drawing/2014/main" id="{35E6885A-DEC1-48EA-BDE2-AEE30D04FF4E}"/>
              </a:ext>
            </a:extLst>
          </p:cNvPr>
          <p:cNvSpPr/>
          <p:nvPr/>
        </p:nvSpPr>
        <p:spPr>
          <a:xfrm flipH="1">
            <a:off x="983685" y="5732248"/>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0" name="Picture 4" descr="840+ Heifer Illustrations, Royalty-Free Vector Graphics &amp; Clip Art - iStock  | Heifer cows, Heifer vector, Heifer milk">
            <a:extLst>
              <a:ext uri="{FF2B5EF4-FFF2-40B4-BE49-F238E27FC236}">
                <a16:creationId xmlns:a16="http://schemas.microsoft.com/office/drawing/2014/main" id="{C8F6D431-0A44-4775-9A5F-423D8E2B40B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114153" y="5954185"/>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Silhouette of a pig Royalty Free Vector Image - VectorStock">
            <a:extLst>
              <a:ext uri="{FF2B5EF4-FFF2-40B4-BE49-F238E27FC236}">
                <a16:creationId xmlns:a16="http://schemas.microsoft.com/office/drawing/2014/main" id="{90209C39-0849-43B5-A737-DBA2A88EE72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844" t="18131" r="2411" b="24735"/>
          <a:stretch/>
        </p:blipFill>
        <p:spPr bwMode="auto">
          <a:xfrm>
            <a:off x="10205354" y="5938798"/>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52" name="CuadroTexto 51">
            <a:extLst>
              <a:ext uri="{FF2B5EF4-FFF2-40B4-BE49-F238E27FC236}">
                <a16:creationId xmlns:a16="http://schemas.microsoft.com/office/drawing/2014/main" id="{56AA4F4D-FBCF-40F9-807C-7A35B5D26902}"/>
              </a:ext>
            </a:extLst>
          </p:cNvPr>
          <p:cNvSpPr txBox="1"/>
          <p:nvPr/>
        </p:nvSpPr>
        <p:spPr>
          <a:xfrm>
            <a:off x="664272" y="4189548"/>
            <a:ext cx="122711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1</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Bovine</a:t>
            </a:r>
          </a:p>
        </p:txBody>
      </p:sp>
      <p:sp>
        <p:nvSpPr>
          <p:cNvPr id="53" name="Elipse 52">
            <a:extLst>
              <a:ext uri="{FF2B5EF4-FFF2-40B4-BE49-F238E27FC236}">
                <a16:creationId xmlns:a16="http://schemas.microsoft.com/office/drawing/2014/main" id="{25403B6B-16B3-4AB1-81FA-E22DEF483604}"/>
              </a:ext>
            </a:extLst>
          </p:cNvPr>
          <p:cNvSpPr/>
          <p:nvPr/>
        </p:nvSpPr>
        <p:spPr>
          <a:xfrm>
            <a:off x="2398235" y="5736891"/>
            <a:ext cx="1036341"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Elipse 53">
            <a:extLst>
              <a:ext uri="{FF2B5EF4-FFF2-40B4-BE49-F238E27FC236}">
                <a16:creationId xmlns:a16="http://schemas.microsoft.com/office/drawing/2014/main" id="{1B3DD1AA-15BB-4A77-ABEC-B697FAB6BAB6}"/>
              </a:ext>
            </a:extLst>
          </p:cNvPr>
          <p:cNvSpPr/>
          <p:nvPr/>
        </p:nvSpPr>
        <p:spPr>
          <a:xfrm flipH="1">
            <a:off x="2561610" y="5730811"/>
            <a:ext cx="1034373"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CuadroTexto 54">
            <a:extLst>
              <a:ext uri="{FF2B5EF4-FFF2-40B4-BE49-F238E27FC236}">
                <a16:creationId xmlns:a16="http://schemas.microsoft.com/office/drawing/2014/main" id="{2B376672-7A00-4C82-AE50-E7B5D890F770}"/>
              </a:ext>
            </a:extLst>
          </p:cNvPr>
          <p:cNvSpPr txBox="1"/>
          <p:nvPr/>
        </p:nvSpPr>
        <p:spPr>
          <a:xfrm>
            <a:off x="1904515" y="4189548"/>
            <a:ext cx="2371870"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2</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 &amp; aquaculture</a:t>
            </a:r>
          </a:p>
        </p:txBody>
      </p:sp>
      <p:pic>
        <p:nvPicPr>
          <p:cNvPr id="56" name="Picture 6" descr="Chicken Icon Vector Art, Icons, and Graphics for Free Download">
            <a:extLst>
              <a:ext uri="{FF2B5EF4-FFF2-40B4-BE49-F238E27FC236}">
                <a16:creationId xmlns:a16="http://schemas.microsoft.com/office/drawing/2014/main" id="{E63D3669-82A5-4C2E-96F7-104E056E96DA}"/>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2710854" y="5858808"/>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4" descr="Fish Icon Vector Isolated Stock Illustration - Download Image Now - Fish,  Icon, Vector - iStock">
            <a:extLst>
              <a:ext uri="{FF2B5EF4-FFF2-40B4-BE49-F238E27FC236}">
                <a16:creationId xmlns:a16="http://schemas.microsoft.com/office/drawing/2014/main" id="{51EEAE63-5163-4FB0-8323-31BF7865038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2037" t="29604" r="9625" b="30401"/>
          <a:stretch/>
        </p:blipFill>
        <p:spPr bwMode="auto">
          <a:xfrm>
            <a:off x="3020294" y="5936149"/>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58" name="Elipse 57">
            <a:extLst>
              <a:ext uri="{FF2B5EF4-FFF2-40B4-BE49-F238E27FC236}">
                <a16:creationId xmlns:a16="http://schemas.microsoft.com/office/drawing/2014/main" id="{4395888B-3D4D-42BF-A405-A13378952382}"/>
              </a:ext>
            </a:extLst>
          </p:cNvPr>
          <p:cNvSpPr/>
          <p:nvPr/>
        </p:nvSpPr>
        <p:spPr>
          <a:xfrm>
            <a:off x="4488223" y="5745350"/>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Elipse 58">
            <a:extLst>
              <a:ext uri="{FF2B5EF4-FFF2-40B4-BE49-F238E27FC236}">
                <a16:creationId xmlns:a16="http://schemas.microsoft.com/office/drawing/2014/main" id="{096F2161-EA4D-4EA9-A2DC-56D0E8216E07}"/>
              </a:ext>
            </a:extLst>
          </p:cNvPr>
          <p:cNvSpPr/>
          <p:nvPr/>
        </p:nvSpPr>
        <p:spPr>
          <a:xfrm flipH="1">
            <a:off x="4651596" y="5739270"/>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0" name="Picture 6" descr="Chicken Icon Vector Art, Icons, and Graphics for Free Download">
            <a:extLst>
              <a:ext uri="{FF2B5EF4-FFF2-40B4-BE49-F238E27FC236}">
                <a16:creationId xmlns:a16="http://schemas.microsoft.com/office/drawing/2014/main" id="{F4C84096-87AA-4F5A-B357-EBCF1740385E}"/>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4907171" y="5867267"/>
            <a:ext cx="290281" cy="330166"/>
          </a:xfrm>
          <a:prstGeom prst="rect">
            <a:avLst/>
          </a:prstGeom>
          <a:noFill/>
          <a:extLst>
            <a:ext uri="{909E8E84-426E-40DD-AFC4-6F175D3DCCD1}">
              <a14:hiddenFill xmlns:a14="http://schemas.microsoft.com/office/drawing/2010/main">
                <a:solidFill>
                  <a:srgbClr val="FFFFFF"/>
                </a:solidFill>
              </a14:hiddenFill>
            </a:ext>
          </a:extLst>
        </p:spPr>
      </p:pic>
      <p:sp>
        <p:nvSpPr>
          <p:cNvPr id="61" name="CuadroTexto 60">
            <a:extLst>
              <a:ext uri="{FF2B5EF4-FFF2-40B4-BE49-F238E27FC236}">
                <a16:creationId xmlns:a16="http://schemas.microsoft.com/office/drawing/2014/main" id="{1EF948B1-6396-43BE-B0DD-309C7C3DDED0}"/>
              </a:ext>
            </a:extLst>
          </p:cNvPr>
          <p:cNvSpPr txBox="1"/>
          <p:nvPr/>
        </p:nvSpPr>
        <p:spPr>
          <a:xfrm>
            <a:off x="3908712"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3</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a:t>
            </a:r>
          </a:p>
        </p:txBody>
      </p:sp>
      <p:sp>
        <p:nvSpPr>
          <p:cNvPr id="62" name="Elipse 61">
            <a:extLst>
              <a:ext uri="{FF2B5EF4-FFF2-40B4-BE49-F238E27FC236}">
                <a16:creationId xmlns:a16="http://schemas.microsoft.com/office/drawing/2014/main" id="{7983C688-2ED9-4237-BA28-AF1FBD4E9E06}"/>
              </a:ext>
            </a:extLst>
          </p:cNvPr>
          <p:cNvSpPr/>
          <p:nvPr/>
        </p:nvSpPr>
        <p:spPr>
          <a:xfrm>
            <a:off x="6283228" y="5725849"/>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Elipse 62">
            <a:extLst>
              <a:ext uri="{FF2B5EF4-FFF2-40B4-BE49-F238E27FC236}">
                <a16:creationId xmlns:a16="http://schemas.microsoft.com/office/drawing/2014/main" id="{5D4161F7-900E-4791-8808-2A4042A60EA3}"/>
              </a:ext>
            </a:extLst>
          </p:cNvPr>
          <p:cNvSpPr/>
          <p:nvPr/>
        </p:nvSpPr>
        <p:spPr>
          <a:xfrm flipH="1">
            <a:off x="6446601" y="5719769"/>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CuadroTexto 63">
            <a:extLst>
              <a:ext uri="{FF2B5EF4-FFF2-40B4-BE49-F238E27FC236}">
                <a16:creationId xmlns:a16="http://schemas.microsoft.com/office/drawing/2014/main" id="{00FC2A89-5180-4E56-82C9-DED75D14FE53}"/>
              </a:ext>
            </a:extLst>
          </p:cNvPr>
          <p:cNvSpPr txBox="1"/>
          <p:nvPr/>
        </p:nvSpPr>
        <p:spPr>
          <a:xfrm>
            <a:off x="5567625" y="4189548"/>
            <a:ext cx="2186205"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4</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1</a:t>
            </a:r>
          </a:p>
        </p:txBody>
      </p:sp>
      <p:pic>
        <p:nvPicPr>
          <p:cNvPr id="65" name="Picture 10" descr="Goat Vector Art Stock Images | Depositphotos">
            <a:extLst>
              <a:ext uri="{FF2B5EF4-FFF2-40B4-BE49-F238E27FC236}">
                <a16:creationId xmlns:a16="http://schemas.microsoft.com/office/drawing/2014/main" id="{C4D250E7-4D35-4F62-8DAE-86ED464E582E}"/>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8755" t="14682" r="10177" b="14207"/>
          <a:stretch/>
        </p:blipFill>
        <p:spPr bwMode="auto">
          <a:xfrm>
            <a:off x="6653242" y="5867267"/>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6" name="Elipse 65">
            <a:extLst>
              <a:ext uri="{FF2B5EF4-FFF2-40B4-BE49-F238E27FC236}">
                <a16:creationId xmlns:a16="http://schemas.microsoft.com/office/drawing/2014/main" id="{C4656743-ED4B-4688-BC9A-CC4D1DF59162}"/>
              </a:ext>
            </a:extLst>
          </p:cNvPr>
          <p:cNvSpPr/>
          <p:nvPr/>
        </p:nvSpPr>
        <p:spPr>
          <a:xfrm>
            <a:off x="8004063" y="5718555"/>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Elipse 66">
            <a:extLst>
              <a:ext uri="{FF2B5EF4-FFF2-40B4-BE49-F238E27FC236}">
                <a16:creationId xmlns:a16="http://schemas.microsoft.com/office/drawing/2014/main" id="{AD515D1E-CB37-4D74-BE9B-02B0CC6A5391}"/>
              </a:ext>
            </a:extLst>
          </p:cNvPr>
          <p:cNvSpPr/>
          <p:nvPr/>
        </p:nvSpPr>
        <p:spPr>
          <a:xfrm flipH="1">
            <a:off x="8167436" y="5712475"/>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CuadroTexto 67">
            <a:extLst>
              <a:ext uri="{FF2B5EF4-FFF2-40B4-BE49-F238E27FC236}">
                <a16:creationId xmlns:a16="http://schemas.microsoft.com/office/drawing/2014/main" id="{A5B48C0C-352F-4789-A45C-478BD837389D}"/>
              </a:ext>
            </a:extLst>
          </p:cNvPr>
          <p:cNvSpPr txBox="1"/>
          <p:nvPr/>
        </p:nvSpPr>
        <p:spPr>
          <a:xfrm>
            <a:off x="7421434" y="4189548"/>
            <a:ext cx="2220118"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5</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2</a:t>
            </a:r>
          </a:p>
        </p:txBody>
      </p:sp>
      <p:pic>
        <p:nvPicPr>
          <p:cNvPr id="69" name="Picture 8" descr="Sheep Vector Illustration Black Silhouette. Stock Vector - Illustration of  raphic, husbandry: 140349495">
            <a:extLst>
              <a:ext uri="{FF2B5EF4-FFF2-40B4-BE49-F238E27FC236}">
                <a16:creationId xmlns:a16="http://schemas.microsoft.com/office/drawing/2014/main" id="{4DFF1CD8-FCB6-4D22-AF14-7E86F6F77552}"/>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3743" t="7481" r="11426" b="9237"/>
          <a:stretch/>
        </p:blipFill>
        <p:spPr bwMode="auto">
          <a:xfrm>
            <a:off x="8368200" y="5905783"/>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0" name="CuadroTexto 69">
            <a:extLst>
              <a:ext uri="{FF2B5EF4-FFF2-40B4-BE49-F238E27FC236}">
                <a16:creationId xmlns:a16="http://schemas.microsoft.com/office/drawing/2014/main" id="{AD4EB5CF-2B02-4837-BADE-039C271F01B4}"/>
              </a:ext>
            </a:extLst>
          </p:cNvPr>
          <p:cNvSpPr txBox="1"/>
          <p:nvPr/>
        </p:nvSpPr>
        <p:spPr>
          <a:xfrm>
            <a:off x="9223649"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6</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Swine</a:t>
            </a:r>
          </a:p>
        </p:txBody>
      </p:sp>
    </p:spTree>
    <p:extLst>
      <p:ext uri="{BB962C8B-B14F-4D97-AF65-F5344CB8AC3E}">
        <p14:creationId xmlns:p14="http://schemas.microsoft.com/office/powerpoint/2010/main" val="189381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Please, answer to the following questions:</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kern="0" dirty="0">
                <a:solidFill>
                  <a:srgbClr val="002060"/>
                </a:solidFill>
                <a:latin typeface="EC Square Sans Pro" panose="020B0506040000020004" pitchFamily="34" charset="0"/>
                <a:cs typeface="Arial" panose="020B0604020202020204" pitchFamily="34" charset="0"/>
              </a:rPr>
              <a:t>What are the most used antimicrobials in your specie and for which conditions?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dirty="0">
                <a:solidFill>
                  <a:srgbClr val="002060"/>
                </a:solidFill>
                <a:latin typeface="EC Square Sans Pro" panose="020B0506040000020004" pitchFamily="34" charset="0"/>
                <a:cs typeface="Arial" panose="020B0604020202020204" pitchFamily="34" charset="0"/>
              </a:rPr>
              <a:t>What are the opportunities/good practices to </a:t>
            </a:r>
            <a:r>
              <a:rPr lang="en-US" sz="3200" b="1" kern="0" dirty="0">
                <a:solidFill>
                  <a:srgbClr val="002060"/>
                </a:solidFill>
                <a:latin typeface="EC Square Sans Pro" panose="020B0506040000020004" pitchFamily="34" charset="0"/>
                <a:cs typeface="Arial" panose="020B0604020202020204" pitchFamily="34" charset="0"/>
              </a:rPr>
              <a:t>reduce AMU for these conditions? </a:t>
            </a:r>
            <a:r>
              <a:rPr lang="en-US" sz="2000" kern="0" dirty="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Reduce and responsible use of antibiotics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Work with post-its to put your answers on the flip-overs</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Widescreen</PresentationFormat>
  <Paragraphs>329</Paragraphs>
  <Slides>16</Slides>
  <Notes>15</Notes>
  <HiddenSlides>4</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42</cp:revision>
  <dcterms:created xsi:type="dcterms:W3CDTF">2024-02-14T08:46:14Z</dcterms:created>
  <dcterms:modified xsi:type="dcterms:W3CDTF">2024-04-29T16:43:27Z</dcterms:modified>
</cp:coreProperties>
</file>