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 id="2147483678" r:id="rId3"/>
  </p:sldMasterIdLst>
  <p:notesMasterIdLst>
    <p:notesMasterId r:id="rId20"/>
  </p:notesMasterIdLst>
  <p:handoutMasterIdLst>
    <p:handoutMasterId r:id="rId21"/>
  </p:handoutMasterIdLst>
  <p:sldIdLst>
    <p:sldId id="277" r:id="rId4"/>
    <p:sldId id="386" r:id="rId5"/>
    <p:sldId id="264" r:id="rId6"/>
    <p:sldId id="281" r:id="rId7"/>
    <p:sldId id="280" r:id="rId8"/>
    <p:sldId id="384" r:id="rId9"/>
    <p:sldId id="388" r:id="rId10"/>
    <p:sldId id="400" r:id="rId11"/>
    <p:sldId id="391" r:id="rId12"/>
    <p:sldId id="401" r:id="rId13"/>
    <p:sldId id="394" r:id="rId14"/>
    <p:sldId id="395" r:id="rId15"/>
    <p:sldId id="398" r:id="rId16"/>
    <p:sldId id="396" r:id="rId17"/>
    <p:sldId id="399" r:id="rId18"/>
    <p:sldId id="397" r:id="rId1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C725"/>
    <a:srgbClr val="59BB18"/>
    <a:srgbClr val="00AA7B"/>
    <a:srgbClr val="05AFAF"/>
    <a:srgbClr val="0D83B1"/>
    <a:srgbClr val="2C7470"/>
    <a:srgbClr val="6699FF"/>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48" autoAdjust="0"/>
    <p:restoredTop sz="75567" autoAdjust="0"/>
  </p:normalViewPr>
  <p:slideViewPr>
    <p:cSldViewPr snapToGrid="0">
      <p:cViewPr varScale="1">
        <p:scale>
          <a:sx n="112" d="100"/>
          <a:sy n="112" d="100"/>
        </p:scale>
        <p:origin x="1194" y="96"/>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79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hr-HR" sz="3200">
              <a:latin typeface="PF Square Sans Pro" pitchFamily="2" charset="0"/>
            </a:rPr>
            <a:t>Globalna potreba: smanjenje antimikrobne rezistencije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hr-HR" sz="2000">
              <a:latin typeface="PF Square Sans Pro" pitchFamily="2" charset="0"/>
            </a:rPr>
            <a:t>Novi regulatorni okvir</a:t>
          </a:r>
        </a:p>
      </dgm:t>
    </dgm:pt>
    <dgm:pt modelId="{CB6010E8-99FC-4963-907C-48720CAB24F6}" type="parTrans" cxnId="{F0C5378A-0290-475E-98DE-E32A5E22A723}">
      <dgm:prSet custT="1"/>
      <dgm:spPr/>
      <dgm:t>
        <a:bodyPr/>
        <a:lstStyle/>
        <a:p>
          <a:endParaRPr lang="en-GB" sz="300" dirty="0">
            <a:latin typeface="PF Square Sans Pro" pitchFamily="2"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hr-HR" sz="3200">
              <a:latin typeface="PF Square Sans Pro" pitchFamily="2" charset="0"/>
            </a:rPr>
            <a:t>Preventivne mjere na razini farme</a:t>
          </a:r>
        </a:p>
      </dgm:t>
    </dgm:pt>
    <dgm:pt modelId="{8F3068A3-6BF6-4C93-B730-2C6DF9DF900A}" type="parTrans" cxnId="{DC099AC5-0141-423C-B4C9-9F06FA17036A}">
      <dgm:prSet custT="1"/>
      <dgm:spPr/>
      <dgm:t>
        <a:bodyPr/>
        <a:lstStyle/>
        <a:p>
          <a:endParaRPr lang="en-GB" sz="300" dirty="0">
            <a:latin typeface="PF Square Sans Pro" pitchFamily="2"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hr-HR" sz="3200" kern="1200">
              <a:latin typeface="PF Square Sans Pro" pitchFamily="2" charset="0"/>
            </a:rPr>
            <a:t>Globalna potreba: smanjenje antimikrobne rezistencije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dirty="0">
            <a:latin typeface="PF Square Sans Pro" pitchFamily="2"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hr-HR" sz="2000" kern="1200">
              <a:latin typeface="PF Square Sans Pro" pitchFamily="2" charset="0"/>
            </a:rPr>
            <a:t>Novi regulatorni okvir</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dirty="0">
            <a:latin typeface="PF Square Sans Pro" pitchFamily="2"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hr-HR" sz="3200" kern="1200">
              <a:latin typeface="PF Square Sans Pro" pitchFamily="2" charset="0"/>
            </a:rPr>
            <a:t>Preventivne mjere na razini farme</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14/05/2024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14-5-2024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pPr lvl="0"/>
            <a:fld id="{AA016919-EE97-4E26-8DE6-0B6C389CDE61}" type="slidenum">
              <a:rPr lang="en-IN" smtClean="0"/>
              <a:t>1</a:t>
            </a:fld>
            <a:endParaRPr lang="en-IN"/>
          </a:p>
        </p:txBody>
      </p:sp>
    </p:spTree>
    <p:extLst>
      <p:ext uri="{BB962C8B-B14F-4D97-AF65-F5344CB8AC3E}">
        <p14:creationId xmlns:p14="http://schemas.microsoft.com/office/powerpoint/2010/main" val="2713510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AA016919-EE97-4E26-8DE6-0B6C389CDE61}"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3671928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hr-HR" sz="1200">
                <a:latin typeface="Times New Roman" pitchFamily="18"/>
              </a:rPr>
              <a:t>Teme za raspravu (nepotpun popis): </a:t>
            </a:r>
          </a:p>
          <a:p>
            <a:pPr lvl="0"/>
            <a:r>
              <a:rPr lang="hr-HR" sz="1200">
                <a:latin typeface="Courier New" pitchFamily="49"/>
              </a:rPr>
              <a:t>o Higijenske prakse </a:t>
            </a:r>
          </a:p>
          <a:p>
            <a:pPr lvl="0"/>
            <a:r>
              <a:rPr lang="hr-HR" sz="1200">
                <a:latin typeface="Courier New" pitchFamily="49"/>
              </a:rPr>
              <a:t>o Mjere biološke sigurnosti </a:t>
            </a:r>
          </a:p>
          <a:p>
            <a:pPr lvl="0"/>
            <a:r>
              <a:rPr lang="hr-HR" sz="1200">
                <a:latin typeface="Courier New" pitchFamily="49"/>
              </a:rPr>
              <a:t>o Prehrana </a:t>
            </a:r>
          </a:p>
          <a:p>
            <a:pPr lvl="0"/>
            <a:r>
              <a:rPr lang="hr-HR" sz="1200">
                <a:latin typeface="Courier New" pitchFamily="49"/>
              </a:rPr>
              <a:t>o Dobrobit životinja </a:t>
            </a:r>
          </a:p>
          <a:p>
            <a:pPr lvl="0"/>
            <a:r>
              <a:rPr lang="hr-HR" sz="1200">
                <a:latin typeface="Courier New" pitchFamily="49"/>
              </a:rPr>
              <a:t>o Režim cijepljenja </a:t>
            </a:r>
          </a:p>
          <a:p>
            <a:pPr lvl="0"/>
            <a:r>
              <a:rPr lang="hr-HR" sz="1200">
                <a:latin typeface="Courier New" pitchFamily="49"/>
              </a:rPr>
              <a:t>o </a:t>
            </a:r>
            <a:r>
              <a:rPr lang="hr-HR" sz="1200">
                <a:latin typeface="Times New Roman" pitchFamily="18"/>
              </a:rPr>
              <a:t>Ostale mjere gospodarenja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hr-HR" sz="1200">
                <a:latin typeface="Times New Roman" pitchFamily="18"/>
              </a:rPr>
              <a:t>Teme za raspravu (nepotpun popis): </a:t>
            </a:r>
          </a:p>
          <a:p>
            <a:pPr lvl="0"/>
            <a:r>
              <a:rPr lang="hr-HR" sz="1200">
                <a:latin typeface="Courier New" pitchFamily="49"/>
              </a:rPr>
              <a:t>o Higijenske prakse </a:t>
            </a:r>
          </a:p>
          <a:p>
            <a:pPr lvl="0"/>
            <a:r>
              <a:rPr lang="hr-HR" sz="1200">
                <a:latin typeface="Courier New" pitchFamily="49"/>
              </a:rPr>
              <a:t>o Mjere biološke sigurnosti </a:t>
            </a:r>
          </a:p>
          <a:p>
            <a:pPr lvl="0"/>
            <a:r>
              <a:rPr lang="hr-HR" sz="1200">
                <a:latin typeface="Courier New" pitchFamily="49"/>
              </a:rPr>
              <a:t>o Prehrana </a:t>
            </a:r>
          </a:p>
          <a:p>
            <a:pPr lvl="0"/>
            <a:r>
              <a:rPr lang="hr-HR" sz="1200">
                <a:latin typeface="Courier New" pitchFamily="49"/>
              </a:rPr>
              <a:t>o Dobrobit životinja </a:t>
            </a:r>
          </a:p>
          <a:p>
            <a:pPr lvl="0"/>
            <a:r>
              <a:rPr lang="hr-HR" sz="1200">
                <a:latin typeface="Courier New" pitchFamily="49"/>
              </a:rPr>
              <a:t>o Režim cijepljenja </a:t>
            </a:r>
          </a:p>
          <a:p>
            <a:pPr lvl="0"/>
            <a:r>
              <a:rPr lang="hr-HR" sz="1200">
                <a:latin typeface="Courier New" pitchFamily="49"/>
              </a:rPr>
              <a:t>o </a:t>
            </a:r>
            <a:r>
              <a:rPr lang="hr-HR" sz="1200">
                <a:latin typeface="Times New Roman" pitchFamily="18"/>
              </a:rPr>
              <a:t>Ostale mjere gospodarenja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hr-HR" sz="1200">
                <a:latin typeface="Times New Roman" pitchFamily="18"/>
              </a:rPr>
              <a:t>Voditelj je često jedan od trenera</a:t>
            </a:r>
          </a:p>
          <a:p>
            <a:pPr lvl="0"/>
            <a:endParaRPr lang="nl-NL" sz="1200" dirty="0">
              <a:latin typeface="Times New Roman" pitchFamily="18"/>
            </a:endParaRPr>
          </a:p>
          <a:p>
            <a:pPr lvl="0"/>
            <a:r>
              <a:rPr lang="hr-HR" sz="1200">
                <a:latin typeface="Times New Roman" pitchFamily="18"/>
              </a:rPr>
              <a:t>U slučaju da ostane vremena za raspravu: </a:t>
            </a:r>
          </a:p>
          <a:p>
            <a:pPr lvl="0"/>
            <a:r>
              <a:rPr lang="hr-HR"/>
              <a:t>Pitanja:</a:t>
            </a:r>
          </a:p>
          <a:p>
            <a:pPr marL="914400" lvl="1" indent="-457200">
              <a:lnSpc>
                <a:spcPct val="80000"/>
              </a:lnSpc>
              <a:buAutoNum type="arabicPeriod"/>
            </a:pPr>
            <a:r>
              <a:rPr lang="hr-HR"/>
              <a:t>Koje su sličnosti s ishodima iz Vašeg sektora?</a:t>
            </a:r>
          </a:p>
          <a:p>
            <a:pPr marL="914400" lvl="1" indent="-457200">
              <a:lnSpc>
                <a:spcPct val="80000"/>
              </a:lnSpc>
              <a:buAutoNum type="arabicPeriod"/>
            </a:pPr>
            <a:r>
              <a:rPr lang="hr-HR"/>
              <a:t>Koje su razlike?</a:t>
            </a:r>
          </a:p>
          <a:p>
            <a:pPr marL="914400" lvl="1" indent="-457200">
              <a:lnSpc>
                <a:spcPct val="80000"/>
              </a:lnSpc>
              <a:buAutoNum type="arabicPeriod"/>
            </a:pPr>
            <a:r>
              <a:rPr lang="hr-HR"/>
              <a:t>Što je upitno? / Što se ističe?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14</a:t>
            </a:fld>
            <a:endParaRPr lang="en-GB"/>
          </a:p>
        </p:txBody>
      </p:sp>
    </p:spTree>
    <p:extLst>
      <p:ext uri="{BB962C8B-B14F-4D97-AF65-F5344CB8AC3E}">
        <p14:creationId xmlns:p14="http://schemas.microsoft.com/office/powerpoint/2010/main" val="227062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hr-HR" sz="1200">
                <a:latin typeface="Times New Roman" pitchFamily="18"/>
              </a:rPr>
              <a:t>Voditelj je često jedan od trenera</a:t>
            </a:r>
          </a:p>
          <a:p>
            <a:pPr lvl="0"/>
            <a:endParaRPr lang="nl-NL" sz="1200" dirty="0">
              <a:latin typeface="Times New Roman" pitchFamily="18"/>
            </a:endParaRPr>
          </a:p>
          <a:p>
            <a:pPr lvl="0"/>
            <a:r>
              <a:rPr lang="hr-HR" sz="1200">
                <a:latin typeface="Times New Roman" pitchFamily="18"/>
              </a:rPr>
              <a:t>U slučaju da ostane vremena za raspravu: </a:t>
            </a:r>
          </a:p>
          <a:p>
            <a:pPr lvl="0"/>
            <a:r>
              <a:rPr lang="hr-HR"/>
              <a:t>Pitanja:</a:t>
            </a:r>
          </a:p>
          <a:p>
            <a:pPr marL="914400" lvl="1" indent="-457200">
              <a:lnSpc>
                <a:spcPct val="80000"/>
              </a:lnSpc>
              <a:buAutoNum type="arabicPeriod"/>
            </a:pPr>
            <a:r>
              <a:rPr lang="hr-HR"/>
              <a:t>Koje su sličnosti s ishodima iz Vašeg sektora?</a:t>
            </a:r>
          </a:p>
          <a:p>
            <a:pPr marL="914400" lvl="1" indent="-457200">
              <a:lnSpc>
                <a:spcPct val="80000"/>
              </a:lnSpc>
              <a:buAutoNum type="arabicPeriod"/>
            </a:pPr>
            <a:r>
              <a:rPr lang="hr-HR"/>
              <a:t>Koje su razlike?</a:t>
            </a:r>
          </a:p>
          <a:p>
            <a:pPr marL="914400" lvl="1" indent="-457200">
              <a:lnSpc>
                <a:spcPct val="80000"/>
              </a:lnSpc>
              <a:buAutoNum type="arabicPeriod"/>
            </a:pPr>
            <a:r>
              <a:rPr lang="hr-HR"/>
              <a:t>Što je upitno? / Što se ističe?</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79497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hr-HR"/>
              <a:t>Drugi dio praktične obuke fokusiran je na načelo „Bolje spriječiti nego liječiti“. Poljoprivrednici i veterinari zajednički će istražiti promjene na razini farme kao preventivne mjere za smanjenje uporabe antimikrobnih sredstava. To znači da postoji potreba za zajedničkim razumijevanjem između poljoprivrednika i veterinara.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hr-HR"/>
              <a:t>„Radimo zajedno kako bismo spriječili i smanjili uporabu antimikrobnih sredstava“.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a:hlinkClick r:id="rId3"/>
              </a:rPr>
              <a:t>Korištenje plana s više sudionika na farmi za uzgoj koza (youtube.com)</a:t>
            </a:r>
          </a:p>
          <a:p>
            <a:pPr marL="0" marR="0" lvl="0" indent="0" algn="l" defTabSz="914400" rtl="0" eaLnBrk="1" fontAlgn="auto" latinLnBrk="0" hangingPunct="1">
              <a:lnSpc>
                <a:spcPct val="100000"/>
              </a:lnSpc>
              <a:spcBef>
                <a:spcPts val="0"/>
              </a:spcBef>
              <a:spcAft>
                <a:spcPts val="0"/>
              </a:spcAft>
              <a:buClrTx/>
              <a:buSzTx/>
              <a:buFontTx/>
              <a:buNone/>
              <a:tabLst/>
              <a:defRPr/>
            </a:pPr>
            <a:r>
              <a:rPr lang="hr-HR" b="1" i="1">
                <a:latin typeface="Times New Roman" pitchFamily="18"/>
              </a:rPr>
              <a:t>Obrazloženje</a:t>
            </a:r>
            <a:r>
              <a:rPr lang="hr-HR" i="1">
                <a:latin typeface="Times New Roman" pitchFamily="18"/>
              </a:rPr>
              <a:t>: Snažan i dobro uspostavljen odnos između poljoprivrednika i veterinara čini kamen temeljac za provedbu učinkovitih mjera na razini poljoprivrednog gospodarstva za sprječavanje i smanjenje uporabe antimikrobnih sredstava. Stoga je ključno utvrditi zajednička ključna područja u kojima veterinari i poljoprivrednici mogu surađivati kako bi potaknuli međusobno povjerenje. Kada obje skupine budu u stanju identificirati probleme i rješenja, to će postaviti čvrstu osnovu za poboljšanje. </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hr-HR"/>
              <a:t>Aktivnost se sastoji od dogovaranja točaka djelovanja na razini poljoprivrednog gospodarstva, mjera koje su od osobne koristi i poljoprivrednicima i veterinarima.</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a:t>U drugim zemljama: </a:t>
            </a:r>
            <a:r>
              <a:rPr lang="hr-HR">
                <a:solidFill>
                  <a:srgbClr val="FF0000"/>
                </a:solidFill>
              </a:rPr>
              <a:t>Poljoprivrednici i veterinari u zasebnim skupinama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200" i="1">
                <a:latin typeface="Times New Roman" pitchFamily="18"/>
              </a:rPr>
              <a:t>Cilj vježbe je identificirati različite izazove i prilike uočene na licu mjesta koji utječu na provedbu dobrih praksi i daljnje smanjenje uporabe antimikrobnih sredstava. To uključuje uvjete držanja, stanje bolesti, biosigurnost, veterinarske posjete, dijagnostičke testove, propisivanje i upotrebu antimikrobnih sredstava itd. Nalazi iz ove GE1 poslužit će kao osnova za GV2a i GV2b.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778686" y="4952880"/>
            <a:ext cx="5496560" cy="394493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itchFamily="18"/>
              </a:rPr>
              <a:t>Note for Malta: groups will be mixed of f</a:t>
            </a:r>
            <a:r>
              <a:rPr lang="nl-NL" kern="0" dirty="0">
                <a:solidFill>
                  <a:srgbClr val="FF0000"/>
                </a:solidFill>
              </a:rPr>
              <a:t>armers and veterinarians, considering the reduced number of veterinarians.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kern="0" dirty="0">
                <a:solidFill>
                  <a:srgbClr val="FF0000"/>
                </a:solidFill>
              </a:rPr>
              <a:t>In other countries, groups will be separated.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For the group facilitators in Malta: give farmers 1 colour of post-its, and vets another colour. Ask in the last 10 minutes to the farmers (and the vets) to ‘change hats’: will they answer the questions differently? Now, give to the farmers the post-it colours of the vets, and to the vets the post-it colours of the farmers.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US"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Times New Roman" pitchFamily="18"/>
            </a:endParaRPr>
          </a:p>
          <a:p>
            <a:r>
              <a:rPr lang="nl-NL" kern="0" dirty="0">
                <a:solidFill>
                  <a:sysClr val="windowText" lastClr="000000"/>
                </a:solidFill>
                <a:latin typeface="EC Square Sans Pro" panose="020B0506040000020004" pitchFamily="34" charset="0"/>
                <a:cs typeface="Arial" panose="020B0604020202020204" pitchFamily="34" charset="0"/>
              </a:rPr>
              <a:t>(small ruminants – poultry – swine – bovine)</a:t>
            </a:r>
          </a:p>
          <a:p>
            <a:pPr marL="742127" lvl="1" indent="-285750">
              <a:buFont typeface="Arial" panose="020B0604020202020204" pitchFamily="34" charset="0"/>
              <a:buChar char="•"/>
            </a:pPr>
            <a:r>
              <a:rPr lang="nl-NL" kern="0" dirty="0">
                <a:solidFill>
                  <a:sysClr val="windowText" lastClr="000000"/>
                </a:solidFill>
                <a:latin typeface="EC Square Sans Pro" panose="020B0506040000020004" pitchFamily="34" charset="0"/>
                <a:cs typeface="Arial" panose="020B0604020202020204" pitchFamily="34" charset="0"/>
              </a:rPr>
              <a:t>Small ruminants group will be subdivided into 2 groups</a:t>
            </a:r>
          </a:p>
          <a:p>
            <a:pPr marL="742127" lvl="1" indent="-285750">
              <a:buFont typeface="Arial" panose="020B0604020202020204" pitchFamily="34" charset="0"/>
              <a:buChar char="•"/>
            </a:pPr>
            <a:r>
              <a:rPr lang="nl-NL" kern="0" dirty="0">
                <a:solidFill>
                  <a:sysClr val="windowText" lastClr="000000"/>
                </a:solidFill>
                <a:latin typeface="EC Square Sans Pro" panose="020B0506040000020004" pitchFamily="34" charset="0"/>
                <a:cs typeface="Arial" panose="020B0604020202020204" pitchFamily="34" charset="0"/>
              </a:rPr>
              <a:t>Other participants of species (rabbits, land animals, aquaculture) are placed into the groups where they can most relate to</a:t>
            </a:r>
            <a:endParaRPr lang="nl-NL" kern="0" dirty="0">
              <a:solidFill>
                <a:srgbClr val="FF0000"/>
              </a:solidFill>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54823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a:t>U drugim zemljama: </a:t>
            </a:r>
            <a:r>
              <a:rPr lang="hr-HR">
                <a:solidFill>
                  <a:srgbClr val="FF0000"/>
                </a:solidFill>
              </a:rPr>
              <a:t>Poljoprivrednici i veterinari u zasebnim skupinama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hr-HR" sz="1200" i="1">
                <a:latin typeface="Times New Roman" pitchFamily="18"/>
              </a:rPr>
              <a:t>Cilj vježbe je identificirati različite izazove i prilike uočene na licu mjesta koji utječu na provedbu dobrih praksi i daljnje smanjenje uporabe antimikrobnih sredstava. To uključuje uvjete držanja, stanje bolesti, biosigurnost, veterinarske posjete, dijagnostičke testove, propisivanje i upotrebu antimikrobnih sredstava itd. Nalazi iz ove GE1 poslužit će kao osnova za GV2a i GV2b. </a:t>
            </a:r>
            <a:r>
              <a:rPr lang="hr-HR"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3297873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2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image" Target="../media/image21.jpeg"/><Relationship Id="rId1" Type="http://schemas.openxmlformats.org/officeDocument/2006/relationships/slideMaster" Target="../slideMasters/slideMaster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cid:image004.jpg@01D9F6A4.3DC88080" TargetMode="External"/><Relationship Id="rId10" Type="http://schemas.openxmlformats.org/officeDocument/2006/relationships/image" Target="../media/image28.png"/><Relationship Id="rId4" Type="http://schemas.openxmlformats.org/officeDocument/2006/relationships/image" Target="../media/image23.jpeg"/><Relationship Id="rId9" Type="http://schemas.openxmlformats.org/officeDocument/2006/relationships/image" Target="../media/image27.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3.png"/><Relationship Id="rId12" Type="http://schemas.openxmlformats.org/officeDocument/2006/relationships/image" Target="../media/image37.jpeg"/><Relationship Id="rId2" Type="http://schemas.openxmlformats.org/officeDocument/2006/relationships/image" Target="../media/image21.jpeg"/><Relationship Id="rId1" Type="http://schemas.openxmlformats.org/officeDocument/2006/relationships/slideMaster" Target="../slideMasters/slideMaster2.xml"/><Relationship Id="rId6" Type="http://schemas.openxmlformats.org/officeDocument/2006/relationships/image" Target="../media/image32.png"/><Relationship Id="rId11" Type="http://schemas.openxmlformats.org/officeDocument/2006/relationships/image" Target="../media/image9.png"/><Relationship Id="rId5" Type="http://schemas.openxmlformats.org/officeDocument/2006/relationships/image" Target="../media/image31.png"/><Relationship Id="rId10" Type="http://schemas.openxmlformats.org/officeDocument/2006/relationships/image" Target="../media/image36.png"/><Relationship Id="rId4" Type="http://schemas.openxmlformats.org/officeDocument/2006/relationships/image" Target="../media/image2.png"/><Relationship Id="rId9" Type="http://schemas.openxmlformats.org/officeDocument/2006/relationships/image" Target="../media/image35.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1.png"/><Relationship Id="rId5" Type="http://schemas.openxmlformats.org/officeDocument/2006/relationships/image" Target="../media/image40.png"/><Relationship Id="rId4" Type="http://schemas.openxmlformats.org/officeDocument/2006/relationships/image" Target="../media/image39.png"/><Relationship Id="rId9" Type="http://schemas.openxmlformats.org/officeDocument/2006/relationships/image" Target="../media/image4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7.png"/><Relationship Id="rId4" Type="http://schemas.openxmlformats.org/officeDocument/2006/relationships/image" Target="../media/image46.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6.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5.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8.png"/><Relationship Id="rId10" Type="http://schemas.openxmlformats.org/officeDocument/2006/relationships/image" Target="../media/image54.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7.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3.xml"/><Relationship Id="rId6" Type="http://schemas.openxmlformats.org/officeDocument/2006/relationships/image" Target="../media/image5.png"/><Relationship Id="rId11" Type="http://schemas.openxmlformats.org/officeDocument/2006/relationships/image" Target="../media/image2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14-5-2024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14-5-2024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14-5-2024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1" name="Picture 2" descr="D:\JOB\2024\May\08.05.2024\JOB 2\image001.png"/>
          <p:cNvPicPr preferRelativeResize="0">
            <a:picLocks noChangeArrowheads="1"/>
          </p:cNvPicPr>
          <p:nvPr userDrawn="1"/>
        </p:nvPicPr>
        <p:blipFill>
          <a:blip r:embed="rId11" cstate="email">
            <a:extLst>
              <a:ext uri="{28A0092B-C50C-407E-A947-70E740481C1C}">
                <a14:useLocalDpi xmlns:a14="http://schemas.microsoft.com/office/drawing/2010/main" val="0"/>
              </a:ext>
            </a:extLst>
          </a:blip>
          <a:srcRect/>
          <a:stretch>
            <a:fillRect/>
          </a:stretch>
        </p:blipFill>
        <p:spPr bwMode="auto">
          <a:xfrm>
            <a:off x="8991601" y="5675740"/>
            <a:ext cx="2534400" cy="71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hr-HR" sz="2396" noProof="0">
                <a:solidFill>
                  <a:srgbClr val="003399"/>
                </a:solidFill>
                <a:latin typeface="PF Square Sans Pro" pitchFamily="2" charset="0"/>
              </a:rPr>
              <a:t>Praktična obuka za poljoprivrednike i veterinare: Nove mjere u borbi protiv antimikrobne rezistencije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PF Square Sans Pro" pitchFamily="2"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PF Square Sans Pro" pitchFamily="2"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14-5-2024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PF Square Sans Pro" pitchFamily="2"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hr-HR" sz="1797">
                <a:latin typeface="PF Square Sans Pro" pitchFamily="2" charset="0"/>
                <a:hlinkClick r:id="rId17"/>
              </a:rPr>
              <a:t>www.amrfvtraining.eu</a:t>
            </a:r>
            <a:r>
              <a:rPr lang="hr-HR" sz="1797">
                <a:latin typeface="PF Square Sans Pro" pitchFamily="2"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fld id="{CB5DDC6A-A971-45B8-880B-FF68F5D3244B}" type="datetime1">
              <a:rPr lang="es-ES"/>
              <a:pPr/>
              <a:t>14/05/2024</a:t>
            </a:fld>
            <a:endParaRPr/>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endParaRPr/>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fld id="{2503BA4A-8DE1-4E5A-8820-07ACD70FF6C9}" type="slidenum">
              <a:rPr/>
              <a:pPr/>
              <a:t>‹Nº›</a:t>
            </a:fld>
            <a:endParaRPr/>
          </a:p>
        </p:txBody>
      </p:sp>
    </p:spTree>
    <p:extLst>
      <p:ext uri="{BB962C8B-B14F-4D97-AF65-F5344CB8AC3E}">
        <p14:creationId xmlns:p14="http://schemas.microsoft.com/office/powerpoint/2010/main" val="3159412563"/>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fld id="{FF302213-3AF7-4E3B-BFF3-C302076BB46B}" type="datetime1">
              <a:rPr lang="es-ES"/>
              <a:pPr/>
              <a:t>14/05/2024</a:t>
            </a:fld>
            <a:endParaRPr/>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endParaRPr/>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fld id="{4A0AF028-E701-4849-A94A-07E42333716A}" type="slidenum">
              <a:rPr/>
              <a:pPr/>
              <a:t>‹Nº›</a:t>
            </a:fld>
            <a:endParaRPr/>
          </a:p>
        </p:txBody>
      </p:sp>
    </p:spTree>
    <p:extLst>
      <p:ext uri="{BB962C8B-B14F-4D97-AF65-F5344CB8AC3E}">
        <p14:creationId xmlns:p14="http://schemas.microsoft.com/office/powerpoint/2010/main" val="358361080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14-5-2024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fld id="{BCA9CECD-3B05-45DD-9560-3789DBCA6D7C}" type="datetime1">
              <a:rPr lang="es-ES"/>
              <a:pPr/>
              <a:t>14/05/2024</a:t>
            </a:fld>
            <a:endParaRPr/>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endParaRPr/>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fld id="{D174BA4F-3CBC-4A94-B3A7-34D09505F090}" type="slidenum">
              <a:rPr/>
              <a:pPr/>
              <a:t>‹Nº›</a:t>
            </a:fld>
            <a:endParaRPr/>
          </a:p>
        </p:txBody>
      </p:sp>
    </p:spTree>
    <p:extLst>
      <p:ext uri="{BB962C8B-B14F-4D97-AF65-F5344CB8AC3E}">
        <p14:creationId xmlns:p14="http://schemas.microsoft.com/office/powerpoint/2010/main" val="8072041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fld id="{C92C98FD-43CF-4065-9D2D-58DC38D3A717}" type="datetime1">
              <a:rPr lang="es-ES"/>
              <a:pPr/>
              <a:t>14/05/2024</a:t>
            </a:fld>
            <a:endParaRPr/>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endParaRPr/>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fld id="{5F6EA9E4-214A-4C1A-BC4C-8051E9DE8343}" type="slidenum">
              <a:rPr/>
              <a:pPr/>
              <a:t>‹Nº›</a:t>
            </a:fld>
            <a:endParaRPr/>
          </a:p>
        </p:txBody>
      </p:sp>
    </p:spTree>
    <p:extLst>
      <p:ext uri="{BB962C8B-B14F-4D97-AF65-F5344CB8AC3E}">
        <p14:creationId xmlns:p14="http://schemas.microsoft.com/office/powerpoint/2010/main" val="13501014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fld id="{27589A8B-AFB4-4067-A5A3-67AF0B861719}" type="datetime1">
              <a:rPr lang="es-ES"/>
              <a:pPr/>
              <a:t>14/05/2024</a:t>
            </a:fld>
            <a:endParaRPr/>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endParaRPr/>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fld id="{5EAD8F16-1BB0-4143-8404-CF2C6513366F}" type="slidenum">
              <a:rPr/>
              <a:pPr/>
              <a:t>‹Nº›</a:t>
            </a:fld>
            <a:endParaRPr/>
          </a:p>
        </p:txBody>
      </p:sp>
    </p:spTree>
    <p:extLst>
      <p:ext uri="{BB962C8B-B14F-4D97-AF65-F5344CB8AC3E}">
        <p14:creationId xmlns:p14="http://schemas.microsoft.com/office/powerpoint/2010/main" val="7213774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fld id="{F6ED112E-369A-4A0F-A5C1-8BD31F279396}" type="datetime1">
              <a:rPr lang="es-ES"/>
              <a:pPr/>
              <a:t>14/05/2024</a:t>
            </a:fld>
            <a:endParaRPr/>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endParaRPr/>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fld id="{B84FA9BC-4FB7-4726-A579-676BFA7CF756}" type="slidenum">
              <a:rPr/>
              <a:pPr/>
              <a:t>‹Nº›</a:t>
            </a:fld>
            <a:endParaRPr/>
          </a:p>
        </p:txBody>
      </p:sp>
    </p:spTree>
    <p:extLst>
      <p:ext uri="{BB962C8B-B14F-4D97-AF65-F5344CB8AC3E}">
        <p14:creationId xmlns:p14="http://schemas.microsoft.com/office/powerpoint/2010/main" val="15077818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fld id="{1DBF94BD-089A-47AF-84AC-7D4AAB6B9DB7}" type="datetime1">
              <a:rPr lang="es-ES"/>
              <a:pPr/>
              <a:t>14/05/2024</a:t>
            </a:fld>
            <a:endParaRPr/>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endParaRPr/>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fld id="{7441C5BF-4C5A-4C56-A72E-8B014DAEF034}" type="slidenum">
              <a:rPr/>
              <a:pPr/>
              <a:t>‹Nº›</a:t>
            </a:fld>
            <a:endParaRPr/>
          </a:p>
        </p:txBody>
      </p:sp>
    </p:spTree>
    <p:extLst>
      <p:ext uri="{BB962C8B-B14F-4D97-AF65-F5344CB8AC3E}">
        <p14:creationId xmlns:p14="http://schemas.microsoft.com/office/powerpoint/2010/main" val="17862128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fld id="{5B2F30C7-F32A-45E7-B2C1-273EA52AFA9C}" type="datetime1">
              <a:rPr lang="es-ES"/>
              <a:pPr/>
              <a:t>14/05/2024</a:t>
            </a:fld>
            <a:endParaRPr/>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endParaRPr/>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fld id="{A349D35A-B548-4AA5-A407-8D4B2D17987A}" type="slidenum">
              <a:rPr/>
              <a:pPr/>
              <a:t>‹Nº›</a:t>
            </a:fld>
            <a:endParaRPr/>
          </a:p>
        </p:txBody>
      </p:sp>
    </p:spTree>
    <p:extLst>
      <p:ext uri="{BB962C8B-B14F-4D97-AF65-F5344CB8AC3E}">
        <p14:creationId xmlns:p14="http://schemas.microsoft.com/office/powerpoint/2010/main" val="13621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fld id="{B5199C94-6C95-4411-BB74-DD182993C2DD}" type="datetime1">
              <a:rPr lang="es-ES"/>
              <a:pPr/>
              <a:t>14/05/2024</a:t>
            </a:fld>
            <a:endParaRPr/>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endParaRPr/>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fld id="{5B4FB08A-E746-4134-8B12-75EAFC4F41E4}" type="slidenum">
              <a:rPr/>
              <a:pPr/>
              <a:t>‹Nº›</a:t>
            </a:fld>
            <a:endParaRPr/>
          </a:p>
        </p:txBody>
      </p:sp>
    </p:spTree>
    <p:extLst>
      <p:ext uri="{BB962C8B-B14F-4D97-AF65-F5344CB8AC3E}">
        <p14:creationId xmlns:p14="http://schemas.microsoft.com/office/powerpoint/2010/main" val="42944587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fld id="{0BAB61EF-C6DD-4F32-B64C-2CA43B06222E}" type="datetime1">
              <a:rPr lang="es-ES"/>
              <a:pPr/>
              <a:t>14/05/2024</a:t>
            </a:fld>
            <a:endParaRPr/>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endParaRPr/>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fld id="{642548F0-9132-4CA9-8F00-D6D5504F388A}" type="slidenum">
              <a:rPr/>
              <a:pPr/>
              <a:t>‹Nº›</a:t>
            </a:fld>
            <a:endParaRPr/>
          </a:p>
        </p:txBody>
      </p:sp>
    </p:spTree>
    <p:extLst>
      <p:ext uri="{BB962C8B-B14F-4D97-AF65-F5344CB8AC3E}">
        <p14:creationId xmlns:p14="http://schemas.microsoft.com/office/powerpoint/2010/main" val="6189386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fld id="{293B71DF-262E-4F88-84A7-0EE96719D2D1}" type="datetime1">
              <a:rPr lang="es-ES"/>
              <a:pPr/>
              <a:t>14/05/2024</a:t>
            </a:fld>
            <a:endParaRPr/>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endParaRPr/>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fld id="{FDD3992C-23F6-4F8B-9AF9-ED24129CFCCE}" type="slidenum">
              <a:rPr/>
              <a:pPr/>
              <a:t>‹Nº›</a:t>
            </a:fld>
            <a:endParaRPr/>
          </a:p>
        </p:txBody>
      </p:sp>
    </p:spTree>
    <p:extLst>
      <p:ext uri="{BB962C8B-B14F-4D97-AF65-F5344CB8AC3E}">
        <p14:creationId xmlns:p14="http://schemas.microsoft.com/office/powerpoint/2010/main" val="15126798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solidFill>
                <a:prstClr val="black"/>
              </a:solidFill>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solidFill>
                <a:prstClr val="white"/>
              </a:solidFill>
            </a:endParaRPr>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329813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14-5-2024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solidFill>
                <a:prstClr val="black"/>
              </a:solidFill>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solidFill>
                  <a:prstClr val="black"/>
                </a:solidFill>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solidFill>
                  <a:prstClr val="black"/>
                </a:solidFill>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solidFill>
                  <a:prstClr val="black"/>
                </a:solidFill>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solidFill>
                  <a:prstClr val="black"/>
                </a:solidFill>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solidFill>
                <a:prstClr val="black"/>
              </a:solidFill>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1024022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solidFill>
                <a:prstClr val="black"/>
              </a:solidFill>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solidFill>
                  <a:prstClr val="black"/>
                </a:solidFill>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solidFill>
                <a:prstClr val="white"/>
              </a:solidFill>
            </a:endParaRPr>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93402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14-5-2024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14-5-2024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14-5-2024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14-5-2024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14-5-2024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heme" Target="../theme/theme3.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14-5-2024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fld id="{74D97BC6-CCBC-4676-A7A9-21DEB99DC876}" type="datetime1">
              <a:rPr lang="es-ES"/>
              <a:pPr/>
              <a:t>14/05/2024</a:t>
            </a:fld>
            <a:endParaRPr/>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endParaRPr/>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fld id="{6C80AF25-5090-4667-87BD-1D6C853F6065}" type="slidenum">
              <a:rPr/>
              <a:pPr/>
              <a:t>‹Nº›</a:t>
            </a:fld>
            <a:endParaRPr/>
          </a:p>
        </p:txBody>
      </p:sp>
    </p:spTree>
    <p:extLst>
      <p:ext uri="{BB962C8B-B14F-4D97-AF65-F5344CB8AC3E}">
        <p14:creationId xmlns:p14="http://schemas.microsoft.com/office/powerpoint/2010/main" val="39876819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10.xml"/><Relationship Id="rId1" Type="http://schemas.openxmlformats.org/officeDocument/2006/relationships/slideLayout" Target="../slideLayouts/slideLayout41.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7.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14.xml"/><Relationship Id="rId1" Type="http://schemas.openxmlformats.org/officeDocument/2006/relationships/slideLayout" Target="../slideLayouts/slideLayout14.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16.xml"/><Relationship Id="rId1" Type="http://schemas.openxmlformats.org/officeDocument/2006/relationships/slideLayout" Target="../slideLayouts/slideLayout14.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7.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4.svg"/><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62.svg"/><Relationship Id="rId5" Type="http://schemas.openxmlformats.org/officeDocument/2006/relationships/image" Target="../media/image61.png"/><Relationship Id="rId4" Type="http://schemas.openxmlformats.org/officeDocument/2006/relationships/image" Target="../media/image60.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5.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6.jpeg"/></Relationships>
</file>

<file path=ppt/slides/_rels/slide6.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image" Target="../media/image67.jpg"/><Relationship Id="rId7" Type="http://schemas.openxmlformats.org/officeDocument/2006/relationships/image" Target="../media/image71.png"/><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image" Target="../media/image70.png"/><Relationship Id="rId11" Type="http://schemas.openxmlformats.org/officeDocument/2006/relationships/image" Target="../media/image75.jpeg"/><Relationship Id="rId5" Type="http://schemas.openxmlformats.org/officeDocument/2006/relationships/image" Target="../media/image69.png"/><Relationship Id="rId10" Type="http://schemas.openxmlformats.org/officeDocument/2006/relationships/image" Target="../media/image74.png"/><Relationship Id="rId4" Type="http://schemas.openxmlformats.org/officeDocument/2006/relationships/image" Target="../media/image68.jpeg"/><Relationship Id="rId9" Type="http://schemas.openxmlformats.org/officeDocument/2006/relationships/image" Target="../media/image73.png"/></Relationships>
</file>

<file path=ppt/slides/_rels/slide7.xml.rels><?xml version="1.0" encoding="UTF-8" standalone="yes"?>
<Relationships xmlns="http://schemas.openxmlformats.org/package/2006/relationships"><Relationship Id="rId3" Type="http://schemas.openxmlformats.org/officeDocument/2006/relationships/image" Target="../media/image76.jp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70.png"/><Relationship Id="rId7" Type="http://schemas.openxmlformats.org/officeDocument/2006/relationships/image" Target="../media/image73.png"/><Relationship Id="rId2" Type="http://schemas.openxmlformats.org/officeDocument/2006/relationships/notesSlide" Target="../notesSlides/notesSlide8.xml"/><Relationship Id="rId1" Type="http://schemas.openxmlformats.org/officeDocument/2006/relationships/slideLayout" Target="../slideLayouts/slideLayout41.xml"/><Relationship Id="rId6" Type="http://schemas.openxmlformats.org/officeDocument/2006/relationships/image" Target="../media/image72.png"/><Relationship Id="rId5" Type="http://schemas.openxmlformats.org/officeDocument/2006/relationships/image" Target="../media/image77.jpeg"/><Relationship Id="rId4" Type="http://schemas.openxmlformats.org/officeDocument/2006/relationships/image" Target="../media/image7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a:xfrm>
            <a:off x="380999" y="5576087"/>
            <a:ext cx="7862249" cy="780187"/>
          </a:xfrm>
        </p:spPr>
        <p:txBody>
          <a:bodyPr>
            <a:normAutofit fontScale="92500" lnSpcReduction="10000"/>
          </a:bodyPr>
          <a:lstStyle/>
          <a:p>
            <a:pPr marL="0" indent="0">
              <a:buNone/>
            </a:pPr>
            <a:r>
              <a:rPr lang="hr-HR">
                <a:latin typeface="PF Square Sans Pro" pitchFamily="2" charset="0"/>
              </a:rPr>
              <a:t>Praktična obuka za poljoprivrednike i veterinare: </a:t>
            </a:r>
          </a:p>
          <a:p>
            <a:pPr marL="0" indent="0">
              <a:buNone/>
            </a:pPr>
            <a:r>
              <a:rPr lang="hr-HR">
                <a:latin typeface="PF Square Sans Pro" pitchFamily="2" charset="0"/>
              </a:rPr>
              <a:t>Grupne vježbe</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a:xfrm>
            <a:off x="381000" y="6390909"/>
            <a:ext cx="3960264" cy="370394"/>
          </a:xfrm>
        </p:spPr>
        <p:txBody>
          <a:bodyPr>
            <a:normAutofit/>
          </a:bodyPr>
          <a:lstStyle/>
          <a:p>
            <a:pPr marL="0" indent="0">
              <a:buNone/>
            </a:pPr>
            <a:r>
              <a:rPr lang="hr-HR" dirty="0">
                <a:latin typeface="PF Square Sans Pro" pitchFamily="2" charset="0"/>
              </a:rPr>
              <a:t>HRVATSKA, 16. I 17. SVIBNJA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1"/>
            <a:ext cx="8008947" cy="532414"/>
          </a:xfrm>
        </p:spPr>
        <p:txBody>
          <a:bodyPr/>
          <a:lstStyle/>
          <a:p>
            <a:pPr marL="0" indent="0">
              <a:buNone/>
            </a:pPr>
            <a:r>
              <a:rPr lang="en-GB" dirty="0">
                <a:latin typeface="EC Square Sans Pro" panose="020B0506040000020004" pitchFamily="34" charset="0"/>
              </a:rPr>
              <a:t>Plenary discussion Group Exercise 1</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3860164451"/>
              </p:ext>
            </p:extLst>
          </p:nvPr>
        </p:nvGraphicFramePr>
        <p:xfrm>
          <a:off x="0" y="1171073"/>
          <a:ext cx="12191999" cy="5408434"/>
        </p:xfrm>
        <a:graphic>
          <a:graphicData uri="http://schemas.openxmlformats.org/drawingml/2006/table">
            <a:tbl>
              <a:tblPr/>
              <a:tblGrid>
                <a:gridCol w="1459832">
                  <a:extLst>
                    <a:ext uri="{9D8B030D-6E8A-4147-A177-3AD203B41FA5}">
                      <a16:colId xmlns:a16="http://schemas.microsoft.com/office/drawing/2014/main" val="226147076"/>
                    </a:ext>
                  </a:extLst>
                </a:gridCol>
                <a:gridCol w="1540042">
                  <a:extLst>
                    <a:ext uri="{9D8B030D-6E8A-4147-A177-3AD203B41FA5}">
                      <a16:colId xmlns:a16="http://schemas.microsoft.com/office/drawing/2014/main" val="865857085"/>
                    </a:ext>
                  </a:extLst>
                </a:gridCol>
                <a:gridCol w="4203031">
                  <a:extLst>
                    <a:ext uri="{9D8B030D-6E8A-4147-A177-3AD203B41FA5}">
                      <a16:colId xmlns:a16="http://schemas.microsoft.com/office/drawing/2014/main" val="3925395878"/>
                    </a:ext>
                  </a:extLst>
                </a:gridCol>
                <a:gridCol w="2983832">
                  <a:extLst>
                    <a:ext uri="{9D8B030D-6E8A-4147-A177-3AD203B41FA5}">
                      <a16:colId xmlns:a16="http://schemas.microsoft.com/office/drawing/2014/main" val="746999470"/>
                    </a:ext>
                  </a:extLst>
                </a:gridCol>
                <a:gridCol w="2005262">
                  <a:extLst>
                    <a:ext uri="{9D8B030D-6E8A-4147-A177-3AD203B41FA5}">
                      <a16:colId xmlns:a16="http://schemas.microsoft.com/office/drawing/2014/main" val="1678133852"/>
                    </a:ext>
                  </a:extLst>
                </a:gridCol>
              </a:tblGrid>
              <a:tr h="462978">
                <a:tc rowSpan="2">
                  <a:txBody>
                    <a:bodyPr/>
                    <a:lstStyle/>
                    <a:p>
                      <a:pPr algn="l" rtl="0" fontAlgn="ct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2000" b="1" i="0" u="none" strike="noStrike" dirty="0">
                          <a:solidFill>
                            <a:srgbClr val="FFFFFF"/>
                          </a:solidFill>
                          <a:effectLst/>
                          <a:latin typeface="EC Square Sans Pro" panose="020B0506040000020004" pitchFamily="34" charset="0"/>
                        </a:rPr>
                        <a:t>Q1</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gridSpan="3">
                  <a:txBody>
                    <a:bodyPr/>
                    <a:lstStyle/>
                    <a:p>
                      <a:pPr algn="l" rtl="0" fontAlgn="ctr"/>
                      <a:r>
                        <a:rPr lang="en-GB" sz="2000" b="1" i="0" u="none" strike="noStrike" dirty="0">
                          <a:solidFill>
                            <a:srgbClr val="FFFFFF"/>
                          </a:solidFill>
                          <a:effectLst/>
                          <a:latin typeface="EC Square Sans Pro" panose="020B0506040000020004" pitchFamily="34" charset="0"/>
                        </a:rPr>
                        <a:t>Q2 -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69006597"/>
                  </a:ext>
                </a:extLst>
              </a:tr>
              <a:tr h="589246">
                <a:tc vMerge="1">
                  <a:txBody>
                    <a:bodyPr/>
                    <a:lstStyle/>
                    <a:p>
                      <a:endParaRPr lang="en-GB"/>
                    </a:p>
                  </a:txBody>
                  <a:tcPr/>
                </a:tc>
                <a:tc>
                  <a:txBody>
                    <a:bodyPr/>
                    <a:lstStyle/>
                    <a:p>
                      <a:pPr algn="l" rtl="0" fontAlgn="ctr"/>
                      <a:r>
                        <a:rPr lang="en-GB" sz="1800" b="1" i="0" u="none" strike="noStrike">
                          <a:solidFill>
                            <a:srgbClr val="FFFFFF"/>
                          </a:solidFill>
                          <a:effectLst/>
                          <a:latin typeface="EC Square Sans Pro" panose="020B0506040000020004" pitchFamily="34" charset="0"/>
                        </a:rPr>
                        <a:t>Most used Antimicrobial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Husbandry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Reduce use and responsible use of AM</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Other </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 </a:t>
                      </a:r>
                    </a:p>
                    <a:p>
                      <a:pPr algn="l" rtl="0"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014154" y="2509807"/>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895577" y="456301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935953" y="534864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901628" y="6018729"/>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61A33758-D72F-49DF-B664-00BE137E55FB}"/>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Croatia</a:t>
            </a:r>
          </a:p>
        </p:txBody>
      </p:sp>
    </p:spTree>
    <p:extLst>
      <p:ext uri="{BB962C8B-B14F-4D97-AF65-F5344CB8AC3E}">
        <p14:creationId xmlns:p14="http://schemas.microsoft.com/office/powerpoint/2010/main" val="73576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539087" y="270672"/>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hr-HR" sz="3200">
                <a:latin typeface="PF Square Sans Pro" pitchFamily="2" charset="0"/>
              </a:rPr>
              <a:t>Grupna vježba 2a - </a:t>
            </a:r>
            <a:r>
              <a:rPr lang="hr-HR" sz="3200" b="1">
                <a:latin typeface="PF Square Sans Pro" pitchFamily="2" charset="0"/>
              </a:rPr>
              <a:t>Identificiranje prepreka i pronalaženje </a:t>
            </a:r>
            <a:r>
              <a:rPr lang="hr-HR" sz="3200" b="1" u="sng">
                <a:latin typeface="PF Square Sans Pro" pitchFamily="2" charset="0"/>
              </a:rPr>
              <a:t>rješenja</a:t>
            </a:r>
            <a:r>
              <a:rPr lang="hr-HR" sz="3200" b="1">
                <a:latin typeface="PF Square Sans Pro" pitchFamily="2" charset="0"/>
              </a:rPr>
              <a:t> za njihovo svladavanje – </a:t>
            </a:r>
            <a:r>
              <a:rPr lang="hr-HR" sz="3200" b="1" u="sng">
                <a:latin typeface="PF Square Sans Pro" pitchFamily="2" charset="0"/>
              </a:rPr>
              <a:t>uzgojne prakse</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hr-HR" sz="3600" b="1">
                  <a:solidFill>
                    <a:srgbClr val="C00000"/>
                  </a:solidFill>
                  <a:latin typeface="PF Square Sans Pro" pitchFamily="2" charset="0"/>
                </a:rPr>
                <a:t>50 </a:t>
              </a:r>
            </a:p>
            <a:p>
              <a:pPr algn="ctr"/>
              <a:r>
                <a:rPr lang="hr-HR" sz="1400" b="1">
                  <a:solidFill>
                    <a:srgbClr val="C00000"/>
                  </a:solidFill>
                  <a:latin typeface="PF Square Sans Pro" pitchFamily="2"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Poljoprivrednici i veterinari pomiješani u 1. grupi, podijeljeni po vrstama životinja </a:t>
            </a:r>
          </a:p>
          <a:p>
            <a:pPr marR="0" lvl="0" algn="l" defTabSz="914400" rtl="0" eaLnBrk="1" fontAlgn="auto" latinLnBrk="0" hangingPunct="1">
              <a:lnSpc>
                <a:spcPct val="70000"/>
              </a:lnSpc>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Pogledajte prethodnu grupnu vježbu: </a:t>
            </a:r>
            <a:r>
              <a:rPr kumimoji="0" lang="hr-HR" sz="20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uzgojne prakse</a:t>
            </a:r>
          </a:p>
          <a:p>
            <a:pPr marR="0" lvl="0" algn="l" defTabSz="914400" rtl="0" eaLnBrk="1" fontAlgn="auto" latinLnBrk="0" hangingPunct="1">
              <a:lnSpc>
                <a:spcPct val="70000"/>
              </a:lnSpc>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Odgovorite na pitanja koristeći novi flipchart papir:</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0" cap="none"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hr-HR" sz="2800" b="1" dirty="0">
                <a:solidFill>
                  <a:srgbClr val="002060"/>
                </a:solidFill>
                <a:latin typeface="PF Square Sans Pro" pitchFamily="2" charset="0"/>
                <a:cs typeface="Arial" panose="020B0604020202020204" pitchFamily="34" charset="0"/>
              </a:rPr>
              <a:t>Koje su prepreke za provedbu uzgojnih</a:t>
            </a: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 praksi utvrđenih u </a:t>
            </a:r>
            <a:r>
              <a:rPr lang="hr-HR" sz="2800" b="1" dirty="0">
                <a:solidFill>
                  <a:srgbClr val="002060"/>
                </a:solidFill>
                <a:latin typeface="PF Square Sans Pro" pitchFamily="2" charset="0"/>
                <a:cs typeface="Arial" panose="020B0604020202020204" pitchFamily="34" charset="0"/>
              </a:rPr>
              <a:t>vježbi 1?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2800" b="1" i="0" u="none" strike="noStrike" kern="0" cap="none"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Koja su rješenja za svladavanje tih prepreka?</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800" b="1" i="0" u="none" strike="noStrike" kern="0" cap="none"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Stvorite svoj PAMETAN [SMART] cilj - za </a:t>
            </a:r>
            <a:b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b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implementaciju na Vašoj farmi ili farmi Vašeg klijenta</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0" cap="none" normalizeH="0" baseline="0" noProof="0" dirty="0">
              <a:ln>
                <a:noFill/>
              </a:ln>
              <a:solidFill>
                <a:srgbClr val="002060"/>
              </a:solidFill>
              <a:effectLst/>
              <a:uLnTx/>
              <a:uFillTx/>
              <a:latin typeface="PF Square Sans Pro" pitchFamily="2"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Koristite samoljepljive papiriće da zapišete svoje odgovore i zalijepite ih na flipchart papire</a:t>
            </a:r>
          </a:p>
          <a:p>
            <a:endParaRPr lang="nl-NL" sz="2400" kern="0" dirty="0">
              <a:solidFill>
                <a:srgbClr val="002060"/>
              </a:solidFill>
              <a:latin typeface="PF Square Sans Pro" pitchFamily="2"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539087" y="284320"/>
            <a:ext cx="10320792"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hr-HR" sz="2800" dirty="0">
                <a:latin typeface="PF Square Sans Pro" pitchFamily="2" charset="0"/>
              </a:rPr>
              <a:t>Grupna vježba 2b - </a:t>
            </a:r>
            <a:r>
              <a:rPr lang="hr-HR" sz="2800" b="1" dirty="0">
                <a:latin typeface="PF Square Sans Pro" pitchFamily="2" charset="0"/>
              </a:rPr>
              <a:t>Pronalaženje </a:t>
            </a:r>
            <a:r>
              <a:rPr lang="hr-HR" sz="2800" b="1" u="sng" dirty="0">
                <a:latin typeface="PF Square Sans Pro" pitchFamily="2" charset="0"/>
              </a:rPr>
              <a:t>rješenja</a:t>
            </a:r>
            <a:r>
              <a:rPr lang="hr-HR" sz="2800" b="1" dirty="0">
                <a:latin typeface="PF Square Sans Pro" pitchFamily="2" charset="0"/>
              </a:rPr>
              <a:t> za svladavanje prepreka –</a:t>
            </a:r>
            <a:r>
              <a:rPr lang="hr-HR" sz="2800" b="1" u="sng" dirty="0">
                <a:latin typeface="PF Square Sans Pro" pitchFamily="2" charset="0"/>
              </a:rPr>
              <a:t>Smanjenje i odgovorna uporaba antimikrobnih lijekova</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hr-HR" sz="3600" b="1">
                  <a:solidFill>
                    <a:srgbClr val="C00000"/>
                  </a:solidFill>
                  <a:latin typeface="PF Square Sans Pro" pitchFamily="2" charset="0"/>
                </a:rPr>
                <a:t>50 </a:t>
              </a:r>
            </a:p>
            <a:p>
              <a:pPr algn="ctr"/>
              <a:r>
                <a:rPr lang="hr-HR" sz="1400" b="1">
                  <a:solidFill>
                    <a:srgbClr val="C00000"/>
                  </a:solidFill>
                  <a:latin typeface="PF Square Sans Pro" pitchFamily="2"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Poljoprivrednici i veterinari pomiješani u 1. grupi, podijeljeni po vrstama životinja </a:t>
            </a:r>
          </a:p>
          <a:p>
            <a:pPr marR="0" lvl="0" algn="l" defTabSz="914400" rtl="0" eaLnBrk="1" fontAlgn="auto" latinLnBrk="0" hangingPunct="1">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Pogledajte prethodnu grupnu vježbu: </a:t>
            </a:r>
            <a:r>
              <a:rPr kumimoji="0" lang="hr-HR" sz="20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Smanjenje i odgovorna uporaba antimikrobnih lijekova</a:t>
            </a:r>
          </a:p>
          <a:p>
            <a:pPr marR="0" lvl="0" algn="l" defTabSz="914400" rtl="0" eaLnBrk="1" fontAlgn="auto" latinLnBrk="0" hangingPunct="1">
              <a:lnSpc>
                <a:spcPct val="70000"/>
              </a:lnSpc>
              <a:spcBef>
                <a:spcPts val="1000"/>
              </a:spcBef>
              <a:spcAft>
                <a:spcPts val="0"/>
              </a:spcAft>
              <a:buClrTx/>
              <a:buSzPct val="100000"/>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Odgovorite na pitanja koristeći novi flipchart papir:</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hr-HR" sz="2800" b="1" dirty="0">
                <a:solidFill>
                  <a:srgbClr val="002060"/>
                </a:solidFill>
                <a:latin typeface="PF Square Sans Pro" pitchFamily="2" charset="0"/>
                <a:cs typeface="Arial" panose="020B0604020202020204" pitchFamily="34" charset="0"/>
              </a:rPr>
              <a:t>Koje su prepreke smanjenoj i odgovornoj uporabi antimikrobnih lijekova? </a:t>
            </a:r>
          </a:p>
          <a:p>
            <a:pPr marL="685800" lvl="1" indent="-228600">
              <a:lnSpc>
                <a:spcPct val="70000"/>
              </a:lnSpc>
              <a:spcBef>
                <a:spcPts val="500"/>
              </a:spcBef>
              <a:buSzPct val="100000"/>
              <a:buFont typeface="Arial" pitchFamily="34"/>
              <a:buChar char="•"/>
              <a:defRPr/>
            </a:pPr>
            <a:endParaRPr lang="en-US" sz="1000" dirty="0">
              <a:solidFill>
                <a:srgbClr val="002060"/>
              </a:solidFill>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Koja su rješenja za svladavanje tih prepreka?</a:t>
            </a:r>
          </a:p>
          <a:p>
            <a:pPr marL="685800" marR="0" lvl="1" indent="-228600" fontAlgn="auto">
              <a:lnSpc>
                <a:spcPct val="70000"/>
              </a:lnSpc>
              <a:spcBef>
                <a:spcPts val="500"/>
              </a:spcBef>
              <a:spcAft>
                <a:spcPts val="0"/>
              </a:spcAft>
              <a:buClrTx/>
              <a:buSzPct val="100000"/>
              <a:buFont typeface="Arial" pitchFamily="34"/>
              <a:buChar char="•"/>
              <a:tabLst/>
              <a:defRPr/>
            </a:pPr>
            <a:endParaRPr lang="nl-NL" sz="1000" dirty="0">
              <a:solidFill>
                <a:srgbClr val="002060"/>
              </a:solidFill>
              <a:latin typeface="PF Square Sans Pro" pitchFamily="2"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Stvorite svoj PAMETAN [SMART] cilj - za </a:t>
            </a:r>
            <a:b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br>
            <a:r>
              <a:rPr kumimoji="0" lang="hr-HR" sz="28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implementaciju na Vašoj farmi ili farmi Vašeg klijenta</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PF Square Sans Pro" pitchFamily="2"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hr-HR" sz="20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Koristite samoljepljive papiriće da zapišete svoje odgovore i zalijepite ih na flipchart papire</a:t>
            </a:r>
          </a:p>
          <a:p>
            <a:endParaRPr lang="nl-NL" sz="2400" kern="0" dirty="0">
              <a:solidFill>
                <a:srgbClr val="002060"/>
              </a:solidFill>
              <a:latin typeface="PF Square Sans Pro" pitchFamily="2"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529986" y="283279"/>
            <a:ext cx="10047030" cy="1222952"/>
          </a:xfrm>
        </p:spPr>
        <p:txBody>
          <a:bodyPr>
            <a:noAutofit/>
          </a:bodyPr>
          <a:lstStyle/>
          <a:p>
            <a:pPr marL="0" indent="0">
              <a:lnSpc>
                <a:spcPct val="100000"/>
              </a:lnSpc>
              <a:buNone/>
            </a:pPr>
            <a:r>
              <a:rPr lang="hr-HR" sz="3200">
                <a:latin typeface="PF Square Sans Pro" pitchFamily="2" charset="0"/>
              </a:rPr>
              <a:t>Grupna vježba 3a: </a:t>
            </a:r>
            <a:r>
              <a:rPr lang="hr-HR" sz="3200" b="1" u="sng">
                <a:latin typeface="PF Square Sans Pro" pitchFamily="2" charset="0"/>
              </a:rPr>
              <a:t>Prezentacija rezultata: rješenja za poboljšane uzgojne prakse</a:t>
            </a: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hr-HR"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Svaki stol ima svog voditelja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400" dirty="0">
              <a:solidFill>
                <a:srgbClr val="002060"/>
              </a:solidFill>
              <a:latin typeface="PF Square Sans Pro" pitchFamily="2"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hr-HR" sz="3200" b="1" dirty="0">
                <a:solidFill>
                  <a:srgbClr val="002060"/>
                </a:solidFill>
                <a:latin typeface="PF Square Sans Pro" pitchFamily="2" charset="0"/>
                <a:cs typeface="Arial" panose="020B0604020202020204" pitchFamily="34" charset="0"/>
              </a:rPr>
              <a:t>„Na koji način poboljšane uzgojne prakse mogu doprinijeti smanjenju uporabe antimikrobnih lijekova?“</a:t>
            </a:r>
          </a:p>
          <a:p>
            <a:pPr marR="0" lvl="0" algn="l" defTabSz="914400" rtl="0" eaLnBrk="1" fontAlgn="auto" latinLnBrk="0" hangingPunct="1">
              <a:spcBef>
                <a:spcPts val="1000"/>
              </a:spcBef>
              <a:spcAft>
                <a:spcPts val="0"/>
              </a:spcAft>
              <a:buClrTx/>
              <a:buSzPct val="100000"/>
              <a:tabLst/>
              <a:defRPr/>
            </a:pPr>
            <a:endParaRPr lang="en-GB" sz="2400" dirty="0">
              <a:solidFill>
                <a:srgbClr val="002060"/>
              </a:solidFill>
              <a:latin typeface="PF Square Sans Pro" pitchFamily="2"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hr-HR"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Svaki voditelj predstavlja </a:t>
            </a:r>
            <a:r>
              <a:rPr kumimoji="0" lang="hr-HR" sz="24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jedan </a:t>
            </a:r>
            <a:r>
              <a:rPr kumimoji="0" lang="hr-HR" sz="240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ishod sesije svog stola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hr-HR" sz="2400" dirty="0">
                <a:solidFill>
                  <a:srgbClr val="002060"/>
                </a:solidFill>
                <a:latin typeface="PF Square Sans Pro" pitchFamily="2" charset="0"/>
                <a:cs typeface="Arial" panose="020B0604020202020204" pitchFamily="34" charset="0"/>
              </a:rPr>
              <a:t>Zatim prelazimo na sljedeći stol - navedite jedan ishod koji još nije spomenut!</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0010941" cy="801921"/>
          </a:xfrm>
        </p:spPr>
        <p:txBody>
          <a:bodyPr>
            <a:normAutofit/>
          </a:bodyPr>
          <a:lstStyle/>
          <a:p>
            <a:pPr marL="0" indent="0">
              <a:buNone/>
            </a:pPr>
            <a:r>
              <a:rPr lang="en-GB" sz="2400" kern="0" dirty="0">
                <a:latin typeface="PF Square Sans Pro" pitchFamily="2" charset="0"/>
                <a:ea typeface="+mn-ea"/>
              </a:rPr>
              <a:t>Group Exercise 3a - Plenary discussion – Presentation of the outcomes - Solutions barriers to improve husbandry practices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1752365119"/>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PF Square Sans Pro" pitchFamily="2"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PF Square Sans Pro" pitchFamily="2"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PF Square Sans Pro" pitchFamily="2"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PF Square Sans Pro" pitchFamily="2"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rtl="0" fontAlgn="ctr"/>
                      <a:r>
                        <a:rPr lang="en-GB" sz="1800" b="1" i="0" u="none" strike="noStrike" dirty="0">
                          <a:solidFill>
                            <a:srgbClr val="002060"/>
                          </a:solidFill>
                          <a:effectLst/>
                          <a:latin typeface="PF Square Sans Pro" pitchFamily="2" charset="0"/>
                        </a:rPr>
                        <a:t>Group </a:t>
                      </a:r>
                    </a:p>
                    <a:p>
                      <a:pPr algn="l" rtl="0" fontAlgn="ctr"/>
                      <a:r>
                        <a:rPr lang="en-GB" sz="1800" b="1" i="0" u="none" strike="noStrike" dirty="0">
                          <a:solidFill>
                            <a:srgbClr val="002060"/>
                          </a:solidFill>
                          <a:effectLst/>
                          <a:latin typeface="PF Square Sans Pro" pitchFamily="2"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E603E172-CE11-4175-B169-3E24ED395621}"/>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PF Square Sans Pro" pitchFamily="2" charset="0"/>
                <a:cs typeface="Arial" panose="020B0604020202020204" pitchFamily="34" charset="0"/>
              </a:rPr>
              <a:t>CROATIA</a:t>
            </a:r>
          </a:p>
        </p:txBody>
      </p:sp>
    </p:spTree>
    <p:extLst>
      <p:ext uri="{BB962C8B-B14F-4D97-AF65-F5344CB8AC3E}">
        <p14:creationId xmlns:p14="http://schemas.microsoft.com/office/powerpoint/2010/main" val="263588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hr-HR" sz="3200">
                <a:latin typeface="PF Square Sans Pro" pitchFamily="2" charset="0"/>
              </a:rPr>
              <a:t>Grupna vježba 3b: </a:t>
            </a:r>
            <a:r>
              <a:rPr lang="hr-HR" sz="3200" b="1">
                <a:latin typeface="PF Square Sans Pro" pitchFamily="2" charset="0"/>
              </a:rPr>
              <a:t>Prikaz ishoda: mjere za smanjenje i odgovorniju uporabu antimikrobnih lijekova</a:t>
            </a: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4" y="1825627"/>
            <a:ext cx="1033072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hr-HR" sz="2400" b="0" i="0" u="none" strike="noStrike" cap="none" normalizeH="0" baseline="0" dirty="0">
                <a:ln>
                  <a:noFill/>
                </a:ln>
                <a:solidFill>
                  <a:srgbClr val="002060"/>
                </a:solidFill>
                <a:effectLst/>
                <a:uLnTx/>
                <a:uFillTx/>
                <a:latin typeface="PF Square Sans Pro" pitchFamily="2" charset="0"/>
                <a:cs typeface="Arial" panose="020B0604020202020204" pitchFamily="34" charset="0"/>
              </a:rPr>
              <a:t>Svaki stol ima svog voditelja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1400" dirty="0">
              <a:solidFill>
                <a:srgbClr val="002060"/>
              </a:solidFill>
              <a:latin typeface="PF Square Sans Pro" pitchFamily="2"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hr-HR" sz="3200" b="1" dirty="0">
                <a:solidFill>
                  <a:srgbClr val="002060"/>
                </a:solidFill>
                <a:latin typeface="PF Square Sans Pro" pitchFamily="2" charset="0"/>
                <a:cs typeface="Arial" panose="020B0604020202020204" pitchFamily="34" charset="0"/>
              </a:rPr>
              <a:t>„Na koji način druge mjere koje treba provesti mogu doprinijeti smanjenju uporabe antimikrobnih lijekova?“</a:t>
            </a:r>
          </a:p>
          <a:p>
            <a:pPr marR="0" lvl="0" algn="l" defTabSz="914400" rtl="0" eaLnBrk="1" fontAlgn="auto" latinLnBrk="0" hangingPunct="1">
              <a:spcBef>
                <a:spcPts val="1000"/>
              </a:spcBef>
              <a:spcAft>
                <a:spcPts val="0"/>
              </a:spcAft>
              <a:buClrTx/>
              <a:buSzPct val="100000"/>
              <a:tabLst/>
              <a:defRPr/>
            </a:pPr>
            <a:endParaRPr lang="en-GB" sz="1400" dirty="0">
              <a:solidFill>
                <a:srgbClr val="002060"/>
              </a:solidFill>
              <a:latin typeface="PF Square Sans Pro" pitchFamily="2"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hr-HR" sz="2400" b="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Svaki voditelj predstavlja </a:t>
            </a:r>
            <a:r>
              <a:rPr kumimoji="0" lang="hr-HR" sz="2400" b="1"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jedan </a:t>
            </a:r>
            <a:r>
              <a:rPr kumimoji="0" lang="hr-HR" sz="2400" i="0" u="none" strike="noStrike" cap="none" normalizeH="0" baseline="0" noProof="0" dirty="0">
                <a:ln>
                  <a:noFill/>
                </a:ln>
                <a:solidFill>
                  <a:srgbClr val="002060"/>
                </a:solidFill>
                <a:effectLst/>
                <a:uLnTx/>
                <a:uFillTx/>
                <a:latin typeface="PF Square Sans Pro" pitchFamily="2" charset="0"/>
                <a:cs typeface="Arial" panose="020B0604020202020204" pitchFamily="34" charset="0"/>
              </a:rPr>
              <a:t>ishod sesije svog stola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hr-HR" sz="2400" dirty="0">
                <a:solidFill>
                  <a:srgbClr val="002060"/>
                </a:solidFill>
                <a:latin typeface="PF Square Sans Pro" pitchFamily="2" charset="0"/>
                <a:cs typeface="Arial" panose="020B0604020202020204" pitchFamily="34" charset="0"/>
              </a:rPr>
              <a:t>Zatim prelazimo na sljedeći stol - navedite jedan ishod koji još nije spomenut!</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hr-HR" sz="3600" b="1">
                  <a:solidFill>
                    <a:srgbClr val="C00000"/>
                  </a:solidFill>
                  <a:latin typeface="PF Square Sans Pro" pitchFamily="2" charset="0"/>
                </a:rPr>
                <a:t>20 </a:t>
              </a:r>
            </a:p>
            <a:p>
              <a:pPr algn="ctr"/>
              <a:r>
                <a:rPr lang="hr-HR" sz="1400" b="1">
                  <a:solidFill>
                    <a:srgbClr val="C00000"/>
                  </a:solidFill>
                  <a:latin typeface="PF Square Sans Pro" pitchFamily="2"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1103141" cy="801921"/>
          </a:xfrm>
        </p:spPr>
        <p:txBody>
          <a:bodyPr>
            <a:normAutofit/>
          </a:bodyPr>
          <a:lstStyle/>
          <a:p>
            <a:pPr marL="0" indent="0">
              <a:buNone/>
            </a:pPr>
            <a:r>
              <a:rPr lang="en-GB" sz="2400" kern="0" dirty="0">
                <a:latin typeface="PF Square Sans Pro" pitchFamily="2" charset="0"/>
                <a:ea typeface="+mn-ea"/>
              </a:rPr>
              <a:t>Group Exercise 3b - Plenary discussion – Presentation of the outcomes - Solutions barriers to reduce and have a responsible use of antimicrobials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189575174"/>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PF Square Sans Pro" pitchFamily="2"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PF Square Sans Pro" pitchFamily="2"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PF Square Sans Pro" pitchFamily="2"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PF Square Sans Pro" pitchFamily="2"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rtl="0" fontAlgn="ctr"/>
                      <a:r>
                        <a:rPr lang="en-GB" sz="1800" b="1" i="0" u="none" strike="noStrike" dirty="0">
                          <a:solidFill>
                            <a:srgbClr val="002060"/>
                          </a:solidFill>
                          <a:effectLst/>
                          <a:latin typeface="PF Square Sans Pro" pitchFamily="2" charset="0"/>
                        </a:rPr>
                        <a:t>Group </a:t>
                      </a:r>
                    </a:p>
                    <a:p>
                      <a:pPr algn="l" rtl="0" fontAlgn="ctr"/>
                      <a:r>
                        <a:rPr lang="en-GB" sz="1800" b="1" i="0" u="none" strike="noStrike" dirty="0">
                          <a:solidFill>
                            <a:srgbClr val="002060"/>
                          </a:solidFill>
                          <a:effectLst/>
                          <a:latin typeface="PF Square Sans Pro" pitchFamily="2"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rtl="0" fontAlgn="ctr"/>
                      <a:r>
                        <a:rPr lang="en-GB" sz="1800" b="1" i="0" u="none" strike="noStrike" dirty="0">
                          <a:solidFill>
                            <a:srgbClr val="002060"/>
                          </a:solidFill>
                          <a:effectLst/>
                          <a:latin typeface="PF Square Sans Pro" pitchFamily="2" charset="0"/>
                        </a:rPr>
                        <a:t>Group</a:t>
                      </a:r>
                    </a:p>
                    <a:p>
                      <a:pPr algn="l" rtl="0" fontAlgn="ctr"/>
                      <a:r>
                        <a:rPr lang="en-GB" sz="1800" b="1" i="0" u="none" strike="noStrike" dirty="0">
                          <a:solidFill>
                            <a:srgbClr val="002060"/>
                          </a:solidFill>
                          <a:effectLst/>
                          <a:latin typeface="PF Square Sans Pro" pitchFamily="2"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5A108B8A-A5D1-461D-95B3-57B4BE96A109}"/>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PF Square Sans Pro" pitchFamily="2" charset="0"/>
                <a:cs typeface="Arial" panose="020B0604020202020204" pitchFamily="34" charset="0"/>
              </a:rPr>
              <a:t>Croatia</a:t>
            </a:r>
          </a:p>
        </p:txBody>
      </p:sp>
    </p:spTree>
    <p:extLst>
      <p:ext uri="{BB962C8B-B14F-4D97-AF65-F5344CB8AC3E}">
        <p14:creationId xmlns:p14="http://schemas.microsoft.com/office/powerpoint/2010/main" val="1660507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1364736409"/>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hr-HR" sz="3200" b="1">
                <a:solidFill>
                  <a:srgbClr val="002060"/>
                </a:solidFill>
                <a:latin typeface="PF Square Sans Pro" pitchFamily="2" charset="0"/>
              </a:rPr>
              <a:t>„Bolje spriječiti nego liječiti“</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hr-HR">
                <a:solidFill>
                  <a:srgbClr val="2C7470"/>
                </a:solidFill>
                <a:latin typeface="PF Square Sans Pro" pitchFamily="2" charset="0"/>
              </a:rPr>
              <a:t>Dio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hr-HR">
                <a:solidFill>
                  <a:srgbClr val="2C7470"/>
                </a:solidFill>
                <a:latin typeface="PF Square Sans Pro" pitchFamily="2" charset="0"/>
              </a:rPr>
              <a:t>Dio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hr-HR" sz="3200">
                <a:latin typeface="PF Square Sans Pro" pitchFamily="2" charset="0"/>
                <a:sym typeface="Wingdings" panose="05000000000000000000" pitchFamily="2" charset="2"/>
              </a:rPr>
              <a:t>Promjene na razini farme: Zajedničko razumijevanje između poljoprivrednika i veterinara</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hr-HR" sz="2800">
                <a:latin typeface="PF Square Sans Pro" pitchFamily="2" charset="0"/>
              </a:rPr>
              <a:t>Radimo zajedno na prevenciji i smanjenju uporabe antimikrobnih sredstava…</a:t>
            </a: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0" cap="none" spc="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hr-HR" sz="1800">
                <a:latin typeface="Times New Roman" pitchFamily="18"/>
              </a:rPr>
              <a:t>	</a:t>
            </a:r>
          </a:p>
          <a:p>
            <a:endParaRPr lang="en-US" kern="0" dirty="0"/>
          </a:p>
          <a:p>
            <a:endParaRPr lang="en-US" kern="0" dirty="0"/>
          </a:p>
          <a:p>
            <a:endParaRPr lang="en-US" kern="0" dirty="0"/>
          </a:p>
          <a:p>
            <a:endParaRPr lang="en-US" kern="0" dirty="0"/>
          </a:p>
          <a:p>
            <a:endParaRPr lang="en-US" kern="0" dirty="0"/>
          </a:p>
          <a:p>
            <a:endParaRPr lang="en-US" kern="0" dirty="0"/>
          </a:p>
          <a:p>
            <a:endParaRPr lang="en-US" kern="0" dirty="0"/>
          </a:p>
          <a:p>
            <a:endParaRPr lang="en-US" kern="0" dirty="0"/>
          </a:p>
          <a:p>
            <a:pPr marL="0" indent="0">
              <a:buFont typeface="Arial" pitchFamily="34"/>
              <a:buNone/>
            </a:pPr>
            <a:endParaRPr lang="en-US" kern="0"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838198" y="6140380"/>
            <a:ext cx="10672988"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hr-HR" sz="2800" dirty="0">
                <a:latin typeface="PF Square Sans Pro" pitchFamily="2" charset="0"/>
              </a:rPr>
              <a:t>Stvaranjem točaka djelovanja na </a:t>
            </a:r>
            <a:r>
              <a:rPr lang="hr-HR" sz="2800" b="1" dirty="0">
                <a:latin typeface="PF Square Sans Pro" pitchFamily="2" charset="0"/>
              </a:rPr>
              <a:t>VAŠOJ</a:t>
            </a:r>
            <a:r>
              <a:rPr lang="hr-HR" sz="2800" dirty="0">
                <a:latin typeface="PF Square Sans Pro" pitchFamily="2" charset="0"/>
              </a:rPr>
              <a:t> farmi (ili farmi Vašeg klijenta)</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hr-HR" sz="3200" b="1">
                <a:solidFill>
                  <a:srgbClr val="002060"/>
                </a:solidFill>
                <a:latin typeface="PF Square Sans Pro" pitchFamily="2" charset="0"/>
              </a:rPr>
              <a:t>„Bolje spriječiti nego liječiti“</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hr-HR" sz="2800">
                <a:latin typeface="PF Square Sans Pro" pitchFamily="2" charset="0"/>
              </a:rPr>
              <a:t>ZAŠTO?</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hr-HR" sz="2800">
                <a:latin typeface="PF Square Sans Pro" pitchFamily="2" charset="0"/>
              </a:rPr>
              <a:t>Promicanje suradnje između poljoprivrednika i veterinara</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10292686" cy="5663089"/>
          </a:xfrm>
          <a:prstGeom prst="rect">
            <a:avLst/>
          </a:prstGeom>
          <a:noFill/>
        </p:spPr>
        <p:txBody>
          <a:bodyPr wrap="square" rtlCol="0">
            <a:spAutoFit/>
          </a:bodyPr>
          <a:lstStyle/>
          <a:p>
            <a:r>
              <a:rPr lang="hr-HR" sz="2000">
                <a:latin typeface="PF Square Sans Pro" pitchFamily="2" charset="0"/>
                <a:cs typeface="Arial" panose="020B0604020202020204" pitchFamily="34" charset="0"/>
              </a:rPr>
              <a:t>Suradnja između poljoprivrednika i veterinara u cilju poboljšanja zdravlja životinja i smanjenja uporabe antimikrobnih sredstava na razini farme je u porastu… jer je učinkovita!</a:t>
            </a:r>
          </a:p>
          <a:p>
            <a:endParaRPr lang="en-GB" sz="2000"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endParaRPr lang="en-GB" kern="0" dirty="0">
              <a:latin typeface="PF Square Sans Pro" pitchFamily="2" charset="0"/>
              <a:cs typeface="Arial" panose="020B0604020202020204" pitchFamily="34" charset="0"/>
            </a:endParaRPr>
          </a:p>
          <a:p>
            <a:pPr algn="ctr"/>
            <a:endParaRPr lang="en-GB" sz="2000" b="1" kern="0" dirty="0">
              <a:latin typeface="PF Square Sans Pro" pitchFamily="2" charset="0"/>
              <a:cs typeface="Arial" panose="020B0604020202020204" pitchFamily="34" charset="0"/>
            </a:endParaRPr>
          </a:p>
          <a:p>
            <a:pPr algn="ctr"/>
            <a:r>
              <a:rPr lang="hr-HR" sz="2400" b="1">
                <a:latin typeface="PF Square Sans Pro" pitchFamily="2" charset="0"/>
                <a:cs typeface="Arial" panose="020B0604020202020204" pitchFamily="34" charset="0"/>
              </a:rPr>
              <a:t>Današnji cilj je utvrditi zajednička ključna područja u kojima poljoprivrednici i veterinari mogu surađivati, što vodi daljnjem poboljšanju.</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r-HR" sz="2400">
                <a:latin typeface="PF Square Sans Pro" pitchFamily="2" charset="0"/>
              </a:rPr>
              <a:t>Radit ćemo sljedeće grupne vježbe:</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hr-HR">
                <a:solidFill>
                  <a:srgbClr val="002060"/>
                </a:solidFill>
                <a:latin typeface="PF Square Sans Pro" pitchFamily="2" charset="0"/>
              </a:rPr>
              <a:t>Identificiranje </a:t>
            </a:r>
            <a:r>
              <a:rPr lang="hr-HR" b="1">
                <a:latin typeface="PF Square Sans Pro" pitchFamily="2" charset="0"/>
              </a:rPr>
              <a:t>problema i mogućnosti</a:t>
            </a: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36301"/>
          </a:xfrm>
          <a:prstGeom prst="rect">
            <a:avLst/>
          </a:prstGeom>
          <a:solidFill>
            <a:srgbClr val="2C7470"/>
          </a:solidFill>
        </p:spPr>
        <p:txBody>
          <a:bodyPr wrap="square">
            <a:spAutoFit/>
          </a:bodyPr>
          <a:lstStyle/>
          <a:p>
            <a:pPr marL="0" indent="0">
              <a:lnSpc>
                <a:spcPct val="80000"/>
              </a:lnSpc>
              <a:buFont typeface="Arial" pitchFamily="34"/>
              <a:buNone/>
            </a:pPr>
            <a:r>
              <a:rPr lang="hr-HR">
                <a:solidFill>
                  <a:schemeClr val="bg1"/>
                </a:solidFill>
                <a:latin typeface="PF Square Sans Pro" pitchFamily="2" charset="0"/>
              </a:rPr>
              <a:t>poboljšanje </a:t>
            </a:r>
            <a:r>
              <a:rPr lang="hr-HR" b="1">
                <a:solidFill>
                  <a:schemeClr val="bg1"/>
                </a:solidFill>
                <a:latin typeface="PF Square Sans Pro" pitchFamily="2" charset="0"/>
              </a:rPr>
              <a:t>uzgojne prakse</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hr-HR" b="1">
                <a:solidFill>
                  <a:schemeClr val="bg1"/>
                </a:solidFill>
                <a:latin typeface="PF Square Sans Pro" pitchFamily="2" charset="0"/>
              </a:rPr>
              <a:t>uzgojne prakse</a:t>
            </a: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hr-HR" b="1">
                <a:solidFill>
                  <a:schemeClr val="bg1"/>
                </a:solidFill>
                <a:latin typeface="PF Square Sans Pro" pitchFamily="2" charset="0"/>
              </a:rPr>
              <a:t>za smanjenje i odgovornu uporabu antimikrobnih sredstava</a:t>
            </a: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hr-HR">
                <a:solidFill>
                  <a:srgbClr val="002060"/>
                </a:solidFill>
                <a:latin typeface="PF Square Sans Pro" pitchFamily="2" charset="0"/>
              </a:rPr>
              <a:t>Grupna vježba </a:t>
            </a:r>
            <a:r>
              <a:rPr lang="hr-HR" sz="4400" b="1">
                <a:solidFill>
                  <a:srgbClr val="002060"/>
                </a:solidFill>
                <a:latin typeface="PF Square Sans Pro" pitchFamily="2" charset="0"/>
              </a:rPr>
              <a:t>1 </a:t>
            </a:r>
          </a:p>
        </p:txBody>
      </p:sp>
      <p:sp>
        <p:nvSpPr>
          <p:cNvPr id="45" name="CuadroTexto 44">
            <a:extLst>
              <a:ext uri="{FF2B5EF4-FFF2-40B4-BE49-F238E27FC236}">
                <a16:creationId xmlns:a16="http://schemas.microsoft.com/office/drawing/2014/main" id="{28EBF90C-FD7F-40D4-8193-9ADD37733D23}"/>
              </a:ext>
            </a:extLst>
          </p:cNvPr>
          <p:cNvSpPr txBox="1"/>
          <p:nvPr/>
        </p:nvSpPr>
        <p:spPr>
          <a:xfrm>
            <a:off x="1651776" y="2402608"/>
            <a:ext cx="6174483" cy="461665"/>
          </a:xfrm>
          <a:prstGeom prst="rect">
            <a:avLst/>
          </a:prstGeom>
          <a:noFill/>
        </p:spPr>
        <p:txBody>
          <a:bodyPr wrap="square">
            <a:spAutoFit/>
          </a:bodyPr>
          <a:lstStyle/>
          <a:p>
            <a:r>
              <a:rPr lang="hr-HR" dirty="0">
                <a:solidFill>
                  <a:srgbClr val="002060"/>
                </a:solidFill>
                <a:latin typeface="PF Square Sans Pro" pitchFamily="2" charset="0"/>
              </a:rPr>
              <a:t>Pronalaženje </a:t>
            </a:r>
            <a:r>
              <a:rPr lang="hr-HR" sz="2400" b="1" dirty="0">
                <a:solidFill>
                  <a:srgbClr val="002060"/>
                </a:solidFill>
                <a:latin typeface="PF Square Sans Pro" pitchFamily="2" charset="0"/>
              </a:rPr>
              <a:t>rješenja za svladavanje prepreka </a:t>
            </a: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hr-HR">
                <a:solidFill>
                  <a:schemeClr val="bg1"/>
                </a:solidFill>
                <a:latin typeface="PF Square Sans Pro" pitchFamily="2" charset="0"/>
              </a:rPr>
              <a:t>za </a:t>
            </a:r>
            <a:r>
              <a:rPr lang="hr-HR" b="1">
                <a:solidFill>
                  <a:schemeClr val="bg1"/>
                </a:solidFill>
                <a:latin typeface="PF Square Sans Pro" pitchFamily="2" charset="0"/>
              </a:rPr>
              <a:t>smanjenje i odgovornu uporabu  </a:t>
            </a:r>
            <a:br>
              <a:rPr lang="hr-HR" b="1">
                <a:solidFill>
                  <a:schemeClr val="bg1"/>
                </a:solidFill>
                <a:latin typeface="PF Square Sans Pro" pitchFamily="2" charset="0"/>
              </a:rPr>
            </a:br>
            <a:r>
              <a:rPr lang="hr-HR" b="1">
                <a:solidFill>
                  <a:schemeClr val="bg1"/>
                </a:solidFill>
                <a:latin typeface="PF Square Sans Pro" pitchFamily="2" charset="0"/>
              </a:rPr>
              <a:t>antimikrobnih sredstava</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02928"/>
            <a:ext cx="833488" cy="461665"/>
          </a:xfrm>
          <a:prstGeom prst="rect">
            <a:avLst/>
          </a:prstGeom>
          <a:noFill/>
        </p:spPr>
        <p:txBody>
          <a:bodyPr wrap="square">
            <a:spAutoFit/>
          </a:bodyPr>
          <a:lstStyle/>
          <a:p>
            <a:r>
              <a:rPr lang="hr-HR" sz="2400" b="1">
                <a:solidFill>
                  <a:srgbClr val="002060"/>
                </a:solidFill>
                <a:latin typeface="PF Square Sans Pro" pitchFamily="2" charset="0"/>
              </a:rPr>
              <a:t>2 a</a:t>
            </a:r>
            <a:r>
              <a:rPr lang="hr-HR" sz="1000">
                <a:solidFill>
                  <a:srgbClr val="002060"/>
                </a:solidFill>
                <a:latin typeface="PF Square Sans Pro" pitchFamily="2" charset="0"/>
              </a:rPr>
              <a:t> </a:t>
            </a: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41568"/>
            <a:ext cx="833488" cy="461665"/>
          </a:xfrm>
          <a:prstGeom prst="rect">
            <a:avLst/>
          </a:prstGeom>
          <a:noFill/>
        </p:spPr>
        <p:txBody>
          <a:bodyPr wrap="square">
            <a:spAutoFit/>
          </a:bodyPr>
          <a:lstStyle/>
          <a:p>
            <a:r>
              <a:rPr lang="hr-HR" sz="2400" b="1">
                <a:solidFill>
                  <a:srgbClr val="002060"/>
                </a:solidFill>
                <a:latin typeface="PF Square Sans Pro" pitchFamily="2" charset="0"/>
              </a:rPr>
              <a:t>2 b</a:t>
            </a:r>
          </a:p>
        </p:txBody>
      </p:sp>
      <p:sp>
        <p:nvSpPr>
          <p:cNvPr id="50" name="CuadroTexto 49">
            <a:extLst>
              <a:ext uri="{FF2B5EF4-FFF2-40B4-BE49-F238E27FC236}">
                <a16:creationId xmlns:a16="http://schemas.microsoft.com/office/drawing/2014/main" id="{64C14248-52A6-4206-85E4-62FCF6843086}"/>
              </a:ext>
            </a:extLst>
          </p:cNvPr>
          <p:cNvSpPr txBox="1"/>
          <p:nvPr/>
        </p:nvSpPr>
        <p:spPr>
          <a:xfrm>
            <a:off x="1660837" y="5457988"/>
            <a:ext cx="5274653" cy="461665"/>
          </a:xfrm>
          <a:prstGeom prst="rect">
            <a:avLst/>
          </a:prstGeom>
          <a:noFill/>
        </p:spPr>
        <p:txBody>
          <a:bodyPr wrap="square">
            <a:spAutoFit/>
          </a:bodyPr>
          <a:lstStyle/>
          <a:p>
            <a:r>
              <a:rPr lang="hr-HR" sz="2400" b="1" dirty="0">
                <a:solidFill>
                  <a:srgbClr val="002060"/>
                </a:solidFill>
                <a:latin typeface="PF Square Sans Pro" pitchFamily="2" charset="0"/>
              </a:rPr>
              <a:t>Razmjena, </a:t>
            </a:r>
            <a:r>
              <a:rPr lang="hr-HR" sz="2000" dirty="0">
                <a:solidFill>
                  <a:srgbClr val="002060"/>
                </a:solidFill>
                <a:latin typeface="PF Square Sans Pro" pitchFamily="2" charset="0"/>
              </a:rPr>
              <a:t>prezentacija rezultata</a:t>
            </a: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hr-HR">
                <a:solidFill>
                  <a:srgbClr val="002060"/>
                </a:solidFill>
                <a:latin typeface="PF Square Sans Pro" pitchFamily="2" charset="0"/>
              </a:rPr>
              <a:t>Popis </a:t>
            </a:r>
            <a:r>
              <a:rPr lang="hr-HR" b="1">
                <a:solidFill>
                  <a:srgbClr val="002060"/>
                </a:solidFill>
                <a:latin typeface="PF Square Sans Pro" pitchFamily="2" charset="0"/>
              </a:rPr>
              <a:t>uzgojnih praksi</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36301"/>
          </a:xfrm>
          <a:prstGeom prst="rect">
            <a:avLst/>
          </a:prstGeom>
          <a:solidFill>
            <a:schemeClr val="bg1"/>
          </a:solidFill>
        </p:spPr>
        <p:txBody>
          <a:bodyPr wrap="square">
            <a:spAutoFit/>
          </a:bodyPr>
          <a:lstStyle/>
          <a:p>
            <a:pPr algn="ctr">
              <a:lnSpc>
                <a:spcPct val="80000"/>
              </a:lnSpc>
            </a:pPr>
            <a:r>
              <a:rPr lang="hr-HR">
                <a:solidFill>
                  <a:srgbClr val="002060"/>
                </a:solidFill>
                <a:latin typeface="PF Square Sans Pro" pitchFamily="2" charset="0"/>
              </a:rPr>
              <a:t>Mjere za </a:t>
            </a:r>
            <a:r>
              <a:rPr lang="hr-HR" b="1">
                <a:solidFill>
                  <a:srgbClr val="002060"/>
                </a:solidFill>
                <a:latin typeface="PF Square Sans Pro" pitchFamily="2" charset="0"/>
              </a:rPr>
              <a:t>smanjenje i odgovornu uporabu antimikrobnih sredstava</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hr-HR" sz="2400" b="1">
                <a:solidFill>
                  <a:srgbClr val="002060"/>
                </a:solidFill>
                <a:latin typeface="PF Square Sans Pro" pitchFamily="2" charset="0"/>
              </a:rPr>
              <a:t>3 a</a:t>
            </a:r>
            <a:r>
              <a:rPr lang="hr-HR" sz="1000">
                <a:solidFill>
                  <a:srgbClr val="002060"/>
                </a:solidFill>
                <a:latin typeface="PF Square Sans Pro" pitchFamily="2" charset="0"/>
              </a:rPr>
              <a:t> </a:t>
            </a: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hr-HR" sz="2400" b="1">
                <a:solidFill>
                  <a:srgbClr val="002060"/>
                </a:solidFill>
                <a:latin typeface="PF Square Sans Pro" pitchFamily="2" charset="0"/>
              </a:rPr>
              <a:t>3 b</a:t>
            </a:r>
          </a:p>
        </p:txBody>
      </p:sp>
      <p:pic>
        <p:nvPicPr>
          <p:cNvPr id="30" name="Picture 2">
            <a:extLst>
              <a:ext uri="{FF2B5EF4-FFF2-40B4-BE49-F238E27FC236}">
                <a16:creationId xmlns:a16="http://schemas.microsoft.com/office/drawing/2014/main" id="{1F5BEBD2-DC20-4413-83E2-B970E51902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38236" y="3810078"/>
            <a:ext cx="3272305" cy="1607614"/>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hr-HR">
                <a:solidFill>
                  <a:srgbClr val="002060"/>
                </a:solidFill>
                <a:latin typeface="PF Square Sans Pro" pitchFamily="2" charset="0"/>
              </a:rPr>
              <a:t>Grupna vježba </a:t>
            </a:r>
            <a:r>
              <a:rPr lang="hr-HR" sz="4400" b="1">
                <a:solidFill>
                  <a:srgbClr val="002060"/>
                </a:solidFill>
                <a:latin typeface="PF Square Sans Pro" pitchFamily="2" charset="0"/>
              </a:rPr>
              <a:t>2 </a:t>
            </a: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hr-HR">
                <a:solidFill>
                  <a:srgbClr val="002060"/>
                </a:solidFill>
                <a:latin typeface="PF Square Sans Pro" pitchFamily="2" charset="0"/>
              </a:rPr>
              <a:t>Grupna vježba </a:t>
            </a:r>
            <a:r>
              <a:rPr lang="hr-HR" sz="4400" b="1">
                <a:solidFill>
                  <a:srgbClr val="002060"/>
                </a:solidFill>
                <a:latin typeface="PF Square Sans Pro" pitchFamily="2"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312690" y="4207608"/>
            <a:ext cx="2090198" cy="461665"/>
          </a:xfrm>
          <a:prstGeom prst="rect">
            <a:avLst/>
          </a:prstGeom>
          <a:noFill/>
        </p:spPr>
        <p:txBody>
          <a:bodyPr wrap="square">
            <a:spAutoFit/>
          </a:bodyPr>
          <a:lstStyle/>
          <a:p>
            <a:r>
              <a:rPr lang="hr-HR" sz="2400" b="1" dirty="0">
                <a:solidFill>
                  <a:srgbClr val="002060"/>
                </a:solidFill>
                <a:latin typeface="PF Square Sans Pro" pitchFamily="2" charset="0"/>
              </a:rPr>
              <a:t>Identificirati</a:t>
            </a: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kern="0" dirty="0">
                <a:solidFill>
                  <a:schemeClr val="tx1"/>
                </a:solidFill>
                <a:latin typeface="PF Square Sans Pro" pitchFamily="2"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44607" y="192061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20197"/>
            </a:xfrm>
            <a:prstGeom prst="rect">
              <a:avLst/>
            </a:prstGeom>
            <a:noFill/>
          </p:spPr>
          <p:txBody>
            <a:bodyPr wrap="square">
              <a:spAutoFit/>
            </a:bodyPr>
            <a:lstStyle/>
            <a:p>
              <a:pPr algn="ctr"/>
              <a:r>
                <a:rPr lang="hr-HR" sz="1200" b="1">
                  <a:latin typeface="PF Square Sans Pro" pitchFamily="2" charset="0"/>
                  <a:cs typeface="Times New Roman" panose="02020603050405020304" pitchFamily="18" charset="0"/>
                </a:rPr>
                <a:t>GV 1</a:t>
              </a:r>
              <a:r>
                <a:rPr lang="hr-HR" sz="1200">
                  <a:latin typeface="PF Square Sans Pro" pitchFamily="2" charset="0"/>
                  <a:cs typeface="Times New Roman" panose="02020603050405020304" pitchFamily="18" charset="0"/>
                </a:rPr>
                <a:t> </a:t>
              </a:r>
            </a:p>
            <a:p>
              <a:pPr lvl="0" algn="ctr">
                <a:lnSpc>
                  <a:spcPct val="80000"/>
                </a:lnSpc>
              </a:pPr>
              <a:r>
                <a:rPr lang="hr-HR" sz="1200">
                  <a:latin typeface="PF Square Sans Pro" pitchFamily="2" charset="0"/>
                  <a:cs typeface="Times New Roman" panose="02020603050405020304" pitchFamily="18" charset="0"/>
                </a:rPr>
                <a:t>Identificiranje problema i mogućnosti</a:t>
              </a: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47234" y="2096425"/>
              <a:ext cx="1135394" cy="584775"/>
            </a:xfrm>
            <a:prstGeom prst="rect">
              <a:avLst/>
            </a:prstGeom>
            <a:noFill/>
          </p:spPr>
          <p:txBody>
            <a:bodyPr wrap="square">
              <a:spAutoFit/>
            </a:bodyPr>
            <a:lstStyle/>
            <a:p>
              <a:pPr algn="ctr"/>
              <a:r>
                <a:rPr lang="hr-HR" sz="800">
                  <a:latin typeface="PF Square Sans Pro" pitchFamily="2" charset="0"/>
                  <a:cs typeface="Times New Roman" panose="02020603050405020304" pitchFamily="18" charset="0"/>
                </a:rPr>
                <a:t>Identificirani problemi i mogućnosti veterinara</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42443" y="2144145"/>
              <a:ext cx="1041703" cy="461665"/>
            </a:xfrm>
            <a:prstGeom prst="rect">
              <a:avLst/>
            </a:prstGeom>
            <a:noFill/>
          </p:spPr>
          <p:txBody>
            <a:bodyPr wrap="square">
              <a:spAutoFit/>
            </a:bodyPr>
            <a:lstStyle/>
            <a:p>
              <a:pPr algn="ctr"/>
              <a:r>
                <a:rPr lang="hr-HR" sz="800">
                  <a:latin typeface="PF Square Sans Pro" pitchFamily="2" charset="0"/>
                  <a:cs typeface="Times New Roman" panose="02020603050405020304" pitchFamily="18" charset="0"/>
                </a:rPr>
                <a:t>Identificirani problemi i mogućnosti poljoprivrednika</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72195" y="2968692"/>
            <a:ext cx="4219805" cy="2449248"/>
            <a:chOff x="7972195" y="2968692"/>
            <a:chExt cx="4219805"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hr-HR" sz="1200" b="1">
                  <a:latin typeface="PF Square Sans Pro" pitchFamily="2" charset="0"/>
                  <a:cs typeface="Times New Roman" panose="02020603050405020304" pitchFamily="18" charset="0"/>
                </a:rPr>
                <a:t>GV 2a</a:t>
              </a: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8036168" y="4642649"/>
              <a:ext cx="1189715" cy="276999"/>
            </a:xfrm>
            <a:prstGeom prst="rect">
              <a:avLst/>
            </a:prstGeom>
            <a:noFill/>
          </p:spPr>
          <p:txBody>
            <a:bodyPr wrap="square">
              <a:spAutoFit/>
            </a:bodyPr>
            <a:lstStyle/>
            <a:p>
              <a:pPr algn="ctr"/>
              <a:r>
                <a:rPr lang="hr-HR" sz="1200" b="1">
                  <a:latin typeface="PF Square Sans Pro" pitchFamily="2" charset="0"/>
                  <a:cs typeface="Times New Roman" panose="02020603050405020304" pitchFamily="18" charset="0"/>
                </a:rPr>
                <a:t>GV 2b</a:t>
              </a: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latin typeface="PF Square Sans Pro" pitchFamily="2"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hr-HR" sz="1200" b="1">
                <a:latin typeface="PF Square Sans Pro" pitchFamily="2" charset="0"/>
                <a:cs typeface="Times New Roman" panose="02020603050405020304" pitchFamily="18" charset="0"/>
              </a:rPr>
              <a:t>GV 3a</a:t>
            </a: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hr-HR" sz="1200" b="1">
                <a:latin typeface="PF Square Sans Pro" pitchFamily="2" charset="0"/>
                <a:cs typeface="Times New Roman" panose="02020603050405020304" pitchFamily="18" charset="0"/>
              </a:rPr>
              <a:t>GV 3b</a:t>
            </a:r>
          </a:p>
        </p:txBody>
      </p:sp>
      <p:grpSp>
        <p:nvGrpSpPr>
          <p:cNvPr id="2" name="Group 1"/>
          <p:cNvGrpSpPr/>
          <p:nvPr/>
        </p:nvGrpSpPr>
        <p:grpSpPr>
          <a:xfrm>
            <a:off x="2396740" y="3876238"/>
            <a:ext cx="3205707" cy="1541701"/>
            <a:chOff x="2396740" y="3876238"/>
            <a:chExt cx="3205707" cy="1541701"/>
          </a:xfrm>
        </p:grpSpPr>
        <p:sp>
          <p:nvSpPr>
            <p:cNvPr id="105" name="Tijdelijke aanduiding voor inhoud 2">
              <a:extLst>
                <a:ext uri="{FF2B5EF4-FFF2-40B4-BE49-F238E27FC236}">
                  <a16:creationId xmlns:a16="http://schemas.microsoft.com/office/drawing/2014/main" id="{76622FAD-AD92-4721-B978-2B27DEAD22ED}"/>
                </a:ext>
              </a:extLst>
            </p:cNvPr>
            <p:cNvSpPr txBox="1">
              <a:spLocks/>
            </p:cNvSpPr>
            <p:nvPr/>
          </p:nvSpPr>
          <p:spPr>
            <a:xfrm>
              <a:off x="2995379" y="3881785"/>
              <a:ext cx="658665" cy="14969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800" b="1">
                  <a:solidFill>
                    <a:schemeClr val="bg1"/>
                  </a:solidFill>
                  <a:latin typeface="PF Square Sans Pro" pitchFamily="2" charset="0"/>
                  <a:cs typeface="Arial" panose="020B0604020202020204" pitchFamily="34" charset="0"/>
                </a:rPr>
                <a:t>Measurable [Mjerljivo]</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3643859" y="3876238"/>
              <a:ext cx="658665" cy="14969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800" b="1">
                  <a:solidFill>
                    <a:schemeClr val="bg1"/>
                  </a:solidFill>
                  <a:latin typeface="PF Square Sans Pro" pitchFamily="2" charset="0"/>
                  <a:cs typeface="Arial" panose="020B0604020202020204" pitchFamily="34" charset="0"/>
                </a:rPr>
                <a:t>Achievable [Dostižno]</a:t>
              </a:r>
            </a:p>
          </p:txBody>
        </p:sp>
        <p:sp>
          <p:nvSpPr>
            <p:cNvPr id="107" name="Tijdelijke aanduiding voor inhoud 2">
              <a:extLst>
                <a:ext uri="{FF2B5EF4-FFF2-40B4-BE49-F238E27FC236}">
                  <a16:creationId xmlns:a16="http://schemas.microsoft.com/office/drawing/2014/main" id="{76622FAD-AD92-4721-B978-2B27DEAD22ED}"/>
                </a:ext>
              </a:extLst>
            </p:cNvPr>
            <p:cNvSpPr txBox="1">
              <a:spLocks/>
            </p:cNvSpPr>
            <p:nvPr/>
          </p:nvSpPr>
          <p:spPr>
            <a:xfrm>
              <a:off x="4331401" y="3877569"/>
              <a:ext cx="575981" cy="14969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800" b="1">
                  <a:solidFill>
                    <a:schemeClr val="bg1"/>
                  </a:solidFill>
                  <a:latin typeface="PF Square Sans Pro" pitchFamily="2" charset="0"/>
                  <a:cs typeface="Arial" panose="020B0604020202020204" pitchFamily="34" charset="0"/>
                </a:rPr>
                <a:t>Realistic [Realno]</a:t>
              </a:r>
            </a:p>
          </p:txBody>
        </p:sp>
        <p:sp>
          <p:nvSpPr>
            <p:cNvPr id="108" name="Tijdelijke aanduiding voor inhoud 2">
              <a:extLst>
                <a:ext uri="{FF2B5EF4-FFF2-40B4-BE49-F238E27FC236}">
                  <a16:creationId xmlns:a16="http://schemas.microsoft.com/office/drawing/2014/main" id="{76622FAD-AD92-4721-B978-2B27DEAD22ED}"/>
                </a:ext>
              </a:extLst>
            </p:cNvPr>
            <p:cNvSpPr txBox="1">
              <a:spLocks/>
            </p:cNvSpPr>
            <p:nvPr/>
          </p:nvSpPr>
          <p:spPr>
            <a:xfrm>
              <a:off x="4921802" y="3882588"/>
              <a:ext cx="658665" cy="14969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800" b="1">
                  <a:solidFill>
                    <a:schemeClr val="bg1"/>
                  </a:solidFill>
                  <a:latin typeface="PF Square Sans Pro" pitchFamily="2" charset="0"/>
                  <a:cs typeface="Arial" panose="020B0604020202020204" pitchFamily="34" charset="0"/>
                </a:rPr>
                <a:t>Timely [Pravovremeno]</a:t>
              </a:r>
            </a:p>
          </p:txBody>
        </p:sp>
        <p:sp>
          <p:nvSpPr>
            <p:cNvPr id="109" name="Tijdelijke aanduiding voor inhoud 2">
              <a:extLst>
                <a:ext uri="{FF2B5EF4-FFF2-40B4-BE49-F238E27FC236}">
                  <a16:creationId xmlns:a16="http://schemas.microsoft.com/office/drawing/2014/main" id="{76622FAD-AD92-4721-B978-2B27DEAD22ED}"/>
                </a:ext>
              </a:extLst>
            </p:cNvPr>
            <p:cNvSpPr txBox="1">
              <a:spLocks/>
            </p:cNvSpPr>
            <p:nvPr/>
          </p:nvSpPr>
          <p:spPr>
            <a:xfrm>
              <a:off x="2396740" y="5060525"/>
              <a:ext cx="571236" cy="26712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700" b="1">
                  <a:solidFill>
                    <a:srgbClr val="0D83B1"/>
                  </a:solidFill>
                  <a:latin typeface="PF Square Sans Pro" pitchFamily="2" charset="0"/>
                  <a:cs typeface="Arial" panose="020B0604020202020204" pitchFamily="34" charset="0"/>
                </a:rPr>
                <a:t>Što</a:t>
              </a:r>
              <a:br>
                <a:rPr lang="hr-HR" sz="700" b="1">
                  <a:solidFill>
                    <a:srgbClr val="0D83B1"/>
                  </a:solidFill>
                  <a:latin typeface="PF Square Sans Pro" pitchFamily="2" charset="0"/>
                  <a:cs typeface="Arial" panose="020B0604020202020204" pitchFamily="34" charset="0"/>
                </a:rPr>
              </a:br>
              <a:r>
                <a:rPr lang="hr-HR" sz="700" b="1">
                  <a:solidFill>
                    <a:srgbClr val="0D83B1"/>
                  </a:solidFill>
                  <a:latin typeface="PF Square Sans Pro" pitchFamily="2" charset="0"/>
                  <a:cs typeface="Arial" panose="020B0604020202020204" pitchFamily="34" charset="0"/>
                </a:rPr>
                <a:t>želite učiniti?</a:t>
              </a:r>
            </a:p>
          </p:txBody>
        </p:sp>
        <p:sp>
          <p:nvSpPr>
            <p:cNvPr id="110" name="Tijdelijke aanduiding voor inhoud 2">
              <a:extLst>
                <a:ext uri="{FF2B5EF4-FFF2-40B4-BE49-F238E27FC236}">
                  <a16:creationId xmlns:a16="http://schemas.microsoft.com/office/drawing/2014/main" id="{76622FAD-AD92-4721-B978-2B27DEAD22ED}"/>
                </a:ext>
              </a:extLst>
            </p:cNvPr>
            <p:cNvSpPr txBox="1">
              <a:spLocks/>
            </p:cNvSpPr>
            <p:nvPr/>
          </p:nvSpPr>
          <p:spPr>
            <a:xfrm>
              <a:off x="3004217" y="5067654"/>
              <a:ext cx="636085" cy="350285"/>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700" b="1">
                  <a:solidFill>
                    <a:srgbClr val="05AFAF"/>
                  </a:solidFill>
                  <a:latin typeface="PF Square Sans Pro" pitchFamily="2" charset="0"/>
                  <a:cs typeface="Arial" panose="020B0604020202020204" pitchFamily="34" charset="0"/>
                </a:rPr>
                <a:t>Kako ćete znati</a:t>
              </a:r>
              <a:br>
                <a:rPr lang="hr-HR" sz="700" b="1">
                  <a:solidFill>
                    <a:srgbClr val="05AFAF"/>
                  </a:solidFill>
                  <a:latin typeface="PF Square Sans Pro" pitchFamily="2" charset="0"/>
                  <a:cs typeface="Arial" panose="020B0604020202020204" pitchFamily="34" charset="0"/>
                </a:rPr>
              </a:br>
              <a:r>
                <a:rPr lang="hr-HR" sz="700" b="1">
                  <a:solidFill>
                    <a:srgbClr val="05AFAF"/>
                  </a:solidFill>
                  <a:latin typeface="PF Square Sans Pro" pitchFamily="2" charset="0"/>
                  <a:cs typeface="Arial" panose="020B0604020202020204" pitchFamily="34" charset="0"/>
                </a:rPr>
                <a:t>da ste to postigli?</a:t>
              </a:r>
            </a:p>
          </p:txBody>
        </p:sp>
        <p:sp>
          <p:nvSpPr>
            <p:cNvPr id="111" name="Tijdelijke aanduiding voor inhoud 2">
              <a:extLst>
                <a:ext uri="{FF2B5EF4-FFF2-40B4-BE49-F238E27FC236}">
                  <a16:creationId xmlns:a16="http://schemas.microsoft.com/office/drawing/2014/main" id="{76622FAD-AD92-4721-B978-2B27DEAD22ED}"/>
                </a:ext>
              </a:extLst>
            </p:cNvPr>
            <p:cNvSpPr txBox="1">
              <a:spLocks/>
            </p:cNvSpPr>
            <p:nvPr/>
          </p:nvSpPr>
          <p:spPr>
            <a:xfrm>
              <a:off x="3669280" y="5055775"/>
              <a:ext cx="631956" cy="27187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700" b="1">
                  <a:solidFill>
                    <a:srgbClr val="00AA7B"/>
                  </a:solidFill>
                  <a:latin typeface="PF Square Sans Pro" pitchFamily="2" charset="0"/>
                  <a:cs typeface="Arial" panose="020B0604020202020204" pitchFamily="34" charset="0"/>
                </a:rPr>
                <a:t>Je li u Vašoj moći da to postignete?</a:t>
              </a:r>
            </a:p>
          </p:txBody>
        </p:sp>
        <p:sp>
          <p:nvSpPr>
            <p:cNvPr id="112" name="Tijdelijke aanduiding voor inhoud 2">
              <a:extLst>
                <a:ext uri="{FF2B5EF4-FFF2-40B4-BE49-F238E27FC236}">
                  <a16:creationId xmlns:a16="http://schemas.microsoft.com/office/drawing/2014/main" id="{76622FAD-AD92-4721-B978-2B27DEAD22ED}"/>
                </a:ext>
              </a:extLst>
            </p:cNvPr>
            <p:cNvSpPr txBox="1">
              <a:spLocks/>
            </p:cNvSpPr>
            <p:nvPr/>
          </p:nvSpPr>
          <p:spPr>
            <a:xfrm>
              <a:off x="4307586" y="5057904"/>
              <a:ext cx="618846" cy="19676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700" b="1">
                  <a:solidFill>
                    <a:srgbClr val="59BB18"/>
                  </a:solidFill>
                  <a:latin typeface="PF Square Sans Pro" pitchFamily="2" charset="0"/>
                  <a:cs typeface="Arial" panose="020B0604020202020204" pitchFamily="34" charset="0"/>
                </a:rPr>
                <a:t>Možete li to realno postići?</a:t>
              </a:r>
            </a:p>
          </p:txBody>
        </p:sp>
        <p:sp>
          <p:nvSpPr>
            <p:cNvPr id="113" name="Tijdelijke aanduiding voor inhoud 2">
              <a:extLst>
                <a:ext uri="{FF2B5EF4-FFF2-40B4-BE49-F238E27FC236}">
                  <a16:creationId xmlns:a16="http://schemas.microsoft.com/office/drawing/2014/main" id="{76622FAD-AD92-4721-B978-2B27DEAD22ED}"/>
                </a:ext>
              </a:extLst>
            </p:cNvPr>
            <p:cNvSpPr txBox="1">
              <a:spLocks/>
            </p:cNvSpPr>
            <p:nvPr/>
          </p:nvSpPr>
          <p:spPr>
            <a:xfrm>
              <a:off x="4951815" y="5059700"/>
              <a:ext cx="650632" cy="261599"/>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700" b="1">
                  <a:solidFill>
                    <a:srgbClr val="B5C725"/>
                  </a:solidFill>
                  <a:latin typeface="PF Square Sans Pro" pitchFamily="2" charset="0"/>
                  <a:cs typeface="Arial" panose="020B0604020202020204" pitchFamily="34" charset="0"/>
                </a:rPr>
                <a:t>Kada točno to želite postići?</a:t>
              </a:r>
            </a:p>
          </p:txBody>
        </p:sp>
        <p:sp>
          <p:nvSpPr>
            <p:cNvPr id="114" name="Tijdelijke aanduiding voor inhoud 2">
              <a:extLst>
                <a:ext uri="{FF2B5EF4-FFF2-40B4-BE49-F238E27FC236}">
                  <a16:creationId xmlns:a16="http://schemas.microsoft.com/office/drawing/2014/main" id="{76622FAD-AD92-4721-B978-2B27DEAD22ED}"/>
                </a:ext>
              </a:extLst>
            </p:cNvPr>
            <p:cNvSpPr txBox="1">
              <a:spLocks/>
            </p:cNvSpPr>
            <p:nvPr/>
          </p:nvSpPr>
          <p:spPr>
            <a:xfrm>
              <a:off x="2490124" y="4105185"/>
              <a:ext cx="407245" cy="52678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5400" b="1">
                  <a:solidFill>
                    <a:schemeClr val="bg1"/>
                  </a:solidFill>
                  <a:latin typeface="PF Square Sans Pro" pitchFamily="2" charset="0"/>
                  <a:cs typeface="Arial" panose="020B0604020202020204" pitchFamily="34" charset="0"/>
                </a:rPr>
                <a:t>S</a:t>
              </a:r>
            </a:p>
          </p:txBody>
        </p:sp>
        <p:sp>
          <p:nvSpPr>
            <p:cNvPr id="115" name="Tijdelijke aanduiding voor inhoud 2">
              <a:extLst>
                <a:ext uri="{FF2B5EF4-FFF2-40B4-BE49-F238E27FC236}">
                  <a16:creationId xmlns:a16="http://schemas.microsoft.com/office/drawing/2014/main" id="{76622FAD-AD92-4721-B978-2B27DEAD22ED}"/>
                </a:ext>
              </a:extLst>
            </p:cNvPr>
            <p:cNvSpPr txBox="1">
              <a:spLocks/>
            </p:cNvSpPr>
            <p:nvPr/>
          </p:nvSpPr>
          <p:spPr>
            <a:xfrm>
              <a:off x="3067383" y="4106031"/>
              <a:ext cx="489256" cy="50486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5400" b="1">
                  <a:solidFill>
                    <a:schemeClr val="bg1"/>
                  </a:solidFill>
                  <a:latin typeface="PF Square Sans Pro" pitchFamily="2" charset="0"/>
                  <a:cs typeface="Arial" panose="020B0604020202020204" pitchFamily="34" charset="0"/>
                </a:rPr>
                <a:t>M</a:t>
              </a:r>
            </a:p>
          </p:txBody>
        </p:sp>
        <p:sp>
          <p:nvSpPr>
            <p:cNvPr id="116" name="Tijdelijke aanduiding voor inhoud 2">
              <a:extLst>
                <a:ext uri="{FF2B5EF4-FFF2-40B4-BE49-F238E27FC236}">
                  <a16:creationId xmlns:a16="http://schemas.microsoft.com/office/drawing/2014/main" id="{76622FAD-AD92-4721-B978-2B27DEAD22ED}"/>
                </a:ext>
              </a:extLst>
            </p:cNvPr>
            <p:cNvSpPr txBox="1">
              <a:spLocks/>
            </p:cNvSpPr>
            <p:nvPr/>
          </p:nvSpPr>
          <p:spPr>
            <a:xfrm>
              <a:off x="3757771" y="4114710"/>
              <a:ext cx="489256" cy="286889"/>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5400" b="1">
                  <a:solidFill>
                    <a:schemeClr val="bg1"/>
                  </a:solidFill>
                  <a:latin typeface="PF Square Sans Pro" pitchFamily="2" charset="0"/>
                  <a:cs typeface="Arial" panose="020B0604020202020204" pitchFamily="34" charset="0"/>
                </a:rPr>
                <a:t>A</a:t>
              </a:r>
            </a:p>
          </p:txBody>
        </p:sp>
        <p:sp>
          <p:nvSpPr>
            <p:cNvPr id="117" name="Tijdelijke aanduiding voor inhoud 2">
              <a:extLst>
                <a:ext uri="{FF2B5EF4-FFF2-40B4-BE49-F238E27FC236}">
                  <a16:creationId xmlns:a16="http://schemas.microsoft.com/office/drawing/2014/main" id="{76622FAD-AD92-4721-B978-2B27DEAD22ED}"/>
                </a:ext>
              </a:extLst>
            </p:cNvPr>
            <p:cNvSpPr txBox="1">
              <a:spLocks/>
            </p:cNvSpPr>
            <p:nvPr/>
          </p:nvSpPr>
          <p:spPr>
            <a:xfrm>
              <a:off x="4414112" y="4113512"/>
              <a:ext cx="410557" cy="286889"/>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5400" b="1">
                  <a:solidFill>
                    <a:schemeClr val="bg1"/>
                  </a:solidFill>
                  <a:latin typeface="PF Square Sans Pro" pitchFamily="2" charset="0"/>
                  <a:cs typeface="Arial" panose="020B0604020202020204" pitchFamily="34" charset="0"/>
                </a:rPr>
                <a:t>R</a:t>
              </a:r>
            </a:p>
          </p:txBody>
        </p:sp>
        <p:sp>
          <p:nvSpPr>
            <p:cNvPr id="118" name="Tijdelijke aanduiding voor inhoud 2">
              <a:extLst>
                <a:ext uri="{FF2B5EF4-FFF2-40B4-BE49-F238E27FC236}">
                  <a16:creationId xmlns:a16="http://schemas.microsoft.com/office/drawing/2014/main" id="{76622FAD-AD92-4721-B978-2B27DEAD22ED}"/>
                </a:ext>
              </a:extLst>
            </p:cNvPr>
            <p:cNvSpPr txBox="1">
              <a:spLocks/>
            </p:cNvSpPr>
            <p:nvPr/>
          </p:nvSpPr>
          <p:spPr>
            <a:xfrm>
              <a:off x="5026153" y="4126211"/>
              <a:ext cx="489256" cy="52913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5400" b="1">
                  <a:solidFill>
                    <a:schemeClr val="bg1"/>
                  </a:solidFill>
                  <a:latin typeface="PF Square Sans Pro" pitchFamily="2" charset="0"/>
                  <a:cs typeface="Arial" panose="020B0604020202020204" pitchFamily="34" charset="0"/>
                </a:rPr>
                <a:t>T</a:t>
              </a:r>
            </a:p>
          </p:txBody>
        </p:sp>
        <p:sp>
          <p:nvSpPr>
            <p:cNvPr id="119" name="Tijdelijke aanduiding voor inhoud 2">
              <a:extLst>
                <a:ext uri="{FF2B5EF4-FFF2-40B4-BE49-F238E27FC236}">
                  <a16:creationId xmlns:a16="http://schemas.microsoft.com/office/drawing/2014/main" id="{76622FAD-AD92-4721-B978-2B27DEAD22ED}"/>
                </a:ext>
              </a:extLst>
            </p:cNvPr>
            <p:cNvSpPr txBox="1">
              <a:spLocks/>
            </p:cNvSpPr>
            <p:nvPr/>
          </p:nvSpPr>
          <p:spPr>
            <a:xfrm>
              <a:off x="2521508" y="4626636"/>
              <a:ext cx="329332" cy="32671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2400">
                  <a:solidFill>
                    <a:schemeClr val="bg1"/>
                  </a:solidFill>
                  <a:latin typeface="PF Square Sans Pro" pitchFamily="2" charset="0"/>
                  <a:cs typeface="Arial" panose="020B0604020202020204" pitchFamily="34" charset="0"/>
                </a:rPr>
                <a:t>G</a:t>
              </a:r>
            </a:p>
          </p:txBody>
        </p:sp>
        <p:sp>
          <p:nvSpPr>
            <p:cNvPr id="120" name="Tijdelijke aanduiding voor inhoud 2">
              <a:extLst>
                <a:ext uri="{FF2B5EF4-FFF2-40B4-BE49-F238E27FC236}">
                  <a16:creationId xmlns:a16="http://schemas.microsoft.com/office/drawing/2014/main" id="{76622FAD-AD92-4721-B978-2B27DEAD22ED}"/>
                </a:ext>
              </a:extLst>
            </p:cNvPr>
            <p:cNvSpPr txBox="1">
              <a:spLocks/>
            </p:cNvSpPr>
            <p:nvPr/>
          </p:nvSpPr>
          <p:spPr>
            <a:xfrm>
              <a:off x="3166395" y="4641496"/>
              <a:ext cx="329332" cy="33090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2400">
                  <a:solidFill>
                    <a:schemeClr val="bg1"/>
                  </a:solidFill>
                  <a:latin typeface="PF Square Sans Pro" pitchFamily="2" charset="0"/>
                  <a:cs typeface="Arial" panose="020B0604020202020204" pitchFamily="34" charset="0"/>
                </a:rPr>
                <a:t>O</a:t>
              </a:r>
            </a:p>
          </p:txBody>
        </p:sp>
        <p:sp>
          <p:nvSpPr>
            <p:cNvPr id="121" name="Tijdelijke aanduiding voor inhoud 2">
              <a:extLst>
                <a:ext uri="{FF2B5EF4-FFF2-40B4-BE49-F238E27FC236}">
                  <a16:creationId xmlns:a16="http://schemas.microsoft.com/office/drawing/2014/main" id="{76622FAD-AD92-4721-B978-2B27DEAD22ED}"/>
                </a:ext>
              </a:extLst>
            </p:cNvPr>
            <p:cNvSpPr txBox="1">
              <a:spLocks/>
            </p:cNvSpPr>
            <p:nvPr/>
          </p:nvSpPr>
          <p:spPr>
            <a:xfrm>
              <a:off x="3818683" y="4626636"/>
              <a:ext cx="329332" cy="345768"/>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2400">
                  <a:solidFill>
                    <a:schemeClr val="bg1"/>
                  </a:solidFill>
                  <a:latin typeface="PF Square Sans Pro" pitchFamily="2" charset="0"/>
                  <a:cs typeface="Arial" panose="020B0604020202020204" pitchFamily="34" charset="0"/>
                </a:rPr>
                <a:t>A</a:t>
              </a:r>
            </a:p>
          </p:txBody>
        </p:sp>
        <p:sp>
          <p:nvSpPr>
            <p:cNvPr id="122" name="Tijdelijke aanduiding voor inhoud 2">
              <a:extLst>
                <a:ext uri="{FF2B5EF4-FFF2-40B4-BE49-F238E27FC236}">
                  <a16:creationId xmlns:a16="http://schemas.microsoft.com/office/drawing/2014/main" id="{76622FAD-AD92-4721-B978-2B27DEAD22ED}"/>
                </a:ext>
              </a:extLst>
            </p:cNvPr>
            <p:cNvSpPr txBox="1">
              <a:spLocks/>
            </p:cNvSpPr>
            <p:nvPr/>
          </p:nvSpPr>
          <p:spPr>
            <a:xfrm>
              <a:off x="4463868" y="4627047"/>
              <a:ext cx="329332" cy="31340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2400">
                  <a:solidFill>
                    <a:schemeClr val="bg1"/>
                  </a:solidFill>
                  <a:latin typeface="PF Square Sans Pro" pitchFamily="2" charset="0"/>
                  <a:cs typeface="Arial" panose="020B0604020202020204" pitchFamily="34" charset="0"/>
                </a:rPr>
                <a:t>L</a:t>
              </a:r>
            </a:p>
          </p:txBody>
        </p:sp>
        <p:sp>
          <p:nvSpPr>
            <p:cNvPr id="123" name="Tijdelijke aanduiding voor inhoud 2">
              <a:extLst>
                <a:ext uri="{FF2B5EF4-FFF2-40B4-BE49-F238E27FC236}">
                  <a16:creationId xmlns:a16="http://schemas.microsoft.com/office/drawing/2014/main" id="{76622FAD-AD92-4721-B978-2B27DEAD22ED}"/>
                </a:ext>
              </a:extLst>
            </p:cNvPr>
            <p:cNvSpPr txBox="1">
              <a:spLocks/>
            </p:cNvSpPr>
            <p:nvPr/>
          </p:nvSpPr>
          <p:spPr>
            <a:xfrm>
              <a:off x="5112465" y="4628727"/>
              <a:ext cx="329332" cy="413527"/>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2400">
                  <a:solidFill>
                    <a:schemeClr val="bg1"/>
                  </a:solidFill>
                  <a:latin typeface="PF Square Sans Pro" pitchFamily="2" charset="0"/>
                  <a:cs typeface="Arial" panose="020B0604020202020204" pitchFamily="34" charset="0"/>
                </a:rPr>
                <a:t>S</a:t>
              </a:r>
            </a:p>
          </p:txBody>
        </p:sp>
      </p:grpSp>
      <p:sp>
        <p:nvSpPr>
          <p:cNvPr id="125" name="Tijdelijke aanduiding voor inhoud 2">
            <a:extLst>
              <a:ext uri="{FF2B5EF4-FFF2-40B4-BE49-F238E27FC236}">
                <a16:creationId xmlns:a16="http://schemas.microsoft.com/office/drawing/2014/main" id="{76622FAD-AD92-4721-B978-2B27DEAD22ED}"/>
              </a:ext>
            </a:extLst>
          </p:cNvPr>
          <p:cNvSpPr txBox="1">
            <a:spLocks/>
          </p:cNvSpPr>
          <p:nvPr/>
        </p:nvSpPr>
        <p:spPr>
          <a:xfrm>
            <a:off x="2423088" y="3879880"/>
            <a:ext cx="513137" cy="169199"/>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800" b="1">
                <a:solidFill>
                  <a:schemeClr val="bg1"/>
                </a:solidFill>
                <a:latin typeface="PF Square Sans Pro" pitchFamily="2" charset="0"/>
                <a:cs typeface="Arial" panose="020B0604020202020204" pitchFamily="34" charset="0"/>
              </a:rPr>
              <a:t>Specific [Specifično]</a:t>
            </a: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hr-HR">
                <a:latin typeface="PF Square Sans Pro" pitchFamily="2" charset="0"/>
              </a:rPr>
              <a:t>Obavijest</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hr-HR" sz="2800">
                <a:solidFill>
                  <a:sysClr val="windowText" lastClr="000000"/>
                </a:solidFill>
                <a:latin typeface="PF Square Sans Pro" pitchFamily="2" charset="0"/>
                <a:cs typeface="Arial" panose="020B0604020202020204" pitchFamily="34" charset="0"/>
              </a:rPr>
              <a:t>Nakon grupne vježbe 2a i 2b, od Vas će se zatražiti da zapišete PAMETNU </a:t>
            </a:r>
            <a:r>
              <a:rPr lang="hr-HR" sz="2800" b="1">
                <a:solidFill>
                  <a:sysClr val="windowText" lastClr="000000"/>
                </a:solidFill>
                <a:latin typeface="PF Square Sans Pro" pitchFamily="2" charset="0"/>
                <a:cs typeface="Arial" panose="020B0604020202020204" pitchFamily="34" charset="0"/>
              </a:rPr>
              <a:t>[SMART] točku djelovanje za sebe</a:t>
            </a:r>
            <a:r>
              <a:rPr lang="hr-HR" sz="2800">
                <a:solidFill>
                  <a:sysClr val="windowText" lastClr="000000"/>
                </a:solidFill>
                <a:latin typeface="PF Square Sans Pro" pitchFamily="2" charset="0"/>
                <a:cs typeface="Arial" panose="020B0604020202020204" pitchFamily="34" charset="0"/>
              </a:rPr>
              <a:t> – koju ćete implementirati na Vašoj farmi ili farmi Vašeg klijenta</a:t>
            </a:r>
          </a:p>
          <a:p>
            <a:endParaRPr lang="nl-NL" sz="2800" kern="0" dirty="0">
              <a:solidFill>
                <a:sysClr val="windowText" lastClr="000000"/>
              </a:solidFill>
              <a:latin typeface="PF Square Sans Pro" pitchFamily="2" charset="0"/>
              <a:cs typeface="Arial" panose="020B0604020202020204" pitchFamily="34" charset="0"/>
            </a:endParaRPr>
          </a:p>
        </p:txBody>
      </p:sp>
      <p:pic>
        <p:nvPicPr>
          <p:cNvPr id="107" name="Picture 2">
            <a:extLst>
              <a:ext uri="{FF2B5EF4-FFF2-40B4-BE49-F238E27FC236}">
                <a16:creationId xmlns:a16="http://schemas.microsoft.com/office/drawing/2014/main" id="{51A04337-FE51-479F-9496-866F14B171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5787" y="977924"/>
            <a:ext cx="6366213" cy="3678679"/>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hr-HR" sz="2800" i="1">
                <a:solidFill>
                  <a:sysClr val="windowText" lastClr="000000"/>
                </a:solidFill>
                <a:latin typeface="PF Square Sans Pro" pitchFamily="2" charset="0"/>
                <a:cs typeface="Arial" panose="020B0604020202020204" pitchFamily="34" charset="0"/>
              </a:rPr>
              <a:t>Na primjer: </a:t>
            </a:r>
          </a:p>
          <a:p>
            <a:r>
              <a:rPr lang="hr-HR" sz="2800" i="1">
                <a:solidFill>
                  <a:sysClr val="windowText" lastClr="000000"/>
                </a:solidFill>
                <a:latin typeface="PF Square Sans Pro" pitchFamily="2" charset="0"/>
                <a:cs typeface="Arial" panose="020B0604020202020204" pitchFamily="34" charset="0"/>
              </a:rPr>
              <a:t>Analizom krvi i rezultata testova na liniji za klanje te sukladno tome prilagođenom politikom cijepljenja, odbijena prasad više neće kašljati unutar 2 mjeseca.</a:t>
            </a:r>
          </a:p>
        </p:txBody>
      </p:sp>
      <p:sp>
        <p:nvSpPr>
          <p:cNvPr id="6" name="Tijdelijke aanduiding voor inhoud 2">
            <a:extLst>
              <a:ext uri="{FF2B5EF4-FFF2-40B4-BE49-F238E27FC236}">
                <a16:creationId xmlns:a16="http://schemas.microsoft.com/office/drawing/2014/main" id="{76622FAD-AD92-4721-B978-2B27DEAD22ED}"/>
              </a:ext>
            </a:extLst>
          </p:cNvPr>
          <p:cNvSpPr txBox="1">
            <a:spLocks/>
          </p:cNvSpPr>
          <p:nvPr/>
        </p:nvSpPr>
        <p:spPr>
          <a:xfrm>
            <a:off x="5889287" y="1392524"/>
            <a:ext cx="122400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1550" b="1">
                <a:solidFill>
                  <a:schemeClr val="bg1"/>
                </a:solidFill>
                <a:latin typeface="PF Square Sans Pro" pitchFamily="2" charset="0"/>
                <a:cs typeface="Arial" panose="020B0604020202020204" pitchFamily="34" charset="0"/>
              </a:rPr>
              <a:t>Specific [Specifično]</a:t>
            </a:r>
          </a:p>
        </p:txBody>
      </p:sp>
      <p:sp>
        <p:nvSpPr>
          <p:cNvPr id="7" name="Tijdelijke aanduiding voor inhoud 2">
            <a:extLst>
              <a:ext uri="{FF2B5EF4-FFF2-40B4-BE49-F238E27FC236}">
                <a16:creationId xmlns:a16="http://schemas.microsoft.com/office/drawing/2014/main" id="{76622FAD-AD92-4721-B978-2B27DEAD22ED}"/>
              </a:ext>
            </a:extLst>
          </p:cNvPr>
          <p:cNvSpPr txBox="1">
            <a:spLocks/>
          </p:cNvSpPr>
          <p:nvPr/>
        </p:nvSpPr>
        <p:spPr>
          <a:xfrm>
            <a:off x="7138687" y="1394136"/>
            <a:ext cx="122400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1550" b="1">
                <a:solidFill>
                  <a:schemeClr val="bg1"/>
                </a:solidFill>
                <a:latin typeface="PF Square Sans Pro" pitchFamily="2" charset="0"/>
                <a:cs typeface="Arial" panose="020B0604020202020204" pitchFamily="34" charset="0"/>
              </a:rPr>
              <a:t>Measurable [Mjerljivo]</a:t>
            </a:r>
          </a:p>
        </p:txBody>
      </p:sp>
      <p:sp>
        <p:nvSpPr>
          <p:cNvPr id="8" name="Tijdelijke aanduiding voor inhoud 2">
            <a:extLst>
              <a:ext uri="{FF2B5EF4-FFF2-40B4-BE49-F238E27FC236}">
                <a16:creationId xmlns:a16="http://schemas.microsoft.com/office/drawing/2014/main" id="{76622FAD-AD92-4721-B978-2B27DEAD22ED}"/>
              </a:ext>
            </a:extLst>
          </p:cNvPr>
          <p:cNvSpPr txBox="1">
            <a:spLocks/>
          </p:cNvSpPr>
          <p:nvPr/>
        </p:nvSpPr>
        <p:spPr>
          <a:xfrm>
            <a:off x="8388087" y="1389660"/>
            <a:ext cx="122400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1550" b="1">
                <a:solidFill>
                  <a:schemeClr val="bg1"/>
                </a:solidFill>
                <a:latin typeface="PF Square Sans Pro" pitchFamily="2" charset="0"/>
                <a:cs typeface="Arial" panose="020B0604020202020204" pitchFamily="34" charset="0"/>
              </a:rPr>
              <a:t>Achievable [Dostižno]</a:t>
            </a:r>
          </a:p>
        </p:txBody>
      </p:sp>
      <p:sp>
        <p:nvSpPr>
          <p:cNvPr id="9" name="Tijdelijke aanduiding voor inhoud 2">
            <a:extLst>
              <a:ext uri="{FF2B5EF4-FFF2-40B4-BE49-F238E27FC236}">
                <a16:creationId xmlns:a16="http://schemas.microsoft.com/office/drawing/2014/main" id="{76622FAD-AD92-4721-B978-2B27DEAD22ED}"/>
              </a:ext>
            </a:extLst>
          </p:cNvPr>
          <p:cNvSpPr txBox="1">
            <a:spLocks/>
          </p:cNvSpPr>
          <p:nvPr/>
        </p:nvSpPr>
        <p:spPr>
          <a:xfrm>
            <a:off x="9637487" y="1394136"/>
            <a:ext cx="122400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1550" b="1">
                <a:solidFill>
                  <a:schemeClr val="bg1"/>
                </a:solidFill>
                <a:latin typeface="PF Square Sans Pro" pitchFamily="2" charset="0"/>
                <a:cs typeface="Arial" panose="020B0604020202020204" pitchFamily="34" charset="0"/>
              </a:rPr>
              <a:t>Realistic [Realno]</a:t>
            </a:r>
          </a:p>
        </p:txBody>
      </p:sp>
      <p:sp>
        <p:nvSpPr>
          <p:cNvPr id="10" name="Tijdelijke aanduiding voor inhoud 2">
            <a:extLst>
              <a:ext uri="{FF2B5EF4-FFF2-40B4-BE49-F238E27FC236}">
                <a16:creationId xmlns:a16="http://schemas.microsoft.com/office/drawing/2014/main" id="{76622FAD-AD92-4721-B978-2B27DEAD22ED}"/>
              </a:ext>
            </a:extLst>
          </p:cNvPr>
          <p:cNvSpPr txBox="1">
            <a:spLocks/>
          </p:cNvSpPr>
          <p:nvPr/>
        </p:nvSpPr>
        <p:spPr>
          <a:xfrm>
            <a:off x="10886887" y="1398248"/>
            <a:ext cx="122400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1400" b="1" dirty="0">
                <a:solidFill>
                  <a:schemeClr val="bg1"/>
                </a:solidFill>
                <a:latin typeface="PF Square Sans Pro" pitchFamily="2" charset="0"/>
                <a:cs typeface="Arial" panose="020B0604020202020204" pitchFamily="34" charset="0"/>
              </a:rPr>
              <a:t>Timely [Pravovremeno]</a:t>
            </a:r>
          </a:p>
        </p:txBody>
      </p:sp>
      <p:sp>
        <p:nvSpPr>
          <p:cNvPr id="11" name="Tijdelijke aanduiding voor inhoud 2">
            <a:extLst>
              <a:ext uri="{FF2B5EF4-FFF2-40B4-BE49-F238E27FC236}">
                <a16:creationId xmlns:a16="http://schemas.microsoft.com/office/drawing/2014/main" id="{76622FAD-AD92-4721-B978-2B27DEAD22ED}"/>
              </a:ext>
            </a:extLst>
          </p:cNvPr>
          <p:cNvSpPr txBox="1">
            <a:spLocks/>
          </p:cNvSpPr>
          <p:nvPr/>
        </p:nvSpPr>
        <p:spPr>
          <a:xfrm>
            <a:off x="5917261" y="3685163"/>
            <a:ext cx="1182040" cy="499776"/>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1450" b="1" dirty="0">
                <a:solidFill>
                  <a:srgbClr val="0D83B1"/>
                </a:solidFill>
                <a:latin typeface="PF Square Sans Pro" pitchFamily="2" charset="0"/>
                <a:cs typeface="Arial" panose="020B0604020202020204" pitchFamily="34" charset="0"/>
              </a:rPr>
              <a:t>Što</a:t>
            </a:r>
            <a:br>
              <a:rPr lang="hr-HR" sz="1450" b="1" dirty="0">
                <a:solidFill>
                  <a:srgbClr val="0D83B1"/>
                </a:solidFill>
                <a:latin typeface="PF Square Sans Pro" pitchFamily="2" charset="0"/>
                <a:cs typeface="Arial" panose="020B0604020202020204" pitchFamily="34" charset="0"/>
              </a:rPr>
            </a:br>
            <a:r>
              <a:rPr lang="hr-HR" sz="1450" b="1" dirty="0">
                <a:solidFill>
                  <a:srgbClr val="0D83B1"/>
                </a:solidFill>
                <a:latin typeface="PF Square Sans Pro" pitchFamily="2" charset="0"/>
                <a:cs typeface="Arial" panose="020B0604020202020204" pitchFamily="34" charset="0"/>
              </a:rPr>
              <a:t>želite učiniti?</a:t>
            </a:r>
          </a:p>
        </p:txBody>
      </p:sp>
      <p:sp>
        <p:nvSpPr>
          <p:cNvPr id="12" name="Tijdelijke aanduiding voor inhoud 2">
            <a:extLst>
              <a:ext uri="{FF2B5EF4-FFF2-40B4-BE49-F238E27FC236}">
                <a16:creationId xmlns:a16="http://schemas.microsoft.com/office/drawing/2014/main" id="{76622FAD-AD92-4721-B978-2B27DEAD22ED}"/>
              </a:ext>
            </a:extLst>
          </p:cNvPr>
          <p:cNvSpPr txBox="1">
            <a:spLocks/>
          </p:cNvSpPr>
          <p:nvPr/>
        </p:nvSpPr>
        <p:spPr>
          <a:xfrm>
            <a:off x="7164087" y="3693964"/>
            <a:ext cx="1182040" cy="656941"/>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1450" b="1">
                <a:solidFill>
                  <a:srgbClr val="05AFAF"/>
                </a:solidFill>
                <a:latin typeface="PF Square Sans Pro" pitchFamily="2" charset="0"/>
                <a:cs typeface="Arial" panose="020B0604020202020204" pitchFamily="34" charset="0"/>
              </a:rPr>
              <a:t>Kako ćete znati da ste to postigli?</a:t>
            </a:r>
          </a:p>
        </p:txBody>
      </p:sp>
      <p:sp>
        <p:nvSpPr>
          <p:cNvPr id="13" name="Tijdelijke aanduiding voor inhoud 2">
            <a:extLst>
              <a:ext uri="{FF2B5EF4-FFF2-40B4-BE49-F238E27FC236}">
                <a16:creationId xmlns:a16="http://schemas.microsoft.com/office/drawing/2014/main" id="{76622FAD-AD92-4721-B978-2B27DEAD22ED}"/>
              </a:ext>
            </a:extLst>
          </p:cNvPr>
          <p:cNvSpPr txBox="1">
            <a:spLocks/>
          </p:cNvSpPr>
          <p:nvPr/>
        </p:nvSpPr>
        <p:spPr>
          <a:xfrm>
            <a:off x="8426187" y="3679591"/>
            <a:ext cx="1285273" cy="656941"/>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1450" b="1">
                <a:solidFill>
                  <a:srgbClr val="00AA7B"/>
                </a:solidFill>
                <a:latin typeface="PF Square Sans Pro" pitchFamily="2" charset="0"/>
                <a:cs typeface="Arial" panose="020B0604020202020204" pitchFamily="34" charset="0"/>
              </a:rPr>
              <a:t>Je li u Vašoj moći da to postignete?</a:t>
            </a:r>
          </a:p>
        </p:txBody>
      </p:sp>
      <p:sp>
        <p:nvSpPr>
          <p:cNvPr id="14" name="Tijdelijke aanduiding voor inhoud 2">
            <a:extLst>
              <a:ext uri="{FF2B5EF4-FFF2-40B4-BE49-F238E27FC236}">
                <a16:creationId xmlns:a16="http://schemas.microsoft.com/office/drawing/2014/main" id="{76622FAD-AD92-4721-B978-2B27DEAD22ED}"/>
              </a:ext>
            </a:extLst>
          </p:cNvPr>
          <p:cNvSpPr txBox="1">
            <a:spLocks/>
          </p:cNvSpPr>
          <p:nvPr/>
        </p:nvSpPr>
        <p:spPr>
          <a:xfrm>
            <a:off x="9622196" y="3685163"/>
            <a:ext cx="1285273" cy="656941"/>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1450" b="1">
                <a:solidFill>
                  <a:srgbClr val="59BB18"/>
                </a:solidFill>
                <a:latin typeface="PF Square Sans Pro" pitchFamily="2" charset="0"/>
                <a:cs typeface="Arial" panose="020B0604020202020204" pitchFamily="34" charset="0"/>
              </a:rPr>
              <a:t>Možete li to realno postići?</a:t>
            </a:r>
          </a:p>
        </p:txBody>
      </p:sp>
      <p:sp>
        <p:nvSpPr>
          <p:cNvPr id="15" name="Tijdelijke aanduiding voor inhoud 2">
            <a:extLst>
              <a:ext uri="{FF2B5EF4-FFF2-40B4-BE49-F238E27FC236}">
                <a16:creationId xmlns:a16="http://schemas.microsoft.com/office/drawing/2014/main" id="{76622FAD-AD92-4721-B978-2B27DEAD22ED}"/>
              </a:ext>
            </a:extLst>
          </p:cNvPr>
          <p:cNvSpPr txBox="1">
            <a:spLocks/>
          </p:cNvSpPr>
          <p:nvPr/>
        </p:nvSpPr>
        <p:spPr>
          <a:xfrm>
            <a:off x="10914514" y="3704990"/>
            <a:ext cx="1209073" cy="656941"/>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1350" b="1">
                <a:solidFill>
                  <a:srgbClr val="B5C725"/>
                </a:solidFill>
                <a:latin typeface="PF Square Sans Pro" pitchFamily="2" charset="0"/>
                <a:cs typeface="Arial" panose="020B0604020202020204" pitchFamily="34" charset="0"/>
              </a:rPr>
              <a:t>Kada točno to želite postići?</a:t>
            </a:r>
          </a:p>
        </p:txBody>
      </p:sp>
      <p:sp>
        <p:nvSpPr>
          <p:cNvPr id="16" name="Tijdelijke aanduiding voor inhoud 2">
            <a:extLst>
              <a:ext uri="{FF2B5EF4-FFF2-40B4-BE49-F238E27FC236}">
                <a16:creationId xmlns:a16="http://schemas.microsoft.com/office/drawing/2014/main" id="{76622FAD-AD92-4721-B978-2B27DEAD22ED}"/>
              </a:ext>
            </a:extLst>
          </p:cNvPr>
          <p:cNvSpPr txBox="1">
            <a:spLocks/>
          </p:cNvSpPr>
          <p:nvPr/>
        </p:nvSpPr>
        <p:spPr>
          <a:xfrm>
            <a:off x="6152015" y="1884842"/>
            <a:ext cx="756786" cy="957822"/>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9600" b="1">
                <a:solidFill>
                  <a:schemeClr val="bg1"/>
                </a:solidFill>
                <a:latin typeface="PF Square Sans Pro" pitchFamily="2" charset="0"/>
                <a:cs typeface="Arial" panose="020B0604020202020204" pitchFamily="34" charset="0"/>
              </a:rPr>
              <a:t>S</a:t>
            </a:r>
          </a:p>
        </p:txBody>
      </p:sp>
      <p:sp>
        <p:nvSpPr>
          <p:cNvPr id="17" name="Tijdelijke aanduiding voor inhoud 2">
            <a:extLst>
              <a:ext uri="{FF2B5EF4-FFF2-40B4-BE49-F238E27FC236}">
                <a16:creationId xmlns:a16="http://schemas.microsoft.com/office/drawing/2014/main" id="{76622FAD-AD92-4721-B978-2B27DEAD22ED}"/>
              </a:ext>
            </a:extLst>
          </p:cNvPr>
          <p:cNvSpPr txBox="1">
            <a:spLocks/>
          </p:cNvSpPr>
          <p:nvPr/>
        </p:nvSpPr>
        <p:spPr>
          <a:xfrm>
            <a:off x="7287813" y="1872142"/>
            <a:ext cx="909187" cy="957822"/>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9600" b="1">
                <a:solidFill>
                  <a:schemeClr val="bg1"/>
                </a:solidFill>
                <a:latin typeface="PF Square Sans Pro" pitchFamily="2" charset="0"/>
                <a:cs typeface="Arial" panose="020B0604020202020204" pitchFamily="34" charset="0"/>
              </a:rPr>
              <a:t>M</a:t>
            </a:r>
          </a:p>
        </p:txBody>
      </p:sp>
      <p:sp>
        <p:nvSpPr>
          <p:cNvPr id="18" name="Tijdelijke aanduiding voor inhoud 2">
            <a:extLst>
              <a:ext uri="{FF2B5EF4-FFF2-40B4-BE49-F238E27FC236}">
                <a16:creationId xmlns:a16="http://schemas.microsoft.com/office/drawing/2014/main" id="{76622FAD-AD92-4721-B978-2B27DEAD22ED}"/>
              </a:ext>
            </a:extLst>
          </p:cNvPr>
          <p:cNvSpPr txBox="1">
            <a:spLocks/>
          </p:cNvSpPr>
          <p:nvPr/>
        </p:nvSpPr>
        <p:spPr>
          <a:xfrm>
            <a:off x="8621693" y="1884842"/>
            <a:ext cx="909187" cy="957822"/>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9600" b="1">
                <a:solidFill>
                  <a:schemeClr val="bg1"/>
                </a:solidFill>
                <a:latin typeface="PF Square Sans Pro" pitchFamily="2" charset="0"/>
                <a:cs typeface="Arial" panose="020B0604020202020204" pitchFamily="34" charset="0"/>
              </a:rPr>
              <a:t>A</a:t>
            </a:r>
          </a:p>
        </p:txBody>
      </p:sp>
      <p:sp>
        <p:nvSpPr>
          <p:cNvPr id="19" name="Tijdelijke aanduiding voor inhoud 2">
            <a:extLst>
              <a:ext uri="{FF2B5EF4-FFF2-40B4-BE49-F238E27FC236}">
                <a16:creationId xmlns:a16="http://schemas.microsoft.com/office/drawing/2014/main" id="{76622FAD-AD92-4721-B978-2B27DEAD22ED}"/>
              </a:ext>
            </a:extLst>
          </p:cNvPr>
          <p:cNvSpPr txBox="1">
            <a:spLocks/>
          </p:cNvSpPr>
          <p:nvPr/>
        </p:nvSpPr>
        <p:spPr>
          <a:xfrm>
            <a:off x="9917761" y="1877384"/>
            <a:ext cx="762940" cy="957822"/>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nSpc>
                <a:spcPct val="75000"/>
              </a:lnSpc>
            </a:pPr>
            <a:r>
              <a:rPr lang="hr-HR" sz="9600" b="1">
                <a:solidFill>
                  <a:schemeClr val="bg1"/>
                </a:solidFill>
                <a:latin typeface="PF Square Sans Pro" pitchFamily="2" charset="0"/>
                <a:cs typeface="Arial" panose="020B0604020202020204" pitchFamily="34" charset="0"/>
              </a:rPr>
              <a:t>R</a:t>
            </a:r>
          </a:p>
        </p:txBody>
      </p:sp>
      <p:sp>
        <p:nvSpPr>
          <p:cNvPr id="20" name="Tijdelijke aanduiding voor inhoud 2">
            <a:extLst>
              <a:ext uri="{FF2B5EF4-FFF2-40B4-BE49-F238E27FC236}">
                <a16:creationId xmlns:a16="http://schemas.microsoft.com/office/drawing/2014/main" id="{76622FAD-AD92-4721-B978-2B27DEAD22ED}"/>
              </a:ext>
            </a:extLst>
          </p:cNvPr>
          <p:cNvSpPr txBox="1">
            <a:spLocks/>
          </p:cNvSpPr>
          <p:nvPr/>
        </p:nvSpPr>
        <p:spPr>
          <a:xfrm>
            <a:off x="11095093" y="1908026"/>
            <a:ext cx="909187" cy="957822"/>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lnSpc>
                <a:spcPct val="75000"/>
              </a:lnSpc>
            </a:pPr>
            <a:r>
              <a:rPr lang="hr-HR" sz="9600" b="1" dirty="0">
                <a:solidFill>
                  <a:schemeClr val="bg1"/>
                </a:solidFill>
                <a:latin typeface="PF Square Sans Pro" pitchFamily="2" charset="0"/>
                <a:cs typeface="Arial" panose="020B0604020202020204" pitchFamily="34" charset="0"/>
              </a:rPr>
              <a:t>T</a:t>
            </a:r>
          </a:p>
        </p:txBody>
      </p:sp>
      <p:sp>
        <p:nvSpPr>
          <p:cNvPr id="21" name="Tijdelijke aanduiding voor inhoud 2">
            <a:extLst>
              <a:ext uri="{FF2B5EF4-FFF2-40B4-BE49-F238E27FC236}">
                <a16:creationId xmlns:a16="http://schemas.microsoft.com/office/drawing/2014/main" id="{76622FAD-AD92-4721-B978-2B27DEAD22ED}"/>
              </a:ext>
            </a:extLst>
          </p:cNvPr>
          <p:cNvSpPr txBox="1">
            <a:spLocks/>
          </p:cNvSpPr>
          <p:nvPr/>
        </p:nvSpPr>
        <p:spPr>
          <a:xfrm>
            <a:off x="6211708" y="2802348"/>
            <a:ext cx="612000" cy="56531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5400">
                <a:solidFill>
                  <a:schemeClr val="bg1"/>
                </a:solidFill>
                <a:latin typeface="PF Square Sans Pro" pitchFamily="2" charset="0"/>
                <a:cs typeface="Arial" panose="020B0604020202020204" pitchFamily="34" charset="0"/>
              </a:rPr>
              <a:t>G</a:t>
            </a:r>
          </a:p>
        </p:txBody>
      </p:sp>
      <p:sp>
        <p:nvSpPr>
          <p:cNvPr id="22" name="Tijdelijke aanduiding voor inhoud 2">
            <a:extLst>
              <a:ext uri="{FF2B5EF4-FFF2-40B4-BE49-F238E27FC236}">
                <a16:creationId xmlns:a16="http://schemas.microsoft.com/office/drawing/2014/main" id="{76622FAD-AD92-4721-B978-2B27DEAD22ED}"/>
              </a:ext>
            </a:extLst>
          </p:cNvPr>
          <p:cNvSpPr txBox="1">
            <a:spLocks/>
          </p:cNvSpPr>
          <p:nvPr/>
        </p:nvSpPr>
        <p:spPr>
          <a:xfrm>
            <a:off x="7457387" y="2802348"/>
            <a:ext cx="612000" cy="56531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5400">
                <a:solidFill>
                  <a:schemeClr val="bg1"/>
                </a:solidFill>
                <a:latin typeface="PF Square Sans Pro" pitchFamily="2" charset="0"/>
                <a:cs typeface="Arial" panose="020B0604020202020204" pitchFamily="34" charset="0"/>
              </a:rPr>
              <a:t>O</a:t>
            </a:r>
          </a:p>
        </p:txBody>
      </p:sp>
      <p:sp>
        <p:nvSpPr>
          <p:cNvPr id="23" name="Tijdelijke aanduiding voor inhoud 2">
            <a:extLst>
              <a:ext uri="{FF2B5EF4-FFF2-40B4-BE49-F238E27FC236}">
                <a16:creationId xmlns:a16="http://schemas.microsoft.com/office/drawing/2014/main" id="{76622FAD-AD92-4721-B978-2B27DEAD22ED}"/>
              </a:ext>
            </a:extLst>
          </p:cNvPr>
          <p:cNvSpPr txBox="1">
            <a:spLocks/>
          </p:cNvSpPr>
          <p:nvPr/>
        </p:nvSpPr>
        <p:spPr>
          <a:xfrm>
            <a:off x="8719487" y="2810696"/>
            <a:ext cx="612000" cy="56531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5400">
                <a:solidFill>
                  <a:schemeClr val="bg1"/>
                </a:solidFill>
                <a:latin typeface="PF Square Sans Pro" pitchFamily="2" charset="0"/>
                <a:cs typeface="Arial" panose="020B0604020202020204" pitchFamily="34" charset="0"/>
              </a:rPr>
              <a:t>A</a:t>
            </a:r>
          </a:p>
        </p:txBody>
      </p:sp>
      <p:sp>
        <p:nvSpPr>
          <p:cNvPr id="24" name="Tijdelijke aanduiding voor inhoud 2">
            <a:extLst>
              <a:ext uri="{FF2B5EF4-FFF2-40B4-BE49-F238E27FC236}">
                <a16:creationId xmlns:a16="http://schemas.microsoft.com/office/drawing/2014/main" id="{76622FAD-AD92-4721-B978-2B27DEAD22ED}"/>
              </a:ext>
            </a:extLst>
          </p:cNvPr>
          <p:cNvSpPr txBox="1">
            <a:spLocks/>
          </p:cNvSpPr>
          <p:nvPr/>
        </p:nvSpPr>
        <p:spPr>
          <a:xfrm>
            <a:off x="9992501" y="2780944"/>
            <a:ext cx="612000" cy="56531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5400">
                <a:solidFill>
                  <a:schemeClr val="bg1"/>
                </a:solidFill>
                <a:latin typeface="PF Square Sans Pro" pitchFamily="2" charset="0"/>
                <a:cs typeface="Arial" panose="020B0604020202020204" pitchFamily="34" charset="0"/>
              </a:rPr>
              <a:t>L</a:t>
            </a:r>
          </a:p>
        </p:txBody>
      </p:sp>
      <p:sp>
        <p:nvSpPr>
          <p:cNvPr id="25" name="Tijdelijke aanduiding voor inhoud 2">
            <a:extLst>
              <a:ext uri="{FF2B5EF4-FFF2-40B4-BE49-F238E27FC236}">
                <a16:creationId xmlns:a16="http://schemas.microsoft.com/office/drawing/2014/main" id="{76622FAD-AD92-4721-B978-2B27DEAD22ED}"/>
              </a:ext>
            </a:extLst>
          </p:cNvPr>
          <p:cNvSpPr txBox="1">
            <a:spLocks/>
          </p:cNvSpPr>
          <p:nvPr/>
        </p:nvSpPr>
        <p:spPr>
          <a:xfrm>
            <a:off x="11238450" y="2801992"/>
            <a:ext cx="612000" cy="565314"/>
          </a:xfrm>
          <a:prstGeom prst="rect">
            <a:avLst/>
          </a:prstGeom>
        </p:spPr>
        <p:txBody>
          <a:bodyPr lIns="0" tIns="0" rIns="0" bIns="0"/>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algn="ctr"/>
            <a:r>
              <a:rPr lang="hr-HR" sz="5400">
                <a:solidFill>
                  <a:schemeClr val="bg1"/>
                </a:solidFill>
                <a:latin typeface="PF Square Sans Pro" pitchFamily="2" charset="0"/>
                <a:cs typeface="Arial" panose="020B0604020202020204" pitchFamily="34" charset="0"/>
              </a:rPr>
              <a:t>S</a:t>
            </a: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 name="Tijdelijke aanduiding voor inhoud 2">
            <a:extLst>
              <a:ext uri="{FF2B5EF4-FFF2-40B4-BE49-F238E27FC236}">
                <a16:creationId xmlns:a16="http://schemas.microsoft.com/office/drawing/2014/main" id="{9AFC0F6C-8903-4F0E-A0F1-CFC198D6AFA2}"/>
              </a:ext>
            </a:extLst>
          </p:cNvPr>
          <p:cNvSpPr txBox="1">
            <a:spLocks/>
          </p:cNvSpPr>
          <p:nvPr/>
        </p:nvSpPr>
        <p:spPr>
          <a:xfrm>
            <a:off x="541088" y="1962683"/>
            <a:ext cx="10515600" cy="134903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rgbClr val="002060"/>
                </a:solidFill>
                <a:latin typeface="EC Square Sans Pro" panose="020B0506040000020004" pitchFamily="34" charset="0"/>
                <a:cs typeface="Arial" panose="020B0604020202020204" pitchFamily="34" charset="0"/>
              </a:rPr>
              <a:t>…</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further</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reduce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the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need</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use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antimicrobials</a:t>
            </a:r>
            <a:endParaRPr lang="nl-NL" sz="2800" b="1" kern="0" dirty="0">
              <a:solidFill>
                <a:srgbClr val="002060"/>
              </a:solidFill>
              <a:latin typeface="EC Square Sans Pro" panose="020B0506040000020004" pitchFamily="34" charset="0"/>
              <a:cs typeface="Arial" panose="020B0604020202020204" pitchFamily="34" charset="0"/>
            </a:endParaRP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kern="0" dirty="0">
                <a:solidFill>
                  <a:srgbClr val="002060"/>
                </a:solidFill>
                <a:latin typeface="EC Square Sans Pro" panose="020B0506040000020004" pitchFamily="34" charset="0"/>
                <a:cs typeface="Arial" panose="020B0604020202020204" pitchFamily="34" charset="0"/>
              </a:rPr>
              <a:t>Groups divided per specie:</a:t>
            </a: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b="1" kern="0" dirty="0">
                <a:solidFill>
                  <a:srgbClr val="2C7470"/>
                </a:solidFill>
                <a:latin typeface="EC Square Sans Pro" panose="020B0506040000020004" pitchFamily="34" charset="0"/>
                <a:cs typeface="Arial" panose="020B0604020202020204" pitchFamily="34" charset="0"/>
              </a:rPr>
              <a:t>Malta</a:t>
            </a:r>
          </a:p>
          <a:p>
            <a:endParaRPr lang="nl-NL" sz="28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rgbClr val="002060"/>
              </a:solidFill>
            </a:endParaRPr>
          </a:p>
        </p:txBody>
      </p:sp>
      <p:sp>
        <p:nvSpPr>
          <p:cNvPr id="34" name="Ovaal 6">
            <a:extLst>
              <a:ext uri="{FF2B5EF4-FFF2-40B4-BE49-F238E27FC236}">
                <a16:creationId xmlns:a16="http://schemas.microsoft.com/office/drawing/2014/main" id="{578736E5-493F-43ED-8EBD-3ED5F8A885D4}"/>
              </a:ext>
            </a:extLst>
          </p:cNvPr>
          <p:cNvSpPr/>
          <p:nvPr/>
        </p:nvSpPr>
        <p:spPr>
          <a:xfrm>
            <a:off x="8860630" y="1978752"/>
            <a:ext cx="3331369" cy="1882118"/>
          </a:xfrm>
          <a:prstGeom prst="ellipse">
            <a:avLst/>
          </a:prstGeom>
          <a:solidFill>
            <a:srgbClr val="6BB1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2060"/>
                </a:solidFill>
              </a:rPr>
              <a:t>You can go to your table number!</a:t>
            </a:r>
          </a:p>
        </p:txBody>
      </p:sp>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135821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problems and opportunities</a:t>
            </a:r>
            <a:endParaRPr lang="es-ES" sz="3200" b="1" kern="0" dirty="0">
              <a:latin typeface="EC Square Sans Pro" panose="020B0506040000020004" pitchFamily="34" charset="0"/>
            </a:endParaRPr>
          </a:p>
          <a:p>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grpSp>
      </p:grpSp>
      <p:sp>
        <p:nvSpPr>
          <p:cNvPr id="46" name="Elipse 45">
            <a:extLst>
              <a:ext uri="{FF2B5EF4-FFF2-40B4-BE49-F238E27FC236}">
                <a16:creationId xmlns:a16="http://schemas.microsoft.com/office/drawing/2014/main" id="{40052694-8F7C-4EA0-87C7-8A1890A1FC01}"/>
              </a:ext>
            </a:extLst>
          </p:cNvPr>
          <p:cNvSpPr/>
          <p:nvPr/>
        </p:nvSpPr>
        <p:spPr>
          <a:xfrm>
            <a:off x="9909170" y="5694359"/>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7" name="Elipse 46">
            <a:extLst>
              <a:ext uri="{FF2B5EF4-FFF2-40B4-BE49-F238E27FC236}">
                <a16:creationId xmlns:a16="http://schemas.microsoft.com/office/drawing/2014/main" id="{81738D1B-37AE-4589-994E-751A313E29F2}"/>
              </a:ext>
            </a:extLst>
          </p:cNvPr>
          <p:cNvSpPr/>
          <p:nvPr/>
        </p:nvSpPr>
        <p:spPr>
          <a:xfrm flipH="1">
            <a:off x="10072548" y="5688279"/>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8" name="Elipse 47">
            <a:extLst>
              <a:ext uri="{FF2B5EF4-FFF2-40B4-BE49-F238E27FC236}">
                <a16:creationId xmlns:a16="http://schemas.microsoft.com/office/drawing/2014/main" id="{7C9DE364-F0BE-430A-8EEA-7F56A68B30FA}"/>
              </a:ext>
            </a:extLst>
          </p:cNvPr>
          <p:cNvSpPr/>
          <p:nvPr/>
        </p:nvSpPr>
        <p:spPr>
          <a:xfrm>
            <a:off x="820307" y="5738328"/>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9" name="Elipse 48">
            <a:extLst>
              <a:ext uri="{FF2B5EF4-FFF2-40B4-BE49-F238E27FC236}">
                <a16:creationId xmlns:a16="http://schemas.microsoft.com/office/drawing/2014/main" id="{35E6885A-DEC1-48EA-BDE2-AEE30D04FF4E}"/>
              </a:ext>
            </a:extLst>
          </p:cNvPr>
          <p:cNvSpPr/>
          <p:nvPr/>
        </p:nvSpPr>
        <p:spPr>
          <a:xfrm flipH="1">
            <a:off x="983685" y="5732248"/>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50" name="Picture 4" descr="840+ Heifer Illustrations, Royalty-Free Vector Graphics &amp; Clip Art - iStock  | Heifer cows, Heifer vector, Heifer milk">
            <a:extLst>
              <a:ext uri="{FF2B5EF4-FFF2-40B4-BE49-F238E27FC236}">
                <a16:creationId xmlns:a16="http://schemas.microsoft.com/office/drawing/2014/main" id="{C8F6D431-0A44-4775-9A5F-423D8E2B40B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114153" y="5954185"/>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Silhouette of a pig Royalty Free Vector Image - VectorStock">
            <a:extLst>
              <a:ext uri="{FF2B5EF4-FFF2-40B4-BE49-F238E27FC236}">
                <a16:creationId xmlns:a16="http://schemas.microsoft.com/office/drawing/2014/main" id="{90209C39-0849-43B5-A737-DBA2A88EE723}"/>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844" t="18131" r="2411" b="24735"/>
          <a:stretch/>
        </p:blipFill>
        <p:spPr bwMode="auto">
          <a:xfrm>
            <a:off x="10205354" y="5938798"/>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6AA4F4D-FBCF-40F9-807C-7A35B5D26902}"/>
              </a:ext>
            </a:extLst>
          </p:cNvPr>
          <p:cNvSpPr txBox="1"/>
          <p:nvPr/>
        </p:nvSpPr>
        <p:spPr>
          <a:xfrm>
            <a:off x="664272" y="4189548"/>
            <a:ext cx="122711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1</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Bovine</a:t>
            </a:r>
          </a:p>
        </p:txBody>
      </p:sp>
      <p:sp>
        <p:nvSpPr>
          <p:cNvPr id="53" name="Elipse 52">
            <a:extLst>
              <a:ext uri="{FF2B5EF4-FFF2-40B4-BE49-F238E27FC236}">
                <a16:creationId xmlns:a16="http://schemas.microsoft.com/office/drawing/2014/main" id="{25403B6B-16B3-4AB1-81FA-E22DEF483604}"/>
              </a:ext>
            </a:extLst>
          </p:cNvPr>
          <p:cNvSpPr/>
          <p:nvPr/>
        </p:nvSpPr>
        <p:spPr>
          <a:xfrm>
            <a:off x="2398235" y="5736891"/>
            <a:ext cx="1036341"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4" name="Elipse 53">
            <a:extLst>
              <a:ext uri="{FF2B5EF4-FFF2-40B4-BE49-F238E27FC236}">
                <a16:creationId xmlns:a16="http://schemas.microsoft.com/office/drawing/2014/main" id="{1B3DD1AA-15BB-4A77-ABEC-B697FAB6BAB6}"/>
              </a:ext>
            </a:extLst>
          </p:cNvPr>
          <p:cNvSpPr/>
          <p:nvPr/>
        </p:nvSpPr>
        <p:spPr>
          <a:xfrm flipH="1">
            <a:off x="2561610" y="5730811"/>
            <a:ext cx="1034373"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5" name="CuadroTexto 54">
            <a:extLst>
              <a:ext uri="{FF2B5EF4-FFF2-40B4-BE49-F238E27FC236}">
                <a16:creationId xmlns:a16="http://schemas.microsoft.com/office/drawing/2014/main" id="{2B376672-7A00-4C82-AE50-E7B5D890F770}"/>
              </a:ext>
            </a:extLst>
          </p:cNvPr>
          <p:cNvSpPr txBox="1"/>
          <p:nvPr/>
        </p:nvSpPr>
        <p:spPr>
          <a:xfrm>
            <a:off x="1904515" y="4189548"/>
            <a:ext cx="2371870"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2</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 &amp; aquaculture</a:t>
            </a:r>
          </a:p>
        </p:txBody>
      </p:sp>
      <p:pic>
        <p:nvPicPr>
          <p:cNvPr id="56" name="Picture 6" descr="Chicken Icon Vector Art, Icons, and Graphics for Free Download">
            <a:extLst>
              <a:ext uri="{FF2B5EF4-FFF2-40B4-BE49-F238E27FC236}">
                <a16:creationId xmlns:a16="http://schemas.microsoft.com/office/drawing/2014/main" id="{E63D3669-82A5-4C2E-96F7-104E056E96D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2710854" y="5858808"/>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4" descr="Fish Icon Vector Isolated Stock Illustration - Download Image Now - Fish,  Icon, Vector - iStock">
            <a:extLst>
              <a:ext uri="{FF2B5EF4-FFF2-40B4-BE49-F238E27FC236}">
                <a16:creationId xmlns:a16="http://schemas.microsoft.com/office/drawing/2014/main" id="{51EEAE63-5163-4FB0-8323-31BF7865038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2037" t="29604" r="9625" b="30401"/>
          <a:stretch/>
        </p:blipFill>
        <p:spPr bwMode="auto">
          <a:xfrm>
            <a:off x="3020294" y="5936149"/>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58" name="Elipse 57">
            <a:extLst>
              <a:ext uri="{FF2B5EF4-FFF2-40B4-BE49-F238E27FC236}">
                <a16:creationId xmlns:a16="http://schemas.microsoft.com/office/drawing/2014/main" id="{4395888B-3D4D-42BF-A405-A13378952382}"/>
              </a:ext>
            </a:extLst>
          </p:cNvPr>
          <p:cNvSpPr/>
          <p:nvPr/>
        </p:nvSpPr>
        <p:spPr>
          <a:xfrm>
            <a:off x="4488223" y="5745350"/>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9" name="Elipse 58">
            <a:extLst>
              <a:ext uri="{FF2B5EF4-FFF2-40B4-BE49-F238E27FC236}">
                <a16:creationId xmlns:a16="http://schemas.microsoft.com/office/drawing/2014/main" id="{096F2161-EA4D-4EA9-A2DC-56D0E8216E07}"/>
              </a:ext>
            </a:extLst>
          </p:cNvPr>
          <p:cNvSpPr/>
          <p:nvPr/>
        </p:nvSpPr>
        <p:spPr>
          <a:xfrm flipH="1">
            <a:off x="4651596" y="5739270"/>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pic>
        <p:nvPicPr>
          <p:cNvPr id="60" name="Picture 6" descr="Chicken Icon Vector Art, Icons, and Graphics for Free Download">
            <a:extLst>
              <a:ext uri="{FF2B5EF4-FFF2-40B4-BE49-F238E27FC236}">
                <a16:creationId xmlns:a16="http://schemas.microsoft.com/office/drawing/2014/main" id="{F4C84096-87AA-4F5A-B357-EBCF1740385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4907171" y="5867267"/>
            <a:ext cx="290281" cy="330166"/>
          </a:xfrm>
          <a:prstGeom prst="rect">
            <a:avLst/>
          </a:prstGeom>
          <a:noFill/>
          <a:extLst>
            <a:ext uri="{909E8E84-426E-40DD-AFC4-6F175D3DCCD1}">
              <a14:hiddenFill xmlns:a14="http://schemas.microsoft.com/office/drawing/2010/main">
                <a:solidFill>
                  <a:srgbClr val="FFFFFF"/>
                </a:solidFill>
              </a14:hiddenFill>
            </a:ext>
          </a:extLst>
        </p:spPr>
      </p:pic>
      <p:sp>
        <p:nvSpPr>
          <p:cNvPr id="61" name="CuadroTexto 60">
            <a:extLst>
              <a:ext uri="{FF2B5EF4-FFF2-40B4-BE49-F238E27FC236}">
                <a16:creationId xmlns:a16="http://schemas.microsoft.com/office/drawing/2014/main" id="{1EF948B1-6396-43BE-B0DD-309C7C3DDED0}"/>
              </a:ext>
            </a:extLst>
          </p:cNvPr>
          <p:cNvSpPr txBox="1"/>
          <p:nvPr/>
        </p:nvSpPr>
        <p:spPr>
          <a:xfrm>
            <a:off x="3908712"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3</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a:t>
            </a:r>
          </a:p>
        </p:txBody>
      </p:sp>
      <p:sp>
        <p:nvSpPr>
          <p:cNvPr id="62" name="Elipse 61">
            <a:extLst>
              <a:ext uri="{FF2B5EF4-FFF2-40B4-BE49-F238E27FC236}">
                <a16:creationId xmlns:a16="http://schemas.microsoft.com/office/drawing/2014/main" id="{7983C688-2ED9-4237-BA28-AF1FBD4E9E06}"/>
              </a:ext>
            </a:extLst>
          </p:cNvPr>
          <p:cNvSpPr/>
          <p:nvPr/>
        </p:nvSpPr>
        <p:spPr>
          <a:xfrm>
            <a:off x="6283228" y="5725849"/>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3" name="Elipse 62">
            <a:extLst>
              <a:ext uri="{FF2B5EF4-FFF2-40B4-BE49-F238E27FC236}">
                <a16:creationId xmlns:a16="http://schemas.microsoft.com/office/drawing/2014/main" id="{5D4161F7-900E-4791-8808-2A4042A60EA3}"/>
              </a:ext>
            </a:extLst>
          </p:cNvPr>
          <p:cNvSpPr/>
          <p:nvPr/>
        </p:nvSpPr>
        <p:spPr>
          <a:xfrm flipH="1">
            <a:off x="6446601" y="5719769"/>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4" name="CuadroTexto 63">
            <a:extLst>
              <a:ext uri="{FF2B5EF4-FFF2-40B4-BE49-F238E27FC236}">
                <a16:creationId xmlns:a16="http://schemas.microsoft.com/office/drawing/2014/main" id="{00FC2A89-5180-4E56-82C9-DED75D14FE53}"/>
              </a:ext>
            </a:extLst>
          </p:cNvPr>
          <p:cNvSpPr txBox="1"/>
          <p:nvPr/>
        </p:nvSpPr>
        <p:spPr>
          <a:xfrm>
            <a:off x="5567625" y="4189548"/>
            <a:ext cx="2186205"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4</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1</a:t>
            </a:r>
          </a:p>
        </p:txBody>
      </p:sp>
      <p:pic>
        <p:nvPicPr>
          <p:cNvPr id="65" name="Picture 10" descr="Goat Vector Art Stock Images | Depositphotos">
            <a:extLst>
              <a:ext uri="{FF2B5EF4-FFF2-40B4-BE49-F238E27FC236}">
                <a16:creationId xmlns:a16="http://schemas.microsoft.com/office/drawing/2014/main" id="{C4D250E7-4D35-4F62-8DAE-86ED464E582E}"/>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8755" t="14682" r="10177" b="14207"/>
          <a:stretch/>
        </p:blipFill>
        <p:spPr bwMode="auto">
          <a:xfrm>
            <a:off x="6653242" y="5867267"/>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6" name="Elipse 65">
            <a:extLst>
              <a:ext uri="{FF2B5EF4-FFF2-40B4-BE49-F238E27FC236}">
                <a16:creationId xmlns:a16="http://schemas.microsoft.com/office/drawing/2014/main" id="{C4656743-ED4B-4688-BC9A-CC4D1DF59162}"/>
              </a:ext>
            </a:extLst>
          </p:cNvPr>
          <p:cNvSpPr/>
          <p:nvPr/>
        </p:nvSpPr>
        <p:spPr>
          <a:xfrm>
            <a:off x="8004063" y="5718555"/>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7" name="Elipse 66">
            <a:extLst>
              <a:ext uri="{FF2B5EF4-FFF2-40B4-BE49-F238E27FC236}">
                <a16:creationId xmlns:a16="http://schemas.microsoft.com/office/drawing/2014/main" id="{AD515D1E-CB37-4D74-BE9B-02B0CC6A5391}"/>
              </a:ext>
            </a:extLst>
          </p:cNvPr>
          <p:cNvSpPr/>
          <p:nvPr/>
        </p:nvSpPr>
        <p:spPr>
          <a:xfrm flipH="1">
            <a:off x="8167436" y="5712475"/>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68" name="CuadroTexto 67">
            <a:extLst>
              <a:ext uri="{FF2B5EF4-FFF2-40B4-BE49-F238E27FC236}">
                <a16:creationId xmlns:a16="http://schemas.microsoft.com/office/drawing/2014/main" id="{A5B48C0C-352F-4789-A45C-478BD837389D}"/>
              </a:ext>
            </a:extLst>
          </p:cNvPr>
          <p:cNvSpPr txBox="1"/>
          <p:nvPr/>
        </p:nvSpPr>
        <p:spPr>
          <a:xfrm>
            <a:off x="7421434" y="4189548"/>
            <a:ext cx="2220118"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5</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2</a:t>
            </a:r>
          </a:p>
        </p:txBody>
      </p:sp>
      <p:pic>
        <p:nvPicPr>
          <p:cNvPr id="69" name="Picture 8" descr="Sheep Vector Illustration Black Silhouette. Stock Vector - Illustration of  raphic, husbandry: 140349495">
            <a:extLst>
              <a:ext uri="{FF2B5EF4-FFF2-40B4-BE49-F238E27FC236}">
                <a16:creationId xmlns:a16="http://schemas.microsoft.com/office/drawing/2014/main" id="{4DFF1CD8-FCB6-4D22-AF14-7E86F6F7755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3743" t="7481" r="11426" b="9237"/>
          <a:stretch/>
        </p:blipFill>
        <p:spPr bwMode="auto">
          <a:xfrm>
            <a:off x="8368200" y="5905783"/>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AD4EB5CF-2B02-4837-BADE-039C271F01B4}"/>
              </a:ext>
            </a:extLst>
          </p:cNvPr>
          <p:cNvSpPr txBox="1"/>
          <p:nvPr/>
        </p:nvSpPr>
        <p:spPr>
          <a:xfrm>
            <a:off x="9223649"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6</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Swine</a:t>
            </a:r>
          </a:p>
        </p:txBody>
      </p:sp>
    </p:spTree>
    <p:extLst>
      <p:ext uri="{BB962C8B-B14F-4D97-AF65-F5344CB8AC3E}">
        <p14:creationId xmlns:p14="http://schemas.microsoft.com/office/powerpoint/2010/main" val="358343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hr-HR" sz="3200">
                <a:latin typeface="PF Square Sans Pro" pitchFamily="2" charset="0"/>
              </a:rPr>
              <a:t>Grupna vježba 1 </a:t>
            </a:r>
          </a:p>
          <a:p>
            <a:r>
              <a:rPr lang="hr-HR" sz="3200" b="1">
                <a:latin typeface="PF Square Sans Pro" pitchFamily="2" charset="0"/>
              </a:rPr>
              <a:t>Identificiranje problema i mogućnosti</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hr-HR" sz="3600" b="1">
                  <a:solidFill>
                    <a:srgbClr val="C00000"/>
                  </a:solidFill>
                  <a:latin typeface="PF Square Sans Pro" pitchFamily="2" charset="0"/>
                </a:rPr>
                <a:t>45 </a:t>
              </a:r>
            </a:p>
            <a:p>
              <a:pPr algn="ctr"/>
              <a:r>
                <a:rPr lang="hr-HR" sz="1400" b="1">
                  <a:solidFill>
                    <a:srgbClr val="C00000"/>
                  </a:solidFill>
                  <a:latin typeface="PF Square Sans Pro" pitchFamily="2"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kern="0"/>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hr-HR" sz="2400">
                <a:solidFill>
                  <a:srgbClr val="002060"/>
                </a:solidFill>
                <a:latin typeface="PF Square Sans Pro" pitchFamily="2" charset="0"/>
                <a:cs typeface="Arial" panose="020B0604020202020204" pitchFamily="34" charset="0"/>
              </a:rPr>
              <a:t>Molimo Vas da odgovorite na sljedeća pitanja:</a:t>
            </a:r>
          </a:p>
          <a:p>
            <a:endParaRPr lang="en-US" sz="2400" kern="0" dirty="0">
              <a:solidFill>
                <a:srgbClr val="002060"/>
              </a:solidFill>
              <a:latin typeface="PF Square Sans Pro" pitchFamily="2" charset="0"/>
              <a:cs typeface="Arial" panose="020B0604020202020204" pitchFamily="34" charset="0"/>
            </a:endParaRPr>
          </a:p>
          <a:p>
            <a:pPr marL="970727" lvl="1" indent="-514350">
              <a:buFont typeface="+mj-lt"/>
              <a:buAutoNum type="arabicPeriod"/>
            </a:pPr>
            <a:r>
              <a:rPr lang="hr-HR" sz="3200" b="1">
                <a:solidFill>
                  <a:srgbClr val="002060"/>
                </a:solidFill>
                <a:latin typeface="PF Square Sans Pro" pitchFamily="2" charset="0"/>
                <a:cs typeface="Arial" panose="020B0604020202020204" pitchFamily="34" charset="0"/>
              </a:rPr>
              <a:t>Koja se antimikrobni lijekovi najčešće koriste kod vrste koju uzgajate i za koja stanja? </a:t>
            </a:r>
          </a:p>
          <a:p>
            <a:pPr marL="970727" lvl="1" indent="-514350">
              <a:buFont typeface="+mj-lt"/>
              <a:buAutoNum type="arabicPeriod"/>
            </a:pPr>
            <a:endParaRPr lang="en-US" sz="3200" b="1" kern="0" dirty="0">
              <a:solidFill>
                <a:srgbClr val="002060"/>
              </a:solidFill>
              <a:latin typeface="PF Square Sans Pro" pitchFamily="2" charset="0"/>
              <a:cs typeface="Arial" panose="020B0604020202020204" pitchFamily="34" charset="0"/>
            </a:endParaRPr>
          </a:p>
          <a:p>
            <a:pPr marL="970727" lvl="1" indent="-514350">
              <a:buFont typeface="+mj-lt"/>
              <a:buAutoNum type="arabicPeriod"/>
            </a:pPr>
            <a:r>
              <a:rPr lang="hr-HR" sz="3200" b="1">
                <a:solidFill>
                  <a:srgbClr val="002060"/>
                </a:solidFill>
                <a:latin typeface="PF Square Sans Pro" pitchFamily="2" charset="0"/>
                <a:cs typeface="Arial" panose="020B0604020202020204" pitchFamily="34" charset="0"/>
              </a:rPr>
              <a:t>Koje su mogućnosti/dobre prakse za smanjenje uporabe antimikrobnih lijekova za ta stanja? </a:t>
            </a:r>
          </a:p>
          <a:p>
            <a:pPr marL="1654881" lvl="3" indent="-285750">
              <a:buFont typeface="Arial" panose="020B0604020202020204" pitchFamily="34" charset="0"/>
              <a:buChar char="•"/>
            </a:pPr>
            <a:r>
              <a:rPr lang="hr-HR" sz="2000">
                <a:solidFill>
                  <a:srgbClr val="002060"/>
                </a:solidFill>
                <a:latin typeface="PF Square Sans Pro" pitchFamily="2" charset="0"/>
                <a:cs typeface="Arial" panose="020B0604020202020204" pitchFamily="34" charset="0"/>
              </a:rPr>
              <a:t>Uzgojne prakse</a:t>
            </a:r>
          </a:p>
          <a:p>
            <a:pPr marL="1654881" lvl="3" indent="-285750">
              <a:buFont typeface="Arial" panose="020B0604020202020204" pitchFamily="34" charset="0"/>
              <a:buChar char="•"/>
            </a:pPr>
            <a:r>
              <a:rPr lang="hr-HR" sz="2000">
                <a:solidFill>
                  <a:srgbClr val="002060"/>
                </a:solidFill>
                <a:latin typeface="PF Square Sans Pro" pitchFamily="2" charset="0"/>
                <a:cs typeface="Arial" panose="020B0604020202020204" pitchFamily="34" charset="0"/>
              </a:rPr>
              <a:t>Smanjenje i odgovorna uporaba antibiotika</a:t>
            </a:r>
          </a:p>
          <a:p>
            <a:pPr marL="1654881" lvl="3" indent="-285750">
              <a:buFont typeface="Arial" panose="020B0604020202020204" pitchFamily="34" charset="0"/>
              <a:buChar char="•"/>
            </a:pPr>
            <a:r>
              <a:rPr lang="hr-HR" sz="2000">
                <a:solidFill>
                  <a:srgbClr val="002060"/>
                </a:solidFill>
                <a:latin typeface="PF Square Sans Pro" pitchFamily="2" charset="0"/>
                <a:cs typeface="Arial" panose="020B0604020202020204" pitchFamily="34" charset="0"/>
              </a:rPr>
              <a:t>Ostalo</a:t>
            </a:r>
          </a:p>
          <a:p>
            <a:endParaRPr lang="en-US" sz="2400" kern="0" dirty="0">
              <a:solidFill>
                <a:srgbClr val="002060"/>
              </a:solidFill>
              <a:latin typeface="PF Square Sans Pro" pitchFamily="2" charset="0"/>
              <a:cs typeface="Arial" panose="020B0604020202020204" pitchFamily="34" charset="0"/>
            </a:endParaRPr>
          </a:p>
          <a:p>
            <a:r>
              <a:rPr lang="hr-HR" sz="2400">
                <a:solidFill>
                  <a:srgbClr val="002060"/>
                </a:solidFill>
                <a:latin typeface="PF Square Sans Pro" pitchFamily="2" charset="0"/>
                <a:cs typeface="Arial" panose="020B0604020202020204" pitchFamily="34" charset="0"/>
              </a:rPr>
              <a:t>Koristite samoljepljive papiriće da zapišete svoje odgovore i zalijepite ih na flipchart papire</a:t>
            </a:r>
          </a:p>
          <a:p>
            <a:endParaRPr lang="nl-NL" sz="1600" kern="0" dirty="0">
              <a:solidFill>
                <a:srgbClr val="002060"/>
              </a:solidFill>
              <a:latin typeface="PF Square Sans Pro" pitchFamily="2"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1739</Words>
  <Application>Microsoft Office PowerPoint</Application>
  <PresentationFormat>Panorámica</PresentationFormat>
  <Paragraphs>369</Paragraphs>
  <Slides>16</Slides>
  <Notes>16</Notes>
  <HiddenSlides>4</HiddenSlides>
  <MMClips>2</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16</vt:i4>
      </vt:variant>
    </vt:vector>
  </HeadingPairs>
  <TitlesOfParts>
    <vt:vector size="28" baseType="lpstr">
      <vt:lpstr>Aptos</vt:lpstr>
      <vt:lpstr>Aptos Display</vt:lpstr>
      <vt:lpstr>Arial</vt:lpstr>
      <vt:lpstr>Calibri</vt:lpstr>
      <vt:lpstr>Courier New</vt:lpstr>
      <vt:lpstr>EC Square Sans Pro</vt:lpstr>
      <vt:lpstr>PF Square Sans Pro</vt:lpstr>
      <vt:lpstr>Times New Roman</vt:lpstr>
      <vt:lpstr>Wingdings</vt:lpstr>
      <vt:lpstr>Kantoorthema</vt:lpstr>
      <vt:lpstr>Office Theme</vt:lpstr>
      <vt:lpstr>1_Kantoorthema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Alicia Gonzalez</cp:lastModifiedBy>
  <cp:revision>73</cp:revision>
  <dcterms:created xsi:type="dcterms:W3CDTF">2024-02-14T08:46:14Z</dcterms:created>
  <dcterms:modified xsi:type="dcterms:W3CDTF">2024-05-14T13:21:06Z</dcterms:modified>
</cp:coreProperties>
</file>