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1" r:id="rId2"/>
    <p:sldId id="258" r:id="rId3"/>
    <p:sldId id="260" r:id="rId4"/>
    <p:sldId id="267" r:id="rId5"/>
    <p:sldId id="268" r:id="rId6"/>
    <p:sldId id="264" r:id="rId7"/>
    <p:sldId id="285" r:id="rId8"/>
    <p:sldId id="262" r:id="rId9"/>
    <p:sldId id="263" r:id="rId10"/>
    <p:sldId id="266" r:id="rId11"/>
    <p:sldId id="286" r:id="rId12"/>
    <p:sldId id="290" r:id="rId13"/>
    <p:sldId id="289" r:id="rId14"/>
    <p:sldId id="280" r:id="rId15"/>
    <p:sldId id="265" r:id="rId16"/>
    <p:sldId id="270" r:id="rId17"/>
    <p:sldId id="271" r:id="rId18"/>
    <p:sldId id="272" r:id="rId19"/>
    <p:sldId id="277" r:id="rId20"/>
    <p:sldId id="269" r:id="rId21"/>
    <p:sldId id="283" r:id="rId22"/>
    <p:sldId id="276" r:id="rId23"/>
    <p:sldId id="278" r:id="rId24"/>
    <p:sldId id="279" r:id="rId25"/>
    <p:sldId id="282" r:id="rId26"/>
    <p:sldId id="281" r:id="rId27"/>
    <p:sldId id="292" r:id="rId28"/>
    <p:sldId id="293" r:id="rId29"/>
    <p:sldId id="288"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7" r:id="rId43"/>
    <p:sldId id="3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8" d="100"/>
          <a:sy n="68" d="100"/>
        </p:scale>
        <p:origin x="48" y="2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E:\Faculta\Medicina%20Veterinara\ARTICOLE\Lucrare%20post-doc%202022%20RRMV\statistica%20varsta%20si%20nr%20probe.od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Faculta\Medicina%20Veterinara\ARTICOLE\Lucrare%20post-doc%202022%20RRMV\statistica%20varsta%20si%20nr%20probe.od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vi-VN" sz="1800" dirty="0" smtClean="0">
                <a:solidFill>
                  <a:schemeClr val="bg1"/>
                </a:solidFill>
              </a:rPr>
              <a:t>Frecvența utilizării antimicrobienelor în fermele de porci</a:t>
            </a:r>
            <a:endParaRPr lang="en-US" sz="1800" dirty="0">
              <a:solidFill>
                <a:schemeClr val="bg1"/>
              </a:solidFill>
            </a:endParaRPr>
          </a:p>
        </c:rich>
      </c:tx>
      <c:layout>
        <c:manualLayout>
          <c:xMode val="edge"/>
          <c:yMode val="edge"/>
          <c:x val="1.4556676509186352E-2"/>
          <c:y val="0.7846806901044403"/>
        </c:manualLayout>
      </c:layout>
      <c:overlay val="0"/>
      <c:spPr>
        <a:solidFill>
          <a:srgbClr val="002060"/>
        </a:solid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50877192982455"/>
          <c:y val="0"/>
          <c:w val="0.89481309573145462"/>
          <c:h val="0.95523157138989923"/>
        </c:manualLayout>
      </c:layout>
      <c:pie3DChart>
        <c:varyColors val="1"/>
        <c:ser>
          <c:idx val="0"/>
          <c:order val="0"/>
          <c:tx>
            <c:strRef>
              <c:f>Sheet1!$B$126</c:f>
              <c:strCache>
                <c:ptCount val="1"/>
                <c:pt idx="0">
                  <c:v>Total </c:v>
                </c:pt>
              </c:strCache>
            </c:strRef>
          </c:tx>
          <c:explosion val="7"/>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9C4C-42C9-95F3-989176C77545}"/>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9C4C-42C9-95F3-989176C77545}"/>
              </c:ext>
            </c:extLst>
          </c:dPt>
          <c:dPt>
            <c:idx val="2"/>
            <c:bubble3D val="0"/>
            <c:spPr>
              <a:solidFill>
                <a:schemeClr val="tx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5-9C4C-42C9-95F3-989176C77545}"/>
              </c:ext>
            </c:extLst>
          </c:dPt>
          <c:dPt>
            <c:idx val="3"/>
            <c:bubble3D val="0"/>
            <c:spPr>
              <a:solidFill>
                <a:srgbClr val="00B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7-9C4C-42C9-95F3-989176C77545}"/>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9-9C4C-42C9-95F3-989176C77545}"/>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B-9C4C-42C9-95F3-989176C77545}"/>
              </c:ext>
            </c:extLst>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D-9C4C-42C9-95F3-989176C77545}"/>
              </c:ext>
            </c:extLst>
          </c:dPt>
          <c:dPt>
            <c:idx val="7"/>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F-9C4C-42C9-95F3-989176C77545}"/>
              </c:ext>
            </c:extLst>
          </c:dPt>
          <c:dPt>
            <c:idx val="8"/>
            <c:bubble3D val="0"/>
            <c:spPr>
              <a:solidFill>
                <a:schemeClr val="accent3">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1-9C4C-42C9-95F3-989176C77545}"/>
              </c:ext>
            </c:extLst>
          </c:dPt>
          <c:dPt>
            <c:idx val="9"/>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3-9C4C-42C9-95F3-989176C77545}"/>
              </c:ext>
            </c:extLst>
          </c:dPt>
          <c:dPt>
            <c:idx val="10"/>
            <c:bubble3D val="0"/>
            <c:spPr>
              <a:solidFill>
                <a:schemeClr val="accent5">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5-9C4C-42C9-95F3-989176C77545}"/>
              </c:ext>
            </c:extLst>
          </c:dPt>
          <c:dPt>
            <c:idx val="11"/>
            <c:bubble3D val="0"/>
            <c:spPr>
              <a:solidFill>
                <a:schemeClr val="accent6">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7-9C4C-42C9-95F3-989176C77545}"/>
              </c:ext>
            </c:extLst>
          </c:dPt>
          <c:dPt>
            <c:idx val="12"/>
            <c:bubble3D val="0"/>
            <c:spPr>
              <a:solidFill>
                <a:schemeClr val="accent1">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9-9C4C-42C9-95F3-989176C77545}"/>
              </c:ext>
            </c:extLst>
          </c:dPt>
          <c:dPt>
            <c:idx val="13"/>
            <c:bubble3D val="0"/>
            <c:spPr>
              <a:solidFill>
                <a:schemeClr val="accent2">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B-9C4C-42C9-95F3-989176C77545}"/>
              </c:ext>
            </c:extLst>
          </c:dPt>
          <c:dPt>
            <c:idx val="14"/>
            <c:bubble3D val="0"/>
            <c:spPr>
              <a:solidFill>
                <a:schemeClr val="accent3">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D-9C4C-42C9-95F3-989176C77545}"/>
              </c:ext>
            </c:extLst>
          </c:dPt>
          <c:dPt>
            <c:idx val="15"/>
            <c:bubble3D val="0"/>
            <c:spPr>
              <a:solidFill>
                <a:schemeClr val="accent4">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1F-9C4C-42C9-95F3-989176C77545}"/>
              </c:ext>
            </c:extLst>
          </c:dPt>
          <c:dPt>
            <c:idx val="16"/>
            <c:bubble3D val="0"/>
            <c:spPr>
              <a:solidFill>
                <a:schemeClr val="accent5">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1-9C4C-42C9-95F3-989176C77545}"/>
              </c:ext>
            </c:extLst>
          </c:dPt>
          <c:dPt>
            <c:idx val="17"/>
            <c:bubble3D val="0"/>
            <c:spPr>
              <a:solidFill>
                <a:srgbClr val="CC006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3-9C4C-42C9-95F3-989176C77545}"/>
              </c:ext>
            </c:extLst>
          </c:dPt>
          <c:dPt>
            <c:idx val="18"/>
            <c:bubble3D val="0"/>
            <c:spPr>
              <a:solidFill>
                <a:schemeClr val="accent2">
                  <a:lumMod val="40000"/>
                  <a:lumOff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25-9C4C-42C9-95F3-989176C77545}"/>
              </c:ext>
            </c:extLst>
          </c:dPt>
          <c:dLbls>
            <c:dLbl>
              <c:idx val="0"/>
              <c:layout>
                <c:manualLayout>
                  <c:x val="9.6790550749412896E-2"/>
                  <c:y val="1.2545443083194991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05427631578941"/>
                      <c:h val="7.8680062793371044E-2"/>
                    </c:manualLayout>
                  </c15:layout>
                </c:ext>
              </c:extLst>
            </c:dLbl>
            <c:dLbl>
              <c:idx val="1"/>
              <c:layout>
                <c:manualLayout>
                  <c:x val="-0.17697918825113976"/>
                  <c:y val="0.1357007710633700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2.8530680169912972E-2"/>
                  <c:y val="-9.6443395293921694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r>
                      <a:rPr lang="en-US" sz="1400" dirty="0" err="1" smtClean="0">
                        <a:solidFill>
                          <a:srgbClr val="002060"/>
                        </a:solidFill>
                      </a:rPr>
                      <a:t>Ceftiofur</a:t>
                    </a:r>
                    <a:endParaRPr lang="en-US" sz="1400" dirty="0" smtClean="0">
                      <a:solidFill>
                        <a:srgbClr val="002060"/>
                      </a:solidFill>
                    </a:endParaRPr>
                  </a:p>
                  <a:p>
                    <a:pPr>
                      <a:defRPr sz="1600">
                        <a:solidFill>
                          <a:srgbClr val="002060"/>
                        </a:solidFill>
                        <a:latin typeface="EC Square Sans Pro" panose="020B0506040000020004"/>
                      </a:defRPr>
                    </a:pPr>
                    <a:r>
                      <a:rPr lang="en-US" sz="1400" baseline="0" dirty="0" smtClean="0">
                        <a:solidFill>
                          <a:srgbClr val="002060"/>
                        </a:solidFill>
                      </a:rPr>
                      <a:t>3%</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0610462857438872"/>
                  <c:y val="-0.1782103577930169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3428974133167573"/>
                  <c:y val="-0.28807992223210671"/>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9C4C-42C9-95F3-989176C77545}"/>
                </c:ext>
                <c:ext xmlns:c15="http://schemas.microsoft.com/office/drawing/2012/chart" uri="{CE6537A1-D6FC-4f65-9D91-7224C49458BB}">
                  <c15:layout/>
                </c:ext>
              </c:extLst>
            </c:dLbl>
            <c:dLbl>
              <c:idx val="7"/>
              <c:layout>
                <c:manualLayout>
                  <c:x val="1.5545797159970388E-2"/>
                  <c:y val="-0.2321834111764933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0.19809344350048347"/>
                  <c:y val="-0.17975684302202055"/>
                </c:manualLayout>
              </c:layout>
              <c:tx>
                <c:rich>
                  <a:bodyPr/>
                  <a:lstStyle/>
                  <a:p>
                    <a:fld id="{0101918D-88AC-4C40-85CE-A53028D5653A}" type="CATEGORYNAME">
                      <a:rPr lang="en-US"/>
                      <a:pPr/>
                      <a:t>[CATEGORY NAME]</a:t>
                    </a:fld>
                    <a:r>
                      <a:rPr lang="en-US" baseline="0"/>
                      <a:t> </a:t>
                    </a:r>
                    <a:fld id="{02E87D81-1556-4578-A91C-ED327C0E5012}"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0"/>
              <c:layout>
                <c:manualLayout>
                  <c:x val="0.16033777541787539"/>
                  <c:y val="-9.2387743618121729E-2"/>
                </c:manualLayout>
              </c:layout>
              <c:tx>
                <c:rich>
                  <a:bodyPr/>
                  <a:lstStyle/>
                  <a:p>
                    <a:fld id="{BA8940EE-FD53-47FB-A3BB-9F95AB6EFCBF}" type="CATEGORYNAME">
                      <a:rPr lang="en-US" smtClean="0"/>
                      <a:pPr/>
                      <a:t>[CATEGORY NAME]</a:t>
                    </a:fld>
                    <a:r>
                      <a:rPr lang="en-US" baseline="0" dirty="0" smtClean="0"/>
                      <a:t> </a:t>
                    </a:r>
                    <a:fld id="{26D0D66C-562D-48EC-976A-99A1FB985793}" type="PERCENTAGE">
                      <a:rPr lang="en-US" baseline="0" smtClean="0"/>
                      <a:pPr/>
                      <a:t>[PERCENTAGE]</a:t>
                    </a:fld>
                    <a:endParaRPr lang="en-US" baseline="0" dirty="0" smtClean="0"/>
                  </a:p>
                </c:rich>
              </c:tx>
              <c:dLblPos val="bestFit"/>
              <c:showLegendKey val="0"/>
              <c:showVal val="0"/>
              <c:showCatName val="1"/>
              <c:showSerName val="0"/>
              <c:showPercent val="1"/>
              <c:showBubbleSize val="0"/>
              <c:extLst>
                <c:ext xmlns:c15="http://schemas.microsoft.com/office/drawing/2012/chart" uri="{CE6537A1-D6FC-4f65-9D91-7224C49458BB}">
                  <c15:layout>
                    <c:manualLayout>
                      <c:w val="0.20214495700372981"/>
                      <c:h val="7.8680062793371044E-2"/>
                    </c:manualLayout>
                  </c15:layout>
                  <c15:dlblFieldTable/>
                  <c15:showDataLabelsRange val="0"/>
                </c:ext>
              </c:extLst>
            </c:dLbl>
            <c:dLbl>
              <c:idx val="11"/>
              <c:layout>
                <c:manualLayout>
                  <c:x val="0.18636605971128609"/>
                  <c:y val="3.1574216114111431E-2"/>
                </c:manualLayout>
              </c:layout>
              <c:tx>
                <c:rich>
                  <a:bodyPr/>
                  <a:lstStyle/>
                  <a:p>
                    <a:fld id="{A641D4D2-20FC-454D-A11B-9FA91941E722}" type="CATEGORYNAME">
                      <a:rPr lang="en-US" smtClean="0"/>
                      <a:pPr/>
                      <a:t>[CATEGORY NAME]</a:t>
                    </a:fld>
                    <a:r>
                      <a:rPr lang="en-US" baseline="0" dirty="0" smtClean="0"/>
                      <a:t> </a:t>
                    </a:r>
                    <a:fld id="{B254FA78-884D-436D-BF60-700A45C73BCD}" type="PERCENTAGE">
                      <a:rPr lang="en-US" baseline="0" smtClean="0"/>
                      <a:pPr/>
                      <a:t>[PERCENTAGE]</a:t>
                    </a:fld>
                    <a:endParaRPr lang="en-US" baseline="0" dirty="0" smtClean="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369243421052631"/>
                      <c:h val="7.8680062793371044E-2"/>
                    </c:manualLayout>
                  </c15:layout>
                  <c15:dlblFieldTable/>
                  <c15:showDataLabelsRange val="0"/>
                </c:ext>
              </c:extLst>
            </c:dLbl>
            <c:dLbl>
              <c:idx val="12"/>
              <c:layout>
                <c:manualLayout>
                  <c:x val="1.226613223511535E-2"/>
                  <c:y val="4.7102577812645686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fld id="{C0A2A625-060C-4895-BEB9-83772A9A7EE2}" type="CATEGORYNAME">
                      <a:rPr lang="en-US" smtClean="0">
                        <a:solidFill>
                          <a:srgbClr val="002060"/>
                        </a:solidFill>
                      </a:rPr>
                      <a:pPr>
                        <a:defRPr sz="1600">
                          <a:solidFill>
                            <a:srgbClr val="002060"/>
                          </a:solidFill>
                          <a:latin typeface="EC Square Sans Pro" panose="020B0506040000020004"/>
                        </a:defRPr>
                      </a:pPr>
                      <a:t>[CATEGORY NAME]</a:t>
                    </a:fld>
                    <a:r>
                      <a:rPr lang="en-US" dirty="0" smtClean="0">
                        <a:solidFill>
                          <a:srgbClr val="002060"/>
                        </a:solidFill>
                      </a:rPr>
                      <a:t> </a:t>
                    </a:r>
                    <a:fld id="{C915B1FE-568C-461B-B20C-685C7CAC3221}" type="PERCENTAGE">
                      <a:rPr lang="en-US" baseline="0" smtClean="0">
                        <a:solidFill>
                          <a:srgbClr val="002060"/>
                        </a:solidFill>
                      </a:rPr>
                      <a:pPr>
                        <a:defRPr sz="1600">
                          <a:solidFill>
                            <a:srgbClr val="002060"/>
                          </a:solidFill>
                          <a:latin typeface="EC Square Sans Pro" panose="020B0506040000020004"/>
                        </a:defRPr>
                      </a:pPr>
                      <a:t>[PERCENTAGE]</a:t>
                    </a:fld>
                    <a:endParaRPr lang="en-US" dirty="0" smtClean="0">
                      <a:solidFill>
                        <a:srgbClr val="002060"/>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106227983837546"/>
                      <c:h val="7.8680062793371044E-2"/>
                    </c:manualLayout>
                  </c15:layout>
                  <c15:dlblFieldTable/>
                  <c15:showDataLabelsRange val="0"/>
                </c:ext>
              </c:extLst>
            </c:dLbl>
            <c:dLbl>
              <c:idx val="13"/>
              <c:layout>
                <c:manualLayout>
                  <c:x val="1.4350544792098321E-2"/>
                  <c:y val="6.1575329085363315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502061317170878"/>
                      <c:h val="7.8680062793371044E-2"/>
                    </c:manualLayout>
                  </c15:layout>
                </c:ext>
              </c:extLst>
            </c:dLbl>
            <c:dLbl>
              <c:idx val="14"/>
              <c:layout>
                <c:manualLayout>
                  <c:x val="-1.0918829430860616E-2"/>
                  <c:y val="-3.460819131275348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497938682829119"/>
                      <c:h val="7.8680062793371044E-2"/>
                    </c:manualLayout>
                  </c15:layout>
                </c:ext>
              </c:extLst>
            </c:dLbl>
            <c:dLbl>
              <c:idx val="1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EC Square Sans Pro" panose="020B0506040000020004"/>
                      <a:ea typeface="+mn-ea"/>
                      <a:cs typeface="+mn-cs"/>
                    </a:defRPr>
                  </a:pPr>
                  <a:endParaRPr lang="en-US"/>
                </a:p>
              </c:txPr>
              <c:dLblPos val="inEnd"/>
              <c:showLegendKey val="0"/>
              <c:showVal val="0"/>
              <c:showCatName val="1"/>
              <c:showSerName val="0"/>
              <c:showPercent val="1"/>
              <c:showBubbleSize val="0"/>
            </c:dLbl>
            <c:dLbl>
              <c:idx val="16"/>
              <c:layout>
                <c:manualLayout>
                  <c:x val="-6.0303132338720845E-2"/>
                  <c:y val="7.7830157473757614E-8"/>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fld id="{1A8934F6-192E-492F-9E3D-0B1757AA48DF}" type="CATEGORYNAME">
                      <a:rPr lang="en-US" smtClean="0">
                        <a:solidFill>
                          <a:srgbClr val="002060"/>
                        </a:solidFill>
                      </a:rPr>
                      <a:pPr>
                        <a:defRPr sz="1600">
                          <a:latin typeface="EC Square Sans Pro" panose="020B0506040000020004"/>
                        </a:defRPr>
                      </a:pPr>
                      <a:t>[CATEGORY NAME]</a:t>
                    </a:fld>
                    <a:r>
                      <a:rPr lang="en-US" baseline="0" dirty="0" smtClean="0">
                        <a:solidFill>
                          <a:srgbClr val="002060"/>
                        </a:solidFill>
                      </a:rPr>
                      <a:t> </a:t>
                    </a:r>
                    <a:fld id="{D6422DB1-FFDE-407F-AC4F-B15B282DE68B}" type="PERCENTAGE">
                      <a:rPr lang="en-US" baseline="0" smtClean="0">
                        <a:solidFill>
                          <a:srgbClr val="002060"/>
                        </a:solidFill>
                      </a:rPr>
                      <a:pPr>
                        <a:defRPr sz="1600">
                          <a:latin typeface="EC Square Sans Pro" panose="020B0506040000020004"/>
                        </a:defRPr>
                      </a:pPr>
                      <a:t>[PERCENTAGE]</a:t>
                    </a:fld>
                    <a:endParaRPr lang="en-US" baseline="0" dirty="0" smtClean="0">
                      <a:solidFill>
                        <a:srgbClr val="002060"/>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456140350877192"/>
                      <c:h val="5.6934316795203166E-2"/>
                    </c:manualLayout>
                  </c15:layout>
                  <c15:dlblFieldTable/>
                  <c15:showDataLabelsRange val="0"/>
                </c:ext>
              </c:extLst>
            </c:dLbl>
            <c:dLbl>
              <c:idx val="17"/>
              <c:layout>
                <c:manualLayout>
                  <c:x val="0.1608810026419395"/>
                  <c:y val="7.002690588543866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r>
                      <a:rPr lang="en-US" baseline="0" dirty="0" err="1" smtClean="0"/>
                      <a:t>Flumequine</a:t>
                    </a:r>
                    <a:r>
                      <a:rPr lang="en-US" baseline="0" dirty="0" smtClean="0"/>
                      <a:t> </a:t>
                    </a:r>
                    <a:fld id="{2302F847-F990-4442-B728-552F7D88FB6C}" type="PERCENTAGE">
                      <a:rPr lang="en-US" baseline="0" smtClean="0"/>
                      <a:pPr>
                        <a:defRPr sz="1600">
                          <a:latin typeface="EC Square Sans Pro" panose="020B0506040000020004"/>
                        </a:defRPr>
                      </a:pPr>
                      <a:t>[PERCENTAGE]</a:t>
                    </a:fld>
                    <a:endParaRPr lang="en-US" baseline="0" dirty="0" smtClean="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EC Square Sans Pro" panose="020B05060400000200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082785087719295"/>
                      <c:h val="4.1119228796535623E-2"/>
                    </c:manualLayout>
                  </c15:layout>
                  <c15:dlblFieldTable/>
                  <c15:showDataLabelsRange val="0"/>
                </c:ext>
              </c:extLst>
            </c:dLbl>
            <c:dLbl>
              <c:idx val="18"/>
              <c:layout>
                <c:manualLayout>
                  <c:x val="0.11111157877469263"/>
                  <c:y val="7.7830157473757614E-8"/>
                </c:manualLayout>
              </c:layout>
              <c:tx>
                <c:rich>
                  <a:bodyPr/>
                  <a:lstStyle/>
                  <a:p>
                    <a:fld id="{F0A15A87-BA71-473B-832B-C554C8FE116D}" type="CATEGORYNAME">
                      <a:rPr lang="en-US" smtClean="0">
                        <a:solidFill>
                          <a:srgbClr val="002060"/>
                        </a:solidFill>
                      </a:rPr>
                      <a:pPr/>
                      <a:t>[CATEGORY NAME]</a:t>
                    </a:fld>
                    <a:r>
                      <a:rPr lang="en-US" baseline="0" dirty="0" smtClean="0">
                        <a:solidFill>
                          <a:srgbClr val="002060"/>
                        </a:solidFill>
                      </a:rPr>
                      <a:t> </a:t>
                    </a:r>
                    <a:fld id="{65AFD946-182A-4D45-9E67-276351FAAD1F}" type="PERCENTAGE">
                      <a:rPr lang="en-US" baseline="0" smtClean="0">
                        <a:solidFill>
                          <a:srgbClr val="002060"/>
                        </a:solidFill>
                      </a:rPr>
                      <a:pPr/>
                      <a:t>[PERCENTAGE]</a:t>
                    </a:fld>
                    <a:endParaRPr lang="en-US" baseline="0" dirty="0" smtClean="0">
                      <a:solidFill>
                        <a:srgbClr val="002060"/>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610197368421051"/>
                      <c:h val="7.8680062793371044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EC Square Sans Pro" panose="020B0506040000020004"/>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Sheet1!$A$127:$A$145</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Sheet1!$B$127:$B$145</c:f>
              <c:numCache>
                <c:formatCode>General</c:formatCode>
                <c:ptCount val="19"/>
                <c:pt idx="0">
                  <c:v>14</c:v>
                </c:pt>
                <c:pt idx="1">
                  <c:v>17</c:v>
                </c:pt>
                <c:pt idx="2">
                  <c:v>5</c:v>
                </c:pt>
                <c:pt idx="3">
                  <c:v>14</c:v>
                </c:pt>
                <c:pt idx="4">
                  <c:v>17</c:v>
                </c:pt>
                <c:pt idx="5">
                  <c:v>9</c:v>
                </c:pt>
                <c:pt idx="6">
                  <c:v>4</c:v>
                </c:pt>
                <c:pt idx="7">
                  <c:v>16</c:v>
                </c:pt>
                <c:pt idx="8">
                  <c:v>9</c:v>
                </c:pt>
                <c:pt idx="9">
                  <c:v>17</c:v>
                </c:pt>
                <c:pt idx="10">
                  <c:v>5</c:v>
                </c:pt>
                <c:pt idx="11">
                  <c:v>9</c:v>
                </c:pt>
                <c:pt idx="12">
                  <c:v>2</c:v>
                </c:pt>
                <c:pt idx="13">
                  <c:v>4</c:v>
                </c:pt>
                <c:pt idx="14">
                  <c:v>3</c:v>
                </c:pt>
                <c:pt idx="15">
                  <c:v>14</c:v>
                </c:pt>
                <c:pt idx="16">
                  <c:v>3</c:v>
                </c:pt>
                <c:pt idx="17">
                  <c:v>5</c:v>
                </c:pt>
                <c:pt idx="18">
                  <c:v>2</c:v>
                </c:pt>
              </c:numCache>
            </c:numRef>
          </c:val>
          <c:extLst xmlns:c16r2="http://schemas.microsoft.com/office/drawing/2015/06/chart">
            <c:ext xmlns:c16="http://schemas.microsoft.com/office/drawing/2014/chart" uri="{C3380CC4-5D6E-409C-BE32-E72D297353CC}">
              <c16:uniqueId val="{00000026-9C4C-42C9-95F3-989176C77545}"/>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6.7132714179958279E-3"/>
          <c:y val="0.84442336524855333"/>
          <c:w val="0.98733803011465671"/>
          <c:h val="0.15557656969807346"/>
        </c:manualLayout>
      </c:layout>
      <c:overlay val="0"/>
      <c:spPr>
        <a:solidFill>
          <a:schemeClr val="lt1">
            <a:alpha val="78000"/>
          </a:schemeClr>
        </a:solidFill>
        <a:ln>
          <a:noFill/>
        </a:ln>
        <a:effectLst/>
      </c:spPr>
      <c:txPr>
        <a:bodyPr rot="0" spcFirstLastPara="1" vertOverflow="ellipsis" vert="horz" wrap="square" anchor="ctr" anchorCtr="1"/>
        <a:lstStyle/>
        <a:p>
          <a:pPr>
            <a:defRPr sz="1600" b="1" i="0" u="none" strike="noStrike" kern="1200" baseline="0">
              <a:solidFill>
                <a:srgbClr val="002060"/>
              </a:solidFill>
              <a:latin typeface="EC Square Sans Pro" panose="020B0506040000020004"/>
              <a:ea typeface="+mn-ea"/>
              <a:cs typeface="Times New Roman" panose="02020603050405020304" pitchFamily="18" charset="0"/>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0000"/>
                </a:solidFill>
                <a:latin typeface="EC Square Sans Pro"/>
                <a:ea typeface="+mn-ea"/>
                <a:cs typeface="+mn-cs"/>
              </a:defRPr>
            </a:pPr>
            <a:r>
              <a:rPr lang="it-IT" sz="2400" b="1" dirty="0" smtClean="0">
                <a:solidFill>
                  <a:srgbClr val="FF0000"/>
                </a:solidFill>
                <a:latin typeface="EC Square Sans Pro"/>
              </a:rPr>
              <a:t>Evoluția rezistenței la E. coli în fermele studiate</a:t>
            </a:r>
            <a:endParaRPr lang="en-US" sz="2400" b="1" dirty="0">
              <a:solidFill>
                <a:srgbClr val="FF0000"/>
              </a:solidFill>
              <a:latin typeface="EC Square Sans Pro"/>
            </a:endParaRPr>
          </a:p>
        </c:rich>
      </c:tx>
      <c:layout>
        <c:manualLayout>
          <c:xMode val="edge"/>
          <c:yMode val="edge"/>
          <c:x val="0.29192432561123566"/>
          <c:y val="1.3622054141408364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FF0000"/>
              </a:solidFill>
              <a:latin typeface="EC Square Sans Pro"/>
              <a:ea typeface="+mn-ea"/>
              <a:cs typeface="+mn-cs"/>
            </a:defRPr>
          </a:pPr>
          <a:endParaRPr lang="en-US"/>
        </a:p>
      </c:txPr>
    </c:title>
    <c:autoTitleDeleted val="0"/>
    <c:plotArea>
      <c:layout>
        <c:manualLayout>
          <c:layoutTarget val="inner"/>
          <c:xMode val="edge"/>
          <c:yMode val="edge"/>
          <c:x val="2.5112533661475769E-2"/>
          <c:y val="0.12044790101857079"/>
          <c:w val="0.96390055443244915"/>
          <c:h val="0.66044433590299112"/>
        </c:manualLayout>
      </c:layout>
      <c:barChart>
        <c:barDir val="col"/>
        <c:grouping val="clustered"/>
        <c:varyColors val="0"/>
        <c:ser>
          <c:idx val="0"/>
          <c:order val="0"/>
          <c:tx>
            <c:strRef>
              <c:f>Sheet1!$B$104</c:f>
              <c:strCache>
                <c:ptCount val="1"/>
                <c:pt idx="0">
                  <c:v>R</c:v>
                </c:pt>
              </c:strCache>
            </c:strRef>
          </c:tx>
          <c:spPr>
            <a:solidFill>
              <a:schemeClr val="accent1"/>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Sheet1!$B$105:$B$123</c:f>
              <c:numCache>
                <c:formatCode>General</c:formatCode>
                <c:ptCount val="19"/>
                <c:pt idx="0">
                  <c:v>14</c:v>
                </c:pt>
                <c:pt idx="1">
                  <c:v>5</c:v>
                </c:pt>
                <c:pt idx="2">
                  <c:v>0</c:v>
                </c:pt>
                <c:pt idx="3">
                  <c:v>6</c:v>
                </c:pt>
                <c:pt idx="4">
                  <c:v>9</c:v>
                </c:pt>
                <c:pt idx="5">
                  <c:v>9</c:v>
                </c:pt>
                <c:pt idx="6">
                  <c:v>4</c:v>
                </c:pt>
                <c:pt idx="7">
                  <c:v>12</c:v>
                </c:pt>
                <c:pt idx="8">
                  <c:v>0</c:v>
                </c:pt>
                <c:pt idx="9">
                  <c:v>1</c:v>
                </c:pt>
                <c:pt idx="10">
                  <c:v>2</c:v>
                </c:pt>
                <c:pt idx="11">
                  <c:v>8</c:v>
                </c:pt>
                <c:pt idx="12">
                  <c:v>2</c:v>
                </c:pt>
                <c:pt idx="13">
                  <c:v>1</c:v>
                </c:pt>
                <c:pt idx="14">
                  <c:v>0</c:v>
                </c:pt>
                <c:pt idx="15">
                  <c:v>13</c:v>
                </c:pt>
                <c:pt idx="16">
                  <c:v>3</c:v>
                </c:pt>
                <c:pt idx="17">
                  <c:v>3</c:v>
                </c:pt>
                <c:pt idx="18">
                  <c:v>0</c:v>
                </c:pt>
              </c:numCache>
            </c:numRef>
          </c:val>
          <c:extLst xmlns:c16r2="http://schemas.microsoft.com/office/drawing/2015/06/chart">
            <c:ext xmlns:c16="http://schemas.microsoft.com/office/drawing/2014/chart" uri="{C3380CC4-5D6E-409C-BE32-E72D297353CC}">
              <c16:uniqueId val="{00000000-325C-40AB-AD0C-7C9F9D1A8239}"/>
            </c:ext>
          </c:extLst>
        </c:ser>
        <c:ser>
          <c:idx val="1"/>
          <c:order val="1"/>
          <c:tx>
            <c:strRef>
              <c:f>Sheet1!$C$104</c:f>
              <c:strCache>
                <c:ptCount val="1"/>
                <c:pt idx="0">
                  <c:v>MS</c:v>
                </c:pt>
              </c:strCache>
            </c:strRef>
          </c:tx>
          <c:spPr>
            <a:solidFill>
              <a:schemeClr val="accent2"/>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Sheet1!$C$105:$C$123</c:f>
              <c:numCache>
                <c:formatCode>General</c:formatCode>
                <c:ptCount val="19"/>
                <c:pt idx="0">
                  <c:v>0</c:v>
                </c:pt>
                <c:pt idx="1">
                  <c:v>4</c:v>
                </c:pt>
                <c:pt idx="2">
                  <c:v>2</c:v>
                </c:pt>
                <c:pt idx="3">
                  <c:v>7</c:v>
                </c:pt>
                <c:pt idx="4">
                  <c:v>0</c:v>
                </c:pt>
                <c:pt idx="5">
                  <c:v>0</c:v>
                </c:pt>
                <c:pt idx="6">
                  <c:v>0</c:v>
                </c:pt>
                <c:pt idx="7">
                  <c:v>4</c:v>
                </c:pt>
                <c:pt idx="8">
                  <c:v>1</c:v>
                </c:pt>
                <c:pt idx="9">
                  <c:v>9</c:v>
                </c:pt>
                <c:pt idx="10">
                  <c:v>2</c:v>
                </c:pt>
                <c:pt idx="11">
                  <c:v>1</c:v>
                </c:pt>
                <c:pt idx="12">
                  <c:v>0</c:v>
                </c:pt>
                <c:pt idx="13">
                  <c:v>0</c:v>
                </c:pt>
                <c:pt idx="14">
                  <c:v>0</c:v>
                </c:pt>
                <c:pt idx="15">
                  <c:v>1</c:v>
                </c:pt>
                <c:pt idx="16">
                  <c:v>0</c:v>
                </c:pt>
                <c:pt idx="17">
                  <c:v>0</c:v>
                </c:pt>
                <c:pt idx="18">
                  <c:v>1</c:v>
                </c:pt>
              </c:numCache>
            </c:numRef>
          </c:val>
          <c:extLst xmlns:c16r2="http://schemas.microsoft.com/office/drawing/2015/06/chart">
            <c:ext xmlns:c16="http://schemas.microsoft.com/office/drawing/2014/chart" uri="{C3380CC4-5D6E-409C-BE32-E72D297353CC}">
              <c16:uniqueId val="{00000001-325C-40AB-AD0C-7C9F9D1A8239}"/>
            </c:ext>
          </c:extLst>
        </c:ser>
        <c:ser>
          <c:idx val="2"/>
          <c:order val="2"/>
          <c:tx>
            <c:strRef>
              <c:f>Sheet1!$D$104</c:f>
              <c:strCache>
                <c:ptCount val="1"/>
                <c:pt idx="0">
                  <c:v>S</c:v>
                </c:pt>
              </c:strCache>
            </c:strRef>
          </c:tx>
          <c:spPr>
            <a:solidFill>
              <a:schemeClr val="accent3"/>
            </a:solidFill>
            <a:ln>
              <a:noFill/>
            </a:ln>
            <a:effectLst/>
          </c:spPr>
          <c:invertIfNegative val="0"/>
          <c:cat>
            <c:strRef>
              <c:f>Sheet1!$A$105:$A$123</c:f>
              <c:strCache>
                <c:ptCount val="19"/>
                <c:pt idx="0">
                  <c:v>Amoxiciclină</c:v>
                </c:pt>
                <c:pt idx="1">
                  <c:v>Enrofloxacină</c:v>
                </c:pt>
                <c:pt idx="2">
                  <c:v>Ceftiofur</c:v>
                </c:pt>
                <c:pt idx="3">
                  <c:v>Colistin sulfat</c:v>
                </c:pt>
                <c:pt idx="4">
                  <c:v>Florfenicol</c:v>
                </c:pt>
                <c:pt idx="5">
                  <c:v>Lincomicină</c:v>
                </c:pt>
                <c:pt idx="6">
                  <c:v>Sulfamide potențiate</c:v>
                </c:pt>
                <c:pt idx="7">
                  <c:v>Neomicnă</c:v>
                </c:pt>
                <c:pt idx="8">
                  <c:v>Cobactan</c:v>
                </c:pt>
                <c:pt idx="9">
                  <c:v>Gentamicină</c:v>
                </c:pt>
                <c:pt idx="10">
                  <c:v>Doxiciclină</c:v>
                </c:pt>
                <c:pt idx="11">
                  <c:v>Ampicilină</c:v>
                </c:pt>
                <c:pt idx="12">
                  <c:v>Streptomicină</c:v>
                </c:pt>
                <c:pt idx="13">
                  <c:v>Lincospectin</c:v>
                </c:pt>
                <c:pt idx="14">
                  <c:v>Ciprofloxacină</c:v>
                </c:pt>
                <c:pt idx="15">
                  <c:v>Tetraciclină</c:v>
                </c:pt>
                <c:pt idx="16">
                  <c:v>Eritromicină</c:v>
                </c:pt>
                <c:pt idx="17">
                  <c:v>Flunequine</c:v>
                </c:pt>
                <c:pt idx="18">
                  <c:v>Spectinomicine</c:v>
                </c:pt>
              </c:strCache>
            </c:strRef>
          </c:cat>
          <c:val>
            <c:numRef>
              <c:f>Sheet1!$D$105:$D$123</c:f>
              <c:numCache>
                <c:formatCode>General</c:formatCode>
                <c:ptCount val="19"/>
                <c:pt idx="0">
                  <c:v>0</c:v>
                </c:pt>
                <c:pt idx="1">
                  <c:v>8</c:v>
                </c:pt>
                <c:pt idx="2">
                  <c:v>3</c:v>
                </c:pt>
                <c:pt idx="3">
                  <c:v>1</c:v>
                </c:pt>
                <c:pt idx="4">
                  <c:v>8</c:v>
                </c:pt>
                <c:pt idx="5">
                  <c:v>0</c:v>
                </c:pt>
                <c:pt idx="6">
                  <c:v>0</c:v>
                </c:pt>
                <c:pt idx="7">
                  <c:v>0</c:v>
                </c:pt>
                <c:pt idx="8">
                  <c:v>8</c:v>
                </c:pt>
                <c:pt idx="9">
                  <c:v>7</c:v>
                </c:pt>
                <c:pt idx="10">
                  <c:v>1</c:v>
                </c:pt>
                <c:pt idx="11">
                  <c:v>1</c:v>
                </c:pt>
                <c:pt idx="12">
                  <c:v>0</c:v>
                </c:pt>
                <c:pt idx="13">
                  <c:v>3</c:v>
                </c:pt>
                <c:pt idx="14">
                  <c:v>3</c:v>
                </c:pt>
                <c:pt idx="15">
                  <c:v>1</c:v>
                </c:pt>
                <c:pt idx="16">
                  <c:v>0</c:v>
                </c:pt>
                <c:pt idx="17">
                  <c:v>2</c:v>
                </c:pt>
                <c:pt idx="18">
                  <c:v>1</c:v>
                </c:pt>
              </c:numCache>
            </c:numRef>
          </c:val>
          <c:extLst xmlns:c16r2="http://schemas.microsoft.com/office/drawing/2015/06/chart">
            <c:ext xmlns:c16="http://schemas.microsoft.com/office/drawing/2014/chart" uri="{C3380CC4-5D6E-409C-BE32-E72D297353CC}">
              <c16:uniqueId val="{00000002-325C-40AB-AD0C-7C9F9D1A8239}"/>
            </c:ext>
          </c:extLst>
        </c:ser>
        <c:dLbls>
          <c:showLegendKey val="0"/>
          <c:showVal val="0"/>
          <c:showCatName val="0"/>
          <c:showSerName val="0"/>
          <c:showPercent val="0"/>
          <c:showBubbleSize val="0"/>
        </c:dLbls>
        <c:gapWidth val="219"/>
        <c:overlap val="-27"/>
        <c:axId val="861188336"/>
        <c:axId val="861192144"/>
      </c:barChart>
      <c:catAx>
        <c:axId val="86118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EC Square Sans Pro"/>
                <a:ea typeface="+mn-ea"/>
                <a:cs typeface="+mn-cs"/>
              </a:defRPr>
            </a:pPr>
            <a:endParaRPr lang="en-US"/>
          </a:p>
        </c:txPr>
        <c:crossAx val="861192144"/>
        <c:crosses val="autoZero"/>
        <c:auto val="1"/>
        <c:lblAlgn val="ctr"/>
        <c:lblOffset val="100"/>
        <c:noMultiLvlLbl val="0"/>
      </c:catAx>
      <c:valAx>
        <c:axId val="86119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EC Square Sans Pro"/>
                <a:ea typeface="+mn-ea"/>
                <a:cs typeface="+mn-cs"/>
              </a:defRPr>
            </a:pPr>
            <a:endParaRPr lang="en-US"/>
          </a:p>
        </c:txPr>
        <c:crossAx val="861188336"/>
        <c:crosses val="autoZero"/>
        <c:crossBetween val="between"/>
      </c:valAx>
      <c:spPr>
        <a:noFill/>
        <a:ln>
          <a:noFill/>
        </a:ln>
        <a:effectLst/>
      </c:spPr>
    </c:plotArea>
    <c:legend>
      <c:legendPos val="b"/>
      <c:layout>
        <c:manualLayout>
          <c:xMode val="edge"/>
          <c:yMode val="edge"/>
          <c:x val="0.78157664435141228"/>
          <c:y val="0.1252953588320242"/>
          <c:w val="0.19976489738743347"/>
          <c:h val="8.8933428775948467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EC Square Sans Pro"/>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1ADBB3-19A7-4D11-929E-F5C05DC00081}" type="datetimeFigureOut">
              <a:rPr lang="en-US" smtClean="0"/>
              <a:t>07-May-24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B52C9-7C2D-4097-A2C2-271DCBC7A91C}" type="slidenum">
              <a:rPr lang="en-US" smtClean="0"/>
              <a:t>‹#›</a:t>
            </a:fld>
            <a:endParaRPr lang="en-US"/>
          </a:p>
        </p:txBody>
      </p:sp>
    </p:spTree>
    <p:extLst>
      <p:ext uri="{BB962C8B-B14F-4D97-AF65-F5344CB8AC3E}">
        <p14:creationId xmlns:p14="http://schemas.microsoft.com/office/powerpoint/2010/main" val="313703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C3707-1A8F-4D20-993C-7FB6E44AF684}" type="slidenum">
              <a:rPr lang="en-US" smtClean="0"/>
              <a:pPr/>
              <a:t>31</a:t>
            </a:fld>
            <a:endParaRPr lang="en-US"/>
          </a:p>
        </p:txBody>
      </p:sp>
    </p:spTree>
    <p:extLst>
      <p:ext uri="{BB962C8B-B14F-4D97-AF65-F5344CB8AC3E}">
        <p14:creationId xmlns:p14="http://schemas.microsoft.com/office/powerpoint/2010/main" val="309162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cid:image004.jpg@01D9F6A4.3DC88080" TargetMode="External"/><Relationship Id="rId10" Type="http://schemas.openxmlformats.org/officeDocument/2006/relationships/image" Target="../media/image17.png"/><Relationship Id="rId4" Type="http://schemas.openxmlformats.org/officeDocument/2006/relationships/image" Target="../media/image10.jpe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499446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407811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651914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xmlns=""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xmlns=""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xmlns=""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xmlns=""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xmlns=""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xmlns=""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xmlns=""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xmlns=""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xmlns=""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xmlns=""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xmlns=""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xmlns=""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xmlns=""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xmlns=""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xmlns=""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xmlns=""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xmlns=""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xmlns=""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xmlns=""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xmlns=""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xmlns=""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xmlns=""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xmlns=""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xmlns=""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xmlns=""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xmlns=""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xmlns=""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xmlns="" id="{582D17B3-5A6C-42CA-853B-4103A0708918}"/>
              </a:ext>
            </a:extLst>
          </p:cNvPr>
          <p:cNvPicPr/>
          <p:nvPr userDrawn="1"/>
        </p:nvPicPr>
        <p:blipFill>
          <a:blip r:embed="rId11" r:link="rId12" cstate="print">
            <a:extLst>
              <a:ext uri="{28A0092B-C50C-407E-A947-70E740481C1C}">
                <a14:useLocalDpi xmlns:a14="http://schemas.microsoft.com/office/drawing/2010/main" val="0"/>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2990699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xmlns=""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xmlns=""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xmlns=""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xmlns=""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xmlns=""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xmlns=""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xmlns=""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xmlns=""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xmlns=""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xmlns=""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xmlns=""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xmlns=""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xmlns=""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xmlns=""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xmlns=""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xmlns=""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xmlns=""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xmlns=""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xmlns=""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xmlns=""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xmlns="" id="{C6FA8A68-E321-F480-0EEB-D680C1776B6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xmlns=""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xmlns=""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xmlns=""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xmlns="" id="{5505FB79-408A-43F3-9FF6-95F9DFF43961}"/>
              </a:ext>
            </a:extLst>
          </p:cNvPr>
          <p:cNvPicPr/>
          <p:nvPr userDrawn="1"/>
        </p:nvPicPr>
        <p:blipFill>
          <a:blip r:embed="rId12" r:link="rId13" cstate="print">
            <a:extLst>
              <a:ext uri="{28A0092B-C50C-407E-A947-70E740481C1C}">
                <a14:useLocalDpi xmlns:a14="http://schemas.microsoft.com/office/drawing/2010/main" val="0"/>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570310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xmlns=""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xmlns=""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xmlns=""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xmlns=""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xmlns=""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xmlns=""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xmlns=""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xmlns=""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xmlns=""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xmlns="" id="{8D91507A-E5FD-4F81-8084-ED0CF44931D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1950165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xmlns=""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xmlns=""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xmlns=""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xmlns=""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xmlns=""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xmlns=""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xmlns=""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xmlns=""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xmlns=""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xmlns=""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556431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 xmlns:a16="http://schemas.microsoft.com/office/drawing/2014/main"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 xmlns:a16="http://schemas.microsoft.com/office/drawing/2014/main"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 xmlns:a16="http://schemas.microsoft.com/office/drawing/2014/main"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 xmlns:a16="http://schemas.microsoft.com/office/drawing/2014/main" id="{CBC18AA7-8C1D-4C1C-B629-AA10E16721CA}"/>
              </a:ext>
            </a:extLst>
          </p:cNvPr>
          <p:cNvSpPr txBox="1"/>
          <p:nvPr userDrawn="1"/>
        </p:nvSpPr>
        <p:spPr>
          <a:xfrm>
            <a:off x="6147014" y="3761977"/>
            <a:ext cx="6044986" cy="1104220"/>
          </a:xfrm>
          <a:prstGeom prst="rect">
            <a:avLst/>
          </a:prstGeom>
          <a:noFill/>
        </p:spPr>
        <p:txBody>
          <a:bodyPr wrap="square" rtlCol="0">
            <a:spAutoFit/>
          </a:bodyPr>
          <a:lstStyle/>
          <a:p>
            <a:pPr algn="l"/>
            <a:r>
              <a:rPr lang="en-GB" sz="2396" noProof="0" dirty="0">
                <a:solidFill>
                  <a:srgbClr val="003399"/>
                </a:solidFill>
                <a:latin typeface="EC Square Sans Pro" panose="020B0506040000020004" pitchFamily="34" charset="0"/>
              </a:rPr>
              <a:t>Hands-on Training for Farmers and Veterinarians: New measures to fight antimicrobial resistance</a:t>
            </a:r>
          </a:p>
          <a:p>
            <a:endParaRPr lang="es-ES" sz="1797" dirty="0"/>
          </a:p>
        </p:txBody>
      </p:sp>
      <p:sp>
        <p:nvSpPr>
          <p:cNvPr id="49" name="Forma libre: forma 48">
            <a:extLst>
              <a:ext uri="{FF2B5EF4-FFF2-40B4-BE49-F238E27FC236}">
                <a16:creationId xmlns="" xmlns:a16="http://schemas.microsoft.com/office/drawing/2014/main"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 xmlns:a16="http://schemas.microsoft.com/office/drawing/2014/main"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 xmlns:a16="http://schemas.microsoft.com/office/drawing/2014/main" id="{1007B104-92BA-4BA5-A656-DA433D20A54C}"/>
              </a:ext>
            </a:extLst>
          </p:cNvPr>
          <p:cNvPicPr/>
          <p:nvPr userDrawn="1"/>
        </p:nvPicPr>
        <p:blipFill>
          <a:blip r:embed="rId4" r:link="rId5" cstate="print">
            <a:extLst>
              <a:ext uri="{28A0092B-C50C-407E-A947-70E740481C1C}">
                <a14:useLocalDpi xmlns:a14="http://schemas.microsoft.com/office/drawing/2010/main" val="0"/>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 xmlns:a16="http://schemas.microsoft.com/office/drawing/2014/main" id="{D0623596-029B-4771-9426-C8E363EAA4D6}"/>
              </a:ext>
            </a:extLst>
          </p:cNvPr>
          <p:cNvPicPr>
            <a:picLocks noChangeAspect="1"/>
          </p:cNvPicPr>
          <p:nvPr userDrawn="1"/>
        </p:nvPicPr>
        <p:blipFill>
          <a:blip r:embed="rId6"/>
          <a:stretch>
            <a:fillRect/>
          </a:stretch>
        </p:blipFill>
        <p:spPr>
          <a:xfrm>
            <a:off x="9128522" y="6201127"/>
            <a:ext cx="471757" cy="497947"/>
          </a:xfrm>
          <a:prstGeom prst="rect">
            <a:avLst/>
          </a:prstGeom>
        </p:spPr>
      </p:pic>
      <p:pic>
        <p:nvPicPr>
          <p:cNvPr id="53" name="Imagen 52">
            <a:extLst>
              <a:ext uri="{FF2B5EF4-FFF2-40B4-BE49-F238E27FC236}">
                <a16:creationId xmlns="" xmlns:a16="http://schemas.microsoft.com/office/drawing/2014/main" id="{3BB0B30D-01E9-4A41-88D1-70C8118CB0F3}"/>
              </a:ext>
            </a:extLst>
          </p:cNvPr>
          <p:cNvPicPr>
            <a:picLocks noChangeAspect="1"/>
          </p:cNvPicPr>
          <p:nvPr userDrawn="1"/>
        </p:nvPicPr>
        <p:blipFill>
          <a:blip r:embed="rId7"/>
          <a:stretch>
            <a:fillRect/>
          </a:stretch>
        </p:blipFill>
        <p:spPr>
          <a:xfrm>
            <a:off x="7376219" y="6271487"/>
            <a:ext cx="347040" cy="427586"/>
          </a:xfrm>
          <a:prstGeom prst="rect">
            <a:avLst/>
          </a:prstGeom>
        </p:spPr>
      </p:pic>
      <p:pic>
        <p:nvPicPr>
          <p:cNvPr id="54" name="Imagen 53">
            <a:extLst>
              <a:ext uri="{FF2B5EF4-FFF2-40B4-BE49-F238E27FC236}">
                <a16:creationId xmlns="" xmlns:a16="http://schemas.microsoft.com/office/drawing/2014/main" id="{68A7E0D9-EDEA-4FCF-A76C-ED2C5DD3E804}"/>
              </a:ext>
            </a:extLst>
          </p:cNvPr>
          <p:cNvPicPr>
            <a:picLocks noChangeAspect="1"/>
          </p:cNvPicPr>
          <p:nvPr userDrawn="1"/>
        </p:nvPicPr>
        <p:blipFill>
          <a:blip r:embed="rId8"/>
          <a:stretch>
            <a:fillRect/>
          </a:stretch>
        </p:blipFill>
        <p:spPr>
          <a:xfrm>
            <a:off x="7851974" y="6401386"/>
            <a:ext cx="444645" cy="297687"/>
          </a:xfrm>
          <a:prstGeom prst="rect">
            <a:avLst/>
          </a:prstGeom>
        </p:spPr>
      </p:pic>
      <p:pic>
        <p:nvPicPr>
          <p:cNvPr id="55" name="Imagen 54">
            <a:extLst>
              <a:ext uri="{FF2B5EF4-FFF2-40B4-BE49-F238E27FC236}">
                <a16:creationId xmlns="" xmlns:a16="http://schemas.microsoft.com/office/drawing/2014/main" id="{CA02A5FD-DBD4-4C48-8334-C26BA224D2A8}"/>
              </a:ext>
            </a:extLst>
          </p:cNvPr>
          <p:cNvPicPr>
            <a:picLocks noChangeAspect="1"/>
          </p:cNvPicPr>
          <p:nvPr userDrawn="1"/>
        </p:nvPicPr>
        <p:blipFill>
          <a:blip r:embed="rId9"/>
          <a:stretch>
            <a:fillRect/>
          </a:stretch>
        </p:blipFill>
        <p:spPr>
          <a:xfrm>
            <a:off x="6493141" y="6415863"/>
            <a:ext cx="300184" cy="283211"/>
          </a:xfrm>
          <a:prstGeom prst="rect">
            <a:avLst/>
          </a:prstGeom>
        </p:spPr>
      </p:pic>
      <p:pic>
        <p:nvPicPr>
          <p:cNvPr id="56" name="Imagen 55">
            <a:extLst>
              <a:ext uri="{FF2B5EF4-FFF2-40B4-BE49-F238E27FC236}">
                <a16:creationId xmlns="" xmlns:a16="http://schemas.microsoft.com/office/drawing/2014/main" id="{EAAA8FFC-E26C-4A95-A0EA-8FA61291F3D4}"/>
              </a:ext>
            </a:extLst>
          </p:cNvPr>
          <p:cNvPicPr>
            <a:picLocks noChangeAspect="1"/>
          </p:cNvPicPr>
          <p:nvPr userDrawn="1"/>
        </p:nvPicPr>
        <p:blipFill>
          <a:blip r:embed="rId10"/>
          <a:stretch>
            <a:fillRect/>
          </a:stretch>
        </p:blipFill>
        <p:spPr>
          <a:xfrm>
            <a:off x="6922039" y="6357334"/>
            <a:ext cx="325466" cy="341740"/>
          </a:xfrm>
          <a:prstGeom prst="rect">
            <a:avLst/>
          </a:prstGeom>
        </p:spPr>
      </p:pic>
      <p:pic>
        <p:nvPicPr>
          <p:cNvPr id="57" name="Imagen 56">
            <a:extLst>
              <a:ext uri="{FF2B5EF4-FFF2-40B4-BE49-F238E27FC236}">
                <a16:creationId xmlns="" xmlns:a16="http://schemas.microsoft.com/office/drawing/2014/main" id="{034038C9-3152-4362-9043-8EE045E00000}"/>
              </a:ext>
            </a:extLst>
          </p:cNvPr>
          <p:cNvPicPr>
            <a:picLocks noChangeAspect="1"/>
          </p:cNvPicPr>
          <p:nvPr userDrawn="1"/>
        </p:nvPicPr>
        <p:blipFill>
          <a:blip r:embed="rId11"/>
          <a:stretch>
            <a:fillRect/>
          </a:stretch>
        </p:blipFill>
        <p:spPr>
          <a:xfrm>
            <a:off x="6156196" y="6480568"/>
            <a:ext cx="208231" cy="218505"/>
          </a:xfrm>
          <a:prstGeom prst="rect">
            <a:avLst/>
          </a:prstGeom>
        </p:spPr>
      </p:pic>
      <p:pic>
        <p:nvPicPr>
          <p:cNvPr id="58" name="Imagen 57">
            <a:extLst>
              <a:ext uri="{FF2B5EF4-FFF2-40B4-BE49-F238E27FC236}">
                <a16:creationId xmlns="" xmlns:a16="http://schemas.microsoft.com/office/drawing/2014/main" id="{10C091FD-F9B0-47C5-9AE9-239540332D44}"/>
              </a:ext>
            </a:extLst>
          </p:cNvPr>
          <p:cNvPicPr>
            <a:picLocks noChangeAspect="1"/>
          </p:cNvPicPr>
          <p:nvPr userDrawn="1"/>
        </p:nvPicPr>
        <p:blipFill>
          <a:blip r:embed="rId12"/>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120702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9981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E2AD2-7169-4E96-8966-61ED5933CFDC}" type="datetimeFigureOut">
              <a:rPr lang="en-US" smtClean="0"/>
              <a:t>07-May-24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01288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81778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1E2AD2-7169-4E96-8966-61ED5933CFDC}" type="datetimeFigureOut">
              <a:rPr lang="en-US" smtClean="0"/>
              <a:t>07-May-24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44847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1E2AD2-7169-4E96-8966-61ED5933CFDC}" type="datetimeFigureOut">
              <a:rPr lang="en-US" smtClean="0"/>
              <a:t>07-May-24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106862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E2AD2-7169-4E96-8966-61ED5933CFDC}" type="datetimeFigureOut">
              <a:rPr lang="en-US" smtClean="0"/>
              <a:t>07-May-24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25140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421664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E2AD2-7169-4E96-8966-61ED5933CFDC}" type="datetimeFigureOut">
              <a:rPr lang="en-US" smtClean="0"/>
              <a:t>07-May-24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17052-D099-4DA7-89FE-BF673956A68A}" type="slidenum">
              <a:rPr lang="en-US" smtClean="0"/>
              <a:t>‹#›</a:t>
            </a:fld>
            <a:endParaRPr lang="en-US"/>
          </a:p>
        </p:txBody>
      </p:sp>
    </p:spTree>
    <p:extLst>
      <p:ext uri="{BB962C8B-B14F-4D97-AF65-F5344CB8AC3E}">
        <p14:creationId xmlns:p14="http://schemas.microsoft.com/office/powerpoint/2010/main" val="349178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E2AD2-7169-4E96-8966-61ED5933CFDC}" type="datetimeFigureOut">
              <a:rPr lang="en-US" smtClean="0"/>
              <a:t>07-May-24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17052-D099-4DA7-89FE-BF673956A68A}" type="slidenum">
              <a:rPr lang="en-US" smtClean="0"/>
              <a:t>‹#›</a:t>
            </a:fld>
            <a:endParaRPr lang="en-US"/>
          </a:p>
        </p:txBody>
      </p:sp>
    </p:spTree>
    <p:extLst>
      <p:ext uri="{BB962C8B-B14F-4D97-AF65-F5344CB8AC3E}">
        <p14:creationId xmlns:p14="http://schemas.microsoft.com/office/powerpoint/2010/main" val="328769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uk/imgres?imgurl=http://farm4.static.flickr.com/3229/3129007252_5d1f779afa.jpg&amp;imgrefurl=http://www.flickr.com/photos/redfishid/3129007252/&amp;usg=__G89OU-WMrCAXwLYowYRKrnAISIw=&amp;h=403&amp;w=500&amp;sz=124&amp;hl=en&amp;start=16&amp;tbnid=sOWVSlPyLlBZDM:&amp;tbnh=105&amp;tbnw=130&amp;prev=/images?q=sheep+face&amp;gbv=2&amp;hl=en" TargetMode="External"/><Relationship Id="rId13" Type="http://schemas.openxmlformats.org/officeDocument/2006/relationships/image" Target="../media/image40.jpeg"/><Relationship Id="rId18" Type="http://schemas.openxmlformats.org/officeDocument/2006/relationships/hyperlink" Target="http://images.google.co.uk/imgres?imgurl=http://i273.photobucket.com/albums/jj206/fjordhorse/AprilShow016.jpg&amp;imgrefurl=http://www.newrider.com/forum/showthread.php?threadid=147606&amp;usg=__fC6AUOYm1ip0uEUP0lJRzPuRgeA=&amp;h=768&amp;w=1024&amp;sz=180&amp;hl=en&amp;start=43&amp;um=1&amp;tbnid=p0Q_ZEp9nMtPlM:&amp;tbnh=113&amp;tbnw=150&amp;prev=/images?q=show+fjord+horse&amp;ndsp=18&amp;hl=en&amp;rlz=1T4GGLF_enGB260GB246&amp;sa=N&amp;start=36&amp;um=1" TargetMode="External"/><Relationship Id="rId3" Type="http://schemas.openxmlformats.org/officeDocument/2006/relationships/image" Target="../media/image35.png"/><Relationship Id="rId7" Type="http://schemas.openxmlformats.org/officeDocument/2006/relationships/image" Target="../media/image37.jpeg"/><Relationship Id="rId12" Type="http://schemas.openxmlformats.org/officeDocument/2006/relationships/hyperlink" Target="http://images.google.co.uk/imgres?imgurl=http://gadgets.boingboing.net/zoombak-dog-collar-lg.jpg&amp;imgrefurl=http://gadgets.boingboing.net/2008/04/&amp;usg=__YTWW354AzHU5KASJBuMoMivnWS4=&amp;h=284&amp;w=470&amp;sz=39&amp;hl=en&amp;start=46&amp;tbnid=YDGG4PPyl96D_M:&amp;tbnh=78&amp;tbnw=129&amp;prev=/images?q=dog&amp;gbv=2&amp;ndsp=18&amp;hl=en&amp;sa=N&amp;start=36" TargetMode="External"/><Relationship Id="rId17" Type="http://schemas.openxmlformats.org/officeDocument/2006/relationships/image" Target="../media/image42.jpeg"/><Relationship Id="rId2" Type="http://schemas.openxmlformats.org/officeDocument/2006/relationships/notesSlide" Target="../notesSlides/notesSlide1.xml"/><Relationship Id="rId16" Type="http://schemas.openxmlformats.org/officeDocument/2006/relationships/hyperlink" Target="http://images.google.co.uk/imgres?imgurl=http://www.elcivics.com/lop_rabbit_easter.jpg&amp;imgrefurl=http://www.elcivics.com/easter_esl_holidays_3&amp;usg=__aLTZCLqUq2feJYJ4aFFSRw1XrDs=&amp;h=369&amp;w=370&amp;sz=15&amp;hl=en&amp;start=3&amp;um=1&amp;tbnid=03WmR_inIU6t2M:&amp;tbnh=122&amp;tbnw=122&amp;prev=/images?q=rabbit&amp;hl=en&amp;rlz=1T4GGLF_enGB260GB246&amp;sa=N&amp;um=1" TargetMode="External"/><Relationship Id="rId1" Type="http://schemas.openxmlformats.org/officeDocument/2006/relationships/slideLayout" Target="../slideLayouts/slideLayout7.xml"/><Relationship Id="rId6" Type="http://schemas.openxmlformats.org/officeDocument/2006/relationships/hyperlink" Target="http://images.google.co.uk/imgres?imgurl=http://www.hainaultforest.co.uk/PigFace.JPG&amp;imgrefurl=http://www.hainaultforest.co.uk/3Rare%20breeds.htm&amp;usg=__jD3nW6QnhXZsoQvThi7zkizp1yg=&amp;h=205&amp;w=200&amp;sz=18&amp;hl=en&amp;start=34&amp;tbnid=_bNWEMbasmreEM:&amp;tbnh=105&amp;tbnw=102&amp;prev=/images?q=pig+face&amp;gbv=2&amp;ndsp=18&amp;hl=en&amp;sa=N&amp;start=18" TargetMode="External"/><Relationship Id="rId11" Type="http://schemas.openxmlformats.org/officeDocument/2006/relationships/image" Target="../media/image39.jpeg"/><Relationship Id="rId5" Type="http://schemas.openxmlformats.org/officeDocument/2006/relationships/image" Target="../media/image36.jpeg"/><Relationship Id="rId15" Type="http://schemas.openxmlformats.org/officeDocument/2006/relationships/image" Target="../media/image41.jpeg"/><Relationship Id="rId10" Type="http://schemas.openxmlformats.org/officeDocument/2006/relationships/hyperlink" Target="http://images.google.co.uk/imgres?imgurl=http://www.cedargatefarmnj.com/Chicken%20face.jpg&amp;imgrefurl=http://www.cedargatefarmnj.com/Photos%20of%20chicks.htm&amp;usg=__9j8Nlcj5iHhY36ruoIHIqPWh-zc=&amp;h=600&amp;w=496&amp;sz=65&amp;hl=en&amp;start=13&amp;tbnid=FSY-qNsuegaLpM:&amp;tbnh=135&amp;tbnw=112&amp;prev=/images?q=chicken+face&amp;gbv=2&amp;hl=en" TargetMode="External"/><Relationship Id="rId19" Type="http://schemas.openxmlformats.org/officeDocument/2006/relationships/image" Target="../media/image43.jpeg"/><Relationship Id="rId4" Type="http://schemas.openxmlformats.org/officeDocument/2006/relationships/hyperlink" Target="http://images.google.co.uk/imgres?imgurl=http://i13.photobucket.com/albums/a270/outsidetheframe/cow-blogsize.jpg&amp;imgrefurl=http://thatnoragirl.blogspot.com/2008/10/boots-again-and-hallelujah.html&amp;usg=__AtqkzfypqQGRGOi8XwtV8BjSxp0=&amp;h=333&amp;w=396&amp;sz=28&amp;hl=en&amp;start=10&amp;tbnid=oSQ6VmNfmn9jUM:&amp;tbnh=104&amp;tbnw=124&amp;prev=/images?q=cow+face&amp;gbv=2&amp;hl=en" TargetMode="External"/><Relationship Id="rId9" Type="http://schemas.openxmlformats.org/officeDocument/2006/relationships/image" Target="../media/image38.jpeg"/><Relationship Id="rId14" Type="http://schemas.openxmlformats.org/officeDocument/2006/relationships/hyperlink" Target="http://images.google.co.uk/imgres?imgurl=http://www.iacuc.arizona.edu/training/cats/images/Tabby1-DomesticCat-Closeup.jpg&amp;imgrefurl=http://www.iacuc.arizona.edu/training/cats/index.html&amp;usg=__1ig18ryuPCBpgmYQuHOD8vqSmGQ=&amp;h=746&amp;w=787&amp;sz=95&amp;hl=en&amp;start=18&amp;tbnid=0gJ8heloXzEZ3M:&amp;tbnh=136&amp;tbnw=143&amp;prev=/images?q=cats&amp;gbv=2&amp;hl=e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A38D9E58-19B1-E7ED-7608-24282A0A681D}"/>
              </a:ext>
            </a:extLst>
          </p:cNvPr>
          <p:cNvSpPr>
            <a:spLocks noGrp="1"/>
          </p:cNvSpPr>
          <p:nvPr>
            <p:ph type="body" sz="quarter" idx="11"/>
          </p:nvPr>
        </p:nvSpPr>
        <p:spPr/>
        <p:txBody>
          <a:bodyPr/>
          <a:lstStyle/>
          <a:p>
            <a:r>
              <a:rPr lang="es-ES" sz="1597" dirty="0" err="1">
                <a:latin typeface="EC Square Sans Pro" panose="020B0506040000020004" pitchFamily="34" charset="0"/>
              </a:rPr>
              <a:t>Bucharest</a:t>
            </a:r>
            <a:r>
              <a:rPr lang="es-ES" sz="1597" dirty="0">
                <a:latin typeface="EC Square Sans Pro" panose="020B0506040000020004" pitchFamily="34" charset="0"/>
              </a:rPr>
              <a:t>, ROMANIA 9th-10th </a:t>
            </a:r>
            <a:r>
              <a:rPr lang="es-ES" sz="1597" dirty="0" err="1">
                <a:latin typeface="EC Square Sans Pro" panose="020B0506040000020004" pitchFamily="34" charset="0"/>
              </a:rPr>
              <a:t>May</a:t>
            </a:r>
            <a:r>
              <a:rPr lang="es-ES" sz="1597" dirty="0">
                <a:latin typeface="EC Square Sans Pro" panose="020B0506040000020004" pitchFamily="34" charset="0"/>
              </a:rPr>
              <a:t> 2024</a:t>
            </a:r>
          </a:p>
          <a:p>
            <a:endParaRPr lang="es-ES" dirty="0"/>
          </a:p>
        </p:txBody>
      </p:sp>
    </p:spTree>
    <p:extLst>
      <p:ext uri="{BB962C8B-B14F-4D97-AF65-F5344CB8AC3E}">
        <p14:creationId xmlns:p14="http://schemas.microsoft.com/office/powerpoint/2010/main" val="1252361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09845" y="2747678"/>
            <a:ext cx="10308675" cy="2215991"/>
          </a:xfrm>
          <a:prstGeom prst="rect">
            <a:avLst/>
          </a:prstGeom>
        </p:spPr>
        <p:txBody>
          <a:bodyPr wrap="square">
            <a:spAutoFit/>
          </a:bodyPr>
          <a:lstStyle/>
          <a:p>
            <a:pPr algn="just"/>
            <a:r>
              <a:rPr lang="vi-VN" sz="2400" b="1" dirty="0">
                <a:solidFill>
                  <a:srgbClr val="002060"/>
                </a:solidFill>
                <a:latin typeface="EC Square Sans Pro"/>
              </a:rPr>
              <a:t>Pentru această cercetare, au fost incluse unități de exploatare a </a:t>
            </a:r>
            <a:r>
              <a:rPr lang="en-US" sz="2400" b="1" dirty="0" err="1" smtClean="0">
                <a:solidFill>
                  <a:srgbClr val="002060"/>
                </a:solidFill>
                <a:latin typeface="EC Square Sans Pro"/>
              </a:rPr>
              <a:t>suinelor</a:t>
            </a:r>
            <a:r>
              <a:rPr lang="en-US" sz="2400" b="1" dirty="0" smtClean="0">
                <a:solidFill>
                  <a:srgbClr val="002060"/>
                </a:solidFill>
                <a:latin typeface="EC Square Sans Pro"/>
              </a:rPr>
              <a:t> </a:t>
            </a:r>
            <a:r>
              <a:rPr lang="vi-VN" sz="2400" b="1" dirty="0" smtClean="0">
                <a:solidFill>
                  <a:srgbClr val="002060"/>
                </a:solidFill>
                <a:latin typeface="EC Square Sans Pro"/>
              </a:rPr>
              <a:t>din </a:t>
            </a:r>
            <a:r>
              <a:rPr lang="en-US" sz="2400" b="1" dirty="0">
                <a:solidFill>
                  <a:srgbClr val="002060"/>
                </a:solidFill>
                <a:latin typeface="EC Square Sans Pro"/>
              </a:rPr>
              <a:t>V</a:t>
            </a:r>
            <a:r>
              <a:rPr lang="vi-VN" sz="2400" b="1" dirty="0" smtClean="0">
                <a:solidFill>
                  <a:srgbClr val="002060"/>
                </a:solidFill>
                <a:latin typeface="EC Square Sans Pro"/>
              </a:rPr>
              <a:t>estul </a:t>
            </a:r>
            <a:r>
              <a:rPr lang="vi-VN" sz="2400" b="1" dirty="0">
                <a:solidFill>
                  <a:srgbClr val="002060"/>
                </a:solidFill>
                <a:latin typeface="EC Square Sans Pro"/>
              </a:rPr>
              <a:t>României, unde cazurile clinice au fost diverse, </a:t>
            </a:r>
            <a:r>
              <a:rPr lang="en-US" sz="2400" b="1" dirty="0" err="1" smtClean="0">
                <a:solidFill>
                  <a:srgbClr val="002060"/>
                </a:solidFill>
                <a:latin typeface="EC Square Sans Pro"/>
              </a:rPr>
              <a:t>dar</a:t>
            </a:r>
            <a:r>
              <a:rPr lang="en-US" sz="2400" b="1" dirty="0" smtClean="0">
                <a:solidFill>
                  <a:srgbClr val="002060"/>
                </a:solidFill>
                <a:latin typeface="EC Square Sans Pro"/>
              </a:rPr>
              <a:t> </a:t>
            </a:r>
            <a:r>
              <a:rPr lang="en-US" sz="2400" b="1" dirty="0" err="1" smtClean="0">
                <a:solidFill>
                  <a:srgbClr val="002060"/>
                </a:solidFill>
                <a:latin typeface="EC Square Sans Pro"/>
              </a:rPr>
              <a:t>unde</a:t>
            </a:r>
            <a:r>
              <a:rPr lang="vi-VN" sz="2400" b="1" dirty="0" smtClean="0">
                <a:solidFill>
                  <a:srgbClr val="002060"/>
                </a:solidFill>
                <a:latin typeface="EC Square Sans Pro"/>
              </a:rPr>
              <a:t> </a:t>
            </a:r>
            <a:r>
              <a:rPr lang="vi-VN" sz="2400" b="1" dirty="0">
                <a:solidFill>
                  <a:srgbClr val="002060"/>
                </a:solidFill>
                <a:latin typeface="EC Square Sans Pro"/>
              </a:rPr>
              <a:t>incidența </a:t>
            </a:r>
            <a:r>
              <a:rPr lang="vi-VN" sz="2800" b="1" dirty="0" smtClean="0">
                <a:solidFill>
                  <a:srgbClr val="FF0000"/>
                </a:solidFill>
                <a:latin typeface="EC Square Sans Pro"/>
              </a:rPr>
              <a:t>infecțiilor </a:t>
            </a:r>
            <a:r>
              <a:rPr lang="vi-VN" sz="2800" b="1" dirty="0">
                <a:solidFill>
                  <a:srgbClr val="FF0000"/>
                </a:solidFill>
                <a:latin typeface="EC Square Sans Pro"/>
              </a:rPr>
              <a:t>colibacilare </a:t>
            </a:r>
            <a:r>
              <a:rPr lang="vi-VN" sz="2400" b="1" dirty="0">
                <a:solidFill>
                  <a:srgbClr val="002060"/>
                </a:solidFill>
                <a:latin typeface="EC Square Sans Pro"/>
              </a:rPr>
              <a:t>a fost </a:t>
            </a:r>
            <a:r>
              <a:rPr lang="vi-VN" sz="2400" b="1" dirty="0" smtClean="0">
                <a:solidFill>
                  <a:srgbClr val="002060"/>
                </a:solidFill>
                <a:latin typeface="EC Square Sans Pro"/>
              </a:rPr>
              <a:t>ridicată</a:t>
            </a:r>
            <a:r>
              <a:rPr lang="en-US" sz="2400" b="1" i="0" dirty="0" smtClean="0">
                <a:solidFill>
                  <a:srgbClr val="002060"/>
                </a:solidFill>
                <a:effectLst/>
                <a:latin typeface="EC Square Sans Pro"/>
              </a:rPr>
              <a:t>. </a:t>
            </a:r>
          </a:p>
          <a:p>
            <a:pPr algn="just"/>
            <a:endParaRPr lang="en-US" sz="1400" b="1" dirty="0" smtClean="0">
              <a:solidFill>
                <a:srgbClr val="002060"/>
              </a:solidFill>
              <a:latin typeface="EC Square Sans Pro"/>
            </a:endParaRPr>
          </a:p>
          <a:p>
            <a:pPr algn="just"/>
            <a:r>
              <a:rPr lang="vi-VN" sz="2400" b="1" dirty="0">
                <a:solidFill>
                  <a:srgbClr val="002060"/>
                </a:solidFill>
                <a:latin typeface="EC Square Sans Pro"/>
              </a:rPr>
              <a:t>Examinarea s-a realizat pe material biologic provenit din culturi pure de </a:t>
            </a:r>
            <a:r>
              <a:rPr lang="vi-VN" sz="2400" b="1" i="1" dirty="0">
                <a:solidFill>
                  <a:srgbClr val="002060"/>
                </a:solidFill>
                <a:latin typeface="EC Square Sans Pro"/>
              </a:rPr>
              <a:t>E. coli</a:t>
            </a:r>
            <a:r>
              <a:rPr lang="vi-VN" sz="2400" b="1" dirty="0">
                <a:solidFill>
                  <a:srgbClr val="002060"/>
                </a:solidFill>
                <a:latin typeface="EC Square Sans Pro"/>
              </a:rPr>
              <a:t>, colectate direct din </a:t>
            </a:r>
            <a:r>
              <a:rPr lang="vi-VN" sz="2400" b="1" dirty="0" smtClean="0">
                <a:solidFill>
                  <a:srgbClr val="002060"/>
                </a:solidFill>
                <a:latin typeface="EC Square Sans Pro"/>
              </a:rPr>
              <a:t>conținut </a:t>
            </a:r>
            <a:r>
              <a:rPr lang="vi-VN" sz="2400" b="1" dirty="0">
                <a:solidFill>
                  <a:srgbClr val="002060"/>
                </a:solidFill>
                <a:latin typeface="EC Square Sans Pro"/>
              </a:rPr>
              <a:t>intestinal proaspăt al </a:t>
            </a:r>
            <a:r>
              <a:rPr lang="en-US" sz="2400" b="1" dirty="0" err="1" smtClean="0">
                <a:solidFill>
                  <a:srgbClr val="002060"/>
                </a:solidFill>
                <a:latin typeface="EC Square Sans Pro"/>
              </a:rPr>
              <a:t>porcilor</a:t>
            </a:r>
            <a:r>
              <a:rPr lang="vi-VN" sz="2400" b="1" dirty="0" smtClean="0">
                <a:solidFill>
                  <a:srgbClr val="002060"/>
                </a:solidFill>
                <a:latin typeface="EC Square Sans Pro"/>
              </a:rPr>
              <a:t>.</a:t>
            </a:r>
            <a:endParaRPr lang="en-US" sz="2400" b="1" dirty="0">
              <a:solidFill>
                <a:srgbClr val="002060"/>
              </a:solidFill>
              <a:latin typeface="EC Square Sans Pro"/>
            </a:endParaRPr>
          </a:p>
        </p:txBody>
      </p:sp>
    </p:spTree>
    <p:extLst>
      <p:ext uri="{BB962C8B-B14F-4D97-AF65-F5344CB8AC3E}">
        <p14:creationId xmlns:p14="http://schemas.microsoft.com/office/powerpoint/2010/main" val="4290253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6720" y="174439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b="15273"/>
          <a:stretch>
            <a:fillRect/>
          </a:stretch>
        </p:blipFill>
        <p:spPr bwMode="auto">
          <a:xfrm>
            <a:off x="328244" y="157724"/>
            <a:ext cx="5994137" cy="31790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28244" y="3335570"/>
            <a:ext cx="9519140" cy="32316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vi-VN" sz="1500" b="1" dirty="0">
                <a:solidFill>
                  <a:schemeClr val="bg1"/>
                </a:solidFill>
                <a:latin typeface="EC Square Sans Pro" panose="020B0506040000020004"/>
              </a:rPr>
              <a:t>Enterită hemoragică (hemoragică fibrinoasă) - o masă gastrointestinală dilatată, de culoare roșiatică,</a:t>
            </a:r>
            <a:endParaRPr lang="en-US" sz="1500" b="1" dirty="0">
              <a:solidFill>
                <a:schemeClr val="bg1"/>
              </a:solidFill>
              <a:latin typeface="EC Square Sans Pro" panose="020B0506040000020004"/>
            </a:endParaRPr>
          </a:p>
        </p:txBody>
      </p:sp>
      <p:pic>
        <p:nvPicPr>
          <p:cNvPr id="6" name="Picture 5" descr="G:\My Documents\My Pictures\poze servici\IMG-20210220-WA0003.jpg"/>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6322383" y="157724"/>
            <a:ext cx="3525001" cy="3179077"/>
          </a:xfrm>
          <a:prstGeom prst="rect">
            <a:avLst/>
          </a:prstGeom>
          <a:noFill/>
          <a:ln w="9525">
            <a:noFill/>
            <a:miter lim="800000"/>
            <a:headEnd/>
            <a:tailEnd/>
          </a:ln>
        </p:spPr>
      </p:pic>
      <p:pic>
        <p:nvPicPr>
          <p:cNvPr id="8" name="Picture 7" descr="G:\My Documents\My Pictures\poze servici\20190704_142506.jpg"/>
          <p:cNvPicPr/>
          <p:nvPr/>
        </p:nvPicPr>
        <p:blipFill>
          <a:blip r:embed="rId4" cstate="print">
            <a:lum bright="10000"/>
          </a:blip>
          <a:srcRect l="45467" t="28470"/>
          <a:stretch>
            <a:fillRect/>
          </a:stretch>
        </p:blipFill>
        <p:spPr bwMode="auto">
          <a:xfrm>
            <a:off x="328244" y="3666429"/>
            <a:ext cx="4074944" cy="3043860"/>
          </a:xfrm>
          <a:prstGeom prst="rect">
            <a:avLst/>
          </a:prstGeom>
          <a:noFill/>
          <a:ln w="9525">
            <a:noFill/>
            <a:miter lim="800000"/>
            <a:headEnd/>
            <a:tailEnd/>
          </a:ln>
        </p:spPr>
      </p:pic>
      <p:pic>
        <p:nvPicPr>
          <p:cNvPr id="9" name="Picture 8"/>
          <p:cNvPicPr/>
          <p:nvPr/>
        </p:nvPicPr>
        <p:blipFill>
          <a:blip r:embed="rId5" cstate="print">
            <a:lum contrast="10000"/>
          </a:blip>
          <a:srcRect l="2137" t="2208"/>
          <a:stretch>
            <a:fillRect/>
          </a:stretch>
        </p:blipFill>
        <p:spPr bwMode="auto">
          <a:xfrm>
            <a:off x="4403188" y="3666429"/>
            <a:ext cx="3699803" cy="3006346"/>
          </a:xfrm>
          <a:prstGeom prst="rect">
            <a:avLst/>
          </a:prstGeom>
          <a:noFill/>
          <a:ln w="9525">
            <a:noFill/>
            <a:miter lim="800000"/>
            <a:headEnd/>
            <a:tailEnd/>
          </a:ln>
        </p:spPr>
      </p:pic>
      <p:sp>
        <p:nvSpPr>
          <p:cNvPr id="5" name="Rectangle 4"/>
          <p:cNvSpPr/>
          <p:nvPr/>
        </p:nvSpPr>
        <p:spPr>
          <a:xfrm>
            <a:off x="328244" y="3755783"/>
            <a:ext cx="5561428" cy="584775"/>
          </a:xfrm>
          <a:prstGeom prst="rect">
            <a:avLst/>
          </a:prstGeom>
          <a:solidFill>
            <a:srgbClr val="002060"/>
          </a:solidFill>
        </p:spPr>
        <p:txBody>
          <a:bodyPr wrap="square">
            <a:spAutoFit/>
          </a:bodyPr>
          <a:lstStyle/>
          <a:p>
            <a:pPr algn="just">
              <a:spcAft>
                <a:spcPts val="0"/>
              </a:spcAft>
            </a:pPr>
            <a:r>
              <a:rPr lang="vi-VN" sz="1600" b="1" dirty="0">
                <a:solidFill>
                  <a:schemeClr val="bg1"/>
                </a:solidFill>
                <a:latin typeface="EC Square Sans Pro" panose="020B0506040000020004"/>
              </a:rPr>
              <a:t>Jejunoileită - colibaciloză enteropatogenă cauzată de tulpini de E. coli EPEC și AEEC.</a:t>
            </a:r>
            <a:endParaRPr lang="en-US" sz="1400" b="1" dirty="0">
              <a:solidFill>
                <a:schemeClr val="bg1"/>
              </a:solidFill>
              <a:latin typeface="EC Square Sans Pro" panose="020B0506040000020004"/>
            </a:endParaRPr>
          </a:p>
        </p:txBody>
      </p:sp>
      <p:sp>
        <p:nvSpPr>
          <p:cNvPr id="10" name="Rectangle 9"/>
          <p:cNvSpPr/>
          <p:nvPr/>
        </p:nvSpPr>
        <p:spPr>
          <a:xfrm>
            <a:off x="7806640" y="4854154"/>
            <a:ext cx="4385360" cy="830997"/>
          </a:xfrm>
          <a:prstGeom prst="rect">
            <a:avLst/>
          </a:prstGeom>
          <a:solidFill>
            <a:srgbClr val="002060"/>
          </a:solidFill>
        </p:spPr>
        <p:txBody>
          <a:bodyPr wrap="square">
            <a:spAutoFit/>
          </a:bodyPr>
          <a:lstStyle/>
          <a:p>
            <a:pPr algn="just"/>
            <a:r>
              <a:rPr lang="vi-VN" sz="1600" b="1" dirty="0">
                <a:solidFill>
                  <a:schemeClr val="bg1"/>
                </a:solidFill>
                <a:latin typeface="EC Square Sans Pro" panose="020B0506040000020004"/>
              </a:rPr>
              <a:t>Gastrită hemoragică fibrinoasă - mucoasa gastrică cu zone întinse roșii acoperite cu depozite aspre, unele pseudomembranoase, de culoare gri-gălbuie, aderente.</a:t>
            </a:r>
            <a:endParaRPr lang="en-US" sz="1600" b="1" dirty="0">
              <a:solidFill>
                <a:schemeClr val="bg1"/>
              </a:solidFill>
              <a:latin typeface="EC Square Sans Pro" panose="020B0506040000020004"/>
            </a:endParaRPr>
          </a:p>
        </p:txBody>
      </p:sp>
    </p:spTree>
    <p:extLst>
      <p:ext uri="{BB962C8B-B14F-4D97-AF65-F5344CB8AC3E}">
        <p14:creationId xmlns:p14="http://schemas.microsoft.com/office/powerpoint/2010/main" val="2076836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02602794"/>
              </p:ext>
            </p:extLst>
          </p:nvPr>
        </p:nvGraphicFramePr>
        <p:xfrm>
          <a:off x="150055" y="107852"/>
          <a:ext cx="8973804" cy="642424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8731347" y="3638737"/>
            <a:ext cx="3343423" cy="3046988"/>
          </a:xfrm>
          <a:prstGeom prst="rect">
            <a:avLst/>
          </a:prstGeom>
          <a:solidFill>
            <a:srgbClr val="002060"/>
          </a:solidFill>
        </p:spPr>
        <p:txBody>
          <a:bodyPr wrap="square">
            <a:spAutoFit/>
          </a:bodyPr>
          <a:lstStyle/>
          <a:p>
            <a:pPr algn="just"/>
            <a:r>
              <a:rPr lang="vi-VN" sz="1600" b="1" dirty="0">
                <a:solidFill>
                  <a:schemeClr val="bg1"/>
                </a:solidFill>
                <a:ea typeface="Calibri" panose="020F0502020204030204" pitchFamily="34" charset="0"/>
              </a:rPr>
              <a:t>Utilizarea iresponsabilă a substanțelor antimicrobiene ca mijloc de prevenire a enteritei colibacilare a condus la apariția tulpinilor rezistente la acțiunea unor medicamente. Acest fenomen se extinde atât la nivel local, cât și la nivel global, motiv pentru care cercetătorii se concentrează pe implementarea măsurilor alternative de control al bolilor.</a:t>
            </a:r>
            <a:endParaRPr lang="en-US" sz="1600" b="1" dirty="0">
              <a:solidFill>
                <a:schemeClr val="bg1"/>
              </a:solidFill>
              <a:latin typeface="EC Square Sans Pro" panose="020B0506040000020004"/>
            </a:endParaRPr>
          </a:p>
        </p:txBody>
      </p:sp>
      <p:sp>
        <p:nvSpPr>
          <p:cNvPr id="5" name="Rectangle 4"/>
          <p:cNvSpPr/>
          <p:nvPr/>
        </p:nvSpPr>
        <p:spPr>
          <a:xfrm>
            <a:off x="8731346" y="1075577"/>
            <a:ext cx="3343423" cy="2554545"/>
          </a:xfrm>
          <a:prstGeom prst="rect">
            <a:avLst/>
          </a:prstGeom>
          <a:solidFill>
            <a:srgbClr val="FF0000"/>
          </a:solidFill>
        </p:spPr>
        <p:txBody>
          <a:bodyPr wrap="square">
            <a:spAutoFit/>
          </a:bodyPr>
          <a:lstStyle/>
          <a:p>
            <a:pPr algn="just"/>
            <a:r>
              <a:rPr lang="vi-VN" sz="1600" b="1" dirty="0">
                <a:solidFill>
                  <a:schemeClr val="bg1"/>
                </a:solidFill>
                <a:ea typeface="Calibri" panose="020F0502020204030204" pitchFamily="34" charset="0"/>
              </a:rPr>
              <a:t>Având în vedere studiile similare efectuate în Europa și în România pe </a:t>
            </a:r>
            <a:r>
              <a:rPr lang="vi-VN" sz="1600" b="1" dirty="0" smtClean="0">
                <a:solidFill>
                  <a:schemeClr val="bg1"/>
                </a:solidFill>
                <a:ea typeface="Calibri" panose="020F0502020204030204" pitchFamily="34" charset="0"/>
              </a:rPr>
              <a:t>culturi </a:t>
            </a:r>
            <a:r>
              <a:rPr lang="vi-VN" sz="1600" b="1" dirty="0">
                <a:solidFill>
                  <a:schemeClr val="bg1"/>
                </a:solidFill>
                <a:ea typeface="Calibri" panose="020F0502020204030204" pitchFamily="34" charset="0"/>
              </a:rPr>
              <a:t>bacteriene de E. coli izolate de la porci, 70% au prezentat rezistență la cel puțin unul dintre antibioticele testate. Pe de altă parte, 24% din izolatii de la porci au fost sensibile la toate antibioticele testate.</a:t>
            </a:r>
            <a:endParaRPr lang="en-US" sz="1600" b="1" dirty="0">
              <a:solidFill>
                <a:schemeClr val="bg1"/>
              </a:solidFill>
              <a:latin typeface="EC Square Sans Pro" panose="020B0506040000020004"/>
            </a:endParaRPr>
          </a:p>
        </p:txBody>
      </p:sp>
    </p:spTree>
    <p:extLst>
      <p:ext uri="{BB962C8B-B14F-4D97-AF65-F5344CB8AC3E}">
        <p14:creationId xmlns:p14="http://schemas.microsoft.com/office/powerpoint/2010/main" val="1247447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983126395"/>
              </p:ext>
            </p:extLst>
          </p:nvPr>
        </p:nvGraphicFramePr>
        <p:xfrm>
          <a:off x="323022" y="422413"/>
          <a:ext cx="11559208" cy="5593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4450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90" y="755355"/>
            <a:ext cx="6614357" cy="3044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78952" y="3133333"/>
            <a:ext cx="4527274" cy="615553"/>
          </a:xfrm>
          <a:prstGeom prst="rect">
            <a:avLst/>
          </a:prstGeom>
        </p:spPr>
        <p:txBody>
          <a:bodyPr wrap="square">
            <a:spAutoFit/>
          </a:bodyPr>
          <a:lstStyle/>
          <a:p>
            <a:pPr algn="ctr"/>
            <a:r>
              <a:rPr lang="en-US" altLang="en-US" b="1" dirty="0" err="1">
                <a:solidFill>
                  <a:srgbClr val="002060"/>
                </a:solidFill>
                <a:latin typeface="EC Square Sans Pro"/>
                <a:ea typeface="Times New Roman" panose="02020603050405020304" pitchFamily="18" charset="0"/>
                <a:cs typeface="Times New Roman" panose="02020603050405020304" pitchFamily="18" charset="0"/>
              </a:rPr>
              <a:t>Cultivarea</a:t>
            </a:r>
            <a:r>
              <a:rPr lang="en-US" altLang="en-US" b="1" dirty="0">
                <a:solidFill>
                  <a:srgbClr val="002060"/>
                </a:solidFill>
                <a:latin typeface="EC Square Sans Pro"/>
                <a:ea typeface="Times New Roman" panose="02020603050405020304" pitchFamily="18" charset="0"/>
                <a:cs typeface="Times New Roman" panose="02020603050405020304" pitchFamily="18" charset="0"/>
              </a:rPr>
              <a:t> </a:t>
            </a:r>
            <a:r>
              <a:rPr lang="en-US" altLang="en-US" b="1" dirty="0" err="1">
                <a:solidFill>
                  <a:srgbClr val="002060"/>
                </a:solidFill>
                <a:latin typeface="EC Square Sans Pro"/>
                <a:ea typeface="Times New Roman" panose="02020603050405020304" pitchFamily="18" charset="0"/>
                <a:cs typeface="Times New Roman" panose="02020603050405020304" pitchFamily="18" charset="0"/>
              </a:rPr>
              <a:t>tulpinilor</a:t>
            </a:r>
            <a:r>
              <a:rPr lang="en-US" altLang="en-US" b="1" dirty="0">
                <a:solidFill>
                  <a:srgbClr val="002060"/>
                </a:solidFill>
                <a:latin typeface="EC Square Sans Pro"/>
                <a:ea typeface="Times New Roman" panose="02020603050405020304" pitchFamily="18" charset="0"/>
                <a:cs typeface="Times New Roman" panose="02020603050405020304" pitchFamily="18" charset="0"/>
              </a:rPr>
              <a:t> de E. </a:t>
            </a:r>
            <a:r>
              <a:rPr lang="en-US" altLang="en-US" b="1" dirty="0" smtClean="0">
                <a:solidFill>
                  <a:srgbClr val="002060"/>
                </a:solidFill>
                <a:latin typeface="EC Square Sans Pro"/>
                <a:ea typeface="Times New Roman" panose="02020603050405020304" pitchFamily="18" charset="0"/>
                <a:cs typeface="Times New Roman" panose="02020603050405020304" pitchFamily="18" charset="0"/>
              </a:rPr>
              <a:t>coli</a:t>
            </a:r>
          </a:p>
          <a:p>
            <a:pPr algn="ct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altLang="en-US" sz="1600" dirty="0" err="1">
                <a:solidFill>
                  <a:srgbClr val="002060"/>
                </a:solidFill>
                <a:latin typeface="EC Square Sans Pro"/>
                <a:ea typeface="Times New Roman" panose="02020603050405020304" pitchFamily="18" charset="0"/>
                <a:cs typeface="Times New Roman" panose="02020603050405020304" pitchFamily="18" charset="0"/>
              </a:rPr>
              <a:t>McKonkey</a:t>
            </a:r>
            <a:r>
              <a:rPr lang="en-US" altLang="en-US" sz="1600" dirty="0">
                <a:solidFill>
                  <a:srgbClr val="002060"/>
                </a:solidFill>
                <a:latin typeface="EC Square Sans Pro"/>
                <a:ea typeface="Times New Roman" panose="02020603050405020304" pitchFamily="18" charset="0"/>
                <a:cs typeface="Times New Roman" panose="02020603050405020304" pitchFamily="18" charset="0"/>
              </a:rPr>
              <a:t> </a:t>
            </a: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a:t>
            </a:r>
            <a:r>
              <a:rPr lang="en-US" altLang="en-US" sz="1600" dirty="0" err="1">
                <a:solidFill>
                  <a:srgbClr val="002060"/>
                </a:solidFill>
                <a:latin typeface="EC Square Sans Pro"/>
                <a:ea typeface="Times New Roman" panose="02020603050405020304" pitchFamily="18" charset="0"/>
                <a:cs typeface="Times New Roman" panose="02020603050405020304" pitchFamily="18" charset="0"/>
              </a:rPr>
              <a:t>Oxoid</a:t>
            </a:r>
            <a:r>
              <a:rPr lang="en-US" altLang="en-US" sz="1600" dirty="0">
                <a:solidFill>
                  <a:srgbClr val="002060"/>
                </a:solidFill>
                <a:latin typeface="EC Square Sans Pro"/>
                <a:ea typeface="Times New Roman" panose="02020603050405020304" pitchFamily="18" charset="0"/>
                <a:cs typeface="Times New Roman" panose="02020603050405020304" pitchFamily="18" charset="0"/>
              </a:rPr>
              <a:t> Ltd., UK) selective </a:t>
            </a:r>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media</a:t>
            </a:r>
            <a:endParaRPr lang="en-US" sz="16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91" y="3885994"/>
            <a:ext cx="8343969" cy="26869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8632160" y="5198682"/>
            <a:ext cx="346605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err="1">
                <a:solidFill>
                  <a:srgbClr val="002060"/>
                </a:solidFill>
                <a:latin typeface="EC Square Sans Pro"/>
                <a:ea typeface="Times New Roman" panose="02020603050405020304" pitchFamily="18" charset="0"/>
                <a:cs typeface="Times New Roman" panose="02020603050405020304" pitchFamily="18" charset="0"/>
              </a:rPr>
              <a:t>Izolarea</a:t>
            </a:r>
            <a:r>
              <a:rPr lang="en-US" altLang="en-US" b="1" dirty="0">
                <a:solidFill>
                  <a:srgbClr val="002060"/>
                </a:solidFill>
                <a:latin typeface="EC Square Sans Pro"/>
                <a:ea typeface="Times New Roman" panose="02020603050405020304" pitchFamily="18" charset="0"/>
                <a:cs typeface="Times New Roman" panose="02020603050405020304" pitchFamily="18" charset="0"/>
              </a:rPr>
              <a:t> </a:t>
            </a:r>
            <a:r>
              <a:rPr lang="en-US" altLang="en-US" b="1" dirty="0" err="1">
                <a:solidFill>
                  <a:srgbClr val="002060"/>
                </a:solidFill>
                <a:latin typeface="EC Square Sans Pro"/>
                <a:ea typeface="Times New Roman" panose="02020603050405020304" pitchFamily="18" charset="0"/>
                <a:cs typeface="Times New Roman" panose="02020603050405020304" pitchFamily="18" charset="0"/>
              </a:rPr>
              <a:t>tulpinilor</a:t>
            </a:r>
            <a:r>
              <a:rPr lang="en-US" altLang="en-US" b="1" dirty="0">
                <a:solidFill>
                  <a:srgbClr val="002060"/>
                </a:solidFill>
                <a:latin typeface="EC Square Sans Pro"/>
                <a:ea typeface="Times New Roman" panose="02020603050405020304" pitchFamily="18" charset="0"/>
                <a:cs typeface="Times New Roman" panose="02020603050405020304" pitchFamily="18" charset="0"/>
              </a:rPr>
              <a:t> </a:t>
            </a:r>
            <a:r>
              <a:rPr lang="en-US" altLang="en-US" b="1" i="1" dirty="0">
                <a:solidFill>
                  <a:srgbClr val="002060"/>
                </a:solidFill>
                <a:latin typeface="EC Square Sans Pro"/>
                <a:ea typeface="Times New Roman" panose="02020603050405020304" pitchFamily="18" charset="0"/>
                <a:cs typeface="Times New Roman" panose="02020603050405020304" pitchFamily="18" charset="0"/>
              </a:rPr>
              <a:t>de E. coli</a:t>
            </a:r>
            <a:r>
              <a:rPr kumimoji="0" lang="en-US" altLang="en-US" i="1"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  </a:t>
            </a:r>
            <a:r>
              <a:rPr kumimoji="0" lang="en-US" altLang="en-US" i="0" u="none" strike="noStrike" cap="none" normalizeH="0" baseline="0" dirty="0" err="1" smtClean="0">
                <a:ln>
                  <a:noFill/>
                </a:ln>
                <a:solidFill>
                  <a:srgbClr val="002060"/>
                </a:solidFill>
                <a:effectLst/>
                <a:latin typeface="EC Square Sans Pro"/>
                <a:ea typeface="Times New Roman" panose="02020603050405020304" pitchFamily="18" charset="0"/>
                <a:cs typeface="Times New Roman" panose="02020603050405020304" pitchFamily="18" charset="0"/>
              </a:rPr>
              <a:t>sensitivitate</a:t>
            </a:r>
            <a:r>
              <a:rPr kumimoji="0" lang="en-US" altLang="en-US" sz="1600" i="0" u="none" strike="noStrike" cap="none" normalizeH="0" baseline="0" dirty="0" smtClean="0">
                <a:ln>
                  <a:noFill/>
                </a:ln>
                <a:solidFill>
                  <a:srgbClr val="002060"/>
                </a:solidFill>
                <a:effectLst/>
                <a:latin typeface="EC Square Sans Pro"/>
                <a:ea typeface="Times New Roman" panose="02020603050405020304" pitchFamily="18" charset="0"/>
                <a:cs typeface="Times New Roman" panose="02020603050405020304" pitchFamily="18" charset="0"/>
              </a:rPr>
              <a:t>/ </a:t>
            </a:r>
          </a:p>
          <a:p>
            <a:pPr lvl="0" indent="0"/>
            <a:r>
              <a:rPr lang="en-US" altLang="en-US" sz="1600" dirty="0" smtClean="0">
                <a:solidFill>
                  <a:srgbClr val="002060"/>
                </a:solidFill>
                <a:latin typeface="EC Square Sans Pro"/>
                <a:ea typeface="Times New Roman" panose="02020603050405020304" pitchFamily="18" charset="0"/>
                <a:cs typeface="Times New Roman" panose="02020603050405020304" pitchFamily="18" charset="0"/>
              </a:rPr>
              <a:t>(b, c) </a:t>
            </a:r>
            <a:r>
              <a:rPr lang="vi-VN" altLang="en-US" sz="1600" dirty="0">
                <a:solidFill>
                  <a:srgbClr val="002060"/>
                </a:solidFill>
                <a:latin typeface="EC Square Sans Pro"/>
                <a:ea typeface="Times New Roman" panose="02020603050405020304" pitchFamily="18" charset="0"/>
                <a:cs typeface="Times New Roman" panose="02020603050405020304" pitchFamily="18" charset="0"/>
              </a:rPr>
              <a:t>rezistență la antimicrobiene</a:t>
            </a:r>
            <a:endParaRPr kumimoji="0" lang="en-US" altLang="en-US" sz="1000" i="0" u="none" strike="noStrike" cap="none" normalizeH="0" baseline="0" dirty="0" smtClean="0">
              <a:ln>
                <a:noFill/>
              </a:ln>
              <a:solidFill>
                <a:srgbClr val="002060"/>
              </a:solidFill>
              <a:effectLst/>
              <a:latin typeface="EC Square Sans Pro"/>
            </a:endParaRPr>
          </a:p>
        </p:txBody>
      </p:sp>
    </p:spTree>
    <p:extLst>
      <p:ext uri="{BB962C8B-B14F-4D97-AF65-F5344CB8AC3E}">
        <p14:creationId xmlns:p14="http://schemas.microsoft.com/office/powerpoint/2010/main" val="3954279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3384" y="605202"/>
            <a:ext cx="10630294" cy="1610306"/>
          </a:xfrm>
        </p:spPr>
        <p:txBody>
          <a:bodyPr>
            <a:noAutofit/>
          </a:bodyPr>
          <a:lstStyle/>
          <a:p>
            <a:pPr marL="0" indent="0" algn="r">
              <a:buNone/>
            </a:pPr>
            <a:r>
              <a:rPr lang="en-US" sz="4400" b="1" dirty="0" err="1" smtClean="0">
                <a:solidFill>
                  <a:srgbClr val="FF0000"/>
                </a:solidFill>
                <a:latin typeface="EC Square Sans Pro"/>
              </a:rPr>
              <a:t>Pasul</a:t>
            </a:r>
            <a:r>
              <a:rPr lang="en-US" sz="4400" b="1" dirty="0" smtClean="0">
                <a:solidFill>
                  <a:srgbClr val="FF0000"/>
                </a:solidFill>
                <a:latin typeface="EC Square Sans Pro"/>
              </a:rPr>
              <a:t> 2: </a:t>
            </a:r>
          </a:p>
          <a:p>
            <a:pPr marL="0" indent="0" algn="r">
              <a:buNone/>
            </a:pPr>
            <a:r>
              <a:rPr lang="vi-VN" sz="2800" b="1" dirty="0">
                <a:solidFill>
                  <a:srgbClr val="002060"/>
                </a:solidFill>
                <a:latin typeface="EC Square Sans Pro"/>
              </a:rPr>
              <a:t>Rolul </a:t>
            </a:r>
            <a:r>
              <a:rPr lang="vi-VN" sz="2800" b="1" dirty="0">
                <a:solidFill>
                  <a:srgbClr val="FF0000"/>
                </a:solidFill>
                <a:latin typeface="EC Square Sans Pro"/>
              </a:rPr>
              <a:t>acidului metil-(Z)-11-tetradecenoic </a:t>
            </a:r>
            <a:r>
              <a:rPr lang="vi-VN" sz="2800" b="1" dirty="0">
                <a:solidFill>
                  <a:srgbClr val="002060"/>
                </a:solidFill>
                <a:latin typeface="EC Square Sans Pro"/>
              </a:rPr>
              <a:t>din compoziția lipidică a membranei bacteriene în </a:t>
            </a:r>
            <a:r>
              <a:rPr lang="vi-VN" sz="2800" b="1" i="1" dirty="0">
                <a:solidFill>
                  <a:srgbClr val="002060"/>
                </a:solidFill>
                <a:latin typeface="EC Square Sans Pro"/>
              </a:rPr>
              <a:t>Escherichia coli </a:t>
            </a:r>
            <a:r>
              <a:rPr lang="vi-VN" sz="2800" b="1" dirty="0">
                <a:solidFill>
                  <a:srgbClr val="002060"/>
                </a:solidFill>
                <a:latin typeface="EC Square Sans Pro"/>
              </a:rPr>
              <a:t>și rezistența la antibiotice</a:t>
            </a:r>
            <a:endParaRPr lang="en-US" sz="2800" b="1" dirty="0">
              <a:solidFill>
                <a:srgbClr val="002060"/>
              </a:solidFill>
              <a:latin typeface="EC Square Sans Pro"/>
            </a:endParaRPr>
          </a:p>
        </p:txBody>
      </p:sp>
      <p:sp>
        <p:nvSpPr>
          <p:cNvPr id="3" name="Rectangle 2"/>
          <p:cNvSpPr/>
          <p:nvPr/>
        </p:nvSpPr>
        <p:spPr>
          <a:xfrm>
            <a:off x="523665" y="2524452"/>
            <a:ext cx="10747311" cy="3170099"/>
          </a:xfrm>
          <a:prstGeom prst="rect">
            <a:avLst/>
          </a:prstGeom>
        </p:spPr>
        <p:txBody>
          <a:bodyPr wrap="square">
            <a:spAutoFit/>
          </a:bodyPr>
          <a:lstStyle/>
          <a:p>
            <a:pPr marL="342900" indent="-342900" algn="just">
              <a:buFont typeface="Arial" panose="020B0604020202020204" pitchFamily="34" charset="0"/>
              <a:buChar char="•"/>
            </a:pPr>
            <a:r>
              <a:rPr lang="vi-VN" sz="2400" dirty="0">
                <a:solidFill>
                  <a:srgbClr val="002060"/>
                </a:solidFill>
                <a:latin typeface="EC Square Sans Pro"/>
              </a:rPr>
              <a:t>Membrana bacteriană joacă </a:t>
            </a:r>
            <a:r>
              <a:rPr lang="vi-VN" sz="2800" b="1" dirty="0">
                <a:solidFill>
                  <a:srgbClr val="FF0000"/>
                </a:solidFill>
                <a:latin typeface="EC Square Sans Pro"/>
              </a:rPr>
              <a:t>un rol critic în supraviețuirea bacteriilor </a:t>
            </a:r>
            <a:r>
              <a:rPr lang="en-US" sz="2400" dirty="0">
                <a:solidFill>
                  <a:srgbClr val="002060"/>
                </a:solidFill>
                <a:latin typeface="EC Square Sans Pro"/>
              </a:rPr>
              <a:t>s</a:t>
            </a:r>
            <a:r>
              <a:rPr lang="vi-VN" sz="2400" dirty="0" smtClean="0">
                <a:solidFill>
                  <a:srgbClr val="002060"/>
                </a:solidFill>
                <a:latin typeface="EC Square Sans Pro"/>
              </a:rPr>
              <a:t>i </a:t>
            </a:r>
            <a:r>
              <a:rPr lang="vi-VN" sz="2400" dirty="0">
                <a:solidFill>
                  <a:srgbClr val="002060"/>
                </a:solidFill>
                <a:latin typeface="EC Square Sans Pro"/>
              </a:rPr>
              <a:t>în eficacitatea peptidelor antimicrobiene în protejarea </a:t>
            </a:r>
            <a:r>
              <a:rPr lang="vi-VN" sz="2400" dirty="0" smtClean="0">
                <a:solidFill>
                  <a:srgbClr val="002060"/>
                </a:solidFill>
                <a:latin typeface="EC Square Sans Pro"/>
              </a:rPr>
              <a:t>gazdei</a:t>
            </a:r>
            <a:r>
              <a:rPr lang="en-US" sz="2400" b="0" i="0" dirty="0" smtClean="0">
                <a:solidFill>
                  <a:srgbClr val="002060"/>
                </a:solidFill>
                <a:effectLst/>
                <a:latin typeface="EC Square Sans Pro"/>
              </a:rPr>
              <a:t>.</a:t>
            </a:r>
          </a:p>
          <a:p>
            <a:pPr algn="just"/>
            <a:r>
              <a:rPr lang="en-US" sz="1000" b="0" i="0" dirty="0" smtClean="0">
                <a:solidFill>
                  <a:srgbClr val="002060"/>
                </a:solidFill>
                <a:effectLst/>
                <a:latin typeface="EC Square Sans Pro"/>
              </a:rPr>
              <a:t> </a:t>
            </a:r>
          </a:p>
          <a:p>
            <a:pPr marL="342900" indent="-342900" algn="just">
              <a:buFont typeface="Arial" panose="020B0604020202020204" pitchFamily="34" charset="0"/>
              <a:buChar char="•"/>
            </a:pPr>
            <a:r>
              <a:rPr lang="en-US" sz="2400" dirty="0" err="1" smtClean="0">
                <a:solidFill>
                  <a:srgbClr val="002060"/>
                </a:solidFill>
                <a:latin typeface="EC Square Sans Pro"/>
              </a:rPr>
              <a:t>Constituentii</a:t>
            </a:r>
            <a:r>
              <a:rPr lang="en-US" sz="2400" dirty="0" smtClean="0">
                <a:solidFill>
                  <a:srgbClr val="002060"/>
                </a:solidFill>
                <a:latin typeface="EC Square Sans Pro"/>
              </a:rPr>
              <a:t> </a:t>
            </a:r>
            <a:r>
              <a:rPr lang="en-US" sz="2400" dirty="0" err="1">
                <a:solidFill>
                  <a:srgbClr val="002060"/>
                </a:solidFill>
                <a:latin typeface="EC Square Sans Pro"/>
              </a:rPr>
              <a:t>lipidici</a:t>
            </a:r>
            <a:r>
              <a:rPr lang="en-US" sz="2400" dirty="0">
                <a:solidFill>
                  <a:srgbClr val="002060"/>
                </a:solidFill>
                <a:latin typeface="EC Square Sans Pro"/>
              </a:rPr>
              <a:t> </a:t>
            </a:r>
            <a:r>
              <a:rPr lang="en-US" sz="2400" dirty="0" err="1">
                <a:solidFill>
                  <a:srgbClr val="002060"/>
                </a:solidFill>
                <a:latin typeface="EC Square Sans Pro"/>
              </a:rPr>
              <a:t>ai</a:t>
            </a:r>
            <a:r>
              <a:rPr lang="en-US" sz="2400" dirty="0">
                <a:solidFill>
                  <a:srgbClr val="002060"/>
                </a:solidFill>
                <a:latin typeface="EC Square Sans Pro"/>
              </a:rPr>
              <a:t> </a:t>
            </a:r>
            <a:r>
              <a:rPr lang="en-US" sz="2400" dirty="0" err="1">
                <a:solidFill>
                  <a:srgbClr val="002060"/>
                </a:solidFill>
                <a:latin typeface="EC Square Sans Pro"/>
              </a:rPr>
              <a:t>membranei</a:t>
            </a:r>
            <a:r>
              <a:rPr lang="en-US" sz="2400" dirty="0">
                <a:solidFill>
                  <a:srgbClr val="002060"/>
                </a:solidFill>
                <a:latin typeface="EC Square Sans Pro"/>
              </a:rPr>
              <a:t> </a:t>
            </a:r>
            <a:r>
              <a:rPr lang="en-US" sz="2400" dirty="0" err="1">
                <a:solidFill>
                  <a:srgbClr val="002060"/>
                </a:solidFill>
                <a:latin typeface="EC Square Sans Pro"/>
              </a:rPr>
              <a:t>bacteriene</a:t>
            </a:r>
            <a:r>
              <a:rPr lang="en-US" sz="2400" dirty="0">
                <a:solidFill>
                  <a:srgbClr val="002060"/>
                </a:solidFill>
                <a:latin typeface="EC Square Sans Pro"/>
              </a:rPr>
              <a:t> nu </a:t>
            </a:r>
            <a:r>
              <a:rPr lang="en-US" sz="2400" dirty="0" err="1">
                <a:solidFill>
                  <a:srgbClr val="002060"/>
                </a:solidFill>
                <a:latin typeface="EC Square Sans Pro"/>
              </a:rPr>
              <a:t>sunt</a:t>
            </a:r>
            <a:r>
              <a:rPr lang="en-US" sz="2400" dirty="0">
                <a:solidFill>
                  <a:srgbClr val="002060"/>
                </a:solidFill>
                <a:latin typeface="EC Square Sans Pro"/>
              </a:rPr>
              <a:t> </a:t>
            </a:r>
            <a:r>
              <a:rPr lang="en-US" sz="2400" dirty="0" err="1" smtClean="0">
                <a:solidFill>
                  <a:srgbClr val="002060"/>
                </a:solidFill>
                <a:latin typeface="EC Square Sans Pro"/>
              </a:rPr>
              <a:t>distribuiti</a:t>
            </a:r>
            <a:r>
              <a:rPr lang="en-US" sz="2400" dirty="0" smtClean="0">
                <a:solidFill>
                  <a:srgbClr val="002060"/>
                </a:solidFill>
                <a:latin typeface="EC Square Sans Pro"/>
              </a:rPr>
              <a:t> </a:t>
            </a:r>
            <a:r>
              <a:rPr lang="en-US" sz="2400" dirty="0">
                <a:solidFill>
                  <a:srgbClr val="002060"/>
                </a:solidFill>
                <a:latin typeface="EC Square Sans Pro"/>
              </a:rPr>
              <a:t>uniform </a:t>
            </a:r>
            <a:r>
              <a:rPr lang="en-US" sz="2400" dirty="0" err="1">
                <a:solidFill>
                  <a:srgbClr val="002060"/>
                </a:solidFill>
                <a:latin typeface="EC Square Sans Pro"/>
              </a:rPr>
              <a:t>s</a:t>
            </a:r>
            <a:r>
              <a:rPr lang="en-US" sz="2400" dirty="0" err="1" smtClean="0">
                <a:solidFill>
                  <a:srgbClr val="002060"/>
                </a:solidFill>
                <a:latin typeface="EC Square Sans Pro"/>
              </a:rPr>
              <a:t>i</a:t>
            </a:r>
            <a:r>
              <a:rPr lang="en-US" sz="2400" dirty="0" smtClean="0">
                <a:solidFill>
                  <a:srgbClr val="002060"/>
                </a:solidFill>
                <a:latin typeface="EC Square Sans Pro"/>
              </a:rPr>
              <a:t> </a:t>
            </a:r>
            <a:r>
              <a:rPr lang="en-US" sz="2400" dirty="0">
                <a:solidFill>
                  <a:srgbClr val="002060"/>
                </a:solidFill>
                <a:latin typeface="EC Square Sans Pro"/>
              </a:rPr>
              <a:t>pot fi </a:t>
            </a:r>
            <a:r>
              <a:rPr lang="en-US" sz="2400" dirty="0" err="1" smtClean="0">
                <a:solidFill>
                  <a:srgbClr val="002060"/>
                </a:solidFill>
                <a:latin typeface="EC Square Sans Pro"/>
              </a:rPr>
              <a:t>afectati</a:t>
            </a:r>
            <a:r>
              <a:rPr lang="en-US" sz="2400" dirty="0" smtClean="0">
                <a:solidFill>
                  <a:srgbClr val="002060"/>
                </a:solidFill>
                <a:latin typeface="EC Square Sans Pro"/>
              </a:rPr>
              <a:t> </a:t>
            </a:r>
            <a:r>
              <a:rPr lang="en-US" sz="2400" dirty="0">
                <a:solidFill>
                  <a:srgbClr val="002060"/>
                </a:solidFill>
                <a:latin typeface="EC Square Sans Pro"/>
              </a:rPr>
              <a:t>de </a:t>
            </a:r>
            <a:r>
              <a:rPr lang="en-US" sz="2800" b="1" dirty="0" err="1">
                <a:solidFill>
                  <a:srgbClr val="FF0000"/>
                </a:solidFill>
                <a:latin typeface="EC Square Sans Pro"/>
              </a:rPr>
              <a:t>clusterele</a:t>
            </a:r>
            <a:r>
              <a:rPr lang="en-US" sz="2800" b="1" dirty="0">
                <a:solidFill>
                  <a:srgbClr val="FF0000"/>
                </a:solidFill>
                <a:latin typeface="EC Square Sans Pro"/>
              </a:rPr>
              <a:t> de </a:t>
            </a:r>
            <a:r>
              <a:rPr lang="en-US" sz="2800" b="1" dirty="0" err="1">
                <a:solidFill>
                  <a:srgbClr val="FF0000"/>
                </a:solidFill>
                <a:latin typeface="EC Square Sans Pro"/>
              </a:rPr>
              <a:t>lipide</a:t>
            </a:r>
            <a:r>
              <a:rPr lang="en-US" sz="2800" b="1" dirty="0">
                <a:solidFill>
                  <a:srgbClr val="FF0000"/>
                </a:solidFill>
                <a:latin typeface="EC Square Sans Pro"/>
              </a:rPr>
              <a:t> </a:t>
            </a:r>
            <a:r>
              <a:rPr lang="en-US" sz="2800" b="1" dirty="0" err="1">
                <a:solidFill>
                  <a:srgbClr val="FF0000"/>
                </a:solidFill>
                <a:latin typeface="EC Square Sans Pro"/>
              </a:rPr>
              <a:t>anionice</a:t>
            </a:r>
            <a:r>
              <a:rPr lang="en-US" sz="2800" b="1" dirty="0">
                <a:solidFill>
                  <a:srgbClr val="FF0000"/>
                </a:solidFill>
                <a:latin typeface="EC Square Sans Pro"/>
              </a:rPr>
              <a:t> </a:t>
            </a:r>
            <a:r>
              <a:rPr lang="en-US" sz="2400" dirty="0">
                <a:solidFill>
                  <a:srgbClr val="002060"/>
                </a:solidFill>
                <a:latin typeface="EC Square Sans Pro"/>
              </a:rPr>
              <a:t>cu peptide </a:t>
            </a:r>
            <a:r>
              <a:rPr lang="en-US" sz="2400" dirty="0" err="1">
                <a:solidFill>
                  <a:srgbClr val="002060"/>
                </a:solidFill>
                <a:latin typeface="EC Square Sans Pro"/>
              </a:rPr>
              <a:t>cationice</a:t>
            </a:r>
            <a:r>
              <a:rPr lang="en-US" sz="2400" dirty="0">
                <a:solidFill>
                  <a:srgbClr val="002060"/>
                </a:solidFill>
                <a:latin typeface="EC Square Sans Pro"/>
              </a:rPr>
              <a:t> care au multiple </a:t>
            </a:r>
            <a:r>
              <a:rPr lang="en-US" sz="2400" dirty="0" err="1">
                <a:solidFill>
                  <a:srgbClr val="002060"/>
                </a:solidFill>
                <a:latin typeface="EC Square Sans Pro"/>
              </a:rPr>
              <a:t>sarcini</a:t>
            </a:r>
            <a:r>
              <a:rPr lang="en-US" sz="2400" dirty="0">
                <a:solidFill>
                  <a:srgbClr val="002060"/>
                </a:solidFill>
                <a:latin typeface="EC Square Sans Pro"/>
              </a:rPr>
              <a:t> </a:t>
            </a:r>
            <a:r>
              <a:rPr lang="en-US" sz="2400" dirty="0" err="1" smtClean="0">
                <a:solidFill>
                  <a:srgbClr val="002060"/>
                </a:solidFill>
                <a:latin typeface="EC Square Sans Pro"/>
              </a:rPr>
              <a:t>pozitive</a:t>
            </a:r>
            <a:r>
              <a:rPr lang="en-US" sz="2400" dirty="0" smtClean="0">
                <a:solidFill>
                  <a:srgbClr val="002060"/>
                </a:solidFill>
                <a:latin typeface="EC Square Sans Pro"/>
              </a:rPr>
              <a:t>. </a:t>
            </a:r>
            <a:endParaRPr lang="en-US" sz="2400" b="0" i="0" dirty="0" smtClean="0">
              <a:solidFill>
                <a:srgbClr val="002060"/>
              </a:solidFill>
              <a:effectLst/>
              <a:latin typeface="EC Square Sans Pro"/>
            </a:endParaRPr>
          </a:p>
          <a:p>
            <a:pPr marL="342900" indent="-342900" algn="just">
              <a:buFont typeface="Arial" panose="020B0604020202020204" pitchFamily="34" charset="0"/>
              <a:buChar char="•"/>
            </a:pPr>
            <a:endParaRPr lang="en-US" sz="1000" b="0" i="0" dirty="0" smtClean="0">
              <a:solidFill>
                <a:srgbClr val="002060"/>
              </a:solidFill>
              <a:effectLst/>
              <a:latin typeface="EC Square Sans Pro"/>
            </a:endParaRPr>
          </a:p>
          <a:p>
            <a:pPr marL="342900" indent="-342900" algn="just">
              <a:buFont typeface="Arial" panose="020B0604020202020204" pitchFamily="34" charset="0"/>
              <a:buChar char="•"/>
            </a:pPr>
            <a:r>
              <a:rPr lang="vi-VN" sz="2400" dirty="0">
                <a:solidFill>
                  <a:srgbClr val="002060"/>
                </a:solidFill>
                <a:latin typeface="EC Square Sans Pro"/>
              </a:rPr>
              <a:t>Acest lucru poate fi </a:t>
            </a:r>
            <a:r>
              <a:rPr lang="vi-VN" sz="2800" b="1" dirty="0">
                <a:solidFill>
                  <a:srgbClr val="FF0000"/>
                </a:solidFill>
                <a:latin typeface="EC Square Sans Pro"/>
              </a:rPr>
              <a:t>dăunător bacteriilor </a:t>
            </a:r>
            <a:r>
              <a:rPr lang="vi-VN" sz="2400" dirty="0">
                <a:solidFill>
                  <a:srgbClr val="002060"/>
                </a:solidFill>
                <a:latin typeface="EC Square Sans Pro"/>
              </a:rPr>
              <a:t>deoarece împiedică lipidele să </a:t>
            </a:r>
            <a:r>
              <a:rPr lang="vi-VN" sz="2400" dirty="0" smtClean="0">
                <a:solidFill>
                  <a:srgbClr val="002060"/>
                </a:solidFill>
                <a:latin typeface="EC Square Sans Pro"/>
              </a:rPr>
              <a:t>interac</a:t>
            </a:r>
            <a:r>
              <a:rPr lang="en-US" sz="2400" dirty="0" smtClean="0">
                <a:solidFill>
                  <a:srgbClr val="002060"/>
                </a:solidFill>
                <a:latin typeface="EC Square Sans Pro"/>
              </a:rPr>
              <a:t>t</a:t>
            </a:r>
            <a:r>
              <a:rPr lang="vi-VN" sz="2400" dirty="0" smtClean="0">
                <a:solidFill>
                  <a:srgbClr val="002060"/>
                </a:solidFill>
                <a:latin typeface="EC Square Sans Pro"/>
              </a:rPr>
              <a:t>ioneze </a:t>
            </a:r>
            <a:r>
              <a:rPr lang="vi-VN" sz="2400" dirty="0">
                <a:solidFill>
                  <a:srgbClr val="002060"/>
                </a:solidFill>
                <a:latin typeface="EC Square Sans Pro"/>
              </a:rPr>
              <a:t>cu alte componente moleculare ale membranei celulare, perturbă domeniile naturale existente sau creează defecte în granița de fază între lipidele grupate </a:t>
            </a:r>
            <a:r>
              <a:rPr lang="en-US" sz="2400" dirty="0" smtClean="0">
                <a:solidFill>
                  <a:srgbClr val="002060"/>
                </a:solidFill>
                <a:latin typeface="EC Square Sans Pro"/>
              </a:rPr>
              <a:t>s</a:t>
            </a:r>
            <a:r>
              <a:rPr lang="vi-VN" sz="2400" dirty="0" smtClean="0">
                <a:solidFill>
                  <a:srgbClr val="002060"/>
                </a:solidFill>
                <a:latin typeface="EC Square Sans Pro"/>
              </a:rPr>
              <a:t>i </a:t>
            </a:r>
            <a:r>
              <a:rPr lang="vi-VN" sz="2400" dirty="0">
                <a:solidFill>
                  <a:srgbClr val="002060"/>
                </a:solidFill>
                <a:latin typeface="EC Square Sans Pro"/>
              </a:rPr>
              <a:t>masa </a:t>
            </a:r>
            <a:r>
              <a:rPr lang="vi-VN" sz="2400" dirty="0" smtClean="0">
                <a:solidFill>
                  <a:srgbClr val="002060"/>
                </a:solidFill>
                <a:latin typeface="EC Square Sans Pro"/>
              </a:rPr>
              <a:t>membranară</a:t>
            </a:r>
            <a:r>
              <a:rPr lang="en-US" sz="2400" b="0" i="0" dirty="0" smtClean="0">
                <a:solidFill>
                  <a:srgbClr val="002060"/>
                </a:solidFill>
                <a:effectLst/>
                <a:latin typeface="EC Square Sans Pro"/>
              </a:rPr>
              <a:t>. </a:t>
            </a:r>
          </a:p>
        </p:txBody>
      </p:sp>
    </p:spTree>
    <p:extLst>
      <p:ext uri="{BB962C8B-B14F-4D97-AF65-F5344CB8AC3E}">
        <p14:creationId xmlns:p14="http://schemas.microsoft.com/office/powerpoint/2010/main" val="1118319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19024642"/>
              </p:ext>
            </p:extLst>
          </p:nvPr>
        </p:nvGraphicFramePr>
        <p:xfrm>
          <a:off x="4004598" y="352498"/>
          <a:ext cx="7719902" cy="3743318"/>
        </p:xfrm>
        <a:graphic>
          <a:graphicData uri="http://schemas.openxmlformats.org/drawingml/2006/table">
            <a:tbl>
              <a:tblPr firstRow="1" firstCol="1" bandRow="1">
                <a:tableStyleId>{5C22544A-7EE6-4342-B048-85BDC9FD1C3A}</a:tableStyleId>
              </a:tblPr>
              <a:tblGrid>
                <a:gridCol w="543441"/>
                <a:gridCol w="2319070"/>
                <a:gridCol w="441581"/>
                <a:gridCol w="441581"/>
                <a:gridCol w="441581"/>
                <a:gridCol w="441581"/>
                <a:gridCol w="441581"/>
                <a:gridCol w="441581"/>
                <a:gridCol w="441581"/>
                <a:gridCol w="441581"/>
                <a:gridCol w="441581"/>
                <a:gridCol w="441581"/>
                <a:gridCol w="441581"/>
              </a:tblGrid>
              <a:tr h="715959">
                <a:tc>
                  <a:txBody>
                    <a:bodyPr/>
                    <a:lstStyle/>
                    <a:p>
                      <a:pPr algn="ctr">
                        <a:lnSpc>
                          <a:spcPct val="100000"/>
                        </a:lnSpc>
                        <a:spcAft>
                          <a:spcPts val="0"/>
                        </a:spcAft>
                      </a:pPr>
                      <a:r>
                        <a:rPr lang="en-US" sz="2000" dirty="0" err="1">
                          <a:solidFill>
                            <a:srgbClr val="002060"/>
                          </a:solidFill>
                          <a:effectLst/>
                          <a:latin typeface="EC Square Sans Pro"/>
                        </a:rPr>
                        <a:t>Crt</a:t>
                      </a:r>
                      <a:r>
                        <a:rPr lang="en-US" sz="2000" dirty="0">
                          <a:solidFill>
                            <a:srgbClr val="002060"/>
                          </a:solidFill>
                          <a:effectLst/>
                          <a:latin typeface="EC Square Sans Pro"/>
                        </a:rPr>
                        <a:t>.</a:t>
                      </a:r>
                    </a:p>
                    <a:p>
                      <a:pPr algn="ctr">
                        <a:lnSpc>
                          <a:spcPct val="100000"/>
                        </a:lnSpc>
                        <a:spcAft>
                          <a:spcPts val="0"/>
                        </a:spcAft>
                      </a:pPr>
                      <a:r>
                        <a:rPr lang="en-US" sz="2000" dirty="0">
                          <a:solidFill>
                            <a:srgbClr val="002060"/>
                          </a:solidFill>
                          <a:effectLst/>
                          <a:latin typeface="EC Square Sans Pro"/>
                        </a:rPr>
                        <a:t>No.</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pt-BR" sz="2000" dirty="0" smtClean="0">
                          <a:solidFill>
                            <a:srgbClr val="002060"/>
                          </a:solidFill>
                          <a:effectLst/>
                          <a:latin typeface="EC Square Sans Pro"/>
                        </a:rPr>
                        <a:t>Numărul probei / Antibiotic testat</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1</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2</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3</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4</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5</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6</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7</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8</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9</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10</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Aft>
                          <a:spcPts val="0"/>
                        </a:spcAft>
                      </a:pPr>
                      <a:r>
                        <a:rPr lang="en-US" sz="2000" dirty="0">
                          <a:solidFill>
                            <a:srgbClr val="002060"/>
                          </a:solidFill>
                          <a:effectLst/>
                          <a:latin typeface="EC Square Sans Pro"/>
                        </a:rPr>
                        <a:t>11</a:t>
                      </a:r>
                      <a:endParaRPr lang="en-US" sz="2000"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r>
              <a:tr h="27305">
                <a:tc>
                  <a:txBody>
                    <a:bodyPr/>
                    <a:lstStyle/>
                    <a:p>
                      <a:pPr algn="ctr">
                        <a:lnSpc>
                          <a:spcPct val="100000"/>
                        </a:lnSpc>
                        <a:spcAft>
                          <a:spcPts val="0"/>
                        </a:spcAft>
                      </a:pPr>
                      <a:r>
                        <a:rPr lang="en-US" sz="1800" dirty="0">
                          <a:solidFill>
                            <a:srgbClr val="002060"/>
                          </a:solidFill>
                          <a:effectLst/>
                          <a:latin typeface="EC Square Sans Pro"/>
                        </a:rPr>
                        <a:t>1.</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smtClean="0">
                          <a:solidFill>
                            <a:srgbClr val="002060"/>
                          </a:solidFill>
                          <a:effectLst/>
                          <a:latin typeface="EC Square Sans Pro"/>
                        </a:rPr>
                        <a:t>Amoxicillin</a:t>
                      </a:r>
                      <a:r>
                        <a:rPr lang="vi-VN" sz="1800" b="1" dirty="0" smtClean="0">
                          <a:solidFill>
                            <a:srgbClr val="002060"/>
                          </a:solidFill>
                          <a:effectLst/>
                          <a:latin typeface="EC Square Sans Pro"/>
                        </a:rPr>
                        <a:t>ă</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2.</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smtClean="0">
                          <a:solidFill>
                            <a:srgbClr val="002060"/>
                          </a:solidFill>
                          <a:effectLst/>
                          <a:latin typeface="EC Square Sans Pro"/>
                        </a:rPr>
                        <a:t>Gentamicin</a:t>
                      </a:r>
                      <a:r>
                        <a:rPr lang="vi-VN" sz="1800" b="1" dirty="0" smtClean="0">
                          <a:solidFill>
                            <a:srgbClr val="002060"/>
                          </a:solidFill>
                          <a:effectLst/>
                          <a:latin typeface="EC Square Sans Pro"/>
                        </a:rPr>
                        <a:t>ă</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3.</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Florfenicol</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4.</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Oxaciclin</a:t>
                      </a:r>
                      <a:r>
                        <a:rPr lang="vi-VN" sz="1800" b="1" dirty="0" smtClean="0">
                          <a:solidFill>
                            <a:srgbClr val="002060"/>
                          </a:solidFill>
                          <a:effectLst/>
                          <a:latin typeface="EC Square Sans Pro"/>
                        </a:rPr>
                        <a:t>ă</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5.</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Cefalotina</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6.</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Spectinomicin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800" dirty="0">
                          <a:solidFill>
                            <a:srgbClr val="002060"/>
                          </a:solidFill>
                          <a:effectLst/>
                          <a:latin typeface="EC Square Sans Pro"/>
                        </a:rPr>
                        <a:t>7.</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Norfloxacina</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S</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8.</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a:solidFill>
                            <a:srgbClr val="002060"/>
                          </a:solidFill>
                          <a:effectLst/>
                          <a:latin typeface="EC Square Sans Pro"/>
                        </a:rPr>
                        <a:t>Tiamulin</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44206">
                <a:tc>
                  <a:txBody>
                    <a:bodyPr/>
                    <a:lstStyle/>
                    <a:p>
                      <a:pPr algn="ctr">
                        <a:lnSpc>
                          <a:spcPct val="100000"/>
                        </a:lnSpc>
                        <a:spcAft>
                          <a:spcPts val="0"/>
                        </a:spcAft>
                      </a:pPr>
                      <a:r>
                        <a:rPr lang="en-US" sz="1800" dirty="0">
                          <a:solidFill>
                            <a:srgbClr val="002060"/>
                          </a:solidFill>
                          <a:effectLst/>
                          <a:latin typeface="EC Square Sans Pro"/>
                        </a:rPr>
                        <a:t>9.</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Ciprofloxacina</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4159">
                <a:tc>
                  <a:txBody>
                    <a:bodyPr/>
                    <a:lstStyle/>
                    <a:p>
                      <a:pPr algn="ctr">
                        <a:lnSpc>
                          <a:spcPct val="100000"/>
                        </a:lnSpc>
                        <a:spcAft>
                          <a:spcPts val="0"/>
                        </a:spcAft>
                      </a:pPr>
                      <a:r>
                        <a:rPr lang="en-US" sz="1800" dirty="0">
                          <a:solidFill>
                            <a:srgbClr val="002060"/>
                          </a:solidFill>
                          <a:effectLst/>
                          <a:latin typeface="EC Square Sans Pro"/>
                        </a:rPr>
                        <a:t>10.</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Penicilina</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750">
                <a:tc>
                  <a:txBody>
                    <a:bodyPr/>
                    <a:lstStyle/>
                    <a:p>
                      <a:pPr algn="ctr">
                        <a:lnSpc>
                          <a:spcPct val="100000"/>
                        </a:lnSpc>
                        <a:spcAft>
                          <a:spcPts val="0"/>
                        </a:spcAft>
                      </a:pPr>
                      <a:r>
                        <a:rPr lang="en-US" sz="1800" dirty="0">
                          <a:solidFill>
                            <a:srgbClr val="002060"/>
                          </a:solidFill>
                          <a:effectLst/>
                          <a:latin typeface="EC Square Sans Pro"/>
                        </a:rPr>
                        <a:t>11.</a:t>
                      </a:r>
                      <a:endParaRPr lang="en-US" sz="1800" dirty="0">
                        <a:solidFill>
                          <a:srgbClr val="002060"/>
                        </a:solidFill>
                        <a:effectLst/>
                        <a:latin typeface="EC Square Sans Pro"/>
                        <a:ea typeface="SimSun" panose="02010600030101010101" pitchFamily="2" charset="-122"/>
                        <a:cs typeface="Times New Roman" panose="02020603050405020304" pitchFamily="18" charset="0"/>
                      </a:endParaRPr>
                    </a:p>
                  </a:txBody>
                  <a:tcPr marL="6350" marR="635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lnSpc>
                          <a:spcPct val="100000"/>
                        </a:lnSpc>
                        <a:spcAft>
                          <a:spcPts val="0"/>
                        </a:spcAft>
                      </a:pPr>
                      <a:r>
                        <a:rPr lang="en-US" sz="1800" b="1" dirty="0" err="1" smtClean="0">
                          <a:solidFill>
                            <a:srgbClr val="002060"/>
                          </a:solidFill>
                          <a:effectLst/>
                          <a:latin typeface="EC Square Sans Pro"/>
                        </a:rPr>
                        <a:t>Tetraciclina</a:t>
                      </a:r>
                      <a:endParaRPr lang="en-US" sz="18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00B050"/>
                          </a:solidFill>
                          <a:effectLst/>
                          <a:latin typeface="EC Square Sans Pro"/>
                        </a:rPr>
                        <a:t>S</a:t>
                      </a:r>
                      <a:endParaRPr lang="en-US" sz="1800" b="1" dirty="0">
                        <a:solidFill>
                          <a:srgbClr val="00B05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effectLst/>
                          <a:latin typeface="EC Square Sans Pro"/>
                        </a:rPr>
                        <a:t>S</a:t>
                      </a:r>
                      <a:endParaRPr lang="en-US" sz="18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R</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808281" y="2391462"/>
            <a:ext cx="3271350" cy="1200329"/>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2400" b="1" dirty="0" err="1">
                <a:solidFill>
                  <a:srgbClr val="FFFFFF"/>
                </a:solidFill>
                <a:latin typeface="EC Square Sans Pro"/>
                <a:ea typeface="Times New Roman" panose="02020603050405020304" pitchFamily="18" charset="0"/>
                <a:cs typeface="Times New Roman" panose="02020603050405020304" pitchFamily="18" charset="0"/>
              </a:rPr>
              <a:t>Rezultatele</a:t>
            </a:r>
            <a:r>
              <a:rPr lang="en-US" altLang="en-US" sz="2400" b="1" dirty="0">
                <a:solidFill>
                  <a:srgbClr val="FFFFFF"/>
                </a:solidFill>
                <a:latin typeface="EC Square Sans Pro"/>
                <a:ea typeface="Times New Roman" panose="02020603050405020304" pitchFamily="18" charset="0"/>
                <a:cs typeface="Times New Roman" panose="02020603050405020304" pitchFamily="18" charset="0"/>
              </a:rPr>
              <a:t> de </a:t>
            </a:r>
            <a:r>
              <a:rPr lang="en-US" altLang="en-US" sz="2400" b="1" dirty="0" err="1">
                <a:solidFill>
                  <a:srgbClr val="FFFFFF"/>
                </a:solidFill>
                <a:latin typeface="EC Square Sans Pro"/>
                <a:ea typeface="Times New Roman" panose="02020603050405020304" pitchFamily="18" charset="0"/>
                <a:cs typeface="Times New Roman" panose="02020603050405020304" pitchFamily="18" charset="0"/>
              </a:rPr>
              <a:t>susceptibilitate</a:t>
            </a:r>
            <a:r>
              <a:rPr lang="en-US" altLang="en-US" sz="2400" b="1" dirty="0">
                <a:solidFill>
                  <a:srgbClr val="FFFFFF"/>
                </a:solidFill>
                <a:latin typeface="EC Square Sans Pro"/>
                <a:ea typeface="Times New Roman" panose="02020603050405020304" pitchFamily="18" charset="0"/>
                <a:cs typeface="Times New Roman" panose="02020603050405020304" pitchFamily="18" charset="0"/>
              </a:rPr>
              <a:t> la </a:t>
            </a:r>
            <a:r>
              <a:rPr lang="en-US" altLang="en-US" sz="2400" b="1" dirty="0" err="1" smtClean="0">
                <a:solidFill>
                  <a:srgbClr val="FFFFFF"/>
                </a:solidFill>
                <a:latin typeface="EC Square Sans Pro"/>
                <a:ea typeface="Times New Roman" panose="02020603050405020304" pitchFamily="18" charset="0"/>
                <a:cs typeface="Times New Roman" panose="02020603050405020304" pitchFamily="18" charset="0"/>
              </a:rPr>
              <a:t>antibiotice</a:t>
            </a:r>
            <a:r>
              <a:rPr lang="en-US" altLang="en-US" sz="2400" b="1" dirty="0" smtClean="0">
                <a:solidFill>
                  <a:srgbClr val="FFFFFF"/>
                </a:solidFill>
                <a:latin typeface="EC Square Sans Pro"/>
                <a:ea typeface="Times New Roman" panose="02020603050405020304" pitchFamily="18" charset="0"/>
                <a:cs typeface="Times New Roman" panose="02020603050405020304" pitchFamily="18" charset="0"/>
              </a:rPr>
              <a:t> </a:t>
            </a:r>
            <a:r>
              <a:rPr kumimoji="0" lang="en-US" altLang="en-US" i="0" u="none" strike="noStrike" cap="none" normalizeH="0" baseline="0" dirty="0" smtClean="0">
                <a:ln>
                  <a:noFill/>
                </a:ln>
                <a:solidFill>
                  <a:srgbClr val="FFFFFF"/>
                </a:solidFill>
                <a:effectLst/>
                <a:latin typeface="EC Square Sans Pro"/>
                <a:ea typeface="Times New Roman" panose="02020603050405020304" pitchFamily="18" charset="0"/>
                <a:cs typeface="Times New Roman" panose="02020603050405020304" pitchFamily="18" charset="0"/>
              </a:rPr>
              <a:t>( CLSI 2018)</a:t>
            </a:r>
            <a:endParaRPr kumimoji="0" lang="en-US" altLang="en-US" sz="700" i="0" u="none" strike="noStrike" cap="none" normalizeH="0" baseline="0" dirty="0" smtClean="0">
              <a:ln>
                <a:noFill/>
              </a:ln>
              <a:solidFill>
                <a:srgbClr val="FFFFFF"/>
              </a:solidFill>
              <a:effectLst/>
              <a:latin typeface="EC Square Sans Pro"/>
            </a:endParaRPr>
          </a:p>
        </p:txBody>
      </p:sp>
      <p:sp>
        <p:nvSpPr>
          <p:cNvPr id="5" name="Rectangle 4"/>
          <p:cNvSpPr/>
          <p:nvPr/>
        </p:nvSpPr>
        <p:spPr>
          <a:xfrm>
            <a:off x="4004598" y="4103428"/>
            <a:ext cx="7719901" cy="338554"/>
          </a:xfrm>
          <a:prstGeom prst="rect">
            <a:avLst/>
          </a:prstGeom>
          <a:solidFill>
            <a:schemeClr val="accent4">
              <a:lumMod val="20000"/>
              <a:lumOff val="80000"/>
            </a:schemeClr>
          </a:solidFill>
        </p:spPr>
        <p:txBody>
          <a:bodyPr wrap="square">
            <a:spAutoFit/>
          </a:bodyPr>
          <a:lstStyle/>
          <a:p>
            <a:pPr lvl="0" indent="457200" algn="just" eaLnBrk="0" fontAlgn="base" hangingPunct="0">
              <a:spcBef>
                <a:spcPct val="0"/>
              </a:spcBef>
              <a:spcAft>
                <a:spcPct val="0"/>
              </a:spcAft>
            </a:pPr>
            <a:r>
              <a:rPr kumimoji="0" lang="en-US" altLang="en-US" sz="1600" b="1"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Note:</a:t>
            </a:r>
            <a:r>
              <a:rPr kumimoji="0" lang="en-US" altLang="en-US" sz="1600" b="0"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 </a:t>
            </a:r>
            <a:r>
              <a:rPr kumimoji="0" lang="en-US" altLang="en-US" sz="1600" b="1" i="0" u="none" strike="noStrike" cap="none" normalizeH="0" baseline="0" dirty="0" smtClean="0">
                <a:ln>
                  <a:noFill/>
                </a:ln>
                <a:solidFill>
                  <a:srgbClr val="FF0000"/>
                </a:solidFill>
                <a:effectLst/>
                <a:latin typeface="EC Square Sans Pro"/>
                <a:ea typeface="Times New Roman" panose="02020603050405020304" pitchFamily="18" charset="0"/>
                <a:cs typeface="Cordia New"/>
              </a:rPr>
              <a:t>R</a:t>
            </a:r>
            <a:r>
              <a:rPr kumimoji="0" lang="en-US" altLang="en-US" sz="1600" i="0" u="none" strike="noStrike" cap="none" normalizeH="0" baseline="0" dirty="0" smtClean="0">
                <a:ln>
                  <a:noFill/>
                </a:ln>
                <a:solidFill>
                  <a:srgbClr val="FF0000"/>
                </a:solidFill>
                <a:effectLst/>
                <a:latin typeface="EC Square Sans Pro"/>
                <a:ea typeface="Times New Roman" panose="02020603050405020304" pitchFamily="18" charset="0"/>
                <a:cs typeface="Cordia New"/>
              </a:rPr>
              <a:t> – </a:t>
            </a:r>
            <a:r>
              <a:rPr kumimoji="0" lang="en-US" altLang="en-US" sz="1600" i="0" u="none" strike="noStrike" cap="none" normalizeH="0" baseline="0" dirty="0" err="1" smtClean="0">
                <a:ln>
                  <a:noFill/>
                </a:ln>
                <a:solidFill>
                  <a:srgbClr val="FF0000"/>
                </a:solidFill>
                <a:effectLst/>
                <a:latin typeface="EC Square Sans Pro"/>
                <a:ea typeface="Times New Roman" panose="02020603050405020304" pitchFamily="18" charset="0"/>
                <a:cs typeface="Cordia New"/>
              </a:rPr>
              <a:t>Resistent</a:t>
            </a:r>
            <a:r>
              <a:rPr kumimoji="0" lang="en-US" altLang="en-US" sz="1600" i="0" u="none" strike="noStrike" cap="none" normalizeH="0" baseline="0" dirty="0" smtClean="0">
                <a:ln>
                  <a:noFill/>
                </a:ln>
                <a:solidFill>
                  <a:srgbClr val="000000"/>
                </a:solidFill>
                <a:effectLst/>
                <a:latin typeface="EC Square Sans Pro"/>
                <a:ea typeface="Times New Roman" panose="02020603050405020304" pitchFamily="18" charset="0"/>
                <a:cs typeface="Cordia New"/>
              </a:rPr>
              <a:t>, </a:t>
            </a:r>
            <a:r>
              <a:rPr kumimoji="0" lang="en-US" altLang="en-US" sz="1600" b="1" i="0" u="none" strike="noStrike" cap="none" normalizeH="0" baseline="0" dirty="0" smtClean="0">
                <a:ln>
                  <a:noFill/>
                </a:ln>
                <a:solidFill>
                  <a:srgbClr val="00B050"/>
                </a:solidFill>
                <a:effectLst/>
                <a:latin typeface="EC Square Sans Pro"/>
                <a:ea typeface="Times New Roman" panose="02020603050405020304" pitchFamily="18" charset="0"/>
                <a:cs typeface="Cordia New"/>
              </a:rPr>
              <a:t>S</a:t>
            </a:r>
            <a:r>
              <a:rPr kumimoji="0" lang="en-US" altLang="en-US" sz="1600" i="0" u="none" strike="noStrike" cap="none" normalizeH="0" baseline="0" dirty="0" smtClean="0">
                <a:ln>
                  <a:noFill/>
                </a:ln>
                <a:solidFill>
                  <a:srgbClr val="00B050"/>
                </a:solidFill>
                <a:effectLst/>
                <a:latin typeface="EC Square Sans Pro"/>
                <a:ea typeface="Times New Roman" panose="02020603050405020304" pitchFamily="18" charset="0"/>
                <a:cs typeface="Cordia New"/>
              </a:rPr>
              <a:t> – </a:t>
            </a:r>
            <a:r>
              <a:rPr kumimoji="0" lang="en-US" altLang="en-US" sz="1600" i="0" u="none" strike="noStrike" cap="none" normalizeH="0" baseline="0" dirty="0" err="1" smtClean="0">
                <a:ln>
                  <a:noFill/>
                </a:ln>
                <a:solidFill>
                  <a:srgbClr val="00B050"/>
                </a:solidFill>
                <a:effectLst/>
                <a:latin typeface="EC Square Sans Pro"/>
                <a:ea typeface="Times New Roman" panose="02020603050405020304" pitchFamily="18" charset="0"/>
                <a:cs typeface="Cordia New"/>
              </a:rPr>
              <a:t>Sensitiv</a:t>
            </a:r>
            <a:endParaRPr kumimoji="0" lang="en-US" altLang="en-US" sz="4000" i="0" u="none" strike="noStrike" cap="none" normalizeH="0" baseline="0" dirty="0" smtClean="0">
              <a:ln>
                <a:noFill/>
              </a:ln>
              <a:solidFill>
                <a:srgbClr val="00B050"/>
              </a:solidFill>
              <a:effectLst/>
              <a:latin typeface="EC Square Sans Pro"/>
            </a:endParaRPr>
          </a:p>
        </p:txBody>
      </p:sp>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620342" y="4631940"/>
            <a:ext cx="11073505" cy="1261884"/>
          </a:xfrm>
          <a:prstGeom prst="rect">
            <a:avLst/>
          </a:prstGeom>
        </p:spPr>
        <p:txBody>
          <a:bodyPr wrap="square">
            <a:spAutoFit/>
          </a:bodyPr>
          <a:lstStyle/>
          <a:p>
            <a:pPr algn="just"/>
            <a:r>
              <a:rPr lang="vi-VN" sz="2400" b="1" dirty="0">
                <a:solidFill>
                  <a:srgbClr val="002060"/>
                </a:solidFill>
                <a:latin typeface="EC Square Sans Pro"/>
              </a:rPr>
              <a:t>Studiul a avut ca scop </a:t>
            </a:r>
            <a:r>
              <a:rPr lang="vi-VN" sz="2800" b="1" dirty="0">
                <a:solidFill>
                  <a:srgbClr val="FF0000"/>
                </a:solidFill>
                <a:latin typeface="EC Square Sans Pro"/>
              </a:rPr>
              <a:t>stabilirea unei </a:t>
            </a:r>
            <a:r>
              <a:rPr lang="vi-VN" sz="2800" b="1" dirty="0" smtClean="0">
                <a:solidFill>
                  <a:srgbClr val="FF0000"/>
                </a:solidFill>
                <a:latin typeface="EC Square Sans Pro"/>
              </a:rPr>
              <a:t>corela</a:t>
            </a:r>
            <a:r>
              <a:rPr lang="en-US" sz="2800" b="1" dirty="0" smtClean="0">
                <a:solidFill>
                  <a:srgbClr val="FF0000"/>
                </a:solidFill>
                <a:latin typeface="EC Square Sans Pro"/>
              </a:rPr>
              <a:t>t</a:t>
            </a:r>
            <a:r>
              <a:rPr lang="vi-VN" sz="2800" b="1" dirty="0" smtClean="0">
                <a:solidFill>
                  <a:srgbClr val="FF0000"/>
                </a:solidFill>
                <a:latin typeface="EC Square Sans Pro"/>
              </a:rPr>
              <a:t>ii </a:t>
            </a:r>
            <a:r>
              <a:rPr lang="vi-VN" sz="2400" b="1" dirty="0">
                <a:solidFill>
                  <a:srgbClr val="002060"/>
                </a:solidFill>
                <a:latin typeface="EC Square Sans Pro"/>
              </a:rPr>
              <a:t>între rezistența la antibiotice </a:t>
            </a:r>
            <a:r>
              <a:rPr lang="en-US" sz="2400" b="1" dirty="0" smtClean="0">
                <a:solidFill>
                  <a:srgbClr val="002060"/>
                </a:solidFill>
                <a:latin typeface="EC Square Sans Pro"/>
              </a:rPr>
              <a:t>s</a:t>
            </a:r>
            <a:r>
              <a:rPr lang="vi-VN" sz="2400" b="1" dirty="0" smtClean="0">
                <a:solidFill>
                  <a:srgbClr val="002060"/>
                </a:solidFill>
                <a:latin typeface="EC Square Sans Pro"/>
              </a:rPr>
              <a:t>i </a:t>
            </a:r>
            <a:r>
              <a:rPr lang="vi-VN" sz="2400" b="1" dirty="0">
                <a:solidFill>
                  <a:srgbClr val="002060"/>
                </a:solidFill>
                <a:latin typeface="EC Square Sans Pro"/>
              </a:rPr>
              <a:t>compoziția lipidică bacteriană </a:t>
            </a:r>
            <a:r>
              <a:rPr lang="vi-VN" sz="2400" b="1" dirty="0" smtClean="0">
                <a:solidFill>
                  <a:srgbClr val="002060"/>
                </a:solidFill>
                <a:latin typeface="EC Square Sans Pro"/>
              </a:rPr>
              <a:t>bazată </a:t>
            </a:r>
            <a:r>
              <a:rPr lang="vi-VN" sz="2400" b="1" dirty="0">
                <a:solidFill>
                  <a:srgbClr val="002060"/>
                </a:solidFill>
                <a:latin typeface="EC Square Sans Pro"/>
              </a:rPr>
              <a:t>pe </a:t>
            </a:r>
            <a:r>
              <a:rPr lang="vi-VN" sz="2400" b="1" dirty="0" smtClean="0">
                <a:solidFill>
                  <a:srgbClr val="002060"/>
                </a:solidFill>
                <a:latin typeface="EC Square Sans Pro"/>
              </a:rPr>
              <a:t>func</a:t>
            </a:r>
            <a:r>
              <a:rPr lang="en-US" sz="2400" b="1" dirty="0" smtClean="0">
                <a:solidFill>
                  <a:srgbClr val="002060"/>
                </a:solidFill>
                <a:latin typeface="EC Square Sans Pro"/>
              </a:rPr>
              <a:t>t</a:t>
            </a:r>
            <a:r>
              <a:rPr lang="vi-VN" sz="2400" b="1" dirty="0" smtClean="0">
                <a:solidFill>
                  <a:srgbClr val="002060"/>
                </a:solidFill>
                <a:latin typeface="EC Square Sans Pro"/>
              </a:rPr>
              <a:t>ia </a:t>
            </a:r>
            <a:r>
              <a:rPr lang="en-US" sz="2400" b="1" dirty="0" smtClean="0">
                <a:solidFill>
                  <a:srgbClr val="002060"/>
                </a:solidFill>
                <a:latin typeface="EC Square Sans Pro"/>
              </a:rPr>
              <a:t>s</a:t>
            </a:r>
            <a:r>
              <a:rPr lang="vi-VN" sz="2400" b="1" dirty="0" smtClean="0">
                <a:solidFill>
                  <a:srgbClr val="002060"/>
                </a:solidFill>
                <a:latin typeface="EC Square Sans Pro"/>
              </a:rPr>
              <a:t>i </a:t>
            </a:r>
            <a:r>
              <a:rPr lang="vi-VN" sz="2400" b="1" dirty="0">
                <a:solidFill>
                  <a:srgbClr val="002060"/>
                </a:solidFill>
                <a:latin typeface="EC Square Sans Pro"/>
              </a:rPr>
              <a:t>aranjamentul stratului bi-lipidic al celulei </a:t>
            </a:r>
            <a:r>
              <a:rPr lang="vi-VN" sz="2400" b="1" dirty="0" smtClean="0">
                <a:solidFill>
                  <a:srgbClr val="002060"/>
                </a:solidFill>
                <a:latin typeface="EC Square Sans Pro"/>
              </a:rPr>
              <a:t>bacteriene</a:t>
            </a:r>
            <a:r>
              <a:rPr lang="en-US" sz="2400" b="1" dirty="0" smtClean="0">
                <a:solidFill>
                  <a:srgbClr val="002060"/>
                </a:solidFill>
                <a:latin typeface="EC Square Sans Pro"/>
              </a:rPr>
              <a:t> </a:t>
            </a:r>
            <a:r>
              <a:rPr lang="vi-VN" sz="2400" b="1" dirty="0" smtClean="0">
                <a:solidFill>
                  <a:srgbClr val="002060"/>
                </a:solidFill>
                <a:latin typeface="EC Square Sans Pro"/>
              </a:rPr>
              <a:t>în </a:t>
            </a:r>
            <a:r>
              <a:rPr lang="vi-VN" sz="2400" b="1" dirty="0">
                <a:solidFill>
                  <a:srgbClr val="002060"/>
                </a:solidFill>
                <a:latin typeface="EC Square Sans Pro"/>
              </a:rPr>
              <a:t>E. coli, </a:t>
            </a:r>
            <a:r>
              <a:rPr lang="vi-VN" sz="2400" b="1" dirty="0">
                <a:solidFill>
                  <a:srgbClr val="002060"/>
                </a:solidFill>
                <a:latin typeface="EC Square Sans Pro"/>
              </a:rPr>
              <a:t>asociat intim </a:t>
            </a:r>
            <a:r>
              <a:rPr lang="vi-VN" sz="2400" b="1" dirty="0" smtClean="0">
                <a:solidFill>
                  <a:srgbClr val="002060"/>
                </a:solidFill>
                <a:latin typeface="EC Square Sans Pro"/>
              </a:rPr>
              <a:t>cu</a:t>
            </a:r>
            <a:r>
              <a:rPr lang="vi-VN" sz="2400" b="1" dirty="0" smtClean="0">
                <a:solidFill>
                  <a:srgbClr val="002060"/>
                </a:solidFill>
                <a:latin typeface="EC Square Sans Pro"/>
              </a:rPr>
              <a:t> </a:t>
            </a:r>
            <a:r>
              <a:rPr lang="vi-VN" sz="2400" b="1" dirty="0">
                <a:solidFill>
                  <a:srgbClr val="002060"/>
                </a:solidFill>
                <a:latin typeface="EC Square Sans Pro"/>
              </a:rPr>
              <a:t>tr</a:t>
            </a:r>
            <a:r>
              <a:rPr lang="vi-VN" sz="2400" b="1" dirty="0" smtClean="0">
                <a:solidFill>
                  <a:srgbClr val="002060"/>
                </a:solidFill>
                <a:latin typeface="EC Square Sans Pro"/>
              </a:rPr>
              <a:t>aseul </a:t>
            </a:r>
            <a:r>
              <a:rPr lang="vi-VN" sz="2400" b="1" dirty="0" smtClean="0">
                <a:solidFill>
                  <a:srgbClr val="002060"/>
                </a:solidFill>
                <a:latin typeface="EC Square Sans Pro"/>
              </a:rPr>
              <a:t>antimicrobi</a:t>
            </a:r>
            <a:r>
              <a:rPr lang="en-US" sz="2400" b="1" dirty="0" smtClean="0">
                <a:solidFill>
                  <a:srgbClr val="002060"/>
                </a:solidFill>
                <a:latin typeface="EC Square Sans Pro"/>
              </a:rPr>
              <a:t>e</a:t>
            </a:r>
            <a:r>
              <a:rPr lang="vi-VN" sz="2400" b="1" dirty="0" smtClean="0">
                <a:solidFill>
                  <a:srgbClr val="002060"/>
                </a:solidFill>
                <a:latin typeface="EC Square Sans Pro"/>
              </a:rPr>
              <a:t>nelor </a:t>
            </a:r>
            <a:r>
              <a:rPr lang="vi-VN" sz="2400" b="1" dirty="0">
                <a:solidFill>
                  <a:srgbClr val="002060"/>
                </a:solidFill>
                <a:latin typeface="EC Square Sans Pro"/>
              </a:rPr>
              <a:t>prin membrane.</a:t>
            </a:r>
            <a:endParaRPr lang="en-US" sz="2400" b="1" dirty="0">
              <a:solidFill>
                <a:srgbClr val="002060"/>
              </a:solidFill>
              <a:latin typeface="EC Square Sans Pro"/>
            </a:endParaRPr>
          </a:p>
        </p:txBody>
      </p:sp>
    </p:spTree>
    <p:extLst>
      <p:ext uri="{BB962C8B-B14F-4D97-AF65-F5344CB8AC3E}">
        <p14:creationId xmlns:p14="http://schemas.microsoft.com/office/powerpoint/2010/main" val="131726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1561584"/>
              </p:ext>
            </p:extLst>
          </p:nvPr>
        </p:nvGraphicFramePr>
        <p:xfrm>
          <a:off x="834678" y="475270"/>
          <a:ext cx="10614997" cy="5913821"/>
        </p:xfrm>
        <a:graphic>
          <a:graphicData uri="http://schemas.openxmlformats.org/drawingml/2006/table">
            <a:tbl>
              <a:tblPr firstRow="1" firstCol="1" bandRow="1">
                <a:tableStyleId>{5C22544A-7EE6-4342-B048-85BDC9FD1C3A}</a:tableStyleId>
              </a:tblPr>
              <a:tblGrid>
                <a:gridCol w="1167624"/>
                <a:gridCol w="5178998"/>
                <a:gridCol w="391765"/>
                <a:gridCol w="391765"/>
                <a:gridCol w="391765"/>
                <a:gridCol w="391765"/>
                <a:gridCol w="391765"/>
                <a:gridCol w="391765"/>
                <a:gridCol w="391765"/>
                <a:gridCol w="391765"/>
                <a:gridCol w="391765"/>
                <a:gridCol w="391765"/>
                <a:gridCol w="350725"/>
              </a:tblGrid>
              <a:tr h="372718">
                <a:tc rowSpan="2">
                  <a:txBody>
                    <a:bodyPr/>
                    <a:lstStyle/>
                    <a:p>
                      <a:pPr algn="ctr">
                        <a:lnSpc>
                          <a:spcPct val="100000"/>
                        </a:lnSpc>
                        <a:spcAft>
                          <a:spcPts val="0"/>
                        </a:spcAft>
                      </a:pPr>
                      <a:r>
                        <a:rPr lang="en-US" sz="1600" dirty="0" err="1" smtClean="0">
                          <a:effectLst/>
                          <a:latin typeface="EC Square Sans Pro"/>
                        </a:rPr>
                        <a:t>Timp</a:t>
                      </a:r>
                      <a:r>
                        <a:rPr lang="en-US" sz="1600" dirty="0" smtClean="0">
                          <a:effectLst/>
                          <a:latin typeface="EC Square Sans Pro"/>
                        </a:rPr>
                        <a:t> </a:t>
                      </a:r>
                      <a:r>
                        <a:rPr lang="en-US" sz="1600" dirty="0" err="1" smtClean="0">
                          <a:effectLst/>
                          <a:latin typeface="EC Square Sans Pro"/>
                        </a:rPr>
                        <a:t>retentie</a:t>
                      </a:r>
                      <a:endParaRPr lang="en-US" sz="1600" dirty="0" smtClean="0">
                        <a:effectLst/>
                        <a:latin typeface="EC Square Sans Pro"/>
                      </a:endParaRPr>
                    </a:p>
                    <a:p>
                      <a:pPr algn="ctr">
                        <a:lnSpc>
                          <a:spcPct val="100000"/>
                        </a:lnSpc>
                        <a:spcAft>
                          <a:spcPts val="0"/>
                        </a:spcAft>
                      </a:pPr>
                      <a:r>
                        <a:rPr lang="en-US" sz="1600" dirty="0" smtClean="0">
                          <a:effectLst/>
                          <a:latin typeface="EC Square Sans Pro"/>
                        </a:rPr>
                        <a:t>(min</a:t>
                      </a:r>
                      <a:r>
                        <a:rPr lang="en-US" sz="1600" dirty="0">
                          <a:effectLst/>
                          <a:latin typeface="EC Square Sans Pro"/>
                        </a:rPr>
                        <a:t>.)</a:t>
                      </a:r>
                      <a:endParaRPr lang="en-US" sz="16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marR="635" algn="r">
                        <a:lnSpc>
                          <a:spcPct val="100000"/>
                        </a:lnSpc>
                        <a:spcAft>
                          <a:spcPts val="0"/>
                        </a:spcAft>
                      </a:pPr>
                      <a:r>
                        <a:rPr lang="en-US" sz="2000" dirty="0" err="1" smtClean="0">
                          <a:solidFill>
                            <a:schemeClr val="bg1"/>
                          </a:solidFill>
                          <a:effectLst/>
                          <a:latin typeface="EC Square Sans Pro"/>
                        </a:rPr>
                        <a:t>Compus</a:t>
                      </a:r>
                      <a:r>
                        <a:rPr lang="en-US" sz="2000" dirty="0" smtClean="0">
                          <a:solidFill>
                            <a:schemeClr val="bg1"/>
                          </a:solidFill>
                          <a:effectLst/>
                          <a:latin typeface="EC Square Sans Pro"/>
                        </a:rPr>
                        <a:t> </a:t>
                      </a:r>
                      <a:r>
                        <a:rPr lang="en-US" sz="2000" dirty="0" err="1" smtClean="0">
                          <a:solidFill>
                            <a:schemeClr val="bg1"/>
                          </a:solidFill>
                          <a:effectLst/>
                          <a:latin typeface="EC Square Sans Pro"/>
                        </a:rPr>
                        <a:t>identificat</a:t>
                      </a:r>
                      <a:endParaRPr lang="en-US" sz="2000" dirty="0">
                        <a:solidFill>
                          <a:schemeClr val="bg1"/>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11">
                  <a:txBody>
                    <a:bodyPr/>
                    <a:lstStyle/>
                    <a:p>
                      <a:pPr algn="ctr">
                        <a:lnSpc>
                          <a:spcPct val="100000"/>
                        </a:lnSpc>
                        <a:spcAft>
                          <a:spcPts val="0"/>
                        </a:spcAft>
                      </a:pPr>
                      <a:r>
                        <a:rPr lang="vi-VN" sz="1700" b="1" dirty="0" smtClean="0">
                          <a:solidFill>
                            <a:schemeClr val="bg1"/>
                          </a:solidFill>
                          <a:effectLst/>
                          <a:latin typeface="EC Square Sans Pro"/>
                        </a:rPr>
                        <a:t>Numărul </a:t>
                      </a:r>
                      <a:r>
                        <a:rPr lang="en-US" sz="1700" b="1" dirty="0" err="1" smtClean="0">
                          <a:solidFill>
                            <a:schemeClr val="bg1"/>
                          </a:solidFill>
                          <a:effectLst/>
                          <a:latin typeface="EC Square Sans Pro"/>
                        </a:rPr>
                        <a:t>probei</a:t>
                      </a:r>
                      <a:r>
                        <a:rPr lang="vi-VN" sz="1700" b="1" dirty="0" smtClean="0">
                          <a:solidFill>
                            <a:schemeClr val="bg1"/>
                          </a:solidFill>
                          <a:effectLst/>
                          <a:latin typeface="EC Square Sans Pro"/>
                        </a:rPr>
                        <a:t> </a:t>
                      </a:r>
                      <a:r>
                        <a:rPr lang="vi-VN" sz="1700" b="1" dirty="0" smtClean="0">
                          <a:solidFill>
                            <a:schemeClr val="bg1"/>
                          </a:solidFill>
                          <a:effectLst/>
                          <a:latin typeface="EC Square Sans Pro"/>
                        </a:rPr>
                        <a:t>(cromatogramă)</a:t>
                      </a:r>
                      <a:endParaRPr lang="en-US" sz="1700" b="1" dirty="0">
                        <a:solidFill>
                          <a:schemeClr val="bg1"/>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18">
                <a:tc vMerge="1">
                  <a:txBody>
                    <a:bodyPr/>
                    <a:lstStyle/>
                    <a:p>
                      <a:endParaRPr lang="en-US"/>
                    </a:p>
                  </a:txBody>
                  <a:tcPr/>
                </a:tc>
                <a:tc vMerge="1">
                  <a:txBody>
                    <a:bodyPr/>
                    <a:lstStyle/>
                    <a:p>
                      <a:endParaRPr lang="en-US"/>
                    </a:p>
                  </a:txBody>
                  <a:tcPr/>
                </a:tc>
                <a:tc>
                  <a:txBody>
                    <a:bodyPr/>
                    <a:lstStyle/>
                    <a:p>
                      <a:pPr algn="ctr">
                        <a:lnSpc>
                          <a:spcPct val="100000"/>
                        </a:lnSpc>
                        <a:spcAft>
                          <a:spcPts val="0"/>
                        </a:spcAft>
                      </a:pPr>
                      <a:r>
                        <a:rPr lang="en-US" sz="1500" b="1" dirty="0">
                          <a:effectLst/>
                          <a:latin typeface="EC Square Sans Pro"/>
                        </a:rPr>
                        <a:t>1</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2</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3</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4</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5</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6</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7</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8</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9</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10</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effectLst/>
                          <a:latin typeface="EC Square Sans Pro"/>
                        </a:rPr>
                        <a:t>11</a:t>
                      </a:r>
                      <a:endParaRPr lang="en-US" sz="1500" b="1"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8.2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acid </a:t>
                      </a:r>
                      <a:r>
                        <a:rPr lang="en-US" sz="1500" b="1" dirty="0" err="1" smtClean="0">
                          <a:solidFill>
                            <a:srgbClr val="002060"/>
                          </a:solidFill>
                          <a:effectLst/>
                          <a:latin typeface="EC Square Sans Pro"/>
                        </a:rPr>
                        <a:t>decanoic</a:t>
                      </a:r>
                      <a:r>
                        <a:rPr lang="en-US" sz="1500" b="1" dirty="0" smtClean="0">
                          <a:solidFill>
                            <a:srgbClr val="002060"/>
                          </a:solidFill>
                          <a:effectLst/>
                          <a:latin typeface="EC Square Sans Pro"/>
                        </a:rPr>
                        <a:t> (ester </a:t>
                      </a:r>
                      <a:r>
                        <a:rPr lang="en-US" sz="1500" b="1" dirty="0" err="1" smtClean="0">
                          <a:solidFill>
                            <a:srgbClr val="002060"/>
                          </a:solidFill>
                          <a:effectLst/>
                          <a:latin typeface="EC Square Sans Pro"/>
                        </a:rPr>
                        <a:t>metilic</a:t>
                      </a:r>
                      <a:r>
                        <a:rPr lang="en-US" sz="1500" b="1" dirty="0" smtClean="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10.3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4-octadecenal</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10.6</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metil-10-metil </a:t>
                      </a:r>
                      <a:r>
                        <a:rPr lang="en-US" sz="1500" b="1" dirty="0" err="1" smtClean="0">
                          <a:solidFill>
                            <a:srgbClr val="002060"/>
                          </a:solidFill>
                          <a:effectLst/>
                          <a:latin typeface="EC Square Sans Pro"/>
                        </a:rPr>
                        <a:t>undecanoat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800" dirty="0">
                          <a:solidFill>
                            <a:srgbClr val="FF0000"/>
                          </a:solidFill>
                          <a:effectLst/>
                          <a:latin typeface="EC Square Sans Pro"/>
                        </a:rPr>
                        <a:t>13.8</a:t>
                      </a:r>
                      <a:endParaRPr lang="en-US" sz="1800"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800" b="1" dirty="0" err="1" smtClean="0">
                          <a:solidFill>
                            <a:srgbClr val="FF0000"/>
                          </a:solidFill>
                          <a:effectLst/>
                          <a:latin typeface="EC Square Sans Pro"/>
                        </a:rPr>
                        <a:t>metil</a:t>
                      </a:r>
                      <a:r>
                        <a:rPr lang="en-US" sz="1800" b="1" dirty="0" smtClean="0">
                          <a:solidFill>
                            <a:srgbClr val="FF0000"/>
                          </a:solidFill>
                          <a:effectLst/>
                          <a:latin typeface="EC Square Sans Pro"/>
                        </a:rPr>
                        <a:t>-(Z)-11-tetradecenoat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a:solidFill>
                            <a:srgbClr val="FF0000"/>
                          </a:solidFill>
                          <a:effectLst/>
                          <a:latin typeface="EC Square Sans Pro"/>
                        </a:rPr>
                        <a:t>-</a:t>
                      </a:r>
                      <a:endParaRPr lang="en-US" sz="1800" b="1" dirty="0">
                        <a:solidFill>
                          <a:srgbClr val="FF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14.3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smtClean="0">
                          <a:solidFill>
                            <a:srgbClr val="002060"/>
                          </a:solidFill>
                          <a:effectLst/>
                          <a:latin typeface="EC Square Sans Pro"/>
                        </a:rPr>
                        <a:t>metil-iso-miristat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15.7</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smtClean="0">
                          <a:solidFill>
                            <a:srgbClr val="002060"/>
                          </a:solidFill>
                          <a:effectLst/>
                          <a:latin typeface="EC Square Sans Pro"/>
                        </a:rPr>
                        <a:t>metil</a:t>
                      </a:r>
                      <a:r>
                        <a:rPr lang="en-US" sz="1500" b="1" dirty="0" smtClean="0">
                          <a:solidFill>
                            <a:srgbClr val="002060"/>
                          </a:solidFill>
                          <a:effectLst/>
                          <a:latin typeface="EC Square Sans Pro"/>
                        </a:rPr>
                        <a:t>-(Z)-11-tetradecenoat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17.2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i-</a:t>
                      </a:r>
                      <a:r>
                        <a:rPr lang="en-US" sz="1500" b="1" dirty="0" err="1" smtClean="0">
                          <a:solidFill>
                            <a:srgbClr val="002060"/>
                          </a:solidFill>
                          <a:effectLst/>
                          <a:latin typeface="EC Square Sans Pro"/>
                        </a:rPr>
                        <a:t>propil</a:t>
                      </a:r>
                      <a:r>
                        <a:rPr lang="en-US" sz="1500" b="1" dirty="0" smtClean="0">
                          <a:solidFill>
                            <a:srgbClr val="002060"/>
                          </a:solidFill>
                          <a:effectLst/>
                          <a:latin typeface="EC Square Sans Pro"/>
                        </a:rPr>
                        <a:t>-</a:t>
                      </a:r>
                      <a:r>
                        <a:rPr lang="en-US" sz="1500" b="1" dirty="0" err="1" smtClean="0">
                          <a:solidFill>
                            <a:srgbClr val="002060"/>
                          </a:solidFill>
                          <a:effectLst/>
                          <a:latin typeface="EC Square Sans Pro"/>
                        </a:rPr>
                        <a:t>tetradecanoat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20.1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smtClean="0">
                          <a:solidFill>
                            <a:srgbClr val="002060"/>
                          </a:solidFill>
                          <a:effectLst/>
                          <a:latin typeface="EC Square Sans Pro"/>
                        </a:rPr>
                        <a:t>metil-palmitoleat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500" dirty="0">
                          <a:effectLst/>
                          <a:latin typeface="EC Square Sans Pro"/>
                        </a:rPr>
                        <a:t>20.2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metil-hexadec-9-enoat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21.3</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metil-14-metil-pentadecanoat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37583">
                <a:tc>
                  <a:txBody>
                    <a:bodyPr/>
                    <a:lstStyle/>
                    <a:p>
                      <a:pPr algn="ctr">
                        <a:lnSpc>
                          <a:spcPct val="100000"/>
                        </a:lnSpc>
                        <a:spcAft>
                          <a:spcPts val="0"/>
                        </a:spcAft>
                      </a:pPr>
                      <a:r>
                        <a:rPr lang="en-US" sz="1500" dirty="0">
                          <a:effectLst/>
                          <a:latin typeface="EC Square Sans Pro"/>
                        </a:rPr>
                        <a:t>21.4</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metil-3-(3,5-di-tert-butil-4-hidroxi-fenil) </a:t>
                      </a:r>
                      <a:r>
                        <a:rPr lang="en-US" sz="1500" b="1" dirty="0" err="1" smtClean="0">
                          <a:solidFill>
                            <a:srgbClr val="002060"/>
                          </a:solidFill>
                          <a:effectLst/>
                          <a:latin typeface="EC Square Sans Pro"/>
                        </a:rPr>
                        <a:t>propionat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8-heptadecenoat de </a:t>
                      </a:r>
                      <a:r>
                        <a:rPr lang="en-US" sz="1500" b="1" dirty="0" err="1" smtClean="0">
                          <a:solidFill>
                            <a:srgbClr val="002060"/>
                          </a:solidFill>
                          <a:effectLst/>
                          <a:latin typeface="EC Square Sans Pro"/>
                        </a:rPr>
                        <a:t>metil</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metil-9,10-metilen-hexadecanoat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26.1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acid cis-10-heptadecenoic (ester </a:t>
                      </a:r>
                      <a:r>
                        <a:rPr lang="en-US" sz="1500" b="1" dirty="0" err="1" smtClean="0">
                          <a:solidFill>
                            <a:srgbClr val="002060"/>
                          </a:solidFill>
                          <a:effectLst/>
                          <a:latin typeface="EC Square Sans Pro"/>
                        </a:rPr>
                        <a:t>metilic</a:t>
                      </a:r>
                      <a:r>
                        <a:rPr lang="en-US" sz="1500" b="1" dirty="0" smtClean="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(10E)-10-octadecenoat de </a:t>
                      </a:r>
                      <a:r>
                        <a:rPr lang="en-US" sz="1500" b="1" dirty="0" err="1" smtClean="0">
                          <a:solidFill>
                            <a:srgbClr val="002060"/>
                          </a:solidFill>
                          <a:effectLst/>
                          <a:latin typeface="EC Square Sans Pro"/>
                        </a:rPr>
                        <a:t>metil</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-11-octadecenoat de </a:t>
                      </a:r>
                      <a:r>
                        <a:rPr lang="en-US" sz="1500" b="1" dirty="0" err="1" smtClean="0">
                          <a:solidFill>
                            <a:srgbClr val="002060"/>
                          </a:solidFill>
                          <a:effectLst/>
                          <a:latin typeface="EC Square Sans Pro"/>
                        </a:rPr>
                        <a:t>metil</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29.0</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metil-trans-8-octadecenoat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29.1</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metil-13-octadecenoat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29.5</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metil-16-metil-heptadecanoat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29.5</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a:solidFill>
                            <a:srgbClr val="002060"/>
                          </a:solidFill>
                          <a:effectLst/>
                          <a:latin typeface="EC Square Sans Pro"/>
                        </a:rPr>
                        <a:t>methyl-14-methyl-heptadecanoate</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30.4</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acid </a:t>
                      </a:r>
                      <a:r>
                        <a:rPr lang="en-US" sz="1500" b="1" dirty="0" err="1" smtClean="0">
                          <a:solidFill>
                            <a:srgbClr val="002060"/>
                          </a:solidFill>
                          <a:effectLst/>
                          <a:latin typeface="EC Square Sans Pro"/>
                        </a:rPr>
                        <a:t>decanoic</a:t>
                      </a:r>
                      <a:r>
                        <a:rPr lang="en-US" sz="1500" b="1" dirty="0" smtClean="0">
                          <a:solidFill>
                            <a:srgbClr val="002060"/>
                          </a:solidFill>
                          <a:effectLst/>
                          <a:latin typeface="EC Square Sans Pro"/>
                        </a:rPr>
                        <a:t> (</a:t>
                      </a:r>
                      <a:r>
                        <a:rPr lang="en-US" sz="1500" b="1" dirty="0" err="1" smtClean="0">
                          <a:solidFill>
                            <a:srgbClr val="002060"/>
                          </a:solidFill>
                          <a:effectLst/>
                          <a:latin typeface="EC Square Sans Pro"/>
                        </a:rPr>
                        <a:t>decilester</a:t>
                      </a:r>
                      <a:r>
                        <a:rPr lang="en-US" sz="1500" b="1" dirty="0" smtClean="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31.2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err="1" smtClean="0">
                          <a:solidFill>
                            <a:srgbClr val="002060"/>
                          </a:solidFill>
                          <a:effectLst/>
                          <a:latin typeface="EC Square Sans Pro"/>
                        </a:rPr>
                        <a:t>metil-dihidrosterculat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161">
                <a:tc>
                  <a:txBody>
                    <a:bodyPr/>
                    <a:lstStyle/>
                    <a:p>
                      <a:pPr algn="ctr">
                        <a:lnSpc>
                          <a:spcPct val="100000"/>
                        </a:lnSpc>
                        <a:spcAft>
                          <a:spcPts val="0"/>
                        </a:spcAft>
                      </a:pPr>
                      <a:r>
                        <a:rPr lang="en-US" sz="1500" dirty="0">
                          <a:effectLst/>
                          <a:latin typeface="EC Square Sans Pro"/>
                        </a:rPr>
                        <a:t>31.2</a:t>
                      </a:r>
                      <a:endParaRPr lang="en-US" sz="1500" dirty="0">
                        <a:solidFill>
                          <a:srgbClr val="00000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635" algn="r">
                        <a:lnSpc>
                          <a:spcPct val="100000"/>
                        </a:lnSpc>
                        <a:spcAft>
                          <a:spcPts val="0"/>
                        </a:spcAft>
                      </a:pPr>
                      <a:r>
                        <a:rPr lang="en-US" sz="1500" b="1" dirty="0" smtClean="0">
                          <a:solidFill>
                            <a:srgbClr val="002060"/>
                          </a:solidFill>
                          <a:effectLst/>
                          <a:latin typeface="EC Square Sans Pro"/>
                        </a:rPr>
                        <a:t>metil-9,10-metilen-octadecanoat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a:solidFill>
                            <a:srgbClr val="002060"/>
                          </a:solidFill>
                          <a:effectLst/>
                          <a:latin typeface="EC Square Sans Pro"/>
                        </a:rPr>
                        <a:t>-</a:t>
                      </a:r>
                      <a:endParaRPr lang="en-US" sz="1500" b="1">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a:solidFill>
                            <a:srgbClr val="002060"/>
                          </a:solidFill>
                          <a:effectLst/>
                          <a:latin typeface="EC Square Sans Pro"/>
                        </a:rPr>
                        <a:t>+</a:t>
                      </a:r>
                      <a:endParaRPr lang="en-US" sz="15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3063" marR="6306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834678" y="90549"/>
            <a:ext cx="10614997" cy="400110"/>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indent="269875" algn="ctr" eaLnBrk="0" fontAlgn="base" hangingPunct="0">
              <a:spcBef>
                <a:spcPct val="0"/>
              </a:spcBef>
              <a:spcAft>
                <a:spcPct val="0"/>
              </a:spcAft>
            </a:pPr>
            <a:r>
              <a:rPr lang="vi-VN" altLang="en-US" sz="2000" b="1" dirty="0">
                <a:solidFill>
                  <a:schemeClr val="bg1"/>
                </a:solidFill>
                <a:latin typeface="EC Square Sans Pro"/>
                <a:ea typeface="Times New Roman" panose="02020603050405020304" pitchFamily="18" charset="0"/>
                <a:cs typeface="Times New Roman" panose="02020603050405020304" pitchFamily="18" charset="0"/>
              </a:rPr>
              <a:t>Cuantificarea rezultatelor și evidențierea acizilor grași din membrana bacteriană</a:t>
            </a:r>
            <a:endParaRPr kumimoji="0" lang="en-US" altLang="en-US" sz="800" b="1" i="0" u="none" strike="noStrike" cap="none" normalizeH="0" baseline="0" dirty="0" smtClean="0">
              <a:ln>
                <a:noFill/>
              </a:ln>
              <a:solidFill>
                <a:schemeClr val="bg1"/>
              </a:solidFill>
              <a:effectLst/>
              <a:latin typeface="EC Square Sans Pro"/>
            </a:endParaRPr>
          </a:p>
        </p:txBody>
      </p:sp>
    </p:spTree>
    <p:extLst>
      <p:ext uri="{BB962C8B-B14F-4D97-AF65-F5344CB8AC3E}">
        <p14:creationId xmlns:p14="http://schemas.microsoft.com/office/powerpoint/2010/main" val="3363408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4" descr="antibiotics_DOMA_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08" y="0"/>
            <a:ext cx="3604436" cy="68374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668133862"/>
              </p:ext>
            </p:extLst>
          </p:nvPr>
        </p:nvGraphicFramePr>
        <p:xfrm>
          <a:off x="3965532" y="1092615"/>
          <a:ext cx="6443331" cy="1390310"/>
        </p:xfrm>
        <a:graphic>
          <a:graphicData uri="http://schemas.openxmlformats.org/drawingml/2006/table">
            <a:tbl>
              <a:tblPr firstRow="1" firstCol="1" bandRow="1">
                <a:tableStyleId>{5C22544A-7EE6-4342-B048-85BDC9FD1C3A}</a:tableStyleId>
              </a:tblPr>
              <a:tblGrid>
                <a:gridCol w="1643409"/>
                <a:gridCol w="1599974"/>
                <a:gridCol w="1599974"/>
                <a:gridCol w="1599974"/>
              </a:tblGrid>
              <a:tr h="559600">
                <a:tc>
                  <a:txBody>
                    <a:bodyPr/>
                    <a:lstStyle/>
                    <a:p>
                      <a:pPr algn="r">
                        <a:lnSpc>
                          <a:spcPct val="100000"/>
                        </a:lnSpc>
                        <a:spcAft>
                          <a:spcPts val="0"/>
                        </a:spcAft>
                      </a:pPr>
                      <a:r>
                        <a:rPr lang="ro-RO" sz="1800" dirty="0">
                          <a:effectLst/>
                          <a:latin typeface="EC Square Sans Pro"/>
                        </a:rPr>
                        <a:t> </a:t>
                      </a:r>
                      <a:r>
                        <a:rPr lang="ro-RO" sz="1800" dirty="0" smtClean="0">
                          <a:effectLst/>
                          <a:latin typeface="EC Square Sans Pro"/>
                        </a:rPr>
                        <a:t>Categorie</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smtClean="0">
                          <a:effectLst/>
                          <a:latin typeface="EC Square Sans Pro"/>
                        </a:rPr>
                        <a:t>Sensitiv</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smtClean="0">
                          <a:effectLst/>
                          <a:latin typeface="EC Square Sans Pro"/>
                        </a:rPr>
                        <a:t>Resist</a:t>
                      </a:r>
                      <a:r>
                        <a:rPr lang="en-US" sz="1800" dirty="0" smtClean="0">
                          <a:effectLst/>
                          <a:latin typeface="EC Square Sans Pro"/>
                        </a:rPr>
                        <a:t>e</a:t>
                      </a:r>
                      <a:r>
                        <a:rPr lang="ro-RO" sz="1800" dirty="0" smtClean="0">
                          <a:effectLst/>
                          <a:latin typeface="EC Square Sans Pro"/>
                        </a:rPr>
                        <a:t>nt</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800" dirty="0" smtClean="0">
                          <a:effectLst/>
                          <a:latin typeface="EC Square Sans Pro"/>
                        </a:rPr>
                        <a:t>Acizi grași</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27305">
                <a:tc>
                  <a:txBody>
                    <a:bodyPr/>
                    <a:lstStyle/>
                    <a:p>
                      <a:pPr algn="r">
                        <a:lnSpc>
                          <a:spcPct val="100000"/>
                        </a:lnSpc>
                        <a:spcAft>
                          <a:spcPts val="0"/>
                        </a:spcAft>
                      </a:pPr>
                      <a:r>
                        <a:rPr lang="ro-RO" sz="1800" dirty="0" smtClean="0">
                          <a:effectLst/>
                          <a:latin typeface="EC Square Sans Pro"/>
                        </a:rPr>
                        <a:t>Sensitiv</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7305">
                <a:tc>
                  <a:txBody>
                    <a:bodyPr/>
                    <a:lstStyle/>
                    <a:p>
                      <a:pPr algn="r">
                        <a:lnSpc>
                          <a:spcPct val="100000"/>
                        </a:lnSpc>
                        <a:spcAft>
                          <a:spcPts val="0"/>
                        </a:spcAft>
                      </a:pPr>
                      <a:r>
                        <a:rPr lang="ro-RO" sz="1800" dirty="0" smtClean="0">
                          <a:effectLst/>
                          <a:latin typeface="EC Square Sans Pro"/>
                        </a:rPr>
                        <a:t>Resist</a:t>
                      </a:r>
                      <a:r>
                        <a:rPr lang="en-US" sz="1800" dirty="0" smtClean="0">
                          <a:effectLst/>
                          <a:latin typeface="EC Square Sans Pro"/>
                        </a:rPr>
                        <a:t>e</a:t>
                      </a:r>
                      <a:r>
                        <a:rPr lang="ro-RO" sz="1800" dirty="0" smtClean="0">
                          <a:effectLst/>
                          <a:latin typeface="EC Square Sans Pro"/>
                        </a:rPr>
                        <a:t>nt</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en-US" sz="1800" b="1" dirty="0" smtClean="0">
                          <a:solidFill>
                            <a:srgbClr val="002060"/>
                          </a:solidFill>
                          <a:effectLst/>
                          <a:latin typeface="EC Square Sans Pro"/>
                        </a:rPr>
                        <a:t> </a:t>
                      </a:r>
                      <a:r>
                        <a:rPr lang="ro-RO" sz="1800" b="1" dirty="0" smtClean="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82070">
                <a:tc>
                  <a:txBody>
                    <a:bodyPr/>
                    <a:lstStyle/>
                    <a:p>
                      <a:pPr algn="r">
                        <a:lnSpc>
                          <a:spcPct val="100000"/>
                        </a:lnSpc>
                        <a:spcAft>
                          <a:spcPts val="0"/>
                        </a:spcAft>
                      </a:pPr>
                      <a:r>
                        <a:rPr lang="ro-RO" sz="1800" dirty="0" smtClean="0">
                          <a:effectLst/>
                          <a:latin typeface="EC Square Sans Pro"/>
                        </a:rPr>
                        <a:t>Acizi grași</a:t>
                      </a:r>
                      <a:endParaRPr lang="en-US" sz="2000" dirty="0">
                        <a:solidFill>
                          <a:srgbClr val="00000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-0.760627515</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0000"/>
                        </a:lnSpc>
                        <a:spcAft>
                          <a:spcPts val="0"/>
                        </a:spcAft>
                      </a:pPr>
                      <a:r>
                        <a:rPr lang="ro-RO" sz="1800" b="1" dirty="0">
                          <a:solidFill>
                            <a:srgbClr val="002060"/>
                          </a:solidFill>
                          <a:effectLst/>
                          <a:latin typeface="EC Square Sans Pro"/>
                        </a:rPr>
                        <a:t>1</a:t>
                      </a:r>
                      <a:endParaRPr lang="en-US" sz="2000" b="1" dirty="0">
                        <a:solidFill>
                          <a:srgbClr val="002060"/>
                        </a:solidFill>
                        <a:effectLst/>
                        <a:latin typeface="EC Square Sans Pro"/>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ectangle 4"/>
          <p:cNvSpPr>
            <a:spLocks noChangeArrowheads="1"/>
          </p:cNvSpPr>
          <p:nvPr/>
        </p:nvSpPr>
        <p:spPr bwMode="auto">
          <a:xfrm>
            <a:off x="3965533" y="723283"/>
            <a:ext cx="6443331" cy="369332"/>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zh-CN" b="1" dirty="0" err="1">
                <a:solidFill>
                  <a:schemeClr val="bg1"/>
                </a:solidFill>
                <a:latin typeface="EC Square Sans Pro"/>
                <a:ea typeface="SimSun" panose="02010600030101010101" pitchFamily="2" charset="-122"/>
                <a:cs typeface="Times New Roman" panose="02020603050405020304" pitchFamily="18" charset="0"/>
              </a:rPr>
              <a:t>Matricea</a:t>
            </a:r>
            <a:r>
              <a:rPr lang="en-US" altLang="zh-CN" b="1" dirty="0">
                <a:solidFill>
                  <a:schemeClr val="bg1"/>
                </a:solidFill>
                <a:latin typeface="EC Square Sans Pro"/>
                <a:ea typeface="SimSun" panose="02010600030101010101" pitchFamily="2" charset="-122"/>
                <a:cs typeface="Times New Roman" panose="02020603050405020304" pitchFamily="18" charset="0"/>
              </a:rPr>
              <a:t> </a:t>
            </a:r>
            <a:r>
              <a:rPr lang="en-US" altLang="zh-CN" b="1" dirty="0" err="1">
                <a:solidFill>
                  <a:schemeClr val="bg1"/>
                </a:solidFill>
                <a:latin typeface="EC Square Sans Pro"/>
                <a:ea typeface="SimSun" panose="02010600030101010101" pitchFamily="2" charset="-122"/>
                <a:cs typeface="Times New Roman" panose="02020603050405020304" pitchFamily="18" charset="0"/>
              </a:rPr>
              <a:t>corelației</a:t>
            </a:r>
            <a:r>
              <a:rPr lang="en-US" altLang="zh-CN" b="1" dirty="0">
                <a:solidFill>
                  <a:schemeClr val="bg1"/>
                </a:solidFill>
                <a:latin typeface="EC Square Sans Pro"/>
                <a:ea typeface="SimSun" panose="02010600030101010101" pitchFamily="2" charset="-122"/>
                <a:cs typeface="Times New Roman" panose="02020603050405020304" pitchFamily="18" charset="0"/>
              </a:rPr>
              <a:t> </a:t>
            </a:r>
            <a:r>
              <a:rPr lang="en-US" altLang="zh-CN" b="1" dirty="0" err="1">
                <a:solidFill>
                  <a:schemeClr val="bg1"/>
                </a:solidFill>
                <a:latin typeface="EC Square Sans Pro"/>
                <a:ea typeface="SimSun" panose="02010600030101010101" pitchFamily="2" charset="-122"/>
                <a:cs typeface="Times New Roman" panose="02020603050405020304" pitchFamily="18" charset="0"/>
              </a:rPr>
              <a:t>statistice</a:t>
            </a:r>
            <a:endParaRPr kumimoji="0" lang="en-US" altLang="zh-CN" sz="800" b="0" i="0" u="none" strike="noStrike" cap="none" normalizeH="0" baseline="0" dirty="0" smtClean="0">
              <a:ln>
                <a:noFill/>
              </a:ln>
              <a:solidFill>
                <a:schemeClr val="bg1"/>
              </a:solidFill>
              <a:effectLst/>
              <a:latin typeface="EC Square Sans Pro"/>
            </a:endParaRPr>
          </a:p>
        </p:txBody>
      </p:sp>
      <p:sp>
        <p:nvSpPr>
          <p:cNvPr id="8" name="Text Placeholder 1"/>
          <p:cNvSpPr>
            <a:spLocks noGrp="1"/>
          </p:cNvSpPr>
          <p:nvPr>
            <p:ph type="body" sz="quarter" idx="10"/>
          </p:nvPr>
        </p:nvSpPr>
        <p:spPr>
          <a:xfrm>
            <a:off x="3813652" y="2945664"/>
            <a:ext cx="7928533" cy="3712939"/>
          </a:xfrm>
        </p:spPr>
        <p:txBody>
          <a:bodyPr>
            <a:noAutofit/>
          </a:bodyPr>
          <a:lstStyle/>
          <a:p>
            <a:pPr algn="just">
              <a:lnSpc>
                <a:spcPct val="100000"/>
              </a:lnSpc>
              <a:spcBef>
                <a:spcPts val="0"/>
              </a:spcBef>
            </a:pPr>
            <a:r>
              <a:rPr lang="vi-VN" sz="2400" b="1" dirty="0"/>
              <a:t>Prezența acidului </a:t>
            </a:r>
            <a:r>
              <a:rPr lang="vi-VN" sz="2600" b="1" dirty="0">
                <a:solidFill>
                  <a:srgbClr val="FF0000"/>
                </a:solidFill>
              </a:rPr>
              <a:t>metil-(Z)-11-tetradecenoic</a:t>
            </a:r>
            <a:r>
              <a:rPr lang="vi-VN" sz="2600" b="1" dirty="0"/>
              <a:t> </a:t>
            </a:r>
            <a:r>
              <a:rPr lang="vi-VN" sz="2400" b="1" dirty="0"/>
              <a:t>a </a:t>
            </a:r>
            <a:r>
              <a:rPr lang="en-US" sz="2400" b="1" dirty="0" err="1" smtClean="0"/>
              <a:t>fost</a:t>
            </a:r>
            <a:r>
              <a:rPr lang="en-US" sz="2400" b="1" dirty="0" smtClean="0"/>
              <a:t> </a:t>
            </a:r>
            <a:r>
              <a:rPr lang="vi-VN" sz="2400" b="1" dirty="0" smtClean="0"/>
              <a:t>co</a:t>
            </a:r>
            <a:r>
              <a:rPr lang="en-US" sz="2400" b="1" dirty="0" err="1" smtClean="0"/>
              <a:t>relata</a:t>
            </a:r>
            <a:r>
              <a:rPr lang="vi-VN" sz="2400" b="1" dirty="0" smtClean="0"/>
              <a:t> </a:t>
            </a:r>
            <a:r>
              <a:rPr lang="vi-VN" sz="2400" b="1" dirty="0"/>
              <a:t>cu </a:t>
            </a:r>
            <a:r>
              <a:rPr lang="vi-VN" sz="2400" b="1" dirty="0">
                <a:solidFill>
                  <a:srgbClr val="FF0000"/>
                </a:solidFill>
              </a:rPr>
              <a:t>susceptibilitatea la </a:t>
            </a:r>
            <a:r>
              <a:rPr lang="vi-VN" sz="2400" b="1" i="1" dirty="0">
                <a:solidFill>
                  <a:srgbClr val="FF0000"/>
                </a:solidFill>
              </a:rPr>
              <a:t>E. </a:t>
            </a:r>
            <a:r>
              <a:rPr lang="vi-VN" sz="2400" b="1" i="1" dirty="0" smtClean="0">
                <a:solidFill>
                  <a:srgbClr val="FF0000"/>
                </a:solidFill>
              </a:rPr>
              <a:t>coli</a:t>
            </a:r>
            <a:r>
              <a:rPr lang="en-US" sz="2400" b="1" dirty="0" smtClean="0"/>
              <a:t>. </a:t>
            </a:r>
          </a:p>
          <a:p>
            <a:pPr marL="0" indent="0" algn="just">
              <a:lnSpc>
                <a:spcPct val="100000"/>
              </a:lnSpc>
              <a:spcBef>
                <a:spcPts val="0"/>
              </a:spcBef>
              <a:buNone/>
            </a:pPr>
            <a:endParaRPr lang="en-US" sz="1000" b="1" dirty="0" smtClean="0"/>
          </a:p>
          <a:p>
            <a:pPr algn="just">
              <a:lnSpc>
                <a:spcPct val="100000"/>
              </a:lnSpc>
              <a:spcBef>
                <a:spcPts val="0"/>
              </a:spcBef>
            </a:pPr>
            <a:r>
              <a:rPr lang="vi-VN" sz="2400" b="1" dirty="0"/>
              <a:t>Acest acid gras </a:t>
            </a:r>
            <a:r>
              <a:rPr lang="vi-VN" sz="2800" b="1" dirty="0">
                <a:solidFill>
                  <a:srgbClr val="FF0000"/>
                </a:solidFill>
              </a:rPr>
              <a:t>nu a fost </a:t>
            </a:r>
            <a:r>
              <a:rPr lang="en-US" sz="2800" b="1" dirty="0" err="1" smtClean="0">
                <a:solidFill>
                  <a:srgbClr val="FF0000"/>
                </a:solidFill>
              </a:rPr>
              <a:t>identifica</a:t>
            </a:r>
            <a:r>
              <a:rPr lang="vi-VN" sz="2800" b="1" dirty="0" smtClean="0">
                <a:solidFill>
                  <a:srgbClr val="FF0000"/>
                </a:solidFill>
              </a:rPr>
              <a:t>t </a:t>
            </a:r>
            <a:r>
              <a:rPr lang="vi-VN" sz="2400" b="1" dirty="0"/>
              <a:t>în tulpinile </a:t>
            </a:r>
            <a:r>
              <a:rPr lang="vi-VN" sz="2400" b="1" dirty="0">
                <a:solidFill>
                  <a:srgbClr val="FF0000"/>
                </a:solidFill>
              </a:rPr>
              <a:t>rezistente</a:t>
            </a:r>
            <a:r>
              <a:rPr lang="vi-VN" sz="2400" b="1" dirty="0"/>
              <a:t> </a:t>
            </a:r>
            <a:r>
              <a:rPr lang="vi-VN" sz="2400" b="1" dirty="0">
                <a:solidFill>
                  <a:srgbClr val="FF0000"/>
                </a:solidFill>
              </a:rPr>
              <a:t>de</a:t>
            </a:r>
            <a:r>
              <a:rPr lang="vi-VN" sz="2400" b="1" dirty="0"/>
              <a:t> </a:t>
            </a:r>
            <a:r>
              <a:rPr lang="vi-VN" sz="2400" b="1" i="1" dirty="0">
                <a:solidFill>
                  <a:srgbClr val="FF0000"/>
                </a:solidFill>
              </a:rPr>
              <a:t>E. </a:t>
            </a:r>
            <a:r>
              <a:rPr lang="vi-VN" sz="2400" b="1" i="1" dirty="0" smtClean="0">
                <a:solidFill>
                  <a:srgbClr val="FF0000"/>
                </a:solidFill>
              </a:rPr>
              <a:t>coli</a:t>
            </a:r>
            <a:r>
              <a:rPr lang="en-US" sz="2400" b="1" i="1" dirty="0" smtClean="0">
                <a:solidFill>
                  <a:srgbClr val="FF0000"/>
                </a:solidFill>
              </a:rPr>
              <a:t> </a:t>
            </a:r>
            <a:r>
              <a:rPr lang="en-US" sz="2400" b="1" dirty="0" smtClean="0"/>
              <a:t>! </a:t>
            </a:r>
            <a:endParaRPr lang="en-US" sz="2400" b="1" dirty="0" smtClean="0"/>
          </a:p>
          <a:p>
            <a:pPr marL="0" indent="0" algn="just">
              <a:lnSpc>
                <a:spcPct val="100000"/>
              </a:lnSpc>
              <a:spcBef>
                <a:spcPts val="0"/>
              </a:spcBef>
              <a:buNone/>
            </a:pPr>
            <a:endParaRPr lang="en-US" sz="1050" b="1" dirty="0" smtClean="0"/>
          </a:p>
          <a:p>
            <a:pPr algn="just">
              <a:lnSpc>
                <a:spcPct val="100000"/>
              </a:lnSpc>
              <a:spcBef>
                <a:spcPts val="0"/>
              </a:spcBef>
            </a:pPr>
            <a:r>
              <a:rPr lang="vi-VN" sz="2400" b="1" dirty="0" smtClean="0"/>
              <a:t>Ace</a:t>
            </a:r>
            <a:r>
              <a:rPr lang="en-US" sz="2400" b="1" dirty="0" err="1" smtClean="0"/>
              <a:t>ata</a:t>
            </a:r>
            <a:r>
              <a:rPr lang="en-US" sz="2400" b="1" dirty="0" smtClean="0"/>
              <a:t> </a:t>
            </a:r>
            <a:r>
              <a:rPr lang="en-US" sz="2400" b="1" dirty="0" err="1" smtClean="0"/>
              <a:t>observatie</a:t>
            </a:r>
            <a:r>
              <a:rPr lang="en-US" sz="2400" b="1" dirty="0" smtClean="0"/>
              <a:t> </a:t>
            </a:r>
            <a:r>
              <a:rPr lang="en-US" sz="2400" b="1" dirty="0" err="1" smtClean="0"/>
              <a:t>confirma</a:t>
            </a:r>
            <a:r>
              <a:rPr lang="vi-VN" sz="2400" b="1" dirty="0" smtClean="0"/>
              <a:t> că</a:t>
            </a:r>
            <a:r>
              <a:rPr lang="en-US" sz="2400" b="1" dirty="0" smtClean="0"/>
              <a:t>,</a:t>
            </a:r>
            <a:r>
              <a:rPr lang="vi-VN" sz="2400" b="1" dirty="0" smtClean="0"/>
              <a:t> </a:t>
            </a:r>
            <a:r>
              <a:rPr lang="en-US" sz="2400" b="1" dirty="0" err="1" smtClean="0"/>
              <a:t>prezenta</a:t>
            </a:r>
            <a:r>
              <a:rPr lang="vi-VN" sz="2400" b="1" dirty="0" smtClean="0"/>
              <a:t> </a:t>
            </a:r>
            <a:r>
              <a:rPr lang="vi-VN" sz="2400" b="1" dirty="0"/>
              <a:t>și compoziția </a:t>
            </a:r>
            <a:r>
              <a:rPr lang="en-US" sz="2400" b="1" dirty="0" err="1" smtClean="0"/>
              <a:t>acestui</a:t>
            </a:r>
            <a:r>
              <a:rPr lang="en-US" sz="2400" b="1" dirty="0" smtClean="0"/>
              <a:t> </a:t>
            </a:r>
            <a:r>
              <a:rPr lang="vi-VN" sz="2400" b="1" dirty="0" smtClean="0"/>
              <a:t>acid </a:t>
            </a:r>
            <a:r>
              <a:rPr lang="vi-VN" sz="2400" b="1" dirty="0"/>
              <a:t>gras </a:t>
            </a:r>
            <a:r>
              <a:rPr lang="vi-VN" sz="2400" b="1" dirty="0" smtClean="0"/>
              <a:t>bacterian</a:t>
            </a:r>
            <a:r>
              <a:rPr lang="vi-VN" sz="2800" b="1" dirty="0" smtClean="0">
                <a:solidFill>
                  <a:srgbClr val="FF0000"/>
                </a:solidFill>
              </a:rPr>
              <a:t> </a:t>
            </a:r>
            <a:r>
              <a:rPr lang="vi-VN" sz="2800" b="1" dirty="0">
                <a:solidFill>
                  <a:srgbClr val="FF0000"/>
                </a:solidFill>
              </a:rPr>
              <a:t>reflecta diferențele</a:t>
            </a:r>
            <a:r>
              <a:rPr lang="vi-VN" sz="2800" b="1" dirty="0"/>
              <a:t> </a:t>
            </a:r>
            <a:r>
              <a:rPr lang="en-US" sz="2400" b="1" dirty="0" smtClean="0"/>
              <a:t>de</a:t>
            </a:r>
            <a:r>
              <a:rPr lang="vi-VN" sz="2400" b="1" dirty="0" smtClean="0"/>
              <a:t> susceptibilitate </a:t>
            </a:r>
            <a:r>
              <a:rPr lang="vi-VN" sz="2400" b="1" dirty="0"/>
              <a:t>la </a:t>
            </a:r>
            <a:r>
              <a:rPr lang="vi-VN" sz="2400" b="1" dirty="0" smtClean="0"/>
              <a:t>antimicrobiene</a:t>
            </a:r>
            <a:r>
              <a:rPr lang="en-US" sz="2400" b="1" dirty="0" smtClean="0"/>
              <a:t>le </a:t>
            </a:r>
            <a:r>
              <a:rPr lang="en-US" sz="2400" b="1" dirty="0" err="1" smtClean="0"/>
              <a:t>folosite</a:t>
            </a:r>
            <a:r>
              <a:rPr lang="en-US" sz="2400" b="1" dirty="0" smtClean="0"/>
              <a:t> la </a:t>
            </a:r>
            <a:r>
              <a:rPr lang="en-US" sz="2400" b="1" dirty="0" err="1" smtClean="0"/>
              <a:t>suine</a:t>
            </a:r>
            <a:r>
              <a:rPr lang="vi-VN" sz="2400" b="1" dirty="0" smtClean="0"/>
              <a:t>.</a:t>
            </a:r>
            <a:endParaRPr lang="en-US" sz="2400" b="1" dirty="0"/>
          </a:p>
        </p:txBody>
      </p:sp>
    </p:spTree>
    <p:extLst>
      <p:ext uri="{BB962C8B-B14F-4D97-AF65-F5344CB8AC3E}">
        <p14:creationId xmlns:p14="http://schemas.microsoft.com/office/powerpoint/2010/main" val="3981198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14490" y="1047760"/>
            <a:ext cx="10356574" cy="4308872"/>
          </a:xfrm>
          <a:prstGeom prst="rect">
            <a:avLst/>
          </a:prstGeom>
        </p:spPr>
        <p:txBody>
          <a:bodyPr wrap="square">
            <a:spAutoFit/>
          </a:bodyPr>
          <a:lstStyle/>
          <a:p>
            <a:pPr indent="270510" algn="r">
              <a:spcAft>
                <a:spcPts val="0"/>
              </a:spcAft>
            </a:pPr>
            <a:r>
              <a:rPr lang="en-US" sz="5400" b="1" dirty="0" err="1" smtClean="0">
                <a:solidFill>
                  <a:srgbClr val="FF0000"/>
                </a:solidFill>
                <a:latin typeface="EC Square Sans Pro"/>
                <a:ea typeface="Times New Roman" panose="02020603050405020304" pitchFamily="18" charset="0"/>
              </a:rPr>
              <a:t>Pasul</a:t>
            </a:r>
            <a:r>
              <a:rPr lang="en-US" sz="5400" b="1" dirty="0" smtClean="0">
                <a:solidFill>
                  <a:srgbClr val="FF0000"/>
                </a:solidFill>
                <a:latin typeface="EC Square Sans Pro"/>
                <a:ea typeface="Times New Roman" panose="02020603050405020304" pitchFamily="18" charset="0"/>
              </a:rPr>
              <a:t> 3.</a:t>
            </a:r>
          </a:p>
          <a:p>
            <a:pPr indent="270510" algn="r">
              <a:spcAft>
                <a:spcPts val="0"/>
              </a:spcAft>
            </a:pPr>
            <a:r>
              <a:rPr lang="vi-VN" sz="2400" b="1" dirty="0">
                <a:solidFill>
                  <a:srgbClr val="002060"/>
                </a:solidFill>
                <a:latin typeface="EC Square Sans Pro"/>
                <a:ea typeface="Times New Roman" panose="02020603050405020304" pitchFamily="18" charset="0"/>
              </a:rPr>
              <a:t>Scopul a fost de a analiza în ce </a:t>
            </a:r>
            <a:r>
              <a:rPr lang="vi-VN" sz="2400" b="1" dirty="0">
                <a:solidFill>
                  <a:srgbClr val="002060"/>
                </a:solidFill>
                <a:latin typeface="EC Square Sans Pro"/>
                <a:ea typeface="Times New Roman" panose="02020603050405020304" pitchFamily="18" charset="0"/>
              </a:rPr>
              <a:t>măsură sunt prezente </a:t>
            </a:r>
            <a:r>
              <a:rPr lang="vi-VN" sz="2400" b="1" dirty="0" smtClean="0">
                <a:solidFill>
                  <a:srgbClr val="002060"/>
                </a:solidFill>
                <a:latin typeface="EC Square Sans Pro"/>
                <a:ea typeface="Times New Roman" panose="02020603050405020304" pitchFamily="18" charset="0"/>
              </a:rPr>
              <a:t>gene</a:t>
            </a:r>
            <a:r>
              <a:rPr lang="en-US" sz="2400" b="1" dirty="0" smtClean="0">
                <a:solidFill>
                  <a:srgbClr val="002060"/>
                </a:solidFill>
                <a:latin typeface="EC Square Sans Pro"/>
                <a:ea typeface="Times New Roman" panose="02020603050405020304" pitchFamily="18" charset="0"/>
              </a:rPr>
              <a:t>le</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de rezistență la </a:t>
            </a:r>
            <a:r>
              <a:rPr lang="vi-VN" sz="2400" b="1" dirty="0" smtClean="0">
                <a:solidFill>
                  <a:srgbClr val="002060"/>
                </a:solidFill>
                <a:latin typeface="EC Square Sans Pro"/>
                <a:ea typeface="Times New Roman" panose="02020603050405020304" pitchFamily="18" charset="0"/>
              </a:rPr>
              <a:t>ciprofloxacina </a:t>
            </a:r>
            <a:r>
              <a:rPr lang="en-US" sz="2400" b="1" dirty="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a:t>
            </a:r>
            <a:r>
              <a:rPr lang="en-US" sz="2400" b="1" dirty="0" smtClean="0">
                <a:solidFill>
                  <a:srgbClr val="002060"/>
                </a:solidFill>
                <a:latin typeface="EC Square Sans Pro"/>
                <a:ea typeface="Times New Roman" panose="02020603050405020304" pitchFamily="18" charset="0"/>
              </a:rPr>
              <a:t>,</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de a examina </a:t>
            </a:r>
            <a:r>
              <a:rPr lang="vi-VN" sz="2400" b="1" dirty="0" smtClean="0">
                <a:solidFill>
                  <a:srgbClr val="002060"/>
                </a:solidFill>
                <a:latin typeface="EC Square Sans Pro"/>
                <a:ea typeface="Times New Roman" panose="02020603050405020304" pitchFamily="18" charset="0"/>
              </a:rPr>
              <a:t>rela</a:t>
            </a:r>
            <a:r>
              <a:rPr lang="en-US" sz="2400" b="1" dirty="0" smtClean="0">
                <a:solidFill>
                  <a:srgbClr val="002060"/>
                </a:solidFill>
                <a:latin typeface="EC Square Sans Pro"/>
                <a:ea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rPr>
              <a:t>ia </a:t>
            </a:r>
            <a:r>
              <a:rPr lang="en-US" sz="2400" b="1" dirty="0" err="1" smtClean="0">
                <a:solidFill>
                  <a:srgbClr val="002060"/>
                </a:solidFill>
                <a:latin typeface="EC Square Sans Pro"/>
                <a:ea typeface="Times New Roman" panose="02020603050405020304" pitchFamily="18" charset="0"/>
              </a:rPr>
              <a:t>acestora</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în </a:t>
            </a:r>
            <a:r>
              <a:rPr lang="vi-VN" sz="2400" b="1" dirty="0" smtClean="0">
                <a:solidFill>
                  <a:srgbClr val="002060"/>
                </a:solidFill>
                <a:latin typeface="EC Square Sans Pro"/>
                <a:ea typeface="Times New Roman" panose="02020603050405020304" pitchFamily="18" charset="0"/>
              </a:rPr>
              <a:t>probe </a:t>
            </a:r>
            <a:r>
              <a:rPr lang="vi-VN" sz="2400" b="1" dirty="0">
                <a:solidFill>
                  <a:srgbClr val="002060"/>
                </a:solidFill>
                <a:latin typeface="EC Square Sans Pro"/>
                <a:ea typeface="Times New Roman" panose="02020603050405020304" pitchFamily="18" charset="0"/>
              </a:rPr>
              <a:t>prelevate de la </a:t>
            </a:r>
            <a:r>
              <a:rPr lang="en-US" sz="2400" b="1" dirty="0" err="1" smtClean="0">
                <a:solidFill>
                  <a:srgbClr val="002060"/>
                </a:solidFill>
                <a:latin typeface="EC Square Sans Pro"/>
                <a:ea typeface="Times New Roman" panose="02020603050405020304" pitchFamily="18" charset="0"/>
              </a:rPr>
              <a:t>suine</a:t>
            </a:r>
            <a:r>
              <a:rPr lang="vi-VN" sz="2400" b="1" dirty="0" smtClean="0">
                <a:solidFill>
                  <a:srgbClr val="002060"/>
                </a:solidFill>
                <a:latin typeface="EC Square Sans Pro"/>
                <a:ea typeface="Times New Roman" panose="02020603050405020304" pitchFamily="18" charset="0"/>
              </a:rPr>
              <a:t> </a:t>
            </a:r>
            <a:r>
              <a:rPr lang="en-US" sz="2400" b="1" dirty="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a:t>
            </a:r>
            <a:r>
              <a:rPr lang="vi-VN" sz="2400" b="1" dirty="0">
                <a:solidFill>
                  <a:srgbClr val="002060"/>
                </a:solidFill>
                <a:latin typeface="EC Square Sans Pro"/>
                <a:ea typeface="Times New Roman" panose="02020603050405020304" pitchFamily="18" charset="0"/>
              </a:rPr>
              <a:t>oameni din </a:t>
            </a:r>
            <a:r>
              <a:rPr lang="en-US" sz="2400" b="1" dirty="0" err="1" smtClean="0">
                <a:solidFill>
                  <a:srgbClr val="002060"/>
                </a:solidFill>
                <a:latin typeface="EC Square Sans Pro"/>
                <a:ea typeface="Times New Roman" panose="02020603050405020304" pitchFamily="18" charset="0"/>
              </a:rPr>
              <a:t>provincia</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noastră.</a:t>
            </a:r>
          </a:p>
          <a:p>
            <a:pPr indent="270510" algn="just">
              <a:spcAft>
                <a:spcPts val="0"/>
              </a:spcAft>
            </a:pPr>
            <a:endParaRPr lang="en-US" sz="2400" b="1" dirty="0" smtClean="0">
              <a:solidFill>
                <a:srgbClr val="002060"/>
              </a:solidFill>
              <a:latin typeface="EC Square Sans Pro"/>
              <a:ea typeface="Times New Roman" panose="02020603050405020304" pitchFamily="18" charset="0"/>
            </a:endParaRPr>
          </a:p>
          <a:p>
            <a:pPr indent="270510" algn="just">
              <a:spcAft>
                <a:spcPts val="0"/>
              </a:spcAft>
            </a:pPr>
            <a:endParaRPr lang="en-US" sz="2400" b="1" dirty="0" smtClean="0">
              <a:solidFill>
                <a:srgbClr val="002060"/>
              </a:solidFill>
              <a:latin typeface="EC Square Sans Pro"/>
              <a:ea typeface="Times New Roman" panose="02020603050405020304" pitchFamily="18" charset="0"/>
            </a:endParaRPr>
          </a:p>
          <a:p>
            <a:pPr indent="270510" algn="just">
              <a:spcAft>
                <a:spcPts val="0"/>
              </a:spcAft>
            </a:pPr>
            <a:endParaRPr lang="en-US" sz="2400" b="1" dirty="0">
              <a:solidFill>
                <a:srgbClr val="002060"/>
              </a:solidFill>
              <a:latin typeface="EC Square Sans Pro"/>
              <a:ea typeface="Times New Roman" panose="02020603050405020304" pitchFamily="18" charset="0"/>
            </a:endParaRPr>
          </a:p>
          <a:p>
            <a:pPr indent="270510" algn="just">
              <a:spcAft>
                <a:spcPts val="0"/>
              </a:spcAft>
            </a:pPr>
            <a:r>
              <a:rPr lang="vi-VN" sz="2400" b="1" dirty="0" smtClean="0">
                <a:solidFill>
                  <a:srgbClr val="002060"/>
                </a:solidFill>
                <a:latin typeface="EC Square Sans Pro"/>
                <a:ea typeface="Times New Roman" panose="02020603050405020304" pitchFamily="18" charset="0"/>
              </a:rPr>
              <a:t>Deoarece </a:t>
            </a:r>
            <a:r>
              <a:rPr lang="vi-VN" sz="2400" b="1" dirty="0">
                <a:solidFill>
                  <a:srgbClr val="002060"/>
                </a:solidFill>
                <a:latin typeface="EC Square Sans Pro"/>
                <a:ea typeface="Times New Roman" panose="02020603050405020304" pitchFamily="18" charset="0"/>
              </a:rPr>
              <a:t>ne-am preocupat de rezistența emergentă la grupul de chinolone în </a:t>
            </a:r>
            <a:r>
              <a:rPr lang="en-US" sz="2400" b="1" dirty="0" smtClean="0">
                <a:solidFill>
                  <a:srgbClr val="002060"/>
                </a:solidFill>
                <a:latin typeface="EC Square Sans Pro"/>
                <a:ea typeface="Times New Roman" panose="02020603050405020304" pitchFamily="18" charset="0"/>
              </a:rPr>
              <a:t>V</a:t>
            </a:r>
            <a:r>
              <a:rPr lang="vi-VN" sz="2400" b="1" dirty="0" smtClean="0">
                <a:solidFill>
                  <a:srgbClr val="002060"/>
                </a:solidFill>
                <a:latin typeface="EC Square Sans Pro"/>
                <a:ea typeface="Times New Roman" panose="02020603050405020304" pitchFamily="18" charset="0"/>
              </a:rPr>
              <a:t>estul </a:t>
            </a:r>
            <a:r>
              <a:rPr lang="vi-VN" sz="2400" b="1" dirty="0">
                <a:solidFill>
                  <a:srgbClr val="002060"/>
                </a:solidFill>
                <a:latin typeface="EC Square Sans Pro"/>
                <a:ea typeface="Times New Roman" panose="02020603050405020304" pitchFamily="18" charset="0"/>
              </a:rPr>
              <a:t>României la oameni </a:t>
            </a:r>
            <a:r>
              <a:rPr lang="en-US" sz="2400" b="1" dirty="0" smtClean="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a:t>
            </a:r>
            <a:r>
              <a:rPr lang="vi-VN" sz="2400" b="1" dirty="0">
                <a:solidFill>
                  <a:srgbClr val="002060"/>
                </a:solidFill>
                <a:latin typeface="EC Square Sans Pro"/>
                <a:ea typeface="Times New Roman" panose="02020603050405020304" pitchFamily="18" charset="0"/>
              </a:rPr>
              <a:t>animale, </a:t>
            </a:r>
            <a:r>
              <a:rPr lang="vi-VN" sz="2400" b="1" dirty="0" smtClean="0">
                <a:solidFill>
                  <a:srgbClr val="002060"/>
                </a:solidFill>
                <a:latin typeface="EC Square Sans Pro"/>
                <a:ea typeface="Times New Roman" panose="02020603050405020304" pitchFamily="18" charset="0"/>
              </a:rPr>
              <a:t>studiul </a:t>
            </a:r>
            <a:r>
              <a:rPr lang="vi-VN" sz="2400" b="1" dirty="0">
                <a:solidFill>
                  <a:srgbClr val="002060"/>
                </a:solidFill>
                <a:latin typeface="EC Square Sans Pro"/>
                <a:ea typeface="Times New Roman" panose="02020603050405020304" pitchFamily="18" charset="0"/>
              </a:rPr>
              <a:t>a încercat să identifice cazurile rezistente la CIP </a:t>
            </a:r>
            <a:r>
              <a:rPr lang="en-US" sz="2400" b="1" dirty="0" smtClean="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a:t>
            </a:r>
            <a:r>
              <a:rPr lang="vi-VN" sz="2400" b="1" dirty="0">
                <a:solidFill>
                  <a:srgbClr val="002060"/>
                </a:solidFill>
                <a:latin typeface="EC Square Sans Pro"/>
                <a:ea typeface="Times New Roman" panose="02020603050405020304" pitchFamily="18" charset="0"/>
              </a:rPr>
              <a:t>să monitorizeze plasmidele </a:t>
            </a:r>
            <a:r>
              <a:rPr lang="vi-VN" sz="2800" b="1" dirty="0">
                <a:solidFill>
                  <a:srgbClr val="FF0000"/>
                </a:solidFill>
                <a:latin typeface="EC Square Sans Pro"/>
                <a:ea typeface="Times New Roman" panose="02020603050405020304" pitchFamily="18" charset="0"/>
              </a:rPr>
              <a:t>qnrA, qnrB și qnrS în E. coli, </a:t>
            </a:r>
            <a:r>
              <a:rPr lang="vi-VN" sz="2400" b="1" dirty="0">
                <a:solidFill>
                  <a:srgbClr val="002060"/>
                </a:solidFill>
                <a:latin typeface="EC Square Sans Pro"/>
                <a:ea typeface="Times New Roman" panose="02020603050405020304" pitchFamily="18" charset="0"/>
              </a:rPr>
              <a:t>utilizând tehnica moleculară. </a:t>
            </a:r>
            <a:endParaRPr lang="en-US" sz="2400" b="1" dirty="0">
              <a:solidFill>
                <a:srgbClr val="002060"/>
              </a:solidFill>
              <a:effectLst/>
              <a:latin typeface="EC Square Sans Pro"/>
              <a:ea typeface="Times New Roman" panose="02020603050405020304" pitchFamily="18" charset="0"/>
            </a:endParaRPr>
          </a:p>
        </p:txBody>
      </p:sp>
    </p:spTree>
    <p:extLst>
      <p:ext uri="{BB962C8B-B14F-4D97-AF65-F5344CB8AC3E}">
        <p14:creationId xmlns:p14="http://schemas.microsoft.com/office/powerpoint/2010/main" val="247108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FFCA7E40-6B2B-9773-C96F-35BFBF3437D7}"/>
              </a:ext>
            </a:extLst>
          </p:cNvPr>
          <p:cNvSpPr>
            <a:spLocks noGrp="1"/>
          </p:cNvSpPr>
          <p:nvPr>
            <p:ph type="body" sz="quarter" idx="10"/>
          </p:nvPr>
        </p:nvSpPr>
        <p:spPr/>
        <p:txBody>
          <a:bodyPr>
            <a:normAutofit/>
          </a:bodyPr>
          <a:lstStyle/>
          <a:p>
            <a:pPr marL="0" indent="0">
              <a:buNone/>
            </a:pPr>
            <a:r>
              <a:rPr lang="es-ES" sz="4400" b="1" dirty="0" err="1" smtClean="0">
                <a:solidFill>
                  <a:srgbClr val="FF0000"/>
                </a:solidFill>
                <a:latin typeface="EC Square Sans Pro"/>
              </a:rPr>
              <a:t>Prezentare</a:t>
            </a:r>
            <a:r>
              <a:rPr lang="es-ES" sz="4400" b="1" dirty="0" smtClean="0">
                <a:solidFill>
                  <a:srgbClr val="FF0000"/>
                </a:solidFill>
                <a:latin typeface="EC Square Sans Pro"/>
              </a:rPr>
              <a:t> de caz</a:t>
            </a:r>
            <a:endParaRPr lang="es-ES" sz="4400" b="1" dirty="0">
              <a:solidFill>
                <a:srgbClr val="FF0000"/>
              </a:solidFill>
              <a:latin typeface="EC Square Sans Pro"/>
            </a:endParaRPr>
          </a:p>
        </p:txBody>
      </p:sp>
    </p:spTree>
    <p:extLst>
      <p:ext uri="{BB962C8B-B14F-4D97-AF65-F5344CB8AC3E}">
        <p14:creationId xmlns:p14="http://schemas.microsoft.com/office/powerpoint/2010/main" val="2721463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736" y="2101700"/>
            <a:ext cx="10653933" cy="1261884"/>
          </a:xfrm>
          <a:prstGeom prst="rect">
            <a:avLst/>
          </a:prstGeom>
        </p:spPr>
        <p:txBody>
          <a:bodyPr wrap="square">
            <a:spAutoFit/>
          </a:bodyPr>
          <a:lstStyle/>
          <a:p>
            <a:pPr algn="just"/>
            <a:r>
              <a:rPr lang="vi-VN" sz="2400" b="1" dirty="0">
                <a:solidFill>
                  <a:srgbClr val="002060"/>
                </a:solidFill>
                <a:latin typeface="EC Square Sans Pro"/>
              </a:rPr>
              <a:t>Am studiat expresia plasmidelor </a:t>
            </a:r>
            <a:r>
              <a:rPr lang="vi-VN" sz="2800" b="1" dirty="0">
                <a:solidFill>
                  <a:srgbClr val="FF0000"/>
                </a:solidFill>
                <a:latin typeface="EC Square Sans Pro"/>
              </a:rPr>
              <a:t>qnrA, qnrB și qnrS </a:t>
            </a:r>
            <a:r>
              <a:rPr lang="vi-VN" sz="2400" b="1" dirty="0">
                <a:solidFill>
                  <a:srgbClr val="002060"/>
                </a:solidFill>
                <a:latin typeface="EC Square Sans Pro"/>
              </a:rPr>
              <a:t>în tulpinile rezistente la ciprofloxacină (CIP) ale Escherichia coli la porci </a:t>
            </a:r>
            <a:r>
              <a:rPr lang="en-US" sz="2400" b="1" dirty="0" smtClean="0">
                <a:solidFill>
                  <a:srgbClr val="002060"/>
                </a:solidFill>
                <a:latin typeface="EC Square Sans Pro"/>
              </a:rPr>
              <a:t>s</a:t>
            </a:r>
            <a:r>
              <a:rPr lang="vi-VN" sz="2400" b="1" dirty="0" smtClean="0">
                <a:solidFill>
                  <a:srgbClr val="002060"/>
                </a:solidFill>
                <a:latin typeface="EC Square Sans Pro"/>
              </a:rPr>
              <a:t>i </a:t>
            </a:r>
            <a:r>
              <a:rPr lang="vi-VN" sz="2400" b="1" dirty="0">
                <a:solidFill>
                  <a:srgbClr val="002060"/>
                </a:solidFill>
                <a:latin typeface="EC Square Sans Pro"/>
              </a:rPr>
              <a:t>oameni </a:t>
            </a:r>
            <a:r>
              <a:rPr lang="vi-VN" sz="2400" b="1" dirty="0" smtClean="0">
                <a:solidFill>
                  <a:srgbClr val="002060"/>
                </a:solidFill>
                <a:latin typeface="EC Square Sans Pro"/>
              </a:rPr>
              <a:t>din</a:t>
            </a:r>
            <a:r>
              <a:rPr lang="en-US" sz="2400" b="1" dirty="0" smtClean="0">
                <a:solidFill>
                  <a:srgbClr val="002060"/>
                </a:solidFill>
                <a:latin typeface="EC Square Sans Pro"/>
              </a:rPr>
              <a:t> </a:t>
            </a:r>
            <a:r>
              <a:rPr lang="en-US" sz="2400" b="1" dirty="0" err="1" smtClean="0">
                <a:solidFill>
                  <a:srgbClr val="002060"/>
                </a:solidFill>
                <a:latin typeface="EC Square Sans Pro"/>
              </a:rPr>
              <a:t>Vestul</a:t>
            </a:r>
            <a:r>
              <a:rPr lang="vi-VN" sz="2400" b="1" dirty="0" smtClean="0">
                <a:solidFill>
                  <a:srgbClr val="002060"/>
                </a:solidFill>
                <a:latin typeface="EC Square Sans Pro"/>
              </a:rPr>
              <a:t> Români</a:t>
            </a:r>
            <a:r>
              <a:rPr lang="en-US" sz="2400" b="1" dirty="0" err="1" smtClean="0">
                <a:solidFill>
                  <a:srgbClr val="002060"/>
                </a:solidFill>
                <a:latin typeface="EC Square Sans Pro"/>
              </a:rPr>
              <a:t>ei</a:t>
            </a:r>
            <a:r>
              <a:rPr lang="vi-VN" sz="2400" b="1" dirty="0" smtClean="0">
                <a:solidFill>
                  <a:srgbClr val="002060"/>
                </a:solidFill>
                <a:latin typeface="EC Square Sans Pro"/>
              </a:rPr>
              <a:t>, </a:t>
            </a:r>
            <a:r>
              <a:rPr lang="vi-VN" sz="2400" b="1" dirty="0">
                <a:solidFill>
                  <a:srgbClr val="002060"/>
                </a:solidFill>
                <a:latin typeface="EC Square Sans Pro"/>
              </a:rPr>
              <a:t>folosind tehnica de </a:t>
            </a:r>
            <a:r>
              <a:rPr lang="vi-VN" sz="2400" b="1" dirty="0" smtClean="0">
                <a:solidFill>
                  <a:srgbClr val="002060"/>
                </a:solidFill>
                <a:latin typeface="EC Square Sans Pro"/>
              </a:rPr>
              <a:t>Reac</a:t>
            </a:r>
            <a:r>
              <a:rPr lang="en-US" sz="2400" b="1" dirty="0" smtClean="0">
                <a:solidFill>
                  <a:srgbClr val="002060"/>
                </a:solidFill>
                <a:latin typeface="EC Square Sans Pro"/>
              </a:rPr>
              <a:t>t</a:t>
            </a:r>
            <a:r>
              <a:rPr lang="vi-VN" sz="2400" b="1" dirty="0" smtClean="0">
                <a:solidFill>
                  <a:srgbClr val="002060"/>
                </a:solidFill>
                <a:latin typeface="EC Square Sans Pro"/>
              </a:rPr>
              <a:t>ie</a:t>
            </a:r>
            <a:r>
              <a:rPr lang="en-US" sz="2400" b="1" dirty="0" err="1" smtClean="0">
                <a:solidFill>
                  <a:srgbClr val="002060"/>
                </a:solidFill>
                <a:latin typeface="EC Square Sans Pro"/>
              </a:rPr>
              <a:t>i</a:t>
            </a:r>
            <a:r>
              <a:rPr lang="vi-VN" sz="2400" b="1" dirty="0" smtClean="0">
                <a:solidFill>
                  <a:srgbClr val="002060"/>
                </a:solidFill>
                <a:latin typeface="EC Square Sans Pro"/>
              </a:rPr>
              <a:t> </a:t>
            </a:r>
            <a:r>
              <a:rPr lang="vi-VN" sz="2400" b="1" dirty="0">
                <a:solidFill>
                  <a:srgbClr val="002060"/>
                </a:solidFill>
                <a:latin typeface="EC Square Sans Pro"/>
              </a:rPr>
              <a:t>de Polimerizare în </a:t>
            </a:r>
            <a:r>
              <a:rPr lang="vi-VN" sz="2400" b="1" dirty="0" smtClean="0">
                <a:solidFill>
                  <a:srgbClr val="002060"/>
                </a:solidFill>
                <a:latin typeface="EC Square Sans Pro"/>
              </a:rPr>
              <a:t>Lan</a:t>
            </a:r>
            <a:r>
              <a:rPr lang="en-US" sz="2400" b="1" dirty="0" smtClean="0">
                <a:solidFill>
                  <a:srgbClr val="002060"/>
                </a:solidFill>
                <a:latin typeface="EC Square Sans Pro"/>
              </a:rPr>
              <a:t>t</a:t>
            </a:r>
            <a:r>
              <a:rPr lang="vi-VN" sz="2400" b="1" dirty="0" smtClean="0">
                <a:solidFill>
                  <a:srgbClr val="002060"/>
                </a:solidFill>
                <a:latin typeface="EC Square Sans Pro"/>
              </a:rPr>
              <a:t> </a:t>
            </a:r>
            <a:r>
              <a:rPr lang="vi-VN" sz="2400" b="1" dirty="0">
                <a:solidFill>
                  <a:srgbClr val="002060"/>
                </a:solidFill>
                <a:latin typeface="EC Square Sans Pro"/>
              </a:rPr>
              <a:t>(PCR).</a:t>
            </a:r>
            <a:endParaRPr lang="en-US" sz="2400" b="1" dirty="0">
              <a:solidFill>
                <a:srgbClr val="002060"/>
              </a:solidFill>
              <a:latin typeface="EC Square Sans Pro"/>
            </a:endParaRPr>
          </a:p>
        </p:txBody>
      </p:sp>
      <p:sp>
        <p:nvSpPr>
          <p:cNvPr id="4" name="Rectangle 3"/>
          <p:cNvSpPr/>
          <p:nvPr/>
        </p:nvSpPr>
        <p:spPr>
          <a:xfrm>
            <a:off x="460736" y="3409195"/>
            <a:ext cx="10728963" cy="3046988"/>
          </a:xfrm>
          <a:prstGeom prst="rect">
            <a:avLst/>
          </a:prstGeom>
        </p:spPr>
        <p:txBody>
          <a:bodyPr wrap="square">
            <a:spAutoFit/>
          </a:bodyPr>
          <a:lstStyle/>
          <a:p>
            <a:pPr algn="just"/>
            <a:r>
              <a:rPr lang="vi-VN" sz="2400" b="1" dirty="0">
                <a:solidFill>
                  <a:srgbClr val="002060"/>
                </a:solidFill>
                <a:latin typeface="EC Square Sans Pro"/>
              </a:rPr>
              <a:t>Testarea susceptibilității la antibiotice (AST) pentru </a:t>
            </a:r>
            <a:r>
              <a:rPr lang="vi-VN" sz="2400" b="1" dirty="0" smtClean="0">
                <a:solidFill>
                  <a:srgbClr val="002060"/>
                </a:solidFill>
                <a:latin typeface="EC Square Sans Pro"/>
              </a:rPr>
              <a:t>subiec</a:t>
            </a:r>
            <a:r>
              <a:rPr lang="en-US" sz="2400" b="1" dirty="0" smtClean="0">
                <a:solidFill>
                  <a:srgbClr val="002060"/>
                </a:solidFill>
                <a:latin typeface="EC Square Sans Pro"/>
              </a:rPr>
              <a:t>t</a:t>
            </a:r>
            <a:r>
              <a:rPr lang="vi-VN" sz="2400" b="1" dirty="0" smtClean="0">
                <a:solidFill>
                  <a:srgbClr val="002060"/>
                </a:solidFill>
                <a:latin typeface="EC Square Sans Pro"/>
              </a:rPr>
              <a:t>ii </a:t>
            </a:r>
            <a:r>
              <a:rPr lang="vi-VN" sz="2400" b="1" dirty="0">
                <a:solidFill>
                  <a:srgbClr val="002060"/>
                </a:solidFill>
                <a:latin typeface="EC Square Sans Pro"/>
              </a:rPr>
              <a:t>umani (H) </a:t>
            </a:r>
            <a:r>
              <a:rPr lang="vi-VN" sz="2400" b="1" dirty="0">
                <a:solidFill>
                  <a:srgbClr val="002060"/>
                </a:solidFill>
                <a:latin typeface="EC Square Sans Pro"/>
              </a:rPr>
              <a:t>a fost </a:t>
            </a:r>
            <a:r>
              <a:rPr lang="vi-VN" sz="2400" b="1" dirty="0" smtClean="0">
                <a:solidFill>
                  <a:srgbClr val="002060"/>
                </a:solidFill>
                <a:latin typeface="EC Square Sans Pro"/>
              </a:rPr>
              <a:t>realizată</a:t>
            </a:r>
            <a:r>
              <a:rPr lang="en-US" sz="2400" b="1" dirty="0" smtClean="0">
                <a:solidFill>
                  <a:srgbClr val="002060"/>
                </a:solidFill>
                <a:latin typeface="EC Square Sans Pro"/>
              </a:rPr>
              <a:t> </a:t>
            </a:r>
            <a:r>
              <a:rPr lang="vi-VN" sz="2400" b="1" dirty="0" smtClean="0">
                <a:solidFill>
                  <a:srgbClr val="002060"/>
                </a:solidFill>
                <a:latin typeface="EC Square Sans Pro"/>
              </a:rPr>
              <a:t>pe </a:t>
            </a:r>
            <a:r>
              <a:rPr lang="vi-VN" sz="2400" b="1" dirty="0">
                <a:solidFill>
                  <a:srgbClr val="FF0000"/>
                </a:solidFill>
                <a:latin typeface="EC Square Sans Pro"/>
              </a:rPr>
              <a:t>147 de probe </a:t>
            </a:r>
            <a:r>
              <a:rPr lang="en-US" sz="2400" b="1" dirty="0">
                <a:solidFill>
                  <a:srgbClr val="002060"/>
                </a:solidFill>
                <a:latin typeface="EC Square Sans Pro"/>
              </a:rPr>
              <a:t>s</a:t>
            </a:r>
            <a:r>
              <a:rPr lang="vi-VN" sz="2400" b="1" dirty="0" smtClean="0">
                <a:solidFill>
                  <a:srgbClr val="002060"/>
                </a:solidFill>
                <a:latin typeface="EC Square Sans Pro"/>
              </a:rPr>
              <a:t>i </a:t>
            </a:r>
            <a:r>
              <a:rPr lang="en-US" sz="2400" b="1" dirty="0" err="1" smtClean="0">
                <a:solidFill>
                  <a:srgbClr val="002060"/>
                </a:solidFill>
                <a:latin typeface="EC Square Sans Pro"/>
              </a:rPr>
              <a:t>respectiv</a:t>
            </a:r>
            <a:r>
              <a:rPr lang="en-US" sz="2400" b="1" dirty="0" smtClean="0">
                <a:solidFill>
                  <a:srgbClr val="002060"/>
                </a:solidFill>
                <a:latin typeface="EC Square Sans Pro"/>
              </a:rPr>
              <a:t> </a:t>
            </a:r>
            <a:r>
              <a:rPr lang="en-US" sz="2400" b="1" dirty="0" err="1" smtClean="0">
                <a:solidFill>
                  <a:srgbClr val="002060"/>
                </a:solidFill>
                <a:latin typeface="EC Square Sans Pro"/>
              </a:rPr>
              <a:t>pe</a:t>
            </a:r>
            <a:r>
              <a:rPr lang="en-US" sz="2400" b="1" dirty="0" smtClean="0">
                <a:solidFill>
                  <a:srgbClr val="002060"/>
                </a:solidFill>
                <a:latin typeface="EC Square Sans Pro"/>
              </a:rPr>
              <a:t> </a:t>
            </a:r>
            <a:r>
              <a:rPr lang="vi-VN" sz="2400" b="1" dirty="0" smtClean="0">
                <a:solidFill>
                  <a:srgbClr val="FF0000"/>
                </a:solidFill>
                <a:latin typeface="EC Square Sans Pro"/>
              </a:rPr>
              <a:t>53 </a:t>
            </a:r>
            <a:r>
              <a:rPr lang="vi-VN" sz="2400" b="1" dirty="0">
                <a:solidFill>
                  <a:srgbClr val="FF0000"/>
                </a:solidFill>
                <a:latin typeface="EC Square Sans Pro"/>
              </a:rPr>
              <a:t>de porci </a:t>
            </a:r>
            <a:r>
              <a:rPr lang="vi-VN" sz="2400" b="1" dirty="0">
                <a:solidFill>
                  <a:srgbClr val="002060"/>
                </a:solidFill>
                <a:latin typeface="EC Square Sans Pro"/>
              </a:rPr>
              <a:t>(S</a:t>
            </a:r>
            <a:r>
              <a:rPr lang="vi-VN" sz="2400" b="1" dirty="0" smtClean="0">
                <a:solidFill>
                  <a:srgbClr val="002060"/>
                </a:solidFill>
                <a:latin typeface="EC Square Sans Pro"/>
              </a:rPr>
              <a:t>)</a:t>
            </a:r>
            <a:r>
              <a:rPr lang="en-US" sz="2400" b="1" dirty="0" smtClean="0">
                <a:solidFill>
                  <a:srgbClr val="002060"/>
                </a:solidFill>
                <a:latin typeface="EC Square Sans Pro"/>
              </a:rPr>
              <a:t>.</a:t>
            </a:r>
            <a:r>
              <a:rPr lang="vi-VN" sz="2400" b="1" dirty="0" smtClean="0">
                <a:solidFill>
                  <a:srgbClr val="002060"/>
                </a:solidFill>
                <a:latin typeface="EC Square Sans Pro"/>
              </a:rPr>
              <a:t> </a:t>
            </a:r>
            <a:endParaRPr lang="en-US" sz="2400" b="1" dirty="0" smtClean="0">
              <a:solidFill>
                <a:srgbClr val="002060"/>
              </a:solidFill>
              <a:latin typeface="EC Square Sans Pro"/>
            </a:endParaRPr>
          </a:p>
          <a:p>
            <a:pPr algn="just"/>
            <a:r>
              <a:rPr lang="en-US" sz="2400" b="1" dirty="0">
                <a:solidFill>
                  <a:srgbClr val="FF0000"/>
                </a:solidFill>
                <a:latin typeface="EC Square Sans Pro"/>
              </a:rPr>
              <a:t>I</a:t>
            </a:r>
            <a:r>
              <a:rPr lang="vi-VN" sz="2400" b="1" dirty="0" smtClean="0">
                <a:solidFill>
                  <a:srgbClr val="FF0000"/>
                </a:solidFill>
                <a:latin typeface="EC Square Sans Pro"/>
              </a:rPr>
              <a:t>zolarea </a:t>
            </a:r>
            <a:r>
              <a:rPr lang="vi-VN" sz="2400" b="1" dirty="0">
                <a:solidFill>
                  <a:srgbClr val="FF0000"/>
                </a:solidFill>
                <a:latin typeface="EC Square Sans Pro"/>
              </a:rPr>
              <a:t>ADN-ului bacterian </a:t>
            </a:r>
            <a:r>
              <a:rPr lang="vi-VN" sz="2400" b="1" dirty="0">
                <a:solidFill>
                  <a:srgbClr val="002060"/>
                </a:solidFill>
                <a:latin typeface="EC Square Sans Pro"/>
              </a:rPr>
              <a:t>(E. coli</a:t>
            </a:r>
            <a:r>
              <a:rPr lang="vi-VN" sz="2400" b="1" dirty="0" smtClean="0">
                <a:solidFill>
                  <a:srgbClr val="002060"/>
                </a:solidFill>
                <a:latin typeface="EC Square Sans Pro"/>
              </a:rPr>
              <a:t>)</a:t>
            </a:r>
            <a:r>
              <a:rPr lang="en-US" sz="2400" b="1" dirty="0" smtClean="0">
                <a:solidFill>
                  <a:srgbClr val="002060"/>
                </a:solidFill>
                <a:latin typeface="EC Square Sans Pro"/>
              </a:rPr>
              <a:t> a </a:t>
            </a:r>
            <a:r>
              <a:rPr lang="en-US" sz="2400" b="1" dirty="0" err="1" smtClean="0">
                <a:solidFill>
                  <a:srgbClr val="002060"/>
                </a:solidFill>
                <a:latin typeface="EC Square Sans Pro"/>
              </a:rPr>
              <a:t>constat</a:t>
            </a:r>
            <a:r>
              <a:rPr lang="vi-VN" sz="2400" b="1" dirty="0" smtClean="0">
                <a:solidFill>
                  <a:srgbClr val="002060"/>
                </a:solidFill>
                <a:latin typeface="EC Square Sans Pro"/>
              </a:rPr>
              <a:t> </a:t>
            </a:r>
            <a:r>
              <a:rPr lang="vi-VN" sz="2400" b="1" dirty="0">
                <a:solidFill>
                  <a:srgbClr val="002060"/>
                </a:solidFill>
                <a:latin typeface="EC Square Sans Pro"/>
              </a:rPr>
              <a:t>în următoarele </a:t>
            </a:r>
            <a:r>
              <a:rPr lang="vi-VN" sz="2400" b="1" dirty="0" smtClean="0">
                <a:solidFill>
                  <a:srgbClr val="002060"/>
                </a:solidFill>
                <a:latin typeface="EC Square Sans Pro"/>
              </a:rPr>
              <a:t>etape:</a:t>
            </a:r>
            <a:endParaRPr lang="en-US" sz="2400" b="1" dirty="0" smtClean="0">
              <a:solidFill>
                <a:srgbClr val="002060"/>
              </a:solidFill>
              <a:latin typeface="EC Square Sans Pro"/>
            </a:endParaRPr>
          </a:p>
          <a:p>
            <a:pPr marL="342900" indent="-342900" algn="just">
              <a:buFont typeface="Arial" pitchFamily="34" charset="0"/>
              <a:buChar char="•"/>
            </a:pPr>
            <a:r>
              <a:rPr lang="vi-VN" sz="2400" b="1" dirty="0" smtClean="0">
                <a:solidFill>
                  <a:srgbClr val="002060"/>
                </a:solidFill>
                <a:latin typeface="EC Square Sans Pro"/>
              </a:rPr>
              <a:t>bacterioliză,</a:t>
            </a:r>
            <a:endParaRPr lang="en-US" sz="2400" b="1" dirty="0" smtClean="0">
              <a:solidFill>
                <a:srgbClr val="002060"/>
              </a:solidFill>
              <a:latin typeface="EC Square Sans Pro"/>
            </a:endParaRPr>
          </a:p>
          <a:p>
            <a:pPr marL="342900" indent="-342900" algn="just">
              <a:buFont typeface="Arial" pitchFamily="34" charset="0"/>
              <a:buChar char="•"/>
            </a:pPr>
            <a:r>
              <a:rPr lang="vi-VN" sz="2400" b="1" dirty="0" smtClean="0">
                <a:solidFill>
                  <a:srgbClr val="002060"/>
                </a:solidFill>
                <a:latin typeface="EC Square Sans Pro"/>
              </a:rPr>
              <a:t>legare </a:t>
            </a:r>
            <a:r>
              <a:rPr lang="vi-VN" sz="2400" b="1" dirty="0">
                <a:solidFill>
                  <a:srgbClr val="002060"/>
                </a:solidFill>
                <a:latin typeface="EC Square Sans Pro"/>
              </a:rPr>
              <a:t>de ADN, </a:t>
            </a:r>
            <a:endParaRPr lang="en-US" sz="2400" b="1" dirty="0" smtClean="0">
              <a:solidFill>
                <a:srgbClr val="002060"/>
              </a:solidFill>
              <a:latin typeface="EC Square Sans Pro"/>
            </a:endParaRPr>
          </a:p>
          <a:p>
            <a:pPr marL="342900" indent="-342900" algn="just">
              <a:buFont typeface="Arial" pitchFamily="34" charset="0"/>
              <a:buChar char="•"/>
            </a:pPr>
            <a:r>
              <a:rPr lang="en-US" sz="2400" b="1" dirty="0">
                <a:solidFill>
                  <a:srgbClr val="002060"/>
                </a:solidFill>
                <a:latin typeface="EC Square Sans Pro"/>
              </a:rPr>
              <a:t>c</a:t>
            </a:r>
            <a:r>
              <a:rPr lang="vi-VN" sz="2400" b="1" dirty="0" smtClean="0">
                <a:solidFill>
                  <a:srgbClr val="002060"/>
                </a:solidFill>
                <a:latin typeface="EC Square Sans Pro"/>
              </a:rPr>
              <a:t>lătire</a:t>
            </a:r>
            <a:r>
              <a:rPr lang="en-US" sz="2400" b="1" dirty="0" smtClean="0">
                <a:solidFill>
                  <a:srgbClr val="002060"/>
                </a:solidFill>
                <a:latin typeface="EC Square Sans Pro"/>
              </a:rPr>
              <a:t> </a:t>
            </a:r>
            <a:r>
              <a:rPr lang="en-US" sz="2400" b="1" dirty="0" err="1" smtClean="0">
                <a:solidFill>
                  <a:srgbClr val="002060"/>
                </a:solidFill>
                <a:latin typeface="EC Square Sans Pro"/>
              </a:rPr>
              <a:t>si</a:t>
            </a:r>
            <a:r>
              <a:rPr lang="vi-VN" sz="2400" b="1" dirty="0" smtClean="0">
                <a:solidFill>
                  <a:srgbClr val="002060"/>
                </a:solidFill>
                <a:latin typeface="EC Square Sans Pro"/>
              </a:rPr>
              <a:t> elu</a:t>
            </a:r>
            <a:r>
              <a:rPr lang="en-US" sz="2400" b="1" dirty="0" smtClean="0">
                <a:solidFill>
                  <a:srgbClr val="002060"/>
                </a:solidFill>
                <a:latin typeface="EC Square Sans Pro"/>
              </a:rPr>
              <a:t>tie</a:t>
            </a:r>
            <a:endParaRPr lang="en-US" sz="2400" b="1" dirty="0">
              <a:solidFill>
                <a:srgbClr val="002060"/>
              </a:solidFill>
              <a:latin typeface="EC Square Sans Pro"/>
            </a:endParaRPr>
          </a:p>
          <a:p>
            <a:pPr marL="342900" indent="-342900" algn="just">
              <a:buFont typeface="Arial" pitchFamily="34" charset="0"/>
              <a:buChar char="•"/>
            </a:pPr>
            <a:r>
              <a:rPr lang="en-US" sz="2400" b="1" dirty="0">
                <a:solidFill>
                  <a:srgbClr val="002060"/>
                </a:solidFill>
                <a:latin typeface="EC Square Sans Pro"/>
              </a:rPr>
              <a:t>a</a:t>
            </a:r>
            <a:r>
              <a:rPr lang="vi-VN" sz="2400" b="1" dirty="0" smtClean="0">
                <a:solidFill>
                  <a:srgbClr val="002060"/>
                </a:solidFill>
                <a:latin typeface="EC Square Sans Pro"/>
              </a:rPr>
              <a:t>mplificare </a:t>
            </a:r>
            <a:r>
              <a:rPr lang="en-US" sz="2400" b="1" dirty="0">
                <a:solidFill>
                  <a:srgbClr val="002060"/>
                </a:solidFill>
                <a:latin typeface="EC Square Sans Pro"/>
              </a:rPr>
              <a:t>s</a:t>
            </a:r>
            <a:r>
              <a:rPr lang="vi-VN" sz="2400" b="1" dirty="0" smtClean="0">
                <a:solidFill>
                  <a:srgbClr val="002060"/>
                </a:solidFill>
                <a:latin typeface="EC Square Sans Pro"/>
              </a:rPr>
              <a:t>i </a:t>
            </a:r>
            <a:r>
              <a:rPr lang="vi-VN" sz="2400" b="1" dirty="0">
                <a:solidFill>
                  <a:srgbClr val="002060"/>
                </a:solidFill>
                <a:latin typeface="EC Square Sans Pro"/>
              </a:rPr>
              <a:t>etapele de migrare a acizilor nucleici </a:t>
            </a:r>
            <a:endParaRPr lang="en-US" sz="2400" b="1" dirty="0">
              <a:solidFill>
                <a:srgbClr val="002060"/>
              </a:solidFill>
              <a:latin typeface="EC Square Sans Pro"/>
            </a:endParaRPr>
          </a:p>
          <a:p>
            <a:pPr marL="342900" indent="-342900" algn="just">
              <a:buFont typeface="Arial" pitchFamily="34" charset="0"/>
              <a:buChar char="•"/>
            </a:pPr>
            <a:r>
              <a:rPr lang="vi-VN" sz="2400" b="1" dirty="0" smtClean="0">
                <a:solidFill>
                  <a:srgbClr val="002060"/>
                </a:solidFill>
                <a:latin typeface="EC Square Sans Pro"/>
              </a:rPr>
              <a:t>vizualizare </a:t>
            </a:r>
            <a:r>
              <a:rPr lang="vi-VN" sz="2400" b="1" dirty="0">
                <a:solidFill>
                  <a:srgbClr val="002060"/>
                </a:solidFill>
                <a:latin typeface="EC Square Sans Pro"/>
              </a:rPr>
              <a:t>U.V.</a:t>
            </a:r>
            <a:endParaRPr lang="en-US" sz="2400" b="1" dirty="0">
              <a:solidFill>
                <a:srgbClr val="002060"/>
              </a:solidFill>
              <a:latin typeface="EC Square Sans Pro"/>
            </a:endParaRPr>
          </a:p>
        </p:txBody>
      </p:sp>
      <p:sp>
        <p:nvSpPr>
          <p:cNvPr id="5" name="Rectangle 4"/>
          <p:cNvSpPr/>
          <p:nvPr/>
        </p:nvSpPr>
        <p:spPr>
          <a:xfrm>
            <a:off x="460736" y="748430"/>
            <a:ext cx="10456985" cy="1261884"/>
          </a:xfrm>
          <a:prstGeom prst="rect">
            <a:avLst/>
          </a:prstGeom>
        </p:spPr>
        <p:txBody>
          <a:bodyPr wrap="square">
            <a:spAutoFit/>
          </a:bodyPr>
          <a:lstStyle/>
          <a:p>
            <a:pPr algn="just"/>
            <a:r>
              <a:rPr lang="vi-VN" sz="2400" b="1" dirty="0">
                <a:solidFill>
                  <a:srgbClr val="002060"/>
                </a:solidFill>
                <a:latin typeface="EC Square Sans Pro"/>
              </a:rPr>
              <a:t>Potrivit Comisiei Europene (CE), influența utilizării imprudente a agenților </a:t>
            </a:r>
            <a:r>
              <a:rPr lang="vi-VN" sz="2400" b="1" dirty="0" smtClean="0">
                <a:solidFill>
                  <a:srgbClr val="002060"/>
                </a:solidFill>
                <a:latin typeface="EC Square Sans Pro"/>
              </a:rPr>
              <a:t>antiinfec</a:t>
            </a:r>
            <a:r>
              <a:rPr lang="en-US" sz="2400" b="1" dirty="0" smtClean="0">
                <a:solidFill>
                  <a:srgbClr val="002060"/>
                </a:solidFill>
                <a:latin typeface="EC Square Sans Pro"/>
              </a:rPr>
              <a:t>t</a:t>
            </a:r>
            <a:r>
              <a:rPr lang="vi-VN" sz="2400" b="1" dirty="0" smtClean="0">
                <a:solidFill>
                  <a:srgbClr val="002060"/>
                </a:solidFill>
                <a:latin typeface="EC Square Sans Pro"/>
              </a:rPr>
              <a:t>io</a:t>
            </a:r>
            <a:r>
              <a:rPr lang="en-US" sz="2400" b="1" dirty="0" smtClean="0">
                <a:solidFill>
                  <a:srgbClr val="002060"/>
                </a:solidFill>
                <a:latin typeface="EC Square Sans Pro"/>
              </a:rPr>
              <a:t>s</a:t>
            </a:r>
            <a:r>
              <a:rPr lang="vi-VN" sz="2400" b="1" dirty="0" smtClean="0">
                <a:solidFill>
                  <a:srgbClr val="002060"/>
                </a:solidFill>
                <a:latin typeface="EC Square Sans Pro"/>
              </a:rPr>
              <a:t>i </a:t>
            </a:r>
            <a:r>
              <a:rPr lang="vi-VN" sz="2400" b="1" dirty="0">
                <a:solidFill>
                  <a:srgbClr val="002060"/>
                </a:solidFill>
                <a:latin typeface="EC Square Sans Pro"/>
              </a:rPr>
              <a:t>este substanțială. Astfel, s-a constatat că peste </a:t>
            </a:r>
            <a:r>
              <a:rPr lang="vi-VN" sz="2800" b="1" dirty="0">
                <a:solidFill>
                  <a:srgbClr val="FF0000"/>
                </a:solidFill>
                <a:latin typeface="EC Square Sans Pro"/>
              </a:rPr>
              <a:t>70% din bacteriile </a:t>
            </a:r>
            <a:r>
              <a:rPr lang="vi-VN" sz="2400" b="1" dirty="0">
                <a:solidFill>
                  <a:srgbClr val="002060"/>
                </a:solidFill>
                <a:latin typeface="EC Square Sans Pro"/>
              </a:rPr>
              <a:t>responsabile de </a:t>
            </a:r>
            <a:r>
              <a:rPr lang="vi-VN" sz="2400" b="1" dirty="0" smtClean="0">
                <a:solidFill>
                  <a:srgbClr val="002060"/>
                </a:solidFill>
                <a:latin typeface="EC Square Sans Pro"/>
              </a:rPr>
              <a:t>infec</a:t>
            </a:r>
            <a:r>
              <a:rPr lang="en-US" sz="2400" b="1" dirty="0" smtClean="0">
                <a:solidFill>
                  <a:srgbClr val="002060"/>
                </a:solidFill>
                <a:latin typeface="EC Square Sans Pro"/>
              </a:rPr>
              <a:t>t</a:t>
            </a:r>
            <a:r>
              <a:rPr lang="vi-VN" sz="2400" b="1" dirty="0" smtClean="0">
                <a:solidFill>
                  <a:srgbClr val="002060"/>
                </a:solidFill>
                <a:latin typeface="EC Square Sans Pro"/>
              </a:rPr>
              <a:t>iile intra</a:t>
            </a:r>
            <a:r>
              <a:rPr lang="en-US" sz="2400" b="1" dirty="0" smtClean="0">
                <a:solidFill>
                  <a:srgbClr val="002060"/>
                </a:solidFill>
                <a:latin typeface="EC Square Sans Pro"/>
              </a:rPr>
              <a:t>-</a:t>
            </a:r>
            <a:r>
              <a:rPr lang="vi-VN" sz="2400" b="1" dirty="0" smtClean="0">
                <a:solidFill>
                  <a:srgbClr val="002060"/>
                </a:solidFill>
                <a:latin typeface="EC Square Sans Pro"/>
              </a:rPr>
              <a:t>spitalicești </a:t>
            </a:r>
            <a:r>
              <a:rPr lang="vi-VN" sz="2400" b="1" dirty="0">
                <a:solidFill>
                  <a:srgbClr val="002060"/>
                </a:solidFill>
                <a:latin typeface="EC Square Sans Pro"/>
              </a:rPr>
              <a:t>sunt rezistente la cel puțin una dintre structurile antibiotice.</a:t>
            </a:r>
            <a:endParaRPr lang="en-US" sz="2400" b="1" dirty="0">
              <a:solidFill>
                <a:srgbClr val="002060"/>
              </a:solidFill>
              <a:latin typeface="EC Square Sans Pro"/>
            </a:endParaRPr>
          </a:p>
        </p:txBody>
      </p:sp>
    </p:spTree>
    <p:extLst>
      <p:ext uri="{BB962C8B-B14F-4D97-AF65-F5344CB8AC3E}">
        <p14:creationId xmlns:p14="http://schemas.microsoft.com/office/powerpoint/2010/main" val="1098705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52575" y="1689238"/>
            <a:ext cx="9956102" cy="3170099"/>
          </a:xfrm>
          <a:prstGeom prst="rect">
            <a:avLst/>
          </a:prstGeom>
        </p:spPr>
        <p:txBody>
          <a:bodyPr wrap="square">
            <a:spAutoFit/>
          </a:bodyPr>
          <a:lstStyle/>
          <a:p>
            <a:pPr algn="just"/>
            <a:r>
              <a:rPr lang="vi-VN" sz="2400" b="1" dirty="0">
                <a:solidFill>
                  <a:srgbClr val="002060"/>
                </a:solidFill>
                <a:latin typeface="EC Square Sans Pro"/>
                <a:ea typeface="Times New Roman" panose="02020603050405020304" pitchFamily="18" charset="0"/>
                <a:cs typeface="Times New Roman" panose="02020603050405020304" pitchFamily="18" charset="0"/>
              </a:rPr>
              <a:t>Grupul de chinolone a fost folosit pentru profilaxia împotriva infecțiilor cu bacterii Gram-negative </a:t>
            </a:r>
            <a:r>
              <a:rPr lang="vi-VN" sz="2800" b="1" dirty="0">
                <a:solidFill>
                  <a:srgbClr val="FF0000"/>
                </a:solidFill>
                <a:latin typeface="EC Square Sans Pro"/>
                <a:ea typeface="Times New Roman" panose="02020603050405020304" pitchFamily="18" charset="0"/>
                <a:cs typeface="Times New Roman" panose="02020603050405020304" pitchFamily="18" charset="0"/>
              </a:rPr>
              <a:t>atât la oameni, cât și la animale</a:t>
            </a:r>
            <a:r>
              <a:rPr lang="vi-VN" sz="2400" b="1" dirty="0">
                <a:solidFill>
                  <a:srgbClr val="002060"/>
                </a:solidFill>
                <a:latin typeface="EC Square Sans Pro"/>
                <a:ea typeface="Times New Roman" panose="02020603050405020304" pitchFamily="18" charset="0"/>
                <a:cs typeface="Times New Roman" panose="02020603050405020304" pitchFamily="18" charset="0"/>
              </a:rPr>
              <a:t>, însă impactul asupra mecanismelor de rezistență ale acestei grupuri importante necesită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o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investigatie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ampla</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a:t>
            </a:r>
            <a:endParaRPr lang="en-US" sz="2400" b="1" dirty="0" smtClean="0">
              <a:solidFill>
                <a:srgbClr val="002060"/>
              </a:solidFill>
              <a:latin typeface="EC Square Sans Pro"/>
              <a:ea typeface="Times New Roman" panose="02020603050405020304" pitchFamily="18" charset="0"/>
              <a:cs typeface="Times New Roman" panose="02020603050405020304" pitchFamily="18" charset="0"/>
            </a:endParaRPr>
          </a:p>
          <a:p>
            <a:pPr algn="just"/>
            <a:endParaRPr lang="en-US" sz="2400" dirty="0" smtClean="0">
              <a:solidFill>
                <a:srgbClr val="002060"/>
              </a:solidFill>
              <a:latin typeface="EC Square Sans Pro"/>
              <a:cs typeface="Times New Roman" panose="02020603050405020304" pitchFamily="18" charset="0"/>
            </a:endParaRPr>
          </a:p>
          <a:p>
            <a:pPr algn="just"/>
            <a:r>
              <a:rPr lang="vi-VN" sz="2800" b="1" dirty="0">
                <a:solidFill>
                  <a:srgbClr val="FF0000"/>
                </a:solidFill>
                <a:latin typeface="EC Square Sans Pro"/>
                <a:ea typeface="Times New Roman" panose="02020603050405020304" pitchFamily="18" charset="0"/>
                <a:cs typeface="Times New Roman" panose="02020603050405020304" pitchFamily="18" charset="0"/>
              </a:rPr>
              <a:t>Genele qnr </a:t>
            </a:r>
            <a:r>
              <a:rPr lang="vi-VN" sz="2400" b="1" dirty="0">
                <a:solidFill>
                  <a:srgbClr val="002060"/>
                </a:solidFill>
                <a:latin typeface="EC Square Sans Pro"/>
                <a:ea typeface="Times New Roman" panose="02020603050405020304" pitchFamily="18" charset="0"/>
                <a:cs typeface="Times New Roman" panose="02020603050405020304" pitchFamily="18" charset="0"/>
              </a:rPr>
              <a:t>conferă în general niveluri scăzute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ale</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rezisten</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tei</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la chinolone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la</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Enterobacteriaceae, dar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amplitudinea</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rezistenței multiple este de mare importanță, în special în studiile despre rezistența E. coli la ciprofloxacina (CIP</a:t>
            </a:r>
            <a:r>
              <a:rPr lang="vi-VN" sz="2400" dirty="0">
                <a:solidFill>
                  <a:srgbClr val="002060"/>
                </a:solidFill>
                <a:latin typeface="EC Square Sans Pro"/>
                <a:ea typeface="Times New Roman" panose="02020603050405020304" pitchFamily="18" charset="0"/>
                <a:cs typeface="Times New Roman" panose="02020603050405020304" pitchFamily="18" charset="0"/>
              </a:rPr>
              <a:t>).</a:t>
            </a:r>
            <a:endParaRPr lang="en-US" sz="2400" dirty="0">
              <a:solidFill>
                <a:srgbClr val="002060"/>
              </a:solidFill>
              <a:latin typeface="EC Square Sans Pr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626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07964" y="1332380"/>
            <a:ext cx="10687877" cy="2677656"/>
          </a:xfrm>
          <a:prstGeom prst="rect">
            <a:avLst/>
          </a:prstGeom>
        </p:spPr>
        <p:txBody>
          <a:bodyPr wrap="square">
            <a:spAutoFit/>
          </a:bodyPr>
          <a:lstStyle/>
          <a:p>
            <a:pPr algn="just"/>
            <a:r>
              <a:rPr lang="it-IT" sz="2400" b="1" dirty="0" smtClean="0">
                <a:solidFill>
                  <a:srgbClr val="002060"/>
                </a:solidFill>
                <a:latin typeface="EC Square Sans Pro"/>
              </a:rPr>
              <a:t>1). Testarea susceptibilit</a:t>
            </a:r>
            <a:r>
              <a:rPr lang="vi-VN" sz="2400" b="1" dirty="0">
                <a:solidFill>
                  <a:srgbClr val="002060"/>
                </a:solidFill>
                <a:latin typeface="EC Square Sans Pro"/>
              </a:rPr>
              <a:t>ă</a:t>
            </a:r>
            <a:r>
              <a:rPr lang="it-IT" sz="2400" b="1" dirty="0" smtClean="0">
                <a:solidFill>
                  <a:srgbClr val="002060"/>
                </a:solidFill>
                <a:latin typeface="EC Square Sans Pro"/>
              </a:rPr>
              <a:t>ții la </a:t>
            </a:r>
            <a:r>
              <a:rPr lang="it-IT" sz="2400" b="1" dirty="0">
                <a:solidFill>
                  <a:srgbClr val="002060"/>
                </a:solidFill>
                <a:latin typeface="EC Square Sans Pro"/>
              </a:rPr>
              <a:t>antibiotice </a:t>
            </a:r>
            <a:r>
              <a:rPr lang="it-IT" sz="2400" b="1" dirty="0" smtClean="0">
                <a:solidFill>
                  <a:srgbClr val="002060"/>
                </a:solidFill>
                <a:latin typeface="EC Square Sans Pro"/>
              </a:rPr>
              <a:t>(AST)</a:t>
            </a:r>
            <a:endParaRPr lang="it-IT" sz="2400" b="1" dirty="0" smtClean="0">
              <a:solidFill>
                <a:srgbClr val="002060"/>
              </a:solidFill>
              <a:latin typeface="EC Square Sans Pro"/>
            </a:endParaRPr>
          </a:p>
          <a:p>
            <a:pPr algn="just"/>
            <a:endParaRPr lang="en-US" sz="2400" b="1" dirty="0">
              <a:solidFill>
                <a:srgbClr val="002060"/>
              </a:solidFill>
              <a:latin typeface="EC Square Sans Pro"/>
            </a:endParaRPr>
          </a:p>
          <a:p>
            <a:pPr algn="just"/>
            <a:r>
              <a:rPr lang="vi-VN" sz="2400" dirty="0">
                <a:solidFill>
                  <a:srgbClr val="002060"/>
                </a:solidFill>
                <a:latin typeface="EC Square Sans Pro"/>
              </a:rPr>
              <a:t>Rezultatele </a:t>
            </a:r>
            <a:r>
              <a:rPr lang="vi-VN" sz="2400" dirty="0" smtClean="0">
                <a:solidFill>
                  <a:srgbClr val="002060"/>
                </a:solidFill>
                <a:latin typeface="EC Square Sans Pro"/>
              </a:rPr>
              <a:t>ob</a:t>
            </a:r>
            <a:r>
              <a:rPr lang="en-US" sz="2400" dirty="0" smtClean="0">
                <a:solidFill>
                  <a:srgbClr val="002060"/>
                </a:solidFill>
                <a:latin typeface="EC Square Sans Pro"/>
              </a:rPr>
              <a:t>t</a:t>
            </a:r>
            <a:r>
              <a:rPr lang="vi-VN" sz="2400" dirty="0" smtClean="0">
                <a:solidFill>
                  <a:srgbClr val="002060"/>
                </a:solidFill>
                <a:latin typeface="EC Square Sans Pro"/>
              </a:rPr>
              <a:t>inute</a:t>
            </a:r>
            <a:r>
              <a:rPr lang="en-US" sz="2400" dirty="0" smtClean="0">
                <a:solidFill>
                  <a:srgbClr val="002060"/>
                </a:solidFill>
                <a:latin typeface="EC Square Sans Pro"/>
              </a:rPr>
              <a:t> la</a:t>
            </a:r>
            <a:r>
              <a:rPr lang="vi-VN" sz="2400" dirty="0" smtClean="0">
                <a:solidFill>
                  <a:srgbClr val="002060"/>
                </a:solidFill>
                <a:latin typeface="EC Square Sans Pro"/>
              </a:rPr>
              <a:t> </a:t>
            </a:r>
            <a:r>
              <a:rPr lang="vi-VN" sz="2400" dirty="0">
                <a:solidFill>
                  <a:srgbClr val="002060"/>
                </a:solidFill>
                <a:latin typeface="EC Square Sans Pro"/>
              </a:rPr>
              <a:t>AST </a:t>
            </a:r>
            <a:r>
              <a:rPr lang="en-US" sz="2400" dirty="0" smtClean="0">
                <a:solidFill>
                  <a:srgbClr val="002060"/>
                </a:solidFill>
                <a:latin typeface="EC Square Sans Pro"/>
              </a:rPr>
              <a:t>s</a:t>
            </a:r>
            <a:r>
              <a:rPr lang="vi-VN" sz="2400" dirty="0" smtClean="0">
                <a:solidFill>
                  <a:srgbClr val="002060"/>
                </a:solidFill>
                <a:latin typeface="EC Square Sans Pro"/>
              </a:rPr>
              <a:t>i evolu</a:t>
            </a:r>
            <a:r>
              <a:rPr lang="en-US" sz="2400" dirty="0" smtClean="0">
                <a:solidFill>
                  <a:srgbClr val="002060"/>
                </a:solidFill>
                <a:latin typeface="EC Square Sans Pro"/>
              </a:rPr>
              <a:t>t</a:t>
            </a:r>
            <a:r>
              <a:rPr lang="vi-VN" sz="2400" dirty="0" smtClean="0">
                <a:solidFill>
                  <a:srgbClr val="002060"/>
                </a:solidFill>
                <a:latin typeface="EC Square Sans Pro"/>
              </a:rPr>
              <a:t>ia tendin</a:t>
            </a:r>
            <a:r>
              <a:rPr lang="en-US" sz="2400" dirty="0" smtClean="0">
                <a:solidFill>
                  <a:srgbClr val="002060"/>
                </a:solidFill>
                <a:latin typeface="EC Square Sans Pro"/>
              </a:rPr>
              <a:t>t</a:t>
            </a:r>
            <a:r>
              <a:rPr lang="vi-VN" sz="2400" dirty="0" smtClean="0">
                <a:solidFill>
                  <a:srgbClr val="002060"/>
                </a:solidFill>
                <a:latin typeface="EC Square Sans Pro"/>
              </a:rPr>
              <a:t>ei rezisten</a:t>
            </a:r>
            <a:r>
              <a:rPr lang="en-US" sz="2400" dirty="0" err="1" smtClean="0">
                <a:solidFill>
                  <a:srgbClr val="002060"/>
                </a:solidFill>
                <a:latin typeface="EC Square Sans Pro"/>
              </a:rPr>
              <a:t>tei</a:t>
            </a:r>
            <a:r>
              <a:rPr lang="vi-VN" sz="2400" dirty="0" smtClean="0">
                <a:solidFill>
                  <a:srgbClr val="002060"/>
                </a:solidFill>
                <a:latin typeface="EC Square Sans Pro"/>
              </a:rPr>
              <a:t> </a:t>
            </a:r>
            <a:r>
              <a:rPr lang="vi-VN" sz="2400" dirty="0">
                <a:solidFill>
                  <a:srgbClr val="002060"/>
                </a:solidFill>
                <a:latin typeface="EC Square Sans Pro"/>
              </a:rPr>
              <a:t>au </a:t>
            </a:r>
            <a:r>
              <a:rPr lang="en-US" sz="2400" dirty="0" err="1" smtClean="0">
                <a:solidFill>
                  <a:srgbClr val="002060"/>
                </a:solidFill>
                <a:latin typeface="EC Square Sans Pro"/>
              </a:rPr>
              <a:t>relevat</a:t>
            </a:r>
            <a:r>
              <a:rPr lang="vi-VN" sz="2400" dirty="0" smtClean="0">
                <a:solidFill>
                  <a:srgbClr val="002060"/>
                </a:solidFill>
                <a:latin typeface="EC Square Sans Pro"/>
              </a:rPr>
              <a:t> prezen</a:t>
            </a:r>
            <a:r>
              <a:rPr lang="en-US" sz="2400" dirty="0" smtClean="0">
                <a:solidFill>
                  <a:srgbClr val="002060"/>
                </a:solidFill>
                <a:latin typeface="EC Square Sans Pro"/>
              </a:rPr>
              <a:t>t</a:t>
            </a:r>
            <a:r>
              <a:rPr lang="vi-VN" sz="2400" dirty="0" smtClean="0">
                <a:solidFill>
                  <a:srgbClr val="002060"/>
                </a:solidFill>
                <a:latin typeface="EC Square Sans Pro"/>
              </a:rPr>
              <a:t>a </a:t>
            </a:r>
            <a:r>
              <a:rPr lang="vi-VN" sz="2400" dirty="0">
                <a:solidFill>
                  <a:srgbClr val="002060"/>
                </a:solidFill>
                <a:latin typeface="EC Square Sans Pro"/>
              </a:rPr>
              <a:t>semnificativă a tulpinilor multirezistente în </a:t>
            </a:r>
            <a:r>
              <a:rPr lang="en-US" sz="2400" dirty="0" err="1" smtClean="0">
                <a:solidFill>
                  <a:srgbClr val="002060"/>
                </a:solidFill>
                <a:latin typeface="EC Square Sans Pro"/>
              </a:rPr>
              <a:t>probele</a:t>
            </a:r>
            <a:r>
              <a:rPr lang="vi-VN" sz="2400" dirty="0" smtClean="0">
                <a:solidFill>
                  <a:srgbClr val="002060"/>
                </a:solidFill>
                <a:latin typeface="EC Square Sans Pro"/>
              </a:rPr>
              <a:t> </a:t>
            </a:r>
            <a:r>
              <a:rPr lang="vi-VN" sz="2400" dirty="0">
                <a:solidFill>
                  <a:srgbClr val="002060"/>
                </a:solidFill>
                <a:latin typeface="EC Square Sans Pro"/>
              </a:rPr>
              <a:t>de la porci, unde din cele 53 de probe analizate, 15 </a:t>
            </a:r>
            <a:r>
              <a:rPr lang="vi-VN" sz="2400" dirty="0" smtClean="0">
                <a:solidFill>
                  <a:srgbClr val="002060"/>
                </a:solidFill>
                <a:latin typeface="EC Square Sans Pro"/>
              </a:rPr>
              <a:t>izol</a:t>
            </a:r>
            <a:r>
              <a:rPr lang="en-US" sz="2400" dirty="0" smtClean="0">
                <a:solidFill>
                  <a:srgbClr val="002060"/>
                </a:solidFill>
                <a:latin typeface="EC Square Sans Pro"/>
              </a:rPr>
              <a:t>ate</a:t>
            </a:r>
            <a:r>
              <a:rPr lang="vi-VN" sz="2400" dirty="0" smtClean="0">
                <a:solidFill>
                  <a:srgbClr val="002060"/>
                </a:solidFill>
                <a:latin typeface="EC Square Sans Pro"/>
              </a:rPr>
              <a:t> </a:t>
            </a:r>
            <a:r>
              <a:rPr lang="en-US" sz="2400" dirty="0" err="1" smtClean="0">
                <a:solidFill>
                  <a:srgbClr val="002060"/>
                </a:solidFill>
                <a:latin typeface="EC Square Sans Pro"/>
              </a:rPr>
              <a:t>confirmau</a:t>
            </a:r>
            <a:r>
              <a:rPr lang="vi-VN" sz="2400" dirty="0" smtClean="0">
                <a:solidFill>
                  <a:srgbClr val="002060"/>
                </a:solidFill>
                <a:latin typeface="EC Square Sans Pro"/>
              </a:rPr>
              <a:t> rezisten</a:t>
            </a:r>
            <a:r>
              <a:rPr lang="en-US" sz="2400" dirty="0" smtClean="0">
                <a:solidFill>
                  <a:srgbClr val="002060"/>
                </a:solidFill>
                <a:latin typeface="EC Square Sans Pro"/>
              </a:rPr>
              <a:t>t</a:t>
            </a:r>
            <a:r>
              <a:rPr lang="en-US" sz="2400" dirty="0">
                <a:solidFill>
                  <a:srgbClr val="002060"/>
                </a:solidFill>
                <a:latin typeface="EC Square Sans Pro"/>
              </a:rPr>
              <a:t>a</a:t>
            </a:r>
            <a:r>
              <a:rPr lang="vi-VN" sz="2400" dirty="0" smtClean="0">
                <a:solidFill>
                  <a:srgbClr val="002060"/>
                </a:solidFill>
                <a:latin typeface="EC Square Sans Pro"/>
              </a:rPr>
              <a:t> </a:t>
            </a:r>
            <a:r>
              <a:rPr lang="vi-VN" sz="2400" dirty="0">
                <a:solidFill>
                  <a:srgbClr val="002060"/>
                </a:solidFill>
                <a:latin typeface="EC Square Sans Pro"/>
              </a:rPr>
              <a:t>la CIP </a:t>
            </a:r>
            <a:r>
              <a:rPr lang="en-US" sz="2400" dirty="0" err="1" smtClean="0">
                <a:solidFill>
                  <a:srgbClr val="002060"/>
                </a:solidFill>
                <a:latin typeface="EC Square Sans Pro"/>
              </a:rPr>
              <a:t>si</a:t>
            </a:r>
            <a:r>
              <a:rPr lang="vi-VN" sz="2400" dirty="0" smtClean="0">
                <a:solidFill>
                  <a:srgbClr val="002060"/>
                </a:solidFill>
                <a:latin typeface="EC Square Sans Pro"/>
              </a:rPr>
              <a:t>, </a:t>
            </a:r>
            <a:r>
              <a:rPr lang="vi-VN" sz="2400" dirty="0">
                <a:solidFill>
                  <a:srgbClr val="002060"/>
                </a:solidFill>
                <a:latin typeface="EC Square Sans Pro"/>
              </a:rPr>
              <a:t>de asemenea, </a:t>
            </a:r>
            <a:r>
              <a:rPr lang="vi-VN" sz="2400" dirty="0" smtClean="0">
                <a:solidFill>
                  <a:srgbClr val="002060"/>
                </a:solidFill>
                <a:latin typeface="EC Square Sans Pro"/>
              </a:rPr>
              <a:t>rezisten</a:t>
            </a:r>
            <a:r>
              <a:rPr lang="en-US" sz="2400" dirty="0" smtClean="0">
                <a:solidFill>
                  <a:srgbClr val="002060"/>
                </a:solidFill>
                <a:latin typeface="EC Square Sans Pro"/>
              </a:rPr>
              <a:t>t</a:t>
            </a:r>
            <a:r>
              <a:rPr lang="vi-VN" sz="2400" dirty="0" smtClean="0">
                <a:solidFill>
                  <a:srgbClr val="002060"/>
                </a:solidFill>
                <a:latin typeface="EC Square Sans Pro"/>
              </a:rPr>
              <a:t>ă </a:t>
            </a:r>
            <a:r>
              <a:rPr lang="vi-VN" sz="2400" dirty="0">
                <a:solidFill>
                  <a:srgbClr val="002060"/>
                </a:solidFill>
                <a:latin typeface="EC Square Sans Pro"/>
              </a:rPr>
              <a:t>multiplă la alte antibiotice, inclusiv la </a:t>
            </a:r>
            <a:r>
              <a:rPr lang="vi-VN" sz="2400" dirty="0" smtClean="0">
                <a:solidFill>
                  <a:srgbClr val="002060"/>
                </a:solidFill>
                <a:latin typeface="EC Square Sans Pro"/>
              </a:rPr>
              <a:t>alt</a:t>
            </a:r>
            <a:r>
              <a:rPr lang="en-US" sz="2400" dirty="0" err="1" smtClean="0">
                <a:solidFill>
                  <a:srgbClr val="002060"/>
                </a:solidFill>
                <a:latin typeface="EC Square Sans Pro"/>
              </a:rPr>
              <a:t>i</a:t>
            </a:r>
            <a:r>
              <a:rPr lang="vi-VN" sz="2400" dirty="0" smtClean="0">
                <a:solidFill>
                  <a:srgbClr val="002060"/>
                </a:solidFill>
                <a:latin typeface="EC Square Sans Pro"/>
              </a:rPr>
              <a:t> reprezentan</a:t>
            </a:r>
            <a:r>
              <a:rPr lang="en-US" sz="2400" dirty="0" smtClean="0">
                <a:solidFill>
                  <a:srgbClr val="002060"/>
                </a:solidFill>
                <a:latin typeface="EC Square Sans Pro"/>
              </a:rPr>
              <a:t>t</a:t>
            </a:r>
            <a:r>
              <a:rPr lang="vi-VN" sz="2400" dirty="0" smtClean="0">
                <a:solidFill>
                  <a:srgbClr val="002060"/>
                </a:solidFill>
                <a:latin typeface="EC Square Sans Pro"/>
              </a:rPr>
              <a:t>i </a:t>
            </a:r>
            <a:r>
              <a:rPr lang="en-US" sz="2400" dirty="0" err="1" smtClean="0">
                <a:solidFill>
                  <a:srgbClr val="002060"/>
                </a:solidFill>
                <a:latin typeface="EC Square Sans Pro"/>
              </a:rPr>
              <a:t>ai</a:t>
            </a:r>
            <a:r>
              <a:rPr lang="en-US" sz="2400" dirty="0" smtClean="0">
                <a:solidFill>
                  <a:srgbClr val="002060"/>
                </a:solidFill>
                <a:latin typeface="EC Square Sans Pro"/>
              </a:rPr>
              <a:t> </a:t>
            </a:r>
            <a:r>
              <a:rPr lang="en-US" sz="2400" dirty="0" err="1" smtClean="0">
                <a:solidFill>
                  <a:srgbClr val="002060"/>
                </a:solidFill>
                <a:latin typeface="EC Square Sans Pro"/>
              </a:rPr>
              <a:t>grupului</a:t>
            </a:r>
            <a:r>
              <a:rPr lang="vi-VN" sz="2400" dirty="0" smtClean="0">
                <a:solidFill>
                  <a:srgbClr val="002060"/>
                </a:solidFill>
                <a:latin typeface="EC Square Sans Pro"/>
              </a:rPr>
              <a:t> chinolone</a:t>
            </a:r>
            <a:r>
              <a:rPr lang="en-US" sz="2400" dirty="0" smtClean="0">
                <a:solidFill>
                  <a:srgbClr val="002060"/>
                </a:solidFill>
                <a:latin typeface="EC Square Sans Pro"/>
              </a:rPr>
              <a:t>,</a:t>
            </a:r>
            <a:r>
              <a:rPr lang="vi-VN" sz="2400" dirty="0" smtClean="0">
                <a:solidFill>
                  <a:srgbClr val="002060"/>
                </a:solidFill>
                <a:latin typeface="EC Square Sans Pro"/>
              </a:rPr>
              <a:t> </a:t>
            </a:r>
            <a:r>
              <a:rPr lang="en-US" sz="2400" dirty="0" smtClean="0">
                <a:solidFill>
                  <a:srgbClr val="002060"/>
                </a:solidFill>
                <a:latin typeface="EC Square Sans Pro"/>
              </a:rPr>
              <a:t>(</a:t>
            </a:r>
            <a:r>
              <a:rPr lang="vi-VN" sz="2400" dirty="0" smtClean="0">
                <a:solidFill>
                  <a:srgbClr val="002060"/>
                </a:solidFill>
                <a:latin typeface="EC Square Sans Pro"/>
              </a:rPr>
              <a:t>precum enrofloxacina </a:t>
            </a:r>
            <a:r>
              <a:rPr lang="en-US" sz="2400" dirty="0" smtClean="0">
                <a:solidFill>
                  <a:srgbClr val="002060"/>
                </a:solidFill>
                <a:latin typeface="EC Square Sans Pro"/>
              </a:rPr>
              <a:t>s</a:t>
            </a:r>
            <a:r>
              <a:rPr lang="vi-VN" sz="2400" dirty="0" smtClean="0">
                <a:solidFill>
                  <a:srgbClr val="002060"/>
                </a:solidFill>
                <a:latin typeface="EC Square Sans Pro"/>
              </a:rPr>
              <a:t>i norfloxacina</a:t>
            </a:r>
            <a:r>
              <a:rPr lang="en-US" sz="2400" dirty="0" smtClean="0">
                <a:solidFill>
                  <a:srgbClr val="002060"/>
                </a:solidFill>
                <a:latin typeface="EC Square Sans Pro"/>
              </a:rPr>
              <a:t>)</a:t>
            </a:r>
            <a:r>
              <a:rPr lang="vi-VN" sz="2400" dirty="0" smtClean="0">
                <a:solidFill>
                  <a:srgbClr val="002060"/>
                </a:solidFill>
                <a:latin typeface="EC Square Sans Pro"/>
              </a:rPr>
              <a:t> </a:t>
            </a:r>
            <a:r>
              <a:rPr lang="vi-VN" sz="2400" dirty="0">
                <a:solidFill>
                  <a:srgbClr val="002060"/>
                </a:solidFill>
                <a:latin typeface="EC Square Sans Pro"/>
              </a:rPr>
              <a:t>în majoritatea </a:t>
            </a:r>
            <a:r>
              <a:rPr lang="vi-VN" sz="2400" dirty="0" smtClean="0">
                <a:solidFill>
                  <a:srgbClr val="002060"/>
                </a:solidFill>
                <a:latin typeface="EC Square Sans Pro"/>
              </a:rPr>
              <a:t>cazurilor</a:t>
            </a:r>
            <a:r>
              <a:rPr lang="en-US" sz="2400" dirty="0">
                <a:solidFill>
                  <a:srgbClr val="002060"/>
                </a:solidFill>
                <a:latin typeface="EC Square Sans Pro"/>
              </a:rPr>
              <a:t>.</a:t>
            </a:r>
            <a:endParaRPr lang="en-US" sz="2400" i="0" dirty="0">
              <a:solidFill>
                <a:srgbClr val="002060"/>
              </a:solidFill>
              <a:effectLst/>
              <a:latin typeface="EC Square Sans Pro"/>
            </a:endParaRPr>
          </a:p>
        </p:txBody>
      </p:sp>
      <p:graphicFrame>
        <p:nvGraphicFramePr>
          <p:cNvPr id="4" name="Table 3"/>
          <p:cNvGraphicFramePr>
            <a:graphicFrameLocks noGrp="1"/>
          </p:cNvGraphicFramePr>
          <p:nvPr>
            <p:extLst>
              <p:ext uri="{D42A27DB-BD31-4B8C-83A1-F6EECF244321}">
                <p14:modId xmlns:p14="http://schemas.microsoft.com/office/powerpoint/2010/main" val="3191357909"/>
              </p:ext>
            </p:extLst>
          </p:nvPr>
        </p:nvGraphicFramePr>
        <p:xfrm>
          <a:off x="407964" y="4592169"/>
          <a:ext cx="10789674" cy="822960"/>
        </p:xfrm>
        <a:graphic>
          <a:graphicData uri="http://schemas.openxmlformats.org/drawingml/2006/table">
            <a:tbl>
              <a:tblPr firstRow="1" firstCol="1" bandRow="1">
                <a:tableStyleId>{5C22544A-7EE6-4342-B048-85BDC9FD1C3A}</a:tableStyleId>
              </a:tblPr>
              <a:tblGrid>
                <a:gridCol w="1389738"/>
                <a:gridCol w="587496"/>
                <a:gridCol w="587496"/>
                <a:gridCol w="587496"/>
                <a:gridCol w="587496"/>
                <a:gridCol w="587496"/>
                <a:gridCol w="587496"/>
                <a:gridCol w="587496"/>
                <a:gridCol w="587496"/>
                <a:gridCol w="587496"/>
                <a:gridCol w="587496"/>
                <a:gridCol w="587496"/>
                <a:gridCol w="587496"/>
                <a:gridCol w="587496"/>
                <a:gridCol w="587496"/>
                <a:gridCol w="587496"/>
                <a:gridCol w="587496"/>
              </a:tblGrid>
              <a:tr h="243840">
                <a:tc>
                  <a:txBody>
                    <a:bodyPr/>
                    <a:lstStyle/>
                    <a:p>
                      <a:pPr algn="ctr">
                        <a:spcAft>
                          <a:spcPts val="0"/>
                        </a:spcAft>
                      </a:pPr>
                      <a:r>
                        <a:rPr lang="en-US" sz="1800" dirty="0" err="1" smtClean="0">
                          <a:effectLst/>
                          <a:latin typeface="EC Square Sans Pro"/>
                        </a:rPr>
                        <a:t>Proba</a:t>
                      </a:r>
                      <a:r>
                        <a:rPr lang="en-US" sz="1800" dirty="0" smtClean="0">
                          <a:effectLst/>
                          <a:latin typeface="EC Square Sans Pro"/>
                        </a:rPr>
                        <a:t> nr.</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S13</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S14</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S16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S22</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S29</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S35</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S38</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S46</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S47</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dirty="0">
                          <a:effectLst/>
                          <a:latin typeface="EC Square Sans Pro"/>
                        </a:rPr>
                        <a:t>S49</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a:effectLst/>
                          <a:latin typeface="EC Square Sans Pro"/>
                        </a:rPr>
                        <a:t>S50</a:t>
                      </a:r>
                      <a:endParaRPr lang="en-US" sz="2000">
                        <a:effectLst/>
                        <a:latin typeface="EC Square Sans Pro"/>
                        <a:ea typeface="Times New Roman" panose="02020603050405020304" pitchFamily="18" charset="0"/>
                      </a:endParaRPr>
                    </a:p>
                  </a:txBody>
                  <a:tcPr marL="68580" marR="68580" marT="0" marB="0" anchor="ctr"/>
                </a:tc>
              </a:tr>
              <a:tr h="263525">
                <a:tc>
                  <a:txBody>
                    <a:bodyPr/>
                    <a:lstStyle/>
                    <a:p>
                      <a:pPr algn="ctr">
                        <a:spcAft>
                          <a:spcPts val="0"/>
                        </a:spcAft>
                      </a:pPr>
                      <a:r>
                        <a:rPr lang="en-US" sz="1800" dirty="0" err="1" smtClean="0">
                          <a:effectLst/>
                          <a:latin typeface="EC Square Sans Pro"/>
                        </a:rPr>
                        <a:t>Tulpini</a:t>
                      </a:r>
                      <a:endParaRPr lang="en-US" sz="1800" dirty="0" smtClean="0">
                        <a:effectLst/>
                        <a:latin typeface="EC Square Sans Pro"/>
                      </a:endParaRPr>
                    </a:p>
                    <a:p>
                      <a:pPr algn="ctr">
                        <a:spcAft>
                          <a:spcPts val="0"/>
                        </a:spcAft>
                      </a:pPr>
                      <a:r>
                        <a:rPr lang="en-US" sz="1800" dirty="0" err="1" smtClean="0">
                          <a:effectLst/>
                          <a:latin typeface="EC Square Sans Pro"/>
                        </a:rPr>
                        <a:t>Rezistente</a:t>
                      </a:r>
                      <a:r>
                        <a:rPr lang="en-US" sz="1800" baseline="0" dirty="0" smtClean="0">
                          <a:effectLst/>
                          <a:latin typeface="EC Square Sans Pro"/>
                        </a:rPr>
                        <a:t> </a:t>
                      </a:r>
                      <a:r>
                        <a:rPr lang="en-US" sz="1800" dirty="0" err="1" smtClean="0">
                          <a:effectLst/>
                          <a:latin typeface="EC Square Sans Pro"/>
                        </a:rPr>
                        <a:t>nr</a:t>
                      </a:r>
                      <a:r>
                        <a:rPr lang="en-US" sz="1800" dirty="0" smtClean="0">
                          <a:effectLst/>
                          <a:latin typeface="EC Square Sans Pro"/>
                        </a:rPr>
                        <a:t>.</a:t>
                      </a:r>
                      <a:endParaRPr lang="en-US" sz="2000"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8</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5</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2</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6</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7</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5</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9</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8</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9</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11</a:t>
                      </a:r>
                      <a:endParaRPr lang="en-US" sz="2000" b="1" dirty="0">
                        <a:effectLst/>
                        <a:latin typeface="EC Square Sans Pro"/>
                        <a:ea typeface="Times New Roman" panose="02020603050405020304" pitchFamily="18" charset="0"/>
                      </a:endParaRPr>
                    </a:p>
                  </a:txBody>
                  <a:tcPr marL="68580" marR="68580" marT="0" marB="0" anchor="ctr"/>
                </a:tc>
                <a:tc>
                  <a:txBody>
                    <a:bodyPr/>
                    <a:lstStyle/>
                    <a:p>
                      <a:pPr algn="ctr">
                        <a:spcAft>
                          <a:spcPts val="0"/>
                        </a:spcAft>
                      </a:pPr>
                      <a:r>
                        <a:rPr lang="en-US" sz="1800" b="1" dirty="0">
                          <a:effectLst/>
                          <a:latin typeface="EC Square Sans Pro"/>
                        </a:rPr>
                        <a:t>10</a:t>
                      </a:r>
                      <a:endParaRPr lang="en-US" sz="2000" b="1" dirty="0">
                        <a:effectLst/>
                        <a:latin typeface="EC Square Sans Pro"/>
                        <a:ea typeface="Times New Roman" panose="02020603050405020304" pitchFamily="18" charset="0"/>
                      </a:endParaRPr>
                    </a:p>
                  </a:txBody>
                  <a:tcPr marL="68580" marR="68580" marT="0" marB="0" anchor="ctr"/>
                </a:tc>
              </a:tr>
            </a:tbl>
          </a:graphicData>
        </a:graphic>
      </p:graphicFrame>
      <p:sp>
        <p:nvSpPr>
          <p:cNvPr id="6" name="Rectangle 5"/>
          <p:cNvSpPr/>
          <p:nvPr/>
        </p:nvSpPr>
        <p:spPr>
          <a:xfrm>
            <a:off x="407964" y="4185292"/>
            <a:ext cx="10773922" cy="400110"/>
          </a:xfrm>
          <a:prstGeom prst="rect">
            <a:avLst/>
          </a:prstGeom>
          <a:solidFill>
            <a:srgbClr val="002060"/>
          </a:solidFill>
        </p:spPr>
        <p:txBody>
          <a:bodyPr wrap="square">
            <a:spAutoFit/>
          </a:bodyPr>
          <a:lstStyle/>
          <a:p>
            <a:pPr lvl="0" indent="269875" eaLnBrk="0" fontAlgn="base" hangingPunct="0">
              <a:spcBef>
                <a:spcPct val="0"/>
              </a:spcBef>
              <a:spcAft>
                <a:spcPct val="0"/>
              </a:spcAft>
            </a:pPr>
            <a:r>
              <a:rPr lang="fr-FR" altLang="en-US" sz="2000" dirty="0" err="1">
                <a:solidFill>
                  <a:schemeClr val="bg1"/>
                </a:solidFill>
                <a:latin typeface="EC Square Sans Pro"/>
                <a:ea typeface="Times New Roman" panose="02020603050405020304" pitchFamily="18" charset="0"/>
              </a:rPr>
              <a:t>În</a:t>
            </a:r>
            <a:r>
              <a:rPr lang="fr-FR" altLang="en-US" sz="2000" dirty="0">
                <a:solidFill>
                  <a:schemeClr val="bg1"/>
                </a:solidFill>
                <a:latin typeface="EC Square Sans Pro"/>
                <a:ea typeface="Times New Roman" panose="02020603050405020304" pitchFamily="18" charset="0"/>
              </a:rPr>
              <a:t> </a:t>
            </a:r>
            <a:r>
              <a:rPr lang="fr-FR" altLang="en-US" sz="2000" dirty="0" err="1">
                <a:solidFill>
                  <a:schemeClr val="bg1"/>
                </a:solidFill>
                <a:latin typeface="EC Square Sans Pro"/>
                <a:ea typeface="Times New Roman" panose="02020603050405020304" pitchFamily="18" charset="0"/>
              </a:rPr>
              <a:t>probele</a:t>
            </a:r>
            <a:r>
              <a:rPr lang="fr-FR" altLang="en-US" sz="2000" dirty="0">
                <a:solidFill>
                  <a:schemeClr val="bg1"/>
                </a:solidFill>
                <a:latin typeface="EC Square Sans Pro"/>
                <a:ea typeface="Times New Roman" panose="02020603050405020304" pitchFamily="18" charset="0"/>
              </a:rPr>
              <a:t> </a:t>
            </a:r>
            <a:r>
              <a:rPr lang="fr-FR" altLang="en-US" sz="2000" dirty="0" err="1" smtClean="0">
                <a:solidFill>
                  <a:schemeClr val="bg1"/>
                </a:solidFill>
                <a:latin typeface="EC Square Sans Pro"/>
                <a:ea typeface="Times New Roman" panose="02020603050405020304" pitchFamily="18" charset="0"/>
              </a:rPr>
              <a:t>prelevate</a:t>
            </a:r>
            <a:r>
              <a:rPr lang="fr-FR" altLang="en-US" sz="2000" dirty="0" smtClean="0">
                <a:solidFill>
                  <a:schemeClr val="bg1"/>
                </a:solidFill>
                <a:latin typeface="EC Square Sans Pro"/>
                <a:ea typeface="Times New Roman" panose="02020603050405020304" pitchFamily="18" charset="0"/>
              </a:rPr>
              <a:t> de </a:t>
            </a:r>
            <a:r>
              <a:rPr lang="fr-FR" altLang="en-US" sz="2000" dirty="0">
                <a:solidFill>
                  <a:schemeClr val="bg1"/>
                </a:solidFill>
                <a:latin typeface="EC Square Sans Pro"/>
                <a:ea typeface="Times New Roman" panose="02020603050405020304" pitchFamily="18" charset="0"/>
              </a:rPr>
              <a:t>la </a:t>
            </a:r>
            <a:r>
              <a:rPr lang="fr-FR" altLang="en-US" sz="2000" dirty="0" err="1" smtClean="0">
                <a:solidFill>
                  <a:schemeClr val="bg1"/>
                </a:solidFill>
                <a:latin typeface="EC Square Sans Pro"/>
                <a:ea typeface="Times New Roman" panose="02020603050405020304" pitchFamily="18" charset="0"/>
              </a:rPr>
              <a:t>suine</a:t>
            </a:r>
            <a:r>
              <a:rPr lang="fr-FR" altLang="en-US" sz="2000" dirty="0" smtClean="0">
                <a:solidFill>
                  <a:schemeClr val="bg1"/>
                </a:solidFill>
                <a:latin typeface="EC Square Sans Pro"/>
                <a:ea typeface="Times New Roman" panose="02020603050405020304" pitchFamily="18" charset="0"/>
              </a:rPr>
              <a:t> </a:t>
            </a:r>
            <a:r>
              <a:rPr lang="fr-FR" altLang="en-US" sz="2000" dirty="0" err="1">
                <a:solidFill>
                  <a:schemeClr val="bg1"/>
                </a:solidFill>
                <a:latin typeface="EC Square Sans Pro"/>
                <a:ea typeface="Times New Roman" panose="02020603050405020304" pitchFamily="18" charset="0"/>
              </a:rPr>
              <a:t>s-au</a:t>
            </a:r>
            <a:r>
              <a:rPr lang="fr-FR" altLang="en-US" sz="2000" dirty="0">
                <a:solidFill>
                  <a:schemeClr val="bg1"/>
                </a:solidFill>
                <a:latin typeface="EC Square Sans Pro"/>
                <a:ea typeface="Times New Roman" panose="02020603050405020304" pitchFamily="18" charset="0"/>
              </a:rPr>
              <a:t> </a:t>
            </a:r>
            <a:r>
              <a:rPr lang="fr-FR" altLang="en-US" sz="2000" dirty="0" err="1">
                <a:solidFill>
                  <a:schemeClr val="bg1"/>
                </a:solidFill>
                <a:latin typeface="EC Square Sans Pro"/>
                <a:ea typeface="Times New Roman" panose="02020603050405020304" pitchFamily="18" charset="0"/>
              </a:rPr>
              <a:t>identificat</a:t>
            </a:r>
            <a:r>
              <a:rPr lang="fr-FR" altLang="en-US" sz="2000" dirty="0">
                <a:solidFill>
                  <a:schemeClr val="bg1"/>
                </a:solidFill>
                <a:latin typeface="EC Square Sans Pro"/>
                <a:ea typeface="Times New Roman" panose="02020603050405020304" pitchFamily="18" charset="0"/>
              </a:rPr>
              <a:t> </a:t>
            </a:r>
            <a:r>
              <a:rPr lang="fr-FR" altLang="en-US" sz="2000" dirty="0" err="1">
                <a:solidFill>
                  <a:schemeClr val="bg1"/>
                </a:solidFill>
                <a:latin typeface="EC Square Sans Pro"/>
                <a:ea typeface="Times New Roman" panose="02020603050405020304" pitchFamily="18" charset="0"/>
              </a:rPr>
              <a:t>rezistențe</a:t>
            </a:r>
            <a:r>
              <a:rPr lang="fr-FR" altLang="en-US" sz="2000" dirty="0">
                <a:solidFill>
                  <a:schemeClr val="bg1"/>
                </a:solidFill>
                <a:latin typeface="EC Square Sans Pro"/>
                <a:ea typeface="Times New Roman" panose="02020603050405020304" pitchFamily="18" charset="0"/>
              </a:rPr>
              <a:t> multiple la CIP </a:t>
            </a:r>
            <a:r>
              <a:rPr lang="fr-FR" altLang="en-US" sz="2000" dirty="0" smtClean="0">
                <a:solidFill>
                  <a:schemeClr val="bg1"/>
                </a:solidFill>
                <a:latin typeface="EC Square Sans Pro"/>
                <a:ea typeface="Times New Roman" panose="02020603050405020304" pitchFamily="18" charset="0"/>
              </a:rPr>
              <a:t>in</a:t>
            </a:r>
            <a:r>
              <a:rPr lang="fr-FR" altLang="en-US" sz="2000" dirty="0" smtClean="0">
                <a:solidFill>
                  <a:schemeClr val="bg1"/>
                </a:solidFill>
                <a:latin typeface="EC Square Sans Pro"/>
                <a:ea typeface="Times New Roman" panose="02020603050405020304" pitchFamily="18" charset="0"/>
              </a:rPr>
              <a:t> </a:t>
            </a:r>
            <a:r>
              <a:rPr lang="fr-FR" altLang="en-US" sz="2000" dirty="0">
                <a:solidFill>
                  <a:schemeClr val="bg1"/>
                </a:solidFill>
                <a:latin typeface="EC Square Sans Pro"/>
                <a:ea typeface="Times New Roman" panose="02020603050405020304" pitchFamily="18" charset="0"/>
              </a:rPr>
              <a:t>53 de </a:t>
            </a:r>
            <a:r>
              <a:rPr lang="fr-FR" altLang="en-US" sz="2000" dirty="0" smtClean="0">
                <a:solidFill>
                  <a:schemeClr val="bg1"/>
                </a:solidFill>
                <a:latin typeface="EC Square Sans Pro"/>
                <a:ea typeface="Times New Roman" panose="02020603050405020304" pitchFamily="18" charset="0"/>
              </a:rPr>
              <a:t>probe</a:t>
            </a:r>
            <a:endParaRPr lang="en-US" altLang="en-US" sz="900" dirty="0">
              <a:solidFill>
                <a:schemeClr val="bg1"/>
              </a:solidFill>
              <a:latin typeface="EC Square Sans Pro"/>
            </a:endParaRPr>
          </a:p>
        </p:txBody>
      </p:sp>
    </p:spTree>
    <p:extLst>
      <p:ext uri="{BB962C8B-B14F-4D97-AF65-F5344CB8AC3E}">
        <p14:creationId xmlns:p14="http://schemas.microsoft.com/office/powerpoint/2010/main" val="1266090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70593" y="2392237"/>
            <a:ext cx="5697245" cy="3108543"/>
          </a:xfrm>
          <a:prstGeom prst="rect">
            <a:avLst/>
          </a:prstGeom>
        </p:spPr>
        <p:txBody>
          <a:bodyPr wrap="square">
            <a:spAutoFit/>
          </a:bodyPr>
          <a:lstStyle/>
          <a:p>
            <a:pPr algn="just"/>
            <a:r>
              <a:rPr lang="vi-VN" sz="2400" b="1" dirty="0">
                <a:solidFill>
                  <a:srgbClr val="002060"/>
                </a:solidFill>
                <a:latin typeface="EC Square Sans Pro"/>
                <a:ea typeface="Times New Roman" panose="02020603050405020304" pitchFamily="18" charset="0"/>
                <a:cs typeface="Times New Roman" panose="02020603050405020304" pitchFamily="18" charset="0"/>
              </a:rPr>
              <a:t>Rezultatele AST </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ob</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inute </a:t>
            </a:r>
            <a:r>
              <a:rPr lang="vi-VN" sz="2400" dirty="0">
                <a:solidFill>
                  <a:srgbClr val="002060"/>
                </a:solidFill>
                <a:latin typeface="EC Square Sans Pro"/>
                <a:ea typeface="Times New Roman" panose="02020603050405020304" pitchFamily="18" charset="0"/>
                <a:cs typeface="Times New Roman" panose="02020603050405020304" pitchFamily="18" charset="0"/>
              </a:rPr>
              <a:t>din cele </a:t>
            </a:r>
            <a:r>
              <a:rPr lang="vi-VN" sz="2400" b="1" dirty="0">
                <a:solidFill>
                  <a:srgbClr val="FF0000"/>
                </a:solidFill>
                <a:latin typeface="EC Square Sans Pro"/>
                <a:ea typeface="Times New Roman" panose="02020603050405020304" pitchFamily="18" charset="0"/>
                <a:cs typeface="Times New Roman" panose="02020603050405020304" pitchFamily="18" charset="0"/>
              </a:rPr>
              <a:t>147 de probe umane</a:t>
            </a:r>
            <a:r>
              <a:rPr lang="vi-VN" sz="2400" dirty="0">
                <a:solidFill>
                  <a:srgbClr val="002060"/>
                </a:solidFill>
                <a:latin typeface="EC Square Sans Pro"/>
                <a:ea typeface="Times New Roman" panose="02020603050405020304" pitchFamily="18" charset="0"/>
                <a:cs typeface="Times New Roman" panose="02020603050405020304" pitchFamily="18" charset="0"/>
              </a:rPr>
              <a:t> au prezentat, de asemenea, niveluri de </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rezisten</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ă </a:t>
            </a:r>
            <a:r>
              <a:rPr lang="vi-VN" sz="2400" dirty="0">
                <a:solidFill>
                  <a:srgbClr val="002060"/>
                </a:solidFill>
                <a:latin typeface="EC Square Sans Pro"/>
                <a:ea typeface="Times New Roman" panose="02020603050405020304" pitchFamily="18" charset="0"/>
                <a:cs typeface="Times New Roman" panose="02020603050405020304" pitchFamily="18" charset="0"/>
              </a:rPr>
              <a:t>la CIP, însă proporțional mai scăzute în comparație cu cele de la porci. </a:t>
            </a:r>
            <a:endParaRPr lang="en-US" sz="2400" dirty="0" smtClean="0">
              <a:solidFill>
                <a:srgbClr val="002060"/>
              </a:solidFill>
              <a:latin typeface="EC Square Sans Pro"/>
              <a:ea typeface="Times New Roman" panose="02020603050405020304" pitchFamily="18" charset="0"/>
              <a:cs typeface="Times New Roman" panose="02020603050405020304" pitchFamily="18" charset="0"/>
            </a:endParaRPr>
          </a:p>
          <a:p>
            <a:pPr algn="just"/>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Au </a:t>
            </a:r>
            <a:r>
              <a:rPr lang="vi-VN" sz="2400" dirty="0">
                <a:solidFill>
                  <a:srgbClr val="002060"/>
                </a:solidFill>
                <a:latin typeface="EC Square Sans Pro"/>
                <a:ea typeface="Times New Roman" panose="02020603050405020304" pitchFamily="18" charset="0"/>
                <a:cs typeface="Times New Roman" panose="02020603050405020304" pitchFamily="18" charset="0"/>
              </a:rPr>
              <a:t>fost identificate </a:t>
            </a:r>
            <a:r>
              <a:rPr lang="vi-VN" sz="2800" b="1" dirty="0">
                <a:solidFill>
                  <a:srgbClr val="FF0000"/>
                </a:solidFill>
                <a:latin typeface="EC Square Sans Pro"/>
                <a:ea typeface="Times New Roman" panose="02020603050405020304" pitchFamily="18" charset="0"/>
                <a:cs typeface="Times New Roman" panose="02020603050405020304" pitchFamily="18" charset="0"/>
              </a:rPr>
              <a:t>38 de </a:t>
            </a:r>
            <a:r>
              <a:rPr lang="vi-VN" sz="2800" b="1" dirty="0" smtClean="0">
                <a:solidFill>
                  <a:srgbClr val="FF0000"/>
                </a:solidFill>
                <a:latin typeface="EC Square Sans Pro"/>
                <a:ea typeface="Times New Roman" panose="02020603050405020304" pitchFamily="18" charset="0"/>
                <a:cs typeface="Times New Roman" panose="02020603050405020304" pitchFamily="18" charset="0"/>
              </a:rPr>
              <a:t>izol</a:t>
            </a:r>
            <a:r>
              <a:rPr lang="en-US" sz="2800" b="1" dirty="0" smtClean="0">
                <a:solidFill>
                  <a:srgbClr val="FF0000"/>
                </a:solidFill>
                <a:latin typeface="EC Square Sans Pro"/>
                <a:ea typeface="Times New Roman" panose="02020603050405020304" pitchFamily="18" charset="0"/>
                <a:cs typeface="Times New Roman" panose="02020603050405020304" pitchFamily="18" charset="0"/>
              </a:rPr>
              <a:t>ate</a:t>
            </a:r>
            <a:r>
              <a:rPr lang="vi-VN" sz="2800" b="1" dirty="0" smtClean="0">
                <a:solidFill>
                  <a:srgbClr val="FF0000"/>
                </a:solidFill>
                <a:latin typeface="EC Square Sans Pro"/>
                <a:ea typeface="Times New Roman" panose="02020603050405020304" pitchFamily="18" charset="0"/>
                <a:cs typeface="Times New Roman" panose="02020603050405020304" pitchFamily="18" charset="0"/>
              </a:rPr>
              <a:t> rezisten</a:t>
            </a:r>
            <a:r>
              <a:rPr lang="en-US" sz="2800" b="1" dirty="0" err="1" smtClean="0">
                <a:solidFill>
                  <a:srgbClr val="FF0000"/>
                </a:solidFill>
                <a:latin typeface="EC Square Sans Pro"/>
                <a:ea typeface="Times New Roman" panose="02020603050405020304" pitchFamily="18" charset="0"/>
                <a:cs typeface="Times New Roman" panose="02020603050405020304" pitchFamily="18" charset="0"/>
              </a:rPr>
              <a:t>t</a:t>
            </a:r>
            <a:r>
              <a:rPr lang="en-US" sz="2800" b="1" dirty="0" err="1">
                <a:solidFill>
                  <a:srgbClr val="FF0000"/>
                </a:solidFill>
                <a:latin typeface="EC Square Sans Pro"/>
                <a:ea typeface="Times New Roman" panose="02020603050405020304" pitchFamily="18" charset="0"/>
                <a:cs typeface="Times New Roman" panose="02020603050405020304" pitchFamily="18" charset="0"/>
              </a:rPr>
              <a:t>e</a:t>
            </a:r>
            <a:r>
              <a:rPr lang="vi-VN" sz="28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dirty="0">
                <a:solidFill>
                  <a:srgbClr val="002060"/>
                </a:solidFill>
                <a:latin typeface="EC Square Sans Pro"/>
                <a:ea typeface="Times New Roman" panose="02020603050405020304" pitchFamily="18" charset="0"/>
                <a:cs typeface="Times New Roman" panose="02020603050405020304" pitchFamily="18" charset="0"/>
              </a:rPr>
              <a:t>la CIP, iar între acestea, </a:t>
            </a:r>
            <a:r>
              <a:rPr lang="vi-VN" sz="2400" b="1" dirty="0">
                <a:solidFill>
                  <a:srgbClr val="002060"/>
                </a:solidFill>
                <a:latin typeface="EC Square Sans Pro"/>
                <a:ea typeface="Times New Roman" panose="02020603050405020304" pitchFamily="18" charset="0"/>
                <a:cs typeface="Times New Roman" panose="02020603050405020304" pitchFamily="18" charset="0"/>
              </a:rPr>
              <a:t>17</a:t>
            </a:r>
            <a:r>
              <a:rPr lang="vi-VN" sz="2400" dirty="0">
                <a:solidFill>
                  <a:srgbClr val="002060"/>
                </a:solidFill>
                <a:latin typeface="EC Square Sans Pro"/>
                <a:ea typeface="Times New Roman" panose="02020603050405020304" pitchFamily="18" charset="0"/>
                <a:cs typeface="Times New Roman" panose="02020603050405020304" pitchFamily="18" charset="0"/>
              </a:rPr>
              <a:t> prezentau </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rezisten</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ă </a:t>
            </a:r>
            <a:r>
              <a:rPr lang="vi-VN" sz="2400" dirty="0">
                <a:solidFill>
                  <a:srgbClr val="002060"/>
                </a:solidFill>
                <a:latin typeface="EC Square Sans Pro"/>
                <a:ea typeface="Times New Roman" panose="02020603050405020304" pitchFamily="18" charset="0"/>
                <a:cs typeface="Times New Roman" panose="02020603050405020304" pitchFamily="18" charset="0"/>
              </a:rPr>
              <a:t>multiplă la antibiotice, cum ar fi piperacilină, trimetoprim, cefuroxim </a:t>
            </a:r>
            <a:r>
              <a:rPr lang="en-US" sz="2400"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dirty="0" smtClean="0">
                <a:solidFill>
                  <a:srgbClr val="002060"/>
                </a:solidFill>
                <a:latin typeface="EC Square Sans Pro"/>
                <a:ea typeface="Times New Roman" panose="02020603050405020304" pitchFamily="18" charset="0"/>
                <a:cs typeface="Times New Roman" panose="02020603050405020304" pitchFamily="18" charset="0"/>
              </a:rPr>
              <a:t>i </a:t>
            </a:r>
            <a:r>
              <a:rPr lang="vi-VN" sz="2400" dirty="0">
                <a:solidFill>
                  <a:srgbClr val="002060"/>
                </a:solidFill>
                <a:latin typeface="EC Square Sans Pro"/>
                <a:ea typeface="Times New Roman" panose="02020603050405020304" pitchFamily="18" charset="0"/>
                <a:cs typeface="Times New Roman" panose="02020603050405020304" pitchFamily="18" charset="0"/>
              </a:rPr>
              <a:t>levofloxacina.</a:t>
            </a:r>
            <a:endParaRPr lang="en-US" sz="2400" dirty="0">
              <a:solidFill>
                <a:srgbClr val="002060"/>
              </a:solidFill>
              <a:latin typeface="EC Square Sans Pro"/>
            </a:endParaRPr>
          </a:p>
        </p:txBody>
      </p:sp>
      <p:graphicFrame>
        <p:nvGraphicFramePr>
          <p:cNvPr id="4" name="Table 3"/>
          <p:cNvGraphicFramePr>
            <a:graphicFrameLocks noGrp="1"/>
          </p:cNvGraphicFramePr>
          <p:nvPr>
            <p:extLst>
              <p:ext uri="{D42A27DB-BD31-4B8C-83A1-F6EECF244321}">
                <p14:modId xmlns:p14="http://schemas.microsoft.com/office/powerpoint/2010/main" val="3094896284"/>
              </p:ext>
            </p:extLst>
          </p:nvPr>
        </p:nvGraphicFramePr>
        <p:xfrm>
          <a:off x="6156961" y="506437"/>
          <a:ext cx="5275384" cy="5608320"/>
        </p:xfrm>
        <a:graphic>
          <a:graphicData uri="http://schemas.openxmlformats.org/drawingml/2006/table">
            <a:tbl>
              <a:tblPr firstRow="1" firstCol="1" bandRow="1">
                <a:tableStyleId>{5C22544A-7EE6-4342-B048-85BDC9FD1C3A}</a:tableStyleId>
              </a:tblPr>
              <a:tblGrid>
                <a:gridCol w="1388011"/>
                <a:gridCol w="1261323"/>
                <a:gridCol w="1313025"/>
                <a:gridCol w="1313025"/>
              </a:tblGrid>
              <a:tr h="0">
                <a:tc>
                  <a:txBody>
                    <a:bodyPr/>
                    <a:lstStyle/>
                    <a:p>
                      <a:pPr algn="ctr">
                        <a:spcAft>
                          <a:spcPts val="0"/>
                        </a:spcAft>
                      </a:pPr>
                      <a:r>
                        <a:rPr lang="en-US" sz="1800" dirty="0" err="1" smtClean="0">
                          <a:effectLst/>
                          <a:latin typeface="EC Square Sans Pro"/>
                        </a:rPr>
                        <a:t>Proba</a:t>
                      </a:r>
                      <a:r>
                        <a:rPr lang="en-US" sz="1800" dirty="0" smtClean="0">
                          <a:effectLst/>
                          <a:latin typeface="EC Square Sans Pro"/>
                        </a:rPr>
                        <a:t> </a:t>
                      </a:r>
                    </a:p>
                    <a:p>
                      <a:pPr algn="ctr">
                        <a:spcAft>
                          <a:spcPts val="0"/>
                        </a:spcAft>
                      </a:pPr>
                      <a:r>
                        <a:rPr lang="en-US" sz="1800" dirty="0" smtClean="0">
                          <a:effectLst/>
                          <a:latin typeface="EC Square Sans Pro"/>
                        </a:rPr>
                        <a:t>nr.</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err="1" smtClean="0">
                          <a:effectLst/>
                          <a:latin typeface="EC Square Sans Pro"/>
                        </a:rPr>
                        <a:t>Tulpini</a:t>
                      </a:r>
                      <a:r>
                        <a:rPr lang="en-US" sz="1800" dirty="0" smtClean="0">
                          <a:effectLst/>
                          <a:latin typeface="EC Square Sans Pro"/>
                        </a:rPr>
                        <a:t> </a:t>
                      </a:r>
                      <a:r>
                        <a:rPr lang="en-US" sz="1800" dirty="0" err="1" smtClean="0">
                          <a:effectLst/>
                          <a:latin typeface="EC Square Sans Pro"/>
                        </a:rPr>
                        <a:t>rezistente</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err="1" smtClean="0">
                          <a:effectLst/>
                          <a:latin typeface="EC Square Sans Pro"/>
                        </a:rPr>
                        <a:t>Proba</a:t>
                      </a:r>
                      <a:r>
                        <a:rPr lang="en-US" sz="1800" dirty="0" smtClean="0">
                          <a:effectLst/>
                          <a:latin typeface="EC Square Sans Pro"/>
                        </a:rPr>
                        <a:t> </a:t>
                      </a:r>
                    </a:p>
                    <a:p>
                      <a:pPr algn="ctr">
                        <a:spcAft>
                          <a:spcPts val="0"/>
                        </a:spcAft>
                      </a:pPr>
                      <a:r>
                        <a:rPr lang="en-US" sz="1800" dirty="0" smtClean="0">
                          <a:effectLst/>
                          <a:latin typeface="EC Square Sans Pro"/>
                        </a:rPr>
                        <a:t>nr.</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800" dirty="0" err="1" smtClean="0">
                          <a:effectLst/>
                          <a:latin typeface="EC Square Sans Pro"/>
                        </a:rPr>
                        <a:t>Tulpini</a:t>
                      </a:r>
                      <a:r>
                        <a:rPr lang="en-US" sz="1800" dirty="0" smtClean="0">
                          <a:effectLst/>
                          <a:latin typeface="EC Square Sans Pro"/>
                        </a:rPr>
                        <a:t> </a:t>
                      </a:r>
                      <a:r>
                        <a:rPr lang="en-US" sz="1800" dirty="0" err="1" smtClean="0">
                          <a:effectLst/>
                          <a:latin typeface="EC Square Sans Pro"/>
                        </a:rPr>
                        <a:t>rezistente</a:t>
                      </a:r>
                      <a:endParaRPr lang="en-US" sz="20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26035">
                <a:tc>
                  <a:txBody>
                    <a:bodyPr/>
                    <a:lstStyle/>
                    <a:p>
                      <a:pPr algn="ctr">
                        <a:spcAft>
                          <a:spcPts val="0"/>
                        </a:spcAft>
                      </a:pPr>
                      <a:r>
                        <a:rPr lang="en-US" sz="1600" dirty="0">
                          <a:effectLst/>
                          <a:latin typeface="EC Square Sans Pro"/>
                        </a:rPr>
                        <a:t>S6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S78</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9</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26035">
                <a:tc>
                  <a:txBody>
                    <a:bodyPr/>
                    <a:lstStyle/>
                    <a:p>
                      <a:pPr algn="ctr">
                        <a:spcAft>
                          <a:spcPts val="0"/>
                        </a:spcAft>
                      </a:pPr>
                      <a:r>
                        <a:rPr lang="en-US" sz="1600" dirty="0">
                          <a:effectLst/>
                          <a:latin typeface="EC Square Sans Pro"/>
                        </a:rPr>
                        <a:t>S13</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S79</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S15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6035">
                <a:tc>
                  <a:txBody>
                    <a:bodyPr/>
                    <a:lstStyle/>
                    <a:p>
                      <a:pPr algn="ctr">
                        <a:spcAft>
                          <a:spcPts val="0"/>
                        </a:spcAft>
                      </a:pPr>
                      <a:r>
                        <a:rPr lang="en-US" sz="1600" dirty="0">
                          <a:effectLst/>
                          <a:latin typeface="EC Square Sans Pro"/>
                        </a:rPr>
                        <a:t>S16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S85</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6035">
                <a:tc>
                  <a:txBody>
                    <a:bodyPr/>
                    <a:lstStyle/>
                    <a:p>
                      <a:pPr algn="ctr">
                        <a:spcAft>
                          <a:spcPts val="0"/>
                        </a:spcAft>
                      </a:pPr>
                      <a:r>
                        <a:rPr lang="en-US" sz="1600" dirty="0">
                          <a:effectLst/>
                          <a:latin typeface="EC Square Sans Pro"/>
                        </a:rPr>
                        <a:t>S19</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1</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S88</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5</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S20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S21</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6</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S22</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6</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S97</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S24</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S102</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S26</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7</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S32</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S106</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S35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4</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3</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S49</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S116</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5</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S50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S119</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S60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3</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S130</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9</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S65</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9</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S134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S68</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2</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S142</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600" dirty="0">
                          <a:effectLst/>
                          <a:latin typeface="EC Square Sans Pro"/>
                        </a:rPr>
                        <a:t>S70</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S144</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2</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9215">
                <a:tc>
                  <a:txBody>
                    <a:bodyPr/>
                    <a:lstStyle/>
                    <a:p>
                      <a:pPr algn="ctr">
                        <a:spcAft>
                          <a:spcPts val="0"/>
                        </a:spcAft>
                      </a:pPr>
                      <a:r>
                        <a:rPr lang="en-US" sz="1600" dirty="0">
                          <a:effectLst/>
                          <a:latin typeface="EC Square Sans Pro"/>
                        </a:rPr>
                        <a:t>S71</a:t>
                      </a:r>
                      <a:endParaRPr lang="en-US" sz="1800"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b="1" dirty="0">
                          <a:solidFill>
                            <a:srgbClr val="002060"/>
                          </a:solidFill>
                          <a:effectLst/>
                          <a:latin typeface="EC Square Sans Pro"/>
                        </a:rPr>
                        <a:t>5</a:t>
                      </a:r>
                      <a:endParaRPr lang="en-US" sz="1800" b="1"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600" dirty="0">
                          <a:solidFill>
                            <a:srgbClr val="002060"/>
                          </a:solidFill>
                          <a:effectLst/>
                          <a:latin typeface="EC Square Sans Pro"/>
                        </a:rPr>
                        <a:t>S147</a:t>
                      </a:r>
                      <a:endParaRPr lang="en-US" sz="1800" dirty="0">
                        <a:solidFill>
                          <a:srgbClr val="002060"/>
                        </a:solidFill>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400" b="1" dirty="0">
                          <a:effectLst/>
                          <a:latin typeface="EC Square Sans Pro"/>
                        </a:rPr>
                        <a:t>4</a:t>
                      </a:r>
                      <a:endParaRPr lang="en-US" sz="1600" b="1" dirty="0">
                        <a:effectLst/>
                        <a:latin typeface="EC Square Sans Pro"/>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spcAft>
                          <a:spcPts val="0"/>
                        </a:spcAft>
                      </a:pPr>
                      <a:r>
                        <a:rPr lang="en-US" sz="1800" dirty="0" err="1" smtClean="0">
                          <a:effectLst/>
                          <a:latin typeface="EC Square Sans Pro"/>
                        </a:rPr>
                        <a:t>Concluzie</a:t>
                      </a:r>
                      <a:endParaRPr lang="en-US" sz="2000" dirty="0">
                        <a:effectLst/>
                        <a:latin typeface="EC Square Sans Pro"/>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spcAft>
                          <a:spcPts val="0"/>
                        </a:spcAft>
                      </a:pPr>
                      <a:r>
                        <a:rPr lang="fr-FR" sz="1400" b="0" dirty="0" err="1" smtClean="0">
                          <a:solidFill>
                            <a:srgbClr val="002060"/>
                          </a:solidFill>
                          <a:effectLst/>
                          <a:latin typeface="EC Square Sans Pro"/>
                        </a:rPr>
                        <a:t>Din</a:t>
                      </a:r>
                      <a:r>
                        <a:rPr lang="fr-FR" sz="1400" b="0" dirty="0" smtClean="0">
                          <a:solidFill>
                            <a:srgbClr val="002060"/>
                          </a:solidFill>
                          <a:effectLst/>
                          <a:latin typeface="EC Square Sans Pro"/>
                        </a:rPr>
                        <a:t> 38 de </a:t>
                      </a:r>
                      <a:r>
                        <a:rPr lang="fr-FR" sz="1400" b="0" dirty="0" err="1" smtClean="0">
                          <a:solidFill>
                            <a:srgbClr val="002060"/>
                          </a:solidFill>
                          <a:effectLst/>
                          <a:latin typeface="EC Square Sans Pro"/>
                        </a:rPr>
                        <a:t>izolate</a:t>
                      </a:r>
                      <a:r>
                        <a:rPr lang="fr-FR" sz="1400" b="0" dirty="0" smtClean="0">
                          <a:solidFill>
                            <a:srgbClr val="002060"/>
                          </a:solidFill>
                          <a:effectLst/>
                          <a:latin typeface="EC Square Sans Pro"/>
                        </a:rPr>
                        <a:t> - 17 au </a:t>
                      </a:r>
                      <a:r>
                        <a:rPr lang="fr-FR" sz="1400" b="0" dirty="0" err="1" smtClean="0">
                          <a:solidFill>
                            <a:srgbClr val="002060"/>
                          </a:solidFill>
                          <a:effectLst/>
                          <a:latin typeface="EC Square Sans Pro"/>
                        </a:rPr>
                        <a:t>fost</a:t>
                      </a:r>
                      <a:r>
                        <a:rPr lang="fr-FR" sz="1400" b="0" dirty="0" smtClean="0">
                          <a:solidFill>
                            <a:srgbClr val="002060"/>
                          </a:solidFill>
                          <a:effectLst/>
                          <a:latin typeface="EC Square Sans Pro"/>
                        </a:rPr>
                        <a:t> </a:t>
                      </a:r>
                      <a:r>
                        <a:rPr lang="fr-FR" sz="1400" b="0" dirty="0" err="1" smtClean="0">
                          <a:solidFill>
                            <a:srgbClr val="002060"/>
                          </a:solidFill>
                          <a:effectLst/>
                          <a:latin typeface="EC Square Sans Pro"/>
                        </a:rPr>
                        <a:t>cu</a:t>
                      </a:r>
                      <a:r>
                        <a:rPr lang="fr-FR" sz="1400" b="0" dirty="0" smtClean="0">
                          <a:solidFill>
                            <a:srgbClr val="002060"/>
                          </a:solidFill>
                          <a:effectLst/>
                          <a:latin typeface="EC Square Sans Pro"/>
                        </a:rPr>
                        <a:t> </a:t>
                      </a:r>
                      <a:r>
                        <a:rPr lang="fr-FR" sz="1400" b="0" dirty="0" err="1" smtClean="0">
                          <a:solidFill>
                            <a:srgbClr val="002060"/>
                          </a:solidFill>
                          <a:effectLst/>
                          <a:latin typeface="EC Square Sans Pro"/>
                        </a:rPr>
                        <a:t>rezistență</a:t>
                      </a:r>
                      <a:r>
                        <a:rPr lang="fr-FR" sz="1400" b="0" dirty="0" smtClean="0">
                          <a:solidFill>
                            <a:srgbClr val="002060"/>
                          </a:solidFill>
                          <a:effectLst/>
                          <a:latin typeface="EC Square Sans Pro"/>
                        </a:rPr>
                        <a:t> </a:t>
                      </a:r>
                      <a:r>
                        <a:rPr lang="fr-FR" sz="1400" b="0" dirty="0" err="1" smtClean="0">
                          <a:solidFill>
                            <a:srgbClr val="002060"/>
                          </a:solidFill>
                          <a:effectLst/>
                          <a:latin typeface="EC Square Sans Pro"/>
                        </a:rPr>
                        <a:t>multiplă</a:t>
                      </a:r>
                      <a:r>
                        <a:rPr lang="fr-FR" sz="1400" b="0" dirty="0" smtClean="0">
                          <a:solidFill>
                            <a:srgbClr val="002060"/>
                          </a:solidFill>
                          <a:effectLst/>
                          <a:latin typeface="EC Square Sans Pro"/>
                        </a:rPr>
                        <a:t> la </a:t>
                      </a:r>
                      <a:r>
                        <a:rPr lang="fr-FR" sz="1400" b="0" dirty="0" err="1" smtClean="0">
                          <a:solidFill>
                            <a:srgbClr val="002060"/>
                          </a:solidFill>
                          <a:effectLst/>
                          <a:latin typeface="EC Square Sans Pro"/>
                        </a:rPr>
                        <a:t>patru</a:t>
                      </a:r>
                      <a:r>
                        <a:rPr lang="fr-FR" sz="1400" b="0" dirty="0" smtClean="0">
                          <a:solidFill>
                            <a:srgbClr val="002060"/>
                          </a:solidFill>
                          <a:effectLst/>
                          <a:latin typeface="EC Square Sans Pro"/>
                        </a:rPr>
                        <a:t> </a:t>
                      </a:r>
                      <a:r>
                        <a:rPr lang="fr-FR" sz="1400" b="0" dirty="0" err="1" smtClean="0">
                          <a:solidFill>
                            <a:srgbClr val="002060"/>
                          </a:solidFill>
                          <a:effectLst/>
                          <a:latin typeface="EC Square Sans Pro"/>
                        </a:rPr>
                        <a:t>sau</a:t>
                      </a:r>
                      <a:r>
                        <a:rPr lang="fr-FR" sz="1400" b="0" dirty="0" smtClean="0">
                          <a:solidFill>
                            <a:srgbClr val="002060"/>
                          </a:solidFill>
                          <a:effectLst/>
                          <a:latin typeface="EC Square Sans Pro"/>
                        </a:rPr>
                        <a:t> mai </a:t>
                      </a:r>
                      <a:r>
                        <a:rPr lang="fr-FR" sz="1400" b="0" dirty="0" err="1" smtClean="0">
                          <a:solidFill>
                            <a:srgbClr val="002060"/>
                          </a:solidFill>
                          <a:effectLst/>
                          <a:latin typeface="EC Square Sans Pro"/>
                        </a:rPr>
                        <a:t>multe</a:t>
                      </a:r>
                      <a:r>
                        <a:rPr lang="fr-FR" sz="1400" b="0" dirty="0" smtClean="0">
                          <a:solidFill>
                            <a:srgbClr val="002060"/>
                          </a:solidFill>
                          <a:effectLst/>
                          <a:latin typeface="EC Square Sans Pro"/>
                        </a:rPr>
                        <a:t> </a:t>
                      </a:r>
                      <a:r>
                        <a:rPr lang="fr-FR" sz="1400" b="0" dirty="0" err="1" smtClean="0">
                          <a:solidFill>
                            <a:srgbClr val="002060"/>
                          </a:solidFill>
                          <a:effectLst/>
                          <a:latin typeface="EC Square Sans Pro"/>
                        </a:rPr>
                        <a:t>antibiotice</a:t>
                      </a:r>
                      <a:endParaRPr lang="en-US" sz="1600" b="0" dirty="0">
                        <a:solidFill>
                          <a:srgbClr val="002060"/>
                        </a:solidFill>
                        <a:effectLst/>
                        <a:latin typeface="EC Square Sans Pro"/>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543666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35152503"/>
              </p:ext>
            </p:extLst>
          </p:nvPr>
        </p:nvGraphicFramePr>
        <p:xfrm>
          <a:off x="5118788" y="202686"/>
          <a:ext cx="6671735" cy="1920240"/>
        </p:xfrm>
        <a:graphic>
          <a:graphicData uri="http://schemas.openxmlformats.org/drawingml/2006/table">
            <a:tbl>
              <a:tblPr>
                <a:tableStyleId>{5C22544A-7EE6-4342-B048-85BDC9FD1C3A}</a:tableStyleId>
              </a:tblPr>
              <a:tblGrid>
                <a:gridCol w="871136"/>
                <a:gridCol w="3206443"/>
                <a:gridCol w="2594156"/>
              </a:tblGrid>
              <a:tr h="75565">
                <a:tc>
                  <a:txBody>
                    <a:bodyPr/>
                    <a:lstStyle/>
                    <a:p>
                      <a:pPr indent="269875" algn="ctr">
                        <a:lnSpc>
                          <a:spcPct val="100000"/>
                        </a:lnSpc>
                        <a:spcAft>
                          <a:spcPts val="0"/>
                        </a:spcAft>
                      </a:pPr>
                      <a:r>
                        <a:rPr lang="en-US" sz="1800" b="1" dirty="0" err="1" smtClean="0">
                          <a:solidFill>
                            <a:srgbClr val="002060"/>
                          </a:solidFill>
                          <a:effectLst/>
                          <a:latin typeface="EC Square Sans Pro"/>
                        </a:rPr>
                        <a:t>Gena</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indent="269875" algn="l">
                        <a:lnSpc>
                          <a:spcPct val="100000"/>
                        </a:lnSpc>
                        <a:spcAft>
                          <a:spcPts val="0"/>
                        </a:spcAft>
                      </a:pPr>
                      <a:r>
                        <a:rPr lang="en-US" sz="1800" b="1" dirty="0">
                          <a:solidFill>
                            <a:srgbClr val="002060"/>
                          </a:solidFill>
                          <a:effectLst/>
                          <a:latin typeface="EC Square Sans Pro"/>
                        </a:rPr>
                        <a:t>Primer </a:t>
                      </a:r>
                      <a:r>
                        <a:rPr lang="en-US" sz="1800" b="1" dirty="0" err="1" smtClean="0">
                          <a:solidFill>
                            <a:srgbClr val="002060"/>
                          </a:solidFill>
                          <a:effectLst/>
                          <a:latin typeface="EC Square Sans Pro"/>
                        </a:rPr>
                        <a:t>folosit</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269875" algn="ctr" defTabSz="914400" rtl="0" eaLnBrk="1" latinLnBrk="0" hangingPunct="1">
                        <a:lnSpc>
                          <a:spcPct val="100000"/>
                        </a:lnSpc>
                        <a:spcAft>
                          <a:spcPts val="0"/>
                        </a:spcAft>
                      </a:pPr>
                      <a:r>
                        <a:rPr lang="en-US" sz="1800" b="1" kern="1200" dirty="0" err="1" smtClean="0">
                          <a:solidFill>
                            <a:srgbClr val="002060"/>
                          </a:solidFill>
                          <a:effectLst/>
                          <a:latin typeface="EC Square Sans Pro"/>
                          <a:ea typeface="+mn-ea"/>
                          <a:cs typeface="+mn-cs"/>
                        </a:rPr>
                        <a:t>Marimea</a:t>
                      </a:r>
                      <a:r>
                        <a:rPr lang="en-US" sz="1800" b="1" kern="1200" dirty="0" smtClean="0">
                          <a:solidFill>
                            <a:srgbClr val="002060"/>
                          </a:solidFill>
                          <a:effectLst/>
                          <a:latin typeface="EC Square Sans Pro"/>
                          <a:ea typeface="+mn-ea"/>
                          <a:cs typeface="+mn-cs"/>
                        </a:rPr>
                        <a:t> </a:t>
                      </a:r>
                      <a:r>
                        <a:rPr lang="en-US" sz="1800" b="1" kern="1200" dirty="0" err="1" smtClean="0">
                          <a:solidFill>
                            <a:srgbClr val="002060"/>
                          </a:solidFill>
                          <a:effectLst/>
                          <a:latin typeface="EC Square Sans Pro"/>
                          <a:ea typeface="+mn-ea"/>
                          <a:cs typeface="+mn-cs"/>
                        </a:rPr>
                        <a:t>fragmentului</a:t>
                      </a:r>
                      <a:endParaRPr lang="en-US" sz="1800" b="1" kern="1200" dirty="0">
                        <a:solidFill>
                          <a:srgbClr val="002060"/>
                        </a:solidFill>
                        <a:effectLst/>
                        <a:latin typeface="EC Square Sans Pro"/>
                        <a:ea typeface="+mn-ea"/>
                        <a:cs typeface="+mn-cs"/>
                      </a:endParaRPr>
                    </a:p>
                  </a:txBody>
                  <a:tcPr marL="68580" marR="68580" marT="0" marB="0" anchor="ctr">
                    <a:solidFill>
                      <a:schemeClr val="accent1">
                        <a:lumMod val="20000"/>
                        <a:lumOff val="80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qnrS</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c>
                  <a:txBody>
                    <a:bodyPr/>
                    <a:lstStyle/>
                    <a:p>
                      <a:pPr indent="269875" algn="just">
                        <a:lnSpc>
                          <a:spcPct val="100000"/>
                        </a:lnSpc>
                        <a:spcAft>
                          <a:spcPts val="0"/>
                        </a:spcAft>
                      </a:pPr>
                      <a:r>
                        <a:rPr lang="en-US" sz="1800" b="1" dirty="0">
                          <a:solidFill>
                            <a:schemeClr val="bg1"/>
                          </a:solidFill>
                          <a:effectLst/>
                          <a:latin typeface="EC Square Sans Pro"/>
                        </a:rPr>
                        <a:t>F:</a:t>
                      </a:r>
                      <a:r>
                        <a:rPr lang="en-US" sz="1800" dirty="0">
                          <a:solidFill>
                            <a:schemeClr val="bg1"/>
                          </a:solidFill>
                          <a:effectLst/>
                          <a:latin typeface="EC Square Sans Pro"/>
                        </a:rPr>
                        <a:t> ACGACATTCGTCAACTGGAA</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a:t>
                      </a:r>
                      <a:r>
                        <a:rPr lang="en-US" sz="1800" dirty="0">
                          <a:solidFill>
                            <a:schemeClr val="bg1"/>
                          </a:solidFill>
                          <a:effectLst/>
                          <a:latin typeface="EC Square Sans Pro"/>
                        </a:rPr>
                        <a:t> TTAATTGGCACCCTGTAGGC</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c>
                  <a:txBody>
                    <a:bodyPr/>
                    <a:lstStyle/>
                    <a:p>
                      <a:pPr indent="269875" algn="ctr">
                        <a:lnSpc>
                          <a:spcPct val="100000"/>
                        </a:lnSpc>
                        <a:spcAft>
                          <a:spcPts val="0"/>
                        </a:spcAft>
                      </a:pPr>
                      <a:r>
                        <a:rPr lang="en-US" sz="1800" dirty="0">
                          <a:solidFill>
                            <a:schemeClr val="bg1"/>
                          </a:solidFill>
                          <a:effectLst/>
                          <a:latin typeface="EC Square Sans Pro"/>
                        </a:rPr>
                        <a:t>417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5">
                        <a:lumMod val="75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qnrA</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c>
                  <a:txBody>
                    <a:bodyPr/>
                    <a:lstStyle/>
                    <a:p>
                      <a:pPr indent="269875" algn="just">
                        <a:lnSpc>
                          <a:spcPct val="100000"/>
                        </a:lnSpc>
                        <a:spcAft>
                          <a:spcPts val="0"/>
                        </a:spcAft>
                      </a:pPr>
                      <a:r>
                        <a:rPr lang="en-US" sz="1800" b="1" dirty="0">
                          <a:solidFill>
                            <a:schemeClr val="bg1"/>
                          </a:solidFill>
                          <a:effectLst/>
                          <a:latin typeface="EC Square Sans Pro"/>
                        </a:rPr>
                        <a:t>F:</a:t>
                      </a:r>
                      <a:r>
                        <a:rPr lang="en-US" sz="1800" dirty="0">
                          <a:solidFill>
                            <a:schemeClr val="bg1"/>
                          </a:solidFill>
                          <a:effectLst/>
                          <a:latin typeface="EC Square Sans Pro"/>
                        </a:rPr>
                        <a:t> ATTTCTCACGCCAGGATTTG</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a:t>
                      </a:r>
                      <a:r>
                        <a:rPr lang="en-US" sz="1800" dirty="0">
                          <a:solidFill>
                            <a:schemeClr val="bg1"/>
                          </a:solidFill>
                          <a:effectLst/>
                          <a:latin typeface="EC Square Sans Pro"/>
                        </a:rPr>
                        <a:t>GATCGGCAAAGGTTAGGTCA</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c>
                  <a:txBody>
                    <a:bodyPr/>
                    <a:lstStyle/>
                    <a:p>
                      <a:pPr indent="269875" algn="ctr">
                        <a:lnSpc>
                          <a:spcPct val="100000"/>
                        </a:lnSpc>
                        <a:spcAft>
                          <a:spcPts val="0"/>
                        </a:spcAft>
                      </a:pPr>
                      <a:r>
                        <a:rPr lang="en-US" sz="1800" dirty="0">
                          <a:solidFill>
                            <a:schemeClr val="bg1"/>
                          </a:solidFill>
                          <a:effectLst/>
                          <a:latin typeface="EC Square Sans Pro"/>
                        </a:rPr>
                        <a:t>516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chemeClr val="accent6">
                        <a:lumMod val="50000"/>
                      </a:schemeClr>
                    </a:solidFill>
                  </a:tcPr>
                </a:tc>
              </a:tr>
              <a:tr h="0">
                <a:tc>
                  <a:txBody>
                    <a:bodyPr/>
                    <a:lstStyle/>
                    <a:p>
                      <a:pPr indent="269875" algn="just">
                        <a:lnSpc>
                          <a:spcPct val="100000"/>
                        </a:lnSpc>
                        <a:spcAft>
                          <a:spcPts val="0"/>
                        </a:spcAft>
                      </a:pPr>
                      <a:r>
                        <a:rPr lang="en-US" sz="1800" b="1" dirty="0" err="1">
                          <a:solidFill>
                            <a:schemeClr val="bg1"/>
                          </a:solidFill>
                          <a:effectLst/>
                          <a:latin typeface="EC Square Sans Pro"/>
                        </a:rPr>
                        <a:t>qnrB</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indent="269875" algn="just">
                        <a:lnSpc>
                          <a:spcPct val="100000"/>
                        </a:lnSpc>
                        <a:spcAft>
                          <a:spcPts val="0"/>
                        </a:spcAft>
                      </a:pPr>
                      <a:r>
                        <a:rPr lang="en-US" sz="1800" b="1" dirty="0">
                          <a:solidFill>
                            <a:schemeClr val="bg1"/>
                          </a:solidFill>
                          <a:effectLst/>
                          <a:latin typeface="EC Square Sans Pro"/>
                        </a:rPr>
                        <a:t>F: </a:t>
                      </a:r>
                      <a:r>
                        <a:rPr lang="en-US" sz="1800" dirty="0">
                          <a:solidFill>
                            <a:schemeClr val="bg1"/>
                          </a:solidFill>
                          <a:effectLst/>
                          <a:latin typeface="EC Square Sans Pro"/>
                        </a:rPr>
                        <a:t>GTTGGCGAAAAAATTGACAGAA</a:t>
                      </a:r>
                      <a:endParaRPr lang="en-US" sz="2000" dirty="0">
                        <a:solidFill>
                          <a:schemeClr val="bg1"/>
                        </a:solidFill>
                        <a:effectLst/>
                        <a:latin typeface="EC Square Sans Pro"/>
                      </a:endParaRPr>
                    </a:p>
                    <a:p>
                      <a:pPr indent="269875" algn="just">
                        <a:lnSpc>
                          <a:spcPct val="100000"/>
                        </a:lnSpc>
                        <a:spcAft>
                          <a:spcPts val="0"/>
                        </a:spcAft>
                      </a:pPr>
                      <a:r>
                        <a:rPr lang="en-US" sz="1800" b="1" dirty="0">
                          <a:solidFill>
                            <a:schemeClr val="bg1"/>
                          </a:solidFill>
                          <a:effectLst/>
                          <a:latin typeface="EC Square Sans Pro"/>
                        </a:rPr>
                        <a:t>R: </a:t>
                      </a:r>
                      <a:r>
                        <a:rPr lang="en-US" sz="1800" dirty="0">
                          <a:solidFill>
                            <a:schemeClr val="bg1"/>
                          </a:solidFill>
                          <a:effectLst/>
                          <a:latin typeface="EC Square Sans Pro"/>
                        </a:rPr>
                        <a:t>ACTCCGAATTGGTCAGATCG</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indent="269875" algn="ctr">
                        <a:lnSpc>
                          <a:spcPct val="100000"/>
                        </a:lnSpc>
                        <a:spcAft>
                          <a:spcPts val="0"/>
                        </a:spcAft>
                      </a:pPr>
                      <a:r>
                        <a:rPr lang="en-US" sz="1800" dirty="0">
                          <a:solidFill>
                            <a:schemeClr val="bg1"/>
                          </a:solidFill>
                          <a:effectLst/>
                          <a:latin typeface="EC Square Sans Pro"/>
                        </a:rPr>
                        <a:t>526 </a:t>
                      </a:r>
                      <a:r>
                        <a:rPr lang="en-US" sz="1800" dirty="0" err="1">
                          <a:solidFill>
                            <a:schemeClr val="bg1"/>
                          </a:solidFill>
                          <a:effectLst/>
                          <a:latin typeface="EC Square Sans Pro"/>
                        </a:rPr>
                        <a:t>bp</a:t>
                      </a:r>
                      <a:endParaRPr lang="en-US" sz="2000"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87315055"/>
              </p:ext>
            </p:extLst>
          </p:nvPr>
        </p:nvGraphicFramePr>
        <p:xfrm>
          <a:off x="3978138" y="2166730"/>
          <a:ext cx="7886699" cy="4419600"/>
        </p:xfrm>
        <a:graphic>
          <a:graphicData uri="http://schemas.openxmlformats.org/drawingml/2006/table">
            <a:tbl>
              <a:tblPr>
                <a:tableStyleId>{5C22544A-7EE6-4342-B048-85BDC9FD1C3A}</a:tableStyleId>
              </a:tblPr>
              <a:tblGrid>
                <a:gridCol w="1833769"/>
                <a:gridCol w="2604052"/>
                <a:gridCol w="1634987"/>
                <a:gridCol w="1813891"/>
              </a:tblGrid>
              <a:tr h="299830">
                <a:tc>
                  <a:txBody>
                    <a:bodyPr/>
                    <a:lstStyle/>
                    <a:p>
                      <a:pPr indent="269875" algn="ctr">
                        <a:lnSpc>
                          <a:spcPct val="100000"/>
                        </a:lnSpc>
                        <a:spcAft>
                          <a:spcPts val="0"/>
                        </a:spcAft>
                      </a:pPr>
                      <a:r>
                        <a:rPr lang="en-US" sz="2000" b="1" dirty="0" err="1" smtClean="0">
                          <a:solidFill>
                            <a:schemeClr val="bg1"/>
                          </a:solidFill>
                          <a:effectLst/>
                          <a:latin typeface="EC Square Sans Pro"/>
                        </a:rPr>
                        <a:t>Oameni</a:t>
                      </a:r>
                      <a:r>
                        <a:rPr lang="en-US" sz="2000" b="1" dirty="0" smtClean="0">
                          <a:solidFill>
                            <a:schemeClr val="bg1"/>
                          </a:solidFill>
                          <a:effectLst/>
                          <a:latin typeface="EC Square Sans Pro"/>
                        </a:rPr>
                        <a:t> (H</a:t>
                      </a:r>
                      <a:r>
                        <a:rPr lang="en-US" sz="2000" b="1" dirty="0">
                          <a:solidFill>
                            <a:schemeClr val="bg1"/>
                          </a:solidFill>
                          <a:effectLst/>
                          <a:latin typeface="EC Square Sans Pro"/>
                        </a:rPr>
                        <a:t>)</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2000" b="1" dirty="0" smtClean="0">
                          <a:solidFill>
                            <a:srgbClr val="002060"/>
                          </a:solidFill>
                          <a:effectLst/>
                          <a:latin typeface="EC Square Sans Pro"/>
                        </a:rPr>
                        <a:t>Gene</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2000" b="1" dirty="0" err="1" smtClean="0">
                          <a:solidFill>
                            <a:schemeClr val="bg1"/>
                          </a:solidFill>
                          <a:effectLst/>
                          <a:latin typeface="EC Square Sans Pro"/>
                        </a:rPr>
                        <a:t>Suine</a:t>
                      </a:r>
                      <a:r>
                        <a:rPr lang="en-US" sz="2000" b="1" dirty="0" smtClean="0">
                          <a:solidFill>
                            <a:schemeClr val="bg1"/>
                          </a:solidFill>
                          <a:effectLst/>
                          <a:latin typeface="EC Square Sans Pro"/>
                        </a:rPr>
                        <a:t> (S</a:t>
                      </a:r>
                      <a:r>
                        <a:rPr lang="en-US" sz="2000" b="1" dirty="0">
                          <a:solidFill>
                            <a:schemeClr val="bg1"/>
                          </a:solidFill>
                          <a:effectLst/>
                          <a:latin typeface="EC Square Sans Pro"/>
                        </a:rPr>
                        <a:t>)</a:t>
                      </a:r>
                      <a:endParaRPr lang="en-US" sz="20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2000" b="1" dirty="0" smtClean="0">
                          <a:solidFill>
                            <a:srgbClr val="002060"/>
                          </a:solidFill>
                          <a:effectLst/>
                          <a:latin typeface="EC Square Sans Pro"/>
                        </a:rPr>
                        <a:t>Gene</a:t>
                      </a:r>
                      <a:endParaRPr lang="en-US" sz="20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H6</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S6</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H7</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S7</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H8</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S8</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H9</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S9</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H10</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r>
                        <a:rPr lang="en-US" sz="1800" b="1" dirty="0">
                          <a:solidFill>
                            <a:srgbClr val="002060"/>
                          </a:solidFill>
                          <a:effectLst/>
                          <a:latin typeface="EC Square Sans Pro"/>
                        </a:rPr>
                        <a:t> +</a:t>
                      </a:r>
                      <a:r>
                        <a:rPr lang="en-US" sz="1800" b="1" dirty="0" err="1">
                          <a:solidFill>
                            <a:srgbClr val="002060"/>
                          </a:solidFill>
                          <a:effectLst/>
                          <a:latin typeface="EC Square Sans Pro"/>
                        </a:rPr>
                        <a:t>qnrA</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S10</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S11</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S12</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H13</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H14</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0">
                <a:tc>
                  <a:txBody>
                    <a:bodyPr/>
                    <a:lstStyle/>
                    <a:p>
                      <a:pPr indent="269875" algn="ctr">
                        <a:lnSpc>
                          <a:spcPct val="100000"/>
                        </a:lnSpc>
                        <a:spcAft>
                          <a:spcPts val="0"/>
                        </a:spcAft>
                      </a:pPr>
                      <a:r>
                        <a:rPr lang="en-US" sz="1800" b="1" dirty="0">
                          <a:solidFill>
                            <a:schemeClr val="bg1"/>
                          </a:solidFill>
                          <a:effectLst/>
                          <a:latin typeface="EC Square Sans Pro"/>
                        </a:rPr>
                        <a:t>H15</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indent="269875" algn="ctr">
                        <a:lnSpc>
                          <a:spcPct val="100000"/>
                        </a:lnSpc>
                        <a:spcAft>
                          <a:spcPts val="0"/>
                        </a:spcAft>
                      </a:pPr>
                      <a:r>
                        <a:rPr lang="en-US" sz="1800" b="1" dirty="0" err="1">
                          <a:solidFill>
                            <a:srgbClr val="002060"/>
                          </a:solidFill>
                          <a:effectLst/>
                          <a:latin typeface="EC Square Sans Pro"/>
                        </a:rPr>
                        <a:t>qnrS</a:t>
                      </a:r>
                      <a:r>
                        <a:rPr lang="en-US" sz="1800" b="1" dirty="0">
                          <a:solidFill>
                            <a:srgbClr val="002060"/>
                          </a:solidFill>
                          <a:effectLst/>
                          <a:latin typeface="EC Square Sans Pro"/>
                        </a:rPr>
                        <a:t> + </a:t>
                      </a:r>
                      <a:r>
                        <a:rPr lang="en-US" sz="1800" b="1" dirty="0" err="1">
                          <a:solidFill>
                            <a:srgbClr val="002060"/>
                          </a:solidFill>
                          <a:effectLst/>
                          <a:latin typeface="EC Square Sans Pro"/>
                        </a:rPr>
                        <a:t>qnrB</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indent="269875" algn="ctr">
                        <a:lnSpc>
                          <a:spcPct val="100000"/>
                        </a:lnSpc>
                        <a:spcAft>
                          <a:spcPts val="0"/>
                        </a:spcAft>
                      </a:pPr>
                      <a:r>
                        <a:rPr lang="en-US" sz="1800" b="1" dirty="0">
                          <a:solidFill>
                            <a:schemeClr val="bg1"/>
                          </a:solidFill>
                          <a:effectLst/>
                          <a:latin typeface="EC Square Sans Pro"/>
                        </a:rPr>
                        <a:t>--</a:t>
                      </a:r>
                      <a:endParaRPr lang="en-US" sz="1800" b="1" dirty="0">
                        <a:solidFill>
                          <a:schemeClr val="bg1"/>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indent="269875" algn="ctr">
                        <a:lnSpc>
                          <a:spcPct val="100000"/>
                        </a:lnSpc>
                        <a:spcAft>
                          <a:spcPts val="0"/>
                        </a:spcAft>
                      </a:pPr>
                      <a:r>
                        <a:rPr lang="en-US" sz="1800" b="1" dirty="0">
                          <a:solidFill>
                            <a:srgbClr val="002060"/>
                          </a:solidFill>
                          <a:effectLst/>
                          <a:latin typeface="EC Square Sans Pro"/>
                        </a:rPr>
                        <a:t> </a:t>
                      </a:r>
                      <a:endParaRPr lang="en-US" sz="18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6" name="Rectangle 1"/>
          <p:cNvSpPr>
            <a:spLocks noChangeArrowheads="1"/>
          </p:cNvSpPr>
          <p:nvPr/>
        </p:nvSpPr>
        <p:spPr bwMode="auto">
          <a:xfrm>
            <a:off x="367747" y="3941238"/>
            <a:ext cx="334617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it-IT" altLang="en-US" sz="2800" b="1" dirty="0" smtClean="0">
                <a:solidFill>
                  <a:srgbClr val="002060"/>
                </a:solidFill>
                <a:latin typeface="EC Square Sans Pro"/>
                <a:ea typeface="Times New Roman" panose="02020603050405020304" pitchFamily="18" charset="0"/>
                <a:cs typeface="Times New Roman" panose="02020603050405020304" pitchFamily="18" charset="0"/>
              </a:rPr>
              <a:t>2) </a:t>
            </a:r>
            <a:r>
              <a:rPr lang="it-IT" altLang="en-US" sz="2800" b="1" dirty="0" smtClean="0">
                <a:solidFill>
                  <a:srgbClr val="002060"/>
                </a:solidFill>
                <a:latin typeface="EC Square Sans Pro"/>
                <a:ea typeface="Times New Roman" panose="02020603050405020304" pitchFamily="18" charset="0"/>
                <a:cs typeface="Times New Roman" panose="02020603050405020304" pitchFamily="18" charset="0"/>
              </a:rPr>
              <a:t>Prezentarea distributiei </a:t>
            </a:r>
            <a:r>
              <a:rPr lang="it-IT" altLang="en-US" sz="2800" b="1" dirty="0">
                <a:solidFill>
                  <a:srgbClr val="002060"/>
                </a:solidFill>
                <a:latin typeface="EC Square Sans Pro"/>
                <a:ea typeface="Times New Roman" panose="02020603050405020304" pitchFamily="18" charset="0"/>
                <a:cs typeface="Times New Roman" panose="02020603050405020304" pitchFamily="18" charset="0"/>
              </a:rPr>
              <a:t>genelor rezistente la </a:t>
            </a:r>
            <a:r>
              <a:rPr lang="it-IT" altLang="en-US" sz="2800" b="1" dirty="0" smtClean="0">
                <a:solidFill>
                  <a:srgbClr val="002060"/>
                </a:solidFill>
                <a:latin typeface="EC Square Sans Pro"/>
                <a:ea typeface="Times New Roman" panose="02020603050405020304" pitchFamily="18" charset="0"/>
                <a:cs typeface="Times New Roman" panose="02020603050405020304" pitchFamily="18" charset="0"/>
              </a:rPr>
              <a:t>CIP</a:t>
            </a:r>
            <a:endParaRPr kumimoji="0" lang="en-US" altLang="en-US" sz="2800" b="1" i="0" u="none" strike="noStrike" cap="none" normalizeH="0" baseline="0" dirty="0" smtClean="0">
              <a:ln>
                <a:noFill/>
              </a:ln>
              <a:solidFill>
                <a:srgbClr val="002060"/>
              </a:solidFill>
              <a:effectLst/>
              <a:latin typeface="EC Square Sans Pro"/>
            </a:endParaRPr>
          </a:p>
        </p:txBody>
      </p:sp>
      <p:pic>
        <p:nvPicPr>
          <p:cNvPr id="8" name="Picture 7"/>
          <p:cNvPicPr>
            <a:picLocks noChangeAspect="1"/>
          </p:cNvPicPr>
          <p:nvPr/>
        </p:nvPicPr>
        <p:blipFill>
          <a:blip r:embed="rId2"/>
          <a:stretch>
            <a:fillRect/>
          </a:stretch>
        </p:blipFill>
        <p:spPr>
          <a:xfrm>
            <a:off x="0" y="116215"/>
            <a:ext cx="5155042" cy="2093181"/>
          </a:xfrm>
          <a:prstGeom prst="rect">
            <a:avLst/>
          </a:prstGeom>
        </p:spPr>
      </p:pic>
    </p:spTree>
    <p:extLst>
      <p:ext uri="{BB962C8B-B14F-4D97-AF65-F5344CB8AC3E}">
        <p14:creationId xmlns:p14="http://schemas.microsoft.com/office/powerpoint/2010/main" val="1294106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18525" y="2327197"/>
            <a:ext cx="10525540" cy="3077766"/>
          </a:xfrm>
          <a:prstGeom prst="rect">
            <a:avLst/>
          </a:prstGeom>
        </p:spPr>
        <p:txBody>
          <a:bodyPr wrap="square">
            <a:spAutoFit/>
          </a:bodyPr>
          <a:lstStyle/>
          <a:p>
            <a:pPr algn="just"/>
            <a:r>
              <a:rPr lang="vi-VN" sz="2400" b="1" dirty="0">
                <a:solidFill>
                  <a:srgbClr val="002060"/>
                </a:solidFill>
                <a:latin typeface="EC Square Sans Pro"/>
                <a:ea typeface="Times New Roman" panose="02020603050405020304" pitchFamily="18" charset="0"/>
                <a:cs typeface="Times New Roman" panose="02020603050405020304" pitchFamily="18" charset="0"/>
              </a:rPr>
              <a:t>Identificarea rapidă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 </a:t>
            </a:r>
            <a:r>
              <a:rPr lang="vi-VN" sz="2400" b="1" dirty="0">
                <a:solidFill>
                  <a:srgbClr val="002060"/>
                </a:solidFill>
                <a:latin typeface="EC Square Sans Pro"/>
                <a:ea typeface="Times New Roman" panose="02020603050405020304" pitchFamily="18" charset="0"/>
                <a:cs typeface="Times New Roman" panose="02020603050405020304" pitchFamily="18" charset="0"/>
              </a:rPr>
              <a:t>testarea susceptibilității antimicrobiene </a:t>
            </a:r>
            <a:r>
              <a:rPr lang="vi-VN" sz="2800" b="1" dirty="0" smtClean="0">
                <a:solidFill>
                  <a:srgbClr val="FF0000"/>
                </a:solidFill>
                <a:latin typeface="EC Square Sans Pro"/>
                <a:ea typeface="Times New Roman" panose="02020603050405020304" pitchFamily="18" charset="0"/>
                <a:cs typeface="Times New Roman" panose="02020603050405020304" pitchFamily="18" charset="0"/>
              </a:rPr>
              <a:t>au </a:t>
            </a:r>
            <a:r>
              <a:rPr lang="vi-VN" sz="2800" b="1" dirty="0">
                <a:solidFill>
                  <a:srgbClr val="FF0000"/>
                </a:solidFill>
                <a:latin typeface="EC Square Sans Pro"/>
                <a:ea typeface="Times New Roman" panose="02020603050405020304" pitchFamily="18" charset="0"/>
                <a:cs typeface="Times New Roman" panose="02020603050405020304" pitchFamily="18" charset="0"/>
              </a:rPr>
              <a:t>efect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considerabil asupra rezultatelor clinice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in</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infec</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iil</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e</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severe la oameni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animale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p>
          <a:p>
            <a:pPr algn="just"/>
            <a:endParaRPr lang="en-US" sz="1400" b="1" dirty="0" smtClean="0">
              <a:solidFill>
                <a:srgbClr val="002060"/>
              </a:solidFill>
              <a:latin typeface="EC Square Sans Pro"/>
              <a:ea typeface="Times New Roman" panose="02020603050405020304" pitchFamily="18" charset="0"/>
              <a:cs typeface="Times New Roman" panose="02020603050405020304" pitchFamily="18" charset="0"/>
            </a:endParaRPr>
          </a:p>
          <a:p>
            <a:pPr algn="just"/>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Emergen</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a </a:t>
            </a:r>
            <a:r>
              <a:rPr lang="vi-VN" sz="2400" b="1" dirty="0">
                <a:solidFill>
                  <a:srgbClr val="002060"/>
                </a:solidFill>
                <a:latin typeface="EC Square Sans Pro"/>
                <a:ea typeface="Times New Roman" panose="02020603050405020304" pitchFamily="18" charset="0"/>
                <a:cs typeface="Times New Roman" panose="02020603050405020304" pitchFamily="18" charset="0"/>
              </a:rPr>
              <a:t>frecventă a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rezisten</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ei </a:t>
            </a:r>
            <a:r>
              <a:rPr lang="vi-VN" sz="2400" b="1" dirty="0">
                <a:solidFill>
                  <a:srgbClr val="002060"/>
                </a:solidFill>
                <a:latin typeface="EC Square Sans Pro"/>
                <a:ea typeface="Times New Roman" panose="02020603050405020304" pitchFamily="18" charset="0"/>
                <a:cs typeface="Times New Roman" panose="02020603050405020304" pitchFamily="18" charset="0"/>
              </a:rPr>
              <a:t>la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chinolone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care apare în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infec</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iile </a:t>
            </a:r>
            <a:r>
              <a:rPr lang="vi-VN" sz="2400" b="1" dirty="0">
                <a:solidFill>
                  <a:srgbClr val="002060"/>
                </a:solidFill>
                <a:latin typeface="EC Square Sans Pro"/>
                <a:ea typeface="Times New Roman" panose="02020603050405020304" pitchFamily="18" charset="0"/>
                <a:cs typeface="Times New Roman" panose="02020603050405020304" pitchFamily="18" charset="0"/>
              </a:rPr>
              <a:t>comune cu Campylobacter spp.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 </a:t>
            </a:r>
            <a:r>
              <a:rPr lang="vi-VN" sz="2400" b="1" dirty="0">
                <a:solidFill>
                  <a:srgbClr val="002060"/>
                </a:solidFill>
                <a:latin typeface="EC Square Sans Pro"/>
                <a:ea typeface="Times New Roman" panose="02020603050405020304" pitchFamily="18" charset="0"/>
                <a:cs typeface="Times New Roman" panose="02020603050405020304" pitchFamily="18" charset="0"/>
              </a:rPr>
              <a:t>E. coli la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oameni</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precum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 </a:t>
            </a:r>
            <a:r>
              <a:rPr lang="vi-VN" sz="2400" b="1" dirty="0">
                <a:solidFill>
                  <a:srgbClr val="002060"/>
                </a:solidFill>
                <a:latin typeface="EC Square Sans Pro"/>
                <a:ea typeface="Times New Roman" panose="02020603050405020304" pitchFamily="18" charset="0"/>
                <a:cs typeface="Times New Roman" panose="02020603050405020304" pitchFamily="18" charset="0"/>
              </a:rPr>
              <a:t>transmiterea bacteriilor rezistente la oameni prin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carne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a</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i produse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le</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de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origine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animal</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este</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a:solidFill>
                  <a:srgbClr val="002060"/>
                </a:solidFill>
                <a:latin typeface="EC Square Sans Pro"/>
                <a:ea typeface="Times New Roman" panose="02020603050405020304" pitchFamily="18" charset="0"/>
                <a:cs typeface="Times New Roman" panose="02020603050405020304" pitchFamily="18" charset="0"/>
              </a:rPr>
              <a:t>urmarea</a:t>
            </a:r>
            <a:r>
              <a:rPr lang="vi-VN" sz="2400" b="1" dirty="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FF0000"/>
                </a:solidFill>
                <a:latin typeface="EC Square Sans Pro"/>
                <a:ea typeface="Times New Roman" panose="02020603050405020304" pitchFamily="18" charset="0"/>
                <a:cs typeface="Times New Roman" panose="02020603050405020304" pitchFamily="18" charset="0"/>
              </a:rPr>
              <a:t>utilizării</a:t>
            </a:r>
            <a:r>
              <a:rPr lang="en-US" sz="2400" b="1" dirty="0">
                <a:solidFill>
                  <a:srgbClr val="FF0000"/>
                </a:solidFill>
                <a:latin typeface="EC Square Sans Pro"/>
                <a:ea typeface="Times New Roman" panose="02020603050405020304" pitchFamily="18" charset="0"/>
                <a:cs typeface="Times New Roman" panose="02020603050405020304" pitchFamily="18" charset="0"/>
              </a:rPr>
              <a:t> </a:t>
            </a:r>
            <a:r>
              <a:rPr lang="en-US" sz="2400" b="1" dirty="0" err="1">
                <a:solidFill>
                  <a:srgbClr val="FF0000"/>
                </a:solidFill>
                <a:latin typeface="EC Square Sans Pro"/>
                <a:ea typeface="Times New Roman" panose="02020603050405020304" pitchFamily="18" charset="0"/>
                <a:cs typeface="Times New Roman" panose="02020603050405020304" pitchFamily="18" charset="0"/>
              </a:rPr>
              <a:t>acestora</a:t>
            </a:r>
            <a:r>
              <a:rPr lang="vi-VN" sz="2400" b="1" dirty="0">
                <a:solidFill>
                  <a:srgbClr val="FF0000"/>
                </a:solidFill>
                <a:latin typeface="EC Square Sans Pro"/>
                <a:ea typeface="Times New Roman" panose="02020603050405020304" pitchFamily="18" charset="0"/>
                <a:cs typeface="Times New Roman" panose="02020603050405020304" pitchFamily="18" charset="0"/>
              </a:rPr>
              <a:t> în hrana animale</a:t>
            </a:r>
            <a:r>
              <a:rPr lang="en-US" sz="2400" b="1" dirty="0" err="1" smtClean="0">
                <a:solidFill>
                  <a:srgbClr val="FF0000"/>
                </a:solidFill>
                <a:latin typeface="EC Square Sans Pro"/>
                <a:ea typeface="Times New Roman" panose="02020603050405020304" pitchFamily="18" charset="0"/>
                <a:cs typeface="Times New Roman" panose="02020603050405020304" pitchFamily="18" charset="0"/>
              </a:rPr>
              <a:t>lor</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si</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este</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o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problema</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importanta</a:t>
            </a:r>
            <a:r>
              <a:rPr lang="en-US"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en-US" sz="2400" b="1" dirty="0" err="1" smtClean="0">
                <a:solidFill>
                  <a:srgbClr val="002060"/>
                </a:solidFill>
                <a:latin typeface="EC Square Sans Pro"/>
                <a:ea typeface="Times New Roman" panose="02020603050405020304" pitchFamily="18" charset="0"/>
                <a:cs typeface="Times New Roman" panose="02020603050405020304" pitchFamily="18" charset="0"/>
              </a:rPr>
              <a:t>astazi</a:t>
            </a:r>
            <a:r>
              <a:rPr lang="vi-VN" sz="2400" b="1" dirty="0" smtClean="0">
                <a:solidFill>
                  <a:srgbClr val="002060"/>
                </a:solidFill>
                <a:latin typeface="EC Square Sans Pro"/>
                <a:ea typeface="Times New Roman" panose="02020603050405020304" pitchFamily="18" charset="0"/>
                <a:cs typeface="Times New Roman" panose="02020603050405020304" pitchFamily="18" charset="0"/>
              </a:rPr>
              <a:t>, </a:t>
            </a:r>
            <a:r>
              <a:rPr lang="vi-VN" sz="2400" b="1" dirty="0">
                <a:solidFill>
                  <a:srgbClr val="002060"/>
                </a:solidFill>
                <a:latin typeface="EC Square Sans Pro"/>
                <a:ea typeface="Times New Roman" panose="02020603050405020304" pitchFamily="18" charset="0"/>
                <a:cs typeface="Times New Roman" panose="02020603050405020304" pitchFamily="18" charset="0"/>
              </a:rPr>
              <a:t>deoarece </a:t>
            </a:r>
            <a:r>
              <a:rPr lang="vi-VN" sz="2800" b="1" dirty="0">
                <a:solidFill>
                  <a:srgbClr val="FF0000"/>
                </a:solidFill>
                <a:latin typeface="EC Square Sans Pro"/>
                <a:ea typeface="Times New Roman" panose="02020603050405020304" pitchFamily="18" charset="0"/>
                <a:cs typeface="Times New Roman" panose="02020603050405020304" pitchFamily="18" charset="0"/>
              </a:rPr>
              <a:t>chinolonele sunt antibiotice de primă linie!</a:t>
            </a:r>
            <a:endParaRPr lang="en-US" sz="3200" b="1" dirty="0" smtClean="0">
              <a:solidFill>
                <a:srgbClr val="FF0000"/>
              </a:solidFill>
              <a:latin typeface="EC Square Sans Pr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658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68897" y="240325"/>
            <a:ext cx="11206370" cy="2923877"/>
          </a:xfrm>
          <a:prstGeom prst="rect">
            <a:avLst/>
          </a:prstGeom>
        </p:spPr>
        <p:txBody>
          <a:bodyPr wrap="square">
            <a:spAutoFit/>
          </a:bodyPr>
          <a:lstStyle/>
          <a:p>
            <a:pPr algn="just">
              <a:spcAft>
                <a:spcPts val="0"/>
              </a:spcAft>
            </a:pPr>
            <a:r>
              <a:rPr lang="en-US" sz="2400" b="1" dirty="0" err="1">
                <a:solidFill>
                  <a:srgbClr val="002060"/>
                </a:solidFill>
                <a:latin typeface="EC Square Sans Pro"/>
                <a:ea typeface="Times New Roman" panose="02020603050405020304" pitchFamily="18" charset="0"/>
              </a:rPr>
              <a:t>Statisticile</a:t>
            </a:r>
            <a:r>
              <a:rPr lang="en-US" sz="2400" b="1" dirty="0">
                <a:solidFill>
                  <a:srgbClr val="002060"/>
                </a:solidFill>
                <a:latin typeface="EC Square Sans Pro"/>
                <a:ea typeface="Times New Roman" panose="02020603050405020304" pitchFamily="18" charset="0"/>
              </a:rPr>
              <a:t> (cu </a:t>
            </a:r>
            <a:r>
              <a:rPr lang="en-US" sz="2400" b="1" dirty="0" err="1">
                <a:solidFill>
                  <a:srgbClr val="002060"/>
                </a:solidFill>
                <a:latin typeface="EC Square Sans Pro"/>
                <a:ea typeface="Times New Roman" panose="02020603050405020304" pitchFamily="18" charset="0"/>
              </a:rPr>
              <a:t>funcția</a:t>
            </a:r>
            <a:r>
              <a:rPr lang="en-US" sz="2400" b="1" dirty="0">
                <a:solidFill>
                  <a:srgbClr val="002060"/>
                </a:solidFill>
                <a:latin typeface="EC Square Sans Pro"/>
                <a:ea typeface="Times New Roman" panose="02020603050405020304" pitchFamily="18" charset="0"/>
              </a:rPr>
              <a:t> </a:t>
            </a:r>
            <a:r>
              <a:rPr lang="en-US" sz="2400" b="1" i="1" dirty="0">
                <a:solidFill>
                  <a:srgbClr val="002060"/>
                </a:solidFill>
                <a:latin typeface="EC Square Sans Pro"/>
                <a:ea typeface="Times New Roman" panose="02020603050405020304" pitchFamily="18" charset="0"/>
              </a:rPr>
              <a:t>Crosstabs</a:t>
            </a:r>
            <a:r>
              <a:rPr lang="en-US" sz="2400" b="1" dirty="0">
                <a:solidFill>
                  <a:srgbClr val="002060"/>
                </a:solidFill>
                <a:latin typeface="EC Square Sans Pro"/>
                <a:ea typeface="Times New Roman" panose="02020603050405020304" pitchFamily="18" charset="0"/>
              </a:rPr>
              <a:t> </a:t>
            </a:r>
            <a:r>
              <a:rPr lang="en-US" sz="2400" b="1" dirty="0" err="1">
                <a:solidFill>
                  <a:srgbClr val="002060"/>
                </a:solidFill>
                <a:latin typeface="EC Square Sans Pro"/>
                <a:ea typeface="Times New Roman" panose="02020603050405020304" pitchFamily="18" charset="0"/>
              </a:rPr>
              <a:t>în</a:t>
            </a:r>
            <a:r>
              <a:rPr lang="en-US" sz="2400" b="1" dirty="0">
                <a:solidFill>
                  <a:srgbClr val="002060"/>
                </a:solidFill>
                <a:latin typeface="EC Square Sans Pro"/>
                <a:ea typeface="Times New Roman" panose="02020603050405020304" pitchFamily="18" charset="0"/>
              </a:rPr>
              <a:t> IBM SPSS Statistics - </a:t>
            </a:r>
            <a:r>
              <a:rPr lang="en-US" sz="2400" b="1" dirty="0" err="1">
                <a:solidFill>
                  <a:srgbClr val="002060"/>
                </a:solidFill>
                <a:latin typeface="EC Square Sans Pro"/>
                <a:ea typeface="Times New Roman" panose="02020603050405020304" pitchFamily="18" charset="0"/>
              </a:rPr>
              <a:t>Versiunea</a:t>
            </a:r>
            <a:r>
              <a:rPr lang="en-US" sz="2400" b="1" dirty="0">
                <a:solidFill>
                  <a:srgbClr val="002060"/>
                </a:solidFill>
                <a:latin typeface="EC Square Sans Pro"/>
                <a:ea typeface="Times New Roman" panose="02020603050405020304" pitchFamily="18" charset="0"/>
              </a:rPr>
              <a:t> 2.1) au </a:t>
            </a:r>
            <a:r>
              <a:rPr lang="en-US" sz="2400" b="1" dirty="0" err="1">
                <a:solidFill>
                  <a:srgbClr val="002060"/>
                </a:solidFill>
                <a:latin typeface="EC Square Sans Pro"/>
                <a:ea typeface="Times New Roman" panose="02020603050405020304" pitchFamily="18" charset="0"/>
              </a:rPr>
              <a:t>relevat</a:t>
            </a:r>
            <a:r>
              <a:rPr lang="en-US" sz="2400" b="1" dirty="0">
                <a:solidFill>
                  <a:srgbClr val="002060"/>
                </a:solidFill>
                <a:latin typeface="EC Square Sans Pro"/>
                <a:ea typeface="Times New Roman" panose="02020603050405020304" pitchFamily="18" charset="0"/>
              </a:rPr>
              <a:t>:</a:t>
            </a:r>
            <a:endParaRPr lang="en-US" sz="1000" b="1"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vi-VN" sz="2400" dirty="0">
                <a:solidFill>
                  <a:srgbClr val="002060"/>
                </a:solidFill>
                <a:latin typeface="EC Square Sans Pro"/>
                <a:ea typeface="Times New Roman" panose="02020603050405020304" pitchFamily="18" charset="0"/>
              </a:rPr>
              <a:t>Gena </a:t>
            </a:r>
            <a:r>
              <a:rPr lang="vi-VN" sz="2400" b="1" dirty="0">
                <a:solidFill>
                  <a:srgbClr val="002060"/>
                </a:solidFill>
                <a:latin typeface="EC Square Sans Pro"/>
                <a:ea typeface="Times New Roman" panose="02020603050405020304" pitchFamily="18" charset="0"/>
              </a:rPr>
              <a:t>qnrS</a:t>
            </a:r>
            <a:r>
              <a:rPr lang="vi-VN" sz="2400" dirty="0">
                <a:solidFill>
                  <a:srgbClr val="002060"/>
                </a:solidFill>
                <a:latin typeface="EC Square Sans Pro"/>
                <a:ea typeface="Times New Roman" panose="02020603050405020304" pitchFamily="18" charset="0"/>
              </a:rPr>
              <a:t> (417 pb) a fost identificată la </a:t>
            </a:r>
            <a:r>
              <a:rPr lang="vi-VN" sz="2800" b="1" dirty="0">
                <a:solidFill>
                  <a:srgbClr val="002060"/>
                </a:solidFill>
                <a:latin typeface="EC Square Sans Pro"/>
                <a:ea typeface="Times New Roman" panose="02020603050405020304" pitchFamily="18" charset="0"/>
              </a:rPr>
              <a:t>13 subiecți umani </a:t>
            </a:r>
            <a:r>
              <a:rPr lang="vi-VN" sz="2400" dirty="0">
                <a:solidFill>
                  <a:srgbClr val="002060"/>
                </a:solidFill>
                <a:latin typeface="EC Square Sans Pro"/>
                <a:ea typeface="Times New Roman" panose="02020603050405020304" pitchFamily="18" charset="0"/>
              </a:rPr>
              <a:t>(52,0%), precum </a:t>
            </a:r>
            <a:r>
              <a:rPr lang="en-US" sz="2400" dirty="0" smtClean="0">
                <a:solidFill>
                  <a:srgbClr val="002060"/>
                </a:solidFill>
                <a:latin typeface="EC Square Sans Pro"/>
                <a:ea typeface="Times New Roman" panose="02020603050405020304" pitchFamily="18" charset="0"/>
              </a:rPr>
              <a:t>s</a:t>
            </a:r>
            <a:r>
              <a:rPr lang="vi-VN" sz="2400" dirty="0" smtClean="0">
                <a:solidFill>
                  <a:srgbClr val="002060"/>
                </a:solidFill>
                <a:latin typeface="EC Square Sans Pro"/>
                <a:ea typeface="Times New Roman" panose="02020603050405020304" pitchFamily="18" charset="0"/>
              </a:rPr>
              <a:t>i </a:t>
            </a:r>
            <a:r>
              <a:rPr lang="vi-VN" sz="2400" dirty="0">
                <a:solidFill>
                  <a:srgbClr val="002060"/>
                </a:solidFill>
                <a:latin typeface="EC Square Sans Pro"/>
                <a:ea typeface="Times New Roman" panose="02020603050405020304" pitchFamily="18" charset="0"/>
              </a:rPr>
              <a:t>în </a:t>
            </a:r>
            <a:r>
              <a:rPr lang="vi-VN" sz="2800" b="1" dirty="0">
                <a:solidFill>
                  <a:srgbClr val="002060"/>
                </a:solidFill>
                <a:latin typeface="EC Square Sans Pro"/>
                <a:ea typeface="Times New Roman" panose="02020603050405020304" pitchFamily="18" charset="0"/>
              </a:rPr>
              <a:t>toate</a:t>
            </a:r>
            <a:r>
              <a:rPr lang="vi-VN" sz="2400" dirty="0">
                <a:solidFill>
                  <a:srgbClr val="002060"/>
                </a:solidFill>
                <a:latin typeface="EC Square Sans Pro"/>
                <a:ea typeface="Times New Roman" panose="02020603050405020304" pitchFamily="18" charset="0"/>
              </a:rPr>
              <a:t> probele de porc </a:t>
            </a:r>
            <a:r>
              <a:rPr lang="en-US" sz="2400" dirty="0" err="1" smtClean="0">
                <a:solidFill>
                  <a:srgbClr val="002060"/>
                </a:solidFill>
                <a:latin typeface="EC Square Sans Pro"/>
                <a:ea typeface="Times New Roman" panose="02020603050405020304" pitchFamily="18" charset="0"/>
              </a:rPr>
              <a:t>analizate</a:t>
            </a:r>
            <a:r>
              <a:rPr lang="en-US" sz="2400" dirty="0" smtClean="0">
                <a:solidFill>
                  <a:srgbClr val="002060"/>
                </a:solidFill>
                <a:latin typeface="EC Square Sans Pro"/>
                <a:ea typeface="Times New Roman" panose="02020603050405020304" pitchFamily="18" charset="0"/>
              </a:rPr>
              <a:t>. </a:t>
            </a:r>
            <a:endParaRPr lang="en-US" sz="2400"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vi-VN" sz="2400" dirty="0">
                <a:solidFill>
                  <a:srgbClr val="002060"/>
                </a:solidFill>
                <a:latin typeface="EC Square Sans Pro"/>
                <a:ea typeface="Times New Roman" panose="02020603050405020304" pitchFamily="18" charset="0"/>
              </a:rPr>
              <a:t>Gena </a:t>
            </a:r>
            <a:r>
              <a:rPr lang="vi-VN" sz="2400" b="1" dirty="0">
                <a:solidFill>
                  <a:srgbClr val="002060"/>
                </a:solidFill>
                <a:latin typeface="EC Square Sans Pro"/>
                <a:ea typeface="Times New Roman" panose="02020603050405020304" pitchFamily="18" charset="0"/>
              </a:rPr>
              <a:t>qnrB</a:t>
            </a:r>
            <a:r>
              <a:rPr lang="vi-VN" sz="2400" dirty="0">
                <a:solidFill>
                  <a:srgbClr val="002060"/>
                </a:solidFill>
                <a:latin typeface="EC Square Sans Pro"/>
                <a:ea typeface="Times New Roman" panose="02020603050405020304" pitchFamily="18" charset="0"/>
              </a:rPr>
              <a:t> (526 pb) a fost identificată la </a:t>
            </a:r>
            <a:r>
              <a:rPr lang="vi-VN" sz="2800" b="1" dirty="0">
                <a:solidFill>
                  <a:srgbClr val="002060"/>
                </a:solidFill>
                <a:latin typeface="EC Square Sans Pro"/>
                <a:ea typeface="Times New Roman" panose="02020603050405020304" pitchFamily="18" charset="0"/>
              </a:rPr>
              <a:t>9</a:t>
            </a:r>
            <a:r>
              <a:rPr lang="vi-VN" sz="2400" dirty="0">
                <a:solidFill>
                  <a:srgbClr val="002060"/>
                </a:solidFill>
                <a:latin typeface="EC Square Sans Pro"/>
                <a:ea typeface="Times New Roman" panose="02020603050405020304" pitchFamily="18" charset="0"/>
              </a:rPr>
              <a:t> dintre pacienții umani (36,0%) </a:t>
            </a:r>
            <a:r>
              <a:rPr lang="en-US" sz="2400" dirty="0" smtClean="0">
                <a:solidFill>
                  <a:srgbClr val="002060"/>
                </a:solidFill>
                <a:latin typeface="EC Square Sans Pro"/>
                <a:ea typeface="Times New Roman" panose="02020603050405020304" pitchFamily="18" charset="0"/>
              </a:rPr>
              <a:t>s</a:t>
            </a:r>
            <a:r>
              <a:rPr lang="vi-VN" sz="2400" dirty="0" smtClean="0">
                <a:solidFill>
                  <a:srgbClr val="002060"/>
                </a:solidFill>
                <a:latin typeface="EC Square Sans Pro"/>
                <a:ea typeface="Times New Roman" panose="02020603050405020304" pitchFamily="18" charset="0"/>
              </a:rPr>
              <a:t>i </a:t>
            </a:r>
            <a:r>
              <a:rPr lang="vi-VN" sz="2400" dirty="0">
                <a:solidFill>
                  <a:srgbClr val="002060"/>
                </a:solidFill>
                <a:latin typeface="EC Square Sans Pro"/>
                <a:ea typeface="Times New Roman" panose="02020603050405020304" pitchFamily="18" charset="0"/>
              </a:rPr>
              <a:t>în </a:t>
            </a:r>
            <a:r>
              <a:rPr lang="vi-VN" sz="2800" b="1" dirty="0">
                <a:solidFill>
                  <a:srgbClr val="002060"/>
                </a:solidFill>
                <a:latin typeface="EC Square Sans Pro"/>
                <a:ea typeface="Times New Roman" panose="02020603050405020304" pitchFamily="18" charset="0"/>
              </a:rPr>
              <a:t>toate </a:t>
            </a:r>
            <a:r>
              <a:rPr lang="vi-VN" sz="2400" dirty="0" smtClean="0">
                <a:solidFill>
                  <a:srgbClr val="002060"/>
                </a:solidFill>
                <a:latin typeface="EC Square Sans Pro"/>
                <a:ea typeface="Times New Roman" panose="02020603050405020304" pitchFamily="18" charset="0"/>
              </a:rPr>
              <a:t>izol</a:t>
            </a:r>
            <a:r>
              <a:rPr lang="en-US" sz="2400" dirty="0" err="1" smtClean="0">
                <a:solidFill>
                  <a:srgbClr val="002060"/>
                </a:solidFill>
                <a:latin typeface="EC Square Sans Pro"/>
                <a:ea typeface="Times New Roman" panose="02020603050405020304" pitchFamily="18" charset="0"/>
              </a:rPr>
              <a:t>atele</a:t>
            </a:r>
            <a:r>
              <a:rPr lang="vi-VN" sz="2400" dirty="0" smtClean="0">
                <a:solidFill>
                  <a:srgbClr val="002060"/>
                </a:solidFill>
                <a:latin typeface="EC Square Sans Pro"/>
                <a:ea typeface="Times New Roman" panose="02020603050405020304" pitchFamily="18" charset="0"/>
              </a:rPr>
              <a:t> </a:t>
            </a:r>
            <a:r>
              <a:rPr lang="vi-VN" sz="2400" dirty="0">
                <a:solidFill>
                  <a:srgbClr val="002060"/>
                </a:solidFill>
                <a:latin typeface="EC Square Sans Pro"/>
                <a:ea typeface="Times New Roman" panose="02020603050405020304" pitchFamily="18" charset="0"/>
              </a:rPr>
              <a:t>de </a:t>
            </a:r>
            <a:r>
              <a:rPr lang="vi-VN" sz="2400" dirty="0" smtClean="0">
                <a:solidFill>
                  <a:srgbClr val="002060"/>
                </a:solidFill>
                <a:latin typeface="EC Square Sans Pro"/>
                <a:ea typeface="Times New Roman" panose="02020603050405020304" pitchFamily="18" charset="0"/>
              </a:rPr>
              <a:t>porc</a:t>
            </a:r>
            <a:endParaRPr lang="en-US" sz="2400" dirty="0" smtClean="0">
              <a:solidFill>
                <a:srgbClr val="002060"/>
              </a:solidFill>
              <a:latin typeface="EC Square Sans Pro"/>
              <a:ea typeface="Times New Roman" panose="02020603050405020304" pitchFamily="18" charset="0"/>
            </a:endParaRPr>
          </a:p>
          <a:p>
            <a:pPr marL="342900" indent="-342900" algn="just">
              <a:spcAft>
                <a:spcPts val="0"/>
              </a:spcAft>
              <a:buFont typeface="Arial" panose="020B0604020202020204" pitchFamily="34" charset="0"/>
              <a:buChar char="•"/>
            </a:pPr>
            <a:r>
              <a:rPr lang="vi-VN" sz="2400" dirty="0">
                <a:solidFill>
                  <a:srgbClr val="002060"/>
                </a:solidFill>
                <a:latin typeface="EC Square Sans Pro"/>
                <a:ea typeface="Times New Roman" panose="02020603050405020304" pitchFamily="18" charset="0"/>
              </a:rPr>
              <a:t>Gena </a:t>
            </a:r>
            <a:r>
              <a:rPr lang="vi-VN" sz="2400" b="1" dirty="0">
                <a:solidFill>
                  <a:srgbClr val="002060"/>
                </a:solidFill>
                <a:latin typeface="EC Square Sans Pro"/>
                <a:ea typeface="Times New Roman" panose="02020603050405020304" pitchFamily="18" charset="0"/>
              </a:rPr>
              <a:t>qnrA</a:t>
            </a:r>
            <a:r>
              <a:rPr lang="vi-VN" sz="2400" dirty="0">
                <a:solidFill>
                  <a:srgbClr val="002060"/>
                </a:solidFill>
                <a:latin typeface="EC Square Sans Pro"/>
                <a:ea typeface="Times New Roman" panose="02020603050405020304" pitchFamily="18" charset="0"/>
              </a:rPr>
              <a:t> (516 pb) a fost observată doar în </a:t>
            </a:r>
            <a:r>
              <a:rPr lang="vi-VN" sz="2800" b="1" dirty="0">
                <a:solidFill>
                  <a:srgbClr val="002060"/>
                </a:solidFill>
                <a:latin typeface="EC Square Sans Pro"/>
                <a:ea typeface="Times New Roman" panose="02020603050405020304" pitchFamily="18" charset="0"/>
              </a:rPr>
              <a:t>3</a:t>
            </a:r>
            <a:r>
              <a:rPr lang="vi-VN" sz="2400" dirty="0">
                <a:solidFill>
                  <a:srgbClr val="002060"/>
                </a:solidFill>
                <a:latin typeface="EC Square Sans Pro"/>
                <a:ea typeface="Times New Roman" panose="02020603050405020304" pitchFamily="18" charset="0"/>
              </a:rPr>
              <a:t> din </a:t>
            </a:r>
            <a:r>
              <a:rPr lang="vi-VN" sz="2400" dirty="0" smtClean="0">
                <a:solidFill>
                  <a:srgbClr val="002060"/>
                </a:solidFill>
                <a:latin typeface="EC Square Sans Pro"/>
                <a:ea typeface="Times New Roman" panose="02020603050405020304" pitchFamily="18" charset="0"/>
              </a:rPr>
              <a:t>izol</a:t>
            </a:r>
            <a:r>
              <a:rPr lang="en-US" sz="2400" dirty="0" err="1" smtClean="0">
                <a:solidFill>
                  <a:srgbClr val="002060"/>
                </a:solidFill>
                <a:latin typeface="EC Square Sans Pro"/>
                <a:ea typeface="Times New Roman" panose="02020603050405020304" pitchFamily="18" charset="0"/>
              </a:rPr>
              <a:t>atele</a:t>
            </a:r>
            <a:r>
              <a:rPr lang="vi-VN" sz="2400" dirty="0" smtClean="0">
                <a:solidFill>
                  <a:srgbClr val="002060"/>
                </a:solidFill>
                <a:latin typeface="EC Square Sans Pro"/>
                <a:ea typeface="Times New Roman" panose="02020603050405020304" pitchFamily="18" charset="0"/>
              </a:rPr>
              <a:t> ob</a:t>
            </a:r>
            <a:r>
              <a:rPr lang="en-US" sz="2400" dirty="0" smtClean="0">
                <a:solidFill>
                  <a:srgbClr val="002060"/>
                </a:solidFill>
                <a:latin typeface="EC Square Sans Pro"/>
                <a:ea typeface="Times New Roman" panose="02020603050405020304" pitchFamily="18" charset="0"/>
              </a:rPr>
              <a:t>t</a:t>
            </a:r>
            <a:r>
              <a:rPr lang="vi-VN" sz="2400" dirty="0" smtClean="0">
                <a:solidFill>
                  <a:srgbClr val="002060"/>
                </a:solidFill>
                <a:latin typeface="EC Square Sans Pro"/>
                <a:ea typeface="Times New Roman" panose="02020603050405020304" pitchFamily="18" charset="0"/>
              </a:rPr>
              <a:t>inute </a:t>
            </a:r>
            <a:r>
              <a:rPr lang="vi-VN" sz="2400" dirty="0">
                <a:solidFill>
                  <a:srgbClr val="002060"/>
                </a:solidFill>
                <a:latin typeface="EC Square Sans Pro"/>
                <a:ea typeface="Times New Roman" panose="02020603050405020304" pitchFamily="18" charset="0"/>
              </a:rPr>
              <a:t>de la </a:t>
            </a:r>
            <a:r>
              <a:rPr lang="vi-VN" sz="2400" dirty="0" smtClean="0">
                <a:solidFill>
                  <a:srgbClr val="002060"/>
                </a:solidFill>
                <a:latin typeface="EC Square Sans Pro"/>
                <a:ea typeface="Times New Roman" panose="02020603050405020304" pitchFamily="18" charset="0"/>
              </a:rPr>
              <a:t>subie</a:t>
            </a:r>
            <a:r>
              <a:rPr lang="en-US" sz="2400" dirty="0" err="1" smtClean="0">
                <a:solidFill>
                  <a:srgbClr val="002060"/>
                </a:solidFill>
                <a:latin typeface="EC Square Sans Pro"/>
                <a:ea typeface="Times New Roman" panose="02020603050405020304" pitchFamily="18" charset="0"/>
              </a:rPr>
              <a:t>ct</a:t>
            </a:r>
            <a:r>
              <a:rPr lang="vi-VN" sz="2400" dirty="0" smtClean="0">
                <a:solidFill>
                  <a:srgbClr val="002060"/>
                </a:solidFill>
                <a:latin typeface="EC Square Sans Pro"/>
                <a:ea typeface="Times New Roman" panose="02020603050405020304" pitchFamily="18" charset="0"/>
              </a:rPr>
              <a:t>i</a:t>
            </a:r>
            <a:r>
              <a:rPr lang="en-US" sz="2400" dirty="0" err="1" smtClean="0">
                <a:solidFill>
                  <a:srgbClr val="002060"/>
                </a:solidFill>
                <a:latin typeface="EC Square Sans Pro"/>
                <a:ea typeface="Times New Roman" panose="02020603050405020304" pitchFamily="18" charset="0"/>
              </a:rPr>
              <a:t>i</a:t>
            </a:r>
            <a:r>
              <a:rPr lang="vi-VN" sz="2400" dirty="0" smtClean="0">
                <a:solidFill>
                  <a:srgbClr val="002060"/>
                </a:solidFill>
                <a:latin typeface="EC Square Sans Pro"/>
                <a:ea typeface="Times New Roman" panose="02020603050405020304" pitchFamily="18" charset="0"/>
              </a:rPr>
              <a:t> </a:t>
            </a:r>
            <a:r>
              <a:rPr lang="vi-VN" sz="2400" dirty="0">
                <a:solidFill>
                  <a:srgbClr val="002060"/>
                </a:solidFill>
                <a:latin typeface="EC Square Sans Pro"/>
                <a:ea typeface="Times New Roman" panose="02020603050405020304" pitchFamily="18" charset="0"/>
              </a:rPr>
              <a:t>umani (12,0%), dar </a:t>
            </a:r>
            <a:r>
              <a:rPr lang="vi-VN" sz="2800" b="1" dirty="0">
                <a:solidFill>
                  <a:srgbClr val="002060"/>
                </a:solidFill>
                <a:latin typeface="EC Square Sans Pro"/>
                <a:ea typeface="Times New Roman" panose="02020603050405020304" pitchFamily="18" charset="0"/>
              </a:rPr>
              <a:t>nu </a:t>
            </a:r>
            <a:r>
              <a:rPr lang="vi-VN" sz="2400" dirty="0">
                <a:solidFill>
                  <a:srgbClr val="002060"/>
                </a:solidFill>
                <a:latin typeface="EC Square Sans Pro"/>
                <a:ea typeface="Times New Roman" panose="02020603050405020304" pitchFamily="18" charset="0"/>
              </a:rPr>
              <a:t>a fost descoperită la </a:t>
            </a:r>
            <a:r>
              <a:rPr lang="vi-VN" sz="2400" dirty="0" smtClean="0">
                <a:solidFill>
                  <a:srgbClr val="002060"/>
                </a:solidFill>
                <a:latin typeface="EC Square Sans Pro"/>
                <a:ea typeface="Times New Roman" panose="02020603050405020304" pitchFamily="18" charset="0"/>
              </a:rPr>
              <a:t>porc </a:t>
            </a:r>
            <a:r>
              <a:rPr lang="vi-VN" sz="2400" dirty="0">
                <a:solidFill>
                  <a:srgbClr val="002060"/>
                </a:solidFill>
                <a:latin typeface="EC Square Sans Pro"/>
                <a:ea typeface="Times New Roman" panose="02020603050405020304" pitchFamily="18" charset="0"/>
              </a:rPr>
              <a:t>(p &gt; 0,05).</a:t>
            </a:r>
            <a:endParaRPr lang="en-US" sz="2400" dirty="0" smtClean="0">
              <a:solidFill>
                <a:srgbClr val="002060"/>
              </a:solidFill>
              <a:latin typeface="EC Square Sans Pro"/>
              <a:ea typeface="Times New Roman" panose="02020603050405020304" pitchFamily="18" charset="0"/>
            </a:endParaRPr>
          </a:p>
        </p:txBody>
      </p:sp>
      <p:sp>
        <p:nvSpPr>
          <p:cNvPr id="4" name="Rectangle 3"/>
          <p:cNvSpPr/>
          <p:nvPr/>
        </p:nvSpPr>
        <p:spPr>
          <a:xfrm>
            <a:off x="5586468" y="3403249"/>
            <a:ext cx="6212313" cy="2677656"/>
          </a:xfrm>
          <a:prstGeom prst="rect">
            <a:avLst/>
          </a:prstGeom>
        </p:spPr>
        <p:txBody>
          <a:bodyPr wrap="square">
            <a:spAutoFit/>
          </a:bodyPr>
          <a:lstStyle/>
          <a:p>
            <a:pPr algn="just">
              <a:spcAft>
                <a:spcPts val="0"/>
              </a:spcAft>
            </a:pPr>
            <a:r>
              <a:rPr lang="vi-VN" sz="2400" b="1" dirty="0">
                <a:solidFill>
                  <a:srgbClr val="002060"/>
                </a:solidFill>
                <a:latin typeface="EC Square Sans Pro"/>
                <a:ea typeface="Times New Roman" panose="02020603050405020304" pitchFamily="18" charset="0"/>
              </a:rPr>
              <a:t>Prezența plasmidelor qnrA, qnrB și qnrS în probele umane </a:t>
            </a:r>
            <a:r>
              <a:rPr lang="en-US" sz="2400" b="1" dirty="0" smtClean="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a:t>
            </a:r>
            <a:r>
              <a:rPr lang="vi-VN" sz="2400" b="1" dirty="0">
                <a:solidFill>
                  <a:srgbClr val="002060"/>
                </a:solidFill>
                <a:latin typeface="EC Square Sans Pro"/>
                <a:ea typeface="Times New Roman" panose="02020603050405020304" pitchFamily="18" charset="0"/>
              </a:rPr>
              <a:t>a qnrB și qnrS la porci facilitează </a:t>
            </a:r>
            <a:r>
              <a:rPr lang="vi-VN" sz="2400" b="1" dirty="0">
                <a:solidFill>
                  <a:srgbClr val="FF0000"/>
                </a:solidFill>
                <a:latin typeface="EC Square Sans Pro"/>
                <a:ea typeface="Times New Roman" panose="02020603050405020304" pitchFamily="18" charset="0"/>
              </a:rPr>
              <a:t>supraviețuirea patogenilor </a:t>
            </a:r>
            <a:r>
              <a:rPr lang="vi-VN" sz="2400" b="1" dirty="0">
                <a:solidFill>
                  <a:srgbClr val="002060"/>
                </a:solidFill>
                <a:latin typeface="EC Square Sans Pro"/>
                <a:ea typeface="Times New Roman" panose="02020603050405020304" pitchFamily="18" charset="0"/>
              </a:rPr>
              <a:t>în ciuda </a:t>
            </a:r>
            <a:r>
              <a:rPr lang="vi-VN" sz="2400" b="1" dirty="0" smtClean="0">
                <a:solidFill>
                  <a:srgbClr val="002060"/>
                </a:solidFill>
                <a:latin typeface="EC Square Sans Pro"/>
                <a:ea typeface="Times New Roman" panose="02020603050405020304" pitchFamily="18" charset="0"/>
              </a:rPr>
              <a:t>ac</a:t>
            </a:r>
            <a:r>
              <a:rPr lang="en-US" sz="2400" b="1" dirty="0" smtClean="0">
                <a:solidFill>
                  <a:srgbClr val="002060"/>
                </a:solidFill>
                <a:latin typeface="EC Square Sans Pro"/>
                <a:ea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rPr>
              <a:t>iunii </a:t>
            </a:r>
            <a:r>
              <a:rPr lang="vi-VN" sz="2400" b="1" dirty="0" smtClean="0">
                <a:solidFill>
                  <a:srgbClr val="002060"/>
                </a:solidFill>
                <a:latin typeface="EC Square Sans Pro"/>
                <a:ea typeface="Times New Roman" panose="02020603050405020304" pitchFamily="18" charset="0"/>
              </a:rPr>
              <a:t>CIP</a:t>
            </a:r>
            <a:r>
              <a:rPr lang="en-US" sz="2400" b="1" dirty="0" smtClean="0">
                <a:solidFill>
                  <a:srgbClr val="002060"/>
                </a:solidFill>
                <a:latin typeface="EC Square Sans Pro"/>
                <a:ea typeface="Times New Roman" panose="02020603050405020304" pitchFamily="18" charset="0"/>
              </a:rPr>
              <a:t>! </a:t>
            </a:r>
          </a:p>
          <a:p>
            <a:pPr algn="just">
              <a:spcAft>
                <a:spcPts val="0"/>
              </a:spcAft>
            </a:pPr>
            <a:r>
              <a:rPr lang="vi-VN" sz="2400" b="1" dirty="0">
                <a:solidFill>
                  <a:srgbClr val="002060"/>
                </a:solidFill>
                <a:latin typeface="EC Square Sans Pro"/>
                <a:ea typeface="Times New Roman" panose="02020603050405020304" pitchFamily="18" charset="0"/>
              </a:rPr>
              <a:t>Utilizarea pe termen lung a CIP ar putea cauza o </a:t>
            </a:r>
            <a:r>
              <a:rPr lang="vi-VN" sz="2400" b="1" dirty="0" smtClean="0">
                <a:solidFill>
                  <a:srgbClr val="002060"/>
                </a:solidFill>
                <a:latin typeface="EC Square Sans Pro"/>
                <a:ea typeface="Times New Roman" panose="02020603050405020304" pitchFamily="18" charset="0"/>
              </a:rPr>
              <a:t>cre</a:t>
            </a:r>
            <a:r>
              <a:rPr lang="en-US" sz="2400" b="1" dirty="0" smtClean="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tere </a:t>
            </a:r>
            <a:r>
              <a:rPr lang="vi-VN" sz="2400" b="1" dirty="0">
                <a:solidFill>
                  <a:srgbClr val="002060"/>
                </a:solidFill>
                <a:latin typeface="EC Square Sans Pro"/>
                <a:ea typeface="Times New Roman" panose="02020603050405020304" pitchFamily="18" charset="0"/>
              </a:rPr>
              <a:t>a prevalenței </a:t>
            </a:r>
            <a:r>
              <a:rPr lang="vi-VN" sz="2400" b="1" dirty="0">
                <a:solidFill>
                  <a:srgbClr val="FF0000"/>
                </a:solidFill>
                <a:latin typeface="EC Square Sans Pro"/>
                <a:ea typeface="Times New Roman" panose="02020603050405020304" pitchFamily="18" charset="0"/>
              </a:rPr>
              <a:t>genelor </a:t>
            </a:r>
            <a:r>
              <a:rPr lang="vi-VN" sz="2400" b="1" dirty="0" smtClean="0">
                <a:solidFill>
                  <a:srgbClr val="FF0000"/>
                </a:solidFill>
                <a:latin typeface="EC Square Sans Pro"/>
                <a:ea typeface="Times New Roman" panose="02020603050405020304" pitchFamily="18" charset="0"/>
              </a:rPr>
              <a:t>rezisten</a:t>
            </a:r>
            <a:r>
              <a:rPr lang="en-US" sz="2400" b="1" dirty="0" err="1" smtClean="0">
                <a:solidFill>
                  <a:srgbClr val="FF0000"/>
                </a:solidFill>
                <a:latin typeface="EC Square Sans Pro"/>
                <a:ea typeface="Times New Roman" panose="02020603050405020304" pitchFamily="18" charset="0"/>
              </a:rPr>
              <a:t>tei</a:t>
            </a:r>
            <a:r>
              <a:rPr lang="vi-VN" sz="2400" b="1" dirty="0" smtClean="0">
                <a:solidFill>
                  <a:srgbClr val="FF0000"/>
                </a:solidFill>
                <a:latin typeface="EC Square Sans Pro"/>
                <a:ea typeface="Times New Roman" panose="02020603050405020304" pitchFamily="18" charset="0"/>
              </a:rPr>
              <a:t> </a:t>
            </a:r>
            <a:r>
              <a:rPr lang="vi-VN" sz="2400" b="1" dirty="0">
                <a:solidFill>
                  <a:srgbClr val="FF0000"/>
                </a:solidFill>
                <a:latin typeface="EC Square Sans Pro"/>
                <a:ea typeface="Times New Roman" panose="02020603050405020304" pitchFamily="18" charset="0"/>
              </a:rPr>
              <a:t>qnr </a:t>
            </a:r>
            <a:r>
              <a:rPr lang="en-US" sz="2400" b="1" dirty="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a:t>
            </a:r>
            <a:r>
              <a:rPr lang="vi-VN" sz="2400" b="1" dirty="0">
                <a:solidFill>
                  <a:srgbClr val="002060"/>
                </a:solidFill>
                <a:latin typeface="EC Square Sans Pro"/>
                <a:ea typeface="Times New Roman" panose="02020603050405020304" pitchFamily="18" charset="0"/>
              </a:rPr>
              <a:t>a </a:t>
            </a:r>
            <a:r>
              <a:rPr lang="vi-VN" sz="2400" b="1" dirty="0" smtClean="0">
                <a:solidFill>
                  <a:srgbClr val="002060"/>
                </a:solidFill>
                <a:latin typeface="EC Square Sans Pro"/>
                <a:ea typeface="Times New Roman" panose="02020603050405020304" pitchFamily="18" charset="0"/>
              </a:rPr>
              <a:t>rezisten</a:t>
            </a:r>
            <a:r>
              <a:rPr lang="en-US" sz="2400" b="1" dirty="0" smtClean="0">
                <a:solidFill>
                  <a:srgbClr val="002060"/>
                </a:solidFill>
                <a:latin typeface="EC Square Sans Pro"/>
                <a:ea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rPr>
              <a:t>ei </a:t>
            </a:r>
            <a:r>
              <a:rPr lang="vi-VN" sz="2400" b="1" dirty="0">
                <a:solidFill>
                  <a:srgbClr val="002060"/>
                </a:solidFill>
                <a:latin typeface="EC Square Sans Pro"/>
                <a:ea typeface="Times New Roman" panose="02020603050405020304" pitchFamily="18" charset="0"/>
              </a:rPr>
              <a:t>la </a:t>
            </a:r>
            <a:r>
              <a:rPr lang="vi-VN" sz="2400" b="1" dirty="0" smtClean="0">
                <a:solidFill>
                  <a:srgbClr val="002060"/>
                </a:solidFill>
                <a:latin typeface="EC Square Sans Pro"/>
                <a:ea typeface="Times New Roman" panose="02020603050405020304" pitchFamily="18" charset="0"/>
              </a:rPr>
              <a:t>porci</a:t>
            </a:r>
            <a:r>
              <a:rPr lang="en-US" sz="2400" b="1" dirty="0" err="1" smtClean="0">
                <a:solidFill>
                  <a:srgbClr val="002060"/>
                </a:solidFill>
                <a:latin typeface="EC Square Sans Pro"/>
                <a:ea typeface="Times New Roman" panose="02020603050405020304" pitchFamily="18" charset="0"/>
              </a:rPr>
              <a:t>i</a:t>
            </a:r>
            <a:r>
              <a:rPr lang="vi-VN" sz="2400" b="1" dirty="0" smtClean="0">
                <a:solidFill>
                  <a:srgbClr val="002060"/>
                </a:solidFill>
                <a:latin typeface="EC Square Sans Pro"/>
                <a:ea typeface="Times New Roman" panose="02020603050405020304" pitchFamily="18" charset="0"/>
              </a:rPr>
              <a:t> destina</a:t>
            </a:r>
            <a:r>
              <a:rPr lang="en-US" sz="2400" b="1" dirty="0" smtClean="0">
                <a:solidFill>
                  <a:srgbClr val="002060"/>
                </a:solidFill>
                <a:latin typeface="EC Square Sans Pro"/>
                <a:ea typeface="Times New Roman" panose="02020603050405020304" pitchFamily="18" charset="0"/>
              </a:rPr>
              <a:t>t</a:t>
            </a:r>
            <a:r>
              <a:rPr lang="vi-VN" sz="2400" b="1" dirty="0" smtClean="0">
                <a:solidFill>
                  <a:srgbClr val="002060"/>
                </a:solidFill>
                <a:latin typeface="EC Square Sans Pro"/>
                <a:ea typeface="Times New Roman" panose="02020603050405020304" pitchFamily="18" charset="0"/>
              </a:rPr>
              <a:t>i sacrificar</a:t>
            </a:r>
            <a:r>
              <a:rPr lang="en-US" sz="2400" b="1" dirty="0" smtClean="0">
                <a:solidFill>
                  <a:srgbClr val="002060"/>
                </a:solidFill>
                <a:latin typeface="EC Square Sans Pro"/>
                <a:ea typeface="Times New Roman" panose="02020603050405020304" pitchFamily="18" charset="0"/>
              </a:rPr>
              <a:t>ii</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un </a:t>
            </a:r>
            <a:r>
              <a:rPr lang="vi-VN" sz="2400" b="1" dirty="0" smtClean="0">
                <a:solidFill>
                  <a:srgbClr val="002060"/>
                </a:solidFill>
                <a:latin typeface="EC Square Sans Pro"/>
                <a:ea typeface="Times New Roman" panose="02020603050405020304" pitchFamily="18" charset="0"/>
              </a:rPr>
              <a:t>fa</a:t>
            </a:r>
            <a:r>
              <a:rPr lang="en-US" sz="2400" b="1" dirty="0" err="1" smtClean="0">
                <a:solidFill>
                  <a:srgbClr val="002060"/>
                </a:solidFill>
                <a:latin typeface="EC Square Sans Pro"/>
                <a:ea typeface="Times New Roman" panose="02020603050405020304" pitchFamily="18" charset="0"/>
              </a:rPr>
              <a:t>ctor</a:t>
            </a:r>
            <a:r>
              <a:rPr lang="en-US" sz="2400" b="1" dirty="0" smtClean="0">
                <a:solidFill>
                  <a:srgbClr val="002060"/>
                </a:solidFill>
                <a:latin typeface="EC Square Sans Pro"/>
                <a:ea typeface="Times New Roman" panose="02020603050405020304" pitchFamily="18" charset="0"/>
              </a:rPr>
              <a:t> de</a:t>
            </a:r>
            <a:r>
              <a:rPr lang="vi-VN" sz="2400" b="1" dirty="0" smtClean="0">
                <a:solidFill>
                  <a:srgbClr val="002060"/>
                </a:solidFill>
                <a:latin typeface="EC Square Sans Pro"/>
                <a:ea typeface="Times New Roman" panose="02020603050405020304" pitchFamily="18" charset="0"/>
              </a:rPr>
              <a:t> r</a:t>
            </a:r>
            <a:r>
              <a:rPr lang="en-US" sz="2400" b="1" dirty="0" err="1" smtClean="0">
                <a:solidFill>
                  <a:srgbClr val="002060"/>
                </a:solidFill>
                <a:latin typeface="EC Square Sans Pro"/>
                <a:ea typeface="Times New Roman" panose="02020603050405020304" pitchFamily="18" charset="0"/>
              </a:rPr>
              <a:t>isc</a:t>
            </a:r>
            <a:r>
              <a:rPr lang="vi-VN" sz="2400" b="1" dirty="0" smtClean="0">
                <a:solidFill>
                  <a:srgbClr val="002060"/>
                </a:solidFill>
                <a:latin typeface="EC Square Sans Pro"/>
                <a:ea typeface="Times New Roman" panose="02020603050405020304" pitchFamily="18" charset="0"/>
              </a:rPr>
              <a:t> </a:t>
            </a:r>
            <a:r>
              <a:rPr lang="vi-VN" sz="2400" b="1" dirty="0">
                <a:solidFill>
                  <a:srgbClr val="002060"/>
                </a:solidFill>
                <a:latin typeface="EC Square Sans Pro"/>
                <a:ea typeface="Times New Roman" panose="02020603050405020304" pitchFamily="18" charset="0"/>
              </a:rPr>
              <a:t>pentru sănătatea publică </a:t>
            </a:r>
            <a:r>
              <a:rPr lang="en-US" sz="2400" b="1" dirty="0" smtClean="0">
                <a:solidFill>
                  <a:srgbClr val="002060"/>
                </a:solidFill>
                <a:latin typeface="EC Square Sans Pro"/>
                <a:ea typeface="Times New Roman" panose="02020603050405020304" pitchFamily="18" charset="0"/>
              </a:rPr>
              <a:t>s</a:t>
            </a:r>
            <a:r>
              <a:rPr lang="vi-VN" sz="2400" b="1" dirty="0" smtClean="0">
                <a:solidFill>
                  <a:srgbClr val="002060"/>
                </a:solidFill>
                <a:latin typeface="EC Square Sans Pro"/>
                <a:ea typeface="Times New Roman" panose="02020603050405020304" pitchFamily="18" charset="0"/>
              </a:rPr>
              <a:t>i consumator</a:t>
            </a:r>
            <a:r>
              <a:rPr lang="en-US" sz="2400" b="1" dirty="0" err="1" smtClean="0">
                <a:solidFill>
                  <a:srgbClr val="002060"/>
                </a:solidFill>
                <a:latin typeface="EC Square Sans Pro"/>
                <a:ea typeface="Times New Roman" panose="02020603050405020304" pitchFamily="18" charset="0"/>
              </a:rPr>
              <a:t>ul</a:t>
            </a:r>
            <a:r>
              <a:rPr lang="vi-VN" sz="2400" b="1" dirty="0" smtClean="0">
                <a:solidFill>
                  <a:srgbClr val="002060"/>
                </a:solidFill>
                <a:latin typeface="EC Square Sans Pro"/>
                <a:ea typeface="Times New Roman" panose="02020603050405020304" pitchFamily="18" charset="0"/>
              </a:rPr>
              <a:t> uman.</a:t>
            </a:r>
            <a:endParaRPr lang="en-US" sz="2400" b="1" dirty="0">
              <a:solidFill>
                <a:srgbClr val="002060"/>
              </a:solidFill>
              <a:latin typeface="EC Square Sans Pro"/>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95653" y="3451274"/>
            <a:ext cx="5278731" cy="1949993"/>
          </a:xfrm>
          <a:prstGeom prst="rect">
            <a:avLst/>
          </a:prstGeom>
        </p:spPr>
      </p:pic>
    </p:spTree>
    <p:extLst>
      <p:ext uri="{BB962C8B-B14F-4D97-AF65-F5344CB8AC3E}">
        <p14:creationId xmlns:p14="http://schemas.microsoft.com/office/powerpoint/2010/main" val="1232869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1291415" y="2143116"/>
            <a:ext cx="8286808" cy="4297362"/>
          </a:xfrm>
          <a:prstGeom prst="rect">
            <a:avLst/>
          </a:prstGeom>
        </p:spPr>
        <p:txBody>
          <a:bodyPr/>
          <a:lstStyle/>
          <a:p>
            <a:pPr marL="342900" indent="-342900">
              <a:defRPr/>
            </a:pPr>
            <a:r>
              <a:rPr lang="ro-RO" sz="2800" b="1" kern="0" dirty="0">
                <a:solidFill>
                  <a:srgbClr val="002060"/>
                </a:solidFill>
                <a:latin typeface="EC Square Sans Pro" panose="020B0506040000020004"/>
                <a:ea typeface="ＭＳ Ｐゴシック" charset="-128"/>
              </a:rPr>
              <a:t>Medicamentele</a:t>
            </a:r>
            <a:r>
              <a:rPr lang="en-US" sz="2800" b="1" kern="0" dirty="0">
                <a:solidFill>
                  <a:srgbClr val="002060"/>
                </a:solidFill>
                <a:latin typeface="EC Square Sans Pro" panose="020B0506040000020004"/>
                <a:ea typeface="ＭＳ Ｐゴシック" charset="-128"/>
              </a:rPr>
              <a:t> </a:t>
            </a:r>
            <a:r>
              <a:rPr lang="ro-RO" sz="2800" b="1" kern="0" dirty="0">
                <a:solidFill>
                  <a:srgbClr val="FF3300"/>
                </a:solidFill>
                <a:latin typeface="EC Square Sans Pro" panose="020B0506040000020004"/>
                <a:ea typeface="ＭＳ Ｐゴシック" charset="-128"/>
              </a:rPr>
              <a:t>nu</a:t>
            </a:r>
            <a:r>
              <a:rPr lang="en-US" sz="2800" b="1" kern="0" dirty="0">
                <a:solidFill>
                  <a:srgbClr val="FF3300"/>
                </a:solidFill>
                <a:latin typeface="EC Square Sans Pro" panose="020B0506040000020004"/>
                <a:ea typeface="ＭＳ Ｐゴシック" charset="-128"/>
              </a:rPr>
              <a:t> </a:t>
            </a:r>
            <a:r>
              <a:rPr lang="ro-RO" sz="2800" b="1" kern="0" dirty="0">
                <a:solidFill>
                  <a:srgbClr val="FF3300"/>
                </a:solidFill>
                <a:latin typeface="EC Square Sans Pro" panose="020B0506040000020004"/>
                <a:ea typeface="ＭＳ Ｐゴシック" charset="-128"/>
              </a:rPr>
              <a:t>pot</a:t>
            </a:r>
            <a:r>
              <a:rPr lang="en-US" sz="2800" b="1" kern="0" dirty="0">
                <a:solidFill>
                  <a:srgbClr val="FF3300"/>
                </a:solidFill>
                <a:latin typeface="EC Square Sans Pro" panose="020B0506040000020004"/>
                <a:ea typeface="ＭＳ Ｐゴシック" charset="-128"/>
              </a:rPr>
              <a:t> </a:t>
            </a:r>
            <a:r>
              <a:rPr lang="ro-RO" sz="2800" b="1" kern="0" dirty="0">
                <a:solidFill>
                  <a:srgbClr val="FF3300"/>
                </a:solidFill>
                <a:latin typeface="EC Square Sans Pro" panose="020B0506040000020004"/>
                <a:ea typeface="ＭＳ Ｐゴシック" charset="-128"/>
              </a:rPr>
              <a:t>înlocui</a:t>
            </a:r>
            <a:r>
              <a:rPr lang="en-US" sz="2800" b="1" kern="0" dirty="0">
                <a:solidFill>
                  <a:srgbClr val="FF3300"/>
                </a:solidFill>
                <a:latin typeface="EC Square Sans Pro" panose="020B0506040000020004"/>
                <a:ea typeface="ＭＳ Ｐゴシック" charset="-128"/>
              </a:rPr>
              <a:t> </a:t>
            </a:r>
            <a:r>
              <a:rPr lang="ro-RO" sz="2800" b="1" kern="0" dirty="0">
                <a:solidFill>
                  <a:srgbClr val="002060"/>
                </a:solidFill>
                <a:latin typeface="EC Square Sans Pro" panose="020B0506040000020004"/>
                <a:ea typeface="ＭＳ Ｐゴシック" charset="-128"/>
              </a:rPr>
              <a:t>un </a:t>
            </a:r>
            <a:r>
              <a:rPr lang="en-US" sz="2800" b="1" kern="0" dirty="0">
                <a:solidFill>
                  <a:srgbClr val="002060"/>
                </a:solidFill>
                <a:latin typeface="EC Square Sans Pro" panose="020B0506040000020004"/>
                <a:ea typeface="ＭＳ Ｐゴシック" charset="-128"/>
              </a:rPr>
              <a:t>management</a:t>
            </a:r>
            <a:r>
              <a:rPr lang="ro-RO" sz="2800" b="1" kern="0" dirty="0">
                <a:solidFill>
                  <a:srgbClr val="002060"/>
                </a:solidFill>
                <a:latin typeface="EC Square Sans Pro" panose="020B0506040000020004"/>
                <a:ea typeface="ＭＳ Ｐゴシック" charset="-128"/>
              </a:rPr>
              <a:t> bun!</a:t>
            </a:r>
            <a:r>
              <a:rPr lang="en-US" sz="2800" b="1" kern="0" dirty="0">
                <a:solidFill>
                  <a:srgbClr val="002060"/>
                </a:solidFill>
                <a:latin typeface="EC Square Sans Pro" panose="020B0506040000020004"/>
                <a:ea typeface="ＭＳ Ｐゴシック" charset="-128"/>
              </a:rPr>
              <a:t> </a:t>
            </a:r>
          </a:p>
          <a:p>
            <a:pPr marL="342900" indent="-342900" fontAlgn="base">
              <a:defRPr/>
            </a:pPr>
            <a:endParaRPr lang="en-US" sz="1600" b="1" kern="0" dirty="0" smtClean="0">
              <a:solidFill>
                <a:srgbClr val="00B050"/>
              </a:solidFill>
              <a:latin typeface="EC Square Sans Pro" panose="020B0506040000020004"/>
              <a:ea typeface="ＭＳ Ｐゴシック" charset="-128"/>
            </a:endParaRPr>
          </a:p>
          <a:p>
            <a:pPr marL="342900" indent="-342900" fontAlgn="base">
              <a:defRPr/>
            </a:pPr>
            <a:r>
              <a:rPr lang="ro-RO" sz="2800" b="1" kern="0" dirty="0" smtClean="0">
                <a:solidFill>
                  <a:srgbClr val="00B050"/>
                </a:solidFill>
                <a:latin typeface="EC Square Sans Pro" panose="020B0506040000020004"/>
                <a:ea typeface="ＭＳ Ｐゴシック" charset="-128"/>
              </a:rPr>
              <a:t>Preven</a:t>
            </a:r>
            <a:r>
              <a:rPr lang="en-US" sz="2800" b="1" kern="0" dirty="0" smtClean="0">
                <a:solidFill>
                  <a:srgbClr val="00B050"/>
                </a:solidFill>
                <a:latin typeface="EC Square Sans Pro" panose="020B0506040000020004"/>
                <a:ea typeface="ＭＳ Ｐゴシック" charset="-128"/>
              </a:rPr>
              <a:t>t</a:t>
            </a:r>
            <a:r>
              <a:rPr lang="ro-RO" sz="2800" b="1" kern="0" dirty="0" smtClean="0">
                <a:solidFill>
                  <a:srgbClr val="00B050"/>
                </a:solidFill>
                <a:latin typeface="EC Square Sans Pro" panose="020B0506040000020004"/>
                <a:ea typeface="ＭＳ Ｐゴシック" charset="-128"/>
              </a:rPr>
              <a:t>ia </a:t>
            </a:r>
            <a:r>
              <a:rPr lang="ro-RO" sz="2800" b="1" kern="0" dirty="0">
                <a:solidFill>
                  <a:srgbClr val="00B050"/>
                </a:solidFill>
                <a:latin typeface="EC Square Sans Pro" panose="020B0506040000020004"/>
                <a:ea typeface="ＭＳ Ｐゴシック" charset="-128"/>
              </a:rPr>
              <a:t>este cheia:</a:t>
            </a:r>
          </a:p>
          <a:p>
            <a:pPr marL="354013" indent="-266700" fontAlgn="base">
              <a:buFontTx/>
              <a:buChar char="-"/>
              <a:defRPr/>
            </a:pPr>
            <a:r>
              <a:rPr lang="ro-RO" sz="2600" b="1" kern="0" dirty="0">
                <a:solidFill>
                  <a:srgbClr val="002060"/>
                </a:solidFill>
                <a:latin typeface="EC Square Sans Pro" panose="020B0506040000020004"/>
                <a:ea typeface="ＭＳ Ｐゴシック" charset="-128"/>
              </a:rPr>
              <a:t>Plan de biosecuritate</a:t>
            </a:r>
          </a:p>
          <a:p>
            <a:pPr marL="354013" indent="-266700" fontAlgn="base">
              <a:buFontTx/>
              <a:buChar char="-"/>
              <a:defRPr/>
            </a:pPr>
            <a:r>
              <a:rPr lang="ro-RO" sz="2600" b="1" kern="0" dirty="0" smtClean="0">
                <a:solidFill>
                  <a:srgbClr val="002060"/>
                </a:solidFill>
                <a:latin typeface="EC Square Sans Pro" panose="020B0506040000020004"/>
                <a:ea typeface="ＭＳ Ｐゴシック" charset="-128"/>
              </a:rPr>
              <a:t>Între</a:t>
            </a:r>
            <a:r>
              <a:rPr lang="en-US" sz="2600" b="1" kern="0" dirty="0" smtClean="0">
                <a:solidFill>
                  <a:srgbClr val="002060"/>
                </a:solidFill>
                <a:latin typeface="EC Square Sans Pro" panose="020B0506040000020004"/>
                <a:ea typeface="ＭＳ Ｐゴシック" charset="-128"/>
              </a:rPr>
              <a:t>t</a:t>
            </a:r>
            <a:r>
              <a:rPr lang="ro-RO" sz="2600" b="1" kern="0" dirty="0" smtClean="0">
                <a:solidFill>
                  <a:srgbClr val="002060"/>
                </a:solidFill>
                <a:latin typeface="EC Square Sans Pro" panose="020B0506040000020004"/>
                <a:ea typeface="ＭＳ Ｐゴシック" charset="-128"/>
              </a:rPr>
              <a:t>inere </a:t>
            </a:r>
            <a:r>
              <a:rPr lang="ro-RO" sz="2600" b="1" kern="0" dirty="0">
                <a:solidFill>
                  <a:srgbClr val="002060"/>
                </a:solidFill>
                <a:latin typeface="EC Square Sans Pro" panose="020B0506040000020004"/>
                <a:ea typeface="ＭＳ Ｐゴシック" charset="-128"/>
              </a:rPr>
              <a:t>corectă a animalelor</a:t>
            </a:r>
          </a:p>
          <a:p>
            <a:pPr marL="354013" indent="-266700" fontAlgn="base">
              <a:buFontTx/>
              <a:buChar char="-"/>
              <a:defRPr/>
            </a:pPr>
            <a:r>
              <a:rPr lang="ro-RO" sz="2600" b="1" kern="0" dirty="0">
                <a:solidFill>
                  <a:srgbClr val="002060"/>
                </a:solidFill>
                <a:latin typeface="EC Square Sans Pro" panose="020B0506040000020004"/>
                <a:ea typeface="ＭＳ Ｐゴシック" charset="-128"/>
              </a:rPr>
              <a:t>Igienă</a:t>
            </a:r>
          </a:p>
          <a:p>
            <a:pPr marL="354013" indent="-266700" fontAlgn="base">
              <a:buFontTx/>
              <a:buChar char="-"/>
              <a:defRPr/>
            </a:pPr>
            <a:r>
              <a:rPr lang="ro-RO" sz="2600" b="1" kern="0" dirty="0" smtClean="0">
                <a:solidFill>
                  <a:srgbClr val="002060"/>
                </a:solidFill>
                <a:latin typeface="EC Square Sans Pro" panose="020B0506040000020004"/>
                <a:ea typeface="ＭＳ Ｐゴシック" charset="-128"/>
              </a:rPr>
              <a:t>Observa</a:t>
            </a:r>
            <a:r>
              <a:rPr lang="en-US" sz="2600" b="1" kern="0" dirty="0" smtClean="0">
                <a:solidFill>
                  <a:srgbClr val="002060"/>
                </a:solidFill>
                <a:latin typeface="EC Square Sans Pro" panose="020B0506040000020004"/>
                <a:ea typeface="ＭＳ Ｐゴシック" charset="-128"/>
              </a:rPr>
              <a:t>t</a:t>
            </a:r>
            <a:r>
              <a:rPr lang="ro-RO" sz="2600" b="1" kern="0" dirty="0" smtClean="0">
                <a:solidFill>
                  <a:srgbClr val="002060"/>
                </a:solidFill>
                <a:latin typeface="EC Square Sans Pro" panose="020B0506040000020004"/>
                <a:ea typeface="ＭＳ Ｐゴシック" charset="-128"/>
              </a:rPr>
              <a:t>i</a:t>
            </a:r>
            <a:r>
              <a:rPr lang="en-US" sz="2600" b="1" kern="0" dirty="0" smtClean="0">
                <a:solidFill>
                  <a:srgbClr val="002060"/>
                </a:solidFill>
                <a:latin typeface="EC Square Sans Pro" panose="020B0506040000020004"/>
                <a:ea typeface="ＭＳ Ｐゴシック" charset="-128"/>
              </a:rPr>
              <a:t>e</a:t>
            </a:r>
            <a:r>
              <a:rPr lang="ro-RO" sz="2600" b="1" kern="0" dirty="0" smtClean="0">
                <a:solidFill>
                  <a:srgbClr val="002060"/>
                </a:solidFill>
                <a:latin typeface="EC Square Sans Pro" panose="020B0506040000020004"/>
                <a:ea typeface="ＭＳ Ｐゴシック" charset="-128"/>
              </a:rPr>
              <a:t> </a:t>
            </a:r>
            <a:r>
              <a:rPr lang="ro-RO" sz="2600" b="1" kern="0" dirty="0">
                <a:solidFill>
                  <a:srgbClr val="002060"/>
                </a:solidFill>
                <a:latin typeface="EC Square Sans Pro" panose="020B0506040000020004"/>
                <a:ea typeface="ＭＳ Ｐゴシック" charset="-128"/>
              </a:rPr>
              <a:t>zilnică</a:t>
            </a:r>
          </a:p>
          <a:p>
            <a:pPr marL="354013" indent="-266700" fontAlgn="base">
              <a:buFontTx/>
              <a:buChar char="-"/>
              <a:defRPr/>
            </a:pPr>
            <a:r>
              <a:rPr lang="ro-RO" sz="2600" b="1" kern="0" dirty="0">
                <a:solidFill>
                  <a:srgbClr val="002060"/>
                </a:solidFill>
                <a:latin typeface="EC Square Sans Pro" panose="020B0506040000020004"/>
                <a:ea typeface="ＭＳ Ｐゴシック" charset="-128"/>
              </a:rPr>
              <a:t>Campanii de vaccinare</a:t>
            </a:r>
          </a:p>
          <a:p>
            <a:pPr marL="354013" indent="-266700" fontAlgn="base">
              <a:buFontTx/>
              <a:buChar char="-"/>
              <a:defRPr/>
            </a:pPr>
            <a:r>
              <a:rPr lang="ro-RO" sz="2600" b="1" kern="0" dirty="0" smtClean="0">
                <a:solidFill>
                  <a:srgbClr val="002060"/>
                </a:solidFill>
                <a:latin typeface="EC Square Sans Pro" panose="020B0506040000020004"/>
                <a:ea typeface="ＭＳ Ｐゴシック" charset="-128"/>
              </a:rPr>
              <a:t>Identifica</a:t>
            </a:r>
            <a:r>
              <a:rPr lang="en-US" sz="2600" b="1" kern="0" dirty="0" smtClean="0">
                <a:solidFill>
                  <a:srgbClr val="002060"/>
                </a:solidFill>
                <a:latin typeface="EC Square Sans Pro" panose="020B0506040000020004"/>
                <a:ea typeface="ＭＳ Ｐゴシック" charset="-128"/>
              </a:rPr>
              <a:t>t</a:t>
            </a:r>
            <a:r>
              <a:rPr lang="ro-RO" sz="2600" b="1" kern="0" dirty="0" smtClean="0">
                <a:solidFill>
                  <a:srgbClr val="002060"/>
                </a:solidFill>
                <a:latin typeface="EC Square Sans Pro" panose="020B0506040000020004"/>
                <a:ea typeface="ＭＳ Ｐゴシック" charset="-128"/>
              </a:rPr>
              <a:t>i </a:t>
            </a:r>
            <a:r>
              <a:rPr lang="ro-RO" sz="2600" b="1" kern="0" dirty="0">
                <a:solidFill>
                  <a:srgbClr val="002060"/>
                </a:solidFill>
                <a:latin typeface="EC Square Sans Pro" panose="020B0506040000020004"/>
                <a:ea typeface="ＭＳ Ｐゴシック" charset="-128"/>
              </a:rPr>
              <a:t>corect animalele tratate</a:t>
            </a:r>
          </a:p>
          <a:p>
            <a:pPr marL="354013" indent="-266700" fontAlgn="base">
              <a:buFontTx/>
              <a:buChar char="-"/>
              <a:defRPr/>
            </a:pPr>
            <a:r>
              <a:rPr lang="ro-RO" sz="2600" b="1" kern="0" dirty="0">
                <a:solidFill>
                  <a:srgbClr val="002060"/>
                </a:solidFill>
                <a:latin typeface="EC Square Sans Pro" panose="020B0506040000020004"/>
                <a:ea typeface="ＭＳ Ｐゴシック" charset="-128"/>
              </a:rPr>
              <a:t>Evidența corectă în registrul de consultații </a:t>
            </a:r>
            <a:r>
              <a:rPr lang="en-US" sz="2600" b="1" kern="0" dirty="0" smtClean="0">
                <a:solidFill>
                  <a:srgbClr val="002060"/>
                </a:solidFill>
                <a:latin typeface="EC Square Sans Pro" panose="020B0506040000020004"/>
                <a:ea typeface="ＭＳ Ｐゴシック" charset="-128"/>
              </a:rPr>
              <a:t>s</a:t>
            </a:r>
            <a:r>
              <a:rPr lang="ro-RO" sz="2600" b="1" kern="0" dirty="0" smtClean="0">
                <a:solidFill>
                  <a:srgbClr val="002060"/>
                </a:solidFill>
                <a:latin typeface="EC Square Sans Pro" panose="020B0506040000020004"/>
                <a:ea typeface="ＭＳ Ｐゴシック" charset="-128"/>
              </a:rPr>
              <a:t>i </a:t>
            </a:r>
            <a:r>
              <a:rPr lang="ro-RO" sz="2600" b="1" kern="0" dirty="0">
                <a:solidFill>
                  <a:srgbClr val="002060"/>
                </a:solidFill>
                <a:latin typeface="EC Square Sans Pro" panose="020B0506040000020004"/>
                <a:ea typeface="ＭＳ Ｐゴシック" charset="-128"/>
              </a:rPr>
              <a:t>de furajare</a:t>
            </a:r>
            <a:endParaRPr lang="en-US" sz="2600" b="1" kern="0" dirty="0">
              <a:solidFill>
                <a:srgbClr val="002060"/>
              </a:solidFill>
              <a:latin typeface="EC Square Sans Pro" panose="020B0506040000020004"/>
              <a:ea typeface="ＭＳ Ｐゴシック" charset="-128"/>
            </a:endParaRPr>
          </a:p>
        </p:txBody>
      </p:sp>
      <p:sp>
        <p:nvSpPr>
          <p:cNvPr id="4" name="Rectangle 3"/>
          <p:cNvSpPr/>
          <p:nvPr/>
        </p:nvSpPr>
        <p:spPr>
          <a:xfrm>
            <a:off x="3296529" y="605504"/>
            <a:ext cx="7455707" cy="1200329"/>
          </a:xfrm>
          <a:prstGeom prst="rect">
            <a:avLst/>
          </a:prstGeom>
        </p:spPr>
        <p:txBody>
          <a:bodyPr wrap="square">
            <a:spAutoFit/>
          </a:bodyPr>
          <a:lstStyle/>
          <a:p>
            <a:pPr algn="r"/>
            <a:r>
              <a:rPr lang="en-US" sz="4400" b="1" dirty="0" err="1" smtClean="0">
                <a:solidFill>
                  <a:srgbClr val="FF0000"/>
                </a:solidFill>
                <a:latin typeface="EC Square Sans Pro" panose="020B0506040000020004"/>
              </a:rPr>
              <a:t>Pasul</a:t>
            </a:r>
            <a:r>
              <a:rPr lang="en-US" sz="4400" b="1" dirty="0" smtClean="0">
                <a:solidFill>
                  <a:srgbClr val="FF0000"/>
                </a:solidFill>
                <a:latin typeface="EC Square Sans Pro" panose="020B0506040000020004"/>
              </a:rPr>
              <a:t> </a:t>
            </a:r>
            <a:r>
              <a:rPr lang="en-US" sz="4400" b="1" dirty="0">
                <a:solidFill>
                  <a:srgbClr val="FF0000"/>
                </a:solidFill>
                <a:latin typeface="EC Square Sans Pro" panose="020B0506040000020004"/>
              </a:rPr>
              <a:t>4.</a:t>
            </a:r>
          </a:p>
          <a:p>
            <a:pPr algn="r"/>
            <a:r>
              <a:rPr lang="ro-RO" sz="2800" b="1" dirty="0" smtClean="0">
                <a:solidFill>
                  <a:srgbClr val="002060"/>
                </a:solidFill>
                <a:latin typeface="EC Square Sans Pro" panose="020B0506040000020004"/>
              </a:rPr>
              <a:t>Utilizați</a:t>
            </a:r>
            <a:r>
              <a:rPr lang="en-US" sz="2800" b="1" dirty="0" smtClean="0">
                <a:solidFill>
                  <a:srgbClr val="002060"/>
                </a:solidFill>
                <a:latin typeface="EC Square Sans Pro" panose="020B0506040000020004"/>
              </a:rPr>
              <a:t> </a:t>
            </a:r>
            <a:r>
              <a:rPr lang="ro-RO" sz="2800" b="1" dirty="0">
                <a:solidFill>
                  <a:srgbClr val="002060"/>
                </a:solidFill>
                <a:latin typeface="EC Square Sans Pro" panose="020B0506040000020004"/>
              </a:rPr>
              <a:t>medicamentele în mod</a:t>
            </a:r>
            <a:r>
              <a:rPr lang="en-US" sz="2800" b="1" dirty="0">
                <a:solidFill>
                  <a:srgbClr val="002060"/>
                </a:solidFill>
                <a:latin typeface="EC Square Sans Pro" panose="020B0506040000020004"/>
              </a:rPr>
              <a:t> </a:t>
            </a:r>
            <a:r>
              <a:rPr lang="en-US" sz="2800" b="1" dirty="0" err="1">
                <a:solidFill>
                  <a:srgbClr val="002060"/>
                </a:solidFill>
                <a:latin typeface="EC Square Sans Pro" panose="020B0506040000020004"/>
              </a:rPr>
              <a:t>respons</a:t>
            </a:r>
            <a:r>
              <a:rPr lang="ro-RO" sz="2800" b="1" dirty="0">
                <a:solidFill>
                  <a:srgbClr val="002060"/>
                </a:solidFill>
                <a:latin typeface="EC Square Sans Pro" panose="020B0506040000020004"/>
              </a:rPr>
              <a:t>a</a:t>
            </a:r>
            <a:r>
              <a:rPr lang="en-US" sz="2800" b="1" dirty="0">
                <a:solidFill>
                  <a:srgbClr val="002060"/>
                </a:solidFill>
                <a:latin typeface="EC Square Sans Pro" panose="020B0506040000020004"/>
              </a:rPr>
              <a:t>b</a:t>
            </a:r>
            <a:r>
              <a:rPr lang="ro-RO" sz="2800" b="1" dirty="0">
                <a:solidFill>
                  <a:srgbClr val="002060"/>
                </a:solidFill>
                <a:latin typeface="EC Square Sans Pro" panose="020B0506040000020004"/>
              </a:rPr>
              <a:t>i</a:t>
            </a:r>
            <a:r>
              <a:rPr lang="en-US" sz="2800" b="1" dirty="0" smtClean="0">
                <a:solidFill>
                  <a:srgbClr val="002060"/>
                </a:solidFill>
                <a:latin typeface="EC Square Sans Pro" panose="020B0506040000020004"/>
              </a:rPr>
              <a:t>l!</a:t>
            </a:r>
            <a:endParaRPr lang="en-US" sz="2800" b="1" dirty="0">
              <a:solidFill>
                <a:srgbClr val="002060"/>
              </a:solidFill>
              <a:latin typeface="EC Square Sans Pro" panose="020B0506040000020004"/>
            </a:endParaRPr>
          </a:p>
        </p:txBody>
      </p:sp>
    </p:spTree>
    <p:extLst>
      <p:ext uri="{BB962C8B-B14F-4D97-AF65-F5344CB8AC3E}">
        <p14:creationId xmlns:p14="http://schemas.microsoft.com/office/powerpoint/2010/main" val="2233442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90" y="4528123"/>
            <a:ext cx="11700309" cy="771524"/>
          </a:xfrm>
          <a:solidFill>
            <a:srgbClr val="336600"/>
          </a:solidFill>
        </p:spPr>
        <p:txBody>
          <a:bodyPr/>
          <a:lstStyle/>
          <a:p>
            <a:r>
              <a:rPr lang="en-US" sz="4800" b="1" dirty="0" err="1" smtClean="0">
                <a:solidFill>
                  <a:srgbClr val="FFFFFF"/>
                </a:solidFill>
                <a:effectLst>
                  <a:outerShdw blurRad="38100" dist="38100" dir="2700000" algn="tl">
                    <a:srgbClr val="000000">
                      <a:alpha val="43137"/>
                    </a:srgbClr>
                  </a:outerShdw>
                </a:effectLst>
                <a:latin typeface="EC Square Sans Pro" panose="020B0506040000020004"/>
              </a:rPr>
              <a:t>Remarci</a:t>
            </a:r>
            <a:r>
              <a:rPr lang="en-US" sz="4800" b="1" dirty="0" smtClean="0">
                <a:solidFill>
                  <a:srgbClr val="FFFFFF"/>
                </a:solidFill>
                <a:effectLst>
                  <a:outerShdw blurRad="38100" dist="38100" dir="2700000" algn="tl">
                    <a:srgbClr val="000000">
                      <a:alpha val="43137"/>
                    </a:srgbClr>
                  </a:outerShdw>
                </a:effectLst>
                <a:latin typeface="EC Square Sans Pro" panose="020B0506040000020004"/>
              </a:rPr>
              <a:t> </a:t>
            </a:r>
            <a:r>
              <a:rPr lang="en-US" sz="4800" b="1" dirty="0" err="1" smtClean="0">
                <a:solidFill>
                  <a:srgbClr val="FFFFFF"/>
                </a:solidFill>
                <a:effectLst>
                  <a:outerShdw blurRad="38100" dist="38100" dir="2700000" algn="tl">
                    <a:srgbClr val="000000">
                      <a:alpha val="43137"/>
                    </a:srgbClr>
                  </a:outerShdw>
                </a:effectLst>
                <a:latin typeface="EC Square Sans Pro" panose="020B0506040000020004"/>
              </a:rPr>
              <a:t>concluzive</a:t>
            </a:r>
            <a:endParaRPr lang="en-US" sz="4800" b="1" dirty="0">
              <a:solidFill>
                <a:srgbClr val="FFFFFF"/>
              </a:solidFill>
              <a:effectLst>
                <a:outerShdw blurRad="38100" dist="38100" dir="2700000" algn="tl">
                  <a:srgbClr val="000000">
                    <a:alpha val="43137"/>
                  </a:srgbClr>
                </a:outerShdw>
              </a:effectLst>
              <a:latin typeface="EC Square Sans Pro" panose="020B0506040000020004"/>
            </a:endParaRPr>
          </a:p>
        </p:txBody>
      </p:sp>
    </p:spTree>
    <p:extLst>
      <p:ext uri="{BB962C8B-B14F-4D97-AF65-F5344CB8AC3E}">
        <p14:creationId xmlns:p14="http://schemas.microsoft.com/office/powerpoint/2010/main" val="2199528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3394"/>
            <a:ext cx="12192000" cy="475849"/>
          </a:xfrm>
          <a:solidFill>
            <a:srgbClr val="FF0000"/>
          </a:solidFill>
        </p:spPr>
        <p:txBody>
          <a:bodyPr>
            <a:noAutofit/>
          </a:bodyPr>
          <a:lstStyle/>
          <a:p>
            <a:pPr marL="0" indent="0">
              <a:buNone/>
            </a:pPr>
            <a:r>
              <a:rPr lang="en-US" sz="3200" b="1" dirty="0" smtClean="0">
                <a:solidFill>
                  <a:schemeClr val="bg1"/>
                </a:solidFill>
                <a:latin typeface="EC Square Sans Pro"/>
              </a:rPr>
              <a:t>       </a:t>
            </a:r>
            <a:r>
              <a:rPr lang="en-US" sz="3600" b="1" dirty="0" smtClean="0">
                <a:solidFill>
                  <a:schemeClr val="bg1"/>
                </a:solidFill>
                <a:latin typeface="EC Square Sans Pro"/>
              </a:rPr>
              <a:t>007 </a:t>
            </a:r>
            <a:r>
              <a:rPr lang="en-US" sz="3600" b="1" dirty="0" err="1" smtClean="0">
                <a:solidFill>
                  <a:schemeClr val="bg1"/>
                </a:solidFill>
                <a:latin typeface="EC Square Sans Pro"/>
              </a:rPr>
              <a:t>sfaturi</a:t>
            </a:r>
            <a:r>
              <a:rPr lang="en-US" sz="3600" b="1" dirty="0" smtClean="0">
                <a:solidFill>
                  <a:schemeClr val="bg1"/>
                </a:solidFill>
                <a:latin typeface="EC Square Sans Pro"/>
              </a:rPr>
              <a:t> utile!</a:t>
            </a:r>
            <a:endParaRPr lang="en-US" sz="3600" b="1" dirty="0">
              <a:solidFill>
                <a:schemeClr val="bg1"/>
              </a:solidFill>
              <a:latin typeface="EC Square Sans Pro"/>
            </a:endParaRPr>
          </a:p>
        </p:txBody>
      </p:sp>
      <p:sp>
        <p:nvSpPr>
          <p:cNvPr id="3" name="Rectangle 2"/>
          <p:cNvSpPr/>
          <p:nvPr/>
        </p:nvSpPr>
        <p:spPr>
          <a:xfrm>
            <a:off x="382656" y="632643"/>
            <a:ext cx="11569148" cy="5262979"/>
          </a:xfrm>
          <a:prstGeom prst="rect">
            <a:avLst/>
          </a:prstGeom>
        </p:spPr>
        <p:txBody>
          <a:bodyPr wrap="square">
            <a:spAutoFit/>
          </a:bodyPr>
          <a:lstStyle/>
          <a:p>
            <a:pPr marL="457200" lvl="0" indent="-457200" algn="just" fontAlgn="base">
              <a:buClr>
                <a:srgbClr val="002060"/>
              </a:buClr>
              <a:buFont typeface="+mj-lt"/>
              <a:buAutoNum type="arabicPeriod"/>
              <a:tabLst>
                <a:tab pos="-635" algn="l"/>
              </a:tabLst>
            </a:pPr>
            <a:r>
              <a:rPr lang="en-US" sz="2300" dirty="0" err="1" smtClean="0">
                <a:solidFill>
                  <a:srgbClr val="002060"/>
                </a:solidFill>
                <a:latin typeface="EC Square Sans Pro"/>
                <a:ea typeface="Times New Roman" panose="02020603050405020304" pitchFamily="18" charset="0"/>
              </a:rPr>
              <a:t>Colaborarea</a:t>
            </a:r>
            <a:r>
              <a:rPr lang="en-US" sz="2300" dirty="0">
                <a:solidFill>
                  <a:srgbClr val="002060"/>
                </a:solidFill>
                <a:latin typeface="EC Square Sans Pro"/>
                <a:ea typeface="Times New Roman" panose="02020603050405020304" pitchFamily="18" charset="0"/>
              </a:rPr>
              <a:t>:</a:t>
            </a:r>
            <a:r>
              <a:rPr lang="en-US" sz="2300" dirty="0" smtClean="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entitate</a:t>
            </a:r>
            <a:r>
              <a:rPr lang="en-US" sz="2300" dirty="0" smtClean="0">
                <a:solidFill>
                  <a:srgbClr val="002060"/>
                </a:solidFill>
                <a:latin typeface="EC Square Sans Pro"/>
                <a:ea typeface="Times New Roman" panose="02020603050405020304" pitchFamily="18" charset="0"/>
              </a:rPr>
              <a:t> </a:t>
            </a:r>
            <a:r>
              <a:rPr lang="en-US" sz="2300" dirty="0">
                <a:solidFill>
                  <a:srgbClr val="002060"/>
                </a:solidFill>
                <a:latin typeface="EC Square Sans Pro"/>
                <a:ea typeface="Times New Roman" panose="02020603050405020304" pitchFamily="18" charset="0"/>
              </a:rPr>
              <a:t>de </a:t>
            </a:r>
            <a:r>
              <a:rPr lang="en-US" sz="2300" dirty="0" err="1">
                <a:solidFill>
                  <a:srgbClr val="002060"/>
                </a:solidFill>
                <a:latin typeface="EC Square Sans Pro"/>
                <a:ea typeface="Times New Roman" panose="02020603050405020304" pitchFamily="18" charset="0"/>
              </a:rPr>
              <a:t>cercetare</a:t>
            </a:r>
            <a:r>
              <a:rPr lang="en-US" sz="2300" dirty="0">
                <a:solidFill>
                  <a:srgbClr val="002060"/>
                </a:solidFill>
                <a:latin typeface="EC Square Sans Pro"/>
                <a:ea typeface="Times New Roman" panose="02020603050405020304" pitchFamily="18" charset="0"/>
              </a:rPr>
              <a:t> - </a:t>
            </a:r>
            <a:r>
              <a:rPr lang="en-US" sz="2300" dirty="0" err="1" smtClean="0">
                <a:solidFill>
                  <a:srgbClr val="002060"/>
                </a:solidFill>
                <a:latin typeface="EC Square Sans Pro"/>
                <a:ea typeface="Times New Roman" panose="02020603050405020304" pitchFamily="18" charset="0"/>
              </a:rPr>
              <a:t>fermier</a:t>
            </a:r>
            <a:r>
              <a:rPr lang="en-US" sz="2300" dirty="0" smtClean="0">
                <a:solidFill>
                  <a:srgbClr val="002060"/>
                </a:solidFill>
                <a:latin typeface="EC Square Sans Pro"/>
                <a:ea typeface="Times New Roman" panose="02020603050405020304" pitchFamily="18" charset="0"/>
              </a:rPr>
              <a:t> </a:t>
            </a:r>
            <a:r>
              <a:rPr lang="en-US" sz="2300" dirty="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autorităti</a:t>
            </a:r>
            <a:r>
              <a:rPr lang="en-US" sz="2300" dirty="0" smtClean="0">
                <a:solidFill>
                  <a:srgbClr val="002060"/>
                </a:solidFill>
                <a:latin typeface="EC Square Sans Pro"/>
                <a:ea typeface="Times New Roman" panose="02020603050405020304" pitchFamily="18" charset="0"/>
              </a:rPr>
              <a:t> </a:t>
            </a:r>
            <a:r>
              <a:rPr lang="en-US" sz="2300" dirty="0" err="1">
                <a:solidFill>
                  <a:srgbClr val="002060"/>
                </a:solidFill>
                <a:latin typeface="EC Square Sans Pro"/>
                <a:ea typeface="Times New Roman" panose="02020603050405020304" pitchFamily="18" charset="0"/>
              </a:rPr>
              <a:t>în</a:t>
            </a:r>
            <a:r>
              <a:rPr lang="en-US" sz="2300" dirty="0">
                <a:solidFill>
                  <a:srgbClr val="002060"/>
                </a:solidFill>
                <a:latin typeface="EC Square Sans Pro"/>
                <a:ea typeface="Times New Roman" panose="02020603050405020304" pitchFamily="18" charset="0"/>
              </a:rPr>
              <a:t> </a:t>
            </a:r>
            <a:r>
              <a:rPr lang="en-US" sz="2300" dirty="0" err="1">
                <a:solidFill>
                  <a:srgbClr val="002060"/>
                </a:solidFill>
                <a:latin typeface="EC Square Sans Pro"/>
                <a:ea typeface="Times New Roman" panose="02020603050405020304" pitchFamily="18" charset="0"/>
              </a:rPr>
              <a:t>vederea</a:t>
            </a:r>
            <a:r>
              <a:rPr lang="en-US" sz="2300" dirty="0">
                <a:solidFill>
                  <a:srgbClr val="002060"/>
                </a:solidFill>
                <a:latin typeface="EC Square Sans Pro"/>
                <a:ea typeface="Times New Roman" panose="02020603050405020304" pitchFamily="18" charset="0"/>
              </a:rPr>
              <a:t> </a:t>
            </a:r>
            <a:r>
              <a:rPr lang="en-US" sz="2300" dirty="0" err="1">
                <a:solidFill>
                  <a:srgbClr val="002060"/>
                </a:solidFill>
                <a:latin typeface="EC Square Sans Pro"/>
                <a:ea typeface="Times New Roman" panose="02020603050405020304" pitchFamily="18" charset="0"/>
              </a:rPr>
              <a:t>stabilirii</a:t>
            </a:r>
            <a:r>
              <a:rPr lang="en-US" sz="2300" dirty="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unor</a:t>
            </a:r>
            <a:r>
              <a:rPr lang="en-US" sz="2300" dirty="0" smtClean="0">
                <a:solidFill>
                  <a:srgbClr val="002060"/>
                </a:solidFill>
                <a:latin typeface="EC Square Sans Pro"/>
                <a:ea typeface="Times New Roman" panose="02020603050405020304" pitchFamily="18" charset="0"/>
              </a:rPr>
              <a:t> </a:t>
            </a:r>
            <a:r>
              <a:rPr lang="en-US" sz="2400" b="1" dirty="0" err="1">
                <a:solidFill>
                  <a:srgbClr val="FF0000"/>
                </a:solidFill>
                <a:latin typeface="EC Square Sans Pro"/>
                <a:ea typeface="Times New Roman" panose="02020603050405020304" pitchFamily="18" charset="0"/>
              </a:rPr>
              <a:t>noi</a:t>
            </a:r>
            <a:r>
              <a:rPr lang="en-US" sz="2400" b="1" dirty="0">
                <a:solidFill>
                  <a:srgbClr val="FF0000"/>
                </a:solidFill>
                <a:latin typeface="EC Square Sans Pro"/>
                <a:ea typeface="Times New Roman" panose="02020603050405020304" pitchFamily="18" charset="0"/>
              </a:rPr>
              <a:t> </a:t>
            </a:r>
            <a:r>
              <a:rPr lang="en-US" sz="2400" b="1" dirty="0" err="1">
                <a:solidFill>
                  <a:srgbClr val="FF0000"/>
                </a:solidFill>
                <a:latin typeface="EC Square Sans Pro"/>
                <a:ea typeface="Times New Roman" panose="02020603050405020304" pitchFamily="18" charset="0"/>
              </a:rPr>
              <a:t>reglementări</a:t>
            </a:r>
            <a:r>
              <a:rPr lang="en-US" sz="2400" b="1" dirty="0">
                <a:solidFill>
                  <a:srgbClr val="FF0000"/>
                </a:solidFill>
                <a:latin typeface="EC Square Sans Pro"/>
                <a:ea typeface="Times New Roman" panose="02020603050405020304" pitchFamily="18" charset="0"/>
              </a:rPr>
              <a:t> </a:t>
            </a:r>
            <a:r>
              <a:rPr lang="en-US" sz="2400" b="1" dirty="0" smtClean="0">
                <a:solidFill>
                  <a:srgbClr val="FF0000"/>
                </a:solidFill>
                <a:latin typeface="EC Square Sans Pro"/>
                <a:ea typeface="Times New Roman" panose="02020603050405020304" pitchFamily="18" charset="0"/>
              </a:rPr>
              <a:t>legislative</a:t>
            </a:r>
            <a:r>
              <a:rPr lang="en-US" sz="2400" dirty="0" smtClean="0">
                <a:solidFill>
                  <a:srgbClr val="002060"/>
                </a:solidFill>
                <a:latin typeface="EC Square Sans Pro"/>
                <a:ea typeface="Times New Roman" panose="02020603050405020304" pitchFamily="18" charset="0"/>
              </a:rPr>
              <a:t> </a:t>
            </a:r>
            <a:r>
              <a:rPr lang="en-US" sz="2300" dirty="0" smtClean="0">
                <a:solidFill>
                  <a:srgbClr val="002060"/>
                </a:solidFill>
                <a:latin typeface="EC Square Sans Pro"/>
                <a:ea typeface="Times New Roman" panose="02020603050405020304" pitchFamily="18" charset="0"/>
              </a:rPr>
              <a:t>cu </a:t>
            </a:r>
            <a:r>
              <a:rPr lang="en-US" sz="2300" dirty="0" err="1">
                <a:solidFill>
                  <a:srgbClr val="002060"/>
                </a:solidFill>
                <a:latin typeface="EC Square Sans Pro"/>
                <a:ea typeface="Times New Roman" panose="02020603050405020304" pitchFamily="18" charset="0"/>
              </a:rPr>
              <a:t>privire</a:t>
            </a:r>
            <a:r>
              <a:rPr lang="en-US" sz="2300" dirty="0">
                <a:solidFill>
                  <a:srgbClr val="002060"/>
                </a:solidFill>
                <a:latin typeface="EC Square Sans Pro"/>
                <a:ea typeface="Times New Roman" panose="02020603050405020304" pitchFamily="18" charset="0"/>
              </a:rPr>
              <a:t> la </a:t>
            </a:r>
            <a:r>
              <a:rPr lang="en-US" sz="2300" dirty="0" err="1">
                <a:solidFill>
                  <a:srgbClr val="002060"/>
                </a:solidFill>
                <a:latin typeface="EC Square Sans Pro"/>
                <a:ea typeface="Times New Roman" panose="02020603050405020304" pitchFamily="18" charset="0"/>
              </a:rPr>
              <a:t>utilizarea</a:t>
            </a:r>
            <a:r>
              <a:rPr lang="en-US" sz="2300" dirty="0">
                <a:solidFill>
                  <a:srgbClr val="002060"/>
                </a:solidFill>
                <a:latin typeface="EC Square Sans Pro"/>
                <a:ea typeface="Times New Roman" panose="02020603050405020304" pitchFamily="18" charset="0"/>
              </a:rPr>
              <a:t> </a:t>
            </a:r>
            <a:r>
              <a:rPr lang="en-US" sz="2300" dirty="0" err="1">
                <a:solidFill>
                  <a:srgbClr val="002060"/>
                </a:solidFill>
                <a:latin typeface="EC Square Sans Pro"/>
                <a:ea typeface="Times New Roman" panose="02020603050405020304" pitchFamily="18" charset="0"/>
              </a:rPr>
              <a:t>s</a:t>
            </a:r>
            <a:r>
              <a:rPr lang="en-US" sz="2300" dirty="0" err="1" smtClean="0">
                <a:solidFill>
                  <a:srgbClr val="002060"/>
                </a:solidFill>
                <a:latin typeface="EC Square Sans Pro"/>
                <a:ea typeface="Times New Roman" panose="02020603050405020304" pitchFamily="18" charset="0"/>
              </a:rPr>
              <a:t>i</a:t>
            </a:r>
            <a:r>
              <a:rPr lang="en-US" sz="2300" dirty="0" smtClean="0">
                <a:solidFill>
                  <a:srgbClr val="002060"/>
                </a:solidFill>
                <a:latin typeface="EC Square Sans Pro"/>
                <a:ea typeface="Times New Roman" panose="02020603050405020304" pitchFamily="18" charset="0"/>
              </a:rPr>
              <a:t> </a:t>
            </a:r>
            <a:r>
              <a:rPr lang="en-US" sz="2300" dirty="0" err="1">
                <a:solidFill>
                  <a:srgbClr val="002060"/>
                </a:solidFill>
                <a:latin typeface="EC Square Sans Pro"/>
                <a:ea typeface="Times New Roman" panose="02020603050405020304" pitchFamily="18" charset="0"/>
              </a:rPr>
              <a:t>comercializarea</a:t>
            </a:r>
            <a:r>
              <a:rPr lang="en-US" sz="2300" dirty="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medicamentelor</a:t>
            </a:r>
            <a:r>
              <a:rPr lang="en-US" sz="2300" dirty="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a.u.v</a:t>
            </a:r>
            <a:r>
              <a:rPr lang="en-US" sz="2300" dirty="0" smtClean="0">
                <a:solidFill>
                  <a:srgbClr val="002060"/>
                </a:solidFill>
                <a:latin typeface="EC Square Sans Pro"/>
                <a:ea typeface="Times New Roman" panose="02020603050405020304" pitchFamily="18" charset="0"/>
              </a:rPr>
              <a:t>.</a:t>
            </a:r>
            <a:r>
              <a:rPr lang="en-US" sz="2300" dirty="0" smtClean="0">
                <a:solidFill>
                  <a:srgbClr val="002060"/>
                </a:solidFill>
                <a:latin typeface="EC Square Sans Pro"/>
                <a:ea typeface="Times New Roman" panose="02020603050405020304" pitchFamily="18" charset="0"/>
              </a:rPr>
              <a:t> </a:t>
            </a:r>
            <a:r>
              <a:rPr lang="en-US" sz="2300" dirty="0">
                <a:solidFill>
                  <a:srgbClr val="002060"/>
                </a:solidFill>
                <a:latin typeface="EC Square Sans Pro"/>
                <a:ea typeface="Times New Roman" panose="02020603050405020304" pitchFamily="18" charset="0"/>
              </a:rPr>
              <a:t>i</a:t>
            </a:r>
            <a:r>
              <a:rPr lang="en-US" sz="2300" dirty="0" smtClean="0">
                <a:solidFill>
                  <a:srgbClr val="002060"/>
                </a:solidFill>
                <a:latin typeface="EC Square Sans Pro"/>
                <a:ea typeface="Times New Roman" panose="02020603050405020304" pitchFamily="18" charset="0"/>
              </a:rPr>
              <a:t>n </a:t>
            </a:r>
            <a:r>
              <a:rPr lang="en-US" sz="2300" dirty="0" smtClean="0">
                <a:solidFill>
                  <a:srgbClr val="002060"/>
                </a:solidFill>
                <a:latin typeface="EC Square Sans Pro"/>
                <a:ea typeface="Times New Roman" panose="02020603050405020304" pitchFamily="18" charset="0"/>
              </a:rPr>
              <a:t>Romania </a:t>
            </a:r>
            <a:r>
              <a:rPr lang="en-US" sz="2300" dirty="0" err="1">
                <a:solidFill>
                  <a:srgbClr val="002060"/>
                </a:solidFill>
                <a:latin typeface="EC Square Sans Pro"/>
                <a:ea typeface="Times New Roman" panose="02020603050405020304" pitchFamily="18" charset="0"/>
              </a:rPr>
              <a:t>este</a:t>
            </a:r>
            <a:r>
              <a:rPr lang="en-US" sz="2300" dirty="0">
                <a:solidFill>
                  <a:srgbClr val="002060"/>
                </a:solidFill>
                <a:latin typeface="EC Square Sans Pro"/>
                <a:ea typeface="Times New Roman" panose="02020603050405020304" pitchFamily="18" charset="0"/>
              </a:rPr>
              <a:t> </a:t>
            </a:r>
            <a:r>
              <a:rPr lang="en-US" sz="2300" dirty="0" err="1" smtClean="0">
                <a:solidFill>
                  <a:srgbClr val="002060"/>
                </a:solidFill>
                <a:latin typeface="EC Square Sans Pro"/>
                <a:ea typeface="Times New Roman" panose="02020603050405020304" pitchFamily="18" charset="0"/>
              </a:rPr>
              <a:t>esentială</a:t>
            </a:r>
            <a:r>
              <a:rPr lang="en-US" sz="2300" dirty="0" smtClean="0">
                <a:solidFill>
                  <a:srgbClr val="002060"/>
                </a:solidFill>
                <a:latin typeface="EC Square Sans Pro"/>
                <a:ea typeface="Times New Roman" panose="02020603050405020304" pitchFamily="18" charset="0"/>
              </a:rPr>
              <a:t>!</a:t>
            </a:r>
          </a:p>
          <a:p>
            <a:pPr marL="457200" lvl="0" indent="-457200" algn="just">
              <a:buClr>
                <a:srgbClr val="002060"/>
              </a:buClr>
              <a:buFont typeface="+mj-lt"/>
              <a:buAutoNum type="arabicPeriod"/>
            </a:pPr>
            <a:r>
              <a:rPr lang="en-US" sz="2300" dirty="0" smtClean="0">
                <a:solidFill>
                  <a:srgbClr val="002060"/>
                </a:solidFill>
                <a:latin typeface="EC Square Sans Pro"/>
              </a:rPr>
              <a:t>Ori </a:t>
            </a:r>
            <a:r>
              <a:rPr lang="en-US" sz="2300" dirty="0">
                <a:solidFill>
                  <a:srgbClr val="002060"/>
                </a:solidFill>
                <a:latin typeface="EC Square Sans Pro"/>
              </a:rPr>
              <a:t>de </a:t>
            </a:r>
            <a:r>
              <a:rPr lang="en-US" sz="2300" dirty="0" err="1">
                <a:solidFill>
                  <a:srgbClr val="002060"/>
                </a:solidFill>
                <a:latin typeface="EC Square Sans Pro"/>
              </a:rPr>
              <a:t>câte</a:t>
            </a:r>
            <a:r>
              <a:rPr lang="en-US" sz="2300" dirty="0">
                <a:solidFill>
                  <a:srgbClr val="002060"/>
                </a:solidFill>
                <a:latin typeface="EC Square Sans Pro"/>
              </a:rPr>
              <a:t> </a:t>
            </a:r>
            <a:r>
              <a:rPr lang="en-US" sz="2300" dirty="0" err="1">
                <a:solidFill>
                  <a:srgbClr val="002060"/>
                </a:solidFill>
                <a:latin typeface="EC Square Sans Pro"/>
              </a:rPr>
              <a:t>ori</a:t>
            </a:r>
            <a:r>
              <a:rPr lang="en-US" sz="2300" dirty="0">
                <a:solidFill>
                  <a:srgbClr val="002060"/>
                </a:solidFill>
                <a:latin typeface="EC Square Sans Pro"/>
              </a:rPr>
              <a:t> </a:t>
            </a:r>
            <a:r>
              <a:rPr lang="en-US" sz="2300" dirty="0" err="1">
                <a:solidFill>
                  <a:srgbClr val="002060"/>
                </a:solidFill>
                <a:latin typeface="EC Square Sans Pro"/>
              </a:rPr>
              <a:t>este</a:t>
            </a:r>
            <a:r>
              <a:rPr lang="en-US" sz="2300" dirty="0">
                <a:solidFill>
                  <a:srgbClr val="002060"/>
                </a:solidFill>
                <a:latin typeface="EC Square Sans Pro"/>
              </a:rPr>
              <a:t> </a:t>
            </a:r>
            <a:r>
              <a:rPr lang="en-US" sz="2300" dirty="0" err="1">
                <a:solidFill>
                  <a:srgbClr val="002060"/>
                </a:solidFill>
                <a:latin typeface="EC Square Sans Pro"/>
              </a:rPr>
              <a:t>posibil</a:t>
            </a:r>
            <a:r>
              <a:rPr lang="en-US" sz="2300" dirty="0">
                <a:solidFill>
                  <a:srgbClr val="002060"/>
                </a:solidFill>
                <a:latin typeface="EC Square Sans Pro"/>
              </a:rPr>
              <a:t> </a:t>
            </a:r>
            <a:r>
              <a:rPr lang="en-US" sz="2300" dirty="0" err="1">
                <a:solidFill>
                  <a:srgbClr val="002060"/>
                </a:solidFill>
                <a:latin typeface="EC Square Sans Pro"/>
              </a:rPr>
              <a:t>utilizați</a:t>
            </a:r>
            <a:r>
              <a:rPr lang="en-US" sz="2300" dirty="0">
                <a:solidFill>
                  <a:srgbClr val="002060"/>
                </a:solidFill>
                <a:latin typeface="EC Square Sans Pro"/>
              </a:rPr>
              <a:t> </a:t>
            </a:r>
            <a:r>
              <a:rPr lang="en-US" sz="2400" b="1" dirty="0" err="1">
                <a:solidFill>
                  <a:srgbClr val="FF0000"/>
                </a:solidFill>
                <a:latin typeface="EC Square Sans Pro"/>
              </a:rPr>
              <a:t>doar</a:t>
            </a:r>
            <a:r>
              <a:rPr lang="en-US" sz="2400" b="1" dirty="0">
                <a:solidFill>
                  <a:srgbClr val="FF0000"/>
                </a:solidFill>
                <a:latin typeface="EC Square Sans Pro"/>
              </a:rPr>
              <a:t> un </a:t>
            </a:r>
            <a:r>
              <a:rPr lang="en-US" sz="2400" b="1" dirty="0" err="1">
                <a:solidFill>
                  <a:srgbClr val="FF0000"/>
                </a:solidFill>
                <a:latin typeface="EC Square Sans Pro"/>
              </a:rPr>
              <a:t>singur</a:t>
            </a:r>
            <a:r>
              <a:rPr lang="en-US" sz="2400" b="1" dirty="0">
                <a:solidFill>
                  <a:srgbClr val="FF0000"/>
                </a:solidFill>
                <a:latin typeface="EC Square Sans Pro"/>
              </a:rPr>
              <a:t> antibiotic </a:t>
            </a:r>
            <a:r>
              <a:rPr lang="en-US" sz="2300" dirty="0" err="1">
                <a:solidFill>
                  <a:srgbClr val="002060"/>
                </a:solidFill>
                <a:latin typeface="EC Square Sans Pro"/>
              </a:rPr>
              <a:t>s</a:t>
            </a:r>
            <a:r>
              <a:rPr lang="en-US" sz="2300" dirty="0" err="1" smtClean="0">
                <a:solidFill>
                  <a:srgbClr val="002060"/>
                </a:solidFill>
                <a:latin typeface="EC Square Sans Pro"/>
              </a:rPr>
              <a:t>i</a:t>
            </a:r>
            <a:r>
              <a:rPr lang="en-US" sz="2300" dirty="0" smtClean="0">
                <a:solidFill>
                  <a:srgbClr val="002060"/>
                </a:solidFill>
                <a:latin typeface="EC Square Sans Pro"/>
              </a:rPr>
              <a:t> </a:t>
            </a:r>
            <a:r>
              <a:rPr lang="en-US" sz="2300" dirty="0">
                <a:solidFill>
                  <a:srgbClr val="002060"/>
                </a:solidFill>
                <a:latin typeface="EC Square Sans Pro"/>
              </a:rPr>
              <a:t>nu </a:t>
            </a:r>
            <a:r>
              <a:rPr lang="en-US" sz="2300" dirty="0" err="1">
                <a:solidFill>
                  <a:srgbClr val="002060"/>
                </a:solidFill>
                <a:latin typeface="EC Square Sans Pro"/>
              </a:rPr>
              <a:t>folosiți</a:t>
            </a:r>
            <a:r>
              <a:rPr lang="en-US" sz="2300" dirty="0">
                <a:solidFill>
                  <a:srgbClr val="002060"/>
                </a:solidFill>
                <a:latin typeface="EC Square Sans Pro"/>
              </a:rPr>
              <a:t> </a:t>
            </a:r>
            <a:r>
              <a:rPr lang="en-US" sz="2300" dirty="0" err="1">
                <a:solidFill>
                  <a:srgbClr val="002060"/>
                </a:solidFill>
                <a:latin typeface="EC Square Sans Pro"/>
              </a:rPr>
              <a:t>antimicrobiene</a:t>
            </a:r>
            <a:r>
              <a:rPr lang="en-US" sz="2300" dirty="0">
                <a:solidFill>
                  <a:srgbClr val="002060"/>
                </a:solidFill>
                <a:latin typeface="EC Square Sans Pro"/>
              </a:rPr>
              <a:t> din </a:t>
            </a:r>
            <a:r>
              <a:rPr lang="en-US" sz="2300" dirty="0" err="1" smtClean="0">
                <a:solidFill>
                  <a:srgbClr val="002060"/>
                </a:solidFill>
                <a:latin typeface="EC Square Sans Pro"/>
              </a:rPr>
              <a:t>aceeasi</a:t>
            </a:r>
            <a:r>
              <a:rPr lang="en-US" sz="2300" dirty="0" smtClean="0">
                <a:solidFill>
                  <a:srgbClr val="002060"/>
                </a:solidFill>
                <a:latin typeface="EC Square Sans Pro"/>
              </a:rPr>
              <a:t> </a:t>
            </a:r>
            <a:r>
              <a:rPr lang="en-US" sz="2300" dirty="0" err="1">
                <a:solidFill>
                  <a:srgbClr val="002060"/>
                </a:solidFill>
                <a:latin typeface="EC Square Sans Pro"/>
              </a:rPr>
              <a:t>familie</a:t>
            </a:r>
            <a:r>
              <a:rPr lang="en-US" sz="2300" dirty="0" smtClean="0">
                <a:solidFill>
                  <a:srgbClr val="002060"/>
                </a:solidFill>
                <a:latin typeface="EC Square Sans Pro"/>
              </a:rPr>
              <a:t>.</a:t>
            </a:r>
          </a:p>
          <a:p>
            <a:pPr marL="457200" lvl="0" indent="-457200" algn="just">
              <a:buClr>
                <a:srgbClr val="002060"/>
              </a:buClr>
              <a:buFont typeface="+mj-lt"/>
              <a:buAutoNum type="arabicPeriod"/>
            </a:pPr>
            <a:r>
              <a:rPr lang="en-US" sz="2300" dirty="0" err="1" smtClean="0">
                <a:solidFill>
                  <a:srgbClr val="002060"/>
                </a:solidFill>
                <a:latin typeface="EC Square Sans Pro"/>
              </a:rPr>
              <a:t>Medicii</a:t>
            </a:r>
            <a:r>
              <a:rPr lang="en-US" sz="2300" dirty="0" smtClean="0">
                <a:solidFill>
                  <a:srgbClr val="002060"/>
                </a:solidFill>
                <a:latin typeface="EC Square Sans Pro"/>
              </a:rPr>
              <a:t> </a:t>
            </a:r>
            <a:r>
              <a:rPr lang="en-US" sz="2300" dirty="0" err="1">
                <a:solidFill>
                  <a:srgbClr val="002060"/>
                </a:solidFill>
                <a:latin typeface="EC Square Sans Pro"/>
              </a:rPr>
              <a:t>veterinari</a:t>
            </a:r>
            <a:r>
              <a:rPr lang="en-US" sz="2300" dirty="0">
                <a:solidFill>
                  <a:srgbClr val="002060"/>
                </a:solidFill>
                <a:latin typeface="EC Square Sans Pro"/>
              </a:rPr>
              <a:t> </a:t>
            </a:r>
            <a:r>
              <a:rPr lang="en-US" sz="2800" b="1" dirty="0">
                <a:solidFill>
                  <a:srgbClr val="FF0000"/>
                </a:solidFill>
                <a:latin typeface="EC Square Sans Pro"/>
              </a:rPr>
              <a:t>nu</a:t>
            </a:r>
            <a:r>
              <a:rPr lang="en-US" sz="2300" dirty="0">
                <a:solidFill>
                  <a:srgbClr val="002060"/>
                </a:solidFill>
                <a:latin typeface="EC Square Sans Pro"/>
              </a:rPr>
              <a:t> </a:t>
            </a:r>
            <a:r>
              <a:rPr lang="en-US" sz="2300" dirty="0" err="1">
                <a:solidFill>
                  <a:srgbClr val="002060"/>
                </a:solidFill>
                <a:latin typeface="EC Square Sans Pro"/>
              </a:rPr>
              <a:t>trebuie</a:t>
            </a:r>
            <a:r>
              <a:rPr lang="en-US" sz="2300" dirty="0">
                <a:solidFill>
                  <a:srgbClr val="002060"/>
                </a:solidFill>
                <a:latin typeface="EC Square Sans Pro"/>
              </a:rPr>
              <a:t> </a:t>
            </a:r>
            <a:r>
              <a:rPr lang="en-US" sz="2300" dirty="0" err="1">
                <a:solidFill>
                  <a:srgbClr val="002060"/>
                </a:solidFill>
                <a:latin typeface="EC Square Sans Pro"/>
              </a:rPr>
              <a:t>să</a:t>
            </a:r>
            <a:r>
              <a:rPr lang="en-US" sz="2300" dirty="0">
                <a:solidFill>
                  <a:srgbClr val="002060"/>
                </a:solidFill>
                <a:latin typeface="EC Square Sans Pro"/>
              </a:rPr>
              <a:t> </a:t>
            </a:r>
            <a:r>
              <a:rPr lang="en-US" sz="2300" dirty="0" err="1">
                <a:solidFill>
                  <a:srgbClr val="002060"/>
                </a:solidFill>
                <a:latin typeface="EC Square Sans Pro"/>
              </a:rPr>
              <a:t>prescrie</a:t>
            </a:r>
            <a:r>
              <a:rPr lang="en-US" sz="2300" dirty="0">
                <a:solidFill>
                  <a:srgbClr val="002060"/>
                </a:solidFill>
                <a:latin typeface="EC Square Sans Pro"/>
              </a:rPr>
              <a:t> </a:t>
            </a:r>
            <a:r>
              <a:rPr lang="en-US" sz="2300" dirty="0" err="1">
                <a:solidFill>
                  <a:srgbClr val="002060"/>
                </a:solidFill>
                <a:latin typeface="EC Square Sans Pro"/>
              </a:rPr>
              <a:t>antibiotice</a:t>
            </a:r>
            <a:r>
              <a:rPr lang="en-US" sz="2300" dirty="0">
                <a:solidFill>
                  <a:srgbClr val="002060"/>
                </a:solidFill>
                <a:latin typeface="EC Square Sans Pro"/>
              </a:rPr>
              <a:t> </a:t>
            </a:r>
            <a:r>
              <a:rPr lang="en-US" sz="2300" dirty="0" err="1">
                <a:solidFill>
                  <a:srgbClr val="002060"/>
                </a:solidFill>
                <a:latin typeface="EC Square Sans Pro"/>
              </a:rPr>
              <a:t>fără</a:t>
            </a:r>
            <a:r>
              <a:rPr lang="en-US" sz="2300" dirty="0">
                <a:solidFill>
                  <a:srgbClr val="002060"/>
                </a:solidFill>
                <a:latin typeface="EC Square Sans Pro"/>
              </a:rPr>
              <a:t> o </a:t>
            </a:r>
            <a:r>
              <a:rPr lang="en-US" sz="2300" dirty="0" err="1">
                <a:solidFill>
                  <a:srgbClr val="002060"/>
                </a:solidFill>
                <a:latin typeface="EC Square Sans Pro"/>
              </a:rPr>
              <a:t>analiză</a:t>
            </a:r>
            <a:r>
              <a:rPr lang="en-US" sz="2300" dirty="0">
                <a:solidFill>
                  <a:srgbClr val="002060"/>
                </a:solidFill>
                <a:latin typeface="EC Square Sans Pro"/>
              </a:rPr>
              <a:t> </a:t>
            </a:r>
            <a:r>
              <a:rPr lang="en-US" sz="2300" dirty="0" err="1">
                <a:solidFill>
                  <a:srgbClr val="002060"/>
                </a:solidFill>
                <a:latin typeface="EC Square Sans Pro"/>
              </a:rPr>
              <a:t>atentă</a:t>
            </a:r>
            <a:r>
              <a:rPr lang="en-US" sz="2300" dirty="0">
                <a:solidFill>
                  <a:srgbClr val="002060"/>
                </a:solidFill>
                <a:latin typeface="EC Square Sans Pro"/>
              </a:rPr>
              <a:t> a </a:t>
            </a:r>
            <a:r>
              <a:rPr lang="en-US" sz="2300" dirty="0" err="1">
                <a:solidFill>
                  <a:srgbClr val="002060"/>
                </a:solidFill>
                <a:latin typeface="EC Square Sans Pro"/>
              </a:rPr>
              <a:t>cazurilor</a:t>
            </a:r>
            <a:r>
              <a:rPr lang="en-US" sz="2300" dirty="0">
                <a:solidFill>
                  <a:srgbClr val="002060"/>
                </a:solidFill>
                <a:latin typeface="EC Square Sans Pro"/>
              </a:rPr>
              <a:t> </a:t>
            </a:r>
            <a:r>
              <a:rPr lang="en-US" sz="2300" dirty="0" err="1" smtClean="0">
                <a:solidFill>
                  <a:srgbClr val="002060"/>
                </a:solidFill>
                <a:latin typeface="EC Square Sans Pro"/>
              </a:rPr>
              <a:t>s</a:t>
            </a:r>
            <a:r>
              <a:rPr lang="en-US" sz="2300" dirty="0" err="1" smtClean="0">
                <a:solidFill>
                  <a:srgbClr val="002060"/>
                </a:solidFill>
                <a:latin typeface="EC Square Sans Pro"/>
              </a:rPr>
              <a:t>i</a:t>
            </a:r>
            <a:r>
              <a:rPr lang="en-US" sz="2300" dirty="0" smtClean="0">
                <a:solidFill>
                  <a:srgbClr val="002060"/>
                </a:solidFill>
                <a:latin typeface="EC Square Sans Pro"/>
              </a:rPr>
              <a:t> un</a:t>
            </a:r>
            <a:r>
              <a:rPr lang="en-US" sz="2400" dirty="0" smtClean="0">
                <a:solidFill>
                  <a:srgbClr val="002060"/>
                </a:solidFill>
                <a:latin typeface="EC Square Sans Pro"/>
              </a:rPr>
              <a:t> </a:t>
            </a:r>
            <a:r>
              <a:rPr lang="en-US" sz="2400" b="1" dirty="0">
                <a:solidFill>
                  <a:srgbClr val="FF0000"/>
                </a:solidFill>
                <a:latin typeface="EC Square Sans Pro"/>
              </a:rPr>
              <a:t>diagnostic </a:t>
            </a:r>
            <a:r>
              <a:rPr lang="en-US" sz="2300" dirty="0">
                <a:solidFill>
                  <a:srgbClr val="002060"/>
                </a:solidFill>
                <a:latin typeface="EC Square Sans Pro"/>
              </a:rPr>
              <a:t>bine </a:t>
            </a:r>
            <a:r>
              <a:rPr lang="en-US" sz="2300" dirty="0" err="1">
                <a:solidFill>
                  <a:srgbClr val="002060"/>
                </a:solidFill>
                <a:latin typeface="EC Square Sans Pro"/>
              </a:rPr>
              <a:t>stabilit</a:t>
            </a:r>
            <a:r>
              <a:rPr lang="en-US" sz="2300" dirty="0">
                <a:solidFill>
                  <a:srgbClr val="002060"/>
                </a:solidFill>
                <a:latin typeface="EC Square Sans Pro"/>
              </a:rPr>
              <a:t>. </a:t>
            </a:r>
            <a:endParaRPr lang="en-US" sz="2300" dirty="0" smtClean="0">
              <a:solidFill>
                <a:srgbClr val="002060"/>
              </a:solidFill>
              <a:latin typeface="EC Square Sans Pro"/>
            </a:endParaRPr>
          </a:p>
          <a:p>
            <a:pPr marL="457200" lvl="0" indent="-457200" algn="just">
              <a:buClr>
                <a:srgbClr val="002060"/>
              </a:buClr>
              <a:buFont typeface="+mj-lt"/>
              <a:buAutoNum type="arabicPeriod"/>
            </a:pPr>
            <a:r>
              <a:rPr lang="en-US" sz="2300" dirty="0" err="1" smtClean="0">
                <a:solidFill>
                  <a:srgbClr val="002060"/>
                </a:solidFill>
                <a:latin typeface="EC Square Sans Pro"/>
              </a:rPr>
              <a:t>Studiati</a:t>
            </a:r>
            <a:r>
              <a:rPr lang="en-US" sz="2300" dirty="0" smtClean="0">
                <a:solidFill>
                  <a:srgbClr val="002060"/>
                </a:solidFill>
                <a:latin typeface="EC Square Sans Pro"/>
              </a:rPr>
              <a:t> </a:t>
            </a:r>
            <a:r>
              <a:rPr lang="en-US" sz="2300" dirty="0" err="1">
                <a:solidFill>
                  <a:srgbClr val="002060"/>
                </a:solidFill>
                <a:latin typeface="EC Square Sans Pro"/>
              </a:rPr>
              <a:t>noile</a:t>
            </a:r>
            <a:r>
              <a:rPr lang="en-US" sz="2300" dirty="0">
                <a:solidFill>
                  <a:srgbClr val="002060"/>
                </a:solidFill>
                <a:latin typeface="EC Square Sans Pro"/>
              </a:rPr>
              <a:t> </a:t>
            </a:r>
            <a:r>
              <a:rPr lang="en-US" sz="2300" dirty="0" err="1">
                <a:solidFill>
                  <a:srgbClr val="002060"/>
                </a:solidFill>
                <a:latin typeface="EC Square Sans Pro"/>
              </a:rPr>
              <a:t>medicamente</a:t>
            </a:r>
            <a:r>
              <a:rPr lang="en-US" sz="2300" dirty="0">
                <a:solidFill>
                  <a:srgbClr val="002060"/>
                </a:solidFill>
                <a:latin typeface="EC Square Sans Pro"/>
              </a:rPr>
              <a:t> </a:t>
            </a:r>
            <a:r>
              <a:rPr lang="en-US" sz="2300" dirty="0" err="1">
                <a:solidFill>
                  <a:srgbClr val="002060"/>
                </a:solidFill>
                <a:latin typeface="EC Square Sans Pro"/>
              </a:rPr>
              <a:t>lansate</a:t>
            </a:r>
            <a:r>
              <a:rPr lang="en-US" sz="2300" dirty="0">
                <a:solidFill>
                  <a:srgbClr val="002060"/>
                </a:solidFill>
                <a:latin typeface="EC Square Sans Pro"/>
              </a:rPr>
              <a:t> </a:t>
            </a:r>
            <a:r>
              <a:rPr lang="en-US" sz="2300" dirty="0" err="1">
                <a:solidFill>
                  <a:srgbClr val="002060"/>
                </a:solidFill>
                <a:latin typeface="EC Square Sans Pro"/>
              </a:rPr>
              <a:t>pe</a:t>
            </a:r>
            <a:r>
              <a:rPr lang="en-US" sz="2300" dirty="0">
                <a:solidFill>
                  <a:srgbClr val="002060"/>
                </a:solidFill>
                <a:latin typeface="EC Square Sans Pro"/>
              </a:rPr>
              <a:t> </a:t>
            </a:r>
            <a:r>
              <a:rPr lang="en-US" sz="2300" dirty="0" err="1" smtClean="0">
                <a:solidFill>
                  <a:srgbClr val="002060"/>
                </a:solidFill>
                <a:latin typeface="EC Square Sans Pro"/>
              </a:rPr>
              <a:t>piată</a:t>
            </a:r>
            <a:r>
              <a:rPr lang="en-US" sz="2300" dirty="0" smtClean="0">
                <a:solidFill>
                  <a:srgbClr val="002060"/>
                </a:solidFill>
                <a:latin typeface="EC Square Sans Pro"/>
              </a:rPr>
              <a:t> </a:t>
            </a:r>
            <a:r>
              <a:rPr lang="en-US" sz="2300" dirty="0" err="1">
                <a:solidFill>
                  <a:srgbClr val="002060"/>
                </a:solidFill>
                <a:latin typeface="EC Square Sans Pro"/>
              </a:rPr>
              <a:t>în</a:t>
            </a:r>
            <a:r>
              <a:rPr lang="en-US" sz="2300" dirty="0">
                <a:solidFill>
                  <a:srgbClr val="002060"/>
                </a:solidFill>
                <a:latin typeface="EC Square Sans Pro"/>
              </a:rPr>
              <a:t> </a:t>
            </a:r>
            <a:r>
              <a:rPr lang="en-US" sz="2300" dirty="0" err="1">
                <a:solidFill>
                  <a:srgbClr val="002060"/>
                </a:solidFill>
                <a:latin typeface="EC Square Sans Pro"/>
              </a:rPr>
              <a:t>scopul</a:t>
            </a:r>
            <a:r>
              <a:rPr lang="en-US" sz="2300" dirty="0">
                <a:solidFill>
                  <a:srgbClr val="002060"/>
                </a:solidFill>
                <a:latin typeface="EC Square Sans Pro"/>
              </a:rPr>
              <a:t> de a </a:t>
            </a:r>
            <a:r>
              <a:rPr lang="en-US" sz="2300" dirty="0" err="1">
                <a:solidFill>
                  <a:srgbClr val="002060"/>
                </a:solidFill>
                <a:latin typeface="EC Square Sans Pro"/>
              </a:rPr>
              <a:t>menține</a:t>
            </a:r>
            <a:r>
              <a:rPr lang="en-US" sz="2300" dirty="0">
                <a:solidFill>
                  <a:srgbClr val="002060"/>
                </a:solidFill>
                <a:latin typeface="EC Square Sans Pro"/>
              </a:rPr>
              <a:t> un </a:t>
            </a:r>
            <a:r>
              <a:rPr lang="en-US" sz="2300" dirty="0" err="1">
                <a:solidFill>
                  <a:srgbClr val="002060"/>
                </a:solidFill>
                <a:latin typeface="EC Square Sans Pro"/>
              </a:rPr>
              <a:t>bazin</a:t>
            </a:r>
            <a:r>
              <a:rPr lang="en-US" sz="2300" dirty="0">
                <a:solidFill>
                  <a:srgbClr val="002060"/>
                </a:solidFill>
                <a:latin typeface="EC Square Sans Pro"/>
              </a:rPr>
              <a:t> de </a:t>
            </a:r>
            <a:r>
              <a:rPr lang="en-US" sz="2400" b="1" dirty="0" err="1">
                <a:solidFill>
                  <a:srgbClr val="FF0000"/>
                </a:solidFill>
                <a:latin typeface="EC Square Sans Pro"/>
              </a:rPr>
              <a:t>medicamente</a:t>
            </a:r>
            <a:r>
              <a:rPr lang="en-US" sz="2400" b="1" dirty="0">
                <a:solidFill>
                  <a:srgbClr val="FF0000"/>
                </a:solidFill>
                <a:latin typeface="EC Square Sans Pro"/>
              </a:rPr>
              <a:t> </a:t>
            </a:r>
            <a:r>
              <a:rPr lang="en-US" sz="2400" b="1" dirty="0" err="1">
                <a:solidFill>
                  <a:srgbClr val="FF0000"/>
                </a:solidFill>
                <a:latin typeface="EC Square Sans Pro"/>
              </a:rPr>
              <a:t>eficiente</a:t>
            </a:r>
            <a:r>
              <a:rPr lang="en-US" sz="2400" b="1" dirty="0">
                <a:solidFill>
                  <a:srgbClr val="FF0000"/>
                </a:solidFill>
                <a:latin typeface="EC Square Sans Pro"/>
              </a:rPr>
              <a:t> </a:t>
            </a:r>
            <a:r>
              <a:rPr lang="en-US" sz="2300" dirty="0" err="1">
                <a:solidFill>
                  <a:srgbClr val="002060"/>
                </a:solidFill>
                <a:latin typeface="EC Square Sans Pro"/>
              </a:rPr>
              <a:t>în</a:t>
            </a:r>
            <a:r>
              <a:rPr lang="en-US" sz="2300" dirty="0">
                <a:solidFill>
                  <a:srgbClr val="002060"/>
                </a:solidFill>
                <a:latin typeface="EC Square Sans Pro"/>
              </a:rPr>
              <a:t> </a:t>
            </a:r>
            <a:r>
              <a:rPr lang="en-US" sz="2300" dirty="0" err="1" smtClean="0">
                <a:solidFill>
                  <a:srgbClr val="002060"/>
                </a:solidFill>
                <a:latin typeface="EC Square Sans Pro"/>
              </a:rPr>
              <a:t>arealul</a:t>
            </a:r>
            <a:r>
              <a:rPr lang="en-US" sz="2300" dirty="0" smtClean="0">
                <a:solidFill>
                  <a:srgbClr val="002060"/>
                </a:solidFill>
                <a:latin typeface="EC Square Sans Pro"/>
              </a:rPr>
              <a:t> </a:t>
            </a:r>
            <a:r>
              <a:rPr lang="en-US" sz="2300" dirty="0" err="1">
                <a:solidFill>
                  <a:srgbClr val="002060"/>
                </a:solidFill>
                <a:latin typeface="EC Square Sans Pro"/>
              </a:rPr>
              <a:t>pe</a:t>
            </a:r>
            <a:r>
              <a:rPr lang="en-US" sz="2300" dirty="0">
                <a:solidFill>
                  <a:srgbClr val="002060"/>
                </a:solidFill>
                <a:latin typeface="EC Square Sans Pro"/>
              </a:rPr>
              <a:t> care </a:t>
            </a:r>
            <a:r>
              <a:rPr lang="en-US" sz="2300" dirty="0" err="1" smtClean="0">
                <a:solidFill>
                  <a:srgbClr val="002060"/>
                </a:solidFill>
                <a:latin typeface="EC Square Sans Pro"/>
              </a:rPr>
              <a:t>il</a:t>
            </a:r>
            <a:r>
              <a:rPr lang="en-US" sz="2300" dirty="0" smtClean="0">
                <a:solidFill>
                  <a:srgbClr val="002060"/>
                </a:solidFill>
                <a:latin typeface="EC Square Sans Pro"/>
              </a:rPr>
              <a:t> </a:t>
            </a:r>
            <a:r>
              <a:rPr lang="en-US" sz="2300" dirty="0" err="1" smtClean="0">
                <a:solidFill>
                  <a:srgbClr val="002060"/>
                </a:solidFill>
                <a:latin typeface="EC Square Sans Pro"/>
              </a:rPr>
              <a:t>deserviti</a:t>
            </a:r>
            <a:r>
              <a:rPr lang="en-US" sz="2300" dirty="0">
                <a:solidFill>
                  <a:srgbClr val="002060"/>
                </a:solidFill>
                <a:latin typeface="EC Square Sans Pro"/>
              </a:rPr>
              <a:t>.</a:t>
            </a:r>
          </a:p>
          <a:p>
            <a:pPr marL="457200" lvl="0" indent="-457200" algn="just">
              <a:buClr>
                <a:srgbClr val="002060"/>
              </a:buClr>
              <a:buFont typeface="+mj-lt"/>
              <a:buAutoNum type="arabicPeriod"/>
            </a:pPr>
            <a:r>
              <a:rPr lang="en-US" sz="2300" dirty="0" err="1">
                <a:solidFill>
                  <a:srgbClr val="002060"/>
                </a:solidFill>
                <a:latin typeface="EC Square Sans Pro"/>
              </a:rPr>
              <a:t>Colaborarea</a:t>
            </a:r>
            <a:r>
              <a:rPr lang="en-US" sz="2300" dirty="0">
                <a:solidFill>
                  <a:srgbClr val="002060"/>
                </a:solidFill>
                <a:latin typeface="EC Square Sans Pro"/>
              </a:rPr>
              <a:t> </a:t>
            </a:r>
            <a:r>
              <a:rPr lang="en-US" sz="2300" dirty="0" smtClean="0">
                <a:solidFill>
                  <a:srgbClr val="002060"/>
                </a:solidFill>
                <a:latin typeface="EC Square Sans Pro"/>
              </a:rPr>
              <a:t>cu </a:t>
            </a:r>
            <a:r>
              <a:rPr lang="en-US" sz="2300" dirty="0">
                <a:solidFill>
                  <a:srgbClr val="002060"/>
                </a:solidFill>
                <a:latin typeface="EC Square Sans Pro"/>
              </a:rPr>
              <a:t>un </a:t>
            </a:r>
            <a:r>
              <a:rPr lang="en-US" sz="2400" b="1" dirty="0" err="1">
                <a:solidFill>
                  <a:srgbClr val="FF0000"/>
                </a:solidFill>
                <a:latin typeface="EC Square Sans Pro"/>
              </a:rPr>
              <a:t>laborator</a:t>
            </a:r>
            <a:r>
              <a:rPr lang="en-US" sz="2400" b="1" dirty="0">
                <a:solidFill>
                  <a:srgbClr val="FF0000"/>
                </a:solidFill>
                <a:latin typeface="EC Square Sans Pro"/>
              </a:rPr>
              <a:t> de </a:t>
            </a:r>
            <a:r>
              <a:rPr lang="en-US" sz="2400" b="1" dirty="0" err="1">
                <a:solidFill>
                  <a:srgbClr val="FF0000"/>
                </a:solidFill>
                <a:latin typeface="EC Square Sans Pro"/>
              </a:rPr>
              <a:t>microbiologie</a:t>
            </a:r>
            <a:r>
              <a:rPr lang="en-US" sz="2400" b="1" dirty="0">
                <a:solidFill>
                  <a:srgbClr val="FF0000"/>
                </a:solidFill>
                <a:latin typeface="EC Square Sans Pro"/>
              </a:rPr>
              <a:t> </a:t>
            </a:r>
            <a:r>
              <a:rPr lang="en-US" sz="2300" dirty="0" err="1">
                <a:solidFill>
                  <a:srgbClr val="002060"/>
                </a:solidFill>
                <a:latin typeface="EC Square Sans Pro"/>
              </a:rPr>
              <a:t>este</a:t>
            </a:r>
            <a:r>
              <a:rPr lang="en-US" sz="2300" dirty="0">
                <a:solidFill>
                  <a:srgbClr val="002060"/>
                </a:solidFill>
                <a:latin typeface="EC Square Sans Pro"/>
              </a:rPr>
              <a:t> </a:t>
            </a:r>
            <a:r>
              <a:rPr lang="en-US" sz="2300" dirty="0" err="1">
                <a:solidFill>
                  <a:srgbClr val="002060"/>
                </a:solidFill>
                <a:latin typeface="EC Square Sans Pro"/>
              </a:rPr>
              <a:t>recomandată</a:t>
            </a:r>
            <a:r>
              <a:rPr lang="en-US" sz="2300" dirty="0">
                <a:solidFill>
                  <a:srgbClr val="002060"/>
                </a:solidFill>
                <a:latin typeface="EC Square Sans Pro"/>
              </a:rPr>
              <a:t>, </a:t>
            </a:r>
            <a:r>
              <a:rPr lang="en-US" sz="2300" dirty="0" err="1">
                <a:solidFill>
                  <a:srgbClr val="002060"/>
                </a:solidFill>
                <a:latin typeface="EC Square Sans Pro"/>
              </a:rPr>
              <a:t>pentru</a:t>
            </a:r>
            <a:r>
              <a:rPr lang="en-US" sz="2300" dirty="0">
                <a:solidFill>
                  <a:srgbClr val="002060"/>
                </a:solidFill>
                <a:latin typeface="EC Square Sans Pro"/>
              </a:rPr>
              <a:t> </a:t>
            </a:r>
            <a:r>
              <a:rPr lang="en-US" sz="2300" dirty="0" err="1">
                <a:solidFill>
                  <a:srgbClr val="002060"/>
                </a:solidFill>
                <a:latin typeface="EC Square Sans Pro"/>
              </a:rPr>
              <a:t>că</a:t>
            </a:r>
            <a:r>
              <a:rPr lang="en-US" sz="2300" dirty="0">
                <a:solidFill>
                  <a:srgbClr val="002060"/>
                </a:solidFill>
                <a:latin typeface="EC Square Sans Pro"/>
              </a:rPr>
              <a:t> </a:t>
            </a:r>
            <a:r>
              <a:rPr lang="en-US" sz="2300" dirty="0" err="1">
                <a:solidFill>
                  <a:srgbClr val="002060"/>
                </a:solidFill>
                <a:latin typeface="EC Square Sans Pro"/>
              </a:rPr>
              <a:t>antibiograma</a:t>
            </a:r>
            <a:r>
              <a:rPr lang="en-US" sz="2300" dirty="0">
                <a:solidFill>
                  <a:srgbClr val="002060"/>
                </a:solidFill>
                <a:latin typeface="EC Square Sans Pro"/>
              </a:rPr>
              <a:t> </a:t>
            </a:r>
            <a:r>
              <a:rPr lang="en-US" sz="2300" dirty="0" err="1">
                <a:solidFill>
                  <a:srgbClr val="002060"/>
                </a:solidFill>
                <a:latin typeface="EC Square Sans Pro"/>
              </a:rPr>
              <a:t>vă</a:t>
            </a:r>
            <a:r>
              <a:rPr lang="en-US" sz="2300" dirty="0">
                <a:solidFill>
                  <a:srgbClr val="002060"/>
                </a:solidFill>
                <a:latin typeface="EC Square Sans Pro"/>
              </a:rPr>
              <a:t> </a:t>
            </a:r>
            <a:r>
              <a:rPr lang="en-US" sz="2300" dirty="0" err="1" smtClean="0">
                <a:solidFill>
                  <a:srgbClr val="002060"/>
                </a:solidFill>
                <a:latin typeface="EC Square Sans Pro"/>
              </a:rPr>
              <a:t>va</a:t>
            </a:r>
            <a:r>
              <a:rPr lang="en-US" sz="2300" dirty="0" smtClean="0">
                <a:solidFill>
                  <a:srgbClr val="002060"/>
                </a:solidFill>
                <a:latin typeface="EC Square Sans Pro"/>
              </a:rPr>
              <a:t> </a:t>
            </a:r>
            <a:r>
              <a:rPr lang="en-US" sz="2300" dirty="0" err="1" smtClean="0">
                <a:solidFill>
                  <a:srgbClr val="002060"/>
                </a:solidFill>
                <a:latin typeface="EC Square Sans Pro"/>
              </a:rPr>
              <a:t>ajuta</a:t>
            </a:r>
            <a:r>
              <a:rPr lang="en-US" sz="2300" dirty="0" smtClean="0">
                <a:solidFill>
                  <a:srgbClr val="002060"/>
                </a:solidFill>
                <a:latin typeface="EC Square Sans Pro"/>
              </a:rPr>
              <a:t> </a:t>
            </a:r>
            <a:r>
              <a:rPr lang="en-US" sz="2300" dirty="0" err="1">
                <a:solidFill>
                  <a:srgbClr val="002060"/>
                </a:solidFill>
                <a:latin typeface="EC Square Sans Pro"/>
              </a:rPr>
              <a:t>să</a:t>
            </a:r>
            <a:r>
              <a:rPr lang="en-US" sz="2300" dirty="0">
                <a:solidFill>
                  <a:srgbClr val="002060"/>
                </a:solidFill>
                <a:latin typeface="EC Square Sans Pro"/>
              </a:rPr>
              <a:t> </a:t>
            </a:r>
            <a:r>
              <a:rPr lang="en-US" sz="2300" dirty="0" err="1" smtClean="0">
                <a:solidFill>
                  <a:srgbClr val="002060"/>
                </a:solidFill>
                <a:latin typeface="EC Square Sans Pro"/>
              </a:rPr>
              <a:t>evitati</a:t>
            </a:r>
            <a:r>
              <a:rPr lang="en-US" sz="2300" dirty="0" smtClean="0">
                <a:solidFill>
                  <a:srgbClr val="002060"/>
                </a:solidFill>
                <a:latin typeface="EC Square Sans Pro"/>
              </a:rPr>
              <a:t> </a:t>
            </a:r>
            <a:r>
              <a:rPr lang="en-US" sz="2300" dirty="0" err="1">
                <a:solidFill>
                  <a:srgbClr val="002060"/>
                </a:solidFill>
                <a:latin typeface="EC Square Sans Pro"/>
              </a:rPr>
              <a:t>alegerea</a:t>
            </a:r>
            <a:r>
              <a:rPr lang="en-US" sz="2300" dirty="0">
                <a:solidFill>
                  <a:srgbClr val="002060"/>
                </a:solidFill>
                <a:latin typeface="EC Square Sans Pro"/>
              </a:rPr>
              <a:t> </a:t>
            </a:r>
            <a:r>
              <a:rPr lang="en-US" sz="2300" dirty="0" err="1">
                <a:solidFill>
                  <a:srgbClr val="002060"/>
                </a:solidFill>
                <a:latin typeface="EC Square Sans Pro"/>
              </a:rPr>
              <a:t>unor</a:t>
            </a:r>
            <a:r>
              <a:rPr lang="en-US" sz="2300" dirty="0">
                <a:solidFill>
                  <a:srgbClr val="002060"/>
                </a:solidFill>
                <a:latin typeface="EC Square Sans Pro"/>
              </a:rPr>
              <a:t> </a:t>
            </a:r>
            <a:r>
              <a:rPr lang="en-US" sz="2300" dirty="0" smtClean="0">
                <a:solidFill>
                  <a:srgbClr val="002060"/>
                </a:solidFill>
                <a:latin typeface="EC Square Sans Pro"/>
              </a:rPr>
              <a:t>antibiotic </a:t>
            </a:r>
            <a:r>
              <a:rPr lang="en-US" sz="2300" dirty="0" err="1" smtClean="0">
                <a:solidFill>
                  <a:srgbClr val="002060"/>
                </a:solidFill>
                <a:latin typeface="EC Square Sans Pro"/>
              </a:rPr>
              <a:t>deja</a:t>
            </a:r>
            <a:r>
              <a:rPr lang="en-US" sz="2300" dirty="0" smtClean="0">
                <a:solidFill>
                  <a:srgbClr val="002060"/>
                </a:solidFill>
                <a:latin typeface="EC Square Sans Pro"/>
              </a:rPr>
              <a:t> </a:t>
            </a:r>
            <a:r>
              <a:rPr lang="en-US" sz="2300" dirty="0" err="1">
                <a:solidFill>
                  <a:srgbClr val="002060"/>
                </a:solidFill>
                <a:latin typeface="EC Square Sans Pro"/>
              </a:rPr>
              <a:t>ineficiente</a:t>
            </a:r>
            <a:r>
              <a:rPr lang="en-US" sz="2300" dirty="0">
                <a:solidFill>
                  <a:srgbClr val="002060"/>
                </a:solidFill>
                <a:latin typeface="EC Square Sans Pro"/>
              </a:rPr>
              <a:t>.</a:t>
            </a:r>
          </a:p>
          <a:p>
            <a:pPr marL="457200" lvl="0" indent="-457200" algn="just">
              <a:buClr>
                <a:srgbClr val="002060"/>
              </a:buClr>
              <a:buFont typeface="+mj-lt"/>
              <a:buAutoNum type="arabicPeriod"/>
            </a:pPr>
            <a:r>
              <a:rPr lang="en-US" sz="2300" dirty="0" err="1">
                <a:solidFill>
                  <a:srgbClr val="002060"/>
                </a:solidFill>
                <a:latin typeface="EC Square Sans Pro"/>
              </a:rPr>
              <a:t>Dacă</a:t>
            </a:r>
            <a:r>
              <a:rPr lang="en-US" sz="2300" dirty="0">
                <a:solidFill>
                  <a:srgbClr val="002060"/>
                </a:solidFill>
                <a:latin typeface="EC Square Sans Pro"/>
              </a:rPr>
              <a:t> in vitro, </a:t>
            </a:r>
            <a:r>
              <a:rPr lang="en-US" sz="2300" dirty="0" err="1">
                <a:solidFill>
                  <a:srgbClr val="002060"/>
                </a:solidFill>
                <a:latin typeface="EC Square Sans Pro"/>
              </a:rPr>
              <a:t>germenul</a:t>
            </a:r>
            <a:r>
              <a:rPr lang="en-US" sz="2300" dirty="0">
                <a:solidFill>
                  <a:srgbClr val="002060"/>
                </a:solidFill>
                <a:latin typeface="EC Square Sans Pro"/>
              </a:rPr>
              <a:t> </a:t>
            </a:r>
            <a:r>
              <a:rPr lang="en-US" sz="2300" dirty="0" err="1">
                <a:solidFill>
                  <a:srgbClr val="002060"/>
                </a:solidFill>
                <a:latin typeface="EC Square Sans Pro"/>
              </a:rPr>
              <a:t>prelevat</a:t>
            </a:r>
            <a:r>
              <a:rPr lang="en-US" sz="2300" dirty="0">
                <a:solidFill>
                  <a:srgbClr val="002060"/>
                </a:solidFill>
                <a:latin typeface="EC Square Sans Pro"/>
              </a:rPr>
              <a:t> </a:t>
            </a:r>
            <a:r>
              <a:rPr lang="en-US" sz="2300" dirty="0" err="1">
                <a:solidFill>
                  <a:srgbClr val="002060"/>
                </a:solidFill>
                <a:latin typeface="EC Square Sans Pro"/>
              </a:rPr>
              <a:t>dintr</a:t>
            </a:r>
            <a:r>
              <a:rPr lang="en-US" sz="2300" dirty="0">
                <a:solidFill>
                  <a:srgbClr val="002060"/>
                </a:solidFill>
                <a:latin typeface="EC Square Sans Pro"/>
              </a:rPr>
              <a:t>-un </a:t>
            </a:r>
            <a:r>
              <a:rPr lang="en-US" sz="2300" dirty="0" err="1">
                <a:solidFill>
                  <a:srgbClr val="002060"/>
                </a:solidFill>
                <a:latin typeface="EC Square Sans Pro"/>
              </a:rPr>
              <a:t>focar</a:t>
            </a:r>
            <a:r>
              <a:rPr lang="en-US" sz="2300" dirty="0">
                <a:solidFill>
                  <a:srgbClr val="002060"/>
                </a:solidFill>
                <a:latin typeface="EC Square Sans Pro"/>
              </a:rPr>
              <a:t> de </a:t>
            </a:r>
            <a:r>
              <a:rPr lang="en-US" sz="2300" dirty="0" err="1">
                <a:solidFill>
                  <a:srgbClr val="002060"/>
                </a:solidFill>
                <a:latin typeface="EC Square Sans Pro"/>
              </a:rPr>
              <a:t>boală</a:t>
            </a:r>
            <a:r>
              <a:rPr lang="en-US" sz="2300" dirty="0">
                <a:solidFill>
                  <a:srgbClr val="002060"/>
                </a:solidFill>
                <a:latin typeface="EC Square Sans Pro"/>
              </a:rPr>
              <a:t> </a:t>
            </a:r>
            <a:r>
              <a:rPr lang="en-US" sz="2300" dirty="0" err="1" smtClean="0">
                <a:solidFill>
                  <a:srgbClr val="002060"/>
                </a:solidFill>
                <a:latin typeface="EC Square Sans Pro"/>
              </a:rPr>
              <a:t>este</a:t>
            </a:r>
            <a:r>
              <a:rPr lang="en-US" sz="2300" dirty="0" smtClean="0">
                <a:solidFill>
                  <a:srgbClr val="002060"/>
                </a:solidFill>
                <a:latin typeface="EC Square Sans Pro"/>
              </a:rPr>
              <a:t> </a:t>
            </a:r>
            <a:r>
              <a:rPr lang="en-US" sz="2300" dirty="0" err="1">
                <a:solidFill>
                  <a:srgbClr val="002060"/>
                </a:solidFill>
                <a:latin typeface="EC Square Sans Pro"/>
              </a:rPr>
              <a:t>sensibil</a:t>
            </a:r>
            <a:r>
              <a:rPr lang="en-US" sz="2300" dirty="0">
                <a:solidFill>
                  <a:srgbClr val="002060"/>
                </a:solidFill>
                <a:latin typeface="EC Square Sans Pro"/>
              </a:rPr>
              <a:t> la </a:t>
            </a:r>
            <a:r>
              <a:rPr lang="en-US" sz="2300" dirty="0" smtClean="0">
                <a:solidFill>
                  <a:srgbClr val="002060"/>
                </a:solidFill>
                <a:latin typeface="EC Square Sans Pro"/>
              </a:rPr>
              <a:t>un antibiotic </a:t>
            </a:r>
            <a:r>
              <a:rPr lang="en-US" sz="2300" dirty="0" err="1">
                <a:solidFill>
                  <a:srgbClr val="002060"/>
                </a:solidFill>
                <a:latin typeface="EC Square Sans Pro"/>
              </a:rPr>
              <a:t>atunci</a:t>
            </a:r>
            <a:r>
              <a:rPr lang="en-US" sz="2300" dirty="0">
                <a:solidFill>
                  <a:srgbClr val="002060"/>
                </a:solidFill>
                <a:latin typeface="EC Square Sans Pro"/>
              </a:rPr>
              <a:t> </a:t>
            </a:r>
            <a:r>
              <a:rPr lang="en-US" sz="2300" dirty="0" err="1">
                <a:solidFill>
                  <a:srgbClr val="002060"/>
                </a:solidFill>
                <a:latin typeface="EC Square Sans Pro"/>
              </a:rPr>
              <a:t>acesta</a:t>
            </a:r>
            <a:r>
              <a:rPr lang="en-US" sz="2300" dirty="0">
                <a:solidFill>
                  <a:srgbClr val="002060"/>
                </a:solidFill>
                <a:latin typeface="EC Square Sans Pro"/>
              </a:rPr>
              <a:t> </a:t>
            </a:r>
            <a:r>
              <a:rPr lang="en-US" sz="2300" dirty="0" err="1">
                <a:solidFill>
                  <a:srgbClr val="002060"/>
                </a:solidFill>
                <a:latin typeface="EC Square Sans Pro"/>
              </a:rPr>
              <a:t>poate</a:t>
            </a:r>
            <a:r>
              <a:rPr lang="en-US" sz="2300" dirty="0">
                <a:solidFill>
                  <a:srgbClr val="002060"/>
                </a:solidFill>
                <a:latin typeface="EC Square Sans Pro"/>
              </a:rPr>
              <a:t> fi </a:t>
            </a:r>
            <a:r>
              <a:rPr lang="en-US" sz="2300" dirty="0" err="1">
                <a:solidFill>
                  <a:srgbClr val="002060"/>
                </a:solidFill>
                <a:latin typeface="EC Square Sans Pro"/>
              </a:rPr>
              <a:t>folosit</a:t>
            </a:r>
            <a:r>
              <a:rPr lang="en-US" sz="2300" dirty="0">
                <a:solidFill>
                  <a:srgbClr val="002060"/>
                </a:solidFill>
                <a:latin typeface="EC Square Sans Pro"/>
              </a:rPr>
              <a:t> </a:t>
            </a:r>
            <a:r>
              <a:rPr lang="en-US" sz="2400" b="1" dirty="0">
                <a:solidFill>
                  <a:srgbClr val="FF0000"/>
                </a:solidFill>
                <a:latin typeface="EC Square Sans Pro"/>
              </a:rPr>
              <a:t>cu </a:t>
            </a:r>
            <a:r>
              <a:rPr lang="en-US" sz="2400" b="1" dirty="0" err="1">
                <a:solidFill>
                  <a:srgbClr val="FF0000"/>
                </a:solidFill>
                <a:latin typeface="EC Square Sans Pro"/>
              </a:rPr>
              <a:t>siguranță</a:t>
            </a:r>
            <a:r>
              <a:rPr lang="en-US" sz="2400" b="1" dirty="0">
                <a:solidFill>
                  <a:srgbClr val="FF0000"/>
                </a:solidFill>
                <a:latin typeface="EC Square Sans Pro"/>
              </a:rPr>
              <a:t> </a:t>
            </a:r>
            <a:r>
              <a:rPr lang="en-US" sz="2300" dirty="0" err="1">
                <a:solidFill>
                  <a:srgbClr val="002060"/>
                </a:solidFill>
                <a:latin typeface="EC Square Sans Pro"/>
              </a:rPr>
              <a:t>în</a:t>
            </a:r>
            <a:r>
              <a:rPr lang="en-US" sz="2300" dirty="0">
                <a:solidFill>
                  <a:srgbClr val="002060"/>
                </a:solidFill>
                <a:latin typeface="EC Square Sans Pro"/>
              </a:rPr>
              <a:t> </a:t>
            </a:r>
            <a:r>
              <a:rPr lang="en-US" sz="2300" dirty="0" err="1">
                <a:solidFill>
                  <a:srgbClr val="002060"/>
                </a:solidFill>
                <a:latin typeface="EC Square Sans Pro"/>
              </a:rPr>
              <a:t>acel</a:t>
            </a:r>
            <a:r>
              <a:rPr lang="en-US" sz="2300" dirty="0">
                <a:solidFill>
                  <a:srgbClr val="002060"/>
                </a:solidFill>
                <a:latin typeface="EC Square Sans Pro"/>
              </a:rPr>
              <a:t> </a:t>
            </a:r>
            <a:r>
              <a:rPr lang="en-US" sz="2300" dirty="0" err="1">
                <a:solidFill>
                  <a:srgbClr val="002060"/>
                </a:solidFill>
                <a:latin typeface="EC Square Sans Pro"/>
              </a:rPr>
              <a:t>focar</a:t>
            </a:r>
            <a:r>
              <a:rPr lang="en-US" sz="2300" dirty="0">
                <a:solidFill>
                  <a:srgbClr val="002060"/>
                </a:solidFill>
                <a:latin typeface="EC Square Sans Pro"/>
              </a:rPr>
              <a:t>.</a:t>
            </a:r>
          </a:p>
          <a:p>
            <a:pPr marL="457200" lvl="0" indent="-457200" algn="just">
              <a:buClr>
                <a:srgbClr val="002060"/>
              </a:buClr>
              <a:buFont typeface="+mj-lt"/>
              <a:buAutoNum type="arabicPeriod"/>
            </a:pPr>
            <a:r>
              <a:rPr lang="en-US" sz="2300" dirty="0" err="1">
                <a:solidFill>
                  <a:srgbClr val="002060"/>
                </a:solidFill>
                <a:latin typeface="EC Square Sans Pro"/>
              </a:rPr>
              <a:t>În</a:t>
            </a:r>
            <a:r>
              <a:rPr lang="en-US" sz="2300" dirty="0">
                <a:solidFill>
                  <a:srgbClr val="002060"/>
                </a:solidFill>
                <a:latin typeface="EC Square Sans Pro"/>
              </a:rPr>
              <a:t> </a:t>
            </a:r>
            <a:r>
              <a:rPr lang="en-US" sz="2300" dirty="0" err="1">
                <a:solidFill>
                  <a:srgbClr val="002060"/>
                </a:solidFill>
                <a:latin typeface="EC Square Sans Pro"/>
              </a:rPr>
              <a:t>cazul</a:t>
            </a:r>
            <a:r>
              <a:rPr lang="en-US" sz="2300" dirty="0">
                <a:solidFill>
                  <a:srgbClr val="002060"/>
                </a:solidFill>
                <a:latin typeface="EC Square Sans Pro"/>
              </a:rPr>
              <a:t> </a:t>
            </a:r>
            <a:r>
              <a:rPr lang="en-US" sz="2300" dirty="0" err="1">
                <a:solidFill>
                  <a:srgbClr val="002060"/>
                </a:solidFill>
                <a:latin typeface="EC Square Sans Pro"/>
              </a:rPr>
              <a:t>în</a:t>
            </a:r>
            <a:r>
              <a:rPr lang="en-US" sz="2300" dirty="0">
                <a:solidFill>
                  <a:srgbClr val="002060"/>
                </a:solidFill>
                <a:latin typeface="EC Square Sans Pro"/>
              </a:rPr>
              <a:t> care prima </a:t>
            </a:r>
            <a:r>
              <a:rPr lang="en-US" sz="2300" dirty="0" err="1">
                <a:solidFill>
                  <a:srgbClr val="002060"/>
                </a:solidFill>
                <a:latin typeface="EC Square Sans Pro"/>
              </a:rPr>
              <a:t>alegere</a:t>
            </a:r>
            <a:r>
              <a:rPr lang="en-US" sz="2300" dirty="0">
                <a:solidFill>
                  <a:srgbClr val="002060"/>
                </a:solidFill>
                <a:latin typeface="EC Square Sans Pro"/>
              </a:rPr>
              <a:t> a </a:t>
            </a:r>
            <a:r>
              <a:rPr lang="en-US" sz="2300" dirty="0" err="1">
                <a:solidFill>
                  <a:srgbClr val="002060"/>
                </a:solidFill>
                <a:latin typeface="EC Square Sans Pro"/>
              </a:rPr>
              <a:t>unui</a:t>
            </a:r>
            <a:r>
              <a:rPr lang="en-US" sz="2300" dirty="0">
                <a:solidFill>
                  <a:srgbClr val="002060"/>
                </a:solidFill>
                <a:latin typeface="EC Square Sans Pro"/>
              </a:rPr>
              <a:t> antibiotic nu </a:t>
            </a:r>
            <a:r>
              <a:rPr lang="en-US" sz="2300" dirty="0" err="1">
                <a:solidFill>
                  <a:srgbClr val="002060"/>
                </a:solidFill>
                <a:latin typeface="EC Square Sans Pro"/>
              </a:rPr>
              <a:t>este</a:t>
            </a:r>
            <a:r>
              <a:rPr lang="en-US" sz="2300" dirty="0">
                <a:solidFill>
                  <a:srgbClr val="002060"/>
                </a:solidFill>
                <a:latin typeface="EC Square Sans Pro"/>
              </a:rPr>
              <a:t> </a:t>
            </a:r>
            <a:r>
              <a:rPr lang="en-US" sz="2300" dirty="0" err="1">
                <a:solidFill>
                  <a:srgbClr val="002060"/>
                </a:solidFill>
                <a:latin typeface="EC Square Sans Pro"/>
              </a:rPr>
              <a:t>urmată</a:t>
            </a:r>
            <a:r>
              <a:rPr lang="en-US" sz="2300" dirty="0">
                <a:solidFill>
                  <a:srgbClr val="002060"/>
                </a:solidFill>
                <a:latin typeface="EC Square Sans Pro"/>
              </a:rPr>
              <a:t> de </a:t>
            </a:r>
            <a:r>
              <a:rPr lang="en-US" sz="2300" dirty="0" err="1">
                <a:solidFill>
                  <a:srgbClr val="002060"/>
                </a:solidFill>
                <a:latin typeface="EC Square Sans Pro"/>
              </a:rPr>
              <a:t>efect</a:t>
            </a:r>
            <a:r>
              <a:rPr lang="en-US" sz="2300" dirty="0">
                <a:solidFill>
                  <a:srgbClr val="002060"/>
                </a:solidFill>
                <a:latin typeface="EC Square Sans Pro"/>
              </a:rPr>
              <a:t>, </a:t>
            </a:r>
            <a:r>
              <a:rPr lang="en-US" sz="2300" dirty="0" err="1" smtClean="0">
                <a:solidFill>
                  <a:srgbClr val="002060"/>
                </a:solidFill>
                <a:latin typeface="EC Square Sans Pro"/>
              </a:rPr>
              <a:t>atunci</a:t>
            </a:r>
            <a:r>
              <a:rPr lang="en-US" sz="2300" dirty="0" smtClean="0">
                <a:solidFill>
                  <a:srgbClr val="002060"/>
                </a:solidFill>
                <a:latin typeface="EC Square Sans Pro"/>
              </a:rPr>
              <a:t> </a:t>
            </a:r>
            <a:r>
              <a:rPr lang="en-US" sz="2300" dirty="0" err="1" smtClean="0">
                <a:solidFill>
                  <a:srgbClr val="002060"/>
                </a:solidFill>
                <a:latin typeface="EC Square Sans Pro"/>
              </a:rPr>
              <a:t>trebuie</a:t>
            </a:r>
            <a:r>
              <a:rPr lang="en-US" sz="2300" dirty="0" smtClean="0">
                <a:solidFill>
                  <a:srgbClr val="002060"/>
                </a:solidFill>
                <a:latin typeface="EC Square Sans Pro"/>
              </a:rPr>
              <a:t> </a:t>
            </a:r>
            <a:r>
              <a:rPr lang="en-US" sz="2300" dirty="0" err="1">
                <a:solidFill>
                  <a:srgbClr val="002060"/>
                </a:solidFill>
                <a:latin typeface="EC Square Sans Pro"/>
              </a:rPr>
              <a:t>să</a:t>
            </a:r>
            <a:r>
              <a:rPr lang="en-US" sz="2300" dirty="0">
                <a:solidFill>
                  <a:srgbClr val="002060"/>
                </a:solidFill>
                <a:latin typeface="EC Square Sans Pro"/>
              </a:rPr>
              <a:t> se </a:t>
            </a:r>
            <a:r>
              <a:rPr lang="en-US" sz="2300" dirty="0" err="1">
                <a:solidFill>
                  <a:srgbClr val="002060"/>
                </a:solidFill>
                <a:latin typeface="EC Square Sans Pro"/>
              </a:rPr>
              <a:t>folosească</a:t>
            </a:r>
            <a:r>
              <a:rPr lang="en-US" sz="2300" dirty="0">
                <a:solidFill>
                  <a:srgbClr val="002060"/>
                </a:solidFill>
                <a:latin typeface="EC Square Sans Pro"/>
              </a:rPr>
              <a:t> un alt antibiotic </a:t>
            </a:r>
            <a:r>
              <a:rPr lang="en-US" sz="2300" dirty="0" err="1">
                <a:solidFill>
                  <a:srgbClr val="002060"/>
                </a:solidFill>
                <a:latin typeface="EC Square Sans Pro"/>
              </a:rPr>
              <a:t>sau</a:t>
            </a:r>
            <a:r>
              <a:rPr lang="en-US" sz="2300" dirty="0">
                <a:solidFill>
                  <a:srgbClr val="002060"/>
                </a:solidFill>
                <a:latin typeface="EC Square Sans Pro"/>
              </a:rPr>
              <a:t> </a:t>
            </a:r>
            <a:r>
              <a:rPr lang="en-US" sz="2300" dirty="0" smtClean="0">
                <a:solidFill>
                  <a:srgbClr val="002060"/>
                </a:solidFill>
                <a:latin typeface="EC Square Sans Pro"/>
              </a:rPr>
              <a:t>o </a:t>
            </a:r>
            <a:r>
              <a:rPr lang="en-US" sz="2300" dirty="0" err="1" smtClean="0">
                <a:solidFill>
                  <a:srgbClr val="002060"/>
                </a:solidFill>
                <a:latin typeface="EC Square Sans Pro"/>
              </a:rPr>
              <a:t>combinatie</a:t>
            </a:r>
            <a:r>
              <a:rPr lang="en-US" sz="2300" dirty="0" smtClean="0">
                <a:solidFill>
                  <a:srgbClr val="002060"/>
                </a:solidFill>
                <a:latin typeface="EC Square Sans Pro"/>
              </a:rPr>
              <a:t> </a:t>
            </a:r>
            <a:r>
              <a:rPr lang="en-US" sz="2300" dirty="0">
                <a:solidFill>
                  <a:srgbClr val="002060"/>
                </a:solidFill>
                <a:latin typeface="EC Square Sans Pro"/>
              </a:rPr>
              <a:t>de </a:t>
            </a:r>
            <a:r>
              <a:rPr lang="en-US" sz="2300" dirty="0" err="1" smtClean="0">
                <a:solidFill>
                  <a:srgbClr val="002060"/>
                </a:solidFill>
                <a:latin typeface="EC Square Sans Pro"/>
              </a:rPr>
              <a:t>antibiotice</a:t>
            </a:r>
            <a:r>
              <a:rPr lang="en-US" sz="2300" dirty="0" smtClean="0">
                <a:solidFill>
                  <a:srgbClr val="002060"/>
                </a:solidFill>
                <a:latin typeface="EC Square Sans Pro"/>
              </a:rPr>
              <a:t> </a:t>
            </a:r>
            <a:r>
              <a:rPr lang="en-US" sz="2300" dirty="0" err="1" smtClean="0">
                <a:solidFill>
                  <a:srgbClr val="002060"/>
                </a:solidFill>
                <a:latin typeface="EC Square Sans Pro"/>
              </a:rPr>
              <a:t>stabilite</a:t>
            </a:r>
            <a:r>
              <a:rPr lang="en-US" sz="2300" dirty="0" smtClean="0">
                <a:solidFill>
                  <a:srgbClr val="002060"/>
                </a:solidFill>
                <a:latin typeface="EC Square Sans Pro"/>
              </a:rPr>
              <a:t> in </a:t>
            </a:r>
            <a:r>
              <a:rPr lang="en-US" sz="2300" dirty="0" err="1" smtClean="0">
                <a:solidFill>
                  <a:srgbClr val="002060"/>
                </a:solidFill>
                <a:latin typeface="EC Square Sans Pro"/>
              </a:rPr>
              <a:t>urma</a:t>
            </a:r>
            <a:r>
              <a:rPr lang="en-US" sz="2300" dirty="0" smtClean="0">
                <a:solidFill>
                  <a:srgbClr val="002060"/>
                </a:solidFill>
                <a:latin typeface="EC Square Sans Pro"/>
              </a:rPr>
              <a:t> </a:t>
            </a:r>
            <a:r>
              <a:rPr lang="en-US" sz="2400" b="1" dirty="0" err="1" smtClean="0">
                <a:solidFill>
                  <a:srgbClr val="FF0000"/>
                </a:solidFill>
                <a:latin typeface="EC Square Sans Pro"/>
              </a:rPr>
              <a:t>antibiogramei</a:t>
            </a:r>
            <a:r>
              <a:rPr lang="en-US" sz="2300" dirty="0" smtClean="0">
                <a:solidFill>
                  <a:srgbClr val="002060"/>
                </a:solidFill>
                <a:latin typeface="EC Square Sans Pro"/>
              </a:rPr>
              <a:t>.</a:t>
            </a:r>
            <a:endParaRPr lang="en-US" sz="2300" dirty="0" smtClean="0">
              <a:solidFill>
                <a:srgbClr val="002060"/>
              </a:solidFill>
              <a:latin typeface="EC Square Sans Pro"/>
            </a:endParaRPr>
          </a:p>
        </p:txBody>
      </p:sp>
    </p:spTree>
    <p:extLst>
      <p:ext uri="{BB962C8B-B14F-4D97-AF65-F5344CB8AC3E}">
        <p14:creationId xmlns:p14="http://schemas.microsoft.com/office/powerpoint/2010/main" val="66280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tshell definition and meaning | Collins English Dictionary">
            <a:extLst>
              <a:ext uri="{FF2B5EF4-FFF2-40B4-BE49-F238E27FC236}">
                <a16:creationId xmlns="" xmlns:a16="http://schemas.microsoft.com/office/drawing/2014/main" id="{40FC19FB-F855-C97E-3572-17A1CE352E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0" t="4354" r="5921" b="8287"/>
          <a:stretch/>
        </p:blipFill>
        <p:spPr bwMode="auto">
          <a:xfrm>
            <a:off x="7738593" y="4529267"/>
            <a:ext cx="1682240" cy="1708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82265" y="5383355"/>
            <a:ext cx="1411531" cy="523220"/>
          </a:xfrm>
          <a:prstGeom prst="rect">
            <a:avLst/>
          </a:prstGeom>
        </p:spPr>
        <p:txBody>
          <a:bodyPr wrap="square">
            <a:spAutoFit/>
          </a:bodyPr>
          <a:lstStyle/>
          <a:p>
            <a:r>
              <a:rPr lang="en-US" sz="2800" b="1" dirty="0">
                <a:solidFill>
                  <a:srgbClr val="FF0000"/>
                </a:solidFill>
                <a:latin typeface="EC Square Sans Pro" panose="020B0506040000020004"/>
              </a:rPr>
              <a:t>in a…</a:t>
            </a:r>
            <a:endParaRPr lang="en-GB" sz="2800" dirty="0">
              <a:solidFill>
                <a:srgbClr val="FF0000"/>
              </a:solidFill>
              <a:latin typeface="EC Square Sans Pro" panose="020B0506040000020004"/>
            </a:endParaRPr>
          </a:p>
        </p:txBody>
      </p:sp>
      <p:pic>
        <p:nvPicPr>
          <p:cNvPr id="5" name="Picture 4" descr="Harta tricolor a Romaniei 2, autocolant, fara sipci, 130x92c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89" t="15556" r="8889" b="20000"/>
          <a:stretch/>
        </p:blipFill>
        <p:spPr bwMode="auto">
          <a:xfrm>
            <a:off x="9519724" y="4481162"/>
            <a:ext cx="2193974" cy="1719602"/>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1">
            <a:extLst>
              <a:ext uri="{FF2B5EF4-FFF2-40B4-BE49-F238E27FC236}">
                <a16:creationId xmlns:a16="http://schemas.microsoft.com/office/drawing/2014/main" xmlns="" id="{C18BBE36-823E-4194-9ABE-3BBB1FFD08FB}"/>
              </a:ext>
            </a:extLst>
          </p:cNvPr>
          <p:cNvSpPr>
            <a:spLocks noGrp="1"/>
          </p:cNvSpPr>
          <p:nvPr>
            <p:ph type="body" sz="quarter" idx="10"/>
          </p:nvPr>
        </p:nvSpPr>
        <p:spPr>
          <a:xfrm>
            <a:off x="6171769" y="719482"/>
            <a:ext cx="5840712" cy="2989083"/>
          </a:xfrm>
        </p:spPr>
        <p:txBody>
          <a:bodyPr>
            <a:noAutofit/>
          </a:bodyPr>
          <a:lstStyle/>
          <a:p>
            <a:pPr marL="0" indent="0">
              <a:buNone/>
            </a:pPr>
            <a:r>
              <a:rPr lang="en-US" sz="4400" b="1" dirty="0" smtClean="0">
                <a:solidFill>
                  <a:srgbClr val="FF0000"/>
                </a:solidFill>
              </a:rPr>
              <a:t>O “</a:t>
            </a:r>
            <a:r>
              <a:rPr lang="en-US" sz="4400" b="1" dirty="0" err="1" smtClean="0">
                <a:solidFill>
                  <a:srgbClr val="FF0000"/>
                </a:solidFill>
              </a:rPr>
              <a:t>dimensiune</a:t>
            </a:r>
            <a:r>
              <a:rPr lang="en-US" sz="4400" b="1" dirty="0" smtClean="0">
                <a:solidFill>
                  <a:srgbClr val="FF0000"/>
                </a:solidFill>
              </a:rPr>
              <a:t>” a</a:t>
            </a:r>
          </a:p>
          <a:p>
            <a:pPr marL="0" indent="0">
              <a:buNone/>
            </a:pPr>
            <a:r>
              <a:rPr lang="en-US" sz="4400" b="1" dirty="0" err="1" smtClean="0">
                <a:solidFill>
                  <a:srgbClr val="FF0000"/>
                </a:solidFill>
              </a:rPr>
              <a:t>fenomenului</a:t>
            </a:r>
            <a:r>
              <a:rPr lang="en-US" sz="4400" b="1" dirty="0" smtClean="0">
                <a:solidFill>
                  <a:srgbClr val="FF0000"/>
                </a:solidFill>
              </a:rPr>
              <a:t> </a:t>
            </a:r>
            <a:r>
              <a:rPr lang="en-US" sz="4400" b="1" dirty="0" err="1">
                <a:solidFill>
                  <a:srgbClr val="FF0000"/>
                </a:solidFill>
              </a:rPr>
              <a:t>rezistenței</a:t>
            </a:r>
            <a:r>
              <a:rPr lang="en-US" sz="4400" b="1" dirty="0">
                <a:solidFill>
                  <a:srgbClr val="FF0000"/>
                </a:solidFill>
              </a:rPr>
              <a:t> </a:t>
            </a:r>
            <a:r>
              <a:rPr lang="en-US" sz="4400" b="1" dirty="0" err="1">
                <a:solidFill>
                  <a:srgbClr val="FF0000"/>
                </a:solidFill>
              </a:rPr>
              <a:t>în</a:t>
            </a:r>
            <a:r>
              <a:rPr lang="en-US" sz="4400" b="1" dirty="0">
                <a:solidFill>
                  <a:srgbClr val="FF0000"/>
                </a:solidFill>
              </a:rPr>
              <a:t> </a:t>
            </a:r>
            <a:r>
              <a:rPr lang="en-US" sz="4400" b="1" dirty="0" err="1">
                <a:solidFill>
                  <a:srgbClr val="FF0000"/>
                </a:solidFill>
              </a:rPr>
              <a:t>fermele</a:t>
            </a:r>
            <a:r>
              <a:rPr lang="en-US" sz="4400" b="1" dirty="0">
                <a:solidFill>
                  <a:srgbClr val="FF0000"/>
                </a:solidFill>
              </a:rPr>
              <a:t> de </a:t>
            </a:r>
            <a:r>
              <a:rPr lang="en-US" sz="4400" b="1" dirty="0" err="1">
                <a:solidFill>
                  <a:srgbClr val="FF0000"/>
                </a:solidFill>
              </a:rPr>
              <a:t>porci</a:t>
            </a:r>
            <a:r>
              <a:rPr lang="en-US" sz="4400" b="1" dirty="0">
                <a:solidFill>
                  <a:srgbClr val="FF0000"/>
                </a:solidFill>
              </a:rPr>
              <a:t> din </a:t>
            </a:r>
            <a:r>
              <a:rPr lang="en-US" sz="4400" b="1" dirty="0" err="1">
                <a:solidFill>
                  <a:srgbClr val="FF0000"/>
                </a:solidFill>
              </a:rPr>
              <a:t>V</a:t>
            </a:r>
            <a:r>
              <a:rPr lang="en-US" sz="4400" b="1" dirty="0" err="1" smtClean="0">
                <a:solidFill>
                  <a:srgbClr val="FF0000"/>
                </a:solidFill>
              </a:rPr>
              <a:t>estul</a:t>
            </a:r>
            <a:r>
              <a:rPr lang="en-US" sz="4400" b="1" dirty="0" smtClean="0">
                <a:solidFill>
                  <a:srgbClr val="FF0000"/>
                </a:solidFill>
              </a:rPr>
              <a:t> </a:t>
            </a:r>
            <a:r>
              <a:rPr lang="en-US" sz="4400" b="1" dirty="0" err="1">
                <a:solidFill>
                  <a:srgbClr val="FF0000"/>
                </a:solidFill>
              </a:rPr>
              <a:t>României</a:t>
            </a:r>
            <a:endParaRPr lang="en-US" sz="4400" b="1" dirty="0" smtClean="0">
              <a:solidFill>
                <a:srgbClr val="FF0000"/>
              </a:solidFill>
            </a:endParaRPr>
          </a:p>
        </p:txBody>
      </p:sp>
      <p:sp>
        <p:nvSpPr>
          <p:cNvPr id="6" name="TextBox 5"/>
          <p:cNvSpPr txBox="1"/>
          <p:nvPr/>
        </p:nvSpPr>
        <p:spPr>
          <a:xfrm>
            <a:off x="8649490" y="3534140"/>
            <a:ext cx="3538726" cy="892552"/>
          </a:xfrm>
          <a:prstGeom prst="rect">
            <a:avLst/>
          </a:prstGeom>
          <a:noFill/>
        </p:spPr>
        <p:txBody>
          <a:bodyPr wrap="none" rtlCol="0">
            <a:spAutoFit/>
          </a:bodyPr>
          <a:lstStyle/>
          <a:p>
            <a:pPr algn="ctr"/>
            <a:r>
              <a:rPr lang="en-US" sz="2000" b="1" dirty="0">
                <a:solidFill>
                  <a:srgbClr val="002060"/>
                </a:solidFill>
                <a:latin typeface="EC Square Sans Pro" panose="020B0506040000020004"/>
              </a:rPr>
              <a:t>Prof. Romeo T. </a:t>
            </a:r>
            <a:r>
              <a:rPr lang="en-US" sz="2000" b="1" dirty="0" smtClean="0">
                <a:solidFill>
                  <a:srgbClr val="002060"/>
                </a:solidFill>
                <a:latin typeface="EC Square Sans Pro" panose="020B0506040000020004"/>
              </a:rPr>
              <a:t>Cristina</a:t>
            </a:r>
          </a:p>
          <a:p>
            <a:pPr algn="ctr"/>
            <a:r>
              <a:rPr lang="en-US" sz="1600" b="1" dirty="0" err="1" smtClean="0">
                <a:solidFill>
                  <a:srgbClr val="002060"/>
                </a:solidFill>
                <a:latin typeface="EC Square Sans Pro" panose="020B0506040000020004"/>
              </a:rPr>
              <a:t>Facultatea</a:t>
            </a:r>
            <a:r>
              <a:rPr lang="en-US" sz="1600" b="1" dirty="0" smtClean="0">
                <a:solidFill>
                  <a:srgbClr val="002060"/>
                </a:solidFill>
                <a:latin typeface="EC Square Sans Pro" panose="020B0506040000020004"/>
              </a:rPr>
              <a:t> de </a:t>
            </a:r>
            <a:r>
              <a:rPr lang="en-US" sz="1600" b="1" dirty="0" err="1" smtClean="0">
                <a:solidFill>
                  <a:srgbClr val="002060"/>
                </a:solidFill>
                <a:latin typeface="EC Square Sans Pro" panose="020B0506040000020004"/>
              </a:rPr>
              <a:t>Medicina</a:t>
            </a:r>
            <a:r>
              <a:rPr lang="en-US" sz="1600" b="1" dirty="0" smtClean="0">
                <a:solidFill>
                  <a:srgbClr val="002060"/>
                </a:solidFill>
                <a:latin typeface="EC Square Sans Pro" panose="020B0506040000020004"/>
              </a:rPr>
              <a:t> </a:t>
            </a:r>
            <a:r>
              <a:rPr lang="en-US" sz="1600" b="1" dirty="0" err="1" smtClean="0">
                <a:solidFill>
                  <a:srgbClr val="002060"/>
                </a:solidFill>
                <a:latin typeface="EC Square Sans Pro" panose="020B0506040000020004"/>
              </a:rPr>
              <a:t>Veterinara</a:t>
            </a:r>
            <a:r>
              <a:rPr lang="en-US" sz="1600" b="1" dirty="0" smtClean="0">
                <a:solidFill>
                  <a:srgbClr val="002060"/>
                </a:solidFill>
                <a:latin typeface="EC Square Sans Pro" panose="020B0506040000020004"/>
              </a:rPr>
              <a:t> </a:t>
            </a:r>
            <a:r>
              <a:rPr lang="en-US" sz="1600" b="1" dirty="0" smtClean="0">
                <a:solidFill>
                  <a:srgbClr val="002060"/>
                </a:solidFill>
                <a:latin typeface="EC Square Sans Pro" panose="020B0506040000020004"/>
              </a:rPr>
              <a:t>Timisoara</a:t>
            </a:r>
          </a:p>
          <a:p>
            <a:pPr algn="ctr"/>
            <a:r>
              <a:rPr lang="en-US" sz="1600" b="1" dirty="0" smtClean="0">
                <a:solidFill>
                  <a:srgbClr val="002060"/>
                </a:solidFill>
                <a:latin typeface="EC Square Sans Pro" panose="020B0506040000020004"/>
              </a:rPr>
              <a:t>www.veterinarypharmacon.com</a:t>
            </a:r>
            <a:endParaRPr lang="en-US" sz="1600" b="1" dirty="0">
              <a:solidFill>
                <a:srgbClr val="002060"/>
              </a:solidFill>
              <a:latin typeface="EC Square Sans Pro" panose="020B0506040000020004"/>
            </a:endParaRPr>
          </a:p>
        </p:txBody>
      </p:sp>
    </p:spTree>
    <p:extLst>
      <p:ext uri="{BB962C8B-B14F-4D97-AF65-F5344CB8AC3E}">
        <p14:creationId xmlns:p14="http://schemas.microsoft.com/office/powerpoint/2010/main" val="1111726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12173931"/>
              </p:ext>
            </p:extLst>
          </p:nvPr>
        </p:nvGraphicFramePr>
        <p:xfrm>
          <a:off x="1443103" y="1267863"/>
          <a:ext cx="10201209" cy="4815840"/>
        </p:xfrm>
        <a:graphic>
          <a:graphicData uri="http://schemas.openxmlformats.org/drawingml/2006/table">
            <a:tbl>
              <a:tblPr firstRow="1" bandRow="1">
                <a:effectLst>
                  <a:innerShdw blurRad="63500" dist="50800" dir="8100000">
                    <a:prstClr val="black">
                      <a:alpha val="50000"/>
                    </a:prstClr>
                  </a:innerShdw>
                  <a:reflection blurRad="381000" stA="59000" endPos="29000" dist="228600" dir="5400000" sy="-100000" algn="bl" rotWithShape="0"/>
                </a:effectLst>
                <a:tableStyleId>{5C22544A-7EE6-4342-B048-85BDC9FD1C3A}</a:tableStyleId>
              </a:tblPr>
              <a:tblGrid>
                <a:gridCol w="10201209"/>
              </a:tblGrid>
              <a:tr h="435035">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a. </a:t>
                      </a:r>
                      <a:r>
                        <a:rPr lang="en-GB" sz="2800" b="0" dirty="0" err="1" smtClean="0">
                          <a:solidFill>
                            <a:schemeClr val="bg1"/>
                          </a:solidFill>
                          <a:latin typeface="EC Square Sans Pro"/>
                        </a:rPr>
                        <a:t>cantitatile</a:t>
                      </a:r>
                      <a:r>
                        <a:rPr lang="en-GB" sz="2800" b="0" dirty="0" smtClean="0">
                          <a:solidFill>
                            <a:schemeClr val="bg1"/>
                          </a:solidFill>
                          <a:latin typeface="EC Square Sans Pro"/>
                        </a:rPr>
                        <a:t> de </a:t>
                      </a:r>
                      <a:r>
                        <a:rPr lang="ro-RO" sz="2800" b="0" dirty="0" smtClean="0">
                          <a:solidFill>
                            <a:schemeClr val="bg1"/>
                          </a:solidFill>
                          <a:latin typeface="EC Square Sans Pro"/>
                        </a:rPr>
                        <a:t>medicament</a:t>
                      </a:r>
                      <a:r>
                        <a:rPr lang="en-GB" sz="2800" b="0" dirty="0" smtClean="0">
                          <a:solidFill>
                            <a:schemeClr val="bg1"/>
                          </a:solidFill>
                          <a:latin typeface="EC Square Sans Pro"/>
                        </a:rPr>
                        <a:t> </a:t>
                      </a:r>
                      <a:r>
                        <a:rPr lang="en-GB" sz="2800" b="0" dirty="0" err="1" smtClean="0">
                          <a:solidFill>
                            <a:schemeClr val="bg1"/>
                          </a:solidFill>
                          <a:latin typeface="EC Square Sans Pro"/>
                        </a:rPr>
                        <a:t>utilizate</a:t>
                      </a:r>
                      <a:r>
                        <a:rPr lang="en-GB" sz="2800" b="0" dirty="0" smtClean="0">
                          <a:solidFill>
                            <a:schemeClr val="bg1"/>
                          </a:solidFill>
                          <a:latin typeface="EC Square Sans Pro"/>
                        </a:rPr>
                        <a:t> </a:t>
                      </a:r>
                      <a:r>
                        <a:rPr lang="en-GB" sz="2800" b="0" dirty="0" err="1" smtClean="0">
                          <a:solidFill>
                            <a:schemeClr val="bg1"/>
                          </a:solidFill>
                          <a:latin typeface="EC Square Sans Pro"/>
                        </a:rPr>
                        <a:t>pentru</a:t>
                      </a:r>
                      <a:r>
                        <a:rPr lang="en-GB" sz="2800" b="0" dirty="0" smtClean="0">
                          <a:solidFill>
                            <a:schemeClr val="bg1"/>
                          </a:solidFill>
                          <a:latin typeface="EC Square Sans Pro"/>
                        </a:rPr>
                        <a:t> </a:t>
                      </a:r>
                      <a:r>
                        <a:rPr lang="en-GB" sz="2800" b="0" dirty="0" err="1" smtClean="0">
                          <a:solidFill>
                            <a:schemeClr val="bg1"/>
                          </a:solidFill>
                          <a:latin typeface="EC Square Sans Pro"/>
                        </a:rPr>
                        <a:t>fiecare</a:t>
                      </a:r>
                      <a:r>
                        <a:rPr lang="en-GB" sz="2800" b="0" dirty="0" smtClean="0">
                          <a:solidFill>
                            <a:schemeClr val="bg1"/>
                          </a:solidFill>
                          <a:latin typeface="EC Square Sans Pro"/>
                        </a:rPr>
                        <a:t> specie de </a:t>
                      </a:r>
                      <a:r>
                        <a:rPr lang="en-GB" sz="2800" b="0" dirty="0" err="1" smtClean="0">
                          <a:solidFill>
                            <a:schemeClr val="bg1"/>
                          </a:solidFill>
                          <a:latin typeface="EC Square Sans Pro"/>
                        </a:rPr>
                        <a:t>animale</a:t>
                      </a:r>
                      <a:r>
                        <a:rPr lang="en-GB" sz="2800" b="0" dirty="0" smtClean="0">
                          <a:solidFill>
                            <a:schemeClr val="bg1"/>
                          </a:solidFill>
                          <a:latin typeface="EC Square Sans Pro"/>
                        </a:rPr>
                        <a:t>;</a:t>
                      </a:r>
                      <a:endParaRPr lang="ro-RO" sz="2800" b="0" dirty="0" smtClean="0">
                        <a:solidFill>
                          <a:schemeClr val="bg1"/>
                        </a:solidFill>
                        <a:latin typeface="EC Square Sans Pro"/>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9900"/>
                    </a:solidFill>
                  </a:tcPr>
                </a:tc>
              </a:tr>
              <a:tr h="773396">
                <a:tc>
                  <a:txBody>
                    <a:bodyPr/>
                    <a:lstStyle/>
                    <a:p>
                      <a:pPr marL="0" marR="0" indent="0" algn="just" defTabSz="357188"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b.</a:t>
                      </a:r>
                      <a:r>
                        <a:rPr lang="ro-RO" sz="2800" b="0" baseline="0" dirty="0" smtClean="0">
                          <a:solidFill>
                            <a:schemeClr val="bg1"/>
                          </a:solidFill>
                          <a:latin typeface="EC Square Sans Pro"/>
                        </a:rPr>
                        <a:t> </a:t>
                      </a:r>
                      <a:r>
                        <a:rPr lang="en-GB" sz="2800" dirty="0" smtClean="0">
                          <a:solidFill>
                            <a:schemeClr val="bg1"/>
                          </a:solidFill>
                          <a:latin typeface="EC Square Sans Pro"/>
                        </a:rPr>
                        <a:t>o </a:t>
                      </a:r>
                      <a:r>
                        <a:rPr lang="en-GB" sz="2800" dirty="0" err="1" smtClean="0">
                          <a:solidFill>
                            <a:schemeClr val="bg1"/>
                          </a:solidFill>
                          <a:latin typeface="EC Square Sans Pro"/>
                        </a:rPr>
                        <a:t>lista</a:t>
                      </a:r>
                      <a:r>
                        <a:rPr lang="en-GB" sz="2800" dirty="0" smtClean="0">
                          <a:solidFill>
                            <a:schemeClr val="bg1"/>
                          </a:solidFill>
                          <a:latin typeface="EC Square Sans Pro"/>
                        </a:rPr>
                        <a:t> a </a:t>
                      </a:r>
                      <a:r>
                        <a:rPr lang="en-GB" sz="2800" dirty="0" err="1" smtClean="0">
                          <a:solidFill>
                            <a:schemeClr val="bg1"/>
                          </a:solidFill>
                          <a:latin typeface="EC Square Sans Pro"/>
                        </a:rPr>
                        <a:t>tuturor</a:t>
                      </a:r>
                      <a:r>
                        <a:rPr lang="en-GB" sz="2800" dirty="0" smtClean="0">
                          <a:solidFill>
                            <a:schemeClr val="bg1"/>
                          </a:solidFill>
                          <a:latin typeface="EC Square Sans Pro"/>
                        </a:rPr>
                        <a:t> </a:t>
                      </a:r>
                      <a:r>
                        <a:rPr lang="ro-RO" sz="2800" dirty="0" smtClean="0">
                          <a:solidFill>
                            <a:schemeClr val="bg1"/>
                          </a:solidFill>
                          <a:latin typeface="EC Square Sans Pro"/>
                        </a:rPr>
                        <a:t>medicamentelor</a:t>
                      </a:r>
                      <a:r>
                        <a:rPr lang="en-GB" sz="2800" dirty="0" smtClean="0">
                          <a:solidFill>
                            <a:schemeClr val="bg1"/>
                          </a:solidFill>
                          <a:latin typeface="EC Square Sans Pro"/>
                        </a:rPr>
                        <a:t> </a:t>
                      </a:r>
                      <a:r>
                        <a:rPr lang="en-GB" sz="2800" dirty="0" err="1" smtClean="0">
                          <a:solidFill>
                            <a:schemeClr val="bg1"/>
                          </a:solidFill>
                          <a:latin typeface="EC Square Sans Pro"/>
                        </a:rPr>
                        <a:t>furnizate</a:t>
                      </a:r>
                      <a:r>
                        <a:rPr lang="en-GB" sz="2800" dirty="0" smtClean="0">
                          <a:solidFill>
                            <a:schemeClr val="bg1"/>
                          </a:solidFill>
                          <a:latin typeface="EC Square Sans Pro"/>
                        </a:rPr>
                        <a:t> </a:t>
                      </a:r>
                      <a:r>
                        <a:rPr lang="en-GB" sz="2800" dirty="0" err="1" smtClean="0">
                          <a:solidFill>
                            <a:schemeClr val="bg1"/>
                          </a:solidFill>
                          <a:latin typeface="EC Square Sans Pro"/>
                        </a:rPr>
                        <a:t>fiec</a:t>
                      </a:r>
                      <a:r>
                        <a:rPr lang="ro-RO" sz="2800" dirty="0" smtClean="0">
                          <a:solidFill>
                            <a:schemeClr val="bg1"/>
                          </a:solidFill>
                          <a:latin typeface="EC Square Sans Pro"/>
                        </a:rPr>
                        <a:t>ă</a:t>
                      </a:r>
                      <a:r>
                        <a:rPr lang="en-GB" sz="2800" dirty="0" smtClean="0">
                          <a:solidFill>
                            <a:schemeClr val="bg1"/>
                          </a:solidFill>
                          <a:latin typeface="EC Square Sans Pro"/>
                        </a:rPr>
                        <a:t>rei </a:t>
                      </a:r>
                      <a:r>
                        <a:rPr lang="en-GB" sz="2800" dirty="0" err="1" smtClean="0">
                          <a:solidFill>
                            <a:schemeClr val="bg1"/>
                          </a:solidFill>
                          <a:latin typeface="EC Square Sans Pro"/>
                        </a:rPr>
                        <a:t>exploatati</a:t>
                      </a:r>
                      <a:r>
                        <a:rPr lang="ro-RO" sz="2800" dirty="0" smtClean="0">
                          <a:solidFill>
                            <a:schemeClr val="bg1"/>
                          </a:solidFill>
                          <a:latin typeface="EC Square Sans Pro"/>
                        </a:rPr>
                        <a:t>i</a:t>
                      </a:r>
                      <a:r>
                        <a:rPr lang="en-GB" sz="2800" dirty="0" smtClean="0">
                          <a:solidFill>
                            <a:schemeClr val="bg1"/>
                          </a:solidFill>
                          <a:latin typeface="EC Square Sans Pro"/>
                        </a:rPr>
                        <a:t> de</a:t>
                      </a:r>
                      <a:r>
                        <a:rPr lang="ro-RO" sz="2800" baseline="0" dirty="0" smtClean="0">
                          <a:solidFill>
                            <a:schemeClr val="bg1"/>
                          </a:solidFill>
                          <a:latin typeface="EC Square Sans Pro"/>
                        </a:rPr>
                        <a:t> </a:t>
                      </a:r>
                      <a:r>
                        <a:rPr lang="en-GB" sz="2800" dirty="0" err="1" smtClean="0">
                          <a:solidFill>
                            <a:schemeClr val="bg1"/>
                          </a:solidFill>
                          <a:latin typeface="EC Square Sans Pro"/>
                        </a:rPr>
                        <a:t>animale</a:t>
                      </a:r>
                      <a:r>
                        <a:rPr lang="en-GB" sz="2800" dirty="0" smtClean="0">
                          <a:solidFill>
                            <a:schemeClr val="bg1"/>
                          </a:solidFill>
                          <a:latin typeface="EC Square Sans Pro"/>
                        </a:rPr>
                        <a:t> de la care se </a:t>
                      </a:r>
                      <a:r>
                        <a:rPr lang="en-GB" sz="2800" dirty="0" err="1" smtClean="0">
                          <a:solidFill>
                            <a:schemeClr val="bg1"/>
                          </a:solidFill>
                          <a:latin typeface="EC Square Sans Pro"/>
                        </a:rPr>
                        <a:t>obtin</a:t>
                      </a:r>
                      <a:r>
                        <a:rPr lang="ro-RO" sz="2800" dirty="0" smtClean="0">
                          <a:solidFill>
                            <a:schemeClr val="bg1"/>
                          </a:solidFill>
                          <a:latin typeface="EC Square Sans Pro"/>
                        </a:rPr>
                        <a:t> </a:t>
                      </a:r>
                      <a:r>
                        <a:rPr lang="en-GB" sz="2800" dirty="0" err="1" smtClean="0">
                          <a:solidFill>
                            <a:schemeClr val="bg1"/>
                          </a:solidFill>
                          <a:latin typeface="EC Square Sans Pro"/>
                        </a:rPr>
                        <a:t>produse</a:t>
                      </a:r>
                      <a:r>
                        <a:rPr lang="en-GB" sz="2800" dirty="0" smtClean="0">
                          <a:solidFill>
                            <a:schemeClr val="bg1"/>
                          </a:solidFill>
                          <a:latin typeface="EC Square Sans Pro"/>
                        </a:rPr>
                        <a:t> </a:t>
                      </a:r>
                      <a:r>
                        <a:rPr lang="en-GB" sz="2800" dirty="0" err="1" smtClean="0">
                          <a:solidFill>
                            <a:schemeClr val="bg1"/>
                          </a:solidFill>
                          <a:latin typeface="EC Square Sans Pro"/>
                        </a:rPr>
                        <a:t>alimentare</a:t>
                      </a:r>
                      <a:r>
                        <a:rPr lang="en-GB" sz="2800" dirty="0" smtClean="0">
                          <a:solidFill>
                            <a:schemeClr val="bg1"/>
                          </a:solidFill>
                          <a:latin typeface="EC Square Sans Pro"/>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r h="429492">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c.</a:t>
                      </a:r>
                      <a:r>
                        <a:rPr lang="ro-RO" sz="2800" baseline="0" dirty="0" smtClean="0">
                          <a:solidFill>
                            <a:schemeClr val="bg1"/>
                          </a:solidFill>
                          <a:latin typeface="EC Square Sans Pro"/>
                        </a:rPr>
                        <a:t> </a:t>
                      </a:r>
                      <a:r>
                        <a:rPr lang="en-GB" sz="2800" dirty="0" err="1" smtClean="0">
                          <a:solidFill>
                            <a:schemeClr val="bg1"/>
                          </a:solidFill>
                          <a:latin typeface="EC Square Sans Pro"/>
                        </a:rPr>
                        <a:t>protocoalele</a:t>
                      </a:r>
                      <a:r>
                        <a:rPr lang="en-GB" sz="2800" dirty="0" smtClean="0">
                          <a:solidFill>
                            <a:schemeClr val="bg1"/>
                          </a:solidFill>
                          <a:latin typeface="EC Square Sans Pro"/>
                        </a:rPr>
                        <a:t> de </a:t>
                      </a:r>
                      <a:r>
                        <a:rPr lang="en-GB" sz="2800" dirty="0" err="1" smtClean="0">
                          <a:solidFill>
                            <a:schemeClr val="bg1"/>
                          </a:solidFill>
                          <a:latin typeface="EC Square Sans Pro"/>
                        </a:rPr>
                        <a:t>tratament</a:t>
                      </a:r>
                      <a:r>
                        <a:rPr lang="en-GB" sz="2800" dirty="0" smtClean="0">
                          <a:solidFill>
                            <a:schemeClr val="bg1"/>
                          </a:solidFill>
                          <a:latin typeface="EC Square Sans Pro"/>
                        </a:rPr>
                        <a:t>, </a:t>
                      </a:r>
                      <a:r>
                        <a:rPr lang="en-GB" sz="2800" dirty="0" err="1" smtClean="0">
                          <a:solidFill>
                            <a:schemeClr val="bg1"/>
                          </a:solidFill>
                          <a:latin typeface="EC Square Sans Pro"/>
                        </a:rPr>
                        <a:t>incluz</a:t>
                      </a:r>
                      <a:r>
                        <a:rPr lang="ro-RO" sz="2800" dirty="0" smtClean="0">
                          <a:solidFill>
                            <a:schemeClr val="bg1"/>
                          </a:solidFill>
                          <a:latin typeface="EC Square Sans Pro"/>
                        </a:rPr>
                        <a:t>â</a:t>
                      </a:r>
                      <a:r>
                        <a:rPr lang="en-GB" sz="2800" dirty="0" err="1" smtClean="0">
                          <a:solidFill>
                            <a:schemeClr val="bg1"/>
                          </a:solidFill>
                          <a:latin typeface="EC Square Sans Pro"/>
                        </a:rPr>
                        <a:t>nd</a:t>
                      </a:r>
                      <a:r>
                        <a:rPr lang="en-GB" sz="2800" dirty="0" smtClean="0">
                          <a:solidFill>
                            <a:schemeClr val="bg1"/>
                          </a:solidFill>
                          <a:latin typeface="EC Square Sans Pro"/>
                        </a:rPr>
                        <a:t> </a:t>
                      </a:r>
                      <a:r>
                        <a:rPr lang="en-GB" sz="2800" dirty="0" err="1" smtClean="0">
                          <a:solidFill>
                            <a:schemeClr val="bg1"/>
                          </a:solidFill>
                          <a:latin typeface="EC Square Sans Pro"/>
                        </a:rPr>
                        <a:t>identificarea</a:t>
                      </a:r>
                      <a:r>
                        <a:rPr lang="en-GB" sz="2800" dirty="0" smtClean="0">
                          <a:solidFill>
                            <a:schemeClr val="bg1"/>
                          </a:solidFill>
                          <a:latin typeface="EC Square Sans Pro"/>
                        </a:rPr>
                        <a:t> </a:t>
                      </a:r>
                      <a:r>
                        <a:rPr lang="en-GB" sz="2800" dirty="0" err="1" smtClean="0">
                          <a:solidFill>
                            <a:schemeClr val="bg1"/>
                          </a:solidFill>
                          <a:latin typeface="EC Square Sans Pro"/>
                        </a:rPr>
                        <a:t>animalelor</a:t>
                      </a:r>
                      <a:r>
                        <a:rPr lang="en-GB" sz="2800" dirty="0" smtClean="0">
                          <a:solidFill>
                            <a:schemeClr val="bg1"/>
                          </a:solidFill>
                          <a:latin typeface="EC Square Sans Pro"/>
                        </a:rPr>
                        <a:t> </a:t>
                      </a:r>
                      <a:r>
                        <a:rPr lang="en-GB" sz="2800" dirty="0" err="1" smtClean="0">
                          <a:solidFill>
                            <a:schemeClr val="bg1"/>
                          </a:solidFill>
                          <a:latin typeface="EC Square Sans Pro"/>
                        </a:rPr>
                        <a:t>si</a:t>
                      </a:r>
                      <a:r>
                        <a:rPr lang="en-GB" sz="2800" dirty="0" smtClean="0">
                          <a:solidFill>
                            <a:schemeClr val="bg1"/>
                          </a:solidFill>
                          <a:latin typeface="EC Square Sans Pro"/>
                        </a:rPr>
                        <a:t> </a:t>
                      </a:r>
                      <a:r>
                        <a:rPr lang="en-GB" sz="2800" dirty="0" err="1" smtClean="0">
                          <a:solidFill>
                            <a:schemeClr val="bg1"/>
                          </a:solidFill>
                          <a:latin typeface="EC Square Sans Pro"/>
                        </a:rPr>
                        <a:t>perioada</a:t>
                      </a:r>
                      <a:r>
                        <a:rPr lang="en-GB" sz="2800" dirty="0" smtClean="0">
                          <a:solidFill>
                            <a:schemeClr val="bg1"/>
                          </a:solidFill>
                          <a:latin typeface="EC Square Sans Pro"/>
                        </a:rPr>
                        <a:t> de</a:t>
                      </a:r>
                      <a:r>
                        <a:rPr lang="ro-RO" sz="2800" dirty="0" smtClean="0">
                          <a:solidFill>
                            <a:schemeClr val="bg1"/>
                          </a:solidFill>
                          <a:latin typeface="EC Square Sans Pro"/>
                        </a:rPr>
                        <a:t> </a:t>
                      </a:r>
                      <a:r>
                        <a:rPr lang="en-GB" sz="2800" dirty="0" err="1" smtClean="0">
                          <a:solidFill>
                            <a:schemeClr val="bg1"/>
                          </a:solidFill>
                          <a:latin typeface="EC Square Sans Pro"/>
                        </a:rPr>
                        <a:t>asteptare</a:t>
                      </a:r>
                      <a:r>
                        <a:rPr lang="ro-RO" sz="2800" dirty="0" smtClean="0">
                          <a:solidFill>
                            <a:schemeClr val="bg1"/>
                          </a:solidFill>
                          <a:latin typeface="EC Square Sans Pro"/>
                        </a:rPr>
                        <a:t> / medicament</a:t>
                      </a:r>
                      <a:r>
                        <a:rPr lang="en-GB" sz="2800" dirty="0" smtClean="0">
                          <a:solidFill>
                            <a:schemeClr val="bg1"/>
                          </a:solidFill>
                          <a:latin typeface="EC Square Sans Pro"/>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900"/>
                    </a:solidFill>
                  </a:tcPr>
                </a:tc>
              </a:tr>
              <a:tr h="435035">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d. </a:t>
                      </a:r>
                      <a:r>
                        <a:rPr lang="it-IT" sz="2800" dirty="0" smtClean="0">
                          <a:solidFill>
                            <a:schemeClr val="bg1"/>
                          </a:solidFill>
                          <a:latin typeface="EC Square Sans Pro"/>
                        </a:rPr>
                        <a:t>date privind sensibilitatea antimicrobian</a:t>
                      </a:r>
                      <a:r>
                        <a:rPr lang="ro-RO" sz="2800" dirty="0" smtClean="0">
                          <a:solidFill>
                            <a:schemeClr val="bg1"/>
                          </a:solidFill>
                          <a:latin typeface="EC Square Sans Pro"/>
                        </a:rPr>
                        <a:t>ă </a:t>
                      </a:r>
                      <a:r>
                        <a:rPr lang="ro-RO" sz="2800" dirty="0" smtClean="0">
                          <a:solidFill>
                            <a:schemeClr val="bg1"/>
                          </a:solidFill>
                          <a:latin typeface="EC Square Sans Pro"/>
                        </a:rPr>
                        <a:t>identificată</a:t>
                      </a:r>
                      <a:r>
                        <a:rPr lang="en-US" sz="2800" dirty="0" smtClean="0">
                          <a:solidFill>
                            <a:schemeClr val="bg1"/>
                          </a:solidFill>
                          <a:latin typeface="EC Square Sans Pro"/>
                        </a:rPr>
                        <a:t> in </a:t>
                      </a:r>
                      <a:r>
                        <a:rPr lang="en-US" sz="2800" dirty="0" err="1" smtClean="0">
                          <a:solidFill>
                            <a:schemeClr val="bg1"/>
                          </a:solidFill>
                          <a:latin typeface="EC Square Sans Pro"/>
                        </a:rPr>
                        <a:t>antibiograma</a:t>
                      </a:r>
                      <a:r>
                        <a:rPr lang="it-IT" sz="2800" dirty="0" smtClean="0">
                          <a:solidFill>
                            <a:schemeClr val="bg1"/>
                          </a:solidFill>
                          <a:latin typeface="EC Square Sans Pro"/>
                        </a:rPr>
                        <a:t>;</a:t>
                      </a:r>
                      <a:r>
                        <a:rPr lang="ro-RO" sz="2800" dirty="0" smtClean="0">
                          <a:solidFill>
                            <a:schemeClr val="bg1"/>
                          </a:solidFill>
                          <a:latin typeface="EC Square Sans Pro"/>
                        </a:rPr>
                        <a:t> </a:t>
                      </a:r>
                      <a:endParaRPr lang="it-IT" sz="2800" dirty="0" smtClean="0">
                        <a:solidFill>
                          <a:schemeClr val="bg1"/>
                        </a:solidFill>
                        <a:latin typeface="EC Square Sans Pro"/>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r h="163745">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e.</a:t>
                      </a:r>
                      <a:r>
                        <a:rPr lang="ro-RO" sz="2800" dirty="0" smtClean="0">
                          <a:solidFill>
                            <a:schemeClr val="bg1"/>
                          </a:solidFill>
                          <a:latin typeface="EC Square Sans Pro"/>
                        </a:rPr>
                        <a:t> </a:t>
                      </a:r>
                      <a:r>
                        <a:rPr lang="en-GB" sz="2800" dirty="0" err="1" smtClean="0">
                          <a:solidFill>
                            <a:schemeClr val="bg1"/>
                          </a:solidFill>
                          <a:latin typeface="EC Square Sans Pro"/>
                        </a:rPr>
                        <a:t>observatii</a:t>
                      </a:r>
                      <a:r>
                        <a:rPr lang="en-GB" sz="2800" dirty="0" smtClean="0">
                          <a:solidFill>
                            <a:schemeClr val="bg1"/>
                          </a:solidFill>
                          <a:latin typeface="EC Square Sans Pro"/>
                        </a:rPr>
                        <a:t> </a:t>
                      </a:r>
                      <a:r>
                        <a:rPr lang="en-GB" sz="2800" dirty="0" err="1" smtClean="0">
                          <a:solidFill>
                            <a:schemeClr val="bg1"/>
                          </a:solidFill>
                          <a:latin typeface="EC Square Sans Pro"/>
                        </a:rPr>
                        <a:t>asupra</a:t>
                      </a:r>
                      <a:r>
                        <a:rPr lang="en-GB" sz="2800" dirty="0" smtClean="0">
                          <a:solidFill>
                            <a:schemeClr val="bg1"/>
                          </a:solidFill>
                          <a:latin typeface="EC Square Sans Pro"/>
                        </a:rPr>
                        <a:t> </a:t>
                      </a:r>
                      <a:r>
                        <a:rPr lang="en-GB" sz="2800" dirty="0" err="1" smtClean="0">
                          <a:solidFill>
                            <a:schemeClr val="bg1"/>
                          </a:solidFill>
                          <a:latin typeface="EC Square Sans Pro"/>
                        </a:rPr>
                        <a:t>raspunsului</a:t>
                      </a:r>
                      <a:r>
                        <a:rPr lang="en-GB" sz="2800" dirty="0" smtClean="0">
                          <a:solidFill>
                            <a:schemeClr val="bg1"/>
                          </a:solidFill>
                          <a:latin typeface="EC Square Sans Pro"/>
                        </a:rPr>
                        <a:t> </a:t>
                      </a:r>
                      <a:r>
                        <a:rPr lang="en-GB" sz="2800" dirty="0" err="1" smtClean="0">
                          <a:solidFill>
                            <a:schemeClr val="bg1"/>
                          </a:solidFill>
                          <a:latin typeface="EC Square Sans Pro"/>
                        </a:rPr>
                        <a:t>terapeutic</a:t>
                      </a:r>
                      <a:r>
                        <a:rPr lang="en-GB" sz="2800" dirty="0" smtClean="0">
                          <a:solidFill>
                            <a:schemeClr val="bg1"/>
                          </a:solidFill>
                          <a:latin typeface="EC Square Sans Pro"/>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900"/>
                    </a:solidFill>
                  </a:tcPr>
                </a:tc>
              </a:tr>
              <a:tr h="1111757">
                <a:tc>
                  <a:txBody>
                    <a:bodyPr/>
                    <a:lstStyle/>
                    <a:p>
                      <a:pPr marL="0" marR="0" indent="0" algn="just" defTabSz="457200" rtl="0" eaLnBrk="1" fontAlgn="auto" latinLnBrk="0" hangingPunct="1">
                        <a:lnSpc>
                          <a:spcPct val="100000"/>
                        </a:lnSpc>
                        <a:spcBef>
                          <a:spcPts val="0"/>
                        </a:spcBef>
                        <a:spcAft>
                          <a:spcPts val="0"/>
                        </a:spcAft>
                        <a:buClrTx/>
                        <a:buSzTx/>
                        <a:buFont typeface="+mj-lt"/>
                        <a:buNone/>
                        <a:tabLst/>
                        <a:defRPr/>
                      </a:pPr>
                      <a:r>
                        <a:rPr lang="ro-RO" sz="2800" b="1" dirty="0" smtClean="0">
                          <a:solidFill>
                            <a:schemeClr val="bg1"/>
                          </a:solidFill>
                          <a:latin typeface="EC Square Sans Pro"/>
                        </a:rPr>
                        <a:t>f. </a:t>
                      </a:r>
                      <a:r>
                        <a:rPr lang="en-GB" sz="2800" dirty="0" err="1" smtClean="0">
                          <a:solidFill>
                            <a:schemeClr val="bg1"/>
                          </a:solidFill>
                          <a:latin typeface="EC Square Sans Pro"/>
                        </a:rPr>
                        <a:t>investigarea</a:t>
                      </a:r>
                      <a:r>
                        <a:rPr lang="en-GB" sz="2800" dirty="0" smtClean="0">
                          <a:solidFill>
                            <a:schemeClr val="bg1"/>
                          </a:solidFill>
                          <a:latin typeface="EC Square Sans Pro"/>
                        </a:rPr>
                        <a:t> </a:t>
                      </a:r>
                      <a:r>
                        <a:rPr lang="en-GB" sz="2800" dirty="0" err="1" smtClean="0">
                          <a:solidFill>
                            <a:schemeClr val="bg1"/>
                          </a:solidFill>
                          <a:latin typeface="EC Square Sans Pro"/>
                        </a:rPr>
                        <a:t>reactiilor</a:t>
                      </a:r>
                      <a:r>
                        <a:rPr lang="en-GB" sz="2800" dirty="0" smtClean="0">
                          <a:solidFill>
                            <a:schemeClr val="bg1"/>
                          </a:solidFill>
                          <a:latin typeface="EC Square Sans Pro"/>
                        </a:rPr>
                        <a:t> adverse la </a:t>
                      </a:r>
                      <a:r>
                        <a:rPr lang="en-GB" sz="2800" dirty="0" err="1" smtClean="0">
                          <a:solidFill>
                            <a:schemeClr val="bg1"/>
                          </a:solidFill>
                          <a:latin typeface="EC Square Sans Pro"/>
                        </a:rPr>
                        <a:t>tratamente</a:t>
                      </a:r>
                      <a:r>
                        <a:rPr lang="en-GB" sz="2800" dirty="0" smtClean="0">
                          <a:solidFill>
                            <a:schemeClr val="bg1"/>
                          </a:solidFill>
                          <a:latin typeface="EC Square Sans Pro"/>
                        </a:rPr>
                        <a:t>, </a:t>
                      </a:r>
                      <a:r>
                        <a:rPr lang="en-GB" sz="2800" dirty="0" err="1" smtClean="0">
                          <a:solidFill>
                            <a:schemeClr val="bg1"/>
                          </a:solidFill>
                          <a:latin typeface="EC Square Sans Pro"/>
                        </a:rPr>
                        <a:t>inclusiv</a:t>
                      </a:r>
                      <a:r>
                        <a:rPr lang="en-GB" sz="2800" dirty="0" smtClean="0">
                          <a:solidFill>
                            <a:schemeClr val="bg1"/>
                          </a:solidFill>
                          <a:latin typeface="EC Square Sans Pro"/>
                        </a:rPr>
                        <a:t> </a:t>
                      </a:r>
                      <a:r>
                        <a:rPr lang="en-GB" sz="2800" dirty="0" err="1" smtClean="0">
                          <a:solidFill>
                            <a:schemeClr val="bg1"/>
                          </a:solidFill>
                          <a:latin typeface="EC Square Sans Pro"/>
                        </a:rPr>
                        <a:t>lipsa</a:t>
                      </a:r>
                      <a:r>
                        <a:rPr lang="ro-RO" sz="2800" dirty="0" smtClean="0">
                          <a:solidFill>
                            <a:schemeClr val="bg1"/>
                          </a:solidFill>
                          <a:latin typeface="EC Square Sans Pro"/>
                        </a:rPr>
                        <a:t> </a:t>
                      </a:r>
                      <a:r>
                        <a:rPr lang="it-IT" sz="2800" dirty="0" smtClean="0">
                          <a:solidFill>
                            <a:schemeClr val="bg1"/>
                          </a:solidFill>
                          <a:latin typeface="EC Square Sans Pro"/>
                        </a:rPr>
                        <a:t>r</a:t>
                      </a:r>
                      <a:r>
                        <a:rPr lang="ro-RO" sz="2800" dirty="0" smtClean="0">
                          <a:solidFill>
                            <a:schemeClr val="bg1"/>
                          </a:solidFill>
                          <a:latin typeface="EC Square Sans Pro"/>
                        </a:rPr>
                        <a:t>ă</a:t>
                      </a:r>
                      <a:r>
                        <a:rPr lang="it-IT" sz="2800" dirty="0" smtClean="0">
                          <a:solidFill>
                            <a:schemeClr val="bg1"/>
                          </a:solidFill>
                          <a:latin typeface="EC Square Sans Pro"/>
                        </a:rPr>
                        <a:t>spuns</a:t>
                      </a:r>
                      <a:r>
                        <a:rPr lang="ro-RO" sz="2800" dirty="0" smtClean="0">
                          <a:solidFill>
                            <a:schemeClr val="bg1"/>
                          </a:solidFill>
                          <a:latin typeface="EC Square Sans Pro"/>
                        </a:rPr>
                        <a:t>ul</a:t>
                      </a:r>
                      <a:r>
                        <a:rPr lang="it-IT" sz="2800" dirty="0" smtClean="0">
                          <a:solidFill>
                            <a:schemeClr val="bg1"/>
                          </a:solidFill>
                          <a:latin typeface="EC Square Sans Pro"/>
                        </a:rPr>
                        <a:t>ui posibil</a:t>
                      </a:r>
                      <a:r>
                        <a:rPr lang="it-IT" sz="2800" baseline="0" dirty="0" smtClean="0">
                          <a:solidFill>
                            <a:schemeClr val="bg1"/>
                          </a:solidFill>
                          <a:latin typeface="EC Square Sans Pro"/>
                        </a:rPr>
                        <a:t> datorita</a:t>
                      </a:r>
                      <a:r>
                        <a:rPr lang="it-IT" sz="2800" dirty="0" smtClean="0">
                          <a:solidFill>
                            <a:schemeClr val="bg1"/>
                          </a:solidFill>
                          <a:latin typeface="EC Square Sans Pro"/>
                        </a:rPr>
                        <a:t> rezistentei</a:t>
                      </a:r>
                      <a:r>
                        <a:rPr lang="it-IT" sz="2800" baseline="0" dirty="0" smtClean="0">
                          <a:solidFill>
                            <a:schemeClr val="bg1"/>
                          </a:solidFill>
                          <a:latin typeface="EC Square Sans Pro"/>
                        </a:rPr>
                        <a:t> </a:t>
                      </a:r>
                      <a:r>
                        <a:rPr lang="it-IT" sz="2800" dirty="0" smtClean="0">
                          <a:solidFill>
                            <a:schemeClr val="bg1"/>
                          </a:solidFill>
                          <a:latin typeface="EC Square Sans Pro"/>
                        </a:rPr>
                        <a:t>la </a:t>
                      </a:r>
                      <a:r>
                        <a:rPr lang="it-IT" sz="2800" dirty="0" smtClean="0">
                          <a:solidFill>
                            <a:schemeClr val="bg1"/>
                          </a:solidFill>
                          <a:latin typeface="EC Square Sans Pro"/>
                        </a:rPr>
                        <a:t>antimicrobiene. Suspiciunile de</a:t>
                      </a:r>
                      <a:r>
                        <a:rPr lang="ro-RO" sz="2800" dirty="0" smtClean="0">
                          <a:solidFill>
                            <a:schemeClr val="bg1"/>
                          </a:solidFill>
                          <a:latin typeface="EC Square Sans Pro"/>
                        </a:rPr>
                        <a:t> </a:t>
                      </a:r>
                      <a:r>
                        <a:rPr lang="en-GB" sz="2800" dirty="0" err="1" smtClean="0">
                          <a:solidFill>
                            <a:schemeClr val="bg1"/>
                          </a:solidFill>
                          <a:latin typeface="EC Square Sans Pro"/>
                        </a:rPr>
                        <a:t>reactii</a:t>
                      </a:r>
                      <a:r>
                        <a:rPr lang="en-GB" sz="2800" dirty="0" smtClean="0">
                          <a:solidFill>
                            <a:schemeClr val="bg1"/>
                          </a:solidFill>
                          <a:latin typeface="EC Square Sans Pro"/>
                        </a:rPr>
                        <a:t> </a:t>
                      </a:r>
                      <a:r>
                        <a:rPr lang="en-GB" sz="2800" dirty="0" smtClean="0">
                          <a:solidFill>
                            <a:schemeClr val="bg1"/>
                          </a:solidFill>
                          <a:latin typeface="EC Square Sans Pro"/>
                        </a:rPr>
                        <a:t>adverse</a:t>
                      </a:r>
                      <a:r>
                        <a:rPr lang="en-GB" sz="2800" baseline="0" dirty="0" smtClean="0">
                          <a:solidFill>
                            <a:schemeClr val="bg1"/>
                          </a:solidFill>
                          <a:latin typeface="EC Square Sans Pro"/>
                        </a:rPr>
                        <a:t> </a:t>
                      </a:r>
                      <a:r>
                        <a:rPr lang="en-GB" sz="2800" dirty="0" err="1" smtClean="0">
                          <a:solidFill>
                            <a:schemeClr val="bg1"/>
                          </a:solidFill>
                          <a:latin typeface="EC Square Sans Pro"/>
                        </a:rPr>
                        <a:t>trebuie</a:t>
                      </a:r>
                      <a:r>
                        <a:rPr lang="en-GB" sz="2800" dirty="0" smtClean="0">
                          <a:solidFill>
                            <a:schemeClr val="bg1"/>
                          </a:solidFill>
                          <a:latin typeface="EC Square Sans Pro"/>
                        </a:rPr>
                        <a:t> </a:t>
                      </a:r>
                      <a:r>
                        <a:rPr lang="en-GB" sz="2800" dirty="0" smtClean="0">
                          <a:solidFill>
                            <a:schemeClr val="bg1"/>
                          </a:solidFill>
                          <a:latin typeface="EC Square Sans Pro"/>
                        </a:rPr>
                        <a:t>s</a:t>
                      </a:r>
                      <a:r>
                        <a:rPr lang="ro-RO" sz="2800" dirty="0" smtClean="0">
                          <a:solidFill>
                            <a:schemeClr val="bg1"/>
                          </a:solidFill>
                          <a:latin typeface="EC Square Sans Pro"/>
                        </a:rPr>
                        <a:t>ă</a:t>
                      </a:r>
                      <a:r>
                        <a:rPr lang="en-GB" sz="2800" dirty="0" smtClean="0">
                          <a:solidFill>
                            <a:schemeClr val="bg1"/>
                          </a:solidFill>
                          <a:latin typeface="EC Square Sans Pro"/>
                        </a:rPr>
                        <a:t> fie </a:t>
                      </a:r>
                      <a:r>
                        <a:rPr lang="en-GB" sz="2800" dirty="0" err="1" smtClean="0">
                          <a:solidFill>
                            <a:schemeClr val="bg1"/>
                          </a:solidFill>
                          <a:latin typeface="EC Square Sans Pro"/>
                        </a:rPr>
                        <a:t>raportate</a:t>
                      </a:r>
                      <a:r>
                        <a:rPr lang="en-GB" sz="2800" dirty="0" smtClean="0">
                          <a:solidFill>
                            <a:schemeClr val="bg1"/>
                          </a:solidFill>
                          <a:latin typeface="EC Square Sans Pro"/>
                        </a:rPr>
                        <a:t> </a:t>
                      </a:r>
                      <a:r>
                        <a:rPr lang="en-GB" sz="2800" dirty="0" err="1" smtClean="0">
                          <a:solidFill>
                            <a:schemeClr val="bg1"/>
                          </a:solidFill>
                          <a:latin typeface="EC Square Sans Pro"/>
                        </a:rPr>
                        <a:t>autorit</a:t>
                      </a:r>
                      <a:r>
                        <a:rPr lang="ro-RO" sz="2800" dirty="0" smtClean="0">
                          <a:solidFill>
                            <a:schemeClr val="bg1"/>
                          </a:solidFill>
                          <a:latin typeface="EC Square Sans Pro"/>
                        </a:rPr>
                        <a:t>ă</a:t>
                      </a:r>
                      <a:r>
                        <a:rPr lang="en-GB" sz="2800" dirty="0" err="1" smtClean="0">
                          <a:solidFill>
                            <a:schemeClr val="bg1"/>
                          </a:solidFill>
                          <a:latin typeface="EC Square Sans Pro"/>
                        </a:rPr>
                        <a:t>tilor</a:t>
                      </a:r>
                      <a:r>
                        <a:rPr lang="en-GB" sz="2800" dirty="0" smtClean="0">
                          <a:solidFill>
                            <a:schemeClr val="bg1"/>
                          </a:solidFill>
                          <a:latin typeface="EC Square Sans Pro"/>
                        </a:rPr>
                        <a:t> de </a:t>
                      </a:r>
                      <a:r>
                        <a:rPr lang="en-GB" sz="2800" dirty="0" err="1" smtClean="0">
                          <a:solidFill>
                            <a:schemeClr val="bg1"/>
                          </a:solidFill>
                          <a:latin typeface="EC Square Sans Pro"/>
                        </a:rPr>
                        <a:t>reglementare</a:t>
                      </a:r>
                      <a:r>
                        <a:rPr lang="en-GB" sz="2800" dirty="0" smtClean="0">
                          <a:solidFill>
                            <a:schemeClr val="bg1"/>
                          </a:solidFill>
                          <a:latin typeface="EC Square Sans Pro"/>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bl>
          </a:graphicData>
        </a:graphic>
      </p:graphicFrame>
      <p:sp>
        <p:nvSpPr>
          <p:cNvPr id="2" name="Rectangle 1"/>
          <p:cNvSpPr/>
          <p:nvPr/>
        </p:nvSpPr>
        <p:spPr>
          <a:xfrm>
            <a:off x="1443103" y="621532"/>
            <a:ext cx="10201209" cy="646331"/>
          </a:xfrm>
          <a:prstGeom prst="rect">
            <a:avLst/>
          </a:prstGeom>
          <a:solidFill>
            <a:srgbClr val="002060"/>
          </a:solidFill>
          <a:effectLst>
            <a:outerShdw blurRad="50800" dist="38100" dir="18900000" algn="bl" rotWithShape="0">
              <a:prstClr val="black">
                <a:alpha val="40000"/>
              </a:prstClr>
            </a:outerShdw>
          </a:effectLst>
        </p:spPr>
        <p:txBody>
          <a:bodyPr wrap="square">
            <a:spAutoFit/>
          </a:bodyPr>
          <a:lstStyle/>
          <a:p>
            <a:pPr algn="just">
              <a:defRPr/>
            </a:pPr>
            <a:r>
              <a:rPr lang="en-GB" sz="3600" b="1" dirty="0" err="1">
                <a:solidFill>
                  <a:schemeClr val="bg1"/>
                </a:solidFill>
                <a:latin typeface="EC Square Sans Pro"/>
              </a:rPr>
              <a:t>Evidenta</a:t>
            </a:r>
            <a:r>
              <a:rPr lang="en-GB" sz="3600" b="1" dirty="0">
                <a:solidFill>
                  <a:schemeClr val="bg1"/>
                </a:solidFill>
                <a:latin typeface="EC Square Sans Pro"/>
              </a:rPr>
              <a:t> </a:t>
            </a:r>
            <a:r>
              <a:rPr lang="en-GB" sz="3600" b="1" dirty="0" err="1">
                <a:solidFill>
                  <a:schemeClr val="bg1"/>
                </a:solidFill>
                <a:latin typeface="EC Square Sans Pro"/>
              </a:rPr>
              <a:t>datelor</a:t>
            </a:r>
            <a:r>
              <a:rPr lang="ro-RO" sz="3600" b="1" dirty="0">
                <a:solidFill>
                  <a:schemeClr val="bg1"/>
                </a:solidFill>
                <a:latin typeface="EC Square Sans Pro"/>
              </a:rPr>
              <a:t> </a:t>
            </a:r>
            <a:r>
              <a:rPr lang="en-GB" sz="3600" dirty="0" err="1">
                <a:solidFill>
                  <a:schemeClr val="bg1"/>
                </a:solidFill>
                <a:latin typeface="EC Square Sans Pro"/>
              </a:rPr>
              <a:t>trebuie</a:t>
            </a:r>
            <a:r>
              <a:rPr lang="en-GB" sz="3600" dirty="0">
                <a:solidFill>
                  <a:schemeClr val="bg1"/>
                </a:solidFill>
                <a:latin typeface="EC Square Sans Pro"/>
              </a:rPr>
              <a:t> s</a:t>
            </a:r>
            <a:r>
              <a:rPr lang="ro-RO" sz="3600" dirty="0">
                <a:solidFill>
                  <a:schemeClr val="bg1"/>
                </a:solidFill>
                <a:latin typeface="EC Square Sans Pro"/>
              </a:rPr>
              <a:t>ă</a:t>
            </a:r>
            <a:r>
              <a:rPr lang="en-GB" sz="3600" dirty="0">
                <a:solidFill>
                  <a:schemeClr val="bg1"/>
                </a:solidFill>
                <a:latin typeface="EC Square Sans Pro"/>
              </a:rPr>
              <a:t> </a:t>
            </a:r>
            <a:r>
              <a:rPr lang="en-GB" sz="3600" dirty="0" err="1">
                <a:solidFill>
                  <a:schemeClr val="bg1"/>
                </a:solidFill>
                <a:latin typeface="EC Square Sans Pro"/>
              </a:rPr>
              <a:t>includ</a:t>
            </a:r>
            <a:r>
              <a:rPr lang="ro-RO" sz="3600" dirty="0">
                <a:solidFill>
                  <a:schemeClr val="bg1"/>
                </a:solidFill>
                <a:latin typeface="EC Square Sans Pro"/>
              </a:rPr>
              <a:t>ă </a:t>
            </a:r>
            <a:r>
              <a:rPr lang="en-GB" sz="3600" dirty="0" err="1" smtClean="0">
                <a:solidFill>
                  <a:schemeClr val="bg1"/>
                </a:solidFill>
                <a:latin typeface="EC Square Sans Pro"/>
              </a:rPr>
              <a:t>informatii</a:t>
            </a:r>
            <a:r>
              <a:rPr lang="ro-RO" sz="3600" dirty="0" smtClean="0">
                <a:solidFill>
                  <a:schemeClr val="bg1"/>
                </a:solidFill>
                <a:latin typeface="EC Square Sans Pro"/>
              </a:rPr>
              <a:t> </a:t>
            </a:r>
            <a:r>
              <a:rPr lang="en-US" sz="3600" dirty="0" err="1" smtClean="0">
                <a:solidFill>
                  <a:schemeClr val="bg1"/>
                </a:solidFill>
                <a:latin typeface="EC Square Sans Pro"/>
              </a:rPr>
              <a:t>despre</a:t>
            </a:r>
            <a:r>
              <a:rPr lang="ro-RO" sz="3600" dirty="0" smtClean="0">
                <a:solidFill>
                  <a:schemeClr val="bg1"/>
                </a:solidFill>
                <a:latin typeface="EC Square Sans Pro"/>
              </a:rPr>
              <a:t>:</a:t>
            </a:r>
            <a:endParaRPr lang="en-GB" sz="3600" dirty="0">
              <a:solidFill>
                <a:schemeClr val="bg1"/>
              </a:solidFill>
              <a:latin typeface="EC Square Sans Pro"/>
            </a:endParaRPr>
          </a:p>
        </p:txBody>
      </p:sp>
    </p:spTree>
    <p:extLst>
      <p:ext uri="{BB962C8B-B14F-4D97-AF65-F5344CB8AC3E}">
        <p14:creationId xmlns:p14="http://schemas.microsoft.com/office/powerpoint/2010/main" val="2818073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30176302"/>
              </p:ext>
            </p:extLst>
          </p:nvPr>
        </p:nvGraphicFramePr>
        <p:xfrm>
          <a:off x="8631234" y="1073426"/>
          <a:ext cx="3560766" cy="3910466"/>
        </p:xfrm>
        <a:graphic>
          <a:graphicData uri="http://schemas.openxmlformats.org/drawingml/2006/table">
            <a:tbl>
              <a:tblPr/>
              <a:tblGrid>
                <a:gridCol w="1780383"/>
                <a:gridCol w="1780383"/>
              </a:tblGrid>
              <a:tr h="848643">
                <a:tc>
                  <a:txBody>
                    <a:bodyPr/>
                    <a:lstStyle/>
                    <a:p>
                      <a:pPr algn="r">
                        <a:lnSpc>
                          <a:spcPct val="100000"/>
                        </a:lnSpc>
                        <a:spcAft>
                          <a:spcPts val="0"/>
                        </a:spcAft>
                      </a:pPr>
                      <a:r>
                        <a:rPr lang="de-CH" sz="2800" b="1" dirty="0">
                          <a:solidFill>
                            <a:srgbClr val="FFFFFF"/>
                          </a:solidFill>
                          <a:latin typeface="EC Square Sans Pro"/>
                          <a:ea typeface="Calibri"/>
                          <a:cs typeface="Times New Roman"/>
                        </a:rPr>
                        <a:t>Specii </a:t>
                      </a:r>
                      <a:r>
                        <a:rPr lang="de-CH" sz="2800" b="1" dirty="0" smtClean="0">
                          <a:solidFill>
                            <a:srgbClr val="FFFFFF"/>
                          </a:solidFill>
                          <a:latin typeface="EC Square Sans Pro"/>
                          <a:ea typeface="Calibri"/>
                          <a:cs typeface="Times New Roman"/>
                        </a:rPr>
                        <a:t>Majore</a:t>
                      </a:r>
                    </a:p>
                    <a:p>
                      <a:pPr algn="r">
                        <a:lnSpc>
                          <a:spcPct val="100000"/>
                        </a:lnSpc>
                        <a:spcAft>
                          <a:spcPts val="0"/>
                        </a:spcAft>
                      </a:pPr>
                      <a:endParaRPr lang="en-US" sz="2800" dirty="0">
                        <a:solidFill>
                          <a:srgbClr val="FFFFFF"/>
                        </a:solidFill>
                        <a:latin typeface="EC Square Sans Pro"/>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a:lnSpc>
                          <a:spcPct val="100000"/>
                        </a:lnSpc>
                        <a:spcAft>
                          <a:spcPts val="0"/>
                        </a:spcAft>
                      </a:pPr>
                      <a:r>
                        <a:rPr lang="de-CH" sz="2800" b="1" dirty="0">
                          <a:solidFill>
                            <a:srgbClr val="FFFFFF"/>
                          </a:solidFill>
                          <a:latin typeface="EC Square Sans Pro"/>
                          <a:ea typeface="Calibri"/>
                          <a:cs typeface="Times New Roman"/>
                        </a:rPr>
                        <a:t>Specii </a:t>
                      </a:r>
                      <a:r>
                        <a:rPr lang="ro-RO" sz="2800" b="1" dirty="0">
                          <a:solidFill>
                            <a:srgbClr val="FFFFFF"/>
                          </a:solidFill>
                          <a:latin typeface="EC Square Sans Pro"/>
                          <a:ea typeface="Calibri"/>
                          <a:cs typeface="Times New Roman"/>
                        </a:rPr>
                        <a:t>M</a:t>
                      </a:r>
                      <a:r>
                        <a:rPr lang="de-CH" sz="2800" b="1" dirty="0" smtClean="0">
                          <a:solidFill>
                            <a:srgbClr val="FFFFFF"/>
                          </a:solidFill>
                          <a:latin typeface="EC Square Sans Pro"/>
                          <a:ea typeface="Calibri"/>
                          <a:cs typeface="Times New Roman"/>
                        </a:rPr>
                        <a:t>inore</a:t>
                      </a:r>
                    </a:p>
                    <a:p>
                      <a:pPr algn="l">
                        <a:lnSpc>
                          <a:spcPct val="100000"/>
                        </a:lnSpc>
                        <a:spcAft>
                          <a:spcPts val="0"/>
                        </a:spcAft>
                      </a:pPr>
                      <a:endParaRPr lang="en-US" sz="2800" dirty="0">
                        <a:solidFill>
                          <a:srgbClr val="FFFFFF"/>
                        </a:solidFill>
                        <a:latin typeface="EC Square Sans Pro"/>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Bovine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Capre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Suine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Oi – lapte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Ovine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Găini</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Pui carne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Iepuri</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Cabaline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Pești</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Câini</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r>
                        <a:rPr lang="de-CH" sz="2400" b="1" dirty="0">
                          <a:solidFill>
                            <a:srgbClr val="FFFFFF"/>
                          </a:solidFill>
                          <a:effectLst/>
                          <a:latin typeface="EC Square Sans Pro"/>
                          <a:ea typeface="Calibri"/>
                          <a:cs typeface="Times New Roman"/>
                        </a:rPr>
                        <a:t>Albine</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375758">
                <a:tc>
                  <a:txBody>
                    <a:bodyPr/>
                    <a:lstStyle/>
                    <a:p>
                      <a:pPr algn="r">
                        <a:lnSpc>
                          <a:spcPct val="100000"/>
                        </a:lnSpc>
                        <a:spcAft>
                          <a:spcPts val="0"/>
                        </a:spcAft>
                      </a:pPr>
                      <a:r>
                        <a:rPr lang="de-CH" sz="2400" b="1" dirty="0">
                          <a:solidFill>
                            <a:srgbClr val="FFFFFF"/>
                          </a:solidFill>
                          <a:effectLst/>
                          <a:latin typeface="EC Square Sans Pro"/>
                          <a:ea typeface="Calibri"/>
                          <a:cs typeface="Times New Roman"/>
                        </a:rPr>
                        <a:t>Pisici</a:t>
                      </a:r>
                      <a:endParaRPr lang="en-US"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nSpc>
                          <a:spcPct val="100000"/>
                        </a:lnSpc>
                        <a:spcAft>
                          <a:spcPts val="0"/>
                        </a:spcAft>
                      </a:pPr>
                      <a:endParaRPr lang="de-CH" sz="2400" b="1" dirty="0">
                        <a:solidFill>
                          <a:srgbClr val="FFFFFF"/>
                        </a:solidFill>
                        <a:effectLst/>
                        <a:latin typeface="EC Square Sans Pro"/>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45210450"/>
              </p:ext>
            </p:extLst>
          </p:nvPr>
        </p:nvGraphicFramePr>
        <p:xfrm>
          <a:off x="2024035" y="5429264"/>
          <a:ext cx="7786743" cy="1158236"/>
        </p:xfrm>
        <a:graphic>
          <a:graphicData uri="http://schemas.openxmlformats.org/drawingml/2006/table">
            <a:tbl>
              <a:tblPr/>
              <a:tblGrid>
                <a:gridCol w="928695"/>
                <a:gridCol w="1691143"/>
                <a:gridCol w="1164373"/>
                <a:gridCol w="1382693"/>
                <a:gridCol w="1237146"/>
                <a:gridCol w="1382693"/>
              </a:tblGrid>
              <a:tr h="42862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1" i="0" u="none" strike="noStrike" cap="none" normalizeH="0" baseline="0" dirty="0" err="1">
                          <a:ln>
                            <a:noFill/>
                          </a:ln>
                          <a:solidFill>
                            <a:srgbClr val="FFFFFF"/>
                          </a:solidFill>
                          <a:effectLst/>
                          <a:latin typeface="EC Square Sans Pro"/>
                        </a:rPr>
                        <a:t>Dat</a:t>
                      </a:r>
                      <a:r>
                        <a:rPr kumimoji="0" lang="ro-RO" sz="1600" b="1" i="0" u="none" strike="noStrike" cap="none" normalizeH="0" baseline="0" dirty="0">
                          <a:ln>
                            <a:noFill/>
                          </a:ln>
                          <a:solidFill>
                            <a:srgbClr val="FFFFFF"/>
                          </a:solidFill>
                          <a:effectLst/>
                          <a:latin typeface="EC Square Sans Pro"/>
                        </a:rPr>
                        <a:t>a</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tratam.</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1" i="0" u="none" strike="noStrike" cap="none" normalizeH="0" baseline="0" dirty="0">
                          <a:ln>
                            <a:noFill/>
                          </a:ln>
                          <a:solidFill>
                            <a:srgbClr val="FFFFFF"/>
                          </a:solidFill>
                          <a:effectLst/>
                          <a:latin typeface="EC Square Sans Pro"/>
                        </a:rPr>
                        <a:t>ID</a:t>
                      </a:r>
                      <a:endParaRPr kumimoji="0" lang="ro-RO" sz="1600" b="1" i="0" u="none" strike="noStrike" cap="none" normalizeH="0" baseline="0" dirty="0">
                        <a:ln>
                          <a:noFill/>
                        </a:ln>
                        <a:solidFill>
                          <a:srgbClr val="FFFFFF"/>
                        </a:solidFill>
                        <a:effectLst/>
                        <a:latin typeface="EC Square Sans Pro"/>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Animal</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Medicam</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Admin.</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Dozaj</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Calea</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Perioada</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1" i="0" u="none" strike="noStrike" cap="none" normalizeH="0" baseline="0" dirty="0">
                          <a:ln>
                            <a:noFill/>
                          </a:ln>
                          <a:solidFill>
                            <a:srgbClr val="FFFFFF"/>
                          </a:solidFill>
                          <a:effectLst/>
                          <a:latin typeface="EC Square Sans Pro"/>
                        </a:rPr>
                        <a:t>de asteptare</a:t>
                      </a:r>
                      <a:endParaRPr kumimoji="0" lang="en-US" sz="1600" b="1"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r>
              <a:tr h="520729">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rgbClr val="FFFFFF"/>
                          </a:solidFill>
                          <a:effectLst/>
                          <a:latin typeface="EC Square Sans Pro"/>
                        </a:rPr>
                        <a:t> </a:t>
                      </a:r>
                      <a:r>
                        <a:rPr kumimoji="0" lang="ro-RO" sz="1600" b="0" i="0" u="none" strike="noStrike" cap="none" normalizeH="0" baseline="0" dirty="0">
                          <a:ln>
                            <a:noFill/>
                          </a:ln>
                          <a:solidFill>
                            <a:srgbClr val="FFFFFF"/>
                          </a:solidFill>
                          <a:effectLst/>
                          <a:latin typeface="EC Square Sans Pro"/>
                        </a:rPr>
                        <a:t>10 / 03</a:t>
                      </a:r>
                      <a:r>
                        <a:rPr kumimoji="0" lang="en-US" sz="1600" b="0" i="0" u="none" strike="noStrike" cap="none" normalizeH="0" baseline="0" dirty="0">
                          <a:ln>
                            <a:noFill/>
                          </a:ln>
                          <a:solidFill>
                            <a:srgbClr val="FFFFFF"/>
                          </a:solidFill>
                          <a:effectLst/>
                          <a:latin typeface="EC Square Sans Pro"/>
                        </a:rPr>
                        <a:t> </a:t>
                      </a:r>
                      <a:endParaRPr kumimoji="0" lang="ro-RO" sz="1600" b="0" i="0" u="none" strike="noStrike" cap="none" normalizeH="0" baseline="0" dirty="0">
                        <a:ln>
                          <a:noFill/>
                        </a:ln>
                        <a:solidFill>
                          <a:srgbClr val="FFFFFF"/>
                        </a:solidFill>
                        <a:effectLst/>
                        <a:latin typeface="EC Square Sans Pro"/>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EC Square Sans Pro"/>
                        </a:rPr>
                        <a:t>202</a:t>
                      </a:r>
                      <a:r>
                        <a:rPr kumimoji="0" lang="ro-RO" sz="1600" b="0" i="0" u="none" strike="noStrike" cap="none" normalizeH="0" baseline="0" dirty="0" smtClean="0">
                          <a:ln>
                            <a:noFill/>
                          </a:ln>
                          <a:solidFill>
                            <a:srgbClr val="FFFFFF"/>
                          </a:solidFill>
                          <a:effectLst/>
                          <a:latin typeface="EC Square Sans Pro"/>
                        </a:rPr>
                        <a:t>4</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Porc 100 kg</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Matricol: 35220</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Synulox</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5 ml / 100 kg</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err="1">
                          <a:ln>
                            <a:noFill/>
                          </a:ln>
                          <a:solidFill>
                            <a:srgbClr val="FFFFFF"/>
                          </a:solidFill>
                          <a:effectLst/>
                          <a:latin typeface="EC Square Sans Pro"/>
                        </a:rPr>
                        <a:t>Injecti</a:t>
                      </a:r>
                      <a:r>
                        <a:rPr kumimoji="0" lang="ro-RO" sz="1600" b="0" i="0" u="none" strike="noStrike" cap="none" normalizeH="0" baseline="0" dirty="0">
                          <a:ln>
                            <a:noFill/>
                          </a:ln>
                          <a:solidFill>
                            <a:srgbClr val="FFFFFF"/>
                          </a:solidFill>
                          <a:effectLst/>
                          <a:latin typeface="EC Square Sans Pro"/>
                        </a:rPr>
                        <a:t>e</a:t>
                      </a:r>
                      <a:r>
                        <a:rPr kumimoji="0" lang="en-US" sz="1600" b="0" i="0" u="none" strike="noStrike" cap="none" normalizeH="0" baseline="0" dirty="0">
                          <a:ln>
                            <a:noFill/>
                          </a:ln>
                          <a:solidFill>
                            <a:srgbClr val="FFFFFF"/>
                          </a:solidFill>
                          <a:effectLst/>
                          <a:latin typeface="EC Square Sans Pro"/>
                        </a:rPr>
                        <a:t> (IM)</a:t>
                      </a: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14</a:t>
                      </a:r>
                      <a:r>
                        <a:rPr kumimoji="0" lang="en-US" sz="1600" b="0" i="0" u="none" strike="noStrike" cap="none" normalizeH="0" baseline="0" dirty="0">
                          <a:ln>
                            <a:noFill/>
                          </a:ln>
                          <a:solidFill>
                            <a:srgbClr val="FFFFFF"/>
                          </a:solidFill>
                          <a:effectLst/>
                          <a:latin typeface="EC Square Sans Pro"/>
                        </a:rPr>
                        <a:t> </a:t>
                      </a:r>
                      <a:r>
                        <a:rPr kumimoji="0" lang="ro-RO" sz="1600" b="0" i="0" u="none" strike="noStrike" cap="none" normalizeH="0" baseline="0" dirty="0">
                          <a:ln>
                            <a:noFill/>
                          </a:ln>
                          <a:solidFill>
                            <a:srgbClr val="FFFFFF"/>
                          </a:solidFill>
                          <a:effectLst/>
                          <a:latin typeface="EC Square Sans Pro"/>
                        </a:rPr>
                        <a:t>zile</a:t>
                      </a:r>
                    </a:p>
                    <a:p>
                      <a:pPr marL="0" marR="0" lvl="0" indent="0" algn="ctr" defTabSz="914400" rtl="0" eaLnBrk="1" fontAlgn="base" latinLnBrk="0" hangingPunct="1">
                        <a:lnSpc>
                          <a:spcPct val="100000"/>
                        </a:lnSpc>
                        <a:spcBef>
                          <a:spcPts val="0"/>
                        </a:spcBef>
                        <a:spcAft>
                          <a:spcPct val="0"/>
                        </a:spcAft>
                        <a:buClrTx/>
                        <a:buSzTx/>
                        <a:buFontTx/>
                        <a:buNone/>
                        <a:tabLst/>
                      </a:pPr>
                      <a:r>
                        <a:rPr kumimoji="0" lang="ro-RO" sz="1600" b="0" i="0" u="none" strike="noStrike" cap="none" normalizeH="0" baseline="0" dirty="0">
                          <a:ln>
                            <a:noFill/>
                          </a:ln>
                          <a:solidFill>
                            <a:srgbClr val="FFFFFF"/>
                          </a:solidFill>
                          <a:effectLst/>
                          <a:latin typeface="EC Square Sans Pro"/>
                        </a:rPr>
                        <a:t>(</a:t>
                      </a:r>
                      <a:r>
                        <a:rPr kumimoji="0" lang="ro-RO" sz="1600" b="0" i="0" u="none" strike="noStrike" cap="none" normalizeH="0" baseline="0" dirty="0" smtClean="0">
                          <a:ln>
                            <a:noFill/>
                          </a:ln>
                          <a:solidFill>
                            <a:srgbClr val="FFFFFF"/>
                          </a:solidFill>
                          <a:effectLst/>
                          <a:latin typeface="EC Square Sans Pro"/>
                        </a:rPr>
                        <a:t>25/03/20</a:t>
                      </a:r>
                      <a:r>
                        <a:rPr kumimoji="0" lang="en-US" sz="1600" b="0" i="0" u="none" strike="noStrike" cap="none" normalizeH="0" baseline="0" dirty="0" smtClean="0">
                          <a:ln>
                            <a:noFill/>
                          </a:ln>
                          <a:solidFill>
                            <a:srgbClr val="FFFFFF"/>
                          </a:solidFill>
                          <a:effectLst/>
                          <a:latin typeface="EC Square Sans Pro"/>
                        </a:rPr>
                        <a:t>2</a:t>
                      </a:r>
                      <a:r>
                        <a:rPr kumimoji="0" lang="ro-RO" sz="1600" b="0" i="0" u="none" strike="noStrike" cap="none" normalizeH="0" baseline="0" dirty="0" smtClean="0">
                          <a:ln>
                            <a:noFill/>
                          </a:ln>
                          <a:solidFill>
                            <a:srgbClr val="FFFFFF"/>
                          </a:solidFill>
                          <a:effectLst/>
                          <a:latin typeface="EC Square Sans Pro"/>
                        </a:rPr>
                        <a:t>4</a:t>
                      </a:r>
                      <a:r>
                        <a:rPr kumimoji="0" lang="ro-RO" sz="1600" b="0" i="0" u="none" strike="noStrike" cap="none" normalizeH="0" baseline="0" dirty="0">
                          <a:ln>
                            <a:noFill/>
                          </a:ln>
                          <a:solidFill>
                            <a:srgbClr val="FFFFFF"/>
                          </a:solidFill>
                          <a:effectLst/>
                          <a:latin typeface="EC Square Sans Pro"/>
                        </a:rPr>
                        <a:t>)</a:t>
                      </a:r>
                      <a:endParaRPr kumimoji="0" lang="en-US" sz="1600" b="0" i="0" u="none" strike="noStrike" cap="none" normalizeH="0" baseline="0" dirty="0">
                        <a:ln>
                          <a:noFill/>
                        </a:ln>
                        <a:solidFill>
                          <a:srgbClr val="FFFFFF"/>
                        </a:solidFill>
                        <a:effectLst/>
                        <a:latin typeface="EC Square Sans Pro"/>
                      </a:endParaRPr>
                    </a:p>
                  </a:txBody>
                  <a:tcPr marT="45719" marB="4571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lumMod val="75000"/>
                      </a:schemeClr>
                    </a:solidFill>
                  </a:tcPr>
                </a:tc>
              </a:tr>
            </a:tbl>
          </a:graphicData>
        </a:graphic>
      </p:graphicFrame>
      <p:pic>
        <p:nvPicPr>
          <p:cNvPr id="9" name="Picture 4" descr="Center for Veterinary Medicine's official logo"/>
          <p:cNvPicPr>
            <a:picLocks noChangeAspect="1" noChangeArrowheads="1"/>
          </p:cNvPicPr>
          <p:nvPr/>
        </p:nvPicPr>
        <p:blipFill>
          <a:blip r:embed="rId3" cstate="print"/>
          <a:srcRect/>
          <a:stretch>
            <a:fillRect/>
          </a:stretch>
        </p:blipFill>
        <p:spPr bwMode="auto">
          <a:xfrm rot="423105">
            <a:off x="8084403" y="90354"/>
            <a:ext cx="1537591" cy="1065301"/>
          </a:xfrm>
          <a:prstGeom prst="rect">
            <a:avLst/>
          </a:prstGeom>
          <a:ln>
            <a:noFill/>
          </a:ln>
          <a:effectLst>
            <a:softEdge rad="112500"/>
          </a:effectLst>
        </p:spPr>
      </p:pic>
      <p:sp>
        <p:nvSpPr>
          <p:cNvPr id="6" name="TextBox 5"/>
          <p:cNvSpPr txBox="1"/>
          <p:nvPr/>
        </p:nvSpPr>
        <p:spPr>
          <a:xfrm>
            <a:off x="2024033" y="4929198"/>
            <a:ext cx="4441217" cy="461665"/>
          </a:xfrm>
          <a:prstGeom prst="rect">
            <a:avLst/>
          </a:prstGeom>
          <a:noFill/>
        </p:spPr>
        <p:txBody>
          <a:bodyPr wrap="square" rtlCol="0">
            <a:spAutoFit/>
          </a:bodyPr>
          <a:lstStyle/>
          <a:p>
            <a:r>
              <a:rPr lang="ro-RO" sz="2400" b="1" dirty="0" smtClean="0">
                <a:solidFill>
                  <a:srgbClr val="002060"/>
                </a:solidFill>
                <a:latin typeface="EC Square Sans Pro"/>
              </a:rPr>
              <a:t>Exemplu</a:t>
            </a:r>
            <a:r>
              <a:rPr lang="en-US" sz="2400" b="1" dirty="0" smtClean="0">
                <a:solidFill>
                  <a:srgbClr val="002060"/>
                </a:solidFill>
                <a:latin typeface="EC Square Sans Pro"/>
              </a:rPr>
              <a:t> de </a:t>
            </a:r>
            <a:r>
              <a:rPr lang="en-US" sz="2400" b="1" dirty="0" err="1" smtClean="0">
                <a:solidFill>
                  <a:srgbClr val="002060"/>
                </a:solidFill>
                <a:latin typeface="EC Square Sans Pro"/>
              </a:rPr>
              <a:t>registru</a:t>
            </a:r>
            <a:r>
              <a:rPr lang="en-US" sz="2400" b="1" dirty="0" smtClean="0">
                <a:solidFill>
                  <a:srgbClr val="002060"/>
                </a:solidFill>
                <a:latin typeface="EC Square Sans Pro"/>
              </a:rPr>
              <a:t> de </a:t>
            </a:r>
            <a:r>
              <a:rPr lang="en-US" sz="2400" b="1" dirty="0" err="1" smtClean="0">
                <a:solidFill>
                  <a:srgbClr val="002060"/>
                </a:solidFill>
                <a:latin typeface="EC Square Sans Pro"/>
              </a:rPr>
              <a:t>tratament</a:t>
            </a:r>
            <a:r>
              <a:rPr lang="ro-RO" b="1" dirty="0" smtClean="0">
                <a:solidFill>
                  <a:srgbClr val="002060"/>
                </a:solidFill>
                <a:latin typeface="EC Square Sans Pro"/>
              </a:rPr>
              <a:t>:</a:t>
            </a:r>
            <a:endParaRPr lang="en-US" b="1" dirty="0">
              <a:solidFill>
                <a:srgbClr val="002060"/>
              </a:solidFill>
              <a:latin typeface="EC Square Sans Pro"/>
            </a:endParaRPr>
          </a:p>
        </p:txBody>
      </p:sp>
      <p:grpSp>
        <p:nvGrpSpPr>
          <p:cNvPr id="7" name="Group 8"/>
          <p:cNvGrpSpPr>
            <a:grpSpLocks/>
          </p:cNvGrpSpPr>
          <p:nvPr/>
        </p:nvGrpSpPr>
        <p:grpSpPr bwMode="auto">
          <a:xfrm>
            <a:off x="129210" y="1062443"/>
            <a:ext cx="8436667" cy="2080090"/>
            <a:chOff x="559" y="1311"/>
            <a:chExt cx="3271" cy="668"/>
          </a:xfrm>
        </p:grpSpPr>
        <p:pic>
          <p:nvPicPr>
            <p:cNvPr id="10" name="Picture 9" descr="cow-blogsize">
              <a:hlinkClick r:id="rId4"/>
            </p:cNvPr>
            <p:cNvPicPr>
              <a:picLocks noChangeAspect="1" noChangeArrowheads="1"/>
            </p:cNvPicPr>
            <p:nvPr/>
          </p:nvPicPr>
          <p:blipFill>
            <a:blip r:embed="rId5" cstate="print"/>
            <a:srcRect/>
            <a:stretch>
              <a:fillRect/>
            </a:stretch>
          </p:blipFill>
          <p:spPr bwMode="auto">
            <a:xfrm>
              <a:off x="559" y="1314"/>
              <a:ext cx="789" cy="661"/>
            </a:xfrm>
            <a:prstGeom prst="rect">
              <a:avLst/>
            </a:prstGeom>
            <a:noFill/>
            <a:ln w="9525">
              <a:noFill/>
              <a:miter lim="800000"/>
              <a:headEnd/>
              <a:tailEnd/>
            </a:ln>
          </p:spPr>
        </p:pic>
        <p:pic>
          <p:nvPicPr>
            <p:cNvPr id="11" name="Picture 10" descr="PigFace">
              <a:hlinkClick r:id="rId6"/>
            </p:cNvPr>
            <p:cNvPicPr>
              <a:picLocks noChangeAspect="1" noChangeArrowheads="1"/>
            </p:cNvPicPr>
            <p:nvPr/>
          </p:nvPicPr>
          <p:blipFill>
            <a:blip r:embed="rId7" cstate="print"/>
            <a:srcRect/>
            <a:stretch>
              <a:fillRect/>
            </a:stretch>
          </p:blipFill>
          <p:spPr bwMode="auto">
            <a:xfrm>
              <a:off x="1421" y="1314"/>
              <a:ext cx="677" cy="665"/>
            </a:xfrm>
            <a:prstGeom prst="rect">
              <a:avLst/>
            </a:prstGeom>
            <a:noFill/>
            <a:ln w="9525">
              <a:noFill/>
              <a:miter lim="800000"/>
              <a:headEnd/>
              <a:tailEnd/>
            </a:ln>
          </p:spPr>
        </p:pic>
        <p:pic>
          <p:nvPicPr>
            <p:cNvPr id="12" name="Picture 11" descr="3129007252_5d1f779afa">
              <a:hlinkClick r:id="rId8"/>
            </p:cNvPr>
            <p:cNvPicPr>
              <a:picLocks noChangeAspect="1" noChangeArrowheads="1"/>
            </p:cNvPicPr>
            <p:nvPr/>
          </p:nvPicPr>
          <p:blipFill>
            <a:blip r:embed="rId9" cstate="print"/>
            <a:srcRect/>
            <a:stretch>
              <a:fillRect/>
            </a:stretch>
          </p:blipFill>
          <p:spPr bwMode="auto">
            <a:xfrm>
              <a:off x="2146" y="1314"/>
              <a:ext cx="817" cy="660"/>
            </a:xfrm>
            <a:prstGeom prst="rect">
              <a:avLst/>
            </a:prstGeom>
            <a:noFill/>
            <a:ln w="9525">
              <a:noFill/>
              <a:miter lim="800000"/>
              <a:headEnd/>
              <a:tailEnd/>
            </a:ln>
          </p:spPr>
        </p:pic>
        <p:pic>
          <p:nvPicPr>
            <p:cNvPr id="13" name="Picture 12" descr="Chicken%2520face">
              <a:hlinkClick r:id="rId10"/>
            </p:cNvPr>
            <p:cNvPicPr>
              <a:picLocks noChangeAspect="1" noChangeArrowheads="1"/>
            </p:cNvPicPr>
            <p:nvPr/>
          </p:nvPicPr>
          <p:blipFill>
            <a:blip r:embed="rId11" cstate="print"/>
            <a:srcRect/>
            <a:stretch>
              <a:fillRect/>
            </a:stretch>
          </p:blipFill>
          <p:spPr bwMode="auto">
            <a:xfrm>
              <a:off x="3044" y="1311"/>
              <a:ext cx="786" cy="667"/>
            </a:xfrm>
            <a:prstGeom prst="rect">
              <a:avLst/>
            </a:prstGeom>
            <a:noFill/>
            <a:ln w="9525">
              <a:noFill/>
              <a:miter lim="800000"/>
              <a:headEnd/>
              <a:tailEnd/>
            </a:ln>
          </p:spPr>
        </p:pic>
      </p:grpSp>
      <p:grpSp>
        <p:nvGrpSpPr>
          <p:cNvPr id="14" name="Group 13"/>
          <p:cNvGrpSpPr>
            <a:grpSpLocks/>
          </p:cNvGrpSpPr>
          <p:nvPr/>
        </p:nvGrpSpPr>
        <p:grpSpPr bwMode="auto">
          <a:xfrm>
            <a:off x="129210" y="2866858"/>
            <a:ext cx="8436667" cy="2117034"/>
            <a:chOff x="553" y="2976"/>
            <a:chExt cx="3250" cy="671"/>
          </a:xfrm>
        </p:grpSpPr>
        <p:pic>
          <p:nvPicPr>
            <p:cNvPr id="15" name="Picture 14" descr="zoombak-dog-collar-lg">
              <a:hlinkClick r:id="rId12"/>
            </p:cNvPr>
            <p:cNvPicPr>
              <a:picLocks noChangeAspect="1" noChangeArrowheads="1"/>
            </p:cNvPicPr>
            <p:nvPr/>
          </p:nvPicPr>
          <p:blipFill>
            <a:blip r:embed="rId13" cstate="print"/>
            <a:srcRect t="-7356" r="1057"/>
            <a:stretch>
              <a:fillRect/>
            </a:stretch>
          </p:blipFill>
          <p:spPr bwMode="auto">
            <a:xfrm>
              <a:off x="553" y="2976"/>
              <a:ext cx="771" cy="646"/>
            </a:xfrm>
            <a:prstGeom prst="rect">
              <a:avLst/>
            </a:prstGeom>
            <a:noFill/>
            <a:ln w="9525">
              <a:noFill/>
              <a:miter lim="800000"/>
              <a:headEnd/>
              <a:tailEnd/>
            </a:ln>
          </p:spPr>
        </p:pic>
        <p:pic>
          <p:nvPicPr>
            <p:cNvPr id="16" name="Picture 15" descr="Tabby1-DomesticCat-Closeup">
              <a:hlinkClick r:id="rId14"/>
            </p:cNvPr>
            <p:cNvPicPr>
              <a:picLocks noChangeAspect="1" noChangeArrowheads="1"/>
            </p:cNvPicPr>
            <p:nvPr/>
          </p:nvPicPr>
          <p:blipFill>
            <a:blip r:embed="rId15" cstate="print"/>
            <a:srcRect/>
            <a:stretch>
              <a:fillRect/>
            </a:stretch>
          </p:blipFill>
          <p:spPr bwMode="auto">
            <a:xfrm>
              <a:off x="1415" y="3021"/>
              <a:ext cx="680" cy="603"/>
            </a:xfrm>
            <a:prstGeom prst="rect">
              <a:avLst/>
            </a:prstGeom>
            <a:noFill/>
            <a:ln w="9525">
              <a:noFill/>
              <a:miter lim="800000"/>
              <a:headEnd/>
              <a:tailEnd/>
            </a:ln>
          </p:spPr>
        </p:pic>
        <p:pic>
          <p:nvPicPr>
            <p:cNvPr id="17" name="Picture 16" descr="lop_rabbit_easter">
              <a:hlinkClick r:id="rId16"/>
            </p:cNvPr>
            <p:cNvPicPr>
              <a:picLocks noChangeAspect="1" noChangeArrowheads="1"/>
            </p:cNvPicPr>
            <p:nvPr/>
          </p:nvPicPr>
          <p:blipFill>
            <a:blip r:embed="rId17" cstate="print"/>
            <a:srcRect b="12599"/>
            <a:stretch>
              <a:fillRect/>
            </a:stretch>
          </p:blipFill>
          <p:spPr bwMode="auto">
            <a:xfrm>
              <a:off x="2186" y="3021"/>
              <a:ext cx="716" cy="626"/>
            </a:xfrm>
            <a:prstGeom prst="rect">
              <a:avLst/>
            </a:prstGeom>
            <a:noFill/>
            <a:ln w="9525">
              <a:noFill/>
              <a:miter lim="800000"/>
              <a:headEnd/>
              <a:tailEnd/>
            </a:ln>
          </p:spPr>
        </p:pic>
        <p:pic>
          <p:nvPicPr>
            <p:cNvPr id="18" name="Picture 17" descr="AprilShow016">
              <a:hlinkClick r:id="rId18"/>
            </p:cNvPr>
            <p:cNvPicPr>
              <a:picLocks noChangeAspect="1" noChangeArrowheads="1"/>
            </p:cNvPicPr>
            <p:nvPr/>
          </p:nvPicPr>
          <p:blipFill>
            <a:blip r:embed="rId19" cstate="print"/>
            <a:srcRect r="19444" b="12163"/>
            <a:stretch>
              <a:fillRect/>
            </a:stretch>
          </p:blipFill>
          <p:spPr bwMode="auto">
            <a:xfrm>
              <a:off x="3050" y="3018"/>
              <a:ext cx="753" cy="619"/>
            </a:xfrm>
            <a:prstGeom prst="rect">
              <a:avLst/>
            </a:prstGeom>
            <a:noFill/>
            <a:ln w="9525">
              <a:noFill/>
              <a:miter lim="800000"/>
              <a:headEnd/>
              <a:tailEnd/>
            </a:ln>
          </p:spPr>
        </p:pic>
      </p:grpSp>
    </p:spTree>
    <p:extLst>
      <p:ext uri="{BB962C8B-B14F-4D97-AF65-F5344CB8AC3E}">
        <p14:creationId xmlns:p14="http://schemas.microsoft.com/office/powerpoint/2010/main" val="3534654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224" y="2881007"/>
            <a:ext cx="10297551" cy="3369738"/>
          </a:xfrm>
        </p:spPr>
        <p:txBody>
          <a:bodyPr>
            <a:noAutofit/>
          </a:bodyPr>
          <a:lstStyle/>
          <a:p>
            <a:pPr marL="449263" indent="-449263" algn="just">
              <a:lnSpc>
                <a:spcPct val="100000"/>
              </a:lnSpc>
              <a:spcBef>
                <a:spcPts val="0"/>
              </a:spcBef>
              <a:buFont typeface="Franklin Gothic Medium" pitchFamily="34" charset="0"/>
              <a:buChar char="►"/>
            </a:pPr>
            <a:r>
              <a:rPr lang="en-GB" b="1" dirty="0" err="1">
                <a:solidFill>
                  <a:srgbClr val="002060"/>
                </a:solidFill>
                <a:latin typeface="EC Square Sans Pro" panose="020B0506040000020004"/>
              </a:rPr>
              <a:t>Majoritatea</a:t>
            </a:r>
            <a:r>
              <a:rPr lang="en-GB" b="1" dirty="0">
                <a:solidFill>
                  <a:srgbClr val="002060"/>
                </a:solidFill>
                <a:latin typeface="EC Square Sans Pro" panose="020B0506040000020004"/>
              </a:rPr>
              <a:t> </a:t>
            </a:r>
            <a:r>
              <a:rPr lang="en-GB" b="1" dirty="0" err="1">
                <a:solidFill>
                  <a:srgbClr val="002060"/>
                </a:solidFill>
                <a:latin typeface="EC Square Sans Pro" panose="020B0506040000020004"/>
              </a:rPr>
              <a:t>medicamentelor</a:t>
            </a:r>
            <a:r>
              <a:rPr lang="en-GB" b="1" dirty="0">
                <a:solidFill>
                  <a:srgbClr val="002060"/>
                </a:solidFill>
                <a:latin typeface="EC Square Sans Pro" panose="020B0506040000020004"/>
              </a:rPr>
              <a:t> a.u.v. au </a:t>
            </a:r>
            <a:r>
              <a:rPr lang="en-GB" b="1" dirty="0" err="1">
                <a:solidFill>
                  <a:srgbClr val="002060"/>
                </a:solidFill>
                <a:latin typeface="EC Square Sans Pro" panose="020B0506040000020004"/>
              </a:rPr>
              <a:t>nevoie</a:t>
            </a:r>
            <a:r>
              <a:rPr lang="en-GB" b="1" dirty="0">
                <a:solidFill>
                  <a:srgbClr val="002060"/>
                </a:solidFill>
                <a:latin typeface="EC Square Sans Pro" panose="020B0506040000020004"/>
              </a:rPr>
              <a:t> de </a:t>
            </a:r>
            <a:r>
              <a:rPr lang="en-GB" b="1" dirty="0">
                <a:solidFill>
                  <a:srgbClr val="FF0000"/>
                </a:solidFill>
                <a:latin typeface="EC Square Sans Pro" panose="020B0506040000020004"/>
              </a:rPr>
              <a:t>30-40 de </a:t>
            </a:r>
            <a:r>
              <a:rPr lang="en-GB" b="1" dirty="0" err="1">
                <a:solidFill>
                  <a:srgbClr val="FF0000"/>
                </a:solidFill>
                <a:latin typeface="EC Square Sans Pro" panose="020B0506040000020004"/>
              </a:rPr>
              <a:t>zile</a:t>
            </a:r>
            <a:r>
              <a:rPr lang="en-GB" b="1" dirty="0">
                <a:solidFill>
                  <a:srgbClr val="FF0000"/>
                </a:solidFill>
                <a:latin typeface="EC Square Sans Pro" panose="020B0506040000020004"/>
              </a:rPr>
              <a:t> </a:t>
            </a:r>
            <a:r>
              <a:rPr lang="en-GB" b="1" dirty="0" err="1">
                <a:solidFill>
                  <a:srgbClr val="002060"/>
                </a:solidFill>
                <a:latin typeface="EC Square Sans Pro" panose="020B0506040000020004"/>
              </a:rPr>
              <a:t>pentru</a:t>
            </a:r>
            <a:r>
              <a:rPr lang="en-GB" b="1" dirty="0">
                <a:solidFill>
                  <a:srgbClr val="002060"/>
                </a:solidFill>
                <a:latin typeface="EC Square Sans Pro" panose="020B0506040000020004"/>
              </a:rPr>
              <a:t> a </a:t>
            </a:r>
            <a:r>
              <a:rPr lang="en-GB" b="1" dirty="0" err="1">
                <a:solidFill>
                  <a:srgbClr val="002060"/>
                </a:solidFill>
                <a:latin typeface="EC Square Sans Pro" panose="020B0506040000020004"/>
              </a:rPr>
              <a:t>dispare</a:t>
            </a:r>
            <a:r>
              <a:rPr lang="en-GB" b="1" dirty="0">
                <a:solidFill>
                  <a:srgbClr val="002060"/>
                </a:solidFill>
                <a:latin typeface="EC Square Sans Pro" panose="020B0506040000020004"/>
              </a:rPr>
              <a:t> total din organism!</a:t>
            </a:r>
            <a:endParaRPr lang="ro-RO" b="1" dirty="0">
              <a:solidFill>
                <a:srgbClr val="002060"/>
              </a:solidFill>
              <a:latin typeface="EC Square Sans Pro" panose="020B0506040000020004"/>
            </a:endParaRPr>
          </a:p>
          <a:p>
            <a:pPr marL="449263" indent="-449263" algn="just">
              <a:lnSpc>
                <a:spcPct val="100000"/>
              </a:lnSpc>
              <a:spcBef>
                <a:spcPts val="0"/>
              </a:spcBef>
              <a:buFont typeface="Franklin Gothic Medium" pitchFamily="34" charset="0"/>
              <a:buChar char="►"/>
            </a:pPr>
            <a:endParaRPr lang="en-GB" sz="1400" b="1" dirty="0">
              <a:solidFill>
                <a:srgbClr val="002060"/>
              </a:solidFill>
              <a:latin typeface="EC Square Sans Pro" panose="020B0506040000020004"/>
            </a:endParaRPr>
          </a:p>
          <a:p>
            <a:pPr marL="449263" indent="-449263" algn="just">
              <a:lnSpc>
                <a:spcPct val="100000"/>
              </a:lnSpc>
              <a:spcBef>
                <a:spcPts val="0"/>
              </a:spcBef>
              <a:buFont typeface="Franklin Gothic Medium" pitchFamily="34" charset="0"/>
              <a:buChar char="►"/>
            </a:pPr>
            <a:r>
              <a:rPr lang="en-GB" b="1" dirty="0" err="1">
                <a:solidFill>
                  <a:srgbClr val="002060"/>
                </a:solidFill>
                <a:latin typeface="EC Square Sans Pro" panose="020B0506040000020004"/>
              </a:rPr>
              <a:t>Perioada</a:t>
            </a:r>
            <a:r>
              <a:rPr lang="en-GB" b="1" dirty="0">
                <a:solidFill>
                  <a:srgbClr val="002060"/>
                </a:solidFill>
                <a:latin typeface="EC Square Sans Pro" panose="020B0506040000020004"/>
              </a:rPr>
              <a:t> de </a:t>
            </a:r>
            <a:r>
              <a:rPr lang="en-GB" b="1" dirty="0" smtClean="0">
                <a:solidFill>
                  <a:srgbClr val="002060"/>
                </a:solidFill>
                <a:latin typeface="EC Square Sans Pro" panose="020B0506040000020004"/>
              </a:rPr>
              <a:t>a</a:t>
            </a:r>
            <a:r>
              <a:rPr lang="en-US" b="1" dirty="0">
                <a:solidFill>
                  <a:srgbClr val="002060"/>
                </a:solidFill>
                <a:latin typeface="EC Square Sans Pro" panose="020B0506040000020004"/>
              </a:rPr>
              <a:t>s</a:t>
            </a:r>
            <a:r>
              <a:rPr lang="en-GB" b="1" dirty="0" err="1" smtClean="0">
                <a:solidFill>
                  <a:srgbClr val="002060"/>
                </a:solidFill>
                <a:latin typeface="EC Square Sans Pro" panose="020B0506040000020004"/>
              </a:rPr>
              <a:t>teptare</a:t>
            </a:r>
            <a:r>
              <a:rPr lang="ro-RO" b="1" dirty="0" smtClean="0">
                <a:solidFill>
                  <a:srgbClr val="002060"/>
                </a:solidFill>
                <a:latin typeface="EC Square Sans Pro" panose="020B0506040000020004"/>
              </a:rPr>
              <a:t> </a:t>
            </a:r>
            <a:r>
              <a:rPr lang="ro-RO" b="1" dirty="0">
                <a:solidFill>
                  <a:srgbClr val="002060"/>
                </a:solidFill>
                <a:latin typeface="EC Square Sans Pro" panose="020B0506040000020004"/>
              </a:rPr>
              <a:t>este aplicabilă </a:t>
            </a:r>
            <a:r>
              <a:rPr lang="ro-RO" b="1" dirty="0">
                <a:solidFill>
                  <a:srgbClr val="FF0000"/>
                </a:solidFill>
                <a:latin typeface="EC Square Sans Pro" panose="020B0506040000020004"/>
              </a:rPr>
              <a:t>tuturor </a:t>
            </a:r>
            <a:r>
              <a:rPr lang="ro-RO" b="1" dirty="0">
                <a:solidFill>
                  <a:srgbClr val="002060"/>
                </a:solidFill>
                <a:latin typeface="EC Square Sans Pro" panose="020B0506040000020004"/>
              </a:rPr>
              <a:t>categoriilor de animale destinate consumului uman!</a:t>
            </a:r>
          </a:p>
          <a:p>
            <a:pPr marL="449263" indent="-449263" algn="just">
              <a:lnSpc>
                <a:spcPct val="100000"/>
              </a:lnSpc>
              <a:spcBef>
                <a:spcPts val="0"/>
              </a:spcBef>
              <a:buFont typeface="Franklin Gothic Medium" pitchFamily="34" charset="0"/>
              <a:buChar char="►"/>
            </a:pPr>
            <a:endParaRPr lang="ro-RO" sz="1400" b="1" dirty="0">
              <a:solidFill>
                <a:srgbClr val="002060"/>
              </a:solidFill>
              <a:latin typeface="EC Square Sans Pro" panose="020B0506040000020004"/>
            </a:endParaRPr>
          </a:p>
          <a:p>
            <a:pPr marL="449263" indent="-449263" algn="just">
              <a:lnSpc>
                <a:spcPct val="100000"/>
              </a:lnSpc>
              <a:spcBef>
                <a:spcPts val="0"/>
              </a:spcBef>
              <a:buFont typeface="Franklin Gothic Medium" pitchFamily="34" charset="0"/>
              <a:buChar char="►"/>
            </a:pPr>
            <a:r>
              <a:rPr lang="en-US" b="1" dirty="0" err="1">
                <a:solidFill>
                  <a:srgbClr val="002060"/>
                </a:solidFill>
                <a:latin typeface="EC Square Sans Pro" panose="020B0506040000020004"/>
              </a:rPr>
              <a:t>Administrarea</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unui</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produs</a:t>
            </a:r>
            <a:r>
              <a:rPr lang="en-US" b="1" dirty="0">
                <a:solidFill>
                  <a:srgbClr val="002060"/>
                </a:solidFill>
                <a:latin typeface="EC Square Sans Pro" panose="020B0506040000020004"/>
              </a:rPr>
              <a:t> </a:t>
            </a:r>
            <a:r>
              <a:rPr lang="ro-RO" b="1" dirty="0">
                <a:solidFill>
                  <a:srgbClr val="FF0000"/>
                </a:solidFill>
                <a:latin typeface="EC Square Sans Pro" panose="020B0506040000020004"/>
              </a:rPr>
              <a:t>î</a:t>
            </a:r>
            <a:r>
              <a:rPr lang="en-US" b="1" dirty="0">
                <a:solidFill>
                  <a:srgbClr val="FF0000"/>
                </a:solidFill>
                <a:latin typeface="EC Square Sans Pro" panose="020B0506040000020004"/>
              </a:rPr>
              <a:t>n </a:t>
            </a:r>
            <a:r>
              <a:rPr lang="en-US" b="1" dirty="0" err="1">
                <a:solidFill>
                  <a:srgbClr val="FF0000"/>
                </a:solidFill>
                <a:latin typeface="EC Square Sans Pro" panose="020B0506040000020004"/>
              </a:rPr>
              <a:t>cascad</a:t>
            </a:r>
            <a:r>
              <a:rPr lang="ro-RO" b="1" dirty="0">
                <a:solidFill>
                  <a:srgbClr val="FF0000"/>
                </a:solidFill>
                <a:latin typeface="EC Square Sans Pro" panose="020B0506040000020004"/>
              </a:rPr>
              <a:t>ă</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este</a:t>
            </a:r>
            <a:r>
              <a:rPr lang="ro-RO" b="1" dirty="0">
                <a:solidFill>
                  <a:srgbClr val="002060"/>
                </a:solidFill>
                <a:latin typeface="EC Square Sans Pro" panose="020B0506040000020004"/>
              </a:rPr>
              <a:t> </a:t>
            </a:r>
            <a:r>
              <a:rPr lang="en-US" b="1" dirty="0" err="1">
                <a:solidFill>
                  <a:srgbClr val="002060"/>
                </a:solidFill>
                <a:latin typeface="EC Square Sans Pro" panose="020B0506040000020004"/>
              </a:rPr>
              <a:t>permis</a:t>
            </a:r>
            <a:r>
              <a:rPr lang="ro-RO" b="1" dirty="0">
                <a:solidFill>
                  <a:srgbClr val="002060"/>
                </a:solidFill>
                <a:latin typeface="EC Square Sans Pro" panose="020B0506040000020004"/>
              </a:rPr>
              <a:t>ă</a:t>
            </a:r>
            <a:r>
              <a:rPr lang="en-US" b="1" dirty="0">
                <a:solidFill>
                  <a:srgbClr val="002060"/>
                </a:solidFill>
                <a:latin typeface="EC Square Sans Pro" panose="020B0506040000020004"/>
              </a:rPr>
              <a:t> </a:t>
            </a:r>
            <a:r>
              <a:rPr lang="en-US" b="1" dirty="0" err="1" smtClean="0">
                <a:solidFill>
                  <a:srgbClr val="002060"/>
                </a:solidFill>
                <a:latin typeface="EC Square Sans Pro" panose="020B0506040000020004"/>
              </a:rPr>
              <a:t>pentru</a:t>
            </a:r>
            <a:r>
              <a:rPr lang="en-US" b="1" dirty="0" smtClean="0">
                <a:solidFill>
                  <a:srgbClr val="002060"/>
                </a:solidFill>
                <a:latin typeface="EC Square Sans Pro" panose="020B0506040000020004"/>
              </a:rPr>
              <a:t> </a:t>
            </a:r>
            <a:r>
              <a:rPr lang="en-US" b="1" dirty="0">
                <a:solidFill>
                  <a:srgbClr val="002060"/>
                </a:solidFill>
                <a:latin typeface="EC Square Sans Pro" panose="020B0506040000020004"/>
              </a:rPr>
              <a:t>un animal </a:t>
            </a:r>
            <a:r>
              <a:rPr lang="en-US" b="1" dirty="0" err="1">
                <a:solidFill>
                  <a:srgbClr val="002060"/>
                </a:solidFill>
                <a:latin typeface="EC Square Sans Pro" panose="020B0506040000020004"/>
              </a:rPr>
              <a:t>sau</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pentru</a:t>
            </a:r>
            <a:r>
              <a:rPr lang="en-US" b="1" dirty="0">
                <a:solidFill>
                  <a:srgbClr val="002060"/>
                </a:solidFill>
                <a:latin typeface="EC Square Sans Pro" panose="020B0506040000020004"/>
              </a:rPr>
              <a:t> un num</a:t>
            </a:r>
            <a:r>
              <a:rPr lang="ro-RO" b="1" dirty="0">
                <a:solidFill>
                  <a:srgbClr val="002060"/>
                </a:solidFill>
                <a:latin typeface="EC Square Sans Pro" panose="020B0506040000020004"/>
              </a:rPr>
              <a:t>ă</a:t>
            </a:r>
            <a:r>
              <a:rPr lang="en-US" b="1" dirty="0">
                <a:solidFill>
                  <a:srgbClr val="002060"/>
                </a:solidFill>
                <a:latin typeface="EC Square Sans Pro" panose="020B0506040000020004"/>
              </a:rPr>
              <a:t>r </a:t>
            </a:r>
            <a:r>
              <a:rPr lang="en-US" b="1" dirty="0" err="1">
                <a:solidFill>
                  <a:srgbClr val="002060"/>
                </a:solidFill>
                <a:latin typeface="EC Square Sans Pro" panose="020B0506040000020004"/>
              </a:rPr>
              <a:t>mic</a:t>
            </a:r>
            <a:r>
              <a:rPr lang="ro-RO" b="1" dirty="0">
                <a:solidFill>
                  <a:srgbClr val="002060"/>
                </a:solidFill>
                <a:latin typeface="EC Square Sans Pro" panose="020B0506040000020004"/>
              </a:rPr>
              <a:t> </a:t>
            </a:r>
            <a:r>
              <a:rPr lang="en-US" b="1" dirty="0">
                <a:solidFill>
                  <a:srgbClr val="002060"/>
                </a:solidFill>
                <a:latin typeface="EC Square Sans Pro" panose="020B0506040000020004"/>
              </a:rPr>
              <a:t>de </a:t>
            </a:r>
            <a:r>
              <a:rPr lang="en-US" b="1" dirty="0" err="1">
                <a:solidFill>
                  <a:srgbClr val="002060"/>
                </a:solidFill>
                <a:latin typeface="EC Square Sans Pro" panose="020B0506040000020004"/>
              </a:rPr>
              <a:t>animale</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d</a:t>
            </a:r>
            <a:r>
              <a:rPr lang="en-US" b="1" dirty="0">
                <a:solidFill>
                  <a:srgbClr val="002060"/>
                </a:solidFill>
                <a:latin typeface="EC Square Sans Pro" panose="020B0506040000020004"/>
              </a:rPr>
              <a:t>in </a:t>
            </a:r>
            <a:r>
              <a:rPr lang="en-US" b="1" dirty="0" err="1">
                <a:solidFill>
                  <a:srgbClr val="002060"/>
                </a:solidFill>
                <a:latin typeface="EC Square Sans Pro" panose="020B0506040000020004"/>
              </a:rPr>
              <a:t>cadrul</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unei</a:t>
            </a:r>
            <a:r>
              <a:rPr lang="en-US" b="1" dirty="0">
                <a:solidFill>
                  <a:srgbClr val="002060"/>
                </a:solidFill>
                <a:latin typeface="EC Square Sans Pro" panose="020B0506040000020004"/>
              </a:rPr>
              <a:t> </a:t>
            </a:r>
            <a:r>
              <a:rPr lang="en-US" b="1" dirty="0" err="1" smtClean="0">
                <a:solidFill>
                  <a:srgbClr val="002060"/>
                </a:solidFill>
                <a:latin typeface="EC Square Sans Pro" panose="020B0506040000020004"/>
              </a:rPr>
              <a:t>exploata</a:t>
            </a:r>
            <a:r>
              <a:rPr lang="en-US" b="1" dirty="0" err="1">
                <a:solidFill>
                  <a:srgbClr val="002060"/>
                </a:solidFill>
                <a:latin typeface="EC Square Sans Pro" panose="020B0506040000020004"/>
              </a:rPr>
              <a:t>t</a:t>
            </a:r>
            <a:r>
              <a:rPr lang="en-US" b="1" dirty="0" err="1" smtClean="0">
                <a:solidFill>
                  <a:srgbClr val="002060"/>
                </a:solidFill>
                <a:latin typeface="EC Square Sans Pro" panose="020B0506040000020004"/>
              </a:rPr>
              <a:t>ii</a:t>
            </a:r>
            <a:r>
              <a:rPr lang="en-US" b="1" dirty="0">
                <a:solidFill>
                  <a:srgbClr val="002060"/>
                </a:solidFill>
                <a:latin typeface="EC Square Sans Pro" panose="020B0506040000020004"/>
              </a:rPr>
              <a:t>.</a:t>
            </a:r>
          </a:p>
          <a:p>
            <a:pPr marL="449263" indent="-449263" algn="just">
              <a:lnSpc>
                <a:spcPct val="100000"/>
              </a:lnSpc>
              <a:spcBef>
                <a:spcPts val="0"/>
              </a:spcBef>
              <a:buFont typeface="Franklin Gothic Medium" pitchFamily="34" charset="0"/>
              <a:buChar char="►"/>
            </a:pPr>
            <a:endParaRPr lang="ro-RO" sz="1200" b="1" dirty="0">
              <a:solidFill>
                <a:srgbClr val="002060"/>
              </a:solidFill>
              <a:latin typeface="EC Square Sans Pro" panose="020B0506040000020004"/>
            </a:endParaRPr>
          </a:p>
          <a:p>
            <a:pPr marL="449263" indent="-449263" algn="just">
              <a:lnSpc>
                <a:spcPct val="100000"/>
              </a:lnSpc>
              <a:spcBef>
                <a:spcPts val="0"/>
              </a:spcBef>
              <a:buFont typeface="Franklin Gothic Medium" pitchFamily="34" charset="0"/>
              <a:buChar char="►"/>
            </a:pPr>
            <a:r>
              <a:rPr lang="ro-RO" b="1" dirty="0">
                <a:solidFill>
                  <a:srgbClr val="002060"/>
                </a:solidFill>
                <a:latin typeface="EC Square Sans Pro" panose="020B0506040000020004"/>
              </a:rPr>
              <a:t>Nerespectarea legislației poate </a:t>
            </a:r>
            <a:r>
              <a:rPr lang="ro-RO" sz="3200" b="1" dirty="0">
                <a:solidFill>
                  <a:srgbClr val="FF0000"/>
                </a:solidFill>
                <a:latin typeface="EC Square Sans Pro" panose="020B0506040000020004"/>
              </a:rPr>
              <a:t>duce la neplăceri</a:t>
            </a:r>
            <a:r>
              <a:rPr lang="ro-RO" b="1" dirty="0">
                <a:solidFill>
                  <a:srgbClr val="002060"/>
                </a:solidFill>
                <a:latin typeface="EC Square Sans Pro" panose="020B0506040000020004"/>
              </a:rPr>
              <a:t>!</a:t>
            </a:r>
          </a:p>
        </p:txBody>
      </p:sp>
      <p:sp>
        <p:nvSpPr>
          <p:cNvPr id="5" name="Title 4"/>
          <p:cNvSpPr>
            <a:spLocks noGrp="1"/>
          </p:cNvSpPr>
          <p:nvPr>
            <p:ph type="title"/>
          </p:nvPr>
        </p:nvSpPr>
        <p:spPr>
          <a:xfrm>
            <a:off x="9020908" y="1430216"/>
            <a:ext cx="2083190" cy="682089"/>
          </a:xfrm>
        </p:spPr>
        <p:txBody>
          <a:bodyPr>
            <a:normAutofit fontScale="90000"/>
          </a:bodyPr>
          <a:lstStyle/>
          <a:p>
            <a:r>
              <a:rPr lang="en-US" sz="4800" b="1" dirty="0" smtClean="0">
                <a:solidFill>
                  <a:srgbClr val="FF0000"/>
                </a:solidFill>
                <a:latin typeface="EC Square Sans Pro" panose="020B0506040000020004"/>
              </a:rPr>
              <a:t>Nu </a:t>
            </a:r>
            <a:r>
              <a:rPr lang="en-US" sz="4800" b="1" dirty="0" err="1" smtClean="0">
                <a:solidFill>
                  <a:srgbClr val="FF0000"/>
                </a:solidFill>
                <a:latin typeface="EC Square Sans Pro" panose="020B0506040000020004"/>
              </a:rPr>
              <a:t>uita</a:t>
            </a:r>
            <a:r>
              <a:rPr lang="en-US" sz="4800" b="1" dirty="0" smtClean="0">
                <a:solidFill>
                  <a:srgbClr val="FF0000"/>
                </a:solidFill>
                <a:latin typeface="EC Square Sans Pro" panose="020B0506040000020004"/>
              </a:rPr>
              <a:t>!</a:t>
            </a:r>
            <a:endParaRPr lang="en-US" b="1" dirty="0">
              <a:solidFill>
                <a:srgbClr val="FF0000"/>
              </a:solidFill>
              <a:latin typeface="EC Square Sans Pro" panose="020B0506040000020004"/>
            </a:endParaRPr>
          </a:p>
        </p:txBody>
      </p:sp>
    </p:spTree>
    <p:extLst>
      <p:ext uri="{BB962C8B-B14F-4D97-AF65-F5344CB8AC3E}">
        <p14:creationId xmlns:p14="http://schemas.microsoft.com/office/powerpoint/2010/main" val="721212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665" y="1793474"/>
            <a:ext cx="10864946" cy="483279"/>
          </a:xfrm>
          <a:solidFill>
            <a:srgbClr val="002060"/>
          </a:solidFill>
        </p:spPr>
        <p:txBody>
          <a:bodyPr>
            <a:normAutofit/>
          </a:bodyPr>
          <a:lstStyle/>
          <a:p>
            <a:pPr marL="0" indent="0">
              <a:spcBef>
                <a:spcPts val="0"/>
              </a:spcBef>
              <a:buNone/>
            </a:pPr>
            <a:r>
              <a:rPr lang="en-US" sz="24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M</a:t>
            </a:r>
            <a:r>
              <a:rPr lang="ro-RO" sz="24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edicamentele </a:t>
            </a:r>
            <a:r>
              <a:rPr lang="ro-RO" sz="24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din acest grup sunt eliberate și utilizate doar de către </a:t>
            </a:r>
            <a:r>
              <a:rPr lang="ro-RO" sz="24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medic</a:t>
            </a:r>
            <a:r>
              <a:rPr lang="en-US" sz="2400" b="1" dirty="0" err="1">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ul</a:t>
            </a:r>
            <a:r>
              <a:rPr lang="en-US" sz="24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 </a:t>
            </a:r>
            <a:r>
              <a:rPr lang="en-US" sz="2400" b="1" dirty="0" err="1"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veterinar</a:t>
            </a:r>
            <a:r>
              <a:rPr lang="ro-RO" sz="2400" b="1" dirty="0" smtClean="0">
                <a:solidFill>
                  <a:schemeClr val="bg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 </a:t>
            </a:r>
            <a:r>
              <a:rPr lang="en-US" sz="24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a:t>
            </a:r>
            <a:endParaRPr lang="en-US" sz="2400"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endParaRPr>
          </a:p>
        </p:txBody>
      </p:sp>
      <p:pic>
        <p:nvPicPr>
          <p:cNvPr id="4" name="Picture 7" descr="Lutalyse"/>
          <p:cNvPicPr>
            <a:picLocks noChangeAspect="1" noChangeArrowheads="1"/>
          </p:cNvPicPr>
          <p:nvPr/>
        </p:nvPicPr>
        <p:blipFill>
          <a:blip r:embed="rId2" cstate="print">
            <a:lum bright="-6000" contrast="13000"/>
          </a:blip>
          <a:srcRect/>
          <a:stretch>
            <a:fillRect/>
          </a:stretch>
        </p:blipFill>
        <p:spPr bwMode="auto">
          <a:xfrm>
            <a:off x="276665" y="2282110"/>
            <a:ext cx="3726861" cy="3575781"/>
          </a:xfrm>
          <a:prstGeom prst="rect">
            <a:avLst/>
          </a:prstGeom>
          <a:noFill/>
        </p:spPr>
      </p:pic>
      <p:pic>
        <p:nvPicPr>
          <p:cNvPr id="6" name="Picture 5" descr="Pen G"/>
          <p:cNvPicPr>
            <a:picLocks noChangeAspect="1" noChangeArrowheads="1"/>
          </p:cNvPicPr>
          <p:nvPr/>
        </p:nvPicPr>
        <p:blipFill>
          <a:blip r:embed="rId3" cstate="print">
            <a:lum contrast="10000"/>
          </a:blip>
          <a:srcRect/>
          <a:stretch>
            <a:fillRect/>
          </a:stretch>
        </p:blipFill>
        <p:spPr bwMode="auto">
          <a:xfrm>
            <a:off x="4003525" y="2282109"/>
            <a:ext cx="3161620" cy="3581137"/>
          </a:xfrm>
          <a:prstGeom prst="rect">
            <a:avLst/>
          </a:prstGeom>
          <a:noFill/>
        </p:spPr>
      </p:pic>
      <p:pic>
        <p:nvPicPr>
          <p:cNvPr id="7" name="Picture 9" descr="micotilbox"/>
          <p:cNvPicPr>
            <a:picLocks noChangeAspect="1" noChangeArrowheads="1"/>
          </p:cNvPicPr>
          <p:nvPr/>
        </p:nvPicPr>
        <p:blipFill>
          <a:blip r:embed="rId4" cstate="print">
            <a:lum bright="-2000" contrast="13000"/>
          </a:blip>
          <a:srcRect l="13194" r="8680"/>
          <a:stretch>
            <a:fillRect/>
          </a:stretch>
        </p:blipFill>
        <p:spPr bwMode="auto">
          <a:xfrm>
            <a:off x="7165144" y="2282108"/>
            <a:ext cx="3976467" cy="3575783"/>
          </a:xfrm>
          <a:prstGeom prst="rect">
            <a:avLst/>
          </a:prstGeom>
          <a:noFill/>
        </p:spPr>
      </p:pic>
      <p:sp>
        <p:nvSpPr>
          <p:cNvPr id="8" name="TextBox 7"/>
          <p:cNvSpPr txBox="1"/>
          <p:nvPr/>
        </p:nvSpPr>
        <p:spPr>
          <a:xfrm>
            <a:off x="537838" y="6034693"/>
            <a:ext cx="3500462" cy="338554"/>
          </a:xfrm>
          <a:prstGeom prst="rect">
            <a:avLst/>
          </a:prstGeom>
          <a:solidFill>
            <a:srgbClr val="002060"/>
          </a:solidFill>
        </p:spPr>
        <p:txBody>
          <a:bodyPr wrap="square" rtlCol="0">
            <a:spAutoFit/>
          </a:bodyPr>
          <a:lstStyle/>
          <a:p>
            <a:r>
              <a:rPr lang="ro-RO" sz="1600" dirty="0">
                <a:solidFill>
                  <a:schemeClr val="accent1">
                    <a:lumMod val="20000"/>
                    <a:lumOff val="80000"/>
                  </a:schemeClr>
                </a:solidFill>
                <a:latin typeface="EC Square Sans Pro" panose="020B0506040000020004"/>
              </a:rPr>
              <a:t>Images tribute to</a:t>
            </a:r>
            <a:r>
              <a:rPr lang="ro-RO" sz="1600" dirty="0">
                <a:solidFill>
                  <a:schemeClr val="accent1">
                    <a:lumMod val="20000"/>
                    <a:lumOff val="80000"/>
                  </a:schemeClr>
                </a:solidFill>
                <a:latin typeface="Calibri" pitchFamily="34" charset="0"/>
              </a:rPr>
              <a:t>: </a:t>
            </a:r>
            <a:r>
              <a:rPr lang="en-US" sz="1600" dirty="0">
                <a:solidFill>
                  <a:schemeClr val="accent1">
                    <a:lumMod val="20000"/>
                    <a:lumOff val="80000"/>
                  </a:schemeClr>
                </a:solidFill>
                <a:latin typeface="EC Square Sans Pro" panose="020B0506040000020004"/>
              </a:rPr>
              <a:t>Block </a:t>
            </a:r>
            <a:r>
              <a:rPr lang="ro-RO" sz="1600" dirty="0">
                <a:solidFill>
                  <a:schemeClr val="accent1">
                    <a:lumMod val="20000"/>
                    <a:lumOff val="80000"/>
                  </a:schemeClr>
                </a:solidFill>
                <a:latin typeface="Calibri" pitchFamily="34" charset="0"/>
              </a:rPr>
              <a:t>&amp; </a:t>
            </a:r>
            <a:r>
              <a:rPr lang="en-US" sz="1600" dirty="0">
                <a:solidFill>
                  <a:schemeClr val="accent1">
                    <a:lumMod val="20000"/>
                    <a:lumOff val="80000"/>
                  </a:schemeClr>
                </a:solidFill>
                <a:latin typeface="EC Square Sans Pro" panose="020B0506040000020004"/>
              </a:rPr>
              <a:t>Smith</a:t>
            </a:r>
            <a:r>
              <a:rPr lang="ro-RO" sz="1600" dirty="0">
                <a:solidFill>
                  <a:schemeClr val="accent1">
                    <a:lumMod val="20000"/>
                    <a:lumOff val="80000"/>
                  </a:schemeClr>
                </a:solidFill>
                <a:latin typeface="Calibri" pitchFamily="34" charset="0"/>
              </a:rPr>
              <a:t> / </a:t>
            </a:r>
            <a:r>
              <a:rPr lang="en-US" sz="1600" dirty="0">
                <a:solidFill>
                  <a:schemeClr val="accent1">
                    <a:lumMod val="20000"/>
                    <a:lumOff val="80000"/>
                  </a:schemeClr>
                </a:solidFill>
                <a:latin typeface="EC Square Sans Pro" panose="020B0506040000020004"/>
              </a:rPr>
              <a:t>2008</a:t>
            </a:r>
          </a:p>
        </p:txBody>
      </p:sp>
      <p:sp>
        <p:nvSpPr>
          <p:cNvPr id="9" name="Rectangle 8"/>
          <p:cNvSpPr/>
          <p:nvPr/>
        </p:nvSpPr>
        <p:spPr>
          <a:xfrm>
            <a:off x="187569" y="498337"/>
            <a:ext cx="10480432" cy="830997"/>
          </a:xfrm>
          <a:prstGeom prst="rect">
            <a:avLst/>
          </a:prstGeom>
          <a:solidFill>
            <a:srgbClr val="006600"/>
          </a:solidFill>
        </p:spPr>
        <p:txBody>
          <a:bodyPr wrap="square">
            <a:spAutoFit/>
          </a:bodyPr>
          <a:lstStyle/>
          <a:p>
            <a:r>
              <a:rPr lang="ro-RO" sz="4800" b="1" kern="0" dirty="0">
                <a:solidFill>
                  <a:srgbClr val="FFC000"/>
                </a:solidFill>
                <a:effectLst>
                  <a:outerShdw blurRad="38100" dist="38100" dir="2700000" algn="tl">
                    <a:srgbClr val="000000">
                      <a:alpha val="43137"/>
                    </a:srgbClr>
                  </a:outerShdw>
                </a:effectLst>
                <a:latin typeface="Calibri" pitchFamily="34" charset="0"/>
              </a:rPr>
              <a:t>                            </a:t>
            </a:r>
            <a:r>
              <a:rPr lang="en-US" sz="40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R</a:t>
            </a:r>
            <a:r>
              <a:rPr lang="en-US" sz="28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x</a:t>
            </a:r>
            <a:r>
              <a:rPr lang="en-US" sz="32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 </a:t>
            </a:r>
            <a:r>
              <a:rPr lang="ro-RO" sz="32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 Eliberate cu </a:t>
            </a:r>
            <a:r>
              <a:rPr lang="ro-RO" sz="32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Re</a:t>
            </a:r>
            <a:r>
              <a:rPr lang="en-US" sz="32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t</a:t>
            </a:r>
            <a:r>
              <a:rPr lang="ro-RO" sz="3200" b="1" dirty="0" smtClean="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rPr>
              <a:t>etă</a:t>
            </a:r>
            <a:endParaRPr lang="ro-RO" sz="3200" b="1" dirty="0">
              <a:solidFill>
                <a:schemeClr val="bg1"/>
              </a:solidFill>
              <a:effectLst>
                <a:outerShdw blurRad="38100" dist="38100" dir="2700000" algn="tl">
                  <a:srgbClr val="000000">
                    <a:alpha val="43137"/>
                  </a:srgbClr>
                </a:outerShdw>
              </a:effectLst>
              <a:latin typeface="EC Square Sans Pro" panose="020B0506040000020004"/>
              <a:cs typeface="Adobe Devanagari" panose="02040503050201020203" pitchFamily="18" charset="0"/>
            </a:endParaRPr>
          </a:p>
        </p:txBody>
      </p:sp>
      <p:pic>
        <p:nvPicPr>
          <p:cNvPr id="10" name="Picture 10"/>
          <p:cNvPicPr>
            <a:picLocks noChangeAspect="1" noChangeArrowheads="1"/>
          </p:cNvPicPr>
          <p:nvPr/>
        </p:nvPicPr>
        <p:blipFill>
          <a:blip r:embed="rId5" cstate="print">
            <a:lum bright="-5000" contrast="10000"/>
          </a:blip>
          <a:srcRect/>
          <a:stretch>
            <a:fillRect/>
          </a:stretch>
        </p:blipFill>
        <p:spPr bwMode="auto">
          <a:xfrm>
            <a:off x="9714408" y="500042"/>
            <a:ext cx="953593" cy="829292"/>
          </a:xfrm>
          <a:prstGeom prst="rect">
            <a:avLst/>
          </a:prstGeom>
          <a:ln>
            <a:noFill/>
          </a:ln>
          <a:effectLst>
            <a:softEdge rad="112500"/>
          </a:effectLst>
        </p:spPr>
      </p:pic>
    </p:spTree>
    <p:extLst>
      <p:ext uri="{BB962C8B-B14F-4D97-AF65-F5344CB8AC3E}">
        <p14:creationId xmlns:p14="http://schemas.microsoft.com/office/powerpoint/2010/main" val="2491024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moximast caution"/>
          <p:cNvPicPr>
            <a:picLocks noChangeAspect="1" noChangeArrowheads="1"/>
          </p:cNvPicPr>
          <p:nvPr/>
        </p:nvPicPr>
        <p:blipFill>
          <a:blip r:embed="rId2" cstate="print">
            <a:lum bright="-8000" contrast="10000"/>
          </a:blip>
          <a:srcRect/>
          <a:stretch>
            <a:fillRect/>
          </a:stretch>
        </p:blipFill>
        <p:spPr bwMode="auto">
          <a:xfrm>
            <a:off x="2524101" y="214290"/>
            <a:ext cx="3929451" cy="5929354"/>
          </a:xfrm>
          <a:prstGeom prst="rect">
            <a:avLst/>
          </a:prstGeom>
          <a:noFill/>
        </p:spPr>
      </p:pic>
      <p:pic>
        <p:nvPicPr>
          <p:cNvPr id="5" name="Picture 6" descr="Amoximast warning"/>
          <p:cNvPicPr>
            <a:picLocks noChangeAspect="1" noChangeArrowheads="1"/>
          </p:cNvPicPr>
          <p:nvPr/>
        </p:nvPicPr>
        <p:blipFill>
          <a:blip r:embed="rId3" cstate="print">
            <a:lum bright="-4000" contrast="5000"/>
          </a:blip>
          <a:srcRect/>
          <a:stretch>
            <a:fillRect/>
          </a:stretch>
        </p:blipFill>
        <p:spPr bwMode="auto">
          <a:xfrm>
            <a:off x="6453190" y="214290"/>
            <a:ext cx="3786214" cy="6488027"/>
          </a:xfrm>
          <a:prstGeom prst="rect">
            <a:avLst/>
          </a:prstGeom>
          <a:noFill/>
        </p:spPr>
      </p:pic>
      <p:sp>
        <p:nvSpPr>
          <p:cNvPr id="6" name="TextBox 5"/>
          <p:cNvSpPr txBox="1"/>
          <p:nvPr/>
        </p:nvSpPr>
        <p:spPr>
          <a:xfrm>
            <a:off x="2490805" y="6253703"/>
            <a:ext cx="3500462" cy="338554"/>
          </a:xfrm>
          <a:prstGeom prst="rect">
            <a:avLst/>
          </a:prstGeom>
          <a:solidFill>
            <a:srgbClr val="002060"/>
          </a:solidFill>
        </p:spPr>
        <p:txBody>
          <a:bodyPr wrap="square" rtlCol="0">
            <a:spAutoFit/>
          </a:bodyPr>
          <a:lstStyle/>
          <a:p>
            <a:r>
              <a:rPr lang="ro-RO" sz="1600" dirty="0">
                <a:solidFill>
                  <a:schemeClr val="accent1">
                    <a:lumMod val="20000"/>
                    <a:lumOff val="80000"/>
                  </a:schemeClr>
                </a:solidFill>
                <a:latin typeface="EC Square Sans Pro" panose="020B0506040000020004"/>
              </a:rPr>
              <a:t>Images tribute to: </a:t>
            </a:r>
            <a:r>
              <a:rPr lang="en-US" sz="1600" dirty="0">
                <a:solidFill>
                  <a:schemeClr val="accent1">
                    <a:lumMod val="20000"/>
                    <a:lumOff val="80000"/>
                  </a:schemeClr>
                </a:solidFill>
                <a:latin typeface="EC Square Sans Pro" panose="020B0506040000020004"/>
              </a:rPr>
              <a:t>Block </a:t>
            </a:r>
            <a:r>
              <a:rPr lang="ro-RO" sz="1600" dirty="0">
                <a:solidFill>
                  <a:schemeClr val="accent1">
                    <a:lumMod val="20000"/>
                    <a:lumOff val="80000"/>
                  </a:schemeClr>
                </a:solidFill>
                <a:latin typeface="Calibri" pitchFamily="34" charset="0"/>
              </a:rPr>
              <a:t>&amp; </a:t>
            </a:r>
            <a:r>
              <a:rPr lang="en-US" sz="1600" dirty="0">
                <a:solidFill>
                  <a:schemeClr val="accent1">
                    <a:lumMod val="20000"/>
                    <a:lumOff val="80000"/>
                  </a:schemeClr>
                </a:solidFill>
                <a:latin typeface="EC Square Sans Pro" panose="020B0506040000020004"/>
              </a:rPr>
              <a:t>Smith</a:t>
            </a:r>
            <a:r>
              <a:rPr lang="ro-RO" sz="1600" dirty="0">
                <a:solidFill>
                  <a:schemeClr val="accent1">
                    <a:lumMod val="20000"/>
                    <a:lumOff val="80000"/>
                  </a:schemeClr>
                </a:solidFill>
                <a:latin typeface="Calibri" pitchFamily="34" charset="0"/>
              </a:rPr>
              <a:t> / </a:t>
            </a:r>
            <a:r>
              <a:rPr lang="en-US" sz="1600" dirty="0">
                <a:solidFill>
                  <a:schemeClr val="accent1">
                    <a:lumMod val="20000"/>
                    <a:lumOff val="80000"/>
                  </a:schemeClr>
                </a:solidFill>
                <a:latin typeface="EC Square Sans Pro" panose="020B0506040000020004"/>
              </a:rPr>
              <a:t>2008</a:t>
            </a:r>
          </a:p>
        </p:txBody>
      </p:sp>
    </p:spTree>
    <p:extLst>
      <p:ext uri="{BB962C8B-B14F-4D97-AF65-F5344CB8AC3E}">
        <p14:creationId xmlns:p14="http://schemas.microsoft.com/office/powerpoint/2010/main" val="2910800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035" y="1742846"/>
            <a:ext cx="10678742" cy="5072098"/>
          </a:xfrm>
        </p:spPr>
        <p:txBody>
          <a:bodyPr/>
          <a:lstStyle/>
          <a:p>
            <a:pPr>
              <a:lnSpc>
                <a:spcPct val="100000"/>
              </a:lnSpc>
              <a:spcBef>
                <a:spcPts val="0"/>
              </a:spcBef>
              <a:buNone/>
            </a:pPr>
            <a:r>
              <a:rPr lang="en-US" sz="2900" b="1" dirty="0">
                <a:solidFill>
                  <a:srgbClr val="002060"/>
                </a:solidFill>
                <a:latin typeface="EC Square Sans Pro" panose="020B0506040000020004"/>
              </a:rPr>
              <a:t>De</a:t>
            </a:r>
            <a:r>
              <a:rPr lang="ro-RO" sz="2900" b="1" dirty="0" smtClean="0">
                <a:solidFill>
                  <a:srgbClr val="002060"/>
                </a:solidFill>
                <a:latin typeface="EC Square Sans Pro" panose="020B0506040000020004"/>
              </a:rPr>
              <a:t>zvolta</a:t>
            </a:r>
            <a:r>
              <a:rPr lang="en-US" sz="2900" b="1" dirty="0" smtClean="0">
                <a:solidFill>
                  <a:srgbClr val="002060"/>
                </a:solidFill>
                <a:latin typeface="EC Square Sans Pro" panose="020B0506040000020004"/>
              </a:rPr>
              <a:t>t</a:t>
            </a:r>
            <a:r>
              <a:rPr lang="ro-RO" sz="2900" b="1" dirty="0" smtClean="0">
                <a:solidFill>
                  <a:srgbClr val="002060"/>
                </a:solidFill>
                <a:latin typeface="EC Square Sans Pro" panose="020B0506040000020004"/>
              </a:rPr>
              <a:t>i</a:t>
            </a:r>
            <a:r>
              <a:rPr lang="en-US" sz="2900" b="1" dirty="0">
                <a:solidFill>
                  <a:srgbClr val="002060"/>
                </a:solidFill>
                <a:latin typeface="EC Square Sans Pro" panose="020B0506040000020004"/>
              </a:rPr>
              <a:t> </a:t>
            </a:r>
            <a:r>
              <a:rPr lang="ro-RO" sz="2900" b="1" dirty="0" smtClean="0">
                <a:solidFill>
                  <a:srgbClr val="002060"/>
                </a:solidFill>
                <a:latin typeface="EC Square Sans Pro" panose="020B0506040000020004"/>
              </a:rPr>
              <a:t>rela</a:t>
            </a:r>
            <a:r>
              <a:rPr lang="en-US" sz="2900" b="1" dirty="0" smtClean="0">
                <a:solidFill>
                  <a:srgbClr val="002060"/>
                </a:solidFill>
                <a:latin typeface="EC Square Sans Pro" panose="020B0506040000020004"/>
              </a:rPr>
              <a:t>t</a:t>
            </a:r>
            <a:r>
              <a:rPr lang="ro-RO" sz="2900" b="1" dirty="0" smtClean="0">
                <a:solidFill>
                  <a:srgbClr val="002060"/>
                </a:solidFill>
                <a:latin typeface="EC Square Sans Pro" panose="020B0506040000020004"/>
              </a:rPr>
              <a:t>i</a:t>
            </a:r>
            <a:r>
              <a:rPr lang="en-US" sz="2900" b="1" dirty="0" smtClean="0">
                <a:solidFill>
                  <a:srgbClr val="002060"/>
                </a:solidFill>
                <a:latin typeface="EC Square Sans Pro" panose="020B0506040000020004"/>
              </a:rPr>
              <a:t>a</a:t>
            </a:r>
            <a:r>
              <a:rPr lang="ro-RO" sz="2900" b="1" dirty="0" smtClean="0">
                <a:solidFill>
                  <a:srgbClr val="002060"/>
                </a:solidFill>
                <a:latin typeface="EC Square Sans Pro" panose="020B0506040000020004"/>
              </a:rPr>
              <a:t> </a:t>
            </a:r>
            <a:r>
              <a:rPr lang="ro-RO" sz="2900" b="1" dirty="0">
                <a:solidFill>
                  <a:srgbClr val="002060"/>
                </a:solidFill>
                <a:latin typeface="EC Square Sans Pro" panose="020B0506040000020004"/>
              </a:rPr>
              <a:t>de tip</a:t>
            </a:r>
            <a:r>
              <a:rPr lang="en-US" sz="2900" b="1" dirty="0">
                <a:solidFill>
                  <a:srgbClr val="002060"/>
                </a:solidFill>
                <a:latin typeface="EC Square Sans Pro" panose="020B0506040000020004"/>
              </a:rPr>
              <a:t>:</a:t>
            </a:r>
            <a:r>
              <a:rPr lang="ro-RO" sz="2900" b="1" dirty="0">
                <a:solidFill>
                  <a:srgbClr val="002060"/>
                </a:solidFill>
                <a:latin typeface="EC Square Sans Pro" panose="020B0506040000020004"/>
              </a:rPr>
              <a:t> </a:t>
            </a:r>
            <a:r>
              <a:rPr lang="en-US" b="1" dirty="0" smtClean="0">
                <a:solidFill>
                  <a:srgbClr val="002060"/>
                </a:solidFill>
                <a:latin typeface="EC Square Sans Pro" panose="020B0506040000020004"/>
              </a:rPr>
              <a:t> </a:t>
            </a:r>
            <a:r>
              <a:rPr lang="ro-RO" b="1" dirty="0" smtClean="0">
                <a:solidFill>
                  <a:srgbClr val="002060"/>
                </a:solidFill>
                <a:latin typeface="Calibri" pitchFamily="34" charset="0"/>
              </a:rPr>
              <a:t> </a:t>
            </a:r>
            <a:r>
              <a:rPr lang="en-US" sz="3200" b="1" dirty="0" err="1" smtClean="0">
                <a:solidFill>
                  <a:srgbClr val="002060"/>
                </a:solidFill>
                <a:latin typeface="EC Square Sans Pro" panose="020B0506040000020004"/>
              </a:rPr>
              <a:t>Veterinar</a:t>
            </a:r>
            <a:r>
              <a:rPr lang="en-US" sz="3200" b="1" dirty="0" smtClean="0">
                <a:solidFill>
                  <a:schemeClr val="accent6">
                    <a:lumMod val="75000"/>
                  </a:schemeClr>
                </a:solidFill>
                <a:latin typeface="EC Square Sans Pro" panose="020B0506040000020004"/>
              </a:rPr>
              <a:t> </a:t>
            </a:r>
            <a:r>
              <a:rPr lang="en-US" sz="3200" b="1" dirty="0" smtClean="0">
                <a:solidFill>
                  <a:srgbClr val="002060"/>
                </a:solidFill>
                <a:latin typeface="EC Square Sans Pro" panose="020B0506040000020004"/>
              </a:rPr>
              <a:t>/</a:t>
            </a:r>
            <a:r>
              <a:rPr lang="en-US" sz="3200" b="1" dirty="0" smtClean="0">
                <a:solidFill>
                  <a:srgbClr val="66FF33"/>
                </a:solidFill>
                <a:latin typeface="EC Square Sans Pro" panose="020B0506040000020004"/>
              </a:rPr>
              <a:t> </a:t>
            </a:r>
            <a:r>
              <a:rPr lang="en-US" sz="3200" b="1" dirty="0" smtClean="0">
                <a:solidFill>
                  <a:srgbClr val="FF0000"/>
                </a:solidFill>
                <a:latin typeface="EC Square Sans Pro" panose="020B0506040000020004"/>
              </a:rPr>
              <a:t>Client /</a:t>
            </a:r>
            <a:r>
              <a:rPr lang="en-US" sz="3200" b="1" dirty="0" smtClean="0">
                <a:solidFill>
                  <a:srgbClr val="FF99CC"/>
                </a:solidFill>
                <a:latin typeface="EC Square Sans Pro" panose="020B0506040000020004"/>
              </a:rPr>
              <a:t> </a:t>
            </a:r>
            <a:r>
              <a:rPr lang="en-US" sz="3200" b="1" dirty="0">
                <a:solidFill>
                  <a:schemeClr val="accent6">
                    <a:lumMod val="75000"/>
                  </a:schemeClr>
                </a:solidFill>
                <a:latin typeface="EC Square Sans Pro" panose="020B0506040000020004"/>
              </a:rPr>
              <a:t>Pa</a:t>
            </a:r>
            <a:r>
              <a:rPr lang="ro-RO" sz="3200" b="1" dirty="0">
                <a:solidFill>
                  <a:schemeClr val="accent6">
                    <a:lumMod val="75000"/>
                  </a:schemeClr>
                </a:solidFill>
                <a:latin typeface="EC Square Sans Pro" panose="020B0506040000020004"/>
              </a:rPr>
              <a:t>cient!</a:t>
            </a:r>
          </a:p>
          <a:p>
            <a:pPr marL="0" indent="0">
              <a:lnSpc>
                <a:spcPct val="100000"/>
              </a:lnSpc>
              <a:spcBef>
                <a:spcPts val="0"/>
              </a:spcBef>
              <a:buNone/>
            </a:pPr>
            <a:r>
              <a:rPr lang="ro-RO" b="1" dirty="0" smtClean="0">
                <a:solidFill>
                  <a:srgbClr val="002060"/>
                </a:solidFill>
                <a:effectLst>
                  <a:outerShdw blurRad="38100" dist="38100" dir="2700000" algn="tl">
                    <a:srgbClr val="000000">
                      <a:alpha val="43137"/>
                    </a:srgbClr>
                  </a:outerShdw>
                </a:effectLst>
                <a:latin typeface="Calibri" pitchFamily="34" charset="0"/>
              </a:rPr>
              <a:t> </a:t>
            </a:r>
            <a:r>
              <a:rPr lang="vi-VN" sz="4000" b="1" dirty="0">
                <a:solidFill>
                  <a:srgbClr val="002060"/>
                </a:solidFill>
                <a:latin typeface="EC Square Sans Pro" panose="020B0506040000020004"/>
              </a:rPr>
              <a:t>Vet</a:t>
            </a:r>
            <a:r>
              <a:rPr lang="ro-RO" sz="4000" b="1" dirty="0">
                <a:solidFill>
                  <a:srgbClr val="002060"/>
                </a:solidFill>
                <a:latin typeface="EC Square Sans Pro" panose="020B0506040000020004"/>
              </a:rPr>
              <a:t>: </a:t>
            </a:r>
            <a:r>
              <a:rPr lang="vi-VN" sz="2900" b="1" dirty="0" smtClean="0">
                <a:solidFill>
                  <a:srgbClr val="002060"/>
                </a:solidFill>
                <a:latin typeface="EC Square Sans Pro" panose="020B0506040000020004"/>
              </a:rPr>
              <a:t>î</a:t>
            </a:r>
            <a:r>
              <a:rPr lang="en-US" sz="2900" b="1" dirty="0" smtClean="0">
                <a:solidFill>
                  <a:srgbClr val="002060"/>
                </a:solidFill>
                <a:latin typeface="EC Square Sans Pro" panose="020B0506040000020004"/>
              </a:rPr>
              <a:t>s</a:t>
            </a:r>
            <a:r>
              <a:rPr lang="vi-VN" sz="2900" b="1" dirty="0" smtClean="0">
                <a:solidFill>
                  <a:srgbClr val="002060"/>
                </a:solidFill>
                <a:latin typeface="EC Square Sans Pro" panose="020B0506040000020004"/>
              </a:rPr>
              <a:t>i </a:t>
            </a:r>
            <a:r>
              <a:rPr lang="vi-VN" sz="2900" b="1" dirty="0">
                <a:solidFill>
                  <a:srgbClr val="002060"/>
                </a:solidFill>
                <a:latin typeface="EC Square Sans Pro" panose="020B0506040000020004"/>
              </a:rPr>
              <a:t>asumă responsabilitatea p</a:t>
            </a:r>
            <a:r>
              <a:rPr lang="ro-RO" sz="2900" b="1" dirty="0">
                <a:solidFill>
                  <a:srgbClr val="002060"/>
                </a:solidFill>
                <a:latin typeface="EC Square Sans Pro" panose="020B0506040000020004"/>
              </a:rPr>
              <a:t>t.</a:t>
            </a:r>
            <a:r>
              <a:rPr lang="vi-VN" sz="2900" b="1" dirty="0">
                <a:solidFill>
                  <a:srgbClr val="002060"/>
                </a:solidFill>
                <a:latin typeface="EC Square Sans Pro" panose="020B0506040000020004"/>
              </a:rPr>
              <a:t> </a:t>
            </a:r>
            <a:r>
              <a:rPr lang="en-US" sz="2900" b="1" dirty="0" smtClean="0">
                <a:solidFill>
                  <a:srgbClr val="002060"/>
                </a:solidFill>
                <a:latin typeface="EC Square Sans Pro" panose="020B0506040000020004"/>
              </a:rPr>
              <a:t>“</a:t>
            </a:r>
            <a:r>
              <a:rPr lang="vi-VN" sz="2900" b="1" dirty="0" smtClean="0">
                <a:solidFill>
                  <a:srgbClr val="002060"/>
                </a:solidFill>
                <a:latin typeface="EC Square Sans Pro" panose="020B0506040000020004"/>
              </a:rPr>
              <a:t>judecă</a:t>
            </a:r>
            <a:r>
              <a:rPr lang="en-US" sz="2900" b="1" dirty="0" err="1" smtClean="0">
                <a:solidFill>
                  <a:srgbClr val="002060"/>
                </a:solidFill>
                <a:latin typeface="EC Square Sans Pro" panose="020B0506040000020004"/>
              </a:rPr>
              <a:t>ti</a:t>
            </a:r>
            <a:r>
              <a:rPr lang="ro-RO" sz="2900" b="1" dirty="0" smtClean="0">
                <a:solidFill>
                  <a:srgbClr val="002060"/>
                </a:solidFill>
                <a:latin typeface="EC Square Sans Pro" panose="020B0506040000020004"/>
              </a:rPr>
              <a:t>le</a:t>
            </a:r>
            <a:r>
              <a:rPr lang="en-US" sz="2900" b="1" dirty="0" smtClean="0">
                <a:solidFill>
                  <a:srgbClr val="002060"/>
                </a:solidFill>
                <a:latin typeface="EC Square Sans Pro" panose="020B0506040000020004"/>
              </a:rPr>
              <a:t>”</a:t>
            </a:r>
            <a:r>
              <a:rPr lang="vi-VN" sz="2900" b="1" dirty="0" smtClean="0">
                <a:solidFill>
                  <a:srgbClr val="002060"/>
                </a:solidFill>
                <a:latin typeface="EC Square Sans Pro" panose="020B0506040000020004"/>
              </a:rPr>
              <a:t> </a:t>
            </a:r>
            <a:r>
              <a:rPr lang="vi-VN" sz="2900" b="1" dirty="0">
                <a:solidFill>
                  <a:srgbClr val="002060"/>
                </a:solidFill>
                <a:latin typeface="EC Square Sans Pro" panose="020B0506040000020004"/>
              </a:rPr>
              <a:t>medicale, </a:t>
            </a:r>
            <a:endParaRPr lang="ro-RO" sz="2900" b="1" dirty="0">
              <a:solidFill>
                <a:srgbClr val="002060"/>
              </a:solidFill>
              <a:latin typeface="EC Square Sans Pro" panose="020B0506040000020004"/>
            </a:endParaRPr>
          </a:p>
          <a:p>
            <a:pPr marL="0" indent="0">
              <a:lnSpc>
                <a:spcPct val="100000"/>
              </a:lnSpc>
              <a:spcBef>
                <a:spcPts val="0"/>
              </a:spcBef>
              <a:buNone/>
            </a:pPr>
            <a:endParaRPr lang="ro-RO" sz="100" b="1" dirty="0">
              <a:solidFill>
                <a:srgbClr val="002060"/>
              </a:solidFill>
              <a:latin typeface="EC Square Sans Pro" panose="020B0506040000020004"/>
            </a:endParaRPr>
          </a:p>
          <a:p>
            <a:pPr marL="0" indent="0">
              <a:lnSpc>
                <a:spcPct val="100000"/>
              </a:lnSpc>
              <a:spcBef>
                <a:spcPts val="0"/>
              </a:spcBef>
              <a:buNone/>
            </a:pPr>
            <a:r>
              <a:rPr lang="ro-RO" sz="4000" b="1" dirty="0" smtClean="0">
                <a:solidFill>
                  <a:srgbClr val="FF0000"/>
                </a:solidFill>
                <a:latin typeface="EC Square Sans Pro" panose="020B0506040000020004"/>
              </a:rPr>
              <a:t>P</a:t>
            </a:r>
            <a:r>
              <a:rPr lang="vi-VN" sz="4000" b="1" dirty="0">
                <a:solidFill>
                  <a:srgbClr val="FF0000"/>
                </a:solidFill>
                <a:latin typeface="EC Square Sans Pro" panose="020B0506040000020004"/>
              </a:rPr>
              <a:t>roprietarul </a:t>
            </a:r>
            <a:r>
              <a:rPr lang="vi-VN" sz="2900" b="1" dirty="0">
                <a:solidFill>
                  <a:srgbClr val="002060"/>
                </a:solidFill>
                <a:latin typeface="EC Square Sans Pro" panose="020B0506040000020004"/>
              </a:rPr>
              <a:t>este de acord să </a:t>
            </a:r>
            <a:r>
              <a:rPr lang="ro-RO" sz="2900" b="1" dirty="0">
                <a:solidFill>
                  <a:srgbClr val="002060"/>
                </a:solidFill>
                <a:latin typeface="EC Square Sans Pro" panose="020B0506040000020004"/>
              </a:rPr>
              <a:t>îi </a:t>
            </a:r>
            <a:r>
              <a:rPr lang="vi-VN" sz="2900" b="1" dirty="0">
                <a:solidFill>
                  <a:srgbClr val="002060"/>
                </a:solidFill>
                <a:latin typeface="EC Square Sans Pro" panose="020B0506040000020004"/>
              </a:rPr>
              <a:t>urmeze </a:t>
            </a:r>
            <a:r>
              <a:rPr lang="vi-VN" sz="2900" b="1" dirty="0" smtClean="0">
                <a:solidFill>
                  <a:srgbClr val="002060"/>
                </a:solidFill>
                <a:latin typeface="EC Square Sans Pro" panose="020B0506040000020004"/>
              </a:rPr>
              <a:t>sfatul</a:t>
            </a:r>
            <a:r>
              <a:rPr lang="en-US" sz="2900" b="1" dirty="0" smtClean="0">
                <a:solidFill>
                  <a:srgbClr val="002060"/>
                </a:solidFill>
                <a:latin typeface="EC Square Sans Pro" panose="020B0506040000020004"/>
              </a:rPr>
              <a:t>!</a:t>
            </a:r>
            <a:endParaRPr lang="en-US" sz="2900" b="1" dirty="0">
              <a:solidFill>
                <a:srgbClr val="002060"/>
              </a:solidFill>
              <a:latin typeface="EC Square Sans Pro" panose="020B0506040000020004"/>
            </a:endParaRPr>
          </a:p>
          <a:p>
            <a:pPr marL="0" indent="0">
              <a:lnSpc>
                <a:spcPct val="100000"/>
              </a:lnSpc>
              <a:spcBef>
                <a:spcPts val="0"/>
              </a:spcBef>
              <a:buNone/>
            </a:pPr>
            <a:endParaRPr lang="ro-RO" sz="1600" b="1" dirty="0">
              <a:solidFill>
                <a:schemeClr val="accent2">
                  <a:lumMod val="60000"/>
                  <a:lumOff val="40000"/>
                </a:schemeClr>
              </a:solidFill>
              <a:latin typeface="Calibri" pitchFamily="34" charset="0"/>
            </a:endParaRPr>
          </a:p>
          <a:p>
            <a:pPr marL="0" indent="0">
              <a:lnSpc>
                <a:spcPct val="100000"/>
              </a:lnSpc>
              <a:spcBef>
                <a:spcPts val="0"/>
              </a:spcBef>
              <a:buNone/>
            </a:pPr>
            <a:r>
              <a:rPr lang="ro-RO" sz="4400" b="1" dirty="0">
                <a:solidFill>
                  <a:schemeClr val="accent6">
                    <a:lumMod val="50000"/>
                  </a:schemeClr>
                </a:solidFill>
                <a:latin typeface="EC Square Sans Pro" panose="020B0506040000020004"/>
              </a:rPr>
              <a:t>Aceasta înseamnă că </a:t>
            </a:r>
            <a:r>
              <a:rPr lang="en-US" sz="4400" b="1" dirty="0">
                <a:solidFill>
                  <a:schemeClr val="accent6">
                    <a:lumMod val="50000"/>
                  </a:schemeClr>
                </a:solidFill>
                <a:latin typeface="EC Square Sans Pro" panose="020B0506040000020004"/>
              </a:rPr>
              <a:t>Vet</a:t>
            </a:r>
            <a:r>
              <a:rPr lang="ro-RO" sz="4400" b="1" dirty="0">
                <a:solidFill>
                  <a:schemeClr val="accent6">
                    <a:lumMod val="50000"/>
                  </a:schemeClr>
                </a:solidFill>
                <a:latin typeface="EC Square Sans Pro" panose="020B0506040000020004"/>
              </a:rPr>
              <a:t>:</a:t>
            </a:r>
            <a:r>
              <a:rPr lang="en-US" sz="4400" b="1" dirty="0">
                <a:solidFill>
                  <a:schemeClr val="accent6">
                    <a:lumMod val="50000"/>
                  </a:schemeClr>
                </a:solidFill>
                <a:latin typeface="EC Square Sans Pro" panose="020B0506040000020004"/>
              </a:rPr>
              <a:t> </a:t>
            </a:r>
            <a:endParaRPr lang="ro-RO" sz="4400" b="1" dirty="0">
              <a:solidFill>
                <a:schemeClr val="accent6">
                  <a:lumMod val="50000"/>
                </a:schemeClr>
              </a:solidFill>
              <a:latin typeface="EC Square Sans Pro" panose="020B0506040000020004"/>
            </a:endParaRPr>
          </a:p>
          <a:p>
            <a:pPr marL="179388" indent="-179388" algn="just">
              <a:lnSpc>
                <a:spcPct val="100000"/>
              </a:lnSpc>
              <a:spcBef>
                <a:spcPts val="0"/>
              </a:spcBef>
            </a:pPr>
            <a:r>
              <a:rPr lang="ro-RO" sz="2700" b="1" dirty="0">
                <a:solidFill>
                  <a:srgbClr val="002060"/>
                </a:solidFill>
              </a:rPr>
              <a:t> </a:t>
            </a:r>
            <a:r>
              <a:rPr lang="en-US" sz="2700" b="1" dirty="0">
                <a:solidFill>
                  <a:srgbClr val="002060"/>
                </a:solidFill>
                <a:latin typeface="EC Square Sans Pro" panose="020B0506040000020004"/>
              </a:rPr>
              <a:t>are </a:t>
            </a:r>
            <a:r>
              <a:rPr lang="en-US" sz="2700" b="1" dirty="0" err="1">
                <a:solidFill>
                  <a:srgbClr val="002060"/>
                </a:solidFill>
                <a:latin typeface="EC Square Sans Pro" panose="020B0506040000020004"/>
              </a:rPr>
              <a:t>cunostiinte</a:t>
            </a:r>
            <a:r>
              <a:rPr lang="ro-RO" sz="2700" b="1" dirty="0">
                <a:solidFill>
                  <a:srgbClr val="002060"/>
                </a:solidFill>
                <a:latin typeface="EC Square Sans Pro" panose="020B0506040000020004"/>
              </a:rPr>
              <a:t>le</a:t>
            </a:r>
            <a:r>
              <a:rPr lang="en-US" sz="2700" b="1" dirty="0">
                <a:solidFill>
                  <a:srgbClr val="002060"/>
                </a:solidFill>
                <a:latin typeface="EC Square Sans Pro" panose="020B0506040000020004"/>
              </a:rPr>
              <a:t> </a:t>
            </a:r>
            <a:r>
              <a:rPr lang="ro-RO" sz="2700" b="1" dirty="0">
                <a:solidFill>
                  <a:srgbClr val="002060"/>
                </a:solidFill>
                <a:latin typeface="EC Square Sans Pro" panose="020B0506040000020004"/>
              </a:rPr>
              <a:t>necesare</a:t>
            </a:r>
            <a:r>
              <a:rPr lang="en-US" sz="2700" b="1" dirty="0">
                <a:solidFill>
                  <a:srgbClr val="002060"/>
                </a:solidFill>
                <a:latin typeface="EC Square Sans Pro" panose="020B0506040000020004"/>
              </a:rPr>
              <a:t> de a </a:t>
            </a:r>
            <a:r>
              <a:rPr lang="ro-RO" sz="2700" b="1" dirty="0">
                <a:solidFill>
                  <a:srgbClr val="002060"/>
                </a:solidFill>
                <a:latin typeface="EC Square Sans Pro" panose="020B0506040000020004"/>
              </a:rPr>
              <a:t>stabili</a:t>
            </a:r>
            <a:r>
              <a:rPr lang="en-US" sz="2700" b="1" dirty="0">
                <a:solidFill>
                  <a:srgbClr val="002060"/>
                </a:solidFill>
                <a:latin typeface="EC Square Sans Pro" panose="020B0506040000020004"/>
              </a:rPr>
              <a:t> </a:t>
            </a:r>
            <a:r>
              <a:rPr lang="en-US" sz="2700" b="1" dirty="0" err="1" smtClean="0">
                <a:solidFill>
                  <a:srgbClr val="002060"/>
                </a:solidFill>
                <a:latin typeface="EC Square Sans Pro" panose="020B0506040000020004"/>
              </a:rPr>
              <a:t>diagnosticul</a:t>
            </a:r>
            <a:r>
              <a:rPr lang="en-US" sz="2700" b="1" dirty="0" smtClean="0">
                <a:solidFill>
                  <a:srgbClr val="002060"/>
                </a:solidFill>
                <a:latin typeface="EC Square Sans Pro" panose="020B0506040000020004"/>
              </a:rPr>
              <a:t>,</a:t>
            </a:r>
            <a:endParaRPr lang="ro-RO" sz="2700" b="1" dirty="0">
              <a:solidFill>
                <a:srgbClr val="002060"/>
              </a:solidFill>
              <a:latin typeface="EC Square Sans Pro" panose="020B0506040000020004"/>
            </a:endParaRPr>
          </a:p>
          <a:p>
            <a:pPr marL="179388" indent="-179388" algn="just">
              <a:lnSpc>
                <a:spcPct val="100000"/>
              </a:lnSpc>
              <a:spcBef>
                <a:spcPts val="0"/>
              </a:spcBef>
            </a:pPr>
            <a:r>
              <a:rPr lang="ro-RO" sz="2700" b="1" dirty="0">
                <a:solidFill>
                  <a:srgbClr val="002060"/>
                </a:solidFill>
                <a:latin typeface="EC Square Sans Pro" panose="020B0506040000020004"/>
              </a:rPr>
              <a:t> </a:t>
            </a:r>
            <a:r>
              <a:rPr lang="pt-BR" sz="2700" b="1" dirty="0">
                <a:solidFill>
                  <a:srgbClr val="002060"/>
                </a:solidFill>
                <a:latin typeface="EC Square Sans Pro" panose="020B0506040000020004"/>
              </a:rPr>
              <a:t>a examinat animal</a:t>
            </a:r>
            <a:r>
              <a:rPr lang="ro-RO" sz="2700" b="1" dirty="0">
                <a:solidFill>
                  <a:srgbClr val="002060"/>
                </a:solidFill>
                <a:latin typeface="EC Square Sans Pro" panose="020B0506040000020004"/>
              </a:rPr>
              <a:t>ul</a:t>
            </a:r>
            <a:r>
              <a:rPr lang="pt-BR" sz="2700" b="1" dirty="0">
                <a:solidFill>
                  <a:srgbClr val="002060"/>
                </a:solidFill>
                <a:latin typeface="EC Square Sans Pro" panose="020B0506040000020004"/>
              </a:rPr>
              <a:t> sau face vizite regulate în timp </a:t>
            </a:r>
            <a:r>
              <a:rPr lang="pt-BR" sz="2700" b="1" dirty="0" smtClean="0">
                <a:solidFill>
                  <a:srgbClr val="002060"/>
                </a:solidFill>
                <a:latin typeface="EC Square Sans Pro" panose="020B0506040000020004"/>
              </a:rPr>
              <a:t>util,</a:t>
            </a:r>
            <a:endParaRPr lang="ro-RO" sz="2700" b="1" dirty="0">
              <a:solidFill>
                <a:srgbClr val="002060"/>
              </a:solidFill>
              <a:latin typeface="EC Square Sans Pro" panose="020B0506040000020004"/>
            </a:endParaRPr>
          </a:p>
          <a:p>
            <a:pPr marL="179388" indent="-179388" algn="just">
              <a:lnSpc>
                <a:spcPct val="100000"/>
              </a:lnSpc>
              <a:spcBef>
                <a:spcPts val="0"/>
              </a:spcBef>
            </a:pPr>
            <a:r>
              <a:rPr lang="ro-RO" sz="2700" b="1" dirty="0">
                <a:solidFill>
                  <a:srgbClr val="002060"/>
                </a:solidFill>
                <a:latin typeface="EC Square Sans Pro" panose="020B0506040000020004"/>
              </a:rPr>
              <a:t> </a:t>
            </a:r>
            <a:r>
              <a:rPr lang="en-US" sz="2700" b="1" dirty="0" err="1" smtClean="0">
                <a:solidFill>
                  <a:srgbClr val="002060"/>
                </a:solidFill>
                <a:latin typeface="EC Square Sans Pro" panose="020B0506040000020004"/>
              </a:rPr>
              <a:t>este</a:t>
            </a:r>
            <a:r>
              <a:rPr lang="en-US" sz="2700" b="1" dirty="0" smtClean="0">
                <a:solidFill>
                  <a:srgbClr val="002060"/>
                </a:solidFill>
                <a:latin typeface="EC Square Sans Pro" panose="020B0506040000020004"/>
              </a:rPr>
              <a:t> </a:t>
            </a:r>
            <a:r>
              <a:rPr lang="pt-BR" sz="2700" b="1" dirty="0" smtClean="0">
                <a:solidFill>
                  <a:srgbClr val="002060"/>
                </a:solidFill>
                <a:latin typeface="EC Square Sans Pro" panose="020B0506040000020004"/>
              </a:rPr>
              <a:t>disponibil </a:t>
            </a:r>
            <a:r>
              <a:rPr lang="pt-BR" sz="2700" b="1" dirty="0">
                <a:solidFill>
                  <a:srgbClr val="002060"/>
                </a:solidFill>
                <a:latin typeface="EC Square Sans Pro" panose="020B0506040000020004"/>
              </a:rPr>
              <a:t>pt. a urmări si trata orice reactii adverse sau secundare </a:t>
            </a:r>
            <a:r>
              <a:rPr lang="pt-BR" sz="2700" b="1" dirty="0" smtClean="0">
                <a:solidFill>
                  <a:srgbClr val="002060"/>
                </a:solidFill>
                <a:latin typeface="EC Square Sans Pro" panose="020B0506040000020004"/>
              </a:rPr>
              <a:t>care </a:t>
            </a:r>
            <a:r>
              <a:rPr lang="pt-BR" sz="2700" b="1" dirty="0">
                <a:solidFill>
                  <a:srgbClr val="002060"/>
                </a:solidFill>
                <a:latin typeface="EC Square Sans Pro" panose="020B0506040000020004"/>
              </a:rPr>
              <a:t>apar</a:t>
            </a:r>
            <a:r>
              <a:rPr lang="ro-RO" sz="2700" b="1" dirty="0">
                <a:solidFill>
                  <a:srgbClr val="002060"/>
                </a:solidFill>
                <a:latin typeface="EC Square Sans Pro" panose="020B0506040000020004"/>
              </a:rPr>
              <a:t>.</a:t>
            </a:r>
            <a:r>
              <a:rPr lang="en-US" sz="2700" b="1" dirty="0">
                <a:solidFill>
                  <a:srgbClr val="002060"/>
                </a:solidFill>
                <a:latin typeface="EC Square Sans Pro" panose="020B0506040000020004"/>
              </a:rPr>
              <a:t> </a:t>
            </a:r>
            <a:r>
              <a:rPr lang="pt-BR" sz="2700" b="1" dirty="0">
                <a:solidFill>
                  <a:srgbClr val="002060"/>
                </a:solidFill>
                <a:latin typeface="EC Square Sans Pro" panose="020B0506040000020004"/>
              </a:rPr>
              <a:t> </a:t>
            </a:r>
            <a:endParaRPr lang="en-US" sz="2700" b="1" dirty="0">
              <a:solidFill>
                <a:srgbClr val="002060"/>
              </a:solidFill>
              <a:latin typeface="EC Square Sans Pro" panose="020B0506040000020004"/>
            </a:endParaRPr>
          </a:p>
        </p:txBody>
      </p:sp>
      <p:sp>
        <p:nvSpPr>
          <p:cNvPr id="5" name="Curved Right Arrow 4"/>
          <p:cNvSpPr/>
          <p:nvPr/>
        </p:nvSpPr>
        <p:spPr>
          <a:xfrm>
            <a:off x="712609" y="2462141"/>
            <a:ext cx="571504" cy="785818"/>
          </a:xfrm>
          <a:prstGeom prst="curvedRightArrow">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rot="17945402">
            <a:off x="9434379" y="2652716"/>
            <a:ext cx="972238" cy="638342"/>
          </a:xfrm>
          <a:prstGeom prst="curvedUp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10"/>
          <p:cNvPicPr>
            <a:picLocks noChangeAspect="1" noChangeArrowheads="1"/>
          </p:cNvPicPr>
          <p:nvPr/>
        </p:nvPicPr>
        <p:blipFill>
          <a:blip r:embed="rId2" cstate="print">
            <a:lum bright="-5000" contrast="10000"/>
          </a:blip>
          <a:srcRect/>
          <a:stretch>
            <a:fillRect/>
          </a:stretch>
        </p:blipFill>
        <p:spPr bwMode="auto">
          <a:xfrm>
            <a:off x="8685343" y="449727"/>
            <a:ext cx="1348888" cy="1109184"/>
          </a:xfrm>
          <a:prstGeom prst="rect">
            <a:avLst/>
          </a:prstGeom>
          <a:ln>
            <a:noFill/>
          </a:ln>
          <a:effectLst>
            <a:softEdge rad="112500"/>
          </a:effectLst>
        </p:spPr>
      </p:pic>
      <p:sp>
        <p:nvSpPr>
          <p:cNvPr id="2" name="Rectangle 1"/>
          <p:cNvSpPr/>
          <p:nvPr/>
        </p:nvSpPr>
        <p:spPr>
          <a:xfrm>
            <a:off x="6251172" y="334919"/>
            <a:ext cx="2784816" cy="1107996"/>
          </a:xfrm>
          <a:prstGeom prst="rect">
            <a:avLst/>
          </a:prstGeom>
        </p:spPr>
        <p:txBody>
          <a:bodyPr wrap="square">
            <a:spAutoFit/>
          </a:bodyPr>
          <a:lstStyle/>
          <a:p>
            <a:pPr algn="ctr"/>
            <a:r>
              <a:rPr lang="ro-RO" sz="6600" b="1" dirty="0">
                <a:solidFill>
                  <a:srgbClr val="002060"/>
                </a:solidFill>
                <a:latin typeface="EC Square Sans Pro" panose="020B0506040000020004"/>
              </a:rPr>
              <a:t>R</a:t>
            </a:r>
            <a:r>
              <a:rPr lang="en-US" sz="6600" b="1" dirty="0" smtClean="0">
                <a:solidFill>
                  <a:srgbClr val="002060"/>
                </a:solidFill>
                <a:latin typeface="EC Square Sans Pro" panose="020B0506040000020004"/>
              </a:rPr>
              <a:t>VCP</a:t>
            </a:r>
            <a:endParaRPr lang="en-US" sz="6600" b="1" dirty="0">
              <a:solidFill>
                <a:srgbClr val="002060"/>
              </a:solidFill>
              <a:latin typeface="EC Square Sans Pro" panose="020B0506040000020004"/>
            </a:endParaRPr>
          </a:p>
        </p:txBody>
      </p:sp>
    </p:spTree>
    <p:extLst>
      <p:ext uri="{BB962C8B-B14F-4D97-AF65-F5344CB8AC3E}">
        <p14:creationId xmlns:p14="http://schemas.microsoft.com/office/powerpoint/2010/main" val="3973502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604" y="2871707"/>
            <a:ext cx="4473219" cy="1291132"/>
          </a:xfrm>
        </p:spPr>
        <p:txBody>
          <a:bodyPr>
            <a:normAutofit fontScale="92500" lnSpcReduction="10000"/>
          </a:bodyPr>
          <a:lstStyle/>
          <a:p>
            <a:pPr marL="0" indent="0" algn="just">
              <a:spcBef>
                <a:spcPts val="0"/>
              </a:spcBef>
              <a:buNone/>
            </a:pPr>
            <a:r>
              <a:rPr lang="ro-RO" sz="2900" b="1" dirty="0">
                <a:solidFill>
                  <a:srgbClr val="002060"/>
                </a:solidFill>
                <a:latin typeface="EC Square Sans Pro" panose="020B0506040000020004"/>
              </a:rPr>
              <a:t>În cursul unui </a:t>
            </a:r>
            <a:r>
              <a:rPr lang="ro-RO" sz="2900" b="1" dirty="0" smtClean="0">
                <a:solidFill>
                  <a:srgbClr val="002060"/>
                </a:solidFill>
                <a:latin typeface="EC Square Sans Pro" panose="020B0506040000020004"/>
              </a:rPr>
              <a:t>tratament</a:t>
            </a:r>
            <a:r>
              <a:rPr lang="en-US" sz="2900" b="1" dirty="0" smtClean="0">
                <a:solidFill>
                  <a:srgbClr val="002060"/>
                </a:solidFill>
                <a:latin typeface="EC Square Sans Pro" panose="020B0506040000020004"/>
              </a:rPr>
              <a:t> </a:t>
            </a:r>
            <a:r>
              <a:rPr lang="en-US" sz="4000" b="1" dirty="0">
                <a:solidFill>
                  <a:srgbClr val="FF0000"/>
                </a:solidFill>
                <a:latin typeface="EC Square Sans Pro" panose="020B0506040000020004"/>
              </a:rPr>
              <a:t>n</a:t>
            </a:r>
            <a:r>
              <a:rPr lang="ro-RO" sz="4000" b="1" dirty="0" smtClean="0">
                <a:solidFill>
                  <a:srgbClr val="FF0000"/>
                </a:solidFill>
                <a:latin typeface="EC Square Sans Pro" panose="020B0506040000020004"/>
              </a:rPr>
              <a:t>u </a:t>
            </a:r>
            <a:r>
              <a:rPr lang="ro-RO" sz="3200" b="1" dirty="0">
                <a:solidFill>
                  <a:srgbClr val="FF0000"/>
                </a:solidFill>
                <a:latin typeface="EC Square Sans Pro" panose="020B0506040000020004"/>
              </a:rPr>
              <a:t>schimbați medicamentul </a:t>
            </a:r>
            <a:r>
              <a:rPr lang="ro-RO" sz="2900" b="1" dirty="0">
                <a:solidFill>
                  <a:srgbClr val="002060"/>
                </a:solidFill>
                <a:latin typeface="EC Square Sans Pro" panose="020B0506040000020004"/>
              </a:rPr>
              <a:t>cu un alt produs similar </a:t>
            </a:r>
            <a:r>
              <a:rPr lang="ro-RO" sz="2900" b="1" dirty="0" smtClean="0">
                <a:solidFill>
                  <a:srgbClr val="002060"/>
                </a:solidFill>
                <a:latin typeface="EC Square Sans Pro" panose="020B0506040000020004"/>
              </a:rPr>
              <a:t>de</a:t>
            </a:r>
            <a:r>
              <a:rPr lang="en-US" sz="2900" b="1" dirty="0" smtClean="0">
                <a:solidFill>
                  <a:srgbClr val="002060"/>
                </a:solidFill>
                <a:latin typeface="EC Square Sans Pro" panose="020B0506040000020004"/>
              </a:rPr>
              <a:t> la</a:t>
            </a:r>
            <a:r>
              <a:rPr lang="ro-RO" sz="2900" b="1" dirty="0" smtClean="0">
                <a:solidFill>
                  <a:srgbClr val="002060"/>
                </a:solidFill>
                <a:latin typeface="EC Square Sans Pro" panose="020B0506040000020004"/>
              </a:rPr>
              <a:t> </a:t>
            </a:r>
            <a:r>
              <a:rPr lang="ro-RO" sz="2900" b="1" dirty="0">
                <a:solidFill>
                  <a:srgbClr val="002060"/>
                </a:solidFill>
                <a:latin typeface="EC Square Sans Pro" panose="020B0506040000020004"/>
              </a:rPr>
              <a:t>altă firmă!</a:t>
            </a:r>
            <a:endParaRPr lang="en-US" sz="2900" b="1" dirty="0">
              <a:solidFill>
                <a:srgbClr val="002060"/>
              </a:solidFill>
              <a:latin typeface="EC Square Sans Pro" panose="020B0506040000020004"/>
            </a:endParaRPr>
          </a:p>
        </p:txBody>
      </p:sp>
      <p:pic>
        <p:nvPicPr>
          <p:cNvPr id="4" name="Picture 1027" descr="Tetracycline brands"/>
          <p:cNvPicPr>
            <a:picLocks noChangeAspect="1" noChangeArrowheads="1"/>
          </p:cNvPicPr>
          <p:nvPr/>
        </p:nvPicPr>
        <p:blipFill>
          <a:blip r:embed="rId2" cstate="print">
            <a:lum bright="-7000" contrast="16000"/>
          </a:blip>
          <a:srcRect/>
          <a:stretch>
            <a:fillRect/>
          </a:stretch>
        </p:blipFill>
        <p:spPr bwMode="auto">
          <a:xfrm rot="368011">
            <a:off x="5144385" y="2013975"/>
            <a:ext cx="6137738" cy="4012229"/>
          </a:xfrm>
          <a:prstGeom prst="rect">
            <a:avLst/>
          </a:prstGeom>
          <a:noFill/>
        </p:spPr>
      </p:pic>
      <p:sp>
        <p:nvSpPr>
          <p:cNvPr id="6" name="TextBox 5"/>
          <p:cNvSpPr txBox="1"/>
          <p:nvPr/>
        </p:nvSpPr>
        <p:spPr>
          <a:xfrm rot="335441">
            <a:off x="4894034" y="5963167"/>
            <a:ext cx="6144848" cy="338554"/>
          </a:xfrm>
          <a:prstGeom prst="rect">
            <a:avLst/>
          </a:prstGeom>
          <a:solidFill>
            <a:srgbClr val="002060"/>
          </a:solidFill>
        </p:spPr>
        <p:txBody>
          <a:bodyPr wrap="square" rtlCol="0">
            <a:spAutoFit/>
          </a:bodyPr>
          <a:lstStyle/>
          <a:p>
            <a:r>
              <a:rPr lang="ro-RO" sz="1600" dirty="0">
                <a:solidFill>
                  <a:schemeClr val="bg1"/>
                </a:solidFill>
                <a:latin typeface="Calibri" pitchFamily="34" charset="0"/>
              </a:rPr>
              <a:t>Images tribute to: </a:t>
            </a:r>
            <a:r>
              <a:rPr lang="en-US" sz="1600" dirty="0">
                <a:solidFill>
                  <a:schemeClr val="bg1"/>
                </a:solidFill>
                <a:latin typeface="EC Square Sans Pro" panose="020B0506040000020004"/>
              </a:rPr>
              <a:t>Block </a:t>
            </a:r>
            <a:r>
              <a:rPr lang="ro-RO" sz="1600" dirty="0">
                <a:solidFill>
                  <a:schemeClr val="bg1"/>
                </a:solidFill>
                <a:latin typeface="Calibri" pitchFamily="34" charset="0"/>
              </a:rPr>
              <a:t>&amp; </a:t>
            </a:r>
            <a:r>
              <a:rPr lang="en-US" sz="1600" dirty="0">
                <a:solidFill>
                  <a:schemeClr val="bg1"/>
                </a:solidFill>
                <a:latin typeface="EC Square Sans Pro" panose="020B0506040000020004"/>
              </a:rPr>
              <a:t>Smith</a:t>
            </a:r>
            <a:r>
              <a:rPr lang="ro-RO" sz="1600" dirty="0">
                <a:solidFill>
                  <a:schemeClr val="bg1"/>
                </a:solidFill>
                <a:latin typeface="Calibri" pitchFamily="34" charset="0"/>
              </a:rPr>
              <a:t> / </a:t>
            </a:r>
            <a:r>
              <a:rPr lang="en-US" sz="1600" dirty="0">
                <a:solidFill>
                  <a:schemeClr val="bg1"/>
                </a:solidFill>
                <a:latin typeface="EC Square Sans Pro" panose="020B0506040000020004"/>
              </a:rPr>
              <a:t>2008</a:t>
            </a:r>
          </a:p>
        </p:txBody>
      </p:sp>
    </p:spTree>
    <p:extLst>
      <p:ext uri="{BB962C8B-B14F-4D97-AF65-F5344CB8AC3E}">
        <p14:creationId xmlns:p14="http://schemas.microsoft.com/office/powerpoint/2010/main" val="266897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2540" y="2035124"/>
            <a:ext cx="8501122" cy="3429024"/>
          </a:xfrm>
        </p:spPr>
        <p:txBody>
          <a:bodyPr>
            <a:noAutofit/>
          </a:bodyPr>
          <a:lstStyle/>
          <a:p>
            <a:pPr>
              <a:buNone/>
            </a:pPr>
            <a:r>
              <a:rPr lang="ro-RO" sz="2900" b="1" dirty="0">
                <a:solidFill>
                  <a:srgbClr val="002060"/>
                </a:solidFill>
                <a:latin typeface="EC Square Sans Pro" panose="020B0506040000020004"/>
              </a:rPr>
              <a:t>Teste </a:t>
            </a:r>
            <a:r>
              <a:rPr lang="en-US" sz="2900" b="1" dirty="0">
                <a:solidFill>
                  <a:srgbClr val="002060"/>
                </a:solidFill>
                <a:latin typeface="EC Square Sans Pro" panose="020B0506040000020004"/>
              </a:rPr>
              <a:t>de</a:t>
            </a:r>
            <a:r>
              <a:rPr lang="ro-RO" sz="2900" b="1" dirty="0">
                <a:solidFill>
                  <a:srgbClr val="002060"/>
                </a:solidFill>
                <a:latin typeface="EC Square Sans Pro" panose="020B0506040000020004"/>
              </a:rPr>
              <a:t> </a:t>
            </a:r>
            <a:r>
              <a:rPr lang="ro-RO" sz="2900" b="1" dirty="0" smtClean="0">
                <a:solidFill>
                  <a:srgbClr val="002060"/>
                </a:solidFill>
                <a:latin typeface="EC Square Sans Pro" panose="020B0506040000020004"/>
              </a:rPr>
              <a:t>lapte                 </a:t>
            </a:r>
            <a:r>
              <a:rPr lang="ro-RO" sz="2900" b="1" dirty="0">
                <a:solidFill>
                  <a:srgbClr val="002060"/>
                </a:solidFill>
                <a:latin typeface="EC Square Sans Pro" panose="020B0506040000020004"/>
              </a:rPr>
              <a:t>	</a:t>
            </a:r>
            <a:r>
              <a:rPr lang="en-US" sz="2900" b="1" dirty="0">
                <a:solidFill>
                  <a:srgbClr val="002060"/>
                </a:solidFill>
                <a:latin typeface="EC Square Sans Pro" panose="020B0506040000020004"/>
              </a:rPr>
              <a:t>	</a:t>
            </a:r>
            <a:r>
              <a:rPr lang="ro-RO" sz="2900" b="1" dirty="0">
                <a:solidFill>
                  <a:srgbClr val="002060"/>
                </a:solidFill>
                <a:latin typeface="EC Square Sans Pro" panose="020B0506040000020004"/>
              </a:rPr>
              <a:t> Teste de urină</a:t>
            </a:r>
          </a:p>
          <a:p>
            <a:pPr>
              <a:buNone/>
            </a:pPr>
            <a:endParaRPr lang="ro-RO" sz="2900" b="1" dirty="0">
              <a:solidFill>
                <a:srgbClr val="002060"/>
              </a:solidFill>
              <a:latin typeface="EC Square Sans Pro" panose="020B0506040000020004"/>
            </a:endParaRPr>
          </a:p>
          <a:p>
            <a:pPr marL="342900" lvl="1" indent="15875">
              <a:buFont typeface="Franklin Gothic Medium" pitchFamily="34" charset="0"/>
              <a:buChar char="►"/>
            </a:pPr>
            <a:r>
              <a:rPr lang="en-US" sz="2900" b="1" dirty="0" err="1" smtClean="0">
                <a:solidFill>
                  <a:srgbClr val="002060"/>
                </a:solidFill>
                <a:latin typeface="EC Square Sans Pro" panose="020B0506040000020004"/>
              </a:rPr>
              <a:t>Delvo</a:t>
            </a:r>
            <a:r>
              <a:rPr lang="ro-RO" sz="2900" b="1" dirty="0" smtClean="0">
                <a:solidFill>
                  <a:srgbClr val="002060"/>
                </a:solidFill>
                <a:latin typeface="EC Square Sans Pro" panose="020B0506040000020004"/>
              </a:rPr>
              <a:t>                                 </a:t>
            </a:r>
            <a:r>
              <a:rPr lang="ro-RO" sz="2900" b="1" dirty="0">
                <a:solidFill>
                  <a:srgbClr val="002060"/>
                </a:solidFill>
                <a:latin typeface="EC Square Sans Pro" panose="020B0506040000020004"/>
              </a:rPr>
              <a:t>	</a:t>
            </a:r>
            <a:r>
              <a:rPr lang="en-US" sz="2900" b="1" dirty="0">
                <a:solidFill>
                  <a:srgbClr val="002060"/>
                </a:solidFill>
                <a:latin typeface="EC Square Sans Pro" panose="020B0506040000020004"/>
              </a:rPr>
              <a:t>      </a:t>
            </a:r>
            <a:r>
              <a:rPr lang="en-US" sz="2900" b="1" dirty="0" err="1">
                <a:solidFill>
                  <a:srgbClr val="002060"/>
                </a:solidFill>
                <a:latin typeface="EC Square Sans Pro" panose="020B0506040000020004"/>
              </a:rPr>
              <a:t>MeatSafe</a:t>
            </a:r>
            <a:r>
              <a:rPr lang="en-US" sz="2900" b="1" dirty="0">
                <a:solidFill>
                  <a:srgbClr val="002060"/>
                </a:solidFill>
                <a:latin typeface="EC Square Sans Pro" panose="020B0506040000020004"/>
              </a:rPr>
              <a:t> 1</a:t>
            </a:r>
            <a:endParaRPr lang="ro-RO" sz="2900" b="1" dirty="0">
              <a:solidFill>
                <a:srgbClr val="002060"/>
              </a:solidFill>
              <a:latin typeface="EC Square Sans Pro" panose="020B0506040000020004"/>
            </a:endParaRPr>
          </a:p>
          <a:p>
            <a:pPr marL="342900" lvl="1" indent="15875">
              <a:buFont typeface="Franklin Gothic Medium" pitchFamily="34" charset="0"/>
              <a:buChar char="►"/>
            </a:pPr>
            <a:r>
              <a:rPr lang="en-US" sz="2900" b="1" dirty="0">
                <a:solidFill>
                  <a:srgbClr val="002060"/>
                </a:solidFill>
                <a:latin typeface="EC Square Sans Pro" panose="020B0506040000020004"/>
              </a:rPr>
              <a:t>Charm</a:t>
            </a:r>
            <a:r>
              <a:rPr lang="ro-RO" sz="2900" b="1" dirty="0">
                <a:solidFill>
                  <a:srgbClr val="002060"/>
                </a:solidFill>
                <a:latin typeface="EC Square Sans Pro" panose="020B0506040000020004"/>
              </a:rPr>
              <a:t>                               	</a:t>
            </a:r>
            <a:r>
              <a:rPr lang="en-US" sz="2900" b="1" dirty="0">
                <a:solidFill>
                  <a:srgbClr val="002060"/>
                </a:solidFill>
                <a:latin typeface="EC Square Sans Pro" panose="020B0506040000020004"/>
              </a:rPr>
              <a:t>      </a:t>
            </a:r>
            <a:r>
              <a:rPr lang="en-US" sz="2900" b="1" dirty="0" err="1">
                <a:solidFill>
                  <a:srgbClr val="002060"/>
                </a:solidFill>
                <a:latin typeface="EC Square Sans Pro" panose="020B0506040000020004"/>
              </a:rPr>
              <a:t>Premi</a:t>
            </a:r>
            <a:r>
              <a:rPr lang="en-US" sz="2900" b="1" dirty="0">
                <a:solidFill>
                  <a:srgbClr val="002060"/>
                </a:solidFill>
                <a:latin typeface="EC Square Sans Pro" panose="020B0506040000020004"/>
              </a:rPr>
              <a:t>® test urine</a:t>
            </a:r>
          </a:p>
          <a:p>
            <a:pPr lvl="1" indent="-384175">
              <a:buFont typeface="Franklin Gothic Medium" pitchFamily="34" charset="0"/>
              <a:buChar char="►"/>
            </a:pPr>
            <a:r>
              <a:rPr lang="en-US" sz="2900" b="1" dirty="0">
                <a:solidFill>
                  <a:srgbClr val="002060"/>
                </a:solidFill>
                <a:latin typeface="EC Square Sans Pro" panose="020B0506040000020004"/>
              </a:rPr>
              <a:t>Snap</a:t>
            </a:r>
          </a:p>
          <a:p>
            <a:pPr>
              <a:buNone/>
            </a:pPr>
            <a:endParaRPr lang="ro-RO" sz="2900" b="1" dirty="0">
              <a:solidFill>
                <a:srgbClr val="002060"/>
              </a:solidFill>
              <a:latin typeface="EC Square Sans Pro" panose="020B0506040000020004"/>
            </a:endParaRPr>
          </a:p>
          <a:p>
            <a:pPr marL="0" lvl="1" indent="0">
              <a:buNone/>
            </a:pPr>
            <a:r>
              <a:rPr lang="ro-RO" b="1" dirty="0" smtClean="0">
                <a:solidFill>
                  <a:srgbClr val="002060"/>
                </a:solidFill>
                <a:latin typeface="EC Square Sans Pro" panose="020B0506040000020004"/>
              </a:rPr>
              <a:t>Pentru</a:t>
            </a:r>
            <a:r>
              <a:rPr lang="ro-RO" b="1" dirty="0">
                <a:solidFill>
                  <a:srgbClr val="002060"/>
                </a:solidFill>
                <a:latin typeface="EC Square Sans Pro" panose="020B0506040000020004"/>
              </a:rPr>
              <a:t>: p</a:t>
            </a:r>
            <a:r>
              <a:rPr lang="en-US" b="1" dirty="0" err="1">
                <a:solidFill>
                  <a:srgbClr val="002060"/>
                </a:solidFill>
                <a:latin typeface="EC Square Sans Pro" panose="020B0506040000020004"/>
              </a:rPr>
              <a:t>enicilin</a:t>
            </a:r>
            <a:r>
              <a:rPr lang="ro-RO" b="1" dirty="0">
                <a:solidFill>
                  <a:srgbClr val="002060"/>
                </a:solidFill>
                <a:latin typeface="EC Square Sans Pro" panose="020B0506040000020004"/>
              </a:rPr>
              <a:t>e, </a:t>
            </a:r>
            <a:r>
              <a:rPr lang="en-US" b="1" dirty="0">
                <a:solidFill>
                  <a:srgbClr val="002060"/>
                </a:solidFill>
                <a:latin typeface="EC Square Sans Pro" panose="020B0506040000020004"/>
              </a:rPr>
              <a:t>sulfa</a:t>
            </a:r>
            <a:r>
              <a:rPr lang="ro-RO" b="1" dirty="0">
                <a:solidFill>
                  <a:srgbClr val="002060"/>
                </a:solidFill>
                <a:latin typeface="EC Square Sans Pro" panose="020B0506040000020004"/>
              </a:rPr>
              <a:t>mide</a:t>
            </a:r>
            <a:r>
              <a:rPr lang="en-US" b="1" dirty="0">
                <a:solidFill>
                  <a:srgbClr val="002060"/>
                </a:solidFill>
                <a:latin typeface="EC Square Sans Pro" panose="020B0506040000020004"/>
              </a:rPr>
              <a:t>, ox</a:t>
            </a:r>
            <a:r>
              <a:rPr lang="ro-RO" b="1" dirty="0">
                <a:solidFill>
                  <a:srgbClr val="002060"/>
                </a:solidFill>
                <a:latin typeface="EC Square Sans Pro" panose="020B0506040000020004"/>
              </a:rPr>
              <a:t>i</a:t>
            </a:r>
            <a:r>
              <a:rPr lang="en-US" b="1" dirty="0" err="1">
                <a:solidFill>
                  <a:srgbClr val="002060"/>
                </a:solidFill>
                <a:latin typeface="EC Square Sans Pro" panose="020B0506040000020004"/>
              </a:rPr>
              <a:t>tetrac</a:t>
            </a:r>
            <a:r>
              <a:rPr lang="ro-RO" b="1" dirty="0">
                <a:solidFill>
                  <a:srgbClr val="002060"/>
                </a:solidFill>
                <a:latin typeface="EC Square Sans Pro" panose="020B0506040000020004"/>
              </a:rPr>
              <a:t>i</a:t>
            </a:r>
            <a:r>
              <a:rPr lang="en-US" b="1" dirty="0">
                <a:solidFill>
                  <a:srgbClr val="002060"/>
                </a:solidFill>
                <a:latin typeface="EC Square Sans Pro" panose="020B0506040000020004"/>
              </a:rPr>
              <a:t>c</a:t>
            </a:r>
            <a:r>
              <a:rPr lang="ro-RO" b="1" dirty="0">
                <a:solidFill>
                  <a:srgbClr val="002060"/>
                </a:solidFill>
                <a:latin typeface="EC Square Sans Pro" panose="020B0506040000020004"/>
              </a:rPr>
              <a:t>li</a:t>
            </a:r>
            <a:r>
              <a:rPr lang="en-US" b="1" dirty="0">
                <a:solidFill>
                  <a:srgbClr val="002060"/>
                </a:solidFill>
                <a:latin typeface="EC Square Sans Pro" panose="020B0506040000020004"/>
              </a:rPr>
              <a:t>n</a:t>
            </a:r>
            <a:r>
              <a:rPr lang="ro-RO" b="1" dirty="0">
                <a:solidFill>
                  <a:srgbClr val="002060"/>
                </a:solidFill>
                <a:latin typeface="EC Square Sans Pro" panose="020B0506040000020004"/>
              </a:rPr>
              <a:t>e</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ceftiofur</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tyla</a:t>
            </a:r>
            <a:r>
              <a:rPr lang="ro-RO" b="1" dirty="0">
                <a:solidFill>
                  <a:srgbClr val="002060"/>
                </a:solidFill>
                <a:latin typeface="EC Square Sans Pro" panose="020B0506040000020004"/>
              </a:rPr>
              <a:t>n etc.</a:t>
            </a:r>
            <a:endParaRPr lang="en-US" b="1" dirty="0">
              <a:solidFill>
                <a:srgbClr val="002060"/>
              </a:solidFill>
              <a:latin typeface="EC Square Sans Pro" panose="020B0506040000020004"/>
            </a:endParaRPr>
          </a:p>
          <a:p>
            <a:pPr>
              <a:buNone/>
            </a:pPr>
            <a:endParaRPr lang="en-US" sz="2900" b="1" dirty="0">
              <a:solidFill>
                <a:srgbClr val="002060"/>
              </a:solidFill>
              <a:latin typeface="EC Square Sans Pro" panose="020B0506040000020004"/>
            </a:endParaRPr>
          </a:p>
        </p:txBody>
      </p:sp>
      <p:pic>
        <p:nvPicPr>
          <p:cNvPr id="4" name="Picture 5" descr="SnapTestKit"/>
          <p:cNvPicPr>
            <a:picLocks noChangeAspect="1" noChangeArrowheads="1"/>
          </p:cNvPicPr>
          <p:nvPr/>
        </p:nvPicPr>
        <p:blipFill>
          <a:blip r:embed="rId2" cstate="print">
            <a:lum bright="-3000" contrast="14000"/>
          </a:blip>
          <a:srcRect/>
          <a:stretch>
            <a:fillRect/>
          </a:stretch>
        </p:blipFill>
        <p:spPr bwMode="auto">
          <a:xfrm rot="2130410">
            <a:off x="8557846" y="2611758"/>
            <a:ext cx="3284786" cy="1288581"/>
          </a:xfrm>
          <a:prstGeom prst="rect">
            <a:avLst/>
          </a:prstGeom>
          <a:noFill/>
        </p:spPr>
      </p:pic>
      <p:sp>
        <p:nvSpPr>
          <p:cNvPr id="5" name="TextBox 4"/>
          <p:cNvSpPr txBox="1"/>
          <p:nvPr/>
        </p:nvSpPr>
        <p:spPr>
          <a:xfrm>
            <a:off x="876886" y="681348"/>
            <a:ext cx="10302240" cy="1077218"/>
          </a:xfrm>
          <a:prstGeom prst="rect">
            <a:avLst/>
          </a:prstGeom>
          <a:noFill/>
        </p:spPr>
        <p:txBody>
          <a:bodyPr wrap="square" rtlCol="0">
            <a:spAutoFit/>
          </a:bodyPr>
          <a:lstStyle/>
          <a:p>
            <a:r>
              <a:rPr lang="ro-RO" sz="2900" b="1" dirty="0">
                <a:solidFill>
                  <a:srgbClr val="002060"/>
                </a:solidFill>
                <a:latin typeface="EC Square Sans Pro" panose="020B0506040000020004"/>
              </a:rPr>
              <a:t>În unitățile de creștere, acum aveți posibilitatea de efectua </a:t>
            </a:r>
            <a:r>
              <a:rPr lang="ro-RO" sz="3200" b="1" dirty="0">
                <a:solidFill>
                  <a:srgbClr val="FF0000"/>
                </a:solidFill>
                <a:latin typeface="EC Square Sans Pro" panose="020B0506040000020004"/>
              </a:rPr>
              <a:t>testări rapide</a:t>
            </a:r>
            <a:r>
              <a:rPr lang="ro-RO" sz="2900" b="1" dirty="0">
                <a:solidFill>
                  <a:srgbClr val="002060"/>
                </a:solidFill>
                <a:latin typeface="EC Square Sans Pro" panose="020B0506040000020004"/>
              </a:rPr>
              <a:t> </a:t>
            </a:r>
            <a:r>
              <a:rPr lang="ro-RO" sz="3200" b="1" dirty="0">
                <a:solidFill>
                  <a:srgbClr val="FF0000"/>
                </a:solidFill>
                <a:latin typeface="EC Square Sans Pro" panose="020B0506040000020004"/>
              </a:rPr>
              <a:t>ale prezenței </a:t>
            </a:r>
            <a:r>
              <a:rPr lang="ro-RO" sz="3200" b="1" dirty="0" smtClean="0">
                <a:solidFill>
                  <a:srgbClr val="FF0000"/>
                </a:solidFill>
                <a:latin typeface="EC Square Sans Pro" panose="020B0506040000020004"/>
              </a:rPr>
              <a:t>reziduurilor</a:t>
            </a:r>
            <a:r>
              <a:rPr lang="en-US" sz="2900" b="1" dirty="0" smtClean="0">
                <a:solidFill>
                  <a:srgbClr val="002060"/>
                </a:solidFill>
                <a:latin typeface="EC Square Sans Pro" panose="020B0506040000020004"/>
              </a:rPr>
              <a:t>:</a:t>
            </a:r>
            <a:endParaRPr lang="en-US" sz="2400" b="1" dirty="0">
              <a:solidFill>
                <a:srgbClr val="002060"/>
              </a:solidFill>
              <a:latin typeface="EC Square Sans Pro" panose="020B0506040000020004"/>
            </a:endParaRPr>
          </a:p>
        </p:txBody>
      </p:sp>
    </p:spTree>
    <p:extLst>
      <p:ext uri="{BB962C8B-B14F-4D97-AF65-F5344CB8AC3E}">
        <p14:creationId xmlns:p14="http://schemas.microsoft.com/office/powerpoint/2010/main" val="1318378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0042"/>
            <a:ext cx="10363200" cy="785818"/>
          </a:xfrm>
          <a:solidFill>
            <a:srgbClr val="006600"/>
          </a:solidFill>
        </p:spPr>
        <p:txBody>
          <a:bodyPr>
            <a:normAutofit/>
          </a:bodyPr>
          <a:lstStyle/>
          <a:p>
            <a:pPr algn="r">
              <a:spcBef>
                <a:spcPts val="0"/>
              </a:spcBef>
            </a:pPr>
            <a:r>
              <a:rPr lang="ro-RO" sz="3200" b="1" dirty="0" smtClean="0">
                <a:solidFill>
                  <a:schemeClr val="bg1"/>
                </a:solidFill>
                <a:latin typeface="EC Square Sans Pro" panose="020B0506040000020004"/>
                <a:ea typeface="+mn-ea"/>
                <a:cs typeface="+mn-cs"/>
              </a:rPr>
              <a:t>Interzise </a:t>
            </a:r>
            <a:r>
              <a:rPr lang="ro-RO" sz="3200" b="1" dirty="0">
                <a:solidFill>
                  <a:schemeClr val="bg1"/>
                </a:solidFill>
                <a:latin typeface="EC Square Sans Pro" panose="020B0506040000020004"/>
                <a:ea typeface="+mn-ea"/>
                <a:cs typeface="+mn-cs"/>
              </a:rPr>
              <a:t>la animalele de rentă</a:t>
            </a:r>
            <a:endParaRPr lang="en-US" sz="3200" b="1" dirty="0">
              <a:solidFill>
                <a:schemeClr val="bg1"/>
              </a:solidFill>
              <a:latin typeface="EC Square Sans Pro" panose="020B0506040000020004"/>
              <a:ea typeface="+mn-ea"/>
              <a:cs typeface="+mn-cs"/>
            </a:endParaRPr>
          </a:p>
        </p:txBody>
      </p:sp>
      <p:sp>
        <p:nvSpPr>
          <p:cNvPr id="3" name="Content Placeholder 2"/>
          <p:cNvSpPr>
            <a:spLocks noGrp="1"/>
          </p:cNvSpPr>
          <p:nvPr>
            <p:ph idx="1"/>
          </p:nvPr>
        </p:nvSpPr>
        <p:spPr>
          <a:xfrm>
            <a:off x="1738282" y="1500174"/>
            <a:ext cx="8705880" cy="4929222"/>
          </a:xfrm>
        </p:spPr>
        <p:txBody>
          <a:bodyPr>
            <a:normAutofit/>
          </a:bodyPr>
          <a:lstStyle/>
          <a:p>
            <a:pPr marL="185738" indent="-185738">
              <a:lnSpc>
                <a:spcPct val="100000"/>
              </a:lnSpc>
              <a:spcBef>
                <a:spcPts val="0"/>
              </a:spcBef>
            </a:pPr>
            <a:r>
              <a:rPr lang="ro-RO" b="1" dirty="0" err="1">
                <a:solidFill>
                  <a:srgbClr val="002060"/>
                </a:solidFill>
                <a:latin typeface="EC Square Sans Pro" panose="020B0506040000020004"/>
              </a:rPr>
              <a:t>C</a:t>
            </a:r>
            <a:r>
              <a:rPr lang="en-US" b="1" dirty="0" err="1">
                <a:solidFill>
                  <a:srgbClr val="002060"/>
                </a:solidFill>
                <a:latin typeface="EC Square Sans Pro" panose="020B0506040000020004"/>
              </a:rPr>
              <a:t>loram</a:t>
            </a:r>
            <a:r>
              <a:rPr lang="ro-RO" b="1" dirty="0">
                <a:solidFill>
                  <a:srgbClr val="002060"/>
                </a:solidFill>
                <a:latin typeface="EC Square Sans Pro" panose="020B0506040000020004"/>
              </a:rPr>
              <a:t>f</a:t>
            </a:r>
            <a:r>
              <a:rPr lang="en-US" b="1" dirty="0" err="1">
                <a:solidFill>
                  <a:srgbClr val="002060"/>
                </a:solidFill>
                <a:latin typeface="EC Square Sans Pro" panose="020B0506040000020004"/>
              </a:rPr>
              <a:t>enicol</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ro-RO" b="1" dirty="0" err="1">
                <a:solidFill>
                  <a:srgbClr val="002060"/>
                </a:solidFill>
                <a:latin typeface="EC Square Sans Pro" panose="020B0506040000020004"/>
              </a:rPr>
              <a:t>N</a:t>
            </a:r>
            <a:r>
              <a:rPr lang="en-US" b="1" dirty="0" err="1">
                <a:solidFill>
                  <a:srgbClr val="002060"/>
                </a:solidFill>
                <a:latin typeface="EC Square Sans Pro" panose="020B0506040000020004"/>
              </a:rPr>
              <a:t>itrofura</a:t>
            </a:r>
            <a:r>
              <a:rPr lang="ro-RO" b="1" dirty="0">
                <a:solidFill>
                  <a:srgbClr val="002060"/>
                </a:solidFill>
                <a:latin typeface="EC Square Sans Pro" panose="020B0506040000020004"/>
              </a:rPr>
              <a:t>ni</a:t>
            </a:r>
            <a:r>
              <a:rPr lang="en-US" b="1" dirty="0">
                <a:solidFill>
                  <a:srgbClr val="002060"/>
                </a:solidFill>
                <a:latin typeface="EC Square Sans Pro" panose="020B0506040000020004"/>
              </a:rPr>
              <a:t>,</a:t>
            </a:r>
          </a:p>
          <a:p>
            <a:pPr marL="185738" indent="-185738">
              <a:lnSpc>
                <a:spcPct val="100000"/>
              </a:lnSpc>
              <a:spcBef>
                <a:spcPts val="0"/>
              </a:spcBef>
            </a:pPr>
            <a:r>
              <a:rPr lang="ro-RO" b="1" dirty="0">
                <a:solidFill>
                  <a:srgbClr val="002060"/>
                </a:solidFill>
                <a:latin typeface="EC Square Sans Pro" panose="020B0506040000020004"/>
              </a:rPr>
              <a:t>D</a:t>
            </a:r>
            <a:r>
              <a:rPr lang="en-US" b="1" dirty="0" err="1">
                <a:solidFill>
                  <a:srgbClr val="002060"/>
                </a:solidFill>
                <a:latin typeface="EC Square Sans Pro" panose="020B0506040000020004"/>
              </a:rPr>
              <a:t>iet</a:t>
            </a:r>
            <a:r>
              <a:rPr lang="ro-RO" b="1" dirty="0">
                <a:solidFill>
                  <a:srgbClr val="002060"/>
                </a:solidFill>
                <a:latin typeface="EC Square Sans Pro" panose="020B0506040000020004"/>
              </a:rPr>
              <a:t>i</a:t>
            </a:r>
            <a:r>
              <a:rPr lang="en-US" b="1" dirty="0" err="1" smtClean="0">
                <a:solidFill>
                  <a:srgbClr val="002060"/>
                </a:solidFill>
                <a:latin typeface="EC Square Sans Pro" panose="020B0506040000020004"/>
              </a:rPr>
              <a:t>lstilbestrol</a:t>
            </a:r>
            <a:endParaRPr lang="en-US" b="1" dirty="0">
              <a:solidFill>
                <a:srgbClr val="002060"/>
              </a:solidFill>
              <a:latin typeface="EC Square Sans Pro" panose="020B0506040000020004"/>
            </a:endParaRPr>
          </a:p>
          <a:p>
            <a:pPr marL="185738" indent="-185738">
              <a:lnSpc>
                <a:spcPct val="100000"/>
              </a:lnSpc>
              <a:spcBef>
                <a:spcPts val="0"/>
              </a:spcBef>
            </a:pPr>
            <a:r>
              <a:rPr lang="ro-RO" b="1" dirty="0" err="1">
                <a:solidFill>
                  <a:srgbClr val="002060"/>
                </a:solidFill>
                <a:latin typeface="EC Square Sans Pro" panose="020B0506040000020004"/>
              </a:rPr>
              <a:t>M</a:t>
            </a:r>
            <a:r>
              <a:rPr lang="en-US" b="1" dirty="0" err="1">
                <a:solidFill>
                  <a:srgbClr val="002060"/>
                </a:solidFill>
                <a:latin typeface="EC Square Sans Pro" panose="020B0506040000020004"/>
              </a:rPr>
              <a:t>etronidazol</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ro-RO" b="1" dirty="0" err="1">
                <a:solidFill>
                  <a:srgbClr val="002060"/>
                </a:solidFill>
                <a:latin typeface="EC Square Sans Pro" panose="020B0506040000020004"/>
              </a:rPr>
              <a:t>D</a:t>
            </a:r>
            <a:r>
              <a:rPr lang="en-US" b="1" dirty="0" err="1">
                <a:solidFill>
                  <a:srgbClr val="002060"/>
                </a:solidFill>
                <a:latin typeface="EC Square Sans Pro" panose="020B0506040000020004"/>
              </a:rPr>
              <a:t>imetridazol</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ro-RO" b="1" dirty="0">
                <a:solidFill>
                  <a:srgbClr val="002060"/>
                </a:solidFill>
                <a:latin typeface="EC Square Sans Pro" panose="020B0506040000020004"/>
              </a:rPr>
              <a:t>I</a:t>
            </a:r>
            <a:r>
              <a:rPr lang="en-US" b="1" dirty="0" err="1">
                <a:solidFill>
                  <a:srgbClr val="002060"/>
                </a:solidFill>
                <a:latin typeface="EC Square Sans Pro" panose="020B0506040000020004"/>
              </a:rPr>
              <a:t>pronidazol</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ro-RO" b="1" dirty="0" err="1">
                <a:solidFill>
                  <a:srgbClr val="002060"/>
                </a:solidFill>
                <a:latin typeface="EC Square Sans Pro" panose="020B0506040000020004"/>
              </a:rPr>
              <a:t>C</a:t>
            </a:r>
            <a:r>
              <a:rPr lang="en-US" b="1" dirty="0" err="1">
                <a:solidFill>
                  <a:srgbClr val="002060"/>
                </a:solidFill>
                <a:latin typeface="EC Square Sans Pro" panose="020B0506040000020004"/>
              </a:rPr>
              <a:t>lenbuterol</a:t>
            </a:r>
            <a:r>
              <a:rPr lang="en-US" b="1" dirty="0">
                <a:solidFill>
                  <a:srgbClr val="002060"/>
                </a:solidFill>
                <a:latin typeface="EC Square Sans Pro" panose="020B0506040000020004"/>
              </a:rPr>
              <a:t>, </a:t>
            </a:r>
            <a:r>
              <a:rPr lang="ro-RO" b="1" dirty="0" err="1">
                <a:solidFill>
                  <a:srgbClr val="002060"/>
                </a:solidFill>
                <a:latin typeface="EC Square Sans Pro" panose="020B0506040000020004"/>
              </a:rPr>
              <a:t>T</a:t>
            </a:r>
            <a:r>
              <a:rPr lang="en-US" b="1" dirty="0" err="1">
                <a:solidFill>
                  <a:srgbClr val="002060"/>
                </a:solidFill>
                <a:latin typeface="EC Square Sans Pro" panose="020B0506040000020004"/>
              </a:rPr>
              <a:t>horazina</a:t>
            </a:r>
            <a:endParaRPr lang="ro-RO" b="1" dirty="0">
              <a:solidFill>
                <a:srgbClr val="002060"/>
              </a:solidFill>
              <a:latin typeface="EC Square Sans Pro" panose="020B0506040000020004"/>
            </a:endParaRPr>
          </a:p>
          <a:p>
            <a:pPr marL="185738" indent="-185738">
              <a:lnSpc>
                <a:spcPct val="100000"/>
              </a:lnSpc>
              <a:spcBef>
                <a:spcPts val="0"/>
              </a:spcBef>
            </a:pPr>
            <a:r>
              <a:rPr lang="ro-RO" b="1" dirty="0">
                <a:solidFill>
                  <a:srgbClr val="002060"/>
                </a:solidFill>
                <a:latin typeface="EC Square Sans Pro" panose="020B0506040000020004"/>
              </a:rPr>
              <a:t>E</a:t>
            </a:r>
            <a:r>
              <a:rPr lang="en-US" b="1" dirty="0" err="1" smtClean="0">
                <a:solidFill>
                  <a:srgbClr val="002060"/>
                </a:solidFill>
                <a:latin typeface="EC Square Sans Pro" panose="020B0506040000020004"/>
              </a:rPr>
              <a:t>nrofloxacin</a:t>
            </a:r>
            <a:r>
              <a:rPr lang="en-US" b="1" dirty="0" smtClean="0">
                <a:solidFill>
                  <a:srgbClr val="002060"/>
                </a:solidFill>
                <a:latin typeface="EC Square Sans Pro" panose="020B0506040000020004"/>
              </a:rPr>
              <a:t> </a:t>
            </a:r>
            <a:r>
              <a:rPr lang="en-US" b="1" dirty="0">
                <a:solidFill>
                  <a:srgbClr val="002060"/>
                </a:solidFill>
                <a:latin typeface="EC Square Sans Pro" panose="020B0506040000020004"/>
              </a:rPr>
              <a:t>s</a:t>
            </a:r>
            <a:r>
              <a:rPr lang="ro-RO" b="1" dirty="0" smtClean="0">
                <a:solidFill>
                  <a:srgbClr val="002060"/>
                </a:solidFill>
                <a:latin typeface="EC Square Sans Pro" panose="020B0506040000020004"/>
              </a:rPr>
              <a:t>i</a:t>
            </a:r>
            <a:r>
              <a:rPr lang="en-US" b="1" dirty="0" smtClean="0">
                <a:solidFill>
                  <a:srgbClr val="002060"/>
                </a:solidFill>
                <a:latin typeface="EC Square Sans Pro" panose="020B0506040000020004"/>
              </a:rPr>
              <a:t> </a:t>
            </a:r>
            <a:r>
              <a:rPr lang="en-US" b="1" dirty="0" err="1">
                <a:solidFill>
                  <a:srgbClr val="002060"/>
                </a:solidFill>
                <a:latin typeface="EC Square Sans Pro" panose="020B0506040000020004"/>
              </a:rPr>
              <a:t>danofloxacin</a:t>
            </a:r>
            <a:r>
              <a:rPr lang="ro-RO" b="1" dirty="0">
                <a:solidFill>
                  <a:srgbClr val="002060"/>
                </a:solidFill>
                <a:latin typeface="EC Square Sans Pro" panose="020B0506040000020004"/>
              </a:rPr>
              <a:t> E</a:t>
            </a:r>
            <a:r>
              <a:rPr lang="en-US" b="1" dirty="0" err="1">
                <a:solidFill>
                  <a:srgbClr val="002060"/>
                </a:solidFill>
                <a:latin typeface="EC Square Sans Pro" panose="020B0506040000020004"/>
              </a:rPr>
              <a:t>xtra</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label</a:t>
            </a:r>
            <a:endParaRPr lang="ro-RO" b="1" dirty="0">
              <a:solidFill>
                <a:srgbClr val="002060"/>
              </a:solidFill>
              <a:latin typeface="EC Square Sans Pro" panose="020B0506040000020004"/>
            </a:endParaRPr>
          </a:p>
          <a:p>
            <a:pPr marL="185738" indent="-185738">
              <a:lnSpc>
                <a:spcPct val="100000"/>
              </a:lnSpc>
              <a:spcBef>
                <a:spcPts val="0"/>
              </a:spcBef>
            </a:pPr>
            <a:r>
              <a:rPr lang="en-US" b="1" dirty="0" err="1">
                <a:solidFill>
                  <a:srgbClr val="002060"/>
                </a:solidFill>
                <a:latin typeface="EC Square Sans Pro" panose="020B0506040000020004"/>
              </a:rPr>
              <a:t>Excenel</a:t>
            </a:r>
            <a:r>
              <a:rPr lang="en-US" b="1" dirty="0">
                <a:solidFill>
                  <a:srgbClr val="002060"/>
                </a:solidFill>
                <a:latin typeface="EC Square Sans Pro" panose="020B0506040000020004"/>
              </a:rPr>
              <a:t>®</a:t>
            </a:r>
            <a:r>
              <a:rPr lang="ro-RO" b="1" dirty="0">
                <a:solidFill>
                  <a:srgbClr val="002060"/>
                </a:solidFill>
                <a:latin typeface="EC Square Sans Pro" panose="020B0506040000020004"/>
              </a:rPr>
              <a:t> </a:t>
            </a:r>
            <a:r>
              <a:rPr lang="en-US" b="1" dirty="0">
                <a:solidFill>
                  <a:srgbClr val="002060"/>
                </a:solidFill>
                <a:latin typeface="EC Square Sans Pro" panose="020B0506040000020004"/>
              </a:rPr>
              <a:t>I</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M</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endParaRPr lang="ro-RO" b="1" dirty="0">
              <a:solidFill>
                <a:srgbClr val="002060"/>
              </a:solidFill>
              <a:latin typeface="EC Square Sans Pro" panose="020B0506040000020004"/>
            </a:endParaRPr>
          </a:p>
          <a:p>
            <a:pPr marL="185738" indent="-185738">
              <a:lnSpc>
                <a:spcPct val="100000"/>
              </a:lnSpc>
              <a:spcBef>
                <a:spcPts val="0"/>
              </a:spcBef>
            </a:pPr>
            <a:r>
              <a:rPr lang="en-US" b="1" dirty="0" err="1">
                <a:solidFill>
                  <a:srgbClr val="002060"/>
                </a:solidFill>
                <a:latin typeface="EC Square Sans Pro" panose="020B0506040000020004"/>
              </a:rPr>
              <a:t>Naxcel</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la </a:t>
            </a:r>
            <a:r>
              <a:rPr lang="ro-RO" b="1" dirty="0" smtClean="0">
                <a:solidFill>
                  <a:srgbClr val="002060"/>
                </a:solidFill>
                <a:latin typeface="EC Square Sans Pro" panose="020B0506040000020004"/>
              </a:rPr>
              <a:t>vi</a:t>
            </a:r>
            <a:r>
              <a:rPr lang="en-US" b="1" dirty="0" smtClean="0">
                <a:solidFill>
                  <a:srgbClr val="002060"/>
                </a:solidFill>
                <a:latin typeface="EC Square Sans Pro" panose="020B0506040000020004"/>
              </a:rPr>
              <a:t>t</a:t>
            </a:r>
            <a:r>
              <a:rPr lang="ro-RO" b="1" dirty="0" smtClean="0">
                <a:solidFill>
                  <a:srgbClr val="002060"/>
                </a:solidFill>
                <a:latin typeface="EC Square Sans Pro" panose="020B0506040000020004"/>
              </a:rPr>
              <a:t>ei</a:t>
            </a:r>
            <a:r>
              <a:rPr lang="en-US" b="1" dirty="0" err="1" smtClean="0">
                <a:solidFill>
                  <a:srgbClr val="002060"/>
                </a:solidFill>
                <a:latin typeface="EC Square Sans Pro" panose="020B0506040000020004"/>
              </a:rPr>
              <a:t>i</a:t>
            </a:r>
            <a:r>
              <a:rPr lang="en-US" b="1" dirty="0" smtClean="0">
                <a:solidFill>
                  <a:srgbClr val="002060"/>
                </a:solidFill>
                <a:latin typeface="EC Square Sans Pro" panose="020B0506040000020004"/>
              </a:rPr>
              <a:t> </a:t>
            </a:r>
            <a:r>
              <a:rPr lang="en-US" b="1" dirty="0">
                <a:solidFill>
                  <a:srgbClr val="002060"/>
                </a:solidFill>
                <a:latin typeface="EC Square Sans Pro" panose="020B0506040000020004"/>
              </a:rPr>
              <a:t>septicemic</a:t>
            </a:r>
            <a:r>
              <a:rPr lang="ro-RO" b="1" dirty="0">
                <a:solidFill>
                  <a:srgbClr val="002060"/>
                </a:solidFill>
                <a:latin typeface="EC Square Sans Pro" panose="020B0506040000020004"/>
              </a:rPr>
              <a:t>i</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sau</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metrit</a:t>
            </a:r>
            <a:r>
              <a:rPr lang="ro-RO" b="1" dirty="0" smtClean="0">
                <a:solidFill>
                  <a:srgbClr val="002060"/>
                </a:solidFill>
                <a:latin typeface="EC Square Sans Pro" panose="020B0506040000020004"/>
              </a:rPr>
              <a:t>e</a:t>
            </a:r>
            <a:r>
              <a:rPr lang="en-US" b="1" dirty="0" smtClean="0">
                <a:solidFill>
                  <a:srgbClr val="002060"/>
                </a:solidFill>
                <a:latin typeface="EC Square Sans Pro" panose="020B0506040000020004"/>
              </a:rPr>
              <a:t>, </a:t>
            </a:r>
            <a:r>
              <a:rPr lang="ro-RO" b="1" dirty="0">
                <a:solidFill>
                  <a:srgbClr val="002060"/>
                </a:solidFill>
                <a:latin typeface="EC Square Sans Pro" panose="020B0506040000020004"/>
              </a:rPr>
              <a:t>sau</a:t>
            </a:r>
            <a:r>
              <a:rPr lang="en-US" b="1" dirty="0">
                <a:solidFill>
                  <a:srgbClr val="002060"/>
                </a:solidFill>
                <a:latin typeface="EC Square Sans Pro" panose="020B0506040000020004"/>
              </a:rPr>
              <a:t> </a:t>
            </a:r>
            <a:r>
              <a:rPr lang="en-US" b="1" dirty="0" err="1" smtClean="0">
                <a:solidFill>
                  <a:srgbClr val="002060"/>
                </a:solidFill>
                <a:latin typeface="EC Square Sans Pro" panose="020B0506040000020004"/>
              </a:rPr>
              <a:t>pe</a:t>
            </a:r>
            <a:r>
              <a:rPr lang="en-US" b="1" dirty="0" smtClean="0">
                <a:solidFill>
                  <a:srgbClr val="002060"/>
                </a:solidFill>
                <a:latin typeface="EC Square Sans Pro" panose="020B0506040000020004"/>
              </a:rPr>
              <a:t> </a:t>
            </a:r>
            <a:r>
              <a:rPr lang="en-US" b="1" dirty="0" err="1" smtClean="0">
                <a:solidFill>
                  <a:srgbClr val="002060"/>
                </a:solidFill>
                <a:latin typeface="EC Square Sans Pro" panose="020B0506040000020004"/>
              </a:rPr>
              <a:t>cale</a:t>
            </a:r>
            <a:r>
              <a:rPr lang="en-US" b="1" dirty="0" smtClean="0">
                <a:solidFill>
                  <a:srgbClr val="002060"/>
                </a:solidFill>
                <a:latin typeface="EC Square Sans Pro" panose="020B0506040000020004"/>
              </a:rPr>
              <a:t> </a:t>
            </a:r>
            <a:r>
              <a:rPr lang="ro-RO" b="1" dirty="0" smtClean="0">
                <a:solidFill>
                  <a:srgbClr val="002060"/>
                </a:solidFill>
                <a:latin typeface="EC Square Sans Pro" panose="020B0506040000020004"/>
              </a:rPr>
              <a:t>I.V</a:t>
            </a:r>
            <a:r>
              <a:rPr lang="ro-RO" b="1" dirty="0">
                <a:solidFill>
                  <a:srgbClr val="002060"/>
                </a:solidFill>
                <a:latin typeface="EC Square Sans Pro" panose="020B0506040000020004"/>
              </a:rPr>
              <a:t>.</a:t>
            </a:r>
          </a:p>
          <a:p>
            <a:pPr marL="185738" indent="-185738">
              <a:lnSpc>
                <a:spcPct val="100000"/>
              </a:lnSpc>
              <a:spcBef>
                <a:spcPts val="0"/>
              </a:spcBef>
            </a:pPr>
            <a:r>
              <a:rPr lang="en-US" b="1" dirty="0" err="1">
                <a:solidFill>
                  <a:srgbClr val="002060"/>
                </a:solidFill>
                <a:latin typeface="EC Square Sans Pro" panose="020B0506040000020004"/>
              </a:rPr>
              <a:t>Naxcel</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interzis după </a:t>
            </a:r>
            <a:r>
              <a:rPr lang="ro-RO" b="1" dirty="0" smtClean="0">
                <a:solidFill>
                  <a:srgbClr val="002060"/>
                </a:solidFill>
                <a:latin typeface="EC Square Sans Pro" panose="020B0506040000020004"/>
              </a:rPr>
              <a:t>opera</a:t>
            </a:r>
            <a:r>
              <a:rPr lang="en-US" b="1" dirty="0" smtClean="0">
                <a:solidFill>
                  <a:srgbClr val="002060"/>
                </a:solidFill>
                <a:latin typeface="EC Square Sans Pro" panose="020B0506040000020004"/>
              </a:rPr>
              <a:t>t</a:t>
            </a:r>
            <a:r>
              <a:rPr lang="ro-RO" b="1" dirty="0" smtClean="0">
                <a:solidFill>
                  <a:srgbClr val="002060"/>
                </a:solidFill>
                <a:latin typeface="EC Square Sans Pro" panose="020B0506040000020004"/>
              </a:rPr>
              <a:t>ii</a:t>
            </a:r>
            <a:r>
              <a:rPr lang="en-US" b="1" dirty="0" smtClean="0">
                <a:solidFill>
                  <a:srgbClr val="002060"/>
                </a:solidFill>
                <a:latin typeface="EC Square Sans Pro" panose="020B0506040000020004"/>
              </a:rPr>
              <a:t>, </a:t>
            </a:r>
            <a:r>
              <a:rPr lang="en-US" b="1" dirty="0" err="1" smtClean="0">
                <a:solidFill>
                  <a:srgbClr val="002060"/>
                </a:solidFill>
                <a:latin typeface="EC Square Sans Pro" panose="020B0506040000020004"/>
              </a:rPr>
              <a:t>sau</a:t>
            </a:r>
            <a:r>
              <a:rPr lang="en-US" b="1" dirty="0" smtClean="0">
                <a:solidFill>
                  <a:srgbClr val="002060"/>
                </a:solidFill>
                <a:latin typeface="EC Square Sans Pro" panose="020B0506040000020004"/>
              </a:rPr>
              <a:t> </a:t>
            </a:r>
            <a:r>
              <a:rPr lang="ro-RO" b="1" dirty="0" smtClean="0">
                <a:solidFill>
                  <a:srgbClr val="002060"/>
                </a:solidFill>
                <a:latin typeface="EC Square Sans Pro" panose="020B0506040000020004"/>
              </a:rPr>
              <a:t>la </a:t>
            </a:r>
            <a:r>
              <a:rPr lang="ro-RO" b="1" dirty="0">
                <a:solidFill>
                  <a:srgbClr val="002060"/>
                </a:solidFill>
                <a:latin typeface="EC Square Sans Pro" panose="020B0506040000020004"/>
              </a:rPr>
              <a:t>capre in </a:t>
            </a:r>
            <a:r>
              <a:rPr lang="ro-RO" b="1" dirty="0" smtClean="0">
                <a:solidFill>
                  <a:srgbClr val="002060"/>
                </a:solidFill>
                <a:latin typeface="EC Square Sans Pro" panose="020B0506040000020004"/>
              </a:rPr>
              <a:t>pneumonie</a:t>
            </a:r>
            <a:endParaRPr lang="en-US" b="1" dirty="0">
              <a:solidFill>
                <a:srgbClr val="002060"/>
              </a:solidFill>
              <a:latin typeface="EC Square Sans Pro" panose="020B0506040000020004"/>
            </a:endParaRPr>
          </a:p>
        </p:txBody>
      </p:sp>
      <p:pic>
        <p:nvPicPr>
          <p:cNvPr id="5" name="Picture 7"/>
          <p:cNvPicPr>
            <a:picLocks noChangeAspect="1" noChangeArrowheads="1"/>
          </p:cNvPicPr>
          <p:nvPr/>
        </p:nvPicPr>
        <p:blipFill>
          <a:blip r:embed="rId2" cstate="print"/>
          <a:srcRect/>
          <a:stretch>
            <a:fillRect/>
          </a:stretch>
        </p:blipFill>
        <p:spPr bwMode="auto">
          <a:xfrm>
            <a:off x="1450945" y="500042"/>
            <a:ext cx="785818" cy="785818"/>
          </a:xfrm>
          <a:prstGeom prst="rect">
            <a:avLst/>
          </a:prstGeom>
          <a:ln>
            <a:noFill/>
          </a:ln>
          <a:effectLst>
            <a:softEdge rad="112500"/>
          </a:effectLst>
        </p:spPr>
      </p:pic>
    </p:spTree>
    <p:extLst>
      <p:ext uri="{BB962C8B-B14F-4D97-AF65-F5344CB8AC3E}">
        <p14:creationId xmlns:p14="http://schemas.microsoft.com/office/powerpoint/2010/main" val="41560639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736"/>
            <a:ext cx="9144000" cy="785818"/>
          </a:xfrm>
          <a:solidFill>
            <a:srgbClr val="006600"/>
          </a:solidFill>
        </p:spPr>
        <p:txBody>
          <a:bodyPr>
            <a:normAutofit/>
          </a:bodyPr>
          <a:lstStyle/>
          <a:p>
            <a:pPr algn="l"/>
            <a:r>
              <a:rPr lang="ro-RO" sz="3600" b="1" dirty="0">
                <a:solidFill>
                  <a:schemeClr val="bg1"/>
                </a:solidFill>
                <a:latin typeface="EC Square Sans Pro" panose="020B0506040000020004"/>
                <a:ea typeface="+mn-ea"/>
                <a:cs typeface="+mn-cs"/>
              </a:rPr>
              <a:t>                   </a:t>
            </a:r>
            <a:r>
              <a:rPr lang="en-US" sz="3600" b="1" dirty="0" smtClean="0">
                <a:solidFill>
                  <a:schemeClr val="bg1"/>
                </a:solidFill>
                <a:latin typeface="EC Square Sans Pro" panose="020B0506040000020004"/>
                <a:ea typeface="+mn-ea"/>
                <a:cs typeface="+mn-cs"/>
              </a:rPr>
              <a:t>            </a:t>
            </a:r>
            <a:r>
              <a:rPr lang="ro-RO" sz="3600" b="1" dirty="0" smtClean="0">
                <a:solidFill>
                  <a:schemeClr val="bg1"/>
                </a:solidFill>
                <a:latin typeface="EC Square Sans Pro" panose="020B0506040000020004"/>
                <a:ea typeface="+mn-ea"/>
                <a:cs typeface="+mn-cs"/>
              </a:rPr>
              <a:t> </a:t>
            </a:r>
            <a:r>
              <a:rPr lang="ro-RO" sz="3600" b="1" dirty="0">
                <a:solidFill>
                  <a:schemeClr val="bg1"/>
                </a:solidFill>
                <a:latin typeface="EC Square Sans Pro" panose="020B0506040000020004"/>
                <a:ea typeface="+mn-ea"/>
                <a:cs typeface="+mn-cs"/>
              </a:rPr>
              <a:t>Nerecomandate (de către FDA)</a:t>
            </a:r>
            <a:endParaRPr lang="en-US" sz="3600" b="1" dirty="0">
              <a:solidFill>
                <a:schemeClr val="bg1"/>
              </a:solidFill>
              <a:latin typeface="EC Square Sans Pro" panose="020B0506040000020004"/>
              <a:ea typeface="+mn-ea"/>
              <a:cs typeface="+mn-cs"/>
            </a:endParaRPr>
          </a:p>
        </p:txBody>
      </p:sp>
      <p:sp>
        <p:nvSpPr>
          <p:cNvPr id="3" name="Content Placeholder 2"/>
          <p:cNvSpPr>
            <a:spLocks noGrp="1"/>
          </p:cNvSpPr>
          <p:nvPr>
            <p:ph idx="1"/>
          </p:nvPr>
        </p:nvSpPr>
        <p:spPr>
          <a:xfrm>
            <a:off x="1411457" y="2428868"/>
            <a:ext cx="9533145" cy="3929090"/>
          </a:xfrm>
        </p:spPr>
        <p:txBody>
          <a:bodyPr>
            <a:normAutofit/>
          </a:bodyPr>
          <a:lstStyle/>
          <a:p>
            <a:pPr marL="185738" indent="-185738">
              <a:lnSpc>
                <a:spcPct val="100000"/>
              </a:lnSpc>
              <a:spcBef>
                <a:spcPts val="0"/>
              </a:spcBef>
            </a:pPr>
            <a:r>
              <a:rPr lang="ro-RO" b="1" dirty="0">
                <a:solidFill>
                  <a:srgbClr val="002060"/>
                </a:solidFill>
                <a:latin typeface="EC Square Sans Pro" panose="020B0506040000020004"/>
              </a:rPr>
              <a:t>F</a:t>
            </a:r>
            <a:r>
              <a:rPr lang="en-US" b="1" dirty="0" err="1">
                <a:solidFill>
                  <a:srgbClr val="002060"/>
                </a:solidFill>
                <a:latin typeface="EC Square Sans Pro" panose="020B0506040000020004"/>
              </a:rPr>
              <a:t>luoroquinolone</a:t>
            </a:r>
            <a:r>
              <a:rPr lang="ro-RO" b="1" dirty="0">
                <a:solidFill>
                  <a:srgbClr val="002060"/>
                </a:solidFill>
                <a:latin typeface="EC Square Sans Pro" panose="020B0506040000020004"/>
              </a:rPr>
              <a:t>le</a:t>
            </a:r>
            <a:r>
              <a:rPr lang="en-US" b="1" dirty="0">
                <a:solidFill>
                  <a:srgbClr val="002060"/>
                </a:solidFill>
                <a:latin typeface="EC Square Sans Pro" panose="020B0506040000020004"/>
              </a:rPr>
              <a:t> (</a:t>
            </a:r>
            <a:r>
              <a:rPr lang="en-US" b="1" dirty="0" err="1" smtClean="0">
                <a:solidFill>
                  <a:srgbClr val="002060"/>
                </a:solidFill>
                <a:latin typeface="EC Square Sans Pro" panose="020B0506040000020004"/>
              </a:rPr>
              <a:t>Baytril</a:t>
            </a:r>
            <a:r>
              <a:rPr lang="en-US" b="1" dirty="0" smtClean="0">
                <a:solidFill>
                  <a:srgbClr val="002060"/>
                </a:solidFill>
                <a:latin typeface="EC Square Sans Pro" panose="020B0506040000020004"/>
              </a:rPr>
              <a:t>)</a:t>
            </a:r>
            <a:r>
              <a:rPr lang="ro-RO" b="1" dirty="0" smtClean="0">
                <a:solidFill>
                  <a:srgbClr val="002060"/>
                </a:solidFill>
                <a:latin typeface="EC Square Sans Pro" panose="020B0506040000020004"/>
              </a:rPr>
              <a:t> </a:t>
            </a:r>
            <a:r>
              <a:rPr lang="ro-RO" b="1" dirty="0">
                <a:solidFill>
                  <a:srgbClr val="002060"/>
                </a:solidFill>
                <a:latin typeface="EC Square Sans Pro" panose="020B0506040000020004"/>
              </a:rPr>
              <a:t>E</a:t>
            </a:r>
            <a:r>
              <a:rPr lang="en-US" b="1" dirty="0" err="1" smtClean="0">
                <a:solidFill>
                  <a:srgbClr val="002060"/>
                </a:solidFill>
                <a:latin typeface="EC Square Sans Pro" panose="020B0506040000020004"/>
              </a:rPr>
              <a:t>xcep</a:t>
            </a:r>
            <a:r>
              <a:rPr lang="en-US" b="1" dirty="0" err="1">
                <a:solidFill>
                  <a:srgbClr val="002060"/>
                </a:solidFill>
                <a:latin typeface="EC Square Sans Pro" panose="020B0506040000020004"/>
              </a:rPr>
              <a:t>t</a:t>
            </a:r>
            <a:r>
              <a:rPr lang="ro-RO" b="1" dirty="0" smtClean="0">
                <a:solidFill>
                  <a:srgbClr val="002060"/>
                </a:solidFill>
                <a:latin typeface="EC Square Sans Pro" panose="020B0506040000020004"/>
              </a:rPr>
              <a:t>ie</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pneumoni</a:t>
            </a:r>
            <a:r>
              <a:rPr lang="ro-RO" b="1" dirty="0">
                <a:solidFill>
                  <a:srgbClr val="002060"/>
                </a:solidFill>
                <a:latin typeface="EC Square Sans Pro" panose="020B0506040000020004"/>
              </a:rPr>
              <a:t>e la</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bovine de carne,</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vaci lapte</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porci</a:t>
            </a:r>
            <a:r>
              <a:rPr lang="en-US" b="1" dirty="0">
                <a:solidFill>
                  <a:srgbClr val="002060"/>
                </a:solidFill>
                <a:latin typeface="EC Square Sans Pro" panose="020B0506040000020004"/>
              </a:rPr>
              <a:t> </a:t>
            </a:r>
            <a:r>
              <a:rPr lang="en-US" b="1" dirty="0">
                <a:solidFill>
                  <a:srgbClr val="002060"/>
                </a:solidFill>
                <a:latin typeface="EC Square Sans Pro" panose="020B0506040000020004"/>
              </a:rPr>
              <a:t>s</a:t>
            </a:r>
            <a:r>
              <a:rPr lang="ro-RO" b="1" dirty="0" smtClean="0">
                <a:solidFill>
                  <a:srgbClr val="002060"/>
                </a:solidFill>
                <a:latin typeface="EC Square Sans Pro" panose="020B0506040000020004"/>
              </a:rPr>
              <a:t>i</a:t>
            </a:r>
            <a:r>
              <a:rPr lang="en-US" b="1" dirty="0" smtClean="0">
                <a:solidFill>
                  <a:srgbClr val="002060"/>
                </a:solidFill>
                <a:latin typeface="EC Square Sans Pro" panose="020B0506040000020004"/>
              </a:rPr>
              <a:t> </a:t>
            </a:r>
            <a:r>
              <a:rPr lang="ro-RO" b="1" dirty="0">
                <a:solidFill>
                  <a:srgbClr val="002060"/>
                </a:solidFill>
                <a:latin typeface="EC Square Sans Pro" panose="020B0506040000020004"/>
              </a:rPr>
              <a:t>juninci </a:t>
            </a:r>
            <a:r>
              <a:rPr lang="en-US" b="1" dirty="0">
                <a:solidFill>
                  <a:srgbClr val="002060"/>
                </a:solidFill>
                <a:latin typeface="EC Square Sans Pro" panose="020B0506040000020004"/>
              </a:rPr>
              <a:t>&lt; 20</a:t>
            </a:r>
            <a:r>
              <a:rPr lang="ro-RO" b="1" dirty="0">
                <a:solidFill>
                  <a:srgbClr val="002060"/>
                </a:solidFill>
                <a:latin typeface="EC Square Sans Pro" panose="020B0506040000020004"/>
              </a:rPr>
              <a:t> luni.</a:t>
            </a:r>
          </a:p>
          <a:p>
            <a:pPr marL="185738" indent="-185738">
              <a:lnSpc>
                <a:spcPct val="100000"/>
              </a:lnSpc>
              <a:spcBef>
                <a:spcPts val="0"/>
              </a:spcBef>
            </a:pPr>
            <a:r>
              <a:rPr lang="ro-RO" b="1" dirty="0">
                <a:solidFill>
                  <a:srgbClr val="002060"/>
                </a:solidFill>
                <a:latin typeface="EC Square Sans Pro" panose="020B0506040000020004"/>
              </a:rPr>
              <a:t>G</a:t>
            </a:r>
            <a:r>
              <a:rPr lang="vi-VN" b="1" dirty="0">
                <a:solidFill>
                  <a:srgbClr val="002060"/>
                </a:solidFill>
                <a:latin typeface="EC Square Sans Pro" panose="020B0506040000020004"/>
              </a:rPr>
              <a:t>entamicină </a:t>
            </a:r>
            <a:r>
              <a:rPr lang="ro-RO" b="1" dirty="0">
                <a:solidFill>
                  <a:srgbClr val="002060"/>
                </a:solidFill>
                <a:latin typeface="EC Square Sans Pro" panose="020B0506040000020004"/>
              </a:rPr>
              <a:t>(</a:t>
            </a:r>
            <a:r>
              <a:rPr lang="vi-VN" b="1" dirty="0">
                <a:solidFill>
                  <a:srgbClr val="002060"/>
                </a:solidFill>
                <a:latin typeface="EC Square Sans Pro" panose="020B0506040000020004"/>
              </a:rPr>
              <a:t>cu excepția </a:t>
            </a:r>
            <a:r>
              <a:rPr lang="ro-RO" b="1" dirty="0">
                <a:solidFill>
                  <a:srgbClr val="002060"/>
                </a:solidFill>
                <a:latin typeface="EC Square Sans Pro" panose="020B0506040000020004"/>
              </a:rPr>
              <a:t>căii </a:t>
            </a:r>
            <a:r>
              <a:rPr lang="vi-VN" b="1" dirty="0">
                <a:solidFill>
                  <a:srgbClr val="002060"/>
                </a:solidFill>
                <a:latin typeface="EC Square Sans Pro" panose="020B0506040000020004"/>
              </a:rPr>
              <a:t>oral</a:t>
            </a:r>
            <a:r>
              <a:rPr lang="ro-RO" b="1" dirty="0">
                <a:solidFill>
                  <a:srgbClr val="002060"/>
                </a:solidFill>
                <a:latin typeface="EC Square Sans Pro" panose="020B0506040000020004"/>
              </a:rPr>
              <a:t>e</a:t>
            </a:r>
            <a:r>
              <a:rPr lang="vi-VN" b="1" dirty="0">
                <a:solidFill>
                  <a:srgbClr val="002060"/>
                </a:solidFill>
                <a:latin typeface="EC Square Sans Pro" panose="020B0506040000020004"/>
              </a:rPr>
              <a:t> la porci</a:t>
            </a:r>
            <a:r>
              <a:rPr lang="ro-RO" b="1" dirty="0">
                <a:solidFill>
                  <a:srgbClr val="002060"/>
                </a:solidFill>
                <a:latin typeface="EC Square Sans Pro" panose="020B0506040000020004"/>
              </a:rPr>
              <a:t>).</a:t>
            </a:r>
          </a:p>
          <a:p>
            <a:pPr marL="185738" indent="-185738">
              <a:lnSpc>
                <a:spcPct val="100000"/>
              </a:lnSpc>
              <a:spcBef>
                <a:spcPts val="0"/>
              </a:spcBef>
            </a:pPr>
            <a:r>
              <a:rPr lang="ro-RO" b="1" dirty="0">
                <a:solidFill>
                  <a:srgbClr val="002060"/>
                </a:solidFill>
                <a:latin typeface="EC Square Sans Pro" panose="020B0506040000020004"/>
              </a:rPr>
              <a:t>F</a:t>
            </a:r>
            <a:r>
              <a:rPr lang="en-US" b="1" dirty="0">
                <a:solidFill>
                  <a:srgbClr val="002060"/>
                </a:solidFill>
                <a:latin typeface="EC Square Sans Pro" panose="020B0506040000020004"/>
              </a:rPr>
              <a:t>en</a:t>
            </a:r>
            <a:r>
              <a:rPr lang="ro-RO" b="1" dirty="0">
                <a:solidFill>
                  <a:srgbClr val="002060"/>
                </a:solidFill>
                <a:latin typeface="EC Square Sans Pro" panose="020B0506040000020004"/>
              </a:rPr>
              <a:t>i</a:t>
            </a:r>
            <a:r>
              <a:rPr lang="en-US" b="1" dirty="0" err="1">
                <a:solidFill>
                  <a:srgbClr val="002060"/>
                </a:solidFill>
                <a:latin typeface="EC Square Sans Pro" panose="020B0506040000020004"/>
              </a:rPr>
              <a:t>lbutazon</a:t>
            </a:r>
            <a:r>
              <a:rPr lang="ro-RO" b="1" dirty="0">
                <a:solidFill>
                  <a:srgbClr val="002060"/>
                </a:solidFill>
                <a:latin typeface="EC Square Sans Pro" panose="020B0506040000020004"/>
              </a:rPr>
              <a:t>a interzisă la</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vaci de lapte</a:t>
            </a:r>
            <a:r>
              <a:rPr lang="en-US" b="1" dirty="0">
                <a:solidFill>
                  <a:srgbClr val="002060"/>
                </a:solidFill>
                <a:latin typeface="EC Square Sans Pro" panose="020B0506040000020004"/>
              </a:rPr>
              <a:t> &gt; 20 </a:t>
            </a:r>
            <a:r>
              <a:rPr lang="ro-RO" b="1" dirty="0">
                <a:solidFill>
                  <a:srgbClr val="002060"/>
                </a:solidFill>
                <a:latin typeface="EC Square Sans Pro" panose="020B0506040000020004"/>
              </a:rPr>
              <a:t>luni</a:t>
            </a:r>
            <a:r>
              <a:rPr lang="en-US" b="1" dirty="0">
                <a:solidFill>
                  <a:srgbClr val="002060"/>
                </a:solidFill>
                <a:latin typeface="EC Square Sans Pro" panose="020B0506040000020004"/>
              </a:rPr>
              <a:t>.</a:t>
            </a:r>
            <a:endParaRPr lang="ro-RO" b="1" dirty="0">
              <a:solidFill>
                <a:srgbClr val="002060"/>
              </a:solidFill>
              <a:latin typeface="EC Square Sans Pro" panose="020B0506040000020004"/>
            </a:endParaRPr>
          </a:p>
          <a:p>
            <a:pPr marL="185738" indent="-185738">
              <a:lnSpc>
                <a:spcPct val="100000"/>
              </a:lnSpc>
              <a:spcBef>
                <a:spcPts val="0"/>
              </a:spcBef>
            </a:pPr>
            <a:r>
              <a:rPr lang="ro-RO" b="1" dirty="0">
                <a:solidFill>
                  <a:srgbClr val="002060"/>
                </a:solidFill>
                <a:latin typeface="EC Square Sans Pro" panose="020B0506040000020004"/>
              </a:rPr>
              <a:t>Sulfamidele (doar</a:t>
            </a:r>
            <a:r>
              <a:rPr lang="en-US" b="1" dirty="0">
                <a:solidFill>
                  <a:srgbClr val="002060"/>
                </a:solidFill>
                <a:latin typeface="EC Square Sans Pro" panose="020B0506040000020004"/>
              </a:rPr>
              <a:t> </a:t>
            </a:r>
            <a:r>
              <a:rPr lang="en-US" b="1" dirty="0" err="1">
                <a:solidFill>
                  <a:srgbClr val="002060"/>
                </a:solidFill>
                <a:latin typeface="EC Square Sans Pro" panose="020B0506040000020004"/>
              </a:rPr>
              <a:t>sulfadimetox</a:t>
            </a:r>
            <a:r>
              <a:rPr lang="ro-RO" b="1" dirty="0" smtClean="0">
                <a:solidFill>
                  <a:srgbClr val="002060"/>
                </a:solidFill>
                <a:latin typeface="EC Square Sans Pro" panose="020B0506040000020004"/>
              </a:rPr>
              <a:t>ina</a:t>
            </a:r>
            <a:r>
              <a:rPr lang="en-US" b="1" dirty="0" smtClean="0">
                <a:solidFill>
                  <a:srgbClr val="002060"/>
                </a:solidFill>
                <a:latin typeface="EC Square Sans Pro" panose="020B0506040000020004"/>
              </a:rPr>
              <a:t> </a:t>
            </a:r>
            <a:r>
              <a:rPr lang="en-US" b="1" dirty="0" err="1" smtClean="0">
                <a:solidFill>
                  <a:srgbClr val="002060"/>
                </a:solidFill>
                <a:latin typeface="EC Square Sans Pro" panose="020B0506040000020004"/>
              </a:rPr>
              <a:t>este</a:t>
            </a:r>
            <a:r>
              <a:rPr lang="ro-RO" b="1" dirty="0" smtClean="0">
                <a:solidFill>
                  <a:srgbClr val="002060"/>
                </a:solidFill>
                <a:latin typeface="EC Square Sans Pro" panose="020B0506040000020004"/>
              </a:rPr>
              <a:t> admisă</a:t>
            </a:r>
            <a:r>
              <a:rPr lang="en-US" b="1" dirty="0" smtClean="0">
                <a:solidFill>
                  <a:srgbClr val="002060"/>
                </a:solidFill>
                <a:latin typeface="EC Square Sans Pro" panose="020B0506040000020004"/>
              </a:rPr>
              <a:t>,</a:t>
            </a:r>
            <a:r>
              <a:rPr lang="ro-RO" b="1" dirty="0" smtClean="0">
                <a:solidFill>
                  <a:srgbClr val="002060"/>
                </a:solidFill>
                <a:latin typeface="EC Square Sans Pro" panose="020B0506040000020004"/>
              </a:rPr>
              <a:t> </a:t>
            </a:r>
            <a:r>
              <a:rPr lang="ro-RO" b="1" dirty="0">
                <a:solidFill>
                  <a:srgbClr val="002060"/>
                </a:solidFill>
                <a:latin typeface="EC Square Sans Pro" panose="020B0506040000020004"/>
              </a:rPr>
              <a:t>altele </a:t>
            </a:r>
            <a:r>
              <a:rPr lang="ro-RO" b="1" dirty="0" smtClean="0">
                <a:solidFill>
                  <a:srgbClr val="002060"/>
                </a:solidFill>
                <a:latin typeface="EC Square Sans Pro" panose="020B0506040000020004"/>
              </a:rPr>
              <a:t>NU</a:t>
            </a:r>
            <a:r>
              <a:rPr lang="en-US" b="1" dirty="0" smtClean="0">
                <a:solidFill>
                  <a:srgbClr val="002060"/>
                </a:solidFill>
                <a:latin typeface="EC Square Sans Pro" panose="020B0506040000020004"/>
              </a:rPr>
              <a:t>)</a:t>
            </a:r>
            <a:r>
              <a:rPr lang="ro-RO" b="1" dirty="0" smtClean="0">
                <a:solidFill>
                  <a:srgbClr val="002060"/>
                </a:solidFill>
                <a:latin typeface="EC Square Sans Pro" panose="020B0506040000020004"/>
              </a:rPr>
              <a:t>!</a:t>
            </a:r>
            <a:endParaRPr lang="ro-RO" b="1" dirty="0">
              <a:solidFill>
                <a:srgbClr val="002060"/>
              </a:solidFill>
              <a:latin typeface="EC Square Sans Pro" panose="020B0506040000020004"/>
            </a:endParaRPr>
          </a:p>
          <a:p>
            <a:pPr marL="185738" indent="-185738">
              <a:lnSpc>
                <a:spcPct val="100000"/>
              </a:lnSpc>
              <a:spcBef>
                <a:spcPts val="0"/>
              </a:spcBef>
            </a:pPr>
            <a:r>
              <a:rPr lang="ro-RO" b="1" dirty="0">
                <a:solidFill>
                  <a:srgbClr val="002060"/>
                </a:solidFill>
                <a:latin typeface="EC Square Sans Pro" panose="020B0506040000020004"/>
              </a:rPr>
              <a:t>Pe cât </a:t>
            </a:r>
            <a:r>
              <a:rPr lang="en-US" b="1" dirty="0" err="1">
                <a:solidFill>
                  <a:srgbClr val="002060"/>
                </a:solidFill>
                <a:latin typeface="EC Square Sans Pro" panose="020B0506040000020004"/>
              </a:rPr>
              <a:t>posib</a:t>
            </a:r>
            <a:r>
              <a:rPr lang="ro-RO" b="1" dirty="0">
                <a:solidFill>
                  <a:srgbClr val="002060"/>
                </a:solidFill>
                <a:latin typeface="EC Square Sans Pro" panose="020B0506040000020004"/>
              </a:rPr>
              <a:t>i</a:t>
            </a:r>
            <a:r>
              <a:rPr lang="en-US" b="1" dirty="0">
                <a:solidFill>
                  <a:srgbClr val="002060"/>
                </a:solidFill>
                <a:latin typeface="EC Square Sans Pro" panose="020B0506040000020004"/>
              </a:rPr>
              <a:t>l</a:t>
            </a:r>
            <a:r>
              <a:rPr lang="ro-RO" b="1" dirty="0">
                <a:solidFill>
                  <a:srgbClr val="002060"/>
                </a:solidFill>
                <a:latin typeface="EC Square Sans Pro" panose="020B0506040000020004"/>
              </a:rPr>
              <a:t> evitați administrarea antibioticelor</a:t>
            </a:r>
            <a:r>
              <a:rPr lang="en-US" b="1" dirty="0">
                <a:solidFill>
                  <a:srgbClr val="002060"/>
                </a:solidFill>
                <a:latin typeface="EC Square Sans Pro" panose="020B0506040000020004"/>
              </a:rPr>
              <a:t> I</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M</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p>
          <a:p>
            <a:pPr marL="185738" indent="-185738">
              <a:lnSpc>
                <a:spcPct val="100000"/>
              </a:lnSpc>
              <a:spcBef>
                <a:spcPts val="0"/>
              </a:spcBef>
            </a:pPr>
            <a:r>
              <a:rPr lang="ro-RO" b="1" dirty="0">
                <a:solidFill>
                  <a:srgbClr val="002060"/>
                </a:solidFill>
                <a:latin typeface="EC Square Sans Pro" panose="020B0506040000020004"/>
              </a:rPr>
              <a:t>Evitați administrarea </a:t>
            </a:r>
            <a:r>
              <a:rPr lang="en-US" b="1" dirty="0" err="1">
                <a:solidFill>
                  <a:srgbClr val="002060"/>
                </a:solidFill>
                <a:latin typeface="EC Square Sans Pro" panose="020B0506040000020004"/>
              </a:rPr>
              <a:t>injec</a:t>
            </a:r>
            <a:r>
              <a:rPr lang="ro-RO" b="1" dirty="0">
                <a:solidFill>
                  <a:srgbClr val="002060"/>
                </a:solidFill>
                <a:latin typeface="EC Square Sans Pro" panose="020B0506040000020004"/>
              </a:rPr>
              <a:t>ț</a:t>
            </a:r>
            <a:r>
              <a:rPr lang="en-US" b="1" dirty="0" err="1">
                <a:solidFill>
                  <a:srgbClr val="002060"/>
                </a:solidFill>
                <a:latin typeface="EC Square Sans Pro" panose="020B0506040000020004"/>
              </a:rPr>
              <a:t>i</a:t>
            </a:r>
            <a:r>
              <a:rPr lang="ro-RO" b="1" dirty="0">
                <a:solidFill>
                  <a:srgbClr val="002060"/>
                </a:solidFill>
                <a:latin typeface="EC Square Sans Pro" panose="020B0506040000020004"/>
              </a:rPr>
              <a:t>ilor</a:t>
            </a:r>
            <a:r>
              <a:rPr lang="en-US" b="1" dirty="0">
                <a:solidFill>
                  <a:srgbClr val="002060"/>
                </a:solidFill>
                <a:latin typeface="EC Square Sans Pro" panose="020B0506040000020004"/>
              </a:rPr>
              <a:t> I</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V</a:t>
            </a:r>
            <a:r>
              <a:rPr lang="ro-RO" b="1" dirty="0">
                <a:solidFill>
                  <a:srgbClr val="002060"/>
                </a:solidFill>
                <a:latin typeface="EC Square Sans Pro" panose="020B0506040000020004"/>
              </a:rPr>
              <a:t>.</a:t>
            </a:r>
            <a:r>
              <a:rPr lang="en-US" b="1" dirty="0">
                <a:solidFill>
                  <a:srgbClr val="002060"/>
                </a:solidFill>
                <a:latin typeface="EC Square Sans Pro" panose="020B0506040000020004"/>
              </a:rPr>
              <a:t> </a:t>
            </a:r>
            <a:r>
              <a:rPr lang="ro-RO" b="1" dirty="0">
                <a:solidFill>
                  <a:srgbClr val="002060"/>
                </a:solidFill>
                <a:latin typeface="EC Square Sans Pro" panose="020B0506040000020004"/>
              </a:rPr>
              <a:t>î</a:t>
            </a:r>
            <a:r>
              <a:rPr lang="en-US" b="1" dirty="0">
                <a:solidFill>
                  <a:srgbClr val="002060"/>
                </a:solidFill>
                <a:latin typeface="EC Square Sans Pro" panose="020B0506040000020004"/>
              </a:rPr>
              <a:t>n </a:t>
            </a:r>
            <a:r>
              <a:rPr lang="ro-RO" b="1" dirty="0">
                <a:solidFill>
                  <a:srgbClr val="002060"/>
                </a:solidFill>
                <a:latin typeface="EC Square Sans Pro" panose="020B0506040000020004"/>
              </a:rPr>
              <a:t>gât</a:t>
            </a:r>
            <a:r>
              <a:rPr lang="en-US" b="1" dirty="0">
                <a:solidFill>
                  <a:srgbClr val="002060"/>
                </a:solidFill>
                <a:latin typeface="EC Square Sans Pro" panose="020B0506040000020004"/>
              </a:rPr>
              <a:t> o</a:t>
            </a:r>
            <a:r>
              <a:rPr lang="ro-RO" b="1" dirty="0">
                <a:solidFill>
                  <a:srgbClr val="002060"/>
                </a:solidFill>
                <a:latin typeface="EC Square Sans Pro" panose="020B0506040000020004"/>
              </a:rPr>
              <a:t>ri, </a:t>
            </a:r>
          </a:p>
          <a:p>
            <a:pPr marL="185738" indent="-185738">
              <a:lnSpc>
                <a:spcPct val="100000"/>
              </a:lnSpc>
              <a:spcBef>
                <a:spcPts val="0"/>
              </a:spcBef>
            </a:pPr>
            <a:r>
              <a:rPr lang="en-US" b="1" dirty="0">
                <a:solidFill>
                  <a:srgbClr val="002060"/>
                </a:solidFill>
                <a:latin typeface="EC Square Sans Pro" panose="020B0506040000020004"/>
              </a:rPr>
              <a:t>I</a:t>
            </a:r>
            <a:r>
              <a:rPr lang="ro-RO" b="1" dirty="0" smtClean="0">
                <a:solidFill>
                  <a:srgbClr val="002060"/>
                </a:solidFill>
                <a:latin typeface="EC Square Sans Pro" panose="020B0506040000020004"/>
              </a:rPr>
              <a:t>mplanturile </a:t>
            </a:r>
            <a:r>
              <a:rPr lang="ro-RO" b="1" dirty="0">
                <a:solidFill>
                  <a:srgbClr val="002060"/>
                </a:solidFill>
                <a:latin typeface="EC Square Sans Pro" panose="020B0506040000020004"/>
              </a:rPr>
              <a:t>hormonale, în urechi. </a:t>
            </a:r>
            <a:endParaRPr lang="en-US" b="1" dirty="0">
              <a:solidFill>
                <a:srgbClr val="002060"/>
              </a:solidFill>
              <a:latin typeface="EC Square Sans Pro" panose="020B0506040000020004"/>
            </a:endParaRPr>
          </a:p>
        </p:txBody>
      </p:sp>
      <p:pic>
        <p:nvPicPr>
          <p:cNvPr id="4" name="Picture 7"/>
          <p:cNvPicPr>
            <a:picLocks noChangeAspect="1" noChangeArrowheads="1"/>
          </p:cNvPicPr>
          <p:nvPr/>
        </p:nvPicPr>
        <p:blipFill>
          <a:blip r:embed="rId2" cstate="print"/>
          <a:srcRect/>
          <a:stretch>
            <a:fillRect/>
          </a:stretch>
        </p:blipFill>
        <p:spPr bwMode="auto">
          <a:xfrm>
            <a:off x="9882214" y="1428736"/>
            <a:ext cx="785786" cy="785786"/>
          </a:xfrm>
          <a:prstGeom prst="rect">
            <a:avLst/>
          </a:prstGeom>
          <a:ln>
            <a:noFill/>
          </a:ln>
          <a:effectLst>
            <a:softEdge rad="112500"/>
          </a:effectLst>
        </p:spPr>
      </p:pic>
    </p:spTree>
    <p:extLst>
      <p:ext uri="{BB962C8B-B14F-4D97-AF65-F5344CB8AC3E}">
        <p14:creationId xmlns:p14="http://schemas.microsoft.com/office/powerpoint/2010/main" val="1200100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137" y="1148745"/>
            <a:ext cx="6735725" cy="5755422"/>
          </a:xfrm>
          <a:prstGeom prst="rect">
            <a:avLst/>
          </a:prstGeom>
        </p:spPr>
        <p:txBody>
          <a:bodyPr wrap="square">
            <a:spAutoFit/>
          </a:bodyPr>
          <a:lstStyle/>
          <a:p>
            <a:pPr marL="342900" indent="-342900" algn="just">
              <a:buFont typeface="Arial" panose="020B0604020202020204" pitchFamily="34" charset="0"/>
              <a:buChar char="•"/>
            </a:pPr>
            <a:r>
              <a:rPr lang="vi-VN" sz="2300" b="1" dirty="0" smtClean="0">
                <a:solidFill>
                  <a:srgbClr val="002060"/>
                </a:solidFill>
                <a:latin typeface="EC Square Sans Pro"/>
              </a:rPr>
              <a:t>Rezistența antimicrobiană (AMR</a:t>
            </a:r>
            <a:r>
              <a:rPr lang="vi-VN" sz="2300" b="1" dirty="0" smtClean="0">
                <a:solidFill>
                  <a:srgbClr val="002060"/>
                </a:solidFill>
                <a:latin typeface="EC Square Sans Pro"/>
              </a:rPr>
              <a:t>)</a:t>
            </a:r>
            <a:r>
              <a:rPr lang="en-US" sz="2300" b="1" dirty="0" smtClean="0">
                <a:solidFill>
                  <a:srgbClr val="002060"/>
                </a:solidFill>
                <a:latin typeface="EC Square Sans Pro"/>
              </a:rPr>
              <a:t> =</a:t>
            </a:r>
            <a:r>
              <a:rPr lang="vi-VN" sz="2300" b="1" dirty="0" smtClean="0">
                <a:solidFill>
                  <a:srgbClr val="002060"/>
                </a:solidFill>
                <a:latin typeface="EC Square Sans Pro"/>
              </a:rPr>
              <a:t> </a:t>
            </a:r>
            <a:r>
              <a:rPr lang="vi-VN" sz="2300" b="1" dirty="0" smtClean="0">
                <a:solidFill>
                  <a:srgbClr val="002060"/>
                </a:solidFill>
                <a:latin typeface="EC Square Sans Pro"/>
              </a:rPr>
              <a:t>capacitatea microorganismelor de a se adapta la antimicrobiene, în principal la antibiotice.</a:t>
            </a:r>
            <a:r>
              <a:rPr lang="en-US" sz="2300" b="1" i="0" dirty="0" smtClean="0">
                <a:solidFill>
                  <a:srgbClr val="002060"/>
                </a:solidFill>
                <a:effectLst/>
                <a:latin typeface="EC Square Sans Pro"/>
              </a:rPr>
              <a:t> </a:t>
            </a:r>
          </a:p>
          <a:p>
            <a:pPr marL="342900" indent="-342900" algn="just">
              <a:buFont typeface="Arial" panose="020B0604020202020204" pitchFamily="34" charset="0"/>
              <a:buChar char="•"/>
            </a:pPr>
            <a:r>
              <a:rPr lang="vi-VN" sz="2300" b="1" dirty="0" smtClean="0">
                <a:solidFill>
                  <a:srgbClr val="002060"/>
                </a:solidFill>
                <a:latin typeface="EC Square Sans Pro"/>
              </a:rPr>
              <a:t>Utilizarea exagerată și inadecvată a antimicrobienelelor și abordările ineficiente în gestionarea infecțiilor au condus la apariția rezistenței antimicrobiene (AMR) ca o amenințare gravă la adresa sănătății publice la nivel global.</a:t>
            </a:r>
            <a:endParaRPr lang="en-US" sz="2300" b="1" i="0" dirty="0" smtClean="0">
              <a:solidFill>
                <a:srgbClr val="002060"/>
              </a:solidFill>
              <a:effectLst/>
              <a:latin typeface="EC Square Sans Pro"/>
            </a:endParaRPr>
          </a:p>
          <a:p>
            <a:pPr marL="342900" indent="-342900" algn="just">
              <a:buFont typeface="Arial" panose="020B0604020202020204" pitchFamily="34" charset="0"/>
              <a:buChar char="•"/>
            </a:pPr>
            <a:r>
              <a:rPr lang="en-US" sz="2300" b="1" dirty="0" err="1" smtClean="0">
                <a:solidFill>
                  <a:srgbClr val="002060"/>
                </a:solidFill>
                <a:latin typeface="EC Square Sans Pro"/>
              </a:rPr>
              <a:t>Bazele</a:t>
            </a:r>
            <a:r>
              <a:rPr lang="en-US" sz="2300" b="1" dirty="0" smtClean="0">
                <a:solidFill>
                  <a:srgbClr val="002060"/>
                </a:solidFill>
                <a:latin typeface="EC Square Sans Pro"/>
              </a:rPr>
              <a:t> de date </a:t>
            </a:r>
            <a:r>
              <a:rPr lang="en-US" sz="2300" b="1" dirty="0" err="1" smtClean="0">
                <a:solidFill>
                  <a:srgbClr val="002060"/>
                </a:solidFill>
                <a:latin typeface="EC Square Sans Pro"/>
              </a:rPr>
              <a:t>și</a:t>
            </a:r>
            <a:r>
              <a:rPr lang="en-US" sz="2300" b="1" dirty="0" smtClean="0">
                <a:solidFill>
                  <a:srgbClr val="002060"/>
                </a:solidFill>
                <a:latin typeface="EC Square Sans Pro"/>
              </a:rPr>
              <a:t> </a:t>
            </a:r>
            <a:r>
              <a:rPr lang="en-US" sz="2300" b="1" dirty="0" err="1" smtClean="0">
                <a:solidFill>
                  <a:srgbClr val="002060"/>
                </a:solidFill>
                <a:latin typeface="EC Square Sans Pro"/>
              </a:rPr>
              <a:t>sistemele</a:t>
            </a:r>
            <a:r>
              <a:rPr lang="en-US" sz="2300" b="1" dirty="0" smtClean="0">
                <a:solidFill>
                  <a:srgbClr val="002060"/>
                </a:solidFill>
                <a:latin typeface="EC Square Sans Pro"/>
              </a:rPr>
              <a:t> de </a:t>
            </a:r>
            <a:r>
              <a:rPr lang="en-US" sz="2300" b="1" dirty="0" err="1" smtClean="0">
                <a:solidFill>
                  <a:srgbClr val="002060"/>
                </a:solidFill>
                <a:latin typeface="EC Square Sans Pro"/>
              </a:rPr>
              <a:t>supraveghere</a:t>
            </a:r>
            <a:r>
              <a:rPr lang="en-US" sz="2300" b="1" dirty="0" smtClean="0">
                <a:solidFill>
                  <a:srgbClr val="002060"/>
                </a:solidFill>
                <a:latin typeface="EC Square Sans Pro"/>
              </a:rPr>
              <a:t> din </a:t>
            </a:r>
            <a:r>
              <a:rPr lang="en-US" sz="2300" b="1" dirty="0" err="1" smtClean="0">
                <a:solidFill>
                  <a:srgbClr val="002060"/>
                </a:solidFill>
                <a:latin typeface="EC Square Sans Pro"/>
              </a:rPr>
              <a:t>sectoarele</a:t>
            </a:r>
            <a:r>
              <a:rPr lang="en-US" sz="2300" b="1" dirty="0" smtClean="0">
                <a:solidFill>
                  <a:srgbClr val="002060"/>
                </a:solidFill>
                <a:latin typeface="EC Square Sans Pro"/>
              </a:rPr>
              <a:t> </a:t>
            </a:r>
            <a:r>
              <a:rPr lang="en-US" sz="2300" b="1" dirty="0" err="1" smtClean="0">
                <a:solidFill>
                  <a:srgbClr val="002060"/>
                </a:solidFill>
                <a:latin typeface="EC Square Sans Pro"/>
              </a:rPr>
              <a:t>uman</a:t>
            </a:r>
            <a:r>
              <a:rPr lang="en-US" sz="2300" b="1" dirty="0" smtClean="0">
                <a:solidFill>
                  <a:srgbClr val="002060"/>
                </a:solidFill>
                <a:latin typeface="EC Square Sans Pro"/>
              </a:rPr>
              <a:t> </a:t>
            </a:r>
            <a:r>
              <a:rPr lang="en-US" sz="2300" b="1" dirty="0" err="1" smtClean="0">
                <a:solidFill>
                  <a:srgbClr val="002060"/>
                </a:solidFill>
                <a:latin typeface="EC Square Sans Pro"/>
              </a:rPr>
              <a:t>și</a:t>
            </a:r>
            <a:r>
              <a:rPr lang="en-US" sz="2300" b="1" dirty="0" smtClean="0">
                <a:solidFill>
                  <a:srgbClr val="002060"/>
                </a:solidFill>
                <a:latin typeface="EC Square Sans Pro"/>
              </a:rPr>
              <a:t> </a:t>
            </a:r>
            <a:r>
              <a:rPr lang="en-US" sz="2300" b="1" dirty="0" err="1" smtClean="0">
                <a:solidFill>
                  <a:srgbClr val="002060"/>
                </a:solidFill>
                <a:latin typeface="EC Square Sans Pro"/>
              </a:rPr>
              <a:t>veterinar</a:t>
            </a:r>
            <a:r>
              <a:rPr lang="en-US" sz="2300" b="1" dirty="0" smtClean="0">
                <a:solidFill>
                  <a:srgbClr val="002060"/>
                </a:solidFill>
                <a:latin typeface="EC Square Sans Pro"/>
              </a:rPr>
              <a:t> </a:t>
            </a:r>
            <a:r>
              <a:rPr lang="en-US" sz="2300" b="1" dirty="0" err="1" smtClean="0">
                <a:solidFill>
                  <a:srgbClr val="002060"/>
                </a:solidFill>
                <a:latin typeface="EC Square Sans Pro"/>
              </a:rPr>
              <a:t>devin</a:t>
            </a:r>
            <a:r>
              <a:rPr lang="en-US" sz="2300" b="1" dirty="0" smtClean="0">
                <a:solidFill>
                  <a:srgbClr val="002060"/>
                </a:solidFill>
                <a:latin typeface="EC Square Sans Pro"/>
              </a:rPr>
              <a:t> din </a:t>
            </a:r>
            <a:r>
              <a:rPr lang="en-US" sz="2300" b="1" dirty="0" err="1" smtClean="0">
                <a:solidFill>
                  <a:srgbClr val="002060"/>
                </a:solidFill>
                <a:latin typeface="EC Square Sans Pro"/>
              </a:rPr>
              <a:t>ce</a:t>
            </a:r>
            <a:r>
              <a:rPr lang="en-US" sz="2300" b="1" dirty="0" smtClean="0">
                <a:solidFill>
                  <a:srgbClr val="002060"/>
                </a:solidFill>
                <a:latin typeface="EC Square Sans Pro"/>
              </a:rPr>
              <a:t> </a:t>
            </a:r>
            <a:r>
              <a:rPr lang="en-US" sz="2300" b="1" dirty="0" err="1" smtClean="0">
                <a:solidFill>
                  <a:srgbClr val="002060"/>
                </a:solidFill>
                <a:latin typeface="EC Square Sans Pro"/>
              </a:rPr>
              <a:t>în</a:t>
            </a:r>
            <a:r>
              <a:rPr lang="en-US" sz="2300" b="1" dirty="0" smtClean="0">
                <a:solidFill>
                  <a:srgbClr val="002060"/>
                </a:solidFill>
                <a:latin typeface="EC Square Sans Pro"/>
              </a:rPr>
              <a:t> </a:t>
            </a:r>
            <a:r>
              <a:rPr lang="en-US" sz="2300" b="1" dirty="0" err="1" smtClean="0">
                <a:solidFill>
                  <a:srgbClr val="002060"/>
                </a:solidFill>
                <a:latin typeface="EC Square Sans Pro"/>
              </a:rPr>
              <a:t>ce</a:t>
            </a:r>
            <a:r>
              <a:rPr lang="en-US" sz="2300" b="1" dirty="0" smtClean="0">
                <a:solidFill>
                  <a:srgbClr val="002060"/>
                </a:solidFill>
                <a:latin typeface="EC Square Sans Pro"/>
              </a:rPr>
              <a:t> </a:t>
            </a:r>
            <a:r>
              <a:rPr lang="en-US" sz="2300" b="1" dirty="0" err="1" smtClean="0">
                <a:solidFill>
                  <a:srgbClr val="002060"/>
                </a:solidFill>
                <a:latin typeface="EC Square Sans Pro"/>
              </a:rPr>
              <a:t>mai</a:t>
            </a:r>
            <a:r>
              <a:rPr lang="en-US" sz="2300" b="1" dirty="0" smtClean="0">
                <a:solidFill>
                  <a:srgbClr val="002060"/>
                </a:solidFill>
                <a:latin typeface="EC Square Sans Pro"/>
              </a:rPr>
              <a:t> </a:t>
            </a:r>
            <a:r>
              <a:rPr lang="en-US" sz="2300" b="1" dirty="0" err="1" smtClean="0">
                <a:solidFill>
                  <a:srgbClr val="002060"/>
                </a:solidFill>
                <a:latin typeface="EC Square Sans Pro"/>
              </a:rPr>
              <a:t>bogate</a:t>
            </a:r>
            <a:r>
              <a:rPr lang="en-US" sz="2300" b="1" dirty="0" smtClean="0">
                <a:solidFill>
                  <a:srgbClr val="002060"/>
                </a:solidFill>
                <a:latin typeface="EC Square Sans Pro"/>
              </a:rPr>
              <a:t> </a:t>
            </a:r>
            <a:r>
              <a:rPr lang="en-US" sz="2300" b="1" dirty="0" err="1" smtClean="0">
                <a:solidFill>
                  <a:srgbClr val="002060"/>
                </a:solidFill>
                <a:latin typeface="EC Square Sans Pro"/>
              </a:rPr>
              <a:t>în</a:t>
            </a:r>
            <a:r>
              <a:rPr lang="en-US" sz="2300" b="1" dirty="0" smtClean="0">
                <a:solidFill>
                  <a:srgbClr val="002060"/>
                </a:solidFill>
                <a:latin typeface="EC Square Sans Pro"/>
              </a:rPr>
              <a:t> date </a:t>
            </a:r>
            <a:r>
              <a:rPr lang="en-US" sz="2300" b="1" dirty="0" err="1" smtClean="0">
                <a:solidFill>
                  <a:srgbClr val="002060"/>
                </a:solidFill>
                <a:latin typeface="EC Square Sans Pro"/>
              </a:rPr>
              <a:t>în</a:t>
            </a:r>
            <a:r>
              <a:rPr lang="en-US" sz="2300" b="1" dirty="0" smtClean="0">
                <a:solidFill>
                  <a:srgbClr val="002060"/>
                </a:solidFill>
                <a:latin typeface="EC Square Sans Pro"/>
              </a:rPr>
              <a:t> </a:t>
            </a:r>
            <a:r>
              <a:rPr lang="en-US" sz="2300" b="1" dirty="0" err="1" smtClean="0">
                <a:solidFill>
                  <a:srgbClr val="002060"/>
                </a:solidFill>
                <a:latin typeface="EC Square Sans Pro"/>
              </a:rPr>
              <a:t>ultimul</a:t>
            </a:r>
            <a:r>
              <a:rPr lang="en-US" sz="2300" b="1" dirty="0" smtClean="0">
                <a:solidFill>
                  <a:srgbClr val="002060"/>
                </a:solidFill>
                <a:latin typeface="EC Square Sans Pro"/>
              </a:rPr>
              <a:t> </a:t>
            </a:r>
            <a:r>
              <a:rPr lang="en-US" sz="2300" b="1" dirty="0" err="1" smtClean="0">
                <a:solidFill>
                  <a:srgbClr val="002060"/>
                </a:solidFill>
                <a:latin typeface="EC Square Sans Pro"/>
              </a:rPr>
              <a:t>timp</a:t>
            </a:r>
            <a:r>
              <a:rPr lang="en-US" sz="2300" b="1" dirty="0" smtClean="0">
                <a:solidFill>
                  <a:srgbClr val="002060"/>
                </a:solidFill>
                <a:latin typeface="EC Square Sans Pro"/>
              </a:rPr>
              <a:t>.</a:t>
            </a:r>
            <a:endParaRPr lang="en-US" sz="2300" b="1" i="0" dirty="0" smtClean="0">
              <a:solidFill>
                <a:srgbClr val="002060"/>
              </a:solidFill>
              <a:effectLst/>
              <a:latin typeface="EC Square Sans Pro"/>
            </a:endParaRPr>
          </a:p>
          <a:p>
            <a:pPr marL="342900" indent="-342900" algn="just">
              <a:buFont typeface="Arial" panose="020B0604020202020204" pitchFamily="34" charset="0"/>
              <a:buChar char="•"/>
            </a:pPr>
            <a:r>
              <a:rPr lang="vi-VN" sz="2300" b="1" dirty="0" smtClean="0">
                <a:solidFill>
                  <a:srgbClr val="002060"/>
                </a:solidFill>
                <a:latin typeface="EC Square Sans Pro"/>
              </a:rPr>
              <a:t>Începând cu ziua de azi, rezistența este înregistrată pentru aproape toate tipurile de antibiotice</a:t>
            </a:r>
            <a:r>
              <a:rPr lang="vi-VN" sz="2200" b="1" dirty="0" smtClean="0">
                <a:solidFill>
                  <a:srgbClr val="002060"/>
                </a:solidFill>
                <a:latin typeface="EC Square Sans Pro"/>
              </a:rPr>
              <a:t>.</a:t>
            </a:r>
            <a:endParaRPr lang="en-US" sz="2200" b="1" dirty="0">
              <a:solidFill>
                <a:srgbClr val="00206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404520" y="127122"/>
            <a:ext cx="2890248" cy="750800"/>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Fapt</a:t>
            </a:r>
            <a:endParaRPr lang="es-ES" sz="4000" b="1" dirty="0">
              <a:solidFill>
                <a:srgbClr val="FF0000"/>
              </a:solidFill>
              <a:latin typeface="EC Square Sans Pro"/>
            </a:endParaRPr>
          </a:p>
        </p:txBody>
      </p:sp>
    </p:spTree>
    <p:extLst>
      <p:ext uri="{BB962C8B-B14F-4D97-AF65-F5344CB8AC3E}">
        <p14:creationId xmlns:p14="http://schemas.microsoft.com/office/powerpoint/2010/main" val="28153689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Medicine Label 3"/>
          <p:cNvPicPr>
            <a:picLocks noChangeAspect="1" noChangeArrowheads="1"/>
          </p:cNvPicPr>
          <p:nvPr/>
        </p:nvPicPr>
        <p:blipFill>
          <a:blip r:embed="rId2" cstate="print">
            <a:lum bright="-14000" contrast="18000"/>
          </a:blip>
          <a:srcRect r="4686"/>
          <a:stretch>
            <a:fillRect/>
          </a:stretch>
        </p:blipFill>
        <p:spPr bwMode="auto">
          <a:xfrm>
            <a:off x="1522174" y="714356"/>
            <a:ext cx="9145827" cy="5846128"/>
          </a:xfrm>
          <a:prstGeom prst="rect">
            <a:avLst/>
          </a:prstGeom>
          <a:ln>
            <a:noFill/>
          </a:ln>
          <a:effectLst>
            <a:softEdge rad="112500"/>
          </a:effectLst>
        </p:spPr>
      </p:pic>
      <p:sp>
        <p:nvSpPr>
          <p:cNvPr id="3" name="Text Box 11"/>
          <p:cNvSpPr txBox="1">
            <a:spLocks noChangeArrowheads="1"/>
          </p:cNvSpPr>
          <p:nvPr/>
        </p:nvSpPr>
        <p:spPr bwMode="auto">
          <a:xfrm>
            <a:off x="2166910" y="928670"/>
            <a:ext cx="1144265" cy="369332"/>
          </a:xfrm>
          <a:prstGeom prst="rect">
            <a:avLst/>
          </a:prstGeom>
          <a:solidFill>
            <a:srgbClr val="FF0000"/>
          </a:solidFill>
          <a:ln w="9525">
            <a:noFill/>
            <a:miter lim="800000"/>
            <a:headEnd/>
            <a:tailEnd/>
          </a:ln>
          <a:effectLst/>
        </p:spPr>
        <p:txBody>
          <a:bodyPr wrap="square">
            <a:spAutoFit/>
          </a:bodyPr>
          <a:lstStyle/>
          <a:p>
            <a:pPr algn="ctr"/>
            <a:r>
              <a:rPr lang="ro-RO" b="1" dirty="0">
                <a:solidFill>
                  <a:srgbClr val="FFFFFF"/>
                </a:solidFill>
                <a:latin typeface="Calibri" pitchFamily="34" charset="0"/>
              </a:rPr>
              <a:t>Denumire</a:t>
            </a:r>
            <a:endParaRPr lang="en-US" b="1" dirty="0">
              <a:solidFill>
                <a:srgbClr val="FFFFFF"/>
              </a:solidFill>
              <a:latin typeface="EC Square Sans Pro" panose="020B0506040000020004"/>
            </a:endParaRPr>
          </a:p>
        </p:txBody>
      </p:sp>
      <p:sp>
        <p:nvSpPr>
          <p:cNvPr id="4" name="Text Box 12"/>
          <p:cNvSpPr txBox="1">
            <a:spLocks noChangeArrowheads="1"/>
          </p:cNvSpPr>
          <p:nvPr/>
        </p:nvSpPr>
        <p:spPr bwMode="auto">
          <a:xfrm>
            <a:off x="8209458" y="1357298"/>
            <a:ext cx="1815631" cy="369332"/>
          </a:xfrm>
          <a:prstGeom prst="rect">
            <a:avLst/>
          </a:prstGeom>
          <a:solidFill>
            <a:srgbClr val="336600"/>
          </a:solidFill>
          <a:ln w="9525">
            <a:noFill/>
            <a:miter lim="800000"/>
            <a:headEnd/>
            <a:tailEnd/>
          </a:ln>
          <a:effectLst/>
        </p:spPr>
        <p:txBody>
          <a:bodyPr wrap="square">
            <a:spAutoFit/>
          </a:bodyPr>
          <a:lstStyle/>
          <a:p>
            <a:pPr algn="r"/>
            <a:r>
              <a:rPr lang="ro-RO" b="1" dirty="0" smtClean="0">
                <a:solidFill>
                  <a:srgbClr val="FFFFFF"/>
                </a:solidFill>
                <a:latin typeface="Calibri" pitchFamily="34" charset="0"/>
              </a:rPr>
              <a:t>Substanț</a:t>
            </a:r>
            <a:r>
              <a:rPr lang="en-US" b="1" dirty="0" smtClean="0">
                <a:solidFill>
                  <a:srgbClr val="FFFFFF"/>
                </a:solidFill>
                <a:latin typeface="Calibri" pitchFamily="34" charset="0"/>
              </a:rPr>
              <a:t>a</a:t>
            </a:r>
            <a:r>
              <a:rPr lang="ro-RO" b="1" dirty="0" smtClean="0">
                <a:solidFill>
                  <a:srgbClr val="FFFFFF"/>
                </a:solidFill>
                <a:latin typeface="Calibri" pitchFamily="34" charset="0"/>
              </a:rPr>
              <a:t> </a:t>
            </a:r>
            <a:r>
              <a:rPr lang="ro-RO" b="1" dirty="0">
                <a:solidFill>
                  <a:srgbClr val="FFFFFF"/>
                </a:solidFill>
                <a:latin typeface="Calibri" pitchFamily="34" charset="0"/>
              </a:rPr>
              <a:t>activă</a:t>
            </a:r>
            <a:endParaRPr lang="en-US" b="1" dirty="0">
              <a:solidFill>
                <a:srgbClr val="FFFFFF"/>
              </a:solidFill>
              <a:latin typeface="Calibri" pitchFamily="34" charset="0"/>
            </a:endParaRPr>
          </a:p>
        </p:txBody>
      </p:sp>
      <p:sp>
        <p:nvSpPr>
          <p:cNvPr id="5" name="Text Box 14"/>
          <p:cNvSpPr txBox="1">
            <a:spLocks noChangeArrowheads="1"/>
          </p:cNvSpPr>
          <p:nvPr/>
        </p:nvSpPr>
        <p:spPr bwMode="auto">
          <a:xfrm>
            <a:off x="9091632" y="2214555"/>
            <a:ext cx="1100135" cy="646331"/>
          </a:xfrm>
          <a:prstGeom prst="rect">
            <a:avLst/>
          </a:prstGeom>
          <a:solidFill>
            <a:schemeClr val="tx1"/>
          </a:solidFill>
          <a:ln w="9525">
            <a:noFill/>
            <a:miter lim="800000"/>
            <a:headEnd/>
            <a:tailEnd/>
          </a:ln>
          <a:effectLst/>
        </p:spPr>
        <p:txBody>
          <a:bodyPr wrap="square">
            <a:spAutoFit/>
          </a:bodyPr>
          <a:lstStyle/>
          <a:p>
            <a:pPr algn="r"/>
            <a:r>
              <a:rPr lang="ro-RO" b="1" dirty="0">
                <a:solidFill>
                  <a:srgbClr val="FFFFFF"/>
                </a:solidFill>
                <a:latin typeface="Calibri" pitchFamily="34" charset="0"/>
              </a:rPr>
              <a:t>Timp de retragere</a:t>
            </a:r>
            <a:endParaRPr lang="en-US" b="1" dirty="0">
              <a:solidFill>
                <a:srgbClr val="FFFFFF"/>
              </a:solidFill>
              <a:latin typeface="Calibri" pitchFamily="34" charset="0"/>
            </a:endParaRPr>
          </a:p>
        </p:txBody>
      </p:sp>
      <p:sp>
        <p:nvSpPr>
          <p:cNvPr id="6" name="Text Box 15"/>
          <p:cNvSpPr txBox="1">
            <a:spLocks noChangeArrowheads="1"/>
          </p:cNvSpPr>
          <p:nvPr/>
        </p:nvSpPr>
        <p:spPr bwMode="auto">
          <a:xfrm>
            <a:off x="9131914" y="3857628"/>
            <a:ext cx="964613" cy="369332"/>
          </a:xfrm>
          <a:prstGeom prst="rect">
            <a:avLst/>
          </a:prstGeom>
          <a:solidFill>
            <a:schemeClr val="accent2">
              <a:lumMod val="75000"/>
            </a:schemeClr>
          </a:solidFill>
          <a:ln w="9525">
            <a:noFill/>
            <a:miter lim="800000"/>
            <a:headEnd/>
            <a:tailEnd/>
          </a:ln>
          <a:effectLst/>
        </p:spPr>
        <p:txBody>
          <a:bodyPr wrap="square">
            <a:spAutoFit/>
          </a:bodyPr>
          <a:lstStyle/>
          <a:p>
            <a:pPr algn="r"/>
            <a:r>
              <a:rPr lang="en-US" b="1" dirty="0">
                <a:solidFill>
                  <a:srgbClr val="FFFFFF"/>
                </a:solidFill>
                <a:latin typeface="Calibri" pitchFamily="34" charset="0"/>
              </a:rPr>
              <a:t>S</a:t>
            </a:r>
            <a:r>
              <a:rPr lang="ro-RO" b="1" dirty="0">
                <a:solidFill>
                  <a:srgbClr val="FFFFFF"/>
                </a:solidFill>
                <a:latin typeface="Calibri" pitchFamily="34" charset="0"/>
              </a:rPr>
              <a:t>tocare</a:t>
            </a:r>
            <a:endParaRPr lang="en-US" b="1" dirty="0">
              <a:solidFill>
                <a:srgbClr val="FFFFFF"/>
              </a:solidFill>
              <a:latin typeface="Calibri" pitchFamily="34" charset="0"/>
            </a:endParaRPr>
          </a:p>
        </p:txBody>
      </p:sp>
      <p:sp>
        <p:nvSpPr>
          <p:cNvPr id="7" name="Text Box 17"/>
          <p:cNvSpPr txBox="1">
            <a:spLocks noChangeArrowheads="1"/>
          </p:cNvSpPr>
          <p:nvPr/>
        </p:nvSpPr>
        <p:spPr bwMode="auto">
          <a:xfrm>
            <a:off x="8708954" y="5286388"/>
            <a:ext cx="1439947" cy="400110"/>
          </a:xfrm>
          <a:prstGeom prst="rect">
            <a:avLst/>
          </a:prstGeom>
          <a:solidFill>
            <a:srgbClr val="800000"/>
          </a:solidFill>
          <a:ln w="9525">
            <a:noFill/>
            <a:miter lim="800000"/>
            <a:headEnd/>
            <a:tailEnd/>
          </a:ln>
          <a:effectLst/>
        </p:spPr>
        <p:txBody>
          <a:bodyPr wrap="square">
            <a:spAutoFit/>
          </a:bodyPr>
          <a:lstStyle/>
          <a:p>
            <a:pPr algn="r"/>
            <a:r>
              <a:rPr lang="en-US" sz="2000" b="1" dirty="0">
                <a:solidFill>
                  <a:srgbClr val="FFFFFF"/>
                </a:solidFill>
                <a:latin typeface="Calibri" pitchFamily="34" charset="0"/>
              </a:rPr>
              <a:t>D</a:t>
            </a:r>
            <a:r>
              <a:rPr lang="ro-RO" sz="2000" b="1" dirty="0">
                <a:solidFill>
                  <a:srgbClr val="FFFFFF"/>
                </a:solidFill>
                <a:latin typeface="Calibri" pitchFamily="34" charset="0"/>
              </a:rPr>
              <a:t>istribuitor</a:t>
            </a:r>
            <a:endParaRPr lang="en-US" sz="2000" b="1" dirty="0">
              <a:solidFill>
                <a:srgbClr val="FFFFFF"/>
              </a:solidFill>
              <a:latin typeface="Calibri" pitchFamily="34" charset="0"/>
            </a:endParaRPr>
          </a:p>
        </p:txBody>
      </p:sp>
      <p:sp>
        <p:nvSpPr>
          <p:cNvPr id="8" name="Text Box 18"/>
          <p:cNvSpPr txBox="1">
            <a:spLocks noChangeArrowheads="1"/>
          </p:cNvSpPr>
          <p:nvPr/>
        </p:nvSpPr>
        <p:spPr bwMode="auto">
          <a:xfrm>
            <a:off x="6596066" y="5857892"/>
            <a:ext cx="1143008" cy="400110"/>
          </a:xfrm>
          <a:prstGeom prst="rect">
            <a:avLst/>
          </a:prstGeom>
          <a:solidFill>
            <a:srgbClr val="FF0066"/>
          </a:solidFill>
          <a:ln w="9525">
            <a:noFill/>
            <a:miter lim="800000"/>
            <a:headEnd/>
            <a:tailEnd/>
          </a:ln>
          <a:effectLst/>
        </p:spPr>
        <p:txBody>
          <a:bodyPr wrap="square">
            <a:spAutoFit/>
          </a:bodyPr>
          <a:lstStyle/>
          <a:p>
            <a:r>
              <a:rPr lang="en-US" sz="2000" b="1" dirty="0">
                <a:solidFill>
                  <a:srgbClr val="FFFFFF"/>
                </a:solidFill>
                <a:latin typeface="Calibri" pitchFamily="34" charset="0"/>
              </a:rPr>
              <a:t>E</a:t>
            </a:r>
            <a:r>
              <a:rPr lang="ro-RO" sz="2000" b="1" dirty="0">
                <a:solidFill>
                  <a:srgbClr val="FFFFFF"/>
                </a:solidFill>
                <a:latin typeface="Calibri" pitchFamily="34" charset="0"/>
              </a:rPr>
              <a:t>xpirare</a:t>
            </a:r>
            <a:endParaRPr lang="en-US" sz="2000" b="1" dirty="0">
              <a:solidFill>
                <a:srgbClr val="FFFFFF"/>
              </a:solidFill>
              <a:latin typeface="Calibri" pitchFamily="34" charset="0"/>
            </a:endParaRPr>
          </a:p>
        </p:txBody>
      </p:sp>
      <p:sp>
        <p:nvSpPr>
          <p:cNvPr id="9" name="Text Box 16"/>
          <p:cNvSpPr txBox="1">
            <a:spLocks noChangeArrowheads="1"/>
          </p:cNvSpPr>
          <p:nvPr/>
        </p:nvSpPr>
        <p:spPr bwMode="auto">
          <a:xfrm>
            <a:off x="2166910" y="4643446"/>
            <a:ext cx="1623620" cy="369332"/>
          </a:xfrm>
          <a:prstGeom prst="rect">
            <a:avLst/>
          </a:prstGeom>
          <a:solidFill>
            <a:schemeClr val="accent1">
              <a:lumMod val="50000"/>
            </a:schemeClr>
          </a:solidFill>
          <a:ln w="9525">
            <a:noFill/>
            <a:miter lim="800000"/>
            <a:headEnd/>
            <a:tailEnd/>
          </a:ln>
          <a:effectLst/>
        </p:spPr>
        <p:txBody>
          <a:bodyPr wrap="square">
            <a:spAutoFit/>
          </a:bodyPr>
          <a:lstStyle/>
          <a:p>
            <a:r>
              <a:rPr lang="ro-RO" b="1" dirty="0">
                <a:solidFill>
                  <a:srgbClr val="FFFFFF"/>
                </a:solidFill>
                <a:latin typeface="Calibri" pitchFamily="34" charset="0"/>
              </a:rPr>
              <a:t>Volum ambalaj</a:t>
            </a:r>
            <a:endParaRPr lang="en-US" b="1" dirty="0">
              <a:solidFill>
                <a:srgbClr val="FFFFFF"/>
              </a:solidFill>
              <a:latin typeface="Calibri" pitchFamily="34" charset="0"/>
            </a:endParaRPr>
          </a:p>
        </p:txBody>
      </p:sp>
      <p:sp>
        <p:nvSpPr>
          <p:cNvPr id="10" name="Text Box 13"/>
          <p:cNvSpPr txBox="1">
            <a:spLocks noChangeArrowheads="1"/>
          </p:cNvSpPr>
          <p:nvPr/>
        </p:nvSpPr>
        <p:spPr bwMode="auto">
          <a:xfrm>
            <a:off x="2095472" y="2786058"/>
            <a:ext cx="1264042" cy="369332"/>
          </a:xfrm>
          <a:prstGeom prst="rect">
            <a:avLst/>
          </a:prstGeom>
          <a:solidFill>
            <a:srgbClr val="660066"/>
          </a:solidFill>
          <a:ln w="9525">
            <a:noFill/>
            <a:miter lim="800000"/>
            <a:headEnd/>
            <a:tailEnd/>
          </a:ln>
          <a:effectLst/>
        </p:spPr>
        <p:txBody>
          <a:bodyPr wrap="square">
            <a:spAutoFit/>
          </a:bodyPr>
          <a:lstStyle/>
          <a:p>
            <a:r>
              <a:rPr lang="ro-RO" b="1" dirty="0">
                <a:solidFill>
                  <a:srgbClr val="FFFFFF"/>
                </a:solidFill>
                <a:latin typeface="Calibri" pitchFamily="34" charset="0"/>
              </a:rPr>
              <a:t>Atenționări</a:t>
            </a:r>
            <a:endParaRPr lang="en-US" b="1" dirty="0">
              <a:solidFill>
                <a:srgbClr val="FFFFFF"/>
              </a:solidFill>
              <a:latin typeface="Calibri" pitchFamily="34" charset="0"/>
            </a:endParaRPr>
          </a:p>
        </p:txBody>
      </p:sp>
      <p:sp>
        <p:nvSpPr>
          <p:cNvPr id="11" name="TextBox 10"/>
          <p:cNvSpPr txBox="1"/>
          <p:nvPr/>
        </p:nvSpPr>
        <p:spPr>
          <a:xfrm>
            <a:off x="1610573" y="129581"/>
            <a:ext cx="8832344" cy="584775"/>
          </a:xfrm>
          <a:prstGeom prst="rect">
            <a:avLst/>
          </a:prstGeom>
          <a:solidFill>
            <a:srgbClr val="002060"/>
          </a:solidFill>
        </p:spPr>
        <p:txBody>
          <a:bodyPr wrap="square" rtlCol="0">
            <a:spAutoFit/>
          </a:bodyPr>
          <a:lstStyle/>
          <a:p>
            <a:pPr algn="r"/>
            <a:r>
              <a:rPr lang="ro-RO" sz="3200" b="1" dirty="0">
                <a:solidFill>
                  <a:schemeClr val="bg1"/>
                </a:solidFill>
                <a:latin typeface="EC Square Sans Pro" panose="020B0506040000020004"/>
              </a:rPr>
              <a:t>La ce trebuie să fiți atenți:</a:t>
            </a:r>
            <a:endParaRPr lang="en-US" sz="3200" b="1" dirty="0">
              <a:solidFill>
                <a:schemeClr val="bg1"/>
              </a:solidFill>
              <a:latin typeface="EC Square Sans Pro" panose="020B0506040000020004"/>
            </a:endParaRPr>
          </a:p>
        </p:txBody>
      </p:sp>
    </p:spTree>
    <p:extLst>
      <p:ext uri="{BB962C8B-B14F-4D97-AF65-F5344CB8AC3E}">
        <p14:creationId xmlns:p14="http://schemas.microsoft.com/office/powerpoint/2010/main" val="3343374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20" y="4531898"/>
            <a:ext cx="9580025" cy="704628"/>
          </a:xfrm>
          <a:noFill/>
          <a:effectLst>
            <a:glow rad="228600">
              <a:schemeClr val="accent1">
                <a:satMod val="175000"/>
                <a:alpha val="40000"/>
              </a:schemeClr>
            </a:glow>
            <a:innerShdw blurRad="63500" dist="50800" dir="2700000">
              <a:prstClr val="black">
                <a:alpha val="50000"/>
              </a:prstClr>
            </a:innerShdw>
            <a:reflection blurRad="6350" stA="50000" endA="300" endPos="90000" dist="50800" dir="5400000" sy="-100000" algn="bl" rotWithShape="0"/>
            <a:softEdge rad="63500"/>
          </a:effectLst>
          <a:scene3d>
            <a:camera prst="orthographicFront"/>
            <a:lightRig rig="sunrise" dir="t"/>
          </a:scene3d>
          <a:sp3d prstMaterial="dkEdge">
            <a:bevelT/>
            <a:bevelB/>
          </a:sp3d>
        </p:spPr>
        <p:txBody>
          <a:bodyPr>
            <a:noAutofit/>
          </a:bodyPr>
          <a:lstStyle/>
          <a:p>
            <a:r>
              <a:rPr lang="en-US" sz="4800" b="1" dirty="0" smtClean="0">
                <a:solidFill>
                  <a:srgbClr val="002060"/>
                </a:solidFill>
                <a:effectLst>
                  <a:outerShdw blurRad="38100" dist="38100" dir="2700000" algn="tl">
                    <a:srgbClr val="000000">
                      <a:alpha val="43137"/>
                    </a:srgbClr>
                  </a:outerShdw>
                </a:effectLst>
                <a:latin typeface="EC Square Sans Pro"/>
              </a:rPr>
              <a:t>V</a:t>
            </a:r>
            <a:r>
              <a:rPr lang="ro-RO" sz="4800" b="1" dirty="0" smtClean="0">
                <a:solidFill>
                  <a:srgbClr val="002060"/>
                </a:solidFill>
                <a:effectLst>
                  <a:outerShdw blurRad="38100" dist="38100" dir="2700000" algn="tl">
                    <a:srgbClr val="000000">
                      <a:alpha val="43137"/>
                    </a:srgbClr>
                  </a:outerShdw>
                </a:effectLst>
                <a:latin typeface="EC Square Sans Pro"/>
              </a:rPr>
              <a:t>ă </a:t>
            </a:r>
            <a:r>
              <a:rPr lang="ro-RO" sz="4800" b="1" dirty="0" smtClean="0">
                <a:solidFill>
                  <a:srgbClr val="002060"/>
                </a:solidFill>
                <a:effectLst>
                  <a:outerShdw blurRad="38100" dist="38100" dir="2700000" algn="tl">
                    <a:srgbClr val="000000">
                      <a:alpha val="43137"/>
                    </a:srgbClr>
                  </a:outerShdw>
                </a:effectLst>
                <a:latin typeface="EC Square Sans Pro"/>
              </a:rPr>
              <a:t>mul</a:t>
            </a:r>
            <a:r>
              <a:rPr lang="en-US" sz="4800" b="1" dirty="0">
                <a:solidFill>
                  <a:srgbClr val="002060"/>
                </a:solidFill>
                <a:effectLst>
                  <a:outerShdw blurRad="38100" dist="38100" dir="2700000" algn="tl">
                    <a:srgbClr val="000000">
                      <a:alpha val="43137"/>
                    </a:srgbClr>
                  </a:outerShdw>
                </a:effectLst>
                <a:latin typeface="EC Square Sans Pro"/>
              </a:rPr>
              <a:t>t</a:t>
            </a:r>
            <a:r>
              <a:rPr lang="ro-RO" sz="4800" b="1" dirty="0" smtClean="0">
                <a:solidFill>
                  <a:srgbClr val="002060"/>
                </a:solidFill>
                <a:effectLst>
                  <a:outerShdw blurRad="38100" dist="38100" dir="2700000" algn="tl">
                    <a:srgbClr val="000000">
                      <a:alpha val="43137"/>
                    </a:srgbClr>
                  </a:outerShdw>
                </a:effectLst>
                <a:latin typeface="EC Square Sans Pro"/>
              </a:rPr>
              <a:t>umes</a:t>
            </a:r>
            <a:r>
              <a:rPr lang="en-US" sz="4800" b="1" dirty="0" smtClean="0">
                <a:solidFill>
                  <a:srgbClr val="002060"/>
                </a:solidFill>
                <a:effectLst>
                  <a:outerShdw blurRad="38100" dist="38100" dir="2700000" algn="tl">
                    <a:srgbClr val="000000">
                      <a:alpha val="43137"/>
                    </a:srgbClr>
                  </a:outerShdw>
                </a:effectLst>
                <a:latin typeface="EC Square Sans Pro"/>
              </a:rPr>
              <a:t>c </a:t>
            </a:r>
            <a:r>
              <a:rPr lang="ro-RO" sz="4800" b="1" dirty="0" smtClean="0">
                <a:solidFill>
                  <a:srgbClr val="002060"/>
                </a:solidFill>
                <a:effectLst>
                  <a:outerShdw blurRad="38100" dist="38100" dir="2700000" algn="tl">
                    <a:srgbClr val="000000">
                      <a:alpha val="43137"/>
                    </a:srgbClr>
                  </a:outerShdw>
                </a:effectLst>
                <a:latin typeface="EC Square Sans Pro"/>
              </a:rPr>
              <a:t>pentru ate</a:t>
            </a:r>
            <a:r>
              <a:rPr lang="en-US" sz="4800" b="1" dirty="0" err="1" smtClean="0">
                <a:solidFill>
                  <a:srgbClr val="002060"/>
                </a:solidFill>
                <a:effectLst>
                  <a:outerShdw blurRad="38100" dist="38100" dir="2700000" algn="tl">
                    <a:srgbClr val="000000">
                      <a:alpha val="43137"/>
                    </a:srgbClr>
                  </a:outerShdw>
                </a:effectLst>
                <a:latin typeface="EC Square Sans Pro"/>
              </a:rPr>
              <a:t>ntie</a:t>
            </a:r>
            <a:r>
              <a:rPr lang="ro-RO" sz="4800" b="1" dirty="0" smtClean="0">
                <a:solidFill>
                  <a:srgbClr val="002060"/>
                </a:solidFill>
                <a:effectLst>
                  <a:outerShdw blurRad="38100" dist="38100" dir="2700000" algn="tl">
                    <a:srgbClr val="000000">
                      <a:alpha val="43137"/>
                    </a:srgbClr>
                  </a:outerShdw>
                </a:effectLst>
                <a:latin typeface="EC Square Sans Pro"/>
              </a:rPr>
              <a:t>!</a:t>
            </a:r>
            <a:endParaRPr lang="en-GB" sz="4800" b="1" dirty="0">
              <a:solidFill>
                <a:srgbClr val="002060"/>
              </a:solidFill>
              <a:effectLst>
                <a:outerShdw blurRad="38100" dist="38100" dir="2700000" algn="tl">
                  <a:srgbClr val="000000">
                    <a:alpha val="43137"/>
                  </a:srgbClr>
                </a:outerShdw>
              </a:effectLst>
              <a:latin typeface="EC Square Sans Pro"/>
            </a:endParaRPr>
          </a:p>
        </p:txBody>
      </p:sp>
      <p:pic>
        <p:nvPicPr>
          <p:cNvPr id="5" name="Picture 4"/>
          <p:cNvPicPr>
            <a:picLocks noChangeAspect="1" noChangeArrowheads="1"/>
          </p:cNvPicPr>
          <p:nvPr/>
        </p:nvPicPr>
        <p:blipFill>
          <a:blip r:embed="rId2" cstate="print">
            <a:lum bright="-8000"/>
          </a:blip>
          <a:srcRect/>
          <a:stretch>
            <a:fillRect/>
          </a:stretch>
        </p:blipFill>
        <p:spPr bwMode="auto">
          <a:xfrm rot="379631">
            <a:off x="7960267" y="687940"/>
            <a:ext cx="3348038" cy="3571875"/>
          </a:xfrm>
          <a:prstGeom prst="roundRect">
            <a:avLst>
              <a:gd name="adj" fmla="val 8594"/>
            </a:avLst>
          </a:prstGeom>
          <a:solidFill>
            <a:srgbClr val="FFFFFF">
              <a:shade val="85000"/>
            </a:srgbClr>
          </a:solidFill>
          <a:ln>
            <a:noFill/>
          </a:ln>
          <a:effectLst>
            <a:glow rad="101600">
              <a:schemeClr val="accent6">
                <a:satMod val="175000"/>
                <a:alpha val="40000"/>
              </a:schemeClr>
            </a:glow>
            <a:outerShdw blurRad="50800" dist="38100" dir="18900000" algn="bl" rotWithShape="0">
              <a:prstClr val="black">
                <a:alpha val="40000"/>
              </a:prstClr>
            </a:outerShdw>
            <a:reflection blurRad="6350" stA="52000" endA="300" endPos="35000" dir="5400000" sy="-100000" algn="bl" rotWithShape="0"/>
            <a:softEdge rad="31750"/>
          </a:effectLst>
        </p:spPr>
      </p:pic>
      <p:sp>
        <p:nvSpPr>
          <p:cNvPr id="6" name="Footer Placeholder 2"/>
          <p:cNvSpPr>
            <a:spLocks noGrp="1"/>
          </p:cNvSpPr>
          <p:nvPr>
            <p:ph type="ftr" sz="quarter" idx="11"/>
          </p:nvPr>
        </p:nvSpPr>
        <p:spPr>
          <a:xfrm>
            <a:off x="914401" y="5957717"/>
            <a:ext cx="10199076" cy="365125"/>
          </a:xfrm>
          <a:solidFill>
            <a:srgbClr val="002060"/>
          </a:solidFill>
        </p:spPr>
        <p:txBody>
          <a:bodyPr/>
          <a:lstStyle/>
          <a:p>
            <a:pPr algn="l">
              <a:defRPr/>
            </a:pPr>
            <a:r>
              <a:rPr lang="en-GB" sz="1800" b="1" dirty="0" err="1" smtClean="0">
                <a:solidFill>
                  <a:schemeClr val="bg1"/>
                </a:solidFill>
                <a:latin typeface="EC Square Sans Pro"/>
              </a:rPr>
              <a:t>Cursuri</a:t>
            </a:r>
            <a:r>
              <a:rPr lang="en-GB" sz="1800" b="1" dirty="0" smtClean="0">
                <a:solidFill>
                  <a:schemeClr val="bg1"/>
                </a:solidFill>
                <a:latin typeface="EC Square Sans Pro"/>
              </a:rPr>
              <a:t> </a:t>
            </a:r>
            <a:r>
              <a:rPr lang="en-GB" sz="1800" b="1" dirty="0" err="1" smtClean="0">
                <a:solidFill>
                  <a:schemeClr val="bg1"/>
                </a:solidFill>
                <a:latin typeface="EC Square Sans Pro"/>
              </a:rPr>
              <a:t>Prof.</a:t>
            </a:r>
            <a:r>
              <a:rPr lang="en-GB" sz="1800" b="1" dirty="0" smtClean="0">
                <a:solidFill>
                  <a:schemeClr val="bg1"/>
                </a:solidFill>
                <a:latin typeface="EC Square Sans Pro"/>
              </a:rPr>
              <a:t> Romeo T. Cristina</a:t>
            </a:r>
            <a:r>
              <a:rPr lang="en-GB" sz="1800" dirty="0" smtClean="0">
                <a:solidFill>
                  <a:schemeClr val="bg1"/>
                </a:solidFill>
                <a:latin typeface="EC Square Sans Pro"/>
              </a:rPr>
              <a:t>: www.veterinarypharmacon.com</a:t>
            </a:r>
            <a:endParaRPr lang="en-GB" sz="1800" dirty="0">
              <a:solidFill>
                <a:schemeClr val="bg1"/>
              </a:solidFill>
              <a:latin typeface="EC Square Sans Pro"/>
            </a:endParaRPr>
          </a:p>
        </p:txBody>
      </p:sp>
    </p:spTree>
    <p:extLst>
      <p:ext uri="{BB962C8B-B14F-4D97-AF65-F5344CB8AC3E}">
        <p14:creationId xmlns:p14="http://schemas.microsoft.com/office/powerpoint/2010/main" val="271645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790" y="190078"/>
            <a:ext cx="5906386" cy="3541594"/>
          </a:xfrm>
          <a:prstGeom prst="rect">
            <a:avLst/>
          </a:prstGeom>
        </p:spPr>
      </p:pic>
      <p:pic>
        <p:nvPicPr>
          <p:cNvPr id="6" name="Picture 5"/>
          <p:cNvPicPr>
            <a:picLocks noChangeAspect="1"/>
          </p:cNvPicPr>
          <p:nvPr/>
        </p:nvPicPr>
        <p:blipFill>
          <a:blip r:embed="rId3"/>
          <a:stretch>
            <a:fillRect/>
          </a:stretch>
        </p:blipFill>
        <p:spPr>
          <a:xfrm>
            <a:off x="187688" y="3754233"/>
            <a:ext cx="5874488" cy="3001525"/>
          </a:xfrm>
          <a:prstGeom prst="rect">
            <a:avLst/>
          </a:prstGeom>
        </p:spPr>
      </p:pic>
      <p:pic>
        <p:nvPicPr>
          <p:cNvPr id="11" name="Picture 10"/>
          <p:cNvPicPr>
            <a:picLocks noChangeAspect="1"/>
          </p:cNvPicPr>
          <p:nvPr/>
        </p:nvPicPr>
        <p:blipFill rotWithShape="1">
          <a:blip r:embed="rId4"/>
          <a:srcRect l="71740" t="36278" r="11100" b="8603"/>
          <a:stretch/>
        </p:blipFill>
        <p:spPr>
          <a:xfrm>
            <a:off x="8671890" y="3457754"/>
            <a:ext cx="1989197" cy="3359426"/>
          </a:xfrm>
          <a:prstGeom prst="rect">
            <a:avLst/>
          </a:prstGeom>
          <a:effectLst>
            <a:glow rad="101600">
              <a:schemeClr val="accent4">
                <a:satMod val="175000"/>
                <a:alpha val="40000"/>
              </a:schemeClr>
            </a:glow>
            <a:outerShdw blurRad="50800" dist="38100" dir="18900000" algn="bl" rotWithShape="0">
              <a:prstClr val="black">
                <a:alpha val="40000"/>
              </a:prstClr>
            </a:outerShdw>
            <a:softEdge rad="12700"/>
          </a:effectLst>
        </p:spPr>
      </p:pic>
      <p:pic>
        <p:nvPicPr>
          <p:cNvPr id="5" name="Picture 4"/>
          <p:cNvPicPr>
            <a:picLocks noChangeAspect="1"/>
          </p:cNvPicPr>
          <p:nvPr/>
        </p:nvPicPr>
        <p:blipFill>
          <a:blip r:embed="rId5"/>
          <a:stretch>
            <a:fillRect/>
          </a:stretch>
        </p:blipFill>
        <p:spPr>
          <a:xfrm>
            <a:off x="6091993" y="176429"/>
            <a:ext cx="6055202" cy="3541594"/>
          </a:xfrm>
          <a:prstGeom prst="rect">
            <a:avLst/>
          </a:prstGeom>
        </p:spPr>
      </p:pic>
      <p:sp>
        <p:nvSpPr>
          <p:cNvPr id="7" name="TextBox 6"/>
          <p:cNvSpPr txBox="1"/>
          <p:nvPr/>
        </p:nvSpPr>
        <p:spPr>
          <a:xfrm>
            <a:off x="6344529" y="5617173"/>
            <a:ext cx="2142979" cy="1077218"/>
          </a:xfrm>
          <a:prstGeom prst="rect">
            <a:avLst/>
          </a:prstGeom>
          <a:solidFill>
            <a:srgbClr val="002060"/>
          </a:solidFill>
        </p:spPr>
        <p:txBody>
          <a:bodyPr wrap="square" rtlCol="0">
            <a:spAutoFit/>
          </a:bodyPr>
          <a:lstStyle/>
          <a:p>
            <a:pPr algn="r"/>
            <a:r>
              <a:rPr lang="en-US" sz="2800" b="1" dirty="0" smtClean="0">
                <a:solidFill>
                  <a:schemeClr val="bg1"/>
                </a:solidFill>
                <a:latin typeface="EC Square Sans Pro"/>
              </a:rPr>
              <a:t>     </a:t>
            </a:r>
            <a:r>
              <a:rPr lang="en-US" sz="3200" b="1" dirty="0">
                <a:solidFill>
                  <a:schemeClr val="bg1"/>
                </a:solidFill>
                <a:latin typeface="EC Square Sans Pro"/>
              </a:rPr>
              <a:t>W</a:t>
            </a:r>
            <a:r>
              <a:rPr lang="en-US" sz="3200" b="1" dirty="0" smtClean="0">
                <a:solidFill>
                  <a:schemeClr val="bg1"/>
                </a:solidFill>
                <a:latin typeface="EC Square Sans Pro"/>
              </a:rPr>
              <a:t>orks </a:t>
            </a:r>
          </a:p>
          <a:p>
            <a:pPr algn="r"/>
            <a:r>
              <a:rPr lang="en-US" sz="3200" b="1" dirty="0" smtClean="0">
                <a:solidFill>
                  <a:schemeClr val="bg1"/>
                </a:solidFill>
                <a:latin typeface="EC Square Sans Pro"/>
              </a:rPr>
              <a:t>published</a:t>
            </a:r>
            <a:endParaRPr lang="en-US" sz="3200" b="1" dirty="0">
              <a:solidFill>
                <a:schemeClr val="bg1"/>
              </a:solidFill>
              <a:latin typeface="EC Square Sans Pro"/>
            </a:endParaRPr>
          </a:p>
        </p:txBody>
      </p:sp>
    </p:spTree>
    <p:extLst>
      <p:ext uri="{BB962C8B-B14F-4D97-AF65-F5344CB8AC3E}">
        <p14:creationId xmlns:p14="http://schemas.microsoft.com/office/powerpoint/2010/main" val="2478645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9828" y="672680"/>
            <a:ext cx="11502683" cy="5863144"/>
          </a:xfrm>
          <a:prstGeom prst="rect">
            <a:avLst/>
          </a:prstGeom>
        </p:spPr>
        <p:txBody>
          <a:bodyPr wrap="square">
            <a:spAutoFit/>
          </a:bodyPr>
          <a:lstStyle/>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a:t>
            </a:r>
            <a:r>
              <a:rPr lang="ro-RO" sz="1500" b="1" dirty="0">
                <a:solidFill>
                  <a:srgbClr val="002060"/>
                </a:solidFill>
                <a:latin typeface="EC Square Sans Pro"/>
                <a:ea typeface="Calibri" panose="020F0502020204030204" pitchFamily="34" charset="0"/>
                <a:cs typeface="Times New Roman" panose="02020603050405020304" pitchFamily="18" charset="0"/>
              </a:rPr>
              <a:t>. (2006).</a:t>
            </a:r>
            <a:r>
              <a:rPr lang="ro-RO" sz="1500" dirty="0">
                <a:solidFill>
                  <a:srgbClr val="002060"/>
                </a:solidFill>
                <a:latin typeface="EC Square Sans Pro"/>
                <a:ea typeface="Calibri" panose="020F0502020204030204" pitchFamily="34" charset="0"/>
                <a:cs typeface="Times New Roman" panose="02020603050405020304" pitchFamily="18" charset="0"/>
              </a:rPr>
              <a:t> Introducere în farmacologia și terapia veterinară. Ed. Solness Timișoara.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tabLst>
                <a:tab pos="-457200" algn="l"/>
                <a:tab pos="270510" algn="l"/>
              </a:tabLst>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 </a:t>
            </a:r>
            <a:r>
              <a:rPr lang="ro-RO" sz="1500" b="1" dirty="0">
                <a:solidFill>
                  <a:srgbClr val="002060"/>
                </a:solidFill>
                <a:latin typeface="EC Square Sans Pro"/>
                <a:ea typeface="Calibri" panose="020F0502020204030204" pitchFamily="34" charset="0"/>
                <a:cs typeface="Times New Roman" panose="02020603050405020304" pitchFamily="18" charset="0"/>
              </a:rPr>
              <a:t>Chiurciu V. (2010).</a:t>
            </a:r>
            <a:r>
              <a:rPr lang="ro-RO" sz="1500" dirty="0">
                <a:solidFill>
                  <a:srgbClr val="002060"/>
                </a:solidFill>
                <a:latin typeface="EC Square Sans Pro"/>
                <a:ea typeface="Calibri" panose="020F0502020204030204" pitchFamily="34" charset="0"/>
                <a:cs typeface="Times New Roman" panose="02020603050405020304" pitchFamily="18" charset="0"/>
              </a:rPr>
              <a:t> Elemente de farmacolovigilenta si toxicovigilenta in medicina veterinară, </a:t>
            </a:r>
            <a:r>
              <a:rPr lang="ro-RO" sz="1500" dirty="0" smtClean="0">
                <a:solidFill>
                  <a:srgbClr val="002060"/>
                </a:solidFill>
                <a:latin typeface="EC Square Sans Pro"/>
                <a:ea typeface="Calibri" panose="020F0502020204030204" pitchFamily="34" charset="0"/>
                <a:cs typeface="Times New Roman" panose="02020603050405020304" pitchFamily="18" charset="0"/>
              </a:rPr>
              <a:t>Brumar</a:t>
            </a:r>
            <a:r>
              <a:rPr lang="ro-RO" sz="1500" dirty="0">
                <a:solidFill>
                  <a:srgbClr val="002060"/>
                </a:solidFill>
                <a:latin typeface="EC Square Sans Pro"/>
                <a:ea typeface="Calibri" panose="020F0502020204030204" pitchFamily="34" charset="0"/>
                <a:cs typeface="Times New Roman" panose="02020603050405020304" pitchFamily="18" charset="0"/>
              </a:rPr>
              <a:t>, Timişoara. pp </a:t>
            </a:r>
            <a:r>
              <a:rPr lang="ro-RO" sz="1500" dirty="0" smtClean="0">
                <a:solidFill>
                  <a:srgbClr val="002060"/>
                </a:solidFill>
                <a:latin typeface="EC Square Sans Pro"/>
                <a:ea typeface="Calibri" panose="020F0502020204030204" pitchFamily="34" charset="0"/>
                <a:cs typeface="Times New Roman" panose="02020603050405020304" pitchFamily="18" charset="0"/>
              </a:rPr>
              <a:t>234-276.</a:t>
            </a:r>
            <a:endParaRPr lang="en-US" sz="1500" dirty="0" smtClean="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tabLst>
                <a:tab pos="-457200" algn="l"/>
                <a:tab pos="270510" algn="l"/>
              </a:tabLst>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Cristina RT,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Moșneang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CL</a:t>
            </a:r>
            <a:r>
              <a:rPr lang="ro-RO" sz="1500" b="1" dirty="0">
                <a:solidFill>
                  <a:srgbClr val="002060"/>
                </a:solidFill>
                <a:latin typeface="EC Square Sans Pro"/>
                <a:ea typeface="Calibri" panose="020F0502020204030204" pitchFamily="34" charset="0"/>
                <a:cs typeface="Times New Roman" panose="02020603050405020304" pitchFamily="18" charset="0"/>
              </a:rPr>
              <a:t>. (2012).</a:t>
            </a:r>
            <a:r>
              <a:rPr lang="ro-RO" sz="1500" dirty="0">
                <a:solidFill>
                  <a:srgbClr val="002060"/>
                </a:solidFill>
                <a:latin typeface="EC Square Sans Pro"/>
                <a:ea typeface="Calibri" panose="020F0502020204030204" pitchFamily="34" charset="0"/>
                <a:cs typeface="Times New Roman" panose="02020603050405020304" pitchFamily="18" charset="0"/>
              </a:rPr>
              <a:t> Uzul antibioticelor și despre chinolone în terapia veterinară.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Vet/Vet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6(2):4-64.</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Chirila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AB </a:t>
            </a:r>
            <a:r>
              <a:rPr lang="ro-RO" sz="1500" b="1" dirty="0">
                <a:solidFill>
                  <a:srgbClr val="002060"/>
                </a:solidFill>
                <a:latin typeface="EC Square Sans Pro"/>
                <a:ea typeface="Calibri" panose="020F0502020204030204" pitchFamily="34" charset="0"/>
                <a:cs typeface="Times New Roman" panose="02020603050405020304" pitchFamily="18" charset="0"/>
              </a:rPr>
              <a:t>(2018)</a:t>
            </a:r>
            <a:r>
              <a:rPr lang="ro-RO" sz="1500" dirty="0">
                <a:solidFill>
                  <a:srgbClr val="002060"/>
                </a:solidFill>
                <a:latin typeface="EC Square Sans Pro"/>
                <a:ea typeface="Calibri" panose="020F0502020204030204" pitchFamily="34" charset="0"/>
                <a:cs typeface="Times New Roman" panose="02020603050405020304" pitchFamily="18" charset="0"/>
              </a:rPr>
              <a:t>. Despre evolutia si implicatiile fenomenului rezistentei la medicamentele antiinfectioase si antiparazitare de uz veterinar si evolutia acestui fenomen in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12(1): 4-49.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smtClean="0">
                <a:solidFill>
                  <a:srgbClr val="002060"/>
                </a:solidFill>
                <a:latin typeface="EC Square Sans Pro"/>
                <a:ea typeface="Calibri" panose="020F0502020204030204" pitchFamily="34" charset="0"/>
                <a:cs typeface="Times New Roman" panose="02020603050405020304" pitchFamily="18" charset="0"/>
              </a:rPr>
              <a:t>)</a:t>
            </a:r>
            <a:r>
              <a:rPr lang="en-US" sz="1500"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Consumul de antimicrobiene, impactul economic și social al rezistenței.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 </a:t>
            </a:r>
            <a:r>
              <a:rPr lang="ro-RO" sz="1500" dirty="0">
                <a:solidFill>
                  <a:srgbClr val="002060"/>
                </a:solidFill>
                <a:latin typeface="EC Square Sans Pro"/>
                <a:ea typeface="Calibri" panose="020F0502020204030204" pitchFamily="34" charset="0"/>
                <a:cs typeface="Times New Roman" panose="02020603050405020304" pitchFamily="18" charset="0"/>
              </a:rPr>
              <a:t>14(1): 56-65.</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Utilizarea responsabilă a antimicrobienelor, noi mijloace și strategii împotriva fenomenului RAM.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a:t>
            </a:r>
            <a:r>
              <a:rPr lang="ro-RO" sz="1500" dirty="0">
                <a:solidFill>
                  <a:srgbClr val="002060"/>
                </a:solidFill>
                <a:latin typeface="EC Square Sans Pro"/>
                <a:ea typeface="Calibri" panose="020F0502020204030204" pitchFamily="34" charset="0"/>
                <a:cs typeface="Times New Roman" panose="02020603050405020304" pitchFamily="18" charset="0"/>
              </a:rPr>
              <a:t>. 14(1): 67-76.</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Introducere în rezistența la antimicrobienele utilizate în medicina veterinară </a:t>
            </a:r>
            <a:r>
              <a:rPr lang="ro-RO" sz="1500" i="1" dirty="0">
                <a:solidFill>
                  <a:srgbClr val="002060"/>
                </a:solidFill>
                <a:latin typeface="EC Square Sans Pro"/>
                <a:ea typeface="Calibri" panose="020F0502020204030204" pitchFamily="34" charset="0"/>
                <a:cs typeface="Times New Roman" panose="02020603050405020304" pitchFamily="18" charset="0"/>
              </a:rPr>
              <a:t>Med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Vet/Vet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14(1): 10-28.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a:t>
            </a:r>
            <a:r>
              <a:rPr lang="ro-RO" sz="1500" b="1" dirty="0">
                <a:solidFill>
                  <a:srgbClr val="002060"/>
                </a:solidFill>
                <a:latin typeface="EC Square Sans Pro"/>
                <a:ea typeface="Calibri" panose="020F0502020204030204" pitchFamily="34" charset="0"/>
                <a:cs typeface="Times New Roman" panose="02020603050405020304" pitchFamily="18" charset="0"/>
              </a:rPr>
              <a:t>, 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Răspunsul microorganismelor la tratamentele antimicrobiene. </a:t>
            </a:r>
            <a:r>
              <a:rPr lang="ro-RO" sz="1500" i="1" dirty="0">
                <a:solidFill>
                  <a:srgbClr val="002060"/>
                </a:solidFill>
                <a:latin typeface="EC Square Sans Pro"/>
                <a:ea typeface="Calibri" panose="020F0502020204030204" pitchFamily="34" charset="0"/>
                <a:cs typeface="Times New Roman" panose="02020603050405020304" pitchFamily="18" charset="0"/>
              </a:rPr>
              <a:t>Med Vet </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a:t>
            </a:r>
            <a:r>
              <a:rPr lang="ro-RO" sz="1500" dirty="0">
                <a:solidFill>
                  <a:srgbClr val="002060"/>
                </a:solidFill>
                <a:latin typeface="EC Square Sans Pro"/>
                <a:ea typeface="Calibri" panose="020F0502020204030204" pitchFamily="34" charset="0"/>
                <a:cs typeface="Times New Roman" panose="02020603050405020304" pitchFamily="18" charset="0"/>
              </a:rPr>
              <a:t>. 14(1): 42-54.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Moruzi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RF,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Modalități de instalare a rezistenței la antimicrobiene și studierea eficacităţii antimicrobienelor.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Vet Drug</a:t>
            </a:r>
            <a:r>
              <a:rPr lang="ro-RO" sz="1500" dirty="0">
                <a:solidFill>
                  <a:srgbClr val="002060"/>
                </a:solidFill>
                <a:latin typeface="EC Square Sans Pro"/>
                <a:ea typeface="Calibri" panose="020F0502020204030204" pitchFamily="34" charset="0"/>
                <a:cs typeface="Times New Roman" panose="02020603050405020304" pitchFamily="18" charset="0"/>
              </a:rPr>
              <a:t> 14(1): 30-40.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Villa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 Lupu O, </a:t>
            </a: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(2010</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t>
            </a:r>
            <a:r>
              <a:rPr lang="en-US" sz="1500" b="1" dirty="0" smtClean="0">
                <a:solidFill>
                  <a:srgbClr val="002060"/>
                </a:solidFill>
                <a:latin typeface="EC Square Sans Pro"/>
                <a:ea typeface="Calibri" panose="020F0502020204030204" pitchFamily="34" charset="0"/>
                <a:cs typeface="Times New Roman" panose="02020603050405020304" pitchFamily="18" charset="0"/>
              </a:rPr>
              <a:t>.</a:t>
            </a:r>
            <a:r>
              <a:rPr lang="ro-RO" sz="1500" dirty="0" smtClean="0">
                <a:solidFill>
                  <a:srgbClr val="002060"/>
                </a:solidFill>
                <a:latin typeface="EC Square Sans Pro"/>
                <a:ea typeface="Calibri" panose="020F0502020204030204" pitchFamily="34" charset="0"/>
                <a:cs typeface="Times New Roman" panose="02020603050405020304" pitchFamily="18" charset="0"/>
              </a:rPr>
              <a:t> </a:t>
            </a:r>
            <a:r>
              <a:rPr lang="ro-RO" sz="1500" dirty="0">
                <a:solidFill>
                  <a:srgbClr val="002060"/>
                </a:solidFill>
                <a:latin typeface="EC Square Sans Pro"/>
                <a:ea typeface="Calibri" panose="020F0502020204030204" pitchFamily="34" charset="0"/>
                <a:cs typeface="Times New Roman" panose="02020603050405020304" pitchFamily="18" charset="0"/>
              </a:rPr>
              <a:t>Activitatea comparativa unor conditionari farmaceutice de uz veterinar în dizenteria suina. </a:t>
            </a:r>
            <a:r>
              <a:rPr lang="ro-RO" sz="1500" i="1" dirty="0">
                <a:solidFill>
                  <a:srgbClr val="002060"/>
                </a:solidFill>
                <a:latin typeface="EC Square Sans Pro"/>
                <a:ea typeface="Calibri" panose="020F0502020204030204" pitchFamily="34" charset="0"/>
                <a:cs typeface="Times New Roman" panose="02020603050405020304" pitchFamily="18" charset="0"/>
              </a:rPr>
              <a:t>Med Vet /Vet Drug</a:t>
            </a:r>
            <a:r>
              <a:rPr lang="ro-RO" sz="1500" dirty="0">
                <a:solidFill>
                  <a:srgbClr val="002060"/>
                </a:solidFill>
                <a:latin typeface="EC Square Sans Pro"/>
                <a:ea typeface="Calibri" panose="020F0502020204030204" pitchFamily="34" charset="0"/>
                <a:cs typeface="Times New Roman" panose="02020603050405020304" pitchFamily="18" charset="0"/>
              </a:rPr>
              <a:t>, 4(2): 72-90.     </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Doma 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(2015)</a:t>
            </a:r>
            <a:r>
              <a:rPr lang="ro-RO" sz="1500" dirty="0">
                <a:solidFill>
                  <a:srgbClr val="002060"/>
                </a:solidFill>
                <a:latin typeface="EC Square Sans Pro"/>
                <a:ea typeface="Calibri" panose="020F0502020204030204" pitchFamily="34" charset="0"/>
                <a:cs typeface="Times New Roman" panose="02020603050405020304" pitchFamily="18" charset="0"/>
              </a:rPr>
              <a:t>. Elemente de structura bacteriana si mecanismele transmiterii rezistentei la antibiotice. </a:t>
            </a:r>
            <a:r>
              <a:rPr lang="ro-RO" sz="1500" i="1" dirty="0">
                <a:solidFill>
                  <a:srgbClr val="002060"/>
                </a:solidFill>
                <a:latin typeface="EC Square Sans Pro"/>
                <a:ea typeface="Calibri" panose="020F0502020204030204" pitchFamily="34" charset="0"/>
                <a:cs typeface="Times New Roman" panose="02020603050405020304" pitchFamily="18" charset="0"/>
              </a:rPr>
              <a:t>Med Vet / </a:t>
            </a:r>
            <a:r>
              <a:rPr lang="en-US" sz="1500" i="1" dirty="0" smtClean="0">
                <a:solidFill>
                  <a:srgbClr val="002060"/>
                </a:solidFill>
                <a:latin typeface="EC Square Sans Pro"/>
                <a:ea typeface="Calibri" panose="020F0502020204030204" pitchFamily="34" charset="0"/>
                <a:cs typeface="Times New Roman" panose="02020603050405020304" pitchFamily="18" charset="0"/>
              </a:rPr>
              <a:t>V</a:t>
            </a:r>
            <a:r>
              <a:rPr lang="ro-RO" sz="1500" i="1" dirty="0" smtClean="0">
                <a:solidFill>
                  <a:srgbClr val="002060"/>
                </a:solidFill>
                <a:latin typeface="EC Square Sans Pro"/>
                <a:ea typeface="Calibri" panose="020F0502020204030204" pitchFamily="34" charset="0"/>
                <a:cs typeface="Times New Roman" panose="02020603050405020304" pitchFamily="18" charset="0"/>
              </a:rPr>
              <a:t>et </a:t>
            </a:r>
            <a:r>
              <a:rPr lang="ro-RO" sz="1500" i="1" dirty="0">
                <a:solidFill>
                  <a:srgbClr val="002060"/>
                </a:solidFill>
                <a:latin typeface="EC Square Sans Pro"/>
                <a:ea typeface="Calibri" panose="020F0502020204030204" pitchFamily="34" charset="0"/>
                <a:cs typeface="Times New Roman" panose="02020603050405020304" pitchFamily="18" charset="0"/>
              </a:rPr>
              <a:t>Drug, </a:t>
            </a:r>
            <a:r>
              <a:rPr lang="ro-RO" sz="1500" dirty="0">
                <a:solidFill>
                  <a:srgbClr val="002060"/>
                </a:solidFill>
                <a:latin typeface="EC Square Sans Pro"/>
                <a:ea typeface="Calibri" panose="020F0502020204030204" pitchFamily="34" charset="0"/>
                <a:cs typeface="Times New Roman" panose="02020603050405020304" pitchFamily="18" charset="0"/>
              </a:rPr>
              <a:t>9(2): 4-27.</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Tirziu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(2019)</a:t>
            </a:r>
            <a:r>
              <a:rPr lang="ro-RO" sz="1500" dirty="0">
                <a:solidFill>
                  <a:srgbClr val="002060"/>
                </a:solidFill>
                <a:latin typeface="EC Square Sans Pro"/>
                <a:ea typeface="Calibri" panose="020F0502020204030204" pitchFamily="34" charset="0"/>
                <a:cs typeface="Times New Roman" panose="02020603050405020304" pitchFamily="18" charset="0"/>
              </a:rPr>
              <a:t>. Resistance profile screening in pig farms in western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Lucr St Med Vet.</a:t>
            </a:r>
            <a:r>
              <a:rPr lang="ro-RO" sz="1500" dirty="0">
                <a:solidFill>
                  <a:srgbClr val="002060"/>
                </a:solidFill>
                <a:latin typeface="EC Square Sans Pro"/>
                <a:ea typeface="Calibri" panose="020F0502020204030204" pitchFamily="34" charset="0"/>
                <a:cs typeface="Times New Roman" panose="02020603050405020304" pitchFamily="18" charset="0"/>
              </a:rPr>
              <a:t> Timisoara, LII(3): 37-44.</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a:solidFill>
                  <a:srgbClr val="002060"/>
                </a:solidFill>
                <a:latin typeface="EC Square Sans Pro"/>
                <a:ea typeface="Calibri" panose="020F0502020204030204" pitchFamily="34" charset="0"/>
                <a:cs typeface="Times New Roman" panose="02020603050405020304" pitchFamily="18" charset="0"/>
              </a:rPr>
              <a:t>Doma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AO, </a:t>
            </a:r>
            <a:r>
              <a:rPr lang="ro-RO" sz="1500" b="1" dirty="0">
                <a:solidFill>
                  <a:srgbClr val="002060"/>
                </a:solidFill>
                <a:latin typeface="EC Square Sans Pro"/>
                <a:ea typeface="Calibri" panose="020F0502020204030204" pitchFamily="34" charset="0"/>
                <a:cs typeface="Times New Roman" panose="02020603050405020304" pitchFamily="18" charset="0"/>
              </a:rPr>
              <a:t>Popescu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 </a:t>
            </a:r>
            <a:r>
              <a:rPr lang="ro-RO" sz="1500" b="1" dirty="0">
                <a:solidFill>
                  <a:srgbClr val="002060"/>
                </a:solidFill>
                <a:latin typeface="EC Square Sans Pro"/>
                <a:ea typeface="Calibri" panose="020F0502020204030204" pitchFamily="34" charset="0"/>
                <a:cs typeface="Times New Roman" panose="02020603050405020304" pitchFamily="18" charset="0"/>
              </a:rPr>
              <a:t>Mituletu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 </a:t>
            </a:r>
            <a:r>
              <a:rPr lang="ro-RO" sz="1500" b="1" dirty="0">
                <a:solidFill>
                  <a:srgbClr val="002060"/>
                </a:solidFill>
                <a:latin typeface="EC Square Sans Pro"/>
                <a:ea typeface="Calibri" panose="020F0502020204030204" pitchFamily="34" charset="0"/>
                <a:cs typeface="Times New Roman" panose="02020603050405020304" pitchFamily="18" charset="0"/>
              </a:rPr>
              <a:t>Muntean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Boldea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MV, </a:t>
            </a:r>
            <a:r>
              <a:rPr lang="ro-RO" sz="1500" b="1" dirty="0">
                <a:solidFill>
                  <a:srgbClr val="002060"/>
                </a:solidFill>
                <a:latin typeface="EC Square Sans Pro"/>
                <a:ea typeface="Calibri" panose="020F0502020204030204" pitchFamily="34" charset="0"/>
                <a:cs typeface="Times New Roman" panose="02020603050405020304" pitchFamily="18" charset="0"/>
              </a:rPr>
              <a:t>Radulov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I,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Puvaca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N, </a:t>
            </a:r>
            <a:r>
              <a:rPr lang="ro-RO" sz="1500" b="1" dirty="0">
                <a:solidFill>
                  <a:srgbClr val="002060"/>
                </a:solidFill>
                <a:latin typeface="EC Square Sans Pro"/>
                <a:ea typeface="Calibri" panose="020F0502020204030204" pitchFamily="34" charset="0"/>
                <a:cs typeface="Times New Roman" panose="02020603050405020304" pitchFamily="18" charset="0"/>
              </a:rPr>
              <a:t>Cristina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RT </a:t>
            </a:r>
            <a:r>
              <a:rPr lang="ro-RO" sz="1500" b="1" dirty="0">
                <a:solidFill>
                  <a:srgbClr val="002060"/>
                </a:solidFill>
                <a:latin typeface="EC Square Sans Pro"/>
                <a:ea typeface="Calibri" panose="020F0502020204030204" pitchFamily="34" charset="0"/>
                <a:cs typeface="Times New Roman" panose="02020603050405020304" pitchFamily="18" charset="0"/>
              </a:rPr>
              <a:t>(2020).</a:t>
            </a:r>
            <a:r>
              <a:rPr lang="ro-RO" sz="1500" dirty="0">
                <a:solidFill>
                  <a:srgbClr val="002060"/>
                </a:solidFill>
                <a:latin typeface="EC Square Sans Pro"/>
                <a:ea typeface="Calibri" panose="020F0502020204030204" pitchFamily="34" charset="0"/>
                <a:cs typeface="Times New Roman" panose="02020603050405020304" pitchFamily="18" charset="0"/>
              </a:rPr>
              <a:t> Comparative Evaluation of qnra, qnrb, and qnrs genes in </a:t>
            </a:r>
            <a:r>
              <a:rPr lang="ro-RO" sz="1500" i="1" dirty="0">
                <a:solidFill>
                  <a:srgbClr val="002060"/>
                </a:solidFill>
                <a:latin typeface="EC Square Sans Pro"/>
                <a:ea typeface="Calibri" panose="020F0502020204030204" pitchFamily="34" charset="0"/>
                <a:cs typeface="Times New Roman" panose="02020603050405020304" pitchFamily="18" charset="0"/>
              </a:rPr>
              <a:t>Enterobacteriaceae</a:t>
            </a:r>
            <a:r>
              <a:rPr lang="ro-RO" sz="1500" dirty="0">
                <a:solidFill>
                  <a:srgbClr val="002060"/>
                </a:solidFill>
                <a:latin typeface="EC Square Sans Pro"/>
                <a:ea typeface="Calibri" panose="020F0502020204030204" pitchFamily="34" charset="0"/>
                <a:cs typeface="Times New Roman" panose="02020603050405020304" pitchFamily="18" charset="0"/>
              </a:rPr>
              <a:t> ciprofloxacin-resistant cases, in swine units and a hospital from western Romania. </a:t>
            </a:r>
            <a:r>
              <a:rPr lang="ro-RO" sz="1500" i="1" dirty="0">
                <a:solidFill>
                  <a:srgbClr val="002060"/>
                </a:solidFill>
                <a:latin typeface="EC Square Sans Pro"/>
                <a:ea typeface="Calibri" panose="020F0502020204030204" pitchFamily="34" charset="0"/>
                <a:cs typeface="Times New Roman" panose="02020603050405020304" pitchFamily="18" charset="0"/>
              </a:rPr>
              <a:t>Antibiotics.</a:t>
            </a:r>
            <a:r>
              <a:rPr lang="ro-RO" sz="1500" dirty="0">
                <a:solidFill>
                  <a:srgbClr val="002060"/>
                </a:solidFill>
                <a:latin typeface="EC Square Sans Pro"/>
                <a:ea typeface="Calibri" panose="020F0502020204030204" pitchFamily="34" charset="0"/>
                <a:cs typeface="Times New Roman" panose="02020603050405020304" pitchFamily="18" charset="0"/>
              </a:rPr>
              <a:t> 9(10): 698.</a:t>
            </a:r>
            <a:endParaRPr lang="en-US" sz="1500" dirty="0">
              <a:solidFill>
                <a:srgbClr val="002060"/>
              </a:solidFill>
              <a:latin typeface="EC Square Sans Pro"/>
              <a:ea typeface="Calibri" panose="020F0502020204030204" pitchFamily="34" charset="0"/>
              <a:cs typeface="Times New Roman" panose="02020603050405020304" pitchFamily="18" charset="0"/>
            </a:endParaRPr>
          </a:p>
          <a:p>
            <a:pPr marL="342900" lvl="0" indent="-342900" algn="just" fontAlgn="base">
              <a:spcAft>
                <a:spcPts val="0"/>
              </a:spcAft>
              <a:buSzPts val="1200"/>
              <a:buFont typeface="+mj-lt"/>
              <a:buAutoNum type="arabicPeriod"/>
            </a:pPr>
            <a:r>
              <a:rPr lang="ro-RO" sz="1500" b="1" dirty="0" smtClean="0">
                <a:solidFill>
                  <a:srgbClr val="002060"/>
                </a:solidFill>
                <a:latin typeface="EC Square Sans Pro"/>
                <a:ea typeface="Calibri" panose="020F0502020204030204" pitchFamily="34" charset="0"/>
                <a:cs typeface="Times New Roman" panose="02020603050405020304" pitchFamily="18" charset="0"/>
              </a:rPr>
              <a:t>Doma AO, Cristina RT, </a:t>
            </a:r>
            <a:r>
              <a:rPr lang="ro-RO" sz="1500" b="1" dirty="0">
                <a:solidFill>
                  <a:srgbClr val="002060"/>
                </a:solidFill>
                <a:latin typeface="EC Square Sans Pro"/>
                <a:ea typeface="Calibri" panose="020F0502020204030204" pitchFamily="34" charset="0"/>
                <a:cs typeface="Times New Roman" panose="02020603050405020304" pitchFamily="18" charset="0"/>
              </a:rPr>
              <a:t>Muselin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F, </a:t>
            </a:r>
            <a:r>
              <a:rPr lang="ro-RO" sz="1500" b="1" dirty="0">
                <a:solidFill>
                  <a:srgbClr val="002060"/>
                </a:solidFill>
                <a:latin typeface="EC Square Sans Pro"/>
                <a:ea typeface="Calibri" panose="020F0502020204030204" pitchFamily="34" charset="0"/>
                <a:cs typeface="Times New Roman" panose="02020603050405020304" pitchFamily="18" charset="0"/>
              </a:rPr>
              <a:t>Dumitrescu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E, </a:t>
            </a:r>
            <a:r>
              <a:rPr lang="ro-RO" sz="1500" b="1" dirty="0">
                <a:solidFill>
                  <a:srgbClr val="002060"/>
                </a:solidFill>
                <a:latin typeface="EC Square Sans Pro"/>
                <a:ea typeface="Calibri" panose="020F0502020204030204" pitchFamily="34" charset="0"/>
                <a:cs typeface="Times New Roman" panose="02020603050405020304" pitchFamily="18" charset="0"/>
              </a:rPr>
              <a:t>Dégi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J, </a:t>
            </a:r>
            <a:r>
              <a:rPr lang="ro-RO" sz="1500" b="1" dirty="0">
                <a:solidFill>
                  <a:srgbClr val="002060"/>
                </a:solidFill>
                <a:latin typeface="EC Square Sans Pro"/>
                <a:ea typeface="Calibri" panose="020F0502020204030204" pitchFamily="34" charset="0"/>
                <a:cs typeface="Times New Roman" panose="02020603050405020304" pitchFamily="18" charset="0"/>
              </a:rPr>
              <a:t>Imre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K, </a:t>
            </a:r>
            <a:r>
              <a:rPr lang="ro-RO" sz="1500" b="1" dirty="0">
                <a:solidFill>
                  <a:srgbClr val="002060"/>
                </a:solidFill>
                <a:latin typeface="EC Square Sans Pro"/>
                <a:ea typeface="Calibri" panose="020F0502020204030204" pitchFamily="34" charset="0"/>
                <a:cs typeface="Times New Roman" panose="02020603050405020304" pitchFamily="18" charset="0"/>
              </a:rPr>
              <a:t>Boldea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M, </a:t>
            </a:r>
            <a:r>
              <a:rPr lang="ro-RO" sz="1500" b="1" dirty="0">
                <a:solidFill>
                  <a:srgbClr val="002060"/>
                </a:solidFill>
                <a:latin typeface="EC Square Sans Pro"/>
                <a:ea typeface="Calibri" panose="020F0502020204030204" pitchFamily="34" charset="0"/>
                <a:cs typeface="Times New Roman" panose="02020603050405020304" pitchFamily="18" charset="0"/>
              </a:rPr>
              <a:t>Vlad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DC, </a:t>
            </a:r>
            <a:r>
              <a:rPr lang="ro-RO" sz="1500" b="1" dirty="0">
                <a:solidFill>
                  <a:srgbClr val="002060"/>
                </a:solidFill>
                <a:latin typeface="EC Square Sans Pro"/>
                <a:ea typeface="Calibri" panose="020F0502020204030204" pitchFamily="34" charset="0"/>
                <a:cs typeface="Times New Roman" panose="02020603050405020304" pitchFamily="18" charset="0"/>
              </a:rPr>
              <a:t>Popescu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P, </a:t>
            </a:r>
            <a:r>
              <a:rPr lang="ro-RO" sz="1500" b="1" dirty="0">
                <a:solidFill>
                  <a:srgbClr val="002060"/>
                </a:solidFill>
                <a:latin typeface="EC Square Sans Pro"/>
                <a:ea typeface="Calibri" panose="020F0502020204030204" pitchFamily="34" charset="0"/>
                <a:cs typeface="Times New Roman" panose="02020603050405020304" pitchFamily="18" charset="0"/>
              </a:rPr>
              <a:t>Cimporescu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A, </a:t>
            </a:r>
            <a:r>
              <a:rPr lang="ro-RO" sz="1500" b="1" dirty="0">
                <a:solidFill>
                  <a:srgbClr val="002060"/>
                </a:solidFill>
                <a:latin typeface="EC Square Sans Pro"/>
                <a:ea typeface="Calibri" panose="020F0502020204030204" pitchFamily="34" charset="0"/>
                <a:cs typeface="Times New Roman" panose="02020603050405020304" pitchFamily="18" charset="0"/>
              </a:rPr>
              <a:t>Bratu </a:t>
            </a:r>
            <a:r>
              <a:rPr lang="ro-RO" sz="1500" b="1" dirty="0" smtClean="0">
                <a:solidFill>
                  <a:srgbClr val="002060"/>
                </a:solidFill>
                <a:latin typeface="EC Square Sans Pro"/>
                <a:ea typeface="Calibri" panose="020F0502020204030204" pitchFamily="34" charset="0"/>
                <a:cs typeface="Times New Roman" panose="02020603050405020304" pitchFamily="18" charset="0"/>
              </a:rPr>
              <a:t>DC </a:t>
            </a:r>
            <a:r>
              <a:rPr lang="ro-RO" sz="1500" b="1" dirty="0">
                <a:solidFill>
                  <a:srgbClr val="002060"/>
                </a:solidFill>
                <a:latin typeface="EC Square Sans Pro"/>
                <a:ea typeface="Calibri" panose="020F0502020204030204" pitchFamily="34" charset="0"/>
                <a:cs typeface="Times New Roman" panose="02020603050405020304" pitchFamily="18" charset="0"/>
              </a:rPr>
              <a:t>(2022). </a:t>
            </a:r>
            <a:r>
              <a:rPr lang="ro-RO" sz="1500" dirty="0">
                <a:solidFill>
                  <a:srgbClr val="002060"/>
                </a:solidFill>
                <a:latin typeface="EC Square Sans Pro"/>
                <a:ea typeface="Calibri" panose="020F0502020204030204" pitchFamily="34" charset="0"/>
                <a:cs typeface="Times New Roman" panose="02020603050405020304" pitchFamily="18" charset="0"/>
              </a:rPr>
              <a:t>The Role of Methyl-(Z)-11-Tetradecenoate Acid from the Bacterial Membrane Lipid Composition in Escherichia coli Antibiotic Resistance. </a:t>
            </a:r>
            <a:r>
              <a:rPr lang="ro-RO" sz="1500" i="1" dirty="0">
                <a:solidFill>
                  <a:srgbClr val="002060"/>
                </a:solidFill>
                <a:latin typeface="EC Square Sans Pro"/>
                <a:ea typeface="Calibri" panose="020F0502020204030204" pitchFamily="34" charset="0"/>
                <a:cs typeface="Times New Roman" panose="02020603050405020304" pitchFamily="18" charset="0"/>
              </a:rPr>
              <a:t>BioMed Research International </a:t>
            </a:r>
            <a:r>
              <a:rPr lang="ro-RO" sz="1500" dirty="0" smtClean="0">
                <a:solidFill>
                  <a:srgbClr val="002060"/>
                </a:solidFill>
                <a:latin typeface="EC Square Sans Pro"/>
                <a:ea typeface="Calibri" panose="020F0502020204030204" pitchFamily="34" charset="0"/>
                <a:cs typeface="Times New Roman" panose="02020603050405020304" pitchFamily="18" charset="0"/>
              </a:rPr>
              <a:t>2022/6/13</a:t>
            </a:r>
            <a:r>
              <a:rPr lang="en-US" sz="1400" dirty="0" smtClean="0">
                <a:solidFill>
                  <a:srgbClr val="002060"/>
                </a:solidFill>
                <a:latin typeface="EC Square Sans Pro"/>
                <a:ea typeface="Calibri" panose="020F0502020204030204" pitchFamily="34" charset="0"/>
                <a:cs typeface="Times New Roman" panose="02020603050405020304" pitchFamily="18" charset="0"/>
              </a:rPr>
              <a:t>.</a:t>
            </a:r>
            <a:endParaRPr lang="en-US" sz="1400" dirty="0">
              <a:solidFill>
                <a:srgbClr val="002060"/>
              </a:solidFill>
              <a:effectLst/>
              <a:latin typeface="EC Square Sans Pro"/>
              <a:ea typeface="Calibri" panose="020F0502020204030204" pitchFamily="34" charset="0"/>
              <a:cs typeface="Times New Roman" panose="02020603050405020304" pitchFamily="18" charset="0"/>
            </a:endParaRPr>
          </a:p>
        </p:txBody>
      </p:sp>
      <p:sp>
        <p:nvSpPr>
          <p:cNvPr id="3" name="TextBox 2"/>
          <p:cNvSpPr txBox="1"/>
          <p:nvPr/>
        </p:nvSpPr>
        <p:spPr>
          <a:xfrm>
            <a:off x="0" y="211015"/>
            <a:ext cx="12192000" cy="461665"/>
          </a:xfrm>
          <a:prstGeom prst="rect">
            <a:avLst/>
          </a:prstGeom>
          <a:solidFill>
            <a:srgbClr val="002060"/>
          </a:solidFill>
        </p:spPr>
        <p:txBody>
          <a:bodyPr wrap="square" rtlCol="0">
            <a:spAutoFit/>
          </a:bodyPr>
          <a:lstStyle/>
          <a:p>
            <a:r>
              <a:rPr lang="en-US" sz="2400" b="1" dirty="0" smtClean="0">
                <a:solidFill>
                  <a:schemeClr val="bg1"/>
                </a:solidFill>
                <a:latin typeface="EC Square Sans Pro"/>
              </a:rPr>
              <a:t>     Other works published…</a:t>
            </a:r>
            <a:endParaRPr lang="en-US" sz="2400" b="1" dirty="0">
              <a:solidFill>
                <a:schemeClr val="bg1"/>
              </a:solidFill>
              <a:latin typeface="EC Square Sans Pro"/>
            </a:endParaRPr>
          </a:p>
        </p:txBody>
      </p:sp>
    </p:spTree>
    <p:extLst>
      <p:ext uri="{BB962C8B-B14F-4D97-AF65-F5344CB8AC3E}">
        <p14:creationId xmlns:p14="http://schemas.microsoft.com/office/powerpoint/2010/main" val="42894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20441" y="1332165"/>
            <a:ext cx="10597662" cy="5162952"/>
          </a:xfrm>
          <a:prstGeom prst="rect">
            <a:avLst/>
          </a:prstGeom>
        </p:spPr>
        <p:txBody>
          <a:bodyPr wrap="square">
            <a:spAutoFit/>
          </a:bodyPr>
          <a:lstStyle/>
          <a:p>
            <a:pPr marL="457200" indent="-457200" algn="just">
              <a:buFont typeface="Arial" panose="020B0604020202020204" pitchFamily="34" charset="0"/>
              <a:buChar char="•"/>
            </a:pPr>
            <a:r>
              <a:rPr lang="en-US" sz="2700" b="1" dirty="0" err="1">
                <a:solidFill>
                  <a:srgbClr val="002060"/>
                </a:solidFill>
                <a:latin typeface="EC Square Sans Pro"/>
              </a:rPr>
              <a:t>Animalele</a:t>
            </a:r>
            <a:r>
              <a:rPr lang="en-US" sz="2700" b="1" dirty="0">
                <a:solidFill>
                  <a:srgbClr val="002060"/>
                </a:solidFill>
                <a:latin typeface="EC Square Sans Pro"/>
              </a:rPr>
              <a:t> pot </a:t>
            </a:r>
            <a:r>
              <a:rPr lang="en-US" sz="2700" b="1" dirty="0" err="1">
                <a:solidFill>
                  <a:srgbClr val="002060"/>
                </a:solidFill>
                <a:latin typeface="EC Square Sans Pro"/>
              </a:rPr>
              <a:t>acționa</a:t>
            </a:r>
            <a:r>
              <a:rPr lang="en-US" sz="2700" b="1" dirty="0">
                <a:solidFill>
                  <a:srgbClr val="002060"/>
                </a:solidFill>
                <a:latin typeface="EC Square Sans Pro"/>
              </a:rPr>
              <a:t> </a:t>
            </a:r>
            <a:r>
              <a:rPr lang="en-US" sz="2700" b="1" dirty="0" err="1">
                <a:solidFill>
                  <a:srgbClr val="002060"/>
                </a:solidFill>
                <a:latin typeface="EC Square Sans Pro"/>
              </a:rPr>
              <a:t>ca</a:t>
            </a:r>
            <a:r>
              <a:rPr lang="en-US" sz="2700" b="1" dirty="0">
                <a:solidFill>
                  <a:srgbClr val="002060"/>
                </a:solidFill>
                <a:latin typeface="EC Square Sans Pro"/>
              </a:rPr>
              <a:t> </a:t>
            </a:r>
            <a:r>
              <a:rPr lang="en-US" sz="2700" b="1" dirty="0" err="1">
                <a:solidFill>
                  <a:srgbClr val="FF0000"/>
                </a:solidFill>
                <a:latin typeface="EC Square Sans Pro"/>
              </a:rPr>
              <a:t>intermediari</a:t>
            </a:r>
            <a:r>
              <a:rPr lang="en-US" sz="2700" b="1" dirty="0">
                <a:solidFill>
                  <a:srgbClr val="002060"/>
                </a:solidFill>
                <a:latin typeface="EC Square Sans Pro"/>
              </a:rPr>
              <a:t>, </a:t>
            </a:r>
            <a:r>
              <a:rPr lang="en-US" sz="2700" b="1" dirty="0" err="1">
                <a:solidFill>
                  <a:srgbClr val="FF0000"/>
                </a:solidFill>
                <a:latin typeface="EC Square Sans Pro"/>
              </a:rPr>
              <a:t>rezervoare</a:t>
            </a:r>
            <a:r>
              <a:rPr lang="en-US" sz="2700" b="1" dirty="0">
                <a:solidFill>
                  <a:srgbClr val="FF0000"/>
                </a:solidFill>
                <a:latin typeface="EC Square Sans Pro"/>
              </a:rPr>
              <a:t> </a:t>
            </a:r>
            <a:r>
              <a:rPr lang="en-US" sz="2700" b="1" dirty="0" err="1">
                <a:solidFill>
                  <a:srgbClr val="002060"/>
                </a:solidFill>
                <a:latin typeface="EC Square Sans Pro"/>
              </a:rPr>
              <a:t>și</a:t>
            </a:r>
            <a:r>
              <a:rPr lang="en-US" sz="2700" b="1" dirty="0">
                <a:solidFill>
                  <a:srgbClr val="002060"/>
                </a:solidFill>
                <a:latin typeface="EC Square Sans Pro"/>
              </a:rPr>
              <a:t> </a:t>
            </a:r>
            <a:r>
              <a:rPr lang="en-US" sz="2700" b="1" dirty="0" err="1">
                <a:solidFill>
                  <a:srgbClr val="FF0000"/>
                </a:solidFill>
                <a:latin typeface="EC Square Sans Pro"/>
              </a:rPr>
              <a:t>diseminatori</a:t>
            </a:r>
            <a:r>
              <a:rPr lang="en-US" sz="2700" b="1" dirty="0">
                <a:solidFill>
                  <a:srgbClr val="FF0000"/>
                </a:solidFill>
                <a:latin typeface="EC Square Sans Pro"/>
              </a:rPr>
              <a:t> </a:t>
            </a:r>
            <a:r>
              <a:rPr lang="en-US" sz="2700" b="1" dirty="0" err="1">
                <a:solidFill>
                  <a:srgbClr val="002060"/>
                </a:solidFill>
                <a:latin typeface="EC Square Sans Pro"/>
              </a:rPr>
              <a:t>ai</a:t>
            </a:r>
            <a:r>
              <a:rPr lang="en-US" sz="2700" b="1" dirty="0">
                <a:solidFill>
                  <a:srgbClr val="002060"/>
                </a:solidFill>
                <a:latin typeface="EC Square Sans Pro"/>
              </a:rPr>
              <a:t> </a:t>
            </a:r>
            <a:r>
              <a:rPr lang="en-US" sz="2700" b="1" dirty="0" err="1">
                <a:solidFill>
                  <a:srgbClr val="002060"/>
                </a:solidFill>
                <a:latin typeface="EC Square Sans Pro"/>
              </a:rPr>
              <a:t>tulpinilor</a:t>
            </a:r>
            <a:r>
              <a:rPr lang="en-US" sz="2700" b="1" dirty="0">
                <a:solidFill>
                  <a:srgbClr val="002060"/>
                </a:solidFill>
                <a:latin typeface="EC Square Sans Pro"/>
              </a:rPr>
              <a:t> </a:t>
            </a:r>
            <a:r>
              <a:rPr lang="en-US" sz="2700" b="1" dirty="0" err="1">
                <a:solidFill>
                  <a:srgbClr val="002060"/>
                </a:solidFill>
                <a:latin typeface="EC Square Sans Pro"/>
              </a:rPr>
              <a:t>bacteriene</a:t>
            </a:r>
            <a:r>
              <a:rPr lang="en-US" sz="2700" b="1" dirty="0">
                <a:solidFill>
                  <a:srgbClr val="002060"/>
                </a:solidFill>
                <a:latin typeface="EC Square Sans Pro"/>
              </a:rPr>
              <a:t> </a:t>
            </a:r>
            <a:r>
              <a:rPr lang="en-US" sz="2700" b="1" dirty="0" err="1">
                <a:solidFill>
                  <a:srgbClr val="002060"/>
                </a:solidFill>
                <a:latin typeface="EC Square Sans Pro"/>
              </a:rPr>
              <a:t>sau</a:t>
            </a:r>
            <a:r>
              <a:rPr lang="en-US" sz="2700" b="1" dirty="0">
                <a:solidFill>
                  <a:srgbClr val="002060"/>
                </a:solidFill>
                <a:latin typeface="EC Square Sans Pro"/>
              </a:rPr>
              <a:t> </a:t>
            </a:r>
            <a:r>
              <a:rPr lang="en-US" sz="2700" b="1" dirty="0" err="1">
                <a:solidFill>
                  <a:srgbClr val="002060"/>
                </a:solidFill>
                <a:latin typeface="EC Square Sans Pro"/>
              </a:rPr>
              <a:t>genelor</a:t>
            </a:r>
            <a:r>
              <a:rPr lang="en-US" sz="2700" b="1" dirty="0">
                <a:solidFill>
                  <a:srgbClr val="002060"/>
                </a:solidFill>
                <a:latin typeface="EC Square Sans Pro"/>
              </a:rPr>
              <a:t> </a:t>
            </a:r>
            <a:r>
              <a:rPr lang="en-US" sz="2700" b="1" dirty="0" err="1" smtClean="0">
                <a:solidFill>
                  <a:srgbClr val="002060"/>
                </a:solidFill>
                <a:latin typeface="EC Square Sans Pro"/>
              </a:rPr>
              <a:t>rezistente</a:t>
            </a:r>
            <a:r>
              <a:rPr lang="en-US" sz="2700" b="1" dirty="0" smtClean="0">
                <a:solidFill>
                  <a:srgbClr val="002060"/>
                </a:solidFill>
                <a:latin typeface="EC Square Sans Pro"/>
              </a:rPr>
              <a:t>. </a:t>
            </a:r>
            <a:endParaRPr lang="en-US" sz="2700" b="1" i="0" dirty="0" smtClean="0">
              <a:solidFill>
                <a:srgbClr val="002060"/>
              </a:solidFill>
              <a:effectLst/>
              <a:latin typeface="EC Square Sans Pro"/>
            </a:endParaRPr>
          </a:p>
          <a:p>
            <a:pPr algn="just"/>
            <a:endParaRPr lang="en-US" sz="800" b="1" i="0" dirty="0" smtClean="0">
              <a:solidFill>
                <a:srgbClr val="002060"/>
              </a:solidFill>
              <a:effectLst/>
              <a:latin typeface="EC Square Sans Pro"/>
            </a:endParaRPr>
          </a:p>
          <a:p>
            <a:pPr marL="457200" indent="-457200" algn="just">
              <a:buFont typeface="Arial" panose="020B0604020202020204" pitchFamily="34" charset="0"/>
              <a:buChar char="•"/>
            </a:pPr>
            <a:r>
              <a:rPr lang="vi-VN" sz="2700" b="1" dirty="0" smtClean="0">
                <a:solidFill>
                  <a:schemeClr val="tx2"/>
                </a:solidFill>
                <a:latin typeface="EC Square Sans Pro"/>
              </a:rPr>
              <a:t>Creșterea</a:t>
            </a:r>
            <a:r>
              <a:rPr lang="vi-VN" sz="2700" b="1" dirty="0" smtClean="0">
                <a:solidFill>
                  <a:srgbClr val="FF0000"/>
                </a:solidFill>
                <a:latin typeface="EC Square Sans Pro"/>
              </a:rPr>
              <a:t> </a:t>
            </a:r>
            <a:r>
              <a:rPr lang="vi-VN" sz="2700" b="1" dirty="0">
                <a:solidFill>
                  <a:srgbClr val="FF0000"/>
                </a:solidFill>
                <a:latin typeface="EC Square Sans Pro"/>
              </a:rPr>
              <a:t>alarmantă </a:t>
            </a:r>
            <a:r>
              <a:rPr lang="vi-VN" sz="2700" b="1" dirty="0">
                <a:solidFill>
                  <a:srgbClr val="002060"/>
                </a:solidFill>
                <a:latin typeface="EC Square Sans Pro"/>
              </a:rPr>
              <a:t>a rapoartelor despre </a:t>
            </a:r>
            <a:r>
              <a:rPr lang="vi-VN" sz="2700" b="1" dirty="0" smtClean="0">
                <a:solidFill>
                  <a:srgbClr val="002060"/>
                </a:solidFill>
                <a:latin typeface="EC Square Sans Pro"/>
              </a:rPr>
              <a:t>bacteriile</a:t>
            </a:r>
            <a:r>
              <a:rPr lang="en-US" sz="2700" b="1" dirty="0" smtClean="0">
                <a:solidFill>
                  <a:srgbClr val="002060"/>
                </a:solidFill>
                <a:latin typeface="EC Square Sans Pro"/>
              </a:rPr>
              <a:t> </a:t>
            </a:r>
            <a:r>
              <a:rPr lang="vi-VN" sz="2700" b="1" dirty="0" smtClean="0">
                <a:solidFill>
                  <a:srgbClr val="002060"/>
                </a:solidFill>
                <a:latin typeface="EC Square Sans Pro"/>
              </a:rPr>
              <a:t> </a:t>
            </a:r>
            <a:r>
              <a:rPr lang="en-US" sz="2700" b="1" dirty="0" smtClean="0">
                <a:solidFill>
                  <a:srgbClr val="002060"/>
                </a:solidFill>
                <a:latin typeface="EC Square Sans Pro"/>
              </a:rPr>
              <a:t>multi-</a:t>
            </a:r>
            <a:r>
              <a:rPr lang="vi-VN" sz="2700" b="1" dirty="0" smtClean="0">
                <a:solidFill>
                  <a:srgbClr val="002060"/>
                </a:solidFill>
                <a:latin typeface="EC Square Sans Pro"/>
              </a:rPr>
              <a:t>rezistente, </a:t>
            </a:r>
            <a:r>
              <a:rPr lang="vi-VN" sz="2700" b="1" dirty="0">
                <a:solidFill>
                  <a:srgbClr val="002060"/>
                </a:solidFill>
                <a:latin typeface="EC Square Sans Pro"/>
              </a:rPr>
              <a:t>combinată cu scăderea </a:t>
            </a:r>
            <a:r>
              <a:rPr lang="vi-VN" sz="2700" b="1" dirty="0" smtClean="0">
                <a:solidFill>
                  <a:srgbClr val="002060"/>
                </a:solidFill>
                <a:latin typeface="EC Square Sans Pro"/>
              </a:rPr>
              <a:t>aprob</a:t>
            </a:r>
            <a:r>
              <a:rPr lang="en-US" sz="2700" b="1" dirty="0" err="1" smtClean="0">
                <a:solidFill>
                  <a:srgbClr val="002060"/>
                </a:solidFill>
                <a:latin typeface="EC Square Sans Pro"/>
              </a:rPr>
              <a:t>arilor</a:t>
            </a:r>
            <a:r>
              <a:rPr lang="vi-VN" sz="2700" b="1" dirty="0" smtClean="0">
                <a:solidFill>
                  <a:srgbClr val="002060"/>
                </a:solidFill>
                <a:latin typeface="EC Square Sans Pro"/>
              </a:rPr>
              <a:t> </a:t>
            </a:r>
            <a:r>
              <a:rPr lang="vi-VN" sz="2700" b="1" dirty="0">
                <a:solidFill>
                  <a:srgbClr val="002060"/>
                </a:solidFill>
                <a:latin typeface="EC Square Sans Pro"/>
              </a:rPr>
              <a:t>pentru noi medicamente, indică fără îndoială o reducere a ofertei de opțiuni de tratament </a:t>
            </a:r>
            <a:r>
              <a:rPr lang="vi-VN" sz="2700" b="1" dirty="0" smtClean="0">
                <a:solidFill>
                  <a:srgbClr val="002060"/>
                </a:solidFill>
                <a:latin typeface="EC Square Sans Pro"/>
              </a:rPr>
              <a:t>clinic</a:t>
            </a:r>
            <a:r>
              <a:rPr lang="en-US" sz="2700" b="1" i="0" dirty="0" smtClean="0">
                <a:solidFill>
                  <a:srgbClr val="002060"/>
                </a:solidFill>
                <a:effectLst/>
                <a:latin typeface="EC Square Sans Pro"/>
              </a:rPr>
              <a:t>. </a:t>
            </a:r>
          </a:p>
          <a:p>
            <a:pPr marL="171450" indent="-1714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vi-VN" sz="2700" b="1" dirty="0">
                <a:solidFill>
                  <a:srgbClr val="002060"/>
                </a:solidFill>
                <a:latin typeface="EC Square Sans Pro"/>
              </a:rPr>
              <a:t>În aceste condiții, încercările de gestionare a infecțiilor bacteriene rămân </a:t>
            </a:r>
            <a:r>
              <a:rPr lang="vi-VN" sz="2700" b="1" dirty="0">
                <a:solidFill>
                  <a:srgbClr val="FF0000"/>
                </a:solidFill>
                <a:latin typeface="EC Square Sans Pro"/>
              </a:rPr>
              <a:t>provocatoare</a:t>
            </a:r>
            <a:r>
              <a:rPr lang="vi-VN" sz="2700" b="1" dirty="0">
                <a:solidFill>
                  <a:srgbClr val="002060"/>
                </a:solidFill>
                <a:latin typeface="EC Square Sans Pro"/>
              </a:rPr>
              <a:t>, afectând eficacitatea tratamentelor pentru bolile </a:t>
            </a:r>
            <a:r>
              <a:rPr lang="vi-VN" sz="2700" b="1" dirty="0" smtClean="0">
                <a:solidFill>
                  <a:srgbClr val="002060"/>
                </a:solidFill>
                <a:latin typeface="EC Square Sans Pro"/>
              </a:rPr>
              <a:t>infecțioase</a:t>
            </a:r>
            <a:r>
              <a:rPr lang="en-US" sz="2700" b="1" i="0" dirty="0" smtClean="0">
                <a:solidFill>
                  <a:srgbClr val="002060"/>
                </a:solidFill>
                <a:effectLst/>
                <a:latin typeface="EC Square Sans Pro"/>
              </a:rPr>
              <a:t>. </a:t>
            </a:r>
          </a:p>
          <a:p>
            <a:pPr marL="171450" indent="-1714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it-IT" sz="2700" b="1" dirty="0">
                <a:solidFill>
                  <a:srgbClr val="002060"/>
                </a:solidFill>
                <a:latin typeface="EC Square Sans Pro"/>
              </a:rPr>
              <a:t>Ca rezultat, necesitatea unor strategii noi și consolidate de control al infecțiilor devine </a:t>
            </a:r>
            <a:r>
              <a:rPr lang="it-IT" sz="2700" b="1" dirty="0">
                <a:solidFill>
                  <a:srgbClr val="FF0000"/>
                </a:solidFill>
                <a:latin typeface="EC Square Sans Pro"/>
              </a:rPr>
              <a:t>crucială! </a:t>
            </a:r>
            <a:r>
              <a:rPr lang="en-US" sz="2700" b="1" i="0" dirty="0" smtClean="0">
                <a:solidFill>
                  <a:srgbClr val="FF0000"/>
                </a:solidFill>
                <a:effectLst/>
                <a:latin typeface="EC Square Sans Pro"/>
              </a:rPr>
              <a:t> </a:t>
            </a:r>
            <a:endParaRPr lang="en-US" sz="2700" b="1" dirty="0">
              <a:solidFill>
                <a:srgbClr val="FF000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820441" y="313383"/>
            <a:ext cx="1833664"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Fapt</a:t>
            </a:r>
            <a:endParaRPr lang="es-ES" sz="4000" b="1" dirty="0">
              <a:solidFill>
                <a:srgbClr val="FF0000"/>
              </a:solidFill>
              <a:latin typeface="EC Square Sans Pro"/>
            </a:endParaRPr>
          </a:p>
        </p:txBody>
      </p:sp>
    </p:spTree>
    <p:extLst>
      <p:ext uri="{BB962C8B-B14F-4D97-AF65-F5344CB8AC3E}">
        <p14:creationId xmlns:p14="http://schemas.microsoft.com/office/powerpoint/2010/main" val="1598169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28046" y="1580230"/>
            <a:ext cx="11343205" cy="5355312"/>
          </a:xfrm>
          <a:prstGeom prst="rect">
            <a:avLst/>
          </a:prstGeom>
        </p:spPr>
        <p:txBody>
          <a:bodyPr wrap="square">
            <a:spAutoFit/>
          </a:bodyPr>
          <a:lstStyle/>
          <a:p>
            <a:pPr marL="457200" indent="-457200" algn="just">
              <a:buFont typeface="Arial" panose="020B0604020202020204" pitchFamily="34" charset="0"/>
              <a:buChar char="•"/>
            </a:pPr>
            <a:r>
              <a:rPr lang="vi-VN" sz="3000" b="1" dirty="0">
                <a:solidFill>
                  <a:srgbClr val="002060"/>
                </a:solidFill>
                <a:latin typeface="EC Square Sans Pro"/>
              </a:rPr>
              <a:t>De asemenea, studiile au descris că utilizarea defectuoasă a antimicrobienelelor la animalele de abator </a:t>
            </a:r>
            <a:r>
              <a:rPr lang="vi-VN" sz="4000" b="1" dirty="0">
                <a:solidFill>
                  <a:srgbClr val="FF0000"/>
                </a:solidFill>
                <a:latin typeface="EC Square Sans Pro"/>
              </a:rPr>
              <a:t>influențează</a:t>
            </a:r>
            <a:r>
              <a:rPr lang="vi-VN" sz="4000" b="1" dirty="0">
                <a:solidFill>
                  <a:srgbClr val="002060"/>
                </a:solidFill>
                <a:latin typeface="EC Square Sans Pro"/>
              </a:rPr>
              <a:t> </a:t>
            </a:r>
            <a:r>
              <a:rPr lang="vi-VN" sz="3000" b="1" dirty="0">
                <a:solidFill>
                  <a:srgbClr val="002060"/>
                </a:solidFill>
                <a:latin typeface="EC Square Sans Pro"/>
              </a:rPr>
              <a:t>sănătatea lucrătorilor agricoli și angajaților din unitățile de procesare a cărnii sau sănătatea consumatorilor </a:t>
            </a:r>
            <a:r>
              <a:rPr lang="vi-VN" sz="3000" b="1" dirty="0" smtClean="0">
                <a:solidFill>
                  <a:srgbClr val="002060"/>
                </a:solidFill>
                <a:latin typeface="EC Square Sans Pro"/>
              </a:rPr>
              <a:t>finali</a:t>
            </a:r>
            <a:r>
              <a:rPr lang="en-US" sz="3000" b="1" i="0" dirty="0" smtClean="0">
                <a:solidFill>
                  <a:srgbClr val="002060"/>
                </a:solidFill>
                <a:effectLst/>
                <a:latin typeface="EC Square Sans Pro"/>
              </a:rPr>
              <a:t>. </a:t>
            </a:r>
          </a:p>
          <a:p>
            <a:pPr marL="285750" indent="-285750" algn="just">
              <a:buFont typeface="Arial" panose="020B0604020202020204" pitchFamily="34" charset="0"/>
              <a:buChar char="•"/>
            </a:pPr>
            <a:endParaRPr lang="en-US" sz="800" b="1" dirty="0">
              <a:solidFill>
                <a:srgbClr val="002060"/>
              </a:solidFill>
              <a:latin typeface="EC Square Sans Pro"/>
            </a:endParaRPr>
          </a:p>
          <a:p>
            <a:pPr marL="457200" indent="-457200" algn="just">
              <a:buFont typeface="Arial" panose="020B0604020202020204" pitchFamily="34" charset="0"/>
              <a:buChar char="•"/>
            </a:pPr>
            <a:r>
              <a:rPr lang="vi-VN" sz="3000" b="1" dirty="0">
                <a:solidFill>
                  <a:srgbClr val="002060"/>
                </a:solidFill>
                <a:latin typeface="EC Square Sans Pro"/>
              </a:rPr>
              <a:t>De ce se răspândește rezistența </a:t>
            </a:r>
            <a:r>
              <a:rPr lang="vi-VN" sz="3600" b="1" dirty="0">
                <a:solidFill>
                  <a:srgbClr val="FF0000"/>
                </a:solidFill>
                <a:latin typeface="EC Square Sans Pro"/>
              </a:rPr>
              <a:t>atât de rapid </a:t>
            </a:r>
            <a:r>
              <a:rPr lang="vi-VN" sz="3000" b="1" dirty="0">
                <a:solidFill>
                  <a:srgbClr val="002060"/>
                </a:solidFill>
                <a:latin typeface="EC Square Sans Pro"/>
              </a:rPr>
              <a:t>și care sunt mecanismele lor specifice/intime de rezistență</a:t>
            </a:r>
            <a:r>
              <a:rPr lang="vi-VN" sz="6600" b="1" dirty="0">
                <a:solidFill>
                  <a:srgbClr val="FF0000"/>
                </a:solidFill>
                <a:latin typeface="EC Square Sans Pro"/>
              </a:rPr>
              <a:t>?</a:t>
            </a:r>
            <a:r>
              <a:rPr lang="en-US" sz="3200" b="1" i="0" dirty="0" smtClean="0">
                <a:solidFill>
                  <a:srgbClr val="002060"/>
                </a:solidFill>
                <a:effectLst/>
                <a:latin typeface="EC Square Sans Pro"/>
              </a:rPr>
              <a:t> </a:t>
            </a:r>
            <a:endParaRPr lang="en-US" sz="2400" b="1" i="0" dirty="0" smtClean="0">
              <a:solidFill>
                <a:srgbClr val="002060"/>
              </a:solidFill>
              <a:effectLst/>
              <a:latin typeface="EC Square Sans Pro"/>
            </a:endParaRPr>
          </a:p>
          <a:p>
            <a:pPr marL="457200" indent="-457200" algn="just">
              <a:buFont typeface="Arial" panose="020B0604020202020204" pitchFamily="34" charset="0"/>
              <a:buChar char="•"/>
            </a:pPr>
            <a:r>
              <a:rPr lang="fr-FR" sz="3000" b="1" dirty="0" err="1">
                <a:solidFill>
                  <a:srgbClr val="FF0000"/>
                </a:solidFill>
                <a:latin typeface="EC Square Sans Pro"/>
              </a:rPr>
              <a:t>Aceste</a:t>
            </a:r>
            <a:r>
              <a:rPr lang="fr-FR" sz="3000" b="1" dirty="0">
                <a:solidFill>
                  <a:srgbClr val="FF0000"/>
                </a:solidFill>
                <a:latin typeface="EC Square Sans Pro"/>
              </a:rPr>
              <a:t> </a:t>
            </a:r>
            <a:r>
              <a:rPr lang="fr-FR" sz="3000" b="1" dirty="0" err="1">
                <a:solidFill>
                  <a:srgbClr val="FF0000"/>
                </a:solidFill>
                <a:latin typeface="EC Square Sans Pro"/>
              </a:rPr>
              <a:t>mecanisme</a:t>
            </a:r>
            <a:r>
              <a:rPr lang="fr-FR" sz="3000" b="1" dirty="0">
                <a:solidFill>
                  <a:srgbClr val="FF0000"/>
                </a:solidFill>
                <a:latin typeface="EC Square Sans Pro"/>
              </a:rPr>
              <a:t> </a:t>
            </a:r>
            <a:r>
              <a:rPr lang="fr-FR" sz="3600" b="1" dirty="0">
                <a:solidFill>
                  <a:srgbClr val="002060"/>
                </a:solidFill>
                <a:latin typeface="EC Square Sans Pro"/>
              </a:rPr>
              <a:t>nu </a:t>
            </a:r>
            <a:r>
              <a:rPr lang="fr-FR" sz="3600" b="1" dirty="0" err="1">
                <a:solidFill>
                  <a:srgbClr val="002060"/>
                </a:solidFill>
                <a:latin typeface="EC Square Sans Pro"/>
              </a:rPr>
              <a:t>sunt</a:t>
            </a:r>
            <a:r>
              <a:rPr lang="fr-FR" sz="3600" b="1" dirty="0">
                <a:solidFill>
                  <a:srgbClr val="002060"/>
                </a:solidFill>
                <a:latin typeface="EC Square Sans Pro"/>
              </a:rPr>
              <a:t> </a:t>
            </a:r>
            <a:r>
              <a:rPr lang="fr-FR" sz="3000" b="1" dirty="0" err="1">
                <a:solidFill>
                  <a:srgbClr val="FF0000"/>
                </a:solidFill>
                <a:latin typeface="EC Square Sans Pro"/>
              </a:rPr>
              <a:t>încă</a:t>
            </a:r>
            <a:r>
              <a:rPr lang="fr-FR" sz="3000" b="1" dirty="0">
                <a:solidFill>
                  <a:srgbClr val="FF0000"/>
                </a:solidFill>
                <a:latin typeface="EC Square Sans Pro"/>
              </a:rPr>
              <a:t> </a:t>
            </a:r>
            <a:r>
              <a:rPr lang="fr-FR" sz="3000" b="1" dirty="0" err="1">
                <a:solidFill>
                  <a:srgbClr val="FF0000"/>
                </a:solidFill>
                <a:latin typeface="EC Square Sans Pro"/>
              </a:rPr>
              <a:t>pe</a:t>
            </a:r>
            <a:r>
              <a:rPr lang="fr-FR" sz="3000" b="1" dirty="0">
                <a:solidFill>
                  <a:srgbClr val="FF0000"/>
                </a:solidFill>
                <a:latin typeface="EC Square Sans Pro"/>
              </a:rPr>
              <a:t> </a:t>
            </a:r>
            <a:r>
              <a:rPr lang="fr-FR" sz="3000" b="1" dirty="0" err="1">
                <a:solidFill>
                  <a:srgbClr val="FF0000"/>
                </a:solidFill>
                <a:latin typeface="EC Square Sans Pro"/>
              </a:rPr>
              <a:t>deplin</a:t>
            </a:r>
            <a:r>
              <a:rPr lang="fr-FR" sz="3000" b="1" dirty="0">
                <a:solidFill>
                  <a:srgbClr val="FF0000"/>
                </a:solidFill>
                <a:latin typeface="EC Square Sans Pro"/>
              </a:rPr>
              <a:t> </a:t>
            </a:r>
            <a:r>
              <a:rPr lang="fr-FR" sz="3000" b="1" dirty="0" err="1">
                <a:solidFill>
                  <a:srgbClr val="FF0000"/>
                </a:solidFill>
                <a:latin typeface="EC Square Sans Pro"/>
              </a:rPr>
              <a:t>stabilite</a:t>
            </a:r>
            <a:r>
              <a:rPr lang="fr-FR" sz="7200" b="1" dirty="0">
                <a:solidFill>
                  <a:srgbClr val="FF0000"/>
                </a:solidFill>
                <a:latin typeface="EC Square Sans Pro"/>
              </a:rPr>
              <a:t>!</a:t>
            </a:r>
            <a:endParaRPr lang="en-US" sz="6000" b="1" dirty="0">
              <a:solidFill>
                <a:srgbClr val="FF000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584317" y="517555"/>
            <a:ext cx="1746231"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Fapt</a:t>
            </a:r>
            <a:endParaRPr lang="es-ES" sz="4000" b="1" dirty="0">
              <a:solidFill>
                <a:srgbClr val="FF0000"/>
              </a:solidFill>
              <a:latin typeface="EC Square Sans Pro"/>
            </a:endParaRPr>
          </a:p>
        </p:txBody>
      </p:sp>
    </p:spTree>
    <p:extLst>
      <p:ext uri="{BB962C8B-B14F-4D97-AF65-F5344CB8AC3E}">
        <p14:creationId xmlns:p14="http://schemas.microsoft.com/office/powerpoint/2010/main" val="748495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566" y="2960134"/>
            <a:ext cx="6457194" cy="2246769"/>
          </a:xfrm>
          <a:prstGeom prst="rect">
            <a:avLst/>
          </a:prstGeom>
        </p:spPr>
        <p:txBody>
          <a:bodyPr wrap="square">
            <a:spAutoFit/>
          </a:bodyPr>
          <a:lstStyle/>
          <a:p>
            <a:pPr algn="just"/>
            <a:r>
              <a:rPr lang="vi-VN" sz="2800" b="1" dirty="0">
                <a:solidFill>
                  <a:srgbClr val="002060"/>
                </a:solidFill>
                <a:latin typeface="EC Square Sans Pro"/>
              </a:rPr>
              <a:t>Mortalitatea </a:t>
            </a:r>
            <a:r>
              <a:rPr lang="en-US" sz="2800" b="1" dirty="0" err="1" smtClean="0">
                <a:solidFill>
                  <a:srgbClr val="002060"/>
                </a:solidFill>
                <a:latin typeface="EC Square Sans Pro"/>
              </a:rPr>
              <a:t>suinelor</a:t>
            </a:r>
            <a:r>
              <a:rPr lang="en-US" sz="2800" b="1" dirty="0" smtClean="0">
                <a:solidFill>
                  <a:srgbClr val="002060"/>
                </a:solidFill>
                <a:latin typeface="EC Square Sans Pro"/>
              </a:rPr>
              <a:t> </a:t>
            </a:r>
            <a:r>
              <a:rPr lang="vi-VN" sz="2800" b="1" dirty="0" smtClean="0">
                <a:solidFill>
                  <a:srgbClr val="002060"/>
                </a:solidFill>
                <a:latin typeface="EC Square Sans Pro"/>
              </a:rPr>
              <a:t>în </a:t>
            </a:r>
            <a:r>
              <a:rPr lang="vi-VN" sz="2800" b="1" dirty="0">
                <a:solidFill>
                  <a:srgbClr val="002060"/>
                </a:solidFill>
                <a:latin typeface="EC Square Sans Pro"/>
              </a:rPr>
              <a:t>fermele comerciale reprezintă o pierdere semnificativă care nu poate și nu va fi complet eliminată, ci </a:t>
            </a:r>
            <a:r>
              <a:rPr lang="vi-VN" sz="2800" b="1" dirty="0">
                <a:solidFill>
                  <a:srgbClr val="FF0000"/>
                </a:solidFill>
                <a:latin typeface="EC Square Sans Pro"/>
              </a:rPr>
              <a:t>doar redusă </a:t>
            </a:r>
            <a:r>
              <a:rPr lang="vi-VN" sz="2800" b="1" dirty="0">
                <a:solidFill>
                  <a:srgbClr val="002060"/>
                </a:solidFill>
                <a:latin typeface="EC Square Sans Pro"/>
              </a:rPr>
              <a:t>la valori </a:t>
            </a:r>
            <a:r>
              <a:rPr lang="vi-VN" sz="2800" b="1" dirty="0" smtClean="0">
                <a:solidFill>
                  <a:srgbClr val="002060"/>
                </a:solidFill>
                <a:latin typeface="EC Square Sans Pro"/>
              </a:rPr>
              <a:t>suportabile</a:t>
            </a:r>
            <a:r>
              <a:rPr lang="en-US" sz="2800" b="1" dirty="0" smtClean="0">
                <a:solidFill>
                  <a:srgbClr val="002060"/>
                </a:solidFill>
                <a:latin typeface="EC Square Sans Pro"/>
              </a:rPr>
              <a:t> </a:t>
            </a:r>
            <a:r>
              <a:rPr lang="vi-VN" sz="2800" b="1" dirty="0" smtClean="0">
                <a:solidFill>
                  <a:srgbClr val="002060"/>
                </a:solidFill>
                <a:latin typeface="EC Square Sans Pro"/>
              </a:rPr>
              <a:t>economic</a:t>
            </a:r>
            <a:r>
              <a:rPr lang="vi-VN" sz="2800" b="1" dirty="0">
                <a:solidFill>
                  <a:srgbClr val="002060"/>
                </a:solidFill>
                <a:latin typeface="EC Square Sans Pro"/>
              </a:rPr>
              <a:t>.</a:t>
            </a:r>
            <a:endParaRPr lang="en-US" sz="2800" b="1" dirty="0">
              <a:solidFill>
                <a:srgbClr val="002060"/>
              </a:solidFill>
              <a:latin typeface="EC Square Sans Pro"/>
            </a:endParaRPr>
          </a:p>
        </p:txBody>
      </p:sp>
      <p:sp>
        <p:nvSpPr>
          <p:cNvPr id="4" name="Marcador de texto 1">
            <a:extLst>
              <a:ext uri="{FF2B5EF4-FFF2-40B4-BE49-F238E27FC236}">
                <a16:creationId xmlns:a16="http://schemas.microsoft.com/office/drawing/2014/main" xmlns="" id="{8FF0C3B0-8099-791F-475C-767B65B12EB5}"/>
              </a:ext>
            </a:extLst>
          </p:cNvPr>
          <p:cNvSpPr txBox="1">
            <a:spLocks/>
          </p:cNvSpPr>
          <p:nvPr/>
        </p:nvSpPr>
        <p:spPr>
          <a:xfrm>
            <a:off x="273402" y="2051779"/>
            <a:ext cx="2890248" cy="65278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6"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5400" b="1" dirty="0" err="1" smtClean="0">
                <a:solidFill>
                  <a:srgbClr val="FF0000"/>
                </a:solidFill>
                <a:latin typeface="EC Square Sans Pro"/>
              </a:rPr>
              <a:t>Fapt</a:t>
            </a:r>
            <a:endParaRPr lang="es-ES" sz="4000" b="1" dirty="0">
              <a:solidFill>
                <a:srgbClr val="FF0000"/>
              </a:solidFill>
              <a:latin typeface="EC Square Sans Pro"/>
            </a:endParaRPr>
          </a:p>
        </p:txBody>
      </p:sp>
    </p:spTree>
    <p:extLst>
      <p:ext uri="{BB962C8B-B14F-4D97-AF65-F5344CB8AC3E}">
        <p14:creationId xmlns:p14="http://schemas.microsoft.com/office/powerpoint/2010/main" val="2220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Users\Alex\Desktop\Referatul III\Untitled.png"/>
          <p:cNvPicPr/>
          <p:nvPr/>
        </p:nvPicPr>
        <p:blipFill>
          <a:blip r:embed="rId2" cstate="print">
            <a:lum bright="-4000" contrast="6000"/>
          </a:blip>
          <a:srcRect/>
          <a:stretch>
            <a:fillRect/>
          </a:stretch>
        </p:blipFill>
        <p:spPr bwMode="auto">
          <a:xfrm>
            <a:off x="7104185" y="58886"/>
            <a:ext cx="5087815" cy="3540235"/>
          </a:xfrm>
          <a:prstGeom prst="rect">
            <a:avLst/>
          </a:prstGeom>
          <a:noFill/>
          <a:ln w="9525">
            <a:noFill/>
            <a:miter lim="800000"/>
            <a:headEnd/>
            <a:tailEnd/>
          </a:ln>
        </p:spPr>
      </p:pic>
      <p:sp>
        <p:nvSpPr>
          <p:cNvPr id="4" name="Text Placeholder 3"/>
          <p:cNvSpPr>
            <a:spLocks noGrp="1"/>
          </p:cNvSpPr>
          <p:nvPr>
            <p:ph type="body" sz="quarter" idx="10"/>
          </p:nvPr>
        </p:nvSpPr>
        <p:spPr>
          <a:xfrm>
            <a:off x="18114" y="730637"/>
            <a:ext cx="7125608" cy="1745881"/>
          </a:xfrm>
        </p:spPr>
        <p:txBody>
          <a:bodyPr>
            <a:noAutofit/>
          </a:bodyPr>
          <a:lstStyle/>
          <a:p>
            <a:pPr marL="0" indent="0" algn="r">
              <a:buNone/>
            </a:pPr>
            <a:r>
              <a:rPr lang="en-US" sz="5400" b="1" dirty="0" err="1" smtClean="0">
                <a:solidFill>
                  <a:srgbClr val="FF0000"/>
                </a:solidFill>
                <a:latin typeface="EC Square Sans Pro"/>
              </a:rPr>
              <a:t>Pasul</a:t>
            </a:r>
            <a:r>
              <a:rPr lang="en-US" sz="5400" b="1" dirty="0" smtClean="0">
                <a:solidFill>
                  <a:srgbClr val="FF0000"/>
                </a:solidFill>
                <a:latin typeface="EC Square Sans Pro"/>
              </a:rPr>
              <a:t> 1:</a:t>
            </a:r>
            <a:r>
              <a:rPr lang="en-US" sz="4000" dirty="0" smtClean="0">
                <a:solidFill>
                  <a:srgbClr val="FF0000"/>
                </a:solidFill>
                <a:latin typeface="EC Square Sans Pro"/>
              </a:rPr>
              <a:t> </a:t>
            </a:r>
          </a:p>
          <a:p>
            <a:pPr marL="0" indent="0" algn="r">
              <a:lnSpc>
                <a:spcPct val="100000"/>
              </a:lnSpc>
              <a:spcBef>
                <a:spcPts val="0"/>
              </a:spcBef>
              <a:buNone/>
            </a:pPr>
            <a:r>
              <a:rPr lang="en-US" sz="3200" b="1" dirty="0" err="1" smtClean="0">
                <a:solidFill>
                  <a:srgbClr val="002060"/>
                </a:solidFill>
                <a:latin typeface="EC Square Sans Pro"/>
              </a:rPr>
              <a:t>Identificarea</a:t>
            </a:r>
            <a:r>
              <a:rPr lang="en-US" sz="3200" b="1" dirty="0" smtClean="0">
                <a:solidFill>
                  <a:srgbClr val="002060"/>
                </a:solidFill>
                <a:latin typeface="EC Square Sans Pro"/>
              </a:rPr>
              <a:t> </a:t>
            </a:r>
            <a:r>
              <a:rPr lang="en-US" sz="3200" b="1" dirty="0" err="1" smtClean="0">
                <a:solidFill>
                  <a:srgbClr val="002060"/>
                </a:solidFill>
                <a:latin typeface="EC Square Sans Pro"/>
              </a:rPr>
              <a:t>cazurilor</a:t>
            </a:r>
            <a:r>
              <a:rPr lang="en-US" sz="3200" b="1" dirty="0" smtClean="0">
                <a:solidFill>
                  <a:srgbClr val="002060"/>
                </a:solidFill>
                <a:latin typeface="EC Square Sans Pro"/>
              </a:rPr>
              <a:t> &amp; </a:t>
            </a:r>
          </a:p>
          <a:p>
            <a:pPr marL="0" indent="0" algn="r">
              <a:lnSpc>
                <a:spcPct val="100000"/>
              </a:lnSpc>
              <a:spcBef>
                <a:spcPts val="0"/>
              </a:spcBef>
              <a:buNone/>
            </a:pPr>
            <a:r>
              <a:rPr lang="en-US" sz="3200" b="1" dirty="0" err="1" smtClean="0">
                <a:solidFill>
                  <a:srgbClr val="002060"/>
                </a:solidFill>
                <a:latin typeface="EC Square Sans Pro"/>
              </a:rPr>
              <a:t>Analiza</a:t>
            </a:r>
            <a:r>
              <a:rPr lang="en-US" sz="3200" b="1" dirty="0" smtClean="0">
                <a:solidFill>
                  <a:srgbClr val="002060"/>
                </a:solidFill>
                <a:latin typeface="EC Square Sans Pro"/>
              </a:rPr>
              <a:t> </a:t>
            </a:r>
            <a:r>
              <a:rPr lang="en-US" sz="3200" b="1" dirty="0" err="1" smtClean="0">
                <a:solidFill>
                  <a:srgbClr val="002060"/>
                </a:solidFill>
                <a:latin typeface="EC Square Sans Pro"/>
              </a:rPr>
              <a:t>economică</a:t>
            </a:r>
            <a:endParaRPr lang="en-US" sz="3200" b="1" dirty="0">
              <a:solidFill>
                <a:srgbClr val="002060"/>
              </a:solidFill>
              <a:latin typeface="EC Square Sans Pro"/>
            </a:endParaRPr>
          </a:p>
        </p:txBody>
      </p:sp>
      <p:sp>
        <p:nvSpPr>
          <p:cNvPr id="6" name="Rectangle 5"/>
          <p:cNvSpPr/>
          <p:nvPr/>
        </p:nvSpPr>
        <p:spPr>
          <a:xfrm>
            <a:off x="145991" y="4867849"/>
            <a:ext cx="7241987" cy="1200329"/>
          </a:xfrm>
          <a:prstGeom prst="rect">
            <a:avLst/>
          </a:prstGeom>
        </p:spPr>
        <p:txBody>
          <a:bodyPr wrap="square">
            <a:spAutoFit/>
          </a:bodyPr>
          <a:lstStyle/>
          <a:p>
            <a:pPr algn="just">
              <a:spcAft>
                <a:spcPts val="0"/>
              </a:spcAft>
              <a:tabLst>
                <a:tab pos="540385" algn="l"/>
              </a:tabLst>
            </a:pPr>
            <a:r>
              <a:rPr lang="en-US" sz="2400" dirty="0" smtClean="0">
                <a:solidFill>
                  <a:srgbClr val="002060"/>
                </a:solidFill>
                <a:latin typeface="EC Square Sans Pro"/>
                <a:ea typeface="Times New Roman" panose="02020603050405020304" pitchFamily="18" charset="0"/>
              </a:rPr>
              <a:t>Initial </a:t>
            </a:r>
            <a:r>
              <a:rPr lang="en-US" sz="2400" dirty="0" err="1" smtClean="0">
                <a:solidFill>
                  <a:srgbClr val="002060"/>
                </a:solidFill>
                <a:latin typeface="EC Square Sans Pro"/>
                <a:ea typeface="Times New Roman" panose="02020603050405020304" pitchFamily="18" charset="0"/>
              </a:rPr>
              <a:t>studiul</a:t>
            </a:r>
            <a:r>
              <a:rPr lang="en-US" sz="2400" dirty="0" smtClean="0">
                <a:solidFill>
                  <a:srgbClr val="002060"/>
                </a:solidFill>
                <a:effectLst/>
                <a:latin typeface="EC Square Sans Pro"/>
                <a:ea typeface="Times New Roman" panose="02020603050405020304" pitchFamily="18" charset="0"/>
              </a:rPr>
              <a:t> s-a </a:t>
            </a:r>
            <a:r>
              <a:rPr lang="en-US" sz="2400" dirty="0" err="1" smtClean="0">
                <a:solidFill>
                  <a:srgbClr val="002060"/>
                </a:solidFill>
                <a:effectLst/>
                <a:latin typeface="EC Square Sans Pro"/>
                <a:ea typeface="Times New Roman" panose="02020603050405020304" pitchFamily="18" charset="0"/>
              </a:rPr>
              <a:t>desfășurat</a:t>
            </a:r>
            <a:r>
              <a:rPr lang="en-US" sz="2400" dirty="0" smtClean="0">
                <a:solidFill>
                  <a:srgbClr val="002060"/>
                </a:solidFill>
                <a:effectLst/>
                <a:latin typeface="EC Square Sans Pro"/>
                <a:ea typeface="Times New Roman" panose="02020603050405020304" pitchFamily="18" charset="0"/>
              </a:rPr>
              <a:t> </a:t>
            </a:r>
            <a:r>
              <a:rPr lang="en-US" sz="2400" dirty="0" err="1" smtClean="0">
                <a:solidFill>
                  <a:srgbClr val="002060"/>
                </a:solidFill>
                <a:effectLst/>
                <a:latin typeface="EC Square Sans Pro"/>
                <a:ea typeface="Times New Roman" panose="02020603050405020304" pitchFamily="18" charset="0"/>
              </a:rPr>
              <a:t>pe</a:t>
            </a:r>
            <a:r>
              <a:rPr lang="en-US" sz="2400" dirty="0" smtClean="0">
                <a:solidFill>
                  <a:srgbClr val="002060"/>
                </a:solidFill>
                <a:effectLst/>
                <a:latin typeface="EC Square Sans Pro"/>
                <a:ea typeface="Times New Roman" panose="02020603050405020304" pitchFamily="18" charset="0"/>
              </a:rPr>
              <a:t> </a:t>
            </a:r>
            <a:r>
              <a:rPr lang="en-US" sz="2400" dirty="0" err="1" smtClean="0">
                <a:solidFill>
                  <a:srgbClr val="002060"/>
                </a:solidFill>
                <a:effectLst/>
                <a:latin typeface="EC Square Sans Pro"/>
                <a:ea typeface="Times New Roman" panose="02020603050405020304" pitchFamily="18" charset="0"/>
              </a:rPr>
              <a:t>peste</a:t>
            </a:r>
            <a:r>
              <a:rPr lang="en-US" sz="2400" dirty="0" smtClean="0">
                <a:solidFill>
                  <a:srgbClr val="002060"/>
                </a:solidFill>
                <a:effectLst/>
                <a:latin typeface="EC Square Sans Pro"/>
                <a:ea typeface="Times New Roman" panose="02020603050405020304" pitchFamily="18" charset="0"/>
              </a:rPr>
              <a:t> </a:t>
            </a:r>
            <a:r>
              <a:rPr lang="en-US" sz="2400" b="1" dirty="0" err="1" smtClean="0">
                <a:solidFill>
                  <a:srgbClr val="002060"/>
                </a:solidFill>
                <a:effectLst/>
                <a:latin typeface="EC Square Sans Pro"/>
                <a:ea typeface="Times New Roman" panose="02020603050405020304" pitchFamily="18" charset="0"/>
              </a:rPr>
              <a:t>jumătate</a:t>
            </a:r>
            <a:r>
              <a:rPr lang="en-US" sz="2400" b="1" dirty="0" smtClean="0">
                <a:solidFill>
                  <a:srgbClr val="002060"/>
                </a:solidFill>
                <a:effectLst/>
                <a:latin typeface="EC Square Sans Pro"/>
                <a:ea typeface="Times New Roman" panose="02020603050405020304" pitchFamily="18" charset="0"/>
              </a:rPr>
              <a:t> de </a:t>
            </a:r>
            <a:r>
              <a:rPr lang="en-US" sz="2400" b="1" dirty="0" err="1" smtClean="0">
                <a:solidFill>
                  <a:srgbClr val="002060"/>
                </a:solidFill>
                <a:effectLst/>
                <a:latin typeface="EC Square Sans Pro"/>
                <a:ea typeface="Times New Roman" panose="02020603050405020304" pitchFamily="18" charset="0"/>
              </a:rPr>
              <a:t>milion</a:t>
            </a:r>
            <a:r>
              <a:rPr lang="en-US" sz="2400" b="1" dirty="0" smtClean="0">
                <a:solidFill>
                  <a:srgbClr val="002060"/>
                </a:solidFill>
                <a:effectLst/>
                <a:latin typeface="EC Square Sans Pro"/>
                <a:ea typeface="Times New Roman" panose="02020603050405020304" pitchFamily="18" charset="0"/>
              </a:rPr>
              <a:t> </a:t>
            </a:r>
            <a:r>
              <a:rPr lang="en-US" sz="2400" dirty="0" smtClean="0">
                <a:solidFill>
                  <a:srgbClr val="002060"/>
                </a:solidFill>
                <a:effectLst/>
                <a:latin typeface="EC Square Sans Pro"/>
                <a:ea typeface="Times New Roman" panose="02020603050405020304" pitchFamily="18" charset="0"/>
              </a:rPr>
              <a:t>de </a:t>
            </a:r>
            <a:r>
              <a:rPr lang="en-US" sz="2400" dirty="0" err="1" smtClean="0">
                <a:solidFill>
                  <a:srgbClr val="002060"/>
                </a:solidFill>
                <a:effectLst/>
                <a:latin typeface="EC Square Sans Pro"/>
                <a:ea typeface="Times New Roman" panose="02020603050405020304" pitchFamily="18" charset="0"/>
              </a:rPr>
              <a:t>suine</a:t>
            </a:r>
            <a:r>
              <a:rPr lang="en-US" sz="2400" dirty="0" smtClean="0">
                <a:solidFill>
                  <a:srgbClr val="002060"/>
                </a:solidFill>
                <a:effectLst/>
                <a:latin typeface="EC Square Sans Pro"/>
                <a:ea typeface="Times New Roman" panose="02020603050405020304" pitchFamily="18" charset="0"/>
              </a:rPr>
              <a:t>, din </a:t>
            </a:r>
            <a:r>
              <a:rPr lang="en-US" sz="2400" b="1" dirty="0" smtClean="0">
                <a:solidFill>
                  <a:srgbClr val="002060"/>
                </a:solidFill>
                <a:effectLst/>
                <a:latin typeface="EC Square Sans Pro"/>
                <a:ea typeface="Times New Roman" panose="02020603050405020304" pitchFamily="18" charset="0"/>
              </a:rPr>
              <a:t>49 de </a:t>
            </a:r>
            <a:r>
              <a:rPr lang="en-US" sz="2400" b="1" dirty="0" err="1" smtClean="0">
                <a:solidFill>
                  <a:srgbClr val="002060"/>
                </a:solidFill>
                <a:effectLst/>
                <a:latin typeface="EC Square Sans Pro"/>
                <a:ea typeface="Times New Roman" panose="02020603050405020304" pitchFamily="18" charset="0"/>
              </a:rPr>
              <a:t>unități</a:t>
            </a:r>
            <a:r>
              <a:rPr lang="en-US" sz="2400" dirty="0" smtClean="0">
                <a:solidFill>
                  <a:srgbClr val="002060"/>
                </a:solidFill>
                <a:effectLst/>
                <a:latin typeface="EC Square Sans Pro"/>
                <a:ea typeface="Times New Roman" panose="02020603050405020304" pitchFamily="18" charset="0"/>
              </a:rPr>
              <a:t> de </a:t>
            </a:r>
            <a:r>
              <a:rPr lang="en-US" sz="2400" dirty="0" err="1" smtClean="0">
                <a:solidFill>
                  <a:srgbClr val="002060"/>
                </a:solidFill>
                <a:effectLst/>
                <a:latin typeface="EC Square Sans Pro"/>
                <a:ea typeface="Times New Roman" panose="02020603050405020304" pitchFamily="18" charset="0"/>
              </a:rPr>
              <a:t>creștere</a:t>
            </a:r>
            <a:r>
              <a:rPr lang="en-US" sz="2400" dirty="0" smtClean="0">
                <a:solidFill>
                  <a:srgbClr val="002060"/>
                </a:solidFill>
                <a:effectLst/>
                <a:latin typeface="EC Square Sans Pro"/>
                <a:ea typeface="Times New Roman" panose="02020603050405020304" pitchFamily="18" charset="0"/>
              </a:rPr>
              <a:t> </a:t>
            </a:r>
            <a:r>
              <a:rPr lang="en-US" sz="2400" dirty="0" err="1" smtClean="0">
                <a:solidFill>
                  <a:srgbClr val="002060"/>
                </a:solidFill>
                <a:effectLst/>
                <a:latin typeface="EC Square Sans Pro"/>
                <a:ea typeface="Times New Roman" panose="02020603050405020304" pitchFamily="18" charset="0"/>
              </a:rPr>
              <a:t>aflate</a:t>
            </a:r>
            <a:r>
              <a:rPr lang="en-US" sz="2400" dirty="0" smtClean="0">
                <a:solidFill>
                  <a:srgbClr val="002060"/>
                </a:solidFill>
                <a:effectLst/>
                <a:latin typeface="EC Square Sans Pro"/>
                <a:ea typeface="Times New Roman" panose="02020603050405020304" pitchFamily="18" charset="0"/>
              </a:rPr>
              <a:t> </a:t>
            </a:r>
            <a:r>
              <a:rPr lang="en-US" sz="2400" dirty="0" err="1" smtClean="0">
                <a:solidFill>
                  <a:srgbClr val="002060"/>
                </a:solidFill>
                <a:effectLst/>
                <a:latin typeface="EC Square Sans Pro"/>
                <a:ea typeface="Times New Roman" panose="02020603050405020304" pitchFamily="18" charset="0"/>
              </a:rPr>
              <a:t>în</a:t>
            </a:r>
            <a:r>
              <a:rPr lang="en-US" sz="2400" dirty="0" smtClean="0">
                <a:solidFill>
                  <a:srgbClr val="002060"/>
                </a:solidFill>
                <a:effectLst/>
                <a:latin typeface="EC Square Sans Pro"/>
                <a:ea typeface="Times New Roman" panose="02020603050405020304" pitchFamily="18" charset="0"/>
              </a:rPr>
              <a:t> </a:t>
            </a:r>
            <a:r>
              <a:rPr lang="en-US" sz="2400" b="1" dirty="0" err="1" smtClean="0">
                <a:solidFill>
                  <a:srgbClr val="002060"/>
                </a:solidFill>
                <a:effectLst/>
                <a:latin typeface="EC Square Sans Pro"/>
                <a:ea typeface="Times New Roman" panose="02020603050405020304" pitchFamily="18" charset="0"/>
              </a:rPr>
              <a:t>trei</a:t>
            </a:r>
            <a:r>
              <a:rPr lang="en-US" sz="2400" b="1" dirty="0" smtClean="0">
                <a:solidFill>
                  <a:srgbClr val="002060"/>
                </a:solidFill>
                <a:effectLst/>
                <a:latin typeface="EC Square Sans Pro"/>
                <a:ea typeface="Times New Roman" panose="02020603050405020304" pitchFamily="18" charset="0"/>
              </a:rPr>
              <a:t> </a:t>
            </a:r>
            <a:r>
              <a:rPr lang="en-US" sz="2400" b="1" dirty="0" err="1" smtClean="0">
                <a:solidFill>
                  <a:srgbClr val="002060"/>
                </a:solidFill>
                <a:effectLst/>
                <a:latin typeface="EC Square Sans Pro"/>
                <a:ea typeface="Times New Roman" panose="02020603050405020304" pitchFamily="18" charset="0"/>
              </a:rPr>
              <a:t>județe</a:t>
            </a:r>
            <a:r>
              <a:rPr lang="en-US" sz="2400" b="1" dirty="0" smtClean="0">
                <a:solidFill>
                  <a:srgbClr val="002060"/>
                </a:solidFill>
                <a:effectLst/>
                <a:latin typeface="EC Square Sans Pro"/>
                <a:ea typeface="Times New Roman" panose="02020603050405020304" pitchFamily="18" charset="0"/>
              </a:rPr>
              <a:t> </a:t>
            </a:r>
            <a:r>
              <a:rPr lang="en-US" sz="2400" dirty="0" smtClean="0">
                <a:solidFill>
                  <a:srgbClr val="002060"/>
                </a:solidFill>
                <a:effectLst/>
                <a:latin typeface="EC Square Sans Pro"/>
                <a:ea typeface="Times New Roman" panose="02020603050405020304" pitchFamily="18" charset="0"/>
              </a:rPr>
              <a:t>din </a:t>
            </a:r>
            <a:r>
              <a:rPr lang="en-US" sz="2400" dirty="0" err="1" smtClean="0">
                <a:solidFill>
                  <a:srgbClr val="002060"/>
                </a:solidFill>
                <a:effectLst/>
                <a:latin typeface="EC Square Sans Pro"/>
                <a:ea typeface="Times New Roman" panose="02020603050405020304" pitchFamily="18" charset="0"/>
              </a:rPr>
              <a:t>vestul</a:t>
            </a:r>
            <a:r>
              <a:rPr lang="en-US" sz="2400" dirty="0" smtClean="0">
                <a:solidFill>
                  <a:srgbClr val="002060"/>
                </a:solidFill>
                <a:effectLst/>
                <a:latin typeface="EC Square Sans Pro"/>
                <a:ea typeface="Times New Roman" panose="02020603050405020304" pitchFamily="18" charset="0"/>
              </a:rPr>
              <a:t> </a:t>
            </a:r>
            <a:r>
              <a:rPr lang="en-US" sz="2400" dirty="0" err="1" smtClean="0">
                <a:solidFill>
                  <a:srgbClr val="002060"/>
                </a:solidFill>
                <a:effectLst/>
                <a:latin typeface="EC Square Sans Pro"/>
                <a:ea typeface="Times New Roman" panose="02020603050405020304" pitchFamily="18" charset="0"/>
              </a:rPr>
              <a:t>României</a:t>
            </a:r>
            <a:r>
              <a:rPr lang="en-US" sz="2400" dirty="0" smtClean="0">
                <a:solidFill>
                  <a:srgbClr val="002060"/>
                </a:solidFill>
                <a:effectLst/>
                <a:latin typeface="EC Square Sans Pro"/>
                <a:ea typeface="Times New Roman" panose="02020603050405020304" pitchFamily="18" charset="0"/>
              </a:rPr>
              <a:t>. </a:t>
            </a:r>
            <a:endParaRPr lang="en-US" sz="2400" dirty="0">
              <a:solidFill>
                <a:srgbClr val="002060"/>
              </a:solidFill>
              <a:effectLst/>
              <a:latin typeface="EC Square Sans Pro"/>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27917244"/>
              </p:ext>
            </p:extLst>
          </p:nvPr>
        </p:nvGraphicFramePr>
        <p:xfrm>
          <a:off x="18114" y="2993441"/>
          <a:ext cx="7369865" cy="1597365"/>
        </p:xfrm>
        <a:graphic>
          <a:graphicData uri="http://schemas.openxmlformats.org/drawingml/2006/table">
            <a:tbl>
              <a:tblPr firstRow="1" firstCol="1" bandRow="1">
                <a:tableStyleId>{5C22544A-7EE6-4342-B048-85BDC9FD1C3A}</a:tableStyleId>
              </a:tblPr>
              <a:tblGrid>
                <a:gridCol w="1019385"/>
                <a:gridCol w="759568"/>
                <a:gridCol w="658963"/>
                <a:gridCol w="779689"/>
                <a:gridCol w="1115856"/>
                <a:gridCol w="844825"/>
                <a:gridCol w="655984"/>
                <a:gridCol w="795130"/>
                <a:gridCol w="740465"/>
              </a:tblGrid>
              <a:tr h="393405">
                <a:tc rowSpan="2">
                  <a:txBody>
                    <a:bodyPr/>
                    <a:lstStyle/>
                    <a:p>
                      <a:pPr algn="ctr">
                        <a:lnSpc>
                          <a:spcPct val="100000"/>
                        </a:lnSpc>
                        <a:spcAft>
                          <a:spcPts val="0"/>
                        </a:spcAft>
                      </a:pPr>
                      <a:r>
                        <a:rPr lang="en-US" sz="1400" dirty="0" err="1" smtClean="0">
                          <a:effectLst/>
                          <a:latin typeface="EC Square Sans Pro"/>
                        </a:rPr>
                        <a:t>Categorie</a:t>
                      </a:r>
                      <a:endParaRPr lang="en-US" sz="14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err="1" smtClean="0">
                          <a:effectLst/>
                          <a:latin typeface="EC Square Sans Pro"/>
                        </a:rPr>
                        <a:t>Vieri</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err="1" smtClean="0">
                          <a:effectLst/>
                          <a:latin typeface="EC Square Sans Pro"/>
                        </a:rPr>
                        <a:t>Scroafe</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4">
                  <a:txBody>
                    <a:bodyPr/>
                    <a:lstStyle/>
                    <a:p>
                      <a:pPr algn="ctr">
                        <a:lnSpc>
                          <a:spcPct val="100000"/>
                        </a:lnSpc>
                        <a:spcAft>
                          <a:spcPts val="0"/>
                        </a:spcAft>
                      </a:pPr>
                      <a:r>
                        <a:rPr lang="en-US" sz="1600" dirty="0" err="1" smtClean="0">
                          <a:effectLst/>
                          <a:latin typeface="EC Square Sans Pro"/>
                        </a:rPr>
                        <a:t>Tineret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lnSpc>
                          <a:spcPct val="100000"/>
                        </a:lnSpc>
                        <a:spcAft>
                          <a:spcPts val="0"/>
                        </a:spcAft>
                      </a:pPr>
                      <a:r>
                        <a:rPr lang="en-US" sz="1500" dirty="0" err="1" smtClean="0">
                          <a:effectLst/>
                          <a:latin typeface="EC Square Sans Pro"/>
                        </a:rPr>
                        <a:t>Porci</a:t>
                      </a:r>
                      <a:r>
                        <a:rPr lang="en-US" sz="1500" dirty="0" smtClean="0">
                          <a:effectLst/>
                          <a:latin typeface="EC Square Sans Pro"/>
                        </a:rPr>
                        <a:t> </a:t>
                      </a:r>
                      <a:r>
                        <a:rPr lang="en-US" sz="1500" dirty="0" err="1" smtClean="0">
                          <a:effectLst/>
                          <a:latin typeface="EC Square Sans Pro"/>
                        </a:rPr>
                        <a:t>grasi</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rowSpan="2">
                  <a:txBody>
                    <a:bodyPr/>
                    <a:lstStyle/>
                    <a:p>
                      <a:pPr algn="ctr">
                        <a:lnSpc>
                          <a:spcPct val="100000"/>
                        </a:lnSpc>
                        <a:spcAft>
                          <a:spcPts val="0"/>
                        </a:spcAft>
                      </a:pPr>
                      <a:r>
                        <a:rPr lang="en-US" sz="1500" dirty="0">
                          <a:effectLst/>
                          <a:latin typeface="EC Square Sans Pro"/>
                        </a:rPr>
                        <a:t>Total</a:t>
                      </a:r>
                      <a:endParaRPr lang="en-US" sz="15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0000"/>
                        </a:lnSpc>
                        <a:spcAft>
                          <a:spcPts val="0"/>
                        </a:spcAft>
                      </a:pPr>
                      <a:r>
                        <a:rPr lang="en-US" sz="1500" b="1" dirty="0" err="1" smtClean="0">
                          <a:solidFill>
                            <a:srgbClr val="002060"/>
                          </a:solidFill>
                          <a:effectLst/>
                          <a:latin typeface="EC Square Sans Pro"/>
                        </a:rPr>
                        <a:t>Purcei</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err="1" smtClean="0">
                          <a:solidFill>
                            <a:srgbClr val="002060"/>
                          </a:solidFill>
                          <a:effectLst/>
                          <a:latin typeface="EC Square Sans Pro"/>
                        </a:rPr>
                        <a:t>Ingrasati</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500" b="1" dirty="0" err="1" smtClean="0">
                          <a:solidFill>
                            <a:srgbClr val="002060"/>
                          </a:solidFill>
                          <a:effectLst/>
                          <a:latin typeface="EC Square Sans Pro"/>
                        </a:rPr>
                        <a:t>Vieri</a:t>
                      </a:r>
                      <a:endParaRPr lang="en-US" sz="15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100" b="1" dirty="0" err="1" smtClean="0">
                          <a:solidFill>
                            <a:srgbClr val="002060"/>
                          </a:solidFill>
                          <a:effectLst/>
                          <a:latin typeface="EC Square Sans Pro"/>
                        </a:rPr>
                        <a:t>Scroafe</a:t>
                      </a:r>
                      <a:endParaRPr lang="en-US" sz="11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38100" cmpd="sng">
                      <a:noFill/>
                    </a:lnR>
                    <a:lnT w="38100" cmpd="sng">
                      <a:noFill/>
                    </a:lnT>
                    <a:lnB w="12700" cmpd="sng">
                      <a:noFill/>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r>
              <a:tr h="0">
                <a:tc>
                  <a:txBody>
                    <a:bodyPr/>
                    <a:lstStyle/>
                    <a:p>
                      <a:pPr algn="ctr">
                        <a:lnSpc>
                          <a:spcPct val="100000"/>
                        </a:lnSpc>
                        <a:spcAft>
                          <a:spcPts val="0"/>
                        </a:spcAft>
                      </a:pPr>
                      <a:r>
                        <a:rPr lang="en-US" sz="1600">
                          <a:effectLst/>
                          <a:latin typeface="EC Square Sans Pro"/>
                        </a:rPr>
                        <a:t>Arad</a:t>
                      </a:r>
                      <a:endParaRPr lang="en-US" sz="160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effectLst/>
                          <a:latin typeface="EC Square Sans Pro"/>
                        </a:rPr>
                        <a:t>-</a:t>
                      </a:r>
                      <a:endParaRPr lang="en-US" sz="1400" b="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effectLst/>
                          <a:latin typeface="EC Square Sans Pro"/>
                        </a:rPr>
                        <a:t>-</a:t>
                      </a:r>
                      <a:endParaRPr lang="en-US" sz="1400" b="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0" dirty="0">
                          <a:solidFill>
                            <a:srgbClr val="002060"/>
                          </a:solidFill>
                          <a:effectLst/>
                          <a:latin typeface="EC Square Sans Pro"/>
                        </a:rPr>
                        <a:t>-</a:t>
                      </a:r>
                      <a:endParaRPr lang="en-US" sz="1400" b="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12158</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74021</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86179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err="1">
                          <a:effectLst/>
                          <a:latin typeface="EC Square Sans Pro"/>
                        </a:rPr>
                        <a:t>Timis</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313</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45269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73237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140523</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26</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10907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224734</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495009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a:effectLst/>
                          <a:latin typeface="EC Square Sans Pro"/>
                        </a:rPr>
                        <a:t>Caras S.</a:t>
                      </a:r>
                      <a:endParaRPr lang="en-US" sz="160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6117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6117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Total</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313</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45269</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73237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a:solidFill>
                            <a:srgbClr val="002060"/>
                          </a:solidFill>
                          <a:effectLst/>
                          <a:latin typeface="EC Square Sans Pro"/>
                        </a:rPr>
                        <a:t>152681</a:t>
                      </a:r>
                      <a:endParaRPr lang="en-US" sz="1400" b="1">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26</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10907</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304872</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400" b="1" dirty="0">
                          <a:solidFill>
                            <a:srgbClr val="002060"/>
                          </a:solidFill>
                          <a:effectLst/>
                          <a:latin typeface="EC Square Sans Pro"/>
                        </a:rPr>
                        <a:t>587305</a:t>
                      </a:r>
                      <a:endParaRPr lang="en-US" sz="14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9" name="Rectangle 1"/>
          <p:cNvSpPr>
            <a:spLocks noChangeArrowheads="1"/>
          </p:cNvSpPr>
          <p:nvPr/>
        </p:nvSpPr>
        <p:spPr bwMode="auto">
          <a:xfrm>
            <a:off x="0" y="2577943"/>
            <a:ext cx="7387979" cy="46166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Nr. total de </a:t>
            </a:r>
            <a:r>
              <a:rPr kumimoji="0" lang="en-US" altLang="en-US" sz="2400" b="1" i="0" u="none" strike="noStrike" cap="none" normalizeH="0" baseline="0" dirty="0" err="1" smtClean="0">
                <a:ln>
                  <a:noFill/>
                </a:ln>
                <a:solidFill>
                  <a:schemeClr val="bg1"/>
                </a:solidFill>
                <a:effectLst/>
                <a:latin typeface="EC Square Sans Pro"/>
                <a:ea typeface="Times New Roman" panose="02020603050405020304" pitchFamily="18" charset="0"/>
                <a:cs typeface="Calibri" panose="020F0502020204030204" pitchFamily="34" charset="0"/>
              </a:rPr>
              <a:t>suine</a:t>
            </a:r>
            <a:r>
              <a:rPr kumimoji="0" lang="en-US" altLang="en-US" sz="24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 </a:t>
            </a:r>
            <a:r>
              <a:rPr kumimoji="0" lang="en-US" altLang="en-US" sz="2400" b="1" i="0" u="none" strike="noStrike" cap="none" normalizeH="0" baseline="0" dirty="0" err="1" smtClean="0">
                <a:ln>
                  <a:noFill/>
                </a:ln>
                <a:solidFill>
                  <a:schemeClr val="bg1"/>
                </a:solidFill>
                <a:effectLst/>
                <a:latin typeface="EC Square Sans Pro"/>
                <a:ea typeface="Times New Roman" panose="02020603050405020304" pitchFamily="18" charset="0"/>
                <a:cs typeface="Calibri" panose="020F0502020204030204" pitchFamily="34" charset="0"/>
              </a:rPr>
              <a:t>studiate</a:t>
            </a:r>
            <a:r>
              <a:rPr kumimoji="0" lang="en-US" altLang="en-US" sz="2400" b="1" i="0" u="none" strike="noStrike" cap="none" normalizeH="0" baseline="0" dirty="0" smtClean="0">
                <a:ln>
                  <a:noFill/>
                </a:ln>
                <a:solidFill>
                  <a:schemeClr val="bg1"/>
                </a:solidFill>
                <a:effectLst/>
                <a:latin typeface="EC Square Sans Pro"/>
                <a:ea typeface="Times New Roman" panose="02020603050405020304" pitchFamily="18" charset="0"/>
                <a:cs typeface="Calibri" panose="020F0502020204030204" pitchFamily="34" charset="0"/>
              </a:rPr>
              <a:t>/ </a:t>
            </a:r>
            <a:r>
              <a:rPr kumimoji="0" lang="en-US" altLang="en-US" sz="2400" b="1" i="0" u="none" strike="noStrike" cap="none" normalizeH="0" baseline="0" dirty="0" err="1" smtClean="0">
                <a:ln>
                  <a:noFill/>
                </a:ln>
                <a:solidFill>
                  <a:schemeClr val="bg1"/>
                </a:solidFill>
                <a:effectLst/>
                <a:latin typeface="EC Square Sans Pro"/>
                <a:ea typeface="Times New Roman" panose="02020603050405020304" pitchFamily="18" charset="0"/>
                <a:cs typeface="Calibri" panose="020F0502020204030204" pitchFamily="34" charset="0"/>
              </a:rPr>
              <a:t>judet</a:t>
            </a:r>
            <a:endParaRPr kumimoji="0" lang="en-US" altLang="en-US" sz="1200" b="0" i="0" u="none" strike="noStrike" cap="none" normalizeH="0" baseline="0" dirty="0" smtClean="0">
              <a:ln>
                <a:noFill/>
              </a:ln>
              <a:solidFill>
                <a:schemeClr val="bg1"/>
              </a:solidFill>
              <a:effectLst/>
              <a:latin typeface="EC Square Sans Pro"/>
            </a:endParaRPr>
          </a:p>
        </p:txBody>
      </p:sp>
      <p:pic>
        <p:nvPicPr>
          <p:cNvPr id="3084" name="Picture 12" descr="Hartă regiuni - România &lt; Centrul Național de Informare și Promovare  Turistică Moldova Nouă"/>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0" t="2468" r="1262" b="2098"/>
          <a:stretch/>
        </p:blipFill>
        <p:spPr bwMode="auto">
          <a:xfrm>
            <a:off x="7387979" y="3599121"/>
            <a:ext cx="4750876" cy="308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498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70198197"/>
              </p:ext>
            </p:extLst>
          </p:nvPr>
        </p:nvGraphicFramePr>
        <p:xfrm>
          <a:off x="6955415" y="2761474"/>
          <a:ext cx="4713294" cy="1584960"/>
        </p:xfrm>
        <a:graphic>
          <a:graphicData uri="http://schemas.openxmlformats.org/drawingml/2006/table">
            <a:tbl>
              <a:tblPr firstRow="1" firstCol="1" bandRow="1">
                <a:tableStyleId>{5C22544A-7EE6-4342-B048-85BDC9FD1C3A}</a:tableStyleId>
              </a:tblPr>
              <a:tblGrid>
                <a:gridCol w="1194352"/>
                <a:gridCol w="1336813"/>
                <a:gridCol w="899491"/>
                <a:gridCol w="1282638"/>
              </a:tblGrid>
              <a:tr h="379407">
                <a:tc>
                  <a:txBody>
                    <a:bodyPr/>
                    <a:lstStyle/>
                    <a:p>
                      <a:pPr algn="ctr">
                        <a:lnSpc>
                          <a:spcPct val="100000"/>
                        </a:lnSpc>
                        <a:spcAft>
                          <a:spcPts val="0"/>
                        </a:spcAft>
                      </a:pPr>
                      <a:r>
                        <a:rPr lang="en-US" sz="1600" dirty="0" err="1" smtClean="0">
                          <a:effectLst/>
                          <a:latin typeface="EC Square Sans Pro"/>
                        </a:rPr>
                        <a:t>Categorie</a:t>
                      </a:r>
                      <a:r>
                        <a:rPr lang="en-US" sz="1600" dirty="0" smtClean="0">
                          <a:effectLst/>
                          <a:latin typeface="EC Square Sans Pro"/>
                        </a:rPr>
                        <a:t> / interval</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a:effectLst/>
                          <a:latin typeface="EC Square Sans Pro"/>
                        </a:rPr>
                        <a:t>Mortality </a:t>
                      </a:r>
                      <a:endParaRPr lang="en-US" sz="1600" dirty="0" smtClean="0">
                        <a:effectLst/>
                        <a:latin typeface="EC Square Sans Pro"/>
                      </a:endParaRPr>
                    </a:p>
                    <a:p>
                      <a:pPr algn="ctr">
                        <a:lnSpc>
                          <a:spcPct val="100000"/>
                        </a:lnSpc>
                        <a:spcAft>
                          <a:spcPts val="0"/>
                        </a:spcAft>
                      </a:pPr>
                      <a:r>
                        <a:rPr lang="en-US" sz="1600" dirty="0" smtClean="0">
                          <a:effectLst/>
                          <a:latin typeface="EC Square Sans Pro"/>
                        </a:rPr>
                        <a:t>rate</a:t>
                      </a:r>
                      <a:r>
                        <a:rPr lang="en-US" sz="1600" dirty="0">
                          <a:effectLst/>
                          <a:latin typeface="EC Square Sans Pro"/>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smtClean="0">
                          <a:effectLst/>
                          <a:latin typeface="EC Square Sans Pro"/>
                        </a:rPr>
                        <a:t>Farms</a:t>
                      </a:r>
                    </a:p>
                    <a:p>
                      <a:pPr algn="ctr">
                        <a:lnSpc>
                          <a:spcPct val="100000"/>
                        </a:lnSpc>
                        <a:spcAft>
                          <a:spcPts val="0"/>
                        </a:spcAft>
                      </a:pPr>
                      <a:r>
                        <a:rPr lang="en-US" sz="1600" dirty="0" smtClean="0">
                          <a:effectLst/>
                          <a:latin typeface="EC Square Sans Pro"/>
                          <a:ea typeface="Times New Roman" panose="02020603050405020304" pitchFamily="18" charset="0"/>
                          <a:cs typeface="Times New Roman" panose="02020603050405020304" pitchFamily="18" charset="0"/>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err="1" smtClean="0">
                          <a:effectLst/>
                          <a:latin typeface="EC Square Sans Pro"/>
                        </a:rPr>
                        <a:t>Renatabilitate</a:t>
                      </a:r>
                      <a:endParaRPr lang="en-US" sz="1300" dirty="0" smtClean="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42545">
                <a:tc>
                  <a:txBody>
                    <a:bodyPr/>
                    <a:lstStyle/>
                    <a:p>
                      <a:pPr algn="ctr">
                        <a:lnSpc>
                          <a:spcPct val="100000"/>
                        </a:lnSpc>
                        <a:spcAft>
                          <a:spcPts val="0"/>
                        </a:spcAft>
                      </a:pPr>
                      <a:r>
                        <a:rPr lang="en-US" sz="1600" dirty="0">
                          <a:effectLst/>
                          <a:latin typeface="EC Square Sans Pro"/>
                        </a:rPr>
                        <a:t>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0.00 </a:t>
                      </a:r>
                      <a:r>
                        <a:rPr lang="en-US" sz="1600" b="1" i="0" dirty="0">
                          <a:solidFill>
                            <a:srgbClr val="002060"/>
                          </a:solidFill>
                          <a:effectLst/>
                          <a:latin typeface="EC Square Sans Pro"/>
                        </a:rPr>
                        <a:t>– 2.75</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15.85</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59690">
                <a:tc>
                  <a:txBody>
                    <a:bodyPr/>
                    <a:lstStyle/>
                    <a:p>
                      <a:pPr algn="ctr">
                        <a:lnSpc>
                          <a:spcPct val="100000"/>
                        </a:lnSpc>
                        <a:spcAft>
                          <a:spcPts val="0"/>
                        </a:spcAft>
                      </a:pPr>
                      <a:r>
                        <a:rPr lang="en-US" sz="1600" dirty="0">
                          <a:effectLst/>
                          <a:latin typeface="EC Square Sans Pro"/>
                        </a:rPr>
                        <a:t>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a:solidFill>
                            <a:srgbClr val="002060"/>
                          </a:solidFill>
                          <a:effectLst/>
                          <a:latin typeface="EC Square Sans Pro"/>
                        </a:rPr>
                        <a:t>2.76 – 5.51</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51.22</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8895">
                <a:tc>
                  <a:txBody>
                    <a:bodyPr/>
                    <a:lstStyle/>
                    <a:p>
                      <a:pPr algn="ctr">
                        <a:lnSpc>
                          <a:spcPct val="100000"/>
                        </a:lnSpc>
                        <a:spcAft>
                          <a:spcPts val="0"/>
                        </a:spcAft>
                      </a:pPr>
                      <a:r>
                        <a:rPr lang="en-US" sz="1600" dirty="0">
                          <a:effectLst/>
                          <a:latin typeface="EC Square Sans Pro"/>
                        </a:rPr>
                        <a:t>III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a:solidFill>
                            <a:srgbClr val="002060"/>
                          </a:solidFill>
                          <a:effectLst/>
                          <a:latin typeface="EC Square Sans Pro"/>
                        </a:rPr>
                        <a:t>5.52 – 8.27</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29.27</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8895">
                <a:tc>
                  <a:txBody>
                    <a:bodyPr/>
                    <a:lstStyle/>
                    <a:p>
                      <a:pPr algn="ctr">
                        <a:lnSpc>
                          <a:spcPct val="100000"/>
                        </a:lnSpc>
                        <a:spcAft>
                          <a:spcPts val="0"/>
                        </a:spcAft>
                      </a:pPr>
                      <a:r>
                        <a:rPr lang="en-US" sz="1600" dirty="0">
                          <a:effectLst/>
                          <a:latin typeface="EC Square Sans Pro"/>
                        </a:rPr>
                        <a:t>IV</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a:solidFill>
                            <a:srgbClr val="002060"/>
                          </a:solidFill>
                          <a:effectLst/>
                          <a:latin typeface="EC Square Sans Pro"/>
                        </a:rPr>
                        <a:t>8.28 +</a:t>
                      </a:r>
                      <a:endParaRPr lang="en-US" sz="1600" b="1" i="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i="0" dirty="0" smtClean="0">
                          <a:solidFill>
                            <a:srgbClr val="002060"/>
                          </a:solidFill>
                          <a:effectLst/>
                          <a:latin typeface="EC Square Sans Pro"/>
                        </a:rPr>
                        <a:t>3.66</a:t>
                      </a:r>
                      <a:endParaRPr lang="en-US" sz="1600" b="1" i="0"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6955415" y="1972770"/>
            <a:ext cx="4713294" cy="800219"/>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lvl="0" algn="ctr"/>
            <a:r>
              <a:rPr lang="en-US" altLang="en-US" b="1" dirty="0" err="1">
                <a:solidFill>
                  <a:schemeClr val="bg1"/>
                </a:solidFill>
                <a:latin typeface="EC Square Sans Pro"/>
                <a:ea typeface="Times New Roman" panose="02020603050405020304" pitchFamily="18" charset="0"/>
                <a:cs typeface="Calibri" panose="020F0502020204030204" pitchFamily="34" charset="0"/>
              </a:rPr>
              <a:t>Clasificarea</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fermelor</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în</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funcție</a:t>
            </a:r>
            <a:r>
              <a:rPr lang="en-US" altLang="en-US" b="1" dirty="0">
                <a:solidFill>
                  <a:schemeClr val="bg1"/>
                </a:solidFill>
                <a:latin typeface="EC Square Sans Pro"/>
                <a:ea typeface="Times New Roman" panose="02020603050405020304" pitchFamily="18" charset="0"/>
                <a:cs typeface="Calibri" panose="020F0502020204030204" pitchFamily="34" charset="0"/>
              </a:rPr>
              <a:t> de rata de </a:t>
            </a:r>
            <a:r>
              <a:rPr lang="en-US" altLang="en-US" sz="2800" b="1" dirty="0" err="1">
                <a:solidFill>
                  <a:srgbClr val="FF0000"/>
                </a:solidFill>
                <a:latin typeface="EC Square Sans Pro"/>
                <a:ea typeface="Times New Roman" panose="02020603050405020304" pitchFamily="18" charset="0"/>
                <a:cs typeface="Calibri" panose="020F0502020204030204" pitchFamily="34" charset="0"/>
              </a:rPr>
              <a:t>mortalitate</a:t>
            </a:r>
            <a:r>
              <a:rPr lang="en-US" altLang="en-US" sz="2800" b="1" dirty="0">
                <a:solidFill>
                  <a:srgbClr val="FF0000"/>
                </a:solidFill>
                <a:latin typeface="EC Square Sans Pro"/>
                <a:ea typeface="Times New Roman" panose="02020603050405020304" pitchFamily="18" charset="0"/>
                <a:cs typeface="Calibri" panose="020F0502020204030204" pitchFamily="34" charset="0"/>
              </a:rPr>
              <a:t> </a:t>
            </a:r>
            <a:r>
              <a:rPr lang="en-US" altLang="en-US" sz="2800" b="1" dirty="0" err="1">
                <a:solidFill>
                  <a:srgbClr val="FF0000"/>
                </a:solidFill>
                <a:latin typeface="EC Square Sans Pro"/>
                <a:ea typeface="Times New Roman" panose="02020603050405020304" pitchFamily="18" charset="0"/>
                <a:cs typeface="Calibri" panose="020F0502020204030204" pitchFamily="34" charset="0"/>
              </a:rPr>
              <a:t>și</a:t>
            </a:r>
            <a:r>
              <a:rPr lang="en-US" altLang="en-US" sz="2800" b="1" dirty="0">
                <a:solidFill>
                  <a:srgbClr val="FF0000"/>
                </a:solidFill>
                <a:latin typeface="EC Square Sans Pro"/>
                <a:ea typeface="Times New Roman" panose="02020603050405020304" pitchFamily="18" charset="0"/>
                <a:cs typeface="Calibri" panose="020F0502020204030204" pitchFamily="34" charset="0"/>
              </a:rPr>
              <a:t> </a:t>
            </a:r>
            <a:r>
              <a:rPr lang="en-US" altLang="en-US" sz="2800" b="1" dirty="0" err="1">
                <a:solidFill>
                  <a:srgbClr val="FF0000"/>
                </a:solidFill>
                <a:latin typeface="EC Square Sans Pro"/>
                <a:ea typeface="Times New Roman" panose="02020603050405020304" pitchFamily="18" charset="0"/>
                <a:cs typeface="Calibri" panose="020F0502020204030204" pitchFamily="34" charset="0"/>
              </a:rPr>
              <a:t>rentabilitate</a:t>
            </a:r>
            <a:endParaRPr kumimoji="0" lang="en-US" altLang="en-US" sz="5400" b="0" i="0" u="none" strike="noStrike" cap="none" normalizeH="0" baseline="0" dirty="0" smtClean="0">
              <a:ln>
                <a:noFill/>
              </a:ln>
              <a:solidFill>
                <a:srgbClr val="FF0000"/>
              </a:solidFill>
              <a:effectLst/>
              <a:latin typeface="EC Square Sans Pro"/>
            </a:endParaRPr>
          </a:p>
        </p:txBody>
      </p:sp>
      <p:graphicFrame>
        <p:nvGraphicFramePr>
          <p:cNvPr id="5" name="Table 4"/>
          <p:cNvGraphicFramePr>
            <a:graphicFrameLocks noGrp="1"/>
          </p:cNvGraphicFramePr>
          <p:nvPr>
            <p:extLst>
              <p:ext uri="{D42A27DB-BD31-4B8C-83A1-F6EECF244321}">
                <p14:modId xmlns:p14="http://schemas.microsoft.com/office/powerpoint/2010/main" val="2999849107"/>
              </p:ext>
            </p:extLst>
          </p:nvPr>
        </p:nvGraphicFramePr>
        <p:xfrm>
          <a:off x="6955415" y="5092907"/>
          <a:ext cx="4713294" cy="1584960"/>
        </p:xfrm>
        <a:graphic>
          <a:graphicData uri="http://schemas.openxmlformats.org/drawingml/2006/table">
            <a:tbl>
              <a:tblPr firstRow="1" firstCol="1" bandRow="1">
                <a:tableStyleId>{5C22544A-7EE6-4342-B048-85BDC9FD1C3A}</a:tableStyleId>
              </a:tblPr>
              <a:tblGrid>
                <a:gridCol w="972500"/>
                <a:gridCol w="1587462"/>
                <a:gridCol w="885385"/>
                <a:gridCol w="1267947"/>
              </a:tblGrid>
              <a:tr h="4571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smtClean="0">
                          <a:effectLst/>
                          <a:latin typeface="EC Square Sans Pro"/>
                        </a:rPr>
                        <a:t>Categorie</a:t>
                      </a:r>
                      <a:r>
                        <a:rPr lang="en-US" sz="1400" dirty="0" smtClean="0">
                          <a:effectLst/>
                          <a:latin typeface="EC Square Sans Pro"/>
                        </a:rPr>
                        <a:t> / interval</a:t>
                      </a:r>
                      <a:endParaRPr lang="en-US" sz="1400" dirty="0" smtClean="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err="1" smtClean="0">
                          <a:effectLst/>
                          <a:latin typeface="EC Square Sans Pro"/>
                        </a:rPr>
                        <a:t>Cheltuieli</a:t>
                      </a:r>
                      <a:r>
                        <a:rPr lang="en-US" sz="1600" dirty="0" smtClean="0">
                          <a:effectLst/>
                          <a:latin typeface="EC Square Sans Pro"/>
                        </a:rPr>
                        <a:t>/ </a:t>
                      </a:r>
                      <a:r>
                        <a:rPr lang="en-US" sz="1600" dirty="0" err="1" smtClean="0">
                          <a:effectLst/>
                          <a:latin typeface="EC Square Sans Pro"/>
                        </a:rPr>
                        <a:t>individ</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dirty="0" err="1" smtClean="0">
                          <a:effectLst/>
                          <a:latin typeface="EC Square Sans Pro"/>
                        </a:rPr>
                        <a:t>Ferme</a:t>
                      </a:r>
                      <a:endParaRPr lang="en-US" sz="1600" dirty="0" smtClean="0">
                        <a:effectLst/>
                        <a:latin typeface="EC Square Sans Pro"/>
                      </a:endParaRPr>
                    </a:p>
                    <a:p>
                      <a:pPr algn="ctr">
                        <a:lnSpc>
                          <a:spcPct val="100000"/>
                        </a:lnSpc>
                        <a:spcAft>
                          <a:spcPts val="0"/>
                        </a:spcAft>
                      </a:pPr>
                      <a:r>
                        <a:rPr lang="en-US" sz="1600" dirty="0" smtClean="0">
                          <a:effectLst/>
                          <a:latin typeface="EC Square Sans Pro"/>
                          <a:ea typeface="Times New Roman" panose="02020603050405020304" pitchFamily="18" charset="0"/>
                          <a:cs typeface="Times New Roman" panose="02020603050405020304" pitchFamily="18" charset="0"/>
                        </a:rPr>
                        <a:t>%</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300" dirty="0" err="1" smtClean="0">
                          <a:effectLst/>
                          <a:latin typeface="EC Square Sans Pro"/>
                        </a:rPr>
                        <a:t>Renatabilitate</a:t>
                      </a:r>
                      <a:endParaRPr lang="en-US" sz="13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86995">
                <a:tc>
                  <a:txBody>
                    <a:bodyPr/>
                    <a:lstStyle/>
                    <a:p>
                      <a:pPr algn="ctr">
                        <a:lnSpc>
                          <a:spcPct val="100000"/>
                        </a:lnSpc>
                        <a:spcAft>
                          <a:spcPts val="0"/>
                        </a:spcAft>
                      </a:pPr>
                      <a:r>
                        <a:rPr lang="en-US" sz="1600" dirty="0">
                          <a:effectLst/>
                          <a:latin typeface="EC Square Sans Pro"/>
                        </a:rPr>
                        <a:t>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0 – 6.26</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15.85</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6.27 – 12.52</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51.22</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7305">
                <a:tc>
                  <a:txBody>
                    <a:bodyPr/>
                    <a:lstStyle/>
                    <a:p>
                      <a:pPr algn="ctr">
                        <a:lnSpc>
                          <a:spcPct val="100000"/>
                        </a:lnSpc>
                        <a:spcAft>
                          <a:spcPts val="0"/>
                        </a:spcAft>
                      </a:pPr>
                      <a:r>
                        <a:rPr lang="en-US" sz="1600" dirty="0">
                          <a:effectLst/>
                          <a:latin typeface="EC Square Sans Pro"/>
                        </a:rPr>
                        <a:t>III</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12.53 – 18.79</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29.27</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chemeClr val="accent6">
                              <a:lumMod val="75000"/>
                            </a:schemeClr>
                          </a:solidFill>
                          <a:effectLst/>
                          <a:latin typeface="EC Square Sans Pro"/>
                          <a:sym typeface="Wingdings" panose="05000000000000000000" pitchFamily="2" charset="2"/>
                        </a:rPr>
                        <a:t></a:t>
                      </a:r>
                      <a:endParaRPr lang="en-US" sz="1800" b="1" dirty="0">
                        <a:solidFill>
                          <a:schemeClr val="accent6">
                            <a:lumMod val="75000"/>
                          </a:schemeClr>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ctr">
                        <a:lnSpc>
                          <a:spcPct val="100000"/>
                        </a:lnSpc>
                        <a:spcAft>
                          <a:spcPts val="0"/>
                        </a:spcAft>
                      </a:pPr>
                      <a:r>
                        <a:rPr lang="en-US" sz="1600" dirty="0">
                          <a:effectLst/>
                          <a:latin typeface="EC Square Sans Pro"/>
                        </a:rPr>
                        <a:t>IV</a:t>
                      </a:r>
                      <a:endParaRPr lang="en-US" sz="1600" dirty="0">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a:solidFill>
                            <a:srgbClr val="002060"/>
                          </a:solidFill>
                          <a:effectLst/>
                          <a:latin typeface="EC Square Sans Pro"/>
                        </a:rPr>
                        <a:t>18.80 +</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smtClean="0">
                          <a:solidFill>
                            <a:srgbClr val="002060"/>
                          </a:solidFill>
                          <a:effectLst/>
                          <a:latin typeface="EC Square Sans Pro"/>
                        </a:rPr>
                        <a:t>3.66</a:t>
                      </a:r>
                      <a:endParaRPr lang="en-US" sz="1600" b="1" dirty="0">
                        <a:solidFill>
                          <a:srgbClr val="00206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800" b="1" dirty="0" smtClean="0">
                          <a:solidFill>
                            <a:srgbClr val="FF0000"/>
                          </a:solidFill>
                          <a:effectLst/>
                          <a:latin typeface="EC Square Sans Pro"/>
                          <a:ea typeface="+mn-ea"/>
                          <a:cs typeface="+mn-cs"/>
                        </a:rPr>
                        <a:t>×</a:t>
                      </a:r>
                      <a:endParaRPr lang="en-US" sz="1800" b="1" dirty="0">
                        <a:solidFill>
                          <a:srgbClr val="FF0000"/>
                        </a:solidFill>
                        <a:effectLst/>
                        <a:latin typeface="EC Square Sans Pro"/>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ectangle 2"/>
          <p:cNvSpPr>
            <a:spLocks noChangeArrowheads="1"/>
          </p:cNvSpPr>
          <p:nvPr/>
        </p:nvSpPr>
        <p:spPr bwMode="auto">
          <a:xfrm>
            <a:off x="6955415" y="4408104"/>
            <a:ext cx="4713294" cy="723275"/>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b="1" dirty="0" err="1">
                <a:solidFill>
                  <a:schemeClr val="bg1"/>
                </a:solidFill>
                <a:latin typeface="EC Square Sans Pro"/>
                <a:ea typeface="Times New Roman" panose="02020603050405020304" pitchFamily="18" charset="0"/>
                <a:cs typeface="Calibri" panose="020F0502020204030204" pitchFamily="34" charset="0"/>
              </a:rPr>
              <a:t>Gruparea</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fermelor</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în</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funcție</a:t>
            </a:r>
            <a:r>
              <a:rPr lang="en-US" altLang="en-US" b="1" dirty="0">
                <a:solidFill>
                  <a:schemeClr val="bg1"/>
                </a:solidFill>
                <a:latin typeface="EC Square Sans Pro"/>
                <a:ea typeface="Times New Roman" panose="02020603050405020304" pitchFamily="18" charset="0"/>
                <a:cs typeface="Calibri" panose="020F0502020204030204" pitchFamily="34" charset="0"/>
              </a:rPr>
              <a:t> de </a:t>
            </a:r>
            <a:endParaRPr lang="en-US" altLang="en-US" b="1" dirty="0" smtClean="0">
              <a:solidFill>
                <a:schemeClr val="bg1"/>
              </a:solidFill>
              <a:latin typeface="EC Square Sans Pro"/>
              <a:ea typeface="Times New Roman" panose="02020603050405020304" pitchFamily="18" charset="0"/>
              <a:cs typeface="Calibri" panose="020F0502020204030204" pitchFamily="34" charset="0"/>
            </a:endParaRPr>
          </a:p>
          <a:p>
            <a:pPr lvl="0" algn="ctr" eaLnBrk="0" fontAlgn="base" hangingPunct="0">
              <a:spcBef>
                <a:spcPct val="0"/>
              </a:spcBef>
              <a:spcAft>
                <a:spcPct val="0"/>
              </a:spcAft>
            </a:pPr>
            <a:r>
              <a:rPr lang="en-US" altLang="en-US" sz="2300" b="1" dirty="0" err="1" smtClean="0">
                <a:solidFill>
                  <a:srgbClr val="FF0000"/>
                </a:solidFill>
                <a:latin typeface="EC Square Sans Pro"/>
                <a:ea typeface="Times New Roman" panose="02020603050405020304" pitchFamily="18" charset="0"/>
                <a:cs typeface="Calibri" panose="020F0502020204030204" pitchFamily="34" charset="0"/>
              </a:rPr>
              <a:t>valoarea</a:t>
            </a:r>
            <a:r>
              <a:rPr lang="en-US" altLang="en-US" sz="2300" b="1" dirty="0" smtClean="0">
                <a:solidFill>
                  <a:srgbClr val="FF0000"/>
                </a:solidFill>
                <a:latin typeface="EC Square Sans Pro"/>
                <a:ea typeface="Times New Roman" panose="02020603050405020304" pitchFamily="18" charset="0"/>
                <a:cs typeface="Calibri" panose="020F0502020204030204" pitchFamily="34" charset="0"/>
              </a:rPr>
              <a:t> </a:t>
            </a:r>
            <a:r>
              <a:rPr lang="en-US" altLang="en-US" sz="2300" b="1" dirty="0" err="1">
                <a:solidFill>
                  <a:srgbClr val="FF0000"/>
                </a:solidFill>
                <a:latin typeface="EC Square Sans Pro"/>
                <a:ea typeface="Times New Roman" panose="02020603050405020304" pitchFamily="18" charset="0"/>
                <a:cs typeface="Calibri" panose="020F0502020204030204" pitchFamily="34" charset="0"/>
              </a:rPr>
              <a:t>cheltuielilor</a:t>
            </a:r>
            <a:r>
              <a:rPr lang="en-US" altLang="en-US" sz="2300" b="1" dirty="0">
                <a:solidFill>
                  <a:srgbClr val="FF0000"/>
                </a:solidFill>
                <a:latin typeface="EC Square Sans Pro"/>
                <a:ea typeface="Times New Roman" panose="02020603050405020304" pitchFamily="18" charset="0"/>
                <a:cs typeface="Calibri" panose="020F0502020204030204" pitchFamily="34" charset="0"/>
              </a:rPr>
              <a:t> </a:t>
            </a:r>
            <a:r>
              <a:rPr lang="en-US" altLang="en-US" sz="2300" b="1" dirty="0" err="1">
                <a:solidFill>
                  <a:srgbClr val="FF0000"/>
                </a:solidFill>
                <a:latin typeface="EC Square Sans Pro"/>
                <a:ea typeface="Times New Roman" panose="02020603050405020304" pitchFamily="18" charset="0"/>
                <a:cs typeface="Calibri" panose="020F0502020204030204" pitchFamily="34" charset="0"/>
              </a:rPr>
              <a:t>pe</a:t>
            </a:r>
            <a:r>
              <a:rPr lang="en-US" altLang="en-US" sz="2300" b="1" dirty="0">
                <a:solidFill>
                  <a:srgbClr val="FF0000"/>
                </a:solidFill>
                <a:latin typeface="EC Square Sans Pro"/>
                <a:ea typeface="Times New Roman" panose="02020603050405020304" pitchFamily="18" charset="0"/>
                <a:cs typeface="Calibri" panose="020F0502020204030204" pitchFamily="34" charset="0"/>
              </a:rPr>
              <a:t> </a:t>
            </a:r>
            <a:r>
              <a:rPr lang="en-US" altLang="en-US" sz="2300" b="1" dirty="0" err="1">
                <a:solidFill>
                  <a:srgbClr val="FF0000"/>
                </a:solidFill>
                <a:latin typeface="EC Square Sans Pro"/>
                <a:ea typeface="Times New Roman" panose="02020603050405020304" pitchFamily="18" charset="0"/>
                <a:cs typeface="Calibri" panose="020F0502020204030204" pitchFamily="34" charset="0"/>
              </a:rPr>
              <a:t>individ</a:t>
            </a:r>
            <a:endParaRPr lang="en-US" altLang="en-US" sz="2300" b="1" dirty="0">
              <a:solidFill>
                <a:srgbClr val="FF0000"/>
              </a:solidFill>
              <a:latin typeface="EC Square Sans Pro"/>
              <a:ea typeface="Times New Roman" panose="02020603050405020304" pitchFamily="18" charset="0"/>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21953160"/>
              </p:ext>
            </p:extLst>
          </p:nvPr>
        </p:nvGraphicFramePr>
        <p:xfrm>
          <a:off x="4632343" y="592583"/>
          <a:ext cx="6869040" cy="1266825"/>
        </p:xfrm>
        <a:graphic>
          <a:graphicData uri="http://schemas.openxmlformats.org/drawingml/2006/table">
            <a:tbl>
              <a:tblPr firstRow="1" firstCol="1" bandRow="1">
                <a:tableStyleId>{5C22544A-7EE6-4342-B048-85BDC9FD1C3A}</a:tableStyleId>
              </a:tblPr>
              <a:tblGrid>
                <a:gridCol w="2343460"/>
                <a:gridCol w="1131395"/>
                <a:gridCol w="1131395"/>
                <a:gridCol w="1131395"/>
                <a:gridCol w="1131395"/>
              </a:tblGrid>
              <a:tr h="248285">
                <a:tc rowSpan="2">
                  <a:txBody>
                    <a:bodyPr/>
                    <a:lstStyle/>
                    <a:p>
                      <a:pPr algn="ctr">
                        <a:lnSpc>
                          <a:spcPct val="100000"/>
                        </a:lnSpc>
                        <a:spcAft>
                          <a:spcPts val="0"/>
                        </a:spcAft>
                      </a:pPr>
                      <a:r>
                        <a:rPr lang="en-US" sz="1600" dirty="0" err="1" smtClean="0">
                          <a:effectLst/>
                          <a:latin typeface="EC Square Sans Pro"/>
                        </a:rPr>
                        <a:t>Principalele</a:t>
                      </a:r>
                      <a:r>
                        <a:rPr lang="en-US" sz="1600" dirty="0" smtClean="0">
                          <a:effectLst/>
                          <a:latin typeface="EC Square Sans Pro"/>
                        </a:rPr>
                        <a:t> </a:t>
                      </a:r>
                      <a:r>
                        <a:rPr lang="en-US" sz="1600" dirty="0" err="1" smtClean="0">
                          <a:effectLst/>
                          <a:latin typeface="EC Square Sans Pro"/>
                        </a:rPr>
                        <a:t>afecțiuni</a:t>
                      </a:r>
                      <a:r>
                        <a:rPr lang="en-US" sz="1600" dirty="0" smtClean="0">
                          <a:effectLst/>
                          <a:latin typeface="EC Square Sans Pro"/>
                        </a:rPr>
                        <a:t> </a:t>
                      </a:r>
                      <a:r>
                        <a:rPr lang="en-US" sz="1600" dirty="0" err="1" smtClean="0">
                          <a:effectLst/>
                          <a:latin typeface="EC Square Sans Pro"/>
                        </a:rPr>
                        <a:t>identificate</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lnSpc>
                          <a:spcPct val="100000"/>
                        </a:lnSpc>
                        <a:spcAft>
                          <a:spcPts val="0"/>
                        </a:spcAft>
                      </a:pPr>
                      <a:r>
                        <a:rPr lang="en-US" sz="1600" dirty="0" err="1" smtClean="0">
                          <a:effectLst/>
                          <a:latin typeface="EC Square Sans Pro"/>
                        </a:rPr>
                        <a:t>Ferme</a:t>
                      </a:r>
                      <a:r>
                        <a:rPr lang="en-US" sz="1600" dirty="0" smtClean="0">
                          <a:effectLst/>
                          <a:latin typeface="EC Square Sans Pro"/>
                        </a:rPr>
                        <a:t> de tip</a:t>
                      </a:r>
                      <a:r>
                        <a:rPr lang="en-US" sz="1600" baseline="0" dirty="0" smtClean="0">
                          <a:effectLst/>
                          <a:latin typeface="EC Square Sans Pro"/>
                        </a:rPr>
                        <a:t> A </a:t>
                      </a:r>
                      <a:r>
                        <a:rPr lang="ro-RO" sz="1600" dirty="0" smtClean="0">
                          <a:effectLst/>
                          <a:latin typeface="EC Square Sans Pro"/>
                        </a:rPr>
                        <a:t>%</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lnSpc>
                          <a:spcPct val="100000"/>
                        </a:lnSpc>
                        <a:spcAft>
                          <a:spcPts val="0"/>
                        </a:spcAft>
                      </a:pPr>
                      <a:r>
                        <a:rPr lang="en-US" sz="1600" dirty="0" err="1" smtClean="0">
                          <a:effectLst/>
                          <a:latin typeface="EC Square Sans Pro"/>
                        </a:rPr>
                        <a:t>Ferme</a:t>
                      </a:r>
                      <a:r>
                        <a:rPr lang="en-US" sz="1600" dirty="0" smtClean="0">
                          <a:effectLst/>
                          <a:latin typeface="EC Square Sans Pro"/>
                        </a:rPr>
                        <a:t> de tip B %</a:t>
                      </a:r>
                      <a:endParaRPr lang="en-US" sz="1600" dirty="0">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r>
              <a:tr h="146050">
                <a:tc vMerge="1">
                  <a:txBody>
                    <a:bodyPr/>
                    <a:lstStyle/>
                    <a:p>
                      <a:endParaRPr lang="en-US"/>
                    </a:p>
                  </a:txBody>
                  <a:tcPr/>
                </a:tc>
                <a:tc>
                  <a:txBody>
                    <a:bodyPr/>
                    <a:lstStyle/>
                    <a:p>
                      <a:pPr algn="ctr">
                        <a:lnSpc>
                          <a:spcPct val="100000"/>
                        </a:lnSpc>
                        <a:spcAft>
                          <a:spcPts val="0"/>
                        </a:spcAft>
                      </a:pPr>
                      <a:r>
                        <a:rPr lang="en-US" sz="1600" b="1" dirty="0" err="1" smtClean="0">
                          <a:solidFill>
                            <a:srgbClr val="002060"/>
                          </a:solidFill>
                          <a:effectLst/>
                          <a:latin typeface="EC Square Sans Pro"/>
                        </a:rPr>
                        <a:t>Iarna</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381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err="1" smtClean="0">
                          <a:solidFill>
                            <a:srgbClr val="002060"/>
                          </a:solidFill>
                          <a:effectLst/>
                          <a:latin typeface="EC Square Sans Pro"/>
                        </a:rPr>
                        <a:t>Vara</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err="1" smtClean="0">
                          <a:solidFill>
                            <a:srgbClr val="002060"/>
                          </a:solidFill>
                          <a:effectLst/>
                          <a:latin typeface="EC Square Sans Pro"/>
                        </a:rPr>
                        <a:t>Iarna</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en-US" sz="1600" b="1" dirty="0" err="1" smtClean="0">
                          <a:solidFill>
                            <a:srgbClr val="002060"/>
                          </a:solidFill>
                          <a:effectLst/>
                          <a:latin typeface="EC Square Sans Pro"/>
                        </a:rPr>
                        <a:t>Vara</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71120">
                <a:tc>
                  <a:txBody>
                    <a:bodyPr/>
                    <a:lstStyle/>
                    <a:p>
                      <a:pPr algn="r">
                        <a:lnSpc>
                          <a:spcPct val="100000"/>
                        </a:lnSpc>
                        <a:spcAft>
                          <a:spcPts val="0"/>
                        </a:spcAft>
                      </a:pPr>
                      <a:r>
                        <a:rPr lang="ro-RO" sz="1600" dirty="0" smtClean="0">
                          <a:effectLst/>
                          <a:latin typeface="EC Square Sans Pro"/>
                        </a:rPr>
                        <a:t>Bronhopneumoni</a:t>
                      </a:r>
                      <a:r>
                        <a:rPr lang="en-US" sz="1600" dirty="0" smtClean="0">
                          <a:effectLst/>
                          <a:latin typeface="EC Square Sans Pro"/>
                        </a:rPr>
                        <a:t>e</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48</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44</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49</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43</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2075">
                <a:tc>
                  <a:txBody>
                    <a:bodyPr/>
                    <a:lstStyle/>
                    <a:p>
                      <a:pPr algn="r">
                        <a:lnSpc>
                          <a:spcPct val="100000"/>
                        </a:lnSpc>
                        <a:spcAft>
                          <a:spcPts val="0"/>
                        </a:spcAft>
                      </a:pPr>
                      <a:r>
                        <a:rPr lang="en-US" sz="1600" dirty="0" smtClean="0">
                          <a:effectLst/>
                          <a:latin typeface="EC Square Sans Pro"/>
                        </a:rPr>
                        <a:t>SIH* </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a:solidFill>
                            <a:srgbClr val="002060"/>
                          </a:solidFill>
                          <a:effectLst/>
                          <a:latin typeface="EC Square Sans Pro"/>
                        </a:rPr>
                        <a:t>42</a:t>
                      </a:r>
                      <a:endParaRPr lang="en-US" sz="1600" b="1">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45</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41</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46</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0650">
                <a:tc>
                  <a:txBody>
                    <a:bodyPr/>
                    <a:lstStyle/>
                    <a:p>
                      <a:pPr algn="r">
                        <a:lnSpc>
                          <a:spcPct val="100000"/>
                        </a:lnSpc>
                        <a:spcAft>
                          <a:spcPts val="0"/>
                        </a:spcAft>
                      </a:pPr>
                      <a:r>
                        <a:rPr lang="vi-VN" sz="1600" dirty="0" smtClean="0">
                          <a:effectLst/>
                          <a:latin typeface="EC Square Sans Pro"/>
                        </a:rPr>
                        <a:t>Tulburări digestive</a:t>
                      </a:r>
                      <a:endParaRPr lang="en-US" sz="1600" dirty="0">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10</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a:solidFill>
                            <a:srgbClr val="002060"/>
                          </a:solidFill>
                          <a:effectLst/>
                          <a:latin typeface="EC Square Sans Pro"/>
                        </a:rPr>
                        <a:t>11</a:t>
                      </a:r>
                      <a:endParaRPr lang="en-US" sz="1600" b="1">
                        <a:solidFill>
                          <a:srgbClr val="002060"/>
                        </a:solidFill>
                        <a:effectLst/>
                        <a:latin typeface="EC Square Sans Pro"/>
                        <a:ea typeface="Calibri" panose="020F0502020204030204" pitchFamily="34" charset="0"/>
                        <a:cs typeface="Times New Roman" panose="02020603050405020304" pitchFamily="18"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10</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Aft>
                          <a:spcPts val="0"/>
                        </a:spcAft>
                      </a:pPr>
                      <a:r>
                        <a:rPr lang="ro-RO" sz="1600" b="1" dirty="0">
                          <a:solidFill>
                            <a:srgbClr val="002060"/>
                          </a:solidFill>
                          <a:effectLst/>
                          <a:latin typeface="EC Square Sans Pro"/>
                        </a:rPr>
                        <a:t>11</a:t>
                      </a:r>
                      <a:endParaRPr lang="en-US" sz="1600" b="1" dirty="0">
                        <a:solidFill>
                          <a:srgbClr val="002060"/>
                        </a:solidFill>
                        <a:effectLst/>
                        <a:latin typeface="EC Square Sans Pro"/>
                        <a:ea typeface="Calibri" panose="020F0502020204030204" pitchFamily="34" charset="0"/>
                        <a:cs typeface="Times New Roman" panose="02020603050405020304" pitchFamily="18" charset="0"/>
                      </a:endParaRPr>
                    </a:p>
                  </a:txBody>
                  <a:tcPr marL="6350" marR="635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Rectangle 3"/>
          <p:cNvSpPr>
            <a:spLocks noChangeArrowheads="1"/>
          </p:cNvSpPr>
          <p:nvPr/>
        </p:nvSpPr>
        <p:spPr bwMode="auto">
          <a:xfrm>
            <a:off x="4632343" y="174264"/>
            <a:ext cx="6869040" cy="369332"/>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b="1" dirty="0" err="1">
                <a:solidFill>
                  <a:schemeClr val="bg1"/>
                </a:solidFill>
                <a:latin typeface="EC Square Sans Pro"/>
                <a:ea typeface="Times New Roman" panose="02020603050405020304" pitchFamily="18" charset="0"/>
                <a:cs typeface="Calibri" panose="020F0502020204030204" pitchFamily="34" charset="0"/>
              </a:rPr>
              <a:t>Influența</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sezonului</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asupra</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principalelor</a:t>
            </a:r>
            <a:r>
              <a:rPr lang="en-US" altLang="en-US" b="1" dirty="0">
                <a:solidFill>
                  <a:schemeClr val="bg1"/>
                </a:solidFill>
                <a:latin typeface="EC Square Sans Pro"/>
                <a:ea typeface="Times New Roman" panose="02020603050405020304" pitchFamily="18" charset="0"/>
                <a:cs typeface="Calibri" panose="020F0502020204030204" pitchFamily="34" charset="0"/>
              </a:rPr>
              <a:t>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boli</a:t>
            </a:r>
            <a:r>
              <a:rPr lang="en-US" altLang="en-US" b="1" dirty="0">
                <a:solidFill>
                  <a:schemeClr val="bg1"/>
                </a:solidFill>
                <a:latin typeface="EC Square Sans Pro"/>
                <a:ea typeface="Times New Roman" panose="02020603050405020304" pitchFamily="18" charset="0"/>
                <a:cs typeface="Calibri" panose="020F0502020204030204" pitchFamily="34" charset="0"/>
              </a:rPr>
              <a:t> la </a:t>
            </a:r>
            <a:r>
              <a:rPr lang="en-US" altLang="en-US" b="1" dirty="0" err="1">
                <a:solidFill>
                  <a:schemeClr val="bg1"/>
                </a:solidFill>
                <a:latin typeface="EC Square Sans Pro"/>
                <a:ea typeface="Times New Roman" panose="02020603050405020304" pitchFamily="18" charset="0"/>
                <a:cs typeface="Calibri" panose="020F0502020204030204" pitchFamily="34" charset="0"/>
              </a:rPr>
              <a:t>porci</a:t>
            </a:r>
            <a:endParaRPr kumimoji="0" lang="en-US" altLang="en-US" b="0" u="none" strike="noStrike" cap="none" normalizeH="0" baseline="0" dirty="0" smtClean="0">
              <a:ln>
                <a:noFill/>
              </a:ln>
              <a:solidFill>
                <a:schemeClr val="bg1"/>
              </a:solidFill>
              <a:effectLst/>
              <a:latin typeface="EC Square Sans Pro"/>
            </a:endParaRPr>
          </a:p>
        </p:txBody>
      </p:sp>
      <p:sp>
        <p:nvSpPr>
          <p:cNvPr id="10" name="Rectangle 5"/>
          <p:cNvSpPr>
            <a:spLocks noChangeArrowheads="1"/>
          </p:cNvSpPr>
          <p:nvPr/>
        </p:nvSpPr>
        <p:spPr bwMode="auto">
          <a:xfrm>
            <a:off x="85523" y="-328405"/>
            <a:ext cx="6227391" cy="25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2" name="Ima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1"/>
            <a:ext cx="4183352" cy="33320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rot="10800000" flipV="1">
            <a:off x="2625673" y="2530771"/>
            <a:ext cx="2761266" cy="30777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400" b="1" dirty="0" err="1">
                <a:solidFill>
                  <a:schemeClr val="bg1"/>
                </a:solidFill>
                <a:latin typeface="EC Square Sans Pro"/>
                <a:ea typeface="Times New Roman" panose="02020603050405020304" pitchFamily="18" charset="0"/>
                <a:cs typeface="Calibri" panose="020F0502020204030204" pitchFamily="34" charset="0"/>
              </a:rPr>
              <a:t>Frecvența</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 </a:t>
            </a:r>
            <a:r>
              <a:rPr lang="en-US" altLang="en-US" sz="1400" b="1" dirty="0" err="1">
                <a:solidFill>
                  <a:schemeClr val="bg1"/>
                </a:solidFill>
                <a:latin typeface="EC Square Sans Pro"/>
                <a:ea typeface="Times New Roman" panose="02020603050405020304" pitchFamily="18" charset="0"/>
                <a:cs typeface="Calibri" panose="020F0502020204030204" pitchFamily="34" charset="0"/>
              </a:rPr>
              <a:t>ratei</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 de </a:t>
            </a:r>
            <a:r>
              <a:rPr lang="en-US" altLang="en-US" sz="1400" b="1" dirty="0" err="1">
                <a:solidFill>
                  <a:schemeClr val="bg1"/>
                </a:solidFill>
                <a:latin typeface="EC Square Sans Pro"/>
                <a:ea typeface="Times New Roman" panose="02020603050405020304" pitchFamily="18" charset="0"/>
                <a:cs typeface="Calibri" panose="020F0502020204030204" pitchFamily="34" charset="0"/>
              </a:rPr>
              <a:t>mortalitate</a:t>
            </a:r>
            <a:endParaRPr kumimoji="0" lang="en-US" altLang="en-US" sz="3600" b="1" i="0" u="none" strike="noStrike" cap="none" normalizeH="0" baseline="0" dirty="0" smtClean="0">
              <a:ln>
                <a:noFill/>
              </a:ln>
              <a:solidFill>
                <a:schemeClr val="bg1"/>
              </a:solidFill>
              <a:effectLst/>
              <a:latin typeface="EC Square Sans Pro"/>
            </a:endParaRPr>
          </a:p>
        </p:txBody>
      </p:sp>
      <p:pic>
        <p:nvPicPr>
          <p:cNvPr id="2055" name="Imag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2" y="3316352"/>
            <a:ext cx="4097830" cy="34474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961730" y="4830202"/>
            <a:ext cx="4882171" cy="30777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400" b="1" dirty="0" err="1">
                <a:solidFill>
                  <a:schemeClr val="bg1"/>
                </a:solidFill>
                <a:latin typeface="EC Square Sans Pro"/>
                <a:ea typeface="Times New Roman" panose="02020603050405020304" pitchFamily="18" charset="0"/>
                <a:cs typeface="Calibri" panose="020F0502020204030204" pitchFamily="34" charset="0"/>
              </a:rPr>
              <a:t>Frecvența</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 </a:t>
            </a:r>
            <a:r>
              <a:rPr lang="en-US" altLang="en-US" sz="1400" b="1" dirty="0" err="1">
                <a:solidFill>
                  <a:schemeClr val="bg1"/>
                </a:solidFill>
                <a:latin typeface="EC Square Sans Pro"/>
                <a:ea typeface="Times New Roman" panose="02020603050405020304" pitchFamily="18" charset="0"/>
                <a:cs typeface="Calibri" panose="020F0502020204030204" pitchFamily="34" charset="0"/>
              </a:rPr>
              <a:t>medicamentelor</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 administrate </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a:t>
            </a:r>
            <a:r>
              <a:rPr lang="en-US" altLang="en-US" sz="1400" b="1" dirty="0" smtClean="0">
                <a:solidFill>
                  <a:schemeClr val="bg1"/>
                </a:solidFill>
                <a:latin typeface="EC Square Sans Pro"/>
                <a:ea typeface="Times New Roman" panose="02020603050405020304" pitchFamily="18" charset="0"/>
                <a:cs typeface="Calibri" panose="020F0502020204030204" pitchFamily="34" charset="0"/>
              </a:rPr>
              <a:t> </a:t>
            </a:r>
            <a:r>
              <a:rPr lang="en-US" altLang="en-US" sz="1400" b="1" dirty="0">
                <a:solidFill>
                  <a:schemeClr val="bg1"/>
                </a:solidFill>
                <a:latin typeface="EC Square Sans Pro"/>
                <a:ea typeface="Times New Roman" panose="02020603050405020304" pitchFamily="18" charset="0"/>
                <a:cs typeface="Calibri" panose="020F0502020204030204" pitchFamily="34" charset="0"/>
              </a:rPr>
              <a:t>cap de animal</a:t>
            </a:r>
            <a:endParaRPr kumimoji="0" lang="en-US" altLang="en-US" sz="3600" b="1" i="0" u="none" strike="noStrike" cap="none" normalizeH="0" baseline="0" dirty="0" smtClean="0">
              <a:ln>
                <a:noFill/>
              </a:ln>
              <a:solidFill>
                <a:schemeClr val="bg1"/>
              </a:solidFill>
              <a:effectLst/>
              <a:latin typeface="EC Square Sans Pro"/>
            </a:endParaRPr>
          </a:p>
        </p:txBody>
      </p:sp>
      <p:sp>
        <p:nvSpPr>
          <p:cNvPr id="14" name="Rectangle 13"/>
          <p:cNvSpPr/>
          <p:nvPr/>
        </p:nvSpPr>
        <p:spPr>
          <a:xfrm>
            <a:off x="4632343" y="1865048"/>
            <a:ext cx="2323072" cy="276999"/>
          </a:xfrm>
          <a:prstGeom prst="rect">
            <a:avLst/>
          </a:prstGeom>
          <a:solidFill>
            <a:srgbClr val="002060"/>
          </a:solidFill>
        </p:spPr>
        <p:txBody>
          <a:bodyPr wrap="none">
            <a:spAutoFit/>
          </a:bodyPr>
          <a:lstStyle/>
          <a:p>
            <a:pPr lvl="0" algn="just" eaLnBrk="0" fontAlgn="base" hangingPunct="0">
              <a:spcBef>
                <a:spcPct val="0"/>
              </a:spcBef>
              <a:spcAft>
                <a:spcPct val="0"/>
              </a:spcAft>
            </a:pPr>
            <a:r>
              <a:rPr lang="en-US" altLang="en-US" sz="1200" dirty="0" err="1">
                <a:solidFill>
                  <a:schemeClr val="bg1"/>
                </a:solidFill>
                <a:latin typeface="EC Square Sans Pro"/>
                <a:ea typeface="Times New Roman" panose="02020603050405020304" pitchFamily="18" charset="0"/>
                <a:cs typeface="Calibri" panose="020F0502020204030204" pitchFamily="34" charset="0"/>
              </a:rPr>
              <a:t>Sindromul</a:t>
            </a:r>
            <a:r>
              <a:rPr lang="en-US" altLang="en-US" sz="1200" dirty="0">
                <a:solidFill>
                  <a:schemeClr val="bg1"/>
                </a:solidFill>
                <a:latin typeface="EC Square Sans Pro"/>
                <a:ea typeface="Times New Roman" panose="02020603050405020304" pitchFamily="18" charset="0"/>
                <a:cs typeface="Calibri" panose="020F0502020204030204" pitchFamily="34" charset="0"/>
              </a:rPr>
              <a:t> Intestinal </a:t>
            </a:r>
            <a:r>
              <a:rPr lang="en-US" altLang="en-US" sz="1200" dirty="0" err="1">
                <a:solidFill>
                  <a:schemeClr val="bg1"/>
                </a:solidFill>
                <a:latin typeface="EC Square Sans Pro"/>
                <a:ea typeface="Times New Roman" panose="02020603050405020304" pitchFamily="18" charset="0"/>
                <a:cs typeface="Calibri" panose="020F0502020204030204" pitchFamily="34" charset="0"/>
              </a:rPr>
              <a:t>Hemoragic</a:t>
            </a:r>
            <a:endParaRPr kumimoji="0" lang="en-US" altLang="en-US" sz="3200" b="0" u="none" strike="noStrike" cap="none" normalizeH="0" baseline="0" dirty="0" smtClean="0">
              <a:ln>
                <a:noFill/>
              </a:ln>
              <a:solidFill>
                <a:schemeClr val="bg1"/>
              </a:solidFill>
              <a:effectLst/>
              <a:latin typeface="EC Square Sans Pro"/>
            </a:endParaRPr>
          </a:p>
        </p:txBody>
      </p:sp>
    </p:spTree>
    <p:extLst>
      <p:ext uri="{BB962C8B-B14F-4D97-AF65-F5344CB8AC3E}">
        <p14:creationId xmlns:p14="http://schemas.microsoft.com/office/powerpoint/2010/main" val="446571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TotalTime>
  <Words>4190</Words>
  <Application>Microsoft Office PowerPoint</Application>
  <PresentationFormat>Widescreen</PresentationFormat>
  <Paragraphs>1062</Paragraphs>
  <Slides>43</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ＭＳ Ｐゴシック</vt:lpstr>
      <vt:lpstr>宋体</vt:lpstr>
      <vt:lpstr>宋体</vt:lpstr>
      <vt:lpstr>Adobe Devanagari</vt:lpstr>
      <vt:lpstr>Arial</vt:lpstr>
      <vt:lpstr>Calibri</vt:lpstr>
      <vt:lpstr>Calibri Light</vt:lpstr>
      <vt:lpstr>Cordia New</vt:lpstr>
      <vt:lpstr>EC Square Sans Pro</vt:lpstr>
      <vt:lpstr>Franklin Gothic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Remarci concluzive</vt:lpstr>
      <vt:lpstr>PowerPoint Presentation</vt:lpstr>
      <vt:lpstr>PowerPoint Presentation</vt:lpstr>
      <vt:lpstr>PowerPoint Presentation</vt:lpstr>
      <vt:lpstr>Nu uita!</vt:lpstr>
      <vt:lpstr>PowerPoint Presentation</vt:lpstr>
      <vt:lpstr>PowerPoint Presentation</vt:lpstr>
      <vt:lpstr>PowerPoint Presentation</vt:lpstr>
      <vt:lpstr>PowerPoint Presentation</vt:lpstr>
      <vt:lpstr>PowerPoint Presentation</vt:lpstr>
      <vt:lpstr>Interzise la animalele de rentă</vt:lpstr>
      <vt:lpstr>                                Nerecomandate (de către FDA)</vt:lpstr>
      <vt:lpstr>PowerPoint Presentation</vt:lpstr>
      <vt:lpstr>Vă multumesc pentru atentie!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Implicațiile fenomenului rezistenței la fermele de suine din Vestul României</dc:title>
  <dc:creator>Romeo</dc:creator>
  <cp:lastModifiedBy>Romeo</cp:lastModifiedBy>
  <cp:revision>96</cp:revision>
  <dcterms:created xsi:type="dcterms:W3CDTF">2024-04-26T05:31:17Z</dcterms:created>
  <dcterms:modified xsi:type="dcterms:W3CDTF">2024-05-07T07:19:43Z</dcterms:modified>
</cp:coreProperties>
</file>