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9" r:id="rId2"/>
    <p:sldId id="258" r:id="rId3"/>
    <p:sldId id="260" r:id="rId4"/>
    <p:sldId id="267" r:id="rId5"/>
    <p:sldId id="268" r:id="rId6"/>
    <p:sldId id="264" r:id="rId7"/>
    <p:sldId id="285" r:id="rId8"/>
    <p:sldId id="287" r:id="rId9"/>
    <p:sldId id="263" r:id="rId10"/>
    <p:sldId id="266" r:id="rId11"/>
    <p:sldId id="286" r:id="rId12"/>
    <p:sldId id="290" r:id="rId13"/>
    <p:sldId id="289" r:id="rId14"/>
    <p:sldId id="280" r:id="rId15"/>
    <p:sldId id="265" r:id="rId16"/>
    <p:sldId id="270" r:id="rId17"/>
    <p:sldId id="271" r:id="rId18"/>
    <p:sldId id="272" r:id="rId19"/>
    <p:sldId id="277" r:id="rId20"/>
    <p:sldId id="269" r:id="rId21"/>
    <p:sldId id="283" r:id="rId22"/>
    <p:sldId id="276" r:id="rId23"/>
    <p:sldId id="278" r:id="rId24"/>
    <p:sldId id="279" r:id="rId25"/>
    <p:sldId id="282" r:id="rId26"/>
    <p:sldId id="281" r:id="rId27"/>
    <p:sldId id="323" r:id="rId28"/>
    <p:sldId id="299" r:id="rId29"/>
    <p:sldId id="324" r:id="rId30"/>
    <p:sldId id="325" r:id="rId31"/>
    <p:sldId id="326" r:id="rId32"/>
    <p:sldId id="302" r:id="rId33"/>
    <p:sldId id="304" r:id="rId34"/>
    <p:sldId id="305" r:id="rId35"/>
    <p:sldId id="307" r:id="rId36"/>
    <p:sldId id="308" r:id="rId37"/>
    <p:sldId id="310" r:id="rId38"/>
    <p:sldId id="311" r:id="rId39"/>
    <p:sldId id="312" r:id="rId40"/>
    <p:sldId id="315" r:id="rId41"/>
    <p:sldId id="293" r:id="rId42"/>
    <p:sldId id="327" r:id="rId43"/>
    <p:sldId id="32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85" autoAdjust="0"/>
    <p:restoredTop sz="94660"/>
  </p:normalViewPr>
  <p:slideViewPr>
    <p:cSldViewPr snapToGrid="0">
      <p:cViewPr varScale="1">
        <p:scale>
          <a:sx n="79" d="100"/>
          <a:sy n="79" d="100"/>
        </p:scale>
        <p:origin x="286"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E:\Faculta\Medicina%20Veterinara\ARTICOLE\Lucrare%20post-doc%202022%20RRMV\statistica%20varsta%20si%20nr%20probe.od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Faculta\Medicina%20Veterinara\ARTICOLE\Lucrare%20post-doc%202022%20RRMV\statistica%20varsta%20si%20nr%20probe.od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US" sz="1800" dirty="0">
                <a:solidFill>
                  <a:schemeClr val="bg1"/>
                </a:solidFill>
                <a:latin typeface="EC Square Sans Pro" panose="020B0506040000020004"/>
              </a:rPr>
              <a:t>Frequency of use </a:t>
            </a:r>
          </a:p>
          <a:p>
            <a:pPr>
              <a:defRPr>
                <a:solidFill>
                  <a:schemeClr val="bg1"/>
                </a:solidFill>
              </a:defRPr>
            </a:pPr>
            <a:r>
              <a:rPr lang="en-US" sz="1800" dirty="0">
                <a:solidFill>
                  <a:schemeClr val="bg1"/>
                </a:solidFill>
                <a:latin typeface="EC Square Sans Pro" panose="020B0506040000020004"/>
              </a:rPr>
              <a:t>of </a:t>
            </a:r>
            <a:r>
              <a:rPr lang="en-US" sz="1800" dirty="0" smtClean="0">
                <a:solidFill>
                  <a:schemeClr val="bg1"/>
                </a:solidFill>
                <a:latin typeface="EC Square Sans Pro" panose="020B0506040000020004"/>
              </a:rPr>
              <a:t>antimicrobials in pig farms </a:t>
            </a:r>
            <a:endParaRPr lang="en-US" sz="1800" dirty="0">
              <a:solidFill>
                <a:schemeClr val="bg1"/>
              </a:solidFill>
              <a:latin typeface="EC Square Sans Pro" panose="020B0506040000020004"/>
            </a:endParaRPr>
          </a:p>
        </c:rich>
      </c:tx>
      <c:layout>
        <c:manualLayout>
          <c:xMode val="edge"/>
          <c:yMode val="edge"/>
          <c:x val="1.0444834403923192E-2"/>
          <c:y val="0.74118919810810457"/>
        </c:manualLayout>
      </c:layout>
      <c:overlay val="0"/>
      <c:spPr>
        <a:solidFill>
          <a:srgbClr val="002060"/>
        </a:solid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350877192982455"/>
          <c:y val="0"/>
          <c:w val="0.89481309573145462"/>
          <c:h val="0.95523157138989923"/>
        </c:manualLayout>
      </c:layout>
      <c:pie3DChart>
        <c:varyColors val="1"/>
        <c:ser>
          <c:idx val="0"/>
          <c:order val="0"/>
          <c:tx>
            <c:strRef>
              <c:f>Sheet1!$B$126</c:f>
              <c:strCache>
                <c:ptCount val="1"/>
                <c:pt idx="0">
                  <c:v>Total </c:v>
                </c:pt>
              </c:strCache>
            </c:strRef>
          </c:tx>
          <c:explosion val="7"/>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1-9C4C-42C9-95F3-989176C77545}"/>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3-9C4C-42C9-95F3-989176C77545}"/>
              </c:ext>
            </c:extLst>
          </c:dPt>
          <c:dPt>
            <c:idx val="2"/>
            <c:bubble3D val="0"/>
            <c:spPr>
              <a:solidFill>
                <a:schemeClr val="tx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5-9C4C-42C9-95F3-989176C77545}"/>
              </c:ext>
            </c:extLst>
          </c:dPt>
          <c:dPt>
            <c:idx val="3"/>
            <c:bubble3D val="0"/>
            <c:spPr>
              <a:solidFill>
                <a:srgbClr val="00B05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7-9C4C-42C9-95F3-989176C77545}"/>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9-9C4C-42C9-95F3-989176C77545}"/>
              </c:ext>
            </c:extLst>
          </c:dPt>
          <c:dPt>
            <c:idx val="5"/>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B-9C4C-42C9-95F3-989176C77545}"/>
              </c:ext>
            </c:extLst>
          </c:dPt>
          <c:dPt>
            <c:idx val="6"/>
            <c:bubble3D val="0"/>
            <c:spPr>
              <a:solidFill>
                <a:schemeClr val="accent1">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D-9C4C-42C9-95F3-989176C77545}"/>
              </c:ext>
            </c:extLst>
          </c:dPt>
          <c:dPt>
            <c:idx val="7"/>
            <c:bubble3D val="0"/>
            <c:spPr>
              <a:solidFill>
                <a:schemeClr val="accent2">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F-9C4C-42C9-95F3-989176C77545}"/>
              </c:ext>
            </c:extLst>
          </c:dPt>
          <c:dPt>
            <c:idx val="8"/>
            <c:bubble3D val="0"/>
            <c:spPr>
              <a:solidFill>
                <a:schemeClr val="accent3">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1-9C4C-42C9-95F3-989176C77545}"/>
              </c:ext>
            </c:extLst>
          </c:dPt>
          <c:dPt>
            <c:idx val="9"/>
            <c:bubble3D val="0"/>
            <c:spPr>
              <a:solidFill>
                <a:schemeClr val="accent4">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3-9C4C-42C9-95F3-989176C77545}"/>
              </c:ext>
            </c:extLst>
          </c:dPt>
          <c:dPt>
            <c:idx val="10"/>
            <c:bubble3D val="0"/>
            <c:spPr>
              <a:solidFill>
                <a:schemeClr val="accent5">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5-9C4C-42C9-95F3-989176C77545}"/>
              </c:ext>
            </c:extLst>
          </c:dPt>
          <c:dPt>
            <c:idx val="11"/>
            <c:bubble3D val="0"/>
            <c:spPr>
              <a:solidFill>
                <a:schemeClr val="accent6">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7-9C4C-42C9-95F3-989176C77545}"/>
              </c:ext>
            </c:extLst>
          </c:dPt>
          <c:dPt>
            <c:idx val="12"/>
            <c:bubble3D val="0"/>
            <c:spPr>
              <a:solidFill>
                <a:schemeClr val="accent1">
                  <a:lumMod val="80000"/>
                  <a:lumOff val="2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9-9C4C-42C9-95F3-989176C77545}"/>
              </c:ext>
            </c:extLst>
          </c:dPt>
          <c:dPt>
            <c:idx val="13"/>
            <c:bubble3D val="0"/>
            <c:spPr>
              <a:solidFill>
                <a:schemeClr val="accent2">
                  <a:lumMod val="80000"/>
                  <a:lumOff val="2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B-9C4C-42C9-95F3-989176C77545}"/>
              </c:ext>
            </c:extLst>
          </c:dPt>
          <c:dPt>
            <c:idx val="14"/>
            <c:bubble3D val="0"/>
            <c:spPr>
              <a:solidFill>
                <a:schemeClr val="accent3">
                  <a:lumMod val="80000"/>
                  <a:lumOff val="2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D-9C4C-42C9-95F3-989176C77545}"/>
              </c:ext>
            </c:extLst>
          </c:dPt>
          <c:dPt>
            <c:idx val="15"/>
            <c:bubble3D val="0"/>
            <c:spPr>
              <a:solidFill>
                <a:schemeClr val="accent4">
                  <a:lumMod val="80000"/>
                  <a:lumOff val="2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F-9C4C-42C9-95F3-989176C77545}"/>
              </c:ext>
            </c:extLst>
          </c:dPt>
          <c:dPt>
            <c:idx val="16"/>
            <c:bubble3D val="0"/>
            <c:spPr>
              <a:solidFill>
                <a:schemeClr val="accent5">
                  <a:lumMod val="80000"/>
                  <a:lumOff val="2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1-9C4C-42C9-95F3-989176C77545}"/>
              </c:ext>
            </c:extLst>
          </c:dPt>
          <c:dPt>
            <c:idx val="17"/>
            <c:bubble3D val="0"/>
            <c:spPr>
              <a:solidFill>
                <a:srgbClr val="CC006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3-9C4C-42C9-95F3-989176C77545}"/>
              </c:ext>
            </c:extLst>
          </c:dPt>
          <c:dPt>
            <c:idx val="18"/>
            <c:bubble3D val="0"/>
            <c:spPr>
              <a:solidFill>
                <a:schemeClr val="accent2">
                  <a:lumMod val="40000"/>
                  <a:lumOff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5-9C4C-42C9-95F3-989176C77545}"/>
              </c:ext>
            </c:extLst>
          </c:dPt>
          <c:dLbls>
            <c:dLbl>
              <c:idx val="0"/>
              <c:layout>
                <c:manualLayout>
                  <c:x val="9.6790550749412896E-2"/>
                  <c:y val="1.2545443083194991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905427631578941"/>
                      <c:h val="7.8680062793371044E-2"/>
                    </c:manualLayout>
                  </c15:layout>
                </c:ext>
              </c:extLst>
            </c:dLbl>
            <c:dLbl>
              <c:idx val="1"/>
              <c:layout>
                <c:manualLayout>
                  <c:x val="-0.17697918825113976"/>
                  <c:y val="0.13570077106337008"/>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1.118399468158686E-3"/>
                  <c:y val="-7.8651343465263257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fld id="{80B4D539-80A8-474D-B430-ADED6C359B46}" type="CATEGORYNAME">
                      <a:rPr lang="en-US" smtClean="0">
                        <a:solidFill>
                          <a:srgbClr val="002060"/>
                        </a:solidFill>
                      </a:rPr>
                      <a:pPr>
                        <a:defRPr sz="1600">
                          <a:solidFill>
                            <a:srgbClr val="002060"/>
                          </a:solidFill>
                          <a:latin typeface="EC Square Sans Pro" panose="020B0506040000020004"/>
                        </a:defRPr>
                      </a:pPr>
                      <a:t>[CATEGORY NAME]</a:t>
                    </a:fld>
                    <a:r>
                      <a:rPr lang="en-US" baseline="0" dirty="0" smtClean="0">
                        <a:solidFill>
                          <a:srgbClr val="002060"/>
                        </a:solidFill>
                      </a:rPr>
                      <a:t> </a:t>
                    </a:r>
                    <a:fld id="{284D10CC-4F27-4C5F-A57C-37AFFFC5AF6F}" type="PERCENTAGE">
                      <a:rPr lang="en-US" baseline="0" smtClean="0">
                        <a:solidFill>
                          <a:srgbClr val="002060"/>
                        </a:solidFill>
                      </a:rPr>
                      <a:pPr>
                        <a:defRPr sz="1600">
                          <a:solidFill>
                            <a:srgbClr val="002060"/>
                          </a:solidFill>
                          <a:latin typeface="EC Square Sans Pro" panose="020B0506040000020004"/>
                        </a:defRPr>
                      </a:pPr>
                      <a:t>[PERCENTAGE]</a:t>
                    </a:fld>
                    <a:endParaRPr lang="en-US" baseline="0" dirty="0" smtClean="0">
                      <a:solidFill>
                        <a:srgbClr val="002060"/>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4893772016162454"/>
                      <c:h val="7.8680062793371044E-2"/>
                    </c:manualLayout>
                  </c15:layout>
                  <c15:dlblFieldTable/>
                  <c15:showDataLabelsRange val="0"/>
                </c:ext>
              </c:extLst>
            </c:dLbl>
            <c:dLbl>
              <c:idx val="4"/>
              <c:layout>
                <c:manualLayout>
                  <c:x val="-0.10610462857438872"/>
                  <c:y val="-0.1782103577930169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0.13428974133167573"/>
                  <c:y val="-0.28807992223210671"/>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9C4C-42C9-95F3-989176C77545}"/>
                </c:ext>
                <c:ext xmlns:c15="http://schemas.microsoft.com/office/drawing/2012/chart" uri="{CE6537A1-D6FC-4f65-9D91-7224C49458BB}">
                  <c15:layout/>
                </c:ext>
              </c:extLst>
            </c:dLbl>
            <c:dLbl>
              <c:idx val="7"/>
              <c:layout>
                <c:manualLayout>
                  <c:x val="1.5545797159970388E-2"/>
                  <c:y val="-0.2321834111764933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9"/>
              <c:layout>
                <c:manualLayout>
                  <c:x val="0.19809344350048347"/>
                  <c:y val="-0.17975684302202055"/>
                </c:manualLayout>
              </c:layout>
              <c:tx>
                <c:rich>
                  <a:bodyPr/>
                  <a:lstStyle/>
                  <a:p>
                    <a:fld id="{0101918D-88AC-4C40-85CE-A53028D5653A}" type="CATEGORYNAME">
                      <a:rPr lang="en-US"/>
                      <a:pPr/>
                      <a:t>[CATEGORY NAME]</a:t>
                    </a:fld>
                    <a:r>
                      <a:rPr lang="en-US" baseline="0"/>
                      <a:t> </a:t>
                    </a:r>
                    <a:fld id="{02E87D81-1556-4578-A91C-ED327C0E5012}"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0"/>
              <c:layout>
                <c:manualLayout>
                  <c:x val="0.16033777541787539"/>
                  <c:y val="-9.2387743618121729E-2"/>
                </c:manualLayout>
              </c:layout>
              <c:tx>
                <c:rich>
                  <a:bodyPr/>
                  <a:lstStyle/>
                  <a:p>
                    <a:fld id="{BA8940EE-FD53-47FB-A3BB-9F95AB6EFCBF}" type="CATEGORYNAME">
                      <a:rPr lang="en-US" smtClean="0"/>
                      <a:pPr/>
                      <a:t>[CATEGORY NAME]</a:t>
                    </a:fld>
                    <a:r>
                      <a:rPr lang="en-US" baseline="0" dirty="0" smtClean="0"/>
                      <a:t> </a:t>
                    </a:r>
                    <a:fld id="{26D0D66C-562D-48EC-976A-99A1FB985793}" type="PERCENTAGE">
                      <a:rPr lang="en-US" baseline="0" smtClean="0"/>
                      <a:pPr/>
                      <a:t>[PERCENTAGE]</a:t>
                    </a:fld>
                    <a:endParaRPr lang="en-US" baseline="0" dirty="0" smtClean="0"/>
                  </a:p>
                </c:rich>
              </c:tx>
              <c:dLblPos val="bestFit"/>
              <c:showLegendKey val="0"/>
              <c:showVal val="0"/>
              <c:showCatName val="1"/>
              <c:showSerName val="0"/>
              <c:showPercent val="1"/>
              <c:showBubbleSize val="0"/>
              <c:extLst>
                <c:ext xmlns:c15="http://schemas.microsoft.com/office/drawing/2012/chart" uri="{CE6537A1-D6FC-4f65-9D91-7224C49458BB}">
                  <c15:layout>
                    <c:manualLayout>
                      <c:w val="0.20214495700372981"/>
                      <c:h val="7.8680062793371044E-2"/>
                    </c:manualLayout>
                  </c15:layout>
                  <c15:dlblFieldTable/>
                  <c15:showDataLabelsRange val="0"/>
                </c:ext>
              </c:extLst>
            </c:dLbl>
            <c:dLbl>
              <c:idx val="11"/>
              <c:layout>
                <c:manualLayout>
                  <c:x val="0.18636605971128609"/>
                  <c:y val="3.1574216114111431E-2"/>
                </c:manualLayout>
              </c:layout>
              <c:tx>
                <c:rich>
                  <a:bodyPr/>
                  <a:lstStyle/>
                  <a:p>
                    <a:fld id="{A641D4D2-20FC-454D-A11B-9FA91941E722}" type="CATEGORYNAME">
                      <a:rPr lang="en-US" smtClean="0"/>
                      <a:pPr/>
                      <a:t>[CATEGORY NAME]</a:t>
                    </a:fld>
                    <a:r>
                      <a:rPr lang="en-US" baseline="0" dirty="0" smtClean="0"/>
                      <a:t> </a:t>
                    </a:r>
                    <a:fld id="{B254FA78-884D-436D-BF60-700A45C73BCD}" type="PERCENTAGE">
                      <a:rPr lang="en-US" baseline="0" smtClean="0"/>
                      <a:pPr/>
                      <a:t>[PERCENTAGE]</a:t>
                    </a:fld>
                    <a:endParaRPr lang="en-US" baseline="0" dirty="0" smtClean="0"/>
                  </a:p>
                </c:rich>
              </c:tx>
              <c:dLblPos val="bestFit"/>
              <c:showLegendKey val="0"/>
              <c:showVal val="0"/>
              <c:showCatName val="1"/>
              <c:showSerName val="0"/>
              <c:showPercent val="1"/>
              <c:showBubbleSize val="0"/>
              <c:extLst>
                <c:ext xmlns:c15="http://schemas.microsoft.com/office/drawing/2012/chart" uri="{CE6537A1-D6FC-4f65-9D91-7224C49458BB}">
                  <c15:layout>
                    <c:manualLayout>
                      <c:w val="0.21369243421052631"/>
                      <c:h val="7.8680062793371044E-2"/>
                    </c:manualLayout>
                  </c15:layout>
                  <c15:dlblFieldTable/>
                  <c15:showDataLabelsRange val="0"/>
                </c:ext>
              </c:extLst>
            </c:dLbl>
            <c:dLbl>
              <c:idx val="12"/>
              <c:layout>
                <c:manualLayout>
                  <c:x val="1.226613223511535E-2"/>
                  <c:y val="4.7102577812645686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fld id="{C0A2A625-060C-4895-BEB9-83772A9A7EE2}" type="CATEGORYNAME">
                      <a:rPr lang="en-US" smtClean="0">
                        <a:solidFill>
                          <a:srgbClr val="002060"/>
                        </a:solidFill>
                      </a:rPr>
                      <a:pPr>
                        <a:defRPr sz="1600">
                          <a:solidFill>
                            <a:srgbClr val="002060"/>
                          </a:solidFill>
                          <a:latin typeface="EC Square Sans Pro" panose="020B0506040000020004"/>
                        </a:defRPr>
                      </a:pPr>
                      <a:t>[CATEGORY NAME]</a:t>
                    </a:fld>
                    <a:r>
                      <a:rPr lang="en-US" dirty="0" smtClean="0">
                        <a:solidFill>
                          <a:srgbClr val="002060"/>
                        </a:solidFill>
                      </a:rPr>
                      <a:t> </a:t>
                    </a:r>
                    <a:fld id="{C915B1FE-568C-461B-B20C-685C7CAC3221}" type="PERCENTAGE">
                      <a:rPr lang="en-US" baseline="0" smtClean="0">
                        <a:solidFill>
                          <a:srgbClr val="002060"/>
                        </a:solidFill>
                      </a:rPr>
                      <a:pPr>
                        <a:defRPr sz="1600">
                          <a:solidFill>
                            <a:srgbClr val="002060"/>
                          </a:solidFill>
                          <a:latin typeface="EC Square Sans Pro" panose="020B0506040000020004"/>
                        </a:defRPr>
                      </a:pPr>
                      <a:t>[PERCENTAGE]</a:t>
                    </a:fld>
                    <a:endParaRPr lang="en-US" dirty="0" smtClean="0">
                      <a:solidFill>
                        <a:srgbClr val="002060"/>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106227983837546"/>
                      <c:h val="7.8680062793371044E-2"/>
                    </c:manualLayout>
                  </c15:layout>
                  <c15:dlblFieldTable/>
                  <c15:showDataLabelsRange val="0"/>
                </c:ext>
              </c:extLst>
            </c:dLbl>
            <c:dLbl>
              <c:idx val="13"/>
              <c:layout>
                <c:manualLayout>
                  <c:x val="1.4350544792098321E-2"/>
                  <c:y val="6.1575329085363315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502061317170878"/>
                      <c:h val="7.8680062793371044E-2"/>
                    </c:manualLayout>
                  </c15:layout>
                </c:ext>
              </c:extLst>
            </c:dLbl>
            <c:dLbl>
              <c:idx val="14"/>
              <c:layout>
                <c:manualLayout>
                  <c:x val="-1.0918829430860616E-2"/>
                  <c:y val="-3.4608191312753486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497938682829119"/>
                      <c:h val="7.8680062793371044E-2"/>
                    </c:manualLayout>
                  </c15:layout>
                </c:ext>
              </c:extLst>
            </c:dLbl>
            <c:dLbl>
              <c:idx val="15"/>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endParaRPr lang="en-US"/>
                </a:p>
              </c:txPr>
              <c:dLblPos val="inEnd"/>
              <c:showLegendKey val="0"/>
              <c:showVal val="0"/>
              <c:showCatName val="1"/>
              <c:showSerName val="0"/>
              <c:showPercent val="1"/>
              <c:showBubbleSize val="0"/>
            </c:dLbl>
            <c:dLbl>
              <c:idx val="16"/>
              <c:layout>
                <c:manualLayout>
                  <c:x val="1.2339411520928255E-2"/>
                  <c:y val="-1.0756828234290567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EC Square Sans Pro" panose="020B0506040000020004"/>
                        <a:ea typeface="+mn-ea"/>
                        <a:cs typeface="+mn-cs"/>
                      </a:defRPr>
                    </a:pPr>
                    <a:fld id="{1A8934F6-192E-492F-9E3D-0B1757AA48DF}" type="CATEGORYNAME">
                      <a:rPr lang="en-US" smtClean="0">
                        <a:solidFill>
                          <a:srgbClr val="002060"/>
                        </a:solidFill>
                      </a:rPr>
                      <a:pPr>
                        <a:defRPr sz="1600">
                          <a:latin typeface="EC Square Sans Pro" panose="020B0506040000020004"/>
                        </a:defRPr>
                      </a:pPr>
                      <a:t>[CATEGORY NAME]</a:t>
                    </a:fld>
                    <a:r>
                      <a:rPr lang="en-US" baseline="0" dirty="0" smtClean="0">
                        <a:solidFill>
                          <a:srgbClr val="002060"/>
                        </a:solidFill>
                      </a:rPr>
                      <a:t> </a:t>
                    </a:r>
                    <a:fld id="{D6422DB1-FFDE-407F-AC4F-B15B282DE68B}" type="PERCENTAGE">
                      <a:rPr lang="en-US" baseline="0" smtClean="0">
                        <a:solidFill>
                          <a:srgbClr val="002060"/>
                        </a:solidFill>
                      </a:rPr>
                      <a:pPr>
                        <a:defRPr sz="1600">
                          <a:latin typeface="EC Square Sans Pro" panose="020B0506040000020004"/>
                        </a:defRPr>
                      </a:pPr>
                      <a:t>[PERCENTAGE]</a:t>
                    </a:fld>
                    <a:endParaRPr lang="en-US" baseline="0" dirty="0" smtClean="0">
                      <a:solidFill>
                        <a:srgbClr val="002060"/>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456140350877192"/>
                      <c:h val="5.6934316795203166E-2"/>
                    </c:manualLayout>
                  </c15:layout>
                  <c15:dlblFieldTable/>
                  <c15:showDataLabelsRange val="0"/>
                </c:ext>
              </c:extLst>
            </c:dLbl>
            <c:dLbl>
              <c:idx val="17"/>
              <c:layout>
                <c:manualLayout>
                  <c:x val="0.1608810026419395"/>
                  <c:y val="0.10659937471251485"/>
                </c:manualLayout>
              </c:layout>
              <c:tx>
                <c:rich>
                  <a:bodyPr/>
                  <a:lstStyle/>
                  <a:p>
                    <a:fld id="{64EBAEAE-AAA9-4995-81E8-C049B82086FB}" type="CATEGORYNAME">
                      <a:rPr lang="en-US" smtClean="0"/>
                      <a:pPr/>
                      <a:t>[CATEGORY NAME]</a:t>
                    </a:fld>
                    <a:r>
                      <a:rPr lang="en-US" baseline="0" dirty="0" smtClean="0"/>
                      <a:t> </a:t>
                    </a:r>
                    <a:fld id="{2302F847-F990-4442-B728-552F7D88FB6C}" type="PERCENTAGE">
                      <a:rPr lang="en-US" baseline="0" smtClean="0"/>
                      <a:pPr/>
                      <a:t>[PERCENTAGE]</a:t>
                    </a:fld>
                    <a:endParaRPr lang="en-US" baseline="0" dirty="0" smtClean="0"/>
                  </a:p>
                </c:rich>
              </c:tx>
              <c:dLblPos val="bestFit"/>
              <c:showLegendKey val="0"/>
              <c:showVal val="0"/>
              <c:showCatName val="1"/>
              <c:showSerName val="0"/>
              <c:showPercent val="1"/>
              <c:showBubbleSize val="0"/>
              <c:extLst>
                <c:ext xmlns:c15="http://schemas.microsoft.com/office/drawing/2012/chart" uri="{CE6537A1-D6FC-4f65-9D91-7224C49458BB}">
                  <c15:layout>
                    <c:manualLayout>
                      <c:w val="0.18549890350877191"/>
                      <c:h val="7.8680062793371044E-2"/>
                    </c:manualLayout>
                  </c15:layout>
                  <c15:dlblFieldTable/>
                  <c15:showDataLabelsRange val="0"/>
                </c:ext>
              </c:extLst>
            </c:dLbl>
            <c:dLbl>
              <c:idx val="18"/>
              <c:layout>
                <c:manualLayout>
                  <c:x val="0.11111157877469263"/>
                  <c:y val="7.7830157473757614E-8"/>
                </c:manualLayout>
              </c:layout>
              <c:tx>
                <c:rich>
                  <a:bodyPr/>
                  <a:lstStyle/>
                  <a:p>
                    <a:fld id="{F0A15A87-BA71-473B-832B-C554C8FE116D}" type="CATEGORYNAME">
                      <a:rPr lang="en-US" smtClean="0">
                        <a:solidFill>
                          <a:srgbClr val="002060"/>
                        </a:solidFill>
                      </a:rPr>
                      <a:pPr/>
                      <a:t>[CATEGORY NAME]</a:t>
                    </a:fld>
                    <a:r>
                      <a:rPr lang="en-US" baseline="0" dirty="0" smtClean="0">
                        <a:solidFill>
                          <a:srgbClr val="002060"/>
                        </a:solidFill>
                      </a:rPr>
                      <a:t> </a:t>
                    </a:r>
                    <a:fld id="{65AFD946-182A-4D45-9E67-276351FAAD1F}" type="PERCENTAGE">
                      <a:rPr lang="en-US" baseline="0" smtClean="0">
                        <a:solidFill>
                          <a:srgbClr val="002060"/>
                        </a:solidFill>
                      </a:rPr>
                      <a:pPr/>
                      <a:t>[PERCENTAGE]</a:t>
                    </a:fld>
                    <a:endParaRPr lang="en-US" baseline="0" dirty="0" smtClean="0">
                      <a:solidFill>
                        <a:srgbClr val="002060"/>
                      </a:solidFill>
                    </a:endParaRPr>
                  </a:p>
                </c:rich>
              </c:tx>
              <c:dLblPos val="bestFit"/>
              <c:showLegendKey val="0"/>
              <c:showVal val="0"/>
              <c:showCatName val="1"/>
              <c:showSerName val="0"/>
              <c:showPercent val="1"/>
              <c:showBubbleSize val="0"/>
              <c:extLst>
                <c:ext xmlns:c15="http://schemas.microsoft.com/office/drawing/2012/chart" uri="{CE6537A1-D6FC-4f65-9D91-7224C49458BB}">
                  <c15:layout>
                    <c:manualLayout>
                      <c:w val="0.23610197368421051"/>
                      <c:h val="7.8680062793371044E-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EC Square Sans Pro" panose="020B0506040000020004"/>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Sheet1!$A$127:$A$145</c:f>
              <c:strCache>
                <c:ptCount val="19"/>
                <c:pt idx="0">
                  <c:v>Amoxiciclină</c:v>
                </c:pt>
                <c:pt idx="1">
                  <c:v>Enrofloxacină</c:v>
                </c:pt>
                <c:pt idx="2">
                  <c:v>Ceftiofur</c:v>
                </c:pt>
                <c:pt idx="3">
                  <c:v>Colistin sulfat</c:v>
                </c:pt>
                <c:pt idx="4">
                  <c:v>Florfenicol</c:v>
                </c:pt>
                <c:pt idx="5">
                  <c:v>Lincomicină</c:v>
                </c:pt>
                <c:pt idx="6">
                  <c:v>Sulfamide potențiate</c:v>
                </c:pt>
                <c:pt idx="7">
                  <c:v>Neomicnă</c:v>
                </c:pt>
                <c:pt idx="8">
                  <c:v>Cobactan</c:v>
                </c:pt>
                <c:pt idx="9">
                  <c:v>Gentamicină</c:v>
                </c:pt>
                <c:pt idx="10">
                  <c:v>Doxiciclină</c:v>
                </c:pt>
                <c:pt idx="11">
                  <c:v>Ampicilină</c:v>
                </c:pt>
                <c:pt idx="12">
                  <c:v>Streptomicină</c:v>
                </c:pt>
                <c:pt idx="13">
                  <c:v>Lincospectin</c:v>
                </c:pt>
                <c:pt idx="14">
                  <c:v>Ciprofloxacină</c:v>
                </c:pt>
                <c:pt idx="15">
                  <c:v>Tetraciclină</c:v>
                </c:pt>
                <c:pt idx="16">
                  <c:v>Eritromicină</c:v>
                </c:pt>
                <c:pt idx="17">
                  <c:v>Flunequine</c:v>
                </c:pt>
                <c:pt idx="18">
                  <c:v>Spectinomicine</c:v>
                </c:pt>
              </c:strCache>
            </c:strRef>
          </c:cat>
          <c:val>
            <c:numRef>
              <c:f>Sheet1!$B$127:$B$145</c:f>
              <c:numCache>
                <c:formatCode>General</c:formatCode>
                <c:ptCount val="19"/>
                <c:pt idx="0">
                  <c:v>14</c:v>
                </c:pt>
                <c:pt idx="1">
                  <c:v>17</c:v>
                </c:pt>
                <c:pt idx="2">
                  <c:v>5</c:v>
                </c:pt>
                <c:pt idx="3">
                  <c:v>14</c:v>
                </c:pt>
                <c:pt idx="4">
                  <c:v>17</c:v>
                </c:pt>
                <c:pt idx="5">
                  <c:v>9</c:v>
                </c:pt>
                <c:pt idx="6">
                  <c:v>4</c:v>
                </c:pt>
                <c:pt idx="7">
                  <c:v>16</c:v>
                </c:pt>
                <c:pt idx="8">
                  <c:v>9</c:v>
                </c:pt>
                <c:pt idx="9">
                  <c:v>17</c:v>
                </c:pt>
                <c:pt idx="10">
                  <c:v>5</c:v>
                </c:pt>
                <c:pt idx="11">
                  <c:v>9</c:v>
                </c:pt>
                <c:pt idx="12">
                  <c:v>2</c:v>
                </c:pt>
                <c:pt idx="13">
                  <c:v>4</c:v>
                </c:pt>
                <c:pt idx="14">
                  <c:v>3</c:v>
                </c:pt>
                <c:pt idx="15">
                  <c:v>14</c:v>
                </c:pt>
                <c:pt idx="16">
                  <c:v>3</c:v>
                </c:pt>
                <c:pt idx="17">
                  <c:v>5</c:v>
                </c:pt>
                <c:pt idx="18">
                  <c:v>2</c:v>
                </c:pt>
              </c:numCache>
            </c:numRef>
          </c:val>
          <c:extLst xmlns:c16r2="http://schemas.microsoft.com/office/drawing/2015/06/chart">
            <c:ext xmlns:c16="http://schemas.microsoft.com/office/drawing/2014/chart" uri="{C3380CC4-5D6E-409C-BE32-E72D297353CC}">
              <c16:uniqueId val="{00000026-9C4C-42C9-95F3-989176C77545}"/>
            </c:ext>
          </c:extLst>
        </c:ser>
        <c:dLbls>
          <c:dLblPos val="inEnd"/>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6.7132714179958279E-3"/>
          <c:y val="0.84442336524855333"/>
          <c:w val="0.98733803011465671"/>
          <c:h val="0.15553919144295592"/>
        </c:manualLayout>
      </c:layout>
      <c:overlay val="0"/>
      <c:spPr>
        <a:solidFill>
          <a:schemeClr val="lt1">
            <a:alpha val="78000"/>
          </a:schemeClr>
        </a:solidFill>
        <a:ln>
          <a:noFill/>
        </a:ln>
        <a:effectLst/>
      </c:spPr>
      <c:txPr>
        <a:bodyPr rot="0" spcFirstLastPara="1" vertOverflow="ellipsis" vert="horz" wrap="square" anchor="ctr" anchorCtr="1"/>
        <a:lstStyle/>
        <a:p>
          <a:pPr>
            <a:defRPr sz="1600" b="1" i="0" u="none" strike="noStrike" kern="1200" baseline="0">
              <a:solidFill>
                <a:srgbClr val="002060"/>
              </a:solidFill>
              <a:latin typeface="EC Square Sans Pro" panose="020B0506040000020004"/>
              <a:ea typeface="+mn-ea"/>
              <a:cs typeface="Times New Roman" panose="02020603050405020304" pitchFamily="18" charset="0"/>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FF0000"/>
                </a:solidFill>
                <a:latin typeface="EC Square Sans Pro"/>
                <a:ea typeface="+mn-ea"/>
                <a:cs typeface="+mn-cs"/>
              </a:defRPr>
            </a:pPr>
            <a:r>
              <a:rPr lang="en-US" sz="2400" b="1" dirty="0">
                <a:solidFill>
                  <a:srgbClr val="FF0000"/>
                </a:solidFill>
                <a:latin typeface="EC Square Sans Pro"/>
              </a:rPr>
              <a:t>Evolution of resistance to E. </a:t>
            </a:r>
            <a:r>
              <a:rPr lang="en-US" sz="2400" b="1" dirty="0" smtClean="0">
                <a:solidFill>
                  <a:srgbClr val="FF0000"/>
                </a:solidFill>
                <a:latin typeface="EC Square Sans Pro"/>
              </a:rPr>
              <a:t>coli in studied farms</a:t>
            </a:r>
            <a:endParaRPr lang="en-US" sz="2400" b="1" dirty="0">
              <a:solidFill>
                <a:srgbClr val="FF0000"/>
              </a:solidFill>
              <a:latin typeface="EC Square Sans Pro"/>
            </a:endParaRPr>
          </a:p>
        </c:rich>
      </c:tx>
      <c:layout>
        <c:manualLayout>
          <c:xMode val="edge"/>
          <c:yMode val="edge"/>
          <c:x val="0.29192432561123566"/>
          <c:y val="1.3622054141408364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FF0000"/>
              </a:solidFill>
              <a:latin typeface="EC Square Sans Pro"/>
              <a:ea typeface="+mn-ea"/>
              <a:cs typeface="+mn-cs"/>
            </a:defRPr>
          </a:pPr>
          <a:endParaRPr lang="en-US"/>
        </a:p>
      </c:txPr>
    </c:title>
    <c:autoTitleDeleted val="0"/>
    <c:plotArea>
      <c:layout>
        <c:manualLayout>
          <c:layoutTarget val="inner"/>
          <c:xMode val="edge"/>
          <c:yMode val="edge"/>
          <c:x val="2.5112533661475769E-2"/>
          <c:y val="0.12044790101857079"/>
          <c:w val="0.96390055443244915"/>
          <c:h val="0.66044433590299112"/>
        </c:manualLayout>
      </c:layout>
      <c:barChart>
        <c:barDir val="col"/>
        <c:grouping val="clustered"/>
        <c:varyColors val="0"/>
        <c:ser>
          <c:idx val="0"/>
          <c:order val="0"/>
          <c:tx>
            <c:strRef>
              <c:f>Sheet1!$B$104</c:f>
              <c:strCache>
                <c:ptCount val="1"/>
                <c:pt idx="0">
                  <c:v>R</c:v>
                </c:pt>
              </c:strCache>
            </c:strRef>
          </c:tx>
          <c:spPr>
            <a:solidFill>
              <a:schemeClr val="accent1"/>
            </a:solidFill>
            <a:ln>
              <a:noFill/>
            </a:ln>
            <a:effectLst/>
          </c:spPr>
          <c:invertIfNegative val="0"/>
          <c:cat>
            <c:strRef>
              <c:f>Sheet1!$A$105:$A$123</c:f>
              <c:strCache>
                <c:ptCount val="19"/>
                <c:pt idx="0">
                  <c:v>Amoxiciclină</c:v>
                </c:pt>
                <c:pt idx="1">
                  <c:v>Enrofloxacină</c:v>
                </c:pt>
                <c:pt idx="2">
                  <c:v>Ceftiofur</c:v>
                </c:pt>
                <c:pt idx="3">
                  <c:v>Colistin sulfat</c:v>
                </c:pt>
                <c:pt idx="4">
                  <c:v>Florfenicol</c:v>
                </c:pt>
                <c:pt idx="5">
                  <c:v>Lincomicină</c:v>
                </c:pt>
                <c:pt idx="6">
                  <c:v>Sulfamide potențiate</c:v>
                </c:pt>
                <c:pt idx="7">
                  <c:v>Neomicnă</c:v>
                </c:pt>
                <c:pt idx="8">
                  <c:v>Cobactan</c:v>
                </c:pt>
                <c:pt idx="9">
                  <c:v>Gentamicină</c:v>
                </c:pt>
                <c:pt idx="10">
                  <c:v>Doxiciclină</c:v>
                </c:pt>
                <c:pt idx="11">
                  <c:v>Ampicilină</c:v>
                </c:pt>
                <c:pt idx="12">
                  <c:v>Streptomicină</c:v>
                </c:pt>
                <c:pt idx="13">
                  <c:v>Lincospectin</c:v>
                </c:pt>
                <c:pt idx="14">
                  <c:v>Ciprofloxacină</c:v>
                </c:pt>
                <c:pt idx="15">
                  <c:v>Tetraciclină</c:v>
                </c:pt>
                <c:pt idx="16">
                  <c:v>Eritromicină</c:v>
                </c:pt>
                <c:pt idx="17">
                  <c:v>Flunequine</c:v>
                </c:pt>
                <c:pt idx="18">
                  <c:v>Spectinomicine</c:v>
                </c:pt>
              </c:strCache>
            </c:strRef>
          </c:cat>
          <c:val>
            <c:numRef>
              <c:f>Sheet1!$B$105:$B$123</c:f>
              <c:numCache>
                <c:formatCode>General</c:formatCode>
                <c:ptCount val="19"/>
                <c:pt idx="0">
                  <c:v>14</c:v>
                </c:pt>
                <c:pt idx="1">
                  <c:v>5</c:v>
                </c:pt>
                <c:pt idx="2">
                  <c:v>0</c:v>
                </c:pt>
                <c:pt idx="3">
                  <c:v>6</c:v>
                </c:pt>
                <c:pt idx="4">
                  <c:v>9</c:v>
                </c:pt>
                <c:pt idx="5">
                  <c:v>9</c:v>
                </c:pt>
                <c:pt idx="6">
                  <c:v>4</c:v>
                </c:pt>
                <c:pt idx="7">
                  <c:v>12</c:v>
                </c:pt>
                <c:pt idx="8">
                  <c:v>0</c:v>
                </c:pt>
                <c:pt idx="9">
                  <c:v>1</c:v>
                </c:pt>
                <c:pt idx="10">
                  <c:v>2</c:v>
                </c:pt>
                <c:pt idx="11">
                  <c:v>8</c:v>
                </c:pt>
                <c:pt idx="12">
                  <c:v>2</c:v>
                </c:pt>
                <c:pt idx="13">
                  <c:v>1</c:v>
                </c:pt>
                <c:pt idx="14">
                  <c:v>0</c:v>
                </c:pt>
                <c:pt idx="15">
                  <c:v>13</c:v>
                </c:pt>
                <c:pt idx="16">
                  <c:v>3</c:v>
                </c:pt>
                <c:pt idx="17">
                  <c:v>3</c:v>
                </c:pt>
                <c:pt idx="18">
                  <c:v>0</c:v>
                </c:pt>
              </c:numCache>
            </c:numRef>
          </c:val>
          <c:extLst xmlns:c16r2="http://schemas.microsoft.com/office/drawing/2015/06/chart">
            <c:ext xmlns:c16="http://schemas.microsoft.com/office/drawing/2014/chart" uri="{C3380CC4-5D6E-409C-BE32-E72D297353CC}">
              <c16:uniqueId val="{00000000-325C-40AB-AD0C-7C9F9D1A8239}"/>
            </c:ext>
          </c:extLst>
        </c:ser>
        <c:ser>
          <c:idx val="1"/>
          <c:order val="1"/>
          <c:tx>
            <c:strRef>
              <c:f>Sheet1!$C$104</c:f>
              <c:strCache>
                <c:ptCount val="1"/>
                <c:pt idx="0">
                  <c:v>MS</c:v>
                </c:pt>
              </c:strCache>
            </c:strRef>
          </c:tx>
          <c:spPr>
            <a:solidFill>
              <a:schemeClr val="accent2"/>
            </a:solidFill>
            <a:ln>
              <a:noFill/>
            </a:ln>
            <a:effectLst/>
          </c:spPr>
          <c:invertIfNegative val="0"/>
          <c:cat>
            <c:strRef>
              <c:f>Sheet1!$A$105:$A$123</c:f>
              <c:strCache>
                <c:ptCount val="19"/>
                <c:pt idx="0">
                  <c:v>Amoxiciclină</c:v>
                </c:pt>
                <c:pt idx="1">
                  <c:v>Enrofloxacină</c:v>
                </c:pt>
                <c:pt idx="2">
                  <c:v>Ceftiofur</c:v>
                </c:pt>
                <c:pt idx="3">
                  <c:v>Colistin sulfat</c:v>
                </c:pt>
                <c:pt idx="4">
                  <c:v>Florfenicol</c:v>
                </c:pt>
                <c:pt idx="5">
                  <c:v>Lincomicină</c:v>
                </c:pt>
                <c:pt idx="6">
                  <c:v>Sulfamide potențiate</c:v>
                </c:pt>
                <c:pt idx="7">
                  <c:v>Neomicnă</c:v>
                </c:pt>
                <c:pt idx="8">
                  <c:v>Cobactan</c:v>
                </c:pt>
                <c:pt idx="9">
                  <c:v>Gentamicină</c:v>
                </c:pt>
                <c:pt idx="10">
                  <c:v>Doxiciclină</c:v>
                </c:pt>
                <c:pt idx="11">
                  <c:v>Ampicilină</c:v>
                </c:pt>
                <c:pt idx="12">
                  <c:v>Streptomicină</c:v>
                </c:pt>
                <c:pt idx="13">
                  <c:v>Lincospectin</c:v>
                </c:pt>
                <c:pt idx="14">
                  <c:v>Ciprofloxacină</c:v>
                </c:pt>
                <c:pt idx="15">
                  <c:v>Tetraciclină</c:v>
                </c:pt>
                <c:pt idx="16">
                  <c:v>Eritromicină</c:v>
                </c:pt>
                <c:pt idx="17">
                  <c:v>Flunequine</c:v>
                </c:pt>
                <c:pt idx="18">
                  <c:v>Spectinomicine</c:v>
                </c:pt>
              </c:strCache>
            </c:strRef>
          </c:cat>
          <c:val>
            <c:numRef>
              <c:f>Sheet1!$C$105:$C$123</c:f>
              <c:numCache>
                <c:formatCode>General</c:formatCode>
                <c:ptCount val="19"/>
                <c:pt idx="0">
                  <c:v>0</c:v>
                </c:pt>
                <c:pt idx="1">
                  <c:v>4</c:v>
                </c:pt>
                <c:pt idx="2">
                  <c:v>2</c:v>
                </c:pt>
                <c:pt idx="3">
                  <c:v>7</c:v>
                </c:pt>
                <c:pt idx="4">
                  <c:v>0</c:v>
                </c:pt>
                <c:pt idx="5">
                  <c:v>0</c:v>
                </c:pt>
                <c:pt idx="6">
                  <c:v>0</c:v>
                </c:pt>
                <c:pt idx="7">
                  <c:v>4</c:v>
                </c:pt>
                <c:pt idx="8">
                  <c:v>1</c:v>
                </c:pt>
                <c:pt idx="9">
                  <c:v>9</c:v>
                </c:pt>
                <c:pt idx="10">
                  <c:v>2</c:v>
                </c:pt>
                <c:pt idx="11">
                  <c:v>1</c:v>
                </c:pt>
                <c:pt idx="12">
                  <c:v>0</c:v>
                </c:pt>
                <c:pt idx="13">
                  <c:v>0</c:v>
                </c:pt>
                <c:pt idx="14">
                  <c:v>0</c:v>
                </c:pt>
                <c:pt idx="15">
                  <c:v>1</c:v>
                </c:pt>
                <c:pt idx="16">
                  <c:v>0</c:v>
                </c:pt>
                <c:pt idx="17">
                  <c:v>0</c:v>
                </c:pt>
                <c:pt idx="18">
                  <c:v>1</c:v>
                </c:pt>
              </c:numCache>
            </c:numRef>
          </c:val>
          <c:extLst xmlns:c16r2="http://schemas.microsoft.com/office/drawing/2015/06/chart">
            <c:ext xmlns:c16="http://schemas.microsoft.com/office/drawing/2014/chart" uri="{C3380CC4-5D6E-409C-BE32-E72D297353CC}">
              <c16:uniqueId val="{00000001-325C-40AB-AD0C-7C9F9D1A8239}"/>
            </c:ext>
          </c:extLst>
        </c:ser>
        <c:ser>
          <c:idx val="2"/>
          <c:order val="2"/>
          <c:tx>
            <c:strRef>
              <c:f>Sheet1!$D$104</c:f>
              <c:strCache>
                <c:ptCount val="1"/>
                <c:pt idx="0">
                  <c:v>S</c:v>
                </c:pt>
              </c:strCache>
            </c:strRef>
          </c:tx>
          <c:spPr>
            <a:solidFill>
              <a:schemeClr val="accent3"/>
            </a:solidFill>
            <a:ln>
              <a:noFill/>
            </a:ln>
            <a:effectLst/>
          </c:spPr>
          <c:invertIfNegative val="0"/>
          <c:cat>
            <c:strRef>
              <c:f>Sheet1!$A$105:$A$123</c:f>
              <c:strCache>
                <c:ptCount val="19"/>
                <c:pt idx="0">
                  <c:v>Amoxiciclină</c:v>
                </c:pt>
                <c:pt idx="1">
                  <c:v>Enrofloxacină</c:v>
                </c:pt>
                <c:pt idx="2">
                  <c:v>Ceftiofur</c:v>
                </c:pt>
                <c:pt idx="3">
                  <c:v>Colistin sulfat</c:v>
                </c:pt>
                <c:pt idx="4">
                  <c:v>Florfenicol</c:v>
                </c:pt>
                <c:pt idx="5">
                  <c:v>Lincomicină</c:v>
                </c:pt>
                <c:pt idx="6">
                  <c:v>Sulfamide potențiate</c:v>
                </c:pt>
                <c:pt idx="7">
                  <c:v>Neomicnă</c:v>
                </c:pt>
                <c:pt idx="8">
                  <c:v>Cobactan</c:v>
                </c:pt>
                <c:pt idx="9">
                  <c:v>Gentamicină</c:v>
                </c:pt>
                <c:pt idx="10">
                  <c:v>Doxiciclină</c:v>
                </c:pt>
                <c:pt idx="11">
                  <c:v>Ampicilină</c:v>
                </c:pt>
                <c:pt idx="12">
                  <c:v>Streptomicină</c:v>
                </c:pt>
                <c:pt idx="13">
                  <c:v>Lincospectin</c:v>
                </c:pt>
                <c:pt idx="14">
                  <c:v>Ciprofloxacină</c:v>
                </c:pt>
                <c:pt idx="15">
                  <c:v>Tetraciclină</c:v>
                </c:pt>
                <c:pt idx="16">
                  <c:v>Eritromicină</c:v>
                </c:pt>
                <c:pt idx="17">
                  <c:v>Flunequine</c:v>
                </c:pt>
                <c:pt idx="18">
                  <c:v>Spectinomicine</c:v>
                </c:pt>
              </c:strCache>
            </c:strRef>
          </c:cat>
          <c:val>
            <c:numRef>
              <c:f>Sheet1!$D$105:$D$123</c:f>
              <c:numCache>
                <c:formatCode>General</c:formatCode>
                <c:ptCount val="19"/>
                <c:pt idx="0">
                  <c:v>0</c:v>
                </c:pt>
                <c:pt idx="1">
                  <c:v>8</c:v>
                </c:pt>
                <c:pt idx="2">
                  <c:v>3</c:v>
                </c:pt>
                <c:pt idx="3">
                  <c:v>1</c:v>
                </c:pt>
                <c:pt idx="4">
                  <c:v>8</c:v>
                </c:pt>
                <c:pt idx="5">
                  <c:v>0</c:v>
                </c:pt>
                <c:pt idx="6">
                  <c:v>0</c:v>
                </c:pt>
                <c:pt idx="7">
                  <c:v>0</c:v>
                </c:pt>
                <c:pt idx="8">
                  <c:v>8</c:v>
                </c:pt>
                <c:pt idx="9">
                  <c:v>7</c:v>
                </c:pt>
                <c:pt idx="10">
                  <c:v>1</c:v>
                </c:pt>
                <c:pt idx="11">
                  <c:v>1</c:v>
                </c:pt>
                <c:pt idx="12">
                  <c:v>0</c:v>
                </c:pt>
                <c:pt idx="13">
                  <c:v>3</c:v>
                </c:pt>
                <c:pt idx="14">
                  <c:v>3</c:v>
                </c:pt>
                <c:pt idx="15">
                  <c:v>1</c:v>
                </c:pt>
                <c:pt idx="16">
                  <c:v>0</c:v>
                </c:pt>
                <c:pt idx="17">
                  <c:v>2</c:v>
                </c:pt>
                <c:pt idx="18">
                  <c:v>1</c:v>
                </c:pt>
              </c:numCache>
            </c:numRef>
          </c:val>
          <c:extLst xmlns:c16r2="http://schemas.microsoft.com/office/drawing/2015/06/chart">
            <c:ext xmlns:c16="http://schemas.microsoft.com/office/drawing/2014/chart" uri="{C3380CC4-5D6E-409C-BE32-E72D297353CC}">
              <c16:uniqueId val="{00000002-325C-40AB-AD0C-7C9F9D1A8239}"/>
            </c:ext>
          </c:extLst>
        </c:ser>
        <c:dLbls>
          <c:showLegendKey val="0"/>
          <c:showVal val="0"/>
          <c:showCatName val="0"/>
          <c:showSerName val="0"/>
          <c:showPercent val="0"/>
          <c:showBubbleSize val="0"/>
        </c:dLbls>
        <c:gapWidth val="219"/>
        <c:overlap val="-27"/>
        <c:axId val="1063444608"/>
        <c:axId val="1063444064"/>
      </c:barChart>
      <c:catAx>
        <c:axId val="106344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2060"/>
                </a:solidFill>
                <a:latin typeface="EC Square Sans Pro"/>
                <a:ea typeface="+mn-ea"/>
                <a:cs typeface="+mn-cs"/>
              </a:defRPr>
            </a:pPr>
            <a:endParaRPr lang="en-US"/>
          </a:p>
        </c:txPr>
        <c:crossAx val="1063444064"/>
        <c:crosses val="autoZero"/>
        <c:auto val="1"/>
        <c:lblAlgn val="ctr"/>
        <c:lblOffset val="100"/>
        <c:noMultiLvlLbl val="0"/>
      </c:catAx>
      <c:valAx>
        <c:axId val="1063444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EC Square Sans Pro"/>
                <a:ea typeface="+mn-ea"/>
                <a:cs typeface="+mn-cs"/>
              </a:defRPr>
            </a:pPr>
            <a:endParaRPr lang="en-US"/>
          </a:p>
        </c:txPr>
        <c:crossAx val="1063444608"/>
        <c:crosses val="autoZero"/>
        <c:crossBetween val="between"/>
      </c:valAx>
      <c:spPr>
        <a:noFill/>
        <a:ln>
          <a:noFill/>
        </a:ln>
        <a:effectLst/>
      </c:spPr>
    </c:plotArea>
    <c:legend>
      <c:legendPos val="b"/>
      <c:layout>
        <c:manualLayout>
          <c:xMode val="edge"/>
          <c:yMode val="edge"/>
          <c:x val="0.78157664435141228"/>
          <c:y val="0.1252953588320242"/>
          <c:w val="0.19976489738743347"/>
          <c:h val="8.8933428775948467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EC Square Sans Pro"/>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D0156-3D8D-46F8-B92D-15F7259352CB}" type="datetimeFigureOut">
              <a:rPr lang="en-US" smtClean="0"/>
              <a:t>07-May-24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EA9A5-2E2A-498C-8E6C-377C255C6CC0}" type="slidenum">
              <a:rPr lang="en-US" smtClean="0"/>
              <a:t>‹#›</a:t>
            </a:fld>
            <a:endParaRPr lang="en-US"/>
          </a:p>
        </p:txBody>
      </p:sp>
    </p:spTree>
    <p:extLst>
      <p:ext uri="{BB962C8B-B14F-4D97-AF65-F5344CB8AC3E}">
        <p14:creationId xmlns:p14="http://schemas.microsoft.com/office/powerpoint/2010/main" val="477154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DC3707-1A8F-4D20-993C-7FB6E44AF684}" type="slidenum">
              <a:rPr lang="en-US" smtClean="0"/>
              <a:pPr/>
              <a:t>31</a:t>
            </a:fld>
            <a:endParaRPr lang="en-US"/>
          </a:p>
        </p:txBody>
      </p:sp>
    </p:spTree>
    <p:extLst>
      <p:ext uri="{BB962C8B-B14F-4D97-AF65-F5344CB8AC3E}">
        <p14:creationId xmlns:p14="http://schemas.microsoft.com/office/powerpoint/2010/main" val="3091624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cid:image004.jpg@01D9F6A4.3DC88080" TargetMode="External"/><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1E2AD2-7169-4E96-8966-61ED5933CFDC}" type="datetimeFigureOut">
              <a:rPr lang="en-US" smtClean="0"/>
              <a:t>07-May-24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1499446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1E2AD2-7169-4E96-8966-61ED5933CFDC}" type="datetimeFigureOut">
              <a:rPr lang="en-US" smtClean="0"/>
              <a:t>07-May-24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4078110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1E2AD2-7169-4E96-8966-61ED5933CFDC}" type="datetimeFigureOut">
              <a:rPr lang="en-US" smtClean="0"/>
              <a:t>07-May-24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1651914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xmlns=""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xmlns=""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2149"/>
          </a:xfrm>
          <a:prstGeom prst="rect">
            <a:avLst/>
          </a:prstGeom>
        </p:spPr>
      </p:pic>
      <p:sp>
        <p:nvSpPr>
          <p:cNvPr id="9" name="object 21">
            <a:extLst>
              <a:ext uri="{FF2B5EF4-FFF2-40B4-BE49-F238E27FC236}">
                <a16:creationId xmlns:a16="http://schemas.microsoft.com/office/drawing/2014/main" xmlns="" id="{E547769E-C798-E733-21F6-6FBFA1D54900}"/>
              </a:ext>
            </a:extLst>
          </p:cNvPr>
          <p:cNvSpPr/>
          <p:nvPr userDrawn="1"/>
        </p:nvSpPr>
        <p:spPr>
          <a:xfrm>
            <a:off x="0" y="5178360"/>
            <a:ext cx="8712200" cy="1674569"/>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sz="1797"/>
          </a:p>
        </p:txBody>
      </p:sp>
      <p:pic>
        <p:nvPicPr>
          <p:cNvPr id="11" name="Imagen 10" descr="Logotipo&#10;&#10;Descripción generada automáticamente">
            <a:extLst>
              <a:ext uri="{FF2B5EF4-FFF2-40B4-BE49-F238E27FC236}">
                <a16:creationId xmlns:a16="http://schemas.microsoft.com/office/drawing/2014/main" xmlns="" id="{25014AE0-3808-E0EE-BAC2-9AD3ED814F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xmlns=""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xmlns=""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xmlns=""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5" name="Rectángulo 14">
            <a:extLst>
              <a:ext uri="{FF2B5EF4-FFF2-40B4-BE49-F238E27FC236}">
                <a16:creationId xmlns:a16="http://schemas.microsoft.com/office/drawing/2014/main" xmlns="" id="{A9CF4B79-D988-D340-D3EB-0BF9D9F52272}"/>
              </a:ext>
            </a:extLst>
          </p:cNvPr>
          <p:cNvSpPr/>
          <p:nvPr userDrawn="1"/>
        </p:nvSpPr>
        <p:spPr>
          <a:xfrm>
            <a:off x="5225099" y="1724488"/>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xmlns=""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xmlns=""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8" name="Rectángulo 17">
            <a:extLst>
              <a:ext uri="{FF2B5EF4-FFF2-40B4-BE49-F238E27FC236}">
                <a16:creationId xmlns:a16="http://schemas.microsoft.com/office/drawing/2014/main" xmlns="" id="{FF8E1E59-A00D-A8DD-3D7E-F74445859AA3}"/>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xmlns=""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xmlns="" id="{2677BCA0-65A9-6A03-E78C-14D6F7355EFC}"/>
              </a:ext>
            </a:extLst>
          </p:cNvPr>
          <p:cNvSpPr/>
          <p:nvPr userDrawn="1"/>
        </p:nvSpPr>
        <p:spPr>
          <a:xfrm>
            <a:off x="3478675" y="1724488"/>
            <a:ext cx="1746000" cy="174277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1" name="Forma libre: forma 20">
            <a:extLst>
              <a:ext uri="{FF2B5EF4-FFF2-40B4-BE49-F238E27FC236}">
                <a16:creationId xmlns:a16="http://schemas.microsoft.com/office/drawing/2014/main" xmlns=""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xmlns=""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xmlns=""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xmlns=""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xmlns=""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xmlns=""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57951"/>
            <a:ext cx="1105152" cy="1179185"/>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xmlns=""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xmlns=""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xmlns=""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3" y="2210102"/>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xmlns=""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xmlns=""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xmlns=""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5" name="Marcador de texto 34">
            <a:extLst>
              <a:ext uri="{FF2B5EF4-FFF2-40B4-BE49-F238E27FC236}">
                <a16:creationId xmlns:a16="http://schemas.microsoft.com/office/drawing/2014/main" xmlns="" id="{07E29EFD-C0C4-495B-1ABB-1ABCDF39870D}"/>
              </a:ext>
            </a:extLst>
          </p:cNvPr>
          <p:cNvSpPr>
            <a:spLocks noGrp="1"/>
          </p:cNvSpPr>
          <p:nvPr>
            <p:ph type="body" sz="quarter" idx="10" hasCustomPrompt="1"/>
          </p:nvPr>
        </p:nvSpPr>
        <p:spPr>
          <a:xfrm>
            <a:off x="381000" y="5576087"/>
            <a:ext cx="7874000" cy="780187"/>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xmlns="" id="{53BDFECB-4DA6-72A4-8ABD-2FC20B988984}"/>
              </a:ext>
            </a:extLst>
          </p:cNvPr>
          <p:cNvSpPr>
            <a:spLocks noGrp="1"/>
          </p:cNvSpPr>
          <p:nvPr>
            <p:ph type="body" sz="quarter" idx="11" hasCustomPrompt="1"/>
          </p:nvPr>
        </p:nvSpPr>
        <p:spPr>
          <a:xfrm>
            <a:off x="381000" y="6390909"/>
            <a:ext cx="2971800" cy="370394"/>
          </a:xfrm>
          <a:prstGeom prst="rect">
            <a:avLst/>
          </a:prstGeom>
        </p:spPr>
        <p:txBody>
          <a:bodyPr/>
          <a:lstStyle>
            <a:lvl1pPr>
              <a:defRPr sz="1597">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xmlns="" id="{582D17B3-5A6C-42CA-853B-4103A0708918}"/>
              </a:ext>
            </a:extLst>
          </p:cNvPr>
          <p:cNvPicPr/>
          <p:nvPr userDrawn="1"/>
        </p:nvPicPr>
        <p:blipFill>
          <a:blip r:embed="rId11" r:link="rId12" cstate="print">
            <a:extLst>
              <a:ext uri="{28A0092B-C50C-407E-A947-70E740481C1C}">
                <a14:useLocalDpi xmlns:a14="http://schemas.microsoft.com/office/drawing/2010/main" val="0"/>
              </a:ext>
            </a:extLst>
          </a:blip>
          <a:srcRect/>
          <a:stretch>
            <a:fillRect/>
          </a:stretch>
        </p:blipFill>
        <p:spPr bwMode="auto">
          <a:xfrm>
            <a:off x="8991600" y="5595101"/>
            <a:ext cx="3022600" cy="795807"/>
          </a:xfrm>
          <a:prstGeom prst="rect">
            <a:avLst/>
          </a:prstGeom>
          <a:noFill/>
          <a:ln>
            <a:noFill/>
          </a:ln>
        </p:spPr>
      </p:pic>
    </p:spTree>
    <p:extLst>
      <p:ext uri="{BB962C8B-B14F-4D97-AF65-F5344CB8AC3E}">
        <p14:creationId xmlns:p14="http://schemas.microsoft.com/office/powerpoint/2010/main" val="2990699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0BE46563-0AF8-D4CE-73C0-03D0CBEB89E0}"/>
              </a:ext>
            </a:extLst>
          </p:cNvPr>
          <p:cNvSpPr/>
          <p:nvPr userDrawn="1"/>
        </p:nvSpPr>
        <p:spPr>
          <a:xfrm>
            <a:off x="6096002" y="0"/>
            <a:ext cx="6142017" cy="6015011"/>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8" name="object 3">
            <a:extLst>
              <a:ext uri="{FF2B5EF4-FFF2-40B4-BE49-F238E27FC236}">
                <a16:creationId xmlns:a16="http://schemas.microsoft.com/office/drawing/2014/main" xmlns="" id="{BA9409D1-A9BD-5F7D-AF9C-32F07DE1ED4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2510"/>
          </a:xfrm>
          <a:prstGeom prst="rect">
            <a:avLst/>
          </a:prstGeom>
        </p:spPr>
      </p:pic>
      <p:pic>
        <p:nvPicPr>
          <p:cNvPr id="24" name="Imagen 23" descr="Logotipo&#10;&#10;Descripción generada automáticamente">
            <a:extLst>
              <a:ext uri="{FF2B5EF4-FFF2-40B4-BE49-F238E27FC236}">
                <a16:creationId xmlns:a16="http://schemas.microsoft.com/office/drawing/2014/main" xmlns="" id="{CD3A48FE-86EE-9668-0A0C-95A6EB2017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366" y="140364"/>
            <a:ext cx="2149620" cy="952593"/>
          </a:xfrm>
          <a:prstGeom prst="rect">
            <a:avLst/>
          </a:prstGeom>
        </p:spPr>
      </p:pic>
      <p:sp>
        <p:nvSpPr>
          <p:cNvPr id="35" name="Marcador de texto 33">
            <a:extLst>
              <a:ext uri="{FF2B5EF4-FFF2-40B4-BE49-F238E27FC236}">
                <a16:creationId xmlns:a16="http://schemas.microsoft.com/office/drawing/2014/main" xmlns="" id="{850E120E-924B-F0F4-3400-13B1861D1B2E}"/>
              </a:ext>
            </a:extLst>
          </p:cNvPr>
          <p:cNvSpPr>
            <a:spLocks noGrp="1"/>
          </p:cNvSpPr>
          <p:nvPr>
            <p:ph type="body" sz="quarter" idx="11"/>
          </p:nvPr>
        </p:nvSpPr>
        <p:spPr>
          <a:xfrm>
            <a:off x="6132925" y="5510044"/>
            <a:ext cx="4495800" cy="323256"/>
          </a:xfrm>
          <a:prstGeom prst="rect">
            <a:avLst/>
          </a:prstGeom>
        </p:spPr>
        <p:txBody>
          <a:bodyPr/>
          <a:lstStyle>
            <a:lvl1pPr>
              <a:defRPr sz="1397">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xmlns="" id="{CBC18AA7-8C1D-4C1C-B629-AA10E16721CA}"/>
              </a:ext>
            </a:extLst>
          </p:cNvPr>
          <p:cNvSpPr txBox="1"/>
          <p:nvPr userDrawn="1"/>
        </p:nvSpPr>
        <p:spPr>
          <a:xfrm>
            <a:off x="6147014" y="3761977"/>
            <a:ext cx="6044986" cy="1104220"/>
          </a:xfrm>
          <a:prstGeom prst="rect">
            <a:avLst/>
          </a:prstGeom>
          <a:noFill/>
        </p:spPr>
        <p:txBody>
          <a:bodyPr wrap="square" rtlCol="0">
            <a:spAutoFit/>
          </a:bodyPr>
          <a:lstStyle/>
          <a:p>
            <a:pPr algn="l"/>
            <a:r>
              <a:rPr lang="en-GB" sz="2396" noProof="0" dirty="0">
                <a:solidFill>
                  <a:srgbClr val="003399"/>
                </a:solidFill>
                <a:latin typeface="EC Square Sans Pro" panose="020B0506040000020004" pitchFamily="34" charset="0"/>
              </a:rPr>
              <a:t>Hands-on Training for Farmers and Veterinarians: New measures to fight antimicrobial resistance</a:t>
            </a:r>
          </a:p>
          <a:p>
            <a:endParaRPr lang="es-ES" sz="1797" dirty="0"/>
          </a:p>
        </p:txBody>
      </p:sp>
      <p:sp>
        <p:nvSpPr>
          <p:cNvPr id="49" name="Forma libre: forma 48">
            <a:extLst>
              <a:ext uri="{FF2B5EF4-FFF2-40B4-BE49-F238E27FC236}">
                <a16:creationId xmlns:a16="http://schemas.microsoft.com/office/drawing/2014/main" xmlns="" id="{99B70937-9FCE-4E40-9DC7-4643157CE967}"/>
              </a:ext>
            </a:extLst>
          </p:cNvPr>
          <p:cNvSpPr/>
          <p:nvPr userDrawn="1"/>
        </p:nvSpPr>
        <p:spPr>
          <a:xfrm>
            <a:off x="11117114" y="37"/>
            <a:ext cx="596428" cy="109292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50" name="Forma libre: forma 49">
            <a:extLst>
              <a:ext uri="{FF2B5EF4-FFF2-40B4-BE49-F238E27FC236}">
                <a16:creationId xmlns:a16="http://schemas.microsoft.com/office/drawing/2014/main" xmlns="" id="{BC2C4231-8099-45D5-A8F4-A94E560FC273}"/>
              </a:ext>
            </a:extLst>
          </p:cNvPr>
          <p:cNvSpPr/>
          <p:nvPr userDrawn="1"/>
        </p:nvSpPr>
        <p:spPr>
          <a:xfrm>
            <a:off x="11691449" y="1"/>
            <a:ext cx="546569" cy="1092806"/>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51" name="Imagen 50" descr="Interfaz de usuario gráfica&#10;&#10;Descripción generada automáticamente">
            <a:extLst>
              <a:ext uri="{FF2B5EF4-FFF2-40B4-BE49-F238E27FC236}">
                <a16:creationId xmlns:a16="http://schemas.microsoft.com/office/drawing/2014/main" xmlns="" id="{1007B104-92BA-4BA5-A656-DA433D20A54C}"/>
              </a:ext>
            </a:extLst>
          </p:cNvPr>
          <p:cNvPicPr/>
          <p:nvPr userDrawn="1"/>
        </p:nvPicPr>
        <p:blipFill>
          <a:blip r:embed="rId4" r:link="rId5" cstate="print">
            <a:extLst>
              <a:ext uri="{28A0092B-C50C-407E-A947-70E740481C1C}">
                <a14:useLocalDpi xmlns:a14="http://schemas.microsoft.com/office/drawing/2010/main" val="0"/>
              </a:ext>
            </a:extLst>
          </a:blip>
          <a:srcRect/>
          <a:stretch>
            <a:fillRect/>
          </a:stretch>
        </p:blipFill>
        <p:spPr bwMode="auto">
          <a:xfrm>
            <a:off x="9829801" y="6152351"/>
            <a:ext cx="2338705" cy="576782"/>
          </a:xfrm>
          <a:prstGeom prst="rect">
            <a:avLst/>
          </a:prstGeom>
          <a:noFill/>
          <a:ln>
            <a:noFill/>
          </a:ln>
        </p:spPr>
      </p:pic>
      <p:pic>
        <p:nvPicPr>
          <p:cNvPr id="52" name="Imagen 51">
            <a:extLst>
              <a:ext uri="{FF2B5EF4-FFF2-40B4-BE49-F238E27FC236}">
                <a16:creationId xmlns:a16="http://schemas.microsoft.com/office/drawing/2014/main" xmlns="" id="{D0623596-029B-4771-9426-C8E363EAA4D6}"/>
              </a:ext>
            </a:extLst>
          </p:cNvPr>
          <p:cNvPicPr>
            <a:picLocks noChangeAspect="1"/>
          </p:cNvPicPr>
          <p:nvPr userDrawn="1"/>
        </p:nvPicPr>
        <p:blipFill>
          <a:blip r:embed="rId6"/>
          <a:stretch>
            <a:fillRect/>
          </a:stretch>
        </p:blipFill>
        <p:spPr>
          <a:xfrm>
            <a:off x="9128522" y="6201127"/>
            <a:ext cx="471757" cy="497947"/>
          </a:xfrm>
          <a:prstGeom prst="rect">
            <a:avLst/>
          </a:prstGeom>
        </p:spPr>
      </p:pic>
      <p:pic>
        <p:nvPicPr>
          <p:cNvPr id="53" name="Imagen 52">
            <a:extLst>
              <a:ext uri="{FF2B5EF4-FFF2-40B4-BE49-F238E27FC236}">
                <a16:creationId xmlns:a16="http://schemas.microsoft.com/office/drawing/2014/main" xmlns="" id="{3BB0B30D-01E9-4A41-88D1-70C8118CB0F3}"/>
              </a:ext>
            </a:extLst>
          </p:cNvPr>
          <p:cNvPicPr>
            <a:picLocks noChangeAspect="1"/>
          </p:cNvPicPr>
          <p:nvPr userDrawn="1"/>
        </p:nvPicPr>
        <p:blipFill>
          <a:blip r:embed="rId7"/>
          <a:stretch>
            <a:fillRect/>
          </a:stretch>
        </p:blipFill>
        <p:spPr>
          <a:xfrm>
            <a:off x="7376219" y="6271487"/>
            <a:ext cx="347040" cy="427586"/>
          </a:xfrm>
          <a:prstGeom prst="rect">
            <a:avLst/>
          </a:prstGeom>
        </p:spPr>
      </p:pic>
      <p:pic>
        <p:nvPicPr>
          <p:cNvPr id="54" name="Imagen 53">
            <a:extLst>
              <a:ext uri="{FF2B5EF4-FFF2-40B4-BE49-F238E27FC236}">
                <a16:creationId xmlns:a16="http://schemas.microsoft.com/office/drawing/2014/main" xmlns="" id="{68A7E0D9-EDEA-4FCF-A76C-ED2C5DD3E804}"/>
              </a:ext>
            </a:extLst>
          </p:cNvPr>
          <p:cNvPicPr>
            <a:picLocks noChangeAspect="1"/>
          </p:cNvPicPr>
          <p:nvPr userDrawn="1"/>
        </p:nvPicPr>
        <p:blipFill>
          <a:blip r:embed="rId8"/>
          <a:stretch>
            <a:fillRect/>
          </a:stretch>
        </p:blipFill>
        <p:spPr>
          <a:xfrm>
            <a:off x="7851974" y="6401386"/>
            <a:ext cx="444645" cy="297687"/>
          </a:xfrm>
          <a:prstGeom prst="rect">
            <a:avLst/>
          </a:prstGeom>
        </p:spPr>
      </p:pic>
      <p:pic>
        <p:nvPicPr>
          <p:cNvPr id="55" name="Imagen 54">
            <a:extLst>
              <a:ext uri="{FF2B5EF4-FFF2-40B4-BE49-F238E27FC236}">
                <a16:creationId xmlns:a16="http://schemas.microsoft.com/office/drawing/2014/main" xmlns="" id="{CA02A5FD-DBD4-4C48-8334-C26BA224D2A8}"/>
              </a:ext>
            </a:extLst>
          </p:cNvPr>
          <p:cNvPicPr>
            <a:picLocks noChangeAspect="1"/>
          </p:cNvPicPr>
          <p:nvPr userDrawn="1"/>
        </p:nvPicPr>
        <p:blipFill>
          <a:blip r:embed="rId9"/>
          <a:stretch>
            <a:fillRect/>
          </a:stretch>
        </p:blipFill>
        <p:spPr>
          <a:xfrm>
            <a:off x="6493141" y="6415863"/>
            <a:ext cx="300184" cy="283211"/>
          </a:xfrm>
          <a:prstGeom prst="rect">
            <a:avLst/>
          </a:prstGeom>
        </p:spPr>
      </p:pic>
      <p:pic>
        <p:nvPicPr>
          <p:cNvPr id="56" name="Imagen 55">
            <a:extLst>
              <a:ext uri="{FF2B5EF4-FFF2-40B4-BE49-F238E27FC236}">
                <a16:creationId xmlns:a16="http://schemas.microsoft.com/office/drawing/2014/main" xmlns="" id="{EAAA8FFC-E26C-4A95-A0EA-8FA61291F3D4}"/>
              </a:ext>
            </a:extLst>
          </p:cNvPr>
          <p:cNvPicPr>
            <a:picLocks noChangeAspect="1"/>
          </p:cNvPicPr>
          <p:nvPr userDrawn="1"/>
        </p:nvPicPr>
        <p:blipFill>
          <a:blip r:embed="rId10"/>
          <a:stretch>
            <a:fillRect/>
          </a:stretch>
        </p:blipFill>
        <p:spPr>
          <a:xfrm>
            <a:off x="6922039" y="6357334"/>
            <a:ext cx="325466" cy="341740"/>
          </a:xfrm>
          <a:prstGeom prst="rect">
            <a:avLst/>
          </a:prstGeom>
        </p:spPr>
      </p:pic>
      <p:pic>
        <p:nvPicPr>
          <p:cNvPr id="57" name="Imagen 56">
            <a:extLst>
              <a:ext uri="{FF2B5EF4-FFF2-40B4-BE49-F238E27FC236}">
                <a16:creationId xmlns:a16="http://schemas.microsoft.com/office/drawing/2014/main" xmlns="" id="{034038C9-3152-4362-9043-8EE045E00000}"/>
              </a:ext>
            </a:extLst>
          </p:cNvPr>
          <p:cNvPicPr>
            <a:picLocks noChangeAspect="1"/>
          </p:cNvPicPr>
          <p:nvPr userDrawn="1"/>
        </p:nvPicPr>
        <p:blipFill>
          <a:blip r:embed="rId11"/>
          <a:stretch>
            <a:fillRect/>
          </a:stretch>
        </p:blipFill>
        <p:spPr>
          <a:xfrm>
            <a:off x="6156196" y="6480568"/>
            <a:ext cx="208231" cy="218505"/>
          </a:xfrm>
          <a:prstGeom prst="rect">
            <a:avLst/>
          </a:prstGeom>
        </p:spPr>
      </p:pic>
      <p:pic>
        <p:nvPicPr>
          <p:cNvPr id="58" name="Imagen 57">
            <a:extLst>
              <a:ext uri="{FF2B5EF4-FFF2-40B4-BE49-F238E27FC236}">
                <a16:creationId xmlns:a16="http://schemas.microsoft.com/office/drawing/2014/main" xmlns="" id="{10C091FD-F9B0-47C5-9AE9-239540332D44}"/>
              </a:ext>
            </a:extLst>
          </p:cNvPr>
          <p:cNvPicPr>
            <a:picLocks noChangeAspect="1"/>
          </p:cNvPicPr>
          <p:nvPr userDrawn="1"/>
        </p:nvPicPr>
        <p:blipFill>
          <a:blip r:embed="rId12"/>
          <a:stretch>
            <a:fillRect/>
          </a:stretch>
        </p:blipFill>
        <p:spPr>
          <a:xfrm>
            <a:off x="8425332" y="6288481"/>
            <a:ext cx="574476" cy="410593"/>
          </a:xfrm>
          <a:prstGeom prst="rect">
            <a:avLst/>
          </a:prstGeom>
        </p:spPr>
      </p:pic>
    </p:spTree>
    <p:extLst>
      <p:ext uri="{BB962C8B-B14F-4D97-AF65-F5344CB8AC3E}">
        <p14:creationId xmlns:p14="http://schemas.microsoft.com/office/powerpoint/2010/main" val="2387888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0BE46563-0AF8-D4CE-73C0-03D0CBEB89E0}"/>
              </a:ext>
            </a:extLst>
          </p:cNvPr>
          <p:cNvSpPr/>
          <p:nvPr userDrawn="1"/>
        </p:nvSpPr>
        <p:spPr>
          <a:xfrm>
            <a:off x="6096001" y="0"/>
            <a:ext cx="6093675" cy="44367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8" name="object 3">
            <a:extLst>
              <a:ext uri="{FF2B5EF4-FFF2-40B4-BE49-F238E27FC236}">
                <a16:creationId xmlns:a16="http://schemas.microsoft.com/office/drawing/2014/main" xmlns="" id="{BA9409D1-A9BD-5F7D-AF9C-32F07DE1ED4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2510"/>
          </a:xfrm>
          <a:prstGeom prst="rect">
            <a:avLst/>
          </a:prstGeom>
        </p:spPr>
      </p:pic>
      <p:sp>
        <p:nvSpPr>
          <p:cNvPr id="9" name="Rectángulo 8">
            <a:extLst>
              <a:ext uri="{FF2B5EF4-FFF2-40B4-BE49-F238E27FC236}">
                <a16:creationId xmlns:a16="http://schemas.microsoft.com/office/drawing/2014/main" xmlns="" id="{3B86B49A-E309-306F-54EA-1E91AEFD27BB}"/>
              </a:ext>
            </a:extLst>
          </p:cNvPr>
          <p:cNvSpPr/>
          <p:nvPr userDrawn="1"/>
        </p:nvSpPr>
        <p:spPr>
          <a:xfrm>
            <a:off x="3657179" y="5623873"/>
            <a:ext cx="1236412" cy="1234127"/>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0" name="object 12">
            <a:extLst>
              <a:ext uri="{FF2B5EF4-FFF2-40B4-BE49-F238E27FC236}">
                <a16:creationId xmlns:a16="http://schemas.microsoft.com/office/drawing/2014/main" xmlns="" id="{5FE8D229-B039-4150-3CC7-A90C7A82C428}"/>
              </a:ext>
            </a:extLst>
          </p:cNvPr>
          <p:cNvSpPr/>
          <p:nvPr userDrawn="1"/>
        </p:nvSpPr>
        <p:spPr>
          <a:xfrm>
            <a:off x="2428305" y="4430306"/>
            <a:ext cx="1242631" cy="1219482"/>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sz="1797"/>
          </a:p>
        </p:txBody>
      </p:sp>
      <p:sp>
        <p:nvSpPr>
          <p:cNvPr id="11" name="Rectángulo 10">
            <a:extLst>
              <a:ext uri="{FF2B5EF4-FFF2-40B4-BE49-F238E27FC236}">
                <a16:creationId xmlns:a16="http://schemas.microsoft.com/office/drawing/2014/main" xmlns="" id="{4D247D67-8E2B-31C5-C8A0-D5D6C35C3466}"/>
              </a:ext>
            </a:extLst>
          </p:cNvPr>
          <p:cNvSpPr/>
          <p:nvPr userDrawn="1"/>
        </p:nvSpPr>
        <p:spPr>
          <a:xfrm>
            <a:off x="1212899" y="5623873"/>
            <a:ext cx="1236412" cy="123412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2" name="Rectángulo 11">
            <a:extLst>
              <a:ext uri="{FF2B5EF4-FFF2-40B4-BE49-F238E27FC236}">
                <a16:creationId xmlns:a16="http://schemas.microsoft.com/office/drawing/2014/main" xmlns="" id="{1CD11B8C-5E46-1D50-21DC-A81F63330B4D}"/>
              </a:ext>
            </a:extLst>
          </p:cNvPr>
          <p:cNvSpPr/>
          <p:nvPr userDrawn="1"/>
        </p:nvSpPr>
        <p:spPr>
          <a:xfrm>
            <a:off x="5012862" y="2"/>
            <a:ext cx="1083138" cy="985337"/>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xmlns="" id="{215ECAC5-8F58-7F5F-622B-0B7282FFADD6}"/>
              </a:ext>
            </a:extLst>
          </p:cNvPr>
          <p:cNvSpPr/>
          <p:nvPr userDrawn="1"/>
        </p:nvSpPr>
        <p:spPr>
          <a:xfrm>
            <a:off x="3946062" y="2"/>
            <a:ext cx="1083138" cy="985337"/>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xmlns="" id="{3A8E09E6-072B-3BB2-09B2-2F1D41A6B4AE}"/>
              </a:ext>
            </a:extLst>
          </p:cNvPr>
          <p:cNvSpPr/>
          <p:nvPr userDrawn="1"/>
        </p:nvSpPr>
        <p:spPr>
          <a:xfrm>
            <a:off x="2879262" y="2"/>
            <a:ext cx="1083138" cy="98533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15" name="Imagen 14" descr="Patrón de fondo&#10;&#10;Descripción generada automáticamente">
            <a:extLst>
              <a:ext uri="{FF2B5EF4-FFF2-40B4-BE49-F238E27FC236}">
                <a16:creationId xmlns:a16="http://schemas.microsoft.com/office/drawing/2014/main" xmlns="" id="{D4448343-1AE6-F56C-54AC-92A22E41AFB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430306"/>
            <a:ext cx="1233122" cy="2427694"/>
          </a:xfrm>
          <a:prstGeom prst="rect">
            <a:avLst/>
          </a:prstGeom>
        </p:spPr>
      </p:pic>
      <p:sp>
        <p:nvSpPr>
          <p:cNvPr id="16" name="object 5">
            <a:extLst>
              <a:ext uri="{FF2B5EF4-FFF2-40B4-BE49-F238E27FC236}">
                <a16:creationId xmlns:a16="http://schemas.microsoft.com/office/drawing/2014/main" xmlns="" id="{8B60C17B-0742-9FC2-AB7E-A06FF6B60618}"/>
              </a:ext>
            </a:extLst>
          </p:cNvPr>
          <p:cNvSpPr/>
          <p:nvPr userDrawn="1"/>
        </p:nvSpPr>
        <p:spPr>
          <a:xfrm>
            <a:off x="4885851" y="4436789"/>
            <a:ext cx="1223010" cy="1210608"/>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sz="1797"/>
          </a:p>
        </p:txBody>
      </p:sp>
      <p:sp>
        <p:nvSpPr>
          <p:cNvPr id="17" name="object 16">
            <a:extLst>
              <a:ext uri="{FF2B5EF4-FFF2-40B4-BE49-F238E27FC236}">
                <a16:creationId xmlns:a16="http://schemas.microsoft.com/office/drawing/2014/main" xmlns="" id="{91098FAB-F165-EE15-2E69-55924EE693FB}"/>
              </a:ext>
            </a:extLst>
          </p:cNvPr>
          <p:cNvSpPr/>
          <p:nvPr userDrawn="1"/>
        </p:nvSpPr>
        <p:spPr>
          <a:xfrm>
            <a:off x="4889500" y="5640280"/>
            <a:ext cx="1221740" cy="1219482"/>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sz="1797"/>
          </a:p>
        </p:txBody>
      </p:sp>
      <p:sp>
        <p:nvSpPr>
          <p:cNvPr id="20" name="object 16">
            <a:extLst>
              <a:ext uri="{FF2B5EF4-FFF2-40B4-BE49-F238E27FC236}">
                <a16:creationId xmlns:a16="http://schemas.microsoft.com/office/drawing/2014/main" xmlns="" id="{3387D0DD-C550-57B3-4353-CB37A181170D}"/>
              </a:ext>
            </a:extLst>
          </p:cNvPr>
          <p:cNvSpPr/>
          <p:nvPr userDrawn="1"/>
        </p:nvSpPr>
        <p:spPr>
          <a:xfrm>
            <a:off x="5029200" y="995108"/>
            <a:ext cx="1073624" cy="96135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sz="1797"/>
          </a:p>
        </p:txBody>
      </p:sp>
      <p:grpSp>
        <p:nvGrpSpPr>
          <p:cNvPr id="21" name="Grupo 20">
            <a:extLst>
              <a:ext uri="{FF2B5EF4-FFF2-40B4-BE49-F238E27FC236}">
                <a16:creationId xmlns:a16="http://schemas.microsoft.com/office/drawing/2014/main" xmlns="" id="{72F1D396-F8FA-9C63-E0DC-3CD1D006BAC1}"/>
              </a:ext>
            </a:extLst>
          </p:cNvPr>
          <p:cNvGrpSpPr/>
          <p:nvPr userDrawn="1"/>
        </p:nvGrpSpPr>
        <p:grpSpPr>
          <a:xfrm>
            <a:off x="-6824" y="4417769"/>
            <a:ext cx="1224979" cy="1229623"/>
            <a:chOff x="-6824" y="4376003"/>
            <a:chExt cx="1224979" cy="1231900"/>
          </a:xfrm>
        </p:grpSpPr>
        <p:sp>
          <p:nvSpPr>
            <p:cNvPr id="22" name="object 6">
              <a:extLst>
                <a:ext uri="{FF2B5EF4-FFF2-40B4-BE49-F238E27FC236}">
                  <a16:creationId xmlns:a16="http://schemas.microsoft.com/office/drawing/2014/main" xmlns=""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sz="1797"/>
            </a:p>
          </p:txBody>
        </p:sp>
        <p:sp>
          <p:nvSpPr>
            <p:cNvPr id="23" name="Forma libre: forma 22">
              <a:extLst>
                <a:ext uri="{FF2B5EF4-FFF2-40B4-BE49-F238E27FC236}">
                  <a16:creationId xmlns:a16="http://schemas.microsoft.com/office/drawing/2014/main" xmlns=""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grpSp>
      <p:pic>
        <p:nvPicPr>
          <p:cNvPr id="24" name="Imagen 23" descr="Logotipo&#10;&#10;Descripción generada automáticamente">
            <a:extLst>
              <a:ext uri="{FF2B5EF4-FFF2-40B4-BE49-F238E27FC236}">
                <a16:creationId xmlns:a16="http://schemas.microsoft.com/office/drawing/2014/main" xmlns="" id="{CD3A48FE-86EE-9668-0A0C-95A6EB2017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3496" y="107852"/>
            <a:ext cx="2223512" cy="985337"/>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xmlns="" id="{376ADDD9-F84C-BEC0-1BFA-10C9201241A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060438" y="158457"/>
            <a:ext cx="658385" cy="702490"/>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xmlns="" id="{E1146FC4-63CA-7E60-F573-701E17416F7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875010" y="4737755"/>
            <a:ext cx="490696" cy="60458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xmlns="" id="{9215EF1C-A878-5A3F-37E5-F719033B4520}"/>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196319" y="337170"/>
            <a:ext cx="612979" cy="423005"/>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xmlns="" id="{55DDD743-CAE6-4771-0A9B-B1F3BBD38C47}"/>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243434" y="284507"/>
            <a:ext cx="552437" cy="521202"/>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xmlns="" id="{ED03888B-AF6E-9876-98EC-66A1AAB79B4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976050" y="5940076"/>
            <a:ext cx="590369" cy="619889"/>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xmlns="" id="{C6FA8A68-E321-F480-0EEB-D680C1776B6C}"/>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5288431" y="1236250"/>
            <a:ext cx="454410" cy="476829"/>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xmlns=""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6" y="5940076"/>
            <a:ext cx="825311" cy="600042"/>
          </a:xfrm>
          <a:prstGeom prst="rect">
            <a:avLst/>
          </a:prstGeom>
        </p:spPr>
      </p:pic>
      <p:sp>
        <p:nvSpPr>
          <p:cNvPr id="34" name="Marcador de texto 33">
            <a:extLst>
              <a:ext uri="{FF2B5EF4-FFF2-40B4-BE49-F238E27FC236}">
                <a16:creationId xmlns:a16="http://schemas.microsoft.com/office/drawing/2014/main" xmlns="" id="{DFC5C3F9-259A-36CA-3B03-0D0FA6D957EA}"/>
              </a:ext>
            </a:extLst>
          </p:cNvPr>
          <p:cNvSpPr>
            <a:spLocks noGrp="1"/>
          </p:cNvSpPr>
          <p:nvPr>
            <p:ph type="body" sz="quarter" idx="10" hasCustomPrompt="1"/>
          </p:nvPr>
        </p:nvSpPr>
        <p:spPr>
          <a:xfrm>
            <a:off x="6934200" y="1733115"/>
            <a:ext cx="4495800" cy="1427693"/>
          </a:xfrm>
          <a:prstGeom prst="rect">
            <a:avLst/>
          </a:prstGeom>
        </p:spPr>
        <p:txBody>
          <a:bodyPr/>
          <a:lstStyle>
            <a:lvl1pPr>
              <a:defRPr sz="3194">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xmlns="" id="{850E120E-924B-F0F4-3400-13B1861D1B2E}"/>
              </a:ext>
            </a:extLst>
          </p:cNvPr>
          <p:cNvSpPr>
            <a:spLocks noGrp="1"/>
          </p:cNvSpPr>
          <p:nvPr>
            <p:ph type="body" sz="quarter" idx="11" hasCustomPrompt="1"/>
          </p:nvPr>
        </p:nvSpPr>
        <p:spPr>
          <a:xfrm>
            <a:off x="6934200" y="4094513"/>
            <a:ext cx="4495800" cy="323256"/>
          </a:xfrm>
          <a:prstGeom prst="rect">
            <a:avLst/>
          </a:prstGeom>
        </p:spPr>
        <p:txBody>
          <a:bodyPr/>
          <a:lstStyle>
            <a:lvl1pPr>
              <a:defRPr sz="1397">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xmlns="" id="{5505FB79-408A-43F3-9FF6-95F9DFF43961}"/>
              </a:ext>
            </a:extLst>
          </p:cNvPr>
          <p:cNvPicPr/>
          <p:nvPr userDrawn="1"/>
        </p:nvPicPr>
        <p:blipFill>
          <a:blip r:embed="rId12" r:link="rId13" cstate="print">
            <a:extLst>
              <a:ext uri="{28A0092B-C50C-407E-A947-70E740481C1C}">
                <a14:useLocalDpi xmlns:a14="http://schemas.microsoft.com/office/drawing/2010/main" val="0"/>
              </a:ext>
            </a:extLst>
          </a:blip>
          <a:srcRect/>
          <a:stretch>
            <a:fillRect/>
          </a:stretch>
        </p:blipFill>
        <p:spPr bwMode="auto">
          <a:xfrm>
            <a:off x="9601201" y="6169903"/>
            <a:ext cx="2567305" cy="559228"/>
          </a:xfrm>
          <a:prstGeom prst="rect">
            <a:avLst/>
          </a:prstGeom>
          <a:noFill/>
          <a:ln>
            <a:noFill/>
          </a:ln>
        </p:spPr>
      </p:pic>
    </p:spTree>
    <p:extLst>
      <p:ext uri="{BB962C8B-B14F-4D97-AF65-F5344CB8AC3E}">
        <p14:creationId xmlns:p14="http://schemas.microsoft.com/office/powerpoint/2010/main" val="570310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137805FF-5857-A6EE-E6AF-EDF3B41F0B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7086600" y="1"/>
            <a:ext cx="5105400" cy="6857999"/>
          </a:xfrm>
          <a:prstGeom prst="rect">
            <a:avLst/>
          </a:prstGeom>
        </p:spPr>
      </p:pic>
      <p:sp>
        <p:nvSpPr>
          <p:cNvPr id="6" name="object 2">
            <a:extLst>
              <a:ext uri="{FF2B5EF4-FFF2-40B4-BE49-F238E27FC236}">
                <a16:creationId xmlns:a16="http://schemas.microsoft.com/office/drawing/2014/main" xmlns=""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xmlns=""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xmlns=""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xmlns=""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xmlns=""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xmlns=""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xmlns="" id="{770D15C2-5D7B-ED43-C065-94F2462C71C1}"/>
              </a:ext>
            </a:extLst>
          </p:cNvPr>
          <p:cNvSpPr/>
          <p:nvPr userDrawn="1"/>
        </p:nvSpPr>
        <p:spPr>
          <a:xfrm>
            <a:off x="11023879" y="130365"/>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xmlns=""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xmlns="" id="{10E63C21-D3FF-EAD0-D7A6-85C8B2BA68B8}"/>
              </a:ext>
            </a:extLst>
          </p:cNvPr>
          <p:cNvSpPr>
            <a:spLocks noGrp="1"/>
          </p:cNvSpPr>
          <p:nvPr>
            <p:ph type="body" sz="quarter" idx="10" hasCustomPrompt="1"/>
          </p:nvPr>
        </p:nvSpPr>
        <p:spPr>
          <a:xfrm>
            <a:off x="762001" y="310575"/>
            <a:ext cx="6086140"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xmlns="" id="{8D91507A-E5FD-4F81-8084-ED0CF44931D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647805" y="857629"/>
            <a:ext cx="426085" cy="294032"/>
          </a:xfrm>
          <a:prstGeom prst="rect">
            <a:avLst/>
          </a:prstGeom>
        </p:spPr>
      </p:pic>
    </p:spTree>
    <p:extLst>
      <p:ext uri="{BB962C8B-B14F-4D97-AF65-F5344CB8AC3E}">
        <p14:creationId xmlns:p14="http://schemas.microsoft.com/office/powerpoint/2010/main" val="1950165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xmlns=""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xmlns=""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xmlns=""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xmlns=""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xmlns=""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xmlns=""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xmlns="" id="{770D15C2-5D7B-ED43-C065-94F2462C71C1}"/>
              </a:ext>
            </a:extLst>
          </p:cNvPr>
          <p:cNvSpPr/>
          <p:nvPr userDrawn="1"/>
        </p:nvSpPr>
        <p:spPr>
          <a:xfrm>
            <a:off x="11686469" y="786424"/>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xmlns=""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xmlns="" id="{10E63C21-D3FF-EAD0-D7A6-85C8B2BA68B8}"/>
              </a:ext>
            </a:extLst>
          </p:cNvPr>
          <p:cNvSpPr>
            <a:spLocks noGrp="1"/>
          </p:cNvSpPr>
          <p:nvPr>
            <p:ph type="body" sz="quarter" idx="10" hasCustomPrompt="1"/>
          </p:nvPr>
        </p:nvSpPr>
        <p:spPr>
          <a:xfrm>
            <a:off x="762001" y="310575"/>
            <a:ext cx="9462631"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xmlns="" id="{01EFBFAC-F326-45C6-ABF7-4AD0BDCB44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58" y="126697"/>
            <a:ext cx="562243" cy="408778"/>
          </a:xfrm>
          <a:prstGeom prst="rect">
            <a:avLst/>
          </a:prstGeom>
        </p:spPr>
      </p:pic>
    </p:spTree>
    <p:extLst>
      <p:ext uri="{BB962C8B-B14F-4D97-AF65-F5344CB8AC3E}">
        <p14:creationId xmlns:p14="http://schemas.microsoft.com/office/powerpoint/2010/main" val="55643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1E2AD2-7169-4E96-8966-61ED5933CFDC}" type="datetimeFigureOut">
              <a:rPr lang="en-US" smtClean="0"/>
              <a:t>07-May-24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39981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E2AD2-7169-4E96-8966-61ED5933CFDC}" type="datetimeFigureOut">
              <a:rPr lang="en-US" smtClean="0"/>
              <a:t>07-May-24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3012883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1E2AD2-7169-4E96-8966-61ED5933CFDC}" type="datetimeFigureOut">
              <a:rPr lang="en-US" smtClean="0"/>
              <a:t>07-May-24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181778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1E2AD2-7169-4E96-8966-61ED5933CFDC}" type="datetimeFigureOut">
              <a:rPr lang="en-US" smtClean="0"/>
              <a:t>07-May-24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1448477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1E2AD2-7169-4E96-8966-61ED5933CFDC}" type="datetimeFigureOut">
              <a:rPr lang="en-US" smtClean="0"/>
              <a:t>07-May-24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1068629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E2AD2-7169-4E96-8966-61ED5933CFDC}" type="datetimeFigureOut">
              <a:rPr lang="en-US" smtClean="0"/>
              <a:t>07-May-24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325140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E2AD2-7169-4E96-8966-61ED5933CFDC}" type="datetimeFigureOut">
              <a:rPr lang="en-US" smtClean="0"/>
              <a:t>07-May-24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4216643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E2AD2-7169-4E96-8966-61ED5933CFDC}" type="datetimeFigureOut">
              <a:rPr lang="en-US" smtClean="0"/>
              <a:t>07-May-24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3491780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1E2AD2-7169-4E96-8966-61ED5933CFDC}" type="datetimeFigureOut">
              <a:rPr lang="en-US" smtClean="0"/>
              <a:t>07-May-24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17052-D099-4DA7-89FE-BF673956A68A}" type="slidenum">
              <a:rPr lang="en-US" smtClean="0"/>
              <a:t>‹#›</a:t>
            </a:fld>
            <a:endParaRPr lang="en-US"/>
          </a:p>
        </p:txBody>
      </p:sp>
    </p:spTree>
    <p:extLst>
      <p:ext uri="{BB962C8B-B14F-4D97-AF65-F5344CB8AC3E}">
        <p14:creationId xmlns:p14="http://schemas.microsoft.com/office/powerpoint/2010/main" val="3287696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images.google.co.uk/imgres?imgurl=http://farm4.static.flickr.com/3229/3129007252_5d1f779afa.jpg&amp;imgrefurl=http://www.flickr.com/photos/redfishid/3129007252/&amp;usg=__G89OU-WMrCAXwLYowYRKrnAISIw=&amp;h=403&amp;w=500&amp;sz=124&amp;hl=en&amp;start=16&amp;tbnid=sOWVSlPyLlBZDM:&amp;tbnh=105&amp;tbnw=130&amp;prev=/images?q=sheep+face&amp;gbv=2&amp;hl=en" TargetMode="External"/><Relationship Id="rId13" Type="http://schemas.openxmlformats.org/officeDocument/2006/relationships/image" Target="../media/image40.jpeg"/><Relationship Id="rId18" Type="http://schemas.openxmlformats.org/officeDocument/2006/relationships/hyperlink" Target="http://images.google.co.uk/imgres?imgurl=http://i273.photobucket.com/albums/jj206/fjordhorse/AprilShow016.jpg&amp;imgrefurl=http://www.newrider.com/forum/showthread.php?threadid=147606&amp;usg=__fC6AUOYm1ip0uEUP0lJRzPuRgeA=&amp;h=768&amp;w=1024&amp;sz=180&amp;hl=en&amp;start=43&amp;um=1&amp;tbnid=p0Q_ZEp9nMtPlM:&amp;tbnh=113&amp;tbnw=150&amp;prev=/images?q=show+fjord+horse&amp;ndsp=18&amp;hl=en&amp;rlz=1T4GGLF_enGB260GB246&amp;sa=N&amp;start=36&amp;um=1" TargetMode="External"/><Relationship Id="rId3" Type="http://schemas.openxmlformats.org/officeDocument/2006/relationships/image" Target="../media/image35.png"/><Relationship Id="rId7" Type="http://schemas.openxmlformats.org/officeDocument/2006/relationships/image" Target="../media/image37.jpeg"/><Relationship Id="rId12" Type="http://schemas.openxmlformats.org/officeDocument/2006/relationships/hyperlink" Target="http://images.google.co.uk/imgres?imgurl=http://gadgets.boingboing.net/zoombak-dog-collar-lg.jpg&amp;imgrefurl=http://gadgets.boingboing.net/2008/04/&amp;usg=__YTWW354AzHU5KASJBuMoMivnWS4=&amp;h=284&amp;w=470&amp;sz=39&amp;hl=en&amp;start=46&amp;tbnid=YDGG4PPyl96D_M:&amp;tbnh=78&amp;tbnw=129&amp;prev=/images?q=dog&amp;gbv=2&amp;ndsp=18&amp;hl=en&amp;sa=N&amp;start=36" TargetMode="External"/><Relationship Id="rId17" Type="http://schemas.openxmlformats.org/officeDocument/2006/relationships/image" Target="../media/image42.jpeg"/><Relationship Id="rId2" Type="http://schemas.openxmlformats.org/officeDocument/2006/relationships/notesSlide" Target="../notesSlides/notesSlide1.xml"/><Relationship Id="rId16" Type="http://schemas.openxmlformats.org/officeDocument/2006/relationships/hyperlink" Target="http://images.google.co.uk/imgres?imgurl=http://www.elcivics.com/lop_rabbit_easter.jpg&amp;imgrefurl=http://www.elcivics.com/easter_esl_holidays_3&amp;usg=__aLTZCLqUq2feJYJ4aFFSRw1XrDs=&amp;h=369&amp;w=370&amp;sz=15&amp;hl=en&amp;start=3&amp;um=1&amp;tbnid=03WmR_inIU6t2M:&amp;tbnh=122&amp;tbnw=122&amp;prev=/images?q=rabbit&amp;hl=en&amp;rlz=1T4GGLF_enGB260GB246&amp;sa=N&amp;um=1" TargetMode="External"/><Relationship Id="rId1" Type="http://schemas.openxmlformats.org/officeDocument/2006/relationships/slideLayout" Target="../slideLayouts/slideLayout7.xml"/><Relationship Id="rId6" Type="http://schemas.openxmlformats.org/officeDocument/2006/relationships/hyperlink" Target="http://images.google.co.uk/imgres?imgurl=http://www.hainaultforest.co.uk/PigFace.JPG&amp;imgrefurl=http://www.hainaultforest.co.uk/3Rare%20breeds.htm&amp;usg=__jD3nW6QnhXZsoQvThi7zkizp1yg=&amp;h=205&amp;w=200&amp;sz=18&amp;hl=en&amp;start=34&amp;tbnid=_bNWEMbasmreEM:&amp;tbnh=105&amp;tbnw=102&amp;prev=/images?q=pig+face&amp;gbv=2&amp;ndsp=18&amp;hl=en&amp;sa=N&amp;start=18" TargetMode="External"/><Relationship Id="rId11" Type="http://schemas.openxmlformats.org/officeDocument/2006/relationships/image" Target="../media/image39.jpeg"/><Relationship Id="rId5" Type="http://schemas.openxmlformats.org/officeDocument/2006/relationships/image" Target="../media/image36.jpeg"/><Relationship Id="rId15" Type="http://schemas.openxmlformats.org/officeDocument/2006/relationships/image" Target="../media/image41.jpeg"/><Relationship Id="rId10" Type="http://schemas.openxmlformats.org/officeDocument/2006/relationships/hyperlink" Target="http://images.google.co.uk/imgres?imgurl=http://www.cedargatefarmnj.com/Chicken%20face.jpg&amp;imgrefurl=http://www.cedargatefarmnj.com/Photos%20of%20chicks.htm&amp;usg=__9j8Nlcj5iHhY36ruoIHIqPWh-zc=&amp;h=600&amp;w=496&amp;sz=65&amp;hl=en&amp;start=13&amp;tbnid=FSY-qNsuegaLpM:&amp;tbnh=135&amp;tbnw=112&amp;prev=/images?q=chicken+face&amp;gbv=2&amp;hl=en" TargetMode="External"/><Relationship Id="rId19" Type="http://schemas.openxmlformats.org/officeDocument/2006/relationships/image" Target="../media/image43.jpeg"/><Relationship Id="rId4" Type="http://schemas.openxmlformats.org/officeDocument/2006/relationships/hyperlink" Target="http://images.google.co.uk/imgres?imgurl=http://i13.photobucket.com/albums/a270/outsidetheframe/cow-blogsize.jpg&amp;imgrefurl=http://thatnoragirl.blogspot.com/2008/10/boots-again-and-hallelujah.html&amp;usg=__AtqkzfypqQGRGOi8XwtV8BjSxp0=&amp;h=333&amp;w=396&amp;sz=28&amp;hl=en&amp;start=10&amp;tbnid=oSQ6VmNfmn9jUM:&amp;tbnh=104&amp;tbnw=124&amp;prev=/images?q=cow+face&amp;gbv=2&amp;hl=en" TargetMode="External"/><Relationship Id="rId9" Type="http://schemas.openxmlformats.org/officeDocument/2006/relationships/image" Target="../media/image38.jpeg"/><Relationship Id="rId14" Type="http://schemas.openxmlformats.org/officeDocument/2006/relationships/hyperlink" Target="http://images.google.co.uk/imgres?imgurl=http://www.iacuc.arizona.edu/training/cats/images/Tabby1-DomesticCat-Closeup.jpg&amp;imgrefurl=http://www.iacuc.arizona.edu/training/cats/index.html&amp;usg=__1ig18ryuPCBpgmYQuHOD8vqSmGQ=&amp;h=746&amp;w=787&amp;sz=95&amp;hl=en&amp;start=18&amp;tbnid=0gJ8heloXzEZ3M:&amp;tbnh=136&amp;tbnw=143&amp;prev=/images?q=cats&amp;gbv=2&amp;hl=en"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xmlns="" id="{A38D9E58-19B1-E7ED-7608-24282A0A681D}"/>
              </a:ext>
            </a:extLst>
          </p:cNvPr>
          <p:cNvSpPr>
            <a:spLocks noGrp="1"/>
          </p:cNvSpPr>
          <p:nvPr>
            <p:ph type="body" sz="quarter" idx="11"/>
          </p:nvPr>
        </p:nvSpPr>
        <p:spPr/>
        <p:txBody>
          <a:bodyPr/>
          <a:lstStyle/>
          <a:p>
            <a:r>
              <a:rPr lang="es-ES" sz="1597" dirty="0" err="1">
                <a:latin typeface="EC Square Sans Pro" panose="020B0506040000020004" pitchFamily="34" charset="0"/>
              </a:rPr>
              <a:t>Bucharest</a:t>
            </a:r>
            <a:r>
              <a:rPr lang="es-ES" sz="1597" dirty="0">
                <a:latin typeface="EC Square Sans Pro" panose="020B0506040000020004" pitchFamily="34" charset="0"/>
              </a:rPr>
              <a:t>, ROMANIA 9th-10th </a:t>
            </a:r>
            <a:r>
              <a:rPr lang="es-ES" sz="1597" dirty="0" err="1">
                <a:latin typeface="EC Square Sans Pro" panose="020B0506040000020004" pitchFamily="34" charset="0"/>
              </a:rPr>
              <a:t>May</a:t>
            </a:r>
            <a:r>
              <a:rPr lang="es-ES" sz="1597" dirty="0">
                <a:latin typeface="EC Square Sans Pro" panose="020B0506040000020004" pitchFamily="34" charset="0"/>
              </a:rPr>
              <a:t> 2024</a:t>
            </a:r>
          </a:p>
          <a:p>
            <a:endParaRPr lang="es-ES" dirty="0"/>
          </a:p>
        </p:txBody>
      </p:sp>
    </p:spTree>
    <p:extLst>
      <p:ext uri="{BB962C8B-B14F-4D97-AF65-F5344CB8AC3E}">
        <p14:creationId xmlns:p14="http://schemas.microsoft.com/office/powerpoint/2010/main" val="86260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954156" y="2413338"/>
            <a:ext cx="10145253" cy="2677656"/>
          </a:xfrm>
          <a:prstGeom prst="rect">
            <a:avLst/>
          </a:prstGeom>
        </p:spPr>
        <p:txBody>
          <a:bodyPr wrap="square">
            <a:spAutoFit/>
          </a:bodyPr>
          <a:lstStyle/>
          <a:p>
            <a:pPr algn="just"/>
            <a:r>
              <a:rPr lang="en-US" sz="2800" b="1" dirty="0">
                <a:solidFill>
                  <a:srgbClr val="002060"/>
                </a:solidFill>
                <a:latin typeface="EC Square Sans Pro"/>
              </a:rPr>
              <a:t>S</a:t>
            </a:r>
            <a:r>
              <a:rPr lang="en-US" sz="2800" b="1" i="0" dirty="0" smtClean="0">
                <a:solidFill>
                  <a:srgbClr val="002060"/>
                </a:solidFill>
                <a:effectLst/>
                <a:latin typeface="EC Square Sans Pro"/>
              </a:rPr>
              <a:t>wine </a:t>
            </a:r>
            <a:r>
              <a:rPr lang="en-US" sz="2800" b="1" i="0" dirty="0" smtClean="0">
                <a:solidFill>
                  <a:srgbClr val="002060"/>
                </a:solidFill>
                <a:effectLst/>
                <a:latin typeface="EC Square Sans Pro"/>
              </a:rPr>
              <a:t>exploiting units from Western Romania, have been included, where clinical cases were diverse, and the identified incidence of </a:t>
            </a:r>
            <a:r>
              <a:rPr lang="en-US" sz="2800" b="1" i="0" dirty="0" err="1" smtClean="0">
                <a:solidFill>
                  <a:srgbClr val="FF0000"/>
                </a:solidFill>
                <a:effectLst/>
                <a:latin typeface="EC Square Sans Pro"/>
              </a:rPr>
              <a:t>colibacillary</a:t>
            </a:r>
            <a:r>
              <a:rPr lang="en-US" sz="2800" b="1" i="0" dirty="0" smtClean="0">
                <a:solidFill>
                  <a:srgbClr val="FF0000"/>
                </a:solidFill>
                <a:effectLst/>
                <a:latin typeface="EC Square Sans Pro"/>
              </a:rPr>
              <a:t> infections </a:t>
            </a:r>
            <a:r>
              <a:rPr lang="en-US" sz="2800" b="1" i="0" dirty="0" smtClean="0">
                <a:solidFill>
                  <a:srgbClr val="002060"/>
                </a:solidFill>
                <a:effectLst/>
                <a:latin typeface="EC Square Sans Pro"/>
              </a:rPr>
              <a:t>was high. </a:t>
            </a:r>
          </a:p>
          <a:p>
            <a:pPr algn="just"/>
            <a:endParaRPr lang="en-US" sz="2800" b="1" dirty="0">
              <a:solidFill>
                <a:srgbClr val="002060"/>
              </a:solidFill>
              <a:latin typeface="EC Square Sans Pro"/>
            </a:endParaRPr>
          </a:p>
          <a:p>
            <a:pPr algn="just"/>
            <a:r>
              <a:rPr lang="en-US" sz="2800" b="1" i="0" dirty="0" smtClean="0">
                <a:solidFill>
                  <a:srgbClr val="002060"/>
                </a:solidFill>
                <a:effectLst/>
                <a:latin typeface="EC Square Sans Pro"/>
              </a:rPr>
              <a:t>The examination was completed on biological material from pure</a:t>
            </a:r>
            <a:r>
              <a:rPr lang="en-US" sz="2800" b="1" dirty="0" smtClean="0">
                <a:solidFill>
                  <a:srgbClr val="002060"/>
                </a:solidFill>
                <a:effectLst/>
                <a:latin typeface="EC Square Sans Pro"/>
              </a:rPr>
              <a:t> E. coli </a:t>
            </a:r>
            <a:r>
              <a:rPr lang="en-US" sz="2800" b="1" i="0" dirty="0" smtClean="0">
                <a:solidFill>
                  <a:srgbClr val="002060"/>
                </a:solidFill>
                <a:effectLst/>
                <a:latin typeface="EC Square Sans Pro"/>
              </a:rPr>
              <a:t>cultures, gathered directly from the fresh intestinal contents of swine</a:t>
            </a:r>
            <a:endParaRPr lang="en-US" sz="2800" b="1" dirty="0">
              <a:solidFill>
                <a:srgbClr val="002060"/>
              </a:solidFill>
              <a:latin typeface="EC Square Sans Pro"/>
            </a:endParaRPr>
          </a:p>
        </p:txBody>
      </p:sp>
    </p:spTree>
    <p:extLst>
      <p:ext uri="{BB962C8B-B14F-4D97-AF65-F5344CB8AC3E}">
        <p14:creationId xmlns:p14="http://schemas.microsoft.com/office/powerpoint/2010/main" val="4290253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6720" y="174439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6"/>
          <p:cNvPicPr>
            <a:picLocks noChangeAspect="1" noChangeArrowheads="1"/>
          </p:cNvPicPr>
          <p:nvPr/>
        </p:nvPicPr>
        <p:blipFill>
          <a:blip r:embed="rId2" cstate="print">
            <a:extLst>
              <a:ext uri="{28A0092B-C50C-407E-A947-70E740481C1C}">
                <a14:useLocalDpi xmlns:a14="http://schemas.microsoft.com/office/drawing/2010/main" val="0"/>
              </a:ext>
            </a:extLst>
          </a:blip>
          <a:srcRect b="15273"/>
          <a:stretch>
            <a:fillRect/>
          </a:stretch>
        </p:blipFill>
        <p:spPr bwMode="auto">
          <a:xfrm>
            <a:off x="328244" y="157724"/>
            <a:ext cx="5994137" cy="31790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28244" y="3327875"/>
            <a:ext cx="9519140" cy="338554"/>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ro-RO" sz="1600" b="1" dirty="0">
                <a:solidFill>
                  <a:schemeClr val="bg1"/>
                </a:solidFill>
                <a:latin typeface="EC Square Sans Pro" panose="020B0506040000020004"/>
              </a:rPr>
              <a:t>Hemorrhagic enteritis (fibrin hemorrhagic) - a distended gastrointestinal mass, reddish in color, </a:t>
            </a:r>
            <a:endParaRPr lang="en-US" sz="1600" b="1" dirty="0">
              <a:solidFill>
                <a:schemeClr val="bg1"/>
              </a:solidFill>
              <a:latin typeface="EC Square Sans Pro" panose="020B0506040000020004"/>
            </a:endParaRPr>
          </a:p>
        </p:txBody>
      </p:sp>
      <p:pic>
        <p:nvPicPr>
          <p:cNvPr id="6" name="Picture 5" descr="G:\My Documents\My Pictures\poze servici\IMG-20210220-WA0003.jpg"/>
          <p:cNvPicPr/>
          <p:nvPr/>
        </p:nvPicPr>
        <p:blipFill>
          <a:blip r:embed="rId3" cstate="print">
            <a:lum bright="10000"/>
            <a:extLst>
              <a:ext uri="{28A0092B-C50C-407E-A947-70E740481C1C}">
                <a14:useLocalDpi xmlns:a14="http://schemas.microsoft.com/office/drawing/2010/main" val="0"/>
              </a:ext>
            </a:extLst>
          </a:blip>
          <a:srcRect/>
          <a:stretch>
            <a:fillRect/>
          </a:stretch>
        </p:blipFill>
        <p:spPr bwMode="auto">
          <a:xfrm>
            <a:off x="6322383" y="157724"/>
            <a:ext cx="3525001" cy="3179077"/>
          </a:xfrm>
          <a:prstGeom prst="rect">
            <a:avLst/>
          </a:prstGeom>
          <a:noFill/>
          <a:ln w="9525">
            <a:noFill/>
            <a:miter lim="800000"/>
            <a:headEnd/>
            <a:tailEnd/>
          </a:ln>
        </p:spPr>
      </p:pic>
      <p:pic>
        <p:nvPicPr>
          <p:cNvPr id="8" name="Picture 7" descr="G:\My Documents\My Pictures\poze servici\20190704_142506.jpg"/>
          <p:cNvPicPr/>
          <p:nvPr/>
        </p:nvPicPr>
        <p:blipFill>
          <a:blip r:embed="rId4" cstate="print">
            <a:lum bright="10000"/>
          </a:blip>
          <a:srcRect l="45467" t="28470"/>
          <a:stretch>
            <a:fillRect/>
          </a:stretch>
        </p:blipFill>
        <p:spPr bwMode="auto">
          <a:xfrm>
            <a:off x="328244" y="3666429"/>
            <a:ext cx="4074944" cy="3043860"/>
          </a:xfrm>
          <a:prstGeom prst="rect">
            <a:avLst/>
          </a:prstGeom>
          <a:noFill/>
          <a:ln w="9525">
            <a:noFill/>
            <a:miter lim="800000"/>
            <a:headEnd/>
            <a:tailEnd/>
          </a:ln>
        </p:spPr>
      </p:pic>
      <p:pic>
        <p:nvPicPr>
          <p:cNvPr id="9" name="Picture 8"/>
          <p:cNvPicPr/>
          <p:nvPr/>
        </p:nvPicPr>
        <p:blipFill>
          <a:blip r:embed="rId5" cstate="print">
            <a:lum contrast="10000"/>
          </a:blip>
          <a:srcRect l="2137" t="2208"/>
          <a:stretch>
            <a:fillRect/>
          </a:stretch>
        </p:blipFill>
        <p:spPr bwMode="auto">
          <a:xfrm>
            <a:off x="4403188" y="3666429"/>
            <a:ext cx="3699803" cy="3006346"/>
          </a:xfrm>
          <a:prstGeom prst="rect">
            <a:avLst/>
          </a:prstGeom>
          <a:noFill/>
          <a:ln w="9525">
            <a:noFill/>
            <a:miter lim="800000"/>
            <a:headEnd/>
            <a:tailEnd/>
          </a:ln>
        </p:spPr>
      </p:pic>
      <p:sp>
        <p:nvSpPr>
          <p:cNvPr id="5" name="Rectangle 4"/>
          <p:cNvSpPr/>
          <p:nvPr/>
        </p:nvSpPr>
        <p:spPr>
          <a:xfrm>
            <a:off x="328244" y="3755783"/>
            <a:ext cx="5561428" cy="615553"/>
          </a:xfrm>
          <a:prstGeom prst="rect">
            <a:avLst/>
          </a:prstGeom>
          <a:solidFill>
            <a:srgbClr val="002060"/>
          </a:solidFill>
        </p:spPr>
        <p:txBody>
          <a:bodyPr wrap="square">
            <a:spAutoFit/>
          </a:bodyPr>
          <a:lstStyle/>
          <a:p>
            <a:pPr algn="just">
              <a:spcAft>
                <a:spcPts val="0"/>
              </a:spcAft>
            </a:pPr>
            <a:r>
              <a:rPr lang="en-US" b="1" dirty="0">
                <a:solidFill>
                  <a:schemeClr val="bg1"/>
                </a:solidFill>
                <a:latin typeface="EC Square Sans Pro" panose="020B0506040000020004"/>
              </a:rPr>
              <a:t>J</a:t>
            </a:r>
            <a:r>
              <a:rPr lang="ro-RO" sz="1600" b="1" dirty="0">
                <a:solidFill>
                  <a:schemeClr val="bg1"/>
                </a:solidFill>
                <a:latin typeface="EC Square Sans Pro" panose="020B0506040000020004"/>
              </a:rPr>
              <a:t>ejunoileitis - Enteropathogenic colibacillosis due to strains of EPEC and AEEC strains of E. coli</a:t>
            </a:r>
            <a:endParaRPr lang="en-US" sz="1600" b="1" dirty="0">
              <a:solidFill>
                <a:schemeClr val="bg1"/>
              </a:solidFill>
              <a:latin typeface="EC Square Sans Pro" panose="020B0506040000020004"/>
            </a:endParaRPr>
          </a:p>
        </p:txBody>
      </p:sp>
      <p:sp>
        <p:nvSpPr>
          <p:cNvPr id="10" name="Rectangle 9"/>
          <p:cNvSpPr/>
          <p:nvPr/>
        </p:nvSpPr>
        <p:spPr>
          <a:xfrm>
            <a:off x="6658708" y="4919005"/>
            <a:ext cx="5439507" cy="830997"/>
          </a:xfrm>
          <a:prstGeom prst="rect">
            <a:avLst/>
          </a:prstGeom>
          <a:solidFill>
            <a:srgbClr val="002060"/>
          </a:solidFill>
        </p:spPr>
        <p:txBody>
          <a:bodyPr wrap="square">
            <a:spAutoFit/>
          </a:bodyPr>
          <a:lstStyle/>
          <a:p>
            <a:pPr algn="just"/>
            <a:r>
              <a:rPr lang="ro-RO" sz="1600" b="1" dirty="0">
                <a:solidFill>
                  <a:schemeClr val="bg1"/>
                </a:solidFill>
                <a:latin typeface="EC Square Sans Pro" panose="020B0506040000020004"/>
              </a:rPr>
              <a:t>Fibrin hemorrhagic gastritis - gastric mucosa with red stretched areas covered with rough deposits, some pseudomembranous, greyish-yellowish, adherent </a:t>
            </a:r>
            <a:endParaRPr lang="en-US" sz="1600" b="1" dirty="0">
              <a:solidFill>
                <a:schemeClr val="bg1"/>
              </a:solidFill>
              <a:latin typeface="EC Square Sans Pro" panose="020B0506040000020004"/>
            </a:endParaRPr>
          </a:p>
        </p:txBody>
      </p:sp>
    </p:spTree>
    <p:extLst>
      <p:ext uri="{BB962C8B-B14F-4D97-AF65-F5344CB8AC3E}">
        <p14:creationId xmlns:p14="http://schemas.microsoft.com/office/powerpoint/2010/main" val="2076836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755018417"/>
              </p:ext>
            </p:extLst>
          </p:nvPr>
        </p:nvGraphicFramePr>
        <p:xfrm>
          <a:off x="150055" y="107852"/>
          <a:ext cx="9265920" cy="6424245"/>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8731347" y="3504747"/>
            <a:ext cx="3343423" cy="2585323"/>
          </a:xfrm>
          <a:prstGeom prst="rect">
            <a:avLst/>
          </a:prstGeom>
          <a:solidFill>
            <a:srgbClr val="002060"/>
          </a:solidFill>
        </p:spPr>
        <p:txBody>
          <a:bodyPr wrap="square">
            <a:spAutoFit/>
          </a:bodyPr>
          <a:lstStyle/>
          <a:p>
            <a:pPr algn="just"/>
            <a:r>
              <a:rPr lang="ro-RO" b="1" dirty="0">
                <a:solidFill>
                  <a:schemeClr val="bg1"/>
                </a:solidFill>
                <a:latin typeface="EC Square Sans Pro" panose="020B0506040000020004"/>
              </a:rPr>
              <a:t>The irresponsible use of antimicrobial substances as a means of preventing colibacillary enteritis has led to the emergence of strains resistant to the action of some drugs. </a:t>
            </a:r>
            <a:endParaRPr lang="en-US" b="1" dirty="0">
              <a:solidFill>
                <a:schemeClr val="bg1"/>
              </a:solidFill>
              <a:latin typeface="EC Square Sans Pro" panose="020B0506040000020004"/>
            </a:endParaRPr>
          </a:p>
          <a:p>
            <a:pPr algn="just"/>
            <a:r>
              <a:rPr lang="ro-RO" b="1" dirty="0">
                <a:solidFill>
                  <a:schemeClr val="bg1"/>
                </a:solidFill>
                <a:latin typeface="EC Square Sans Pro" panose="020B0506040000020004"/>
              </a:rPr>
              <a:t>This </a:t>
            </a:r>
            <a:r>
              <a:rPr lang="ro-RO" b="1" dirty="0">
                <a:solidFill>
                  <a:schemeClr val="bg1"/>
                </a:solidFill>
                <a:latin typeface="EC Square Sans Pro" panose="020B0506040000020004"/>
              </a:rPr>
              <a:t>phenomenon is expanding both locally and globally, so researchers are focusing on implementing alternative disease control measures</a:t>
            </a:r>
            <a:endParaRPr lang="en-US" b="1" dirty="0">
              <a:solidFill>
                <a:schemeClr val="bg1"/>
              </a:solidFill>
              <a:latin typeface="EC Square Sans Pro" panose="020B0506040000020004"/>
            </a:endParaRPr>
          </a:p>
        </p:txBody>
      </p:sp>
      <p:sp>
        <p:nvSpPr>
          <p:cNvPr id="5" name="Rectangle 4"/>
          <p:cNvSpPr/>
          <p:nvPr/>
        </p:nvSpPr>
        <p:spPr>
          <a:xfrm>
            <a:off x="8731347" y="1196423"/>
            <a:ext cx="3343423" cy="2308324"/>
          </a:xfrm>
          <a:prstGeom prst="rect">
            <a:avLst/>
          </a:prstGeom>
          <a:solidFill>
            <a:srgbClr val="FF0000"/>
          </a:solidFill>
        </p:spPr>
        <p:txBody>
          <a:bodyPr wrap="square">
            <a:spAutoFit/>
          </a:bodyPr>
          <a:lstStyle/>
          <a:p>
            <a:pPr algn="just">
              <a:defRPr sz="1800" b="1" i="0" u="none" strike="noStrike" kern="1200" baseline="0">
                <a:solidFill>
                  <a:prstClr val="white"/>
                </a:solidFill>
                <a:latin typeface="+mn-lt"/>
                <a:ea typeface="+mn-ea"/>
                <a:cs typeface="+mn-cs"/>
              </a:defRPr>
            </a:pPr>
            <a:r>
              <a:rPr lang="ro-RO" b="1" dirty="0">
                <a:solidFill>
                  <a:schemeClr val="bg1"/>
                </a:solidFill>
                <a:latin typeface="EC Square Sans Pro" panose="020B0506040000020004"/>
              </a:rPr>
              <a:t>Taking into account similar studies in Europe and Romania carried out on bacterial cultures of E. coli isolated from pigs, 70% were resistant to at least one of the antibiotics tested. On the other hand, 24% of isolates from pigs were sensitive to all antibiotics tested.</a:t>
            </a:r>
            <a:endParaRPr lang="en-US" b="1" dirty="0">
              <a:solidFill>
                <a:schemeClr val="bg1"/>
              </a:solidFill>
              <a:latin typeface="EC Square Sans Pro" panose="020B0506040000020004"/>
            </a:endParaRPr>
          </a:p>
        </p:txBody>
      </p:sp>
    </p:spTree>
    <p:extLst>
      <p:ext uri="{BB962C8B-B14F-4D97-AF65-F5344CB8AC3E}">
        <p14:creationId xmlns:p14="http://schemas.microsoft.com/office/powerpoint/2010/main" val="1247447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3219238733"/>
              </p:ext>
            </p:extLst>
          </p:nvPr>
        </p:nvGraphicFramePr>
        <p:xfrm>
          <a:off x="323022" y="422413"/>
          <a:ext cx="11559208" cy="55938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4450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90" y="755355"/>
            <a:ext cx="6614357" cy="30442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78952" y="3133333"/>
            <a:ext cx="4527274" cy="615553"/>
          </a:xfrm>
          <a:prstGeom prst="rect">
            <a:avLst/>
          </a:prstGeom>
        </p:spPr>
        <p:txBody>
          <a:bodyPr wrap="square">
            <a:spAutoFit/>
          </a:bodyPr>
          <a:lstStyle/>
          <a:p>
            <a:pPr algn="ctr"/>
            <a:r>
              <a:rPr lang="en-US" altLang="en-US" b="1" dirty="0">
                <a:solidFill>
                  <a:srgbClr val="002060"/>
                </a:solidFill>
                <a:latin typeface="EC Square Sans Pro"/>
                <a:ea typeface="Times New Roman" panose="02020603050405020304" pitchFamily="18" charset="0"/>
                <a:cs typeface="Times New Roman" panose="02020603050405020304" pitchFamily="18" charset="0"/>
              </a:rPr>
              <a:t>Cultivation of E. coli strains </a:t>
            </a:r>
            <a:endParaRPr lang="en-US" altLang="en-US" b="1" dirty="0" smtClean="0">
              <a:solidFill>
                <a:srgbClr val="002060"/>
              </a:solidFill>
              <a:latin typeface="EC Square Sans Pro"/>
              <a:ea typeface="Times New Roman" panose="02020603050405020304" pitchFamily="18" charset="0"/>
              <a:cs typeface="Times New Roman" panose="02020603050405020304" pitchFamily="18" charset="0"/>
            </a:endParaRPr>
          </a:p>
          <a:p>
            <a:pPr algn="ctr"/>
            <a:r>
              <a:rPr lang="en-US" altLang="en-US" sz="1600" dirty="0" smtClean="0">
                <a:solidFill>
                  <a:srgbClr val="002060"/>
                </a:solidFill>
                <a:latin typeface="EC Square Sans Pro"/>
                <a:ea typeface="Times New Roman" panose="02020603050405020304" pitchFamily="18" charset="0"/>
                <a:cs typeface="Times New Roman" panose="02020603050405020304" pitchFamily="18" charset="0"/>
              </a:rPr>
              <a:t>on </a:t>
            </a:r>
            <a:r>
              <a:rPr lang="en-US" altLang="en-US" sz="1600" dirty="0" err="1">
                <a:solidFill>
                  <a:srgbClr val="002060"/>
                </a:solidFill>
                <a:latin typeface="EC Square Sans Pro"/>
                <a:ea typeface="Times New Roman" panose="02020603050405020304" pitchFamily="18" charset="0"/>
                <a:cs typeface="Times New Roman" panose="02020603050405020304" pitchFamily="18" charset="0"/>
              </a:rPr>
              <a:t>McKonkey</a:t>
            </a:r>
            <a:r>
              <a:rPr lang="en-US" altLang="en-US" sz="1600" dirty="0">
                <a:solidFill>
                  <a:srgbClr val="002060"/>
                </a:solidFill>
                <a:latin typeface="EC Square Sans Pro"/>
                <a:ea typeface="Times New Roman" panose="02020603050405020304" pitchFamily="18" charset="0"/>
                <a:cs typeface="Times New Roman" panose="02020603050405020304" pitchFamily="18" charset="0"/>
              </a:rPr>
              <a:t> </a:t>
            </a:r>
            <a:r>
              <a:rPr lang="en-US" altLang="en-US" sz="1600" dirty="0" smtClean="0">
                <a:solidFill>
                  <a:srgbClr val="002060"/>
                </a:solidFill>
                <a:latin typeface="EC Square Sans Pro"/>
                <a:ea typeface="Times New Roman" panose="02020603050405020304" pitchFamily="18" charset="0"/>
                <a:cs typeface="Times New Roman" panose="02020603050405020304" pitchFamily="18" charset="0"/>
              </a:rPr>
              <a:t>(</a:t>
            </a:r>
            <a:r>
              <a:rPr lang="en-US" altLang="en-US" sz="1600" dirty="0" err="1">
                <a:solidFill>
                  <a:srgbClr val="002060"/>
                </a:solidFill>
                <a:latin typeface="EC Square Sans Pro"/>
                <a:ea typeface="Times New Roman" panose="02020603050405020304" pitchFamily="18" charset="0"/>
                <a:cs typeface="Times New Roman" panose="02020603050405020304" pitchFamily="18" charset="0"/>
              </a:rPr>
              <a:t>Oxoid</a:t>
            </a:r>
            <a:r>
              <a:rPr lang="en-US" altLang="en-US" sz="1600" dirty="0">
                <a:solidFill>
                  <a:srgbClr val="002060"/>
                </a:solidFill>
                <a:latin typeface="EC Square Sans Pro"/>
                <a:ea typeface="Times New Roman" panose="02020603050405020304" pitchFamily="18" charset="0"/>
                <a:cs typeface="Times New Roman" panose="02020603050405020304" pitchFamily="18" charset="0"/>
              </a:rPr>
              <a:t> Ltd., UK) selective </a:t>
            </a:r>
            <a:r>
              <a:rPr lang="en-US" altLang="en-US" sz="1600" dirty="0" smtClean="0">
                <a:solidFill>
                  <a:srgbClr val="002060"/>
                </a:solidFill>
                <a:latin typeface="EC Square Sans Pro"/>
                <a:ea typeface="Times New Roman" panose="02020603050405020304" pitchFamily="18" charset="0"/>
                <a:cs typeface="Times New Roman" panose="02020603050405020304" pitchFamily="18" charset="0"/>
              </a:rPr>
              <a:t>media</a:t>
            </a:r>
            <a:endParaRPr lang="en-US" sz="16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91" y="3885994"/>
            <a:ext cx="8343969" cy="26869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8745540" y="5229458"/>
            <a:ext cx="294838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9875"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2060"/>
                </a:solidFill>
                <a:effectLst/>
                <a:latin typeface="EC Square Sans Pro"/>
                <a:ea typeface="Times New Roman" panose="02020603050405020304" pitchFamily="18" charset="0"/>
                <a:cs typeface="Times New Roman" panose="02020603050405020304" pitchFamily="18" charset="0"/>
              </a:rPr>
              <a:t>Isolation of the </a:t>
            </a:r>
            <a:r>
              <a:rPr kumimoji="0" lang="en-US" altLang="en-US" b="1" u="none" strike="noStrike" cap="none" normalizeH="0" baseline="0" dirty="0" smtClean="0">
                <a:ln>
                  <a:noFill/>
                </a:ln>
                <a:solidFill>
                  <a:srgbClr val="002060"/>
                </a:solidFill>
                <a:effectLst/>
                <a:latin typeface="EC Square Sans Pro"/>
                <a:ea typeface="Times New Roman" panose="02020603050405020304" pitchFamily="18" charset="0"/>
                <a:cs typeface="Times New Roman" panose="02020603050405020304" pitchFamily="18" charset="0"/>
              </a:rPr>
              <a:t>E. coli </a:t>
            </a:r>
            <a:r>
              <a:rPr kumimoji="0" lang="en-US" altLang="en-US" b="1" i="0" u="none" strike="noStrike" cap="none" normalizeH="0" baseline="0" dirty="0" smtClean="0">
                <a:ln>
                  <a:noFill/>
                </a:ln>
                <a:solidFill>
                  <a:srgbClr val="002060"/>
                </a:solidFill>
                <a:effectLst/>
                <a:latin typeface="EC Square Sans Pro"/>
                <a:ea typeface="Times New Roman" panose="02020603050405020304" pitchFamily="18" charset="0"/>
                <a:cs typeface="Times New Roman" panose="02020603050405020304" pitchFamily="18" charset="0"/>
              </a:rPr>
              <a:t>strains </a:t>
            </a:r>
          </a:p>
          <a:p>
            <a:pPr marL="342900" marR="0" lvl="0" indent="-342900" algn="l" defTabSz="914400" rtl="0" eaLnBrk="0" fontAlgn="base" latinLnBrk="0" hangingPunct="0">
              <a:lnSpc>
                <a:spcPct val="100000"/>
              </a:lnSpc>
              <a:spcBef>
                <a:spcPct val="0"/>
              </a:spcBef>
              <a:spcAft>
                <a:spcPct val="0"/>
              </a:spcAft>
              <a:buClrTx/>
              <a:buSzTx/>
              <a:buFontTx/>
              <a:buAutoNum type="alphaLcParenBoth"/>
              <a:tabLst/>
            </a:pPr>
            <a:r>
              <a:rPr kumimoji="0" lang="en-US" altLang="en-US" sz="1600" i="0" u="none" strike="noStrike" cap="none" normalizeH="0" baseline="0" dirty="0" smtClean="0">
                <a:ln>
                  <a:noFill/>
                </a:ln>
                <a:solidFill>
                  <a:srgbClr val="002060"/>
                </a:solidFill>
                <a:effectLst/>
                <a:latin typeface="EC Square Sans Pro"/>
                <a:ea typeface="Times New Roman" panose="02020603050405020304" pitchFamily="18" charset="0"/>
                <a:cs typeface="Times New Roman" panose="02020603050405020304" pitchFamily="18" charset="0"/>
              </a:rPr>
              <a:t>  sensitivity / </a:t>
            </a:r>
          </a:p>
          <a:p>
            <a:pPr marR="0" lvl="0" indent="0" algn="l" defTabSz="914400" rtl="0" eaLnBrk="0" fontAlgn="base" latinLnBrk="0" hangingPunct="0">
              <a:lnSpc>
                <a:spcPct val="100000"/>
              </a:lnSpc>
              <a:spcBef>
                <a:spcPct val="0"/>
              </a:spcBef>
              <a:spcAft>
                <a:spcPct val="0"/>
              </a:spcAft>
              <a:buClrTx/>
              <a:buSzTx/>
              <a:tabLst/>
            </a:pPr>
            <a:r>
              <a:rPr lang="en-US" altLang="en-US" sz="1600" dirty="0" smtClean="0">
                <a:solidFill>
                  <a:srgbClr val="002060"/>
                </a:solidFill>
                <a:latin typeface="EC Square Sans Pro"/>
                <a:ea typeface="Times New Roman" panose="02020603050405020304" pitchFamily="18" charset="0"/>
                <a:cs typeface="Times New Roman" panose="02020603050405020304" pitchFamily="18" charset="0"/>
              </a:rPr>
              <a:t>(b, c) </a:t>
            </a:r>
            <a:r>
              <a:rPr kumimoji="0" lang="en-US" altLang="en-US" sz="1600" i="0" u="none" strike="noStrike" cap="none" normalizeH="0" baseline="0" dirty="0" smtClean="0">
                <a:ln>
                  <a:noFill/>
                </a:ln>
                <a:solidFill>
                  <a:srgbClr val="002060"/>
                </a:solidFill>
                <a:effectLst/>
                <a:latin typeface="EC Square Sans Pro"/>
                <a:ea typeface="Times New Roman" panose="02020603050405020304" pitchFamily="18" charset="0"/>
                <a:cs typeface="Times New Roman" panose="02020603050405020304" pitchFamily="18" charset="0"/>
              </a:rPr>
              <a:t>resistance to antimicrobials</a:t>
            </a:r>
            <a:endParaRPr kumimoji="0" lang="en-US" altLang="en-US" sz="1000" i="0" u="none" strike="noStrike" cap="none" normalizeH="0" baseline="0" dirty="0" smtClean="0">
              <a:ln>
                <a:noFill/>
              </a:ln>
              <a:solidFill>
                <a:srgbClr val="002060"/>
              </a:solidFill>
              <a:effectLst/>
              <a:latin typeface="EC Square Sans Pro"/>
            </a:endParaRPr>
          </a:p>
        </p:txBody>
      </p:sp>
    </p:spTree>
    <p:extLst>
      <p:ext uri="{BB962C8B-B14F-4D97-AF65-F5344CB8AC3E}">
        <p14:creationId xmlns:p14="http://schemas.microsoft.com/office/powerpoint/2010/main" val="3954279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7519" y="419904"/>
            <a:ext cx="10379764" cy="1943467"/>
          </a:xfrm>
        </p:spPr>
        <p:txBody>
          <a:bodyPr>
            <a:noAutofit/>
          </a:bodyPr>
          <a:lstStyle/>
          <a:p>
            <a:pPr marL="0" indent="0" algn="r">
              <a:buNone/>
            </a:pPr>
            <a:r>
              <a:rPr lang="en-US" sz="4400" b="1" dirty="0" smtClean="0">
                <a:solidFill>
                  <a:srgbClr val="FF0000"/>
                </a:solidFill>
                <a:latin typeface="EC Square Sans Pro"/>
              </a:rPr>
              <a:t>Step 2: </a:t>
            </a:r>
          </a:p>
          <a:p>
            <a:pPr marL="0" indent="0" algn="r">
              <a:buNone/>
            </a:pPr>
            <a:r>
              <a:rPr lang="en-US" sz="2800" b="1" dirty="0" smtClean="0">
                <a:solidFill>
                  <a:srgbClr val="002060"/>
                </a:solidFill>
                <a:latin typeface="EC Square Sans Pro"/>
              </a:rPr>
              <a:t>The </a:t>
            </a:r>
            <a:r>
              <a:rPr lang="en-US" sz="2800" b="1" dirty="0">
                <a:solidFill>
                  <a:srgbClr val="002060"/>
                </a:solidFill>
                <a:latin typeface="EC Square Sans Pro"/>
              </a:rPr>
              <a:t>Role of </a:t>
            </a:r>
            <a:r>
              <a:rPr lang="en-US" sz="2800" b="1" dirty="0">
                <a:solidFill>
                  <a:srgbClr val="FF0000"/>
                </a:solidFill>
                <a:latin typeface="EC Square Sans Pro"/>
              </a:rPr>
              <a:t>Methyl-(Z)-11-tetradecenoate Acid </a:t>
            </a:r>
            <a:r>
              <a:rPr lang="en-US" sz="2800" b="1" dirty="0">
                <a:solidFill>
                  <a:srgbClr val="002060"/>
                </a:solidFill>
                <a:latin typeface="EC Square Sans Pro"/>
              </a:rPr>
              <a:t>from the Bacterial Membrane Lipid Composition in </a:t>
            </a:r>
            <a:r>
              <a:rPr lang="en-US" sz="2800" b="1" i="1" dirty="0">
                <a:solidFill>
                  <a:srgbClr val="002060"/>
                </a:solidFill>
                <a:latin typeface="EC Square Sans Pro"/>
              </a:rPr>
              <a:t>Escherichia coli</a:t>
            </a:r>
            <a:r>
              <a:rPr lang="en-US" sz="2800" b="1" dirty="0">
                <a:solidFill>
                  <a:srgbClr val="002060"/>
                </a:solidFill>
                <a:latin typeface="EC Square Sans Pro"/>
              </a:rPr>
              <a:t> </a:t>
            </a:r>
            <a:r>
              <a:rPr lang="en-US" sz="2800" b="1" dirty="0" smtClean="0">
                <a:solidFill>
                  <a:srgbClr val="002060"/>
                </a:solidFill>
                <a:latin typeface="EC Square Sans Pro"/>
              </a:rPr>
              <a:t>and Antibiotic </a:t>
            </a:r>
            <a:r>
              <a:rPr lang="en-US" sz="2800" b="1" dirty="0">
                <a:solidFill>
                  <a:srgbClr val="002060"/>
                </a:solidFill>
                <a:latin typeface="EC Square Sans Pro"/>
              </a:rPr>
              <a:t>Resistance</a:t>
            </a:r>
          </a:p>
        </p:txBody>
      </p:sp>
      <p:sp>
        <p:nvSpPr>
          <p:cNvPr id="3" name="Rectangle 2"/>
          <p:cNvSpPr/>
          <p:nvPr/>
        </p:nvSpPr>
        <p:spPr>
          <a:xfrm>
            <a:off x="677519" y="2524452"/>
            <a:ext cx="10593457" cy="3924151"/>
          </a:xfrm>
          <a:prstGeom prst="rect">
            <a:avLst/>
          </a:prstGeom>
        </p:spPr>
        <p:txBody>
          <a:bodyPr wrap="square">
            <a:spAutoFit/>
          </a:bodyPr>
          <a:lstStyle/>
          <a:p>
            <a:pPr marL="342900" indent="-342900" algn="just">
              <a:buFont typeface="Arial" panose="020B0604020202020204" pitchFamily="34" charset="0"/>
              <a:buChar char="•"/>
            </a:pPr>
            <a:r>
              <a:rPr lang="en-US" sz="2500" b="0" i="0" dirty="0" smtClean="0">
                <a:solidFill>
                  <a:srgbClr val="002060"/>
                </a:solidFill>
                <a:effectLst/>
                <a:latin typeface="EC Square Sans Pro"/>
              </a:rPr>
              <a:t>The bacterial membrane plays a </a:t>
            </a:r>
            <a:r>
              <a:rPr lang="en-US" sz="2800" b="1" i="0" dirty="0" smtClean="0">
                <a:solidFill>
                  <a:srgbClr val="FF0000"/>
                </a:solidFill>
                <a:effectLst/>
                <a:latin typeface="EC Square Sans Pro"/>
              </a:rPr>
              <a:t>critical role in the survival</a:t>
            </a:r>
            <a:r>
              <a:rPr lang="en-US" sz="2400" b="0" i="0" dirty="0" smtClean="0">
                <a:solidFill>
                  <a:srgbClr val="002060"/>
                </a:solidFill>
                <a:effectLst/>
                <a:latin typeface="EC Square Sans Pro"/>
              </a:rPr>
              <a:t> </a:t>
            </a:r>
            <a:r>
              <a:rPr lang="en-US" sz="2500" b="0" i="0" dirty="0" smtClean="0">
                <a:solidFill>
                  <a:srgbClr val="002060"/>
                </a:solidFill>
                <a:effectLst/>
                <a:latin typeface="EC Square Sans Pro"/>
              </a:rPr>
              <a:t>of bacteria and the effectiveness of antimicrobial peptides in protecting the host.</a:t>
            </a:r>
          </a:p>
          <a:p>
            <a:pPr algn="just"/>
            <a:r>
              <a:rPr lang="en-US" sz="800" b="0" i="0" dirty="0" smtClean="0">
                <a:solidFill>
                  <a:srgbClr val="002060"/>
                </a:solidFill>
                <a:effectLst/>
                <a:latin typeface="EC Square Sans Pro"/>
              </a:rPr>
              <a:t> </a:t>
            </a:r>
          </a:p>
          <a:p>
            <a:pPr marL="342900" indent="-342900" algn="just">
              <a:buFont typeface="Arial" panose="020B0604020202020204" pitchFamily="34" charset="0"/>
              <a:buChar char="•"/>
            </a:pPr>
            <a:r>
              <a:rPr lang="en-US" sz="2500" b="0" i="0" dirty="0" smtClean="0">
                <a:solidFill>
                  <a:srgbClr val="002060"/>
                </a:solidFill>
                <a:effectLst/>
                <a:latin typeface="EC Square Sans Pro"/>
              </a:rPr>
              <a:t>The lipid constituents of the bacterial membrane are not evenly distributed, and they could be affected by </a:t>
            </a:r>
            <a:r>
              <a:rPr lang="en-US" sz="2800" b="1" i="0" dirty="0" smtClean="0">
                <a:solidFill>
                  <a:srgbClr val="FF0000"/>
                </a:solidFill>
                <a:effectLst/>
                <a:latin typeface="EC Square Sans Pro"/>
              </a:rPr>
              <a:t>clustering anionic lipids </a:t>
            </a:r>
            <a:r>
              <a:rPr lang="en-US" sz="2500" b="0" i="0" dirty="0" smtClean="0">
                <a:solidFill>
                  <a:srgbClr val="002060"/>
                </a:solidFill>
                <a:effectLst/>
                <a:latin typeface="EC Square Sans Pro"/>
              </a:rPr>
              <a:t>with cationic peptides with multiple positive charges. </a:t>
            </a:r>
          </a:p>
          <a:p>
            <a:pPr marL="342900" indent="-342900" algn="just">
              <a:buFont typeface="Arial" panose="020B0604020202020204" pitchFamily="34" charset="0"/>
              <a:buChar char="•"/>
            </a:pPr>
            <a:endParaRPr lang="en-US" sz="1000" b="0" i="0" dirty="0" smtClean="0">
              <a:solidFill>
                <a:srgbClr val="002060"/>
              </a:solidFill>
              <a:effectLst/>
              <a:latin typeface="EC Square Sans Pro"/>
            </a:endParaRPr>
          </a:p>
          <a:p>
            <a:pPr marL="342900" indent="-342900" algn="just">
              <a:buFont typeface="Arial" panose="020B0604020202020204" pitchFamily="34" charset="0"/>
              <a:buChar char="•"/>
            </a:pPr>
            <a:r>
              <a:rPr lang="en-US" sz="2500" b="0" i="0" dirty="0" smtClean="0">
                <a:solidFill>
                  <a:srgbClr val="002060"/>
                </a:solidFill>
                <a:effectLst/>
                <a:latin typeface="EC Square Sans Pro"/>
              </a:rPr>
              <a:t>That could be harmful to bacteria because it prevents lipids from interacting with other molecular components of the cell membrane, disrupts existing natural domains, or creates phase boundary defects between the clustered lipids and the bulk of the membrane.</a:t>
            </a:r>
            <a:r>
              <a:rPr lang="en-US" sz="2400" b="0" i="0" dirty="0" smtClean="0">
                <a:solidFill>
                  <a:srgbClr val="002060"/>
                </a:solidFill>
                <a:effectLst/>
                <a:latin typeface="EC Square Sans Pro"/>
              </a:rPr>
              <a:t> </a:t>
            </a:r>
          </a:p>
        </p:txBody>
      </p:sp>
    </p:spTree>
    <p:extLst>
      <p:ext uri="{BB962C8B-B14F-4D97-AF65-F5344CB8AC3E}">
        <p14:creationId xmlns:p14="http://schemas.microsoft.com/office/powerpoint/2010/main" val="1118319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56844212"/>
              </p:ext>
            </p:extLst>
          </p:nvPr>
        </p:nvGraphicFramePr>
        <p:xfrm>
          <a:off x="4004598" y="352498"/>
          <a:ext cx="7719902" cy="3743318"/>
        </p:xfrm>
        <a:graphic>
          <a:graphicData uri="http://schemas.openxmlformats.org/drawingml/2006/table">
            <a:tbl>
              <a:tblPr firstRow="1" firstCol="1" bandRow="1">
                <a:tableStyleId>{5C22544A-7EE6-4342-B048-85BDC9FD1C3A}</a:tableStyleId>
              </a:tblPr>
              <a:tblGrid>
                <a:gridCol w="543441"/>
                <a:gridCol w="2319070"/>
                <a:gridCol w="441581"/>
                <a:gridCol w="441581"/>
                <a:gridCol w="441581"/>
                <a:gridCol w="441581"/>
                <a:gridCol w="441581"/>
                <a:gridCol w="441581"/>
                <a:gridCol w="441581"/>
                <a:gridCol w="441581"/>
                <a:gridCol w="441581"/>
                <a:gridCol w="441581"/>
                <a:gridCol w="441581"/>
              </a:tblGrid>
              <a:tr h="715959">
                <a:tc>
                  <a:txBody>
                    <a:bodyPr/>
                    <a:lstStyle/>
                    <a:p>
                      <a:pPr algn="ctr">
                        <a:lnSpc>
                          <a:spcPct val="100000"/>
                        </a:lnSpc>
                        <a:spcAft>
                          <a:spcPts val="0"/>
                        </a:spcAft>
                      </a:pPr>
                      <a:r>
                        <a:rPr lang="en-US" sz="2000" dirty="0" err="1">
                          <a:solidFill>
                            <a:schemeClr val="bg1"/>
                          </a:solidFill>
                          <a:effectLst/>
                          <a:latin typeface="EC Square Sans Pro"/>
                        </a:rPr>
                        <a:t>Crt</a:t>
                      </a:r>
                      <a:r>
                        <a:rPr lang="en-US" sz="2000" dirty="0">
                          <a:solidFill>
                            <a:schemeClr val="bg1"/>
                          </a:solidFill>
                          <a:effectLst/>
                          <a:latin typeface="EC Square Sans Pro"/>
                        </a:rPr>
                        <a:t>.</a:t>
                      </a:r>
                    </a:p>
                    <a:p>
                      <a:pPr algn="ctr">
                        <a:lnSpc>
                          <a:spcPct val="100000"/>
                        </a:lnSpc>
                        <a:spcAft>
                          <a:spcPts val="0"/>
                        </a:spcAft>
                      </a:pPr>
                      <a:r>
                        <a:rPr lang="en-US" sz="2000" dirty="0">
                          <a:solidFill>
                            <a:schemeClr val="bg1"/>
                          </a:solidFill>
                          <a:effectLst/>
                          <a:latin typeface="EC Square Sans Pro"/>
                        </a:rPr>
                        <a:t>No.</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lnSpc>
                          <a:spcPct val="100000"/>
                        </a:lnSpc>
                        <a:spcAft>
                          <a:spcPts val="0"/>
                        </a:spcAft>
                      </a:pPr>
                      <a:r>
                        <a:rPr lang="en-US" sz="2000" dirty="0">
                          <a:solidFill>
                            <a:schemeClr val="bg1"/>
                          </a:solidFill>
                          <a:effectLst/>
                          <a:latin typeface="EC Square Sans Pro"/>
                        </a:rPr>
                        <a:t>Sample no./ </a:t>
                      </a:r>
                    </a:p>
                    <a:p>
                      <a:pPr algn="ctr">
                        <a:lnSpc>
                          <a:spcPct val="100000"/>
                        </a:lnSpc>
                        <a:spcAft>
                          <a:spcPts val="0"/>
                        </a:spcAft>
                      </a:pPr>
                      <a:r>
                        <a:rPr lang="en-US" sz="2000" dirty="0">
                          <a:solidFill>
                            <a:schemeClr val="bg1"/>
                          </a:solidFill>
                          <a:effectLst/>
                          <a:latin typeface="EC Square Sans Pro"/>
                        </a:rPr>
                        <a:t>Antibiotic tested</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lnSpc>
                          <a:spcPct val="100000"/>
                        </a:lnSpc>
                        <a:spcAft>
                          <a:spcPts val="0"/>
                        </a:spcAft>
                      </a:pPr>
                      <a:r>
                        <a:rPr lang="en-US" sz="2000" dirty="0">
                          <a:solidFill>
                            <a:schemeClr val="bg1"/>
                          </a:solidFill>
                          <a:effectLst/>
                          <a:latin typeface="EC Square Sans Pro"/>
                        </a:rPr>
                        <a:t>1</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lnSpc>
                          <a:spcPct val="100000"/>
                        </a:lnSpc>
                        <a:spcAft>
                          <a:spcPts val="0"/>
                        </a:spcAft>
                      </a:pPr>
                      <a:r>
                        <a:rPr lang="en-US" sz="2000" dirty="0">
                          <a:solidFill>
                            <a:schemeClr val="bg1"/>
                          </a:solidFill>
                          <a:effectLst/>
                          <a:latin typeface="EC Square Sans Pro"/>
                        </a:rPr>
                        <a:t>2</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lnSpc>
                          <a:spcPct val="100000"/>
                        </a:lnSpc>
                        <a:spcAft>
                          <a:spcPts val="0"/>
                        </a:spcAft>
                      </a:pPr>
                      <a:r>
                        <a:rPr lang="en-US" sz="2000" dirty="0">
                          <a:solidFill>
                            <a:schemeClr val="bg1"/>
                          </a:solidFill>
                          <a:effectLst/>
                          <a:latin typeface="EC Square Sans Pro"/>
                        </a:rPr>
                        <a:t>3</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lnSpc>
                          <a:spcPct val="100000"/>
                        </a:lnSpc>
                        <a:spcAft>
                          <a:spcPts val="0"/>
                        </a:spcAft>
                      </a:pPr>
                      <a:r>
                        <a:rPr lang="en-US" sz="2000" dirty="0">
                          <a:solidFill>
                            <a:schemeClr val="bg1"/>
                          </a:solidFill>
                          <a:effectLst/>
                          <a:latin typeface="EC Square Sans Pro"/>
                        </a:rPr>
                        <a:t>4</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lnSpc>
                          <a:spcPct val="100000"/>
                        </a:lnSpc>
                        <a:spcAft>
                          <a:spcPts val="0"/>
                        </a:spcAft>
                      </a:pPr>
                      <a:r>
                        <a:rPr lang="en-US" sz="2000" dirty="0">
                          <a:solidFill>
                            <a:schemeClr val="bg1"/>
                          </a:solidFill>
                          <a:effectLst/>
                          <a:latin typeface="EC Square Sans Pro"/>
                        </a:rPr>
                        <a:t>5</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lnSpc>
                          <a:spcPct val="100000"/>
                        </a:lnSpc>
                        <a:spcAft>
                          <a:spcPts val="0"/>
                        </a:spcAft>
                      </a:pPr>
                      <a:r>
                        <a:rPr lang="en-US" sz="2000" dirty="0">
                          <a:solidFill>
                            <a:schemeClr val="bg1"/>
                          </a:solidFill>
                          <a:effectLst/>
                          <a:latin typeface="EC Square Sans Pro"/>
                        </a:rPr>
                        <a:t>6</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lnSpc>
                          <a:spcPct val="100000"/>
                        </a:lnSpc>
                        <a:spcAft>
                          <a:spcPts val="0"/>
                        </a:spcAft>
                      </a:pPr>
                      <a:r>
                        <a:rPr lang="en-US" sz="2000" dirty="0">
                          <a:solidFill>
                            <a:schemeClr val="bg1"/>
                          </a:solidFill>
                          <a:effectLst/>
                          <a:latin typeface="EC Square Sans Pro"/>
                        </a:rPr>
                        <a:t>7</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lnSpc>
                          <a:spcPct val="100000"/>
                        </a:lnSpc>
                        <a:spcAft>
                          <a:spcPts val="0"/>
                        </a:spcAft>
                      </a:pPr>
                      <a:r>
                        <a:rPr lang="en-US" sz="2000" dirty="0">
                          <a:solidFill>
                            <a:schemeClr val="bg1"/>
                          </a:solidFill>
                          <a:effectLst/>
                          <a:latin typeface="EC Square Sans Pro"/>
                        </a:rPr>
                        <a:t>8</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lnSpc>
                          <a:spcPct val="100000"/>
                        </a:lnSpc>
                        <a:spcAft>
                          <a:spcPts val="0"/>
                        </a:spcAft>
                      </a:pPr>
                      <a:r>
                        <a:rPr lang="en-US" sz="2000" dirty="0">
                          <a:solidFill>
                            <a:schemeClr val="bg1"/>
                          </a:solidFill>
                          <a:effectLst/>
                          <a:latin typeface="EC Square Sans Pro"/>
                        </a:rPr>
                        <a:t>9</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lnSpc>
                          <a:spcPct val="100000"/>
                        </a:lnSpc>
                        <a:spcAft>
                          <a:spcPts val="0"/>
                        </a:spcAft>
                      </a:pPr>
                      <a:r>
                        <a:rPr lang="en-US" sz="2000" dirty="0">
                          <a:solidFill>
                            <a:schemeClr val="bg1"/>
                          </a:solidFill>
                          <a:effectLst/>
                          <a:latin typeface="EC Square Sans Pro"/>
                        </a:rPr>
                        <a:t>10</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lnSpc>
                          <a:spcPct val="100000"/>
                        </a:lnSpc>
                        <a:spcAft>
                          <a:spcPts val="0"/>
                        </a:spcAft>
                      </a:pPr>
                      <a:r>
                        <a:rPr lang="en-US" sz="2000" dirty="0">
                          <a:solidFill>
                            <a:schemeClr val="bg1"/>
                          </a:solidFill>
                          <a:effectLst/>
                          <a:latin typeface="EC Square Sans Pro"/>
                        </a:rPr>
                        <a:t>11</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r>
              <a:tr h="27305">
                <a:tc>
                  <a:txBody>
                    <a:bodyPr/>
                    <a:lstStyle/>
                    <a:p>
                      <a:pPr algn="ctr">
                        <a:lnSpc>
                          <a:spcPct val="100000"/>
                        </a:lnSpc>
                        <a:spcAft>
                          <a:spcPts val="0"/>
                        </a:spcAft>
                      </a:pPr>
                      <a:r>
                        <a:rPr lang="en-US" sz="1800" dirty="0">
                          <a:solidFill>
                            <a:srgbClr val="002060"/>
                          </a:solidFill>
                          <a:effectLst/>
                          <a:latin typeface="EC Square Sans Pro"/>
                        </a:rPr>
                        <a:t>1.</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a:solidFill>
                            <a:srgbClr val="002060"/>
                          </a:solidFill>
                          <a:effectLst/>
                          <a:latin typeface="EC Square Sans Pro"/>
                        </a:rPr>
                        <a:t>Amoxicillin</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27305">
                <a:tc>
                  <a:txBody>
                    <a:bodyPr/>
                    <a:lstStyle/>
                    <a:p>
                      <a:pPr algn="ctr">
                        <a:lnSpc>
                          <a:spcPct val="100000"/>
                        </a:lnSpc>
                        <a:spcAft>
                          <a:spcPts val="0"/>
                        </a:spcAft>
                      </a:pPr>
                      <a:r>
                        <a:rPr lang="en-US" sz="1800" dirty="0">
                          <a:solidFill>
                            <a:srgbClr val="002060"/>
                          </a:solidFill>
                          <a:effectLst/>
                          <a:latin typeface="EC Square Sans Pro"/>
                        </a:rPr>
                        <a:t>2.</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a:solidFill>
                            <a:srgbClr val="002060"/>
                          </a:solidFill>
                          <a:effectLst/>
                          <a:latin typeface="EC Square Sans Pro"/>
                        </a:rPr>
                        <a:t>Gentamycin</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305">
                <a:tc>
                  <a:txBody>
                    <a:bodyPr/>
                    <a:lstStyle/>
                    <a:p>
                      <a:pPr algn="ctr">
                        <a:lnSpc>
                          <a:spcPct val="100000"/>
                        </a:lnSpc>
                        <a:spcAft>
                          <a:spcPts val="0"/>
                        </a:spcAft>
                      </a:pPr>
                      <a:r>
                        <a:rPr lang="en-US" sz="1800" dirty="0">
                          <a:solidFill>
                            <a:srgbClr val="002060"/>
                          </a:solidFill>
                          <a:effectLst/>
                          <a:latin typeface="EC Square Sans Pro"/>
                        </a:rPr>
                        <a:t>3.</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a:solidFill>
                            <a:srgbClr val="002060"/>
                          </a:solidFill>
                          <a:effectLst/>
                          <a:latin typeface="EC Square Sans Pro"/>
                        </a:rPr>
                        <a:t>Florfenicol</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1750">
                <a:tc>
                  <a:txBody>
                    <a:bodyPr/>
                    <a:lstStyle/>
                    <a:p>
                      <a:pPr algn="ctr">
                        <a:lnSpc>
                          <a:spcPct val="100000"/>
                        </a:lnSpc>
                        <a:spcAft>
                          <a:spcPts val="0"/>
                        </a:spcAft>
                      </a:pPr>
                      <a:r>
                        <a:rPr lang="en-US" sz="1800" dirty="0">
                          <a:solidFill>
                            <a:srgbClr val="002060"/>
                          </a:solidFill>
                          <a:effectLst/>
                          <a:latin typeface="EC Square Sans Pro"/>
                        </a:rPr>
                        <a:t>4.</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smtClean="0">
                          <a:solidFill>
                            <a:srgbClr val="002060"/>
                          </a:solidFill>
                          <a:effectLst/>
                          <a:latin typeface="EC Square Sans Pro"/>
                        </a:rPr>
                        <a:t>Oxacicyllin</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1750">
                <a:tc>
                  <a:txBody>
                    <a:bodyPr/>
                    <a:lstStyle/>
                    <a:p>
                      <a:pPr algn="ctr">
                        <a:lnSpc>
                          <a:spcPct val="100000"/>
                        </a:lnSpc>
                        <a:spcAft>
                          <a:spcPts val="0"/>
                        </a:spcAft>
                      </a:pPr>
                      <a:r>
                        <a:rPr lang="en-US" sz="1800" dirty="0">
                          <a:solidFill>
                            <a:srgbClr val="002060"/>
                          </a:solidFill>
                          <a:effectLst/>
                          <a:latin typeface="EC Square Sans Pro"/>
                        </a:rPr>
                        <a:t>5.</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a:solidFill>
                            <a:srgbClr val="002060"/>
                          </a:solidFill>
                          <a:effectLst/>
                          <a:latin typeface="EC Square Sans Pro"/>
                        </a:rPr>
                        <a:t>Cephalothin</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305">
                <a:tc>
                  <a:txBody>
                    <a:bodyPr/>
                    <a:lstStyle/>
                    <a:p>
                      <a:pPr algn="ctr">
                        <a:lnSpc>
                          <a:spcPct val="100000"/>
                        </a:lnSpc>
                        <a:spcAft>
                          <a:spcPts val="0"/>
                        </a:spcAft>
                      </a:pPr>
                      <a:r>
                        <a:rPr lang="en-US" sz="1800" dirty="0">
                          <a:solidFill>
                            <a:srgbClr val="002060"/>
                          </a:solidFill>
                          <a:effectLst/>
                          <a:latin typeface="EC Square Sans Pro"/>
                        </a:rPr>
                        <a:t>6.</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a:solidFill>
                            <a:srgbClr val="002060"/>
                          </a:solidFill>
                          <a:effectLst/>
                          <a:latin typeface="EC Square Sans Pro"/>
                        </a:rPr>
                        <a:t>Spectinomycin</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effectLst/>
                          <a:latin typeface="EC Square Sans Pro"/>
                        </a:rPr>
                        <a:t>S</a:t>
                      </a:r>
                      <a:endParaRPr lang="en-US" sz="18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305">
                <a:tc>
                  <a:txBody>
                    <a:bodyPr/>
                    <a:lstStyle/>
                    <a:p>
                      <a:pPr algn="ctr">
                        <a:lnSpc>
                          <a:spcPct val="100000"/>
                        </a:lnSpc>
                        <a:spcAft>
                          <a:spcPts val="0"/>
                        </a:spcAft>
                      </a:pPr>
                      <a:r>
                        <a:rPr lang="en-US" sz="1800" dirty="0">
                          <a:solidFill>
                            <a:srgbClr val="002060"/>
                          </a:solidFill>
                          <a:effectLst/>
                          <a:latin typeface="EC Square Sans Pro"/>
                        </a:rPr>
                        <a:t>7.</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a:solidFill>
                            <a:srgbClr val="002060"/>
                          </a:solidFill>
                          <a:effectLst/>
                          <a:latin typeface="EC Square Sans Pro"/>
                        </a:rPr>
                        <a:t>Norfloxacin</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S</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1750">
                <a:tc>
                  <a:txBody>
                    <a:bodyPr/>
                    <a:lstStyle/>
                    <a:p>
                      <a:pPr algn="ctr">
                        <a:lnSpc>
                          <a:spcPct val="100000"/>
                        </a:lnSpc>
                        <a:spcAft>
                          <a:spcPts val="0"/>
                        </a:spcAft>
                      </a:pPr>
                      <a:r>
                        <a:rPr lang="en-US" sz="1800" dirty="0">
                          <a:solidFill>
                            <a:srgbClr val="002060"/>
                          </a:solidFill>
                          <a:effectLst/>
                          <a:latin typeface="EC Square Sans Pro"/>
                        </a:rPr>
                        <a:t>8.</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a:solidFill>
                            <a:srgbClr val="002060"/>
                          </a:solidFill>
                          <a:effectLst/>
                          <a:latin typeface="EC Square Sans Pro"/>
                        </a:rPr>
                        <a:t>Tiamulin</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4206">
                <a:tc>
                  <a:txBody>
                    <a:bodyPr/>
                    <a:lstStyle/>
                    <a:p>
                      <a:pPr algn="ctr">
                        <a:lnSpc>
                          <a:spcPct val="100000"/>
                        </a:lnSpc>
                        <a:spcAft>
                          <a:spcPts val="0"/>
                        </a:spcAft>
                      </a:pPr>
                      <a:r>
                        <a:rPr lang="en-US" sz="1800" dirty="0">
                          <a:solidFill>
                            <a:srgbClr val="002060"/>
                          </a:solidFill>
                          <a:effectLst/>
                          <a:latin typeface="EC Square Sans Pro"/>
                        </a:rPr>
                        <a:t>9.</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a:solidFill>
                            <a:srgbClr val="002060"/>
                          </a:solidFill>
                          <a:effectLst/>
                          <a:latin typeface="EC Square Sans Pro"/>
                        </a:rPr>
                        <a:t>Ciprofloxacin</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4159">
                <a:tc>
                  <a:txBody>
                    <a:bodyPr/>
                    <a:lstStyle/>
                    <a:p>
                      <a:pPr algn="ctr">
                        <a:lnSpc>
                          <a:spcPct val="100000"/>
                        </a:lnSpc>
                        <a:spcAft>
                          <a:spcPts val="0"/>
                        </a:spcAft>
                      </a:pPr>
                      <a:r>
                        <a:rPr lang="en-US" sz="1800" dirty="0">
                          <a:solidFill>
                            <a:srgbClr val="002060"/>
                          </a:solidFill>
                          <a:effectLst/>
                          <a:latin typeface="EC Square Sans Pro"/>
                        </a:rPr>
                        <a:t>10.</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a:solidFill>
                            <a:srgbClr val="002060"/>
                          </a:solidFill>
                          <a:effectLst/>
                          <a:latin typeface="EC Square Sans Pro"/>
                        </a:rPr>
                        <a:t>Penicillin</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effectLst/>
                          <a:latin typeface="EC Square Sans Pro"/>
                        </a:rPr>
                        <a:t>S</a:t>
                      </a:r>
                      <a:endParaRPr lang="en-US" sz="18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1750">
                <a:tc>
                  <a:txBody>
                    <a:bodyPr/>
                    <a:lstStyle/>
                    <a:p>
                      <a:pPr algn="ctr">
                        <a:lnSpc>
                          <a:spcPct val="100000"/>
                        </a:lnSpc>
                        <a:spcAft>
                          <a:spcPts val="0"/>
                        </a:spcAft>
                      </a:pPr>
                      <a:r>
                        <a:rPr lang="en-US" sz="1800" dirty="0">
                          <a:solidFill>
                            <a:srgbClr val="002060"/>
                          </a:solidFill>
                          <a:effectLst/>
                          <a:latin typeface="EC Square Sans Pro"/>
                        </a:rPr>
                        <a:t>11.</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a:solidFill>
                            <a:srgbClr val="002060"/>
                          </a:solidFill>
                          <a:effectLst/>
                          <a:latin typeface="EC Square Sans Pro"/>
                        </a:rPr>
                        <a:t>Tetracycline</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effectLst/>
                          <a:latin typeface="EC Square Sans Pro"/>
                        </a:rPr>
                        <a:t>S</a:t>
                      </a:r>
                      <a:endParaRPr lang="en-US" sz="18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4" name="Rectangle 1"/>
          <p:cNvSpPr>
            <a:spLocks noChangeArrowheads="1"/>
          </p:cNvSpPr>
          <p:nvPr/>
        </p:nvSpPr>
        <p:spPr bwMode="auto">
          <a:xfrm>
            <a:off x="808281" y="2437628"/>
            <a:ext cx="3271350" cy="1107996"/>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FFFFFF"/>
                </a:solidFill>
                <a:effectLst/>
                <a:latin typeface="EC Square Sans Pro"/>
                <a:ea typeface="Times New Roman" panose="02020603050405020304" pitchFamily="18" charset="0"/>
                <a:cs typeface="Times New Roman" panose="02020603050405020304" pitchFamily="18" charset="0"/>
              </a:rPr>
              <a:t>The antibiotic susceptibility results </a:t>
            </a:r>
          </a:p>
          <a:p>
            <a:pPr marL="0" marR="0" lvl="0" indent="457200" algn="r"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smtClean="0">
                <a:ln>
                  <a:noFill/>
                </a:ln>
                <a:solidFill>
                  <a:srgbClr val="FFFFFF"/>
                </a:solidFill>
                <a:effectLst/>
                <a:latin typeface="EC Square Sans Pro"/>
                <a:ea typeface="Times New Roman" panose="02020603050405020304" pitchFamily="18" charset="0"/>
                <a:cs typeface="Times New Roman" panose="02020603050405020304" pitchFamily="18" charset="0"/>
              </a:rPr>
              <a:t>(according to CLSI 2018)</a:t>
            </a:r>
            <a:endParaRPr kumimoji="0" lang="en-US" altLang="en-US" sz="700" i="0" u="none" strike="noStrike" cap="none" normalizeH="0" baseline="0" dirty="0" smtClean="0">
              <a:ln>
                <a:noFill/>
              </a:ln>
              <a:solidFill>
                <a:srgbClr val="FFFFFF"/>
              </a:solidFill>
              <a:effectLst/>
              <a:latin typeface="EC Square Sans Pro"/>
            </a:endParaRPr>
          </a:p>
        </p:txBody>
      </p:sp>
      <p:sp>
        <p:nvSpPr>
          <p:cNvPr id="5" name="Rectangle 4"/>
          <p:cNvSpPr/>
          <p:nvPr/>
        </p:nvSpPr>
        <p:spPr>
          <a:xfrm>
            <a:off x="4004598" y="4103428"/>
            <a:ext cx="7719901" cy="338554"/>
          </a:xfrm>
          <a:prstGeom prst="rect">
            <a:avLst/>
          </a:prstGeom>
          <a:solidFill>
            <a:schemeClr val="accent4">
              <a:lumMod val="20000"/>
              <a:lumOff val="80000"/>
            </a:schemeClr>
          </a:solidFill>
        </p:spPr>
        <p:txBody>
          <a:bodyPr wrap="square">
            <a:spAutoFit/>
          </a:bodyPr>
          <a:lstStyle/>
          <a:p>
            <a:pPr lvl="0" indent="457200" algn="just" eaLnBrk="0" fontAlgn="base" hangingPunct="0">
              <a:spcBef>
                <a:spcPct val="0"/>
              </a:spcBef>
              <a:spcAft>
                <a:spcPct val="0"/>
              </a:spcAft>
            </a:pPr>
            <a:r>
              <a:rPr kumimoji="0" lang="en-US" altLang="en-US" sz="1600" b="1" i="0" u="none" strike="noStrike" cap="none" normalizeH="0" baseline="0" dirty="0" smtClean="0">
                <a:ln>
                  <a:noFill/>
                </a:ln>
                <a:solidFill>
                  <a:srgbClr val="000000"/>
                </a:solidFill>
                <a:effectLst/>
                <a:latin typeface="EC Square Sans Pro"/>
                <a:ea typeface="Times New Roman" panose="02020603050405020304" pitchFamily="18" charset="0"/>
                <a:cs typeface="Cordia New"/>
              </a:rPr>
              <a:t>Note:</a:t>
            </a:r>
            <a:r>
              <a:rPr kumimoji="0" lang="en-US" altLang="en-US" sz="1600" b="0" i="0" u="none" strike="noStrike" cap="none" normalizeH="0" baseline="0" dirty="0" smtClean="0">
                <a:ln>
                  <a:noFill/>
                </a:ln>
                <a:solidFill>
                  <a:srgbClr val="000000"/>
                </a:solidFill>
                <a:effectLst/>
                <a:latin typeface="EC Square Sans Pro"/>
                <a:ea typeface="Times New Roman" panose="02020603050405020304" pitchFamily="18" charset="0"/>
                <a:cs typeface="Cordia New"/>
              </a:rPr>
              <a:t> </a:t>
            </a:r>
            <a:r>
              <a:rPr kumimoji="0" lang="en-US" altLang="en-US" sz="1600" b="1" i="0" u="none" strike="noStrike" cap="none" normalizeH="0" baseline="0" dirty="0" smtClean="0">
                <a:ln>
                  <a:noFill/>
                </a:ln>
                <a:solidFill>
                  <a:srgbClr val="FF0000"/>
                </a:solidFill>
                <a:effectLst/>
                <a:latin typeface="EC Square Sans Pro"/>
                <a:ea typeface="Times New Roman" panose="02020603050405020304" pitchFamily="18" charset="0"/>
                <a:cs typeface="Cordia New"/>
              </a:rPr>
              <a:t>R</a:t>
            </a:r>
            <a:r>
              <a:rPr kumimoji="0" lang="en-US" altLang="en-US" sz="1600" i="0" u="none" strike="noStrike" cap="none" normalizeH="0" baseline="0" dirty="0" smtClean="0">
                <a:ln>
                  <a:noFill/>
                </a:ln>
                <a:solidFill>
                  <a:srgbClr val="FF0000"/>
                </a:solidFill>
                <a:effectLst/>
                <a:latin typeface="EC Square Sans Pro"/>
                <a:ea typeface="Times New Roman" panose="02020603050405020304" pitchFamily="18" charset="0"/>
                <a:cs typeface="Cordia New"/>
              </a:rPr>
              <a:t> – Resistant</a:t>
            </a:r>
            <a:r>
              <a:rPr kumimoji="0" lang="en-US" altLang="en-US" sz="1600" i="0" u="none" strike="noStrike" cap="none" normalizeH="0" baseline="0" dirty="0" smtClean="0">
                <a:ln>
                  <a:noFill/>
                </a:ln>
                <a:solidFill>
                  <a:srgbClr val="000000"/>
                </a:solidFill>
                <a:effectLst/>
                <a:latin typeface="EC Square Sans Pro"/>
                <a:ea typeface="Times New Roman" panose="02020603050405020304" pitchFamily="18" charset="0"/>
                <a:cs typeface="Cordia New"/>
              </a:rPr>
              <a:t>, </a:t>
            </a:r>
            <a:r>
              <a:rPr kumimoji="0" lang="en-US" altLang="en-US" sz="1600" b="1" i="0" u="none" strike="noStrike" cap="none" normalizeH="0" baseline="0" dirty="0" smtClean="0">
                <a:ln>
                  <a:noFill/>
                </a:ln>
                <a:solidFill>
                  <a:srgbClr val="00B050"/>
                </a:solidFill>
                <a:effectLst/>
                <a:latin typeface="EC Square Sans Pro"/>
                <a:ea typeface="Times New Roman" panose="02020603050405020304" pitchFamily="18" charset="0"/>
                <a:cs typeface="Cordia New"/>
              </a:rPr>
              <a:t>S</a:t>
            </a:r>
            <a:r>
              <a:rPr kumimoji="0" lang="en-US" altLang="en-US" sz="1600" i="0" u="none" strike="noStrike" cap="none" normalizeH="0" baseline="0" dirty="0" smtClean="0">
                <a:ln>
                  <a:noFill/>
                </a:ln>
                <a:solidFill>
                  <a:srgbClr val="00B050"/>
                </a:solidFill>
                <a:effectLst/>
                <a:latin typeface="EC Square Sans Pro"/>
                <a:ea typeface="Times New Roman" panose="02020603050405020304" pitchFamily="18" charset="0"/>
                <a:cs typeface="Cordia New"/>
              </a:rPr>
              <a:t> – Sensitive</a:t>
            </a:r>
            <a:endParaRPr kumimoji="0" lang="en-US" altLang="en-US" sz="4000" i="0" u="none" strike="noStrike" cap="none" normalizeH="0" baseline="0" dirty="0" smtClean="0">
              <a:ln>
                <a:noFill/>
              </a:ln>
              <a:solidFill>
                <a:srgbClr val="00B050"/>
              </a:solidFill>
              <a:effectLst/>
              <a:latin typeface="EC Square Sans Pro"/>
            </a:endParaRPr>
          </a:p>
        </p:txBody>
      </p:sp>
      <p:sp>
        <p:nvSpPr>
          <p:cNvPr id="6"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p:cNvSpPr/>
          <p:nvPr/>
        </p:nvSpPr>
        <p:spPr>
          <a:xfrm>
            <a:off x="695739" y="4631940"/>
            <a:ext cx="11028760" cy="1323439"/>
          </a:xfrm>
          <a:prstGeom prst="rect">
            <a:avLst/>
          </a:prstGeom>
        </p:spPr>
        <p:txBody>
          <a:bodyPr wrap="square">
            <a:spAutoFit/>
          </a:bodyPr>
          <a:lstStyle/>
          <a:p>
            <a:pPr algn="just"/>
            <a:r>
              <a:rPr lang="en-US" sz="2400" b="1" dirty="0" smtClean="0">
                <a:solidFill>
                  <a:srgbClr val="002060"/>
                </a:solidFill>
                <a:latin typeface="EC Square Sans Pro"/>
              </a:rPr>
              <a:t>The study </a:t>
            </a:r>
            <a:r>
              <a:rPr lang="en-US" sz="2400" b="1" dirty="0">
                <a:solidFill>
                  <a:srgbClr val="002060"/>
                </a:solidFill>
                <a:latin typeface="EC Square Sans Pro"/>
              </a:rPr>
              <a:t>aimed at </a:t>
            </a:r>
            <a:r>
              <a:rPr lang="en-US" sz="2800" b="1" dirty="0">
                <a:solidFill>
                  <a:srgbClr val="FF0000"/>
                </a:solidFill>
                <a:latin typeface="EC Square Sans Pro"/>
              </a:rPr>
              <a:t>assembling a correlation </a:t>
            </a:r>
            <a:r>
              <a:rPr lang="en-US" sz="2400" b="1" dirty="0">
                <a:solidFill>
                  <a:srgbClr val="002060"/>
                </a:solidFill>
                <a:latin typeface="EC Square Sans Pro"/>
              </a:rPr>
              <a:t>between </a:t>
            </a:r>
            <a:r>
              <a:rPr lang="en-US" sz="2800" b="1" dirty="0">
                <a:solidFill>
                  <a:srgbClr val="002060"/>
                </a:solidFill>
                <a:latin typeface="EC Square Sans Pro"/>
              </a:rPr>
              <a:t>antibiotic resistance </a:t>
            </a:r>
            <a:r>
              <a:rPr lang="en-US" sz="2400" b="1" dirty="0">
                <a:solidFill>
                  <a:srgbClr val="002060"/>
                </a:solidFill>
                <a:latin typeface="EC Square Sans Pro"/>
              </a:rPr>
              <a:t>and </a:t>
            </a:r>
            <a:r>
              <a:rPr lang="en-US" sz="2800" b="1" dirty="0">
                <a:solidFill>
                  <a:srgbClr val="002060"/>
                </a:solidFill>
                <a:latin typeface="EC Square Sans Pro"/>
              </a:rPr>
              <a:t>bacterial lipid composition in E. coli</a:t>
            </a:r>
            <a:r>
              <a:rPr lang="en-US" sz="2400" b="1" dirty="0">
                <a:solidFill>
                  <a:srgbClr val="002060"/>
                </a:solidFill>
                <a:latin typeface="EC Square Sans Pro"/>
              </a:rPr>
              <a:t>, based on the function and arrangement of the </a:t>
            </a:r>
            <a:r>
              <a:rPr lang="en-US" sz="2400" b="1" dirty="0" smtClean="0">
                <a:solidFill>
                  <a:srgbClr val="002060"/>
                </a:solidFill>
                <a:latin typeface="EC Square Sans Pro"/>
              </a:rPr>
              <a:t>bi-</a:t>
            </a:r>
            <a:r>
              <a:rPr lang="en-US" sz="2400" b="1" dirty="0" err="1" smtClean="0">
                <a:solidFill>
                  <a:srgbClr val="002060"/>
                </a:solidFill>
                <a:latin typeface="EC Square Sans Pro"/>
              </a:rPr>
              <a:t>lipidic</a:t>
            </a:r>
            <a:r>
              <a:rPr lang="en-US" sz="2400" b="1" dirty="0" smtClean="0">
                <a:solidFill>
                  <a:srgbClr val="002060"/>
                </a:solidFill>
                <a:latin typeface="EC Square Sans Pro"/>
              </a:rPr>
              <a:t> </a:t>
            </a:r>
            <a:r>
              <a:rPr lang="en-US" sz="2400" b="1" dirty="0">
                <a:solidFill>
                  <a:srgbClr val="002060"/>
                </a:solidFill>
                <a:latin typeface="EC Square Sans Pro"/>
              </a:rPr>
              <a:t>coating of the bacterial cell, intimately associated with the path of antimicrobials through membranes.</a:t>
            </a:r>
          </a:p>
        </p:txBody>
      </p:sp>
    </p:spTree>
    <p:extLst>
      <p:ext uri="{BB962C8B-B14F-4D97-AF65-F5344CB8AC3E}">
        <p14:creationId xmlns:p14="http://schemas.microsoft.com/office/powerpoint/2010/main" val="131726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2044521"/>
              </p:ext>
            </p:extLst>
          </p:nvPr>
        </p:nvGraphicFramePr>
        <p:xfrm>
          <a:off x="834678" y="475270"/>
          <a:ext cx="10614997" cy="5913821"/>
        </p:xfrm>
        <a:graphic>
          <a:graphicData uri="http://schemas.openxmlformats.org/drawingml/2006/table">
            <a:tbl>
              <a:tblPr firstRow="1" firstCol="1" bandRow="1">
                <a:tableStyleId>{5C22544A-7EE6-4342-B048-85BDC9FD1C3A}</a:tableStyleId>
              </a:tblPr>
              <a:tblGrid>
                <a:gridCol w="1167624"/>
                <a:gridCol w="5178998"/>
                <a:gridCol w="391765"/>
                <a:gridCol w="391765"/>
                <a:gridCol w="391765"/>
                <a:gridCol w="391765"/>
                <a:gridCol w="391765"/>
                <a:gridCol w="391765"/>
                <a:gridCol w="391765"/>
                <a:gridCol w="391765"/>
                <a:gridCol w="391765"/>
                <a:gridCol w="391765"/>
                <a:gridCol w="350725"/>
              </a:tblGrid>
              <a:tr h="372718">
                <a:tc rowSpan="2">
                  <a:txBody>
                    <a:bodyPr/>
                    <a:lstStyle/>
                    <a:p>
                      <a:pPr algn="ctr">
                        <a:lnSpc>
                          <a:spcPct val="100000"/>
                        </a:lnSpc>
                        <a:spcAft>
                          <a:spcPts val="0"/>
                        </a:spcAft>
                      </a:pPr>
                      <a:r>
                        <a:rPr lang="en-US" sz="1600" dirty="0">
                          <a:effectLst/>
                          <a:latin typeface="EC Square Sans Pro"/>
                        </a:rPr>
                        <a:t>Retention </a:t>
                      </a:r>
                      <a:r>
                        <a:rPr lang="en-US" sz="1600" dirty="0" smtClean="0">
                          <a:effectLst/>
                          <a:latin typeface="EC Square Sans Pro"/>
                        </a:rPr>
                        <a:t>time</a:t>
                      </a:r>
                      <a:r>
                        <a:rPr lang="en-US" sz="1600" baseline="0" dirty="0" smtClean="0">
                          <a:effectLst/>
                          <a:latin typeface="EC Square Sans Pro"/>
                        </a:rPr>
                        <a:t> </a:t>
                      </a:r>
                      <a:r>
                        <a:rPr lang="en-US" sz="1600" dirty="0" smtClean="0">
                          <a:effectLst/>
                          <a:latin typeface="EC Square Sans Pro"/>
                        </a:rPr>
                        <a:t>(min</a:t>
                      </a:r>
                      <a:r>
                        <a:rPr lang="en-US" sz="1600" dirty="0">
                          <a:effectLst/>
                          <a:latin typeface="EC Square Sans Pro"/>
                        </a:rPr>
                        <a:t>.)</a:t>
                      </a:r>
                      <a:endParaRPr lang="en-US" sz="16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rowSpan="2">
                  <a:txBody>
                    <a:bodyPr/>
                    <a:lstStyle/>
                    <a:p>
                      <a:pPr marR="635" algn="r">
                        <a:lnSpc>
                          <a:spcPct val="100000"/>
                        </a:lnSpc>
                        <a:spcAft>
                          <a:spcPts val="0"/>
                        </a:spcAft>
                      </a:pPr>
                      <a:r>
                        <a:rPr lang="en-US" sz="2000" dirty="0" smtClean="0">
                          <a:solidFill>
                            <a:schemeClr val="bg1"/>
                          </a:solidFill>
                          <a:effectLst/>
                          <a:latin typeface="EC Square Sans Pro"/>
                        </a:rPr>
                        <a:t>Identified </a:t>
                      </a:r>
                      <a:r>
                        <a:rPr lang="en-US" sz="2000" dirty="0">
                          <a:solidFill>
                            <a:schemeClr val="bg1"/>
                          </a:solidFill>
                          <a:effectLst/>
                          <a:latin typeface="EC Square Sans Pro"/>
                        </a:rPr>
                        <a:t>compound</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gridSpan="11">
                  <a:txBody>
                    <a:bodyPr/>
                    <a:lstStyle/>
                    <a:p>
                      <a:pPr algn="ctr">
                        <a:lnSpc>
                          <a:spcPct val="100000"/>
                        </a:lnSpc>
                        <a:spcAft>
                          <a:spcPts val="0"/>
                        </a:spcAft>
                      </a:pPr>
                      <a:r>
                        <a:rPr lang="en-US" sz="1700" b="1" dirty="0">
                          <a:solidFill>
                            <a:schemeClr val="bg1"/>
                          </a:solidFill>
                          <a:effectLst/>
                          <a:latin typeface="EC Square Sans Pro"/>
                        </a:rPr>
                        <a:t>No. of collection dial (chromatogram)</a:t>
                      </a:r>
                      <a:endParaRPr lang="en-US" sz="1700" b="1" dirty="0">
                        <a:solidFill>
                          <a:schemeClr val="bg1"/>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118">
                <a:tc vMerge="1">
                  <a:txBody>
                    <a:bodyPr/>
                    <a:lstStyle/>
                    <a:p>
                      <a:endParaRPr lang="en-US"/>
                    </a:p>
                  </a:txBody>
                  <a:tcPr/>
                </a:tc>
                <a:tc vMerge="1">
                  <a:txBody>
                    <a:bodyPr/>
                    <a:lstStyle/>
                    <a:p>
                      <a:endParaRPr lang="en-US"/>
                    </a:p>
                  </a:txBody>
                  <a:tcPr/>
                </a:tc>
                <a:tc>
                  <a:txBody>
                    <a:bodyPr/>
                    <a:lstStyle/>
                    <a:p>
                      <a:pPr algn="ctr">
                        <a:lnSpc>
                          <a:spcPct val="100000"/>
                        </a:lnSpc>
                        <a:spcAft>
                          <a:spcPts val="0"/>
                        </a:spcAft>
                      </a:pPr>
                      <a:r>
                        <a:rPr lang="en-US" sz="1500" b="1" dirty="0">
                          <a:effectLst/>
                          <a:latin typeface="EC Square Sans Pro"/>
                        </a:rPr>
                        <a:t>1</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381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2</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3</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4</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5</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6</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7</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8</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9</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10</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11</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8.2</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err="1">
                          <a:solidFill>
                            <a:srgbClr val="002060"/>
                          </a:solidFill>
                          <a:effectLst/>
                          <a:latin typeface="EC Square Sans Pro"/>
                        </a:rPr>
                        <a:t>decanoic</a:t>
                      </a:r>
                      <a:r>
                        <a:rPr lang="en-US" sz="1500" b="1" dirty="0">
                          <a:solidFill>
                            <a:srgbClr val="002060"/>
                          </a:solidFill>
                          <a:effectLst/>
                          <a:latin typeface="EC Square Sans Pro"/>
                        </a:rPr>
                        <a:t> acid (methyl-ester)</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10.3</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4-octadecenal</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10.6</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methyl-10-methyl </a:t>
                      </a:r>
                      <a:r>
                        <a:rPr lang="en-US" sz="1500" b="1" dirty="0" err="1">
                          <a:solidFill>
                            <a:srgbClr val="002060"/>
                          </a:solidFill>
                          <a:effectLst/>
                          <a:latin typeface="EC Square Sans Pro"/>
                        </a:rPr>
                        <a:t>undecanoate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800" dirty="0">
                          <a:solidFill>
                            <a:srgbClr val="FF0000"/>
                          </a:solidFill>
                          <a:effectLst/>
                          <a:latin typeface="EC Square Sans Pro"/>
                        </a:rPr>
                        <a:t>13.8</a:t>
                      </a:r>
                      <a:endParaRPr lang="en-US" sz="1800"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800" b="1" dirty="0">
                          <a:solidFill>
                            <a:srgbClr val="FF0000"/>
                          </a:solidFill>
                          <a:effectLst/>
                          <a:latin typeface="EC Square Sans Pro"/>
                        </a:rPr>
                        <a:t>methyl-(</a:t>
                      </a:r>
                      <a:r>
                        <a:rPr lang="en-US" sz="1800" b="1" dirty="0" smtClean="0">
                          <a:solidFill>
                            <a:srgbClr val="FF0000"/>
                          </a:solidFill>
                          <a:effectLst/>
                          <a:latin typeface="EC Square Sans Pro"/>
                        </a:rPr>
                        <a:t>Z)-11-tetradecenoate</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14.3</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a:t>
                      </a:r>
                      <a:r>
                        <a:rPr lang="en-US" sz="1500" b="1" dirty="0" err="1">
                          <a:solidFill>
                            <a:srgbClr val="002060"/>
                          </a:solidFill>
                          <a:effectLst/>
                          <a:latin typeface="EC Square Sans Pro"/>
                        </a:rPr>
                        <a:t>iso</a:t>
                      </a:r>
                      <a:r>
                        <a:rPr lang="en-US" sz="1500" b="1" dirty="0">
                          <a:solidFill>
                            <a:srgbClr val="002060"/>
                          </a:solidFill>
                          <a:effectLst/>
                          <a:latin typeface="EC Square Sans Pro"/>
                        </a:rPr>
                        <a:t>-</a:t>
                      </a:r>
                      <a:r>
                        <a:rPr lang="en-US" sz="1500" b="1" dirty="0" err="1">
                          <a:solidFill>
                            <a:srgbClr val="002060"/>
                          </a:solidFill>
                          <a:effectLst/>
                          <a:latin typeface="EC Square Sans Pro"/>
                        </a:rPr>
                        <a:t>miristate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15.7</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methyl-(Z)-11-tetradecenoate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17.2</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err="1">
                          <a:solidFill>
                            <a:srgbClr val="002060"/>
                          </a:solidFill>
                          <a:effectLst/>
                          <a:latin typeface="EC Square Sans Pro"/>
                        </a:rPr>
                        <a:t>i</a:t>
                      </a:r>
                      <a:r>
                        <a:rPr lang="en-US" sz="1500" b="1" dirty="0">
                          <a:solidFill>
                            <a:srgbClr val="002060"/>
                          </a:solidFill>
                          <a:effectLst/>
                          <a:latin typeface="EC Square Sans Pro"/>
                        </a:rPr>
                        <a:t>-propyl-</a:t>
                      </a:r>
                      <a:r>
                        <a:rPr lang="en-US" sz="1500" b="1" dirty="0" err="1">
                          <a:solidFill>
                            <a:srgbClr val="002060"/>
                          </a:solidFill>
                          <a:effectLst/>
                          <a:latin typeface="EC Square Sans Pro"/>
                        </a:rPr>
                        <a:t>tetradecanoate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20.1</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a:t>
                      </a:r>
                      <a:r>
                        <a:rPr lang="en-US" sz="1500" b="1" dirty="0" err="1">
                          <a:solidFill>
                            <a:srgbClr val="002060"/>
                          </a:solidFill>
                          <a:effectLst/>
                          <a:latin typeface="EC Square Sans Pro"/>
                        </a:rPr>
                        <a:t>palmitoleate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20.2</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a:t>
                      </a:r>
                      <a:r>
                        <a:rPr lang="en-US" sz="1500" b="1" dirty="0" err="1">
                          <a:solidFill>
                            <a:srgbClr val="002060"/>
                          </a:solidFill>
                          <a:effectLst/>
                          <a:latin typeface="EC Square Sans Pro"/>
                        </a:rPr>
                        <a:t>hexadec</a:t>
                      </a:r>
                      <a:r>
                        <a:rPr lang="en-US" sz="1500" b="1" dirty="0">
                          <a:solidFill>
                            <a:srgbClr val="002060"/>
                          </a:solidFill>
                          <a:effectLst/>
                          <a:latin typeface="EC Square Sans Pro"/>
                        </a:rPr>
                        <a:t>- 9-enoate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21.3</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methyl-14-methyl-pentadecanoate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7583">
                <a:tc>
                  <a:txBody>
                    <a:bodyPr/>
                    <a:lstStyle/>
                    <a:p>
                      <a:pPr algn="ctr">
                        <a:lnSpc>
                          <a:spcPct val="100000"/>
                        </a:lnSpc>
                        <a:spcAft>
                          <a:spcPts val="0"/>
                        </a:spcAft>
                      </a:pPr>
                      <a:r>
                        <a:rPr lang="en-US" sz="1500" dirty="0">
                          <a:effectLst/>
                          <a:latin typeface="EC Square Sans Pro"/>
                        </a:rPr>
                        <a:t>21.4</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methyl-3-(3.5-di-tert-butil-4-hidroxy-phenyl) propionate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26.0</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Methyl-8-heptadecenoate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26.1</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methyl-9,10-metylene-hexadecanoate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26.1</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cis-10-heptadecenoic-acid (methyl-ester)</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29.0</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methyl-(10E)-10-octadecenoate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29.0</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 -11-octadecenoate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29.0</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methyl-trans-8-octadecenoate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29.1</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methyl-13-octadecenoate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29.5</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methyl-16-methyl-heptadecanoate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29.5</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methyl-14-methyl-heptadecanoate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30.4</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err="1">
                          <a:solidFill>
                            <a:srgbClr val="002060"/>
                          </a:solidFill>
                          <a:effectLst/>
                          <a:latin typeface="EC Square Sans Pro"/>
                        </a:rPr>
                        <a:t>decanoic</a:t>
                      </a:r>
                      <a:r>
                        <a:rPr lang="en-US" sz="1500" b="1" dirty="0">
                          <a:solidFill>
                            <a:srgbClr val="002060"/>
                          </a:solidFill>
                          <a:effectLst/>
                          <a:latin typeface="EC Square Sans Pro"/>
                        </a:rPr>
                        <a:t> acid (</a:t>
                      </a:r>
                      <a:r>
                        <a:rPr lang="en-US" sz="1500" b="1" dirty="0" err="1">
                          <a:solidFill>
                            <a:srgbClr val="002060"/>
                          </a:solidFill>
                          <a:effectLst/>
                          <a:latin typeface="EC Square Sans Pro"/>
                        </a:rPr>
                        <a:t>decylestere</a:t>
                      </a: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31.2</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a:t>
                      </a:r>
                      <a:r>
                        <a:rPr lang="en-US" sz="1500" b="1" dirty="0" err="1">
                          <a:solidFill>
                            <a:srgbClr val="002060"/>
                          </a:solidFill>
                          <a:effectLst/>
                          <a:latin typeface="EC Square Sans Pro"/>
                        </a:rPr>
                        <a:t>dihydrosterculate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31.2</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methyl-9,10-metilene-octadecanoate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4" name="Rectangle 1"/>
          <p:cNvSpPr>
            <a:spLocks noChangeArrowheads="1"/>
          </p:cNvSpPr>
          <p:nvPr/>
        </p:nvSpPr>
        <p:spPr bwMode="auto">
          <a:xfrm>
            <a:off x="834678" y="59772"/>
            <a:ext cx="10614997" cy="461665"/>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bg1"/>
                </a:solidFill>
                <a:effectLst/>
                <a:latin typeface="EC Square Sans Pro"/>
                <a:ea typeface="Times New Roman" panose="02020603050405020304" pitchFamily="18" charset="0"/>
                <a:cs typeface="Times New Roman" panose="02020603050405020304" pitchFamily="18" charset="0"/>
              </a:rPr>
              <a:t>Quantification of results and highlighting of fatty acids in the bacterial membrane </a:t>
            </a:r>
            <a:endParaRPr kumimoji="0" lang="en-US" altLang="en-US" sz="900" b="1" i="0" u="none" strike="noStrike" cap="none" normalizeH="0" baseline="0" dirty="0" smtClean="0">
              <a:ln>
                <a:noFill/>
              </a:ln>
              <a:solidFill>
                <a:schemeClr val="bg1"/>
              </a:solidFill>
              <a:effectLst/>
              <a:latin typeface="EC Square Sans Pro"/>
            </a:endParaRPr>
          </a:p>
        </p:txBody>
      </p:sp>
    </p:spTree>
    <p:extLst>
      <p:ext uri="{BB962C8B-B14F-4D97-AF65-F5344CB8AC3E}">
        <p14:creationId xmlns:p14="http://schemas.microsoft.com/office/powerpoint/2010/main" val="33634088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4" descr="antibiotics_DOMA_st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08" y="0"/>
            <a:ext cx="3604436" cy="68374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2299726898"/>
              </p:ext>
            </p:extLst>
          </p:nvPr>
        </p:nvGraphicFramePr>
        <p:xfrm>
          <a:off x="3965532" y="1092615"/>
          <a:ext cx="6443331" cy="1390310"/>
        </p:xfrm>
        <a:graphic>
          <a:graphicData uri="http://schemas.openxmlformats.org/drawingml/2006/table">
            <a:tbl>
              <a:tblPr firstRow="1" firstCol="1" bandRow="1">
                <a:tableStyleId>{5C22544A-7EE6-4342-B048-85BDC9FD1C3A}</a:tableStyleId>
              </a:tblPr>
              <a:tblGrid>
                <a:gridCol w="1643409"/>
                <a:gridCol w="1599974"/>
                <a:gridCol w="1599974"/>
                <a:gridCol w="1599974"/>
              </a:tblGrid>
              <a:tr h="559600">
                <a:tc>
                  <a:txBody>
                    <a:bodyPr/>
                    <a:lstStyle/>
                    <a:p>
                      <a:pPr algn="r">
                        <a:lnSpc>
                          <a:spcPct val="100000"/>
                        </a:lnSpc>
                        <a:spcAft>
                          <a:spcPts val="0"/>
                        </a:spcAft>
                      </a:pPr>
                      <a:r>
                        <a:rPr lang="ro-RO" sz="1800" dirty="0">
                          <a:effectLst/>
                          <a:latin typeface="EC Square Sans Pro"/>
                        </a:rPr>
                        <a:t> Category</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800" dirty="0">
                          <a:effectLst/>
                          <a:latin typeface="EC Square Sans Pro"/>
                        </a:rPr>
                        <a:t>Sensitive</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800" dirty="0">
                          <a:effectLst/>
                          <a:latin typeface="EC Square Sans Pro"/>
                        </a:rPr>
                        <a:t>Resistant</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800" dirty="0">
                          <a:effectLst/>
                          <a:latin typeface="EC Square Sans Pro"/>
                        </a:rPr>
                        <a:t>Fatty acids</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27305">
                <a:tc>
                  <a:txBody>
                    <a:bodyPr/>
                    <a:lstStyle/>
                    <a:p>
                      <a:pPr algn="r">
                        <a:lnSpc>
                          <a:spcPct val="100000"/>
                        </a:lnSpc>
                        <a:spcAft>
                          <a:spcPts val="0"/>
                        </a:spcAft>
                      </a:pPr>
                      <a:r>
                        <a:rPr lang="ro-RO" sz="1800" dirty="0">
                          <a:effectLst/>
                          <a:latin typeface="EC Square Sans Pro"/>
                        </a:rPr>
                        <a:t>Sensitive</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US" sz="1800" b="1" dirty="0" smtClean="0">
                          <a:solidFill>
                            <a:srgbClr val="002060"/>
                          </a:solidFill>
                          <a:effectLst/>
                          <a:latin typeface="EC Square Sans Pro"/>
                        </a:rPr>
                        <a:t> </a:t>
                      </a:r>
                      <a:r>
                        <a:rPr lang="ro-RO" sz="1800" b="1" dirty="0" smtClean="0">
                          <a:solidFill>
                            <a:srgbClr val="002060"/>
                          </a:solidFill>
                          <a:effectLst/>
                          <a:latin typeface="EC Square Sans Pro"/>
                        </a:rPr>
                        <a:t>1</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ro-RO" sz="1800" b="1" dirty="0">
                          <a:solidFill>
                            <a:srgbClr val="002060"/>
                          </a:solidFill>
                          <a:effectLst/>
                          <a:latin typeface="EC Square Sans Pro"/>
                        </a:rPr>
                        <a:t>-1</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US" sz="1800" b="1" dirty="0" smtClean="0">
                          <a:solidFill>
                            <a:srgbClr val="002060"/>
                          </a:solidFill>
                          <a:effectLst/>
                          <a:latin typeface="EC Square Sans Pro"/>
                        </a:rPr>
                        <a:t> </a:t>
                      </a:r>
                      <a:r>
                        <a:rPr lang="ro-RO" sz="1800" b="1" dirty="0" smtClean="0">
                          <a:solidFill>
                            <a:srgbClr val="002060"/>
                          </a:solidFill>
                          <a:effectLst/>
                          <a:latin typeface="EC Square Sans Pro"/>
                        </a:rPr>
                        <a:t>0.760627515</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27305">
                <a:tc>
                  <a:txBody>
                    <a:bodyPr/>
                    <a:lstStyle/>
                    <a:p>
                      <a:pPr algn="r">
                        <a:lnSpc>
                          <a:spcPct val="100000"/>
                        </a:lnSpc>
                        <a:spcAft>
                          <a:spcPts val="0"/>
                        </a:spcAft>
                      </a:pPr>
                      <a:r>
                        <a:rPr lang="ro-RO" sz="1800">
                          <a:effectLst/>
                          <a:latin typeface="EC Square Sans Pro"/>
                        </a:rPr>
                        <a:t>Resistant</a:t>
                      </a:r>
                      <a:endParaRPr lang="en-US" sz="200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ro-RO" sz="1800" b="1" dirty="0">
                          <a:solidFill>
                            <a:srgbClr val="002060"/>
                          </a:solidFill>
                          <a:effectLst/>
                          <a:latin typeface="EC Square Sans Pro"/>
                        </a:rPr>
                        <a:t>-1</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US" sz="1800" b="1" dirty="0" smtClean="0">
                          <a:solidFill>
                            <a:srgbClr val="002060"/>
                          </a:solidFill>
                          <a:effectLst/>
                          <a:latin typeface="EC Square Sans Pro"/>
                        </a:rPr>
                        <a:t> </a:t>
                      </a:r>
                      <a:r>
                        <a:rPr lang="ro-RO" sz="1800" b="1" dirty="0" smtClean="0">
                          <a:solidFill>
                            <a:srgbClr val="002060"/>
                          </a:solidFill>
                          <a:effectLst/>
                          <a:latin typeface="EC Square Sans Pro"/>
                        </a:rPr>
                        <a:t>1</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ro-RO" sz="1800" b="1" dirty="0">
                          <a:solidFill>
                            <a:srgbClr val="002060"/>
                          </a:solidFill>
                          <a:effectLst/>
                          <a:latin typeface="EC Square Sans Pro"/>
                        </a:rPr>
                        <a:t>-0.760627515</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2070">
                <a:tc>
                  <a:txBody>
                    <a:bodyPr/>
                    <a:lstStyle/>
                    <a:p>
                      <a:pPr algn="r">
                        <a:lnSpc>
                          <a:spcPct val="100000"/>
                        </a:lnSpc>
                        <a:spcAft>
                          <a:spcPts val="0"/>
                        </a:spcAft>
                      </a:pPr>
                      <a:r>
                        <a:rPr lang="ro-RO" sz="1800" dirty="0">
                          <a:effectLst/>
                          <a:latin typeface="EC Square Sans Pro"/>
                        </a:rPr>
                        <a:t>Fatty acids</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ro-RO" sz="1800" b="1" dirty="0">
                          <a:solidFill>
                            <a:srgbClr val="002060"/>
                          </a:solidFill>
                          <a:effectLst/>
                          <a:latin typeface="EC Square Sans Pro"/>
                        </a:rPr>
                        <a:t>0.760627515</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ro-RO" sz="1800" b="1" dirty="0">
                          <a:solidFill>
                            <a:srgbClr val="002060"/>
                          </a:solidFill>
                          <a:effectLst/>
                          <a:latin typeface="EC Square Sans Pro"/>
                        </a:rPr>
                        <a:t>-0.760627515</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ro-RO" sz="1800" b="1" dirty="0">
                          <a:solidFill>
                            <a:srgbClr val="002060"/>
                          </a:solidFill>
                          <a:effectLst/>
                          <a:latin typeface="EC Square Sans Pro"/>
                        </a:rPr>
                        <a:t>1</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6" name="Rectangle 4"/>
          <p:cNvSpPr>
            <a:spLocks noChangeArrowheads="1"/>
          </p:cNvSpPr>
          <p:nvPr/>
        </p:nvSpPr>
        <p:spPr bwMode="auto">
          <a:xfrm>
            <a:off x="3965533" y="723283"/>
            <a:ext cx="6443331" cy="369332"/>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1" i="0" u="none" strike="noStrike" cap="none" normalizeH="0" baseline="0" dirty="0" smtClean="0">
                <a:ln>
                  <a:noFill/>
                </a:ln>
                <a:solidFill>
                  <a:schemeClr val="bg1"/>
                </a:solidFill>
                <a:effectLst/>
                <a:latin typeface="EC Square Sans Pro"/>
                <a:ea typeface="SimSun" panose="02010600030101010101" pitchFamily="2" charset="-122"/>
                <a:cs typeface="Times New Roman" panose="02020603050405020304" pitchFamily="18" charset="0"/>
              </a:rPr>
              <a:t>The matrix of statistical correlation</a:t>
            </a:r>
            <a:endParaRPr kumimoji="0" lang="en-US" altLang="zh-CN" sz="800" b="0" i="0" u="none" strike="noStrike" cap="none" normalizeH="0" baseline="0" dirty="0" smtClean="0">
              <a:ln>
                <a:noFill/>
              </a:ln>
              <a:solidFill>
                <a:schemeClr val="bg1"/>
              </a:solidFill>
              <a:effectLst/>
              <a:latin typeface="EC Square Sans Pro"/>
            </a:endParaRPr>
          </a:p>
        </p:txBody>
      </p:sp>
      <p:sp>
        <p:nvSpPr>
          <p:cNvPr id="8" name="Text Placeholder 1"/>
          <p:cNvSpPr>
            <a:spLocks noGrp="1"/>
          </p:cNvSpPr>
          <p:nvPr>
            <p:ph type="body" sz="quarter" idx="10"/>
          </p:nvPr>
        </p:nvSpPr>
        <p:spPr>
          <a:xfrm>
            <a:off x="3965532" y="2852257"/>
            <a:ext cx="7744427" cy="3497338"/>
          </a:xfrm>
        </p:spPr>
        <p:txBody>
          <a:bodyPr>
            <a:noAutofit/>
          </a:bodyPr>
          <a:lstStyle/>
          <a:p>
            <a:pPr algn="just">
              <a:lnSpc>
                <a:spcPct val="100000"/>
              </a:lnSpc>
              <a:spcBef>
                <a:spcPts val="0"/>
              </a:spcBef>
            </a:pPr>
            <a:r>
              <a:rPr lang="en-US" sz="2400" b="1" dirty="0"/>
              <a:t>The presence of </a:t>
            </a:r>
            <a:r>
              <a:rPr lang="en-US" sz="2400" b="1" dirty="0">
                <a:solidFill>
                  <a:srgbClr val="FF0000"/>
                </a:solidFill>
              </a:rPr>
              <a:t>methyl-(Z)-11-tetradecenoate acid </a:t>
            </a:r>
            <a:r>
              <a:rPr lang="en-US" sz="2400" b="1" dirty="0" smtClean="0"/>
              <a:t>ascertained </a:t>
            </a:r>
            <a:r>
              <a:rPr lang="en-US" sz="2400" b="1" dirty="0"/>
              <a:t>was </a:t>
            </a:r>
            <a:r>
              <a:rPr lang="en-US" sz="2400" b="1" dirty="0" smtClean="0"/>
              <a:t>in a </a:t>
            </a:r>
            <a:r>
              <a:rPr lang="en-US" sz="2800" b="1" dirty="0">
                <a:solidFill>
                  <a:srgbClr val="FF0000"/>
                </a:solidFill>
              </a:rPr>
              <a:t>positive connection </a:t>
            </a:r>
            <a:r>
              <a:rPr lang="en-US" sz="2400" b="1" dirty="0" smtClean="0"/>
              <a:t>with </a:t>
            </a:r>
            <a:r>
              <a:rPr lang="en-US" sz="2400" b="1" dirty="0"/>
              <a:t>the </a:t>
            </a:r>
            <a:r>
              <a:rPr lang="en-US" sz="2400" b="1" dirty="0">
                <a:solidFill>
                  <a:srgbClr val="FF0000"/>
                </a:solidFill>
              </a:rPr>
              <a:t>susceptibility of </a:t>
            </a:r>
            <a:r>
              <a:rPr lang="en-US" sz="2400" b="1" i="1" dirty="0">
                <a:solidFill>
                  <a:srgbClr val="FF0000"/>
                </a:solidFill>
              </a:rPr>
              <a:t>E </a:t>
            </a:r>
            <a:r>
              <a:rPr lang="en-US" sz="2400" b="1" i="1" dirty="0" smtClean="0">
                <a:solidFill>
                  <a:srgbClr val="FF0000"/>
                </a:solidFill>
              </a:rPr>
              <a:t>coli</a:t>
            </a:r>
            <a:r>
              <a:rPr lang="en-US" sz="2400" b="1" dirty="0"/>
              <a:t>.</a:t>
            </a:r>
            <a:r>
              <a:rPr lang="en-US" sz="2400" b="1" dirty="0" smtClean="0"/>
              <a:t> </a:t>
            </a:r>
          </a:p>
          <a:p>
            <a:pPr marL="0" indent="0" algn="just">
              <a:lnSpc>
                <a:spcPct val="100000"/>
              </a:lnSpc>
              <a:spcBef>
                <a:spcPts val="0"/>
              </a:spcBef>
              <a:buNone/>
            </a:pPr>
            <a:endParaRPr lang="en-US" sz="1000" b="1" dirty="0" smtClean="0"/>
          </a:p>
          <a:p>
            <a:pPr algn="just">
              <a:lnSpc>
                <a:spcPct val="100000"/>
              </a:lnSpc>
              <a:spcBef>
                <a:spcPts val="0"/>
              </a:spcBef>
            </a:pPr>
            <a:r>
              <a:rPr lang="en-US" sz="2400" b="1" dirty="0"/>
              <a:t>T</a:t>
            </a:r>
            <a:r>
              <a:rPr lang="en-US" sz="2400" b="1" dirty="0" smtClean="0"/>
              <a:t>his </a:t>
            </a:r>
            <a:r>
              <a:rPr lang="en-US" sz="2400" b="1" dirty="0"/>
              <a:t>fatty acid </a:t>
            </a:r>
            <a:r>
              <a:rPr lang="en-US" sz="2800" b="1" dirty="0">
                <a:solidFill>
                  <a:srgbClr val="FF0000"/>
                </a:solidFill>
              </a:rPr>
              <a:t>was not</a:t>
            </a:r>
            <a:r>
              <a:rPr lang="en-US" sz="2400" b="1" dirty="0"/>
              <a:t> found in the </a:t>
            </a:r>
            <a:r>
              <a:rPr lang="en-US" sz="2400" b="1" dirty="0">
                <a:solidFill>
                  <a:srgbClr val="FF0000"/>
                </a:solidFill>
              </a:rPr>
              <a:t>resistant </a:t>
            </a:r>
            <a:r>
              <a:rPr lang="en-US" sz="2400" b="1" i="1" dirty="0">
                <a:solidFill>
                  <a:srgbClr val="FF0000"/>
                </a:solidFill>
              </a:rPr>
              <a:t>E. coli</a:t>
            </a:r>
            <a:r>
              <a:rPr lang="en-US" sz="2400" b="1" dirty="0">
                <a:solidFill>
                  <a:srgbClr val="FF0000"/>
                </a:solidFill>
              </a:rPr>
              <a:t> </a:t>
            </a:r>
            <a:r>
              <a:rPr lang="en-US" sz="2400" b="1" dirty="0"/>
              <a:t>strains </a:t>
            </a:r>
            <a:r>
              <a:rPr lang="en-US" sz="2400" b="1" dirty="0" smtClean="0"/>
              <a:t>identified! </a:t>
            </a:r>
          </a:p>
          <a:p>
            <a:pPr marL="0" indent="0" algn="just">
              <a:lnSpc>
                <a:spcPct val="100000"/>
              </a:lnSpc>
              <a:spcBef>
                <a:spcPts val="0"/>
              </a:spcBef>
              <a:buNone/>
            </a:pPr>
            <a:endParaRPr lang="en-US" sz="1050" b="1" dirty="0" smtClean="0"/>
          </a:p>
          <a:p>
            <a:pPr algn="just">
              <a:lnSpc>
                <a:spcPct val="100000"/>
              </a:lnSpc>
              <a:spcBef>
                <a:spcPts val="0"/>
              </a:spcBef>
            </a:pPr>
            <a:r>
              <a:rPr lang="en-US" sz="2400" b="1" dirty="0" smtClean="0"/>
              <a:t>This </a:t>
            </a:r>
            <a:r>
              <a:rPr lang="en-US" sz="2400" b="1" dirty="0" smtClean="0"/>
              <a:t>allows </a:t>
            </a:r>
            <a:r>
              <a:rPr lang="en-US" sz="2400" b="1" dirty="0"/>
              <a:t>to affirm that the bacterial fatty acid amount </a:t>
            </a:r>
            <a:r>
              <a:rPr lang="en-US" sz="2400" b="1" dirty="0"/>
              <a:t>&amp;</a:t>
            </a:r>
            <a:r>
              <a:rPr lang="en-US" sz="2400" b="1" dirty="0" smtClean="0"/>
              <a:t> </a:t>
            </a:r>
            <a:r>
              <a:rPr lang="en-US" sz="2400" b="1" dirty="0"/>
              <a:t>composition </a:t>
            </a:r>
            <a:r>
              <a:rPr lang="en-US" sz="2800" b="1" dirty="0">
                <a:solidFill>
                  <a:srgbClr val="FF0000"/>
                </a:solidFill>
              </a:rPr>
              <a:t>could reflect the differences</a:t>
            </a:r>
            <a:r>
              <a:rPr lang="en-US" sz="2400" b="1" dirty="0">
                <a:solidFill>
                  <a:srgbClr val="FF0000"/>
                </a:solidFill>
              </a:rPr>
              <a:t> </a:t>
            </a:r>
            <a:r>
              <a:rPr lang="en-US" sz="2400" b="1" dirty="0"/>
              <a:t>in antimicrobial </a:t>
            </a:r>
            <a:r>
              <a:rPr lang="en-US" sz="2400" b="1" dirty="0" smtClean="0"/>
              <a:t>susceptibility.</a:t>
            </a:r>
            <a:endParaRPr lang="en-US" sz="2400" b="1" dirty="0"/>
          </a:p>
        </p:txBody>
      </p:sp>
    </p:spTree>
    <p:extLst>
      <p:ext uri="{BB962C8B-B14F-4D97-AF65-F5344CB8AC3E}">
        <p14:creationId xmlns:p14="http://schemas.microsoft.com/office/powerpoint/2010/main" val="3981198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21439" y="3889434"/>
            <a:ext cx="10356574" cy="1738938"/>
          </a:xfrm>
          <a:prstGeom prst="rect">
            <a:avLst/>
          </a:prstGeom>
        </p:spPr>
        <p:txBody>
          <a:bodyPr wrap="square">
            <a:spAutoFit/>
          </a:bodyPr>
          <a:lstStyle/>
          <a:p>
            <a:pPr indent="270510" algn="just">
              <a:spcAft>
                <a:spcPts val="0"/>
              </a:spcAft>
            </a:pPr>
            <a:r>
              <a:rPr lang="en-US" sz="2500" b="1" dirty="0">
                <a:solidFill>
                  <a:srgbClr val="002060"/>
                </a:solidFill>
                <a:latin typeface="EC Square Sans Pro"/>
                <a:ea typeface="Times New Roman" panose="02020603050405020304" pitchFamily="18" charset="0"/>
              </a:rPr>
              <a:t>Since we were concerned on the quinolone group resistance emergent in Western Romania to humans and animals, the </a:t>
            </a:r>
            <a:r>
              <a:rPr lang="en-US" sz="2500" b="1" dirty="0" smtClean="0">
                <a:solidFill>
                  <a:srgbClr val="002060"/>
                </a:solidFill>
                <a:latin typeface="EC Square Sans Pro"/>
                <a:ea typeface="Times New Roman" panose="02020603050405020304" pitchFamily="18" charset="0"/>
              </a:rPr>
              <a:t>study </a:t>
            </a:r>
            <a:r>
              <a:rPr lang="en-US" sz="2500" b="1" dirty="0">
                <a:solidFill>
                  <a:srgbClr val="002060"/>
                </a:solidFill>
                <a:latin typeface="EC Square Sans Pro"/>
                <a:ea typeface="Times New Roman" panose="02020603050405020304" pitchFamily="18" charset="0"/>
              </a:rPr>
              <a:t>tried to identify CIP-resistant cases and monitored the </a:t>
            </a:r>
            <a:r>
              <a:rPr lang="en-US" sz="3200" b="1" dirty="0" err="1">
                <a:solidFill>
                  <a:srgbClr val="FF0000"/>
                </a:solidFill>
                <a:latin typeface="EC Square Sans Pro"/>
                <a:ea typeface="Times New Roman" panose="02020603050405020304" pitchFamily="18" charset="0"/>
              </a:rPr>
              <a:t>qnrA</a:t>
            </a:r>
            <a:r>
              <a:rPr lang="en-US" sz="3200" b="1" dirty="0">
                <a:solidFill>
                  <a:srgbClr val="FF0000"/>
                </a:solidFill>
                <a:latin typeface="EC Square Sans Pro"/>
                <a:ea typeface="Times New Roman" panose="02020603050405020304" pitchFamily="18" charset="0"/>
              </a:rPr>
              <a:t>, </a:t>
            </a:r>
            <a:r>
              <a:rPr lang="en-US" sz="3200" b="1" dirty="0" err="1">
                <a:solidFill>
                  <a:srgbClr val="FF0000"/>
                </a:solidFill>
                <a:latin typeface="EC Square Sans Pro"/>
                <a:ea typeface="Times New Roman" panose="02020603050405020304" pitchFamily="18" charset="0"/>
              </a:rPr>
              <a:t>qnrB</a:t>
            </a:r>
            <a:r>
              <a:rPr lang="en-US" sz="3200" b="1" dirty="0">
                <a:solidFill>
                  <a:srgbClr val="FF0000"/>
                </a:solidFill>
                <a:latin typeface="EC Square Sans Pro"/>
                <a:ea typeface="Times New Roman" panose="02020603050405020304" pitchFamily="18" charset="0"/>
              </a:rPr>
              <a:t>, and </a:t>
            </a:r>
            <a:r>
              <a:rPr lang="en-US" sz="3200" b="1" dirty="0" err="1">
                <a:solidFill>
                  <a:srgbClr val="FF0000"/>
                </a:solidFill>
                <a:latin typeface="EC Square Sans Pro"/>
                <a:ea typeface="Times New Roman" panose="02020603050405020304" pitchFamily="18" charset="0"/>
              </a:rPr>
              <a:t>qnrS</a:t>
            </a:r>
            <a:r>
              <a:rPr lang="en-US" sz="3200" b="1" dirty="0">
                <a:solidFill>
                  <a:srgbClr val="FF0000"/>
                </a:solidFill>
                <a:latin typeface="EC Square Sans Pro"/>
                <a:ea typeface="Times New Roman" panose="02020603050405020304" pitchFamily="18" charset="0"/>
              </a:rPr>
              <a:t> plasmids </a:t>
            </a:r>
            <a:r>
              <a:rPr lang="en-US" sz="2500" b="1" dirty="0">
                <a:solidFill>
                  <a:srgbClr val="002060"/>
                </a:solidFill>
                <a:latin typeface="EC Square Sans Pro"/>
                <a:ea typeface="Times New Roman" panose="02020603050405020304" pitchFamily="18" charset="0"/>
              </a:rPr>
              <a:t>in E. coli, using the molecular technique. </a:t>
            </a:r>
            <a:endParaRPr lang="en-US" sz="2500" b="1" dirty="0" smtClean="0">
              <a:solidFill>
                <a:srgbClr val="002060"/>
              </a:solidFill>
              <a:latin typeface="EC Square Sans Pro"/>
              <a:ea typeface="Times New Roman" panose="02020603050405020304" pitchFamily="18" charset="0"/>
            </a:endParaRPr>
          </a:p>
        </p:txBody>
      </p:sp>
      <p:sp>
        <p:nvSpPr>
          <p:cNvPr id="2" name="Rectangle 1"/>
          <p:cNvSpPr/>
          <p:nvPr/>
        </p:nvSpPr>
        <p:spPr>
          <a:xfrm>
            <a:off x="666981" y="1046009"/>
            <a:ext cx="10311032" cy="2123658"/>
          </a:xfrm>
          <a:prstGeom prst="rect">
            <a:avLst/>
          </a:prstGeom>
        </p:spPr>
        <p:txBody>
          <a:bodyPr wrap="square">
            <a:spAutoFit/>
          </a:bodyPr>
          <a:lstStyle/>
          <a:p>
            <a:pPr indent="270510" algn="r">
              <a:spcAft>
                <a:spcPts val="0"/>
              </a:spcAft>
            </a:pPr>
            <a:r>
              <a:rPr lang="en-US" sz="4400" b="1" dirty="0" smtClean="0">
                <a:solidFill>
                  <a:srgbClr val="FF0000"/>
                </a:solidFill>
                <a:latin typeface="EC Square Sans Pro"/>
                <a:ea typeface="Times New Roman" panose="02020603050405020304" pitchFamily="18" charset="0"/>
              </a:rPr>
              <a:t>Step 3.</a:t>
            </a:r>
          </a:p>
          <a:p>
            <a:pPr indent="270510" algn="r">
              <a:spcAft>
                <a:spcPts val="0"/>
              </a:spcAft>
            </a:pPr>
            <a:r>
              <a:rPr lang="en-US" sz="2800" b="1" dirty="0">
                <a:solidFill>
                  <a:srgbClr val="002060"/>
                </a:solidFill>
                <a:latin typeface="EC Square Sans Pro"/>
                <a:ea typeface="Times New Roman" panose="02020603050405020304" pitchFamily="18" charset="0"/>
              </a:rPr>
              <a:t>T</a:t>
            </a:r>
            <a:r>
              <a:rPr lang="en-US" sz="2800" b="1" dirty="0" smtClean="0">
                <a:solidFill>
                  <a:srgbClr val="002060"/>
                </a:solidFill>
                <a:latin typeface="EC Square Sans Pro"/>
                <a:ea typeface="Times New Roman" panose="02020603050405020304" pitchFamily="18" charset="0"/>
              </a:rPr>
              <a:t>he </a:t>
            </a:r>
            <a:r>
              <a:rPr lang="en-US" sz="2800" b="1" dirty="0">
                <a:solidFill>
                  <a:srgbClr val="002060"/>
                </a:solidFill>
                <a:latin typeface="EC Square Sans Pro"/>
                <a:ea typeface="Times New Roman" panose="02020603050405020304" pitchFamily="18" charset="0"/>
              </a:rPr>
              <a:t>extent to which </a:t>
            </a:r>
            <a:r>
              <a:rPr lang="en-US" sz="3200" b="1" dirty="0" smtClean="0">
                <a:solidFill>
                  <a:srgbClr val="FF0000"/>
                </a:solidFill>
                <a:latin typeface="EC Square Sans Pro"/>
                <a:ea typeface="Times New Roman" panose="02020603050405020304" pitchFamily="18" charset="0"/>
              </a:rPr>
              <a:t>ciprofloxacin </a:t>
            </a:r>
            <a:r>
              <a:rPr lang="en-US" sz="3200" b="1" dirty="0">
                <a:solidFill>
                  <a:srgbClr val="FF0000"/>
                </a:solidFill>
                <a:latin typeface="EC Square Sans Pro"/>
                <a:ea typeface="Times New Roman" panose="02020603050405020304" pitchFamily="18" charset="0"/>
              </a:rPr>
              <a:t>resistance genes </a:t>
            </a:r>
            <a:r>
              <a:rPr lang="en-US" sz="2800" b="1" dirty="0">
                <a:solidFill>
                  <a:srgbClr val="002060"/>
                </a:solidFill>
                <a:latin typeface="EC Square Sans Pro"/>
                <a:ea typeface="Times New Roman" panose="02020603050405020304" pitchFamily="18" charset="0"/>
              </a:rPr>
              <a:t>are present, </a:t>
            </a:r>
            <a:endParaRPr lang="en-US" sz="2800" b="1" dirty="0" smtClean="0">
              <a:solidFill>
                <a:srgbClr val="002060"/>
              </a:solidFill>
              <a:latin typeface="EC Square Sans Pro"/>
              <a:ea typeface="Times New Roman" panose="02020603050405020304" pitchFamily="18" charset="0"/>
            </a:endParaRPr>
          </a:p>
          <a:p>
            <a:pPr indent="270510" algn="r">
              <a:spcAft>
                <a:spcPts val="0"/>
              </a:spcAft>
            </a:pPr>
            <a:r>
              <a:rPr lang="en-US" sz="2800" b="1" dirty="0" smtClean="0">
                <a:solidFill>
                  <a:srgbClr val="002060"/>
                </a:solidFill>
                <a:latin typeface="EC Square Sans Pro"/>
                <a:ea typeface="Times New Roman" panose="02020603050405020304" pitchFamily="18" charset="0"/>
              </a:rPr>
              <a:t>and </a:t>
            </a:r>
            <a:r>
              <a:rPr lang="en-US" sz="2800" b="1" dirty="0" smtClean="0">
                <a:solidFill>
                  <a:srgbClr val="002060"/>
                </a:solidFill>
                <a:latin typeface="EC Square Sans Pro"/>
                <a:ea typeface="Times New Roman" panose="02020603050405020304" pitchFamily="18" charset="0"/>
              </a:rPr>
              <a:t>their relation </a:t>
            </a:r>
            <a:r>
              <a:rPr lang="en-US" sz="2800" b="1" dirty="0">
                <a:solidFill>
                  <a:srgbClr val="002060"/>
                </a:solidFill>
                <a:latin typeface="EC Square Sans Pro"/>
                <a:ea typeface="Times New Roman" panose="02020603050405020304" pitchFamily="18" charset="0"/>
              </a:rPr>
              <a:t>in pigs and human samples </a:t>
            </a:r>
            <a:endParaRPr lang="en-US" sz="2800" b="1" dirty="0" smtClean="0">
              <a:solidFill>
                <a:srgbClr val="002060"/>
              </a:solidFill>
              <a:latin typeface="EC Square Sans Pro"/>
              <a:ea typeface="Times New Roman" panose="02020603050405020304" pitchFamily="18" charset="0"/>
            </a:endParaRPr>
          </a:p>
          <a:p>
            <a:pPr indent="270510" algn="r">
              <a:spcAft>
                <a:spcPts val="0"/>
              </a:spcAft>
            </a:pPr>
            <a:r>
              <a:rPr lang="en-US" sz="2800" b="1" dirty="0" smtClean="0">
                <a:solidFill>
                  <a:srgbClr val="002060"/>
                </a:solidFill>
                <a:latin typeface="EC Square Sans Pro"/>
                <a:ea typeface="Times New Roman" panose="02020603050405020304" pitchFamily="18" charset="0"/>
              </a:rPr>
              <a:t>from </a:t>
            </a:r>
            <a:r>
              <a:rPr lang="en-US" sz="2800" b="1" dirty="0">
                <a:solidFill>
                  <a:srgbClr val="002060"/>
                </a:solidFill>
                <a:latin typeface="EC Square Sans Pro"/>
                <a:ea typeface="Times New Roman" panose="02020603050405020304" pitchFamily="18" charset="0"/>
              </a:rPr>
              <a:t>our region.</a:t>
            </a:r>
          </a:p>
        </p:txBody>
      </p:sp>
    </p:spTree>
    <p:extLst>
      <p:ext uri="{BB962C8B-B14F-4D97-AF65-F5344CB8AC3E}">
        <p14:creationId xmlns:p14="http://schemas.microsoft.com/office/powerpoint/2010/main" val="247108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FFCA7E40-6B2B-9773-C96F-35BFBF3437D7}"/>
              </a:ext>
            </a:extLst>
          </p:cNvPr>
          <p:cNvSpPr>
            <a:spLocks noGrp="1"/>
          </p:cNvSpPr>
          <p:nvPr>
            <p:ph type="body" sz="quarter" idx="10"/>
          </p:nvPr>
        </p:nvSpPr>
        <p:spPr/>
        <p:txBody>
          <a:bodyPr>
            <a:normAutofit/>
          </a:bodyPr>
          <a:lstStyle/>
          <a:p>
            <a:pPr marL="0" indent="0">
              <a:buNone/>
            </a:pPr>
            <a:r>
              <a:rPr lang="es-ES" sz="4400" b="1" dirty="0" smtClean="0">
                <a:solidFill>
                  <a:srgbClr val="FF0000"/>
                </a:solidFill>
                <a:latin typeface="EC Square Sans Pro"/>
              </a:rPr>
              <a:t>Case </a:t>
            </a:r>
            <a:r>
              <a:rPr lang="es-ES" sz="4400" b="1" dirty="0" err="1" smtClean="0">
                <a:solidFill>
                  <a:srgbClr val="FF0000"/>
                </a:solidFill>
                <a:latin typeface="EC Square Sans Pro"/>
              </a:rPr>
              <a:t>presentation</a:t>
            </a:r>
            <a:endParaRPr lang="es-ES" sz="4400" b="1" dirty="0">
              <a:solidFill>
                <a:srgbClr val="FF0000"/>
              </a:solidFill>
              <a:latin typeface="EC Square Sans Pro"/>
            </a:endParaRPr>
          </a:p>
        </p:txBody>
      </p:sp>
    </p:spTree>
    <p:extLst>
      <p:ext uri="{BB962C8B-B14F-4D97-AF65-F5344CB8AC3E}">
        <p14:creationId xmlns:p14="http://schemas.microsoft.com/office/powerpoint/2010/main" val="2721463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15810" y="1465109"/>
            <a:ext cx="10653933" cy="1261884"/>
          </a:xfrm>
          <a:prstGeom prst="rect">
            <a:avLst/>
          </a:prstGeom>
        </p:spPr>
        <p:txBody>
          <a:bodyPr wrap="square">
            <a:spAutoFit/>
          </a:bodyPr>
          <a:lstStyle/>
          <a:p>
            <a:pPr algn="just"/>
            <a:r>
              <a:rPr lang="en-US" sz="2400" b="1" dirty="0">
                <a:solidFill>
                  <a:srgbClr val="002060"/>
                </a:solidFill>
                <a:latin typeface="EC Square Sans Pro"/>
              </a:rPr>
              <a:t>We studied the expression of </a:t>
            </a:r>
            <a:r>
              <a:rPr lang="en-US" sz="2800" b="1" dirty="0" err="1">
                <a:solidFill>
                  <a:srgbClr val="FF0000"/>
                </a:solidFill>
                <a:latin typeface="EC Square Sans Pro"/>
              </a:rPr>
              <a:t>qnrA</a:t>
            </a:r>
            <a:r>
              <a:rPr lang="en-US" sz="2800" b="1" dirty="0">
                <a:solidFill>
                  <a:srgbClr val="FF0000"/>
                </a:solidFill>
                <a:latin typeface="EC Square Sans Pro"/>
              </a:rPr>
              <a:t>, </a:t>
            </a:r>
            <a:r>
              <a:rPr lang="en-US" sz="2800" b="1" dirty="0" err="1">
                <a:solidFill>
                  <a:srgbClr val="FF0000"/>
                </a:solidFill>
                <a:latin typeface="EC Square Sans Pro"/>
              </a:rPr>
              <a:t>qnrB</a:t>
            </a:r>
            <a:r>
              <a:rPr lang="en-US" sz="2800" b="1" dirty="0">
                <a:solidFill>
                  <a:srgbClr val="FF0000"/>
                </a:solidFill>
                <a:latin typeface="EC Square Sans Pro"/>
              </a:rPr>
              <a:t>, and </a:t>
            </a:r>
            <a:r>
              <a:rPr lang="en-US" sz="2800" b="1" dirty="0" err="1">
                <a:solidFill>
                  <a:srgbClr val="FF0000"/>
                </a:solidFill>
                <a:latin typeface="EC Square Sans Pro"/>
              </a:rPr>
              <a:t>qnrS</a:t>
            </a:r>
            <a:r>
              <a:rPr lang="en-US" sz="2800" b="1" dirty="0">
                <a:solidFill>
                  <a:srgbClr val="FF0000"/>
                </a:solidFill>
                <a:latin typeface="EC Square Sans Pro"/>
              </a:rPr>
              <a:t> </a:t>
            </a:r>
            <a:r>
              <a:rPr lang="en-US" sz="2400" b="1" dirty="0" smtClean="0">
                <a:solidFill>
                  <a:srgbClr val="002060"/>
                </a:solidFill>
                <a:latin typeface="EC Square Sans Pro"/>
              </a:rPr>
              <a:t>plasmids </a:t>
            </a:r>
            <a:r>
              <a:rPr lang="en-US" sz="2400" b="1" dirty="0">
                <a:solidFill>
                  <a:srgbClr val="002060"/>
                </a:solidFill>
                <a:latin typeface="EC Square Sans Pro"/>
              </a:rPr>
              <a:t>in ciprofloxacin (CIP)-resistant strains of Escherichia coli in swine and humans from Romania, using the Polymerase Chain Reaction (PCR) technique. </a:t>
            </a:r>
          </a:p>
        </p:txBody>
      </p:sp>
      <p:sp>
        <p:nvSpPr>
          <p:cNvPr id="4" name="Rectangle 3"/>
          <p:cNvSpPr/>
          <p:nvPr/>
        </p:nvSpPr>
        <p:spPr>
          <a:xfrm>
            <a:off x="598110" y="2818034"/>
            <a:ext cx="10728963" cy="3400931"/>
          </a:xfrm>
          <a:prstGeom prst="rect">
            <a:avLst/>
          </a:prstGeom>
        </p:spPr>
        <p:txBody>
          <a:bodyPr wrap="square">
            <a:spAutoFit/>
          </a:bodyPr>
          <a:lstStyle/>
          <a:p>
            <a:pPr algn="just"/>
            <a:r>
              <a:rPr lang="en-US" sz="2400" b="1" dirty="0" smtClean="0">
                <a:solidFill>
                  <a:srgbClr val="002060"/>
                </a:solidFill>
                <a:latin typeface="EC Square Sans Pro"/>
              </a:rPr>
              <a:t>1) Antibiotic </a:t>
            </a:r>
            <a:r>
              <a:rPr lang="en-US" sz="2400" b="1" dirty="0">
                <a:solidFill>
                  <a:srgbClr val="002060"/>
                </a:solidFill>
                <a:latin typeface="EC Square Sans Pro"/>
              </a:rPr>
              <a:t>Susceptibility Testing (AST) for human </a:t>
            </a:r>
            <a:r>
              <a:rPr lang="en-US" sz="2400" b="1" dirty="0" smtClean="0">
                <a:solidFill>
                  <a:srgbClr val="002060"/>
                </a:solidFill>
                <a:latin typeface="EC Square Sans Pro"/>
              </a:rPr>
              <a:t>subjects </a:t>
            </a:r>
            <a:r>
              <a:rPr lang="en-US" sz="2400" b="1" dirty="0">
                <a:solidFill>
                  <a:srgbClr val="002060"/>
                </a:solidFill>
                <a:latin typeface="EC Square Sans Pro"/>
              </a:rPr>
              <a:t>on </a:t>
            </a:r>
            <a:r>
              <a:rPr lang="en-US" sz="2800" b="1" dirty="0">
                <a:solidFill>
                  <a:srgbClr val="FF0000"/>
                </a:solidFill>
                <a:latin typeface="EC Square Sans Pro"/>
              </a:rPr>
              <a:t>147 </a:t>
            </a:r>
            <a:r>
              <a:rPr lang="en-US" sz="2800" b="1" dirty="0" smtClean="0">
                <a:solidFill>
                  <a:srgbClr val="FF0000"/>
                </a:solidFill>
                <a:latin typeface="EC Square Sans Pro"/>
              </a:rPr>
              <a:t>samples (H)</a:t>
            </a:r>
            <a:r>
              <a:rPr lang="en-US" sz="2800" b="1" dirty="0" smtClean="0">
                <a:solidFill>
                  <a:srgbClr val="002060"/>
                </a:solidFill>
                <a:latin typeface="EC Square Sans Pro"/>
              </a:rPr>
              <a:t> </a:t>
            </a:r>
            <a:r>
              <a:rPr lang="en-US" sz="2400" b="1" dirty="0">
                <a:solidFill>
                  <a:srgbClr val="002060"/>
                </a:solidFill>
                <a:latin typeface="EC Square Sans Pro"/>
              </a:rPr>
              <a:t>and </a:t>
            </a:r>
            <a:r>
              <a:rPr lang="en-US" sz="2800" b="1" dirty="0">
                <a:solidFill>
                  <a:srgbClr val="FF0000"/>
                </a:solidFill>
                <a:latin typeface="EC Square Sans Pro"/>
              </a:rPr>
              <a:t>53 swine (S) </a:t>
            </a:r>
            <a:r>
              <a:rPr lang="en-US" sz="2400" b="1" dirty="0">
                <a:solidFill>
                  <a:srgbClr val="002060"/>
                </a:solidFill>
                <a:latin typeface="EC Square Sans Pro"/>
              </a:rPr>
              <a:t>was </a:t>
            </a:r>
            <a:r>
              <a:rPr lang="en-US" sz="2400" b="1" dirty="0" smtClean="0">
                <a:solidFill>
                  <a:srgbClr val="002060"/>
                </a:solidFill>
                <a:latin typeface="EC Square Sans Pro"/>
              </a:rPr>
              <a:t>ascertained. </a:t>
            </a:r>
          </a:p>
          <a:p>
            <a:pPr algn="just"/>
            <a:endParaRPr lang="en-US" sz="800" b="1" dirty="0" smtClean="0">
              <a:solidFill>
                <a:srgbClr val="002060"/>
              </a:solidFill>
              <a:latin typeface="EC Square Sans Pro"/>
            </a:endParaRPr>
          </a:p>
          <a:p>
            <a:pPr algn="just"/>
            <a:r>
              <a:rPr lang="en-US" sz="2400" b="1" dirty="0" smtClean="0">
                <a:solidFill>
                  <a:srgbClr val="002060"/>
                </a:solidFill>
                <a:latin typeface="EC Square Sans Pro"/>
              </a:rPr>
              <a:t>2) As </a:t>
            </a:r>
            <a:r>
              <a:rPr lang="en-US" sz="2400" b="1" dirty="0">
                <a:solidFill>
                  <a:srgbClr val="002060"/>
                </a:solidFill>
                <a:latin typeface="EC Square Sans Pro"/>
              </a:rPr>
              <a:t>well as the </a:t>
            </a:r>
            <a:r>
              <a:rPr lang="en-US" sz="2800" b="1" dirty="0">
                <a:solidFill>
                  <a:srgbClr val="FF0000"/>
                </a:solidFill>
                <a:latin typeface="EC Square Sans Pro"/>
              </a:rPr>
              <a:t>isolation of bacterial DNA </a:t>
            </a:r>
            <a:r>
              <a:rPr lang="en-US" sz="2400" b="1" dirty="0">
                <a:solidFill>
                  <a:srgbClr val="002060"/>
                </a:solidFill>
                <a:latin typeface="EC Square Sans Pro"/>
              </a:rPr>
              <a:t>(E. coli) as follows: </a:t>
            </a:r>
            <a:endParaRPr lang="en-US" sz="2400" b="1" dirty="0" smtClean="0">
              <a:solidFill>
                <a:srgbClr val="002060"/>
              </a:solidFill>
              <a:latin typeface="EC Square Sans Pro"/>
            </a:endParaRPr>
          </a:p>
          <a:p>
            <a:pPr marL="342900" indent="-342900" algn="just">
              <a:buFont typeface="Arial" panose="020B0604020202020204" pitchFamily="34" charset="0"/>
              <a:buChar char="•"/>
            </a:pPr>
            <a:r>
              <a:rPr lang="en-US" sz="2400" b="1" dirty="0" err="1">
                <a:solidFill>
                  <a:srgbClr val="002060"/>
                </a:solidFill>
                <a:latin typeface="EC Square Sans Pro"/>
              </a:rPr>
              <a:t>B</a:t>
            </a:r>
            <a:r>
              <a:rPr lang="en-US" sz="2400" b="1" dirty="0" err="1" smtClean="0">
                <a:solidFill>
                  <a:srgbClr val="002060"/>
                </a:solidFill>
                <a:latin typeface="EC Square Sans Pro"/>
              </a:rPr>
              <a:t>acteriolysis</a:t>
            </a:r>
            <a:r>
              <a:rPr lang="en-US" sz="2400" b="1" dirty="0">
                <a:solidFill>
                  <a:srgbClr val="002060"/>
                </a:solidFill>
                <a:latin typeface="EC Square Sans Pro"/>
              </a:rPr>
              <a:t>, </a:t>
            </a:r>
            <a:endParaRPr lang="en-US" sz="2400" b="1" dirty="0" smtClean="0">
              <a:solidFill>
                <a:srgbClr val="002060"/>
              </a:solidFill>
              <a:latin typeface="EC Square Sans Pro"/>
            </a:endParaRPr>
          </a:p>
          <a:p>
            <a:pPr marL="342900" indent="-342900" algn="just">
              <a:buFont typeface="Arial" panose="020B0604020202020204" pitchFamily="34" charset="0"/>
              <a:buChar char="•"/>
            </a:pPr>
            <a:r>
              <a:rPr lang="en-US" sz="2400" b="1" dirty="0" smtClean="0">
                <a:solidFill>
                  <a:srgbClr val="002060"/>
                </a:solidFill>
                <a:latin typeface="EC Square Sans Pro"/>
              </a:rPr>
              <a:t>DNA-binding</a:t>
            </a:r>
            <a:r>
              <a:rPr lang="en-US" sz="2400" b="1" dirty="0">
                <a:solidFill>
                  <a:srgbClr val="002060"/>
                </a:solidFill>
                <a:latin typeface="EC Square Sans Pro"/>
              </a:rPr>
              <a:t>, </a:t>
            </a:r>
            <a:endParaRPr lang="en-US" sz="2400" b="1" dirty="0" smtClean="0">
              <a:solidFill>
                <a:srgbClr val="002060"/>
              </a:solidFill>
              <a:latin typeface="EC Square Sans Pro"/>
            </a:endParaRPr>
          </a:p>
          <a:p>
            <a:pPr marL="342900" indent="-342900" algn="just">
              <a:buFont typeface="Arial" panose="020B0604020202020204" pitchFamily="34" charset="0"/>
              <a:buChar char="•"/>
            </a:pPr>
            <a:r>
              <a:rPr lang="en-US" sz="2400" b="1" dirty="0" smtClean="0">
                <a:solidFill>
                  <a:srgbClr val="002060"/>
                </a:solidFill>
                <a:latin typeface="EC Square Sans Pro"/>
              </a:rPr>
              <a:t>Rinsing &amp; </a:t>
            </a:r>
            <a:r>
              <a:rPr lang="en-US" sz="2400" b="1" dirty="0">
                <a:solidFill>
                  <a:srgbClr val="002060"/>
                </a:solidFill>
                <a:latin typeface="EC Square Sans Pro"/>
              </a:rPr>
              <a:t>elution, </a:t>
            </a:r>
            <a:endParaRPr lang="en-US" sz="2400" b="1" dirty="0" smtClean="0">
              <a:solidFill>
                <a:srgbClr val="002060"/>
              </a:solidFill>
              <a:latin typeface="EC Square Sans Pro"/>
            </a:endParaRPr>
          </a:p>
          <a:p>
            <a:pPr marL="342900" indent="-342900" algn="just">
              <a:buFont typeface="Arial" panose="020B0604020202020204" pitchFamily="34" charset="0"/>
              <a:buChar char="•"/>
            </a:pPr>
            <a:r>
              <a:rPr lang="en-US" sz="2400" b="1" dirty="0" smtClean="0">
                <a:solidFill>
                  <a:srgbClr val="002060"/>
                </a:solidFill>
                <a:latin typeface="EC Square Sans Pro"/>
              </a:rPr>
              <a:t>Amplification &amp; nucleic </a:t>
            </a:r>
            <a:r>
              <a:rPr lang="en-US" sz="2400" b="1" dirty="0">
                <a:solidFill>
                  <a:srgbClr val="002060"/>
                </a:solidFill>
                <a:latin typeface="EC Square Sans Pro"/>
              </a:rPr>
              <a:t>acids’ </a:t>
            </a:r>
            <a:r>
              <a:rPr lang="en-US" sz="2400" b="1" dirty="0" smtClean="0">
                <a:solidFill>
                  <a:srgbClr val="002060"/>
                </a:solidFill>
                <a:latin typeface="EC Square Sans Pro"/>
              </a:rPr>
              <a:t>migration, </a:t>
            </a:r>
            <a:r>
              <a:rPr lang="en-US" sz="2400" b="1" dirty="0">
                <a:solidFill>
                  <a:srgbClr val="002060"/>
                </a:solidFill>
                <a:latin typeface="EC Square Sans Pro"/>
              </a:rPr>
              <a:t>and </a:t>
            </a:r>
            <a:endParaRPr lang="en-US" sz="2400" b="1" dirty="0" smtClean="0">
              <a:solidFill>
                <a:srgbClr val="002060"/>
              </a:solidFill>
              <a:latin typeface="EC Square Sans Pro"/>
            </a:endParaRPr>
          </a:p>
          <a:p>
            <a:pPr marL="342900" indent="-342900" algn="just">
              <a:buFont typeface="Arial" panose="020B0604020202020204" pitchFamily="34" charset="0"/>
              <a:buChar char="•"/>
            </a:pPr>
            <a:r>
              <a:rPr lang="en-US" sz="2400" b="1" dirty="0" smtClean="0">
                <a:solidFill>
                  <a:srgbClr val="002060"/>
                </a:solidFill>
                <a:latin typeface="EC Square Sans Pro"/>
              </a:rPr>
              <a:t>U.V</a:t>
            </a:r>
            <a:r>
              <a:rPr lang="en-US" sz="2400" b="1" dirty="0">
                <a:solidFill>
                  <a:srgbClr val="002060"/>
                </a:solidFill>
                <a:latin typeface="EC Square Sans Pro"/>
              </a:rPr>
              <a:t>. visualization stages. </a:t>
            </a:r>
          </a:p>
        </p:txBody>
      </p:sp>
      <p:sp>
        <p:nvSpPr>
          <p:cNvPr id="5" name="Rectangle 4"/>
          <p:cNvSpPr/>
          <p:nvPr/>
        </p:nvSpPr>
        <p:spPr>
          <a:xfrm>
            <a:off x="515810" y="81406"/>
            <a:ext cx="10456985" cy="1292662"/>
          </a:xfrm>
          <a:prstGeom prst="rect">
            <a:avLst/>
          </a:prstGeom>
        </p:spPr>
        <p:txBody>
          <a:bodyPr wrap="square">
            <a:spAutoFit/>
          </a:bodyPr>
          <a:lstStyle/>
          <a:p>
            <a:pPr algn="just"/>
            <a:r>
              <a:rPr lang="en-US" sz="2600" b="1" dirty="0">
                <a:solidFill>
                  <a:srgbClr val="002060"/>
                </a:solidFill>
                <a:latin typeface="EC Square Sans Pro"/>
              </a:rPr>
              <a:t>According to the European Commission (EC), the influence of the imprudent use of anti-</a:t>
            </a:r>
            <a:r>
              <a:rPr lang="en-US" sz="2600" b="1" dirty="0" err="1">
                <a:solidFill>
                  <a:srgbClr val="002060"/>
                </a:solidFill>
                <a:latin typeface="EC Square Sans Pro"/>
              </a:rPr>
              <a:t>infectives</a:t>
            </a:r>
            <a:r>
              <a:rPr lang="en-US" sz="2600" b="1" dirty="0">
                <a:solidFill>
                  <a:srgbClr val="002060"/>
                </a:solidFill>
                <a:latin typeface="EC Square Sans Pro"/>
              </a:rPr>
              <a:t> is substantial. Thus, more than </a:t>
            </a:r>
            <a:r>
              <a:rPr lang="en-US" sz="2600" b="1" dirty="0">
                <a:solidFill>
                  <a:srgbClr val="FF0000"/>
                </a:solidFill>
                <a:latin typeface="EC Square Sans Pro"/>
              </a:rPr>
              <a:t>70% of bacteria</a:t>
            </a:r>
            <a:r>
              <a:rPr lang="en-US" sz="2600" b="1" dirty="0">
                <a:solidFill>
                  <a:srgbClr val="002060"/>
                </a:solidFill>
                <a:latin typeface="EC Square Sans Pro"/>
              </a:rPr>
              <a:t>, accountable for intra-hospital infectivity, were found to be resistant to at least one antibiotic structure.</a:t>
            </a:r>
          </a:p>
        </p:txBody>
      </p:sp>
    </p:spTree>
    <p:extLst>
      <p:ext uri="{BB962C8B-B14F-4D97-AF65-F5344CB8AC3E}">
        <p14:creationId xmlns:p14="http://schemas.microsoft.com/office/powerpoint/2010/main" val="1098705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73413" y="2771598"/>
            <a:ext cx="10471361" cy="2985433"/>
          </a:xfrm>
          <a:prstGeom prst="rect">
            <a:avLst/>
          </a:prstGeom>
        </p:spPr>
        <p:txBody>
          <a:bodyPr wrap="square">
            <a:spAutoFit/>
          </a:bodyPr>
          <a:lstStyle/>
          <a:p>
            <a:pPr algn="just"/>
            <a:r>
              <a:rPr lang="en-US" sz="3200" b="1" dirty="0">
                <a:solidFill>
                  <a:srgbClr val="FF0000"/>
                </a:solidFill>
                <a:latin typeface="EC Square Sans Pro"/>
                <a:ea typeface="Times New Roman" panose="02020603050405020304" pitchFamily="18" charset="0"/>
                <a:cs typeface="Times New Roman" panose="02020603050405020304" pitchFamily="18" charset="0"/>
              </a:rPr>
              <a:t>Quinolones</a:t>
            </a:r>
            <a:r>
              <a:rPr lang="en-US" sz="2400" b="1" dirty="0">
                <a:solidFill>
                  <a:srgbClr val="002060"/>
                </a:solidFill>
                <a:latin typeface="EC Square Sans Pro"/>
                <a:ea typeface="Times New Roman" panose="02020603050405020304" pitchFamily="18" charset="0"/>
                <a:cs typeface="Times New Roman" panose="02020603050405020304" pitchFamily="18" charset="0"/>
              </a:rPr>
              <a:t> group have been used for prophylaxis against Gram negative infections both</a:t>
            </a:r>
            <a:r>
              <a:rPr lang="en-US" sz="2800" b="1" dirty="0">
                <a:solidFill>
                  <a:srgbClr val="FF0000"/>
                </a:solidFill>
                <a:latin typeface="EC Square Sans Pro"/>
                <a:ea typeface="Times New Roman" panose="02020603050405020304" pitchFamily="18" charset="0"/>
                <a:cs typeface="Times New Roman" panose="02020603050405020304" pitchFamily="18" charset="0"/>
              </a:rPr>
              <a:t> in humans and </a:t>
            </a:r>
            <a:r>
              <a:rPr lang="en-US" sz="2800" b="1" dirty="0" smtClean="0">
                <a:solidFill>
                  <a:srgbClr val="FF0000"/>
                </a:solidFill>
                <a:latin typeface="EC Square Sans Pro"/>
                <a:ea typeface="Times New Roman" panose="02020603050405020304" pitchFamily="18" charset="0"/>
                <a:cs typeface="Times New Roman" panose="02020603050405020304" pitchFamily="18" charset="0"/>
              </a:rPr>
              <a:t>animals, but</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en-US" sz="2400" b="1" dirty="0">
                <a:solidFill>
                  <a:srgbClr val="002060"/>
                </a:solidFill>
                <a:latin typeface="EC Square Sans Pro"/>
                <a:ea typeface="Times New Roman" panose="02020603050405020304" pitchFamily="18" charset="0"/>
                <a:cs typeface="Times New Roman" panose="02020603050405020304" pitchFamily="18" charset="0"/>
              </a:rPr>
              <a:t>the impact on the resistance mechanisms of this important group nonetheless </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requires </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deep</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exploration!</a:t>
            </a:r>
          </a:p>
          <a:p>
            <a:pPr algn="just"/>
            <a:endParaRPr lang="en-US" sz="1600" dirty="0">
              <a:solidFill>
                <a:srgbClr val="002060"/>
              </a:solidFill>
              <a:latin typeface="EC Square Sans Pro"/>
              <a:cs typeface="Times New Roman" panose="02020603050405020304" pitchFamily="18" charset="0"/>
            </a:endParaRPr>
          </a:p>
          <a:p>
            <a:pPr algn="just"/>
            <a:r>
              <a:rPr lang="en-US" sz="2800" b="1" dirty="0">
                <a:solidFill>
                  <a:srgbClr val="002060"/>
                </a:solidFill>
                <a:latin typeface="EC Square Sans Pro"/>
                <a:ea typeface="Times New Roman" panose="02020603050405020304" pitchFamily="18" charset="0"/>
                <a:cs typeface="Times New Roman" panose="02020603050405020304" pitchFamily="18" charset="0"/>
              </a:rPr>
              <a:t>The </a:t>
            </a:r>
            <a:r>
              <a:rPr lang="en-US" sz="3200" b="1" dirty="0" err="1">
                <a:solidFill>
                  <a:srgbClr val="FF0000"/>
                </a:solidFill>
                <a:latin typeface="EC Square Sans Pro"/>
                <a:ea typeface="Times New Roman" panose="02020603050405020304" pitchFamily="18" charset="0"/>
                <a:cs typeface="Times New Roman" panose="02020603050405020304" pitchFamily="18" charset="0"/>
              </a:rPr>
              <a:t>qnr</a:t>
            </a:r>
            <a:r>
              <a:rPr lang="en-US" sz="3200" b="1" dirty="0">
                <a:solidFill>
                  <a:srgbClr val="FF0000"/>
                </a:solidFill>
                <a:latin typeface="EC Square Sans Pro"/>
                <a:ea typeface="Times New Roman" panose="02020603050405020304" pitchFamily="18" charset="0"/>
                <a:cs typeface="Times New Roman" panose="02020603050405020304" pitchFamily="18" charset="0"/>
              </a:rPr>
              <a:t> genes </a:t>
            </a:r>
            <a:r>
              <a:rPr lang="en-US" sz="2800" b="1" dirty="0">
                <a:solidFill>
                  <a:srgbClr val="002060"/>
                </a:solidFill>
                <a:latin typeface="EC Square Sans Pro"/>
                <a:ea typeface="Times New Roman" panose="02020603050405020304" pitchFamily="18" charset="0"/>
                <a:cs typeface="Times New Roman" panose="02020603050405020304" pitchFamily="18" charset="0"/>
              </a:rPr>
              <a:t>give </a:t>
            </a:r>
            <a:r>
              <a:rPr lang="en-US" sz="2800" b="1" dirty="0" smtClean="0">
                <a:solidFill>
                  <a:srgbClr val="002060"/>
                </a:solidFill>
                <a:latin typeface="EC Square Sans Pro"/>
                <a:ea typeface="Times New Roman" panose="02020603050405020304" pitchFamily="18" charset="0"/>
                <a:cs typeface="Times New Roman" panose="02020603050405020304" pitchFamily="18" charset="0"/>
              </a:rPr>
              <a:t>generally, </a:t>
            </a:r>
            <a:r>
              <a:rPr lang="en-US" sz="2800" b="1" dirty="0">
                <a:solidFill>
                  <a:srgbClr val="002060"/>
                </a:solidFill>
                <a:latin typeface="EC Square Sans Pro"/>
                <a:ea typeface="Times New Roman" panose="02020603050405020304" pitchFamily="18" charset="0"/>
                <a:cs typeface="Times New Roman" panose="02020603050405020304" pitchFamily="18" charset="0"/>
              </a:rPr>
              <a:t>low-level </a:t>
            </a:r>
            <a:r>
              <a:rPr lang="en-US" sz="2800" b="1" dirty="0" smtClean="0">
                <a:solidFill>
                  <a:srgbClr val="002060"/>
                </a:solidFill>
                <a:latin typeface="EC Square Sans Pro"/>
                <a:ea typeface="Times New Roman" panose="02020603050405020304" pitchFamily="18" charset="0"/>
                <a:cs typeface="Times New Roman" panose="02020603050405020304" pitchFamily="18" charset="0"/>
              </a:rPr>
              <a:t>resistance, </a:t>
            </a:r>
            <a:r>
              <a:rPr lang="en-US" sz="2800" b="1" dirty="0">
                <a:solidFill>
                  <a:srgbClr val="002060"/>
                </a:solidFill>
                <a:latin typeface="EC Square Sans Pro"/>
                <a:ea typeface="Times New Roman" panose="02020603050405020304" pitchFamily="18" charset="0"/>
                <a:cs typeface="Times New Roman" panose="02020603050405020304" pitchFamily="18" charset="0"/>
              </a:rPr>
              <a:t>levels of quinolones in Enterobacteriaceae, but the </a:t>
            </a:r>
            <a:r>
              <a:rPr lang="en-US" sz="2800" b="1" dirty="0">
                <a:solidFill>
                  <a:srgbClr val="FF0000"/>
                </a:solidFill>
                <a:latin typeface="EC Square Sans Pro"/>
                <a:ea typeface="Times New Roman" panose="02020603050405020304" pitchFamily="18" charset="0"/>
                <a:cs typeface="Times New Roman" panose="02020603050405020304" pitchFamily="18" charset="0"/>
              </a:rPr>
              <a:t>multi-resistance dimension </a:t>
            </a:r>
            <a:r>
              <a:rPr lang="en-US" sz="2800" b="1" dirty="0">
                <a:solidFill>
                  <a:srgbClr val="002060"/>
                </a:solidFill>
                <a:latin typeface="EC Square Sans Pro"/>
                <a:ea typeface="Times New Roman" panose="02020603050405020304" pitchFamily="18" charset="0"/>
                <a:cs typeface="Times New Roman" panose="02020603050405020304" pitchFamily="18" charset="0"/>
              </a:rPr>
              <a:t>is of great importance, studies about the resistance of E. coli to ciprofloxacin (CIP</a:t>
            </a:r>
            <a:r>
              <a:rPr lang="en-US" sz="2800" b="1" dirty="0" smtClean="0">
                <a:solidFill>
                  <a:srgbClr val="002060"/>
                </a:solidFill>
                <a:latin typeface="EC Square Sans Pro"/>
                <a:ea typeface="Times New Roman" panose="02020603050405020304" pitchFamily="18" charset="0"/>
                <a:cs typeface="Times New Roman" panose="02020603050405020304" pitchFamily="18" charset="0"/>
              </a:rPr>
              <a:t>). </a:t>
            </a:r>
            <a:endParaRPr lang="en-US" sz="2800" b="1" dirty="0">
              <a:solidFill>
                <a:srgbClr val="002060"/>
              </a:solidFill>
              <a:latin typeface="EC Square Sans Pro"/>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9626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42315" y="1499014"/>
            <a:ext cx="10794608" cy="2800767"/>
          </a:xfrm>
          <a:prstGeom prst="rect">
            <a:avLst/>
          </a:prstGeom>
        </p:spPr>
        <p:txBody>
          <a:bodyPr wrap="square">
            <a:spAutoFit/>
          </a:bodyPr>
          <a:lstStyle/>
          <a:p>
            <a:pPr algn="just"/>
            <a:r>
              <a:rPr lang="en-US" sz="2800" b="1" dirty="0" smtClean="0">
                <a:solidFill>
                  <a:srgbClr val="002060"/>
                </a:solidFill>
                <a:latin typeface="EC Square Sans Pro"/>
              </a:rPr>
              <a:t>1). Antibiotic </a:t>
            </a:r>
            <a:r>
              <a:rPr lang="en-US" sz="2800" b="1" dirty="0">
                <a:solidFill>
                  <a:srgbClr val="002060"/>
                </a:solidFill>
                <a:latin typeface="EC Square Sans Pro"/>
              </a:rPr>
              <a:t>Susceptibility Testing (AST</a:t>
            </a:r>
            <a:r>
              <a:rPr lang="en-US" sz="2800" b="1" dirty="0" smtClean="0">
                <a:solidFill>
                  <a:srgbClr val="002060"/>
                </a:solidFill>
                <a:latin typeface="EC Square Sans Pro"/>
              </a:rPr>
              <a:t>)</a:t>
            </a:r>
          </a:p>
          <a:p>
            <a:pPr algn="just"/>
            <a:endParaRPr lang="en-US" sz="1600" b="1" dirty="0">
              <a:solidFill>
                <a:srgbClr val="002060"/>
              </a:solidFill>
              <a:latin typeface="EC Square Sans Pro"/>
            </a:endParaRPr>
          </a:p>
          <a:p>
            <a:pPr algn="just"/>
            <a:r>
              <a:rPr lang="en-US" sz="2400" dirty="0">
                <a:solidFill>
                  <a:srgbClr val="002060"/>
                </a:solidFill>
                <a:latin typeface="EC Square Sans Pro"/>
              </a:rPr>
              <a:t>The results obtained from AST and the evolution of the resistance tendency showed the considerable presence of the multi-resistant strains in swine isolates where, from </a:t>
            </a:r>
            <a:r>
              <a:rPr lang="en-US" sz="2800" b="1" dirty="0">
                <a:solidFill>
                  <a:srgbClr val="002060"/>
                </a:solidFill>
                <a:latin typeface="EC Square Sans Pro"/>
              </a:rPr>
              <a:t>53 samples </a:t>
            </a:r>
            <a:r>
              <a:rPr lang="en-US" sz="2400" dirty="0">
                <a:solidFill>
                  <a:srgbClr val="002060"/>
                </a:solidFill>
                <a:latin typeface="EC Square Sans Pro"/>
              </a:rPr>
              <a:t>analyzed, </a:t>
            </a:r>
            <a:r>
              <a:rPr lang="en-US" sz="3200" b="1" dirty="0">
                <a:solidFill>
                  <a:srgbClr val="002060"/>
                </a:solidFill>
                <a:latin typeface="EC Square Sans Pro"/>
              </a:rPr>
              <a:t>15 isolates </a:t>
            </a:r>
            <a:r>
              <a:rPr lang="en-US" sz="2400" dirty="0">
                <a:solidFill>
                  <a:srgbClr val="002060"/>
                </a:solidFill>
                <a:latin typeface="EC Square Sans Pro"/>
              </a:rPr>
              <a:t>were presenting resistance to CIP and also multi-resistance to other antibiotics, including other quinolone representatives like, </a:t>
            </a:r>
            <a:r>
              <a:rPr lang="en-US" sz="2400" dirty="0" err="1">
                <a:solidFill>
                  <a:srgbClr val="002060"/>
                </a:solidFill>
                <a:latin typeface="EC Square Sans Pro"/>
              </a:rPr>
              <a:t>enrofloxacin</a:t>
            </a:r>
            <a:r>
              <a:rPr lang="en-US" sz="2400" dirty="0">
                <a:solidFill>
                  <a:srgbClr val="002060"/>
                </a:solidFill>
                <a:latin typeface="EC Square Sans Pro"/>
              </a:rPr>
              <a:t>, in the majority of cases, and </a:t>
            </a:r>
            <a:r>
              <a:rPr lang="en-US" sz="2400" dirty="0" err="1">
                <a:solidFill>
                  <a:srgbClr val="002060"/>
                </a:solidFill>
                <a:latin typeface="EC Square Sans Pro"/>
              </a:rPr>
              <a:t>norfloxacin</a:t>
            </a:r>
            <a:endParaRPr lang="en-US" sz="2400" i="0" dirty="0">
              <a:solidFill>
                <a:srgbClr val="002060"/>
              </a:solidFill>
              <a:effectLst/>
              <a:latin typeface="EC Square Sans Pro"/>
            </a:endParaRPr>
          </a:p>
        </p:txBody>
      </p:sp>
      <p:graphicFrame>
        <p:nvGraphicFramePr>
          <p:cNvPr id="4" name="Table 3"/>
          <p:cNvGraphicFramePr>
            <a:graphicFrameLocks noGrp="1"/>
          </p:cNvGraphicFramePr>
          <p:nvPr>
            <p:extLst>
              <p:ext uri="{D42A27DB-BD31-4B8C-83A1-F6EECF244321}">
                <p14:modId xmlns:p14="http://schemas.microsoft.com/office/powerpoint/2010/main" val="2437346848"/>
              </p:ext>
            </p:extLst>
          </p:nvPr>
        </p:nvGraphicFramePr>
        <p:xfrm>
          <a:off x="283090" y="4733156"/>
          <a:ext cx="10789674" cy="822960"/>
        </p:xfrm>
        <a:graphic>
          <a:graphicData uri="http://schemas.openxmlformats.org/drawingml/2006/table">
            <a:tbl>
              <a:tblPr firstRow="1" firstCol="1" bandRow="1">
                <a:tableStyleId>{5C22544A-7EE6-4342-B048-85BDC9FD1C3A}</a:tableStyleId>
              </a:tblPr>
              <a:tblGrid>
                <a:gridCol w="1389738"/>
                <a:gridCol w="587496"/>
                <a:gridCol w="587496"/>
                <a:gridCol w="587496"/>
                <a:gridCol w="587496"/>
                <a:gridCol w="587496"/>
                <a:gridCol w="587496"/>
                <a:gridCol w="587496"/>
                <a:gridCol w="587496"/>
                <a:gridCol w="587496"/>
                <a:gridCol w="587496"/>
                <a:gridCol w="587496"/>
                <a:gridCol w="587496"/>
                <a:gridCol w="587496"/>
                <a:gridCol w="587496"/>
                <a:gridCol w="587496"/>
                <a:gridCol w="587496"/>
              </a:tblGrid>
              <a:tr h="243840">
                <a:tc>
                  <a:txBody>
                    <a:bodyPr/>
                    <a:lstStyle/>
                    <a:p>
                      <a:pPr algn="ctr">
                        <a:spcAft>
                          <a:spcPts val="0"/>
                        </a:spcAft>
                      </a:pPr>
                      <a:r>
                        <a:rPr lang="en-US" sz="1800" dirty="0">
                          <a:effectLst/>
                          <a:latin typeface="EC Square Sans Pro"/>
                        </a:rPr>
                        <a:t>Sample no.</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S2</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S6</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S7</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S13</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S14</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S16</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S22</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S29</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S35</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S36</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S37</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S38</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S46</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S47</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S49</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a:effectLst/>
                          <a:latin typeface="EC Square Sans Pro"/>
                        </a:rPr>
                        <a:t>S50</a:t>
                      </a:r>
                      <a:endParaRPr lang="en-US" sz="2000">
                        <a:effectLst/>
                        <a:latin typeface="EC Square Sans Pro"/>
                        <a:ea typeface="Times New Roman" panose="02020603050405020304" pitchFamily="18" charset="0"/>
                      </a:endParaRPr>
                    </a:p>
                  </a:txBody>
                  <a:tcPr marL="68580" marR="68580" marT="0" marB="0" anchor="ctr"/>
                </a:tc>
              </a:tr>
              <a:tr h="263525">
                <a:tc>
                  <a:txBody>
                    <a:bodyPr/>
                    <a:lstStyle/>
                    <a:p>
                      <a:pPr algn="ctr">
                        <a:spcAft>
                          <a:spcPts val="0"/>
                        </a:spcAft>
                      </a:pPr>
                      <a:r>
                        <a:rPr lang="en-US" sz="1800" dirty="0">
                          <a:effectLst/>
                          <a:latin typeface="EC Square Sans Pro"/>
                        </a:rPr>
                        <a:t>Resistant strains no.</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7</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7</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6</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8</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5</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6</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2</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6</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7</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7</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5</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9</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8</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9</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11</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10</a:t>
                      </a:r>
                      <a:endParaRPr lang="en-US" sz="2000" b="1" dirty="0">
                        <a:effectLst/>
                        <a:latin typeface="EC Square Sans Pro"/>
                        <a:ea typeface="Times New Roman" panose="02020603050405020304" pitchFamily="18" charset="0"/>
                      </a:endParaRPr>
                    </a:p>
                  </a:txBody>
                  <a:tcPr marL="68580" marR="68580" marT="0" marB="0" anchor="ctr"/>
                </a:tc>
              </a:tr>
            </a:tbl>
          </a:graphicData>
        </a:graphic>
      </p:graphicFrame>
      <p:sp>
        <p:nvSpPr>
          <p:cNvPr id="6" name="Rectangle 5"/>
          <p:cNvSpPr/>
          <p:nvPr/>
        </p:nvSpPr>
        <p:spPr>
          <a:xfrm>
            <a:off x="298842" y="4363824"/>
            <a:ext cx="10773922" cy="369332"/>
          </a:xfrm>
          <a:prstGeom prst="rect">
            <a:avLst/>
          </a:prstGeom>
          <a:solidFill>
            <a:srgbClr val="002060"/>
          </a:solidFill>
        </p:spPr>
        <p:txBody>
          <a:bodyPr wrap="square">
            <a:spAutoFit/>
          </a:bodyPr>
          <a:lstStyle/>
          <a:p>
            <a:pPr lvl="0" indent="269875" eaLnBrk="0" fontAlgn="base" hangingPunct="0">
              <a:spcBef>
                <a:spcPct val="0"/>
              </a:spcBef>
              <a:spcAft>
                <a:spcPct val="0"/>
              </a:spcAft>
            </a:pPr>
            <a:r>
              <a:rPr lang="en-US" altLang="en-US" dirty="0">
                <a:solidFill>
                  <a:schemeClr val="bg1"/>
                </a:solidFill>
                <a:latin typeface="EC Square Sans Pro"/>
                <a:ea typeface="Times New Roman" panose="02020603050405020304" pitchFamily="18" charset="0"/>
              </a:rPr>
              <a:t>Swine samples find with multiple resistances to CIP from a total of 53 samples</a:t>
            </a:r>
            <a:endParaRPr lang="en-US" altLang="en-US" sz="800" dirty="0">
              <a:solidFill>
                <a:schemeClr val="bg1"/>
              </a:solidFill>
              <a:latin typeface="EC Square Sans Pro"/>
            </a:endParaRPr>
          </a:p>
        </p:txBody>
      </p:sp>
    </p:spTree>
    <p:extLst>
      <p:ext uri="{BB962C8B-B14F-4D97-AF65-F5344CB8AC3E}">
        <p14:creationId xmlns:p14="http://schemas.microsoft.com/office/powerpoint/2010/main" val="1266090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64165" y="3128729"/>
            <a:ext cx="5723958" cy="2923877"/>
          </a:xfrm>
          <a:prstGeom prst="rect">
            <a:avLst/>
          </a:prstGeom>
        </p:spPr>
        <p:txBody>
          <a:bodyPr wrap="square">
            <a:spAutoFit/>
          </a:bodyPr>
          <a:lstStyle/>
          <a:p>
            <a:pPr algn="just"/>
            <a:r>
              <a:rPr lang="en-US" sz="2400" b="1" dirty="0">
                <a:solidFill>
                  <a:srgbClr val="002060"/>
                </a:solidFill>
                <a:latin typeface="EC Square Sans Pro"/>
                <a:ea typeface="Times New Roman" panose="02020603050405020304" pitchFamily="18" charset="0"/>
                <a:cs typeface="Times New Roman" panose="02020603050405020304" pitchFamily="18" charset="0"/>
              </a:rPr>
              <a:t>The AST results </a:t>
            </a:r>
            <a:r>
              <a:rPr lang="en-US" sz="2400" dirty="0">
                <a:solidFill>
                  <a:srgbClr val="002060"/>
                </a:solidFill>
                <a:latin typeface="EC Square Sans Pro"/>
                <a:ea typeface="Times New Roman" panose="02020603050405020304" pitchFamily="18" charset="0"/>
                <a:cs typeface="Times New Roman" panose="02020603050405020304" pitchFamily="18" charset="0"/>
              </a:rPr>
              <a:t>obtained from </a:t>
            </a:r>
            <a:r>
              <a:rPr lang="en-US" sz="2800" b="1" dirty="0">
                <a:solidFill>
                  <a:srgbClr val="FF0000"/>
                </a:solidFill>
                <a:latin typeface="EC Square Sans Pro"/>
                <a:ea typeface="Times New Roman" panose="02020603050405020304" pitchFamily="18" charset="0"/>
                <a:cs typeface="Times New Roman" panose="02020603050405020304" pitchFamily="18" charset="0"/>
              </a:rPr>
              <a:t>147 human </a:t>
            </a:r>
            <a:r>
              <a:rPr lang="en-US" sz="2400" dirty="0">
                <a:solidFill>
                  <a:srgbClr val="002060"/>
                </a:solidFill>
                <a:latin typeface="EC Square Sans Pro"/>
                <a:ea typeface="Times New Roman" panose="02020603050405020304" pitchFamily="18" charset="0"/>
                <a:cs typeface="Times New Roman" panose="02020603050405020304" pitchFamily="18" charset="0"/>
              </a:rPr>
              <a:t>samples </a:t>
            </a:r>
            <a:r>
              <a:rPr lang="en-US" sz="2400" dirty="0" smtClean="0">
                <a:solidFill>
                  <a:srgbClr val="002060"/>
                </a:solidFill>
                <a:latin typeface="EC Square Sans Pro"/>
                <a:ea typeface="Times New Roman" panose="02020603050405020304" pitchFamily="18" charset="0"/>
                <a:cs typeface="Times New Roman" panose="02020603050405020304" pitchFamily="18" charset="0"/>
              </a:rPr>
              <a:t>also presented </a:t>
            </a:r>
            <a:r>
              <a:rPr lang="en-US" sz="2400" dirty="0">
                <a:solidFill>
                  <a:srgbClr val="002060"/>
                </a:solidFill>
                <a:latin typeface="EC Square Sans Pro"/>
                <a:ea typeface="Times New Roman" panose="02020603050405020304" pitchFamily="18" charset="0"/>
                <a:cs typeface="Times New Roman" panose="02020603050405020304" pitchFamily="18" charset="0"/>
              </a:rPr>
              <a:t>CIP </a:t>
            </a:r>
            <a:r>
              <a:rPr lang="en-US" sz="2400" dirty="0">
                <a:solidFill>
                  <a:srgbClr val="002060"/>
                </a:solidFill>
                <a:latin typeface="EC Square Sans Pro"/>
                <a:ea typeface="Times New Roman" panose="02020603050405020304" pitchFamily="18" charset="0"/>
                <a:cs typeface="Times New Roman" panose="02020603050405020304" pitchFamily="18" charset="0"/>
              </a:rPr>
              <a:t>resistance levels, but proportionally lower compared to swine, </a:t>
            </a:r>
            <a:r>
              <a:rPr lang="en-US" sz="2800" b="1" dirty="0">
                <a:solidFill>
                  <a:srgbClr val="FF0000"/>
                </a:solidFill>
                <a:latin typeface="EC Square Sans Pro"/>
                <a:ea typeface="Times New Roman" panose="02020603050405020304" pitchFamily="18" charset="0"/>
                <a:cs typeface="Times New Roman" panose="02020603050405020304" pitchFamily="18" charset="0"/>
              </a:rPr>
              <a:t>38 isolates presenting resistance</a:t>
            </a:r>
            <a:r>
              <a:rPr lang="en-US" sz="2400" b="1" dirty="0">
                <a:solidFill>
                  <a:srgbClr val="002060"/>
                </a:solidFill>
                <a:latin typeface="EC Square Sans Pro"/>
                <a:ea typeface="Times New Roman" panose="02020603050405020304" pitchFamily="18" charset="0"/>
                <a:cs typeface="Times New Roman" panose="02020603050405020304" pitchFamily="18" charset="0"/>
              </a:rPr>
              <a:t>, </a:t>
            </a:r>
            <a:r>
              <a:rPr lang="en-US" sz="2400" dirty="0">
                <a:solidFill>
                  <a:srgbClr val="002060"/>
                </a:solidFill>
                <a:latin typeface="EC Square Sans Pro"/>
                <a:ea typeface="Times New Roman" panose="02020603050405020304" pitchFamily="18" charset="0"/>
                <a:cs typeface="Times New Roman" panose="02020603050405020304" pitchFamily="18" charset="0"/>
              </a:rPr>
              <a:t>and among these, </a:t>
            </a:r>
            <a:r>
              <a:rPr lang="en-US" sz="2800" b="1" dirty="0">
                <a:solidFill>
                  <a:srgbClr val="FF0000"/>
                </a:solidFill>
                <a:latin typeface="EC Square Sans Pro"/>
                <a:ea typeface="Times New Roman" panose="02020603050405020304" pitchFamily="18" charset="0"/>
                <a:cs typeface="Times New Roman" panose="02020603050405020304" pitchFamily="18" charset="0"/>
              </a:rPr>
              <a:t>17</a:t>
            </a:r>
            <a:r>
              <a:rPr lang="en-US" sz="2400" b="1" dirty="0">
                <a:solidFill>
                  <a:srgbClr val="002060"/>
                </a:solidFill>
                <a:latin typeface="EC Square Sans Pro"/>
                <a:ea typeface="Times New Roman" panose="02020603050405020304" pitchFamily="18" charset="0"/>
                <a:cs typeface="Times New Roman" panose="02020603050405020304" pitchFamily="18" charset="0"/>
              </a:rPr>
              <a:t> </a:t>
            </a:r>
            <a:r>
              <a:rPr lang="en-US" sz="2400" dirty="0">
                <a:solidFill>
                  <a:srgbClr val="002060"/>
                </a:solidFill>
                <a:latin typeface="EC Square Sans Pro"/>
                <a:ea typeface="Times New Roman" panose="02020603050405020304" pitchFamily="18" charset="0"/>
                <a:cs typeface="Times New Roman" panose="02020603050405020304" pitchFamily="18" charset="0"/>
              </a:rPr>
              <a:t>were found with multiple resistance (e.g. piperacillin, </a:t>
            </a:r>
            <a:r>
              <a:rPr lang="en-US" sz="2400" dirty="0" err="1">
                <a:solidFill>
                  <a:srgbClr val="002060"/>
                </a:solidFill>
                <a:latin typeface="EC Square Sans Pro"/>
                <a:ea typeface="Times New Roman" panose="02020603050405020304" pitchFamily="18" charset="0"/>
                <a:cs typeface="Times New Roman" panose="02020603050405020304" pitchFamily="18" charset="0"/>
              </a:rPr>
              <a:t>trimetoprim</a:t>
            </a:r>
            <a:r>
              <a:rPr lang="en-US" sz="2400" dirty="0">
                <a:solidFill>
                  <a:srgbClr val="002060"/>
                </a:solidFill>
                <a:latin typeface="EC Square Sans Pro"/>
                <a:ea typeface="Times New Roman" panose="02020603050405020304" pitchFamily="18" charset="0"/>
                <a:cs typeface="Times New Roman" panose="02020603050405020304" pitchFamily="18" charset="0"/>
              </a:rPr>
              <a:t>, cefuroxime and </a:t>
            </a:r>
            <a:r>
              <a:rPr lang="en-US" sz="2400" dirty="0" smtClean="0">
                <a:solidFill>
                  <a:srgbClr val="002060"/>
                </a:solidFill>
                <a:latin typeface="EC Square Sans Pro"/>
                <a:ea typeface="Times New Roman" panose="02020603050405020304" pitchFamily="18" charset="0"/>
                <a:cs typeface="Times New Roman" panose="02020603050405020304" pitchFamily="18" charset="0"/>
              </a:rPr>
              <a:t>levofloxacin).</a:t>
            </a:r>
            <a:endParaRPr lang="en-US" sz="2400" dirty="0">
              <a:solidFill>
                <a:srgbClr val="002060"/>
              </a:solidFill>
              <a:latin typeface="EC Square Sans Pro"/>
            </a:endParaRPr>
          </a:p>
        </p:txBody>
      </p:sp>
      <p:graphicFrame>
        <p:nvGraphicFramePr>
          <p:cNvPr id="4" name="Table 3"/>
          <p:cNvGraphicFramePr>
            <a:graphicFrameLocks noGrp="1"/>
          </p:cNvGraphicFramePr>
          <p:nvPr>
            <p:extLst>
              <p:ext uri="{D42A27DB-BD31-4B8C-83A1-F6EECF244321}">
                <p14:modId xmlns:p14="http://schemas.microsoft.com/office/powerpoint/2010/main" val="1595089944"/>
              </p:ext>
            </p:extLst>
          </p:nvPr>
        </p:nvGraphicFramePr>
        <p:xfrm>
          <a:off x="6156960" y="506437"/>
          <a:ext cx="5524802" cy="6002105"/>
        </p:xfrm>
        <a:graphic>
          <a:graphicData uri="http://schemas.openxmlformats.org/drawingml/2006/table">
            <a:tbl>
              <a:tblPr firstRow="1" firstCol="1" bandRow="1">
                <a:tableStyleId>{5C22544A-7EE6-4342-B048-85BDC9FD1C3A}</a:tableStyleId>
              </a:tblPr>
              <a:tblGrid>
                <a:gridCol w="1453636"/>
                <a:gridCol w="1320958"/>
                <a:gridCol w="1375104"/>
                <a:gridCol w="1375104"/>
              </a:tblGrid>
              <a:tr h="576659">
                <a:tc>
                  <a:txBody>
                    <a:bodyPr/>
                    <a:lstStyle/>
                    <a:p>
                      <a:pPr algn="ctr">
                        <a:spcAft>
                          <a:spcPts val="0"/>
                        </a:spcAft>
                      </a:pPr>
                      <a:r>
                        <a:rPr lang="en-US" sz="1800" dirty="0">
                          <a:effectLst/>
                          <a:latin typeface="EC Square Sans Pro"/>
                        </a:rPr>
                        <a:t>Sample </a:t>
                      </a:r>
                      <a:endParaRPr lang="en-US" sz="1800" dirty="0" smtClean="0">
                        <a:effectLst/>
                        <a:latin typeface="EC Square Sans Pro"/>
                      </a:endParaRPr>
                    </a:p>
                    <a:p>
                      <a:pPr algn="ctr">
                        <a:spcAft>
                          <a:spcPts val="0"/>
                        </a:spcAft>
                      </a:pPr>
                      <a:r>
                        <a:rPr lang="en-US" sz="1800" dirty="0" smtClean="0">
                          <a:effectLst/>
                          <a:latin typeface="EC Square Sans Pro"/>
                        </a:rPr>
                        <a:t>no</a:t>
                      </a:r>
                      <a:r>
                        <a:rPr lang="en-US" sz="1800" dirty="0">
                          <a:effectLst/>
                          <a:latin typeface="EC Square Sans Pro"/>
                        </a:rPr>
                        <a:t>.</a:t>
                      </a:r>
                      <a:endParaRPr lang="en-US" sz="20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spcAft>
                          <a:spcPts val="0"/>
                        </a:spcAft>
                      </a:pPr>
                      <a:r>
                        <a:rPr lang="en-US" sz="1800" dirty="0">
                          <a:effectLst/>
                          <a:latin typeface="EC Square Sans Pro"/>
                        </a:rPr>
                        <a:t>Resistant strains</a:t>
                      </a:r>
                      <a:endParaRPr lang="en-US" sz="20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spcAft>
                          <a:spcPts val="0"/>
                        </a:spcAft>
                      </a:pPr>
                      <a:r>
                        <a:rPr lang="en-US" sz="1800" dirty="0">
                          <a:effectLst/>
                          <a:latin typeface="EC Square Sans Pro"/>
                        </a:rPr>
                        <a:t>Sample no.</a:t>
                      </a:r>
                      <a:endParaRPr lang="en-US" sz="20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spcAft>
                          <a:spcPts val="0"/>
                        </a:spcAft>
                      </a:pPr>
                      <a:r>
                        <a:rPr lang="en-US" sz="1800" dirty="0">
                          <a:effectLst/>
                          <a:latin typeface="EC Square Sans Pro"/>
                        </a:rPr>
                        <a:t>Resistant strains</a:t>
                      </a:r>
                      <a:endParaRPr lang="en-US" sz="20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S6</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4</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S78</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9</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S13</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3</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S79</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2</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S15</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3</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S80</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3</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S16</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4</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S85</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4</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S19</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1</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S88</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5</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S20</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2</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S90</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4</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99587">
                <a:tc>
                  <a:txBody>
                    <a:bodyPr/>
                    <a:lstStyle/>
                    <a:p>
                      <a:pPr algn="ctr">
                        <a:spcAft>
                          <a:spcPts val="0"/>
                        </a:spcAft>
                      </a:pPr>
                      <a:r>
                        <a:rPr lang="en-US" sz="1600" dirty="0">
                          <a:effectLst/>
                          <a:latin typeface="EC Square Sans Pro"/>
                        </a:rPr>
                        <a:t>S21</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3</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S94</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6</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S22</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6</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S97</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4</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S24</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4</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S102</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3</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S26</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2</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S104</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7</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S32</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5</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S106</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2</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S35</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4</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S110</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3</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S49</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5</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S116</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5</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S50</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2</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S119</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4</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S60</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3</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S130</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9</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S65</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9</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S134</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2</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S68</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2</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S142</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2</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S70</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5</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S144</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2</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56293">
                <a:tc>
                  <a:txBody>
                    <a:bodyPr/>
                    <a:lstStyle/>
                    <a:p>
                      <a:pPr algn="ctr">
                        <a:spcAft>
                          <a:spcPts val="0"/>
                        </a:spcAft>
                      </a:pPr>
                      <a:r>
                        <a:rPr lang="en-US" sz="1600" dirty="0">
                          <a:effectLst/>
                          <a:latin typeface="EC Square Sans Pro"/>
                        </a:rPr>
                        <a:t>S71</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5</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S147</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4</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12585">
                <a:tc>
                  <a:txBody>
                    <a:bodyPr/>
                    <a:lstStyle/>
                    <a:p>
                      <a:pPr algn="ctr">
                        <a:spcAft>
                          <a:spcPts val="0"/>
                        </a:spcAft>
                      </a:pPr>
                      <a:r>
                        <a:rPr lang="en-US" sz="1800" dirty="0">
                          <a:effectLst/>
                          <a:latin typeface="EC Square Sans Pro"/>
                        </a:rPr>
                        <a:t>Conclusion</a:t>
                      </a:r>
                      <a:endParaRPr lang="en-US" sz="2000" dirty="0">
                        <a:effectLst/>
                        <a:latin typeface="EC Square Sans Pro"/>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a:spcAft>
                          <a:spcPts val="0"/>
                        </a:spcAft>
                      </a:pPr>
                      <a:r>
                        <a:rPr lang="en-US" sz="1600" b="0" dirty="0">
                          <a:solidFill>
                            <a:srgbClr val="002060"/>
                          </a:solidFill>
                          <a:effectLst/>
                          <a:latin typeface="EC Square Sans Pro"/>
                        </a:rPr>
                        <a:t>From 38 isolates - 17 were with multiple resistance to four or more antibiotics</a:t>
                      </a:r>
                      <a:endParaRPr lang="en-US" sz="1800" b="0" dirty="0">
                        <a:solidFill>
                          <a:srgbClr val="002060"/>
                        </a:solidFill>
                        <a:effectLst/>
                        <a:latin typeface="EC Square Sans Pro"/>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5436669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24052621"/>
              </p:ext>
            </p:extLst>
          </p:nvPr>
        </p:nvGraphicFramePr>
        <p:xfrm>
          <a:off x="4875143" y="150320"/>
          <a:ext cx="7210839" cy="1920240"/>
        </p:xfrm>
        <a:graphic>
          <a:graphicData uri="http://schemas.openxmlformats.org/drawingml/2006/table">
            <a:tbl>
              <a:tblPr>
                <a:tableStyleId>{5C22544A-7EE6-4342-B048-85BDC9FD1C3A}</a:tableStyleId>
              </a:tblPr>
              <a:tblGrid>
                <a:gridCol w="1008822"/>
                <a:gridCol w="4219161"/>
                <a:gridCol w="1982856"/>
              </a:tblGrid>
              <a:tr h="75565">
                <a:tc>
                  <a:txBody>
                    <a:bodyPr/>
                    <a:lstStyle/>
                    <a:p>
                      <a:pPr indent="269875" algn="ctr">
                        <a:lnSpc>
                          <a:spcPct val="100000"/>
                        </a:lnSpc>
                        <a:spcAft>
                          <a:spcPts val="0"/>
                        </a:spcAft>
                      </a:pPr>
                      <a:r>
                        <a:rPr lang="en-US" sz="1800" b="1" dirty="0">
                          <a:solidFill>
                            <a:srgbClr val="002060"/>
                          </a:solidFill>
                          <a:effectLst/>
                          <a:latin typeface="EC Square Sans Pro"/>
                        </a:rPr>
                        <a:t>Gene</a:t>
                      </a:r>
                      <a:endParaRPr lang="en-US" sz="20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indent="269875" algn="l">
                        <a:lnSpc>
                          <a:spcPct val="100000"/>
                        </a:lnSpc>
                        <a:spcAft>
                          <a:spcPts val="0"/>
                        </a:spcAft>
                      </a:pPr>
                      <a:r>
                        <a:rPr lang="en-US" sz="1800" b="1" dirty="0">
                          <a:solidFill>
                            <a:srgbClr val="002060"/>
                          </a:solidFill>
                          <a:effectLst/>
                          <a:latin typeface="EC Square Sans Pro"/>
                        </a:rPr>
                        <a:t>Primer used</a:t>
                      </a:r>
                      <a:endParaRPr lang="en-US" sz="20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269875" algn="ctr" defTabSz="914400" rtl="0" eaLnBrk="1" latinLnBrk="0" hangingPunct="1">
                        <a:lnSpc>
                          <a:spcPct val="100000"/>
                        </a:lnSpc>
                        <a:spcAft>
                          <a:spcPts val="0"/>
                        </a:spcAft>
                      </a:pPr>
                      <a:r>
                        <a:rPr lang="en-US" sz="1800" b="1" kern="1200" dirty="0" smtClean="0">
                          <a:solidFill>
                            <a:srgbClr val="002060"/>
                          </a:solidFill>
                          <a:effectLst/>
                          <a:latin typeface="EC Square Sans Pro"/>
                          <a:ea typeface="+mn-ea"/>
                          <a:cs typeface="+mn-cs"/>
                        </a:rPr>
                        <a:t>Fragment size</a:t>
                      </a:r>
                      <a:endParaRPr lang="en-US" sz="1800" b="1" kern="1200" dirty="0">
                        <a:solidFill>
                          <a:srgbClr val="002060"/>
                        </a:solidFill>
                        <a:effectLst/>
                        <a:latin typeface="EC Square Sans Pro"/>
                        <a:ea typeface="+mn-ea"/>
                        <a:cs typeface="+mn-cs"/>
                      </a:endParaRPr>
                    </a:p>
                  </a:txBody>
                  <a:tcPr marL="68580" marR="68580" marT="0" marB="0" anchor="ctr">
                    <a:solidFill>
                      <a:schemeClr val="accent1">
                        <a:lumMod val="20000"/>
                        <a:lumOff val="80000"/>
                      </a:schemeClr>
                    </a:solidFill>
                  </a:tcPr>
                </a:tc>
              </a:tr>
              <a:tr h="0">
                <a:tc>
                  <a:txBody>
                    <a:bodyPr/>
                    <a:lstStyle/>
                    <a:p>
                      <a:pPr indent="269875" algn="just">
                        <a:lnSpc>
                          <a:spcPct val="100000"/>
                        </a:lnSpc>
                        <a:spcAft>
                          <a:spcPts val="0"/>
                        </a:spcAft>
                      </a:pPr>
                      <a:r>
                        <a:rPr lang="en-US" sz="1800" b="1" dirty="0" err="1">
                          <a:solidFill>
                            <a:schemeClr val="bg1"/>
                          </a:solidFill>
                          <a:effectLst/>
                          <a:latin typeface="EC Square Sans Pro"/>
                        </a:rPr>
                        <a:t>qnrS</a:t>
                      </a:r>
                      <a:endParaRPr lang="en-US" sz="20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5">
                        <a:lumMod val="75000"/>
                      </a:schemeClr>
                    </a:solidFill>
                  </a:tcPr>
                </a:tc>
                <a:tc>
                  <a:txBody>
                    <a:bodyPr/>
                    <a:lstStyle/>
                    <a:p>
                      <a:pPr indent="269875" algn="just">
                        <a:lnSpc>
                          <a:spcPct val="100000"/>
                        </a:lnSpc>
                        <a:spcAft>
                          <a:spcPts val="0"/>
                        </a:spcAft>
                      </a:pPr>
                      <a:r>
                        <a:rPr lang="en-US" sz="1800" b="1" dirty="0">
                          <a:solidFill>
                            <a:schemeClr val="bg1"/>
                          </a:solidFill>
                          <a:effectLst/>
                          <a:latin typeface="EC Square Sans Pro"/>
                        </a:rPr>
                        <a:t>F:</a:t>
                      </a:r>
                      <a:r>
                        <a:rPr lang="en-US" sz="1800" dirty="0">
                          <a:solidFill>
                            <a:schemeClr val="bg1"/>
                          </a:solidFill>
                          <a:effectLst/>
                          <a:latin typeface="EC Square Sans Pro"/>
                        </a:rPr>
                        <a:t> ACGACATTCGTCAACTGGAA</a:t>
                      </a:r>
                      <a:endParaRPr lang="en-US" sz="2000" dirty="0">
                        <a:solidFill>
                          <a:schemeClr val="bg1"/>
                        </a:solidFill>
                        <a:effectLst/>
                        <a:latin typeface="EC Square Sans Pro"/>
                      </a:endParaRPr>
                    </a:p>
                    <a:p>
                      <a:pPr indent="269875" algn="just">
                        <a:lnSpc>
                          <a:spcPct val="100000"/>
                        </a:lnSpc>
                        <a:spcAft>
                          <a:spcPts val="0"/>
                        </a:spcAft>
                      </a:pPr>
                      <a:r>
                        <a:rPr lang="en-US" sz="1800" b="1" dirty="0">
                          <a:solidFill>
                            <a:schemeClr val="bg1"/>
                          </a:solidFill>
                          <a:effectLst/>
                          <a:latin typeface="EC Square Sans Pro"/>
                        </a:rPr>
                        <a:t>R:</a:t>
                      </a:r>
                      <a:r>
                        <a:rPr lang="en-US" sz="1800" dirty="0">
                          <a:solidFill>
                            <a:schemeClr val="bg1"/>
                          </a:solidFill>
                          <a:effectLst/>
                          <a:latin typeface="EC Square Sans Pro"/>
                        </a:rPr>
                        <a:t> TTAATTGGCACCCTGTAGGC</a:t>
                      </a:r>
                      <a:endParaRPr lang="en-US" sz="2000"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5">
                        <a:lumMod val="75000"/>
                      </a:schemeClr>
                    </a:solidFill>
                  </a:tcPr>
                </a:tc>
                <a:tc>
                  <a:txBody>
                    <a:bodyPr/>
                    <a:lstStyle/>
                    <a:p>
                      <a:pPr indent="269875" algn="ctr">
                        <a:lnSpc>
                          <a:spcPct val="100000"/>
                        </a:lnSpc>
                        <a:spcAft>
                          <a:spcPts val="0"/>
                        </a:spcAft>
                      </a:pPr>
                      <a:r>
                        <a:rPr lang="en-US" sz="1800" dirty="0">
                          <a:solidFill>
                            <a:schemeClr val="bg1"/>
                          </a:solidFill>
                          <a:effectLst/>
                          <a:latin typeface="EC Square Sans Pro"/>
                        </a:rPr>
                        <a:t>417 </a:t>
                      </a:r>
                      <a:r>
                        <a:rPr lang="en-US" sz="1800" dirty="0" err="1">
                          <a:solidFill>
                            <a:schemeClr val="bg1"/>
                          </a:solidFill>
                          <a:effectLst/>
                          <a:latin typeface="EC Square Sans Pro"/>
                        </a:rPr>
                        <a:t>bp</a:t>
                      </a:r>
                      <a:endParaRPr lang="en-US" sz="2000"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5">
                        <a:lumMod val="75000"/>
                      </a:schemeClr>
                    </a:solidFill>
                  </a:tcPr>
                </a:tc>
              </a:tr>
              <a:tr h="0">
                <a:tc>
                  <a:txBody>
                    <a:bodyPr/>
                    <a:lstStyle/>
                    <a:p>
                      <a:pPr indent="269875" algn="just">
                        <a:lnSpc>
                          <a:spcPct val="100000"/>
                        </a:lnSpc>
                        <a:spcAft>
                          <a:spcPts val="0"/>
                        </a:spcAft>
                      </a:pPr>
                      <a:r>
                        <a:rPr lang="en-US" sz="1800" b="1" dirty="0" err="1">
                          <a:solidFill>
                            <a:schemeClr val="bg1"/>
                          </a:solidFill>
                          <a:effectLst/>
                          <a:latin typeface="EC Square Sans Pro"/>
                        </a:rPr>
                        <a:t>qnrA</a:t>
                      </a:r>
                      <a:endParaRPr lang="en-US" sz="20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6">
                        <a:lumMod val="50000"/>
                      </a:schemeClr>
                    </a:solidFill>
                  </a:tcPr>
                </a:tc>
                <a:tc>
                  <a:txBody>
                    <a:bodyPr/>
                    <a:lstStyle/>
                    <a:p>
                      <a:pPr indent="269875" algn="just">
                        <a:lnSpc>
                          <a:spcPct val="100000"/>
                        </a:lnSpc>
                        <a:spcAft>
                          <a:spcPts val="0"/>
                        </a:spcAft>
                      </a:pPr>
                      <a:r>
                        <a:rPr lang="en-US" sz="1800" b="1" dirty="0">
                          <a:solidFill>
                            <a:schemeClr val="bg1"/>
                          </a:solidFill>
                          <a:effectLst/>
                          <a:latin typeface="EC Square Sans Pro"/>
                        </a:rPr>
                        <a:t>F:</a:t>
                      </a:r>
                      <a:r>
                        <a:rPr lang="en-US" sz="1800" dirty="0">
                          <a:solidFill>
                            <a:schemeClr val="bg1"/>
                          </a:solidFill>
                          <a:effectLst/>
                          <a:latin typeface="EC Square Sans Pro"/>
                        </a:rPr>
                        <a:t> ATTTCTCACGCCAGGATTTG</a:t>
                      </a:r>
                      <a:endParaRPr lang="en-US" sz="2000" dirty="0">
                        <a:solidFill>
                          <a:schemeClr val="bg1"/>
                        </a:solidFill>
                        <a:effectLst/>
                        <a:latin typeface="EC Square Sans Pro"/>
                      </a:endParaRPr>
                    </a:p>
                    <a:p>
                      <a:pPr indent="269875" algn="just">
                        <a:lnSpc>
                          <a:spcPct val="100000"/>
                        </a:lnSpc>
                        <a:spcAft>
                          <a:spcPts val="0"/>
                        </a:spcAft>
                      </a:pPr>
                      <a:r>
                        <a:rPr lang="en-US" sz="1800" b="1" dirty="0">
                          <a:solidFill>
                            <a:schemeClr val="bg1"/>
                          </a:solidFill>
                          <a:effectLst/>
                          <a:latin typeface="EC Square Sans Pro"/>
                        </a:rPr>
                        <a:t>R:</a:t>
                      </a:r>
                      <a:r>
                        <a:rPr lang="en-US" sz="1800" dirty="0">
                          <a:solidFill>
                            <a:schemeClr val="bg1"/>
                          </a:solidFill>
                          <a:effectLst/>
                          <a:latin typeface="EC Square Sans Pro"/>
                        </a:rPr>
                        <a:t>GATCGGCAAAGGTTAGGTCA</a:t>
                      </a:r>
                      <a:endParaRPr lang="en-US" sz="2000"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6">
                        <a:lumMod val="50000"/>
                      </a:schemeClr>
                    </a:solidFill>
                  </a:tcPr>
                </a:tc>
                <a:tc>
                  <a:txBody>
                    <a:bodyPr/>
                    <a:lstStyle/>
                    <a:p>
                      <a:pPr indent="269875" algn="ctr">
                        <a:lnSpc>
                          <a:spcPct val="100000"/>
                        </a:lnSpc>
                        <a:spcAft>
                          <a:spcPts val="0"/>
                        </a:spcAft>
                      </a:pPr>
                      <a:r>
                        <a:rPr lang="en-US" sz="1800" dirty="0">
                          <a:solidFill>
                            <a:schemeClr val="bg1"/>
                          </a:solidFill>
                          <a:effectLst/>
                          <a:latin typeface="EC Square Sans Pro"/>
                        </a:rPr>
                        <a:t>516 </a:t>
                      </a:r>
                      <a:r>
                        <a:rPr lang="en-US" sz="1800" dirty="0" err="1">
                          <a:solidFill>
                            <a:schemeClr val="bg1"/>
                          </a:solidFill>
                          <a:effectLst/>
                          <a:latin typeface="EC Square Sans Pro"/>
                        </a:rPr>
                        <a:t>bp</a:t>
                      </a:r>
                      <a:endParaRPr lang="en-US" sz="2000"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6">
                        <a:lumMod val="50000"/>
                      </a:schemeClr>
                    </a:solidFill>
                  </a:tcPr>
                </a:tc>
              </a:tr>
              <a:tr h="0">
                <a:tc>
                  <a:txBody>
                    <a:bodyPr/>
                    <a:lstStyle/>
                    <a:p>
                      <a:pPr indent="269875" algn="just">
                        <a:lnSpc>
                          <a:spcPct val="100000"/>
                        </a:lnSpc>
                        <a:spcAft>
                          <a:spcPts val="0"/>
                        </a:spcAft>
                      </a:pPr>
                      <a:r>
                        <a:rPr lang="en-US" sz="1800" b="1" dirty="0" err="1">
                          <a:solidFill>
                            <a:schemeClr val="bg1"/>
                          </a:solidFill>
                          <a:effectLst/>
                          <a:latin typeface="EC Square Sans Pro"/>
                        </a:rPr>
                        <a:t>qnrB</a:t>
                      </a:r>
                      <a:endParaRPr lang="en-US" sz="20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rgbClr val="FF0000"/>
                    </a:solidFill>
                  </a:tcPr>
                </a:tc>
                <a:tc>
                  <a:txBody>
                    <a:bodyPr/>
                    <a:lstStyle/>
                    <a:p>
                      <a:pPr indent="269875" algn="just">
                        <a:lnSpc>
                          <a:spcPct val="100000"/>
                        </a:lnSpc>
                        <a:spcAft>
                          <a:spcPts val="0"/>
                        </a:spcAft>
                      </a:pPr>
                      <a:r>
                        <a:rPr lang="en-US" sz="1800" b="1" dirty="0">
                          <a:solidFill>
                            <a:schemeClr val="bg1"/>
                          </a:solidFill>
                          <a:effectLst/>
                          <a:latin typeface="EC Square Sans Pro"/>
                        </a:rPr>
                        <a:t>F: </a:t>
                      </a:r>
                      <a:r>
                        <a:rPr lang="en-US" sz="1800" dirty="0">
                          <a:solidFill>
                            <a:schemeClr val="bg1"/>
                          </a:solidFill>
                          <a:effectLst/>
                          <a:latin typeface="EC Square Sans Pro"/>
                        </a:rPr>
                        <a:t>GTTGGCGAAAAAATTGACAGAA</a:t>
                      </a:r>
                      <a:endParaRPr lang="en-US" sz="2000" dirty="0">
                        <a:solidFill>
                          <a:schemeClr val="bg1"/>
                        </a:solidFill>
                        <a:effectLst/>
                        <a:latin typeface="EC Square Sans Pro"/>
                      </a:endParaRPr>
                    </a:p>
                    <a:p>
                      <a:pPr indent="269875" algn="just">
                        <a:lnSpc>
                          <a:spcPct val="100000"/>
                        </a:lnSpc>
                        <a:spcAft>
                          <a:spcPts val="0"/>
                        </a:spcAft>
                      </a:pPr>
                      <a:r>
                        <a:rPr lang="en-US" sz="1800" b="1" dirty="0">
                          <a:solidFill>
                            <a:schemeClr val="bg1"/>
                          </a:solidFill>
                          <a:effectLst/>
                          <a:latin typeface="EC Square Sans Pro"/>
                        </a:rPr>
                        <a:t>R: </a:t>
                      </a:r>
                      <a:r>
                        <a:rPr lang="en-US" sz="1800" dirty="0">
                          <a:solidFill>
                            <a:schemeClr val="bg1"/>
                          </a:solidFill>
                          <a:effectLst/>
                          <a:latin typeface="EC Square Sans Pro"/>
                        </a:rPr>
                        <a:t>ACTCCGAATTGGTCAGATCG</a:t>
                      </a:r>
                      <a:endParaRPr lang="en-US" sz="2000"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rgbClr val="FF0000"/>
                    </a:solidFill>
                  </a:tcPr>
                </a:tc>
                <a:tc>
                  <a:txBody>
                    <a:bodyPr/>
                    <a:lstStyle/>
                    <a:p>
                      <a:pPr indent="269875" algn="ctr">
                        <a:lnSpc>
                          <a:spcPct val="100000"/>
                        </a:lnSpc>
                        <a:spcAft>
                          <a:spcPts val="0"/>
                        </a:spcAft>
                      </a:pPr>
                      <a:r>
                        <a:rPr lang="en-US" sz="1800" dirty="0">
                          <a:solidFill>
                            <a:schemeClr val="bg1"/>
                          </a:solidFill>
                          <a:effectLst/>
                          <a:latin typeface="EC Square Sans Pro"/>
                        </a:rPr>
                        <a:t>526 </a:t>
                      </a:r>
                      <a:r>
                        <a:rPr lang="en-US" sz="1800" dirty="0" err="1">
                          <a:solidFill>
                            <a:schemeClr val="bg1"/>
                          </a:solidFill>
                          <a:effectLst/>
                          <a:latin typeface="EC Square Sans Pro"/>
                        </a:rPr>
                        <a:t>bp</a:t>
                      </a:r>
                      <a:endParaRPr lang="en-US" sz="2000"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rgbClr val="FF0000"/>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69125772"/>
              </p:ext>
            </p:extLst>
          </p:nvPr>
        </p:nvGraphicFramePr>
        <p:xfrm>
          <a:off x="3978138" y="2166730"/>
          <a:ext cx="7886699" cy="4419600"/>
        </p:xfrm>
        <a:graphic>
          <a:graphicData uri="http://schemas.openxmlformats.org/drawingml/2006/table">
            <a:tbl>
              <a:tblPr>
                <a:tableStyleId>{5C22544A-7EE6-4342-B048-85BDC9FD1C3A}</a:tableStyleId>
              </a:tblPr>
              <a:tblGrid>
                <a:gridCol w="1833769"/>
                <a:gridCol w="2604052"/>
                <a:gridCol w="1634987"/>
                <a:gridCol w="1813891"/>
              </a:tblGrid>
              <a:tr h="299830">
                <a:tc>
                  <a:txBody>
                    <a:bodyPr/>
                    <a:lstStyle/>
                    <a:p>
                      <a:pPr indent="269875" algn="ctr">
                        <a:lnSpc>
                          <a:spcPct val="100000"/>
                        </a:lnSpc>
                        <a:spcAft>
                          <a:spcPts val="0"/>
                        </a:spcAft>
                      </a:pPr>
                      <a:r>
                        <a:rPr lang="en-US" sz="2000" b="1" dirty="0">
                          <a:solidFill>
                            <a:schemeClr val="bg1"/>
                          </a:solidFill>
                          <a:effectLst/>
                          <a:latin typeface="EC Square Sans Pro"/>
                        </a:rPr>
                        <a:t>Humans (H)</a:t>
                      </a:r>
                      <a:endParaRPr lang="en-US" sz="20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2000" b="1" dirty="0" smtClean="0">
                          <a:solidFill>
                            <a:srgbClr val="002060"/>
                          </a:solidFill>
                          <a:effectLst/>
                          <a:latin typeface="EC Square Sans Pro"/>
                        </a:rPr>
                        <a:t>Genes</a:t>
                      </a:r>
                      <a:endParaRPr lang="en-US" sz="20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2000" b="1" dirty="0">
                          <a:solidFill>
                            <a:schemeClr val="bg1"/>
                          </a:solidFill>
                          <a:effectLst/>
                          <a:latin typeface="EC Square Sans Pro"/>
                        </a:rPr>
                        <a:t>Swine (S)</a:t>
                      </a:r>
                      <a:endParaRPr lang="en-US" sz="20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2000" b="1" dirty="0" smtClean="0">
                          <a:solidFill>
                            <a:srgbClr val="002060"/>
                          </a:solidFill>
                          <a:effectLst/>
                          <a:latin typeface="EC Square Sans Pro"/>
                        </a:rPr>
                        <a:t>Genes</a:t>
                      </a:r>
                      <a:endParaRPr lang="en-US" sz="20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r>
                        <a:rPr lang="en-US" sz="1800" b="1" dirty="0">
                          <a:solidFill>
                            <a:srgbClr val="002060"/>
                          </a:solidFill>
                          <a:effectLst/>
                          <a:latin typeface="EC Square Sans Pro"/>
                        </a:rPr>
                        <a:t> + </a:t>
                      </a:r>
                      <a:r>
                        <a:rPr lang="en-US" sz="1800" b="1" dirty="0" err="1">
                          <a:solidFill>
                            <a:srgbClr val="002060"/>
                          </a:solidFill>
                          <a:effectLst/>
                          <a:latin typeface="EC Square Sans Pro"/>
                        </a:rPr>
                        <a:t>qnrA</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S1</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H2</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S2</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H3</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r>
                        <a:rPr lang="en-US" sz="1800" b="1" dirty="0">
                          <a:solidFill>
                            <a:srgbClr val="002060"/>
                          </a:solidFill>
                          <a:effectLst/>
                          <a:latin typeface="EC Square Sans Pro"/>
                        </a:rPr>
                        <a:t> + </a:t>
                      </a:r>
                      <a:r>
                        <a:rPr lang="en-US" sz="1800" b="1" dirty="0" err="1">
                          <a:solidFill>
                            <a:srgbClr val="002060"/>
                          </a:solidFill>
                          <a:effectLst/>
                          <a:latin typeface="EC Square Sans Pro"/>
                        </a:rPr>
                        <a:t>qnrA</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S3</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H4</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S4</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H5</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a:solidFill>
                            <a:srgbClr val="002060"/>
                          </a:solidFill>
                          <a:effectLst/>
                          <a:latin typeface="EC Square Sans Pro"/>
                        </a:rPr>
                        <a:t>--</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S5</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H6</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S6</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H7</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S7</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H8</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S8</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H9</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S9</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H10</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r>
                        <a:rPr lang="en-US" sz="1800" b="1" dirty="0">
                          <a:solidFill>
                            <a:srgbClr val="002060"/>
                          </a:solidFill>
                          <a:effectLst/>
                          <a:latin typeface="EC Square Sans Pro"/>
                        </a:rPr>
                        <a:t> +</a:t>
                      </a:r>
                      <a:r>
                        <a:rPr lang="en-US" sz="1800" b="1" dirty="0" err="1">
                          <a:solidFill>
                            <a:srgbClr val="002060"/>
                          </a:solidFill>
                          <a:effectLst/>
                          <a:latin typeface="EC Square Sans Pro"/>
                        </a:rPr>
                        <a:t>qnrA</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S10</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H11</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a:solidFill>
                            <a:srgbClr val="002060"/>
                          </a:solidFill>
                          <a:effectLst/>
                          <a:latin typeface="EC Square Sans Pro"/>
                        </a:rPr>
                        <a:t>--</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S11</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H12</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S12</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H13</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a:solidFill>
                            <a:srgbClr val="002060"/>
                          </a:solidFill>
                          <a:effectLst/>
                          <a:latin typeface="EC Square Sans Pro"/>
                        </a:rPr>
                        <a:t> </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H14</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a:solidFill>
                            <a:srgbClr val="002060"/>
                          </a:solidFill>
                          <a:effectLst/>
                          <a:latin typeface="EC Square Sans Pro"/>
                        </a:rPr>
                        <a:t> </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H15</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a:solidFill>
                            <a:srgbClr val="002060"/>
                          </a:solidFill>
                          <a:effectLst/>
                          <a:latin typeface="EC Square Sans Pro"/>
                        </a:rPr>
                        <a:t> </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r>
            </a:tbl>
          </a:graphicData>
        </a:graphic>
      </p:graphicFrame>
      <p:sp>
        <p:nvSpPr>
          <p:cNvPr id="6" name="Rectangle 1"/>
          <p:cNvSpPr>
            <a:spLocks noChangeArrowheads="1"/>
          </p:cNvSpPr>
          <p:nvPr/>
        </p:nvSpPr>
        <p:spPr bwMode="auto">
          <a:xfrm>
            <a:off x="86393" y="4215312"/>
            <a:ext cx="334617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9875"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2060"/>
                </a:solidFill>
                <a:effectLst/>
                <a:latin typeface="EC Square Sans Pro"/>
                <a:ea typeface="Times New Roman" panose="02020603050405020304" pitchFamily="18" charset="0"/>
                <a:cs typeface="Times New Roman" panose="02020603050405020304" pitchFamily="18" charset="0"/>
              </a:rPr>
              <a:t>2). Presentation of studied CIP-resistant </a:t>
            </a:r>
            <a:r>
              <a:rPr kumimoji="0" lang="en-US" altLang="en-US" sz="2800" b="1" i="0" u="none" strike="noStrike" cap="none" normalizeH="0" baseline="0" dirty="0" smtClean="0">
                <a:ln>
                  <a:noFill/>
                </a:ln>
                <a:solidFill>
                  <a:srgbClr val="002060"/>
                </a:solidFill>
                <a:effectLst/>
                <a:latin typeface="EC Square Sans Pro"/>
                <a:ea typeface="Times New Roman" panose="02020603050405020304" pitchFamily="18" charset="0"/>
                <a:cs typeface="Times New Roman" panose="02020603050405020304" pitchFamily="18" charset="0"/>
              </a:rPr>
              <a:t>genes</a:t>
            </a:r>
            <a:endParaRPr kumimoji="0" lang="en-US" altLang="en-US" sz="2800" b="1" i="0" u="none" strike="noStrike" cap="none" normalizeH="0" baseline="0" dirty="0" smtClean="0">
              <a:ln>
                <a:noFill/>
              </a:ln>
              <a:solidFill>
                <a:srgbClr val="002060"/>
              </a:solidFill>
              <a:effectLst/>
              <a:latin typeface="EC Square Sans Pro"/>
            </a:endParaRPr>
          </a:p>
        </p:txBody>
      </p:sp>
      <p:pic>
        <p:nvPicPr>
          <p:cNvPr id="8" name="Picture 7"/>
          <p:cNvPicPr>
            <a:picLocks noChangeAspect="1"/>
          </p:cNvPicPr>
          <p:nvPr/>
        </p:nvPicPr>
        <p:blipFill>
          <a:blip r:embed="rId2"/>
          <a:stretch>
            <a:fillRect/>
          </a:stretch>
        </p:blipFill>
        <p:spPr>
          <a:xfrm>
            <a:off x="0" y="73549"/>
            <a:ext cx="5118788" cy="2093181"/>
          </a:xfrm>
          <a:prstGeom prst="rect">
            <a:avLst/>
          </a:prstGeom>
        </p:spPr>
      </p:pic>
    </p:spTree>
    <p:extLst>
      <p:ext uri="{BB962C8B-B14F-4D97-AF65-F5344CB8AC3E}">
        <p14:creationId xmlns:p14="http://schemas.microsoft.com/office/powerpoint/2010/main" val="1294106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32202" y="1863932"/>
            <a:ext cx="10525540" cy="3970318"/>
          </a:xfrm>
          <a:prstGeom prst="rect">
            <a:avLst/>
          </a:prstGeom>
        </p:spPr>
        <p:txBody>
          <a:bodyPr wrap="square">
            <a:spAutoFit/>
          </a:bodyPr>
          <a:lstStyle/>
          <a:p>
            <a:pPr algn="just"/>
            <a:r>
              <a:rPr lang="en-US" sz="2800" b="1" dirty="0">
                <a:solidFill>
                  <a:srgbClr val="002060"/>
                </a:solidFill>
                <a:latin typeface="EC Square Sans Pro"/>
                <a:ea typeface="Times New Roman" panose="02020603050405020304" pitchFamily="18" charset="0"/>
                <a:cs typeface="Times New Roman" panose="02020603050405020304" pitchFamily="18" charset="0"/>
              </a:rPr>
              <a:t>The quick identification and antimicrobial susceptibility testing have considerable effect on the clinical outcome of severe infections in humans and animals. </a:t>
            </a:r>
            <a:endParaRPr lang="en-US" sz="2800" b="1" dirty="0" smtClean="0">
              <a:solidFill>
                <a:srgbClr val="002060"/>
              </a:solidFill>
              <a:latin typeface="EC Square Sans Pro"/>
              <a:ea typeface="Times New Roman" panose="02020603050405020304" pitchFamily="18" charset="0"/>
              <a:cs typeface="Times New Roman" panose="02020603050405020304" pitchFamily="18" charset="0"/>
            </a:endParaRPr>
          </a:p>
          <a:p>
            <a:pPr algn="just"/>
            <a:endParaRPr lang="en-US" sz="1600" b="1" dirty="0">
              <a:solidFill>
                <a:srgbClr val="002060"/>
              </a:solidFill>
              <a:latin typeface="EC Square Sans Pro"/>
              <a:ea typeface="Times New Roman" panose="02020603050405020304" pitchFamily="18" charset="0"/>
              <a:cs typeface="Times New Roman" panose="02020603050405020304" pitchFamily="18" charset="0"/>
            </a:endParaRPr>
          </a:p>
          <a:p>
            <a:pPr algn="just"/>
            <a:r>
              <a:rPr lang="en-US" sz="2800" b="1" dirty="0" smtClean="0">
                <a:solidFill>
                  <a:srgbClr val="002060"/>
                </a:solidFill>
                <a:latin typeface="EC Square Sans Pro"/>
                <a:ea typeface="Times New Roman" panose="02020603050405020304" pitchFamily="18" charset="0"/>
                <a:cs typeface="Times New Roman" panose="02020603050405020304" pitchFamily="18" charset="0"/>
              </a:rPr>
              <a:t>The </a:t>
            </a:r>
            <a:r>
              <a:rPr lang="en-US" sz="2800" b="1" dirty="0">
                <a:solidFill>
                  <a:srgbClr val="002060"/>
                </a:solidFill>
                <a:latin typeface="EC Square Sans Pro"/>
                <a:ea typeface="Times New Roman" panose="02020603050405020304" pitchFamily="18" charset="0"/>
                <a:cs typeface="Times New Roman" panose="02020603050405020304" pitchFamily="18" charset="0"/>
              </a:rPr>
              <a:t>frequent emergence of resistance to quinolones occurring in common infections with Campylobacter spp. and E. </a:t>
            </a:r>
            <a:r>
              <a:rPr lang="en-US" sz="2800" b="1" dirty="0" smtClean="0">
                <a:solidFill>
                  <a:srgbClr val="002060"/>
                </a:solidFill>
                <a:latin typeface="EC Square Sans Pro"/>
                <a:ea typeface="Times New Roman" panose="02020603050405020304" pitchFamily="18" charset="0"/>
                <a:cs typeface="Times New Roman" panose="02020603050405020304" pitchFamily="18" charset="0"/>
              </a:rPr>
              <a:t>coli </a:t>
            </a:r>
            <a:r>
              <a:rPr lang="en-US" sz="2800" b="1" dirty="0" smtClean="0">
                <a:solidFill>
                  <a:srgbClr val="002060"/>
                </a:solidFill>
                <a:latin typeface="EC Square Sans Pro"/>
                <a:ea typeface="Times New Roman" panose="02020603050405020304" pitchFamily="18" charset="0"/>
                <a:cs typeface="Times New Roman" panose="02020603050405020304" pitchFamily="18" charset="0"/>
              </a:rPr>
              <a:t>in </a:t>
            </a:r>
            <a:r>
              <a:rPr lang="en-US" sz="2800" b="1" dirty="0">
                <a:solidFill>
                  <a:srgbClr val="002060"/>
                </a:solidFill>
                <a:latin typeface="EC Square Sans Pro"/>
                <a:ea typeface="Times New Roman" panose="02020603050405020304" pitchFamily="18" charset="0"/>
                <a:cs typeface="Times New Roman" panose="02020603050405020304" pitchFamily="18" charset="0"/>
              </a:rPr>
              <a:t>humans, as a result of their </a:t>
            </a:r>
            <a:r>
              <a:rPr lang="en-US" sz="3200" b="1" dirty="0">
                <a:solidFill>
                  <a:srgbClr val="FF0000"/>
                </a:solidFill>
                <a:latin typeface="EC Square Sans Pro"/>
                <a:ea typeface="Times New Roman" panose="02020603050405020304" pitchFamily="18" charset="0"/>
                <a:cs typeface="Times New Roman" panose="02020603050405020304" pitchFamily="18" charset="0"/>
              </a:rPr>
              <a:t>massive use in animal feed, </a:t>
            </a:r>
            <a:r>
              <a:rPr lang="en-US" sz="2800" b="1" dirty="0">
                <a:solidFill>
                  <a:srgbClr val="002060"/>
                </a:solidFill>
                <a:latin typeface="EC Square Sans Pro"/>
                <a:ea typeface="Times New Roman" panose="02020603050405020304" pitchFamily="18" charset="0"/>
                <a:cs typeface="Times New Roman" panose="02020603050405020304" pitchFamily="18" charset="0"/>
              </a:rPr>
              <a:t>as well as the transmission of human resistant bacteria, through meat and animal products </a:t>
            </a:r>
            <a:r>
              <a:rPr lang="en-US" sz="2800" b="1" dirty="0" smtClean="0">
                <a:solidFill>
                  <a:srgbClr val="002060"/>
                </a:solidFill>
                <a:latin typeface="EC Square Sans Pro"/>
                <a:ea typeface="Times New Roman" panose="02020603050405020304" pitchFamily="18" charset="0"/>
                <a:cs typeface="Times New Roman" panose="02020603050405020304" pitchFamily="18" charset="0"/>
              </a:rPr>
              <a:t>rises </a:t>
            </a:r>
            <a:r>
              <a:rPr lang="en-US" sz="2800" b="1" dirty="0">
                <a:solidFill>
                  <a:srgbClr val="002060"/>
                </a:solidFill>
                <a:latin typeface="EC Square Sans Pro"/>
                <a:ea typeface="Times New Roman" panose="02020603050405020304" pitchFamily="18" charset="0"/>
                <a:cs typeface="Times New Roman" panose="02020603050405020304" pitchFamily="18" charset="0"/>
              </a:rPr>
              <a:t>great </a:t>
            </a:r>
            <a:r>
              <a:rPr lang="en-US" sz="2800" b="1" dirty="0" smtClean="0">
                <a:solidFill>
                  <a:srgbClr val="002060"/>
                </a:solidFill>
                <a:latin typeface="EC Square Sans Pro"/>
                <a:ea typeface="Times New Roman" panose="02020603050405020304" pitchFamily="18" charset="0"/>
                <a:cs typeface="Times New Roman" panose="02020603050405020304" pitchFamily="18" charset="0"/>
              </a:rPr>
              <a:t>awareness, </a:t>
            </a:r>
            <a:r>
              <a:rPr lang="en-US" sz="3200" b="1" dirty="0">
                <a:solidFill>
                  <a:srgbClr val="FF0000"/>
                </a:solidFill>
                <a:latin typeface="EC Square Sans Pro"/>
                <a:ea typeface="Times New Roman" panose="02020603050405020304" pitchFamily="18" charset="0"/>
                <a:cs typeface="Times New Roman" panose="02020603050405020304" pitchFamily="18" charset="0"/>
              </a:rPr>
              <a:t>s</a:t>
            </a:r>
            <a:r>
              <a:rPr lang="en-US" sz="3200" b="1" dirty="0" smtClean="0">
                <a:solidFill>
                  <a:srgbClr val="FF0000"/>
                </a:solidFill>
                <a:latin typeface="EC Square Sans Pro"/>
                <a:ea typeface="Times New Roman" panose="02020603050405020304" pitchFamily="18" charset="0"/>
                <a:cs typeface="Times New Roman" panose="02020603050405020304" pitchFamily="18" charset="0"/>
              </a:rPr>
              <a:t>ince quinolones are first line antibiotics </a:t>
            </a:r>
            <a:r>
              <a:rPr lang="en-US" sz="3200" b="1" dirty="0">
                <a:solidFill>
                  <a:srgbClr val="FF0000"/>
                </a:solidFill>
                <a:latin typeface="EC Square Sans Pro"/>
                <a:ea typeface="Times New Roman" panose="02020603050405020304" pitchFamily="18" charset="0"/>
                <a:cs typeface="Times New Roman" panose="02020603050405020304" pitchFamily="18" charset="0"/>
              </a:rPr>
              <a:t>!</a:t>
            </a:r>
            <a:endParaRPr lang="en-US" sz="3200" b="1" dirty="0" smtClean="0">
              <a:solidFill>
                <a:srgbClr val="FF0000"/>
              </a:solidFill>
              <a:latin typeface="EC Square Sans Pro"/>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7658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412502" y="751905"/>
            <a:ext cx="11206370" cy="2462213"/>
          </a:xfrm>
          <a:prstGeom prst="rect">
            <a:avLst/>
          </a:prstGeom>
        </p:spPr>
        <p:txBody>
          <a:bodyPr wrap="square">
            <a:spAutoFit/>
          </a:bodyPr>
          <a:lstStyle/>
          <a:p>
            <a:pPr algn="just">
              <a:spcAft>
                <a:spcPts val="0"/>
              </a:spcAft>
            </a:pPr>
            <a:r>
              <a:rPr lang="en-US" sz="2800" dirty="0" smtClean="0">
                <a:solidFill>
                  <a:srgbClr val="002060"/>
                </a:solidFill>
                <a:latin typeface="EC Square Sans Pro"/>
                <a:ea typeface="Times New Roman" panose="02020603050405020304" pitchFamily="18" charset="0"/>
              </a:rPr>
              <a:t>The statistics (with </a:t>
            </a:r>
            <a:r>
              <a:rPr lang="en-US" sz="2800" i="1" dirty="0" smtClean="0">
                <a:solidFill>
                  <a:srgbClr val="002060"/>
                </a:solidFill>
                <a:latin typeface="EC Square Sans Pro"/>
                <a:ea typeface="Times New Roman" panose="02020603050405020304" pitchFamily="18" charset="0"/>
              </a:rPr>
              <a:t>Crosstabs</a:t>
            </a:r>
            <a:r>
              <a:rPr lang="en-US" sz="2800" dirty="0" smtClean="0">
                <a:solidFill>
                  <a:srgbClr val="002060"/>
                </a:solidFill>
                <a:latin typeface="EC Square Sans Pro"/>
                <a:ea typeface="Times New Roman" panose="02020603050405020304" pitchFamily="18" charset="0"/>
              </a:rPr>
              <a:t> </a:t>
            </a:r>
            <a:r>
              <a:rPr lang="en-US" sz="2800" dirty="0">
                <a:solidFill>
                  <a:srgbClr val="002060"/>
                </a:solidFill>
                <a:latin typeface="EC Square Sans Pro"/>
                <a:ea typeface="Times New Roman" panose="02020603050405020304" pitchFamily="18" charset="0"/>
              </a:rPr>
              <a:t>function </a:t>
            </a:r>
            <a:r>
              <a:rPr lang="en-US" sz="2800" dirty="0" smtClean="0">
                <a:solidFill>
                  <a:srgbClr val="002060"/>
                </a:solidFill>
                <a:latin typeface="EC Square Sans Pro"/>
                <a:ea typeface="Times New Roman" panose="02020603050405020304" pitchFamily="18" charset="0"/>
              </a:rPr>
              <a:t>IBM </a:t>
            </a:r>
            <a:r>
              <a:rPr lang="en-US" sz="2800" dirty="0">
                <a:solidFill>
                  <a:srgbClr val="002060"/>
                </a:solidFill>
                <a:latin typeface="EC Square Sans Pro"/>
                <a:ea typeface="Times New Roman" panose="02020603050405020304" pitchFamily="18" charset="0"/>
              </a:rPr>
              <a:t>SPSS Statistics-Ver. 2.1.), </a:t>
            </a:r>
            <a:r>
              <a:rPr lang="en-US" sz="2800" dirty="0" smtClean="0">
                <a:solidFill>
                  <a:srgbClr val="002060"/>
                </a:solidFill>
                <a:latin typeface="EC Square Sans Pro"/>
                <a:ea typeface="Times New Roman" panose="02020603050405020304" pitchFamily="18" charset="0"/>
              </a:rPr>
              <a:t>revealed: </a:t>
            </a:r>
          </a:p>
          <a:p>
            <a:pPr algn="just">
              <a:spcAft>
                <a:spcPts val="0"/>
              </a:spcAft>
            </a:pPr>
            <a:endParaRPr lang="en-US" sz="1000" dirty="0" smtClean="0">
              <a:solidFill>
                <a:srgbClr val="002060"/>
              </a:solidFill>
              <a:latin typeface="EC Square Sans Pro"/>
              <a:ea typeface="Times New Roman" panose="02020603050405020304" pitchFamily="18" charset="0"/>
            </a:endParaRPr>
          </a:p>
          <a:p>
            <a:pPr marL="342900" indent="-342900" algn="just">
              <a:spcAft>
                <a:spcPts val="0"/>
              </a:spcAft>
              <a:buFont typeface="Arial" panose="020B0604020202020204" pitchFamily="34" charset="0"/>
              <a:buChar char="•"/>
            </a:pPr>
            <a:r>
              <a:rPr lang="en-US" sz="2500" b="1" dirty="0" err="1" smtClean="0">
                <a:solidFill>
                  <a:srgbClr val="002060"/>
                </a:solidFill>
                <a:latin typeface="EC Square Sans Pro"/>
                <a:ea typeface="Times New Roman" panose="02020603050405020304" pitchFamily="18" charset="0"/>
              </a:rPr>
              <a:t>qnrS</a:t>
            </a:r>
            <a:r>
              <a:rPr lang="en-US" sz="2500" b="1" dirty="0" smtClean="0">
                <a:solidFill>
                  <a:srgbClr val="002060"/>
                </a:solidFill>
                <a:latin typeface="EC Square Sans Pro"/>
                <a:ea typeface="Times New Roman" panose="02020603050405020304" pitchFamily="18" charset="0"/>
              </a:rPr>
              <a:t> </a:t>
            </a:r>
            <a:r>
              <a:rPr lang="en-US" sz="2500" dirty="0">
                <a:solidFill>
                  <a:srgbClr val="002060"/>
                </a:solidFill>
                <a:latin typeface="EC Square Sans Pro"/>
                <a:ea typeface="Times New Roman" panose="02020603050405020304" pitchFamily="18" charset="0"/>
              </a:rPr>
              <a:t>(417-bp) gene in </a:t>
            </a:r>
            <a:r>
              <a:rPr lang="en-US" sz="2500" b="1" dirty="0">
                <a:solidFill>
                  <a:srgbClr val="002060"/>
                </a:solidFill>
                <a:latin typeface="EC Square Sans Pro"/>
                <a:ea typeface="Times New Roman" panose="02020603050405020304" pitchFamily="18" charset="0"/>
              </a:rPr>
              <a:t>13 human </a:t>
            </a:r>
            <a:r>
              <a:rPr lang="en-US" sz="2500" dirty="0">
                <a:solidFill>
                  <a:srgbClr val="002060"/>
                </a:solidFill>
                <a:latin typeface="EC Square Sans Pro"/>
                <a:ea typeface="Times New Roman" panose="02020603050405020304" pitchFamily="18" charset="0"/>
              </a:rPr>
              <a:t>subjects (52.0%), as well as in </a:t>
            </a:r>
            <a:r>
              <a:rPr lang="en-US" sz="2800" b="1" dirty="0">
                <a:solidFill>
                  <a:srgbClr val="002060"/>
                </a:solidFill>
                <a:latin typeface="EC Square Sans Pro"/>
                <a:ea typeface="Times New Roman" panose="02020603050405020304" pitchFamily="18" charset="0"/>
              </a:rPr>
              <a:t>all swine </a:t>
            </a:r>
            <a:r>
              <a:rPr lang="en-US" sz="2500" dirty="0">
                <a:solidFill>
                  <a:srgbClr val="002060"/>
                </a:solidFill>
                <a:latin typeface="EC Square Sans Pro"/>
                <a:ea typeface="Times New Roman" panose="02020603050405020304" pitchFamily="18" charset="0"/>
              </a:rPr>
              <a:t>samples studied. </a:t>
            </a:r>
            <a:endParaRPr lang="en-US" sz="2500" dirty="0" smtClean="0">
              <a:solidFill>
                <a:srgbClr val="002060"/>
              </a:solidFill>
              <a:latin typeface="EC Square Sans Pro"/>
              <a:ea typeface="Times New Roman" panose="02020603050405020304" pitchFamily="18" charset="0"/>
            </a:endParaRPr>
          </a:p>
          <a:p>
            <a:pPr marL="342900" indent="-342900" algn="just">
              <a:spcAft>
                <a:spcPts val="0"/>
              </a:spcAft>
              <a:buFont typeface="Arial" panose="020B0604020202020204" pitchFamily="34" charset="0"/>
              <a:buChar char="•"/>
            </a:pPr>
            <a:r>
              <a:rPr lang="en-US" sz="2500" b="1" dirty="0" err="1" smtClean="0">
                <a:solidFill>
                  <a:srgbClr val="002060"/>
                </a:solidFill>
                <a:latin typeface="EC Square Sans Pro"/>
                <a:ea typeface="Times New Roman" panose="02020603050405020304" pitchFamily="18" charset="0"/>
              </a:rPr>
              <a:t>qnrB</a:t>
            </a:r>
            <a:r>
              <a:rPr lang="en-US" sz="2500" b="1" dirty="0" smtClean="0">
                <a:solidFill>
                  <a:srgbClr val="002060"/>
                </a:solidFill>
                <a:latin typeface="EC Square Sans Pro"/>
                <a:ea typeface="Times New Roman" panose="02020603050405020304" pitchFamily="18" charset="0"/>
              </a:rPr>
              <a:t> </a:t>
            </a:r>
            <a:r>
              <a:rPr lang="en-US" sz="2500" dirty="0">
                <a:solidFill>
                  <a:srgbClr val="002060"/>
                </a:solidFill>
                <a:latin typeface="EC Square Sans Pro"/>
                <a:ea typeface="Times New Roman" panose="02020603050405020304" pitchFamily="18" charset="0"/>
              </a:rPr>
              <a:t>(526-bp) gene exposed in </a:t>
            </a:r>
            <a:r>
              <a:rPr lang="en-US" sz="2500" b="1" dirty="0">
                <a:solidFill>
                  <a:srgbClr val="002060"/>
                </a:solidFill>
                <a:latin typeface="EC Square Sans Pro"/>
                <a:ea typeface="Times New Roman" panose="02020603050405020304" pitchFamily="18" charset="0"/>
              </a:rPr>
              <a:t>9 of human patients </a:t>
            </a:r>
            <a:r>
              <a:rPr lang="en-US" sz="2500" dirty="0">
                <a:solidFill>
                  <a:srgbClr val="002060"/>
                </a:solidFill>
                <a:latin typeface="EC Square Sans Pro"/>
                <a:ea typeface="Times New Roman" panose="02020603050405020304" pitchFamily="18" charset="0"/>
              </a:rPr>
              <a:t>(36.0%) and in </a:t>
            </a:r>
            <a:r>
              <a:rPr lang="en-US" sz="2800" b="1" dirty="0">
                <a:solidFill>
                  <a:srgbClr val="002060"/>
                </a:solidFill>
                <a:latin typeface="EC Square Sans Pro"/>
                <a:ea typeface="Times New Roman" panose="02020603050405020304" pitchFamily="18" charset="0"/>
              </a:rPr>
              <a:t>all swine </a:t>
            </a:r>
            <a:r>
              <a:rPr lang="en-US" sz="2500" dirty="0">
                <a:solidFill>
                  <a:srgbClr val="002060"/>
                </a:solidFill>
                <a:latin typeface="EC Square Sans Pro"/>
                <a:ea typeface="Times New Roman" panose="02020603050405020304" pitchFamily="18" charset="0"/>
              </a:rPr>
              <a:t>isolates, and </a:t>
            </a:r>
            <a:endParaRPr lang="en-US" sz="2500" dirty="0" smtClean="0">
              <a:solidFill>
                <a:srgbClr val="002060"/>
              </a:solidFill>
              <a:latin typeface="EC Square Sans Pro"/>
              <a:ea typeface="Times New Roman" panose="02020603050405020304" pitchFamily="18" charset="0"/>
            </a:endParaRPr>
          </a:p>
          <a:p>
            <a:pPr marL="342900" indent="-342900" algn="just">
              <a:spcAft>
                <a:spcPts val="0"/>
              </a:spcAft>
              <a:buFont typeface="Arial" panose="020B0604020202020204" pitchFamily="34" charset="0"/>
              <a:buChar char="•"/>
            </a:pPr>
            <a:r>
              <a:rPr lang="en-US" sz="2500" b="1" dirty="0" err="1" smtClean="0">
                <a:solidFill>
                  <a:srgbClr val="002060"/>
                </a:solidFill>
                <a:latin typeface="EC Square Sans Pro"/>
                <a:ea typeface="Times New Roman" panose="02020603050405020304" pitchFamily="18" charset="0"/>
              </a:rPr>
              <a:t>qnrA</a:t>
            </a:r>
            <a:r>
              <a:rPr lang="en-US" sz="2500" b="1" dirty="0" smtClean="0">
                <a:solidFill>
                  <a:srgbClr val="002060"/>
                </a:solidFill>
                <a:latin typeface="EC Square Sans Pro"/>
                <a:ea typeface="Times New Roman" panose="02020603050405020304" pitchFamily="18" charset="0"/>
              </a:rPr>
              <a:t> </a:t>
            </a:r>
            <a:r>
              <a:rPr lang="en-US" sz="2500" dirty="0">
                <a:solidFill>
                  <a:srgbClr val="002060"/>
                </a:solidFill>
                <a:latin typeface="EC Square Sans Pro"/>
                <a:ea typeface="Times New Roman" panose="02020603050405020304" pitchFamily="18" charset="0"/>
              </a:rPr>
              <a:t>(516-bp),</a:t>
            </a:r>
            <a:r>
              <a:rPr lang="en-US" sz="2500" i="1" dirty="0">
                <a:solidFill>
                  <a:srgbClr val="002060"/>
                </a:solidFill>
                <a:latin typeface="EC Square Sans Pro"/>
                <a:ea typeface="Times New Roman" panose="02020603050405020304" pitchFamily="18" charset="0"/>
              </a:rPr>
              <a:t> </a:t>
            </a:r>
            <a:r>
              <a:rPr lang="en-US" sz="2500" dirty="0">
                <a:solidFill>
                  <a:srgbClr val="002060"/>
                </a:solidFill>
                <a:latin typeface="EC Square Sans Pro"/>
                <a:ea typeface="Times New Roman" panose="02020603050405020304" pitchFamily="18" charset="0"/>
              </a:rPr>
              <a:t>gene, it was observed only in </a:t>
            </a:r>
            <a:r>
              <a:rPr lang="en-US" sz="2800" b="1" dirty="0">
                <a:solidFill>
                  <a:srgbClr val="002060"/>
                </a:solidFill>
                <a:latin typeface="EC Square Sans Pro"/>
                <a:ea typeface="Times New Roman" panose="02020603050405020304" pitchFamily="18" charset="0"/>
              </a:rPr>
              <a:t>3</a:t>
            </a:r>
            <a:r>
              <a:rPr lang="en-US" sz="2500" dirty="0">
                <a:solidFill>
                  <a:srgbClr val="002060"/>
                </a:solidFill>
                <a:latin typeface="EC Square Sans Pro"/>
                <a:ea typeface="Times New Roman" panose="02020603050405020304" pitchFamily="18" charset="0"/>
              </a:rPr>
              <a:t> of the isolates obtained from human subjects (12.0%), but </a:t>
            </a:r>
            <a:r>
              <a:rPr lang="en-US" sz="3200" b="1" dirty="0">
                <a:solidFill>
                  <a:srgbClr val="FF0000"/>
                </a:solidFill>
                <a:latin typeface="EC Square Sans Pro"/>
                <a:ea typeface="Times New Roman" panose="02020603050405020304" pitchFamily="18" charset="0"/>
              </a:rPr>
              <a:t>not</a:t>
            </a:r>
            <a:r>
              <a:rPr lang="en-US" sz="2800" dirty="0">
                <a:solidFill>
                  <a:srgbClr val="002060"/>
                </a:solidFill>
                <a:latin typeface="EC Square Sans Pro"/>
                <a:ea typeface="Times New Roman" panose="02020603050405020304" pitchFamily="18" charset="0"/>
              </a:rPr>
              <a:t> </a:t>
            </a:r>
            <a:r>
              <a:rPr lang="en-US" sz="2500" dirty="0">
                <a:solidFill>
                  <a:srgbClr val="002060"/>
                </a:solidFill>
                <a:latin typeface="EC Square Sans Pro"/>
                <a:ea typeface="Times New Roman" panose="02020603050405020304" pitchFamily="18" charset="0"/>
              </a:rPr>
              <a:t>discovered in pigs (</a:t>
            </a:r>
            <a:r>
              <a:rPr lang="en-US" sz="2500" i="1" dirty="0">
                <a:solidFill>
                  <a:srgbClr val="002060"/>
                </a:solidFill>
                <a:latin typeface="EC Square Sans Pro"/>
                <a:ea typeface="Times New Roman" panose="02020603050405020304" pitchFamily="18" charset="0"/>
              </a:rPr>
              <a:t>p</a:t>
            </a:r>
            <a:r>
              <a:rPr lang="en-US" sz="2500" dirty="0">
                <a:solidFill>
                  <a:srgbClr val="002060"/>
                </a:solidFill>
                <a:latin typeface="EC Square Sans Pro"/>
                <a:ea typeface="Times New Roman" panose="02020603050405020304" pitchFamily="18" charset="0"/>
              </a:rPr>
              <a:t> &gt;0.05). </a:t>
            </a:r>
            <a:endParaRPr lang="en-US" sz="2500" dirty="0" smtClean="0">
              <a:solidFill>
                <a:srgbClr val="002060"/>
              </a:solidFill>
              <a:latin typeface="EC Square Sans Pro"/>
              <a:ea typeface="Times New Roman" panose="02020603050405020304" pitchFamily="18" charset="0"/>
            </a:endParaRPr>
          </a:p>
        </p:txBody>
      </p:sp>
      <p:sp>
        <p:nvSpPr>
          <p:cNvPr id="4" name="Rectangle 3"/>
          <p:cNvSpPr/>
          <p:nvPr/>
        </p:nvSpPr>
        <p:spPr>
          <a:xfrm>
            <a:off x="7001002" y="3265705"/>
            <a:ext cx="4891416" cy="2923877"/>
          </a:xfrm>
          <a:prstGeom prst="rect">
            <a:avLst/>
          </a:prstGeom>
        </p:spPr>
        <p:txBody>
          <a:bodyPr wrap="square">
            <a:spAutoFit/>
          </a:bodyPr>
          <a:lstStyle/>
          <a:p>
            <a:pPr algn="just">
              <a:spcAft>
                <a:spcPts val="0"/>
              </a:spcAft>
            </a:pPr>
            <a:r>
              <a:rPr lang="en-US" sz="2000" b="1" dirty="0">
                <a:solidFill>
                  <a:srgbClr val="002060"/>
                </a:solidFill>
                <a:latin typeface="EC Square Sans Pro"/>
                <a:ea typeface="Times New Roman" panose="02020603050405020304" pitchFamily="18" charset="0"/>
              </a:rPr>
              <a:t>The presence of plasmids </a:t>
            </a:r>
            <a:r>
              <a:rPr lang="en-US" sz="2000" b="1" dirty="0" err="1">
                <a:solidFill>
                  <a:srgbClr val="002060"/>
                </a:solidFill>
                <a:latin typeface="EC Square Sans Pro"/>
                <a:ea typeface="Times New Roman" panose="02020603050405020304" pitchFamily="18" charset="0"/>
              </a:rPr>
              <a:t>qnrA</a:t>
            </a:r>
            <a:r>
              <a:rPr lang="en-US" sz="2000" b="1" dirty="0">
                <a:solidFill>
                  <a:srgbClr val="002060"/>
                </a:solidFill>
                <a:latin typeface="EC Square Sans Pro"/>
                <a:ea typeface="Times New Roman" panose="02020603050405020304" pitchFamily="18" charset="0"/>
              </a:rPr>
              <a:t>, </a:t>
            </a:r>
            <a:r>
              <a:rPr lang="en-US" sz="2000" b="1" dirty="0" err="1">
                <a:solidFill>
                  <a:srgbClr val="002060"/>
                </a:solidFill>
                <a:latin typeface="EC Square Sans Pro"/>
                <a:ea typeface="Times New Roman" panose="02020603050405020304" pitchFamily="18" charset="0"/>
              </a:rPr>
              <a:t>qnrB</a:t>
            </a:r>
            <a:r>
              <a:rPr lang="en-US" sz="2000" b="1" dirty="0">
                <a:solidFill>
                  <a:srgbClr val="002060"/>
                </a:solidFill>
                <a:latin typeface="EC Square Sans Pro"/>
                <a:ea typeface="Times New Roman" panose="02020603050405020304" pitchFamily="18" charset="0"/>
              </a:rPr>
              <a:t> and </a:t>
            </a:r>
            <a:r>
              <a:rPr lang="en-US" sz="2000" b="1" dirty="0" err="1">
                <a:solidFill>
                  <a:srgbClr val="002060"/>
                </a:solidFill>
                <a:latin typeface="EC Square Sans Pro"/>
                <a:ea typeface="Times New Roman" panose="02020603050405020304" pitchFamily="18" charset="0"/>
              </a:rPr>
              <a:t>qnrS</a:t>
            </a:r>
            <a:r>
              <a:rPr lang="en-US" sz="2000" b="1" dirty="0">
                <a:solidFill>
                  <a:srgbClr val="002060"/>
                </a:solidFill>
                <a:latin typeface="EC Square Sans Pro"/>
                <a:ea typeface="Times New Roman" panose="02020603050405020304" pitchFamily="18" charset="0"/>
              </a:rPr>
              <a:t> in the human samples and of </a:t>
            </a:r>
            <a:r>
              <a:rPr lang="en-US" sz="2000" b="1" dirty="0" err="1">
                <a:solidFill>
                  <a:srgbClr val="002060"/>
                </a:solidFill>
                <a:latin typeface="EC Square Sans Pro"/>
                <a:ea typeface="Times New Roman" panose="02020603050405020304" pitchFamily="18" charset="0"/>
              </a:rPr>
              <a:t>qnrB</a:t>
            </a:r>
            <a:r>
              <a:rPr lang="en-US" sz="2000" b="1" dirty="0">
                <a:solidFill>
                  <a:srgbClr val="002060"/>
                </a:solidFill>
                <a:latin typeface="EC Square Sans Pro"/>
                <a:ea typeface="Times New Roman" panose="02020603050405020304" pitchFamily="18" charset="0"/>
              </a:rPr>
              <a:t> and </a:t>
            </a:r>
            <a:r>
              <a:rPr lang="en-US" sz="2000" b="1" dirty="0" err="1">
                <a:solidFill>
                  <a:srgbClr val="002060"/>
                </a:solidFill>
                <a:latin typeface="EC Square Sans Pro"/>
                <a:ea typeface="Times New Roman" panose="02020603050405020304" pitchFamily="18" charset="0"/>
              </a:rPr>
              <a:t>qnrS</a:t>
            </a:r>
            <a:r>
              <a:rPr lang="en-US" sz="2000" b="1" dirty="0">
                <a:solidFill>
                  <a:srgbClr val="002060"/>
                </a:solidFill>
                <a:latin typeface="EC Square Sans Pro"/>
                <a:ea typeface="Times New Roman" panose="02020603050405020304" pitchFamily="18" charset="0"/>
              </a:rPr>
              <a:t> in swine, facilitates the </a:t>
            </a:r>
            <a:r>
              <a:rPr lang="en-US" sz="2800" b="1" dirty="0">
                <a:solidFill>
                  <a:srgbClr val="FF0000"/>
                </a:solidFill>
                <a:latin typeface="EC Square Sans Pro"/>
                <a:ea typeface="Times New Roman" panose="02020603050405020304" pitchFamily="18" charset="0"/>
              </a:rPr>
              <a:t>survival of pathogens</a:t>
            </a:r>
            <a:r>
              <a:rPr lang="en-US" sz="2000" b="1" dirty="0">
                <a:solidFill>
                  <a:srgbClr val="002060"/>
                </a:solidFill>
                <a:latin typeface="EC Square Sans Pro"/>
                <a:ea typeface="Times New Roman" panose="02020603050405020304" pitchFamily="18" charset="0"/>
              </a:rPr>
              <a:t> despite the CIP action! </a:t>
            </a:r>
            <a:r>
              <a:rPr lang="en-US" sz="2000" b="1" dirty="0" smtClean="0">
                <a:solidFill>
                  <a:srgbClr val="002060"/>
                </a:solidFill>
                <a:latin typeface="EC Square Sans Pro"/>
                <a:ea typeface="Times New Roman" panose="02020603050405020304" pitchFamily="18" charset="0"/>
              </a:rPr>
              <a:t>The </a:t>
            </a:r>
            <a:r>
              <a:rPr lang="en-US" sz="2000" b="1" dirty="0">
                <a:solidFill>
                  <a:srgbClr val="002060"/>
                </a:solidFill>
                <a:latin typeface="EC Square Sans Pro"/>
                <a:ea typeface="Times New Roman" panose="02020603050405020304" pitchFamily="18" charset="0"/>
              </a:rPr>
              <a:t>long-term use of CIP could cause a boost in the prevalence of</a:t>
            </a:r>
            <a:r>
              <a:rPr lang="en-US" sz="2000" b="1" i="1" dirty="0">
                <a:solidFill>
                  <a:srgbClr val="002060"/>
                </a:solidFill>
                <a:latin typeface="EC Square Sans Pro"/>
                <a:ea typeface="Times New Roman" panose="02020603050405020304" pitchFamily="18" charset="0"/>
              </a:rPr>
              <a:t> </a:t>
            </a:r>
            <a:r>
              <a:rPr lang="en-US" sz="2800" b="1" i="1" dirty="0" err="1">
                <a:solidFill>
                  <a:srgbClr val="FF0000"/>
                </a:solidFill>
                <a:latin typeface="EC Square Sans Pro"/>
                <a:ea typeface="Times New Roman" panose="02020603050405020304" pitchFamily="18" charset="0"/>
              </a:rPr>
              <a:t>qnr</a:t>
            </a:r>
            <a:r>
              <a:rPr lang="en-US" sz="2800" b="1" dirty="0">
                <a:solidFill>
                  <a:srgbClr val="FF0000"/>
                </a:solidFill>
                <a:latin typeface="EC Square Sans Pro"/>
                <a:ea typeface="Times New Roman" panose="02020603050405020304" pitchFamily="18" charset="0"/>
              </a:rPr>
              <a:t> resistance genes</a:t>
            </a:r>
            <a:r>
              <a:rPr lang="en-US" sz="2000" b="1" dirty="0">
                <a:solidFill>
                  <a:srgbClr val="002060"/>
                </a:solidFill>
                <a:latin typeface="EC Square Sans Pro"/>
                <a:ea typeface="Times New Roman" panose="02020603050405020304" pitchFamily="18" charset="0"/>
              </a:rPr>
              <a:t>, and resistance in the pigs destined for slaughter, a perturbing fact for public health and the human consumer.</a:t>
            </a:r>
          </a:p>
        </p:txBody>
      </p:sp>
      <p:pic>
        <p:nvPicPr>
          <p:cNvPr id="5" name="Picture 4"/>
          <p:cNvPicPr>
            <a:picLocks noChangeAspect="1"/>
          </p:cNvPicPr>
          <p:nvPr/>
        </p:nvPicPr>
        <p:blipFill>
          <a:blip r:embed="rId2"/>
          <a:stretch>
            <a:fillRect/>
          </a:stretch>
        </p:blipFill>
        <p:spPr>
          <a:xfrm>
            <a:off x="0" y="3552867"/>
            <a:ext cx="6955753" cy="2477077"/>
          </a:xfrm>
          <a:prstGeom prst="rect">
            <a:avLst/>
          </a:prstGeom>
        </p:spPr>
      </p:pic>
    </p:spTree>
    <p:extLst>
      <p:ext uri="{BB962C8B-B14F-4D97-AF65-F5344CB8AC3E}">
        <p14:creationId xmlns:p14="http://schemas.microsoft.com/office/powerpoint/2010/main" val="1232869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1023257" y="1556658"/>
            <a:ext cx="9114122" cy="4384918"/>
          </a:xfrm>
          <a:prstGeom prst="rect">
            <a:avLst/>
          </a:prstGeom>
        </p:spPr>
        <p:txBody>
          <a:bodyPr/>
          <a:lstStyle/>
          <a:p>
            <a:pPr marL="342900" indent="-342900">
              <a:defRPr/>
            </a:pPr>
            <a:endParaRPr lang="en-US" sz="2800" b="1" kern="0" dirty="0">
              <a:solidFill>
                <a:srgbClr val="002060"/>
              </a:solidFill>
              <a:latin typeface="EC Square Sans Pro" panose="020B0506040000020004"/>
              <a:ea typeface="ＭＳ Ｐゴシック" charset="-128"/>
            </a:endParaRPr>
          </a:p>
        </p:txBody>
      </p:sp>
      <p:sp>
        <p:nvSpPr>
          <p:cNvPr id="4" name="Rectangle 3"/>
          <p:cNvSpPr/>
          <p:nvPr/>
        </p:nvSpPr>
        <p:spPr>
          <a:xfrm>
            <a:off x="4515730" y="55035"/>
            <a:ext cx="7455707" cy="2123658"/>
          </a:xfrm>
          <a:prstGeom prst="rect">
            <a:avLst/>
          </a:prstGeom>
        </p:spPr>
        <p:txBody>
          <a:bodyPr wrap="square">
            <a:spAutoFit/>
          </a:bodyPr>
          <a:lstStyle/>
          <a:p>
            <a:pPr algn="r"/>
            <a:r>
              <a:rPr lang="en-US" sz="4400" b="1" dirty="0">
                <a:solidFill>
                  <a:srgbClr val="FF0000"/>
                </a:solidFill>
                <a:latin typeface="EC Square Sans Pro" panose="020B0506040000020004"/>
              </a:rPr>
              <a:t>Step 4.</a:t>
            </a:r>
          </a:p>
          <a:p>
            <a:pPr algn="r"/>
            <a:r>
              <a:rPr lang="en-US" sz="3200" b="1" dirty="0" smtClean="0">
                <a:solidFill>
                  <a:srgbClr val="002060"/>
                </a:solidFill>
                <a:latin typeface="EC Square Sans Pro" panose="020B0506040000020004"/>
              </a:rPr>
              <a:t>Use </a:t>
            </a:r>
            <a:r>
              <a:rPr lang="en-US" sz="3200" b="1" dirty="0">
                <a:solidFill>
                  <a:srgbClr val="002060"/>
                </a:solidFill>
                <a:latin typeface="EC Square Sans Pro" panose="020B0506040000020004"/>
              </a:rPr>
              <a:t>medicines responsibly!</a:t>
            </a:r>
          </a:p>
          <a:p>
            <a:pPr algn="r"/>
            <a:endParaRPr lang="en-US" sz="2800" b="1" dirty="0">
              <a:solidFill>
                <a:srgbClr val="002060"/>
              </a:solidFill>
              <a:latin typeface="EC Square Sans Pro" panose="020B0506040000020004"/>
            </a:endParaRPr>
          </a:p>
          <a:p>
            <a:pPr algn="r"/>
            <a:endParaRPr lang="en-US" sz="2800" b="1" dirty="0">
              <a:solidFill>
                <a:srgbClr val="002060"/>
              </a:solidFill>
              <a:latin typeface="EC Square Sans Pro" panose="020B0506040000020004"/>
            </a:endParaRPr>
          </a:p>
        </p:txBody>
      </p:sp>
      <p:sp>
        <p:nvSpPr>
          <p:cNvPr id="2" name="Rectangle 1"/>
          <p:cNvSpPr>
            <a:spLocks noChangeArrowheads="1"/>
          </p:cNvSpPr>
          <p:nvPr/>
        </p:nvSpPr>
        <p:spPr bwMode="auto">
          <a:xfrm>
            <a:off x="1023257" y="1402771"/>
            <a:ext cx="887185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fontAlgn="base">
              <a:lnSpc>
                <a:spcPct val="100000"/>
              </a:lnSpc>
              <a:spcBef>
                <a:spcPct val="0"/>
              </a:spcBef>
              <a:spcAft>
                <a:spcPct val="0"/>
              </a:spcAft>
              <a:buClrTx/>
              <a:buSzTx/>
              <a:buFontTx/>
              <a:buNone/>
              <a:tabLst/>
              <a:defRPr/>
            </a:pPr>
            <a:r>
              <a:rPr lang="ro-RO" sz="2800" b="1" kern="0" dirty="0" err="1">
                <a:solidFill>
                  <a:srgbClr val="002060"/>
                </a:solidFill>
                <a:latin typeface="EC Square Sans Pro" panose="020B0506040000020004"/>
                <a:ea typeface="ＭＳ Ｐゴシック" charset="-128"/>
              </a:rPr>
              <a:t>Medicines</a:t>
            </a:r>
            <a:r>
              <a:rPr lang="ro-RO" sz="2800" b="1" kern="0" dirty="0">
                <a:solidFill>
                  <a:srgbClr val="002060"/>
                </a:solidFill>
                <a:latin typeface="EC Square Sans Pro" panose="020B0506040000020004"/>
                <a:ea typeface="ＭＳ Ｐゴシック" charset="-128"/>
              </a:rPr>
              <a:t> </a:t>
            </a:r>
            <a:r>
              <a:rPr lang="ro-RO" sz="3200" b="1" kern="0" dirty="0" err="1">
                <a:solidFill>
                  <a:srgbClr val="FF0000"/>
                </a:solidFill>
                <a:latin typeface="EC Square Sans Pro" panose="020B0506040000020004"/>
                <a:ea typeface="ＭＳ Ｐゴシック" charset="-128"/>
              </a:rPr>
              <a:t>cannot</a:t>
            </a:r>
            <a:r>
              <a:rPr lang="ro-RO" sz="3200" b="1" kern="0" dirty="0">
                <a:solidFill>
                  <a:srgbClr val="FF0000"/>
                </a:solidFill>
                <a:latin typeface="EC Square Sans Pro" panose="020B0506040000020004"/>
                <a:ea typeface="ＭＳ Ｐゴシック" charset="-128"/>
              </a:rPr>
              <a:t> </a:t>
            </a:r>
            <a:r>
              <a:rPr lang="ro-RO" sz="3200" b="1" kern="0" dirty="0" err="1">
                <a:solidFill>
                  <a:srgbClr val="FF0000"/>
                </a:solidFill>
                <a:latin typeface="EC Square Sans Pro" panose="020B0506040000020004"/>
                <a:ea typeface="ＭＳ Ｐゴシック" charset="-128"/>
              </a:rPr>
              <a:t>replace</a:t>
            </a:r>
            <a:r>
              <a:rPr lang="ro-RO" sz="3200" b="1" kern="0" dirty="0">
                <a:solidFill>
                  <a:srgbClr val="FF0000"/>
                </a:solidFill>
                <a:latin typeface="EC Square Sans Pro" panose="020B0506040000020004"/>
                <a:ea typeface="ＭＳ Ｐゴシック" charset="-128"/>
              </a:rPr>
              <a:t> </a:t>
            </a:r>
            <a:r>
              <a:rPr lang="ro-RO" sz="2800" b="1" kern="0" dirty="0" err="1">
                <a:solidFill>
                  <a:srgbClr val="002060"/>
                </a:solidFill>
                <a:latin typeface="EC Square Sans Pro" panose="020B0506040000020004"/>
                <a:ea typeface="ＭＳ Ｐゴシック" charset="-128"/>
              </a:rPr>
              <a:t>good</a:t>
            </a:r>
            <a:r>
              <a:rPr lang="ro-RO" sz="2800" b="1" kern="0" dirty="0">
                <a:solidFill>
                  <a:srgbClr val="002060"/>
                </a:solidFill>
                <a:latin typeface="EC Square Sans Pro" panose="020B0506040000020004"/>
                <a:ea typeface="ＭＳ Ｐゴシック" charset="-128"/>
              </a:rPr>
              <a:t> management! </a:t>
            </a:r>
            <a:endParaRPr lang="ro-RO" sz="2800" b="1" kern="0" dirty="0" smtClean="0">
              <a:solidFill>
                <a:srgbClr val="002060"/>
              </a:solidFill>
              <a:latin typeface="EC Square Sans Pro" panose="020B0506040000020004"/>
              <a:ea typeface="ＭＳ Ｐゴシック" charset="-128"/>
            </a:endParaRPr>
          </a:p>
          <a:p>
            <a:pPr marL="342900" marR="0" lvl="0" indent="-342900" fontAlgn="base">
              <a:lnSpc>
                <a:spcPct val="100000"/>
              </a:lnSpc>
              <a:spcBef>
                <a:spcPct val="0"/>
              </a:spcBef>
              <a:spcAft>
                <a:spcPct val="0"/>
              </a:spcAft>
              <a:buClrTx/>
              <a:buSzTx/>
              <a:buFontTx/>
              <a:buNone/>
              <a:tabLst/>
              <a:defRPr/>
            </a:pPr>
            <a:endParaRPr lang="en-US" sz="1600" b="1" kern="0" dirty="0" smtClean="0">
              <a:solidFill>
                <a:schemeClr val="accent6"/>
              </a:solidFill>
              <a:latin typeface="EC Square Sans Pro" panose="020B0506040000020004"/>
              <a:ea typeface="ＭＳ Ｐゴシック" charset="-128"/>
            </a:endParaRPr>
          </a:p>
          <a:p>
            <a:pPr marL="342900" marR="0" lvl="0" indent="-342900" fontAlgn="base">
              <a:lnSpc>
                <a:spcPct val="100000"/>
              </a:lnSpc>
              <a:spcBef>
                <a:spcPct val="0"/>
              </a:spcBef>
              <a:spcAft>
                <a:spcPct val="0"/>
              </a:spcAft>
              <a:buClrTx/>
              <a:buSzTx/>
              <a:buFontTx/>
              <a:buNone/>
              <a:tabLst/>
              <a:defRPr/>
            </a:pPr>
            <a:r>
              <a:rPr lang="en-US" sz="2800" b="1" kern="0" dirty="0" smtClean="0">
                <a:solidFill>
                  <a:schemeClr val="accent6"/>
                </a:solidFill>
                <a:latin typeface="EC Square Sans Pro" panose="020B0506040000020004"/>
                <a:ea typeface="ＭＳ Ｐゴシック" charset="-128"/>
              </a:rPr>
              <a:t>Prevention </a:t>
            </a:r>
            <a:r>
              <a:rPr lang="en-US" sz="2800" b="1" kern="0" dirty="0">
                <a:solidFill>
                  <a:schemeClr val="accent6"/>
                </a:solidFill>
                <a:latin typeface="EC Square Sans Pro" panose="020B0506040000020004"/>
                <a:ea typeface="ＭＳ Ｐゴシック" charset="-128"/>
              </a:rPr>
              <a:t>is the key</a:t>
            </a:r>
            <a:r>
              <a:rPr lang="en-US" sz="2800" b="1" kern="0" dirty="0" smtClean="0">
                <a:solidFill>
                  <a:schemeClr val="accent6"/>
                </a:solidFill>
                <a:latin typeface="EC Square Sans Pro" panose="020B0506040000020004"/>
                <a:ea typeface="ＭＳ Ｐゴシック" charset="-128"/>
              </a:rPr>
              <a:t>:</a:t>
            </a:r>
            <a:endParaRPr lang="ro-RO" sz="2800" b="1" kern="0" dirty="0" smtClean="0">
              <a:solidFill>
                <a:schemeClr val="accent6"/>
              </a:solidFill>
              <a:latin typeface="EC Square Sans Pro" panose="020B0506040000020004"/>
              <a:ea typeface="ＭＳ Ｐゴシック" charset="-128"/>
            </a:endParaRPr>
          </a:p>
          <a:p>
            <a:pPr marL="457200" marR="0" lvl="0" indent="-457200" fontAlgn="base">
              <a:lnSpc>
                <a:spcPct val="100000"/>
              </a:lnSpc>
              <a:spcBef>
                <a:spcPct val="0"/>
              </a:spcBef>
              <a:spcAft>
                <a:spcPct val="0"/>
              </a:spcAft>
              <a:buClrTx/>
              <a:buSzTx/>
              <a:buFont typeface="Arial" panose="020B0604020202020204" pitchFamily="34" charset="0"/>
              <a:buChar char="•"/>
              <a:tabLst/>
              <a:defRPr/>
            </a:pPr>
            <a:r>
              <a:rPr lang="en-US" sz="2800" b="1" kern="0" dirty="0" smtClean="0">
                <a:solidFill>
                  <a:srgbClr val="002060"/>
                </a:solidFill>
                <a:latin typeface="EC Square Sans Pro" panose="020B0506040000020004"/>
                <a:ea typeface="ＭＳ Ｐゴシック" charset="-128"/>
              </a:rPr>
              <a:t>Biosafety </a:t>
            </a:r>
            <a:r>
              <a:rPr lang="en-US" sz="2800" b="1" kern="0" dirty="0">
                <a:solidFill>
                  <a:srgbClr val="002060"/>
                </a:solidFill>
                <a:latin typeface="EC Square Sans Pro" panose="020B0506040000020004"/>
                <a:ea typeface="ＭＳ Ｐゴシック" charset="-128"/>
              </a:rPr>
              <a:t>plan </a:t>
            </a:r>
            <a:endParaRPr lang="ro-RO" sz="2800" b="1" kern="0" dirty="0" smtClean="0">
              <a:solidFill>
                <a:srgbClr val="002060"/>
              </a:solidFill>
              <a:latin typeface="EC Square Sans Pro" panose="020B0506040000020004"/>
              <a:ea typeface="ＭＳ Ｐゴシック" charset="-128"/>
            </a:endParaRPr>
          </a:p>
          <a:p>
            <a:pPr marL="457200" marR="0" lvl="0" indent="-457200" fontAlgn="base">
              <a:lnSpc>
                <a:spcPct val="100000"/>
              </a:lnSpc>
              <a:spcBef>
                <a:spcPct val="0"/>
              </a:spcBef>
              <a:spcAft>
                <a:spcPct val="0"/>
              </a:spcAft>
              <a:buClrTx/>
              <a:buSzTx/>
              <a:buFont typeface="Arial" panose="020B0604020202020204" pitchFamily="34" charset="0"/>
              <a:buChar char="•"/>
              <a:tabLst/>
              <a:defRPr/>
            </a:pPr>
            <a:r>
              <a:rPr lang="en-US" sz="2800" b="1" kern="0" dirty="0" smtClean="0">
                <a:solidFill>
                  <a:srgbClr val="002060"/>
                </a:solidFill>
                <a:latin typeface="EC Square Sans Pro" panose="020B0506040000020004"/>
                <a:ea typeface="ＭＳ Ｐゴシック" charset="-128"/>
              </a:rPr>
              <a:t>Proper </a:t>
            </a:r>
            <a:r>
              <a:rPr lang="en-US" sz="2800" b="1" kern="0" dirty="0">
                <a:solidFill>
                  <a:srgbClr val="002060"/>
                </a:solidFill>
                <a:latin typeface="EC Square Sans Pro" panose="020B0506040000020004"/>
                <a:ea typeface="ＭＳ Ｐゴシック" charset="-128"/>
              </a:rPr>
              <a:t>maintenance of animals </a:t>
            </a:r>
            <a:endParaRPr lang="ro-RO" sz="2800" b="1" kern="0" dirty="0" smtClean="0">
              <a:solidFill>
                <a:srgbClr val="002060"/>
              </a:solidFill>
              <a:latin typeface="EC Square Sans Pro" panose="020B0506040000020004"/>
              <a:ea typeface="ＭＳ Ｐゴシック" charset="-128"/>
            </a:endParaRPr>
          </a:p>
          <a:p>
            <a:pPr marL="457200" marR="0" lvl="0" indent="-457200" fontAlgn="base">
              <a:lnSpc>
                <a:spcPct val="100000"/>
              </a:lnSpc>
              <a:spcBef>
                <a:spcPct val="0"/>
              </a:spcBef>
              <a:spcAft>
                <a:spcPct val="0"/>
              </a:spcAft>
              <a:buClrTx/>
              <a:buSzTx/>
              <a:buFont typeface="Arial" panose="020B0604020202020204" pitchFamily="34" charset="0"/>
              <a:buChar char="•"/>
              <a:tabLst/>
              <a:defRPr/>
            </a:pPr>
            <a:r>
              <a:rPr lang="en-US" sz="2800" b="1" kern="0" dirty="0" smtClean="0">
                <a:solidFill>
                  <a:srgbClr val="002060"/>
                </a:solidFill>
                <a:latin typeface="EC Square Sans Pro" panose="020B0506040000020004"/>
                <a:ea typeface="ＭＳ Ｐゴシック" charset="-128"/>
              </a:rPr>
              <a:t>Hygiene </a:t>
            </a:r>
            <a:endParaRPr lang="ro-RO" sz="2800" b="1" kern="0" dirty="0">
              <a:solidFill>
                <a:srgbClr val="002060"/>
              </a:solidFill>
              <a:latin typeface="EC Square Sans Pro" panose="020B0506040000020004"/>
              <a:ea typeface="ＭＳ Ｐゴシック" charset="-128"/>
            </a:endParaRPr>
          </a:p>
          <a:p>
            <a:pPr marL="457200" marR="0" lvl="0" indent="-457200" fontAlgn="base">
              <a:lnSpc>
                <a:spcPct val="100000"/>
              </a:lnSpc>
              <a:spcBef>
                <a:spcPct val="0"/>
              </a:spcBef>
              <a:spcAft>
                <a:spcPct val="0"/>
              </a:spcAft>
              <a:buClrTx/>
              <a:buSzTx/>
              <a:buFont typeface="Arial" panose="020B0604020202020204" pitchFamily="34" charset="0"/>
              <a:buChar char="•"/>
              <a:tabLst/>
              <a:defRPr/>
            </a:pPr>
            <a:r>
              <a:rPr lang="en-US" sz="2800" b="1" kern="0" dirty="0" smtClean="0">
                <a:solidFill>
                  <a:srgbClr val="002060"/>
                </a:solidFill>
                <a:latin typeface="EC Square Sans Pro" panose="020B0506040000020004"/>
                <a:ea typeface="ＭＳ Ｐゴシック" charset="-128"/>
              </a:rPr>
              <a:t>Daily </a:t>
            </a:r>
            <a:r>
              <a:rPr lang="en-US" sz="2800" b="1" kern="0" dirty="0">
                <a:solidFill>
                  <a:srgbClr val="002060"/>
                </a:solidFill>
                <a:latin typeface="EC Square Sans Pro" panose="020B0506040000020004"/>
                <a:ea typeface="ＭＳ Ｐゴシック" charset="-128"/>
              </a:rPr>
              <a:t>observation </a:t>
            </a:r>
            <a:endParaRPr lang="ro-RO" sz="2800" b="1" kern="0" dirty="0" smtClean="0">
              <a:solidFill>
                <a:srgbClr val="002060"/>
              </a:solidFill>
              <a:latin typeface="EC Square Sans Pro" panose="020B0506040000020004"/>
              <a:ea typeface="ＭＳ Ｐゴシック" charset="-128"/>
            </a:endParaRPr>
          </a:p>
          <a:p>
            <a:pPr marL="457200" marR="0" lvl="0" indent="-457200" fontAlgn="base">
              <a:lnSpc>
                <a:spcPct val="100000"/>
              </a:lnSpc>
              <a:spcBef>
                <a:spcPct val="0"/>
              </a:spcBef>
              <a:spcAft>
                <a:spcPct val="0"/>
              </a:spcAft>
              <a:buClrTx/>
              <a:buSzTx/>
              <a:buFont typeface="Arial" panose="020B0604020202020204" pitchFamily="34" charset="0"/>
              <a:buChar char="•"/>
              <a:tabLst/>
              <a:defRPr/>
            </a:pPr>
            <a:r>
              <a:rPr lang="en-US" sz="2800" b="1" kern="0" dirty="0" smtClean="0">
                <a:solidFill>
                  <a:srgbClr val="002060"/>
                </a:solidFill>
                <a:latin typeface="EC Square Sans Pro" panose="020B0506040000020004"/>
                <a:ea typeface="ＭＳ Ｐゴシック" charset="-128"/>
              </a:rPr>
              <a:t>Vaccination </a:t>
            </a:r>
            <a:r>
              <a:rPr lang="en-US" sz="2800" b="1" kern="0" dirty="0">
                <a:solidFill>
                  <a:srgbClr val="002060"/>
                </a:solidFill>
                <a:latin typeface="EC Square Sans Pro" panose="020B0506040000020004"/>
                <a:ea typeface="ＭＳ Ｐゴシック" charset="-128"/>
              </a:rPr>
              <a:t>campaigns </a:t>
            </a:r>
            <a:endParaRPr lang="ro-RO" sz="2800" b="1" kern="0" dirty="0">
              <a:solidFill>
                <a:srgbClr val="002060"/>
              </a:solidFill>
              <a:latin typeface="EC Square Sans Pro" panose="020B0506040000020004"/>
              <a:ea typeface="ＭＳ Ｐゴシック" charset="-128"/>
            </a:endParaRPr>
          </a:p>
          <a:p>
            <a:pPr marL="457200" marR="0" lvl="0" indent="-457200" fontAlgn="base">
              <a:lnSpc>
                <a:spcPct val="100000"/>
              </a:lnSpc>
              <a:spcBef>
                <a:spcPct val="0"/>
              </a:spcBef>
              <a:spcAft>
                <a:spcPct val="0"/>
              </a:spcAft>
              <a:buClrTx/>
              <a:buSzTx/>
              <a:buFont typeface="Arial" panose="020B0604020202020204" pitchFamily="34" charset="0"/>
              <a:buChar char="•"/>
              <a:tabLst/>
              <a:defRPr/>
            </a:pPr>
            <a:r>
              <a:rPr lang="en-US" sz="2800" b="1" kern="0" dirty="0" smtClean="0">
                <a:solidFill>
                  <a:srgbClr val="002060"/>
                </a:solidFill>
                <a:latin typeface="EC Square Sans Pro" panose="020B0506040000020004"/>
                <a:ea typeface="ＭＳ Ｐゴシック" charset="-128"/>
              </a:rPr>
              <a:t>Identify </a:t>
            </a:r>
            <a:r>
              <a:rPr lang="en-US" sz="2800" b="1" kern="0" dirty="0">
                <a:solidFill>
                  <a:srgbClr val="002060"/>
                </a:solidFill>
                <a:latin typeface="EC Square Sans Pro" panose="020B0506040000020004"/>
                <a:ea typeface="ＭＳ Ｐゴシック" charset="-128"/>
              </a:rPr>
              <a:t>treated animals correctly </a:t>
            </a:r>
            <a:endParaRPr lang="ro-RO" sz="2800" b="1" kern="0" dirty="0">
              <a:solidFill>
                <a:srgbClr val="002060"/>
              </a:solidFill>
              <a:latin typeface="EC Square Sans Pro" panose="020B0506040000020004"/>
              <a:ea typeface="ＭＳ Ｐゴシック" charset="-128"/>
            </a:endParaRPr>
          </a:p>
          <a:p>
            <a:pPr marL="457200" marR="0" lvl="0" indent="-457200" fontAlgn="base">
              <a:lnSpc>
                <a:spcPct val="100000"/>
              </a:lnSpc>
              <a:spcBef>
                <a:spcPct val="0"/>
              </a:spcBef>
              <a:spcAft>
                <a:spcPct val="0"/>
              </a:spcAft>
              <a:buClrTx/>
              <a:buSzTx/>
              <a:buFont typeface="Arial" panose="020B0604020202020204" pitchFamily="34" charset="0"/>
              <a:buChar char="•"/>
              <a:tabLst/>
              <a:defRPr/>
            </a:pPr>
            <a:r>
              <a:rPr lang="en-US" sz="2800" b="1" kern="0" dirty="0" smtClean="0">
                <a:solidFill>
                  <a:srgbClr val="002060"/>
                </a:solidFill>
                <a:latin typeface="EC Square Sans Pro" panose="020B0506040000020004"/>
                <a:ea typeface="ＭＳ Ｐゴシック" charset="-128"/>
              </a:rPr>
              <a:t>Correct </a:t>
            </a:r>
            <a:r>
              <a:rPr lang="en-US" sz="2800" b="1" kern="0" dirty="0">
                <a:solidFill>
                  <a:srgbClr val="002060"/>
                </a:solidFill>
                <a:latin typeface="EC Square Sans Pro" panose="020B0506040000020004"/>
                <a:ea typeface="ＭＳ Ｐゴシック" charset="-128"/>
              </a:rPr>
              <a:t>evidence in the consultation and feeding </a:t>
            </a:r>
            <a:r>
              <a:rPr lang="en-US" sz="2800" b="1" kern="0" dirty="0" err="1" smtClean="0">
                <a:solidFill>
                  <a:srgbClr val="002060"/>
                </a:solidFill>
                <a:latin typeface="EC Square Sans Pro" panose="020B0506040000020004"/>
                <a:ea typeface="ＭＳ Ｐゴシック" charset="-128"/>
              </a:rPr>
              <a:t>registe</a:t>
            </a:r>
            <a:r>
              <a:rPr lang="ro-RO" sz="2800" b="1" kern="0" dirty="0" smtClean="0">
                <a:solidFill>
                  <a:srgbClr val="002060"/>
                </a:solidFill>
                <a:latin typeface="EC Square Sans Pro" panose="020B0506040000020004"/>
                <a:ea typeface="ＭＳ Ｐゴシック" charset="-128"/>
              </a:rPr>
              <a:t>r</a:t>
            </a:r>
            <a:endParaRPr lang="ro-RO" sz="2800" b="1" kern="0" dirty="0">
              <a:solidFill>
                <a:srgbClr val="002060"/>
              </a:solidFill>
              <a:latin typeface="EC Square Sans Pro" panose="020B0506040000020004"/>
              <a:ea typeface="ＭＳ Ｐゴシック" charset="-128"/>
            </a:endParaRPr>
          </a:p>
        </p:txBody>
      </p:sp>
    </p:spTree>
    <p:extLst>
      <p:ext uri="{BB962C8B-B14F-4D97-AF65-F5344CB8AC3E}">
        <p14:creationId xmlns:p14="http://schemas.microsoft.com/office/powerpoint/2010/main" val="26557810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90" y="4528123"/>
            <a:ext cx="11700309" cy="771524"/>
          </a:xfrm>
          <a:solidFill>
            <a:srgbClr val="336600"/>
          </a:solidFill>
        </p:spPr>
        <p:txBody>
          <a:bodyPr/>
          <a:lstStyle/>
          <a:p>
            <a:r>
              <a:rPr lang="en-GB" sz="4800" b="1" dirty="0">
                <a:solidFill>
                  <a:srgbClr val="FFFFFF"/>
                </a:solidFill>
                <a:effectLst>
                  <a:outerShdw blurRad="38100" dist="38100" dir="2700000" algn="tl">
                    <a:srgbClr val="000000">
                      <a:alpha val="43137"/>
                    </a:srgbClr>
                  </a:outerShdw>
                </a:effectLst>
                <a:latin typeface="EC Square Sans Pro" panose="020B0506040000020004"/>
              </a:rPr>
              <a:t>C</a:t>
            </a:r>
            <a:r>
              <a:rPr lang="en-GB" sz="4800" b="1" dirty="0" smtClean="0">
                <a:solidFill>
                  <a:srgbClr val="FFFFFF"/>
                </a:solidFill>
                <a:effectLst>
                  <a:outerShdw blurRad="38100" dist="38100" dir="2700000" algn="tl">
                    <a:srgbClr val="000000">
                      <a:alpha val="43137"/>
                    </a:srgbClr>
                  </a:outerShdw>
                </a:effectLst>
                <a:latin typeface="EC Square Sans Pro" panose="020B0506040000020004"/>
              </a:rPr>
              <a:t>onclusive</a:t>
            </a:r>
            <a:r>
              <a:rPr lang="ro-RO" sz="4800" b="1" dirty="0" smtClean="0">
                <a:solidFill>
                  <a:srgbClr val="FFFFFF"/>
                </a:solidFill>
                <a:effectLst>
                  <a:outerShdw blurRad="38100" dist="38100" dir="2700000" algn="tl">
                    <a:srgbClr val="000000">
                      <a:alpha val="43137"/>
                    </a:srgbClr>
                  </a:outerShdw>
                </a:effectLst>
                <a:latin typeface="Calibri" pitchFamily="34" charset="0"/>
              </a:rPr>
              <a:t> </a:t>
            </a:r>
            <a:r>
              <a:rPr lang="en-GB" sz="4800" b="1" dirty="0" smtClean="0">
                <a:solidFill>
                  <a:srgbClr val="FFFFFF"/>
                </a:solidFill>
                <a:effectLst>
                  <a:outerShdw blurRad="38100" dist="38100" dir="2700000" algn="tl">
                    <a:srgbClr val="000000">
                      <a:alpha val="43137"/>
                    </a:srgbClr>
                  </a:outerShdw>
                </a:effectLst>
                <a:latin typeface="EC Square Sans Pro" panose="020B0506040000020004"/>
              </a:rPr>
              <a:t>remarks </a:t>
            </a:r>
            <a:endParaRPr lang="en-US" sz="4800" b="1" dirty="0">
              <a:solidFill>
                <a:srgbClr val="FFFFFF"/>
              </a:solidFill>
              <a:effectLst>
                <a:outerShdw blurRad="38100" dist="38100" dir="2700000" algn="tl">
                  <a:srgbClr val="000000">
                    <a:alpha val="43137"/>
                  </a:srgbClr>
                </a:outerShdw>
              </a:effectLst>
              <a:latin typeface="EC Square Sans Pro" panose="020B0506040000020004"/>
            </a:endParaRPr>
          </a:p>
        </p:txBody>
      </p:sp>
    </p:spTree>
    <p:extLst>
      <p:ext uri="{BB962C8B-B14F-4D97-AF65-F5344CB8AC3E}">
        <p14:creationId xmlns:p14="http://schemas.microsoft.com/office/powerpoint/2010/main" val="32200984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517417"/>
            <a:ext cx="12192000" cy="597504"/>
          </a:xfrm>
          <a:solidFill>
            <a:srgbClr val="FF0000"/>
          </a:solidFill>
        </p:spPr>
        <p:txBody>
          <a:bodyPr>
            <a:noAutofit/>
          </a:bodyPr>
          <a:lstStyle/>
          <a:p>
            <a:pPr marL="0" lvl="0" indent="0">
              <a:buNone/>
            </a:pPr>
            <a:r>
              <a:rPr lang="en-US" sz="3200" b="1" dirty="0" smtClean="0">
                <a:solidFill>
                  <a:schemeClr val="bg1"/>
                </a:solidFill>
                <a:latin typeface="EC Square Sans Pro"/>
              </a:rPr>
              <a:t>       </a:t>
            </a:r>
            <a:r>
              <a:rPr lang="en-US" sz="3600" dirty="0">
                <a:solidFill>
                  <a:schemeClr val="bg1"/>
                </a:solidFill>
                <a:latin typeface="EC Square Sans Pro"/>
              </a:rPr>
              <a:t>007 useful tips!</a:t>
            </a:r>
          </a:p>
          <a:p>
            <a:pPr marL="0" indent="0">
              <a:buNone/>
            </a:pPr>
            <a:r>
              <a:rPr lang="en-US" sz="3600" b="1" dirty="0" smtClean="0">
                <a:solidFill>
                  <a:schemeClr val="bg1"/>
                </a:solidFill>
                <a:latin typeface="EC Square Sans Pro"/>
              </a:rPr>
              <a:t>00</a:t>
            </a:r>
            <a:r>
              <a:rPr lang="en-US" sz="3200" b="1" dirty="0" smtClean="0">
                <a:solidFill>
                  <a:schemeClr val="bg1"/>
                </a:solidFill>
                <a:latin typeface="EC Square Sans Pro"/>
              </a:rPr>
              <a:t>sfaturi utile!</a:t>
            </a:r>
            <a:endParaRPr lang="en-US" sz="3200" b="1" dirty="0">
              <a:solidFill>
                <a:schemeClr val="bg1"/>
              </a:solidFill>
              <a:latin typeface="EC Square Sans Pro"/>
            </a:endParaRPr>
          </a:p>
        </p:txBody>
      </p:sp>
      <p:sp>
        <p:nvSpPr>
          <p:cNvPr id="3" name="Rectangle 2"/>
          <p:cNvSpPr/>
          <p:nvPr/>
        </p:nvSpPr>
        <p:spPr>
          <a:xfrm>
            <a:off x="672540" y="1461875"/>
            <a:ext cx="10921947" cy="4739759"/>
          </a:xfrm>
          <a:prstGeom prst="rect">
            <a:avLst/>
          </a:prstGeom>
        </p:spPr>
        <p:txBody>
          <a:bodyPr wrap="square">
            <a:spAutoFit/>
          </a:bodyPr>
          <a:lstStyle/>
          <a:p>
            <a:pPr marL="457200" lvl="0" indent="-457200" algn="just">
              <a:buClr>
                <a:srgbClr val="002060"/>
              </a:buClr>
              <a:buFont typeface="+mj-lt"/>
              <a:buAutoNum type="arabicPeriod"/>
            </a:pPr>
            <a:r>
              <a:rPr lang="en-US" sz="2300" b="1" dirty="0" smtClean="0">
                <a:solidFill>
                  <a:srgbClr val="002060"/>
                </a:solidFill>
                <a:latin typeface="EC Square Sans Pro"/>
              </a:rPr>
              <a:t>Collaboration: </a:t>
            </a:r>
            <a:r>
              <a:rPr lang="en-US" sz="2300" b="1" dirty="0">
                <a:solidFill>
                  <a:srgbClr val="002060"/>
                </a:solidFill>
                <a:latin typeface="EC Square Sans Pro"/>
              </a:rPr>
              <a:t>research entities - farmers - authorities in order to establish some on the use and marketing of medicines of new veterinary use </a:t>
            </a:r>
            <a:r>
              <a:rPr lang="en-US" sz="2300" b="1" dirty="0" smtClean="0">
                <a:solidFill>
                  <a:srgbClr val="002060"/>
                </a:solidFill>
                <a:latin typeface="EC Square Sans Pro"/>
              </a:rPr>
              <a:t>legislation </a:t>
            </a:r>
            <a:r>
              <a:rPr lang="en-US" sz="2300" b="1" dirty="0">
                <a:solidFill>
                  <a:srgbClr val="002060"/>
                </a:solidFill>
                <a:latin typeface="EC Square Sans Pro"/>
              </a:rPr>
              <a:t>in Romania is essential</a:t>
            </a:r>
            <a:r>
              <a:rPr lang="en-US" sz="2300" b="1" dirty="0" smtClean="0">
                <a:solidFill>
                  <a:srgbClr val="002060"/>
                </a:solidFill>
                <a:latin typeface="EC Square Sans Pro"/>
              </a:rPr>
              <a:t>!</a:t>
            </a:r>
            <a:endParaRPr lang="en-US" sz="2300" b="1" dirty="0">
              <a:solidFill>
                <a:srgbClr val="002060"/>
              </a:solidFill>
              <a:latin typeface="EC Square Sans Pro"/>
            </a:endParaRPr>
          </a:p>
          <a:p>
            <a:pPr marL="457200" lvl="0" indent="-457200" algn="just">
              <a:buClr>
                <a:srgbClr val="002060"/>
              </a:buClr>
              <a:buFont typeface="+mj-lt"/>
              <a:buAutoNum type="arabicPeriod"/>
            </a:pPr>
            <a:r>
              <a:rPr lang="en-US" sz="2300" b="1" dirty="0">
                <a:solidFill>
                  <a:srgbClr val="002060"/>
                </a:solidFill>
                <a:latin typeface="EC Square Sans Pro"/>
              </a:rPr>
              <a:t>Whenever possible use </a:t>
            </a:r>
            <a:r>
              <a:rPr lang="en-US" sz="2400" b="1" dirty="0">
                <a:solidFill>
                  <a:srgbClr val="FF0000"/>
                </a:solidFill>
                <a:latin typeface="EC Square Sans Pro"/>
              </a:rPr>
              <a:t>only one </a:t>
            </a:r>
            <a:r>
              <a:rPr lang="en-US" sz="2300" b="1" dirty="0">
                <a:solidFill>
                  <a:srgbClr val="002060"/>
                </a:solidFill>
                <a:latin typeface="EC Square Sans Pro"/>
              </a:rPr>
              <a:t>antibiotic and do not use antimicrobials from the same family</a:t>
            </a:r>
            <a:r>
              <a:rPr lang="en-US" sz="2300" b="1" dirty="0" smtClean="0">
                <a:solidFill>
                  <a:srgbClr val="002060"/>
                </a:solidFill>
                <a:latin typeface="EC Square Sans Pro"/>
              </a:rPr>
              <a:t>.</a:t>
            </a:r>
            <a:endParaRPr lang="en-US" sz="2300" b="1" dirty="0">
              <a:solidFill>
                <a:srgbClr val="002060"/>
              </a:solidFill>
              <a:latin typeface="EC Square Sans Pro"/>
            </a:endParaRPr>
          </a:p>
          <a:p>
            <a:pPr marL="457200" lvl="0" indent="-457200" algn="just">
              <a:buClr>
                <a:srgbClr val="002060"/>
              </a:buClr>
              <a:buFont typeface="+mj-lt"/>
              <a:buAutoNum type="arabicPeriod"/>
            </a:pPr>
            <a:r>
              <a:rPr lang="en-US" sz="2300" b="1" dirty="0" smtClean="0">
                <a:solidFill>
                  <a:srgbClr val="002060"/>
                </a:solidFill>
                <a:latin typeface="EC Square Sans Pro"/>
              </a:rPr>
              <a:t>Veterinarians </a:t>
            </a:r>
            <a:r>
              <a:rPr lang="en-US" sz="2300" b="1" dirty="0">
                <a:solidFill>
                  <a:srgbClr val="002060"/>
                </a:solidFill>
                <a:latin typeface="EC Square Sans Pro"/>
              </a:rPr>
              <a:t>should </a:t>
            </a:r>
            <a:r>
              <a:rPr lang="en-US" sz="2400" b="1" dirty="0">
                <a:solidFill>
                  <a:srgbClr val="FF0000"/>
                </a:solidFill>
                <a:latin typeface="EC Square Sans Pro"/>
              </a:rPr>
              <a:t>not prescribe antibiotics </a:t>
            </a:r>
            <a:r>
              <a:rPr lang="en-US" sz="2300" b="1" dirty="0">
                <a:solidFill>
                  <a:srgbClr val="002060"/>
                </a:solidFill>
                <a:latin typeface="EC Square Sans Pro"/>
              </a:rPr>
              <a:t>without careful analysis of cases and a well-established diagnosis. </a:t>
            </a:r>
          </a:p>
          <a:p>
            <a:pPr marL="457200" lvl="0" indent="-457200" algn="just">
              <a:buClr>
                <a:srgbClr val="002060"/>
              </a:buClr>
              <a:buFont typeface="+mj-lt"/>
              <a:buAutoNum type="arabicPeriod"/>
            </a:pPr>
            <a:r>
              <a:rPr lang="en-US" sz="2300" b="1" dirty="0">
                <a:solidFill>
                  <a:srgbClr val="002060"/>
                </a:solidFill>
                <a:latin typeface="EC Square Sans Pro"/>
              </a:rPr>
              <a:t>Study </a:t>
            </a:r>
            <a:r>
              <a:rPr lang="en-US" sz="2300" b="1" dirty="0" smtClean="0">
                <a:solidFill>
                  <a:srgbClr val="002060"/>
                </a:solidFill>
                <a:latin typeface="EC Square Sans Pro"/>
              </a:rPr>
              <a:t>the new </a:t>
            </a:r>
            <a:r>
              <a:rPr lang="en-US" sz="2300" b="1" dirty="0">
                <a:solidFill>
                  <a:srgbClr val="002060"/>
                </a:solidFill>
                <a:latin typeface="EC Square Sans Pro"/>
              </a:rPr>
              <a:t>medicines </a:t>
            </a:r>
            <a:r>
              <a:rPr lang="en-US" sz="2300" b="1" dirty="0" smtClean="0">
                <a:solidFill>
                  <a:srgbClr val="002060"/>
                </a:solidFill>
                <a:latin typeface="EC Square Sans Pro"/>
              </a:rPr>
              <a:t>launched, </a:t>
            </a:r>
            <a:r>
              <a:rPr lang="en-US" sz="2300" b="1" dirty="0">
                <a:solidFill>
                  <a:srgbClr val="002060"/>
                </a:solidFill>
                <a:latin typeface="EC Square Sans Pro"/>
              </a:rPr>
              <a:t>in order to maintain a </a:t>
            </a:r>
            <a:r>
              <a:rPr lang="en-US" sz="2400" b="1" dirty="0">
                <a:solidFill>
                  <a:srgbClr val="FF0000"/>
                </a:solidFill>
                <a:latin typeface="EC Square Sans Pro"/>
              </a:rPr>
              <a:t>pool of effective </a:t>
            </a:r>
            <a:r>
              <a:rPr lang="en-US" sz="2300" b="1" dirty="0" smtClean="0">
                <a:solidFill>
                  <a:srgbClr val="002060"/>
                </a:solidFill>
                <a:latin typeface="EC Square Sans Pro"/>
              </a:rPr>
              <a:t>medicines </a:t>
            </a:r>
            <a:r>
              <a:rPr lang="en-US" sz="2300" b="1" dirty="0">
                <a:solidFill>
                  <a:srgbClr val="002060"/>
                </a:solidFill>
                <a:latin typeface="EC Square Sans Pro"/>
              </a:rPr>
              <a:t>in the region you are serving</a:t>
            </a:r>
            <a:r>
              <a:rPr lang="en-US" sz="2300" b="1" dirty="0" smtClean="0">
                <a:solidFill>
                  <a:srgbClr val="002060"/>
                </a:solidFill>
                <a:latin typeface="EC Square Sans Pro"/>
              </a:rPr>
              <a:t>.</a:t>
            </a:r>
            <a:endParaRPr lang="en-US" sz="2300" b="1" dirty="0">
              <a:solidFill>
                <a:srgbClr val="002060"/>
              </a:solidFill>
              <a:latin typeface="EC Square Sans Pro"/>
            </a:endParaRPr>
          </a:p>
          <a:p>
            <a:pPr marL="457200" lvl="0" indent="-457200" algn="just">
              <a:buClr>
                <a:srgbClr val="002060"/>
              </a:buClr>
              <a:buFont typeface="+mj-lt"/>
              <a:buAutoNum type="arabicPeriod"/>
            </a:pPr>
            <a:r>
              <a:rPr lang="en-US" sz="2300" b="1" dirty="0">
                <a:solidFill>
                  <a:srgbClr val="002060"/>
                </a:solidFill>
                <a:latin typeface="EC Square Sans Pro"/>
              </a:rPr>
              <a:t>Close and active collaboration with a microbiology laboratory is recommended, because the </a:t>
            </a:r>
            <a:r>
              <a:rPr lang="en-US" sz="2400" b="1" dirty="0" err="1">
                <a:solidFill>
                  <a:srgbClr val="FF0000"/>
                </a:solidFill>
                <a:latin typeface="EC Square Sans Pro"/>
              </a:rPr>
              <a:t>antibiogram</a:t>
            </a:r>
            <a:r>
              <a:rPr lang="en-US" sz="2400" b="1" dirty="0">
                <a:solidFill>
                  <a:srgbClr val="FF0000"/>
                </a:solidFill>
                <a:latin typeface="EC Square Sans Pro"/>
              </a:rPr>
              <a:t> helps </a:t>
            </a:r>
            <a:r>
              <a:rPr lang="en-US" sz="2300" b="1" dirty="0">
                <a:solidFill>
                  <a:srgbClr val="002060"/>
                </a:solidFill>
                <a:latin typeface="EC Square Sans Pro"/>
              </a:rPr>
              <a:t>to avoid choosing ineffective antibiotics</a:t>
            </a:r>
            <a:r>
              <a:rPr lang="en-US" sz="2300" b="1" dirty="0" smtClean="0">
                <a:solidFill>
                  <a:srgbClr val="002060"/>
                </a:solidFill>
                <a:latin typeface="EC Square Sans Pro"/>
              </a:rPr>
              <a:t>.</a:t>
            </a:r>
            <a:endParaRPr lang="en-US" sz="2300" b="1" dirty="0">
              <a:solidFill>
                <a:srgbClr val="002060"/>
              </a:solidFill>
              <a:latin typeface="EC Square Sans Pro"/>
            </a:endParaRPr>
          </a:p>
          <a:p>
            <a:pPr marL="457200" lvl="0" indent="-457200" algn="just">
              <a:buClr>
                <a:srgbClr val="002060"/>
              </a:buClr>
              <a:buFont typeface="+mj-lt"/>
              <a:buAutoNum type="arabicPeriod"/>
            </a:pPr>
            <a:r>
              <a:rPr lang="en-US" sz="2300" b="1" dirty="0">
                <a:solidFill>
                  <a:srgbClr val="002060"/>
                </a:solidFill>
                <a:latin typeface="EC Square Sans Pro"/>
              </a:rPr>
              <a:t>If in vitro, the germ taken from a disease outbreak is sensitive to a drug then it can definitely be </a:t>
            </a:r>
            <a:r>
              <a:rPr lang="en-US" sz="2400" b="1" dirty="0">
                <a:solidFill>
                  <a:srgbClr val="FF0000"/>
                </a:solidFill>
                <a:latin typeface="EC Square Sans Pro"/>
              </a:rPr>
              <a:t>used</a:t>
            </a:r>
            <a:r>
              <a:rPr lang="en-US" sz="2300" b="1" dirty="0">
                <a:solidFill>
                  <a:srgbClr val="002060"/>
                </a:solidFill>
                <a:latin typeface="EC Square Sans Pro"/>
              </a:rPr>
              <a:t> in that outbreak</a:t>
            </a:r>
            <a:r>
              <a:rPr lang="en-US" sz="2300" b="1" dirty="0" smtClean="0">
                <a:solidFill>
                  <a:srgbClr val="002060"/>
                </a:solidFill>
                <a:latin typeface="EC Square Sans Pro"/>
              </a:rPr>
              <a:t>.</a:t>
            </a:r>
            <a:endParaRPr lang="en-US" sz="2300" b="1" dirty="0">
              <a:solidFill>
                <a:srgbClr val="002060"/>
              </a:solidFill>
              <a:latin typeface="EC Square Sans Pro"/>
            </a:endParaRPr>
          </a:p>
          <a:p>
            <a:pPr marL="457200" lvl="0" indent="-457200" algn="just">
              <a:buClr>
                <a:srgbClr val="002060"/>
              </a:buClr>
              <a:buFont typeface="+mj-lt"/>
              <a:buAutoNum type="arabicPeriod"/>
            </a:pPr>
            <a:r>
              <a:rPr lang="en-US" sz="2300" b="1" dirty="0">
                <a:solidFill>
                  <a:srgbClr val="002060"/>
                </a:solidFill>
                <a:latin typeface="EC Square Sans Pro"/>
              </a:rPr>
              <a:t>If the first choice of an antibiotic is not followed by the effect, another antibiotic or combination of antibiotics should be used </a:t>
            </a:r>
            <a:r>
              <a:rPr lang="en-US" sz="2400" b="1" dirty="0">
                <a:solidFill>
                  <a:srgbClr val="FF0000"/>
                </a:solidFill>
                <a:latin typeface="EC Square Sans Pro"/>
              </a:rPr>
              <a:t>after</a:t>
            </a:r>
            <a:r>
              <a:rPr lang="en-US" sz="2300" b="1" dirty="0">
                <a:solidFill>
                  <a:srgbClr val="002060"/>
                </a:solidFill>
                <a:latin typeface="EC Square Sans Pro"/>
              </a:rPr>
              <a:t> the </a:t>
            </a:r>
            <a:r>
              <a:rPr lang="en-US" sz="2300" b="1" dirty="0" err="1">
                <a:solidFill>
                  <a:srgbClr val="002060"/>
                </a:solidFill>
                <a:latin typeface="EC Square Sans Pro"/>
              </a:rPr>
              <a:t>antibiogram</a:t>
            </a:r>
            <a:r>
              <a:rPr lang="en-US" sz="2300" b="1" dirty="0" smtClean="0">
                <a:solidFill>
                  <a:srgbClr val="002060"/>
                </a:solidFill>
                <a:latin typeface="EC Square Sans Pro"/>
              </a:rPr>
              <a:t>.</a:t>
            </a:r>
            <a:endParaRPr lang="en-US" sz="2300" b="1" dirty="0">
              <a:solidFill>
                <a:srgbClr val="002060"/>
              </a:solidFill>
              <a:latin typeface="EC Square Sans Pro"/>
            </a:endParaRPr>
          </a:p>
        </p:txBody>
      </p:sp>
    </p:spTree>
    <p:extLst>
      <p:ext uri="{BB962C8B-B14F-4D97-AF65-F5344CB8AC3E}">
        <p14:creationId xmlns:p14="http://schemas.microsoft.com/office/powerpoint/2010/main" val="3405704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C18BBE36-823E-4194-9ABE-3BBB1FFD08FB}"/>
              </a:ext>
            </a:extLst>
          </p:cNvPr>
          <p:cNvSpPr>
            <a:spLocks noGrp="1"/>
          </p:cNvSpPr>
          <p:nvPr>
            <p:ph type="body" sz="quarter" idx="10"/>
          </p:nvPr>
        </p:nvSpPr>
        <p:spPr>
          <a:xfrm>
            <a:off x="6336554" y="958395"/>
            <a:ext cx="5620985" cy="3476646"/>
          </a:xfrm>
        </p:spPr>
        <p:txBody>
          <a:bodyPr>
            <a:noAutofit/>
          </a:bodyPr>
          <a:lstStyle/>
          <a:p>
            <a:pPr marL="0" indent="0">
              <a:buNone/>
            </a:pPr>
            <a:r>
              <a:rPr lang="en-US" sz="4400" b="1" dirty="0">
                <a:solidFill>
                  <a:srgbClr val="FF0000"/>
                </a:solidFill>
              </a:rPr>
              <a:t>A</a:t>
            </a:r>
            <a:r>
              <a:rPr lang="en-US" sz="4400" b="1" dirty="0" smtClean="0">
                <a:solidFill>
                  <a:srgbClr val="FF0000"/>
                </a:solidFill>
              </a:rPr>
              <a:t> “dimension” </a:t>
            </a:r>
            <a:r>
              <a:rPr lang="en-US" sz="4400" b="1" dirty="0">
                <a:solidFill>
                  <a:srgbClr val="FF0000"/>
                </a:solidFill>
              </a:rPr>
              <a:t>of the resistance phenomenon in pig farms in Western </a:t>
            </a:r>
            <a:r>
              <a:rPr lang="en-US" sz="4400" b="1" dirty="0" smtClean="0">
                <a:solidFill>
                  <a:srgbClr val="FF0000"/>
                </a:solidFill>
              </a:rPr>
              <a:t>Romania</a:t>
            </a:r>
          </a:p>
          <a:p>
            <a:pPr marL="0" indent="0" algn="r">
              <a:lnSpc>
                <a:spcPct val="100000"/>
              </a:lnSpc>
              <a:spcBef>
                <a:spcPts val="0"/>
              </a:spcBef>
              <a:buNone/>
            </a:pPr>
            <a:endParaRPr lang="en-US" sz="1000" dirty="0" smtClean="0">
              <a:solidFill>
                <a:srgbClr val="002060"/>
              </a:solidFill>
            </a:endParaRPr>
          </a:p>
          <a:p>
            <a:pPr marL="0" indent="0" algn="r">
              <a:lnSpc>
                <a:spcPct val="100000"/>
              </a:lnSpc>
              <a:spcBef>
                <a:spcPts val="0"/>
              </a:spcBef>
              <a:buNone/>
            </a:pPr>
            <a:r>
              <a:rPr lang="en-US" sz="2000" b="1" dirty="0" smtClean="0">
                <a:solidFill>
                  <a:srgbClr val="002060"/>
                </a:solidFill>
              </a:rPr>
              <a:t>Prof. Romeo T. Cristina</a:t>
            </a:r>
          </a:p>
          <a:p>
            <a:pPr marL="0" indent="0" algn="r">
              <a:lnSpc>
                <a:spcPct val="100000"/>
              </a:lnSpc>
              <a:spcBef>
                <a:spcPts val="0"/>
              </a:spcBef>
              <a:buNone/>
            </a:pPr>
            <a:r>
              <a:rPr lang="en-US" sz="1600" b="1" dirty="0" smtClean="0">
                <a:solidFill>
                  <a:srgbClr val="002060"/>
                </a:solidFill>
              </a:rPr>
              <a:t>Faculty of Veterinary Medicine Timisoara</a:t>
            </a:r>
          </a:p>
          <a:p>
            <a:pPr marL="0" indent="0" algn="r">
              <a:lnSpc>
                <a:spcPct val="100000"/>
              </a:lnSpc>
              <a:spcBef>
                <a:spcPts val="0"/>
              </a:spcBef>
              <a:buNone/>
            </a:pPr>
            <a:r>
              <a:rPr lang="en-US" sz="1600" b="1" dirty="0">
                <a:solidFill>
                  <a:srgbClr val="002060"/>
                </a:solidFill>
                <a:latin typeface="EC Square Sans Pro" panose="020B0506040000020004"/>
              </a:rPr>
              <a:t>www.veterinarypharmacon.com</a:t>
            </a:r>
          </a:p>
          <a:p>
            <a:pPr marL="0" indent="0" algn="r">
              <a:lnSpc>
                <a:spcPct val="100000"/>
              </a:lnSpc>
              <a:spcBef>
                <a:spcPts val="0"/>
              </a:spcBef>
              <a:buNone/>
            </a:pPr>
            <a:endParaRPr lang="en-US" sz="1600" dirty="0" smtClean="0">
              <a:solidFill>
                <a:srgbClr val="002060"/>
              </a:solidFill>
            </a:endParaRPr>
          </a:p>
        </p:txBody>
      </p:sp>
      <p:pic>
        <p:nvPicPr>
          <p:cNvPr id="3" name="Picture 2" descr="Nutshell definition and meaning | Collins English Dictionary">
            <a:extLst>
              <a:ext uri="{FF2B5EF4-FFF2-40B4-BE49-F238E27FC236}">
                <a16:creationId xmlns="" xmlns:a16="http://schemas.microsoft.com/office/drawing/2014/main" id="{40FC19FB-F855-C97E-3572-17A1CE352E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20" t="4354" r="5921" b="8287"/>
          <a:stretch/>
        </p:blipFill>
        <p:spPr bwMode="auto">
          <a:xfrm>
            <a:off x="7738593" y="4529267"/>
            <a:ext cx="1682240" cy="17081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82265" y="5383355"/>
            <a:ext cx="1411531" cy="523220"/>
          </a:xfrm>
          <a:prstGeom prst="rect">
            <a:avLst/>
          </a:prstGeom>
        </p:spPr>
        <p:txBody>
          <a:bodyPr wrap="square">
            <a:spAutoFit/>
          </a:bodyPr>
          <a:lstStyle/>
          <a:p>
            <a:r>
              <a:rPr lang="en-US" sz="2800" b="1" dirty="0">
                <a:solidFill>
                  <a:srgbClr val="FF0000"/>
                </a:solidFill>
                <a:latin typeface="EC Square Sans Pro" panose="020B0506040000020004"/>
              </a:rPr>
              <a:t>in a…</a:t>
            </a:r>
            <a:endParaRPr lang="en-GB" sz="2800" dirty="0">
              <a:solidFill>
                <a:srgbClr val="FF0000"/>
              </a:solidFill>
              <a:latin typeface="EC Square Sans Pro" panose="020B0506040000020004"/>
            </a:endParaRPr>
          </a:p>
        </p:txBody>
      </p:sp>
      <p:pic>
        <p:nvPicPr>
          <p:cNvPr id="5" name="Picture 4" descr="Harta tricolor a Romaniei 2, autocolant, fara sipci, 130x92c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89" t="15556" r="8889" b="20000"/>
          <a:stretch/>
        </p:blipFill>
        <p:spPr bwMode="auto">
          <a:xfrm>
            <a:off x="9519724" y="4481162"/>
            <a:ext cx="2193974" cy="171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726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38264426"/>
              </p:ext>
            </p:extLst>
          </p:nvPr>
        </p:nvGraphicFramePr>
        <p:xfrm>
          <a:off x="681103" y="780183"/>
          <a:ext cx="10201209" cy="4815840"/>
        </p:xfrm>
        <a:graphic>
          <a:graphicData uri="http://schemas.openxmlformats.org/drawingml/2006/table">
            <a:tbl>
              <a:tblPr firstRow="1" bandRow="1">
                <a:effectLst>
                  <a:innerShdw blurRad="63500" dist="50800" dir="8100000">
                    <a:prstClr val="black">
                      <a:alpha val="50000"/>
                    </a:prstClr>
                  </a:innerShdw>
                  <a:reflection blurRad="381000" stA="59000" endPos="29000" dist="228600" dir="5400000" sy="-100000" algn="bl" rotWithShape="0"/>
                </a:effectLst>
                <a:tableStyleId>{5C22544A-7EE6-4342-B048-85BDC9FD1C3A}</a:tableStyleId>
              </a:tblPr>
              <a:tblGrid>
                <a:gridCol w="10201209"/>
              </a:tblGrid>
              <a:tr h="435035">
                <a:tc>
                  <a:txBody>
                    <a:bodyPr/>
                    <a:lstStyle/>
                    <a:p>
                      <a:pPr marL="514350" marR="0" indent="-514350" algn="just" defTabSz="457200" rtl="0" eaLnBrk="1" fontAlgn="auto" latinLnBrk="0" hangingPunct="1">
                        <a:lnSpc>
                          <a:spcPct val="100000"/>
                        </a:lnSpc>
                        <a:spcBef>
                          <a:spcPts val="0"/>
                        </a:spcBef>
                        <a:spcAft>
                          <a:spcPts val="0"/>
                        </a:spcAft>
                        <a:buClrTx/>
                        <a:buSzTx/>
                        <a:buFont typeface="+mj-lt"/>
                        <a:buAutoNum type="alphaLcPeriod"/>
                        <a:tabLst/>
                        <a:defRPr/>
                      </a:pPr>
                      <a:r>
                        <a:rPr lang="en-US" sz="2800" b="0" dirty="0" smtClean="0">
                          <a:solidFill>
                            <a:schemeClr val="bg1"/>
                          </a:solidFill>
                          <a:latin typeface="EC Square Sans Pro"/>
                        </a:rPr>
                        <a:t>the quantities of the medicinal product used for each animal species;</a:t>
                      </a:r>
                      <a:endParaRPr lang="ro-RO" sz="2800" b="0" dirty="0" smtClean="0">
                        <a:solidFill>
                          <a:schemeClr val="bg1"/>
                        </a:solidFill>
                        <a:latin typeface="EC Square Sans Pro"/>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9900"/>
                    </a:solidFill>
                  </a:tcPr>
                </a:tc>
              </a:tr>
              <a:tr h="773396">
                <a:tc>
                  <a:txBody>
                    <a:bodyPr/>
                    <a:lstStyle/>
                    <a:p>
                      <a:pPr marL="0" marR="0" indent="0" algn="just" defTabSz="357188" rtl="0" eaLnBrk="1" fontAlgn="auto" latinLnBrk="0" hangingPunct="1">
                        <a:lnSpc>
                          <a:spcPct val="100000"/>
                        </a:lnSpc>
                        <a:spcBef>
                          <a:spcPts val="0"/>
                        </a:spcBef>
                        <a:spcAft>
                          <a:spcPts val="0"/>
                        </a:spcAft>
                        <a:buClrTx/>
                        <a:buSzTx/>
                        <a:buFont typeface="+mj-lt"/>
                        <a:buNone/>
                        <a:tabLst/>
                        <a:defRPr/>
                      </a:pPr>
                      <a:r>
                        <a:rPr lang="ro-RO" sz="2800" b="1" dirty="0" smtClean="0">
                          <a:solidFill>
                            <a:schemeClr val="bg1"/>
                          </a:solidFill>
                          <a:latin typeface="EC Square Sans Pro"/>
                        </a:rPr>
                        <a:t>b.</a:t>
                      </a:r>
                      <a:r>
                        <a:rPr lang="ro-RO" sz="2800" b="0" baseline="0" dirty="0" smtClean="0">
                          <a:solidFill>
                            <a:schemeClr val="bg1"/>
                          </a:solidFill>
                          <a:latin typeface="EC Square Sans Pro"/>
                        </a:rPr>
                        <a:t> </a:t>
                      </a:r>
                      <a:r>
                        <a:rPr lang="en-US" sz="2800" dirty="0" smtClean="0">
                          <a:solidFill>
                            <a:schemeClr val="bg1"/>
                          </a:solidFill>
                          <a:latin typeface="EC Square Sans Pro"/>
                        </a:rPr>
                        <a:t>a list of all medicinal products supplied to each livestock holding from which food is obtained;</a:t>
                      </a:r>
                      <a:endParaRPr lang="en-GB" sz="2800" dirty="0" smtClean="0">
                        <a:solidFill>
                          <a:schemeClr val="bg1"/>
                        </a:solidFill>
                        <a:latin typeface="EC Square Sans Pro"/>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tr>
              <a:tr h="429492">
                <a:tc>
                  <a:txBody>
                    <a:bodyPr/>
                    <a:lstStyle/>
                    <a:p>
                      <a:pPr marL="0" marR="0" indent="0" algn="just" defTabSz="457200" rtl="0" eaLnBrk="1" fontAlgn="auto" latinLnBrk="0" hangingPunct="1">
                        <a:lnSpc>
                          <a:spcPct val="100000"/>
                        </a:lnSpc>
                        <a:spcBef>
                          <a:spcPts val="0"/>
                        </a:spcBef>
                        <a:spcAft>
                          <a:spcPts val="0"/>
                        </a:spcAft>
                        <a:buClrTx/>
                        <a:buSzTx/>
                        <a:buFont typeface="+mj-lt"/>
                        <a:buNone/>
                        <a:tabLst/>
                        <a:defRPr/>
                      </a:pPr>
                      <a:r>
                        <a:rPr lang="ro-RO" sz="2800" b="1" dirty="0" smtClean="0">
                          <a:solidFill>
                            <a:schemeClr val="bg1"/>
                          </a:solidFill>
                          <a:latin typeface="EC Square Sans Pro"/>
                        </a:rPr>
                        <a:t>c.</a:t>
                      </a:r>
                      <a:r>
                        <a:rPr lang="ro-RO" sz="2800" b="0" baseline="0" dirty="0" smtClean="0">
                          <a:solidFill>
                            <a:schemeClr val="bg1"/>
                          </a:solidFill>
                          <a:latin typeface="EC Square Sans Pro"/>
                        </a:rPr>
                        <a:t> </a:t>
                      </a:r>
                      <a:r>
                        <a:rPr lang="en-US" sz="2800" dirty="0" smtClean="0">
                          <a:solidFill>
                            <a:schemeClr val="bg1"/>
                          </a:solidFill>
                          <a:latin typeface="EC Square Sans Pro"/>
                        </a:rPr>
                        <a:t>treatment protocols, including animal identification and waiting time/medication;</a:t>
                      </a:r>
                      <a:endParaRPr lang="en-GB" sz="2800" dirty="0" smtClean="0">
                        <a:solidFill>
                          <a:schemeClr val="bg1"/>
                        </a:solidFill>
                        <a:latin typeface="EC Square Sans Pro"/>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9900"/>
                    </a:solidFill>
                  </a:tcPr>
                </a:tc>
              </a:tr>
              <a:tr h="435035">
                <a:tc>
                  <a:txBody>
                    <a:bodyPr/>
                    <a:lstStyle/>
                    <a:p>
                      <a:pPr marL="0" marR="0" indent="0" algn="just" defTabSz="457200" rtl="0" eaLnBrk="1" fontAlgn="auto" latinLnBrk="0" hangingPunct="1">
                        <a:lnSpc>
                          <a:spcPct val="100000"/>
                        </a:lnSpc>
                        <a:spcBef>
                          <a:spcPts val="0"/>
                        </a:spcBef>
                        <a:spcAft>
                          <a:spcPts val="0"/>
                        </a:spcAft>
                        <a:buClrTx/>
                        <a:buSzTx/>
                        <a:buFont typeface="+mj-lt"/>
                        <a:buNone/>
                        <a:tabLst/>
                        <a:defRPr/>
                      </a:pPr>
                      <a:r>
                        <a:rPr lang="ro-RO" sz="2800" b="1" dirty="0" smtClean="0">
                          <a:solidFill>
                            <a:schemeClr val="bg1"/>
                          </a:solidFill>
                          <a:latin typeface="EC Square Sans Pro"/>
                        </a:rPr>
                        <a:t>d.</a:t>
                      </a:r>
                      <a:r>
                        <a:rPr lang="en-US" sz="2800" b="1" dirty="0" smtClean="0">
                          <a:solidFill>
                            <a:schemeClr val="bg1"/>
                          </a:solidFill>
                          <a:latin typeface="EC Square Sans Pro"/>
                        </a:rPr>
                        <a:t> </a:t>
                      </a:r>
                      <a:r>
                        <a:rPr lang="en-US" sz="2800" b="0" dirty="0" smtClean="0">
                          <a:solidFill>
                            <a:schemeClr val="bg1"/>
                          </a:solidFill>
                          <a:latin typeface="EC Square Sans Pro"/>
                        </a:rPr>
                        <a:t>da</a:t>
                      </a:r>
                      <a:r>
                        <a:rPr lang="it-IT" sz="2800" b="0" dirty="0" smtClean="0">
                          <a:solidFill>
                            <a:schemeClr val="bg1"/>
                          </a:solidFill>
                          <a:latin typeface="EC Square Sans Pro"/>
                        </a:rPr>
                        <a:t>ta</a:t>
                      </a:r>
                      <a:r>
                        <a:rPr lang="it-IT" sz="2800" b="0" baseline="0" dirty="0" smtClean="0">
                          <a:solidFill>
                            <a:schemeClr val="bg1"/>
                          </a:solidFill>
                          <a:latin typeface="EC Square Sans Pro"/>
                        </a:rPr>
                        <a:t> about the identified antimicrobial</a:t>
                      </a:r>
                      <a:r>
                        <a:rPr lang="it-IT" sz="2800" dirty="0" smtClean="0">
                          <a:solidFill>
                            <a:schemeClr val="bg1"/>
                          </a:solidFill>
                          <a:latin typeface="EC Square Sans Pro"/>
                        </a:rPr>
                        <a:t> sensitivity;</a:t>
                      </a:r>
                      <a:r>
                        <a:rPr lang="ro-RO" sz="2800" dirty="0" smtClean="0">
                          <a:solidFill>
                            <a:schemeClr val="bg1"/>
                          </a:solidFill>
                          <a:latin typeface="EC Square Sans Pro"/>
                        </a:rPr>
                        <a:t> </a:t>
                      </a:r>
                      <a:endParaRPr lang="it-IT" sz="2800" dirty="0" smtClean="0">
                        <a:solidFill>
                          <a:schemeClr val="bg1"/>
                        </a:solidFill>
                        <a:latin typeface="EC Square Sans Pro"/>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tr>
              <a:tr h="163745">
                <a:tc>
                  <a:txBody>
                    <a:bodyPr/>
                    <a:lstStyle/>
                    <a:p>
                      <a:pPr marL="0" marR="0" indent="0" algn="just" defTabSz="457200" rtl="0" eaLnBrk="1" fontAlgn="auto" latinLnBrk="0" hangingPunct="1">
                        <a:lnSpc>
                          <a:spcPct val="100000"/>
                        </a:lnSpc>
                        <a:spcBef>
                          <a:spcPts val="0"/>
                        </a:spcBef>
                        <a:spcAft>
                          <a:spcPts val="0"/>
                        </a:spcAft>
                        <a:buClrTx/>
                        <a:buSzTx/>
                        <a:buFont typeface="+mj-lt"/>
                        <a:buNone/>
                        <a:tabLst/>
                        <a:defRPr/>
                      </a:pPr>
                      <a:r>
                        <a:rPr lang="ro-RO" sz="2800" b="1" dirty="0" smtClean="0">
                          <a:solidFill>
                            <a:schemeClr val="bg1"/>
                          </a:solidFill>
                          <a:latin typeface="EC Square Sans Pro"/>
                        </a:rPr>
                        <a:t>e.</a:t>
                      </a:r>
                      <a:r>
                        <a:rPr lang="ro-RO" sz="2800" dirty="0" smtClean="0">
                          <a:solidFill>
                            <a:schemeClr val="bg1"/>
                          </a:solidFill>
                          <a:latin typeface="EC Square Sans Pro"/>
                        </a:rPr>
                        <a:t> </a:t>
                      </a:r>
                      <a:r>
                        <a:rPr lang="en-US" sz="2800" b="0" kern="1200" baseline="0" dirty="0" smtClean="0">
                          <a:solidFill>
                            <a:schemeClr val="bg1"/>
                          </a:solidFill>
                          <a:latin typeface="EC Square Sans Pro"/>
                          <a:ea typeface="+mn-ea"/>
                          <a:cs typeface="+mn-cs"/>
                        </a:rPr>
                        <a:t>observations on the therapeutic response;</a:t>
                      </a:r>
                      <a:endParaRPr lang="en-GB" sz="2800" b="0" kern="1200" baseline="0" dirty="0" smtClean="0">
                        <a:solidFill>
                          <a:schemeClr val="bg1"/>
                        </a:solidFill>
                        <a:latin typeface="EC Square Sans Pro"/>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9900"/>
                    </a:solidFill>
                  </a:tcPr>
                </a:tc>
              </a:tr>
              <a:tr h="1111757">
                <a:tc>
                  <a:txBody>
                    <a:bodyPr/>
                    <a:lstStyle/>
                    <a:p>
                      <a:pPr marL="0" marR="0" indent="0" algn="just" defTabSz="457200" rtl="0" eaLnBrk="1" fontAlgn="auto" latinLnBrk="0" hangingPunct="1">
                        <a:lnSpc>
                          <a:spcPct val="100000"/>
                        </a:lnSpc>
                        <a:spcBef>
                          <a:spcPts val="0"/>
                        </a:spcBef>
                        <a:spcAft>
                          <a:spcPts val="0"/>
                        </a:spcAft>
                        <a:buClrTx/>
                        <a:buSzTx/>
                        <a:buFont typeface="+mj-lt"/>
                        <a:buNone/>
                        <a:tabLst/>
                        <a:defRPr/>
                      </a:pPr>
                      <a:r>
                        <a:rPr lang="en-US" sz="2800" dirty="0" smtClean="0">
                          <a:solidFill>
                            <a:schemeClr val="bg1"/>
                          </a:solidFill>
                          <a:latin typeface="EC Square Sans Pro"/>
                        </a:rPr>
                        <a:t>f. investigation of adverse reactions to treatment, including the lack of response of a possible antimicrobial resistance. Suspicions of </a:t>
                      </a:r>
                      <a:r>
                        <a:rPr lang="en-US" sz="2800" dirty="0" smtClean="0">
                          <a:solidFill>
                            <a:schemeClr val="bg1"/>
                          </a:solidFill>
                          <a:latin typeface="EC Square Sans Pro"/>
                        </a:rPr>
                        <a:t>adverse </a:t>
                      </a:r>
                      <a:r>
                        <a:rPr lang="en-US" sz="2800" dirty="0" smtClean="0">
                          <a:solidFill>
                            <a:schemeClr val="bg1"/>
                          </a:solidFill>
                          <a:latin typeface="EC Square Sans Pro"/>
                        </a:rPr>
                        <a:t>reactions must be reported to the regulatory authorities.</a:t>
                      </a:r>
                      <a:endParaRPr lang="ro-RO" sz="2800" dirty="0" smtClean="0">
                        <a:solidFill>
                          <a:schemeClr val="bg1"/>
                        </a:solidFill>
                        <a:latin typeface="EC Square Sans Pro"/>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tr>
            </a:tbl>
          </a:graphicData>
        </a:graphic>
      </p:graphicFrame>
      <p:sp>
        <p:nvSpPr>
          <p:cNvPr id="2" name="Rectangle 1"/>
          <p:cNvSpPr/>
          <p:nvPr/>
        </p:nvSpPr>
        <p:spPr>
          <a:xfrm>
            <a:off x="681102" y="133852"/>
            <a:ext cx="10201209" cy="646331"/>
          </a:xfrm>
          <a:prstGeom prst="rect">
            <a:avLst/>
          </a:prstGeom>
          <a:solidFill>
            <a:srgbClr val="002060"/>
          </a:solidFill>
          <a:effectLst>
            <a:outerShdw blurRad="50800" dist="38100" dir="18900000" algn="bl" rotWithShape="0">
              <a:prstClr val="black">
                <a:alpha val="40000"/>
              </a:prstClr>
            </a:outerShdw>
          </a:effectLst>
        </p:spPr>
        <p:txBody>
          <a:bodyPr wrap="square">
            <a:spAutoFit/>
          </a:bodyPr>
          <a:lstStyle/>
          <a:p>
            <a:pPr algn="just">
              <a:defRPr/>
            </a:pPr>
            <a:r>
              <a:rPr lang="en-US" sz="3600" dirty="0" smtClean="0">
                <a:solidFill>
                  <a:schemeClr val="bg1"/>
                </a:solidFill>
                <a:latin typeface="EC Square Sans Pro"/>
              </a:rPr>
              <a:t>The </a:t>
            </a:r>
            <a:r>
              <a:rPr lang="en-US" sz="3600" dirty="0">
                <a:solidFill>
                  <a:schemeClr val="bg1"/>
                </a:solidFill>
                <a:latin typeface="EC Square Sans Pro"/>
              </a:rPr>
              <a:t>data record shall include information on</a:t>
            </a:r>
            <a:r>
              <a:rPr lang="en-US" sz="3600" dirty="0" smtClean="0">
                <a:solidFill>
                  <a:schemeClr val="bg1"/>
                </a:solidFill>
                <a:latin typeface="EC Square Sans Pro"/>
              </a:rPr>
              <a:t>:</a:t>
            </a:r>
            <a:endParaRPr lang="en-US" sz="3600" dirty="0">
              <a:solidFill>
                <a:schemeClr val="bg1"/>
              </a:solidFill>
              <a:latin typeface="EC Square Sans Pro"/>
            </a:endParaRPr>
          </a:p>
        </p:txBody>
      </p:sp>
    </p:spTree>
    <p:extLst>
      <p:ext uri="{BB962C8B-B14F-4D97-AF65-F5344CB8AC3E}">
        <p14:creationId xmlns:p14="http://schemas.microsoft.com/office/powerpoint/2010/main" val="5948976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17438348"/>
              </p:ext>
            </p:extLst>
          </p:nvPr>
        </p:nvGraphicFramePr>
        <p:xfrm>
          <a:off x="8565878" y="-174222"/>
          <a:ext cx="3153212" cy="5003084"/>
        </p:xfrm>
        <a:graphic>
          <a:graphicData uri="http://schemas.openxmlformats.org/drawingml/2006/table">
            <a:tbl>
              <a:tblPr/>
              <a:tblGrid>
                <a:gridCol w="1576606"/>
                <a:gridCol w="1576606"/>
              </a:tblGrid>
              <a:tr h="1968528">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FFFF"/>
                          </a:solidFill>
                          <a:latin typeface="EC Square Sans Pro"/>
                          <a:ea typeface="Calibri"/>
                          <a:cs typeface="Times New Roman"/>
                        </a:rPr>
                        <a:t>Major Species</a:t>
                      </a:r>
                    </a:p>
                    <a:p>
                      <a:pPr algn="r">
                        <a:lnSpc>
                          <a:spcPct val="100000"/>
                        </a:lnSpc>
                        <a:spcAft>
                          <a:spcPts val="0"/>
                        </a:spcAft>
                      </a:pPr>
                      <a:endParaRPr lang="en-US" sz="2800" b="1" dirty="0">
                        <a:solidFill>
                          <a:srgbClr val="FFFFFF"/>
                        </a:solidFill>
                        <a:latin typeface="EC Square Sans Pro"/>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a:lnSpc>
                          <a:spcPct val="100000"/>
                        </a:lnSpc>
                        <a:spcAft>
                          <a:spcPts val="0"/>
                        </a:spcAft>
                      </a:pPr>
                      <a:endParaRPr lang="ro-RO" sz="2800" b="1" dirty="0" smtClean="0">
                        <a:solidFill>
                          <a:srgbClr val="FFFFFF"/>
                        </a:solidFill>
                        <a:latin typeface="EC Square Sans Pro"/>
                        <a:ea typeface="Calibri"/>
                        <a:cs typeface="Times New Roman"/>
                      </a:endParaRPr>
                    </a:p>
                    <a:p>
                      <a:pPr algn="l">
                        <a:lnSpc>
                          <a:spcPct val="100000"/>
                        </a:lnSpc>
                        <a:spcAft>
                          <a:spcPts val="0"/>
                        </a:spcAft>
                      </a:pPr>
                      <a:r>
                        <a:rPr lang="de-CH" sz="2800" b="1" dirty="0" smtClean="0">
                          <a:solidFill>
                            <a:srgbClr val="FFFFFF"/>
                          </a:solidFill>
                          <a:latin typeface="EC Square Sans Pro"/>
                          <a:ea typeface="Calibri"/>
                          <a:cs typeface="Times New Roman"/>
                        </a:rPr>
                        <a:t>Minor Species</a:t>
                      </a:r>
                    </a:p>
                    <a:p>
                      <a:pPr algn="l">
                        <a:lnSpc>
                          <a:spcPct val="100000"/>
                        </a:lnSpc>
                        <a:spcAft>
                          <a:spcPts val="0"/>
                        </a:spcAft>
                      </a:pPr>
                      <a:endParaRPr lang="de-CH" sz="2800" b="1" dirty="0" smtClean="0">
                        <a:solidFill>
                          <a:srgbClr val="FFFFFF"/>
                        </a:solidFill>
                        <a:latin typeface="EC Square Sans Pro"/>
                        <a:ea typeface="Calibri"/>
                        <a:cs typeface="Times New Roman"/>
                      </a:endParaRPr>
                    </a:p>
                    <a:p>
                      <a:pPr algn="l">
                        <a:lnSpc>
                          <a:spcPct val="100000"/>
                        </a:lnSpc>
                        <a:spcAft>
                          <a:spcPts val="0"/>
                        </a:spcAft>
                      </a:pPr>
                      <a:endParaRPr lang="en-US" sz="2800" dirty="0">
                        <a:solidFill>
                          <a:srgbClr val="FFFFFF"/>
                        </a:solidFill>
                        <a:latin typeface="EC Square Sans Pro"/>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r>
              <a:tr h="337462">
                <a:tc>
                  <a:txBody>
                    <a:bodyPr/>
                    <a:lstStyle/>
                    <a:p>
                      <a:pPr algn="r">
                        <a:lnSpc>
                          <a:spcPct val="100000"/>
                        </a:lnSpc>
                        <a:spcAft>
                          <a:spcPts val="0"/>
                        </a:spcAft>
                      </a:pPr>
                      <a:r>
                        <a:rPr lang="ro-RO" sz="2400" b="1" dirty="0" err="1" smtClean="0">
                          <a:solidFill>
                            <a:srgbClr val="FFFFFF"/>
                          </a:solidFill>
                          <a:effectLst>
                            <a:outerShdw blurRad="38100" dist="38100" dir="2700000" algn="tl">
                              <a:srgbClr val="000000">
                                <a:alpha val="43137"/>
                              </a:srgbClr>
                            </a:outerShdw>
                          </a:effectLst>
                          <a:latin typeface="EC Square Sans Pro"/>
                          <a:ea typeface="Calibri"/>
                          <a:cs typeface="Times New Roman"/>
                        </a:rPr>
                        <a:t>Cattle</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r>
                        <a:rPr lang="en-US" sz="2400" b="1" dirty="0" smtClean="0">
                          <a:solidFill>
                            <a:srgbClr val="FFFFFF"/>
                          </a:solidFill>
                          <a:effectLst>
                            <a:outerShdw blurRad="38100" dist="38100" dir="2700000" algn="tl">
                              <a:srgbClr val="000000">
                                <a:alpha val="43137"/>
                              </a:srgbClr>
                            </a:outerShdw>
                          </a:effectLst>
                          <a:latin typeface="EC Square Sans Pro"/>
                          <a:ea typeface="Calibri"/>
                          <a:cs typeface="Times New Roman"/>
                        </a:rPr>
                        <a:t>Goat</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674924">
                <a:tc>
                  <a:txBody>
                    <a:bodyPr/>
                    <a:lstStyle/>
                    <a:p>
                      <a:pPr algn="r">
                        <a:lnSpc>
                          <a:spcPct val="100000"/>
                        </a:lnSpc>
                        <a:spcAft>
                          <a:spcPts val="0"/>
                        </a:spcAft>
                      </a:pPr>
                      <a:r>
                        <a:rPr lang="ro-RO" sz="2400" b="1" dirty="0" err="1" smtClean="0">
                          <a:solidFill>
                            <a:srgbClr val="FFFFFF"/>
                          </a:solidFill>
                          <a:effectLst>
                            <a:outerShdw blurRad="38100" dist="38100" dir="2700000" algn="tl">
                              <a:srgbClr val="000000">
                                <a:alpha val="43137"/>
                              </a:srgbClr>
                            </a:outerShdw>
                          </a:effectLst>
                          <a:latin typeface="EC Square Sans Pro"/>
                          <a:ea typeface="Calibri"/>
                          <a:cs typeface="Times New Roman"/>
                        </a:rPr>
                        <a:t>pigs</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r>
                        <a:rPr lang="ro-RO" sz="2400" b="1" dirty="0" err="1" smtClean="0">
                          <a:solidFill>
                            <a:srgbClr val="FFFFFF"/>
                          </a:solidFill>
                          <a:effectLst>
                            <a:outerShdw blurRad="38100" dist="38100" dir="2700000" algn="tl">
                              <a:srgbClr val="000000">
                                <a:alpha val="43137"/>
                              </a:srgbClr>
                            </a:outerShdw>
                          </a:effectLst>
                          <a:latin typeface="EC Square Sans Pro"/>
                          <a:ea typeface="Calibri"/>
                          <a:cs typeface="Times New Roman"/>
                        </a:rPr>
                        <a:t>Dairy</a:t>
                      </a:r>
                      <a:r>
                        <a:rPr lang="ro-RO" sz="2400" b="1" dirty="0" smtClean="0">
                          <a:solidFill>
                            <a:srgbClr val="FFFFFF"/>
                          </a:solidFill>
                          <a:effectLst>
                            <a:outerShdw blurRad="38100" dist="38100" dir="2700000" algn="tl">
                              <a:srgbClr val="000000">
                                <a:alpha val="43137"/>
                              </a:srgbClr>
                            </a:outerShdw>
                          </a:effectLst>
                          <a:latin typeface="EC Square Sans Pro"/>
                          <a:ea typeface="Calibri"/>
                          <a:cs typeface="Times New Roman"/>
                        </a:rPr>
                        <a:t> </a:t>
                      </a:r>
                      <a:r>
                        <a:rPr lang="ro-RO" sz="2400" b="1" dirty="0" err="1" smtClean="0">
                          <a:solidFill>
                            <a:srgbClr val="FFFFFF"/>
                          </a:solidFill>
                          <a:effectLst>
                            <a:outerShdw blurRad="38100" dist="38100" dir="2700000" algn="tl">
                              <a:srgbClr val="000000">
                                <a:alpha val="43137"/>
                              </a:srgbClr>
                            </a:outerShdw>
                          </a:effectLst>
                          <a:latin typeface="EC Square Sans Pro"/>
                          <a:ea typeface="Calibri"/>
                          <a:cs typeface="Times New Roman"/>
                        </a:rPr>
                        <a:t>sheeps</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37462">
                <a:tc>
                  <a:txBody>
                    <a:bodyPr/>
                    <a:lstStyle/>
                    <a:p>
                      <a:pPr algn="r">
                        <a:lnSpc>
                          <a:spcPct val="100000"/>
                        </a:lnSpc>
                        <a:spcAft>
                          <a:spcPts val="0"/>
                        </a:spcAft>
                      </a:pPr>
                      <a:r>
                        <a:rPr lang="ro-RO" sz="2400" b="1" dirty="0" err="1" smtClean="0">
                          <a:solidFill>
                            <a:srgbClr val="FFFFFF"/>
                          </a:solidFill>
                          <a:effectLst>
                            <a:outerShdw blurRad="38100" dist="38100" dir="2700000" algn="tl">
                              <a:srgbClr val="000000">
                                <a:alpha val="43137"/>
                              </a:srgbClr>
                            </a:outerShdw>
                          </a:effectLst>
                          <a:latin typeface="EC Square Sans Pro"/>
                          <a:ea typeface="Calibri"/>
                          <a:cs typeface="Times New Roman"/>
                        </a:rPr>
                        <a:t>sheeps</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r>
                        <a:rPr lang="ro-RO" sz="2400" b="1" dirty="0" err="1" smtClean="0">
                          <a:solidFill>
                            <a:srgbClr val="FFFFFF"/>
                          </a:solidFill>
                          <a:effectLst>
                            <a:outerShdw blurRad="38100" dist="38100" dir="2700000" algn="tl">
                              <a:srgbClr val="000000">
                                <a:alpha val="43137"/>
                              </a:srgbClr>
                            </a:outerShdw>
                          </a:effectLst>
                          <a:latin typeface="EC Square Sans Pro"/>
                          <a:ea typeface="Calibri"/>
                          <a:cs typeface="Times New Roman"/>
                        </a:rPr>
                        <a:t>Chickens</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37462">
                <a:tc>
                  <a:txBody>
                    <a:bodyPr/>
                    <a:lstStyle/>
                    <a:p>
                      <a:pPr algn="r">
                        <a:lnSpc>
                          <a:spcPct val="100000"/>
                        </a:lnSpc>
                        <a:spcAft>
                          <a:spcPts val="0"/>
                        </a:spcAft>
                      </a:pPr>
                      <a:r>
                        <a:rPr lang="ro-RO" sz="2400" b="1" dirty="0" err="1" smtClean="0">
                          <a:solidFill>
                            <a:srgbClr val="FFFFFF"/>
                          </a:solidFill>
                          <a:effectLst>
                            <a:outerShdw blurRad="38100" dist="38100" dir="2700000" algn="tl">
                              <a:srgbClr val="000000">
                                <a:alpha val="43137"/>
                              </a:srgbClr>
                            </a:outerShdw>
                          </a:effectLst>
                          <a:latin typeface="EC Square Sans Pro"/>
                          <a:ea typeface="Calibri"/>
                          <a:cs typeface="Times New Roman"/>
                        </a:rPr>
                        <a:t>Chickens</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r>
                        <a:rPr lang="de-CH" sz="2400" b="1" dirty="0" smtClean="0">
                          <a:solidFill>
                            <a:srgbClr val="FFFFFF"/>
                          </a:solidFill>
                          <a:effectLst>
                            <a:outerShdw blurRad="38100" dist="38100" dir="2700000" algn="tl">
                              <a:srgbClr val="000000">
                                <a:alpha val="43137"/>
                              </a:srgbClr>
                            </a:outerShdw>
                          </a:effectLst>
                          <a:latin typeface="EC Square Sans Pro"/>
                          <a:ea typeface="Calibri"/>
                          <a:cs typeface="Times New Roman"/>
                        </a:rPr>
                        <a:t>Rabbits</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37462">
                <a:tc>
                  <a:txBody>
                    <a:bodyPr/>
                    <a:lstStyle/>
                    <a:p>
                      <a:pPr algn="r">
                        <a:lnSpc>
                          <a:spcPct val="100000"/>
                        </a:lnSpc>
                        <a:spcAft>
                          <a:spcPts val="0"/>
                        </a:spcAft>
                      </a:pPr>
                      <a:r>
                        <a:rPr lang="de-CH" sz="2400" b="1" dirty="0" smtClean="0">
                          <a:solidFill>
                            <a:srgbClr val="FFFFFF"/>
                          </a:solidFill>
                          <a:effectLst>
                            <a:outerShdw blurRad="38100" dist="38100" dir="2700000" algn="tl">
                              <a:srgbClr val="000000">
                                <a:alpha val="43137"/>
                              </a:srgbClr>
                            </a:outerShdw>
                          </a:effectLst>
                          <a:latin typeface="EC Square Sans Pro"/>
                          <a:ea typeface="Calibri"/>
                          <a:cs typeface="Times New Roman"/>
                        </a:rPr>
                        <a:t>equine</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r>
                        <a:rPr lang="de-CH" sz="2400" b="1" dirty="0" smtClean="0">
                          <a:solidFill>
                            <a:srgbClr val="FFFFFF"/>
                          </a:solidFill>
                          <a:effectLst>
                            <a:outerShdw blurRad="38100" dist="38100" dir="2700000" algn="tl">
                              <a:srgbClr val="000000">
                                <a:alpha val="43137"/>
                              </a:srgbClr>
                            </a:outerShdw>
                          </a:effectLst>
                          <a:latin typeface="EC Square Sans Pro"/>
                          <a:ea typeface="Calibri"/>
                          <a:cs typeface="Times New Roman"/>
                        </a:rPr>
                        <a:t>fish</a:t>
                      </a:r>
                      <a:r>
                        <a:rPr lang="ro-RO" sz="2400" b="1" dirty="0" smtClean="0">
                          <a:solidFill>
                            <a:srgbClr val="FFFFFF"/>
                          </a:solidFill>
                          <a:effectLst>
                            <a:outerShdw blurRad="38100" dist="38100" dir="2700000" algn="tl">
                              <a:srgbClr val="000000">
                                <a:alpha val="43137"/>
                              </a:srgbClr>
                            </a:outerShdw>
                          </a:effectLst>
                          <a:latin typeface="EC Square Sans Pro"/>
                          <a:ea typeface="Calibri"/>
                          <a:cs typeface="Times New Roman"/>
                        </a:rPr>
                        <a:t>s</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37462">
                <a:tc>
                  <a:txBody>
                    <a:bodyPr/>
                    <a:lstStyle/>
                    <a:p>
                      <a:pPr algn="r">
                        <a:lnSpc>
                          <a:spcPct val="100000"/>
                        </a:lnSpc>
                        <a:spcAft>
                          <a:spcPts val="0"/>
                        </a:spcAft>
                      </a:pPr>
                      <a:r>
                        <a:rPr lang="ro-RO" sz="2400" b="1" dirty="0" err="1" smtClean="0">
                          <a:solidFill>
                            <a:srgbClr val="FFFFFF"/>
                          </a:solidFill>
                          <a:effectLst>
                            <a:outerShdw blurRad="38100" dist="38100" dir="2700000" algn="tl">
                              <a:srgbClr val="000000">
                                <a:alpha val="43137"/>
                              </a:srgbClr>
                            </a:outerShdw>
                          </a:effectLst>
                          <a:latin typeface="EC Square Sans Pro"/>
                          <a:ea typeface="Calibri"/>
                          <a:cs typeface="Times New Roman"/>
                        </a:rPr>
                        <a:t>dogs</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r>
                        <a:rPr lang="ro-RO" sz="2400" b="1" dirty="0" err="1" smtClean="0">
                          <a:solidFill>
                            <a:srgbClr val="FFFFFF"/>
                          </a:solidFill>
                          <a:effectLst>
                            <a:outerShdw blurRad="38100" dist="38100" dir="2700000" algn="tl">
                              <a:srgbClr val="000000">
                                <a:alpha val="43137"/>
                              </a:srgbClr>
                            </a:outerShdw>
                          </a:effectLst>
                          <a:latin typeface="EC Square Sans Pro"/>
                          <a:ea typeface="Calibri"/>
                          <a:cs typeface="Times New Roman"/>
                        </a:rPr>
                        <a:t>Bees</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37462">
                <a:tc>
                  <a:txBody>
                    <a:bodyPr/>
                    <a:lstStyle/>
                    <a:p>
                      <a:pPr algn="r">
                        <a:lnSpc>
                          <a:spcPct val="100000"/>
                        </a:lnSpc>
                        <a:spcAft>
                          <a:spcPts val="0"/>
                        </a:spcAft>
                      </a:pPr>
                      <a:r>
                        <a:rPr lang="ro-RO" sz="2400" b="1" dirty="0" err="1" smtClean="0">
                          <a:solidFill>
                            <a:srgbClr val="FFFFFF"/>
                          </a:solidFill>
                          <a:effectLst>
                            <a:outerShdw blurRad="38100" dist="38100" dir="2700000" algn="tl">
                              <a:srgbClr val="000000">
                                <a:alpha val="43137"/>
                              </a:srgbClr>
                            </a:outerShdw>
                          </a:effectLst>
                          <a:latin typeface="EC Square Sans Pro"/>
                          <a:ea typeface="Calibri"/>
                          <a:cs typeface="Times New Roman"/>
                        </a:rPr>
                        <a:t>cats</a:t>
                      </a:r>
                      <a:endParaRPr lang="en-US"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endParaRPr lang="de-CH" sz="2400" b="1" dirty="0">
                        <a:solidFill>
                          <a:srgbClr val="FFFFFF"/>
                        </a:solidFill>
                        <a:effectLst>
                          <a:outerShdw blurRad="38100" dist="38100" dir="2700000" algn="tl">
                            <a:srgbClr val="000000">
                              <a:alpha val="43137"/>
                            </a:srgbClr>
                          </a:outerShdw>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23411544"/>
              </p:ext>
            </p:extLst>
          </p:nvPr>
        </p:nvGraphicFramePr>
        <p:xfrm>
          <a:off x="2375871" y="4950167"/>
          <a:ext cx="8286778" cy="1537326"/>
        </p:xfrm>
        <a:graphic>
          <a:graphicData uri="http://schemas.openxmlformats.org/drawingml/2006/table">
            <a:tbl>
              <a:tblPr/>
              <a:tblGrid>
                <a:gridCol w="988332"/>
                <a:gridCol w="1799742"/>
                <a:gridCol w="1239145"/>
                <a:gridCol w="1471484"/>
                <a:gridCol w="1316591"/>
                <a:gridCol w="1471484"/>
              </a:tblGrid>
              <a:tr h="714368">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smtClean="0">
                          <a:ln>
                            <a:noFill/>
                          </a:ln>
                          <a:solidFill>
                            <a:srgbClr val="FFFFFF"/>
                          </a:solidFill>
                          <a:effectLst/>
                          <a:latin typeface="EC Square Sans Pro"/>
                        </a:rPr>
                        <a:t>Date of </a:t>
                      </a:r>
                      <a:r>
                        <a:rPr kumimoji="0" lang="ro-RO" sz="1600" b="1" i="0" u="none" strike="noStrike" cap="none" normalizeH="0" baseline="0" dirty="0" err="1" smtClean="0">
                          <a:ln>
                            <a:noFill/>
                          </a:ln>
                          <a:solidFill>
                            <a:srgbClr val="FFFFFF"/>
                          </a:solidFill>
                          <a:effectLst/>
                          <a:latin typeface="EC Square Sans Pro"/>
                        </a:rPr>
                        <a:t>treatment</a:t>
                      </a:r>
                      <a:endParaRPr kumimoji="0" lang="en-US" sz="1600" b="1"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1" i="0" u="none" strike="noStrike" cap="none" normalizeH="0" baseline="0" dirty="0">
                          <a:ln>
                            <a:noFill/>
                          </a:ln>
                          <a:solidFill>
                            <a:srgbClr val="FFFFFF"/>
                          </a:solidFill>
                          <a:effectLst/>
                          <a:latin typeface="EC Square Sans Pro"/>
                        </a:rPr>
                        <a:t>ID</a:t>
                      </a:r>
                      <a:endParaRPr kumimoji="0" lang="ro-RO" sz="1600" b="1" i="0" u="none" strike="noStrike" cap="none" normalizeH="0" baseline="0" dirty="0">
                        <a:ln>
                          <a:noFill/>
                        </a:ln>
                        <a:solidFill>
                          <a:srgbClr val="FFFFFF"/>
                        </a:solidFill>
                        <a:effectLst/>
                        <a:latin typeface="EC Square Sans Pro"/>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a:ln>
                            <a:noFill/>
                          </a:ln>
                          <a:solidFill>
                            <a:srgbClr val="FFFFFF"/>
                          </a:solidFill>
                          <a:effectLst/>
                          <a:latin typeface="EC Square Sans Pro"/>
                        </a:rPr>
                        <a:t>Animal</a:t>
                      </a:r>
                      <a:endParaRPr kumimoji="0" lang="en-US" sz="1600" b="1"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err="1" smtClean="0">
                          <a:ln>
                            <a:noFill/>
                          </a:ln>
                          <a:solidFill>
                            <a:srgbClr val="FFFFFF"/>
                          </a:solidFill>
                          <a:effectLst/>
                          <a:latin typeface="EC Square Sans Pro"/>
                        </a:rPr>
                        <a:t>Administered</a:t>
                      </a:r>
                      <a:r>
                        <a:rPr kumimoji="0" lang="ro-RO" sz="1600" b="1" i="0" u="none" strike="noStrike" cap="none" normalizeH="0" baseline="0" dirty="0" smtClean="0">
                          <a:ln>
                            <a:noFill/>
                          </a:ln>
                          <a:solidFill>
                            <a:srgbClr val="FFFFFF"/>
                          </a:solidFill>
                          <a:effectLst/>
                          <a:latin typeface="EC Square Sans Pro"/>
                        </a:rPr>
                        <a:t> medicinal product</a:t>
                      </a:r>
                      <a:endParaRPr kumimoji="0" lang="en-US" sz="1600" b="1"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err="1" smtClean="0">
                          <a:ln>
                            <a:noFill/>
                          </a:ln>
                          <a:solidFill>
                            <a:srgbClr val="FFFFFF"/>
                          </a:solidFill>
                          <a:effectLst/>
                          <a:latin typeface="EC Square Sans Pro"/>
                        </a:rPr>
                        <a:t>Dosage</a:t>
                      </a:r>
                      <a:endParaRPr kumimoji="0" lang="ro-RO" sz="1600" b="1" i="0" u="none" strike="noStrike" cap="none" normalizeH="0" baseline="0" dirty="0" smtClean="0">
                        <a:ln>
                          <a:noFill/>
                        </a:ln>
                        <a:solidFill>
                          <a:srgbClr val="FFFFFF"/>
                        </a:solidFill>
                        <a:effectLst/>
                        <a:latin typeface="EC Square Sans Pro"/>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600" b="1"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err="1" smtClean="0">
                          <a:ln>
                            <a:noFill/>
                          </a:ln>
                          <a:solidFill>
                            <a:srgbClr val="FFFFFF"/>
                          </a:solidFill>
                          <a:effectLst/>
                          <a:latin typeface="EC Square Sans Pro"/>
                        </a:rPr>
                        <a:t>Path</a:t>
                      </a:r>
                      <a:endParaRPr kumimoji="0" lang="en-US" sz="1600" b="1"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EC Square Sans Pro"/>
                        </a:rPr>
                        <a:t>Withdrawal period</a:t>
                      </a: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600" b="1"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r>
              <a:tr h="714368">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a:ln>
                            <a:noFill/>
                          </a:ln>
                          <a:solidFill>
                            <a:srgbClr val="FFFFFF"/>
                          </a:solidFill>
                          <a:effectLst/>
                          <a:latin typeface="EC Square Sans Pro"/>
                        </a:rPr>
                        <a:t> </a:t>
                      </a:r>
                      <a:r>
                        <a:rPr kumimoji="0" lang="ro-RO" sz="1600" b="0" i="0" u="none" strike="noStrike" cap="none" normalizeH="0" baseline="0" dirty="0">
                          <a:ln>
                            <a:noFill/>
                          </a:ln>
                          <a:solidFill>
                            <a:srgbClr val="FFFFFF"/>
                          </a:solidFill>
                          <a:effectLst/>
                          <a:latin typeface="EC Square Sans Pro"/>
                        </a:rPr>
                        <a:t>10 / 03</a:t>
                      </a:r>
                      <a:r>
                        <a:rPr kumimoji="0" lang="en-US" sz="1600" b="0" i="0" u="none" strike="noStrike" cap="none" normalizeH="0" baseline="0" dirty="0">
                          <a:ln>
                            <a:noFill/>
                          </a:ln>
                          <a:solidFill>
                            <a:srgbClr val="FFFFFF"/>
                          </a:solidFill>
                          <a:effectLst/>
                          <a:latin typeface="EC Square Sans Pro"/>
                        </a:rPr>
                        <a:t> </a:t>
                      </a:r>
                      <a:endParaRPr kumimoji="0" lang="ro-RO" sz="1600" b="0" i="0" u="none" strike="noStrike" cap="none" normalizeH="0" baseline="0" dirty="0">
                        <a:ln>
                          <a:noFill/>
                        </a:ln>
                        <a:solidFill>
                          <a:srgbClr val="FFFFFF"/>
                        </a:solidFill>
                        <a:effectLst/>
                        <a:latin typeface="EC Square Sans Pro"/>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EC Square Sans Pro"/>
                        </a:rPr>
                        <a:t>202</a:t>
                      </a:r>
                      <a:r>
                        <a:rPr kumimoji="0" lang="ro-RO" sz="1600" b="0" i="0" u="none" strike="noStrike" cap="none" normalizeH="0" baseline="0" dirty="0" smtClean="0">
                          <a:ln>
                            <a:noFill/>
                          </a:ln>
                          <a:solidFill>
                            <a:srgbClr val="FFFFFF"/>
                          </a:solidFill>
                          <a:effectLst/>
                          <a:latin typeface="EC Square Sans Pro"/>
                        </a:rPr>
                        <a:t>4</a:t>
                      </a:r>
                      <a:endParaRPr kumimoji="0" lang="en-US" sz="1600" b="0"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0" i="0" u="none" strike="noStrike" cap="none" normalizeH="0" baseline="0" dirty="0" err="1" smtClean="0">
                          <a:ln>
                            <a:noFill/>
                          </a:ln>
                          <a:solidFill>
                            <a:srgbClr val="FFFFFF"/>
                          </a:solidFill>
                          <a:effectLst/>
                          <a:latin typeface="EC Square Sans Pro"/>
                        </a:rPr>
                        <a:t>Pig</a:t>
                      </a:r>
                      <a:r>
                        <a:rPr kumimoji="0" lang="ro-RO" sz="1600" b="0" i="0" u="none" strike="noStrike" cap="none" normalizeH="0" baseline="0" dirty="0" smtClean="0">
                          <a:ln>
                            <a:noFill/>
                          </a:ln>
                          <a:solidFill>
                            <a:srgbClr val="FFFFFF"/>
                          </a:solidFill>
                          <a:effectLst/>
                          <a:latin typeface="EC Square Sans Pro"/>
                        </a:rPr>
                        <a:t> 100 </a:t>
                      </a:r>
                      <a:r>
                        <a:rPr kumimoji="0" lang="ro-RO" sz="1600" b="0" i="0" u="none" strike="noStrike" cap="none" normalizeH="0" baseline="0" dirty="0">
                          <a:ln>
                            <a:noFill/>
                          </a:ln>
                          <a:solidFill>
                            <a:srgbClr val="FFFFFF"/>
                          </a:solidFill>
                          <a:effectLst/>
                          <a:latin typeface="EC Square Sans Pro"/>
                        </a:rPr>
                        <a:t>kg</a:t>
                      </a:r>
                    </a:p>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0" i="0" u="none" strike="noStrike" cap="none" normalizeH="0" baseline="0" dirty="0" err="1" smtClean="0">
                          <a:ln>
                            <a:noFill/>
                          </a:ln>
                          <a:solidFill>
                            <a:srgbClr val="FFFFFF"/>
                          </a:solidFill>
                          <a:effectLst/>
                          <a:latin typeface="EC Square Sans Pro"/>
                        </a:rPr>
                        <a:t>order</a:t>
                      </a:r>
                      <a:r>
                        <a:rPr kumimoji="0" lang="ro-RO" sz="1600" b="0" i="0" u="none" strike="noStrike" cap="none" normalizeH="0" baseline="0" dirty="0" smtClean="0">
                          <a:ln>
                            <a:noFill/>
                          </a:ln>
                          <a:solidFill>
                            <a:srgbClr val="FFFFFF"/>
                          </a:solidFill>
                          <a:effectLst/>
                          <a:latin typeface="EC Square Sans Pro"/>
                        </a:rPr>
                        <a:t>: </a:t>
                      </a:r>
                      <a:r>
                        <a:rPr kumimoji="0" lang="ro-RO" sz="1600" b="0" i="0" u="none" strike="noStrike" cap="none" normalizeH="0" baseline="0" dirty="0">
                          <a:ln>
                            <a:noFill/>
                          </a:ln>
                          <a:solidFill>
                            <a:srgbClr val="FFFFFF"/>
                          </a:solidFill>
                          <a:effectLst/>
                          <a:latin typeface="EC Square Sans Pro"/>
                        </a:rPr>
                        <a:t>35220</a:t>
                      </a:r>
                      <a:endParaRPr kumimoji="0" lang="en-US" sz="1600" b="0"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0" i="0" u="none" strike="noStrike" cap="none" normalizeH="0" baseline="0" dirty="0">
                          <a:ln>
                            <a:noFill/>
                          </a:ln>
                          <a:solidFill>
                            <a:srgbClr val="FFFFFF"/>
                          </a:solidFill>
                          <a:effectLst/>
                          <a:latin typeface="EC Square Sans Pro"/>
                        </a:rPr>
                        <a:t>Synulox</a:t>
                      </a:r>
                      <a:endParaRPr kumimoji="0" lang="en-US" sz="1600" b="0"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0" i="0" u="none" strike="noStrike" cap="none" normalizeH="0" baseline="0" dirty="0">
                          <a:ln>
                            <a:noFill/>
                          </a:ln>
                          <a:solidFill>
                            <a:srgbClr val="FFFFFF"/>
                          </a:solidFill>
                          <a:effectLst/>
                          <a:latin typeface="EC Square Sans Pro"/>
                        </a:rPr>
                        <a:t>5 ml / 100 kg</a:t>
                      </a:r>
                      <a:endParaRPr kumimoji="0" lang="en-US" sz="1600" b="0"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err="1" smtClean="0">
                          <a:ln>
                            <a:noFill/>
                          </a:ln>
                          <a:solidFill>
                            <a:srgbClr val="FFFFFF"/>
                          </a:solidFill>
                          <a:effectLst/>
                          <a:latin typeface="EC Square Sans Pro"/>
                        </a:rPr>
                        <a:t>Injec</a:t>
                      </a:r>
                      <a:r>
                        <a:rPr kumimoji="0" lang="ro-RO" sz="1600" b="0" i="0" u="none" strike="noStrike" cap="none" normalizeH="0" baseline="0" dirty="0" err="1" smtClean="0">
                          <a:ln>
                            <a:noFill/>
                          </a:ln>
                          <a:solidFill>
                            <a:srgbClr val="FFFFFF"/>
                          </a:solidFill>
                          <a:effectLst/>
                          <a:latin typeface="EC Square Sans Pro"/>
                        </a:rPr>
                        <a:t>tionj</a:t>
                      </a:r>
                      <a:r>
                        <a:rPr kumimoji="0" lang="en-US" sz="1600" b="0" i="0" u="none" strike="noStrike" cap="none" normalizeH="0" baseline="0" dirty="0" smtClean="0">
                          <a:ln>
                            <a:noFill/>
                          </a:ln>
                          <a:solidFill>
                            <a:srgbClr val="FFFFFF"/>
                          </a:solidFill>
                          <a:effectLst/>
                          <a:latin typeface="EC Square Sans Pro"/>
                        </a:rPr>
                        <a:t> </a:t>
                      </a:r>
                      <a:r>
                        <a:rPr kumimoji="0" lang="en-US" sz="1600" b="0" i="0" u="none" strike="noStrike" cap="none" normalizeH="0" baseline="0" dirty="0">
                          <a:ln>
                            <a:noFill/>
                          </a:ln>
                          <a:solidFill>
                            <a:srgbClr val="FFFFFF"/>
                          </a:solidFill>
                          <a:effectLst/>
                          <a:latin typeface="EC Square Sans Pro"/>
                        </a:rPr>
                        <a:t>(IM)</a:t>
                      </a: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0" i="0" u="none" strike="noStrike" cap="none" normalizeH="0" baseline="0" dirty="0">
                          <a:ln>
                            <a:noFill/>
                          </a:ln>
                          <a:solidFill>
                            <a:srgbClr val="FFFFFF"/>
                          </a:solidFill>
                          <a:effectLst/>
                          <a:latin typeface="EC Square Sans Pro"/>
                        </a:rPr>
                        <a:t>14</a:t>
                      </a:r>
                      <a:r>
                        <a:rPr kumimoji="0" lang="en-US" sz="1600" b="0" i="0" u="none" strike="noStrike" cap="none" normalizeH="0" baseline="0" dirty="0">
                          <a:ln>
                            <a:noFill/>
                          </a:ln>
                          <a:solidFill>
                            <a:srgbClr val="FFFFFF"/>
                          </a:solidFill>
                          <a:effectLst/>
                          <a:latin typeface="EC Square Sans Pro"/>
                        </a:rPr>
                        <a:t> </a:t>
                      </a:r>
                      <a:r>
                        <a:rPr kumimoji="0" lang="ro-RO" sz="1600" b="0" i="0" u="none" strike="noStrike" cap="none" normalizeH="0" baseline="0" dirty="0" err="1" smtClean="0">
                          <a:ln>
                            <a:noFill/>
                          </a:ln>
                          <a:solidFill>
                            <a:srgbClr val="FFFFFF"/>
                          </a:solidFill>
                          <a:effectLst/>
                          <a:latin typeface="EC Square Sans Pro"/>
                        </a:rPr>
                        <a:t>days</a:t>
                      </a:r>
                      <a:r>
                        <a:rPr kumimoji="0" lang="ro-RO" sz="1600" b="0" i="0" u="none" strike="noStrike" cap="none" normalizeH="0" baseline="0" dirty="0" smtClean="0">
                          <a:ln>
                            <a:noFill/>
                          </a:ln>
                          <a:solidFill>
                            <a:srgbClr val="FFFFFF"/>
                          </a:solidFill>
                          <a:effectLst/>
                          <a:latin typeface="EC Square Sans Pro"/>
                        </a:rPr>
                        <a:t> (25/03/20</a:t>
                      </a:r>
                      <a:r>
                        <a:rPr kumimoji="0" lang="en-US" sz="1600" b="0" i="0" u="none" strike="noStrike" cap="none" normalizeH="0" baseline="0" dirty="0" smtClean="0">
                          <a:ln>
                            <a:noFill/>
                          </a:ln>
                          <a:solidFill>
                            <a:srgbClr val="FFFFFF"/>
                          </a:solidFill>
                          <a:effectLst/>
                          <a:latin typeface="EC Square Sans Pro"/>
                        </a:rPr>
                        <a:t>2</a:t>
                      </a:r>
                      <a:r>
                        <a:rPr kumimoji="0" lang="ro-RO" sz="1600" b="0" i="0" u="none" strike="noStrike" cap="none" normalizeH="0" baseline="0" dirty="0" smtClean="0">
                          <a:ln>
                            <a:noFill/>
                          </a:ln>
                          <a:solidFill>
                            <a:srgbClr val="FFFFFF"/>
                          </a:solidFill>
                          <a:effectLst/>
                          <a:latin typeface="EC Square Sans Pro"/>
                        </a:rPr>
                        <a:t>4</a:t>
                      </a:r>
                      <a:r>
                        <a:rPr kumimoji="0" lang="ro-RO" sz="1600" b="0" i="0" u="none" strike="noStrike" cap="none" normalizeH="0" baseline="0" dirty="0">
                          <a:ln>
                            <a:noFill/>
                          </a:ln>
                          <a:solidFill>
                            <a:srgbClr val="FFFFFF"/>
                          </a:solidFill>
                          <a:effectLst/>
                          <a:latin typeface="EC Square Sans Pro"/>
                        </a:rPr>
                        <a:t>)</a:t>
                      </a:r>
                      <a:endParaRPr kumimoji="0" lang="en-US" sz="1600" b="0"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lumMod val="75000"/>
                      </a:schemeClr>
                    </a:solidFill>
                  </a:tcPr>
                </a:tc>
              </a:tr>
            </a:tbl>
          </a:graphicData>
        </a:graphic>
      </p:graphicFrame>
      <p:pic>
        <p:nvPicPr>
          <p:cNvPr id="9" name="Picture 4" descr="Center for Veterinary Medicine's official logo"/>
          <p:cNvPicPr>
            <a:picLocks noChangeAspect="1" noChangeArrowheads="1"/>
          </p:cNvPicPr>
          <p:nvPr/>
        </p:nvPicPr>
        <p:blipFill>
          <a:blip r:embed="rId3" cstate="print"/>
          <a:srcRect/>
          <a:stretch>
            <a:fillRect/>
          </a:stretch>
        </p:blipFill>
        <p:spPr bwMode="auto">
          <a:xfrm rot="423105">
            <a:off x="6968711" y="-83869"/>
            <a:ext cx="1537591" cy="1065301"/>
          </a:xfrm>
          <a:prstGeom prst="rect">
            <a:avLst/>
          </a:prstGeom>
          <a:ln>
            <a:noFill/>
          </a:ln>
          <a:effectLst>
            <a:softEdge rad="112500"/>
          </a:effectLst>
        </p:spPr>
      </p:pic>
      <p:sp>
        <p:nvSpPr>
          <p:cNvPr id="6" name="TextBox 5"/>
          <p:cNvSpPr txBox="1"/>
          <p:nvPr/>
        </p:nvSpPr>
        <p:spPr>
          <a:xfrm>
            <a:off x="152573" y="4825862"/>
            <a:ext cx="2714644" cy="830997"/>
          </a:xfrm>
          <a:prstGeom prst="rect">
            <a:avLst/>
          </a:prstGeom>
          <a:noFill/>
        </p:spPr>
        <p:txBody>
          <a:bodyPr wrap="square" rtlCol="0">
            <a:spAutoFit/>
          </a:bodyPr>
          <a:lstStyle/>
          <a:p>
            <a:r>
              <a:rPr lang="ro-RO" sz="2400" b="1" dirty="0" smtClean="0">
                <a:solidFill>
                  <a:srgbClr val="002060"/>
                </a:solidFill>
                <a:latin typeface="EC Square Sans Pro"/>
              </a:rPr>
              <a:t>Example</a:t>
            </a:r>
            <a:r>
              <a:rPr lang="en-US" sz="2400" b="1" dirty="0" smtClean="0">
                <a:solidFill>
                  <a:srgbClr val="002060"/>
                </a:solidFill>
                <a:latin typeface="EC Square Sans Pro"/>
              </a:rPr>
              <a:t> of a </a:t>
            </a:r>
          </a:p>
          <a:p>
            <a:r>
              <a:rPr lang="en-US" sz="2400" b="1" dirty="0">
                <a:solidFill>
                  <a:srgbClr val="002060"/>
                </a:solidFill>
                <a:latin typeface="EC Square Sans Pro"/>
              </a:rPr>
              <a:t>t</a:t>
            </a:r>
            <a:r>
              <a:rPr lang="en-US" sz="2400" b="1" dirty="0" smtClean="0">
                <a:solidFill>
                  <a:srgbClr val="002060"/>
                </a:solidFill>
                <a:latin typeface="EC Square Sans Pro"/>
              </a:rPr>
              <a:t>reatment registry</a:t>
            </a:r>
            <a:r>
              <a:rPr lang="ro-RO" b="1" dirty="0" smtClean="0">
                <a:solidFill>
                  <a:srgbClr val="002060"/>
                </a:solidFill>
                <a:latin typeface="EC Square Sans Pro"/>
              </a:rPr>
              <a:t>:</a:t>
            </a:r>
            <a:endParaRPr lang="en-US" b="1" dirty="0">
              <a:solidFill>
                <a:srgbClr val="002060"/>
              </a:solidFill>
              <a:latin typeface="EC Square Sans Pro"/>
            </a:endParaRPr>
          </a:p>
        </p:txBody>
      </p:sp>
      <p:grpSp>
        <p:nvGrpSpPr>
          <p:cNvPr id="7" name="Group 8"/>
          <p:cNvGrpSpPr>
            <a:grpSpLocks/>
          </p:cNvGrpSpPr>
          <p:nvPr/>
        </p:nvGrpSpPr>
        <p:grpSpPr bwMode="auto">
          <a:xfrm>
            <a:off x="152573" y="848882"/>
            <a:ext cx="8436667" cy="2080090"/>
            <a:chOff x="559" y="1311"/>
            <a:chExt cx="3271" cy="668"/>
          </a:xfrm>
        </p:grpSpPr>
        <p:pic>
          <p:nvPicPr>
            <p:cNvPr id="10" name="Picture 9" descr="cow-blogsize">
              <a:hlinkClick r:id="rId4"/>
            </p:cNvPr>
            <p:cNvPicPr>
              <a:picLocks noChangeAspect="1" noChangeArrowheads="1"/>
            </p:cNvPicPr>
            <p:nvPr/>
          </p:nvPicPr>
          <p:blipFill>
            <a:blip r:embed="rId5" cstate="print"/>
            <a:srcRect/>
            <a:stretch>
              <a:fillRect/>
            </a:stretch>
          </p:blipFill>
          <p:spPr bwMode="auto">
            <a:xfrm>
              <a:off x="559" y="1314"/>
              <a:ext cx="789" cy="661"/>
            </a:xfrm>
            <a:prstGeom prst="rect">
              <a:avLst/>
            </a:prstGeom>
            <a:noFill/>
            <a:ln w="9525">
              <a:noFill/>
              <a:miter lim="800000"/>
              <a:headEnd/>
              <a:tailEnd/>
            </a:ln>
          </p:spPr>
        </p:pic>
        <p:pic>
          <p:nvPicPr>
            <p:cNvPr id="11" name="Picture 10" descr="PigFace">
              <a:hlinkClick r:id="rId6"/>
            </p:cNvPr>
            <p:cNvPicPr>
              <a:picLocks noChangeAspect="1" noChangeArrowheads="1"/>
            </p:cNvPicPr>
            <p:nvPr/>
          </p:nvPicPr>
          <p:blipFill>
            <a:blip r:embed="rId7" cstate="print"/>
            <a:srcRect/>
            <a:stretch>
              <a:fillRect/>
            </a:stretch>
          </p:blipFill>
          <p:spPr bwMode="auto">
            <a:xfrm>
              <a:off x="1421" y="1314"/>
              <a:ext cx="677" cy="665"/>
            </a:xfrm>
            <a:prstGeom prst="rect">
              <a:avLst/>
            </a:prstGeom>
            <a:noFill/>
            <a:ln w="9525">
              <a:noFill/>
              <a:miter lim="800000"/>
              <a:headEnd/>
              <a:tailEnd/>
            </a:ln>
          </p:spPr>
        </p:pic>
        <p:pic>
          <p:nvPicPr>
            <p:cNvPr id="12" name="Picture 11" descr="3129007252_5d1f779afa">
              <a:hlinkClick r:id="rId8"/>
            </p:cNvPr>
            <p:cNvPicPr>
              <a:picLocks noChangeAspect="1" noChangeArrowheads="1"/>
            </p:cNvPicPr>
            <p:nvPr/>
          </p:nvPicPr>
          <p:blipFill>
            <a:blip r:embed="rId9" cstate="print"/>
            <a:srcRect/>
            <a:stretch>
              <a:fillRect/>
            </a:stretch>
          </p:blipFill>
          <p:spPr bwMode="auto">
            <a:xfrm>
              <a:off x="2146" y="1314"/>
              <a:ext cx="817" cy="660"/>
            </a:xfrm>
            <a:prstGeom prst="rect">
              <a:avLst/>
            </a:prstGeom>
            <a:noFill/>
            <a:ln w="9525">
              <a:noFill/>
              <a:miter lim="800000"/>
              <a:headEnd/>
              <a:tailEnd/>
            </a:ln>
          </p:spPr>
        </p:pic>
        <p:pic>
          <p:nvPicPr>
            <p:cNvPr id="13" name="Picture 12" descr="Chicken%2520face">
              <a:hlinkClick r:id="rId10"/>
            </p:cNvPr>
            <p:cNvPicPr>
              <a:picLocks noChangeAspect="1" noChangeArrowheads="1"/>
            </p:cNvPicPr>
            <p:nvPr/>
          </p:nvPicPr>
          <p:blipFill>
            <a:blip r:embed="rId11" cstate="print"/>
            <a:srcRect/>
            <a:stretch>
              <a:fillRect/>
            </a:stretch>
          </p:blipFill>
          <p:spPr bwMode="auto">
            <a:xfrm>
              <a:off x="3044" y="1311"/>
              <a:ext cx="786" cy="667"/>
            </a:xfrm>
            <a:prstGeom prst="rect">
              <a:avLst/>
            </a:prstGeom>
            <a:noFill/>
            <a:ln w="9525">
              <a:noFill/>
              <a:miter lim="800000"/>
              <a:headEnd/>
              <a:tailEnd/>
            </a:ln>
          </p:spPr>
        </p:pic>
      </p:grpSp>
      <p:grpSp>
        <p:nvGrpSpPr>
          <p:cNvPr id="14" name="Group 13"/>
          <p:cNvGrpSpPr>
            <a:grpSpLocks/>
          </p:cNvGrpSpPr>
          <p:nvPr/>
        </p:nvGrpSpPr>
        <p:grpSpPr bwMode="auto">
          <a:xfrm>
            <a:off x="152573" y="2796595"/>
            <a:ext cx="8436667" cy="2117034"/>
            <a:chOff x="553" y="2976"/>
            <a:chExt cx="3250" cy="671"/>
          </a:xfrm>
        </p:grpSpPr>
        <p:pic>
          <p:nvPicPr>
            <p:cNvPr id="15" name="Picture 14" descr="zoombak-dog-collar-lg">
              <a:hlinkClick r:id="rId12"/>
            </p:cNvPr>
            <p:cNvPicPr>
              <a:picLocks noChangeAspect="1" noChangeArrowheads="1"/>
            </p:cNvPicPr>
            <p:nvPr/>
          </p:nvPicPr>
          <p:blipFill>
            <a:blip r:embed="rId13" cstate="print"/>
            <a:srcRect t="-7356" r="1057"/>
            <a:stretch>
              <a:fillRect/>
            </a:stretch>
          </p:blipFill>
          <p:spPr bwMode="auto">
            <a:xfrm>
              <a:off x="553" y="2976"/>
              <a:ext cx="771" cy="646"/>
            </a:xfrm>
            <a:prstGeom prst="rect">
              <a:avLst/>
            </a:prstGeom>
            <a:noFill/>
            <a:ln w="9525">
              <a:noFill/>
              <a:miter lim="800000"/>
              <a:headEnd/>
              <a:tailEnd/>
            </a:ln>
          </p:spPr>
        </p:pic>
        <p:pic>
          <p:nvPicPr>
            <p:cNvPr id="16" name="Picture 15" descr="Tabby1-DomesticCat-Closeup">
              <a:hlinkClick r:id="rId14"/>
            </p:cNvPr>
            <p:cNvPicPr>
              <a:picLocks noChangeAspect="1" noChangeArrowheads="1"/>
            </p:cNvPicPr>
            <p:nvPr/>
          </p:nvPicPr>
          <p:blipFill>
            <a:blip r:embed="rId15" cstate="print"/>
            <a:srcRect/>
            <a:stretch>
              <a:fillRect/>
            </a:stretch>
          </p:blipFill>
          <p:spPr bwMode="auto">
            <a:xfrm>
              <a:off x="1415" y="3021"/>
              <a:ext cx="680" cy="603"/>
            </a:xfrm>
            <a:prstGeom prst="rect">
              <a:avLst/>
            </a:prstGeom>
            <a:noFill/>
            <a:ln w="9525">
              <a:noFill/>
              <a:miter lim="800000"/>
              <a:headEnd/>
              <a:tailEnd/>
            </a:ln>
          </p:spPr>
        </p:pic>
        <p:pic>
          <p:nvPicPr>
            <p:cNvPr id="17" name="Picture 16" descr="lop_rabbit_easter">
              <a:hlinkClick r:id="rId16"/>
            </p:cNvPr>
            <p:cNvPicPr>
              <a:picLocks noChangeAspect="1" noChangeArrowheads="1"/>
            </p:cNvPicPr>
            <p:nvPr/>
          </p:nvPicPr>
          <p:blipFill>
            <a:blip r:embed="rId17" cstate="print"/>
            <a:srcRect b="12599"/>
            <a:stretch>
              <a:fillRect/>
            </a:stretch>
          </p:blipFill>
          <p:spPr bwMode="auto">
            <a:xfrm>
              <a:off x="2186" y="3021"/>
              <a:ext cx="716" cy="626"/>
            </a:xfrm>
            <a:prstGeom prst="rect">
              <a:avLst/>
            </a:prstGeom>
            <a:noFill/>
            <a:ln w="9525">
              <a:noFill/>
              <a:miter lim="800000"/>
              <a:headEnd/>
              <a:tailEnd/>
            </a:ln>
          </p:spPr>
        </p:pic>
        <p:pic>
          <p:nvPicPr>
            <p:cNvPr id="18" name="Picture 17" descr="AprilShow016">
              <a:hlinkClick r:id="rId18"/>
            </p:cNvPr>
            <p:cNvPicPr>
              <a:picLocks noChangeAspect="1" noChangeArrowheads="1"/>
            </p:cNvPicPr>
            <p:nvPr/>
          </p:nvPicPr>
          <p:blipFill>
            <a:blip r:embed="rId19" cstate="print"/>
            <a:srcRect r="19444" b="12163"/>
            <a:stretch>
              <a:fillRect/>
            </a:stretch>
          </p:blipFill>
          <p:spPr bwMode="auto">
            <a:xfrm>
              <a:off x="3050" y="3018"/>
              <a:ext cx="753" cy="619"/>
            </a:xfrm>
            <a:prstGeom prst="rect">
              <a:avLst/>
            </a:prstGeom>
            <a:noFill/>
            <a:ln w="9525">
              <a:noFill/>
              <a:miter lim="800000"/>
              <a:headEnd/>
              <a:tailEnd/>
            </a:ln>
          </p:spPr>
        </p:pic>
      </p:grpSp>
    </p:spTree>
    <p:extLst>
      <p:ext uri="{BB962C8B-B14F-4D97-AF65-F5344CB8AC3E}">
        <p14:creationId xmlns:p14="http://schemas.microsoft.com/office/powerpoint/2010/main" val="7295185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7224" y="2881007"/>
            <a:ext cx="10297551" cy="3616470"/>
          </a:xfrm>
        </p:spPr>
        <p:txBody>
          <a:bodyPr>
            <a:noAutofit/>
          </a:bodyPr>
          <a:lstStyle/>
          <a:p>
            <a:pPr marL="449263" indent="-449263" algn="just">
              <a:spcBef>
                <a:spcPts val="0"/>
              </a:spcBef>
              <a:buFont typeface="Franklin Gothic Medium" pitchFamily="34" charset="0"/>
              <a:buChar char="►"/>
            </a:pPr>
            <a:r>
              <a:rPr lang="en-US" b="1" dirty="0">
                <a:solidFill>
                  <a:srgbClr val="002060"/>
                </a:solidFill>
                <a:latin typeface="EC Square Sans Pro" panose="020B0506040000020004"/>
              </a:rPr>
              <a:t>Most medications, with few exceptions, require </a:t>
            </a:r>
            <a:r>
              <a:rPr lang="en-US" sz="3200" b="1" dirty="0">
                <a:solidFill>
                  <a:srgbClr val="FF0000"/>
                </a:solidFill>
                <a:latin typeface="EC Square Sans Pro" panose="020B0506040000020004"/>
              </a:rPr>
              <a:t>30-40 days </a:t>
            </a:r>
            <a:r>
              <a:rPr lang="en-US" b="1" dirty="0">
                <a:solidFill>
                  <a:srgbClr val="002060"/>
                </a:solidFill>
                <a:latin typeface="EC Square Sans Pro" panose="020B0506040000020004"/>
              </a:rPr>
              <a:t>to completely disappear from the </a:t>
            </a:r>
            <a:r>
              <a:rPr lang="en-US" b="1" dirty="0" smtClean="0">
                <a:solidFill>
                  <a:srgbClr val="002060"/>
                </a:solidFill>
                <a:latin typeface="EC Square Sans Pro" panose="020B0506040000020004"/>
              </a:rPr>
              <a:t>body</a:t>
            </a:r>
            <a:r>
              <a:rPr lang="en-GB" b="1" dirty="0" smtClean="0">
                <a:solidFill>
                  <a:srgbClr val="002060"/>
                </a:solidFill>
                <a:latin typeface="EC Square Sans Pro" panose="020B0506040000020004"/>
              </a:rPr>
              <a:t>!</a:t>
            </a:r>
            <a:endParaRPr lang="ro-RO" b="1" dirty="0">
              <a:solidFill>
                <a:srgbClr val="002060"/>
              </a:solidFill>
              <a:latin typeface="EC Square Sans Pro" panose="020B0506040000020004"/>
            </a:endParaRPr>
          </a:p>
          <a:p>
            <a:pPr marL="449263" indent="-449263" algn="just">
              <a:spcBef>
                <a:spcPts val="0"/>
              </a:spcBef>
              <a:buFont typeface="Franklin Gothic Medium" pitchFamily="34" charset="0"/>
              <a:buChar char="►"/>
            </a:pPr>
            <a:endParaRPr lang="en-GB" sz="1400" b="1" dirty="0">
              <a:solidFill>
                <a:srgbClr val="002060"/>
              </a:solidFill>
              <a:latin typeface="EC Square Sans Pro" panose="020B0506040000020004"/>
            </a:endParaRPr>
          </a:p>
          <a:p>
            <a:pPr marL="449263" indent="-449263" algn="just">
              <a:spcBef>
                <a:spcPts val="0"/>
              </a:spcBef>
              <a:buFont typeface="Franklin Gothic Medium" pitchFamily="34" charset="0"/>
              <a:buChar char="►"/>
            </a:pPr>
            <a:r>
              <a:rPr lang="en-US" b="1" dirty="0">
                <a:solidFill>
                  <a:srgbClr val="002060"/>
                </a:solidFill>
                <a:latin typeface="EC Square Sans Pro" panose="020B0506040000020004"/>
              </a:rPr>
              <a:t>The withdrawal period applies to </a:t>
            </a:r>
            <a:r>
              <a:rPr lang="en-US" sz="3200" b="1" dirty="0">
                <a:solidFill>
                  <a:srgbClr val="FF0000"/>
                </a:solidFill>
                <a:latin typeface="EC Square Sans Pro" panose="020B0506040000020004"/>
              </a:rPr>
              <a:t>all </a:t>
            </a:r>
            <a:r>
              <a:rPr lang="en-US" b="1" dirty="0">
                <a:solidFill>
                  <a:srgbClr val="002060"/>
                </a:solidFill>
                <a:latin typeface="EC Square Sans Pro" panose="020B0506040000020004"/>
              </a:rPr>
              <a:t>categories of animals intended for human </a:t>
            </a:r>
            <a:r>
              <a:rPr lang="en-US" b="1" dirty="0" smtClean="0">
                <a:solidFill>
                  <a:srgbClr val="002060"/>
                </a:solidFill>
                <a:latin typeface="EC Square Sans Pro" panose="020B0506040000020004"/>
              </a:rPr>
              <a:t>consumption</a:t>
            </a:r>
            <a:r>
              <a:rPr lang="ro-RO" b="1" dirty="0" smtClean="0">
                <a:solidFill>
                  <a:srgbClr val="002060"/>
                </a:solidFill>
                <a:latin typeface="EC Square Sans Pro" panose="020B0506040000020004"/>
              </a:rPr>
              <a:t>!</a:t>
            </a:r>
            <a:endParaRPr lang="ro-RO" b="1" dirty="0">
              <a:solidFill>
                <a:srgbClr val="002060"/>
              </a:solidFill>
              <a:latin typeface="EC Square Sans Pro" panose="020B0506040000020004"/>
            </a:endParaRPr>
          </a:p>
          <a:p>
            <a:pPr marL="449263" indent="-449263" algn="just">
              <a:spcBef>
                <a:spcPts val="0"/>
              </a:spcBef>
              <a:buFont typeface="Franklin Gothic Medium" pitchFamily="34" charset="0"/>
              <a:buChar char="►"/>
            </a:pPr>
            <a:endParaRPr lang="ro-RO" sz="1400" b="1" dirty="0">
              <a:solidFill>
                <a:srgbClr val="002060"/>
              </a:solidFill>
              <a:latin typeface="EC Square Sans Pro" panose="020B0506040000020004"/>
            </a:endParaRPr>
          </a:p>
          <a:p>
            <a:pPr marL="449263" indent="-449263" algn="just">
              <a:spcBef>
                <a:spcPts val="0"/>
              </a:spcBef>
              <a:buFont typeface="Franklin Gothic Medium" pitchFamily="34" charset="0"/>
              <a:buChar char="►"/>
            </a:pPr>
            <a:r>
              <a:rPr lang="en-US" b="1" dirty="0">
                <a:solidFill>
                  <a:srgbClr val="002060"/>
                </a:solidFill>
                <a:latin typeface="EC Square Sans Pro" panose="020B0506040000020004"/>
              </a:rPr>
              <a:t>The </a:t>
            </a:r>
            <a:r>
              <a:rPr lang="en-US" sz="3200" b="1" dirty="0">
                <a:solidFill>
                  <a:srgbClr val="FF0000"/>
                </a:solidFill>
                <a:latin typeface="EC Square Sans Pro" panose="020B0506040000020004"/>
              </a:rPr>
              <a:t>cascading </a:t>
            </a:r>
            <a:r>
              <a:rPr lang="en-US" b="1" dirty="0">
                <a:solidFill>
                  <a:srgbClr val="002060"/>
                </a:solidFill>
                <a:latin typeface="EC Square Sans Pro" panose="020B0506040000020004"/>
              </a:rPr>
              <a:t>use of a product is permitted for </a:t>
            </a:r>
            <a:r>
              <a:rPr lang="en-US" b="1" dirty="0">
                <a:solidFill>
                  <a:srgbClr val="FF0000"/>
                </a:solidFill>
                <a:latin typeface="EC Square Sans Pro" panose="020B0506040000020004"/>
              </a:rPr>
              <a:t>one </a:t>
            </a:r>
            <a:r>
              <a:rPr lang="en-US" b="1" dirty="0">
                <a:solidFill>
                  <a:srgbClr val="002060"/>
                </a:solidFill>
                <a:latin typeface="EC Square Sans Pro" panose="020B0506040000020004"/>
              </a:rPr>
              <a:t>animal or for </a:t>
            </a:r>
            <a:r>
              <a:rPr lang="en-US" b="1" dirty="0">
                <a:solidFill>
                  <a:srgbClr val="FF0000"/>
                </a:solidFill>
                <a:latin typeface="EC Square Sans Pro" panose="020B0506040000020004"/>
              </a:rPr>
              <a:t>a small </a:t>
            </a:r>
            <a:r>
              <a:rPr lang="en-US" b="1" dirty="0">
                <a:solidFill>
                  <a:srgbClr val="002060"/>
                </a:solidFill>
                <a:latin typeface="EC Square Sans Pro" panose="020B0506040000020004"/>
              </a:rPr>
              <a:t>number of animals within a </a:t>
            </a:r>
            <a:r>
              <a:rPr lang="en-US" b="1" dirty="0" smtClean="0">
                <a:solidFill>
                  <a:srgbClr val="002060"/>
                </a:solidFill>
                <a:latin typeface="EC Square Sans Pro" panose="020B0506040000020004"/>
              </a:rPr>
              <a:t>farm.</a:t>
            </a:r>
            <a:endParaRPr lang="en-US" b="1" dirty="0">
              <a:solidFill>
                <a:srgbClr val="002060"/>
              </a:solidFill>
              <a:latin typeface="EC Square Sans Pro" panose="020B0506040000020004"/>
            </a:endParaRPr>
          </a:p>
          <a:p>
            <a:pPr marL="449263" indent="-449263" algn="just">
              <a:spcBef>
                <a:spcPts val="0"/>
              </a:spcBef>
              <a:buFont typeface="Franklin Gothic Medium" pitchFamily="34" charset="0"/>
              <a:buChar char="►"/>
            </a:pPr>
            <a:endParaRPr lang="ro-RO" sz="1200" b="1" dirty="0">
              <a:solidFill>
                <a:srgbClr val="002060"/>
              </a:solidFill>
              <a:latin typeface="EC Square Sans Pro" panose="020B0506040000020004"/>
            </a:endParaRPr>
          </a:p>
          <a:p>
            <a:pPr marL="449263" indent="-449263" algn="just">
              <a:spcBef>
                <a:spcPts val="0"/>
              </a:spcBef>
              <a:buFont typeface="Franklin Gothic Medium" pitchFamily="34" charset="0"/>
              <a:buChar char="►"/>
            </a:pPr>
            <a:r>
              <a:rPr lang="en-US" b="1" dirty="0">
                <a:solidFill>
                  <a:srgbClr val="002060"/>
                </a:solidFill>
                <a:latin typeface="EC Square Sans Pro" panose="020B0506040000020004"/>
              </a:rPr>
              <a:t>Non-compliance with the legislation can lead to </a:t>
            </a:r>
            <a:r>
              <a:rPr lang="en-US" sz="3200" b="1" dirty="0">
                <a:solidFill>
                  <a:srgbClr val="FF0000"/>
                </a:solidFill>
                <a:latin typeface="EC Square Sans Pro" panose="020B0506040000020004"/>
              </a:rPr>
              <a:t>troubles</a:t>
            </a:r>
            <a:r>
              <a:rPr lang="en-US" sz="3600" b="1" dirty="0">
                <a:solidFill>
                  <a:srgbClr val="002060"/>
                </a:solidFill>
                <a:latin typeface="EC Square Sans Pro" panose="020B0506040000020004"/>
              </a:rPr>
              <a:t>!</a:t>
            </a:r>
            <a:endParaRPr lang="ro-RO" sz="3600" b="1" dirty="0">
              <a:solidFill>
                <a:srgbClr val="002060"/>
              </a:solidFill>
              <a:latin typeface="EC Square Sans Pro" panose="020B0506040000020004"/>
            </a:endParaRPr>
          </a:p>
        </p:txBody>
      </p:sp>
      <p:sp>
        <p:nvSpPr>
          <p:cNvPr id="5" name="Title 4"/>
          <p:cNvSpPr>
            <a:spLocks noGrp="1"/>
          </p:cNvSpPr>
          <p:nvPr>
            <p:ph type="title"/>
          </p:nvPr>
        </p:nvSpPr>
        <p:spPr>
          <a:xfrm>
            <a:off x="8817716" y="998992"/>
            <a:ext cx="2286382" cy="1113313"/>
          </a:xfrm>
        </p:spPr>
        <p:txBody>
          <a:bodyPr>
            <a:normAutofit fontScale="90000"/>
          </a:bodyPr>
          <a:lstStyle/>
          <a:p>
            <a:r>
              <a:rPr lang="en-US" sz="4800" b="1" dirty="0" smtClean="0">
                <a:solidFill>
                  <a:srgbClr val="FF0000"/>
                </a:solidFill>
                <a:latin typeface="EC Square Sans Pro" panose="020B0506040000020004"/>
              </a:rPr>
              <a:t>Do not </a:t>
            </a:r>
            <a:r>
              <a:rPr lang="en-US" sz="4800" b="1" dirty="0">
                <a:solidFill>
                  <a:srgbClr val="FF0000"/>
                </a:solidFill>
                <a:latin typeface="EC Square Sans Pro" panose="020B0506040000020004"/>
              </a:rPr>
              <a:t>forget!</a:t>
            </a:r>
            <a:endParaRPr lang="en-US" b="1" dirty="0">
              <a:solidFill>
                <a:srgbClr val="FF0000"/>
              </a:solidFill>
              <a:latin typeface="EC Square Sans Pro" panose="020B0506040000020004"/>
            </a:endParaRPr>
          </a:p>
        </p:txBody>
      </p:sp>
    </p:spTree>
    <p:extLst>
      <p:ext uri="{BB962C8B-B14F-4D97-AF65-F5344CB8AC3E}">
        <p14:creationId xmlns:p14="http://schemas.microsoft.com/office/powerpoint/2010/main" val="20706775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665" y="1793474"/>
            <a:ext cx="10864946" cy="483279"/>
          </a:xfrm>
          <a:solidFill>
            <a:srgbClr val="002060"/>
          </a:solidFill>
        </p:spPr>
        <p:txBody>
          <a:bodyPr/>
          <a:lstStyle/>
          <a:p>
            <a:pPr marL="0" indent="0">
              <a:spcBef>
                <a:spcPts val="0"/>
              </a:spcBef>
              <a:buNone/>
            </a:pPr>
            <a:r>
              <a:rPr lang="en-US" sz="2400" b="1" dirty="0">
                <a:solidFill>
                  <a:schemeClr val="bg1"/>
                </a:solidFill>
                <a:effectLst>
                  <a:outerShdw blurRad="38100" dist="38100" dir="2700000" algn="tl">
                    <a:srgbClr val="000000">
                      <a:alpha val="43137"/>
                    </a:srgbClr>
                  </a:outerShdw>
                </a:effectLst>
                <a:latin typeface="EC Square Sans Pro" panose="020B0506040000020004"/>
              </a:rPr>
              <a:t>The medications in this group are prescribed and used only by a </a:t>
            </a:r>
            <a:r>
              <a:rPr lang="en-US" sz="2400" b="1" dirty="0" smtClean="0">
                <a:solidFill>
                  <a:schemeClr val="bg1"/>
                </a:solidFill>
                <a:effectLst>
                  <a:outerShdw blurRad="38100" dist="38100" dir="2700000" algn="tl">
                    <a:srgbClr val="000000">
                      <a:alpha val="43137"/>
                    </a:srgbClr>
                  </a:outerShdw>
                </a:effectLst>
                <a:latin typeface="EC Square Sans Pro" panose="020B0506040000020004"/>
              </a:rPr>
              <a:t>veterinarian.</a:t>
            </a:r>
            <a:endParaRPr lang="en-US" sz="2400" dirty="0">
              <a:solidFill>
                <a:schemeClr val="bg1"/>
              </a:solidFill>
              <a:effectLst>
                <a:outerShdw blurRad="38100" dist="38100" dir="2700000" algn="tl">
                  <a:srgbClr val="000000">
                    <a:alpha val="43137"/>
                  </a:srgbClr>
                </a:outerShdw>
              </a:effectLst>
              <a:latin typeface="EC Square Sans Pro" panose="020B0506040000020004"/>
            </a:endParaRPr>
          </a:p>
        </p:txBody>
      </p:sp>
      <p:pic>
        <p:nvPicPr>
          <p:cNvPr id="4" name="Picture 7" descr="Lutalyse"/>
          <p:cNvPicPr>
            <a:picLocks noChangeAspect="1" noChangeArrowheads="1"/>
          </p:cNvPicPr>
          <p:nvPr/>
        </p:nvPicPr>
        <p:blipFill>
          <a:blip r:embed="rId2" cstate="print">
            <a:lum bright="-6000" contrast="13000"/>
          </a:blip>
          <a:srcRect/>
          <a:stretch>
            <a:fillRect/>
          </a:stretch>
        </p:blipFill>
        <p:spPr bwMode="auto">
          <a:xfrm>
            <a:off x="276665" y="2282110"/>
            <a:ext cx="3726861" cy="3575781"/>
          </a:xfrm>
          <a:prstGeom prst="rect">
            <a:avLst/>
          </a:prstGeom>
          <a:noFill/>
        </p:spPr>
      </p:pic>
      <p:pic>
        <p:nvPicPr>
          <p:cNvPr id="6" name="Picture 5" descr="Pen G"/>
          <p:cNvPicPr>
            <a:picLocks noChangeAspect="1" noChangeArrowheads="1"/>
          </p:cNvPicPr>
          <p:nvPr/>
        </p:nvPicPr>
        <p:blipFill>
          <a:blip r:embed="rId3" cstate="print">
            <a:lum contrast="10000"/>
          </a:blip>
          <a:srcRect/>
          <a:stretch>
            <a:fillRect/>
          </a:stretch>
        </p:blipFill>
        <p:spPr bwMode="auto">
          <a:xfrm>
            <a:off x="4003525" y="2282109"/>
            <a:ext cx="3161620" cy="3581137"/>
          </a:xfrm>
          <a:prstGeom prst="rect">
            <a:avLst/>
          </a:prstGeom>
          <a:noFill/>
        </p:spPr>
      </p:pic>
      <p:pic>
        <p:nvPicPr>
          <p:cNvPr id="7" name="Picture 9" descr="micotilbox"/>
          <p:cNvPicPr>
            <a:picLocks noChangeAspect="1" noChangeArrowheads="1"/>
          </p:cNvPicPr>
          <p:nvPr/>
        </p:nvPicPr>
        <p:blipFill>
          <a:blip r:embed="rId4" cstate="print">
            <a:lum bright="-2000" contrast="13000"/>
          </a:blip>
          <a:srcRect l="13194" r="8680"/>
          <a:stretch>
            <a:fillRect/>
          </a:stretch>
        </p:blipFill>
        <p:spPr bwMode="auto">
          <a:xfrm>
            <a:off x="7165144" y="2282108"/>
            <a:ext cx="3976467" cy="3575783"/>
          </a:xfrm>
          <a:prstGeom prst="rect">
            <a:avLst/>
          </a:prstGeom>
          <a:noFill/>
        </p:spPr>
      </p:pic>
      <p:sp>
        <p:nvSpPr>
          <p:cNvPr id="8" name="TextBox 7"/>
          <p:cNvSpPr txBox="1"/>
          <p:nvPr/>
        </p:nvSpPr>
        <p:spPr>
          <a:xfrm>
            <a:off x="537838" y="6034693"/>
            <a:ext cx="3500462" cy="338554"/>
          </a:xfrm>
          <a:prstGeom prst="rect">
            <a:avLst/>
          </a:prstGeom>
          <a:solidFill>
            <a:srgbClr val="002060"/>
          </a:solidFill>
        </p:spPr>
        <p:txBody>
          <a:bodyPr wrap="square" rtlCol="0">
            <a:spAutoFit/>
          </a:bodyPr>
          <a:lstStyle/>
          <a:p>
            <a:r>
              <a:rPr lang="ro-RO" sz="1600" dirty="0">
                <a:solidFill>
                  <a:schemeClr val="accent1">
                    <a:lumMod val="20000"/>
                    <a:lumOff val="80000"/>
                  </a:schemeClr>
                </a:solidFill>
                <a:latin typeface="EC Square Sans Pro" panose="020B0506040000020004"/>
              </a:rPr>
              <a:t>Images tribute to: </a:t>
            </a:r>
            <a:r>
              <a:rPr lang="en-US" sz="1600" dirty="0">
                <a:solidFill>
                  <a:schemeClr val="accent1">
                    <a:lumMod val="20000"/>
                    <a:lumOff val="80000"/>
                  </a:schemeClr>
                </a:solidFill>
                <a:latin typeface="EC Square Sans Pro" panose="020B0506040000020004"/>
              </a:rPr>
              <a:t>Block </a:t>
            </a:r>
            <a:r>
              <a:rPr lang="ro-RO" sz="1600" dirty="0">
                <a:solidFill>
                  <a:schemeClr val="accent1">
                    <a:lumMod val="20000"/>
                    <a:lumOff val="80000"/>
                  </a:schemeClr>
                </a:solidFill>
                <a:latin typeface="Calibri" pitchFamily="34" charset="0"/>
              </a:rPr>
              <a:t>&amp; </a:t>
            </a:r>
            <a:r>
              <a:rPr lang="en-US" sz="1600" dirty="0">
                <a:solidFill>
                  <a:schemeClr val="accent1">
                    <a:lumMod val="20000"/>
                    <a:lumOff val="80000"/>
                  </a:schemeClr>
                </a:solidFill>
                <a:latin typeface="EC Square Sans Pro" panose="020B0506040000020004"/>
              </a:rPr>
              <a:t>Smith</a:t>
            </a:r>
            <a:r>
              <a:rPr lang="ro-RO" sz="1600" dirty="0">
                <a:solidFill>
                  <a:schemeClr val="accent1">
                    <a:lumMod val="20000"/>
                    <a:lumOff val="80000"/>
                  </a:schemeClr>
                </a:solidFill>
                <a:latin typeface="Calibri" pitchFamily="34" charset="0"/>
              </a:rPr>
              <a:t> / </a:t>
            </a:r>
            <a:r>
              <a:rPr lang="en-US" sz="1600" dirty="0">
                <a:solidFill>
                  <a:schemeClr val="accent1">
                    <a:lumMod val="20000"/>
                    <a:lumOff val="80000"/>
                  </a:schemeClr>
                </a:solidFill>
                <a:latin typeface="EC Square Sans Pro" panose="020B0506040000020004"/>
              </a:rPr>
              <a:t>2008</a:t>
            </a:r>
          </a:p>
        </p:txBody>
      </p:sp>
      <p:sp>
        <p:nvSpPr>
          <p:cNvPr id="9" name="Rectangle 8"/>
          <p:cNvSpPr/>
          <p:nvPr/>
        </p:nvSpPr>
        <p:spPr>
          <a:xfrm>
            <a:off x="187569" y="498337"/>
            <a:ext cx="10480432" cy="830997"/>
          </a:xfrm>
          <a:prstGeom prst="rect">
            <a:avLst/>
          </a:prstGeom>
          <a:solidFill>
            <a:srgbClr val="006600"/>
          </a:solidFill>
        </p:spPr>
        <p:txBody>
          <a:bodyPr wrap="square">
            <a:spAutoFit/>
          </a:bodyPr>
          <a:lstStyle/>
          <a:p>
            <a:r>
              <a:rPr lang="ro-RO" sz="4800" b="1" kern="0" dirty="0">
                <a:solidFill>
                  <a:srgbClr val="FFC000"/>
                </a:solidFill>
                <a:effectLst>
                  <a:outerShdw blurRad="38100" dist="38100" dir="2700000" algn="tl">
                    <a:srgbClr val="000000">
                      <a:alpha val="43137"/>
                    </a:srgbClr>
                  </a:outerShdw>
                </a:effectLst>
                <a:latin typeface="Calibri" pitchFamily="34" charset="0"/>
              </a:rPr>
              <a:t> </a:t>
            </a:r>
            <a:r>
              <a:rPr lang="ro-RO" sz="4800" b="1" kern="0" dirty="0" smtClean="0">
                <a:solidFill>
                  <a:srgbClr val="FFC000"/>
                </a:solidFill>
                <a:effectLst>
                  <a:outerShdw blurRad="38100" dist="38100" dir="2700000" algn="tl">
                    <a:srgbClr val="000000">
                      <a:alpha val="43137"/>
                    </a:srgbClr>
                  </a:outerShdw>
                </a:effectLst>
                <a:latin typeface="Calibri" pitchFamily="34" charset="0"/>
              </a:rPr>
              <a:t>           </a:t>
            </a:r>
            <a:r>
              <a:rPr lang="en-US" sz="4800" b="1" kern="0" dirty="0">
                <a:solidFill>
                  <a:srgbClr val="FFFFFF"/>
                </a:solidFill>
                <a:effectLst>
                  <a:outerShdw blurRad="38100" dist="38100" dir="2700000" algn="tl">
                    <a:srgbClr val="000000">
                      <a:alpha val="43137"/>
                    </a:srgbClr>
                  </a:outerShdw>
                </a:effectLst>
                <a:latin typeface="EC Square Sans Pro" panose="020B0506040000020004"/>
              </a:rPr>
              <a:t>Rx - Prescription Required</a:t>
            </a:r>
            <a:endParaRPr lang="ro-RO" sz="3200" b="1" kern="0" dirty="0">
              <a:solidFill>
                <a:srgbClr val="FFFFFF"/>
              </a:solidFill>
              <a:effectLst>
                <a:outerShdw blurRad="38100" dist="38100" dir="2700000" algn="tl">
                  <a:srgbClr val="000000">
                    <a:alpha val="43137"/>
                  </a:srgbClr>
                </a:outerShdw>
              </a:effectLst>
              <a:latin typeface="Calibri" pitchFamily="34" charset="0"/>
            </a:endParaRPr>
          </a:p>
        </p:txBody>
      </p:sp>
      <p:pic>
        <p:nvPicPr>
          <p:cNvPr id="10" name="Picture 10"/>
          <p:cNvPicPr>
            <a:picLocks noChangeAspect="1" noChangeArrowheads="1"/>
          </p:cNvPicPr>
          <p:nvPr/>
        </p:nvPicPr>
        <p:blipFill>
          <a:blip r:embed="rId5" cstate="print">
            <a:lum bright="-5000" contrast="10000"/>
          </a:blip>
          <a:srcRect/>
          <a:stretch>
            <a:fillRect/>
          </a:stretch>
        </p:blipFill>
        <p:spPr bwMode="auto">
          <a:xfrm>
            <a:off x="9714408" y="500042"/>
            <a:ext cx="953593" cy="829292"/>
          </a:xfrm>
          <a:prstGeom prst="rect">
            <a:avLst/>
          </a:prstGeom>
          <a:ln>
            <a:noFill/>
          </a:ln>
          <a:effectLst>
            <a:softEdge rad="112500"/>
          </a:effectLst>
        </p:spPr>
      </p:pic>
    </p:spTree>
    <p:extLst>
      <p:ext uri="{BB962C8B-B14F-4D97-AF65-F5344CB8AC3E}">
        <p14:creationId xmlns:p14="http://schemas.microsoft.com/office/powerpoint/2010/main" val="18913423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moximast caution"/>
          <p:cNvPicPr>
            <a:picLocks noChangeAspect="1" noChangeArrowheads="1"/>
          </p:cNvPicPr>
          <p:nvPr/>
        </p:nvPicPr>
        <p:blipFill>
          <a:blip r:embed="rId2" cstate="print">
            <a:lum bright="-8000" contrast="10000"/>
          </a:blip>
          <a:srcRect/>
          <a:stretch>
            <a:fillRect/>
          </a:stretch>
        </p:blipFill>
        <p:spPr bwMode="auto">
          <a:xfrm>
            <a:off x="2524101" y="214290"/>
            <a:ext cx="3929451" cy="5929354"/>
          </a:xfrm>
          <a:prstGeom prst="rect">
            <a:avLst/>
          </a:prstGeom>
          <a:noFill/>
        </p:spPr>
      </p:pic>
      <p:pic>
        <p:nvPicPr>
          <p:cNvPr id="5" name="Picture 6" descr="Amoximast warning"/>
          <p:cNvPicPr>
            <a:picLocks noChangeAspect="1" noChangeArrowheads="1"/>
          </p:cNvPicPr>
          <p:nvPr/>
        </p:nvPicPr>
        <p:blipFill>
          <a:blip r:embed="rId3" cstate="print">
            <a:lum bright="-4000" contrast="5000"/>
          </a:blip>
          <a:srcRect/>
          <a:stretch>
            <a:fillRect/>
          </a:stretch>
        </p:blipFill>
        <p:spPr bwMode="auto">
          <a:xfrm>
            <a:off x="6453190" y="214290"/>
            <a:ext cx="3786214" cy="6488027"/>
          </a:xfrm>
          <a:prstGeom prst="rect">
            <a:avLst/>
          </a:prstGeom>
          <a:noFill/>
        </p:spPr>
      </p:pic>
      <p:sp>
        <p:nvSpPr>
          <p:cNvPr id="6" name="TextBox 5"/>
          <p:cNvSpPr txBox="1"/>
          <p:nvPr/>
        </p:nvSpPr>
        <p:spPr>
          <a:xfrm>
            <a:off x="2595538" y="6286520"/>
            <a:ext cx="3500462" cy="338554"/>
          </a:xfrm>
          <a:prstGeom prst="rect">
            <a:avLst/>
          </a:prstGeom>
          <a:solidFill>
            <a:srgbClr val="002060"/>
          </a:solidFill>
        </p:spPr>
        <p:txBody>
          <a:bodyPr wrap="square" rtlCol="0">
            <a:spAutoFit/>
          </a:bodyPr>
          <a:lstStyle/>
          <a:p>
            <a:r>
              <a:rPr lang="ro-RO" sz="1600" dirty="0">
                <a:solidFill>
                  <a:schemeClr val="accent1">
                    <a:lumMod val="20000"/>
                    <a:lumOff val="80000"/>
                  </a:schemeClr>
                </a:solidFill>
                <a:latin typeface="EC Square Sans Pro" panose="020B0506040000020004"/>
              </a:rPr>
              <a:t>Images tribute to: </a:t>
            </a:r>
            <a:r>
              <a:rPr lang="en-US" sz="1600" dirty="0">
                <a:solidFill>
                  <a:schemeClr val="accent1">
                    <a:lumMod val="20000"/>
                    <a:lumOff val="80000"/>
                  </a:schemeClr>
                </a:solidFill>
                <a:latin typeface="EC Square Sans Pro" panose="020B0506040000020004"/>
              </a:rPr>
              <a:t>Block </a:t>
            </a:r>
            <a:r>
              <a:rPr lang="ro-RO" sz="1600" dirty="0">
                <a:solidFill>
                  <a:schemeClr val="accent1">
                    <a:lumMod val="20000"/>
                    <a:lumOff val="80000"/>
                  </a:schemeClr>
                </a:solidFill>
                <a:latin typeface="Calibri" pitchFamily="34" charset="0"/>
              </a:rPr>
              <a:t>&amp; </a:t>
            </a:r>
            <a:r>
              <a:rPr lang="en-US" sz="1600" dirty="0">
                <a:solidFill>
                  <a:schemeClr val="accent1">
                    <a:lumMod val="20000"/>
                    <a:lumOff val="80000"/>
                  </a:schemeClr>
                </a:solidFill>
                <a:latin typeface="EC Square Sans Pro" panose="020B0506040000020004"/>
              </a:rPr>
              <a:t>Smith</a:t>
            </a:r>
            <a:r>
              <a:rPr lang="ro-RO" sz="1600" dirty="0">
                <a:solidFill>
                  <a:schemeClr val="accent1">
                    <a:lumMod val="20000"/>
                    <a:lumOff val="80000"/>
                  </a:schemeClr>
                </a:solidFill>
                <a:latin typeface="Calibri" pitchFamily="34" charset="0"/>
              </a:rPr>
              <a:t> / </a:t>
            </a:r>
            <a:r>
              <a:rPr lang="en-US" sz="1600" dirty="0">
                <a:solidFill>
                  <a:schemeClr val="accent1">
                    <a:lumMod val="20000"/>
                    <a:lumOff val="80000"/>
                  </a:schemeClr>
                </a:solidFill>
                <a:latin typeface="EC Square Sans Pro" panose="020B0506040000020004"/>
              </a:rPr>
              <a:t>2008</a:t>
            </a:r>
          </a:p>
        </p:txBody>
      </p:sp>
    </p:spTree>
    <p:extLst>
      <p:ext uri="{BB962C8B-B14F-4D97-AF65-F5344CB8AC3E}">
        <p14:creationId xmlns:p14="http://schemas.microsoft.com/office/powerpoint/2010/main" val="16382261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6713" y="1742846"/>
            <a:ext cx="10654655" cy="5072098"/>
          </a:xfrm>
        </p:spPr>
        <p:txBody>
          <a:bodyPr/>
          <a:lstStyle/>
          <a:p>
            <a:pPr>
              <a:buNone/>
            </a:pPr>
            <a:r>
              <a:rPr lang="en-US" sz="2900" b="1" dirty="0">
                <a:solidFill>
                  <a:srgbClr val="002060"/>
                </a:solidFill>
                <a:latin typeface="EC Square Sans Pro" panose="020B0506040000020004"/>
              </a:rPr>
              <a:t>Develop a relationship </a:t>
            </a:r>
            <a:r>
              <a:rPr lang="en-US" sz="2900" b="1" dirty="0" smtClean="0">
                <a:solidFill>
                  <a:srgbClr val="002060"/>
                </a:solidFill>
                <a:latin typeface="EC Square Sans Pro" panose="020B0506040000020004"/>
              </a:rPr>
              <a:t>between</a:t>
            </a:r>
            <a:r>
              <a:rPr lang="en-US" sz="2900" b="1" dirty="0" smtClean="0">
                <a:solidFill>
                  <a:srgbClr val="002060"/>
                </a:solidFill>
                <a:latin typeface="EC Square Sans Pro" panose="020B0506040000020004"/>
              </a:rPr>
              <a:t>: </a:t>
            </a:r>
            <a:r>
              <a:rPr lang="en-US" sz="2900" b="1" dirty="0">
                <a:solidFill>
                  <a:srgbClr val="002060"/>
                </a:solidFill>
                <a:latin typeface="EC Square Sans Pro" panose="020B0506040000020004"/>
              </a:rPr>
              <a:t>Veterinarian / </a:t>
            </a:r>
            <a:r>
              <a:rPr lang="en-US" sz="2900" b="1" dirty="0">
                <a:solidFill>
                  <a:srgbClr val="FF0000"/>
                </a:solidFill>
                <a:latin typeface="EC Square Sans Pro" panose="020B0506040000020004"/>
              </a:rPr>
              <a:t>Client</a:t>
            </a:r>
            <a:r>
              <a:rPr lang="en-US" sz="2900" b="1" dirty="0">
                <a:solidFill>
                  <a:srgbClr val="002060"/>
                </a:solidFill>
                <a:latin typeface="EC Square Sans Pro" panose="020B0506040000020004"/>
              </a:rPr>
              <a:t> / </a:t>
            </a:r>
            <a:r>
              <a:rPr lang="en-US" b="1" dirty="0">
                <a:solidFill>
                  <a:schemeClr val="accent6">
                    <a:lumMod val="50000"/>
                  </a:schemeClr>
                </a:solidFill>
                <a:latin typeface="EC Square Sans Pro" panose="020B0506040000020004"/>
              </a:rPr>
              <a:t>Patient</a:t>
            </a:r>
            <a:r>
              <a:rPr lang="en-US" sz="2900" b="1" dirty="0" smtClean="0">
                <a:solidFill>
                  <a:srgbClr val="002060"/>
                </a:solidFill>
                <a:latin typeface="EC Square Sans Pro" panose="020B0506040000020004"/>
              </a:rPr>
              <a:t>!</a:t>
            </a:r>
          </a:p>
          <a:p>
            <a:pPr>
              <a:buNone/>
            </a:pPr>
            <a:r>
              <a:rPr lang="ro-RO" b="1" dirty="0" smtClean="0">
                <a:solidFill>
                  <a:srgbClr val="002060"/>
                </a:solidFill>
                <a:effectLst>
                  <a:outerShdw blurRad="38100" dist="38100" dir="2700000" algn="tl">
                    <a:srgbClr val="000000">
                      <a:alpha val="43137"/>
                    </a:srgbClr>
                  </a:outerShdw>
                </a:effectLst>
                <a:latin typeface="Calibri" pitchFamily="34" charset="0"/>
              </a:rPr>
              <a:t> </a:t>
            </a:r>
            <a:r>
              <a:rPr lang="vi-VN" sz="4000" b="1" dirty="0">
                <a:solidFill>
                  <a:srgbClr val="002060"/>
                </a:solidFill>
                <a:latin typeface="EC Square Sans Pro" panose="020B0506040000020004"/>
              </a:rPr>
              <a:t>Vet</a:t>
            </a:r>
            <a:r>
              <a:rPr lang="ro-RO" sz="4000" b="1" dirty="0">
                <a:solidFill>
                  <a:srgbClr val="002060"/>
                </a:solidFill>
                <a:latin typeface="EC Square Sans Pro" panose="020B0506040000020004"/>
              </a:rPr>
              <a:t>: </a:t>
            </a:r>
            <a:r>
              <a:rPr lang="en-US" sz="2900" b="1" dirty="0">
                <a:solidFill>
                  <a:srgbClr val="002060"/>
                </a:solidFill>
                <a:latin typeface="EC Square Sans Pro" panose="020B0506040000020004"/>
              </a:rPr>
              <a:t>Assumes responsibility for medical </a:t>
            </a:r>
            <a:r>
              <a:rPr lang="en-US" sz="2900" b="1" dirty="0" smtClean="0">
                <a:solidFill>
                  <a:srgbClr val="002060"/>
                </a:solidFill>
                <a:latin typeface="EC Square Sans Pro" panose="020B0506040000020004"/>
              </a:rPr>
              <a:t>judgments</a:t>
            </a:r>
            <a:r>
              <a:rPr lang="en-US" sz="2900" b="1" dirty="0">
                <a:solidFill>
                  <a:srgbClr val="002060"/>
                </a:solidFill>
                <a:latin typeface="EC Square Sans Pro" panose="020B0506040000020004"/>
              </a:rPr>
              <a:t>.</a:t>
            </a:r>
            <a:endParaRPr lang="ro-RO" sz="100" b="1" dirty="0">
              <a:solidFill>
                <a:srgbClr val="002060"/>
              </a:solidFill>
              <a:latin typeface="EC Square Sans Pro" panose="020B0506040000020004"/>
            </a:endParaRPr>
          </a:p>
          <a:p>
            <a:pPr marL="0" indent="0">
              <a:buNone/>
            </a:pPr>
            <a:r>
              <a:rPr lang="en-US" sz="4000" b="1" dirty="0">
                <a:solidFill>
                  <a:srgbClr val="FF0000"/>
                </a:solidFill>
                <a:latin typeface="EC Square Sans Pro" panose="020B0506040000020004"/>
              </a:rPr>
              <a:t>The owner </a:t>
            </a:r>
            <a:r>
              <a:rPr lang="en-US" sz="3200" b="1" dirty="0">
                <a:solidFill>
                  <a:srgbClr val="002060"/>
                </a:solidFill>
                <a:latin typeface="EC Square Sans Pro" panose="020B0506040000020004"/>
              </a:rPr>
              <a:t>agrees to follow the </a:t>
            </a:r>
            <a:r>
              <a:rPr lang="en-US" sz="3200" b="1" dirty="0" smtClean="0">
                <a:solidFill>
                  <a:srgbClr val="002060"/>
                </a:solidFill>
                <a:latin typeface="EC Square Sans Pro" panose="020B0506040000020004"/>
              </a:rPr>
              <a:t>advice.</a:t>
            </a:r>
            <a:endParaRPr lang="en-US" sz="4000" b="1" dirty="0" smtClean="0">
              <a:solidFill>
                <a:srgbClr val="FF0000"/>
              </a:solidFill>
              <a:latin typeface="EC Square Sans Pro" panose="020B0506040000020004"/>
            </a:endParaRPr>
          </a:p>
          <a:p>
            <a:pPr marL="0" indent="0">
              <a:buNone/>
            </a:pPr>
            <a:endParaRPr lang="ro-RO" sz="1000" b="1" dirty="0">
              <a:solidFill>
                <a:schemeClr val="accent2">
                  <a:lumMod val="60000"/>
                  <a:lumOff val="40000"/>
                </a:schemeClr>
              </a:solidFill>
              <a:latin typeface="Calibri" pitchFamily="34" charset="0"/>
            </a:endParaRPr>
          </a:p>
          <a:p>
            <a:pPr marL="0" indent="0">
              <a:spcBef>
                <a:spcPts val="0"/>
              </a:spcBef>
              <a:buNone/>
            </a:pPr>
            <a:r>
              <a:rPr lang="en-US" sz="4400" b="1" dirty="0">
                <a:solidFill>
                  <a:schemeClr val="accent6">
                    <a:lumMod val="50000"/>
                  </a:schemeClr>
                </a:solidFill>
                <a:latin typeface="EC Square Sans Pro" panose="020B0506040000020004"/>
              </a:rPr>
              <a:t>This means that the veterinarian</a:t>
            </a:r>
            <a:r>
              <a:rPr lang="en-US" sz="4400" b="1" dirty="0" smtClean="0">
                <a:solidFill>
                  <a:schemeClr val="accent6">
                    <a:lumMod val="50000"/>
                  </a:schemeClr>
                </a:solidFill>
                <a:latin typeface="EC Square Sans Pro" panose="020B0506040000020004"/>
              </a:rPr>
              <a:t>:</a:t>
            </a:r>
          </a:p>
          <a:p>
            <a:pPr>
              <a:spcBef>
                <a:spcPts val="0"/>
              </a:spcBef>
            </a:pPr>
            <a:r>
              <a:rPr lang="en-US" sz="2700" b="1" dirty="0" smtClean="0">
                <a:solidFill>
                  <a:srgbClr val="002060"/>
                </a:solidFill>
                <a:latin typeface="EC Square Sans Pro" panose="020B0506040000020004"/>
              </a:rPr>
              <a:t>has </a:t>
            </a:r>
            <a:r>
              <a:rPr lang="en-US" sz="2700" b="1" dirty="0" smtClean="0">
                <a:solidFill>
                  <a:srgbClr val="002060"/>
                </a:solidFill>
                <a:latin typeface="EC Square Sans Pro" panose="020B0506040000020004"/>
              </a:rPr>
              <a:t>all the </a:t>
            </a:r>
            <a:r>
              <a:rPr lang="en-US" sz="2700" b="1" dirty="0">
                <a:solidFill>
                  <a:srgbClr val="002060"/>
                </a:solidFill>
                <a:latin typeface="EC Square Sans Pro" panose="020B0506040000020004"/>
              </a:rPr>
              <a:t>necessary knowledge to establish the </a:t>
            </a:r>
            <a:r>
              <a:rPr lang="en-US" sz="2700" b="1" dirty="0" smtClean="0">
                <a:solidFill>
                  <a:srgbClr val="002060"/>
                </a:solidFill>
                <a:latin typeface="EC Square Sans Pro" panose="020B0506040000020004"/>
              </a:rPr>
              <a:t>diagnosis,</a:t>
            </a:r>
            <a:endParaRPr lang="ro-RO" sz="2700" b="1" dirty="0">
              <a:solidFill>
                <a:srgbClr val="002060"/>
              </a:solidFill>
              <a:latin typeface="EC Square Sans Pro" panose="020B0506040000020004"/>
            </a:endParaRPr>
          </a:p>
          <a:p>
            <a:pPr marL="179388" indent="-179388" algn="just">
              <a:spcBef>
                <a:spcPts val="0"/>
              </a:spcBef>
            </a:pPr>
            <a:r>
              <a:rPr lang="ro-RO" sz="2700" b="1" dirty="0">
                <a:solidFill>
                  <a:srgbClr val="002060"/>
                </a:solidFill>
                <a:latin typeface="EC Square Sans Pro" panose="020B0506040000020004"/>
              </a:rPr>
              <a:t> </a:t>
            </a:r>
            <a:r>
              <a:rPr lang="en-US" sz="2700" b="1" dirty="0">
                <a:solidFill>
                  <a:srgbClr val="002060"/>
                </a:solidFill>
                <a:latin typeface="EC Square Sans Pro" panose="020B0506040000020004"/>
              </a:rPr>
              <a:t>has examined the animal or makes regular visits </a:t>
            </a:r>
            <a:r>
              <a:rPr lang="en-US" sz="2700" b="1" dirty="0" smtClean="0">
                <a:solidFill>
                  <a:srgbClr val="002060"/>
                </a:solidFill>
                <a:latin typeface="EC Square Sans Pro" panose="020B0506040000020004"/>
              </a:rPr>
              <a:t>promptly</a:t>
            </a:r>
            <a:r>
              <a:rPr lang="pt-BR" sz="2700" b="1" dirty="0" smtClean="0">
                <a:solidFill>
                  <a:srgbClr val="002060"/>
                </a:solidFill>
                <a:latin typeface="EC Square Sans Pro" panose="020B0506040000020004"/>
              </a:rPr>
              <a:t>,</a:t>
            </a:r>
            <a:endParaRPr lang="ro-RO" sz="2700" b="1" dirty="0">
              <a:solidFill>
                <a:srgbClr val="002060"/>
              </a:solidFill>
              <a:latin typeface="EC Square Sans Pro" panose="020B0506040000020004"/>
            </a:endParaRPr>
          </a:p>
          <a:p>
            <a:pPr marL="179388" indent="-179388" algn="just">
              <a:spcBef>
                <a:spcPts val="0"/>
              </a:spcBef>
            </a:pPr>
            <a:r>
              <a:rPr lang="ro-RO" sz="2700" b="1" dirty="0">
                <a:solidFill>
                  <a:srgbClr val="002060"/>
                </a:solidFill>
                <a:latin typeface="EC Square Sans Pro" panose="020B0506040000020004"/>
              </a:rPr>
              <a:t> </a:t>
            </a:r>
            <a:r>
              <a:rPr lang="en-US" sz="2700" b="1" dirty="0">
                <a:solidFill>
                  <a:srgbClr val="002060"/>
                </a:solidFill>
                <a:latin typeface="EC Square Sans Pro" panose="020B0506040000020004"/>
              </a:rPr>
              <a:t>is available to monitor and treat any adverse or secondary reactions that </a:t>
            </a:r>
            <a:r>
              <a:rPr lang="en-US" sz="2700" b="1" dirty="0" smtClean="0">
                <a:solidFill>
                  <a:srgbClr val="002060"/>
                </a:solidFill>
                <a:latin typeface="EC Square Sans Pro" panose="020B0506040000020004"/>
              </a:rPr>
              <a:t>occur</a:t>
            </a:r>
            <a:r>
              <a:rPr lang="ro-RO" sz="2700" b="1" dirty="0" smtClean="0">
                <a:solidFill>
                  <a:srgbClr val="002060"/>
                </a:solidFill>
                <a:latin typeface="EC Square Sans Pro" panose="020B0506040000020004"/>
              </a:rPr>
              <a:t>.</a:t>
            </a:r>
            <a:r>
              <a:rPr lang="en-US" sz="2700" b="1" dirty="0" smtClean="0">
                <a:solidFill>
                  <a:srgbClr val="002060"/>
                </a:solidFill>
                <a:latin typeface="EC Square Sans Pro" panose="020B0506040000020004"/>
              </a:rPr>
              <a:t> </a:t>
            </a:r>
            <a:r>
              <a:rPr lang="pt-BR" sz="2700" b="1" dirty="0" smtClean="0">
                <a:solidFill>
                  <a:srgbClr val="002060"/>
                </a:solidFill>
                <a:latin typeface="EC Square Sans Pro" panose="020B0506040000020004"/>
              </a:rPr>
              <a:t> </a:t>
            </a:r>
            <a:endParaRPr lang="en-US" sz="2700" b="1" dirty="0">
              <a:solidFill>
                <a:srgbClr val="002060"/>
              </a:solidFill>
              <a:latin typeface="EC Square Sans Pro" panose="020B0506040000020004"/>
            </a:endParaRPr>
          </a:p>
        </p:txBody>
      </p:sp>
      <p:sp>
        <p:nvSpPr>
          <p:cNvPr id="5" name="Curved Right Arrow 4"/>
          <p:cNvSpPr/>
          <p:nvPr/>
        </p:nvSpPr>
        <p:spPr>
          <a:xfrm>
            <a:off x="712609" y="2462141"/>
            <a:ext cx="571504" cy="785818"/>
          </a:xfrm>
          <a:prstGeom prst="curvedRightArrow">
            <a:avLst/>
          </a:prstGeom>
          <a:gradFill>
            <a:gsLst>
              <a:gs pos="0">
                <a:srgbClr val="8488C4"/>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Up Arrow 5"/>
          <p:cNvSpPr/>
          <p:nvPr/>
        </p:nvSpPr>
        <p:spPr>
          <a:xfrm rot="17945402">
            <a:off x="9434379" y="2652716"/>
            <a:ext cx="972238" cy="638342"/>
          </a:xfrm>
          <a:prstGeom prst="curvedUp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10"/>
          <p:cNvPicPr>
            <a:picLocks noChangeAspect="1" noChangeArrowheads="1"/>
          </p:cNvPicPr>
          <p:nvPr/>
        </p:nvPicPr>
        <p:blipFill>
          <a:blip r:embed="rId2" cstate="print">
            <a:lum bright="-5000" contrast="10000"/>
          </a:blip>
          <a:srcRect/>
          <a:stretch>
            <a:fillRect/>
          </a:stretch>
        </p:blipFill>
        <p:spPr bwMode="auto">
          <a:xfrm>
            <a:off x="8934750" y="506122"/>
            <a:ext cx="985748" cy="857256"/>
          </a:xfrm>
          <a:prstGeom prst="rect">
            <a:avLst/>
          </a:prstGeom>
          <a:ln>
            <a:noFill/>
          </a:ln>
          <a:effectLst>
            <a:softEdge rad="112500"/>
          </a:effectLst>
        </p:spPr>
      </p:pic>
      <p:sp>
        <p:nvSpPr>
          <p:cNvPr id="2" name="Rectangle 1"/>
          <p:cNvSpPr/>
          <p:nvPr/>
        </p:nvSpPr>
        <p:spPr>
          <a:xfrm>
            <a:off x="6251172" y="334919"/>
            <a:ext cx="2784816" cy="1107996"/>
          </a:xfrm>
          <a:prstGeom prst="rect">
            <a:avLst/>
          </a:prstGeom>
        </p:spPr>
        <p:txBody>
          <a:bodyPr wrap="square">
            <a:spAutoFit/>
          </a:bodyPr>
          <a:lstStyle/>
          <a:p>
            <a:pPr algn="ctr"/>
            <a:r>
              <a:rPr lang="ro-RO" sz="6600" b="1" dirty="0">
                <a:solidFill>
                  <a:srgbClr val="002060"/>
                </a:solidFill>
                <a:latin typeface="EC Square Sans Pro" panose="020B0506040000020004"/>
              </a:rPr>
              <a:t>R</a:t>
            </a:r>
            <a:r>
              <a:rPr lang="en-US" sz="6600" b="1" dirty="0" smtClean="0">
                <a:solidFill>
                  <a:srgbClr val="002060"/>
                </a:solidFill>
                <a:latin typeface="EC Square Sans Pro" panose="020B0506040000020004"/>
              </a:rPr>
              <a:t>VCP</a:t>
            </a:r>
            <a:endParaRPr lang="en-US" sz="6600" b="1" dirty="0">
              <a:solidFill>
                <a:srgbClr val="002060"/>
              </a:solidFill>
              <a:latin typeface="EC Square Sans Pro" panose="020B0506040000020004"/>
            </a:endParaRPr>
          </a:p>
        </p:txBody>
      </p:sp>
    </p:spTree>
    <p:extLst>
      <p:ext uri="{BB962C8B-B14F-4D97-AF65-F5344CB8AC3E}">
        <p14:creationId xmlns:p14="http://schemas.microsoft.com/office/powerpoint/2010/main" val="23713448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604" y="2871706"/>
            <a:ext cx="4473219" cy="2195761"/>
          </a:xfrm>
        </p:spPr>
        <p:txBody>
          <a:bodyPr>
            <a:noAutofit/>
          </a:bodyPr>
          <a:lstStyle/>
          <a:p>
            <a:pPr marL="0" indent="0" algn="just">
              <a:lnSpc>
                <a:spcPct val="100000"/>
              </a:lnSpc>
              <a:spcBef>
                <a:spcPts val="0"/>
              </a:spcBef>
              <a:buNone/>
            </a:pPr>
            <a:r>
              <a:rPr lang="en-US" sz="2400" b="1" dirty="0">
                <a:solidFill>
                  <a:srgbClr val="002060"/>
                </a:solidFill>
                <a:latin typeface="EC Square Sans Pro" panose="020B0506040000020004"/>
              </a:rPr>
              <a:t>During a treatment, </a:t>
            </a:r>
            <a:r>
              <a:rPr lang="en-US" sz="3200" b="1" dirty="0">
                <a:solidFill>
                  <a:srgbClr val="FF0000"/>
                </a:solidFill>
                <a:latin typeface="EC Square Sans Pro" panose="020B0506040000020004"/>
              </a:rPr>
              <a:t>do not change</a:t>
            </a:r>
            <a:r>
              <a:rPr lang="en-US" sz="2400" b="1" dirty="0">
                <a:solidFill>
                  <a:srgbClr val="002060"/>
                </a:solidFill>
                <a:latin typeface="EC Square Sans Pro" panose="020B0506040000020004"/>
              </a:rPr>
              <a:t> the medicine with another similar product from another company!</a:t>
            </a:r>
          </a:p>
        </p:txBody>
      </p:sp>
      <p:pic>
        <p:nvPicPr>
          <p:cNvPr id="4" name="Picture 1027" descr="Tetracycline brands"/>
          <p:cNvPicPr>
            <a:picLocks noChangeAspect="1" noChangeArrowheads="1"/>
          </p:cNvPicPr>
          <p:nvPr/>
        </p:nvPicPr>
        <p:blipFill>
          <a:blip r:embed="rId2" cstate="print">
            <a:lum bright="-7000" contrast="16000"/>
          </a:blip>
          <a:srcRect/>
          <a:stretch>
            <a:fillRect/>
          </a:stretch>
        </p:blipFill>
        <p:spPr bwMode="auto">
          <a:xfrm rot="368011">
            <a:off x="4959673" y="1561337"/>
            <a:ext cx="6383064" cy="4172598"/>
          </a:xfrm>
          <a:prstGeom prst="rect">
            <a:avLst/>
          </a:prstGeom>
          <a:noFill/>
        </p:spPr>
      </p:pic>
      <p:sp>
        <p:nvSpPr>
          <p:cNvPr id="6" name="TextBox 5"/>
          <p:cNvSpPr txBox="1"/>
          <p:nvPr/>
        </p:nvSpPr>
        <p:spPr>
          <a:xfrm rot="335441">
            <a:off x="4720244" y="5672896"/>
            <a:ext cx="6387978" cy="338554"/>
          </a:xfrm>
          <a:prstGeom prst="rect">
            <a:avLst/>
          </a:prstGeom>
          <a:solidFill>
            <a:srgbClr val="002060"/>
          </a:solidFill>
        </p:spPr>
        <p:txBody>
          <a:bodyPr wrap="square" rtlCol="0">
            <a:spAutoFit/>
          </a:bodyPr>
          <a:lstStyle/>
          <a:p>
            <a:r>
              <a:rPr lang="ro-RO" sz="1600" dirty="0">
                <a:solidFill>
                  <a:schemeClr val="bg1"/>
                </a:solidFill>
                <a:latin typeface="EC Square Sans Pro" panose="020B0506040000020004"/>
              </a:rPr>
              <a:t>Images tribute to: </a:t>
            </a:r>
            <a:r>
              <a:rPr lang="en-US" sz="1600" dirty="0">
                <a:solidFill>
                  <a:schemeClr val="bg1"/>
                </a:solidFill>
                <a:latin typeface="EC Square Sans Pro" panose="020B0506040000020004"/>
              </a:rPr>
              <a:t>Block </a:t>
            </a:r>
            <a:r>
              <a:rPr lang="ro-RO" sz="1600" dirty="0">
                <a:solidFill>
                  <a:schemeClr val="bg1"/>
                </a:solidFill>
                <a:latin typeface="Calibri" pitchFamily="34" charset="0"/>
              </a:rPr>
              <a:t>&amp; </a:t>
            </a:r>
            <a:r>
              <a:rPr lang="en-US" sz="1600" dirty="0">
                <a:solidFill>
                  <a:schemeClr val="bg1"/>
                </a:solidFill>
                <a:latin typeface="EC Square Sans Pro" panose="020B0506040000020004"/>
              </a:rPr>
              <a:t>Smith</a:t>
            </a:r>
            <a:r>
              <a:rPr lang="ro-RO" sz="1600" dirty="0">
                <a:solidFill>
                  <a:schemeClr val="bg1"/>
                </a:solidFill>
                <a:latin typeface="Calibri" pitchFamily="34" charset="0"/>
              </a:rPr>
              <a:t> / </a:t>
            </a:r>
            <a:r>
              <a:rPr lang="en-US" sz="1600" dirty="0">
                <a:solidFill>
                  <a:schemeClr val="bg1"/>
                </a:solidFill>
                <a:latin typeface="EC Square Sans Pro" panose="020B0506040000020004"/>
              </a:rPr>
              <a:t>2008</a:t>
            </a:r>
          </a:p>
        </p:txBody>
      </p:sp>
    </p:spTree>
    <p:extLst>
      <p:ext uri="{BB962C8B-B14F-4D97-AF65-F5344CB8AC3E}">
        <p14:creationId xmlns:p14="http://schemas.microsoft.com/office/powerpoint/2010/main" val="35277220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4312" y="2905213"/>
            <a:ext cx="8501122" cy="3429024"/>
          </a:xfrm>
        </p:spPr>
        <p:txBody>
          <a:bodyPr>
            <a:noAutofit/>
          </a:bodyPr>
          <a:lstStyle/>
          <a:p>
            <a:pPr>
              <a:buNone/>
            </a:pPr>
            <a:r>
              <a:rPr lang="ro-RO" sz="2900" b="1" dirty="0">
                <a:solidFill>
                  <a:srgbClr val="002060"/>
                </a:solidFill>
                <a:latin typeface="EC Square Sans Pro" panose="020B0506040000020004"/>
              </a:rPr>
              <a:t>Milk tests                 	</a:t>
            </a:r>
            <a:r>
              <a:rPr lang="en-US" sz="2900" b="1" dirty="0">
                <a:solidFill>
                  <a:srgbClr val="002060"/>
                </a:solidFill>
                <a:latin typeface="EC Square Sans Pro" panose="020B0506040000020004"/>
              </a:rPr>
              <a:t>	</a:t>
            </a:r>
            <a:r>
              <a:rPr lang="ro-RO" sz="2900" b="1" dirty="0">
                <a:solidFill>
                  <a:srgbClr val="002060"/>
                </a:solidFill>
                <a:latin typeface="EC Square Sans Pro" panose="020B0506040000020004"/>
              </a:rPr>
              <a:t> Urine tests</a:t>
            </a:r>
          </a:p>
          <a:p>
            <a:pPr>
              <a:buNone/>
            </a:pPr>
            <a:endParaRPr lang="ro-RO" sz="2900" b="1" dirty="0">
              <a:solidFill>
                <a:srgbClr val="002060"/>
              </a:solidFill>
              <a:latin typeface="EC Square Sans Pro" panose="020B0506040000020004"/>
            </a:endParaRPr>
          </a:p>
          <a:p>
            <a:pPr marL="342900" lvl="1" indent="15875">
              <a:buFont typeface="Franklin Gothic Medium" pitchFamily="34" charset="0"/>
              <a:buChar char="►"/>
            </a:pPr>
            <a:r>
              <a:rPr lang="en-US" sz="2900" b="1" dirty="0" err="1" smtClean="0">
                <a:solidFill>
                  <a:srgbClr val="002060"/>
                </a:solidFill>
                <a:latin typeface="EC Square Sans Pro" panose="020B0506040000020004"/>
              </a:rPr>
              <a:t>Delvo</a:t>
            </a:r>
            <a:r>
              <a:rPr lang="ro-RO" sz="2900" b="1" dirty="0" smtClean="0">
                <a:solidFill>
                  <a:srgbClr val="002060"/>
                </a:solidFill>
                <a:latin typeface="EC Square Sans Pro" panose="020B0506040000020004"/>
              </a:rPr>
              <a:t>                           </a:t>
            </a:r>
            <a:r>
              <a:rPr lang="ro-RO" sz="2900" b="1" dirty="0">
                <a:solidFill>
                  <a:srgbClr val="002060"/>
                </a:solidFill>
                <a:latin typeface="EC Square Sans Pro" panose="020B0506040000020004"/>
              </a:rPr>
              <a:t>	</a:t>
            </a:r>
            <a:r>
              <a:rPr lang="en-US" sz="2900" b="1" dirty="0">
                <a:solidFill>
                  <a:srgbClr val="002060"/>
                </a:solidFill>
                <a:latin typeface="EC Square Sans Pro" panose="020B0506040000020004"/>
              </a:rPr>
              <a:t>      </a:t>
            </a:r>
            <a:r>
              <a:rPr lang="en-US" sz="2900" b="1" dirty="0" err="1">
                <a:solidFill>
                  <a:srgbClr val="002060"/>
                </a:solidFill>
                <a:latin typeface="EC Square Sans Pro" panose="020B0506040000020004"/>
              </a:rPr>
              <a:t>MeatSafe</a:t>
            </a:r>
            <a:r>
              <a:rPr lang="en-US" sz="2900" b="1" dirty="0">
                <a:solidFill>
                  <a:srgbClr val="002060"/>
                </a:solidFill>
                <a:latin typeface="EC Square Sans Pro" panose="020B0506040000020004"/>
              </a:rPr>
              <a:t> 1</a:t>
            </a:r>
            <a:endParaRPr lang="ro-RO" sz="2900" b="1" dirty="0">
              <a:solidFill>
                <a:srgbClr val="002060"/>
              </a:solidFill>
              <a:latin typeface="EC Square Sans Pro" panose="020B0506040000020004"/>
            </a:endParaRPr>
          </a:p>
          <a:p>
            <a:pPr marL="342900" lvl="1" indent="15875">
              <a:buFont typeface="Franklin Gothic Medium" pitchFamily="34" charset="0"/>
              <a:buChar char="►"/>
            </a:pPr>
            <a:r>
              <a:rPr lang="en-US" sz="2900" b="1" dirty="0">
                <a:solidFill>
                  <a:srgbClr val="002060"/>
                </a:solidFill>
                <a:latin typeface="EC Square Sans Pro" panose="020B0506040000020004"/>
              </a:rPr>
              <a:t>Charm</a:t>
            </a:r>
            <a:r>
              <a:rPr lang="ro-RO" sz="2900" b="1" dirty="0">
                <a:solidFill>
                  <a:srgbClr val="002060"/>
                </a:solidFill>
                <a:latin typeface="EC Square Sans Pro" panose="020B0506040000020004"/>
              </a:rPr>
              <a:t>                         	</a:t>
            </a:r>
            <a:r>
              <a:rPr lang="en-US" sz="2900" b="1" dirty="0">
                <a:solidFill>
                  <a:srgbClr val="002060"/>
                </a:solidFill>
                <a:latin typeface="EC Square Sans Pro" panose="020B0506040000020004"/>
              </a:rPr>
              <a:t>      </a:t>
            </a:r>
            <a:r>
              <a:rPr lang="en-US" sz="2900" b="1" dirty="0" err="1">
                <a:solidFill>
                  <a:srgbClr val="002060"/>
                </a:solidFill>
                <a:latin typeface="EC Square Sans Pro" panose="020B0506040000020004"/>
              </a:rPr>
              <a:t>Premi</a:t>
            </a:r>
            <a:r>
              <a:rPr lang="en-US" sz="2900" b="1" dirty="0">
                <a:solidFill>
                  <a:srgbClr val="002060"/>
                </a:solidFill>
                <a:latin typeface="EC Square Sans Pro" panose="020B0506040000020004"/>
              </a:rPr>
              <a:t>® test urine</a:t>
            </a:r>
          </a:p>
          <a:p>
            <a:pPr lvl="1" indent="-384175">
              <a:buFont typeface="Franklin Gothic Medium" pitchFamily="34" charset="0"/>
              <a:buChar char="►"/>
            </a:pPr>
            <a:r>
              <a:rPr lang="en-US" sz="2900" b="1" dirty="0">
                <a:solidFill>
                  <a:srgbClr val="002060"/>
                </a:solidFill>
                <a:latin typeface="EC Square Sans Pro" panose="020B0506040000020004"/>
              </a:rPr>
              <a:t>Snap</a:t>
            </a:r>
          </a:p>
          <a:p>
            <a:pPr>
              <a:buNone/>
            </a:pPr>
            <a:endParaRPr lang="ro-RO" sz="2900" b="1" dirty="0">
              <a:solidFill>
                <a:srgbClr val="002060"/>
              </a:solidFill>
              <a:latin typeface="EC Square Sans Pro" panose="020B0506040000020004"/>
            </a:endParaRPr>
          </a:p>
          <a:p>
            <a:pPr marL="0" lvl="1" indent="0">
              <a:buNone/>
            </a:pPr>
            <a:r>
              <a:rPr lang="ro-RO" b="1" dirty="0">
                <a:solidFill>
                  <a:srgbClr val="002060"/>
                </a:solidFill>
                <a:latin typeface="EC Square Sans Pro" panose="020B0506040000020004"/>
              </a:rPr>
              <a:t>For: penicillins, sulfonamides, oxytetracyclines, ceftiofur, tylan, etc.</a:t>
            </a:r>
            <a:endParaRPr lang="en-US" sz="2900" b="1" dirty="0">
              <a:solidFill>
                <a:srgbClr val="002060"/>
              </a:solidFill>
              <a:latin typeface="EC Square Sans Pro" panose="020B0506040000020004"/>
            </a:endParaRPr>
          </a:p>
        </p:txBody>
      </p:sp>
      <p:pic>
        <p:nvPicPr>
          <p:cNvPr id="4" name="Picture 5" descr="SnapTestKit"/>
          <p:cNvPicPr>
            <a:picLocks noChangeAspect="1" noChangeArrowheads="1"/>
          </p:cNvPicPr>
          <p:nvPr/>
        </p:nvPicPr>
        <p:blipFill>
          <a:blip r:embed="rId2" cstate="print">
            <a:lum bright="-3000" contrast="14000"/>
          </a:blip>
          <a:srcRect/>
          <a:stretch>
            <a:fillRect/>
          </a:stretch>
        </p:blipFill>
        <p:spPr bwMode="auto">
          <a:xfrm rot="2130410">
            <a:off x="7196316" y="2442574"/>
            <a:ext cx="3284786" cy="1288581"/>
          </a:xfrm>
          <a:prstGeom prst="rect">
            <a:avLst/>
          </a:prstGeom>
          <a:noFill/>
        </p:spPr>
      </p:pic>
      <p:sp>
        <p:nvSpPr>
          <p:cNvPr id="5" name="TextBox 4"/>
          <p:cNvSpPr txBox="1"/>
          <p:nvPr/>
        </p:nvSpPr>
        <p:spPr>
          <a:xfrm>
            <a:off x="876886" y="681348"/>
            <a:ext cx="10302240" cy="2031325"/>
          </a:xfrm>
          <a:prstGeom prst="rect">
            <a:avLst/>
          </a:prstGeom>
          <a:noFill/>
        </p:spPr>
        <p:txBody>
          <a:bodyPr wrap="square" rtlCol="0">
            <a:spAutoFit/>
          </a:bodyPr>
          <a:lstStyle/>
          <a:p>
            <a:r>
              <a:rPr lang="en-US" sz="2900" b="1" dirty="0">
                <a:solidFill>
                  <a:srgbClr val="002060"/>
                </a:solidFill>
                <a:latin typeface="EC Square Sans Pro" panose="020B0506040000020004"/>
              </a:rPr>
              <a:t>In the rearing units, you now have the possibility to perform </a:t>
            </a:r>
            <a:r>
              <a:rPr lang="en-US" sz="3600" b="1" dirty="0">
                <a:solidFill>
                  <a:srgbClr val="FF0000"/>
                </a:solidFill>
                <a:latin typeface="EC Square Sans Pro" panose="020B0506040000020004"/>
              </a:rPr>
              <a:t>rapid tests </a:t>
            </a:r>
            <a:r>
              <a:rPr lang="en-US" sz="2900" b="1" dirty="0">
                <a:solidFill>
                  <a:srgbClr val="002060"/>
                </a:solidFill>
                <a:latin typeface="EC Square Sans Pro" panose="020B0506040000020004"/>
              </a:rPr>
              <a:t>for the presence of residues</a:t>
            </a:r>
            <a:r>
              <a:rPr lang="en-US" sz="2900" b="1" dirty="0" smtClean="0">
                <a:solidFill>
                  <a:srgbClr val="002060"/>
                </a:solidFill>
                <a:latin typeface="EC Square Sans Pro" panose="020B0506040000020004"/>
              </a:rPr>
              <a:t>.</a:t>
            </a:r>
          </a:p>
          <a:p>
            <a:endParaRPr lang="en-US" sz="2900" b="1" dirty="0">
              <a:solidFill>
                <a:srgbClr val="002060"/>
              </a:solidFill>
              <a:latin typeface="EC Square Sans Pro" panose="020B0506040000020004"/>
            </a:endParaRPr>
          </a:p>
          <a:p>
            <a:r>
              <a:rPr lang="en-US" sz="3200" b="1" dirty="0" smtClean="0">
                <a:solidFill>
                  <a:srgbClr val="FF0000"/>
                </a:solidFill>
                <a:latin typeface="EC Square Sans Pro" panose="020B0506040000020004"/>
              </a:rPr>
              <a:t>Examples:</a:t>
            </a:r>
            <a:endParaRPr lang="en-US" sz="3200" b="1" dirty="0">
              <a:solidFill>
                <a:srgbClr val="FF0000"/>
              </a:solidFill>
              <a:latin typeface="EC Square Sans Pro" panose="020B0506040000020004"/>
            </a:endParaRPr>
          </a:p>
        </p:txBody>
      </p:sp>
    </p:spTree>
    <p:extLst>
      <p:ext uri="{BB962C8B-B14F-4D97-AF65-F5344CB8AC3E}">
        <p14:creationId xmlns:p14="http://schemas.microsoft.com/office/powerpoint/2010/main" val="25892972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00042"/>
            <a:ext cx="10363200" cy="785818"/>
          </a:xfrm>
          <a:solidFill>
            <a:srgbClr val="006600"/>
          </a:solidFill>
        </p:spPr>
        <p:txBody>
          <a:bodyPr>
            <a:normAutofit/>
          </a:bodyPr>
          <a:lstStyle/>
          <a:p>
            <a:pPr algn="r">
              <a:spcBef>
                <a:spcPts val="0"/>
              </a:spcBef>
            </a:pPr>
            <a:r>
              <a:rPr lang="ro-RO" sz="3200" b="1" dirty="0">
                <a:solidFill>
                  <a:schemeClr val="bg1"/>
                </a:solidFill>
                <a:latin typeface="EC Square Sans Pro" panose="020B0506040000020004"/>
                <a:ea typeface="+mn-ea"/>
                <a:cs typeface="+mn-cs"/>
              </a:rPr>
              <a:t>Prohibited for </a:t>
            </a:r>
            <a:r>
              <a:rPr lang="en-US" sz="3200" b="1" dirty="0" smtClean="0">
                <a:solidFill>
                  <a:schemeClr val="bg1"/>
                </a:solidFill>
                <a:latin typeface="EC Square Sans Pro" panose="020B0506040000020004"/>
                <a:ea typeface="+mn-ea"/>
                <a:cs typeface="+mn-cs"/>
              </a:rPr>
              <a:t>farm </a:t>
            </a:r>
            <a:r>
              <a:rPr lang="ro-RO" sz="3200" b="1" dirty="0" smtClean="0">
                <a:solidFill>
                  <a:schemeClr val="bg1"/>
                </a:solidFill>
                <a:latin typeface="EC Square Sans Pro" panose="020B0506040000020004"/>
                <a:ea typeface="+mn-ea"/>
                <a:cs typeface="+mn-cs"/>
              </a:rPr>
              <a:t>animals</a:t>
            </a:r>
            <a:r>
              <a:rPr lang="ro-RO" sz="3200" b="1" dirty="0">
                <a:solidFill>
                  <a:schemeClr val="bg1"/>
                </a:solidFill>
                <a:latin typeface="EC Square Sans Pro" panose="020B0506040000020004"/>
                <a:ea typeface="+mn-ea"/>
                <a:cs typeface="+mn-cs"/>
              </a:rPr>
              <a:t>.</a:t>
            </a:r>
            <a:endParaRPr lang="en-US" sz="3200" b="1" dirty="0">
              <a:solidFill>
                <a:schemeClr val="bg1"/>
              </a:solidFill>
              <a:latin typeface="EC Square Sans Pro" panose="020B0506040000020004"/>
              <a:ea typeface="+mn-ea"/>
              <a:cs typeface="+mn-cs"/>
            </a:endParaRPr>
          </a:p>
        </p:txBody>
      </p:sp>
      <p:sp>
        <p:nvSpPr>
          <p:cNvPr id="3" name="Content Placeholder 2"/>
          <p:cNvSpPr>
            <a:spLocks noGrp="1"/>
          </p:cNvSpPr>
          <p:nvPr>
            <p:ph idx="1"/>
          </p:nvPr>
        </p:nvSpPr>
        <p:spPr>
          <a:xfrm>
            <a:off x="1738282" y="1500174"/>
            <a:ext cx="8705880" cy="4929222"/>
          </a:xfrm>
        </p:spPr>
        <p:txBody>
          <a:bodyPr>
            <a:normAutofit/>
          </a:bodyPr>
          <a:lstStyle/>
          <a:p>
            <a:pPr marL="185738" indent="-185738">
              <a:spcBef>
                <a:spcPts val="0"/>
              </a:spcBef>
            </a:pPr>
            <a:r>
              <a:rPr lang="ro-RO" b="1" dirty="0" smtClean="0">
                <a:solidFill>
                  <a:srgbClr val="002060"/>
                </a:solidFill>
                <a:latin typeface="EC Square Sans Pro" panose="020B0506040000020004"/>
              </a:rPr>
              <a:t>Chloramphenicol</a:t>
            </a:r>
            <a:endParaRPr lang="en-US" b="1" dirty="0" smtClean="0">
              <a:solidFill>
                <a:srgbClr val="002060"/>
              </a:solidFill>
              <a:latin typeface="EC Square Sans Pro" panose="020B0506040000020004"/>
            </a:endParaRPr>
          </a:p>
          <a:p>
            <a:pPr marL="185738" indent="-185738">
              <a:spcBef>
                <a:spcPts val="0"/>
              </a:spcBef>
            </a:pPr>
            <a:r>
              <a:rPr lang="en-US" b="1" dirty="0" smtClean="0">
                <a:solidFill>
                  <a:srgbClr val="002060"/>
                </a:solidFill>
                <a:latin typeface="EC Square Sans Pro" panose="020B0506040000020004"/>
              </a:rPr>
              <a:t>N</a:t>
            </a:r>
            <a:r>
              <a:rPr lang="ro-RO" b="1" dirty="0" smtClean="0">
                <a:solidFill>
                  <a:srgbClr val="002060"/>
                </a:solidFill>
                <a:latin typeface="EC Square Sans Pro" panose="020B0506040000020004"/>
              </a:rPr>
              <a:t>itrofurans,</a:t>
            </a:r>
            <a:endParaRPr lang="en-US" b="1" dirty="0" smtClean="0">
              <a:solidFill>
                <a:srgbClr val="002060"/>
              </a:solidFill>
              <a:latin typeface="EC Square Sans Pro" panose="020B0506040000020004"/>
            </a:endParaRPr>
          </a:p>
          <a:p>
            <a:pPr marL="185738" indent="-185738">
              <a:spcBef>
                <a:spcPts val="0"/>
              </a:spcBef>
            </a:pPr>
            <a:r>
              <a:rPr lang="ro-RO" b="1" dirty="0">
                <a:solidFill>
                  <a:srgbClr val="002060"/>
                </a:solidFill>
                <a:latin typeface="EC Square Sans Pro" panose="020B0506040000020004"/>
              </a:rPr>
              <a:t>Diethylstilbestrol = </a:t>
            </a:r>
            <a:r>
              <a:rPr lang="ro-RO" b="1" dirty="0" smtClean="0">
                <a:solidFill>
                  <a:srgbClr val="002060"/>
                </a:solidFill>
                <a:latin typeface="EC Square Sans Pro" panose="020B0506040000020004"/>
              </a:rPr>
              <a:t>DES</a:t>
            </a:r>
            <a:endParaRPr lang="en-US" b="1" dirty="0" smtClean="0">
              <a:solidFill>
                <a:srgbClr val="002060"/>
              </a:solidFill>
              <a:latin typeface="EC Square Sans Pro" panose="020B0506040000020004"/>
            </a:endParaRPr>
          </a:p>
          <a:p>
            <a:pPr marL="185738" indent="-185738">
              <a:spcBef>
                <a:spcPts val="0"/>
              </a:spcBef>
            </a:pPr>
            <a:r>
              <a:rPr lang="en-US" b="1" dirty="0" smtClean="0">
                <a:solidFill>
                  <a:srgbClr val="002060"/>
                </a:solidFill>
                <a:latin typeface="EC Square Sans Pro" panose="020B0506040000020004"/>
              </a:rPr>
              <a:t>M</a:t>
            </a:r>
            <a:r>
              <a:rPr lang="ro-RO" b="1" dirty="0" smtClean="0">
                <a:solidFill>
                  <a:srgbClr val="002060"/>
                </a:solidFill>
                <a:latin typeface="EC Square Sans Pro" panose="020B0506040000020004"/>
              </a:rPr>
              <a:t>etronidazole,</a:t>
            </a:r>
            <a:endParaRPr lang="en-US" b="1" dirty="0" smtClean="0">
              <a:solidFill>
                <a:srgbClr val="002060"/>
              </a:solidFill>
              <a:latin typeface="EC Square Sans Pro" panose="020B0506040000020004"/>
            </a:endParaRPr>
          </a:p>
          <a:p>
            <a:pPr marL="185738" indent="-185738">
              <a:spcBef>
                <a:spcPts val="0"/>
              </a:spcBef>
            </a:pPr>
            <a:r>
              <a:rPr lang="ro-RO" b="1" dirty="0" smtClean="0">
                <a:solidFill>
                  <a:srgbClr val="002060"/>
                </a:solidFill>
                <a:latin typeface="EC Square Sans Pro" panose="020B0506040000020004"/>
              </a:rPr>
              <a:t>D</a:t>
            </a:r>
            <a:r>
              <a:rPr lang="en-US" b="1" dirty="0" err="1" smtClean="0">
                <a:solidFill>
                  <a:srgbClr val="002060"/>
                </a:solidFill>
                <a:latin typeface="EC Square Sans Pro" panose="020B0506040000020004"/>
              </a:rPr>
              <a:t>imetridazole</a:t>
            </a:r>
            <a:r>
              <a:rPr lang="en-US" b="1" dirty="0" smtClean="0">
                <a:solidFill>
                  <a:srgbClr val="002060"/>
                </a:solidFill>
                <a:latin typeface="EC Square Sans Pro" panose="020B0506040000020004"/>
              </a:rPr>
              <a:t>, </a:t>
            </a:r>
            <a:endParaRPr lang="ro-RO" b="1" dirty="0">
              <a:solidFill>
                <a:srgbClr val="002060"/>
              </a:solidFill>
              <a:latin typeface="EC Square Sans Pro" panose="020B0506040000020004"/>
            </a:endParaRPr>
          </a:p>
          <a:p>
            <a:pPr marL="185738" indent="-185738">
              <a:spcBef>
                <a:spcPts val="0"/>
              </a:spcBef>
            </a:pPr>
            <a:r>
              <a:rPr lang="ro-RO" b="1" dirty="0">
                <a:solidFill>
                  <a:srgbClr val="002060"/>
                </a:solidFill>
                <a:latin typeface="EC Square Sans Pro" panose="020B0506040000020004"/>
              </a:rPr>
              <a:t>I</a:t>
            </a:r>
            <a:r>
              <a:rPr lang="en-US" b="1" dirty="0" err="1" smtClean="0">
                <a:solidFill>
                  <a:srgbClr val="002060"/>
                </a:solidFill>
                <a:latin typeface="EC Square Sans Pro" panose="020B0506040000020004"/>
              </a:rPr>
              <a:t>pronidazole</a:t>
            </a:r>
            <a:r>
              <a:rPr lang="ro-RO" b="1" dirty="0" smtClean="0">
                <a:solidFill>
                  <a:srgbClr val="002060"/>
                </a:solidFill>
                <a:latin typeface="EC Square Sans Pro" panose="020B0506040000020004"/>
              </a:rPr>
              <a:t>,</a:t>
            </a:r>
            <a:r>
              <a:rPr lang="en-US" b="1" dirty="0" smtClean="0">
                <a:solidFill>
                  <a:srgbClr val="002060"/>
                </a:solidFill>
                <a:latin typeface="EC Square Sans Pro" panose="020B0506040000020004"/>
              </a:rPr>
              <a:t> </a:t>
            </a:r>
            <a:endParaRPr lang="ro-RO" b="1" dirty="0">
              <a:solidFill>
                <a:srgbClr val="002060"/>
              </a:solidFill>
              <a:latin typeface="EC Square Sans Pro" panose="020B0506040000020004"/>
            </a:endParaRPr>
          </a:p>
          <a:p>
            <a:pPr marL="185738" indent="-185738">
              <a:spcBef>
                <a:spcPts val="0"/>
              </a:spcBef>
            </a:pPr>
            <a:r>
              <a:rPr lang="ro-RO" b="1" dirty="0">
                <a:solidFill>
                  <a:srgbClr val="002060"/>
                </a:solidFill>
                <a:latin typeface="EC Square Sans Pro" panose="020B0506040000020004"/>
              </a:rPr>
              <a:t>Clenbuterol, </a:t>
            </a:r>
            <a:r>
              <a:rPr lang="ro-RO" b="1" dirty="0" smtClean="0">
                <a:solidFill>
                  <a:srgbClr val="002060"/>
                </a:solidFill>
                <a:latin typeface="EC Square Sans Pro" panose="020B0506040000020004"/>
              </a:rPr>
              <a:t>Thorazine</a:t>
            </a:r>
            <a:endParaRPr lang="en-US" b="1" dirty="0" smtClean="0">
              <a:solidFill>
                <a:srgbClr val="002060"/>
              </a:solidFill>
              <a:latin typeface="EC Square Sans Pro" panose="020B0506040000020004"/>
            </a:endParaRPr>
          </a:p>
          <a:p>
            <a:pPr marL="185738" indent="-185738">
              <a:spcBef>
                <a:spcPts val="0"/>
              </a:spcBef>
            </a:pPr>
            <a:r>
              <a:rPr lang="ro-RO" b="1" dirty="0" smtClean="0">
                <a:solidFill>
                  <a:srgbClr val="002060"/>
                </a:solidFill>
                <a:latin typeface="EC Square Sans Pro" panose="020B0506040000020004"/>
              </a:rPr>
              <a:t>Enrofloxacin </a:t>
            </a:r>
            <a:r>
              <a:rPr lang="ro-RO" b="1" dirty="0">
                <a:solidFill>
                  <a:srgbClr val="002060"/>
                </a:solidFill>
                <a:latin typeface="EC Square Sans Pro" panose="020B0506040000020004"/>
              </a:rPr>
              <a:t>and danofloxacin </a:t>
            </a:r>
            <a:r>
              <a:rPr lang="ro-RO" b="1" dirty="0" smtClean="0">
                <a:solidFill>
                  <a:srgbClr val="002060"/>
                </a:solidFill>
                <a:latin typeface="EC Square Sans Pro" panose="020B0506040000020004"/>
              </a:rPr>
              <a:t>Extra-label</a:t>
            </a:r>
            <a:endParaRPr lang="en-US" b="1" dirty="0" smtClean="0">
              <a:solidFill>
                <a:srgbClr val="002060"/>
              </a:solidFill>
              <a:latin typeface="EC Square Sans Pro" panose="020B0506040000020004"/>
            </a:endParaRPr>
          </a:p>
          <a:p>
            <a:pPr marL="185738" indent="-185738">
              <a:spcBef>
                <a:spcPts val="0"/>
              </a:spcBef>
            </a:pPr>
            <a:r>
              <a:rPr lang="en-US" b="1" dirty="0" err="1" smtClean="0">
                <a:solidFill>
                  <a:srgbClr val="002060"/>
                </a:solidFill>
                <a:latin typeface="EC Square Sans Pro" panose="020B0506040000020004"/>
              </a:rPr>
              <a:t>Excenel</a:t>
            </a:r>
            <a:r>
              <a:rPr lang="en-US" b="1" dirty="0">
                <a:solidFill>
                  <a:srgbClr val="002060"/>
                </a:solidFill>
                <a:latin typeface="EC Square Sans Pro" panose="020B0506040000020004"/>
              </a:rPr>
              <a:t>®</a:t>
            </a:r>
            <a:r>
              <a:rPr lang="ro-RO" b="1" dirty="0">
                <a:solidFill>
                  <a:srgbClr val="002060"/>
                </a:solidFill>
                <a:latin typeface="EC Square Sans Pro" panose="020B0506040000020004"/>
              </a:rPr>
              <a:t> </a:t>
            </a:r>
            <a:r>
              <a:rPr lang="en-US" b="1" dirty="0">
                <a:solidFill>
                  <a:srgbClr val="002060"/>
                </a:solidFill>
                <a:latin typeface="EC Square Sans Pro" panose="020B0506040000020004"/>
              </a:rPr>
              <a:t>I</a:t>
            </a:r>
            <a:r>
              <a:rPr lang="ro-RO" b="1" dirty="0">
                <a:solidFill>
                  <a:srgbClr val="002060"/>
                </a:solidFill>
                <a:latin typeface="EC Square Sans Pro" panose="020B0506040000020004"/>
              </a:rPr>
              <a:t>.</a:t>
            </a:r>
            <a:r>
              <a:rPr lang="en-US" b="1" dirty="0">
                <a:solidFill>
                  <a:srgbClr val="002060"/>
                </a:solidFill>
                <a:latin typeface="EC Square Sans Pro" panose="020B0506040000020004"/>
              </a:rPr>
              <a:t>M</a:t>
            </a:r>
            <a:r>
              <a:rPr lang="ro-RO" b="1" dirty="0">
                <a:solidFill>
                  <a:srgbClr val="002060"/>
                </a:solidFill>
                <a:latin typeface="EC Square Sans Pro" panose="020B0506040000020004"/>
              </a:rPr>
              <a:t>.</a:t>
            </a:r>
            <a:r>
              <a:rPr lang="en-US" b="1" dirty="0">
                <a:solidFill>
                  <a:srgbClr val="002060"/>
                </a:solidFill>
                <a:latin typeface="EC Square Sans Pro" panose="020B0506040000020004"/>
              </a:rPr>
              <a:t> </a:t>
            </a:r>
            <a:endParaRPr lang="ro-RO" b="1" dirty="0">
              <a:solidFill>
                <a:srgbClr val="002060"/>
              </a:solidFill>
              <a:latin typeface="EC Square Sans Pro" panose="020B0506040000020004"/>
            </a:endParaRPr>
          </a:p>
          <a:p>
            <a:pPr marL="185738" indent="-185738">
              <a:spcBef>
                <a:spcPts val="0"/>
              </a:spcBef>
            </a:pPr>
            <a:r>
              <a:rPr lang="en-US" b="1" dirty="0" err="1">
                <a:solidFill>
                  <a:srgbClr val="002060"/>
                </a:solidFill>
                <a:latin typeface="EC Square Sans Pro" panose="020B0506040000020004"/>
              </a:rPr>
              <a:t>Naxcel</a:t>
            </a:r>
            <a:r>
              <a:rPr lang="en-US" b="1" dirty="0">
                <a:solidFill>
                  <a:srgbClr val="002060"/>
                </a:solidFill>
                <a:latin typeface="EC Square Sans Pro" panose="020B0506040000020004"/>
              </a:rPr>
              <a:t>® in </a:t>
            </a:r>
            <a:r>
              <a:rPr lang="en-US" b="1" dirty="0" err="1">
                <a:solidFill>
                  <a:srgbClr val="002060"/>
                </a:solidFill>
                <a:latin typeface="EC Square Sans Pro" panose="020B0506040000020004"/>
              </a:rPr>
              <a:t>septicemic</a:t>
            </a:r>
            <a:r>
              <a:rPr lang="en-US" b="1" dirty="0">
                <a:solidFill>
                  <a:srgbClr val="002060"/>
                </a:solidFill>
                <a:latin typeface="EC Square Sans Pro" panose="020B0506040000020004"/>
              </a:rPr>
              <a:t> or </a:t>
            </a:r>
            <a:r>
              <a:rPr lang="en-US" b="1" dirty="0" err="1">
                <a:solidFill>
                  <a:srgbClr val="002060"/>
                </a:solidFill>
                <a:latin typeface="EC Square Sans Pro" panose="020B0506040000020004"/>
              </a:rPr>
              <a:t>metritis</a:t>
            </a:r>
            <a:r>
              <a:rPr lang="en-US" b="1" dirty="0">
                <a:solidFill>
                  <a:srgbClr val="002060"/>
                </a:solidFill>
                <a:latin typeface="EC Square Sans Pro" panose="020B0506040000020004"/>
              </a:rPr>
              <a:t> calves prohibited, or I.V</a:t>
            </a:r>
            <a:r>
              <a:rPr lang="en-US" b="1" dirty="0" smtClean="0">
                <a:solidFill>
                  <a:srgbClr val="002060"/>
                </a:solidFill>
                <a:latin typeface="EC Square Sans Pro" panose="020B0506040000020004"/>
              </a:rPr>
              <a:t>.</a:t>
            </a:r>
          </a:p>
          <a:p>
            <a:pPr marL="185738" indent="-185738">
              <a:spcBef>
                <a:spcPts val="0"/>
              </a:spcBef>
            </a:pPr>
            <a:r>
              <a:rPr lang="en-US" b="1" dirty="0" err="1">
                <a:solidFill>
                  <a:srgbClr val="002060"/>
                </a:solidFill>
                <a:latin typeface="EC Square Sans Pro" panose="020B0506040000020004"/>
              </a:rPr>
              <a:t>Naxcel</a:t>
            </a:r>
            <a:r>
              <a:rPr lang="en-US" b="1" dirty="0">
                <a:solidFill>
                  <a:srgbClr val="002060"/>
                </a:solidFill>
                <a:latin typeface="EC Square Sans Pro" panose="020B0506040000020004"/>
              </a:rPr>
              <a:t>® prohibited after operations (in goats with pneumonia)</a:t>
            </a:r>
          </a:p>
        </p:txBody>
      </p:sp>
      <p:pic>
        <p:nvPicPr>
          <p:cNvPr id="5" name="Picture 7"/>
          <p:cNvPicPr>
            <a:picLocks noChangeAspect="1" noChangeArrowheads="1"/>
          </p:cNvPicPr>
          <p:nvPr/>
        </p:nvPicPr>
        <p:blipFill>
          <a:blip r:embed="rId2" cstate="print"/>
          <a:srcRect/>
          <a:stretch>
            <a:fillRect/>
          </a:stretch>
        </p:blipFill>
        <p:spPr bwMode="auto">
          <a:xfrm>
            <a:off x="1567763" y="500042"/>
            <a:ext cx="785818" cy="785818"/>
          </a:xfrm>
          <a:prstGeom prst="rect">
            <a:avLst/>
          </a:prstGeom>
          <a:ln>
            <a:noFill/>
          </a:ln>
          <a:effectLst>
            <a:softEdge rad="112500"/>
          </a:effectLst>
        </p:spPr>
      </p:pic>
    </p:spTree>
    <p:extLst>
      <p:ext uri="{BB962C8B-B14F-4D97-AF65-F5344CB8AC3E}">
        <p14:creationId xmlns:p14="http://schemas.microsoft.com/office/powerpoint/2010/main" val="32197514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428736"/>
            <a:ext cx="9144000" cy="785818"/>
          </a:xfrm>
          <a:solidFill>
            <a:srgbClr val="006600"/>
          </a:solidFill>
        </p:spPr>
        <p:txBody>
          <a:bodyPr/>
          <a:lstStyle/>
          <a:p>
            <a:r>
              <a:rPr lang="ro-RO" dirty="0" smtClean="0"/>
              <a:t>                    </a:t>
            </a:r>
            <a:r>
              <a:rPr lang="en-US" sz="3200" b="1" dirty="0">
                <a:solidFill>
                  <a:srgbClr val="FFFFFF"/>
                </a:solidFill>
                <a:effectLst>
                  <a:outerShdw blurRad="38100" dist="38100" dir="2700000" algn="tl">
                    <a:srgbClr val="000000">
                      <a:alpha val="43137"/>
                    </a:srgbClr>
                  </a:outerShdw>
                </a:effectLst>
                <a:latin typeface="Calibri" pitchFamily="34" charset="0"/>
              </a:rPr>
              <a:t>Not recommended (by the FDA</a:t>
            </a:r>
            <a:r>
              <a:rPr lang="en-US" sz="3200" b="1" dirty="0" smtClean="0">
                <a:solidFill>
                  <a:srgbClr val="FFFFFF"/>
                </a:solidFill>
                <a:effectLst>
                  <a:outerShdw blurRad="38100" dist="38100" dir="2700000" algn="tl">
                    <a:srgbClr val="000000">
                      <a:alpha val="43137"/>
                    </a:srgbClr>
                  </a:outerShdw>
                </a:effectLst>
                <a:latin typeface="Calibri" pitchFamily="34" charset="0"/>
              </a:rPr>
              <a:t>)</a:t>
            </a:r>
            <a:endParaRPr lang="en-US" sz="3200" dirty="0">
              <a:solidFill>
                <a:srgbClr val="FFFFFF"/>
              </a:solidFill>
              <a:latin typeface="Calibri" pitchFamily="34" charset="0"/>
            </a:endParaRPr>
          </a:p>
        </p:txBody>
      </p:sp>
      <p:sp>
        <p:nvSpPr>
          <p:cNvPr id="3" name="Content Placeholder 2"/>
          <p:cNvSpPr>
            <a:spLocks noGrp="1"/>
          </p:cNvSpPr>
          <p:nvPr>
            <p:ph idx="1"/>
          </p:nvPr>
        </p:nvSpPr>
        <p:spPr>
          <a:xfrm>
            <a:off x="1411457" y="2428868"/>
            <a:ext cx="9492863" cy="3929090"/>
          </a:xfrm>
        </p:spPr>
        <p:txBody>
          <a:bodyPr>
            <a:normAutofit/>
          </a:bodyPr>
          <a:lstStyle/>
          <a:p>
            <a:pPr marL="185738" indent="-185738">
              <a:lnSpc>
                <a:spcPct val="100000"/>
              </a:lnSpc>
              <a:spcBef>
                <a:spcPts val="0"/>
              </a:spcBef>
            </a:pPr>
            <a:r>
              <a:rPr lang="en-US" b="1" dirty="0" err="1">
                <a:solidFill>
                  <a:srgbClr val="002060"/>
                </a:solidFill>
                <a:latin typeface="EC Square Sans Pro" panose="020B0506040000020004"/>
              </a:rPr>
              <a:t>Fluoroquinolones</a:t>
            </a:r>
            <a:r>
              <a:rPr lang="en-US" b="1" dirty="0">
                <a:solidFill>
                  <a:srgbClr val="002060"/>
                </a:solidFill>
                <a:latin typeface="EC Square Sans Pro" panose="020B0506040000020004"/>
              </a:rPr>
              <a:t> (such as </a:t>
            </a:r>
            <a:r>
              <a:rPr lang="en-US" b="1" dirty="0" err="1">
                <a:solidFill>
                  <a:srgbClr val="002060"/>
                </a:solidFill>
                <a:latin typeface="EC Square Sans Pro" panose="020B0506040000020004"/>
              </a:rPr>
              <a:t>Baytril</a:t>
            </a:r>
            <a:r>
              <a:rPr lang="en-US" b="1" dirty="0">
                <a:solidFill>
                  <a:srgbClr val="002060"/>
                </a:solidFill>
                <a:latin typeface="EC Square Sans Pro" panose="020B0506040000020004"/>
              </a:rPr>
              <a:t>®) Exception: pneumonia in beef cattle, dairy cows, pigs, and heifers under 20 </a:t>
            </a:r>
            <a:r>
              <a:rPr lang="en-US" b="1" dirty="0" smtClean="0">
                <a:solidFill>
                  <a:srgbClr val="002060"/>
                </a:solidFill>
                <a:latin typeface="EC Square Sans Pro" panose="020B0506040000020004"/>
              </a:rPr>
              <a:t>months</a:t>
            </a:r>
            <a:r>
              <a:rPr lang="ro-RO" b="1" dirty="0" smtClean="0">
                <a:solidFill>
                  <a:srgbClr val="002060"/>
                </a:solidFill>
                <a:latin typeface="EC Square Sans Pro" panose="020B0506040000020004"/>
              </a:rPr>
              <a:t>.</a:t>
            </a:r>
            <a:endParaRPr lang="ro-RO" b="1" dirty="0">
              <a:solidFill>
                <a:srgbClr val="002060"/>
              </a:solidFill>
              <a:latin typeface="EC Square Sans Pro" panose="020B0506040000020004"/>
            </a:endParaRPr>
          </a:p>
          <a:p>
            <a:pPr marL="185738" indent="-185738">
              <a:lnSpc>
                <a:spcPct val="100000"/>
              </a:lnSpc>
              <a:spcBef>
                <a:spcPts val="0"/>
              </a:spcBef>
            </a:pPr>
            <a:r>
              <a:rPr lang="en-US" b="1" dirty="0">
                <a:solidFill>
                  <a:srgbClr val="002060"/>
                </a:solidFill>
                <a:latin typeface="EC Square Sans Pro" panose="020B0506040000020004"/>
              </a:rPr>
              <a:t>Gentamicin (except for oral administration in </a:t>
            </a:r>
            <a:r>
              <a:rPr lang="en-US" b="1" dirty="0" smtClean="0">
                <a:solidFill>
                  <a:srgbClr val="002060"/>
                </a:solidFill>
                <a:latin typeface="EC Square Sans Pro" panose="020B0506040000020004"/>
              </a:rPr>
              <a:t>pigs</a:t>
            </a:r>
            <a:r>
              <a:rPr lang="ro-RO" b="1" dirty="0" smtClean="0">
                <a:solidFill>
                  <a:srgbClr val="002060"/>
                </a:solidFill>
                <a:latin typeface="EC Square Sans Pro" panose="020B0506040000020004"/>
              </a:rPr>
              <a:t>).</a:t>
            </a:r>
            <a:endParaRPr lang="ro-RO" b="1" dirty="0">
              <a:solidFill>
                <a:srgbClr val="002060"/>
              </a:solidFill>
              <a:latin typeface="EC Square Sans Pro" panose="020B0506040000020004"/>
            </a:endParaRPr>
          </a:p>
          <a:p>
            <a:pPr marL="185738" indent="-185738">
              <a:lnSpc>
                <a:spcPct val="100000"/>
              </a:lnSpc>
              <a:spcBef>
                <a:spcPts val="0"/>
              </a:spcBef>
            </a:pPr>
            <a:r>
              <a:rPr lang="en-US" b="1" dirty="0" err="1">
                <a:solidFill>
                  <a:srgbClr val="002060"/>
                </a:solidFill>
                <a:latin typeface="EC Square Sans Pro" panose="020B0506040000020004"/>
              </a:rPr>
              <a:t>Phenylbutazone</a:t>
            </a:r>
            <a:r>
              <a:rPr lang="en-US" b="1" dirty="0">
                <a:solidFill>
                  <a:srgbClr val="002060"/>
                </a:solidFill>
                <a:latin typeface="EC Square Sans Pro" panose="020B0506040000020004"/>
              </a:rPr>
              <a:t> banned in dairy cows over 20 months.</a:t>
            </a:r>
            <a:endParaRPr lang="ro-RO" b="1" dirty="0">
              <a:solidFill>
                <a:srgbClr val="002060"/>
              </a:solidFill>
              <a:latin typeface="EC Square Sans Pro" panose="020B0506040000020004"/>
            </a:endParaRPr>
          </a:p>
          <a:p>
            <a:pPr marL="185738" indent="-185738">
              <a:lnSpc>
                <a:spcPct val="100000"/>
              </a:lnSpc>
              <a:spcBef>
                <a:spcPts val="0"/>
              </a:spcBef>
            </a:pPr>
            <a:r>
              <a:rPr lang="en-US" b="1" dirty="0">
                <a:solidFill>
                  <a:srgbClr val="002060"/>
                </a:solidFill>
                <a:latin typeface="EC Square Sans Pro" panose="020B0506040000020004"/>
              </a:rPr>
              <a:t>Sulfonamides (only </a:t>
            </a:r>
            <a:r>
              <a:rPr lang="en-US" b="1" dirty="0" err="1">
                <a:solidFill>
                  <a:srgbClr val="002060"/>
                </a:solidFill>
                <a:latin typeface="EC Square Sans Pro" panose="020B0506040000020004"/>
              </a:rPr>
              <a:t>sulfadimethoxine</a:t>
            </a:r>
            <a:r>
              <a:rPr lang="en-US" b="1" dirty="0">
                <a:solidFill>
                  <a:srgbClr val="002060"/>
                </a:solidFill>
                <a:latin typeface="EC Square Sans Pro" panose="020B0506040000020004"/>
              </a:rPr>
              <a:t> (</a:t>
            </a:r>
            <a:r>
              <a:rPr lang="en-US" b="1" dirty="0" err="1">
                <a:solidFill>
                  <a:srgbClr val="002060"/>
                </a:solidFill>
                <a:latin typeface="EC Square Sans Pro" panose="020B0506040000020004"/>
              </a:rPr>
              <a:t>Albon</a:t>
            </a:r>
            <a:r>
              <a:rPr lang="en-US" b="1" dirty="0">
                <a:solidFill>
                  <a:srgbClr val="002060"/>
                </a:solidFill>
                <a:latin typeface="EC Square Sans Pro" panose="020B0506040000020004"/>
              </a:rPr>
              <a:t>®) permitted, others not)</a:t>
            </a:r>
            <a:r>
              <a:rPr lang="ro-RO" b="1" dirty="0" smtClean="0">
                <a:solidFill>
                  <a:srgbClr val="002060"/>
                </a:solidFill>
                <a:latin typeface="EC Square Sans Pro" panose="020B0506040000020004"/>
              </a:rPr>
              <a:t>!</a:t>
            </a:r>
            <a:endParaRPr lang="ro-RO" b="1" dirty="0">
              <a:solidFill>
                <a:srgbClr val="002060"/>
              </a:solidFill>
              <a:latin typeface="EC Square Sans Pro" panose="020B0506040000020004"/>
            </a:endParaRPr>
          </a:p>
          <a:p>
            <a:pPr marL="185738" indent="-185738">
              <a:lnSpc>
                <a:spcPct val="100000"/>
              </a:lnSpc>
              <a:spcBef>
                <a:spcPts val="0"/>
              </a:spcBef>
            </a:pPr>
            <a:r>
              <a:rPr lang="en-US" b="1" dirty="0">
                <a:solidFill>
                  <a:srgbClr val="002060"/>
                </a:solidFill>
                <a:latin typeface="EC Square Sans Pro" panose="020B0506040000020004"/>
              </a:rPr>
              <a:t>Avoid intramuscular antibiotic administration as much as possible</a:t>
            </a:r>
            <a:r>
              <a:rPr lang="en-US" b="1" dirty="0" smtClean="0">
                <a:solidFill>
                  <a:srgbClr val="002060"/>
                </a:solidFill>
                <a:latin typeface="EC Square Sans Pro" panose="020B0506040000020004"/>
              </a:rPr>
              <a:t>.</a:t>
            </a:r>
            <a:endParaRPr lang="en-US" b="1" dirty="0">
              <a:solidFill>
                <a:srgbClr val="002060"/>
              </a:solidFill>
              <a:latin typeface="EC Square Sans Pro" panose="020B0506040000020004"/>
            </a:endParaRPr>
          </a:p>
          <a:p>
            <a:pPr marL="185738" indent="-185738">
              <a:lnSpc>
                <a:spcPct val="100000"/>
              </a:lnSpc>
              <a:spcBef>
                <a:spcPts val="0"/>
              </a:spcBef>
            </a:pPr>
            <a:r>
              <a:rPr lang="en-US" b="1" dirty="0">
                <a:solidFill>
                  <a:srgbClr val="002060"/>
                </a:solidFill>
                <a:latin typeface="EC Square Sans Pro" panose="020B0506040000020004"/>
              </a:rPr>
              <a:t>Avoid intravenous injections in the throat whenever possible</a:t>
            </a:r>
            <a:r>
              <a:rPr lang="en-US" b="1" dirty="0" smtClean="0">
                <a:solidFill>
                  <a:srgbClr val="002060"/>
                </a:solidFill>
                <a:latin typeface="EC Square Sans Pro" panose="020B0506040000020004"/>
              </a:rPr>
              <a:t>.</a:t>
            </a:r>
            <a:r>
              <a:rPr lang="ro-RO" b="1" dirty="0" smtClean="0">
                <a:solidFill>
                  <a:srgbClr val="002060"/>
                </a:solidFill>
                <a:latin typeface="EC Square Sans Pro" panose="020B0506040000020004"/>
              </a:rPr>
              <a:t> </a:t>
            </a:r>
            <a:endParaRPr lang="ro-RO" b="1" dirty="0">
              <a:solidFill>
                <a:srgbClr val="002060"/>
              </a:solidFill>
              <a:latin typeface="EC Square Sans Pro" panose="020B0506040000020004"/>
            </a:endParaRPr>
          </a:p>
          <a:p>
            <a:pPr marL="185738" indent="-185738">
              <a:lnSpc>
                <a:spcPct val="100000"/>
              </a:lnSpc>
              <a:spcBef>
                <a:spcPts val="0"/>
              </a:spcBef>
            </a:pPr>
            <a:r>
              <a:rPr lang="en-US" b="1" dirty="0" smtClean="0">
                <a:solidFill>
                  <a:srgbClr val="002060"/>
                </a:solidFill>
                <a:latin typeface="EC Square Sans Pro" panose="020B0506040000020004"/>
              </a:rPr>
              <a:t>Hormonal </a:t>
            </a:r>
            <a:r>
              <a:rPr lang="en-US" b="1" dirty="0">
                <a:solidFill>
                  <a:srgbClr val="002060"/>
                </a:solidFill>
                <a:latin typeface="EC Square Sans Pro" panose="020B0506040000020004"/>
              </a:rPr>
              <a:t>implants in the ears.</a:t>
            </a:r>
            <a:r>
              <a:rPr lang="ro-RO" b="1" dirty="0" smtClean="0">
                <a:solidFill>
                  <a:srgbClr val="002060"/>
                </a:solidFill>
                <a:latin typeface="EC Square Sans Pro" panose="020B0506040000020004"/>
              </a:rPr>
              <a:t> </a:t>
            </a:r>
            <a:endParaRPr lang="en-US" b="1" dirty="0">
              <a:solidFill>
                <a:srgbClr val="002060"/>
              </a:solidFill>
              <a:latin typeface="EC Square Sans Pro" panose="020B0506040000020004"/>
            </a:endParaRPr>
          </a:p>
        </p:txBody>
      </p:sp>
      <p:pic>
        <p:nvPicPr>
          <p:cNvPr id="4" name="Picture 7"/>
          <p:cNvPicPr>
            <a:picLocks noChangeAspect="1" noChangeArrowheads="1"/>
          </p:cNvPicPr>
          <p:nvPr/>
        </p:nvPicPr>
        <p:blipFill>
          <a:blip r:embed="rId2" cstate="print"/>
          <a:srcRect/>
          <a:stretch>
            <a:fillRect/>
          </a:stretch>
        </p:blipFill>
        <p:spPr bwMode="auto">
          <a:xfrm>
            <a:off x="9882214" y="1428736"/>
            <a:ext cx="785786" cy="785786"/>
          </a:xfrm>
          <a:prstGeom prst="rect">
            <a:avLst/>
          </a:prstGeom>
          <a:ln>
            <a:noFill/>
          </a:ln>
          <a:effectLst>
            <a:softEdge rad="112500"/>
          </a:effectLst>
        </p:spPr>
      </p:pic>
    </p:spTree>
    <p:extLst>
      <p:ext uri="{BB962C8B-B14F-4D97-AF65-F5344CB8AC3E}">
        <p14:creationId xmlns:p14="http://schemas.microsoft.com/office/powerpoint/2010/main" val="3685690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0137" y="1148745"/>
            <a:ext cx="6735725" cy="5709255"/>
          </a:xfrm>
          <a:prstGeom prst="rect">
            <a:avLst/>
          </a:prstGeom>
        </p:spPr>
        <p:txBody>
          <a:bodyPr wrap="square">
            <a:spAutoFit/>
          </a:bodyPr>
          <a:lstStyle/>
          <a:p>
            <a:pPr marL="342900" indent="-342900" algn="just">
              <a:buFont typeface="Arial" panose="020B0604020202020204" pitchFamily="34" charset="0"/>
              <a:buChar char="•"/>
            </a:pPr>
            <a:r>
              <a:rPr lang="en-US" sz="2400" b="1" i="0" dirty="0" smtClean="0">
                <a:solidFill>
                  <a:srgbClr val="002060"/>
                </a:solidFill>
                <a:effectLst/>
                <a:latin typeface="EC Square Sans Pro"/>
              </a:rPr>
              <a:t>Antimicrobial resistance (AMR) is the capability of microorganisms to adapt to antimicrobials, mainly antibiotics.</a:t>
            </a:r>
          </a:p>
          <a:p>
            <a:pPr algn="just"/>
            <a:r>
              <a:rPr lang="en-US" sz="700" b="1" i="0" dirty="0" smtClean="0">
                <a:solidFill>
                  <a:srgbClr val="002060"/>
                </a:solidFill>
                <a:effectLst/>
                <a:latin typeface="EC Square Sans Pro"/>
              </a:rPr>
              <a:t> </a:t>
            </a:r>
          </a:p>
          <a:p>
            <a:pPr marL="342900" indent="-342900" algn="just">
              <a:buFont typeface="Arial" panose="020B0604020202020204" pitchFamily="34" charset="0"/>
              <a:buChar char="•"/>
            </a:pPr>
            <a:r>
              <a:rPr lang="en-US" sz="2400" b="1" i="0" dirty="0" smtClean="0">
                <a:solidFill>
                  <a:srgbClr val="002060"/>
                </a:solidFill>
                <a:effectLst/>
                <a:latin typeface="EC Square Sans Pro"/>
              </a:rPr>
              <a:t>Exaggerated and inappropriate use of antimicrobials and inefficient infection management approaches resulted in AMR being a serious global public health menace. </a:t>
            </a:r>
          </a:p>
          <a:p>
            <a:pPr algn="just"/>
            <a:endParaRPr lang="en-US" sz="600" b="1" i="0" dirty="0" smtClean="0">
              <a:solidFill>
                <a:srgbClr val="002060"/>
              </a:solidFill>
              <a:effectLst/>
              <a:latin typeface="EC Square Sans Pro"/>
            </a:endParaRPr>
          </a:p>
          <a:p>
            <a:pPr marL="342900" indent="-342900" algn="just">
              <a:buFont typeface="Arial" panose="020B0604020202020204" pitchFamily="34" charset="0"/>
              <a:buChar char="•"/>
            </a:pPr>
            <a:r>
              <a:rPr lang="en-US" sz="2400" b="1" i="0" dirty="0" smtClean="0">
                <a:solidFill>
                  <a:srgbClr val="002060"/>
                </a:solidFill>
                <a:effectLst/>
                <a:latin typeface="EC Square Sans Pro"/>
              </a:rPr>
              <a:t>Databases and supervision systems from both human and veterinary sectors are becoming increasingly abundant in data since. </a:t>
            </a:r>
          </a:p>
          <a:p>
            <a:pPr algn="just"/>
            <a:endParaRPr lang="en-US" sz="600" b="1" i="0" dirty="0" smtClean="0">
              <a:solidFill>
                <a:srgbClr val="002060"/>
              </a:solidFill>
              <a:effectLst/>
              <a:latin typeface="EC Square Sans Pro"/>
            </a:endParaRPr>
          </a:p>
          <a:p>
            <a:pPr marL="342900" indent="-342900" algn="just">
              <a:buFont typeface="Arial" panose="020B0604020202020204" pitchFamily="34" charset="0"/>
              <a:buChar char="•"/>
            </a:pPr>
            <a:r>
              <a:rPr lang="en-US" sz="2400" b="1" i="0" dirty="0" smtClean="0">
                <a:solidFill>
                  <a:srgbClr val="002060"/>
                </a:solidFill>
                <a:effectLst/>
                <a:latin typeface="EC Square Sans Pro"/>
              </a:rPr>
              <a:t>As of today, resistance is registered for almost all antibiotics</a:t>
            </a:r>
            <a:endParaRPr lang="en-US" sz="2400" b="1" dirty="0">
              <a:solidFill>
                <a:srgbClr val="002060"/>
              </a:solidFill>
              <a:latin typeface="EC Square Sans Pro"/>
            </a:endParaRPr>
          </a:p>
        </p:txBody>
      </p:sp>
      <p:sp>
        <p:nvSpPr>
          <p:cNvPr id="4" name="Marcador de texto 1">
            <a:extLst>
              <a:ext uri="{FF2B5EF4-FFF2-40B4-BE49-F238E27FC236}">
                <a16:creationId xmlns:a16="http://schemas.microsoft.com/office/drawing/2014/main" xmlns="" id="{8FF0C3B0-8099-791F-475C-767B65B12EB5}"/>
              </a:ext>
            </a:extLst>
          </p:cNvPr>
          <p:cNvSpPr txBox="1">
            <a:spLocks/>
          </p:cNvSpPr>
          <p:nvPr/>
        </p:nvSpPr>
        <p:spPr>
          <a:xfrm>
            <a:off x="404520" y="127122"/>
            <a:ext cx="2890248" cy="750800"/>
          </a:xfrm>
          <a:prstGeom prst="rect">
            <a:avLst/>
          </a:prstGeom>
          <a:effectLst>
            <a:outerShdw blurRad="50800" dist="38100" dir="5400000" algn="t" rotWithShape="0">
              <a:prstClr val="black">
                <a:alpha val="40000"/>
              </a:prstClr>
            </a:outerShdw>
            <a:reflection blurRad="6350" stA="50000" endA="300" endPos="90000" dir="5400000" sy="-100000" algn="bl" rotWithShape="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6" kern="1200">
                <a:solidFill>
                  <a:srgbClr val="00339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5400" b="1" dirty="0" err="1" smtClean="0">
                <a:solidFill>
                  <a:srgbClr val="FF0000"/>
                </a:solidFill>
                <a:latin typeface="EC Square Sans Pro"/>
              </a:rPr>
              <a:t>Fact</a:t>
            </a:r>
            <a:endParaRPr lang="es-ES" sz="4000" b="1" dirty="0">
              <a:solidFill>
                <a:srgbClr val="FF0000"/>
              </a:solidFill>
              <a:latin typeface="EC Square Sans Pro"/>
            </a:endParaRPr>
          </a:p>
        </p:txBody>
      </p:sp>
    </p:spTree>
    <p:extLst>
      <p:ext uri="{BB962C8B-B14F-4D97-AF65-F5344CB8AC3E}">
        <p14:creationId xmlns:p14="http://schemas.microsoft.com/office/powerpoint/2010/main" val="28153689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Medicine Label 3"/>
          <p:cNvPicPr>
            <a:picLocks noChangeAspect="1" noChangeArrowheads="1"/>
          </p:cNvPicPr>
          <p:nvPr/>
        </p:nvPicPr>
        <p:blipFill>
          <a:blip r:embed="rId2" cstate="print">
            <a:lum bright="-14000" contrast="18000"/>
          </a:blip>
          <a:srcRect r="4686"/>
          <a:stretch>
            <a:fillRect/>
          </a:stretch>
        </p:blipFill>
        <p:spPr bwMode="auto">
          <a:xfrm>
            <a:off x="1522174" y="714356"/>
            <a:ext cx="9145827" cy="5846128"/>
          </a:xfrm>
          <a:prstGeom prst="rect">
            <a:avLst/>
          </a:prstGeom>
          <a:ln>
            <a:noFill/>
          </a:ln>
          <a:effectLst>
            <a:softEdge rad="112500"/>
          </a:effectLst>
        </p:spPr>
      </p:pic>
      <p:sp>
        <p:nvSpPr>
          <p:cNvPr id="3" name="Text Box 11"/>
          <p:cNvSpPr txBox="1">
            <a:spLocks noChangeArrowheads="1"/>
          </p:cNvSpPr>
          <p:nvPr/>
        </p:nvSpPr>
        <p:spPr bwMode="auto">
          <a:xfrm>
            <a:off x="2166910" y="928670"/>
            <a:ext cx="1571636" cy="369332"/>
          </a:xfrm>
          <a:prstGeom prst="rect">
            <a:avLst/>
          </a:prstGeom>
          <a:solidFill>
            <a:srgbClr val="FF0000"/>
          </a:solidFill>
          <a:ln w="9525">
            <a:noFill/>
            <a:miter lim="800000"/>
            <a:headEnd/>
            <a:tailEnd/>
          </a:ln>
          <a:effectLst/>
        </p:spPr>
        <p:txBody>
          <a:bodyPr wrap="square">
            <a:spAutoFit/>
          </a:bodyPr>
          <a:lstStyle/>
          <a:p>
            <a:pPr algn="ctr"/>
            <a:r>
              <a:rPr lang="ro-RO" b="1" dirty="0">
                <a:solidFill>
                  <a:srgbClr val="FFFFFF"/>
                </a:solidFill>
                <a:latin typeface="Calibri" pitchFamily="34" charset="0"/>
              </a:rPr>
              <a:t>Denumire</a:t>
            </a:r>
            <a:endParaRPr lang="en-US" b="1" dirty="0">
              <a:solidFill>
                <a:srgbClr val="FFFFFF"/>
              </a:solidFill>
              <a:latin typeface="Calibri" pitchFamily="34" charset="0"/>
            </a:endParaRPr>
          </a:p>
        </p:txBody>
      </p:sp>
      <p:sp>
        <p:nvSpPr>
          <p:cNvPr id="4" name="Text Box 12"/>
          <p:cNvSpPr txBox="1">
            <a:spLocks noChangeArrowheads="1"/>
          </p:cNvSpPr>
          <p:nvPr/>
        </p:nvSpPr>
        <p:spPr bwMode="auto">
          <a:xfrm>
            <a:off x="7667636" y="1357298"/>
            <a:ext cx="2357454" cy="369332"/>
          </a:xfrm>
          <a:prstGeom prst="rect">
            <a:avLst/>
          </a:prstGeom>
          <a:solidFill>
            <a:srgbClr val="336600"/>
          </a:solidFill>
          <a:ln w="9525">
            <a:noFill/>
            <a:miter lim="800000"/>
            <a:headEnd/>
            <a:tailEnd/>
          </a:ln>
          <a:effectLst/>
        </p:spPr>
        <p:txBody>
          <a:bodyPr wrap="square">
            <a:spAutoFit/>
          </a:bodyPr>
          <a:lstStyle/>
          <a:p>
            <a:pPr algn="r"/>
            <a:r>
              <a:rPr lang="ro-RO" b="1" dirty="0">
                <a:solidFill>
                  <a:srgbClr val="FFFFFF"/>
                </a:solidFill>
                <a:latin typeface="Calibri" pitchFamily="34" charset="0"/>
              </a:rPr>
              <a:t>Substanță activă</a:t>
            </a:r>
            <a:endParaRPr lang="en-US" b="1" dirty="0">
              <a:solidFill>
                <a:srgbClr val="FFFFFF"/>
              </a:solidFill>
              <a:latin typeface="Calibri" pitchFamily="34" charset="0"/>
            </a:endParaRPr>
          </a:p>
        </p:txBody>
      </p:sp>
      <p:sp>
        <p:nvSpPr>
          <p:cNvPr id="5" name="Text Box 14"/>
          <p:cNvSpPr txBox="1">
            <a:spLocks noChangeArrowheads="1"/>
          </p:cNvSpPr>
          <p:nvPr/>
        </p:nvSpPr>
        <p:spPr bwMode="auto">
          <a:xfrm>
            <a:off x="8667768" y="2214555"/>
            <a:ext cx="1524000" cy="646331"/>
          </a:xfrm>
          <a:prstGeom prst="rect">
            <a:avLst/>
          </a:prstGeom>
          <a:solidFill>
            <a:schemeClr val="tx1"/>
          </a:solidFill>
          <a:ln w="9525">
            <a:noFill/>
            <a:miter lim="800000"/>
            <a:headEnd/>
            <a:tailEnd/>
          </a:ln>
          <a:effectLst/>
        </p:spPr>
        <p:txBody>
          <a:bodyPr wrap="square">
            <a:spAutoFit/>
          </a:bodyPr>
          <a:lstStyle/>
          <a:p>
            <a:pPr algn="r"/>
            <a:r>
              <a:rPr lang="ro-RO" b="1" dirty="0">
                <a:solidFill>
                  <a:srgbClr val="FFFFFF"/>
                </a:solidFill>
                <a:latin typeface="Calibri" pitchFamily="34" charset="0"/>
              </a:rPr>
              <a:t>Timp de retragere</a:t>
            </a:r>
            <a:endParaRPr lang="en-US" b="1" dirty="0">
              <a:solidFill>
                <a:srgbClr val="FFFFFF"/>
              </a:solidFill>
              <a:latin typeface="Calibri" pitchFamily="34" charset="0"/>
            </a:endParaRPr>
          </a:p>
        </p:txBody>
      </p:sp>
      <p:sp>
        <p:nvSpPr>
          <p:cNvPr id="6" name="Text Box 15"/>
          <p:cNvSpPr txBox="1">
            <a:spLocks noChangeArrowheads="1"/>
          </p:cNvSpPr>
          <p:nvPr/>
        </p:nvSpPr>
        <p:spPr bwMode="auto">
          <a:xfrm>
            <a:off x="8953520" y="3857628"/>
            <a:ext cx="1143008" cy="369332"/>
          </a:xfrm>
          <a:prstGeom prst="rect">
            <a:avLst/>
          </a:prstGeom>
          <a:solidFill>
            <a:schemeClr val="accent2">
              <a:lumMod val="75000"/>
            </a:schemeClr>
          </a:solidFill>
          <a:ln w="9525">
            <a:noFill/>
            <a:miter lim="800000"/>
            <a:headEnd/>
            <a:tailEnd/>
          </a:ln>
          <a:effectLst/>
        </p:spPr>
        <p:txBody>
          <a:bodyPr wrap="square">
            <a:spAutoFit/>
          </a:bodyPr>
          <a:lstStyle/>
          <a:p>
            <a:pPr algn="r"/>
            <a:r>
              <a:rPr lang="en-US" b="1" dirty="0">
                <a:solidFill>
                  <a:srgbClr val="FFFFFF"/>
                </a:solidFill>
                <a:latin typeface="Calibri" pitchFamily="34" charset="0"/>
              </a:rPr>
              <a:t>S</a:t>
            </a:r>
            <a:r>
              <a:rPr lang="ro-RO" b="1" dirty="0">
                <a:solidFill>
                  <a:srgbClr val="FFFFFF"/>
                </a:solidFill>
                <a:latin typeface="Calibri" pitchFamily="34" charset="0"/>
              </a:rPr>
              <a:t>tocare</a:t>
            </a:r>
            <a:endParaRPr lang="en-US" b="1" dirty="0">
              <a:solidFill>
                <a:srgbClr val="FFFFFF"/>
              </a:solidFill>
              <a:latin typeface="Calibri" pitchFamily="34" charset="0"/>
            </a:endParaRPr>
          </a:p>
        </p:txBody>
      </p:sp>
      <p:sp>
        <p:nvSpPr>
          <p:cNvPr id="7" name="Text Box 17"/>
          <p:cNvSpPr txBox="1">
            <a:spLocks noChangeArrowheads="1"/>
          </p:cNvSpPr>
          <p:nvPr/>
        </p:nvSpPr>
        <p:spPr bwMode="auto">
          <a:xfrm>
            <a:off x="8667768" y="5286388"/>
            <a:ext cx="1481134" cy="400110"/>
          </a:xfrm>
          <a:prstGeom prst="rect">
            <a:avLst/>
          </a:prstGeom>
          <a:solidFill>
            <a:srgbClr val="800000"/>
          </a:solidFill>
          <a:ln w="9525">
            <a:noFill/>
            <a:miter lim="800000"/>
            <a:headEnd/>
            <a:tailEnd/>
          </a:ln>
          <a:effectLst/>
        </p:spPr>
        <p:txBody>
          <a:bodyPr wrap="square">
            <a:spAutoFit/>
          </a:bodyPr>
          <a:lstStyle/>
          <a:p>
            <a:pPr algn="r"/>
            <a:r>
              <a:rPr lang="en-US" sz="2000" b="1" dirty="0">
                <a:solidFill>
                  <a:srgbClr val="FFFFFF"/>
                </a:solidFill>
                <a:latin typeface="Calibri" pitchFamily="34" charset="0"/>
              </a:rPr>
              <a:t>D</a:t>
            </a:r>
            <a:r>
              <a:rPr lang="ro-RO" sz="2000" b="1" dirty="0">
                <a:solidFill>
                  <a:srgbClr val="FFFFFF"/>
                </a:solidFill>
                <a:latin typeface="Calibri" pitchFamily="34" charset="0"/>
              </a:rPr>
              <a:t>istribuitor</a:t>
            </a:r>
            <a:endParaRPr lang="en-US" sz="2000" b="1" dirty="0">
              <a:solidFill>
                <a:srgbClr val="FFFFFF"/>
              </a:solidFill>
              <a:latin typeface="Calibri" pitchFamily="34" charset="0"/>
            </a:endParaRPr>
          </a:p>
        </p:txBody>
      </p:sp>
      <p:sp>
        <p:nvSpPr>
          <p:cNvPr id="8" name="Text Box 18"/>
          <p:cNvSpPr txBox="1">
            <a:spLocks noChangeArrowheads="1"/>
          </p:cNvSpPr>
          <p:nvPr/>
        </p:nvSpPr>
        <p:spPr bwMode="auto">
          <a:xfrm>
            <a:off x="6596066" y="5857892"/>
            <a:ext cx="1143008" cy="400110"/>
          </a:xfrm>
          <a:prstGeom prst="rect">
            <a:avLst/>
          </a:prstGeom>
          <a:solidFill>
            <a:srgbClr val="FF0066"/>
          </a:solidFill>
          <a:ln w="9525">
            <a:noFill/>
            <a:miter lim="800000"/>
            <a:headEnd/>
            <a:tailEnd/>
          </a:ln>
          <a:effectLst/>
        </p:spPr>
        <p:txBody>
          <a:bodyPr wrap="square">
            <a:spAutoFit/>
          </a:bodyPr>
          <a:lstStyle/>
          <a:p>
            <a:r>
              <a:rPr lang="en-US" sz="2000" b="1" dirty="0">
                <a:solidFill>
                  <a:srgbClr val="FFFFFF"/>
                </a:solidFill>
                <a:latin typeface="Calibri" pitchFamily="34" charset="0"/>
              </a:rPr>
              <a:t>E</a:t>
            </a:r>
            <a:r>
              <a:rPr lang="ro-RO" sz="2000" b="1" dirty="0">
                <a:solidFill>
                  <a:srgbClr val="FFFFFF"/>
                </a:solidFill>
                <a:latin typeface="Calibri" pitchFamily="34" charset="0"/>
              </a:rPr>
              <a:t>xpirare</a:t>
            </a:r>
            <a:endParaRPr lang="en-US" sz="2000" b="1" dirty="0">
              <a:solidFill>
                <a:srgbClr val="FFFFFF"/>
              </a:solidFill>
              <a:latin typeface="Calibri" pitchFamily="34" charset="0"/>
            </a:endParaRPr>
          </a:p>
        </p:txBody>
      </p:sp>
      <p:sp>
        <p:nvSpPr>
          <p:cNvPr id="9" name="Text Box 16"/>
          <p:cNvSpPr txBox="1">
            <a:spLocks noChangeArrowheads="1"/>
          </p:cNvSpPr>
          <p:nvPr/>
        </p:nvSpPr>
        <p:spPr bwMode="auto">
          <a:xfrm>
            <a:off x="2166910" y="4643446"/>
            <a:ext cx="2214578" cy="369332"/>
          </a:xfrm>
          <a:prstGeom prst="rect">
            <a:avLst/>
          </a:prstGeom>
          <a:solidFill>
            <a:schemeClr val="accent1">
              <a:lumMod val="50000"/>
            </a:schemeClr>
          </a:solidFill>
          <a:ln w="9525">
            <a:noFill/>
            <a:miter lim="800000"/>
            <a:headEnd/>
            <a:tailEnd/>
          </a:ln>
          <a:effectLst/>
        </p:spPr>
        <p:txBody>
          <a:bodyPr wrap="square">
            <a:spAutoFit/>
          </a:bodyPr>
          <a:lstStyle/>
          <a:p>
            <a:r>
              <a:rPr lang="ro-RO" b="1" dirty="0">
                <a:solidFill>
                  <a:srgbClr val="FFFFFF"/>
                </a:solidFill>
                <a:latin typeface="Calibri" pitchFamily="34" charset="0"/>
              </a:rPr>
              <a:t>Volum ambalaj</a:t>
            </a:r>
            <a:endParaRPr lang="en-US" b="1" dirty="0">
              <a:solidFill>
                <a:srgbClr val="FFFFFF"/>
              </a:solidFill>
              <a:latin typeface="Calibri" pitchFamily="34" charset="0"/>
            </a:endParaRPr>
          </a:p>
        </p:txBody>
      </p:sp>
      <p:sp>
        <p:nvSpPr>
          <p:cNvPr id="10" name="Text Box 13"/>
          <p:cNvSpPr txBox="1">
            <a:spLocks noChangeArrowheads="1"/>
          </p:cNvSpPr>
          <p:nvPr/>
        </p:nvSpPr>
        <p:spPr bwMode="auto">
          <a:xfrm>
            <a:off x="2095472" y="2786058"/>
            <a:ext cx="1643074" cy="369332"/>
          </a:xfrm>
          <a:prstGeom prst="rect">
            <a:avLst/>
          </a:prstGeom>
          <a:solidFill>
            <a:srgbClr val="660066"/>
          </a:solidFill>
          <a:ln w="9525">
            <a:noFill/>
            <a:miter lim="800000"/>
            <a:headEnd/>
            <a:tailEnd/>
          </a:ln>
          <a:effectLst/>
        </p:spPr>
        <p:txBody>
          <a:bodyPr wrap="square">
            <a:spAutoFit/>
          </a:bodyPr>
          <a:lstStyle/>
          <a:p>
            <a:r>
              <a:rPr lang="ro-RO" b="1" dirty="0">
                <a:solidFill>
                  <a:srgbClr val="FFFFFF"/>
                </a:solidFill>
                <a:latin typeface="Calibri" pitchFamily="34" charset="0"/>
              </a:rPr>
              <a:t>Atenționări</a:t>
            </a:r>
            <a:endParaRPr lang="en-US" b="1" dirty="0">
              <a:solidFill>
                <a:srgbClr val="FFFFFF"/>
              </a:solidFill>
              <a:latin typeface="Calibri" pitchFamily="34" charset="0"/>
            </a:endParaRPr>
          </a:p>
        </p:txBody>
      </p:sp>
      <p:sp>
        <p:nvSpPr>
          <p:cNvPr id="11" name="TextBox 10"/>
          <p:cNvSpPr txBox="1"/>
          <p:nvPr/>
        </p:nvSpPr>
        <p:spPr>
          <a:xfrm>
            <a:off x="1610573" y="129581"/>
            <a:ext cx="8832344" cy="584775"/>
          </a:xfrm>
          <a:prstGeom prst="rect">
            <a:avLst/>
          </a:prstGeom>
          <a:solidFill>
            <a:srgbClr val="002060"/>
          </a:solidFill>
        </p:spPr>
        <p:txBody>
          <a:bodyPr wrap="square" rtlCol="0">
            <a:spAutoFit/>
          </a:bodyPr>
          <a:lstStyle/>
          <a:p>
            <a:pPr algn="r"/>
            <a:r>
              <a:rPr lang="en-US" sz="3200" b="1" dirty="0" smtClean="0">
                <a:solidFill>
                  <a:schemeClr val="bg1"/>
                </a:solidFill>
                <a:latin typeface="EC Square Sans Pro" panose="020B0506040000020004"/>
              </a:rPr>
              <a:t>What </a:t>
            </a:r>
            <a:r>
              <a:rPr lang="en-US" sz="3200" b="1" dirty="0">
                <a:solidFill>
                  <a:schemeClr val="bg1"/>
                </a:solidFill>
                <a:latin typeface="EC Square Sans Pro" panose="020B0506040000020004"/>
              </a:rPr>
              <a:t>you need to pay attention to</a:t>
            </a:r>
            <a:r>
              <a:rPr lang="en-US" sz="3200" b="1" dirty="0" smtClean="0">
                <a:solidFill>
                  <a:schemeClr val="bg1"/>
                </a:solidFill>
                <a:latin typeface="EC Square Sans Pro" panose="020B0506040000020004"/>
              </a:rPr>
              <a:t>:</a:t>
            </a:r>
            <a:endParaRPr lang="en-US" sz="3200" b="1" dirty="0">
              <a:solidFill>
                <a:schemeClr val="bg1"/>
              </a:solidFill>
              <a:latin typeface="EC Square Sans Pro" panose="020B0506040000020004"/>
            </a:endParaRPr>
          </a:p>
        </p:txBody>
      </p:sp>
    </p:spTree>
    <p:extLst>
      <p:ext uri="{BB962C8B-B14F-4D97-AF65-F5344CB8AC3E}">
        <p14:creationId xmlns:p14="http://schemas.microsoft.com/office/powerpoint/2010/main" val="14949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818" y="4433422"/>
            <a:ext cx="9580025" cy="704628"/>
          </a:xfrm>
          <a:noFill/>
          <a:effectLst>
            <a:glow rad="228600">
              <a:schemeClr val="accent1">
                <a:satMod val="175000"/>
                <a:alpha val="40000"/>
              </a:schemeClr>
            </a:glow>
            <a:innerShdw blurRad="63500" dist="50800" dir="2700000">
              <a:prstClr val="black">
                <a:alpha val="50000"/>
              </a:prstClr>
            </a:innerShdw>
            <a:reflection blurRad="6350" stA="50000" endA="300" endPos="90000" dist="50800" dir="5400000" sy="-100000" algn="bl" rotWithShape="0"/>
            <a:softEdge rad="63500"/>
          </a:effectLst>
          <a:scene3d>
            <a:camera prst="orthographicFront"/>
            <a:lightRig rig="sunrise" dir="t"/>
          </a:scene3d>
          <a:sp3d prstMaterial="dkEdge">
            <a:bevelT/>
            <a:bevelB/>
          </a:sp3d>
        </p:spPr>
        <p:txBody>
          <a:bodyPr>
            <a:normAutofit/>
          </a:bodyPr>
          <a:lstStyle/>
          <a:p>
            <a:r>
              <a:rPr lang="en-US" b="1" dirty="0" smtClean="0">
                <a:solidFill>
                  <a:srgbClr val="002060"/>
                </a:solidFill>
                <a:effectLst>
                  <a:outerShdw blurRad="38100" dist="38100" dir="2700000" algn="tl">
                    <a:srgbClr val="000000">
                      <a:alpha val="43137"/>
                    </a:srgbClr>
                  </a:outerShdw>
                </a:effectLst>
                <a:latin typeface="EC Square Sans Pro"/>
              </a:rPr>
              <a:t>Thank </a:t>
            </a:r>
            <a:r>
              <a:rPr lang="en-US" b="1" dirty="0">
                <a:solidFill>
                  <a:srgbClr val="002060"/>
                </a:solidFill>
                <a:effectLst>
                  <a:outerShdw blurRad="38100" dist="38100" dir="2700000" algn="tl">
                    <a:srgbClr val="000000">
                      <a:alpha val="43137"/>
                    </a:srgbClr>
                  </a:outerShdw>
                </a:effectLst>
                <a:latin typeface="EC Square Sans Pro"/>
              </a:rPr>
              <a:t>you for your attention</a:t>
            </a:r>
            <a:r>
              <a:rPr lang="en-US" b="1" dirty="0" smtClean="0">
                <a:solidFill>
                  <a:srgbClr val="002060"/>
                </a:solidFill>
                <a:effectLst>
                  <a:outerShdw blurRad="38100" dist="38100" dir="2700000" algn="tl">
                    <a:srgbClr val="000000">
                      <a:alpha val="43137"/>
                    </a:srgbClr>
                  </a:outerShdw>
                </a:effectLst>
                <a:latin typeface="EC Square Sans Pro"/>
              </a:rPr>
              <a:t>!</a:t>
            </a:r>
            <a:endParaRPr lang="en-GB" b="1" dirty="0">
              <a:solidFill>
                <a:srgbClr val="002060"/>
              </a:solidFill>
              <a:effectLst>
                <a:outerShdw blurRad="38100" dist="38100" dir="2700000" algn="tl">
                  <a:srgbClr val="000000">
                    <a:alpha val="43137"/>
                  </a:srgbClr>
                </a:outerShdw>
              </a:effectLst>
              <a:latin typeface="EC Square Sans Pro"/>
            </a:endParaRPr>
          </a:p>
        </p:txBody>
      </p:sp>
      <p:pic>
        <p:nvPicPr>
          <p:cNvPr id="5" name="Picture 4"/>
          <p:cNvPicPr>
            <a:picLocks noChangeAspect="1" noChangeArrowheads="1"/>
          </p:cNvPicPr>
          <p:nvPr/>
        </p:nvPicPr>
        <p:blipFill>
          <a:blip r:embed="rId2" cstate="print">
            <a:lum bright="-8000"/>
          </a:blip>
          <a:srcRect/>
          <a:stretch>
            <a:fillRect/>
          </a:stretch>
        </p:blipFill>
        <p:spPr bwMode="auto">
          <a:xfrm rot="379631">
            <a:off x="7960267" y="687940"/>
            <a:ext cx="3348038" cy="3571875"/>
          </a:xfrm>
          <a:prstGeom prst="roundRect">
            <a:avLst>
              <a:gd name="adj" fmla="val 8594"/>
            </a:avLst>
          </a:prstGeom>
          <a:solidFill>
            <a:srgbClr val="FFFFFF">
              <a:shade val="85000"/>
            </a:srgbClr>
          </a:solidFill>
          <a:ln>
            <a:noFill/>
          </a:ln>
          <a:effectLst>
            <a:glow rad="101600">
              <a:schemeClr val="accent6">
                <a:satMod val="175000"/>
                <a:alpha val="40000"/>
              </a:schemeClr>
            </a:glow>
            <a:outerShdw blurRad="50800" dist="38100" dir="18900000" algn="bl" rotWithShape="0">
              <a:prstClr val="black">
                <a:alpha val="40000"/>
              </a:prstClr>
            </a:outerShdw>
            <a:reflection blurRad="6350" stA="52000" endA="300" endPos="35000" dir="5400000" sy="-100000" algn="bl" rotWithShape="0"/>
            <a:softEdge rad="31750"/>
          </a:effectLst>
        </p:spPr>
      </p:pic>
      <p:sp>
        <p:nvSpPr>
          <p:cNvPr id="6" name="Footer Placeholder 2"/>
          <p:cNvSpPr>
            <a:spLocks noGrp="1"/>
          </p:cNvSpPr>
          <p:nvPr>
            <p:ph type="ftr" sz="quarter" idx="11"/>
          </p:nvPr>
        </p:nvSpPr>
        <p:spPr>
          <a:xfrm>
            <a:off x="914401" y="5957717"/>
            <a:ext cx="7978090" cy="365125"/>
          </a:xfrm>
          <a:solidFill>
            <a:srgbClr val="002060"/>
          </a:solidFill>
        </p:spPr>
        <p:txBody>
          <a:bodyPr/>
          <a:lstStyle/>
          <a:p>
            <a:pPr>
              <a:defRPr/>
            </a:pPr>
            <a:r>
              <a:rPr lang="en-GB" sz="1600" b="1" dirty="0" err="1">
                <a:solidFill>
                  <a:schemeClr val="bg1"/>
                </a:solidFill>
                <a:latin typeface="EC Square Sans Pro"/>
              </a:rPr>
              <a:t>Cursuri</a:t>
            </a:r>
            <a:r>
              <a:rPr lang="en-GB" sz="1600" b="1" dirty="0">
                <a:solidFill>
                  <a:schemeClr val="bg1"/>
                </a:solidFill>
                <a:latin typeface="EC Square Sans Pro"/>
              </a:rPr>
              <a:t> Prof. Romeo T. </a:t>
            </a:r>
            <a:r>
              <a:rPr lang="en-GB" sz="1600" b="1" dirty="0" smtClean="0">
                <a:solidFill>
                  <a:schemeClr val="bg1"/>
                </a:solidFill>
                <a:latin typeface="EC Square Sans Pro"/>
              </a:rPr>
              <a:t>Cristina</a:t>
            </a:r>
            <a:r>
              <a:rPr lang="en-GB" sz="1600" dirty="0" smtClean="0">
                <a:solidFill>
                  <a:schemeClr val="bg1"/>
                </a:solidFill>
                <a:latin typeface="EC Square Sans Pro"/>
              </a:rPr>
              <a:t>: www.veterinarypharmacon.com</a:t>
            </a:r>
            <a:endParaRPr lang="en-GB" sz="1600" dirty="0">
              <a:solidFill>
                <a:schemeClr val="bg1"/>
              </a:solidFill>
              <a:latin typeface="EC Square Sans Pro"/>
            </a:endParaRPr>
          </a:p>
        </p:txBody>
      </p:sp>
    </p:spTree>
    <p:extLst>
      <p:ext uri="{BB962C8B-B14F-4D97-AF65-F5344CB8AC3E}">
        <p14:creationId xmlns:p14="http://schemas.microsoft.com/office/powerpoint/2010/main" val="41638853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790" y="190078"/>
            <a:ext cx="5906386" cy="3541594"/>
          </a:xfrm>
          <a:prstGeom prst="rect">
            <a:avLst/>
          </a:prstGeom>
        </p:spPr>
      </p:pic>
      <p:pic>
        <p:nvPicPr>
          <p:cNvPr id="6" name="Picture 5"/>
          <p:cNvPicPr>
            <a:picLocks noChangeAspect="1"/>
          </p:cNvPicPr>
          <p:nvPr/>
        </p:nvPicPr>
        <p:blipFill>
          <a:blip r:embed="rId3"/>
          <a:stretch>
            <a:fillRect/>
          </a:stretch>
        </p:blipFill>
        <p:spPr>
          <a:xfrm>
            <a:off x="125973" y="3731672"/>
            <a:ext cx="5874488" cy="3001525"/>
          </a:xfrm>
          <a:prstGeom prst="rect">
            <a:avLst/>
          </a:prstGeom>
        </p:spPr>
      </p:pic>
      <p:pic>
        <p:nvPicPr>
          <p:cNvPr id="11" name="Picture 10"/>
          <p:cNvPicPr>
            <a:picLocks noChangeAspect="1"/>
          </p:cNvPicPr>
          <p:nvPr/>
        </p:nvPicPr>
        <p:blipFill rotWithShape="1">
          <a:blip r:embed="rId4"/>
          <a:srcRect l="71740" t="36278" r="11100" b="8603"/>
          <a:stretch/>
        </p:blipFill>
        <p:spPr>
          <a:xfrm>
            <a:off x="9607242" y="3590684"/>
            <a:ext cx="1871568" cy="3160770"/>
          </a:xfrm>
          <a:prstGeom prst="rect">
            <a:avLst/>
          </a:prstGeom>
          <a:effectLst>
            <a:glow rad="101600">
              <a:schemeClr val="accent4">
                <a:satMod val="175000"/>
                <a:alpha val="40000"/>
              </a:schemeClr>
            </a:glow>
            <a:outerShdw blurRad="50800" dist="38100" dir="18900000" algn="bl" rotWithShape="0">
              <a:prstClr val="black">
                <a:alpha val="40000"/>
              </a:prstClr>
            </a:outerShdw>
            <a:softEdge rad="12700"/>
          </a:effectLst>
        </p:spPr>
      </p:pic>
      <p:pic>
        <p:nvPicPr>
          <p:cNvPr id="5" name="Picture 4"/>
          <p:cNvPicPr>
            <a:picLocks noChangeAspect="1"/>
          </p:cNvPicPr>
          <p:nvPr/>
        </p:nvPicPr>
        <p:blipFill>
          <a:blip r:embed="rId5"/>
          <a:stretch>
            <a:fillRect/>
          </a:stretch>
        </p:blipFill>
        <p:spPr>
          <a:xfrm>
            <a:off x="6091993" y="176429"/>
            <a:ext cx="6055202" cy="3541594"/>
          </a:xfrm>
          <a:prstGeom prst="rect">
            <a:avLst/>
          </a:prstGeom>
        </p:spPr>
      </p:pic>
      <p:sp>
        <p:nvSpPr>
          <p:cNvPr id="7" name="TextBox 6"/>
          <p:cNvSpPr txBox="1"/>
          <p:nvPr/>
        </p:nvSpPr>
        <p:spPr>
          <a:xfrm>
            <a:off x="6395440" y="5012622"/>
            <a:ext cx="2908355" cy="1077218"/>
          </a:xfrm>
          <a:prstGeom prst="rect">
            <a:avLst/>
          </a:prstGeom>
          <a:solidFill>
            <a:srgbClr val="002060"/>
          </a:solidFill>
        </p:spPr>
        <p:txBody>
          <a:bodyPr wrap="square" rtlCol="0">
            <a:spAutoFit/>
          </a:bodyPr>
          <a:lstStyle/>
          <a:p>
            <a:pPr algn="r"/>
            <a:r>
              <a:rPr lang="en-US" sz="3200" b="1" dirty="0" smtClean="0">
                <a:solidFill>
                  <a:schemeClr val="bg1"/>
                </a:solidFill>
                <a:latin typeface="EC Square Sans Pro"/>
              </a:rPr>
              <a:t> </a:t>
            </a:r>
            <a:r>
              <a:rPr lang="en-US" sz="3200" b="1" dirty="0">
                <a:solidFill>
                  <a:schemeClr val="bg1"/>
                </a:solidFill>
                <a:latin typeface="EC Square Sans Pro"/>
              </a:rPr>
              <a:t>W</a:t>
            </a:r>
            <a:r>
              <a:rPr lang="en-US" sz="3200" b="1" dirty="0" smtClean="0">
                <a:solidFill>
                  <a:schemeClr val="bg1"/>
                </a:solidFill>
                <a:latin typeface="EC Square Sans Pro"/>
              </a:rPr>
              <a:t>orks </a:t>
            </a:r>
            <a:r>
              <a:rPr lang="en-US" sz="3200" b="1" dirty="0" smtClean="0">
                <a:solidFill>
                  <a:schemeClr val="bg1"/>
                </a:solidFill>
                <a:latin typeface="EC Square Sans Pro"/>
              </a:rPr>
              <a:t>published…</a:t>
            </a:r>
            <a:endParaRPr lang="en-US" sz="3200" b="1" dirty="0">
              <a:solidFill>
                <a:schemeClr val="bg1"/>
              </a:solidFill>
              <a:latin typeface="EC Square Sans Pro"/>
            </a:endParaRPr>
          </a:p>
        </p:txBody>
      </p:sp>
    </p:spTree>
    <p:extLst>
      <p:ext uri="{BB962C8B-B14F-4D97-AF65-F5344CB8AC3E}">
        <p14:creationId xmlns:p14="http://schemas.microsoft.com/office/powerpoint/2010/main" val="16977575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828" y="672680"/>
            <a:ext cx="11502683" cy="5863144"/>
          </a:xfrm>
          <a:prstGeom prst="rect">
            <a:avLst/>
          </a:prstGeom>
        </p:spPr>
        <p:txBody>
          <a:bodyPr wrap="square">
            <a:spAutoFit/>
          </a:bodyPr>
          <a:lstStyle/>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a:t>
            </a:r>
            <a:r>
              <a:rPr lang="ro-RO" sz="1500" b="1" dirty="0">
                <a:solidFill>
                  <a:srgbClr val="002060"/>
                </a:solidFill>
                <a:latin typeface="EC Square Sans Pro"/>
                <a:ea typeface="Calibri" panose="020F0502020204030204" pitchFamily="34" charset="0"/>
                <a:cs typeface="Times New Roman" panose="02020603050405020304" pitchFamily="18" charset="0"/>
              </a:rPr>
              <a:t>. (2006).</a:t>
            </a:r>
            <a:r>
              <a:rPr lang="ro-RO" sz="1500" dirty="0">
                <a:solidFill>
                  <a:srgbClr val="002060"/>
                </a:solidFill>
                <a:latin typeface="EC Square Sans Pro"/>
                <a:ea typeface="Calibri" panose="020F0502020204030204" pitchFamily="34" charset="0"/>
                <a:cs typeface="Times New Roman" panose="02020603050405020304" pitchFamily="18" charset="0"/>
              </a:rPr>
              <a:t> Introducere în farmacologia și terapia veterinară. Ed. Solness Timișoara.    </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tabLst>
                <a:tab pos="-457200" algn="l"/>
                <a:tab pos="270510" algn="l"/>
              </a:tabLst>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a:t>
            </a:r>
            <a:r>
              <a:rPr lang="en-US" sz="1500" b="1" dirty="0" smtClean="0">
                <a:solidFill>
                  <a:srgbClr val="002060"/>
                </a:solidFill>
                <a:latin typeface="EC Square Sans Pro"/>
                <a:ea typeface="Calibri" panose="020F0502020204030204" pitchFamily="34" charset="0"/>
                <a:cs typeface="Times New Roman" panose="02020603050405020304" pitchFamily="18" charset="0"/>
              </a:rPr>
              <a:t>,</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 </a:t>
            </a:r>
            <a:r>
              <a:rPr lang="ro-RO" sz="1500" b="1" dirty="0">
                <a:solidFill>
                  <a:srgbClr val="002060"/>
                </a:solidFill>
                <a:latin typeface="EC Square Sans Pro"/>
                <a:ea typeface="Calibri" panose="020F0502020204030204" pitchFamily="34" charset="0"/>
                <a:cs typeface="Times New Roman" panose="02020603050405020304" pitchFamily="18" charset="0"/>
              </a:rPr>
              <a:t>Chiurciu V. (2010).</a:t>
            </a:r>
            <a:r>
              <a:rPr lang="ro-RO" sz="1500" dirty="0">
                <a:solidFill>
                  <a:srgbClr val="002060"/>
                </a:solidFill>
                <a:latin typeface="EC Square Sans Pro"/>
                <a:ea typeface="Calibri" panose="020F0502020204030204" pitchFamily="34" charset="0"/>
                <a:cs typeface="Times New Roman" panose="02020603050405020304" pitchFamily="18" charset="0"/>
              </a:rPr>
              <a:t> Elemente de farmacolovigilenta si toxicovigilenta in medicina veterinară, </a:t>
            </a:r>
            <a:r>
              <a:rPr lang="ro-RO" sz="1500" dirty="0" smtClean="0">
                <a:solidFill>
                  <a:srgbClr val="002060"/>
                </a:solidFill>
                <a:latin typeface="EC Square Sans Pro"/>
                <a:ea typeface="Calibri" panose="020F0502020204030204" pitchFamily="34" charset="0"/>
                <a:cs typeface="Times New Roman" panose="02020603050405020304" pitchFamily="18" charset="0"/>
              </a:rPr>
              <a:t>Brumar</a:t>
            </a:r>
            <a:r>
              <a:rPr lang="ro-RO" sz="1500" dirty="0">
                <a:solidFill>
                  <a:srgbClr val="002060"/>
                </a:solidFill>
                <a:latin typeface="EC Square Sans Pro"/>
                <a:ea typeface="Calibri" panose="020F0502020204030204" pitchFamily="34" charset="0"/>
                <a:cs typeface="Times New Roman" panose="02020603050405020304" pitchFamily="18" charset="0"/>
              </a:rPr>
              <a:t>, Timişoara. pp </a:t>
            </a:r>
            <a:r>
              <a:rPr lang="ro-RO" sz="1500" dirty="0" smtClean="0">
                <a:solidFill>
                  <a:srgbClr val="002060"/>
                </a:solidFill>
                <a:latin typeface="EC Square Sans Pro"/>
                <a:ea typeface="Calibri" panose="020F0502020204030204" pitchFamily="34" charset="0"/>
                <a:cs typeface="Times New Roman" panose="02020603050405020304" pitchFamily="18" charset="0"/>
              </a:rPr>
              <a:t>234-276.</a:t>
            </a:r>
            <a:endParaRPr lang="en-US" sz="1500" dirty="0" smtClean="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tabLst>
                <a:tab pos="-457200" algn="l"/>
                <a:tab pos="270510" algn="l"/>
              </a:tabLst>
            </a:pPr>
            <a:r>
              <a:rPr lang="ro-RO" sz="1500" b="1" dirty="0" smtClean="0">
                <a:solidFill>
                  <a:srgbClr val="002060"/>
                </a:solidFill>
                <a:latin typeface="EC Square Sans Pro"/>
                <a:ea typeface="Calibri" panose="020F0502020204030204" pitchFamily="34" charset="0"/>
                <a:cs typeface="Times New Roman" panose="02020603050405020304" pitchFamily="18" charset="0"/>
              </a:rPr>
              <a:t>Cristina RT,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Moșneang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CL</a:t>
            </a:r>
            <a:r>
              <a:rPr lang="ro-RO" sz="1500" b="1" dirty="0">
                <a:solidFill>
                  <a:srgbClr val="002060"/>
                </a:solidFill>
                <a:latin typeface="EC Square Sans Pro"/>
                <a:ea typeface="Calibri" panose="020F0502020204030204" pitchFamily="34" charset="0"/>
                <a:cs typeface="Times New Roman" panose="02020603050405020304" pitchFamily="18" charset="0"/>
              </a:rPr>
              <a:t>. (2012).</a:t>
            </a:r>
            <a:r>
              <a:rPr lang="ro-RO" sz="1500" dirty="0">
                <a:solidFill>
                  <a:srgbClr val="002060"/>
                </a:solidFill>
                <a:latin typeface="EC Square Sans Pro"/>
                <a:ea typeface="Calibri" panose="020F0502020204030204" pitchFamily="34" charset="0"/>
                <a:cs typeface="Times New Roman" panose="02020603050405020304" pitchFamily="18" charset="0"/>
              </a:rPr>
              <a:t> Uzul antibioticelor și despre chinolone în terapia veterinară. </a:t>
            </a:r>
            <a:r>
              <a:rPr lang="ro-RO" sz="1500" i="1" dirty="0">
                <a:solidFill>
                  <a:srgbClr val="002060"/>
                </a:solidFill>
                <a:latin typeface="EC Square Sans Pro"/>
                <a:ea typeface="Calibri" panose="020F0502020204030204" pitchFamily="34" charset="0"/>
                <a:cs typeface="Times New Roman" panose="02020603050405020304" pitchFamily="18" charset="0"/>
              </a:rPr>
              <a:t>Med </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Vet/Vet </a:t>
            </a:r>
            <a:r>
              <a:rPr lang="ro-RO" sz="1500" i="1" dirty="0">
                <a:solidFill>
                  <a:srgbClr val="002060"/>
                </a:solidFill>
                <a:latin typeface="EC Square Sans Pro"/>
                <a:ea typeface="Calibri" panose="020F0502020204030204" pitchFamily="34" charset="0"/>
                <a:cs typeface="Times New Roman" panose="02020603050405020304" pitchFamily="18" charset="0"/>
              </a:rPr>
              <a:t>Drug,</a:t>
            </a:r>
            <a:r>
              <a:rPr lang="ro-RO" sz="1500" dirty="0">
                <a:solidFill>
                  <a:srgbClr val="002060"/>
                </a:solidFill>
                <a:latin typeface="EC Square Sans Pro"/>
                <a:ea typeface="Calibri" panose="020F0502020204030204" pitchFamily="34" charset="0"/>
                <a:cs typeface="Times New Roman" panose="02020603050405020304" pitchFamily="18" charset="0"/>
              </a:rPr>
              <a:t> 6(2):4-64.</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Chirila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AB </a:t>
            </a:r>
            <a:r>
              <a:rPr lang="ro-RO" sz="1500" b="1" dirty="0">
                <a:solidFill>
                  <a:srgbClr val="002060"/>
                </a:solidFill>
                <a:latin typeface="EC Square Sans Pro"/>
                <a:ea typeface="Calibri" panose="020F0502020204030204" pitchFamily="34" charset="0"/>
                <a:cs typeface="Times New Roman" panose="02020603050405020304" pitchFamily="18" charset="0"/>
              </a:rPr>
              <a:t>(2018)</a:t>
            </a:r>
            <a:r>
              <a:rPr lang="ro-RO" sz="1500" dirty="0">
                <a:solidFill>
                  <a:srgbClr val="002060"/>
                </a:solidFill>
                <a:latin typeface="EC Square Sans Pro"/>
                <a:ea typeface="Calibri" panose="020F0502020204030204" pitchFamily="34" charset="0"/>
                <a:cs typeface="Times New Roman" panose="02020603050405020304" pitchFamily="18" charset="0"/>
              </a:rPr>
              <a:t>. Despre evolutia si implicatiile fenomenului rezistentei la medicamentele antiinfectioase si antiparazitare de uz veterinar si evolutia acestui fenomen in Romania. </a:t>
            </a:r>
            <a:r>
              <a:rPr lang="ro-RO" sz="1500" i="1" dirty="0">
                <a:solidFill>
                  <a:srgbClr val="002060"/>
                </a:solidFill>
                <a:latin typeface="EC Square Sans Pro"/>
                <a:ea typeface="Calibri" panose="020F0502020204030204" pitchFamily="34" charset="0"/>
                <a:cs typeface="Times New Roman" panose="02020603050405020304" pitchFamily="18" charset="0"/>
              </a:rPr>
              <a:t>Med </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Vet/</a:t>
            </a:r>
            <a:r>
              <a:rPr lang="en-US" sz="1500" i="1" dirty="0" smtClean="0">
                <a:solidFill>
                  <a:srgbClr val="002060"/>
                </a:solidFill>
                <a:latin typeface="EC Square Sans Pro"/>
                <a:ea typeface="Calibri" panose="020F0502020204030204" pitchFamily="34" charset="0"/>
                <a:cs typeface="Times New Roman" panose="02020603050405020304" pitchFamily="18" charset="0"/>
              </a:rPr>
              <a:t>V</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et </a:t>
            </a:r>
            <a:r>
              <a:rPr lang="ro-RO" sz="1500" i="1" dirty="0">
                <a:solidFill>
                  <a:srgbClr val="002060"/>
                </a:solidFill>
                <a:latin typeface="EC Square Sans Pro"/>
                <a:ea typeface="Calibri" panose="020F0502020204030204" pitchFamily="34" charset="0"/>
                <a:cs typeface="Times New Roman" panose="02020603050405020304" pitchFamily="18" charset="0"/>
              </a:rPr>
              <a:t>Drug</a:t>
            </a:r>
            <a:r>
              <a:rPr lang="ro-RO" sz="1500" dirty="0">
                <a:solidFill>
                  <a:srgbClr val="002060"/>
                </a:solidFill>
                <a:latin typeface="EC Square Sans Pro"/>
                <a:ea typeface="Calibri" panose="020F0502020204030204" pitchFamily="34" charset="0"/>
                <a:cs typeface="Times New Roman" panose="02020603050405020304" pitchFamily="18" charset="0"/>
              </a:rPr>
              <a:t>. 12(1): 4-49.   </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Moruzi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RF</a:t>
            </a:r>
            <a:r>
              <a:rPr lang="ro-RO" sz="1500" b="1" dirty="0">
                <a:solidFill>
                  <a:srgbClr val="002060"/>
                </a:solidFill>
                <a:latin typeface="EC Square Sans Pro"/>
                <a:ea typeface="Calibri" panose="020F0502020204030204" pitchFamily="34" charset="0"/>
                <a:cs typeface="Times New Roman" panose="02020603050405020304" pitchFamily="18" charset="0"/>
              </a:rPr>
              <a:t>, 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(2020</a:t>
            </a:r>
            <a:r>
              <a:rPr lang="ro-RO" sz="1500" dirty="0" smtClean="0">
                <a:solidFill>
                  <a:srgbClr val="002060"/>
                </a:solidFill>
                <a:latin typeface="EC Square Sans Pro"/>
                <a:ea typeface="Calibri" panose="020F0502020204030204" pitchFamily="34" charset="0"/>
                <a:cs typeface="Times New Roman" panose="02020603050405020304" pitchFamily="18" charset="0"/>
              </a:rPr>
              <a:t>)</a:t>
            </a:r>
            <a:r>
              <a:rPr lang="en-US" sz="1500" dirty="0" smtClean="0">
                <a:solidFill>
                  <a:srgbClr val="002060"/>
                </a:solidFill>
                <a:latin typeface="EC Square Sans Pro"/>
                <a:ea typeface="Calibri" panose="020F0502020204030204" pitchFamily="34" charset="0"/>
                <a:cs typeface="Times New Roman" panose="02020603050405020304" pitchFamily="18" charset="0"/>
              </a:rPr>
              <a:t>.</a:t>
            </a:r>
            <a:r>
              <a:rPr lang="ro-RO" sz="1500" dirty="0" smtClean="0">
                <a:solidFill>
                  <a:srgbClr val="002060"/>
                </a:solidFill>
                <a:latin typeface="EC Square Sans Pro"/>
                <a:ea typeface="Calibri" panose="020F0502020204030204" pitchFamily="34" charset="0"/>
                <a:cs typeface="Times New Roman" panose="02020603050405020304" pitchFamily="18" charset="0"/>
              </a:rPr>
              <a:t> </a:t>
            </a:r>
            <a:r>
              <a:rPr lang="ro-RO" sz="1500" dirty="0">
                <a:solidFill>
                  <a:srgbClr val="002060"/>
                </a:solidFill>
                <a:latin typeface="EC Square Sans Pro"/>
                <a:ea typeface="Calibri" panose="020F0502020204030204" pitchFamily="34" charset="0"/>
                <a:cs typeface="Times New Roman" panose="02020603050405020304" pitchFamily="18" charset="0"/>
              </a:rPr>
              <a:t>Consumul de antimicrobiene, impactul economic și social al rezistenței. </a:t>
            </a:r>
            <a:r>
              <a:rPr lang="ro-RO" sz="1500" i="1" dirty="0">
                <a:solidFill>
                  <a:srgbClr val="002060"/>
                </a:solidFill>
                <a:latin typeface="EC Square Sans Pro"/>
                <a:ea typeface="Calibri" panose="020F0502020204030204" pitchFamily="34" charset="0"/>
                <a:cs typeface="Times New Roman" panose="02020603050405020304" pitchFamily="18" charset="0"/>
              </a:rPr>
              <a:t>Med Vet / Vet Drug. </a:t>
            </a:r>
            <a:r>
              <a:rPr lang="ro-RO" sz="1500" dirty="0">
                <a:solidFill>
                  <a:srgbClr val="002060"/>
                </a:solidFill>
                <a:latin typeface="EC Square Sans Pro"/>
                <a:ea typeface="Calibri" panose="020F0502020204030204" pitchFamily="34" charset="0"/>
                <a:cs typeface="Times New Roman" panose="02020603050405020304" pitchFamily="18" charset="0"/>
              </a:rPr>
              <a:t>14(1): 56-65.</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Moruzi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RF</a:t>
            </a:r>
            <a:r>
              <a:rPr lang="ro-RO" sz="1500" b="1" dirty="0">
                <a:solidFill>
                  <a:srgbClr val="002060"/>
                </a:solidFill>
                <a:latin typeface="EC Square Sans Pro"/>
                <a:ea typeface="Calibri" panose="020F0502020204030204" pitchFamily="34" charset="0"/>
                <a:cs typeface="Times New Roman" panose="02020603050405020304" pitchFamily="18" charset="0"/>
              </a:rPr>
              <a:t>, 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(2020).</a:t>
            </a:r>
            <a:r>
              <a:rPr lang="ro-RO" sz="1500" dirty="0">
                <a:solidFill>
                  <a:srgbClr val="002060"/>
                </a:solidFill>
                <a:latin typeface="EC Square Sans Pro"/>
                <a:ea typeface="Calibri" panose="020F0502020204030204" pitchFamily="34" charset="0"/>
                <a:cs typeface="Times New Roman" panose="02020603050405020304" pitchFamily="18" charset="0"/>
              </a:rPr>
              <a:t> Utilizarea responsabilă a antimicrobienelor, noi mijloace și strategii împotriva fenomenului RAM. </a:t>
            </a:r>
            <a:r>
              <a:rPr lang="ro-RO" sz="1500" i="1" dirty="0">
                <a:solidFill>
                  <a:srgbClr val="002060"/>
                </a:solidFill>
                <a:latin typeface="EC Square Sans Pro"/>
                <a:ea typeface="Calibri" panose="020F0502020204030204" pitchFamily="34" charset="0"/>
                <a:cs typeface="Times New Roman" panose="02020603050405020304" pitchFamily="18" charset="0"/>
              </a:rPr>
              <a:t>Med Vet / Vet Drug</a:t>
            </a:r>
            <a:r>
              <a:rPr lang="ro-RO" sz="1500" dirty="0">
                <a:solidFill>
                  <a:srgbClr val="002060"/>
                </a:solidFill>
                <a:latin typeface="EC Square Sans Pro"/>
                <a:ea typeface="Calibri" panose="020F0502020204030204" pitchFamily="34" charset="0"/>
                <a:cs typeface="Times New Roman" panose="02020603050405020304" pitchFamily="18" charset="0"/>
              </a:rPr>
              <a:t>. 14(1): 67-76.</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Moruzi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RF</a:t>
            </a:r>
            <a:r>
              <a:rPr lang="ro-RO" sz="1500" b="1" dirty="0">
                <a:solidFill>
                  <a:srgbClr val="002060"/>
                </a:solidFill>
                <a:latin typeface="EC Square Sans Pro"/>
                <a:ea typeface="Calibri" panose="020F0502020204030204" pitchFamily="34" charset="0"/>
                <a:cs typeface="Times New Roman" panose="02020603050405020304" pitchFamily="18" charset="0"/>
              </a:rPr>
              <a:t>, 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(2020</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t>
            </a:r>
            <a:r>
              <a:rPr lang="en-US" sz="1500" b="1" dirty="0" smtClean="0">
                <a:solidFill>
                  <a:srgbClr val="002060"/>
                </a:solidFill>
                <a:latin typeface="EC Square Sans Pro"/>
                <a:ea typeface="Calibri" panose="020F0502020204030204" pitchFamily="34" charset="0"/>
                <a:cs typeface="Times New Roman" panose="02020603050405020304" pitchFamily="18" charset="0"/>
              </a:rPr>
              <a:t>.</a:t>
            </a:r>
            <a:r>
              <a:rPr lang="ro-RO" sz="1500" dirty="0" smtClean="0">
                <a:solidFill>
                  <a:srgbClr val="002060"/>
                </a:solidFill>
                <a:latin typeface="EC Square Sans Pro"/>
                <a:ea typeface="Calibri" panose="020F0502020204030204" pitchFamily="34" charset="0"/>
                <a:cs typeface="Times New Roman" panose="02020603050405020304" pitchFamily="18" charset="0"/>
              </a:rPr>
              <a:t> </a:t>
            </a:r>
            <a:r>
              <a:rPr lang="ro-RO" sz="1500" dirty="0">
                <a:solidFill>
                  <a:srgbClr val="002060"/>
                </a:solidFill>
                <a:latin typeface="EC Square Sans Pro"/>
                <a:ea typeface="Calibri" panose="020F0502020204030204" pitchFamily="34" charset="0"/>
                <a:cs typeface="Times New Roman" panose="02020603050405020304" pitchFamily="18" charset="0"/>
              </a:rPr>
              <a:t>Introducere în rezistența la antimicrobienele utilizate în medicina veterinară </a:t>
            </a:r>
            <a:r>
              <a:rPr lang="ro-RO" sz="1500" i="1" dirty="0">
                <a:solidFill>
                  <a:srgbClr val="002060"/>
                </a:solidFill>
                <a:latin typeface="EC Square Sans Pro"/>
                <a:ea typeface="Calibri" panose="020F0502020204030204" pitchFamily="34" charset="0"/>
                <a:cs typeface="Times New Roman" panose="02020603050405020304" pitchFamily="18" charset="0"/>
              </a:rPr>
              <a:t>Med </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Vet/Vet </a:t>
            </a:r>
            <a:r>
              <a:rPr lang="ro-RO" sz="1500" i="1" dirty="0">
                <a:solidFill>
                  <a:srgbClr val="002060"/>
                </a:solidFill>
                <a:latin typeface="EC Square Sans Pro"/>
                <a:ea typeface="Calibri" panose="020F0502020204030204" pitchFamily="34" charset="0"/>
                <a:cs typeface="Times New Roman" panose="02020603050405020304" pitchFamily="18" charset="0"/>
              </a:rPr>
              <a:t>Drug</a:t>
            </a:r>
            <a:r>
              <a:rPr lang="ro-RO" sz="1500" dirty="0">
                <a:solidFill>
                  <a:srgbClr val="002060"/>
                </a:solidFill>
                <a:latin typeface="EC Square Sans Pro"/>
                <a:ea typeface="Calibri" panose="020F0502020204030204" pitchFamily="34" charset="0"/>
                <a:cs typeface="Times New Roman" panose="02020603050405020304" pitchFamily="18" charset="0"/>
              </a:rPr>
              <a:t> 14(1): 10-28.   </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Moruzi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RF</a:t>
            </a:r>
            <a:r>
              <a:rPr lang="ro-RO" sz="1500" b="1" dirty="0">
                <a:solidFill>
                  <a:srgbClr val="002060"/>
                </a:solidFill>
                <a:latin typeface="EC Square Sans Pro"/>
                <a:ea typeface="Calibri" panose="020F0502020204030204" pitchFamily="34" charset="0"/>
                <a:cs typeface="Times New Roman" panose="02020603050405020304" pitchFamily="18" charset="0"/>
              </a:rPr>
              <a:t>, 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(2020</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t>
            </a:r>
            <a:r>
              <a:rPr lang="en-US" sz="1500" b="1" dirty="0" smtClean="0">
                <a:solidFill>
                  <a:srgbClr val="002060"/>
                </a:solidFill>
                <a:latin typeface="EC Square Sans Pro"/>
                <a:ea typeface="Calibri" panose="020F0502020204030204" pitchFamily="34" charset="0"/>
                <a:cs typeface="Times New Roman" panose="02020603050405020304" pitchFamily="18" charset="0"/>
              </a:rPr>
              <a:t>.</a:t>
            </a:r>
            <a:r>
              <a:rPr lang="ro-RO" sz="1500" dirty="0" smtClean="0">
                <a:solidFill>
                  <a:srgbClr val="002060"/>
                </a:solidFill>
                <a:latin typeface="EC Square Sans Pro"/>
                <a:ea typeface="Calibri" panose="020F0502020204030204" pitchFamily="34" charset="0"/>
                <a:cs typeface="Times New Roman" panose="02020603050405020304" pitchFamily="18" charset="0"/>
              </a:rPr>
              <a:t> </a:t>
            </a:r>
            <a:r>
              <a:rPr lang="ro-RO" sz="1500" dirty="0">
                <a:solidFill>
                  <a:srgbClr val="002060"/>
                </a:solidFill>
                <a:latin typeface="EC Square Sans Pro"/>
                <a:ea typeface="Calibri" panose="020F0502020204030204" pitchFamily="34" charset="0"/>
                <a:cs typeface="Times New Roman" panose="02020603050405020304" pitchFamily="18" charset="0"/>
              </a:rPr>
              <a:t>Răspunsul microorganismelor la tratamentele antimicrobiene. </a:t>
            </a:r>
            <a:r>
              <a:rPr lang="ro-RO" sz="1500" i="1" dirty="0">
                <a:solidFill>
                  <a:srgbClr val="002060"/>
                </a:solidFill>
                <a:latin typeface="EC Square Sans Pro"/>
                <a:ea typeface="Calibri" panose="020F0502020204030204" pitchFamily="34" charset="0"/>
                <a:cs typeface="Times New Roman" panose="02020603050405020304" pitchFamily="18" charset="0"/>
              </a:rPr>
              <a:t>Med Vet </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a:t>
            </a:r>
            <a:r>
              <a:rPr lang="en-US" sz="1500" i="1" dirty="0" smtClean="0">
                <a:solidFill>
                  <a:srgbClr val="002060"/>
                </a:solidFill>
                <a:latin typeface="EC Square Sans Pro"/>
                <a:ea typeface="Calibri" panose="020F0502020204030204" pitchFamily="34" charset="0"/>
                <a:cs typeface="Times New Roman" panose="02020603050405020304" pitchFamily="18" charset="0"/>
              </a:rPr>
              <a:t>V</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et </a:t>
            </a:r>
            <a:r>
              <a:rPr lang="ro-RO" sz="1500" i="1" dirty="0">
                <a:solidFill>
                  <a:srgbClr val="002060"/>
                </a:solidFill>
                <a:latin typeface="EC Square Sans Pro"/>
                <a:ea typeface="Calibri" panose="020F0502020204030204" pitchFamily="34" charset="0"/>
                <a:cs typeface="Times New Roman" panose="02020603050405020304" pitchFamily="18" charset="0"/>
              </a:rPr>
              <a:t>Drug</a:t>
            </a:r>
            <a:r>
              <a:rPr lang="ro-RO" sz="1500" dirty="0">
                <a:solidFill>
                  <a:srgbClr val="002060"/>
                </a:solidFill>
                <a:latin typeface="EC Square Sans Pro"/>
                <a:ea typeface="Calibri" panose="020F0502020204030204" pitchFamily="34" charset="0"/>
                <a:cs typeface="Times New Roman" panose="02020603050405020304" pitchFamily="18" charset="0"/>
              </a:rPr>
              <a:t>. 14(1): 42-54.        </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Moruzi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RF, </a:t>
            </a:r>
            <a:r>
              <a:rPr lang="ro-RO" sz="1500" b="1" dirty="0">
                <a:solidFill>
                  <a:srgbClr val="002060"/>
                </a:solidFill>
                <a:latin typeface="EC Square Sans Pro"/>
                <a:ea typeface="Calibri" panose="020F0502020204030204" pitchFamily="34" charset="0"/>
                <a:cs typeface="Times New Roman" panose="02020603050405020304" pitchFamily="18" charset="0"/>
              </a:rPr>
              <a:t>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(2020)</a:t>
            </a:r>
            <a:r>
              <a:rPr lang="ro-RO" sz="1500" dirty="0">
                <a:solidFill>
                  <a:srgbClr val="002060"/>
                </a:solidFill>
                <a:latin typeface="EC Square Sans Pro"/>
                <a:ea typeface="Calibri" panose="020F0502020204030204" pitchFamily="34" charset="0"/>
                <a:cs typeface="Times New Roman" panose="02020603050405020304" pitchFamily="18" charset="0"/>
              </a:rPr>
              <a:t>. Modalități de instalare a rezistenței la antimicrobiene și studierea eficacităţii antimicrobienelor. </a:t>
            </a:r>
            <a:r>
              <a:rPr lang="ro-RO" sz="1500" i="1" dirty="0">
                <a:solidFill>
                  <a:srgbClr val="002060"/>
                </a:solidFill>
                <a:latin typeface="EC Square Sans Pro"/>
                <a:ea typeface="Calibri" panose="020F0502020204030204" pitchFamily="34" charset="0"/>
                <a:cs typeface="Times New Roman" panose="02020603050405020304" pitchFamily="18" charset="0"/>
              </a:rPr>
              <a:t>Med Vet / Vet Drug</a:t>
            </a:r>
            <a:r>
              <a:rPr lang="ro-RO" sz="1500" dirty="0">
                <a:solidFill>
                  <a:srgbClr val="002060"/>
                </a:solidFill>
                <a:latin typeface="EC Square Sans Pro"/>
                <a:ea typeface="Calibri" panose="020F0502020204030204" pitchFamily="34" charset="0"/>
                <a:cs typeface="Times New Roman" panose="02020603050405020304" pitchFamily="18" charset="0"/>
              </a:rPr>
              <a:t> 14(1): 30-40. </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Villa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 Lupu O,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(2010</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t>
            </a:r>
            <a:r>
              <a:rPr lang="en-US" sz="1500" b="1" dirty="0" smtClean="0">
                <a:solidFill>
                  <a:srgbClr val="002060"/>
                </a:solidFill>
                <a:latin typeface="EC Square Sans Pro"/>
                <a:ea typeface="Calibri" panose="020F0502020204030204" pitchFamily="34" charset="0"/>
                <a:cs typeface="Times New Roman" panose="02020603050405020304" pitchFamily="18" charset="0"/>
              </a:rPr>
              <a:t>.</a:t>
            </a:r>
            <a:r>
              <a:rPr lang="ro-RO" sz="1500" dirty="0" smtClean="0">
                <a:solidFill>
                  <a:srgbClr val="002060"/>
                </a:solidFill>
                <a:latin typeface="EC Square Sans Pro"/>
                <a:ea typeface="Calibri" panose="020F0502020204030204" pitchFamily="34" charset="0"/>
                <a:cs typeface="Times New Roman" panose="02020603050405020304" pitchFamily="18" charset="0"/>
              </a:rPr>
              <a:t> </a:t>
            </a:r>
            <a:r>
              <a:rPr lang="ro-RO" sz="1500" dirty="0">
                <a:solidFill>
                  <a:srgbClr val="002060"/>
                </a:solidFill>
                <a:latin typeface="EC Square Sans Pro"/>
                <a:ea typeface="Calibri" panose="020F0502020204030204" pitchFamily="34" charset="0"/>
                <a:cs typeface="Times New Roman" panose="02020603050405020304" pitchFamily="18" charset="0"/>
              </a:rPr>
              <a:t>Activitatea comparativa unor conditionari farmaceutice de uz veterinar în dizenteria suina. </a:t>
            </a:r>
            <a:r>
              <a:rPr lang="ro-RO" sz="1500" i="1" dirty="0">
                <a:solidFill>
                  <a:srgbClr val="002060"/>
                </a:solidFill>
                <a:latin typeface="EC Square Sans Pro"/>
                <a:ea typeface="Calibri" panose="020F0502020204030204" pitchFamily="34" charset="0"/>
                <a:cs typeface="Times New Roman" panose="02020603050405020304" pitchFamily="18" charset="0"/>
              </a:rPr>
              <a:t>Med Vet /Vet Drug</a:t>
            </a:r>
            <a:r>
              <a:rPr lang="ro-RO" sz="1500" dirty="0">
                <a:solidFill>
                  <a:srgbClr val="002060"/>
                </a:solidFill>
                <a:latin typeface="EC Square Sans Pro"/>
                <a:ea typeface="Calibri" panose="020F0502020204030204" pitchFamily="34" charset="0"/>
                <a:cs typeface="Times New Roman" panose="02020603050405020304" pitchFamily="18" charset="0"/>
              </a:rPr>
              <a:t>, 4(2): 72-90.     </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smtClean="0">
                <a:solidFill>
                  <a:srgbClr val="002060"/>
                </a:solidFill>
                <a:latin typeface="EC Square Sans Pro"/>
                <a:ea typeface="Calibri" panose="020F0502020204030204" pitchFamily="34" charset="0"/>
                <a:cs typeface="Times New Roman" panose="02020603050405020304" pitchFamily="18" charset="0"/>
              </a:rPr>
              <a:t>Doma AO, </a:t>
            </a:r>
            <a:r>
              <a:rPr lang="ro-RO" sz="1500" b="1" dirty="0">
                <a:solidFill>
                  <a:srgbClr val="002060"/>
                </a:solidFill>
                <a:latin typeface="EC Square Sans Pro"/>
                <a:ea typeface="Calibri" panose="020F0502020204030204" pitchFamily="34" charset="0"/>
                <a:cs typeface="Times New Roman" panose="02020603050405020304" pitchFamily="18" charset="0"/>
              </a:rPr>
              <a:t>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(2015)</a:t>
            </a:r>
            <a:r>
              <a:rPr lang="ro-RO" sz="1500" dirty="0">
                <a:solidFill>
                  <a:srgbClr val="002060"/>
                </a:solidFill>
                <a:latin typeface="EC Square Sans Pro"/>
                <a:ea typeface="Calibri" panose="020F0502020204030204" pitchFamily="34" charset="0"/>
                <a:cs typeface="Times New Roman" panose="02020603050405020304" pitchFamily="18" charset="0"/>
              </a:rPr>
              <a:t>. Elemente de structura bacteriana si mecanismele transmiterii rezistentei la antibiotice. </a:t>
            </a:r>
            <a:r>
              <a:rPr lang="ro-RO" sz="1500" i="1" dirty="0">
                <a:solidFill>
                  <a:srgbClr val="002060"/>
                </a:solidFill>
                <a:latin typeface="EC Square Sans Pro"/>
                <a:ea typeface="Calibri" panose="020F0502020204030204" pitchFamily="34" charset="0"/>
                <a:cs typeface="Times New Roman" panose="02020603050405020304" pitchFamily="18" charset="0"/>
              </a:rPr>
              <a:t>Med Vet / </a:t>
            </a:r>
            <a:r>
              <a:rPr lang="en-US" sz="1500" i="1" dirty="0" smtClean="0">
                <a:solidFill>
                  <a:srgbClr val="002060"/>
                </a:solidFill>
                <a:latin typeface="EC Square Sans Pro"/>
                <a:ea typeface="Calibri" panose="020F0502020204030204" pitchFamily="34" charset="0"/>
                <a:cs typeface="Times New Roman" panose="02020603050405020304" pitchFamily="18" charset="0"/>
              </a:rPr>
              <a:t>V</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et </a:t>
            </a:r>
            <a:r>
              <a:rPr lang="ro-RO" sz="1500" i="1" dirty="0">
                <a:solidFill>
                  <a:srgbClr val="002060"/>
                </a:solidFill>
                <a:latin typeface="EC Square Sans Pro"/>
                <a:ea typeface="Calibri" panose="020F0502020204030204" pitchFamily="34" charset="0"/>
                <a:cs typeface="Times New Roman" panose="02020603050405020304" pitchFamily="18" charset="0"/>
              </a:rPr>
              <a:t>Drug, </a:t>
            </a:r>
            <a:r>
              <a:rPr lang="ro-RO" sz="1500" dirty="0">
                <a:solidFill>
                  <a:srgbClr val="002060"/>
                </a:solidFill>
                <a:latin typeface="EC Square Sans Pro"/>
                <a:ea typeface="Calibri" panose="020F0502020204030204" pitchFamily="34" charset="0"/>
                <a:cs typeface="Times New Roman" panose="02020603050405020304" pitchFamily="18" charset="0"/>
              </a:rPr>
              <a:t>9(2): 4-27.</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Tirziu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Dégi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J, </a:t>
            </a: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(2019)</a:t>
            </a:r>
            <a:r>
              <a:rPr lang="ro-RO" sz="1500" dirty="0">
                <a:solidFill>
                  <a:srgbClr val="002060"/>
                </a:solidFill>
                <a:latin typeface="EC Square Sans Pro"/>
                <a:ea typeface="Calibri" panose="020F0502020204030204" pitchFamily="34" charset="0"/>
                <a:cs typeface="Times New Roman" panose="02020603050405020304" pitchFamily="18" charset="0"/>
              </a:rPr>
              <a:t>. Resistance profile screening in pig farms in western Romania. </a:t>
            </a:r>
            <a:r>
              <a:rPr lang="ro-RO" sz="1500" i="1" dirty="0">
                <a:solidFill>
                  <a:srgbClr val="002060"/>
                </a:solidFill>
                <a:latin typeface="EC Square Sans Pro"/>
                <a:ea typeface="Calibri" panose="020F0502020204030204" pitchFamily="34" charset="0"/>
                <a:cs typeface="Times New Roman" panose="02020603050405020304" pitchFamily="18" charset="0"/>
              </a:rPr>
              <a:t>Lucr St Med Vet.</a:t>
            </a:r>
            <a:r>
              <a:rPr lang="ro-RO" sz="1500" dirty="0">
                <a:solidFill>
                  <a:srgbClr val="002060"/>
                </a:solidFill>
                <a:latin typeface="EC Square Sans Pro"/>
                <a:ea typeface="Calibri" panose="020F0502020204030204" pitchFamily="34" charset="0"/>
                <a:cs typeface="Times New Roman" panose="02020603050405020304" pitchFamily="18" charset="0"/>
              </a:rPr>
              <a:t> Timisoara, LII(3): 37-44.</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Popescu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 </a:t>
            </a:r>
            <a:r>
              <a:rPr lang="ro-RO" sz="1500" b="1" dirty="0">
                <a:solidFill>
                  <a:srgbClr val="002060"/>
                </a:solidFill>
                <a:latin typeface="EC Square Sans Pro"/>
                <a:ea typeface="Calibri" panose="020F0502020204030204" pitchFamily="34" charset="0"/>
                <a:cs typeface="Times New Roman" panose="02020603050405020304" pitchFamily="18" charset="0"/>
              </a:rPr>
              <a:t>Mituletu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M, </a:t>
            </a:r>
            <a:r>
              <a:rPr lang="ro-RO" sz="1500" b="1" dirty="0">
                <a:solidFill>
                  <a:srgbClr val="002060"/>
                </a:solidFill>
                <a:latin typeface="EC Square Sans Pro"/>
                <a:ea typeface="Calibri" panose="020F0502020204030204" pitchFamily="34" charset="0"/>
                <a:cs typeface="Times New Roman" panose="02020603050405020304" pitchFamily="18" charset="0"/>
              </a:rPr>
              <a:t>Muntean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D, </a:t>
            </a:r>
            <a:r>
              <a:rPr lang="ro-RO" sz="1500" b="1" dirty="0">
                <a:solidFill>
                  <a:srgbClr val="002060"/>
                </a:solidFill>
                <a:latin typeface="EC Square Sans Pro"/>
                <a:ea typeface="Calibri" panose="020F0502020204030204" pitchFamily="34" charset="0"/>
                <a:cs typeface="Times New Roman" panose="02020603050405020304" pitchFamily="18" charset="0"/>
              </a:rPr>
              <a:t>Dégi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J, </a:t>
            </a:r>
            <a:r>
              <a:rPr lang="ro-RO" sz="1500" b="1" dirty="0">
                <a:solidFill>
                  <a:srgbClr val="002060"/>
                </a:solidFill>
                <a:latin typeface="EC Square Sans Pro"/>
                <a:ea typeface="Calibri" panose="020F0502020204030204" pitchFamily="34" charset="0"/>
                <a:cs typeface="Times New Roman" panose="02020603050405020304" pitchFamily="18" charset="0"/>
              </a:rPr>
              <a:t>Boldea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MV, </a:t>
            </a:r>
            <a:r>
              <a:rPr lang="ro-RO" sz="1500" b="1" dirty="0">
                <a:solidFill>
                  <a:srgbClr val="002060"/>
                </a:solidFill>
                <a:latin typeface="EC Square Sans Pro"/>
                <a:ea typeface="Calibri" panose="020F0502020204030204" pitchFamily="34" charset="0"/>
                <a:cs typeface="Times New Roman" panose="02020603050405020304" pitchFamily="18" charset="0"/>
              </a:rPr>
              <a:t>Radulov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I, </a:t>
            </a:r>
            <a:r>
              <a:rPr lang="ro-RO" sz="1500" b="1" dirty="0">
                <a:solidFill>
                  <a:srgbClr val="002060"/>
                </a:solidFill>
                <a:latin typeface="EC Square Sans Pro"/>
                <a:ea typeface="Calibri" panose="020F0502020204030204" pitchFamily="34" charset="0"/>
                <a:cs typeface="Times New Roman" panose="02020603050405020304" pitchFamily="18" charset="0"/>
              </a:rPr>
              <a:t>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Puvaca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N, </a:t>
            </a: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(2020).</a:t>
            </a:r>
            <a:r>
              <a:rPr lang="ro-RO" sz="1500" dirty="0">
                <a:solidFill>
                  <a:srgbClr val="002060"/>
                </a:solidFill>
                <a:latin typeface="EC Square Sans Pro"/>
                <a:ea typeface="Calibri" panose="020F0502020204030204" pitchFamily="34" charset="0"/>
                <a:cs typeface="Times New Roman" panose="02020603050405020304" pitchFamily="18" charset="0"/>
              </a:rPr>
              <a:t> Comparative Evaluation of qnra, qnrb, and qnrs genes in </a:t>
            </a:r>
            <a:r>
              <a:rPr lang="ro-RO" sz="1500" i="1" dirty="0">
                <a:solidFill>
                  <a:srgbClr val="002060"/>
                </a:solidFill>
                <a:latin typeface="EC Square Sans Pro"/>
                <a:ea typeface="Calibri" panose="020F0502020204030204" pitchFamily="34" charset="0"/>
                <a:cs typeface="Times New Roman" panose="02020603050405020304" pitchFamily="18" charset="0"/>
              </a:rPr>
              <a:t>Enterobacteriaceae</a:t>
            </a:r>
            <a:r>
              <a:rPr lang="ro-RO" sz="1500" dirty="0">
                <a:solidFill>
                  <a:srgbClr val="002060"/>
                </a:solidFill>
                <a:latin typeface="EC Square Sans Pro"/>
                <a:ea typeface="Calibri" panose="020F0502020204030204" pitchFamily="34" charset="0"/>
                <a:cs typeface="Times New Roman" panose="02020603050405020304" pitchFamily="18" charset="0"/>
              </a:rPr>
              <a:t> ciprofloxacin-resistant cases, in swine units and a hospital from western Romania. </a:t>
            </a:r>
            <a:r>
              <a:rPr lang="ro-RO" sz="1500" i="1" dirty="0">
                <a:solidFill>
                  <a:srgbClr val="002060"/>
                </a:solidFill>
                <a:latin typeface="EC Square Sans Pro"/>
                <a:ea typeface="Calibri" panose="020F0502020204030204" pitchFamily="34" charset="0"/>
                <a:cs typeface="Times New Roman" panose="02020603050405020304" pitchFamily="18" charset="0"/>
              </a:rPr>
              <a:t>Antibiotics.</a:t>
            </a:r>
            <a:r>
              <a:rPr lang="ro-RO" sz="1500" dirty="0">
                <a:solidFill>
                  <a:srgbClr val="002060"/>
                </a:solidFill>
                <a:latin typeface="EC Square Sans Pro"/>
                <a:ea typeface="Calibri" panose="020F0502020204030204" pitchFamily="34" charset="0"/>
                <a:cs typeface="Times New Roman" panose="02020603050405020304" pitchFamily="18" charset="0"/>
              </a:rPr>
              <a:t> 9(10): 698.</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smtClean="0">
                <a:solidFill>
                  <a:srgbClr val="002060"/>
                </a:solidFill>
                <a:latin typeface="EC Square Sans Pro"/>
                <a:ea typeface="Calibri" panose="020F0502020204030204" pitchFamily="34" charset="0"/>
                <a:cs typeface="Times New Roman" panose="02020603050405020304" pitchFamily="18" charset="0"/>
              </a:rPr>
              <a:t>Doma AO, Cristina RT,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Dégi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J, </a:t>
            </a:r>
            <a:r>
              <a:rPr lang="ro-RO" sz="1500" b="1" dirty="0">
                <a:solidFill>
                  <a:srgbClr val="002060"/>
                </a:solidFill>
                <a:latin typeface="EC Square Sans Pro"/>
                <a:ea typeface="Calibri" panose="020F0502020204030204" pitchFamily="34" charset="0"/>
                <a:cs typeface="Times New Roman" panose="02020603050405020304" pitchFamily="18" charset="0"/>
              </a:rPr>
              <a:t>Imre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K, </a:t>
            </a:r>
            <a:r>
              <a:rPr lang="ro-RO" sz="1500" b="1" dirty="0">
                <a:solidFill>
                  <a:srgbClr val="002060"/>
                </a:solidFill>
                <a:latin typeface="EC Square Sans Pro"/>
                <a:ea typeface="Calibri" panose="020F0502020204030204" pitchFamily="34" charset="0"/>
                <a:cs typeface="Times New Roman" panose="02020603050405020304" pitchFamily="18" charset="0"/>
              </a:rPr>
              <a:t>Boldea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M, </a:t>
            </a:r>
            <a:r>
              <a:rPr lang="ro-RO" sz="1500" b="1" dirty="0">
                <a:solidFill>
                  <a:srgbClr val="002060"/>
                </a:solidFill>
                <a:latin typeface="EC Square Sans Pro"/>
                <a:ea typeface="Calibri" panose="020F0502020204030204" pitchFamily="34" charset="0"/>
                <a:cs typeface="Times New Roman" panose="02020603050405020304" pitchFamily="18" charset="0"/>
              </a:rPr>
              <a:t>Vlad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DC, </a:t>
            </a:r>
            <a:r>
              <a:rPr lang="ro-RO" sz="1500" b="1" dirty="0">
                <a:solidFill>
                  <a:srgbClr val="002060"/>
                </a:solidFill>
                <a:latin typeface="EC Square Sans Pro"/>
                <a:ea typeface="Calibri" panose="020F0502020204030204" pitchFamily="34" charset="0"/>
                <a:cs typeface="Times New Roman" panose="02020603050405020304" pitchFamily="18" charset="0"/>
              </a:rPr>
              <a:t>Popescu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P, </a:t>
            </a:r>
            <a:r>
              <a:rPr lang="ro-RO" sz="1500" b="1" dirty="0">
                <a:solidFill>
                  <a:srgbClr val="002060"/>
                </a:solidFill>
                <a:latin typeface="EC Square Sans Pro"/>
                <a:ea typeface="Calibri" panose="020F0502020204030204" pitchFamily="34" charset="0"/>
                <a:cs typeface="Times New Roman" panose="02020603050405020304" pitchFamily="18" charset="0"/>
              </a:rPr>
              <a:t>Cimporescu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 </a:t>
            </a:r>
            <a:r>
              <a:rPr lang="ro-RO" sz="1500" b="1" dirty="0">
                <a:solidFill>
                  <a:srgbClr val="002060"/>
                </a:solidFill>
                <a:latin typeface="EC Square Sans Pro"/>
                <a:ea typeface="Calibri" panose="020F0502020204030204" pitchFamily="34" charset="0"/>
                <a:cs typeface="Times New Roman" panose="02020603050405020304" pitchFamily="18" charset="0"/>
              </a:rPr>
              <a:t>Bratu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DC </a:t>
            </a:r>
            <a:r>
              <a:rPr lang="ro-RO" sz="1500" b="1" dirty="0">
                <a:solidFill>
                  <a:srgbClr val="002060"/>
                </a:solidFill>
                <a:latin typeface="EC Square Sans Pro"/>
                <a:ea typeface="Calibri" panose="020F0502020204030204" pitchFamily="34" charset="0"/>
                <a:cs typeface="Times New Roman" panose="02020603050405020304" pitchFamily="18" charset="0"/>
              </a:rPr>
              <a:t>(2022). </a:t>
            </a:r>
            <a:r>
              <a:rPr lang="ro-RO" sz="1500" dirty="0">
                <a:solidFill>
                  <a:srgbClr val="002060"/>
                </a:solidFill>
                <a:latin typeface="EC Square Sans Pro"/>
                <a:ea typeface="Calibri" panose="020F0502020204030204" pitchFamily="34" charset="0"/>
                <a:cs typeface="Times New Roman" panose="02020603050405020304" pitchFamily="18" charset="0"/>
              </a:rPr>
              <a:t>The Role of Methyl-(Z)-11-Tetradecenoate Acid from the Bacterial Membrane Lipid Composition in Escherichia coli Antibiotic Resistance. </a:t>
            </a:r>
            <a:r>
              <a:rPr lang="ro-RO" sz="1500" i="1" dirty="0">
                <a:solidFill>
                  <a:srgbClr val="002060"/>
                </a:solidFill>
                <a:latin typeface="EC Square Sans Pro"/>
                <a:ea typeface="Calibri" panose="020F0502020204030204" pitchFamily="34" charset="0"/>
                <a:cs typeface="Times New Roman" panose="02020603050405020304" pitchFamily="18" charset="0"/>
              </a:rPr>
              <a:t>BioMed Research International </a:t>
            </a:r>
            <a:r>
              <a:rPr lang="ro-RO" sz="1500" dirty="0" smtClean="0">
                <a:solidFill>
                  <a:srgbClr val="002060"/>
                </a:solidFill>
                <a:latin typeface="EC Square Sans Pro"/>
                <a:ea typeface="Calibri" panose="020F0502020204030204" pitchFamily="34" charset="0"/>
                <a:cs typeface="Times New Roman" panose="02020603050405020304" pitchFamily="18" charset="0"/>
              </a:rPr>
              <a:t>2022/6/13</a:t>
            </a:r>
            <a:r>
              <a:rPr lang="en-US" sz="1400" dirty="0" smtClean="0">
                <a:solidFill>
                  <a:srgbClr val="002060"/>
                </a:solidFill>
                <a:latin typeface="EC Square Sans Pro"/>
                <a:ea typeface="Calibri" panose="020F0502020204030204" pitchFamily="34" charset="0"/>
                <a:cs typeface="Times New Roman" panose="02020603050405020304" pitchFamily="18" charset="0"/>
              </a:rPr>
              <a:t>.</a:t>
            </a:r>
            <a:endParaRPr lang="en-US" sz="1400" dirty="0">
              <a:solidFill>
                <a:srgbClr val="002060"/>
              </a:solidFill>
              <a:effectLst/>
              <a:latin typeface="EC Square Sans Pro"/>
              <a:ea typeface="Calibri" panose="020F0502020204030204" pitchFamily="34" charset="0"/>
              <a:cs typeface="Times New Roman" panose="02020603050405020304" pitchFamily="18" charset="0"/>
            </a:endParaRPr>
          </a:p>
        </p:txBody>
      </p:sp>
      <p:sp>
        <p:nvSpPr>
          <p:cNvPr id="3" name="TextBox 2"/>
          <p:cNvSpPr txBox="1"/>
          <p:nvPr/>
        </p:nvSpPr>
        <p:spPr>
          <a:xfrm>
            <a:off x="0" y="211015"/>
            <a:ext cx="12192000" cy="461665"/>
          </a:xfrm>
          <a:prstGeom prst="rect">
            <a:avLst/>
          </a:prstGeom>
          <a:solidFill>
            <a:srgbClr val="002060"/>
          </a:solidFill>
        </p:spPr>
        <p:txBody>
          <a:bodyPr wrap="square" rtlCol="0">
            <a:spAutoFit/>
          </a:bodyPr>
          <a:lstStyle/>
          <a:p>
            <a:r>
              <a:rPr lang="en-US" sz="2400" b="1" dirty="0" smtClean="0">
                <a:solidFill>
                  <a:schemeClr val="bg1"/>
                </a:solidFill>
                <a:latin typeface="EC Square Sans Pro"/>
              </a:rPr>
              <a:t>     Other works published…</a:t>
            </a:r>
            <a:endParaRPr lang="en-US" sz="2400" b="1" dirty="0">
              <a:solidFill>
                <a:schemeClr val="bg1"/>
              </a:solidFill>
              <a:latin typeface="EC Square Sans Pro"/>
            </a:endParaRPr>
          </a:p>
        </p:txBody>
      </p:sp>
    </p:spTree>
    <p:extLst>
      <p:ext uri="{BB962C8B-B14F-4D97-AF65-F5344CB8AC3E}">
        <p14:creationId xmlns:p14="http://schemas.microsoft.com/office/powerpoint/2010/main" val="2706759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41188" y="1167009"/>
            <a:ext cx="10640661" cy="4385816"/>
          </a:xfrm>
          <a:prstGeom prst="rect">
            <a:avLst/>
          </a:prstGeom>
        </p:spPr>
        <p:txBody>
          <a:bodyPr wrap="square">
            <a:spAutoFit/>
          </a:bodyPr>
          <a:lstStyle/>
          <a:p>
            <a:pPr marL="457200" indent="-457200" algn="just">
              <a:buFont typeface="Arial" panose="020B0604020202020204" pitchFamily="34" charset="0"/>
              <a:buChar char="•"/>
            </a:pPr>
            <a:r>
              <a:rPr lang="en-US" sz="2700" b="1" i="0" dirty="0" smtClean="0">
                <a:solidFill>
                  <a:srgbClr val="002060"/>
                </a:solidFill>
                <a:effectLst/>
                <a:latin typeface="EC Square Sans Pro"/>
              </a:rPr>
              <a:t>Animals can operate as </a:t>
            </a:r>
            <a:r>
              <a:rPr lang="en-US" sz="2800" b="1" i="0" dirty="0" smtClean="0">
                <a:solidFill>
                  <a:srgbClr val="FF0000"/>
                </a:solidFill>
                <a:effectLst/>
                <a:latin typeface="EC Square Sans Pro"/>
              </a:rPr>
              <a:t>intermediates</a:t>
            </a:r>
            <a:r>
              <a:rPr lang="en-US" sz="2700" b="1" i="0" dirty="0" smtClean="0">
                <a:solidFill>
                  <a:srgbClr val="FF0000"/>
                </a:solidFill>
                <a:effectLst/>
                <a:latin typeface="EC Square Sans Pro"/>
              </a:rPr>
              <a:t>, </a:t>
            </a:r>
            <a:r>
              <a:rPr lang="en-US" sz="2800" b="1" i="0" dirty="0" smtClean="0">
                <a:solidFill>
                  <a:srgbClr val="FF0000"/>
                </a:solidFill>
                <a:effectLst/>
                <a:latin typeface="EC Square Sans Pro"/>
              </a:rPr>
              <a:t>pools</a:t>
            </a:r>
            <a:r>
              <a:rPr lang="en-US" sz="2700" b="1" i="0" dirty="0" smtClean="0">
                <a:solidFill>
                  <a:srgbClr val="002060"/>
                </a:solidFill>
                <a:effectLst/>
                <a:latin typeface="EC Square Sans Pro"/>
              </a:rPr>
              <a:t>, and </a:t>
            </a:r>
            <a:r>
              <a:rPr lang="en-US" sz="2800" b="1" i="0" dirty="0" smtClean="0">
                <a:solidFill>
                  <a:srgbClr val="FF0000"/>
                </a:solidFill>
                <a:effectLst/>
                <a:latin typeface="EC Square Sans Pro"/>
              </a:rPr>
              <a:t>disseminators</a:t>
            </a:r>
            <a:r>
              <a:rPr lang="en-US" sz="2700" b="1" i="0" dirty="0" smtClean="0">
                <a:solidFill>
                  <a:srgbClr val="002060"/>
                </a:solidFill>
                <a:effectLst/>
                <a:latin typeface="EC Square Sans Pro"/>
              </a:rPr>
              <a:t> of </a:t>
            </a:r>
            <a:r>
              <a:rPr lang="en-US" sz="2700" b="1" i="0" dirty="0" smtClean="0">
                <a:solidFill>
                  <a:srgbClr val="002060"/>
                </a:solidFill>
                <a:effectLst/>
                <a:latin typeface="EC Square Sans Pro"/>
              </a:rPr>
              <a:t>the resistant </a:t>
            </a:r>
            <a:r>
              <a:rPr lang="en-US" sz="2700" b="1" i="0" dirty="0" smtClean="0">
                <a:solidFill>
                  <a:srgbClr val="002060"/>
                </a:solidFill>
                <a:effectLst/>
                <a:latin typeface="EC Square Sans Pro"/>
              </a:rPr>
              <a:t>bacterial strains </a:t>
            </a:r>
            <a:r>
              <a:rPr lang="en-US" sz="2700" b="1" dirty="0">
                <a:solidFill>
                  <a:srgbClr val="002060"/>
                </a:solidFill>
                <a:latin typeface="EC Square Sans Pro"/>
              </a:rPr>
              <a:t>/</a:t>
            </a:r>
            <a:r>
              <a:rPr lang="en-US" sz="2700" b="1" i="0" dirty="0" smtClean="0">
                <a:solidFill>
                  <a:srgbClr val="002060"/>
                </a:solidFill>
                <a:effectLst/>
                <a:latin typeface="EC Square Sans Pro"/>
              </a:rPr>
              <a:t> </a:t>
            </a:r>
            <a:r>
              <a:rPr lang="en-US" sz="2700" b="1" i="0" dirty="0" smtClean="0">
                <a:solidFill>
                  <a:srgbClr val="002060"/>
                </a:solidFill>
                <a:effectLst/>
                <a:latin typeface="EC Square Sans Pro"/>
              </a:rPr>
              <a:t>genes. </a:t>
            </a:r>
          </a:p>
          <a:p>
            <a:pPr algn="just"/>
            <a:endParaRPr lang="en-US" sz="800" b="1" i="0" dirty="0" smtClean="0">
              <a:solidFill>
                <a:srgbClr val="002060"/>
              </a:solidFill>
              <a:effectLst/>
              <a:latin typeface="EC Square Sans Pro"/>
            </a:endParaRPr>
          </a:p>
          <a:p>
            <a:pPr marL="457200" indent="-457200" algn="just">
              <a:buFont typeface="Arial" panose="020B0604020202020204" pitchFamily="34" charset="0"/>
              <a:buChar char="•"/>
            </a:pPr>
            <a:r>
              <a:rPr lang="en-US" sz="2700" b="1" i="0" dirty="0" smtClean="0">
                <a:solidFill>
                  <a:srgbClr val="002060"/>
                </a:solidFill>
                <a:effectLst/>
                <a:latin typeface="EC Square Sans Pro"/>
              </a:rPr>
              <a:t>The </a:t>
            </a:r>
            <a:r>
              <a:rPr lang="en-US" sz="2800" b="1" i="0" dirty="0" smtClean="0">
                <a:solidFill>
                  <a:srgbClr val="FF0000"/>
                </a:solidFill>
                <a:effectLst/>
                <a:latin typeface="EC Square Sans Pro"/>
              </a:rPr>
              <a:t>alarming increase </a:t>
            </a:r>
            <a:r>
              <a:rPr lang="en-US" sz="2700" b="1" i="0" dirty="0" smtClean="0">
                <a:solidFill>
                  <a:srgbClr val="002060"/>
                </a:solidFill>
                <a:effectLst/>
                <a:latin typeface="EC Square Sans Pro"/>
              </a:rPr>
              <a:t>in </a:t>
            </a:r>
            <a:r>
              <a:rPr lang="en-US" sz="2700" b="1" i="0" dirty="0" smtClean="0">
                <a:solidFill>
                  <a:srgbClr val="002060"/>
                </a:solidFill>
                <a:effectLst/>
                <a:latin typeface="EC Square Sans Pro"/>
              </a:rPr>
              <a:t>scientific reports </a:t>
            </a:r>
            <a:r>
              <a:rPr lang="en-US" sz="2700" b="1" i="0" dirty="0" smtClean="0">
                <a:solidFill>
                  <a:srgbClr val="002060"/>
                </a:solidFill>
                <a:effectLst/>
                <a:latin typeface="EC Square Sans Pro"/>
              </a:rPr>
              <a:t>about multidrug-resistant (MDR) bacteria, combined with the decline in new </a:t>
            </a:r>
            <a:r>
              <a:rPr lang="en-US" sz="2700" b="1" i="0" dirty="0" smtClean="0">
                <a:solidFill>
                  <a:srgbClr val="002060"/>
                </a:solidFill>
                <a:effectLst/>
                <a:latin typeface="EC Square Sans Pro"/>
              </a:rPr>
              <a:t>veterinary drugs approval, </a:t>
            </a:r>
            <a:r>
              <a:rPr lang="en-US" sz="2700" b="1" i="0" dirty="0" smtClean="0">
                <a:solidFill>
                  <a:srgbClr val="002060"/>
                </a:solidFill>
                <a:effectLst/>
                <a:latin typeface="EC Square Sans Pro"/>
              </a:rPr>
              <a:t>is </a:t>
            </a:r>
            <a:r>
              <a:rPr lang="en-US" sz="2700" b="1" i="0" dirty="0" smtClean="0">
                <a:solidFill>
                  <a:srgbClr val="002060"/>
                </a:solidFill>
                <a:effectLst/>
                <a:latin typeface="EC Square Sans Pro"/>
              </a:rPr>
              <a:t>indisputable, </a:t>
            </a:r>
            <a:r>
              <a:rPr lang="en-US" sz="2700" b="1" i="0" dirty="0" smtClean="0">
                <a:solidFill>
                  <a:srgbClr val="002060"/>
                </a:solidFill>
                <a:effectLst/>
                <a:latin typeface="EC Square Sans Pro"/>
              </a:rPr>
              <a:t>that this reduces the supply of clinical treatment options. </a:t>
            </a:r>
          </a:p>
          <a:p>
            <a:pPr marL="171450" indent="-171450" algn="just">
              <a:buFont typeface="Arial" panose="020B0604020202020204" pitchFamily="34" charset="0"/>
              <a:buChar char="•"/>
            </a:pPr>
            <a:endParaRPr lang="en-US" sz="800" b="1" dirty="0">
              <a:solidFill>
                <a:srgbClr val="002060"/>
              </a:solidFill>
              <a:latin typeface="EC Square Sans Pro"/>
            </a:endParaRPr>
          </a:p>
          <a:p>
            <a:pPr marL="457200" indent="-457200" algn="just">
              <a:buFont typeface="Arial" panose="020B0604020202020204" pitchFamily="34" charset="0"/>
              <a:buChar char="•"/>
            </a:pPr>
            <a:r>
              <a:rPr lang="en-US" sz="2700" b="1" i="0" dirty="0" smtClean="0">
                <a:solidFill>
                  <a:srgbClr val="002060"/>
                </a:solidFill>
                <a:effectLst/>
                <a:latin typeface="EC Square Sans Pro"/>
              </a:rPr>
              <a:t>In these conditions, attempts to manage bacterial infections remain </a:t>
            </a:r>
            <a:r>
              <a:rPr lang="en-US" sz="2800" b="1" i="0" dirty="0" smtClean="0">
                <a:solidFill>
                  <a:srgbClr val="FF0000"/>
                </a:solidFill>
                <a:effectLst/>
                <a:latin typeface="EC Square Sans Pro"/>
              </a:rPr>
              <a:t>challenging</a:t>
            </a:r>
            <a:r>
              <a:rPr lang="en-US" sz="2700" b="1" i="0" dirty="0" smtClean="0">
                <a:solidFill>
                  <a:srgbClr val="FF0000"/>
                </a:solidFill>
                <a:effectLst/>
                <a:latin typeface="EC Square Sans Pro"/>
              </a:rPr>
              <a:t>,</a:t>
            </a:r>
            <a:r>
              <a:rPr lang="en-US" sz="2700" b="1" i="0" dirty="0" smtClean="0">
                <a:solidFill>
                  <a:srgbClr val="002060"/>
                </a:solidFill>
                <a:effectLst/>
                <a:latin typeface="EC Square Sans Pro"/>
              </a:rPr>
              <a:t> </a:t>
            </a:r>
            <a:r>
              <a:rPr lang="en-US" sz="2700" b="1" dirty="0" smtClean="0">
                <a:solidFill>
                  <a:srgbClr val="002060"/>
                </a:solidFill>
                <a:latin typeface="EC Square Sans Pro"/>
              </a:rPr>
              <a:t>reducing</a:t>
            </a:r>
            <a:r>
              <a:rPr lang="en-US" sz="2700" b="1" i="0" dirty="0" smtClean="0">
                <a:solidFill>
                  <a:srgbClr val="002060"/>
                </a:solidFill>
                <a:effectLst/>
                <a:latin typeface="EC Square Sans Pro"/>
              </a:rPr>
              <a:t> </a:t>
            </a:r>
            <a:r>
              <a:rPr lang="en-US" sz="2700" b="1" i="0" dirty="0" smtClean="0">
                <a:solidFill>
                  <a:srgbClr val="002060"/>
                </a:solidFill>
                <a:effectLst/>
                <a:latin typeface="EC Square Sans Pro"/>
              </a:rPr>
              <a:t>the efficacy of infectious </a:t>
            </a:r>
            <a:r>
              <a:rPr lang="en-US" sz="2700" b="1" i="0" dirty="0" smtClean="0">
                <a:solidFill>
                  <a:srgbClr val="002060"/>
                </a:solidFill>
                <a:effectLst/>
                <a:latin typeface="EC Square Sans Pro"/>
              </a:rPr>
              <a:t>diseases treatments. </a:t>
            </a:r>
            <a:endParaRPr lang="en-US" sz="2700" b="1" i="0" dirty="0" smtClean="0">
              <a:solidFill>
                <a:srgbClr val="002060"/>
              </a:solidFill>
              <a:effectLst/>
              <a:latin typeface="EC Square Sans Pro"/>
            </a:endParaRPr>
          </a:p>
          <a:p>
            <a:pPr marL="171450" indent="-171450" algn="just">
              <a:buFont typeface="Arial" panose="020B0604020202020204" pitchFamily="34" charset="0"/>
              <a:buChar char="•"/>
            </a:pPr>
            <a:endParaRPr lang="en-US" sz="800" b="1" dirty="0">
              <a:solidFill>
                <a:srgbClr val="002060"/>
              </a:solidFill>
              <a:latin typeface="EC Square Sans Pro"/>
            </a:endParaRPr>
          </a:p>
          <a:p>
            <a:pPr marL="457200" indent="-457200" algn="just">
              <a:buFont typeface="Arial" panose="020B0604020202020204" pitchFamily="34" charset="0"/>
              <a:buChar char="•"/>
            </a:pPr>
            <a:r>
              <a:rPr lang="en-US" sz="2700" b="1" i="0" dirty="0" smtClean="0">
                <a:solidFill>
                  <a:srgbClr val="002060"/>
                </a:solidFill>
                <a:effectLst/>
                <a:latin typeface="EC Square Sans Pro"/>
              </a:rPr>
              <a:t>As a result, the need for renewed infection control strategies is becoming </a:t>
            </a:r>
            <a:r>
              <a:rPr lang="en-US" sz="2800" b="1" i="0" dirty="0" smtClean="0">
                <a:solidFill>
                  <a:srgbClr val="FF0000"/>
                </a:solidFill>
                <a:effectLst/>
                <a:latin typeface="EC Square Sans Pro"/>
              </a:rPr>
              <a:t>crucial</a:t>
            </a:r>
            <a:r>
              <a:rPr lang="en-US" sz="3600" b="1" i="0" dirty="0" smtClean="0">
                <a:solidFill>
                  <a:srgbClr val="002060"/>
                </a:solidFill>
                <a:effectLst/>
                <a:latin typeface="EC Square Sans Pro"/>
              </a:rPr>
              <a:t>!</a:t>
            </a:r>
            <a:r>
              <a:rPr lang="en-US" sz="2700" b="1" i="0" dirty="0" smtClean="0">
                <a:solidFill>
                  <a:srgbClr val="002060"/>
                </a:solidFill>
                <a:effectLst/>
                <a:latin typeface="EC Square Sans Pro"/>
              </a:rPr>
              <a:t> </a:t>
            </a:r>
            <a:endParaRPr lang="en-US" sz="2700" b="1" dirty="0">
              <a:solidFill>
                <a:srgbClr val="002060"/>
              </a:solidFill>
              <a:latin typeface="EC Square Sans Pro"/>
            </a:endParaRPr>
          </a:p>
        </p:txBody>
      </p:sp>
      <p:sp>
        <p:nvSpPr>
          <p:cNvPr id="4" name="Marcador de texto 1">
            <a:extLst>
              <a:ext uri="{FF2B5EF4-FFF2-40B4-BE49-F238E27FC236}">
                <a16:creationId xmlns:a16="http://schemas.microsoft.com/office/drawing/2014/main" xmlns="" id="{8FF0C3B0-8099-791F-475C-767B65B12EB5}"/>
              </a:ext>
            </a:extLst>
          </p:cNvPr>
          <p:cNvSpPr txBox="1">
            <a:spLocks/>
          </p:cNvSpPr>
          <p:nvPr/>
        </p:nvSpPr>
        <p:spPr>
          <a:xfrm>
            <a:off x="820441" y="313383"/>
            <a:ext cx="1833664" cy="652789"/>
          </a:xfrm>
          <a:prstGeom prst="rect">
            <a:avLst/>
          </a:prstGeom>
          <a:effectLst>
            <a:outerShdw blurRad="50800" dist="38100" dir="5400000" algn="t" rotWithShape="0">
              <a:prstClr val="black">
                <a:alpha val="40000"/>
              </a:prstClr>
            </a:outerShdw>
            <a:reflection blurRad="6350" stA="50000" endA="300" endPos="90000" dir="5400000" sy="-100000" algn="bl" rotWithShape="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6" kern="1200">
                <a:solidFill>
                  <a:srgbClr val="00339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5400" b="1" dirty="0" err="1" smtClean="0">
                <a:solidFill>
                  <a:srgbClr val="FF0000"/>
                </a:solidFill>
                <a:latin typeface="EC Square Sans Pro"/>
              </a:rPr>
              <a:t>Fact</a:t>
            </a:r>
            <a:endParaRPr lang="es-ES" sz="4000" b="1" dirty="0">
              <a:solidFill>
                <a:srgbClr val="FF0000"/>
              </a:solidFill>
              <a:latin typeface="EC Square Sans Pro"/>
            </a:endParaRPr>
          </a:p>
        </p:txBody>
      </p:sp>
    </p:spTree>
    <p:extLst>
      <p:ext uri="{BB962C8B-B14F-4D97-AF65-F5344CB8AC3E}">
        <p14:creationId xmlns:p14="http://schemas.microsoft.com/office/powerpoint/2010/main" val="1598169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28046" y="1580230"/>
            <a:ext cx="11343205" cy="4462760"/>
          </a:xfrm>
          <a:prstGeom prst="rect">
            <a:avLst/>
          </a:prstGeom>
        </p:spPr>
        <p:txBody>
          <a:bodyPr wrap="square">
            <a:spAutoFit/>
          </a:bodyPr>
          <a:lstStyle/>
          <a:p>
            <a:pPr marL="457200" indent="-457200" algn="just">
              <a:buFont typeface="Arial" panose="020B0604020202020204" pitchFamily="34" charset="0"/>
              <a:buChar char="•"/>
            </a:pPr>
            <a:r>
              <a:rPr lang="en-US" sz="3000" b="1" i="0" dirty="0" smtClean="0">
                <a:solidFill>
                  <a:srgbClr val="002060"/>
                </a:solidFill>
                <a:effectLst/>
                <a:latin typeface="EC Square Sans Pro"/>
              </a:rPr>
              <a:t>Also, studies described that faulty antimicrobial use in slaughterhouse </a:t>
            </a:r>
            <a:r>
              <a:rPr lang="en-US" sz="3000" b="1" i="0" dirty="0" smtClean="0">
                <a:solidFill>
                  <a:srgbClr val="002060"/>
                </a:solidFill>
                <a:effectLst/>
                <a:latin typeface="EC Square Sans Pro"/>
              </a:rPr>
              <a:t>animals is </a:t>
            </a:r>
            <a:r>
              <a:rPr lang="en-US" sz="3600" b="1" i="0" dirty="0" smtClean="0">
                <a:solidFill>
                  <a:srgbClr val="FF0000"/>
                </a:solidFill>
                <a:effectLst/>
                <a:latin typeface="EC Square Sans Pro"/>
              </a:rPr>
              <a:t>influencing</a:t>
            </a:r>
            <a:r>
              <a:rPr lang="en-US" sz="3000" b="1" i="0" dirty="0" smtClean="0">
                <a:solidFill>
                  <a:srgbClr val="002060"/>
                </a:solidFill>
                <a:effectLst/>
                <a:latin typeface="EC Square Sans Pro"/>
              </a:rPr>
              <a:t> </a:t>
            </a:r>
            <a:r>
              <a:rPr lang="en-US" sz="3000" b="1" i="0" dirty="0" smtClean="0">
                <a:solidFill>
                  <a:srgbClr val="002060"/>
                </a:solidFill>
                <a:effectLst/>
                <a:latin typeface="EC Square Sans Pro"/>
              </a:rPr>
              <a:t>the health of farmworkers and employees from meat processing units or the </a:t>
            </a:r>
            <a:r>
              <a:rPr lang="en-US" sz="3000" b="1" dirty="0" smtClean="0">
                <a:solidFill>
                  <a:srgbClr val="002060"/>
                </a:solidFill>
                <a:latin typeface="EC Square Sans Pro"/>
              </a:rPr>
              <a:t>health of final </a:t>
            </a:r>
            <a:r>
              <a:rPr lang="en-US" sz="3000" b="1" dirty="0">
                <a:solidFill>
                  <a:srgbClr val="002060"/>
                </a:solidFill>
                <a:latin typeface="EC Square Sans Pro"/>
              </a:rPr>
              <a:t>consumer. </a:t>
            </a:r>
            <a:endParaRPr lang="en-US" sz="3000" b="1" i="0" dirty="0" smtClean="0">
              <a:solidFill>
                <a:srgbClr val="002060"/>
              </a:solidFill>
              <a:effectLst/>
              <a:latin typeface="EC Square Sans Pro"/>
            </a:endParaRPr>
          </a:p>
          <a:p>
            <a:pPr marL="285750" indent="-285750" algn="just">
              <a:buFont typeface="Arial" panose="020B0604020202020204" pitchFamily="34" charset="0"/>
              <a:buChar char="•"/>
            </a:pPr>
            <a:endParaRPr lang="en-US" sz="800" b="1" dirty="0">
              <a:solidFill>
                <a:srgbClr val="002060"/>
              </a:solidFill>
              <a:latin typeface="EC Square Sans Pro"/>
            </a:endParaRPr>
          </a:p>
          <a:p>
            <a:pPr marL="457200" indent="-457200" algn="just">
              <a:buFont typeface="Arial" panose="020B0604020202020204" pitchFamily="34" charset="0"/>
              <a:buChar char="•"/>
            </a:pPr>
            <a:r>
              <a:rPr lang="en-US" sz="3000" b="1" i="0" dirty="0" smtClean="0">
                <a:solidFill>
                  <a:srgbClr val="002060"/>
                </a:solidFill>
                <a:effectLst/>
                <a:latin typeface="EC Square Sans Pro"/>
              </a:rPr>
              <a:t>Why is resistance spreading </a:t>
            </a:r>
            <a:r>
              <a:rPr lang="en-US" sz="3600" b="1" i="0" dirty="0" smtClean="0">
                <a:solidFill>
                  <a:srgbClr val="FF0000"/>
                </a:solidFill>
                <a:effectLst/>
                <a:latin typeface="EC Square Sans Pro"/>
              </a:rPr>
              <a:t>so quickly</a:t>
            </a:r>
            <a:r>
              <a:rPr lang="en-US" sz="3000" b="1" i="0" dirty="0" smtClean="0">
                <a:solidFill>
                  <a:srgbClr val="002060"/>
                </a:solidFill>
                <a:effectLst/>
                <a:latin typeface="EC Square Sans Pro"/>
              </a:rPr>
              <a:t>, and what are their intimate / specific resistance mechanisms</a:t>
            </a:r>
            <a:r>
              <a:rPr lang="en-US" sz="7200" b="1" i="0" dirty="0" smtClean="0">
                <a:solidFill>
                  <a:srgbClr val="FF0000"/>
                </a:solidFill>
                <a:effectLst/>
                <a:latin typeface="EC Square Sans Pro"/>
              </a:rPr>
              <a:t>?</a:t>
            </a:r>
            <a:r>
              <a:rPr lang="en-US" sz="2400" b="1" i="0" dirty="0" smtClean="0">
                <a:solidFill>
                  <a:srgbClr val="002060"/>
                </a:solidFill>
                <a:effectLst/>
                <a:latin typeface="EC Square Sans Pro"/>
              </a:rPr>
              <a:t> </a:t>
            </a:r>
          </a:p>
          <a:p>
            <a:pPr marL="457200" indent="-457200" algn="just">
              <a:buFont typeface="Arial" panose="020B0604020202020204" pitchFamily="34" charset="0"/>
              <a:buChar char="•"/>
            </a:pPr>
            <a:r>
              <a:rPr lang="en-US" sz="3000" b="1" i="0" dirty="0" smtClean="0">
                <a:solidFill>
                  <a:srgbClr val="FF0000"/>
                </a:solidFill>
                <a:effectLst/>
                <a:latin typeface="EC Square Sans Pro"/>
              </a:rPr>
              <a:t>They are </a:t>
            </a:r>
            <a:r>
              <a:rPr lang="en-US" sz="3600" b="1" i="0" dirty="0" smtClean="0">
                <a:solidFill>
                  <a:srgbClr val="002060"/>
                </a:solidFill>
                <a:effectLst/>
                <a:latin typeface="EC Square Sans Pro"/>
              </a:rPr>
              <a:t>not fully </a:t>
            </a:r>
            <a:r>
              <a:rPr lang="en-US" sz="3000" b="1" i="0" dirty="0" smtClean="0">
                <a:solidFill>
                  <a:srgbClr val="FF0000"/>
                </a:solidFill>
                <a:effectLst/>
                <a:latin typeface="EC Square Sans Pro"/>
              </a:rPr>
              <a:t>established yet</a:t>
            </a:r>
            <a:r>
              <a:rPr lang="en-US" sz="7200" b="1" i="0" dirty="0" smtClean="0">
                <a:solidFill>
                  <a:srgbClr val="FF0000"/>
                </a:solidFill>
                <a:effectLst/>
                <a:latin typeface="EC Square Sans Pro"/>
              </a:rPr>
              <a:t>!</a:t>
            </a:r>
            <a:endParaRPr lang="en-US" sz="2000" b="1" dirty="0">
              <a:solidFill>
                <a:srgbClr val="FF0000"/>
              </a:solidFill>
              <a:latin typeface="EC Square Sans Pro"/>
            </a:endParaRPr>
          </a:p>
        </p:txBody>
      </p:sp>
      <p:sp>
        <p:nvSpPr>
          <p:cNvPr id="4" name="Marcador de texto 1">
            <a:extLst>
              <a:ext uri="{FF2B5EF4-FFF2-40B4-BE49-F238E27FC236}">
                <a16:creationId xmlns:a16="http://schemas.microsoft.com/office/drawing/2014/main" xmlns="" id="{8FF0C3B0-8099-791F-475C-767B65B12EB5}"/>
              </a:ext>
            </a:extLst>
          </p:cNvPr>
          <p:cNvSpPr txBox="1">
            <a:spLocks/>
          </p:cNvSpPr>
          <p:nvPr/>
        </p:nvSpPr>
        <p:spPr>
          <a:xfrm>
            <a:off x="584317" y="517555"/>
            <a:ext cx="1746231" cy="652789"/>
          </a:xfrm>
          <a:prstGeom prst="rect">
            <a:avLst/>
          </a:prstGeom>
          <a:effectLst>
            <a:outerShdw blurRad="50800" dist="38100" dir="5400000" algn="t" rotWithShape="0">
              <a:prstClr val="black">
                <a:alpha val="40000"/>
              </a:prstClr>
            </a:outerShdw>
            <a:reflection blurRad="6350" stA="50000" endA="300" endPos="90000" dir="5400000" sy="-100000" algn="bl" rotWithShape="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6" kern="1200">
                <a:solidFill>
                  <a:srgbClr val="00339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5400" b="1" dirty="0" err="1" smtClean="0">
                <a:solidFill>
                  <a:srgbClr val="FF0000"/>
                </a:solidFill>
                <a:latin typeface="EC Square Sans Pro"/>
              </a:rPr>
              <a:t>Fact</a:t>
            </a:r>
            <a:endParaRPr lang="es-ES" sz="4000" b="1" dirty="0">
              <a:solidFill>
                <a:srgbClr val="FF0000"/>
              </a:solidFill>
              <a:latin typeface="EC Square Sans Pro"/>
            </a:endParaRPr>
          </a:p>
        </p:txBody>
      </p:sp>
    </p:spTree>
    <p:extLst>
      <p:ext uri="{BB962C8B-B14F-4D97-AF65-F5344CB8AC3E}">
        <p14:creationId xmlns:p14="http://schemas.microsoft.com/office/powerpoint/2010/main" val="748495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262" y="2960134"/>
            <a:ext cx="6325772" cy="1754326"/>
          </a:xfrm>
          <a:prstGeom prst="rect">
            <a:avLst/>
          </a:prstGeom>
        </p:spPr>
        <p:txBody>
          <a:bodyPr wrap="square">
            <a:spAutoFit/>
          </a:bodyPr>
          <a:lstStyle/>
          <a:p>
            <a:pPr algn="just"/>
            <a:r>
              <a:rPr lang="en-US" sz="2700" b="1" dirty="0">
                <a:solidFill>
                  <a:srgbClr val="002060"/>
                </a:solidFill>
                <a:latin typeface="EC Square Sans Pro"/>
              </a:rPr>
              <a:t>The mortality of pigs in commercial farms represents a significant loss that cannot and will not be completely eliminated, but only reduced to some economically bearable values.</a:t>
            </a:r>
          </a:p>
        </p:txBody>
      </p:sp>
      <p:sp>
        <p:nvSpPr>
          <p:cNvPr id="4" name="Marcador de texto 1">
            <a:extLst>
              <a:ext uri="{FF2B5EF4-FFF2-40B4-BE49-F238E27FC236}">
                <a16:creationId xmlns:a16="http://schemas.microsoft.com/office/drawing/2014/main" xmlns="" id="{8FF0C3B0-8099-791F-475C-767B65B12EB5}"/>
              </a:ext>
            </a:extLst>
          </p:cNvPr>
          <p:cNvSpPr txBox="1">
            <a:spLocks/>
          </p:cNvSpPr>
          <p:nvPr/>
        </p:nvSpPr>
        <p:spPr>
          <a:xfrm>
            <a:off x="539262" y="1971216"/>
            <a:ext cx="2890248" cy="652789"/>
          </a:xfrm>
          <a:prstGeom prst="rect">
            <a:avLst/>
          </a:prstGeom>
          <a:effectLst>
            <a:outerShdw blurRad="50800" dist="38100" dir="5400000" algn="t" rotWithShape="0">
              <a:prstClr val="black">
                <a:alpha val="40000"/>
              </a:prstClr>
            </a:outerShdw>
            <a:reflection blurRad="6350" stA="50000" endA="300" endPos="90000" dir="5400000" sy="-100000" algn="bl" rotWithShape="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6" kern="1200">
                <a:solidFill>
                  <a:srgbClr val="00339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5400" b="1" dirty="0" err="1" smtClean="0">
                <a:solidFill>
                  <a:srgbClr val="FF0000"/>
                </a:solidFill>
                <a:latin typeface="EC Square Sans Pro"/>
              </a:rPr>
              <a:t>Fact</a:t>
            </a:r>
            <a:endParaRPr lang="es-ES" sz="4000" b="1" dirty="0">
              <a:solidFill>
                <a:srgbClr val="FF0000"/>
              </a:solidFill>
              <a:latin typeface="EC Square Sans Pro"/>
            </a:endParaRPr>
          </a:p>
        </p:txBody>
      </p:sp>
    </p:spTree>
    <p:extLst>
      <p:ext uri="{BB962C8B-B14F-4D97-AF65-F5344CB8AC3E}">
        <p14:creationId xmlns:p14="http://schemas.microsoft.com/office/powerpoint/2010/main" val="22203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Alex\Desktop\Referatul III\Untitled.png"/>
          <p:cNvPicPr/>
          <p:nvPr/>
        </p:nvPicPr>
        <p:blipFill>
          <a:blip r:embed="rId2" cstate="print">
            <a:lum bright="-4000" contrast="6000"/>
          </a:blip>
          <a:srcRect/>
          <a:stretch>
            <a:fillRect/>
          </a:stretch>
        </p:blipFill>
        <p:spPr bwMode="auto">
          <a:xfrm>
            <a:off x="7104185" y="58886"/>
            <a:ext cx="5087815" cy="3540235"/>
          </a:xfrm>
          <a:prstGeom prst="rect">
            <a:avLst/>
          </a:prstGeom>
          <a:noFill/>
          <a:ln w="9525">
            <a:noFill/>
            <a:miter lim="800000"/>
            <a:headEnd/>
            <a:tailEnd/>
          </a:ln>
        </p:spPr>
      </p:pic>
      <p:sp>
        <p:nvSpPr>
          <p:cNvPr id="4" name="Text Placeholder 3"/>
          <p:cNvSpPr>
            <a:spLocks noGrp="1"/>
          </p:cNvSpPr>
          <p:nvPr>
            <p:ph type="body" sz="quarter" idx="10"/>
          </p:nvPr>
        </p:nvSpPr>
        <p:spPr>
          <a:xfrm>
            <a:off x="18114" y="730637"/>
            <a:ext cx="7125608" cy="1745881"/>
          </a:xfrm>
        </p:spPr>
        <p:txBody>
          <a:bodyPr>
            <a:noAutofit/>
          </a:bodyPr>
          <a:lstStyle/>
          <a:p>
            <a:pPr marL="0" indent="0" algn="r">
              <a:buNone/>
            </a:pPr>
            <a:r>
              <a:rPr lang="en-US" sz="5400" b="1" dirty="0" smtClean="0">
                <a:solidFill>
                  <a:srgbClr val="FF0000"/>
                </a:solidFill>
                <a:latin typeface="EC Square Sans Pro"/>
              </a:rPr>
              <a:t>Step 1:</a:t>
            </a:r>
            <a:r>
              <a:rPr lang="en-US" sz="4000" dirty="0" smtClean="0">
                <a:solidFill>
                  <a:srgbClr val="FF0000"/>
                </a:solidFill>
                <a:latin typeface="EC Square Sans Pro"/>
              </a:rPr>
              <a:t> </a:t>
            </a:r>
          </a:p>
          <a:p>
            <a:pPr marL="0" indent="0" algn="r">
              <a:lnSpc>
                <a:spcPct val="100000"/>
              </a:lnSpc>
              <a:spcBef>
                <a:spcPts val="0"/>
              </a:spcBef>
              <a:buNone/>
            </a:pPr>
            <a:r>
              <a:rPr lang="en-US" sz="3200" b="1" dirty="0">
                <a:solidFill>
                  <a:srgbClr val="002060"/>
                </a:solidFill>
                <a:latin typeface="EC Square Sans Pro"/>
              </a:rPr>
              <a:t>Case identification </a:t>
            </a:r>
            <a:r>
              <a:rPr lang="en-US" sz="3200" b="1" dirty="0" smtClean="0">
                <a:solidFill>
                  <a:srgbClr val="002060"/>
                </a:solidFill>
                <a:latin typeface="EC Square Sans Pro"/>
              </a:rPr>
              <a:t>&amp;</a:t>
            </a:r>
          </a:p>
          <a:p>
            <a:pPr marL="0" indent="0" algn="r">
              <a:lnSpc>
                <a:spcPct val="100000"/>
              </a:lnSpc>
              <a:spcBef>
                <a:spcPts val="0"/>
              </a:spcBef>
              <a:buNone/>
            </a:pPr>
            <a:r>
              <a:rPr lang="en-US" sz="3200" b="1" dirty="0" smtClean="0">
                <a:solidFill>
                  <a:srgbClr val="002060"/>
                </a:solidFill>
                <a:latin typeface="EC Square Sans Pro"/>
              </a:rPr>
              <a:t>Economic </a:t>
            </a:r>
            <a:r>
              <a:rPr lang="en-US" sz="3200" b="1" dirty="0">
                <a:solidFill>
                  <a:srgbClr val="002060"/>
                </a:solidFill>
                <a:latin typeface="EC Square Sans Pro"/>
              </a:rPr>
              <a:t>analysis</a:t>
            </a:r>
          </a:p>
        </p:txBody>
      </p:sp>
      <p:sp>
        <p:nvSpPr>
          <p:cNvPr id="6" name="Rectangle 5"/>
          <p:cNvSpPr/>
          <p:nvPr/>
        </p:nvSpPr>
        <p:spPr>
          <a:xfrm>
            <a:off x="72995" y="4736551"/>
            <a:ext cx="7241987" cy="1384995"/>
          </a:xfrm>
          <a:prstGeom prst="rect">
            <a:avLst/>
          </a:prstGeom>
        </p:spPr>
        <p:txBody>
          <a:bodyPr wrap="square">
            <a:spAutoFit/>
          </a:bodyPr>
          <a:lstStyle/>
          <a:p>
            <a:pPr algn="just">
              <a:spcAft>
                <a:spcPts val="0"/>
              </a:spcAft>
              <a:tabLst>
                <a:tab pos="540385" algn="l"/>
              </a:tabLst>
            </a:pPr>
            <a:r>
              <a:rPr lang="en-US" sz="2800" dirty="0">
                <a:solidFill>
                  <a:srgbClr val="002060"/>
                </a:solidFill>
                <a:latin typeface="EC Square Sans Pro"/>
                <a:ea typeface="Times New Roman" panose="02020603050405020304" pitchFamily="18" charset="0"/>
              </a:rPr>
              <a:t>Initially, the study was conducted on over </a:t>
            </a:r>
            <a:r>
              <a:rPr lang="en-US" sz="2800" b="1" dirty="0">
                <a:solidFill>
                  <a:srgbClr val="002060"/>
                </a:solidFill>
                <a:latin typeface="EC Square Sans Pro"/>
                <a:ea typeface="Times New Roman" panose="02020603050405020304" pitchFamily="18" charset="0"/>
              </a:rPr>
              <a:t>half a million pigs</a:t>
            </a:r>
            <a:r>
              <a:rPr lang="en-US" sz="2800" dirty="0">
                <a:solidFill>
                  <a:srgbClr val="002060"/>
                </a:solidFill>
                <a:latin typeface="EC Square Sans Pro"/>
                <a:ea typeface="Times New Roman" panose="02020603050405020304" pitchFamily="18" charset="0"/>
              </a:rPr>
              <a:t>, from </a:t>
            </a:r>
            <a:r>
              <a:rPr lang="en-US" sz="2800" b="1" dirty="0">
                <a:solidFill>
                  <a:srgbClr val="002060"/>
                </a:solidFill>
                <a:latin typeface="EC Square Sans Pro"/>
                <a:ea typeface="Times New Roman" panose="02020603050405020304" pitchFamily="18" charset="0"/>
              </a:rPr>
              <a:t>49</a:t>
            </a:r>
            <a:r>
              <a:rPr lang="en-US" sz="2800" dirty="0">
                <a:solidFill>
                  <a:srgbClr val="002060"/>
                </a:solidFill>
                <a:latin typeface="EC Square Sans Pro"/>
                <a:ea typeface="Times New Roman" panose="02020603050405020304" pitchFamily="18" charset="0"/>
              </a:rPr>
              <a:t> </a:t>
            </a:r>
            <a:r>
              <a:rPr lang="en-US" sz="2800" b="1" dirty="0">
                <a:solidFill>
                  <a:srgbClr val="002060"/>
                </a:solidFill>
                <a:latin typeface="EC Square Sans Pro"/>
                <a:ea typeface="Times New Roman" panose="02020603050405020304" pitchFamily="18" charset="0"/>
              </a:rPr>
              <a:t>breeding units </a:t>
            </a:r>
            <a:r>
              <a:rPr lang="en-US" sz="2800" dirty="0">
                <a:solidFill>
                  <a:srgbClr val="002060"/>
                </a:solidFill>
                <a:latin typeface="EC Square Sans Pro"/>
                <a:ea typeface="Times New Roman" panose="02020603050405020304" pitchFamily="18" charset="0"/>
              </a:rPr>
              <a:t>located in three counties in </a:t>
            </a:r>
            <a:r>
              <a:rPr lang="en-US" sz="2800" dirty="0" smtClean="0">
                <a:solidFill>
                  <a:srgbClr val="002060"/>
                </a:solidFill>
                <a:latin typeface="EC Square Sans Pro"/>
                <a:ea typeface="Times New Roman" panose="02020603050405020304" pitchFamily="18" charset="0"/>
              </a:rPr>
              <a:t>Western </a:t>
            </a:r>
            <a:r>
              <a:rPr lang="en-US" sz="2800" dirty="0">
                <a:solidFill>
                  <a:srgbClr val="002060"/>
                </a:solidFill>
                <a:latin typeface="EC Square Sans Pro"/>
                <a:ea typeface="Times New Roman" panose="02020603050405020304" pitchFamily="18" charset="0"/>
              </a:rPr>
              <a:t>Romania.</a:t>
            </a:r>
            <a:endParaRPr lang="en-US" sz="2800" dirty="0">
              <a:solidFill>
                <a:srgbClr val="002060"/>
              </a:solidFill>
              <a:effectLst/>
              <a:latin typeface="EC Square Sans Pro"/>
              <a:ea typeface="Times New Roman" panose="02020603050405020304" pitchFamily="18" charset="0"/>
            </a:endParaRPr>
          </a:p>
        </p:txBody>
      </p:sp>
      <p:graphicFrame>
        <p:nvGraphicFramePr>
          <p:cNvPr id="8" name="Table 7"/>
          <p:cNvGraphicFramePr>
            <a:graphicFrameLocks noGrp="1"/>
          </p:cNvGraphicFramePr>
          <p:nvPr>
            <p:extLst/>
          </p:nvPr>
        </p:nvGraphicFramePr>
        <p:xfrm>
          <a:off x="18114" y="2993441"/>
          <a:ext cx="7369865" cy="1597365"/>
        </p:xfrm>
        <a:graphic>
          <a:graphicData uri="http://schemas.openxmlformats.org/drawingml/2006/table">
            <a:tbl>
              <a:tblPr firstRow="1" firstCol="1" bandRow="1">
                <a:tableStyleId>{5C22544A-7EE6-4342-B048-85BDC9FD1C3A}</a:tableStyleId>
              </a:tblPr>
              <a:tblGrid>
                <a:gridCol w="1019385"/>
                <a:gridCol w="759568"/>
                <a:gridCol w="658963"/>
                <a:gridCol w="779689"/>
                <a:gridCol w="1115856"/>
                <a:gridCol w="844825"/>
                <a:gridCol w="655984"/>
                <a:gridCol w="795130"/>
                <a:gridCol w="740465"/>
              </a:tblGrid>
              <a:tr h="393405">
                <a:tc rowSpan="2">
                  <a:txBody>
                    <a:bodyPr/>
                    <a:lstStyle/>
                    <a:p>
                      <a:pPr algn="ctr">
                        <a:lnSpc>
                          <a:spcPct val="100000"/>
                        </a:lnSpc>
                        <a:spcAft>
                          <a:spcPts val="0"/>
                        </a:spcAft>
                      </a:pPr>
                      <a:r>
                        <a:rPr lang="en-US" sz="1600" dirty="0">
                          <a:effectLst/>
                          <a:latin typeface="EC Square Sans Pro"/>
                        </a:rPr>
                        <a:t>Category</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rowSpan="2">
                  <a:txBody>
                    <a:bodyPr/>
                    <a:lstStyle/>
                    <a:p>
                      <a:pPr algn="ctr">
                        <a:lnSpc>
                          <a:spcPct val="100000"/>
                        </a:lnSpc>
                        <a:spcAft>
                          <a:spcPts val="0"/>
                        </a:spcAft>
                      </a:pPr>
                      <a:r>
                        <a:rPr lang="en-US" sz="1500" dirty="0">
                          <a:effectLst/>
                          <a:latin typeface="EC Square Sans Pro"/>
                        </a:rPr>
                        <a:t>Boars</a:t>
                      </a:r>
                      <a:endParaRPr lang="en-US" sz="15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rowSpan="2">
                  <a:txBody>
                    <a:bodyPr/>
                    <a:lstStyle/>
                    <a:p>
                      <a:pPr algn="ctr">
                        <a:lnSpc>
                          <a:spcPct val="100000"/>
                        </a:lnSpc>
                        <a:spcAft>
                          <a:spcPts val="0"/>
                        </a:spcAft>
                      </a:pPr>
                      <a:r>
                        <a:rPr lang="en-US" sz="1500" dirty="0">
                          <a:effectLst/>
                          <a:latin typeface="EC Square Sans Pro"/>
                        </a:rPr>
                        <a:t>Sows</a:t>
                      </a:r>
                      <a:endParaRPr lang="en-US" sz="15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gridSpan="4">
                  <a:txBody>
                    <a:bodyPr/>
                    <a:lstStyle/>
                    <a:p>
                      <a:pPr algn="ctr">
                        <a:lnSpc>
                          <a:spcPct val="100000"/>
                        </a:lnSpc>
                        <a:spcAft>
                          <a:spcPts val="0"/>
                        </a:spcAft>
                      </a:pPr>
                      <a:r>
                        <a:rPr lang="en-US" sz="1600">
                          <a:effectLst/>
                          <a:latin typeface="EC Square Sans Pro"/>
                        </a:rPr>
                        <a:t>Youth</a:t>
                      </a:r>
                      <a:endParaRPr lang="en-US" sz="160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a:lnSpc>
                          <a:spcPct val="100000"/>
                        </a:lnSpc>
                        <a:spcAft>
                          <a:spcPts val="0"/>
                        </a:spcAft>
                      </a:pPr>
                      <a:r>
                        <a:rPr lang="en-US" sz="1500" dirty="0">
                          <a:effectLst/>
                          <a:latin typeface="EC Square Sans Pro"/>
                        </a:rPr>
                        <a:t>Fat pigs</a:t>
                      </a:r>
                      <a:endParaRPr lang="en-US" sz="15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rowSpan="2">
                  <a:txBody>
                    <a:bodyPr/>
                    <a:lstStyle/>
                    <a:p>
                      <a:pPr algn="ctr">
                        <a:lnSpc>
                          <a:spcPct val="100000"/>
                        </a:lnSpc>
                        <a:spcAft>
                          <a:spcPts val="0"/>
                        </a:spcAft>
                      </a:pPr>
                      <a:r>
                        <a:rPr lang="en-US" sz="1500" dirty="0">
                          <a:effectLst/>
                          <a:latin typeface="EC Square Sans Pro"/>
                        </a:rPr>
                        <a:t>Total</a:t>
                      </a:r>
                      <a:endParaRPr lang="en-US" sz="15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0000"/>
                        </a:lnSpc>
                        <a:spcAft>
                          <a:spcPts val="0"/>
                        </a:spcAft>
                      </a:pPr>
                      <a:r>
                        <a:rPr lang="en-US" sz="1500" b="1" dirty="0">
                          <a:solidFill>
                            <a:srgbClr val="002060"/>
                          </a:solidFill>
                          <a:effectLst/>
                          <a:latin typeface="EC Square Sans Pro"/>
                        </a:rPr>
                        <a:t>Infants</a:t>
                      </a:r>
                      <a:endParaRPr lang="en-US" sz="15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381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Fattened</a:t>
                      </a:r>
                      <a:endParaRPr lang="en-US" sz="15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err="1">
                          <a:solidFill>
                            <a:srgbClr val="002060"/>
                          </a:solidFill>
                          <a:effectLst/>
                          <a:latin typeface="EC Square Sans Pro"/>
                        </a:rPr>
                        <a:t>Boared</a:t>
                      </a:r>
                      <a:endParaRPr lang="en-US" sz="15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Sows</a:t>
                      </a:r>
                      <a:endParaRPr lang="en-US" sz="15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38100" cmpd="sng">
                      <a:noFill/>
                    </a:lnR>
                    <a:lnT w="38100" cmpd="sng">
                      <a:noFill/>
                    </a:lnT>
                    <a:lnB w="12700" cmpd="sng">
                      <a:noFill/>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r>
              <a:tr h="0">
                <a:tc>
                  <a:txBody>
                    <a:bodyPr/>
                    <a:lstStyle/>
                    <a:p>
                      <a:pPr algn="ctr">
                        <a:lnSpc>
                          <a:spcPct val="100000"/>
                        </a:lnSpc>
                        <a:spcAft>
                          <a:spcPts val="0"/>
                        </a:spcAft>
                      </a:pPr>
                      <a:r>
                        <a:rPr lang="en-US" sz="1600">
                          <a:effectLst/>
                          <a:latin typeface="EC Square Sans Pro"/>
                        </a:rPr>
                        <a:t>Arad</a:t>
                      </a:r>
                      <a:endParaRPr lang="en-US" sz="160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0" dirty="0">
                          <a:effectLst/>
                          <a:latin typeface="EC Square Sans Pro"/>
                        </a:rPr>
                        <a:t>-</a:t>
                      </a:r>
                      <a:endParaRPr lang="en-US" sz="1400" b="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0" dirty="0">
                          <a:effectLst/>
                          <a:latin typeface="EC Square Sans Pro"/>
                        </a:rPr>
                        <a:t>-</a:t>
                      </a:r>
                      <a:endParaRPr lang="en-US" sz="1400" b="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0" dirty="0">
                          <a:solidFill>
                            <a:srgbClr val="002060"/>
                          </a:solidFill>
                          <a:effectLst/>
                          <a:latin typeface="EC Square Sans Pro"/>
                        </a:rPr>
                        <a:t>-</a:t>
                      </a:r>
                      <a:endParaRPr lang="en-US" sz="1400" b="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12158</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74021</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86179</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600" dirty="0" err="1">
                          <a:effectLst/>
                          <a:latin typeface="EC Square Sans Pro"/>
                        </a:rPr>
                        <a:t>Timis</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313</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45269</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73237</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140523</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26</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10907</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224734</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495009</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600">
                          <a:effectLst/>
                          <a:latin typeface="EC Square Sans Pro"/>
                        </a:rPr>
                        <a:t>Caras S.</a:t>
                      </a:r>
                      <a:endParaRPr lang="en-US" sz="160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a:solidFill>
                            <a:srgbClr val="002060"/>
                          </a:solidFill>
                          <a:effectLst/>
                          <a:latin typeface="EC Square Sans Pro"/>
                        </a:rPr>
                        <a:t>-</a:t>
                      </a:r>
                      <a:endParaRPr lang="en-US" sz="1400" b="1">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a:solidFill>
                            <a:srgbClr val="002060"/>
                          </a:solidFill>
                          <a:effectLst/>
                          <a:latin typeface="EC Square Sans Pro"/>
                        </a:rPr>
                        <a:t>-</a:t>
                      </a:r>
                      <a:endParaRPr lang="en-US" sz="1400" b="1">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6117</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6117</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600" dirty="0">
                          <a:effectLst/>
                          <a:latin typeface="EC Square Sans Pro"/>
                        </a:rPr>
                        <a:t>Total</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a:solidFill>
                            <a:srgbClr val="002060"/>
                          </a:solidFill>
                          <a:effectLst/>
                          <a:latin typeface="EC Square Sans Pro"/>
                        </a:rPr>
                        <a:t>313</a:t>
                      </a:r>
                      <a:endParaRPr lang="en-US" sz="1400" b="1">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45269</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73237</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a:solidFill>
                            <a:srgbClr val="002060"/>
                          </a:solidFill>
                          <a:effectLst/>
                          <a:latin typeface="EC Square Sans Pro"/>
                        </a:rPr>
                        <a:t>152681</a:t>
                      </a:r>
                      <a:endParaRPr lang="en-US" sz="1400" b="1">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26</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10907</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304872</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587305</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9" name="Rectangle 1"/>
          <p:cNvSpPr>
            <a:spLocks noChangeArrowheads="1"/>
          </p:cNvSpPr>
          <p:nvPr/>
        </p:nvSpPr>
        <p:spPr bwMode="auto">
          <a:xfrm>
            <a:off x="0" y="2577943"/>
            <a:ext cx="7387979" cy="461665"/>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bg1"/>
                </a:solidFill>
                <a:effectLst/>
                <a:latin typeface="EC Square Sans Pro"/>
                <a:ea typeface="Times New Roman" panose="02020603050405020304" pitchFamily="18" charset="0"/>
                <a:cs typeface="Calibri" panose="020F0502020204030204" pitchFamily="34" charset="0"/>
              </a:rPr>
              <a:t>The total number of pigs / studied county</a:t>
            </a:r>
            <a:endParaRPr kumimoji="0" lang="en-US" altLang="en-US" sz="1200" b="0" i="0" u="none" strike="noStrike" cap="none" normalizeH="0" baseline="0" dirty="0" smtClean="0">
              <a:ln>
                <a:noFill/>
              </a:ln>
              <a:solidFill>
                <a:schemeClr val="bg1"/>
              </a:solidFill>
              <a:effectLst/>
              <a:latin typeface="EC Square Sans Pro"/>
            </a:endParaRPr>
          </a:p>
        </p:txBody>
      </p:sp>
      <p:pic>
        <p:nvPicPr>
          <p:cNvPr id="3084" name="Picture 12" descr="Hartă regiuni - România &lt; Centrul Național de Informare și Promovare  Turistică Moldova Nouă"/>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0" t="2468" r="1262" b="2098"/>
          <a:stretch/>
        </p:blipFill>
        <p:spPr bwMode="auto">
          <a:xfrm>
            <a:off x="7387979" y="3599121"/>
            <a:ext cx="4750876" cy="308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902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11287915"/>
              </p:ext>
            </p:extLst>
          </p:nvPr>
        </p:nvGraphicFramePr>
        <p:xfrm>
          <a:off x="6955415" y="2761474"/>
          <a:ext cx="4713294" cy="1584960"/>
        </p:xfrm>
        <a:graphic>
          <a:graphicData uri="http://schemas.openxmlformats.org/drawingml/2006/table">
            <a:tbl>
              <a:tblPr firstRow="1" firstCol="1" bandRow="1">
                <a:tableStyleId>{5C22544A-7EE6-4342-B048-85BDC9FD1C3A}</a:tableStyleId>
              </a:tblPr>
              <a:tblGrid>
                <a:gridCol w="1194352"/>
                <a:gridCol w="1336813"/>
                <a:gridCol w="899491"/>
                <a:gridCol w="1282638"/>
              </a:tblGrid>
              <a:tr h="379407">
                <a:tc>
                  <a:txBody>
                    <a:bodyPr/>
                    <a:lstStyle/>
                    <a:p>
                      <a:pPr algn="ctr">
                        <a:lnSpc>
                          <a:spcPct val="100000"/>
                        </a:lnSpc>
                        <a:spcAft>
                          <a:spcPts val="0"/>
                        </a:spcAft>
                      </a:pPr>
                      <a:r>
                        <a:rPr lang="en-US" sz="1600" dirty="0">
                          <a:effectLst/>
                          <a:latin typeface="EC Square Sans Pro"/>
                        </a:rPr>
                        <a:t>Category / range</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dirty="0">
                          <a:effectLst/>
                          <a:latin typeface="EC Square Sans Pro"/>
                        </a:rPr>
                        <a:t>Mortality </a:t>
                      </a:r>
                      <a:endParaRPr lang="en-US" sz="1600" dirty="0" smtClean="0">
                        <a:effectLst/>
                        <a:latin typeface="EC Square Sans Pro"/>
                      </a:endParaRPr>
                    </a:p>
                    <a:p>
                      <a:pPr algn="ctr">
                        <a:lnSpc>
                          <a:spcPct val="100000"/>
                        </a:lnSpc>
                        <a:spcAft>
                          <a:spcPts val="0"/>
                        </a:spcAft>
                      </a:pPr>
                      <a:r>
                        <a:rPr lang="en-US" sz="1600" dirty="0" smtClean="0">
                          <a:effectLst/>
                          <a:latin typeface="EC Square Sans Pro"/>
                        </a:rPr>
                        <a:t>rate</a:t>
                      </a:r>
                      <a:r>
                        <a:rPr lang="en-US" sz="1600" dirty="0">
                          <a:effectLst/>
                          <a:latin typeface="EC Square Sans Pro"/>
                        </a:rPr>
                        <a:t>%</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dirty="0" smtClean="0">
                          <a:effectLst/>
                          <a:latin typeface="EC Square Sans Pro"/>
                        </a:rPr>
                        <a:t>Farms</a:t>
                      </a:r>
                    </a:p>
                    <a:p>
                      <a:pPr algn="ctr">
                        <a:lnSpc>
                          <a:spcPct val="100000"/>
                        </a:lnSpc>
                        <a:spcAft>
                          <a:spcPts val="0"/>
                        </a:spcAft>
                      </a:pPr>
                      <a:r>
                        <a:rPr lang="en-US" sz="1600" dirty="0" smtClean="0">
                          <a:effectLst/>
                          <a:latin typeface="EC Square Sans Pro"/>
                          <a:ea typeface="Times New Roman" panose="02020603050405020304" pitchFamily="18" charset="0"/>
                          <a:cs typeface="Times New Roman" panose="02020603050405020304" pitchFamily="18" charset="0"/>
                        </a:rPr>
                        <a:t>%</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dirty="0">
                          <a:effectLst/>
                          <a:latin typeface="EC Square Sans Pro"/>
                        </a:rPr>
                        <a:t>Profitability</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42545">
                <a:tc>
                  <a:txBody>
                    <a:bodyPr/>
                    <a:lstStyle/>
                    <a:p>
                      <a:pPr algn="ctr">
                        <a:lnSpc>
                          <a:spcPct val="100000"/>
                        </a:lnSpc>
                        <a:spcAft>
                          <a:spcPts val="0"/>
                        </a:spcAft>
                      </a:pPr>
                      <a:r>
                        <a:rPr lang="en-US" sz="1600" dirty="0">
                          <a:effectLst/>
                          <a:latin typeface="EC Square Sans Pro"/>
                        </a:rPr>
                        <a:t>I</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smtClean="0">
                          <a:solidFill>
                            <a:srgbClr val="002060"/>
                          </a:solidFill>
                          <a:effectLst/>
                          <a:latin typeface="EC Square Sans Pro"/>
                        </a:rPr>
                        <a:t>0.00 </a:t>
                      </a:r>
                      <a:r>
                        <a:rPr lang="en-US" sz="1600" b="1" i="0" dirty="0">
                          <a:solidFill>
                            <a:srgbClr val="002060"/>
                          </a:solidFill>
                          <a:effectLst/>
                          <a:latin typeface="EC Square Sans Pro"/>
                        </a:rPr>
                        <a:t>– 2.75</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smtClean="0">
                          <a:solidFill>
                            <a:srgbClr val="002060"/>
                          </a:solidFill>
                          <a:effectLst/>
                          <a:latin typeface="EC Square Sans Pro"/>
                        </a:rPr>
                        <a:t>15.85</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chemeClr val="accent6">
                              <a:lumMod val="75000"/>
                            </a:schemeClr>
                          </a:solidFill>
                          <a:effectLst/>
                          <a:latin typeface="EC Square Sans Pro"/>
                          <a:sym typeface="Wingdings" panose="05000000000000000000" pitchFamily="2" charset="2"/>
                        </a:rPr>
                        <a:t></a:t>
                      </a:r>
                      <a:endParaRPr lang="en-US" sz="1800" b="1" dirty="0">
                        <a:solidFill>
                          <a:schemeClr val="accent6">
                            <a:lumMod val="75000"/>
                          </a:schemeClr>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59690">
                <a:tc>
                  <a:txBody>
                    <a:bodyPr/>
                    <a:lstStyle/>
                    <a:p>
                      <a:pPr algn="ctr">
                        <a:lnSpc>
                          <a:spcPct val="100000"/>
                        </a:lnSpc>
                        <a:spcAft>
                          <a:spcPts val="0"/>
                        </a:spcAft>
                      </a:pPr>
                      <a:r>
                        <a:rPr lang="en-US" sz="1600" dirty="0">
                          <a:effectLst/>
                          <a:latin typeface="EC Square Sans Pro"/>
                        </a:rPr>
                        <a:t>II</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a:solidFill>
                            <a:srgbClr val="002060"/>
                          </a:solidFill>
                          <a:effectLst/>
                          <a:latin typeface="EC Square Sans Pro"/>
                        </a:rPr>
                        <a:t>2.76 – 5.51</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smtClean="0">
                          <a:solidFill>
                            <a:srgbClr val="002060"/>
                          </a:solidFill>
                          <a:effectLst/>
                          <a:latin typeface="EC Square Sans Pro"/>
                        </a:rPr>
                        <a:t>51.22</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chemeClr val="accent6">
                              <a:lumMod val="75000"/>
                            </a:schemeClr>
                          </a:solidFill>
                          <a:effectLst/>
                          <a:latin typeface="EC Square Sans Pro"/>
                          <a:sym typeface="Wingdings" panose="05000000000000000000" pitchFamily="2" charset="2"/>
                        </a:rPr>
                        <a:t></a:t>
                      </a:r>
                      <a:endParaRPr lang="en-US" sz="1800" b="1" dirty="0">
                        <a:solidFill>
                          <a:schemeClr val="accent6">
                            <a:lumMod val="75000"/>
                          </a:schemeClr>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8895">
                <a:tc>
                  <a:txBody>
                    <a:bodyPr/>
                    <a:lstStyle/>
                    <a:p>
                      <a:pPr algn="ctr">
                        <a:lnSpc>
                          <a:spcPct val="100000"/>
                        </a:lnSpc>
                        <a:spcAft>
                          <a:spcPts val="0"/>
                        </a:spcAft>
                      </a:pPr>
                      <a:r>
                        <a:rPr lang="en-US" sz="1600" dirty="0">
                          <a:effectLst/>
                          <a:latin typeface="EC Square Sans Pro"/>
                        </a:rPr>
                        <a:t>III</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a:solidFill>
                            <a:srgbClr val="002060"/>
                          </a:solidFill>
                          <a:effectLst/>
                          <a:latin typeface="EC Square Sans Pro"/>
                        </a:rPr>
                        <a:t>5.52 – 8.27</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smtClean="0">
                          <a:solidFill>
                            <a:srgbClr val="002060"/>
                          </a:solidFill>
                          <a:effectLst/>
                          <a:latin typeface="EC Square Sans Pro"/>
                        </a:rPr>
                        <a:t>29.27</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rgbClr val="FF0000"/>
                          </a:solidFill>
                          <a:effectLst/>
                          <a:latin typeface="EC Square Sans Pro"/>
                          <a:ea typeface="+mn-ea"/>
                          <a:cs typeface="+mn-cs"/>
                        </a:rPr>
                        <a:t>×</a:t>
                      </a:r>
                      <a:endParaRPr lang="en-US" sz="1800" b="1" dirty="0">
                        <a:solidFill>
                          <a:srgbClr val="FF000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8895">
                <a:tc>
                  <a:txBody>
                    <a:bodyPr/>
                    <a:lstStyle/>
                    <a:p>
                      <a:pPr algn="ctr">
                        <a:lnSpc>
                          <a:spcPct val="100000"/>
                        </a:lnSpc>
                        <a:spcAft>
                          <a:spcPts val="0"/>
                        </a:spcAft>
                      </a:pPr>
                      <a:r>
                        <a:rPr lang="en-US" sz="1600" dirty="0">
                          <a:effectLst/>
                          <a:latin typeface="EC Square Sans Pro"/>
                        </a:rPr>
                        <a:t>IV</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a:solidFill>
                            <a:srgbClr val="002060"/>
                          </a:solidFill>
                          <a:effectLst/>
                          <a:latin typeface="EC Square Sans Pro"/>
                        </a:rPr>
                        <a:t>8.28 +</a:t>
                      </a:r>
                      <a:endParaRPr lang="en-US" sz="1600" b="1" i="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smtClean="0">
                          <a:solidFill>
                            <a:srgbClr val="002060"/>
                          </a:solidFill>
                          <a:effectLst/>
                          <a:latin typeface="EC Square Sans Pro"/>
                        </a:rPr>
                        <a:t>3.66</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rgbClr val="FF0000"/>
                          </a:solidFill>
                          <a:effectLst/>
                          <a:latin typeface="EC Square Sans Pro"/>
                          <a:ea typeface="+mn-ea"/>
                          <a:cs typeface="+mn-cs"/>
                        </a:rPr>
                        <a:t>×</a:t>
                      </a:r>
                      <a:endParaRPr lang="en-US" sz="1800" b="1" dirty="0">
                        <a:solidFill>
                          <a:srgbClr val="FF000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4" name="Rectangle 1"/>
          <p:cNvSpPr>
            <a:spLocks noChangeArrowheads="1"/>
          </p:cNvSpPr>
          <p:nvPr/>
        </p:nvSpPr>
        <p:spPr bwMode="auto">
          <a:xfrm>
            <a:off x="6955415" y="2003547"/>
            <a:ext cx="4713294" cy="738664"/>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539750" algn="l"/>
              </a:tabLst>
            </a:pPr>
            <a:r>
              <a:rPr kumimoji="0" lang="en-US" altLang="en-US" b="1" i="0" u="none" strike="noStrike" cap="none" normalizeH="0" baseline="0" dirty="0" smtClean="0">
                <a:ln>
                  <a:noFill/>
                </a:ln>
                <a:solidFill>
                  <a:schemeClr val="bg1"/>
                </a:solidFill>
                <a:effectLst/>
                <a:latin typeface="EC Square Sans Pro"/>
                <a:ea typeface="Times New Roman" panose="02020603050405020304" pitchFamily="18" charset="0"/>
                <a:cs typeface="Calibri" panose="020F0502020204030204" pitchFamily="34" charset="0"/>
              </a:rPr>
              <a:t>Classification of farms according to their </a:t>
            </a:r>
            <a:r>
              <a:rPr kumimoji="0" lang="en-US" altLang="en-US" sz="2400" b="1" i="0" u="none" strike="noStrike" cap="none" normalizeH="0" baseline="0" dirty="0" smtClean="0">
                <a:ln>
                  <a:noFill/>
                </a:ln>
                <a:solidFill>
                  <a:srgbClr val="FF0000"/>
                </a:solidFill>
                <a:effectLst/>
                <a:latin typeface="EC Square Sans Pro"/>
                <a:ea typeface="Times New Roman" panose="02020603050405020304" pitchFamily="18" charset="0"/>
                <a:cs typeface="Calibri" panose="020F0502020204030204" pitchFamily="34" charset="0"/>
              </a:rPr>
              <a:t>mortality rate </a:t>
            </a:r>
            <a:r>
              <a:rPr lang="en-US" altLang="en-US" sz="2400" b="1" dirty="0">
                <a:solidFill>
                  <a:srgbClr val="FF0000"/>
                </a:solidFill>
                <a:latin typeface="EC Square Sans Pro"/>
                <a:ea typeface="Times New Roman" panose="02020603050405020304" pitchFamily="18" charset="0"/>
                <a:cs typeface="Calibri" panose="020F0502020204030204" pitchFamily="34" charset="0"/>
              </a:rPr>
              <a:t>&amp;</a:t>
            </a:r>
            <a:r>
              <a:rPr kumimoji="0" lang="en-US" altLang="en-US" sz="2400" b="1" i="0" u="none" strike="noStrike" cap="none" normalizeH="0" baseline="0" dirty="0" smtClean="0">
                <a:ln>
                  <a:noFill/>
                </a:ln>
                <a:solidFill>
                  <a:srgbClr val="FF0000"/>
                </a:solidFill>
                <a:effectLst/>
                <a:latin typeface="EC Square Sans Pro"/>
                <a:ea typeface="Times New Roman" panose="02020603050405020304" pitchFamily="18" charset="0"/>
                <a:cs typeface="Calibri" panose="020F0502020204030204" pitchFamily="34" charset="0"/>
              </a:rPr>
              <a:t> profitability</a:t>
            </a:r>
            <a:endParaRPr kumimoji="0" lang="en-US" altLang="en-US" sz="5400" b="0" i="0" u="none" strike="noStrike" cap="none" normalizeH="0" baseline="0" dirty="0" smtClean="0">
              <a:ln>
                <a:noFill/>
              </a:ln>
              <a:solidFill>
                <a:srgbClr val="FF0000"/>
              </a:solidFill>
              <a:effectLst/>
              <a:latin typeface="EC Square Sans Pro"/>
            </a:endParaRPr>
          </a:p>
        </p:txBody>
      </p:sp>
      <p:graphicFrame>
        <p:nvGraphicFramePr>
          <p:cNvPr id="5" name="Table 4"/>
          <p:cNvGraphicFramePr>
            <a:graphicFrameLocks noGrp="1"/>
          </p:cNvGraphicFramePr>
          <p:nvPr>
            <p:extLst>
              <p:ext uri="{D42A27DB-BD31-4B8C-83A1-F6EECF244321}">
                <p14:modId xmlns:p14="http://schemas.microsoft.com/office/powerpoint/2010/main" val="1662734235"/>
              </p:ext>
            </p:extLst>
          </p:nvPr>
        </p:nvGraphicFramePr>
        <p:xfrm>
          <a:off x="6955415" y="5092907"/>
          <a:ext cx="4713294" cy="1584960"/>
        </p:xfrm>
        <a:graphic>
          <a:graphicData uri="http://schemas.openxmlformats.org/drawingml/2006/table">
            <a:tbl>
              <a:tblPr firstRow="1" firstCol="1" bandRow="1">
                <a:tableStyleId>{5C22544A-7EE6-4342-B048-85BDC9FD1C3A}</a:tableStyleId>
              </a:tblPr>
              <a:tblGrid>
                <a:gridCol w="972500"/>
                <a:gridCol w="1587462"/>
                <a:gridCol w="885385"/>
                <a:gridCol w="1267947"/>
              </a:tblGrid>
              <a:tr h="4571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effectLst/>
                          <a:latin typeface="EC Square Sans Pro"/>
                        </a:rPr>
                        <a:t>Group / range</a:t>
                      </a:r>
                      <a:endParaRPr lang="en-US" sz="1600" dirty="0" smtClean="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dirty="0">
                          <a:effectLst/>
                          <a:latin typeface="EC Square Sans Pro"/>
                        </a:rPr>
                        <a:t>Expenses/ individual</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dirty="0" smtClean="0">
                          <a:effectLst/>
                          <a:latin typeface="EC Square Sans Pro"/>
                        </a:rPr>
                        <a:t>Farms</a:t>
                      </a:r>
                    </a:p>
                    <a:p>
                      <a:pPr algn="ctr">
                        <a:lnSpc>
                          <a:spcPct val="100000"/>
                        </a:lnSpc>
                        <a:spcAft>
                          <a:spcPts val="0"/>
                        </a:spcAft>
                      </a:pPr>
                      <a:r>
                        <a:rPr lang="en-US" sz="1600" dirty="0" smtClean="0">
                          <a:effectLst/>
                          <a:latin typeface="EC Square Sans Pro"/>
                          <a:ea typeface="Times New Roman" panose="02020603050405020304" pitchFamily="18" charset="0"/>
                          <a:cs typeface="Times New Roman" panose="02020603050405020304" pitchFamily="18" charset="0"/>
                        </a:rPr>
                        <a:t>%</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dirty="0">
                          <a:effectLst/>
                          <a:latin typeface="EC Square Sans Pro"/>
                        </a:rPr>
                        <a:t>Profitability</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86995">
                <a:tc>
                  <a:txBody>
                    <a:bodyPr/>
                    <a:lstStyle/>
                    <a:p>
                      <a:pPr algn="ctr">
                        <a:lnSpc>
                          <a:spcPct val="100000"/>
                        </a:lnSpc>
                        <a:spcAft>
                          <a:spcPts val="0"/>
                        </a:spcAft>
                      </a:pPr>
                      <a:r>
                        <a:rPr lang="en-US" sz="1600" dirty="0">
                          <a:effectLst/>
                          <a:latin typeface="EC Square Sans Pro"/>
                        </a:rPr>
                        <a:t>I</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a:solidFill>
                            <a:srgbClr val="002060"/>
                          </a:solidFill>
                          <a:effectLst/>
                          <a:latin typeface="EC Square Sans Pro"/>
                        </a:rPr>
                        <a:t>0 – 6.26</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smtClean="0">
                          <a:solidFill>
                            <a:srgbClr val="002060"/>
                          </a:solidFill>
                          <a:effectLst/>
                          <a:latin typeface="EC Square Sans Pro"/>
                        </a:rPr>
                        <a:t>15.85</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chemeClr val="accent6">
                              <a:lumMod val="75000"/>
                            </a:schemeClr>
                          </a:solidFill>
                          <a:effectLst/>
                          <a:latin typeface="EC Square Sans Pro"/>
                          <a:sym typeface="Wingdings" panose="05000000000000000000" pitchFamily="2" charset="2"/>
                        </a:rPr>
                        <a:t></a:t>
                      </a:r>
                      <a:endParaRPr lang="en-US" sz="1800" b="1" dirty="0">
                        <a:solidFill>
                          <a:schemeClr val="accent6">
                            <a:lumMod val="75000"/>
                          </a:schemeClr>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600" dirty="0">
                          <a:effectLst/>
                          <a:latin typeface="EC Square Sans Pro"/>
                        </a:rPr>
                        <a:t>II</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a:solidFill>
                            <a:srgbClr val="002060"/>
                          </a:solidFill>
                          <a:effectLst/>
                          <a:latin typeface="EC Square Sans Pro"/>
                        </a:rPr>
                        <a:t>6.27 – 12.52</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smtClean="0">
                          <a:solidFill>
                            <a:srgbClr val="002060"/>
                          </a:solidFill>
                          <a:effectLst/>
                          <a:latin typeface="EC Square Sans Pro"/>
                        </a:rPr>
                        <a:t>51.22</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chemeClr val="accent6">
                              <a:lumMod val="75000"/>
                            </a:schemeClr>
                          </a:solidFill>
                          <a:effectLst/>
                          <a:latin typeface="EC Square Sans Pro"/>
                          <a:sym typeface="Wingdings" panose="05000000000000000000" pitchFamily="2" charset="2"/>
                        </a:rPr>
                        <a:t></a:t>
                      </a:r>
                      <a:endParaRPr lang="en-US" sz="1800" b="1" dirty="0">
                        <a:solidFill>
                          <a:schemeClr val="accent6">
                            <a:lumMod val="75000"/>
                          </a:schemeClr>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305">
                <a:tc>
                  <a:txBody>
                    <a:bodyPr/>
                    <a:lstStyle/>
                    <a:p>
                      <a:pPr algn="ctr">
                        <a:lnSpc>
                          <a:spcPct val="100000"/>
                        </a:lnSpc>
                        <a:spcAft>
                          <a:spcPts val="0"/>
                        </a:spcAft>
                      </a:pPr>
                      <a:r>
                        <a:rPr lang="en-US" sz="1600" dirty="0">
                          <a:effectLst/>
                          <a:latin typeface="EC Square Sans Pro"/>
                        </a:rPr>
                        <a:t>III</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a:solidFill>
                            <a:srgbClr val="002060"/>
                          </a:solidFill>
                          <a:effectLst/>
                          <a:latin typeface="EC Square Sans Pro"/>
                        </a:rPr>
                        <a:t>12.53 – 18.79</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smtClean="0">
                          <a:solidFill>
                            <a:srgbClr val="002060"/>
                          </a:solidFill>
                          <a:effectLst/>
                          <a:latin typeface="EC Square Sans Pro"/>
                        </a:rPr>
                        <a:t>29.27</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chemeClr val="accent6">
                              <a:lumMod val="75000"/>
                            </a:schemeClr>
                          </a:solidFill>
                          <a:effectLst/>
                          <a:latin typeface="EC Square Sans Pro"/>
                          <a:sym typeface="Wingdings" panose="05000000000000000000" pitchFamily="2" charset="2"/>
                        </a:rPr>
                        <a:t></a:t>
                      </a:r>
                      <a:endParaRPr lang="en-US" sz="1800" b="1" dirty="0">
                        <a:solidFill>
                          <a:schemeClr val="accent6">
                            <a:lumMod val="75000"/>
                          </a:schemeClr>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600" dirty="0">
                          <a:effectLst/>
                          <a:latin typeface="EC Square Sans Pro"/>
                        </a:rPr>
                        <a:t>IV</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a:solidFill>
                            <a:srgbClr val="002060"/>
                          </a:solidFill>
                          <a:effectLst/>
                          <a:latin typeface="EC Square Sans Pro"/>
                        </a:rPr>
                        <a:t>18.80 +</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smtClean="0">
                          <a:solidFill>
                            <a:srgbClr val="002060"/>
                          </a:solidFill>
                          <a:effectLst/>
                          <a:latin typeface="EC Square Sans Pro"/>
                        </a:rPr>
                        <a:t>3.66</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rgbClr val="FF0000"/>
                          </a:solidFill>
                          <a:effectLst/>
                          <a:latin typeface="EC Square Sans Pro"/>
                          <a:ea typeface="+mn-ea"/>
                          <a:cs typeface="+mn-cs"/>
                        </a:rPr>
                        <a:t>×</a:t>
                      </a:r>
                      <a:endParaRPr lang="en-US" sz="1800" b="1" dirty="0">
                        <a:solidFill>
                          <a:srgbClr val="FF000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6" name="Rectangle 2"/>
          <p:cNvSpPr>
            <a:spLocks noChangeArrowheads="1"/>
          </p:cNvSpPr>
          <p:nvPr/>
        </p:nvSpPr>
        <p:spPr bwMode="auto">
          <a:xfrm>
            <a:off x="6955415" y="4400410"/>
            <a:ext cx="4713294" cy="738664"/>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a:solidFill>
                  <a:schemeClr val="bg1"/>
                </a:solidFill>
                <a:latin typeface="EC Square Sans Pro"/>
                <a:ea typeface="Times New Roman" panose="02020603050405020304" pitchFamily="18" charset="0"/>
                <a:cs typeface="Calibri" panose="020F0502020204030204" pitchFamily="34" charset="0"/>
              </a:rPr>
              <a:t>Grouping farms according to the </a:t>
            </a:r>
            <a:endParaRPr lang="en-US" altLang="en-US" b="1" dirty="0" smtClean="0">
              <a:solidFill>
                <a:schemeClr val="bg1"/>
              </a:solidFill>
              <a:latin typeface="EC Square Sans Pro"/>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b="1" dirty="0" smtClean="0">
                <a:solidFill>
                  <a:srgbClr val="FF0000"/>
                </a:solidFill>
                <a:latin typeface="EC Square Sans Pro"/>
                <a:ea typeface="Times New Roman" panose="02020603050405020304" pitchFamily="18" charset="0"/>
                <a:cs typeface="Calibri" panose="020F0502020204030204" pitchFamily="34" charset="0"/>
              </a:rPr>
              <a:t>value </a:t>
            </a:r>
            <a:r>
              <a:rPr lang="en-US" altLang="en-US" sz="2400" b="1" dirty="0">
                <a:solidFill>
                  <a:srgbClr val="FF0000"/>
                </a:solidFill>
                <a:latin typeface="EC Square Sans Pro"/>
                <a:ea typeface="Times New Roman" panose="02020603050405020304" pitchFamily="18" charset="0"/>
                <a:cs typeface="Calibri" panose="020F0502020204030204" pitchFamily="34" charset="0"/>
              </a:rPr>
              <a:t>of </a:t>
            </a:r>
            <a:r>
              <a:rPr lang="en-US" altLang="en-US" sz="2400" b="1" dirty="0" smtClean="0">
                <a:solidFill>
                  <a:srgbClr val="FF0000"/>
                </a:solidFill>
                <a:latin typeface="EC Square Sans Pro"/>
                <a:ea typeface="Times New Roman" panose="02020603050405020304" pitchFamily="18" charset="0"/>
                <a:cs typeface="Calibri" panose="020F0502020204030204" pitchFamily="34" charset="0"/>
              </a:rPr>
              <a:t>expenses / individual</a:t>
            </a:r>
            <a:endParaRPr lang="en-US" altLang="en-US" sz="2400" b="1" dirty="0">
              <a:solidFill>
                <a:srgbClr val="FF0000"/>
              </a:solidFill>
              <a:latin typeface="EC Square Sans Pro"/>
              <a:ea typeface="Times New Roman" panose="02020603050405020304" pitchFamily="18" charset="0"/>
              <a:cs typeface="Calibri" panose="020F050202020403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346460375"/>
              </p:ext>
            </p:extLst>
          </p:nvPr>
        </p:nvGraphicFramePr>
        <p:xfrm>
          <a:off x="4632343" y="592583"/>
          <a:ext cx="6869040" cy="1266825"/>
        </p:xfrm>
        <a:graphic>
          <a:graphicData uri="http://schemas.openxmlformats.org/drawingml/2006/table">
            <a:tbl>
              <a:tblPr firstRow="1" firstCol="1" bandRow="1">
                <a:tableStyleId>{5C22544A-7EE6-4342-B048-85BDC9FD1C3A}</a:tableStyleId>
              </a:tblPr>
              <a:tblGrid>
                <a:gridCol w="2343460"/>
                <a:gridCol w="1131395"/>
                <a:gridCol w="1131395"/>
                <a:gridCol w="1131395"/>
                <a:gridCol w="1131395"/>
              </a:tblGrid>
              <a:tr h="248285">
                <a:tc rowSpan="2">
                  <a:txBody>
                    <a:bodyPr/>
                    <a:lstStyle/>
                    <a:p>
                      <a:pPr algn="ctr">
                        <a:lnSpc>
                          <a:spcPct val="100000"/>
                        </a:lnSpc>
                        <a:spcAft>
                          <a:spcPts val="0"/>
                        </a:spcAft>
                      </a:pPr>
                      <a:r>
                        <a:rPr lang="en-US" sz="1600" dirty="0">
                          <a:effectLst/>
                          <a:latin typeface="EC Square Sans Pro"/>
                        </a:rPr>
                        <a:t>Main identified a</a:t>
                      </a:r>
                      <a:r>
                        <a:rPr lang="ro-RO" sz="1600" dirty="0">
                          <a:effectLst/>
                          <a:latin typeface="EC Square Sans Pro"/>
                        </a:rPr>
                        <a:t>fection</a:t>
                      </a:r>
                      <a:endParaRPr lang="en-US" sz="1600" dirty="0">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gridSpan="2">
                  <a:txBody>
                    <a:bodyPr/>
                    <a:lstStyle/>
                    <a:p>
                      <a:pPr algn="ctr">
                        <a:lnSpc>
                          <a:spcPct val="100000"/>
                        </a:lnSpc>
                        <a:spcAft>
                          <a:spcPts val="0"/>
                        </a:spcAft>
                      </a:pPr>
                      <a:r>
                        <a:rPr lang="ro-RO" sz="1600" dirty="0">
                          <a:effectLst/>
                          <a:latin typeface="EC Square Sans Pro"/>
                        </a:rPr>
                        <a:t>Type A farms %</a:t>
                      </a:r>
                      <a:endParaRPr lang="en-US" sz="1600" dirty="0">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lnSpc>
                          <a:spcPct val="100000"/>
                        </a:lnSpc>
                        <a:spcAft>
                          <a:spcPts val="0"/>
                        </a:spcAft>
                      </a:pPr>
                      <a:r>
                        <a:rPr lang="ro-RO" sz="1600">
                          <a:effectLst/>
                          <a:latin typeface="EC Square Sans Pro"/>
                        </a:rPr>
                        <a:t>Type B farms %</a:t>
                      </a:r>
                      <a:endParaRPr lang="en-US" sz="1600">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r>
              <a:tr h="146050">
                <a:tc vMerge="1">
                  <a:txBody>
                    <a:bodyPr/>
                    <a:lstStyle/>
                    <a:p>
                      <a:endParaRPr lang="en-US"/>
                    </a:p>
                  </a:txBody>
                  <a:tcPr/>
                </a:tc>
                <a:tc>
                  <a:txBody>
                    <a:bodyPr/>
                    <a:lstStyle/>
                    <a:p>
                      <a:pPr algn="ctr">
                        <a:lnSpc>
                          <a:spcPct val="100000"/>
                        </a:lnSpc>
                        <a:spcAft>
                          <a:spcPts val="0"/>
                        </a:spcAft>
                      </a:pPr>
                      <a:r>
                        <a:rPr lang="ro-RO" sz="1600" b="1" dirty="0">
                          <a:solidFill>
                            <a:srgbClr val="002060"/>
                          </a:solidFill>
                          <a:effectLst/>
                          <a:latin typeface="EC Square Sans Pro"/>
                        </a:rPr>
                        <a:t>Winter</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381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Summer</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Winter</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Summer</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71120">
                <a:tc>
                  <a:txBody>
                    <a:bodyPr/>
                    <a:lstStyle/>
                    <a:p>
                      <a:pPr algn="r">
                        <a:lnSpc>
                          <a:spcPct val="100000"/>
                        </a:lnSpc>
                        <a:spcAft>
                          <a:spcPts val="0"/>
                        </a:spcAft>
                      </a:pPr>
                      <a:r>
                        <a:rPr lang="ro-RO" sz="1600" dirty="0">
                          <a:effectLst/>
                          <a:latin typeface="EC Square Sans Pro"/>
                        </a:rPr>
                        <a:t>Bronhopneumonia</a:t>
                      </a:r>
                      <a:endParaRPr lang="en-US" sz="1600" dirty="0">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48</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44</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49</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43</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2075">
                <a:tc>
                  <a:txBody>
                    <a:bodyPr/>
                    <a:lstStyle/>
                    <a:p>
                      <a:pPr algn="r">
                        <a:lnSpc>
                          <a:spcPct val="100000"/>
                        </a:lnSpc>
                        <a:spcAft>
                          <a:spcPts val="0"/>
                        </a:spcAft>
                      </a:pPr>
                      <a:r>
                        <a:rPr lang="en-US" sz="1600" dirty="0">
                          <a:effectLst/>
                          <a:latin typeface="EC Square Sans Pro"/>
                        </a:rPr>
                        <a:t>HBS* </a:t>
                      </a:r>
                      <a:endParaRPr lang="en-US" sz="1600" dirty="0">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a:solidFill>
                            <a:srgbClr val="002060"/>
                          </a:solidFill>
                          <a:effectLst/>
                          <a:latin typeface="EC Square Sans Pro"/>
                        </a:rPr>
                        <a:t>42</a:t>
                      </a:r>
                      <a:endParaRPr lang="en-US" sz="1600" b="1">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45</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41</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46</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0650">
                <a:tc>
                  <a:txBody>
                    <a:bodyPr/>
                    <a:lstStyle/>
                    <a:p>
                      <a:pPr algn="r">
                        <a:lnSpc>
                          <a:spcPct val="100000"/>
                        </a:lnSpc>
                        <a:spcAft>
                          <a:spcPts val="0"/>
                        </a:spcAft>
                      </a:pPr>
                      <a:r>
                        <a:rPr lang="ro-RO" sz="1600" dirty="0">
                          <a:effectLst/>
                          <a:latin typeface="EC Square Sans Pro"/>
                        </a:rPr>
                        <a:t>Digestive disorders</a:t>
                      </a:r>
                      <a:endParaRPr lang="en-US" sz="1600" dirty="0">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10</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a:solidFill>
                            <a:srgbClr val="002060"/>
                          </a:solidFill>
                          <a:effectLst/>
                          <a:latin typeface="EC Square Sans Pro"/>
                        </a:rPr>
                        <a:t>11</a:t>
                      </a:r>
                      <a:endParaRPr lang="en-US" sz="1600" b="1">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10</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11</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8" name="Rectangle 3"/>
          <p:cNvSpPr>
            <a:spLocks noChangeArrowheads="1"/>
          </p:cNvSpPr>
          <p:nvPr/>
        </p:nvSpPr>
        <p:spPr bwMode="auto">
          <a:xfrm>
            <a:off x="4632343" y="128098"/>
            <a:ext cx="6869040" cy="461665"/>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1" u="none" strike="noStrike" cap="none" normalizeH="0" baseline="0" dirty="0" smtClean="0">
                <a:ln>
                  <a:noFill/>
                </a:ln>
                <a:solidFill>
                  <a:schemeClr val="bg1"/>
                </a:solidFill>
                <a:effectLst/>
                <a:latin typeface="EC Square Sans Pro"/>
                <a:ea typeface="Times New Roman" panose="02020603050405020304" pitchFamily="18" charset="0"/>
                <a:cs typeface="Calibri" panose="020F0502020204030204" pitchFamily="34" charset="0"/>
              </a:rPr>
              <a:t>The influence of the</a:t>
            </a:r>
            <a:r>
              <a:rPr kumimoji="0" lang="en-US" altLang="en-US" sz="2000" b="1" u="none" strike="noStrike" cap="none" normalizeH="0" baseline="0" dirty="0" smtClean="0">
                <a:ln>
                  <a:noFill/>
                </a:ln>
                <a:solidFill>
                  <a:schemeClr val="bg1"/>
                </a:solidFill>
                <a:effectLst/>
                <a:latin typeface="EC Square Sans Pro"/>
                <a:ea typeface="Times New Roman" panose="02020603050405020304" pitchFamily="18" charset="0"/>
                <a:cs typeface="Calibri" panose="020F0502020204030204" pitchFamily="34" charset="0"/>
              </a:rPr>
              <a:t> </a:t>
            </a:r>
            <a:r>
              <a:rPr kumimoji="0" lang="en-US" altLang="en-US" sz="2400" b="1" u="none" strike="noStrike" cap="none" normalizeH="0" baseline="0" dirty="0" smtClean="0">
                <a:ln>
                  <a:noFill/>
                </a:ln>
                <a:solidFill>
                  <a:srgbClr val="FF0000"/>
                </a:solidFill>
                <a:effectLst/>
                <a:latin typeface="EC Square Sans Pro"/>
                <a:ea typeface="Times New Roman" panose="02020603050405020304" pitchFamily="18" charset="0"/>
                <a:cs typeface="Calibri" panose="020F0502020204030204" pitchFamily="34" charset="0"/>
              </a:rPr>
              <a:t>season</a:t>
            </a:r>
            <a:r>
              <a:rPr kumimoji="0" lang="en-US" altLang="en-US" sz="2400" b="1" u="none" strike="noStrike" cap="none" normalizeH="0" baseline="0" dirty="0" smtClean="0">
                <a:ln>
                  <a:noFill/>
                </a:ln>
                <a:solidFill>
                  <a:schemeClr val="bg1"/>
                </a:solidFill>
                <a:effectLst/>
                <a:latin typeface="EC Square Sans Pro"/>
                <a:ea typeface="Times New Roman" panose="02020603050405020304" pitchFamily="18" charset="0"/>
                <a:cs typeface="Calibri" panose="020F0502020204030204" pitchFamily="34" charset="0"/>
              </a:rPr>
              <a:t> </a:t>
            </a:r>
            <a:r>
              <a:rPr kumimoji="0" lang="en-US" altLang="en-US" b="1" u="none" strike="noStrike" cap="none" normalizeH="0" baseline="0" dirty="0" smtClean="0">
                <a:ln>
                  <a:noFill/>
                </a:ln>
                <a:solidFill>
                  <a:schemeClr val="bg1"/>
                </a:solidFill>
                <a:effectLst/>
                <a:latin typeface="EC Square Sans Pro"/>
                <a:ea typeface="Times New Roman" panose="02020603050405020304" pitchFamily="18" charset="0"/>
                <a:cs typeface="Calibri" panose="020F0502020204030204" pitchFamily="34" charset="0"/>
              </a:rPr>
              <a:t>on the main diseases in pigs</a:t>
            </a:r>
            <a:endParaRPr kumimoji="0" lang="en-US" altLang="en-US" b="0" u="none" strike="noStrike" cap="none" normalizeH="0" baseline="0" dirty="0" smtClean="0">
              <a:ln>
                <a:noFill/>
              </a:ln>
              <a:solidFill>
                <a:schemeClr val="bg1"/>
              </a:solidFill>
              <a:effectLst/>
              <a:latin typeface="EC Square Sans Pro"/>
            </a:endParaRPr>
          </a:p>
        </p:txBody>
      </p:sp>
      <p:sp>
        <p:nvSpPr>
          <p:cNvPr id="10" name="Rectangle 5"/>
          <p:cNvSpPr>
            <a:spLocks noChangeArrowheads="1"/>
          </p:cNvSpPr>
          <p:nvPr/>
        </p:nvSpPr>
        <p:spPr bwMode="auto">
          <a:xfrm>
            <a:off x="85523" y="-328405"/>
            <a:ext cx="6227391" cy="25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2" name="Imagin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81"/>
            <a:ext cx="4183352" cy="33320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rot="10800000" flipV="1">
            <a:off x="3157395" y="2614794"/>
            <a:ext cx="2896979" cy="338554"/>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1"/>
                </a:solidFill>
                <a:effectLst/>
                <a:latin typeface="EC Square Sans Pro"/>
                <a:ea typeface="Times New Roman" panose="02020603050405020304" pitchFamily="18" charset="0"/>
                <a:cs typeface="Calibri" panose="020F0502020204030204" pitchFamily="34" charset="0"/>
              </a:rPr>
              <a:t>Frequency of mortality rate</a:t>
            </a:r>
            <a:endParaRPr kumimoji="0" lang="en-US" altLang="en-US" sz="4000" b="1" i="0" u="none" strike="noStrike" cap="none" normalizeH="0" baseline="0" dirty="0" smtClean="0">
              <a:ln>
                <a:noFill/>
              </a:ln>
              <a:solidFill>
                <a:schemeClr val="bg1"/>
              </a:solidFill>
              <a:effectLst/>
              <a:latin typeface="EC Square Sans Pro"/>
            </a:endParaRPr>
          </a:p>
        </p:txBody>
      </p:sp>
      <p:pic>
        <p:nvPicPr>
          <p:cNvPr id="2055" name="Imagin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2" y="3316352"/>
            <a:ext cx="4097830" cy="34474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2277156" y="4397698"/>
            <a:ext cx="4091417" cy="338554"/>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1"/>
                </a:solidFill>
                <a:effectLst/>
                <a:latin typeface="EC Square Sans Pro"/>
                <a:ea typeface="Times New Roman" panose="02020603050405020304" pitchFamily="18" charset="0"/>
                <a:cs typeface="Calibri" panose="020F0502020204030204" pitchFamily="34" charset="0"/>
              </a:rPr>
              <a:t>Frequency of medication / animal head</a:t>
            </a:r>
            <a:endParaRPr kumimoji="0" lang="en-US" altLang="en-US" sz="4000" b="1" i="0" u="none" strike="noStrike" cap="none" normalizeH="0" baseline="0" dirty="0" smtClean="0">
              <a:ln>
                <a:noFill/>
              </a:ln>
              <a:solidFill>
                <a:schemeClr val="bg1"/>
              </a:solidFill>
              <a:effectLst/>
              <a:latin typeface="EC Square Sans Pro"/>
            </a:endParaRPr>
          </a:p>
        </p:txBody>
      </p:sp>
      <p:sp>
        <p:nvSpPr>
          <p:cNvPr id="14" name="Rectangle 13"/>
          <p:cNvSpPr/>
          <p:nvPr/>
        </p:nvSpPr>
        <p:spPr>
          <a:xfrm>
            <a:off x="4632343" y="1865048"/>
            <a:ext cx="2323072" cy="276999"/>
          </a:xfrm>
          <a:prstGeom prst="rect">
            <a:avLst/>
          </a:prstGeom>
          <a:solidFill>
            <a:srgbClr val="002060"/>
          </a:solidFill>
        </p:spPr>
        <p:txBody>
          <a:bodyPr wrap="none">
            <a:spAutoFit/>
          </a:bodyPr>
          <a:lstStyle/>
          <a:p>
            <a:pPr lvl="0" algn="just" eaLnBrk="0" fontAlgn="base" hangingPunct="0">
              <a:spcBef>
                <a:spcPct val="0"/>
              </a:spcBef>
              <a:spcAft>
                <a:spcPct val="0"/>
              </a:spcAft>
            </a:pPr>
            <a:r>
              <a:rPr kumimoji="0" lang="en-US" altLang="en-US" sz="1200" b="0" u="none" strike="noStrike" cap="none" normalizeH="0" baseline="0" dirty="0" smtClean="0">
                <a:ln>
                  <a:noFill/>
                </a:ln>
                <a:solidFill>
                  <a:schemeClr val="bg1"/>
                </a:solidFill>
                <a:effectLst/>
                <a:latin typeface="EC Square Sans Pro"/>
                <a:ea typeface="Times New Roman" panose="02020603050405020304" pitchFamily="18" charset="0"/>
                <a:cs typeface="Calibri" panose="020F0502020204030204" pitchFamily="34" charset="0"/>
              </a:rPr>
              <a:t>*Hemorrhagic Bowel Syndrome</a:t>
            </a:r>
            <a:endParaRPr kumimoji="0" lang="en-US" altLang="en-US" sz="3200" b="0" u="none" strike="noStrike" cap="none" normalizeH="0" baseline="0" dirty="0" smtClean="0">
              <a:ln>
                <a:noFill/>
              </a:ln>
              <a:solidFill>
                <a:schemeClr val="bg1"/>
              </a:solidFill>
              <a:effectLst/>
              <a:latin typeface="EC Square Sans Pro"/>
            </a:endParaRPr>
          </a:p>
        </p:txBody>
      </p:sp>
    </p:spTree>
    <p:extLst>
      <p:ext uri="{BB962C8B-B14F-4D97-AF65-F5344CB8AC3E}">
        <p14:creationId xmlns:p14="http://schemas.microsoft.com/office/powerpoint/2010/main" val="446571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TotalTime>
  <Words>3774</Words>
  <Application>Microsoft Office PowerPoint</Application>
  <PresentationFormat>Widescreen</PresentationFormat>
  <Paragraphs>1064</Paragraphs>
  <Slides>43</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ＭＳ Ｐゴシック</vt:lpstr>
      <vt:lpstr>宋体</vt:lpstr>
      <vt:lpstr>宋体</vt:lpstr>
      <vt:lpstr>Arial</vt:lpstr>
      <vt:lpstr>Calibri</vt:lpstr>
      <vt:lpstr>Calibri Light</vt:lpstr>
      <vt:lpstr>Cordia New</vt:lpstr>
      <vt:lpstr>EC Square Sans Pro</vt:lpstr>
      <vt:lpstr>Franklin Gothic Medium</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Conclusive remarks </vt:lpstr>
      <vt:lpstr>PowerPoint Presentation</vt:lpstr>
      <vt:lpstr>PowerPoint Presentation</vt:lpstr>
      <vt:lpstr>PowerPoint Presentation</vt:lpstr>
      <vt:lpstr>Do not forget!</vt:lpstr>
      <vt:lpstr>PowerPoint Presentation</vt:lpstr>
      <vt:lpstr>PowerPoint Presentation</vt:lpstr>
      <vt:lpstr>PowerPoint Presentation</vt:lpstr>
      <vt:lpstr>PowerPoint Presentation</vt:lpstr>
      <vt:lpstr>PowerPoint Presentation</vt:lpstr>
      <vt:lpstr>Prohibited for farm animals.</vt:lpstr>
      <vt:lpstr>                    Not recommended (by the FDA)</vt:lpstr>
      <vt:lpstr>PowerPoint Presentation</vt:lpstr>
      <vt:lpstr>Thank you for your attention!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Implicațiile fenomenului rezistenței la fermele de suine din Vestul României</dc:title>
  <dc:creator>Romeo</dc:creator>
  <cp:lastModifiedBy>Romeo</cp:lastModifiedBy>
  <cp:revision>98</cp:revision>
  <dcterms:created xsi:type="dcterms:W3CDTF">2024-04-26T05:31:17Z</dcterms:created>
  <dcterms:modified xsi:type="dcterms:W3CDTF">2024-05-07T07:53:59Z</dcterms:modified>
</cp:coreProperties>
</file>