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 autoAdjust="0"/>
    <p:restoredTop sz="94773" autoAdjust="0"/>
  </p:normalViewPr>
  <p:slideViewPr>
    <p:cSldViewPr snapToGrid="0">
      <p:cViewPr varScale="1">
        <p:scale>
          <a:sx n="115" d="100"/>
          <a:sy n="115" d="100"/>
        </p:scale>
        <p:origin x="36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en-GB" sz="1600" dirty="0"/>
            <a:t>HOUSING SYSTEM </a:t>
          </a:r>
          <a:endParaRPr lang="en-BE" sz="1600" dirty="0"/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en-B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en-B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en-GB" sz="1600" dirty="0"/>
            <a:t>ENVIRONMENT</a:t>
          </a:r>
          <a:endParaRPr lang="en-BE" sz="1100" dirty="0"/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en-B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en-B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en-GB" sz="1400" dirty="0"/>
            <a:t>GROUP MANAGEMENT</a:t>
          </a:r>
          <a:endParaRPr lang="en-BE" sz="1400" dirty="0"/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en-B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en-B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HOUSING SYSTEM </a:t>
          </a:r>
          <a:endParaRPr lang="en-BE" sz="1600" kern="1200" dirty="0"/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ENVIRONMENT</a:t>
          </a:r>
          <a:endParaRPr lang="en-BE" sz="1100" kern="1200" dirty="0"/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GROUP MANAGEMENT</a:t>
          </a:r>
          <a:endParaRPr lang="en-BE" sz="1400" kern="1200" dirty="0"/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965134"/>
            <a:ext cx="4333088" cy="1596004"/>
          </a:xfrm>
        </p:spPr>
        <p:txBody>
          <a:bodyPr/>
          <a:lstStyle/>
          <a:p>
            <a:r>
              <a:rPr lang="en-GB" sz="5400" dirty="0"/>
              <a:t>Optimal Housing for Livestock</a:t>
            </a:r>
            <a:endParaRPr lang="en-US" sz="54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7" y="5779363"/>
            <a:ext cx="2459114" cy="685430"/>
          </a:xfrm>
        </p:spPr>
        <p:txBody>
          <a:bodyPr/>
          <a:lstStyle/>
          <a:p>
            <a:r>
              <a:rPr lang="en-US" dirty="0"/>
              <a:t>From DISARM project​​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760" y="209850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MAIN OBJECTIVES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3231793"/>
            <a:ext cx="4834569" cy="2384195"/>
          </a:xfrm>
        </p:spPr>
        <p:txBody>
          <a:bodyPr/>
          <a:lstStyle/>
          <a:p>
            <a:pPr algn="ctr"/>
            <a:r>
              <a:rPr lang="en-GB" sz="1800" dirty="0"/>
              <a:t>Inform about the best practices to optimize housing in livestock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Improve animal health </a:t>
            </a:r>
          </a:p>
          <a:p>
            <a:pPr algn="ctr"/>
            <a:endParaRPr lang="en-GB" sz="1800" dirty="0"/>
          </a:p>
          <a:p>
            <a:pPr algn="ctr"/>
            <a:r>
              <a:rPr lang="en-GB" sz="1800" dirty="0"/>
              <a:t>Reduce antimicrobial use</a:t>
            </a:r>
          </a:p>
          <a:p>
            <a:pPr algn="ctr"/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495" y="1408950"/>
            <a:ext cx="4013853" cy="1452111"/>
          </a:xfrm>
        </p:spPr>
        <p:txBody>
          <a:bodyPr/>
          <a:lstStyle/>
          <a:p>
            <a:r>
              <a:rPr lang="en-GB" dirty="0"/>
              <a:t>HOUSING CONCERNS SEVERAL SUBJECTS</a:t>
            </a:r>
            <a:endParaRPr lang="en-BE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4796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702053" y="2662941"/>
            <a:ext cx="3163296" cy="3887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</a:pPr>
            <a:r>
              <a:rPr lang="en-GB" dirty="0">
                <a:solidFill>
                  <a:schemeClr val="accent3">
                    <a:lumMod val="25000"/>
                  </a:schemeClr>
                </a:solidFill>
                <a:effectLst/>
              </a:rPr>
              <a:t>An environment that meets animals’ needs, limits stress, and inhibits infectious disease is another important factor in maintaining high animal health and welfare standards.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360309"/>
            <a:ext cx="9013463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dirty="0"/>
              <a:t>HOUSING SYSTEMS</a:t>
            </a:r>
            <a:br>
              <a:rPr lang="en-GB" b="0" i="0" dirty="0">
                <a:solidFill>
                  <a:srgbClr val="222222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GB" sz="2800" dirty="0">
                <a:solidFill>
                  <a:schemeClr val="accent3">
                    <a:lumMod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Coating surfaces in poultry, pig, and dairy farms</a:t>
            </a:r>
            <a:br>
              <a:rPr lang="en-GB" dirty="0"/>
            </a:b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/>
              <a:t>ENVIRONMENT</a:t>
            </a:r>
            <a:endParaRPr lang="en-BE" sz="2400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887611" cy="2221291"/>
          </a:xfrm>
        </p:spPr>
        <p:txBody>
          <a:bodyPr/>
          <a:lstStyle/>
          <a:p>
            <a:r>
              <a:rPr lang="en-GB" sz="1750" dirty="0"/>
              <a:t>Providing animals with a clean, dry, comfortable environment that provides for their physical, social, and mental needs can improve production, health, and welfare by reducing negative stress: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Appropriate disinfectants, bedding, and flooring substrates;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Regular cleaning, removal of waste, and topping up of clean, dry bedding and litter material;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50" dirty="0"/>
              <a:t>Adequate space and facilities in which to rest, exercise and perform species-typical behaviours;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50" dirty="0"/>
              <a:t>Suitable social and environmental enrichment.</a:t>
            </a:r>
            <a:endParaRPr lang="en-GB" sz="17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934505" y="2364170"/>
            <a:ext cx="4666331" cy="389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an environment in which animals are happy, comfortable and content can contribute to lower susceptibility to disease and easier management.</a:t>
            </a:r>
            <a:endParaRPr lang="en-B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en-GB" sz="2400" dirty="0"/>
              <a:t>GROUP MANAGEMENT</a:t>
            </a:r>
            <a:endParaRPr lang="en-B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Effective management of animal groups ensures animals have appropriate social contact whilst minimising the risk of injuries and disease thereby reducing the need for antibiotic treatments: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Adequate space to avoid overcrowding;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Animals should be regularly observed to identify early signs of illness or other problems;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Stable groups should be maintained - mixing animals from different groups should be avoided and young animals should be kept separately from older animals;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Clean, disinfect, dry, and rest enclosures to reduce pathogenic load before introducing the next group of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Stockpersons should move from young to older animals or change footwear and protective clothing when it is necessary to visit young animals after dealing with adult stock.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824B-9244-36B0-9FDD-B4746AD2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50DBD-876D-3F82-8346-A1CFDA976FA0}"/>
              </a:ext>
            </a:extLst>
          </p:cNvPr>
          <p:cNvSpPr txBox="1"/>
          <p:nvPr/>
        </p:nvSpPr>
        <p:spPr>
          <a:xfrm>
            <a:off x="5896450" y="1779373"/>
            <a:ext cx="50299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Scan this QR code to learn more about the DISARM approach toolbox or visit </a:t>
            </a:r>
            <a:r>
              <a:rPr lang="en-GB" sz="2800" b="0" i="0" dirty="0">
                <a:solidFill>
                  <a:srgbClr val="F8800A"/>
                </a:solidFill>
                <a:effectLst/>
              </a:rPr>
              <a:t>https://shorturl.at/rCGP3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6BE5D-DA8B-35DA-00FE-4D9449F00210}"/>
              </a:ext>
            </a:extLst>
          </p:cNvPr>
          <p:cNvSpPr txBox="1"/>
          <p:nvPr/>
        </p:nvSpPr>
        <p:spPr>
          <a:xfrm>
            <a:off x="7796979" y="4925563"/>
            <a:ext cx="3696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This project has received funding from the European Union’s Horizon 2020 Research and Innovation Programme under grant agreement no. 817591.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A8D5EB-76CB-C171-C502-C01F8489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20" y="5001224"/>
            <a:ext cx="1021434" cy="679676"/>
          </a:xfrm>
          <a:prstGeom prst="rect">
            <a:avLst/>
          </a:prstGeom>
        </p:spPr>
      </p:pic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ACA203A2-7698-4AA8-3CB8-95E7F850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8" y="1098421"/>
            <a:ext cx="4658139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906331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4000" noProof="0" dirty="0">
                <a:solidFill>
                  <a:schemeClr val="accent3">
                    <a:lumMod val="25000"/>
                  </a:schemeClr>
                </a:solidFill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0</TotalTime>
  <Words>360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Univers Light</vt:lpstr>
      <vt:lpstr>Univers LT Std 45 Light</vt:lpstr>
      <vt:lpstr>varela round</vt:lpstr>
      <vt:lpstr>Office Theme</vt:lpstr>
      <vt:lpstr>Optimal Housing for Livestock</vt:lpstr>
      <vt:lpstr>MAIN OBJECTIVES</vt:lpstr>
      <vt:lpstr>HOUSING CONCERNS SEVERAL SUBJECTS</vt:lpstr>
      <vt:lpstr>HOUSING SYSTEMS Coating surfaces in poultry, pig, and dairy farms </vt:lpstr>
      <vt:lpstr>ENVIRONMENT</vt:lpstr>
      <vt:lpstr>GROUP MANAGEMENT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Catarina Santiago</cp:lastModifiedBy>
  <cp:revision>4</cp:revision>
  <dcterms:created xsi:type="dcterms:W3CDTF">2024-01-16T12:58:34Z</dcterms:created>
  <dcterms:modified xsi:type="dcterms:W3CDTF">2024-03-21T13:35:03Z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