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48" autoAdjust="0"/>
    <p:restoredTop sz="77096" autoAdjust="0"/>
  </p:normalViewPr>
  <p:slideViewPr>
    <p:cSldViewPr snapToGrid="0">
      <p:cViewPr>
        <p:scale>
          <a:sx n="115" d="100"/>
          <a:sy n="115" d="100"/>
        </p:scale>
        <p:origin x="-1062" y="-7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hr-HR" dirty="1" sz="1600"/>
            <a:t>SUSTAV SMJEŠTAJA STOKE</a:t>
          </a:r>
          <a:r>
            <a:rPr lang="hr-HR" dirty="1" sz="1600"/>
            <a:t> </a:t>
          </a:r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x-non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x-non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hr-HR" dirty="1" sz="1600"/>
            <a:t>OKOLIŠ</a:t>
          </a:r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x-non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x-non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hr-HR" dirty="1" sz="1400"/>
            <a:t>UPRAVLJANJE SKUPINOM</a:t>
          </a:r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x-non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x-non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  <dgm:t>
        <a:bodyPr/>
        <a:lstStyle/>
        <a:p>
          <a:endParaRPr lang="en-US"/>
        </a:p>
      </dgm:t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  <dgm:t>
        <a:bodyPr/>
        <a:lstStyle/>
        <a:p>
          <a:endParaRPr lang="en-US"/>
        </a:p>
      </dgm:t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  <dgm:t>
        <a:bodyPr/>
        <a:lstStyle/>
        <a:p>
          <a:endParaRPr lang="en-US"/>
        </a:p>
      </dgm:t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HOUSING SYSTEM </a:t>
          </a:r>
          <a:endParaRPr lang="x-none" sz="1600" kern="1200" dirty="0"/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ENVIRONMENT</a:t>
          </a:r>
          <a:endParaRPr lang="x-none" sz="1100" kern="1200" dirty="0"/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GROUP MANAGEMENT</a:t>
          </a:r>
          <a:endParaRPr lang="x-none" sz="1400" kern="1200" dirty="0"/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5/9/2024</a:t>
            </a:fld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5/9/2024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=""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=""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Eczar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=""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=""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=""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=""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=""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=""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=""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=""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=""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=""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=""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=""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=""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=""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=""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=""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=""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=""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=""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=""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=""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=""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=""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=""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=""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=""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Eczar" pitchFamily="2" charset="0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=""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Eczar" pitchFamily="2" charset="0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=""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=""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=""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=""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=""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=""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=""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F88F189-31A8-4BA7-80D9-4A40A4E2B8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=""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3EEC13B-7926-4108-B0C5-F3A2A5AE69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15B931B-7725-4C86-A82C-07F42F447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=""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=""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=""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Eczar" pitchFamily="2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=""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B169A36-7DEF-42D4-850F-59A3233FD5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CADB6D5-97B3-42ED-B8C7-5AD951CB8F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=""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=""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5244728-2BE1-4CB4-A19E-903E75BD8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0109947-4B08-4C56-B65B-A6FDFEF47D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87A38D-E82D-42F1-A188-30F49DD5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=""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=""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=""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Eczar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=""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=""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ECBC35A-FE4E-467A-A20D-9063B371CA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=""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=""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=""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=""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=""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=""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=""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=""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BAADBBE-F1E3-480E-BE79-B55DEF94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latin typeface="Eczar" pitchFamily="2" charset="0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=""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=""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754882"/>
            <a:ext cx="4333088" cy="2028306"/>
          </a:xfrm>
        </p:spPr>
        <p:txBody>
          <a:bodyPr/>
          <a:lstStyle/>
          <a:p>
            <a:r>
              <a:rPr lang="hr-HR" dirty="1" sz="5400"/>
              <a:t>Optimalan smještaj za stoku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=""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hr-HR" dirty="1"/>
              <a:t>Iz projekta DISARM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=""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=""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r-HR" dirty="1" noProof="0"/>
              <a:t>GLAVNI CILJEVI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=""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834569" cy="2384195"/>
          </a:xfrm>
        </p:spPr>
        <p:txBody>
          <a:bodyPr/>
          <a:lstStyle/>
          <a:p>
            <a:pPr algn="ctr"/>
            <a:r>
              <a:rPr lang="hr-HR" dirty="1" sz="1800"/>
              <a:t>Informirati o najboljim praksama za optimizaciju držanja stoke</a:t>
            </a:r>
            <a:r>
              <a:rPr lang="hr-HR" dirty="1" sz="1800"/>
              <a:t> </a:t>
            </a:r>
          </a:p>
          <a:p>
            <a:pPr algn="ctr"/>
            <a:endParaRPr lang="en-GB" sz="1800" kern="0" spc="0" dirty="0"/>
          </a:p>
          <a:p>
            <a:pPr algn="ctr"/>
            <a:r>
              <a:rPr lang="hr-HR" dirty="1" sz="1800"/>
              <a:t>Poboljšati zdravlje životinja</a:t>
            </a:r>
            <a:r>
              <a:rPr lang="hr-HR" dirty="1" sz="1800"/>
              <a:t> </a:t>
            </a:r>
          </a:p>
          <a:p>
            <a:pPr algn="ctr"/>
            <a:endParaRPr lang="en-GB" sz="1800" kern="0" spc="0" dirty="0"/>
          </a:p>
          <a:p>
            <a:pPr algn="ctr"/>
            <a:r>
              <a:rPr lang="hr-HR" dirty="1" sz="1800"/>
              <a:t>Smanjiti uporabu antimikrobnih lijekova</a:t>
            </a:r>
          </a:p>
          <a:p>
            <a:pPr algn="ctr"/>
            <a:endParaRPr lang="en-GB" sz="1800" kern="0" spc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kern="0" spc="0" smtClean="0"/>
              <a:pPr/>
              <a:t>2</a:t>
            </a:fld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kern="0" spc="0" smtClean="0"/>
              <a:pPr/>
              <a:t>3</a:t>
            </a:fld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495" y="1408950"/>
            <a:ext cx="4013853" cy="1452111"/>
          </a:xfrm>
        </p:spPr>
        <p:txBody>
          <a:bodyPr/>
          <a:lstStyle/>
          <a:p>
            <a:r>
              <a:rPr lang="hr-HR" dirty="1"/>
              <a:t>SMJEŠTAJ STOKE DOTIČE SE NEKOLIKO ASPEKATA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668413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1632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hr-HR" dirty="1">
                <a:solidFill>
                  <a:schemeClr val="accent3">
                    <a:lumMod val="25000"/>
                  </a:schemeClr>
                </a:solidFill>
                <a:effectLst/>
              </a:rPr>
              <a:t>Okoliš koji zadovoljava potrebe životinja, ograničava stres i inhibira zarazne bolesti još je jedan važan čimbenik u održavanju visokih standarda zdravlja i dobrobiti životinja.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105469"/>
            <a:ext cx="9013463" cy="84802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hr-HR" dirty="1" b="0" i="0">
                <a:solidFill>
                  <a:srgbClr val="222222"/>
                </a:solidFill>
                <a:effectLst/>
                <a:latin typeface="Varela Round" pitchFamily="2" charset="-79"/>
                <a:cs typeface="Varela Round" pitchFamily="2" charset="-79"/>
              </a:rPr>
              <a:t>SUSTAVI SMJEŠTAJA STOKE</a:t>
            </a:r>
            <a:br>
              <a:rPr lang="hr-HR" dirty="1" b="0" i="0">
                <a:solidFill>
                  <a:srgbClr val="222222"/>
                </a:solidFill>
                <a:effectLst/>
                <a:latin typeface="Varela Round" pitchFamily="2" charset="-79"/>
                <a:cs typeface="Varela Round" pitchFamily="2" charset="-79"/>
              </a:rPr>
            </a:br>
            <a:r>
              <a:rPr lang="hr-HR" dirty="1" sz="2800">
                <a:solidFill>
                  <a:schemeClr val="accent3">
                    <a:lumMod val="25000"/>
                  </a:schemeClr>
                </a:solidFill>
                <a:latin typeface="Varela Round" pitchFamily="2" charset="-79"/>
                <a:cs typeface="Varela Round" pitchFamily="2" charset="-79"/>
              </a:rPr>
              <a:t>Premazivanje površina na farmama za uzgoj peradi, svinja i mliječnih krava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kern="0" spc="0" smtClean="0"/>
              <a:pPr/>
              <a:t>4</a:t>
            </a:fld>
          </a:p>
        </p:txBody>
      </p: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86266357-58CA-479D-8E3B-7CBCA97076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=""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hr-HR" dirty="1" sz="2400"/>
              <a:t>OKOLIŠ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963811" cy="4700778"/>
          </a:xfrm>
        </p:spPr>
        <p:txBody>
          <a:bodyPr/>
          <a:lstStyle/>
          <a:p>
            <a:r>
              <a:rPr lang="hr-HR" dirty="1" sz="1750"/>
              <a:t>Omogućavanje životinjama čistog, suhog i ugodnog okoliša koji zadovoljava njihove fizičke, socijalne i mentalne potrebe može poboljšati proizvodnju, zdravlje i dobrobit smanjenjem negativnog stresa: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 sz="1750"/>
              <a:t>Odgovarajuća sredstva za dezinfekciju, stelje i podne podloge;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 sz="1750"/>
              <a:t>Redovito čišćenje, uklanjanje otpada i nadopunjavanje čistih, suhih stelja i podloga;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 sz="1750"/>
              <a:t>Odgovarajući prostor i objekti za odmor, vježbanje i ponašanje tipično za životinjsku vrstu;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 sz="1750"/>
              <a:t>Prikladno društveno i ekološko obogaćivanje.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kern="0" spc="0" smtClean="0"/>
              <a:pPr/>
              <a:t>5</a:t>
            </a:fld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=""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934505" y="2364170"/>
            <a:ext cx="46663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1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Pružanje okruženja u kojem su životinje sretne, osjećaju se ugodno i zadovoljno može pridonijeti nižoj osjetljivosti na bolesti i lakšem upravljanju.</a:t>
            </a: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=""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hr-HR" dirty="1" sz="2400"/>
              <a:t>UPRAVLJANJE SKUPINOM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kern="0" spc="0" smtClean="0"/>
              <a:pPr/>
              <a:t>6</a:t>
            </a:fld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1"/>
              <a:t>Učinkovito upravljanje skupinama životinja osigurava životinjama odgovarajući društveni kontakt dok istovremeno smanjuje rizik od ozljeda i bolesti, čime se smanjuje potreba za liječenjem antibioticima: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/>
              <a:t>Odgovarajući prostor kako bi se izbjegla prenapučenost;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/>
              <a:t>Životinje treba redovito promatrati kako bi se uočili rani znaci bolesti ili drugih problema;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/>
              <a:t>Treba održavati stabilne skupine - treba izbjegavati miješanje životinja iz različitih skupina, a mlade životinje treba držati odvojeno od starijih životinja;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/>
              <a:t>Očistite, dezinficirajte i osušite ograđene prostore kako biste smanjili opterećenje patogenima prije uvođenja sljedeće skupine životinja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1"/>
              <a:t>Stočari trebaju posjećivati prvo mlade pa onda starije životinje ili moraju promijeniti obuću i zaštitnu odjeću kada je potrebno posjetiti mlade životinje nakon rada s odraslim životinjama.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kern="0" spc="0" smtClean="0"/>
              <a:t>7</a:t>
            </a:fld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896450" y="1779373"/>
            <a:ext cx="50299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1" sz="2800"/>
              <a:t>Skenirajte ovaj QR kod kako biste saznali više o alatima za DISARM pristup ili posjetite </a:t>
            </a:r>
            <a:r>
              <a:rPr lang="hr-HR" dirty="1" b="0" i="0" sz="2800">
                <a:solidFill>
                  <a:srgbClr val="F8800A"/>
                </a:solidFill>
                <a:effectLst/>
              </a:rPr>
              <a:t>https://shorturl.at/rCGP3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1" sz="120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Ovaj je projekt financiran iz programa Europske unije za istraživanje i inovacije Horizont 2020 u okviru ugovora o dodjeli bespovratnih sredstava br. 817591.</a:t>
            </a:r>
            <a:r>
              <a:rPr lang="hr-HR" dirty="1" sz="120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="" xmlns:a16="http://schemas.microsoft.com/office/drawing/2014/main" id="{ACA203A2-7698-4AA8-3CB8-95E7F850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8" y="1098421"/>
            <a:ext cx="4658139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=""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94AB131-F9C1-48DB-AD3A-5C074FBC4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6AE9ED3E-A3FD-4FE3-BD8B-BC4B8C0205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873079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r-HR" dirty="1" sz="4000" noProof="0">
                <a:solidFill>
                  <a:schemeClr val="accent3">
                    <a:lumMod val="25000"/>
                  </a:schemeClr>
                </a:solidFill>
              </a:rPr>
              <a:t>Hvala!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kern="0" spc="0" smtClean="0"/>
              <a:pPr/>
              <a:t>8</a:t>
            </a:fld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8</TotalTime>
  <Words>344</Words>
  <Application>Microsoft Office PowerPoint</Application>
  <PresentationFormat>Custom</PresentationFormat>
  <Paragraphs>38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Optimal Housing for Livestock</vt:lpstr>
      <vt:lpstr>MAIN OBJECTIVES</vt:lpstr>
      <vt:lpstr>HOUSING CONCERNS SEVERAL SUBJECTS</vt:lpstr>
      <vt:lpstr>HOUSING SYSTEMS Coating surfaces in poultry, pig, and dairy farms</vt:lpstr>
      <vt:lpstr>ENVIRONMENT</vt:lpstr>
      <vt:lpstr>GROUP MANAGEMENT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Pinstra</cp:lastModifiedBy>
  <cp:revision>14</cp:revision>
  <dcterms:created xsi:type="dcterms:W3CDTF">2024-01-16T12:58:34Z</dcterms:created>
  <dcterms:modified xsi:type="dcterms:W3CDTF">2024-05-09T10:37:43Z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