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346" r:id="rId20"/>
    <p:sldId id="366" r:id="rId21"/>
    <p:sldId id="380" r:id="rId22"/>
    <p:sldId id="354" r:id="rId23"/>
    <p:sldId id="365" r:id="rId24"/>
    <p:sldId id="360" r:id="rId25"/>
    <p:sldId id="378" r:id="rId26"/>
    <p:sldId id="382"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7" autoAdjust="0"/>
    <p:restoredTop sz="65335" autoAdjust="0"/>
  </p:normalViewPr>
  <p:slideViewPr>
    <p:cSldViewPr>
      <p:cViewPr varScale="1">
        <p:scale>
          <a:sx n="55" d="100"/>
          <a:sy n="55" d="100"/>
        </p:scale>
        <p:origin x="114" y="336"/>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18/06/2024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ma.europa.eu/en/veterinary-regulatory-overview/antimicrobial-resistance-veterinary-medicine/european-surveillance-veterinary-antimicrobial-consumption-esvac-2009-20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Changes in average sales, in mg per kg estimated biomass, for 25 EU/EEA countries, 2011 to 2020</a:t>
            </a:r>
          </a:p>
          <a:p>
            <a:r>
              <a:rPr lang="en-GB" sz="1100" dirty="0">
                <a:latin typeface="EC Square Sans Pro" panose="020B0506040000020004" pitchFamily="34" charset="0"/>
              </a:rPr>
              <a:t>Source: EMA (2021)</a:t>
            </a:r>
          </a:p>
          <a:p>
            <a:endParaRPr lang="en-GB" sz="110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These figures would suggest that efforts at both national and EU/EEA level have been successful, resulting in a continuous decrease over time in the use of antibiotics in food-producing animals in of fluoroquinolones registered more mode most participating European countries.</a:t>
            </a:r>
          </a:p>
          <a:p>
            <a:pPr algn="l"/>
            <a:endParaRPr lang="en-GB" sz="1100" b="0" i="0" u="none" strike="noStrike" baseline="0" dirty="0">
              <a:latin typeface="EC Square Sans Pro" panose="020B0506040000020004" pitchFamily="34" charset="0"/>
            </a:endParaRPr>
          </a:p>
          <a:p>
            <a:pPr algn="l"/>
            <a:r>
              <a:rPr lang="en-GB" sz="1100" b="1" i="0" u="none" strike="noStrike" kern="1200" baseline="0" dirty="0">
                <a:solidFill>
                  <a:schemeClr val="tx1"/>
                </a:solidFill>
                <a:latin typeface="EC Square Sans Pro" panose="020B0506040000020004" pitchFamily="34" charset="0"/>
              </a:rPr>
              <a:t>Main indicator: Overall sales - overall reduction in sales</a:t>
            </a:r>
          </a:p>
          <a:p>
            <a:pPr algn="l"/>
            <a:r>
              <a:rPr lang="en-GB" sz="1100" b="1" i="0" u="none" strike="noStrike" baseline="0" dirty="0">
                <a:latin typeface="EC Square Sans Pro" panose="020B0506040000020004" pitchFamily="34" charset="0"/>
              </a:rPr>
              <a:t>Secondary indicators (substantial progress) : </a:t>
            </a:r>
            <a:r>
              <a:rPr lang="en-GB" sz="1100" b="0" i="0" u="none" strike="noStrike" baseline="0" dirty="0">
                <a:latin typeface="EC Square Sans Pro" panose="020B0506040000020004" pitchFamily="34" charset="0"/>
              </a:rPr>
              <a:t>sales in mg per kg of 3rd- and 4th-generation cephalosporins, polymyxins and quinolones</a:t>
            </a:r>
          </a:p>
          <a:p>
            <a:pPr algn="l"/>
            <a:r>
              <a:rPr lang="en-GB" sz="1100" b="0" i="0" u="none" strike="noStrike" baseline="0" dirty="0">
                <a:latin typeface="EC Square Sans Pro" panose="020B0506040000020004" pitchFamily="34" charset="0"/>
              </a:rPr>
              <a:t>Sales of fluoroquinolones registered more modest aggregated reductions.</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Note: synonym for </a:t>
            </a:r>
            <a:r>
              <a:rPr lang="en-GB" sz="1100" b="1" i="0" u="none" strike="noStrike" baseline="0" dirty="0">
                <a:latin typeface="EC Square Sans Pro" panose="020B0506040000020004" pitchFamily="34" charset="0"/>
              </a:rPr>
              <a:t>‘milligrams per PCU’ (PCU = population correction unit), </a:t>
            </a:r>
            <a:r>
              <a:rPr lang="en-GB" sz="1100" b="0" i="0" u="none" strike="noStrike" baseline="0" dirty="0">
                <a:latin typeface="EC Square Sans Pro" panose="020B0506040000020004" pitchFamily="34" charset="0"/>
              </a:rPr>
              <a:t>the </a:t>
            </a:r>
            <a:r>
              <a:rPr lang="en-GB" sz="1100" b="1" i="0" u="none" strike="noStrike" baseline="0" dirty="0">
                <a:latin typeface="EC Square Sans Pro" panose="020B0506040000020004" pitchFamily="34" charset="0"/>
              </a:rPr>
              <a:t>reporting unit for animal biomass equivalents </a:t>
            </a:r>
            <a:r>
              <a:rPr lang="en-GB" sz="1100" b="0" i="0" u="none" strike="noStrike" baseline="0" dirty="0">
                <a:latin typeface="EC Square Sans Pro" panose="020B0506040000020004" pitchFamily="34" charset="0"/>
              </a:rPr>
              <a:t>developed by the</a:t>
            </a:r>
          </a:p>
          <a:p>
            <a:pPr algn="l"/>
            <a:r>
              <a:rPr lang="en-GB" sz="1100" b="0" i="0" u="none" strike="noStrike" baseline="0" dirty="0">
                <a:latin typeface="EC Square Sans Pro" panose="020B0506040000020004" pitchFamily="34" charset="0"/>
              </a:rPr>
              <a:t>European Surveillance of Veterinary Antimicrobial Consumption (ESVAC) initiative.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1" i="0" u="none" strike="noStrike" baseline="0" dirty="0">
                <a:solidFill>
                  <a:srgbClr val="164B95"/>
                </a:solidFill>
                <a:latin typeface="Tahoma" panose="020B0604030504040204" pitchFamily="34" charset="0"/>
              </a:rPr>
              <a:t>Antimicrobial resistance affects real people </a:t>
            </a:r>
            <a:endParaRPr lang="es-ES" sz="1800" b="1" i="0" u="none" strike="noStrike" baseline="0" dirty="0">
              <a:solidFill>
                <a:srgbClr val="164B95"/>
              </a:solidFill>
              <a:latin typeface="Tahoma" panose="020B0604030504040204" pitchFamily="34" charset="0"/>
            </a:endParaRPr>
          </a:p>
          <a:p>
            <a:r>
              <a:rPr lang="es-ES" dirty="0" err="1"/>
              <a:t>Source</a:t>
            </a:r>
            <a:r>
              <a:rPr lang="es-ES" dirty="0"/>
              <a:t> Eurostat - </a:t>
            </a:r>
            <a:r>
              <a:rPr lang="es-ES" dirty="0" err="1"/>
              <a:t>Population</a:t>
            </a:r>
            <a:r>
              <a:rPr lang="es-ES" dirty="0"/>
              <a:t> </a:t>
            </a:r>
            <a:r>
              <a:rPr lang="es-ES" dirty="0" err="1"/>
              <a:t>of</a:t>
            </a:r>
            <a:r>
              <a:rPr lang="es-ES" dirty="0"/>
              <a:t> </a:t>
            </a:r>
            <a:r>
              <a:rPr lang="es-ES" dirty="0" err="1"/>
              <a:t>Slovakia</a:t>
            </a:r>
            <a:r>
              <a:rPr lang="es-ES" dirty="0"/>
              <a:t> in 2020: </a:t>
            </a:r>
            <a:r>
              <a:rPr lang="en-GB" sz="800" u="none" strike="noStrike" dirty="0">
                <a:effectLst/>
              </a:rPr>
              <a:t>5.457.873</a:t>
            </a:r>
            <a:endParaRPr lang="en-GB" sz="800" b="0" i="0" u="none" strike="noStrike" dirty="0">
              <a:solidFill>
                <a:srgbClr val="000000"/>
              </a:solidFill>
              <a:effectLst/>
              <a:latin typeface="Arial" panose="020B0604020202020204" pitchFamily="34" charset="0"/>
            </a:endParaRPr>
          </a:p>
          <a:p>
            <a:endParaRPr lang="en-GB" sz="1200" b="0" i="0" u="none" strike="noStrike" kern="12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rgbClr val="003399"/>
                </a:solidFill>
                <a:latin typeface="EC Square Sans Pro" panose="020B0506040000020004" pitchFamily="34" charset="0"/>
              </a:rPr>
              <a:t>Slovakial’s</a:t>
            </a:r>
            <a:r>
              <a:rPr lang="en-GB" dirty="0">
                <a:solidFill>
                  <a:srgbClr val="003399"/>
                </a:solidFill>
                <a:latin typeface="EC Square Sans Pro" panose="020B0506040000020004" pitchFamily="34" charset="0"/>
              </a:rPr>
              <a:t> population in 2020: </a:t>
            </a:r>
            <a:r>
              <a:rPr lang="en-GB" sz="1200" u="none" strike="noStrike" dirty="0">
                <a:effectLst/>
              </a:rPr>
              <a:t>5.457.873  </a:t>
            </a:r>
            <a:r>
              <a:rPr lang="en-GB" sz="1200" b="0" i="0" u="none" strike="noStrike" kern="1200" dirty="0">
                <a:solidFill>
                  <a:srgbClr val="000000"/>
                </a:solidFill>
                <a:effectLst/>
                <a:latin typeface="Calibri" panose="020F0502020204030204" pitchFamily="34" charset="0"/>
              </a:rPr>
              <a:t>(7</a:t>
            </a:r>
            <a:r>
              <a:rPr lang="en-GB" dirty="0">
                <a:solidFill>
                  <a:srgbClr val="003399"/>
                </a:solidFill>
                <a:latin typeface="EC Square Sans Pro" panose="020B0506040000020004" pitchFamily="34" charset="0"/>
              </a:rPr>
              <a:t> x  55) = 382 deaths in 2020</a:t>
            </a:r>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Source: 13</a:t>
            </a:r>
            <a:r>
              <a:rPr lang="en-GB" sz="1100" baseline="30000" dirty="0">
                <a:latin typeface="EC Square Sans Pro" panose="020B0506040000020004" pitchFamily="34" charset="0"/>
              </a:rPr>
              <a:t>th</a:t>
            </a:r>
            <a:r>
              <a:rPr lang="en-GB" sz="1100" dirty="0">
                <a:latin typeface="EC Square Sans Pro" panose="020B0506040000020004" pitchFamily="34" charset="0"/>
              </a:rPr>
              <a:t> ESVAC report.</a:t>
            </a:r>
          </a:p>
          <a:p>
            <a:endParaRPr lang="en-GB" sz="1100" dirty="0">
              <a:latin typeface="EC Square Sans Pro" panose="020B0506040000020004" pitchFamily="34" charset="0"/>
            </a:endParaRPr>
          </a:p>
          <a:p>
            <a:r>
              <a:rPr lang="en-GB" sz="1100" dirty="0">
                <a:latin typeface="EC Square Sans Pro" panose="020B0506040000020004" pitchFamily="34" charset="0"/>
              </a:rPr>
              <a:t>The PCU is the Population Correction Unit</a:t>
            </a:r>
          </a:p>
          <a:p>
            <a:pPr marL="171450" indent="-171450">
              <a:buFontTx/>
              <a:buChar char="-"/>
            </a:pPr>
            <a:r>
              <a:rPr lang="en-GB" sz="1100" dirty="0">
                <a:latin typeface="EC Square Sans Pro" panose="020B0506040000020004" pitchFamily="34" charset="0"/>
              </a:rPr>
              <a:t>Food producing animals have a standard weight in kilos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800" dirty="0">
                <a:solidFill>
                  <a:srgbClr val="000000"/>
                </a:solidFill>
                <a:latin typeface="Adobe Clean DC"/>
              </a:rPr>
              <a:t>We calculate the number of food producing animals per year and then multiply this number by the standard weight of each animal category.</a:t>
            </a:r>
            <a:endParaRPr lang="en-GB" sz="1800" dirty="0">
              <a:solidFill>
                <a:prstClr val="black"/>
              </a:solidFill>
              <a:latin typeface="Adobe Clean DC"/>
            </a:endParaRPr>
          </a:p>
          <a:p>
            <a:pPr marL="171450" indent="-171450">
              <a:buFontTx/>
              <a:buChar char="-"/>
            </a:pPr>
            <a:r>
              <a:rPr lang="en-GB" sz="1100" dirty="0">
                <a:latin typeface="EC Square Sans Pro" panose="020B0506040000020004" pitchFamily="34" charset="0"/>
              </a:rPr>
              <a:t>The result is the amount of kilograms of meat per year, animal biomass </a:t>
            </a:r>
            <a:r>
              <a:rPr lang="en-GB" sz="1800" dirty="0">
                <a:solidFill>
                  <a:srgbClr val="000000"/>
                </a:solidFill>
                <a:latin typeface="Adobe Clean DC"/>
              </a:rPr>
              <a:t>that could potentially be treated with antimicrobials.</a:t>
            </a:r>
            <a:endParaRPr lang="en-GB" sz="1100" dirty="0">
              <a:latin typeface="EC Square Sans Pro" panose="020B0506040000020004" pitchFamily="34" charset="0"/>
            </a:endParaRPr>
          </a:p>
          <a:p>
            <a:pPr marL="171450" indent="-171450">
              <a:buFontTx/>
              <a:buChar char="-"/>
            </a:pPr>
            <a:r>
              <a:rPr lang="en-GB" sz="1100" dirty="0">
                <a:latin typeface="EC Square Sans Pro" panose="020B0506040000020004" pitchFamily="34" charset="0"/>
              </a:rPr>
              <a:t>The total sales of antimicrobials per country is divided by the total number of kilos of meat.</a:t>
            </a:r>
          </a:p>
          <a:p>
            <a:pPr marL="171450" indent="-171450">
              <a:buFontTx/>
              <a:buChar char="-"/>
            </a:pPr>
            <a:r>
              <a:rPr lang="en-GB" sz="1100" dirty="0">
                <a:latin typeface="EC Square Sans Pro" panose="020B0506040000020004" pitchFamily="34" charset="0"/>
              </a:rPr>
              <a:t>The result is the theoretical amount of milligrams of consumed antimicrobials per kilo of meat (biomass). </a:t>
            </a:r>
          </a:p>
          <a:p>
            <a:pPr marL="0" indent="0">
              <a:buFontTx/>
              <a:buNone/>
            </a:pPr>
            <a:endParaRPr lang="en-GB" sz="1100" dirty="0">
              <a:latin typeface="EC Square Sans Pro" panose="020B0506040000020004" pitchFamily="34" charset="0"/>
            </a:endParaRPr>
          </a:p>
          <a:p>
            <a:pPr marL="0" indent="0">
              <a:buFontTx/>
              <a:buNone/>
            </a:pPr>
            <a:r>
              <a:rPr lang="en-GB" sz="1100" dirty="0">
                <a:latin typeface="EC Square Sans Pro" panose="020B0506040000020004" pitchFamily="34" charset="0"/>
              </a:rPr>
              <a:t>In </a:t>
            </a:r>
            <a:r>
              <a:rPr lang="en-GB" sz="1100" dirty="0" err="1">
                <a:latin typeface="EC Square Sans Pro" panose="020B0506040000020004" pitchFamily="34" charset="0"/>
              </a:rPr>
              <a:t>Slovakial</a:t>
            </a:r>
            <a:r>
              <a:rPr lang="en-GB" sz="1100" dirty="0">
                <a:latin typeface="EC Square Sans Pro" panose="020B0506040000020004" pitchFamily="34" charset="0"/>
              </a:rPr>
              <a:t>: 224 x 1000 tonnes = 224.000 tonnes of meat has been produced (2022).</a:t>
            </a:r>
          </a:p>
          <a:p>
            <a:pPr marL="0" indent="0">
              <a:buFontTx/>
              <a:buNone/>
            </a:pPr>
            <a:r>
              <a:rPr lang="en-GB" sz="1100" dirty="0">
                <a:latin typeface="EC Square Sans Pro" panose="020B0506040000020004" pitchFamily="34" charset="0"/>
              </a:rPr>
              <a:t>It is estimated that 41,1 milligrams of antimicrobials correspond to each kilogram of meat produced. </a:t>
            </a:r>
          </a:p>
          <a:p>
            <a:pPr marL="0" indent="0">
              <a:buFontTx/>
              <a:buNone/>
            </a:pPr>
            <a:r>
              <a:rPr lang="en-GB" sz="1100" dirty="0">
                <a:latin typeface="EC Square Sans Pro" panose="020B0506040000020004" pitchFamily="34" charset="0"/>
              </a:rPr>
              <a:t>Slovakia has reduced the total amount of antimicrobials in 16% from 2018 to 2022. </a:t>
            </a:r>
          </a:p>
          <a:p>
            <a:pPr marL="0" indent="0">
              <a:buFontTx/>
              <a:buNone/>
            </a:pPr>
            <a:endParaRPr lang="en-GB" sz="1100" dirty="0">
              <a:latin typeface="EC Square Sans Pro" panose="020B0506040000020004" pitchFamily="34" charset="0"/>
            </a:endParaRPr>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390635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Trends by country: </a:t>
            </a:r>
            <a:r>
              <a:rPr lang="en-GB" dirty="0">
                <a:hlinkClick r:id="rId3"/>
              </a:rPr>
              <a:t>European Surveillance of Veterinary Antimicrobial Consumption (ESVAC): 2009 - 2023 | European Medicines Agency (europa.eu)</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1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1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1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1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378067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18/06/2024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18/06/2024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emf"/></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emf"/></Relationships>
</file>

<file path=ppt/slides/_rels/slide18.xml.rels><?xml version="1.0" encoding="UTF-8" standalone="yes"?>
<Relationships xmlns="http://schemas.openxmlformats.org/package/2006/relationships"><Relationship Id="rId3" Type="http://schemas.openxmlformats.org/officeDocument/2006/relationships/hyperlink" Target="https://www.ema.europa.eu/system/files/documents/other/slovakia_pcu-antibiotic-veterinary-medicinal-products-food-producing-animals-2010-2022_en.pdf"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89.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3.png"/><Relationship Id="rId4" Type="http://schemas.openxmlformats.org/officeDocument/2006/relationships/image" Target="../media/image93.png"/></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7.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6.png"/><Relationship Id="rId5" Type="http://schemas.microsoft.com/office/2017/06/relationships/model3d" Target="../media/model3d1.glb"/><Relationship Id="rId4" Type="http://schemas.openxmlformats.org/officeDocument/2006/relationships/image" Target="../media/image9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xml"/><Relationship Id="rId16" Type="http://schemas.openxmlformats.org/officeDocument/2006/relationships/image" Target="../media/image55.svg"/><Relationship Id="rId1" Type="http://schemas.openxmlformats.org/officeDocument/2006/relationships/slideLayout" Target="../slideLayouts/slideLayout26.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SLOVAKIA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21 JUNE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rmAutofit fontScale="77500" lnSpcReduction="20000"/>
          </a:bodyPr>
          <a:lstStyle/>
          <a:p>
            <a:pPr marL="0" indent="0">
              <a:buNone/>
            </a:pPr>
            <a:r>
              <a:rPr lang="en-GB" sz="4000" b="1" dirty="0">
                <a:latin typeface="EC Square Sans Pro" panose="020B0506040000020004" pitchFamily="34" charset="0"/>
                <a:cs typeface="+mn-cs"/>
              </a:rPr>
              <a:t>In 2022, just over half the reduction target was reached</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600" b="1" dirty="0">
                <a:solidFill>
                  <a:schemeClr val="bg1"/>
                </a:solidFill>
                <a:latin typeface="EC Square Sans Pro" panose="020B0506040000020004" pitchFamily="34" charset="0"/>
              </a:rPr>
              <a:t>Changes in average overall sales</a:t>
            </a:r>
            <a:endParaRPr lang="en-GB" sz="3600" b="1" kern="0" dirty="0">
              <a:solidFill>
                <a:schemeClr val="bg1"/>
              </a:solidFill>
              <a:latin typeface="EC Square Sans Pro" panose="020B0506040000020004" pitchFamily="34" charset="0"/>
            </a:endParaRP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b="1" dirty="0">
                <a:latin typeface="EC Square Sans Pro" panose="020B0506040000020004" pitchFamily="34" charset="0"/>
                <a:cs typeface="+mn-cs"/>
              </a:rPr>
              <a:t>53%</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124200" cy="1261884"/>
          </a:xfrm>
          <a:prstGeom prst="rect">
            <a:avLst/>
          </a:prstGeom>
          <a:noFill/>
        </p:spPr>
        <p:txBody>
          <a:bodyPr wrap="square" rtlCol="0">
            <a:spAutoFit/>
          </a:bodyPr>
          <a:lstStyle/>
          <a:p>
            <a:r>
              <a:rPr lang="en-GB" sz="2000" dirty="0"/>
              <a:t>The trend over the years shows a reduction of use of antimicrobials</a:t>
            </a:r>
          </a:p>
          <a:p>
            <a:r>
              <a:rPr lang="en-GB" sz="800" dirty="0"/>
              <a:t>Calculated by measuring the amount of antimicrobials used per kilo of meat produced over the years</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5383" y="2143698"/>
            <a:ext cx="2857500" cy="1905000"/>
          </a:xfrm>
          <a:prstGeom prst="rect">
            <a:avLst/>
          </a:prstGeom>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5632311"/>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100 people died from AMR each day in Europe in 2020. </a:t>
            </a:r>
          </a:p>
          <a:p>
            <a:pPr algn="ctr"/>
            <a:endParaRPr lang="en-GB" sz="4000" b="1" dirty="0">
              <a:solidFill>
                <a:srgbClr val="2C7470"/>
              </a:solidFill>
              <a:latin typeface="EC Square Sans Pro" panose="020B0506040000020004" pitchFamily="34" charset="0"/>
            </a:endParaRPr>
          </a:p>
          <a:p>
            <a:pPr algn="ctr"/>
            <a:r>
              <a:rPr lang="en-GB" sz="4000" b="1" dirty="0">
                <a:solidFill>
                  <a:srgbClr val="2C7470"/>
                </a:solidFill>
                <a:latin typeface="EC Square Sans Pro" panose="020B0506040000020004" pitchFamily="34" charset="0"/>
              </a:rPr>
              <a:t>2.100 died from AMR in EU in 2020.</a:t>
            </a:r>
            <a:endParaRPr lang="en-US" sz="4000" b="1" dirty="0">
              <a:solidFill>
                <a:srgbClr val="2C7470"/>
              </a:solidFill>
              <a:latin typeface="EC Square Sans Pro" panose="020B0506040000020004" pitchFamily="34" charset="0"/>
            </a:endParaRPr>
          </a:p>
          <a:p>
            <a:pPr algn="ctr"/>
            <a:endParaRPr lang="en-US" sz="40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en-GB" sz="1400" dirty="0">
                <a:solidFill>
                  <a:srgbClr val="2C7470"/>
                </a:solidFill>
                <a:latin typeface="EC Square Sans Pro" panose="020B0506040000020004" pitchFamily="34" charset="0"/>
              </a:rPr>
              <a:t>Estimation of the burden of infections with antibiotic resistance bacteria presented as attributable deaths </a:t>
            </a:r>
            <a:r>
              <a:rPr lang="en-GB" sz="1400" b="1" dirty="0">
                <a:solidFill>
                  <a:srgbClr val="2C7470"/>
                </a:solidFill>
                <a:latin typeface="EC Square Sans Pro" panose="020B0506040000020004" pitchFamily="34" charset="0"/>
              </a:rPr>
              <a:t>per 100.000 population </a:t>
            </a:r>
            <a:r>
              <a:rPr lang="en-GB" sz="1400" dirty="0">
                <a:solidFill>
                  <a:srgbClr val="2C7470"/>
                </a:solidFill>
                <a:latin typeface="EC Square Sans Pro" panose="020B0506040000020004" pitchFamily="34" charset="0"/>
              </a:rPr>
              <a:t>by country, EU/EEA,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a:srcRect l="30001" t="18889" r="35944" b="6667"/>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a:srcRect l="27500" t="65555" r="27500" b="15647"/>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en-GB" sz="800" b="1" i="0" u="none" strike="noStrike" baseline="0" dirty="0">
                <a:solidFill>
                  <a:srgbClr val="2C7470"/>
                </a:solidFill>
                <a:latin typeface="EC Square Sans Pro" panose="020B0506040000020004" pitchFamily="34" charset="0"/>
              </a:rPr>
              <a:t>Assessing the health burden of infections with antibiotic-resistant bacteria in the EU/EEA, 2016-2020 TECHNICAL </a:t>
            </a:r>
            <a:r>
              <a:rPr lang="en-GB" sz="800" b="0" i="0" u="none" strike="noStrike" baseline="0" dirty="0">
                <a:solidFill>
                  <a:srgbClr val="2C7470"/>
                </a:solidFill>
                <a:latin typeface="EC Square Sans Pro" panose="020B0506040000020004" pitchFamily="34" charset="0"/>
              </a:rPr>
              <a:t>REPORT</a:t>
            </a:r>
            <a:endParaRPr lang="en-GB" dirty="0">
              <a:solidFill>
                <a:srgbClr val="2C7470"/>
              </a:solidFill>
              <a:latin typeface="EC Square Sans Pro" panose="020B0506040000020004" pitchFamily="34" charset="0"/>
            </a:endParaRPr>
          </a:p>
        </p:txBody>
      </p:sp>
      <p:sp>
        <p:nvSpPr>
          <p:cNvPr id="2" name="CuadroTexto 1">
            <a:extLst>
              <a:ext uri="{FF2B5EF4-FFF2-40B4-BE49-F238E27FC236}">
                <a16:creationId xmlns:a16="http://schemas.microsoft.com/office/drawing/2014/main" id="{1A64C2E3-D2D2-4ED8-9673-9545DC916ECB}"/>
              </a:ext>
            </a:extLst>
          </p:cNvPr>
          <p:cNvSpPr txBox="1"/>
          <p:nvPr/>
        </p:nvSpPr>
        <p:spPr>
          <a:xfrm>
            <a:off x="2842437" y="2132487"/>
            <a:ext cx="4419600" cy="1077218"/>
          </a:xfrm>
          <a:prstGeom prst="rect">
            <a:avLst/>
          </a:prstGeom>
          <a:noFill/>
        </p:spPr>
        <p:txBody>
          <a:bodyPr wrap="square" rtlCol="0">
            <a:spAutoFit/>
          </a:bodyPr>
          <a:lstStyle/>
          <a:p>
            <a:pPr algn="ctr"/>
            <a:r>
              <a:rPr lang="en-GB" sz="3200" b="1" dirty="0">
                <a:solidFill>
                  <a:srgbClr val="FF0000"/>
                </a:solidFill>
                <a:latin typeface="EC Square Sans Pro" panose="020B0506040000020004" pitchFamily="34" charset="0"/>
              </a:rPr>
              <a:t>Slovakia</a:t>
            </a:r>
          </a:p>
          <a:p>
            <a:r>
              <a:rPr lang="en-GB" sz="3200" b="1" dirty="0">
                <a:solidFill>
                  <a:srgbClr val="FF0000"/>
                </a:solidFill>
                <a:latin typeface="EC Square Sans Pro" panose="020B0506040000020004" pitchFamily="34" charset="0"/>
              </a:rPr>
              <a:t>382 deaths in 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2982645" y="2369873"/>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2677845" y="2156314"/>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en-GB" sz="700" dirty="0"/>
              <a:t>Malta’s population in 2020 515.000 (7 x 5,15 = 36 deaths)</a:t>
            </a:r>
          </a:p>
        </p:txBody>
      </p:sp>
    </p:spTree>
    <p:extLst>
      <p:ext uri="{BB962C8B-B14F-4D97-AF65-F5344CB8AC3E}">
        <p14:creationId xmlns:p14="http://schemas.microsoft.com/office/powerpoint/2010/main" val="11907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109742" y="4896989"/>
            <a:ext cx="5986258" cy="2234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273539" y="63014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7799800" y="4696666"/>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779247" y="1315652"/>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dirty="0">
                <a:solidFill>
                  <a:schemeClr val="bg1"/>
                </a:solidFill>
                <a:latin typeface="EC Square Sans Pro" panose="020B0506040000020004" pitchFamily="34" charset="0"/>
              </a:rPr>
              <a:t>SLOVAKIA</a:t>
            </a:r>
            <a:endParaRPr lang="es-ES" sz="3200" b="1" kern="0" dirty="0">
              <a:solidFill>
                <a:schemeClr val="bg1"/>
              </a:solidFill>
              <a:latin typeface="EC Square Sans Pro" panose="020B0506040000020004" pitchFamily="34" charset="0"/>
            </a:endParaRP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467600" y="2634587"/>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04EDFBC6-683D-4042-A8A1-36D315450F41}"/>
              </a:ext>
            </a:extLst>
          </p:cNvPr>
          <p:cNvPicPr>
            <a:picLocks noChangeAspect="1"/>
          </p:cNvPicPr>
          <p:nvPr/>
        </p:nvPicPr>
        <p:blipFill>
          <a:blip r:embed="rId9"/>
          <a:stretch>
            <a:fillRect/>
          </a:stretch>
        </p:blipFill>
        <p:spPr>
          <a:xfrm>
            <a:off x="8832850" y="3302"/>
            <a:ext cx="3359150" cy="2889250"/>
          </a:xfrm>
          <a:prstGeom prst="rect">
            <a:avLst/>
          </a:prstGeom>
          <a:solidFill>
            <a:schemeClr val="bg1"/>
          </a:solidFill>
        </p:spPr>
      </p:pic>
    </p:spTree>
    <p:extLst>
      <p:ext uri="{BB962C8B-B14F-4D97-AF65-F5344CB8AC3E}">
        <p14:creationId xmlns:p14="http://schemas.microsoft.com/office/powerpoint/2010/main" val="361296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29865" y="145874"/>
            <a:ext cx="7994143" cy="532414"/>
          </a:xfrm>
        </p:spPr>
        <p:txBody>
          <a:bodyPr>
            <a:normAutofit/>
          </a:bodyPr>
          <a:lstStyle/>
          <a:p>
            <a:pPr marL="0" indent="0">
              <a:buNone/>
            </a:pPr>
            <a:r>
              <a:rPr lang="en-GB" sz="2795" b="1" dirty="0">
                <a:latin typeface="EC Square Sans Pro" panose="020B0506040000020004" pitchFamily="34" charset="0"/>
              </a:rPr>
              <a:t>Sales of VMP in SLOVAKIA</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2064865" y="692150"/>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332519" y="800061"/>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43" name="CuadroTexto 42">
            <a:extLst>
              <a:ext uri="{FF2B5EF4-FFF2-40B4-BE49-F238E27FC236}">
                <a16:creationId xmlns:a16="http://schemas.microsoft.com/office/drawing/2014/main" id="{F8633F7F-3BAA-4B15-A636-760184597926}"/>
              </a:ext>
            </a:extLst>
          </p:cNvPr>
          <p:cNvSpPr txBox="1"/>
          <p:nvPr/>
        </p:nvSpPr>
        <p:spPr>
          <a:xfrm>
            <a:off x="7921419" y="860682"/>
            <a:ext cx="3422662" cy="368649"/>
          </a:xfrm>
          <a:prstGeom prst="rect">
            <a:avLst/>
          </a:prstGeom>
          <a:noFill/>
        </p:spPr>
        <p:txBody>
          <a:bodyPr wrap="square" rtlCol="0">
            <a:spAutoFit/>
          </a:bodyPr>
          <a:lstStyle/>
          <a:p>
            <a:pPr algn="ctr"/>
            <a:r>
              <a:rPr lang="en-GB" sz="1797" b="1" dirty="0">
                <a:solidFill>
                  <a:srgbClr val="003399"/>
                </a:solidFill>
              </a:rPr>
              <a:t>Sales trends (2011-2022)</a:t>
            </a:r>
          </a:p>
        </p:txBody>
      </p:sp>
      <p:sp>
        <p:nvSpPr>
          <p:cNvPr id="29" name="Rectángulo 28">
            <a:extLst>
              <a:ext uri="{FF2B5EF4-FFF2-40B4-BE49-F238E27FC236}">
                <a16:creationId xmlns:a16="http://schemas.microsoft.com/office/drawing/2014/main" id="{2F4DEEC5-3957-470D-845F-37B2C55AF429}"/>
              </a:ext>
            </a:extLst>
          </p:cNvPr>
          <p:cNvSpPr/>
          <p:nvPr/>
        </p:nvSpPr>
        <p:spPr>
          <a:xfrm>
            <a:off x="3332520" y="1229636"/>
            <a:ext cx="2381045" cy="388846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1" name="CuadroTexto 10">
            <a:extLst>
              <a:ext uri="{FF2B5EF4-FFF2-40B4-BE49-F238E27FC236}">
                <a16:creationId xmlns:a16="http://schemas.microsoft.com/office/drawing/2014/main" id="{7E229F46-F3A1-470F-9C84-BF26FB9CC2F6}"/>
              </a:ext>
            </a:extLst>
          </p:cNvPr>
          <p:cNvSpPr txBox="1"/>
          <p:nvPr/>
        </p:nvSpPr>
        <p:spPr>
          <a:xfrm>
            <a:off x="3375387" y="1235973"/>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49,2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21936" y="2480228"/>
            <a:ext cx="2345061"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41,1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70581" y="195301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-16%</a:t>
            </a:r>
            <a:endParaRPr lang="en-GB" sz="4392" b="1" dirty="0">
              <a:solidFill>
                <a:srgbClr val="003399"/>
              </a:solidFill>
              <a:latin typeface="EC Square Sans Pro" panose="020B0506040000020004" pitchFamily="34" charset="0"/>
            </a:endParaRPr>
          </a:p>
        </p:txBody>
      </p:sp>
      <p:pic>
        <p:nvPicPr>
          <p:cNvPr id="16" name="Imagen 15">
            <a:extLst>
              <a:ext uri="{FF2B5EF4-FFF2-40B4-BE49-F238E27FC236}">
                <a16:creationId xmlns:a16="http://schemas.microsoft.com/office/drawing/2014/main" id="{2029387C-3ACD-43A8-8D8A-5D27283F28EE}"/>
              </a:ext>
            </a:extLst>
          </p:cNvPr>
          <p:cNvPicPr>
            <a:picLocks noChangeAspect="1"/>
          </p:cNvPicPr>
          <p:nvPr/>
        </p:nvPicPr>
        <p:blipFill rotWithShape="1">
          <a:blip r:embed="rId3"/>
          <a:srcRect l="19375" t="17778" r="27077" b="79343"/>
          <a:stretch/>
        </p:blipFill>
        <p:spPr>
          <a:xfrm>
            <a:off x="3306419" y="5098593"/>
            <a:ext cx="8606384" cy="260306"/>
          </a:xfrm>
          <a:prstGeom prst="rect">
            <a:avLst/>
          </a:prstGeom>
        </p:spPr>
      </p:pic>
      <p:pic>
        <p:nvPicPr>
          <p:cNvPr id="6" name="Imagen 5">
            <a:extLst>
              <a:ext uri="{FF2B5EF4-FFF2-40B4-BE49-F238E27FC236}">
                <a16:creationId xmlns:a16="http://schemas.microsoft.com/office/drawing/2014/main" id="{9D9F89A1-BDEA-4C89-904F-E122AE56B12F}"/>
              </a:ext>
            </a:extLst>
          </p:cNvPr>
          <p:cNvPicPr>
            <a:picLocks noChangeAspect="1"/>
          </p:cNvPicPr>
          <p:nvPr/>
        </p:nvPicPr>
        <p:blipFill>
          <a:blip r:embed="rId4"/>
          <a:stretch>
            <a:fillRect/>
          </a:stretch>
        </p:blipFill>
        <p:spPr>
          <a:xfrm>
            <a:off x="387650" y="1224035"/>
            <a:ext cx="2960306" cy="5478268"/>
          </a:xfrm>
          <a:prstGeom prst="rect">
            <a:avLst/>
          </a:prstGeom>
        </p:spPr>
      </p:pic>
      <p:pic>
        <p:nvPicPr>
          <p:cNvPr id="21" name="Imagen 20">
            <a:extLst>
              <a:ext uri="{FF2B5EF4-FFF2-40B4-BE49-F238E27FC236}">
                <a16:creationId xmlns:a16="http://schemas.microsoft.com/office/drawing/2014/main" id="{90F38A2F-0D4C-4615-9671-E13E1FABC940}"/>
              </a:ext>
            </a:extLst>
          </p:cNvPr>
          <p:cNvPicPr>
            <a:picLocks noChangeAspect="1"/>
          </p:cNvPicPr>
          <p:nvPr/>
        </p:nvPicPr>
        <p:blipFill rotWithShape="1">
          <a:blip r:embed="rId5"/>
          <a:srcRect l="13714" t="51740" r="7523" b="19831"/>
          <a:stretch/>
        </p:blipFill>
        <p:spPr>
          <a:xfrm>
            <a:off x="3321936" y="5349413"/>
            <a:ext cx="8482413" cy="1505394"/>
          </a:xfrm>
          <a:prstGeom prst="rect">
            <a:avLst/>
          </a:prstGeom>
        </p:spPr>
      </p:pic>
      <p:pic>
        <p:nvPicPr>
          <p:cNvPr id="8" name="Imagen 7">
            <a:extLst>
              <a:ext uri="{FF2B5EF4-FFF2-40B4-BE49-F238E27FC236}">
                <a16:creationId xmlns:a16="http://schemas.microsoft.com/office/drawing/2014/main" id="{3B3B9A1B-6351-44CC-A42A-CF18427A1F23}"/>
              </a:ext>
            </a:extLst>
          </p:cNvPr>
          <p:cNvPicPr>
            <a:picLocks noChangeAspect="1"/>
          </p:cNvPicPr>
          <p:nvPr/>
        </p:nvPicPr>
        <p:blipFill rotWithShape="1">
          <a:blip r:embed="rId6"/>
          <a:srcRect l="8750" t="17755" r="47500" b="31111"/>
          <a:stretch/>
        </p:blipFill>
        <p:spPr>
          <a:xfrm>
            <a:off x="5706361" y="1271329"/>
            <a:ext cx="6097987" cy="3913162"/>
          </a:xfrm>
          <a:prstGeom prst="rect">
            <a:avLst/>
          </a:prstGeom>
        </p:spPr>
      </p:pic>
    </p:spTree>
    <p:extLst>
      <p:ext uri="{BB962C8B-B14F-4D97-AF65-F5344CB8AC3E}">
        <p14:creationId xmlns:p14="http://schemas.microsoft.com/office/powerpoint/2010/main" val="36225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677400" y="1454150"/>
            <a:ext cx="2505075" cy="1154162"/>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rPr>
              <a:t>Country information </a:t>
            </a:r>
          </a:p>
          <a:p>
            <a:r>
              <a:rPr lang="en-GB" sz="1100" b="0" i="0" dirty="0">
                <a:effectLst/>
                <a:latin typeface="Verdana" panose="020B0604030504040204" pitchFamily="34" charset="0"/>
                <a:hlinkClick r:id="rId3"/>
              </a:rPr>
              <a:t>Slovakia - Sales trends (mg/PCU) of antibiotic veterinary medicinal products for food-producing animals from 2010 to 2022</a:t>
            </a:r>
            <a:endParaRPr lang="en-GB" sz="800" dirty="0">
              <a:solidFill>
                <a:srgbClr val="003399"/>
              </a:solidFill>
            </a:endParaRP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 report</a:t>
            </a:r>
            <a:endParaRPr lang="en-GB" sz="1400" b="1" i="0" u="none" strike="noStrike" baseline="0" dirty="0">
              <a:solidFill>
                <a:srgbClr val="003399"/>
              </a:solidFill>
              <a:latin typeface="Verdana" panose="020B0604030504040204" pitchFamily="34" charset="0"/>
              <a:ea typeface="Verdana" panose="020B0604030504040204" pitchFamily="34" charset="0"/>
            </a:endParaRP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SLOVAKIA</a:t>
            </a:r>
          </a:p>
        </p:txBody>
      </p:sp>
      <p:pic>
        <p:nvPicPr>
          <p:cNvPr id="5" name="Imagen 4">
            <a:extLst>
              <a:ext uri="{FF2B5EF4-FFF2-40B4-BE49-F238E27FC236}">
                <a16:creationId xmlns:a16="http://schemas.microsoft.com/office/drawing/2014/main" id="{2D12A9E4-541C-4C93-995A-E7D92F547E4C}"/>
              </a:ext>
            </a:extLst>
          </p:cNvPr>
          <p:cNvPicPr>
            <a:picLocks noChangeAspect="1"/>
          </p:cNvPicPr>
          <p:nvPr/>
        </p:nvPicPr>
        <p:blipFill rotWithShape="1">
          <a:blip r:embed="rId5"/>
          <a:srcRect l="8125" t="64444" r="53125" b="13982"/>
          <a:stretch/>
        </p:blipFill>
        <p:spPr>
          <a:xfrm>
            <a:off x="838200" y="647639"/>
            <a:ext cx="7239000" cy="2267052"/>
          </a:xfrm>
          <a:prstGeom prst="rect">
            <a:avLst/>
          </a:prstGeom>
        </p:spPr>
      </p:pic>
      <p:pic>
        <p:nvPicPr>
          <p:cNvPr id="14" name="Imagen 13">
            <a:extLst>
              <a:ext uri="{FF2B5EF4-FFF2-40B4-BE49-F238E27FC236}">
                <a16:creationId xmlns:a16="http://schemas.microsoft.com/office/drawing/2014/main" id="{28FC5B3B-354C-40FE-873B-D78A4890B538}"/>
              </a:ext>
            </a:extLst>
          </p:cNvPr>
          <p:cNvPicPr>
            <a:picLocks noChangeAspect="1"/>
          </p:cNvPicPr>
          <p:nvPr/>
        </p:nvPicPr>
        <p:blipFill rotWithShape="1">
          <a:blip r:embed="rId5"/>
          <a:srcRect l="55000" t="73284" r="8125" b="13982"/>
          <a:stretch/>
        </p:blipFill>
        <p:spPr>
          <a:xfrm>
            <a:off x="719926" y="3154689"/>
            <a:ext cx="7509674" cy="1458794"/>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6362701" y="4006853"/>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141792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a:xfrm>
            <a:off x="6129936" y="5488247"/>
            <a:ext cx="4495800" cy="323855"/>
          </a:xfrm>
        </p:spPr>
        <p:txBody>
          <a:bodyPr/>
          <a:lstStyle/>
          <a:p>
            <a:pPr marL="0" indent="0">
              <a:buNone/>
            </a:pPr>
            <a:r>
              <a:rPr lang="es-ES" dirty="0">
                <a:latin typeface="EC Square Sans Pro" panose="020B0506040000020004" pitchFamily="34" charset="0"/>
              </a:rPr>
              <a:t>SLOVAKIA, 21 JUNE 2024</a:t>
            </a:r>
          </a:p>
          <a:p>
            <a:endParaRPr lang="es-ES" dirty="0"/>
          </a:p>
        </p:txBody>
      </p:sp>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36F0F27-86F4-483A-B978-2C3E8CFE0742}"/>
              </a:ext>
            </a:extLst>
          </p:cNvPr>
          <p:cNvSpPr>
            <a:spLocks noGrp="1"/>
          </p:cNvSpPr>
          <p:nvPr>
            <p:ph type="body" sz="quarter" idx="10"/>
          </p:nvPr>
        </p:nvSpPr>
        <p:spPr>
          <a:xfrm>
            <a:off x="609600" y="498480"/>
            <a:ext cx="11125200" cy="685800"/>
          </a:xfrm>
        </p:spPr>
        <p:txBody>
          <a:bodyPr>
            <a:normAutofit/>
          </a:bodyPr>
          <a:lstStyle/>
          <a:p>
            <a:pPr marL="0" indent="0">
              <a:buNone/>
            </a:pPr>
            <a:r>
              <a:rPr lang="en-GB" dirty="0">
                <a:latin typeface="EC Square Sans Pro" panose="020B0506040000020004" pitchFamily="34" charset="0"/>
              </a:rPr>
              <a:t>Overall consumption of </a:t>
            </a:r>
            <a:r>
              <a:rPr lang="en-GB" b="1" dirty="0">
                <a:latin typeface="EC Square Sans Pro" panose="020B0506040000020004" pitchFamily="34" charset="0"/>
              </a:rPr>
              <a:t>ANTIMICROBIALS</a:t>
            </a:r>
            <a:r>
              <a:rPr lang="en-GB" dirty="0">
                <a:latin typeface="EC Square Sans Pro" panose="020B0506040000020004" pitchFamily="34" charset="0"/>
              </a:rPr>
              <a:t>, 2017 (mg/kg of estimated biomass)</a:t>
            </a:r>
          </a:p>
        </p:txBody>
      </p:sp>
      <p:pic>
        <p:nvPicPr>
          <p:cNvPr id="4" name="Imagen 3">
            <a:extLst>
              <a:ext uri="{FF2B5EF4-FFF2-40B4-BE49-F238E27FC236}">
                <a16:creationId xmlns:a16="http://schemas.microsoft.com/office/drawing/2014/main" id="{2AAFB5EB-A9EB-4E1E-8222-5C57DBF76CA5}"/>
              </a:ext>
            </a:extLst>
          </p:cNvPr>
          <p:cNvPicPr>
            <a:picLocks noChangeAspect="1"/>
          </p:cNvPicPr>
          <p:nvPr/>
        </p:nvPicPr>
        <p:blipFill rotWithShape="1">
          <a:blip r:embed="rId3"/>
          <a:srcRect l="30625" t="24512" r="16250" b="25823"/>
          <a:stretch/>
        </p:blipFill>
        <p:spPr>
          <a:xfrm>
            <a:off x="483781" y="841380"/>
            <a:ext cx="10900972" cy="5732409"/>
          </a:xfrm>
          <a:prstGeom prst="rect">
            <a:avLst/>
          </a:prstGeom>
        </p:spPr>
      </p:pic>
      <p:sp>
        <p:nvSpPr>
          <p:cNvPr id="9" name="Rectángulo: esquinas redondeadas 8">
            <a:extLst>
              <a:ext uri="{FF2B5EF4-FFF2-40B4-BE49-F238E27FC236}">
                <a16:creationId xmlns:a16="http://schemas.microsoft.com/office/drawing/2014/main" id="{CFF1538B-7D18-4927-A056-0BB826DCAE79}"/>
              </a:ext>
            </a:extLst>
          </p:cNvPr>
          <p:cNvSpPr/>
          <p:nvPr/>
        </p:nvSpPr>
        <p:spPr>
          <a:xfrm>
            <a:off x="152400" y="5035550"/>
            <a:ext cx="12039600" cy="2317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uadroTexto 5">
            <a:extLst>
              <a:ext uri="{FF2B5EF4-FFF2-40B4-BE49-F238E27FC236}">
                <a16:creationId xmlns:a16="http://schemas.microsoft.com/office/drawing/2014/main" id="{1C9FBD61-1983-4BFF-B51E-AED4FCCFB43B}"/>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96238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564708" y="0"/>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4343400" y="484766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62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2965450" y="4747986"/>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4284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Economical impact</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3108543"/>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p>
          <a:p>
            <a:pPr algn="l"/>
            <a:endParaRPr lang="en-GB" sz="4000" dirty="0">
              <a:solidFill>
                <a:srgbClr val="3F4A52"/>
              </a:solidFill>
              <a:latin typeface="Open Sans" panose="020B0606030504020204" pitchFamily="34" charset="0"/>
            </a:endParaRPr>
          </a:p>
          <a:p>
            <a:pPr algn="ctr"/>
            <a:r>
              <a:rPr lang="en-GB" sz="6000" b="1" i="0" dirty="0">
                <a:solidFill>
                  <a:srgbClr val="003399"/>
                </a:solidFill>
                <a:effectLst/>
                <a:latin typeface="EC Square Sans Pro" panose="020B0506040000020004" pitchFamily="34" charset="0"/>
              </a:rPr>
              <a:t>€1.1 billion </a:t>
            </a:r>
          </a:p>
          <a:p>
            <a:pPr algn="ctr"/>
            <a:r>
              <a:rPr lang="en-GB" sz="6000" b="0" i="0" dirty="0">
                <a:solidFill>
                  <a:srgbClr val="003399"/>
                </a:solidFill>
                <a:effectLst/>
                <a:latin typeface="EC Square Sans Pro" panose="020B0506040000020004" pitchFamily="34" charset="0"/>
              </a:rPr>
              <a:t>per year</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food,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377486" cy="4958079"/>
          </a:xfrm>
          <a:prstGeom prst="rect">
            <a:avLst/>
          </a:prstGeom>
        </p:spPr>
      </p:pic>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8834902B-AFDC-420D-B9AA-2DA1B07C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docProps/app.xml><?xml version="1.0" encoding="utf-8"?>
<Properties xmlns="http://schemas.openxmlformats.org/officeDocument/2006/extended-properties" xmlns:vt="http://schemas.openxmlformats.org/officeDocument/2006/docPropsVTypes">
  <Template/>
  <TotalTime>0</TotalTime>
  <Words>3305</Words>
  <Application>Microsoft Office PowerPoint</Application>
  <PresentationFormat>Custom</PresentationFormat>
  <Paragraphs>292</Paragraphs>
  <Slides>23</Slides>
  <Notes>22</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Tahoma</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248</cp:revision>
  <dcterms:created xsi:type="dcterms:W3CDTF">2023-11-20T15:58:16Z</dcterms:created>
  <dcterms:modified xsi:type="dcterms:W3CDTF">2024-06-18T13:51:11Z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