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2437" r:id="rId20"/>
    <p:sldId id="2438" r:id="rId21"/>
    <p:sldId id="2439" r:id="rId22"/>
    <p:sldId id="2440" r:id="rId23"/>
    <p:sldId id="2441" r:id="rId24"/>
    <p:sldId id="2442" r:id="rId25"/>
    <p:sldId id="2443" r:id="rId26"/>
    <p:sldId id="2444"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7" autoAdjust="0"/>
    <p:restoredTop sz="65335" autoAdjust="0"/>
  </p:normalViewPr>
  <p:slideViewPr>
    <p:cSldViewPr>
      <p:cViewPr varScale="1">
        <p:scale>
          <a:sx n="72" d="100"/>
          <a:sy n="72" d="100"/>
        </p:scale>
        <p:origin x="1572" y="66"/>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03/06/2024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Changes in average sales, in mg per kg estimated biomass, for 25 EU/EEA countries, 2011 to 2020</a:t>
            </a:r>
          </a:p>
          <a:p>
            <a:r>
              <a:rPr lang="en-GB" sz="1100" dirty="0">
                <a:latin typeface="EC Square Sans Pro" panose="020B0506040000020004" pitchFamily="34" charset="0"/>
              </a:rPr>
              <a:t>Source: EMA (2021)</a:t>
            </a:r>
          </a:p>
          <a:p>
            <a:endParaRPr lang="en-GB" sz="110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These figures would suggest that efforts at both national and EU/EEA level have been successful, resulting in a continuous decrease over time in the use of antibiotics in food-producing animals in of fluoroquinolones registered more mode most participating European countries.</a:t>
            </a:r>
          </a:p>
          <a:p>
            <a:pPr algn="l"/>
            <a:endParaRPr lang="en-GB" sz="1100" b="0" i="0" u="none" strike="noStrike" baseline="0" dirty="0">
              <a:latin typeface="EC Square Sans Pro" panose="020B0506040000020004" pitchFamily="34" charset="0"/>
            </a:endParaRPr>
          </a:p>
          <a:p>
            <a:pPr algn="l"/>
            <a:r>
              <a:rPr lang="en-GB" sz="1100" b="1" i="0" u="none" strike="noStrike" kern="1200" baseline="0" dirty="0">
                <a:solidFill>
                  <a:schemeClr val="tx1"/>
                </a:solidFill>
                <a:latin typeface="EC Square Sans Pro" panose="020B0506040000020004" pitchFamily="34" charset="0"/>
              </a:rPr>
              <a:t>Main indicator: Overall sales - overall reduction in sales</a:t>
            </a:r>
          </a:p>
          <a:p>
            <a:pPr algn="l"/>
            <a:r>
              <a:rPr lang="en-GB" sz="1100" b="1" i="0" u="none" strike="noStrike" baseline="0" dirty="0">
                <a:latin typeface="EC Square Sans Pro" panose="020B0506040000020004" pitchFamily="34" charset="0"/>
              </a:rPr>
              <a:t>Secondary indicators (substantial progress) : </a:t>
            </a:r>
            <a:r>
              <a:rPr lang="en-GB" sz="1100" b="0" i="0" u="none" strike="noStrike" baseline="0" dirty="0">
                <a:latin typeface="EC Square Sans Pro" panose="020B0506040000020004" pitchFamily="34" charset="0"/>
              </a:rPr>
              <a:t>sales in mg per kg of 3rd- and 4th-generation cephalosporins, polymyxins and quinolones</a:t>
            </a:r>
          </a:p>
          <a:p>
            <a:pPr algn="l"/>
            <a:r>
              <a:rPr lang="en-GB" sz="1100" b="0" i="0" u="none" strike="noStrike" baseline="0" dirty="0">
                <a:latin typeface="EC Square Sans Pro" panose="020B0506040000020004" pitchFamily="34" charset="0"/>
              </a:rPr>
              <a:t>Sales of fluoroquinolones registered more modest aggregated reductions.</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Note: synonym for </a:t>
            </a:r>
            <a:r>
              <a:rPr lang="en-GB" sz="1100" b="1" i="0" u="none" strike="noStrike" baseline="0" dirty="0">
                <a:latin typeface="EC Square Sans Pro" panose="020B0506040000020004" pitchFamily="34" charset="0"/>
              </a:rPr>
              <a:t>‘milligrams per PCU’ (PCU = population correction unit), </a:t>
            </a:r>
            <a:r>
              <a:rPr lang="en-GB" sz="1100" b="0" i="0" u="none" strike="noStrike" baseline="0" dirty="0">
                <a:latin typeface="EC Square Sans Pro" panose="020B0506040000020004" pitchFamily="34" charset="0"/>
              </a:rPr>
              <a:t>the </a:t>
            </a:r>
            <a:r>
              <a:rPr lang="en-GB" sz="1100" b="1" i="0" u="none" strike="noStrike" baseline="0" dirty="0">
                <a:latin typeface="EC Square Sans Pro" panose="020B0506040000020004" pitchFamily="34" charset="0"/>
              </a:rPr>
              <a:t>reporting unit for animal biomass equivalents </a:t>
            </a:r>
            <a:r>
              <a:rPr lang="en-GB" sz="1100" b="0" i="0" u="none" strike="noStrike" baseline="0" dirty="0">
                <a:latin typeface="EC Square Sans Pro" panose="020B0506040000020004" pitchFamily="34" charset="0"/>
              </a:rPr>
              <a:t>developed by the</a:t>
            </a:r>
          </a:p>
          <a:p>
            <a:pPr algn="l"/>
            <a:r>
              <a:rPr lang="en-GB" sz="1100" b="0" i="0" u="none" strike="noStrike" baseline="0" dirty="0">
                <a:latin typeface="EC Square Sans Pro" panose="020B0506040000020004" pitchFamily="34" charset="0"/>
              </a:rPr>
              <a:t>European Surveillance of Veterinary Antimicrobial Consumption (ESVAC) initiative.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1" i="0" u="none" strike="noStrike" baseline="0" dirty="0">
                <a:solidFill>
                  <a:srgbClr val="164B95"/>
                </a:solidFill>
                <a:latin typeface="Tahoma" panose="020B0604030504040204" pitchFamily="34" charset="0"/>
              </a:rPr>
              <a:t>Antimicrobial resistance affects real people </a:t>
            </a:r>
            <a:endParaRPr lang="es-ES" sz="1800" b="1" i="0" u="none" strike="noStrike" baseline="0" dirty="0">
              <a:solidFill>
                <a:srgbClr val="164B95"/>
              </a:solidFill>
              <a:latin typeface="Tahoma" panose="020B0604030504040204" pitchFamily="34" charset="0"/>
            </a:endParaRPr>
          </a:p>
          <a:p>
            <a:r>
              <a:rPr lang="es-ES" dirty="0" err="1"/>
              <a:t>Source</a:t>
            </a:r>
            <a:r>
              <a:rPr lang="es-ES" dirty="0"/>
              <a:t> Eurostat - </a:t>
            </a:r>
            <a:r>
              <a:rPr lang="es-ES" dirty="0" err="1"/>
              <a:t>Population</a:t>
            </a:r>
            <a:r>
              <a:rPr lang="es-ES" dirty="0"/>
              <a:t> </a:t>
            </a:r>
            <a:r>
              <a:rPr lang="es-ES" dirty="0" err="1"/>
              <a:t>of</a:t>
            </a:r>
            <a:r>
              <a:rPr lang="es-ES" dirty="0"/>
              <a:t> Portugal in 2020: </a:t>
            </a:r>
            <a:r>
              <a:rPr lang="en-GB" sz="800" u="none" strike="noStrike" dirty="0">
                <a:effectLst/>
              </a:rPr>
              <a:t>10.295.909</a:t>
            </a:r>
            <a:endParaRPr lang="en-GB" sz="800" b="0" i="0" u="none" strike="noStrike" dirty="0">
              <a:solidFill>
                <a:srgbClr val="000000"/>
              </a:solidFill>
              <a:effectLst/>
              <a:latin typeface="Arial" panose="020B0604020202020204" pitchFamily="34" charset="0"/>
            </a:endParaRPr>
          </a:p>
          <a:p>
            <a:endParaRPr lang="en-GB" sz="1200" b="0" i="0" u="none" strike="noStrike" kern="12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399"/>
                </a:solidFill>
                <a:latin typeface="EC Square Sans Pro" panose="020B0506040000020004" pitchFamily="34" charset="0"/>
              </a:rPr>
              <a:t>Portugal’s population in 2020: </a:t>
            </a:r>
            <a:r>
              <a:rPr lang="en-GB" sz="1200" u="none" strike="noStrike" dirty="0">
                <a:effectLst/>
              </a:rPr>
              <a:t>10.295.909 </a:t>
            </a:r>
            <a:r>
              <a:rPr lang="en-GB" sz="1200" b="0" i="0" u="none" strike="noStrike" kern="1200" dirty="0">
                <a:solidFill>
                  <a:srgbClr val="000000"/>
                </a:solidFill>
                <a:effectLst/>
                <a:latin typeface="Calibri" panose="020F0502020204030204" pitchFamily="34" charset="0"/>
              </a:rPr>
              <a:t>(10</a:t>
            </a:r>
            <a:r>
              <a:rPr lang="en-GB" dirty="0">
                <a:solidFill>
                  <a:srgbClr val="003399"/>
                </a:solidFill>
                <a:latin typeface="EC Square Sans Pro" panose="020B0506040000020004" pitchFamily="34" charset="0"/>
              </a:rPr>
              <a:t> x 103) = 1.030 deaths in 2020</a:t>
            </a:r>
            <a:endParaRPr lang="es-ES" dirty="0"/>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Source: 13</a:t>
            </a:r>
            <a:r>
              <a:rPr lang="en-GB" sz="1100" baseline="30000" dirty="0">
                <a:latin typeface="EC Square Sans Pro" panose="020B0506040000020004" pitchFamily="34" charset="0"/>
              </a:rPr>
              <a:t>th</a:t>
            </a:r>
            <a:r>
              <a:rPr lang="en-GB" sz="1100" dirty="0">
                <a:latin typeface="EC Square Sans Pro" panose="020B0506040000020004" pitchFamily="34" charset="0"/>
              </a:rPr>
              <a:t> ESVAC report.</a:t>
            </a:r>
          </a:p>
          <a:p>
            <a:endParaRPr lang="en-GB" sz="1100" dirty="0">
              <a:latin typeface="EC Square Sans Pro" panose="020B0506040000020004" pitchFamily="34" charset="0"/>
            </a:endParaRPr>
          </a:p>
          <a:p>
            <a:r>
              <a:rPr lang="en-GB" sz="1100" dirty="0">
                <a:latin typeface="EC Square Sans Pro" panose="020B0506040000020004" pitchFamily="34" charset="0"/>
              </a:rPr>
              <a:t>The PCU is the Population Correction Unit</a:t>
            </a:r>
          </a:p>
          <a:p>
            <a:pPr marL="171450" indent="-171450">
              <a:buFontTx/>
              <a:buChar char="-"/>
            </a:pPr>
            <a:r>
              <a:rPr lang="en-GB" sz="1100" dirty="0">
                <a:latin typeface="EC Square Sans Pro" panose="020B0506040000020004" pitchFamily="34" charset="0"/>
              </a:rPr>
              <a:t>Food producing animals have a standard weight in kilos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solidFill>
                  <a:srgbClr val="000000"/>
                </a:solidFill>
                <a:latin typeface="Adobe Clean DC"/>
              </a:rPr>
              <a:t>We calculate the number of food producing animals per year and then multiply this number by the standard weight of each animal category.</a:t>
            </a:r>
            <a:endParaRPr lang="en-GB" sz="1800" dirty="0">
              <a:solidFill>
                <a:prstClr val="black"/>
              </a:solidFill>
              <a:latin typeface="Adobe Clean DC"/>
            </a:endParaRPr>
          </a:p>
          <a:p>
            <a:pPr marL="171450" indent="-171450">
              <a:buFontTx/>
              <a:buChar char="-"/>
            </a:pPr>
            <a:r>
              <a:rPr lang="en-GB" sz="1100" dirty="0">
                <a:latin typeface="EC Square Sans Pro" panose="020B0506040000020004" pitchFamily="34" charset="0"/>
              </a:rPr>
              <a:t>The result is the amount of kilograms of meat per year, animal biomass </a:t>
            </a:r>
            <a:r>
              <a:rPr lang="en-GB" sz="1800" dirty="0">
                <a:solidFill>
                  <a:srgbClr val="000000"/>
                </a:solidFill>
                <a:latin typeface="Adobe Clean DC"/>
              </a:rPr>
              <a:t>that could potentially be treated with antimicrobials.</a:t>
            </a:r>
            <a:endParaRPr lang="en-GB" sz="1100" dirty="0">
              <a:latin typeface="EC Square Sans Pro" panose="020B0506040000020004" pitchFamily="34" charset="0"/>
            </a:endParaRPr>
          </a:p>
          <a:p>
            <a:pPr marL="171450" indent="-171450">
              <a:buFontTx/>
              <a:buChar char="-"/>
            </a:pPr>
            <a:r>
              <a:rPr lang="en-GB" sz="1100" dirty="0">
                <a:latin typeface="EC Square Sans Pro" panose="020B0506040000020004" pitchFamily="34" charset="0"/>
              </a:rPr>
              <a:t>The total sales of antimicrobials per country is divided by the total number of kilos of meat.</a:t>
            </a:r>
          </a:p>
          <a:p>
            <a:pPr marL="171450" indent="-171450">
              <a:buFontTx/>
              <a:buChar char="-"/>
            </a:pPr>
            <a:r>
              <a:rPr lang="en-GB" sz="1100" dirty="0">
                <a:latin typeface="EC Square Sans Pro" panose="020B0506040000020004" pitchFamily="34" charset="0"/>
              </a:rPr>
              <a:t>The result is the theoretical amount of milligrams of consumed antimicrobials per kilo of meat (biomass). </a:t>
            </a:r>
          </a:p>
          <a:p>
            <a:pPr marL="0" indent="0">
              <a:buFontTx/>
              <a:buNone/>
            </a:pPr>
            <a:endParaRPr lang="en-GB" sz="1100" dirty="0">
              <a:latin typeface="EC Square Sans Pro" panose="020B0506040000020004" pitchFamily="34" charset="0"/>
            </a:endParaRPr>
          </a:p>
          <a:p>
            <a:pPr marL="0" indent="0">
              <a:buFontTx/>
              <a:buNone/>
            </a:pPr>
            <a:r>
              <a:rPr lang="en-GB" sz="1100" dirty="0">
                <a:latin typeface="EC Square Sans Pro" panose="020B0506040000020004" pitchFamily="34" charset="0"/>
              </a:rPr>
              <a:t>In Portugal: 1.062 x 1000 tonnes = 1.062.000 tonnes of meat has been produced (2022).</a:t>
            </a:r>
          </a:p>
          <a:p>
            <a:pPr marL="0" indent="0">
              <a:buFontTx/>
              <a:buNone/>
            </a:pPr>
            <a:r>
              <a:rPr lang="en-GB" sz="1100" dirty="0">
                <a:latin typeface="EC Square Sans Pro" panose="020B0506040000020004" pitchFamily="34" charset="0"/>
              </a:rPr>
              <a:t>It is estimated that 77,1 milligrams of antimicrobials correspond to each kilogram of meat produced. However 2010-2014, 2017 and 2019 sales are underestimated due to under reporting. </a:t>
            </a:r>
          </a:p>
          <a:p>
            <a:pPr marL="0" indent="0">
              <a:buFontTx/>
              <a:buNone/>
            </a:pPr>
            <a:r>
              <a:rPr lang="en-GB" sz="1100" dirty="0">
                <a:latin typeface="EC Square Sans Pro" panose="020B0506040000020004" pitchFamily="34" charset="0"/>
              </a:rPr>
              <a:t>Portugal, given the data available, has reduced the total amount of antimicrobials in 58,% from 2018 to 2022. </a:t>
            </a:r>
          </a:p>
          <a:p>
            <a:pPr marL="0" indent="0">
              <a:buFontTx/>
              <a:buNone/>
            </a:pPr>
            <a:endParaRPr lang="en-GB" sz="1100" dirty="0">
              <a:latin typeface="EC Square Sans Pro" panose="020B0506040000020004" pitchFamily="34" charset="0"/>
            </a:endParaRP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390635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1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1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1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1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03/06/2024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03/06/2024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emf"/></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emf"/></Relationships>
</file>

<file path=ppt/slides/_rels/slide18.xml.rels><?xml version="1.0" encoding="UTF-8" standalone="yes"?>
<Relationships xmlns="http://schemas.openxmlformats.org/package/2006/relationships"><Relationship Id="rId3" Type="http://schemas.openxmlformats.org/officeDocument/2006/relationships/hyperlink" Target="https://www.ema.europa.eu/en/documents/report/sales-veterinary-antimicrobial-agents-31-european-countries-2022-trends-2010-2022-thirteen-esvac_en.pdf"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3.png"/><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7.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6.png"/><Relationship Id="rId5" Type="http://schemas.microsoft.com/office/2017/06/relationships/model3d" Target="../media/model3d1.glb"/><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xml"/><Relationship Id="rId16" Type="http://schemas.openxmlformats.org/officeDocument/2006/relationships/image" Target="../media/image55.svg"/><Relationship Id="rId1" Type="http://schemas.openxmlformats.org/officeDocument/2006/relationships/slideLayout" Target="../slideLayouts/slideLayout26.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PORTUGAL</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6 AND 7 JUNE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rmAutofit fontScale="77500" lnSpcReduction="20000"/>
          </a:bodyPr>
          <a:lstStyle/>
          <a:p>
            <a:pPr marL="0" indent="0">
              <a:buNone/>
            </a:pPr>
            <a:r>
              <a:rPr lang="en-GB" sz="4000" b="1" dirty="0">
                <a:latin typeface="EC Square Sans Pro" panose="020B0506040000020004" pitchFamily="34" charset="0"/>
                <a:cs typeface="+mn-cs"/>
              </a:rPr>
              <a:t>In 2022, just over half the reduction target was reached</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600" b="1" dirty="0">
                <a:solidFill>
                  <a:schemeClr val="bg1"/>
                </a:solidFill>
                <a:latin typeface="EC Square Sans Pro" panose="020B0506040000020004" pitchFamily="34" charset="0"/>
              </a:rPr>
              <a:t>Changes in average overall sales</a:t>
            </a:r>
            <a:endParaRPr lang="en-GB" sz="3600" b="1" kern="0" dirty="0">
              <a:solidFill>
                <a:schemeClr val="bg1"/>
              </a:solidFill>
              <a:latin typeface="EC Square Sans Pro" panose="020B0506040000020004" pitchFamily="34" charset="0"/>
            </a:endParaRP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b="1" dirty="0">
                <a:latin typeface="EC Square Sans Pro" panose="020B0506040000020004" pitchFamily="34" charset="0"/>
                <a:cs typeface="+mn-cs"/>
              </a:rPr>
              <a:t>53%</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124200" cy="1261884"/>
          </a:xfrm>
          <a:prstGeom prst="rect">
            <a:avLst/>
          </a:prstGeom>
          <a:noFill/>
        </p:spPr>
        <p:txBody>
          <a:bodyPr wrap="square" rtlCol="0">
            <a:spAutoFit/>
          </a:bodyPr>
          <a:lstStyle/>
          <a:p>
            <a:r>
              <a:rPr lang="en-GB" sz="2000" dirty="0"/>
              <a:t>The trend over the years shows a reduction of use of antimicrobials</a:t>
            </a:r>
          </a:p>
          <a:p>
            <a:r>
              <a:rPr lang="en-GB" sz="800" dirty="0"/>
              <a:t>Calculated by measuring the amount of antimicrobials used per kilo of meat produced over the years</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5383" y="2143698"/>
            <a:ext cx="2857500" cy="1905000"/>
          </a:xfrm>
          <a:prstGeom prst="rect">
            <a:avLst/>
          </a:prstGeom>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en-GB" sz="1400" dirty="0">
                <a:solidFill>
                  <a:srgbClr val="2C7470"/>
                </a:solidFill>
                <a:latin typeface="EC Square Sans Pro" panose="020B0506040000020004" pitchFamily="34" charset="0"/>
              </a:rPr>
              <a:t>Estimation of the burden of infections with antibiotic resistance bacteria presented as attributable deaths </a:t>
            </a:r>
            <a:r>
              <a:rPr lang="en-GB" sz="1400" b="1" dirty="0">
                <a:solidFill>
                  <a:srgbClr val="2C7470"/>
                </a:solidFill>
                <a:latin typeface="EC Square Sans Pro" panose="020B0506040000020004" pitchFamily="34" charset="0"/>
              </a:rPr>
              <a:t>per 100.000 population </a:t>
            </a:r>
            <a:r>
              <a:rPr lang="en-GB" sz="1400" dirty="0">
                <a:solidFill>
                  <a:srgbClr val="2C7470"/>
                </a:solidFill>
                <a:latin typeface="EC Square Sans Pro" panose="020B0506040000020004" pitchFamily="34" charset="0"/>
              </a:rPr>
              <a:t>by country, EU/EEA,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a:srcRect l="30001" t="18889" r="35944" b="6667"/>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a:srcRect l="27500" t="65555" r="27500" b="15647"/>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en-GB" sz="800" b="1" i="0" u="none" strike="noStrike" baseline="0" dirty="0">
                <a:solidFill>
                  <a:srgbClr val="2C7470"/>
                </a:solidFill>
                <a:latin typeface="EC Square Sans Pro" panose="020B0506040000020004" pitchFamily="34" charset="0"/>
              </a:rPr>
              <a:t>Assessing the health burden of infections with antibiotic-resistant bacteria in the EU/EEA, 2016-2020 TECHNICAL </a:t>
            </a:r>
            <a:r>
              <a:rPr lang="en-GB" sz="800" b="0" i="0" u="none" strike="noStrike" baseline="0" dirty="0">
                <a:solidFill>
                  <a:srgbClr val="2C7470"/>
                </a:solidFill>
                <a:latin typeface="EC Square Sans Pro" panose="020B0506040000020004" pitchFamily="34" charset="0"/>
              </a:rPr>
              <a:t>REPORT</a:t>
            </a:r>
            <a:endParaRPr lang="en-GB" dirty="0">
              <a:solidFill>
                <a:srgbClr val="2C7470"/>
              </a:solidFill>
              <a:latin typeface="EC Square Sans Pro" panose="020B0506040000020004" pitchFamily="34" charset="0"/>
            </a:endParaRPr>
          </a:p>
        </p:txBody>
      </p:sp>
      <p:sp>
        <p:nvSpPr>
          <p:cNvPr id="2" name="CuadroTexto 1">
            <a:extLst>
              <a:ext uri="{FF2B5EF4-FFF2-40B4-BE49-F238E27FC236}">
                <a16:creationId xmlns:a16="http://schemas.microsoft.com/office/drawing/2014/main" id="{1A64C2E3-D2D2-4ED8-9673-9545DC916ECB}"/>
              </a:ext>
            </a:extLst>
          </p:cNvPr>
          <p:cNvSpPr txBox="1"/>
          <p:nvPr/>
        </p:nvSpPr>
        <p:spPr>
          <a:xfrm>
            <a:off x="3441192" y="1301750"/>
            <a:ext cx="4419600" cy="1077218"/>
          </a:xfrm>
          <a:prstGeom prst="rect">
            <a:avLst/>
          </a:prstGeom>
          <a:noFill/>
        </p:spPr>
        <p:txBody>
          <a:bodyPr wrap="square" rtlCol="0">
            <a:spAutoFit/>
          </a:bodyPr>
          <a:lstStyle/>
          <a:p>
            <a:pPr algn="ctr"/>
            <a:r>
              <a:rPr lang="en-GB" sz="3200" b="1" dirty="0">
                <a:solidFill>
                  <a:srgbClr val="FF0000"/>
                </a:solidFill>
                <a:latin typeface="EC Square Sans Pro" panose="020B0506040000020004" pitchFamily="34" charset="0"/>
              </a:rPr>
              <a:t>Portugal</a:t>
            </a:r>
          </a:p>
          <a:p>
            <a:r>
              <a:rPr lang="en-GB" sz="3200" b="1" dirty="0">
                <a:solidFill>
                  <a:srgbClr val="FF0000"/>
                </a:solidFill>
                <a:latin typeface="EC Square Sans Pro" panose="020B0506040000020004" pitchFamily="34" charset="0"/>
              </a:rPr>
              <a:t>1.030 deaths in 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3581400" y="1539136"/>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3276600" y="1325577"/>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en-GB" sz="700" dirty="0"/>
              <a:t>Malta’s population in 2020 515.000 (7 x 5,15 = 36 deaths)</a:t>
            </a:r>
          </a:p>
        </p:txBody>
      </p:sp>
    </p:spTree>
    <p:extLst>
      <p:ext uri="{BB962C8B-B14F-4D97-AF65-F5344CB8AC3E}">
        <p14:creationId xmlns:p14="http://schemas.microsoft.com/office/powerpoint/2010/main" val="390063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164677" y="4197350"/>
            <a:ext cx="5986258" cy="2234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10210800" y="6360936"/>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8727912" y="4710576"/>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5483847" y="1315652"/>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kern="0" dirty="0">
                <a:solidFill>
                  <a:schemeClr val="bg1"/>
                </a:solidFill>
                <a:latin typeface="EC Square Sans Pro" panose="020B0506040000020004" pitchFamily="34" charset="0"/>
              </a:rPr>
              <a:t>PORTUGAL</a:t>
            </a: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6172200" y="2634587"/>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CDEAEF16-BB73-40E9-8D14-08E013AB5C02}"/>
              </a:ext>
            </a:extLst>
          </p:cNvPr>
          <p:cNvPicPr>
            <a:picLocks noChangeAspect="1"/>
          </p:cNvPicPr>
          <p:nvPr/>
        </p:nvPicPr>
        <p:blipFill>
          <a:blip r:embed="rId9"/>
          <a:stretch>
            <a:fillRect/>
          </a:stretch>
        </p:blipFill>
        <p:spPr>
          <a:xfrm>
            <a:off x="8832850" y="-226"/>
            <a:ext cx="3359150" cy="2889250"/>
          </a:xfrm>
          <a:prstGeom prst="rect">
            <a:avLst/>
          </a:prstGeom>
          <a:solidFill>
            <a:schemeClr val="bg1"/>
          </a:solidFill>
        </p:spPr>
      </p:pic>
    </p:spTree>
    <p:extLst>
      <p:ext uri="{BB962C8B-B14F-4D97-AF65-F5344CB8AC3E}">
        <p14:creationId xmlns:p14="http://schemas.microsoft.com/office/powerpoint/2010/main" val="44039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29865" y="145874"/>
            <a:ext cx="7994143" cy="532414"/>
          </a:xfrm>
        </p:spPr>
        <p:txBody>
          <a:bodyPr>
            <a:normAutofit/>
          </a:bodyPr>
          <a:lstStyle/>
          <a:p>
            <a:pPr marL="0" indent="0">
              <a:buNone/>
            </a:pPr>
            <a:r>
              <a:rPr lang="en-GB" sz="2795" b="1" dirty="0">
                <a:latin typeface="EC Square Sans Pro" panose="020B0506040000020004" pitchFamily="34" charset="0"/>
              </a:rPr>
              <a:t>Sales of VMP in PORTUGAL</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2064865" y="692150"/>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332519" y="800061"/>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43" name="CuadroTexto 42">
            <a:extLst>
              <a:ext uri="{FF2B5EF4-FFF2-40B4-BE49-F238E27FC236}">
                <a16:creationId xmlns:a16="http://schemas.microsoft.com/office/drawing/2014/main" id="{F8633F7F-3BAA-4B15-A636-760184597926}"/>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(2010-2022)</a:t>
            </a:r>
          </a:p>
        </p:txBody>
      </p:sp>
      <p:sp>
        <p:nvSpPr>
          <p:cNvPr id="29" name="Rectángulo 28">
            <a:extLst>
              <a:ext uri="{FF2B5EF4-FFF2-40B4-BE49-F238E27FC236}">
                <a16:creationId xmlns:a16="http://schemas.microsoft.com/office/drawing/2014/main" id="{2F4DEEC5-3957-470D-845F-37B2C55AF429}"/>
              </a:ext>
            </a:extLst>
          </p:cNvPr>
          <p:cNvSpPr/>
          <p:nvPr/>
        </p:nvSpPr>
        <p:spPr>
          <a:xfrm>
            <a:off x="3332520" y="1229636"/>
            <a:ext cx="2381045" cy="388362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1" name="CuadroTexto 10">
            <a:extLst>
              <a:ext uri="{FF2B5EF4-FFF2-40B4-BE49-F238E27FC236}">
                <a16:creationId xmlns:a16="http://schemas.microsoft.com/office/drawing/2014/main" id="{7E229F46-F3A1-470F-9C84-BF26FB9CC2F6}"/>
              </a:ext>
            </a:extLst>
          </p:cNvPr>
          <p:cNvSpPr txBox="1"/>
          <p:nvPr/>
        </p:nvSpPr>
        <p:spPr>
          <a:xfrm>
            <a:off x="3375387" y="1235973"/>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183,4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77,1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70581" y="195301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-58%</a:t>
            </a:r>
            <a:endParaRPr lang="en-GB" sz="4392" b="1" dirty="0">
              <a:solidFill>
                <a:srgbClr val="003399"/>
              </a:solidFill>
              <a:latin typeface="EC Square Sans Pro" panose="020B0506040000020004" pitchFamily="34" charset="0"/>
            </a:endParaRPr>
          </a:p>
        </p:txBody>
      </p:sp>
      <p:pic>
        <p:nvPicPr>
          <p:cNvPr id="16" name="Imagen 15">
            <a:extLst>
              <a:ext uri="{FF2B5EF4-FFF2-40B4-BE49-F238E27FC236}">
                <a16:creationId xmlns:a16="http://schemas.microsoft.com/office/drawing/2014/main" id="{2029387C-3ACD-43A8-8D8A-5D27283F28EE}"/>
              </a:ext>
            </a:extLst>
          </p:cNvPr>
          <p:cNvPicPr>
            <a:picLocks noChangeAspect="1"/>
          </p:cNvPicPr>
          <p:nvPr/>
        </p:nvPicPr>
        <p:blipFill rotWithShape="1">
          <a:blip r:embed="rId3"/>
          <a:srcRect l="19375" t="17778" r="27077" b="79343"/>
          <a:stretch/>
        </p:blipFill>
        <p:spPr>
          <a:xfrm>
            <a:off x="3306419" y="5098593"/>
            <a:ext cx="8606384" cy="260306"/>
          </a:xfrm>
          <a:prstGeom prst="rect">
            <a:avLst/>
          </a:prstGeom>
        </p:spPr>
      </p:pic>
      <p:pic>
        <p:nvPicPr>
          <p:cNvPr id="3" name="Imagen 2">
            <a:extLst>
              <a:ext uri="{FF2B5EF4-FFF2-40B4-BE49-F238E27FC236}">
                <a16:creationId xmlns:a16="http://schemas.microsoft.com/office/drawing/2014/main" id="{C0758ED2-9E3E-4C95-9336-EE557E9E2486}"/>
              </a:ext>
            </a:extLst>
          </p:cNvPr>
          <p:cNvPicPr>
            <a:picLocks noChangeAspect="1"/>
          </p:cNvPicPr>
          <p:nvPr/>
        </p:nvPicPr>
        <p:blipFill>
          <a:blip r:embed="rId4"/>
          <a:stretch>
            <a:fillRect/>
          </a:stretch>
        </p:blipFill>
        <p:spPr>
          <a:xfrm>
            <a:off x="379913" y="1243624"/>
            <a:ext cx="2936732" cy="5434642"/>
          </a:xfrm>
          <a:prstGeom prst="rect">
            <a:avLst/>
          </a:prstGeom>
        </p:spPr>
      </p:pic>
      <p:pic>
        <p:nvPicPr>
          <p:cNvPr id="18" name="Imagen 17">
            <a:extLst>
              <a:ext uri="{FF2B5EF4-FFF2-40B4-BE49-F238E27FC236}">
                <a16:creationId xmlns:a16="http://schemas.microsoft.com/office/drawing/2014/main" id="{2FAC5A0B-5220-456D-92D9-D2983DCE313C}"/>
              </a:ext>
            </a:extLst>
          </p:cNvPr>
          <p:cNvPicPr>
            <a:picLocks noChangeAspect="1"/>
          </p:cNvPicPr>
          <p:nvPr/>
        </p:nvPicPr>
        <p:blipFill rotWithShape="1">
          <a:blip r:embed="rId5"/>
          <a:srcRect l="13195" t="41298" r="7280" b="30164"/>
          <a:stretch/>
        </p:blipFill>
        <p:spPr>
          <a:xfrm>
            <a:off x="3306419" y="5400000"/>
            <a:ext cx="8505668" cy="1302303"/>
          </a:xfrm>
          <a:prstGeom prst="rect">
            <a:avLst/>
          </a:prstGeom>
        </p:spPr>
      </p:pic>
      <p:pic>
        <p:nvPicPr>
          <p:cNvPr id="19" name="Imagen 18">
            <a:extLst>
              <a:ext uri="{FF2B5EF4-FFF2-40B4-BE49-F238E27FC236}">
                <a16:creationId xmlns:a16="http://schemas.microsoft.com/office/drawing/2014/main" id="{03AD8A05-B0AF-4827-96C9-FB54AE821AB9}"/>
              </a:ext>
            </a:extLst>
          </p:cNvPr>
          <p:cNvPicPr>
            <a:picLocks noChangeAspect="1"/>
          </p:cNvPicPr>
          <p:nvPr/>
        </p:nvPicPr>
        <p:blipFill rotWithShape="1">
          <a:blip r:embed="rId5"/>
          <a:srcRect l="13196" t="74603" r="45973" b="22736"/>
          <a:stretch/>
        </p:blipFill>
        <p:spPr>
          <a:xfrm>
            <a:off x="3375387" y="6720559"/>
            <a:ext cx="6530613" cy="173762"/>
          </a:xfrm>
          <a:prstGeom prst="rect">
            <a:avLst/>
          </a:prstGeom>
        </p:spPr>
      </p:pic>
      <p:pic>
        <p:nvPicPr>
          <p:cNvPr id="5" name="Imagen 4">
            <a:extLst>
              <a:ext uri="{FF2B5EF4-FFF2-40B4-BE49-F238E27FC236}">
                <a16:creationId xmlns:a16="http://schemas.microsoft.com/office/drawing/2014/main" id="{5FDB16EB-BA80-4293-9D4B-81CFB62C3700}"/>
              </a:ext>
            </a:extLst>
          </p:cNvPr>
          <p:cNvPicPr>
            <a:picLocks noChangeAspect="1"/>
          </p:cNvPicPr>
          <p:nvPr/>
        </p:nvPicPr>
        <p:blipFill rotWithShape="1">
          <a:blip r:embed="rId6"/>
          <a:srcRect l="4374" t="21952" r="40626" b="13333"/>
          <a:stretch/>
        </p:blipFill>
        <p:spPr>
          <a:xfrm>
            <a:off x="5720448" y="1149350"/>
            <a:ext cx="6014352" cy="3980642"/>
          </a:xfrm>
          <a:prstGeom prst="rect">
            <a:avLst/>
          </a:prstGeom>
        </p:spPr>
      </p:pic>
    </p:spTree>
    <p:extLst>
      <p:ext uri="{BB962C8B-B14F-4D97-AF65-F5344CB8AC3E}">
        <p14:creationId xmlns:p14="http://schemas.microsoft.com/office/powerpoint/2010/main" val="4260524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677400" y="1454150"/>
            <a:ext cx="2505075" cy="3524042"/>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rPr>
              <a:t>Country information </a:t>
            </a:r>
          </a:p>
          <a:p>
            <a:r>
              <a:rPr lang="en-GB" sz="1100" b="0" i="0" u="none" strike="noStrike" baseline="0" dirty="0">
                <a:solidFill>
                  <a:srgbClr val="000000"/>
                </a:solidFill>
                <a:latin typeface="Verdana" panose="020B0604030504040204" pitchFamily="34" charset="0"/>
              </a:rPr>
              <a:t>Since 2010, the national annual reports monitoring the antimicrobial consumption of VMPs approved for use in food-producing and companion animals are publicly available on the Directorate-General for Food and Veterinary website2.</a:t>
            </a:r>
          </a:p>
          <a:p>
            <a:r>
              <a:rPr lang="en-GB" sz="1100" b="0" i="0" u="none" strike="noStrike" baseline="0" dirty="0">
                <a:solidFill>
                  <a:srgbClr val="000000"/>
                </a:solidFill>
                <a:latin typeface="Verdana" panose="020B0604030504040204" pitchFamily="34" charset="0"/>
              </a:rPr>
              <a:t> </a:t>
            </a:r>
            <a:r>
              <a:rPr lang="en-GB" sz="1100" b="0" i="0" u="sng" strike="noStrike" baseline="0" dirty="0">
                <a:solidFill>
                  <a:srgbClr val="000000"/>
                </a:solidFill>
                <a:latin typeface="Verdana" panose="020B0604030504040204" pitchFamily="34" charset="0"/>
              </a:rPr>
              <a:t>https://www.dgs.pt/documentos-e-publicacoes/plano-nacional-de-combate-a-resistencia-aos-antimicrobianos-2019-2023-pdf.aspx</a:t>
            </a:r>
            <a:endParaRPr lang="en-GB" sz="1100" b="0" i="0" u="none" strike="noStrike" baseline="0" dirty="0">
              <a:solidFill>
                <a:srgbClr val="000000"/>
              </a:solidFill>
              <a:latin typeface="Verdana" panose="020B0604030504040204" pitchFamily="34" charset="0"/>
            </a:endParaRPr>
          </a:p>
          <a:p>
            <a:r>
              <a:rPr lang="en-GB" sz="1100" b="0" i="0" u="none" strike="noStrike" baseline="0" dirty="0">
                <a:solidFill>
                  <a:srgbClr val="000000"/>
                </a:solidFill>
                <a:latin typeface="Verdana" panose="020B0604030504040204" pitchFamily="34" charset="0"/>
              </a:rPr>
              <a:t> </a:t>
            </a:r>
            <a:r>
              <a:rPr lang="en-GB" sz="1100" b="0" i="0" u="sng" strike="noStrike" baseline="0" dirty="0">
                <a:solidFill>
                  <a:srgbClr val="000000"/>
                </a:solidFill>
                <a:latin typeface="Verdana" panose="020B0604030504040204" pitchFamily="34" charset="0"/>
              </a:rPr>
              <a:t>https://www.dgav.pt/medicamentos/conteudo/medicamentos-veterinarios/planos-de-controlo-oficial-e-relatorios/esvac/</a:t>
            </a:r>
            <a:endParaRPr lang="en-GB" sz="800" dirty="0">
              <a:solidFill>
                <a:srgbClr val="003399"/>
              </a:solidFill>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PORGUGAL</a:t>
            </a:r>
          </a:p>
        </p:txBody>
      </p:sp>
      <p:pic>
        <p:nvPicPr>
          <p:cNvPr id="3" name="Imagen 2">
            <a:extLst>
              <a:ext uri="{FF2B5EF4-FFF2-40B4-BE49-F238E27FC236}">
                <a16:creationId xmlns:a16="http://schemas.microsoft.com/office/drawing/2014/main" id="{D3ED8EF3-7D0D-47E0-8A9F-67AC07C5D9BB}"/>
              </a:ext>
            </a:extLst>
          </p:cNvPr>
          <p:cNvPicPr>
            <a:picLocks noChangeAspect="1"/>
          </p:cNvPicPr>
          <p:nvPr/>
        </p:nvPicPr>
        <p:blipFill rotWithShape="1">
          <a:blip r:embed="rId4"/>
          <a:srcRect l="11876" t="68435" r="54999" b="12677"/>
          <a:stretch/>
        </p:blipFill>
        <p:spPr>
          <a:xfrm>
            <a:off x="585587" y="842264"/>
            <a:ext cx="8482213" cy="2895600"/>
          </a:xfrm>
          <a:prstGeom prst="rect">
            <a:avLst/>
          </a:prstGeom>
        </p:spPr>
      </p:pic>
      <p:pic>
        <p:nvPicPr>
          <p:cNvPr id="10" name="Imagen 9">
            <a:extLst>
              <a:ext uri="{FF2B5EF4-FFF2-40B4-BE49-F238E27FC236}">
                <a16:creationId xmlns:a16="http://schemas.microsoft.com/office/drawing/2014/main" id="{E0169148-A114-400C-92A4-EDB26944F005}"/>
              </a:ext>
            </a:extLst>
          </p:cNvPr>
          <p:cNvPicPr>
            <a:picLocks noChangeAspect="1"/>
          </p:cNvPicPr>
          <p:nvPr/>
        </p:nvPicPr>
        <p:blipFill rotWithShape="1">
          <a:blip r:embed="rId4"/>
          <a:srcRect l="51876" t="76233" r="16874" b="12223"/>
          <a:stretch/>
        </p:blipFill>
        <p:spPr>
          <a:xfrm>
            <a:off x="585587" y="4331146"/>
            <a:ext cx="8406013" cy="1923604"/>
          </a:xfrm>
          <a:prstGeom prst="rect">
            <a:avLst/>
          </a:prstGeom>
        </p:spPr>
      </p:pic>
    </p:spTree>
    <p:extLst>
      <p:ext uri="{BB962C8B-B14F-4D97-AF65-F5344CB8AC3E}">
        <p14:creationId xmlns:p14="http://schemas.microsoft.com/office/powerpoint/2010/main" val="98722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5829301" y="4006853"/>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307243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a:xfrm>
            <a:off x="6129936" y="5488247"/>
            <a:ext cx="4495800" cy="323855"/>
          </a:xfrm>
        </p:spPr>
        <p:txBody>
          <a:bodyPr/>
          <a:lstStyle/>
          <a:p>
            <a:pPr marL="0" indent="0">
              <a:buNone/>
            </a:pPr>
            <a:r>
              <a:rPr lang="es-ES" dirty="0">
                <a:latin typeface="EC Square Sans Pro" panose="020B0506040000020004" pitchFamily="34" charset="0"/>
              </a:rPr>
              <a:t>PORTUGAL, 6 AND 7 JUNE 2024</a:t>
            </a:r>
          </a:p>
          <a:p>
            <a:endParaRPr lang="es-ES" dirty="0"/>
          </a:p>
        </p:txBody>
      </p:sp>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6326" y="4770474"/>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55778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564708" y="0"/>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1879896" y="484766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4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752810" y="4792925"/>
            <a:ext cx="1231438"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42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Economical impact</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3108543"/>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p>
          <a:p>
            <a:pPr algn="l"/>
            <a:endParaRPr lang="en-GB" sz="4000" dirty="0">
              <a:solidFill>
                <a:srgbClr val="3F4A52"/>
              </a:solidFill>
              <a:latin typeface="Open Sans" panose="020B0606030504020204" pitchFamily="34" charset="0"/>
            </a:endParaRPr>
          </a:p>
          <a:p>
            <a:pPr algn="ctr"/>
            <a:r>
              <a:rPr lang="en-GB" sz="6000" b="1" i="0" dirty="0">
                <a:solidFill>
                  <a:srgbClr val="003399"/>
                </a:solidFill>
                <a:effectLst/>
                <a:latin typeface="EC Square Sans Pro" panose="020B0506040000020004" pitchFamily="34" charset="0"/>
              </a:rPr>
              <a:t>€1.1 billion </a:t>
            </a:r>
          </a:p>
          <a:p>
            <a:pPr algn="ctr"/>
            <a:r>
              <a:rPr lang="en-GB" sz="6000" b="0" i="0" dirty="0">
                <a:solidFill>
                  <a:srgbClr val="003399"/>
                </a:solidFill>
                <a:effectLst/>
                <a:latin typeface="EC Square Sans Pro" panose="020B0506040000020004" pitchFamily="34" charset="0"/>
              </a:rPr>
              <a:t>per year</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food,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377486" cy="4958079"/>
          </a:xfrm>
          <a:prstGeom prst="rect">
            <a:avLst/>
          </a:prstGeom>
        </p:spPr>
      </p:pic>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customXml/itemProps3.xml><?xml version="1.0" encoding="utf-8"?>
<ds:datastoreItem xmlns:ds="http://schemas.openxmlformats.org/officeDocument/2006/customXml" ds:itemID="{8834902B-AFDC-420D-B9AA-2DA1B07C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3320</Words>
  <Application>Microsoft Office PowerPoint</Application>
  <PresentationFormat>Custom</PresentationFormat>
  <Paragraphs>290</Paragraphs>
  <Slides>23</Slides>
  <Notes>22</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Tahoma</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247</cp:revision>
  <dcterms:created xsi:type="dcterms:W3CDTF">2023-11-20T15:58:16Z</dcterms:created>
  <dcterms:modified xsi:type="dcterms:W3CDTF">2024-06-03T08:09:43Z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