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61" r:id="rId2"/>
    <p:sldId id="2435" r:id="rId3"/>
    <p:sldId id="2436" r:id="rId4"/>
    <p:sldId id="264" r:id="rId5"/>
    <p:sldId id="265" r:id="rId6"/>
    <p:sldId id="269" r:id="rId7"/>
    <p:sldId id="2437" r:id="rId8"/>
    <p:sldId id="263" r:id="rId9"/>
    <p:sldId id="2438" r:id="rId10"/>
    <p:sldId id="2439" r:id="rId11"/>
    <p:sldId id="257" r:id="rId12"/>
    <p:sldId id="2440" r:id="rId13"/>
    <p:sldId id="2423" r:id="rId14"/>
    <p:sldId id="2424" r:id="rId15"/>
    <p:sldId id="2429" r:id="rId16"/>
    <p:sldId id="2430" r:id="rId17"/>
    <p:sldId id="2431" r:id="rId18"/>
    <p:sldId id="2432" r:id="rId19"/>
    <p:sldId id="270" r:id="rId20"/>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BEB"/>
    <a:srgbClr val="003399"/>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800" autoAdjust="0"/>
  </p:normalViewPr>
  <p:slideViewPr>
    <p:cSldViewPr>
      <p:cViewPr varScale="1">
        <p:scale>
          <a:sx n="62" d="100"/>
          <a:sy n="62" d="100"/>
        </p:scale>
        <p:origin x="1464"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en-US">
              <a:latin typeface="EC Square Sans Pro" panose="020B0506040000020004" pitchFamily="34" charset="0"/>
            </a:rPr>
            <a:t>Antimicrobials</a:t>
          </a:r>
          <a:endParaRPr lang="en-GB">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en-US" dirty="0">
              <a:latin typeface="EC Square Sans Pro" panose="020B0506040000020004" pitchFamily="34" charset="0"/>
            </a:rPr>
            <a:t>Antifungal, Antiprotozoal</a:t>
          </a:r>
          <a:endParaRPr lang="en-GB" dirty="0">
            <a:latin typeface="EC Square Sans Pro" panose="020B0506040000020004" pitchFamily="34" charset="0"/>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en-US" sz="3200" b="1">
              <a:solidFill>
                <a:schemeClr val="bg1"/>
              </a:solidFill>
              <a:latin typeface="EC Square Sans Pro" panose="020B0506040000020004" pitchFamily="34" charset="0"/>
            </a:rPr>
            <a:t>Ways of antimicrobial  use</a:t>
          </a:r>
          <a:endParaRPr lang="en-GB" sz="3200" b="1" dirty="0">
            <a:solidFill>
              <a:schemeClr val="bg1"/>
            </a:solidFill>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en-US" sz="2400">
              <a:latin typeface="EC Square Sans Pro"/>
            </a:rPr>
            <a:t>Preventive (Prophylaxis)</a:t>
          </a:r>
          <a:endParaRPr lang="en-GB" sz="2400">
            <a:latin typeface="EC Square Sans Pro"/>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en-US" sz="2400" dirty="0">
              <a:latin typeface="EC Square Sans Pro"/>
            </a:rPr>
            <a:t>Group administration (</a:t>
          </a:r>
          <a:r>
            <a:rPr lang="en-US" sz="2400" dirty="0" err="1">
              <a:latin typeface="EC Square Sans Pro"/>
            </a:rPr>
            <a:t>metaphylaxis</a:t>
          </a:r>
          <a:r>
            <a:rPr lang="en-US" sz="2400" dirty="0">
              <a:latin typeface="EC Square Sans Pro"/>
            </a:rPr>
            <a:t>)</a:t>
          </a:r>
          <a:endParaRPr lang="en-GB" sz="2400" dirty="0">
            <a:latin typeface="EC Square Sans Pro"/>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en-US" sz="2400">
              <a:latin typeface="EC Square Sans Pro"/>
            </a:rPr>
            <a:t>Treatment</a:t>
          </a:r>
          <a:endParaRPr lang="en-GB" sz="2400">
            <a:latin typeface="EC Square Sans Pro"/>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en-US" sz="2400">
              <a:latin typeface="EC Square Sans Pro"/>
            </a:rPr>
            <a:t>Growth promotion</a:t>
          </a:r>
          <a:endParaRPr lang="en-GB" sz="2400">
            <a:latin typeface="EC Square Sans Pro"/>
          </a:endParaRP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en-US" sz="1800">
              <a:latin typeface="EC Square Sans Pro" panose="020B0506040000020004" pitchFamily="34" charset="0"/>
            </a:rPr>
            <a:t>Individual treatment</a:t>
          </a:r>
          <a:endParaRPr lang="en-GB" sz="1800">
            <a:latin typeface="EC Square Sans Pro" panose="020B0506040000020004" pitchFamily="34" charset="0"/>
          </a:endParaRP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en-US" sz="1800">
              <a:solidFill>
                <a:schemeClr val="bg1"/>
              </a:solidFill>
              <a:latin typeface="EC Square Sans Pro" panose="020B0506040000020004" pitchFamily="34" charset="0"/>
            </a:rPr>
            <a:t>Group treatment</a:t>
          </a:r>
          <a:endParaRPr lang="en-GB" sz="1800">
            <a:solidFill>
              <a:schemeClr val="bg1"/>
            </a:solidFill>
            <a:latin typeface="EC Square Sans Pro" panose="020B0506040000020004" pitchFamily="34" charset="0"/>
          </a:endParaRP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en-US" dirty="0">
              <a:latin typeface="EC Square Sans Pro"/>
            </a:rPr>
            <a:t>ONLY for exceptional cases (when risk infection very high/consequences severe)</a:t>
          </a:r>
          <a:endParaRPr lang="LID4096" dirty="0">
            <a:latin typeface="EC Square Sans Pro" panose="020B0506040000020004" pitchFamily="34" charset="0"/>
          </a:endParaRP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rtl="0"/>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en-US">
              <a:latin typeface="EC Square Sans Pro" panose="020B0506040000020004" pitchFamily="34" charset="0"/>
            </a:rPr>
            <a:t>ONLY when the risk of spread of an infection or of an infectious disease in the group of animals is high</a:t>
          </a:r>
          <a:endParaRPr lang="LID4096">
            <a:latin typeface="EC Square Sans Pro" panose="020B0506040000020004" pitchFamily="34" charset="0"/>
          </a:endParaRP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en-US">
              <a:latin typeface="EC Square Sans Pro" panose="020B0506040000020004" pitchFamily="34" charset="0"/>
            </a:rPr>
            <a:t>where no other appropriate alternatives are available</a:t>
          </a:r>
          <a:endParaRPr lang="LID4096">
            <a:latin typeface="EC Square Sans Pro" panose="020B0506040000020004" pitchFamily="34" charset="0"/>
          </a:endParaRP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en-US" sz="1800" b="1">
              <a:solidFill>
                <a:srgbClr val="C00000"/>
              </a:solidFill>
              <a:latin typeface="EC Square Sans Pro" panose="020B0506040000020004" pitchFamily="34" charset="0"/>
            </a:rPr>
            <a:t>PROHIBITED !</a:t>
          </a:r>
          <a:endParaRPr lang="LID4096" sz="1400" b="1">
            <a:solidFill>
              <a:srgbClr val="C00000"/>
            </a:solidFill>
            <a:latin typeface="EC Square Sans Pro" panose="020B0506040000020004" pitchFamily="34" charset="0"/>
          </a:endParaRP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latin typeface="EC Square Sans Pro" panose="020B0506040000020004" pitchFamily="34" charset="0"/>
            </a:rPr>
            <a:t>Antimicrobials</a:t>
          </a:r>
          <a:endParaRPr lang="en-GB" sz="3300" kern="1200">
            <a:latin typeface="EC Square Sans Pro" panose="020B0506040000020004" pitchFamily="34" charset="0"/>
          </a:endParaRP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EC Square Sans Pro" panose="020B0506040000020004" pitchFamily="34" charset="0"/>
            </a:rPr>
            <a:t>Antifungal, Antiprotozoal</a:t>
          </a:r>
          <a:endParaRPr lang="en-GB" sz="3300" kern="1200" dirty="0">
            <a:latin typeface="EC Square Sans Pro" panose="020B0506040000020004" pitchFamily="34" charset="0"/>
          </a:endParaRP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EC Square Sans Pro" panose="020B0506040000020004" pitchFamily="34" charset="0"/>
            </a:rPr>
            <a:t>Ways of antimicrobial  use</a:t>
          </a:r>
          <a:endParaRPr lang="en-GB" sz="3200" b="1" kern="1200" dirty="0">
            <a:solidFill>
              <a:schemeClr val="bg1"/>
            </a:solidFill>
            <a:latin typeface="EC Square Sans Pro" panose="020B0506040000020004" pitchFamily="34" charset="0"/>
          </a:endParaRP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Preventive (Prophylaxis)</a:t>
          </a:r>
          <a:endParaRPr lang="en-GB" sz="2400" kern="1200">
            <a:latin typeface="EC Square Sans Pro"/>
          </a:endParaRP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EC Square Sans Pro"/>
            </a:rPr>
            <a:t>ONLY for exceptional cases (when risk infection very high/consequences severe)</a:t>
          </a:r>
          <a:endParaRPr lang="LID4096" sz="1300" kern="1200" dirty="0">
            <a:latin typeface="EC Square Sans Pro" panose="020B0506040000020004" pitchFamily="34" charset="0"/>
          </a:endParaRP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EC Square Sans Pro"/>
            </a:rPr>
            <a:t>Group administration (</a:t>
          </a:r>
          <a:r>
            <a:rPr lang="en-US" sz="2400" kern="1200" dirty="0" err="1">
              <a:latin typeface="EC Square Sans Pro"/>
            </a:rPr>
            <a:t>metaphylaxis</a:t>
          </a:r>
          <a:r>
            <a:rPr lang="en-US" sz="2400" kern="1200" dirty="0">
              <a:latin typeface="EC Square Sans Pro"/>
            </a:rPr>
            <a:t>)</a:t>
          </a:r>
          <a:endParaRPr lang="en-GB" sz="2400" kern="1200" dirty="0">
            <a:latin typeface="EC Square Sans Pro"/>
          </a:endParaRP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EC Square Sans Pro" panose="020B0506040000020004" pitchFamily="34" charset="0"/>
            </a:rPr>
            <a:t>ONLY when the risk of spread of an infection or of an infectious disease in the group of animals is high</a:t>
          </a:r>
          <a:endParaRPr lang="LID4096" sz="1300" kern="1200">
            <a:latin typeface="EC Square Sans Pro" panose="020B0506040000020004" pitchFamily="34" charset="0"/>
          </a:endParaRP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EC Square Sans Pro" panose="020B0506040000020004" pitchFamily="34" charset="0"/>
            </a:rPr>
            <a:t>where no other appropriate alternatives are available</a:t>
          </a:r>
          <a:endParaRPr lang="LID4096" sz="1300" kern="1200">
            <a:latin typeface="EC Square Sans Pro" panose="020B0506040000020004" pitchFamily="34" charset="0"/>
          </a:endParaRP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Treatment</a:t>
          </a:r>
          <a:endParaRPr lang="en-GB" sz="2400" kern="1200">
            <a:latin typeface="EC Square Sans Pro"/>
          </a:endParaRP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EC Square Sans Pro" panose="020B0506040000020004" pitchFamily="34" charset="0"/>
            </a:rPr>
            <a:t>Individual treatment</a:t>
          </a:r>
          <a:endParaRPr lang="en-GB" sz="1800" kern="1200">
            <a:latin typeface="EC Square Sans Pro" panose="020B0506040000020004" pitchFamily="34" charset="0"/>
          </a:endParaRP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EC Square Sans Pro" panose="020B0506040000020004" pitchFamily="34" charset="0"/>
            </a:rPr>
            <a:t>Group treatment</a:t>
          </a:r>
          <a:endParaRPr lang="en-GB" sz="1800" kern="1200">
            <a:solidFill>
              <a:schemeClr val="bg1"/>
            </a:solidFill>
            <a:latin typeface="EC Square Sans Pro" panose="020B0506040000020004" pitchFamily="34" charset="0"/>
          </a:endParaRP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Growth promotion</a:t>
          </a:r>
          <a:endParaRPr lang="en-GB" sz="2400" kern="1200">
            <a:latin typeface="EC Square Sans Pro"/>
          </a:endParaRP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C00000"/>
              </a:solidFill>
              <a:latin typeface="EC Square Sans Pro" panose="020B0506040000020004" pitchFamily="34" charset="0"/>
            </a:rPr>
            <a:t>PROHIBITED !</a:t>
          </a:r>
          <a:endParaRPr lang="LID4096" sz="1400" b="1" kern="1200">
            <a:solidFill>
              <a:srgbClr val="C00000"/>
            </a:solidFill>
            <a:latin typeface="EC Square Sans Pro" panose="020B0506040000020004" pitchFamily="34" charset="0"/>
          </a:endParaRP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23/05/2024</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Article 114 Use of medicinal products for food-producing </a:t>
            </a:r>
            <a:r>
              <a:rPr lang="en-US" b="1" dirty="0"/>
              <a:t>aquatic</a:t>
            </a:r>
            <a:r>
              <a:rPr lang="en-US" dirty="0"/>
              <a:t> species </a:t>
            </a:r>
            <a:br>
              <a:rPr lang="en-US" dirty="0"/>
            </a:br>
            <a:r>
              <a:rPr lang="en-US" dirty="0"/>
              <a:t>1. By way of derogation from Article 106(1), where there is no </a:t>
            </a:r>
            <a:r>
              <a:rPr lang="en-US" dirty="0" err="1"/>
              <a:t>authorised</a:t>
            </a:r>
            <a:r>
              <a:rPr lang="en-US" dirty="0"/>
              <a:t> veterinary medicinal product in a Member State for an indication concerning a food-producing aquatic species, the veterinarian responsible may, under his or her direct personal responsibility, and in particular to avoid causing unacceptable suffering, treat the animals concerned with the following medicinal product: </a:t>
            </a:r>
          </a:p>
          <a:p>
            <a:pPr marL="228600" indent="-228600">
              <a:buAutoNum type="alphaLcParenBoth"/>
            </a:pPr>
            <a:r>
              <a:rPr lang="en-US" dirty="0"/>
              <a:t>a veterinary medicinal product </a:t>
            </a:r>
            <a:r>
              <a:rPr lang="en-US" dirty="0" err="1"/>
              <a:t>authorised</a:t>
            </a:r>
            <a:r>
              <a:rPr lang="en-US" dirty="0"/>
              <a:t> under this Regulation </a:t>
            </a:r>
            <a:r>
              <a:rPr lang="en-US" b="1" dirty="0"/>
              <a:t>in the relevant Member State or in another Member State</a:t>
            </a:r>
            <a:r>
              <a:rPr lang="en-US" dirty="0"/>
              <a:t> for use in the </a:t>
            </a:r>
            <a:r>
              <a:rPr lang="en-US" b="1" dirty="0"/>
              <a:t>same or in another food-producing aquatic species </a:t>
            </a:r>
            <a:r>
              <a:rPr lang="en-US" dirty="0"/>
              <a:t>and for the </a:t>
            </a:r>
            <a:r>
              <a:rPr lang="en-US" b="1" dirty="0"/>
              <a:t>same indication or for another indication</a:t>
            </a:r>
            <a:r>
              <a:rPr lang="en-US" dirty="0"/>
              <a:t>; </a:t>
            </a:r>
          </a:p>
          <a:p>
            <a:pPr marL="228600" indent="-228600">
              <a:buAutoNum type="alphaLcParenBoth"/>
            </a:pPr>
            <a:r>
              <a:rPr lang="en-US" dirty="0"/>
              <a:t>if there is no veterinary medicinal product as referred to in point (a) of this paragraph, a veterinary medicinal product </a:t>
            </a:r>
            <a:r>
              <a:rPr lang="en-US" dirty="0" err="1"/>
              <a:t>authorised</a:t>
            </a:r>
            <a:r>
              <a:rPr lang="en-US" dirty="0"/>
              <a:t> under this Regulation in the relevant Member State or in another Member State for use with a </a:t>
            </a:r>
            <a:r>
              <a:rPr lang="en-US" b="1" dirty="0"/>
              <a:t>food producing terrestrial species </a:t>
            </a:r>
            <a:r>
              <a:rPr lang="en-US" dirty="0"/>
              <a:t>containing a </a:t>
            </a:r>
            <a:r>
              <a:rPr lang="en-US" b="1" dirty="0"/>
              <a:t>substance present in the list</a:t>
            </a:r>
            <a:r>
              <a:rPr lang="en-US" dirty="0"/>
              <a:t> established in accordance with paragraph 3; </a:t>
            </a:r>
          </a:p>
          <a:p>
            <a:pPr marL="228600" indent="-228600">
              <a:buAutoNum type="alphaLcParenBoth"/>
            </a:pPr>
            <a:r>
              <a:rPr lang="en-US" dirty="0"/>
              <a:t>if there is no veterinary medicinal product as referred to in point (a) or (b) of this paragraph, a medicinal </a:t>
            </a:r>
            <a:r>
              <a:rPr lang="en-US" b="1" dirty="0"/>
              <a:t>product for human use </a:t>
            </a:r>
            <a:r>
              <a:rPr lang="en-US" dirty="0" err="1"/>
              <a:t>authorised</a:t>
            </a:r>
            <a:r>
              <a:rPr lang="en-US" dirty="0"/>
              <a:t> in accordance with Directive 2001/83/EC or Regulation (EC) No 726/2004 and containing substances present in the list established in accordance with paragraph 3 of this Article; or </a:t>
            </a:r>
          </a:p>
          <a:p>
            <a:pPr marL="228600" indent="-228600">
              <a:buAutoNum type="alphaLcParenBoth"/>
            </a:pPr>
            <a:r>
              <a:rPr lang="en-US" dirty="0"/>
              <a:t>if there is no medicinal product as referred to in point (a), (b) or (c) of this paragraph, a veterinary medicinal product </a:t>
            </a:r>
            <a:r>
              <a:rPr lang="en-US" b="1" dirty="0"/>
              <a:t>prepared extemporaneously </a:t>
            </a:r>
            <a:r>
              <a:rPr lang="en-US" dirty="0"/>
              <a:t>in accordance with the terms of a veterinary prescription. </a:t>
            </a:r>
          </a:p>
          <a:p>
            <a:pPr marL="0" indent="0">
              <a:buNone/>
            </a:pPr>
            <a:endParaRPr lang="en-US" dirty="0"/>
          </a:p>
          <a:p>
            <a:pPr marL="0" indent="0">
              <a:buNone/>
            </a:pPr>
            <a:r>
              <a:rPr lang="en-US" dirty="0"/>
              <a:t>2. By way of derogation from points (b) and (c) of paragraph 1, and </a:t>
            </a:r>
            <a:r>
              <a:rPr lang="en-US" b="1" dirty="0"/>
              <a:t>until the list referred to in paragraph 3 is established</a:t>
            </a:r>
            <a:r>
              <a:rPr lang="en-US" dirty="0"/>
              <a:t>, the veterinarian responsible may, under his or her direct personal responsibility and in particular to avoid causing unacceptable suffering, exceptionally treat food-producing aquatic species of a particular holding with the following medicinal product: </a:t>
            </a:r>
          </a:p>
          <a:p>
            <a:pPr marL="228600" indent="-228600">
              <a:buAutoNum type="alphaLcParenBoth"/>
            </a:pPr>
            <a:r>
              <a:rPr lang="en-US" dirty="0"/>
              <a:t>a veterinary medicinal product </a:t>
            </a:r>
            <a:r>
              <a:rPr lang="en-US" dirty="0" err="1"/>
              <a:t>authorised</a:t>
            </a:r>
            <a:r>
              <a:rPr lang="en-US" dirty="0"/>
              <a:t> under this Regulation in the </a:t>
            </a:r>
            <a:r>
              <a:rPr lang="en-US" b="1" dirty="0"/>
              <a:t>relevant Member State or in another Member State for use with a food-producing terrestrial animal species</a:t>
            </a:r>
            <a:r>
              <a:rPr lang="en-US" dirty="0"/>
              <a:t>; (b) if there is no veterinary medicinal product as referred to in point (a) of this paragraph, a </a:t>
            </a:r>
            <a:r>
              <a:rPr lang="en-US" b="1" dirty="0"/>
              <a:t>medicinal product for human us</a:t>
            </a:r>
            <a:r>
              <a:rPr lang="en-US" dirty="0"/>
              <a:t>e </a:t>
            </a:r>
            <a:r>
              <a:rPr lang="en-US" dirty="0" err="1"/>
              <a:t>authorised</a:t>
            </a:r>
            <a:r>
              <a:rPr lang="en-US" dirty="0"/>
              <a:t> in accordance with Directive 2001/83/EC or Regulation (EC) No 726/2004. </a:t>
            </a:r>
          </a:p>
          <a:p>
            <a:pPr marL="228600" indent="-228600">
              <a:buAutoNum type="alphaLcParenBoth"/>
            </a:pPr>
            <a:endParaRPr lang="en-US" dirty="0"/>
          </a:p>
          <a:p>
            <a:r>
              <a:rPr lang="en-US" dirty="0"/>
              <a:t>3. The Commission shall, by means of implementing acts, at the latest within five years from 28 January 2022, establish a list of substances used in veterinary medicinal products </a:t>
            </a:r>
            <a:r>
              <a:rPr lang="en-US" dirty="0" err="1"/>
              <a:t>authorised</a:t>
            </a:r>
            <a:r>
              <a:rPr lang="en-US" dirty="0"/>
              <a:t> in the Union for use in food-producing terrestrial animal species or substances contained in a medicinal product for human use </a:t>
            </a:r>
            <a:r>
              <a:rPr lang="en-US" dirty="0" err="1"/>
              <a:t>authorised</a:t>
            </a:r>
            <a:r>
              <a:rPr lang="en-US" dirty="0"/>
              <a:t> in the Union in accordance with Directive 2001/83/EC or Regulation (EC) No 726/2004, which may be used in food-producing aquatic species in accordance with paragraph 1 of this Article. Those implementing acts shall be adopted in accordance with the examination procedure referred to in Article 145(2).</a:t>
            </a:r>
          </a:p>
          <a:p>
            <a:endParaRPr lang="en-US" dirty="0"/>
          </a:p>
          <a:p>
            <a:r>
              <a:rPr lang="en-US" dirty="0"/>
              <a:t>4. Except as regards immunological veterinary medicinal products, where there is no medicinal product available as referred to in paragraphs 1 and 2, the veterinarian responsible may, under his or her direct personal responsibility and in particular to avoid causing unacceptable suffering, exceptionally treat food-producing aquatic species with a veterinary medicinal product </a:t>
            </a:r>
            <a:r>
              <a:rPr lang="en-US" dirty="0" err="1"/>
              <a:t>authorised</a:t>
            </a:r>
            <a:r>
              <a:rPr lang="en-US" dirty="0"/>
              <a:t> in a third country for the same species and same indication.</a:t>
            </a:r>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7713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3</a:t>
            </a:fld>
            <a:endParaRPr lang="en-GB"/>
          </a:p>
        </p:txBody>
      </p:sp>
    </p:spTree>
    <p:extLst>
      <p:ext uri="{BB962C8B-B14F-4D97-AF65-F5344CB8AC3E}">
        <p14:creationId xmlns:p14="http://schemas.microsoft.com/office/powerpoint/2010/main" val="178662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 The word comes from the Greek for "an advance guard," an apt term for a measure taken to fend off a disease or another unwanted consequence. A prophylactic is </a:t>
            </a:r>
            <a:r>
              <a:rPr lang="en-GB" b="0" i="0" dirty="0">
                <a:solidFill>
                  <a:srgbClr val="040C28"/>
                </a:solidFill>
                <a:effectLst/>
                <a:latin typeface="Google Sans"/>
              </a:rPr>
              <a:t>a medication or a </a:t>
            </a:r>
            <a:r>
              <a:rPr lang="en-GB" b="1" i="0" dirty="0">
                <a:solidFill>
                  <a:srgbClr val="040C28"/>
                </a:solidFill>
                <a:effectLst/>
                <a:latin typeface="Google Sans"/>
              </a:rPr>
              <a:t>treatment designed and used to prevent a disease from occurring</a:t>
            </a:r>
            <a:r>
              <a:rPr lang="en-GB" b="0" i="0" dirty="0">
                <a:solidFill>
                  <a:srgbClr val="474747"/>
                </a:solidFill>
                <a:effectLst/>
                <a:latin typeface="Google Sans"/>
              </a:rPr>
              <a:t>, before the disease is evidenced.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In the context of VMP Regulation the following definitions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en-GB" sz="1800" b="1" i="0" u="none" strike="noStrike" baseline="0" dirty="0">
                <a:solidFill>
                  <a:srgbClr val="19161A"/>
                </a:solidFill>
                <a:latin typeface="EUAlbertina"/>
              </a:rPr>
              <a:t>Prophylaxis’ </a:t>
            </a:r>
            <a:r>
              <a:rPr lang="en-GB" sz="1800" b="0" i="0" u="none" strike="noStrike" kern="1200" baseline="0" dirty="0">
                <a:solidFill>
                  <a:srgbClr val="19161A"/>
                </a:solidFill>
                <a:latin typeface="EUAlbertina"/>
                <a:ea typeface="+mn-ea"/>
                <a:cs typeface="+mn-cs"/>
              </a:rPr>
              <a:t>means “the administration of a medicinal product to an animal or group of animals before clinical </a:t>
            </a:r>
            <a:r>
              <a:rPr lang="en-GB" sz="1800" b="0" i="0" u="none" strike="noStrike" baseline="0" dirty="0">
                <a:solidFill>
                  <a:srgbClr val="19161A"/>
                </a:solidFill>
                <a:latin typeface="EUAlbertina"/>
              </a:rPr>
              <a:t>signs of a disease, in order to prevent the occurrence of disease or infection”. (</a:t>
            </a:r>
            <a:r>
              <a:rPr lang="en-GB" sz="1800" b="0" i="0" u="none" strike="noStrike" baseline="0" dirty="0">
                <a:solidFill>
                  <a:srgbClr val="000000"/>
                </a:solidFill>
                <a:latin typeface="EUAlbertina"/>
              </a:rPr>
              <a:t>Article 4(16) of Regulation (EU) 2019/6).</a:t>
            </a:r>
            <a:endParaRPr lang="en-GB" sz="18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dirty="0" err="1">
                <a:solidFill>
                  <a:srgbClr val="19161A"/>
                </a:solidFill>
                <a:latin typeface="EUAlbertina"/>
              </a:rPr>
              <a:t>Metaphylaxis</a:t>
            </a:r>
            <a:r>
              <a:rPr lang="en-GB" sz="1800" b="1" i="0" u="none" strike="noStrike" baseline="0" dirty="0">
                <a:solidFill>
                  <a:srgbClr val="19161A"/>
                </a:solidFill>
                <a:latin typeface="EUAlbertina"/>
              </a:rPr>
              <a:t>’ </a:t>
            </a:r>
            <a:r>
              <a:rPr lang="en-GB" sz="1800" b="0" i="0" u="none" strike="noStrike" baseline="0" dirty="0">
                <a:solidFill>
                  <a:srgbClr val="19161A"/>
                </a:solidFill>
                <a:latin typeface="EUAlbertina"/>
              </a:rPr>
              <a:t>means “the administration of a medicinal product to a group of animals after a diagnosis of clinical disease in part of the group has been established, with the aim of treating the clinically sick animals and controlling the spread of the disease to animals in close contact and at risk and which may already be </a:t>
            </a:r>
            <a:r>
              <a:rPr lang="en-GB" sz="1800" b="0" i="0" u="none" strike="noStrike" baseline="0" dirty="0" err="1">
                <a:solidFill>
                  <a:srgbClr val="19161A"/>
                </a:solidFill>
                <a:latin typeface="EUAlbertina"/>
              </a:rPr>
              <a:t>subclinically</a:t>
            </a:r>
            <a:r>
              <a:rPr lang="en-GB" sz="1800" b="0" i="0" u="none" strike="noStrike" baseline="0" dirty="0">
                <a:solidFill>
                  <a:srgbClr val="19161A"/>
                </a:solidFill>
                <a:latin typeface="EUAlbertina"/>
              </a:rPr>
              <a:t> infected”. (</a:t>
            </a:r>
            <a:r>
              <a:rPr lang="en-GB" sz="1200" b="0" i="0" u="none" strike="noStrike" baseline="0" dirty="0">
                <a:solidFill>
                  <a:srgbClr val="000000"/>
                </a:solidFill>
                <a:latin typeface="EUAlbertina"/>
              </a:rPr>
              <a:t>Article 4(15) of Regulation (EU) 2019/6).</a:t>
            </a:r>
            <a:endParaRPr lang="en-GB" sz="12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474747"/>
                </a:solidFill>
                <a:effectLst/>
                <a:latin typeface="Google Sans"/>
              </a:rPr>
              <a:t>Metaphylaxis</a:t>
            </a:r>
            <a:r>
              <a:rPr lang="en-GB" b="0" i="0" dirty="0">
                <a:solidFill>
                  <a:srgbClr val="474747"/>
                </a:solidFill>
                <a:effectLst/>
                <a:latin typeface="Google Sans"/>
              </a:rPr>
              <a:t>: </a:t>
            </a:r>
            <a:r>
              <a:rPr lang="en-GB" b="0" i="0" dirty="0">
                <a:solidFill>
                  <a:srgbClr val="040C28"/>
                </a:solidFill>
                <a:effectLst/>
                <a:latin typeface="Google Sans"/>
              </a:rPr>
              <a:t>Treatment of a group of animals without evidence of disease, which are in close contact with other animals that do have evidence of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Prophylaxis/prevention and </a:t>
            </a:r>
            <a:r>
              <a:rPr lang="en-GB" b="0" i="0" dirty="0" err="1">
                <a:solidFill>
                  <a:srgbClr val="474747"/>
                </a:solidFill>
                <a:effectLst/>
                <a:latin typeface="Google Sans"/>
              </a:rPr>
              <a:t>metaphylaxis</a:t>
            </a:r>
            <a:r>
              <a:rPr lang="en-GB" b="0" i="0" dirty="0">
                <a:solidFill>
                  <a:srgbClr val="474747"/>
                </a:solidFill>
                <a:effectLst/>
                <a:latin typeface="Google Sans"/>
              </a:rPr>
              <a:t> involves administering antimicrobials to 'healthy' individuals to 'prevent' infections, but </a:t>
            </a:r>
            <a:r>
              <a:rPr lang="en-GB" b="0" i="0" dirty="0">
                <a:solidFill>
                  <a:srgbClr val="040C28"/>
                </a:solidFill>
                <a:effectLst/>
                <a:latin typeface="Google Sans"/>
              </a:rPr>
              <a:t>for prophylaxis/prevention there is a perceived 'risk', whereas </a:t>
            </a:r>
            <a:r>
              <a:rPr lang="en-GB" b="0" i="0" dirty="0" err="1">
                <a:solidFill>
                  <a:srgbClr val="040C28"/>
                </a:solidFill>
                <a:effectLst/>
                <a:latin typeface="Google Sans"/>
              </a:rPr>
              <a:t>metaphylaxis</a:t>
            </a:r>
            <a:r>
              <a:rPr lang="en-GB" b="0" i="0" dirty="0">
                <a:solidFill>
                  <a:srgbClr val="040C28"/>
                </a:solidFill>
                <a:effectLst/>
                <a:latin typeface="Google Sans"/>
              </a:rPr>
              <a:t> could be a definable 'hazard'</a:t>
            </a:r>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11</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last two points</a:t>
            </a:r>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We can check if a template is available in different countries and if so, include the country template</a:t>
            </a:r>
          </a:p>
          <a:p>
            <a:r>
              <a:rPr lang="en-US">
                <a:ea typeface="Calibri"/>
                <a:cs typeface="Calibri"/>
              </a:rPr>
              <a:t>RE blue box. Explain what is use under art 112-114.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Article 113 Use of medicinal products outside the terms of the marketing </a:t>
            </a:r>
            <a:r>
              <a:rPr lang="en-US" dirty="0" err="1"/>
              <a:t>authorisation</a:t>
            </a:r>
            <a:r>
              <a:rPr lang="en-US" dirty="0"/>
              <a:t> in food-producing terrestrial animal species 1. By way of derogation from Article 106(1), where there is no </a:t>
            </a:r>
            <a:r>
              <a:rPr lang="en-US" dirty="0" err="1"/>
              <a:t>authorised</a:t>
            </a:r>
            <a:r>
              <a:rPr lang="en-US" dirty="0"/>
              <a:t> veterinary medicinal product in a Member State for an indication concerning a food-producing terrestrial animal species, the veterinarian responsible may, under his or her direct personal responsibility, and in particular to avoid causing unacceptable suffering, exceptionally treat the animals concerned with the following medicinal product: (a) a veterinary medicinal product </a:t>
            </a:r>
            <a:r>
              <a:rPr lang="en-US" dirty="0" err="1"/>
              <a:t>authorised</a:t>
            </a:r>
            <a:r>
              <a:rPr lang="en-US" dirty="0"/>
              <a:t> under this Regulation in the relevant Member State or in another Member State for use in the s(b) if there is no veterinary medicinal product as referred to in point (a) of this paragraph, a veterinary medicinal product </a:t>
            </a:r>
            <a:r>
              <a:rPr lang="en-US" dirty="0" err="1"/>
              <a:t>authorised</a:t>
            </a:r>
            <a:r>
              <a:rPr lang="en-US" dirty="0"/>
              <a:t> under this Regulation in the relevant Member State for use in a non-food-producing animal species for the same indication; (c) if there is no veterinary medicinal product as referred to in point (a) or (b) of this paragraph, a medicinal product for human use </a:t>
            </a:r>
            <a:r>
              <a:rPr lang="en-US" dirty="0" err="1"/>
              <a:t>authorised</a:t>
            </a:r>
            <a:r>
              <a:rPr lang="en-US" dirty="0"/>
              <a:t> in accordance with Directive 2001/83/EC or Regulation (EC) No 726/2004; or (d) if there is no medicinal product as referred to in point (a), (b) or (c) of this paragraph, a veterinary medicinal product prepared extemporaneously in accordance with the terms of a veterinary prescription. 2. Except as regards immunological veterinary medicinal products, where there is no medicinal product available as referred to in paragraph 1, the veterinarian responsible may under his or her direct personal responsibility, and in particular to avoid causing unacceptable suffering, exceptionally treat food-producing terrestrial animals with a veterinary medicinal product </a:t>
            </a:r>
            <a:r>
              <a:rPr lang="en-US" dirty="0" err="1"/>
              <a:t>authorised</a:t>
            </a:r>
            <a:r>
              <a:rPr lang="en-US" dirty="0"/>
              <a:t> in a third country for the same animal species and same indication. 3. The veterinarian may administer the medicinal product personally or allow another person to do so under the veterinarian’s responsibility, in accordance with national provisions. 4. Pharmacologically active substances included in the medicinal product used in accordance with paragraphs 1 and 2 of this Article shall be allowed in accordance with Regulation (EC) No 470/2009 and any acts adopted on the basis thereof. 5. This Article shall apply also when an </a:t>
            </a:r>
            <a:r>
              <a:rPr lang="en-US" dirty="0" err="1"/>
              <a:t>authorised</a:t>
            </a:r>
            <a:r>
              <a:rPr lang="en-US" dirty="0"/>
              <a:t> veterinary medicinal product is not available in the relevant Member State</a:t>
            </a:r>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microsoft.com/office/2017/06/relationships/model3d" Target="../media/model3d1.glb"/><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5" Type="http://schemas.openxmlformats.org/officeDocument/2006/relationships/image" Target="../media/image62.png"/><Relationship Id="rId10" Type="http://schemas.microsoft.com/office/2017/06/relationships/model3d" Target="../media/model3d2.glb"/><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lstStyle/>
          <a:p>
            <a:r>
              <a:rPr lang="es-ES" dirty="0"/>
              <a:t>SLOVAKIA</a:t>
            </a:r>
          </a:p>
          <a:p>
            <a:endParaRPr lang="es-ES"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r>
              <a:rPr lang="es-ES" dirty="0"/>
              <a:t>21 JUNE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399"/>
                </a:solidFill>
                <a:effectLst/>
                <a:uLnTx/>
                <a:uFillTx/>
              </a:rPr>
              <a:t>Uses of antimicrobials other than to treat sick animals</a:t>
            </a:r>
            <a:endParaRPr kumimoji="0" lang="en-GB" sz="2400" b="1" i="0" u="none" strike="noStrike" kern="0" cap="none" spc="0" normalizeH="0" baseline="0" noProof="0" dirty="0">
              <a:ln>
                <a:noFill/>
              </a:ln>
              <a:solidFill>
                <a:srgbClr val="003399"/>
              </a:solidFill>
              <a:effectLst/>
              <a:uLnTx/>
              <a:uFillTx/>
            </a:endParaRP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Prophylaxis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3399"/>
                </a:solidFill>
                <a:effectLst/>
                <a:uLnTx/>
                <a:uFillTx/>
                <a:latin typeface="EC Square Sans Pro" panose="020B0506040000020004" pitchFamily="34" charset="0"/>
                <a:ea typeface="Montserrat" charset="0"/>
                <a:cs typeface="Montserrat" charset="0"/>
              </a:rPr>
              <a:t>Metaphylaxis</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at risk of a</a:t>
            </a:r>
            <a:r>
              <a:rPr kumimoji="0" lang="en-GB" sz="1800" b="0" i="0" u="none" strike="noStrike" kern="0" cap="none" spc="0" normalizeH="0" baseline="0" noProof="0" dirty="0">
                <a:ln>
                  <a:noFill/>
                </a:ln>
                <a:solidFill>
                  <a:srgbClr val="003399"/>
                </a:solidFill>
                <a:effectLst/>
                <a:uLnTx/>
                <a:uFillTx/>
                <a:latin typeface="EC Square Sans Pro" panose="020B0506040000020004" pitchFamily="34" charset="0"/>
              </a:rPr>
              <a:t>n infection or</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 disease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 measure taken to maintain health and prevent infection or disease from occurring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with clinical signs and to clinically healthy animals belonging to the same flock or pen</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Some of the infections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are treated before their clinical appearance</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87753" y="3386453"/>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HEALTH</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582740" y="339042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DISEASE</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Start of the infectious disease</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No symptoms</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symptoms</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Preventive</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early</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Curative treatment / control</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conventional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en-US" dirty="0">
                <a:solidFill>
                  <a:srgbClr val="002060"/>
                </a:solidFill>
                <a:latin typeface="EC Square Sans Pro" panose="020B0506040000020004" pitchFamily="34" charset="0"/>
              </a:rPr>
              <a:t>4. EU framework on veterinary medicinal products and medicated feed</a:t>
            </a:r>
            <a:endParaRPr lang="en-GB" dirty="0">
              <a:solidFill>
                <a:srgbClr val="002060"/>
              </a:solidFill>
              <a:latin typeface="EC Square Sans Pro" panose="020B0506040000020004" pitchFamily="34" charset="0"/>
            </a:endParaRP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605021" y="1500360"/>
            <a:ext cx="11420331" cy="829461"/>
          </a:xfrm>
          <a:prstGeom prst="rect">
            <a:avLst/>
          </a:prstGeom>
          <a:noFill/>
        </p:spPr>
        <p:txBody>
          <a:bodyPr wrap="square" rtlCol="0">
            <a:spAutoFit/>
          </a:bodyPr>
          <a:lstStyle/>
          <a:p>
            <a:pPr algn="ctr"/>
            <a:r>
              <a:rPr lang="en-US" sz="2396" b="1" dirty="0">
                <a:solidFill>
                  <a:schemeClr val="bg1"/>
                </a:solidFill>
                <a:latin typeface="EC Square Sans Pro" panose="020B0506040000020004" pitchFamily="34" charset="0"/>
              </a:rPr>
              <a:t>Regulation (EU) 2019/6 </a:t>
            </a:r>
            <a:r>
              <a:rPr lang="en-US" sz="2396" dirty="0">
                <a:solidFill>
                  <a:schemeClr val="bg1"/>
                </a:solidFill>
                <a:latin typeface="EC Square Sans Pro" panose="020B0506040000020004" pitchFamily="34" charset="0"/>
              </a:rPr>
              <a:t>on</a:t>
            </a:r>
            <a:r>
              <a:rPr lang="en-US" sz="2396" b="1" dirty="0">
                <a:solidFill>
                  <a:schemeClr val="bg1"/>
                </a:solidFill>
                <a:latin typeface="EC Square Sans Pro" panose="020B0506040000020004" pitchFamily="34" charset="0"/>
              </a:rPr>
              <a:t> Veterinary Medicinal Products (VMP Regulation)</a:t>
            </a:r>
            <a:br>
              <a:rPr lang="en-US" sz="2396" b="1" dirty="0">
                <a:solidFill>
                  <a:schemeClr val="bg1"/>
                </a:solidFill>
              </a:rPr>
            </a:br>
            <a:endParaRPr lang="en-GB" sz="2396"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a:solidFill>
                  <a:srgbClr val="003399"/>
                </a:solidFill>
                <a:latin typeface="EC Square Sans Pro" panose="020B0506040000020004" pitchFamily="34" charset="0"/>
                <a:ea typeface="Montserrat" charset="0"/>
                <a:cs typeface="Montserrat" charset="0"/>
              </a:rPr>
              <a:t>Prophylaxis  </a:t>
            </a:r>
          </a:p>
          <a:p>
            <a:endParaRPr lang="en-US" sz="1797" b="1" dirty="0">
              <a:solidFill>
                <a:srgbClr val="003399"/>
              </a:solidFill>
              <a:latin typeface="EC Square Sans Pro" panose="020B0506040000020004" pitchFamily="34" charset="0"/>
            </a:endParaRPr>
          </a:p>
          <a:p>
            <a:r>
              <a:rPr lang="en-US" sz="1797" dirty="0">
                <a:solidFill>
                  <a:srgbClr val="002060"/>
                </a:solidFill>
                <a:latin typeface="EC Square Sans Pro"/>
              </a:rPr>
              <a:t>Only in exceptional cases, for the administration to an individual animal (antibiotics) or a restricted number of animals (other antimicrobials) when the risk of an infection or of an infectious disease is very high and the consequences are likely to be severe. </a:t>
            </a:r>
            <a:endParaRPr lang="en-US" sz="1797" dirty="0">
              <a:solidFill>
                <a:srgbClr val="002060"/>
              </a:solidFill>
              <a:latin typeface="EC Square Sans Pro" panose="020B0506040000020004" pitchFamily="34" charset="0"/>
            </a:endParaRP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err="1">
                <a:solidFill>
                  <a:srgbClr val="003399"/>
                </a:solidFill>
                <a:latin typeface="EC Square Sans Pro" panose="020B0506040000020004" pitchFamily="34" charset="0"/>
              </a:rPr>
              <a:t>Metaphylaxis</a:t>
            </a:r>
            <a:r>
              <a:rPr lang="en-US" sz="1797" b="1" dirty="0">
                <a:solidFill>
                  <a:schemeClr val="bg1"/>
                </a:solidFill>
                <a:latin typeface="EC Square Sans Pro" panose="020B0506040000020004" pitchFamily="34" charset="0"/>
                <a:ea typeface="Montserrat" charset="0"/>
                <a:cs typeface="Montserrat" charset="0"/>
              </a:rPr>
              <a:t> </a:t>
            </a:r>
          </a:p>
          <a:p>
            <a:endParaRPr lang="en-US" sz="1797" b="1" dirty="0">
              <a:solidFill>
                <a:schemeClr val="bg1"/>
              </a:solidFill>
              <a:latin typeface="EC Square Sans Pro" panose="020B0506040000020004" pitchFamily="34" charset="0"/>
            </a:endParaRPr>
          </a:p>
          <a:p>
            <a:r>
              <a:rPr lang="en-US" sz="1797" dirty="0">
                <a:solidFill>
                  <a:srgbClr val="002060"/>
                </a:solidFill>
                <a:latin typeface="EC Square Sans Pro"/>
              </a:rPr>
              <a:t>Only when the risk of spread of an infection or of an infectious disease in the group of animals is high and where no other appropriate alternatives are available.</a:t>
            </a:r>
          </a:p>
          <a:p>
            <a:endParaRPr lang="en-US" sz="1797" dirty="0">
              <a:solidFill>
                <a:srgbClr val="002060"/>
              </a:solidFill>
              <a:latin typeface="EC Square Sans Pro"/>
            </a:endParaRPr>
          </a:p>
          <a:p>
            <a:r>
              <a:rPr lang="en-US" sz="1797" dirty="0">
                <a:solidFill>
                  <a:srgbClr val="002060"/>
                </a:solidFill>
                <a:latin typeface="EC Square Sans Pro"/>
              </a:rPr>
              <a:t>Member States may provide guidance regarding such other appropriate alternatives and shall actively support the development and application of guidelines which promote the understanding of risk factors associated with metaphylaxis and include criteria for its initiation. </a:t>
            </a:r>
            <a:endParaRPr lang="en-US" sz="1797" dirty="0">
              <a:solidFill>
                <a:srgbClr val="002060"/>
              </a:solidFill>
              <a:latin typeface="EC Square Sans Pro" panose="020B0506040000020004" pitchFamily="34" charset="0"/>
            </a:endParaRP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en-US" sz="2400" dirty="0">
                <a:solidFill>
                  <a:srgbClr val="002060"/>
                </a:solidFill>
                <a:latin typeface="EC Square Sans Pro" panose="020B0506040000020004" pitchFamily="34" charset="0"/>
              </a:rPr>
              <a:t>4. EU framewo</a:t>
            </a:r>
            <a:r>
              <a:rPr lang="en-US" dirty="0">
                <a:solidFill>
                  <a:srgbClr val="002060"/>
                </a:solidFill>
                <a:latin typeface="EC Square Sans Pro" panose="020B0506040000020004" pitchFamily="34" charset="0"/>
              </a:rPr>
              <a:t>rk on veterinary medicinal products and medicated feed</a:t>
            </a:r>
            <a:endParaRPr lang="en-GB" dirty="0"/>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en-US" sz="2400" b="1" dirty="0">
                <a:solidFill>
                  <a:schemeClr val="bg1"/>
                </a:solidFill>
                <a:latin typeface="EC Square Sans Pro" panose="020B0506040000020004" pitchFamily="34" charset="0"/>
              </a:rPr>
              <a:t>General principles of the Veterinary Medicinal Products Regulation</a:t>
            </a:r>
            <a:br>
              <a:rPr lang="en-US" sz="2400" b="1" dirty="0">
                <a:solidFill>
                  <a:schemeClr val="bg1"/>
                </a:solidFill>
              </a:rPr>
            </a:br>
            <a:endParaRPr lang="en-GB" sz="2400" b="1" dirty="0">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Veterinary medicinal products shall be used in accordance with the </a:t>
            </a:r>
            <a:r>
              <a:rPr lang="en-US" sz="2400" b="1" dirty="0">
                <a:solidFill>
                  <a:srgbClr val="003399"/>
                </a:solidFill>
                <a:latin typeface="EC Square Sans Pro" panose="020B0506040000020004" pitchFamily="34" charset="0"/>
              </a:rPr>
              <a:t>terms of the marketing authorization</a:t>
            </a:r>
            <a:r>
              <a:rPr lang="en-US" sz="2400" b="1" dirty="0">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EC Square Sans Pro" panose="020B0506040000020004" pitchFamily="34" charset="0"/>
              </a:rPr>
              <a:t>All veterinary </a:t>
            </a:r>
            <a:r>
              <a:rPr lang="en-GB" sz="2400" b="1" dirty="0">
                <a:solidFill>
                  <a:srgbClr val="003399"/>
                </a:solidFill>
                <a:latin typeface="EC Square Sans Pro" panose="020B0506040000020004" pitchFamily="34" charset="0"/>
              </a:rPr>
              <a:t>prescriptions </a:t>
            </a:r>
            <a:r>
              <a:rPr lang="en-GB" sz="2400" dirty="0">
                <a:solidFill>
                  <a:srgbClr val="002060"/>
                </a:solidFill>
                <a:latin typeface="EC Square Sans Pro" panose="020B0506040000020004" pitchFamily="34" charset="0"/>
              </a:rPr>
              <a:t>should be </a:t>
            </a:r>
            <a:r>
              <a:rPr lang="en-GB" sz="2400" b="1" dirty="0">
                <a:solidFill>
                  <a:srgbClr val="003399"/>
                </a:solidFill>
                <a:latin typeface="EC Square Sans Pro" panose="020B0506040000020004" pitchFamily="34" charset="0"/>
              </a:rPr>
              <a:t>based on a clinical examination </a:t>
            </a:r>
            <a:r>
              <a:rPr lang="en-GB" sz="2400" dirty="0">
                <a:solidFill>
                  <a:srgbClr val="002060"/>
                </a:solidFill>
                <a:latin typeface="EC Square Sans Pro" panose="020B0506040000020004" pitchFamily="34" charset="0"/>
              </a:rPr>
              <a:t>or other proper assessment by a veterinarian</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List of antimicrobials </a:t>
            </a:r>
            <a:r>
              <a:rPr lang="en-US" sz="2400" b="1" dirty="0">
                <a:solidFill>
                  <a:srgbClr val="003399"/>
                </a:solidFill>
                <a:latin typeface="EC Square Sans Pro" panose="020B0506040000020004" pitchFamily="34" charset="0"/>
              </a:rPr>
              <a:t>reserved for humans only</a:t>
            </a:r>
            <a:r>
              <a:rPr lang="en-US" dirty="0">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Obligation for Member States to </a:t>
            </a:r>
            <a:r>
              <a:rPr lang="en-US" sz="2400" b="1" dirty="0">
                <a:solidFill>
                  <a:srgbClr val="003399"/>
                </a:solidFill>
                <a:latin typeface="EC Square Sans Pro" panose="020B0506040000020004" pitchFamily="34" charset="0"/>
              </a:rPr>
              <a:t>collect data on sale and use of antimicrobials</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en-GB" sz="1000" i="0" u="none" strike="noStrike" baseline="0" dirty="0">
                <a:solidFill>
                  <a:srgbClr val="003399"/>
                </a:solidFill>
                <a:latin typeface="EC Square Sans Pro" panose="020B0506040000020004" pitchFamily="34" charset="0"/>
              </a:rPr>
              <a:t>Commission Implementing Regulation (EU) 2022/1255  of 19 July 2022 designating antimicrobials or groups of antimicrobials reserved for treatment of certain infections in humans, in accordance with Regulation (EU) 2019/6 of the European Parliament and of the Council </a:t>
            </a:r>
            <a:endParaRPr lang="en-GB" sz="1000" dirty="0">
              <a:solidFill>
                <a:srgbClr val="003399"/>
              </a:solidFill>
              <a:latin typeface="EC Square Sans Pro" panose="020B0506040000020004" pitchFamily="34" charset="0"/>
            </a:endParaRPr>
          </a:p>
        </p:txBody>
      </p:sp>
    </p:spTree>
    <p:extLst>
      <p:ext uri="{BB962C8B-B14F-4D97-AF65-F5344CB8AC3E}">
        <p14:creationId xmlns:p14="http://schemas.microsoft.com/office/powerpoint/2010/main" val="312144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VETERINARY PRESCRIPTIONS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a:t>
            </a:r>
            <a:r>
              <a:rPr kumimoji="0" lang="bg-BG"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a:t>
            </a: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a:t>
            </a:r>
            <a:r>
              <a:rPr kumimoji="0" lang="en-US" sz="2000" b="1" i="0" u="sng" strike="noStrike" kern="1200" cap="none" spc="0" normalizeH="0" baseline="0" noProof="0" dirty="0">
                <a:ln>
                  <a:noFill/>
                </a:ln>
                <a:solidFill>
                  <a:srgbClr val="003399"/>
                </a:solidFill>
                <a:effectLst/>
                <a:uLnTx/>
                <a:uFillTx/>
                <a:latin typeface="EC Square Sans Pro"/>
                <a:ea typeface="+mn-ea"/>
                <a:cs typeface="+mn-cs"/>
              </a:rPr>
              <a:t>only</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after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he or she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has made a </a:t>
            </a:r>
            <a:r>
              <a:rPr kumimoji="0" lang="en-US" sz="2000" b="0" i="0" u="sng" strike="noStrike" kern="1200" cap="none" spc="0" normalizeH="0" baseline="0" noProof="0" dirty="0">
                <a:ln>
                  <a:noFill/>
                </a:ln>
                <a:solidFill>
                  <a:srgbClr val="003399"/>
                </a:solidFill>
                <a:effectLst/>
                <a:uLnTx/>
                <a:uFillTx/>
                <a:latin typeface="EC Square Sans Pro"/>
                <a:ea typeface="+mn-ea"/>
                <a:cs typeface="+mn-cs"/>
              </a:rPr>
              <a:t>clinical examination or any other proper assessment of the health status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of the animal or group of animals</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for an antimicrobial only after he or she has diagnosed an infectious disease</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has to be able to provide justification for the prescription of an antimicrobial</a:t>
            </a:r>
            <a:r>
              <a:rPr kumimoji="0" lang="bg-BG"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especially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for preventive (p</a:t>
            </a:r>
            <a:r>
              <a:rPr kumimoji="0" lang="en-US" sz="2000" b="0" i="0" u="none" strike="noStrike" kern="0" cap="none" spc="0" normalizeH="0" baseline="0" noProof="0" dirty="0">
                <a:ln>
                  <a:noFill/>
                </a:ln>
                <a:solidFill>
                  <a:srgbClr val="003399"/>
                </a:solidFill>
                <a:effectLst/>
                <a:uLnTx/>
                <a:uFillTx/>
                <a:latin typeface="EC Square Sans Pro"/>
              </a:rPr>
              <a:t>rophylaxis</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and group </a:t>
            </a:r>
            <a:r>
              <a:rPr kumimoji="0" lang="en-US" sz="2000" b="0" i="0" u="none" strike="noStrike" kern="0" cap="none" spc="0" normalizeH="0" baseline="0" noProof="0" dirty="0">
                <a:ln>
                  <a:noFill/>
                </a:ln>
                <a:solidFill>
                  <a:srgbClr val="003399"/>
                </a:solidFill>
                <a:effectLst/>
                <a:uLnTx/>
                <a:uFillTx/>
                <a:latin typeface="EC Square Sans Pro"/>
              </a:rPr>
              <a:t>(</a:t>
            </a:r>
            <a:r>
              <a:rPr kumimoji="0" lang="en-US" sz="2000" b="0" i="0" u="none" strike="noStrike" kern="0" cap="none" spc="0" normalizeH="0" baseline="0" noProof="0" dirty="0" err="1">
                <a:ln>
                  <a:noFill/>
                </a:ln>
                <a:solidFill>
                  <a:srgbClr val="003399"/>
                </a:solidFill>
                <a:effectLst/>
                <a:uLnTx/>
                <a:uFillTx/>
                <a:latin typeface="EC Square Sans Pro"/>
              </a:rPr>
              <a:t>metaphylaxis</a:t>
            </a:r>
            <a:r>
              <a:rPr kumimoji="0" lang="en-US" sz="2000" b="0" i="0" u="none" strike="noStrike" kern="0" cap="none" spc="0" normalizeH="0" baseline="0" noProof="0" dirty="0">
                <a:ln>
                  <a:noFill/>
                </a:ln>
                <a:solidFill>
                  <a:srgbClr val="003399"/>
                </a:solidFill>
                <a:effectLst/>
                <a:uLnTx/>
                <a:uFillTx/>
                <a:latin typeface="EC Square Sans Pro"/>
              </a:rPr>
              <a:t>) </a:t>
            </a:r>
            <a:r>
              <a:rPr kumimoji="0" lang="en-US"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administration</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EC Square Sans Pro" panose="020B0506040000020004" pitchFamily="34" charset="0"/>
                <a:ea typeface="Steelfish" charset="0"/>
                <a:cs typeface="Steelfish" charset="0"/>
              </a:rPr>
              <a:t>!</a:t>
            </a:r>
            <a:r>
              <a:rPr kumimoji="0" lang="en-GB" sz="2800" b="1" i="0" u="none" strike="noStrike" kern="0" cap="none" spc="0" normalizeH="0" baseline="0" noProof="0">
                <a:ln>
                  <a:noFill/>
                </a:ln>
                <a:solidFill>
                  <a:srgbClr val="003399"/>
                </a:solidFill>
                <a:effectLst/>
                <a:uLnTx/>
                <a:uFillTx/>
                <a:latin typeface="EC Square Sans Pro" panose="020B0506040000020004" pitchFamily="34" charset="0"/>
                <a:ea typeface="Steelfish" charset="0"/>
                <a:cs typeface="Steelfish" charset="0"/>
              </a:rPr>
              <a:t>Article 105</a:t>
            </a:r>
            <a:endParaRPr kumimoji="0" lang="en-GB" sz="1600" b="1" i="0" u="none" strike="noStrike" kern="0" cap="none" spc="0" normalizeH="0" baseline="0" noProof="0">
              <a:ln>
                <a:noFill/>
              </a:ln>
              <a:solidFill>
                <a:srgbClr val="003399"/>
              </a:solidFill>
              <a:effectLst/>
              <a:uLnTx/>
              <a:uFillTx/>
            </a:endParaRP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a:ea typeface="+mn-ea"/>
                <a:cs typeface="Arial"/>
              </a:rPr>
              <a:t>Common rules – Veterinary prescription </a:t>
            </a:r>
            <a:r>
              <a:rPr kumimoji="0" lang="en-US" sz="1800" b="0" i="0" u="none" strike="noStrike" kern="0" cap="none" spc="0" normalizeH="0" baseline="0" noProof="0">
                <a:ln>
                  <a:noFill/>
                </a:ln>
                <a:solidFill>
                  <a:srgbClr val="003399"/>
                </a:solidFill>
                <a:effectLst/>
                <a:uLnTx/>
                <a:uFillTx/>
                <a:latin typeface="EC Square Sans Pro"/>
                <a:ea typeface="+mn-ea"/>
                <a:cs typeface="Arial"/>
              </a:rPr>
              <a:t>(example FR template)</a:t>
            </a:r>
            <a:endParaRPr kumimoji="0" lang="en-US"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rPr>
              <a:t>Identification Veterinarian (prof nr)</a:t>
            </a:r>
            <a:endParaRPr kumimoji="0" lang="en-GB"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endParaRP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2014607"/>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631216"/>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Name of medicine (active ingredient), form and strength.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Quantity prescribed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a:rPr>
              <a:t>Dosage regimen </a:t>
            </a:r>
            <a:endParaRPr kumimoji="0" lang="en-GB" sz="2000" b="0" i="0" u="none" strike="noStrike" kern="0" cap="none" spc="0" normalizeH="0" baseline="0" noProof="0" dirty="0">
              <a:ln>
                <a:noFill/>
              </a:ln>
              <a:solidFill>
                <a:sysClr val="windowText" lastClr="000000"/>
              </a:solidFill>
              <a:effectLst/>
              <a:uLnTx/>
              <a:uFillTx/>
              <a:latin typeface="EC Square Sans Pro"/>
            </a:endParaRP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1015663"/>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EC Square Sans Pro"/>
              </a:rPr>
              <a:t>Note necessary if prescription is Art 107 3-4 or 112-114) </a:t>
            </a:r>
            <a:endParaRPr kumimoji="0" lang="en-GB" sz="2000" b="0" i="0" u="none" strike="noStrike" kern="0" cap="none" spc="0" normalizeH="0" baseline="0" noProof="0" dirty="0">
              <a:ln>
                <a:noFill/>
              </a:ln>
              <a:solidFill>
                <a:srgbClr val="FFFFFF"/>
              </a:solidFill>
              <a:effectLst/>
              <a:uLnTx/>
              <a:uFillTx/>
              <a:latin typeface="EC Square Sans Pro" panose="020B0506040000020004" pitchFamily="34" charset="0"/>
            </a:endParaRP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32343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EC Square Sans Pro" panose="020B0506040000020004" pitchFamily="34" charset="0"/>
              </a:rPr>
              <a:t>A prescription for an antimicrobial is only valid 5 days after the prescription is made. </a:t>
            </a:r>
            <a:endParaRPr kumimoji="0" lang="en-GB" sz="2000" b="0" i="0" u="none" strike="noStrike" kern="0" cap="none" spc="0" normalizeH="0" baseline="0" noProof="0">
              <a:ln>
                <a:noFill/>
              </a:ln>
              <a:solidFill>
                <a:srgbClr val="000000"/>
              </a:solidFill>
              <a:effectLst/>
              <a:uLnTx/>
              <a:uFillTx/>
              <a:latin typeface="EC Square Sans Pro" panose="020B0506040000020004" pitchFamily="34" charset="0"/>
            </a:endParaRP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412758"/>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Name and address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owner of the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 and signature vet</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357062"/>
            <a:ext cx="3230524"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Food producing animals: withdrawal period (even if 0)</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Potential warnings or messages on responsible use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Identification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flipV="1">
            <a:off x="7467602" y="2107685"/>
            <a:ext cx="994692" cy="153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a:off x="7467600" y="3711005"/>
            <a:ext cx="99469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a:off x="7483722" y="5997605"/>
            <a:ext cx="994692" cy="1031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Record keeping</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rPr>
              <a:t>Article 108</a:t>
            </a:r>
          </a:p>
        </p:txBody>
      </p:sp>
      <p:pic>
        <p:nvPicPr>
          <p:cNvPr id="10" name="Picture 1">
            <a:extLst>
              <a:ext uri="{FF2B5EF4-FFF2-40B4-BE49-F238E27FC236}">
                <a16:creationId xmlns:a16="http://schemas.microsoft.com/office/drawing/2014/main" id="{67EC53D0-6815-4BF1-A995-1BBB1F314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338" y="1373161"/>
            <a:ext cx="8019662" cy="5247326"/>
          </a:xfrm>
          <a:prstGeom prst="rect">
            <a:avLst/>
          </a:prstGeom>
        </p:spPr>
      </p:pic>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EC Square Sans Pro" panose="020B0506040000020004" pitchFamily="34" charset="0"/>
              </a:rPr>
              <a:t>OBLIGATIONS</a:t>
            </a:r>
          </a:p>
        </p:txBody>
      </p:sp>
    </p:spTree>
    <p:extLst>
      <p:ext uri="{BB962C8B-B14F-4D97-AF65-F5344CB8AC3E}">
        <p14:creationId xmlns:p14="http://schemas.microsoft.com/office/powerpoint/2010/main" val="3660388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Marketing </a:t>
            </a:r>
            <a:r>
              <a:rPr kumimoji="0" lang="en-US" sz="2800" b="1" i="0" u="none" strike="noStrike" kern="0" cap="none" spc="0" normalizeH="0" baseline="0" noProof="0" err="1">
                <a:ln>
                  <a:noFill/>
                </a:ln>
                <a:solidFill>
                  <a:srgbClr val="FFFFFF"/>
                </a:solidFill>
                <a:effectLst/>
                <a:uLnTx/>
                <a:uFillTx/>
                <a:latin typeface="EC Square Sans Pro" panose="020B0506040000020004" pitchFamily="34" charset="0"/>
                <a:ea typeface="+mn-ea"/>
                <a:cs typeface="+mn-cs"/>
              </a:rPr>
              <a:t>Authorisation</a:t>
            </a:r>
            <a:endPar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Principle Rule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EC Square Sans Pro"/>
                <a:ea typeface="+mn-ea"/>
                <a:cs typeface="+mn-cs"/>
              </a:rPr>
              <a:t>Veterinary medicines must be used according to the marketing authorisation (SPC/leaflet) </a:t>
            </a:r>
            <a:endPar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You need to use a veterinary medicine for the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indication</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species</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and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dosage regime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detailed in the SPC/leaflet.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If</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there is no veterinary product authorized for a certain indication/species or there is a shortage -&gt; you can use the rules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of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Art</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112-114</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2213771" cy="542436"/>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3" y="1377950"/>
            <a:ext cx="12213773"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When no medicine </a:t>
            </a:r>
            <a:r>
              <a:rPr kumimoji="0" lang="en-US" sz="2400" b="1" i="0" u="none" strike="noStrike" kern="0" cap="none" spc="0" normalizeH="0" baseline="0" noProof="0" dirty="0" err="1">
                <a:ln>
                  <a:noFill/>
                </a:ln>
                <a:solidFill>
                  <a:srgbClr val="FFFFFF"/>
                </a:solidFill>
                <a:effectLst/>
                <a:uLnTx/>
                <a:uFillTx/>
                <a:latin typeface="EC Square Sans Pro" panose="020B0506040000020004" pitchFamily="34" charset="0"/>
                <a:ea typeface="+mn-ea"/>
                <a:cs typeface="+mn-cs"/>
              </a:rPr>
              <a:t>authorised</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for </a:t>
            </a:r>
            <a:r>
              <a:rPr kumimoji="0" lang="en-US" sz="2400" b="1" i="0" u="sng"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food-producing animals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or authorized ones are not available</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Use of veterinary medicinal products</a:t>
            </a:r>
            <a:endParaRPr kumimoji="0" lang="bg-BG"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outside </a:t>
            </a:r>
            <a:r>
              <a:rPr kumimoji="0" lang="en-GB"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the terms of the</a:t>
            </a: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 marketing </a:t>
            </a:r>
            <a:r>
              <a:rPr kumimoji="0" lang="en-US" sz="2800" b="0" i="0" u="none" strike="noStrike" kern="0" cap="none" spc="0" normalizeH="0" baseline="0" noProof="0" dirty="0" err="1">
                <a:ln>
                  <a:noFill/>
                </a:ln>
                <a:solidFill>
                  <a:srgbClr val="003399"/>
                </a:solidFill>
                <a:effectLst/>
                <a:uLnTx/>
                <a:uFillTx/>
                <a:latin typeface="EC Square Sans Pro" panose="020B0506040000020004" pitchFamily="34" charset="0"/>
                <a:ea typeface="+mn-ea"/>
                <a:cs typeface="Arial" panose="020B0604020202020204" pitchFamily="34" charset="0"/>
              </a:rPr>
              <a:t>authorisation</a:t>
            </a:r>
            <a:endPar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83920" y="3146420"/>
            <a:ext cx="4773879" cy="1077218"/>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for the: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same/another indication</a:t>
            </a:r>
            <a:endParaRPr kumimoji="0" lang="en-US" sz="1600" b="1" i="0" u="none" strike="noStrike" kern="0" cap="none" spc="0" normalizeH="0" baseline="0" noProof="0" dirty="0">
              <a:ln>
                <a:noFill/>
              </a:ln>
              <a:solidFill>
                <a:srgbClr val="FF0000"/>
              </a:solidFill>
              <a:effectLst/>
              <a:uLnTx/>
              <a:uFillTx/>
              <a:latin typeface="EC Square Sans Pro" panose="020B05060400000200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in</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a:t>
            </a: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same/another food-producing species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in the </a:t>
            </a: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same/another EU country</a:t>
            </a:r>
            <a:endParaRPr kumimoji="0" lang="LID4096"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584381" y="5376378"/>
            <a:ext cx="4590207" cy="338554"/>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A human medicine </a:t>
            </a:r>
            <a:r>
              <a:rPr kumimoji="0" lang="en-US" sz="1600" b="1" i="0" u="none" strike="noStrike" kern="0" cap="none" spc="0" normalizeH="0" baseline="0" noProof="0" dirty="0" err="1">
                <a:ln>
                  <a:noFill/>
                </a:ln>
                <a:solidFill>
                  <a:srgbClr val="000000"/>
                </a:solidFill>
                <a:effectLst/>
                <a:uLnTx/>
                <a:uFillTx/>
                <a:latin typeface="EC Square Sans Pro" panose="020B0506040000020004" pitchFamily="34" charset="0"/>
              </a:rPr>
              <a:t>authorised</a:t>
            </a:r>
            <a:endPar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97894" y="6153972"/>
            <a:ext cx="4715061" cy="584775"/>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VMP prepared extemporaneously </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in accordance with the terms of a veterinary prescription. </a:t>
            </a:r>
            <a:endParaRPr kumimoji="0" lang="en-GB" sz="1100" b="0"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164775"/>
            <a:ext cx="4780778"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(Art106(1)) in your country for the species and indication concerned</a:t>
            </a:r>
            <a:endParaRPr kumimoji="0" lang="LID4096"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257799" y="2215200"/>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87346" y="2738582"/>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2933700" y="2607853"/>
            <a:ext cx="3200400" cy="58477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not, under vet responsibility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&amp; to avoid unacceptable suffering</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5834742" y="216477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Must use this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5812971" y="316121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5802085" y="4340257"/>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5802085" y="5328156"/>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43" name="Arrow: Down 15">
            <a:extLst>
              <a:ext uri="{FF2B5EF4-FFF2-40B4-BE49-F238E27FC236}">
                <a16:creationId xmlns:a16="http://schemas.microsoft.com/office/drawing/2014/main" id="{17D9F5F0-62FD-46D3-9B41-57B0391D119C}"/>
              </a:ext>
            </a:extLst>
          </p:cNvPr>
          <p:cNvSpPr/>
          <p:nvPr/>
        </p:nvSpPr>
        <p:spPr>
          <a:xfrm>
            <a:off x="2675098" y="5047033"/>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70013" y="5019153"/>
            <a:ext cx="1470181"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none,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5" name="Arrow: Down 15">
            <a:extLst>
              <a:ext uri="{FF2B5EF4-FFF2-40B4-BE49-F238E27FC236}">
                <a16:creationId xmlns:a16="http://schemas.microsoft.com/office/drawing/2014/main" id="{C38A4347-431D-4605-976E-BF9E2C87501B}"/>
              </a:ext>
            </a:extLst>
          </p:cNvPr>
          <p:cNvSpPr/>
          <p:nvPr/>
        </p:nvSpPr>
        <p:spPr>
          <a:xfrm>
            <a:off x="2521486" y="5826587"/>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69648" y="5725911"/>
            <a:ext cx="1484708"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a:t>
            </a:r>
            <a:r>
              <a:rPr kumimoji="0" lang="en-GB" sz="1600" b="0" i="1" u="none" strike="noStrike" kern="0" cap="none" spc="0" normalizeH="0" baseline="0" noProof="0" dirty="0">
                <a:ln>
                  <a:noFill/>
                </a:ln>
                <a:solidFill>
                  <a:srgbClr val="C00000"/>
                </a:solidFill>
                <a:effectLst/>
                <a:uLnTx/>
                <a:uFillTx/>
                <a:latin typeface="EC Square Sans Pro" panose="020B0506040000020004" pitchFamily="34" charset="0"/>
              </a:rPr>
              <a:t>ne</a:t>
            </a: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257799" y="3246907"/>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198642" y="442595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198642" y="5395018"/>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8396130" y="5328156"/>
            <a:ext cx="3133889" cy="1542544"/>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3rd country rules on vaccines. !</a:t>
            </a: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508426" y="4583151"/>
            <a:ext cx="3519794" cy="646331"/>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EC Square Sans Pro" panose="020B0506040000020004" pitchFamily="34" charset="0"/>
              </a:rPr>
              <a:t>“use outside marketing authorisation”</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81796" y="265940"/>
            <a:ext cx="1009108" cy="722571"/>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584382" y="4528906"/>
            <a:ext cx="4593978" cy="52322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400" b="1"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400" b="1" i="0" u="none" strike="noStrike" kern="0" cap="none" spc="0" normalizeH="0" baseline="0" noProof="0" dirty="0">
                <a:ln>
                  <a:noFill/>
                </a:ln>
                <a:solidFill>
                  <a:srgbClr val="000000"/>
                </a:solidFill>
                <a:effectLst/>
                <a:uLnTx/>
                <a:uFillTx/>
                <a:latin typeface="EC Square Sans Pro" panose="020B0506040000020004" pitchFamily="34" charset="0"/>
              </a:rPr>
              <a:t> in the EU for non-food animal for same indication</a:t>
            </a:r>
          </a:p>
        </p:txBody>
      </p:sp>
      <p:sp>
        <p:nvSpPr>
          <p:cNvPr id="5" name="Arrow: Down 15">
            <a:extLst>
              <a:ext uri="{FF2B5EF4-FFF2-40B4-BE49-F238E27FC236}">
                <a16:creationId xmlns:a16="http://schemas.microsoft.com/office/drawing/2014/main" id="{F713E439-8BF8-30D5-D06E-7D09AF547A62}"/>
              </a:ext>
            </a:extLst>
          </p:cNvPr>
          <p:cNvSpPr/>
          <p:nvPr/>
        </p:nvSpPr>
        <p:spPr>
          <a:xfrm>
            <a:off x="2675098" y="4226661"/>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098305" y="4200577"/>
            <a:ext cx="1556051"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a:t>
            </a:r>
            <a:r>
              <a:rPr kumimoji="0" lang="en-GB" sz="1600" b="0" i="1" u="none" strike="noStrike" kern="0" cap="none" spc="0" normalizeH="0" baseline="0" noProof="0" dirty="0">
                <a:ln>
                  <a:noFill/>
                </a:ln>
                <a:solidFill>
                  <a:srgbClr val="C00000"/>
                </a:solidFill>
                <a:effectLst/>
                <a:uLnTx/>
                <a:uFillTx/>
                <a:latin typeface="EC Square Sans Pro" panose="020B0506040000020004" pitchFamily="34" charset="0"/>
              </a:rPr>
              <a:t>ne</a:t>
            </a: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10" name="Rectángulo 39">
            <a:extLst>
              <a:ext uri="{FF2B5EF4-FFF2-40B4-BE49-F238E27FC236}">
                <a16:creationId xmlns:a16="http://schemas.microsoft.com/office/drawing/2014/main" id="{CDD75833-CEEB-8AF1-8CDA-B4BBE77622C4}"/>
              </a:ext>
            </a:extLst>
          </p:cNvPr>
          <p:cNvSpPr/>
          <p:nvPr/>
        </p:nvSpPr>
        <p:spPr>
          <a:xfrm>
            <a:off x="5802085" y="6072661"/>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Prepare a product</a:t>
            </a:r>
            <a:endParaRPr kumimoji="0" lang="LID4096"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3" name="Arrow: Right 13">
            <a:extLst>
              <a:ext uri="{FF2B5EF4-FFF2-40B4-BE49-F238E27FC236}">
                <a16:creationId xmlns:a16="http://schemas.microsoft.com/office/drawing/2014/main" id="{4220CF77-C602-7896-1D0C-24942FD34203}"/>
              </a:ext>
            </a:extLst>
          </p:cNvPr>
          <p:cNvSpPr/>
          <p:nvPr/>
        </p:nvSpPr>
        <p:spPr>
          <a:xfrm>
            <a:off x="5192654" y="618662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8657769" y="2222971"/>
            <a:ext cx="28722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EC Square Sans Pro" panose="020B0506040000020004"/>
              </a:rPr>
              <a:t>3</a:t>
            </a:r>
            <a:r>
              <a:rPr kumimoji="0" lang="en-US" sz="1600" b="1" i="0" u="none" strike="noStrike" kern="0" cap="none" spc="0" normalizeH="0" baseline="30000" noProof="0" dirty="0">
                <a:ln>
                  <a:noFill/>
                </a:ln>
                <a:solidFill>
                  <a:srgbClr val="FF0000"/>
                </a:solidFill>
                <a:effectLst/>
                <a:uLnTx/>
                <a:uFillTx/>
                <a:latin typeface="EC Square Sans Pro" panose="020B0506040000020004"/>
              </a:rPr>
              <a:t>rd</a:t>
            </a:r>
            <a:r>
              <a:rPr kumimoji="0" lang="en-US" sz="1600" b="1" i="0" u="none" strike="noStrike" kern="0" cap="none" spc="0" normalizeH="0" baseline="0" noProof="0" dirty="0">
                <a:ln>
                  <a:noFill/>
                </a:ln>
                <a:solidFill>
                  <a:srgbClr val="FF0000"/>
                </a:solidFill>
                <a:effectLst/>
                <a:uLnTx/>
                <a:uFillTx/>
                <a:latin typeface="EC Square Sans Pro" panose="020B0506040000020004"/>
              </a:rPr>
              <a:t> country products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cases where none of the foregoing options are available </a:t>
            </a:r>
            <a:r>
              <a:rPr kumimoji="0" lang="en-US" sz="1600" b="0" i="0" u="none" strike="noStrike" kern="0" cap="none" spc="0" normalizeH="0" baseline="0" noProof="0" dirty="0">
                <a:ln>
                  <a:noFill/>
                </a:ln>
                <a:solidFill>
                  <a:sysClr val="windowText" lastClr="000000"/>
                </a:solidFill>
                <a:effectLst/>
                <a:uLnTx/>
                <a:uFillTx/>
                <a:latin typeface="Montserrat" panose="00000500000000000000" pitchFamily="2" charset="0"/>
              </a:rPr>
              <a:t>→ </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use a VMP </a:t>
            </a:r>
            <a:r>
              <a:rPr kumimoji="0" lang="en-US" sz="1600" b="0" i="0" u="none" strike="noStrike" kern="0" cap="none" spc="0" normalizeH="0" baseline="0" noProof="0" dirty="0" err="1">
                <a:ln>
                  <a:noFill/>
                </a:ln>
                <a:solidFill>
                  <a:sysClr val="windowText" lastClr="000000"/>
                </a:solidFill>
                <a:effectLst/>
                <a:uLnTx/>
                <a:uFillTx/>
                <a:latin typeface="EC Square Sans Pro" panose="020B0506040000020004"/>
              </a:rPr>
              <a:t>authorised</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a </a:t>
            </a:r>
            <a:r>
              <a:rPr kumimoji="0" lang="en-US" sz="1600" b="1" i="0" u="none" strike="noStrike" kern="0" cap="none" spc="0" normalizeH="0" baseline="0" noProof="0" dirty="0">
                <a:ln>
                  <a:noFill/>
                </a:ln>
                <a:solidFill>
                  <a:sysClr val="windowText" lastClr="000000"/>
                </a:solidFill>
                <a:effectLst/>
                <a:uLnTx/>
                <a:uFillTx/>
                <a:latin typeface="EC Square Sans Pro" panose="020B0506040000020004"/>
              </a:rPr>
              <a:t>third country for the same animal species and the same indication</a:t>
            </a:r>
            <a:endParaRPr kumimoji="0" lang="en-BE" sz="1600" b="1" i="0" u="none" strike="noStrike" kern="0" cap="none" spc="0" normalizeH="0" baseline="0" noProof="0" dirty="0">
              <a:ln>
                <a:noFill/>
              </a:ln>
              <a:solidFill>
                <a:sysClr val="windowText" lastClr="000000"/>
              </a:solidFill>
              <a:effectLst/>
              <a:uLnTx/>
              <a:uFillTx/>
              <a:latin typeface="EC Square Sans Pro" panose="020B0506040000020004"/>
            </a:endParaRPr>
          </a:p>
        </p:txBody>
      </p:sp>
    </p:spTree>
    <p:extLst>
      <p:ext uri="{BB962C8B-B14F-4D97-AF65-F5344CB8AC3E}">
        <p14:creationId xmlns:p14="http://schemas.microsoft.com/office/powerpoint/2010/main" val="127913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177148"/>
            <a:ext cx="12213771" cy="73845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4" y="1206592"/>
            <a:ext cx="12213773" cy="107275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When no authorized medicine is available for </a:t>
            </a:r>
            <a:r>
              <a:rPr kumimoji="0" lang="en-US" sz="2400" b="1" i="0" u="sng"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food-producing aquatic animals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or authorized ones are not available</a:t>
            </a:r>
            <a:endPar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Use of Veterinary Medicinal Products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95615" y="2790146"/>
            <a:ext cx="5348065"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for the: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indication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16161"/>
                </a:solidFill>
                <a:effectLst/>
                <a:uLnTx/>
                <a:uFillTx/>
                <a:latin typeface="EC Square Sans Pro" panose="020B0506040000020004" pitchFamily="34" charset="0"/>
              </a:rPr>
              <a:t>- in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food-producing  aquatic species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16161"/>
                </a:solidFill>
                <a:effectLst/>
                <a:uLnTx/>
                <a:uFillTx/>
                <a:latin typeface="EC Square Sans Pro" panose="020B0506040000020004" pitchFamily="34" charset="0"/>
              </a:rPr>
              <a:t>- in the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EU country</a:t>
            </a:r>
          </a:p>
        </p:txBody>
      </p:sp>
      <p:sp>
        <p:nvSpPr>
          <p:cNvPr id="18" name="TextBox 9">
            <a:extLst>
              <a:ext uri="{FF2B5EF4-FFF2-40B4-BE49-F238E27FC236}">
                <a16:creationId xmlns:a16="http://schemas.microsoft.com/office/drawing/2014/main" id="{6ACD612A-E86B-4604-A5AA-DBA82BBFA50B}"/>
              </a:ext>
            </a:extLst>
          </p:cNvPr>
          <p:cNvSpPr txBox="1"/>
          <p:nvPr/>
        </p:nvSpPr>
        <p:spPr>
          <a:xfrm>
            <a:off x="495615" y="4017007"/>
            <a:ext cx="5311621"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in the EU for </a:t>
            </a: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food-producing terrestrial species </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(substance list under development)</a:t>
            </a:r>
            <a:endParaRPr kumimoji="0" lang="LID4096" sz="1600" b="0"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484242" y="4959350"/>
            <a:ext cx="5309716"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A </a:t>
            </a: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human medicine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(substance list under development)</a:t>
            </a:r>
            <a:endPar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66539" y="5797550"/>
            <a:ext cx="5348065" cy="584775"/>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VMP prepared extemporaneously </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in accordance with the terms of a veterinary prescription</a:t>
            </a:r>
            <a:endParaRPr kumimoji="0" lang="en-GB" sz="1600" b="0"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001473"/>
            <a:ext cx="5354964"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in your country for the aquatic animal species and indication concerned</a:t>
            </a:r>
            <a:endParaRPr kumimoji="0" lang="LID4096" sz="1600" b="1"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853757" y="2051898"/>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28667" y="2575280"/>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69648" y="2552494"/>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6430700" y="200147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Must use this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6408929" y="299791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6398043" y="404495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6420291" y="5953949"/>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Prepare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2" name="TextBox 16">
            <a:extLst>
              <a:ext uri="{FF2B5EF4-FFF2-40B4-BE49-F238E27FC236}">
                <a16:creationId xmlns:a16="http://schemas.microsoft.com/office/drawing/2014/main" id="{953E6DCE-5177-4DAC-8E53-E1158AC9BFB0}"/>
              </a:ext>
            </a:extLst>
          </p:cNvPr>
          <p:cNvSpPr txBox="1"/>
          <p:nvPr/>
        </p:nvSpPr>
        <p:spPr>
          <a:xfrm>
            <a:off x="3138147" y="3736615"/>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138147" y="4701379"/>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69648" y="5492750"/>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853757" y="3083605"/>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4600" y="413064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6848" y="6020811"/>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64712" y="4119066"/>
            <a:ext cx="4640998" cy="377965"/>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EC Square Sans Pro" panose="020B0506040000020004" pitchFamily="34" charset="0"/>
              </a:rPr>
              <a:t>“cascade use of AM”</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4600" y="274032"/>
            <a:ext cx="693137" cy="728683"/>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28667" y="467848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28667" y="377104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28667" y="5541623"/>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8043" y="498082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6" name="Arrow: Right 13">
            <a:extLst>
              <a:ext uri="{FF2B5EF4-FFF2-40B4-BE49-F238E27FC236}">
                <a16:creationId xmlns:a16="http://schemas.microsoft.com/office/drawing/2014/main" id="{68A36E74-6FFA-4219-A6A2-107766E98BFA}"/>
              </a:ext>
            </a:extLst>
          </p:cNvPr>
          <p:cNvSpPr/>
          <p:nvPr/>
        </p:nvSpPr>
        <p:spPr>
          <a:xfrm>
            <a:off x="5794600" y="506651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8914223" y="4684961"/>
            <a:ext cx="3133889" cy="1749239"/>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3rd country rules on vaccines. !</a:t>
            </a: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96055CB1-6E7B-3E85-98FD-4EAF49DF101B}"/>
              </a:ext>
            </a:extLst>
          </p:cNvPr>
          <p:cNvSpPr txBox="1"/>
          <p:nvPr/>
        </p:nvSpPr>
        <p:spPr>
          <a:xfrm>
            <a:off x="8953007" y="2111209"/>
            <a:ext cx="28722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EC Square Sans Pro" panose="020B0506040000020004"/>
              </a:rPr>
              <a:t>3</a:t>
            </a:r>
            <a:r>
              <a:rPr kumimoji="0" lang="en-US" sz="1600" b="1" i="0" u="none" strike="noStrike" kern="0" cap="none" spc="0" normalizeH="0" baseline="30000" noProof="0" dirty="0">
                <a:ln>
                  <a:noFill/>
                </a:ln>
                <a:solidFill>
                  <a:srgbClr val="FF0000"/>
                </a:solidFill>
                <a:effectLst/>
                <a:uLnTx/>
                <a:uFillTx/>
                <a:latin typeface="EC Square Sans Pro" panose="020B0506040000020004"/>
              </a:rPr>
              <a:t>rd</a:t>
            </a:r>
            <a:r>
              <a:rPr kumimoji="0" lang="en-US" sz="1600" b="1" i="0" u="none" strike="noStrike" kern="0" cap="none" spc="0" normalizeH="0" baseline="0" noProof="0" dirty="0">
                <a:ln>
                  <a:noFill/>
                </a:ln>
                <a:solidFill>
                  <a:srgbClr val="FF0000"/>
                </a:solidFill>
                <a:effectLst/>
                <a:uLnTx/>
                <a:uFillTx/>
                <a:latin typeface="EC Square Sans Pro" panose="020B0506040000020004"/>
              </a:rPr>
              <a:t> country products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cases where none of the foregoing options are available </a:t>
            </a:r>
            <a:r>
              <a:rPr kumimoji="0" lang="en-US" sz="1600" b="0" i="0" u="none" strike="noStrike" kern="0" cap="none" spc="0" normalizeH="0" baseline="0" noProof="0" dirty="0">
                <a:ln>
                  <a:noFill/>
                </a:ln>
                <a:solidFill>
                  <a:sysClr val="windowText" lastClr="000000"/>
                </a:solidFill>
                <a:effectLst/>
                <a:uLnTx/>
                <a:uFillTx/>
                <a:latin typeface="Montserrat" panose="00000500000000000000" pitchFamily="2" charset="0"/>
              </a:rPr>
              <a:t>→ </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use a VMP </a:t>
            </a:r>
            <a:r>
              <a:rPr kumimoji="0" lang="en-US" sz="1600" b="0" i="0" u="none" strike="noStrike" kern="0" cap="none" spc="0" normalizeH="0" baseline="0" noProof="0" dirty="0" err="1">
                <a:ln>
                  <a:noFill/>
                </a:ln>
                <a:solidFill>
                  <a:sysClr val="windowText" lastClr="000000"/>
                </a:solidFill>
                <a:effectLst/>
                <a:uLnTx/>
                <a:uFillTx/>
                <a:latin typeface="EC Square Sans Pro" panose="020B0506040000020004"/>
              </a:rPr>
              <a:t>authorised</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a </a:t>
            </a:r>
            <a:r>
              <a:rPr kumimoji="0" lang="en-US" sz="1600" b="1" i="0" u="none" strike="noStrike" kern="0" cap="none" spc="0" normalizeH="0" baseline="0" noProof="0" dirty="0">
                <a:ln>
                  <a:noFill/>
                </a:ln>
                <a:solidFill>
                  <a:sysClr val="windowText" lastClr="000000"/>
                </a:solidFill>
                <a:effectLst/>
                <a:uLnTx/>
                <a:uFillTx/>
                <a:latin typeface="EC Square Sans Pro" panose="020B0506040000020004"/>
              </a:rPr>
              <a:t>third country for the same animal species and the same indication</a:t>
            </a:r>
            <a:endParaRPr kumimoji="0" lang="en-BE" sz="1600" b="1" i="0" u="none" strike="noStrike" kern="0" cap="none" spc="0" normalizeH="0" baseline="0" noProof="0" dirty="0">
              <a:ln>
                <a:noFill/>
              </a:ln>
              <a:solidFill>
                <a:sysClr val="windowText" lastClr="000000"/>
              </a:solidFill>
              <a:effectLst/>
              <a:uLnTx/>
              <a:uFillTx/>
              <a:latin typeface="EC Square Sans Pro" panose="020B0506040000020004"/>
            </a:endParaRPr>
          </a:p>
        </p:txBody>
      </p:sp>
    </p:spTree>
    <p:extLst>
      <p:ext uri="{BB962C8B-B14F-4D97-AF65-F5344CB8AC3E}">
        <p14:creationId xmlns:p14="http://schemas.microsoft.com/office/powerpoint/2010/main" val="284452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Thank you!</a:t>
            </a:r>
            <a:endParaRPr lang="en-GB" dirty="0"/>
          </a:p>
        </p:txBody>
      </p:sp>
    </p:spTree>
    <p:extLst>
      <p:ext uri="{BB962C8B-B14F-4D97-AF65-F5344CB8AC3E}">
        <p14:creationId xmlns:p14="http://schemas.microsoft.com/office/powerpoint/2010/main" val="9841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en-US" sz="3200" b="1" dirty="0">
                <a:solidFill>
                  <a:srgbClr val="003399"/>
                </a:solidFill>
                <a:latin typeface="EC Square Sans Pro" panose="020B0506040000020004" pitchFamily="34" charset="0"/>
              </a:rPr>
              <a:t>Introduction to overall EU regulatory framework: focus on veterinary medicinal products Regulation . </a:t>
            </a:r>
            <a:r>
              <a:rPr lang="en-GB" sz="3200" dirty="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a:lstStyle/>
          <a:p>
            <a:r>
              <a:rPr lang="es-ES" dirty="0">
                <a:latin typeface="EC Square Sans Pro" panose="020B0506040000020004" pitchFamily="34" charset="0"/>
              </a:rPr>
              <a:t>SLOVAKIA, 21 JUNE 2024</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r>
              <a:rPr lang="es-ES" sz="2800" dirty="0">
                <a:latin typeface="EC Square Sans Pro" panose="020B0506040000020004" pitchFamily="34" charset="0"/>
              </a:rPr>
              <a:t>Content</a:t>
            </a:r>
          </a:p>
        </p:txBody>
      </p:sp>
      <p:sp>
        <p:nvSpPr>
          <p:cNvPr id="4" name="CuadroTexto 3">
            <a:extLst>
              <a:ext uri="{FF2B5EF4-FFF2-40B4-BE49-F238E27FC236}">
                <a16:creationId xmlns:a16="http://schemas.microsoft.com/office/drawing/2014/main" id="{9D83A1A9-65D4-4E6A-85BE-FE18C703815C}"/>
              </a:ext>
            </a:extLst>
          </p:cNvPr>
          <p:cNvSpPr txBox="1"/>
          <p:nvPr/>
        </p:nvSpPr>
        <p:spPr>
          <a:xfrm>
            <a:off x="838200" y="1682750"/>
            <a:ext cx="10439400" cy="1609030"/>
          </a:xfrm>
          <a:prstGeom prst="rect">
            <a:avLst/>
          </a:prstGeom>
          <a:noFill/>
        </p:spPr>
        <p:txBody>
          <a:bodyPr wrap="square">
            <a:spAutoFit/>
          </a:bodyPr>
          <a:lstStyle/>
          <a:p>
            <a:pPr marL="446088" indent="-446088">
              <a:lnSpc>
                <a:spcPct val="120000"/>
              </a:lnSpc>
              <a:buAutoNum type="arabicPeriod"/>
            </a:pPr>
            <a:r>
              <a:rPr lang="en-US" sz="2800" dirty="0">
                <a:solidFill>
                  <a:srgbClr val="002060"/>
                </a:solidFill>
                <a:latin typeface="EC Square Sans Pro" panose="020B0506040000020004" pitchFamily="34" charset="0"/>
              </a:rPr>
              <a:t>EU framework on veterinary medicinal products (Regulation (EU) 2019/6) and medicated feed (Regulation (EU) 2019/4)</a:t>
            </a:r>
            <a:r>
              <a:rPr lang="en-US" sz="2800" dirty="0">
                <a:latin typeface="EC Square Sans Pro" panose="020B0506040000020004" pitchFamily="34" charset="0"/>
              </a:rPr>
              <a:t> </a:t>
            </a:r>
          </a:p>
          <a:p>
            <a:pPr marL="446088" indent="-446088">
              <a:lnSpc>
                <a:spcPct val="120000"/>
              </a:lnSpc>
              <a:buAutoNum type="arabicPeriod"/>
            </a:pPr>
            <a:endParaRPr lang="en-GB" sz="2800" dirty="0">
              <a:latin typeface="EC Square Sans Pro" panose="020B0506040000020004" pitchFamily="34" charset="0"/>
            </a:endParaRPr>
          </a:p>
        </p:txBody>
      </p:sp>
    </p:spTree>
    <p:extLst>
      <p:ext uri="{BB962C8B-B14F-4D97-AF65-F5344CB8AC3E}">
        <p14:creationId xmlns:p14="http://schemas.microsoft.com/office/powerpoint/2010/main" val="1788170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6D9A5DAE-36AA-2003-47DC-B732DAED26DB}"/>
              </a:ext>
            </a:extLst>
          </p:cNvPr>
          <p:cNvSpPr/>
          <p:nvPr/>
        </p:nvSpPr>
        <p:spPr>
          <a:xfrm>
            <a:off x="549589"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4" name="CuadroTexto 6">
            <a:extLst>
              <a:ext uri="{FF2B5EF4-FFF2-40B4-BE49-F238E27FC236}">
                <a16:creationId xmlns:a16="http://schemas.microsoft.com/office/drawing/2014/main" id="{5B4A95B8-2A1C-5EDA-A20F-DB2630C520A3}"/>
              </a:ext>
            </a:extLst>
          </p:cNvPr>
          <p:cNvSpPr txBox="1"/>
          <p:nvPr/>
        </p:nvSpPr>
        <p:spPr>
          <a:xfrm>
            <a:off x="375260" y="300828"/>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6" name="Rectángulo 2">
            <a:extLst>
              <a:ext uri="{FF2B5EF4-FFF2-40B4-BE49-F238E27FC236}">
                <a16:creationId xmlns:a16="http://schemas.microsoft.com/office/drawing/2014/main" id="{9223AF06-827F-5B93-C60B-44131DD3E90A}"/>
              </a:ext>
            </a:extLst>
          </p:cNvPr>
          <p:cNvSpPr/>
          <p:nvPr/>
        </p:nvSpPr>
        <p:spPr>
          <a:xfrm>
            <a:off x="152400" y="1757036"/>
            <a:ext cx="56388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a:t>
            </a:r>
            <a:r>
              <a:rPr lang="en-US" sz="2400" dirty="0">
                <a:solidFill>
                  <a:schemeClr val="tx1"/>
                </a:solidFill>
                <a:latin typeface="EC Square Sans Pro" panose="020B0506040000020004" pitchFamily="34" charset="0"/>
              </a:rPr>
              <a:t>on</a:t>
            </a:r>
            <a:r>
              <a:rPr lang="en-US" sz="2400" b="1" dirty="0">
                <a:solidFill>
                  <a:schemeClr val="tx1"/>
                </a:solidFill>
                <a:latin typeface="EC Square Sans Pro" panose="020B0506040000020004" pitchFamily="34" charset="0"/>
              </a:rPr>
              <a:t>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7" name="Rectángulo 10">
            <a:extLst>
              <a:ext uri="{FF2B5EF4-FFF2-40B4-BE49-F238E27FC236}">
                <a16:creationId xmlns:a16="http://schemas.microsoft.com/office/drawing/2014/main" id="{D00CDD7F-0BBF-FDD2-9896-B1C86EB8389F}"/>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161377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366715"/>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a:t>
            </a:r>
            <a:r>
              <a:rPr lang="en-US" sz="2400" dirty="0">
                <a:solidFill>
                  <a:schemeClr val="tx1"/>
                </a:solidFill>
                <a:latin typeface="EC Square Sans Pro" panose="020B0506040000020004" pitchFamily="34" charset="0"/>
              </a:rPr>
              <a:t>on</a:t>
            </a:r>
            <a:r>
              <a:rPr lang="en-US" sz="2400" b="1" dirty="0">
                <a:solidFill>
                  <a:schemeClr val="tx1"/>
                </a:solidFill>
                <a:latin typeface="EC Square Sans Pro" panose="020B0506040000020004" pitchFamily="34" charset="0"/>
              </a:rPr>
              <a:t>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es-ES" sz="2800" dirty="0" err="1">
                <a:latin typeface="EC Square Sans Pro" panose="020B0506040000020004" pitchFamily="34" charset="0"/>
              </a:rPr>
              <a:t>Definitions</a:t>
            </a:r>
            <a:r>
              <a:rPr lang="es-ES" sz="2800" dirty="0">
                <a:latin typeface="EC Square Sans Pro" panose="020B0506040000020004" pitchFamily="34" charset="0"/>
              </a:rPr>
              <a:t> and general </a:t>
            </a:r>
            <a:r>
              <a:rPr lang="es-ES" sz="2800" dirty="0" err="1">
                <a:latin typeface="EC Square Sans Pro" panose="020B0506040000020004" pitchFamily="34" charset="0"/>
              </a:rPr>
              <a:t>principles</a:t>
            </a:r>
            <a:endParaRPr lang="es-ES" sz="2800" dirty="0">
              <a:solidFill>
                <a:srgbClr val="FF0000"/>
              </a:solidFill>
              <a:latin typeface="EC Square Sans Pro" panose="020B0506040000020004" pitchFamily="34" charset="0"/>
            </a:endParaRP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‘veterinary prescription’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 document issued by a veterinarian for a veterinary medicinal product or a medicinal product for human use for its use in animals.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‘antimicrobial’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any substance with a direct action on micro-organisms used for treatment or prevention of infections or infectious diseases, including antibiotics, antivirals, antifungals and anti-</a:t>
            </a:r>
            <a:r>
              <a:rPr kumimoji="0" lang="en-US" sz="2800" b="0" i="0" u="none" strike="noStrike" kern="0" cap="none" spc="0" normalizeH="0" baseline="0" noProof="0" dirty="0" err="1">
                <a:ln>
                  <a:noFill/>
                </a:ln>
                <a:solidFill>
                  <a:srgbClr val="002060"/>
                </a:solidFill>
                <a:effectLst/>
                <a:uLnTx/>
                <a:uFillTx/>
                <a:latin typeface="EC Square Sans Pro" panose="020B0506040000020004" pitchFamily="34" charset="0"/>
                <a:ea typeface="+mn-ea"/>
                <a:cs typeface="+mn-cs"/>
              </a:rPr>
              <a:t>protozoals</a:t>
            </a:r>
            <a:endPar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veterinary medicinal products must only be available on veterinary prescription. </a:t>
            </a:r>
          </a:p>
        </p:txBody>
      </p:sp>
    </p:spTree>
    <p:extLst>
      <p:ext uri="{BB962C8B-B14F-4D97-AF65-F5344CB8AC3E}">
        <p14:creationId xmlns:p14="http://schemas.microsoft.com/office/powerpoint/2010/main" val="1245217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2505685" y="294380"/>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VERSUS ANTIBIOTICS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1371028253"/>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RESISTANCE! </a:t>
            </a:r>
            <a:endParaRPr kumimoji="0" lang="en-GB"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Antiparasitic</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3399"/>
                </a:solidFill>
                <a:effectLst/>
                <a:uLnTx/>
                <a:uFillTx/>
                <a:latin typeface="EC Square Sans Pro" panose="020B0506040000020004" pitchFamily="34" charset="0"/>
              </a:rPr>
              <a:t>EU Regulation</a:t>
            </a:r>
            <a:endParaRPr kumimoji="0" lang="en-GB" sz="3200" b="0" i="0" u="none" strike="noStrike" kern="0" cap="none" spc="0" normalizeH="0" baseline="0" noProof="0" dirty="0">
              <a:ln>
                <a:noFill/>
              </a:ln>
              <a:solidFill>
                <a:srgbClr val="003399"/>
              </a:solidFill>
              <a:effectLst/>
              <a:uLnTx/>
              <a:uFillTx/>
              <a:latin typeface="EC Square Sans Pro" panose="020B0506040000020004" pitchFamily="34" charset="0"/>
            </a:endParaRPr>
          </a:p>
        </p:txBody>
      </p:sp>
    </p:spTree>
    <p:extLst>
      <p:ext uri="{BB962C8B-B14F-4D97-AF65-F5344CB8AC3E}">
        <p14:creationId xmlns:p14="http://schemas.microsoft.com/office/powerpoint/2010/main" val="2319253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Some medicines are subject to veterinary prescription for reasons of safety (for animals and people!), efficacy &amp; potential resistance, and possible misuse.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 narcotic drugs or psychotropic substances </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(b) medicines for food-producing animals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(c) </a:t>
            </a:r>
            <a:r>
              <a:rPr kumimoji="0" lang="en-US"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antimicrobials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(d) if a prior diagnosis is needed</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(e) euthanasia products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(f) new active substances (&lt; 5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yr</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(g) vaccines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(h) hormones or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thyrostatics</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 or beta-agonists</a:t>
            </a:r>
          </a:p>
        </p:txBody>
      </p:sp>
      <p:pic>
        <p:nvPicPr>
          <p:cNvPr id="7" name="Imagen 7" descr="Forma&#10;&#10;Descripción generada automáticamente con confianza baja">
            <a:extLst>
              <a:ext uri="{FF2B5EF4-FFF2-40B4-BE49-F238E27FC236}">
                <a16:creationId xmlns:a16="http://schemas.microsoft.com/office/drawing/2014/main" id="{C727E8BE-A227-5C71-134C-776DC1822B87}"/>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862930" y="1741248"/>
            <a:ext cx="881270" cy="881270"/>
          </a:xfrm>
          <a:prstGeom prst="rect">
            <a:avLst/>
          </a:prstGeom>
        </p:spPr>
      </p:pic>
    </p:spTree>
    <p:extLst>
      <p:ext uri="{BB962C8B-B14F-4D97-AF65-F5344CB8AC3E}">
        <p14:creationId xmlns:p14="http://schemas.microsoft.com/office/powerpoint/2010/main" val="145119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3189485554"/>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applied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routinely</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used</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to compensate </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for poor hygiene, inadequate animal husbandry, lack of care or poor farm management</a:t>
            </a:r>
            <a:r>
              <a:rPr kumimoji="0" lang="en-US" sz="16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t>
            </a:r>
          </a:p>
        </p:txBody>
      </p:sp>
    </p:spTree>
    <p:extLst>
      <p:ext uri="{BB962C8B-B14F-4D97-AF65-F5344CB8AC3E}">
        <p14:creationId xmlns:p14="http://schemas.microsoft.com/office/powerpoint/2010/main" val="2985533247"/>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2684</Words>
  <Application>Microsoft Office PowerPoint</Application>
  <PresentationFormat>Custom</PresentationFormat>
  <Paragraphs>207</Paragraphs>
  <Slides>19</Slides>
  <Notes>10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EC Square Sans Pro</vt:lpstr>
      <vt:lpstr>EUAlbertina</vt:lpstr>
      <vt:lpstr>Google Sans</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24</cp:revision>
  <dcterms:created xsi:type="dcterms:W3CDTF">2023-11-20T15:58:16Z</dcterms:created>
  <dcterms:modified xsi:type="dcterms:W3CDTF">2024-05-23T10:17:13Z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ies>
</file>