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62" r:id="rId3"/>
    <p:sldId id="265" r:id="rId4"/>
    <p:sldId id="264" r:id="rId5"/>
    <p:sldId id="2425" r:id="rId6"/>
    <p:sldId id="2442" r:id="rId7"/>
    <p:sldId id="2426" r:id="rId8"/>
    <p:sldId id="2427" r:id="rId9"/>
    <p:sldId id="2443" r:id="rId10"/>
    <p:sldId id="2444" r:id="rId11"/>
    <p:sldId id="2445" r:id="rId12"/>
    <p:sldId id="2446" r:id="rId13"/>
    <p:sldId id="2447" r:id="rId14"/>
    <p:sldId id="2448" r:id="rId15"/>
    <p:sldId id="2449" r:id="rId16"/>
    <p:sldId id="2450" r:id="rId17"/>
  </p:sldIdLst>
  <p:sldSz cx="12192000" cy="68707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E1EB58-8BCF-F16E-AA43-FB5E5C94E6BC}" name="PAGIDA Anastasia (SANTE)" initials="EC" userId="PAGIDA Anastasia (SANT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6BB188"/>
    <a:srgbClr val="ECEBEB"/>
    <a:srgbClr val="2C7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35" autoAdjust="0"/>
    <p:restoredTop sz="84742" autoAdjust="0"/>
  </p:normalViewPr>
  <p:slideViewPr>
    <p:cSldViewPr>
      <p:cViewPr varScale="1">
        <p:scale>
          <a:sx n="57" d="100"/>
          <a:sy n="57" d="100"/>
        </p:scale>
        <p:origin x="102" y="7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840940-B5E0-4C2F-A221-69B1A7F07BA3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52243D7-8410-4BE7-A94A-4C97B1EEE0FA}">
      <dgm:prSet phldrT="[Text]"/>
      <dgm:spPr>
        <a:solidFill>
          <a:srgbClr val="ECEBEB"/>
        </a:solidFill>
      </dgm:spPr>
      <dgm:t>
        <a:bodyPr/>
        <a:lstStyle/>
        <a:p>
          <a:r>
            <a:rPr lang="sk-SK">
              <a:solidFill>
                <a:schemeClr val="tx1"/>
              </a:solidFill>
              <a:latin typeface="EC Square Sans Pro" panose="020B0506040000020004" pitchFamily="34" charset="0"/>
            </a:rPr>
            <a:t>Iné pravidlá sa vzťahujú na </a:t>
          </a:r>
        </a:p>
      </dgm:t>
    </dgm:pt>
    <dgm:pt modelId="{52DB4A73-99B0-46DE-BAE9-D04FCA0F7A67}" type="parTrans" cxnId="{3BE01E08-3C91-4526-A69A-30E916C1961C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F3D1F278-7628-498E-AB69-41339A6FF3F2}" type="sibTrans" cxnId="{3BE01E08-3C91-4526-A69A-30E916C1961C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90621425-3EF3-425D-A15A-D33091B77DC6}">
      <dgm:prSet phldrT="[Text]" custT="1"/>
      <dgm:spPr>
        <a:solidFill>
          <a:srgbClr val="2C7470"/>
        </a:solidFill>
      </dgm:spPr>
      <dgm:t>
        <a:bodyPr/>
        <a:lstStyle/>
        <a:p>
          <a:r>
            <a:rPr lang="sk-SK" sz="2800" dirty="0">
              <a:latin typeface="EC Square Sans Pro" panose="020B0506040000020004" pitchFamily="34" charset="0"/>
            </a:rPr>
            <a:t>perorálnu medikáciu </a:t>
          </a:r>
        </a:p>
        <a:p>
          <a:r>
            <a:rPr lang="sk-SK" sz="2000" dirty="0">
              <a:latin typeface="EC Square Sans Pro" panose="020B0506040000020004" pitchFamily="34" charset="0"/>
            </a:rPr>
            <a:t>(primiešanie do krmiva alebo do vody v poľnohospodárskom podniku držiteľom zvierat)</a:t>
          </a:r>
        </a:p>
      </dgm:t>
    </dgm:pt>
    <dgm:pt modelId="{EE132CA6-C8A5-488D-8638-EE246B8D858E}" type="parTrans" cxnId="{ADA76392-8724-4931-824F-743FC4925DC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BFC522AD-BF74-4440-9867-2E12B6355D2A}" type="sibTrans" cxnId="{ADA76392-8724-4931-824F-743FC4925DC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74F68A50-1B98-476E-BEA5-1D097A21F5CA}">
      <dgm:prSet phldrT="[Text]"/>
      <dgm:spPr>
        <a:solidFill>
          <a:srgbClr val="2C7470"/>
        </a:solidFill>
      </dgm:spPr>
      <dgm:t>
        <a:bodyPr/>
        <a:lstStyle/>
        <a:p>
          <a:r>
            <a:rPr lang="sk-SK">
              <a:solidFill>
                <a:schemeClr val="bg1"/>
              </a:solidFill>
              <a:latin typeface="EC Square Sans Pro" panose="020B0506040000020004" pitchFamily="34" charset="0"/>
            </a:rPr>
            <a:t>kŕmenie</a:t>
          </a:r>
        </a:p>
      </dgm:t>
    </dgm:pt>
    <dgm:pt modelId="{3D5A27C2-6AFF-4304-BCA4-D3E224288C62}" type="parTrans" cxnId="{6D1B5F07-E06C-481D-82B7-EC46E0E1C11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3E079627-616D-459E-B204-92AF86E56083}" type="sibTrans" cxnId="{6D1B5F07-E06C-481D-82B7-EC46E0E1C11A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D1EA0228-EDA9-431F-82B1-1C012D4C5921}">
      <dgm:prSet phldrT="[Text]"/>
      <dgm:spPr>
        <a:solidFill>
          <a:srgbClr val="2C7470"/>
        </a:solidFill>
      </dgm:spPr>
      <dgm:t>
        <a:bodyPr/>
        <a:lstStyle/>
        <a:p>
          <a:r>
            <a:rPr lang="sk-SK">
              <a:latin typeface="EC Square Sans Pro" panose="020B0506040000020004" pitchFamily="34" charset="0"/>
            </a:rPr>
            <a:t>do vody</a:t>
          </a:r>
        </a:p>
      </dgm:t>
    </dgm:pt>
    <dgm:pt modelId="{4024C9D4-D69C-42D8-AD58-E4F4D1B799B8}" type="parTrans" cxnId="{FBC3B2A8-523A-4845-BA80-5D502E0B77BF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62BEDA8A-7276-48D3-B211-47B64C2555DF}" type="sibTrans" cxnId="{FBC3B2A8-523A-4845-BA80-5D502E0B77BF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6C6F50E1-24CC-4110-86E5-D49A5C367B16}">
      <dgm:prSet phldrT="[Text]" custT="1"/>
      <dgm:spPr>
        <a:solidFill>
          <a:srgbClr val="6BB188"/>
        </a:solidFill>
      </dgm:spPr>
      <dgm:t>
        <a:bodyPr/>
        <a:lstStyle/>
        <a:p>
          <a:r>
            <a:rPr lang="sk-SK" sz="2000" dirty="0">
              <a:solidFill>
                <a:schemeClr val="tx1"/>
              </a:solidFill>
              <a:latin typeface="EC Square Sans Pro" panose="020B0506040000020004" pitchFamily="34" charset="0"/>
            </a:rPr>
            <a:t>Medikované krmivo</a:t>
          </a:r>
        </a:p>
        <a:p>
          <a:r>
            <a:rPr lang="sk-SK" sz="1600" dirty="0">
              <a:solidFill>
                <a:schemeClr val="tx1"/>
              </a:solidFill>
              <a:latin typeface="EC Square Sans Pro" panose="020B0506040000020004" pitchFamily="34" charset="0"/>
            </a:rPr>
            <a:t>(krmivo zmiešané s liekmi v krmovinárskom miešacom zariadení alebo v mobilnej výrobni krmiva alebo v špeciálne vybavenom vozidle prevádzkovateľom krmivárskeho podniku)</a:t>
          </a:r>
        </a:p>
      </dgm:t>
    </dgm:pt>
    <dgm:pt modelId="{865A933C-C587-45D5-ADCB-A31B7DCA0276}" type="parTrans" cxnId="{21153BDA-B4FE-42E3-84F8-E3D5583E68FD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78A400A5-03C1-4E12-A31A-ECFAEFEFDEB9}" type="sibTrans" cxnId="{21153BDA-B4FE-42E3-84F8-E3D5583E68FD}">
      <dgm:prSet/>
      <dgm:spPr/>
      <dgm:t>
        <a:bodyPr/>
        <a:lstStyle/>
        <a:p>
          <a:endParaRPr lang="en-GB">
            <a:latin typeface="EC Square Sans Pro" panose="020B0506040000020004" pitchFamily="34" charset="0"/>
          </a:endParaRPr>
        </a:p>
      </dgm:t>
    </dgm:pt>
    <dgm:pt modelId="{E290FBA2-CC32-43EB-A64A-BB03076940A3}" type="pres">
      <dgm:prSet presAssocID="{49840940-B5E0-4C2F-A221-69B1A7F07BA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988E32B-7B91-4254-AD9B-322C412F5E7E}" type="pres">
      <dgm:prSet presAssocID="{49840940-B5E0-4C2F-A221-69B1A7F07BA3}" presName="hierFlow" presStyleCnt="0"/>
      <dgm:spPr/>
    </dgm:pt>
    <dgm:pt modelId="{86576499-25C2-467E-BED1-C60952E7D081}" type="pres">
      <dgm:prSet presAssocID="{49840940-B5E0-4C2F-A221-69B1A7F07BA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96E231-9178-4857-B2E5-82537379A7ED}" type="pres">
      <dgm:prSet presAssocID="{F52243D7-8410-4BE7-A94A-4C97B1EEE0FA}" presName="Name17" presStyleCnt="0"/>
      <dgm:spPr/>
    </dgm:pt>
    <dgm:pt modelId="{2CA438B9-42DF-4AF0-A43A-7B1C6D523173}" type="pres">
      <dgm:prSet presAssocID="{F52243D7-8410-4BE7-A94A-4C97B1EEE0FA}" presName="level1Shape" presStyleLbl="node0" presStyleIdx="0" presStyleCnt="1">
        <dgm:presLayoutVars>
          <dgm:chPref val="3"/>
        </dgm:presLayoutVars>
      </dgm:prSet>
      <dgm:spPr/>
    </dgm:pt>
    <dgm:pt modelId="{68276634-D688-4176-B046-22644173D86F}" type="pres">
      <dgm:prSet presAssocID="{F52243D7-8410-4BE7-A94A-4C97B1EEE0FA}" presName="hierChild2" presStyleCnt="0"/>
      <dgm:spPr/>
    </dgm:pt>
    <dgm:pt modelId="{FBF1D535-BA08-43A6-99DE-E066AFB0E81C}" type="pres">
      <dgm:prSet presAssocID="{865A933C-C587-45D5-ADCB-A31B7DCA0276}" presName="Name25" presStyleLbl="parChTrans1D2" presStyleIdx="0" presStyleCnt="2"/>
      <dgm:spPr/>
    </dgm:pt>
    <dgm:pt modelId="{C8FBC1DD-3B75-4A30-BDF0-72869C171122}" type="pres">
      <dgm:prSet presAssocID="{865A933C-C587-45D5-ADCB-A31B7DCA0276}" presName="connTx" presStyleLbl="parChTrans1D2" presStyleIdx="0" presStyleCnt="2"/>
      <dgm:spPr/>
    </dgm:pt>
    <dgm:pt modelId="{104B4E32-9102-40AC-B4B3-8D3751C50400}" type="pres">
      <dgm:prSet presAssocID="{6C6F50E1-24CC-4110-86E5-D49A5C367B16}" presName="Name30" presStyleCnt="0"/>
      <dgm:spPr/>
    </dgm:pt>
    <dgm:pt modelId="{2D3E6146-CCB2-4079-B87F-FBE50FFB8125}" type="pres">
      <dgm:prSet presAssocID="{6C6F50E1-24CC-4110-86E5-D49A5C367B16}" presName="level2Shape" presStyleLbl="node2" presStyleIdx="0" presStyleCnt="2" custScaleX="163599" custScaleY="181101" custLinFactNeighborX="-2233" custLinFactNeighborY="-33128"/>
      <dgm:spPr/>
    </dgm:pt>
    <dgm:pt modelId="{ECD8ADEF-7A64-4169-AC76-F54BCA627A13}" type="pres">
      <dgm:prSet presAssocID="{6C6F50E1-24CC-4110-86E5-D49A5C367B16}" presName="hierChild3" presStyleCnt="0"/>
      <dgm:spPr/>
    </dgm:pt>
    <dgm:pt modelId="{61694B86-253D-4A40-931A-F8F2732E8B11}" type="pres">
      <dgm:prSet presAssocID="{EE132CA6-C8A5-488D-8638-EE246B8D858E}" presName="Name25" presStyleLbl="parChTrans1D2" presStyleIdx="1" presStyleCnt="2"/>
      <dgm:spPr/>
    </dgm:pt>
    <dgm:pt modelId="{27551C29-51E4-4FD4-9B7D-8BDA8DC047E0}" type="pres">
      <dgm:prSet presAssocID="{EE132CA6-C8A5-488D-8638-EE246B8D858E}" presName="connTx" presStyleLbl="parChTrans1D2" presStyleIdx="1" presStyleCnt="2"/>
      <dgm:spPr/>
    </dgm:pt>
    <dgm:pt modelId="{C914C555-0659-4029-834D-657F814C296F}" type="pres">
      <dgm:prSet presAssocID="{90621425-3EF3-425D-A15A-D33091B77DC6}" presName="Name30" presStyleCnt="0"/>
      <dgm:spPr/>
    </dgm:pt>
    <dgm:pt modelId="{F95EF68C-ADEC-4363-9740-CB6CEB0E641C}" type="pres">
      <dgm:prSet presAssocID="{90621425-3EF3-425D-A15A-D33091B77DC6}" presName="level2Shape" presStyleLbl="node2" presStyleIdx="1" presStyleCnt="2" custScaleX="167809" custScaleY="203074" custLinFactNeighborX="-3634" custLinFactNeighborY="28914"/>
      <dgm:spPr/>
    </dgm:pt>
    <dgm:pt modelId="{053A5CCF-BBEE-4CFE-8DA9-5E6EF07E7C8B}" type="pres">
      <dgm:prSet presAssocID="{90621425-3EF3-425D-A15A-D33091B77DC6}" presName="hierChild3" presStyleCnt="0"/>
      <dgm:spPr/>
    </dgm:pt>
    <dgm:pt modelId="{EEA59F76-1A8C-4C30-BAA1-8734A5405816}" type="pres">
      <dgm:prSet presAssocID="{3D5A27C2-6AFF-4304-BCA4-D3E224288C62}" presName="Name25" presStyleLbl="parChTrans1D3" presStyleIdx="0" presStyleCnt="2"/>
      <dgm:spPr/>
    </dgm:pt>
    <dgm:pt modelId="{E2C9B4E6-C99F-4AD2-B0A6-7F40A0A3A94B}" type="pres">
      <dgm:prSet presAssocID="{3D5A27C2-6AFF-4304-BCA4-D3E224288C62}" presName="connTx" presStyleLbl="parChTrans1D3" presStyleIdx="0" presStyleCnt="2"/>
      <dgm:spPr/>
    </dgm:pt>
    <dgm:pt modelId="{A7E2DF2D-C817-4A79-B7F2-6E73B8BAED9F}" type="pres">
      <dgm:prSet presAssocID="{74F68A50-1B98-476E-BEA5-1D097A21F5CA}" presName="Name30" presStyleCnt="0"/>
      <dgm:spPr/>
    </dgm:pt>
    <dgm:pt modelId="{648DB4D0-7FA0-4BCA-8F42-0ED7942B08C2}" type="pres">
      <dgm:prSet presAssocID="{74F68A50-1B98-476E-BEA5-1D097A21F5CA}" presName="level2Shape" presStyleLbl="node3" presStyleIdx="0" presStyleCnt="2" custLinFactNeighborX="-1263" custLinFactNeighborY="10765"/>
      <dgm:spPr/>
    </dgm:pt>
    <dgm:pt modelId="{3CC2C0F5-8E6B-491D-BA8C-14CBFC7C045B}" type="pres">
      <dgm:prSet presAssocID="{74F68A50-1B98-476E-BEA5-1D097A21F5CA}" presName="hierChild3" presStyleCnt="0"/>
      <dgm:spPr/>
    </dgm:pt>
    <dgm:pt modelId="{39D65ED2-01CD-47FC-9F06-E4399AC37A9B}" type="pres">
      <dgm:prSet presAssocID="{4024C9D4-D69C-42D8-AD58-E4F4D1B799B8}" presName="Name25" presStyleLbl="parChTrans1D3" presStyleIdx="1" presStyleCnt="2"/>
      <dgm:spPr/>
    </dgm:pt>
    <dgm:pt modelId="{48E44880-5249-4A0A-A93C-4199097A5458}" type="pres">
      <dgm:prSet presAssocID="{4024C9D4-D69C-42D8-AD58-E4F4D1B799B8}" presName="connTx" presStyleLbl="parChTrans1D3" presStyleIdx="1" presStyleCnt="2"/>
      <dgm:spPr/>
    </dgm:pt>
    <dgm:pt modelId="{64EA4CAE-185D-4D54-B718-CDD45B411DAA}" type="pres">
      <dgm:prSet presAssocID="{D1EA0228-EDA9-431F-82B1-1C012D4C5921}" presName="Name30" presStyleCnt="0"/>
      <dgm:spPr/>
    </dgm:pt>
    <dgm:pt modelId="{045A6619-E40C-4B52-8C20-4AB2F202DA54}" type="pres">
      <dgm:prSet presAssocID="{D1EA0228-EDA9-431F-82B1-1C012D4C5921}" presName="level2Shape" presStyleLbl="node3" presStyleIdx="1" presStyleCnt="2" custLinFactNeighborX="2591" custLinFactNeighborY="27624"/>
      <dgm:spPr/>
    </dgm:pt>
    <dgm:pt modelId="{0272F7E9-AAE6-4CF8-A9A7-326B886941F0}" type="pres">
      <dgm:prSet presAssocID="{D1EA0228-EDA9-431F-82B1-1C012D4C5921}" presName="hierChild3" presStyleCnt="0"/>
      <dgm:spPr/>
    </dgm:pt>
    <dgm:pt modelId="{7269B80F-F71B-405F-83CD-5ED45B0B251A}" type="pres">
      <dgm:prSet presAssocID="{49840940-B5E0-4C2F-A221-69B1A7F07BA3}" presName="bgShapesFlow" presStyleCnt="0"/>
      <dgm:spPr/>
    </dgm:pt>
  </dgm:ptLst>
  <dgm:cxnLst>
    <dgm:cxn modelId="{2536B306-E6A9-4A54-9DBB-30757DFDF259}" type="presOf" srcId="{EE132CA6-C8A5-488D-8638-EE246B8D858E}" destId="{27551C29-51E4-4FD4-9B7D-8BDA8DC047E0}" srcOrd="1" destOrd="0" presId="urn:microsoft.com/office/officeart/2005/8/layout/hierarchy5"/>
    <dgm:cxn modelId="{6D1B5F07-E06C-481D-82B7-EC46E0E1C11A}" srcId="{90621425-3EF3-425D-A15A-D33091B77DC6}" destId="{74F68A50-1B98-476E-BEA5-1D097A21F5CA}" srcOrd="0" destOrd="0" parTransId="{3D5A27C2-6AFF-4304-BCA4-D3E224288C62}" sibTransId="{3E079627-616D-459E-B204-92AF86E56083}"/>
    <dgm:cxn modelId="{3BE01E08-3C91-4526-A69A-30E916C1961C}" srcId="{49840940-B5E0-4C2F-A221-69B1A7F07BA3}" destId="{F52243D7-8410-4BE7-A94A-4C97B1EEE0FA}" srcOrd="0" destOrd="0" parTransId="{52DB4A73-99B0-46DE-BAE9-D04FCA0F7A67}" sibTransId="{F3D1F278-7628-498E-AB69-41339A6FF3F2}"/>
    <dgm:cxn modelId="{4298B50F-B5E8-42AE-A28F-3AB58913D9DF}" type="presOf" srcId="{4024C9D4-D69C-42D8-AD58-E4F4D1B799B8}" destId="{48E44880-5249-4A0A-A93C-4199097A5458}" srcOrd="1" destOrd="0" presId="urn:microsoft.com/office/officeart/2005/8/layout/hierarchy5"/>
    <dgm:cxn modelId="{6501F30F-1CDC-4E3A-B1A7-E374F64BB09A}" type="presOf" srcId="{49840940-B5E0-4C2F-A221-69B1A7F07BA3}" destId="{E290FBA2-CC32-43EB-A64A-BB03076940A3}" srcOrd="0" destOrd="0" presId="urn:microsoft.com/office/officeart/2005/8/layout/hierarchy5"/>
    <dgm:cxn modelId="{FE308F1B-17EC-4D29-9A25-928C0D32A8AB}" type="presOf" srcId="{865A933C-C587-45D5-ADCB-A31B7DCA0276}" destId="{C8FBC1DD-3B75-4A30-BDF0-72869C171122}" srcOrd="1" destOrd="0" presId="urn:microsoft.com/office/officeart/2005/8/layout/hierarchy5"/>
    <dgm:cxn modelId="{7B473629-B127-44A0-A103-7E0EB29D234C}" type="presOf" srcId="{EE132CA6-C8A5-488D-8638-EE246B8D858E}" destId="{61694B86-253D-4A40-931A-F8F2732E8B11}" srcOrd="0" destOrd="0" presId="urn:microsoft.com/office/officeart/2005/8/layout/hierarchy5"/>
    <dgm:cxn modelId="{02C0BF4D-26EA-4660-AC53-9830AA2A0EA4}" type="presOf" srcId="{4024C9D4-D69C-42D8-AD58-E4F4D1B799B8}" destId="{39D65ED2-01CD-47FC-9F06-E4399AC37A9B}" srcOrd="0" destOrd="0" presId="urn:microsoft.com/office/officeart/2005/8/layout/hierarchy5"/>
    <dgm:cxn modelId="{17CF068B-167F-4E0B-A643-F1E83B20EA8C}" type="presOf" srcId="{3D5A27C2-6AFF-4304-BCA4-D3E224288C62}" destId="{E2C9B4E6-C99F-4AD2-B0A6-7F40A0A3A94B}" srcOrd="1" destOrd="0" presId="urn:microsoft.com/office/officeart/2005/8/layout/hierarchy5"/>
    <dgm:cxn modelId="{ADA76392-8724-4931-824F-743FC4925DCA}" srcId="{F52243D7-8410-4BE7-A94A-4C97B1EEE0FA}" destId="{90621425-3EF3-425D-A15A-D33091B77DC6}" srcOrd="1" destOrd="0" parTransId="{EE132CA6-C8A5-488D-8638-EE246B8D858E}" sibTransId="{BFC522AD-BF74-4440-9867-2E12B6355D2A}"/>
    <dgm:cxn modelId="{FBC3B2A8-523A-4845-BA80-5D502E0B77BF}" srcId="{90621425-3EF3-425D-A15A-D33091B77DC6}" destId="{D1EA0228-EDA9-431F-82B1-1C012D4C5921}" srcOrd="1" destOrd="0" parTransId="{4024C9D4-D69C-42D8-AD58-E4F4D1B799B8}" sibTransId="{62BEDA8A-7276-48D3-B211-47B64C2555DF}"/>
    <dgm:cxn modelId="{36826AAA-C6AC-48A3-913F-385ACA1B1592}" type="presOf" srcId="{74F68A50-1B98-476E-BEA5-1D097A21F5CA}" destId="{648DB4D0-7FA0-4BCA-8F42-0ED7942B08C2}" srcOrd="0" destOrd="0" presId="urn:microsoft.com/office/officeart/2005/8/layout/hierarchy5"/>
    <dgm:cxn modelId="{11FEC6B2-7595-48AE-853B-DE8A428DFE38}" type="presOf" srcId="{D1EA0228-EDA9-431F-82B1-1C012D4C5921}" destId="{045A6619-E40C-4B52-8C20-4AB2F202DA54}" srcOrd="0" destOrd="0" presId="urn:microsoft.com/office/officeart/2005/8/layout/hierarchy5"/>
    <dgm:cxn modelId="{B3D9D8CE-AB13-4877-AEC2-757DCE7BCDD2}" type="presOf" srcId="{F52243D7-8410-4BE7-A94A-4C97B1EEE0FA}" destId="{2CA438B9-42DF-4AF0-A43A-7B1C6D523173}" srcOrd="0" destOrd="0" presId="urn:microsoft.com/office/officeart/2005/8/layout/hierarchy5"/>
    <dgm:cxn modelId="{C5EEADD2-3355-4A43-AC18-8B575E5FEC77}" type="presOf" srcId="{6C6F50E1-24CC-4110-86E5-D49A5C367B16}" destId="{2D3E6146-CCB2-4079-B87F-FBE50FFB8125}" srcOrd="0" destOrd="0" presId="urn:microsoft.com/office/officeart/2005/8/layout/hierarchy5"/>
    <dgm:cxn modelId="{21153BDA-B4FE-42E3-84F8-E3D5583E68FD}" srcId="{F52243D7-8410-4BE7-A94A-4C97B1EEE0FA}" destId="{6C6F50E1-24CC-4110-86E5-D49A5C367B16}" srcOrd="0" destOrd="0" parTransId="{865A933C-C587-45D5-ADCB-A31B7DCA0276}" sibTransId="{78A400A5-03C1-4E12-A31A-ECFAEFEFDEB9}"/>
    <dgm:cxn modelId="{8F1EA0E7-49F4-473B-A0D9-86BB23C98E61}" type="presOf" srcId="{3D5A27C2-6AFF-4304-BCA4-D3E224288C62}" destId="{EEA59F76-1A8C-4C30-BAA1-8734A5405816}" srcOrd="0" destOrd="0" presId="urn:microsoft.com/office/officeart/2005/8/layout/hierarchy5"/>
    <dgm:cxn modelId="{286728EE-B02F-497F-95B9-60E55ACC203C}" type="presOf" srcId="{865A933C-C587-45D5-ADCB-A31B7DCA0276}" destId="{FBF1D535-BA08-43A6-99DE-E066AFB0E81C}" srcOrd="0" destOrd="0" presId="urn:microsoft.com/office/officeart/2005/8/layout/hierarchy5"/>
    <dgm:cxn modelId="{BE918AEE-F812-43B8-8284-EE94DF0BF070}" type="presOf" srcId="{90621425-3EF3-425D-A15A-D33091B77DC6}" destId="{F95EF68C-ADEC-4363-9740-CB6CEB0E641C}" srcOrd="0" destOrd="0" presId="urn:microsoft.com/office/officeart/2005/8/layout/hierarchy5"/>
    <dgm:cxn modelId="{6658BE3C-6A61-4A9D-8F3B-70CF1A53F589}" type="presParOf" srcId="{E290FBA2-CC32-43EB-A64A-BB03076940A3}" destId="{E988E32B-7B91-4254-AD9B-322C412F5E7E}" srcOrd="0" destOrd="0" presId="urn:microsoft.com/office/officeart/2005/8/layout/hierarchy5"/>
    <dgm:cxn modelId="{15E48273-102A-426D-8CDF-77DCBDBA103F}" type="presParOf" srcId="{E988E32B-7B91-4254-AD9B-322C412F5E7E}" destId="{86576499-25C2-467E-BED1-C60952E7D081}" srcOrd="0" destOrd="0" presId="urn:microsoft.com/office/officeart/2005/8/layout/hierarchy5"/>
    <dgm:cxn modelId="{55447CEF-7982-4AC6-B309-D5A619D8F887}" type="presParOf" srcId="{86576499-25C2-467E-BED1-C60952E7D081}" destId="{8496E231-9178-4857-B2E5-82537379A7ED}" srcOrd="0" destOrd="0" presId="urn:microsoft.com/office/officeart/2005/8/layout/hierarchy5"/>
    <dgm:cxn modelId="{0495E070-D0E1-4A08-B551-66F597CB8FDA}" type="presParOf" srcId="{8496E231-9178-4857-B2E5-82537379A7ED}" destId="{2CA438B9-42DF-4AF0-A43A-7B1C6D523173}" srcOrd="0" destOrd="0" presId="urn:microsoft.com/office/officeart/2005/8/layout/hierarchy5"/>
    <dgm:cxn modelId="{AFF764D6-C974-4403-9811-58EBB0CD447E}" type="presParOf" srcId="{8496E231-9178-4857-B2E5-82537379A7ED}" destId="{68276634-D688-4176-B046-22644173D86F}" srcOrd="1" destOrd="0" presId="urn:microsoft.com/office/officeart/2005/8/layout/hierarchy5"/>
    <dgm:cxn modelId="{72EF899B-167A-4D1D-9938-53B7D87EEE79}" type="presParOf" srcId="{68276634-D688-4176-B046-22644173D86F}" destId="{FBF1D535-BA08-43A6-99DE-E066AFB0E81C}" srcOrd="0" destOrd="0" presId="urn:microsoft.com/office/officeart/2005/8/layout/hierarchy5"/>
    <dgm:cxn modelId="{C8CB8243-BEBD-4F91-82BA-19AD3DDCB0F5}" type="presParOf" srcId="{FBF1D535-BA08-43A6-99DE-E066AFB0E81C}" destId="{C8FBC1DD-3B75-4A30-BDF0-72869C171122}" srcOrd="0" destOrd="0" presId="urn:microsoft.com/office/officeart/2005/8/layout/hierarchy5"/>
    <dgm:cxn modelId="{CB63E86A-FA6B-45D7-BB91-51D8599E06BD}" type="presParOf" srcId="{68276634-D688-4176-B046-22644173D86F}" destId="{104B4E32-9102-40AC-B4B3-8D3751C50400}" srcOrd="1" destOrd="0" presId="urn:microsoft.com/office/officeart/2005/8/layout/hierarchy5"/>
    <dgm:cxn modelId="{40190982-AEB7-4C4A-813E-3F259EA4B28C}" type="presParOf" srcId="{104B4E32-9102-40AC-B4B3-8D3751C50400}" destId="{2D3E6146-CCB2-4079-B87F-FBE50FFB8125}" srcOrd="0" destOrd="0" presId="urn:microsoft.com/office/officeart/2005/8/layout/hierarchy5"/>
    <dgm:cxn modelId="{ACF950DF-8119-4F71-A3FA-40295EE42A63}" type="presParOf" srcId="{104B4E32-9102-40AC-B4B3-8D3751C50400}" destId="{ECD8ADEF-7A64-4169-AC76-F54BCA627A13}" srcOrd="1" destOrd="0" presId="urn:microsoft.com/office/officeart/2005/8/layout/hierarchy5"/>
    <dgm:cxn modelId="{62FCF441-717C-468A-B465-DE8A093A099C}" type="presParOf" srcId="{68276634-D688-4176-B046-22644173D86F}" destId="{61694B86-253D-4A40-931A-F8F2732E8B11}" srcOrd="2" destOrd="0" presId="urn:microsoft.com/office/officeart/2005/8/layout/hierarchy5"/>
    <dgm:cxn modelId="{61949BFA-D6D0-49E4-A64E-3BAF8AE0DB13}" type="presParOf" srcId="{61694B86-253D-4A40-931A-F8F2732E8B11}" destId="{27551C29-51E4-4FD4-9B7D-8BDA8DC047E0}" srcOrd="0" destOrd="0" presId="urn:microsoft.com/office/officeart/2005/8/layout/hierarchy5"/>
    <dgm:cxn modelId="{A709728C-4B4D-41B6-888E-711C1DCA5D9F}" type="presParOf" srcId="{68276634-D688-4176-B046-22644173D86F}" destId="{C914C555-0659-4029-834D-657F814C296F}" srcOrd="3" destOrd="0" presId="urn:microsoft.com/office/officeart/2005/8/layout/hierarchy5"/>
    <dgm:cxn modelId="{24AE5451-3783-469A-A85C-99C82F4BF3BB}" type="presParOf" srcId="{C914C555-0659-4029-834D-657F814C296F}" destId="{F95EF68C-ADEC-4363-9740-CB6CEB0E641C}" srcOrd="0" destOrd="0" presId="urn:microsoft.com/office/officeart/2005/8/layout/hierarchy5"/>
    <dgm:cxn modelId="{FD773981-C70D-42FB-B5A2-02389C878A8D}" type="presParOf" srcId="{C914C555-0659-4029-834D-657F814C296F}" destId="{053A5CCF-BBEE-4CFE-8DA9-5E6EF07E7C8B}" srcOrd="1" destOrd="0" presId="urn:microsoft.com/office/officeart/2005/8/layout/hierarchy5"/>
    <dgm:cxn modelId="{C19FA717-0244-420F-BFEA-D4D7862A02D5}" type="presParOf" srcId="{053A5CCF-BBEE-4CFE-8DA9-5E6EF07E7C8B}" destId="{EEA59F76-1A8C-4C30-BAA1-8734A5405816}" srcOrd="0" destOrd="0" presId="urn:microsoft.com/office/officeart/2005/8/layout/hierarchy5"/>
    <dgm:cxn modelId="{65E6FDAC-BBFE-4F7B-94F6-0A083E3FF5F3}" type="presParOf" srcId="{EEA59F76-1A8C-4C30-BAA1-8734A5405816}" destId="{E2C9B4E6-C99F-4AD2-B0A6-7F40A0A3A94B}" srcOrd="0" destOrd="0" presId="urn:microsoft.com/office/officeart/2005/8/layout/hierarchy5"/>
    <dgm:cxn modelId="{5F14987F-F9C3-4693-AC04-47FAB098B259}" type="presParOf" srcId="{053A5CCF-BBEE-4CFE-8DA9-5E6EF07E7C8B}" destId="{A7E2DF2D-C817-4A79-B7F2-6E73B8BAED9F}" srcOrd="1" destOrd="0" presId="urn:microsoft.com/office/officeart/2005/8/layout/hierarchy5"/>
    <dgm:cxn modelId="{838D73C9-338F-45AE-8273-8A0DAE3EA287}" type="presParOf" srcId="{A7E2DF2D-C817-4A79-B7F2-6E73B8BAED9F}" destId="{648DB4D0-7FA0-4BCA-8F42-0ED7942B08C2}" srcOrd="0" destOrd="0" presId="urn:microsoft.com/office/officeart/2005/8/layout/hierarchy5"/>
    <dgm:cxn modelId="{EABAC531-19EA-4048-8E9E-EE141F5B7699}" type="presParOf" srcId="{A7E2DF2D-C817-4A79-B7F2-6E73B8BAED9F}" destId="{3CC2C0F5-8E6B-491D-BA8C-14CBFC7C045B}" srcOrd="1" destOrd="0" presId="urn:microsoft.com/office/officeart/2005/8/layout/hierarchy5"/>
    <dgm:cxn modelId="{DE7B4D7A-F75A-49B4-B02E-55CD204D5D89}" type="presParOf" srcId="{053A5CCF-BBEE-4CFE-8DA9-5E6EF07E7C8B}" destId="{39D65ED2-01CD-47FC-9F06-E4399AC37A9B}" srcOrd="2" destOrd="0" presId="urn:microsoft.com/office/officeart/2005/8/layout/hierarchy5"/>
    <dgm:cxn modelId="{12F537FE-7CDB-44C1-A641-C137471B5DD1}" type="presParOf" srcId="{39D65ED2-01CD-47FC-9F06-E4399AC37A9B}" destId="{48E44880-5249-4A0A-A93C-4199097A5458}" srcOrd="0" destOrd="0" presId="urn:microsoft.com/office/officeart/2005/8/layout/hierarchy5"/>
    <dgm:cxn modelId="{E131BD2A-7B75-4AF2-BA0A-FC6C9967CEF0}" type="presParOf" srcId="{053A5CCF-BBEE-4CFE-8DA9-5E6EF07E7C8B}" destId="{64EA4CAE-185D-4D54-B718-CDD45B411DAA}" srcOrd="3" destOrd="0" presId="urn:microsoft.com/office/officeart/2005/8/layout/hierarchy5"/>
    <dgm:cxn modelId="{651D1EDD-56EC-4596-A552-53180361CFAB}" type="presParOf" srcId="{64EA4CAE-185D-4D54-B718-CDD45B411DAA}" destId="{045A6619-E40C-4B52-8C20-4AB2F202DA54}" srcOrd="0" destOrd="0" presId="urn:microsoft.com/office/officeart/2005/8/layout/hierarchy5"/>
    <dgm:cxn modelId="{A4005D2A-11B3-4C8A-94E5-F5F3B9BEE443}" type="presParOf" srcId="{64EA4CAE-185D-4D54-B718-CDD45B411DAA}" destId="{0272F7E9-AAE6-4CF8-A9A7-326B886941F0}" srcOrd="1" destOrd="0" presId="urn:microsoft.com/office/officeart/2005/8/layout/hierarchy5"/>
    <dgm:cxn modelId="{C4417742-62D9-4DAF-8419-405F67F68403}" type="presParOf" srcId="{E290FBA2-CC32-43EB-A64A-BB03076940A3}" destId="{7269B80F-F71B-405F-83CD-5ED45B0B251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438B9-42DF-4AF0-A43A-7B1C6D523173}">
      <dsp:nvSpPr>
        <dsp:cNvPr id="0" name=""/>
        <dsp:cNvSpPr/>
      </dsp:nvSpPr>
      <dsp:spPr>
        <a:xfrm>
          <a:off x="5499" y="2000900"/>
          <a:ext cx="1977368" cy="988684"/>
        </a:xfrm>
        <a:prstGeom prst="roundRect">
          <a:avLst>
            <a:gd name="adj" fmla="val 10000"/>
          </a:avLst>
        </a:prstGeom>
        <a:solidFill>
          <a:srgbClr val="ECEB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>
              <a:solidFill>
                <a:schemeClr val="tx1"/>
              </a:solidFill>
              <a:latin typeface="EC Square Sans Pro" panose="020B0506040000020004" pitchFamily="34" charset="0"/>
            </a:rPr>
            <a:t>Iné pravidlá sa vzťahujú na </a:t>
          </a:r>
        </a:p>
      </dsp:txBody>
      <dsp:txXfrm>
        <a:off x="34457" y="2029858"/>
        <a:ext cx="1919452" cy="930768"/>
      </dsp:txXfrm>
    </dsp:sp>
    <dsp:sp modelId="{FBF1D535-BA08-43A6-99DE-E066AFB0E81C}">
      <dsp:nvSpPr>
        <dsp:cNvPr id="0" name=""/>
        <dsp:cNvSpPr/>
      </dsp:nvSpPr>
      <dsp:spPr>
        <a:xfrm rot="17878935">
          <a:off x="1560446" y="1774838"/>
          <a:ext cx="1591636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591636" y="17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>
            <a:latin typeface="EC Square Sans Pro" panose="020B0506040000020004" pitchFamily="34" charset="0"/>
          </a:endParaRPr>
        </a:p>
      </dsp:txBody>
      <dsp:txXfrm>
        <a:off x="2316473" y="1752669"/>
        <a:ext cx="79581" cy="79581"/>
      </dsp:txXfrm>
    </dsp:sp>
    <dsp:sp modelId="{2D3E6146-CCB2-4079-B87F-FBE50FFB8125}">
      <dsp:nvSpPr>
        <dsp:cNvPr id="0" name=""/>
        <dsp:cNvSpPr/>
      </dsp:nvSpPr>
      <dsp:spPr>
        <a:xfrm>
          <a:off x="2729661" y="194420"/>
          <a:ext cx="3234955" cy="1790517"/>
        </a:xfrm>
        <a:prstGeom prst="roundRect">
          <a:avLst>
            <a:gd name="adj" fmla="val 10000"/>
          </a:avLst>
        </a:prstGeom>
        <a:solidFill>
          <a:srgbClr val="6BB18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1"/>
              </a:solidFill>
              <a:latin typeface="EC Square Sans Pro" panose="020B0506040000020004" pitchFamily="34" charset="0"/>
            </a:rPr>
            <a:t>Medikované krmivo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kern="1200" dirty="0">
              <a:solidFill>
                <a:schemeClr val="tx1"/>
              </a:solidFill>
              <a:latin typeface="EC Square Sans Pro" panose="020B0506040000020004" pitchFamily="34" charset="0"/>
            </a:rPr>
            <a:t>(krmivo zmiešané s liekmi v krmovinárskom miešacom zariadení alebo v mobilnej výrobni krmiva alebo v špeciálne vybavenom vozidle prevádzkovateľom krmivárskeho podniku)</a:t>
          </a:r>
        </a:p>
      </dsp:txBody>
      <dsp:txXfrm>
        <a:off x="2782103" y="246862"/>
        <a:ext cx="3130071" cy="1685633"/>
      </dsp:txXfrm>
    </dsp:sp>
    <dsp:sp modelId="{61694B86-253D-4A40-931A-F8F2732E8B11}">
      <dsp:nvSpPr>
        <dsp:cNvPr id="0" name=""/>
        <dsp:cNvSpPr/>
      </dsp:nvSpPr>
      <dsp:spPr>
        <a:xfrm rot="3611618">
          <a:off x="1619085" y="3105259"/>
          <a:ext cx="1446655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446655" y="17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>
            <a:latin typeface="EC Square Sans Pro" panose="020B0506040000020004" pitchFamily="34" charset="0"/>
          </a:endParaRPr>
        </a:p>
      </dsp:txBody>
      <dsp:txXfrm>
        <a:off x="2306246" y="3086715"/>
        <a:ext cx="72332" cy="72332"/>
      </dsp:txXfrm>
    </dsp:sp>
    <dsp:sp modelId="{F95EF68C-ADEC-4363-9740-CB6CEB0E641C}">
      <dsp:nvSpPr>
        <dsp:cNvPr id="0" name=""/>
        <dsp:cNvSpPr/>
      </dsp:nvSpPr>
      <dsp:spPr>
        <a:xfrm>
          <a:off x="2701958" y="2746640"/>
          <a:ext cx="3318202" cy="2007760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 dirty="0">
              <a:latin typeface="EC Square Sans Pro" panose="020B0506040000020004" pitchFamily="34" charset="0"/>
            </a:rPr>
            <a:t>perorálnu medikáciu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EC Square Sans Pro" panose="020B0506040000020004" pitchFamily="34" charset="0"/>
            </a:rPr>
            <a:t>(primiešanie do krmiva alebo do vody v poľnohospodárskom podniku držiteľom zvierat)</a:t>
          </a:r>
        </a:p>
      </dsp:txBody>
      <dsp:txXfrm>
        <a:off x="2760763" y="2805445"/>
        <a:ext cx="3200592" cy="1890150"/>
      </dsp:txXfrm>
    </dsp:sp>
    <dsp:sp modelId="{EEA59F76-1A8C-4C30-BAA1-8734A5405816}">
      <dsp:nvSpPr>
        <dsp:cNvPr id="0" name=""/>
        <dsp:cNvSpPr/>
      </dsp:nvSpPr>
      <dsp:spPr>
        <a:xfrm rot="19094687">
          <a:off x="5877524" y="3358933"/>
          <a:ext cx="1123102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123102" y="176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>
            <a:latin typeface="EC Square Sans Pro" panose="020B0506040000020004" pitchFamily="34" charset="0"/>
          </a:endParaRPr>
        </a:p>
      </dsp:txBody>
      <dsp:txXfrm>
        <a:off x="6410998" y="3348477"/>
        <a:ext cx="56155" cy="56155"/>
      </dsp:txXfrm>
    </dsp:sp>
    <dsp:sp modelId="{648DB4D0-7FA0-4BCA-8F42-0ED7942B08C2}">
      <dsp:nvSpPr>
        <dsp:cNvPr id="0" name=""/>
        <dsp:cNvSpPr/>
      </dsp:nvSpPr>
      <dsp:spPr>
        <a:xfrm>
          <a:off x="6857991" y="2508248"/>
          <a:ext cx="1977368" cy="988684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>
              <a:solidFill>
                <a:schemeClr val="bg1"/>
              </a:solidFill>
              <a:latin typeface="EC Square Sans Pro" panose="020B0506040000020004" pitchFamily="34" charset="0"/>
            </a:rPr>
            <a:t>kŕmenie</a:t>
          </a:r>
        </a:p>
      </dsp:txBody>
      <dsp:txXfrm>
        <a:off x="6886949" y="2537206"/>
        <a:ext cx="1919452" cy="930768"/>
      </dsp:txXfrm>
    </dsp:sp>
    <dsp:sp modelId="{39D65ED2-01CD-47FC-9F06-E4399AC37A9B}">
      <dsp:nvSpPr>
        <dsp:cNvPr id="0" name=""/>
        <dsp:cNvSpPr/>
      </dsp:nvSpPr>
      <dsp:spPr>
        <a:xfrm rot="1957223">
          <a:off x="5938852" y="4010768"/>
          <a:ext cx="1030921" cy="35244"/>
        </a:xfrm>
        <a:custGeom>
          <a:avLst/>
          <a:gdLst/>
          <a:ahLst/>
          <a:cxnLst/>
          <a:rect l="0" t="0" r="0" b="0"/>
          <a:pathLst>
            <a:path>
              <a:moveTo>
                <a:pt x="0" y="17622"/>
              </a:moveTo>
              <a:lnTo>
                <a:pt x="1030921" y="176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>
            <a:latin typeface="EC Square Sans Pro" panose="020B0506040000020004" pitchFamily="34" charset="0"/>
          </a:endParaRPr>
        </a:p>
      </dsp:txBody>
      <dsp:txXfrm>
        <a:off x="6428539" y="4002617"/>
        <a:ext cx="51546" cy="51546"/>
      </dsp:txXfrm>
    </dsp:sp>
    <dsp:sp modelId="{045A6619-E40C-4B52-8C20-4AB2F202DA54}">
      <dsp:nvSpPr>
        <dsp:cNvPr id="0" name=""/>
        <dsp:cNvSpPr/>
      </dsp:nvSpPr>
      <dsp:spPr>
        <a:xfrm>
          <a:off x="6888465" y="3811917"/>
          <a:ext cx="1977368" cy="988684"/>
        </a:xfrm>
        <a:prstGeom prst="roundRect">
          <a:avLst>
            <a:gd name="adj" fmla="val 10000"/>
          </a:avLst>
        </a:prstGeom>
        <a:solidFill>
          <a:srgbClr val="2C74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kern="1200">
              <a:latin typeface="EC Square Sans Pro" panose="020B0506040000020004" pitchFamily="34" charset="0"/>
            </a:rPr>
            <a:t>do vody</a:t>
          </a:r>
        </a:p>
      </dsp:txBody>
      <dsp:txXfrm>
        <a:off x="6917423" y="3840875"/>
        <a:ext cx="1919452" cy="930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05" cy="494601"/>
          </a:xfrm>
          <a:prstGeom prst="rect">
            <a:avLst/>
          </a:prstGeom>
        </p:spPr>
        <p:txBody>
          <a:bodyPr vert="horz" lIns="79635" tIns="39818" rIns="79635" bIns="39818" rtlCol="0"/>
          <a:lstStyle>
            <a:lvl1pPr algn="l">
              <a:defRPr sz="10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16103" y="0"/>
            <a:ext cx="2918105" cy="494601"/>
          </a:xfrm>
          <a:prstGeom prst="rect">
            <a:avLst/>
          </a:prstGeom>
        </p:spPr>
        <p:txBody>
          <a:bodyPr vert="horz" lIns="79635" tIns="39818" rIns="79635" bIns="39818" rtlCol="0"/>
          <a:lstStyle>
            <a:lvl1pPr algn="r">
              <a:defRPr sz="1000"/>
            </a:lvl1pPr>
          </a:lstStyle>
          <a:p>
            <a:fld id="{3730AD06-F103-48B2-AF5F-0B5A92C6A5A5}" type="datetimeFigureOut">
              <a:rPr lang="sk-SK" smtClean="0"/>
              <a:t>18. 6. 2024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371713"/>
            <a:ext cx="2918105" cy="494600"/>
          </a:xfrm>
          <a:prstGeom prst="rect">
            <a:avLst/>
          </a:prstGeom>
        </p:spPr>
        <p:txBody>
          <a:bodyPr vert="horz" lIns="79635" tIns="39818" rIns="79635" bIns="39818" rtlCol="0" anchor="b"/>
          <a:lstStyle>
            <a:lvl1pPr algn="l">
              <a:defRPr sz="10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16103" y="9371713"/>
            <a:ext cx="2918105" cy="494600"/>
          </a:xfrm>
          <a:prstGeom prst="rect">
            <a:avLst/>
          </a:prstGeom>
        </p:spPr>
        <p:txBody>
          <a:bodyPr vert="horz" lIns="79635" tIns="39818" rIns="79635" bIns="39818" rtlCol="0" anchor="b"/>
          <a:lstStyle>
            <a:lvl1pPr algn="r">
              <a:defRPr sz="1000"/>
            </a:lvl1pPr>
          </a:lstStyle>
          <a:p>
            <a:fld id="{EF44DC43-675A-40F3-A027-C599D23A5E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955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4684"/>
          </a:xfrm>
          <a:prstGeom prst="rect">
            <a:avLst/>
          </a:prstGeom>
        </p:spPr>
        <p:txBody>
          <a:bodyPr vert="horz" lIns="79635" tIns="39818" rIns="79635" bIns="39818" rtlCol="0"/>
          <a:lstStyle>
            <a:lvl1pPr algn="l">
              <a:defRPr sz="10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179" y="0"/>
            <a:ext cx="2918830" cy="494684"/>
          </a:xfrm>
          <a:prstGeom prst="rect">
            <a:avLst/>
          </a:prstGeom>
        </p:spPr>
        <p:txBody>
          <a:bodyPr vert="horz" lIns="79635" tIns="39818" rIns="79635" bIns="39818" rtlCol="0"/>
          <a:lstStyle>
            <a:lvl1pPr algn="r">
              <a:defRPr sz="1000"/>
            </a:lvl1pPr>
          </a:lstStyle>
          <a:p>
            <a:fld id="{0067EAAE-CAA2-41BF-8580-36A1168835B8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1233488"/>
            <a:ext cx="5910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635" tIns="39818" rIns="79635" bIns="39818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507"/>
            <a:ext cx="5388610" cy="3884518"/>
          </a:xfrm>
          <a:prstGeom prst="rect">
            <a:avLst/>
          </a:prstGeom>
        </p:spPr>
        <p:txBody>
          <a:bodyPr vert="horz" lIns="79635" tIns="39818" rIns="79635" bIns="398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632"/>
            <a:ext cx="2918830" cy="494682"/>
          </a:xfrm>
          <a:prstGeom prst="rect">
            <a:avLst/>
          </a:prstGeom>
        </p:spPr>
        <p:txBody>
          <a:bodyPr vert="horz" lIns="79635" tIns="39818" rIns="79635" bIns="39818" rtlCol="0" anchor="b"/>
          <a:lstStyle>
            <a:lvl1pPr algn="l">
              <a:defRPr sz="10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179" y="9371632"/>
            <a:ext cx="2918830" cy="494682"/>
          </a:xfrm>
          <a:prstGeom prst="rect">
            <a:avLst/>
          </a:prstGeom>
        </p:spPr>
        <p:txBody>
          <a:bodyPr vert="horz" lIns="79635" tIns="39818" rIns="79635" bIns="39818" rtlCol="0" anchor="b"/>
          <a:lstStyle>
            <a:lvl1pPr algn="r">
              <a:defRPr sz="1000"/>
            </a:lvl1pPr>
          </a:lstStyle>
          <a:p>
            <a:fld id="{4EFF6541-F716-4D33-934D-D3783B7243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36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F6541-F716-4D33-934D-D3783B7243D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487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96351">
              <a:defRPr/>
            </a:pPr>
            <a:r>
              <a:rPr lang="sk-SK" sz="1000" b="1" dirty="0"/>
              <a:t>(§ 30 zákona o </a:t>
            </a:r>
            <a:r>
              <a:rPr lang="sk-SK" sz="1000" b="1" dirty="0" err="1"/>
              <a:t>veterinarnej</a:t>
            </a:r>
            <a:r>
              <a:rPr lang="sk-SK" sz="1000" b="1" dirty="0"/>
              <a:t> starostlivosti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05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18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49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96351">
              <a:defRPr/>
            </a:pPr>
            <a:r>
              <a:rPr lang="sk-SK" sz="1000" b="1" dirty="0"/>
              <a:t>(§ 122 zákon o lieku)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12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96351">
              <a:defRPr/>
            </a:pPr>
            <a:r>
              <a:rPr lang="sk-SK" sz="1000" b="1" dirty="0"/>
              <a:t>(§ 122 zákon o lieku)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28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96351">
              <a:defRPr/>
            </a:pPr>
            <a:r>
              <a:rPr lang="sk-SK" sz="1000" b="1" dirty="0"/>
              <a:t>(§ 122 zákon o lieku)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901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23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74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F6541-F716-4D33-934D-D3783B7243D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088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F6541-F716-4D33-934D-D3783B7243DD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545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Tento delegovaný akt o perorálnej medikácii by sa preto mal uplatňovať na veterinárne lieky podávané perorálne zamiešaním do krmiva alebo pridávaním na krmivo a na zmiešavanie veterinárnych liekov v pitnej vode alebo v tekutom krmive držiteľom zvierat. Nemal by sa uplatňovať na zamiešavanie veterinárneho lieku do krmiva prevádzkovateľmi krmivárskych podnikov bez ohľadu na to, či vyrábajú krmivo v krmovinárskom miešacom zariadení, mobilnej výrobni krmiva alebo priamo v poľnohospodárskom podniku, na čo sa vzťahuje nariadenie (EÚ) 2019/4. </a:t>
            </a:r>
          </a:p>
          <a:p>
            <a:endParaRPr lang="en-US" dirty="0"/>
          </a:p>
          <a:p>
            <a:r>
              <a:rPr lang="sk-SK"/>
              <a:t>f) „prevádzkovateľ mobilnej výrobne krmiva“ je prevádzkovateľ krmivárskeho podniku s krmivárskou prevádzkou pozostávajúcou zo špeciálne vybaveného vozidla na výrobu medikovaných krmív; g) „prevádzkovateľ výrobne krmiva pre vlastnú potrebu“ je prevádzkovateľ krmivárskeho podniku, ktorý vyrába medikované krmivá na výlučné použitie vo vlastnom poľnohospodárskom podniku;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796351">
              <a:defRPr/>
            </a:pPr>
            <a:fld id="{8B7EF4CE-A503-4E65-986B-A5ECC6ED22AC}" type="slidenum">
              <a:rPr lang="en-GB"/>
              <a:pPr defTabSz="796351"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47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F6541-F716-4D33-934D-D3783B7243DD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120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1. Dodanie medikovaného krmiva držiteľom zvierat podlieha:</a:t>
            </a:r>
          </a:p>
          <a:p>
            <a:r>
              <a:rPr lang="sk-SK"/>
              <a:t>a) predloženiu a – v prípade výroby prevádzkovateľmi výrobne krmiva pre vlastnú potrebu – držbe veterinárneho predpisu na medikované krmivo, a</a:t>
            </a:r>
          </a:p>
          <a:p>
            <a:r>
              <a:rPr lang="sk-SK"/>
              <a:t>b) podmienkam stanoveným v odsekoch 2 až 10.</a:t>
            </a:r>
          </a:p>
          <a:p>
            <a:endParaRPr lang="en-US" dirty="0"/>
          </a:p>
          <a:p>
            <a:r>
              <a:rPr lang="sk-SK"/>
              <a:t>2. Veterinárny predpis na medikované krmivo sa vydáva až po klinickom vyšetrení alebo akomkoľvek inom náležitom posúdení zdravotného stavu zvieraťa alebo skupiny zvierat veterinárom a iba pre diagnostikované ochorenie.</a:t>
            </a:r>
          </a:p>
          <a:p>
            <a:endParaRPr lang="en-US" dirty="0"/>
          </a:p>
          <a:p>
            <a:r>
              <a:rPr lang="sk-SK"/>
              <a:t>3. Odchylne od odseku 2 môže byť veterinárny predpis na medikované krmivá, ktoré obsahujú imunologické veterinárne lieky, vydaný aj v prípade absencie diagnostikovaného ochorenia.</a:t>
            </a:r>
          </a:p>
          <a:p>
            <a:endParaRPr lang="en-US" dirty="0"/>
          </a:p>
          <a:p>
            <a:r>
              <a:rPr lang="sk-SK"/>
              <a:t>4. Odchylne od odseku 2, ak nie je možné potvrdiť výskyt diagnostikovaného ochorenia, veterinárny predpis na medikované krmivo obsahujúce antiparazitiká bez antimikrobiálnych účinkov sa môže vydávať na základe</a:t>
            </a:r>
          </a:p>
          <a:p>
            <a:r>
              <a:rPr lang="sk-SK"/>
              <a:t>poznania stavu infestácie parazitmi u zvieraťa alebo skupiny zvierat.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1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6. Veterinárny predpis na medikované krmivo obsahuje informácie stanovené v prílohe V. Výrobca alebo podľa vhodnosti prevádzkovateľ krmivárskeho podniku, ktorý dodáva medikované krmivo držiteľovi zvieraťa,</a:t>
            </a:r>
          </a:p>
          <a:p>
            <a:r>
              <a:rPr lang="sk-SK"/>
              <a:t>si ponechá originál veterinárneho predpisu na medikované krmivo. Veterinár alebo odborne spôsobilá osoba uvedená v odseku 5, ktorí vydávajú predpis, a držiteľ zvierat určených na výrobu potravín alebo kožušinových zvierat uchovávajú kópiu veterinárneho predpisu na medikované krmivá. Originál a kópie sa uchovávajú päť rokov od dátumu vydania.</a:t>
            </a:r>
          </a:p>
          <a:p>
            <a:endParaRPr lang="en-US" dirty="0"/>
          </a:p>
          <a:p>
            <a:r>
              <a:rPr lang="sk-SK"/>
              <a:t>7. S výnimkou medikovaných krmív pre zvieratá, ktoré nie sú určené na výrobu potravín a ide o iné ako kožušinové zvieratá, sa medikované krmivo nesmie použiť na viac než jednu liečbu na ten istý veterinárny predpis na medikované krmivo.</a:t>
            </a:r>
          </a:p>
          <a:p>
            <a:r>
              <a:rPr lang="sk-SK"/>
              <a:t>Trvanie liečby musí byť v súlade so súhrnom charakteristických vlastností veterinárneho lieku zapracovaného do krmiva, a ak nie je uvedené, nepresiahne jeden mesiac, alebo dva týždne v prípade medikovaných krmív</a:t>
            </a:r>
          </a:p>
          <a:p>
            <a:r>
              <a:rPr lang="sk-SK"/>
              <a:t>obsahujúcich antibiotické veterinárne lieky.</a:t>
            </a:r>
          </a:p>
          <a:p>
            <a:endParaRPr lang="en-US" dirty="0"/>
          </a:p>
          <a:p>
            <a:r>
              <a:rPr lang="sk-SK"/>
              <a:t>8. Veterinárny predpis na medikované krmivo je od dátumu jeho vydania platný najviac šesť mesiacov pre zvieratá, ktoré nie sú určené na výrobu potravín a ide o iné ako kožušinové zvieratá, a tri týždne pre zvieratá určené na výrobu potravín a kožušinové</a:t>
            </a:r>
          </a:p>
          <a:p>
            <a:r>
              <a:rPr lang="sk-SK"/>
              <a:t>zvieratá. V prípade medikovaných krmív s obsahom antimikrobiálnych veterinárnych liekov je predpis platný od dátumu jeho vydania najviac päť dní.</a:t>
            </a:r>
          </a:p>
          <a:p>
            <a:endParaRPr lang="en-US" dirty="0"/>
          </a:p>
          <a:p>
            <a:r>
              <a:rPr lang="sk-SK"/>
              <a:t>9. Veterinár, ktorý vydal veterinárny predpis na medikované krmivo, overí, že použitie daného lieku je pre cieľové zvieratá z veterinárneho hľadiska opodstatnené. Uvedený veterinár takisto zaručí, že podanie</a:t>
            </a:r>
          </a:p>
          <a:p>
            <a:r>
              <a:rPr lang="sk-SK"/>
              <a:t>príslušného veterinárneho lieku sa vzájomne nevylučuje s inou liečbou alebo použitím a že neexistujú žiadne kontraindikácie alebo interakcie, ak sa používa niekoľko liekov. Veterinár nesmie najmä predpisovať</a:t>
            </a:r>
          </a:p>
          <a:p>
            <a:r>
              <a:rPr lang="sk-SK"/>
              <a:t>medikované krmivá s viac ako jedným veterinárnym liekom obsahujúcim antimikrobiká.</a:t>
            </a:r>
          </a:p>
          <a:p>
            <a:endParaRPr lang="en-US" dirty="0"/>
          </a:p>
          <a:p>
            <a:r>
              <a:rPr lang="sk-SK"/>
              <a:t>10. Veterinárny predpis pre medikované krmivo:</a:t>
            </a:r>
          </a:p>
          <a:p>
            <a:r>
              <a:rPr lang="sk-SK"/>
              <a:t>a) musí byť v súlade so súhrnom charakteristických vlastností veterinárneho lieku s výnimkou veterinárnych</a:t>
            </a:r>
          </a:p>
          <a:p>
            <a:r>
              <a:rPr lang="sk-SK"/>
              <a:t>liekov určených na použitie v súlade s článkom 112, článkom 113 alebo článkom 114 nariadenia (EÚ)</a:t>
            </a:r>
          </a:p>
          <a:p>
            <a:r>
              <a:rPr lang="sk-SK"/>
              <a:t>2019/6;</a:t>
            </a:r>
          </a:p>
          <a:p>
            <a:r>
              <a:rPr lang="sk-SK"/>
              <a:t>b) stanoví dennú dávku veterinárneho lieku, ktorá sa má zapracovať do takého množstva medikovaného krmiva,</a:t>
            </a:r>
          </a:p>
          <a:p>
            <a:r>
              <a:rPr lang="sk-SK"/>
              <a:t>ktoré zaručuje príjem dávky cieľovými zvieratami s ohľadom na to, že príjem krmiva chorých zvierat sa môže</a:t>
            </a:r>
          </a:p>
          <a:p>
            <a:r>
              <a:rPr lang="sk-SK"/>
              <a:t>líšiť od bežnej dennej dávky;</a:t>
            </a:r>
          </a:p>
          <a:p>
            <a:r>
              <a:rPr lang="sk-SK"/>
              <a:t>c) musí zaručiť, aby medikované krmivo obsahujúce dávku veterinárneho lieku zodpovedalo minimálne 50 %</a:t>
            </a:r>
          </a:p>
          <a:p>
            <a:r>
              <a:rPr lang="sk-SK"/>
              <a:t>dennej dávky krmiva na báze sušiny a že pre prežúvavce je denná dávka veterinárneho lieku</a:t>
            </a:r>
          </a:p>
          <a:p>
            <a:r>
              <a:rPr lang="sk-SK"/>
              <a:t>obsiahnutá v minimálne 50 % doplnkového krmiva s výnimkou minerálneho krmiva;</a:t>
            </a:r>
          </a:p>
          <a:p>
            <a:r>
              <a:rPr lang="sk-SK"/>
              <a:t>d) stanoví mieru začlenenia účinných látok, vypočítanú na základe príslušných parametrov.</a:t>
            </a:r>
          </a:p>
          <a:p>
            <a:endParaRPr lang="en-US" dirty="0"/>
          </a:p>
          <a:p>
            <a:r>
              <a:rPr lang="sk-SK"/>
              <a:t>11. Veterinárne predpisy na medikované krmivo vydané v súlade s odsekmi 2, 3 a 4 sú platné v celej Únii.</a:t>
            </a:r>
          </a:p>
          <a:p>
            <a:endParaRPr lang="en-US" dirty="0"/>
          </a:p>
          <a:p>
            <a:r>
              <a:rPr lang="sk-SK"/>
              <a:t>12. Komisia môže prostredníctvom vykonávacích aktov stanoviť vzorový formát pre informácie stanovené v</a:t>
            </a:r>
          </a:p>
          <a:p>
            <a:r>
              <a:rPr lang="sk-SK"/>
              <a:t>v prílohe V. Uvedený vzorový formát sa takisto sprístupňuje v elektronickej podobe. Uvedené vykonávacie akty sa</a:t>
            </a:r>
          </a:p>
          <a:p>
            <a:r>
              <a:rPr lang="sk-SK"/>
              <a:t>prijmú v súlade s postupom preskúmania uvedeným v článku 21 ods. 2.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EF4CE-A503-4E65-986B-A5ECC6ED22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16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969EE-8504-40E2-BDC7-DADBB7B6813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39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47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46.jpeg"/><Relationship Id="rId5" Type="http://schemas.openxmlformats.org/officeDocument/2006/relationships/image" Target="../media/image5.png"/><Relationship Id="rId15" Type="http://schemas.openxmlformats.org/officeDocument/2006/relationships/hyperlink" Target="http://www.amrfvtraining.eu/" TargetMode="External"/><Relationship Id="rId10" Type="http://schemas.openxmlformats.org/officeDocument/2006/relationships/image" Target="../media/image45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12" Type="http://schemas.openxmlformats.org/officeDocument/2006/relationships/image" Target="../media/image20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11" Type="http://schemas.openxmlformats.org/officeDocument/2006/relationships/image" Target="../media/image9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.png"/><Relationship Id="rId9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8560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87950"/>
            <a:ext cx="8712200" cy="1677670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7682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7682"/>
            <a:ext cx="1746000" cy="174600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61761"/>
            <a:ext cx="1105152" cy="1181369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2" y="2214195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86413"/>
            <a:ext cx="7874000" cy="7816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402744"/>
            <a:ext cx="2971800" cy="37108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2" name="Imagen 33">
            <a:extLst>
              <a:ext uri="{FF2B5EF4-FFF2-40B4-BE49-F238E27FC236}">
                <a16:creationId xmlns:a16="http://schemas.microsoft.com/office/drawing/2014/main" id="{DF87FEA4-C24D-EBCE-937E-B7F5C8BA3B3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36799"/>
            <a:ext cx="3022600" cy="734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0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0"/>
            <a:ext cx="5105400" cy="68706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606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1150"/>
            <a:ext cx="608614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4" y="859216"/>
            <a:ext cx="426085" cy="29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4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63"/>
            <a:ext cx="1166832" cy="2216150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4113"/>
            <a:ext cx="5105400" cy="5716587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173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60584"/>
            <a:ext cx="1799280" cy="3468560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27"/>
            <a:ext cx="1740296" cy="3468560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1150"/>
            <a:ext cx="2223512" cy="98716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7682"/>
            <a:ext cx="1746000" cy="1746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5" y="1727682"/>
            <a:ext cx="1764905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74068"/>
            <a:ext cx="1746000" cy="1746000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3" y="1734990"/>
            <a:ext cx="3469745" cy="17322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1" y="1734990"/>
            <a:ext cx="1767179" cy="1738692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7006" y="-10003"/>
            <a:ext cx="1734988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74068"/>
            <a:ext cx="899418" cy="172546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74068"/>
            <a:ext cx="859370" cy="172528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73682"/>
            <a:ext cx="3478676" cy="1739983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5634"/>
            <a:ext cx="1105152" cy="1181369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2655"/>
            <a:ext cx="1028934" cy="711362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1" y="2162432"/>
            <a:ext cx="927311" cy="87650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6" y="358533"/>
            <a:ext cx="978123" cy="1028934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8032"/>
            <a:ext cx="990826" cy="1041637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63551"/>
            <a:ext cx="1028934" cy="749471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6688"/>
            <a:ext cx="3488650" cy="781632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63684"/>
            <a:ext cx="5350796" cy="63322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82587"/>
            <a:ext cx="1756206" cy="1716761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74068"/>
            <a:ext cx="1746000" cy="1746000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7" y="3848610"/>
            <a:ext cx="812985" cy="100352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9690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>
                <a:latin typeface="EC Square Sans Pro" panose="020B0506040000020004" pitchFamily="34" charset="0"/>
                <a:hlinkClick r:id="rId15"/>
              </a:rPr>
              <a:t>www.amrfvtraining.eu</a:t>
            </a:r>
            <a:r>
              <a:rPr lang="sk-SK">
                <a:latin typeface="EC Square Sans Pro" panose="020B0506040000020004" pitchFamily="34" charset="0"/>
              </a:rPr>
              <a:t>  </a:t>
            </a:r>
          </a:p>
        </p:txBody>
      </p:sp>
      <p:pic>
        <p:nvPicPr>
          <p:cNvPr id="2" name="Imagen 33">
            <a:extLst>
              <a:ext uri="{FF2B5EF4-FFF2-40B4-BE49-F238E27FC236}">
                <a16:creationId xmlns:a16="http://schemas.microsoft.com/office/drawing/2014/main" id="{2D40D81D-B72C-2835-DE1C-5E53ECA60269}"/>
              </a:ext>
            </a:extLst>
          </p:cNvPr>
          <p:cNvPicPr/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1600" y="5636799"/>
            <a:ext cx="3022600" cy="7346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78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142017" cy="6026150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623"/>
            <a:ext cx="2149620" cy="954357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20247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4944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8" y="1"/>
            <a:ext cx="546569" cy="1094830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1" y="6212610"/>
            <a:ext cx="471757" cy="498869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83101"/>
            <a:ext cx="347040" cy="428378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3" y="6413241"/>
            <a:ext cx="444645" cy="298238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27744"/>
            <a:ext cx="300184" cy="283735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69106"/>
            <a:ext cx="325466" cy="342373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92569"/>
            <a:ext cx="208231" cy="218910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300126"/>
            <a:ext cx="574476" cy="411353"/>
          </a:xfrm>
          <a:prstGeom prst="rect">
            <a:avLst/>
          </a:prstGeom>
        </p:spPr>
      </p:pic>
      <p:pic>
        <p:nvPicPr>
          <p:cNvPr id="2" name="Imagen 50">
            <a:extLst>
              <a:ext uri="{FF2B5EF4-FFF2-40B4-BE49-F238E27FC236}">
                <a16:creationId xmlns:a16="http://schemas.microsoft.com/office/drawing/2014/main" id="{79E984C0-596F-E53E-CD8D-610DE49EFDC8}"/>
              </a:ext>
            </a:extLst>
          </p:cNvPr>
          <p:cNvPicPr/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29800" y="6168472"/>
            <a:ext cx="2338705" cy="568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0" y="0"/>
            <a:ext cx="6093675" cy="4445005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652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34288"/>
            <a:ext cx="1236412" cy="123641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4" y="4438510"/>
            <a:ext cx="1242631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34288"/>
            <a:ext cx="1236412" cy="123641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7162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716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71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8510"/>
            <a:ext cx="1233122" cy="2432190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45005"/>
            <a:ext cx="1223010" cy="1212850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50725"/>
            <a:ext cx="1221740" cy="1221740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6950"/>
            <a:ext cx="1073624" cy="96313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25950"/>
            <a:ext cx="1224979" cy="1231900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8052"/>
            <a:ext cx="2223512" cy="987162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7" y="158750"/>
            <a:ext cx="658385" cy="703791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46528"/>
            <a:ext cx="490696" cy="60570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8" y="337795"/>
            <a:ext cx="612979" cy="423788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3" y="285033"/>
            <a:ext cx="552437" cy="522167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49" y="5951076"/>
            <a:ext cx="590369" cy="621037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8539"/>
            <a:ext cx="454410" cy="477712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5" y="5951076"/>
            <a:ext cx="825311" cy="601153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6324"/>
            <a:ext cx="4495800" cy="143033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102095"/>
            <a:ext cx="4495800" cy="32385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2" name="Imagen 50">
            <a:extLst>
              <a:ext uri="{FF2B5EF4-FFF2-40B4-BE49-F238E27FC236}">
                <a16:creationId xmlns:a16="http://schemas.microsoft.com/office/drawing/2014/main" id="{B587F2CF-DDBC-312A-76B0-F695FF8C4845}"/>
              </a:ext>
            </a:extLst>
          </p:cNvPr>
          <p:cNvPicPr/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29800" y="6168472"/>
            <a:ext cx="2338705" cy="5683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9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0" y="0"/>
            <a:ext cx="12190095" cy="133349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0" y="1346198"/>
            <a:ext cx="12190095" cy="551180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3500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210"/>
            <a:ext cx="1364472" cy="2630360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3550"/>
            <a:ext cx="9677400" cy="609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6599"/>
            <a:ext cx="9677400" cy="4191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Font typeface="+mj-lt"/>
              <a:buAutoNum type="arabicPeriod"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0" y="1318336"/>
            <a:ext cx="658495" cy="554736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56"/>
            <a:ext cx="1963420" cy="1310005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788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462631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7" y="126931"/>
            <a:ext cx="562243" cy="4095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2088"/>
            <a:ext cx="277784" cy="32386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4" y="209388"/>
            <a:ext cx="164961" cy="22112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4114"/>
            <a:ext cx="247162" cy="18640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985"/>
            <a:ext cx="209412" cy="2165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2" y="193210"/>
            <a:ext cx="209411" cy="23730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5" y="256274"/>
            <a:ext cx="150143" cy="17424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8" y="191783"/>
            <a:ext cx="300983" cy="23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5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2" y="1407866"/>
            <a:ext cx="506973" cy="5457830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8" y="0"/>
            <a:ext cx="506973" cy="1914348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44950"/>
            <a:ext cx="367030" cy="381635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2" y="4702224"/>
            <a:ext cx="366395" cy="366395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1057"/>
            <a:ext cx="330692" cy="353498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5" y="1054393"/>
            <a:ext cx="339605" cy="234788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489"/>
            <a:ext cx="257128" cy="24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5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11537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3793"/>
            <a:ext cx="5105400" cy="571690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3794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0" y="-1"/>
            <a:ext cx="576897" cy="1153794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1150"/>
            <a:ext cx="9677400" cy="4767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6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73" r:id="rId6"/>
    <p:sldLayoutId id="214748367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k-SK"/>
              <a:t>SLOVENSKO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k-SK"/>
              <a:t>21. JÚNA 2024</a:t>
            </a:r>
          </a:p>
        </p:txBody>
      </p: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690282" y="787880"/>
            <a:ext cx="10439400" cy="62293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zákon č. 39/2007 Z. z</a:t>
            </a:r>
            <a:r>
              <a:rPr lang="sk-SK" sz="2800" dirty="0"/>
              <a:t>. o veterinárnej starostlivosti v znení neskorších predpisov</a:t>
            </a:r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r>
              <a:rPr lang="sk-SK" sz="1800" b="1" dirty="0"/>
              <a:t>Príprava, uvádzanie na trh a používanie </a:t>
            </a:r>
            <a:r>
              <a:rPr lang="sk-SK" sz="1800" b="1" dirty="0" err="1"/>
              <a:t>medikovaných</a:t>
            </a:r>
            <a:r>
              <a:rPr lang="sk-SK" sz="1800" b="1" dirty="0"/>
              <a:t> krmív</a:t>
            </a:r>
            <a:endParaRPr lang="sk-SK" sz="1800" dirty="0"/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Pri príprave, uvádzaní na trh, skladovaní, predpisovaní </a:t>
            </a:r>
            <a:r>
              <a:rPr lang="sk-SK" sz="1800" dirty="0" err="1"/>
              <a:t>medikovaných</a:t>
            </a:r>
            <a:r>
              <a:rPr lang="sk-SK" sz="1800" dirty="0"/>
              <a:t> krmív veterinárnymi lekármi a pri ich používaní, sa musí postupovať tak, aby sa predchádzalo ohrozeniu alebo poškodeniu zdravia zvierat a </a:t>
            </a:r>
            <a:r>
              <a:rPr lang="sk-SK" sz="1800" b="1" dirty="0"/>
              <a:t>zabezpečila sa zdravotná neškodnosť produktov živočíšneho pôvodu získavaných zo zvierat, ktorým sa </a:t>
            </a:r>
            <a:r>
              <a:rPr lang="sk-SK" sz="1800" b="1" dirty="0" err="1"/>
              <a:t>medikované</a:t>
            </a:r>
            <a:r>
              <a:rPr lang="sk-SK" sz="1800" b="1" dirty="0"/>
              <a:t> krmivá podali.</a:t>
            </a:r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 err="1"/>
              <a:t>Medikované</a:t>
            </a:r>
            <a:r>
              <a:rPr lang="sk-SK" sz="1800" dirty="0"/>
              <a:t> krmivá môžu pripravovať len výrobcovia, ktorí majú schválené priestory a podmienky a ktoré podliehajú veterinárnemu dozoru.</a:t>
            </a:r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Kontrolu prípravy </a:t>
            </a:r>
            <a:r>
              <a:rPr lang="sk-SK" sz="1800" dirty="0" err="1"/>
              <a:t>medikovaných</a:t>
            </a:r>
            <a:r>
              <a:rPr lang="sk-SK" sz="1800" dirty="0"/>
              <a:t> krmív vykonáva ústav kontroly veterinárnych liečiv v súčinnosti s príslušnou regionálnou veterinárnou a potravinovou správou.</a:t>
            </a:r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Kontrolu pri držaní, uvádzaní na trh a používaní </a:t>
            </a:r>
            <a:r>
              <a:rPr lang="sk-SK" sz="1800" dirty="0" err="1"/>
              <a:t>medikovaných</a:t>
            </a:r>
            <a:r>
              <a:rPr lang="sk-SK" sz="1800" dirty="0"/>
              <a:t> krmív a inšpekcie </a:t>
            </a:r>
            <a:r>
              <a:rPr lang="sk-SK" sz="1800" dirty="0" err="1"/>
              <a:t>medikovaných</a:t>
            </a:r>
            <a:r>
              <a:rPr lang="sk-SK" sz="1800" dirty="0"/>
              <a:t> krmív pri týchto činnostiach vykonávajú orgány veterinárnej správy.</a:t>
            </a:r>
          </a:p>
          <a:p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1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690282" y="787880"/>
            <a:ext cx="10439400" cy="49305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zákon č. 39/2007 Z. z</a:t>
            </a:r>
            <a:r>
              <a:rPr lang="sk-SK" sz="2800" dirty="0"/>
              <a:t>. o veterinárnej starostlivosti v znení neskorších predpisov</a:t>
            </a:r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r>
              <a:rPr lang="sk-SK" sz="1800" b="1" dirty="0"/>
              <a:t>Príprava, uvádzanie na trh a používanie </a:t>
            </a:r>
            <a:r>
              <a:rPr lang="sk-SK" sz="1800" b="1" dirty="0" err="1"/>
              <a:t>medikovaných</a:t>
            </a:r>
            <a:r>
              <a:rPr lang="sk-SK" sz="1800" b="1" dirty="0"/>
              <a:t> krmív</a:t>
            </a:r>
            <a:endParaRPr lang="sk-SK" sz="1800" dirty="0"/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Regionálna veterinárna a potravinová správa vykonáva kontrolu evidencie, skladovania a používania </a:t>
            </a:r>
            <a:r>
              <a:rPr lang="sk-SK" sz="1800" dirty="0" err="1"/>
              <a:t>medikovaných</a:t>
            </a:r>
            <a:r>
              <a:rPr lang="sk-SK" sz="1800" dirty="0"/>
              <a:t> krmív v chovoch zvierat.</a:t>
            </a:r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Vlastník alebo držiteľ zvierat je povinný použitie </a:t>
            </a:r>
            <a:r>
              <a:rPr lang="sk-SK" sz="1800" dirty="0" err="1"/>
              <a:t>medikovaných</a:t>
            </a:r>
            <a:r>
              <a:rPr lang="sk-SK" sz="1800" dirty="0"/>
              <a:t> krmív u hospodárskych zvierat zaznamenávať do registra.</a:t>
            </a:r>
          </a:p>
          <a:p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Vlastník alebo držiteľ zvierat je povinný poskytovať údaje o spotrebe </a:t>
            </a:r>
            <a:r>
              <a:rPr lang="sk-SK" sz="1800" dirty="0" err="1"/>
              <a:t>medikovaných</a:t>
            </a:r>
            <a:r>
              <a:rPr lang="sk-SK" sz="1800" dirty="0"/>
              <a:t> krmív príslušnému orgánu veterinárnej správy.</a:t>
            </a:r>
          </a:p>
          <a:p>
            <a:pPr>
              <a:lnSpc>
                <a:spcPct val="120000"/>
              </a:lnSpc>
            </a:pPr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0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532298" y="787880"/>
            <a:ext cx="10439400" cy="57985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zákon č. 39/2007 Z. z</a:t>
            </a:r>
            <a:r>
              <a:rPr lang="sk-SK" sz="2800" dirty="0"/>
              <a:t>. o veterinárnej starostlivosti v znení neskorších predpisov</a:t>
            </a:r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r>
              <a:rPr lang="sk-SK" sz="1800" b="1" dirty="0"/>
              <a:t>Uvádzanie </a:t>
            </a:r>
            <a:r>
              <a:rPr lang="sk-SK" sz="1800" b="1" dirty="0" err="1"/>
              <a:t>medikovaných</a:t>
            </a:r>
            <a:r>
              <a:rPr lang="sk-SK" sz="1800" b="1" dirty="0"/>
              <a:t> krmív na trh a schvaľovanie prevádzkarní na prípravu </a:t>
            </a:r>
            <a:r>
              <a:rPr lang="sk-SK" sz="1800" b="1" dirty="0" err="1"/>
              <a:t>medikovaných</a:t>
            </a:r>
            <a:r>
              <a:rPr lang="sk-SK" sz="1800" b="1" dirty="0"/>
              <a:t> krmív</a:t>
            </a:r>
            <a:endParaRPr lang="sk-SK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 err="1"/>
              <a:t>Medikované</a:t>
            </a:r>
            <a:r>
              <a:rPr lang="sk-SK" sz="1800" dirty="0"/>
              <a:t> krmivá sa môžu pripravovať a uvádzať na trh len v schválenej prevádzkarni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Prevádzkovateľ musí podať žiadosť na </a:t>
            </a:r>
            <a:r>
              <a:rPr lang="sk-SK" sz="1800" dirty="0"/>
              <a:t>Ústav kontroly veterinárnych liečiv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ÚŠKVBL na základe kontroly prevádzkarne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rozhodne o podmienečnom schválení prevádzkarne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najviac na tri mesiace, ak prevádzkareň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spĺňa požiadavky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ÚŠKVBL do troch mesiacov odo dňa podmienečného schválenia prevádzkarne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vykoná kontrolu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Podmienečné schvaľovanie môže byť maximálne na dobu 6 mesiacov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Nasleduje trvalé schválenie alebo zamietnutie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800" dirty="0"/>
              <a:t>Štátna veterinárna a potravinová správa do troch dní odo dňa oznámenia ústavu kontroly veterinárnych liečiv zapíše prevádzkareň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do zoznamu prevádzkarní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krmív, pridelí prevádzkarni na prípravu </a:t>
            </a:r>
            <a:r>
              <a:rPr lang="sk-SK" sz="1800" dirty="0" err="1"/>
              <a:t>medikovaných</a:t>
            </a:r>
            <a:r>
              <a:rPr lang="sk-SK" sz="1800" dirty="0"/>
              <a:t> krmív úradné číslo</a:t>
            </a:r>
            <a:endParaRPr lang="sk-SK" sz="28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8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532298" y="787880"/>
            <a:ext cx="10439400" cy="42288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k-SK" sz="2800" b="1" dirty="0"/>
              <a:t>zákon č. 39/2007 Z. z</a:t>
            </a:r>
            <a:r>
              <a:rPr lang="sk-SK" sz="2800" dirty="0"/>
              <a:t>. o veterinárnej starostlivosti v znení neskorších predpisov</a:t>
            </a:r>
          </a:p>
          <a:p>
            <a:pPr>
              <a:lnSpc>
                <a:spcPct val="120000"/>
              </a:lnSpc>
            </a:pPr>
            <a:endParaRPr lang="sk-SK" sz="2800" dirty="0"/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k-SK" sz="2800" b="1" dirty="0"/>
              <a:t>NARIADENIE VLÁDY č. 41/2004 </a:t>
            </a:r>
            <a:r>
              <a:rPr lang="sk-SK" sz="2800" dirty="0"/>
              <a:t>Slovenskej republiky,</a:t>
            </a:r>
          </a:p>
          <a:p>
            <a:pPr>
              <a:lnSpc>
                <a:spcPct val="120000"/>
              </a:lnSpc>
            </a:pPr>
            <a:r>
              <a:rPr lang="sk-SK" sz="2800" dirty="0"/>
              <a:t>ktorým sa ustanovujú požiadavky na prípravu, uvádzanie na trh a používanie </a:t>
            </a:r>
            <a:r>
              <a:rPr lang="sk-SK" sz="2800" dirty="0" err="1"/>
              <a:t>medikovaných</a:t>
            </a:r>
            <a:r>
              <a:rPr lang="sk-SK" sz="2800" dirty="0"/>
              <a:t> krmív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- Bude novelizované, v štádiu prípravy</a:t>
            </a:r>
          </a:p>
        </p:txBody>
      </p:sp>
    </p:spTree>
    <p:extLst>
      <p:ext uri="{BB962C8B-B14F-4D97-AF65-F5344CB8AC3E}">
        <p14:creationId xmlns:p14="http://schemas.microsoft.com/office/powerpoint/2010/main" val="1118132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788" y="1934125"/>
            <a:ext cx="4519662" cy="4893946"/>
          </a:xfrm>
          <a:prstGeom prst="rect">
            <a:avLst/>
          </a:prstGeom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484" y="1934125"/>
            <a:ext cx="4519662" cy="4893946"/>
          </a:xfrm>
          <a:prstGeom prst="rect">
            <a:avLst/>
          </a:prstGeom>
        </p:spPr>
      </p:pic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374313" y="749580"/>
            <a:ext cx="10439400" cy="42288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Predpisovanie MK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- Vzor predpisu pre prípravu </a:t>
            </a:r>
            <a:r>
              <a:rPr lang="sk-SK" sz="2800" b="1" dirty="0" err="1"/>
              <a:t>medikovaných</a:t>
            </a:r>
            <a:r>
              <a:rPr lang="sk-SK" sz="2800" b="1" dirty="0"/>
              <a:t> krmív je v 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NARIADENÍ VLÁDY č. 41/2004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Musí obsahovať všetky 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Údaje uvedené v nariadení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2019/4 o </a:t>
            </a: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medikovaných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krmivách</a:t>
            </a:r>
          </a:p>
        </p:txBody>
      </p:sp>
    </p:spTree>
    <p:extLst>
      <p:ext uri="{BB962C8B-B14F-4D97-AF65-F5344CB8AC3E}">
        <p14:creationId xmlns:p14="http://schemas.microsoft.com/office/powerpoint/2010/main" val="370583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k-SK" sz="28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Národná legislatíva</a:t>
            </a:r>
            <a:endParaRPr lang="en-GB" sz="2800" b="1" dirty="0">
              <a:solidFill>
                <a:srgbClr val="002060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83A1A9-65D4-4E6A-85BE-FE18C703815C}"/>
              </a:ext>
            </a:extLst>
          </p:cNvPr>
          <p:cNvSpPr txBox="1"/>
          <p:nvPr/>
        </p:nvSpPr>
        <p:spPr>
          <a:xfrm>
            <a:off x="374313" y="749580"/>
            <a:ext cx="10439400" cy="31947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Medikované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krmivá</a:t>
            </a:r>
          </a:p>
          <a:p>
            <a:pPr>
              <a:lnSpc>
                <a:spcPct val="120000"/>
              </a:lnSpc>
            </a:pPr>
            <a:r>
              <a:rPr lang="sk-SK" sz="2800" b="1" dirty="0"/>
              <a:t>Predpisovanie MK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Musí obsahovať všetky 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Údaje uvedené v nariadení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2019/4 o </a:t>
            </a:r>
            <a:r>
              <a:rPr lang="sk-SK" sz="2800" dirty="0" err="1">
                <a:solidFill>
                  <a:srgbClr val="002060"/>
                </a:solidFill>
                <a:latin typeface="EC Square Sans Pro" panose="020B0506040000020004" pitchFamily="34" charset="0"/>
              </a:rPr>
              <a:t>medikovaných</a:t>
            </a: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sk-SK" sz="2800" dirty="0">
                <a:solidFill>
                  <a:srgbClr val="002060"/>
                </a:solidFill>
                <a:latin typeface="EC Square Sans Pro" panose="020B0506040000020004" pitchFamily="34" charset="0"/>
              </a:rPr>
              <a:t>krmivách</a:t>
            </a:r>
          </a:p>
        </p:txBody>
      </p:sp>
      <p:pic>
        <p:nvPicPr>
          <p:cNvPr id="23" name="Obrázok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169" y="549515"/>
            <a:ext cx="6003689" cy="565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17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101AA75-9CC9-7D06-6708-98AC32F4A41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80972" y="5267537"/>
            <a:ext cx="7874000" cy="78163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114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11CE633-EB29-E927-F456-A78DDF0F09C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2267" y="1073150"/>
            <a:ext cx="6082800" cy="3200400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sk-SK" sz="3200" b="1">
                <a:solidFill>
                  <a:srgbClr val="003399"/>
                </a:solidFill>
                <a:latin typeface="EC Square Sans Pro"/>
              </a:rPr>
              <a:t>Dôležité prvky nových nariadení EÚ o medikovaných krmivách</a:t>
            </a:r>
          </a:p>
          <a:p>
            <a:pPr algn="l"/>
            <a:endParaRPr lang="en-US" sz="3200" b="1" dirty="0">
              <a:solidFill>
                <a:srgbClr val="003399"/>
              </a:solidFill>
              <a:latin typeface="EC Square Sans Pro"/>
            </a:endParaRPr>
          </a:p>
          <a:p>
            <a:pPr algn="l"/>
            <a:r>
              <a:rPr lang="sk-SK" sz="1600" i="1">
                <a:solidFill>
                  <a:srgbClr val="003399"/>
                </a:solidFill>
                <a:latin typeface="EC Square Sans Pro"/>
              </a:rPr>
              <a:t>3. prednáška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8D9E58-19B1-E7ED-7608-24282A0A68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k-SK">
                <a:latin typeface="EC Square Sans Pro" panose="020B0506040000020004" pitchFamily="34" charset="0"/>
              </a:rPr>
              <a:t>SLOVENSKO, 21. JÚNA 2024</a:t>
            </a:r>
          </a:p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/>
        </p:nvSpPr>
        <p:spPr>
          <a:xfrm>
            <a:off x="6147014" y="3768943"/>
            <a:ext cx="6044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400" noProof="0">
                <a:solidFill>
                  <a:srgbClr val="003399"/>
                </a:solidFill>
                <a:latin typeface="EC Square Sans Pro" panose="020B0506040000020004" pitchFamily="34" charset="0"/>
              </a:rPr>
              <a:t>Praktická odborná príprava pre poľnohospodárov a veterinárnych lekárov: nové opatrenia na boj proti antimikrobiálnej rezistencii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179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6">
            <a:extLst>
              <a:ext uri="{FF2B5EF4-FFF2-40B4-BE49-F238E27FC236}">
                <a16:creationId xmlns:a16="http://schemas.microsoft.com/office/drawing/2014/main" id="{D5B06E44-AA44-47B7-AAF6-04F925D1A917}"/>
              </a:ext>
            </a:extLst>
          </p:cNvPr>
          <p:cNvSpPr txBox="1"/>
          <p:nvPr/>
        </p:nvSpPr>
        <p:spPr>
          <a:xfrm>
            <a:off x="0" y="234950"/>
            <a:ext cx="1144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0"/>
            </a:def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C Square Sans Pro" panose="020B0506040000020004" pitchFamily="34" charset="0"/>
              </a:rPr>
              <a:t>Právny rámec EÚ pre veterinárne lieky/medikované krmivá</a:t>
            </a:r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1773ED4B-94AE-4043-B465-D839C22AE128}"/>
              </a:ext>
            </a:extLst>
          </p:cNvPr>
          <p:cNvSpPr/>
          <p:nvPr/>
        </p:nvSpPr>
        <p:spPr>
          <a:xfrm>
            <a:off x="453189" y="2063749"/>
            <a:ext cx="56388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Nariadenie (EÚ) 2019/6 </a:t>
            </a:r>
            <a:r>
              <a:rPr kumimoji="0" lang="sk-SK" sz="24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o</a:t>
            </a:r>
            <a:r>
              <a:rPr kumimoji="0" lang="sk-SK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 veterinárnych liekoch</a:t>
            </a:r>
            <a:b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EC Square Sans Pro" panose="020B0506040000020004" pitchFamily="34" charset="0"/>
                <a:ea typeface="Montserrat" charset="0"/>
                <a:cs typeface="Montserrat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  <p:sp>
        <p:nvSpPr>
          <p:cNvPr id="6" name="Rectángulo 10">
            <a:extLst>
              <a:ext uri="{FF2B5EF4-FFF2-40B4-BE49-F238E27FC236}">
                <a16:creationId xmlns:a16="http://schemas.microsoft.com/office/drawing/2014/main" id="{AE1452DA-6B90-407A-9D93-E75B265E7734}"/>
              </a:ext>
            </a:extLst>
          </p:cNvPr>
          <p:cNvSpPr/>
          <p:nvPr/>
        </p:nvSpPr>
        <p:spPr>
          <a:xfrm>
            <a:off x="6477000" y="2063749"/>
            <a:ext cx="55626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Nariadenie (EÚ) 2019/4 o medikovaných krmivách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232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kumimoji="0" lang="sk-SK" sz="2400" b="0" i="0" u="none" strike="noStrike" cap="none" normalizeH="0" baseline="0" noProof="0">
                <a:ln>
                  <a:noFill/>
                </a:ln>
                <a:effectLst/>
                <a:uLnTx/>
                <a:uFillTx/>
                <a:latin typeface="EC Square Sans Pro" panose="020B0506040000020004" pitchFamily="34" charset="0"/>
              </a:rPr>
              <a:t>Právny rámec EÚ pre veterinárne lieky/medikované krmivá</a:t>
            </a:r>
          </a:p>
          <a:p>
            <a:endParaRPr lang="es-ES" dirty="0"/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id="{1773ED4B-94AE-4043-B465-D839C22AE128}"/>
              </a:ext>
            </a:extLst>
          </p:cNvPr>
          <p:cNvSpPr/>
          <p:nvPr/>
        </p:nvSpPr>
        <p:spPr>
          <a:xfrm>
            <a:off x="228600" y="1874293"/>
            <a:ext cx="5638800" cy="312211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Nariadenie (EÚ) 2019/6 </a:t>
            </a:r>
            <a:r>
              <a:rPr kumimoji="0" lang="sk-SK" sz="24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o</a:t>
            </a:r>
            <a:r>
              <a:rPr kumimoji="0" lang="sk-SK" sz="24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 veterinárnych liekoch</a:t>
            </a:r>
            <a:b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EC Square Sans Pro" panose="020B0506040000020004" pitchFamily="34" charset="0"/>
                <a:ea typeface="Montserrat" charset="0"/>
                <a:cs typeface="Montserrat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  <p:sp>
        <p:nvSpPr>
          <p:cNvPr id="6" name="Rectángulo 10">
            <a:extLst>
              <a:ext uri="{FF2B5EF4-FFF2-40B4-BE49-F238E27FC236}">
                <a16:creationId xmlns:a16="http://schemas.microsoft.com/office/drawing/2014/main" id="{AE1452DA-6B90-407A-9D93-E75B265E7734}"/>
              </a:ext>
            </a:extLst>
          </p:cNvPr>
          <p:cNvSpPr/>
          <p:nvPr/>
        </p:nvSpPr>
        <p:spPr>
          <a:xfrm>
            <a:off x="6324602" y="1840538"/>
            <a:ext cx="5105398" cy="31558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kern="0"/>
            </a:defPPr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Nariadenie (EÚ) 2019/4 o medikovaných krmivách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sk-SK" sz="2800">
                <a:latin typeface="EC Square Sans Pro" panose="020B0506040000020004" pitchFamily="34" charset="0"/>
              </a:rPr>
              <a:t>Spoločné pravidlá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5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1862196" y="1481083"/>
            <a:ext cx="76195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PODÁVANIE LIEKOV DO KRMIVA ALEBO VODY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Spoločné pravidlá – Veterinárny predpis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Diagram 1">
            <a:extLst>
              <a:ext uri="{FF2B5EF4-FFF2-40B4-BE49-F238E27FC236}">
                <a16:creationId xmlns:a16="http://schemas.microsoft.com/office/drawing/2014/main" id="{1C8ADAF5-76AF-4855-936C-9D2CB57C2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043880"/>
              </p:ext>
            </p:extLst>
          </p:nvPr>
        </p:nvGraphicFramePr>
        <p:xfrm>
          <a:off x="457200" y="2070102"/>
          <a:ext cx="8865834" cy="5049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6">
            <a:extLst>
              <a:ext uri="{FF2B5EF4-FFF2-40B4-BE49-F238E27FC236}">
                <a16:creationId xmlns:a16="http://schemas.microsoft.com/office/drawing/2014/main" id="{B73D9778-7D4D-42F1-A717-530B7630B63D}"/>
              </a:ext>
            </a:extLst>
          </p:cNvPr>
          <p:cNvSpPr txBox="1"/>
          <p:nvPr/>
        </p:nvSpPr>
        <p:spPr>
          <a:xfrm>
            <a:off x="9719712" y="2825750"/>
            <a:ext cx="209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EC Square Sans Pro" panose="020B0506040000020004" pitchFamily="34" charset="0"/>
                <a:ea typeface="Verdana" panose="020B0604030504040204" pitchFamily="34" charset="0"/>
              </a:rPr>
              <a:t>Nariadenie (EÚ) 2019/4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cap="none" normalizeH="0" baseline="0" noProof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EC Square Sans Pro" panose="020B0506040000020004" pitchFamily="34" charset="0"/>
                <a:ea typeface="Verdana" panose="020B0604030504040204" pitchFamily="34" charset="0"/>
              </a:rPr>
              <a:t>(o medikovaných krmivách)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F5E625B6-FDB7-4FBA-9B49-2A3AD88D31E7}"/>
              </a:ext>
            </a:extLst>
          </p:cNvPr>
          <p:cNvSpPr txBox="1"/>
          <p:nvPr/>
        </p:nvSpPr>
        <p:spPr>
          <a:xfrm>
            <a:off x="9719712" y="4594822"/>
            <a:ext cx="1964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cap="none" normalizeH="0" baseline="0" noProof="0" dirty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EC Square Sans Pro" panose="020B0506040000020004" pitchFamily="34" charset="0"/>
                <a:ea typeface="Verdana" panose="020B0604030504040204" pitchFamily="34" charset="0"/>
              </a:rPr>
              <a:t>Nariadenie (EÚ) 2019/6 (o veterinárnych liekoch)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cap="none" normalizeH="0" baseline="0" noProof="0" dirty="0">
                <a:ln>
                  <a:noFill/>
                </a:ln>
                <a:solidFill>
                  <a:srgbClr val="3163B5"/>
                </a:solidFill>
                <a:effectLst/>
                <a:uLnTx/>
                <a:uFillTx/>
                <a:latin typeface="EC Square Sans Pro" panose="020B0506040000020004" pitchFamily="34" charset="0"/>
                <a:ea typeface="Verdana" panose="020B0604030504040204" pitchFamily="34" charset="0"/>
              </a:rPr>
              <a:t>a </a:t>
            </a:r>
            <a:r>
              <a:rPr lang="sk-SK" b="1" dirty="0">
                <a:solidFill>
                  <a:srgbClr val="3163B5"/>
                </a:solidFill>
                <a:latin typeface="EC Square Sans Pro" panose="020B0506040000020004" pitchFamily="34" charset="0"/>
                <a:ea typeface="Verdana" panose="020B0604030504040204" pitchFamily="34" charset="0"/>
              </a:rPr>
              <a:t>delegované nariadenie Komisie (EÚ) 2024/1159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:a16="http://schemas.microsoft.com/office/drawing/2014/main" id="{4F9941DE-5BFA-429C-B3E8-C441D6B78539}"/>
              </a:ext>
            </a:extLst>
          </p:cNvPr>
          <p:cNvCxnSpPr>
            <a:cxnSpLocks/>
          </p:cNvCxnSpPr>
          <p:nvPr/>
        </p:nvCxnSpPr>
        <p:spPr>
          <a:xfrm flipH="1">
            <a:off x="8470437" y="3130550"/>
            <a:ext cx="10968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Right Brace 8">
            <a:extLst>
              <a:ext uri="{FF2B5EF4-FFF2-40B4-BE49-F238E27FC236}">
                <a16:creationId xmlns:a16="http://schemas.microsoft.com/office/drawing/2014/main" id="{14ABDDA7-ACBB-43BB-A225-9C6DF0A8A8C4}"/>
              </a:ext>
            </a:extLst>
          </p:cNvPr>
          <p:cNvSpPr/>
          <p:nvPr/>
        </p:nvSpPr>
        <p:spPr>
          <a:xfrm>
            <a:off x="9409855" y="4578350"/>
            <a:ext cx="157458" cy="2292349"/>
          </a:xfrm>
          <a:prstGeom prst="rightBrace">
            <a:avLst>
              <a:gd name="adj1" fmla="val 35730"/>
              <a:gd name="adj2" fmla="val 48266"/>
            </a:avLst>
          </a:prstGeom>
          <a:ln w="19050" cmpd="sng">
            <a:solidFill>
              <a:srgbClr val="2C74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C Square Sans Pro" panose="020B05060400000200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19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AA6D533-5045-43BA-9B12-C06A15751D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k-SK" sz="2400">
                <a:latin typeface="EC Square Sans Pro" panose="020B0506040000020004" pitchFamily="34" charset="0"/>
              </a:rPr>
              <a:t>Použitie antimikrobiálnych veterinárnych liekov</a:t>
            </a:r>
          </a:p>
          <a:p>
            <a:endParaRPr lang="en-GB" dirty="0"/>
          </a:p>
        </p:txBody>
      </p:sp>
      <p:sp>
        <p:nvSpPr>
          <p:cNvPr id="3" name="34 CuadroTexto">
            <a:extLst>
              <a:ext uri="{FF2B5EF4-FFF2-40B4-BE49-F238E27FC236}">
                <a16:creationId xmlns:a16="http://schemas.microsoft.com/office/drawing/2014/main" id="{D094982D-B49F-4AFD-9FD7-CD8791AF6990}"/>
              </a:ext>
            </a:extLst>
          </p:cNvPr>
          <p:cNvSpPr txBox="1"/>
          <p:nvPr/>
        </p:nvSpPr>
        <p:spPr>
          <a:xfrm>
            <a:off x="5651674" y="3591437"/>
            <a:ext cx="22555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 pitchFamily="2" charset="77"/>
              <a:ea typeface="Steelfish" charset="0"/>
              <a:cs typeface="Steelfish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Steelfish" charset="0"/>
                <a:cs typeface="Steelfish" charset="0"/>
              </a:rPr>
              <a:t>Zákaz systematickej profylaxie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10DA9E-2D93-44F5-9402-78086515EB11}"/>
              </a:ext>
            </a:extLst>
          </p:cNvPr>
          <p:cNvSpPr txBox="1"/>
          <p:nvPr/>
        </p:nvSpPr>
        <p:spPr>
          <a:xfrm>
            <a:off x="4717996" y="1398873"/>
            <a:ext cx="7016803" cy="461665"/>
          </a:xfrm>
          <a:prstGeom prst="rect">
            <a:avLst/>
          </a:prstGeom>
          <a:solidFill>
            <a:srgbClr val="ECEBEB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cap="none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Arial" panose="020B0604020202020204" pitchFamily="34" charset="0"/>
              </a:rPr>
              <a:t>Zásady používania medikovaných krmív</a:t>
            </a:r>
          </a:p>
        </p:txBody>
      </p:sp>
      <p:sp>
        <p:nvSpPr>
          <p:cNvPr id="10" name="Rectángulo redondeado 13">
            <a:extLst>
              <a:ext uri="{FF2B5EF4-FFF2-40B4-BE49-F238E27FC236}">
                <a16:creationId xmlns:a16="http://schemas.microsoft.com/office/drawing/2014/main" id="{314D8D52-E54A-465C-954A-EA031B7F43AE}"/>
              </a:ext>
            </a:extLst>
          </p:cNvPr>
          <p:cNvSpPr/>
          <p:nvPr/>
        </p:nvSpPr>
        <p:spPr>
          <a:xfrm>
            <a:off x="0" y="1388277"/>
            <a:ext cx="4717997" cy="4856293"/>
          </a:xfrm>
          <a:prstGeom prst="roundRect">
            <a:avLst>
              <a:gd name="adj" fmla="val 10"/>
            </a:avLst>
          </a:prstGeom>
          <a:solidFill>
            <a:srgbClr val="ECEBEB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cap="none" normalizeH="0" baseline="0" noProof="0">
                <a:ln>
                  <a:noFill/>
                </a:ln>
                <a:solidFill>
                  <a:srgbClr val="19355D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Arial" pitchFamily="34" charset="0"/>
              </a:rPr>
              <a:t>Legislatívny rámec EÚ:  Nariadenie (EÚ) 2019/4 o MEDIKOVANÝCH KRMIVÁCH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BE4DFA-174F-4A37-9C73-98ACB3366BFB}"/>
              </a:ext>
            </a:extLst>
          </p:cNvPr>
          <p:cNvSpPr/>
          <p:nvPr/>
        </p:nvSpPr>
        <p:spPr>
          <a:xfrm>
            <a:off x="4717996" y="2014082"/>
            <a:ext cx="6940603" cy="39395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Zákaz používania medikovaných krmív s antimikrobikami na profylaxiu. 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Požiadavka na diagnostikovanie choroby pred povinným predpisom na medikované krmivo.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Obmedzenie trvania liečby a platnosti predpisu.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Zníženie akejkoľvek potenciálnej synergie medzi prenosom rezíduí liekov z krmív a výskytom antimikrobiálnej rezistencie.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Opatrenia na zvýšenie kvality výroby medikovaných krmív (presnejšie dávkovanie) s cieľom zabrániť subterapeutickej expozícii. 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C747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k-SK" sz="2000" b="0" i="0" u="none" strike="noStrike" cap="none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rPr>
              <a:t>Maximálne úrovne krížovej kontaminácie pre 24 antimikrobiálne účinných látok v necieľových krmivách.</a:t>
            </a:r>
          </a:p>
        </p:txBody>
      </p:sp>
    </p:spTree>
    <p:extLst>
      <p:ext uri="{BB962C8B-B14F-4D97-AF65-F5344CB8AC3E}">
        <p14:creationId xmlns:p14="http://schemas.microsoft.com/office/powerpoint/2010/main" val="363916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sk-SK" sz="2800">
                <a:latin typeface="EC Square Sans Pro" panose="020B0506040000020004" pitchFamily="34" charset="0"/>
              </a:rPr>
              <a:t>Spoločné pravidlá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2800" b="1">
                <a:solidFill>
                  <a:schemeClr val="bg1"/>
                </a:solidFill>
                <a:latin typeface="EC Square Sans Pro" panose="020B0506040000020004" pitchFamily="34" charset="0"/>
              </a:rPr>
              <a:t>Veterinárne predpisy v súvislosti s medikovaným krmivom (1/2)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2800">
                <a:latin typeface="EC Square Sans Pro" panose="020B0506040000020004" pitchFamily="34" charset="0"/>
              </a:rPr>
              <a:t>Spoločné pravidlá – Veterinárny predpis</a:t>
            </a:r>
          </a:p>
          <a:p>
            <a:endParaRPr lang="en-GB"/>
          </a:p>
        </p:txBody>
      </p:sp>
      <p:sp>
        <p:nvSpPr>
          <p:cNvPr id="15" name="Marcador de texto 4">
            <a:extLst>
              <a:ext uri="{FF2B5EF4-FFF2-40B4-BE49-F238E27FC236}">
                <a16:creationId xmlns:a16="http://schemas.microsoft.com/office/drawing/2014/main" id="{1403E745-F93A-41C2-A10D-84BE467FBE49}"/>
              </a:ext>
            </a:extLst>
          </p:cNvPr>
          <p:cNvSpPr txBox="1">
            <a:spLocks/>
          </p:cNvSpPr>
          <p:nvPr/>
        </p:nvSpPr>
        <p:spPr>
          <a:xfrm>
            <a:off x="1491343" y="2309415"/>
            <a:ext cx="5715000" cy="4572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2800" b="1">
                <a:solidFill>
                  <a:srgbClr val="003399"/>
                </a:solidFill>
                <a:latin typeface="EC Square Sans Pro" panose="020B0506040000020004" pitchFamily="34" charset="0"/>
              </a:rPr>
              <a:t>Článok 16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A4F286C-8610-4DEC-92C0-47FD21775EE4}"/>
              </a:ext>
            </a:extLst>
          </p:cNvPr>
          <p:cNvSpPr txBox="1"/>
          <p:nvPr/>
        </p:nvSpPr>
        <p:spPr>
          <a:xfrm>
            <a:off x="881743" y="2165725"/>
            <a:ext cx="1369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>
                <a:solidFill>
                  <a:srgbClr val="024B9C"/>
                </a:solidFill>
                <a:latin typeface="EC Square Sans Pro" panose="020B0506040000020004" pitchFamily="34" charset="0"/>
                <a:ea typeface="+mn-ea"/>
                <a:cs typeface="+mn-cs"/>
              </a:rPr>
              <a:t>Nariadenie (EÚ) 2019/4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FC923B1-34E6-4EB9-AF33-B29523DFA4A8}"/>
              </a:ext>
            </a:extLst>
          </p:cNvPr>
          <p:cNvSpPr txBox="1"/>
          <p:nvPr/>
        </p:nvSpPr>
        <p:spPr>
          <a:xfrm>
            <a:off x="859972" y="2853075"/>
            <a:ext cx="76526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>
                <a:solidFill>
                  <a:schemeClr val="tx1"/>
                </a:solidFill>
                <a:latin typeface="EC Square Sans Pro" panose="020B0506040000020004" pitchFamily="34" charset="0"/>
              </a:rPr>
              <a:t>Medikované krmivo (krmivo pre zvieratá zmiešané s liekmi prevádzkovateľom krmivárskeho podniku) vyžaduje: </a:t>
            </a:r>
          </a:p>
          <a:p>
            <a:endParaRPr lang="en-US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>
                <a:solidFill>
                  <a:schemeClr val="tx1"/>
                </a:solidFill>
                <a:latin typeface="EC Square Sans Pro" panose="020B0506040000020004" pitchFamily="34" charset="0"/>
              </a:rPr>
              <a:t>veterinárny predpis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>
                <a:solidFill>
                  <a:schemeClr val="tx1"/>
                </a:solidFill>
                <a:latin typeface="EC Square Sans Pro" panose="020B0506040000020004" pitchFamily="34" charset="0"/>
              </a:rPr>
              <a:t>možno vydať až po klinickom vyšetrení alebo inom riadnom posúdení zdravotného stavu zvierat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>
                <a:solidFill>
                  <a:schemeClr val="tx1"/>
                </a:solidFill>
                <a:latin typeface="EC Square Sans Pro" panose="020B0506040000020004" pitchFamily="34" charset="0"/>
              </a:rPr>
              <a:t>len na diagnostikované ochorenia (okrem vakcín a parazitov)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9DC533AF-C882-40FB-8C14-2F9CAEE9332E}"/>
              </a:ext>
            </a:extLst>
          </p:cNvPr>
          <p:cNvSpPr txBox="1"/>
          <p:nvPr/>
        </p:nvSpPr>
        <p:spPr>
          <a:xfrm>
            <a:off x="-7196" y="6388040"/>
            <a:ext cx="8755621" cy="400110"/>
          </a:xfrm>
          <a:prstGeom prst="rect">
            <a:avLst/>
          </a:prstGeom>
          <a:solidFill>
            <a:srgbClr val="003399"/>
          </a:solidFill>
        </p:spPr>
        <p:txBody>
          <a:bodyPr wrap="square" rtlCol="0">
            <a:spAutoFit/>
          </a:bodyPr>
          <a:lstStyle/>
          <a:p>
            <a:pPr marL="892175"/>
            <a:r>
              <a:rPr lang="sk-SK" sz="2000">
                <a:solidFill>
                  <a:schemeClr val="bg1"/>
                </a:solidFill>
                <a:latin typeface="EC Square Sans Pro" panose="020B0506040000020004" pitchFamily="34" charset="0"/>
                <a:sym typeface="Wingdings 2" panose="05020102010507070707" pitchFamily="18" charset="2"/>
              </a:rPr>
              <a:t>Pozor na vzájomné pôsobenie s inými liekmi! </a:t>
            </a:r>
          </a:p>
        </p:txBody>
      </p:sp>
      <p:pic>
        <p:nvPicPr>
          <p:cNvPr id="22" name="Picture 3" descr="A hand holding a pile of dry dog food&#10;&#10;Description automatically generated">
            <a:extLst>
              <a:ext uri="{FF2B5EF4-FFF2-40B4-BE49-F238E27FC236}">
                <a16:creationId xmlns:a16="http://schemas.microsoft.com/office/drawing/2014/main" id="{7B534015-6DA9-449B-BA10-698AA9DA8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3000" y="2139950"/>
            <a:ext cx="3449770" cy="473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7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F02DF6C-4933-45ED-9F9A-D62840FCE6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343" y="1439571"/>
            <a:ext cx="8023248" cy="522609"/>
          </a:xfrm>
        </p:spPr>
        <p:txBody>
          <a:bodyPr/>
          <a:lstStyle/>
          <a:p>
            <a:r>
              <a:rPr lang="sk-SK" sz="2800">
                <a:latin typeface="EC Square Sans Pro" panose="020B0506040000020004" pitchFamily="34" charset="0"/>
              </a:rPr>
              <a:t>Spoločné pravidlá</a:t>
            </a:r>
          </a:p>
          <a:p>
            <a:endParaRPr lang="en-GB"/>
          </a:p>
        </p:txBody>
      </p:sp>
      <p:sp>
        <p:nvSpPr>
          <p:cNvPr id="9" name="Rectángulo redondeado 13">
            <a:extLst>
              <a:ext uri="{FF2B5EF4-FFF2-40B4-BE49-F238E27FC236}">
                <a16:creationId xmlns:a16="http://schemas.microsoft.com/office/drawing/2014/main" id="{6BABE3B0-7BDF-4FDC-974A-6A3F8E5F6899}"/>
              </a:ext>
            </a:extLst>
          </p:cNvPr>
          <p:cNvSpPr/>
          <p:nvPr/>
        </p:nvSpPr>
        <p:spPr>
          <a:xfrm>
            <a:off x="-21772" y="1373161"/>
            <a:ext cx="12213771" cy="766789"/>
          </a:xfrm>
          <a:prstGeom prst="roundRect">
            <a:avLst>
              <a:gd name="adj" fmla="val 10"/>
            </a:avLst>
          </a:prstGeom>
          <a:solidFill>
            <a:srgbClr val="19355D"/>
          </a:solidFill>
          <a:ln w="2222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defRPr/>
            </a:pPr>
            <a:endParaRPr lang="es-ES" sz="1050" b="1" kern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Marcador de texto 4">
            <a:extLst>
              <a:ext uri="{FF2B5EF4-FFF2-40B4-BE49-F238E27FC236}">
                <a16:creationId xmlns:a16="http://schemas.microsoft.com/office/drawing/2014/main" id="{FB890F7B-FD8B-4B2B-B7E0-AA6C2D64ACC7}"/>
              </a:ext>
            </a:extLst>
          </p:cNvPr>
          <p:cNvSpPr txBox="1">
            <a:spLocks/>
          </p:cNvSpPr>
          <p:nvPr/>
        </p:nvSpPr>
        <p:spPr>
          <a:xfrm>
            <a:off x="914400" y="1481083"/>
            <a:ext cx="10134600" cy="59104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2800" b="1">
                <a:solidFill>
                  <a:schemeClr val="bg1"/>
                </a:solidFill>
                <a:latin typeface="EC Square Sans Pro" panose="020B0506040000020004" pitchFamily="34" charset="0"/>
              </a:rPr>
              <a:t>Veterinárne predpisy v súvislosti s medikovaným krmivom (2/2)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8690428F-3309-41FA-B050-ED545EA123C7}"/>
              </a:ext>
            </a:extLst>
          </p:cNvPr>
          <p:cNvSpPr txBox="1">
            <a:spLocks/>
          </p:cNvSpPr>
          <p:nvPr/>
        </p:nvSpPr>
        <p:spPr>
          <a:xfrm>
            <a:off x="762000" y="311150"/>
            <a:ext cx="8008947" cy="533400"/>
          </a:xfrm>
          <a:prstGeom prst="rect">
            <a:avLst/>
          </a:prstGeom>
        </p:spPr>
        <p:txBody>
          <a:bodyPr/>
          <a:lstStyle>
            <a:lvl1pPr marL="0">
              <a:defRPr sz="2400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sz="2800">
                <a:latin typeface="EC Square Sans Pro" panose="020B0506040000020004" pitchFamily="34" charset="0"/>
              </a:rPr>
              <a:t>Spoločné pravidlá – Veterinárny predpis</a:t>
            </a:r>
          </a:p>
          <a:p>
            <a:endParaRPr lang="en-GB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A4F286C-8610-4DEC-92C0-47FD21775EE4}"/>
              </a:ext>
            </a:extLst>
          </p:cNvPr>
          <p:cNvSpPr txBox="1"/>
          <p:nvPr/>
        </p:nvSpPr>
        <p:spPr>
          <a:xfrm>
            <a:off x="881743" y="2165725"/>
            <a:ext cx="1369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>
                <a:solidFill>
                  <a:srgbClr val="024B9C"/>
                </a:solidFill>
                <a:latin typeface="EC Square Sans Pro" panose="020B0506040000020004" pitchFamily="34" charset="0"/>
                <a:ea typeface="+mn-ea"/>
                <a:cs typeface="+mn-cs"/>
              </a:rPr>
              <a:t>Nariadenie (EÚ) 2019/4</a:t>
            </a:r>
          </a:p>
        </p:txBody>
      </p:sp>
      <p:pic>
        <p:nvPicPr>
          <p:cNvPr id="22" name="Picture 3" descr="A hand holding a pile of dry dog food&#10;&#10;Description automatically generated">
            <a:extLst>
              <a:ext uri="{FF2B5EF4-FFF2-40B4-BE49-F238E27FC236}">
                <a16:creationId xmlns:a16="http://schemas.microsoft.com/office/drawing/2014/main" id="{7B534015-6DA9-449B-BA10-698AA9DA8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3000" y="2139950"/>
            <a:ext cx="3449770" cy="4730750"/>
          </a:xfrm>
          <a:prstGeom prst="rect">
            <a:avLst/>
          </a:prstGeom>
        </p:spPr>
      </p:pic>
      <p:sp>
        <p:nvSpPr>
          <p:cNvPr id="11" name="TextBox 7">
            <a:extLst>
              <a:ext uri="{FF2B5EF4-FFF2-40B4-BE49-F238E27FC236}">
                <a16:creationId xmlns:a16="http://schemas.microsoft.com/office/drawing/2014/main" id="{AF31CA81-C9B7-4794-9E9B-CD429D968F54}"/>
              </a:ext>
            </a:extLst>
          </p:cNvPr>
          <p:cNvSpPr txBox="1"/>
          <p:nvPr/>
        </p:nvSpPr>
        <p:spPr>
          <a:xfrm>
            <a:off x="689725" y="2876386"/>
            <a:ext cx="79947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1">
                <a:solidFill>
                  <a:srgbClr val="003399"/>
                </a:solidFill>
                <a:latin typeface="EC Square Sans Pro" panose="020B0506040000020004" pitchFamily="34" charset="0"/>
              </a:rPr>
              <a:t>Vedenie záznamov</a:t>
            </a:r>
            <a:r>
              <a:rPr lang="sk-SK" sz="2000">
                <a:solidFill>
                  <a:srgbClr val="003399"/>
                </a:solidFill>
                <a:latin typeface="EC Square Sans Pro" panose="020B0506040000020004" pitchFamily="34" charset="0"/>
              </a:rPr>
              <a:t>: </a:t>
            </a:r>
            <a: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  <a:t>Veterinárne predpisy by mali byť uchovávané v krmovinárskom miešacom zariadení, u predpisujúceho veterinárneho lekára a držiteľa zvierat počas 5 rokov</a:t>
            </a:r>
            <a:b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endParaRPr lang="sk-SK" sz="200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  <a:t>1 predpis = 1 veterinárne ošetrenie </a:t>
            </a:r>
            <a:b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</a:br>
            <a:endParaRPr lang="sk-SK" sz="200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1">
                <a:solidFill>
                  <a:srgbClr val="003399"/>
                </a:solidFill>
                <a:latin typeface="EC Square Sans Pro" panose="020B0506040000020004" pitchFamily="34" charset="0"/>
              </a:rPr>
              <a:t>Maximálne trvanie liečby</a:t>
            </a:r>
            <a: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  <a:t>: 2 týždne pri antibiotikách, 1 mesiac pri iných liekoch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EC Square Sans Pro" panose="020B05060400000200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1">
                <a:solidFill>
                  <a:srgbClr val="003399"/>
                </a:solidFill>
                <a:latin typeface="EC Square Sans Pro" panose="020B0506040000020004" pitchFamily="34" charset="0"/>
              </a:rPr>
              <a:t>Platnosť predpisu</a:t>
            </a:r>
            <a:r>
              <a:rPr lang="sk-SK" sz="2000">
                <a:solidFill>
                  <a:schemeClr val="tx1"/>
                </a:solidFill>
                <a:latin typeface="EC Square Sans Pro" panose="020B0506040000020004" pitchFamily="34" charset="0"/>
              </a:rPr>
              <a:t>: najviac 5 dní v prípade krmiva s antimikrobikom, najviac 3 týždne v prípade iných liekov pre zvieratá určené na výrobu potravín, prestávka 6 mesiacov</a:t>
            </a:r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EF94D7BC-2264-4BCE-94E9-E3C700EFF2AF}"/>
              </a:ext>
            </a:extLst>
          </p:cNvPr>
          <p:cNvSpPr txBox="1">
            <a:spLocks/>
          </p:cNvSpPr>
          <p:nvPr/>
        </p:nvSpPr>
        <p:spPr>
          <a:xfrm>
            <a:off x="1491343" y="2309415"/>
            <a:ext cx="5715000" cy="4572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2800" b="1">
                <a:solidFill>
                  <a:srgbClr val="003399"/>
                </a:solidFill>
                <a:latin typeface="EC Square Sans Pro" panose="020B0506040000020004" pitchFamily="34" charset="0"/>
              </a:rPr>
              <a:t>Článok 16</a:t>
            </a:r>
          </a:p>
        </p:txBody>
      </p:sp>
    </p:spTree>
    <p:extLst>
      <p:ext uri="{BB962C8B-B14F-4D97-AF65-F5344CB8AC3E}">
        <p14:creationId xmlns:p14="http://schemas.microsoft.com/office/powerpoint/2010/main" val="294896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574" y="723569"/>
            <a:ext cx="4365266" cy="4365266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EDA25B-F561-CC61-40D5-B191A07AF2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04260" y="2296780"/>
            <a:ext cx="8008947" cy="883742"/>
          </a:xfrm>
        </p:spPr>
        <p:txBody>
          <a:bodyPr/>
          <a:lstStyle/>
          <a:p>
            <a:r>
              <a:rPr lang="sk-SK" sz="4400" dirty="0"/>
              <a:t>Špecifikácie Slovenska 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36298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1746</Words>
  <Application>Microsoft Office PowerPoint</Application>
  <PresentationFormat>Custom</PresentationFormat>
  <Paragraphs>182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EC Square Sans Pro</vt:lpstr>
      <vt:lpstr>Montserrat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PLANTILLA_PPT</dc:title>
  <dc:creator>Monica Zabala Utrillas</dc:creator>
  <cp:lastModifiedBy>Andrea Castro Troya</cp:lastModifiedBy>
  <cp:revision>31</cp:revision>
  <cp:lastPrinted>2024-06-13T12:10:40Z</cp:lastPrinted>
  <dcterms:created xsi:type="dcterms:W3CDTF">2023-11-20T15:58:16Z</dcterms:created>
  <dcterms:modified xsi:type="dcterms:W3CDTF">2024-06-18T11:50:43Z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Illustrator 28.0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2023-11-20T00:00:00Z</vt:filetime>
  </property>
  <property fmtid="{D5CDD505-2E9C-101B-9397-08002B2CF9AE}" pid="6" name="Producer">
    <vt:lpwstr>Adobe PDF library 17.00</vt:lpwstr>
  </property>
  <property fmtid="{D5CDD505-2E9C-101B-9397-08002B2CF9AE}" pid="7" name="MSIP_Label_6bd9ddd1-4d20-43f6-abfa-fc3c07406f94_Enabled">
    <vt:lpwstr>true</vt:lpwstr>
  </property>
  <property fmtid="{D5CDD505-2E9C-101B-9397-08002B2CF9AE}" pid="8" name="MSIP_Label_6bd9ddd1-4d20-43f6-abfa-fc3c07406f94_SetDate">
    <vt:lpwstr>2024-04-25T09:31:17Z</vt:lpwstr>
  </property>
  <property fmtid="{D5CDD505-2E9C-101B-9397-08002B2CF9AE}" pid="9" name="MSIP_Label_6bd9ddd1-4d20-43f6-abfa-fc3c07406f94_Method">
    <vt:lpwstr>Standard</vt:lpwstr>
  </property>
  <property fmtid="{D5CDD505-2E9C-101B-9397-08002B2CF9AE}" pid="10" name="MSIP_Label_6bd9ddd1-4d20-43f6-abfa-fc3c07406f94_Name">
    <vt:lpwstr>Commission Use</vt:lpwstr>
  </property>
  <property fmtid="{D5CDD505-2E9C-101B-9397-08002B2CF9AE}" pid="11" name="MSIP_Label_6bd9ddd1-4d20-43f6-abfa-fc3c07406f94_SiteId">
    <vt:lpwstr>b24c8b06-522c-46fe-9080-70926f8dddb1</vt:lpwstr>
  </property>
  <property fmtid="{D5CDD505-2E9C-101B-9397-08002B2CF9AE}" pid="12" name="MSIP_Label_6bd9ddd1-4d20-43f6-abfa-fc3c07406f94_ActionId">
    <vt:lpwstr>211e64c5-db1a-4a44-8ea2-58c1c8b1c140</vt:lpwstr>
  </property>
  <property fmtid="{D5CDD505-2E9C-101B-9397-08002B2CF9AE}" pid="13" name="MSIP_Label_6bd9ddd1-4d20-43f6-abfa-fc3c07406f94_ContentBits">
    <vt:lpwstr>0</vt:lpwstr>
  </property>
</Properties>
</file>