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61" r:id="rId2"/>
    <p:sldId id="262" r:id="rId3"/>
    <p:sldId id="265" r:id="rId4"/>
    <p:sldId id="264" r:id="rId5"/>
    <p:sldId id="2425" r:id="rId6"/>
    <p:sldId id="2442" r:id="rId7"/>
    <p:sldId id="2426" r:id="rId8"/>
    <p:sldId id="2427" r:id="rId9"/>
    <p:sldId id="2443" r:id="rId10"/>
    <p:sldId id="273" r:id="rId11"/>
    <p:sldId id="272" r:id="rId12"/>
    <p:sldId id="268" r:id="rId13"/>
    <p:sldId id="275" r:id="rId14"/>
    <p:sldId id="269" r:id="rId15"/>
    <p:sldId id="2444" r:id="rId16"/>
    <p:sldId id="274" r:id="rId17"/>
    <p:sldId id="270" r:id="rId18"/>
  </p:sldIdLst>
  <p:sldSz cx="12192000" cy="6870700"/>
  <p:notesSz cx="12192000" cy="68707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6BB188"/>
    <a:srgbClr val="ECEBEB"/>
    <a:srgbClr val="2C747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000" autoAdjust="0"/>
  </p:normalViewPr>
  <p:slideViewPr>
    <p:cSldViewPr>
      <p:cViewPr varScale="1">
        <p:scale>
          <a:sx n="86" d="100"/>
          <a:sy n="86" d="100"/>
        </p:scale>
        <p:origin x="1518"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GB"/>
              <a:t>Distribution of the best-selling pharmaceutical forms</a:t>
            </a:r>
          </a:p>
        </c:rich>
      </c:tx>
      <c:layout>
        <c:manualLayout>
          <c:xMode val="edge"/>
          <c:yMode val="edge"/>
          <c:x val="0.1176804461942257"/>
          <c:y val="5.470156226431003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ES"/>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3AAE-45FF-9BF3-19AD90F89924}"/>
              </c:ext>
            </c:extLst>
          </c:dPt>
          <c:dPt>
            <c:idx val="1"/>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3-3AAE-45FF-9BF3-19AD90F89924}"/>
              </c:ext>
            </c:extLst>
          </c:dPt>
          <c:dPt>
            <c:idx val="2"/>
            <c:bubble3D val="0"/>
            <c:spPr>
              <a:solidFill>
                <a:sysClr val="window" lastClr="FFFFFF">
                  <a:lumMod val="85000"/>
                </a:sysClr>
              </a:solidFill>
              <a:ln w="19050">
                <a:solidFill>
                  <a:schemeClr val="lt1"/>
                </a:solidFill>
              </a:ln>
              <a:effectLst/>
            </c:spPr>
            <c:extLst>
              <c:ext xmlns:c16="http://schemas.microsoft.com/office/drawing/2014/chart" uri="{C3380CC4-5D6E-409C-BE32-E72D297353CC}">
                <c16:uniqueId val="{00000005-3AAE-45FF-9BF3-19AD90F89924}"/>
              </c:ext>
            </c:extLst>
          </c:dPt>
          <c:dPt>
            <c:idx val="3"/>
            <c:bubble3D val="0"/>
            <c:spPr>
              <a:solidFill>
                <a:sysClr val="window" lastClr="FFFFFF">
                  <a:lumMod val="95000"/>
                </a:sysClr>
              </a:solidFill>
              <a:ln w="19050">
                <a:solidFill>
                  <a:schemeClr val="lt1"/>
                </a:solidFill>
              </a:ln>
              <a:effectLst/>
            </c:spPr>
            <c:extLst>
              <c:ext xmlns:c16="http://schemas.microsoft.com/office/drawing/2014/chart" uri="{C3380CC4-5D6E-409C-BE32-E72D297353CC}">
                <c16:uniqueId val="{00000007-3AAE-45FF-9BF3-19AD90F8992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AAE-45FF-9BF3-19AD90F89924}"/>
              </c:ext>
            </c:extLst>
          </c:dPt>
          <c:dPt>
            <c:idx val="5"/>
            <c:bubble3D val="0"/>
            <c:spPr>
              <a:solidFill>
                <a:srgbClr val="0E2841">
                  <a:lumMod val="25000"/>
                  <a:lumOff val="75000"/>
                </a:srgbClr>
              </a:solidFill>
              <a:ln w="19050">
                <a:solidFill>
                  <a:schemeClr val="lt1"/>
                </a:solidFill>
              </a:ln>
              <a:effectLst/>
            </c:spPr>
            <c:extLst>
              <c:ext xmlns:c16="http://schemas.microsoft.com/office/drawing/2014/chart" uri="{C3380CC4-5D6E-409C-BE32-E72D297353CC}">
                <c16:uniqueId val="{0000000B-3AAE-45FF-9BF3-19AD90F89924}"/>
              </c:ext>
            </c:extLst>
          </c:dPt>
          <c:dLbls>
            <c:dLbl>
              <c:idx val="5"/>
              <c:layout>
                <c:manualLayout>
                  <c:x val="0.11006944444444446"/>
                  <c:y val="-5.44844708458270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AAE-45FF-9BF3-19AD90F8992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 (2)'!$A$3:$A$8</c:f>
              <c:strCache>
                <c:ptCount val="6"/>
                <c:pt idx="0">
                  <c:v>Oral solution</c:v>
                </c:pt>
                <c:pt idx="1">
                  <c:v>Injectable</c:v>
                </c:pt>
                <c:pt idx="2">
                  <c:v>Oral powder</c:v>
                </c:pt>
                <c:pt idx="3">
                  <c:v>Tablets/capsules</c:v>
                </c:pt>
                <c:pt idx="4">
                  <c:v>Intramammary</c:v>
                </c:pt>
                <c:pt idx="5">
                  <c:v>Medicated food</c:v>
                </c:pt>
              </c:strCache>
            </c:strRef>
          </c:cat>
          <c:val>
            <c:numRef>
              <c:f>'Sheet1 (2)'!$B$3:$B$8</c:f>
              <c:numCache>
                <c:formatCode>General</c:formatCode>
                <c:ptCount val="6"/>
                <c:pt idx="0">
                  <c:v>0.34589999999999999</c:v>
                </c:pt>
                <c:pt idx="1">
                  <c:v>6.0900000000000003E-2</c:v>
                </c:pt>
                <c:pt idx="2">
                  <c:v>7.4000000000000003E-3</c:v>
                </c:pt>
                <c:pt idx="3">
                  <c:v>6.1999999999999998E-3</c:v>
                </c:pt>
                <c:pt idx="4">
                  <c:v>2.8999999999999998E-3</c:v>
                </c:pt>
                <c:pt idx="5">
                  <c:v>0.57579999999999998</c:v>
                </c:pt>
              </c:numCache>
            </c:numRef>
          </c:val>
          <c:extLst>
            <c:ext xmlns:c16="http://schemas.microsoft.com/office/drawing/2014/chart" uri="{C3380CC4-5D6E-409C-BE32-E72D297353CC}">
              <c16:uniqueId val="{0000000C-3AAE-45FF-9BF3-19AD90F89924}"/>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6825853018372705"/>
          <c:y val="0.26693484163961234"/>
          <c:w val="0.30674146981627298"/>
          <c:h val="0.3520231797787967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840940-B5E0-4C2F-A221-69B1A7F07BA3}" type="doc">
      <dgm:prSet loTypeId="urn:microsoft.com/office/officeart/2005/8/layout/hierarchy5" loCatId="hierarchy" qsTypeId="urn:microsoft.com/office/officeart/2005/8/quickstyle/simple1" qsCatId="simple" csTypeId="urn:microsoft.com/office/officeart/2005/8/colors/accent1_2" csCatId="accent1" phldr="1"/>
      <dgm:spPr/>
      <dgm:t>
        <a:bodyPr/>
        <a:lstStyle/>
        <a:p>
          <a:endParaRPr lang="en-GB"/>
        </a:p>
      </dgm:t>
    </dgm:pt>
    <dgm:pt modelId="{F52243D7-8410-4BE7-A94A-4C97B1EEE0FA}">
      <dgm:prSet phldrT="[Text]"/>
      <dgm:spPr>
        <a:solidFill>
          <a:srgbClr val="ECEBEB"/>
        </a:solidFill>
      </dgm:spPr>
      <dgm:t>
        <a:bodyPr/>
        <a:lstStyle/>
        <a:p>
          <a:r>
            <a:rPr lang="en-US">
              <a:solidFill>
                <a:schemeClr val="tx1"/>
              </a:solidFill>
              <a:latin typeface="EC Square Sans Pro" panose="020B0506040000020004" pitchFamily="34" charset="0"/>
            </a:rPr>
            <a:t>Different rules apply for </a:t>
          </a:r>
          <a:endParaRPr lang="en-GB">
            <a:solidFill>
              <a:schemeClr val="tx1"/>
            </a:solidFill>
            <a:latin typeface="EC Square Sans Pro" panose="020B0506040000020004" pitchFamily="34" charset="0"/>
          </a:endParaRPr>
        </a:p>
      </dgm:t>
    </dgm:pt>
    <dgm:pt modelId="{52DB4A73-99B0-46DE-BAE9-D04FCA0F7A67}" type="parTrans" cxnId="{3BE01E08-3C91-4526-A69A-30E916C1961C}">
      <dgm:prSet/>
      <dgm:spPr/>
      <dgm:t>
        <a:bodyPr/>
        <a:lstStyle/>
        <a:p>
          <a:endParaRPr lang="en-GB">
            <a:latin typeface="EC Square Sans Pro" panose="020B0506040000020004" pitchFamily="34" charset="0"/>
          </a:endParaRPr>
        </a:p>
      </dgm:t>
    </dgm:pt>
    <dgm:pt modelId="{F3D1F278-7628-498E-AB69-41339A6FF3F2}" type="sibTrans" cxnId="{3BE01E08-3C91-4526-A69A-30E916C1961C}">
      <dgm:prSet/>
      <dgm:spPr/>
      <dgm:t>
        <a:bodyPr/>
        <a:lstStyle/>
        <a:p>
          <a:endParaRPr lang="en-GB">
            <a:latin typeface="EC Square Sans Pro" panose="020B0506040000020004" pitchFamily="34" charset="0"/>
          </a:endParaRPr>
        </a:p>
      </dgm:t>
    </dgm:pt>
    <dgm:pt modelId="{90621425-3EF3-425D-A15A-D33091B77DC6}">
      <dgm:prSet phldrT="[Text]" custT="1"/>
      <dgm:spPr>
        <a:solidFill>
          <a:srgbClr val="2C7470"/>
        </a:solidFill>
      </dgm:spPr>
      <dgm:t>
        <a:bodyPr/>
        <a:lstStyle/>
        <a:p>
          <a:r>
            <a:rPr lang="en-US" sz="2800" dirty="0">
              <a:latin typeface="EC Square Sans Pro" panose="020B0506040000020004" pitchFamily="34" charset="0"/>
            </a:rPr>
            <a:t>Oral Medication </a:t>
          </a:r>
        </a:p>
        <a:p>
          <a:r>
            <a:rPr lang="en-US" sz="2000" dirty="0">
              <a:latin typeface="EC Square Sans Pro" panose="020B0506040000020004" pitchFamily="34" charset="0"/>
            </a:rPr>
            <a:t>(on-farm mixing in feed or water by the animal keeper)</a:t>
          </a:r>
          <a:endParaRPr lang="en-GB" sz="2400" dirty="0">
            <a:latin typeface="EC Square Sans Pro" panose="020B0506040000020004" pitchFamily="34" charset="0"/>
          </a:endParaRPr>
        </a:p>
      </dgm:t>
    </dgm:pt>
    <dgm:pt modelId="{EE132CA6-C8A5-488D-8638-EE246B8D858E}" type="parTrans" cxnId="{ADA76392-8724-4931-824F-743FC4925DCA}">
      <dgm:prSet/>
      <dgm:spPr/>
      <dgm:t>
        <a:bodyPr/>
        <a:lstStyle/>
        <a:p>
          <a:endParaRPr lang="en-GB">
            <a:latin typeface="EC Square Sans Pro" panose="020B0506040000020004" pitchFamily="34" charset="0"/>
          </a:endParaRPr>
        </a:p>
      </dgm:t>
    </dgm:pt>
    <dgm:pt modelId="{BFC522AD-BF74-4440-9867-2E12B6355D2A}" type="sibTrans" cxnId="{ADA76392-8724-4931-824F-743FC4925DCA}">
      <dgm:prSet/>
      <dgm:spPr/>
      <dgm:t>
        <a:bodyPr/>
        <a:lstStyle/>
        <a:p>
          <a:endParaRPr lang="en-GB">
            <a:latin typeface="EC Square Sans Pro" panose="020B0506040000020004" pitchFamily="34" charset="0"/>
          </a:endParaRPr>
        </a:p>
      </dgm:t>
    </dgm:pt>
    <dgm:pt modelId="{74F68A50-1B98-476E-BEA5-1D097A21F5CA}">
      <dgm:prSet phldrT="[Text]"/>
      <dgm:spPr>
        <a:solidFill>
          <a:srgbClr val="2C7470"/>
        </a:solidFill>
      </dgm:spPr>
      <dgm:t>
        <a:bodyPr/>
        <a:lstStyle/>
        <a:p>
          <a:r>
            <a:rPr lang="en-US">
              <a:solidFill>
                <a:schemeClr val="bg1"/>
              </a:solidFill>
              <a:latin typeface="EC Square Sans Pro" panose="020B0506040000020004" pitchFamily="34" charset="0"/>
            </a:rPr>
            <a:t>Via Feed</a:t>
          </a:r>
          <a:endParaRPr lang="en-GB">
            <a:solidFill>
              <a:schemeClr val="bg1"/>
            </a:solidFill>
            <a:latin typeface="EC Square Sans Pro" panose="020B0506040000020004" pitchFamily="34" charset="0"/>
          </a:endParaRPr>
        </a:p>
      </dgm:t>
    </dgm:pt>
    <dgm:pt modelId="{3D5A27C2-6AFF-4304-BCA4-D3E224288C62}" type="parTrans" cxnId="{6D1B5F07-E06C-481D-82B7-EC46E0E1C11A}">
      <dgm:prSet/>
      <dgm:spPr/>
      <dgm:t>
        <a:bodyPr/>
        <a:lstStyle/>
        <a:p>
          <a:endParaRPr lang="en-GB">
            <a:latin typeface="EC Square Sans Pro" panose="020B0506040000020004" pitchFamily="34" charset="0"/>
          </a:endParaRPr>
        </a:p>
      </dgm:t>
    </dgm:pt>
    <dgm:pt modelId="{3E079627-616D-459E-B204-92AF86E56083}" type="sibTrans" cxnId="{6D1B5F07-E06C-481D-82B7-EC46E0E1C11A}">
      <dgm:prSet/>
      <dgm:spPr/>
      <dgm:t>
        <a:bodyPr/>
        <a:lstStyle/>
        <a:p>
          <a:endParaRPr lang="en-GB">
            <a:latin typeface="EC Square Sans Pro" panose="020B0506040000020004" pitchFamily="34" charset="0"/>
          </a:endParaRPr>
        </a:p>
      </dgm:t>
    </dgm:pt>
    <dgm:pt modelId="{D1EA0228-EDA9-431F-82B1-1C012D4C5921}">
      <dgm:prSet phldrT="[Text]"/>
      <dgm:spPr>
        <a:solidFill>
          <a:srgbClr val="2C7470"/>
        </a:solidFill>
      </dgm:spPr>
      <dgm:t>
        <a:bodyPr/>
        <a:lstStyle/>
        <a:p>
          <a:r>
            <a:rPr lang="en-US">
              <a:latin typeface="EC Square Sans Pro" panose="020B0506040000020004" pitchFamily="34" charset="0"/>
            </a:rPr>
            <a:t>Via Water</a:t>
          </a:r>
          <a:endParaRPr lang="en-GB">
            <a:latin typeface="EC Square Sans Pro" panose="020B0506040000020004" pitchFamily="34" charset="0"/>
          </a:endParaRPr>
        </a:p>
      </dgm:t>
    </dgm:pt>
    <dgm:pt modelId="{4024C9D4-D69C-42D8-AD58-E4F4D1B799B8}" type="parTrans" cxnId="{FBC3B2A8-523A-4845-BA80-5D502E0B77BF}">
      <dgm:prSet/>
      <dgm:spPr/>
      <dgm:t>
        <a:bodyPr/>
        <a:lstStyle/>
        <a:p>
          <a:endParaRPr lang="en-GB">
            <a:latin typeface="EC Square Sans Pro" panose="020B0506040000020004" pitchFamily="34" charset="0"/>
          </a:endParaRPr>
        </a:p>
      </dgm:t>
    </dgm:pt>
    <dgm:pt modelId="{62BEDA8A-7276-48D3-B211-47B64C2555DF}" type="sibTrans" cxnId="{FBC3B2A8-523A-4845-BA80-5D502E0B77BF}">
      <dgm:prSet/>
      <dgm:spPr/>
      <dgm:t>
        <a:bodyPr/>
        <a:lstStyle/>
        <a:p>
          <a:endParaRPr lang="en-GB">
            <a:latin typeface="EC Square Sans Pro" panose="020B0506040000020004" pitchFamily="34" charset="0"/>
          </a:endParaRPr>
        </a:p>
      </dgm:t>
    </dgm:pt>
    <dgm:pt modelId="{6C6F50E1-24CC-4110-86E5-D49A5C367B16}">
      <dgm:prSet phldrT="[Text]" custT="1"/>
      <dgm:spPr>
        <a:solidFill>
          <a:srgbClr val="6BB188"/>
        </a:solidFill>
      </dgm:spPr>
      <dgm:t>
        <a:bodyPr/>
        <a:lstStyle/>
        <a:p>
          <a:r>
            <a:rPr lang="en-US" sz="2800" dirty="0">
              <a:solidFill>
                <a:schemeClr val="tx1"/>
              </a:solidFill>
              <a:latin typeface="EC Square Sans Pro" panose="020B0506040000020004" pitchFamily="34" charset="0"/>
            </a:rPr>
            <a:t>Medicated Feed</a:t>
          </a:r>
        </a:p>
        <a:p>
          <a:r>
            <a:rPr lang="en-US" sz="20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dirty="0">
            <a:solidFill>
              <a:schemeClr val="tx1"/>
            </a:solidFill>
            <a:latin typeface="EC Square Sans Pro" panose="020B0506040000020004" pitchFamily="34" charset="0"/>
          </a:endParaRPr>
        </a:p>
      </dgm:t>
    </dgm:pt>
    <dgm:pt modelId="{865A933C-C587-45D5-ADCB-A31B7DCA0276}" type="parTrans" cxnId="{21153BDA-B4FE-42E3-84F8-E3D5583E68FD}">
      <dgm:prSet/>
      <dgm:spPr/>
      <dgm:t>
        <a:bodyPr/>
        <a:lstStyle/>
        <a:p>
          <a:endParaRPr lang="en-GB">
            <a:latin typeface="EC Square Sans Pro" panose="020B0506040000020004" pitchFamily="34" charset="0"/>
          </a:endParaRPr>
        </a:p>
      </dgm:t>
    </dgm:pt>
    <dgm:pt modelId="{78A400A5-03C1-4E12-A31A-ECFAEFEFDEB9}" type="sibTrans" cxnId="{21153BDA-B4FE-42E3-84F8-E3D5583E68FD}">
      <dgm:prSet/>
      <dgm:spPr/>
      <dgm:t>
        <a:bodyPr/>
        <a:lstStyle/>
        <a:p>
          <a:endParaRPr lang="en-GB">
            <a:latin typeface="EC Square Sans Pro" panose="020B0506040000020004" pitchFamily="34" charset="0"/>
          </a:endParaRPr>
        </a:p>
      </dgm:t>
    </dgm:pt>
    <dgm:pt modelId="{E290FBA2-CC32-43EB-A64A-BB03076940A3}" type="pres">
      <dgm:prSet presAssocID="{49840940-B5E0-4C2F-A221-69B1A7F07BA3}" presName="mainComposite" presStyleCnt="0">
        <dgm:presLayoutVars>
          <dgm:chPref val="1"/>
          <dgm:dir/>
          <dgm:animOne val="branch"/>
          <dgm:animLvl val="lvl"/>
          <dgm:resizeHandles val="exact"/>
        </dgm:presLayoutVars>
      </dgm:prSet>
      <dgm:spPr/>
    </dgm:pt>
    <dgm:pt modelId="{E988E32B-7B91-4254-AD9B-322C412F5E7E}" type="pres">
      <dgm:prSet presAssocID="{49840940-B5E0-4C2F-A221-69B1A7F07BA3}" presName="hierFlow" presStyleCnt="0"/>
      <dgm:spPr/>
    </dgm:pt>
    <dgm:pt modelId="{86576499-25C2-467E-BED1-C60952E7D081}" type="pres">
      <dgm:prSet presAssocID="{49840940-B5E0-4C2F-A221-69B1A7F07BA3}" presName="hierChild1" presStyleCnt="0">
        <dgm:presLayoutVars>
          <dgm:chPref val="1"/>
          <dgm:animOne val="branch"/>
          <dgm:animLvl val="lvl"/>
        </dgm:presLayoutVars>
      </dgm:prSet>
      <dgm:spPr/>
    </dgm:pt>
    <dgm:pt modelId="{8496E231-9178-4857-B2E5-82537379A7ED}" type="pres">
      <dgm:prSet presAssocID="{F52243D7-8410-4BE7-A94A-4C97B1EEE0FA}" presName="Name17" presStyleCnt="0"/>
      <dgm:spPr/>
    </dgm:pt>
    <dgm:pt modelId="{2CA438B9-42DF-4AF0-A43A-7B1C6D523173}" type="pres">
      <dgm:prSet presAssocID="{F52243D7-8410-4BE7-A94A-4C97B1EEE0FA}" presName="level1Shape" presStyleLbl="node0" presStyleIdx="0" presStyleCnt="1">
        <dgm:presLayoutVars>
          <dgm:chPref val="3"/>
        </dgm:presLayoutVars>
      </dgm:prSet>
      <dgm:spPr/>
    </dgm:pt>
    <dgm:pt modelId="{68276634-D688-4176-B046-22644173D86F}" type="pres">
      <dgm:prSet presAssocID="{F52243D7-8410-4BE7-A94A-4C97B1EEE0FA}" presName="hierChild2" presStyleCnt="0"/>
      <dgm:spPr/>
    </dgm:pt>
    <dgm:pt modelId="{FBF1D535-BA08-43A6-99DE-E066AFB0E81C}" type="pres">
      <dgm:prSet presAssocID="{865A933C-C587-45D5-ADCB-A31B7DCA0276}" presName="Name25" presStyleLbl="parChTrans1D2" presStyleIdx="0" presStyleCnt="2"/>
      <dgm:spPr/>
    </dgm:pt>
    <dgm:pt modelId="{C8FBC1DD-3B75-4A30-BDF0-72869C171122}" type="pres">
      <dgm:prSet presAssocID="{865A933C-C587-45D5-ADCB-A31B7DCA0276}" presName="connTx" presStyleLbl="parChTrans1D2" presStyleIdx="0" presStyleCnt="2"/>
      <dgm:spPr/>
    </dgm:pt>
    <dgm:pt modelId="{104B4E32-9102-40AC-B4B3-8D3751C50400}" type="pres">
      <dgm:prSet presAssocID="{6C6F50E1-24CC-4110-86E5-D49A5C367B16}" presName="Name30" presStyleCnt="0"/>
      <dgm:spPr/>
    </dgm:pt>
    <dgm:pt modelId="{2D3E6146-CCB2-4079-B87F-FBE50FFB8125}" type="pres">
      <dgm:prSet presAssocID="{6C6F50E1-24CC-4110-86E5-D49A5C367B16}" presName="level2Shape" presStyleLbl="node2" presStyleIdx="0" presStyleCnt="2" custScaleX="163599" custScaleY="181101" custLinFactNeighborX="-2233" custLinFactNeighborY="-33128"/>
      <dgm:spPr/>
    </dgm:pt>
    <dgm:pt modelId="{ECD8ADEF-7A64-4169-AC76-F54BCA627A13}" type="pres">
      <dgm:prSet presAssocID="{6C6F50E1-24CC-4110-86E5-D49A5C367B16}" presName="hierChild3" presStyleCnt="0"/>
      <dgm:spPr/>
    </dgm:pt>
    <dgm:pt modelId="{61694B86-253D-4A40-931A-F8F2732E8B11}" type="pres">
      <dgm:prSet presAssocID="{EE132CA6-C8A5-488D-8638-EE246B8D858E}" presName="Name25" presStyleLbl="parChTrans1D2" presStyleIdx="1" presStyleCnt="2"/>
      <dgm:spPr/>
    </dgm:pt>
    <dgm:pt modelId="{27551C29-51E4-4FD4-9B7D-8BDA8DC047E0}" type="pres">
      <dgm:prSet presAssocID="{EE132CA6-C8A5-488D-8638-EE246B8D858E}" presName="connTx" presStyleLbl="parChTrans1D2" presStyleIdx="1" presStyleCnt="2"/>
      <dgm:spPr/>
    </dgm:pt>
    <dgm:pt modelId="{C914C555-0659-4029-834D-657F814C296F}" type="pres">
      <dgm:prSet presAssocID="{90621425-3EF3-425D-A15A-D33091B77DC6}" presName="Name30" presStyleCnt="0"/>
      <dgm:spPr/>
    </dgm:pt>
    <dgm:pt modelId="{F95EF68C-ADEC-4363-9740-CB6CEB0E641C}" type="pres">
      <dgm:prSet presAssocID="{90621425-3EF3-425D-A15A-D33091B77DC6}" presName="level2Shape" presStyleLbl="node2" presStyleIdx="1" presStyleCnt="2" custScaleX="167809" custScaleY="203074" custLinFactNeighborX="-3634" custLinFactNeighborY="28914"/>
      <dgm:spPr/>
    </dgm:pt>
    <dgm:pt modelId="{053A5CCF-BBEE-4CFE-8DA9-5E6EF07E7C8B}" type="pres">
      <dgm:prSet presAssocID="{90621425-3EF3-425D-A15A-D33091B77DC6}" presName="hierChild3" presStyleCnt="0"/>
      <dgm:spPr/>
    </dgm:pt>
    <dgm:pt modelId="{EEA59F76-1A8C-4C30-BAA1-8734A5405816}" type="pres">
      <dgm:prSet presAssocID="{3D5A27C2-6AFF-4304-BCA4-D3E224288C62}" presName="Name25" presStyleLbl="parChTrans1D3" presStyleIdx="0" presStyleCnt="2"/>
      <dgm:spPr/>
    </dgm:pt>
    <dgm:pt modelId="{E2C9B4E6-C99F-4AD2-B0A6-7F40A0A3A94B}" type="pres">
      <dgm:prSet presAssocID="{3D5A27C2-6AFF-4304-BCA4-D3E224288C62}" presName="connTx" presStyleLbl="parChTrans1D3" presStyleIdx="0" presStyleCnt="2"/>
      <dgm:spPr/>
    </dgm:pt>
    <dgm:pt modelId="{A7E2DF2D-C817-4A79-B7F2-6E73B8BAED9F}" type="pres">
      <dgm:prSet presAssocID="{74F68A50-1B98-476E-BEA5-1D097A21F5CA}" presName="Name30" presStyleCnt="0"/>
      <dgm:spPr/>
    </dgm:pt>
    <dgm:pt modelId="{648DB4D0-7FA0-4BCA-8F42-0ED7942B08C2}" type="pres">
      <dgm:prSet presAssocID="{74F68A50-1B98-476E-BEA5-1D097A21F5CA}" presName="level2Shape" presStyleLbl="node3" presStyleIdx="0" presStyleCnt="2" custLinFactNeighborX="-1263" custLinFactNeighborY="10765"/>
      <dgm:spPr/>
    </dgm:pt>
    <dgm:pt modelId="{3CC2C0F5-8E6B-491D-BA8C-14CBFC7C045B}" type="pres">
      <dgm:prSet presAssocID="{74F68A50-1B98-476E-BEA5-1D097A21F5CA}" presName="hierChild3" presStyleCnt="0"/>
      <dgm:spPr/>
    </dgm:pt>
    <dgm:pt modelId="{39D65ED2-01CD-47FC-9F06-E4399AC37A9B}" type="pres">
      <dgm:prSet presAssocID="{4024C9D4-D69C-42D8-AD58-E4F4D1B799B8}" presName="Name25" presStyleLbl="parChTrans1D3" presStyleIdx="1" presStyleCnt="2"/>
      <dgm:spPr/>
    </dgm:pt>
    <dgm:pt modelId="{48E44880-5249-4A0A-A93C-4199097A5458}" type="pres">
      <dgm:prSet presAssocID="{4024C9D4-D69C-42D8-AD58-E4F4D1B799B8}" presName="connTx" presStyleLbl="parChTrans1D3" presStyleIdx="1" presStyleCnt="2"/>
      <dgm:spPr/>
    </dgm:pt>
    <dgm:pt modelId="{64EA4CAE-185D-4D54-B718-CDD45B411DAA}" type="pres">
      <dgm:prSet presAssocID="{D1EA0228-EDA9-431F-82B1-1C012D4C5921}" presName="Name30" presStyleCnt="0"/>
      <dgm:spPr/>
    </dgm:pt>
    <dgm:pt modelId="{045A6619-E40C-4B52-8C20-4AB2F202DA54}" type="pres">
      <dgm:prSet presAssocID="{D1EA0228-EDA9-431F-82B1-1C012D4C5921}" presName="level2Shape" presStyleLbl="node3" presStyleIdx="1" presStyleCnt="2" custLinFactNeighborX="2591" custLinFactNeighborY="27624"/>
      <dgm:spPr/>
    </dgm:pt>
    <dgm:pt modelId="{0272F7E9-AAE6-4CF8-A9A7-326B886941F0}" type="pres">
      <dgm:prSet presAssocID="{D1EA0228-EDA9-431F-82B1-1C012D4C5921}" presName="hierChild3" presStyleCnt="0"/>
      <dgm:spPr/>
    </dgm:pt>
    <dgm:pt modelId="{7269B80F-F71B-405F-83CD-5ED45B0B251A}" type="pres">
      <dgm:prSet presAssocID="{49840940-B5E0-4C2F-A221-69B1A7F07BA3}" presName="bgShapesFlow" presStyleCnt="0"/>
      <dgm:spPr/>
    </dgm:pt>
  </dgm:ptLst>
  <dgm:cxnLst>
    <dgm:cxn modelId="{2536B306-E6A9-4A54-9DBB-30757DFDF259}" type="presOf" srcId="{EE132CA6-C8A5-488D-8638-EE246B8D858E}" destId="{27551C29-51E4-4FD4-9B7D-8BDA8DC047E0}" srcOrd="1" destOrd="0" presId="urn:microsoft.com/office/officeart/2005/8/layout/hierarchy5"/>
    <dgm:cxn modelId="{6D1B5F07-E06C-481D-82B7-EC46E0E1C11A}" srcId="{90621425-3EF3-425D-A15A-D33091B77DC6}" destId="{74F68A50-1B98-476E-BEA5-1D097A21F5CA}" srcOrd="0" destOrd="0" parTransId="{3D5A27C2-6AFF-4304-BCA4-D3E224288C62}" sibTransId="{3E079627-616D-459E-B204-92AF86E56083}"/>
    <dgm:cxn modelId="{3BE01E08-3C91-4526-A69A-30E916C1961C}" srcId="{49840940-B5E0-4C2F-A221-69B1A7F07BA3}" destId="{F52243D7-8410-4BE7-A94A-4C97B1EEE0FA}" srcOrd="0" destOrd="0" parTransId="{52DB4A73-99B0-46DE-BAE9-D04FCA0F7A67}" sibTransId="{F3D1F278-7628-498E-AB69-41339A6FF3F2}"/>
    <dgm:cxn modelId="{4298B50F-B5E8-42AE-A28F-3AB58913D9DF}" type="presOf" srcId="{4024C9D4-D69C-42D8-AD58-E4F4D1B799B8}" destId="{48E44880-5249-4A0A-A93C-4199097A5458}" srcOrd="1" destOrd="0" presId="urn:microsoft.com/office/officeart/2005/8/layout/hierarchy5"/>
    <dgm:cxn modelId="{6501F30F-1CDC-4E3A-B1A7-E374F64BB09A}" type="presOf" srcId="{49840940-B5E0-4C2F-A221-69B1A7F07BA3}" destId="{E290FBA2-CC32-43EB-A64A-BB03076940A3}" srcOrd="0" destOrd="0" presId="urn:microsoft.com/office/officeart/2005/8/layout/hierarchy5"/>
    <dgm:cxn modelId="{FE308F1B-17EC-4D29-9A25-928C0D32A8AB}" type="presOf" srcId="{865A933C-C587-45D5-ADCB-A31B7DCA0276}" destId="{C8FBC1DD-3B75-4A30-BDF0-72869C171122}" srcOrd="1" destOrd="0" presId="urn:microsoft.com/office/officeart/2005/8/layout/hierarchy5"/>
    <dgm:cxn modelId="{7B473629-B127-44A0-A103-7E0EB29D234C}" type="presOf" srcId="{EE132CA6-C8A5-488D-8638-EE246B8D858E}" destId="{61694B86-253D-4A40-931A-F8F2732E8B11}" srcOrd="0" destOrd="0" presId="urn:microsoft.com/office/officeart/2005/8/layout/hierarchy5"/>
    <dgm:cxn modelId="{02C0BF4D-26EA-4660-AC53-9830AA2A0EA4}" type="presOf" srcId="{4024C9D4-D69C-42D8-AD58-E4F4D1B799B8}" destId="{39D65ED2-01CD-47FC-9F06-E4399AC37A9B}" srcOrd="0" destOrd="0" presId="urn:microsoft.com/office/officeart/2005/8/layout/hierarchy5"/>
    <dgm:cxn modelId="{17CF068B-167F-4E0B-A643-F1E83B20EA8C}" type="presOf" srcId="{3D5A27C2-6AFF-4304-BCA4-D3E224288C62}" destId="{E2C9B4E6-C99F-4AD2-B0A6-7F40A0A3A94B}" srcOrd="1" destOrd="0" presId="urn:microsoft.com/office/officeart/2005/8/layout/hierarchy5"/>
    <dgm:cxn modelId="{ADA76392-8724-4931-824F-743FC4925DCA}" srcId="{F52243D7-8410-4BE7-A94A-4C97B1EEE0FA}" destId="{90621425-3EF3-425D-A15A-D33091B77DC6}" srcOrd="1" destOrd="0" parTransId="{EE132CA6-C8A5-488D-8638-EE246B8D858E}" sibTransId="{BFC522AD-BF74-4440-9867-2E12B6355D2A}"/>
    <dgm:cxn modelId="{FBC3B2A8-523A-4845-BA80-5D502E0B77BF}" srcId="{90621425-3EF3-425D-A15A-D33091B77DC6}" destId="{D1EA0228-EDA9-431F-82B1-1C012D4C5921}" srcOrd="1" destOrd="0" parTransId="{4024C9D4-D69C-42D8-AD58-E4F4D1B799B8}" sibTransId="{62BEDA8A-7276-48D3-B211-47B64C2555DF}"/>
    <dgm:cxn modelId="{36826AAA-C6AC-48A3-913F-385ACA1B1592}" type="presOf" srcId="{74F68A50-1B98-476E-BEA5-1D097A21F5CA}" destId="{648DB4D0-7FA0-4BCA-8F42-0ED7942B08C2}" srcOrd="0" destOrd="0" presId="urn:microsoft.com/office/officeart/2005/8/layout/hierarchy5"/>
    <dgm:cxn modelId="{11FEC6B2-7595-48AE-853B-DE8A428DFE38}" type="presOf" srcId="{D1EA0228-EDA9-431F-82B1-1C012D4C5921}" destId="{045A6619-E40C-4B52-8C20-4AB2F202DA54}" srcOrd="0" destOrd="0" presId="urn:microsoft.com/office/officeart/2005/8/layout/hierarchy5"/>
    <dgm:cxn modelId="{B3D9D8CE-AB13-4877-AEC2-757DCE7BCDD2}" type="presOf" srcId="{F52243D7-8410-4BE7-A94A-4C97B1EEE0FA}" destId="{2CA438B9-42DF-4AF0-A43A-7B1C6D523173}" srcOrd="0" destOrd="0" presId="urn:microsoft.com/office/officeart/2005/8/layout/hierarchy5"/>
    <dgm:cxn modelId="{C5EEADD2-3355-4A43-AC18-8B575E5FEC77}" type="presOf" srcId="{6C6F50E1-24CC-4110-86E5-D49A5C367B16}" destId="{2D3E6146-CCB2-4079-B87F-FBE50FFB8125}" srcOrd="0" destOrd="0" presId="urn:microsoft.com/office/officeart/2005/8/layout/hierarchy5"/>
    <dgm:cxn modelId="{21153BDA-B4FE-42E3-84F8-E3D5583E68FD}" srcId="{F52243D7-8410-4BE7-A94A-4C97B1EEE0FA}" destId="{6C6F50E1-24CC-4110-86E5-D49A5C367B16}" srcOrd="0" destOrd="0" parTransId="{865A933C-C587-45D5-ADCB-A31B7DCA0276}" sibTransId="{78A400A5-03C1-4E12-A31A-ECFAEFEFDEB9}"/>
    <dgm:cxn modelId="{8F1EA0E7-49F4-473B-A0D9-86BB23C98E61}" type="presOf" srcId="{3D5A27C2-6AFF-4304-BCA4-D3E224288C62}" destId="{EEA59F76-1A8C-4C30-BAA1-8734A5405816}" srcOrd="0" destOrd="0" presId="urn:microsoft.com/office/officeart/2005/8/layout/hierarchy5"/>
    <dgm:cxn modelId="{286728EE-B02F-497F-95B9-60E55ACC203C}" type="presOf" srcId="{865A933C-C587-45D5-ADCB-A31B7DCA0276}" destId="{FBF1D535-BA08-43A6-99DE-E066AFB0E81C}" srcOrd="0" destOrd="0" presId="urn:microsoft.com/office/officeart/2005/8/layout/hierarchy5"/>
    <dgm:cxn modelId="{BE918AEE-F812-43B8-8284-EE94DF0BF070}" type="presOf" srcId="{90621425-3EF3-425D-A15A-D33091B77DC6}" destId="{F95EF68C-ADEC-4363-9740-CB6CEB0E641C}" srcOrd="0" destOrd="0" presId="urn:microsoft.com/office/officeart/2005/8/layout/hierarchy5"/>
    <dgm:cxn modelId="{6658BE3C-6A61-4A9D-8F3B-70CF1A53F589}" type="presParOf" srcId="{E290FBA2-CC32-43EB-A64A-BB03076940A3}" destId="{E988E32B-7B91-4254-AD9B-322C412F5E7E}" srcOrd="0" destOrd="0" presId="urn:microsoft.com/office/officeart/2005/8/layout/hierarchy5"/>
    <dgm:cxn modelId="{15E48273-102A-426D-8CDF-77DCBDBA103F}" type="presParOf" srcId="{E988E32B-7B91-4254-AD9B-322C412F5E7E}" destId="{86576499-25C2-467E-BED1-C60952E7D081}" srcOrd="0" destOrd="0" presId="urn:microsoft.com/office/officeart/2005/8/layout/hierarchy5"/>
    <dgm:cxn modelId="{55447CEF-7982-4AC6-B309-D5A619D8F887}" type="presParOf" srcId="{86576499-25C2-467E-BED1-C60952E7D081}" destId="{8496E231-9178-4857-B2E5-82537379A7ED}" srcOrd="0" destOrd="0" presId="urn:microsoft.com/office/officeart/2005/8/layout/hierarchy5"/>
    <dgm:cxn modelId="{0495E070-D0E1-4A08-B551-66F597CB8FDA}" type="presParOf" srcId="{8496E231-9178-4857-B2E5-82537379A7ED}" destId="{2CA438B9-42DF-4AF0-A43A-7B1C6D523173}" srcOrd="0" destOrd="0" presId="urn:microsoft.com/office/officeart/2005/8/layout/hierarchy5"/>
    <dgm:cxn modelId="{AFF764D6-C974-4403-9811-58EBB0CD447E}" type="presParOf" srcId="{8496E231-9178-4857-B2E5-82537379A7ED}" destId="{68276634-D688-4176-B046-22644173D86F}" srcOrd="1" destOrd="0" presId="urn:microsoft.com/office/officeart/2005/8/layout/hierarchy5"/>
    <dgm:cxn modelId="{72EF899B-167A-4D1D-9938-53B7D87EEE79}" type="presParOf" srcId="{68276634-D688-4176-B046-22644173D86F}" destId="{FBF1D535-BA08-43A6-99DE-E066AFB0E81C}" srcOrd="0" destOrd="0" presId="urn:microsoft.com/office/officeart/2005/8/layout/hierarchy5"/>
    <dgm:cxn modelId="{C8CB8243-BEBD-4F91-82BA-19AD3DDCB0F5}" type="presParOf" srcId="{FBF1D535-BA08-43A6-99DE-E066AFB0E81C}" destId="{C8FBC1DD-3B75-4A30-BDF0-72869C171122}" srcOrd="0" destOrd="0" presId="urn:microsoft.com/office/officeart/2005/8/layout/hierarchy5"/>
    <dgm:cxn modelId="{CB63E86A-FA6B-45D7-BB91-51D8599E06BD}" type="presParOf" srcId="{68276634-D688-4176-B046-22644173D86F}" destId="{104B4E32-9102-40AC-B4B3-8D3751C50400}" srcOrd="1" destOrd="0" presId="urn:microsoft.com/office/officeart/2005/8/layout/hierarchy5"/>
    <dgm:cxn modelId="{40190982-AEB7-4C4A-813E-3F259EA4B28C}" type="presParOf" srcId="{104B4E32-9102-40AC-B4B3-8D3751C50400}" destId="{2D3E6146-CCB2-4079-B87F-FBE50FFB8125}" srcOrd="0" destOrd="0" presId="urn:microsoft.com/office/officeart/2005/8/layout/hierarchy5"/>
    <dgm:cxn modelId="{ACF950DF-8119-4F71-A3FA-40295EE42A63}" type="presParOf" srcId="{104B4E32-9102-40AC-B4B3-8D3751C50400}" destId="{ECD8ADEF-7A64-4169-AC76-F54BCA627A13}" srcOrd="1" destOrd="0" presId="urn:microsoft.com/office/officeart/2005/8/layout/hierarchy5"/>
    <dgm:cxn modelId="{62FCF441-717C-468A-B465-DE8A093A099C}" type="presParOf" srcId="{68276634-D688-4176-B046-22644173D86F}" destId="{61694B86-253D-4A40-931A-F8F2732E8B11}" srcOrd="2" destOrd="0" presId="urn:microsoft.com/office/officeart/2005/8/layout/hierarchy5"/>
    <dgm:cxn modelId="{61949BFA-D6D0-49E4-A64E-3BAF8AE0DB13}" type="presParOf" srcId="{61694B86-253D-4A40-931A-F8F2732E8B11}" destId="{27551C29-51E4-4FD4-9B7D-8BDA8DC047E0}" srcOrd="0" destOrd="0" presId="urn:microsoft.com/office/officeart/2005/8/layout/hierarchy5"/>
    <dgm:cxn modelId="{A709728C-4B4D-41B6-888E-711C1DCA5D9F}" type="presParOf" srcId="{68276634-D688-4176-B046-22644173D86F}" destId="{C914C555-0659-4029-834D-657F814C296F}" srcOrd="3" destOrd="0" presId="urn:microsoft.com/office/officeart/2005/8/layout/hierarchy5"/>
    <dgm:cxn modelId="{24AE5451-3783-469A-A85C-99C82F4BF3BB}" type="presParOf" srcId="{C914C555-0659-4029-834D-657F814C296F}" destId="{F95EF68C-ADEC-4363-9740-CB6CEB0E641C}" srcOrd="0" destOrd="0" presId="urn:microsoft.com/office/officeart/2005/8/layout/hierarchy5"/>
    <dgm:cxn modelId="{FD773981-C70D-42FB-B5A2-02389C878A8D}" type="presParOf" srcId="{C914C555-0659-4029-834D-657F814C296F}" destId="{053A5CCF-BBEE-4CFE-8DA9-5E6EF07E7C8B}" srcOrd="1" destOrd="0" presId="urn:microsoft.com/office/officeart/2005/8/layout/hierarchy5"/>
    <dgm:cxn modelId="{C19FA717-0244-420F-BFEA-D4D7862A02D5}" type="presParOf" srcId="{053A5CCF-BBEE-4CFE-8DA9-5E6EF07E7C8B}" destId="{EEA59F76-1A8C-4C30-BAA1-8734A5405816}" srcOrd="0" destOrd="0" presId="urn:microsoft.com/office/officeart/2005/8/layout/hierarchy5"/>
    <dgm:cxn modelId="{65E6FDAC-BBFE-4F7B-94F6-0A083E3FF5F3}" type="presParOf" srcId="{EEA59F76-1A8C-4C30-BAA1-8734A5405816}" destId="{E2C9B4E6-C99F-4AD2-B0A6-7F40A0A3A94B}" srcOrd="0" destOrd="0" presId="urn:microsoft.com/office/officeart/2005/8/layout/hierarchy5"/>
    <dgm:cxn modelId="{5F14987F-F9C3-4693-AC04-47FAB098B259}" type="presParOf" srcId="{053A5CCF-BBEE-4CFE-8DA9-5E6EF07E7C8B}" destId="{A7E2DF2D-C817-4A79-B7F2-6E73B8BAED9F}" srcOrd="1" destOrd="0" presId="urn:microsoft.com/office/officeart/2005/8/layout/hierarchy5"/>
    <dgm:cxn modelId="{838D73C9-338F-45AE-8273-8A0DAE3EA287}" type="presParOf" srcId="{A7E2DF2D-C817-4A79-B7F2-6E73B8BAED9F}" destId="{648DB4D0-7FA0-4BCA-8F42-0ED7942B08C2}" srcOrd="0" destOrd="0" presId="urn:microsoft.com/office/officeart/2005/8/layout/hierarchy5"/>
    <dgm:cxn modelId="{EABAC531-19EA-4048-8E9E-EE141F5B7699}" type="presParOf" srcId="{A7E2DF2D-C817-4A79-B7F2-6E73B8BAED9F}" destId="{3CC2C0F5-8E6B-491D-BA8C-14CBFC7C045B}" srcOrd="1" destOrd="0" presId="urn:microsoft.com/office/officeart/2005/8/layout/hierarchy5"/>
    <dgm:cxn modelId="{DE7B4D7A-F75A-49B4-B02E-55CD204D5D89}" type="presParOf" srcId="{053A5CCF-BBEE-4CFE-8DA9-5E6EF07E7C8B}" destId="{39D65ED2-01CD-47FC-9F06-E4399AC37A9B}" srcOrd="2" destOrd="0" presId="urn:microsoft.com/office/officeart/2005/8/layout/hierarchy5"/>
    <dgm:cxn modelId="{12F537FE-7CDB-44C1-A641-C137471B5DD1}" type="presParOf" srcId="{39D65ED2-01CD-47FC-9F06-E4399AC37A9B}" destId="{48E44880-5249-4A0A-A93C-4199097A5458}" srcOrd="0" destOrd="0" presId="urn:microsoft.com/office/officeart/2005/8/layout/hierarchy5"/>
    <dgm:cxn modelId="{E131BD2A-7B75-4AF2-BA0A-FC6C9967CEF0}" type="presParOf" srcId="{053A5CCF-BBEE-4CFE-8DA9-5E6EF07E7C8B}" destId="{64EA4CAE-185D-4D54-B718-CDD45B411DAA}" srcOrd="3" destOrd="0" presId="urn:microsoft.com/office/officeart/2005/8/layout/hierarchy5"/>
    <dgm:cxn modelId="{651D1EDD-56EC-4596-A552-53180361CFAB}" type="presParOf" srcId="{64EA4CAE-185D-4D54-B718-CDD45B411DAA}" destId="{045A6619-E40C-4B52-8C20-4AB2F202DA54}" srcOrd="0" destOrd="0" presId="urn:microsoft.com/office/officeart/2005/8/layout/hierarchy5"/>
    <dgm:cxn modelId="{A4005D2A-11B3-4C8A-94E5-F5F3B9BEE443}" type="presParOf" srcId="{64EA4CAE-185D-4D54-B718-CDD45B411DAA}" destId="{0272F7E9-AAE6-4CF8-A9A7-326B886941F0}" srcOrd="1" destOrd="0" presId="urn:microsoft.com/office/officeart/2005/8/layout/hierarchy5"/>
    <dgm:cxn modelId="{C4417742-62D9-4DAF-8419-405F67F68403}" type="presParOf" srcId="{E290FBA2-CC32-43EB-A64A-BB03076940A3}" destId="{7269B80F-F71B-405F-83CD-5ED45B0B251A}"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438B9-42DF-4AF0-A43A-7B1C6D523173}">
      <dsp:nvSpPr>
        <dsp:cNvPr id="0" name=""/>
        <dsp:cNvSpPr/>
      </dsp:nvSpPr>
      <dsp:spPr>
        <a:xfrm>
          <a:off x="5499" y="2000900"/>
          <a:ext cx="1977368" cy="988684"/>
        </a:xfrm>
        <a:prstGeom prst="roundRect">
          <a:avLst>
            <a:gd name="adj" fmla="val 10000"/>
          </a:avLst>
        </a:prstGeom>
        <a:solidFill>
          <a:srgbClr val="ECEBE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tx1"/>
              </a:solidFill>
              <a:latin typeface="EC Square Sans Pro" panose="020B0506040000020004" pitchFamily="34" charset="0"/>
            </a:rPr>
            <a:t>Different rules apply for </a:t>
          </a:r>
          <a:endParaRPr lang="en-GB" sz="2500" kern="1200">
            <a:solidFill>
              <a:schemeClr val="tx1"/>
            </a:solidFill>
            <a:latin typeface="EC Square Sans Pro" panose="020B0506040000020004" pitchFamily="34" charset="0"/>
          </a:endParaRPr>
        </a:p>
      </dsp:txBody>
      <dsp:txXfrm>
        <a:off x="34457" y="2029858"/>
        <a:ext cx="1919452" cy="930768"/>
      </dsp:txXfrm>
    </dsp:sp>
    <dsp:sp modelId="{FBF1D535-BA08-43A6-99DE-E066AFB0E81C}">
      <dsp:nvSpPr>
        <dsp:cNvPr id="0" name=""/>
        <dsp:cNvSpPr/>
      </dsp:nvSpPr>
      <dsp:spPr>
        <a:xfrm rot="17878935">
          <a:off x="1560446" y="1774838"/>
          <a:ext cx="1591636" cy="35244"/>
        </a:xfrm>
        <a:custGeom>
          <a:avLst/>
          <a:gdLst/>
          <a:ahLst/>
          <a:cxnLst/>
          <a:rect l="0" t="0" r="0" b="0"/>
          <a:pathLst>
            <a:path>
              <a:moveTo>
                <a:pt x="0" y="17622"/>
              </a:moveTo>
              <a:lnTo>
                <a:pt x="1591636"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16473" y="1752669"/>
        <a:ext cx="79581" cy="79581"/>
      </dsp:txXfrm>
    </dsp:sp>
    <dsp:sp modelId="{2D3E6146-CCB2-4079-B87F-FBE50FFB8125}">
      <dsp:nvSpPr>
        <dsp:cNvPr id="0" name=""/>
        <dsp:cNvSpPr/>
      </dsp:nvSpPr>
      <dsp:spPr>
        <a:xfrm>
          <a:off x="2729661" y="194420"/>
          <a:ext cx="3234955" cy="1790517"/>
        </a:xfrm>
        <a:prstGeom prst="roundRect">
          <a:avLst>
            <a:gd name="adj" fmla="val 10000"/>
          </a:avLst>
        </a:prstGeom>
        <a:solidFill>
          <a:srgbClr val="6BB18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latin typeface="EC Square Sans Pro" panose="020B0506040000020004" pitchFamily="34" charset="0"/>
            </a:rPr>
            <a:t>Medicated Feed</a:t>
          </a:r>
        </a:p>
        <a:p>
          <a:pPr marL="0" lvl="0" indent="0" algn="ctr" defTabSz="1244600">
            <a:lnSpc>
              <a:spcPct val="90000"/>
            </a:lnSpc>
            <a:spcBef>
              <a:spcPct val="0"/>
            </a:spcBef>
            <a:spcAft>
              <a:spcPct val="35000"/>
            </a:spcAft>
            <a:buNone/>
          </a:pPr>
          <a:r>
            <a:rPr lang="en-US" sz="2000" kern="1200" dirty="0">
              <a:solidFill>
                <a:schemeClr val="tx1"/>
              </a:solidFill>
              <a:latin typeface="EC Square Sans Pro" panose="020B0506040000020004" pitchFamily="34" charset="0"/>
            </a:rPr>
            <a:t>(feed mixed with medicines in feed mill or mobile mixer or via special equipped vehicle by feed business operator )</a:t>
          </a:r>
          <a:endParaRPr lang="en-GB" sz="2000" kern="1200" dirty="0">
            <a:solidFill>
              <a:schemeClr val="tx1"/>
            </a:solidFill>
            <a:latin typeface="EC Square Sans Pro" panose="020B0506040000020004" pitchFamily="34" charset="0"/>
          </a:endParaRPr>
        </a:p>
      </dsp:txBody>
      <dsp:txXfrm>
        <a:off x="2782103" y="246862"/>
        <a:ext cx="3130071" cy="1685633"/>
      </dsp:txXfrm>
    </dsp:sp>
    <dsp:sp modelId="{61694B86-253D-4A40-931A-F8F2732E8B11}">
      <dsp:nvSpPr>
        <dsp:cNvPr id="0" name=""/>
        <dsp:cNvSpPr/>
      </dsp:nvSpPr>
      <dsp:spPr>
        <a:xfrm rot="3611618">
          <a:off x="1619085" y="3105259"/>
          <a:ext cx="1446655" cy="35244"/>
        </a:xfrm>
        <a:custGeom>
          <a:avLst/>
          <a:gdLst/>
          <a:ahLst/>
          <a:cxnLst/>
          <a:rect l="0" t="0" r="0" b="0"/>
          <a:pathLst>
            <a:path>
              <a:moveTo>
                <a:pt x="0" y="17622"/>
              </a:moveTo>
              <a:lnTo>
                <a:pt x="1446655" y="17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2306246" y="3086715"/>
        <a:ext cx="72332" cy="72332"/>
      </dsp:txXfrm>
    </dsp:sp>
    <dsp:sp modelId="{F95EF68C-ADEC-4363-9740-CB6CEB0E641C}">
      <dsp:nvSpPr>
        <dsp:cNvPr id="0" name=""/>
        <dsp:cNvSpPr/>
      </dsp:nvSpPr>
      <dsp:spPr>
        <a:xfrm>
          <a:off x="2701958" y="2746640"/>
          <a:ext cx="3318202" cy="2007760"/>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EC Square Sans Pro" panose="020B0506040000020004" pitchFamily="34" charset="0"/>
            </a:rPr>
            <a:t>Oral Medication </a:t>
          </a:r>
        </a:p>
        <a:p>
          <a:pPr marL="0" lvl="0" indent="0" algn="ctr" defTabSz="1244600">
            <a:lnSpc>
              <a:spcPct val="90000"/>
            </a:lnSpc>
            <a:spcBef>
              <a:spcPct val="0"/>
            </a:spcBef>
            <a:spcAft>
              <a:spcPct val="35000"/>
            </a:spcAft>
            <a:buNone/>
          </a:pPr>
          <a:r>
            <a:rPr lang="en-US" sz="2000" kern="1200" dirty="0">
              <a:latin typeface="EC Square Sans Pro" panose="020B0506040000020004" pitchFamily="34" charset="0"/>
            </a:rPr>
            <a:t>(on-farm mixing in feed or water by the animal keeper)</a:t>
          </a:r>
          <a:endParaRPr lang="en-GB" sz="2400" kern="1200" dirty="0">
            <a:latin typeface="EC Square Sans Pro" panose="020B0506040000020004" pitchFamily="34" charset="0"/>
          </a:endParaRPr>
        </a:p>
      </dsp:txBody>
      <dsp:txXfrm>
        <a:off x="2760763" y="2805445"/>
        <a:ext cx="3200592" cy="1890150"/>
      </dsp:txXfrm>
    </dsp:sp>
    <dsp:sp modelId="{EEA59F76-1A8C-4C30-BAA1-8734A5405816}">
      <dsp:nvSpPr>
        <dsp:cNvPr id="0" name=""/>
        <dsp:cNvSpPr/>
      </dsp:nvSpPr>
      <dsp:spPr>
        <a:xfrm rot="19094687">
          <a:off x="5877524" y="3358933"/>
          <a:ext cx="1123102" cy="35244"/>
        </a:xfrm>
        <a:custGeom>
          <a:avLst/>
          <a:gdLst/>
          <a:ahLst/>
          <a:cxnLst/>
          <a:rect l="0" t="0" r="0" b="0"/>
          <a:pathLst>
            <a:path>
              <a:moveTo>
                <a:pt x="0" y="17622"/>
              </a:moveTo>
              <a:lnTo>
                <a:pt x="1123102"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10998" y="3348477"/>
        <a:ext cx="56155" cy="56155"/>
      </dsp:txXfrm>
    </dsp:sp>
    <dsp:sp modelId="{648DB4D0-7FA0-4BCA-8F42-0ED7942B08C2}">
      <dsp:nvSpPr>
        <dsp:cNvPr id="0" name=""/>
        <dsp:cNvSpPr/>
      </dsp:nvSpPr>
      <dsp:spPr>
        <a:xfrm>
          <a:off x="6857991" y="2508248"/>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solidFill>
                <a:schemeClr val="bg1"/>
              </a:solidFill>
              <a:latin typeface="EC Square Sans Pro" panose="020B0506040000020004" pitchFamily="34" charset="0"/>
            </a:rPr>
            <a:t>Via Feed</a:t>
          </a:r>
          <a:endParaRPr lang="en-GB" sz="2500" kern="1200">
            <a:solidFill>
              <a:schemeClr val="bg1"/>
            </a:solidFill>
            <a:latin typeface="EC Square Sans Pro" panose="020B0506040000020004" pitchFamily="34" charset="0"/>
          </a:endParaRPr>
        </a:p>
      </dsp:txBody>
      <dsp:txXfrm>
        <a:off x="6886949" y="2537206"/>
        <a:ext cx="1919452" cy="930768"/>
      </dsp:txXfrm>
    </dsp:sp>
    <dsp:sp modelId="{39D65ED2-01CD-47FC-9F06-E4399AC37A9B}">
      <dsp:nvSpPr>
        <dsp:cNvPr id="0" name=""/>
        <dsp:cNvSpPr/>
      </dsp:nvSpPr>
      <dsp:spPr>
        <a:xfrm rot="1957223">
          <a:off x="5938852" y="4010768"/>
          <a:ext cx="1030921" cy="35244"/>
        </a:xfrm>
        <a:custGeom>
          <a:avLst/>
          <a:gdLst/>
          <a:ahLst/>
          <a:cxnLst/>
          <a:rect l="0" t="0" r="0" b="0"/>
          <a:pathLst>
            <a:path>
              <a:moveTo>
                <a:pt x="0" y="17622"/>
              </a:moveTo>
              <a:lnTo>
                <a:pt x="1030921" y="176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latin typeface="EC Square Sans Pro" panose="020B0506040000020004" pitchFamily="34" charset="0"/>
          </a:endParaRPr>
        </a:p>
      </dsp:txBody>
      <dsp:txXfrm>
        <a:off x="6428539" y="4002617"/>
        <a:ext cx="51546" cy="51546"/>
      </dsp:txXfrm>
    </dsp:sp>
    <dsp:sp modelId="{045A6619-E40C-4B52-8C20-4AB2F202DA54}">
      <dsp:nvSpPr>
        <dsp:cNvPr id="0" name=""/>
        <dsp:cNvSpPr/>
      </dsp:nvSpPr>
      <dsp:spPr>
        <a:xfrm>
          <a:off x="6888465" y="3811917"/>
          <a:ext cx="1977368" cy="988684"/>
        </a:xfrm>
        <a:prstGeom prst="roundRect">
          <a:avLst>
            <a:gd name="adj" fmla="val 10000"/>
          </a:avLst>
        </a:prstGeom>
        <a:solidFill>
          <a:srgbClr val="2C74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latin typeface="EC Square Sans Pro" panose="020B0506040000020004" pitchFamily="34" charset="0"/>
            </a:rPr>
            <a:t>Via Water</a:t>
          </a:r>
          <a:endParaRPr lang="en-GB" sz="2500" kern="1200">
            <a:latin typeface="EC Square Sans Pro" panose="020B0506040000020004" pitchFamily="34" charset="0"/>
          </a:endParaRPr>
        </a:p>
      </dsp:txBody>
      <dsp:txXfrm>
        <a:off x="6917423" y="3840875"/>
        <a:ext cx="1919452" cy="93076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s-E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067EAAE-CAA2-41BF-8580-36A1168835B8}" type="datetimeFigureOut">
              <a:rPr lang="es-ES" smtClean="0"/>
              <a:t>03/06/2024</a:t>
            </a:fld>
            <a:endParaRPr lang="es-ES"/>
          </a:p>
        </p:txBody>
      </p:sp>
      <p:sp>
        <p:nvSpPr>
          <p:cNvPr id="4" name="Slide Image Placeholder 3"/>
          <p:cNvSpPr>
            <a:spLocks noGrp="1" noRot="1" noChangeAspect="1"/>
          </p:cNvSpPr>
          <p:nvPr>
            <p:ph type="sldImg" idx="2"/>
          </p:nvPr>
        </p:nvSpPr>
        <p:spPr>
          <a:xfrm>
            <a:off x="4038600" y="858838"/>
            <a:ext cx="4114800" cy="2319337"/>
          </a:xfrm>
          <a:prstGeom prst="rect">
            <a:avLst/>
          </a:prstGeom>
          <a:noFill/>
          <a:ln w="12700">
            <a:solidFill>
              <a:prstClr val="black"/>
            </a:solidFill>
          </a:ln>
        </p:spPr>
        <p:txBody>
          <a:bodyPr vert="horz" lIns="91440" tIns="45720" rIns="91440" bIns="45720" rtlCol="0" anchor="ctr"/>
          <a:lstStyle/>
          <a:p>
            <a:endParaRPr lang="es-ES"/>
          </a:p>
        </p:txBody>
      </p:sp>
      <p:sp>
        <p:nvSpPr>
          <p:cNvPr id="5" name="Notes Placeholder 4"/>
          <p:cNvSpPr>
            <a:spLocks noGrp="1"/>
          </p:cNvSpPr>
          <p:nvPr>
            <p:ph type="body" sz="quarter" idx="3"/>
          </p:nvPr>
        </p:nvSpPr>
        <p:spPr>
          <a:xfrm>
            <a:off x="1219200" y="3306763"/>
            <a:ext cx="9753600" cy="2705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0" y="6526213"/>
            <a:ext cx="5283200" cy="344487"/>
          </a:xfrm>
          <a:prstGeom prst="rect">
            <a:avLst/>
          </a:prstGeom>
        </p:spPr>
        <p:txBody>
          <a:bodyPr vert="horz" lIns="91440" tIns="45720" rIns="91440" bIns="45720" rtlCol="0" anchor="b"/>
          <a:lstStyle>
            <a:lvl1pPr algn="l">
              <a:defRPr sz="1200"/>
            </a:lvl1pPr>
          </a:lstStyle>
          <a:p>
            <a:endParaRPr lang="es-ES"/>
          </a:p>
        </p:txBody>
      </p:sp>
      <p:sp>
        <p:nvSpPr>
          <p:cNvPr id="7" name="Slide Number Placeholder 6"/>
          <p:cNvSpPr>
            <a:spLocks noGrp="1"/>
          </p:cNvSpPr>
          <p:nvPr>
            <p:ph type="sldNum" sz="quarter" idx="5"/>
          </p:nvPr>
        </p:nvSpPr>
        <p:spPr>
          <a:xfrm>
            <a:off x="6905625" y="6526213"/>
            <a:ext cx="5283200" cy="344487"/>
          </a:xfrm>
          <a:prstGeom prst="rect">
            <a:avLst/>
          </a:prstGeom>
        </p:spPr>
        <p:txBody>
          <a:bodyPr vert="horz" lIns="91440" tIns="45720" rIns="91440" bIns="45720" rtlCol="0" anchor="b"/>
          <a:lstStyle>
            <a:lvl1pPr algn="r">
              <a:defRPr sz="1200"/>
            </a:lvl1pPr>
          </a:lstStyle>
          <a:p>
            <a:fld id="{4EFF6541-F716-4D33-934D-D3783B7243DD}" type="slidenum">
              <a:rPr lang="es-ES" smtClean="0"/>
              <a:t>‹#›</a:t>
            </a:fld>
            <a:endParaRPr lang="es-ES"/>
          </a:p>
        </p:txBody>
      </p:sp>
    </p:spTree>
    <p:extLst>
      <p:ext uri="{BB962C8B-B14F-4D97-AF65-F5344CB8AC3E}">
        <p14:creationId xmlns:p14="http://schemas.microsoft.com/office/powerpoint/2010/main" val="4024365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2</a:t>
            </a:fld>
            <a:endParaRPr lang="en-GB"/>
          </a:p>
        </p:txBody>
      </p:sp>
    </p:spTree>
    <p:extLst>
      <p:ext uri="{BB962C8B-B14F-4D97-AF65-F5344CB8AC3E}">
        <p14:creationId xmlns:p14="http://schemas.microsoft.com/office/powerpoint/2010/main" val="383047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Laboratório Colaborativo </a:t>
            </a:r>
            <a:r>
              <a:rPr lang="pt-PT" dirty="0" err="1"/>
              <a:t>FeedInov</a:t>
            </a:r>
            <a:r>
              <a:rPr lang="pt-PT" dirty="0"/>
              <a:t> e a sua revisão e validação à Direção Geral de Alimentação e Veterinária</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16</a:t>
            </a:fld>
            <a:endParaRPr lang="en-GB"/>
          </a:p>
        </p:txBody>
      </p:sp>
    </p:spTree>
    <p:extLst>
      <p:ext uri="{BB962C8B-B14F-4D97-AF65-F5344CB8AC3E}">
        <p14:creationId xmlns:p14="http://schemas.microsoft.com/office/powerpoint/2010/main" val="2364090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Therefore, the delegated act on oral medication applies to veterinary medicinal products administered orally by means of mixing into or addition onto feed and to the mixing of veterinary medicinal products in drinking water or in liquid feed by the animal keeper. It should not apply to the mixing of a veterinary medicinal product into feed by feed business operators irrespectively of whether they operate in a feed mill, with a mobile mixer or an on-farm mixer, which is covered by Regulation (EU) 2019/4. </a:t>
            </a:r>
          </a:p>
          <a:p>
            <a:endParaRPr lang="en-US" dirty="0"/>
          </a:p>
          <a:p>
            <a:r>
              <a:rPr lang="en-US" dirty="0"/>
              <a:t>(f) ‘mobile mixer’ means a feed business operator with a feed establishment consisting of a specifically equipped vehicle for the manufacture of medicated feed; (g) ‘on-farm mixer’ means a feed business operator manufacturing medicated feed for the exclusive use on its farm;</a:t>
            </a: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43994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1. The supply of medicated feed to animal keepers shall be subject to:</a:t>
            </a:r>
          </a:p>
          <a:p>
            <a:r>
              <a:rPr lang="en-US" dirty="0"/>
              <a:t>(a) the presentation and, in case of manufacturing by on-farm mixers, the possession of a veterinary prescription for medicated feed; and</a:t>
            </a:r>
          </a:p>
          <a:p>
            <a:r>
              <a:rPr lang="en-US" dirty="0"/>
              <a:t>(b) the conditions laid down in paragraphs 2 to 10.</a:t>
            </a:r>
          </a:p>
          <a:p>
            <a:endParaRPr lang="en-US" dirty="0"/>
          </a:p>
          <a:p>
            <a:r>
              <a:rPr lang="en-US" dirty="0"/>
              <a:t>2. A veterinary prescription for medicated feed shall be issued only after a clinical examination or any other proper assessment of the health status of the animal or group of animals by a veterinarian and only for a diagnosed disease.</a:t>
            </a:r>
          </a:p>
          <a:p>
            <a:endParaRPr lang="en-US" dirty="0"/>
          </a:p>
          <a:p>
            <a:r>
              <a:rPr lang="en-US" dirty="0"/>
              <a:t>3. By way of derogation from paragraph 2, a veterinary prescription for medicated feed containing immunological veterinary medicinal products may be issued also in the absence of a diagnosed disease.</a:t>
            </a:r>
          </a:p>
          <a:p>
            <a:endParaRPr lang="en-US" dirty="0"/>
          </a:p>
          <a:p>
            <a:r>
              <a:rPr lang="en-US" dirty="0"/>
              <a:t>4. By way of derogation from paragraph 2, if it is not possible to confirm the presence of a diagnosed disease, a veterinary prescription for medicated feed containing </a:t>
            </a:r>
            <a:r>
              <a:rPr lang="en-US" dirty="0" err="1"/>
              <a:t>antiparasitics</a:t>
            </a:r>
            <a:r>
              <a:rPr lang="en-US" dirty="0"/>
              <a:t> without antimicrobial effects may be issued based on</a:t>
            </a:r>
          </a:p>
          <a:p>
            <a:r>
              <a:rPr lang="en-US" dirty="0"/>
              <a:t>the knowledge of the parasite infestation status in the animal or group of animals.</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7</a:t>
            </a:fld>
            <a:endParaRPr lang="en-GB"/>
          </a:p>
        </p:txBody>
      </p:sp>
    </p:spTree>
    <p:extLst>
      <p:ext uri="{BB962C8B-B14F-4D97-AF65-F5344CB8AC3E}">
        <p14:creationId xmlns:p14="http://schemas.microsoft.com/office/powerpoint/2010/main" val="311601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a:t>6. The veterinary prescription for medicated feed shall contain the information set out in Annex V. The original veterinary prescription for medicated feed shall be kept by the manufacturer or, where appropriate, the feed</a:t>
            </a:r>
          </a:p>
          <a:p>
            <a:r>
              <a:rPr lang="en-US" dirty="0"/>
              <a:t>business operator supplying the medicated feed to the animal keeper. The veterinarian, or the professional person referred to in paragraph 5, issuing the prescription and the keeper of food-producing or fur animal shall keep a copy of the veterinary prescription for medicated feed. The original and copies shall be kept for five years from the date of issuance.</a:t>
            </a:r>
          </a:p>
          <a:p>
            <a:endParaRPr lang="en-US" dirty="0"/>
          </a:p>
          <a:p>
            <a:r>
              <a:rPr lang="en-US" dirty="0"/>
              <a:t>7. With the exception of medicated feed for non-food-producing animals, other than fur animals, medicated feed shall not be used for more than one treatment under the same veterinary prescription for medicated feed.</a:t>
            </a:r>
          </a:p>
          <a:p>
            <a:r>
              <a:rPr lang="en-US" dirty="0"/>
              <a:t>The duration of a treatment shall comply with the summary of product characteristics of the veterinary medicinal product incorporated in the feed and, where not specified, shall not exceed one month, or two weeks in case of a medicated feed</a:t>
            </a:r>
          </a:p>
          <a:p>
            <a:r>
              <a:rPr lang="en-US" dirty="0"/>
              <a:t>containing antibiotic veterinary medicinal products.</a:t>
            </a:r>
          </a:p>
          <a:p>
            <a:endParaRPr lang="en-US" dirty="0"/>
          </a:p>
          <a:p>
            <a:r>
              <a:rPr lang="en-US" dirty="0"/>
              <a:t>8. The veterinary prescription for medicated feed shall be valid from the date of its issuance for a maximum period of six months for non-food-producing animals other than fur animals and three weeks for food-producing animals and fur</a:t>
            </a:r>
          </a:p>
          <a:p>
            <a:r>
              <a:rPr lang="en-US" dirty="0"/>
              <a:t>animals. In the case of medicated feed containing antimicrobial veterinary medicinal products, the prescription shall be valid from the date of its issuance for a maximum period of five days.</a:t>
            </a:r>
          </a:p>
          <a:p>
            <a:endParaRPr lang="en-US" dirty="0"/>
          </a:p>
          <a:p>
            <a:r>
              <a:rPr lang="en-US" dirty="0"/>
              <a:t>9. The veterinarian issuing the veterinary prescription for medicated feed shall verify that that medication is justified for the target animals on veterinary grounds. Furthermore that veterinarian shall ensure that the administration of the</a:t>
            </a:r>
          </a:p>
          <a:p>
            <a:r>
              <a:rPr lang="en-US" dirty="0"/>
              <a:t>veterinary medicinal product concerned is not incompatible with another treatment or use and that there is no contraindication or interaction where several medicinal products are used. In particular, the veterinarian shall not prescribe</a:t>
            </a:r>
          </a:p>
          <a:p>
            <a:r>
              <a:rPr lang="en-US" dirty="0"/>
              <a:t>medicated feed with more than one veterinary medicinal product containing antimicrobials.</a:t>
            </a:r>
          </a:p>
          <a:p>
            <a:endParaRPr lang="en-US" dirty="0"/>
          </a:p>
          <a:p>
            <a:r>
              <a:rPr lang="en-US" dirty="0"/>
              <a:t>10. The veterinary prescription for medicated feed shall:</a:t>
            </a:r>
          </a:p>
          <a:p>
            <a:r>
              <a:rPr lang="en-US" dirty="0"/>
              <a:t>(a) comply with the summary of the product characteristics of the veterinary medicinal product, except for veterinary</a:t>
            </a:r>
          </a:p>
          <a:p>
            <a:r>
              <a:rPr lang="en-US" dirty="0"/>
              <a:t>medicinal products intended to be used in accordance with Article 112, Article 113 or Article 114 of Regulation (EU)</a:t>
            </a:r>
          </a:p>
          <a:p>
            <a:r>
              <a:rPr lang="en-US" dirty="0"/>
              <a:t>2019/6;</a:t>
            </a:r>
          </a:p>
          <a:p>
            <a:r>
              <a:rPr lang="en-US" dirty="0"/>
              <a:t>(b) indicate the daily dose of the veterinary medicinal product which is to be incorporated in a quantity of medicated feed</a:t>
            </a:r>
          </a:p>
          <a:p>
            <a:r>
              <a:rPr lang="en-US" dirty="0"/>
              <a:t>that ensures the uptake of the dosage by the target animal considering that the feed uptake of diseased animals might</a:t>
            </a:r>
          </a:p>
          <a:p>
            <a:r>
              <a:rPr lang="en-US" dirty="0"/>
              <a:t>differ from a normal daily ration;</a:t>
            </a:r>
          </a:p>
          <a:p>
            <a:r>
              <a:rPr lang="en-US" dirty="0"/>
              <a:t>(c) ensure that the medicated feed containing the dosage of the veterinary medicinal product corresponds to at least 50 %</a:t>
            </a:r>
          </a:p>
          <a:p>
            <a:r>
              <a:rPr lang="en-US" dirty="0"/>
              <a:t>of the daily feed ration on a dry matter basis and that, for ruminants, the daily dose of the veterinary medicinal</a:t>
            </a:r>
          </a:p>
          <a:p>
            <a:r>
              <a:rPr lang="en-US" dirty="0"/>
              <a:t>product is contained in at least 50 % of the complementary feed except for mineral feed;</a:t>
            </a:r>
          </a:p>
          <a:p>
            <a:r>
              <a:rPr lang="en-US" dirty="0"/>
              <a:t>(d) indicate the inclusion rate of the active substances, calculated on the basis of the relevant parameters.</a:t>
            </a:r>
          </a:p>
          <a:p>
            <a:endParaRPr lang="en-US" dirty="0"/>
          </a:p>
          <a:p>
            <a:r>
              <a:rPr lang="en-US" dirty="0"/>
              <a:t>11. Veterinary prescriptions for medicated feed issued in accordance with paragraphs 2, 3 and 4 shall be recognized throughout the Union.</a:t>
            </a:r>
          </a:p>
          <a:p>
            <a:endParaRPr lang="en-US" dirty="0"/>
          </a:p>
          <a:p>
            <a:r>
              <a:rPr lang="en-US" dirty="0"/>
              <a:t>12. The Commission may, by means of implementing acts, set a model format for the information set out in</a:t>
            </a:r>
          </a:p>
          <a:p>
            <a:r>
              <a:rPr lang="en-US" dirty="0"/>
              <a:t>Annex V. That model format shall also be made available in electronic version. Those implementing acts shall be</a:t>
            </a:r>
          </a:p>
          <a:p>
            <a:r>
              <a:rPr lang="en-US" dirty="0"/>
              <a:t>adopted in accordance with the examination procedure referred to in Article 21(2).</a:t>
            </a:r>
            <a:endParaRPr lang="en-GB" dirty="0"/>
          </a:p>
        </p:txBody>
      </p:sp>
      <p:sp>
        <p:nvSpPr>
          <p:cNvPr id="4" name="Marcador de número de diapositiva 3"/>
          <p:cNvSpPr>
            <a:spLocks noGrp="1"/>
          </p:cNvSpPr>
          <p:nvPr>
            <p:ph type="sldNum" sz="quarter" idx="5"/>
          </p:nvPr>
        </p:nvSpPr>
        <p:spPr/>
        <p:txBody>
          <a:bodyPr/>
          <a:lstStyle/>
          <a:p>
            <a:fld id="{8B7EF4CE-A503-4E65-986B-A5ECC6ED22AC}" type="slidenum">
              <a:rPr lang="en-GB" smtClean="0"/>
              <a:t>8</a:t>
            </a:fld>
            <a:endParaRPr lang="en-GB"/>
          </a:p>
        </p:txBody>
      </p:sp>
    </p:spTree>
    <p:extLst>
      <p:ext uri="{BB962C8B-B14F-4D97-AF65-F5344CB8AC3E}">
        <p14:creationId xmlns:p14="http://schemas.microsoft.com/office/powerpoint/2010/main" val="2423616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11</a:t>
            </a:fld>
            <a:endParaRPr lang="en-GB"/>
          </a:p>
        </p:txBody>
      </p:sp>
    </p:spTree>
    <p:extLst>
      <p:ext uri="{BB962C8B-B14F-4D97-AF65-F5344CB8AC3E}">
        <p14:creationId xmlns:p14="http://schemas.microsoft.com/office/powerpoint/2010/main" val="2802896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12</a:t>
            </a:fld>
            <a:endParaRPr lang="en-GB"/>
          </a:p>
        </p:txBody>
      </p:sp>
    </p:spTree>
    <p:extLst>
      <p:ext uri="{BB962C8B-B14F-4D97-AF65-F5344CB8AC3E}">
        <p14:creationId xmlns:p14="http://schemas.microsoft.com/office/powerpoint/2010/main" val="3547327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13</a:t>
            </a:fld>
            <a:endParaRPr lang="en-GB"/>
          </a:p>
        </p:txBody>
      </p:sp>
    </p:spTree>
    <p:extLst>
      <p:ext uri="{BB962C8B-B14F-4D97-AF65-F5344CB8AC3E}">
        <p14:creationId xmlns:p14="http://schemas.microsoft.com/office/powerpoint/2010/main" val="487931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Existem vários tipos de alimentos para animais a considerar e cujas regras de produção e comercialização são distintas. Pode encontrar essa informação nos menus abaixo. Contudo para facilitar o enquadramento de substâncias ou produtos enquanto alimentos para animais, podem ser utilizadas as seguintes árvores de decisão:</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14</a:t>
            </a:fld>
            <a:endParaRPr lang="en-GB"/>
          </a:p>
        </p:txBody>
      </p:sp>
    </p:spTree>
    <p:extLst>
      <p:ext uri="{BB962C8B-B14F-4D97-AF65-F5344CB8AC3E}">
        <p14:creationId xmlns:p14="http://schemas.microsoft.com/office/powerpoint/2010/main" val="3499072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a:t>2014	</a:t>
            </a:r>
            <a:endParaRPr lang="en-GB" dirty="0"/>
          </a:p>
        </p:txBody>
      </p:sp>
      <p:sp>
        <p:nvSpPr>
          <p:cNvPr id="4" name="Slide Number Placeholder 3"/>
          <p:cNvSpPr>
            <a:spLocks noGrp="1"/>
          </p:cNvSpPr>
          <p:nvPr>
            <p:ph type="sldNum" sz="quarter" idx="5"/>
          </p:nvPr>
        </p:nvSpPr>
        <p:spPr/>
        <p:txBody>
          <a:bodyPr/>
          <a:lstStyle/>
          <a:p>
            <a:fld id="{DD973D1F-CBA2-426A-9B03-53EEB7155150}" type="slidenum">
              <a:rPr lang="en-GB" smtClean="0"/>
              <a:t>15</a:t>
            </a:fld>
            <a:endParaRPr lang="en-GB"/>
          </a:p>
        </p:txBody>
      </p:sp>
    </p:spTree>
    <p:extLst>
      <p:ext uri="{BB962C8B-B14F-4D97-AF65-F5344CB8AC3E}">
        <p14:creationId xmlns:p14="http://schemas.microsoft.com/office/powerpoint/2010/main" val="145849301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cid:image004.jpg@01D9F6A4.3DC88080"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48.jpe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47.png"/><Relationship Id="rId17" Type="http://schemas.openxmlformats.org/officeDocument/2006/relationships/hyperlink" Target="http://www.amrfvtraining.eu/" TargetMode="External"/><Relationship Id="rId2" Type="http://schemas.openxmlformats.org/officeDocument/2006/relationships/image" Target="../media/image1.png"/><Relationship Id="rId16"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cid:image004.jpg@01D9F6A4.3DC88080" TargetMode="External"/><Relationship Id="rId5" Type="http://schemas.openxmlformats.org/officeDocument/2006/relationships/image" Target="../media/image5.png"/><Relationship Id="rId15" Type="http://schemas.openxmlformats.org/officeDocument/2006/relationships/image" Target="../media/image50.png"/><Relationship Id="rId10" Type="http://schemas.openxmlformats.org/officeDocument/2006/relationships/image" Target="../media/image46.jpe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cid:image004.jpg@01D9F6A4.3DC88080" TargetMode="External"/><Relationship Id="rId10" Type="http://schemas.openxmlformats.org/officeDocument/2006/relationships/image" Target="../media/image18.png"/><Relationship Id="rId4" Type="http://schemas.openxmlformats.org/officeDocument/2006/relationships/image" Target="../media/image13.jpeg"/><Relationship Id="rId9" Type="http://schemas.openxmlformats.org/officeDocument/2006/relationships/image" Target="../media/image1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cid:image004.jpg@01D9F6A4.3DC88080" TargetMode="External"/><Relationship Id="rId3" Type="http://schemas.openxmlformats.org/officeDocument/2006/relationships/image" Target="../media/image1.png"/><Relationship Id="rId7" Type="http://schemas.openxmlformats.org/officeDocument/2006/relationships/image" Target="../media/image23.png"/><Relationship Id="rId12" Type="http://schemas.openxmlformats.org/officeDocument/2006/relationships/image" Target="../media/image27.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9.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9.png"/><Relationship Id="rId4" Type="http://schemas.openxmlformats.org/officeDocument/2006/relationships/image" Target="../media/image3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34" name="Imagen 33" descr="Interfaz de usuario gráfica&#10;&#10;Descripción generada automáticamente">
            <a:extLst>
              <a:ext uri="{FF2B5EF4-FFF2-40B4-BE49-F238E27FC236}">
                <a16:creationId xmlns:a16="http://schemas.microsoft.com/office/drawing/2014/main" id="{582D17B3-5A6C-42CA-853B-4103A0708918}"/>
              </a:ext>
            </a:extLst>
          </p:cNvPr>
          <p:cNvPicPr/>
          <p:nvPr userDrawn="1"/>
        </p:nvPicPr>
        <p:blipFill>
          <a:blip r:embed="rId11" r:link="rId12" cstate="email">
            <a:extLst>
              <a:ext uri="{28A0092B-C50C-407E-A947-70E740481C1C}">
                <a14:useLocalDpi xmlns:a14="http://schemas.microsoft.com/office/drawing/2010/main"/>
              </a:ext>
            </a:extLst>
          </a:blip>
          <a:srcRect/>
          <a:stretch>
            <a:fillRect/>
          </a:stretch>
        </p:blipFill>
        <p:spPr bwMode="auto">
          <a:xfrm>
            <a:off x="8991600" y="5605462"/>
            <a:ext cx="3022600" cy="797281"/>
          </a:xfrm>
          <a:prstGeom prst="rect">
            <a:avLst/>
          </a:prstGeom>
          <a:noFill/>
          <a:ln>
            <a:noFill/>
          </a:ln>
        </p:spPr>
      </p:pic>
    </p:spTree>
    <p:extLst>
      <p:ext uri="{BB962C8B-B14F-4D97-AF65-F5344CB8AC3E}">
        <p14:creationId xmlns:p14="http://schemas.microsoft.com/office/powerpoint/2010/main" val="2338063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pic>
        <p:nvPicPr>
          <p:cNvPr id="37" name="Imagen 36" descr="Interfaz de usuario gráfica&#10;&#10;Descripción generada automáticamente">
            <a:extLst>
              <a:ext uri="{FF2B5EF4-FFF2-40B4-BE49-F238E27FC236}">
                <a16:creationId xmlns:a16="http://schemas.microsoft.com/office/drawing/2014/main" id="{C53E509D-9C05-4F64-B596-3792F76B9CA7}"/>
              </a:ext>
            </a:extLst>
          </p:cNvPr>
          <p:cNvPicPr/>
          <p:nvPr userDrawn="1"/>
        </p:nvPicPr>
        <p:blipFill>
          <a:blip r:embed="rId10" r:link="rId11" cstate="email">
            <a:extLst>
              <a:ext uri="{28A0092B-C50C-407E-A947-70E740481C1C}">
                <a14:useLocalDpi xmlns:a14="http://schemas.microsoft.com/office/drawing/2010/main"/>
              </a:ext>
            </a:extLst>
          </a:blip>
          <a:srcRect/>
          <a:stretch>
            <a:fillRect/>
          </a:stretch>
        </p:blipFill>
        <p:spPr bwMode="auto">
          <a:xfrm>
            <a:off x="8620809" y="5763684"/>
            <a:ext cx="3418791" cy="872066"/>
          </a:xfrm>
          <a:prstGeom prst="rect">
            <a:avLst/>
          </a:prstGeom>
          <a:noFill/>
          <a:ln>
            <a:noFill/>
          </a:ln>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3" cstate="email">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4" cstate="email">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5" cstate="email">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6">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7"/>
              </a:rPr>
              <a:t>www.amrfvtraining.eu</a:t>
            </a:r>
            <a:r>
              <a:rPr lang="en-GB" dirty="0">
                <a:latin typeface="EC Square Sans Pro" panose="020B0506040000020004" pitchFamily="34" charset="0"/>
              </a:rPr>
              <a:t>  </a:t>
            </a:r>
          </a:p>
        </p:txBody>
      </p:sp>
    </p:spTree>
    <p:extLst>
      <p:ext uri="{BB962C8B-B14F-4D97-AF65-F5344CB8AC3E}">
        <p14:creationId xmlns:p14="http://schemas.microsoft.com/office/powerpoint/2010/main" val="161678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5" name="CuadroTexto 4">
            <a:extLst>
              <a:ext uri="{FF2B5EF4-FFF2-40B4-BE49-F238E27FC236}">
                <a16:creationId xmlns:a16="http://schemas.microsoft.com/office/drawing/2014/main" id="{CBC18AA7-8C1D-4C1C-B629-AA10E16721CA}"/>
              </a:ext>
            </a:extLst>
          </p:cNvPr>
          <p:cNvSpPr txBox="1"/>
          <p:nvPr userDrawn="1"/>
        </p:nvSpPr>
        <p:spPr>
          <a:xfrm>
            <a:off x="6147014" y="3768943"/>
            <a:ext cx="6044986" cy="1477328"/>
          </a:xfrm>
          <a:prstGeom prst="rect">
            <a:avLst/>
          </a:prstGeom>
          <a:noFill/>
        </p:spPr>
        <p:txBody>
          <a:bodyPr wrap="square" rtlCol="0">
            <a:spAutoFit/>
          </a:bodyPr>
          <a:lstStyle/>
          <a:p>
            <a:pPr algn="l"/>
            <a:r>
              <a:rPr lang="en-GB" sz="2400" noProof="0" dirty="0">
                <a:solidFill>
                  <a:srgbClr val="003399"/>
                </a:solidFill>
                <a:latin typeface="EC Square Sans Pro" panose="020B0506040000020004" pitchFamily="34" charset="0"/>
              </a:rPr>
              <a:t>Hands-on Training for Farmers and Veterinarians: New measures to fight antimicrobial resistance</a:t>
            </a:r>
          </a:p>
          <a:p>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1" name="Imagen 50" descr="Interfaz de usuario gráfica&#10;&#10;Descripción generada automáticamente">
            <a:extLst>
              <a:ext uri="{FF2B5EF4-FFF2-40B4-BE49-F238E27FC236}">
                <a16:creationId xmlns:a16="http://schemas.microsoft.com/office/drawing/2014/main" id="{1007B104-92BA-4BA5-A656-DA433D20A54C}"/>
              </a:ext>
            </a:extLst>
          </p:cNvPr>
          <p:cNvPicPr/>
          <p:nvPr userDrawn="1"/>
        </p:nvPicPr>
        <p:blipFill>
          <a:blip r:embed="rId4" r:link="rId5" cstate="email">
            <a:extLst>
              <a:ext uri="{28A0092B-C50C-407E-A947-70E740481C1C}">
                <a14:useLocalDpi xmlns:a14="http://schemas.microsoft.com/office/drawing/2010/main"/>
              </a:ext>
            </a:extLst>
          </a:blip>
          <a:srcRect/>
          <a:stretch>
            <a:fillRect/>
          </a:stretch>
        </p:blipFill>
        <p:spPr bwMode="auto">
          <a:xfrm>
            <a:off x="9829800" y="6163744"/>
            <a:ext cx="2338705" cy="577850"/>
          </a:xfrm>
          <a:prstGeom prst="rect">
            <a:avLst/>
          </a:prstGeom>
          <a:noFill/>
          <a:ln>
            <a:noFill/>
          </a:ln>
        </p:spPr>
      </p:pic>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8425332" y="6300126"/>
            <a:ext cx="574476" cy="41135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37" name="Imagen 36" descr="Interfaz de usuario gráfica&#10;&#10;Descripción generada automáticamente">
            <a:extLst>
              <a:ext uri="{FF2B5EF4-FFF2-40B4-BE49-F238E27FC236}">
                <a16:creationId xmlns:a16="http://schemas.microsoft.com/office/drawing/2014/main" id="{5505FB79-408A-43F3-9FF6-95F9DFF43961}"/>
              </a:ext>
            </a:extLst>
          </p:cNvPr>
          <p:cNvPicPr/>
          <p:nvPr userDrawn="1"/>
        </p:nvPicPr>
        <p:blipFill>
          <a:blip r:embed="rId12" r:link="rId13" cstate="email">
            <a:extLst>
              <a:ext uri="{28A0092B-C50C-407E-A947-70E740481C1C}">
                <a14:useLocalDpi xmlns:a14="http://schemas.microsoft.com/office/drawing/2010/main"/>
              </a:ext>
            </a:extLst>
          </a:blip>
          <a:srcRect/>
          <a:stretch>
            <a:fillRect/>
          </a:stretch>
        </p:blipFill>
        <p:spPr bwMode="auto">
          <a:xfrm>
            <a:off x="9601200" y="6181329"/>
            <a:ext cx="2567305" cy="560264"/>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email">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17285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1" r:id="rId1"/>
    <p:sldLayoutId id="2147483662" r:id="rId2"/>
    <p:sldLayoutId id="2147483672" r:id="rId3"/>
    <p:sldLayoutId id="2147483663" r:id="rId4"/>
    <p:sldLayoutId id="2147483664" r:id="rId5"/>
    <p:sldLayoutId id="2147483673" r:id="rId6"/>
    <p:sldLayoutId id="2147483674" r:id="rId7"/>
    <p:sldLayoutId id="2147483665" r:id="rId8"/>
    <p:sldLayoutId id="2147483666" r:id="rId9"/>
    <p:sldLayoutId id="2147483667" r:id="rId10"/>
    <p:sldLayoutId id="2147483668" r:id="rId11"/>
    <p:sldLayoutId id="2147483669" r:id="rId12"/>
    <p:sldLayoutId id="2147483670"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r>
              <a:rPr lang="es-ES" dirty="0"/>
              <a:t>PORTUGAL</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r>
              <a:rPr lang="es-ES" dirty="0"/>
              <a:t>6 AND 7 JUNE 2024</a:t>
            </a:r>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726D511-F031-4029-9D03-2C26879EDD2F}"/>
              </a:ext>
            </a:extLst>
          </p:cNvPr>
          <p:cNvSpPr>
            <a:spLocks noGrp="1"/>
          </p:cNvSpPr>
          <p:nvPr>
            <p:ph type="body" sz="quarter" idx="10"/>
          </p:nvPr>
        </p:nvSpPr>
        <p:spPr/>
        <p:txBody>
          <a:bodyPr/>
          <a:lstStyle/>
          <a:p>
            <a:r>
              <a:rPr lang="en-GB" dirty="0"/>
              <a:t>National specifications on medicated animal feed</a:t>
            </a:r>
            <a:endParaRPr lang="es-ES" dirty="0"/>
          </a:p>
        </p:txBody>
      </p:sp>
      <p:sp>
        <p:nvSpPr>
          <p:cNvPr id="4" name="TextBox 3">
            <a:extLst>
              <a:ext uri="{FF2B5EF4-FFF2-40B4-BE49-F238E27FC236}">
                <a16:creationId xmlns:a16="http://schemas.microsoft.com/office/drawing/2014/main" id="{6F7D4F5C-DB69-10DA-E725-D6FC362B2AEE}"/>
              </a:ext>
            </a:extLst>
          </p:cNvPr>
          <p:cNvSpPr txBox="1"/>
          <p:nvPr/>
        </p:nvSpPr>
        <p:spPr>
          <a:xfrm>
            <a:off x="5029200" y="6018288"/>
            <a:ext cx="1736436" cy="369332"/>
          </a:xfrm>
          <a:prstGeom prst="rect">
            <a:avLst/>
          </a:prstGeom>
          <a:noFill/>
        </p:spPr>
        <p:txBody>
          <a:bodyPr wrap="square">
            <a:spAutoFit/>
          </a:bodyPr>
          <a:lstStyle/>
          <a:p>
            <a:r>
              <a:rPr lang="pt-PT" dirty="0" err="1">
                <a:solidFill>
                  <a:schemeClr val="tx1"/>
                </a:solidFill>
                <a:latin typeface="EC Square Sans Pro" panose="020B0506040000020004" pitchFamily="34" charset="0"/>
              </a:rPr>
              <a:t>Source</a:t>
            </a:r>
            <a:r>
              <a:rPr lang="pt-PT" dirty="0">
                <a:solidFill>
                  <a:schemeClr val="tx1"/>
                </a:solidFill>
                <a:latin typeface="EC Square Sans Pro" panose="020B0506040000020004" pitchFamily="34" charset="0"/>
              </a:rPr>
              <a:t>: DGAV</a:t>
            </a:r>
            <a:endParaRPr lang="en-GB" dirty="0"/>
          </a:p>
        </p:txBody>
      </p:sp>
      <p:graphicFrame>
        <p:nvGraphicFramePr>
          <p:cNvPr id="5" name="Chart 4">
            <a:extLst>
              <a:ext uri="{FF2B5EF4-FFF2-40B4-BE49-F238E27FC236}">
                <a16:creationId xmlns:a16="http://schemas.microsoft.com/office/drawing/2014/main" id="{0CC8AA1A-7830-4F7B-ABDC-C40D06781D47}"/>
              </a:ext>
            </a:extLst>
          </p:cNvPr>
          <p:cNvGraphicFramePr>
            <a:graphicFrameLocks/>
          </p:cNvGraphicFramePr>
          <p:nvPr/>
        </p:nvGraphicFramePr>
        <p:xfrm>
          <a:off x="457200" y="1911350"/>
          <a:ext cx="4953000" cy="4106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6660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medicated animal feed</a:t>
            </a:r>
            <a:endParaRPr lang="es-ES" dirty="0"/>
          </a:p>
        </p:txBody>
      </p:sp>
      <p:graphicFrame>
        <p:nvGraphicFramePr>
          <p:cNvPr id="7" name="Object 6">
            <a:extLst>
              <a:ext uri="{FF2B5EF4-FFF2-40B4-BE49-F238E27FC236}">
                <a16:creationId xmlns:a16="http://schemas.microsoft.com/office/drawing/2014/main" id="{86053721-885E-E286-39E4-EAB8E5117BB0}"/>
              </a:ext>
            </a:extLst>
          </p:cNvPr>
          <p:cNvGraphicFramePr>
            <a:graphicFrameLocks noChangeAspect="1"/>
          </p:cNvGraphicFramePr>
          <p:nvPr/>
        </p:nvGraphicFramePr>
        <p:xfrm>
          <a:off x="3733800" y="1073150"/>
          <a:ext cx="7436788" cy="5257800"/>
        </p:xfrm>
        <a:graphic>
          <a:graphicData uri="http://schemas.openxmlformats.org/presentationml/2006/ole">
            <mc:AlternateContent xmlns:mc="http://schemas.openxmlformats.org/markup-compatibility/2006">
              <mc:Choice xmlns:v="urn:schemas-microsoft-com:vml" Requires="v">
                <p:oleObj name="Acrobat Document" r:id="rId3" imgW="8029474" imgH="5676554" progId="Acrobat.Document.DC">
                  <p:embed/>
                </p:oleObj>
              </mc:Choice>
              <mc:Fallback>
                <p:oleObj name="Acrobat Document" r:id="rId3" imgW="8029474" imgH="5676554" progId="Acrobat.Document.DC">
                  <p:embed/>
                  <p:pic>
                    <p:nvPicPr>
                      <p:cNvPr id="7" name="Object 6">
                        <a:extLst>
                          <a:ext uri="{FF2B5EF4-FFF2-40B4-BE49-F238E27FC236}">
                            <a16:creationId xmlns:a16="http://schemas.microsoft.com/office/drawing/2014/main" id="{86053721-885E-E286-39E4-EAB8E5117BB0}"/>
                          </a:ext>
                        </a:extLst>
                      </p:cNvPr>
                      <p:cNvPicPr/>
                      <p:nvPr/>
                    </p:nvPicPr>
                    <p:blipFill>
                      <a:blip r:embed="rId4"/>
                      <a:stretch>
                        <a:fillRect/>
                      </a:stretch>
                    </p:blipFill>
                    <p:spPr>
                      <a:xfrm>
                        <a:off x="3733800" y="1073150"/>
                        <a:ext cx="7436788" cy="525780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63CFA8B8-2021-7892-6B28-59CF0F470F55}"/>
              </a:ext>
            </a:extLst>
          </p:cNvPr>
          <p:cNvSpPr txBox="1"/>
          <p:nvPr/>
        </p:nvSpPr>
        <p:spPr>
          <a:xfrm>
            <a:off x="3200400" y="6477720"/>
            <a:ext cx="8382000" cy="276999"/>
          </a:xfrm>
          <a:prstGeom prst="rect">
            <a:avLst/>
          </a:prstGeom>
          <a:noFill/>
        </p:spPr>
        <p:txBody>
          <a:bodyPr wrap="square">
            <a:spAutoFit/>
          </a:bodyPr>
          <a:lstStyle/>
          <a:p>
            <a:r>
              <a:rPr lang="en-GB" sz="1200" dirty="0"/>
              <a:t>FONTE: www.dgav.pt/alimentos/conteudo/alimentos-para-animais/regras-especificas-por-tipo-de-alimento-para-animais/</a:t>
            </a:r>
          </a:p>
        </p:txBody>
      </p:sp>
      <p:sp>
        <p:nvSpPr>
          <p:cNvPr id="11" name="TextBox 10">
            <a:extLst>
              <a:ext uri="{FF2B5EF4-FFF2-40B4-BE49-F238E27FC236}">
                <a16:creationId xmlns:a16="http://schemas.microsoft.com/office/drawing/2014/main" id="{6EE8E2C7-0B73-02F5-2CEB-6641E47ACEE9}"/>
              </a:ext>
            </a:extLst>
          </p:cNvPr>
          <p:cNvSpPr txBox="1"/>
          <p:nvPr/>
        </p:nvSpPr>
        <p:spPr>
          <a:xfrm>
            <a:off x="152400" y="3130550"/>
            <a:ext cx="4572000" cy="1631216"/>
          </a:xfrm>
          <a:prstGeom prst="rect">
            <a:avLst/>
          </a:prstGeom>
          <a:noFill/>
        </p:spPr>
        <p:txBody>
          <a:bodyPr wrap="square">
            <a:spAutoFit/>
          </a:bodyPr>
          <a:lstStyle/>
          <a:p>
            <a:pPr marL="285750" indent="-285750">
              <a:spcBef>
                <a:spcPts val="600"/>
              </a:spcBef>
              <a:buFont typeface="Arial" panose="020B0604020202020204" pitchFamily="34" charset="0"/>
              <a:buChar char="•"/>
            </a:pPr>
            <a:r>
              <a:rPr lang="en-GB" sz="1600" dirty="0"/>
              <a:t>Additives and Premixes</a:t>
            </a:r>
          </a:p>
          <a:p>
            <a:pPr marL="285750" indent="-285750">
              <a:spcBef>
                <a:spcPts val="600"/>
              </a:spcBef>
              <a:buFont typeface="Arial" panose="020B0604020202020204" pitchFamily="34" charset="0"/>
              <a:buChar char="•"/>
            </a:pPr>
            <a:r>
              <a:rPr lang="en-GB" sz="1600" dirty="0"/>
              <a:t>Compound Foods</a:t>
            </a:r>
          </a:p>
          <a:p>
            <a:pPr marL="285750" indent="-285750">
              <a:spcBef>
                <a:spcPts val="600"/>
              </a:spcBef>
              <a:buFont typeface="Arial" panose="020B0604020202020204" pitchFamily="34" charset="0"/>
              <a:buChar char="•"/>
            </a:pPr>
            <a:r>
              <a:rPr lang="en-GB" sz="1600" dirty="0"/>
              <a:t>Dietetic Foods</a:t>
            </a:r>
          </a:p>
          <a:p>
            <a:pPr marL="285750" indent="-285750">
              <a:spcBef>
                <a:spcPts val="600"/>
              </a:spcBef>
              <a:buFont typeface="Arial" panose="020B0604020202020204" pitchFamily="34" charset="0"/>
              <a:buChar char="•"/>
            </a:pPr>
            <a:r>
              <a:rPr lang="en-GB" sz="1600" dirty="0"/>
              <a:t>Medicated Feed</a:t>
            </a:r>
          </a:p>
          <a:p>
            <a:pPr marL="285750" indent="-285750">
              <a:spcBef>
                <a:spcPts val="600"/>
              </a:spcBef>
              <a:buFont typeface="Arial" panose="020B0604020202020204" pitchFamily="34" charset="0"/>
              <a:buChar char="•"/>
            </a:pPr>
            <a:r>
              <a:rPr lang="en-GB" sz="1600" dirty="0"/>
              <a:t>Raw Materials for Animal Feed</a:t>
            </a:r>
            <a:endParaRPr lang="pt-PT" sz="1600" dirty="0"/>
          </a:p>
        </p:txBody>
      </p:sp>
    </p:spTree>
    <p:extLst>
      <p:ext uri="{BB962C8B-B14F-4D97-AF65-F5344CB8AC3E}">
        <p14:creationId xmlns:p14="http://schemas.microsoft.com/office/powerpoint/2010/main" val="2303509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medicated animal feed</a:t>
            </a:r>
            <a:endParaRPr lang="es-ES" dirty="0"/>
          </a:p>
        </p:txBody>
      </p:sp>
      <p:pic>
        <p:nvPicPr>
          <p:cNvPr id="6" name="Picture 5" descr="A person holding a handful of grains&#10;&#10;Description automatically generated">
            <a:extLst>
              <a:ext uri="{FF2B5EF4-FFF2-40B4-BE49-F238E27FC236}">
                <a16:creationId xmlns:a16="http://schemas.microsoft.com/office/drawing/2014/main" id="{DDC5DA4E-E224-7FBC-BFD3-B45A26F34A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4800" y="1149350"/>
            <a:ext cx="10668000" cy="6076708"/>
          </a:xfrm>
          <a:prstGeom prst="rect">
            <a:avLst/>
          </a:prstGeom>
        </p:spPr>
      </p:pic>
    </p:spTree>
    <p:extLst>
      <p:ext uri="{BB962C8B-B14F-4D97-AF65-F5344CB8AC3E}">
        <p14:creationId xmlns:p14="http://schemas.microsoft.com/office/powerpoint/2010/main" val="1503071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pt-PT" dirty="0"/>
              <a:t>Especificações nacionais sobre alimentos medicamentosos para animais</a:t>
            </a:r>
            <a:endParaRPr lang="es-ES" dirty="0"/>
          </a:p>
        </p:txBody>
      </p:sp>
      <p:sp>
        <p:nvSpPr>
          <p:cNvPr id="9" name="TextBox 8">
            <a:extLst>
              <a:ext uri="{FF2B5EF4-FFF2-40B4-BE49-F238E27FC236}">
                <a16:creationId xmlns:a16="http://schemas.microsoft.com/office/drawing/2014/main" id="{43D4D576-4C0F-25D7-F403-2639CFF078F0}"/>
              </a:ext>
            </a:extLst>
          </p:cNvPr>
          <p:cNvSpPr txBox="1"/>
          <p:nvPr/>
        </p:nvSpPr>
        <p:spPr>
          <a:xfrm>
            <a:off x="609600" y="1682810"/>
            <a:ext cx="8227291" cy="4862870"/>
          </a:xfrm>
          <a:prstGeom prst="rect">
            <a:avLst/>
          </a:prstGeom>
          <a:noFill/>
        </p:spPr>
        <p:txBody>
          <a:bodyPr wrap="square">
            <a:spAutoFit/>
          </a:bodyPr>
          <a:lstStyle/>
          <a:p>
            <a:pPr>
              <a:spcAft>
                <a:spcPts val="600"/>
              </a:spcAft>
            </a:pPr>
            <a:r>
              <a:rPr lang="en-GB" b="1" dirty="0">
                <a:solidFill>
                  <a:srgbClr val="003399"/>
                </a:solidFill>
                <a:latin typeface="Arial" panose="020B0604020202020204" pitchFamily="34" charset="0"/>
                <a:ea typeface="+mn-ea"/>
                <a:cs typeface="Arial" panose="020B0604020202020204" pitchFamily="34" charset="0"/>
              </a:rPr>
              <a:t>Decree-Law no. 314/2009, of 28 Oct</a:t>
            </a:r>
            <a:endParaRPr lang="pt-PT" b="1" dirty="0">
              <a:solidFill>
                <a:srgbClr val="003399"/>
              </a:solidFill>
              <a:latin typeface="Arial" panose="020B0604020202020204" pitchFamily="34" charset="0"/>
              <a:ea typeface="+mn-ea"/>
              <a:cs typeface="Arial" panose="020B0604020202020204" pitchFamily="34" charset="0"/>
            </a:endParaRPr>
          </a:p>
          <a:p>
            <a:pPr>
              <a:spcAft>
                <a:spcPts val="600"/>
              </a:spcAft>
            </a:pPr>
            <a:r>
              <a:rPr lang="en-GB" dirty="0">
                <a:solidFill>
                  <a:srgbClr val="003399"/>
                </a:solidFill>
                <a:latin typeface="Arial" panose="020B0604020202020204" pitchFamily="34" charset="0"/>
                <a:ea typeface="+mn-ea"/>
                <a:cs typeface="Arial" panose="020B0604020202020204" pitchFamily="34" charset="0"/>
              </a:rPr>
              <a:t>Transposes into national law Commission Directive 2009/9/EC of 10 February amending Directive 2001/82/EC on the Community code relating to veterinary medicinal products.</a:t>
            </a:r>
          </a:p>
          <a:p>
            <a:pPr>
              <a:spcAft>
                <a:spcPts val="600"/>
              </a:spcAft>
            </a:pPr>
            <a:r>
              <a:rPr lang="en-GB" dirty="0">
                <a:solidFill>
                  <a:srgbClr val="003399"/>
                </a:solidFill>
                <a:latin typeface="Arial" panose="020B0604020202020204" pitchFamily="34" charset="0"/>
                <a:ea typeface="+mn-ea"/>
                <a:cs typeface="Arial" panose="020B0604020202020204" pitchFamily="34" charset="0"/>
              </a:rPr>
              <a:t>Article 130 amended articles 11, 17, 26 and 27 of Decree-Law 151/2005 of 30 August.</a:t>
            </a:r>
          </a:p>
          <a:p>
            <a:pPr>
              <a:spcAft>
                <a:spcPts val="600"/>
              </a:spcAft>
            </a:pPr>
            <a:endParaRPr lang="en-GB" b="1" dirty="0">
              <a:solidFill>
                <a:srgbClr val="003399"/>
              </a:solidFill>
              <a:latin typeface="Arial" panose="020B0604020202020204" pitchFamily="34" charset="0"/>
              <a:ea typeface="+mn-ea"/>
              <a:cs typeface="Arial" panose="020B0604020202020204" pitchFamily="34" charset="0"/>
            </a:endParaRPr>
          </a:p>
          <a:p>
            <a:pPr>
              <a:spcAft>
                <a:spcPts val="600"/>
              </a:spcAft>
            </a:pPr>
            <a:r>
              <a:rPr lang="en-GB" b="1" dirty="0">
                <a:solidFill>
                  <a:srgbClr val="003399"/>
                </a:solidFill>
                <a:latin typeface="Arial" panose="020B0604020202020204" pitchFamily="34" charset="0"/>
                <a:ea typeface="+mn-ea"/>
                <a:cs typeface="Arial" panose="020B0604020202020204" pitchFamily="34" charset="0"/>
              </a:rPr>
              <a:t>Decree-Law no. 151/2005, of 30 August</a:t>
            </a:r>
          </a:p>
          <a:p>
            <a:pPr>
              <a:spcAft>
                <a:spcPts val="600"/>
              </a:spcAft>
            </a:pPr>
            <a:r>
              <a:rPr lang="en-GB" dirty="0">
                <a:solidFill>
                  <a:srgbClr val="003399"/>
                </a:solidFill>
                <a:latin typeface="Arial" panose="020B0604020202020204" pitchFamily="34" charset="0"/>
                <a:ea typeface="+mn-ea"/>
                <a:cs typeface="Arial" panose="020B0604020202020204" pitchFamily="34" charset="0"/>
              </a:rPr>
              <a:t>Establishes the legal framework for the manufacture, marketing and use of medicated animal feed.</a:t>
            </a:r>
          </a:p>
          <a:p>
            <a:pPr>
              <a:spcAft>
                <a:spcPts val="600"/>
              </a:spcAft>
            </a:pPr>
            <a:endParaRPr lang="en-GB" dirty="0">
              <a:solidFill>
                <a:srgbClr val="003399"/>
              </a:solidFill>
              <a:latin typeface="Arial" panose="020B0604020202020204" pitchFamily="34" charset="0"/>
              <a:ea typeface="+mn-ea"/>
              <a:cs typeface="Arial" panose="020B0604020202020204" pitchFamily="34" charset="0"/>
            </a:endParaRPr>
          </a:p>
          <a:p>
            <a:pPr>
              <a:spcAft>
                <a:spcPts val="600"/>
              </a:spcAft>
            </a:pPr>
            <a:r>
              <a:rPr lang="en-GB" b="1" dirty="0">
                <a:solidFill>
                  <a:srgbClr val="003399"/>
                </a:solidFill>
                <a:latin typeface="Arial" panose="020B0604020202020204" pitchFamily="34" charset="0"/>
                <a:ea typeface="+mn-ea"/>
                <a:cs typeface="Arial" panose="020B0604020202020204" pitchFamily="34" charset="0"/>
              </a:rPr>
              <a:t>Ministerial Order no. 1151/2005, of 09 August</a:t>
            </a:r>
          </a:p>
          <a:p>
            <a:pPr>
              <a:spcAft>
                <a:spcPts val="600"/>
              </a:spcAft>
            </a:pPr>
            <a:r>
              <a:rPr lang="en-GB" dirty="0">
                <a:solidFill>
                  <a:srgbClr val="003399"/>
                </a:solidFill>
                <a:latin typeface="Arial" panose="020B0604020202020204" pitchFamily="34" charset="0"/>
                <a:ea typeface="+mn-ea"/>
                <a:cs typeface="Arial" panose="020B0604020202020204" pitchFamily="34" charset="0"/>
              </a:rPr>
              <a:t>Approves the Medicated Animal Feed Prescription model, the model for the Accompanying Certificate for Animal Feed intended for commercial trade and the model for the Prescription Validation Vignette.</a:t>
            </a:r>
          </a:p>
        </p:txBody>
      </p:sp>
      <p:sp>
        <p:nvSpPr>
          <p:cNvPr id="11" name="TextBox 10">
            <a:extLst>
              <a:ext uri="{FF2B5EF4-FFF2-40B4-BE49-F238E27FC236}">
                <a16:creationId xmlns:a16="http://schemas.microsoft.com/office/drawing/2014/main" id="{1B5FDFF4-176D-664C-6B84-95CBD6B8EA0F}"/>
              </a:ext>
            </a:extLst>
          </p:cNvPr>
          <p:cNvSpPr txBox="1"/>
          <p:nvPr/>
        </p:nvSpPr>
        <p:spPr>
          <a:xfrm>
            <a:off x="8534400" y="1254095"/>
            <a:ext cx="2133600" cy="400110"/>
          </a:xfrm>
          <a:prstGeom prst="rect">
            <a:avLst/>
          </a:prstGeom>
          <a:noFill/>
        </p:spPr>
        <p:txBody>
          <a:bodyPr wrap="square">
            <a:spAutoFit/>
          </a:bodyPr>
          <a:lstStyle/>
          <a:p>
            <a:r>
              <a:rPr lang="pt-PT" sz="2000" b="1" dirty="0">
                <a:solidFill>
                  <a:srgbClr val="003399"/>
                </a:solidFill>
                <a:latin typeface="Arial" panose="020B0604020202020204" pitchFamily="34" charset="0"/>
                <a:ea typeface="+mn-ea"/>
                <a:cs typeface="Arial" panose="020B0604020202020204" pitchFamily="34" charset="0"/>
              </a:rPr>
              <a:t>LEGISLATION</a:t>
            </a:r>
          </a:p>
        </p:txBody>
      </p:sp>
      <p:sp>
        <p:nvSpPr>
          <p:cNvPr id="12" name="TextBox 11">
            <a:extLst>
              <a:ext uri="{FF2B5EF4-FFF2-40B4-BE49-F238E27FC236}">
                <a16:creationId xmlns:a16="http://schemas.microsoft.com/office/drawing/2014/main" id="{D9F6F7E9-78A1-6773-9ED1-7A19F35BFDEB}"/>
              </a:ext>
            </a:extLst>
          </p:cNvPr>
          <p:cNvSpPr txBox="1"/>
          <p:nvPr/>
        </p:nvSpPr>
        <p:spPr>
          <a:xfrm>
            <a:off x="9601200" y="6240076"/>
            <a:ext cx="2133600" cy="400110"/>
          </a:xfrm>
          <a:prstGeom prst="rect">
            <a:avLst/>
          </a:prstGeom>
          <a:noFill/>
        </p:spPr>
        <p:txBody>
          <a:bodyPr wrap="square">
            <a:spAutoFit/>
          </a:bodyPr>
          <a:lstStyle/>
          <a:p>
            <a:r>
              <a:rPr lang="pt-PT" sz="2000" dirty="0" err="1">
                <a:solidFill>
                  <a:schemeClr val="tx1"/>
                </a:solidFill>
                <a:latin typeface="Arial" panose="020B0604020202020204" pitchFamily="34" charset="0"/>
                <a:ea typeface="+mn-ea"/>
                <a:cs typeface="Arial" panose="020B0604020202020204" pitchFamily="34" charset="0"/>
              </a:rPr>
              <a:t>Source</a:t>
            </a:r>
            <a:r>
              <a:rPr lang="pt-PT" sz="2000" dirty="0">
                <a:solidFill>
                  <a:schemeClr val="tx1"/>
                </a:solidFill>
                <a:latin typeface="Arial" panose="020B0604020202020204" pitchFamily="34" charset="0"/>
                <a:ea typeface="+mn-ea"/>
                <a:cs typeface="Arial" panose="020B0604020202020204" pitchFamily="34" charset="0"/>
              </a:rPr>
              <a:t>: DGAV</a:t>
            </a:r>
          </a:p>
        </p:txBody>
      </p:sp>
    </p:spTree>
    <p:extLst>
      <p:ext uri="{BB962C8B-B14F-4D97-AF65-F5344CB8AC3E}">
        <p14:creationId xmlns:p14="http://schemas.microsoft.com/office/powerpoint/2010/main" val="3192889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r>
              <a:rPr lang="en-GB" dirty="0"/>
              <a:t>National specifications on medicated animal feed</a:t>
            </a:r>
            <a:endParaRPr lang="es-ES" dirty="0"/>
          </a:p>
        </p:txBody>
      </p:sp>
      <p:pic>
        <p:nvPicPr>
          <p:cNvPr id="4" name="Picture 3" descr="A screenshot of a computer&#10;&#10;Description automatically generated">
            <a:extLst>
              <a:ext uri="{FF2B5EF4-FFF2-40B4-BE49-F238E27FC236}">
                <a16:creationId xmlns:a16="http://schemas.microsoft.com/office/drawing/2014/main" id="{103642A0-8635-B22E-F2B2-36EB9C5D4D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28600" y="1530350"/>
            <a:ext cx="9462631" cy="5197504"/>
          </a:xfrm>
          <a:prstGeom prst="rect">
            <a:avLst/>
          </a:prstGeom>
        </p:spPr>
      </p:pic>
      <p:sp>
        <p:nvSpPr>
          <p:cNvPr id="7" name="TextBox 6">
            <a:extLst>
              <a:ext uri="{FF2B5EF4-FFF2-40B4-BE49-F238E27FC236}">
                <a16:creationId xmlns:a16="http://schemas.microsoft.com/office/drawing/2014/main" id="{A4EAA768-817C-810F-5736-2B85771E2336}"/>
              </a:ext>
            </a:extLst>
          </p:cNvPr>
          <p:cNvSpPr txBox="1"/>
          <p:nvPr/>
        </p:nvSpPr>
        <p:spPr>
          <a:xfrm>
            <a:off x="10058400" y="1682750"/>
            <a:ext cx="1143000" cy="369332"/>
          </a:xfrm>
          <a:prstGeom prst="rect">
            <a:avLst/>
          </a:prstGeom>
          <a:noFill/>
        </p:spPr>
        <p:txBody>
          <a:bodyPr wrap="square">
            <a:spAutoFit/>
          </a:bodyPr>
          <a:lstStyle/>
          <a:p>
            <a:r>
              <a:rPr lang="en-GB" b="1" dirty="0"/>
              <a:t>Tutorial</a:t>
            </a:r>
          </a:p>
        </p:txBody>
      </p:sp>
    </p:spTree>
    <p:extLst>
      <p:ext uri="{BB962C8B-B14F-4D97-AF65-F5344CB8AC3E}">
        <p14:creationId xmlns:p14="http://schemas.microsoft.com/office/powerpoint/2010/main" val="4068317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4DF3D46-D187-5BCD-3706-3FB48D4452CC}"/>
              </a:ext>
            </a:extLst>
          </p:cNvPr>
          <p:cNvSpPr>
            <a:spLocks noGrp="1"/>
          </p:cNvSpPr>
          <p:nvPr>
            <p:ph type="body" sz="quarter" idx="10"/>
          </p:nvPr>
        </p:nvSpPr>
        <p:spPr/>
        <p:txBody>
          <a:bodyPr/>
          <a:lstStyle/>
          <a:p>
            <a:r>
              <a:rPr lang="en-GB" dirty="0"/>
              <a:t>National specifications on medicated animal feed</a:t>
            </a:r>
            <a:endParaRPr lang="es-ES"/>
          </a:p>
          <a:p>
            <a:endParaRPr lang="es-ES" dirty="0"/>
          </a:p>
        </p:txBody>
      </p:sp>
      <p:sp>
        <p:nvSpPr>
          <p:cNvPr id="6" name="TextBox 5">
            <a:extLst>
              <a:ext uri="{FF2B5EF4-FFF2-40B4-BE49-F238E27FC236}">
                <a16:creationId xmlns:a16="http://schemas.microsoft.com/office/drawing/2014/main" id="{B1B3DEB0-91D4-8837-18F0-3E92D8237037}"/>
              </a:ext>
            </a:extLst>
          </p:cNvPr>
          <p:cNvSpPr txBox="1"/>
          <p:nvPr/>
        </p:nvSpPr>
        <p:spPr>
          <a:xfrm>
            <a:off x="152400" y="6586196"/>
            <a:ext cx="11358418" cy="276999"/>
          </a:xfrm>
          <a:prstGeom prst="rect">
            <a:avLst/>
          </a:prstGeom>
          <a:noFill/>
        </p:spPr>
        <p:txBody>
          <a:bodyPr wrap="square">
            <a:spAutoFit/>
          </a:bodyPr>
          <a:lstStyle/>
          <a:p>
            <a:r>
              <a:rPr lang="en-GB" sz="1200" dirty="0"/>
              <a:t>https://www.dgav.pt/wp-content/uploads/2021/09/Fabrico-distribuicao-e-utilizacao-de-alimentos-medicamentosos-REV-2-ABRIL-2014-01_04_2014.pdf</a:t>
            </a:r>
          </a:p>
        </p:txBody>
      </p:sp>
      <p:pic>
        <p:nvPicPr>
          <p:cNvPr id="5" name="Picture 4" descr="A white box with black text&#10;&#10;Description automatically generated">
            <a:extLst>
              <a:ext uri="{FF2B5EF4-FFF2-40B4-BE49-F238E27FC236}">
                <a16:creationId xmlns:a16="http://schemas.microsoft.com/office/drawing/2014/main" id="{81BC4A8E-5622-5794-E6FB-AC09947A48E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600200" y="1357168"/>
            <a:ext cx="3668587" cy="5187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626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4DF3D46-D187-5BCD-3706-3FB48D4452CC}"/>
              </a:ext>
            </a:extLst>
          </p:cNvPr>
          <p:cNvSpPr>
            <a:spLocks noGrp="1"/>
          </p:cNvSpPr>
          <p:nvPr>
            <p:ph type="body" sz="quarter" idx="10"/>
          </p:nvPr>
        </p:nvSpPr>
        <p:spPr/>
        <p:txBody>
          <a:bodyPr/>
          <a:lstStyle/>
          <a:p>
            <a:r>
              <a:rPr lang="en-GB" dirty="0"/>
              <a:t>National specifications on medicated animal feed</a:t>
            </a:r>
            <a:endParaRPr lang="es-ES" dirty="0"/>
          </a:p>
          <a:p>
            <a:endParaRPr lang="es-ES" dirty="0"/>
          </a:p>
        </p:txBody>
      </p:sp>
      <p:pic>
        <p:nvPicPr>
          <p:cNvPr id="4" name="Picture 3" descr="A cover of a book&#10;&#10;Description automatically generated">
            <a:extLst>
              <a:ext uri="{FF2B5EF4-FFF2-40B4-BE49-F238E27FC236}">
                <a16:creationId xmlns:a16="http://schemas.microsoft.com/office/drawing/2014/main" id="{E9518B0B-6056-624C-2C80-B884C8FF5C8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12346" y="1331963"/>
            <a:ext cx="3688354" cy="5227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a:extLst>
              <a:ext uri="{FF2B5EF4-FFF2-40B4-BE49-F238E27FC236}">
                <a16:creationId xmlns:a16="http://schemas.microsoft.com/office/drawing/2014/main" id="{B1B3DEB0-91D4-8837-18F0-3E92D8237037}"/>
              </a:ext>
            </a:extLst>
          </p:cNvPr>
          <p:cNvSpPr txBox="1"/>
          <p:nvPr/>
        </p:nvSpPr>
        <p:spPr>
          <a:xfrm>
            <a:off x="0" y="6562923"/>
            <a:ext cx="8610600" cy="276999"/>
          </a:xfrm>
          <a:prstGeom prst="rect">
            <a:avLst/>
          </a:prstGeom>
          <a:noFill/>
        </p:spPr>
        <p:txBody>
          <a:bodyPr wrap="square">
            <a:spAutoFit/>
          </a:bodyPr>
          <a:lstStyle/>
          <a:p>
            <a:r>
              <a:rPr lang="en-GB" sz="1200" dirty="0"/>
              <a:t>https://feedinov.com/wp-content/uploads/2022/09/Codigo-de-boas-praticas-de-fabrico-IACA.pdf</a:t>
            </a:r>
          </a:p>
        </p:txBody>
      </p:sp>
    </p:spTree>
    <p:extLst>
      <p:ext uri="{BB962C8B-B14F-4D97-AF65-F5344CB8AC3E}">
        <p14:creationId xmlns:p14="http://schemas.microsoft.com/office/powerpoint/2010/main" val="2748312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D101AA75-9CC9-7D06-6708-98AC32F4A41A}"/>
              </a:ext>
            </a:extLst>
          </p:cNvPr>
          <p:cNvSpPr>
            <a:spLocks noGrp="1"/>
          </p:cNvSpPr>
          <p:nvPr>
            <p:ph type="body" sz="quarter" idx="4294967295"/>
          </p:nvPr>
        </p:nvSpPr>
        <p:spPr>
          <a:xfrm>
            <a:off x="380972" y="5267537"/>
            <a:ext cx="7874000" cy="781632"/>
          </a:xfrm>
          <a:prstGeom prst="rect">
            <a:avLst/>
          </a:prstGeom>
        </p:spPr>
        <p:txBody>
          <a:bodyPr/>
          <a:lstStyle/>
          <a:p>
            <a:endParaRPr lang="es-ES" dirty="0"/>
          </a:p>
        </p:txBody>
      </p:sp>
      <p:sp>
        <p:nvSpPr>
          <p:cNvPr id="3" name="Marcador de texto 34">
            <a:extLst>
              <a:ext uri="{FF2B5EF4-FFF2-40B4-BE49-F238E27FC236}">
                <a16:creationId xmlns:a16="http://schemas.microsoft.com/office/drawing/2014/main" id="{38B29F46-E2F0-48DC-A2AE-96E9A5C3D915}"/>
              </a:ext>
            </a:extLst>
          </p:cNvPr>
          <p:cNvSpPr txBox="1">
            <a:spLocks/>
          </p:cNvSpPr>
          <p:nvPr/>
        </p:nvSpPr>
        <p:spPr>
          <a:xfrm>
            <a:off x="3810000" y="2139950"/>
            <a:ext cx="3487738" cy="781050"/>
          </a:xfrm>
          <a:prstGeom prst="rect">
            <a:avLst/>
          </a:prstGeom>
        </p:spPr>
        <p:txBody>
          <a:bodyPr/>
          <a:lstStyle>
            <a:defPPr>
              <a:defRPr kern="0"/>
            </a:defPPr>
          </a:lstStyle>
          <a:p>
            <a:r>
              <a:rPr lang="en-GB" sz="4000" b="1" dirty="0">
                <a:solidFill>
                  <a:srgbClr val="003399"/>
                </a:solidFill>
              </a:rPr>
              <a:t>Thank you</a:t>
            </a:r>
            <a:endParaRPr lang="en-GB" sz="2800" b="1" dirty="0"/>
          </a:p>
        </p:txBody>
      </p:sp>
    </p:spTree>
    <p:extLst>
      <p:ext uri="{BB962C8B-B14F-4D97-AF65-F5344CB8AC3E}">
        <p14:creationId xmlns:p14="http://schemas.microsoft.com/office/powerpoint/2010/main" val="9841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092267" y="1073150"/>
            <a:ext cx="6082800" cy="3200400"/>
          </a:xfrm>
          <a:prstGeom prst="rect">
            <a:avLst/>
          </a:prstGeom>
        </p:spPr>
        <p:txBody>
          <a:bodyPr lIns="91440" tIns="45720" rIns="91440" bIns="45720" anchor="t"/>
          <a:lstStyle/>
          <a:p>
            <a:pPr algn="l"/>
            <a:r>
              <a:rPr lang="en-US" sz="3200" b="1" dirty="0">
                <a:solidFill>
                  <a:srgbClr val="003399"/>
                </a:solidFill>
                <a:latin typeface="EC Square Sans Pro"/>
              </a:rPr>
              <a:t>Important elements of the new EU Medicated Feed Regulations</a:t>
            </a:r>
          </a:p>
          <a:p>
            <a:pPr algn="l"/>
            <a:endParaRPr lang="en-US" sz="3200" b="1" dirty="0">
              <a:solidFill>
                <a:srgbClr val="003399"/>
              </a:solidFill>
              <a:latin typeface="EC Square Sans Pro"/>
            </a:endParaRPr>
          </a:p>
          <a:p>
            <a:pPr algn="l"/>
            <a:r>
              <a:rPr lang="en-US" sz="1600" i="1" dirty="0">
                <a:solidFill>
                  <a:srgbClr val="003399"/>
                </a:solidFill>
                <a:latin typeface="EC Square Sans Pro"/>
              </a:rPr>
              <a:t>Lecture 3</a:t>
            </a:r>
            <a:endParaRPr lang="es-ES" sz="2000" i="1" dirty="0">
              <a:solidFill>
                <a:srgbClr val="003399"/>
              </a:solidFill>
              <a:latin typeface="EC Square Sans Pro"/>
            </a:endParaRPr>
          </a:p>
        </p:txBody>
      </p:sp>
      <p:sp>
        <p:nvSpPr>
          <p:cNvPr id="3" name="Marcador de texto 2">
            <a:extLst>
              <a:ext uri="{FF2B5EF4-FFF2-40B4-BE49-F238E27FC236}">
                <a16:creationId xmlns:a16="http://schemas.microsoft.com/office/drawing/2014/main" id="{A38D9E58-19B1-E7ED-7608-24282A0A681D}"/>
              </a:ext>
            </a:extLst>
          </p:cNvPr>
          <p:cNvSpPr>
            <a:spLocks noGrp="1"/>
          </p:cNvSpPr>
          <p:nvPr>
            <p:ph type="body" sz="quarter" idx="11"/>
          </p:nvPr>
        </p:nvSpPr>
        <p:spPr/>
        <p:txBody>
          <a:bodyPr/>
          <a:lstStyle/>
          <a:p>
            <a:r>
              <a:rPr lang="es-ES" dirty="0">
                <a:latin typeface="EC Square Sans Pro" panose="020B0506040000020004" pitchFamily="34" charset="0"/>
              </a:rPr>
              <a:t>PORTUGAL, 6 AND 7 JUNE 2024</a:t>
            </a:r>
          </a:p>
          <a:p>
            <a:endParaRPr lang="es-ES" dirty="0"/>
          </a:p>
        </p:txBody>
      </p:sp>
    </p:spTree>
    <p:extLst>
      <p:ext uri="{BB962C8B-B14F-4D97-AF65-F5344CB8AC3E}">
        <p14:creationId xmlns:p14="http://schemas.microsoft.com/office/powerpoint/2010/main" val="3971793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6">
            <a:extLst>
              <a:ext uri="{FF2B5EF4-FFF2-40B4-BE49-F238E27FC236}">
                <a16:creationId xmlns:a16="http://schemas.microsoft.com/office/drawing/2014/main" id="{D5B06E44-AA44-47B7-AAF6-04F925D1A917}"/>
              </a:ext>
            </a:extLst>
          </p:cNvPr>
          <p:cNvSpPr txBox="1"/>
          <p:nvPr/>
        </p:nvSpPr>
        <p:spPr>
          <a:xfrm>
            <a:off x="0" y="234950"/>
            <a:ext cx="11441480" cy="523220"/>
          </a:xfrm>
          <a:prstGeom prst="rect">
            <a:avLst/>
          </a:prstGeom>
          <a:noFill/>
        </p:spPr>
        <p:txBody>
          <a:bodyPr wrap="square" rtlCol="0">
            <a:spAutoFit/>
          </a:bodyPr>
          <a:lstStyle>
            <a:defPPr>
              <a:defRPr kern="0"/>
            </a:def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FFFFFF"/>
                </a:solidFill>
                <a:effectLst/>
                <a:uLnTx/>
                <a:uFillTx/>
                <a:latin typeface="EC Square Sans Pro" panose="020B0506040000020004" pitchFamily="34" charset="0"/>
              </a:rPr>
              <a:t>EU legal framework on veterinary medicinal products/medicated feed</a:t>
            </a:r>
            <a:endParaRPr kumimoji="0" lang="en-GB" sz="2000" b="1" i="0" u="none" strike="noStrike" kern="0" cap="none" spc="0" normalizeH="0" baseline="0" noProof="0" dirty="0">
              <a:ln>
                <a:noFill/>
              </a:ln>
              <a:solidFill>
                <a:srgbClr val="FFFFFF"/>
              </a:solidFill>
              <a:effectLst/>
              <a:uLnTx/>
              <a:uFillTx/>
            </a:endParaRPr>
          </a:p>
        </p:txBody>
      </p:sp>
      <p:sp>
        <p:nvSpPr>
          <p:cNvPr id="5" name="Rectángulo 2">
            <a:extLst>
              <a:ext uri="{FF2B5EF4-FFF2-40B4-BE49-F238E27FC236}">
                <a16:creationId xmlns:a16="http://schemas.microsoft.com/office/drawing/2014/main" id="{1773ED4B-94AE-4043-B465-D839C22AE128}"/>
              </a:ext>
            </a:extLst>
          </p:cNvPr>
          <p:cNvSpPr/>
          <p:nvPr/>
        </p:nvSpPr>
        <p:spPr>
          <a:xfrm>
            <a:off x="453189" y="2063749"/>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477000" y="2063749"/>
            <a:ext cx="55626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235232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p:txBody>
          <a:bodyPr/>
          <a:lstStyle/>
          <a:p>
            <a:pPr algn="ctr"/>
            <a:r>
              <a:rPr kumimoji="0" lang="en-US" sz="2400" b="0" i="0" u="none" strike="noStrike" kern="0" cap="none" spc="0" normalizeH="0" baseline="0" noProof="0" dirty="0">
                <a:ln>
                  <a:noFill/>
                </a:ln>
                <a:effectLst/>
                <a:uLnTx/>
                <a:uFillTx/>
                <a:latin typeface="EC Square Sans Pro" panose="020B0506040000020004" pitchFamily="34" charset="0"/>
              </a:rPr>
              <a:t>EU legal framework on veterinary medicinal products/medicated feed</a:t>
            </a:r>
            <a:endParaRPr kumimoji="0" lang="en-GB" sz="1800" b="1" i="0" u="none" strike="noStrike" kern="0" cap="none" spc="0" normalizeH="0" baseline="0" noProof="0" dirty="0">
              <a:ln>
                <a:noFill/>
              </a:ln>
              <a:effectLst/>
              <a:uLnTx/>
              <a:uFillTx/>
            </a:endParaRPr>
          </a:p>
          <a:p>
            <a:endParaRPr lang="es-ES" dirty="0"/>
          </a:p>
        </p:txBody>
      </p:sp>
      <p:sp>
        <p:nvSpPr>
          <p:cNvPr id="5" name="Rectángulo 2">
            <a:extLst>
              <a:ext uri="{FF2B5EF4-FFF2-40B4-BE49-F238E27FC236}">
                <a16:creationId xmlns:a16="http://schemas.microsoft.com/office/drawing/2014/main" id="{1773ED4B-94AE-4043-B465-D839C22AE128}"/>
              </a:ext>
            </a:extLst>
          </p:cNvPr>
          <p:cNvSpPr/>
          <p:nvPr/>
        </p:nvSpPr>
        <p:spPr>
          <a:xfrm>
            <a:off x="228600" y="1874293"/>
            <a:ext cx="5638800" cy="3122113"/>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2019/6 </a:t>
            </a:r>
            <a:r>
              <a:rPr kumimoji="0" lang="en-US" sz="2400" b="0"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on</a:t>
            </a:r>
            <a:r>
              <a:rPr kumimoji="0" lang="en-US" sz="24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 Veterinary Medicinal Products</a:t>
            </a:r>
            <a:br>
              <a:rPr kumimoji="0" lang="en-US" sz="1800" b="1" i="0" u="none" strike="noStrike" kern="0" cap="none" spc="0" normalizeH="0" baseline="0" noProof="0" dirty="0">
                <a:ln>
                  <a:noFill/>
                </a:ln>
                <a:solidFill>
                  <a:srgbClr val="FFFFFF"/>
                </a:solidFill>
                <a:effectLst/>
                <a:uLnTx/>
                <a:uFillTx/>
                <a:latin typeface="Calibri"/>
                <a:ea typeface="+mn-ea"/>
                <a:cs typeface="+mn-cs"/>
              </a:rPr>
            </a:br>
            <a:r>
              <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ontserrat" charset="0"/>
                <a:cs typeface="Montserrat"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mn-cs"/>
            </a:endParaRPr>
          </a:p>
        </p:txBody>
      </p:sp>
      <p:sp>
        <p:nvSpPr>
          <p:cNvPr id="6" name="Rectángulo 10">
            <a:extLst>
              <a:ext uri="{FF2B5EF4-FFF2-40B4-BE49-F238E27FC236}">
                <a16:creationId xmlns:a16="http://schemas.microsoft.com/office/drawing/2014/main" id="{AE1452DA-6B90-407A-9D93-E75B265E7734}"/>
              </a:ext>
            </a:extLst>
          </p:cNvPr>
          <p:cNvSpPr/>
          <p:nvPr/>
        </p:nvSpPr>
        <p:spPr>
          <a:xfrm>
            <a:off x="6324602" y="1840538"/>
            <a:ext cx="5105398" cy="315586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rPr>
              <a:t>Regulation (EU) 2019/4 on Medicated Feed</a:t>
            </a:r>
            <a:endParaRPr kumimoji="0" lang="en-GB" sz="2800" b="1" i="0" u="none" strike="noStrike" kern="0" cap="none" spc="0" normalizeH="0" baseline="0" noProof="0" dirty="0">
              <a:ln>
                <a:noFill/>
              </a:ln>
              <a:solidFill>
                <a:srgbClr val="000000"/>
              </a:solidFill>
              <a:effectLst/>
              <a:uLnTx/>
              <a:uFillTx/>
              <a:latin typeface="EC Square Sans Pro" panose="020B0506040000020004" pitchFamily="34" charset="0"/>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FFFFFF"/>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1613776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eaLnBrk="1" fontAlgn="auto" latinLnBrk="0" hangingPunct="1">
              <a:lnSpc>
                <a:spcPct val="120000"/>
              </a:lnSpc>
              <a:spcBef>
                <a:spcPts val="0"/>
              </a:spcBef>
              <a:spcAft>
                <a:spcPts val="0"/>
              </a:spcAft>
              <a:buClrTx/>
              <a:buSzTx/>
              <a:buFontTx/>
              <a:buNone/>
              <a:tabLst/>
              <a:defRPr/>
            </a:pPr>
            <a:endParaRPr kumimoji="0" lang="es-ES" sz="1050" b="1" i="0" u="none" strike="noStrike" kern="0" cap="none" spc="0" normalizeH="0" baseline="0" noProof="0">
              <a:ln>
                <a:noFill/>
              </a:ln>
              <a:solidFill>
                <a:srgbClr val="FFFFFF"/>
              </a:solidFill>
              <a:effectLst/>
              <a:uLnTx/>
              <a:uFillTx/>
              <a:latin typeface="Montserrat" panose="00000500000000000000" pitchFamily="2" charset="0"/>
              <a:ea typeface="+mn-ea"/>
              <a:cs typeface="+mn-cs"/>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1862196" y="1481083"/>
            <a:ext cx="76195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rPr>
              <a:t>MEDICATION VIA FEED OR WATER</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a:ln>
                <a:noFill/>
              </a:ln>
              <a:solidFill>
                <a:srgbClr val="003399"/>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a:ln>
                  <a:noFill/>
                </a:ln>
                <a:solidFill>
                  <a:srgbClr val="003399"/>
                </a:solidFill>
                <a:effectLst/>
                <a:uLnTx/>
                <a:uFillTx/>
                <a:latin typeface="EC Square Sans Pro" panose="020B0506040000020004" pitchFamily="34" charset="0"/>
                <a:ea typeface="+mn-ea"/>
                <a:cs typeface="Arial" panose="020B0604020202020204" pitchFamily="34" charset="0"/>
              </a:rPr>
              <a:t>Common rules – Veterinary prescription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3399"/>
              </a:solidFill>
              <a:effectLst/>
              <a:uLnTx/>
              <a:uFillTx/>
              <a:latin typeface="Arial" panose="020B0604020202020204" pitchFamily="34" charset="0"/>
              <a:ea typeface="+mn-ea"/>
              <a:cs typeface="Arial" panose="020B0604020202020204" pitchFamily="34" charset="0"/>
            </a:endParaRPr>
          </a:p>
        </p:txBody>
      </p:sp>
      <p:graphicFrame>
        <p:nvGraphicFramePr>
          <p:cNvPr id="10" name="Diagram 1">
            <a:extLst>
              <a:ext uri="{FF2B5EF4-FFF2-40B4-BE49-F238E27FC236}">
                <a16:creationId xmlns:a16="http://schemas.microsoft.com/office/drawing/2014/main" id="{1C8ADAF5-76AF-4855-936C-9D2CB57C2C3C}"/>
              </a:ext>
            </a:extLst>
          </p:cNvPr>
          <p:cNvGraphicFramePr/>
          <p:nvPr/>
        </p:nvGraphicFramePr>
        <p:xfrm>
          <a:off x="457200" y="2070102"/>
          <a:ext cx="8865834" cy="50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6">
            <a:extLst>
              <a:ext uri="{FF2B5EF4-FFF2-40B4-BE49-F238E27FC236}">
                <a16:creationId xmlns:a16="http://schemas.microsoft.com/office/drawing/2014/main" id="{B73D9778-7D4D-42F1-A717-530B7630B63D}"/>
              </a:ext>
            </a:extLst>
          </p:cNvPr>
          <p:cNvSpPr txBox="1"/>
          <p:nvPr/>
        </p:nvSpPr>
        <p:spPr>
          <a:xfrm>
            <a:off x="9719712" y="2825750"/>
            <a:ext cx="2091288" cy="6463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Reg. (EU) 2019/4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rPr>
              <a:t>(MF)</a:t>
            </a:r>
            <a:endParaRPr kumimoji="0" lang="en-GB" sz="1800" b="1" i="0" u="none" strike="noStrike" kern="0" cap="none" spc="0" normalizeH="0" baseline="0" noProof="0">
              <a:ln>
                <a:noFill/>
              </a:ln>
              <a:solidFill>
                <a:srgbClr val="3163B5"/>
              </a:solidFill>
              <a:effectLst/>
              <a:uLnTx/>
              <a:uFillTx/>
              <a:latin typeface="EC Square Sans Pro" panose="020B0506040000020004" pitchFamily="34" charset="0"/>
              <a:ea typeface="Verdana" panose="020B0604030504040204" pitchFamily="34" charset="0"/>
            </a:endParaRPr>
          </a:p>
        </p:txBody>
      </p:sp>
      <p:sp>
        <p:nvSpPr>
          <p:cNvPr id="13" name="TextBox 7">
            <a:extLst>
              <a:ext uri="{FF2B5EF4-FFF2-40B4-BE49-F238E27FC236}">
                <a16:creationId xmlns:a16="http://schemas.microsoft.com/office/drawing/2014/main" id="{F5E625B6-FDB7-4FBA-9B49-2A3AD88D31E7}"/>
              </a:ext>
            </a:extLst>
          </p:cNvPr>
          <p:cNvSpPr txBox="1"/>
          <p:nvPr/>
        </p:nvSpPr>
        <p:spPr>
          <a:xfrm>
            <a:off x="9719712" y="4985860"/>
            <a:ext cx="1964869" cy="14773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Reg. (EU) 2019/6 (VMP)</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3163B5"/>
                </a:solidFill>
                <a:effectLst/>
                <a:uLnTx/>
                <a:uFillTx/>
                <a:latin typeface="EC Square Sans Pro" panose="020B0506040000020004" pitchFamily="34" charset="0"/>
                <a:ea typeface="Verdana" panose="020B0604030504040204" pitchFamily="34" charset="0"/>
              </a:rPr>
              <a:t>&amp; </a:t>
            </a:r>
            <a:r>
              <a:rPr lang="en-US" b="1" dirty="0">
                <a:solidFill>
                  <a:srgbClr val="3163B5"/>
                </a:solidFill>
                <a:latin typeface="EC Square Sans Pro" panose="020B0506040000020004" pitchFamily="34" charset="0"/>
                <a:ea typeface="Verdana" panose="020B0604030504040204" pitchFamily="34" charset="0"/>
              </a:rPr>
              <a:t>Commission Delegated Reg. (EU) 2024/1159</a:t>
            </a:r>
          </a:p>
        </p:txBody>
      </p:sp>
      <p:cxnSp>
        <p:nvCxnSpPr>
          <p:cNvPr id="18" name="Straight Arrow Connector 9">
            <a:extLst>
              <a:ext uri="{FF2B5EF4-FFF2-40B4-BE49-F238E27FC236}">
                <a16:creationId xmlns:a16="http://schemas.microsoft.com/office/drawing/2014/main" id="{4F9941DE-5BFA-429C-B3E8-C441D6B78539}"/>
              </a:ext>
            </a:extLst>
          </p:cNvPr>
          <p:cNvCxnSpPr>
            <a:cxnSpLocks/>
          </p:cNvCxnSpPr>
          <p:nvPr/>
        </p:nvCxnSpPr>
        <p:spPr>
          <a:xfrm flipH="1">
            <a:off x="8470437" y="3130550"/>
            <a:ext cx="1096875"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9" name="Right Brace 8">
            <a:extLst>
              <a:ext uri="{FF2B5EF4-FFF2-40B4-BE49-F238E27FC236}">
                <a16:creationId xmlns:a16="http://schemas.microsoft.com/office/drawing/2014/main" id="{14ABDDA7-ACBB-43BB-A225-9C6DF0A8A8C4}"/>
              </a:ext>
            </a:extLst>
          </p:cNvPr>
          <p:cNvSpPr/>
          <p:nvPr/>
        </p:nvSpPr>
        <p:spPr>
          <a:xfrm>
            <a:off x="9409855" y="4578350"/>
            <a:ext cx="157458" cy="2292349"/>
          </a:xfrm>
          <a:prstGeom prst="rightBrace">
            <a:avLst>
              <a:gd name="adj1" fmla="val 35730"/>
              <a:gd name="adj2" fmla="val 48266"/>
            </a:avLst>
          </a:prstGeom>
          <a:ln w="19050" cmpd="sng">
            <a:solidFill>
              <a:srgbClr val="2C747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94319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AA6D533-5045-43BA-9B12-C06A15751DE9}"/>
              </a:ext>
            </a:extLst>
          </p:cNvPr>
          <p:cNvSpPr>
            <a:spLocks noGrp="1"/>
          </p:cNvSpPr>
          <p:nvPr>
            <p:ph type="body" sz="quarter" idx="10"/>
          </p:nvPr>
        </p:nvSpPr>
        <p:spPr/>
        <p:txBody>
          <a:bodyPr/>
          <a:lstStyle/>
          <a:p>
            <a:r>
              <a:rPr lang="en-GB" sz="2400" dirty="0">
                <a:latin typeface="EC Square Sans Pro" panose="020B0506040000020004" pitchFamily="34" charset="0"/>
              </a:rPr>
              <a:t>Use of Antimicrobial Veterinary Medicinal Products</a:t>
            </a:r>
          </a:p>
          <a:p>
            <a:endParaRPr lang="en-GB" dirty="0"/>
          </a:p>
        </p:txBody>
      </p:sp>
      <p:sp>
        <p:nvSpPr>
          <p:cNvPr id="3" name="34 CuadroTexto">
            <a:extLst>
              <a:ext uri="{FF2B5EF4-FFF2-40B4-BE49-F238E27FC236}">
                <a16:creationId xmlns:a16="http://schemas.microsoft.com/office/drawing/2014/main" id="{D094982D-B49F-4AFD-9FD7-CD8791AF6990}"/>
              </a:ext>
            </a:extLst>
          </p:cNvPr>
          <p:cNvSpPr txBox="1"/>
          <p:nvPr/>
        </p:nvSpPr>
        <p:spPr>
          <a:xfrm>
            <a:off x="5651674" y="3591437"/>
            <a:ext cx="2255508" cy="784830"/>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900" b="1" i="0" u="none" strike="noStrike" kern="1200" cap="none" spc="0" normalizeH="0" baseline="0" noProof="0" dirty="0">
              <a:ln>
                <a:noFill/>
              </a:ln>
              <a:solidFill>
                <a:prstClr val="white"/>
              </a:solidFill>
              <a:effectLst/>
              <a:uLnTx/>
              <a:uFillTx/>
              <a:latin typeface="Montserrat" pitchFamily="2" charset="77"/>
              <a:ea typeface="Steelfish" charset="0"/>
              <a:cs typeface="Steelfish"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a:ea typeface="Steelfish" charset="0"/>
                <a:cs typeface="Steelfish" charset="0"/>
              </a:rPr>
              <a:t>Ban Systematic  Prophylaxis </a:t>
            </a:r>
          </a:p>
        </p:txBody>
      </p:sp>
      <p:sp>
        <p:nvSpPr>
          <p:cNvPr id="8" name="CuadroTexto 7">
            <a:extLst>
              <a:ext uri="{FF2B5EF4-FFF2-40B4-BE49-F238E27FC236}">
                <a16:creationId xmlns:a16="http://schemas.microsoft.com/office/drawing/2014/main" id="{9810DA9E-2D93-44F5-9402-78086515EB11}"/>
              </a:ext>
            </a:extLst>
          </p:cNvPr>
          <p:cNvSpPr txBox="1"/>
          <p:nvPr/>
        </p:nvSpPr>
        <p:spPr>
          <a:xfrm>
            <a:off x="4717996" y="1398873"/>
            <a:ext cx="7016803" cy="461665"/>
          </a:xfrm>
          <a:prstGeom prst="rect">
            <a:avLst/>
          </a:prstGeom>
          <a:solidFill>
            <a:srgbClr val="ECEBEB"/>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Principles for the use of medicated feed</a:t>
            </a:r>
          </a:p>
        </p:txBody>
      </p:sp>
      <p:sp>
        <p:nvSpPr>
          <p:cNvPr id="10" name="Rectángulo redondeado 13">
            <a:extLst>
              <a:ext uri="{FF2B5EF4-FFF2-40B4-BE49-F238E27FC236}">
                <a16:creationId xmlns:a16="http://schemas.microsoft.com/office/drawing/2014/main" id="{314D8D52-E54A-465C-954A-EA031B7F43AE}"/>
              </a:ext>
            </a:extLst>
          </p:cNvPr>
          <p:cNvSpPr/>
          <p:nvPr/>
        </p:nvSpPr>
        <p:spPr>
          <a:xfrm>
            <a:off x="0" y="1388277"/>
            <a:ext cx="4717997" cy="4856293"/>
          </a:xfrm>
          <a:prstGeom prst="roundRect">
            <a:avLst>
              <a:gd name="adj" fmla="val 10"/>
            </a:avLst>
          </a:prstGeom>
          <a:solidFill>
            <a:srgbClr val="ECEBEB"/>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9355D"/>
                </a:solidFill>
                <a:effectLst/>
                <a:uLnTx/>
                <a:uFillTx/>
                <a:latin typeface="EC Square Sans Pro" panose="020B0506040000020004" pitchFamily="34" charset="0"/>
                <a:ea typeface="+mn-ea"/>
                <a:cs typeface="Arial" pitchFamily="34" charset="0"/>
              </a:rPr>
              <a:t>EU legislative framework:  Regulation (EU) 2019/4 on MEDICATED FEED (MF)</a:t>
            </a:r>
          </a:p>
        </p:txBody>
      </p:sp>
      <p:sp>
        <p:nvSpPr>
          <p:cNvPr id="7" name="Rectángulo 6">
            <a:extLst>
              <a:ext uri="{FF2B5EF4-FFF2-40B4-BE49-F238E27FC236}">
                <a16:creationId xmlns:a16="http://schemas.microsoft.com/office/drawing/2014/main" id="{30BE4DFA-174F-4A37-9C73-98ACB3366BFB}"/>
              </a:ext>
            </a:extLst>
          </p:cNvPr>
          <p:cNvSpPr/>
          <p:nvPr/>
        </p:nvSpPr>
        <p:spPr>
          <a:xfrm>
            <a:off x="4717996" y="2014082"/>
            <a:ext cx="6940603" cy="3939540"/>
          </a:xfrm>
          <a:prstGeom prst="rect">
            <a:avLst/>
          </a:prstGeom>
        </p:spPr>
        <p:txBody>
          <a:bodyPr wrap="square">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Ban on the use of MF with antimicrobials for prophylaxis.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Requirement for diagnosis of disease prior to the mandatory prescription for MF.</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Limitation on the duration of a treatment and validity of prescription.</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Reduce any potential synergy between feed medication carry-over residues and occurrence of antimicrobial resistance.</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Measures to increase the quality of medicated feed production (more precise dosage) to avoid </a:t>
            </a:r>
            <a:r>
              <a:rPr kumimoji="0" lang="en-GB" sz="2000" b="0" i="0" u="none" strike="noStrike" kern="1200" cap="none" spc="0" normalizeH="0" baseline="0" noProof="0" dirty="0" err="1">
                <a:ln>
                  <a:noFill/>
                </a:ln>
                <a:solidFill>
                  <a:srgbClr val="002060"/>
                </a:solidFill>
                <a:effectLst/>
                <a:uLnTx/>
                <a:uFillTx/>
                <a:latin typeface="EC Square Sans Pro" panose="020B0506040000020004" pitchFamily="34" charset="0"/>
                <a:ea typeface="+mn-ea"/>
                <a:cs typeface="+mn-cs"/>
              </a:rPr>
              <a:t>subtherapeutic</a:t>
            </a:r>
            <a:r>
              <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 exposure. </a:t>
            </a:r>
          </a:p>
          <a:p>
            <a:pPr marL="342900" marR="0" lvl="1" indent="-342900" algn="l" defTabSz="914400" rtl="0" eaLnBrk="1" fontAlgn="auto" latinLnBrk="0" hangingPunct="1">
              <a:lnSpc>
                <a:spcPct val="100000"/>
              </a:lnSpc>
              <a:spcBef>
                <a:spcPts val="600"/>
              </a:spcBef>
              <a:spcAft>
                <a:spcPts val="600"/>
              </a:spcAft>
              <a:buClr>
                <a:srgbClr val="2C7470"/>
              </a:buClr>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rPr>
              <a:t>Maximum levels of cross-contamination for 24 antimicrobial active substances in non-target feed.</a:t>
            </a:r>
            <a:endParaRPr kumimoji="0" lang="en-GB" sz="2000" b="0" i="0" u="none" strike="noStrike" kern="1200" cap="none" spc="0" normalizeH="0" baseline="0" noProof="0" dirty="0">
              <a:ln>
                <a:noFill/>
              </a:ln>
              <a:solidFill>
                <a:srgbClr val="002060"/>
              </a:solidFill>
              <a:effectLst/>
              <a:uLnTx/>
              <a:uFillTx/>
              <a:latin typeface="EC Square Sans Pro" panose="020B0506040000020004" pitchFamily="34" charset="0"/>
              <a:ea typeface="+mn-ea"/>
              <a:cs typeface="+mn-cs"/>
            </a:endParaRPr>
          </a:p>
        </p:txBody>
      </p:sp>
    </p:spTree>
    <p:extLst>
      <p:ext uri="{BB962C8B-B14F-4D97-AF65-F5344CB8AC3E}">
        <p14:creationId xmlns:p14="http://schemas.microsoft.com/office/powerpoint/2010/main" val="363916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(1/2)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5" name="Marcador de texto 4">
            <a:extLst>
              <a:ext uri="{FF2B5EF4-FFF2-40B4-BE49-F238E27FC236}">
                <a16:creationId xmlns:a16="http://schemas.microsoft.com/office/drawing/2014/main" id="{1403E745-F93A-41C2-A10D-84BE467FBE49}"/>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sp>
        <p:nvSpPr>
          <p:cNvPr id="17" name="CuadroTexto 16">
            <a:extLst>
              <a:ext uri="{FF2B5EF4-FFF2-40B4-BE49-F238E27FC236}">
                <a16:creationId xmlns:a16="http://schemas.microsoft.com/office/drawing/2014/main" id="{0FC923B1-34E6-4EB9-AF33-B29523DFA4A8}"/>
              </a:ext>
            </a:extLst>
          </p:cNvPr>
          <p:cNvSpPr txBox="1"/>
          <p:nvPr/>
        </p:nvSpPr>
        <p:spPr>
          <a:xfrm>
            <a:off x="859972" y="2853075"/>
            <a:ext cx="7652657" cy="2862322"/>
          </a:xfrm>
          <a:prstGeom prst="rect">
            <a:avLst/>
          </a:prstGeom>
          <a:noFill/>
        </p:spPr>
        <p:txBody>
          <a:bodyPr wrap="square">
            <a:spAutoFit/>
          </a:bodyPr>
          <a:lstStyle/>
          <a:p>
            <a:r>
              <a:rPr lang="en-US" dirty="0">
                <a:solidFill>
                  <a:schemeClr val="tx1"/>
                </a:solidFill>
                <a:latin typeface="EC Square Sans Pro" panose="020B0506040000020004" pitchFamily="34" charset="0"/>
              </a:rPr>
              <a:t>Medicated feed (animal feed mixed with medicines by feed business operator) requires: </a:t>
            </a:r>
          </a:p>
          <a:p>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a veterinary prescription</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can only be issued after clinical examination or any other proper assessment of the health status of the animals</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a:p>
            <a:pPr marL="285750" indent="-285750">
              <a:buFont typeface="Arial" panose="020B0604020202020204" pitchFamily="34" charset="0"/>
              <a:buChar char="•"/>
            </a:pPr>
            <a:r>
              <a:rPr lang="en-US" dirty="0">
                <a:solidFill>
                  <a:schemeClr val="tx1"/>
                </a:solidFill>
                <a:latin typeface="EC Square Sans Pro" panose="020B0506040000020004" pitchFamily="34" charset="0"/>
              </a:rPr>
              <a:t>only for diagnosed diseases (except for vaccines and </a:t>
            </a:r>
            <a:r>
              <a:rPr lang="en-US" dirty="0" err="1">
                <a:solidFill>
                  <a:schemeClr val="tx1"/>
                </a:solidFill>
                <a:latin typeface="EC Square Sans Pro" panose="020B0506040000020004" pitchFamily="34" charset="0"/>
              </a:rPr>
              <a:t>parasitics</a:t>
            </a:r>
            <a:r>
              <a:rPr lang="en-US" dirty="0">
                <a:solidFill>
                  <a:schemeClr val="tx1"/>
                </a:solidFill>
                <a:latin typeface="EC Square Sans Pro" panose="020B0506040000020004" pitchFamily="34" charset="0"/>
              </a:rPr>
              <a:t>)</a:t>
            </a:r>
          </a:p>
          <a:p>
            <a:pPr marL="285750" indent="-285750">
              <a:buFont typeface="Arial" panose="020B0604020202020204" pitchFamily="34" charset="0"/>
              <a:buChar char="•"/>
            </a:pPr>
            <a:endParaRPr lang="en-US" dirty="0">
              <a:solidFill>
                <a:schemeClr val="tx1"/>
              </a:solidFill>
              <a:latin typeface="EC Square Sans Pro" panose="020B0506040000020004" pitchFamily="34" charset="0"/>
            </a:endParaRPr>
          </a:p>
        </p:txBody>
      </p:sp>
      <p:sp>
        <p:nvSpPr>
          <p:cNvPr id="21" name="TextBox 27">
            <a:extLst>
              <a:ext uri="{FF2B5EF4-FFF2-40B4-BE49-F238E27FC236}">
                <a16:creationId xmlns:a16="http://schemas.microsoft.com/office/drawing/2014/main" id="{9DC533AF-C882-40FB-8C14-2F9CAEE9332E}"/>
              </a:ext>
            </a:extLst>
          </p:cNvPr>
          <p:cNvSpPr txBox="1"/>
          <p:nvPr/>
        </p:nvSpPr>
        <p:spPr>
          <a:xfrm>
            <a:off x="-7196" y="6388040"/>
            <a:ext cx="8755621" cy="400110"/>
          </a:xfrm>
          <a:prstGeom prst="rect">
            <a:avLst/>
          </a:prstGeom>
          <a:solidFill>
            <a:srgbClr val="003399"/>
          </a:solidFill>
        </p:spPr>
        <p:txBody>
          <a:bodyPr wrap="square" rtlCol="0">
            <a:spAutoFit/>
          </a:bodyPr>
          <a:lstStyle/>
          <a:p>
            <a:pPr marL="892175"/>
            <a:r>
              <a:rPr lang="en-US" sz="2000">
                <a:solidFill>
                  <a:schemeClr val="bg1"/>
                </a:solidFill>
                <a:latin typeface="EC Square Sans Pro" panose="020B0506040000020004" pitchFamily="34" charset="0"/>
                <a:sym typeface="Wingdings 2" panose="05020102010507070707" pitchFamily="18" charset="2"/>
              </a:rPr>
              <a:t></a:t>
            </a:r>
            <a:r>
              <a:rPr lang="en-US" sz="2000">
                <a:solidFill>
                  <a:schemeClr val="bg1"/>
                </a:solidFill>
                <a:latin typeface="EC Square Sans Pro" panose="020B0506040000020004" pitchFamily="34" charset="0"/>
              </a:rPr>
              <a:t>Watch out for interactions with other medications! </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Tree>
    <p:extLst>
      <p:ext uri="{BB962C8B-B14F-4D97-AF65-F5344CB8AC3E}">
        <p14:creationId xmlns:p14="http://schemas.microsoft.com/office/powerpoint/2010/main" val="3553973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n-US" sz="2800">
                <a:latin typeface="EC Square Sans Pro" panose="020B0506040000020004" pitchFamily="34" charset="0"/>
              </a:rPr>
              <a:t>Common rules</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373161"/>
            <a:ext cx="12213771" cy="766789"/>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defRPr/>
            </a:pPr>
            <a:endParaRPr lang="es-ES" sz="1050" b="1" kern="0">
              <a:solidFill>
                <a:schemeClr val="bg1"/>
              </a:solidFill>
              <a:latin typeface="Montserrat" panose="00000500000000000000" pitchFamily="2" charset="0"/>
            </a:endParaRP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914400" y="1481083"/>
            <a:ext cx="10134600"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chemeClr val="bg1"/>
                </a:solidFill>
                <a:latin typeface="EC Square Sans Pro" panose="020B0506040000020004" pitchFamily="34" charset="0"/>
              </a:rPr>
              <a:t>Veterinary prescriptions in relation to medicated feed (2/2)</a:t>
            </a:r>
            <a:endParaRPr lang="en-GB" sz="2000" b="1">
              <a:solidFill>
                <a:srgbClr val="003399"/>
              </a:solidFill>
              <a:latin typeface="EC Square Sans Pro" panose="020B0506040000020004" pitchFamily="34" charset="0"/>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2000" y="311150"/>
            <a:ext cx="8008947"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2800">
                <a:latin typeface="EC Square Sans Pro" panose="020B0506040000020004" pitchFamily="34" charset="0"/>
              </a:rPr>
              <a:t>Common rules – Veterinary prescription</a:t>
            </a:r>
          </a:p>
          <a:p>
            <a:endParaRPr lang="en-GB"/>
          </a:p>
        </p:txBody>
      </p:sp>
      <p:sp>
        <p:nvSpPr>
          <p:cNvPr id="16" name="CuadroTexto 15">
            <a:extLst>
              <a:ext uri="{FF2B5EF4-FFF2-40B4-BE49-F238E27FC236}">
                <a16:creationId xmlns:a16="http://schemas.microsoft.com/office/drawing/2014/main" id="{CA4F286C-8610-4DEC-92C0-47FD21775EE4}"/>
              </a:ext>
            </a:extLst>
          </p:cNvPr>
          <p:cNvSpPr txBox="1"/>
          <p:nvPr/>
        </p:nvSpPr>
        <p:spPr>
          <a:xfrm>
            <a:off x="881743" y="2165725"/>
            <a:ext cx="1369287" cy="276999"/>
          </a:xfrm>
          <a:prstGeom prst="rect">
            <a:avLst/>
          </a:prstGeom>
          <a:noFill/>
        </p:spPr>
        <p:txBody>
          <a:bodyPr wrap="square" rtlCol="0">
            <a:spAutoFit/>
          </a:bodyPr>
          <a:lstStyle/>
          <a:p>
            <a:r>
              <a:rPr lang="en-GB" sz="1200" kern="1200">
                <a:solidFill>
                  <a:srgbClr val="024B9C"/>
                </a:solidFill>
                <a:latin typeface="EC Square Sans Pro" panose="020B0506040000020004" pitchFamily="34" charset="0"/>
                <a:ea typeface="+mn-ea"/>
                <a:cs typeface="+mn-cs"/>
              </a:rPr>
              <a:t>Reg.(EU) 2019/4</a:t>
            </a:r>
          </a:p>
        </p:txBody>
      </p:sp>
      <p:pic>
        <p:nvPicPr>
          <p:cNvPr id="22" name="Picture 3" descr="A hand holding a pile of dry dog food&#10;&#10;Description automatically generated">
            <a:extLst>
              <a:ext uri="{FF2B5EF4-FFF2-40B4-BE49-F238E27FC236}">
                <a16:creationId xmlns:a16="http://schemas.microsoft.com/office/drawing/2014/main" id="{7B534015-6DA9-449B-BA10-698AA9DA8FC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763000" y="2139950"/>
            <a:ext cx="3449770" cy="4730750"/>
          </a:xfrm>
          <a:prstGeom prst="rect">
            <a:avLst/>
          </a:prstGeom>
        </p:spPr>
      </p:pic>
      <p:sp>
        <p:nvSpPr>
          <p:cNvPr id="11" name="TextBox 7">
            <a:extLst>
              <a:ext uri="{FF2B5EF4-FFF2-40B4-BE49-F238E27FC236}">
                <a16:creationId xmlns:a16="http://schemas.microsoft.com/office/drawing/2014/main" id="{AF31CA81-C9B7-4794-9E9B-CD429D968F54}"/>
              </a:ext>
            </a:extLst>
          </p:cNvPr>
          <p:cNvSpPr txBox="1"/>
          <p:nvPr/>
        </p:nvSpPr>
        <p:spPr>
          <a:xfrm>
            <a:off x="689725" y="2876386"/>
            <a:ext cx="7994708" cy="3170099"/>
          </a:xfrm>
          <a:prstGeom prst="rect">
            <a:avLst/>
          </a:prstGeom>
          <a:noFill/>
        </p:spPr>
        <p:txBody>
          <a:bodyPr wrap="square" rtlCol="0">
            <a:spAutoFit/>
          </a:bodyPr>
          <a:lstStyle/>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Record keeping</a:t>
            </a:r>
            <a:r>
              <a:rPr lang="en-US" sz="2000" dirty="0">
                <a:solidFill>
                  <a:srgbClr val="003399"/>
                </a:solidFill>
                <a:latin typeface="EC Square Sans Pro" panose="020B0506040000020004" pitchFamily="34" charset="0"/>
              </a:rPr>
              <a:t>: </a:t>
            </a:r>
            <a:r>
              <a:rPr lang="en-US" sz="2000" dirty="0">
                <a:solidFill>
                  <a:schemeClr val="tx1"/>
                </a:solidFill>
                <a:latin typeface="EC Square Sans Pro" panose="020B0506040000020004" pitchFamily="34" charset="0"/>
              </a:rPr>
              <a:t>Veterinary prescriptions should be kept by feed mill and the veterinarian prescribing &amp; animal keeper for 5 years</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dirty="0">
                <a:solidFill>
                  <a:schemeClr val="tx1"/>
                </a:solidFill>
                <a:latin typeface="EC Square Sans Pro" panose="020B0506040000020004" pitchFamily="34" charset="0"/>
              </a:rPr>
              <a:t>1 prescription = 1 veterinary treatment </a:t>
            </a:r>
            <a:br>
              <a:rPr lang="en-US" sz="2000" dirty="0">
                <a:solidFill>
                  <a:schemeClr val="tx1"/>
                </a:solidFill>
                <a:latin typeface="EC Square Sans Pro" panose="020B0506040000020004" pitchFamily="34" charset="0"/>
              </a:rPr>
            </a:b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Maximum duration of treatment</a:t>
            </a:r>
            <a:r>
              <a:rPr lang="en-US" sz="2000" dirty="0">
                <a:solidFill>
                  <a:schemeClr val="tx1"/>
                </a:solidFill>
                <a:latin typeface="EC Square Sans Pro" panose="020B0506040000020004" pitchFamily="34" charset="0"/>
              </a:rPr>
              <a:t>: 2 weeks for antibiotics, 1 month for other medicines</a:t>
            </a:r>
          </a:p>
          <a:p>
            <a:pPr marL="342900" indent="-342900">
              <a:buFont typeface="Arial" panose="020B0604020202020204" pitchFamily="34" charset="0"/>
              <a:buChar char="•"/>
            </a:pPr>
            <a:endParaRPr lang="en-US" sz="2000" dirty="0">
              <a:solidFill>
                <a:schemeClr val="tx1"/>
              </a:solidFill>
              <a:latin typeface="EC Square Sans Pro" panose="020B0506040000020004" pitchFamily="34" charset="0"/>
            </a:endParaRPr>
          </a:p>
          <a:p>
            <a:pPr marL="342900" indent="-342900">
              <a:buFont typeface="Arial" panose="020B0604020202020204" pitchFamily="34" charset="0"/>
              <a:buChar char="•"/>
            </a:pPr>
            <a:r>
              <a:rPr lang="en-US" sz="2000" b="1" dirty="0">
                <a:solidFill>
                  <a:srgbClr val="003399"/>
                </a:solidFill>
                <a:latin typeface="EC Square Sans Pro" panose="020B0506040000020004" pitchFamily="34" charset="0"/>
              </a:rPr>
              <a:t>Validity prescription</a:t>
            </a:r>
            <a:r>
              <a:rPr lang="en-US" sz="2000" dirty="0">
                <a:solidFill>
                  <a:schemeClr val="tx1"/>
                </a:solidFill>
                <a:latin typeface="EC Square Sans Pro" panose="020B0506040000020004" pitchFamily="34" charset="0"/>
              </a:rPr>
              <a:t>: max 5 days for feed with antimicrobial, max 3 weeks for other medicines for food-producing animals, rest 6 months</a:t>
            </a:r>
          </a:p>
        </p:txBody>
      </p:sp>
      <p:sp>
        <p:nvSpPr>
          <p:cNvPr id="13" name="Marcador de texto 4">
            <a:extLst>
              <a:ext uri="{FF2B5EF4-FFF2-40B4-BE49-F238E27FC236}">
                <a16:creationId xmlns:a16="http://schemas.microsoft.com/office/drawing/2014/main" id="{EF94D7BC-2264-4BCE-94E9-E3C700EFF2AF}"/>
              </a:ext>
            </a:extLst>
          </p:cNvPr>
          <p:cNvSpPr txBox="1">
            <a:spLocks/>
          </p:cNvSpPr>
          <p:nvPr/>
        </p:nvSpPr>
        <p:spPr>
          <a:xfrm>
            <a:off x="1491343" y="2309415"/>
            <a:ext cx="5715000" cy="457200"/>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ctr"/>
            <a:r>
              <a:rPr lang="en-US" sz="2800" b="1">
                <a:solidFill>
                  <a:srgbClr val="003399"/>
                </a:solidFill>
                <a:latin typeface="EC Square Sans Pro" panose="020B0506040000020004" pitchFamily="34" charset="0"/>
              </a:rPr>
              <a:t>Article 16</a:t>
            </a:r>
          </a:p>
        </p:txBody>
      </p:sp>
    </p:spTree>
    <p:extLst>
      <p:ext uri="{BB962C8B-B14F-4D97-AF65-F5344CB8AC3E}">
        <p14:creationId xmlns:p14="http://schemas.microsoft.com/office/powerpoint/2010/main" val="2948961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8FF0C3B0-8099-791F-475C-767B65B12EB5}"/>
              </a:ext>
            </a:extLst>
          </p:cNvPr>
          <p:cNvSpPr>
            <a:spLocks noGrp="1"/>
          </p:cNvSpPr>
          <p:nvPr>
            <p:ph type="body" sz="quarter" idx="10"/>
          </p:nvPr>
        </p:nvSpPr>
        <p:spPr>
          <a:xfrm>
            <a:off x="1066800" y="3968750"/>
            <a:ext cx="2895600" cy="1143000"/>
          </a:xfrm>
          <a:effectLst>
            <a:outerShdw blurRad="50800" dist="38100" dir="5400000" algn="t" rotWithShape="0">
              <a:prstClr val="black">
                <a:alpha val="40000"/>
              </a:prstClr>
            </a:outerShdw>
            <a:reflection blurRad="6350" stA="50000" endA="300" endPos="90000" dir="5400000" sy="-100000" algn="bl" rotWithShape="0"/>
          </a:effectLst>
        </p:spPr>
        <p:txBody>
          <a:bodyPr/>
          <a:lstStyle/>
          <a:p>
            <a:r>
              <a:rPr lang="es-ES" sz="4400" b="1" dirty="0">
                <a:solidFill>
                  <a:srgbClr val="002060"/>
                </a:solidFill>
                <a:latin typeface="EC Square Sans Pro"/>
              </a:rPr>
              <a:t>PORTUGAL</a:t>
            </a:r>
          </a:p>
          <a:p>
            <a:r>
              <a:rPr lang="es-ES" sz="3200" b="1" dirty="0" err="1">
                <a:solidFill>
                  <a:srgbClr val="002060"/>
                </a:solidFill>
                <a:latin typeface="EC Square Sans Pro"/>
              </a:rPr>
              <a:t>specifications</a:t>
            </a:r>
            <a:endParaRPr lang="es-ES" sz="3200" b="1" dirty="0">
              <a:solidFill>
                <a:srgbClr val="002060"/>
              </a:solidFill>
              <a:latin typeface="EC Square Sans Pro"/>
            </a:endParaRPr>
          </a:p>
        </p:txBody>
      </p:sp>
      <p:pic>
        <p:nvPicPr>
          <p:cNvPr id="1026" name="Picture 2">
            <a:extLst>
              <a:ext uri="{FF2B5EF4-FFF2-40B4-BE49-F238E27FC236}">
                <a16:creationId xmlns:a16="http://schemas.microsoft.com/office/drawing/2014/main" id="{D3D7046E-719F-6629-60B8-415C6D1DA2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671711" y="2263775"/>
            <a:ext cx="3514725"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925672"/>
      </p:ext>
    </p:extLst>
  </p:cSld>
  <p:clrMapOvr>
    <a:masterClrMapping/>
  </p:clrMapOvr>
</p:sld>
</file>

<file path=ppt/theme/theme1.xml><?xml version="1.0" encoding="utf-8"?>
<a:theme xmlns:a="http://schemas.openxmlformats.org/drawingml/2006/main" name="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1858</Words>
  <Application>Microsoft Office PowerPoint</Application>
  <PresentationFormat>Custom</PresentationFormat>
  <Paragraphs>153</Paragraphs>
  <Slides>17</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EC Square Sans Pro</vt:lpstr>
      <vt:lpstr>Montserrat</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Andrea Castro Troya</cp:lastModifiedBy>
  <cp:revision>26</cp:revision>
  <dcterms:created xsi:type="dcterms:W3CDTF">2023-11-20T15:58:16Z</dcterms:created>
  <dcterms:modified xsi:type="dcterms:W3CDTF">2024-06-03T08:01:56Z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MSIP_Label_6bd9ddd1-4d20-43f6-abfa-fc3c07406f94_Enabled">
    <vt:lpwstr>true</vt:lpwstr>
  </property>
  <property fmtid="{D5CDD505-2E9C-101B-9397-08002B2CF9AE}" pid="8" name="MSIP_Label_6bd9ddd1-4d20-43f6-abfa-fc3c07406f94_SetDate">
    <vt:lpwstr>2024-04-25T09:31:17Z</vt:lpwstr>
  </property>
  <property fmtid="{D5CDD505-2E9C-101B-9397-08002B2CF9AE}" pid="9" name="MSIP_Label_6bd9ddd1-4d20-43f6-abfa-fc3c07406f94_Method">
    <vt:lpwstr>Standard</vt:lpwstr>
  </property>
  <property fmtid="{D5CDD505-2E9C-101B-9397-08002B2CF9AE}" pid="10" name="MSIP_Label_6bd9ddd1-4d20-43f6-abfa-fc3c07406f94_Name">
    <vt:lpwstr>Commission Use</vt:lpwstr>
  </property>
  <property fmtid="{D5CDD505-2E9C-101B-9397-08002B2CF9AE}" pid="11" name="MSIP_Label_6bd9ddd1-4d20-43f6-abfa-fc3c07406f94_SiteId">
    <vt:lpwstr>b24c8b06-522c-46fe-9080-70926f8dddb1</vt:lpwstr>
  </property>
  <property fmtid="{D5CDD505-2E9C-101B-9397-08002B2CF9AE}" pid="12" name="MSIP_Label_6bd9ddd1-4d20-43f6-abfa-fc3c07406f94_ActionId">
    <vt:lpwstr>211e64c5-db1a-4a44-8ea2-58c1c8b1c140</vt:lpwstr>
  </property>
  <property fmtid="{D5CDD505-2E9C-101B-9397-08002B2CF9AE}" pid="13" name="MSIP_Label_6bd9ddd1-4d20-43f6-abfa-fc3c07406f94_ContentBits">
    <vt:lpwstr>0</vt:lpwstr>
  </property>
</Properties>
</file>