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64" r:id="rId19"/>
    <p:sldId id="2465" r:id="rId20"/>
    <p:sldId id="2466" r:id="rId21"/>
    <p:sldId id="2467" r:id="rId22"/>
    <p:sldId id="2468" r:id="rId23"/>
    <p:sldId id="2469" r:id="rId24"/>
    <p:sldId id="270" r:id="rId25"/>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62" d="100"/>
          <a:sy n="62" d="100"/>
        </p:scale>
        <p:origin x="72" y="5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12/06/2024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t>(Section 30 of the Veterinary Care Act</a:t>
            </a:r>
            <a:endParaRPr sz="1200" b="1"/>
          </a:p>
          <a:p>
            <a:endParaRPr sz="1200" b="1"/>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120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411975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15002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dirty="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40052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dirty="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22</a:t>
            </a:fld>
            <a:endParaRPr lang="en-GB"/>
          </a:p>
        </p:txBody>
      </p:sp>
    </p:spTree>
    <p:extLst>
      <p:ext uri="{BB962C8B-B14F-4D97-AF65-F5344CB8AC3E}">
        <p14:creationId xmlns:p14="http://schemas.microsoft.com/office/powerpoint/2010/main" val="24069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dirty="0"/>
          </a:p>
        </p:txBody>
      </p:sp>
      <p:sp>
        <p:nvSpPr>
          <p:cNvPr id="4" name="Zástupný objekt pre číslo snímky 3"/>
          <p:cNvSpPr>
            <a:spLocks noGrp="1"/>
          </p:cNvSpPr>
          <p:nvPr>
            <p:ph type="sldNum" sz="quarter" idx="10"/>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31950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SLOVAKIA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21 JUNE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SLOVAKIA</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6229398"/>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t>Medicated feed</a:t>
            </a:r>
          </a:p>
          <a:p>
            <a:pPr>
              <a:lnSpc>
                <a:spcPct val="120000"/>
              </a:lnSpc>
              <a:defRPr sz="2800"/>
            </a:pPr>
            <a:r>
              <a:rPr b="1"/>
              <a:t>Act No 39/2007 on</a:t>
            </a:r>
            <a:r>
              <a:t> veterinary care, as amended</a:t>
            </a:r>
            <a:endParaRPr sz="2800">
              <a:solidFill>
                <a:srgbClr val="002060"/>
              </a:solidFill>
              <a:latin typeface="EC Square Sans Pro" panose="020B0506040000020004" pitchFamily="34" charset="0"/>
            </a:endParaRPr>
          </a:p>
          <a:p>
            <a:pPr>
              <a:defRPr sz="1800" b="1"/>
            </a:pPr>
            <a:r>
              <a:t>Preparation, placing on the market and use of medicated feed</a:t>
            </a:r>
            <a:endParaRPr sz="1800"/>
          </a:p>
          <a:p>
            <a:endParaRPr sz="1800"/>
          </a:p>
          <a:p>
            <a:pPr marL="285750" indent="-285750">
              <a:buFont typeface="Wingdings" panose="05000000000000000000" pitchFamily="2" charset="2"/>
              <a:buChar char="ü"/>
              <a:defRPr sz="1800"/>
            </a:pPr>
            <a:r>
              <a:t>The preparation, placing on the market, storage, prescription and use of medicated feed by veterinarians must be carried out in such a way as to avoid endangering or harming animal health and </a:t>
            </a:r>
            <a:r>
              <a:rPr b="1"/>
              <a:t>to ensure the wholesomeness of products of animal origin obtained from animals to which medicated feed has been administered.</a:t>
            </a:r>
          </a:p>
          <a:p>
            <a:endParaRPr sz="1800"/>
          </a:p>
          <a:p>
            <a:pPr marL="285750" indent="-285750">
              <a:buFont typeface="Wingdings" panose="05000000000000000000" pitchFamily="2" charset="2"/>
              <a:buChar char="ü"/>
              <a:defRPr sz="1800"/>
            </a:pPr>
            <a:r>
              <a:t>Medicated feedingstuffs may be prepared only by manufacturers who have approved premises and conditions and who are subject to veterinary supervision.</a:t>
            </a:r>
          </a:p>
          <a:p>
            <a:endParaRPr sz="1800"/>
          </a:p>
          <a:p>
            <a:pPr marL="285750" indent="-285750">
              <a:buFont typeface="Wingdings" panose="05000000000000000000" pitchFamily="2" charset="2"/>
              <a:buChar char="ü"/>
              <a:defRPr sz="1800"/>
            </a:pPr>
            <a:r>
              <a:t>Control of the preparation of medicated feed is carried out by the Veterinary Medicines Control Institute in cooperation with the competent regional veterinary and food administration.</a:t>
            </a:r>
          </a:p>
          <a:p>
            <a:endParaRPr sz="1800"/>
          </a:p>
          <a:p>
            <a:pPr marL="285750" indent="-285750">
              <a:buFont typeface="Wingdings" panose="05000000000000000000" pitchFamily="2" charset="2"/>
              <a:buChar char="ü"/>
              <a:defRPr sz="1800"/>
            </a:pPr>
            <a:r>
              <a:t>The control of the holding, placing on the market and use of medicated feed and the inspection of medicated feed in these operations shall be carried out by the veterinary authorities.</a:t>
            </a:r>
          </a:p>
          <a:p>
            <a:endParaRPr sz="280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339974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4413516"/>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Medicated feed</a:t>
            </a:r>
          </a:p>
          <a:p>
            <a:pPr>
              <a:lnSpc>
                <a:spcPct val="120000"/>
              </a:lnSpc>
              <a:defRPr sz="2800"/>
            </a:pPr>
            <a:r>
              <a:rPr b="1" dirty="0"/>
              <a:t>Act No 39/2007 on</a:t>
            </a:r>
            <a:r>
              <a:rPr dirty="0"/>
              <a:t> veterinary care, as amended</a:t>
            </a:r>
            <a:endParaRPr sz="2800" dirty="0">
              <a:solidFill>
                <a:srgbClr val="002060"/>
              </a:solidFill>
              <a:latin typeface="EC Square Sans Pro" panose="020B0506040000020004" pitchFamily="34" charset="0"/>
            </a:endParaRPr>
          </a:p>
          <a:p>
            <a:pPr>
              <a:defRPr sz="1800" b="1"/>
            </a:pPr>
            <a:r>
              <a:rPr dirty="0"/>
              <a:t>Preparation, placing on the market and use of medicated feed</a:t>
            </a:r>
            <a:endParaRPr sz="1800" dirty="0"/>
          </a:p>
          <a:p>
            <a:endParaRPr sz="1800" dirty="0"/>
          </a:p>
          <a:p>
            <a:pPr marL="285750" indent="-285750">
              <a:buFont typeface="Wingdings" panose="05000000000000000000" pitchFamily="2" charset="2"/>
              <a:buChar char="ü"/>
              <a:defRPr sz="1800"/>
            </a:pPr>
            <a:r>
              <a:rPr dirty="0"/>
              <a:t>The </a:t>
            </a:r>
            <a:r>
              <a:rPr lang="sk-SK" dirty="0" err="1"/>
              <a:t>District</a:t>
            </a:r>
            <a:r>
              <a:rPr dirty="0"/>
              <a:t> Veterinary and Food Administration carries out checks on the registration, storage and use of medicated feed in animal holdings.</a:t>
            </a:r>
          </a:p>
          <a:p>
            <a:endParaRPr sz="1800" dirty="0"/>
          </a:p>
          <a:p>
            <a:pPr marL="285750" indent="-285750">
              <a:buFont typeface="Wingdings" panose="05000000000000000000" pitchFamily="2" charset="2"/>
              <a:buChar char="ü"/>
              <a:defRPr sz="1800"/>
            </a:pPr>
            <a:r>
              <a:rPr dirty="0"/>
              <a:t>The owner or keeper of animals shall be obliged to record the use of medicated feed in livestock in a register.</a:t>
            </a:r>
          </a:p>
          <a:p>
            <a:endParaRPr sz="1800" dirty="0"/>
          </a:p>
          <a:p>
            <a:pPr marL="285750" indent="-285750">
              <a:buFont typeface="Wingdings" panose="05000000000000000000" pitchFamily="2" charset="2"/>
              <a:buChar char="ü"/>
              <a:defRPr sz="1800"/>
            </a:pPr>
            <a:r>
              <a:rPr dirty="0"/>
              <a:t>The owner or keeper of the animals is obliged to provide data on the consumption of medicated feed to the competent veterinary authority.</a:t>
            </a:r>
          </a:p>
          <a:p>
            <a:pPr>
              <a:lnSpc>
                <a:spcPct val="120000"/>
              </a:lnSpc>
            </a:pPr>
            <a:endParaRPr sz="2800"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257734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SLOVAKIA, 21 JUNE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532297" y="787880"/>
            <a:ext cx="10969371" cy="5798510"/>
          </a:xfrm>
          <a:prstGeom prst="rect">
            <a:avLst/>
          </a:prstGeom>
          <a:noFill/>
        </p:spPr>
        <p:txBody>
          <a:bodyPr wrap="square" lIns="91440" tIns="45720" rIns="91440" bIns="45720" anchor="t">
            <a:spAutoFit/>
          </a:bodyPr>
          <a:lstStyle/>
          <a:p>
            <a:pPr algn="just">
              <a:lnSpc>
                <a:spcPct val="120000"/>
              </a:lnSpc>
              <a:defRPr sz="2800">
                <a:solidFill>
                  <a:srgbClr val="002060"/>
                </a:solidFill>
                <a:latin typeface="EC Square Sans Pro" panose="020B0506040000020004" pitchFamily="34" charset="0"/>
              </a:defRPr>
            </a:pPr>
            <a:r>
              <a:rPr dirty="0"/>
              <a:t>Medicated feed</a:t>
            </a:r>
          </a:p>
          <a:p>
            <a:pPr algn="just">
              <a:lnSpc>
                <a:spcPct val="120000"/>
              </a:lnSpc>
              <a:defRPr sz="2800"/>
            </a:pPr>
            <a:r>
              <a:rPr b="1" dirty="0"/>
              <a:t>Act No 39/2007 on</a:t>
            </a:r>
            <a:r>
              <a:rPr dirty="0"/>
              <a:t> veterinary care, as amended</a:t>
            </a:r>
            <a:endParaRPr sz="2800" dirty="0">
              <a:solidFill>
                <a:srgbClr val="002060"/>
              </a:solidFill>
              <a:latin typeface="EC Square Sans Pro" panose="020B0506040000020004" pitchFamily="34" charset="0"/>
            </a:endParaRPr>
          </a:p>
          <a:p>
            <a:pPr algn="just">
              <a:defRPr sz="1800" b="1"/>
            </a:pPr>
            <a:r>
              <a:rPr dirty="0"/>
              <a:t>Placing on the market of medicated feed and approval of establishments for the preparation of medicated feed</a:t>
            </a:r>
            <a:endParaRPr sz="1800" dirty="0"/>
          </a:p>
          <a:p>
            <a:pPr marL="285750" indent="-285750" algn="just">
              <a:buFont typeface="Wingdings" panose="05000000000000000000" pitchFamily="2" charset="2"/>
              <a:buChar char="ü"/>
              <a:defRPr sz="1800"/>
            </a:pPr>
            <a:r>
              <a:rPr dirty="0"/>
              <a:t>Medicated feed may only be prepared and placed on the market in an approved establishment</a:t>
            </a:r>
            <a:endParaRPr sz="1800" dirty="0"/>
          </a:p>
          <a:p>
            <a:pPr marL="285750" indent="-285750" algn="just">
              <a:buFont typeface="Wingdings" panose="05000000000000000000" pitchFamily="2" charset="2"/>
              <a:buChar char="ü"/>
            </a:pPr>
            <a:r>
              <a:rPr dirty="0"/>
              <a:t>The operator must submit an application to the </a:t>
            </a:r>
            <a:r>
              <a:rPr sz="1800" dirty="0"/>
              <a:t>Institute for the </a:t>
            </a:r>
            <a:r>
              <a:rPr lang="sk-SK" sz="1800" dirty="0"/>
              <a:t>State </a:t>
            </a:r>
            <a:r>
              <a:rPr sz="1800" dirty="0"/>
              <a:t>Control of Veterinary </a:t>
            </a:r>
            <a:r>
              <a:rPr lang="sk-SK" sz="1800" dirty="0" err="1"/>
              <a:t>Biologicals</a:t>
            </a:r>
            <a:r>
              <a:rPr lang="sk-SK" sz="1800" dirty="0"/>
              <a:t> and </a:t>
            </a:r>
            <a:r>
              <a:rPr lang="sk-SK" sz="1800" dirty="0" err="1"/>
              <a:t>Medicaments</a:t>
            </a:r>
            <a:r>
              <a:rPr lang="sk-SK" sz="1800" dirty="0"/>
              <a:t> (ISCVBM)</a:t>
            </a:r>
            <a:r>
              <a:rPr sz="1800" dirty="0"/>
              <a:t> </a:t>
            </a:r>
          </a:p>
          <a:p>
            <a:pPr marL="285750" indent="-285750" algn="just">
              <a:buFont typeface="Wingdings" panose="05000000000000000000" pitchFamily="2" charset="2"/>
              <a:buChar char="ü"/>
              <a:defRPr sz="1800"/>
            </a:pPr>
            <a:r>
              <a:rPr dirty="0"/>
              <a:t>On the basis of the inspection of the establishment for the preparation of medicated feed, the </a:t>
            </a:r>
            <a:r>
              <a:rPr lang="sk-SK" dirty="0"/>
              <a:t>ISCVBM</a:t>
            </a:r>
            <a:r>
              <a:rPr dirty="0"/>
              <a:t> shall decide on the conditional approval of the establishment for the preparation of medicated feed for a maximum period of three months if the establishment for the preparation of medicated feed meets the requirements </a:t>
            </a:r>
            <a:endParaRPr sz="1800" dirty="0"/>
          </a:p>
          <a:p>
            <a:pPr marL="285750" indent="-285750" algn="just">
              <a:buFont typeface="Wingdings" panose="05000000000000000000" pitchFamily="2" charset="2"/>
              <a:buChar char="ü"/>
              <a:defRPr sz="1800"/>
            </a:pPr>
            <a:r>
              <a:rPr dirty="0"/>
              <a:t>Within three months of the date of conditional approval of the establishment for the preparation of medicated feed, the </a:t>
            </a:r>
            <a:r>
              <a:rPr lang="sk-SK" dirty="0"/>
              <a:t>ISCVBM</a:t>
            </a:r>
            <a:r>
              <a:rPr dirty="0"/>
              <a:t> shall carry out an inspection</a:t>
            </a:r>
          </a:p>
          <a:p>
            <a:pPr marL="285750" indent="-285750" algn="just">
              <a:buFont typeface="Wingdings" panose="05000000000000000000" pitchFamily="2" charset="2"/>
              <a:buChar char="ü"/>
            </a:pPr>
            <a:r>
              <a:rPr dirty="0"/>
              <a:t>Conditional approval may be for a maximum period of 6 months</a:t>
            </a:r>
          </a:p>
          <a:p>
            <a:pPr marL="285750" indent="-285750" algn="just">
              <a:buFont typeface="Wingdings" panose="05000000000000000000" pitchFamily="2" charset="2"/>
              <a:buChar char="ü"/>
              <a:defRPr sz="1800"/>
            </a:pPr>
            <a:r>
              <a:rPr dirty="0"/>
              <a:t>This is followed by a permanent approval or refusal</a:t>
            </a:r>
          </a:p>
          <a:p>
            <a:pPr marL="285750" indent="-285750" algn="just">
              <a:buFont typeface="Wingdings" panose="05000000000000000000" pitchFamily="2" charset="2"/>
              <a:buChar char="ü"/>
              <a:defRPr sz="1800"/>
            </a:pPr>
            <a:r>
              <a:rPr dirty="0"/>
              <a:t>The State Veterinary and Food Administration shall, within three days of the date of notification of the </a:t>
            </a:r>
            <a:r>
              <a:rPr lang="sk-SK" dirty="0"/>
              <a:t>ISCVBM</a:t>
            </a:r>
            <a:r>
              <a:rPr dirty="0"/>
              <a:t>, enter the establishment for the preparation of medicated feed in the list of establishments for the preparation of medicated feed, assign an official number to the establishment for the preparation of medicated feed.</a:t>
            </a:r>
            <a:endParaRPr sz="2800" dirty="0">
              <a:solidFill>
                <a:srgbClr val="002060"/>
              </a:solidFill>
              <a:latin typeface="EC Square Sans Pro" panose="020B0506040000020004" pitchFamily="34" charset="0"/>
            </a:endParaRPr>
          </a:p>
        </p:txBody>
      </p:sp>
    </p:spTree>
    <p:extLst>
      <p:ext uri="{BB962C8B-B14F-4D97-AF65-F5344CB8AC3E}">
        <p14:creationId xmlns:p14="http://schemas.microsoft.com/office/powerpoint/2010/main" val="212369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532298" y="787880"/>
            <a:ext cx="10439400" cy="4228850"/>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Medicated feed</a:t>
            </a:r>
          </a:p>
          <a:p>
            <a:pPr marL="457200" indent="-457200">
              <a:lnSpc>
                <a:spcPct val="120000"/>
              </a:lnSpc>
              <a:buFont typeface="Wingdings" panose="05000000000000000000" pitchFamily="2" charset="2"/>
              <a:buChar char="ü"/>
              <a:defRPr sz="2800"/>
            </a:pPr>
            <a:r>
              <a:rPr b="1" dirty="0"/>
              <a:t>Act No 39/2007 on</a:t>
            </a:r>
            <a:r>
              <a:rPr dirty="0"/>
              <a:t> veterinary care, as amended</a:t>
            </a:r>
          </a:p>
          <a:p>
            <a:pPr>
              <a:lnSpc>
                <a:spcPct val="120000"/>
              </a:lnSpc>
            </a:pPr>
            <a:endParaRPr sz="2800" dirty="0"/>
          </a:p>
          <a:p>
            <a:pPr marL="457200" indent="-457200">
              <a:lnSpc>
                <a:spcPct val="120000"/>
              </a:lnSpc>
              <a:buFont typeface="Wingdings" panose="05000000000000000000" pitchFamily="2" charset="2"/>
              <a:buChar char="ü"/>
              <a:defRPr sz="2800"/>
            </a:pPr>
            <a:r>
              <a:rPr b="1" dirty="0"/>
              <a:t>REGULATION No 41/2004 OF THE GOVERNMENT OF THE SLOVAK REPUBLIC, </a:t>
            </a:r>
          </a:p>
          <a:p>
            <a:pPr>
              <a:lnSpc>
                <a:spcPct val="120000"/>
              </a:lnSpc>
              <a:defRPr sz="2800"/>
            </a:pPr>
            <a:r>
              <a:rPr dirty="0"/>
              <a:t>laying down the requirements for the preparation, placing on the market and use of medicated feed</a:t>
            </a:r>
          </a:p>
          <a:p>
            <a:pPr>
              <a:lnSpc>
                <a:spcPct val="120000"/>
              </a:lnSpc>
              <a:defRPr sz="2800">
                <a:solidFill>
                  <a:srgbClr val="002060"/>
                </a:solidFill>
                <a:latin typeface="EC Square Sans Pro" panose="020B0506040000020004" pitchFamily="34" charset="0"/>
              </a:defRPr>
            </a:pPr>
            <a:r>
              <a:rPr dirty="0"/>
              <a:t>- To be updated</a:t>
            </a:r>
            <a:r>
              <a:rPr lang="sk-SK" dirty="0"/>
              <a:t>/</a:t>
            </a:r>
            <a:r>
              <a:rPr lang="sk-SK" sz="2800" dirty="0"/>
              <a:t> </a:t>
            </a:r>
            <a:r>
              <a:rPr lang="sk-SK" sz="2800" dirty="0" err="1"/>
              <a:t>amended</a:t>
            </a:r>
            <a:r>
              <a:rPr dirty="0"/>
              <a:t>, under preparation</a:t>
            </a:r>
          </a:p>
        </p:txBody>
      </p:sp>
    </p:spTree>
    <p:extLst>
      <p:ext uri="{BB962C8B-B14F-4D97-AF65-F5344CB8AC3E}">
        <p14:creationId xmlns:p14="http://schemas.microsoft.com/office/powerpoint/2010/main" val="184808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87788" y="1934125"/>
            <a:ext cx="4519662" cy="4893946"/>
          </a:xfrm>
          <a:prstGeom prst="rect">
            <a:avLst/>
          </a:prstGeom>
        </p:spPr>
      </p:pic>
      <p:pic>
        <p:nvPicPr>
          <p:cNvPr id="3" name="Obrázok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3484" y="1934125"/>
            <a:ext cx="4519662" cy="4893946"/>
          </a:xfrm>
          <a:prstGeom prst="rect">
            <a:avLst/>
          </a:prstGeom>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374313" y="749580"/>
            <a:ext cx="10439400" cy="4745915"/>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Medicated feed</a:t>
            </a:r>
          </a:p>
          <a:p>
            <a:pPr>
              <a:lnSpc>
                <a:spcPct val="120000"/>
              </a:lnSpc>
              <a:defRPr sz="2800" b="1"/>
            </a:pPr>
            <a:r>
              <a:rPr dirty="0"/>
              <a:t>Prescribing M</a:t>
            </a:r>
            <a:r>
              <a:rPr lang="sk-SK" dirty="0"/>
              <a:t>F</a:t>
            </a:r>
            <a:endParaRPr dirty="0"/>
          </a:p>
          <a:p>
            <a:pPr>
              <a:lnSpc>
                <a:spcPct val="120000"/>
              </a:lnSpc>
              <a:defRPr sz="2800" b="1"/>
            </a:pPr>
            <a:r>
              <a:rPr dirty="0"/>
              <a:t>- The model prescription for the preparation of medicated </a:t>
            </a:r>
            <a:r>
              <a:rPr dirty="0" err="1"/>
              <a:t>feedingstuffs</a:t>
            </a:r>
            <a:r>
              <a:rPr dirty="0"/>
              <a:t> is in </a:t>
            </a:r>
          </a:p>
          <a:p>
            <a:pPr>
              <a:lnSpc>
                <a:spcPct val="120000"/>
              </a:lnSpc>
              <a:defRPr sz="2800" b="1"/>
            </a:pPr>
            <a:r>
              <a:rPr dirty="0"/>
              <a:t>GOVERNMENT REGULATIONS No 41/2004</a:t>
            </a:r>
          </a:p>
          <a:p>
            <a:pPr marL="457200" indent="-457200">
              <a:lnSpc>
                <a:spcPct val="120000"/>
              </a:lnSpc>
              <a:buFontTx/>
              <a:buChar char="-"/>
              <a:defRPr sz="2800">
                <a:solidFill>
                  <a:srgbClr val="002060"/>
                </a:solidFill>
                <a:latin typeface="EC Square Sans Pro" panose="020B0506040000020004" pitchFamily="34" charset="0"/>
              </a:defRPr>
            </a:pPr>
            <a:r>
              <a:rPr dirty="0"/>
              <a:t>It must contain all </a:t>
            </a:r>
          </a:p>
          <a:p>
            <a:pPr>
              <a:lnSpc>
                <a:spcPct val="120000"/>
              </a:lnSpc>
              <a:defRPr sz="2800">
                <a:solidFill>
                  <a:srgbClr val="002060"/>
                </a:solidFill>
                <a:latin typeface="EC Square Sans Pro" panose="020B0506040000020004" pitchFamily="34" charset="0"/>
              </a:defRPr>
            </a:pPr>
            <a:r>
              <a:rPr dirty="0"/>
              <a:t>Data referred to in the Regulation</a:t>
            </a:r>
          </a:p>
          <a:p>
            <a:pPr>
              <a:lnSpc>
                <a:spcPct val="120000"/>
              </a:lnSpc>
              <a:defRPr sz="2800">
                <a:solidFill>
                  <a:srgbClr val="002060"/>
                </a:solidFill>
                <a:latin typeface="EC Square Sans Pro" panose="020B0506040000020004" pitchFamily="34" charset="0"/>
              </a:defRPr>
            </a:pPr>
            <a:r>
              <a:rPr dirty="0"/>
              <a:t>2019/4 on Medicated </a:t>
            </a:r>
          </a:p>
          <a:p>
            <a:pPr>
              <a:lnSpc>
                <a:spcPct val="120000"/>
              </a:lnSpc>
              <a:defRPr sz="2800">
                <a:solidFill>
                  <a:srgbClr val="002060"/>
                </a:solidFill>
                <a:latin typeface="EC Square Sans Pro" panose="020B0506040000020004" pitchFamily="34" charset="0"/>
              </a:defRPr>
            </a:pPr>
            <a:r>
              <a:rPr dirty="0" err="1"/>
              <a:t>feedingstuffs</a:t>
            </a:r>
            <a:endParaRPr dirty="0"/>
          </a:p>
        </p:txBody>
      </p:sp>
    </p:spTree>
    <p:extLst>
      <p:ext uri="{BB962C8B-B14F-4D97-AF65-F5344CB8AC3E}">
        <p14:creationId xmlns:p14="http://schemas.microsoft.com/office/powerpoint/2010/main" val="297499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nSpc>
                <a:spcPct val="120000"/>
              </a:lnSpc>
              <a:defRPr sz="2800" b="1">
                <a:solidFill>
                  <a:srgbClr val="002060"/>
                </a:solidFill>
                <a:latin typeface="EC Square Sans Pro" panose="020B0506040000020004" pitchFamily="34" charset="0"/>
              </a:defRPr>
            </a:pPr>
            <a:r>
              <a:t>National legislation</a:t>
            </a:r>
            <a:endParaRPr sz="2800" b="1">
              <a:solidFill>
                <a:srgbClr val="002060"/>
              </a:solidFill>
              <a:latin typeface="EC Square Sans Pro" panose="020B0506040000020004" pitchFamily="34" charset="0"/>
            </a:endParaRPr>
          </a:p>
        </p:txBody>
      </p:sp>
      <p:sp>
        <p:nvSpPr>
          <p:cNvPr id="4" name="CuadroTexto 3">
            <a:extLst>
              <a:ext uri="{FF2B5EF4-FFF2-40B4-BE49-F238E27FC236}">
                <a16:creationId xmlns:a16="http://schemas.microsoft.com/office/drawing/2014/main" id="{9D83A1A9-65D4-4E6A-85BE-FE18C703815C}"/>
              </a:ext>
            </a:extLst>
          </p:cNvPr>
          <p:cNvSpPr txBox="1"/>
          <p:nvPr/>
        </p:nvSpPr>
        <p:spPr>
          <a:xfrm>
            <a:off x="374313" y="749580"/>
            <a:ext cx="10439400" cy="3711785"/>
          </a:xfrm>
          <a:prstGeom prst="rect">
            <a:avLst/>
          </a:prstGeom>
          <a:noFill/>
        </p:spPr>
        <p:txBody>
          <a:bodyPr wrap="square" lIns="91440" tIns="45720" rIns="91440" bIns="45720" anchor="t">
            <a:spAutoFit/>
          </a:bodyPr>
          <a:lstStyle/>
          <a:p>
            <a:pPr>
              <a:lnSpc>
                <a:spcPct val="120000"/>
              </a:lnSpc>
              <a:defRPr sz="2800">
                <a:solidFill>
                  <a:srgbClr val="002060"/>
                </a:solidFill>
                <a:latin typeface="EC Square Sans Pro" panose="020B0506040000020004" pitchFamily="34" charset="0"/>
              </a:defRPr>
            </a:pPr>
            <a:r>
              <a:rPr dirty="0"/>
              <a:t>Medicated feed</a:t>
            </a:r>
            <a:r>
              <a:rPr lang="sk-SK" dirty="0" err="1"/>
              <a:t>instuffs</a:t>
            </a:r>
            <a:endParaRPr dirty="0"/>
          </a:p>
          <a:p>
            <a:pPr>
              <a:lnSpc>
                <a:spcPct val="120000"/>
              </a:lnSpc>
              <a:defRPr sz="2800" b="1"/>
            </a:pPr>
            <a:r>
              <a:rPr dirty="0"/>
              <a:t>Prescribing M</a:t>
            </a:r>
            <a:r>
              <a:rPr lang="sk-SK" dirty="0"/>
              <a:t>F</a:t>
            </a:r>
            <a:endParaRPr dirty="0"/>
          </a:p>
          <a:p>
            <a:pPr>
              <a:lnSpc>
                <a:spcPct val="120000"/>
              </a:lnSpc>
              <a:defRPr sz="2800">
                <a:solidFill>
                  <a:srgbClr val="002060"/>
                </a:solidFill>
                <a:latin typeface="EC Square Sans Pro" panose="020B0506040000020004" pitchFamily="34" charset="0"/>
              </a:defRPr>
            </a:pPr>
            <a:r>
              <a:rPr dirty="0"/>
              <a:t>It must contain all </a:t>
            </a:r>
          </a:p>
          <a:p>
            <a:pPr>
              <a:lnSpc>
                <a:spcPct val="120000"/>
              </a:lnSpc>
              <a:defRPr sz="2800">
                <a:solidFill>
                  <a:srgbClr val="002060"/>
                </a:solidFill>
                <a:latin typeface="EC Square Sans Pro" panose="020B0506040000020004" pitchFamily="34" charset="0"/>
              </a:defRPr>
            </a:pPr>
            <a:r>
              <a:rPr dirty="0"/>
              <a:t>Data referred to in the </a:t>
            </a:r>
            <a:endParaRPr lang="sk-SK" dirty="0"/>
          </a:p>
          <a:p>
            <a:pPr>
              <a:lnSpc>
                <a:spcPct val="120000"/>
              </a:lnSpc>
              <a:defRPr sz="2800">
                <a:solidFill>
                  <a:srgbClr val="002060"/>
                </a:solidFill>
                <a:latin typeface="EC Square Sans Pro" panose="020B0506040000020004" pitchFamily="34" charset="0"/>
              </a:defRPr>
            </a:pPr>
            <a:r>
              <a:rPr dirty="0"/>
              <a:t>Regulation</a:t>
            </a:r>
            <a:r>
              <a:rPr lang="sk-SK" dirty="0"/>
              <a:t> </a:t>
            </a:r>
            <a:r>
              <a:rPr dirty="0"/>
              <a:t>2019/4 </a:t>
            </a:r>
            <a:endParaRPr lang="sk-SK" dirty="0"/>
          </a:p>
          <a:p>
            <a:pPr>
              <a:lnSpc>
                <a:spcPct val="120000"/>
              </a:lnSpc>
              <a:defRPr sz="2800">
                <a:solidFill>
                  <a:srgbClr val="002060"/>
                </a:solidFill>
                <a:latin typeface="EC Square Sans Pro" panose="020B0506040000020004" pitchFamily="34" charset="0"/>
              </a:defRPr>
            </a:pPr>
            <a:r>
              <a:rPr dirty="0"/>
              <a:t>on Medicated </a:t>
            </a:r>
          </a:p>
          <a:p>
            <a:pPr>
              <a:lnSpc>
                <a:spcPct val="120000"/>
              </a:lnSpc>
              <a:defRPr sz="2800">
                <a:solidFill>
                  <a:srgbClr val="002060"/>
                </a:solidFill>
                <a:latin typeface="EC Square Sans Pro" panose="020B0506040000020004" pitchFamily="34" charset="0"/>
              </a:defRPr>
            </a:pPr>
            <a:r>
              <a:rPr dirty="0" err="1"/>
              <a:t>feedingstuffs</a:t>
            </a:r>
            <a:endParaRPr dirty="0"/>
          </a:p>
        </p:txBody>
      </p:sp>
      <p:pic>
        <p:nvPicPr>
          <p:cNvPr id="23" name="Obrázok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3169" y="549515"/>
            <a:ext cx="6003689" cy="5653960"/>
          </a:xfrm>
          <a:prstGeom prst="rect">
            <a:avLst/>
          </a:prstGeom>
        </p:spPr>
      </p:pic>
    </p:spTree>
    <p:extLst>
      <p:ext uri="{BB962C8B-B14F-4D97-AF65-F5344CB8AC3E}">
        <p14:creationId xmlns:p14="http://schemas.microsoft.com/office/powerpoint/2010/main" val="47783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1867</Words>
  <Application>Microsoft Office PowerPoint</Application>
  <PresentationFormat>Custom</PresentationFormat>
  <Paragraphs>186</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EC Square Sans Pro</vt:lpstr>
      <vt:lpstr>Montserrat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29</cp:revision>
  <dcterms:created xsi:type="dcterms:W3CDTF">2023-11-20T15:58:16Z</dcterms:created>
  <dcterms:modified xsi:type="dcterms:W3CDTF">2024-06-12T10:02:18Z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