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61" r:id="rId2"/>
    <p:sldId id="262" r:id="rId3"/>
    <p:sldId id="26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3" r:id="rId18"/>
    <p:sldId id="272" r:id="rId19"/>
    <p:sldId id="278" r:id="rId20"/>
    <p:sldId id="273" r:id="rId21"/>
    <p:sldId id="279" r:id="rId22"/>
    <p:sldId id="274" r:id="rId23"/>
    <p:sldId id="275" r:id="rId24"/>
    <p:sldId id="2444" r:id="rId25"/>
    <p:sldId id="265" r:id="rId26"/>
    <p:sldId id="270" r:id="rId27"/>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89" d="100"/>
          <a:sy n="89" d="100"/>
        </p:scale>
        <p:origin x="13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03/06/2024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Regulamento.2019/6, Art. 105, </a:t>
            </a:r>
          </a:p>
          <a:p>
            <a:r>
              <a:rPr lang="en-GB" dirty="0"/>
              <a:t>nº5</a:t>
            </a:r>
          </a:p>
        </p:txBody>
      </p:sp>
      <p:sp>
        <p:nvSpPr>
          <p:cNvPr id="4" name="Slide Number Placeholder 3"/>
          <p:cNvSpPr>
            <a:spLocks noGrp="1"/>
          </p:cNvSpPr>
          <p:nvPr>
            <p:ph type="sldNum" sz="quarter" idx="5"/>
          </p:nvPr>
        </p:nvSpPr>
        <p:spPr/>
        <p:txBody>
          <a:bodyPr/>
          <a:lstStyle/>
          <a:p>
            <a:fld id="{76ED9CD9-22D9-4E8A-B5F2-08FB6EC90F7A}" type="slidenum">
              <a:rPr lang="en-GB" smtClean="0"/>
              <a:t>18</a:t>
            </a:fld>
            <a:endParaRPr lang="en-GB"/>
          </a:p>
        </p:txBody>
      </p:sp>
    </p:spTree>
    <p:extLst>
      <p:ext uri="{BB962C8B-B14F-4D97-AF65-F5344CB8AC3E}">
        <p14:creationId xmlns:p14="http://schemas.microsoft.com/office/powerpoint/2010/main" val="254109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Autenticação DGAV a partir da </a:t>
            </a:r>
            <a:endParaRPr lang="en-GB" dirty="0"/>
          </a:p>
        </p:txBody>
      </p:sp>
      <p:sp>
        <p:nvSpPr>
          <p:cNvPr id="4" name="Slide Number Placeholder 3"/>
          <p:cNvSpPr>
            <a:spLocks noGrp="1"/>
          </p:cNvSpPr>
          <p:nvPr>
            <p:ph type="sldNum" sz="quarter" idx="5"/>
          </p:nvPr>
        </p:nvSpPr>
        <p:spPr/>
        <p:txBody>
          <a:bodyPr/>
          <a:lstStyle/>
          <a:p>
            <a:fld id="{76ED9CD9-22D9-4E8A-B5F2-08FB6EC90F7A}" type="slidenum">
              <a:rPr lang="en-GB" smtClean="0"/>
              <a:t>19</a:t>
            </a:fld>
            <a:endParaRPr lang="en-GB"/>
          </a:p>
        </p:txBody>
      </p:sp>
    </p:spTree>
    <p:extLst>
      <p:ext uri="{BB962C8B-B14F-4D97-AF65-F5344CB8AC3E}">
        <p14:creationId xmlns:p14="http://schemas.microsoft.com/office/powerpoint/2010/main" val="376524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t-PT" sz="1800" kern="100" dirty="0">
                <a:effectLst/>
                <a:latin typeface="Aptos" panose="020B0004020202020204" pitchFamily="34" charset="0"/>
                <a:ea typeface="Aptos" panose="020B0004020202020204" pitchFamily="34" charset="0"/>
                <a:cs typeface="Times New Roman" panose="02020603050405020304" pitchFamily="18" charset="0"/>
              </a:rPr>
              <a:t>As receitas médico-veterinárias eletrónicas não manuais não necessitam da aposição de vinheta médico-veterinária.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pt-PT" sz="1800" kern="100" dirty="0">
                <a:effectLst/>
                <a:latin typeface="Aptos" panose="020B0004020202020204" pitchFamily="34" charset="0"/>
                <a:ea typeface="Aptos" panose="020B0004020202020204" pitchFamily="34" charset="0"/>
                <a:cs typeface="Times New Roman" panose="02020603050405020304" pitchFamily="18" charset="0"/>
              </a:rPr>
              <a:t>A partir da plataforma PEMV é também possível proceder à impressão dos modelos eletrónicos de receita manual.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pt-PT" sz="1800" kern="100" dirty="0">
                <a:effectLst/>
                <a:latin typeface="Aptos" panose="020B0004020202020204" pitchFamily="34" charset="0"/>
                <a:ea typeface="Aptos" panose="020B0004020202020204" pitchFamily="34" charset="0"/>
                <a:cs typeface="Times New Roman" panose="02020603050405020304" pitchFamily="18" charset="0"/>
              </a:rPr>
              <a:t>Pode fazer a emissão de receita de alimento medicamentoso via eletrónica através da PEMV. Está também disponível para impressão a receita de alimento medicamentoso para animais manual.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ED9CD9-22D9-4E8A-B5F2-08FB6EC90F7A}" type="slidenum">
              <a:rPr lang="en-GB" smtClean="0"/>
              <a:t>20</a:t>
            </a:fld>
            <a:endParaRPr lang="en-GB"/>
          </a:p>
        </p:txBody>
      </p:sp>
    </p:spTree>
    <p:extLst>
      <p:ext uri="{BB962C8B-B14F-4D97-AF65-F5344CB8AC3E}">
        <p14:creationId xmlns:p14="http://schemas.microsoft.com/office/powerpoint/2010/main" val="1261417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Autenticação DGAV a partir da </a:t>
            </a:r>
            <a:endParaRPr lang="en-GB" dirty="0"/>
          </a:p>
        </p:txBody>
      </p:sp>
      <p:sp>
        <p:nvSpPr>
          <p:cNvPr id="4" name="Slide Number Placeholder 3"/>
          <p:cNvSpPr>
            <a:spLocks noGrp="1"/>
          </p:cNvSpPr>
          <p:nvPr>
            <p:ph type="sldNum" sz="quarter" idx="5"/>
          </p:nvPr>
        </p:nvSpPr>
        <p:spPr/>
        <p:txBody>
          <a:bodyPr/>
          <a:lstStyle/>
          <a:p>
            <a:fld id="{76ED9CD9-22D9-4E8A-B5F2-08FB6EC90F7A}" type="slidenum">
              <a:rPr lang="en-GB" smtClean="0"/>
              <a:t>21</a:t>
            </a:fld>
            <a:endParaRPr lang="en-GB"/>
          </a:p>
        </p:txBody>
      </p:sp>
    </p:spTree>
    <p:extLst>
      <p:ext uri="{BB962C8B-B14F-4D97-AF65-F5344CB8AC3E}">
        <p14:creationId xmlns:p14="http://schemas.microsoft.com/office/powerpoint/2010/main" val="236677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Regulamento.2019/6, Art. 105, </a:t>
            </a:r>
          </a:p>
          <a:p>
            <a:r>
              <a:rPr lang="en-GB" dirty="0"/>
              <a:t>nº5</a:t>
            </a:r>
          </a:p>
        </p:txBody>
      </p:sp>
      <p:sp>
        <p:nvSpPr>
          <p:cNvPr id="4" name="Slide Number Placeholder 3"/>
          <p:cNvSpPr>
            <a:spLocks noGrp="1"/>
          </p:cNvSpPr>
          <p:nvPr>
            <p:ph type="sldNum" sz="quarter" idx="5"/>
          </p:nvPr>
        </p:nvSpPr>
        <p:spPr/>
        <p:txBody>
          <a:bodyPr/>
          <a:lstStyle/>
          <a:p>
            <a:fld id="{76ED9CD9-22D9-4E8A-B5F2-08FB6EC90F7A}" type="slidenum">
              <a:rPr lang="en-GB" smtClean="0"/>
              <a:t>22</a:t>
            </a:fld>
            <a:endParaRPr lang="en-GB"/>
          </a:p>
        </p:txBody>
      </p:sp>
    </p:spTree>
    <p:extLst>
      <p:ext uri="{BB962C8B-B14F-4D97-AF65-F5344CB8AC3E}">
        <p14:creationId xmlns:p14="http://schemas.microsoft.com/office/powerpoint/2010/main" val="103032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Regulamento.2019/6, Art. 105, </a:t>
            </a:r>
          </a:p>
          <a:p>
            <a:r>
              <a:rPr lang="en-GB" dirty="0"/>
              <a:t>nº5</a:t>
            </a:r>
          </a:p>
        </p:txBody>
      </p:sp>
      <p:sp>
        <p:nvSpPr>
          <p:cNvPr id="4" name="Slide Number Placeholder 3"/>
          <p:cNvSpPr>
            <a:spLocks noGrp="1"/>
          </p:cNvSpPr>
          <p:nvPr>
            <p:ph type="sldNum" sz="quarter" idx="5"/>
          </p:nvPr>
        </p:nvSpPr>
        <p:spPr/>
        <p:txBody>
          <a:bodyPr/>
          <a:lstStyle/>
          <a:p>
            <a:fld id="{76ED9CD9-22D9-4E8A-B5F2-08FB6EC90F7A}" type="slidenum">
              <a:rPr lang="en-GB" smtClean="0"/>
              <a:t>23</a:t>
            </a:fld>
            <a:endParaRPr lang="en-GB"/>
          </a:p>
        </p:txBody>
      </p:sp>
    </p:spTree>
    <p:extLst>
      <p:ext uri="{BB962C8B-B14F-4D97-AF65-F5344CB8AC3E}">
        <p14:creationId xmlns:p14="http://schemas.microsoft.com/office/powerpoint/2010/main" val="2683565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Regulamento.2019/6, Art. 105, </a:t>
            </a:r>
          </a:p>
          <a:p>
            <a:r>
              <a:rPr lang="en-GB" dirty="0"/>
              <a:t>nº5</a:t>
            </a:r>
          </a:p>
        </p:txBody>
      </p:sp>
      <p:sp>
        <p:nvSpPr>
          <p:cNvPr id="4" name="Slide Number Placeholder 3"/>
          <p:cNvSpPr>
            <a:spLocks noGrp="1"/>
          </p:cNvSpPr>
          <p:nvPr>
            <p:ph type="sldNum" sz="quarter" idx="5"/>
          </p:nvPr>
        </p:nvSpPr>
        <p:spPr/>
        <p:txBody>
          <a:bodyPr/>
          <a:lstStyle/>
          <a:p>
            <a:fld id="{76ED9CD9-22D9-4E8A-B5F2-08FB6EC90F7A}" type="slidenum">
              <a:rPr lang="en-GB" smtClean="0"/>
              <a:t>24</a:t>
            </a:fld>
            <a:endParaRPr lang="en-GB"/>
          </a:p>
        </p:txBody>
      </p:sp>
    </p:spTree>
    <p:extLst>
      <p:ext uri="{BB962C8B-B14F-4D97-AF65-F5344CB8AC3E}">
        <p14:creationId xmlns:p14="http://schemas.microsoft.com/office/powerpoint/2010/main" val="152291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RUNNING OUT OF TIME, THIS SLIDE CAN BE HIDDEN</a:t>
            </a:r>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70.sv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2.jpeg"/><Relationship Id="rId4" Type="http://schemas.openxmlformats.org/officeDocument/2006/relationships/image" Target="../media/image70.svg"/></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4.jpeg"/></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76.jpeg"/></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PORTUGAL</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6 AND 7 JUNE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81295" y="2928136"/>
            <a:ext cx="7108041" cy="2308324"/>
          </a:xfrm>
          <a:prstGeom prst="rect">
            <a:avLst/>
          </a:prstGeom>
          <a:noFill/>
        </p:spPr>
        <p:txBody>
          <a:bodyPr wrap="square">
            <a:spAutoFit/>
          </a:bodyPr>
          <a:lstStyle/>
          <a:p>
            <a:pPr algn="just"/>
            <a:r>
              <a:rPr lang="en-US" dirty="0">
                <a:solidFill>
                  <a:srgbClr val="003399"/>
                </a:solidFill>
                <a:latin typeface="EC Square Sans Pro" panose="020B0506040000020004" pitchFamily="34" charset="0"/>
                <a:ea typeface="+mn-ea"/>
                <a:cs typeface="Arial" panose="020B0604020202020204" pitchFamily="34" charset="0"/>
              </a:rPr>
              <a:t>In 2006 and 2013, the Commission published a list of substances essential for the treatment of Equidae ((EC) CR 1950/2006 &amp; R 122/2013 )</a:t>
            </a:r>
            <a:endParaRPr lang="en-GB" dirty="0">
              <a:solidFill>
                <a:srgbClr val="003399"/>
              </a:solidFill>
              <a:latin typeface="EC Square Sans Pro" panose="020B0506040000020004" pitchFamily="34" charset="0"/>
              <a:ea typeface="+mn-ea"/>
              <a:cs typeface="Arial" panose="020B0604020202020204" pitchFamily="34" charset="0"/>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panose="020B0506040000020004" pitchFamily="34" charset="0"/>
                <a:ea typeface="+mn-ea"/>
                <a:cs typeface="Arial" panose="020B0604020202020204" pitchFamily="34" charset="0"/>
              </a:rPr>
              <a:t>The Commission is now updating the </a:t>
            </a:r>
            <a:r>
              <a:rPr lang="en-US" b="1" dirty="0">
                <a:solidFill>
                  <a:srgbClr val="003399"/>
                </a:solidFill>
                <a:latin typeface="EC Square Sans Pro" panose="020B0506040000020004" pitchFamily="34" charset="0"/>
                <a:ea typeface="+mn-ea"/>
                <a:cs typeface="Arial" panose="020B0604020202020204" pitchFamily="34" charset="0"/>
              </a:rPr>
              <a:t>list of substances which are essential for the treatment of equine species</a:t>
            </a:r>
            <a:r>
              <a:rPr lang="en-US" dirty="0">
                <a:solidFill>
                  <a:srgbClr val="003399"/>
                </a:solidFill>
                <a:latin typeface="EC Square Sans Pro" panose="020B0506040000020004" pitchFamily="34" charset="0"/>
                <a:ea typeface="+mn-ea"/>
                <a:cs typeface="Arial" panose="020B0604020202020204" pitchFamily="34" charset="0"/>
              </a:rPr>
              <a:t>, or which bring added clinical benefit compared to other treatment options available for equine species and for which the withdrawal period for equine species shall be six months. </a:t>
            </a:r>
            <a:endParaRPr lang="en-GB" b="1"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en-US" sz="3600" b="1" dirty="0">
                <a:solidFill>
                  <a:schemeClr val="bg1"/>
                </a:solidFill>
                <a:latin typeface="EC Square Sans Pro" panose="020B0506040000020004" pitchFamily="34" charset="0"/>
              </a:rPr>
              <a:t>List of antimicrobials for specific species (equine species)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en-GB" dirty="0">
                <a:solidFill>
                  <a:srgbClr val="003399"/>
                </a:solidFill>
                <a:latin typeface="EC Square Sans Pro" panose="020B0506040000020004" pitchFamily="34" charset="0"/>
                <a:ea typeface="+mn-ea"/>
                <a:cs typeface="Arial" panose="020B0604020202020204" pitchFamily="34" charset="0"/>
              </a:rPr>
              <a:t>On 9 February 2023, the European Medicines Agency received from the European Commission a request to provide scientific advice for the establishment this list of substances and they are currently preparing an answer.</a:t>
            </a:r>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3" name="Speech Bubble: Rectangle 2">
            <a:extLst>
              <a:ext uri="{FF2B5EF4-FFF2-40B4-BE49-F238E27FC236}">
                <a16:creationId xmlns:a16="http://schemas.microsoft.com/office/drawing/2014/main"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Reporting</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a:solidFill>
                  <a:srgbClr val="002060"/>
                </a:solidFill>
                <a:latin typeface="EC Square Sans Pro"/>
              </a:rPr>
              <a:t>PORTUGAL</a:t>
            </a:r>
          </a:p>
          <a:p>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pic>
        <p:nvPicPr>
          <p:cNvPr id="1026" name="Picture 2">
            <a:extLst>
              <a:ext uri="{FF2B5EF4-FFF2-40B4-BE49-F238E27FC236}">
                <a16:creationId xmlns:a16="http://schemas.microsoft.com/office/drawing/2014/main" id="{D3D7046E-719F-6629-60B8-415C6D1DA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671711" y="2263775"/>
            <a:ext cx="35147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additional relevant provisions and/or guidelines</a:t>
            </a:r>
            <a:endParaRPr lang="es-ES" dirty="0"/>
          </a:p>
        </p:txBody>
      </p:sp>
      <p:pic>
        <p:nvPicPr>
          <p:cNvPr id="5" name="Picture 4" descr="A close-up of a document&#10;&#10;Description automatically generated">
            <a:extLst>
              <a:ext uri="{FF2B5EF4-FFF2-40B4-BE49-F238E27FC236}">
                <a16:creationId xmlns:a16="http://schemas.microsoft.com/office/drawing/2014/main" id="{D1E88E73-11A4-647E-2EB3-EB25088C24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57400" y="1606550"/>
            <a:ext cx="7239000" cy="5059516"/>
          </a:xfrm>
          <a:prstGeom prst="rect">
            <a:avLst/>
          </a:prstGeom>
        </p:spPr>
      </p:pic>
    </p:spTree>
    <p:extLst>
      <p:ext uri="{BB962C8B-B14F-4D97-AF65-F5344CB8AC3E}">
        <p14:creationId xmlns:p14="http://schemas.microsoft.com/office/powerpoint/2010/main" val="309029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additional relevant provisions and/or guidelines</a:t>
            </a:r>
            <a:endParaRPr lang="es-ES" dirty="0"/>
          </a:p>
        </p:txBody>
      </p:sp>
      <p:sp>
        <p:nvSpPr>
          <p:cNvPr id="4" name="TextBox 3">
            <a:extLst>
              <a:ext uri="{FF2B5EF4-FFF2-40B4-BE49-F238E27FC236}">
                <a16:creationId xmlns:a16="http://schemas.microsoft.com/office/drawing/2014/main" id="{80FE006E-8F1F-A8EE-6EE7-B20E1AB01511}"/>
              </a:ext>
            </a:extLst>
          </p:cNvPr>
          <p:cNvSpPr txBox="1"/>
          <p:nvPr/>
        </p:nvSpPr>
        <p:spPr>
          <a:xfrm>
            <a:off x="1447800" y="3828081"/>
            <a:ext cx="2590800" cy="369332"/>
          </a:xfrm>
          <a:prstGeom prst="rect">
            <a:avLst/>
          </a:prstGeom>
          <a:noFill/>
        </p:spPr>
        <p:txBody>
          <a:bodyPr wrap="square">
            <a:spAutoFit/>
          </a:bodyPr>
          <a:lstStyle/>
          <a:p>
            <a:r>
              <a:rPr lang="en-GB" dirty="0"/>
              <a:t>https://pemv.dgav.pt/</a:t>
            </a:r>
          </a:p>
        </p:txBody>
      </p:sp>
      <p:pic>
        <p:nvPicPr>
          <p:cNvPr id="8" name="Picture 7" descr="A screenshot of a login form&#10;&#10;Description automatically generated">
            <a:extLst>
              <a:ext uri="{FF2B5EF4-FFF2-40B4-BE49-F238E27FC236}">
                <a16:creationId xmlns:a16="http://schemas.microsoft.com/office/drawing/2014/main" id="{DBB6BAF9-803B-ED8D-BC62-47BF393C82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77158" y="1301750"/>
            <a:ext cx="4047473" cy="5371553"/>
          </a:xfrm>
          <a:prstGeom prst="rect">
            <a:avLst/>
          </a:prstGeom>
        </p:spPr>
      </p:pic>
      <p:pic>
        <p:nvPicPr>
          <p:cNvPr id="10" name="Graphic 9">
            <a:extLst>
              <a:ext uri="{FF2B5EF4-FFF2-40B4-BE49-F238E27FC236}">
                <a16:creationId xmlns:a16="http://schemas.microsoft.com/office/drawing/2014/main" id="{1DF56138-9BBA-2AC4-E9F6-B118981EE9C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600" y="1987550"/>
            <a:ext cx="3733800" cy="1197411"/>
          </a:xfrm>
          <a:prstGeom prst="rect">
            <a:avLst/>
          </a:prstGeom>
        </p:spPr>
      </p:pic>
    </p:spTree>
    <p:extLst>
      <p:ext uri="{BB962C8B-B14F-4D97-AF65-F5344CB8AC3E}">
        <p14:creationId xmlns:p14="http://schemas.microsoft.com/office/powerpoint/2010/main" val="157963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PORTUGAL, 6 AND 7 JUNE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additional relevant provisions and/or guidelines</a:t>
            </a:r>
            <a:endParaRPr lang="es-ES" dirty="0"/>
          </a:p>
        </p:txBody>
      </p:sp>
      <p:pic>
        <p:nvPicPr>
          <p:cNvPr id="7" name="Picture 6" descr="A screenshot of a computer&#10;&#10;Description automatically generated">
            <a:extLst>
              <a:ext uri="{FF2B5EF4-FFF2-40B4-BE49-F238E27FC236}">
                <a16:creationId xmlns:a16="http://schemas.microsoft.com/office/drawing/2014/main" id="{93814904-5E22-B5B3-E74C-3DABADA6DF3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194778"/>
            <a:ext cx="11339969" cy="5675922"/>
          </a:xfrm>
          <a:prstGeom prst="rect">
            <a:avLst/>
          </a:prstGeom>
        </p:spPr>
      </p:pic>
    </p:spTree>
    <p:extLst>
      <p:ext uri="{BB962C8B-B14F-4D97-AF65-F5344CB8AC3E}">
        <p14:creationId xmlns:p14="http://schemas.microsoft.com/office/powerpoint/2010/main" val="33752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additional relevant provisions and/or guidelines</a:t>
            </a:r>
            <a:endParaRPr lang="es-ES" dirty="0"/>
          </a:p>
        </p:txBody>
      </p:sp>
      <p:sp>
        <p:nvSpPr>
          <p:cNvPr id="4" name="TextBox 3">
            <a:extLst>
              <a:ext uri="{FF2B5EF4-FFF2-40B4-BE49-F238E27FC236}">
                <a16:creationId xmlns:a16="http://schemas.microsoft.com/office/drawing/2014/main" id="{80FE006E-8F1F-A8EE-6EE7-B20E1AB01511}"/>
              </a:ext>
            </a:extLst>
          </p:cNvPr>
          <p:cNvSpPr txBox="1"/>
          <p:nvPr/>
        </p:nvSpPr>
        <p:spPr>
          <a:xfrm>
            <a:off x="1447800" y="3828081"/>
            <a:ext cx="2590800" cy="369332"/>
          </a:xfrm>
          <a:prstGeom prst="rect">
            <a:avLst/>
          </a:prstGeom>
          <a:noFill/>
        </p:spPr>
        <p:txBody>
          <a:bodyPr wrap="square">
            <a:spAutoFit/>
          </a:bodyPr>
          <a:lstStyle/>
          <a:p>
            <a:r>
              <a:rPr lang="en-GB" dirty="0"/>
              <a:t>https://pemv.dgav.pt/</a:t>
            </a:r>
          </a:p>
        </p:txBody>
      </p:sp>
      <p:pic>
        <p:nvPicPr>
          <p:cNvPr id="10" name="Graphic 9">
            <a:extLst>
              <a:ext uri="{FF2B5EF4-FFF2-40B4-BE49-F238E27FC236}">
                <a16:creationId xmlns:a16="http://schemas.microsoft.com/office/drawing/2014/main" id="{1DF56138-9BBA-2AC4-E9F6-B118981EE9C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00" y="1987550"/>
            <a:ext cx="3733800" cy="1197411"/>
          </a:xfrm>
          <a:prstGeom prst="rect">
            <a:avLst/>
          </a:prstGeom>
        </p:spPr>
      </p:pic>
      <p:pic>
        <p:nvPicPr>
          <p:cNvPr id="3" name="Picture 2" descr="A close-up of a book cover&#10;&#10;Description automatically generated">
            <a:extLst>
              <a:ext uri="{FF2B5EF4-FFF2-40B4-BE49-F238E27FC236}">
                <a16:creationId xmlns:a16="http://schemas.microsoft.com/office/drawing/2014/main" id="{FEF8DB02-EF1F-1B77-7A1A-C6D14B52A36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1108137"/>
            <a:ext cx="4080383" cy="5483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033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additional relevant provisions and/or guidelines</a:t>
            </a:r>
            <a:endParaRPr lang="es-ES" dirty="0"/>
          </a:p>
        </p:txBody>
      </p:sp>
      <p:pic>
        <p:nvPicPr>
          <p:cNvPr id="4" name="Picture 3" descr="A person in a white coat and a sheep in a barn&#10;&#10;Description automatically generated">
            <a:extLst>
              <a:ext uri="{FF2B5EF4-FFF2-40B4-BE49-F238E27FC236}">
                <a16:creationId xmlns:a16="http://schemas.microsoft.com/office/drawing/2014/main" id="{0E04029C-8004-DFAC-F1CC-62F3CF7BEC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1283174"/>
            <a:ext cx="3810000" cy="535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close-up of a document&#10;&#10;Description automatically generated">
            <a:extLst>
              <a:ext uri="{FF2B5EF4-FFF2-40B4-BE49-F238E27FC236}">
                <a16:creationId xmlns:a16="http://schemas.microsoft.com/office/drawing/2014/main" id="{0034BDF1-3DB8-8AA5-A2BB-03336120181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93750" y="1283174"/>
            <a:ext cx="4855050" cy="6532711"/>
          </a:xfrm>
          <a:prstGeom prst="rect">
            <a:avLst/>
          </a:prstGeom>
        </p:spPr>
      </p:pic>
    </p:spTree>
    <p:extLst>
      <p:ext uri="{BB962C8B-B14F-4D97-AF65-F5344CB8AC3E}">
        <p14:creationId xmlns:p14="http://schemas.microsoft.com/office/powerpoint/2010/main" val="401190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additional relevant provisions and/or guidelines</a:t>
            </a:r>
            <a:endParaRPr lang="es-ES" dirty="0"/>
          </a:p>
        </p:txBody>
      </p:sp>
      <p:pic>
        <p:nvPicPr>
          <p:cNvPr id="5" name="Picture 4" descr="A diagram of a company&#10;&#10;Description automatically generated with medium confidence">
            <a:extLst>
              <a:ext uri="{FF2B5EF4-FFF2-40B4-BE49-F238E27FC236}">
                <a16:creationId xmlns:a16="http://schemas.microsoft.com/office/drawing/2014/main" id="{182255F9-FCAD-82B1-AE72-90A647C88B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1517650"/>
            <a:ext cx="3579185" cy="5041900"/>
          </a:xfrm>
          <a:prstGeom prst="rect">
            <a:avLst/>
          </a:prstGeom>
          <a:ln>
            <a:noFill/>
          </a:ln>
          <a:effectLst>
            <a:outerShdw blurRad="190500" algn="tl" rotWithShape="0">
              <a:srgbClr val="000000">
                <a:alpha val="70000"/>
              </a:srgbClr>
            </a:outerShdw>
          </a:effectLst>
        </p:spPr>
      </p:pic>
      <p:pic>
        <p:nvPicPr>
          <p:cNvPr id="8" name="Picture 7" descr="A diagram of a company&#10;&#10;Description automatically generated with medium confidence">
            <a:extLst>
              <a:ext uri="{FF2B5EF4-FFF2-40B4-BE49-F238E27FC236}">
                <a16:creationId xmlns:a16="http://schemas.microsoft.com/office/drawing/2014/main" id="{2DCDC90F-8C0C-A45E-885D-DB0592D83E7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3979" t="23382" r="12903" b="8965"/>
          <a:stretch/>
        </p:blipFill>
        <p:spPr>
          <a:xfrm>
            <a:off x="4966831" y="8918"/>
            <a:ext cx="5257800" cy="6852863"/>
          </a:xfrm>
          <a:prstGeom prst="rect">
            <a:avLst/>
          </a:prstGeom>
        </p:spPr>
      </p:pic>
    </p:spTree>
    <p:extLst>
      <p:ext uri="{BB962C8B-B14F-4D97-AF65-F5344CB8AC3E}">
        <p14:creationId xmlns:p14="http://schemas.microsoft.com/office/powerpoint/2010/main" val="508854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additional relevant provisions and/or guidelines</a:t>
            </a:r>
            <a:endParaRPr lang="es-ES" dirty="0"/>
          </a:p>
        </p:txBody>
      </p:sp>
      <p:pic>
        <p:nvPicPr>
          <p:cNvPr id="4" name="Picture 3" descr="A document with text on it&#10;&#10;Description automatically generated">
            <a:extLst>
              <a:ext uri="{FF2B5EF4-FFF2-40B4-BE49-F238E27FC236}">
                <a16:creationId xmlns:a16="http://schemas.microsoft.com/office/drawing/2014/main" id="{78C01B8B-229E-11E0-6B95-E904F99569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1454150"/>
            <a:ext cx="8618220" cy="5204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306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dirty="0"/>
              <a:t>Despacho </a:t>
            </a:r>
            <a:r>
              <a:rPr lang="es-ES" dirty="0" err="1"/>
              <a:t>nº</a:t>
            </a:r>
            <a:r>
              <a:rPr lang="es-ES" dirty="0"/>
              <a:t> 7551/2023</a:t>
            </a:r>
          </a:p>
        </p:txBody>
      </p:sp>
      <p:sp>
        <p:nvSpPr>
          <p:cNvPr id="5" name="CuadroTexto 11">
            <a:extLst>
              <a:ext uri="{FF2B5EF4-FFF2-40B4-BE49-F238E27FC236}">
                <a16:creationId xmlns:a16="http://schemas.microsoft.com/office/drawing/2014/main" id="{9C9DA27D-7CE9-9F85-0CDD-C566931956A4}"/>
              </a:ext>
            </a:extLst>
          </p:cNvPr>
          <p:cNvSpPr txBox="1"/>
          <p:nvPr/>
        </p:nvSpPr>
        <p:spPr>
          <a:xfrm>
            <a:off x="526473" y="1758950"/>
            <a:ext cx="5562600" cy="4555093"/>
          </a:xfrm>
          <a:prstGeom prst="rect">
            <a:avLst/>
          </a:prstGeom>
          <a:noFill/>
        </p:spPr>
        <p:txBody>
          <a:bodyPr wrap="square">
            <a:spAutoFit/>
          </a:bodyPr>
          <a:lstStyle/>
          <a:p>
            <a:pPr algn="just">
              <a:spcAft>
                <a:spcPts val="600"/>
              </a:spcAft>
            </a:pPr>
            <a:r>
              <a:rPr lang="en-GB" b="1" dirty="0">
                <a:solidFill>
                  <a:srgbClr val="003399"/>
                </a:solidFill>
                <a:latin typeface="EC Square Sans Pro" panose="020B0506040000020004" pitchFamily="34" charset="0"/>
                <a:ea typeface="+mn-ea"/>
                <a:cs typeface="Arial" panose="020B0604020202020204" pitchFamily="34" charset="0"/>
              </a:rPr>
              <a:t>Veterinary Medicines Stations (PVMV) - establishments that sell veterinary medicines subject to veterinary prescription.</a:t>
            </a:r>
          </a:p>
          <a:p>
            <a:pPr marL="285750" indent="-285750" algn="just">
              <a:spcAft>
                <a:spcPts val="600"/>
              </a:spcAft>
              <a:buFontTx/>
              <a:buChar char="-"/>
            </a:pPr>
            <a:r>
              <a:rPr lang="en-GB" dirty="0">
                <a:solidFill>
                  <a:srgbClr val="003399"/>
                </a:solidFill>
                <a:latin typeface="EC Square Sans Pro" panose="020B0506040000020004" pitchFamily="34" charset="0"/>
                <a:ea typeface="+mn-ea"/>
                <a:cs typeface="Arial" panose="020B0604020202020204" pitchFamily="34" charset="0"/>
              </a:rPr>
              <a:t>A veterinary medical technical director or a pharmacist accredited by the respective Portuguese professional organisations, to ensure the quality of the carried out activities.</a:t>
            </a:r>
          </a:p>
          <a:p>
            <a:pPr marL="285750" indent="-285750" algn="just">
              <a:spcAft>
                <a:spcPts val="600"/>
              </a:spcAft>
              <a:buFontTx/>
              <a:buChar char="-"/>
            </a:pPr>
            <a:r>
              <a:rPr lang="en-GB" dirty="0">
                <a:solidFill>
                  <a:srgbClr val="003399"/>
                </a:solidFill>
                <a:latin typeface="EC Square Sans Pro" panose="020B0506040000020004" pitchFamily="34" charset="0"/>
                <a:ea typeface="+mn-ea"/>
                <a:cs typeface="Arial" panose="020B0604020202020204" pitchFamily="34" charset="0"/>
              </a:rPr>
              <a:t>Ownership, technical management or any other link to retail establishments selling veterinary medicines subject to veterinary prescription is incompatible with the clinical practice of veterinary </a:t>
            </a:r>
            <a:r>
              <a:rPr lang="en-GB" dirty="0" err="1">
                <a:solidFill>
                  <a:srgbClr val="003399"/>
                </a:solidFill>
                <a:latin typeface="EC Square Sans Pro" panose="020B0506040000020004" pitchFamily="34" charset="0"/>
                <a:ea typeface="+mn-ea"/>
                <a:cs typeface="Arial" panose="020B0604020202020204" pitchFamily="34" charset="0"/>
              </a:rPr>
              <a:t>medicine.T</a:t>
            </a:r>
            <a:endParaRPr lang="en-GB" dirty="0">
              <a:solidFill>
                <a:srgbClr val="003399"/>
              </a:solidFill>
              <a:latin typeface="EC Square Sans Pro" panose="020B0506040000020004" pitchFamily="34" charset="0"/>
              <a:ea typeface="+mn-ea"/>
              <a:cs typeface="Arial" panose="020B0604020202020204" pitchFamily="34" charset="0"/>
            </a:endParaRPr>
          </a:p>
          <a:p>
            <a:pPr marL="285750" indent="-285750" algn="just">
              <a:spcAft>
                <a:spcPts val="600"/>
              </a:spcAft>
              <a:buFontTx/>
              <a:buChar char="-"/>
            </a:pPr>
            <a:r>
              <a:rPr lang="en-GB" dirty="0">
                <a:solidFill>
                  <a:srgbClr val="003399"/>
                </a:solidFill>
                <a:latin typeface="EC Square Sans Pro" panose="020B0506040000020004" pitchFamily="34" charset="0"/>
                <a:ea typeface="+mn-ea"/>
                <a:cs typeface="Arial" panose="020B0604020202020204" pitchFamily="34" charset="0"/>
              </a:rPr>
              <a:t>he PVMV collaborates with the DGAV, when necessary, in sharing information on veterinary medicines containing antimicrobials.</a:t>
            </a:r>
            <a:endParaRPr lang="pt-PT" dirty="0">
              <a:solidFill>
                <a:srgbClr val="003399"/>
              </a:solidFill>
              <a:latin typeface="EC Square Sans Pro" panose="020B0506040000020004" pitchFamily="34" charset="0"/>
              <a:ea typeface="+mn-ea"/>
              <a:cs typeface="Arial" panose="020B0604020202020204" pitchFamily="34" charset="0"/>
            </a:endParaRPr>
          </a:p>
          <a:p>
            <a:pPr algn="just">
              <a:spcAft>
                <a:spcPts val="600"/>
              </a:spcAft>
            </a:pPr>
            <a:endParaRPr lang="pt-PT" dirty="0">
              <a:solidFill>
                <a:srgbClr val="003399"/>
              </a:solidFill>
              <a:latin typeface="EC Square Sans Pro" panose="020B0506040000020004" pitchFamily="34" charset="0"/>
              <a:ea typeface="+mn-ea"/>
              <a:cs typeface="Arial" panose="020B0604020202020204" pitchFamily="34" charset="0"/>
            </a:endParaRPr>
          </a:p>
        </p:txBody>
      </p:sp>
      <p:sp>
        <p:nvSpPr>
          <p:cNvPr id="8" name="CuadroTexto 11">
            <a:extLst>
              <a:ext uri="{FF2B5EF4-FFF2-40B4-BE49-F238E27FC236}">
                <a16:creationId xmlns:a16="http://schemas.microsoft.com/office/drawing/2014/main" id="{1C612120-1B6F-DD2B-B27E-AED8FA8D5A04}"/>
              </a:ext>
            </a:extLst>
          </p:cNvPr>
          <p:cNvSpPr txBox="1"/>
          <p:nvPr/>
        </p:nvSpPr>
        <p:spPr>
          <a:xfrm>
            <a:off x="6324600" y="1758950"/>
            <a:ext cx="5562600" cy="3600986"/>
          </a:xfrm>
          <a:prstGeom prst="rect">
            <a:avLst/>
          </a:prstGeom>
          <a:noFill/>
        </p:spPr>
        <p:txBody>
          <a:bodyPr wrap="square">
            <a:spAutoFit/>
          </a:bodyPr>
          <a:lstStyle/>
          <a:p>
            <a:pPr algn="just">
              <a:spcAft>
                <a:spcPts val="600"/>
              </a:spcAft>
            </a:pPr>
            <a:r>
              <a:rPr lang="en-GB" b="1" dirty="0">
                <a:solidFill>
                  <a:srgbClr val="003399"/>
                </a:solidFill>
                <a:latin typeface="EC Square Sans Pro" panose="020B0506040000020004" pitchFamily="34" charset="0"/>
                <a:ea typeface="+mn-ea"/>
                <a:cs typeface="Arial" panose="020B0604020202020204" pitchFamily="34" charset="0"/>
              </a:rPr>
              <a:t>Place of Sale of non-prescription veterinary medicines </a:t>
            </a:r>
          </a:p>
          <a:p>
            <a:pPr marL="285750" indent="-285750" algn="just">
              <a:spcAft>
                <a:spcPts val="600"/>
              </a:spcAft>
              <a:buFontTx/>
              <a:buChar char="-"/>
            </a:pPr>
            <a:r>
              <a:rPr lang="en-GB" dirty="0">
                <a:solidFill>
                  <a:srgbClr val="003399"/>
                </a:solidFill>
                <a:latin typeface="EC Square Sans Pro" panose="020B0506040000020004" pitchFamily="34" charset="0"/>
                <a:ea typeface="+mn-ea"/>
                <a:cs typeface="Arial" panose="020B0604020202020204" pitchFamily="34" charset="0"/>
              </a:rPr>
              <a:t>a technical director or technical manager, pharmacy technician or graduate in Basic Studies in Animal Health Sciences, responsible for all acts carried out within the scope of quality assurance.</a:t>
            </a:r>
          </a:p>
          <a:p>
            <a:pPr marL="285750" indent="-285750" algn="just">
              <a:spcAft>
                <a:spcPts val="600"/>
              </a:spcAft>
              <a:buFontTx/>
              <a:buChar char="-"/>
            </a:pPr>
            <a:r>
              <a:rPr lang="en-GB" dirty="0">
                <a:solidFill>
                  <a:srgbClr val="003399"/>
                </a:solidFill>
                <a:latin typeface="EC Square Sans Pro" panose="020B0506040000020004" pitchFamily="34" charset="0"/>
                <a:ea typeface="+mn-ea"/>
                <a:cs typeface="Arial" panose="020B0604020202020204" pitchFamily="34" charset="0"/>
              </a:rPr>
              <a:t>Not eligible for distance selling of non-prescription veterinary medicines. </a:t>
            </a:r>
          </a:p>
          <a:p>
            <a:pPr marL="285750" indent="-285750" algn="just">
              <a:spcAft>
                <a:spcPts val="600"/>
              </a:spcAft>
              <a:buFontTx/>
              <a:buChar char="-"/>
            </a:pPr>
            <a:endParaRPr lang="pt-PT" dirty="0">
              <a:solidFill>
                <a:srgbClr val="003399"/>
              </a:solidFill>
              <a:latin typeface="EC Square Sans Pro" panose="020B0506040000020004" pitchFamily="34" charset="0"/>
              <a:ea typeface="+mn-ea"/>
              <a:cs typeface="Arial" panose="020B0604020202020204" pitchFamily="34" charset="0"/>
            </a:endParaRPr>
          </a:p>
          <a:p>
            <a:pPr marL="285750" indent="-285750" algn="just">
              <a:spcAft>
                <a:spcPts val="600"/>
              </a:spcAft>
              <a:buFontTx/>
              <a:buChar char="-"/>
            </a:pPr>
            <a:endParaRPr lang="en-GB" dirty="0">
              <a:solidFill>
                <a:srgbClr val="003399"/>
              </a:solidFill>
              <a:latin typeface="EC Square Sans Pro" panose="020B0506040000020004" pitchFamily="34" charset="0"/>
              <a:ea typeface="+mn-ea"/>
              <a:cs typeface="Arial" panose="020B0604020202020204" pitchFamily="34" charset="0"/>
            </a:endParaRPr>
          </a:p>
          <a:p>
            <a:pPr marL="285750" indent="-285750" algn="just">
              <a:spcAft>
                <a:spcPts val="600"/>
              </a:spcAft>
              <a:buFontTx/>
              <a:buChar char="-"/>
            </a:pPr>
            <a:endParaRPr lang="pt-PT" dirty="0">
              <a:solidFill>
                <a:srgbClr val="003399"/>
              </a:solidFill>
              <a:latin typeface="EC Square Sans Pro" panose="020B0506040000020004" pitchFamily="34" charset="0"/>
              <a:ea typeface="+mn-ea"/>
              <a:cs typeface="Arial" panose="020B0604020202020204" pitchFamily="34" charset="0"/>
            </a:endParaRPr>
          </a:p>
          <a:p>
            <a:pPr algn="just">
              <a:spcAft>
                <a:spcPts val="600"/>
              </a:spcAft>
            </a:pPr>
            <a:endParaRPr lang="pt-PT"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2352327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6705599"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antimicrobials or groups of antimicrobials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reserved</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for treatment of certain infections in humans.</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List of antimicrobials which: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are not to be used in accordance with Articles 112, 113 and 114; or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(b)  </a:t>
            </a: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are </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only to be used in accordance with Articles 112, 113 and 114 subject to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certain conditions</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a:t>
            </a:r>
            <a:endParaRPr kumimoji="0" lang="es-ES" sz="2000" b="1" i="0" u="none" strike="noStrike" kern="0" cap="none" spc="0" normalizeH="0" baseline="0" noProof="0" dirty="0">
              <a:ln>
                <a:noFill/>
              </a:ln>
              <a:solidFill>
                <a:srgbClr val="003399"/>
              </a:solidFill>
              <a:effectLst/>
              <a:uLnTx/>
              <a:uFillTx/>
              <a:latin typeface="EC Square Sans Pro" panose="020B0506040000020004" pitchFamily="34" charset="0"/>
            </a:endParaRP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37 (5)</a:t>
            </a:r>
            <a:endParaRPr kumimoji="0" lang="en-GB" sz="1600" b="0" i="0" u="none" strike="noStrike" kern="0" cap="none" spc="0" normalizeH="0" baseline="0" noProof="0" dirty="0">
              <a:ln>
                <a:noFill/>
              </a:ln>
              <a:solidFill>
                <a:srgbClr val="003399"/>
              </a:solidFill>
              <a:effectLst/>
              <a:uLnTx/>
              <a:uFillTx/>
            </a:endParaRP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 (6)</a:t>
            </a:r>
            <a:endParaRPr kumimoji="0" lang="en-GB" sz="1600" b="0" i="0" u="none" strike="noStrike" kern="0" cap="none" spc="0" normalizeH="0" baseline="0" noProof="0" dirty="0">
              <a:ln>
                <a:noFill/>
              </a:ln>
              <a:solidFill>
                <a:srgbClr val="003399"/>
              </a:solidFill>
              <a:effectLst/>
              <a:uLnTx/>
              <a:uFillTx/>
            </a:endParaRP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2019/6 on VETERINARY MEDICINAL PRODUCTS (VMP)</a:t>
            </a:r>
            <a:b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br>
            <a:endPar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4" y="3032325"/>
            <a:ext cx="2193229"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“humans reserve list”</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 the marketing authorisation”</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11706" y="2535904"/>
            <a:ext cx="5334000" cy="347787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antimicrobials and group of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veterinary medicinal products.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VMP containing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medicated feed</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list of antimicrobials or groups of antimicrobials to be reserved for treatment of certain infections in humans </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should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Use of Antimicrobial Medicinal Products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470345"/>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Medicinal Products</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41083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which bring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List of antimicrobials which shall not be used in accordance </a:t>
            </a:r>
            <a:r>
              <a:rPr lang="en-US" sz="2000" dirty="0">
                <a:solidFill>
                  <a:schemeClr val="tx1"/>
                </a:solidFill>
                <a:latin typeface="EC Square Sans Pro"/>
              </a:rPr>
              <a:t>with</a:t>
            </a:r>
            <a:r>
              <a:rPr lang="bg-BG" sz="2000" dirty="0">
                <a:solidFill>
                  <a:srgbClr val="FF0000"/>
                </a:solidFill>
                <a:latin typeface="EC Square Sans Pro"/>
              </a:rPr>
              <a:t> </a:t>
            </a:r>
            <a:r>
              <a:rPr lang="en-US" sz="2000" dirty="0">
                <a:solidFill>
                  <a:srgbClr val="002060"/>
                </a:solidFill>
                <a:latin typeface="EC Square Sans Pro"/>
              </a:rPr>
              <a:t>article 112-114 (outside marketing </a:t>
            </a:r>
            <a:r>
              <a:rPr lang="en-US" sz="2000" dirty="0" err="1">
                <a:solidFill>
                  <a:srgbClr val="002060"/>
                </a:solidFill>
                <a:latin typeface="EC Square Sans Pro"/>
              </a:rPr>
              <a:t>authorisation</a:t>
            </a:r>
            <a:r>
              <a:rPr lang="en-US" sz="2000" dirty="0">
                <a:solidFill>
                  <a:srgbClr val="002060"/>
                </a:solidFill>
                <a:latin typeface="EC Square Sans Pro"/>
              </a:rPr>
              <a:t>) or only subject to certain conditions</a:t>
            </a: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food-producing </a:t>
            </a:r>
            <a:r>
              <a:rPr kumimoji="0" lang="en-US" sz="2000" b="1" i="0" u="none" strike="noStrike" kern="0" cap="none" spc="0" normalizeH="0" baseline="0" noProof="0" dirty="0">
                <a:ln>
                  <a:noFill/>
                </a:ln>
                <a:solidFill>
                  <a:srgbClr val="002060"/>
                </a:solidFill>
                <a:effectLst/>
                <a:uLnTx/>
                <a:uFillTx/>
                <a:latin typeface="EC Square Sans Pro"/>
              </a:rPr>
              <a:t>aquatic</a:t>
            </a:r>
            <a:r>
              <a:rPr kumimoji="0" lang="en-US" sz="2000" b="0" i="0" u="none" strike="noStrike" kern="0" cap="none" spc="0" normalizeH="0" baseline="0" noProof="0" dirty="0">
                <a:ln>
                  <a:noFill/>
                </a:ln>
                <a:solidFill>
                  <a:srgbClr val="002060"/>
                </a:solidFill>
                <a:effectLst/>
                <a:uLnTx/>
                <a:uFillTx/>
                <a:latin typeface="EC Square Sans Pro"/>
              </a:rPr>
              <a:t> species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List of antimicrobials which:</a:t>
            </a:r>
            <a:endParaRPr kumimoji="0" lang="en-GB" sz="24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not to be used in accordance with Articles 112, 113 and 114; or</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only to be used in accordance with Articles 112, 113 and 114 subject to certain conditions. </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id="{18EEB1E4-DEFE-4899-BFEA-0D7F985BA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800" b="1"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107(6)</a:t>
            </a:r>
            <a:endParaRPr kumimoji="0" lang="en-GB" sz="1600" b="1" i="0" u="none" strike="noStrike" kern="0" cap="none" spc="0" normalizeH="0" baseline="0" noProof="0" dirty="0">
              <a:ln>
                <a:noFill/>
              </a:ln>
              <a:solidFill>
                <a:srgbClr val="003399"/>
              </a:solidFill>
              <a:effectLst/>
              <a:uLnTx/>
              <a:uFillTx/>
            </a:endParaRPr>
          </a:p>
        </p:txBody>
      </p:sp>
      <p:pic>
        <p:nvPicPr>
          <p:cNvPr id="17" name="Imagen 16">
            <a:extLst>
              <a:ext uri="{FF2B5EF4-FFF2-40B4-BE49-F238E27FC236}">
                <a16:creationId xmlns:a16="http://schemas.microsoft.com/office/drawing/2014/main" id="{DA06A637-3487-421C-861B-24E45084B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the marketing authorisation”</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1447800" y="1389255"/>
            <a:ext cx="9372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List of antimicrobials which shall not be used outside marketing </a:t>
            </a:r>
            <a:r>
              <a:rPr kumimoji="0" lang="en-US" sz="2000" b="1" i="0" u="none" strike="noStrike" kern="0" cap="none" spc="0" normalizeH="0" baseline="0" noProof="0" dirty="0" err="1">
                <a:ln>
                  <a:noFill/>
                </a:ln>
                <a:solidFill>
                  <a:srgbClr val="FFFFFF"/>
                </a:solidFill>
                <a:effectLst/>
                <a:uLnTx/>
                <a:uFillTx/>
                <a:latin typeface="EC Square Sans Pro" panose="020B0506040000020004" pitchFamily="34" charset="0"/>
                <a:ea typeface="+mn-ea"/>
                <a:cs typeface="Arial" panose="020B0604020202020204" pitchFamily="34" charset="0"/>
              </a:rPr>
              <a:t>authorisation</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is to establish, by means of implementing acts,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List of antimicrobials that may be used for food-producing aquatic species</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1618</Words>
  <Application>Microsoft Office PowerPoint</Application>
  <PresentationFormat>Custom</PresentationFormat>
  <Paragraphs>161</Paragraphs>
  <Slides>26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EC Square Sans Pro</vt:lpstr>
      <vt:lpstr>Montserrat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28</cp:revision>
  <dcterms:created xsi:type="dcterms:W3CDTF">2023-11-20T15:58:16Z</dcterms:created>
  <dcterms:modified xsi:type="dcterms:W3CDTF">2024-06-03T08:05:54Z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ies>
</file>