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2443" r:id="rId20"/>
    <p:sldId id="2444" r:id="rId21"/>
    <p:sldId id="2445" r:id="rId22"/>
    <p:sldId id="354" r:id="rId23"/>
    <p:sldId id="2446" r:id="rId24"/>
    <p:sldId id="362" r:id="rId25"/>
    <p:sldId id="2447" r:id="rId26"/>
    <p:sldId id="2448"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7" autoAdjust="0"/>
    <p:restoredTop sz="65335" autoAdjust="0"/>
  </p:normalViewPr>
  <p:slideViewPr>
    <p:cSldViewPr>
      <p:cViewPr varScale="1">
        <p:scale>
          <a:sx n="54" d="100"/>
          <a:sy n="54" d="100"/>
        </p:scale>
        <p:origin x="96" y="300"/>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27/05/2024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ma.europa.eu/en/veterinary-regulatory-overview/antimicrobial-resistance-veterinary-medicine/european-surveillance-veterinary-antimicrobial-consumption-esvac-2009-20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Changes in average sales, in mg per kg estimated biomass, for 25 EU/EEA countries, 2011 to 2020</a:t>
            </a:r>
          </a:p>
          <a:p>
            <a:r>
              <a:rPr lang="en-GB" sz="1100" dirty="0">
                <a:latin typeface="EC Square Sans Pro" panose="020B0506040000020004" pitchFamily="34" charset="0"/>
              </a:rPr>
              <a:t>Source: EMA (2021)</a:t>
            </a:r>
          </a:p>
          <a:p>
            <a:endParaRPr lang="en-GB" sz="110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These figures would suggest that efforts at both national and EU/EEA level have been successful, resulting in a continuous decrease over time in the use of antibiotics in food-producing animals in of fluoroquinolones registered more mode most participating European countries.</a:t>
            </a:r>
          </a:p>
          <a:p>
            <a:pPr algn="l"/>
            <a:endParaRPr lang="en-GB" sz="1100" b="0" i="0" u="none" strike="noStrike" baseline="0" dirty="0">
              <a:latin typeface="EC Square Sans Pro" panose="020B0506040000020004" pitchFamily="34" charset="0"/>
            </a:endParaRPr>
          </a:p>
          <a:p>
            <a:pPr algn="l"/>
            <a:r>
              <a:rPr lang="en-GB" sz="1100" b="1" i="0" u="none" strike="noStrike" kern="1200" baseline="0" dirty="0">
                <a:solidFill>
                  <a:schemeClr val="tx1"/>
                </a:solidFill>
                <a:latin typeface="EC Square Sans Pro" panose="020B0506040000020004" pitchFamily="34" charset="0"/>
              </a:rPr>
              <a:t>Main indicator: Overall sales - overall reduction in sales</a:t>
            </a:r>
          </a:p>
          <a:p>
            <a:pPr algn="l"/>
            <a:r>
              <a:rPr lang="en-GB" sz="1100" b="1" i="0" u="none" strike="noStrike" baseline="0" dirty="0">
                <a:latin typeface="EC Square Sans Pro" panose="020B0506040000020004" pitchFamily="34" charset="0"/>
              </a:rPr>
              <a:t>Secondary indicators (substantial progress) : </a:t>
            </a:r>
            <a:r>
              <a:rPr lang="en-GB" sz="1100" b="0" i="0" u="none" strike="noStrike" baseline="0" dirty="0">
                <a:latin typeface="EC Square Sans Pro" panose="020B0506040000020004" pitchFamily="34" charset="0"/>
              </a:rPr>
              <a:t>sales in mg per kg of 3rd- and 4th-generation cephalosporins, polymyxins and quinolones</a:t>
            </a:r>
          </a:p>
          <a:p>
            <a:pPr algn="l"/>
            <a:r>
              <a:rPr lang="en-GB" sz="1100" b="0" i="0" u="none" strike="noStrike" baseline="0" dirty="0">
                <a:latin typeface="EC Square Sans Pro" panose="020B0506040000020004" pitchFamily="34" charset="0"/>
              </a:rPr>
              <a:t>Sales of fluoroquinolones registered more modest aggregated reductions.</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Note: synonym for </a:t>
            </a:r>
            <a:r>
              <a:rPr lang="en-GB" sz="1100" b="1" i="0" u="none" strike="noStrike" baseline="0" dirty="0">
                <a:latin typeface="EC Square Sans Pro" panose="020B0506040000020004" pitchFamily="34" charset="0"/>
              </a:rPr>
              <a:t>‘milligrams per PCU’ (PCU = population correction unit), </a:t>
            </a:r>
            <a:r>
              <a:rPr lang="en-GB" sz="1100" b="0" i="0" u="none" strike="noStrike" baseline="0" dirty="0">
                <a:latin typeface="EC Square Sans Pro" panose="020B0506040000020004" pitchFamily="34" charset="0"/>
              </a:rPr>
              <a:t>the </a:t>
            </a:r>
            <a:r>
              <a:rPr lang="en-GB" sz="1100" b="1" i="0" u="none" strike="noStrike" baseline="0" dirty="0">
                <a:latin typeface="EC Square Sans Pro" panose="020B0506040000020004" pitchFamily="34" charset="0"/>
              </a:rPr>
              <a:t>reporting unit for animal biomass equivalents </a:t>
            </a:r>
            <a:r>
              <a:rPr lang="en-GB" sz="1100" b="0" i="0" u="none" strike="noStrike" baseline="0" dirty="0">
                <a:latin typeface="EC Square Sans Pro" panose="020B0506040000020004" pitchFamily="34" charset="0"/>
              </a:rPr>
              <a:t>developed by the</a:t>
            </a:r>
          </a:p>
          <a:p>
            <a:pPr algn="l"/>
            <a:r>
              <a:rPr lang="en-GB" sz="1100" b="0" i="0" u="none" strike="noStrike" baseline="0" dirty="0">
                <a:latin typeface="EC Square Sans Pro" panose="020B0506040000020004" pitchFamily="34" charset="0"/>
              </a:rPr>
              <a:t>European Surveillance of Veterinary Antimicrobial Consumption (ESVAC) initiative.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1" i="0" u="none" strike="noStrike" baseline="0" dirty="0">
                <a:solidFill>
                  <a:srgbClr val="164B95"/>
                </a:solidFill>
                <a:latin typeface="Tahoma" panose="020B0604030504040204" pitchFamily="34" charset="0"/>
              </a:rPr>
              <a:t>Antimicrobial resistance affects real people </a:t>
            </a:r>
            <a:endParaRPr lang="es-ES" sz="1800" b="1" i="0" u="none" strike="noStrike" baseline="0" dirty="0">
              <a:solidFill>
                <a:srgbClr val="164B95"/>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 Eurostat - </a:t>
            </a:r>
            <a:r>
              <a:rPr lang="es-ES" dirty="0" err="1"/>
              <a:t>Population</a:t>
            </a:r>
            <a:r>
              <a:rPr lang="es-ES" dirty="0"/>
              <a:t> </a:t>
            </a:r>
            <a:r>
              <a:rPr lang="es-ES" dirty="0" err="1"/>
              <a:t>of</a:t>
            </a:r>
            <a:r>
              <a:rPr lang="es-ES" dirty="0"/>
              <a:t> </a:t>
            </a:r>
            <a:r>
              <a:rPr lang="es-ES" dirty="0" err="1"/>
              <a:t>Cyprus</a:t>
            </a:r>
            <a:r>
              <a:rPr lang="es-ES" dirty="0"/>
              <a:t> in 2020: </a:t>
            </a:r>
            <a:r>
              <a:rPr lang="en-GB" sz="800" u="none" strike="noStrike" dirty="0">
                <a:effectLst/>
              </a:rPr>
              <a:t>888.005</a:t>
            </a:r>
            <a:endParaRPr lang="en-GB" sz="800" b="0" i="0" u="none" strike="noStrike" dirty="0">
              <a:solidFill>
                <a:srgbClr val="000000"/>
              </a:solidFill>
              <a:effectLst/>
              <a:latin typeface="Arial" panose="020B0604020202020204" pitchFamily="34" charset="0"/>
            </a:endParaRPr>
          </a:p>
          <a:p>
            <a:endParaRPr lang="en-GB" sz="800" b="0" i="0" u="none" strike="noStrike" dirty="0">
              <a:solidFill>
                <a:srgbClr val="000000"/>
              </a:solidFill>
              <a:effectLst/>
              <a:latin typeface="Arial" panose="020B0604020202020204" pitchFamily="34" charset="0"/>
            </a:endParaRPr>
          </a:p>
          <a:p>
            <a:endParaRPr lang="en-GB" sz="1200" b="0" i="0" u="none" strike="noStrike" kern="12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399"/>
                </a:solidFill>
                <a:latin typeface="EC Square Sans Pro" panose="020B0506040000020004" pitchFamily="34" charset="0"/>
              </a:rPr>
              <a:t>Cyprus’ population in 2020: </a:t>
            </a:r>
            <a:r>
              <a:rPr lang="en-GB" sz="800" u="none" strike="noStrike" dirty="0">
                <a:effectLst/>
              </a:rPr>
              <a:t>888.005 </a:t>
            </a:r>
            <a:r>
              <a:rPr lang="en-GB" sz="1200" u="none" strike="noStrike" dirty="0">
                <a:effectLst/>
              </a:rPr>
              <a:t> </a:t>
            </a:r>
            <a:r>
              <a:rPr lang="en-GB" sz="1200" b="0" i="0" u="none" strike="noStrike" kern="1200" dirty="0">
                <a:solidFill>
                  <a:srgbClr val="000000"/>
                </a:solidFill>
                <a:effectLst/>
                <a:latin typeface="Calibri" panose="020F0502020204030204" pitchFamily="34" charset="0"/>
              </a:rPr>
              <a:t>(10</a:t>
            </a:r>
            <a:r>
              <a:rPr lang="en-GB" dirty="0">
                <a:solidFill>
                  <a:srgbClr val="003399"/>
                </a:solidFill>
                <a:latin typeface="EC Square Sans Pro" panose="020B0506040000020004" pitchFamily="34" charset="0"/>
              </a:rPr>
              <a:t> x  8,9) = 89 deaths in 2020</a:t>
            </a:r>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Source: 13</a:t>
            </a:r>
            <a:r>
              <a:rPr lang="en-GB" sz="1100" baseline="30000" dirty="0">
                <a:latin typeface="EC Square Sans Pro" panose="020B0506040000020004" pitchFamily="34" charset="0"/>
              </a:rPr>
              <a:t>th</a:t>
            </a:r>
            <a:r>
              <a:rPr lang="en-GB" sz="1100" dirty="0">
                <a:latin typeface="EC Square Sans Pro" panose="020B0506040000020004" pitchFamily="34" charset="0"/>
              </a:rPr>
              <a:t> ESVAC report.</a:t>
            </a:r>
          </a:p>
          <a:p>
            <a:endParaRPr lang="en-GB" sz="1100" dirty="0">
              <a:latin typeface="EC Square Sans Pro" panose="020B0506040000020004" pitchFamily="34" charset="0"/>
            </a:endParaRPr>
          </a:p>
          <a:p>
            <a:r>
              <a:rPr lang="en-GB" sz="1100" dirty="0">
                <a:latin typeface="EC Square Sans Pro" panose="020B0506040000020004" pitchFamily="34" charset="0"/>
              </a:rPr>
              <a:t>The PCU is the Population Correction Unit</a:t>
            </a:r>
          </a:p>
          <a:p>
            <a:pPr marL="171450" indent="-171450">
              <a:buFontTx/>
              <a:buChar char="-"/>
            </a:pPr>
            <a:r>
              <a:rPr lang="en-GB" sz="1100" dirty="0">
                <a:latin typeface="EC Square Sans Pro" panose="020B0506040000020004" pitchFamily="34" charset="0"/>
              </a:rPr>
              <a:t>Food producing animals have a standard weight in kilos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solidFill>
                  <a:srgbClr val="000000"/>
                </a:solidFill>
                <a:latin typeface="Adobe Clean DC"/>
              </a:rPr>
              <a:t>We calculate the number of food producing animals per year and then multiply this number by the standard weight of each animal category.</a:t>
            </a:r>
            <a:endParaRPr lang="en-GB" sz="1800" dirty="0">
              <a:solidFill>
                <a:prstClr val="black"/>
              </a:solidFill>
              <a:latin typeface="Adobe Clean DC"/>
            </a:endParaRPr>
          </a:p>
          <a:p>
            <a:pPr marL="171450" indent="-171450">
              <a:buFontTx/>
              <a:buChar char="-"/>
            </a:pPr>
            <a:r>
              <a:rPr lang="en-GB" sz="1100" dirty="0">
                <a:latin typeface="EC Square Sans Pro" panose="020B0506040000020004" pitchFamily="34" charset="0"/>
              </a:rPr>
              <a:t>The result is the amount of kilograms of meat per year, animal biomass </a:t>
            </a:r>
            <a:r>
              <a:rPr lang="en-GB" sz="1800" dirty="0">
                <a:solidFill>
                  <a:srgbClr val="000000"/>
                </a:solidFill>
                <a:latin typeface="Adobe Clean DC"/>
              </a:rPr>
              <a:t>that could potentially be treated with antimicrobials.</a:t>
            </a:r>
            <a:endParaRPr lang="en-GB" sz="1100" dirty="0">
              <a:latin typeface="EC Square Sans Pro" panose="020B0506040000020004" pitchFamily="34" charset="0"/>
            </a:endParaRPr>
          </a:p>
          <a:p>
            <a:pPr marL="171450" indent="-171450">
              <a:buFontTx/>
              <a:buChar char="-"/>
            </a:pPr>
            <a:r>
              <a:rPr lang="en-GB" sz="1100" dirty="0">
                <a:latin typeface="EC Square Sans Pro" panose="020B0506040000020004" pitchFamily="34" charset="0"/>
              </a:rPr>
              <a:t>The total sales of antimicrobials per country is divided by the total number of kilos of meat.</a:t>
            </a:r>
          </a:p>
          <a:p>
            <a:pPr marL="171450" indent="-171450">
              <a:buFontTx/>
              <a:buChar char="-"/>
            </a:pPr>
            <a:r>
              <a:rPr lang="en-GB" sz="1100" dirty="0">
                <a:latin typeface="EC Square Sans Pro" panose="020B0506040000020004" pitchFamily="34" charset="0"/>
              </a:rPr>
              <a:t>The result is the theoretical amount of milligrams of consumed antimicrobials per kilo of meat (biomass). </a:t>
            </a:r>
          </a:p>
          <a:p>
            <a:pPr marL="0" indent="0">
              <a:buFontTx/>
              <a:buNone/>
            </a:pPr>
            <a:endParaRPr lang="en-GB" sz="1100" dirty="0">
              <a:latin typeface="EC Square Sans Pro" panose="020B0506040000020004" pitchFamily="34" charset="0"/>
            </a:endParaRPr>
          </a:p>
          <a:p>
            <a:pPr marL="0" indent="0">
              <a:buFontTx/>
              <a:buNone/>
            </a:pPr>
            <a:r>
              <a:rPr lang="en-GB" sz="1100" dirty="0">
                <a:latin typeface="EC Square Sans Pro" panose="020B0506040000020004" pitchFamily="34" charset="0"/>
              </a:rPr>
              <a:t>In Cyprus: 140 x1000 tonnes = 140.000 tonnes of meat has been produced (2022).</a:t>
            </a:r>
          </a:p>
          <a:p>
            <a:pPr marL="0" indent="0">
              <a:buFontTx/>
              <a:buNone/>
            </a:pPr>
            <a:r>
              <a:rPr lang="en-GB" sz="1100" dirty="0">
                <a:latin typeface="EC Square Sans Pro" panose="020B0506040000020004" pitchFamily="34" charset="0"/>
              </a:rPr>
              <a:t>It is estimated that 254,7 milligrams of antimicrobials correspond to each kilogram of meat produced. Should be noted that compared to other EU countries, the goat population in Cyprus is high, and has a substantial share of the country’s food-producing animal population. They are not included in the analysis. Therefore, the PCU is underestimated, and therefore the amount of antimicrobials consumed (mg) per PCU should be less. Thus, if goats should have been included in the calculation of PCU value, the total annual sales would have been 7-8% lower in 2022.</a:t>
            </a:r>
          </a:p>
          <a:p>
            <a:pPr marL="0" indent="0">
              <a:buFontTx/>
              <a:buNone/>
            </a:pPr>
            <a:endParaRPr lang="en-GB" sz="1100" dirty="0">
              <a:latin typeface="EC Square Sans Pro" panose="020B0506040000020004" pitchFamily="34" charset="0"/>
            </a:endParaRPr>
          </a:p>
          <a:p>
            <a:pPr marL="0" indent="0">
              <a:buFontTx/>
              <a:buNone/>
            </a:pPr>
            <a:r>
              <a:rPr lang="en-GB" sz="1100" dirty="0">
                <a:latin typeface="EC Square Sans Pro" panose="020B0506040000020004" pitchFamily="34" charset="0"/>
              </a:rPr>
              <a:t>Cyprus has reduced the total amount of antimicrobials in 35% from 2018 to 2022.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390635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Trends by country: </a:t>
            </a:r>
            <a:r>
              <a:rPr lang="en-GB" dirty="0">
                <a:hlinkClick r:id="rId3"/>
              </a:rPr>
              <a:t>European Surveillance of Veterinary Antimicrobial Consumption (ESVAC): 2009 - 2023 | European Medicines Agency (europa.eu)</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1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1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1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1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27/05/2024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27/05/2024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emf"/></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emf"/></Relationships>
</file>

<file path=ppt/slides/_rels/slide18.xml.rels><?xml version="1.0" encoding="UTF-8" standalone="yes"?>
<Relationships xmlns="http://schemas.openxmlformats.org/package/2006/relationships"><Relationship Id="rId3" Type="http://schemas.openxmlformats.org/officeDocument/2006/relationships/hyperlink" Target="https://www.ema.europa.eu/system/files/documents/other/cyprus-sales-trends-mg_pcu-antibiotic-vmps-food-producing-animals_en.pdf"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89.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3.png"/><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7.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6.png"/><Relationship Id="rId5" Type="http://schemas.microsoft.com/office/2017/06/relationships/model3d" Target="../media/model3d1.glb"/><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xml"/><Relationship Id="rId16" Type="http://schemas.openxmlformats.org/officeDocument/2006/relationships/image" Target="../media/image55.svg"/><Relationship Id="rId1" Type="http://schemas.openxmlformats.org/officeDocument/2006/relationships/slideLayout" Target="../slideLayouts/slideLayout26.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CYPRUS</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6 AND 7 JULY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rmAutofit fontScale="77500" lnSpcReduction="20000"/>
          </a:bodyPr>
          <a:lstStyle/>
          <a:p>
            <a:pPr marL="0" indent="0">
              <a:buNone/>
            </a:pPr>
            <a:r>
              <a:rPr lang="en-GB" sz="4000" b="1" dirty="0">
                <a:latin typeface="EC Square Sans Pro" panose="020B0506040000020004" pitchFamily="34" charset="0"/>
                <a:cs typeface="+mn-cs"/>
              </a:rPr>
              <a:t>In 2022, just over half the reduction target was reached</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600" b="1" dirty="0">
                <a:solidFill>
                  <a:schemeClr val="bg1"/>
                </a:solidFill>
                <a:latin typeface="EC Square Sans Pro" panose="020B0506040000020004" pitchFamily="34" charset="0"/>
              </a:rPr>
              <a:t>Changes in average overall sales</a:t>
            </a:r>
            <a:endParaRPr lang="en-GB" sz="3600" b="1" kern="0" dirty="0">
              <a:solidFill>
                <a:schemeClr val="bg1"/>
              </a:solidFill>
              <a:latin typeface="EC Square Sans Pro" panose="020B0506040000020004" pitchFamily="34" charset="0"/>
            </a:endParaRP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b="1" dirty="0">
                <a:latin typeface="EC Square Sans Pro" panose="020B0506040000020004" pitchFamily="34" charset="0"/>
                <a:cs typeface="+mn-cs"/>
              </a:rPr>
              <a:t>53%</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124200" cy="1261884"/>
          </a:xfrm>
          <a:prstGeom prst="rect">
            <a:avLst/>
          </a:prstGeom>
          <a:noFill/>
        </p:spPr>
        <p:txBody>
          <a:bodyPr wrap="square" rtlCol="0">
            <a:spAutoFit/>
          </a:bodyPr>
          <a:lstStyle/>
          <a:p>
            <a:r>
              <a:rPr lang="en-GB" sz="2000" dirty="0"/>
              <a:t>The trend over the years shows a reduction of use of antimicrobials</a:t>
            </a:r>
          </a:p>
          <a:p>
            <a:r>
              <a:rPr lang="en-GB" sz="800" dirty="0"/>
              <a:t>Calculated by measuring the amount of antimicrobials used per kilo of meat produced over the years</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5383" y="2240154"/>
            <a:ext cx="2857500"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5632311"/>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100 people died from AMR each day in Europe in 2020. </a:t>
            </a:r>
          </a:p>
          <a:p>
            <a:pPr algn="ctr"/>
            <a:endParaRPr lang="en-GB" sz="4000" b="1" dirty="0">
              <a:solidFill>
                <a:srgbClr val="2C7470"/>
              </a:solidFill>
              <a:latin typeface="EC Square Sans Pro" panose="020B0506040000020004" pitchFamily="34" charset="0"/>
            </a:endParaRPr>
          </a:p>
          <a:p>
            <a:pPr algn="ctr"/>
            <a:r>
              <a:rPr lang="en-GB" sz="4000" b="1" dirty="0">
                <a:solidFill>
                  <a:srgbClr val="2C7470"/>
                </a:solidFill>
                <a:latin typeface="EC Square Sans Pro" panose="020B0506040000020004" pitchFamily="34" charset="0"/>
              </a:rPr>
              <a:t>2.100 died from AMR in EU in 2020.</a:t>
            </a:r>
            <a:endParaRPr lang="en-US" sz="4000" b="1" dirty="0">
              <a:solidFill>
                <a:srgbClr val="2C7470"/>
              </a:solidFill>
              <a:latin typeface="EC Square Sans Pro" panose="020B0506040000020004" pitchFamily="34" charset="0"/>
            </a:endParaRPr>
          </a:p>
          <a:p>
            <a:pPr algn="ctr"/>
            <a:endParaRPr lang="en-US" sz="40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en-GB" sz="1400" dirty="0">
                <a:solidFill>
                  <a:srgbClr val="2C7470"/>
                </a:solidFill>
                <a:latin typeface="EC Square Sans Pro" panose="020B0506040000020004" pitchFamily="34" charset="0"/>
              </a:rPr>
              <a:t>Estimation of the burden of infections with antibiotic resistance bacteria presented as attributable deaths </a:t>
            </a:r>
            <a:r>
              <a:rPr lang="en-GB" sz="1400" b="1" dirty="0">
                <a:solidFill>
                  <a:srgbClr val="2C7470"/>
                </a:solidFill>
                <a:latin typeface="EC Square Sans Pro" panose="020B0506040000020004" pitchFamily="34" charset="0"/>
              </a:rPr>
              <a:t>per 100.000 population </a:t>
            </a:r>
            <a:r>
              <a:rPr lang="en-GB" sz="1400" dirty="0">
                <a:solidFill>
                  <a:srgbClr val="2C7470"/>
                </a:solidFill>
                <a:latin typeface="EC Square Sans Pro" panose="020B0506040000020004" pitchFamily="34" charset="0"/>
              </a:rPr>
              <a:t>by country, EU/EEA,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a:srcRect l="30001" t="18889" r="35944" b="6667"/>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a:srcRect l="27500" t="65555" r="27500" b="15647"/>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en-GB" sz="800" b="1" i="0" u="none" strike="noStrike" baseline="0" dirty="0">
                <a:solidFill>
                  <a:srgbClr val="2C7470"/>
                </a:solidFill>
                <a:latin typeface="EC Square Sans Pro" panose="020B0506040000020004" pitchFamily="34" charset="0"/>
              </a:rPr>
              <a:t>Assessing the health burden of infections with antibiotic-resistant bacteria in the EU/EEA, 2016-2020 TECHNICAL </a:t>
            </a:r>
            <a:r>
              <a:rPr lang="en-GB" sz="800" b="0" i="0" u="none" strike="noStrike" baseline="0" dirty="0">
                <a:solidFill>
                  <a:srgbClr val="2C7470"/>
                </a:solidFill>
                <a:latin typeface="EC Square Sans Pro" panose="020B0506040000020004" pitchFamily="34" charset="0"/>
              </a:rPr>
              <a:t>REPORT</a:t>
            </a:r>
            <a:endParaRPr lang="en-GB" dirty="0">
              <a:solidFill>
                <a:srgbClr val="2C7470"/>
              </a:solidFill>
              <a:latin typeface="EC Square Sans Pro" panose="020B0506040000020004" pitchFamily="34" charset="0"/>
            </a:endParaRPr>
          </a:p>
        </p:txBody>
      </p:sp>
      <p:sp>
        <p:nvSpPr>
          <p:cNvPr id="2" name="CuadroTexto 1">
            <a:extLst>
              <a:ext uri="{FF2B5EF4-FFF2-40B4-BE49-F238E27FC236}">
                <a16:creationId xmlns:a16="http://schemas.microsoft.com/office/drawing/2014/main" id="{1A64C2E3-D2D2-4ED8-9673-9545DC916ECB}"/>
              </a:ext>
            </a:extLst>
          </p:cNvPr>
          <p:cNvSpPr txBox="1"/>
          <p:nvPr/>
        </p:nvSpPr>
        <p:spPr>
          <a:xfrm>
            <a:off x="3429000" y="1130042"/>
            <a:ext cx="4419600" cy="1077218"/>
          </a:xfrm>
          <a:prstGeom prst="rect">
            <a:avLst/>
          </a:prstGeom>
          <a:noFill/>
        </p:spPr>
        <p:txBody>
          <a:bodyPr wrap="square" rtlCol="0">
            <a:spAutoFit/>
          </a:bodyPr>
          <a:lstStyle/>
          <a:p>
            <a:pPr algn="ctr"/>
            <a:r>
              <a:rPr lang="en-GB" sz="3200" b="1" dirty="0">
                <a:solidFill>
                  <a:srgbClr val="FF0000"/>
                </a:solidFill>
                <a:latin typeface="EC Square Sans Pro" panose="020B0506040000020004" pitchFamily="34" charset="0"/>
              </a:rPr>
              <a:t>Cyprus</a:t>
            </a:r>
          </a:p>
          <a:p>
            <a:r>
              <a:rPr lang="en-GB" sz="3200" b="1" dirty="0">
                <a:solidFill>
                  <a:srgbClr val="FF0000"/>
                </a:solidFill>
                <a:latin typeface="EC Square Sans Pro" panose="020B0506040000020004" pitchFamily="34" charset="0"/>
              </a:rPr>
              <a:t>89 deaths in 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3569208" y="1367428"/>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3264408" y="1153869"/>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en-GB" sz="700" dirty="0"/>
              <a:t>Malta’s population in 2020 515.000 (7 x 5,15 = 36 deaths)</a:t>
            </a:r>
          </a:p>
        </p:txBody>
      </p:sp>
    </p:spTree>
    <p:extLst>
      <p:ext uri="{BB962C8B-B14F-4D97-AF65-F5344CB8AC3E}">
        <p14:creationId xmlns:p14="http://schemas.microsoft.com/office/powerpoint/2010/main" val="255423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109742" y="5040669"/>
            <a:ext cx="5986258" cy="2234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11430000" y="63014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9995889" y="4696666"/>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398248" y="1315652"/>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dirty="0">
                <a:solidFill>
                  <a:schemeClr val="bg1"/>
                </a:solidFill>
                <a:latin typeface="EC Square Sans Pro" panose="020B0506040000020004" pitchFamily="34" charset="0"/>
              </a:rPr>
              <a:t>CYPRUS</a:t>
            </a:r>
            <a:endParaRPr lang="es-ES" sz="3200" b="1" kern="0" dirty="0">
              <a:solidFill>
                <a:schemeClr val="bg1"/>
              </a:solidFill>
              <a:latin typeface="EC Square Sans Pro" panose="020B0506040000020004" pitchFamily="34" charset="0"/>
            </a:endParaRP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010400" y="2634587"/>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E7596EE5-F0A0-433F-B162-3B09AC66DD37}"/>
              </a:ext>
            </a:extLst>
          </p:cNvPr>
          <p:cNvPicPr>
            <a:picLocks noChangeAspect="1"/>
          </p:cNvPicPr>
          <p:nvPr/>
        </p:nvPicPr>
        <p:blipFill>
          <a:blip r:embed="rId9"/>
          <a:stretch>
            <a:fillRect/>
          </a:stretch>
        </p:blipFill>
        <p:spPr>
          <a:xfrm>
            <a:off x="9010650" y="4953"/>
            <a:ext cx="3181350" cy="2889250"/>
          </a:xfrm>
          <a:prstGeom prst="rect">
            <a:avLst/>
          </a:prstGeom>
          <a:solidFill>
            <a:schemeClr val="bg1"/>
          </a:solidFill>
        </p:spPr>
      </p:pic>
    </p:spTree>
    <p:extLst>
      <p:ext uri="{BB962C8B-B14F-4D97-AF65-F5344CB8AC3E}">
        <p14:creationId xmlns:p14="http://schemas.microsoft.com/office/powerpoint/2010/main" val="183827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2029387C-3ACD-43A8-8D8A-5D27283F28EE}"/>
              </a:ext>
            </a:extLst>
          </p:cNvPr>
          <p:cNvPicPr>
            <a:picLocks noChangeAspect="1"/>
          </p:cNvPicPr>
          <p:nvPr/>
        </p:nvPicPr>
        <p:blipFill rotWithShape="1">
          <a:blip r:embed="rId3"/>
          <a:srcRect l="19375" t="17778" r="27077" b="79343"/>
          <a:stretch/>
        </p:blipFill>
        <p:spPr>
          <a:xfrm>
            <a:off x="3306419" y="5098593"/>
            <a:ext cx="8606384" cy="260306"/>
          </a:xfrm>
          <a:prstGeom prst="rect">
            <a:avLst/>
          </a:prstGeom>
        </p:spPr>
      </p:pic>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29865" y="145874"/>
            <a:ext cx="7994143" cy="532414"/>
          </a:xfrm>
        </p:spPr>
        <p:txBody>
          <a:bodyPr>
            <a:normAutofit/>
          </a:bodyPr>
          <a:lstStyle/>
          <a:p>
            <a:pPr marL="0" indent="0">
              <a:buNone/>
            </a:pPr>
            <a:r>
              <a:rPr lang="en-GB" sz="2795" b="1" dirty="0">
                <a:latin typeface="EC Square Sans Pro" panose="020B0506040000020004" pitchFamily="34" charset="0"/>
              </a:rPr>
              <a:t>Sales of VMP in CYPRUS</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2064865" y="692150"/>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332519" y="800061"/>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43" name="CuadroTexto 42">
            <a:extLst>
              <a:ext uri="{FF2B5EF4-FFF2-40B4-BE49-F238E27FC236}">
                <a16:creationId xmlns:a16="http://schemas.microsoft.com/office/drawing/2014/main" id="{F8633F7F-3BAA-4B15-A636-760184597926}"/>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(2011-2022)</a:t>
            </a:r>
          </a:p>
        </p:txBody>
      </p:sp>
      <p:sp>
        <p:nvSpPr>
          <p:cNvPr id="29" name="Rectángulo 28">
            <a:extLst>
              <a:ext uri="{FF2B5EF4-FFF2-40B4-BE49-F238E27FC236}">
                <a16:creationId xmlns:a16="http://schemas.microsoft.com/office/drawing/2014/main" id="{2F4DEEC5-3957-470D-845F-37B2C55AF429}"/>
              </a:ext>
            </a:extLst>
          </p:cNvPr>
          <p:cNvSpPr/>
          <p:nvPr/>
        </p:nvSpPr>
        <p:spPr>
          <a:xfrm>
            <a:off x="3332520" y="1229635"/>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1" name="CuadroTexto 10">
            <a:extLst>
              <a:ext uri="{FF2B5EF4-FFF2-40B4-BE49-F238E27FC236}">
                <a16:creationId xmlns:a16="http://schemas.microsoft.com/office/drawing/2014/main" id="{7E229F46-F3A1-470F-9C84-BF26FB9CC2F6}"/>
              </a:ext>
            </a:extLst>
          </p:cNvPr>
          <p:cNvSpPr txBox="1"/>
          <p:nvPr/>
        </p:nvSpPr>
        <p:spPr>
          <a:xfrm>
            <a:off x="3375387" y="1235973"/>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392,3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254,7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70581" y="195301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-35%</a:t>
            </a:r>
            <a:endParaRPr lang="en-GB" sz="4392" b="1" dirty="0">
              <a:solidFill>
                <a:srgbClr val="003399"/>
              </a:solidFill>
              <a:latin typeface="EC Square Sans Pro" panose="020B0506040000020004" pitchFamily="34" charset="0"/>
            </a:endParaRPr>
          </a:p>
        </p:txBody>
      </p:sp>
      <p:pic>
        <p:nvPicPr>
          <p:cNvPr id="9" name="Imagen 8">
            <a:extLst>
              <a:ext uri="{FF2B5EF4-FFF2-40B4-BE49-F238E27FC236}">
                <a16:creationId xmlns:a16="http://schemas.microsoft.com/office/drawing/2014/main" id="{F0C6506C-27A6-44DA-B6B6-5A83B70F8D9B}"/>
              </a:ext>
            </a:extLst>
          </p:cNvPr>
          <p:cNvPicPr>
            <a:picLocks noChangeAspect="1"/>
          </p:cNvPicPr>
          <p:nvPr/>
        </p:nvPicPr>
        <p:blipFill>
          <a:blip r:embed="rId4"/>
          <a:stretch>
            <a:fillRect/>
          </a:stretch>
        </p:blipFill>
        <p:spPr>
          <a:xfrm>
            <a:off x="279197" y="1225590"/>
            <a:ext cx="3056566" cy="5656404"/>
          </a:xfrm>
          <a:prstGeom prst="rect">
            <a:avLst/>
          </a:prstGeom>
        </p:spPr>
      </p:pic>
      <p:pic>
        <p:nvPicPr>
          <p:cNvPr id="25" name="Imagen 24">
            <a:extLst>
              <a:ext uri="{FF2B5EF4-FFF2-40B4-BE49-F238E27FC236}">
                <a16:creationId xmlns:a16="http://schemas.microsoft.com/office/drawing/2014/main" id="{E1122EA8-2F14-44AD-9683-A3AE5625AEC4}"/>
              </a:ext>
            </a:extLst>
          </p:cNvPr>
          <p:cNvPicPr>
            <a:picLocks noChangeAspect="1"/>
          </p:cNvPicPr>
          <p:nvPr/>
        </p:nvPicPr>
        <p:blipFill rotWithShape="1">
          <a:blip r:embed="rId5"/>
          <a:srcRect l="13312" t="37198" r="7164" b="34404"/>
          <a:stretch/>
        </p:blipFill>
        <p:spPr>
          <a:xfrm>
            <a:off x="3306418" y="5358898"/>
            <a:ext cx="8606383" cy="1511802"/>
          </a:xfrm>
          <a:prstGeom prst="rect">
            <a:avLst/>
          </a:prstGeom>
        </p:spPr>
      </p:pic>
      <p:pic>
        <p:nvPicPr>
          <p:cNvPr id="14" name="Imagen 13">
            <a:extLst>
              <a:ext uri="{FF2B5EF4-FFF2-40B4-BE49-F238E27FC236}">
                <a16:creationId xmlns:a16="http://schemas.microsoft.com/office/drawing/2014/main" id="{C1943E17-0E93-4CB6-954A-3AD569345AAB}"/>
              </a:ext>
            </a:extLst>
          </p:cNvPr>
          <p:cNvPicPr>
            <a:picLocks noChangeAspect="1"/>
          </p:cNvPicPr>
          <p:nvPr/>
        </p:nvPicPr>
        <p:blipFill rotWithShape="1">
          <a:blip r:embed="rId6"/>
          <a:srcRect l="8125" t="36073" r="52905" b="17930"/>
          <a:stretch/>
        </p:blipFill>
        <p:spPr>
          <a:xfrm>
            <a:off x="5663526" y="1205199"/>
            <a:ext cx="5995074" cy="3980364"/>
          </a:xfrm>
          <a:prstGeom prst="rect">
            <a:avLst/>
          </a:prstGeom>
        </p:spPr>
      </p:pic>
    </p:spTree>
    <p:extLst>
      <p:ext uri="{BB962C8B-B14F-4D97-AF65-F5344CB8AC3E}">
        <p14:creationId xmlns:p14="http://schemas.microsoft.com/office/powerpoint/2010/main" val="141981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686925" y="2610059"/>
            <a:ext cx="2505075" cy="1154162"/>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rPr>
              <a:t>Country information </a:t>
            </a:r>
          </a:p>
          <a:p>
            <a:r>
              <a:rPr lang="en-GB" sz="1100" b="0" i="0" dirty="0">
                <a:effectLst/>
                <a:latin typeface="Verdana" panose="020B0604030504040204" pitchFamily="34" charset="0"/>
                <a:hlinkClick r:id="rId3"/>
              </a:rPr>
              <a:t>https://www.ema.europa.eu/system/files/documents/other/cyprus-sales-trends-mg_pcu-antibiotic-vmps-food-producing-animals_en.pdf</a:t>
            </a:r>
            <a:r>
              <a:rPr lang="en-GB" sz="1100" b="0" i="0" dirty="0">
                <a:effectLst/>
                <a:latin typeface="Verdana" panose="020B0604030504040204" pitchFamily="34" charset="0"/>
              </a:rPr>
              <a:t> </a:t>
            </a:r>
            <a:endParaRPr lang="en-GB" sz="800" dirty="0">
              <a:solidFill>
                <a:srgbClr val="003399"/>
              </a:solidFill>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CYPRUS</a:t>
            </a:r>
          </a:p>
        </p:txBody>
      </p:sp>
      <p:pic>
        <p:nvPicPr>
          <p:cNvPr id="11" name="Imagen 10">
            <a:extLst>
              <a:ext uri="{FF2B5EF4-FFF2-40B4-BE49-F238E27FC236}">
                <a16:creationId xmlns:a16="http://schemas.microsoft.com/office/drawing/2014/main" id="{9F3A793D-6387-4FD4-A0D2-30FA44E139E0}"/>
              </a:ext>
            </a:extLst>
          </p:cNvPr>
          <p:cNvPicPr>
            <a:picLocks noChangeAspect="1"/>
          </p:cNvPicPr>
          <p:nvPr/>
        </p:nvPicPr>
        <p:blipFill rotWithShape="1">
          <a:blip r:embed="rId5"/>
          <a:srcRect l="8125" t="66667" r="53125" b="8889"/>
          <a:stretch/>
        </p:blipFill>
        <p:spPr>
          <a:xfrm>
            <a:off x="990599" y="847008"/>
            <a:ext cx="8153401" cy="2893142"/>
          </a:xfrm>
          <a:prstGeom prst="rect">
            <a:avLst/>
          </a:prstGeom>
        </p:spPr>
      </p:pic>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5"/>
          <a:srcRect l="55363" t="77778" r="8125" b="8889"/>
          <a:stretch/>
        </p:blipFill>
        <p:spPr>
          <a:xfrm>
            <a:off x="917643" y="4044950"/>
            <a:ext cx="8242306" cy="1693085"/>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1028700" y="4006853"/>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err="1">
                <a:latin typeface="EC Square Sans Pro" panose="020B0506040000020004" pitchFamily="34" charset="0"/>
              </a:rPr>
              <a:t>Cyprus</a:t>
            </a:r>
            <a:r>
              <a:rPr lang="es-ES" dirty="0">
                <a:latin typeface="EC Square Sans Pro" panose="020B0506040000020004" pitchFamily="34" charset="0"/>
              </a:rPr>
              <a:t>, 6th-7th </a:t>
            </a:r>
            <a:r>
              <a:rPr lang="es-ES" dirty="0" err="1">
                <a:latin typeface="EC Square Sans Pro" panose="020B0506040000020004" pitchFamily="34" charset="0"/>
              </a:rPr>
              <a:t>July</a:t>
            </a:r>
            <a:r>
              <a:rPr lang="es-ES" dirty="0">
                <a:latin typeface="EC Square Sans Pro" panose="020B0506040000020004" pitchFamily="34" charset="0"/>
              </a:rPr>
              <a:t> 2024</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6326" y="1722474"/>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564708" y="0"/>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564708" y="958850"/>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673100" y="963806"/>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Economical impact</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3108543"/>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p>
          <a:p>
            <a:pPr algn="l"/>
            <a:endParaRPr lang="en-GB" sz="4000" dirty="0">
              <a:solidFill>
                <a:srgbClr val="3F4A52"/>
              </a:solidFill>
              <a:latin typeface="Open Sans" panose="020B0606030504020204" pitchFamily="34" charset="0"/>
            </a:endParaRPr>
          </a:p>
          <a:p>
            <a:pPr algn="ctr"/>
            <a:r>
              <a:rPr lang="en-GB" sz="6000" b="1" i="0" dirty="0">
                <a:solidFill>
                  <a:srgbClr val="003399"/>
                </a:solidFill>
                <a:effectLst/>
                <a:latin typeface="EC Square Sans Pro" panose="020B0506040000020004" pitchFamily="34" charset="0"/>
              </a:rPr>
              <a:t>€1.1 billion </a:t>
            </a:r>
          </a:p>
          <a:p>
            <a:pPr algn="ctr"/>
            <a:r>
              <a:rPr lang="en-GB" sz="6000" b="0" i="0" dirty="0">
                <a:solidFill>
                  <a:srgbClr val="003399"/>
                </a:solidFill>
                <a:effectLst/>
                <a:latin typeface="EC Square Sans Pro" panose="020B0506040000020004" pitchFamily="34" charset="0"/>
              </a:rPr>
              <a:t>per year</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food,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377486" cy="4958079"/>
          </a:xfrm>
          <a:prstGeom prst="rect">
            <a:avLst/>
          </a:prstGeom>
        </p:spPr>
      </p:pic>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8834902B-AFDC-420D-B9AA-2DA1B07C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3392</Words>
  <Application>Microsoft Office PowerPoint</Application>
  <PresentationFormat>Custom</PresentationFormat>
  <Paragraphs>294</Paragraphs>
  <Slides>23</Slides>
  <Notes>22</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Tahoma</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248</cp:revision>
  <dcterms:created xsi:type="dcterms:W3CDTF">2023-11-20T15:58:16Z</dcterms:created>
  <dcterms:modified xsi:type="dcterms:W3CDTF">2024-05-27T14:53:54Z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