
<file path=[Content_Types].xml><?xml version="1.0" encoding="utf-8"?>
<Types xmlns="http://schemas.openxmlformats.org/package/2006/content-types">
  <Default Extension="emf" ContentType="image/x-emf"/>
  <Default Extension="glb" ContentType="model/gltf.binary"/>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5" r:id="rId4"/>
    <p:sldMasterId id="2147483689" r:id="rId5"/>
  </p:sldMasterIdLst>
  <p:notesMasterIdLst>
    <p:notesMasterId r:id="rId29"/>
  </p:notesMasterIdLst>
  <p:sldIdLst>
    <p:sldId id="261" r:id="rId6"/>
    <p:sldId id="272" r:id="rId7"/>
    <p:sldId id="384" r:id="rId8"/>
    <p:sldId id="385" r:id="rId9"/>
    <p:sldId id="349" r:id="rId10"/>
    <p:sldId id="345" r:id="rId11"/>
    <p:sldId id="386" r:id="rId12"/>
    <p:sldId id="388" r:id="rId13"/>
    <p:sldId id="387" r:id="rId14"/>
    <p:sldId id="372" r:id="rId15"/>
    <p:sldId id="291" r:id="rId16"/>
    <p:sldId id="376" r:id="rId17"/>
    <p:sldId id="2436" r:id="rId18"/>
    <p:sldId id="389" r:id="rId19"/>
    <p:sldId id="2443" r:id="rId20"/>
    <p:sldId id="2444" r:id="rId21"/>
    <p:sldId id="2445" r:id="rId22"/>
    <p:sldId id="354" r:id="rId23"/>
    <p:sldId id="2446" r:id="rId24"/>
    <p:sldId id="362" r:id="rId25"/>
    <p:sldId id="2447" r:id="rId26"/>
    <p:sldId id="2448" r:id="rId27"/>
    <p:sldId id="283" r:id="rId28"/>
  </p:sldIdLst>
  <p:sldSz cx="12192000" cy="6870700"/>
  <p:notesSz cx="6870700" cy="12192000"/>
  <p:defaultTextStyle>
    <a:defPPr>
      <a:defRPr kern="0"/>
    </a:defPPr>
  </p:defaultTextStyle>
  <p:extLst>
    <p:ext uri="{EFAFB233-063F-42B5-8137-9DF3F51BA10A}">
      <p15:sldGuideLst xmlns:p15="http://schemas.microsoft.com/office/powerpoint/2012/main">
        <p15:guide id="1" orient="horz" pos="2884" userDrawn="1">
          <p15:clr>
            <a:srgbClr val="A4A3A4"/>
          </p15:clr>
        </p15:guide>
        <p15:guide id="2" pos="216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BE1EB58-8BCF-F16E-AA43-FB5E5C94E6BC}" name="PAGIDA Anastasia (SANTE)" initials="EC" userId="PAGIDA Anastasia (SANTE)" providerId="None"/>
  <p188:author id="{E9715D8D-6961-5BC1-F671-948996BFE6F1}" name="Monica Zabala Utrillas" initials="MZU" userId="S::MZABALA@aenor.com::d2bf3cba-a650-4e0c-9b0d-61a84d2d83d5" providerId="AD"/>
  <p188:author id="{95D854A1-7B95-F89F-8A0F-1160B2213964}" name="GORANOV Luben (SANTE)" initials="EC" userId="GORANOV Luben (SANTE)" providerId="None"/>
  <p188:author id="{284C46AC-8E6C-4302-700A-3579145EC755}" name="Andrea Castro Troya" initials="AC" userId="S::acastro@aenor.com::58fec591-b333-4c59-a2df-1c57e39d426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onica Zabala Utrillas" initials="MZU" lastIdx="1" clrIdx="0">
    <p:extLst>
      <p:ext uri="{19B8F6BF-5375-455C-9EA6-DF929625EA0E}">
        <p15:presenceInfo xmlns:p15="http://schemas.microsoft.com/office/powerpoint/2012/main" userId="S::MZABALA@aenor.com::d2bf3cba-a650-4e0c-9b0d-61a84d2d83d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50A0"/>
    <a:srgbClr val="003399"/>
    <a:srgbClr val="2C7470"/>
    <a:srgbClr val="ECEBEB"/>
    <a:srgbClr val="6BB188"/>
    <a:srgbClr val="0066FF"/>
    <a:srgbClr val="33CCCC"/>
    <a:srgbClr val="66FFFF"/>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B3DDBA-03E5-4A9A-AA35-754B854607A7}" v="11" dt="2024-06-12T10:54:14.54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27" autoAdjust="0"/>
    <p:restoredTop sz="77982" autoAdjust="0"/>
  </p:normalViewPr>
  <p:slideViewPr>
    <p:cSldViewPr>
      <p:cViewPr varScale="1">
        <p:scale>
          <a:sx n="133" d="100"/>
          <a:sy n="133" d="100"/>
        </p:scale>
        <p:origin x="4632" y="120"/>
      </p:cViewPr>
      <p:guideLst>
        <p:guide orient="horz" pos="2884"/>
        <p:guide pos="2160"/>
      </p:guideLst>
    </p:cSldViewPr>
  </p:slideViewPr>
  <p:outlineViewPr>
    <p:cViewPr>
      <p:scale>
        <a:sx n="33" d="100"/>
        <a:sy n="33" d="100"/>
      </p:scale>
      <p:origin x="0" y="0"/>
    </p:cViewPr>
  </p:outlineViewPr>
  <p:notesTextViewPr>
    <p:cViewPr>
      <p:scale>
        <a:sx n="75" d="100"/>
        <a:sy n="75" d="100"/>
      </p:scale>
      <p:origin x="0" y="0"/>
    </p:cViewPr>
  </p:notesTextViewPr>
  <p:sorterViewPr>
    <p:cViewPr>
      <p:scale>
        <a:sx n="100" d="100"/>
        <a:sy n="100" d="100"/>
      </p:scale>
      <p:origin x="0" y="0"/>
    </p:cViewPr>
  </p:sorterViewPr>
  <p:notesViewPr>
    <p:cSldViewPr>
      <p:cViewPr varScale="1">
        <p:scale>
          <a:sx n="36" d="100"/>
          <a:sy n="36" d="100"/>
        </p:scale>
        <p:origin x="2952" y="6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pard ‎" userId="09a58b91f9e979a1" providerId="LiveId" clId="{1DB3DDBA-03E5-4A9A-AA35-754B854607A7}"/>
    <pc:docChg chg="undo custSel modSld modMainMaster">
      <pc:chgData name="Shepard ‎" userId="09a58b91f9e979a1" providerId="LiveId" clId="{1DB3DDBA-03E5-4A9A-AA35-754B854607A7}" dt="2024-06-12T10:55:32.760" v="141" actId="478"/>
      <pc:docMkLst>
        <pc:docMk/>
      </pc:docMkLst>
      <pc:sldChg chg="delSp mod">
        <pc:chgData name="Shepard ‎" userId="09a58b91f9e979a1" providerId="LiveId" clId="{1DB3DDBA-03E5-4A9A-AA35-754B854607A7}" dt="2024-06-12T10:49:01.563" v="18" actId="478"/>
        <pc:sldMkLst>
          <pc:docMk/>
          <pc:sldMk cId="2499853343" sldId="261"/>
        </pc:sldMkLst>
        <pc:spChg chg="del">
          <ac:chgData name="Shepard ‎" userId="09a58b91f9e979a1" providerId="LiveId" clId="{1DB3DDBA-03E5-4A9A-AA35-754B854607A7}" dt="2024-06-12T10:49:01.563" v="18" actId="478"/>
          <ac:spMkLst>
            <pc:docMk/>
            <pc:sldMk cId="2499853343" sldId="261"/>
            <ac:spMk id="4" creationId="{0E6B4C8E-3855-D40F-263C-763F495EC6E0}"/>
          </ac:spMkLst>
        </pc:spChg>
      </pc:sldChg>
      <pc:sldChg chg="delSp modSp mod">
        <pc:chgData name="Shepard ‎" userId="09a58b91f9e979a1" providerId="LiveId" clId="{1DB3DDBA-03E5-4A9A-AA35-754B854607A7}" dt="2024-06-12T10:49:06.312" v="19" actId="478"/>
        <pc:sldMkLst>
          <pc:docMk/>
          <pc:sldMk cId="23003404" sldId="272"/>
        </pc:sldMkLst>
        <pc:spChg chg="mod">
          <ac:chgData name="Shepard ‎" userId="09a58b91f9e979a1" providerId="LiveId" clId="{1DB3DDBA-03E5-4A9A-AA35-754B854607A7}" dt="2024-06-12T10:47:49.578" v="2" actId="27636"/>
          <ac:spMkLst>
            <pc:docMk/>
            <pc:sldMk cId="23003404" sldId="272"/>
            <ac:spMk id="2" creationId="{411CE633-EB29-E927-F456-A78DDF0F09C5}"/>
          </ac:spMkLst>
        </pc:spChg>
        <pc:spChg chg="del">
          <ac:chgData name="Shepard ‎" userId="09a58b91f9e979a1" providerId="LiveId" clId="{1DB3DDBA-03E5-4A9A-AA35-754B854607A7}" dt="2024-06-12T10:49:06.312" v="19" actId="478"/>
          <ac:spMkLst>
            <pc:docMk/>
            <pc:sldMk cId="23003404" sldId="272"/>
            <ac:spMk id="3" creationId="{CD0CDF1A-389F-2AE0-6EE3-8EAEDA7EE302}"/>
          </ac:spMkLst>
        </pc:spChg>
      </pc:sldChg>
      <pc:sldChg chg="delSp modSp mod">
        <pc:chgData name="Shepard ‎" userId="09a58b91f9e979a1" providerId="LiveId" clId="{1DB3DDBA-03E5-4A9A-AA35-754B854607A7}" dt="2024-06-12T10:55:32.760" v="141" actId="478"/>
        <pc:sldMkLst>
          <pc:docMk/>
          <pc:sldMk cId="3253062422" sldId="283"/>
        </pc:sldMkLst>
        <pc:spChg chg="del">
          <ac:chgData name="Shepard ‎" userId="09a58b91f9e979a1" providerId="LiveId" clId="{1DB3DDBA-03E5-4A9A-AA35-754B854607A7}" dt="2024-06-12T10:55:32.760" v="141" actId="478"/>
          <ac:spMkLst>
            <pc:docMk/>
            <pc:sldMk cId="3253062422" sldId="283"/>
            <ac:spMk id="2" creationId="{2EE1E4A4-2BA7-5322-458B-752781BD45BF}"/>
          </ac:spMkLst>
        </pc:spChg>
        <pc:spChg chg="mod">
          <ac:chgData name="Shepard ‎" userId="09a58b91f9e979a1" providerId="LiveId" clId="{1DB3DDBA-03E5-4A9A-AA35-754B854607A7}" dt="2024-06-12T10:55:30.027" v="140" actId="404"/>
          <ac:spMkLst>
            <pc:docMk/>
            <pc:sldMk cId="3253062422" sldId="283"/>
            <ac:spMk id="3" creationId="{F14716CD-A60B-44E0-B79E-19772F5B96B3}"/>
          </ac:spMkLst>
        </pc:spChg>
      </pc:sldChg>
      <pc:sldChg chg="modSp mod">
        <pc:chgData name="Shepard ‎" userId="09a58b91f9e979a1" providerId="LiveId" clId="{1DB3DDBA-03E5-4A9A-AA35-754B854607A7}" dt="2024-06-12T10:51:56.874" v="64" actId="20577"/>
        <pc:sldMkLst>
          <pc:docMk/>
          <pc:sldMk cId="3765700010" sldId="291"/>
        </pc:sldMkLst>
        <pc:spChg chg="mod">
          <ac:chgData name="Shepard ‎" userId="09a58b91f9e979a1" providerId="LiveId" clId="{1DB3DDBA-03E5-4A9A-AA35-754B854607A7}" dt="2024-06-12T10:51:56.874" v="64" actId="20577"/>
          <ac:spMkLst>
            <pc:docMk/>
            <pc:sldMk cId="3765700010" sldId="291"/>
            <ac:spMk id="2" creationId="{1B5130B7-D8ED-4017-9F60-7FBF9075B4EA}"/>
          </ac:spMkLst>
        </pc:spChg>
      </pc:sldChg>
      <pc:sldChg chg="modSp mod">
        <pc:chgData name="Shepard ‎" userId="09a58b91f9e979a1" providerId="LiveId" clId="{1DB3DDBA-03E5-4A9A-AA35-754B854607A7}" dt="2024-06-12T10:50:35.300" v="49" actId="14100"/>
        <pc:sldMkLst>
          <pc:docMk/>
          <pc:sldMk cId="3906463795" sldId="345"/>
        </pc:sldMkLst>
        <pc:spChg chg="mod">
          <ac:chgData name="Shepard ‎" userId="09a58b91f9e979a1" providerId="LiveId" clId="{1DB3DDBA-03E5-4A9A-AA35-754B854607A7}" dt="2024-06-12T10:50:35.300" v="49" actId="14100"/>
          <ac:spMkLst>
            <pc:docMk/>
            <pc:sldMk cId="3906463795" sldId="345"/>
            <ac:spMk id="2" creationId="{76166F3D-2699-6E30-B9C3-8276812A6A84}"/>
          </ac:spMkLst>
        </pc:spChg>
        <pc:spChg chg="mod">
          <ac:chgData name="Shepard ‎" userId="09a58b91f9e979a1" providerId="LiveId" clId="{1DB3DDBA-03E5-4A9A-AA35-754B854607A7}" dt="2024-06-12T10:50:30.170" v="47" actId="404"/>
          <ac:spMkLst>
            <pc:docMk/>
            <pc:sldMk cId="3906463795" sldId="345"/>
            <ac:spMk id="7" creationId="{184FCC45-1893-41F1-9A04-085CD0D4288A}"/>
          </ac:spMkLst>
        </pc:spChg>
      </pc:sldChg>
      <pc:sldChg chg="addSp modSp mod">
        <pc:chgData name="Shepard ‎" userId="09a58b91f9e979a1" providerId="LiveId" clId="{1DB3DDBA-03E5-4A9A-AA35-754B854607A7}" dt="2024-06-12T10:50:27.107" v="46" actId="14100"/>
        <pc:sldMkLst>
          <pc:docMk/>
          <pc:sldMk cId="962977300" sldId="349"/>
        </pc:sldMkLst>
        <pc:spChg chg="mod">
          <ac:chgData name="Shepard ‎" userId="09a58b91f9e979a1" providerId="LiveId" clId="{1DB3DDBA-03E5-4A9A-AA35-754B854607A7}" dt="2024-06-12T10:50:27.107" v="46" actId="14100"/>
          <ac:spMkLst>
            <pc:docMk/>
            <pc:sldMk cId="962977300" sldId="349"/>
            <ac:spMk id="8" creationId="{6D4739FA-3E36-4EBB-B8B4-DE10C706CD2C}"/>
          </ac:spMkLst>
        </pc:spChg>
        <pc:spChg chg="mod">
          <ac:chgData name="Shepard ‎" userId="09a58b91f9e979a1" providerId="LiveId" clId="{1DB3DDBA-03E5-4A9A-AA35-754B854607A7}" dt="2024-06-12T10:50:21.907" v="45" actId="14100"/>
          <ac:spMkLst>
            <pc:docMk/>
            <pc:sldMk cId="962977300" sldId="349"/>
            <ac:spMk id="9" creationId="{47282027-B30E-FFA5-86CC-B46B16076667}"/>
          </ac:spMkLst>
        </pc:spChg>
        <pc:spChg chg="mod">
          <ac:chgData name="Shepard ‎" userId="09a58b91f9e979a1" providerId="LiveId" clId="{1DB3DDBA-03E5-4A9A-AA35-754B854607A7}" dt="2024-06-12T10:50:16.269" v="41" actId="14100"/>
          <ac:spMkLst>
            <pc:docMk/>
            <pc:sldMk cId="962977300" sldId="349"/>
            <ac:spMk id="10" creationId="{8FC2FEE1-8EA6-37B3-322F-3B991664A52E}"/>
          </ac:spMkLst>
        </pc:spChg>
        <pc:picChg chg="add mod">
          <ac:chgData name="Shepard ‎" userId="09a58b91f9e979a1" providerId="LiveId" clId="{1DB3DDBA-03E5-4A9A-AA35-754B854607A7}" dt="2024-06-12T10:50:19.588" v="43" actId="571"/>
          <ac:picMkLst>
            <pc:docMk/>
            <pc:sldMk cId="962977300" sldId="349"/>
            <ac:picMk id="13" creationId="{5C43D41C-C334-2922-9508-6E0F69CBD5A9}"/>
          </ac:picMkLst>
        </pc:picChg>
      </pc:sldChg>
      <pc:sldChg chg="modSp mod">
        <pc:chgData name="Shepard ‎" userId="09a58b91f9e979a1" providerId="LiveId" clId="{1DB3DDBA-03E5-4A9A-AA35-754B854607A7}" dt="2024-06-12T10:55:02.233" v="135" actId="1035"/>
        <pc:sldMkLst>
          <pc:docMk/>
          <pc:sldMk cId="176333266" sldId="354"/>
        </pc:sldMkLst>
        <pc:spChg chg="mod">
          <ac:chgData name="Shepard ‎" userId="09a58b91f9e979a1" providerId="LiveId" clId="{1DB3DDBA-03E5-4A9A-AA35-754B854607A7}" dt="2024-06-12T10:55:02.233" v="135" actId="1035"/>
          <ac:spMkLst>
            <pc:docMk/>
            <pc:sldMk cId="176333266" sldId="354"/>
            <ac:spMk id="3" creationId="{7E8EBBD9-E4D4-2890-F154-827F6C587576}"/>
          </ac:spMkLst>
        </pc:spChg>
      </pc:sldChg>
      <pc:sldChg chg="modSp mod">
        <pc:chgData name="Shepard ‎" userId="09a58b91f9e979a1" providerId="LiveId" clId="{1DB3DDBA-03E5-4A9A-AA35-754B854607A7}" dt="2024-06-12T10:52:10.477" v="67" actId="14100"/>
        <pc:sldMkLst>
          <pc:docMk/>
          <pc:sldMk cId="4292025271" sldId="376"/>
        </pc:sldMkLst>
        <pc:spChg chg="mod">
          <ac:chgData name="Shepard ‎" userId="09a58b91f9e979a1" providerId="LiveId" clId="{1DB3DDBA-03E5-4A9A-AA35-754B854607A7}" dt="2024-06-12T10:47:49.584" v="3" actId="27636"/>
          <ac:spMkLst>
            <pc:docMk/>
            <pc:sldMk cId="4292025271" sldId="376"/>
            <ac:spMk id="2" creationId="{EA7A4201-8AA6-A250-A578-E785FB6D62B8}"/>
          </ac:spMkLst>
        </pc:spChg>
        <pc:spChg chg="mod">
          <ac:chgData name="Shepard ‎" userId="09a58b91f9e979a1" providerId="LiveId" clId="{1DB3DDBA-03E5-4A9A-AA35-754B854607A7}" dt="2024-06-12T10:52:06.516" v="66" actId="14100"/>
          <ac:spMkLst>
            <pc:docMk/>
            <pc:sldMk cId="4292025271" sldId="376"/>
            <ac:spMk id="3" creationId="{A33F3E35-C225-4C9C-8A96-03DF72B48998}"/>
          </ac:spMkLst>
        </pc:spChg>
        <pc:spChg chg="mod">
          <ac:chgData name="Shepard ‎" userId="09a58b91f9e979a1" providerId="LiveId" clId="{1DB3DDBA-03E5-4A9A-AA35-754B854607A7}" dt="2024-06-12T10:52:04.400" v="65" actId="14100"/>
          <ac:spMkLst>
            <pc:docMk/>
            <pc:sldMk cId="4292025271" sldId="376"/>
            <ac:spMk id="4" creationId="{3C7DF235-D13F-D178-0828-5F5F25D1F0C1}"/>
          </ac:spMkLst>
        </pc:spChg>
        <pc:spChg chg="mod">
          <ac:chgData name="Shepard ‎" userId="09a58b91f9e979a1" providerId="LiveId" clId="{1DB3DDBA-03E5-4A9A-AA35-754B854607A7}" dt="2024-06-12T10:52:10.477" v="67" actId="14100"/>
          <ac:spMkLst>
            <pc:docMk/>
            <pc:sldMk cId="4292025271" sldId="376"/>
            <ac:spMk id="7" creationId="{D8076120-9DAB-477A-884D-068AEEECE108}"/>
          </ac:spMkLst>
        </pc:spChg>
      </pc:sldChg>
      <pc:sldChg chg="modSp mod">
        <pc:chgData name="Shepard ‎" userId="09a58b91f9e979a1" providerId="LiveId" clId="{1DB3DDBA-03E5-4A9A-AA35-754B854607A7}" dt="2024-06-12T10:49:49.704" v="36" actId="404"/>
        <pc:sldMkLst>
          <pc:docMk/>
          <pc:sldMk cId="3824595459" sldId="384"/>
        </pc:sldMkLst>
        <pc:spChg chg="mod">
          <ac:chgData name="Shepard ‎" userId="09a58b91f9e979a1" providerId="LiveId" clId="{1DB3DDBA-03E5-4A9A-AA35-754B854607A7}" dt="2024-06-12T10:49:49.704" v="36" actId="404"/>
          <ac:spMkLst>
            <pc:docMk/>
            <pc:sldMk cId="3824595459" sldId="384"/>
            <ac:spMk id="11" creationId="{411B092D-8A8C-41EC-A18A-7439F8EB7891}"/>
          </ac:spMkLst>
        </pc:spChg>
        <pc:spChg chg="mod">
          <ac:chgData name="Shepard ‎" userId="09a58b91f9e979a1" providerId="LiveId" clId="{1DB3DDBA-03E5-4A9A-AA35-754B854607A7}" dt="2024-06-12T10:49:19.169" v="23" actId="14100"/>
          <ac:spMkLst>
            <pc:docMk/>
            <pc:sldMk cId="3824595459" sldId="384"/>
            <ac:spMk id="12" creationId="{6267B97A-FA76-3A8C-7E0C-C98F1F182055}"/>
          </ac:spMkLst>
        </pc:spChg>
        <pc:spChg chg="mod">
          <ac:chgData name="Shepard ‎" userId="09a58b91f9e979a1" providerId="LiveId" clId="{1DB3DDBA-03E5-4A9A-AA35-754B854607A7}" dt="2024-06-12T10:49:30.008" v="27" actId="14100"/>
          <ac:spMkLst>
            <pc:docMk/>
            <pc:sldMk cId="3824595459" sldId="384"/>
            <ac:spMk id="16" creationId="{2FFD0F4C-AC54-C003-EF2D-E9B1981DFBCA}"/>
          </ac:spMkLst>
        </pc:spChg>
        <pc:spChg chg="mod">
          <ac:chgData name="Shepard ‎" userId="09a58b91f9e979a1" providerId="LiveId" clId="{1DB3DDBA-03E5-4A9A-AA35-754B854607A7}" dt="2024-06-12T10:49:32.445" v="28" actId="14100"/>
          <ac:spMkLst>
            <pc:docMk/>
            <pc:sldMk cId="3824595459" sldId="384"/>
            <ac:spMk id="18" creationId="{AC38A0BC-6D7A-305A-77A2-2AF0504BD140}"/>
          </ac:spMkLst>
        </pc:spChg>
        <pc:spChg chg="mod">
          <ac:chgData name="Shepard ‎" userId="09a58b91f9e979a1" providerId="LiveId" clId="{1DB3DDBA-03E5-4A9A-AA35-754B854607A7}" dt="2024-06-12T10:49:27.135" v="26" actId="14100"/>
          <ac:spMkLst>
            <pc:docMk/>
            <pc:sldMk cId="3824595459" sldId="384"/>
            <ac:spMk id="20" creationId="{765F8BC8-E83B-D6CC-BEAA-D1FEEB69D558}"/>
          </ac:spMkLst>
        </pc:spChg>
        <pc:spChg chg="mod">
          <ac:chgData name="Shepard ‎" userId="09a58b91f9e979a1" providerId="LiveId" clId="{1DB3DDBA-03E5-4A9A-AA35-754B854607A7}" dt="2024-06-12T10:49:24.968" v="25" actId="14100"/>
          <ac:spMkLst>
            <pc:docMk/>
            <pc:sldMk cId="3824595459" sldId="384"/>
            <ac:spMk id="21" creationId="{85FFAE35-51AA-E785-396C-41D83EEDDA1C}"/>
          </ac:spMkLst>
        </pc:spChg>
        <pc:spChg chg="mod">
          <ac:chgData name="Shepard ‎" userId="09a58b91f9e979a1" providerId="LiveId" clId="{1DB3DDBA-03E5-4A9A-AA35-754B854607A7}" dt="2024-06-12T10:49:21.809" v="24" actId="14100"/>
          <ac:spMkLst>
            <pc:docMk/>
            <pc:sldMk cId="3824595459" sldId="384"/>
            <ac:spMk id="22" creationId="{D85F29B9-F826-6C67-4267-60EFB1EBA82B}"/>
          </ac:spMkLst>
        </pc:spChg>
        <pc:spChg chg="mod">
          <ac:chgData name="Shepard ‎" userId="09a58b91f9e979a1" providerId="LiveId" clId="{1DB3DDBA-03E5-4A9A-AA35-754B854607A7}" dt="2024-06-12T10:49:15.173" v="22" actId="404"/>
          <ac:spMkLst>
            <pc:docMk/>
            <pc:sldMk cId="3824595459" sldId="384"/>
            <ac:spMk id="26" creationId="{C7FE6D64-FBB4-BE6E-5961-61DED5D19E9E}"/>
          </ac:spMkLst>
        </pc:spChg>
      </pc:sldChg>
      <pc:sldChg chg="modSp mod">
        <pc:chgData name="Shepard ‎" userId="09a58b91f9e979a1" providerId="LiveId" clId="{1DB3DDBA-03E5-4A9A-AA35-754B854607A7}" dt="2024-06-12T10:50:13.156" v="40" actId="1076"/>
        <pc:sldMkLst>
          <pc:docMk/>
          <pc:sldMk cId="1936877662" sldId="385"/>
        </pc:sldMkLst>
        <pc:spChg chg="mod">
          <ac:chgData name="Shepard ‎" userId="09a58b91f9e979a1" providerId="LiveId" clId="{1DB3DDBA-03E5-4A9A-AA35-754B854607A7}" dt="2024-06-12T10:49:59.891" v="37" actId="404"/>
          <ac:spMkLst>
            <pc:docMk/>
            <pc:sldMk cId="1936877662" sldId="385"/>
            <ac:spMk id="2" creationId="{063E4619-3C8A-44F4-B178-A8DFC4BE6BB0}"/>
          </ac:spMkLst>
        </pc:spChg>
        <pc:spChg chg="mod">
          <ac:chgData name="Shepard ‎" userId="09a58b91f9e979a1" providerId="LiveId" clId="{1DB3DDBA-03E5-4A9A-AA35-754B854607A7}" dt="2024-06-12T10:50:02.633" v="38" actId="14100"/>
          <ac:spMkLst>
            <pc:docMk/>
            <pc:sldMk cId="1936877662" sldId="385"/>
            <ac:spMk id="7" creationId="{36CCC8AE-EAB6-40DE-A44C-68C21EE7D592}"/>
          </ac:spMkLst>
        </pc:spChg>
        <pc:spChg chg="mod">
          <ac:chgData name="Shepard ‎" userId="09a58b91f9e979a1" providerId="LiveId" clId="{1DB3DDBA-03E5-4A9A-AA35-754B854607A7}" dt="2024-06-12T10:49:59.891" v="37" actId="404"/>
          <ac:spMkLst>
            <pc:docMk/>
            <pc:sldMk cId="1936877662" sldId="385"/>
            <ac:spMk id="8" creationId="{442DF08B-4A1A-433C-96E5-A20EAB01DB2F}"/>
          </ac:spMkLst>
        </pc:spChg>
        <pc:spChg chg="mod">
          <ac:chgData name="Shepard ‎" userId="09a58b91f9e979a1" providerId="LiveId" clId="{1DB3DDBA-03E5-4A9A-AA35-754B854607A7}" dt="2024-06-12T10:49:59.891" v="37" actId="404"/>
          <ac:spMkLst>
            <pc:docMk/>
            <pc:sldMk cId="1936877662" sldId="385"/>
            <ac:spMk id="9" creationId="{56942170-675E-461E-9EBA-F361CB62810E}"/>
          </ac:spMkLst>
        </pc:spChg>
        <pc:picChg chg="mod">
          <ac:chgData name="Shepard ‎" userId="09a58b91f9e979a1" providerId="LiveId" clId="{1DB3DDBA-03E5-4A9A-AA35-754B854607A7}" dt="2024-06-12T10:50:13.156" v="40" actId="1076"/>
          <ac:picMkLst>
            <pc:docMk/>
            <pc:sldMk cId="1936877662" sldId="385"/>
            <ac:picMk id="17" creationId="{62D33601-3982-4CE7-A367-FC52ECA7AEF3}"/>
          </ac:picMkLst>
        </pc:picChg>
        <pc:picChg chg="mod">
          <ac:chgData name="Shepard ‎" userId="09a58b91f9e979a1" providerId="LiveId" clId="{1DB3DDBA-03E5-4A9A-AA35-754B854607A7}" dt="2024-06-12T10:50:08.327" v="39" actId="1076"/>
          <ac:picMkLst>
            <pc:docMk/>
            <pc:sldMk cId="1936877662" sldId="385"/>
            <ac:picMk id="19" creationId="{A09D8FBC-4BE1-4CD3-A561-EEDE97F685D3}"/>
          </ac:picMkLst>
        </pc:picChg>
      </pc:sldChg>
      <pc:sldChg chg="modSp mod">
        <pc:chgData name="Shepard ‎" userId="09a58b91f9e979a1" providerId="LiveId" clId="{1DB3DDBA-03E5-4A9A-AA35-754B854607A7}" dt="2024-06-12T10:50:52.706" v="58" actId="404"/>
        <pc:sldMkLst>
          <pc:docMk/>
          <pc:sldMk cId="3482017615" sldId="386"/>
        </pc:sldMkLst>
        <pc:spChg chg="mod">
          <ac:chgData name="Shepard ‎" userId="09a58b91f9e979a1" providerId="LiveId" clId="{1DB3DDBA-03E5-4A9A-AA35-754B854607A7}" dt="2024-06-12T10:50:48.178" v="53" actId="20577"/>
          <ac:spMkLst>
            <pc:docMk/>
            <pc:sldMk cId="3482017615" sldId="386"/>
            <ac:spMk id="6" creationId="{E298F92A-6469-2E86-79AC-A07732725FFA}"/>
          </ac:spMkLst>
        </pc:spChg>
        <pc:spChg chg="mod">
          <ac:chgData name="Shepard ‎" userId="09a58b91f9e979a1" providerId="LiveId" clId="{1DB3DDBA-03E5-4A9A-AA35-754B854607A7}" dt="2024-06-12T10:50:45.501" v="52" actId="404"/>
          <ac:spMkLst>
            <pc:docMk/>
            <pc:sldMk cId="3482017615" sldId="386"/>
            <ac:spMk id="7" creationId="{571D73DA-DAEB-CB98-DD46-4FD89B96B21E}"/>
          </ac:spMkLst>
        </pc:spChg>
        <pc:spChg chg="mod">
          <ac:chgData name="Shepard ‎" userId="09a58b91f9e979a1" providerId="LiveId" clId="{1DB3DDBA-03E5-4A9A-AA35-754B854607A7}" dt="2024-06-12T10:50:52.706" v="58" actId="404"/>
          <ac:spMkLst>
            <pc:docMk/>
            <pc:sldMk cId="3482017615" sldId="386"/>
            <ac:spMk id="8" creationId="{4A4B2ECC-9527-1746-AB90-F719665CAA4B}"/>
          </ac:spMkLst>
        </pc:spChg>
      </pc:sldChg>
      <pc:sldChg chg="modSp mod">
        <pc:chgData name="Shepard ‎" userId="09a58b91f9e979a1" providerId="LiveId" clId="{1DB3DDBA-03E5-4A9A-AA35-754B854607A7}" dt="2024-06-12T10:51:45.912" v="63" actId="14100"/>
        <pc:sldMkLst>
          <pc:docMk/>
          <pc:sldMk cId="878819919" sldId="387"/>
        </pc:sldMkLst>
        <pc:spChg chg="mod">
          <ac:chgData name="Shepard ‎" userId="09a58b91f9e979a1" providerId="LiveId" clId="{1DB3DDBA-03E5-4A9A-AA35-754B854607A7}" dt="2024-06-12T10:51:40.609" v="62" actId="14100"/>
          <ac:spMkLst>
            <pc:docMk/>
            <pc:sldMk cId="878819919" sldId="387"/>
            <ac:spMk id="4" creationId="{06C34828-8191-68B4-FE66-BFDBE764E5B2}"/>
          </ac:spMkLst>
        </pc:spChg>
        <pc:spChg chg="mod">
          <ac:chgData name="Shepard ‎" userId="09a58b91f9e979a1" providerId="LiveId" clId="{1DB3DDBA-03E5-4A9A-AA35-754B854607A7}" dt="2024-06-12T10:51:45.912" v="63" actId="14100"/>
          <ac:spMkLst>
            <pc:docMk/>
            <pc:sldMk cId="878819919" sldId="387"/>
            <ac:spMk id="7" creationId="{1DA9239E-BDA2-E492-B342-91A2A370673F}"/>
          </ac:spMkLst>
        </pc:spChg>
      </pc:sldChg>
      <pc:sldChg chg="modSp mod">
        <pc:chgData name="Shepard ‎" userId="09a58b91f9e979a1" providerId="LiveId" clId="{1DB3DDBA-03E5-4A9A-AA35-754B854607A7}" dt="2024-06-12T10:51:00.044" v="61" actId="404"/>
        <pc:sldMkLst>
          <pc:docMk/>
          <pc:sldMk cId="2792435232" sldId="388"/>
        </pc:sldMkLst>
        <pc:spChg chg="mod">
          <ac:chgData name="Shepard ‎" userId="09a58b91f9e979a1" providerId="LiveId" clId="{1DB3DDBA-03E5-4A9A-AA35-754B854607A7}" dt="2024-06-12T10:51:00.044" v="61" actId="404"/>
          <ac:spMkLst>
            <pc:docMk/>
            <pc:sldMk cId="2792435232" sldId="388"/>
            <ac:spMk id="28" creationId="{42C1F3A1-85B6-432A-A5EE-03DD0011563B}"/>
          </ac:spMkLst>
        </pc:spChg>
      </pc:sldChg>
      <pc:sldChg chg="modSp mod">
        <pc:chgData name="Shepard ‎" userId="09a58b91f9e979a1" providerId="LiveId" clId="{1DB3DDBA-03E5-4A9A-AA35-754B854607A7}" dt="2024-06-12T10:53:20.725" v="103" actId="1076"/>
        <pc:sldMkLst>
          <pc:docMk/>
          <pc:sldMk cId="2951113094" sldId="389"/>
        </pc:sldMkLst>
        <pc:spChg chg="mod">
          <ac:chgData name="Shepard ‎" userId="09a58b91f9e979a1" providerId="LiveId" clId="{1DB3DDBA-03E5-4A9A-AA35-754B854607A7}" dt="2024-06-12T10:53:20.725" v="103" actId="1076"/>
          <ac:spMkLst>
            <pc:docMk/>
            <pc:sldMk cId="2951113094" sldId="389"/>
            <ac:spMk id="2" creationId="{E2152D02-2806-30B3-D7D7-A901D44948C5}"/>
          </ac:spMkLst>
        </pc:spChg>
      </pc:sldChg>
      <pc:sldChg chg="modSp mod">
        <pc:chgData name="Shepard ‎" userId="09a58b91f9e979a1" providerId="LiveId" clId="{1DB3DDBA-03E5-4A9A-AA35-754B854607A7}" dt="2024-06-12T10:52:57.526" v="101"/>
        <pc:sldMkLst>
          <pc:docMk/>
          <pc:sldMk cId="3718840640" sldId="2436"/>
        </pc:sldMkLst>
        <pc:spChg chg="mod">
          <ac:chgData name="Shepard ‎" userId="09a58b91f9e979a1" providerId="LiveId" clId="{1DB3DDBA-03E5-4A9A-AA35-754B854607A7}" dt="2024-06-12T10:52:18.183" v="70" actId="404"/>
          <ac:spMkLst>
            <pc:docMk/>
            <pc:sldMk cId="3718840640" sldId="2436"/>
            <ac:spMk id="4" creationId="{3B066C2C-8858-0539-CBB6-1F105750917E}"/>
          </ac:spMkLst>
        </pc:spChg>
        <pc:spChg chg="mod">
          <ac:chgData name="Shepard ‎" userId="09a58b91f9e979a1" providerId="LiveId" clId="{1DB3DDBA-03E5-4A9A-AA35-754B854607A7}" dt="2024-06-12T10:52:57.526" v="101"/>
          <ac:spMkLst>
            <pc:docMk/>
            <pc:sldMk cId="3718840640" sldId="2436"/>
            <ac:spMk id="5" creationId="{53FCEAF6-AC4D-ED70-6F26-2B586BB8704C}"/>
          </ac:spMkLst>
        </pc:spChg>
        <pc:spChg chg="mod">
          <ac:chgData name="Shepard ‎" userId="09a58b91f9e979a1" providerId="LiveId" clId="{1DB3DDBA-03E5-4A9A-AA35-754B854607A7}" dt="2024-06-12T10:52:14.968" v="69" actId="14100"/>
          <ac:spMkLst>
            <pc:docMk/>
            <pc:sldMk cId="3718840640" sldId="2436"/>
            <ac:spMk id="14" creationId="{8690428F-3309-41FA-B050-ED545EA123C7}"/>
          </ac:spMkLst>
        </pc:spChg>
      </pc:sldChg>
      <pc:sldChg chg="modSp mod">
        <pc:chgData name="Shepard ‎" userId="09a58b91f9e979a1" providerId="LiveId" clId="{1DB3DDBA-03E5-4A9A-AA35-754B854607A7}" dt="2024-06-12T10:53:33.406" v="106" actId="404"/>
        <pc:sldMkLst>
          <pc:docMk/>
          <pc:sldMk cId="2554236675" sldId="2443"/>
        </pc:sldMkLst>
        <pc:spChg chg="mod">
          <ac:chgData name="Shepard ‎" userId="09a58b91f9e979a1" providerId="LiveId" clId="{1DB3DDBA-03E5-4A9A-AA35-754B854607A7}" dt="2024-06-12T10:53:33.406" v="106" actId="404"/>
          <ac:spMkLst>
            <pc:docMk/>
            <pc:sldMk cId="2554236675" sldId="2443"/>
            <ac:spMk id="7" creationId="{184FCC45-1893-41F1-9A04-085CD0D4288A}"/>
          </ac:spMkLst>
        </pc:spChg>
        <pc:spChg chg="mod">
          <ac:chgData name="Shepard ‎" userId="09a58b91f9e979a1" providerId="LiveId" clId="{1DB3DDBA-03E5-4A9A-AA35-754B854607A7}" dt="2024-06-12T10:53:29.604" v="104" actId="404"/>
          <ac:spMkLst>
            <pc:docMk/>
            <pc:sldMk cId="2554236675" sldId="2443"/>
            <ac:spMk id="40" creationId="{152E98C1-33C6-511F-09A8-1F79D698DA93}"/>
          </ac:spMkLst>
        </pc:spChg>
      </pc:sldChg>
      <pc:sldChg chg="modSp mod">
        <pc:chgData name="Shepard ‎" userId="09a58b91f9e979a1" providerId="LiveId" clId="{1DB3DDBA-03E5-4A9A-AA35-754B854607A7}" dt="2024-06-12T10:54:21.241" v="120" actId="14100"/>
        <pc:sldMkLst>
          <pc:docMk/>
          <pc:sldMk cId="1838270869" sldId="2444"/>
        </pc:sldMkLst>
        <pc:spChg chg="mod">
          <ac:chgData name="Shepard ‎" userId="09a58b91f9e979a1" providerId="LiveId" clId="{1DB3DDBA-03E5-4A9A-AA35-754B854607A7}" dt="2024-06-12T10:54:11.175" v="116" actId="14100"/>
          <ac:spMkLst>
            <pc:docMk/>
            <pc:sldMk cId="1838270869" sldId="2444"/>
            <ac:spMk id="6159" creationId="{5EAD5261-53D8-6C0B-C322-732BBC3D90A8}"/>
          </ac:spMkLst>
        </pc:spChg>
        <pc:spChg chg="mod">
          <ac:chgData name="Shepard ‎" userId="09a58b91f9e979a1" providerId="LiveId" clId="{1DB3DDBA-03E5-4A9A-AA35-754B854607A7}" dt="2024-06-12T10:54:13.808" v="117" actId="14100"/>
          <ac:spMkLst>
            <pc:docMk/>
            <pc:sldMk cId="1838270869" sldId="2444"/>
            <ac:spMk id="6160" creationId="{5FAB368C-59D3-913B-61EA-9CEBB6035AE2}"/>
          </ac:spMkLst>
        </pc:spChg>
        <pc:spChg chg="mod">
          <ac:chgData name="Shepard ‎" userId="09a58b91f9e979a1" providerId="LiveId" clId="{1DB3DDBA-03E5-4A9A-AA35-754B854607A7}" dt="2024-06-12T10:54:17.980" v="119" actId="404"/>
          <ac:spMkLst>
            <pc:docMk/>
            <pc:sldMk cId="1838270869" sldId="2444"/>
            <ac:spMk id="6162" creationId="{26899BDA-7DC8-919F-FD5A-D86E89ABB6F5}"/>
          </ac:spMkLst>
        </pc:spChg>
        <pc:spChg chg="mod">
          <ac:chgData name="Shepard ‎" userId="09a58b91f9e979a1" providerId="LiveId" clId="{1DB3DDBA-03E5-4A9A-AA35-754B854607A7}" dt="2024-06-12T10:54:00.541" v="112" actId="404"/>
          <ac:spMkLst>
            <pc:docMk/>
            <pc:sldMk cId="1838270869" sldId="2444"/>
            <ac:spMk id="6164" creationId="{8517152E-B997-01DF-1565-61F4BF8BFCA2}"/>
          </ac:spMkLst>
        </pc:spChg>
        <pc:spChg chg="mod">
          <ac:chgData name="Shepard ‎" userId="09a58b91f9e979a1" providerId="LiveId" clId="{1DB3DDBA-03E5-4A9A-AA35-754B854607A7}" dt="2024-06-12T10:54:04.882" v="113" actId="14100"/>
          <ac:spMkLst>
            <pc:docMk/>
            <pc:sldMk cId="1838270869" sldId="2444"/>
            <ac:spMk id="6166" creationId="{CC9E72CA-47F8-BD42-D083-CE8D7AD8FA2A}"/>
          </ac:spMkLst>
        </pc:spChg>
        <pc:spChg chg="mod">
          <ac:chgData name="Shepard ‎" userId="09a58b91f9e979a1" providerId="LiveId" clId="{1DB3DDBA-03E5-4A9A-AA35-754B854607A7}" dt="2024-06-12T10:54:06.510" v="114" actId="14100"/>
          <ac:spMkLst>
            <pc:docMk/>
            <pc:sldMk cId="1838270869" sldId="2444"/>
            <ac:spMk id="6167" creationId="{E6F28271-1CD3-9D60-6A2E-3A12FE22A82E}"/>
          </ac:spMkLst>
        </pc:spChg>
        <pc:spChg chg="mod">
          <ac:chgData name="Shepard ‎" userId="09a58b91f9e979a1" providerId="LiveId" clId="{1DB3DDBA-03E5-4A9A-AA35-754B854607A7}" dt="2024-06-12T10:54:21.241" v="120" actId="14100"/>
          <ac:spMkLst>
            <pc:docMk/>
            <pc:sldMk cId="1838270869" sldId="2444"/>
            <ac:spMk id="6170" creationId="{7AC27ED6-52AC-B8A5-BA04-4DDB7F554B29}"/>
          </ac:spMkLst>
        </pc:spChg>
        <pc:picChg chg="mod">
          <ac:chgData name="Shepard ‎" userId="09a58b91f9e979a1" providerId="LiveId" clId="{1DB3DDBA-03E5-4A9A-AA35-754B854607A7}" dt="2024-06-12T10:54:14.542" v="118" actId="1076"/>
          <ac:picMkLst>
            <pc:docMk/>
            <pc:sldMk cId="1838270869" sldId="2444"/>
            <ac:picMk id="10" creationId="{1A48AFC2-F9FE-4DD9-8931-B92D8054B102}"/>
          </ac:picMkLst>
        </pc:picChg>
      </pc:sldChg>
      <pc:sldChg chg="modSp mod">
        <pc:chgData name="Shepard ‎" userId="09a58b91f9e979a1" providerId="LiveId" clId="{1DB3DDBA-03E5-4A9A-AA35-754B854607A7}" dt="2024-06-12T10:54:33.900" v="126" actId="14100"/>
        <pc:sldMkLst>
          <pc:docMk/>
          <pc:sldMk cId="1419819732" sldId="2445"/>
        </pc:sldMkLst>
        <pc:spChg chg="mod">
          <ac:chgData name="Shepard ‎" userId="09a58b91f9e979a1" providerId="LiveId" clId="{1DB3DDBA-03E5-4A9A-AA35-754B854607A7}" dt="2024-06-12T10:54:28.487" v="125" actId="404"/>
          <ac:spMkLst>
            <pc:docMk/>
            <pc:sldMk cId="1419819732" sldId="2445"/>
            <ac:spMk id="39" creationId="{40A1D76F-89B9-4BE8-9F2B-3FBA9FDB4C2C}"/>
          </ac:spMkLst>
        </pc:spChg>
        <pc:spChg chg="mod">
          <ac:chgData name="Shepard ‎" userId="09a58b91f9e979a1" providerId="LiveId" clId="{1DB3DDBA-03E5-4A9A-AA35-754B854607A7}" dt="2024-06-12T10:54:33.900" v="126" actId="14100"/>
          <ac:spMkLst>
            <pc:docMk/>
            <pc:sldMk cId="1419819732" sldId="2445"/>
            <ac:spMk id="43" creationId="{F8633F7F-3BAA-4B15-A636-760184597926}"/>
          </ac:spMkLst>
        </pc:spChg>
      </pc:sldChg>
      <pc:sldChg chg="modSp mod">
        <pc:chgData name="Shepard ‎" userId="09a58b91f9e979a1" providerId="LiveId" clId="{1DB3DDBA-03E5-4A9A-AA35-754B854607A7}" dt="2024-06-12T10:55:12.999" v="138" actId="14100"/>
        <pc:sldMkLst>
          <pc:docMk/>
          <pc:sldMk cId="546464650" sldId="2446"/>
        </pc:sldMkLst>
        <pc:spChg chg="mod">
          <ac:chgData name="Shepard ‎" userId="09a58b91f9e979a1" providerId="LiveId" clId="{1DB3DDBA-03E5-4A9A-AA35-754B854607A7}" dt="2024-06-12T10:55:09.506" v="136" actId="20577"/>
          <ac:spMkLst>
            <pc:docMk/>
            <pc:sldMk cId="546464650" sldId="2446"/>
            <ac:spMk id="2" creationId="{68B2B85C-F231-4197-BE05-61FADCAE41B0}"/>
          </ac:spMkLst>
        </pc:spChg>
        <pc:spChg chg="mod">
          <ac:chgData name="Shepard ‎" userId="09a58b91f9e979a1" providerId="LiveId" clId="{1DB3DDBA-03E5-4A9A-AA35-754B854607A7}" dt="2024-06-12T10:55:12.999" v="138" actId="14100"/>
          <ac:spMkLst>
            <pc:docMk/>
            <pc:sldMk cId="546464650" sldId="2446"/>
            <ac:spMk id="6" creationId="{9064E471-D6E8-18EB-6B42-F6A55177796B}"/>
          </ac:spMkLst>
        </pc:spChg>
      </pc:sldChg>
      <pc:sldMasterChg chg="modSldLayout">
        <pc:chgData name="Shepard ‎" userId="09a58b91f9e979a1" providerId="LiveId" clId="{1DB3DDBA-03E5-4A9A-AA35-754B854607A7}" dt="2024-06-12T10:48:20.036" v="13"/>
        <pc:sldMasterMkLst>
          <pc:docMk/>
          <pc:sldMasterMk cId="3465158713" sldId="2147483675"/>
        </pc:sldMasterMkLst>
        <pc:sldLayoutChg chg="addSp delSp modSp mod">
          <pc:chgData name="Shepard ‎" userId="09a58b91f9e979a1" providerId="LiveId" clId="{1DB3DDBA-03E5-4A9A-AA35-754B854607A7}" dt="2024-06-12T10:48:13.062" v="11"/>
          <pc:sldLayoutMkLst>
            <pc:docMk/>
            <pc:sldMasterMk cId="3465158713" sldId="2147483675"/>
            <pc:sldLayoutMk cId="1413523471" sldId="2147483676"/>
          </pc:sldLayoutMkLst>
          <pc:picChg chg="add mod">
            <ac:chgData name="Shepard ‎" userId="09a58b91f9e979a1" providerId="LiveId" clId="{1DB3DDBA-03E5-4A9A-AA35-754B854607A7}" dt="2024-06-12T10:48:13.062" v="11"/>
            <ac:picMkLst>
              <pc:docMk/>
              <pc:sldMasterMk cId="3465158713" sldId="2147483675"/>
              <pc:sldLayoutMk cId="1413523471" sldId="2147483676"/>
              <ac:picMk id="2" creationId="{445931EA-9C2A-E337-1490-FC88A3EA916A}"/>
            </ac:picMkLst>
          </pc:picChg>
          <pc:picChg chg="del">
            <ac:chgData name="Shepard ‎" userId="09a58b91f9e979a1" providerId="LiveId" clId="{1DB3DDBA-03E5-4A9A-AA35-754B854607A7}" dt="2024-06-12T10:48:12.896" v="10" actId="478"/>
            <ac:picMkLst>
              <pc:docMk/>
              <pc:sldMasterMk cId="3465158713" sldId="2147483675"/>
              <pc:sldLayoutMk cId="1413523471" sldId="2147483676"/>
              <ac:picMk id="34" creationId="{582D17B3-5A6C-42CA-853B-4103A0708918}"/>
            </ac:picMkLst>
          </pc:picChg>
        </pc:sldLayoutChg>
        <pc:sldLayoutChg chg="addSp delSp modSp mod">
          <pc:chgData name="Shepard ‎" userId="09a58b91f9e979a1" providerId="LiveId" clId="{1DB3DDBA-03E5-4A9A-AA35-754B854607A7}" dt="2024-06-12T10:47:54.317" v="5"/>
          <pc:sldLayoutMkLst>
            <pc:docMk/>
            <pc:sldMasterMk cId="3465158713" sldId="2147483675"/>
            <pc:sldLayoutMk cId="3377854443" sldId="2147483677"/>
          </pc:sldLayoutMkLst>
          <pc:picChg chg="add mod">
            <ac:chgData name="Shepard ‎" userId="09a58b91f9e979a1" providerId="LiveId" clId="{1DB3DDBA-03E5-4A9A-AA35-754B854607A7}" dt="2024-06-12T10:47:54.317" v="5"/>
            <ac:picMkLst>
              <pc:docMk/>
              <pc:sldMasterMk cId="3465158713" sldId="2147483675"/>
              <pc:sldLayoutMk cId="3377854443" sldId="2147483677"/>
              <ac:picMk id="3" creationId="{FCEA8295-5DC0-34D4-AF9D-808FCA9A69F2}"/>
            </ac:picMkLst>
          </pc:picChg>
          <pc:picChg chg="del">
            <ac:chgData name="Shepard ‎" userId="09a58b91f9e979a1" providerId="LiveId" clId="{1DB3DDBA-03E5-4A9A-AA35-754B854607A7}" dt="2024-06-12T10:47:54.169" v="4" actId="478"/>
            <ac:picMkLst>
              <pc:docMk/>
              <pc:sldMasterMk cId="3465158713" sldId="2147483675"/>
              <pc:sldLayoutMk cId="3377854443" sldId="2147483677"/>
              <ac:picMk id="51" creationId="{1007B104-92BA-4BA5-A656-DA433D20A54C}"/>
            </ac:picMkLst>
          </pc:picChg>
        </pc:sldLayoutChg>
        <pc:sldLayoutChg chg="addSp delSp modSp mod">
          <pc:chgData name="Shepard ‎" userId="09a58b91f9e979a1" providerId="LiveId" clId="{1DB3DDBA-03E5-4A9A-AA35-754B854607A7}" dt="2024-06-12T10:47:56.309" v="7"/>
          <pc:sldLayoutMkLst>
            <pc:docMk/>
            <pc:sldMasterMk cId="3465158713" sldId="2147483675"/>
            <pc:sldLayoutMk cId="927347273" sldId="2147483678"/>
          </pc:sldLayoutMkLst>
          <pc:picChg chg="add mod">
            <ac:chgData name="Shepard ‎" userId="09a58b91f9e979a1" providerId="LiveId" clId="{1DB3DDBA-03E5-4A9A-AA35-754B854607A7}" dt="2024-06-12T10:47:56.309" v="7"/>
            <ac:picMkLst>
              <pc:docMk/>
              <pc:sldMasterMk cId="3465158713" sldId="2147483675"/>
              <pc:sldLayoutMk cId="927347273" sldId="2147483678"/>
              <ac:picMk id="2" creationId="{D1A1D15B-9A50-9B8D-3F3B-6DE9F10D0B61}"/>
            </ac:picMkLst>
          </pc:picChg>
          <pc:picChg chg="del">
            <ac:chgData name="Shepard ‎" userId="09a58b91f9e979a1" providerId="LiveId" clId="{1DB3DDBA-03E5-4A9A-AA35-754B854607A7}" dt="2024-06-12T10:47:56.145" v="6" actId="478"/>
            <ac:picMkLst>
              <pc:docMk/>
              <pc:sldMasterMk cId="3465158713" sldId="2147483675"/>
              <pc:sldLayoutMk cId="927347273" sldId="2147483678"/>
              <ac:picMk id="37" creationId="{5505FB79-408A-43F3-9FF6-95F9DFF43961}"/>
            </ac:picMkLst>
          </pc:picChg>
        </pc:sldLayoutChg>
        <pc:sldLayoutChg chg="addSp delSp modSp mod">
          <pc:chgData name="Shepard ‎" userId="09a58b91f9e979a1" providerId="LiveId" clId="{1DB3DDBA-03E5-4A9A-AA35-754B854607A7}" dt="2024-06-12T10:48:20.036" v="13"/>
          <pc:sldLayoutMkLst>
            <pc:docMk/>
            <pc:sldMasterMk cId="3465158713" sldId="2147483675"/>
            <pc:sldLayoutMk cId="3003449662" sldId="2147483688"/>
          </pc:sldLayoutMkLst>
          <pc:picChg chg="add mod">
            <ac:chgData name="Shepard ‎" userId="09a58b91f9e979a1" providerId="LiveId" clId="{1DB3DDBA-03E5-4A9A-AA35-754B854607A7}" dt="2024-06-12T10:48:20.036" v="13"/>
            <ac:picMkLst>
              <pc:docMk/>
              <pc:sldMasterMk cId="3465158713" sldId="2147483675"/>
              <pc:sldLayoutMk cId="3003449662" sldId="2147483688"/>
              <ac:picMk id="2" creationId="{C95F331E-C6C3-4187-43A5-2826F91D9152}"/>
            </ac:picMkLst>
          </pc:picChg>
          <pc:picChg chg="del">
            <ac:chgData name="Shepard ‎" userId="09a58b91f9e979a1" providerId="LiveId" clId="{1DB3DDBA-03E5-4A9A-AA35-754B854607A7}" dt="2024-06-12T10:48:19.888" v="12" actId="478"/>
            <ac:picMkLst>
              <pc:docMk/>
              <pc:sldMasterMk cId="3465158713" sldId="2147483675"/>
              <pc:sldLayoutMk cId="3003449662" sldId="2147483688"/>
              <ac:picMk id="37" creationId="{C53E509D-9C05-4F64-B596-3792F76B9CA7}"/>
            </ac:picMkLst>
          </pc:picChg>
        </pc:sldLayoutChg>
      </pc:sldMasterChg>
      <pc:sldMasterChg chg="modSldLayout">
        <pc:chgData name="Shepard ‎" userId="09a58b91f9e979a1" providerId="LiveId" clId="{1DB3DDBA-03E5-4A9A-AA35-754B854607A7}" dt="2024-06-12T10:48:35.525" v="17"/>
        <pc:sldMasterMkLst>
          <pc:docMk/>
          <pc:sldMasterMk cId="636670811" sldId="2147483689"/>
        </pc:sldMasterMkLst>
        <pc:sldLayoutChg chg="addSp delSp modSp mod">
          <pc:chgData name="Shepard ‎" userId="09a58b91f9e979a1" providerId="LiveId" clId="{1DB3DDBA-03E5-4A9A-AA35-754B854607A7}" dt="2024-06-12T10:48:33.281" v="15" actId="478"/>
          <pc:sldLayoutMkLst>
            <pc:docMk/>
            <pc:sldMasterMk cId="636670811" sldId="2147483689"/>
            <pc:sldLayoutMk cId="1616781686" sldId="2147483670"/>
          </pc:sldLayoutMkLst>
          <pc:picChg chg="add mod">
            <ac:chgData name="Shepard ‎" userId="09a58b91f9e979a1" providerId="LiveId" clId="{1DB3DDBA-03E5-4A9A-AA35-754B854607A7}" dt="2024-06-12T10:48:30.349" v="14"/>
            <ac:picMkLst>
              <pc:docMk/>
              <pc:sldMasterMk cId="636670811" sldId="2147483689"/>
              <pc:sldLayoutMk cId="1616781686" sldId="2147483670"/>
              <ac:picMk id="2" creationId="{A72F0D8E-837A-00E6-D5C8-C8338D80BBA4}"/>
            </ac:picMkLst>
          </pc:picChg>
          <pc:picChg chg="del">
            <ac:chgData name="Shepard ‎" userId="09a58b91f9e979a1" providerId="LiveId" clId="{1DB3DDBA-03E5-4A9A-AA35-754B854607A7}" dt="2024-06-12T10:48:33.281" v="15" actId="478"/>
            <ac:picMkLst>
              <pc:docMk/>
              <pc:sldMasterMk cId="636670811" sldId="2147483689"/>
              <pc:sldLayoutMk cId="1616781686" sldId="2147483670"/>
              <ac:picMk id="37" creationId="{C53E509D-9C05-4F64-B596-3792F76B9CA7}"/>
            </ac:picMkLst>
          </pc:picChg>
        </pc:sldLayoutChg>
        <pc:sldLayoutChg chg="addSp delSp modSp mod">
          <pc:chgData name="Shepard ‎" userId="09a58b91f9e979a1" providerId="LiveId" clId="{1DB3DDBA-03E5-4A9A-AA35-754B854607A7}" dt="2024-06-12T10:48:02.732" v="9"/>
          <pc:sldLayoutMkLst>
            <pc:docMk/>
            <pc:sldMasterMk cId="636670811" sldId="2147483689"/>
            <pc:sldLayoutMk cId="417991825" sldId="2147483672"/>
          </pc:sldLayoutMkLst>
          <pc:picChg chg="add mod">
            <ac:chgData name="Shepard ‎" userId="09a58b91f9e979a1" providerId="LiveId" clId="{1DB3DDBA-03E5-4A9A-AA35-754B854607A7}" dt="2024-06-12T10:48:02.732" v="9"/>
            <ac:picMkLst>
              <pc:docMk/>
              <pc:sldMasterMk cId="636670811" sldId="2147483689"/>
              <pc:sldLayoutMk cId="417991825" sldId="2147483672"/>
              <ac:picMk id="2" creationId="{B3506337-F3C7-F404-09F4-904E70B6AF6E}"/>
            </ac:picMkLst>
          </pc:picChg>
          <pc:picChg chg="del">
            <ac:chgData name="Shepard ‎" userId="09a58b91f9e979a1" providerId="LiveId" clId="{1DB3DDBA-03E5-4A9A-AA35-754B854607A7}" dt="2024-06-12T10:48:02.544" v="8" actId="478"/>
            <ac:picMkLst>
              <pc:docMk/>
              <pc:sldMasterMk cId="636670811" sldId="2147483689"/>
              <pc:sldLayoutMk cId="417991825" sldId="2147483672"/>
              <ac:picMk id="37" creationId="{5505FB79-408A-43F3-9FF6-95F9DFF43961}"/>
            </ac:picMkLst>
          </pc:picChg>
        </pc:sldLayoutChg>
        <pc:sldLayoutChg chg="addSp delSp modSp mod">
          <pc:chgData name="Shepard ‎" userId="09a58b91f9e979a1" providerId="LiveId" clId="{1DB3DDBA-03E5-4A9A-AA35-754B854607A7}" dt="2024-06-12T10:48:35.525" v="17"/>
          <pc:sldLayoutMkLst>
            <pc:docMk/>
            <pc:sldMasterMk cId="636670811" sldId="2147483689"/>
            <pc:sldLayoutMk cId="1169162767" sldId="2147483701"/>
          </pc:sldLayoutMkLst>
          <pc:picChg chg="add mod">
            <ac:chgData name="Shepard ‎" userId="09a58b91f9e979a1" providerId="LiveId" clId="{1DB3DDBA-03E5-4A9A-AA35-754B854607A7}" dt="2024-06-12T10:48:35.525" v="17"/>
            <ac:picMkLst>
              <pc:docMk/>
              <pc:sldMasterMk cId="636670811" sldId="2147483689"/>
              <pc:sldLayoutMk cId="1169162767" sldId="2147483701"/>
              <ac:picMk id="2" creationId="{B1F5C5C4-5091-9550-D57B-19B850454D85}"/>
            </ac:picMkLst>
          </pc:picChg>
          <pc:picChg chg="del">
            <ac:chgData name="Shepard ‎" userId="09a58b91f9e979a1" providerId="LiveId" clId="{1DB3DDBA-03E5-4A9A-AA35-754B854607A7}" dt="2024-06-12T10:48:35.353" v="16" actId="478"/>
            <ac:picMkLst>
              <pc:docMk/>
              <pc:sldMasterMk cId="636670811" sldId="2147483689"/>
              <pc:sldLayoutMk cId="1169162767" sldId="2147483701"/>
              <ac:picMk id="31" creationId="{CAFA4BC5-2257-40A4-B395-98CD2A8A41B0}"/>
            </ac:picMkLst>
          </pc:picChg>
        </pc:sldLayoutChg>
        <pc:sldLayoutChg chg="addSp delSp modSp mod">
          <pc:chgData name="Shepard ‎" userId="09a58b91f9e979a1" providerId="LiveId" clId="{1DB3DDBA-03E5-4A9A-AA35-754B854607A7}" dt="2024-06-12T10:47:49.565" v="1"/>
          <pc:sldLayoutMkLst>
            <pc:docMk/>
            <pc:sldMasterMk cId="636670811" sldId="2147483689"/>
            <pc:sldLayoutMk cId="2719373323" sldId="2147483702"/>
          </pc:sldLayoutMkLst>
          <pc:picChg chg="add mod">
            <ac:chgData name="Shepard ‎" userId="09a58b91f9e979a1" providerId="LiveId" clId="{1DB3DDBA-03E5-4A9A-AA35-754B854607A7}" dt="2024-06-12T10:47:49.565" v="1"/>
            <ac:picMkLst>
              <pc:docMk/>
              <pc:sldMasterMk cId="636670811" sldId="2147483689"/>
              <pc:sldLayoutMk cId="2719373323" sldId="2147483702"/>
              <ac:picMk id="2" creationId="{83A0EDFF-4515-52C4-C156-8A66B17142F2}"/>
            </ac:picMkLst>
          </pc:picChg>
          <pc:picChg chg="del">
            <ac:chgData name="Shepard ‎" userId="09a58b91f9e979a1" providerId="LiveId" clId="{1DB3DDBA-03E5-4A9A-AA35-754B854607A7}" dt="2024-06-12T10:47:49.394" v="0" actId="478"/>
            <ac:picMkLst>
              <pc:docMk/>
              <pc:sldMasterMk cId="636670811" sldId="2147483689"/>
              <pc:sldLayoutMk cId="2719373323" sldId="2147483702"/>
              <ac:picMk id="51" creationId="{1007B104-92BA-4BA5-A656-DA433D20A54C}"/>
            </ac:picMkLst>
          </pc:pic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mzabala\AppData\Roaming\Microsoft\Excel\Gr&#225;fico%20objetivo%202023%20(version%201).xlsb"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r>
              <a:rPr lang="en-GB" sz="2000" dirty="0"/>
              <a:t>Estimated median number of infections, all types</a:t>
            </a:r>
          </a:p>
        </c:rich>
      </c:tx>
      <c:layout>
        <c:manualLayout>
          <c:xMode val="edge"/>
          <c:yMode val="edge"/>
          <c:x val="0.12996376811594201"/>
          <c:y val="1.6949152542372881E-2"/>
        </c:manualLayout>
      </c:layout>
      <c:overlay val="0"/>
      <c:spPr>
        <a:noFill/>
        <a:ln>
          <a:noFill/>
        </a:ln>
        <a:effectLst/>
      </c:spPr>
      <c:txPr>
        <a:bodyPr rot="0" spcFirstLastPara="1" vertOverflow="ellipsis" vert="horz" wrap="square" anchor="ctr" anchorCtr="1"/>
        <a:lstStyle/>
        <a:p>
          <a:pPr>
            <a:defRPr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n-US"/>
        </a:p>
      </c:txPr>
    </c:title>
    <c:autoTitleDeleted val="0"/>
    <c:plotArea>
      <c:layout/>
      <c:barChart>
        <c:barDir val="col"/>
        <c:grouping val="clustered"/>
        <c:varyColors val="0"/>
        <c:ser>
          <c:idx val="0"/>
          <c:order val="0"/>
          <c:tx>
            <c:strRef>
              <c:f>Hoja3!$C$18</c:f>
              <c:strCache>
                <c:ptCount val="1"/>
                <c:pt idx="0">
                  <c:v>Estimated median numbre of infections, all types</c:v>
                </c:pt>
              </c:strCache>
            </c:strRef>
          </c:tx>
          <c:spPr>
            <a:solidFill>
              <a:srgbClr val="2C7470"/>
            </a:solidFill>
            <a:ln>
              <a:noFill/>
            </a:ln>
            <a:effectLst>
              <a:outerShdw blurRad="76200" dir="18900000" sy="23000" kx="-1200000" algn="bl" rotWithShape="0">
                <a:prstClr val="black">
                  <a:alpha val="20000"/>
                </a:prstClr>
              </a:outerShdw>
            </a:effectLst>
          </c:spPr>
          <c:invertIfNegative val="0"/>
          <c:dPt>
            <c:idx val="0"/>
            <c:invertIfNegative val="0"/>
            <c:bubble3D val="0"/>
            <c:spPr>
              <a:solidFill>
                <a:srgbClr val="2C7470"/>
              </a:solidFill>
              <a:ln>
                <a:noFill/>
              </a:ln>
              <a:effectLst>
                <a:outerShdw blurRad="76200" dir="18900000" sy="23000" kx="-1200000" algn="bl" rotWithShape="0">
                  <a:prstClr val="black">
                    <a:alpha val="20000"/>
                  </a:prstClr>
                </a:outerShdw>
              </a:effectLst>
            </c:spPr>
            <c:extLst>
              <c:ext xmlns:c16="http://schemas.microsoft.com/office/drawing/2014/chart" uri="{C3380CC4-5D6E-409C-BE32-E72D297353CC}">
                <c16:uniqueId val="{00000001-BB22-473A-8E05-CA03EAFDDD2E}"/>
              </c:ext>
            </c:extLst>
          </c:dPt>
          <c:dLbls>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EC Square Sans Pro" panose="020B05060400000200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Hoja3!$B$19:$B$23</c:f>
              <c:numCache>
                <c:formatCode>General</c:formatCode>
                <c:ptCount val="5"/>
                <c:pt idx="0">
                  <c:v>2016</c:v>
                </c:pt>
                <c:pt idx="1">
                  <c:v>2017</c:v>
                </c:pt>
                <c:pt idx="2">
                  <c:v>2018</c:v>
                </c:pt>
                <c:pt idx="3">
                  <c:v>2019</c:v>
                </c:pt>
                <c:pt idx="4">
                  <c:v>2020</c:v>
                </c:pt>
              </c:numCache>
            </c:numRef>
          </c:cat>
          <c:val>
            <c:numRef>
              <c:f>Hoja3!$C$19:$C$23</c:f>
              <c:numCache>
                <c:formatCode>#,##0</c:formatCode>
                <c:ptCount val="5"/>
                <c:pt idx="0">
                  <c:v>685433</c:v>
                </c:pt>
                <c:pt idx="1">
                  <c:v>701816</c:v>
                </c:pt>
                <c:pt idx="2">
                  <c:v>822075</c:v>
                </c:pt>
                <c:pt idx="3">
                  <c:v>865767</c:v>
                </c:pt>
                <c:pt idx="4">
                  <c:v>801517</c:v>
                </c:pt>
              </c:numCache>
            </c:numRef>
          </c:val>
          <c:extLst>
            <c:ext xmlns:c16="http://schemas.microsoft.com/office/drawing/2014/chart" uri="{C3380CC4-5D6E-409C-BE32-E72D297353CC}">
              <c16:uniqueId val="{00000002-BB22-473A-8E05-CA03EAFDDD2E}"/>
            </c:ext>
          </c:extLst>
        </c:ser>
        <c:dLbls>
          <c:showLegendKey val="0"/>
          <c:showVal val="1"/>
          <c:showCatName val="0"/>
          <c:showSerName val="0"/>
          <c:showPercent val="0"/>
          <c:showBubbleSize val="0"/>
        </c:dLbls>
        <c:gapWidth val="150"/>
        <c:overlap val="-25"/>
        <c:axId val="1014738271"/>
        <c:axId val="1014758239"/>
      </c:barChart>
      <c:catAx>
        <c:axId val="101473827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dk1">
                    <a:lumMod val="65000"/>
                    <a:lumOff val="35000"/>
                  </a:schemeClr>
                </a:solidFill>
                <a:effectLst/>
                <a:latin typeface="EC Square Sans Pro" panose="020B0506040000020004" pitchFamily="34" charset="0"/>
                <a:ea typeface="+mn-ea"/>
                <a:cs typeface="+mn-cs"/>
              </a:defRPr>
            </a:pPr>
            <a:endParaRPr lang="en-US"/>
          </a:p>
        </c:txPr>
        <c:crossAx val="1014758239"/>
        <c:crosses val="autoZero"/>
        <c:auto val="1"/>
        <c:lblAlgn val="ctr"/>
        <c:lblOffset val="100"/>
        <c:noMultiLvlLbl val="0"/>
      </c:catAx>
      <c:valAx>
        <c:axId val="1014758239"/>
        <c:scaling>
          <c:orientation val="minMax"/>
        </c:scaling>
        <c:delete val="1"/>
        <c:axPos val="l"/>
        <c:numFmt formatCode="#,##0" sourceLinked="1"/>
        <c:majorTickMark val="none"/>
        <c:minorTickMark val="none"/>
        <c:tickLblPos val="nextTo"/>
        <c:crossAx val="1014738271"/>
        <c:crosses val="autoZero"/>
        <c:crossBetween val="between"/>
      </c:valAx>
      <c:spPr>
        <a:noFill/>
        <a:ln>
          <a:noFill/>
        </a:ln>
        <a:effectLst/>
      </c:spPr>
    </c:plotArea>
    <c:plotVisOnly val="1"/>
    <c:dispBlanksAs val="gap"/>
    <c:showDLblsOverMax val="0"/>
  </c:chart>
  <c:spPr>
    <a:gradFill flip="none" rotWithShape="1">
      <a:gsLst>
        <a:gs pos="0">
          <a:schemeClr val="lt1"/>
        </a:gs>
        <a:gs pos="68000">
          <a:schemeClr val="lt1">
            <a:lumMod val="85000"/>
          </a:schemeClr>
        </a:gs>
        <a:gs pos="100000">
          <a:schemeClr val="lt1"/>
        </a:gs>
      </a:gsLst>
      <a:lin ang="5400000" scaled="1"/>
      <a:tileRect/>
    </a:gradFill>
    <a:ln w="9525" cap="flat" cmpd="sng" algn="ctr">
      <a:noFill/>
      <a:round/>
    </a:ln>
    <a:effectLst/>
  </c:spPr>
  <c:txPr>
    <a:bodyPr/>
    <a:lstStyle/>
    <a:p>
      <a:pPr>
        <a:defRPr>
          <a:latin typeface="EC Square Sans Pro" panose="020B05060400000200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900" b="1" kern="1200"/>
  </cs:axisTitle>
  <cs:categoryAxis>
    <cs:lnRef idx="0"/>
    <cs:fillRef idx="0"/>
    <cs:effectRef idx="0"/>
    <cs:fontRef idx="minor">
      <a:schemeClr val="dk1">
        <a:lumMod val="65000"/>
        <a:lumOff val="35000"/>
      </a:schemeClr>
    </cs:fontRef>
    <cs:defRPr sz="900"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000" kern="1200"/>
  </cs:chartArea>
  <cs:dataLabel>
    <cs:lnRef idx="0"/>
    <cs:fillRef idx="0"/>
    <cs:effectRef idx="0"/>
    <cs:fontRef idx="minor">
      <a:schemeClr val="lt1"/>
    </cs:fontRef>
    <cs:spPr/>
    <cs:defRPr sz="10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0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900"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7303" cy="611291"/>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idx="1"/>
          </p:nvPr>
        </p:nvSpPr>
        <p:spPr>
          <a:xfrm>
            <a:off x="3891608" y="0"/>
            <a:ext cx="2977303" cy="611291"/>
          </a:xfrm>
          <a:prstGeom prst="rect">
            <a:avLst/>
          </a:prstGeom>
        </p:spPr>
        <p:txBody>
          <a:bodyPr vert="horz" lIns="91440" tIns="45720" rIns="91440" bIns="45720" rtlCol="0"/>
          <a:lstStyle>
            <a:lvl1pPr algn="r">
              <a:defRPr sz="1200"/>
            </a:lvl1pPr>
          </a:lstStyle>
          <a:p>
            <a:fld id="{ECDD6750-F9E3-4DA1-BD9B-5E78D7093E59}" type="datetimeFigureOut">
              <a:rPr lang="en-GB" smtClean="0"/>
              <a:t>12/06/2024</a:t>
            </a:fld>
            <a:endParaRPr lang="en-GB"/>
          </a:p>
        </p:txBody>
      </p:sp>
      <p:sp>
        <p:nvSpPr>
          <p:cNvPr id="4" name="Marcador de imagen de diapositiva 3"/>
          <p:cNvSpPr>
            <a:spLocks noGrp="1" noRot="1" noChangeAspect="1"/>
          </p:cNvSpPr>
          <p:nvPr>
            <p:ph type="sldImg" idx="2"/>
          </p:nvPr>
        </p:nvSpPr>
        <p:spPr>
          <a:xfrm>
            <a:off x="-215900" y="1524000"/>
            <a:ext cx="7302500" cy="4116388"/>
          </a:xfrm>
          <a:prstGeom prst="rect">
            <a:avLst/>
          </a:prstGeom>
          <a:noFill/>
          <a:ln w="12700">
            <a:solidFill>
              <a:prstClr val="black"/>
            </a:solidFill>
          </a:ln>
        </p:spPr>
        <p:txBody>
          <a:bodyPr vert="horz" lIns="91440" tIns="45720" rIns="91440" bIns="45720" rtlCol="0" anchor="ctr"/>
          <a:lstStyle/>
          <a:p>
            <a:endParaRPr lang="en-GB"/>
          </a:p>
        </p:txBody>
      </p:sp>
      <p:sp>
        <p:nvSpPr>
          <p:cNvPr id="5" name="Marcador de notas 4"/>
          <p:cNvSpPr>
            <a:spLocks noGrp="1"/>
          </p:cNvSpPr>
          <p:nvPr>
            <p:ph type="body" sz="quarter" idx="3"/>
          </p:nvPr>
        </p:nvSpPr>
        <p:spPr>
          <a:xfrm>
            <a:off x="687070" y="5867824"/>
            <a:ext cx="5496560" cy="4800177"/>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6" name="Marcador de pie de página 5"/>
          <p:cNvSpPr>
            <a:spLocks noGrp="1"/>
          </p:cNvSpPr>
          <p:nvPr>
            <p:ph type="ftr" sz="quarter" idx="4"/>
          </p:nvPr>
        </p:nvSpPr>
        <p:spPr>
          <a:xfrm>
            <a:off x="0" y="11580712"/>
            <a:ext cx="2977303" cy="611289"/>
          </a:xfrm>
          <a:prstGeom prst="rect">
            <a:avLst/>
          </a:prstGeom>
        </p:spPr>
        <p:txBody>
          <a:bodyPr vert="horz" lIns="91440" tIns="45720" rIns="91440" bIns="45720" rtlCol="0" anchor="b"/>
          <a:lstStyle>
            <a:lvl1pPr algn="l">
              <a:defRPr sz="1200"/>
            </a:lvl1pPr>
          </a:lstStyle>
          <a:p>
            <a:endParaRPr lang="en-GB"/>
          </a:p>
        </p:txBody>
      </p:sp>
      <p:sp>
        <p:nvSpPr>
          <p:cNvPr id="7" name="Marcador de número de diapositiva 6"/>
          <p:cNvSpPr>
            <a:spLocks noGrp="1"/>
          </p:cNvSpPr>
          <p:nvPr>
            <p:ph type="sldNum" sz="quarter" idx="5"/>
          </p:nvPr>
        </p:nvSpPr>
        <p:spPr>
          <a:xfrm>
            <a:off x="3891608" y="11580712"/>
            <a:ext cx="2977303" cy="611289"/>
          </a:xfrm>
          <a:prstGeom prst="rect">
            <a:avLst/>
          </a:prstGeom>
        </p:spPr>
        <p:txBody>
          <a:bodyPr vert="horz" lIns="91440" tIns="45720" rIns="91440" bIns="45720" rtlCol="0" anchor="b"/>
          <a:lstStyle>
            <a:lvl1pPr algn="r">
              <a:defRPr sz="1200"/>
            </a:lvl1pPr>
          </a:lstStyle>
          <a:p>
            <a:fld id="{3BF68CBC-6CFC-428F-8CC1-256870B442D5}" type="slidenum">
              <a:rPr lang="en-GB" smtClean="0"/>
              <a:t>‹#›</a:t>
            </a:fld>
            <a:endParaRPr lang="en-GB"/>
          </a:p>
        </p:txBody>
      </p:sp>
    </p:spTree>
    <p:extLst>
      <p:ext uri="{BB962C8B-B14F-4D97-AF65-F5344CB8AC3E}">
        <p14:creationId xmlns:p14="http://schemas.microsoft.com/office/powerpoint/2010/main" val="10023371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ema.europa.eu/en/veterinary-regulatory-overview/veterinary-medicinal-products-regula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c.europa.eu/eurostat/databrowser/view/ef_lsk_main__custom_8943026/default/table?lang=e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ec.europa.eu/eurostat/statistics-explained/index.php?title=Aquaculture_statistics%23EU_Aquaculture"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ema.europa.eu/en/veterinary-regulatory-overview/antimicrobial-resistance-veterinary-medicine/european-surveillance-veterinary-antimicrobial-consumption-esvac-2009-2023"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doi.org/10.1787/9789264307599-e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n.wikipedia.org/wiki/Antibiotic_resistanc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a:t>
            </a:fld>
            <a:endParaRPr lang="en-GB"/>
          </a:p>
        </p:txBody>
      </p:sp>
    </p:spTree>
    <p:extLst>
      <p:ext uri="{BB962C8B-B14F-4D97-AF65-F5344CB8AC3E}">
        <p14:creationId xmlns:p14="http://schemas.microsoft.com/office/powerpoint/2010/main" val="3233815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CY" sz="1100">
                <a:latin typeface="EC Square Sans Pro" panose="020B0506040000020004" pitchFamily="34" charset="0"/>
              </a:rPr>
              <a:t>https://ec.europa.eu/eurostat/statistics-explained/images/f/f2/Developments_of_livestock_populations_%28index_2002%3D100_based_on_heads_of_animals%2C_EU%2C_2002-2022%29_16-10-2023_v2.png</a:t>
            </a:r>
          </a:p>
          <a:p>
            <a:endParaRPr lang="es-ES" sz="1100" dirty="0">
              <a:latin typeface="EC Square Sans Pro" panose="020B0506040000020004" pitchFamily="34" charset="0"/>
            </a:endParaRPr>
          </a:p>
          <a:p>
            <a:r>
              <a:rPr lang="el-CY" sz="1100">
                <a:latin typeface="EC Square Sans Pro" panose="020B0506040000020004" pitchFamily="34" charset="0"/>
              </a:rPr>
              <a:t>Ο στόχος «Από το αγρόκτημα στο τραπέζι» αποτελεί μέρος της «Πράσινης Συμφωνίας».</a:t>
            </a:r>
          </a:p>
          <a:p>
            <a:r>
              <a:rPr lang="el-CY" sz="1100">
                <a:latin typeface="EC Square Sans Pro" panose="020B0506040000020004" pitchFamily="34" charset="0"/>
              </a:rPr>
              <a:t>Το σημείο έναρξης είναι το 2018.</a:t>
            </a:r>
          </a:p>
          <a:p>
            <a:r>
              <a:rPr lang="el-CY" sz="1100">
                <a:highlight>
                  <a:srgbClr val="FFFF00"/>
                </a:highlight>
                <a:latin typeface="EC Square Sans Pro" panose="020B0506040000020004" pitchFamily="34" charset="0"/>
              </a:rPr>
              <a:t>Αποτελεί στόχο για όλες τις χώρες της ΕΕ, όχι μεμονωμένα</a:t>
            </a:r>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10</a:t>
            </a:fld>
            <a:endParaRPr lang="en-GB"/>
          </a:p>
        </p:txBody>
      </p:sp>
    </p:spTree>
    <p:extLst>
      <p:ext uri="{BB962C8B-B14F-4D97-AF65-F5344CB8AC3E}">
        <p14:creationId xmlns:p14="http://schemas.microsoft.com/office/powerpoint/2010/main" val="3186023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687070" y="5943600"/>
            <a:ext cx="5496560" cy="4800177"/>
          </a:xfrm>
        </p:spPr>
        <p:txBody>
          <a:bodyPr/>
          <a:lstStyle/>
          <a:p>
            <a:pPr marL="0" indent="0">
              <a:buNone/>
            </a:pPr>
            <a:r>
              <a:rPr lang="el-CY" sz="1100">
                <a:latin typeface="EC Square Sans Pro" panose="020B0506040000020004" pitchFamily="34" charset="0"/>
              </a:rPr>
              <a:t>Ο Ευρωπαϊκός Οργανισμός Φαρμάκων (ΕΜΑ) ξεκίνησε το πρόγραμμα ESVAC το 2009.</a:t>
            </a:r>
          </a:p>
          <a:p>
            <a:pPr marL="0" indent="0">
              <a:buNone/>
            </a:pPr>
            <a:endParaRPr lang="en-GB" sz="1100" dirty="0">
              <a:latin typeface="EC Square Sans Pro" panose="020B0506040000020004" pitchFamily="34" charset="0"/>
            </a:endParaRPr>
          </a:p>
          <a:p>
            <a:pPr marL="0" indent="0">
              <a:buNone/>
            </a:pPr>
            <a:r>
              <a:rPr lang="el-CY" sz="1100" i="0">
                <a:solidFill>
                  <a:srgbClr val="1E1E1E"/>
                </a:solidFill>
                <a:effectLst/>
                <a:latin typeface="EC Square Sans Pro" panose="020B0506040000020004" pitchFamily="34" charset="0"/>
              </a:rPr>
              <a:t>Το πρόγραμμα Ευρωπαϊκής Επιτήρησης της Κατανάλωσης Αντιµικροβιακών Ουσιών στην Κτηνιατρική (ESVAC) συνέλεξε πληροφορίες από το 2009 έως το 2023 </a:t>
            </a:r>
            <a:r>
              <a:rPr lang="el-CY" sz="1100" b="0" i="0">
                <a:solidFill>
                  <a:srgbClr val="1E1E1E"/>
                </a:solidFill>
                <a:effectLst/>
                <a:latin typeface="EC Square Sans Pro" panose="020B0506040000020004" pitchFamily="34" charset="0"/>
              </a:rPr>
              <a:t>για τον τρόπο που τα </a:t>
            </a:r>
            <a:r>
              <a:rPr lang="el-CY" sz="1100" b="1" i="0">
                <a:solidFill>
                  <a:srgbClr val="1E1E1E"/>
                </a:solidFill>
                <a:effectLst/>
                <a:latin typeface="EC Square Sans Pro" panose="020B0506040000020004" pitchFamily="34" charset="0"/>
              </a:rPr>
              <a:t>αντιμικροβιακά φάρμακα χρησιμοποιούνται στην κτηνιατρική σε όλη την Ευρωπαϊκή Ένωση (ΕΕ)</a:t>
            </a:r>
            <a:r>
              <a:rPr lang="el-CY" sz="1100" b="0" i="0">
                <a:solidFill>
                  <a:srgbClr val="1E1E1E"/>
                </a:solidFill>
                <a:effectLst/>
                <a:latin typeface="EC Square Sans Pro" panose="020B0506040000020004" pitchFamily="34" charset="0"/>
              </a:rPr>
              <a:t>. Αυτός ο τύπος πληροφοριών είναι απαραίτητος για την αναγνώριση πιθανών παραγόντων κινδύνου που θα μπορούσαν να οδηγήσουν στην ανάπτυξη και τη διάδοση της μικροβιακής ανθεκτικότητας. </a:t>
            </a:r>
          </a:p>
          <a:p>
            <a:pPr marL="0" indent="0">
              <a:buNone/>
            </a:pPr>
            <a:endParaRPr lang="en-GB" sz="1100" dirty="0">
              <a:latin typeface="EC Square Sans Pro" panose="020B0506040000020004" pitchFamily="34" charset="0"/>
            </a:endParaRPr>
          </a:p>
          <a:p>
            <a:pPr marL="171450" indent="-171450">
              <a:buFont typeface="Arial" panose="020B0604020202020204" pitchFamily="34" charset="0"/>
              <a:buChar char="•"/>
            </a:pPr>
            <a:r>
              <a:rPr lang="el-CY" sz="1100">
                <a:latin typeface="EC Square Sans Pro" panose="020B0506040000020004" pitchFamily="34" charset="0"/>
              </a:rPr>
              <a:t>Παρέχει μια εναρμονισμένη προσέγγιση για τη συλλογή και την αναφορά</a:t>
            </a:r>
            <a:r>
              <a:rPr lang="el-CY" sz="1100" b="0" i="0">
                <a:solidFill>
                  <a:srgbClr val="1E1E1E"/>
                </a:solidFill>
                <a:effectLst/>
                <a:latin typeface="EC Square Sans Pro" panose="020B0506040000020004" pitchFamily="34" charset="0"/>
              </a:rPr>
              <a:t> </a:t>
            </a:r>
            <a:r>
              <a:rPr lang="el-CY" sz="1100" b="1" i="0">
                <a:solidFill>
                  <a:srgbClr val="1E1E1E"/>
                </a:solidFill>
                <a:effectLst/>
                <a:latin typeface="EC Square Sans Pro" panose="020B0506040000020004" pitchFamily="34" charset="0"/>
              </a:rPr>
              <a:t>δεδομένων για τη χρήση αντιμικροβιακών παραγόντων</a:t>
            </a:r>
            <a:r>
              <a:rPr lang="el-CY" sz="1100" b="0" i="0">
                <a:solidFill>
                  <a:srgbClr val="1E1E1E"/>
                </a:solidFill>
                <a:effectLst/>
                <a:latin typeface="EC Square Sans Pro" panose="020B0506040000020004" pitchFamily="34" charset="0"/>
              </a:rPr>
              <a:t> σε ζώα από τα κράτη μέλη της ΕΕ και του Ευρωπαϊκού Οικονομικού Χώρου (ΕΟΧ).</a:t>
            </a:r>
          </a:p>
          <a:p>
            <a:pPr marL="171450" indent="-171450">
              <a:buFont typeface="Arial" panose="020B0604020202020204" pitchFamily="34" charset="0"/>
              <a:buChar char="•"/>
            </a:pPr>
            <a:r>
              <a:rPr lang="el-CY" sz="1100" b="0" i="0">
                <a:solidFill>
                  <a:srgbClr val="1E1E1E"/>
                </a:solidFill>
                <a:effectLst/>
                <a:latin typeface="EC Square Sans Pro" panose="020B0506040000020004" pitchFamily="34" charset="0"/>
              </a:rPr>
              <a:t>Η εθελοντική συμμετοχή στο πρόγραμμα ESVAC αυξήθηκε από 9 σε 31 χώρες που υποβάλλουν στοιχεία στη διάρκεια των ετών.</a:t>
            </a:r>
          </a:p>
          <a:p>
            <a:pPr marL="171450" indent="-171450">
              <a:buFont typeface="Arial" panose="020B0604020202020204" pitchFamily="34" charset="0"/>
              <a:buChar char="•"/>
            </a:pPr>
            <a:r>
              <a:rPr lang="el-CY" sz="1100" b="0" i="0">
                <a:solidFill>
                  <a:srgbClr val="1E1E1E"/>
                </a:solidFill>
                <a:effectLst/>
                <a:latin typeface="EC Square Sans Pro" panose="020B0506040000020004" pitchFamily="34" charset="0"/>
              </a:rPr>
              <a:t>Το πρόγραμμα ESVAC ολοκληρώθηκε επισήμως τον Νοέμβριο του 2023 με την έκδοση της τελικής του αναφοράς.</a:t>
            </a:r>
          </a:p>
          <a:p>
            <a:pPr marL="171450" indent="-171450">
              <a:buFont typeface="Arial" panose="020B0604020202020204" pitchFamily="34" charset="0"/>
              <a:buChar char="•"/>
            </a:pPr>
            <a:r>
              <a:rPr lang="el-CY" sz="1100" i="0">
                <a:solidFill>
                  <a:srgbClr val="1E1E1E"/>
                </a:solidFill>
                <a:effectLst/>
                <a:latin typeface="EC Square Sans Pro" panose="020B0506040000020004" pitchFamily="34" charset="0"/>
              </a:rPr>
              <a:t>Από τον Ιανουάριο του 2024 όλα τα Κράτη - Μέλη σε ΕΕ/ΕΟΧ οφείλουν να υποβάλουν τα δεδομένα τους για τον</a:t>
            </a:r>
            <a:r>
              <a:rPr lang="el-CY" sz="1100" b="0" i="0">
                <a:solidFill>
                  <a:srgbClr val="1E1E1E"/>
                </a:solidFill>
                <a:effectLst/>
                <a:latin typeface="EC Square Sans Pro" panose="020B0506040000020004" pitchFamily="34" charset="0"/>
              </a:rPr>
              <a:t> </a:t>
            </a:r>
            <a:r>
              <a:rPr lang="el-CY" sz="1100" b="1" i="0">
                <a:solidFill>
                  <a:srgbClr val="1E1E1E"/>
                </a:solidFill>
                <a:effectLst/>
                <a:latin typeface="EC Square Sans Pro" panose="020B0506040000020004" pitchFamily="34" charset="0"/>
              </a:rPr>
              <a:t>όγκο των πωλήσεων και τη χρήση αντιμικροβιακών ιατρικών προϊόντων σε ζώα</a:t>
            </a:r>
            <a:r>
              <a:rPr lang="el-CY" sz="1100" b="0" i="0">
                <a:solidFill>
                  <a:srgbClr val="1E1E1E"/>
                </a:solidFill>
                <a:effectLst/>
                <a:latin typeface="EC Square Sans Pro" panose="020B0506040000020004" pitchFamily="34" charset="0"/>
              </a:rPr>
              <a:t>, σε συμφωνία με τον </a:t>
            </a:r>
            <a:r>
              <a:rPr lang="el-CY" sz="1100" b="0" i="0">
                <a:solidFill>
                  <a:srgbClr val="1E1E1E"/>
                </a:solidFill>
                <a:effectLst/>
                <a:latin typeface="EC Square Sans Pro" panose="020B0506040000020004" pitchFamily="34" charset="0"/>
                <a:hlinkClick r:id="rId3" tooltip="Κανονισμός για τα Κτηνιατρικά Φάρμακα"/>
              </a:rPr>
              <a:t>Κανονισμό για τα Κτηνιατρικά Φάρμακα</a:t>
            </a:r>
            <a:r>
              <a:rPr lang="el-CY" sz="1100" b="0" i="0">
                <a:solidFill>
                  <a:srgbClr val="1E1E1E"/>
                </a:solidFill>
                <a:effectLst/>
                <a:latin typeface="EC Square Sans Pro" panose="020B0506040000020004" pitchFamily="34" charset="0"/>
              </a:rPr>
              <a:t>.</a:t>
            </a:r>
          </a:p>
          <a:p>
            <a:pPr marL="171450" indent="-171450">
              <a:buFont typeface="Arial" panose="020B0604020202020204" pitchFamily="34" charset="0"/>
              <a:buChar char="•"/>
            </a:pPr>
            <a:r>
              <a:rPr lang="el-CY" sz="1100" i="0">
                <a:solidFill>
                  <a:srgbClr val="1E1E1E"/>
                </a:solidFill>
                <a:effectLst/>
                <a:latin typeface="EC Square Sans Pro" panose="020B0506040000020004" pitchFamily="34" charset="0"/>
              </a:rPr>
              <a:t>Τα Κράτη - Μέλη της ΕΕ</a:t>
            </a:r>
            <a:r>
              <a:rPr lang="el-CY" sz="1100" b="0" i="0">
                <a:solidFill>
                  <a:srgbClr val="1E1E1E"/>
                </a:solidFill>
                <a:effectLst/>
                <a:latin typeface="EC Square Sans Pro" panose="020B0506040000020004" pitchFamily="34" charset="0"/>
              </a:rPr>
              <a:t> / ΕΟΧ οφείλουν να χρησιμοποιούν την </a:t>
            </a:r>
            <a:r>
              <a:rPr lang="el-CY" sz="1100" b="1" i="0">
                <a:solidFill>
                  <a:srgbClr val="1E1E1E"/>
                </a:solidFill>
                <a:effectLst/>
                <a:latin typeface="EC Square Sans Pro" panose="020B0506040000020004" pitchFamily="34" charset="0"/>
              </a:rPr>
              <a:t>Πλατφόρμα περί Πωλήσεων και Χρήσης Αντιμικροβιακών Ουσιών</a:t>
            </a:r>
            <a:r>
              <a:rPr lang="el-CY" sz="1100" b="0" i="0">
                <a:solidFill>
                  <a:srgbClr val="1E1E1E"/>
                </a:solidFill>
                <a:effectLst/>
                <a:latin typeface="EC Square Sans Pro" panose="020B0506040000020004" pitchFamily="34" charset="0"/>
              </a:rPr>
              <a:t> για να αναφέρουν τα δεδομένα τους στον EMA.</a:t>
            </a:r>
          </a:p>
          <a:p>
            <a:pPr marL="0" indent="0">
              <a:buNone/>
            </a:pPr>
            <a:endParaRPr lang="en-GB" sz="1100" dirty="0">
              <a:latin typeface="EC Square Sans Pro" panose="020B0506040000020004" pitchFamily="34" charset="0"/>
            </a:endParaRPr>
          </a:p>
          <a:p>
            <a:r>
              <a:rPr lang="el-CY" sz="1100">
                <a:latin typeface="EC Square Sans Pro" panose="020B0506040000020004" pitchFamily="34" charset="0"/>
              </a:rPr>
              <a:t>Στρογγυλοποιημένος αριθμός: εμφανίζει το ποσοστό συνολικών πωλήσεων σε mg/PCU για αντιβιοτικά κτηνιατρικά φάρμακα για παραγωγικά ζώα ανά κατηγορία αντιβιοτικού σε 31 ευρωπαϊκές χώρες το 2022</a:t>
            </a:r>
          </a:p>
          <a:p>
            <a:r>
              <a:rPr lang="el-CY" sz="1100">
                <a:latin typeface="EC Square Sans Pro" panose="020B0506040000020004" pitchFamily="34" charset="0"/>
              </a:rPr>
              <a:t>«Άλλες κατηγορίες» περιλαμβάνει αμφενικόλες, κεφαλοσπορίνες, άλλες κινολόνες και «Άλλα»</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11</a:t>
            </a:fld>
            <a:endParaRPr lang="en-GB"/>
          </a:p>
        </p:txBody>
      </p:sp>
    </p:spTree>
    <p:extLst>
      <p:ext uri="{BB962C8B-B14F-4D97-AF65-F5344CB8AC3E}">
        <p14:creationId xmlns:p14="http://schemas.microsoft.com/office/powerpoint/2010/main" val="1828272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CY" sz="1100">
                <a:latin typeface="EC Square Sans Pro" panose="020B0506040000020004" pitchFamily="34" charset="0"/>
              </a:rPr>
              <a:t>Αλλαγές στις μέσες πωλήσεις σε mg ανά kg υπολογιζομένης βιομάζας για 25 χώρες της ΕΕ/ΕΟΧ, από το 2011 έως το 2020</a:t>
            </a:r>
          </a:p>
          <a:p>
            <a:r>
              <a:rPr lang="el-CY" sz="1100">
                <a:latin typeface="EC Square Sans Pro" panose="020B0506040000020004" pitchFamily="34" charset="0"/>
              </a:rPr>
              <a:t>Πηγή: EMA (2021)</a:t>
            </a:r>
          </a:p>
          <a:p>
            <a:endParaRPr lang="en-GB" sz="1100" dirty="0">
              <a:latin typeface="EC Square Sans Pro" panose="020B0506040000020004" pitchFamily="34" charset="0"/>
            </a:endParaRPr>
          </a:p>
          <a:p>
            <a:pPr algn="l"/>
            <a:r>
              <a:rPr lang="el-CY" sz="1100" b="0" i="0" u="none" strike="noStrike" baseline="0">
                <a:latin typeface="EC Square Sans Pro" panose="020B0506040000020004" pitchFamily="34" charset="0"/>
              </a:rPr>
              <a:t>Αυτά τα στοιχεία υποδεικνύουν ότι οι προσπάθειες και σε εθνικό επίπεδο και σε επίπεδο ΕΕ/ΕΟΧ σημείωσαν επιτυχία, με αποτέλεσμα τη συνεχή μείωση με τον χρόνο της χρήσης αντιβιοτικών σε παραγωγικά ζώα αναφορικά με τις (φθοριο)κινολόνες που έχουν καταγραφεί στις περισσότερες συμμετέχουσες ευρωπαϊκές χώρες.</a:t>
            </a:r>
          </a:p>
          <a:p>
            <a:pPr algn="l"/>
            <a:endParaRPr lang="en-GB" sz="1100" b="0" i="0" u="none" strike="noStrike" baseline="0" dirty="0">
              <a:latin typeface="EC Square Sans Pro" panose="020B0506040000020004" pitchFamily="34" charset="0"/>
            </a:endParaRPr>
          </a:p>
          <a:p>
            <a:pPr algn="l"/>
            <a:r>
              <a:rPr lang="el-CY" sz="1100" b="1" i="0" u="none" strike="noStrike" baseline="0">
                <a:solidFill>
                  <a:schemeClr val="tx1"/>
                </a:solidFill>
                <a:latin typeface="EC Square Sans Pro" panose="020B0506040000020004" pitchFamily="34" charset="0"/>
              </a:rPr>
              <a:t>Κύρια ένδειξη: Συνολικές πωλήσεις - συνολική μείωση πωλήσεων</a:t>
            </a:r>
          </a:p>
          <a:p>
            <a:pPr algn="l"/>
            <a:r>
              <a:rPr lang="el-CY" sz="1100" b="1" i="0" u="none" strike="noStrike" baseline="0">
                <a:latin typeface="EC Square Sans Pro" panose="020B0506040000020004" pitchFamily="34" charset="0"/>
              </a:rPr>
              <a:t>Δευτερεύουσες ενδείξεις (σημαντική πρόοδος) : </a:t>
            </a:r>
            <a:r>
              <a:rPr lang="el-CY" sz="1100" b="0" i="0" u="none" strike="noStrike" baseline="0">
                <a:latin typeface="EC Square Sans Pro" panose="020B0506040000020004" pitchFamily="34" charset="0"/>
              </a:rPr>
              <a:t>πωλήσεις σε mg ανά kg κεφαλοσπορινών 3ης και 4ης γενιάς, πολυμυξινών και κινολονών</a:t>
            </a:r>
          </a:p>
          <a:p>
            <a:pPr algn="l"/>
            <a:r>
              <a:rPr lang="el-CY" sz="1100" b="0" i="0" u="none" strike="noStrike" baseline="0">
                <a:latin typeface="EC Square Sans Pro" panose="020B0506040000020004" pitchFamily="34" charset="0"/>
              </a:rPr>
              <a:t>Οι πωλήσεις για τις φθοριιοκινολόνες εμφάνισαν πιο μικρές συνολικές μειώσεις.</a:t>
            </a:r>
          </a:p>
          <a:p>
            <a:pPr algn="l"/>
            <a:endParaRPr lang="en-GB" sz="1100" b="0" i="0" u="none" strike="noStrike" baseline="0" dirty="0">
              <a:latin typeface="EC Square Sans Pro" panose="020B0506040000020004" pitchFamily="34" charset="0"/>
            </a:endParaRPr>
          </a:p>
          <a:p>
            <a:pPr algn="l"/>
            <a:r>
              <a:rPr lang="el-CY" sz="1100" i="0" u="none" strike="noStrike" baseline="0">
                <a:latin typeface="EC Square Sans Pro" panose="020B0506040000020004" pitchFamily="34" charset="0"/>
              </a:rPr>
              <a:t>Σημείωση</a:t>
            </a:r>
            <a:r>
              <a:rPr lang="el-CY" sz="1100" b="0" i="0" u="none" strike="noStrike" baseline="0">
                <a:latin typeface="EC Square Sans Pro" panose="020B0506040000020004" pitchFamily="34" charset="0"/>
              </a:rPr>
              <a:t>: συνώνυμο του </a:t>
            </a:r>
            <a:r>
              <a:rPr lang="el-CY" sz="1100" b="1" i="0" u="none" strike="noStrike" baseline="0">
                <a:latin typeface="EC Square Sans Pro" panose="020B0506040000020004" pitchFamily="34" charset="0"/>
              </a:rPr>
              <a:t>«milligram ανά PCU» (PCU = Πληθυσμιακή Διορθωτική Μονάδα, </a:t>
            </a:r>
            <a:r>
              <a:rPr lang="el-CY" sz="1100" i="0" u="none" strike="noStrike" baseline="0">
                <a:latin typeface="EC Square Sans Pro" panose="020B0506040000020004" pitchFamily="34" charset="0"/>
              </a:rPr>
              <a:t>της </a:t>
            </a:r>
            <a:r>
              <a:rPr lang="el-CY" sz="1100" b="1" i="0" u="none" strike="noStrike" baseline="0">
                <a:latin typeface="EC Square Sans Pro" panose="020B0506040000020004" pitchFamily="34" charset="0"/>
              </a:rPr>
              <a:t>μονάδας αναφοράς για τα ισοδύναμα της βιομάζας των ζώων </a:t>
            </a:r>
            <a:r>
              <a:rPr lang="el-CY" sz="1100" b="0" i="0" u="none" strike="noStrike" baseline="0">
                <a:latin typeface="EC Square Sans Pro" panose="020B0506040000020004" pitchFamily="34" charset="0"/>
              </a:rPr>
              <a:t>που έχει αναπτυχθεί από την</a:t>
            </a:r>
          </a:p>
          <a:p>
            <a:pPr algn="l"/>
            <a:r>
              <a:rPr lang="el-CY" sz="1100" b="0" i="0" u="none" strike="noStrike" baseline="0">
                <a:latin typeface="EC Square Sans Pro" panose="020B0506040000020004" pitchFamily="34" charset="0"/>
              </a:rPr>
              <a:t>πρωτοβουλία της Ευρωπαϊκής Επιτήρησης της Κατανάλωσης Αντιµικροβιακών Ουσιών στην Κτηνιατρική (ESVAC).</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12</a:t>
            </a:fld>
            <a:endParaRPr lang="en-GB"/>
          </a:p>
        </p:txBody>
      </p:sp>
    </p:spTree>
    <p:extLst>
      <p:ext uri="{BB962C8B-B14F-4D97-AF65-F5344CB8AC3E}">
        <p14:creationId xmlns:p14="http://schemas.microsoft.com/office/powerpoint/2010/main" val="2985477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US" dirty="0"/>
          </a:p>
          <a:p>
            <a:r>
              <a:rPr lang="el-CY" sz="1800">
                <a:effectLst/>
                <a:latin typeface="Segoe UI" panose="020B0502040204020203" pitchFamily="34" charset="0"/>
              </a:rPr>
              <a:t>Παράρτημα του Κανονισμού 2021/578. </a:t>
            </a:r>
            <a:r>
              <a:rPr lang="el-CY"/>
              <a:t>  https://eur-lex.europa.eu/eli/reg_del/2021/578/oj</a:t>
            </a:r>
          </a:p>
          <a:p>
            <a:endParaRPr lang="en-US" dirty="0"/>
          </a:p>
          <a:p>
            <a:pPr marL="228600" indent="-228600">
              <a:buAutoNum type="arabicPeriod"/>
            </a:pPr>
            <a:r>
              <a:rPr lang="el-CY"/>
              <a:t>Η πρώτη έκθεση σχετικά με τον όγκο των πωλήσεων κτηνιατρικών αντιμικροβιακών φαρμάκων και με τη χρήση αντιμικροβιακών φαρμάκων ανά είδος ζώου δημοσιεύεται από τον Οργανισμό έως τις 31 Μαρτίου 2025 και περιλαμβάνει τα ακόλουθα: (α) τον όγκο των πωλήσεων κτηνιατρικών αντιμικροβιακών φαρμάκων, που καλύπτει δεδομένα από το 2023 τα οποία υποβάλλονται από τα κράτη μέλη έως τις 30 Ιουνίου 2024, (β) τη χρήση αντιμικροβιακών φαρμάκων για σχετικά ζωικά είδη, κατηγορίες ή στάδια, που καλύπτει δεδομένα από το 2023 τα οποία υποβάλλονται από τα κράτη μέλη έως τις 30 Σεπτεμβρίου 2024.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l-CY"/>
              <a:t>2. Από το 2025 και μετά, δημοσιεύονται από τον Οργανισμό, έως τις 31 Δεκεμβρίου, οι επόμενες εκθέσεις με τα δεδομένα που υποβλήθηκαν μετά την πρώτη έκθεση και περιλαμβάνουν τα ακόλουθα: (α) τον όγκο των πωλήσεων κτηνιατρικών αντιμικροβιακών φαρμάκων, που υποβάλλεται από τα κράτη μέλη έως τις 30 Ιουνίου κάθε έτους και καλύπτει δεδομένα από το προηγούμενο ημερολογιακό έτος, (β) τη χρήση αντιμικροβιακών φαρμάκων για τα σχετικά ζωικά είδη, κατηγορίες ή στάδια, που υποβάλλεται από τα κράτη μέλη έως τις 30 Ιουνίου κάθε έτους και καλύπτει δεδομένα από το προηγούμενο ημερολογιακό έτος.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en-US" sz="1200" u="sng" dirty="0">
              <a:effectLst/>
              <a:latin typeface="Arial" panose="020B060402020202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CY" sz="1200" u="sng">
                <a:effectLst/>
                <a:latin typeface="Arial" panose="020B0604020202020204" pitchFamily="34" charset="0"/>
                <a:ea typeface="Calibri" panose="020F0502020204030204" pitchFamily="34" charset="0"/>
              </a:rPr>
              <a:t>Η συλλογή δεδομένων θα ξεκινήσει κατά τα αναφερόμενα έτη. Οι υποβολή εκθέσεων θα ξεκινήσει τα επόμενα έτη (για παράδειγμα για βοοειδή, χοίρους και πουλερικά η υποβολή αναφοράς θα πρέπει να γίνει εντός του 2024, για άλλα παραγωγικά ζώα το 2027 και για σκύλους, γάτες και γουνοφόρα ζώα το 2030)</a:t>
            </a:r>
          </a:p>
          <a:p>
            <a:pPr marL="228600" indent="-228600">
              <a:buAutoNum type="arabicPeriod"/>
            </a:pPr>
            <a:endParaRPr lang="en-GB" dirty="0"/>
          </a:p>
        </p:txBody>
      </p:sp>
      <p:sp>
        <p:nvSpPr>
          <p:cNvPr id="4" name="Marcador de número de diapositiva 3"/>
          <p:cNvSpPr>
            <a:spLocks noGrp="1"/>
          </p:cNvSpPr>
          <p:nvPr>
            <p:ph type="sldNum" sz="quarter" idx="5"/>
          </p:nvPr>
        </p:nvSpPr>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8B7EF4CE-A503-4E65-986B-A5ECC6ED22AC}" type="slidenum">
              <a:rPr kumimoji="0" lang="en-GB" sz="1200"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13</a:t>
            </a:fld>
            <a:endParaRPr kumimoji="0" lang="en-GB" sz="12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748184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CY" sz="1800" b="1" i="0" u="none" strike="noStrike" baseline="0">
                <a:solidFill>
                  <a:srgbClr val="164B95"/>
                </a:solidFill>
                <a:latin typeface="Tahoma" panose="020B0604030504040204" pitchFamily="34" charset="0"/>
              </a:rPr>
              <a:t>Η μικροβιακή αντίσταση επηρεάζει πραγματικούς ανθρώπους </a:t>
            </a:r>
          </a:p>
          <a:p>
            <a:pPr marL="0" marR="0" lvl="0" indent="0" algn="l" defTabSz="914400" rtl="0" eaLnBrk="1" fontAlgn="auto" latinLnBrk="0" hangingPunct="1">
              <a:lnSpc>
                <a:spcPct val="100000"/>
              </a:lnSpc>
              <a:spcBef>
                <a:spcPts val="0"/>
              </a:spcBef>
              <a:spcAft>
                <a:spcPts val="0"/>
              </a:spcAft>
              <a:buClrTx/>
              <a:buSzTx/>
              <a:buFontTx/>
              <a:buNone/>
              <a:tabLst/>
              <a:defRPr/>
            </a:pPr>
            <a:r>
              <a:rPr lang="el-CY"/>
              <a:t>Πηγή Eurostat - Πληθυσμός της Κύπρου το 2020: </a:t>
            </a:r>
            <a:r>
              <a:rPr lang="el-CY" sz="800" u="none" strike="noStrike">
                <a:effectLst/>
              </a:rPr>
              <a:t>888,005</a:t>
            </a:r>
          </a:p>
          <a:p>
            <a:endParaRPr lang="en-GB" sz="800" b="0" i="0" u="none" strike="noStrike" dirty="0">
              <a:solidFill>
                <a:srgbClr val="000000"/>
              </a:solidFill>
              <a:effectLst/>
              <a:latin typeface="Arial" panose="020B0604020202020204" pitchFamily="34" charset="0"/>
            </a:endParaRPr>
          </a:p>
          <a:p>
            <a:endParaRPr lang="en-GB" sz="1200" b="0" i="0" u="none" strike="noStrike" kern="1200" dirty="0">
              <a:solidFill>
                <a:srgbClr val="000000"/>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CY">
                <a:solidFill>
                  <a:srgbClr val="003399"/>
                </a:solidFill>
                <a:latin typeface="EC Square Sans Pro" panose="020B0506040000020004" pitchFamily="34" charset="0"/>
              </a:rPr>
              <a:t>Πληθυσμός της Κύπρου το 2020: </a:t>
            </a:r>
            <a:r>
              <a:rPr lang="el-CY" sz="800" u="none" strike="noStrike">
                <a:effectLst/>
              </a:rPr>
              <a:t>888.005 </a:t>
            </a:r>
            <a:r>
              <a:rPr lang="el-CY" sz="1200" u="none" strike="noStrike">
                <a:effectLst/>
              </a:rPr>
              <a:t> </a:t>
            </a:r>
            <a:r>
              <a:rPr lang="el-CY" sz="1200" b="0" i="0" u="none" strike="noStrike">
                <a:solidFill>
                  <a:srgbClr val="000000"/>
                </a:solidFill>
                <a:effectLst/>
                <a:latin typeface="Calibri" panose="020F0502020204030204" pitchFamily="34" charset="0"/>
              </a:rPr>
              <a:t>(10</a:t>
            </a:r>
            <a:r>
              <a:rPr lang="el-CY">
                <a:solidFill>
                  <a:srgbClr val="003399"/>
                </a:solidFill>
                <a:latin typeface="EC Square Sans Pro" panose="020B0506040000020004" pitchFamily="34" charset="0"/>
              </a:rPr>
              <a:t> x  8,9) = 89 θάνατοι το 2020</a:t>
            </a:r>
          </a:p>
          <a:p>
            <a:endParaRPr lang="es-ES" dirty="0"/>
          </a:p>
          <a:p>
            <a:endParaRPr lang="es-ES"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15</a:t>
            </a:fld>
            <a:endParaRPr lang="en-GB"/>
          </a:p>
        </p:txBody>
      </p:sp>
    </p:spTree>
    <p:extLst>
      <p:ext uri="{BB962C8B-B14F-4D97-AF65-F5344CB8AC3E}">
        <p14:creationId xmlns:p14="http://schemas.microsoft.com/office/powerpoint/2010/main" val="26312772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CY" sz="1100">
                <a:latin typeface="EC Square Sans Pro" panose="020B0506040000020004" pitchFamily="34" charset="0"/>
              </a:rPr>
              <a:t>Στατιστικά στοιχεία ζωικού κεφαλαίου: </a:t>
            </a:r>
            <a:r>
              <a:rPr lang="el-CY" sz="1100">
                <a:latin typeface="EC Square Sans Pro" panose="020B0506040000020004" pitchFamily="34" charset="0"/>
                <a:hlinkClick r:id="rId3"/>
              </a:rPr>
              <a:t>Statistics | Eurostat (europa.eu)</a:t>
            </a:r>
            <a:r>
              <a:rPr lang="el-CY" sz="1100">
                <a:latin typeface="EC Square Sans Pro" panose="020B0506040000020004" pitchFamily="34" charset="0"/>
              </a:rPr>
              <a:t> (2020)</a:t>
            </a:r>
          </a:p>
          <a:p>
            <a:endParaRPr lang="en-GB" sz="1100" dirty="0">
              <a:latin typeface="EC Square Sans Pro" panose="020B0506040000020004" pitchFamily="34" charset="0"/>
            </a:endParaRPr>
          </a:p>
          <a:p>
            <a:r>
              <a:rPr lang="el-CY" sz="1100">
                <a:latin typeface="EC Square Sans Pro" panose="020B0506040000020004" pitchFamily="34" charset="0"/>
              </a:rPr>
              <a:t>Στατιστικά στοιχεία ιχθυοκαλλιεργειών: </a:t>
            </a:r>
            <a:r>
              <a:rPr lang="el-CY" sz="1100">
                <a:latin typeface="EC Square Sans Pro" panose="020B0506040000020004" pitchFamily="34" charset="0"/>
                <a:hlinkClick r:id="rId4"/>
              </a:rPr>
              <a:t>Aquaculture statistics - Statistics Explained (europa.eu)</a:t>
            </a:r>
          </a:p>
          <a:p>
            <a:endParaRPr lang="en-GB" sz="1100" dirty="0">
              <a:latin typeface="EC Square Sans Pro" panose="020B0506040000020004" pitchFamily="34" charset="0"/>
            </a:endParaRPr>
          </a:p>
          <a:p>
            <a:r>
              <a:rPr lang="el-CY" sz="1100">
                <a:latin typeface="EC Square Sans Pro" panose="020B0506040000020004" pitchFamily="34" charset="0"/>
              </a:rPr>
              <a:t>Δεδομένα ανά χώρα της ΕΕ και συγκεκριμένο ποσοστό ανά είδος ανά χώρα</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16</a:t>
            </a:fld>
            <a:endParaRPr lang="en-GB"/>
          </a:p>
        </p:txBody>
      </p:sp>
    </p:spTree>
    <p:extLst>
      <p:ext uri="{BB962C8B-B14F-4D97-AF65-F5344CB8AC3E}">
        <p14:creationId xmlns:p14="http://schemas.microsoft.com/office/powerpoint/2010/main" val="23582911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CY" sz="1100">
                <a:latin typeface="EC Square Sans Pro" panose="020B0506040000020004" pitchFamily="34" charset="0"/>
              </a:rPr>
              <a:t>Πηγή: 13η Έκθεση του ESVAC.</a:t>
            </a:r>
          </a:p>
          <a:p>
            <a:endParaRPr lang="en-GB" sz="1100" dirty="0">
              <a:latin typeface="EC Square Sans Pro" panose="020B0506040000020004" pitchFamily="34" charset="0"/>
            </a:endParaRPr>
          </a:p>
          <a:p>
            <a:r>
              <a:rPr lang="el-CY" sz="1100">
                <a:latin typeface="EC Square Sans Pro" panose="020B0506040000020004" pitchFamily="34" charset="0"/>
              </a:rPr>
              <a:t>Η PCU είναι η Πληθυσμιακή Διορθωτική Μονάδα</a:t>
            </a:r>
          </a:p>
          <a:p>
            <a:pPr marL="171450" indent="-171450">
              <a:buFontTx/>
              <a:buChar char="-"/>
            </a:pPr>
            <a:r>
              <a:rPr lang="el-CY" sz="1100">
                <a:latin typeface="EC Square Sans Pro" panose="020B0506040000020004" pitchFamily="34" charset="0"/>
              </a:rPr>
              <a:t>Για τα παραγωγικά ζώα υπολογίζεται τυπικό βάρος σε kg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CY" sz="1800">
                <a:solidFill>
                  <a:srgbClr val="000000"/>
                </a:solidFill>
                <a:latin typeface="Adobe Clean DC"/>
              </a:rPr>
              <a:t>Υπολογίζουμε τον αριθμό παραγωγικών ζώων ανά έτος και, στη συνέχεια, πολλαπλασιάζουμε αυτόν τον αριθμό με το τυπικό βάρος κάθε κατηγορίας ζώου.</a:t>
            </a:r>
          </a:p>
          <a:p>
            <a:pPr marL="171450" indent="-171450">
              <a:buFontTx/>
              <a:buChar char="-"/>
            </a:pPr>
            <a:r>
              <a:rPr lang="el-CY" sz="1100">
                <a:latin typeface="EC Square Sans Pro" panose="020B0506040000020004" pitchFamily="34" charset="0"/>
              </a:rPr>
              <a:t>Το αποτέλεσμα είναι η ποσότητα σε κιλά κρέατος ανά έτος, ζωική βιομάζα που ενδεχομένως να εκτεθεί σε αντιμικροβιακές ουσίες</a:t>
            </a:r>
            <a:r>
              <a:rPr lang="el-CY" sz="1800">
                <a:solidFill>
                  <a:srgbClr val="000000"/>
                </a:solidFill>
                <a:latin typeface="Adobe Clean DC"/>
              </a:rPr>
              <a:t>.</a:t>
            </a:r>
          </a:p>
          <a:p>
            <a:pPr marL="171450" indent="-171450">
              <a:buFontTx/>
              <a:buChar char="-"/>
            </a:pPr>
            <a:r>
              <a:rPr lang="el-CY" sz="1100">
                <a:latin typeface="EC Square Sans Pro" panose="020B0506040000020004" pitchFamily="34" charset="0"/>
              </a:rPr>
              <a:t>Οι συνολικές πωλήσεις αντιμικροβιακών ουσιών ανά χώρα διαιρούνται με τον συνολικό αριθμό κιλών κρέατος.</a:t>
            </a:r>
          </a:p>
          <a:p>
            <a:pPr marL="171450" indent="-171450">
              <a:buFontTx/>
              <a:buChar char="-"/>
            </a:pPr>
            <a:r>
              <a:rPr lang="el-CY" sz="1100">
                <a:latin typeface="EC Square Sans Pro" panose="020B0506040000020004" pitchFamily="34" charset="0"/>
              </a:rPr>
              <a:t>Το σύνολο είναι η θεωρητική ποσότητα mg κατανάλωσης αντιμικροβιακών ουσιών ανά kg κρέατος (βιομάζα). </a:t>
            </a:r>
          </a:p>
          <a:p>
            <a:pPr marL="0" indent="0">
              <a:buFontTx/>
              <a:buNone/>
            </a:pPr>
            <a:endParaRPr lang="en-GB" sz="1100" dirty="0">
              <a:latin typeface="EC Square Sans Pro" panose="020B0506040000020004" pitchFamily="34" charset="0"/>
            </a:endParaRPr>
          </a:p>
          <a:p>
            <a:pPr marL="0" indent="0">
              <a:buFontTx/>
              <a:buNone/>
            </a:pPr>
            <a:r>
              <a:rPr lang="el-CY" sz="1100">
                <a:latin typeface="EC Square Sans Pro" panose="020B0506040000020004" pitchFamily="34" charset="0"/>
              </a:rPr>
              <a:t>Στην Κύπρο: 140 x1000 τόνοι = παραγωγή 140.000 τόνων κρέατος (2022).</a:t>
            </a:r>
          </a:p>
          <a:p>
            <a:pPr marL="0" indent="0">
              <a:buFontTx/>
              <a:buNone/>
            </a:pPr>
            <a:r>
              <a:rPr lang="el-CY" sz="1100">
                <a:latin typeface="EC Square Sans Pro" panose="020B0506040000020004" pitchFamily="34" charset="0"/>
              </a:rPr>
              <a:t>Εκτιμάται ότι 254,7 mg αντιμικροβιακών ουσιών αντιστοιχούν σε κάθε kg παραγόμενου κρέατος. Θα πρέπει να σημειωθεί ότι συγκριτικά με τις χώρες της ΕΕ, ο πληθυσμός των αιγών στην Κύπρο είναι υψηλός και καταλαμβάνει σημαντικό μερίδιο του πληθυσμού παραγωγικών ζώων της χώρας. Δεν περιλαμβάνονται στην ανάλυση. Κατά συνέπεια, το PCU υποεκτιμάται και κατά συνέπεια η ποσότητα αντιμικροβιακών ουσιών που καταναλώνονται (σε mg) ανά PCU θα έπρεπε να είναι μικρότερη. Επομένως, εάν είχαν συμπεριληφθεί οι αίγες στον υπολογισμό της τιμής PCU, οι συνολικές ετήσιες πωλήσεις θα ήταν χαμηλότερες κατά 7-8% το 2022.</a:t>
            </a:r>
          </a:p>
          <a:p>
            <a:pPr marL="0" indent="0">
              <a:buFontTx/>
              <a:buNone/>
            </a:pPr>
            <a:endParaRPr lang="en-GB" sz="1100" dirty="0">
              <a:latin typeface="EC Square Sans Pro" panose="020B0506040000020004" pitchFamily="34" charset="0"/>
            </a:endParaRPr>
          </a:p>
          <a:p>
            <a:pPr marL="0" indent="0">
              <a:buFontTx/>
              <a:buNone/>
            </a:pPr>
            <a:r>
              <a:rPr lang="el-CY" sz="1100">
                <a:latin typeface="EC Square Sans Pro" panose="020B0506040000020004" pitchFamily="34" charset="0"/>
              </a:rPr>
              <a:t>Η Κύπρος μείωσε τη συνολική ποσότητα χρήσης αντιμικροβιακών ουσιών στο 35% από το 2018 έως το 2022.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17</a:t>
            </a:fld>
            <a:endParaRPr lang="en-GB"/>
          </a:p>
        </p:txBody>
      </p:sp>
    </p:spTree>
    <p:extLst>
      <p:ext uri="{BB962C8B-B14F-4D97-AF65-F5344CB8AC3E}">
        <p14:creationId xmlns:p14="http://schemas.microsoft.com/office/powerpoint/2010/main" val="39063527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CY"/>
              <a:t>Τάσεις ανά χώρα: </a:t>
            </a:r>
            <a:r>
              <a:rPr lang="el-CY">
                <a:hlinkClick r:id="rId3"/>
              </a:rPr>
              <a:t>Ευρωπαϊκή Επιτήρηση της Κατανάλωσης Αντιµικροβιακών Ουσιών στην Κτηνιατρική (ESVAC: 2009 - 2023 | Ευρωπαϊκός Οργανισμός Φαρμάκων (europa.eu)</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18</a:t>
            </a:fld>
            <a:endParaRPr lang="en-GB"/>
          </a:p>
        </p:txBody>
      </p:sp>
    </p:spTree>
    <p:extLst>
      <p:ext uri="{BB962C8B-B14F-4D97-AF65-F5344CB8AC3E}">
        <p14:creationId xmlns:p14="http://schemas.microsoft.com/office/powerpoint/2010/main" val="18874068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CY" sz="1100" b="0" i="0" u="none" strike="noStrike" baseline="0">
                <a:solidFill>
                  <a:srgbClr val="000000"/>
                </a:solidFill>
                <a:latin typeface="EC Square Sans Pro" panose="020B0506040000020004" pitchFamily="34" charset="0"/>
              </a:rPr>
              <a:t>1 Οι αποκλίσεις μεταξύ των χωρών θα πρέπει να ερμηνεύονται με μεγάλη προσοχή εξαιτίας των μεγάλων διαφορών στις δοσολογίες μεταξύ αυτών των κατηγοριών / υποκατηγοριών αντιβιοτικών. </a:t>
            </a:r>
          </a:p>
          <a:p>
            <a:r>
              <a:rPr lang="el-CY" sz="1100" b="0" i="0" u="none" strike="noStrike" baseline="0">
                <a:solidFill>
                  <a:srgbClr val="000000"/>
                </a:solidFill>
                <a:latin typeface="EC Square Sans Pro" panose="020B0506040000020004" pitchFamily="34" charset="0"/>
              </a:rPr>
              <a:t>2 Δεν αναφέρθηκαν πωλήσεις άλλων κινολονών σε Αυστρία, Κροατία, Κύπρο, Τσεχία, Εσθονία, Φινλανδία, Ουγγαρία, Ισλανδία, Ιρλανδία, Λετονία, Λιθουανία, Λουξεμβούργο, Μάλτα, Πορτογαλία, Σλοβενία, Ελβετία και Ηνωμένο Βασίλειο. </a:t>
            </a:r>
          </a:p>
          <a:p>
            <a:r>
              <a:rPr lang="el-CY" sz="1100" b="0" i="0" u="none" strike="noStrike" baseline="0">
                <a:solidFill>
                  <a:srgbClr val="000000"/>
                </a:solidFill>
                <a:latin typeface="EC Square Sans Pro" panose="020B0506040000020004" pitchFamily="34" charset="0"/>
              </a:rPr>
              <a:t>3 Δεν αναφέρθηκαν πωλήσεις πολυμυξινών σε Δανία, Φινλανδία, Ισλανδία, Ιρλανδία, Νορβηγία και το Ηνωμένο Βασίλειο. </a:t>
            </a:r>
          </a:p>
          <a:p>
            <a:r>
              <a:rPr lang="el-CY" sz="1100" b="0" i="0" u="none" strike="noStrike" baseline="0">
                <a:solidFill>
                  <a:srgbClr val="000000"/>
                </a:solidFill>
                <a:latin typeface="EC Square Sans Pro" panose="020B0506040000020004" pitchFamily="34" charset="0"/>
              </a:rPr>
              <a:t>4 Η συγκεντρωτική αναλογία για 31 Ευρωπαϊκές χώρες βασίζεται στο συγκεντρωτικό mg/PCU - συνολική ποσότητα πώλησης ενεργών ουσιών αντιβιοτικών (mg) διαιρούμενο με τον συνολικό αριθμό PCU (kg).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19</a:t>
            </a:fld>
            <a:endParaRPr lang="en-GB"/>
          </a:p>
        </p:txBody>
      </p:sp>
    </p:spTree>
    <p:extLst>
      <p:ext uri="{BB962C8B-B14F-4D97-AF65-F5344CB8AC3E}">
        <p14:creationId xmlns:p14="http://schemas.microsoft.com/office/powerpoint/2010/main" val="34215274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20</a:t>
            </a:fld>
            <a:endParaRPr lang="en-GB"/>
          </a:p>
        </p:txBody>
      </p:sp>
    </p:spTree>
    <p:extLst>
      <p:ext uri="{BB962C8B-B14F-4D97-AF65-F5344CB8AC3E}">
        <p14:creationId xmlns:p14="http://schemas.microsoft.com/office/powerpoint/2010/main" val="5608170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CY"/>
              <a:t>Αυτή η παρουσίαση θα κάνει μια εισαγωγή με γενικά δεδομένα και αριθμούς σχετικά με την ανθεκτικότητα, τις οικονομικές επιπτώσεις, τα μέτρα που έχουν ληφθεί ως τώρα και τι ακολουθεί στο μέλλον. Θα περιγράψουμε τι είναι η ΜΑ, γιατί πρέπει να μας ενδιαφέρει και τι μπορούμε να κάνουμε για αυτήν.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a:t>
            </a:fld>
            <a:endParaRPr lang="en-GB"/>
          </a:p>
        </p:txBody>
      </p:sp>
    </p:spTree>
    <p:extLst>
      <p:ext uri="{BB962C8B-B14F-4D97-AF65-F5344CB8AC3E}">
        <p14:creationId xmlns:p14="http://schemas.microsoft.com/office/powerpoint/2010/main" val="18564514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l-CY" sz="1100" b="0" i="1" u="none" strike="noStrike" baseline="0">
                <a:latin typeface="EC Square Sans Pro" panose="020B0506040000020004" pitchFamily="34" charset="0"/>
              </a:rPr>
              <a:t>Πηγή: </a:t>
            </a:r>
            <a:r>
              <a:rPr lang="el-CY" sz="1100" b="0" i="0" u="none" strike="noStrike" baseline="0">
                <a:latin typeface="EC Square Sans Pro" panose="020B0506040000020004" pitchFamily="34" charset="0"/>
              </a:rPr>
              <a:t>EUSR on AMR in zoonotic and indicator bacteria from humans, animals and food 2020/2021. EFSA Journal 2023;21(3):7867. Σελίδα 95</a:t>
            </a:r>
          </a:p>
          <a:p>
            <a:pPr algn="l"/>
            <a:endParaRPr lang="en-GB" sz="1100" b="0" i="0" u="none" strike="noStrike" baseline="0" dirty="0">
              <a:solidFill>
                <a:srgbClr val="000000"/>
              </a:solidFill>
              <a:latin typeface="EC Square Sans Pro" panose="020B0506040000020004" pitchFamily="34" charset="0"/>
            </a:endParaRPr>
          </a:p>
          <a:p>
            <a:pPr algn="l"/>
            <a:r>
              <a:rPr lang="el-CY" sz="1100" b="0" i="0" u="none" strike="noStrike" baseline="0">
                <a:solidFill>
                  <a:srgbClr val="000000"/>
                </a:solidFill>
                <a:latin typeface="EC Square Sans Pro" panose="020B0506040000020004" pitchFamily="34" charset="0"/>
              </a:rPr>
              <a:t>Ο σκοπός είναι η μείωση της ανθεκτικότητας. </a:t>
            </a:r>
          </a:p>
          <a:p>
            <a:pPr algn="l"/>
            <a:r>
              <a:rPr lang="el-CY" sz="1100" b="0" i="0" u="none" strike="noStrike" baseline="0">
                <a:solidFill>
                  <a:srgbClr val="000000"/>
                </a:solidFill>
                <a:latin typeface="EC Square Sans Pro" panose="020B0506040000020004" pitchFamily="34" charset="0"/>
              </a:rPr>
              <a:t>Οι τάσεις εμφανίζονται από δείγματα βακτηρίων που αναγνωρίστηκαν ως ανθεκτικά μεταξύ 2009 και 2021. Δεν έχουν υποβάλει δεδομένα όλες οι χώρες για όλα τα έτη. Παρά το γεγονός ότι η συγκέντρωση των δεδομένων δεν γίνεται με εναρμονισμένο τρόπο, είναι ορατή η τάση μείωσης.</a:t>
            </a:r>
          </a:p>
          <a:p>
            <a:pPr algn="l"/>
            <a:endParaRPr lang="en-GB" sz="1100" b="0" i="0" u="none" strike="noStrike" baseline="0" dirty="0">
              <a:solidFill>
                <a:srgbClr val="000000"/>
              </a:solidFill>
              <a:latin typeface="EC Square Sans Pro" panose="020B0506040000020004" pitchFamily="34" charset="0"/>
            </a:endParaRPr>
          </a:p>
          <a:p>
            <a:pPr algn="l"/>
            <a:r>
              <a:rPr lang="el-CY" sz="1100" b="0" i="0" u="none" strike="noStrike" baseline="0">
                <a:solidFill>
                  <a:srgbClr val="000000"/>
                </a:solidFill>
                <a:latin typeface="EC Square Sans Pro" panose="020B0506040000020004" pitchFamily="34" charset="0"/>
              </a:rPr>
              <a:t>Υπήρξαν περισσότερες τάσεις μείωσης παρά αύξησης και η πιο εμφανής ήταν ότι η μείωση στην ανθεκτικότητα στην τετρακυκλίνη παρατηρήθηκε σε περίπου τα μισά σύνολα δεδομένων για δεδομένα σε χοίρους και μόσχους (24/43) και σε δεδομένα πουλερικών (23/42).</a:t>
            </a:r>
          </a:p>
          <a:p>
            <a:pPr algn="l"/>
            <a:r>
              <a:rPr lang="el-CY" sz="1100" b="0" i="0" u="none" strike="noStrike" baseline="0">
                <a:solidFill>
                  <a:srgbClr val="000000"/>
                </a:solidFill>
                <a:latin typeface="EC Square Sans Pro" panose="020B0506040000020004" pitchFamily="34" charset="0"/>
              </a:rPr>
              <a:t>Είναι αξιοσημείωτο ότι σε αρκετές χώρες τα επίπεδα ανθεκτικότητας ήταν σταθερά σε χαμηλά επίπεδα σε βάθος χρόνου και δεν αναμένονται μεγάλες αλλαγές.</a:t>
            </a:r>
          </a:p>
          <a:p>
            <a:pPr algn="l"/>
            <a:endParaRPr lang="en-GB" sz="1100" b="0" i="0" u="none" strike="noStrike" baseline="0" dirty="0">
              <a:solidFill>
                <a:srgbClr val="000000"/>
              </a:solidFill>
              <a:latin typeface="EC Square Sans Pro" panose="020B0506040000020004" pitchFamily="34" charset="0"/>
            </a:endParaRPr>
          </a:p>
          <a:p>
            <a:pPr algn="l"/>
            <a:r>
              <a:rPr lang="el-CY" sz="1100" b="0" i="0" u="none" strike="noStrike" baseline="0">
                <a:solidFill>
                  <a:srgbClr val="000000"/>
                </a:solidFill>
                <a:latin typeface="EC Square Sans Pro" panose="020B0506040000020004" pitchFamily="34" charset="0"/>
              </a:rPr>
              <a:t>Παράδειγμα 1:</a:t>
            </a:r>
          </a:p>
          <a:p>
            <a:pPr algn="l"/>
            <a:r>
              <a:rPr lang="el-CY" sz="1100" b="1" i="0" u="none" strike="noStrike" baseline="0">
                <a:solidFill>
                  <a:srgbClr val="000000"/>
                </a:solidFill>
                <a:latin typeface="EC Square Sans Pro" panose="020B0506040000020004" pitchFamily="34" charset="0"/>
              </a:rPr>
              <a:t>Χοίροι πάχυνσης</a:t>
            </a:r>
          </a:p>
          <a:p>
            <a:pPr algn="l"/>
            <a:r>
              <a:rPr lang="el-CY" sz="1100" b="0" u="none" strike="noStrike" baseline="0">
                <a:solidFill>
                  <a:srgbClr val="000000"/>
                </a:solidFill>
                <a:latin typeface="EC Square Sans Pro" panose="020B0506040000020004" pitchFamily="34" charset="0"/>
              </a:rPr>
              <a:t>Στην εικόνα εμφανίζεται πώς καθένα από τα 27 κράτη μέλη ανέφερε ανθεκτικότητα των βακτηρίων</a:t>
            </a:r>
            <a:r>
              <a:rPr lang="el-CY" sz="1100" b="0" i="0" u="none" strike="noStrike" baseline="0">
                <a:solidFill>
                  <a:srgbClr val="000000"/>
                </a:solidFill>
                <a:latin typeface="EC Square Sans Pro" panose="020B0506040000020004" pitchFamily="34" charset="0"/>
              </a:rPr>
              <a:t> </a:t>
            </a:r>
            <a:r>
              <a:rPr lang="el-CY" sz="1100" b="0" i="1" u="none" strike="noStrike" baseline="0">
                <a:solidFill>
                  <a:srgbClr val="000000"/>
                </a:solidFill>
                <a:latin typeface="EC Square Sans Pro" panose="020B0506040000020004" pitchFamily="34" charset="0"/>
              </a:rPr>
              <a:t>E. coli </a:t>
            </a:r>
            <a:r>
              <a:rPr lang="el-CY" sz="1100" b="0" i="0" u="none" strike="noStrike" baseline="0">
                <a:solidFill>
                  <a:srgbClr val="000000"/>
                </a:solidFill>
                <a:latin typeface="EC Square Sans Pro" panose="020B0506040000020004" pitchFamily="34" charset="0"/>
              </a:rPr>
              <a:t>σε χοίρους πάχυνσης έναντι σε διαφορετικά αντιβιοτικά (αμπικιλλίνη, κεφοταξίμη, σιπροφλοξασίνη και τετρακυκλίνη), μεταξύ 2009 και 2021.</a:t>
            </a:r>
          </a:p>
          <a:p>
            <a:pPr algn="l"/>
            <a:r>
              <a:rPr lang="el-CY" sz="1100" b="0" i="0" u="none" strike="noStrike" baseline="0">
                <a:solidFill>
                  <a:srgbClr val="000000"/>
                </a:solidFill>
                <a:latin typeface="EC Square Sans Pro" panose="020B0506040000020004" pitchFamily="34" charset="0"/>
              </a:rPr>
              <a:t>Η γενική τάση είναι ξεκάθαρη μείωση της ανθεκτικότητας στην τετρακυκλίνη και την αμπικιλλίνη. Η κεφοταξίμη μειώνεται ελαφρά και η σιπροφλοξασίνη παραμένει σταθερή στην πάροδο του χρόνου).</a:t>
            </a:r>
          </a:p>
          <a:p>
            <a:pPr algn="l"/>
            <a:endParaRPr lang="en-GB" sz="1100" b="0" i="0" u="none" strike="noStrike" baseline="0" dirty="0">
              <a:solidFill>
                <a:srgbClr val="000000"/>
              </a:solidFill>
              <a:latin typeface="EC Square Sans Pro" panose="020B05060400000200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21</a:t>
            </a:fld>
            <a:endParaRPr lang="en-GB"/>
          </a:p>
        </p:txBody>
      </p:sp>
    </p:spTree>
    <p:extLst>
      <p:ext uri="{BB962C8B-B14F-4D97-AF65-F5344CB8AC3E}">
        <p14:creationId xmlns:p14="http://schemas.microsoft.com/office/powerpoint/2010/main" val="6334139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CY" sz="1100" b="0" i="1" u="none" strike="noStrike" baseline="0">
                <a:latin typeface="EC Square Sans Pro" panose="020B0506040000020004" pitchFamily="34" charset="0"/>
              </a:rPr>
              <a:t>Πηγή: </a:t>
            </a:r>
            <a:r>
              <a:rPr lang="el-CY" sz="1100" b="0" i="0" u="none" strike="noStrike" baseline="0">
                <a:latin typeface="EC Square Sans Pro" panose="020B0506040000020004" pitchFamily="34" charset="0"/>
              </a:rPr>
              <a:t>EUSR on AMR in zoonotic and indicator bacteria from humans, animals and food 2020/2021. EFSA Journal 2023;21(3):7867. Σελίδα 97.</a:t>
            </a:r>
          </a:p>
          <a:p>
            <a:pPr algn="l"/>
            <a:endParaRPr lang="en-GB" sz="1100" b="0" i="0" u="none" strike="noStrike" baseline="0" dirty="0">
              <a:solidFill>
                <a:srgbClr val="000000"/>
              </a:solidFill>
              <a:latin typeface="EC Square Sans Pro" panose="020B0506040000020004" pitchFamily="34" charset="0"/>
            </a:endParaRPr>
          </a:p>
          <a:p>
            <a:pPr algn="l"/>
            <a:r>
              <a:rPr lang="el-CY" sz="1100" b="0" i="0" u="none" strike="noStrike" baseline="0">
                <a:solidFill>
                  <a:srgbClr val="000000"/>
                </a:solidFill>
                <a:latin typeface="EC Square Sans Pro" panose="020B0506040000020004" pitchFamily="34" charset="0"/>
              </a:rPr>
              <a:t>Παράδειγμα 2:</a:t>
            </a:r>
          </a:p>
          <a:p>
            <a:pPr algn="l"/>
            <a:endParaRPr lang="en-GB" sz="1100" b="0" i="0" u="none" strike="noStrike" baseline="0" dirty="0">
              <a:solidFill>
                <a:srgbClr val="000000"/>
              </a:solidFill>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CY" sz="1100" b="1" i="0" u="none" strike="noStrike" baseline="0">
                <a:solidFill>
                  <a:srgbClr val="000000"/>
                </a:solidFill>
                <a:latin typeface="EC Square Sans Pro" panose="020B0506040000020004" pitchFamily="34" charset="0"/>
              </a:rPr>
              <a:t>Κοτόπουλα κρεατοπαραγωγής </a:t>
            </a:r>
            <a:r>
              <a:rPr lang="el-CY" sz="1100" b="0" i="0" u="none" strike="noStrike" baseline="0">
                <a:solidFill>
                  <a:srgbClr val="000000"/>
                </a:solidFill>
                <a:latin typeface="EC Square Sans Pro" panose="020B0506040000020004" pitchFamily="34" charset="0"/>
              </a:rPr>
              <a:t> </a:t>
            </a:r>
            <a:r>
              <a:rPr lang="el-CY" sz="1100">
                <a:latin typeface="EC Square Sans Pro" panose="020B0506040000020004" pitchFamily="34" charset="0"/>
              </a:rPr>
              <a:t>Τάσεις στην ανθεκτικότητα σε επιλεγμένες αντιμικροβιακές ουσίες (αμπικιλλίνη, κεφοταξίμη, σιπροφλοξασίνη και τετρακυκλίνη), σε βακτήρια </a:t>
            </a:r>
            <a:r>
              <a:rPr lang="el-CY" sz="1100" i="1">
                <a:latin typeface="EC Square Sans Pro" panose="020B0506040000020004" pitchFamily="34" charset="0"/>
              </a:rPr>
              <a:t>E. coli </a:t>
            </a:r>
            <a:r>
              <a:rPr lang="el-CY" sz="1100">
                <a:latin typeface="EC Square Sans Pro" panose="020B0506040000020004" pitchFamily="34" charset="0"/>
              </a:rPr>
              <a:t>που βρέθηκαν σε κοτόπουλα κρεατοπαραγωγής, 2009-2021</a:t>
            </a:r>
          </a:p>
          <a:p>
            <a:pPr algn="l"/>
            <a:r>
              <a:rPr lang="el-CY" sz="1100" b="0" i="0" u="none" strike="noStrike" baseline="0">
                <a:solidFill>
                  <a:srgbClr val="000000"/>
                </a:solidFill>
                <a:latin typeface="EC Square Sans Pro" panose="020B0506040000020004" pitchFamily="34" charset="0"/>
              </a:rPr>
              <a:t>Στις 30 χώρες που υπέβαλαν δεδομένα δειγμάτων βακτηρίων από κοτόπουλα κρεατοπαραγωγής, σε 68 δείγματα εμφανίστηκαν τάσεις μείωσης και σε 20 δείγματα εμφανίστηκαν τάσεις αύξησης. </a:t>
            </a:r>
          </a:p>
          <a:p>
            <a:pPr algn="l"/>
            <a:r>
              <a:rPr lang="el-CY" sz="1100" b="0" i="0" u="none" strike="noStrike" baseline="0">
                <a:solidFill>
                  <a:srgbClr val="000000"/>
                </a:solidFill>
                <a:latin typeface="EC Square Sans Pro" panose="020B0506040000020004" pitchFamily="34" charset="0"/>
              </a:rPr>
              <a:t>- Σε 16 χώρες παρατηρήθηκαν μόνο τάσεις μείωσης. Σημειώνεται ότι στην Ιρλανδία, την Ιταλία, τη Λετονία, την Ολλανδία και την Ισπανία η ανθεκτικότητα έχει μειωθεί και για τις τέσσερις αντιμικροβιακές ουσίες</a:t>
            </a:r>
          </a:p>
          <a:p>
            <a:pPr algn="l"/>
            <a:r>
              <a:rPr lang="el-CY" sz="1100" b="0" i="0" u="none" strike="noStrike" baseline="0">
                <a:solidFill>
                  <a:srgbClr val="000000"/>
                </a:solidFill>
                <a:latin typeface="EC Square Sans Pro" panose="020B0506040000020004" pitchFamily="34" charset="0"/>
              </a:rPr>
              <a:t>και σε Κροατία, Εσθονία, Γαλλία, Λιθουανία και Πορτογαλία για τρεις αντιμικροβιακές ουσίες. </a:t>
            </a:r>
          </a:p>
          <a:p>
            <a:pPr marL="285750" indent="-285750" algn="l">
              <a:buFontTx/>
              <a:buChar char="-"/>
            </a:pPr>
            <a:r>
              <a:rPr lang="el-CY" sz="1100" b="0" i="0" u="none" strike="noStrike" baseline="0">
                <a:solidFill>
                  <a:srgbClr val="000000"/>
                </a:solidFill>
                <a:latin typeface="EC Square Sans Pro" panose="020B0506040000020004" pitchFamily="34" charset="0"/>
              </a:rPr>
              <a:t>Αντίθετα, σε τρεις χώρες παρατηρήθηκαν μόνο τάσεις αύξησης. </a:t>
            </a:r>
          </a:p>
          <a:p>
            <a:pPr marL="285750" indent="-285750" algn="l">
              <a:buFontTx/>
              <a:buChar char="-"/>
            </a:pPr>
            <a:r>
              <a:rPr lang="el-CY" sz="1100" b="0" i="0" strike="noStrike" baseline="0">
                <a:solidFill>
                  <a:srgbClr val="000000"/>
                </a:solidFill>
                <a:latin typeface="EC Square Sans Pro" panose="020B0506040000020004" pitchFamily="34" charset="0"/>
              </a:rPr>
              <a:t>Το τελευταία τετράγωνο σχήμα εμφανίζει τη σύνοψη των τάσεων για όλες τις χώρες που υπέβαλαν στοιχεία (συμπεριλαμβανομένου του ΗΒ): </a:t>
            </a:r>
            <a:r>
              <a:rPr lang="el-CY" sz="1100" b="0" i="0" u="sng" strike="noStrike" baseline="0">
                <a:solidFill>
                  <a:srgbClr val="000000"/>
                </a:solidFill>
                <a:latin typeface="EC Square Sans Pro" panose="020B0506040000020004" pitchFamily="34" charset="0"/>
              </a:rPr>
              <a:t>η ανθεκτικότητα και στις τέσσερις αντιμικροβιακές ουσίες έχει εμφανίσει στατιστικά σημαντική μείωση.</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22</a:t>
            </a:fld>
            <a:endParaRPr lang="en-GB"/>
          </a:p>
        </p:txBody>
      </p:sp>
    </p:spTree>
    <p:extLst>
      <p:ext uri="{BB962C8B-B14F-4D97-AF65-F5344CB8AC3E}">
        <p14:creationId xmlns:p14="http://schemas.microsoft.com/office/powerpoint/2010/main" val="42862317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3BF68CBC-6CFC-428F-8CC1-256870B442D5}" type="slidenum">
              <a:rPr lang="en-GB" smtClean="0"/>
              <a:t>23</a:t>
            </a:fld>
            <a:endParaRPr lang="en-GB"/>
          </a:p>
        </p:txBody>
      </p:sp>
    </p:spTree>
    <p:extLst>
      <p:ext uri="{BB962C8B-B14F-4D97-AF65-F5344CB8AC3E}">
        <p14:creationId xmlns:p14="http://schemas.microsoft.com/office/powerpoint/2010/main" val="2193665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a:xfrm>
            <a:off x="901779" y="5849695"/>
            <a:ext cx="5496560" cy="4800177"/>
          </a:xfrm>
        </p:spPr>
        <p:txBody>
          <a:bodyPr/>
          <a:lstStyle/>
          <a:p>
            <a:pPr algn="l"/>
            <a:r>
              <a:rPr lang="el-CY" sz="1100" b="0" i="1" u="none" strike="noStrike" baseline="0">
                <a:solidFill>
                  <a:srgbClr val="818385"/>
                </a:solidFill>
                <a:latin typeface="EC Square Sans Pro" panose="020B0506040000020004" pitchFamily="34" charset="0"/>
              </a:rPr>
              <a:t>«Αντιμετώπιση ανθεκτικών στα φάρμακα λοιμώξεων παγκοσμίως: Τελική αναφορά και συστάσεις</a:t>
            </a:r>
            <a:r>
              <a:rPr lang="el-CY" sz="1100" u="none" strike="noStrike" baseline="0">
                <a:solidFill>
                  <a:srgbClr val="818385"/>
                </a:solidFill>
                <a:latin typeface="EC Square Sans Pro" panose="020B0506040000020004" pitchFamily="34" charset="0"/>
              </a:rPr>
              <a:t>» - </a:t>
            </a:r>
            <a:r>
              <a:rPr lang="el-CY" sz="1100" b="1" i="0" u="none" strike="noStrike" baseline="0">
                <a:solidFill>
                  <a:srgbClr val="818385"/>
                </a:solidFill>
                <a:latin typeface="EC Square Sans Pro" panose="020B0506040000020004" pitchFamily="34" charset="0"/>
              </a:rPr>
              <a:t>THE REVIEW ON ANTIMICROBIAL RESISTANCE</a:t>
            </a:r>
            <a:r>
              <a:rPr lang="el-CY" sz="1100" u="none" strike="noStrike" baseline="0">
                <a:solidFill>
                  <a:srgbClr val="818385"/>
                </a:solidFill>
                <a:latin typeface="EC Square Sans Pro" panose="020B0506040000020004" pitchFamily="34" charset="0"/>
              </a:rPr>
              <a:t> (ΕΞΕΤΑΣΗ ΤΗΣ ΜΙΚΡΟΒΙΑΚΗΣ ΑΝΤΟΧΗΣ)</a:t>
            </a:r>
          </a:p>
          <a:p>
            <a:pPr algn="l"/>
            <a:r>
              <a:rPr lang="el-CY" sz="1100" b="0" i="1" u="none" strike="noStrike" baseline="0">
                <a:solidFill>
                  <a:srgbClr val="818385"/>
                </a:solidFill>
                <a:latin typeface="EC Square Sans Pro" panose="020B0506040000020004" pitchFamily="34" charset="0"/>
              </a:rPr>
              <a:t>ΜΕ ΠΡΟΕΔΡΟ ΤΟΝ ΤΖΙΜ Ο'ΝΙΛ - Μάιος 2016 - https://amr-review.org/sites/default/files/160525_Final%20paper_with%20cover.pdf </a:t>
            </a:r>
          </a:p>
          <a:p>
            <a:pPr algn="l"/>
            <a:endParaRPr lang="en-GB" sz="1100" b="0" i="0" u="none" strike="noStrike" baseline="0" dirty="0">
              <a:solidFill>
                <a:srgbClr val="3C4982"/>
              </a:solidFill>
              <a:latin typeface="EC Square Sans Pro" panose="020B0506040000020004" pitchFamily="34" charset="0"/>
            </a:endParaRPr>
          </a:p>
          <a:p>
            <a:pPr algn="l"/>
            <a:r>
              <a:rPr lang="el-CY" sz="1100" b="0" i="0" u="none" strike="noStrike" baseline="0">
                <a:latin typeface="EC Square Sans Pro" panose="020B0506040000020004" pitchFamily="34" charset="0"/>
              </a:rPr>
              <a:t>Τις τελευταίες δύο δεκαετίες η συνολική κατανάλωση αντιβιοτικών στους ανθρώπους αυξήθηκε ελαφρώς στις χώρες του ΟΟΣΑ και της ΕΕ/ΕΟΧ και σημαντικά στις χώρες της G-20</a:t>
            </a:r>
          </a:p>
          <a:p>
            <a:pPr algn="l"/>
            <a:r>
              <a:rPr lang="el-CY" sz="1100" b="0" i="0" u="none" strike="noStrike" baseline="0">
                <a:latin typeface="EC Square Sans Pro" panose="020B0506040000020004" pitchFamily="34" charset="0"/>
              </a:rPr>
              <a:t>εκτός ΟΟΣΑ. </a:t>
            </a:r>
          </a:p>
          <a:p>
            <a:pPr algn="l"/>
            <a:endParaRPr lang="en-GB" sz="1100" b="0" i="0" u="none" strike="noStrike" baseline="0" dirty="0">
              <a:latin typeface="EC Square Sans Pro" panose="020B0506040000020004" pitchFamily="34" charset="0"/>
            </a:endParaRPr>
          </a:p>
          <a:p>
            <a:pPr algn="l"/>
            <a:r>
              <a:rPr lang="el-CY" sz="1100" b="0" i="0" u="none" strike="noStrike" baseline="0">
                <a:latin typeface="EC Square Sans Pro" panose="020B0506040000020004" pitchFamily="34" charset="0"/>
              </a:rPr>
              <a:t>Ο τομέας της ζωικής παραγωγής συμμετέχει ενεργά στην ανάπτυξη και την εφαρμογή σχεδόν όλων των σχεδίων δράσης που αναπτύσσονται από τον ΟΟΣΑ, την ΕΕ/ΕΟΧ και τις χώρες της G-20.</a:t>
            </a:r>
          </a:p>
          <a:p>
            <a:pPr algn="l"/>
            <a:r>
              <a:rPr lang="el-CY" sz="1100" b="0" i="0" u="none" strike="noStrike" baseline="0">
                <a:latin typeface="EC Square Sans Pro" panose="020B0506040000020004" pitchFamily="34" charset="0"/>
              </a:rPr>
              <a:t>Η βελτίωση των πρακτικών χειρισμού τροφίμων και η βελτίωση της βιοασφάλειας στις φάρμες υπόσχονται μειώσεις στις ανθεκτικές λοιμώξεις.</a:t>
            </a:r>
          </a:p>
          <a:p>
            <a:pPr algn="l"/>
            <a:r>
              <a:rPr lang="el-CY" sz="1100" b="0" i="0" u="none" strike="noStrike" baseline="0">
                <a:latin typeface="EC Square Sans Pro" panose="020B0506040000020004" pitchFamily="34" charset="0"/>
              </a:rPr>
              <a:t>Τα πλεονεκτήματα τις ενίσχυσης της βιοασφάλειας στις φάρμες αντισταθμίζουν πλήρως τις δαπάνες.</a:t>
            </a:r>
          </a:p>
          <a:p>
            <a:pPr algn="l"/>
            <a:endParaRPr lang="en-GB" sz="1100" b="0" i="0" u="none" strike="noStrike" baseline="0" dirty="0">
              <a:latin typeface="EC Square Sans Pro" panose="020B0506040000020004" pitchFamily="34" charset="0"/>
            </a:endParaRPr>
          </a:p>
          <a:p>
            <a:pPr algn="l"/>
            <a:r>
              <a:rPr lang="el-CY" sz="1600" b="0" i="0">
                <a:solidFill>
                  <a:srgbClr val="444444"/>
                </a:solidFill>
                <a:effectLst/>
                <a:latin typeface="Raleway" pitchFamily="2" charset="0"/>
              </a:rPr>
              <a:t>Έως το 2050, ο ΟΗΕ, με βάση την αναφορά του Τζιμ Ο'Νιλ, υπολογίζει ότι έως και 10 εκαταμμύρια θανάτων ανά έτος θα προκαλούνται από «σούπερ-μικρόβια» και σχετικές μορφές μικροβιακής ανθεκτικότητας. </a:t>
            </a:r>
          </a:p>
          <a:p>
            <a:pPr algn="l"/>
            <a:endParaRPr lang="en-GB" sz="1600" b="0" i="0" u="none" strike="noStrike" baseline="0" dirty="0">
              <a:solidFill>
                <a:srgbClr val="444444"/>
              </a:solidFill>
              <a:effectLst/>
              <a:latin typeface="Raleway" pitchFamily="2" charset="0"/>
            </a:endParaRPr>
          </a:p>
          <a:p>
            <a:pPr algn="l"/>
            <a:r>
              <a:rPr lang="el-CY" sz="1600" b="0" i="0" u="none" strike="noStrike" baseline="0">
                <a:solidFill>
                  <a:srgbClr val="444444"/>
                </a:solidFill>
                <a:effectLst/>
                <a:latin typeface="Raleway" pitchFamily="2" charset="0"/>
                <a:ea typeface="+mn-ea"/>
                <a:cs typeface="+mn-cs"/>
              </a:rPr>
              <a:t>Αυτό το γράφημα εμφανίζει την εκτιμώμενη θνησιμότητα λόγω ΜΑ συγκριτικά με τις κοινές αιτίες θανάτου στους τρέχοντες θανάτους και εκτιμά των αριθμό θανάτων για το έτος 2050.</a:t>
            </a:r>
            <a:r>
              <a:rPr lang="el-CY" sz="1600" b="0" i="0">
                <a:solidFill>
                  <a:srgbClr val="444444"/>
                </a:solidFill>
                <a:effectLst/>
                <a:latin typeface="Raleway" pitchFamily="2" charset="0"/>
                <a:ea typeface="+mn-ea"/>
                <a:cs typeface="+mn-cs"/>
              </a:rPr>
              <a:t> </a:t>
            </a:r>
          </a:p>
          <a:p>
            <a:pPr algn="l"/>
            <a:r>
              <a:rPr lang="el-CY" sz="1600" b="0" i="0">
                <a:solidFill>
                  <a:srgbClr val="444444"/>
                </a:solidFill>
                <a:effectLst/>
                <a:latin typeface="Raleway" pitchFamily="2" charset="0"/>
                <a:ea typeface="+mn-ea"/>
                <a:cs typeface="+mn-cs"/>
              </a:rPr>
              <a:t>Τα δεδομένα και οι διάφορες αιτίες των τρεχόντων θανάτων αντλούνται από διαφορετικές πηγές: </a:t>
            </a:r>
          </a:p>
          <a:p>
            <a:pPr marL="171450" indent="-171450" algn="l">
              <a:buFont typeface="Arial" panose="020B0604020202020204" pitchFamily="34" charset="0"/>
              <a:buChar char="•"/>
            </a:pPr>
            <a:r>
              <a:rPr lang="el-CY" sz="1100" b="0" i="0" u="none" strike="noStrike" baseline="0">
                <a:solidFill>
                  <a:srgbClr val="3C4982"/>
                </a:solidFill>
                <a:latin typeface="EC Square Sans Pro" panose="020B0506040000020004" pitchFamily="34" charset="0"/>
              </a:rPr>
              <a:t>Διαβήτης: www.whi.int/mediacentre/factsheets/fs312/en/ Cancer: www.whi.int/mediacentre/factsheets/fs297/en/</a:t>
            </a:r>
          </a:p>
          <a:p>
            <a:pPr marL="171450" indent="-171450" algn="l">
              <a:buFont typeface="Arial" panose="020B0604020202020204" pitchFamily="34" charset="0"/>
              <a:buChar char="•"/>
            </a:pPr>
            <a:r>
              <a:rPr lang="el-CY" sz="1100" b="0" i="0" u="none" strike="noStrike" baseline="0">
                <a:solidFill>
                  <a:srgbClr val="3C4982"/>
                </a:solidFill>
                <a:latin typeface="EC Square Sans Pro" panose="020B0506040000020004" pitchFamily="34" charset="0"/>
              </a:rPr>
              <a:t>Χολέρα: www.whi.int/mediacentre/factsheets/fs107/en/ Diarrhoeal disease: www.sciencedirect.com/science/article/pii/So140673612617280</a:t>
            </a:r>
          </a:p>
          <a:p>
            <a:pPr marL="171450" indent="-171450" algn="l">
              <a:buFont typeface="Arial" panose="020B0604020202020204" pitchFamily="34" charset="0"/>
              <a:buChar char="•"/>
            </a:pPr>
            <a:r>
              <a:rPr lang="el-CY" sz="1100" b="0" i="0" u="none" strike="noStrike" baseline="0">
                <a:solidFill>
                  <a:srgbClr val="3C4982"/>
                </a:solidFill>
                <a:latin typeface="EC Square Sans Pro" panose="020B0506040000020004" pitchFamily="34" charset="0"/>
              </a:rPr>
              <a:t>Ιλαρά: www.sciencedirect.com/science/article/pii/So140673612617280 Road traffic accidents: www.whi.int/mediacentre/factsheets/fs358/en/</a:t>
            </a:r>
          </a:p>
          <a:p>
            <a:pPr marL="171450" indent="-171450" algn="l">
              <a:buFont typeface="Arial" panose="020B0604020202020204" pitchFamily="34" charset="0"/>
              <a:buChar char="•"/>
            </a:pPr>
            <a:r>
              <a:rPr lang="el-CY" sz="1100" b="0" i="0" u="none" strike="noStrike" baseline="0">
                <a:solidFill>
                  <a:srgbClr val="3C4982"/>
                </a:solidFill>
                <a:latin typeface="EC Square Sans Pro" panose="020B0506040000020004" pitchFamily="34" charset="0"/>
              </a:rPr>
              <a:t>Τέτανος: www.sciencedirect.com/science/article/pii/So140673612617280</a:t>
            </a:r>
          </a:p>
          <a:p>
            <a:pPr algn="l"/>
            <a:endParaRPr lang="en-GB" sz="1100" b="0" i="0" u="none" strike="noStrike" baseline="0" dirty="0">
              <a:solidFill>
                <a:srgbClr val="3C4982"/>
              </a:solidFill>
              <a:latin typeface="EC Square Sans Pro" panose="020B0506040000020004" pitchFamily="34" charset="0"/>
            </a:endParaRPr>
          </a:p>
          <a:p>
            <a:pPr algn="l"/>
            <a:endParaRPr lang="en-GB" sz="1100" b="0" i="0" u="none" strike="noStrike" baseline="0" dirty="0">
              <a:solidFill>
                <a:srgbClr val="3C4982"/>
              </a:solidFill>
              <a:latin typeface="EC Square Sans Pro" panose="020B0506040000020004" pitchFamily="34" charset="0"/>
            </a:endParaRPr>
          </a:p>
          <a:p>
            <a:pPr algn="l"/>
            <a:r>
              <a:rPr lang="el-CY" sz="1100" b="0" i="0" u="none" strike="noStrike" baseline="0">
                <a:solidFill>
                  <a:srgbClr val="3C4982"/>
                </a:solidFill>
                <a:latin typeface="EC Square Sans Pro" panose="020B0506040000020004" pitchFamily="34" charset="0"/>
              </a:rPr>
              <a:t>Αυτή τη στιγμή η Αντιμικροβιακή Αντίσταση έχει τεράστιο αντίκτυπο στα συστήματα υγείας της Ευρώπης, ύψους περίπου 1,1 δισεκατομμυρίου € ετησίως, σύμφωνα με δεδομένα του </a:t>
            </a:r>
            <a:r>
              <a:rPr lang="el-CY" sz="1600" b="0" i="0">
                <a:solidFill>
                  <a:srgbClr val="4D5156"/>
                </a:solidFill>
                <a:effectLst/>
                <a:latin typeface="arial" panose="020B0604020202020204" pitchFamily="34" charset="0"/>
              </a:rPr>
              <a:t>Οργανισμού Οικονομικής Συνεργασίας και Ανάπτυξης </a:t>
            </a:r>
            <a:r>
              <a:rPr lang="el-CY" sz="1600" b="0" i="0" u="none" strike="noStrike" baseline="0">
                <a:solidFill>
                  <a:srgbClr val="3C4982"/>
                </a:solidFill>
                <a:latin typeface="EC Square Sans Pro" panose="020B0506040000020004" pitchFamily="34" charset="0"/>
              </a:rPr>
              <a:t>(ΟΟΣΑ)</a:t>
            </a:r>
            <a:r>
              <a:rPr lang="el-CY" sz="1600" b="0" i="0">
                <a:solidFill>
                  <a:srgbClr val="4D5156"/>
                </a:solidFill>
                <a:effectLst/>
                <a:latin typeface="arial" panose="020B0604020202020204" pitchFamily="34" charset="0"/>
              </a:rPr>
              <a:t>.</a:t>
            </a:r>
          </a:p>
          <a:p>
            <a:pPr algn="l"/>
            <a:r>
              <a:rPr lang="el-CY" sz="1100" b="0" i="0">
                <a:solidFill>
                  <a:srgbClr val="3F4A52"/>
                </a:solidFill>
                <a:effectLst/>
                <a:latin typeface="EC Square Sans Pro" panose="020B0506040000020004" pitchFamily="34" charset="0"/>
              </a:rPr>
              <a:t>Όταν μια λοίμωξη δεν ανταποκρίνεται στην αντιμικροβιακή θεραπεία πρώτης γραμμής </a:t>
            </a:r>
            <a:r>
              <a:rPr lang="el-CY" sz="1800" b="0" i="0" u="none" strike="noStrike">
                <a:solidFill>
                  <a:srgbClr val="3F4A52"/>
                </a:solidFill>
                <a:effectLst/>
                <a:latin typeface="EC Square Sans Pro" panose="020B0506040000020004" pitchFamily="34" charset="0"/>
              </a:rPr>
              <a:t>(«Η αντιμικροβιακή θεραπεία πρώτης γραμμής είναι η πρώτη ενδεδειγμένη επιλογή θεραπείας), </a:t>
            </a:r>
            <a:r>
              <a:rPr lang="el-CY" sz="1100" b="0" i="0">
                <a:solidFill>
                  <a:srgbClr val="3F4A52"/>
                </a:solidFill>
                <a:effectLst/>
                <a:latin typeface="EC Square Sans Pro" panose="020B0506040000020004" pitchFamily="34" charset="0"/>
              </a:rPr>
              <a:t>οι επαγγελματίες υγείας στρέφονται σε </a:t>
            </a:r>
            <a:r>
              <a:rPr lang="el-CY" sz="1100" b="1" i="0">
                <a:solidFill>
                  <a:srgbClr val="3F4A52"/>
                </a:solidFill>
                <a:effectLst/>
                <a:latin typeface="EC Square Sans Pro" panose="020B0506040000020004" pitchFamily="34" charset="0"/>
              </a:rPr>
              <a:t>ποιο ακριβές εναλλακτικές</a:t>
            </a:r>
            <a:r>
              <a:rPr lang="el-CY" sz="1100" b="0" i="0">
                <a:solidFill>
                  <a:srgbClr val="3F4A52"/>
                </a:solidFill>
                <a:effectLst/>
                <a:latin typeface="EC Square Sans Pro" panose="020B0506040000020004" pitchFamily="34" charset="0"/>
              </a:rPr>
              <a:t>, όπως φάρμακα δεύτερης και τρίτης γραμμής (οι τελευταίες διαθέσιμες επιλογές θεραπευτικής αγωγής). Οι επιπλοκές ή η μεγαλύτερη διάρκεια της νόσου ή της θεραπευτικής αγωγής ορισμένες φορές απαιτούν </a:t>
            </a:r>
            <a:r>
              <a:rPr lang="el-CY" sz="1100" b="1" i="0">
                <a:solidFill>
                  <a:srgbClr val="3F4A52"/>
                </a:solidFill>
                <a:effectLst/>
                <a:latin typeface="EC Square Sans Pro" panose="020B0506040000020004" pitchFamily="34" charset="0"/>
              </a:rPr>
              <a:t>μεγαλύτερες περιόδους νοσηλείας</a:t>
            </a:r>
            <a:r>
              <a:rPr lang="el-CY" sz="1100" b="0" i="0">
                <a:solidFill>
                  <a:srgbClr val="3F4A52"/>
                </a:solidFill>
                <a:effectLst/>
                <a:latin typeface="EC Square Sans Pro" panose="020B0506040000020004" pitchFamily="34" charset="0"/>
              </a:rPr>
              <a:t>, με το κόστος που συνεπάγεται.</a:t>
            </a:r>
          </a:p>
          <a:p>
            <a:pPr algn="l"/>
            <a:r>
              <a:rPr lang="el-CY" sz="1100" b="0" i="1">
                <a:solidFill>
                  <a:srgbClr val="000000"/>
                </a:solidFill>
                <a:effectLst/>
                <a:latin typeface="EC Square Sans Pro" panose="020B0506040000020004" pitchFamily="34" charset="0"/>
              </a:rPr>
              <a:t>Πηγή:</a:t>
            </a:r>
            <a:r>
              <a:rPr lang="el-CY" sz="1100" b="0" i="0">
                <a:solidFill>
                  <a:srgbClr val="000000"/>
                </a:solidFill>
                <a:effectLst/>
                <a:latin typeface="EC Square Sans Pro" panose="020B0506040000020004" pitchFamily="34" charset="0"/>
              </a:rPr>
              <a:t> </a:t>
            </a:r>
            <a:r>
              <a:rPr lang="el-CY" sz="1100" b="0">
                <a:solidFill>
                  <a:srgbClr val="000000"/>
                </a:solidFill>
                <a:effectLst/>
                <a:latin typeface="EC Square Sans Pro" panose="020B0506040000020004" pitchFamily="34" charset="0"/>
              </a:rPr>
              <a:t>ΟΟΣΑ</a:t>
            </a:r>
            <a:r>
              <a:rPr lang="el-CY" sz="1100" b="0" i="0">
                <a:solidFill>
                  <a:srgbClr val="000000"/>
                </a:solidFill>
                <a:effectLst/>
                <a:latin typeface="EC Square Sans Pro" panose="020B0506040000020004" pitchFamily="34" charset="0"/>
              </a:rPr>
              <a:t> (2018), </a:t>
            </a:r>
            <a:r>
              <a:rPr lang="el-CY" sz="1100" b="0" i="1">
                <a:solidFill>
                  <a:srgbClr val="000000"/>
                </a:solidFill>
                <a:effectLst/>
                <a:latin typeface="EC Square Sans Pro" panose="020B0506040000020004" pitchFamily="34" charset="0"/>
              </a:rPr>
              <a:t>Stemming the Superbug Tide: Just A Few Dollars More (Αντιμετώπιση της Παλίρροιας Σούπερ Μικροβίων: Λίγα Δολάρια Ακόμη)</a:t>
            </a:r>
            <a:r>
              <a:rPr lang="el-CY" sz="1100" b="0" i="0">
                <a:solidFill>
                  <a:srgbClr val="000000"/>
                </a:solidFill>
                <a:effectLst/>
                <a:latin typeface="EC Square Sans Pro" panose="020B0506040000020004" pitchFamily="34" charset="0"/>
              </a:rPr>
              <a:t>, OECD Health Policy Studies, OECD Publishing, Paris, </a:t>
            </a:r>
            <a:r>
              <a:rPr lang="el-CY" sz="1100" b="0" i="0">
                <a:solidFill>
                  <a:srgbClr val="000000"/>
                </a:solidFill>
                <a:effectLst/>
                <a:latin typeface="EC Square Sans Pro" panose="020B0506040000020004" pitchFamily="34" charset="0"/>
                <a:hlinkClick r:id="rId3"/>
              </a:rPr>
              <a:t>https://doi.org/10.1787/9789264307599-en</a:t>
            </a:r>
            <a:r>
              <a:rPr lang="el-CY" sz="1100" b="0" i="0">
                <a:solidFill>
                  <a:srgbClr val="000000"/>
                </a:solidFill>
                <a:effectLst/>
                <a:latin typeface="EC Square Sans Pro" panose="020B0506040000020004" pitchFamily="34" charset="0"/>
              </a:rPr>
              <a:t>.</a:t>
            </a:r>
          </a:p>
          <a:p>
            <a:pPr algn="l"/>
            <a:endParaRPr lang="en-GB" sz="1100" b="0" i="0" dirty="0">
              <a:solidFill>
                <a:srgbClr val="000000"/>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100" b="0" i="0" dirty="0">
              <a:solidFill>
                <a:srgbClr val="3F4A52"/>
              </a:solidFill>
              <a:effectLst/>
              <a:latin typeface="EC Square Sans Pro" panose="020B0506040000020004" pitchFamily="34" charset="0"/>
            </a:endParaRPr>
          </a:p>
          <a:p>
            <a:pPr algn="l"/>
            <a:endParaRPr lang="en-GB" b="0" dirty="0"/>
          </a:p>
        </p:txBody>
      </p:sp>
      <p:sp>
        <p:nvSpPr>
          <p:cNvPr id="4" name="Marcador de número de diapositiva 3"/>
          <p:cNvSpPr>
            <a:spLocks noGrp="1"/>
          </p:cNvSpPr>
          <p:nvPr>
            <p:ph type="sldNum" sz="quarter" idx="5"/>
          </p:nvPr>
        </p:nvSpPr>
        <p:spPr/>
        <p:txBody>
          <a:bodyPr/>
          <a:lstStyle/>
          <a:p>
            <a:fld id="{3BF68CBC-6CFC-428F-8CC1-256870B442D5}" type="slidenum">
              <a:rPr lang="en-GB" smtClean="0"/>
              <a:t>3</a:t>
            </a:fld>
            <a:endParaRPr lang="en-GB"/>
          </a:p>
        </p:txBody>
      </p:sp>
    </p:spTree>
    <p:extLst>
      <p:ext uri="{BB962C8B-B14F-4D97-AF65-F5344CB8AC3E}">
        <p14:creationId xmlns:p14="http://schemas.microsoft.com/office/powerpoint/2010/main" val="22472195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CY" sz="1100">
                <a:solidFill>
                  <a:srgbClr val="404040"/>
                </a:solidFill>
                <a:latin typeface="arial" panose="020B0604020202020204" pitchFamily="34" charset="0"/>
              </a:rPr>
              <a:t>Η μικροβιακή ανθεκτικότητα (ΜΑ), είναι η δυνατότητα των μικροοργανισμών να επιζούν ή να αναπτύσσονται παρά τη χρήση ενός αντιμικροβιακού παράγοντα που κανονικά περιορίζει την ανάπτυξη ή σκοτώνει αυτόν τον μικροοργανισμό. </a:t>
            </a:r>
          </a:p>
          <a:p>
            <a:pPr algn="l"/>
            <a:r>
              <a:rPr lang="el-CY" sz="1100">
                <a:solidFill>
                  <a:srgbClr val="404040"/>
                </a:solidFill>
                <a:latin typeface="arial" panose="020B0604020202020204" pitchFamily="34" charset="0"/>
              </a:rPr>
              <a:t>Αυτή είναι η συνέπεια της φυσικής επιλογής και της γενετικής. </a:t>
            </a:r>
            <a:r>
              <a:rPr lang="el-CY" sz="1100" b="0" i="0">
                <a:solidFill>
                  <a:srgbClr val="1F1F1F"/>
                </a:solidFill>
                <a:effectLst/>
                <a:latin typeface="Google Sans"/>
              </a:rPr>
              <a:t>Η ανθεκτικότητα στα αντιβιοτικά προκύπτει επίσης όταν τα βακτήρια αλλάζουν για να προστατευθούν από ένα αντιβιοτικό. </a:t>
            </a:r>
          </a:p>
          <a:p>
            <a:pPr algn="l"/>
            <a:r>
              <a:rPr lang="el-CY" sz="1100">
                <a:solidFill>
                  <a:srgbClr val="404040"/>
                </a:solidFill>
                <a:latin typeface="arial" panose="020B0604020202020204" pitchFamily="34" charset="0"/>
              </a:rPr>
              <a:t>Επίσης πρόσθετοι ανθρώπινοι παράγοντες ενισχύουν την ανάπτυξη ανθεκτικότητας όπως: </a:t>
            </a:r>
          </a:p>
          <a:p>
            <a:pPr marL="285750" indent="-285750" algn="l">
              <a:buFont typeface="Arial" panose="020B0604020202020204" pitchFamily="34" charset="0"/>
              <a:buChar char="•"/>
            </a:pPr>
            <a:r>
              <a:rPr lang="el-CY" sz="1100">
                <a:solidFill>
                  <a:srgbClr val="404040"/>
                </a:solidFill>
                <a:latin typeface="arial" panose="020B0604020202020204" pitchFamily="34" charset="0"/>
              </a:rPr>
              <a:t>Λανθασμένη χρήση: </a:t>
            </a:r>
          </a:p>
          <a:p>
            <a:pPr marL="742950" lvl="1" indent="-285750" algn="l">
              <a:buFont typeface="Arial" panose="020B0604020202020204" pitchFamily="34" charset="0"/>
              <a:buChar char="•"/>
            </a:pPr>
            <a:r>
              <a:rPr lang="el-CY" sz="1100">
                <a:solidFill>
                  <a:srgbClr val="404040"/>
                </a:solidFill>
                <a:latin typeface="arial" panose="020B0604020202020204" pitchFamily="34" charset="0"/>
              </a:rPr>
              <a:t>Υπερβολική χρήση: </a:t>
            </a:r>
          </a:p>
          <a:p>
            <a:pPr marL="1200150" lvl="2" indent="-285750" algn="l">
              <a:buFont typeface="Arial" panose="020B0604020202020204" pitchFamily="34" charset="0"/>
              <a:buChar char="•"/>
            </a:pPr>
            <a:r>
              <a:rPr lang="el-CY" sz="1100">
                <a:solidFill>
                  <a:srgbClr val="404040"/>
                </a:solidFill>
                <a:latin typeface="arial" panose="020B0604020202020204" pitchFamily="34" charset="0"/>
              </a:rPr>
              <a:t>κοινή χρήση αντιβιοτικών</a:t>
            </a:r>
          </a:p>
          <a:p>
            <a:pPr marL="1200150" lvl="2" indent="-285750" algn="l">
              <a:buFont typeface="Arial" panose="020B0604020202020204" pitchFamily="34" charset="0"/>
              <a:buChar char="•"/>
            </a:pPr>
            <a:r>
              <a:rPr lang="el-CY" sz="1100">
                <a:solidFill>
                  <a:srgbClr val="404040"/>
                </a:solidFill>
                <a:latin typeface="arial" panose="020B0604020202020204" pitchFamily="34" charset="0"/>
              </a:rPr>
              <a:t>χρήση αντιβιοτικών χωρίς να υπάρχει ανάγκη</a:t>
            </a:r>
          </a:p>
          <a:p>
            <a:pPr marL="1200150" lvl="2" indent="-285750" algn="l">
              <a:buFont typeface="Arial" panose="020B0604020202020204" pitchFamily="34" charset="0"/>
              <a:buChar char="•"/>
            </a:pPr>
            <a:r>
              <a:rPr lang="el-CY" sz="1100">
                <a:solidFill>
                  <a:srgbClr val="404040"/>
                </a:solidFill>
                <a:latin typeface="arial" panose="020B0604020202020204" pitchFamily="34" charset="0"/>
              </a:rPr>
              <a:t>χρήση αντιβιοτικών για ιογενείς λοιμώξεις και φλεγμονές</a:t>
            </a:r>
          </a:p>
          <a:p>
            <a:pPr marL="742950" lvl="1" indent="-285750" algn="l">
              <a:buFont typeface="Arial" panose="020B0604020202020204" pitchFamily="34" charset="0"/>
              <a:buChar char="•"/>
            </a:pPr>
            <a:r>
              <a:rPr lang="el-CY" sz="1100">
                <a:solidFill>
                  <a:srgbClr val="404040"/>
                </a:solidFill>
                <a:latin typeface="arial" panose="020B0604020202020204" pitchFamily="34" charset="0"/>
              </a:rPr>
              <a:t>Κακή χρήση: </a:t>
            </a:r>
          </a:p>
          <a:p>
            <a:pPr marL="1200150" lvl="2" indent="-285750" algn="l">
              <a:buFont typeface="Arial" panose="020B0604020202020204" pitchFamily="34" charset="0"/>
              <a:buChar char="•"/>
            </a:pPr>
            <a:r>
              <a:rPr lang="el-CY" sz="1100">
                <a:solidFill>
                  <a:srgbClr val="404040"/>
                </a:solidFill>
                <a:latin typeface="arial" panose="020B0604020202020204" pitchFamily="34" charset="0"/>
              </a:rPr>
              <a:t>χρήση αντιμικροβιακών ουσιών για την ενίσχυση της ζωικής ανάπτυξης σε φάρμες ή ιχθυοκαλλιέργειες</a:t>
            </a:r>
          </a:p>
          <a:p>
            <a:pPr marL="1200150" lvl="2" indent="-285750" algn="l">
              <a:buFont typeface="Arial" panose="020B0604020202020204" pitchFamily="34" charset="0"/>
              <a:buChar char="•"/>
            </a:pPr>
            <a:r>
              <a:rPr lang="el-CY" sz="1100">
                <a:solidFill>
                  <a:srgbClr val="404040"/>
                </a:solidFill>
                <a:latin typeface="arial" panose="020B0604020202020204" pitchFamily="34" charset="0"/>
              </a:rPr>
              <a:t>μη ολοκλήρωση της αγωγής ή λήψη ανεπαρκούς δόσης</a:t>
            </a:r>
          </a:p>
          <a:p>
            <a:pPr marL="1200150" lvl="2" indent="-285750" algn="l">
              <a:buFont typeface="Arial" panose="020B0604020202020204" pitchFamily="34" charset="0"/>
              <a:buChar char="•"/>
            </a:pPr>
            <a:r>
              <a:rPr lang="el-CY" sz="1100">
                <a:solidFill>
                  <a:srgbClr val="404040"/>
                </a:solidFill>
                <a:latin typeface="arial" panose="020B0604020202020204" pitchFamily="34" charset="0"/>
              </a:rPr>
              <a:t>λήψη αντιβιοτικών για λανθασμένες ενδείξεις όπως ιογενείς ιώσεις ή φλεγμονές</a:t>
            </a:r>
          </a:p>
          <a:p>
            <a:pPr algn="l"/>
            <a:endParaRPr lang="en-GB" sz="1100" dirty="0">
              <a:solidFill>
                <a:srgbClr val="404040"/>
              </a:solidFill>
              <a:latin typeface="arial" panose="020B0604020202020204" pitchFamily="34" charset="0"/>
            </a:endParaRPr>
          </a:p>
          <a:p>
            <a:pPr algn="l"/>
            <a:r>
              <a:rPr lang="el-CY" sz="1100" b="0" i="0" u="none" strike="noStrike" baseline="0">
                <a:latin typeface="ECSquareSansPro-Regular"/>
              </a:rPr>
              <a:t>Με τον καιρό, αυτό κάνει τις αντιμικροβιακές ουσίες λιγότερο αποτελεσματικές και εντέλει άχρηστες στην ιατρική </a:t>
            </a:r>
            <a:r>
              <a:rPr lang="el-CY" sz="1100" b="0" i="0" u="none" strike="noStrike" baseline="0">
                <a:solidFill>
                  <a:srgbClr val="FFFFFF"/>
                </a:solidFill>
                <a:latin typeface="ECSquareSansPro-Regular"/>
              </a:rPr>
              <a:t>και στην κτηνιατρική.</a:t>
            </a:r>
          </a:p>
          <a:p>
            <a:r>
              <a:rPr lang="el-CY" sz="1100" b="0" i="0">
                <a:solidFill>
                  <a:srgbClr val="1F1F1F"/>
                </a:solidFill>
                <a:effectLst/>
                <a:latin typeface="Google Sans"/>
              </a:rPr>
              <a:t>Όλα τα βακτήρια μεταδίδονται με τον αέρα, το νερό, το χώμα, τροφές ή με ζωντανούς φορείς. </a:t>
            </a:r>
          </a:p>
          <a:p>
            <a:r>
              <a:rPr lang="el-CY" sz="1100" b="0" i="0">
                <a:solidFill>
                  <a:srgbClr val="1F1F1F"/>
                </a:solidFill>
                <a:effectLst/>
                <a:latin typeface="Google Sans"/>
              </a:rPr>
              <a:t>Στην επόμενη διαφάνεια εμφανίζονται οι διάφορες κατευθύνσεις της διάδοσης.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4</a:t>
            </a:fld>
            <a:endParaRPr lang="en-GB"/>
          </a:p>
        </p:txBody>
      </p:sp>
    </p:spTree>
    <p:extLst>
      <p:ext uri="{BB962C8B-B14F-4D97-AF65-F5344CB8AC3E}">
        <p14:creationId xmlns:p14="http://schemas.microsoft.com/office/powerpoint/2010/main" val="1105173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l"/>
            <a:r>
              <a:rPr lang="el-CY" sz="1100" b="0" i="0" u="none" strike="noStrike" baseline="0">
                <a:latin typeface="EC Square Sans Pro" panose="020B0506040000020004" pitchFamily="34" charset="0"/>
              </a:rPr>
              <a:t>Η ιδέα της Ενιαίας Υγείας αναγνωρίζει ότι η ανθρώπινη υγεία συνδέεται στενά με την υγεία των ζώων και του περιβάλλοντος, λ.χ. ότι οι ζωοτροφές, τα τρόφιμα για ανθρώπινη κατανάλωση, η υγεία των ζώων και</a:t>
            </a:r>
          </a:p>
          <a:p>
            <a:pPr algn="l"/>
            <a:r>
              <a:rPr lang="el-CY" sz="1100" b="0" i="0" u="none" strike="noStrike" baseline="0">
                <a:latin typeface="EC Square Sans Pro" panose="020B0506040000020004" pitchFamily="34" charset="0"/>
              </a:rPr>
              <a:t>η ανθρώπινη υγεία και η περιβαλλοντική μόλυνση συνδέονται στενά. </a:t>
            </a:r>
          </a:p>
          <a:p>
            <a:pPr algn="l"/>
            <a:endParaRPr lang="en-GB" sz="1100" b="0" i="0" u="none" strike="noStrike" baseline="0" dirty="0">
              <a:solidFill>
                <a:srgbClr val="404040"/>
              </a:solidFill>
              <a:effectLst/>
              <a:latin typeface="EC Square Sans Pro" panose="020B0506040000020004" pitchFamily="34" charset="0"/>
            </a:endParaRPr>
          </a:p>
          <a:p>
            <a:r>
              <a:rPr lang="el-CY" sz="1100" b="0" i="0">
                <a:solidFill>
                  <a:srgbClr val="1C1D1E"/>
                </a:solidFill>
                <a:effectLst/>
                <a:latin typeface="EC Square Sans Pro" panose="020B0506040000020004" pitchFamily="34" charset="0"/>
              </a:rPr>
              <a:t>Αυτό απηχεί η προσέγγιση της «Μίας Υγείας» για τη ΜΑ, αντιμετωπίζοντας τους τομείς της ιατρικής και της κτηνιατρικής ταυτόχρονα σε μια ολιστική και συντονισμένη προσέγγιση.</a:t>
            </a:r>
          </a:p>
          <a:p>
            <a:endParaRPr lang="en-GB" sz="1100" b="0" i="0" dirty="0">
              <a:solidFill>
                <a:srgbClr val="1C1D1E"/>
              </a:solidFill>
              <a:effectLst/>
              <a:latin typeface="EC Square Sans Pro" panose="020B0506040000020004" pitchFamily="34" charset="0"/>
            </a:endParaRPr>
          </a:p>
          <a:p>
            <a:r>
              <a:rPr lang="el-CY" sz="1100" b="0" i="0">
                <a:solidFill>
                  <a:srgbClr val="202122"/>
                </a:solidFill>
                <a:effectLst/>
                <a:latin typeface="EC Square Sans Pro" panose="020B0506040000020004" pitchFamily="34" charset="0"/>
              </a:rPr>
              <a:t>Η αυξημένη χρήση αντιβιοτικών αποτελεί λόγο ανησυχίας καθώς η </a:t>
            </a:r>
            <a:r>
              <a:rPr lang="el-CY" sz="1100" b="0" i="0">
                <a:solidFill>
                  <a:srgbClr val="202122"/>
                </a:solidFill>
                <a:effectLst/>
                <a:latin typeface="EC Square Sans Pro" panose="020B0506040000020004" pitchFamily="34" charset="0"/>
                <a:hlinkClick r:id="rId3" tooltip="Ανθεκτικότητα στα αντιβιοτικά">
                  <a:extLst>
                    <a:ext uri="{A12FA001-AC4F-418D-AE19-62706E023703}">
                      <ahyp:hlinkClr xmlns:ahyp="http://schemas.microsoft.com/office/drawing/2018/hyperlinkcolor" val="tx"/>
                    </a:ext>
                  </a:extLst>
                </a:hlinkClick>
              </a:rPr>
              <a:t>ανθεκτικότητα στα αντιβιοτικά</a:t>
            </a:r>
            <a:r>
              <a:rPr lang="el-CY" sz="1100" b="0" i="0">
                <a:solidFill>
                  <a:srgbClr val="202122"/>
                </a:solidFill>
                <a:effectLst/>
                <a:latin typeface="EC Square Sans Pro" panose="020B0506040000020004" pitchFamily="34" charset="0"/>
              </a:rPr>
              <a:t> θεωρείται σοβαρή απειλή για την ανθρώπινη και τη ζωική υγεία και ευζωία στο μέλλον, ενώ τα αυξανόμενα επίπεδα αντιβιοτικών ή βακτηρίων με ανθεκτικότητα στα αντιβιοτικά ενδέχεται να αυξήσουν τον αριθμό των ανθεκτικών στα φάρμακα λοιμώξεων τόσο για τους ανθρώπους όσο και για τα ζώα.</a:t>
            </a:r>
          </a:p>
          <a:p>
            <a:endParaRPr lang="en-GB" sz="1100" b="0" i="0" dirty="0">
              <a:solidFill>
                <a:srgbClr val="202122"/>
              </a:solidFill>
              <a:effectLst/>
              <a:latin typeface="EC Square Sans Pro" panose="020B05060400000200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CY" sz="1100" b="0" i="0">
                <a:solidFill>
                  <a:srgbClr val="202122"/>
                </a:solidFill>
                <a:effectLst/>
                <a:latin typeface="EC Square Sans Pro" panose="020B0506040000020004" pitchFamily="34" charset="0"/>
              </a:rPr>
              <a:t>Η διατύπωση στο γράφημα εστιάζει στην κατανάλωση αντιμικροβιακών ουσιών από παραγωγικά ζώα. Ωστόσο, κατ’ αρχήν, δεν περιορίζεται μόνο σε παραγωγικά ζώα, παρά το γεγονός ότι απευθυνόμαστε τώρα σε κτηνοτρόφους και κτηνιάτρους παραγωγικών ζώων.</a:t>
            </a:r>
            <a:r>
              <a:rPr lang="el-CY" sz="1800">
                <a:solidFill>
                  <a:srgbClr val="000000"/>
                </a:solidFill>
                <a:latin typeface="Adobe Clean DC"/>
              </a:rPr>
              <a:t> </a:t>
            </a:r>
          </a:p>
          <a:p>
            <a:endParaRPr lang="en-GB" sz="1100" b="0" i="0" dirty="0">
              <a:solidFill>
                <a:srgbClr val="202122"/>
              </a:solidFill>
              <a:effectLst/>
              <a:latin typeface="EC Square Sans Pro" panose="020B0506040000020004" pitchFamily="34" charset="0"/>
            </a:endParaRPr>
          </a:p>
          <a:p>
            <a:endParaRPr lang="en-GB" b="0" i="0" dirty="0">
              <a:solidFill>
                <a:srgbClr val="202122"/>
              </a:solidFill>
              <a:effectLst/>
              <a:latin typeface="Arial" panose="020B0604020202020204" pitchFamily="34" charset="0"/>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5</a:t>
            </a:fld>
            <a:endParaRPr lang="en-GB"/>
          </a:p>
        </p:txBody>
      </p:sp>
    </p:spTree>
    <p:extLst>
      <p:ext uri="{BB962C8B-B14F-4D97-AF65-F5344CB8AC3E}">
        <p14:creationId xmlns:p14="http://schemas.microsoft.com/office/powerpoint/2010/main" val="885464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CY" sz="1100" i="0">
                <a:solidFill>
                  <a:srgbClr val="3F4A52"/>
                </a:solidFill>
                <a:effectLst/>
                <a:latin typeface="Open Sans" panose="020B0606030504020204" pitchFamily="34" charset="0"/>
              </a:rPr>
              <a:t>Το</a:t>
            </a:r>
            <a:r>
              <a:rPr lang="el-CY" sz="1100" b="0" i="0">
                <a:solidFill>
                  <a:srgbClr val="3F4A52"/>
                </a:solidFill>
                <a:effectLst/>
                <a:latin typeface="Open Sans" panose="020B0606030504020204" pitchFamily="34" charset="0"/>
              </a:rPr>
              <a:t> 2020, πάνω από </a:t>
            </a:r>
            <a:r>
              <a:rPr lang="el-CY" sz="1100" b="1" i="0">
                <a:solidFill>
                  <a:srgbClr val="3F4A52"/>
                </a:solidFill>
                <a:effectLst/>
                <a:latin typeface="Open Sans" panose="020B0606030504020204" pitchFamily="34" charset="0"/>
              </a:rPr>
              <a:t>800.000</a:t>
            </a:r>
            <a:r>
              <a:rPr lang="el-CY" sz="1100" b="0" i="0">
                <a:solidFill>
                  <a:srgbClr val="3F4A52"/>
                </a:solidFill>
                <a:effectLst/>
                <a:latin typeface="Open Sans" panose="020B0606030504020204" pitchFamily="34" charset="0"/>
              </a:rPr>
              <a:t> άνθρωποι </a:t>
            </a:r>
            <a:r>
              <a:rPr lang="el-CY" sz="1100" b="1" i="0">
                <a:solidFill>
                  <a:srgbClr val="3F4A52"/>
                </a:solidFill>
                <a:effectLst/>
                <a:latin typeface="Open Sans" panose="020B0606030504020204" pitchFamily="34" charset="0"/>
              </a:rPr>
              <a:t>προσβλήθηκαν</a:t>
            </a:r>
            <a:r>
              <a:rPr lang="el-CY" sz="1100" b="0" i="0">
                <a:solidFill>
                  <a:srgbClr val="3F4A52"/>
                </a:solidFill>
                <a:effectLst/>
                <a:latin typeface="Open Sans" panose="020B0606030504020204" pitchFamily="34" charset="0"/>
              </a:rPr>
              <a:t> από βακτήρια ανθεκτικά στα αντιβιοτικά στην Ευρώπη. Οι νόσοι που προέκυψαν συμπεριλάμβαναν πνευμονία και λοιμώξεις του αίματος και ενδοκοιλιακές λοιμώξεις. (Πηγή: ECDC, Ευρωπαϊκό Κέντρο Πρόληψης και Ελέγχου Νόσων).</a:t>
            </a:r>
          </a:p>
          <a:p>
            <a:endParaRPr lang="es-ES" sz="1100" dirty="0"/>
          </a:p>
          <a:p>
            <a:r>
              <a:rPr lang="el-CY" sz="1100" b="0" i="0">
                <a:solidFill>
                  <a:srgbClr val="333333"/>
                </a:solidFill>
                <a:effectLst/>
                <a:latin typeface="Roboto" panose="02000000000000000000" pitchFamily="2" charset="0"/>
              </a:rPr>
              <a:t>Γενικότερα σε ΕΕ/ΕΟΧ, τα ποσοστά ΜΑ για τους υπό έλεγχο συνδυασμούς βακτηριακών ειδών - ομάδων αντιμικροβιακών ουσιών συνεχίζουν να είναι υψηλά:</a:t>
            </a:r>
          </a:p>
          <a:p>
            <a:pPr marL="171450" indent="-171450">
              <a:buFontTx/>
              <a:buChar char="-"/>
            </a:pPr>
            <a:r>
              <a:rPr lang="el-CY" sz="1100" b="0" i="1">
                <a:solidFill>
                  <a:srgbClr val="333333"/>
                </a:solidFill>
                <a:effectLst/>
                <a:latin typeface="Roboto" panose="02000000000000000000" pitchFamily="2" charset="0"/>
              </a:rPr>
              <a:t>Escherichia coli</a:t>
            </a:r>
            <a:r>
              <a:rPr lang="el-CY" sz="1100" b="0" i="0">
                <a:solidFill>
                  <a:srgbClr val="333333"/>
                </a:solidFill>
                <a:effectLst/>
                <a:latin typeface="Roboto" panose="02000000000000000000" pitchFamily="2" charset="0"/>
              </a:rPr>
              <a:t> και </a:t>
            </a:r>
            <a:r>
              <a:rPr lang="el-CY" sz="1100" b="0" i="1">
                <a:solidFill>
                  <a:srgbClr val="333333"/>
                </a:solidFill>
                <a:effectLst/>
                <a:latin typeface="Roboto" panose="02000000000000000000" pitchFamily="2" charset="0"/>
              </a:rPr>
              <a:t>Klebsiella pneumoniae </a:t>
            </a:r>
            <a:r>
              <a:rPr lang="el-CY" sz="1100" b="0" i="0">
                <a:solidFill>
                  <a:srgbClr val="333333"/>
                </a:solidFill>
                <a:effectLst/>
                <a:latin typeface="Roboto" panose="02000000000000000000" pitchFamily="2" charset="0"/>
              </a:rPr>
              <a:t>(</a:t>
            </a:r>
            <a:r>
              <a:rPr lang="el-CY" sz="1100" b="0" i="1">
                <a:solidFill>
                  <a:srgbClr val="333333"/>
                </a:solidFill>
                <a:effectLst/>
                <a:latin typeface="Roboto" panose="02000000000000000000" pitchFamily="2" charset="0"/>
              </a:rPr>
              <a:t>K. pneumoniae</a:t>
            </a:r>
            <a:r>
              <a:rPr lang="el-CY" sz="1100" b="0" i="0">
                <a:solidFill>
                  <a:srgbClr val="333333"/>
                </a:solidFill>
                <a:effectLst/>
                <a:latin typeface="Roboto" panose="02000000000000000000" pitchFamily="2" charset="0"/>
              </a:rPr>
              <a:t>)</a:t>
            </a:r>
            <a:r>
              <a:rPr lang="el-CY" sz="1100" b="0">
                <a:solidFill>
                  <a:srgbClr val="333333"/>
                </a:solidFill>
                <a:effectLst/>
                <a:latin typeface="Roboto" panose="02000000000000000000" pitchFamily="2" charset="0"/>
              </a:rPr>
              <a:t> ανθεκτικά σε καρβαπενέμες,</a:t>
            </a:r>
          </a:p>
          <a:p>
            <a:pPr marL="171450" indent="-171450">
              <a:buFontTx/>
              <a:buChar char="-"/>
            </a:pPr>
            <a:r>
              <a:rPr lang="el-CY" sz="1100" b="0" i="1">
                <a:solidFill>
                  <a:srgbClr val="333333"/>
                </a:solidFill>
                <a:effectLst/>
                <a:latin typeface="Roboto" panose="02000000000000000000" pitchFamily="2" charset="0"/>
              </a:rPr>
              <a:t>Enterococcus faecium</a:t>
            </a:r>
            <a:r>
              <a:rPr lang="el-CY" sz="1100" b="0">
                <a:solidFill>
                  <a:srgbClr val="333333"/>
                </a:solidFill>
                <a:effectLst/>
                <a:latin typeface="Roboto" panose="02000000000000000000" pitchFamily="2" charset="0"/>
              </a:rPr>
              <a:t> με ανθεκτικότητα στη βανκομυκίνη </a:t>
            </a:r>
            <a:r>
              <a:rPr lang="el-CY" sz="1100" b="0" i="0">
                <a:solidFill>
                  <a:srgbClr val="333333"/>
                </a:solidFill>
                <a:effectLst/>
                <a:latin typeface="Roboto" panose="02000000000000000000" pitchFamily="2" charset="0"/>
              </a:rPr>
              <a:t>που εμφανίζει σημαντική αύξηση κατά την περίοδο 2016–2020 </a:t>
            </a:r>
          </a:p>
          <a:p>
            <a:pPr marL="171450" indent="-171450">
              <a:buFontTx/>
              <a:buChar char="-"/>
            </a:pPr>
            <a:r>
              <a:rPr lang="el-CY" sz="1100" b="0" i="1">
                <a:solidFill>
                  <a:srgbClr val="333333"/>
                </a:solidFill>
                <a:effectLst/>
                <a:latin typeface="Roboto" panose="02000000000000000000" pitchFamily="2" charset="0"/>
              </a:rPr>
              <a:t>K.  Pneumoniae</a:t>
            </a:r>
            <a:r>
              <a:rPr lang="el-CY" sz="1100" b="0">
                <a:solidFill>
                  <a:srgbClr val="333333"/>
                </a:solidFill>
                <a:effectLst/>
                <a:latin typeface="Roboto" panose="02000000000000000000" pitchFamily="2" charset="0"/>
              </a:rPr>
              <a:t> με υψηλά ποσοστά ανθεκτικότητας σε κεφαλοσπορίνες τρίτης γενιάς και σε καρβαπενέμες</a:t>
            </a:r>
          </a:p>
          <a:p>
            <a:pPr marL="171450" indent="-171450">
              <a:buFontTx/>
              <a:buChar char="-"/>
            </a:pPr>
            <a:r>
              <a:rPr lang="el-CY" sz="1100" b="0">
                <a:solidFill>
                  <a:srgbClr val="333333"/>
                </a:solidFill>
                <a:effectLst/>
                <a:latin typeface="Roboto" panose="02000000000000000000" pitchFamily="2" charset="0"/>
              </a:rPr>
              <a:t>υψηλά ποσοστά ανθεκτικότητας σε καρβαπενέμες σε είδη </a:t>
            </a:r>
            <a:r>
              <a:rPr lang="el-CY" sz="1100" b="0" i="1">
                <a:solidFill>
                  <a:srgbClr val="333333"/>
                </a:solidFill>
                <a:effectLst/>
                <a:latin typeface="Roboto" panose="02000000000000000000" pitchFamily="2" charset="0"/>
              </a:rPr>
              <a:t>Acinetobacter </a:t>
            </a:r>
            <a:r>
              <a:rPr lang="el-CY" sz="1100" b="0" i="0">
                <a:solidFill>
                  <a:srgbClr val="333333"/>
                </a:solidFill>
                <a:effectLst/>
                <a:latin typeface="Roboto" panose="02000000000000000000" pitchFamily="2" charset="0"/>
              </a:rPr>
              <a:t>και </a:t>
            </a:r>
            <a:r>
              <a:rPr lang="el-CY" sz="1100" b="0" i="1">
                <a:solidFill>
                  <a:srgbClr val="333333"/>
                </a:solidFill>
                <a:effectLst/>
                <a:latin typeface="Roboto" panose="02000000000000000000" pitchFamily="2" charset="0"/>
              </a:rPr>
              <a:t>Pseudomonas aeruginosa</a:t>
            </a:r>
          </a:p>
          <a:p>
            <a:pPr marL="0" indent="0">
              <a:buFontTx/>
              <a:buNone/>
            </a:pPr>
            <a:r>
              <a:rPr lang="el-CY" sz="1100" b="0">
                <a:solidFill>
                  <a:srgbClr val="333333"/>
                </a:solidFill>
                <a:effectLst/>
                <a:latin typeface="Roboto" panose="02000000000000000000" pitchFamily="2" charset="0"/>
              </a:rPr>
              <a:t>(</a:t>
            </a:r>
            <a:r>
              <a:rPr lang="el-CY" sz="1100" b="0" i="1">
                <a:solidFill>
                  <a:srgbClr val="333333"/>
                </a:solidFill>
                <a:effectLst/>
                <a:latin typeface="Roboto" panose="02000000000000000000" pitchFamily="2" charset="0"/>
              </a:rPr>
              <a:t>Πηγή:</a:t>
            </a:r>
            <a:r>
              <a:rPr lang="el-CY" sz="1100" b="0" i="0">
                <a:solidFill>
                  <a:srgbClr val="333333"/>
                </a:solidFill>
                <a:effectLst/>
                <a:latin typeface="Roboto" panose="02000000000000000000" pitchFamily="2" charset="0"/>
              </a:rPr>
              <a:t> Παρακολούθηση μικροβιακής ανθεκτικότητας στην Ευρώπη 2022)</a:t>
            </a:r>
          </a:p>
          <a:p>
            <a:pPr marL="0" indent="0">
              <a:buFontTx/>
              <a:buNone/>
            </a:pPr>
            <a:endParaRPr lang="en-GB" sz="1100" b="0" i="0" dirty="0">
              <a:solidFill>
                <a:srgbClr val="333333"/>
              </a:solidFill>
              <a:effectLst/>
              <a:latin typeface="Roboto" panose="02000000000000000000" pitchFamily="2" charset="0"/>
            </a:endParaRPr>
          </a:p>
          <a:p>
            <a:pPr marL="0" indent="0">
              <a:buFontTx/>
              <a:buNone/>
            </a:pPr>
            <a:r>
              <a:rPr lang="el-CY" sz="1100" b="0" i="0">
                <a:solidFill>
                  <a:srgbClr val="333333"/>
                </a:solidFill>
                <a:effectLst/>
                <a:latin typeface="Roboto" panose="02000000000000000000" pitchFamily="2" charset="0"/>
              </a:rPr>
              <a:t>σε αρκετές περιοχές της Ευρώπης προκαλούν ανησυχία.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6</a:t>
            </a:fld>
            <a:endParaRPr lang="en-GB"/>
          </a:p>
        </p:txBody>
      </p:sp>
    </p:spTree>
    <p:extLst>
      <p:ext uri="{BB962C8B-B14F-4D97-AF65-F5344CB8AC3E}">
        <p14:creationId xmlns:p14="http://schemas.microsoft.com/office/powerpoint/2010/main" val="2585574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CY" sz="1100" b="0" i="0">
                <a:solidFill>
                  <a:srgbClr val="1F1F1F"/>
                </a:solidFill>
                <a:effectLst/>
                <a:latin typeface="Google Sans"/>
              </a:rPr>
              <a:t>Με βάση την ταξινόμηση της AMEG και τον Κανονισμό 2022/1255</a:t>
            </a:r>
          </a:p>
          <a:p>
            <a:r>
              <a:rPr lang="el-CY" sz="1100" b="0" i="0">
                <a:solidFill>
                  <a:srgbClr val="1F1F1F"/>
                </a:solidFill>
                <a:effectLst/>
                <a:latin typeface="Google Sans"/>
              </a:rPr>
              <a:t>Ο σκοπός είναι να εξηγήσουμε ότι πολλές αντιμικροβιακές ουσίες είναι της ίδιας κατηγορίας με αυτές που χρησιμοποιούμε στην ιατρική και στην κτηνιατρική και τις διαφορές μεταξύ των διαφόρων τύπων αντιμικροβιακών ουσιών. </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7</a:t>
            </a:fld>
            <a:endParaRPr lang="en-GB"/>
          </a:p>
        </p:txBody>
      </p:sp>
    </p:spTree>
    <p:extLst>
      <p:ext uri="{BB962C8B-B14F-4D97-AF65-F5344CB8AC3E}">
        <p14:creationId xmlns:p14="http://schemas.microsoft.com/office/powerpoint/2010/main" val="930564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sz="1100" b="0" i="0" dirty="0">
              <a:solidFill>
                <a:srgbClr val="1F1F1F"/>
              </a:solidFill>
              <a:effectLst/>
              <a:latin typeface="Google Sans"/>
            </a:endParaRPr>
          </a:p>
        </p:txBody>
      </p:sp>
      <p:sp>
        <p:nvSpPr>
          <p:cNvPr id="4" name="Marcador de número de diapositiva 3"/>
          <p:cNvSpPr>
            <a:spLocks noGrp="1"/>
          </p:cNvSpPr>
          <p:nvPr>
            <p:ph type="sldNum" sz="quarter" idx="5"/>
          </p:nvPr>
        </p:nvSpPr>
        <p:spPr/>
        <p:txBody>
          <a:bodyPr/>
          <a:lstStyle/>
          <a:p>
            <a:fld id="{3BF68CBC-6CFC-428F-8CC1-256870B442D5}" type="slidenum">
              <a:rPr lang="en-GB" smtClean="0"/>
              <a:t>8</a:t>
            </a:fld>
            <a:endParaRPr lang="en-GB"/>
          </a:p>
        </p:txBody>
      </p:sp>
    </p:spTree>
    <p:extLst>
      <p:ext uri="{BB962C8B-B14F-4D97-AF65-F5344CB8AC3E}">
        <p14:creationId xmlns:p14="http://schemas.microsoft.com/office/powerpoint/2010/main" val="2418718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l-CY" sz="1100" b="0" i="0">
                <a:solidFill>
                  <a:srgbClr val="404040"/>
                </a:solidFill>
                <a:effectLst/>
                <a:latin typeface="arial" panose="020B0604020202020204" pitchFamily="34" charset="0"/>
              </a:rPr>
              <a:t>Από την απλοποιημένη σύνοψη της αναφοράς JIACRA: https://www.ecdc.europa.eu/sites/default/files/documents/simplified-summary-antimicrobial-consumption-resistance-bacteria-2019-2021.pdf</a:t>
            </a:r>
          </a:p>
        </p:txBody>
      </p:sp>
      <p:sp>
        <p:nvSpPr>
          <p:cNvPr id="4" name="Marcador de número de diapositiva 3"/>
          <p:cNvSpPr>
            <a:spLocks noGrp="1"/>
          </p:cNvSpPr>
          <p:nvPr>
            <p:ph type="sldNum" sz="quarter" idx="5"/>
          </p:nvPr>
        </p:nvSpPr>
        <p:spPr/>
        <p:txBody>
          <a:bodyPr/>
          <a:lstStyle/>
          <a:p>
            <a:fld id="{3BF68CBC-6CFC-428F-8CC1-256870B442D5}" type="slidenum">
              <a:rPr lang="en-GB" smtClean="0"/>
              <a:t>9</a:t>
            </a:fld>
            <a:endParaRPr lang="en-GB"/>
          </a:p>
        </p:txBody>
      </p:sp>
    </p:spTree>
    <p:extLst>
      <p:ext uri="{BB962C8B-B14F-4D97-AF65-F5344CB8AC3E}">
        <p14:creationId xmlns:p14="http://schemas.microsoft.com/office/powerpoint/2010/main" val="28386902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2" Type="http://schemas.openxmlformats.org/officeDocument/2006/relationships/image" Target="../media/image1.png"/><Relationship Id="rId16"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36.jpeg"/><Relationship Id="rId5" Type="http://schemas.openxmlformats.org/officeDocument/2006/relationships/image" Target="../media/image5.png"/><Relationship Id="rId15" Type="http://schemas.openxmlformats.org/officeDocument/2006/relationships/hyperlink" Target="http://www.amrfvtraining.eu/" TargetMode="External"/><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11" Type="http://schemas.openxmlformats.org/officeDocument/2006/relationships/image" Target="../media/image10.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4.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38.png"/><Relationship Id="rId3" Type="http://schemas.openxmlformats.org/officeDocument/2006/relationships/image" Target="../media/image2.png"/><Relationship Id="rId7" Type="http://schemas.openxmlformats.org/officeDocument/2006/relationships/image" Target="../media/image7.png"/><Relationship Id="rId12" Type="http://schemas.openxmlformats.org/officeDocument/2006/relationships/image" Target="../media/image37.png"/><Relationship Id="rId2" Type="http://schemas.openxmlformats.org/officeDocument/2006/relationships/image" Target="../media/image1.png"/><Relationship Id="rId16"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6.png"/><Relationship Id="rId11" Type="http://schemas.openxmlformats.org/officeDocument/2006/relationships/image" Target="../media/image36.jpeg"/><Relationship Id="rId5" Type="http://schemas.openxmlformats.org/officeDocument/2006/relationships/image" Target="../media/image5.png"/><Relationship Id="rId15" Type="http://schemas.openxmlformats.org/officeDocument/2006/relationships/hyperlink" Target="http://www.amrfvtraining.eu/" TargetMode="External"/><Relationship Id="rId10" Type="http://schemas.openxmlformats.org/officeDocument/2006/relationships/image" Target="../media/image35.png"/><Relationship Id="rId4" Type="http://schemas.openxmlformats.org/officeDocument/2006/relationships/image" Target="../media/image3.png"/><Relationship Id="rId9" Type="http://schemas.openxmlformats.org/officeDocument/2006/relationships/image" Target="../media/image9.png"/><Relationship Id="rId1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2.png"/><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2.xml"/><Relationship Id="rId6" Type="http://schemas.openxmlformats.org/officeDocument/2006/relationships/image" Target="../media/image14.png"/><Relationship Id="rId11" Type="http://schemas.openxmlformats.org/officeDocument/2006/relationships/image" Target="../media/image10.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9.png"/><Relationship Id="rId1" Type="http://schemas.openxmlformats.org/officeDocument/2006/relationships/slideMaster" Target="../slideMasters/slideMaster1.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2" name="Imagen 33">
            <a:extLst>
              <a:ext uri="{FF2B5EF4-FFF2-40B4-BE49-F238E27FC236}">
                <a16:creationId xmlns:a16="http://schemas.microsoft.com/office/drawing/2014/main" id="{445931EA-9C2A-E337-1490-FC88A3EA916A}"/>
              </a:ext>
            </a:extLst>
          </p:cNvPr>
          <p:cNvPicPr/>
          <p:nvPr userDrawn="1"/>
        </p:nvPicPr>
        <p:blipFill>
          <a:blip r:embed="rId11">
            <a:extLst>
              <a:ext uri="{28A0092B-C50C-407E-A947-70E740481C1C}">
                <a14:useLocalDpi xmlns:a14="http://schemas.microsoft.com/office/drawing/2010/main" val="0"/>
              </a:ext>
            </a:extLst>
          </a:blip>
          <a:srcRect/>
          <a:stretch/>
        </p:blipFill>
        <p:spPr bwMode="auto">
          <a:xfrm>
            <a:off x="8991600" y="5707172"/>
            <a:ext cx="3022600" cy="571665"/>
          </a:xfrm>
          <a:prstGeom prst="rect">
            <a:avLst/>
          </a:prstGeom>
          <a:noFill/>
          <a:ln>
            <a:noFill/>
          </a:ln>
        </p:spPr>
      </p:pic>
    </p:spTree>
    <p:extLst>
      <p:ext uri="{BB962C8B-B14F-4D97-AF65-F5344CB8AC3E}">
        <p14:creationId xmlns:p14="http://schemas.microsoft.com/office/powerpoint/2010/main" val="1413523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9465390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61521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1533467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1"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2"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5"/>
              </a:rPr>
              <a:t>www.amrfvtraining.eu</a:t>
            </a:r>
            <a:r>
              <a:rPr lang="en-GB" dirty="0">
                <a:latin typeface="EC Square Sans Pro" panose="020B0506040000020004" pitchFamily="34" charset="0"/>
              </a:rPr>
              <a:t>  </a:t>
            </a:r>
          </a:p>
        </p:txBody>
      </p:sp>
      <p:pic>
        <p:nvPicPr>
          <p:cNvPr id="2" name="Imagen 33">
            <a:extLst>
              <a:ext uri="{FF2B5EF4-FFF2-40B4-BE49-F238E27FC236}">
                <a16:creationId xmlns:a16="http://schemas.microsoft.com/office/drawing/2014/main" id="{C95F331E-C6C3-4187-43A5-2826F91D9152}"/>
              </a:ext>
            </a:extLst>
          </p:cNvPr>
          <p:cNvPicPr/>
          <p:nvPr userDrawn="1"/>
        </p:nvPicPr>
        <p:blipFill>
          <a:blip r:embed="rId16">
            <a:extLst>
              <a:ext uri="{28A0092B-C50C-407E-A947-70E740481C1C}">
                <a14:useLocalDpi xmlns:a14="http://schemas.microsoft.com/office/drawing/2010/main" val="0"/>
              </a:ext>
            </a:extLst>
          </a:blip>
          <a:srcRect/>
          <a:stretch/>
        </p:blipFill>
        <p:spPr bwMode="auto">
          <a:xfrm>
            <a:off x="8991600" y="5707172"/>
            <a:ext cx="3022600" cy="571665"/>
          </a:xfrm>
          <a:prstGeom prst="rect">
            <a:avLst/>
          </a:prstGeom>
          <a:noFill/>
          <a:ln>
            <a:noFill/>
          </a:ln>
        </p:spPr>
      </p:pic>
    </p:spTree>
    <p:extLst>
      <p:ext uri="{BB962C8B-B14F-4D97-AF65-F5344CB8AC3E}">
        <p14:creationId xmlns:p14="http://schemas.microsoft.com/office/powerpoint/2010/main" val="30034496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FFA0836-9774-4CDA-BE9E-0A70C83565AA}"/>
              </a:ext>
            </a:extLst>
          </p:cNvPr>
          <p:cNvSpPr>
            <a:spLocks noGrp="1"/>
          </p:cNvSpPr>
          <p:nvPr>
            <p:ph type="ctrTitle"/>
          </p:nvPr>
        </p:nvSpPr>
        <p:spPr>
          <a:xfrm>
            <a:off x="1524000" y="1124442"/>
            <a:ext cx="9144000" cy="2392021"/>
          </a:xfrm>
        </p:spPr>
        <p:txBody>
          <a:bodyPr anchor="b"/>
          <a:lstStyle>
            <a:lvl1pPr algn="ctr">
              <a:defRPr sz="6000"/>
            </a:lvl1pPr>
          </a:lstStyle>
          <a:p>
            <a:r>
              <a:rPr lang="es-ES"/>
              <a:t>Haga clic para modificar el estilo de título del patrón</a:t>
            </a:r>
            <a:endParaRPr lang="en-GB"/>
          </a:p>
        </p:txBody>
      </p:sp>
      <p:sp>
        <p:nvSpPr>
          <p:cNvPr id="3" name="Subtítulo 2">
            <a:extLst>
              <a:ext uri="{FF2B5EF4-FFF2-40B4-BE49-F238E27FC236}">
                <a16:creationId xmlns:a16="http://schemas.microsoft.com/office/drawing/2014/main" id="{F2218212-C721-4C32-98C7-F8CF1A010DA2}"/>
              </a:ext>
            </a:extLst>
          </p:cNvPr>
          <p:cNvSpPr>
            <a:spLocks noGrp="1"/>
          </p:cNvSpPr>
          <p:nvPr>
            <p:ph type="subTitle" idx="1"/>
          </p:nvPr>
        </p:nvSpPr>
        <p:spPr>
          <a:xfrm>
            <a:off x="1524000" y="3608709"/>
            <a:ext cx="9144000" cy="1658828"/>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GB"/>
          </a:p>
        </p:txBody>
      </p:sp>
      <p:sp>
        <p:nvSpPr>
          <p:cNvPr id="4" name="Marcador de fecha 3">
            <a:extLst>
              <a:ext uri="{FF2B5EF4-FFF2-40B4-BE49-F238E27FC236}">
                <a16:creationId xmlns:a16="http://schemas.microsoft.com/office/drawing/2014/main" id="{36E37092-DB68-4D9D-809F-12F70F20B073}"/>
              </a:ext>
            </a:extLst>
          </p:cNvPr>
          <p:cNvSpPr>
            <a:spLocks noGrp="1"/>
          </p:cNvSpPr>
          <p:nvPr>
            <p:ph type="dt" sz="half" idx="10"/>
          </p:nvPr>
        </p:nvSpPr>
        <p:spPr/>
        <p:txBody>
          <a:bodyPr/>
          <a:lstStyle/>
          <a:p>
            <a:fld id="{30A86CA9-5C76-48E9-8C10-71E0AEBF100A}" type="datetimeFigureOut">
              <a:rPr lang="en-GB" smtClean="0"/>
              <a:t>12/06/2024</a:t>
            </a:fld>
            <a:endParaRPr lang="en-GB"/>
          </a:p>
        </p:txBody>
      </p:sp>
      <p:sp>
        <p:nvSpPr>
          <p:cNvPr id="5" name="Marcador de pie de página 4">
            <a:extLst>
              <a:ext uri="{FF2B5EF4-FFF2-40B4-BE49-F238E27FC236}">
                <a16:creationId xmlns:a16="http://schemas.microsoft.com/office/drawing/2014/main" id="{773A01C0-1B01-498A-8EBE-A45A99D0119B}"/>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46404FD-CE7E-4E84-9E67-4973C56FA842}"/>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939723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FB2B8F-3F1C-41E5-8C2F-58F4817C6073}"/>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D9D1D11F-ED18-4DF8-8485-85EF8CB99AD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B61CB0F1-7264-4359-8DE2-2012FF31C27D}"/>
              </a:ext>
            </a:extLst>
          </p:cNvPr>
          <p:cNvSpPr>
            <a:spLocks noGrp="1"/>
          </p:cNvSpPr>
          <p:nvPr>
            <p:ph type="dt" sz="half" idx="10"/>
          </p:nvPr>
        </p:nvSpPr>
        <p:spPr/>
        <p:txBody>
          <a:bodyPr/>
          <a:lstStyle/>
          <a:p>
            <a:fld id="{30A86CA9-5C76-48E9-8C10-71E0AEBF100A}" type="datetimeFigureOut">
              <a:rPr lang="en-GB" smtClean="0"/>
              <a:t>12/06/2024</a:t>
            </a:fld>
            <a:endParaRPr lang="en-GB"/>
          </a:p>
        </p:txBody>
      </p:sp>
      <p:sp>
        <p:nvSpPr>
          <p:cNvPr id="5" name="Marcador de pie de página 4">
            <a:extLst>
              <a:ext uri="{FF2B5EF4-FFF2-40B4-BE49-F238E27FC236}">
                <a16:creationId xmlns:a16="http://schemas.microsoft.com/office/drawing/2014/main" id="{C01FEE84-6F64-42B7-B980-FB9AD1A34AD7}"/>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C1359A07-0BE8-48B3-838F-C6CEBCC3D7A4}"/>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580827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C463655-1D4D-4438-A59D-E5B400A3B5ED}"/>
              </a:ext>
            </a:extLst>
          </p:cNvPr>
          <p:cNvSpPr>
            <a:spLocks noGrp="1"/>
          </p:cNvSpPr>
          <p:nvPr>
            <p:ph type="title"/>
          </p:nvPr>
        </p:nvSpPr>
        <p:spPr>
          <a:xfrm>
            <a:off x="831850" y="1712905"/>
            <a:ext cx="10515600" cy="2858020"/>
          </a:xfrm>
        </p:spPr>
        <p:txBody>
          <a:bodyPr anchor="b"/>
          <a:lstStyle>
            <a:lvl1pPr>
              <a:defRPr sz="6000"/>
            </a:lvl1p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79973BF-5FA6-404F-B3AE-8BD0DBC3BA8E}"/>
              </a:ext>
            </a:extLst>
          </p:cNvPr>
          <p:cNvSpPr>
            <a:spLocks noGrp="1"/>
          </p:cNvSpPr>
          <p:nvPr>
            <p:ph type="body" idx="1"/>
          </p:nvPr>
        </p:nvSpPr>
        <p:spPr>
          <a:xfrm>
            <a:off x="831850" y="4597963"/>
            <a:ext cx="10515600" cy="150296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7AEF4CE4-495C-4641-AAB5-C96982AC9F09}"/>
              </a:ext>
            </a:extLst>
          </p:cNvPr>
          <p:cNvSpPr>
            <a:spLocks noGrp="1"/>
          </p:cNvSpPr>
          <p:nvPr>
            <p:ph type="dt" sz="half" idx="10"/>
          </p:nvPr>
        </p:nvSpPr>
        <p:spPr/>
        <p:txBody>
          <a:bodyPr/>
          <a:lstStyle/>
          <a:p>
            <a:fld id="{30A86CA9-5C76-48E9-8C10-71E0AEBF100A}" type="datetimeFigureOut">
              <a:rPr lang="en-GB" smtClean="0"/>
              <a:t>12/06/2024</a:t>
            </a:fld>
            <a:endParaRPr lang="en-GB"/>
          </a:p>
        </p:txBody>
      </p:sp>
      <p:sp>
        <p:nvSpPr>
          <p:cNvPr id="5" name="Marcador de pie de página 4">
            <a:extLst>
              <a:ext uri="{FF2B5EF4-FFF2-40B4-BE49-F238E27FC236}">
                <a16:creationId xmlns:a16="http://schemas.microsoft.com/office/drawing/2014/main" id="{03851B58-C1B3-4A55-829F-235CAD9AF340}"/>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5DC5650C-DD1A-48A8-BF50-0A377D4EB44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375227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3EB0A6-83AC-4601-B071-1265CF408158}"/>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C5F3EE1D-BA75-4F82-8F90-6A8F362624B4}"/>
              </a:ext>
            </a:extLst>
          </p:cNvPr>
          <p:cNvSpPr>
            <a:spLocks noGrp="1"/>
          </p:cNvSpPr>
          <p:nvPr>
            <p:ph sz="half" idx="1"/>
          </p:nvPr>
        </p:nvSpPr>
        <p:spPr>
          <a:xfrm>
            <a:off x="838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contenido 3">
            <a:extLst>
              <a:ext uri="{FF2B5EF4-FFF2-40B4-BE49-F238E27FC236}">
                <a16:creationId xmlns:a16="http://schemas.microsoft.com/office/drawing/2014/main" id="{2E677D26-0765-4379-9A2D-992BCA144136}"/>
              </a:ext>
            </a:extLst>
          </p:cNvPr>
          <p:cNvSpPr>
            <a:spLocks noGrp="1"/>
          </p:cNvSpPr>
          <p:nvPr>
            <p:ph sz="half" idx="2"/>
          </p:nvPr>
        </p:nvSpPr>
        <p:spPr>
          <a:xfrm>
            <a:off x="6172200" y="1829006"/>
            <a:ext cx="5181600" cy="4359396"/>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fecha 4">
            <a:extLst>
              <a:ext uri="{FF2B5EF4-FFF2-40B4-BE49-F238E27FC236}">
                <a16:creationId xmlns:a16="http://schemas.microsoft.com/office/drawing/2014/main" id="{C35E46F7-2599-499D-A529-D132249F7B8E}"/>
              </a:ext>
            </a:extLst>
          </p:cNvPr>
          <p:cNvSpPr>
            <a:spLocks noGrp="1"/>
          </p:cNvSpPr>
          <p:nvPr>
            <p:ph type="dt" sz="half" idx="10"/>
          </p:nvPr>
        </p:nvSpPr>
        <p:spPr/>
        <p:txBody>
          <a:bodyPr/>
          <a:lstStyle/>
          <a:p>
            <a:fld id="{30A86CA9-5C76-48E9-8C10-71E0AEBF100A}" type="datetimeFigureOut">
              <a:rPr lang="en-GB" smtClean="0"/>
              <a:t>12/06/2024</a:t>
            </a:fld>
            <a:endParaRPr lang="en-GB"/>
          </a:p>
        </p:txBody>
      </p:sp>
      <p:sp>
        <p:nvSpPr>
          <p:cNvPr id="6" name="Marcador de pie de página 5">
            <a:extLst>
              <a:ext uri="{FF2B5EF4-FFF2-40B4-BE49-F238E27FC236}">
                <a16:creationId xmlns:a16="http://schemas.microsoft.com/office/drawing/2014/main" id="{A80535CA-8A13-4A2C-ADB2-81C44C6D89F5}"/>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5B5527DD-677F-4FD3-AE58-8FEDA96DD9B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874376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961E59-B712-45ED-B038-8AADC03DD3F4}"/>
              </a:ext>
            </a:extLst>
          </p:cNvPr>
          <p:cNvSpPr>
            <a:spLocks noGrp="1"/>
          </p:cNvSpPr>
          <p:nvPr>
            <p:ph type="title"/>
          </p:nvPr>
        </p:nvSpPr>
        <p:spPr>
          <a:xfrm>
            <a:off x="839788" y="365802"/>
            <a:ext cx="10515600" cy="1328018"/>
          </a:xfrm>
        </p:spPr>
        <p:txBody>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61CF3174-B39E-4C45-A863-CED70A4076E8}"/>
              </a:ext>
            </a:extLst>
          </p:cNvPr>
          <p:cNvSpPr>
            <a:spLocks noGrp="1"/>
          </p:cNvSpPr>
          <p:nvPr>
            <p:ph type="body" idx="1"/>
          </p:nvPr>
        </p:nvSpPr>
        <p:spPr>
          <a:xfrm>
            <a:off x="839789" y="1684276"/>
            <a:ext cx="5157787"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8C79DE8-9F12-4AE2-802E-B0F6361FF098}"/>
              </a:ext>
            </a:extLst>
          </p:cNvPr>
          <p:cNvSpPr>
            <a:spLocks noGrp="1"/>
          </p:cNvSpPr>
          <p:nvPr>
            <p:ph sz="half" idx="2"/>
          </p:nvPr>
        </p:nvSpPr>
        <p:spPr>
          <a:xfrm>
            <a:off x="839789" y="2509714"/>
            <a:ext cx="5157787"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5" name="Marcador de texto 4">
            <a:extLst>
              <a:ext uri="{FF2B5EF4-FFF2-40B4-BE49-F238E27FC236}">
                <a16:creationId xmlns:a16="http://schemas.microsoft.com/office/drawing/2014/main" id="{9D6BD87B-7A2E-4DEE-9AAD-00A8F2ADA4EE}"/>
              </a:ext>
            </a:extLst>
          </p:cNvPr>
          <p:cNvSpPr>
            <a:spLocks noGrp="1"/>
          </p:cNvSpPr>
          <p:nvPr>
            <p:ph type="body" sz="quarter" idx="3"/>
          </p:nvPr>
        </p:nvSpPr>
        <p:spPr>
          <a:xfrm>
            <a:off x="6172200" y="1684276"/>
            <a:ext cx="5183188" cy="82543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6787CFC-A2EE-4640-A027-AA4DE9B90676}"/>
              </a:ext>
            </a:extLst>
          </p:cNvPr>
          <p:cNvSpPr>
            <a:spLocks noGrp="1"/>
          </p:cNvSpPr>
          <p:nvPr>
            <p:ph sz="quarter" idx="4"/>
          </p:nvPr>
        </p:nvSpPr>
        <p:spPr>
          <a:xfrm>
            <a:off x="6172200" y="2509714"/>
            <a:ext cx="5183188" cy="3691411"/>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7" name="Marcador de fecha 6">
            <a:extLst>
              <a:ext uri="{FF2B5EF4-FFF2-40B4-BE49-F238E27FC236}">
                <a16:creationId xmlns:a16="http://schemas.microsoft.com/office/drawing/2014/main" id="{8CA5BC70-F409-4A97-8003-9A3B6D1DF554}"/>
              </a:ext>
            </a:extLst>
          </p:cNvPr>
          <p:cNvSpPr>
            <a:spLocks noGrp="1"/>
          </p:cNvSpPr>
          <p:nvPr>
            <p:ph type="dt" sz="half" idx="10"/>
          </p:nvPr>
        </p:nvSpPr>
        <p:spPr/>
        <p:txBody>
          <a:bodyPr/>
          <a:lstStyle/>
          <a:p>
            <a:fld id="{30A86CA9-5C76-48E9-8C10-71E0AEBF100A}" type="datetimeFigureOut">
              <a:rPr lang="en-GB" smtClean="0"/>
              <a:t>12/06/2024</a:t>
            </a:fld>
            <a:endParaRPr lang="en-GB"/>
          </a:p>
        </p:txBody>
      </p:sp>
      <p:sp>
        <p:nvSpPr>
          <p:cNvPr id="8" name="Marcador de pie de página 7">
            <a:extLst>
              <a:ext uri="{FF2B5EF4-FFF2-40B4-BE49-F238E27FC236}">
                <a16:creationId xmlns:a16="http://schemas.microsoft.com/office/drawing/2014/main" id="{105E8A5E-DFFE-4459-B35D-830719449B3E}"/>
              </a:ext>
            </a:extLst>
          </p:cNvPr>
          <p:cNvSpPr>
            <a:spLocks noGrp="1"/>
          </p:cNvSpPr>
          <p:nvPr>
            <p:ph type="ftr" sz="quarter" idx="11"/>
          </p:nvPr>
        </p:nvSpPr>
        <p:spPr/>
        <p:txBody>
          <a:bodyPr/>
          <a:lstStyle/>
          <a:p>
            <a:endParaRPr lang="en-GB"/>
          </a:p>
        </p:txBody>
      </p:sp>
      <p:sp>
        <p:nvSpPr>
          <p:cNvPr id="9" name="Marcador de número de diapositiva 8">
            <a:extLst>
              <a:ext uri="{FF2B5EF4-FFF2-40B4-BE49-F238E27FC236}">
                <a16:creationId xmlns:a16="http://schemas.microsoft.com/office/drawing/2014/main" id="{081367C9-E389-4457-8CEE-6CBFDA180895}"/>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6657461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1F9C5-4E39-4BBC-B43F-E401114DAF2B}"/>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fecha 2">
            <a:extLst>
              <a:ext uri="{FF2B5EF4-FFF2-40B4-BE49-F238E27FC236}">
                <a16:creationId xmlns:a16="http://schemas.microsoft.com/office/drawing/2014/main" id="{1B2E80D9-B771-4C85-90C8-E99797CFD211}"/>
              </a:ext>
            </a:extLst>
          </p:cNvPr>
          <p:cNvSpPr>
            <a:spLocks noGrp="1"/>
          </p:cNvSpPr>
          <p:nvPr>
            <p:ph type="dt" sz="half" idx="10"/>
          </p:nvPr>
        </p:nvSpPr>
        <p:spPr/>
        <p:txBody>
          <a:bodyPr/>
          <a:lstStyle/>
          <a:p>
            <a:fld id="{30A86CA9-5C76-48E9-8C10-71E0AEBF100A}" type="datetimeFigureOut">
              <a:rPr lang="en-GB" smtClean="0"/>
              <a:t>12/06/2024</a:t>
            </a:fld>
            <a:endParaRPr lang="en-GB"/>
          </a:p>
        </p:txBody>
      </p:sp>
      <p:sp>
        <p:nvSpPr>
          <p:cNvPr id="4" name="Marcador de pie de página 3">
            <a:extLst>
              <a:ext uri="{FF2B5EF4-FFF2-40B4-BE49-F238E27FC236}">
                <a16:creationId xmlns:a16="http://schemas.microsoft.com/office/drawing/2014/main" id="{9BB153EE-EE10-4AEB-8845-496F3C67356A}"/>
              </a:ext>
            </a:extLst>
          </p:cNvPr>
          <p:cNvSpPr>
            <a:spLocks noGrp="1"/>
          </p:cNvSpPr>
          <p:nvPr>
            <p:ph type="ftr" sz="quarter" idx="11"/>
          </p:nvPr>
        </p:nvSpPr>
        <p:spPr/>
        <p:txBody>
          <a:bodyPr/>
          <a:lstStyle/>
          <a:p>
            <a:endParaRPr lang="en-GB"/>
          </a:p>
        </p:txBody>
      </p:sp>
      <p:sp>
        <p:nvSpPr>
          <p:cNvPr id="5" name="Marcador de número de diapositiva 4">
            <a:extLst>
              <a:ext uri="{FF2B5EF4-FFF2-40B4-BE49-F238E27FC236}">
                <a16:creationId xmlns:a16="http://schemas.microsoft.com/office/drawing/2014/main" id="{235387B2-00E4-4ECF-AA60-5470878A227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4236751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0"/>
          <a:stretch>
            <a:fillRect/>
          </a:stretch>
        </p:blipFill>
        <p:spPr>
          <a:xfrm>
            <a:off x="8425332" y="6300126"/>
            <a:ext cx="574476" cy="411353"/>
          </a:xfrm>
          <a:prstGeom prst="rect">
            <a:avLst/>
          </a:prstGeom>
        </p:spPr>
      </p:pic>
      <p:sp>
        <p:nvSpPr>
          <p:cNvPr id="2" name="CuadroTexto 1">
            <a:extLst>
              <a:ext uri="{FF2B5EF4-FFF2-40B4-BE49-F238E27FC236}">
                <a16:creationId xmlns:a16="http://schemas.microsoft.com/office/drawing/2014/main" id="{ABCC77BE-E2CE-47F7-9BAB-806A9D6BA77C}"/>
              </a:ext>
            </a:extLst>
          </p:cNvPr>
          <p:cNvSpPr txBox="1"/>
          <p:nvPr userDrawn="1"/>
        </p:nvSpPr>
        <p:spPr>
          <a:xfrm>
            <a:off x="6096001" y="1758950"/>
            <a:ext cx="6096000" cy="1815882"/>
          </a:xfrm>
          <a:prstGeom prst="rect">
            <a:avLst/>
          </a:prstGeom>
          <a:noFill/>
        </p:spPr>
        <p:txBody>
          <a:bodyPr wrap="square" rtlCol="0">
            <a:spAutoFit/>
          </a:bodyPr>
          <a:lstStyle/>
          <a:p>
            <a:r>
              <a:rPr lang="en-US" sz="2800" b="1" dirty="0">
                <a:solidFill>
                  <a:srgbClr val="002060"/>
                </a:solidFill>
                <a:latin typeface="EC Square Sans Pro" panose="020B0506040000020004" pitchFamily="34" charset="0"/>
              </a:rPr>
              <a:t>Introduction to overall EU regulatory framework supporting best practices implementation to fight AMR. </a:t>
            </a:r>
            <a:r>
              <a:rPr lang="en-GB" sz="2800" dirty="0">
                <a:latin typeface="EC Square Sans Pro" panose="020B0506040000020004" pitchFamily="34" charset="0"/>
              </a:rPr>
              <a:t> </a:t>
            </a:r>
          </a:p>
        </p:txBody>
      </p:sp>
      <p:pic>
        <p:nvPicPr>
          <p:cNvPr id="3" name="Imagen 50">
            <a:extLst>
              <a:ext uri="{FF2B5EF4-FFF2-40B4-BE49-F238E27FC236}">
                <a16:creationId xmlns:a16="http://schemas.microsoft.com/office/drawing/2014/main" id="{FCEA8295-5DC0-34D4-AF9D-808FCA9A69F2}"/>
              </a:ext>
            </a:extLst>
          </p:cNvPr>
          <p:cNvPicPr/>
          <p:nvPr userDrawn="1"/>
        </p:nvPicPr>
        <p:blipFill>
          <a:blip r:embed="rId11">
            <a:extLst>
              <a:ext uri="{28A0092B-C50C-407E-A947-70E740481C1C}">
                <a14:useLocalDpi xmlns:a14="http://schemas.microsoft.com/office/drawing/2010/main" val="0"/>
              </a:ext>
            </a:extLst>
          </a:blip>
          <a:srcRect/>
          <a:stretch/>
        </p:blipFill>
        <p:spPr bwMode="auto">
          <a:xfrm>
            <a:off x="9829801" y="6219582"/>
            <a:ext cx="2338705" cy="442320"/>
          </a:xfrm>
          <a:prstGeom prst="rect">
            <a:avLst/>
          </a:prstGeom>
          <a:noFill/>
          <a:ln>
            <a:noFill/>
          </a:ln>
        </p:spPr>
      </p:pic>
    </p:spTree>
    <p:extLst>
      <p:ext uri="{BB962C8B-B14F-4D97-AF65-F5344CB8AC3E}">
        <p14:creationId xmlns:p14="http://schemas.microsoft.com/office/powerpoint/2010/main" val="33778544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CA672525-7645-463D-8ACF-2444EFC2BC93}"/>
              </a:ext>
            </a:extLst>
          </p:cNvPr>
          <p:cNvSpPr>
            <a:spLocks noGrp="1"/>
          </p:cNvSpPr>
          <p:nvPr>
            <p:ph type="dt" sz="half" idx="10"/>
          </p:nvPr>
        </p:nvSpPr>
        <p:spPr/>
        <p:txBody>
          <a:bodyPr/>
          <a:lstStyle/>
          <a:p>
            <a:fld id="{30A86CA9-5C76-48E9-8C10-71E0AEBF100A}" type="datetimeFigureOut">
              <a:rPr lang="en-GB" smtClean="0"/>
              <a:t>12/06/2024</a:t>
            </a:fld>
            <a:endParaRPr lang="en-GB"/>
          </a:p>
        </p:txBody>
      </p:sp>
      <p:sp>
        <p:nvSpPr>
          <p:cNvPr id="3" name="Marcador de pie de página 2">
            <a:extLst>
              <a:ext uri="{FF2B5EF4-FFF2-40B4-BE49-F238E27FC236}">
                <a16:creationId xmlns:a16="http://schemas.microsoft.com/office/drawing/2014/main" id="{4B2CE3B2-4393-477D-A5B9-88123C7E98BA}"/>
              </a:ext>
            </a:extLst>
          </p:cNvPr>
          <p:cNvSpPr>
            <a:spLocks noGrp="1"/>
          </p:cNvSpPr>
          <p:nvPr>
            <p:ph type="ftr" sz="quarter" idx="11"/>
          </p:nvPr>
        </p:nvSpPr>
        <p:spPr/>
        <p:txBody>
          <a:bodyPr/>
          <a:lstStyle/>
          <a:p>
            <a:endParaRPr lang="en-GB"/>
          </a:p>
        </p:txBody>
      </p:sp>
      <p:sp>
        <p:nvSpPr>
          <p:cNvPr id="4" name="Marcador de número de diapositiva 3">
            <a:extLst>
              <a:ext uri="{FF2B5EF4-FFF2-40B4-BE49-F238E27FC236}">
                <a16:creationId xmlns:a16="http://schemas.microsoft.com/office/drawing/2014/main" id="{A46AA1F1-B924-4E37-8539-A494344C9C37}"/>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1311949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53C5C8A-56A6-423D-B54C-DFD0C322900B}"/>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contenido 2">
            <a:extLst>
              <a:ext uri="{FF2B5EF4-FFF2-40B4-BE49-F238E27FC236}">
                <a16:creationId xmlns:a16="http://schemas.microsoft.com/office/drawing/2014/main" id="{3CEB1A7E-F9CF-40BC-8DB1-E0E001BC9484}"/>
              </a:ext>
            </a:extLst>
          </p:cNvPr>
          <p:cNvSpPr>
            <a:spLocks noGrp="1"/>
          </p:cNvSpPr>
          <p:nvPr>
            <p:ph idx="1"/>
          </p:nvPr>
        </p:nvSpPr>
        <p:spPr>
          <a:xfrm>
            <a:off x="5183188" y="989254"/>
            <a:ext cx="6172200" cy="4882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texto 3">
            <a:extLst>
              <a:ext uri="{FF2B5EF4-FFF2-40B4-BE49-F238E27FC236}">
                <a16:creationId xmlns:a16="http://schemas.microsoft.com/office/drawing/2014/main" id="{03F5641F-38E3-484F-BCC5-A4DF6F1EDA69}"/>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C6E8ECA-34F0-4B90-8A06-40696294FA54}"/>
              </a:ext>
            </a:extLst>
          </p:cNvPr>
          <p:cNvSpPr>
            <a:spLocks noGrp="1"/>
          </p:cNvSpPr>
          <p:nvPr>
            <p:ph type="dt" sz="half" idx="10"/>
          </p:nvPr>
        </p:nvSpPr>
        <p:spPr/>
        <p:txBody>
          <a:bodyPr/>
          <a:lstStyle/>
          <a:p>
            <a:fld id="{30A86CA9-5C76-48E9-8C10-71E0AEBF100A}" type="datetimeFigureOut">
              <a:rPr lang="en-GB" smtClean="0"/>
              <a:t>12/06/2024</a:t>
            </a:fld>
            <a:endParaRPr lang="en-GB"/>
          </a:p>
        </p:txBody>
      </p:sp>
      <p:sp>
        <p:nvSpPr>
          <p:cNvPr id="6" name="Marcador de pie de página 5">
            <a:extLst>
              <a:ext uri="{FF2B5EF4-FFF2-40B4-BE49-F238E27FC236}">
                <a16:creationId xmlns:a16="http://schemas.microsoft.com/office/drawing/2014/main" id="{AE742113-B3BA-4334-9127-8CF70B660C10}"/>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AC39F39F-D29B-4CA5-9186-83800A57DDD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9836504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77EFDB-3427-4A74-ADED-1C4B55439E5C}"/>
              </a:ext>
            </a:extLst>
          </p:cNvPr>
          <p:cNvSpPr>
            <a:spLocks noGrp="1"/>
          </p:cNvSpPr>
          <p:nvPr>
            <p:ph type="title"/>
          </p:nvPr>
        </p:nvSpPr>
        <p:spPr>
          <a:xfrm>
            <a:off x="839789" y="458047"/>
            <a:ext cx="3932237" cy="1603163"/>
          </a:xfrm>
        </p:spPr>
        <p:txBody>
          <a:bodyPr anchor="b"/>
          <a:lstStyle>
            <a:lvl1pPr>
              <a:defRPr sz="3200"/>
            </a:lvl1pPr>
          </a:lstStyle>
          <a:p>
            <a:r>
              <a:rPr lang="es-ES"/>
              <a:t>Haga clic para modificar el estilo de título del patrón</a:t>
            </a:r>
            <a:endParaRPr lang="en-GB"/>
          </a:p>
        </p:txBody>
      </p:sp>
      <p:sp>
        <p:nvSpPr>
          <p:cNvPr id="3" name="Marcador de posición de imagen 2">
            <a:extLst>
              <a:ext uri="{FF2B5EF4-FFF2-40B4-BE49-F238E27FC236}">
                <a16:creationId xmlns:a16="http://schemas.microsoft.com/office/drawing/2014/main" id="{48ECF35F-426D-4B5C-82FB-D2820A89625C}"/>
              </a:ext>
            </a:extLst>
          </p:cNvPr>
          <p:cNvSpPr>
            <a:spLocks noGrp="1"/>
          </p:cNvSpPr>
          <p:nvPr>
            <p:ph type="pic" idx="1"/>
          </p:nvPr>
        </p:nvSpPr>
        <p:spPr>
          <a:xfrm>
            <a:off x="5183188" y="989254"/>
            <a:ext cx="6172200" cy="4882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arcador de texto 3">
            <a:extLst>
              <a:ext uri="{FF2B5EF4-FFF2-40B4-BE49-F238E27FC236}">
                <a16:creationId xmlns:a16="http://schemas.microsoft.com/office/drawing/2014/main" id="{C927E6BD-94C0-4D2F-A69E-CF7F523CF254}"/>
              </a:ext>
            </a:extLst>
          </p:cNvPr>
          <p:cNvSpPr>
            <a:spLocks noGrp="1"/>
          </p:cNvSpPr>
          <p:nvPr>
            <p:ph type="body" sz="half" idx="2"/>
          </p:nvPr>
        </p:nvSpPr>
        <p:spPr>
          <a:xfrm>
            <a:off x="839789" y="2061210"/>
            <a:ext cx="3932237" cy="381864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831BBF6-D052-4509-B6F3-02E438C21E03}"/>
              </a:ext>
            </a:extLst>
          </p:cNvPr>
          <p:cNvSpPr>
            <a:spLocks noGrp="1"/>
          </p:cNvSpPr>
          <p:nvPr>
            <p:ph type="dt" sz="half" idx="10"/>
          </p:nvPr>
        </p:nvSpPr>
        <p:spPr/>
        <p:txBody>
          <a:bodyPr/>
          <a:lstStyle/>
          <a:p>
            <a:fld id="{30A86CA9-5C76-48E9-8C10-71E0AEBF100A}" type="datetimeFigureOut">
              <a:rPr lang="en-GB" smtClean="0"/>
              <a:t>12/06/2024</a:t>
            </a:fld>
            <a:endParaRPr lang="en-GB"/>
          </a:p>
        </p:txBody>
      </p:sp>
      <p:sp>
        <p:nvSpPr>
          <p:cNvPr id="6" name="Marcador de pie de página 5">
            <a:extLst>
              <a:ext uri="{FF2B5EF4-FFF2-40B4-BE49-F238E27FC236}">
                <a16:creationId xmlns:a16="http://schemas.microsoft.com/office/drawing/2014/main" id="{215BE0E7-1498-4FD4-BADD-513B310B1F68}"/>
              </a:ext>
            </a:extLst>
          </p:cNvPr>
          <p:cNvSpPr>
            <a:spLocks noGrp="1"/>
          </p:cNvSpPr>
          <p:nvPr>
            <p:ph type="ftr" sz="quarter" idx="11"/>
          </p:nvPr>
        </p:nvSpPr>
        <p:spPr/>
        <p:txBody>
          <a:bodyPr/>
          <a:lstStyle/>
          <a:p>
            <a:endParaRPr lang="en-GB"/>
          </a:p>
        </p:txBody>
      </p:sp>
      <p:sp>
        <p:nvSpPr>
          <p:cNvPr id="7" name="Marcador de número de diapositiva 6">
            <a:extLst>
              <a:ext uri="{FF2B5EF4-FFF2-40B4-BE49-F238E27FC236}">
                <a16:creationId xmlns:a16="http://schemas.microsoft.com/office/drawing/2014/main" id="{7DED0FA7-5415-418E-8048-484806DE9BC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107710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4823F-D057-4E70-A586-4434224AEFB7}"/>
              </a:ext>
            </a:extLst>
          </p:cNvPr>
          <p:cNvSpPr>
            <a:spLocks noGrp="1"/>
          </p:cNvSpPr>
          <p:nvPr>
            <p:ph type="title"/>
          </p:nvPr>
        </p:nvSpPr>
        <p:spPr/>
        <p:txBody>
          <a:bodyPr/>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D85CBEE5-58FF-402D-8158-AD50AD91109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60179143-6A22-428B-A57D-2E592032ACE2}"/>
              </a:ext>
            </a:extLst>
          </p:cNvPr>
          <p:cNvSpPr>
            <a:spLocks noGrp="1"/>
          </p:cNvSpPr>
          <p:nvPr>
            <p:ph type="dt" sz="half" idx="10"/>
          </p:nvPr>
        </p:nvSpPr>
        <p:spPr/>
        <p:txBody>
          <a:bodyPr/>
          <a:lstStyle/>
          <a:p>
            <a:fld id="{30A86CA9-5C76-48E9-8C10-71E0AEBF100A}" type="datetimeFigureOut">
              <a:rPr lang="en-GB" smtClean="0"/>
              <a:t>12/06/2024</a:t>
            </a:fld>
            <a:endParaRPr lang="en-GB"/>
          </a:p>
        </p:txBody>
      </p:sp>
      <p:sp>
        <p:nvSpPr>
          <p:cNvPr id="5" name="Marcador de pie de página 4">
            <a:extLst>
              <a:ext uri="{FF2B5EF4-FFF2-40B4-BE49-F238E27FC236}">
                <a16:creationId xmlns:a16="http://schemas.microsoft.com/office/drawing/2014/main" id="{A7BFD005-BC5F-4C2F-A640-CD88D90B95D2}"/>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ED66FA8C-62C8-42F0-972B-9B8CA0E98519}"/>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36291499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B05C3F-61B8-4C43-BFEE-EE762DA76880}"/>
              </a:ext>
            </a:extLst>
          </p:cNvPr>
          <p:cNvSpPr>
            <a:spLocks noGrp="1"/>
          </p:cNvSpPr>
          <p:nvPr>
            <p:ph type="title" orient="vert"/>
          </p:nvPr>
        </p:nvSpPr>
        <p:spPr>
          <a:xfrm>
            <a:off x="8724900" y="365801"/>
            <a:ext cx="2628900" cy="5822601"/>
          </a:xfrm>
        </p:spPr>
        <p:txBody>
          <a:bodyPr vert="eaVert"/>
          <a:lstStyle/>
          <a:p>
            <a:r>
              <a:rPr lang="es-ES"/>
              <a:t>Haga clic para modificar el estilo de título del patrón</a:t>
            </a:r>
            <a:endParaRPr lang="en-GB"/>
          </a:p>
        </p:txBody>
      </p:sp>
      <p:sp>
        <p:nvSpPr>
          <p:cNvPr id="3" name="Marcador de texto vertical 2">
            <a:extLst>
              <a:ext uri="{FF2B5EF4-FFF2-40B4-BE49-F238E27FC236}">
                <a16:creationId xmlns:a16="http://schemas.microsoft.com/office/drawing/2014/main" id="{5ED8701F-ED78-4D56-A2F3-8FC2ED60943E}"/>
              </a:ext>
            </a:extLst>
          </p:cNvPr>
          <p:cNvSpPr>
            <a:spLocks noGrp="1"/>
          </p:cNvSpPr>
          <p:nvPr>
            <p:ph type="body" orient="vert" idx="1"/>
          </p:nvPr>
        </p:nvSpPr>
        <p:spPr>
          <a:xfrm>
            <a:off x="838200" y="365801"/>
            <a:ext cx="7734300" cy="5822601"/>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07E65FA4-DE0D-4843-B761-64A527089109}"/>
              </a:ext>
            </a:extLst>
          </p:cNvPr>
          <p:cNvSpPr>
            <a:spLocks noGrp="1"/>
          </p:cNvSpPr>
          <p:nvPr>
            <p:ph type="dt" sz="half" idx="10"/>
          </p:nvPr>
        </p:nvSpPr>
        <p:spPr/>
        <p:txBody>
          <a:bodyPr/>
          <a:lstStyle/>
          <a:p>
            <a:fld id="{30A86CA9-5C76-48E9-8C10-71E0AEBF100A}" type="datetimeFigureOut">
              <a:rPr lang="en-GB" smtClean="0"/>
              <a:t>12/06/2024</a:t>
            </a:fld>
            <a:endParaRPr lang="en-GB"/>
          </a:p>
        </p:txBody>
      </p:sp>
      <p:sp>
        <p:nvSpPr>
          <p:cNvPr id="5" name="Marcador de pie de página 4">
            <a:extLst>
              <a:ext uri="{FF2B5EF4-FFF2-40B4-BE49-F238E27FC236}">
                <a16:creationId xmlns:a16="http://schemas.microsoft.com/office/drawing/2014/main" id="{9ECAA0B1-38C1-4056-B5C5-5CBFD90417A9}"/>
              </a:ext>
            </a:extLst>
          </p:cNvPr>
          <p:cNvSpPr>
            <a:spLocks noGrp="1"/>
          </p:cNvSpPr>
          <p:nvPr>
            <p:ph type="ftr" sz="quarter" idx="11"/>
          </p:nvPr>
        </p:nvSpPr>
        <p:spPr/>
        <p:txBody>
          <a:bodyPr/>
          <a:lstStyle/>
          <a:p>
            <a:endParaRPr lang="en-GB"/>
          </a:p>
        </p:txBody>
      </p:sp>
      <p:sp>
        <p:nvSpPr>
          <p:cNvPr id="6" name="Marcador de número de diapositiva 5">
            <a:extLst>
              <a:ext uri="{FF2B5EF4-FFF2-40B4-BE49-F238E27FC236}">
                <a16:creationId xmlns:a16="http://schemas.microsoft.com/office/drawing/2014/main" id="{8FCD9B40-BA69-4F03-B34D-3D64D98976BF}"/>
              </a:ext>
            </a:extLst>
          </p:cNvPr>
          <p:cNvSpPr>
            <a:spLocks noGrp="1"/>
          </p:cNvSpPr>
          <p:nvPr>
            <p:ph type="sldNum" sz="quarter" idx="12"/>
          </p:nvPr>
        </p:nvSpPr>
        <p:spPr/>
        <p:txBody>
          <a:bodyPr/>
          <a:lstStyle/>
          <a:p>
            <a:fld id="{6DBE1240-05FE-447F-AB55-A9B315C83A4B}" type="slidenum">
              <a:rPr lang="en-GB" smtClean="0"/>
              <a:t>‹#›</a:t>
            </a:fld>
            <a:endParaRPr lang="en-GB"/>
          </a:p>
        </p:txBody>
      </p:sp>
    </p:spTree>
    <p:extLst>
      <p:ext uri="{BB962C8B-B14F-4D97-AF65-F5344CB8AC3E}">
        <p14:creationId xmlns:p14="http://schemas.microsoft.com/office/powerpoint/2010/main" val="29676477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2" name="Imagen 50">
            <a:extLst>
              <a:ext uri="{FF2B5EF4-FFF2-40B4-BE49-F238E27FC236}">
                <a16:creationId xmlns:a16="http://schemas.microsoft.com/office/drawing/2014/main" id="{B3506337-F3C7-F404-09F4-904E70B6AF6E}"/>
              </a:ext>
            </a:extLst>
          </p:cNvPr>
          <p:cNvPicPr/>
          <p:nvPr userDrawn="1"/>
        </p:nvPicPr>
        <p:blipFill>
          <a:blip r:embed="rId12">
            <a:extLst>
              <a:ext uri="{28A0092B-C50C-407E-A947-70E740481C1C}">
                <a14:useLocalDpi xmlns:a14="http://schemas.microsoft.com/office/drawing/2010/main" val="0"/>
              </a:ext>
            </a:extLst>
          </a:blip>
          <a:srcRect/>
          <a:stretch/>
        </p:blipFill>
        <p:spPr bwMode="auto">
          <a:xfrm>
            <a:off x="9829801" y="6219582"/>
            <a:ext cx="2338705" cy="442320"/>
          </a:xfrm>
          <a:prstGeom prst="rect">
            <a:avLst/>
          </a:prstGeom>
          <a:noFill/>
          <a:ln>
            <a:noFill/>
          </a:ln>
        </p:spPr>
      </p:pic>
    </p:spTree>
    <p:extLst>
      <p:ext uri="{BB962C8B-B14F-4D97-AF65-F5344CB8AC3E}">
        <p14:creationId xmlns:p14="http://schemas.microsoft.com/office/powerpoint/2010/main" val="4179918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4263859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7706693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137805FF-5857-A6EE-E6AF-EDF3B41F0BF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b="-2"/>
          <a:stretch/>
        </p:blipFill>
        <p:spPr>
          <a:xfrm>
            <a:off x="7086600" y="0"/>
            <a:ext cx="5105400" cy="6870699"/>
          </a:xfrm>
          <a:prstGeom prst="rect">
            <a:avLst/>
          </a:prstGeom>
        </p:spPr>
      </p:pic>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023879" y="130606"/>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1" y="311150"/>
            <a:ext cx="608614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20" name="Imagen 19" descr="Un dibujo de un perro&#10;&#10;Descripción generada automáticamente con confianza media">
            <a:extLst>
              <a:ext uri="{FF2B5EF4-FFF2-40B4-BE49-F238E27FC236}">
                <a16:creationId xmlns:a16="http://schemas.microsoft.com/office/drawing/2014/main" id="{8D91507A-E5FD-4F81-8084-ED0CF44931D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647804" y="859216"/>
            <a:ext cx="426085" cy="294577"/>
          </a:xfrm>
          <a:prstGeom prst="rect">
            <a:avLst/>
          </a:prstGeom>
        </p:spPr>
      </p:pic>
    </p:spTree>
    <p:extLst>
      <p:ext uri="{BB962C8B-B14F-4D97-AF65-F5344CB8AC3E}">
        <p14:creationId xmlns:p14="http://schemas.microsoft.com/office/powerpoint/2010/main" val="2683043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0" y="0"/>
            <a:ext cx="6093675" cy="4445005"/>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sp>
        <p:nvSpPr>
          <p:cNvPr id="9" name="Rectángulo 8">
            <a:extLst>
              <a:ext uri="{FF2B5EF4-FFF2-40B4-BE49-F238E27FC236}">
                <a16:creationId xmlns:a16="http://schemas.microsoft.com/office/drawing/2014/main" id="{3B86B49A-E309-306F-54EA-1E91AEFD27BB}"/>
              </a:ext>
            </a:extLst>
          </p:cNvPr>
          <p:cNvSpPr/>
          <p:nvPr userDrawn="1"/>
        </p:nvSpPr>
        <p:spPr>
          <a:xfrm>
            <a:off x="3657179" y="5634288"/>
            <a:ext cx="1236412" cy="123641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object 12">
            <a:extLst>
              <a:ext uri="{FF2B5EF4-FFF2-40B4-BE49-F238E27FC236}">
                <a16:creationId xmlns:a16="http://schemas.microsoft.com/office/drawing/2014/main" id="{5FE8D229-B039-4150-3CC7-A90C7A82C428}"/>
              </a:ext>
            </a:extLst>
          </p:cNvPr>
          <p:cNvSpPr/>
          <p:nvPr userDrawn="1"/>
        </p:nvSpPr>
        <p:spPr>
          <a:xfrm>
            <a:off x="2428304" y="4438510"/>
            <a:ext cx="1242631"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6BB188"/>
          </a:solidFill>
        </p:spPr>
        <p:txBody>
          <a:bodyPr wrap="square" lIns="0" tIns="0" rIns="0" bIns="0" rtlCol="0"/>
          <a:lstStyle/>
          <a:p>
            <a:endParaRPr/>
          </a:p>
        </p:txBody>
      </p:sp>
      <p:sp>
        <p:nvSpPr>
          <p:cNvPr id="11" name="Rectángulo 10">
            <a:extLst>
              <a:ext uri="{FF2B5EF4-FFF2-40B4-BE49-F238E27FC236}">
                <a16:creationId xmlns:a16="http://schemas.microsoft.com/office/drawing/2014/main" id="{4D247D67-8E2B-31C5-C8A0-D5D6C35C3466}"/>
              </a:ext>
            </a:extLst>
          </p:cNvPr>
          <p:cNvSpPr/>
          <p:nvPr userDrawn="1"/>
        </p:nvSpPr>
        <p:spPr>
          <a:xfrm>
            <a:off x="1212899" y="5634288"/>
            <a:ext cx="1236412" cy="123641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Rectángulo 11">
            <a:extLst>
              <a:ext uri="{FF2B5EF4-FFF2-40B4-BE49-F238E27FC236}">
                <a16:creationId xmlns:a16="http://schemas.microsoft.com/office/drawing/2014/main" id="{1CD11B8C-5E46-1D50-21DC-A81F63330B4D}"/>
              </a:ext>
            </a:extLst>
          </p:cNvPr>
          <p:cNvSpPr/>
          <p:nvPr userDrawn="1"/>
        </p:nvSpPr>
        <p:spPr>
          <a:xfrm>
            <a:off x="5012862" y="2"/>
            <a:ext cx="1083138" cy="987162"/>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215ECAC5-8F58-7F5F-622B-0B7282FFADD6}"/>
              </a:ext>
            </a:extLst>
          </p:cNvPr>
          <p:cNvSpPr/>
          <p:nvPr userDrawn="1"/>
        </p:nvSpPr>
        <p:spPr>
          <a:xfrm>
            <a:off x="3946062" y="2"/>
            <a:ext cx="1083138" cy="987162"/>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3A8E09E6-072B-3BB2-09B2-2F1D41A6B4AE}"/>
              </a:ext>
            </a:extLst>
          </p:cNvPr>
          <p:cNvSpPr/>
          <p:nvPr userDrawn="1"/>
        </p:nvSpPr>
        <p:spPr>
          <a:xfrm>
            <a:off x="2879262" y="2"/>
            <a:ext cx="1083138" cy="98716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5" name="Imagen 14" descr="Patrón de fondo&#10;&#10;Descripción generada automáticamente">
            <a:extLst>
              <a:ext uri="{FF2B5EF4-FFF2-40B4-BE49-F238E27FC236}">
                <a16:creationId xmlns:a16="http://schemas.microsoft.com/office/drawing/2014/main" id="{D4448343-1AE6-F56C-54AC-92A22E41AFBB}"/>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4438510"/>
            <a:ext cx="1233122" cy="2432190"/>
          </a:xfrm>
          <a:prstGeom prst="rect">
            <a:avLst/>
          </a:prstGeom>
        </p:spPr>
      </p:pic>
      <p:sp>
        <p:nvSpPr>
          <p:cNvPr id="16" name="object 5">
            <a:extLst>
              <a:ext uri="{FF2B5EF4-FFF2-40B4-BE49-F238E27FC236}">
                <a16:creationId xmlns:a16="http://schemas.microsoft.com/office/drawing/2014/main" id="{8B60C17B-0742-9FC2-AB7E-A06FF6B60618}"/>
              </a:ext>
            </a:extLst>
          </p:cNvPr>
          <p:cNvSpPr/>
          <p:nvPr userDrawn="1"/>
        </p:nvSpPr>
        <p:spPr>
          <a:xfrm>
            <a:off x="4885851" y="4445005"/>
            <a:ext cx="1223010" cy="1212850"/>
          </a:xfrm>
          <a:custGeom>
            <a:avLst/>
            <a:gdLst/>
            <a:ahLst/>
            <a:cxnLst/>
            <a:rect l="l" t="t" r="r" b="b"/>
            <a:pathLst>
              <a:path w="1223010" h="1212850">
                <a:moveTo>
                  <a:pt x="1222997" y="0"/>
                </a:moveTo>
                <a:lnTo>
                  <a:pt x="1212697" y="0"/>
                </a:lnTo>
                <a:lnTo>
                  <a:pt x="1163924" y="962"/>
                </a:lnTo>
                <a:lnTo>
                  <a:pt x="1115639" y="3827"/>
                </a:lnTo>
                <a:lnTo>
                  <a:pt x="1067879" y="8557"/>
                </a:lnTo>
                <a:lnTo>
                  <a:pt x="1020681" y="15116"/>
                </a:lnTo>
                <a:lnTo>
                  <a:pt x="974080" y="23469"/>
                </a:lnTo>
                <a:lnTo>
                  <a:pt x="928112" y="33578"/>
                </a:lnTo>
                <a:lnTo>
                  <a:pt x="882815" y="45407"/>
                </a:lnTo>
                <a:lnTo>
                  <a:pt x="838224" y="58921"/>
                </a:lnTo>
                <a:lnTo>
                  <a:pt x="794375" y="74083"/>
                </a:lnTo>
                <a:lnTo>
                  <a:pt x="751305" y="90857"/>
                </a:lnTo>
                <a:lnTo>
                  <a:pt x="709050" y="109207"/>
                </a:lnTo>
                <a:lnTo>
                  <a:pt x="667646" y="129096"/>
                </a:lnTo>
                <a:lnTo>
                  <a:pt x="627129" y="150488"/>
                </a:lnTo>
                <a:lnTo>
                  <a:pt x="587536" y="173348"/>
                </a:lnTo>
                <a:lnTo>
                  <a:pt x="548902" y="197638"/>
                </a:lnTo>
                <a:lnTo>
                  <a:pt x="511265" y="223322"/>
                </a:lnTo>
                <a:lnTo>
                  <a:pt x="474660" y="250365"/>
                </a:lnTo>
                <a:lnTo>
                  <a:pt x="439123" y="278730"/>
                </a:lnTo>
                <a:lnTo>
                  <a:pt x="404691" y="308380"/>
                </a:lnTo>
                <a:lnTo>
                  <a:pt x="371400" y="339281"/>
                </a:lnTo>
                <a:lnTo>
                  <a:pt x="339286" y="371395"/>
                </a:lnTo>
                <a:lnTo>
                  <a:pt x="308385" y="404686"/>
                </a:lnTo>
                <a:lnTo>
                  <a:pt x="278734" y="439117"/>
                </a:lnTo>
                <a:lnTo>
                  <a:pt x="250369" y="474654"/>
                </a:lnTo>
                <a:lnTo>
                  <a:pt x="223326" y="511259"/>
                </a:lnTo>
                <a:lnTo>
                  <a:pt x="197641" y="548897"/>
                </a:lnTo>
                <a:lnTo>
                  <a:pt x="173350" y="587530"/>
                </a:lnTo>
                <a:lnTo>
                  <a:pt x="150491" y="627123"/>
                </a:lnTo>
                <a:lnTo>
                  <a:pt x="129098" y="667640"/>
                </a:lnTo>
                <a:lnTo>
                  <a:pt x="109209" y="709044"/>
                </a:lnTo>
                <a:lnTo>
                  <a:pt x="90859" y="751300"/>
                </a:lnTo>
                <a:lnTo>
                  <a:pt x="74085" y="794370"/>
                </a:lnTo>
                <a:lnTo>
                  <a:pt x="58923" y="838219"/>
                </a:lnTo>
                <a:lnTo>
                  <a:pt x="45408" y="882811"/>
                </a:lnTo>
                <a:lnTo>
                  <a:pt x="33578" y="928108"/>
                </a:lnTo>
                <a:lnTo>
                  <a:pt x="23469" y="974076"/>
                </a:lnTo>
                <a:lnTo>
                  <a:pt x="15117" y="1020678"/>
                </a:lnTo>
                <a:lnTo>
                  <a:pt x="8557" y="1067877"/>
                </a:lnTo>
                <a:lnTo>
                  <a:pt x="3827" y="1115637"/>
                </a:lnTo>
                <a:lnTo>
                  <a:pt x="962" y="1163923"/>
                </a:lnTo>
                <a:lnTo>
                  <a:pt x="0" y="1212697"/>
                </a:lnTo>
                <a:lnTo>
                  <a:pt x="1222997" y="1212697"/>
                </a:lnTo>
                <a:lnTo>
                  <a:pt x="1222997" y="0"/>
                </a:lnTo>
                <a:close/>
              </a:path>
            </a:pathLst>
          </a:custGeom>
          <a:solidFill>
            <a:srgbClr val="003399"/>
          </a:solidFill>
        </p:spPr>
        <p:txBody>
          <a:bodyPr wrap="square" lIns="0" tIns="0" rIns="0" bIns="0" rtlCol="0"/>
          <a:lstStyle/>
          <a:p>
            <a:endParaRPr/>
          </a:p>
        </p:txBody>
      </p:sp>
      <p:sp>
        <p:nvSpPr>
          <p:cNvPr id="17" name="object 16">
            <a:extLst>
              <a:ext uri="{FF2B5EF4-FFF2-40B4-BE49-F238E27FC236}">
                <a16:creationId xmlns:a16="http://schemas.microsoft.com/office/drawing/2014/main" id="{91098FAB-F165-EE15-2E69-55924EE693FB}"/>
              </a:ext>
            </a:extLst>
          </p:cNvPr>
          <p:cNvSpPr/>
          <p:nvPr userDrawn="1"/>
        </p:nvSpPr>
        <p:spPr>
          <a:xfrm>
            <a:off x="4889500" y="5650725"/>
            <a:ext cx="1221740" cy="1221740"/>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sp>
        <p:nvSpPr>
          <p:cNvPr id="20" name="object 16">
            <a:extLst>
              <a:ext uri="{FF2B5EF4-FFF2-40B4-BE49-F238E27FC236}">
                <a16:creationId xmlns:a16="http://schemas.microsoft.com/office/drawing/2014/main" id="{3387D0DD-C550-57B3-4353-CB37A181170D}"/>
              </a:ext>
            </a:extLst>
          </p:cNvPr>
          <p:cNvSpPr/>
          <p:nvPr userDrawn="1"/>
        </p:nvSpPr>
        <p:spPr>
          <a:xfrm>
            <a:off x="5029200" y="996950"/>
            <a:ext cx="1073624" cy="963131"/>
          </a:xfrm>
          <a:custGeom>
            <a:avLst/>
            <a:gdLst/>
            <a:ahLst/>
            <a:cxnLst/>
            <a:rect l="l" t="t" r="r" b="b"/>
            <a:pathLst>
              <a:path w="1221739" h="1221739">
                <a:moveTo>
                  <a:pt x="1221257" y="0"/>
                </a:moveTo>
                <a:lnTo>
                  <a:pt x="0" y="0"/>
                </a:lnTo>
                <a:lnTo>
                  <a:pt x="0" y="1221257"/>
                </a:lnTo>
                <a:lnTo>
                  <a:pt x="1221257" y="1221257"/>
                </a:lnTo>
                <a:lnTo>
                  <a:pt x="1221257" y="0"/>
                </a:lnTo>
                <a:close/>
              </a:path>
            </a:pathLst>
          </a:custGeom>
          <a:solidFill>
            <a:srgbClr val="003399"/>
          </a:solidFill>
        </p:spPr>
        <p:txBody>
          <a:bodyPr wrap="square" lIns="0" tIns="0" rIns="0" bIns="0" rtlCol="0"/>
          <a:lstStyle/>
          <a:p>
            <a:endParaRPr/>
          </a:p>
        </p:txBody>
      </p:sp>
      <p:grpSp>
        <p:nvGrpSpPr>
          <p:cNvPr id="21" name="Grupo 20">
            <a:extLst>
              <a:ext uri="{FF2B5EF4-FFF2-40B4-BE49-F238E27FC236}">
                <a16:creationId xmlns:a16="http://schemas.microsoft.com/office/drawing/2014/main" id="{72F1D396-F8FA-9C63-E0DC-3CD1D006BAC1}"/>
              </a:ext>
            </a:extLst>
          </p:cNvPr>
          <p:cNvGrpSpPr/>
          <p:nvPr userDrawn="1"/>
        </p:nvGrpSpPr>
        <p:grpSpPr>
          <a:xfrm>
            <a:off x="-6824" y="4425950"/>
            <a:ext cx="1224979" cy="1231900"/>
            <a:chOff x="-6824" y="4376003"/>
            <a:chExt cx="1224979" cy="1231900"/>
          </a:xfrm>
        </p:grpSpPr>
        <p:sp>
          <p:nvSpPr>
            <p:cNvPr id="22" name="object 6">
              <a:extLst>
                <a:ext uri="{FF2B5EF4-FFF2-40B4-BE49-F238E27FC236}">
                  <a16:creationId xmlns:a16="http://schemas.microsoft.com/office/drawing/2014/main" id="{CB32DD6C-C583-2520-AAFF-39D40ED291C8}"/>
                </a:ext>
              </a:extLst>
            </p:cNvPr>
            <p:cNvSpPr/>
            <p:nvPr/>
          </p:nvSpPr>
          <p:spPr>
            <a:xfrm>
              <a:off x="-6824" y="4376003"/>
              <a:ext cx="615950" cy="1231900"/>
            </a:xfrm>
            <a:custGeom>
              <a:avLst/>
              <a:gdLst/>
              <a:ahLst/>
              <a:cxnLst/>
              <a:rect l="l" t="t" r="r" b="b"/>
              <a:pathLst>
                <a:path w="615950" h="1231900">
                  <a:moveTo>
                    <a:pt x="615950" y="0"/>
                  </a:moveTo>
                  <a:lnTo>
                    <a:pt x="567813" y="1853"/>
                  </a:lnTo>
                  <a:lnTo>
                    <a:pt x="520690" y="7321"/>
                  </a:lnTo>
                  <a:lnTo>
                    <a:pt x="474717" y="16267"/>
                  </a:lnTo>
                  <a:lnTo>
                    <a:pt x="430031" y="28554"/>
                  </a:lnTo>
                  <a:lnTo>
                    <a:pt x="386770" y="44046"/>
                  </a:lnTo>
                  <a:lnTo>
                    <a:pt x="345069" y="62605"/>
                  </a:lnTo>
                  <a:lnTo>
                    <a:pt x="305067" y="84094"/>
                  </a:lnTo>
                  <a:lnTo>
                    <a:pt x="266899" y="108377"/>
                  </a:lnTo>
                  <a:lnTo>
                    <a:pt x="230703" y="135316"/>
                  </a:lnTo>
                  <a:lnTo>
                    <a:pt x="196616" y="164775"/>
                  </a:lnTo>
                  <a:lnTo>
                    <a:pt x="164775" y="196616"/>
                  </a:lnTo>
                  <a:lnTo>
                    <a:pt x="135316" y="230703"/>
                  </a:lnTo>
                  <a:lnTo>
                    <a:pt x="108377" y="266899"/>
                  </a:lnTo>
                  <a:lnTo>
                    <a:pt x="84094" y="305067"/>
                  </a:lnTo>
                  <a:lnTo>
                    <a:pt x="62605" y="345069"/>
                  </a:lnTo>
                  <a:lnTo>
                    <a:pt x="44046" y="386770"/>
                  </a:lnTo>
                  <a:lnTo>
                    <a:pt x="28554" y="430031"/>
                  </a:lnTo>
                  <a:lnTo>
                    <a:pt x="16267" y="474717"/>
                  </a:lnTo>
                  <a:lnTo>
                    <a:pt x="7321" y="520690"/>
                  </a:lnTo>
                  <a:lnTo>
                    <a:pt x="1853" y="567813"/>
                  </a:lnTo>
                  <a:lnTo>
                    <a:pt x="0" y="615950"/>
                  </a:lnTo>
                  <a:lnTo>
                    <a:pt x="1853" y="664086"/>
                  </a:lnTo>
                  <a:lnTo>
                    <a:pt x="7321" y="711209"/>
                  </a:lnTo>
                  <a:lnTo>
                    <a:pt x="16267" y="757182"/>
                  </a:lnTo>
                  <a:lnTo>
                    <a:pt x="28554" y="801868"/>
                  </a:lnTo>
                  <a:lnTo>
                    <a:pt x="44046" y="845129"/>
                  </a:lnTo>
                  <a:lnTo>
                    <a:pt x="62605" y="886830"/>
                  </a:lnTo>
                  <a:lnTo>
                    <a:pt x="84094" y="926832"/>
                  </a:lnTo>
                  <a:lnTo>
                    <a:pt x="108377" y="965000"/>
                  </a:lnTo>
                  <a:lnTo>
                    <a:pt x="135316" y="1001196"/>
                  </a:lnTo>
                  <a:lnTo>
                    <a:pt x="164775" y="1035283"/>
                  </a:lnTo>
                  <a:lnTo>
                    <a:pt x="196616" y="1067124"/>
                  </a:lnTo>
                  <a:lnTo>
                    <a:pt x="230703" y="1096583"/>
                  </a:lnTo>
                  <a:lnTo>
                    <a:pt x="266899" y="1123522"/>
                  </a:lnTo>
                  <a:lnTo>
                    <a:pt x="305067" y="1147805"/>
                  </a:lnTo>
                  <a:lnTo>
                    <a:pt x="345069" y="1169294"/>
                  </a:lnTo>
                  <a:lnTo>
                    <a:pt x="386770" y="1187853"/>
                  </a:lnTo>
                  <a:lnTo>
                    <a:pt x="430031" y="1203345"/>
                  </a:lnTo>
                  <a:lnTo>
                    <a:pt x="474717" y="1215632"/>
                  </a:lnTo>
                  <a:lnTo>
                    <a:pt x="520690" y="1224578"/>
                  </a:lnTo>
                  <a:lnTo>
                    <a:pt x="567813" y="1230046"/>
                  </a:lnTo>
                  <a:lnTo>
                    <a:pt x="615950" y="1231900"/>
                  </a:lnTo>
                  <a:lnTo>
                    <a:pt x="615950" y="0"/>
                  </a:lnTo>
                  <a:close/>
                </a:path>
              </a:pathLst>
            </a:custGeom>
            <a:solidFill>
              <a:srgbClr val="2C7470"/>
            </a:solidFill>
          </p:spPr>
          <p:txBody>
            <a:bodyPr wrap="square" lIns="0" tIns="0" rIns="0" bIns="0" rtlCol="0"/>
            <a:lstStyle/>
            <a:p>
              <a:endParaRPr/>
            </a:p>
          </p:txBody>
        </p:sp>
        <p:sp>
          <p:nvSpPr>
            <p:cNvPr id="23" name="Forma libre: forma 22">
              <a:extLst>
                <a:ext uri="{FF2B5EF4-FFF2-40B4-BE49-F238E27FC236}">
                  <a16:creationId xmlns:a16="http://schemas.microsoft.com/office/drawing/2014/main" id="{581D127E-3ED2-80E2-B593-0306FA07AC23}"/>
                </a:ext>
              </a:extLst>
            </p:cNvPr>
            <p:cNvSpPr/>
            <p:nvPr/>
          </p:nvSpPr>
          <p:spPr>
            <a:xfrm>
              <a:off x="609600" y="4381083"/>
              <a:ext cx="608555" cy="122174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grpSp>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83496" y="108052"/>
            <a:ext cx="2223512" cy="987162"/>
          </a:xfrm>
          <a:prstGeom prst="rect">
            <a:avLst/>
          </a:prstGeom>
        </p:spPr>
      </p:pic>
      <p:pic>
        <p:nvPicPr>
          <p:cNvPr id="25" name="Imagen 24" descr="Un dibujo de un animal&#10;&#10;Descripción generada automáticamente con confianza baja">
            <a:extLst>
              <a:ext uri="{FF2B5EF4-FFF2-40B4-BE49-F238E27FC236}">
                <a16:creationId xmlns:a16="http://schemas.microsoft.com/office/drawing/2014/main" id="{376ADDD9-F84C-BEC0-1BFA-10C9201241A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3060437" y="158750"/>
            <a:ext cx="658385" cy="703791"/>
          </a:xfrm>
          <a:prstGeom prst="rect">
            <a:avLst/>
          </a:prstGeom>
        </p:spPr>
      </p:pic>
      <p:pic>
        <p:nvPicPr>
          <p:cNvPr id="26" name="Imagen 25" descr="Un dibujo de un animal&#10;&#10;Descripción generada automáticamente con confianza baja">
            <a:extLst>
              <a:ext uri="{FF2B5EF4-FFF2-40B4-BE49-F238E27FC236}">
                <a16:creationId xmlns:a16="http://schemas.microsoft.com/office/drawing/2014/main" id="{E1146FC4-63CA-7E60-F573-701E17416F71}"/>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875010" y="4746528"/>
            <a:ext cx="490696" cy="605704"/>
          </a:xfrm>
          <a:prstGeom prst="rect">
            <a:avLst/>
          </a:prstGeom>
        </p:spPr>
      </p:pic>
      <p:pic>
        <p:nvPicPr>
          <p:cNvPr id="27" name="Imagen 26" descr="Un dibujo de un perro&#10;&#10;Descripción generada automáticamente con confianza media">
            <a:extLst>
              <a:ext uri="{FF2B5EF4-FFF2-40B4-BE49-F238E27FC236}">
                <a16:creationId xmlns:a16="http://schemas.microsoft.com/office/drawing/2014/main" id="{9215EF1C-A878-5A3F-37E5-F719033B4520}"/>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4196318" y="337795"/>
            <a:ext cx="612979" cy="423788"/>
          </a:xfrm>
          <a:prstGeom prst="rect">
            <a:avLst/>
          </a:prstGeom>
        </p:spPr>
      </p:pic>
      <p:pic>
        <p:nvPicPr>
          <p:cNvPr id="28" name="Imagen 27" descr="Imagen que contiene dibujo, reloj&#10;&#10;Descripción generada automáticamente">
            <a:extLst>
              <a:ext uri="{FF2B5EF4-FFF2-40B4-BE49-F238E27FC236}">
                <a16:creationId xmlns:a16="http://schemas.microsoft.com/office/drawing/2014/main" id="{55DDD743-CAE6-4771-0A9B-B1F3BBD38C47}"/>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5243433" y="285033"/>
            <a:ext cx="552437" cy="522167"/>
          </a:xfrm>
          <a:prstGeom prst="rect">
            <a:avLst/>
          </a:prstGeom>
        </p:spPr>
      </p:pic>
      <p:pic>
        <p:nvPicPr>
          <p:cNvPr id="29" name="Imagen 28" descr="Dibujo en blanco y negro&#10;&#10;Descripción generada automáticamente con confianza baja">
            <a:extLst>
              <a:ext uri="{FF2B5EF4-FFF2-40B4-BE49-F238E27FC236}">
                <a16:creationId xmlns:a16="http://schemas.microsoft.com/office/drawing/2014/main" id="{ED03888B-AF6E-9876-98EC-66A1AAB79B4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976049" y="5951076"/>
            <a:ext cx="590369" cy="621037"/>
          </a:xfrm>
          <a:prstGeom prst="rect">
            <a:avLst/>
          </a:prstGeom>
        </p:spPr>
      </p:pic>
      <p:pic>
        <p:nvPicPr>
          <p:cNvPr id="31" name="Imagen 30" descr="Un dibujo de un animal&#10;&#10;Descripción generada automáticamente con confianza baja">
            <a:extLst>
              <a:ext uri="{FF2B5EF4-FFF2-40B4-BE49-F238E27FC236}">
                <a16:creationId xmlns:a16="http://schemas.microsoft.com/office/drawing/2014/main" id="{C6FA8A68-E321-F480-0EEB-D680C1776B6C}"/>
              </a:ext>
            </a:extLst>
          </p:cNvPr>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5288431" y="1238539"/>
            <a:ext cx="454410" cy="477712"/>
          </a:xfrm>
          <a:prstGeom prst="rect">
            <a:avLst/>
          </a:prstGeom>
        </p:spPr>
      </p:pic>
      <p:pic>
        <p:nvPicPr>
          <p:cNvPr id="32" name="Imagen 31" descr="Imagen que contiene Texto&#10;&#10;Descripción generada automáticamente">
            <a:extLst>
              <a:ext uri="{FF2B5EF4-FFF2-40B4-BE49-F238E27FC236}">
                <a16:creationId xmlns:a16="http://schemas.microsoft.com/office/drawing/2014/main" id="{491B8AE0-AB3C-E529-4BB5-52CCEEC9424D}"/>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1454225" y="5951076"/>
            <a:ext cx="825311" cy="601153"/>
          </a:xfrm>
          <a:prstGeom prst="rect">
            <a:avLst/>
          </a:prstGeom>
        </p:spPr>
      </p:pic>
      <p:sp>
        <p:nvSpPr>
          <p:cNvPr id="34" name="Marcador de texto 33">
            <a:extLst>
              <a:ext uri="{FF2B5EF4-FFF2-40B4-BE49-F238E27FC236}">
                <a16:creationId xmlns:a16="http://schemas.microsoft.com/office/drawing/2014/main" id="{DFC5C3F9-259A-36CA-3B03-0D0FA6D957EA}"/>
              </a:ext>
            </a:extLst>
          </p:cNvPr>
          <p:cNvSpPr>
            <a:spLocks noGrp="1"/>
          </p:cNvSpPr>
          <p:nvPr>
            <p:ph type="body" sz="quarter" idx="10" hasCustomPrompt="1"/>
          </p:nvPr>
        </p:nvSpPr>
        <p:spPr>
          <a:xfrm>
            <a:off x="6934200" y="1736324"/>
            <a:ext cx="4495800" cy="1430337"/>
          </a:xfrm>
          <a:prstGeom prst="rect">
            <a:avLst/>
          </a:prstGeom>
        </p:spPr>
        <p:txBody>
          <a:bodyPr/>
          <a:lstStyle>
            <a:lvl1pPr>
              <a:defRPr sz="3200">
                <a:solidFill>
                  <a:srgbClr val="003399"/>
                </a:solidFill>
                <a:latin typeface="EC Square Sans Pro" panose="020B05060400000200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hasCustomPrompt="1"/>
          </p:nvPr>
        </p:nvSpPr>
        <p:spPr>
          <a:xfrm>
            <a:off x="6934200" y="4102095"/>
            <a:ext cx="4495800" cy="323855"/>
          </a:xfrm>
          <a:prstGeom prst="rect">
            <a:avLst/>
          </a:prstGeom>
        </p:spPr>
        <p:txBody>
          <a:bodyPr/>
          <a:lstStyle>
            <a:lvl1pPr>
              <a:defRPr sz="1400">
                <a:solidFill>
                  <a:schemeClr val="tx1"/>
                </a:solidFill>
                <a:latin typeface="EC Square Sans Pro" panose="020B0506040000020004" pitchFamily="34" charset="0"/>
                <a:cs typeface="Arial" panose="020B0604020202020204" pitchFamily="34" charset="0"/>
              </a:defRPr>
            </a:lvl1pPr>
          </a:lstStyle>
          <a:p>
            <a:pPr lvl="0"/>
            <a:r>
              <a:rPr lang="es-ES" dirty="0"/>
              <a:t>Date</a:t>
            </a:r>
          </a:p>
        </p:txBody>
      </p:sp>
      <p:pic>
        <p:nvPicPr>
          <p:cNvPr id="2" name="Imagen 50">
            <a:extLst>
              <a:ext uri="{FF2B5EF4-FFF2-40B4-BE49-F238E27FC236}">
                <a16:creationId xmlns:a16="http://schemas.microsoft.com/office/drawing/2014/main" id="{D1A1D15B-9A50-9B8D-3F3B-6DE9F10D0B61}"/>
              </a:ext>
            </a:extLst>
          </p:cNvPr>
          <p:cNvPicPr/>
          <p:nvPr userDrawn="1"/>
        </p:nvPicPr>
        <p:blipFill>
          <a:blip r:embed="rId12">
            <a:extLst>
              <a:ext uri="{28A0092B-C50C-407E-A947-70E740481C1C}">
                <a14:useLocalDpi xmlns:a14="http://schemas.microsoft.com/office/drawing/2010/main" val="0"/>
              </a:ext>
            </a:extLst>
          </a:blip>
          <a:srcRect/>
          <a:stretch/>
        </p:blipFill>
        <p:spPr bwMode="auto">
          <a:xfrm>
            <a:off x="9829801" y="6219582"/>
            <a:ext cx="2338705" cy="442320"/>
          </a:xfrm>
          <a:prstGeom prst="rect">
            <a:avLst/>
          </a:prstGeom>
          <a:noFill/>
          <a:ln>
            <a:noFill/>
          </a:ln>
        </p:spPr>
      </p:pic>
    </p:spTree>
    <p:extLst>
      <p:ext uri="{BB962C8B-B14F-4D97-AF65-F5344CB8AC3E}">
        <p14:creationId xmlns:p14="http://schemas.microsoft.com/office/powerpoint/2010/main" val="927347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382679122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9663"/>
            <a:ext cx="1166832" cy="2216150"/>
          </a:xfrm>
          <a:prstGeom prst="rect">
            <a:avLst/>
          </a:prstGeom>
        </p:spPr>
      </p:pic>
      <p:sp>
        <p:nvSpPr>
          <p:cNvPr id="9" name="Marcador de posición de imagen 3">
            <a:extLst>
              <a:ext uri="{FF2B5EF4-FFF2-40B4-BE49-F238E27FC236}">
                <a16:creationId xmlns:a16="http://schemas.microsoft.com/office/drawing/2014/main" id="{FD5042EF-2420-4752-126A-B99C1EF849E6}"/>
              </a:ext>
            </a:extLst>
          </p:cNvPr>
          <p:cNvSpPr>
            <a:spLocks noGrp="1"/>
          </p:cNvSpPr>
          <p:nvPr>
            <p:ph type="pic" sz="quarter" idx="11"/>
          </p:nvPr>
        </p:nvSpPr>
        <p:spPr>
          <a:xfrm>
            <a:off x="7086600" y="1154113"/>
            <a:ext cx="5105400" cy="5716587"/>
          </a:xfrm>
          <a:prstGeom prst="rect">
            <a:avLst/>
          </a:prstGeom>
        </p:spPr>
        <p:txBody>
          <a:bodyPr anchor="t"/>
          <a:lstStyle>
            <a:lvl1pPr algn="ctr">
              <a:defRPr>
                <a:latin typeface="Arial" panose="020B0604020202020204" pitchFamily="34" charset="0"/>
                <a:cs typeface="Arial" panose="020B0604020202020204" pitchFamily="34" charset="0"/>
              </a:defRPr>
            </a:lvl1pPr>
          </a:lstStyle>
          <a:p>
            <a:endParaRPr lang="es-ES_tradnl" dirty="0"/>
          </a:p>
          <a:p>
            <a:endParaRPr lang="es-ES_tradnl" dirty="0"/>
          </a:p>
          <a:p>
            <a:endParaRPr lang="es-ES_tradnl" dirty="0"/>
          </a:p>
          <a:p>
            <a:endParaRPr lang="es-ES_tradnl" dirty="0"/>
          </a:p>
          <a:p>
            <a:endParaRPr lang="es-ES_tradnl" dirty="0"/>
          </a:p>
          <a:p>
            <a:endParaRPr lang="es-ES_tradnl" dirty="0"/>
          </a:p>
          <a:p>
            <a:endParaRPr lang="es-ES_tradnl" dirty="0"/>
          </a:p>
          <a:p>
            <a:r>
              <a:rPr lang="es-ES_tradnl" dirty="0" err="1"/>
              <a:t>Insert</a:t>
            </a:r>
            <a:r>
              <a:rPr lang="es-ES_tradnl" dirty="0"/>
              <a:t> </a:t>
            </a:r>
            <a:r>
              <a:rPr lang="es-ES_tradnl" dirty="0" err="1"/>
              <a:t>image</a:t>
            </a:r>
            <a:r>
              <a:rPr lang="es-ES_tradnl" dirty="0"/>
              <a:t> </a:t>
            </a:r>
            <a:r>
              <a:rPr lang="es-ES_tradnl" dirty="0" err="1"/>
              <a:t>here</a:t>
            </a:r>
            <a:endParaRPr lang="es-ES" dirty="0"/>
          </a:p>
        </p:txBody>
      </p:sp>
    </p:spTree>
    <p:extLst>
      <p:ext uri="{BB962C8B-B14F-4D97-AF65-F5344CB8AC3E}">
        <p14:creationId xmlns:p14="http://schemas.microsoft.com/office/powerpoint/2010/main" val="3091732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14027"/>
            <a:ext cx="1740296" cy="3468560"/>
          </a:xfrm>
          <a:prstGeom prst="rect">
            <a:avLst/>
          </a:prstGeom>
        </p:spPr>
      </p:pic>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3" y="1734990"/>
            <a:ext cx="3469745" cy="173228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10813246" y="1905634"/>
            <a:ext cx="1105152" cy="118136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7327661" y="2162432"/>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6" name="Marcador de texto 34">
            <a:extLst>
              <a:ext uri="{FF2B5EF4-FFF2-40B4-BE49-F238E27FC236}">
                <a16:creationId xmlns:a16="http://schemas.microsoft.com/office/drawing/2014/main" id="{181AEA2E-1C99-4294-892E-2840BA551D28}"/>
              </a:ext>
            </a:extLst>
          </p:cNvPr>
          <p:cNvSpPr>
            <a:spLocks noGrp="1"/>
          </p:cNvSpPr>
          <p:nvPr>
            <p:ph type="body" sz="quarter" idx="10" hasCustomPrompt="1"/>
          </p:nvPr>
        </p:nvSpPr>
        <p:spPr>
          <a:xfrm>
            <a:off x="3571193" y="2056688"/>
            <a:ext cx="3488650" cy="781632"/>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n-GB" noProof="0" dirty="0"/>
              <a:t>Thank you!</a:t>
            </a:r>
          </a:p>
        </p:txBody>
      </p:sp>
      <p:grpSp>
        <p:nvGrpSpPr>
          <p:cNvPr id="38" name="Grupo 37">
            <a:extLst>
              <a:ext uri="{FF2B5EF4-FFF2-40B4-BE49-F238E27FC236}">
                <a16:creationId xmlns:a16="http://schemas.microsoft.com/office/drawing/2014/main" id="{B12C3DE7-53C0-4BC5-BCFB-CAB7D8B057D6}"/>
              </a:ext>
            </a:extLst>
          </p:cNvPr>
          <p:cNvGrpSpPr/>
          <p:nvPr userDrawn="1"/>
        </p:nvGrpSpPr>
        <p:grpSpPr>
          <a:xfrm>
            <a:off x="0" y="5763684"/>
            <a:ext cx="5350796" cy="633222"/>
            <a:chOff x="1448755" y="3047555"/>
            <a:chExt cx="5350796" cy="633222"/>
          </a:xfrm>
        </p:grpSpPr>
        <p:pic>
          <p:nvPicPr>
            <p:cNvPr id="39" name="Picture 2" descr="imagen">
              <a:extLst>
                <a:ext uri="{FF2B5EF4-FFF2-40B4-BE49-F238E27FC236}">
                  <a16:creationId xmlns:a16="http://schemas.microsoft.com/office/drawing/2014/main" id="{F2C85C64-5194-4F83-83F6-857D4C6D2404}"/>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b="39163"/>
            <a:stretch/>
          </p:blipFill>
          <p:spPr bwMode="auto">
            <a:xfrm>
              <a:off x="1448755" y="3047555"/>
              <a:ext cx="2114191" cy="63322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1" descr="A picture containing text, font, symbol, typography&#10;&#10;Description automatically generated">
              <a:extLst>
                <a:ext uri="{FF2B5EF4-FFF2-40B4-BE49-F238E27FC236}">
                  <a16:creationId xmlns:a16="http://schemas.microsoft.com/office/drawing/2014/main" id="{616377A2-39DF-447D-B18F-0E33E62D6510}"/>
                </a:ext>
              </a:extLst>
            </p:cNvPr>
            <p:cNvPicPr/>
            <p:nvPr/>
          </p:nvPicPr>
          <p:blipFill>
            <a:blip r:embed="rId11" cstate="screen">
              <a:extLst>
                <a:ext uri="{28A0092B-C50C-407E-A947-70E740481C1C}">
                  <a14:useLocalDpi xmlns:a14="http://schemas.microsoft.com/office/drawing/2010/main"/>
                </a:ext>
              </a:extLst>
            </a:blip>
            <a:stretch>
              <a:fillRect/>
            </a:stretch>
          </p:blipFill>
          <p:spPr>
            <a:xfrm>
              <a:off x="3486434" y="3177222"/>
              <a:ext cx="1785620" cy="503555"/>
            </a:xfrm>
            <a:prstGeom prst="rect">
              <a:avLst/>
            </a:prstGeom>
          </p:spPr>
        </p:pic>
        <p:pic>
          <p:nvPicPr>
            <p:cNvPr id="41" name="Imagen 40" descr="Texto&#10;&#10;Descripción generada automáticamente">
              <a:extLst>
                <a:ext uri="{FF2B5EF4-FFF2-40B4-BE49-F238E27FC236}">
                  <a16:creationId xmlns:a16="http://schemas.microsoft.com/office/drawing/2014/main" id="{27CD1840-7ABE-4462-BC91-7E7C5F3BAF2E}"/>
                </a:ext>
              </a:extLst>
            </p:cNvPr>
            <p:cNvPicPr/>
            <p:nvPr/>
          </p:nvPicPr>
          <p:blipFill>
            <a:blip r:embed="rId12" cstate="screen">
              <a:extLst>
                <a:ext uri="{28A0092B-C50C-407E-A947-70E740481C1C}">
                  <a14:useLocalDpi xmlns:a14="http://schemas.microsoft.com/office/drawing/2010/main"/>
                </a:ext>
              </a:extLst>
            </a:blip>
            <a:stretch>
              <a:fillRect/>
            </a:stretch>
          </p:blipFill>
          <p:spPr>
            <a:xfrm>
              <a:off x="5195541" y="3360102"/>
              <a:ext cx="1604010" cy="320675"/>
            </a:xfrm>
            <a:prstGeom prst="rect">
              <a:avLst/>
            </a:prstGeom>
          </p:spPr>
        </p:pic>
      </p:grpSp>
      <p:pic>
        <p:nvPicPr>
          <p:cNvPr id="42" name="Imagen 41" descr="Patrón de fondo&#10;&#10;Descripción generada automáticamente">
            <a:extLst>
              <a:ext uri="{FF2B5EF4-FFF2-40B4-BE49-F238E27FC236}">
                <a16:creationId xmlns:a16="http://schemas.microsoft.com/office/drawing/2014/main" id="{E19A0AE5-6F2A-4C46-BFBA-717A1DBB44E1}"/>
              </a:ext>
            </a:extLst>
          </p:cNvPr>
          <p:cNvPicPr>
            <a:picLocks noChangeAspect="1"/>
          </p:cNvPicPr>
          <p:nvPr userDrawn="1"/>
        </p:nvPicPr>
        <p:blipFill rotWithShape="1">
          <a:blip r:embed="rId13" cstate="screen">
            <a:extLst>
              <a:ext uri="{28A0092B-C50C-407E-A947-70E740481C1C}">
                <a14:useLocalDpi xmlns:a14="http://schemas.microsoft.com/office/drawing/2010/main"/>
              </a:ext>
            </a:extLst>
          </a:blip>
          <a:srcRect l="-1"/>
          <a:stretch/>
        </p:blipFill>
        <p:spPr>
          <a:xfrm>
            <a:off x="5211120" y="3482587"/>
            <a:ext cx="1756206" cy="1716761"/>
          </a:xfrm>
          <a:prstGeom prst="rect">
            <a:avLst/>
          </a:prstGeom>
        </p:spPr>
      </p:pic>
      <p:sp>
        <p:nvSpPr>
          <p:cNvPr id="43" name="Rectángulo 42">
            <a:extLst>
              <a:ext uri="{FF2B5EF4-FFF2-40B4-BE49-F238E27FC236}">
                <a16:creationId xmlns:a16="http://schemas.microsoft.com/office/drawing/2014/main" id="{E2D3912A-1E4E-402A-A3C0-9761CDC5901B}"/>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4" name="Imagen 43" descr="Un dibujo de un animal&#10;&#10;Descripción generada automáticamente con confianza baja">
            <a:extLst>
              <a:ext uri="{FF2B5EF4-FFF2-40B4-BE49-F238E27FC236}">
                <a16:creationId xmlns:a16="http://schemas.microsoft.com/office/drawing/2014/main" id="{EA525F01-F612-45D5-BEA3-7A4BBA36EA47}"/>
              </a:ext>
            </a:extLst>
          </p:cNvPr>
          <p:cNvPicPr>
            <a:picLocks noChangeAspect="1"/>
          </p:cNvPicPr>
          <p:nvPr userDrawn="1"/>
        </p:nvPicPr>
        <p:blipFill>
          <a:blip r:embed="rId14">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sp>
        <p:nvSpPr>
          <p:cNvPr id="3" name="CuadroTexto 2">
            <a:extLst>
              <a:ext uri="{FF2B5EF4-FFF2-40B4-BE49-F238E27FC236}">
                <a16:creationId xmlns:a16="http://schemas.microsoft.com/office/drawing/2014/main" id="{392C7F8E-841D-4355-9AF1-D492BA4BF8E2}"/>
              </a:ext>
            </a:extLst>
          </p:cNvPr>
          <p:cNvSpPr txBox="1"/>
          <p:nvPr userDrawn="1"/>
        </p:nvSpPr>
        <p:spPr>
          <a:xfrm>
            <a:off x="218393" y="6396906"/>
            <a:ext cx="3352800" cy="369332"/>
          </a:xfrm>
          <a:prstGeom prst="rect">
            <a:avLst/>
          </a:prstGeom>
          <a:noFill/>
        </p:spPr>
        <p:txBody>
          <a:bodyPr wrap="square" rtlCol="0">
            <a:spAutoFit/>
          </a:bodyPr>
          <a:lstStyle/>
          <a:p>
            <a:r>
              <a:rPr lang="en-GB" dirty="0">
                <a:latin typeface="EC Square Sans Pro" panose="020B0506040000020004" pitchFamily="34" charset="0"/>
                <a:hlinkClick r:id="rId15"/>
              </a:rPr>
              <a:t>www.amrfvtraining.eu</a:t>
            </a:r>
            <a:r>
              <a:rPr lang="en-GB" dirty="0">
                <a:latin typeface="EC Square Sans Pro" panose="020B0506040000020004" pitchFamily="34" charset="0"/>
              </a:rPr>
              <a:t>  </a:t>
            </a:r>
          </a:p>
        </p:txBody>
      </p:sp>
      <p:pic>
        <p:nvPicPr>
          <p:cNvPr id="2" name="Imagen 33">
            <a:extLst>
              <a:ext uri="{FF2B5EF4-FFF2-40B4-BE49-F238E27FC236}">
                <a16:creationId xmlns:a16="http://schemas.microsoft.com/office/drawing/2014/main" id="{A72F0D8E-837A-00E6-D5C8-C8338D80BBA4}"/>
              </a:ext>
            </a:extLst>
          </p:cNvPr>
          <p:cNvPicPr/>
          <p:nvPr userDrawn="1"/>
        </p:nvPicPr>
        <p:blipFill>
          <a:blip r:embed="rId16">
            <a:extLst>
              <a:ext uri="{28A0092B-C50C-407E-A947-70E740481C1C}">
                <a14:useLocalDpi xmlns:a14="http://schemas.microsoft.com/office/drawing/2010/main" val="0"/>
              </a:ext>
            </a:extLst>
          </a:blip>
          <a:srcRect/>
          <a:stretch/>
        </p:blipFill>
        <p:spPr bwMode="auto">
          <a:xfrm>
            <a:off x="8991600" y="5707172"/>
            <a:ext cx="3022600" cy="571665"/>
          </a:xfrm>
          <a:prstGeom prst="rect">
            <a:avLst/>
          </a:prstGeom>
          <a:noFill/>
          <a:ln>
            <a:noFill/>
          </a:ln>
        </p:spPr>
      </p:pic>
    </p:spTree>
    <p:extLst>
      <p:ext uri="{BB962C8B-B14F-4D97-AF65-F5344CB8AC3E}">
        <p14:creationId xmlns:p14="http://schemas.microsoft.com/office/powerpoint/2010/main" val="16167816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Imagen 6" descr="Patrón de fondo&#10;&#10;Descripción generada automáticamente">
            <a:extLst>
              <a:ext uri="{FF2B5EF4-FFF2-40B4-BE49-F238E27FC236}">
                <a16:creationId xmlns:a16="http://schemas.microsoft.com/office/drawing/2014/main" id="{E1760EA0-4E0F-00B1-FF7E-FF021DC29DA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8686799" y="1760584"/>
            <a:ext cx="1799280" cy="3468560"/>
          </a:xfrm>
          <a:prstGeom prst="rect">
            <a:avLst/>
          </a:prstGeom>
        </p:spPr>
      </p:pic>
      <p:pic>
        <p:nvPicPr>
          <p:cNvPr id="8" name="Imagen 7" descr="Patrón de fondo&#10;&#10;Descripción generada automáticamente">
            <a:extLst>
              <a:ext uri="{FF2B5EF4-FFF2-40B4-BE49-F238E27FC236}">
                <a16:creationId xmlns:a16="http://schemas.microsoft.com/office/drawing/2014/main" id="{B960A64A-5711-CAB5-6A0B-003BFE820DF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740296" cy="3468560"/>
          </a:xfrm>
          <a:prstGeom prst="rect">
            <a:avLst/>
          </a:prstGeom>
        </p:spPr>
      </p:pic>
      <p:sp>
        <p:nvSpPr>
          <p:cNvPr id="9" name="object 21">
            <a:extLst>
              <a:ext uri="{FF2B5EF4-FFF2-40B4-BE49-F238E27FC236}">
                <a16:creationId xmlns:a16="http://schemas.microsoft.com/office/drawing/2014/main" id="{E547769E-C798-E733-21F6-6FBFA1D54900}"/>
              </a:ext>
            </a:extLst>
          </p:cNvPr>
          <p:cNvSpPr/>
          <p:nvPr userDrawn="1"/>
        </p:nvSpPr>
        <p:spPr>
          <a:xfrm>
            <a:off x="0" y="5187950"/>
            <a:ext cx="8712200" cy="1677670"/>
          </a:xfrm>
          <a:custGeom>
            <a:avLst/>
            <a:gdLst/>
            <a:ahLst/>
            <a:cxnLst/>
            <a:rect l="l" t="t" r="r" b="b"/>
            <a:pathLst>
              <a:path w="8712200" h="1633220">
                <a:moveTo>
                  <a:pt x="8712200" y="1632800"/>
                </a:moveTo>
                <a:lnTo>
                  <a:pt x="0" y="1632800"/>
                </a:lnTo>
                <a:lnTo>
                  <a:pt x="0" y="0"/>
                </a:lnTo>
                <a:lnTo>
                  <a:pt x="8712200" y="0"/>
                </a:lnTo>
                <a:lnTo>
                  <a:pt x="8712200" y="1632800"/>
                </a:lnTo>
                <a:close/>
              </a:path>
            </a:pathLst>
          </a:custGeom>
          <a:solidFill>
            <a:srgbClr val="ECEBEB"/>
          </a:solidFill>
        </p:spPr>
        <p:txBody>
          <a:bodyPr wrap="square" lIns="0" tIns="0" rIns="0" bIns="0" rtlCol="0"/>
          <a:lstStyle/>
          <a:p>
            <a:endParaRPr/>
          </a:p>
        </p:txBody>
      </p:sp>
      <p:pic>
        <p:nvPicPr>
          <p:cNvPr id="11" name="Imagen 10" descr="Logotipo&#10;&#10;Descripción generada automáticamente">
            <a:extLst>
              <a:ext uri="{FF2B5EF4-FFF2-40B4-BE49-F238E27FC236}">
                <a16:creationId xmlns:a16="http://schemas.microsoft.com/office/drawing/2014/main" id="{25014AE0-3808-E0EE-BAC2-9AD3ED814F8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983043" y="311150"/>
            <a:ext cx="2223512" cy="987162"/>
          </a:xfrm>
          <a:prstGeom prst="rect">
            <a:avLst/>
          </a:prstGeom>
        </p:spPr>
      </p:pic>
      <p:sp>
        <p:nvSpPr>
          <p:cNvPr id="12" name="Rectángulo 11">
            <a:extLst>
              <a:ext uri="{FF2B5EF4-FFF2-40B4-BE49-F238E27FC236}">
                <a16:creationId xmlns:a16="http://schemas.microsoft.com/office/drawing/2014/main" id="{A271F1F8-6432-B7E1-CDCF-A0489E081713}"/>
              </a:ext>
            </a:extLst>
          </p:cNvPr>
          <p:cNvSpPr/>
          <p:nvPr userDrawn="1"/>
        </p:nvSpPr>
        <p:spPr>
          <a:xfrm>
            <a:off x="1752600" y="0"/>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Rectángulo 12">
            <a:extLst>
              <a:ext uri="{FF2B5EF4-FFF2-40B4-BE49-F238E27FC236}">
                <a16:creationId xmlns:a16="http://schemas.microsoft.com/office/drawing/2014/main" id="{A7D257F7-5DF6-2841-5171-A95D9162A6B8}"/>
              </a:ext>
            </a:extLst>
          </p:cNvPr>
          <p:cNvSpPr/>
          <p:nvPr userDrawn="1"/>
        </p:nvSpPr>
        <p:spPr>
          <a:xfrm>
            <a:off x="8690998" y="0"/>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Rectángulo 13">
            <a:extLst>
              <a:ext uri="{FF2B5EF4-FFF2-40B4-BE49-F238E27FC236}">
                <a16:creationId xmlns:a16="http://schemas.microsoft.com/office/drawing/2014/main" id="{2FDC974B-0ECD-9074-2ED2-884237AAC061}"/>
              </a:ext>
            </a:extLst>
          </p:cNvPr>
          <p:cNvSpPr/>
          <p:nvPr userDrawn="1"/>
        </p:nvSpPr>
        <p:spPr>
          <a:xfrm>
            <a:off x="1752600"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Rectángulo 14">
            <a:extLst>
              <a:ext uri="{FF2B5EF4-FFF2-40B4-BE49-F238E27FC236}">
                <a16:creationId xmlns:a16="http://schemas.microsoft.com/office/drawing/2014/main" id="{A9CF4B79-D988-D340-D3EB-0BF9D9F52272}"/>
              </a:ext>
            </a:extLst>
          </p:cNvPr>
          <p:cNvSpPr/>
          <p:nvPr userDrawn="1"/>
        </p:nvSpPr>
        <p:spPr>
          <a:xfrm>
            <a:off x="5225099" y="1727682"/>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Rectángulo 15">
            <a:extLst>
              <a:ext uri="{FF2B5EF4-FFF2-40B4-BE49-F238E27FC236}">
                <a16:creationId xmlns:a16="http://schemas.microsoft.com/office/drawing/2014/main" id="{B72FB196-A172-97A8-BF3E-DD1799CC1A73}"/>
              </a:ext>
            </a:extLst>
          </p:cNvPr>
          <p:cNvSpPr/>
          <p:nvPr userDrawn="1"/>
        </p:nvSpPr>
        <p:spPr>
          <a:xfrm>
            <a:off x="6967326" y="1727682"/>
            <a:ext cx="1746000" cy="1746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7" name="Rectángulo 16">
            <a:extLst>
              <a:ext uri="{FF2B5EF4-FFF2-40B4-BE49-F238E27FC236}">
                <a16:creationId xmlns:a16="http://schemas.microsoft.com/office/drawing/2014/main" id="{321AF208-FA8B-C8C0-11C7-041F7FA064C4}"/>
              </a:ext>
            </a:extLst>
          </p:cNvPr>
          <p:cNvSpPr/>
          <p:nvPr userDrawn="1"/>
        </p:nvSpPr>
        <p:spPr>
          <a:xfrm>
            <a:off x="10427095" y="1727682"/>
            <a:ext cx="1764905"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a:extLst>
              <a:ext uri="{FF2B5EF4-FFF2-40B4-BE49-F238E27FC236}">
                <a16:creationId xmlns:a16="http://schemas.microsoft.com/office/drawing/2014/main" id="{FF8E1E59-A00D-A8DD-3D7E-F74445859AA3}"/>
              </a:ext>
            </a:extLst>
          </p:cNvPr>
          <p:cNvSpPr/>
          <p:nvPr userDrawn="1"/>
        </p:nvSpPr>
        <p:spPr>
          <a:xfrm>
            <a:off x="6967326" y="3474068"/>
            <a:ext cx="1746000" cy="1746000"/>
          </a:xfrm>
          <a:prstGeom prst="rect">
            <a:avLst/>
          </a:pr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Rectángulo 18">
            <a:extLst>
              <a:ext uri="{FF2B5EF4-FFF2-40B4-BE49-F238E27FC236}">
                <a16:creationId xmlns:a16="http://schemas.microsoft.com/office/drawing/2014/main" id="{22951EF6-ED93-6561-E5E2-5BCEB5022943}"/>
              </a:ext>
            </a:extLst>
          </p:cNvPr>
          <p:cNvSpPr/>
          <p:nvPr userDrawn="1"/>
        </p:nvSpPr>
        <p:spPr>
          <a:xfrm>
            <a:off x="3478675" y="3474068"/>
            <a:ext cx="1746000" cy="1746000"/>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Rectángulo 19">
            <a:extLst>
              <a:ext uri="{FF2B5EF4-FFF2-40B4-BE49-F238E27FC236}">
                <a16:creationId xmlns:a16="http://schemas.microsoft.com/office/drawing/2014/main" id="{2677BCA0-65A9-6A03-E78C-14D6F7355EFC}"/>
              </a:ext>
            </a:extLst>
          </p:cNvPr>
          <p:cNvSpPr/>
          <p:nvPr userDrawn="1"/>
        </p:nvSpPr>
        <p:spPr>
          <a:xfrm>
            <a:off x="3478675" y="1727682"/>
            <a:ext cx="1746000" cy="174600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orma libre: forma 20">
            <a:extLst>
              <a:ext uri="{FF2B5EF4-FFF2-40B4-BE49-F238E27FC236}">
                <a16:creationId xmlns:a16="http://schemas.microsoft.com/office/drawing/2014/main" id="{C6C38FAA-0DD0-C440-DD82-19A638597032}"/>
              </a:ext>
            </a:extLst>
          </p:cNvPr>
          <p:cNvSpPr/>
          <p:nvPr userDrawn="1"/>
        </p:nvSpPr>
        <p:spPr>
          <a:xfrm>
            <a:off x="1" y="1734990"/>
            <a:ext cx="1767179" cy="1738692"/>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2" name="Forma libre: forma 21">
            <a:extLst>
              <a:ext uri="{FF2B5EF4-FFF2-40B4-BE49-F238E27FC236}">
                <a16:creationId xmlns:a16="http://schemas.microsoft.com/office/drawing/2014/main" id="{4D80849A-FA86-C6A2-5CA6-533FDD29F1CB}"/>
              </a:ext>
            </a:extLst>
          </p:cNvPr>
          <p:cNvSpPr/>
          <p:nvPr userDrawn="1"/>
        </p:nvSpPr>
        <p:spPr>
          <a:xfrm rot="5400000">
            <a:off x="10447006" y="-10003"/>
            <a:ext cx="1734988" cy="1755003"/>
          </a:xfrm>
          <a:custGeom>
            <a:avLst/>
            <a:gdLst>
              <a:gd name="connsiteX0" fmla="*/ 1723960 w 1767179"/>
              <a:gd name="connsiteY0" fmla="*/ 0 h 1738692"/>
              <a:gd name="connsiteX1" fmla="*/ 1767179 w 1767179"/>
              <a:gd name="connsiteY1" fmla="*/ 2182 h 1738692"/>
              <a:gd name="connsiteX2" fmla="*/ 1767179 w 1767179"/>
              <a:gd name="connsiteY2" fmla="*/ 1738692 h 1738692"/>
              <a:gd name="connsiteX3" fmla="*/ 744 w 1767179"/>
              <a:gd name="connsiteY3" fmla="*/ 1738692 h 1738692"/>
              <a:gd name="connsiteX4" fmla="*/ 0 w 1767179"/>
              <a:gd name="connsiteY4" fmla="*/ 1723960 h 1738692"/>
              <a:gd name="connsiteX5" fmla="*/ 1723960 w 1767179"/>
              <a:gd name="connsiteY5" fmla="*/ 0 h 1738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179" h="1738692">
                <a:moveTo>
                  <a:pt x="1723960" y="0"/>
                </a:moveTo>
                <a:lnTo>
                  <a:pt x="1767179" y="2182"/>
                </a:lnTo>
                <a:lnTo>
                  <a:pt x="1767179" y="1738692"/>
                </a:lnTo>
                <a:lnTo>
                  <a:pt x="744" y="1738692"/>
                </a:lnTo>
                <a:lnTo>
                  <a:pt x="0" y="1723960"/>
                </a:lnTo>
                <a:cubicBezTo>
                  <a:pt x="0" y="771843"/>
                  <a:pt x="771843" y="0"/>
                  <a:pt x="1723960" y="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3" name="Forma libre: forma 22">
            <a:extLst>
              <a:ext uri="{FF2B5EF4-FFF2-40B4-BE49-F238E27FC236}">
                <a16:creationId xmlns:a16="http://schemas.microsoft.com/office/drawing/2014/main" id="{B5432095-F17D-F134-37BE-E1AD4038977A}"/>
              </a:ext>
            </a:extLst>
          </p:cNvPr>
          <p:cNvSpPr/>
          <p:nvPr userDrawn="1"/>
        </p:nvSpPr>
        <p:spPr>
          <a:xfrm>
            <a:off x="10439737" y="3474068"/>
            <a:ext cx="899418" cy="1725460"/>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4" name="Forma libre: forma 23">
            <a:extLst>
              <a:ext uri="{FF2B5EF4-FFF2-40B4-BE49-F238E27FC236}">
                <a16:creationId xmlns:a16="http://schemas.microsoft.com/office/drawing/2014/main" id="{2B212135-2D16-BC16-B10A-8261027A1245}"/>
              </a:ext>
            </a:extLst>
          </p:cNvPr>
          <p:cNvSpPr/>
          <p:nvPr userDrawn="1"/>
        </p:nvSpPr>
        <p:spPr>
          <a:xfrm>
            <a:off x="11339155" y="3474068"/>
            <a:ext cx="859370" cy="172528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5" name="Forma libre: forma 24">
            <a:extLst>
              <a:ext uri="{FF2B5EF4-FFF2-40B4-BE49-F238E27FC236}">
                <a16:creationId xmlns:a16="http://schemas.microsoft.com/office/drawing/2014/main" id="{08D15AD5-9D99-284F-0377-7AACB831B7B7}"/>
              </a:ext>
            </a:extLst>
          </p:cNvPr>
          <p:cNvSpPr/>
          <p:nvPr userDrawn="1"/>
        </p:nvSpPr>
        <p:spPr>
          <a:xfrm rot="10800000">
            <a:off x="0" y="3473682"/>
            <a:ext cx="3478676" cy="1739983"/>
          </a:xfrm>
          <a:custGeom>
            <a:avLst/>
            <a:gdLst>
              <a:gd name="connsiteX0" fmla="*/ 33 w 3478676"/>
              <a:gd name="connsiteY0" fmla="*/ 0 h 1739983"/>
              <a:gd name="connsiteX1" fmla="*/ 3478644 w 3478676"/>
              <a:gd name="connsiteY1" fmla="*/ 0 h 1739983"/>
              <a:gd name="connsiteX2" fmla="*/ 3478676 w 3478676"/>
              <a:gd name="connsiteY2" fmla="*/ 646 h 1739983"/>
              <a:gd name="connsiteX3" fmla="*/ 1917175 w 3478676"/>
              <a:gd name="connsiteY3" fmla="*/ 1731004 h 1739983"/>
              <a:gd name="connsiteX4" fmla="*/ 1739359 w 3478676"/>
              <a:gd name="connsiteY4" fmla="*/ 1739983 h 1739983"/>
              <a:gd name="connsiteX5" fmla="*/ 1739318 w 3478676"/>
              <a:gd name="connsiteY5" fmla="*/ 1739983 h 1739983"/>
              <a:gd name="connsiteX6" fmla="*/ 1561501 w 3478676"/>
              <a:gd name="connsiteY6" fmla="*/ 1731004 h 1739983"/>
              <a:gd name="connsiteX7" fmla="*/ 0 w 3478676"/>
              <a:gd name="connsiteY7" fmla="*/ 646 h 1739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676" h="1739983">
                <a:moveTo>
                  <a:pt x="33" y="0"/>
                </a:moveTo>
                <a:lnTo>
                  <a:pt x="3478644" y="0"/>
                </a:lnTo>
                <a:lnTo>
                  <a:pt x="3478676" y="646"/>
                </a:lnTo>
                <a:cubicBezTo>
                  <a:pt x="3478676" y="901218"/>
                  <a:pt x="2794247" y="1641933"/>
                  <a:pt x="1917175" y="1731004"/>
                </a:cubicBezTo>
                <a:lnTo>
                  <a:pt x="1739359" y="1739983"/>
                </a:lnTo>
                <a:lnTo>
                  <a:pt x="1739318" y="1739983"/>
                </a:lnTo>
                <a:lnTo>
                  <a:pt x="1561501" y="1731004"/>
                </a:lnTo>
                <a:cubicBezTo>
                  <a:pt x="684429" y="1641933"/>
                  <a:pt x="0" y="901218"/>
                  <a:pt x="0" y="646"/>
                </a:cubicBezTo>
                <a:close/>
              </a:path>
            </a:pathLst>
          </a:cu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26" name="Imagen 25" descr="Un dibujo de un animal&#10;&#10;Descripción generada automáticamente con confianza baja">
            <a:extLst>
              <a:ext uri="{FF2B5EF4-FFF2-40B4-BE49-F238E27FC236}">
                <a16:creationId xmlns:a16="http://schemas.microsoft.com/office/drawing/2014/main" id="{B3029CFC-D29C-1E58-93B8-EEE4673A425C}"/>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5502165" y="2061761"/>
            <a:ext cx="1105152" cy="1181369"/>
          </a:xfrm>
          <a:prstGeom prst="rect">
            <a:avLst/>
          </a:prstGeom>
        </p:spPr>
      </p:pic>
      <p:pic>
        <p:nvPicPr>
          <p:cNvPr id="27" name="Imagen 26" descr="Un dibujo de un animal&#10;&#10;Descripción generada automáticamente con confianza baja">
            <a:extLst>
              <a:ext uri="{FF2B5EF4-FFF2-40B4-BE49-F238E27FC236}">
                <a16:creationId xmlns:a16="http://schemas.microsoft.com/office/drawing/2014/main" id="{27DBD291-B2BD-7D5A-4D91-2972E5717124}"/>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441987" y="3848610"/>
            <a:ext cx="812985" cy="1003529"/>
          </a:xfrm>
          <a:prstGeom prst="rect">
            <a:avLst/>
          </a:prstGeom>
        </p:spPr>
      </p:pic>
      <p:pic>
        <p:nvPicPr>
          <p:cNvPr id="28" name="Imagen 27" descr="Un dibujo de un perro&#10;&#10;Descripción generada automáticamente con confianza media">
            <a:extLst>
              <a:ext uri="{FF2B5EF4-FFF2-40B4-BE49-F238E27FC236}">
                <a16:creationId xmlns:a16="http://schemas.microsoft.com/office/drawing/2014/main" id="{F4F72544-21FA-D0B6-E9A9-5DA842FFBBB9}"/>
              </a:ext>
            </a:extLst>
          </p:cNvPr>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2087794" y="502655"/>
            <a:ext cx="1028934" cy="711362"/>
          </a:xfrm>
          <a:prstGeom prst="rect">
            <a:avLst/>
          </a:prstGeom>
        </p:spPr>
      </p:pic>
      <p:pic>
        <p:nvPicPr>
          <p:cNvPr id="29" name="Imagen 28" descr="Imagen que contiene dibujo, reloj&#10;&#10;Descripción generada automáticamente">
            <a:extLst>
              <a:ext uri="{FF2B5EF4-FFF2-40B4-BE49-F238E27FC236}">
                <a16:creationId xmlns:a16="http://schemas.microsoft.com/office/drawing/2014/main" id="{7F8C2F8C-24C0-6430-68A4-9608657DDEF6}"/>
              </a:ext>
            </a:extLst>
          </p:cNvPr>
          <p:cNvPicPr>
            <a:picLocks noChangeAspect="1"/>
          </p:cNvPicPr>
          <p:nvPr userDrawn="1"/>
        </p:nvPicPr>
        <p:blipFill>
          <a:blip r:embed="rId7">
            <a:extLst>
              <a:ext uri="{28A0092B-C50C-407E-A947-70E740481C1C}">
                <a14:useLocalDpi xmlns:a14="http://schemas.microsoft.com/office/drawing/2010/main"/>
              </a:ext>
            </a:extLst>
          </a:blip>
          <a:stretch>
            <a:fillRect/>
          </a:stretch>
        </p:blipFill>
        <p:spPr>
          <a:xfrm>
            <a:off x="10857162" y="2214195"/>
            <a:ext cx="927311" cy="876500"/>
          </a:xfrm>
          <a:prstGeom prst="rect">
            <a:avLst/>
          </a:prstGeom>
        </p:spPr>
      </p:pic>
      <p:pic>
        <p:nvPicPr>
          <p:cNvPr id="30" name="Imagen 29" descr="Dibujo en blanco y negro&#10;&#10;Descripción generada automáticamente con confianza baja">
            <a:extLst>
              <a:ext uri="{FF2B5EF4-FFF2-40B4-BE49-F238E27FC236}">
                <a16:creationId xmlns:a16="http://schemas.microsoft.com/office/drawing/2014/main" id="{9309A531-DC57-6595-EE46-2A7B2E23FB75}"/>
              </a:ext>
            </a:extLst>
          </p:cNvPr>
          <p:cNvPicPr>
            <a:picLocks noChangeAspect="1"/>
          </p:cNvPicPr>
          <p:nvPr userDrawn="1"/>
        </p:nvPicPr>
        <p:blipFill>
          <a:blip r:embed="rId8">
            <a:extLst>
              <a:ext uri="{28A0092B-C50C-407E-A947-70E740481C1C}">
                <a14:useLocalDpi xmlns:a14="http://schemas.microsoft.com/office/drawing/2010/main"/>
              </a:ext>
            </a:extLst>
          </a:blip>
          <a:stretch>
            <a:fillRect/>
          </a:stretch>
        </p:blipFill>
        <p:spPr>
          <a:xfrm>
            <a:off x="9049706" y="358533"/>
            <a:ext cx="978123" cy="1028934"/>
          </a:xfrm>
          <a:prstGeom prst="rect">
            <a:avLst/>
          </a:prstGeom>
        </p:spPr>
      </p:pic>
      <p:pic>
        <p:nvPicPr>
          <p:cNvPr id="32" name="Imagen 31" descr="Un dibujo de un animal&#10;&#10;Descripción generada automáticamente con confianza baja">
            <a:extLst>
              <a:ext uri="{FF2B5EF4-FFF2-40B4-BE49-F238E27FC236}">
                <a16:creationId xmlns:a16="http://schemas.microsoft.com/office/drawing/2014/main" id="{712E000E-D939-84E0-6275-239044DF5B52}"/>
              </a:ext>
            </a:extLst>
          </p:cNvPr>
          <p:cNvPicPr>
            <a:picLocks noChangeAspect="1"/>
          </p:cNvPicPr>
          <p:nvPr userDrawn="1"/>
        </p:nvPicPr>
        <p:blipFill>
          <a:blip r:embed="rId9">
            <a:extLst>
              <a:ext uri="{28A0092B-C50C-407E-A947-70E740481C1C}">
                <a14:useLocalDpi xmlns:a14="http://schemas.microsoft.com/office/drawing/2010/main"/>
              </a:ext>
            </a:extLst>
          </a:blip>
          <a:stretch>
            <a:fillRect/>
          </a:stretch>
        </p:blipFill>
        <p:spPr>
          <a:xfrm>
            <a:off x="2106848" y="2038032"/>
            <a:ext cx="990826" cy="1041637"/>
          </a:xfrm>
          <a:prstGeom prst="rect">
            <a:avLst/>
          </a:prstGeom>
        </p:spPr>
      </p:pic>
      <p:pic>
        <p:nvPicPr>
          <p:cNvPr id="33" name="Imagen 32" descr="Imagen que contiene Texto&#10;&#10;Descripción generada automáticamente">
            <a:extLst>
              <a:ext uri="{FF2B5EF4-FFF2-40B4-BE49-F238E27FC236}">
                <a16:creationId xmlns:a16="http://schemas.microsoft.com/office/drawing/2014/main" id="{9F901DE5-C3AF-6E17-54F9-4CED5A9FEE97}"/>
              </a:ext>
            </a:extLst>
          </p:cNvPr>
          <p:cNvPicPr>
            <a:picLocks noChangeAspect="1"/>
          </p:cNvPicPr>
          <p:nvPr userDrawn="1"/>
        </p:nvPicPr>
        <p:blipFill>
          <a:blip r:embed="rId10">
            <a:extLst>
              <a:ext uri="{28A0092B-C50C-407E-A947-70E740481C1C}">
                <a14:useLocalDpi xmlns:a14="http://schemas.microsoft.com/office/drawing/2010/main"/>
              </a:ext>
            </a:extLst>
          </a:blip>
          <a:stretch>
            <a:fillRect/>
          </a:stretch>
        </p:blipFill>
        <p:spPr>
          <a:xfrm>
            <a:off x="3848798" y="4063551"/>
            <a:ext cx="1028934" cy="749471"/>
          </a:xfrm>
          <a:prstGeom prst="rect">
            <a:avLst/>
          </a:prstGeom>
        </p:spPr>
      </p:pic>
      <p:sp>
        <p:nvSpPr>
          <p:cNvPr id="35" name="Marcador de texto 34">
            <a:extLst>
              <a:ext uri="{FF2B5EF4-FFF2-40B4-BE49-F238E27FC236}">
                <a16:creationId xmlns:a16="http://schemas.microsoft.com/office/drawing/2014/main" id="{07E29EFD-C0C4-495B-1ABB-1ABCDF39870D}"/>
              </a:ext>
            </a:extLst>
          </p:cNvPr>
          <p:cNvSpPr>
            <a:spLocks noGrp="1"/>
          </p:cNvSpPr>
          <p:nvPr>
            <p:ph type="body" sz="quarter" idx="10" hasCustomPrompt="1"/>
          </p:nvPr>
        </p:nvSpPr>
        <p:spPr>
          <a:xfrm>
            <a:off x="381000" y="5586413"/>
            <a:ext cx="7874000" cy="781632"/>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Title</a:t>
            </a:r>
            <a:r>
              <a:rPr lang="es-ES" dirty="0"/>
              <a:t> </a:t>
            </a:r>
            <a:r>
              <a:rPr lang="es-ES" dirty="0" err="1"/>
              <a:t>of</a:t>
            </a:r>
            <a:r>
              <a:rPr lang="es-ES" dirty="0"/>
              <a:t> </a:t>
            </a:r>
            <a:r>
              <a:rPr lang="es-ES" dirty="0" err="1"/>
              <a:t>the</a:t>
            </a:r>
            <a:r>
              <a:rPr lang="es-ES" dirty="0"/>
              <a:t> </a:t>
            </a:r>
            <a:r>
              <a:rPr lang="es-ES" dirty="0" err="1"/>
              <a:t>presentation</a:t>
            </a:r>
            <a:endParaRPr lang="es-ES" dirty="0"/>
          </a:p>
        </p:txBody>
      </p:sp>
      <p:sp>
        <p:nvSpPr>
          <p:cNvPr id="36" name="Marcador de texto 34">
            <a:extLst>
              <a:ext uri="{FF2B5EF4-FFF2-40B4-BE49-F238E27FC236}">
                <a16:creationId xmlns:a16="http://schemas.microsoft.com/office/drawing/2014/main" id="{53BDFECB-4DA6-72A4-8ABD-2FC20B988984}"/>
              </a:ext>
            </a:extLst>
          </p:cNvPr>
          <p:cNvSpPr>
            <a:spLocks noGrp="1"/>
          </p:cNvSpPr>
          <p:nvPr>
            <p:ph type="body" sz="quarter" idx="11" hasCustomPrompt="1"/>
          </p:nvPr>
        </p:nvSpPr>
        <p:spPr>
          <a:xfrm>
            <a:off x="381000" y="6402744"/>
            <a:ext cx="2971800" cy="371080"/>
          </a:xfrm>
          <a:prstGeom prst="rect">
            <a:avLst/>
          </a:prstGeom>
        </p:spPr>
        <p:txBody>
          <a:bodyPr/>
          <a:lstStyle>
            <a:lvl1pPr>
              <a:defRPr sz="1600">
                <a:solidFill>
                  <a:schemeClr val="tx1"/>
                </a:solidFill>
                <a:latin typeface="Arial" panose="020B0604020202020204" pitchFamily="34" charset="0"/>
                <a:cs typeface="Arial" panose="020B0604020202020204" pitchFamily="34" charset="0"/>
              </a:defRPr>
            </a:lvl1pPr>
          </a:lstStyle>
          <a:p>
            <a:pPr lvl="0"/>
            <a:r>
              <a:rPr lang="es-ES" dirty="0"/>
              <a:t>Date</a:t>
            </a:r>
          </a:p>
        </p:txBody>
      </p:sp>
      <p:pic>
        <p:nvPicPr>
          <p:cNvPr id="2" name="Imagen 33">
            <a:extLst>
              <a:ext uri="{FF2B5EF4-FFF2-40B4-BE49-F238E27FC236}">
                <a16:creationId xmlns:a16="http://schemas.microsoft.com/office/drawing/2014/main" id="{B1F5C5C4-5091-9550-D57B-19B850454D85}"/>
              </a:ext>
            </a:extLst>
          </p:cNvPr>
          <p:cNvPicPr/>
          <p:nvPr userDrawn="1"/>
        </p:nvPicPr>
        <p:blipFill>
          <a:blip r:embed="rId11">
            <a:extLst>
              <a:ext uri="{28A0092B-C50C-407E-A947-70E740481C1C}">
                <a14:useLocalDpi xmlns:a14="http://schemas.microsoft.com/office/drawing/2010/main" val="0"/>
              </a:ext>
            </a:extLst>
          </a:blip>
          <a:srcRect/>
          <a:stretch/>
        </p:blipFill>
        <p:spPr bwMode="auto">
          <a:xfrm>
            <a:off x="8991600" y="5707172"/>
            <a:ext cx="3022600" cy="571665"/>
          </a:xfrm>
          <a:prstGeom prst="rect">
            <a:avLst/>
          </a:prstGeom>
          <a:noFill/>
          <a:ln>
            <a:noFill/>
          </a:ln>
        </p:spPr>
      </p:pic>
    </p:spTree>
    <p:extLst>
      <p:ext uri="{BB962C8B-B14F-4D97-AF65-F5344CB8AC3E}">
        <p14:creationId xmlns:p14="http://schemas.microsoft.com/office/powerpoint/2010/main" val="11691627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0BE46563-0AF8-D4CE-73C0-03D0CBEB89E0}"/>
              </a:ext>
            </a:extLst>
          </p:cNvPr>
          <p:cNvSpPr/>
          <p:nvPr userDrawn="1"/>
        </p:nvSpPr>
        <p:spPr>
          <a:xfrm>
            <a:off x="6096001" y="0"/>
            <a:ext cx="6142017" cy="6026150"/>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8" name="object 3">
            <a:extLst>
              <a:ext uri="{FF2B5EF4-FFF2-40B4-BE49-F238E27FC236}">
                <a16:creationId xmlns:a16="http://schemas.microsoft.com/office/drawing/2014/main" id="{BA9409D1-A9BD-5F7D-AF9C-32F07DE1ED4B}"/>
              </a:ext>
            </a:extLst>
          </p:cNvPr>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6096000" cy="6865200"/>
          </a:xfrm>
          <a:prstGeom prst="rect">
            <a:avLst/>
          </a:prstGeom>
        </p:spPr>
      </p:pic>
      <p:pic>
        <p:nvPicPr>
          <p:cNvPr id="24" name="Imagen 23" descr="Logotipo&#10;&#10;Descripción generada automáticamente">
            <a:extLst>
              <a:ext uri="{FF2B5EF4-FFF2-40B4-BE49-F238E27FC236}">
                <a16:creationId xmlns:a16="http://schemas.microsoft.com/office/drawing/2014/main" id="{CD3A48FE-86EE-9668-0A0C-95A6EB20177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366" y="140623"/>
            <a:ext cx="2149620" cy="954357"/>
          </a:xfrm>
          <a:prstGeom prst="rect">
            <a:avLst/>
          </a:prstGeom>
        </p:spPr>
      </p:pic>
      <p:sp>
        <p:nvSpPr>
          <p:cNvPr id="35" name="Marcador de texto 33">
            <a:extLst>
              <a:ext uri="{FF2B5EF4-FFF2-40B4-BE49-F238E27FC236}">
                <a16:creationId xmlns:a16="http://schemas.microsoft.com/office/drawing/2014/main" id="{850E120E-924B-F0F4-3400-13B1861D1B2E}"/>
              </a:ext>
            </a:extLst>
          </p:cNvPr>
          <p:cNvSpPr>
            <a:spLocks noGrp="1"/>
          </p:cNvSpPr>
          <p:nvPr>
            <p:ph type="body" sz="quarter" idx="11"/>
          </p:nvPr>
        </p:nvSpPr>
        <p:spPr>
          <a:xfrm>
            <a:off x="6132925" y="5520247"/>
            <a:ext cx="4495800" cy="323855"/>
          </a:xfrm>
          <a:prstGeom prst="rect">
            <a:avLst/>
          </a:prstGeom>
        </p:spPr>
        <p:txBody>
          <a:bodyPr/>
          <a:lstStyle>
            <a:lvl1pPr>
              <a:defRPr sz="1400">
                <a:solidFill>
                  <a:srgbClr val="003399"/>
                </a:solidFill>
                <a:latin typeface="Arial" panose="020B0604020202020204" pitchFamily="34" charset="0"/>
                <a:cs typeface="Arial" panose="020B0604020202020204" pitchFamily="34" charset="0"/>
              </a:defRPr>
            </a:lvl1pPr>
          </a:lstStyle>
          <a:p>
            <a:pPr lvl="0"/>
            <a:endParaRPr lang="es-ES" dirty="0"/>
          </a:p>
        </p:txBody>
      </p:sp>
      <p:sp>
        <p:nvSpPr>
          <p:cNvPr id="49" name="Forma libre: forma 48">
            <a:extLst>
              <a:ext uri="{FF2B5EF4-FFF2-40B4-BE49-F238E27FC236}">
                <a16:creationId xmlns:a16="http://schemas.microsoft.com/office/drawing/2014/main" id="{99B70937-9FCE-4E40-9DC7-4643157CE967}"/>
              </a:ext>
            </a:extLst>
          </p:cNvPr>
          <p:cNvSpPr/>
          <p:nvPr userDrawn="1"/>
        </p:nvSpPr>
        <p:spPr>
          <a:xfrm>
            <a:off x="11117114" y="37"/>
            <a:ext cx="596428" cy="1094944"/>
          </a:xfrm>
          <a:custGeom>
            <a:avLst/>
            <a:gdLst>
              <a:gd name="connsiteX0" fmla="*/ 855279 w 899418"/>
              <a:gd name="connsiteY0" fmla="*/ 0 h 1725460"/>
              <a:gd name="connsiteX1" fmla="*/ 870567 w 899418"/>
              <a:gd name="connsiteY1" fmla="*/ 0 h 1725460"/>
              <a:gd name="connsiteX2" fmla="*/ 899418 w 899418"/>
              <a:gd name="connsiteY2" fmla="*/ 1457 h 1725460"/>
              <a:gd name="connsiteX3" fmla="*/ 899418 w 899418"/>
              <a:gd name="connsiteY3" fmla="*/ 1723617 h 1725460"/>
              <a:gd name="connsiteX4" fmla="*/ 862923 w 899418"/>
              <a:gd name="connsiteY4" fmla="*/ 1725460 h 1725460"/>
              <a:gd name="connsiteX5" fmla="*/ 0 w 899418"/>
              <a:gd name="connsiteY5" fmla="*/ 862537 h 1725460"/>
              <a:gd name="connsiteX6" fmla="*/ 774694 w 899418"/>
              <a:gd name="connsiteY6" fmla="*/ 4069 h 1725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9418" h="1725460">
                <a:moveTo>
                  <a:pt x="855279" y="0"/>
                </a:moveTo>
                <a:lnTo>
                  <a:pt x="870567" y="0"/>
                </a:lnTo>
                <a:lnTo>
                  <a:pt x="899418" y="1457"/>
                </a:lnTo>
                <a:lnTo>
                  <a:pt x="899418" y="1723617"/>
                </a:lnTo>
                <a:lnTo>
                  <a:pt x="862923" y="1725460"/>
                </a:lnTo>
                <a:cubicBezTo>
                  <a:pt x="386344" y="1725460"/>
                  <a:pt x="0" y="1339116"/>
                  <a:pt x="0" y="862537"/>
                </a:cubicBezTo>
                <a:cubicBezTo>
                  <a:pt x="0" y="415744"/>
                  <a:pt x="339560" y="48260"/>
                  <a:pt x="774694" y="4069"/>
                </a:cubicBezTo>
                <a:close/>
              </a:path>
            </a:pathLst>
          </a:cu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50" name="Forma libre: forma 49">
            <a:extLst>
              <a:ext uri="{FF2B5EF4-FFF2-40B4-BE49-F238E27FC236}">
                <a16:creationId xmlns:a16="http://schemas.microsoft.com/office/drawing/2014/main" id="{BC2C4231-8099-45D5-A8F4-A94E560FC273}"/>
              </a:ext>
            </a:extLst>
          </p:cNvPr>
          <p:cNvSpPr/>
          <p:nvPr userDrawn="1"/>
        </p:nvSpPr>
        <p:spPr>
          <a:xfrm>
            <a:off x="11691448" y="1"/>
            <a:ext cx="546569" cy="1094830"/>
          </a:xfrm>
          <a:custGeom>
            <a:avLst/>
            <a:gdLst>
              <a:gd name="connsiteX0" fmla="*/ 0 w 859370"/>
              <a:gd name="connsiteY0" fmla="*/ 0 h 1725280"/>
              <a:gd name="connsiteX1" fmla="*/ 4111 w 859370"/>
              <a:gd name="connsiteY1" fmla="*/ 0 h 1725280"/>
              <a:gd name="connsiteX2" fmla="*/ 84676 w 859370"/>
              <a:gd name="connsiteY2" fmla="*/ 4068 h 1725280"/>
              <a:gd name="connsiteX3" fmla="*/ 859370 w 859370"/>
              <a:gd name="connsiteY3" fmla="*/ 862536 h 1725280"/>
              <a:gd name="connsiteX4" fmla="*/ 84676 w 859370"/>
              <a:gd name="connsiteY4" fmla="*/ 1721004 h 1725280"/>
              <a:gd name="connsiteX5" fmla="*/ 0 w 859370"/>
              <a:gd name="connsiteY5" fmla="*/ 1725280 h 17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9370" h="1725280">
                <a:moveTo>
                  <a:pt x="0" y="0"/>
                </a:moveTo>
                <a:lnTo>
                  <a:pt x="4111" y="0"/>
                </a:lnTo>
                <a:lnTo>
                  <a:pt x="84676" y="4068"/>
                </a:lnTo>
                <a:cubicBezTo>
                  <a:pt x="519810" y="48259"/>
                  <a:pt x="859370" y="415743"/>
                  <a:pt x="859370" y="862536"/>
                </a:cubicBezTo>
                <a:cubicBezTo>
                  <a:pt x="859370" y="1309329"/>
                  <a:pt x="519810" y="1676814"/>
                  <a:pt x="84676" y="1721004"/>
                </a:cubicBezTo>
                <a:lnTo>
                  <a:pt x="0" y="1725280"/>
                </a:ln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52" name="Imagen 51">
            <a:extLst>
              <a:ext uri="{FF2B5EF4-FFF2-40B4-BE49-F238E27FC236}">
                <a16:creationId xmlns:a16="http://schemas.microsoft.com/office/drawing/2014/main" id="{D0623596-029B-4771-9426-C8E363EAA4D6}"/>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128521" y="6212610"/>
            <a:ext cx="471757" cy="498869"/>
          </a:xfrm>
          <a:prstGeom prst="rect">
            <a:avLst/>
          </a:prstGeom>
        </p:spPr>
      </p:pic>
      <p:pic>
        <p:nvPicPr>
          <p:cNvPr id="53" name="Imagen 52">
            <a:extLst>
              <a:ext uri="{FF2B5EF4-FFF2-40B4-BE49-F238E27FC236}">
                <a16:creationId xmlns:a16="http://schemas.microsoft.com/office/drawing/2014/main" id="{3BB0B30D-01E9-4A41-88D1-70C8118CB0F3}"/>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7376219" y="6283101"/>
            <a:ext cx="347040" cy="428378"/>
          </a:xfrm>
          <a:prstGeom prst="rect">
            <a:avLst/>
          </a:prstGeom>
        </p:spPr>
      </p:pic>
      <p:pic>
        <p:nvPicPr>
          <p:cNvPr id="54" name="Imagen 53">
            <a:extLst>
              <a:ext uri="{FF2B5EF4-FFF2-40B4-BE49-F238E27FC236}">
                <a16:creationId xmlns:a16="http://schemas.microsoft.com/office/drawing/2014/main" id="{68A7E0D9-EDEA-4FCF-A76C-ED2C5DD3E804}"/>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851973" y="6413241"/>
            <a:ext cx="444645" cy="298238"/>
          </a:xfrm>
          <a:prstGeom prst="rect">
            <a:avLst/>
          </a:prstGeom>
        </p:spPr>
      </p:pic>
      <p:pic>
        <p:nvPicPr>
          <p:cNvPr id="55" name="Imagen 54">
            <a:extLst>
              <a:ext uri="{FF2B5EF4-FFF2-40B4-BE49-F238E27FC236}">
                <a16:creationId xmlns:a16="http://schemas.microsoft.com/office/drawing/2014/main" id="{CA02A5FD-DBD4-4C48-8334-C26BA224D2A8}"/>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6493141" y="6427744"/>
            <a:ext cx="300184" cy="283735"/>
          </a:xfrm>
          <a:prstGeom prst="rect">
            <a:avLst/>
          </a:prstGeom>
        </p:spPr>
      </p:pic>
      <p:pic>
        <p:nvPicPr>
          <p:cNvPr id="56" name="Imagen 55">
            <a:extLst>
              <a:ext uri="{FF2B5EF4-FFF2-40B4-BE49-F238E27FC236}">
                <a16:creationId xmlns:a16="http://schemas.microsoft.com/office/drawing/2014/main" id="{EAAA8FFC-E26C-4A95-A0EA-8FA61291F3D4}"/>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6922039" y="6369106"/>
            <a:ext cx="325466" cy="342373"/>
          </a:xfrm>
          <a:prstGeom prst="rect">
            <a:avLst/>
          </a:prstGeom>
        </p:spPr>
      </p:pic>
      <p:pic>
        <p:nvPicPr>
          <p:cNvPr id="57" name="Imagen 56">
            <a:extLst>
              <a:ext uri="{FF2B5EF4-FFF2-40B4-BE49-F238E27FC236}">
                <a16:creationId xmlns:a16="http://schemas.microsoft.com/office/drawing/2014/main" id="{034038C9-3152-4362-9043-8EE045E00000}"/>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6156196" y="6492569"/>
            <a:ext cx="208231" cy="218910"/>
          </a:xfrm>
          <a:prstGeom prst="rect">
            <a:avLst/>
          </a:prstGeom>
        </p:spPr>
      </p:pic>
      <p:pic>
        <p:nvPicPr>
          <p:cNvPr id="58" name="Imagen 57">
            <a:extLst>
              <a:ext uri="{FF2B5EF4-FFF2-40B4-BE49-F238E27FC236}">
                <a16:creationId xmlns:a16="http://schemas.microsoft.com/office/drawing/2014/main" id="{10C091FD-F9B0-47C5-9AE9-239540332D44}"/>
              </a:ext>
            </a:extLst>
          </p:cNvPr>
          <p:cNvPicPr>
            <a:picLocks noChangeAspect="1"/>
          </p:cNvPicPr>
          <p:nvPr userDrawn="1"/>
        </p:nvPicPr>
        <p:blipFill>
          <a:blip r:embed="rId10"/>
          <a:stretch>
            <a:fillRect/>
          </a:stretch>
        </p:blipFill>
        <p:spPr>
          <a:xfrm>
            <a:off x="8425332" y="6300126"/>
            <a:ext cx="574476" cy="411353"/>
          </a:xfrm>
          <a:prstGeom prst="rect">
            <a:avLst/>
          </a:prstGeom>
        </p:spPr>
      </p:pic>
      <p:pic>
        <p:nvPicPr>
          <p:cNvPr id="2" name="Imagen 50">
            <a:extLst>
              <a:ext uri="{FF2B5EF4-FFF2-40B4-BE49-F238E27FC236}">
                <a16:creationId xmlns:a16="http://schemas.microsoft.com/office/drawing/2014/main" id="{83A0EDFF-4515-52C4-C156-8A66B17142F2}"/>
              </a:ext>
            </a:extLst>
          </p:cNvPr>
          <p:cNvPicPr/>
          <p:nvPr userDrawn="1"/>
        </p:nvPicPr>
        <p:blipFill>
          <a:blip r:embed="rId11">
            <a:extLst>
              <a:ext uri="{28A0092B-C50C-407E-A947-70E740481C1C}">
                <a14:useLocalDpi xmlns:a14="http://schemas.microsoft.com/office/drawing/2010/main" val="0"/>
              </a:ext>
            </a:extLst>
          </a:blip>
          <a:srcRect/>
          <a:stretch/>
        </p:blipFill>
        <p:spPr bwMode="auto">
          <a:xfrm>
            <a:off x="9829801" y="6219582"/>
            <a:ext cx="2338705" cy="442320"/>
          </a:xfrm>
          <a:prstGeom prst="rect">
            <a:avLst/>
          </a:prstGeom>
          <a:noFill/>
          <a:ln>
            <a:noFill/>
          </a:ln>
        </p:spPr>
      </p:pic>
    </p:spTree>
    <p:extLst>
      <p:ext uri="{BB962C8B-B14F-4D97-AF65-F5344CB8AC3E}">
        <p14:creationId xmlns:p14="http://schemas.microsoft.com/office/powerpoint/2010/main" val="27193733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135493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0CA36E8E-0A33-5274-9B20-FA55833A1773}"/>
              </a:ext>
            </a:extLst>
          </p:cNvPr>
          <p:cNvSpPr/>
          <p:nvPr userDrawn="1"/>
        </p:nvSpPr>
        <p:spPr>
          <a:xfrm>
            <a:off x="0" y="0"/>
            <a:ext cx="12190095" cy="1333499"/>
          </a:xfrm>
          <a:prstGeom prst="rect">
            <a:avLst/>
          </a:prstGeom>
          <a:solidFill>
            <a:srgbClr val="EC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Rectángulo 8">
            <a:extLst>
              <a:ext uri="{FF2B5EF4-FFF2-40B4-BE49-F238E27FC236}">
                <a16:creationId xmlns:a16="http://schemas.microsoft.com/office/drawing/2014/main" id="{2F22D81F-284A-1E86-CDFC-06EBD9FC61C1}"/>
              </a:ext>
            </a:extLst>
          </p:cNvPr>
          <p:cNvSpPr/>
          <p:nvPr userDrawn="1"/>
        </p:nvSpPr>
        <p:spPr>
          <a:xfrm>
            <a:off x="0" y="1346198"/>
            <a:ext cx="12190095" cy="5511802"/>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Forma libre: forma 9">
            <a:extLst>
              <a:ext uri="{FF2B5EF4-FFF2-40B4-BE49-F238E27FC236}">
                <a16:creationId xmlns:a16="http://schemas.microsoft.com/office/drawing/2014/main" id="{84A85037-8DE1-0DBD-A171-577658B9F160}"/>
              </a:ext>
            </a:extLst>
          </p:cNvPr>
          <p:cNvSpPr/>
          <p:nvPr userDrawn="1"/>
        </p:nvSpPr>
        <p:spPr>
          <a:xfrm>
            <a:off x="0" y="-1"/>
            <a:ext cx="666750" cy="1333500"/>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pic>
        <p:nvPicPr>
          <p:cNvPr id="11" name="Imagen 10" descr="Patrón de fondo&#10;&#10;Descripción generada automáticamente">
            <a:extLst>
              <a:ext uri="{FF2B5EF4-FFF2-40B4-BE49-F238E27FC236}">
                <a16:creationId xmlns:a16="http://schemas.microsoft.com/office/drawing/2014/main" id="{D010E416-D3B4-FC0D-F665-03FDFBA7F4FB}"/>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827528" y="-33210"/>
            <a:ext cx="1364472" cy="2630360"/>
          </a:xfrm>
          <a:prstGeom prst="rect">
            <a:avLst/>
          </a:prstGeom>
        </p:spPr>
      </p:pic>
      <p:sp>
        <p:nvSpPr>
          <p:cNvPr id="13" name="Marcador de texto 12">
            <a:extLst>
              <a:ext uri="{FF2B5EF4-FFF2-40B4-BE49-F238E27FC236}">
                <a16:creationId xmlns:a16="http://schemas.microsoft.com/office/drawing/2014/main" id="{F67356BD-4749-0896-0E29-3E10E5E24FB4}"/>
              </a:ext>
            </a:extLst>
          </p:cNvPr>
          <p:cNvSpPr>
            <a:spLocks noGrp="1"/>
          </p:cNvSpPr>
          <p:nvPr>
            <p:ph type="body" sz="quarter" idx="10" hasCustomPrompt="1"/>
          </p:nvPr>
        </p:nvSpPr>
        <p:spPr>
          <a:xfrm>
            <a:off x="762000" y="463550"/>
            <a:ext cx="9677400" cy="6096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a:t>INDEX</a:t>
            </a:r>
          </a:p>
        </p:txBody>
      </p:sp>
      <p:sp>
        <p:nvSpPr>
          <p:cNvPr id="15" name="Marcador de texto 14">
            <a:extLst>
              <a:ext uri="{FF2B5EF4-FFF2-40B4-BE49-F238E27FC236}">
                <a16:creationId xmlns:a16="http://schemas.microsoft.com/office/drawing/2014/main" id="{D7674A61-571D-8459-8B4C-3884F8256E76}"/>
              </a:ext>
            </a:extLst>
          </p:cNvPr>
          <p:cNvSpPr>
            <a:spLocks noGrp="1"/>
          </p:cNvSpPr>
          <p:nvPr>
            <p:ph type="body" sz="quarter" idx="11" hasCustomPrompt="1"/>
          </p:nvPr>
        </p:nvSpPr>
        <p:spPr>
          <a:xfrm>
            <a:off x="762000" y="2006599"/>
            <a:ext cx="9677400" cy="4191000"/>
          </a:xfrm>
          <a:prstGeom prst="rect">
            <a:avLst/>
          </a:prstGeom>
        </p:spPr>
        <p:txBody>
          <a:bodyPr/>
          <a:lstStyle>
            <a:lvl1pPr marL="342900" indent="-342900">
              <a:spcBef>
                <a:spcPts val="1000"/>
              </a:spcBef>
              <a:buFont typeface="+mj-lt"/>
              <a:buAutoNum type="arabicPeriod"/>
              <a:defRPr sz="1600">
                <a:solidFill>
                  <a:schemeClr val="bg1"/>
                </a:solidFill>
                <a:latin typeface="Arial" panose="020B0604020202020204" pitchFamily="34" charset="0"/>
                <a:cs typeface="Arial" panose="020B0604020202020204" pitchFamily="34" charset="0"/>
              </a:defRPr>
            </a:lvl1pPr>
          </a:lstStyle>
          <a:p>
            <a:pPr lvl="0"/>
            <a:r>
              <a:rPr lang="es-ES_tradnl" dirty="0"/>
              <a:t>P</a:t>
            </a:r>
            <a:r>
              <a:rPr lang="es-ES" dirty="0"/>
              <a:t>unto 1</a:t>
            </a:r>
          </a:p>
          <a:p>
            <a:pPr lvl="0"/>
            <a:r>
              <a:rPr lang="es-ES" dirty="0"/>
              <a:t>Punto 2</a:t>
            </a:r>
          </a:p>
          <a:p>
            <a:pPr lvl="0"/>
            <a:r>
              <a:rPr lang="es-ES" dirty="0"/>
              <a:t>Punto 3</a:t>
            </a:r>
          </a:p>
          <a:p>
            <a:pPr lvl="0"/>
            <a:r>
              <a:rPr lang="es-ES" dirty="0"/>
              <a:t>Punto 4</a:t>
            </a:r>
          </a:p>
          <a:p>
            <a:pPr lvl="0"/>
            <a:r>
              <a:rPr lang="es-ES" dirty="0"/>
              <a:t>Punto 5</a:t>
            </a:r>
          </a:p>
          <a:p>
            <a:pPr lvl="0"/>
            <a:r>
              <a:rPr lang="es-ES" dirty="0"/>
              <a:t>Punto 6</a:t>
            </a:r>
          </a:p>
          <a:p>
            <a:pPr lvl="0"/>
            <a:r>
              <a:rPr lang="es-ES" dirty="0"/>
              <a:t>Punto 7</a:t>
            </a:r>
          </a:p>
          <a:p>
            <a:pPr lvl="0"/>
            <a:r>
              <a:rPr lang="es-ES" dirty="0"/>
              <a:t>Punto 8</a:t>
            </a:r>
          </a:p>
          <a:p>
            <a:pPr lvl="0"/>
            <a:r>
              <a:rPr lang="es-ES" dirty="0"/>
              <a:t>Punto 9</a:t>
            </a:r>
          </a:p>
          <a:p>
            <a:pPr lvl="0"/>
            <a:r>
              <a:rPr lang="es-ES" dirty="0"/>
              <a:t>Punto 10</a:t>
            </a:r>
          </a:p>
        </p:txBody>
      </p:sp>
    </p:spTree>
    <p:extLst>
      <p:ext uri="{BB962C8B-B14F-4D97-AF65-F5344CB8AC3E}">
        <p14:creationId xmlns:p14="http://schemas.microsoft.com/office/powerpoint/2010/main" val="20942321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531600" y="1318336"/>
            <a:ext cx="658495" cy="554736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0226527" y="4356"/>
            <a:ext cx="1963420" cy="1310005"/>
            <a:chOff x="10226527" y="4356"/>
            <a:chExt cx="1963420" cy="1310005"/>
          </a:xfrm>
        </p:grpSpPr>
        <p:sp>
          <p:nvSpPr>
            <p:cNvPr id="8" name="object 4">
              <a:extLst>
                <a:ext uri="{FF2B5EF4-FFF2-40B4-BE49-F238E27FC236}">
                  <a16:creationId xmlns:a16="http://schemas.microsoft.com/office/drawing/2014/main" id="{FE2F8714-D35E-CC42-0386-9E2EC442F2A0}"/>
                </a:ext>
              </a:extLst>
            </p:cNvPr>
            <p:cNvSpPr/>
            <p:nvPr/>
          </p:nvSpPr>
          <p:spPr>
            <a:xfrm>
              <a:off x="10879620" y="4356"/>
              <a:ext cx="655320" cy="655320"/>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1534609" y="658939"/>
              <a:ext cx="655320" cy="655320"/>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1534621" y="4363"/>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a:off x="10226527" y="4357"/>
              <a:ext cx="654685" cy="654685"/>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11686469" y="78788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9462631" cy="47673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descr="Imagen que contiene Texto&#10;&#10;Descripción generada automáticamente">
            <a:extLst>
              <a:ext uri="{FF2B5EF4-FFF2-40B4-BE49-F238E27FC236}">
                <a16:creationId xmlns:a16="http://schemas.microsoft.com/office/drawing/2014/main" id="{01EFBFAC-F326-45C6-ABF7-4AD0BDCB445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0943957" y="126931"/>
            <a:ext cx="562243" cy="409535"/>
          </a:xfrm>
          <a:prstGeom prst="rect">
            <a:avLst/>
          </a:prstGeom>
        </p:spPr>
      </p:pic>
    </p:spTree>
    <p:extLst>
      <p:ext uri="{BB962C8B-B14F-4D97-AF65-F5344CB8AC3E}">
        <p14:creationId xmlns:p14="http://schemas.microsoft.com/office/powerpoint/2010/main" val="4284044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18" name="Imagen 17">
            <a:extLst>
              <a:ext uri="{FF2B5EF4-FFF2-40B4-BE49-F238E27FC236}">
                <a16:creationId xmlns:a16="http://schemas.microsoft.com/office/drawing/2014/main" id="{CF32833A-DE42-477E-8ECB-D31CF466537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45126" y="102088"/>
            <a:ext cx="277784" cy="323865"/>
          </a:xfrm>
          <a:prstGeom prst="rect">
            <a:avLst/>
          </a:prstGeom>
        </p:spPr>
      </p:pic>
      <p:pic>
        <p:nvPicPr>
          <p:cNvPr id="19" name="Imagen 18">
            <a:extLst>
              <a:ext uri="{FF2B5EF4-FFF2-40B4-BE49-F238E27FC236}">
                <a16:creationId xmlns:a16="http://schemas.microsoft.com/office/drawing/2014/main" id="{031C6246-1E84-4ABA-962E-B846279FA4EE}"/>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0417704" y="209388"/>
            <a:ext cx="164961" cy="221129"/>
          </a:xfrm>
          <a:prstGeom prst="rect">
            <a:avLst/>
          </a:prstGeom>
        </p:spPr>
      </p:pic>
      <p:pic>
        <p:nvPicPr>
          <p:cNvPr id="20" name="Imagen 19">
            <a:extLst>
              <a:ext uri="{FF2B5EF4-FFF2-40B4-BE49-F238E27FC236}">
                <a16:creationId xmlns:a16="http://schemas.microsoft.com/office/drawing/2014/main" id="{289277BF-206A-4189-B191-D6B66D4EC1E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807505" y="244114"/>
            <a:ext cx="247162" cy="186403"/>
          </a:xfrm>
          <a:prstGeom prst="rect">
            <a:avLst/>
          </a:prstGeom>
        </p:spPr>
      </p:pic>
      <p:pic>
        <p:nvPicPr>
          <p:cNvPr id="21" name="Imagen 20">
            <a:extLst>
              <a:ext uri="{FF2B5EF4-FFF2-40B4-BE49-F238E27FC236}">
                <a16:creationId xmlns:a16="http://schemas.microsoft.com/office/drawing/2014/main" id="{C43C3A26-923F-4AA9-8A83-9442CE625445}"/>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9549199" y="213985"/>
            <a:ext cx="209412" cy="216532"/>
          </a:xfrm>
          <a:prstGeom prst="rect">
            <a:avLst/>
          </a:prstGeom>
        </p:spPr>
      </p:pic>
      <p:pic>
        <p:nvPicPr>
          <p:cNvPr id="22" name="Imagen 21">
            <a:extLst>
              <a:ext uri="{FF2B5EF4-FFF2-40B4-BE49-F238E27FC236}">
                <a16:creationId xmlns:a16="http://schemas.microsoft.com/office/drawing/2014/main" id="{CDBECE55-D510-45A4-BC30-0396507BFEF0}"/>
              </a:ext>
            </a:extLst>
          </p:cNvPr>
          <p:cNvPicPr>
            <a:picLocks noChangeAspect="1"/>
          </p:cNvPicPr>
          <p:nvPr userDrawn="1"/>
        </p:nvPicPr>
        <p:blipFill>
          <a:blip r:embed="rId7" cstate="screen">
            <a:extLst>
              <a:ext uri="{28A0092B-C50C-407E-A947-70E740481C1C}">
                <a14:useLocalDpi xmlns:a14="http://schemas.microsoft.com/office/drawing/2010/main"/>
              </a:ext>
            </a:extLst>
          </a:blip>
          <a:stretch>
            <a:fillRect/>
          </a:stretch>
        </p:blipFill>
        <p:spPr>
          <a:xfrm>
            <a:off x="9983452" y="193210"/>
            <a:ext cx="209411" cy="237307"/>
          </a:xfrm>
          <a:prstGeom prst="rect">
            <a:avLst/>
          </a:prstGeom>
        </p:spPr>
      </p:pic>
      <p:pic>
        <p:nvPicPr>
          <p:cNvPr id="23" name="Imagen 22">
            <a:extLst>
              <a:ext uri="{FF2B5EF4-FFF2-40B4-BE49-F238E27FC236}">
                <a16:creationId xmlns:a16="http://schemas.microsoft.com/office/drawing/2014/main" id="{142D8253-937C-4829-BEC8-A9989C111E6C}"/>
              </a:ext>
            </a:extLst>
          </p:cNvPr>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9174215" y="256274"/>
            <a:ext cx="150143" cy="174243"/>
          </a:xfrm>
          <a:prstGeom prst="rect">
            <a:avLst/>
          </a:prstGeom>
        </p:spPr>
      </p:pic>
      <p:pic>
        <p:nvPicPr>
          <p:cNvPr id="24" name="Imagen 23">
            <a:extLst>
              <a:ext uri="{FF2B5EF4-FFF2-40B4-BE49-F238E27FC236}">
                <a16:creationId xmlns:a16="http://schemas.microsoft.com/office/drawing/2014/main" id="{B4F3FD2C-58EA-4684-A79C-DBB58F2D302E}"/>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1279508" y="191783"/>
            <a:ext cx="300983" cy="238734"/>
          </a:xfrm>
          <a:prstGeom prst="rect">
            <a:avLst/>
          </a:prstGeom>
        </p:spPr>
      </p:pic>
    </p:spTree>
    <p:extLst>
      <p:ext uri="{BB962C8B-B14F-4D97-AF65-F5344CB8AC3E}">
        <p14:creationId xmlns:p14="http://schemas.microsoft.com/office/powerpoint/2010/main" val="545877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24937448-765A-F40D-C75A-7DE7E819376F}"/>
              </a:ext>
            </a:extLst>
          </p:cNvPr>
          <p:cNvSpPr/>
          <p:nvPr userDrawn="1"/>
        </p:nvSpPr>
        <p:spPr>
          <a:xfrm>
            <a:off x="11683122" y="1407866"/>
            <a:ext cx="506973" cy="5457830"/>
          </a:xfrm>
          <a:custGeom>
            <a:avLst/>
            <a:gdLst/>
            <a:ahLst/>
            <a:cxnLst/>
            <a:rect l="l" t="t" r="r" b="b"/>
            <a:pathLst>
              <a:path w="658495" h="5547359">
                <a:moveTo>
                  <a:pt x="215353" y="5546864"/>
                </a:moveTo>
                <a:lnTo>
                  <a:pt x="0" y="5331511"/>
                </a:lnTo>
                <a:lnTo>
                  <a:pt x="0" y="5333276"/>
                </a:lnTo>
                <a:lnTo>
                  <a:pt x="0" y="5407698"/>
                </a:lnTo>
                <a:lnTo>
                  <a:pt x="0" y="5409463"/>
                </a:lnTo>
                <a:lnTo>
                  <a:pt x="137414" y="5546864"/>
                </a:lnTo>
                <a:lnTo>
                  <a:pt x="139166" y="5546864"/>
                </a:lnTo>
                <a:lnTo>
                  <a:pt x="213588" y="5546864"/>
                </a:lnTo>
                <a:lnTo>
                  <a:pt x="215353" y="5546864"/>
                </a:lnTo>
                <a:close/>
              </a:path>
              <a:path w="658495" h="5547359">
                <a:moveTo>
                  <a:pt x="431253" y="5546864"/>
                </a:moveTo>
                <a:lnTo>
                  <a:pt x="0" y="5115611"/>
                </a:lnTo>
                <a:lnTo>
                  <a:pt x="0" y="5117376"/>
                </a:lnTo>
                <a:lnTo>
                  <a:pt x="0" y="5191798"/>
                </a:lnTo>
                <a:lnTo>
                  <a:pt x="0" y="5193563"/>
                </a:lnTo>
                <a:lnTo>
                  <a:pt x="353314" y="5546864"/>
                </a:lnTo>
                <a:lnTo>
                  <a:pt x="355066" y="5546864"/>
                </a:lnTo>
                <a:lnTo>
                  <a:pt x="429488" y="5546864"/>
                </a:lnTo>
                <a:lnTo>
                  <a:pt x="431253" y="5546864"/>
                </a:lnTo>
                <a:close/>
              </a:path>
              <a:path w="658495" h="5547359">
                <a:moveTo>
                  <a:pt x="647153" y="5546864"/>
                </a:moveTo>
                <a:lnTo>
                  <a:pt x="0" y="4899711"/>
                </a:lnTo>
                <a:lnTo>
                  <a:pt x="0" y="4901476"/>
                </a:lnTo>
                <a:lnTo>
                  <a:pt x="0" y="4975898"/>
                </a:lnTo>
                <a:lnTo>
                  <a:pt x="0" y="4977650"/>
                </a:lnTo>
                <a:lnTo>
                  <a:pt x="569214" y="5546864"/>
                </a:lnTo>
                <a:lnTo>
                  <a:pt x="570979" y="5546864"/>
                </a:lnTo>
                <a:lnTo>
                  <a:pt x="645388" y="5546864"/>
                </a:lnTo>
                <a:lnTo>
                  <a:pt x="647153" y="5546864"/>
                </a:lnTo>
                <a:close/>
              </a:path>
              <a:path w="658495" h="5547359">
                <a:moveTo>
                  <a:pt x="657999" y="5341823"/>
                </a:moveTo>
                <a:lnTo>
                  <a:pt x="0" y="4683811"/>
                </a:lnTo>
                <a:lnTo>
                  <a:pt x="0" y="4685576"/>
                </a:lnTo>
                <a:lnTo>
                  <a:pt x="0" y="4759998"/>
                </a:lnTo>
                <a:lnTo>
                  <a:pt x="0" y="4761750"/>
                </a:lnTo>
                <a:lnTo>
                  <a:pt x="657999" y="5419750"/>
                </a:lnTo>
                <a:lnTo>
                  <a:pt x="657999" y="5417998"/>
                </a:lnTo>
                <a:lnTo>
                  <a:pt x="657999" y="5343576"/>
                </a:lnTo>
                <a:lnTo>
                  <a:pt x="657999" y="5341823"/>
                </a:lnTo>
                <a:close/>
              </a:path>
              <a:path w="658495" h="5547359">
                <a:moveTo>
                  <a:pt x="657999" y="5125923"/>
                </a:moveTo>
                <a:lnTo>
                  <a:pt x="0" y="4467911"/>
                </a:lnTo>
                <a:lnTo>
                  <a:pt x="0" y="4469676"/>
                </a:lnTo>
                <a:lnTo>
                  <a:pt x="0" y="4544098"/>
                </a:lnTo>
                <a:lnTo>
                  <a:pt x="0" y="4545850"/>
                </a:lnTo>
                <a:lnTo>
                  <a:pt x="657999" y="5203850"/>
                </a:lnTo>
                <a:lnTo>
                  <a:pt x="657999" y="5202098"/>
                </a:lnTo>
                <a:lnTo>
                  <a:pt x="657999" y="5127676"/>
                </a:lnTo>
                <a:lnTo>
                  <a:pt x="657999" y="5125923"/>
                </a:lnTo>
                <a:close/>
              </a:path>
              <a:path w="658495" h="5547359">
                <a:moveTo>
                  <a:pt x="657999" y="4910023"/>
                </a:moveTo>
                <a:lnTo>
                  <a:pt x="0" y="4252023"/>
                </a:lnTo>
                <a:lnTo>
                  <a:pt x="0" y="4253776"/>
                </a:lnTo>
                <a:lnTo>
                  <a:pt x="0" y="4328198"/>
                </a:lnTo>
                <a:lnTo>
                  <a:pt x="0" y="4329950"/>
                </a:lnTo>
                <a:lnTo>
                  <a:pt x="657999" y="4987950"/>
                </a:lnTo>
                <a:lnTo>
                  <a:pt x="657999" y="4986198"/>
                </a:lnTo>
                <a:lnTo>
                  <a:pt x="657999" y="4911776"/>
                </a:lnTo>
                <a:lnTo>
                  <a:pt x="657999" y="4910023"/>
                </a:lnTo>
                <a:close/>
              </a:path>
              <a:path w="658495" h="5547359">
                <a:moveTo>
                  <a:pt x="657999" y="4694110"/>
                </a:moveTo>
                <a:lnTo>
                  <a:pt x="0" y="4036110"/>
                </a:lnTo>
                <a:lnTo>
                  <a:pt x="0" y="4037876"/>
                </a:lnTo>
                <a:lnTo>
                  <a:pt x="0" y="4112285"/>
                </a:lnTo>
                <a:lnTo>
                  <a:pt x="0" y="4114063"/>
                </a:lnTo>
                <a:lnTo>
                  <a:pt x="657999" y="4772063"/>
                </a:lnTo>
                <a:lnTo>
                  <a:pt x="657999" y="4770285"/>
                </a:lnTo>
                <a:lnTo>
                  <a:pt x="657999" y="4695876"/>
                </a:lnTo>
                <a:lnTo>
                  <a:pt x="657999" y="4694110"/>
                </a:lnTo>
                <a:close/>
              </a:path>
              <a:path w="658495" h="5547359">
                <a:moveTo>
                  <a:pt x="657999" y="4478210"/>
                </a:moveTo>
                <a:lnTo>
                  <a:pt x="0" y="3820210"/>
                </a:lnTo>
                <a:lnTo>
                  <a:pt x="0" y="3896385"/>
                </a:lnTo>
                <a:lnTo>
                  <a:pt x="657999" y="4554385"/>
                </a:lnTo>
                <a:lnTo>
                  <a:pt x="657999" y="4478210"/>
                </a:lnTo>
                <a:close/>
              </a:path>
              <a:path w="658495" h="5547359">
                <a:moveTo>
                  <a:pt x="657999" y="4260558"/>
                </a:moveTo>
                <a:lnTo>
                  <a:pt x="0" y="3602558"/>
                </a:lnTo>
                <a:lnTo>
                  <a:pt x="0" y="3678732"/>
                </a:lnTo>
                <a:lnTo>
                  <a:pt x="657999" y="4336732"/>
                </a:lnTo>
                <a:lnTo>
                  <a:pt x="657999" y="4260558"/>
                </a:lnTo>
                <a:close/>
              </a:path>
              <a:path w="658495" h="5547359">
                <a:moveTo>
                  <a:pt x="657999" y="4042892"/>
                </a:moveTo>
                <a:lnTo>
                  <a:pt x="0" y="3384880"/>
                </a:lnTo>
                <a:lnTo>
                  <a:pt x="0" y="3461067"/>
                </a:lnTo>
                <a:lnTo>
                  <a:pt x="657999" y="4119067"/>
                </a:lnTo>
                <a:lnTo>
                  <a:pt x="657999" y="4042892"/>
                </a:lnTo>
                <a:close/>
              </a:path>
              <a:path w="658495" h="5547359">
                <a:moveTo>
                  <a:pt x="657999" y="3825214"/>
                </a:moveTo>
                <a:lnTo>
                  <a:pt x="0" y="3167215"/>
                </a:lnTo>
                <a:lnTo>
                  <a:pt x="0" y="3243402"/>
                </a:lnTo>
                <a:lnTo>
                  <a:pt x="657999" y="3901402"/>
                </a:lnTo>
                <a:lnTo>
                  <a:pt x="657999" y="3825214"/>
                </a:lnTo>
                <a:close/>
              </a:path>
              <a:path w="658495" h="5547359">
                <a:moveTo>
                  <a:pt x="657999" y="3607562"/>
                </a:moveTo>
                <a:lnTo>
                  <a:pt x="0" y="2949562"/>
                </a:lnTo>
                <a:lnTo>
                  <a:pt x="0" y="3025737"/>
                </a:lnTo>
                <a:lnTo>
                  <a:pt x="657999" y="3683736"/>
                </a:lnTo>
                <a:lnTo>
                  <a:pt x="657999" y="3607562"/>
                </a:lnTo>
                <a:close/>
              </a:path>
              <a:path w="658495" h="5547359">
                <a:moveTo>
                  <a:pt x="657999" y="3389896"/>
                </a:moveTo>
                <a:lnTo>
                  <a:pt x="0" y="2731897"/>
                </a:lnTo>
                <a:lnTo>
                  <a:pt x="0" y="2808071"/>
                </a:lnTo>
                <a:lnTo>
                  <a:pt x="657999" y="3466071"/>
                </a:lnTo>
                <a:lnTo>
                  <a:pt x="657999" y="3389896"/>
                </a:lnTo>
                <a:close/>
              </a:path>
              <a:path w="658495" h="5547359">
                <a:moveTo>
                  <a:pt x="657999" y="3172231"/>
                </a:moveTo>
                <a:lnTo>
                  <a:pt x="0" y="2514219"/>
                </a:lnTo>
                <a:lnTo>
                  <a:pt x="0" y="2590406"/>
                </a:lnTo>
                <a:lnTo>
                  <a:pt x="657999" y="3248406"/>
                </a:lnTo>
                <a:lnTo>
                  <a:pt x="657999" y="3172231"/>
                </a:lnTo>
                <a:close/>
              </a:path>
              <a:path w="658495" h="5547359">
                <a:moveTo>
                  <a:pt x="657999" y="2954578"/>
                </a:moveTo>
                <a:lnTo>
                  <a:pt x="0" y="2296566"/>
                </a:lnTo>
                <a:lnTo>
                  <a:pt x="0" y="2372753"/>
                </a:lnTo>
                <a:lnTo>
                  <a:pt x="657999" y="3030753"/>
                </a:lnTo>
                <a:lnTo>
                  <a:pt x="657999" y="2954578"/>
                </a:lnTo>
                <a:close/>
              </a:path>
              <a:path w="658495" h="5547359">
                <a:moveTo>
                  <a:pt x="657999" y="2736900"/>
                </a:moveTo>
                <a:lnTo>
                  <a:pt x="0" y="2078901"/>
                </a:lnTo>
                <a:lnTo>
                  <a:pt x="0" y="2155088"/>
                </a:lnTo>
                <a:lnTo>
                  <a:pt x="657999" y="2813088"/>
                </a:lnTo>
                <a:lnTo>
                  <a:pt x="657999" y="2736900"/>
                </a:lnTo>
                <a:close/>
              </a:path>
              <a:path w="658495" h="5547359">
                <a:moveTo>
                  <a:pt x="657999" y="2519235"/>
                </a:moveTo>
                <a:lnTo>
                  <a:pt x="0" y="1861235"/>
                </a:lnTo>
                <a:lnTo>
                  <a:pt x="0" y="1937410"/>
                </a:lnTo>
                <a:lnTo>
                  <a:pt x="657999" y="2595410"/>
                </a:lnTo>
                <a:lnTo>
                  <a:pt x="657999" y="2519235"/>
                </a:lnTo>
                <a:close/>
              </a:path>
              <a:path w="658495" h="5547359">
                <a:moveTo>
                  <a:pt x="657999" y="2301583"/>
                </a:moveTo>
                <a:lnTo>
                  <a:pt x="0" y="1643570"/>
                </a:lnTo>
                <a:lnTo>
                  <a:pt x="0" y="1719757"/>
                </a:lnTo>
                <a:lnTo>
                  <a:pt x="657999" y="2377757"/>
                </a:lnTo>
                <a:lnTo>
                  <a:pt x="657999" y="2301583"/>
                </a:lnTo>
                <a:close/>
              </a:path>
              <a:path w="658495" h="5547359">
                <a:moveTo>
                  <a:pt x="657999" y="2083917"/>
                </a:moveTo>
                <a:lnTo>
                  <a:pt x="0" y="1425905"/>
                </a:lnTo>
                <a:lnTo>
                  <a:pt x="0" y="1502092"/>
                </a:lnTo>
                <a:lnTo>
                  <a:pt x="657999" y="2160092"/>
                </a:lnTo>
                <a:lnTo>
                  <a:pt x="657999" y="2083917"/>
                </a:lnTo>
                <a:close/>
              </a:path>
              <a:path w="658495" h="5547359">
                <a:moveTo>
                  <a:pt x="657999" y="1866239"/>
                </a:moveTo>
                <a:lnTo>
                  <a:pt x="0" y="1208239"/>
                </a:lnTo>
                <a:lnTo>
                  <a:pt x="0" y="1284427"/>
                </a:lnTo>
                <a:lnTo>
                  <a:pt x="657999" y="1942426"/>
                </a:lnTo>
                <a:lnTo>
                  <a:pt x="657999" y="1866239"/>
                </a:lnTo>
                <a:close/>
              </a:path>
              <a:path w="658495" h="5547359">
                <a:moveTo>
                  <a:pt x="657999" y="1648587"/>
                </a:moveTo>
                <a:lnTo>
                  <a:pt x="0" y="990587"/>
                </a:lnTo>
                <a:lnTo>
                  <a:pt x="0" y="1066761"/>
                </a:lnTo>
                <a:lnTo>
                  <a:pt x="657999" y="1724761"/>
                </a:lnTo>
                <a:lnTo>
                  <a:pt x="657999" y="1648587"/>
                </a:lnTo>
                <a:close/>
              </a:path>
              <a:path w="658495" h="5547359">
                <a:moveTo>
                  <a:pt x="657999" y="1430921"/>
                </a:moveTo>
                <a:lnTo>
                  <a:pt x="0" y="772922"/>
                </a:lnTo>
                <a:lnTo>
                  <a:pt x="0" y="849096"/>
                </a:lnTo>
                <a:lnTo>
                  <a:pt x="657999" y="1507096"/>
                </a:lnTo>
                <a:lnTo>
                  <a:pt x="657999" y="1430921"/>
                </a:lnTo>
                <a:close/>
              </a:path>
              <a:path w="658495" h="5547359">
                <a:moveTo>
                  <a:pt x="657999" y="1213256"/>
                </a:moveTo>
                <a:lnTo>
                  <a:pt x="0" y="555244"/>
                </a:lnTo>
                <a:lnTo>
                  <a:pt x="0" y="631431"/>
                </a:lnTo>
                <a:lnTo>
                  <a:pt x="657999" y="1289431"/>
                </a:lnTo>
                <a:lnTo>
                  <a:pt x="657999" y="1213256"/>
                </a:lnTo>
                <a:close/>
              </a:path>
              <a:path w="658495" h="5547359">
                <a:moveTo>
                  <a:pt x="657999" y="995578"/>
                </a:moveTo>
                <a:lnTo>
                  <a:pt x="0" y="337578"/>
                </a:lnTo>
                <a:lnTo>
                  <a:pt x="0" y="413766"/>
                </a:lnTo>
                <a:lnTo>
                  <a:pt x="657999" y="1071765"/>
                </a:lnTo>
                <a:lnTo>
                  <a:pt x="657999" y="995578"/>
                </a:lnTo>
                <a:close/>
              </a:path>
              <a:path w="658495" h="5547359">
                <a:moveTo>
                  <a:pt x="657999" y="777925"/>
                </a:moveTo>
                <a:lnTo>
                  <a:pt x="0" y="119926"/>
                </a:lnTo>
                <a:lnTo>
                  <a:pt x="0" y="196113"/>
                </a:lnTo>
                <a:lnTo>
                  <a:pt x="657999" y="854113"/>
                </a:lnTo>
                <a:lnTo>
                  <a:pt x="657999" y="777925"/>
                </a:lnTo>
                <a:close/>
              </a:path>
              <a:path w="658495" h="5547359">
                <a:moveTo>
                  <a:pt x="657999" y="560247"/>
                </a:moveTo>
                <a:lnTo>
                  <a:pt x="97751" y="0"/>
                </a:lnTo>
                <a:lnTo>
                  <a:pt x="21564" y="0"/>
                </a:lnTo>
                <a:lnTo>
                  <a:pt x="657999" y="636435"/>
                </a:lnTo>
                <a:lnTo>
                  <a:pt x="657999" y="560247"/>
                </a:lnTo>
                <a:close/>
              </a:path>
              <a:path w="658495" h="5547359">
                <a:moveTo>
                  <a:pt x="657999" y="342595"/>
                </a:moveTo>
                <a:lnTo>
                  <a:pt x="315404" y="0"/>
                </a:lnTo>
                <a:lnTo>
                  <a:pt x="239229" y="0"/>
                </a:lnTo>
                <a:lnTo>
                  <a:pt x="657999" y="418769"/>
                </a:lnTo>
                <a:lnTo>
                  <a:pt x="657999" y="342595"/>
                </a:lnTo>
                <a:close/>
              </a:path>
              <a:path w="658495" h="5547359">
                <a:moveTo>
                  <a:pt x="657999" y="124929"/>
                </a:moveTo>
                <a:lnTo>
                  <a:pt x="533069" y="0"/>
                </a:lnTo>
                <a:lnTo>
                  <a:pt x="456882" y="0"/>
                </a:lnTo>
                <a:lnTo>
                  <a:pt x="657999" y="201104"/>
                </a:lnTo>
                <a:lnTo>
                  <a:pt x="657999" y="124929"/>
                </a:lnTo>
                <a:close/>
              </a:path>
            </a:pathLst>
          </a:custGeom>
          <a:solidFill>
            <a:srgbClr val="ECEBEB"/>
          </a:solidFill>
        </p:spPr>
        <p:txBody>
          <a:bodyPr wrap="square" lIns="0" tIns="0" rIns="0" bIns="0" rtlCol="0"/>
          <a:lstStyle/>
          <a:p>
            <a:endParaRPr/>
          </a:p>
        </p:txBody>
      </p:sp>
      <p:grpSp>
        <p:nvGrpSpPr>
          <p:cNvPr id="7" name="object 3">
            <a:extLst>
              <a:ext uri="{FF2B5EF4-FFF2-40B4-BE49-F238E27FC236}">
                <a16:creationId xmlns:a16="http://schemas.microsoft.com/office/drawing/2014/main" id="{5F0F9FEC-EB76-6F86-A3A5-5515E3EFDE89}"/>
              </a:ext>
            </a:extLst>
          </p:cNvPr>
          <p:cNvGrpSpPr/>
          <p:nvPr userDrawn="1"/>
        </p:nvGrpSpPr>
        <p:grpSpPr>
          <a:xfrm>
            <a:off x="11691078" y="0"/>
            <a:ext cx="506973" cy="1914348"/>
            <a:chOff x="14162837" y="-3882934"/>
            <a:chExt cx="655320" cy="2576761"/>
          </a:xfrm>
        </p:grpSpPr>
        <p:sp>
          <p:nvSpPr>
            <p:cNvPr id="8" name="object 4">
              <a:extLst>
                <a:ext uri="{FF2B5EF4-FFF2-40B4-BE49-F238E27FC236}">
                  <a16:creationId xmlns:a16="http://schemas.microsoft.com/office/drawing/2014/main" id="{FE2F8714-D35E-CC42-0386-9E2EC442F2A0}"/>
                </a:ext>
              </a:extLst>
            </p:cNvPr>
            <p:cNvSpPr/>
            <p:nvPr/>
          </p:nvSpPr>
          <p:spPr>
            <a:xfrm>
              <a:off x="14162837" y="-3297916"/>
              <a:ext cx="655320" cy="655321"/>
            </a:xfrm>
            <a:custGeom>
              <a:avLst/>
              <a:gdLst/>
              <a:ahLst/>
              <a:cxnLst/>
              <a:rect l="l" t="t" r="r" b="b"/>
              <a:pathLst>
                <a:path w="655320" h="655320">
                  <a:moveTo>
                    <a:pt x="654989" y="0"/>
                  </a:moveTo>
                  <a:lnTo>
                    <a:pt x="0" y="0"/>
                  </a:lnTo>
                  <a:lnTo>
                    <a:pt x="0" y="654989"/>
                  </a:lnTo>
                  <a:lnTo>
                    <a:pt x="654989" y="654989"/>
                  </a:lnTo>
                  <a:lnTo>
                    <a:pt x="654989" y="0"/>
                  </a:lnTo>
                  <a:close/>
                </a:path>
              </a:pathLst>
            </a:custGeom>
            <a:solidFill>
              <a:srgbClr val="2C7470"/>
            </a:solidFill>
          </p:spPr>
          <p:txBody>
            <a:bodyPr wrap="square" lIns="0" tIns="0" rIns="0" bIns="0" rtlCol="0"/>
            <a:lstStyle/>
            <a:p>
              <a:endParaRPr/>
            </a:p>
          </p:txBody>
        </p:sp>
        <p:sp>
          <p:nvSpPr>
            <p:cNvPr id="9" name="object 5">
              <a:extLst>
                <a:ext uri="{FF2B5EF4-FFF2-40B4-BE49-F238E27FC236}">
                  <a16:creationId xmlns:a16="http://schemas.microsoft.com/office/drawing/2014/main" id="{D4F62FC4-DB52-EB92-FBD8-4DB9D18EAD95}"/>
                </a:ext>
              </a:extLst>
            </p:cNvPr>
            <p:cNvSpPr/>
            <p:nvPr/>
          </p:nvSpPr>
          <p:spPr>
            <a:xfrm>
              <a:off x="14162837" y="-2643231"/>
              <a:ext cx="655320" cy="655321"/>
            </a:xfrm>
            <a:custGeom>
              <a:avLst/>
              <a:gdLst/>
              <a:ahLst/>
              <a:cxnLst/>
              <a:rect l="l" t="t" r="r" b="b"/>
              <a:pathLst>
                <a:path w="655320" h="655319">
                  <a:moveTo>
                    <a:pt x="654989" y="0"/>
                  </a:moveTo>
                  <a:lnTo>
                    <a:pt x="0" y="0"/>
                  </a:lnTo>
                  <a:lnTo>
                    <a:pt x="0" y="654989"/>
                  </a:lnTo>
                  <a:lnTo>
                    <a:pt x="654989" y="654989"/>
                  </a:lnTo>
                  <a:lnTo>
                    <a:pt x="654989" y="0"/>
                  </a:lnTo>
                  <a:close/>
                </a:path>
              </a:pathLst>
            </a:custGeom>
            <a:solidFill>
              <a:srgbClr val="6BB188"/>
            </a:solidFill>
          </p:spPr>
          <p:txBody>
            <a:bodyPr wrap="square" lIns="0" tIns="0" rIns="0" bIns="0" rtlCol="0"/>
            <a:lstStyle/>
            <a:p>
              <a:endParaRPr/>
            </a:p>
          </p:txBody>
        </p:sp>
        <p:sp>
          <p:nvSpPr>
            <p:cNvPr id="10" name="object 6">
              <a:extLst>
                <a:ext uri="{FF2B5EF4-FFF2-40B4-BE49-F238E27FC236}">
                  <a16:creationId xmlns:a16="http://schemas.microsoft.com/office/drawing/2014/main" id="{ECFE1777-D564-EBE0-B8BD-13B0EAD3B06E}"/>
                </a:ext>
              </a:extLst>
            </p:cNvPr>
            <p:cNvSpPr/>
            <p:nvPr/>
          </p:nvSpPr>
          <p:spPr>
            <a:xfrm>
              <a:off x="14162837" y="-3882934"/>
              <a:ext cx="654685" cy="654685"/>
            </a:xfrm>
            <a:custGeom>
              <a:avLst/>
              <a:gdLst/>
              <a:ahLst/>
              <a:cxnLst/>
              <a:rect l="l" t="t" r="r" b="b"/>
              <a:pathLst>
                <a:path w="654684" h="654685">
                  <a:moveTo>
                    <a:pt x="0" y="0"/>
                  </a:moveTo>
                  <a:lnTo>
                    <a:pt x="0" y="654570"/>
                  </a:lnTo>
                  <a:lnTo>
                    <a:pt x="654570" y="654570"/>
                  </a:lnTo>
                  <a:lnTo>
                    <a:pt x="652775" y="605718"/>
                  </a:lnTo>
                  <a:lnTo>
                    <a:pt x="647473" y="557841"/>
                  </a:lnTo>
                  <a:lnTo>
                    <a:pt x="638792" y="511065"/>
                  </a:lnTo>
                  <a:lnTo>
                    <a:pt x="626857" y="465518"/>
                  </a:lnTo>
                  <a:lnTo>
                    <a:pt x="611796" y="421326"/>
                  </a:lnTo>
                  <a:lnTo>
                    <a:pt x="593734" y="378616"/>
                  </a:lnTo>
                  <a:lnTo>
                    <a:pt x="572799" y="337514"/>
                  </a:lnTo>
                  <a:lnTo>
                    <a:pt x="549117" y="298146"/>
                  </a:lnTo>
                  <a:lnTo>
                    <a:pt x="522814" y="260639"/>
                  </a:lnTo>
                  <a:lnTo>
                    <a:pt x="494018" y="225120"/>
                  </a:lnTo>
                  <a:lnTo>
                    <a:pt x="462854" y="191716"/>
                  </a:lnTo>
                  <a:lnTo>
                    <a:pt x="429450" y="160552"/>
                  </a:lnTo>
                  <a:lnTo>
                    <a:pt x="393931" y="131755"/>
                  </a:lnTo>
                  <a:lnTo>
                    <a:pt x="356424" y="105453"/>
                  </a:lnTo>
                  <a:lnTo>
                    <a:pt x="317056" y="81771"/>
                  </a:lnTo>
                  <a:lnTo>
                    <a:pt x="275954" y="60836"/>
                  </a:lnTo>
                  <a:lnTo>
                    <a:pt x="233243" y="42774"/>
                  </a:lnTo>
                  <a:lnTo>
                    <a:pt x="189051" y="27713"/>
                  </a:lnTo>
                  <a:lnTo>
                    <a:pt x="143504" y="15778"/>
                  </a:lnTo>
                  <a:lnTo>
                    <a:pt x="96729" y="7097"/>
                  </a:lnTo>
                  <a:lnTo>
                    <a:pt x="48852" y="1795"/>
                  </a:lnTo>
                  <a:lnTo>
                    <a:pt x="0" y="0"/>
                  </a:lnTo>
                  <a:close/>
                </a:path>
              </a:pathLst>
            </a:custGeom>
            <a:solidFill>
              <a:srgbClr val="003399"/>
            </a:solidFill>
          </p:spPr>
          <p:txBody>
            <a:bodyPr wrap="square" lIns="0" tIns="0" rIns="0" bIns="0" rtlCol="0"/>
            <a:lstStyle/>
            <a:p>
              <a:endParaRPr/>
            </a:p>
          </p:txBody>
        </p:sp>
        <p:sp>
          <p:nvSpPr>
            <p:cNvPr id="11" name="object 7">
              <a:extLst>
                <a:ext uri="{FF2B5EF4-FFF2-40B4-BE49-F238E27FC236}">
                  <a16:creationId xmlns:a16="http://schemas.microsoft.com/office/drawing/2014/main" id="{7222ACF4-4339-F646-1093-9A14936D7D38}"/>
                </a:ext>
              </a:extLst>
            </p:cNvPr>
            <p:cNvSpPr/>
            <p:nvPr/>
          </p:nvSpPr>
          <p:spPr>
            <a:xfrm rot="16200000">
              <a:off x="14136321" y="-1961395"/>
              <a:ext cx="681738" cy="628706"/>
            </a:xfrm>
            <a:custGeom>
              <a:avLst/>
              <a:gdLst/>
              <a:ahLst/>
              <a:cxnLst/>
              <a:rect l="l" t="t" r="r" b="b"/>
              <a:pathLst>
                <a:path w="654684" h="654685">
                  <a:moveTo>
                    <a:pt x="654570" y="0"/>
                  </a:moveTo>
                  <a:lnTo>
                    <a:pt x="0" y="0"/>
                  </a:lnTo>
                  <a:lnTo>
                    <a:pt x="1795" y="48852"/>
                  </a:lnTo>
                  <a:lnTo>
                    <a:pt x="7097" y="96729"/>
                  </a:lnTo>
                  <a:lnTo>
                    <a:pt x="15778" y="143504"/>
                  </a:lnTo>
                  <a:lnTo>
                    <a:pt x="27713" y="189051"/>
                  </a:lnTo>
                  <a:lnTo>
                    <a:pt x="42774" y="233243"/>
                  </a:lnTo>
                  <a:lnTo>
                    <a:pt x="60836" y="275954"/>
                  </a:lnTo>
                  <a:lnTo>
                    <a:pt x="81771" y="317056"/>
                  </a:lnTo>
                  <a:lnTo>
                    <a:pt x="105453" y="356424"/>
                  </a:lnTo>
                  <a:lnTo>
                    <a:pt x="131755" y="393931"/>
                  </a:lnTo>
                  <a:lnTo>
                    <a:pt x="160552" y="429450"/>
                  </a:lnTo>
                  <a:lnTo>
                    <a:pt x="191716" y="462854"/>
                  </a:lnTo>
                  <a:lnTo>
                    <a:pt x="225120" y="494018"/>
                  </a:lnTo>
                  <a:lnTo>
                    <a:pt x="260639" y="522814"/>
                  </a:lnTo>
                  <a:lnTo>
                    <a:pt x="298146" y="549117"/>
                  </a:lnTo>
                  <a:lnTo>
                    <a:pt x="337514" y="572799"/>
                  </a:lnTo>
                  <a:lnTo>
                    <a:pt x="378616" y="593734"/>
                  </a:lnTo>
                  <a:lnTo>
                    <a:pt x="421326" y="611796"/>
                  </a:lnTo>
                  <a:lnTo>
                    <a:pt x="465518" y="626857"/>
                  </a:lnTo>
                  <a:lnTo>
                    <a:pt x="511065" y="638792"/>
                  </a:lnTo>
                  <a:lnTo>
                    <a:pt x="557841" y="647473"/>
                  </a:lnTo>
                  <a:lnTo>
                    <a:pt x="605718" y="652775"/>
                  </a:lnTo>
                  <a:lnTo>
                    <a:pt x="654570" y="654570"/>
                  </a:lnTo>
                  <a:lnTo>
                    <a:pt x="654570" y="0"/>
                  </a:lnTo>
                  <a:close/>
                </a:path>
              </a:pathLst>
            </a:custGeom>
            <a:solidFill>
              <a:srgbClr val="ECEBEB"/>
            </a:solidFill>
          </p:spPr>
          <p:txBody>
            <a:bodyPr wrap="square" lIns="0" tIns="0" rIns="0" bIns="0" rtlCol="0"/>
            <a:lstStyle/>
            <a:p>
              <a:endParaRPr/>
            </a:p>
          </p:txBody>
        </p:sp>
      </p:grpSp>
      <p:sp>
        <p:nvSpPr>
          <p:cNvPr id="12" name="object 9">
            <a:extLst>
              <a:ext uri="{FF2B5EF4-FFF2-40B4-BE49-F238E27FC236}">
                <a16:creationId xmlns:a16="http://schemas.microsoft.com/office/drawing/2014/main" id="{770D15C2-5D7B-ED43-C065-94F2462C71C1}"/>
              </a:ext>
            </a:extLst>
          </p:cNvPr>
          <p:cNvSpPr/>
          <p:nvPr userDrawn="1"/>
        </p:nvSpPr>
        <p:spPr>
          <a:xfrm>
            <a:off x="8403917" y="4044950"/>
            <a:ext cx="367030" cy="381635"/>
          </a:xfrm>
          <a:custGeom>
            <a:avLst/>
            <a:gdLst/>
            <a:ahLst/>
            <a:cxnLst/>
            <a:rect l="l" t="t" r="r" b="b"/>
            <a:pathLst>
              <a:path w="367029" h="381634">
                <a:moveTo>
                  <a:pt x="244995" y="381127"/>
                </a:moveTo>
                <a:lnTo>
                  <a:pt x="225513" y="347370"/>
                </a:lnTo>
                <a:lnTo>
                  <a:pt x="219290" y="347687"/>
                </a:lnTo>
                <a:lnTo>
                  <a:pt x="199021" y="347687"/>
                </a:lnTo>
                <a:lnTo>
                  <a:pt x="218325" y="381127"/>
                </a:lnTo>
                <a:lnTo>
                  <a:pt x="244995" y="381127"/>
                </a:lnTo>
                <a:close/>
              </a:path>
              <a:path w="367029" h="381634">
                <a:moveTo>
                  <a:pt x="366471" y="59524"/>
                </a:moveTo>
                <a:lnTo>
                  <a:pt x="330428" y="41313"/>
                </a:lnTo>
                <a:lnTo>
                  <a:pt x="322440" y="29032"/>
                </a:lnTo>
                <a:lnTo>
                  <a:pt x="306959" y="11480"/>
                </a:lnTo>
                <a:lnTo>
                  <a:pt x="303949" y="10020"/>
                </a:lnTo>
                <a:lnTo>
                  <a:pt x="303949" y="33655"/>
                </a:lnTo>
                <a:lnTo>
                  <a:pt x="303936" y="44411"/>
                </a:lnTo>
                <a:lnTo>
                  <a:pt x="299580" y="48768"/>
                </a:lnTo>
                <a:lnTo>
                  <a:pt x="288836" y="48768"/>
                </a:lnTo>
                <a:lnTo>
                  <a:pt x="284467" y="44411"/>
                </a:lnTo>
                <a:lnTo>
                  <a:pt x="284467" y="33655"/>
                </a:lnTo>
                <a:lnTo>
                  <a:pt x="288836" y="29298"/>
                </a:lnTo>
                <a:lnTo>
                  <a:pt x="299580" y="29298"/>
                </a:lnTo>
                <a:lnTo>
                  <a:pt x="303949" y="33655"/>
                </a:lnTo>
                <a:lnTo>
                  <a:pt x="303949" y="10020"/>
                </a:lnTo>
                <a:lnTo>
                  <a:pt x="286651" y="1574"/>
                </a:lnTo>
                <a:lnTo>
                  <a:pt x="264109" y="0"/>
                </a:lnTo>
                <a:lnTo>
                  <a:pt x="241935" y="7467"/>
                </a:lnTo>
                <a:lnTo>
                  <a:pt x="224383" y="22948"/>
                </a:lnTo>
                <a:lnTo>
                  <a:pt x="214477" y="43243"/>
                </a:lnTo>
                <a:lnTo>
                  <a:pt x="212902" y="65786"/>
                </a:lnTo>
                <a:lnTo>
                  <a:pt x="220370" y="87972"/>
                </a:lnTo>
                <a:lnTo>
                  <a:pt x="244957" y="130594"/>
                </a:lnTo>
                <a:lnTo>
                  <a:pt x="246888" y="134048"/>
                </a:lnTo>
                <a:lnTo>
                  <a:pt x="247992" y="138023"/>
                </a:lnTo>
                <a:lnTo>
                  <a:pt x="247992" y="142252"/>
                </a:lnTo>
                <a:lnTo>
                  <a:pt x="246100" y="151574"/>
                </a:lnTo>
                <a:lnTo>
                  <a:pt x="240969" y="159194"/>
                </a:lnTo>
                <a:lnTo>
                  <a:pt x="233349" y="164325"/>
                </a:lnTo>
                <a:lnTo>
                  <a:pt x="224040" y="166204"/>
                </a:lnTo>
                <a:lnTo>
                  <a:pt x="67183" y="166204"/>
                </a:lnTo>
                <a:lnTo>
                  <a:pt x="75006" y="205016"/>
                </a:lnTo>
                <a:lnTo>
                  <a:pt x="96380" y="236702"/>
                </a:lnTo>
                <a:lnTo>
                  <a:pt x="128066" y="258076"/>
                </a:lnTo>
                <a:lnTo>
                  <a:pt x="166890" y="265912"/>
                </a:lnTo>
                <a:lnTo>
                  <a:pt x="216763" y="265912"/>
                </a:lnTo>
                <a:lnTo>
                  <a:pt x="216763" y="279069"/>
                </a:lnTo>
                <a:lnTo>
                  <a:pt x="166890" y="279069"/>
                </a:lnTo>
                <a:lnTo>
                  <a:pt x="129197" y="272630"/>
                </a:lnTo>
                <a:lnTo>
                  <a:pt x="96926" y="254774"/>
                </a:lnTo>
                <a:lnTo>
                  <a:pt x="72250" y="227723"/>
                </a:lnTo>
                <a:lnTo>
                  <a:pt x="57404" y="193687"/>
                </a:lnTo>
                <a:lnTo>
                  <a:pt x="0" y="193687"/>
                </a:lnTo>
                <a:lnTo>
                  <a:pt x="14325" y="239268"/>
                </a:lnTo>
                <a:lnTo>
                  <a:pt x="40208" y="278244"/>
                </a:lnTo>
                <a:lnTo>
                  <a:pt x="75603" y="308610"/>
                </a:lnTo>
                <a:lnTo>
                  <a:pt x="118503" y="328307"/>
                </a:lnTo>
                <a:lnTo>
                  <a:pt x="135940" y="330847"/>
                </a:lnTo>
                <a:lnTo>
                  <a:pt x="164973" y="381114"/>
                </a:lnTo>
                <a:lnTo>
                  <a:pt x="191655" y="381114"/>
                </a:lnTo>
                <a:lnTo>
                  <a:pt x="165061" y="335076"/>
                </a:lnTo>
                <a:lnTo>
                  <a:pt x="166878" y="335330"/>
                </a:lnTo>
                <a:lnTo>
                  <a:pt x="216141" y="335330"/>
                </a:lnTo>
                <a:lnTo>
                  <a:pt x="265010" y="325462"/>
                </a:lnTo>
                <a:lnTo>
                  <a:pt x="304927" y="298551"/>
                </a:lnTo>
                <a:lnTo>
                  <a:pt x="318058" y="279069"/>
                </a:lnTo>
                <a:lnTo>
                  <a:pt x="331838" y="258635"/>
                </a:lnTo>
                <a:lnTo>
                  <a:pt x="341706" y="209765"/>
                </a:lnTo>
                <a:lnTo>
                  <a:pt x="340614" y="193167"/>
                </a:lnTo>
                <a:lnTo>
                  <a:pt x="337439" y="177241"/>
                </a:lnTo>
                <a:lnTo>
                  <a:pt x="332333" y="162102"/>
                </a:lnTo>
                <a:lnTo>
                  <a:pt x="325412" y="147891"/>
                </a:lnTo>
                <a:lnTo>
                  <a:pt x="284467" y="76949"/>
                </a:lnTo>
                <a:lnTo>
                  <a:pt x="366471" y="76949"/>
                </a:lnTo>
                <a:lnTo>
                  <a:pt x="366471" y="59524"/>
                </a:lnTo>
                <a:close/>
              </a:path>
            </a:pathLst>
          </a:custGeom>
          <a:solidFill>
            <a:srgbClr val="FFFFFF"/>
          </a:solidFill>
        </p:spPr>
        <p:txBody>
          <a:bodyPr wrap="square" lIns="0" tIns="0" rIns="0" bIns="0" rtlCol="0"/>
          <a:lstStyle/>
          <a:p>
            <a:endParaRPr/>
          </a:p>
        </p:txBody>
      </p:sp>
      <p:grpSp>
        <p:nvGrpSpPr>
          <p:cNvPr id="13" name="object 10">
            <a:extLst>
              <a:ext uri="{FF2B5EF4-FFF2-40B4-BE49-F238E27FC236}">
                <a16:creationId xmlns:a16="http://schemas.microsoft.com/office/drawing/2014/main" id="{149D66F7-389A-27C8-9535-F6BDB12495A8}"/>
              </a:ext>
            </a:extLst>
          </p:cNvPr>
          <p:cNvGrpSpPr/>
          <p:nvPr userDrawn="1"/>
        </p:nvGrpSpPr>
        <p:grpSpPr>
          <a:xfrm>
            <a:off x="9079412" y="4702224"/>
            <a:ext cx="366395" cy="366395"/>
            <a:chOff x="11699374" y="787880"/>
            <a:chExt cx="366395" cy="366395"/>
          </a:xfrm>
        </p:grpSpPr>
        <p:sp>
          <p:nvSpPr>
            <p:cNvPr id="14" name="object 11">
              <a:extLst>
                <a:ext uri="{FF2B5EF4-FFF2-40B4-BE49-F238E27FC236}">
                  <a16:creationId xmlns:a16="http://schemas.microsoft.com/office/drawing/2014/main" id="{6B046D43-FE73-E956-8C8B-C27DF4114D34}"/>
                </a:ext>
              </a:extLst>
            </p:cNvPr>
            <p:cNvSpPr/>
            <p:nvPr/>
          </p:nvSpPr>
          <p:spPr>
            <a:xfrm>
              <a:off x="11699374" y="787880"/>
              <a:ext cx="252095" cy="366395"/>
            </a:xfrm>
            <a:custGeom>
              <a:avLst/>
              <a:gdLst/>
              <a:ahLst/>
              <a:cxnLst/>
              <a:rect l="l" t="t" r="r" b="b"/>
              <a:pathLst>
                <a:path w="252095" h="366394">
                  <a:moveTo>
                    <a:pt x="117894" y="0"/>
                  </a:moveTo>
                  <a:lnTo>
                    <a:pt x="0" y="204190"/>
                  </a:lnTo>
                  <a:lnTo>
                    <a:pt x="0" y="365912"/>
                  </a:lnTo>
                  <a:lnTo>
                    <a:pt x="189839" y="365912"/>
                  </a:lnTo>
                  <a:lnTo>
                    <a:pt x="139192" y="176898"/>
                  </a:lnTo>
                  <a:lnTo>
                    <a:pt x="219176" y="176898"/>
                  </a:lnTo>
                  <a:lnTo>
                    <a:pt x="251739" y="120484"/>
                  </a:lnTo>
                  <a:lnTo>
                    <a:pt x="188636" y="103581"/>
                  </a:lnTo>
                  <a:lnTo>
                    <a:pt x="149631" y="103581"/>
                  </a:lnTo>
                  <a:lnTo>
                    <a:pt x="145554" y="99504"/>
                  </a:lnTo>
                  <a:lnTo>
                    <a:pt x="145554" y="89446"/>
                  </a:lnTo>
                  <a:lnTo>
                    <a:pt x="149631" y="85369"/>
                  </a:lnTo>
                  <a:lnTo>
                    <a:pt x="178694" y="85369"/>
                  </a:lnTo>
                  <a:lnTo>
                    <a:pt x="175539" y="73596"/>
                  </a:lnTo>
                  <a:lnTo>
                    <a:pt x="132613" y="62103"/>
                  </a:lnTo>
                  <a:lnTo>
                    <a:pt x="132613" y="40640"/>
                  </a:lnTo>
                  <a:lnTo>
                    <a:pt x="131604" y="29312"/>
                  </a:lnTo>
                  <a:lnTo>
                    <a:pt x="128697" y="18648"/>
                  </a:lnTo>
                  <a:lnTo>
                    <a:pt x="124067" y="8819"/>
                  </a:lnTo>
                  <a:lnTo>
                    <a:pt x="117894" y="0"/>
                  </a:lnTo>
                  <a:close/>
                </a:path>
                <a:path w="252095" h="366394">
                  <a:moveTo>
                    <a:pt x="178694" y="85369"/>
                  </a:moveTo>
                  <a:lnTo>
                    <a:pt x="159689" y="85369"/>
                  </a:lnTo>
                  <a:lnTo>
                    <a:pt x="163766" y="89446"/>
                  </a:lnTo>
                  <a:lnTo>
                    <a:pt x="163766" y="99504"/>
                  </a:lnTo>
                  <a:lnTo>
                    <a:pt x="159689" y="103581"/>
                  </a:lnTo>
                  <a:lnTo>
                    <a:pt x="188636" y="103581"/>
                  </a:lnTo>
                  <a:lnTo>
                    <a:pt x="183184" y="102120"/>
                  </a:lnTo>
                  <a:lnTo>
                    <a:pt x="178694" y="85369"/>
                  </a:lnTo>
                  <a:close/>
                </a:path>
              </a:pathLst>
            </a:custGeom>
            <a:solidFill>
              <a:srgbClr val="FFFFFF"/>
            </a:solidFill>
          </p:spPr>
          <p:txBody>
            <a:bodyPr wrap="square" lIns="0" tIns="0" rIns="0" bIns="0" rtlCol="0"/>
            <a:lstStyle/>
            <a:p>
              <a:endParaRPr/>
            </a:p>
          </p:txBody>
        </p:sp>
        <p:pic>
          <p:nvPicPr>
            <p:cNvPr id="15" name="object 12">
              <a:extLst>
                <a:ext uri="{FF2B5EF4-FFF2-40B4-BE49-F238E27FC236}">
                  <a16:creationId xmlns:a16="http://schemas.microsoft.com/office/drawing/2014/main" id="{CAB1DC75-AD94-0D27-7B2A-B2CB1C818F4D}"/>
                </a:ext>
              </a:extLst>
            </p:cNvPr>
            <p:cNvPicPr/>
            <p:nvPr/>
          </p:nvPicPr>
          <p:blipFill>
            <a:blip r:embed="rId2" cstate="screen">
              <a:extLst>
                <a:ext uri="{28A0092B-C50C-407E-A947-70E740481C1C}">
                  <a14:useLocalDpi xmlns:a14="http://schemas.microsoft.com/office/drawing/2010/main"/>
                </a:ext>
              </a:extLst>
            </a:blip>
            <a:stretch>
              <a:fillRect/>
            </a:stretch>
          </p:blipFill>
          <p:spPr>
            <a:xfrm>
              <a:off x="11889220" y="908366"/>
              <a:ext cx="176060" cy="245427"/>
            </a:xfrm>
            <a:prstGeom prst="rect">
              <a:avLst/>
            </a:prstGeom>
          </p:spPr>
        </p:pic>
      </p:grpSp>
      <p:sp>
        <p:nvSpPr>
          <p:cNvPr id="16" name="Forma libre: forma 15">
            <a:extLst>
              <a:ext uri="{FF2B5EF4-FFF2-40B4-BE49-F238E27FC236}">
                <a16:creationId xmlns:a16="http://schemas.microsoft.com/office/drawing/2014/main" id="{A0DB4210-24CF-4232-84AE-AC0BFE3012A2}"/>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17" name="Marcador de texto 12">
            <a:extLst>
              <a:ext uri="{FF2B5EF4-FFF2-40B4-BE49-F238E27FC236}">
                <a16:creationId xmlns:a16="http://schemas.microsoft.com/office/drawing/2014/main" id="{10E63C21-D3FF-EAD0-D7A6-85C8B2BA68B8}"/>
              </a:ext>
            </a:extLst>
          </p:cNvPr>
          <p:cNvSpPr>
            <a:spLocks noGrp="1"/>
          </p:cNvSpPr>
          <p:nvPr>
            <p:ph type="body" sz="quarter" idx="10" hasCustomPrompt="1"/>
          </p:nvPr>
        </p:nvSpPr>
        <p:spPr>
          <a:xfrm>
            <a:off x="762000" y="311150"/>
            <a:ext cx="8008947" cy="533400"/>
          </a:xfrm>
          <a:prstGeom prst="rect">
            <a:avLst/>
          </a:prstGeom>
        </p:spPr>
        <p:txBody>
          <a:bodyPr/>
          <a:lstStyle>
            <a:lvl1pPr>
              <a:defRPr sz="2400">
                <a:solidFill>
                  <a:srgbClr val="003399"/>
                </a:solidFill>
                <a:latin typeface="Arial" panose="020B0604020202020204" pitchFamily="34" charset="0"/>
                <a:cs typeface="Arial" panose="020B0604020202020204" pitchFamily="34" charset="0"/>
              </a:defRPr>
            </a:lvl1pPr>
          </a:lstStyle>
          <a:p>
            <a:pPr lvl="0"/>
            <a:r>
              <a:rPr lang="es-ES" dirty="0" err="1"/>
              <a:t>Títle</a:t>
            </a:r>
            <a:endParaRPr lang="es-ES" dirty="0"/>
          </a:p>
        </p:txBody>
      </p:sp>
      <p:pic>
        <p:nvPicPr>
          <p:cNvPr id="25" name="Imagen 24" descr="Un dibujo de un animal&#10;&#10;Descripción generada automáticamente con confianza baja">
            <a:extLst>
              <a:ext uri="{FF2B5EF4-FFF2-40B4-BE49-F238E27FC236}">
                <a16:creationId xmlns:a16="http://schemas.microsoft.com/office/drawing/2014/main" id="{4E568042-917F-485C-9CFD-4DFCBFEEA29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785108" y="501057"/>
            <a:ext cx="330692" cy="353498"/>
          </a:xfrm>
          <a:prstGeom prst="rect">
            <a:avLst/>
          </a:prstGeom>
        </p:spPr>
      </p:pic>
      <p:pic>
        <p:nvPicPr>
          <p:cNvPr id="26" name="Imagen 25" descr="Un dibujo de un perro&#10;&#10;Descripción generada automáticamente con confianza media">
            <a:extLst>
              <a:ext uri="{FF2B5EF4-FFF2-40B4-BE49-F238E27FC236}">
                <a16:creationId xmlns:a16="http://schemas.microsoft.com/office/drawing/2014/main" id="{7BC131C9-8852-46AA-B76A-DFD310CB0AC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1776195" y="1054393"/>
            <a:ext cx="339605" cy="234788"/>
          </a:xfrm>
          <a:prstGeom prst="rect">
            <a:avLst/>
          </a:prstGeom>
        </p:spPr>
      </p:pic>
      <p:pic>
        <p:nvPicPr>
          <p:cNvPr id="27" name="Imagen 26" descr="Imagen que contiene dibujo, reloj&#10;&#10;Descripción generada automáticamente">
            <a:extLst>
              <a:ext uri="{FF2B5EF4-FFF2-40B4-BE49-F238E27FC236}">
                <a16:creationId xmlns:a16="http://schemas.microsoft.com/office/drawing/2014/main" id="{F8F4FC5D-FFCE-47F5-AF86-2506BC6ECBB9}"/>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1781795" y="171489"/>
            <a:ext cx="257128" cy="243039"/>
          </a:xfrm>
          <a:prstGeom prst="rect">
            <a:avLst/>
          </a:prstGeom>
        </p:spPr>
      </p:pic>
    </p:spTree>
    <p:extLst>
      <p:ext uri="{BB962C8B-B14F-4D97-AF65-F5344CB8AC3E}">
        <p14:creationId xmlns:p14="http://schemas.microsoft.com/office/powerpoint/2010/main" val="8613260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1025168" y="0"/>
            <a:ext cx="1166832" cy="1153793"/>
          </a:xfrm>
          <a:prstGeom prst="rect">
            <a:avLst/>
          </a:prstGeom>
        </p:spPr>
      </p:pic>
    </p:spTree>
    <p:extLst>
      <p:ext uri="{BB962C8B-B14F-4D97-AF65-F5344CB8AC3E}">
        <p14:creationId xmlns:p14="http://schemas.microsoft.com/office/powerpoint/2010/main" val="2627431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3" name="Imagen 2" descr="Imagen que contiene pasto, exterior, campo, mujer&#10;&#10;Descripción generada automáticamente">
            <a:extLst>
              <a:ext uri="{FF2B5EF4-FFF2-40B4-BE49-F238E27FC236}">
                <a16:creationId xmlns:a16="http://schemas.microsoft.com/office/drawing/2014/main" id="{8977CFEE-62C6-7C94-91D6-7965D0B30C1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7086600" y="1153793"/>
            <a:ext cx="5105400" cy="5716906"/>
          </a:xfrm>
          <a:prstGeom prst="rect">
            <a:avLst/>
          </a:prstGeom>
        </p:spPr>
      </p:pic>
      <p:sp>
        <p:nvSpPr>
          <p:cNvPr id="7" name="Rectángulo 6">
            <a:extLst>
              <a:ext uri="{FF2B5EF4-FFF2-40B4-BE49-F238E27FC236}">
                <a16:creationId xmlns:a16="http://schemas.microsoft.com/office/drawing/2014/main" id="{BD1AE618-DCB5-68FE-4E6A-7B73D705451C}"/>
              </a:ext>
            </a:extLst>
          </p:cNvPr>
          <p:cNvSpPr/>
          <p:nvPr userDrawn="1"/>
        </p:nvSpPr>
        <p:spPr>
          <a:xfrm>
            <a:off x="0" y="-1"/>
            <a:ext cx="12192000" cy="1153794"/>
          </a:xfrm>
          <a:prstGeom prst="rect">
            <a:avLst/>
          </a:prstGeom>
          <a:solidFill>
            <a:srgbClr val="2C74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orma libre: forma 4">
            <a:extLst>
              <a:ext uri="{FF2B5EF4-FFF2-40B4-BE49-F238E27FC236}">
                <a16:creationId xmlns:a16="http://schemas.microsoft.com/office/drawing/2014/main" id="{754B6E11-103C-A390-EC56-999AE803F3D4}"/>
              </a:ext>
            </a:extLst>
          </p:cNvPr>
          <p:cNvSpPr/>
          <p:nvPr userDrawn="1"/>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6" name="Marcador de texto 12">
            <a:extLst>
              <a:ext uri="{FF2B5EF4-FFF2-40B4-BE49-F238E27FC236}">
                <a16:creationId xmlns:a16="http://schemas.microsoft.com/office/drawing/2014/main" id="{5681DD34-F154-08FA-5676-118B4E310272}"/>
              </a:ext>
            </a:extLst>
          </p:cNvPr>
          <p:cNvSpPr>
            <a:spLocks noGrp="1"/>
          </p:cNvSpPr>
          <p:nvPr>
            <p:ph type="body" sz="quarter" idx="10" hasCustomPrompt="1"/>
          </p:nvPr>
        </p:nvSpPr>
        <p:spPr>
          <a:xfrm>
            <a:off x="762000" y="311150"/>
            <a:ext cx="9677400" cy="476730"/>
          </a:xfrm>
          <a:prstGeom prst="rect">
            <a:avLst/>
          </a:prstGeom>
        </p:spPr>
        <p:txBody>
          <a:bodyPr/>
          <a:lstStyle>
            <a:lvl1pPr>
              <a:defRPr sz="2400">
                <a:solidFill>
                  <a:schemeClr val="bg1"/>
                </a:solidFill>
                <a:latin typeface="Arial" panose="020B0604020202020204" pitchFamily="34" charset="0"/>
                <a:cs typeface="Arial" panose="020B0604020202020204" pitchFamily="34" charset="0"/>
              </a:defRPr>
            </a:lvl1pPr>
          </a:lstStyle>
          <a:p>
            <a:pPr lvl="0"/>
            <a:r>
              <a:rPr lang="es-ES" dirty="0" err="1"/>
              <a:t>Title</a:t>
            </a:r>
            <a:endParaRPr lang="es-ES" dirty="0"/>
          </a:p>
        </p:txBody>
      </p:sp>
      <p:pic>
        <p:nvPicPr>
          <p:cNvPr id="8" name="Imagen 7" descr="Patrón de fondo&#10;&#10;Descripción generada automáticamente">
            <a:extLst>
              <a:ext uri="{FF2B5EF4-FFF2-40B4-BE49-F238E27FC236}">
                <a16:creationId xmlns:a16="http://schemas.microsoft.com/office/drawing/2014/main" id="{91FA6EA0-FC90-7D39-00F9-8BE0B6BA5BF2}"/>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1025168" y="0"/>
            <a:ext cx="1166832" cy="2216150"/>
          </a:xfrm>
          <a:prstGeom prst="rect">
            <a:avLst/>
          </a:prstGeom>
        </p:spPr>
      </p:pic>
    </p:spTree>
    <p:extLst>
      <p:ext uri="{BB962C8B-B14F-4D97-AF65-F5344CB8AC3E}">
        <p14:creationId xmlns:p14="http://schemas.microsoft.com/office/powerpoint/2010/main" val="54274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theme" Target="../theme/theme2.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5158713"/>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994E551A-BB3B-42C6-B716-1434B3680A3F}"/>
              </a:ext>
            </a:extLst>
          </p:cNvPr>
          <p:cNvSpPr>
            <a:spLocks noGrp="1"/>
          </p:cNvSpPr>
          <p:nvPr>
            <p:ph type="title"/>
          </p:nvPr>
        </p:nvSpPr>
        <p:spPr>
          <a:xfrm>
            <a:off x="838200" y="365802"/>
            <a:ext cx="10515600" cy="1328018"/>
          </a:xfrm>
          <a:prstGeom prst="rect">
            <a:avLst/>
          </a:prstGeom>
        </p:spPr>
        <p:txBody>
          <a:bodyPr vert="horz" lIns="91440" tIns="45720" rIns="91440" bIns="45720" rtlCol="0" anchor="ctr">
            <a:normAutofit/>
          </a:bodyPr>
          <a:lstStyle/>
          <a:p>
            <a:r>
              <a:rPr lang="es-ES"/>
              <a:t>Haga clic para modificar el estilo de título del patrón</a:t>
            </a:r>
            <a:endParaRPr lang="en-GB"/>
          </a:p>
        </p:txBody>
      </p:sp>
      <p:sp>
        <p:nvSpPr>
          <p:cNvPr id="3" name="Marcador de texto 2">
            <a:extLst>
              <a:ext uri="{FF2B5EF4-FFF2-40B4-BE49-F238E27FC236}">
                <a16:creationId xmlns:a16="http://schemas.microsoft.com/office/drawing/2014/main" id="{3B83A353-A7E1-4917-9DAA-12CDA55DA259}"/>
              </a:ext>
            </a:extLst>
          </p:cNvPr>
          <p:cNvSpPr>
            <a:spLocks noGrp="1"/>
          </p:cNvSpPr>
          <p:nvPr>
            <p:ph type="body" idx="1"/>
          </p:nvPr>
        </p:nvSpPr>
        <p:spPr>
          <a:xfrm>
            <a:off x="838200" y="1829006"/>
            <a:ext cx="10515600" cy="4359396"/>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GB"/>
          </a:p>
        </p:txBody>
      </p:sp>
      <p:sp>
        <p:nvSpPr>
          <p:cNvPr id="4" name="Marcador de fecha 3">
            <a:extLst>
              <a:ext uri="{FF2B5EF4-FFF2-40B4-BE49-F238E27FC236}">
                <a16:creationId xmlns:a16="http://schemas.microsoft.com/office/drawing/2014/main" id="{5CC28378-5F95-4358-B601-E1466106A196}"/>
              </a:ext>
            </a:extLst>
          </p:cNvPr>
          <p:cNvSpPr>
            <a:spLocks noGrp="1"/>
          </p:cNvSpPr>
          <p:nvPr>
            <p:ph type="dt" sz="half" idx="2"/>
          </p:nvPr>
        </p:nvSpPr>
        <p:spPr>
          <a:xfrm>
            <a:off x="838200" y="6368122"/>
            <a:ext cx="2743200" cy="365801"/>
          </a:xfrm>
          <a:prstGeom prst="rect">
            <a:avLst/>
          </a:prstGeom>
        </p:spPr>
        <p:txBody>
          <a:bodyPr vert="horz" lIns="91440" tIns="45720" rIns="91440" bIns="45720" rtlCol="0" anchor="ctr"/>
          <a:lstStyle>
            <a:lvl1pPr algn="l">
              <a:defRPr sz="1200">
                <a:solidFill>
                  <a:schemeClr val="tx1">
                    <a:tint val="75000"/>
                  </a:schemeClr>
                </a:solidFill>
              </a:defRPr>
            </a:lvl1pPr>
          </a:lstStyle>
          <a:p>
            <a:fld id="{30A86CA9-5C76-48E9-8C10-71E0AEBF100A}" type="datetimeFigureOut">
              <a:rPr lang="en-GB" smtClean="0"/>
              <a:t>12/06/2024</a:t>
            </a:fld>
            <a:endParaRPr lang="en-GB"/>
          </a:p>
        </p:txBody>
      </p:sp>
      <p:sp>
        <p:nvSpPr>
          <p:cNvPr id="5" name="Marcador de pie de página 4">
            <a:extLst>
              <a:ext uri="{FF2B5EF4-FFF2-40B4-BE49-F238E27FC236}">
                <a16:creationId xmlns:a16="http://schemas.microsoft.com/office/drawing/2014/main" id="{ADEE6140-8899-48E2-A226-6CC09080CFD9}"/>
              </a:ext>
            </a:extLst>
          </p:cNvPr>
          <p:cNvSpPr>
            <a:spLocks noGrp="1"/>
          </p:cNvSpPr>
          <p:nvPr>
            <p:ph type="ftr" sz="quarter" idx="3"/>
          </p:nvPr>
        </p:nvSpPr>
        <p:spPr>
          <a:xfrm>
            <a:off x="4038600" y="6368122"/>
            <a:ext cx="4114800" cy="36580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Marcador de número de diapositiva 5">
            <a:extLst>
              <a:ext uri="{FF2B5EF4-FFF2-40B4-BE49-F238E27FC236}">
                <a16:creationId xmlns:a16="http://schemas.microsoft.com/office/drawing/2014/main" id="{013AB467-D889-4FD7-A264-8E6F4FBD3BD2}"/>
              </a:ext>
            </a:extLst>
          </p:cNvPr>
          <p:cNvSpPr>
            <a:spLocks noGrp="1"/>
          </p:cNvSpPr>
          <p:nvPr>
            <p:ph type="sldNum" sz="quarter" idx="4"/>
          </p:nvPr>
        </p:nvSpPr>
        <p:spPr>
          <a:xfrm>
            <a:off x="8610600" y="6368122"/>
            <a:ext cx="2743200" cy="365801"/>
          </a:xfrm>
          <a:prstGeom prst="rect">
            <a:avLst/>
          </a:prstGeom>
        </p:spPr>
        <p:txBody>
          <a:bodyPr vert="horz" lIns="91440" tIns="45720" rIns="91440" bIns="45720" rtlCol="0" anchor="ctr"/>
          <a:lstStyle>
            <a:lvl1pPr algn="r">
              <a:defRPr sz="1200">
                <a:solidFill>
                  <a:schemeClr val="tx1">
                    <a:tint val="75000"/>
                  </a:schemeClr>
                </a:solidFill>
              </a:defRPr>
            </a:lvl1pPr>
          </a:lstStyle>
          <a:p>
            <a:fld id="{6DBE1240-05FE-447F-AB55-A9B315C83A4B}" type="slidenum">
              <a:rPr lang="en-GB" smtClean="0"/>
              <a:t>‹#›</a:t>
            </a:fld>
            <a:endParaRPr lang="en-GB"/>
          </a:p>
        </p:txBody>
      </p:sp>
    </p:spTree>
    <p:extLst>
      <p:ext uri="{BB962C8B-B14F-4D97-AF65-F5344CB8AC3E}">
        <p14:creationId xmlns:p14="http://schemas.microsoft.com/office/powerpoint/2010/main" val="63667081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672" r:id="rId12"/>
    <p:sldLayoutId id="2147483673" r:id="rId13"/>
    <p:sldLayoutId id="2147483665" r:id="rId14"/>
    <p:sldLayoutId id="2147483666" r:id="rId15"/>
    <p:sldLayoutId id="2147483667" r:id="rId16"/>
    <p:sldLayoutId id="2147483668" r:id="rId17"/>
    <p:sldLayoutId id="2147483669" r:id="rId18"/>
    <p:sldLayoutId id="2147483670" r:id="rId19"/>
    <p:sldLayoutId id="2147483701" r:id="rId20"/>
    <p:sldLayoutId id="2147483702" r:id="rId21"/>
    <p:sldLayoutId id="2147483703"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0.xml"/><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1.xml"/><Relationship Id="rId1" Type="http://schemas.openxmlformats.org/officeDocument/2006/relationships/slideLayout" Target="../slideLayouts/slideLayout26.xml"/></Relationships>
</file>

<file path=ppt/slides/_rels/slide12.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2.svg"/><Relationship Id="rId2" Type="http://schemas.openxmlformats.org/officeDocument/2006/relationships/notesSlide" Target="../notesSlides/notesSlide12.xml"/><Relationship Id="rId1" Type="http://schemas.openxmlformats.org/officeDocument/2006/relationships/slideLayout" Target="../slideLayouts/slideLayout35.xml"/><Relationship Id="rId6" Type="http://schemas.openxmlformats.org/officeDocument/2006/relationships/image" Target="../media/image71.png"/><Relationship Id="rId5" Type="http://schemas.openxmlformats.org/officeDocument/2006/relationships/image" Target="../media/image70.svg"/><Relationship Id="rId4" Type="http://schemas.openxmlformats.org/officeDocument/2006/relationships/image" Target="../media/image69.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6.xml"/></Relationships>
</file>

<file path=ppt/slides/_rels/slide1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image" Target="../media/image75.png"/></Relationships>
</file>

<file path=ppt/slides/_rels/slide16.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15.xml"/><Relationship Id="rId1" Type="http://schemas.openxmlformats.org/officeDocument/2006/relationships/slideLayout" Target="../slideLayouts/slideLayout26.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 Id="rId9" Type="http://schemas.openxmlformats.org/officeDocument/2006/relationships/image" Target="../media/image82.emf"/></Relationships>
</file>

<file path=ppt/slides/_rels/slide17.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16.xml"/><Relationship Id="rId1" Type="http://schemas.openxmlformats.org/officeDocument/2006/relationships/slideLayout" Target="../slideLayouts/slideLayout26.xml"/><Relationship Id="rId6" Type="http://schemas.openxmlformats.org/officeDocument/2006/relationships/image" Target="../media/image86.png"/><Relationship Id="rId5" Type="http://schemas.openxmlformats.org/officeDocument/2006/relationships/image" Target="../media/image85.png"/><Relationship Id="rId4" Type="http://schemas.openxmlformats.org/officeDocument/2006/relationships/image" Target="../media/image84.emf"/></Relationships>
</file>

<file path=ppt/slides/_rels/slide18.xml.rels><?xml version="1.0" encoding="UTF-8" standalone="yes"?>
<Relationships xmlns="http://schemas.openxmlformats.org/package/2006/relationships"><Relationship Id="rId3" Type="http://schemas.openxmlformats.org/officeDocument/2006/relationships/hyperlink" Target="https://www.ema.europa.eu/system/files/documents/other/cyprus-sales-trends-mg_pcu-antibiotic-vmps-food-producing-animals_en.pdf" TargetMode="External"/><Relationship Id="rId2" Type="http://schemas.openxmlformats.org/officeDocument/2006/relationships/notesSlide" Target="../notesSlides/notesSlide17.xml"/><Relationship Id="rId1" Type="http://schemas.openxmlformats.org/officeDocument/2006/relationships/slideLayout" Target="../slideLayouts/slideLayout26.xml"/><Relationship Id="rId5" Type="http://schemas.openxmlformats.org/officeDocument/2006/relationships/image" Target="../media/image87.png"/><Relationship Id="rId4" Type="http://schemas.openxmlformats.org/officeDocument/2006/relationships/hyperlink" Target="https://www.ema.europa.eu/en/documents/report/sales-veterinary-antimicrobial-agents-31-european-countries-2022-trends-2010-2022-thirteen-esvac_en.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notesSlide" Target="../notesSlides/notesSlide19.xml"/><Relationship Id="rId1" Type="http://schemas.openxmlformats.org/officeDocument/2006/relationships/slideLayout" Target="../slideLayouts/slideLayout26.xml"/><Relationship Id="rId4" Type="http://schemas.openxmlformats.org/officeDocument/2006/relationships/hyperlink" Target="https://www.ecdc.europa.eu/sites/default/files/documents/JIACRA-III-Antimicrobial-Consumption-and-Resistance-in-Bacteria-from-Humans-and-Animals.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20.xml"/><Relationship Id="rId1" Type="http://schemas.openxmlformats.org/officeDocument/2006/relationships/slideLayout" Target="../slideLayouts/slideLayout26.xml"/><Relationship Id="rId5" Type="http://schemas.openxmlformats.org/officeDocument/2006/relationships/image" Target="../media/image60.png"/><Relationship Id="rId4" Type="http://schemas.openxmlformats.org/officeDocument/2006/relationships/image" Target="../media/image91.png"/></Relationships>
</file>

<file path=ppt/slides/_rels/slide22.xml.rels><?xml version="1.0" encoding="UTF-8" standalone="yes"?>
<Relationships xmlns="http://schemas.openxmlformats.org/package/2006/relationships"><Relationship Id="rId3" Type="http://schemas.openxmlformats.org/officeDocument/2006/relationships/image" Target="../media/image92.png"/><Relationship Id="rId7" Type="http://schemas.openxmlformats.org/officeDocument/2006/relationships/image" Target="../media/image95.jpeg"/><Relationship Id="rId2" Type="http://schemas.openxmlformats.org/officeDocument/2006/relationships/notesSlide" Target="../notesSlides/notesSlide21.xml"/><Relationship Id="rId1" Type="http://schemas.openxmlformats.org/officeDocument/2006/relationships/slideLayout" Target="../slideLayouts/slideLayout26.xml"/><Relationship Id="rId6" Type="http://schemas.openxmlformats.org/officeDocument/2006/relationships/image" Target="../media/image94.png"/><Relationship Id="rId5" Type="http://schemas.microsoft.com/office/2017/06/relationships/model3d" Target="../media/model3d1.glb"/><Relationship Id="rId4" Type="http://schemas.openxmlformats.org/officeDocument/2006/relationships/image" Target="../media/image9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8" Type="http://schemas.openxmlformats.org/officeDocument/2006/relationships/image" Target="../media/image45.svg"/><Relationship Id="rId13" Type="http://schemas.openxmlformats.org/officeDocument/2006/relationships/image" Target="../media/image50.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9.svg"/><Relationship Id="rId2" Type="http://schemas.openxmlformats.org/officeDocument/2006/relationships/notesSlide" Target="../notesSlides/notesSlide4.xml"/><Relationship Id="rId16" Type="http://schemas.openxmlformats.org/officeDocument/2006/relationships/image" Target="../media/image53.svg"/><Relationship Id="rId1" Type="http://schemas.openxmlformats.org/officeDocument/2006/relationships/slideLayout" Target="../slideLayouts/slideLayout26.xml"/><Relationship Id="rId6" Type="http://schemas.openxmlformats.org/officeDocument/2006/relationships/image" Target="../media/image43.svg"/><Relationship Id="rId11" Type="http://schemas.openxmlformats.org/officeDocument/2006/relationships/image" Target="../media/image48.png"/><Relationship Id="rId5" Type="http://schemas.openxmlformats.org/officeDocument/2006/relationships/image" Target="../media/image42.png"/><Relationship Id="rId15" Type="http://schemas.openxmlformats.org/officeDocument/2006/relationships/image" Target="../media/image52.png"/><Relationship Id="rId10" Type="http://schemas.openxmlformats.org/officeDocument/2006/relationships/image" Target="../media/image47.svg"/><Relationship Id="rId4" Type="http://schemas.openxmlformats.org/officeDocument/2006/relationships/image" Target="../media/image41.svg"/><Relationship Id="rId9" Type="http://schemas.openxmlformats.org/officeDocument/2006/relationships/image" Target="../media/image46.png"/><Relationship Id="rId14" Type="http://schemas.openxmlformats.org/officeDocument/2006/relationships/image" Target="../media/image51.svg"/></Relationships>
</file>

<file path=ppt/slides/_rels/slide5.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54.jpeg"/><Relationship Id="rId7"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26.xml"/><Relationship Id="rId6" Type="http://schemas.openxmlformats.org/officeDocument/2006/relationships/image" Target="../media/image57.png"/><Relationship Id="rId11" Type="http://schemas.openxmlformats.org/officeDocument/2006/relationships/image" Target="../media/image62.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png"/><Relationship Id="rId9" Type="http://schemas.openxmlformats.org/officeDocument/2006/relationships/image" Target="../media/image60.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9.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FFCA7E40-6B2B-9773-C96F-35BFBF3437D7}"/>
              </a:ext>
            </a:extLst>
          </p:cNvPr>
          <p:cNvSpPr>
            <a:spLocks noGrp="1"/>
          </p:cNvSpPr>
          <p:nvPr>
            <p:ph type="body" sz="quarter" idx="10"/>
          </p:nvPr>
        </p:nvSpPr>
        <p:spPr/>
        <p:txBody>
          <a:bodyPr/>
          <a:lstStyle/>
          <a:p>
            <a:pPr marL="0" indent="0">
              <a:buNone/>
            </a:pPr>
            <a:r>
              <a:rPr lang="el-CY" sz="3600" b="1">
                <a:latin typeface="EC Square Sans Pro" panose="020B0506040000020004" pitchFamily="34" charset="0"/>
              </a:rPr>
              <a:t>ΚΥΠΡΟΣ</a:t>
            </a:r>
          </a:p>
        </p:txBody>
      </p:sp>
      <p:sp>
        <p:nvSpPr>
          <p:cNvPr id="3" name="Marcador de texto 2">
            <a:extLst>
              <a:ext uri="{FF2B5EF4-FFF2-40B4-BE49-F238E27FC236}">
                <a16:creationId xmlns:a16="http://schemas.microsoft.com/office/drawing/2014/main" id="{6199F5CC-8AF0-EA86-41C2-17755419A88E}"/>
              </a:ext>
            </a:extLst>
          </p:cNvPr>
          <p:cNvSpPr>
            <a:spLocks noGrp="1"/>
          </p:cNvSpPr>
          <p:nvPr>
            <p:ph type="body" sz="quarter" idx="11"/>
          </p:nvPr>
        </p:nvSpPr>
        <p:spPr/>
        <p:txBody>
          <a:bodyPr/>
          <a:lstStyle/>
          <a:p>
            <a:pPr marL="0" indent="0">
              <a:buNone/>
            </a:pPr>
            <a:r>
              <a:rPr lang="el-CY">
                <a:latin typeface="EC Square Sans Pro" panose="020B0506040000020004" pitchFamily="34" charset="0"/>
              </a:rPr>
              <a:t>6 ΚΑΙ 7 ΙΟΥΛΙΟΥ 2024</a:t>
            </a:r>
          </a:p>
          <a:p>
            <a:endParaRPr lang="es-ES" dirty="0"/>
          </a:p>
        </p:txBody>
      </p:sp>
    </p:spTree>
    <p:extLst>
      <p:ext uri="{BB962C8B-B14F-4D97-AF65-F5344CB8AC3E}">
        <p14:creationId xmlns:p14="http://schemas.microsoft.com/office/powerpoint/2010/main" val="24998533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13">
            <a:extLst>
              <a:ext uri="{FF2B5EF4-FFF2-40B4-BE49-F238E27FC236}">
                <a16:creationId xmlns:a16="http://schemas.microsoft.com/office/drawing/2014/main" id="{09BA517D-4B38-48B4-9875-E8F1B0FF7BE1}"/>
              </a:ext>
            </a:extLst>
          </p:cNvPr>
          <p:cNvSpPr/>
          <p:nvPr/>
        </p:nvSpPr>
        <p:spPr>
          <a:xfrm>
            <a:off x="685800" y="0"/>
            <a:ext cx="10744200" cy="920217"/>
          </a:xfrm>
          <a:prstGeom prst="roundRect">
            <a:avLst>
              <a:gd name="adj" fmla="val 10"/>
            </a:avLst>
          </a:prstGeom>
          <a:solidFill>
            <a:schemeClr val="bg1"/>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l-CY" sz="4800" b="1">
                <a:solidFill>
                  <a:srgbClr val="003399"/>
                </a:solidFill>
                <a:latin typeface="EC Square Sans Pro" panose="020B0506040000020004" pitchFamily="34" charset="0"/>
              </a:rPr>
              <a:t>Στόχος «Από το αγρόκτημα στο τραπέζι»</a:t>
            </a:r>
          </a:p>
        </p:txBody>
      </p:sp>
      <p:sp>
        <p:nvSpPr>
          <p:cNvPr id="6" name="Rectángulo 5">
            <a:extLst>
              <a:ext uri="{FF2B5EF4-FFF2-40B4-BE49-F238E27FC236}">
                <a16:creationId xmlns:a16="http://schemas.microsoft.com/office/drawing/2014/main" id="{1A698EF5-5D62-4398-9DA3-FBDB8B198C09}"/>
              </a:ext>
            </a:extLst>
          </p:cNvPr>
          <p:cNvSpPr/>
          <p:nvPr/>
        </p:nvSpPr>
        <p:spPr>
          <a:xfrm>
            <a:off x="0" y="1149350"/>
            <a:ext cx="12192000" cy="5721350"/>
          </a:xfrm>
          <a:prstGeom prst="rect">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CY" sz="4400" b="0" i="0" u="none" strike="noStrike" baseline="0">
                <a:solidFill>
                  <a:schemeClr val="bg1"/>
                </a:solidFill>
                <a:latin typeface="EC Square Sans Pro" panose="020B0506040000020004" pitchFamily="34" charset="0"/>
              </a:rPr>
              <a:t>50% μείωση των συνολικών </a:t>
            </a:r>
          </a:p>
          <a:p>
            <a:pPr algn="ctr"/>
            <a:r>
              <a:rPr lang="el-CY" sz="4400" b="0" i="0" u="none" strike="noStrike" baseline="0">
                <a:solidFill>
                  <a:schemeClr val="bg1"/>
                </a:solidFill>
                <a:latin typeface="EC Square Sans Pro" panose="020B0506040000020004" pitchFamily="34" charset="0"/>
              </a:rPr>
              <a:t>πωλήσεων αντιμικροβιακών στην ΕΕ </a:t>
            </a:r>
          </a:p>
          <a:p>
            <a:pPr algn="ctr"/>
            <a:r>
              <a:rPr lang="el-CY" sz="4400" b="0" i="0" u="none" strike="noStrike" baseline="0">
                <a:solidFill>
                  <a:schemeClr val="bg1"/>
                </a:solidFill>
                <a:latin typeface="EC Square Sans Pro" panose="020B0506040000020004" pitchFamily="34" charset="0"/>
              </a:rPr>
              <a:t>για χρήση σε εκτρεφόμενα ζώα </a:t>
            </a:r>
          </a:p>
          <a:p>
            <a:pPr algn="ctr"/>
            <a:r>
              <a:rPr lang="el-CY" sz="4400" b="0" i="0" u="none" strike="noStrike" baseline="0">
                <a:solidFill>
                  <a:schemeClr val="bg1"/>
                </a:solidFill>
                <a:latin typeface="EC Square Sans Pro" panose="020B0506040000020004" pitchFamily="34" charset="0"/>
              </a:rPr>
              <a:t>και στις ιχθυοκαλλιέργειες ως το 2030</a:t>
            </a:r>
          </a:p>
          <a:p>
            <a:pPr algn="ctr"/>
            <a:endParaRPr lang="en-GB" sz="440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a:p>
            <a:pPr algn="ctr"/>
            <a:endParaRPr lang="en-GB" sz="4400" b="0" i="0" u="none" strike="noStrike" baseline="0" dirty="0">
              <a:solidFill>
                <a:schemeClr val="bg1"/>
              </a:solidFill>
              <a:latin typeface="EC Square Sans Pro" panose="020B0506040000020004" pitchFamily="34" charset="0"/>
            </a:endParaRPr>
          </a:p>
        </p:txBody>
      </p:sp>
      <p:pic>
        <p:nvPicPr>
          <p:cNvPr id="2" name="Picture 1">
            <a:extLst>
              <a:ext uri="{FF2B5EF4-FFF2-40B4-BE49-F238E27FC236}">
                <a16:creationId xmlns:a16="http://schemas.microsoft.com/office/drawing/2014/main" id="{93A47B70-0A9C-EB9C-B9EF-646900B31D74}"/>
              </a:ext>
            </a:extLst>
          </p:cNvPr>
          <p:cNvPicPr>
            <a:picLocks noChangeAspect="1"/>
          </p:cNvPicPr>
          <p:nvPr/>
        </p:nvPicPr>
        <p:blipFill>
          <a:blip r:embed="rId3"/>
          <a:stretch>
            <a:fillRect/>
          </a:stretch>
        </p:blipFill>
        <p:spPr>
          <a:xfrm>
            <a:off x="7852426" y="4806950"/>
            <a:ext cx="4187492" cy="1807601"/>
          </a:xfrm>
          <a:prstGeom prst="rect">
            <a:avLst/>
          </a:prstGeom>
        </p:spPr>
      </p:pic>
    </p:spTree>
    <p:extLst>
      <p:ext uri="{BB962C8B-B14F-4D97-AF65-F5344CB8AC3E}">
        <p14:creationId xmlns:p14="http://schemas.microsoft.com/office/powerpoint/2010/main" val="6912849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B5130B7-D8ED-4017-9F60-7FBF9075B4EA}"/>
              </a:ext>
            </a:extLst>
          </p:cNvPr>
          <p:cNvSpPr>
            <a:spLocks noGrp="1"/>
          </p:cNvSpPr>
          <p:nvPr>
            <p:ph type="body" sz="quarter" idx="10"/>
          </p:nvPr>
        </p:nvSpPr>
        <p:spPr>
          <a:xfrm>
            <a:off x="789709" y="158750"/>
            <a:ext cx="9906000" cy="685800"/>
          </a:xfrm>
        </p:spPr>
        <p:txBody>
          <a:bodyPr>
            <a:normAutofit/>
          </a:bodyPr>
          <a:lstStyle/>
          <a:p>
            <a:pPr marL="0" indent="0">
              <a:buNone/>
            </a:pPr>
            <a:r>
              <a:rPr lang="el-CY" sz="1800" dirty="0">
                <a:latin typeface="EC Square Sans Pro" panose="020B0506040000020004" pitchFamily="34" charset="0"/>
              </a:rPr>
              <a:t>Ευρωπαϊκός Οργανισμός Φαρμάκων (EMA) - Thirteen </a:t>
            </a:r>
            <a:r>
              <a:rPr lang="el-CY" sz="1800" b="1" dirty="0">
                <a:latin typeface="EC Square Sans Pro" panose="020B0506040000020004" pitchFamily="34" charset="0"/>
              </a:rPr>
              <a:t>E</a:t>
            </a:r>
            <a:r>
              <a:rPr lang="el-CY" sz="1800" dirty="0">
                <a:latin typeface="EC Square Sans Pro" panose="020B0506040000020004" pitchFamily="34" charset="0"/>
              </a:rPr>
              <a:t>uropean </a:t>
            </a:r>
            <a:r>
              <a:rPr lang="el-CY" sz="1800" b="1" dirty="0">
                <a:latin typeface="EC Square Sans Pro" panose="020B0506040000020004" pitchFamily="34" charset="0"/>
              </a:rPr>
              <a:t>S</a:t>
            </a:r>
            <a:r>
              <a:rPr lang="el-CY" sz="1800" dirty="0">
                <a:latin typeface="EC Square Sans Pro" panose="020B0506040000020004" pitchFamily="34" charset="0"/>
              </a:rPr>
              <a:t>urveillance of </a:t>
            </a:r>
            <a:br>
              <a:rPr lang="en-US" sz="1800" dirty="0">
                <a:latin typeface="EC Square Sans Pro" panose="020B0506040000020004" pitchFamily="34" charset="0"/>
              </a:rPr>
            </a:br>
            <a:r>
              <a:rPr lang="el-CY" sz="1800" b="1" dirty="0">
                <a:latin typeface="EC Square Sans Pro" panose="020B0506040000020004" pitchFamily="34" charset="0"/>
              </a:rPr>
              <a:t>V</a:t>
            </a:r>
            <a:r>
              <a:rPr lang="el-CY" sz="1800" dirty="0">
                <a:latin typeface="EC Square Sans Pro" panose="020B0506040000020004" pitchFamily="34" charset="0"/>
              </a:rPr>
              <a:t>eterinary </a:t>
            </a:r>
            <a:r>
              <a:rPr lang="el-CY" sz="1800" b="1" dirty="0">
                <a:latin typeface="EC Square Sans Pro" panose="020B0506040000020004" pitchFamily="34" charset="0"/>
              </a:rPr>
              <a:t>A</a:t>
            </a:r>
            <a:r>
              <a:rPr lang="el-CY" sz="1800" dirty="0">
                <a:latin typeface="EC Square Sans Pro" panose="020B0506040000020004" pitchFamily="34" charset="0"/>
              </a:rPr>
              <a:t>ntimicrobial </a:t>
            </a:r>
            <a:r>
              <a:rPr lang="el-CY" sz="1800" b="1" dirty="0">
                <a:latin typeface="EC Square Sans Pro" panose="020B0506040000020004" pitchFamily="34" charset="0"/>
              </a:rPr>
              <a:t>C</a:t>
            </a:r>
            <a:r>
              <a:rPr lang="el-CY" sz="1800" dirty="0">
                <a:latin typeface="EC Square Sans Pro" panose="020B0506040000020004" pitchFamily="34" charset="0"/>
              </a:rPr>
              <a:t>onsumption – Αναφορά ESVAC 2022</a:t>
            </a:r>
          </a:p>
          <a:p>
            <a:pPr marL="0" indent="0">
              <a:buNone/>
            </a:pPr>
            <a:endParaRPr lang="en-GB" dirty="0"/>
          </a:p>
        </p:txBody>
      </p:sp>
      <p:sp>
        <p:nvSpPr>
          <p:cNvPr id="3" name="CuadroTexto 2">
            <a:extLst>
              <a:ext uri="{FF2B5EF4-FFF2-40B4-BE49-F238E27FC236}">
                <a16:creationId xmlns:a16="http://schemas.microsoft.com/office/drawing/2014/main" id="{4E4631BD-C001-49E5-B1C0-955A06012441}"/>
              </a:ext>
            </a:extLst>
          </p:cNvPr>
          <p:cNvSpPr txBox="1"/>
          <p:nvPr/>
        </p:nvSpPr>
        <p:spPr>
          <a:xfrm>
            <a:off x="5105400" y="920750"/>
            <a:ext cx="6543776" cy="954107"/>
          </a:xfrm>
          <a:prstGeom prst="rect">
            <a:avLst/>
          </a:prstGeom>
          <a:solidFill>
            <a:srgbClr val="003399"/>
          </a:solidFill>
        </p:spPr>
        <p:txBody>
          <a:bodyPr wrap="square" rtlCol="0">
            <a:spAutoFit/>
          </a:bodyPr>
          <a:lstStyle/>
          <a:p>
            <a:r>
              <a:rPr lang="el-CY" sz="2800">
                <a:solidFill>
                  <a:schemeClr val="bg1"/>
                </a:solidFill>
                <a:latin typeface="EC Square Sans Pro" panose="020B0506040000020004" pitchFamily="34" charset="0"/>
              </a:rPr>
              <a:t>ESVAC = Ευρωπαϊκή Επιτήρηση της Κατανάλωσης Αντιµικροβιακών Ουσιών στην Κτηνιατρική</a:t>
            </a:r>
          </a:p>
        </p:txBody>
      </p:sp>
      <p:sp>
        <p:nvSpPr>
          <p:cNvPr id="6" name="TextBox 5">
            <a:extLst>
              <a:ext uri="{FF2B5EF4-FFF2-40B4-BE49-F238E27FC236}">
                <a16:creationId xmlns:a16="http://schemas.microsoft.com/office/drawing/2014/main" id="{376A510F-D74C-7C0F-3772-7C579BEB3E89}"/>
              </a:ext>
            </a:extLst>
          </p:cNvPr>
          <p:cNvSpPr txBox="1"/>
          <p:nvPr/>
        </p:nvSpPr>
        <p:spPr>
          <a:xfrm>
            <a:off x="5538889" y="1951057"/>
            <a:ext cx="6100762" cy="4154984"/>
          </a:xfrm>
          <a:prstGeom prst="rect">
            <a:avLst/>
          </a:prstGeom>
          <a:noFill/>
        </p:spPr>
        <p:txBody>
          <a:bodyPr wrap="square">
            <a:spAutoFit/>
          </a:bodyPr>
          <a:lstStyle/>
          <a:p>
            <a:endParaRPr lang="en-US" sz="2400" dirty="0">
              <a:latin typeface="EC Square Sans Pro" panose="020B0506040000020004"/>
            </a:endParaRPr>
          </a:p>
          <a:p>
            <a:r>
              <a:rPr lang="el-CY" sz="2400">
                <a:latin typeface="EC Square Sans Pro" panose="020B0506040000020004"/>
              </a:rPr>
              <a:t>- Συνολικές πωλήσεις κτηνιατρικών αντιβιοτικών το 2022 για 31 χώρες</a:t>
            </a:r>
            <a:br>
              <a:rPr lang="el-CY" sz="2400">
                <a:latin typeface="EC Square Sans Pro" panose="020B0506040000020004"/>
              </a:rPr>
            </a:br>
            <a:endParaRPr lang="el-CY" sz="2400">
              <a:latin typeface="EC Square Sans Pro" panose="020B0506040000020004"/>
            </a:endParaRPr>
          </a:p>
          <a:p>
            <a:r>
              <a:rPr lang="el-CY" sz="2400">
                <a:latin typeface="EC Square Sans Pro" panose="020B0506040000020004"/>
              </a:rPr>
              <a:t>Τάσεις από το 2011 έως το 2022 σε 25 χώρες-μέλη του ESVAC: </a:t>
            </a:r>
          </a:p>
          <a:p>
            <a:pPr marL="342900" indent="-342900">
              <a:buFont typeface="Wingdings" panose="05000000000000000000" pitchFamily="2" charset="2"/>
              <a:buChar char="ü"/>
            </a:pPr>
            <a:r>
              <a:rPr lang="el-CY" sz="2400" b="1">
                <a:solidFill>
                  <a:schemeClr val="accent6">
                    <a:lumMod val="75000"/>
                  </a:schemeClr>
                </a:solidFill>
                <a:latin typeface="EC Square Sans Pro" panose="020B0506040000020004"/>
              </a:rPr>
              <a:t>- 53,0% συνολικές πωλήσεις </a:t>
            </a:r>
          </a:p>
          <a:p>
            <a:pPr marL="342900" indent="-342900">
              <a:buFont typeface="Wingdings" panose="05000000000000000000" pitchFamily="2" charset="2"/>
              <a:buChar char="ü"/>
            </a:pPr>
            <a:r>
              <a:rPr lang="el-CY" sz="2400">
                <a:latin typeface="EC Square Sans Pro" panose="020B0506040000020004"/>
              </a:rPr>
              <a:t>- 49,0% πωλήσεις κεφαλοσπορινών 3ης και 4ης γενιάς </a:t>
            </a:r>
          </a:p>
          <a:p>
            <a:pPr marL="342900" indent="-342900">
              <a:buFont typeface="Wingdings" panose="05000000000000000000" pitchFamily="2" charset="2"/>
              <a:buChar char="ü"/>
            </a:pPr>
            <a:r>
              <a:rPr lang="el-CY" sz="2400">
                <a:latin typeface="EC Square Sans Pro" panose="020B0506040000020004"/>
              </a:rPr>
              <a:t>- 44,0% των πωλήσεων για όλες τις κινολόνες </a:t>
            </a:r>
          </a:p>
          <a:p>
            <a:pPr marL="342900" indent="-342900">
              <a:buFont typeface="Wingdings" panose="05000000000000000000" pitchFamily="2" charset="2"/>
              <a:buChar char="ü"/>
            </a:pPr>
            <a:r>
              <a:rPr lang="el-CY" sz="2400">
                <a:latin typeface="EC Square Sans Pro" panose="020B0506040000020004"/>
              </a:rPr>
              <a:t>- 81,0% των πωλήσεων πολυμυξινών</a:t>
            </a:r>
          </a:p>
        </p:txBody>
      </p:sp>
      <p:pic>
        <p:nvPicPr>
          <p:cNvPr id="5" name="Imagen 3">
            <a:extLst>
              <a:ext uri="{FF2B5EF4-FFF2-40B4-BE49-F238E27FC236}">
                <a16:creationId xmlns:a16="http://schemas.microsoft.com/office/drawing/2014/main" id="{524E0605-93E0-9478-8DD9-45237A001FD4}"/>
              </a:ext>
            </a:extLst>
          </p:cNvPr>
          <p:cNvPicPr>
            <a:picLocks noChangeAspect="1"/>
          </p:cNvPicPr>
          <p:nvPr/>
        </p:nvPicPr>
        <p:blipFill rotWithShape="1">
          <a:blip r:embed="rId3"/>
          <a:srcRect l="16875" t="14445" r="66875" b="5556"/>
          <a:stretch/>
        </p:blipFill>
        <p:spPr>
          <a:xfrm>
            <a:off x="533400" y="822325"/>
            <a:ext cx="4343400" cy="6013938"/>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FCEFBBEB-D45B-1213-6DA5-ECDD9419D497}"/>
              </a:ext>
            </a:extLst>
          </p:cNvPr>
          <p:cNvSpPr txBox="1"/>
          <p:nvPr/>
        </p:nvSpPr>
        <p:spPr>
          <a:xfrm>
            <a:off x="780183" y="1682750"/>
            <a:ext cx="3858491" cy="381000"/>
          </a:xfrm>
          <a:prstGeom prst="rect">
            <a:avLst/>
          </a:prstGeom>
          <a:solidFill>
            <a:schemeClr val="bg1"/>
          </a:solidFill>
        </p:spPr>
        <p:txBody>
          <a:bodyPr wrap="square" lIns="0" tIns="0" rIns="0" bIns="0" rtlCol="0" anchor="t" anchorCtr="0">
            <a:noAutofit/>
          </a:bodyPr>
          <a:lstStyle/>
          <a:p>
            <a:pPr algn="ctr"/>
            <a:r>
              <a:rPr lang="el-CY" sz="1000">
                <a:solidFill>
                  <a:srgbClr val="003399"/>
                </a:solidFill>
                <a:latin typeface="Times New Roman" panose="02020603050405020304" pitchFamily="18" charset="0"/>
                <a:cs typeface="Times New Roman" panose="02020603050405020304" pitchFamily="18" charset="0"/>
              </a:rPr>
              <a:t>ΕΥΡΩΠΑΪΚΟΣ ΟΡΓΑΝΙΣΜΟΣ ΦΑΡΜΑΚΩΝ</a:t>
            </a:r>
          </a:p>
          <a:p>
            <a:pPr algn="ctr"/>
            <a:r>
              <a:rPr lang="el-CY" sz="800">
                <a:solidFill>
                  <a:schemeClr val="bg1">
                    <a:lumMod val="50000"/>
                  </a:schemeClr>
                </a:solidFill>
                <a:latin typeface="Times New Roman" panose="02020603050405020304" pitchFamily="18" charset="0"/>
                <a:cs typeface="Times New Roman" panose="02020603050405020304" pitchFamily="18" charset="0"/>
              </a:rPr>
              <a:t>SCIENCE MEDICINES HEALTH</a:t>
            </a:r>
          </a:p>
        </p:txBody>
      </p:sp>
      <p:sp>
        <p:nvSpPr>
          <p:cNvPr id="8" name="TextBox 7">
            <a:extLst>
              <a:ext uri="{FF2B5EF4-FFF2-40B4-BE49-F238E27FC236}">
                <a16:creationId xmlns:a16="http://schemas.microsoft.com/office/drawing/2014/main" id="{70195224-F4B1-B420-AD0E-BC64756D7085}"/>
              </a:ext>
            </a:extLst>
          </p:cNvPr>
          <p:cNvSpPr txBox="1"/>
          <p:nvPr/>
        </p:nvSpPr>
        <p:spPr>
          <a:xfrm>
            <a:off x="813954" y="2914650"/>
            <a:ext cx="3858491" cy="793750"/>
          </a:xfrm>
          <a:prstGeom prst="rect">
            <a:avLst/>
          </a:prstGeom>
          <a:noFill/>
        </p:spPr>
        <p:txBody>
          <a:bodyPr wrap="square" lIns="0" tIns="0" rIns="0" bIns="0" rtlCol="0" anchor="t" anchorCtr="0">
            <a:noAutofit/>
          </a:bodyPr>
          <a:lstStyle/>
          <a:p>
            <a:pPr algn="l"/>
            <a:r>
              <a:rPr lang="el-CY" sz="1600" b="1">
                <a:solidFill>
                  <a:srgbClr val="003399"/>
                </a:solidFill>
                <a:latin typeface="Verdana" panose="020B0604030504040204" pitchFamily="34" charset="0"/>
                <a:ea typeface="Verdana" panose="020B0604030504040204" pitchFamily="34" charset="0"/>
                <a:cs typeface="Times New Roman" panose="02020603050405020304" pitchFamily="18" charset="0"/>
              </a:rPr>
              <a:t>Πωλήσεις κτηνιατρικών αντιμικροβιακών ουσιών σε 31 ευρωπαϊκές χώρες το 2022</a:t>
            </a:r>
          </a:p>
        </p:txBody>
      </p:sp>
      <p:sp>
        <p:nvSpPr>
          <p:cNvPr id="9" name="TextBox 8">
            <a:extLst>
              <a:ext uri="{FF2B5EF4-FFF2-40B4-BE49-F238E27FC236}">
                <a16:creationId xmlns:a16="http://schemas.microsoft.com/office/drawing/2014/main" id="{492EE40A-7E4A-38E9-30C6-AA547533B65F}"/>
              </a:ext>
            </a:extLst>
          </p:cNvPr>
          <p:cNvSpPr txBox="1"/>
          <p:nvPr/>
        </p:nvSpPr>
        <p:spPr>
          <a:xfrm>
            <a:off x="799235" y="3878506"/>
            <a:ext cx="2248766" cy="680794"/>
          </a:xfrm>
          <a:prstGeom prst="rect">
            <a:avLst/>
          </a:prstGeom>
          <a:noFill/>
        </p:spPr>
        <p:txBody>
          <a:bodyPr wrap="square" lIns="0" tIns="0" rIns="0" bIns="0" rtlCol="0" anchor="t" anchorCtr="0">
            <a:noAutofit/>
          </a:bodyPr>
          <a:lstStyle/>
          <a:p>
            <a:pPr algn="l">
              <a:spcAft>
                <a:spcPts val="200"/>
              </a:spcAft>
            </a:pPr>
            <a:r>
              <a:rPr lang="el-CY" sz="1000">
                <a:solidFill>
                  <a:srgbClr val="003399"/>
                </a:solidFill>
                <a:latin typeface="Verdana" panose="020B0604030504040204" pitchFamily="34" charset="0"/>
                <a:ea typeface="Verdana" panose="020B0604030504040204" pitchFamily="34" charset="0"/>
                <a:cs typeface="Times New Roman" panose="02020603050405020304" pitchFamily="18" charset="0"/>
              </a:rPr>
              <a:t>Τάσεις από 2010 έως 2022</a:t>
            </a:r>
          </a:p>
          <a:p>
            <a:pPr algn="l">
              <a:spcAft>
                <a:spcPts val="200"/>
              </a:spcAft>
            </a:pPr>
            <a:r>
              <a:rPr lang="el-CY" sz="1000">
                <a:solidFill>
                  <a:srgbClr val="003399"/>
                </a:solidFill>
                <a:latin typeface="Verdana" panose="020B0604030504040204" pitchFamily="34" charset="0"/>
                <a:ea typeface="Verdana" panose="020B0604030504040204" pitchFamily="34" charset="0"/>
                <a:cs typeface="Times New Roman" panose="02020603050405020304" pitchFamily="18" charset="0"/>
              </a:rPr>
              <a:t>Δέκατη τρίτη αναφορά του ESVAC</a:t>
            </a:r>
          </a:p>
        </p:txBody>
      </p:sp>
    </p:spTree>
    <p:extLst>
      <p:ext uri="{BB962C8B-B14F-4D97-AF65-F5344CB8AC3E}">
        <p14:creationId xmlns:p14="http://schemas.microsoft.com/office/powerpoint/2010/main" val="3765700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A7A4201-8AA6-A250-A578-E785FB6D62B8}"/>
              </a:ext>
            </a:extLst>
          </p:cNvPr>
          <p:cNvSpPr>
            <a:spLocks noGrp="1"/>
          </p:cNvSpPr>
          <p:nvPr>
            <p:ph type="body" sz="quarter" idx="10"/>
          </p:nvPr>
        </p:nvSpPr>
        <p:spPr>
          <a:xfrm>
            <a:off x="893928" y="267325"/>
            <a:ext cx="10972800" cy="685800"/>
          </a:xfrm>
        </p:spPr>
        <p:txBody>
          <a:bodyPr>
            <a:normAutofit fontScale="85000" lnSpcReduction="10000"/>
          </a:bodyPr>
          <a:lstStyle/>
          <a:p>
            <a:pPr marL="0" indent="0">
              <a:buNone/>
            </a:pPr>
            <a:r>
              <a:rPr lang="el-CY" sz="4000" b="1">
                <a:latin typeface="EC Square Sans Pro" panose="020B0506040000020004" pitchFamily="34" charset="0"/>
                <a:cs typeface="+mn-cs"/>
              </a:rPr>
              <a:t>Το 2022 επιτεύχθηκε μόλις το μισό από τον στόχο μείωσης</a:t>
            </a:r>
          </a:p>
        </p:txBody>
      </p:sp>
      <p:pic>
        <p:nvPicPr>
          <p:cNvPr id="6" name="Imagen 5">
            <a:extLst>
              <a:ext uri="{FF2B5EF4-FFF2-40B4-BE49-F238E27FC236}">
                <a16:creationId xmlns:a16="http://schemas.microsoft.com/office/drawing/2014/main" id="{FA7F78ED-CDB6-44F6-A041-001235AAB60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19600" y="1337524"/>
            <a:ext cx="7786914" cy="5533176"/>
          </a:xfrm>
          <a:prstGeom prst="rect">
            <a:avLst/>
          </a:prstGeom>
        </p:spPr>
      </p:pic>
      <p:sp>
        <p:nvSpPr>
          <p:cNvPr id="7" name="Rectángulo redondeado 13">
            <a:extLst>
              <a:ext uri="{FF2B5EF4-FFF2-40B4-BE49-F238E27FC236}">
                <a16:creationId xmlns:a16="http://schemas.microsoft.com/office/drawing/2014/main" id="{D8076120-9DAB-477A-884D-068AEEECE108}"/>
              </a:ext>
            </a:extLst>
          </p:cNvPr>
          <p:cNvSpPr/>
          <p:nvPr/>
        </p:nvSpPr>
        <p:spPr>
          <a:xfrm>
            <a:off x="325678" y="2498770"/>
            <a:ext cx="3027122" cy="1873159"/>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l-CY" sz="3600" b="1" dirty="0">
                <a:solidFill>
                  <a:schemeClr val="bg1"/>
                </a:solidFill>
                <a:latin typeface="EC Square Sans Pro" panose="020B0506040000020004" pitchFamily="34" charset="0"/>
              </a:rPr>
              <a:t>Αλλαγές στις συνολικές πωλήσεις</a:t>
            </a:r>
          </a:p>
        </p:txBody>
      </p:sp>
      <p:pic>
        <p:nvPicPr>
          <p:cNvPr id="10" name="Gráfico 9" descr="Flecha: curva ligera con relleno sólido">
            <a:extLst>
              <a:ext uri="{FF2B5EF4-FFF2-40B4-BE49-F238E27FC236}">
                <a16:creationId xmlns:a16="http://schemas.microsoft.com/office/drawing/2014/main" id="{23FA7A3F-E347-4895-9C9D-1F5BF39ED134}"/>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192096">
            <a:off x="6872350" y="3755295"/>
            <a:ext cx="1263099" cy="1002207"/>
          </a:xfrm>
          <a:prstGeom prst="rect">
            <a:avLst/>
          </a:prstGeom>
        </p:spPr>
      </p:pic>
      <p:pic>
        <p:nvPicPr>
          <p:cNvPr id="12" name="Gráfico 11" descr="Cinta de premiación">
            <a:extLst>
              <a:ext uri="{FF2B5EF4-FFF2-40B4-BE49-F238E27FC236}">
                <a16:creationId xmlns:a16="http://schemas.microsoft.com/office/drawing/2014/main" id="{72FE7FBD-83B6-40A5-A33D-87821B4189F3}"/>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1506200" y="4445201"/>
            <a:ext cx="1119725" cy="1119725"/>
          </a:xfrm>
          <a:prstGeom prst="rect">
            <a:avLst/>
          </a:prstGeom>
        </p:spPr>
      </p:pic>
      <p:sp>
        <p:nvSpPr>
          <p:cNvPr id="13" name="Marcador de texto 1">
            <a:extLst>
              <a:ext uri="{FF2B5EF4-FFF2-40B4-BE49-F238E27FC236}">
                <a16:creationId xmlns:a16="http://schemas.microsoft.com/office/drawing/2014/main" id="{D6CAC05F-9F34-4F5B-A379-552DA8DDFB51}"/>
              </a:ext>
            </a:extLst>
          </p:cNvPr>
          <p:cNvSpPr txBox="1">
            <a:spLocks/>
          </p:cNvSpPr>
          <p:nvPr/>
        </p:nvSpPr>
        <p:spPr>
          <a:xfrm>
            <a:off x="7605485" y="3913498"/>
            <a:ext cx="1919515" cy="817252"/>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CY" sz="6000" b="1">
                <a:latin typeface="EC Square Sans Pro" panose="020B0506040000020004" pitchFamily="34" charset="0"/>
                <a:cs typeface="+mn-cs"/>
              </a:rPr>
              <a:t>53%</a:t>
            </a:r>
          </a:p>
        </p:txBody>
      </p:sp>
      <p:sp>
        <p:nvSpPr>
          <p:cNvPr id="3" name="CuadroTexto 2">
            <a:extLst>
              <a:ext uri="{FF2B5EF4-FFF2-40B4-BE49-F238E27FC236}">
                <a16:creationId xmlns:a16="http://schemas.microsoft.com/office/drawing/2014/main" id="{A33F3E35-C225-4C9C-8A96-03DF72B48998}"/>
              </a:ext>
            </a:extLst>
          </p:cNvPr>
          <p:cNvSpPr txBox="1"/>
          <p:nvPr/>
        </p:nvSpPr>
        <p:spPr>
          <a:xfrm>
            <a:off x="8763000" y="1728718"/>
            <a:ext cx="3352800" cy="1569660"/>
          </a:xfrm>
          <a:prstGeom prst="rect">
            <a:avLst/>
          </a:prstGeom>
          <a:noFill/>
        </p:spPr>
        <p:txBody>
          <a:bodyPr wrap="square" rtlCol="0">
            <a:spAutoFit/>
          </a:bodyPr>
          <a:lstStyle/>
          <a:p>
            <a:r>
              <a:rPr lang="el-CY" sz="2000" dirty="0"/>
              <a:t>Η τάση στη διάρκεια των ετών εμφανίζει μείωση στη χρήση αντιμικροβιακών ουσιών</a:t>
            </a:r>
          </a:p>
          <a:p>
            <a:r>
              <a:rPr lang="el-CY" sz="800" dirty="0"/>
              <a:t>Υπολογίζεται μετρώντας την ποσότητα αντιμικροβιακών ουσιών που χρησιμοποιείται ανά kg παραγωγής κρέατος στη διάρκεια των ετών</a:t>
            </a:r>
          </a:p>
        </p:txBody>
      </p:sp>
      <p:sp>
        <p:nvSpPr>
          <p:cNvPr id="4" name="TextBox 3">
            <a:extLst>
              <a:ext uri="{FF2B5EF4-FFF2-40B4-BE49-F238E27FC236}">
                <a16:creationId xmlns:a16="http://schemas.microsoft.com/office/drawing/2014/main" id="{3C7DF235-D13F-D178-0828-5F5F25D1F0C1}"/>
              </a:ext>
            </a:extLst>
          </p:cNvPr>
          <p:cNvSpPr txBox="1"/>
          <p:nvPr/>
        </p:nvSpPr>
        <p:spPr>
          <a:xfrm>
            <a:off x="7239000" y="1347463"/>
            <a:ext cx="3886200" cy="381255"/>
          </a:xfrm>
          <a:prstGeom prst="rect">
            <a:avLst/>
          </a:prstGeom>
          <a:solidFill>
            <a:schemeClr val="bg1"/>
          </a:solidFill>
        </p:spPr>
        <p:txBody>
          <a:bodyPr wrap="square" lIns="0" tIns="0" rIns="0" bIns="0" rtlCol="0">
            <a:noAutofit/>
          </a:bodyPr>
          <a:lstStyle/>
          <a:p>
            <a:pPr algn="l"/>
            <a:r>
              <a:rPr lang="el-CY" sz="1400" dirty="0">
                <a:solidFill>
                  <a:schemeClr val="tx1"/>
                </a:solidFill>
                <a:latin typeface="+mn-lt"/>
                <a:ea typeface="Verdana" panose="020B0604030504040204" pitchFamily="34" charset="0"/>
                <a:cs typeface="Arial" panose="020B0604020202020204" pitchFamily="34" charset="0"/>
              </a:rPr>
              <a:t>mg ανά kg υπολογιζομένης βιομάζας</a:t>
            </a:r>
          </a:p>
        </p:txBody>
      </p:sp>
      <p:sp>
        <p:nvSpPr>
          <p:cNvPr id="5" name="TextBox 4">
            <a:extLst>
              <a:ext uri="{FF2B5EF4-FFF2-40B4-BE49-F238E27FC236}">
                <a16:creationId xmlns:a16="http://schemas.microsoft.com/office/drawing/2014/main" id="{F5162F12-A12A-5B6B-F64B-CAC455D32495}"/>
              </a:ext>
            </a:extLst>
          </p:cNvPr>
          <p:cNvSpPr txBox="1"/>
          <p:nvPr/>
        </p:nvSpPr>
        <p:spPr>
          <a:xfrm>
            <a:off x="4450941" y="6667500"/>
            <a:ext cx="2514600" cy="203200"/>
          </a:xfrm>
          <a:prstGeom prst="rect">
            <a:avLst/>
          </a:prstGeom>
          <a:solidFill>
            <a:schemeClr val="bg1"/>
          </a:solidFill>
        </p:spPr>
        <p:txBody>
          <a:bodyPr wrap="square" lIns="0" tIns="0" rIns="0" bIns="0" rtlCol="0">
            <a:noAutofit/>
          </a:bodyPr>
          <a:lstStyle/>
          <a:p>
            <a:pPr algn="l"/>
            <a:r>
              <a:rPr lang="el-CY" sz="1050" b="1">
                <a:solidFill>
                  <a:srgbClr val="275C7D"/>
                </a:solidFill>
                <a:latin typeface="+mn-lt"/>
                <a:ea typeface="Verdana" panose="020B0604030504040204" pitchFamily="34" charset="0"/>
                <a:cs typeface="Arial" panose="020B0604020202020204" pitchFamily="34" charset="0"/>
              </a:rPr>
              <a:t>Πηγή:</a:t>
            </a:r>
            <a:r>
              <a:rPr lang="el-CY" sz="1050">
                <a:solidFill>
                  <a:srgbClr val="275C7D"/>
                </a:solidFill>
                <a:latin typeface="+mn-lt"/>
                <a:ea typeface="Verdana" panose="020B0604030504040204" pitchFamily="34" charset="0"/>
                <a:cs typeface="Arial" panose="020B0604020202020204" pitchFamily="34" charset="0"/>
              </a:rPr>
              <a:t> EMA (2021)</a:t>
            </a:r>
          </a:p>
        </p:txBody>
      </p:sp>
    </p:spTree>
    <p:extLst>
      <p:ext uri="{BB962C8B-B14F-4D97-AF65-F5344CB8AC3E}">
        <p14:creationId xmlns:p14="http://schemas.microsoft.com/office/powerpoint/2010/main" val="429202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0F02DF6C-4933-45ED-9F9A-D62840FCE60E}"/>
              </a:ext>
            </a:extLst>
          </p:cNvPr>
          <p:cNvSpPr>
            <a:spLocks noGrp="1"/>
          </p:cNvSpPr>
          <p:nvPr>
            <p:ph type="body" sz="quarter" idx="10"/>
          </p:nvPr>
        </p:nvSpPr>
        <p:spPr>
          <a:xfrm>
            <a:off x="729343" y="1439571"/>
            <a:ext cx="8023248" cy="522609"/>
          </a:xfrm>
        </p:spPr>
        <p:txBody>
          <a:bodyPr/>
          <a:lstStyle/>
          <a:p>
            <a:r>
              <a:rPr lang="el-CY" sz="2800">
                <a:latin typeface="EC Square Sans Pro" panose="020B0506040000020004" pitchFamily="34" charset="0"/>
              </a:rPr>
              <a:t>Κοινοί κανονισμοί</a:t>
            </a:r>
          </a:p>
          <a:p>
            <a:endParaRPr lang="en-GB"/>
          </a:p>
        </p:txBody>
      </p:sp>
      <p:sp>
        <p:nvSpPr>
          <p:cNvPr id="9" name="Rectángulo redondeado 13">
            <a:extLst>
              <a:ext uri="{FF2B5EF4-FFF2-40B4-BE49-F238E27FC236}">
                <a16:creationId xmlns:a16="http://schemas.microsoft.com/office/drawing/2014/main" id="{6BABE3B0-7BDF-4FDC-974A-6A3F8E5F6899}"/>
              </a:ext>
            </a:extLst>
          </p:cNvPr>
          <p:cNvSpPr/>
          <p:nvPr/>
        </p:nvSpPr>
        <p:spPr>
          <a:xfrm>
            <a:off x="-21772" y="1149350"/>
            <a:ext cx="12213771" cy="990600"/>
          </a:xfrm>
          <a:prstGeom prst="roundRect">
            <a:avLst>
              <a:gd name="adj" fmla="val 10"/>
            </a:avLst>
          </a:prstGeom>
          <a:solidFill>
            <a:srgbClr val="19355D"/>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l-CY" sz="2000" b="1" i="0" strike="noStrike" cap="none" normalizeH="0" baseline="0" noProof="0" dirty="0">
                <a:ln>
                  <a:noFill/>
                </a:ln>
                <a:solidFill>
                  <a:srgbClr val="FFFFFF"/>
                </a:solidFill>
                <a:effectLst/>
                <a:uLnTx/>
                <a:uFillTx/>
                <a:latin typeface="Montserrat" panose="00000500000000000000" pitchFamily="2" charset="0"/>
                <a:ea typeface="+mn-ea"/>
                <a:cs typeface="+mn-cs"/>
              </a:rPr>
              <a:t>Από το 2024, τα κράτη μέλη της ΕΕ οφείλουν να αναφέρουν ετήσια δεδομένα για τον όγκο</a:t>
            </a:r>
            <a:r>
              <a:rPr kumimoji="0" lang="el-CY" sz="2000" b="1" i="0" u="none" strike="noStrike" cap="none" normalizeH="0" baseline="0" noProof="0" dirty="0">
                <a:ln>
                  <a:noFill/>
                </a:ln>
                <a:solidFill>
                  <a:srgbClr val="FFFFFF"/>
                </a:solidFill>
                <a:effectLst/>
                <a:uLnTx/>
                <a:uFillTx/>
                <a:latin typeface="Montserrat" panose="00000500000000000000" pitchFamily="2" charset="0"/>
                <a:ea typeface="+mn-ea"/>
                <a:cs typeface="+mn-cs"/>
              </a:rPr>
              <a:t> </a:t>
            </a:r>
            <a:r>
              <a:rPr kumimoji="0" lang="el-CY" sz="2000" b="1" i="0" u="sng" strike="noStrike" cap="none" normalizeH="0" baseline="0" noProof="0" dirty="0">
                <a:ln>
                  <a:noFill/>
                </a:ln>
                <a:solidFill>
                  <a:srgbClr val="FFFFFF"/>
                </a:solidFill>
                <a:effectLst/>
                <a:uLnTx/>
                <a:uFillTx/>
                <a:latin typeface="Montserrat" panose="00000500000000000000" pitchFamily="2" charset="0"/>
                <a:ea typeface="+mn-ea"/>
                <a:cs typeface="+mn-cs"/>
              </a:rPr>
              <a:t>πωλήσεων και τη χρήση </a:t>
            </a:r>
            <a:r>
              <a:rPr kumimoji="0" lang="el-CY" sz="2000" b="1" i="0" u="none" strike="noStrike" cap="none" normalizeH="0" baseline="0" noProof="0" dirty="0">
                <a:ln>
                  <a:noFill/>
                </a:ln>
                <a:solidFill>
                  <a:srgbClr val="FFFFFF"/>
                </a:solidFill>
                <a:effectLst/>
                <a:uLnTx/>
                <a:uFillTx/>
                <a:latin typeface="Montserrat" panose="00000500000000000000" pitchFamily="2" charset="0"/>
                <a:ea typeface="+mn-ea"/>
                <a:cs typeface="+mn-cs"/>
              </a:rPr>
              <a:t>των αντιμικροβιακών φαρμάκων σε ζώα το προηγούμενο έτος</a:t>
            </a:r>
          </a:p>
        </p:txBody>
      </p:sp>
      <p:sp>
        <p:nvSpPr>
          <p:cNvPr id="12" name="Marcador de texto 4">
            <a:extLst>
              <a:ext uri="{FF2B5EF4-FFF2-40B4-BE49-F238E27FC236}">
                <a16:creationId xmlns:a16="http://schemas.microsoft.com/office/drawing/2014/main" id="{FB890F7B-FD8B-4B2B-B7E0-AA6C2D64ACC7}"/>
              </a:ext>
            </a:extLst>
          </p:cNvPr>
          <p:cNvSpPr txBox="1">
            <a:spLocks/>
          </p:cNvSpPr>
          <p:nvPr/>
        </p:nvSpPr>
        <p:spPr>
          <a:xfrm>
            <a:off x="-21773" y="1377950"/>
            <a:ext cx="12213773" cy="591046"/>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90000"/>
              </a:lnSpc>
              <a:spcBef>
                <a:spcPts val="0"/>
              </a:spcBef>
              <a:spcAft>
                <a:spcPts val="600"/>
              </a:spcAft>
              <a:buClrTx/>
              <a:buSzTx/>
              <a:buFontTx/>
              <a:buNone/>
              <a:tabLst/>
              <a:defRPr/>
            </a:pPr>
            <a:endParaRPr kumimoji="0" lang="en-US" sz="2800" b="1" i="0" u="none" strike="noStrike" kern="0" cap="none" spc="0" normalizeH="0" baseline="0" noProof="0">
              <a:ln>
                <a:noFill/>
              </a:ln>
              <a:solidFill>
                <a:srgbClr val="FFFFFF"/>
              </a:solidFill>
              <a:effectLst/>
              <a:uLnTx/>
              <a:uFillTx/>
              <a:latin typeface="EC Square Sans Pro" panose="020B0506040000020004" pitchFamily="34" charset="0"/>
              <a:ea typeface="+mn-ea"/>
              <a:cs typeface="+mn-cs"/>
            </a:endParaRPr>
          </a:p>
        </p:txBody>
      </p:sp>
      <p:sp>
        <p:nvSpPr>
          <p:cNvPr id="14" name="Marcador de texto 1">
            <a:extLst>
              <a:ext uri="{FF2B5EF4-FFF2-40B4-BE49-F238E27FC236}">
                <a16:creationId xmlns:a16="http://schemas.microsoft.com/office/drawing/2014/main" id="{8690428F-3309-41FA-B050-ED545EA123C7}"/>
              </a:ext>
            </a:extLst>
          </p:cNvPr>
          <p:cNvSpPr txBox="1">
            <a:spLocks/>
          </p:cNvSpPr>
          <p:nvPr/>
        </p:nvSpPr>
        <p:spPr>
          <a:xfrm>
            <a:off x="761999" y="311150"/>
            <a:ext cx="11327219" cy="533400"/>
          </a:xfrm>
          <a:prstGeom prst="rect">
            <a:avLst/>
          </a:prstGeom>
        </p:spPr>
        <p:txBody>
          <a:bodyPr/>
          <a:lstStyle>
            <a:lvl1pPr marL="0">
              <a:defRPr sz="2400">
                <a:solidFill>
                  <a:srgbClr val="003399"/>
                </a:solidFill>
                <a:latin typeface="Arial" panose="020B0604020202020204" pitchFamily="34" charset="0"/>
                <a:ea typeface="+mn-ea"/>
                <a:cs typeface="Arial" panose="020B0604020202020204" pitchFamily="34" charset="0"/>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marL="0" marR="0" lvl="0" indent="0" defTabSz="914400" eaLnBrk="1" fontAlgn="auto" latinLnBrk="0" hangingPunct="1">
              <a:lnSpc>
                <a:spcPct val="120000"/>
              </a:lnSpc>
              <a:spcBef>
                <a:spcPts val="0"/>
              </a:spcBef>
              <a:spcAft>
                <a:spcPts val="0"/>
              </a:spcAft>
              <a:buClr>
                <a:srgbClr val="6BB188"/>
              </a:buClr>
              <a:buSzTx/>
              <a:buFontTx/>
              <a:buNone/>
              <a:tabLst/>
              <a:defRPr/>
            </a:pPr>
            <a:r>
              <a:rPr kumimoji="0" lang="el-CY" sz="2800" b="0" i="0" u="none" strike="noStrike" cap="none" normalizeH="0" baseline="0" noProof="0" dirty="0">
                <a:ln>
                  <a:noFill/>
                </a:ln>
                <a:solidFill>
                  <a:srgbClr val="003399"/>
                </a:solidFill>
                <a:effectLst/>
                <a:uLnTx/>
                <a:uFillTx/>
                <a:latin typeface="EC Square Sans Pro" panose="020B0506040000020004" pitchFamily="34" charset="0"/>
                <a:ea typeface="+mn-ea"/>
                <a:cs typeface="Arial" panose="020B0604020202020204" pitchFamily="34" charset="0"/>
              </a:rPr>
              <a:t>Συλλογή Δεδομένων για τις πωλήσεις και τη χρήση αντιμικροβιακών ουσιών</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dirty="0">
              <a:ln>
                <a:noFill/>
              </a:ln>
              <a:solidFill>
                <a:srgbClr val="003399"/>
              </a:solidFill>
              <a:effectLst/>
              <a:uLnTx/>
              <a:uFillTx/>
              <a:latin typeface="Arial" panose="020B0604020202020204" pitchFamily="34" charset="0"/>
              <a:ea typeface="+mn-ea"/>
              <a:cs typeface="Arial" panose="020B0604020202020204" pitchFamily="34" charset="0"/>
            </a:endParaRPr>
          </a:p>
        </p:txBody>
      </p:sp>
      <p:sp>
        <p:nvSpPr>
          <p:cNvPr id="4" name="TextBox 3">
            <a:extLst>
              <a:ext uri="{FF2B5EF4-FFF2-40B4-BE49-F238E27FC236}">
                <a16:creationId xmlns:a16="http://schemas.microsoft.com/office/drawing/2014/main" id="{3B066C2C-8858-0539-CBB6-1F105750917E}"/>
              </a:ext>
            </a:extLst>
          </p:cNvPr>
          <p:cNvSpPr txBox="1"/>
          <p:nvPr/>
        </p:nvSpPr>
        <p:spPr>
          <a:xfrm>
            <a:off x="601752" y="2197596"/>
            <a:ext cx="7362034" cy="4924425"/>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CY" sz="2000" b="0" i="0" u="none" strike="noStrike" cap="none" normalizeH="0" baseline="0" noProof="0" dirty="0">
                <a:ln>
                  <a:noFill/>
                </a:ln>
                <a:solidFill>
                  <a:sysClr val="windowText" lastClr="000000"/>
                </a:solidFill>
                <a:effectLst/>
                <a:uLnTx/>
                <a:uFillTx/>
                <a:latin typeface="EC Square Sans Pro" panose="020B0506040000020004"/>
              </a:rPr>
              <a:t>Οι χώρες της ΕΕ οφείλουν να ξεκινήσουν τη συλλογή στοιχείων χρήσης:</a:t>
            </a:r>
          </a:p>
          <a:p>
            <a:pPr marL="0" marR="0" lvl="0" indent="0"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CY" sz="2000" b="0" i="0" u="none" strike="noStrike" cap="none" normalizeH="0" baseline="0" noProof="0" dirty="0">
                <a:ln>
                  <a:noFill/>
                </a:ln>
                <a:solidFill>
                  <a:sysClr val="windowText" lastClr="000000"/>
                </a:solidFill>
                <a:effectLst/>
                <a:uLnTx/>
                <a:uFillTx/>
                <a:latin typeface="EC Square Sans Pro" panose="020B0506040000020004"/>
              </a:rPr>
              <a:t>Βοοειδή, χοίροι, πουλερικά → από το 2023</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CY" sz="2000" b="0" i="0" u="none" strike="noStrike" cap="none" normalizeH="0" baseline="0" noProof="0" dirty="0">
                <a:ln>
                  <a:noFill/>
                </a:ln>
                <a:solidFill>
                  <a:sysClr val="windowText" lastClr="000000"/>
                </a:solidFill>
                <a:effectLst/>
                <a:uLnTx/>
                <a:uFillTx/>
                <a:latin typeface="EC Square Sans Pro" panose="020B0506040000020004"/>
              </a:rPr>
              <a:t>Όλα τα άλλα παραγωγικά ζώα → από το 2026</a:t>
            </a:r>
          </a:p>
          <a:p>
            <a:pPr marL="285750" marR="0" lvl="4"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l-CY" sz="2000" b="0" i="0" u="none" strike="noStrike" cap="none" normalizeH="0" baseline="0" noProof="0" dirty="0">
                <a:ln>
                  <a:noFill/>
                </a:ln>
                <a:solidFill>
                  <a:sysClr val="windowText" lastClr="000000"/>
                </a:solidFill>
                <a:effectLst/>
                <a:uLnTx/>
                <a:uFillTx/>
                <a:latin typeface="EC Square Sans Pro" panose="020B0506040000020004"/>
              </a:rPr>
              <a:t>Σκύλοι, γάτες και γουνοφόρα ζώα → από το 2029 </a:t>
            </a:r>
          </a:p>
          <a:p>
            <a:pPr marL="285750" marR="0" lvl="3" indent="-285750" defTabSz="914400" eaLnBrk="1" fontAlgn="auto" latinLnBrk="0" hangingPunct="1">
              <a:lnSpc>
                <a:spcPct val="100000"/>
              </a:lnSpc>
              <a:spcBef>
                <a:spcPts val="0"/>
              </a:spcBef>
              <a:spcAft>
                <a:spcPts val="0"/>
              </a:spcAft>
              <a:buClrTx/>
              <a:buSzTx/>
              <a:buFont typeface="Wingdings" panose="05000000000000000000" pitchFamily="2" charset="2"/>
              <a:buChar char="Ø"/>
              <a:tabLst/>
              <a:defRPr/>
            </a:pPr>
            <a:endParaRPr kumimoji="0" lang="en-US" sz="20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CY" sz="2000" b="0" i="0" u="none" strike="noStrike" cap="none" normalizeH="0" baseline="0" noProof="0" dirty="0">
                <a:ln>
                  <a:noFill/>
                </a:ln>
                <a:solidFill>
                  <a:sysClr val="windowText" lastClr="000000"/>
                </a:solidFill>
                <a:effectLst/>
                <a:uLnTx/>
                <a:uFillTx/>
                <a:latin typeface="EC Square Sans Pro" panose="020B0506040000020004"/>
              </a:rPr>
              <a:t>Ο EMA θα δημοσιεύσει την πρώτη αναφορά στις 31 Μαρτίου 2025 και έπειτα έως τις 31 Δεκεμβρίου καλύπτοντας το προηγούμενο έτος</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2000" b="0" i="0" u="none" strike="noStrike" kern="0" cap="none" spc="0" normalizeH="0" baseline="0" noProof="0" dirty="0">
              <a:ln>
                <a:noFill/>
              </a:ln>
              <a:solidFill>
                <a:sysClr val="windowText" lastClr="000000"/>
              </a:solidFill>
              <a:effectLst/>
              <a:uLnTx/>
              <a:uFillTx/>
              <a:latin typeface="EC Square Sans Pro" panose="020B0506040000020004"/>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l-CY" sz="2000" b="0" i="0" u="none" strike="noStrike" cap="none" normalizeH="0" baseline="0" noProof="0" dirty="0">
                <a:ln>
                  <a:noFill/>
                </a:ln>
                <a:solidFill>
                  <a:sysClr val="windowText" lastClr="000000"/>
                </a:solidFill>
                <a:effectLst/>
                <a:uLnTx/>
                <a:uFillTx/>
                <a:latin typeface="EC Square Sans Pro" panose="020B0506040000020004"/>
              </a:rPr>
              <a:t>Τα δεδομένα θα είναι λεπτομερή αναφορικά με τα σχετικά είδη ζώων, κατηγορίες ή στάδια </a:t>
            </a: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ysClr val="windowText" lastClr="000000"/>
              </a:solidFill>
              <a:effectLst/>
              <a:uLnTx/>
              <a:uFillTx/>
            </a:endParaRPr>
          </a:p>
          <a:p>
            <a:pPr marL="285750" marR="0" lvl="3"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ysClr val="windowText" lastClr="000000"/>
              </a:solidFill>
              <a:effectLst/>
              <a:uLnTx/>
              <a:uFillTx/>
            </a:endParaRPr>
          </a:p>
          <a:p>
            <a:pPr marL="285750" marR="0" lvl="1"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600" b="0" i="0" u="none" strike="noStrike" kern="0" cap="none" spc="0" normalizeH="0" baseline="0" noProof="0" dirty="0">
              <a:ln>
                <a:noFill/>
              </a:ln>
              <a:solidFill>
                <a:sysClr val="windowText" lastClr="000000"/>
              </a:solidFill>
              <a:effectLst/>
              <a:uLnTx/>
              <a:uFillTx/>
            </a:endParaRPr>
          </a:p>
        </p:txBody>
      </p:sp>
      <p:sp>
        <p:nvSpPr>
          <p:cNvPr id="5" name="TextBox 4">
            <a:extLst>
              <a:ext uri="{FF2B5EF4-FFF2-40B4-BE49-F238E27FC236}">
                <a16:creationId xmlns:a16="http://schemas.microsoft.com/office/drawing/2014/main" id="{53FCEAF6-AC4D-ED70-6F26-2B586BB8704C}"/>
              </a:ext>
            </a:extLst>
          </p:cNvPr>
          <p:cNvSpPr txBox="1"/>
          <p:nvPr/>
        </p:nvSpPr>
        <p:spPr>
          <a:xfrm>
            <a:off x="8091377" y="2197596"/>
            <a:ext cx="3997842" cy="4278094"/>
          </a:xfrm>
          <a:prstGeom prst="rect">
            <a:avLst/>
          </a:prstGeom>
          <a:solidFill>
            <a:srgbClr val="6BB188"/>
          </a:solidFill>
        </p:spPr>
        <p:txBody>
          <a:bodyPr wrap="square" rtlCol="0">
            <a:spAutoFit/>
          </a:bodyPr>
          <a:lstStyle/>
          <a:p>
            <a:pPr marL="0" marR="0" lvl="3" indent="0" defTabSz="914400" eaLnBrk="1" fontAlgn="auto" latinLnBrk="0" hangingPunct="1">
              <a:lnSpc>
                <a:spcPct val="100000"/>
              </a:lnSpc>
              <a:spcBef>
                <a:spcPts val="0"/>
              </a:spcBef>
              <a:spcAft>
                <a:spcPts val="0"/>
              </a:spcAft>
              <a:buClrTx/>
              <a:buSzTx/>
              <a:buFontTx/>
              <a:buNone/>
              <a:tabLst/>
              <a:defRPr/>
            </a:pPr>
            <a:r>
              <a:rPr kumimoji="0" lang="el-CY" sz="1600" b="0" i="0" u="none" strike="noStrike" cap="none" normalizeH="0" baseline="0" noProof="0" dirty="0">
                <a:ln>
                  <a:noFill/>
                </a:ln>
                <a:solidFill>
                  <a:srgbClr val="000000"/>
                </a:solidFill>
                <a:effectLst/>
                <a:uLnTx/>
                <a:uFillTx/>
                <a:latin typeface="EC Square Sans Pro" panose="020B0506040000020004"/>
              </a:rPr>
              <a:t>Θα γίνει συλλογή δεδομένων αναφορικά με </a:t>
            </a:r>
          </a:p>
          <a:p>
            <a:pPr marL="342900" marR="0" lvl="3" indent="-342900" defTabSz="914400" eaLnBrk="1" fontAlgn="auto" latinLnBrk="0" hangingPunct="1">
              <a:lnSpc>
                <a:spcPct val="100000"/>
              </a:lnSpc>
              <a:spcBef>
                <a:spcPts val="0"/>
              </a:spcBef>
              <a:spcAft>
                <a:spcPts val="0"/>
              </a:spcAft>
              <a:buClrTx/>
              <a:buSzTx/>
              <a:buFont typeface="+mj-lt"/>
              <a:buAutoNum type="arabicPeriod"/>
              <a:tabLst/>
              <a:defRPr/>
            </a:pPr>
            <a:r>
              <a:rPr kumimoji="0" lang="el-CY" sz="1600" b="0" i="0" u="none" strike="noStrike" cap="none" normalizeH="0" baseline="0" noProof="0" dirty="0">
                <a:ln>
                  <a:noFill/>
                </a:ln>
                <a:solidFill>
                  <a:srgbClr val="000000"/>
                </a:solidFill>
                <a:effectLst/>
                <a:uLnTx/>
                <a:uFillTx/>
                <a:latin typeface="EC Square Sans Pro" panose="020B0506040000020004"/>
              </a:rPr>
              <a:t>Αντιδιαρροϊκά, φάρµακα κατά των φλεγµονωδών νόσων/λοιµώξεων του εντέρου</a:t>
            </a:r>
          </a:p>
          <a:p>
            <a:pPr marL="342900" lvl="3" indent="-342900">
              <a:buFont typeface="+mj-lt"/>
              <a:buAutoNum type="arabicPeriod"/>
              <a:defRPr/>
            </a:pPr>
            <a:r>
              <a:rPr lang="el-CY" sz="1600" dirty="0">
                <a:solidFill>
                  <a:srgbClr val="000000"/>
                </a:solidFill>
              </a:rPr>
              <a:t>Γυναικολογικά αντιλοιμώδη και αντισηπτικά</a:t>
            </a:r>
          </a:p>
          <a:p>
            <a:pPr marL="342900" lvl="3" indent="-342900">
              <a:buFont typeface="+mj-lt"/>
              <a:buAutoNum type="arabicPeriod"/>
              <a:defRPr/>
            </a:pPr>
            <a:r>
              <a:rPr lang="el-CY" sz="1600" dirty="0">
                <a:solidFill>
                  <a:srgbClr val="000000"/>
                </a:solidFill>
              </a:rPr>
              <a:t>Αντιλοιμώδη και αντισηπτικά για ενδομήτρια χρήση</a:t>
            </a:r>
          </a:p>
          <a:p>
            <a:pPr marL="342900" lvl="3" indent="-342900">
              <a:buFont typeface="+mj-lt"/>
              <a:buAutoNum type="arabicPeriod"/>
              <a:defRPr/>
            </a:pPr>
            <a:r>
              <a:rPr lang="el-CY" sz="1600" dirty="0">
                <a:solidFill>
                  <a:srgbClr val="000000"/>
                </a:solidFill>
              </a:rPr>
              <a:t>Αντιβακτηριακά συστηµατικής χρήσης</a:t>
            </a:r>
            <a:br>
              <a:rPr lang="el-CY" sz="1600" dirty="0">
                <a:solidFill>
                  <a:srgbClr val="000000"/>
                </a:solidFill>
              </a:rPr>
            </a:br>
            <a:endParaRPr lang="en-US" sz="1600" dirty="0">
              <a:solidFill>
                <a:srgbClr val="000000"/>
              </a:solidFill>
              <a:latin typeface="EC Square Sans Pro" panose="020B0506040000020004"/>
            </a:endParaRPr>
          </a:p>
          <a:p>
            <a:pPr marL="342900" lvl="3" indent="-342900">
              <a:buFont typeface="+mj-lt"/>
              <a:buAutoNum type="arabicPeriod"/>
              <a:defRPr/>
            </a:pPr>
            <a:r>
              <a:rPr lang="el-CY" sz="1600" dirty="0">
                <a:solidFill>
                  <a:srgbClr val="000000"/>
                </a:solidFill>
              </a:rPr>
              <a:t>Αντιβακτηριακά για ενδομαστική χρήση</a:t>
            </a:r>
          </a:p>
          <a:p>
            <a:pPr marL="342900" lvl="3" indent="-342900">
              <a:buFont typeface="+mj-lt"/>
              <a:buAutoNum type="arabicPeriod"/>
              <a:defRPr/>
            </a:pPr>
            <a:r>
              <a:rPr lang="el-CY" sz="1600" dirty="0">
                <a:solidFill>
                  <a:srgbClr val="000000"/>
                </a:solidFill>
              </a:rPr>
              <a:t>Αντιπρωτοζωικά φάρμακα (με αντιβακτηριακή δράση)</a:t>
            </a:r>
          </a:p>
          <a:p>
            <a:pPr marL="342900" lvl="3" indent="-342900">
              <a:buFont typeface="+mj-lt"/>
              <a:buAutoNum type="arabicPeriod"/>
              <a:defRPr/>
            </a:pPr>
            <a:r>
              <a:rPr lang="el-CY" sz="1600" dirty="0">
                <a:solidFill>
                  <a:srgbClr val="000000"/>
                </a:solidFill>
              </a:rPr>
              <a:t>Αντιμυκοβακτηριακά για ενδομαστική χρήση</a:t>
            </a:r>
          </a:p>
          <a:p>
            <a:pPr marL="0" marR="0" lvl="0" indent="0" defTabSz="914400" eaLnBrk="1" fontAlgn="auto" latinLnBrk="0" hangingPunct="1">
              <a:lnSpc>
                <a:spcPct val="100000"/>
              </a:lnSpc>
              <a:spcBef>
                <a:spcPts val="0"/>
              </a:spcBef>
              <a:spcAft>
                <a:spcPts val="0"/>
              </a:spcAft>
              <a:buClrTx/>
              <a:buSzTx/>
              <a:buFontTx/>
              <a:buNone/>
              <a:tabLst/>
              <a:defRPr/>
            </a:pPr>
            <a:endParaRPr kumimoji="0" lang="en-GB" sz="16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37188406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152D02-2806-30B3-D7D7-A901D44948C5}"/>
              </a:ext>
            </a:extLst>
          </p:cNvPr>
          <p:cNvSpPr>
            <a:spLocks noGrp="1"/>
          </p:cNvSpPr>
          <p:nvPr>
            <p:ph type="body" sz="quarter" idx="10"/>
          </p:nvPr>
        </p:nvSpPr>
        <p:spPr>
          <a:xfrm>
            <a:off x="1524000" y="2597150"/>
            <a:ext cx="8008947" cy="1136650"/>
          </a:xfrm>
        </p:spPr>
        <p:txBody>
          <a:bodyPr>
            <a:normAutofit/>
          </a:bodyPr>
          <a:lstStyle/>
          <a:p>
            <a:pPr marL="0" indent="0">
              <a:buNone/>
            </a:pPr>
            <a:r>
              <a:rPr lang="el-CY" sz="3600" dirty="0">
                <a:latin typeface="EC Square Sans Pro" panose="020B0506040000020004" pitchFamily="34" charset="0"/>
              </a:rPr>
              <a:t>ΑΡΙΘΜΟΙ ΣΕ ΕΘΝΙΚΟ </a:t>
            </a:r>
            <a:br>
              <a:rPr lang="en-US" sz="3600" dirty="0">
                <a:latin typeface="EC Square Sans Pro" panose="020B0506040000020004" pitchFamily="34" charset="0"/>
              </a:rPr>
            </a:br>
            <a:r>
              <a:rPr lang="el-CY" sz="3600" dirty="0">
                <a:latin typeface="EC Square Sans Pro" panose="020B0506040000020004" pitchFamily="34" charset="0"/>
              </a:rPr>
              <a:t>ΕΠΙΠΕΔΟ</a:t>
            </a:r>
          </a:p>
        </p:txBody>
      </p:sp>
      <p:pic>
        <p:nvPicPr>
          <p:cNvPr id="4" name="Picture 3">
            <a:extLst>
              <a:ext uri="{FF2B5EF4-FFF2-40B4-BE49-F238E27FC236}">
                <a16:creationId xmlns:a16="http://schemas.microsoft.com/office/drawing/2014/main" id="{883B999E-1A7A-3088-2341-B8665CB1B57C}"/>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6665383" y="2240154"/>
            <a:ext cx="2857500" cy="1712088"/>
          </a:xfrm>
          <a:prstGeom prst="rect">
            <a:avLst/>
          </a:prstGeom>
          <a:ln>
            <a:solidFill>
              <a:schemeClr val="tx1"/>
            </a:solidFill>
          </a:ln>
        </p:spPr>
      </p:pic>
    </p:spTree>
    <p:extLst>
      <p:ext uri="{BB962C8B-B14F-4D97-AF65-F5344CB8AC3E}">
        <p14:creationId xmlns:p14="http://schemas.microsoft.com/office/powerpoint/2010/main" val="29511130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7581900" y="926971"/>
            <a:ext cx="4419600" cy="6001643"/>
          </a:xfrm>
          <a:prstGeom prst="rect">
            <a:avLst/>
          </a:prstGeom>
          <a:noFill/>
        </p:spPr>
        <p:txBody>
          <a:bodyPr wrap="square">
            <a:spAutoFit/>
          </a:bodyPr>
          <a:lstStyle/>
          <a:p>
            <a:pPr algn="ctr"/>
            <a:r>
              <a:rPr lang="el-CY" sz="3200" b="1" dirty="0">
                <a:solidFill>
                  <a:srgbClr val="2C7470"/>
                </a:solidFill>
                <a:latin typeface="EC Square Sans Pro" panose="020B0506040000020004" pitchFamily="34" charset="0"/>
              </a:rPr>
              <a:t>Κάθε μέρα πέθαιναν 100 άτομα λόγω της μικροβιακής ανθεκτικότητας στην Ευρώπη το 2020. </a:t>
            </a:r>
          </a:p>
          <a:p>
            <a:pPr algn="ctr"/>
            <a:endParaRPr lang="en-GB" sz="3200" b="1" dirty="0">
              <a:solidFill>
                <a:srgbClr val="2C7470"/>
              </a:solidFill>
              <a:latin typeface="EC Square Sans Pro" panose="020B0506040000020004" pitchFamily="34" charset="0"/>
            </a:endParaRPr>
          </a:p>
          <a:p>
            <a:pPr algn="ctr"/>
            <a:r>
              <a:rPr lang="el-CY" sz="3200" b="1" dirty="0">
                <a:solidFill>
                  <a:srgbClr val="2C7470"/>
                </a:solidFill>
                <a:latin typeface="EC Square Sans Pro" panose="020B0506040000020004" pitchFamily="34" charset="0"/>
              </a:rPr>
              <a:t>2.100 άνθρωποι πέθαναν λόγω της μικροβιακής ανθεκτικότητας στην ΕΕ το 2020.</a:t>
            </a:r>
          </a:p>
          <a:p>
            <a:pPr algn="ctr"/>
            <a:endParaRPr lang="en-US" sz="3200" b="1" dirty="0">
              <a:solidFill>
                <a:srgbClr val="2C7470"/>
              </a:solidFill>
              <a:latin typeface="EC Square Sans Pro" panose="020B0506040000020004" pitchFamily="34" charset="0"/>
            </a:endParaRPr>
          </a:p>
        </p:txBody>
      </p:sp>
      <p:sp>
        <p:nvSpPr>
          <p:cNvPr id="12" name="CuadroTexto 11">
            <a:extLst>
              <a:ext uri="{FF2B5EF4-FFF2-40B4-BE49-F238E27FC236}">
                <a16:creationId xmlns:a16="http://schemas.microsoft.com/office/drawing/2014/main" id="{F7829309-3EA5-4011-B406-88B2D853DCCF}"/>
              </a:ext>
            </a:extLst>
          </p:cNvPr>
          <p:cNvSpPr txBox="1"/>
          <p:nvPr/>
        </p:nvSpPr>
        <p:spPr>
          <a:xfrm>
            <a:off x="914400" y="64184"/>
            <a:ext cx="6324600" cy="523220"/>
          </a:xfrm>
          <a:prstGeom prst="rect">
            <a:avLst/>
          </a:prstGeom>
          <a:noFill/>
        </p:spPr>
        <p:txBody>
          <a:bodyPr wrap="square" rtlCol="0">
            <a:spAutoFit/>
          </a:bodyPr>
          <a:lstStyle/>
          <a:p>
            <a:r>
              <a:rPr lang="el-CY" sz="1400" dirty="0">
                <a:solidFill>
                  <a:srgbClr val="2C7470"/>
                </a:solidFill>
                <a:latin typeface="EC Square Sans Pro" panose="020B0506040000020004" pitchFamily="34" charset="0"/>
              </a:rPr>
              <a:t>Ο υπολογισμός των συνεπειών από τις λοιμώξεις με ανθεκτικά στα αντιβιοτικά βακτήρια παρουσιάζεται ως θάνατοι που αποδίδονται σε αυτά </a:t>
            </a:r>
            <a:r>
              <a:rPr lang="el-CY" sz="1400" b="1" dirty="0">
                <a:solidFill>
                  <a:srgbClr val="2C7470"/>
                </a:solidFill>
                <a:latin typeface="EC Square Sans Pro" panose="020B0506040000020004" pitchFamily="34" charset="0"/>
              </a:rPr>
              <a:t>ανά 100.000 πληθυσμού ανά χώρα</a:t>
            </a:r>
            <a:r>
              <a:rPr lang="el-CY" sz="1400" dirty="0">
                <a:solidFill>
                  <a:srgbClr val="2C7470"/>
                </a:solidFill>
                <a:latin typeface="EC Square Sans Pro" panose="020B0506040000020004" pitchFamily="34" charset="0"/>
              </a:rPr>
              <a:t>, ΕΕ/ΕΟΧ, 2020</a:t>
            </a:r>
          </a:p>
        </p:txBody>
      </p:sp>
      <p:pic>
        <p:nvPicPr>
          <p:cNvPr id="16" name="Imagen 15">
            <a:extLst>
              <a:ext uri="{FF2B5EF4-FFF2-40B4-BE49-F238E27FC236}">
                <a16:creationId xmlns:a16="http://schemas.microsoft.com/office/drawing/2014/main" id="{78ED92BE-5D18-4CF5-B033-A13F53600CD0}"/>
              </a:ext>
            </a:extLst>
          </p:cNvPr>
          <p:cNvPicPr>
            <a:picLocks noChangeAspect="1"/>
          </p:cNvPicPr>
          <p:nvPr/>
        </p:nvPicPr>
        <p:blipFill rotWithShape="1">
          <a:blip r:embed="rId3"/>
          <a:srcRect l="30001" t="18889" r="35944" b="6667"/>
          <a:stretch/>
        </p:blipFill>
        <p:spPr>
          <a:xfrm>
            <a:off x="685800" y="539750"/>
            <a:ext cx="4953000" cy="6090291"/>
          </a:xfrm>
          <a:prstGeom prst="rect">
            <a:avLst/>
          </a:prstGeom>
        </p:spPr>
      </p:pic>
      <p:pic>
        <p:nvPicPr>
          <p:cNvPr id="19" name="Imagen 18">
            <a:extLst>
              <a:ext uri="{FF2B5EF4-FFF2-40B4-BE49-F238E27FC236}">
                <a16:creationId xmlns:a16="http://schemas.microsoft.com/office/drawing/2014/main" id="{9537FDBB-7EFF-45A2-93FF-14AB0E97AF57}"/>
              </a:ext>
            </a:extLst>
          </p:cNvPr>
          <p:cNvPicPr>
            <a:picLocks noChangeAspect="1"/>
          </p:cNvPicPr>
          <p:nvPr/>
        </p:nvPicPr>
        <p:blipFill rotWithShape="1">
          <a:blip r:embed="rId4"/>
          <a:srcRect l="27500" t="65555" r="27500" b="15647"/>
          <a:stretch/>
        </p:blipFill>
        <p:spPr>
          <a:xfrm>
            <a:off x="2971800" y="4654550"/>
            <a:ext cx="4837826" cy="1136779"/>
          </a:xfrm>
          <a:prstGeom prst="rect">
            <a:avLst/>
          </a:prstGeom>
        </p:spPr>
      </p:pic>
      <p:sp>
        <p:nvSpPr>
          <p:cNvPr id="21" name="CuadroTexto 20">
            <a:extLst>
              <a:ext uri="{FF2B5EF4-FFF2-40B4-BE49-F238E27FC236}">
                <a16:creationId xmlns:a16="http://schemas.microsoft.com/office/drawing/2014/main" id="{09534B5C-C314-45AD-A386-265AF300F129}"/>
              </a:ext>
            </a:extLst>
          </p:cNvPr>
          <p:cNvSpPr txBox="1"/>
          <p:nvPr/>
        </p:nvSpPr>
        <p:spPr>
          <a:xfrm>
            <a:off x="6613525" y="6532146"/>
            <a:ext cx="5426075" cy="338554"/>
          </a:xfrm>
          <a:prstGeom prst="rect">
            <a:avLst/>
          </a:prstGeom>
          <a:noFill/>
        </p:spPr>
        <p:txBody>
          <a:bodyPr wrap="square">
            <a:spAutoFit/>
          </a:bodyPr>
          <a:lstStyle/>
          <a:p>
            <a:r>
              <a:rPr lang="el-CY" sz="800" b="1" i="0" u="none" strike="noStrike" baseline="0">
                <a:solidFill>
                  <a:srgbClr val="2C7470"/>
                </a:solidFill>
                <a:latin typeface="EC Square Sans Pro" panose="020B0506040000020004" pitchFamily="34" charset="0"/>
              </a:rPr>
              <a:t>Αξιολόγηση της επιβάρυνσης της υγείας λόγω των λοιμώξεων με βακτήρια ανθεκτικά στα αντιβιοτικά στην ΕΕ/ΕΟΧ, 2016-2020 ΤΕΧΝΙΚΗ </a:t>
            </a:r>
            <a:r>
              <a:rPr lang="el-CY" sz="800" i="0" u="none" strike="noStrike" baseline="0">
                <a:solidFill>
                  <a:srgbClr val="2C7470"/>
                </a:solidFill>
                <a:latin typeface="EC Square Sans Pro" panose="020B0506040000020004" pitchFamily="34" charset="0"/>
              </a:rPr>
              <a:t>ΑΝΑΦΟΡΑ</a:t>
            </a:r>
          </a:p>
        </p:txBody>
      </p:sp>
      <p:sp>
        <p:nvSpPr>
          <p:cNvPr id="2" name="CuadroTexto 1">
            <a:extLst>
              <a:ext uri="{FF2B5EF4-FFF2-40B4-BE49-F238E27FC236}">
                <a16:creationId xmlns:a16="http://schemas.microsoft.com/office/drawing/2014/main" id="{1A64C2E3-D2D2-4ED8-9673-9545DC916ECB}"/>
              </a:ext>
            </a:extLst>
          </p:cNvPr>
          <p:cNvSpPr txBox="1"/>
          <p:nvPr/>
        </p:nvSpPr>
        <p:spPr>
          <a:xfrm>
            <a:off x="3429000" y="1130042"/>
            <a:ext cx="4419600" cy="1077218"/>
          </a:xfrm>
          <a:prstGeom prst="rect">
            <a:avLst/>
          </a:prstGeom>
          <a:noFill/>
        </p:spPr>
        <p:txBody>
          <a:bodyPr wrap="square" rtlCol="0">
            <a:spAutoFit/>
          </a:bodyPr>
          <a:lstStyle/>
          <a:p>
            <a:pPr algn="ctr"/>
            <a:r>
              <a:rPr lang="el-CY" sz="3200" b="1">
                <a:solidFill>
                  <a:srgbClr val="FF0000"/>
                </a:solidFill>
                <a:latin typeface="EC Square Sans Pro" panose="020B0506040000020004" pitchFamily="34" charset="0"/>
              </a:rPr>
              <a:t>Κύπρος</a:t>
            </a:r>
          </a:p>
          <a:p>
            <a:r>
              <a:rPr lang="el-CY" sz="3200" b="1">
                <a:solidFill>
                  <a:srgbClr val="FF0000"/>
                </a:solidFill>
                <a:latin typeface="EC Square Sans Pro" panose="020B0506040000020004" pitchFamily="34" charset="0"/>
              </a:rPr>
              <a:t>89 θάνατοι το 2020  </a:t>
            </a:r>
          </a:p>
        </p:txBody>
      </p:sp>
      <p:cxnSp>
        <p:nvCxnSpPr>
          <p:cNvPr id="8" name="Conector recto de flecha 7">
            <a:extLst>
              <a:ext uri="{FF2B5EF4-FFF2-40B4-BE49-F238E27FC236}">
                <a16:creationId xmlns:a16="http://schemas.microsoft.com/office/drawing/2014/main" id="{815FBFAA-B3B0-47F2-8DE8-F309B748FFD5}"/>
              </a:ext>
            </a:extLst>
          </p:cNvPr>
          <p:cNvCxnSpPr>
            <a:cxnSpLocks/>
          </p:cNvCxnSpPr>
          <p:nvPr/>
        </p:nvCxnSpPr>
        <p:spPr>
          <a:xfrm>
            <a:off x="3569208" y="1367428"/>
            <a:ext cx="472440" cy="3"/>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Elipse 2">
            <a:extLst>
              <a:ext uri="{FF2B5EF4-FFF2-40B4-BE49-F238E27FC236}">
                <a16:creationId xmlns:a16="http://schemas.microsoft.com/office/drawing/2014/main" id="{B6D917DD-FCB3-42D2-B9C5-C9C3DD62D836}"/>
              </a:ext>
            </a:extLst>
          </p:cNvPr>
          <p:cNvSpPr/>
          <p:nvPr/>
        </p:nvSpPr>
        <p:spPr>
          <a:xfrm>
            <a:off x="3264408" y="1153869"/>
            <a:ext cx="266700" cy="3433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CuadroTexto 3">
            <a:extLst>
              <a:ext uri="{FF2B5EF4-FFF2-40B4-BE49-F238E27FC236}">
                <a16:creationId xmlns:a16="http://schemas.microsoft.com/office/drawing/2014/main" id="{A034F94A-F780-4909-B296-AF5AD6B6C0D2}"/>
              </a:ext>
            </a:extLst>
          </p:cNvPr>
          <p:cNvSpPr txBox="1"/>
          <p:nvPr/>
        </p:nvSpPr>
        <p:spPr>
          <a:xfrm>
            <a:off x="1066800" y="6630041"/>
            <a:ext cx="5181600" cy="200055"/>
          </a:xfrm>
          <a:prstGeom prst="rect">
            <a:avLst/>
          </a:prstGeom>
          <a:noFill/>
        </p:spPr>
        <p:txBody>
          <a:bodyPr wrap="square" rtlCol="0">
            <a:spAutoFit/>
          </a:bodyPr>
          <a:lstStyle/>
          <a:p>
            <a:r>
              <a:rPr lang="el-CY" sz="700"/>
              <a:t>Ο πληθυσμός της Μάλτας το 2020 ήταν 515.000 (7 x 5,15 = 36 θάνατοι)</a:t>
            </a:r>
          </a:p>
        </p:txBody>
      </p:sp>
      <p:sp>
        <p:nvSpPr>
          <p:cNvPr id="5" name="TextBox 4">
            <a:extLst>
              <a:ext uri="{FF2B5EF4-FFF2-40B4-BE49-F238E27FC236}">
                <a16:creationId xmlns:a16="http://schemas.microsoft.com/office/drawing/2014/main" id="{50C6C8CC-C659-1F27-F85C-3B59288D85D3}"/>
              </a:ext>
            </a:extLst>
          </p:cNvPr>
          <p:cNvSpPr txBox="1"/>
          <p:nvPr/>
        </p:nvSpPr>
        <p:spPr>
          <a:xfrm>
            <a:off x="795338" y="649334"/>
            <a:ext cx="379592" cy="11425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Ελλάδα</a:t>
            </a:r>
          </a:p>
        </p:txBody>
      </p:sp>
      <p:sp>
        <p:nvSpPr>
          <p:cNvPr id="6" name="TextBox 5">
            <a:extLst>
              <a:ext uri="{FF2B5EF4-FFF2-40B4-BE49-F238E27FC236}">
                <a16:creationId xmlns:a16="http://schemas.microsoft.com/office/drawing/2014/main" id="{D2AB7BED-99E9-9A3C-2680-E4CA97D99425}"/>
              </a:ext>
            </a:extLst>
          </p:cNvPr>
          <p:cNvSpPr txBox="1"/>
          <p:nvPr/>
        </p:nvSpPr>
        <p:spPr>
          <a:xfrm>
            <a:off x="791279" y="849405"/>
            <a:ext cx="379592" cy="11425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Ιταλία</a:t>
            </a:r>
          </a:p>
        </p:txBody>
      </p:sp>
      <p:sp>
        <p:nvSpPr>
          <p:cNvPr id="9" name="TextBox 8">
            <a:extLst>
              <a:ext uri="{FF2B5EF4-FFF2-40B4-BE49-F238E27FC236}">
                <a16:creationId xmlns:a16="http://schemas.microsoft.com/office/drawing/2014/main" id="{F7D7600C-3191-FAB1-D866-17B8CA308E98}"/>
              </a:ext>
            </a:extLst>
          </p:cNvPr>
          <p:cNvSpPr txBox="1"/>
          <p:nvPr/>
        </p:nvSpPr>
        <p:spPr>
          <a:xfrm>
            <a:off x="790575" y="1044575"/>
            <a:ext cx="379592" cy="11425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Ρουμανία</a:t>
            </a:r>
          </a:p>
        </p:txBody>
      </p:sp>
      <p:sp>
        <p:nvSpPr>
          <p:cNvPr id="10" name="TextBox 9">
            <a:extLst>
              <a:ext uri="{FF2B5EF4-FFF2-40B4-BE49-F238E27FC236}">
                <a16:creationId xmlns:a16="http://schemas.microsoft.com/office/drawing/2014/main" id="{51B0CB80-634D-FF05-3446-662D7430642C}"/>
              </a:ext>
            </a:extLst>
          </p:cNvPr>
          <p:cNvSpPr txBox="1"/>
          <p:nvPr/>
        </p:nvSpPr>
        <p:spPr>
          <a:xfrm>
            <a:off x="786516" y="1244646"/>
            <a:ext cx="379592" cy="11425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Κύπρος</a:t>
            </a:r>
          </a:p>
        </p:txBody>
      </p:sp>
      <p:sp>
        <p:nvSpPr>
          <p:cNvPr id="11" name="TextBox 10">
            <a:extLst>
              <a:ext uri="{FF2B5EF4-FFF2-40B4-BE49-F238E27FC236}">
                <a16:creationId xmlns:a16="http://schemas.microsoft.com/office/drawing/2014/main" id="{CC9E5FBF-6BBD-CECA-B6C2-D56288449465}"/>
              </a:ext>
            </a:extLst>
          </p:cNvPr>
          <p:cNvSpPr txBox="1"/>
          <p:nvPr/>
        </p:nvSpPr>
        <p:spPr>
          <a:xfrm>
            <a:off x="668779" y="1442532"/>
            <a:ext cx="491241"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Πορτογαλία</a:t>
            </a:r>
          </a:p>
        </p:txBody>
      </p:sp>
      <p:sp>
        <p:nvSpPr>
          <p:cNvPr id="13" name="TextBox 12">
            <a:extLst>
              <a:ext uri="{FF2B5EF4-FFF2-40B4-BE49-F238E27FC236}">
                <a16:creationId xmlns:a16="http://schemas.microsoft.com/office/drawing/2014/main" id="{9325BF1C-A0D7-77F3-9008-7D082F114318}"/>
              </a:ext>
            </a:extLst>
          </p:cNvPr>
          <p:cNvSpPr txBox="1"/>
          <p:nvPr/>
        </p:nvSpPr>
        <p:spPr>
          <a:xfrm>
            <a:off x="664720" y="1642603"/>
            <a:ext cx="491241"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Πολωνία</a:t>
            </a:r>
          </a:p>
        </p:txBody>
      </p:sp>
      <p:sp>
        <p:nvSpPr>
          <p:cNvPr id="14" name="TextBox 13">
            <a:extLst>
              <a:ext uri="{FF2B5EF4-FFF2-40B4-BE49-F238E27FC236}">
                <a16:creationId xmlns:a16="http://schemas.microsoft.com/office/drawing/2014/main" id="{ED5A3AEC-8A14-2F33-6A96-D105407EC459}"/>
              </a:ext>
            </a:extLst>
          </p:cNvPr>
          <p:cNvSpPr txBox="1"/>
          <p:nvPr/>
        </p:nvSpPr>
        <p:spPr>
          <a:xfrm>
            <a:off x="664016" y="1837773"/>
            <a:ext cx="491241"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Λιθουανία</a:t>
            </a:r>
          </a:p>
        </p:txBody>
      </p:sp>
      <p:sp>
        <p:nvSpPr>
          <p:cNvPr id="15" name="TextBox 14">
            <a:extLst>
              <a:ext uri="{FF2B5EF4-FFF2-40B4-BE49-F238E27FC236}">
                <a16:creationId xmlns:a16="http://schemas.microsoft.com/office/drawing/2014/main" id="{92AB3EDA-51AF-0667-3668-2D1C1B31CC62}"/>
              </a:ext>
            </a:extLst>
          </p:cNvPr>
          <p:cNvSpPr txBox="1"/>
          <p:nvPr/>
        </p:nvSpPr>
        <p:spPr>
          <a:xfrm>
            <a:off x="659957" y="2037844"/>
            <a:ext cx="491241"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Μάλτα</a:t>
            </a:r>
          </a:p>
        </p:txBody>
      </p:sp>
      <p:sp>
        <p:nvSpPr>
          <p:cNvPr id="17" name="TextBox 16">
            <a:extLst>
              <a:ext uri="{FF2B5EF4-FFF2-40B4-BE49-F238E27FC236}">
                <a16:creationId xmlns:a16="http://schemas.microsoft.com/office/drawing/2014/main" id="{31321193-81D2-BF08-90D5-16D9CC81DCE3}"/>
              </a:ext>
            </a:extLst>
          </p:cNvPr>
          <p:cNvSpPr txBox="1"/>
          <p:nvPr/>
        </p:nvSpPr>
        <p:spPr>
          <a:xfrm>
            <a:off x="685800" y="2232479"/>
            <a:ext cx="491241"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Σλοβακία</a:t>
            </a:r>
          </a:p>
        </p:txBody>
      </p:sp>
      <p:sp>
        <p:nvSpPr>
          <p:cNvPr id="18" name="TextBox 17">
            <a:extLst>
              <a:ext uri="{FF2B5EF4-FFF2-40B4-BE49-F238E27FC236}">
                <a16:creationId xmlns:a16="http://schemas.microsoft.com/office/drawing/2014/main" id="{BBDE06BC-1687-13B9-86C8-F024636B7681}"/>
              </a:ext>
            </a:extLst>
          </p:cNvPr>
          <p:cNvSpPr txBox="1"/>
          <p:nvPr/>
        </p:nvSpPr>
        <p:spPr>
          <a:xfrm>
            <a:off x="681741" y="2432550"/>
            <a:ext cx="491241"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Γερμανία</a:t>
            </a:r>
          </a:p>
        </p:txBody>
      </p:sp>
      <p:sp>
        <p:nvSpPr>
          <p:cNvPr id="20" name="TextBox 19">
            <a:extLst>
              <a:ext uri="{FF2B5EF4-FFF2-40B4-BE49-F238E27FC236}">
                <a16:creationId xmlns:a16="http://schemas.microsoft.com/office/drawing/2014/main" id="{50F4288B-0AC9-1306-C99B-0601EF9DB930}"/>
              </a:ext>
            </a:extLst>
          </p:cNvPr>
          <p:cNvSpPr txBox="1"/>
          <p:nvPr/>
        </p:nvSpPr>
        <p:spPr>
          <a:xfrm>
            <a:off x="681037" y="2627720"/>
            <a:ext cx="491241"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Κροατία</a:t>
            </a:r>
          </a:p>
        </p:txBody>
      </p:sp>
      <p:sp>
        <p:nvSpPr>
          <p:cNvPr id="22" name="TextBox 21">
            <a:extLst>
              <a:ext uri="{FF2B5EF4-FFF2-40B4-BE49-F238E27FC236}">
                <a16:creationId xmlns:a16="http://schemas.microsoft.com/office/drawing/2014/main" id="{3E5358D0-D048-1CF2-88FE-0BF73E637C25}"/>
              </a:ext>
            </a:extLst>
          </p:cNvPr>
          <p:cNvSpPr txBox="1"/>
          <p:nvPr/>
        </p:nvSpPr>
        <p:spPr>
          <a:xfrm>
            <a:off x="676978" y="2827791"/>
            <a:ext cx="491241"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Ουγγαρία</a:t>
            </a:r>
          </a:p>
        </p:txBody>
      </p:sp>
      <p:sp>
        <p:nvSpPr>
          <p:cNvPr id="23" name="TextBox 22">
            <a:extLst>
              <a:ext uri="{FF2B5EF4-FFF2-40B4-BE49-F238E27FC236}">
                <a16:creationId xmlns:a16="http://schemas.microsoft.com/office/drawing/2014/main" id="{BA253AAF-D21F-FE06-B2BD-D2BE63609317}"/>
              </a:ext>
            </a:extLst>
          </p:cNvPr>
          <p:cNvSpPr txBox="1"/>
          <p:nvPr/>
        </p:nvSpPr>
        <p:spPr>
          <a:xfrm>
            <a:off x="681658" y="3022426"/>
            <a:ext cx="491241"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Βέλγιο</a:t>
            </a:r>
          </a:p>
        </p:txBody>
      </p:sp>
      <p:sp>
        <p:nvSpPr>
          <p:cNvPr id="24" name="TextBox 23">
            <a:extLst>
              <a:ext uri="{FF2B5EF4-FFF2-40B4-BE49-F238E27FC236}">
                <a16:creationId xmlns:a16="http://schemas.microsoft.com/office/drawing/2014/main" id="{943E777A-56C7-5724-87EE-82CB2374F4FE}"/>
              </a:ext>
            </a:extLst>
          </p:cNvPr>
          <p:cNvSpPr txBox="1"/>
          <p:nvPr/>
        </p:nvSpPr>
        <p:spPr>
          <a:xfrm>
            <a:off x="677599" y="3222497"/>
            <a:ext cx="491241"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Λετονία</a:t>
            </a:r>
          </a:p>
        </p:txBody>
      </p:sp>
      <p:sp>
        <p:nvSpPr>
          <p:cNvPr id="25" name="TextBox 24">
            <a:extLst>
              <a:ext uri="{FF2B5EF4-FFF2-40B4-BE49-F238E27FC236}">
                <a16:creationId xmlns:a16="http://schemas.microsoft.com/office/drawing/2014/main" id="{63508ED0-851C-E3BA-04EE-DCF6B92CA432}"/>
              </a:ext>
            </a:extLst>
          </p:cNvPr>
          <p:cNvSpPr txBox="1"/>
          <p:nvPr/>
        </p:nvSpPr>
        <p:spPr>
          <a:xfrm>
            <a:off x="676895" y="3417667"/>
            <a:ext cx="491241"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Τσεχία</a:t>
            </a:r>
          </a:p>
        </p:txBody>
      </p:sp>
      <p:sp>
        <p:nvSpPr>
          <p:cNvPr id="26" name="TextBox 25">
            <a:extLst>
              <a:ext uri="{FF2B5EF4-FFF2-40B4-BE49-F238E27FC236}">
                <a16:creationId xmlns:a16="http://schemas.microsoft.com/office/drawing/2014/main" id="{3E2DAFF6-EC01-53FB-4D50-458181C6F497}"/>
              </a:ext>
            </a:extLst>
          </p:cNvPr>
          <p:cNvSpPr txBox="1"/>
          <p:nvPr/>
        </p:nvSpPr>
        <p:spPr>
          <a:xfrm>
            <a:off x="672836" y="3617738"/>
            <a:ext cx="491241"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Σλοβενία</a:t>
            </a:r>
          </a:p>
        </p:txBody>
      </p:sp>
      <p:sp>
        <p:nvSpPr>
          <p:cNvPr id="27" name="TextBox 26">
            <a:extLst>
              <a:ext uri="{FF2B5EF4-FFF2-40B4-BE49-F238E27FC236}">
                <a16:creationId xmlns:a16="http://schemas.microsoft.com/office/drawing/2014/main" id="{C7A0B8BC-8084-ACEF-AE8D-B36E2B6C0B88}"/>
              </a:ext>
            </a:extLst>
          </p:cNvPr>
          <p:cNvSpPr txBox="1"/>
          <p:nvPr/>
        </p:nvSpPr>
        <p:spPr>
          <a:xfrm>
            <a:off x="679007" y="3812373"/>
            <a:ext cx="491241"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Γαλλία</a:t>
            </a:r>
          </a:p>
        </p:txBody>
      </p:sp>
      <p:sp>
        <p:nvSpPr>
          <p:cNvPr id="28" name="TextBox 27">
            <a:extLst>
              <a:ext uri="{FF2B5EF4-FFF2-40B4-BE49-F238E27FC236}">
                <a16:creationId xmlns:a16="http://schemas.microsoft.com/office/drawing/2014/main" id="{A1EA887F-03BC-BE57-B251-925DF0BC404F}"/>
              </a:ext>
            </a:extLst>
          </p:cNvPr>
          <p:cNvSpPr txBox="1"/>
          <p:nvPr/>
        </p:nvSpPr>
        <p:spPr>
          <a:xfrm>
            <a:off x="674948" y="4012444"/>
            <a:ext cx="491241"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Βουλγαρία</a:t>
            </a:r>
          </a:p>
        </p:txBody>
      </p:sp>
      <p:sp>
        <p:nvSpPr>
          <p:cNvPr id="29" name="TextBox 28">
            <a:extLst>
              <a:ext uri="{FF2B5EF4-FFF2-40B4-BE49-F238E27FC236}">
                <a16:creationId xmlns:a16="http://schemas.microsoft.com/office/drawing/2014/main" id="{639356B6-7465-77CC-2EAA-69F3A96C3B92}"/>
              </a:ext>
            </a:extLst>
          </p:cNvPr>
          <p:cNvSpPr txBox="1"/>
          <p:nvPr/>
        </p:nvSpPr>
        <p:spPr>
          <a:xfrm>
            <a:off x="674244" y="4207614"/>
            <a:ext cx="491241"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Ιρλανδία</a:t>
            </a:r>
          </a:p>
        </p:txBody>
      </p:sp>
      <p:sp>
        <p:nvSpPr>
          <p:cNvPr id="30" name="TextBox 29">
            <a:extLst>
              <a:ext uri="{FF2B5EF4-FFF2-40B4-BE49-F238E27FC236}">
                <a16:creationId xmlns:a16="http://schemas.microsoft.com/office/drawing/2014/main" id="{EB18CB72-6FFE-4A33-AFAA-0284972522DF}"/>
              </a:ext>
            </a:extLst>
          </p:cNvPr>
          <p:cNvSpPr txBox="1"/>
          <p:nvPr/>
        </p:nvSpPr>
        <p:spPr>
          <a:xfrm>
            <a:off x="670185" y="4407685"/>
            <a:ext cx="491241"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Ισπανία</a:t>
            </a:r>
          </a:p>
        </p:txBody>
      </p:sp>
      <p:sp>
        <p:nvSpPr>
          <p:cNvPr id="31" name="TextBox 30">
            <a:extLst>
              <a:ext uri="{FF2B5EF4-FFF2-40B4-BE49-F238E27FC236}">
                <a16:creationId xmlns:a16="http://schemas.microsoft.com/office/drawing/2014/main" id="{9C976F89-73FC-9C49-CCC2-635FD920719D}"/>
              </a:ext>
            </a:extLst>
          </p:cNvPr>
          <p:cNvSpPr txBox="1"/>
          <p:nvPr/>
        </p:nvSpPr>
        <p:spPr>
          <a:xfrm>
            <a:off x="584379" y="4594382"/>
            <a:ext cx="583757"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Λουξεμβούργο</a:t>
            </a:r>
          </a:p>
        </p:txBody>
      </p:sp>
      <p:sp>
        <p:nvSpPr>
          <p:cNvPr id="32" name="TextBox 31">
            <a:extLst>
              <a:ext uri="{FF2B5EF4-FFF2-40B4-BE49-F238E27FC236}">
                <a16:creationId xmlns:a16="http://schemas.microsoft.com/office/drawing/2014/main" id="{0AFE45A7-CAED-F3F9-1F91-93926E4D489D}"/>
              </a:ext>
            </a:extLst>
          </p:cNvPr>
          <p:cNvSpPr txBox="1"/>
          <p:nvPr/>
        </p:nvSpPr>
        <p:spPr>
          <a:xfrm>
            <a:off x="672836" y="4794453"/>
            <a:ext cx="491241"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Σουηδία</a:t>
            </a:r>
          </a:p>
        </p:txBody>
      </p:sp>
      <p:sp>
        <p:nvSpPr>
          <p:cNvPr id="33" name="TextBox 32">
            <a:extLst>
              <a:ext uri="{FF2B5EF4-FFF2-40B4-BE49-F238E27FC236}">
                <a16:creationId xmlns:a16="http://schemas.microsoft.com/office/drawing/2014/main" id="{C76A9CCA-2621-6E86-64D2-793D1F6DA2B4}"/>
              </a:ext>
            </a:extLst>
          </p:cNvPr>
          <p:cNvSpPr txBox="1"/>
          <p:nvPr/>
        </p:nvSpPr>
        <p:spPr>
          <a:xfrm>
            <a:off x="672132" y="4989623"/>
            <a:ext cx="491241"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Ισλανδία</a:t>
            </a:r>
          </a:p>
        </p:txBody>
      </p:sp>
      <p:sp>
        <p:nvSpPr>
          <p:cNvPr id="34" name="TextBox 33">
            <a:extLst>
              <a:ext uri="{FF2B5EF4-FFF2-40B4-BE49-F238E27FC236}">
                <a16:creationId xmlns:a16="http://schemas.microsoft.com/office/drawing/2014/main" id="{631AA936-51EE-B081-87BB-B5FDFE7099C8}"/>
              </a:ext>
            </a:extLst>
          </p:cNvPr>
          <p:cNvSpPr txBox="1"/>
          <p:nvPr/>
        </p:nvSpPr>
        <p:spPr>
          <a:xfrm>
            <a:off x="668073" y="5189694"/>
            <a:ext cx="491241"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Αυστρία</a:t>
            </a:r>
          </a:p>
        </p:txBody>
      </p:sp>
      <p:sp>
        <p:nvSpPr>
          <p:cNvPr id="35" name="TextBox 34">
            <a:extLst>
              <a:ext uri="{FF2B5EF4-FFF2-40B4-BE49-F238E27FC236}">
                <a16:creationId xmlns:a16="http://schemas.microsoft.com/office/drawing/2014/main" id="{C1C49C7A-AFB7-E7C1-4E76-F2C54989EBA6}"/>
              </a:ext>
            </a:extLst>
          </p:cNvPr>
          <p:cNvSpPr txBox="1"/>
          <p:nvPr/>
        </p:nvSpPr>
        <p:spPr>
          <a:xfrm>
            <a:off x="586491" y="5402468"/>
            <a:ext cx="583757"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Δανία</a:t>
            </a:r>
          </a:p>
        </p:txBody>
      </p:sp>
      <p:sp>
        <p:nvSpPr>
          <p:cNvPr id="36" name="TextBox 35">
            <a:extLst>
              <a:ext uri="{FF2B5EF4-FFF2-40B4-BE49-F238E27FC236}">
                <a16:creationId xmlns:a16="http://schemas.microsoft.com/office/drawing/2014/main" id="{CC21FF47-38A2-F5D0-A06C-DA1A46DA715D}"/>
              </a:ext>
            </a:extLst>
          </p:cNvPr>
          <p:cNvSpPr txBox="1"/>
          <p:nvPr/>
        </p:nvSpPr>
        <p:spPr>
          <a:xfrm>
            <a:off x="674948" y="5602539"/>
            <a:ext cx="491241"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Φινλανδία</a:t>
            </a:r>
          </a:p>
        </p:txBody>
      </p:sp>
      <p:sp>
        <p:nvSpPr>
          <p:cNvPr id="37" name="TextBox 36">
            <a:extLst>
              <a:ext uri="{FF2B5EF4-FFF2-40B4-BE49-F238E27FC236}">
                <a16:creationId xmlns:a16="http://schemas.microsoft.com/office/drawing/2014/main" id="{057D9349-CEC6-3FAC-D735-1783A56865BC}"/>
              </a:ext>
            </a:extLst>
          </p:cNvPr>
          <p:cNvSpPr txBox="1"/>
          <p:nvPr/>
        </p:nvSpPr>
        <p:spPr>
          <a:xfrm>
            <a:off x="674244" y="5797709"/>
            <a:ext cx="491241"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Εσθονία</a:t>
            </a:r>
          </a:p>
        </p:txBody>
      </p:sp>
      <p:sp>
        <p:nvSpPr>
          <p:cNvPr id="38" name="TextBox 37">
            <a:extLst>
              <a:ext uri="{FF2B5EF4-FFF2-40B4-BE49-F238E27FC236}">
                <a16:creationId xmlns:a16="http://schemas.microsoft.com/office/drawing/2014/main" id="{4460BAEB-DB3F-97D8-66F9-19AD7D8EC3CD}"/>
              </a:ext>
            </a:extLst>
          </p:cNvPr>
          <p:cNvSpPr txBox="1"/>
          <p:nvPr/>
        </p:nvSpPr>
        <p:spPr>
          <a:xfrm>
            <a:off x="670185" y="5997780"/>
            <a:ext cx="491241"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Νορβηγία</a:t>
            </a:r>
          </a:p>
        </p:txBody>
      </p:sp>
      <p:sp>
        <p:nvSpPr>
          <p:cNvPr id="39" name="TextBox 38">
            <a:extLst>
              <a:ext uri="{FF2B5EF4-FFF2-40B4-BE49-F238E27FC236}">
                <a16:creationId xmlns:a16="http://schemas.microsoft.com/office/drawing/2014/main" id="{D8CC0D43-8876-BAA5-A32F-F4C2C9D3F53A}"/>
              </a:ext>
            </a:extLst>
          </p:cNvPr>
          <p:cNvSpPr txBox="1"/>
          <p:nvPr/>
        </p:nvSpPr>
        <p:spPr>
          <a:xfrm>
            <a:off x="589142" y="6187405"/>
            <a:ext cx="583757" cy="132763"/>
          </a:xfrm>
          <a:prstGeom prst="rect">
            <a:avLst/>
          </a:prstGeom>
          <a:solidFill>
            <a:schemeClr val="bg1"/>
          </a:solidFill>
        </p:spPr>
        <p:txBody>
          <a:bodyPr wrap="square" lIns="0" tIns="0" rIns="0" bIns="0" rtlCol="0" anchor="ctr" anchorCtr="0">
            <a:noAutofit/>
          </a:bodyPr>
          <a:lstStyle/>
          <a:p>
            <a:pPr algn="r"/>
            <a:r>
              <a:rPr lang="el-CY" sz="700">
                <a:solidFill>
                  <a:srgbClr val="3F4A52"/>
                </a:solidFill>
              </a:rPr>
              <a:t>Ολλανδία</a:t>
            </a:r>
          </a:p>
        </p:txBody>
      </p:sp>
      <p:sp>
        <p:nvSpPr>
          <p:cNvPr id="40" name="TextBox 39">
            <a:extLst>
              <a:ext uri="{FF2B5EF4-FFF2-40B4-BE49-F238E27FC236}">
                <a16:creationId xmlns:a16="http://schemas.microsoft.com/office/drawing/2014/main" id="{152E98C1-33C6-511F-09A8-1F79D698DA93}"/>
              </a:ext>
            </a:extLst>
          </p:cNvPr>
          <p:cNvSpPr txBox="1"/>
          <p:nvPr/>
        </p:nvSpPr>
        <p:spPr>
          <a:xfrm>
            <a:off x="3232677" y="4769188"/>
            <a:ext cx="2101323" cy="1016657"/>
          </a:xfrm>
          <a:prstGeom prst="rect">
            <a:avLst/>
          </a:prstGeom>
          <a:solidFill>
            <a:schemeClr val="bg1"/>
          </a:solidFill>
        </p:spPr>
        <p:txBody>
          <a:bodyPr wrap="square" lIns="0" tIns="0" rIns="0" bIns="0" rtlCol="0" anchor="t" anchorCtr="0">
            <a:noAutofit/>
          </a:bodyPr>
          <a:lstStyle/>
          <a:p>
            <a:pPr algn="l"/>
            <a:r>
              <a:rPr lang="el-CY" sz="550" i="1" dirty="0">
                <a:solidFill>
                  <a:schemeClr val="tx1"/>
                </a:solidFill>
              </a:rPr>
              <a:t>E. faecalis/E. faecium</a:t>
            </a:r>
            <a:r>
              <a:rPr lang="el-CY" sz="550" dirty="0">
                <a:solidFill>
                  <a:schemeClr val="tx1"/>
                </a:solidFill>
              </a:rPr>
              <a:t> ανθεκτικό στη βανκομυκίνη </a:t>
            </a:r>
          </a:p>
          <a:p>
            <a:pPr algn="l"/>
            <a:endParaRPr lang="en-US" sz="550" dirty="0">
              <a:solidFill>
                <a:schemeClr val="tx1"/>
              </a:solidFill>
            </a:endParaRPr>
          </a:p>
          <a:p>
            <a:pPr algn="l"/>
            <a:r>
              <a:rPr lang="el-CY" sz="550" i="1" dirty="0">
                <a:solidFill>
                  <a:schemeClr val="tx1"/>
                </a:solidFill>
              </a:rPr>
              <a:t>S. aureus</a:t>
            </a:r>
            <a:r>
              <a:rPr lang="el-CY" sz="550" dirty="0">
                <a:solidFill>
                  <a:schemeClr val="tx1"/>
                </a:solidFill>
              </a:rPr>
              <a:t> ανθεκτικό στη µεθικιλίνη</a:t>
            </a:r>
          </a:p>
          <a:p>
            <a:pPr algn="l"/>
            <a:endParaRPr lang="en-US" sz="550" dirty="0">
              <a:solidFill>
                <a:schemeClr val="tx1"/>
              </a:solidFill>
            </a:endParaRPr>
          </a:p>
          <a:p>
            <a:pPr algn="l"/>
            <a:r>
              <a:rPr lang="el-CY" sz="500" i="1" dirty="0">
                <a:solidFill>
                  <a:schemeClr val="tx1"/>
                </a:solidFill>
              </a:rPr>
              <a:t>S. pneumoniae</a:t>
            </a:r>
            <a:r>
              <a:rPr lang="el-CY" sz="500" dirty="0">
                <a:solidFill>
                  <a:schemeClr val="tx1"/>
                </a:solidFill>
              </a:rPr>
              <a:t> ανθεκτικό σε πενικιλίνη non-wild-type και μακρολίδες </a:t>
            </a:r>
          </a:p>
          <a:p>
            <a:pPr algn="l"/>
            <a:endParaRPr lang="en-US" sz="550" i="1" dirty="0">
              <a:solidFill>
                <a:schemeClr val="tx1"/>
              </a:solidFill>
            </a:endParaRPr>
          </a:p>
          <a:p>
            <a:pPr algn="l"/>
            <a:r>
              <a:rPr lang="el-CY" sz="550" i="1" dirty="0">
                <a:solidFill>
                  <a:schemeClr val="tx1"/>
                </a:solidFill>
              </a:rPr>
              <a:t>S. pneumoniae</a:t>
            </a:r>
            <a:r>
              <a:rPr lang="el-CY" sz="550" dirty="0">
                <a:solidFill>
                  <a:schemeClr val="tx1"/>
                </a:solidFill>
              </a:rPr>
              <a:t> ανθεκτικό σε πενικιλίνη non-wild-type</a:t>
            </a:r>
          </a:p>
          <a:p>
            <a:pPr algn="l"/>
            <a:endParaRPr lang="en-US" sz="550" dirty="0">
              <a:solidFill>
                <a:schemeClr val="tx1"/>
              </a:solidFill>
            </a:endParaRPr>
          </a:p>
          <a:p>
            <a:pPr algn="l"/>
            <a:r>
              <a:rPr lang="el-CY" sz="550" dirty="0">
                <a:solidFill>
                  <a:schemeClr val="tx1"/>
                </a:solidFill>
              </a:rPr>
              <a:t>Πολυανθεκτικό </a:t>
            </a:r>
            <a:r>
              <a:rPr lang="el-CY" sz="550" i="1" dirty="0">
                <a:solidFill>
                  <a:schemeClr val="tx1"/>
                </a:solidFill>
              </a:rPr>
              <a:t>P. aeruginosa</a:t>
            </a:r>
          </a:p>
          <a:p>
            <a:pPr algn="l"/>
            <a:endParaRPr lang="en-US" sz="550" dirty="0">
              <a:solidFill>
                <a:schemeClr val="tx1"/>
              </a:solidFill>
            </a:endParaRPr>
          </a:p>
          <a:p>
            <a:pPr algn="l"/>
            <a:r>
              <a:rPr lang="el-CY" sz="550" i="1" dirty="0">
                <a:solidFill>
                  <a:schemeClr val="tx1"/>
                </a:solidFill>
              </a:rPr>
              <a:t>P. aeruginosa</a:t>
            </a:r>
            <a:r>
              <a:rPr lang="el-CY" sz="550" dirty="0">
                <a:solidFill>
                  <a:schemeClr val="tx1"/>
                </a:solidFill>
              </a:rPr>
              <a:t> ανθεκτικό σε καρβαπενέμες </a:t>
            </a:r>
          </a:p>
        </p:txBody>
      </p:sp>
      <p:sp>
        <p:nvSpPr>
          <p:cNvPr id="41" name="TextBox 40">
            <a:extLst>
              <a:ext uri="{FF2B5EF4-FFF2-40B4-BE49-F238E27FC236}">
                <a16:creationId xmlns:a16="http://schemas.microsoft.com/office/drawing/2014/main" id="{79100176-51E6-6C46-9AD3-867D0A6B7089}"/>
              </a:ext>
            </a:extLst>
          </p:cNvPr>
          <p:cNvSpPr txBox="1"/>
          <p:nvPr/>
        </p:nvSpPr>
        <p:spPr>
          <a:xfrm>
            <a:off x="5556513" y="4769188"/>
            <a:ext cx="2253113" cy="1016657"/>
          </a:xfrm>
          <a:prstGeom prst="rect">
            <a:avLst/>
          </a:prstGeom>
          <a:solidFill>
            <a:schemeClr val="bg1"/>
          </a:solidFill>
        </p:spPr>
        <p:txBody>
          <a:bodyPr wrap="square" lIns="0" tIns="0" rIns="0" bIns="0" rtlCol="0" anchor="t" anchorCtr="0">
            <a:noAutofit/>
          </a:bodyPr>
          <a:lstStyle/>
          <a:p>
            <a:pPr algn="l"/>
            <a:r>
              <a:rPr lang="el-CY" sz="550" i="1">
                <a:solidFill>
                  <a:schemeClr val="tx1"/>
                </a:solidFill>
              </a:rPr>
              <a:t>K. pneumoniae</a:t>
            </a:r>
            <a:r>
              <a:rPr lang="el-CY" sz="550">
                <a:solidFill>
                  <a:schemeClr val="tx1"/>
                </a:solidFill>
              </a:rPr>
              <a:t> ανθεκτικό σε καρβαπενέμες  </a:t>
            </a:r>
          </a:p>
          <a:p>
            <a:pPr algn="l"/>
            <a:endParaRPr lang="en-US" sz="550" dirty="0">
              <a:solidFill>
                <a:schemeClr val="tx1"/>
              </a:solidFill>
            </a:endParaRPr>
          </a:p>
          <a:p>
            <a:pPr algn="l"/>
            <a:r>
              <a:rPr lang="el-CY" sz="550" i="1">
                <a:solidFill>
                  <a:schemeClr val="tx1"/>
                </a:solidFill>
              </a:rPr>
              <a:t>K. pneumoniae</a:t>
            </a:r>
            <a:r>
              <a:rPr lang="el-CY" sz="550">
                <a:solidFill>
                  <a:schemeClr val="tx1"/>
                </a:solidFill>
              </a:rPr>
              <a:t> ανθεκτικό σε κεφαλοσπορίνες τρίτης γενιάς</a:t>
            </a:r>
          </a:p>
          <a:p>
            <a:pPr algn="l"/>
            <a:endParaRPr lang="en-US" sz="550" dirty="0">
              <a:solidFill>
                <a:schemeClr val="tx1"/>
              </a:solidFill>
            </a:endParaRPr>
          </a:p>
          <a:p>
            <a:pPr algn="l"/>
            <a:r>
              <a:rPr lang="el-CY" sz="550" i="1">
                <a:solidFill>
                  <a:schemeClr val="tx1"/>
                </a:solidFill>
              </a:rPr>
              <a:t>E. coli</a:t>
            </a:r>
            <a:r>
              <a:rPr lang="el-CY" sz="550">
                <a:solidFill>
                  <a:schemeClr val="tx1"/>
                </a:solidFill>
              </a:rPr>
              <a:t> ανθεκτικό σε καρβαπενέμες</a:t>
            </a:r>
          </a:p>
          <a:p>
            <a:pPr algn="l"/>
            <a:endParaRPr lang="en-US" sz="550" dirty="0">
              <a:solidFill>
                <a:schemeClr val="tx1"/>
              </a:solidFill>
            </a:endParaRPr>
          </a:p>
          <a:p>
            <a:pPr algn="l"/>
            <a:r>
              <a:rPr lang="el-CY" sz="550" i="1">
                <a:solidFill>
                  <a:schemeClr val="tx1"/>
                </a:solidFill>
              </a:rPr>
              <a:t>E. coli</a:t>
            </a:r>
            <a:r>
              <a:rPr lang="el-CY" sz="550">
                <a:solidFill>
                  <a:schemeClr val="tx1"/>
                </a:solidFill>
              </a:rPr>
              <a:t> ανθεκτικό σε κεφαλοσπορίνες τρίτης γενιάς</a:t>
            </a:r>
          </a:p>
          <a:p>
            <a:pPr algn="l"/>
            <a:endParaRPr lang="en-US" sz="550" dirty="0">
              <a:solidFill>
                <a:schemeClr val="tx1"/>
              </a:solidFill>
            </a:endParaRPr>
          </a:p>
          <a:p>
            <a:pPr algn="l"/>
            <a:r>
              <a:rPr lang="el-CY" sz="550" i="1">
                <a:solidFill>
                  <a:schemeClr val="tx1"/>
                </a:solidFill>
              </a:rPr>
              <a:t>Acinetobacter spp.</a:t>
            </a:r>
            <a:r>
              <a:rPr lang="el-CY" sz="550">
                <a:solidFill>
                  <a:schemeClr val="tx1"/>
                </a:solidFill>
              </a:rPr>
              <a:t> ανθεκτικό σε αμινογλυκοσίδες και φθοριοκινολόνες </a:t>
            </a:r>
          </a:p>
          <a:p>
            <a:pPr algn="l"/>
            <a:endParaRPr lang="en-US" sz="550" dirty="0">
              <a:solidFill>
                <a:schemeClr val="tx1"/>
              </a:solidFill>
            </a:endParaRPr>
          </a:p>
          <a:p>
            <a:pPr algn="l"/>
            <a:r>
              <a:rPr lang="el-CY" sz="550" i="1">
                <a:solidFill>
                  <a:schemeClr val="tx1"/>
                </a:solidFill>
              </a:rPr>
              <a:t>Acinetobacter</a:t>
            </a:r>
            <a:r>
              <a:rPr lang="el-CY" sz="550">
                <a:solidFill>
                  <a:schemeClr val="tx1"/>
                </a:solidFill>
              </a:rPr>
              <a:t> spp. ανθεκτικό σε καρβαπενέμες</a:t>
            </a:r>
          </a:p>
        </p:txBody>
      </p:sp>
      <p:sp>
        <p:nvSpPr>
          <p:cNvPr id="42" name="TextBox 41">
            <a:extLst>
              <a:ext uri="{FF2B5EF4-FFF2-40B4-BE49-F238E27FC236}">
                <a16:creationId xmlns:a16="http://schemas.microsoft.com/office/drawing/2014/main" id="{BAAD8E9C-D73E-2520-1F54-7A548BA9D2F4}"/>
              </a:ext>
            </a:extLst>
          </p:cNvPr>
          <p:cNvSpPr txBox="1"/>
          <p:nvPr/>
        </p:nvSpPr>
        <p:spPr>
          <a:xfrm>
            <a:off x="2438400" y="6500236"/>
            <a:ext cx="1960923" cy="158069"/>
          </a:xfrm>
          <a:prstGeom prst="rect">
            <a:avLst/>
          </a:prstGeom>
          <a:solidFill>
            <a:schemeClr val="bg1"/>
          </a:solidFill>
        </p:spPr>
        <p:txBody>
          <a:bodyPr wrap="square" lIns="0" tIns="0" rIns="0" bIns="0" rtlCol="0" anchor="t" anchorCtr="0">
            <a:noAutofit/>
          </a:bodyPr>
          <a:lstStyle/>
          <a:p>
            <a:pPr algn="ctr"/>
            <a:r>
              <a:rPr lang="el-CY" sz="700">
                <a:solidFill>
                  <a:schemeClr val="tx1"/>
                </a:solidFill>
              </a:rPr>
              <a:t>Θάνατοι που αποδίδονται ανά 100.000 άτομα</a:t>
            </a:r>
          </a:p>
        </p:txBody>
      </p:sp>
    </p:spTree>
    <p:extLst>
      <p:ext uri="{BB962C8B-B14F-4D97-AF65-F5344CB8AC3E}">
        <p14:creationId xmlns:p14="http://schemas.microsoft.com/office/powerpoint/2010/main" val="25542366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a:extLst>
              <a:ext uri="{FF2B5EF4-FFF2-40B4-BE49-F238E27FC236}">
                <a16:creationId xmlns:a16="http://schemas.microsoft.com/office/drawing/2014/main" id="{570B54A0-1704-4C62-8AA0-AF891358C1E5}"/>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b="40671"/>
          <a:stretch/>
        </p:blipFill>
        <p:spPr bwMode="auto">
          <a:xfrm>
            <a:off x="0" y="3041422"/>
            <a:ext cx="5494477" cy="2526034"/>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a:extLst>
              <a:ext uri="{FF2B5EF4-FFF2-40B4-BE49-F238E27FC236}">
                <a16:creationId xmlns:a16="http://schemas.microsoft.com/office/drawing/2014/main" id="{D7136CD9-4BBB-437B-9739-8A290ADB7F55}"/>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324600" y="3229310"/>
            <a:ext cx="5867400" cy="355884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A48AFC2-F9FE-4DD9-8931-B92D8054B102}"/>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81112"/>
          <a:stretch/>
        </p:blipFill>
        <p:spPr bwMode="auto">
          <a:xfrm>
            <a:off x="14287" y="5731093"/>
            <a:ext cx="6059083" cy="109632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a:extLst>
              <a:ext uri="{FF2B5EF4-FFF2-40B4-BE49-F238E27FC236}">
                <a16:creationId xmlns:a16="http://schemas.microsoft.com/office/drawing/2014/main" id="{D0AC8D15-721E-4D27-9E5C-F8BCDA2E4ABB}"/>
              </a:ext>
            </a:extLst>
          </p:cNvPr>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r="21129" b="17041"/>
          <a:stretch/>
        </p:blipFill>
        <p:spPr bwMode="auto">
          <a:xfrm>
            <a:off x="3810001" y="55075"/>
            <a:ext cx="4724400" cy="2770675"/>
          </a:xfrm>
          <a:prstGeom prst="rect">
            <a:avLst/>
          </a:prstGeom>
          <a:noFill/>
          <a:extLst>
            <a:ext uri="{909E8E84-426E-40DD-AFC4-6F175D3DCCD1}">
              <a14:hiddenFill xmlns:a14="http://schemas.microsoft.com/office/drawing/2010/main">
                <a:solidFill>
                  <a:srgbClr val="FFFFFF"/>
                </a:solidFill>
              </a14:hiddenFill>
            </a:ext>
          </a:extLst>
        </p:spPr>
      </p:pic>
      <p:sp>
        <p:nvSpPr>
          <p:cNvPr id="16" name="Rectángulo: esquinas redondeadas 15">
            <a:extLst>
              <a:ext uri="{FF2B5EF4-FFF2-40B4-BE49-F238E27FC236}">
                <a16:creationId xmlns:a16="http://schemas.microsoft.com/office/drawing/2014/main" id="{E1B8C88D-759A-42C7-93E3-55F23B4108CF}"/>
              </a:ext>
            </a:extLst>
          </p:cNvPr>
          <p:cNvSpPr/>
          <p:nvPr/>
        </p:nvSpPr>
        <p:spPr>
          <a:xfrm rot="5400000">
            <a:off x="6398248" y="1315652"/>
            <a:ext cx="2138705" cy="1524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4">
            <a:extLst>
              <a:ext uri="{FF2B5EF4-FFF2-40B4-BE49-F238E27FC236}">
                <a16:creationId xmlns:a16="http://schemas.microsoft.com/office/drawing/2014/main" id="{9A30044F-33B4-4E74-A6DA-71C868CDEE1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t="95826" r="64058"/>
          <a:stretch/>
        </p:blipFill>
        <p:spPr bwMode="auto">
          <a:xfrm>
            <a:off x="4073128" y="2676876"/>
            <a:ext cx="2299132" cy="148874"/>
          </a:xfrm>
          <a:prstGeom prst="rect">
            <a:avLst/>
          </a:prstGeom>
          <a:noFill/>
          <a:extLst>
            <a:ext uri="{909E8E84-426E-40DD-AFC4-6F175D3DCCD1}">
              <a14:hiddenFill xmlns:a14="http://schemas.microsoft.com/office/drawing/2010/main">
                <a:solidFill>
                  <a:srgbClr val="FFFFFF"/>
                </a:solidFill>
              </a14:hiddenFill>
            </a:ext>
          </a:extLst>
        </p:spPr>
      </p:pic>
      <p:sp>
        <p:nvSpPr>
          <p:cNvPr id="19" name="Rectángulo redondeado 13">
            <a:extLst>
              <a:ext uri="{FF2B5EF4-FFF2-40B4-BE49-F238E27FC236}">
                <a16:creationId xmlns:a16="http://schemas.microsoft.com/office/drawing/2014/main" id="{85826C6D-7045-4CCE-B4AB-096388C60318}"/>
              </a:ext>
            </a:extLst>
          </p:cNvPr>
          <p:cNvSpPr/>
          <p:nvPr/>
        </p:nvSpPr>
        <p:spPr>
          <a:xfrm>
            <a:off x="0" y="-6168"/>
            <a:ext cx="3721100" cy="2374718"/>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l-CY" sz="3200" b="1" dirty="0">
                <a:solidFill>
                  <a:schemeClr val="bg1"/>
                </a:solidFill>
                <a:latin typeface="EC Square Sans Pro" panose="020B0506040000020004" pitchFamily="34" charset="0"/>
              </a:rPr>
              <a:t>ΚΥΠΡΟΣ</a:t>
            </a:r>
          </a:p>
          <a:p>
            <a:pPr algn="ctr">
              <a:lnSpc>
                <a:spcPct val="120000"/>
              </a:lnSpc>
              <a:defRPr/>
            </a:pPr>
            <a:r>
              <a:rPr lang="el-CY" sz="3200" b="1" dirty="0">
                <a:solidFill>
                  <a:schemeClr val="bg1"/>
                </a:solidFill>
                <a:latin typeface="EC Square Sans Pro" panose="020B0506040000020004" pitchFamily="34" charset="0"/>
              </a:rPr>
              <a:t> Δεδομένα παραγωγών ζωικών προϊόντων</a:t>
            </a:r>
          </a:p>
        </p:txBody>
      </p:sp>
      <p:pic>
        <p:nvPicPr>
          <p:cNvPr id="5" name="Imagen 4">
            <a:extLst>
              <a:ext uri="{FF2B5EF4-FFF2-40B4-BE49-F238E27FC236}">
                <a16:creationId xmlns:a16="http://schemas.microsoft.com/office/drawing/2014/main" id="{897C392D-56B6-4309-956F-9B0563575FDA}"/>
              </a:ext>
            </a:extLst>
          </p:cNvPr>
          <p:cNvPicPr>
            <a:picLocks noChangeAspect="1"/>
          </p:cNvPicPr>
          <p:nvPr/>
        </p:nvPicPr>
        <p:blipFill rotWithShape="1">
          <a:blip r:embed="rId8"/>
          <a:srcRect r="42963" b="26214"/>
          <a:stretch/>
        </p:blipFill>
        <p:spPr>
          <a:xfrm>
            <a:off x="9010650" y="2903326"/>
            <a:ext cx="2299132" cy="382326"/>
          </a:xfrm>
          <a:prstGeom prst="rect">
            <a:avLst/>
          </a:prstGeom>
        </p:spPr>
      </p:pic>
      <p:pic>
        <p:nvPicPr>
          <p:cNvPr id="9" name="Imagen 8">
            <a:extLst>
              <a:ext uri="{FF2B5EF4-FFF2-40B4-BE49-F238E27FC236}">
                <a16:creationId xmlns:a16="http://schemas.microsoft.com/office/drawing/2014/main" id="{E7596EE5-F0A0-433F-B162-3B09AC66DD37}"/>
              </a:ext>
            </a:extLst>
          </p:cNvPr>
          <p:cNvPicPr>
            <a:picLocks noChangeAspect="1"/>
          </p:cNvPicPr>
          <p:nvPr/>
        </p:nvPicPr>
        <p:blipFill>
          <a:blip r:embed="rId9"/>
          <a:stretch>
            <a:fillRect/>
          </a:stretch>
        </p:blipFill>
        <p:spPr>
          <a:xfrm>
            <a:off x="9010650" y="4953"/>
            <a:ext cx="3181350" cy="2889250"/>
          </a:xfrm>
          <a:prstGeom prst="rect">
            <a:avLst/>
          </a:prstGeom>
          <a:solidFill>
            <a:schemeClr val="bg1"/>
          </a:solidFill>
        </p:spPr>
      </p:pic>
      <p:sp>
        <p:nvSpPr>
          <p:cNvPr id="2" name="TextBox 1">
            <a:extLst>
              <a:ext uri="{FF2B5EF4-FFF2-40B4-BE49-F238E27FC236}">
                <a16:creationId xmlns:a16="http://schemas.microsoft.com/office/drawing/2014/main" id="{C11CF845-6C6F-46F4-A71C-CE21ADF40884}"/>
              </a:ext>
            </a:extLst>
          </p:cNvPr>
          <p:cNvSpPr txBox="1"/>
          <p:nvPr/>
        </p:nvSpPr>
        <p:spPr>
          <a:xfrm>
            <a:off x="3843388" y="48725"/>
            <a:ext cx="2201812" cy="382326"/>
          </a:xfrm>
          <a:prstGeom prst="rect">
            <a:avLst/>
          </a:prstGeom>
          <a:solidFill>
            <a:schemeClr val="bg1"/>
          </a:solidFill>
        </p:spPr>
        <p:txBody>
          <a:bodyPr wrap="square" lIns="0" tIns="0" rIns="0" bIns="0" rtlCol="0" anchor="t" anchorCtr="0">
            <a:noAutofit/>
          </a:bodyPr>
          <a:lstStyle/>
          <a:p>
            <a:pPr algn="l"/>
            <a:r>
              <a:rPr lang="el-CY" sz="1050" b="1">
                <a:solidFill>
                  <a:schemeClr val="tx1"/>
                </a:solidFill>
                <a:latin typeface="EC Square Sans Pro" panose="020B0506040000020004" pitchFamily="34" charset="0"/>
              </a:rPr>
              <a:t>Παραγωγή ιχθυοκαλλιεργειών</a:t>
            </a:r>
          </a:p>
          <a:p>
            <a:pPr algn="l"/>
            <a:r>
              <a:rPr lang="el-CY" sz="900">
                <a:solidFill>
                  <a:schemeClr val="tx1"/>
                </a:solidFill>
                <a:latin typeface="EC Square Sans Pro" panose="020B0506040000020004" pitchFamily="34" charset="0"/>
              </a:rPr>
              <a:t>(τόνοι ζώντους βάρους. 2021)</a:t>
            </a:r>
          </a:p>
        </p:txBody>
      </p:sp>
      <p:sp>
        <p:nvSpPr>
          <p:cNvPr id="3" name="TextBox 2">
            <a:extLst>
              <a:ext uri="{FF2B5EF4-FFF2-40B4-BE49-F238E27FC236}">
                <a16:creationId xmlns:a16="http://schemas.microsoft.com/office/drawing/2014/main" id="{F142D491-2B33-C94E-87FF-D243536EFA44}"/>
              </a:ext>
            </a:extLst>
          </p:cNvPr>
          <p:cNvSpPr txBox="1"/>
          <p:nvPr/>
        </p:nvSpPr>
        <p:spPr>
          <a:xfrm rot="18156509">
            <a:off x="4511729" y="2506328"/>
            <a:ext cx="364866" cy="103766"/>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Ισπανία</a:t>
            </a:r>
          </a:p>
        </p:txBody>
      </p:sp>
      <p:sp>
        <p:nvSpPr>
          <p:cNvPr id="4" name="TextBox 3">
            <a:extLst>
              <a:ext uri="{FF2B5EF4-FFF2-40B4-BE49-F238E27FC236}">
                <a16:creationId xmlns:a16="http://schemas.microsoft.com/office/drawing/2014/main" id="{06779102-F3A9-E4CB-3ECA-86205A1984B3}"/>
              </a:ext>
            </a:extLst>
          </p:cNvPr>
          <p:cNvSpPr txBox="1"/>
          <p:nvPr/>
        </p:nvSpPr>
        <p:spPr>
          <a:xfrm rot="18156509">
            <a:off x="4220550" y="2495734"/>
            <a:ext cx="364866" cy="120192"/>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ΕΕ (</a:t>
            </a:r>
            <a:r>
              <a:rPr lang="el-CY" sz="700" baseline="30000">
                <a:solidFill>
                  <a:schemeClr val="tx1"/>
                </a:solidFill>
                <a:latin typeface="EC Square Sans Pro" panose="020B0506040000020004" pitchFamily="34" charset="0"/>
              </a:rPr>
              <a:t>1</a:t>
            </a:r>
            <a:r>
              <a:rPr lang="el-CY" sz="700">
                <a:solidFill>
                  <a:schemeClr val="tx1"/>
                </a:solidFill>
                <a:latin typeface="EC Square Sans Pro" panose="020B0506040000020004" pitchFamily="34" charset="0"/>
              </a:rPr>
              <a:t>)</a:t>
            </a:r>
          </a:p>
        </p:txBody>
      </p:sp>
      <p:sp>
        <p:nvSpPr>
          <p:cNvPr id="6" name="TextBox 5">
            <a:extLst>
              <a:ext uri="{FF2B5EF4-FFF2-40B4-BE49-F238E27FC236}">
                <a16:creationId xmlns:a16="http://schemas.microsoft.com/office/drawing/2014/main" id="{400BF62C-4FAE-49D1-FD6B-8113A03ACAEC}"/>
              </a:ext>
            </a:extLst>
          </p:cNvPr>
          <p:cNvSpPr txBox="1"/>
          <p:nvPr/>
        </p:nvSpPr>
        <p:spPr>
          <a:xfrm rot="18156509">
            <a:off x="4652752" y="2502585"/>
            <a:ext cx="364866" cy="103766"/>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Γαλλία</a:t>
            </a:r>
          </a:p>
        </p:txBody>
      </p:sp>
      <p:sp>
        <p:nvSpPr>
          <p:cNvPr id="7" name="TextBox 6">
            <a:extLst>
              <a:ext uri="{FF2B5EF4-FFF2-40B4-BE49-F238E27FC236}">
                <a16:creationId xmlns:a16="http://schemas.microsoft.com/office/drawing/2014/main" id="{04159D7E-7DE1-4EAB-E6FA-BA151A7F6156}"/>
              </a:ext>
            </a:extLst>
          </p:cNvPr>
          <p:cNvSpPr txBox="1"/>
          <p:nvPr/>
        </p:nvSpPr>
        <p:spPr>
          <a:xfrm rot="18156509">
            <a:off x="4798538" y="2511095"/>
            <a:ext cx="364866" cy="103766"/>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Ιταλία</a:t>
            </a:r>
          </a:p>
        </p:txBody>
      </p:sp>
      <p:sp>
        <p:nvSpPr>
          <p:cNvPr id="13" name="TextBox 12">
            <a:extLst>
              <a:ext uri="{FF2B5EF4-FFF2-40B4-BE49-F238E27FC236}">
                <a16:creationId xmlns:a16="http://schemas.microsoft.com/office/drawing/2014/main" id="{1A435DBD-3785-F768-DE86-622735601D9A}"/>
              </a:ext>
            </a:extLst>
          </p:cNvPr>
          <p:cNvSpPr txBox="1"/>
          <p:nvPr/>
        </p:nvSpPr>
        <p:spPr>
          <a:xfrm rot="18156509">
            <a:off x="4935794" y="2502583"/>
            <a:ext cx="364866" cy="103766"/>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Ελλάδα</a:t>
            </a:r>
          </a:p>
        </p:txBody>
      </p:sp>
      <p:sp>
        <p:nvSpPr>
          <p:cNvPr id="17" name="TextBox 16">
            <a:extLst>
              <a:ext uri="{FF2B5EF4-FFF2-40B4-BE49-F238E27FC236}">
                <a16:creationId xmlns:a16="http://schemas.microsoft.com/office/drawing/2014/main" id="{CF35E513-81C6-EFDE-1F53-0E828BEB44FC}"/>
              </a:ext>
            </a:extLst>
          </p:cNvPr>
          <p:cNvSpPr txBox="1"/>
          <p:nvPr/>
        </p:nvSpPr>
        <p:spPr>
          <a:xfrm rot="18156509">
            <a:off x="5197197" y="2530348"/>
            <a:ext cx="421898" cy="103766"/>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Πολωνία</a:t>
            </a:r>
          </a:p>
        </p:txBody>
      </p:sp>
      <p:sp>
        <p:nvSpPr>
          <p:cNvPr id="21" name="TextBox 20">
            <a:extLst>
              <a:ext uri="{FF2B5EF4-FFF2-40B4-BE49-F238E27FC236}">
                <a16:creationId xmlns:a16="http://schemas.microsoft.com/office/drawing/2014/main" id="{71B9E7F6-27A6-6CD2-1748-DDD2F8DC6267}"/>
              </a:ext>
            </a:extLst>
          </p:cNvPr>
          <p:cNvSpPr txBox="1"/>
          <p:nvPr/>
        </p:nvSpPr>
        <p:spPr>
          <a:xfrm rot="18156509">
            <a:off x="5338855" y="2531591"/>
            <a:ext cx="421898" cy="103766"/>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Ιρλανδία</a:t>
            </a:r>
          </a:p>
        </p:txBody>
      </p:sp>
      <p:sp>
        <p:nvSpPr>
          <p:cNvPr id="22" name="TextBox 21">
            <a:extLst>
              <a:ext uri="{FF2B5EF4-FFF2-40B4-BE49-F238E27FC236}">
                <a16:creationId xmlns:a16="http://schemas.microsoft.com/office/drawing/2014/main" id="{1C228868-E6CF-E4A6-94E3-D093A3CF7592}"/>
              </a:ext>
            </a:extLst>
          </p:cNvPr>
          <p:cNvSpPr txBox="1"/>
          <p:nvPr/>
        </p:nvSpPr>
        <p:spPr>
          <a:xfrm rot="18156509">
            <a:off x="5490532" y="2523542"/>
            <a:ext cx="421898" cy="103766"/>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Δανία</a:t>
            </a:r>
          </a:p>
        </p:txBody>
      </p:sp>
      <p:sp>
        <p:nvSpPr>
          <p:cNvPr id="23" name="TextBox 22">
            <a:extLst>
              <a:ext uri="{FF2B5EF4-FFF2-40B4-BE49-F238E27FC236}">
                <a16:creationId xmlns:a16="http://schemas.microsoft.com/office/drawing/2014/main" id="{7C5AB8AF-ECCD-F5C8-CC8B-F578C12FEAE0}"/>
              </a:ext>
            </a:extLst>
          </p:cNvPr>
          <p:cNvSpPr txBox="1"/>
          <p:nvPr/>
        </p:nvSpPr>
        <p:spPr>
          <a:xfrm rot="18156509">
            <a:off x="5636456" y="2518094"/>
            <a:ext cx="421898" cy="117185"/>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Γερμανία</a:t>
            </a:r>
          </a:p>
        </p:txBody>
      </p:sp>
      <p:sp>
        <p:nvSpPr>
          <p:cNvPr id="24" name="TextBox 23">
            <a:extLst>
              <a:ext uri="{FF2B5EF4-FFF2-40B4-BE49-F238E27FC236}">
                <a16:creationId xmlns:a16="http://schemas.microsoft.com/office/drawing/2014/main" id="{47726271-D5C4-CC26-958A-C79BD95F0373}"/>
              </a:ext>
            </a:extLst>
          </p:cNvPr>
          <p:cNvSpPr txBox="1"/>
          <p:nvPr/>
        </p:nvSpPr>
        <p:spPr>
          <a:xfrm rot="18156509">
            <a:off x="5785564" y="2519806"/>
            <a:ext cx="421898" cy="117185"/>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Κροατία</a:t>
            </a:r>
          </a:p>
        </p:txBody>
      </p:sp>
      <p:sp>
        <p:nvSpPr>
          <p:cNvPr id="25" name="TextBox 24">
            <a:extLst>
              <a:ext uri="{FF2B5EF4-FFF2-40B4-BE49-F238E27FC236}">
                <a16:creationId xmlns:a16="http://schemas.microsoft.com/office/drawing/2014/main" id="{C85CAC0D-BE96-BD89-B190-E77AB46067BC}"/>
              </a:ext>
            </a:extLst>
          </p:cNvPr>
          <p:cNvSpPr txBox="1"/>
          <p:nvPr/>
        </p:nvSpPr>
        <p:spPr>
          <a:xfrm rot="18156509">
            <a:off x="5929791" y="2523638"/>
            <a:ext cx="421898" cy="117185"/>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Τσεχία</a:t>
            </a:r>
          </a:p>
        </p:txBody>
      </p:sp>
      <p:sp>
        <p:nvSpPr>
          <p:cNvPr id="26" name="TextBox 25">
            <a:extLst>
              <a:ext uri="{FF2B5EF4-FFF2-40B4-BE49-F238E27FC236}">
                <a16:creationId xmlns:a16="http://schemas.microsoft.com/office/drawing/2014/main" id="{666CDCCD-AF4F-0182-5365-3C3BF1F077C5}"/>
              </a:ext>
            </a:extLst>
          </p:cNvPr>
          <p:cNvSpPr txBox="1"/>
          <p:nvPr/>
        </p:nvSpPr>
        <p:spPr>
          <a:xfrm rot="18156509">
            <a:off x="6074888" y="2526638"/>
            <a:ext cx="421898" cy="117185"/>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Ουγγαρία</a:t>
            </a:r>
          </a:p>
        </p:txBody>
      </p:sp>
      <p:sp>
        <p:nvSpPr>
          <p:cNvPr id="27" name="TextBox 26">
            <a:extLst>
              <a:ext uri="{FF2B5EF4-FFF2-40B4-BE49-F238E27FC236}">
                <a16:creationId xmlns:a16="http://schemas.microsoft.com/office/drawing/2014/main" id="{AB0741FF-1A7C-8404-A24F-F288FD1CB2DF}"/>
              </a:ext>
            </a:extLst>
          </p:cNvPr>
          <p:cNvSpPr txBox="1"/>
          <p:nvPr/>
        </p:nvSpPr>
        <p:spPr>
          <a:xfrm rot="18156509">
            <a:off x="6223126" y="2524593"/>
            <a:ext cx="421898" cy="117185"/>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Πορτογαλία</a:t>
            </a:r>
          </a:p>
        </p:txBody>
      </p:sp>
      <p:sp>
        <p:nvSpPr>
          <p:cNvPr id="28" name="TextBox 27">
            <a:extLst>
              <a:ext uri="{FF2B5EF4-FFF2-40B4-BE49-F238E27FC236}">
                <a16:creationId xmlns:a16="http://schemas.microsoft.com/office/drawing/2014/main" id="{70ED222F-3430-CFC2-E3D9-8F018FC7475A}"/>
              </a:ext>
            </a:extLst>
          </p:cNvPr>
          <p:cNvSpPr txBox="1"/>
          <p:nvPr/>
        </p:nvSpPr>
        <p:spPr>
          <a:xfrm rot="18156509">
            <a:off x="6374001" y="2523638"/>
            <a:ext cx="421898" cy="117185"/>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Μάλτα</a:t>
            </a:r>
          </a:p>
        </p:txBody>
      </p:sp>
      <p:sp>
        <p:nvSpPr>
          <p:cNvPr id="29" name="TextBox 28">
            <a:extLst>
              <a:ext uri="{FF2B5EF4-FFF2-40B4-BE49-F238E27FC236}">
                <a16:creationId xmlns:a16="http://schemas.microsoft.com/office/drawing/2014/main" id="{5F81FD44-77E3-0C83-40B1-8497F1DCCA52}"/>
              </a:ext>
            </a:extLst>
          </p:cNvPr>
          <p:cNvSpPr txBox="1"/>
          <p:nvPr/>
        </p:nvSpPr>
        <p:spPr>
          <a:xfrm rot="18156509">
            <a:off x="6517927" y="2522960"/>
            <a:ext cx="421898" cy="117185"/>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Σουηδία</a:t>
            </a:r>
          </a:p>
        </p:txBody>
      </p:sp>
      <p:sp>
        <p:nvSpPr>
          <p:cNvPr id="30" name="TextBox 29">
            <a:extLst>
              <a:ext uri="{FF2B5EF4-FFF2-40B4-BE49-F238E27FC236}">
                <a16:creationId xmlns:a16="http://schemas.microsoft.com/office/drawing/2014/main" id="{C89CB5C6-3EC9-6A2A-166A-1CCC6072473B}"/>
              </a:ext>
            </a:extLst>
          </p:cNvPr>
          <p:cNvSpPr txBox="1"/>
          <p:nvPr/>
        </p:nvSpPr>
        <p:spPr>
          <a:xfrm rot="18156509">
            <a:off x="6668031" y="2522627"/>
            <a:ext cx="421898" cy="117185"/>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Φινλανδία</a:t>
            </a:r>
          </a:p>
        </p:txBody>
      </p:sp>
      <p:sp>
        <p:nvSpPr>
          <p:cNvPr id="31" name="TextBox 30">
            <a:extLst>
              <a:ext uri="{FF2B5EF4-FFF2-40B4-BE49-F238E27FC236}">
                <a16:creationId xmlns:a16="http://schemas.microsoft.com/office/drawing/2014/main" id="{A676F55D-D122-9454-8FBD-8DA9293D6B84}"/>
              </a:ext>
            </a:extLst>
          </p:cNvPr>
          <p:cNvSpPr txBox="1"/>
          <p:nvPr/>
        </p:nvSpPr>
        <p:spPr>
          <a:xfrm rot="18156509">
            <a:off x="6771938" y="2533461"/>
            <a:ext cx="475094" cy="133438"/>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Ρουμανία (</a:t>
            </a:r>
            <a:r>
              <a:rPr lang="el-CY" sz="700" baseline="30000">
                <a:solidFill>
                  <a:schemeClr val="tx1"/>
                </a:solidFill>
                <a:latin typeface="EC Square Sans Pro" panose="020B0506040000020004" pitchFamily="34" charset="0"/>
              </a:rPr>
              <a:t>1</a:t>
            </a:r>
            <a:r>
              <a:rPr lang="el-CY" sz="700">
                <a:solidFill>
                  <a:schemeClr val="tx1"/>
                </a:solidFill>
                <a:latin typeface="EC Square Sans Pro" panose="020B0506040000020004" pitchFamily="34" charset="0"/>
              </a:rPr>
              <a:t>)</a:t>
            </a:r>
          </a:p>
        </p:txBody>
      </p:sp>
      <p:sp>
        <p:nvSpPr>
          <p:cNvPr id="6144" name="TextBox 6143">
            <a:extLst>
              <a:ext uri="{FF2B5EF4-FFF2-40B4-BE49-F238E27FC236}">
                <a16:creationId xmlns:a16="http://schemas.microsoft.com/office/drawing/2014/main" id="{7FBDEA73-FE91-1359-160B-F9E8A2D5D095}"/>
              </a:ext>
            </a:extLst>
          </p:cNvPr>
          <p:cNvSpPr txBox="1"/>
          <p:nvPr/>
        </p:nvSpPr>
        <p:spPr>
          <a:xfrm rot="18156509">
            <a:off x="6925125" y="2538082"/>
            <a:ext cx="475094" cy="133438"/>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Βουλγαρία</a:t>
            </a:r>
          </a:p>
        </p:txBody>
      </p:sp>
      <p:sp>
        <p:nvSpPr>
          <p:cNvPr id="6145" name="TextBox 6144">
            <a:extLst>
              <a:ext uri="{FF2B5EF4-FFF2-40B4-BE49-F238E27FC236}">
                <a16:creationId xmlns:a16="http://schemas.microsoft.com/office/drawing/2014/main" id="{DA36F29A-CE30-8459-0158-5A06103345AF}"/>
              </a:ext>
            </a:extLst>
          </p:cNvPr>
          <p:cNvSpPr txBox="1"/>
          <p:nvPr/>
        </p:nvSpPr>
        <p:spPr>
          <a:xfrm rot="18156509">
            <a:off x="7061947" y="2537467"/>
            <a:ext cx="475094" cy="133438"/>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Κύπρος</a:t>
            </a:r>
          </a:p>
        </p:txBody>
      </p:sp>
      <p:sp>
        <p:nvSpPr>
          <p:cNvPr id="6147" name="TextBox 6146">
            <a:extLst>
              <a:ext uri="{FF2B5EF4-FFF2-40B4-BE49-F238E27FC236}">
                <a16:creationId xmlns:a16="http://schemas.microsoft.com/office/drawing/2014/main" id="{EDCF19FA-A69B-6965-4643-C214782203D9}"/>
              </a:ext>
            </a:extLst>
          </p:cNvPr>
          <p:cNvSpPr txBox="1"/>
          <p:nvPr/>
        </p:nvSpPr>
        <p:spPr>
          <a:xfrm rot="18156509">
            <a:off x="7216842" y="2536852"/>
            <a:ext cx="475094" cy="133438"/>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Αυστρία</a:t>
            </a:r>
          </a:p>
        </p:txBody>
      </p:sp>
      <p:sp>
        <p:nvSpPr>
          <p:cNvPr id="6148" name="TextBox 6147">
            <a:extLst>
              <a:ext uri="{FF2B5EF4-FFF2-40B4-BE49-F238E27FC236}">
                <a16:creationId xmlns:a16="http://schemas.microsoft.com/office/drawing/2014/main" id="{C4BBCA92-0AC9-5C9C-C067-9065F6B9BD21}"/>
              </a:ext>
            </a:extLst>
          </p:cNvPr>
          <p:cNvSpPr txBox="1"/>
          <p:nvPr/>
        </p:nvSpPr>
        <p:spPr>
          <a:xfrm rot="18156509">
            <a:off x="7357133" y="2533640"/>
            <a:ext cx="475094" cy="133438"/>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Λιθουανία</a:t>
            </a:r>
          </a:p>
        </p:txBody>
      </p:sp>
      <p:sp>
        <p:nvSpPr>
          <p:cNvPr id="6149" name="TextBox 6148">
            <a:extLst>
              <a:ext uri="{FF2B5EF4-FFF2-40B4-BE49-F238E27FC236}">
                <a16:creationId xmlns:a16="http://schemas.microsoft.com/office/drawing/2014/main" id="{8A8E9F94-8B3A-EBB5-EA31-1250022314D9}"/>
              </a:ext>
            </a:extLst>
          </p:cNvPr>
          <p:cNvSpPr txBox="1"/>
          <p:nvPr/>
        </p:nvSpPr>
        <p:spPr>
          <a:xfrm rot="18156509">
            <a:off x="7510319" y="2541624"/>
            <a:ext cx="475094" cy="133438"/>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Σλοβακία</a:t>
            </a:r>
          </a:p>
        </p:txBody>
      </p:sp>
      <p:sp>
        <p:nvSpPr>
          <p:cNvPr id="6150" name="TextBox 6149">
            <a:extLst>
              <a:ext uri="{FF2B5EF4-FFF2-40B4-BE49-F238E27FC236}">
                <a16:creationId xmlns:a16="http://schemas.microsoft.com/office/drawing/2014/main" id="{10DD01F6-F2ED-195B-0329-1200B409B92E}"/>
              </a:ext>
            </a:extLst>
          </p:cNvPr>
          <p:cNvSpPr txBox="1"/>
          <p:nvPr/>
        </p:nvSpPr>
        <p:spPr>
          <a:xfrm rot="18156509">
            <a:off x="7658292" y="2532299"/>
            <a:ext cx="475094" cy="133438"/>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Σλοβενία</a:t>
            </a:r>
          </a:p>
        </p:txBody>
      </p:sp>
      <p:sp>
        <p:nvSpPr>
          <p:cNvPr id="6151" name="TextBox 6150">
            <a:extLst>
              <a:ext uri="{FF2B5EF4-FFF2-40B4-BE49-F238E27FC236}">
                <a16:creationId xmlns:a16="http://schemas.microsoft.com/office/drawing/2014/main" id="{4E6A1D9C-EA40-0CAA-CC06-C7314AE389BF}"/>
              </a:ext>
            </a:extLst>
          </p:cNvPr>
          <p:cNvSpPr txBox="1"/>
          <p:nvPr/>
        </p:nvSpPr>
        <p:spPr>
          <a:xfrm rot="18156509">
            <a:off x="7798583" y="2537716"/>
            <a:ext cx="475094" cy="133438"/>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Λετονία</a:t>
            </a:r>
          </a:p>
        </p:txBody>
      </p:sp>
      <p:sp>
        <p:nvSpPr>
          <p:cNvPr id="6152" name="TextBox 6151">
            <a:extLst>
              <a:ext uri="{FF2B5EF4-FFF2-40B4-BE49-F238E27FC236}">
                <a16:creationId xmlns:a16="http://schemas.microsoft.com/office/drawing/2014/main" id="{7F818123-8BB8-ACA5-77E2-9BCDAB07EDC9}"/>
              </a:ext>
            </a:extLst>
          </p:cNvPr>
          <p:cNvSpPr txBox="1"/>
          <p:nvPr/>
        </p:nvSpPr>
        <p:spPr>
          <a:xfrm rot="18156509">
            <a:off x="7950300" y="2530219"/>
            <a:ext cx="475094" cy="133438"/>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Εσθονία</a:t>
            </a:r>
          </a:p>
        </p:txBody>
      </p:sp>
      <p:sp>
        <p:nvSpPr>
          <p:cNvPr id="6153" name="TextBox 6152">
            <a:extLst>
              <a:ext uri="{FF2B5EF4-FFF2-40B4-BE49-F238E27FC236}">
                <a16:creationId xmlns:a16="http://schemas.microsoft.com/office/drawing/2014/main" id="{135E7034-08C0-8802-5882-700AE9B63E48}"/>
              </a:ext>
            </a:extLst>
          </p:cNvPr>
          <p:cNvSpPr txBox="1"/>
          <p:nvPr/>
        </p:nvSpPr>
        <p:spPr>
          <a:xfrm rot="18156509">
            <a:off x="8102018" y="2545212"/>
            <a:ext cx="475094" cy="133438"/>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Βέλγιο</a:t>
            </a:r>
          </a:p>
        </p:txBody>
      </p:sp>
      <p:sp>
        <p:nvSpPr>
          <p:cNvPr id="6154" name="TextBox 6153">
            <a:extLst>
              <a:ext uri="{FF2B5EF4-FFF2-40B4-BE49-F238E27FC236}">
                <a16:creationId xmlns:a16="http://schemas.microsoft.com/office/drawing/2014/main" id="{6DB3B453-F440-F6BB-9FC9-C4294E9C6767}"/>
              </a:ext>
            </a:extLst>
          </p:cNvPr>
          <p:cNvSpPr txBox="1"/>
          <p:nvPr/>
        </p:nvSpPr>
        <p:spPr>
          <a:xfrm>
            <a:off x="4150530" y="2694895"/>
            <a:ext cx="2158137" cy="266719"/>
          </a:xfrm>
          <a:prstGeom prst="rect">
            <a:avLst/>
          </a:prstGeom>
          <a:solidFill>
            <a:schemeClr val="bg1"/>
          </a:solidFill>
        </p:spPr>
        <p:txBody>
          <a:bodyPr wrap="square" lIns="0" tIns="0" rIns="0" bIns="0" rtlCol="0" anchor="b" anchorCtr="0">
            <a:noAutofit/>
          </a:bodyPr>
          <a:lstStyle/>
          <a:p>
            <a:pPr algn="l"/>
            <a:r>
              <a:rPr lang="el-CY" sz="800" i="1">
                <a:solidFill>
                  <a:schemeClr val="tx1"/>
                </a:solidFill>
                <a:latin typeface="EC Square Sans Pro" panose="020B0506040000020004" pitchFamily="34" charset="0"/>
              </a:rPr>
              <a:t>Πηγή:</a:t>
            </a:r>
            <a:r>
              <a:rPr lang="el-CY" sz="800">
                <a:solidFill>
                  <a:schemeClr val="tx1"/>
                </a:solidFill>
                <a:latin typeface="EC Square Sans Pro" panose="020B0506040000020004" pitchFamily="34" charset="0"/>
              </a:rPr>
              <a:t> Eurostat (κωδικός online δεδομένων fish_aq2a)</a:t>
            </a:r>
          </a:p>
        </p:txBody>
      </p:sp>
      <p:sp>
        <p:nvSpPr>
          <p:cNvPr id="6155" name="TextBox 6154">
            <a:extLst>
              <a:ext uri="{FF2B5EF4-FFF2-40B4-BE49-F238E27FC236}">
                <a16:creationId xmlns:a16="http://schemas.microsoft.com/office/drawing/2014/main" id="{C4351E97-01D2-657A-C4C9-2D6D223BB5C5}"/>
              </a:ext>
            </a:extLst>
          </p:cNvPr>
          <p:cNvSpPr txBox="1"/>
          <p:nvPr/>
        </p:nvSpPr>
        <p:spPr>
          <a:xfrm rot="18156509">
            <a:off x="4963972" y="2559210"/>
            <a:ext cx="523755" cy="103766"/>
          </a:xfrm>
          <a:prstGeom prst="rect">
            <a:avLst/>
          </a:prstGeom>
          <a:solidFill>
            <a:schemeClr val="bg1"/>
          </a:solidFill>
        </p:spPr>
        <p:txBody>
          <a:bodyPr wrap="square" lIns="0" tIns="0" rIns="0" bIns="0" rtlCol="0" anchor="ctr" anchorCtr="0">
            <a:noAutofit/>
          </a:bodyPr>
          <a:lstStyle/>
          <a:p>
            <a:pPr algn="r"/>
            <a:r>
              <a:rPr lang="el-CY" sz="700">
                <a:solidFill>
                  <a:schemeClr val="tx1"/>
                </a:solidFill>
                <a:latin typeface="EC Square Sans Pro" panose="020B0506040000020004" pitchFamily="34" charset="0"/>
              </a:rPr>
              <a:t>Ολλανδία</a:t>
            </a:r>
          </a:p>
        </p:txBody>
      </p:sp>
      <p:cxnSp>
        <p:nvCxnSpPr>
          <p:cNvPr id="20" name="Conector recto de flecha 19">
            <a:extLst>
              <a:ext uri="{FF2B5EF4-FFF2-40B4-BE49-F238E27FC236}">
                <a16:creationId xmlns:a16="http://schemas.microsoft.com/office/drawing/2014/main" id="{59BFBA07-0CB2-4B11-A586-D3D5CABE8632}"/>
              </a:ext>
            </a:extLst>
          </p:cNvPr>
          <p:cNvCxnSpPr/>
          <p:nvPr/>
        </p:nvCxnSpPr>
        <p:spPr>
          <a:xfrm flipV="1">
            <a:off x="7010400" y="2634587"/>
            <a:ext cx="228600" cy="38232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56" name="TextBox 6155">
            <a:extLst>
              <a:ext uri="{FF2B5EF4-FFF2-40B4-BE49-F238E27FC236}">
                <a16:creationId xmlns:a16="http://schemas.microsoft.com/office/drawing/2014/main" id="{5D2B2AFE-2E29-AEA1-EDB6-73B36E1D355B}"/>
              </a:ext>
            </a:extLst>
          </p:cNvPr>
          <p:cNvSpPr txBox="1"/>
          <p:nvPr/>
        </p:nvSpPr>
        <p:spPr>
          <a:xfrm>
            <a:off x="37610" y="3043990"/>
            <a:ext cx="2201812" cy="323098"/>
          </a:xfrm>
          <a:prstGeom prst="rect">
            <a:avLst/>
          </a:prstGeom>
          <a:solidFill>
            <a:schemeClr val="bg1"/>
          </a:solidFill>
        </p:spPr>
        <p:txBody>
          <a:bodyPr wrap="square" lIns="0" tIns="0" rIns="0" bIns="0" rtlCol="0" anchor="t" anchorCtr="0">
            <a:noAutofit/>
          </a:bodyPr>
          <a:lstStyle/>
          <a:p>
            <a:pPr algn="l"/>
            <a:r>
              <a:rPr lang="el-CY" sz="1050" b="1">
                <a:solidFill>
                  <a:schemeClr val="tx1"/>
                </a:solidFill>
                <a:latin typeface="EC Square Sans Pro" panose="020B0506040000020004" pitchFamily="34" charset="0"/>
              </a:rPr>
              <a:t>Ζωικά κεφάλαια</a:t>
            </a:r>
          </a:p>
          <a:p>
            <a:pPr algn="l"/>
            <a:r>
              <a:rPr lang="el-CY" sz="900">
                <a:solidFill>
                  <a:schemeClr val="tx1"/>
                </a:solidFill>
                <a:latin typeface="EC Square Sans Pro" panose="020B0506040000020004" pitchFamily="34" charset="0"/>
              </a:rPr>
              <a:t>(εκατομμύρια κεφαλές. 2022)</a:t>
            </a:r>
          </a:p>
        </p:txBody>
      </p:sp>
      <p:sp>
        <p:nvSpPr>
          <p:cNvPr id="6157" name="TextBox 6156">
            <a:extLst>
              <a:ext uri="{FF2B5EF4-FFF2-40B4-BE49-F238E27FC236}">
                <a16:creationId xmlns:a16="http://schemas.microsoft.com/office/drawing/2014/main" id="{076D3039-8A0E-0A85-1C18-5F680D0021A0}"/>
              </a:ext>
            </a:extLst>
          </p:cNvPr>
          <p:cNvSpPr txBox="1"/>
          <p:nvPr/>
        </p:nvSpPr>
        <p:spPr>
          <a:xfrm>
            <a:off x="347663" y="3396996"/>
            <a:ext cx="673328" cy="2202153"/>
          </a:xfrm>
          <a:prstGeom prst="rect">
            <a:avLst/>
          </a:prstGeom>
          <a:solidFill>
            <a:schemeClr val="bg1"/>
          </a:solidFill>
        </p:spPr>
        <p:txBody>
          <a:bodyPr wrap="square" lIns="0" tIns="0" rIns="0" bIns="0" rtlCol="0" anchor="t" anchorCtr="0">
            <a:noAutofit/>
          </a:bodyPr>
          <a:lstStyle/>
          <a:p>
            <a:pPr algn="r"/>
            <a:r>
              <a:rPr lang="el-CY" sz="520">
                <a:solidFill>
                  <a:schemeClr val="tx1"/>
                </a:solidFill>
                <a:latin typeface="EC Square Sans Pro" panose="020B0506040000020004" pitchFamily="34" charset="0"/>
              </a:rPr>
              <a:t>Ισπανία</a:t>
            </a:r>
          </a:p>
          <a:p>
            <a:pPr algn="r"/>
            <a:r>
              <a:rPr lang="el-CY" sz="520">
                <a:solidFill>
                  <a:schemeClr val="tx1"/>
                </a:solidFill>
                <a:latin typeface="EC Square Sans Pro" panose="020B0506040000020004" pitchFamily="34" charset="0"/>
              </a:rPr>
              <a:t>Γαλλία</a:t>
            </a:r>
          </a:p>
          <a:p>
            <a:pPr algn="r"/>
            <a:r>
              <a:rPr lang="el-CY" sz="520">
                <a:solidFill>
                  <a:schemeClr val="tx1"/>
                </a:solidFill>
                <a:latin typeface="EC Square Sans Pro" panose="020B0506040000020004" pitchFamily="34" charset="0"/>
              </a:rPr>
              <a:t>Γερμανία</a:t>
            </a:r>
          </a:p>
          <a:p>
            <a:pPr algn="r"/>
            <a:r>
              <a:rPr lang="el-CY" sz="520">
                <a:solidFill>
                  <a:schemeClr val="tx1"/>
                </a:solidFill>
                <a:latin typeface="EC Square Sans Pro" panose="020B0506040000020004" pitchFamily="34" charset="0"/>
              </a:rPr>
              <a:t>Ιταλία</a:t>
            </a:r>
          </a:p>
          <a:p>
            <a:pPr algn="r"/>
            <a:r>
              <a:rPr lang="el-CY" sz="520">
                <a:solidFill>
                  <a:schemeClr val="tx1"/>
                </a:solidFill>
                <a:latin typeface="EC Square Sans Pro" panose="020B0506040000020004" pitchFamily="34" charset="0"/>
              </a:rPr>
              <a:t>Ρουμανία</a:t>
            </a:r>
          </a:p>
          <a:p>
            <a:pPr algn="r"/>
            <a:r>
              <a:rPr lang="el-CY" sz="520">
                <a:solidFill>
                  <a:schemeClr val="tx1"/>
                </a:solidFill>
                <a:latin typeface="EC Square Sans Pro" panose="020B0506040000020004" pitchFamily="34" charset="0"/>
              </a:rPr>
              <a:t>Πολωνία</a:t>
            </a:r>
          </a:p>
          <a:p>
            <a:pPr algn="r"/>
            <a:r>
              <a:rPr lang="el-CY" sz="520">
                <a:solidFill>
                  <a:schemeClr val="tx1"/>
                </a:solidFill>
                <a:latin typeface="EC Square Sans Pro" panose="020B0506040000020004" pitchFamily="34" charset="0"/>
              </a:rPr>
              <a:t>Ολλανδία</a:t>
            </a:r>
          </a:p>
          <a:p>
            <a:pPr algn="r"/>
            <a:r>
              <a:rPr lang="el-CY" sz="520">
                <a:solidFill>
                  <a:schemeClr val="tx1"/>
                </a:solidFill>
                <a:latin typeface="EC Square Sans Pro" panose="020B0506040000020004" pitchFamily="34" charset="0"/>
              </a:rPr>
              <a:t>Δανία</a:t>
            </a:r>
          </a:p>
          <a:p>
            <a:pPr algn="r"/>
            <a:r>
              <a:rPr lang="el-CY" sz="520">
                <a:solidFill>
                  <a:schemeClr val="tx1"/>
                </a:solidFill>
                <a:latin typeface="EC Square Sans Pro" panose="020B0506040000020004" pitchFamily="34" charset="0"/>
              </a:rPr>
              <a:t>Ιρλανδία</a:t>
            </a:r>
          </a:p>
          <a:p>
            <a:pPr algn="r"/>
            <a:r>
              <a:rPr lang="el-CY" sz="520">
                <a:solidFill>
                  <a:schemeClr val="tx1"/>
                </a:solidFill>
                <a:latin typeface="EC Square Sans Pro" panose="020B0506040000020004" pitchFamily="34" charset="0"/>
              </a:rPr>
              <a:t>Ελλάδα</a:t>
            </a:r>
          </a:p>
          <a:p>
            <a:pPr algn="r"/>
            <a:r>
              <a:rPr lang="el-CY" sz="520">
                <a:solidFill>
                  <a:schemeClr val="tx1"/>
                </a:solidFill>
                <a:latin typeface="EC Square Sans Pro" panose="020B0506040000020004" pitchFamily="34" charset="0"/>
              </a:rPr>
              <a:t>Βέλγιο</a:t>
            </a:r>
          </a:p>
          <a:p>
            <a:pPr algn="r"/>
            <a:r>
              <a:rPr lang="el-CY" sz="520">
                <a:solidFill>
                  <a:schemeClr val="tx1"/>
                </a:solidFill>
                <a:latin typeface="EC Square Sans Pro" panose="020B0506040000020004" pitchFamily="34" charset="0"/>
              </a:rPr>
              <a:t>Πορτογαλία</a:t>
            </a:r>
          </a:p>
          <a:p>
            <a:pPr algn="r"/>
            <a:r>
              <a:rPr lang="el-CY" sz="520">
                <a:solidFill>
                  <a:schemeClr val="tx1"/>
                </a:solidFill>
                <a:latin typeface="EC Square Sans Pro" panose="020B0506040000020004" pitchFamily="34" charset="0"/>
              </a:rPr>
              <a:t>Αυστρία</a:t>
            </a:r>
          </a:p>
          <a:p>
            <a:pPr algn="r"/>
            <a:r>
              <a:rPr lang="el-CY" sz="520">
                <a:solidFill>
                  <a:schemeClr val="tx1"/>
                </a:solidFill>
                <a:latin typeface="EC Square Sans Pro" panose="020B0506040000020004" pitchFamily="34" charset="0"/>
              </a:rPr>
              <a:t>Ουγγαρία</a:t>
            </a:r>
          </a:p>
          <a:p>
            <a:pPr algn="r"/>
            <a:r>
              <a:rPr lang="el-CY" sz="520">
                <a:solidFill>
                  <a:schemeClr val="tx1"/>
                </a:solidFill>
                <a:latin typeface="EC Square Sans Pro" panose="020B0506040000020004" pitchFamily="34" charset="0"/>
              </a:rPr>
              <a:t>Σουηδία</a:t>
            </a:r>
          </a:p>
          <a:p>
            <a:pPr algn="r"/>
            <a:r>
              <a:rPr lang="el-CY" sz="520">
                <a:solidFill>
                  <a:schemeClr val="tx1"/>
                </a:solidFill>
                <a:latin typeface="EC Square Sans Pro" panose="020B0506040000020004" pitchFamily="34" charset="0"/>
              </a:rPr>
              <a:t>Τσεχία</a:t>
            </a:r>
          </a:p>
          <a:p>
            <a:pPr algn="r"/>
            <a:r>
              <a:rPr lang="el-CY" sz="520">
                <a:solidFill>
                  <a:schemeClr val="tx1"/>
                </a:solidFill>
                <a:latin typeface="EC Square Sans Pro" panose="020B0506040000020004" pitchFamily="34" charset="0"/>
              </a:rPr>
              <a:t>Βουλγαρία</a:t>
            </a:r>
          </a:p>
          <a:p>
            <a:pPr algn="r"/>
            <a:r>
              <a:rPr lang="el-CY" sz="520">
                <a:solidFill>
                  <a:schemeClr val="tx1"/>
                </a:solidFill>
                <a:latin typeface="EC Square Sans Pro" panose="020B0506040000020004" pitchFamily="34" charset="0"/>
              </a:rPr>
              <a:t>Κροατία</a:t>
            </a:r>
          </a:p>
          <a:p>
            <a:pPr algn="r"/>
            <a:r>
              <a:rPr lang="el-CY" sz="520">
                <a:solidFill>
                  <a:schemeClr val="tx1"/>
                </a:solidFill>
                <a:latin typeface="EC Square Sans Pro" panose="020B0506040000020004" pitchFamily="34" charset="0"/>
              </a:rPr>
              <a:t>Φινλανδία</a:t>
            </a:r>
          </a:p>
          <a:p>
            <a:pPr algn="r"/>
            <a:r>
              <a:rPr lang="el-CY" sz="520">
                <a:solidFill>
                  <a:schemeClr val="tx1"/>
                </a:solidFill>
                <a:latin typeface="EC Square Sans Pro" panose="020B0506040000020004" pitchFamily="34" charset="0"/>
              </a:rPr>
              <a:t>Λιθουανία</a:t>
            </a:r>
          </a:p>
          <a:p>
            <a:pPr algn="r"/>
            <a:r>
              <a:rPr lang="el-CY" sz="520">
                <a:solidFill>
                  <a:schemeClr val="tx1"/>
                </a:solidFill>
                <a:latin typeface="EC Square Sans Pro" panose="020B0506040000020004" pitchFamily="34" charset="0"/>
              </a:rPr>
              <a:t>Σλοβακία</a:t>
            </a:r>
          </a:p>
          <a:p>
            <a:pPr algn="r"/>
            <a:r>
              <a:rPr lang="el-CY" sz="520">
                <a:solidFill>
                  <a:schemeClr val="tx1"/>
                </a:solidFill>
                <a:latin typeface="EC Square Sans Pro" panose="020B0506040000020004" pitchFamily="34" charset="0"/>
              </a:rPr>
              <a:t>Κύπρος</a:t>
            </a:r>
          </a:p>
          <a:p>
            <a:pPr algn="r"/>
            <a:r>
              <a:rPr lang="el-CY" sz="520">
                <a:solidFill>
                  <a:schemeClr val="tx1"/>
                </a:solidFill>
                <a:latin typeface="EC Square Sans Pro" panose="020B0506040000020004" pitchFamily="34" charset="0"/>
              </a:rPr>
              <a:t>Σλοβενία</a:t>
            </a:r>
          </a:p>
          <a:p>
            <a:pPr algn="r"/>
            <a:r>
              <a:rPr lang="el-CY" sz="520">
                <a:solidFill>
                  <a:schemeClr val="tx1"/>
                </a:solidFill>
                <a:latin typeface="EC Square Sans Pro" panose="020B0506040000020004" pitchFamily="34" charset="0"/>
              </a:rPr>
              <a:t>Λετονία</a:t>
            </a:r>
          </a:p>
          <a:p>
            <a:pPr algn="r"/>
            <a:r>
              <a:rPr lang="el-CY" sz="520">
                <a:solidFill>
                  <a:schemeClr val="tx1"/>
                </a:solidFill>
                <a:latin typeface="EC Square Sans Pro" panose="020B0506040000020004" pitchFamily="34" charset="0"/>
              </a:rPr>
              <a:t>Εσθονία</a:t>
            </a:r>
          </a:p>
          <a:p>
            <a:pPr algn="r"/>
            <a:r>
              <a:rPr lang="el-CY" sz="520">
                <a:solidFill>
                  <a:schemeClr val="tx1"/>
                </a:solidFill>
                <a:latin typeface="EC Square Sans Pro" panose="020B0506040000020004" pitchFamily="34" charset="0"/>
              </a:rPr>
              <a:t>Λουξεμβούργο</a:t>
            </a:r>
          </a:p>
          <a:p>
            <a:pPr algn="r"/>
            <a:r>
              <a:rPr lang="el-CY" sz="520">
                <a:solidFill>
                  <a:schemeClr val="tx1"/>
                </a:solidFill>
                <a:latin typeface="EC Square Sans Pro" panose="020B0506040000020004" pitchFamily="34" charset="0"/>
              </a:rPr>
              <a:t>Μάλτα</a:t>
            </a:r>
          </a:p>
        </p:txBody>
      </p:sp>
      <p:sp>
        <p:nvSpPr>
          <p:cNvPr id="6158" name="TextBox 6157">
            <a:extLst>
              <a:ext uri="{FF2B5EF4-FFF2-40B4-BE49-F238E27FC236}">
                <a16:creationId xmlns:a16="http://schemas.microsoft.com/office/drawing/2014/main" id="{47FF2A9D-5520-CF5A-7E2E-CE8192F11D55}"/>
              </a:ext>
            </a:extLst>
          </p:cNvPr>
          <p:cNvSpPr txBox="1"/>
          <p:nvPr/>
        </p:nvSpPr>
        <p:spPr>
          <a:xfrm>
            <a:off x="2083406" y="6017675"/>
            <a:ext cx="735993" cy="160875"/>
          </a:xfrm>
          <a:prstGeom prst="rect">
            <a:avLst/>
          </a:prstGeom>
          <a:solidFill>
            <a:schemeClr val="bg1"/>
          </a:solidFill>
        </p:spPr>
        <p:txBody>
          <a:bodyPr wrap="square" lIns="0" tIns="0" rIns="0" bIns="0" rtlCol="0" anchor="t" anchorCtr="0">
            <a:noAutofit/>
          </a:bodyPr>
          <a:lstStyle/>
          <a:p>
            <a:pPr algn="l"/>
            <a:r>
              <a:rPr lang="el-CY" sz="800" b="1">
                <a:solidFill>
                  <a:schemeClr val="tx1"/>
                </a:solidFill>
                <a:latin typeface="EC Square Sans Pro" panose="020B0506040000020004" pitchFamily="34" charset="0"/>
              </a:rPr>
              <a:t>Βοοειδή</a:t>
            </a:r>
          </a:p>
        </p:txBody>
      </p:sp>
      <p:sp>
        <p:nvSpPr>
          <p:cNvPr id="6159" name="TextBox 6158">
            <a:extLst>
              <a:ext uri="{FF2B5EF4-FFF2-40B4-BE49-F238E27FC236}">
                <a16:creationId xmlns:a16="http://schemas.microsoft.com/office/drawing/2014/main" id="{5EAD5261-53D8-6C0B-C322-732BBC3D90A8}"/>
              </a:ext>
            </a:extLst>
          </p:cNvPr>
          <p:cNvSpPr txBox="1"/>
          <p:nvPr/>
        </p:nvSpPr>
        <p:spPr>
          <a:xfrm>
            <a:off x="2968624" y="6015550"/>
            <a:ext cx="316251" cy="160873"/>
          </a:xfrm>
          <a:prstGeom prst="rect">
            <a:avLst/>
          </a:prstGeom>
          <a:solidFill>
            <a:schemeClr val="bg1"/>
          </a:solidFill>
        </p:spPr>
        <p:txBody>
          <a:bodyPr wrap="square" lIns="0" tIns="0" rIns="0" bIns="0" rtlCol="0" anchor="t" anchorCtr="0">
            <a:noAutofit/>
          </a:bodyPr>
          <a:lstStyle/>
          <a:p>
            <a:pPr algn="l"/>
            <a:r>
              <a:rPr lang="el-CY" sz="800" b="1" dirty="0">
                <a:solidFill>
                  <a:schemeClr val="tx1"/>
                </a:solidFill>
                <a:latin typeface="EC Square Sans Pro" panose="020B0506040000020004" pitchFamily="34" charset="0"/>
              </a:rPr>
              <a:t>Χοίροι</a:t>
            </a:r>
          </a:p>
        </p:txBody>
      </p:sp>
      <p:sp>
        <p:nvSpPr>
          <p:cNvPr id="6160" name="TextBox 6159">
            <a:extLst>
              <a:ext uri="{FF2B5EF4-FFF2-40B4-BE49-F238E27FC236}">
                <a16:creationId xmlns:a16="http://schemas.microsoft.com/office/drawing/2014/main" id="{5FAB368C-59D3-913B-61EA-9CEBB6035AE2}"/>
              </a:ext>
            </a:extLst>
          </p:cNvPr>
          <p:cNvSpPr txBox="1"/>
          <p:nvPr/>
        </p:nvSpPr>
        <p:spPr>
          <a:xfrm>
            <a:off x="3349626" y="6015549"/>
            <a:ext cx="393438" cy="160873"/>
          </a:xfrm>
          <a:prstGeom prst="rect">
            <a:avLst/>
          </a:prstGeom>
          <a:solidFill>
            <a:schemeClr val="bg1"/>
          </a:solidFill>
        </p:spPr>
        <p:txBody>
          <a:bodyPr wrap="square" lIns="0" tIns="0" rIns="0" bIns="0" rtlCol="0" anchor="t" anchorCtr="0">
            <a:noAutofit/>
          </a:bodyPr>
          <a:lstStyle/>
          <a:p>
            <a:pPr algn="l"/>
            <a:r>
              <a:rPr lang="el-CY" sz="800" b="1" dirty="0">
                <a:solidFill>
                  <a:schemeClr val="tx1"/>
                </a:solidFill>
                <a:latin typeface="EC Square Sans Pro" panose="020B0506040000020004" pitchFamily="34" charset="0"/>
              </a:rPr>
              <a:t>Πρόβατα</a:t>
            </a:r>
          </a:p>
        </p:txBody>
      </p:sp>
      <p:sp>
        <p:nvSpPr>
          <p:cNvPr id="6161" name="TextBox 6160">
            <a:extLst>
              <a:ext uri="{FF2B5EF4-FFF2-40B4-BE49-F238E27FC236}">
                <a16:creationId xmlns:a16="http://schemas.microsoft.com/office/drawing/2014/main" id="{2FE6F08A-5FA4-003F-9620-F3BCE343A20E}"/>
              </a:ext>
            </a:extLst>
          </p:cNvPr>
          <p:cNvSpPr txBox="1"/>
          <p:nvPr/>
        </p:nvSpPr>
        <p:spPr>
          <a:xfrm>
            <a:off x="3805700" y="6015548"/>
            <a:ext cx="316251" cy="160875"/>
          </a:xfrm>
          <a:prstGeom prst="rect">
            <a:avLst/>
          </a:prstGeom>
          <a:solidFill>
            <a:schemeClr val="bg1"/>
          </a:solidFill>
        </p:spPr>
        <p:txBody>
          <a:bodyPr wrap="square" lIns="0" tIns="0" rIns="0" bIns="0" rtlCol="0" anchor="t" anchorCtr="0">
            <a:noAutofit/>
          </a:bodyPr>
          <a:lstStyle/>
          <a:p>
            <a:pPr algn="l"/>
            <a:r>
              <a:rPr lang="el-CY" sz="800" b="1">
                <a:solidFill>
                  <a:schemeClr val="tx1"/>
                </a:solidFill>
                <a:latin typeface="EC Square Sans Pro" panose="020B0506040000020004" pitchFamily="34" charset="0"/>
              </a:rPr>
              <a:t>Αίγες</a:t>
            </a:r>
          </a:p>
        </p:txBody>
      </p:sp>
      <p:sp>
        <p:nvSpPr>
          <p:cNvPr id="11" name="Rectángulo: esquinas redondeadas 10">
            <a:extLst>
              <a:ext uri="{FF2B5EF4-FFF2-40B4-BE49-F238E27FC236}">
                <a16:creationId xmlns:a16="http://schemas.microsoft.com/office/drawing/2014/main" id="{D121B73E-E0EE-4166-B1E2-BC54E9278428}"/>
              </a:ext>
            </a:extLst>
          </p:cNvPr>
          <p:cNvSpPr/>
          <p:nvPr/>
        </p:nvSpPr>
        <p:spPr>
          <a:xfrm>
            <a:off x="109742" y="5040669"/>
            <a:ext cx="5986258" cy="22348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162" name="TextBox 6161">
            <a:extLst>
              <a:ext uri="{FF2B5EF4-FFF2-40B4-BE49-F238E27FC236}">
                <a16:creationId xmlns:a16="http://schemas.microsoft.com/office/drawing/2014/main" id="{26899BDA-7DC8-919F-FD5A-D86E89ABB6F5}"/>
              </a:ext>
            </a:extLst>
          </p:cNvPr>
          <p:cNvSpPr txBox="1"/>
          <p:nvPr/>
        </p:nvSpPr>
        <p:spPr>
          <a:xfrm>
            <a:off x="47134" y="6286327"/>
            <a:ext cx="5029691" cy="552083"/>
          </a:xfrm>
          <a:prstGeom prst="rect">
            <a:avLst/>
          </a:prstGeom>
          <a:solidFill>
            <a:schemeClr val="bg1"/>
          </a:solidFill>
        </p:spPr>
        <p:txBody>
          <a:bodyPr wrap="square" lIns="0" tIns="0" rIns="0" bIns="0" rtlCol="0" anchor="t" anchorCtr="0">
            <a:noAutofit/>
          </a:bodyPr>
          <a:lstStyle/>
          <a:p>
            <a:pPr algn="l"/>
            <a:r>
              <a:rPr lang="el-CY" sz="700" dirty="0">
                <a:solidFill>
                  <a:schemeClr val="tx1"/>
                </a:solidFill>
                <a:latin typeface="EC Square Sans Pro" panose="020B0506040000020004" pitchFamily="34" charset="0"/>
              </a:rPr>
              <a:t>Σημείωση: περιλαμβάνει εκτιμήσεις και προσωρινά δεδομένα.</a:t>
            </a:r>
          </a:p>
          <a:p>
            <a:pPr algn="l"/>
            <a:r>
              <a:rPr lang="el-CY" sz="700" dirty="0">
                <a:solidFill>
                  <a:schemeClr val="tx1"/>
                </a:solidFill>
                <a:latin typeface="EC Square Sans Pro" panose="020B0506040000020004" pitchFamily="34" charset="0"/>
              </a:rPr>
              <a:t>* Ο χαρακτηρισμός αυτός δεν θίγει τις θέσεις ως προς το καθεστώς, είναι δε σύμφωνος με την απόφαση 1244/1999 του Συμβουλίου Ασφαλείας του ΟΗΕ και τη γνωμοδότηση του Διεθνούς Δικαστηρίου για τη διακήρυξη της ανεξαρτησίας του Κοσσυφοπεδίου.</a:t>
            </a:r>
          </a:p>
          <a:p>
            <a:pPr algn="l"/>
            <a:r>
              <a:rPr lang="el-CY" sz="700" i="1" dirty="0">
                <a:solidFill>
                  <a:schemeClr val="tx1"/>
                </a:solidFill>
                <a:latin typeface="EC Square Sans Pro" panose="020B0506040000020004" pitchFamily="34" charset="0"/>
              </a:rPr>
              <a:t>Πηγή:</a:t>
            </a:r>
            <a:r>
              <a:rPr lang="el-CY" sz="700" dirty="0">
                <a:solidFill>
                  <a:schemeClr val="tx1"/>
                </a:solidFill>
                <a:latin typeface="EC Square Sans Pro" panose="020B0506040000020004" pitchFamily="34" charset="0"/>
              </a:rPr>
              <a:t> Eurostat (κωδικοί online δεδομένων: apro_mt_lscatl, apro_mt_lspig, apro_mt_lssheep, apro_mt_lsgoat)</a:t>
            </a:r>
          </a:p>
        </p:txBody>
      </p:sp>
      <p:sp>
        <p:nvSpPr>
          <p:cNvPr id="6163" name="TextBox 6162">
            <a:extLst>
              <a:ext uri="{FF2B5EF4-FFF2-40B4-BE49-F238E27FC236}">
                <a16:creationId xmlns:a16="http://schemas.microsoft.com/office/drawing/2014/main" id="{1CED09E6-AFB8-2645-5D92-723439C7798E}"/>
              </a:ext>
            </a:extLst>
          </p:cNvPr>
          <p:cNvSpPr txBox="1"/>
          <p:nvPr/>
        </p:nvSpPr>
        <p:spPr>
          <a:xfrm>
            <a:off x="6324600" y="3202252"/>
            <a:ext cx="2201812" cy="372797"/>
          </a:xfrm>
          <a:prstGeom prst="rect">
            <a:avLst/>
          </a:prstGeom>
          <a:solidFill>
            <a:schemeClr val="bg1"/>
          </a:solidFill>
        </p:spPr>
        <p:txBody>
          <a:bodyPr wrap="square" lIns="0" tIns="0" rIns="0" bIns="0" rtlCol="0" anchor="t" anchorCtr="0">
            <a:noAutofit/>
          </a:bodyPr>
          <a:lstStyle/>
          <a:p>
            <a:pPr algn="l"/>
            <a:r>
              <a:rPr lang="el-CY" sz="1300" b="1">
                <a:solidFill>
                  <a:schemeClr val="tx1"/>
                </a:solidFill>
                <a:latin typeface="EC Square Sans Pro" panose="020B0506040000020004" pitchFamily="34" charset="0"/>
              </a:rPr>
              <a:t>Ζωικό κεφάλαιο</a:t>
            </a:r>
          </a:p>
          <a:p>
            <a:pPr algn="l"/>
            <a:r>
              <a:rPr lang="el-CY" sz="1050">
                <a:solidFill>
                  <a:schemeClr val="tx1"/>
                </a:solidFill>
                <a:latin typeface="EC Square Sans Pro" panose="020B0506040000020004" pitchFamily="34" charset="0"/>
              </a:rPr>
              <a:t>(% συνολικών ζωικών μονάδων. 2020)</a:t>
            </a:r>
          </a:p>
        </p:txBody>
      </p:sp>
      <p:sp>
        <p:nvSpPr>
          <p:cNvPr id="6164" name="TextBox 6163">
            <a:extLst>
              <a:ext uri="{FF2B5EF4-FFF2-40B4-BE49-F238E27FC236}">
                <a16:creationId xmlns:a16="http://schemas.microsoft.com/office/drawing/2014/main" id="{8517152E-B997-01DF-1565-61F4BF8BFCA2}"/>
              </a:ext>
            </a:extLst>
          </p:cNvPr>
          <p:cNvSpPr txBox="1"/>
          <p:nvPr/>
        </p:nvSpPr>
        <p:spPr>
          <a:xfrm rot="16200000">
            <a:off x="9170831" y="3454797"/>
            <a:ext cx="542226" cy="5318310"/>
          </a:xfrm>
          <a:prstGeom prst="rect">
            <a:avLst/>
          </a:prstGeom>
          <a:solidFill>
            <a:schemeClr val="bg1"/>
          </a:solidFill>
        </p:spPr>
        <p:txBody>
          <a:bodyPr wrap="square" lIns="0" tIns="0" rIns="0" bIns="0" rtlCol="0" anchor="t" anchorCtr="0">
            <a:noAutofit/>
          </a:bodyPr>
          <a:lstStyle/>
          <a:p>
            <a:pPr algn="r">
              <a:spcAft>
                <a:spcPts val="450"/>
              </a:spcAft>
            </a:pPr>
            <a:r>
              <a:rPr lang="el-CY" sz="800" dirty="0">
                <a:solidFill>
                  <a:schemeClr val="tx1"/>
                </a:solidFill>
                <a:latin typeface="EC Square Sans Pro" panose="020B0506040000020004" pitchFamily="34" charset="0"/>
              </a:rPr>
              <a:t>ΕΕ</a:t>
            </a:r>
          </a:p>
          <a:p>
            <a:pPr algn="r">
              <a:spcAft>
                <a:spcPts val="450"/>
              </a:spcAft>
            </a:pPr>
            <a:endParaRPr lang="en-US" sz="800" dirty="0">
              <a:solidFill>
                <a:schemeClr val="tx1"/>
              </a:solidFill>
              <a:latin typeface="EC Square Sans Pro" panose="020B0506040000020004" pitchFamily="34" charset="0"/>
            </a:endParaRPr>
          </a:p>
          <a:p>
            <a:pPr algn="r">
              <a:spcAft>
                <a:spcPts val="450"/>
              </a:spcAft>
            </a:pPr>
            <a:r>
              <a:rPr lang="el-CY" sz="600" dirty="0">
                <a:solidFill>
                  <a:schemeClr val="tx1"/>
                </a:solidFill>
                <a:latin typeface="EC Square Sans Pro" panose="020B0506040000020004" pitchFamily="34" charset="0"/>
              </a:rPr>
              <a:t>Λουξεμβούργο</a:t>
            </a:r>
          </a:p>
          <a:p>
            <a:pPr algn="r">
              <a:spcAft>
                <a:spcPts val="450"/>
              </a:spcAft>
            </a:pPr>
            <a:r>
              <a:rPr lang="el-CY" sz="800" dirty="0">
                <a:solidFill>
                  <a:schemeClr val="tx1"/>
                </a:solidFill>
                <a:latin typeface="EC Square Sans Pro" panose="020B0506040000020004" pitchFamily="34" charset="0"/>
              </a:rPr>
              <a:t>Ιρλανδία</a:t>
            </a:r>
          </a:p>
          <a:p>
            <a:pPr algn="r">
              <a:spcAft>
                <a:spcPts val="450"/>
              </a:spcAft>
            </a:pPr>
            <a:r>
              <a:rPr lang="el-CY" sz="800" dirty="0">
                <a:solidFill>
                  <a:schemeClr val="tx1"/>
                </a:solidFill>
                <a:latin typeface="EC Square Sans Pro" panose="020B0506040000020004" pitchFamily="34" charset="0"/>
              </a:rPr>
              <a:t>Σλοβενία</a:t>
            </a:r>
          </a:p>
          <a:p>
            <a:pPr algn="r">
              <a:spcAft>
                <a:spcPts val="450"/>
              </a:spcAft>
            </a:pPr>
            <a:r>
              <a:rPr lang="el-CY" sz="800" dirty="0">
                <a:solidFill>
                  <a:schemeClr val="tx1"/>
                </a:solidFill>
                <a:latin typeface="EC Square Sans Pro" panose="020B0506040000020004" pitchFamily="34" charset="0"/>
              </a:rPr>
              <a:t>Λιθουανία</a:t>
            </a:r>
          </a:p>
          <a:p>
            <a:pPr algn="r">
              <a:spcAft>
                <a:spcPts val="450"/>
              </a:spcAft>
            </a:pPr>
            <a:r>
              <a:rPr lang="el-CY" sz="800" dirty="0">
                <a:solidFill>
                  <a:schemeClr val="tx1"/>
                </a:solidFill>
                <a:latin typeface="EC Square Sans Pro" panose="020B0506040000020004" pitchFamily="34" charset="0"/>
              </a:rPr>
              <a:t>Γαλλία</a:t>
            </a:r>
          </a:p>
          <a:p>
            <a:pPr algn="r">
              <a:spcAft>
                <a:spcPts val="450"/>
              </a:spcAft>
            </a:pPr>
            <a:r>
              <a:rPr lang="el-CY" sz="800" dirty="0">
                <a:solidFill>
                  <a:schemeClr val="tx1"/>
                </a:solidFill>
                <a:latin typeface="EC Square Sans Pro" panose="020B0506040000020004" pitchFamily="34" charset="0"/>
              </a:rPr>
              <a:t>Εσθονία</a:t>
            </a:r>
          </a:p>
          <a:p>
            <a:pPr algn="r">
              <a:spcAft>
                <a:spcPts val="450"/>
              </a:spcAft>
            </a:pPr>
            <a:r>
              <a:rPr lang="el-CY" sz="800" dirty="0">
                <a:solidFill>
                  <a:schemeClr val="tx1"/>
                </a:solidFill>
                <a:latin typeface="EC Square Sans Pro" panose="020B0506040000020004" pitchFamily="34" charset="0"/>
              </a:rPr>
              <a:t>Λετονία</a:t>
            </a:r>
          </a:p>
          <a:p>
            <a:pPr algn="r">
              <a:spcAft>
                <a:spcPts val="450"/>
              </a:spcAft>
            </a:pPr>
            <a:r>
              <a:rPr lang="el-CY" sz="800" dirty="0">
                <a:solidFill>
                  <a:schemeClr val="tx1"/>
                </a:solidFill>
                <a:latin typeface="EC Square Sans Pro" panose="020B0506040000020004" pitchFamily="34" charset="0"/>
              </a:rPr>
              <a:t>Τσεχία</a:t>
            </a:r>
          </a:p>
          <a:p>
            <a:pPr algn="r">
              <a:spcAft>
                <a:spcPts val="450"/>
              </a:spcAft>
            </a:pPr>
            <a:r>
              <a:rPr lang="el-CY" sz="800" dirty="0">
                <a:solidFill>
                  <a:schemeClr val="tx1"/>
                </a:solidFill>
                <a:latin typeface="EC Square Sans Pro" panose="020B0506040000020004" pitchFamily="34" charset="0"/>
              </a:rPr>
              <a:t>Φινλανδία</a:t>
            </a:r>
          </a:p>
          <a:p>
            <a:pPr algn="r">
              <a:spcAft>
                <a:spcPts val="450"/>
              </a:spcAft>
            </a:pPr>
            <a:r>
              <a:rPr lang="el-CY" sz="800" dirty="0">
                <a:solidFill>
                  <a:schemeClr val="tx1"/>
                </a:solidFill>
                <a:latin typeface="EC Square Sans Pro" panose="020B0506040000020004" pitchFamily="34" charset="0"/>
              </a:rPr>
              <a:t>Σουηδία</a:t>
            </a:r>
          </a:p>
          <a:p>
            <a:pPr algn="r">
              <a:spcAft>
                <a:spcPts val="450"/>
              </a:spcAft>
            </a:pPr>
            <a:r>
              <a:rPr lang="el-CY" sz="800" dirty="0">
                <a:solidFill>
                  <a:schemeClr val="tx1"/>
                </a:solidFill>
                <a:latin typeface="EC Square Sans Pro" panose="020B0506040000020004" pitchFamily="34" charset="0"/>
              </a:rPr>
              <a:t>Αυστρία</a:t>
            </a:r>
          </a:p>
          <a:p>
            <a:pPr algn="r">
              <a:spcAft>
                <a:spcPts val="450"/>
              </a:spcAft>
            </a:pPr>
            <a:r>
              <a:rPr lang="el-CY" sz="800" dirty="0">
                <a:solidFill>
                  <a:schemeClr val="tx1"/>
                </a:solidFill>
                <a:latin typeface="EC Square Sans Pro" panose="020B0506040000020004" pitchFamily="34" charset="0"/>
              </a:rPr>
              <a:t>Σλοβακία</a:t>
            </a:r>
          </a:p>
          <a:p>
            <a:pPr algn="r">
              <a:spcAft>
                <a:spcPts val="450"/>
              </a:spcAft>
            </a:pPr>
            <a:r>
              <a:rPr lang="el-CY" sz="800" dirty="0">
                <a:solidFill>
                  <a:schemeClr val="tx1"/>
                </a:solidFill>
                <a:latin typeface="EC Square Sans Pro" panose="020B0506040000020004" pitchFamily="34" charset="0"/>
              </a:rPr>
              <a:t>Βουλγαρία</a:t>
            </a:r>
          </a:p>
          <a:p>
            <a:pPr algn="r">
              <a:spcAft>
                <a:spcPts val="450"/>
              </a:spcAft>
            </a:pPr>
            <a:r>
              <a:rPr lang="el-CY" sz="800" dirty="0">
                <a:solidFill>
                  <a:schemeClr val="tx1"/>
                </a:solidFill>
                <a:latin typeface="EC Square Sans Pro" panose="020B0506040000020004" pitchFamily="34" charset="0"/>
              </a:rPr>
              <a:t>Γερμανία</a:t>
            </a:r>
          </a:p>
          <a:p>
            <a:pPr algn="r">
              <a:spcAft>
                <a:spcPts val="450"/>
              </a:spcAft>
            </a:pPr>
            <a:r>
              <a:rPr lang="el-CY" sz="800" dirty="0">
                <a:solidFill>
                  <a:schemeClr val="tx1"/>
                </a:solidFill>
                <a:latin typeface="EC Square Sans Pro" panose="020B0506040000020004" pitchFamily="34" charset="0"/>
              </a:rPr>
              <a:t>Ιταλία</a:t>
            </a:r>
          </a:p>
          <a:p>
            <a:pPr algn="r">
              <a:spcAft>
                <a:spcPts val="450"/>
              </a:spcAft>
            </a:pPr>
            <a:r>
              <a:rPr lang="el-CY" sz="800" dirty="0">
                <a:solidFill>
                  <a:schemeClr val="tx1"/>
                </a:solidFill>
                <a:latin typeface="EC Square Sans Pro" panose="020B0506040000020004" pitchFamily="34" charset="0"/>
              </a:rPr>
              <a:t>Πολωνία</a:t>
            </a:r>
          </a:p>
          <a:p>
            <a:pPr algn="r">
              <a:spcAft>
                <a:spcPts val="450"/>
              </a:spcAft>
            </a:pPr>
            <a:r>
              <a:rPr lang="el-CY" sz="800" dirty="0">
                <a:solidFill>
                  <a:schemeClr val="tx1"/>
                </a:solidFill>
                <a:latin typeface="EC Square Sans Pro" panose="020B0506040000020004" pitchFamily="34" charset="0"/>
              </a:rPr>
              <a:t>Πορτογαλία</a:t>
            </a:r>
          </a:p>
          <a:p>
            <a:pPr algn="r">
              <a:spcAft>
                <a:spcPts val="450"/>
              </a:spcAft>
            </a:pPr>
            <a:r>
              <a:rPr lang="el-CY" sz="800" dirty="0">
                <a:solidFill>
                  <a:schemeClr val="tx1"/>
                </a:solidFill>
                <a:latin typeface="EC Square Sans Pro" panose="020B0506040000020004" pitchFamily="34" charset="0"/>
              </a:rPr>
              <a:t>Βέλγιο</a:t>
            </a:r>
          </a:p>
          <a:p>
            <a:pPr algn="r">
              <a:spcAft>
                <a:spcPts val="450"/>
              </a:spcAft>
            </a:pPr>
            <a:r>
              <a:rPr lang="el-CY" sz="800" dirty="0">
                <a:solidFill>
                  <a:schemeClr val="tx1"/>
                </a:solidFill>
                <a:latin typeface="EC Square Sans Pro" panose="020B0506040000020004" pitchFamily="34" charset="0"/>
              </a:rPr>
              <a:t>Ολλανδία</a:t>
            </a:r>
          </a:p>
          <a:p>
            <a:pPr algn="r">
              <a:spcAft>
                <a:spcPts val="450"/>
              </a:spcAft>
            </a:pPr>
            <a:r>
              <a:rPr lang="el-CY" sz="800" dirty="0">
                <a:solidFill>
                  <a:schemeClr val="tx1"/>
                </a:solidFill>
                <a:latin typeface="EC Square Sans Pro" panose="020B0506040000020004" pitchFamily="34" charset="0"/>
              </a:rPr>
              <a:t>Κροατία</a:t>
            </a:r>
          </a:p>
          <a:p>
            <a:pPr algn="r">
              <a:spcAft>
                <a:spcPts val="450"/>
              </a:spcAft>
            </a:pPr>
            <a:r>
              <a:rPr lang="el-CY" sz="800" dirty="0">
                <a:solidFill>
                  <a:schemeClr val="tx1"/>
                </a:solidFill>
                <a:latin typeface="EC Square Sans Pro" panose="020B0506040000020004" pitchFamily="34" charset="0"/>
              </a:rPr>
              <a:t>Ουγγαρία</a:t>
            </a:r>
          </a:p>
          <a:p>
            <a:pPr algn="r">
              <a:spcAft>
                <a:spcPts val="450"/>
              </a:spcAft>
            </a:pPr>
            <a:r>
              <a:rPr lang="el-CY" sz="800" dirty="0">
                <a:solidFill>
                  <a:schemeClr val="tx1"/>
                </a:solidFill>
                <a:latin typeface="EC Square Sans Pro" panose="020B0506040000020004" pitchFamily="34" charset="0"/>
              </a:rPr>
              <a:t>Ρουμανία</a:t>
            </a:r>
          </a:p>
          <a:p>
            <a:pPr algn="r">
              <a:spcAft>
                <a:spcPts val="450"/>
              </a:spcAft>
            </a:pPr>
            <a:r>
              <a:rPr lang="el-CY" sz="800" dirty="0">
                <a:solidFill>
                  <a:schemeClr val="tx1"/>
                </a:solidFill>
                <a:latin typeface="EC Square Sans Pro" panose="020B0506040000020004" pitchFamily="34" charset="0"/>
              </a:rPr>
              <a:t>Μάλτα</a:t>
            </a:r>
          </a:p>
          <a:p>
            <a:pPr algn="r">
              <a:spcAft>
                <a:spcPts val="450"/>
              </a:spcAft>
            </a:pPr>
            <a:r>
              <a:rPr lang="el-CY" sz="800" dirty="0">
                <a:solidFill>
                  <a:schemeClr val="tx1"/>
                </a:solidFill>
                <a:latin typeface="EC Square Sans Pro" panose="020B0506040000020004" pitchFamily="34" charset="0"/>
              </a:rPr>
              <a:t>Κύπρος</a:t>
            </a:r>
          </a:p>
          <a:p>
            <a:pPr algn="r">
              <a:spcAft>
                <a:spcPts val="450"/>
              </a:spcAft>
            </a:pPr>
            <a:r>
              <a:rPr lang="el-CY" sz="800" dirty="0">
                <a:solidFill>
                  <a:schemeClr val="tx1"/>
                </a:solidFill>
                <a:latin typeface="EC Square Sans Pro" panose="020B0506040000020004" pitchFamily="34" charset="0"/>
              </a:rPr>
              <a:t>Ισπανία</a:t>
            </a:r>
          </a:p>
          <a:p>
            <a:pPr algn="r">
              <a:spcAft>
                <a:spcPts val="450"/>
              </a:spcAft>
            </a:pPr>
            <a:r>
              <a:rPr lang="el-CY" sz="800" dirty="0">
                <a:solidFill>
                  <a:schemeClr val="tx1"/>
                </a:solidFill>
                <a:latin typeface="EC Square Sans Pro" panose="020B0506040000020004" pitchFamily="34" charset="0"/>
              </a:rPr>
              <a:t>Δανία</a:t>
            </a:r>
          </a:p>
          <a:p>
            <a:pPr algn="r">
              <a:spcAft>
                <a:spcPts val="450"/>
              </a:spcAft>
            </a:pPr>
            <a:r>
              <a:rPr lang="el-CY" sz="800" dirty="0">
                <a:solidFill>
                  <a:schemeClr val="tx1"/>
                </a:solidFill>
                <a:latin typeface="EC Square Sans Pro" panose="020B0506040000020004" pitchFamily="34" charset="0"/>
              </a:rPr>
              <a:t>Ελλάδα</a:t>
            </a:r>
          </a:p>
        </p:txBody>
      </p:sp>
      <p:sp>
        <p:nvSpPr>
          <p:cNvPr id="14" name="Rectángulo: esquinas redondeadas 13">
            <a:extLst>
              <a:ext uri="{FF2B5EF4-FFF2-40B4-BE49-F238E27FC236}">
                <a16:creationId xmlns:a16="http://schemas.microsoft.com/office/drawing/2014/main" id="{EC6C0E0B-1D98-4242-B3D7-DE2486D958DA}"/>
              </a:ext>
            </a:extLst>
          </p:cNvPr>
          <p:cNvSpPr/>
          <p:nvPr/>
        </p:nvSpPr>
        <p:spPr>
          <a:xfrm rot="5400000">
            <a:off x="9995889" y="4696666"/>
            <a:ext cx="2916999" cy="25602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Conector recto de flecha 11">
            <a:extLst>
              <a:ext uri="{FF2B5EF4-FFF2-40B4-BE49-F238E27FC236}">
                <a16:creationId xmlns:a16="http://schemas.microsoft.com/office/drawing/2014/main" id="{1D1C664C-FC1B-4744-9DE8-C78CA6BECE52}"/>
              </a:ext>
            </a:extLst>
          </p:cNvPr>
          <p:cNvCxnSpPr>
            <a:cxnSpLocks/>
          </p:cNvCxnSpPr>
          <p:nvPr/>
        </p:nvCxnSpPr>
        <p:spPr>
          <a:xfrm flipV="1">
            <a:off x="11430000" y="6301423"/>
            <a:ext cx="0" cy="48672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165" name="TextBox 6164">
            <a:extLst>
              <a:ext uri="{FF2B5EF4-FFF2-40B4-BE49-F238E27FC236}">
                <a16:creationId xmlns:a16="http://schemas.microsoft.com/office/drawing/2014/main" id="{7B013310-0E74-98E5-4D92-D344824EC6C1}"/>
              </a:ext>
            </a:extLst>
          </p:cNvPr>
          <p:cNvSpPr txBox="1"/>
          <p:nvPr/>
        </p:nvSpPr>
        <p:spPr>
          <a:xfrm>
            <a:off x="8343488" y="6378715"/>
            <a:ext cx="311560" cy="99334"/>
          </a:xfrm>
          <a:prstGeom prst="rect">
            <a:avLst/>
          </a:prstGeom>
          <a:solidFill>
            <a:schemeClr val="bg1"/>
          </a:solidFill>
        </p:spPr>
        <p:txBody>
          <a:bodyPr wrap="square" lIns="0" tIns="0" rIns="0" bIns="0" rtlCol="0" anchor="t" anchorCtr="0">
            <a:noAutofit/>
          </a:bodyPr>
          <a:lstStyle/>
          <a:p>
            <a:pPr algn="l"/>
            <a:r>
              <a:rPr lang="el-CY" sz="700" b="1">
                <a:solidFill>
                  <a:schemeClr val="tx1"/>
                </a:solidFill>
                <a:latin typeface="EC Square Sans Pro" panose="020B0506040000020004" pitchFamily="34" charset="0"/>
              </a:rPr>
              <a:t>Βοοειδή</a:t>
            </a:r>
          </a:p>
        </p:txBody>
      </p:sp>
      <p:sp>
        <p:nvSpPr>
          <p:cNvPr id="6166" name="TextBox 6165">
            <a:extLst>
              <a:ext uri="{FF2B5EF4-FFF2-40B4-BE49-F238E27FC236}">
                <a16:creationId xmlns:a16="http://schemas.microsoft.com/office/drawing/2014/main" id="{CC9E72CA-47F8-BD42-D083-CE8D7AD8FA2A}"/>
              </a:ext>
            </a:extLst>
          </p:cNvPr>
          <p:cNvSpPr txBox="1"/>
          <p:nvPr/>
        </p:nvSpPr>
        <p:spPr>
          <a:xfrm>
            <a:off x="8760300" y="6378715"/>
            <a:ext cx="250350" cy="99334"/>
          </a:xfrm>
          <a:prstGeom prst="rect">
            <a:avLst/>
          </a:prstGeom>
          <a:solidFill>
            <a:schemeClr val="bg1"/>
          </a:solidFill>
        </p:spPr>
        <p:txBody>
          <a:bodyPr wrap="square" lIns="0" tIns="0" rIns="0" bIns="0" rtlCol="0" anchor="t" anchorCtr="0">
            <a:noAutofit/>
          </a:bodyPr>
          <a:lstStyle/>
          <a:p>
            <a:pPr algn="l"/>
            <a:r>
              <a:rPr lang="el-CY" sz="700" b="1" dirty="0">
                <a:solidFill>
                  <a:schemeClr val="tx1"/>
                </a:solidFill>
                <a:latin typeface="EC Square Sans Pro" panose="020B0506040000020004" pitchFamily="34" charset="0"/>
              </a:rPr>
              <a:t>Χοίροι</a:t>
            </a:r>
          </a:p>
        </p:txBody>
      </p:sp>
      <p:sp>
        <p:nvSpPr>
          <p:cNvPr id="6167" name="TextBox 6166">
            <a:extLst>
              <a:ext uri="{FF2B5EF4-FFF2-40B4-BE49-F238E27FC236}">
                <a16:creationId xmlns:a16="http://schemas.microsoft.com/office/drawing/2014/main" id="{E6F28271-1CD3-9D60-6A2E-3A12FE22A82E}"/>
              </a:ext>
            </a:extLst>
          </p:cNvPr>
          <p:cNvSpPr txBox="1"/>
          <p:nvPr/>
        </p:nvSpPr>
        <p:spPr>
          <a:xfrm>
            <a:off x="9105404" y="6378715"/>
            <a:ext cx="348562" cy="99334"/>
          </a:xfrm>
          <a:prstGeom prst="rect">
            <a:avLst/>
          </a:prstGeom>
          <a:solidFill>
            <a:schemeClr val="bg1"/>
          </a:solidFill>
        </p:spPr>
        <p:txBody>
          <a:bodyPr wrap="square" lIns="0" tIns="0" rIns="0" bIns="0" rtlCol="0" anchor="t" anchorCtr="0">
            <a:noAutofit/>
          </a:bodyPr>
          <a:lstStyle/>
          <a:p>
            <a:pPr algn="l"/>
            <a:r>
              <a:rPr lang="el-CY" sz="700" b="1" dirty="0">
                <a:solidFill>
                  <a:schemeClr val="tx1"/>
                </a:solidFill>
                <a:latin typeface="EC Square Sans Pro" panose="020B0506040000020004" pitchFamily="34" charset="0"/>
              </a:rPr>
              <a:t>Πρόβατα</a:t>
            </a:r>
          </a:p>
        </p:txBody>
      </p:sp>
      <p:sp>
        <p:nvSpPr>
          <p:cNvPr id="6168" name="TextBox 6167">
            <a:extLst>
              <a:ext uri="{FF2B5EF4-FFF2-40B4-BE49-F238E27FC236}">
                <a16:creationId xmlns:a16="http://schemas.microsoft.com/office/drawing/2014/main" id="{859B1B31-5EEE-6C1E-83AB-DBB9DD50D0F7}"/>
              </a:ext>
            </a:extLst>
          </p:cNvPr>
          <p:cNvSpPr txBox="1"/>
          <p:nvPr/>
        </p:nvSpPr>
        <p:spPr>
          <a:xfrm>
            <a:off x="9544867" y="6378715"/>
            <a:ext cx="304789" cy="99334"/>
          </a:xfrm>
          <a:prstGeom prst="rect">
            <a:avLst/>
          </a:prstGeom>
          <a:solidFill>
            <a:schemeClr val="bg1"/>
          </a:solidFill>
        </p:spPr>
        <p:txBody>
          <a:bodyPr wrap="square" lIns="0" tIns="0" rIns="0" bIns="0" rtlCol="0" anchor="t" anchorCtr="0">
            <a:noAutofit/>
          </a:bodyPr>
          <a:lstStyle/>
          <a:p>
            <a:pPr algn="l"/>
            <a:r>
              <a:rPr lang="el-CY" sz="700" b="1">
                <a:solidFill>
                  <a:schemeClr val="tx1"/>
                </a:solidFill>
                <a:latin typeface="EC Square Sans Pro" panose="020B0506040000020004" pitchFamily="34" charset="0"/>
              </a:rPr>
              <a:t>Αίγες</a:t>
            </a:r>
          </a:p>
        </p:txBody>
      </p:sp>
      <p:sp>
        <p:nvSpPr>
          <p:cNvPr id="6169" name="TextBox 6168">
            <a:extLst>
              <a:ext uri="{FF2B5EF4-FFF2-40B4-BE49-F238E27FC236}">
                <a16:creationId xmlns:a16="http://schemas.microsoft.com/office/drawing/2014/main" id="{43782295-6A11-8EC6-306A-174D5BA874A3}"/>
              </a:ext>
            </a:extLst>
          </p:cNvPr>
          <p:cNvSpPr txBox="1"/>
          <p:nvPr/>
        </p:nvSpPr>
        <p:spPr>
          <a:xfrm>
            <a:off x="9967959" y="6379699"/>
            <a:ext cx="413157" cy="99334"/>
          </a:xfrm>
          <a:prstGeom prst="rect">
            <a:avLst/>
          </a:prstGeom>
          <a:solidFill>
            <a:schemeClr val="bg1"/>
          </a:solidFill>
        </p:spPr>
        <p:txBody>
          <a:bodyPr wrap="square" lIns="0" tIns="0" rIns="0" bIns="0" rtlCol="0" anchor="t" anchorCtr="0">
            <a:noAutofit/>
          </a:bodyPr>
          <a:lstStyle/>
          <a:p>
            <a:pPr algn="l"/>
            <a:r>
              <a:rPr lang="el-CY" sz="700" b="1">
                <a:solidFill>
                  <a:schemeClr val="tx1"/>
                </a:solidFill>
                <a:latin typeface="EC Square Sans Pro" panose="020B0506040000020004" pitchFamily="34" charset="0"/>
              </a:rPr>
              <a:t>Πουλερικά</a:t>
            </a:r>
          </a:p>
        </p:txBody>
      </p:sp>
      <p:sp>
        <p:nvSpPr>
          <p:cNvPr id="6170" name="TextBox 6169">
            <a:extLst>
              <a:ext uri="{FF2B5EF4-FFF2-40B4-BE49-F238E27FC236}">
                <a16:creationId xmlns:a16="http://schemas.microsoft.com/office/drawing/2014/main" id="{7AC27ED6-52AC-B8A5-BA04-4DDB7F554B29}"/>
              </a:ext>
            </a:extLst>
          </p:cNvPr>
          <p:cNvSpPr txBox="1"/>
          <p:nvPr/>
        </p:nvSpPr>
        <p:spPr>
          <a:xfrm>
            <a:off x="6413932" y="6649981"/>
            <a:ext cx="2882467" cy="188429"/>
          </a:xfrm>
          <a:prstGeom prst="rect">
            <a:avLst/>
          </a:prstGeom>
          <a:solidFill>
            <a:schemeClr val="bg1"/>
          </a:solidFill>
        </p:spPr>
        <p:txBody>
          <a:bodyPr wrap="square" lIns="0" tIns="0" rIns="0" bIns="0" rtlCol="0" anchor="t" anchorCtr="0">
            <a:noAutofit/>
          </a:bodyPr>
          <a:lstStyle/>
          <a:p>
            <a:pPr algn="l"/>
            <a:r>
              <a:rPr lang="el-CY" sz="800" i="1" dirty="0">
                <a:solidFill>
                  <a:schemeClr val="tx1"/>
                </a:solidFill>
                <a:latin typeface="EC Square Sans Pro" panose="020B0506040000020004" pitchFamily="34" charset="0"/>
              </a:rPr>
              <a:t>Πηγή:</a:t>
            </a:r>
            <a:r>
              <a:rPr lang="el-CY" sz="800" dirty="0">
                <a:solidFill>
                  <a:schemeClr val="tx1"/>
                </a:solidFill>
                <a:latin typeface="EC Square Sans Pro" panose="020B0506040000020004" pitchFamily="34" charset="0"/>
              </a:rPr>
              <a:t> Eurostat (κωδικός online δεδομένων ef_tsk_main)</a:t>
            </a:r>
          </a:p>
        </p:txBody>
      </p:sp>
      <p:sp>
        <p:nvSpPr>
          <p:cNvPr id="6171" name="TextBox 6170">
            <a:extLst>
              <a:ext uri="{FF2B5EF4-FFF2-40B4-BE49-F238E27FC236}">
                <a16:creationId xmlns:a16="http://schemas.microsoft.com/office/drawing/2014/main" id="{D56331F2-3444-DD35-785C-3B7F53E34C9F}"/>
              </a:ext>
            </a:extLst>
          </p:cNvPr>
          <p:cNvSpPr txBox="1"/>
          <p:nvPr/>
        </p:nvSpPr>
        <p:spPr>
          <a:xfrm>
            <a:off x="9041858" y="40282"/>
            <a:ext cx="829051" cy="151863"/>
          </a:xfrm>
          <a:prstGeom prst="rect">
            <a:avLst/>
          </a:prstGeom>
          <a:solidFill>
            <a:srgbClr val="008CCC"/>
          </a:solidFill>
        </p:spPr>
        <p:txBody>
          <a:bodyPr wrap="square" lIns="0" tIns="0" rIns="0" bIns="0" rtlCol="0" anchor="t" anchorCtr="0">
            <a:noAutofit/>
          </a:bodyPr>
          <a:lstStyle/>
          <a:p>
            <a:pPr algn="ctr"/>
            <a:r>
              <a:rPr lang="el-CY" sz="900" dirty="0">
                <a:solidFill>
                  <a:schemeClr val="bg1"/>
                </a:solidFill>
                <a:latin typeface="Arial" panose="020B0604020202020204" pitchFamily="34" charset="0"/>
                <a:cs typeface="Arial" panose="020B0604020202020204" pitchFamily="34" charset="0"/>
              </a:rPr>
              <a:t>Μονάδες Ειδών</a:t>
            </a:r>
          </a:p>
        </p:txBody>
      </p:sp>
      <p:sp>
        <p:nvSpPr>
          <p:cNvPr id="6172" name="TextBox 6171">
            <a:extLst>
              <a:ext uri="{FF2B5EF4-FFF2-40B4-BE49-F238E27FC236}">
                <a16:creationId xmlns:a16="http://schemas.microsoft.com/office/drawing/2014/main" id="{B81DF5B0-9575-1F7D-7B5A-3C375195342A}"/>
              </a:ext>
            </a:extLst>
          </p:cNvPr>
          <p:cNvSpPr txBox="1"/>
          <p:nvPr/>
        </p:nvSpPr>
        <p:spPr>
          <a:xfrm>
            <a:off x="10091416" y="27582"/>
            <a:ext cx="414526" cy="151863"/>
          </a:xfrm>
          <a:prstGeom prst="rect">
            <a:avLst/>
          </a:prstGeom>
          <a:solidFill>
            <a:srgbClr val="008CCC"/>
          </a:solidFill>
        </p:spPr>
        <p:txBody>
          <a:bodyPr wrap="square" lIns="0" tIns="0" rIns="0" bIns="0" rtlCol="0" anchor="t" anchorCtr="0">
            <a:noAutofit/>
          </a:bodyPr>
          <a:lstStyle/>
          <a:p>
            <a:pPr algn="ctr"/>
            <a:r>
              <a:rPr lang="el-CY" sz="900">
                <a:solidFill>
                  <a:schemeClr val="bg1"/>
                </a:solidFill>
                <a:latin typeface="Arial" panose="020B0604020202020204" pitchFamily="34" charset="0"/>
                <a:cs typeface="Arial" panose="020B0604020202020204" pitchFamily="34" charset="0"/>
              </a:rPr>
              <a:t>ΕΕ</a:t>
            </a:r>
          </a:p>
        </p:txBody>
      </p:sp>
      <p:sp>
        <p:nvSpPr>
          <p:cNvPr id="6173" name="TextBox 6172">
            <a:extLst>
              <a:ext uri="{FF2B5EF4-FFF2-40B4-BE49-F238E27FC236}">
                <a16:creationId xmlns:a16="http://schemas.microsoft.com/office/drawing/2014/main" id="{B4918088-537D-3441-0D36-9948E39A729D}"/>
              </a:ext>
            </a:extLst>
          </p:cNvPr>
          <p:cNvSpPr txBox="1"/>
          <p:nvPr/>
        </p:nvSpPr>
        <p:spPr>
          <a:xfrm>
            <a:off x="10730476" y="29476"/>
            <a:ext cx="655506" cy="160773"/>
          </a:xfrm>
          <a:prstGeom prst="rect">
            <a:avLst/>
          </a:prstGeom>
          <a:solidFill>
            <a:srgbClr val="008CCC"/>
          </a:solidFill>
        </p:spPr>
        <p:txBody>
          <a:bodyPr wrap="square" lIns="0" tIns="0" rIns="0" bIns="0" rtlCol="0" anchor="t" anchorCtr="0">
            <a:noAutofit/>
          </a:bodyPr>
          <a:lstStyle/>
          <a:p>
            <a:pPr algn="ctr"/>
            <a:r>
              <a:rPr lang="el-CY" sz="900">
                <a:solidFill>
                  <a:schemeClr val="bg1"/>
                </a:solidFill>
                <a:latin typeface="Arial" panose="020B0604020202020204" pitchFamily="34" charset="0"/>
                <a:cs typeface="Arial" panose="020B0604020202020204" pitchFamily="34" charset="0"/>
              </a:rPr>
              <a:t>Κύπρος</a:t>
            </a:r>
          </a:p>
        </p:txBody>
      </p:sp>
      <p:sp>
        <p:nvSpPr>
          <p:cNvPr id="6174" name="TextBox 6173">
            <a:extLst>
              <a:ext uri="{FF2B5EF4-FFF2-40B4-BE49-F238E27FC236}">
                <a16:creationId xmlns:a16="http://schemas.microsoft.com/office/drawing/2014/main" id="{ED89ADB0-65F1-795B-7068-6E32D7452F00}"/>
              </a:ext>
            </a:extLst>
          </p:cNvPr>
          <p:cNvSpPr txBox="1"/>
          <p:nvPr/>
        </p:nvSpPr>
        <p:spPr>
          <a:xfrm>
            <a:off x="11440025" y="33931"/>
            <a:ext cx="733893" cy="151864"/>
          </a:xfrm>
          <a:prstGeom prst="rect">
            <a:avLst/>
          </a:prstGeom>
          <a:solidFill>
            <a:srgbClr val="008CCC"/>
          </a:solidFill>
        </p:spPr>
        <p:txBody>
          <a:bodyPr wrap="square" lIns="0" tIns="0" rIns="0" bIns="0" rtlCol="0" anchor="t" anchorCtr="0">
            <a:noAutofit/>
          </a:bodyPr>
          <a:lstStyle/>
          <a:p>
            <a:pPr algn="ctr"/>
            <a:r>
              <a:rPr lang="el-CY" sz="900">
                <a:solidFill>
                  <a:schemeClr val="bg1"/>
                </a:solidFill>
                <a:latin typeface="Arial" panose="020B0604020202020204" pitchFamily="34" charset="0"/>
                <a:cs typeface="Arial" panose="020B0604020202020204" pitchFamily="34" charset="0"/>
              </a:rPr>
              <a:t>% Κύπρου</a:t>
            </a:r>
          </a:p>
        </p:txBody>
      </p:sp>
      <p:sp>
        <p:nvSpPr>
          <p:cNvPr id="6175" name="TextBox 6174">
            <a:extLst>
              <a:ext uri="{FF2B5EF4-FFF2-40B4-BE49-F238E27FC236}">
                <a16:creationId xmlns:a16="http://schemas.microsoft.com/office/drawing/2014/main" id="{F482A4B4-B410-96AD-0735-F8A587BD1F58}"/>
              </a:ext>
            </a:extLst>
          </p:cNvPr>
          <p:cNvSpPr txBox="1"/>
          <p:nvPr/>
        </p:nvSpPr>
        <p:spPr>
          <a:xfrm>
            <a:off x="9086405" y="2950131"/>
            <a:ext cx="2277559" cy="272829"/>
          </a:xfrm>
          <a:prstGeom prst="rect">
            <a:avLst/>
          </a:prstGeom>
          <a:solidFill>
            <a:schemeClr val="bg1"/>
          </a:solidFill>
        </p:spPr>
        <p:txBody>
          <a:bodyPr wrap="square" lIns="0" tIns="0" rIns="0" bIns="0" rtlCol="0" anchor="t" anchorCtr="0">
            <a:noAutofit/>
          </a:bodyPr>
          <a:lstStyle/>
          <a:p>
            <a:pPr algn="l"/>
            <a:r>
              <a:rPr lang="el-CY" sz="700" dirty="0">
                <a:solidFill>
                  <a:schemeClr val="tx1"/>
                </a:solidFill>
                <a:latin typeface="Arial" panose="020B0604020202020204" pitchFamily="34" charset="0"/>
                <a:cs typeface="Arial" panose="020B0604020202020204" pitchFamily="34" charset="0"/>
              </a:rPr>
              <a:t>* Δεδομένα ιχθυοκαλλιεργειών σε τόνους</a:t>
            </a:r>
          </a:p>
          <a:p>
            <a:pPr algn="l"/>
            <a:r>
              <a:rPr lang="el-CY" sz="700" dirty="0">
                <a:solidFill>
                  <a:schemeClr val="tx1"/>
                </a:solidFill>
                <a:latin typeface="Arial" panose="020B0604020202020204" pitchFamily="34" charset="0"/>
                <a:cs typeface="Arial" panose="020B0604020202020204" pitchFamily="34" charset="0"/>
              </a:rPr>
              <a:t>** 2016. Δεν υπάρχουν δεδομένα για το 2020, ούτε σωρευτικά δεδομένα</a:t>
            </a:r>
          </a:p>
        </p:txBody>
      </p:sp>
      <p:sp>
        <p:nvSpPr>
          <p:cNvPr id="6176" name="TextBox 6175">
            <a:extLst>
              <a:ext uri="{FF2B5EF4-FFF2-40B4-BE49-F238E27FC236}">
                <a16:creationId xmlns:a16="http://schemas.microsoft.com/office/drawing/2014/main" id="{C75BA8CD-1E62-37A9-2675-1ED9D48089D0}"/>
              </a:ext>
            </a:extLst>
          </p:cNvPr>
          <p:cNvSpPr txBox="1"/>
          <p:nvPr/>
        </p:nvSpPr>
        <p:spPr>
          <a:xfrm>
            <a:off x="9915999" y="235949"/>
            <a:ext cx="731834" cy="231079"/>
          </a:xfrm>
          <a:prstGeom prst="rect">
            <a:avLst/>
          </a:prstGeom>
          <a:solidFill>
            <a:schemeClr val="bg1"/>
          </a:solidFill>
        </p:spPr>
        <p:txBody>
          <a:bodyPr wrap="square" lIns="0" tIns="0" rIns="0" bIns="0" rtlCol="0" anchor="ctr" anchorCtr="0">
            <a:noAutofit/>
          </a:bodyPr>
          <a:lstStyle/>
          <a:p>
            <a:pPr algn="ctr"/>
            <a:r>
              <a:rPr lang="el-CY" sz="800">
                <a:solidFill>
                  <a:schemeClr val="tx1"/>
                </a:solidFill>
                <a:latin typeface="Arial" panose="020B0604020202020204" pitchFamily="34" charset="0"/>
                <a:cs typeface="Arial" panose="020B0604020202020204" pitchFamily="34" charset="0"/>
              </a:rPr>
              <a:t>55.388.030</a:t>
            </a:r>
          </a:p>
        </p:txBody>
      </p:sp>
      <p:sp>
        <p:nvSpPr>
          <p:cNvPr id="6177" name="TextBox 6176">
            <a:extLst>
              <a:ext uri="{FF2B5EF4-FFF2-40B4-BE49-F238E27FC236}">
                <a16:creationId xmlns:a16="http://schemas.microsoft.com/office/drawing/2014/main" id="{14FC16D8-3022-DA38-6824-A6A190B808A9}"/>
              </a:ext>
            </a:extLst>
          </p:cNvPr>
          <p:cNvSpPr txBox="1"/>
          <p:nvPr/>
        </p:nvSpPr>
        <p:spPr>
          <a:xfrm>
            <a:off x="10717216" y="246177"/>
            <a:ext cx="636584" cy="231079"/>
          </a:xfrm>
          <a:prstGeom prst="rect">
            <a:avLst/>
          </a:prstGeom>
          <a:solidFill>
            <a:schemeClr val="bg1"/>
          </a:solidFill>
        </p:spPr>
        <p:txBody>
          <a:bodyPr wrap="square" lIns="0" tIns="0" rIns="0" bIns="0" rtlCol="0" anchor="ctr" anchorCtr="0">
            <a:noAutofit/>
          </a:bodyPr>
          <a:lstStyle/>
          <a:p>
            <a:pPr algn="ctr"/>
            <a:r>
              <a:rPr lang="el-CY" sz="800" b="1">
                <a:solidFill>
                  <a:schemeClr val="tx1"/>
                </a:solidFill>
                <a:latin typeface="Arial" panose="020B0604020202020204" pitchFamily="34" charset="0"/>
                <a:cs typeface="Arial" panose="020B0604020202020204" pitchFamily="34" charset="0"/>
              </a:rPr>
              <a:t>63.890</a:t>
            </a:r>
          </a:p>
        </p:txBody>
      </p:sp>
      <p:sp>
        <p:nvSpPr>
          <p:cNvPr id="6179" name="TextBox 6178">
            <a:extLst>
              <a:ext uri="{FF2B5EF4-FFF2-40B4-BE49-F238E27FC236}">
                <a16:creationId xmlns:a16="http://schemas.microsoft.com/office/drawing/2014/main" id="{C1331DC2-52EE-0978-6CEF-44D47C07886C}"/>
              </a:ext>
            </a:extLst>
          </p:cNvPr>
          <p:cNvSpPr txBox="1"/>
          <p:nvPr/>
        </p:nvSpPr>
        <p:spPr>
          <a:xfrm>
            <a:off x="9917541" y="571056"/>
            <a:ext cx="731834" cy="231079"/>
          </a:xfrm>
          <a:prstGeom prst="rect">
            <a:avLst/>
          </a:prstGeom>
          <a:solidFill>
            <a:schemeClr val="bg1"/>
          </a:solidFill>
        </p:spPr>
        <p:txBody>
          <a:bodyPr wrap="square" lIns="0" tIns="0" rIns="0" bIns="0" rtlCol="0" anchor="ctr" anchorCtr="0">
            <a:noAutofit/>
          </a:bodyPr>
          <a:lstStyle/>
          <a:p>
            <a:pPr algn="ctr"/>
            <a:r>
              <a:rPr lang="el-CY" sz="800">
                <a:solidFill>
                  <a:schemeClr val="tx1"/>
                </a:solidFill>
                <a:latin typeface="Arial" panose="020B0604020202020204" pitchFamily="34" charset="0"/>
                <a:cs typeface="Arial" panose="020B0604020202020204" pitchFamily="34" charset="0"/>
              </a:rPr>
              <a:t>33.934.820</a:t>
            </a:r>
          </a:p>
        </p:txBody>
      </p:sp>
      <p:sp>
        <p:nvSpPr>
          <p:cNvPr id="6180" name="TextBox 6179">
            <a:extLst>
              <a:ext uri="{FF2B5EF4-FFF2-40B4-BE49-F238E27FC236}">
                <a16:creationId xmlns:a16="http://schemas.microsoft.com/office/drawing/2014/main" id="{CDA2640E-2112-5754-E09B-43FE6806E4ED}"/>
              </a:ext>
            </a:extLst>
          </p:cNvPr>
          <p:cNvSpPr txBox="1"/>
          <p:nvPr/>
        </p:nvSpPr>
        <p:spPr>
          <a:xfrm>
            <a:off x="9906446" y="917591"/>
            <a:ext cx="731834" cy="231079"/>
          </a:xfrm>
          <a:prstGeom prst="rect">
            <a:avLst/>
          </a:prstGeom>
          <a:solidFill>
            <a:schemeClr val="bg1"/>
          </a:solidFill>
        </p:spPr>
        <p:txBody>
          <a:bodyPr wrap="square" lIns="0" tIns="0" rIns="0" bIns="0" rtlCol="0" anchor="ctr" anchorCtr="0">
            <a:noAutofit/>
          </a:bodyPr>
          <a:lstStyle/>
          <a:p>
            <a:pPr algn="ctr"/>
            <a:r>
              <a:rPr lang="el-CY" sz="800">
                <a:solidFill>
                  <a:schemeClr val="tx1"/>
                </a:solidFill>
                <a:latin typeface="Arial" panose="020B0604020202020204" pitchFamily="34" charset="0"/>
                <a:cs typeface="Arial" panose="020B0604020202020204" pitchFamily="34" charset="0"/>
              </a:rPr>
              <a:t>6.381.870</a:t>
            </a:r>
          </a:p>
        </p:txBody>
      </p:sp>
      <p:sp>
        <p:nvSpPr>
          <p:cNvPr id="6181" name="TextBox 6180">
            <a:extLst>
              <a:ext uri="{FF2B5EF4-FFF2-40B4-BE49-F238E27FC236}">
                <a16:creationId xmlns:a16="http://schemas.microsoft.com/office/drawing/2014/main" id="{F4DF7469-274C-712A-D1F7-0B03AA996E96}"/>
              </a:ext>
            </a:extLst>
          </p:cNvPr>
          <p:cNvSpPr txBox="1"/>
          <p:nvPr/>
        </p:nvSpPr>
        <p:spPr>
          <a:xfrm>
            <a:off x="9906446" y="1248887"/>
            <a:ext cx="731834" cy="231079"/>
          </a:xfrm>
          <a:prstGeom prst="rect">
            <a:avLst/>
          </a:prstGeom>
          <a:solidFill>
            <a:schemeClr val="bg1"/>
          </a:solidFill>
        </p:spPr>
        <p:txBody>
          <a:bodyPr wrap="square" lIns="0" tIns="0" rIns="0" bIns="0" rtlCol="0" anchor="ctr" anchorCtr="0">
            <a:noAutofit/>
          </a:bodyPr>
          <a:lstStyle/>
          <a:p>
            <a:pPr algn="ctr"/>
            <a:r>
              <a:rPr lang="el-CY" sz="800">
                <a:solidFill>
                  <a:schemeClr val="tx1"/>
                </a:solidFill>
                <a:latin typeface="Arial" panose="020B0604020202020204" pitchFamily="34" charset="0"/>
                <a:cs typeface="Arial" panose="020B0604020202020204" pitchFamily="34" charset="0"/>
              </a:rPr>
              <a:t>1.161.550</a:t>
            </a:r>
          </a:p>
        </p:txBody>
      </p:sp>
      <p:sp>
        <p:nvSpPr>
          <p:cNvPr id="6182" name="TextBox 6181">
            <a:extLst>
              <a:ext uri="{FF2B5EF4-FFF2-40B4-BE49-F238E27FC236}">
                <a16:creationId xmlns:a16="http://schemas.microsoft.com/office/drawing/2014/main" id="{ACD8D04C-387A-07A1-7FC8-55C422C4EF76}"/>
              </a:ext>
            </a:extLst>
          </p:cNvPr>
          <p:cNvSpPr txBox="1"/>
          <p:nvPr/>
        </p:nvSpPr>
        <p:spPr>
          <a:xfrm>
            <a:off x="9915359" y="1583994"/>
            <a:ext cx="731834" cy="231079"/>
          </a:xfrm>
          <a:prstGeom prst="rect">
            <a:avLst/>
          </a:prstGeom>
          <a:solidFill>
            <a:schemeClr val="bg1"/>
          </a:solidFill>
        </p:spPr>
        <p:txBody>
          <a:bodyPr wrap="square" lIns="0" tIns="0" rIns="0" bIns="0" rtlCol="0" anchor="ctr" anchorCtr="0">
            <a:noAutofit/>
          </a:bodyPr>
          <a:lstStyle/>
          <a:p>
            <a:pPr algn="ctr"/>
            <a:r>
              <a:rPr lang="el-CY" sz="800">
                <a:solidFill>
                  <a:schemeClr val="tx1"/>
                </a:solidFill>
                <a:latin typeface="Arial" panose="020B0604020202020204" pitchFamily="34" charset="0"/>
                <a:cs typeface="Arial" panose="020B0604020202020204" pitchFamily="34" charset="0"/>
              </a:rPr>
              <a:t>16.433.600</a:t>
            </a:r>
          </a:p>
        </p:txBody>
      </p:sp>
      <p:sp>
        <p:nvSpPr>
          <p:cNvPr id="6183" name="TextBox 6182">
            <a:extLst>
              <a:ext uri="{FF2B5EF4-FFF2-40B4-BE49-F238E27FC236}">
                <a16:creationId xmlns:a16="http://schemas.microsoft.com/office/drawing/2014/main" id="{34A7AFAF-F853-1DA6-BDD5-835C6449EB03}"/>
              </a:ext>
            </a:extLst>
          </p:cNvPr>
          <p:cNvSpPr txBox="1"/>
          <p:nvPr/>
        </p:nvSpPr>
        <p:spPr>
          <a:xfrm>
            <a:off x="9915359" y="1926369"/>
            <a:ext cx="731834" cy="231079"/>
          </a:xfrm>
          <a:prstGeom prst="rect">
            <a:avLst/>
          </a:prstGeom>
          <a:solidFill>
            <a:schemeClr val="bg1"/>
          </a:solidFill>
        </p:spPr>
        <p:txBody>
          <a:bodyPr wrap="square" lIns="0" tIns="0" rIns="0" bIns="0" rtlCol="0" anchor="ctr" anchorCtr="0">
            <a:noAutofit/>
          </a:bodyPr>
          <a:lstStyle/>
          <a:p>
            <a:pPr algn="ctr"/>
            <a:r>
              <a:rPr lang="el-CY" sz="800">
                <a:solidFill>
                  <a:schemeClr val="tx1"/>
                </a:solidFill>
                <a:latin typeface="Arial" panose="020B0604020202020204" pitchFamily="34" charset="0"/>
                <a:cs typeface="Arial" panose="020B0604020202020204" pitchFamily="34" charset="0"/>
              </a:rPr>
              <a:t>51.100</a:t>
            </a:r>
          </a:p>
        </p:txBody>
      </p:sp>
      <p:sp>
        <p:nvSpPr>
          <p:cNvPr id="6184" name="TextBox 6183">
            <a:extLst>
              <a:ext uri="{FF2B5EF4-FFF2-40B4-BE49-F238E27FC236}">
                <a16:creationId xmlns:a16="http://schemas.microsoft.com/office/drawing/2014/main" id="{D311BF1A-61B8-C129-AEB8-B50D8F1075CD}"/>
              </a:ext>
            </a:extLst>
          </p:cNvPr>
          <p:cNvSpPr txBox="1"/>
          <p:nvPr/>
        </p:nvSpPr>
        <p:spPr>
          <a:xfrm>
            <a:off x="9915310" y="2258165"/>
            <a:ext cx="731834" cy="231079"/>
          </a:xfrm>
          <a:prstGeom prst="rect">
            <a:avLst/>
          </a:prstGeom>
          <a:solidFill>
            <a:schemeClr val="bg1"/>
          </a:solidFill>
        </p:spPr>
        <p:txBody>
          <a:bodyPr wrap="square" lIns="0" tIns="0" rIns="0" bIns="0" rtlCol="0" anchor="ctr" anchorCtr="0">
            <a:noAutofit/>
          </a:bodyPr>
          <a:lstStyle/>
          <a:p>
            <a:pPr algn="ctr"/>
            <a:r>
              <a:rPr lang="el-CY" sz="800">
                <a:solidFill>
                  <a:schemeClr val="tx1"/>
                </a:solidFill>
                <a:latin typeface="Arial" panose="020B0604020202020204" pitchFamily="34" charset="0"/>
                <a:cs typeface="Arial" panose="020B0604020202020204" pitchFamily="34" charset="0"/>
              </a:rPr>
              <a:t>1.070.165</a:t>
            </a:r>
          </a:p>
        </p:txBody>
      </p:sp>
      <p:sp>
        <p:nvSpPr>
          <p:cNvPr id="6186" name="TextBox 6185">
            <a:extLst>
              <a:ext uri="{FF2B5EF4-FFF2-40B4-BE49-F238E27FC236}">
                <a16:creationId xmlns:a16="http://schemas.microsoft.com/office/drawing/2014/main" id="{4E0F3F57-1715-0D4A-0879-A3C359DA5924}"/>
              </a:ext>
            </a:extLst>
          </p:cNvPr>
          <p:cNvSpPr txBox="1"/>
          <p:nvPr/>
        </p:nvSpPr>
        <p:spPr>
          <a:xfrm>
            <a:off x="10717216" y="566506"/>
            <a:ext cx="636584" cy="231079"/>
          </a:xfrm>
          <a:prstGeom prst="rect">
            <a:avLst/>
          </a:prstGeom>
          <a:solidFill>
            <a:schemeClr val="bg1"/>
          </a:solidFill>
        </p:spPr>
        <p:txBody>
          <a:bodyPr wrap="square" lIns="0" tIns="0" rIns="0" bIns="0" rtlCol="0" anchor="ctr" anchorCtr="0">
            <a:noAutofit/>
          </a:bodyPr>
          <a:lstStyle/>
          <a:p>
            <a:pPr algn="ctr"/>
            <a:r>
              <a:rPr lang="el-CY" sz="800" b="1">
                <a:solidFill>
                  <a:schemeClr val="tx1"/>
                </a:solidFill>
                <a:latin typeface="Arial" panose="020B0604020202020204" pitchFamily="34" charset="0"/>
                <a:cs typeface="Arial" panose="020B0604020202020204" pitchFamily="34" charset="0"/>
              </a:rPr>
              <a:t>71.240</a:t>
            </a:r>
          </a:p>
        </p:txBody>
      </p:sp>
      <p:sp>
        <p:nvSpPr>
          <p:cNvPr id="6187" name="TextBox 6186">
            <a:extLst>
              <a:ext uri="{FF2B5EF4-FFF2-40B4-BE49-F238E27FC236}">
                <a16:creationId xmlns:a16="http://schemas.microsoft.com/office/drawing/2014/main" id="{0D3E4EA2-2379-B8E2-1BC1-E9175FAEA5AA}"/>
              </a:ext>
            </a:extLst>
          </p:cNvPr>
          <p:cNvSpPr txBox="1"/>
          <p:nvPr/>
        </p:nvSpPr>
        <p:spPr>
          <a:xfrm>
            <a:off x="10717216" y="913723"/>
            <a:ext cx="636584" cy="231079"/>
          </a:xfrm>
          <a:prstGeom prst="rect">
            <a:avLst/>
          </a:prstGeom>
          <a:solidFill>
            <a:schemeClr val="bg1"/>
          </a:solidFill>
        </p:spPr>
        <p:txBody>
          <a:bodyPr wrap="square" lIns="0" tIns="0" rIns="0" bIns="0" rtlCol="0" anchor="ctr" anchorCtr="0">
            <a:noAutofit/>
          </a:bodyPr>
          <a:lstStyle/>
          <a:p>
            <a:pPr algn="ctr"/>
            <a:r>
              <a:rPr lang="el-CY" sz="800" b="1">
                <a:solidFill>
                  <a:schemeClr val="tx1"/>
                </a:solidFill>
                <a:latin typeface="Arial" panose="020B0604020202020204" pitchFamily="34" charset="0"/>
                <a:cs typeface="Arial" panose="020B0604020202020204" pitchFamily="34" charset="0"/>
              </a:rPr>
              <a:t>32.790</a:t>
            </a:r>
          </a:p>
        </p:txBody>
      </p:sp>
      <p:sp>
        <p:nvSpPr>
          <p:cNvPr id="6188" name="TextBox 6187">
            <a:extLst>
              <a:ext uri="{FF2B5EF4-FFF2-40B4-BE49-F238E27FC236}">
                <a16:creationId xmlns:a16="http://schemas.microsoft.com/office/drawing/2014/main" id="{42436536-19E2-6791-A550-15C31D88E4F7}"/>
              </a:ext>
            </a:extLst>
          </p:cNvPr>
          <p:cNvSpPr txBox="1"/>
          <p:nvPr/>
        </p:nvSpPr>
        <p:spPr>
          <a:xfrm>
            <a:off x="10717216" y="1254949"/>
            <a:ext cx="636584" cy="231079"/>
          </a:xfrm>
          <a:prstGeom prst="rect">
            <a:avLst/>
          </a:prstGeom>
          <a:solidFill>
            <a:schemeClr val="bg1"/>
          </a:solidFill>
        </p:spPr>
        <p:txBody>
          <a:bodyPr wrap="square" lIns="0" tIns="0" rIns="0" bIns="0" rtlCol="0" anchor="ctr" anchorCtr="0">
            <a:noAutofit/>
          </a:bodyPr>
          <a:lstStyle/>
          <a:p>
            <a:pPr algn="ctr"/>
            <a:r>
              <a:rPr lang="el-CY" sz="800" b="1">
                <a:solidFill>
                  <a:schemeClr val="tx1"/>
                </a:solidFill>
                <a:latin typeface="Arial" panose="020B0604020202020204" pitchFamily="34" charset="0"/>
                <a:cs typeface="Arial" panose="020B0604020202020204" pitchFamily="34" charset="0"/>
              </a:rPr>
              <a:t>23.280</a:t>
            </a:r>
          </a:p>
        </p:txBody>
      </p:sp>
      <p:sp>
        <p:nvSpPr>
          <p:cNvPr id="6189" name="TextBox 6188">
            <a:extLst>
              <a:ext uri="{FF2B5EF4-FFF2-40B4-BE49-F238E27FC236}">
                <a16:creationId xmlns:a16="http://schemas.microsoft.com/office/drawing/2014/main" id="{0087D3B5-0D0C-6151-C270-9BAE7EAFC634}"/>
              </a:ext>
            </a:extLst>
          </p:cNvPr>
          <p:cNvSpPr txBox="1"/>
          <p:nvPr/>
        </p:nvSpPr>
        <p:spPr>
          <a:xfrm>
            <a:off x="10730476" y="1583928"/>
            <a:ext cx="636584" cy="231079"/>
          </a:xfrm>
          <a:prstGeom prst="rect">
            <a:avLst/>
          </a:prstGeom>
          <a:solidFill>
            <a:schemeClr val="bg1"/>
          </a:solidFill>
        </p:spPr>
        <p:txBody>
          <a:bodyPr wrap="square" lIns="0" tIns="0" rIns="0" bIns="0" rtlCol="0" anchor="ctr" anchorCtr="0">
            <a:noAutofit/>
          </a:bodyPr>
          <a:lstStyle/>
          <a:p>
            <a:pPr algn="ctr"/>
            <a:r>
              <a:rPr lang="el-CY" sz="800" b="1">
                <a:solidFill>
                  <a:schemeClr val="tx1"/>
                </a:solidFill>
                <a:latin typeface="Arial" panose="020B0604020202020204" pitchFamily="34" charset="0"/>
                <a:cs typeface="Arial" panose="020B0604020202020204" pitchFamily="34" charset="0"/>
              </a:rPr>
              <a:t>38.370</a:t>
            </a:r>
          </a:p>
        </p:txBody>
      </p:sp>
      <p:sp>
        <p:nvSpPr>
          <p:cNvPr id="6190" name="TextBox 6189">
            <a:extLst>
              <a:ext uri="{FF2B5EF4-FFF2-40B4-BE49-F238E27FC236}">
                <a16:creationId xmlns:a16="http://schemas.microsoft.com/office/drawing/2014/main" id="{497B4BE7-6AC3-E564-90CB-B0BDFF31CABD}"/>
              </a:ext>
            </a:extLst>
          </p:cNvPr>
          <p:cNvSpPr txBox="1"/>
          <p:nvPr/>
        </p:nvSpPr>
        <p:spPr>
          <a:xfrm>
            <a:off x="10711776" y="1926369"/>
            <a:ext cx="636584" cy="231079"/>
          </a:xfrm>
          <a:prstGeom prst="rect">
            <a:avLst/>
          </a:prstGeom>
          <a:solidFill>
            <a:schemeClr val="bg1"/>
          </a:solidFill>
        </p:spPr>
        <p:txBody>
          <a:bodyPr wrap="square" lIns="0" tIns="0" rIns="0" bIns="0" rtlCol="0" anchor="ctr" anchorCtr="0">
            <a:noAutofit/>
          </a:bodyPr>
          <a:lstStyle/>
          <a:p>
            <a:pPr algn="ctr"/>
            <a:r>
              <a:rPr lang="el-CY" sz="800" b="1">
                <a:solidFill>
                  <a:schemeClr val="tx1"/>
                </a:solidFill>
                <a:latin typeface="Arial" panose="020B0604020202020204" pitchFamily="34" charset="0"/>
                <a:cs typeface="Arial" panose="020B0604020202020204" pitchFamily="34" charset="0"/>
              </a:rPr>
              <a:t>380</a:t>
            </a:r>
          </a:p>
        </p:txBody>
      </p:sp>
      <p:sp>
        <p:nvSpPr>
          <p:cNvPr id="6191" name="TextBox 6190">
            <a:extLst>
              <a:ext uri="{FF2B5EF4-FFF2-40B4-BE49-F238E27FC236}">
                <a16:creationId xmlns:a16="http://schemas.microsoft.com/office/drawing/2014/main" id="{D5A60F50-D31A-7FF3-DF55-0634322BCF6E}"/>
              </a:ext>
            </a:extLst>
          </p:cNvPr>
          <p:cNvSpPr txBox="1"/>
          <p:nvPr/>
        </p:nvSpPr>
        <p:spPr>
          <a:xfrm>
            <a:off x="10711776" y="2250834"/>
            <a:ext cx="636584" cy="231079"/>
          </a:xfrm>
          <a:prstGeom prst="rect">
            <a:avLst/>
          </a:prstGeom>
          <a:solidFill>
            <a:schemeClr val="bg1"/>
          </a:solidFill>
        </p:spPr>
        <p:txBody>
          <a:bodyPr wrap="square" lIns="0" tIns="0" rIns="0" bIns="0" rtlCol="0" anchor="ctr" anchorCtr="0">
            <a:noAutofit/>
          </a:bodyPr>
          <a:lstStyle/>
          <a:p>
            <a:pPr algn="ctr"/>
            <a:r>
              <a:rPr lang="el-CY" sz="800" b="1">
                <a:solidFill>
                  <a:schemeClr val="tx1"/>
                </a:solidFill>
                <a:latin typeface="Arial" panose="020B0604020202020204" pitchFamily="34" charset="0"/>
                <a:cs typeface="Arial" panose="020B0604020202020204" pitchFamily="34" charset="0"/>
              </a:rPr>
              <a:t>7.343</a:t>
            </a:r>
          </a:p>
        </p:txBody>
      </p:sp>
      <p:sp>
        <p:nvSpPr>
          <p:cNvPr id="6192" name="TextBox 6191">
            <a:extLst>
              <a:ext uri="{FF2B5EF4-FFF2-40B4-BE49-F238E27FC236}">
                <a16:creationId xmlns:a16="http://schemas.microsoft.com/office/drawing/2014/main" id="{63CFF1F2-9A75-2399-6CF2-D756BFDDE669}"/>
              </a:ext>
            </a:extLst>
          </p:cNvPr>
          <p:cNvSpPr txBox="1"/>
          <p:nvPr/>
        </p:nvSpPr>
        <p:spPr>
          <a:xfrm>
            <a:off x="10727213" y="2601917"/>
            <a:ext cx="636584" cy="231079"/>
          </a:xfrm>
          <a:prstGeom prst="rect">
            <a:avLst/>
          </a:prstGeom>
          <a:solidFill>
            <a:schemeClr val="bg1"/>
          </a:solidFill>
        </p:spPr>
        <p:txBody>
          <a:bodyPr wrap="square" lIns="0" tIns="0" rIns="0" bIns="0" rtlCol="0" anchor="ctr" anchorCtr="0">
            <a:noAutofit/>
          </a:bodyPr>
          <a:lstStyle/>
          <a:p>
            <a:pPr algn="ctr"/>
            <a:r>
              <a:rPr lang="el-CY" sz="800" b="1">
                <a:solidFill>
                  <a:schemeClr val="tx1"/>
                </a:solidFill>
                <a:latin typeface="Arial" panose="020B0604020202020204" pitchFamily="34" charset="0"/>
                <a:cs typeface="Arial" panose="020B0604020202020204" pitchFamily="34" charset="0"/>
              </a:rPr>
              <a:t>3.380</a:t>
            </a:r>
          </a:p>
        </p:txBody>
      </p:sp>
      <p:sp>
        <p:nvSpPr>
          <p:cNvPr id="6193" name="TextBox 6192">
            <a:extLst>
              <a:ext uri="{FF2B5EF4-FFF2-40B4-BE49-F238E27FC236}">
                <a16:creationId xmlns:a16="http://schemas.microsoft.com/office/drawing/2014/main" id="{CAAB6325-3EC6-E358-8C1C-8A0552E0DD0E}"/>
              </a:ext>
            </a:extLst>
          </p:cNvPr>
          <p:cNvSpPr txBox="1"/>
          <p:nvPr/>
        </p:nvSpPr>
        <p:spPr>
          <a:xfrm>
            <a:off x="11520648" y="234463"/>
            <a:ext cx="572645" cy="231079"/>
          </a:xfrm>
          <a:prstGeom prst="rect">
            <a:avLst/>
          </a:prstGeom>
          <a:solidFill>
            <a:schemeClr val="bg1"/>
          </a:solidFill>
        </p:spPr>
        <p:txBody>
          <a:bodyPr wrap="square" lIns="0" tIns="0" rIns="0" bIns="0" rtlCol="0" anchor="ctr" anchorCtr="0">
            <a:noAutofit/>
          </a:bodyPr>
          <a:lstStyle/>
          <a:p>
            <a:pPr algn="ctr"/>
            <a:r>
              <a:rPr lang="el-CY" sz="800">
                <a:solidFill>
                  <a:schemeClr val="tx1"/>
                </a:solidFill>
                <a:latin typeface="Arial" panose="020B0604020202020204" pitchFamily="34" charset="0"/>
                <a:cs typeface="Arial" panose="020B0604020202020204" pitchFamily="34" charset="0"/>
              </a:rPr>
              <a:t>0,115%</a:t>
            </a:r>
          </a:p>
        </p:txBody>
      </p:sp>
      <p:sp>
        <p:nvSpPr>
          <p:cNvPr id="6194" name="TextBox 6193">
            <a:extLst>
              <a:ext uri="{FF2B5EF4-FFF2-40B4-BE49-F238E27FC236}">
                <a16:creationId xmlns:a16="http://schemas.microsoft.com/office/drawing/2014/main" id="{29C538D4-06FF-D3EE-7F91-D9A8357AABAD}"/>
              </a:ext>
            </a:extLst>
          </p:cNvPr>
          <p:cNvSpPr txBox="1"/>
          <p:nvPr/>
        </p:nvSpPr>
        <p:spPr>
          <a:xfrm>
            <a:off x="11499851" y="569570"/>
            <a:ext cx="572645" cy="231079"/>
          </a:xfrm>
          <a:prstGeom prst="rect">
            <a:avLst/>
          </a:prstGeom>
          <a:solidFill>
            <a:schemeClr val="bg1"/>
          </a:solidFill>
        </p:spPr>
        <p:txBody>
          <a:bodyPr wrap="square" lIns="0" tIns="0" rIns="0" bIns="0" rtlCol="0" anchor="ctr" anchorCtr="0">
            <a:noAutofit/>
          </a:bodyPr>
          <a:lstStyle/>
          <a:p>
            <a:pPr algn="ctr"/>
            <a:r>
              <a:rPr lang="el-CY" sz="800">
                <a:solidFill>
                  <a:schemeClr val="tx1"/>
                </a:solidFill>
                <a:latin typeface="Arial" panose="020B0604020202020204" pitchFamily="34" charset="0"/>
                <a:cs typeface="Arial" panose="020B0604020202020204" pitchFamily="34" charset="0"/>
              </a:rPr>
              <a:t>0,210%</a:t>
            </a:r>
          </a:p>
        </p:txBody>
      </p:sp>
      <p:sp>
        <p:nvSpPr>
          <p:cNvPr id="6195" name="TextBox 6194">
            <a:extLst>
              <a:ext uri="{FF2B5EF4-FFF2-40B4-BE49-F238E27FC236}">
                <a16:creationId xmlns:a16="http://schemas.microsoft.com/office/drawing/2014/main" id="{D031CF67-319E-E9B7-149B-CEC8A8B36A25}"/>
              </a:ext>
            </a:extLst>
          </p:cNvPr>
          <p:cNvSpPr txBox="1"/>
          <p:nvPr/>
        </p:nvSpPr>
        <p:spPr>
          <a:xfrm>
            <a:off x="11499851" y="914618"/>
            <a:ext cx="572645" cy="231079"/>
          </a:xfrm>
          <a:prstGeom prst="rect">
            <a:avLst/>
          </a:prstGeom>
          <a:solidFill>
            <a:schemeClr val="bg1"/>
          </a:solidFill>
        </p:spPr>
        <p:txBody>
          <a:bodyPr wrap="square" lIns="0" tIns="0" rIns="0" bIns="0" rtlCol="0" anchor="ctr" anchorCtr="0">
            <a:noAutofit/>
          </a:bodyPr>
          <a:lstStyle/>
          <a:p>
            <a:pPr algn="ctr"/>
            <a:r>
              <a:rPr lang="el-CY" sz="800">
                <a:solidFill>
                  <a:schemeClr val="tx1"/>
                </a:solidFill>
                <a:latin typeface="Arial" panose="020B0604020202020204" pitchFamily="34" charset="0"/>
                <a:cs typeface="Arial" panose="020B0604020202020204" pitchFamily="34" charset="0"/>
              </a:rPr>
              <a:t>0,514%</a:t>
            </a:r>
          </a:p>
        </p:txBody>
      </p:sp>
      <p:sp>
        <p:nvSpPr>
          <p:cNvPr id="6196" name="TextBox 6195">
            <a:extLst>
              <a:ext uri="{FF2B5EF4-FFF2-40B4-BE49-F238E27FC236}">
                <a16:creationId xmlns:a16="http://schemas.microsoft.com/office/drawing/2014/main" id="{91203F7B-01D9-D02F-8891-AF046A6D8391}"/>
              </a:ext>
            </a:extLst>
          </p:cNvPr>
          <p:cNvSpPr txBox="1"/>
          <p:nvPr/>
        </p:nvSpPr>
        <p:spPr>
          <a:xfrm>
            <a:off x="11499851" y="1248887"/>
            <a:ext cx="572645" cy="231079"/>
          </a:xfrm>
          <a:prstGeom prst="rect">
            <a:avLst/>
          </a:prstGeom>
          <a:solidFill>
            <a:schemeClr val="bg1"/>
          </a:solidFill>
        </p:spPr>
        <p:txBody>
          <a:bodyPr wrap="square" lIns="0" tIns="0" rIns="0" bIns="0" rtlCol="0" anchor="ctr" anchorCtr="0">
            <a:noAutofit/>
          </a:bodyPr>
          <a:lstStyle/>
          <a:p>
            <a:pPr algn="ctr"/>
            <a:r>
              <a:rPr lang="el-CY" sz="800">
                <a:solidFill>
                  <a:schemeClr val="tx1"/>
                </a:solidFill>
                <a:latin typeface="Arial" panose="020B0604020202020204" pitchFamily="34" charset="0"/>
                <a:cs typeface="Arial" panose="020B0604020202020204" pitchFamily="34" charset="0"/>
              </a:rPr>
              <a:t>2,004%</a:t>
            </a:r>
          </a:p>
        </p:txBody>
      </p:sp>
      <p:sp>
        <p:nvSpPr>
          <p:cNvPr id="6197" name="TextBox 6196">
            <a:extLst>
              <a:ext uri="{FF2B5EF4-FFF2-40B4-BE49-F238E27FC236}">
                <a16:creationId xmlns:a16="http://schemas.microsoft.com/office/drawing/2014/main" id="{73CA1674-55E4-C2CC-5A36-3F92627857BE}"/>
              </a:ext>
            </a:extLst>
          </p:cNvPr>
          <p:cNvSpPr txBox="1"/>
          <p:nvPr/>
        </p:nvSpPr>
        <p:spPr>
          <a:xfrm>
            <a:off x="11503884" y="1601427"/>
            <a:ext cx="572645" cy="231079"/>
          </a:xfrm>
          <a:prstGeom prst="rect">
            <a:avLst/>
          </a:prstGeom>
          <a:solidFill>
            <a:schemeClr val="bg1"/>
          </a:solidFill>
        </p:spPr>
        <p:txBody>
          <a:bodyPr wrap="square" lIns="0" tIns="0" rIns="0" bIns="0" rtlCol="0" anchor="ctr" anchorCtr="0">
            <a:noAutofit/>
          </a:bodyPr>
          <a:lstStyle/>
          <a:p>
            <a:pPr algn="ctr"/>
            <a:r>
              <a:rPr lang="el-CY" sz="800">
                <a:solidFill>
                  <a:schemeClr val="tx1"/>
                </a:solidFill>
                <a:latin typeface="Arial" panose="020B0604020202020204" pitchFamily="34" charset="0"/>
                <a:cs typeface="Arial" panose="020B0604020202020204" pitchFamily="34" charset="0"/>
              </a:rPr>
              <a:t>0,233%</a:t>
            </a:r>
          </a:p>
        </p:txBody>
      </p:sp>
      <p:sp>
        <p:nvSpPr>
          <p:cNvPr id="6198" name="TextBox 6197">
            <a:extLst>
              <a:ext uri="{FF2B5EF4-FFF2-40B4-BE49-F238E27FC236}">
                <a16:creationId xmlns:a16="http://schemas.microsoft.com/office/drawing/2014/main" id="{D0CD225E-0613-F38F-4B50-7E03C99BE8D0}"/>
              </a:ext>
            </a:extLst>
          </p:cNvPr>
          <p:cNvSpPr txBox="1"/>
          <p:nvPr/>
        </p:nvSpPr>
        <p:spPr>
          <a:xfrm>
            <a:off x="11528454" y="1918508"/>
            <a:ext cx="572645" cy="231079"/>
          </a:xfrm>
          <a:prstGeom prst="rect">
            <a:avLst/>
          </a:prstGeom>
          <a:solidFill>
            <a:schemeClr val="bg1"/>
          </a:solidFill>
        </p:spPr>
        <p:txBody>
          <a:bodyPr wrap="square" lIns="0" tIns="0" rIns="0" bIns="0" rtlCol="0" anchor="ctr" anchorCtr="0">
            <a:noAutofit/>
          </a:bodyPr>
          <a:lstStyle/>
          <a:p>
            <a:pPr algn="ctr"/>
            <a:r>
              <a:rPr lang="el-CY" sz="800">
                <a:solidFill>
                  <a:schemeClr val="tx1"/>
                </a:solidFill>
                <a:latin typeface="Arial" panose="020B0604020202020204" pitchFamily="34" charset="0"/>
                <a:cs typeface="Arial" panose="020B0604020202020204" pitchFamily="34" charset="0"/>
              </a:rPr>
              <a:t>0,744%</a:t>
            </a:r>
          </a:p>
        </p:txBody>
      </p:sp>
      <p:sp>
        <p:nvSpPr>
          <p:cNvPr id="6199" name="TextBox 6198">
            <a:extLst>
              <a:ext uri="{FF2B5EF4-FFF2-40B4-BE49-F238E27FC236}">
                <a16:creationId xmlns:a16="http://schemas.microsoft.com/office/drawing/2014/main" id="{3D0C0ABF-BE5D-8C46-6848-4964B31AD82F}"/>
              </a:ext>
            </a:extLst>
          </p:cNvPr>
          <p:cNvSpPr txBox="1"/>
          <p:nvPr/>
        </p:nvSpPr>
        <p:spPr>
          <a:xfrm>
            <a:off x="11525671" y="2247815"/>
            <a:ext cx="572645" cy="231079"/>
          </a:xfrm>
          <a:prstGeom prst="rect">
            <a:avLst/>
          </a:prstGeom>
          <a:solidFill>
            <a:schemeClr val="bg1"/>
          </a:solidFill>
        </p:spPr>
        <p:txBody>
          <a:bodyPr wrap="square" lIns="0" tIns="0" rIns="0" bIns="0" rtlCol="0" anchor="ctr" anchorCtr="0">
            <a:noAutofit/>
          </a:bodyPr>
          <a:lstStyle/>
          <a:p>
            <a:pPr algn="ctr"/>
            <a:r>
              <a:rPr lang="el-CY" sz="800">
                <a:solidFill>
                  <a:schemeClr val="tx1"/>
                </a:solidFill>
                <a:latin typeface="Arial" panose="020B0604020202020204" pitchFamily="34" charset="0"/>
                <a:cs typeface="Arial" panose="020B0604020202020204" pitchFamily="34" charset="0"/>
              </a:rPr>
              <a:t>0,686%</a:t>
            </a:r>
          </a:p>
        </p:txBody>
      </p:sp>
    </p:spTree>
    <p:extLst>
      <p:ext uri="{BB962C8B-B14F-4D97-AF65-F5344CB8AC3E}">
        <p14:creationId xmlns:p14="http://schemas.microsoft.com/office/powerpoint/2010/main" val="1838270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n 15">
            <a:extLst>
              <a:ext uri="{FF2B5EF4-FFF2-40B4-BE49-F238E27FC236}">
                <a16:creationId xmlns:a16="http://schemas.microsoft.com/office/drawing/2014/main" id="{2029387C-3ACD-43A8-8D8A-5D27283F28EE}"/>
              </a:ext>
            </a:extLst>
          </p:cNvPr>
          <p:cNvPicPr>
            <a:picLocks noChangeAspect="1"/>
          </p:cNvPicPr>
          <p:nvPr/>
        </p:nvPicPr>
        <p:blipFill rotWithShape="1">
          <a:blip r:embed="rId3"/>
          <a:srcRect l="19375" t="17778" r="27077" b="79343"/>
          <a:stretch/>
        </p:blipFill>
        <p:spPr>
          <a:xfrm>
            <a:off x="3306419" y="5098593"/>
            <a:ext cx="8606384" cy="260306"/>
          </a:xfrm>
          <a:prstGeom prst="rect">
            <a:avLst/>
          </a:prstGeom>
        </p:spPr>
      </p:pic>
      <p:sp>
        <p:nvSpPr>
          <p:cNvPr id="2" name="Marcador de texto 1">
            <a:extLst>
              <a:ext uri="{FF2B5EF4-FFF2-40B4-BE49-F238E27FC236}">
                <a16:creationId xmlns:a16="http://schemas.microsoft.com/office/drawing/2014/main" id="{47F49C4F-41FD-47CA-AFA7-AEC734ED9BCD}"/>
              </a:ext>
            </a:extLst>
          </p:cNvPr>
          <p:cNvSpPr>
            <a:spLocks noGrp="1"/>
          </p:cNvSpPr>
          <p:nvPr>
            <p:ph type="body" sz="quarter" idx="10"/>
          </p:nvPr>
        </p:nvSpPr>
        <p:spPr>
          <a:xfrm>
            <a:off x="729865" y="145874"/>
            <a:ext cx="7994143" cy="532414"/>
          </a:xfrm>
        </p:spPr>
        <p:txBody>
          <a:bodyPr>
            <a:normAutofit/>
          </a:bodyPr>
          <a:lstStyle/>
          <a:p>
            <a:pPr marL="0" indent="0">
              <a:buNone/>
            </a:pPr>
            <a:r>
              <a:rPr lang="el-CY" sz="2795" b="1">
                <a:latin typeface="EC Square Sans Pro" panose="020B0506040000020004" pitchFamily="34" charset="0"/>
              </a:rPr>
              <a:t>Πωλήσεις κτηνιατρικών φαρμάκων στην ΚΥΠΡΟ</a:t>
            </a:r>
          </a:p>
        </p:txBody>
      </p:sp>
      <p:sp>
        <p:nvSpPr>
          <p:cNvPr id="35" name="CuadroTexto 34">
            <a:extLst>
              <a:ext uri="{FF2B5EF4-FFF2-40B4-BE49-F238E27FC236}">
                <a16:creationId xmlns:a16="http://schemas.microsoft.com/office/drawing/2014/main" id="{FB415BA7-2EB9-452B-AD13-C1C550523469}"/>
              </a:ext>
            </a:extLst>
          </p:cNvPr>
          <p:cNvSpPr txBox="1"/>
          <p:nvPr/>
        </p:nvSpPr>
        <p:spPr>
          <a:xfrm>
            <a:off x="2064865" y="692150"/>
            <a:ext cx="1241554" cy="537613"/>
          </a:xfrm>
          <a:prstGeom prst="rect">
            <a:avLst/>
          </a:prstGeom>
          <a:noFill/>
        </p:spPr>
        <p:txBody>
          <a:bodyPr wrap="square" rtlCol="0">
            <a:spAutoFit/>
          </a:bodyPr>
          <a:lstStyle/>
          <a:p>
            <a:pPr algn="ctr"/>
            <a:r>
              <a:rPr lang="el-CY" sz="1797" b="1">
                <a:solidFill>
                  <a:srgbClr val="003399"/>
                </a:solidFill>
              </a:rPr>
              <a:t>PCU</a:t>
            </a:r>
          </a:p>
          <a:p>
            <a:pPr algn="ctr"/>
            <a:r>
              <a:rPr lang="el-CY" sz="1098" b="1">
                <a:solidFill>
                  <a:srgbClr val="003399"/>
                </a:solidFill>
              </a:rPr>
              <a:t>2022 </a:t>
            </a:r>
            <a:r>
              <a:rPr lang="el-CY" sz="799" b="1">
                <a:solidFill>
                  <a:srgbClr val="003399"/>
                </a:solidFill>
              </a:rPr>
              <a:t>(1.000 τόνοι)</a:t>
            </a:r>
          </a:p>
        </p:txBody>
      </p:sp>
      <p:sp>
        <p:nvSpPr>
          <p:cNvPr id="39" name="CuadroTexto 38">
            <a:extLst>
              <a:ext uri="{FF2B5EF4-FFF2-40B4-BE49-F238E27FC236}">
                <a16:creationId xmlns:a16="http://schemas.microsoft.com/office/drawing/2014/main" id="{40A1D76F-89B9-4BE8-9F2B-3FBA9FDB4C2C}"/>
              </a:ext>
            </a:extLst>
          </p:cNvPr>
          <p:cNvSpPr txBox="1"/>
          <p:nvPr/>
        </p:nvSpPr>
        <p:spPr>
          <a:xfrm>
            <a:off x="3206906" y="619642"/>
            <a:ext cx="2660494" cy="584775"/>
          </a:xfrm>
          <a:prstGeom prst="rect">
            <a:avLst/>
          </a:prstGeom>
          <a:noFill/>
        </p:spPr>
        <p:txBody>
          <a:bodyPr wrap="square" rtlCol="0">
            <a:spAutoFit/>
          </a:bodyPr>
          <a:lstStyle/>
          <a:p>
            <a:pPr algn="ctr"/>
            <a:r>
              <a:rPr lang="el-CY" sz="1600" b="1" dirty="0">
                <a:solidFill>
                  <a:srgbClr val="003399"/>
                </a:solidFill>
              </a:rPr>
              <a:t>Πωλήσεις αντιμικροβιακών ουσιών</a:t>
            </a:r>
          </a:p>
        </p:txBody>
      </p:sp>
      <p:sp>
        <p:nvSpPr>
          <p:cNvPr id="43" name="CuadroTexto 42">
            <a:extLst>
              <a:ext uri="{FF2B5EF4-FFF2-40B4-BE49-F238E27FC236}">
                <a16:creationId xmlns:a16="http://schemas.microsoft.com/office/drawing/2014/main" id="{F8633F7F-3BAA-4B15-A636-760184597926}"/>
              </a:ext>
            </a:extLst>
          </p:cNvPr>
          <p:cNvSpPr txBox="1"/>
          <p:nvPr/>
        </p:nvSpPr>
        <p:spPr>
          <a:xfrm>
            <a:off x="6650155" y="860682"/>
            <a:ext cx="4693926" cy="368649"/>
          </a:xfrm>
          <a:prstGeom prst="rect">
            <a:avLst/>
          </a:prstGeom>
          <a:noFill/>
        </p:spPr>
        <p:txBody>
          <a:bodyPr wrap="square" rtlCol="0">
            <a:spAutoFit/>
          </a:bodyPr>
          <a:lstStyle/>
          <a:p>
            <a:pPr algn="ctr"/>
            <a:r>
              <a:rPr lang="el-CY" sz="1797" b="1" dirty="0">
                <a:solidFill>
                  <a:srgbClr val="003399"/>
                </a:solidFill>
              </a:rPr>
              <a:t>Τάσεις πωλήσεων (2011-2022)</a:t>
            </a:r>
          </a:p>
        </p:txBody>
      </p:sp>
      <p:sp>
        <p:nvSpPr>
          <p:cNvPr id="29" name="Rectángulo 28">
            <a:extLst>
              <a:ext uri="{FF2B5EF4-FFF2-40B4-BE49-F238E27FC236}">
                <a16:creationId xmlns:a16="http://schemas.microsoft.com/office/drawing/2014/main" id="{2F4DEEC5-3957-470D-845F-37B2C55AF429}"/>
              </a:ext>
            </a:extLst>
          </p:cNvPr>
          <p:cNvSpPr/>
          <p:nvPr/>
        </p:nvSpPr>
        <p:spPr>
          <a:xfrm>
            <a:off x="3332520" y="1229635"/>
            <a:ext cx="2381045" cy="3955927"/>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392" b="1" dirty="0">
              <a:latin typeface="EC Square Sans Pro" panose="020B0506040000020004" pitchFamily="34" charset="0"/>
            </a:endParaRPr>
          </a:p>
        </p:txBody>
      </p:sp>
      <p:sp>
        <p:nvSpPr>
          <p:cNvPr id="11" name="CuadroTexto 10">
            <a:extLst>
              <a:ext uri="{FF2B5EF4-FFF2-40B4-BE49-F238E27FC236}">
                <a16:creationId xmlns:a16="http://schemas.microsoft.com/office/drawing/2014/main" id="{7E229F46-F3A1-470F-9C84-BF26FB9CC2F6}"/>
              </a:ext>
            </a:extLst>
          </p:cNvPr>
          <p:cNvSpPr txBox="1"/>
          <p:nvPr/>
        </p:nvSpPr>
        <p:spPr>
          <a:xfrm>
            <a:off x="3375387" y="1235973"/>
            <a:ext cx="2345061" cy="553228"/>
          </a:xfrm>
          <a:prstGeom prst="rect">
            <a:avLst/>
          </a:prstGeom>
          <a:noFill/>
        </p:spPr>
        <p:txBody>
          <a:bodyPr wrap="square" rtlCol="0">
            <a:spAutoFit/>
          </a:bodyPr>
          <a:lstStyle/>
          <a:p>
            <a:pPr algn="l"/>
            <a:r>
              <a:rPr lang="el-CY" sz="1198" b="1">
                <a:solidFill>
                  <a:schemeClr val="lt1"/>
                </a:solidFill>
                <a:latin typeface="EC Square Sans Pro" panose="020B0506040000020004" pitchFamily="34" charset="0"/>
              </a:rPr>
              <a:t>2018</a:t>
            </a:r>
          </a:p>
          <a:p>
            <a:pPr algn="ctr"/>
            <a:r>
              <a:rPr lang="el-CY" sz="1797" b="1">
                <a:solidFill>
                  <a:schemeClr val="lt1"/>
                </a:solidFill>
                <a:latin typeface="EC Square Sans Pro" panose="020B0506040000020004" pitchFamily="34" charset="0"/>
              </a:rPr>
              <a:t>392,3 mg/PCU</a:t>
            </a:r>
          </a:p>
        </p:txBody>
      </p:sp>
      <p:sp>
        <p:nvSpPr>
          <p:cNvPr id="52" name="CuadroTexto 51">
            <a:extLst>
              <a:ext uri="{FF2B5EF4-FFF2-40B4-BE49-F238E27FC236}">
                <a16:creationId xmlns:a16="http://schemas.microsoft.com/office/drawing/2014/main" id="{23DF701D-6114-40FF-AAA6-B9287A20817E}"/>
              </a:ext>
            </a:extLst>
          </p:cNvPr>
          <p:cNvSpPr txBox="1"/>
          <p:nvPr/>
        </p:nvSpPr>
        <p:spPr>
          <a:xfrm>
            <a:off x="3321936" y="2480228"/>
            <a:ext cx="2345061" cy="1382879"/>
          </a:xfrm>
          <a:prstGeom prst="rect">
            <a:avLst/>
          </a:prstGeom>
          <a:noFill/>
        </p:spPr>
        <p:txBody>
          <a:bodyPr wrap="square" rtlCol="0">
            <a:spAutoFit/>
          </a:bodyPr>
          <a:lstStyle/>
          <a:p>
            <a:pPr algn="l"/>
            <a:r>
              <a:rPr lang="el-CY" sz="1198" b="1">
                <a:solidFill>
                  <a:schemeClr val="lt1"/>
                </a:solidFill>
                <a:latin typeface="EC Square Sans Pro" panose="020B0506040000020004" pitchFamily="34" charset="0"/>
              </a:rPr>
              <a:t>2022</a:t>
            </a:r>
          </a:p>
          <a:p>
            <a:pPr algn="ctr"/>
            <a:r>
              <a:rPr lang="el-CY" sz="3594" b="1">
                <a:solidFill>
                  <a:schemeClr val="lt1"/>
                </a:solidFill>
                <a:latin typeface="EC Square Sans Pro" panose="020B0506040000020004" pitchFamily="34" charset="0"/>
              </a:rPr>
              <a:t>254,7 mg/PCU</a:t>
            </a:r>
          </a:p>
        </p:txBody>
      </p:sp>
      <p:sp>
        <p:nvSpPr>
          <p:cNvPr id="12" name="Flecha: hacia abajo 11">
            <a:extLst>
              <a:ext uri="{FF2B5EF4-FFF2-40B4-BE49-F238E27FC236}">
                <a16:creationId xmlns:a16="http://schemas.microsoft.com/office/drawing/2014/main" id="{ECDCE4C2-331D-4F76-BD04-94112AB7DC3B}"/>
              </a:ext>
            </a:extLst>
          </p:cNvPr>
          <p:cNvSpPr/>
          <p:nvPr/>
        </p:nvSpPr>
        <p:spPr>
          <a:xfrm>
            <a:off x="4270581" y="1953016"/>
            <a:ext cx="456355" cy="42384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7"/>
          </a:p>
        </p:txBody>
      </p:sp>
      <p:sp>
        <p:nvSpPr>
          <p:cNvPr id="53" name="CuadroTexto 52">
            <a:extLst>
              <a:ext uri="{FF2B5EF4-FFF2-40B4-BE49-F238E27FC236}">
                <a16:creationId xmlns:a16="http://schemas.microsoft.com/office/drawing/2014/main" id="{4A2B21AA-3EBC-4B63-9E3B-008987014897}"/>
              </a:ext>
            </a:extLst>
          </p:cNvPr>
          <p:cNvSpPr txBox="1"/>
          <p:nvPr/>
        </p:nvSpPr>
        <p:spPr>
          <a:xfrm>
            <a:off x="3868978" y="4283513"/>
            <a:ext cx="1216946" cy="337928"/>
          </a:xfrm>
          <a:prstGeom prst="rect">
            <a:avLst/>
          </a:prstGeom>
          <a:solidFill>
            <a:schemeClr val="bg1"/>
          </a:solidFill>
        </p:spPr>
        <p:txBody>
          <a:bodyPr wrap="square" rtlCol="0">
            <a:spAutoFit/>
          </a:bodyPr>
          <a:lstStyle/>
          <a:p>
            <a:pPr algn="ctr"/>
            <a:r>
              <a:rPr lang="el-CY" sz="1597" b="1">
                <a:solidFill>
                  <a:srgbClr val="003399"/>
                </a:solidFill>
                <a:latin typeface="EC Square Sans Pro" panose="020B0506040000020004" pitchFamily="34" charset="0"/>
              </a:rPr>
              <a:t>-35%</a:t>
            </a:r>
          </a:p>
        </p:txBody>
      </p:sp>
      <p:pic>
        <p:nvPicPr>
          <p:cNvPr id="9" name="Imagen 8">
            <a:extLst>
              <a:ext uri="{FF2B5EF4-FFF2-40B4-BE49-F238E27FC236}">
                <a16:creationId xmlns:a16="http://schemas.microsoft.com/office/drawing/2014/main" id="{F0C6506C-27A6-44DA-B6B6-5A83B70F8D9B}"/>
              </a:ext>
            </a:extLst>
          </p:cNvPr>
          <p:cNvPicPr>
            <a:picLocks noChangeAspect="1"/>
          </p:cNvPicPr>
          <p:nvPr/>
        </p:nvPicPr>
        <p:blipFill>
          <a:blip r:embed="rId4"/>
          <a:stretch>
            <a:fillRect/>
          </a:stretch>
        </p:blipFill>
        <p:spPr>
          <a:xfrm>
            <a:off x="279197" y="1225590"/>
            <a:ext cx="3056566" cy="5656404"/>
          </a:xfrm>
          <a:prstGeom prst="rect">
            <a:avLst/>
          </a:prstGeom>
        </p:spPr>
      </p:pic>
      <p:pic>
        <p:nvPicPr>
          <p:cNvPr id="25" name="Imagen 24">
            <a:extLst>
              <a:ext uri="{FF2B5EF4-FFF2-40B4-BE49-F238E27FC236}">
                <a16:creationId xmlns:a16="http://schemas.microsoft.com/office/drawing/2014/main" id="{E1122EA8-2F14-44AD-9683-A3AE5625AEC4}"/>
              </a:ext>
            </a:extLst>
          </p:cNvPr>
          <p:cNvPicPr>
            <a:picLocks noChangeAspect="1"/>
          </p:cNvPicPr>
          <p:nvPr/>
        </p:nvPicPr>
        <p:blipFill rotWithShape="1">
          <a:blip r:embed="rId5"/>
          <a:srcRect l="13312" t="37198" r="7164" b="34404"/>
          <a:stretch/>
        </p:blipFill>
        <p:spPr>
          <a:xfrm>
            <a:off x="3306418" y="5358898"/>
            <a:ext cx="8606383" cy="1511802"/>
          </a:xfrm>
          <a:prstGeom prst="rect">
            <a:avLst/>
          </a:prstGeom>
        </p:spPr>
      </p:pic>
      <p:pic>
        <p:nvPicPr>
          <p:cNvPr id="14" name="Imagen 13">
            <a:extLst>
              <a:ext uri="{FF2B5EF4-FFF2-40B4-BE49-F238E27FC236}">
                <a16:creationId xmlns:a16="http://schemas.microsoft.com/office/drawing/2014/main" id="{C1943E17-0E93-4CB6-954A-3AD569345AAB}"/>
              </a:ext>
            </a:extLst>
          </p:cNvPr>
          <p:cNvPicPr>
            <a:picLocks noChangeAspect="1"/>
          </p:cNvPicPr>
          <p:nvPr/>
        </p:nvPicPr>
        <p:blipFill rotWithShape="1">
          <a:blip r:embed="rId6"/>
          <a:srcRect l="8125" t="36073" r="52905" b="17930"/>
          <a:stretch/>
        </p:blipFill>
        <p:spPr>
          <a:xfrm>
            <a:off x="5663526" y="1205199"/>
            <a:ext cx="5995074" cy="3980364"/>
          </a:xfrm>
          <a:prstGeom prst="rect">
            <a:avLst/>
          </a:prstGeom>
        </p:spPr>
      </p:pic>
      <p:sp>
        <p:nvSpPr>
          <p:cNvPr id="3" name="TextBox 2">
            <a:extLst>
              <a:ext uri="{FF2B5EF4-FFF2-40B4-BE49-F238E27FC236}">
                <a16:creationId xmlns:a16="http://schemas.microsoft.com/office/drawing/2014/main" id="{4A7AA149-E118-E702-59D0-345E50096191}"/>
              </a:ext>
            </a:extLst>
          </p:cNvPr>
          <p:cNvSpPr txBox="1"/>
          <p:nvPr/>
        </p:nvSpPr>
        <p:spPr>
          <a:xfrm>
            <a:off x="3363321" y="5190530"/>
            <a:ext cx="1018880" cy="149819"/>
          </a:xfrm>
          <a:prstGeom prst="rect">
            <a:avLst/>
          </a:prstGeom>
          <a:solidFill>
            <a:schemeClr val="bg1"/>
          </a:solidFill>
        </p:spPr>
        <p:txBody>
          <a:bodyPr wrap="square" lIns="0" tIns="0" rIns="0" bIns="0" rtlCol="0" anchor="t" anchorCtr="0">
            <a:noAutofit/>
          </a:bodyPr>
          <a:lstStyle/>
          <a:p>
            <a:pPr algn="l"/>
            <a:r>
              <a:rPr lang="el-CY" sz="800" b="1">
                <a:solidFill>
                  <a:schemeClr val="tx1"/>
                </a:solidFill>
                <a:latin typeface="Arial" panose="020B0604020202020204" pitchFamily="34" charset="0"/>
                <a:cs typeface="Arial" panose="020B0604020202020204" pitchFamily="34" charset="0"/>
              </a:rPr>
              <a:t>Χώρα</a:t>
            </a:r>
          </a:p>
        </p:txBody>
      </p:sp>
      <p:sp>
        <p:nvSpPr>
          <p:cNvPr id="4" name="TextBox 3">
            <a:extLst>
              <a:ext uri="{FF2B5EF4-FFF2-40B4-BE49-F238E27FC236}">
                <a16:creationId xmlns:a16="http://schemas.microsoft.com/office/drawing/2014/main" id="{E10B3644-1E62-8775-21C2-911B4ECA6BC4}"/>
              </a:ext>
            </a:extLst>
          </p:cNvPr>
          <p:cNvSpPr txBox="1"/>
          <p:nvPr/>
        </p:nvSpPr>
        <p:spPr>
          <a:xfrm rot="16200000">
            <a:off x="5069483" y="2515086"/>
            <a:ext cx="1580221" cy="260306"/>
          </a:xfrm>
          <a:prstGeom prst="rect">
            <a:avLst/>
          </a:prstGeom>
          <a:solidFill>
            <a:schemeClr val="bg1"/>
          </a:solidFill>
        </p:spPr>
        <p:txBody>
          <a:bodyPr wrap="square" lIns="0" tIns="0" rIns="0" bIns="0" rtlCol="0" anchor="ctr" anchorCtr="0">
            <a:noAutofit/>
          </a:bodyPr>
          <a:lstStyle/>
          <a:p>
            <a:pPr algn="ctr"/>
            <a:r>
              <a:rPr lang="el-CY" sz="1000">
                <a:solidFill>
                  <a:schemeClr val="tx1"/>
                </a:solidFill>
                <a:latin typeface="Arial" panose="020B0604020202020204" pitchFamily="34" charset="0"/>
                <a:cs typeface="Arial" panose="020B0604020202020204" pitchFamily="34" charset="0"/>
              </a:rPr>
              <a:t>Πωλήσεις (mg/PCU)</a:t>
            </a:r>
          </a:p>
        </p:txBody>
      </p:sp>
      <p:sp>
        <p:nvSpPr>
          <p:cNvPr id="5" name="TextBox 4">
            <a:extLst>
              <a:ext uri="{FF2B5EF4-FFF2-40B4-BE49-F238E27FC236}">
                <a16:creationId xmlns:a16="http://schemas.microsoft.com/office/drawing/2014/main" id="{D618AFC8-189C-73A1-91D2-C7EB88B7FE26}"/>
              </a:ext>
            </a:extLst>
          </p:cNvPr>
          <p:cNvSpPr txBox="1"/>
          <p:nvPr/>
        </p:nvSpPr>
        <p:spPr>
          <a:xfrm rot="16200000">
            <a:off x="10771228" y="2570096"/>
            <a:ext cx="1580221" cy="260306"/>
          </a:xfrm>
          <a:prstGeom prst="rect">
            <a:avLst/>
          </a:prstGeom>
          <a:solidFill>
            <a:schemeClr val="bg1"/>
          </a:solidFill>
        </p:spPr>
        <p:txBody>
          <a:bodyPr wrap="square" lIns="0" tIns="0" rIns="0" bIns="0" rtlCol="0" anchor="ctr" anchorCtr="0">
            <a:noAutofit/>
          </a:bodyPr>
          <a:lstStyle/>
          <a:p>
            <a:pPr algn="ctr"/>
            <a:r>
              <a:rPr lang="el-CY" sz="1000">
                <a:solidFill>
                  <a:schemeClr val="tx1"/>
                </a:solidFill>
                <a:latin typeface="Arial" panose="020B0604020202020204" pitchFamily="34" charset="0"/>
                <a:cs typeface="Arial" panose="020B0604020202020204" pitchFamily="34" charset="0"/>
              </a:rPr>
              <a:t>PCU (1.000 τόνοι)</a:t>
            </a:r>
          </a:p>
        </p:txBody>
      </p:sp>
      <p:sp>
        <p:nvSpPr>
          <p:cNvPr id="6" name="TextBox 5">
            <a:extLst>
              <a:ext uri="{FF2B5EF4-FFF2-40B4-BE49-F238E27FC236}">
                <a16:creationId xmlns:a16="http://schemas.microsoft.com/office/drawing/2014/main" id="{2D3FE5EB-AD8F-F470-2F7A-2D111D8A203D}"/>
              </a:ext>
            </a:extLst>
          </p:cNvPr>
          <p:cNvSpPr txBox="1"/>
          <p:nvPr/>
        </p:nvSpPr>
        <p:spPr>
          <a:xfrm>
            <a:off x="5957997" y="4358699"/>
            <a:ext cx="1979874" cy="839998"/>
          </a:xfrm>
          <a:prstGeom prst="rect">
            <a:avLst/>
          </a:prstGeom>
          <a:solidFill>
            <a:schemeClr val="bg1"/>
          </a:solidFill>
        </p:spPr>
        <p:txBody>
          <a:bodyPr wrap="square" lIns="0" tIns="0" rIns="0" bIns="0" rtlCol="0" anchor="t" anchorCtr="0">
            <a:noAutofit/>
          </a:bodyPr>
          <a:lstStyle/>
          <a:p>
            <a:pPr algn="l">
              <a:spcAft>
                <a:spcPts val="100"/>
              </a:spcAft>
            </a:pPr>
            <a:r>
              <a:rPr lang="el-CY" sz="800">
                <a:solidFill>
                  <a:schemeClr val="tx1"/>
                </a:solidFill>
                <a:latin typeface="Arial" panose="020B0604020202020204" pitchFamily="34" charset="0"/>
                <a:cs typeface="Arial" panose="020B0604020202020204" pitchFamily="34" charset="0"/>
              </a:rPr>
              <a:t>Τετρακυκλίνες</a:t>
            </a:r>
          </a:p>
          <a:p>
            <a:pPr algn="l">
              <a:spcAft>
                <a:spcPts val="100"/>
              </a:spcAft>
            </a:pPr>
            <a:r>
              <a:rPr lang="el-CY" sz="800">
                <a:solidFill>
                  <a:schemeClr val="tx1"/>
                </a:solidFill>
                <a:latin typeface="Arial" panose="020B0604020202020204" pitchFamily="34" charset="0"/>
                <a:cs typeface="Arial" panose="020B0604020202020204" pitchFamily="34" charset="0"/>
              </a:rPr>
              <a:t>Λινκοσαμίδες</a:t>
            </a:r>
          </a:p>
          <a:p>
            <a:pPr algn="l">
              <a:spcAft>
                <a:spcPts val="100"/>
              </a:spcAft>
            </a:pPr>
            <a:r>
              <a:rPr lang="el-CY" sz="800">
                <a:solidFill>
                  <a:schemeClr val="tx1"/>
                </a:solidFill>
                <a:latin typeface="Arial" panose="020B0604020202020204" pitchFamily="34" charset="0"/>
                <a:cs typeface="Arial" panose="020B0604020202020204" pitchFamily="34" charset="0"/>
              </a:rPr>
              <a:t>Τριμεθοπρίμη </a:t>
            </a:r>
          </a:p>
          <a:p>
            <a:pPr algn="l">
              <a:spcAft>
                <a:spcPts val="100"/>
              </a:spcAft>
            </a:pPr>
            <a:r>
              <a:rPr lang="el-CY" sz="800">
                <a:solidFill>
                  <a:schemeClr val="tx1"/>
                </a:solidFill>
                <a:latin typeface="Arial" panose="020B0604020202020204" pitchFamily="34" charset="0"/>
                <a:cs typeface="Arial" panose="020B0604020202020204" pitchFamily="34" charset="0"/>
              </a:rPr>
              <a:t>Φθοριοκινολόνες</a:t>
            </a:r>
          </a:p>
          <a:p>
            <a:pPr algn="l">
              <a:spcAft>
                <a:spcPts val="100"/>
              </a:spcAft>
            </a:pPr>
            <a:r>
              <a:rPr lang="el-CY" sz="800">
                <a:solidFill>
                  <a:schemeClr val="tx1"/>
                </a:solidFill>
                <a:latin typeface="Arial" panose="020B0604020202020204" pitchFamily="34" charset="0"/>
                <a:cs typeface="Arial" panose="020B0604020202020204" pitchFamily="34" charset="0"/>
              </a:rPr>
              <a:t>Κεφαλοσπορίνες 3ης και 4ης γενιάς</a:t>
            </a:r>
          </a:p>
          <a:p>
            <a:pPr algn="l">
              <a:spcAft>
                <a:spcPts val="100"/>
              </a:spcAft>
            </a:pPr>
            <a:r>
              <a:rPr lang="el-CY" sz="800">
                <a:solidFill>
                  <a:schemeClr val="tx1"/>
                </a:solidFill>
                <a:latin typeface="Arial" panose="020B0604020202020204" pitchFamily="34" charset="0"/>
                <a:cs typeface="Arial" panose="020B0604020202020204" pitchFamily="34" charset="0"/>
              </a:rPr>
              <a:t>ΣΥΝΟΛΙΚΟ PCU (τόνοι)</a:t>
            </a:r>
          </a:p>
        </p:txBody>
      </p:sp>
      <p:sp>
        <p:nvSpPr>
          <p:cNvPr id="7" name="TextBox 6">
            <a:extLst>
              <a:ext uri="{FF2B5EF4-FFF2-40B4-BE49-F238E27FC236}">
                <a16:creationId xmlns:a16="http://schemas.microsoft.com/office/drawing/2014/main" id="{437A165C-87D4-B114-CAF1-8A3DED5E51E5}"/>
              </a:ext>
            </a:extLst>
          </p:cNvPr>
          <p:cNvSpPr txBox="1"/>
          <p:nvPr/>
        </p:nvSpPr>
        <p:spPr>
          <a:xfrm>
            <a:off x="8297699" y="4358699"/>
            <a:ext cx="1979875" cy="699371"/>
          </a:xfrm>
          <a:prstGeom prst="rect">
            <a:avLst/>
          </a:prstGeom>
          <a:solidFill>
            <a:schemeClr val="bg1"/>
          </a:solidFill>
        </p:spPr>
        <p:txBody>
          <a:bodyPr wrap="square" lIns="0" tIns="0" rIns="0" bIns="0" rtlCol="0" anchor="t" anchorCtr="0">
            <a:noAutofit/>
          </a:bodyPr>
          <a:lstStyle/>
          <a:p>
            <a:pPr algn="l">
              <a:spcAft>
                <a:spcPts val="100"/>
              </a:spcAft>
            </a:pPr>
            <a:r>
              <a:rPr lang="el-CY" sz="800">
                <a:solidFill>
                  <a:schemeClr val="tx1"/>
                </a:solidFill>
                <a:latin typeface="Arial" panose="020B0604020202020204" pitchFamily="34" charset="0"/>
                <a:cs typeface="Arial" panose="020B0604020202020204" pitchFamily="34" charset="0"/>
              </a:rPr>
              <a:t>Πενικιλίνες</a:t>
            </a:r>
          </a:p>
          <a:p>
            <a:pPr algn="l">
              <a:spcAft>
                <a:spcPts val="100"/>
              </a:spcAft>
            </a:pPr>
            <a:r>
              <a:rPr lang="el-CY" sz="800">
                <a:solidFill>
                  <a:schemeClr val="tx1"/>
                </a:solidFill>
                <a:latin typeface="Arial" panose="020B0604020202020204" pitchFamily="34" charset="0"/>
                <a:cs typeface="Arial" panose="020B0604020202020204" pitchFamily="34" charset="0"/>
              </a:rPr>
              <a:t>Πλευρομουτιλίνες</a:t>
            </a:r>
          </a:p>
          <a:p>
            <a:pPr algn="l">
              <a:spcAft>
                <a:spcPts val="100"/>
              </a:spcAft>
            </a:pPr>
            <a:r>
              <a:rPr lang="el-CY" sz="800">
                <a:solidFill>
                  <a:schemeClr val="tx1"/>
                </a:solidFill>
                <a:latin typeface="Arial" panose="020B0604020202020204" pitchFamily="34" charset="0"/>
                <a:cs typeface="Arial" panose="020B0604020202020204" pitchFamily="34" charset="0"/>
              </a:rPr>
              <a:t>Πολυμυξίνες</a:t>
            </a:r>
          </a:p>
          <a:p>
            <a:pPr algn="l">
              <a:spcAft>
                <a:spcPts val="100"/>
              </a:spcAft>
            </a:pPr>
            <a:r>
              <a:rPr lang="el-CY" sz="800">
                <a:solidFill>
                  <a:schemeClr val="tx1"/>
                </a:solidFill>
                <a:latin typeface="Arial" panose="020B0604020202020204" pitchFamily="34" charset="0"/>
                <a:cs typeface="Arial" panose="020B0604020202020204" pitchFamily="34" charset="0"/>
              </a:rPr>
              <a:t>Αμφενικόλες</a:t>
            </a:r>
          </a:p>
          <a:p>
            <a:pPr algn="l">
              <a:spcAft>
                <a:spcPts val="100"/>
              </a:spcAft>
            </a:pPr>
            <a:r>
              <a:rPr lang="el-CY" sz="800">
                <a:solidFill>
                  <a:schemeClr val="tx1"/>
                </a:solidFill>
                <a:latin typeface="Arial" panose="020B0604020202020204" pitchFamily="34" charset="0"/>
                <a:cs typeface="Arial" panose="020B0604020202020204" pitchFamily="34" charset="0"/>
              </a:rPr>
              <a:t>Κεφαλοσπορίνες 1ης και 2ης γενιάς</a:t>
            </a:r>
          </a:p>
        </p:txBody>
      </p:sp>
      <p:sp>
        <p:nvSpPr>
          <p:cNvPr id="8" name="TextBox 7">
            <a:extLst>
              <a:ext uri="{FF2B5EF4-FFF2-40B4-BE49-F238E27FC236}">
                <a16:creationId xmlns:a16="http://schemas.microsoft.com/office/drawing/2014/main" id="{D2857143-31CD-6C63-1230-19F031DBBEC6}"/>
              </a:ext>
            </a:extLst>
          </p:cNvPr>
          <p:cNvSpPr txBox="1"/>
          <p:nvPr/>
        </p:nvSpPr>
        <p:spPr>
          <a:xfrm>
            <a:off x="10628016" y="4358699"/>
            <a:ext cx="1390412" cy="699371"/>
          </a:xfrm>
          <a:prstGeom prst="rect">
            <a:avLst/>
          </a:prstGeom>
          <a:solidFill>
            <a:schemeClr val="bg1"/>
          </a:solidFill>
        </p:spPr>
        <p:txBody>
          <a:bodyPr wrap="square" lIns="0" tIns="0" rIns="0" bIns="0" rtlCol="0" anchor="t" anchorCtr="0">
            <a:noAutofit/>
          </a:bodyPr>
          <a:lstStyle/>
          <a:p>
            <a:pPr algn="l">
              <a:spcAft>
                <a:spcPts val="100"/>
              </a:spcAft>
            </a:pPr>
            <a:r>
              <a:rPr lang="el-CY" sz="800">
                <a:solidFill>
                  <a:schemeClr val="tx1"/>
                </a:solidFill>
                <a:latin typeface="Arial" panose="020B0604020202020204" pitchFamily="34" charset="0"/>
                <a:cs typeface="Arial" panose="020B0604020202020204" pitchFamily="34" charset="0"/>
              </a:rPr>
              <a:t>Σουλφοναμίδες</a:t>
            </a:r>
          </a:p>
          <a:p>
            <a:pPr algn="l">
              <a:spcAft>
                <a:spcPts val="100"/>
              </a:spcAft>
            </a:pPr>
            <a:r>
              <a:rPr lang="el-CY" sz="800">
                <a:solidFill>
                  <a:schemeClr val="tx1"/>
                </a:solidFill>
                <a:latin typeface="Arial" panose="020B0604020202020204" pitchFamily="34" charset="0"/>
                <a:cs typeface="Arial" panose="020B0604020202020204" pitchFamily="34" charset="0"/>
              </a:rPr>
              <a:t>Μακρολίδες</a:t>
            </a:r>
          </a:p>
          <a:p>
            <a:pPr algn="l">
              <a:spcAft>
                <a:spcPts val="100"/>
              </a:spcAft>
            </a:pPr>
            <a:r>
              <a:rPr lang="el-CY" sz="800">
                <a:solidFill>
                  <a:schemeClr val="tx1"/>
                </a:solidFill>
                <a:latin typeface="Arial" panose="020B0604020202020204" pitchFamily="34" charset="0"/>
                <a:cs typeface="Arial" panose="020B0604020202020204" pitchFamily="34" charset="0"/>
              </a:rPr>
              <a:t>Αμινογλυκοσίδες</a:t>
            </a:r>
          </a:p>
          <a:p>
            <a:pPr algn="l">
              <a:spcAft>
                <a:spcPts val="100"/>
              </a:spcAft>
            </a:pPr>
            <a:r>
              <a:rPr lang="el-CY" sz="800">
                <a:solidFill>
                  <a:schemeClr val="tx1"/>
                </a:solidFill>
                <a:latin typeface="Arial" panose="020B0604020202020204" pitchFamily="34" charset="0"/>
                <a:cs typeface="Arial" panose="020B0604020202020204" pitchFamily="34" charset="0"/>
              </a:rPr>
              <a:t>Άλλα*</a:t>
            </a:r>
          </a:p>
          <a:p>
            <a:pPr algn="l">
              <a:spcAft>
                <a:spcPts val="100"/>
              </a:spcAft>
            </a:pPr>
            <a:r>
              <a:rPr lang="el-CY" sz="800">
                <a:solidFill>
                  <a:schemeClr val="tx1"/>
                </a:solidFill>
                <a:latin typeface="Arial" panose="020B0604020202020204" pitchFamily="34" charset="0"/>
                <a:cs typeface="Arial" panose="020B0604020202020204" pitchFamily="34" charset="0"/>
              </a:rPr>
              <a:t>Άλλες κινολόνες</a:t>
            </a:r>
          </a:p>
        </p:txBody>
      </p:sp>
      <p:sp>
        <p:nvSpPr>
          <p:cNvPr id="10" name="TextBox 9">
            <a:extLst>
              <a:ext uri="{FF2B5EF4-FFF2-40B4-BE49-F238E27FC236}">
                <a16:creationId xmlns:a16="http://schemas.microsoft.com/office/drawing/2014/main" id="{F2F1C81C-3463-6CC4-85C3-8CEFD11E6A49}"/>
              </a:ext>
            </a:extLst>
          </p:cNvPr>
          <p:cNvSpPr txBox="1"/>
          <p:nvPr/>
        </p:nvSpPr>
        <p:spPr>
          <a:xfrm>
            <a:off x="3346223" y="5607451"/>
            <a:ext cx="517658" cy="124127"/>
          </a:xfrm>
          <a:prstGeom prst="rect">
            <a:avLst/>
          </a:prstGeom>
          <a:solidFill>
            <a:srgbClr val="C7CBE7"/>
          </a:solidFill>
        </p:spPr>
        <p:txBody>
          <a:bodyPr wrap="square" lIns="0" tIns="0" rIns="0" bIns="0" rtlCol="0" anchor="t" anchorCtr="0">
            <a:noAutofit/>
          </a:bodyPr>
          <a:lstStyle/>
          <a:p>
            <a:pPr algn="l"/>
            <a:r>
              <a:rPr lang="el-CY" sz="800" b="1">
                <a:solidFill>
                  <a:schemeClr val="tx1"/>
                </a:solidFill>
                <a:latin typeface="Arial" panose="020B0604020202020204" pitchFamily="34" charset="0"/>
                <a:cs typeface="Arial" panose="020B0604020202020204" pitchFamily="34" charset="0"/>
              </a:rPr>
              <a:t>Κύπρος</a:t>
            </a:r>
          </a:p>
        </p:txBody>
      </p:sp>
      <p:sp>
        <p:nvSpPr>
          <p:cNvPr id="13" name="TextBox 12">
            <a:extLst>
              <a:ext uri="{FF2B5EF4-FFF2-40B4-BE49-F238E27FC236}">
                <a16:creationId xmlns:a16="http://schemas.microsoft.com/office/drawing/2014/main" id="{2020C0CC-535E-92D8-163B-D8640B796FCB}"/>
              </a:ext>
            </a:extLst>
          </p:cNvPr>
          <p:cNvSpPr txBox="1"/>
          <p:nvPr/>
        </p:nvSpPr>
        <p:spPr>
          <a:xfrm>
            <a:off x="4017654" y="5597071"/>
            <a:ext cx="1039260" cy="121718"/>
          </a:xfrm>
          <a:prstGeom prst="rect">
            <a:avLst/>
          </a:prstGeom>
          <a:solidFill>
            <a:srgbClr val="C7CBE7"/>
          </a:solidFill>
        </p:spPr>
        <p:txBody>
          <a:bodyPr wrap="square" lIns="0" tIns="0" rIns="0" bIns="0" rtlCol="0" anchor="t" anchorCtr="0">
            <a:noAutofit/>
          </a:bodyPr>
          <a:lstStyle/>
          <a:p>
            <a:pPr algn="ctr"/>
            <a:r>
              <a:rPr lang="el-CY" sz="800" b="1">
                <a:solidFill>
                  <a:schemeClr val="tx1"/>
                </a:solidFill>
                <a:latin typeface="Arial" panose="020B0604020202020204" pitchFamily="34" charset="0"/>
                <a:cs typeface="Arial" panose="020B0604020202020204" pitchFamily="34" charset="0"/>
              </a:rPr>
              <a:t>Συνολικές πωλήσεις</a:t>
            </a:r>
          </a:p>
        </p:txBody>
      </p:sp>
      <p:sp>
        <p:nvSpPr>
          <p:cNvPr id="15" name="TextBox 14">
            <a:extLst>
              <a:ext uri="{FF2B5EF4-FFF2-40B4-BE49-F238E27FC236}">
                <a16:creationId xmlns:a16="http://schemas.microsoft.com/office/drawing/2014/main" id="{4FC9B619-2D34-5281-06DD-A91C98F7566C}"/>
              </a:ext>
            </a:extLst>
          </p:cNvPr>
          <p:cNvSpPr txBox="1"/>
          <p:nvPr/>
        </p:nvSpPr>
        <p:spPr>
          <a:xfrm>
            <a:off x="4101030" y="5982314"/>
            <a:ext cx="927872" cy="265999"/>
          </a:xfrm>
          <a:prstGeom prst="rect">
            <a:avLst/>
          </a:prstGeom>
          <a:solidFill>
            <a:srgbClr val="F0F2F9"/>
          </a:solidFill>
        </p:spPr>
        <p:txBody>
          <a:bodyPr wrap="square" lIns="0" tIns="0" rIns="0" bIns="0" rtlCol="0" anchor="ctr" anchorCtr="0">
            <a:noAutofit/>
          </a:bodyPr>
          <a:lstStyle/>
          <a:p>
            <a:pPr algn="ctr"/>
            <a:r>
              <a:rPr lang="el-CY" sz="700">
                <a:solidFill>
                  <a:schemeClr val="tx1"/>
                </a:solidFill>
                <a:latin typeface="Arial" panose="020B0604020202020204" pitchFamily="34" charset="0"/>
                <a:cs typeface="Arial" panose="020B0604020202020204" pitchFamily="34" charset="0"/>
              </a:rPr>
              <a:t>Κεφαλοσπορίνες 3ης και 4ης γενιάς</a:t>
            </a:r>
          </a:p>
        </p:txBody>
      </p:sp>
      <p:sp>
        <p:nvSpPr>
          <p:cNvPr id="17" name="TextBox 16">
            <a:extLst>
              <a:ext uri="{FF2B5EF4-FFF2-40B4-BE49-F238E27FC236}">
                <a16:creationId xmlns:a16="http://schemas.microsoft.com/office/drawing/2014/main" id="{8E5A2EC5-5218-0375-5977-30A515A4CD4F}"/>
              </a:ext>
            </a:extLst>
          </p:cNvPr>
          <p:cNvSpPr txBox="1"/>
          <p:nvPr/>
        </p:nvSpPr>
        <p:spPr>
          <a:xfrm>
            <a:off x="4123890" y="6304984"/>
            <a:ext cx="950732" cy="265999"/>
          </a:xfrm>
          <a:prstGeom prst="rect">
            <a:avLst/>
          </a:prstGeom>
          <a:solidFill>
            <a:srgbClr val="F0F2F9"/>
          </a:solidFill>
        </p:spPr>
        <p:txBody>
          <a:bodyPr wrap="square" lIns="0" tIns="0" rIns="0" bIns="0" rtlCol="0" anchor="ctr" anchorCtr="0">
            <a:noAutofit/>
          </a:bodyPr>
          <a:lstStyle/>
          <a:p>
            <a:pPr algn="ctr"/>
            <a:r>
              <a:rPr lang="el-CY" sz="700">
                <a:solidFill>
                  <a:schemeClr val="tx1"/>
                </a:solidFill>
                <a:latin typeface="Arial" panose="020B0604020202020204" pitchFamily="34" charset="0"/>
                <a:cs typeface="Arial" panose="020B0604020202020204" pitchFamily="34" charset="0"/>
              </a:rPr>
              <a:t>Κινολόνες</a:t>
            </a:r>
          </a:p>
          <a:p>
            <a:pPr algn="ctr"/>
            <a:r>
              <a:rPr lang="el-CY" sz="700">
                <a:solidFill>
                  <a:schemeClr val="tx1"/>
                </a:solidFill>
                <a:latin typeface="Arial" panose="020B0604020202020204" pitchFamily="34" charset="0"/>
                <a:cs typeface="Arial" panose="020B0604020202020204" pitchFamily="34" charset="0"/>
              </a:rPr>
              <a:t>(% φθοριοκινολόνων)</a:t>
            </a:r>
          </a:p>
        </p:txBody>
      </p:sp>
      <p:sp>
        <p:nvSpPr>
          <p:cNvPr id="18" name="TextBox 17">
            <a:extLst>
              <a:ext uri="{FF2B5EF4-FFF2-40B4-BE49-F238E27FC236}">
                <a16:creationId xmlns:a16="http://schemas.microsoft.com/office/drawing/2014/main" id="{5847470A-6784-855A-20AA-65F463CA9370}"/>
              </a:ext>
            </a:extLst>
          </p:cNvPr>
          <p:cNvSpPr txBox="1"/>
          <p:nvPr/>
        </p:nvSpPr>
        <p:spPr>
          <a:xfrm>
            <a:off x="4156132" y="6698655"/>
            <a:ext cx="927872" cy="135445"/>
          </a:xfrm>
          <a:prstGeom prst="rect">
            <a:avLst/>
          </a:prstGeom>
          <a:solidFill>
            <a:srgbClr val="F0F2F9"/>
          </a:solidFill>
        </p:spPr>
        <p:txBody>
          <a:bodyPr wrap="square" lIns="0" tIns="0" rIns="0" bIns="0" rtlCol="0" anchor="ctr" anchorCtr="0">
            <a:noAutofit/>
          </a:bodyPr>
          <a:lstStyle/>
          <a:p>
            <a:pPr algn="ctr"/>
            <a:r>
              <a:rPr lang="el-CY" sz="700">
                <a:solidFill>
                  <a:schemeClr val="tx1"/>
                </a:solidFill>
                <a:latin typeface="Arial" panose="020B0604020202020204" pitchFamily="34" charset="0"/>
                <a:cs typeface="Arial" panose="020B0604020202020204" pitchFamily="34" charset="0"/>
              </a:rPr>
              <a:t>Πολυμυξίνες</a:t>
            </a:r>
          </a:p>
        </p:txBody>
      </p:sp>
      <p:sp>
        <p:nvSpPr>
          <p:cNvPr id="20" name="TextBox 19">
            <a:extLst>
              <a:ext uri="{FF2B5EF4-FFF2-40B4-BE49-F238E27FC236}">
                <a16:creationId xmlns:a16="http://schemas.microsoft.com/office/drawing/2014/main" id="{6B545BF2-012F-7B78-7298-60A7C831AF9E}"/>
              </a:ext>
            </a:extLst>
          </p:cNvPr>
          <p:cNvSpPr txBox="1"/>
          <p:nvPr/>
        </p:nvSpPr>
        <p:spPr>
          <a:xfrm>
            <a:off x="10650876" y="5189555"/>
            <a:ext cx="1108994" cy="149819"/>
          </a:xfrm>
          <a:prstGeom prst="rect">
            <a:avLst/>
          </a:prstGeom>
          <a:solidFill>
            <a:schemeClr val="bg1"/>
          </a:solidFill>
        </p:spPr>
        <p:txBody>
          <a:bodyPr wrap="square" lIns="0" tIns="0" rIns="0" bIns="0" rtlCol="0" anchor="t" anchorCtr="0">
            <a:noAutofit/>
          </a:bodyPr>
          <a:lstStyle/>
          <a:p>
            <a:pPr algn="l">
              <a:spcAft>
                <a:spcPts val="100"/>
              </a:spcAft>
            </a:pPr>
            <a:r>
              <a:rPr lang="el-CY" sz="700" b="1">
                <a:solidFill>
                  <a:schemeClr val="tx1"/>
                </a:solidFill>
                <a:latin typeface="Verdana" panose="020B0604030504040204" pitchFamily="34" charset="0"/>
                <a:ea typeface="Verdana" panose="020B0604030504040204" pitchFamily="34" charset="0"/>
                <a:cs typeface="Arial" panose="020B0604020202020204" pitchFamily="34" charset="0"/>
              </a:rPr>
              <a:t>Τάσεις 2010-2022</a:t>
            </a:r>
          </a:p>
        </p:txBody>
      </p:sp>
    </p:spTree>
    <p:extLst>
      <p:ext uri="{BB962C8B-B14F-4D97-AF65-F5344CB8AC3E}">
        <p14:creationId xmlns:p14="http://schemas.microsoft.com/office/powerpoint/2010/main" val="14198197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18D9FDB-467C-40F8-8A6B-C9B3CB26727A}"/>
              </a:ext>
            </a:extLst>
          </p:cNvPr>
          <p:cNvSpPr txBox="1"/>
          <p:nvPr/>
        </p:nvSpPr>
        <p:spPr>
          <a:xfrm>
            <a:off x="9686925" y="2610059"/>
            <a:ext cx="2505075" cy="1154162"/>
          </a:xfrm>
          <a:prstGeom prst="rect">
            <a:avLst/>
          </a:prstGeom>
          <a:solidFill>
            <a:srgbClr val="6BB188"/>
          </a:solidFill>
        </p:spPr>
        <p:txBody>
          <a:bodyPr wrap="square">
            <a:spAutoFit/>
          </a:bodyPr>
          <a:lstStyle/>
          <a:p>
            <a:r>
              <a:rPr lang="el-CY" sz="1400" b="1" i="0" u="none" strike="noStrike" baseline="0">
                <a:solidFill>
                  <a:srgbClr val="003399"/>
                </a:solidFill>
                <a:latin typeface="Verdana" panose="020B0604030504040204" pitchFamily="34" charset="0"/>
              </a:rPr>
              <a:t>Στοιχεία χώρας </a:t>
            </a:r>
          </a:p>
          <a:p>
            <a:r>
              <a:rPr lang="el-CY" sz="1100" b="0" i="0">
                <a:effectLst/>
                <a:latin typeface="Verdana" panose="020B0604030504040204" pitchFamily="34" charset="0"/>
                <a:hlinkClick r:id="rId3"/>
              </a:rPr>
              <a:t>https://www.ema.europa.eu/system/files/documents/other/cyprus-sales-trends-mg_pcu-antibiotic-vmps-food-producing-animals_en.pdf</a:t>
            </a:r>
            <a:r>
              <a:rPr lang="el-CY" sz="1100" b="0" i="0">
                <a:effectLst/>
                <a:latin typeface="Verdana" panose="020B0604030504040204" pitchFamily="34" charset="0"/>
              </a:rPr>
              <a:t> </a:t>
            </a:r>
          </a:p>
        </p:txBody>
      </p:sp>
      <p:sp>
        <p:nvSpPr>
          <p:cNvPr id="8" name="CuadroTexto 7">
            <a:extLst>
              <a:ext uri="{FF2B5EF4-FFF2-40B4-BE49-F238E27FC236}">
                <a16:creationId xmlns:a16="http://schemas.microsoft.com/office/drawing/2014/main" id="{289DEF0B-35EA-44F6-91E3-B7F31236D5B3}"/>
              </a:ext>
            </a:extLst>
          </p:cNvPr>
          <p:cNvSpPr txBox="1"/>
          <p:nvPr/>
        </p:nvSpPr>
        <p:spPr>
          <a:xfrm>
            <a:off x="9896475" y="6254750"/>
            <a:ext cx="2286000" cy="307777"/>
          </a:xfrm>
          <a:prstGeom prst="rect">
            <a:avLst/>
          </a:prstGeom>
          <a:solidFill>
            <a:schemeClr val="bg1">
              <a:lumMod val="75000"/>
            </a:schemeClr>
          </a:solidFill>
        </p:spPr>
        <p:txBody>
          <a:bodyPr wrap="square">
            <a:spAutoFit/>
          </a:bodyPr>
          <a:lstStyle/>
          <a:p>
            <a:pPr algn="ctr"/>
            <a:r>
              <a:rPr lang="el-CY" sz="1400" b="1" i="0" u="none" strike="noStrike" baseline="0">
                <a:solidFill>
                  <a:srgbClr val="003399"/>
                </a:solidFill>
                <a:latin typeface="Verdana" panose="020B0604030504040204" pitchFamily="34" charset="0"/>
                <a:ea typeface="Verdana" panose="020B0604030504040204" pitchFamily="34" charset="0"/>
                <a:hlinkClick r:id="rId4">
                  <a:extLst>
                    <a:ext uri="{A12FA001-AC4F-418D-AE19-62706E023703}">
                      <ahyp:hlinkClr xmlns:ahyp="http://schemas.microsoft.com/office/drawing/2018/hyperlinkcolor" val="tx"/>
                    </a:ext>
                  </a:extLst>
                </a:hlinkClick>
              </a:rPr>
              <a:t>Έκθεση του ESVAC</a:t>
            </a:r>
          </a:p>
        </p:txBody>
      </p:sp>
      <p:sp>
        <p:nvSpPr>
          <p:cNvPr id="9" name="Marcador de texto 1">
            <a:extLst>
              <a:ext uri="{FF2B5EF4-FFF2-40B4-BE49-F238E27FC236}">
                <a16:creationId xmlns:a16="http://schemas.microsoft.com/office/drawing/2014/main" id="{E1181018-5A06-40F0-84D8-927C7377B4A2}"/>
              </a:ext>
            </a:extLst>
          </p:cNvPr>
          <p:cNvSpPr>
            <a:spLocks noGrp="1"/>
          </p:cNvSpPr>
          <p:nvPr>
            <p:ph type="body" sz="quarter" idx="10"/>
          </p:nvPr>
        </p:nvSpPr>
        <p:spPr>
          <a:xfrm>
            <a:off x="719926" y="139782"/>
            <a:ext cx="8008947" cy="533400"/>
          </a:xfrm>
        </p:spPr>
        <p:txBody>
          <a:bodyPr>
            <a:normAutofit/>
          </a:bodyPr>
          <a:lstStyle/>
          <a:p>
            <a:pPr marL="0" indent="0">
              <a:buNone/>
            </a:pPr>
            <a:r>
              <a:rPr lang="el-CY" sz="2800" b="1">
                <a:latin typeface="EC Square Sans Pro" panose="020B0506040000020004" pitchFamily="34" charset="0"/>
              </a:rPr>
              <a:t>Πωλήσεις κτηνιατρικών φαρμάκων στην ΚΥΠΡΟ</a:t>
            </a:r>
          </a:p>
        </p:txBody>
      </p:sp>
      <p:pic>
        <p:nvPicPr>
          <p:cNvPr id="11" name="Imagen 10">
            <a:extLst>
              <a:ext uri="{FF2B5EF4-FFF2-40B4-BE49-F238E27FC236}">
                <a16:creationId xmlns:a16="http://schemas.microsoft.com/office/drawing/2014/main" id="{9F3A793D-6387-4FD4-A0D2-30FA44E139E0}"/>
              </a:ext>
            </a:extLst>
          </p:cNvPr>
          <p:cNvPicPr>
            <a:picLocks noChangeAspect="1"/>
          </p:cNvPicPr>
          <p:nvPr/>
        </p:nvPicPr>
        <p:blipFill rotWithShape="1">
          <a:blip r:embed="rId5"/>
          <a:srcRect l="8125" t="66667" r="53125" b="8889"/>
          <a:stretch/>
        </p:blipFill>
        <p:spPr>
          <a:xfrm>
            <a:off x="990599" y="847008"/>
            <a:ext cx="8153401" cy="2893142"/>
          </a:xfrm>
          <a:prstGeom prst="rect">
            <a:avLst/>
          </a:prstGeom>
        </p:spPr>
      </p:pic>
      <p:sp>
        <p:nvSpPr>
          <p:cNvPr id="2" name="TextBox 1">
            <a:extLst>
              <a:ext uri="{FF2B5EF4-FFF2-40B4-BE49-F238E27FC236}">
                <a16:creationId xmlns:a16="http://schemas.microsoft.com/office/drawing/2014/main" id="{6345D037-8C19-8D18-1358-C76CDF1C174F}"/>
              </a:ext>
            </a:extLst>
          </p:cNvPr>
          <p:cNvSpPr txBox="1"/>
          <p:nvPr/>
        </p:nvSpPr>
        <p:spPr>
          <a:xfrm>
            <a:off x="1053197" y="846087"/>
            <a:ext cx="7977227" cy="367383"/>
          </a:xfrm>
          <a:prstGeom prst="rect">
            <a:avLst/>
          </a:prstGeom>
          <a:solidFill>
            <a:schemeClr val="bg1"/>
          </a:solidFill>
        </p:spPr>
        <p:txBody>
          <a:bodyPr wrap="square" lIns="0" tIns="0" rIns="0" bIns="0" rtlCol="0" anchor="t" anchorCtr="0">
            <a:noAutofit/>
          </a:bodyPr>
          <a:lstStyle/>
          <a:p>
            <a:pPr algn="l"/>
            <a:r>
              <a:rPr lang="el-CY" b="1">
                <a:solidFill>
                  <a:srgbClr val="003399"/>
                </a:solidFill>
                <a:latin typeface="Verdana" panose="020B0604030504040204" pitchFamily="34" charset="0"/>
                <a:ea typeface="Verdana" panose="020B0604030504040204" pitchFamily="34" charset="0"/>
              </a:rPr>
              <a:t>Από το 2011:</a:t>
            </a:r>
          </a:p>
        </p:txBody>
      </p:sp>
      <p:sp>
        <p:nvSpPr>
          <p:cNvPr id="3" name="TextBox 2">
            <a:extLst>
              <a:ext uri="{FF2B5EF4-FFF2-40B4-BE49-F238E27FC236}">
                <a16:creationId xmlns:a16="http://schemas.microsoft.com/office/drawing/2014/main" id="{7E8EBBD9-E4D4-2890-F154-827F6C587576}"/>
              </a:ext>
            </a:extLst>
          </p:cNvPr>
          <p:cNvSpPr txBox="1"/>
          <p:nvPr/>
        </p:nvSpPr>
        <p:spPr>
          <a:xfrm>
            <a:off x="1381975" y="1301750"/>
            <a:ext cx="7977227" cy="2671583"/>
          </a:xfrm>
          <a:prstGeom prst="rect">
            <a:avLst/>
          </a:prstGeom>
          <a:solidFill>
            <a:schemeClr val="bg1"/>
          </a:solidFill>
        </p:spPr>
        <p:txBody>
          <a:bodyPr wrap="square" lIns="0" tIns="0" rIns="0" bIns="0" rtlCol="0" anchor="t" anchorCtr="0">
            <a:noAutofit/>
          </a:bodyPr>
          <a:lstStyle/>
          <a:p>
            <a:pPr algn="l">
              <a:spcAft>
                <a:spcPts val="500"/>
              </a:spcAft>
            </a:pPr>
            <a:r>
              <a:rPr lang="el-CY" sz="1500" dirty="0">
                <a:solidFill>
                  <a:schemeClr val="tx1"/>
                </a:solidFill>
                <a:latin typeface="Verdana" panose="020B0604030504040204" pitchFamily="34" charset="0"/>
                <a:ea typeface="Verdana" panose="020B0604030504040204" pitchFamily="34" charset="0"/>
              </a:rPr>
              <a:t>23,4% συνολικές ετήσιες πωλήσεις (από 332,3 mg/PCU σε 254,7 mg/PCU το 2022)</a:t>
            </a:r>
          </a:p>
          <a:p>
            <a:pPr algn="l">
              <a:spcAft>
                <a:spcPts val="500"/>
              </a:spcAft>
            </a:pPr>
            <a:r>
              <a:rPr lang="el-CY" sz="1500" dirty="0">
                <a:solidFill>
                  <a:schemeClr val="tx1"/>
                </a:solidFill>
                <a:latin typeface="Verdana" panose="020B0604030504040204" pitchFamily="34" charset="0"/>
                <a:ea typeface="Verdana" panose="020B0604030504040204" pitchFamily="34" charset="0"/>
              </a:rPr>
              <a:t>159,4% πωλήσεις κεφαλοσπορινών 3ης και 4ης γενιάς (από 0,14 mg/PCU σε 0,36 mg/PCU το 2022)</a:t>
            </a:r>
          </a:p>
          <a:p>
            <a:pPr algn="l">
              <a:spcAft>
                <a:spcPts val="500"/>
              </a:spcAft>
            </a:pPr>
            <a:r>
              <a:rPr lang="el-CY" sz="1500" dirty="0">
                <a:solidFill>
                  <a:schemeClr val="tx1"/>
                </a:solidFill>
                <a:latin typeface="Verdana" panose="020B0604030504040204" pitchFamily="34" charset="0"/>
                <a:ea typeface="Verdana" panose="020B0604030504040204" pitchFamily="34" charset="0"/>
              </a:rPr>
              <a:t>4πλη αύξηση στις πωλήσεις φθοριοκινολόνης (από 0,42 mg/PCU σε 1,8 mg/PCU το 2022)</a:t>
            </a:r>
          </a:p>
          <a:p>
            <a:pPr algn="l">
              <a:spcAft>
                <a:spcPts val="500"/>
              </a:spcAft>
            </a:pPr>
            <a:r>
              <a:rPr lang="el-CY" sz="1500" dirty="0">
                <a:solidFill>
                  <a:schemeClr val="tx1"/>
                </a:solidFill>
                <a:latin typeface="Verdana" panose="020B0604030504040204" pitchFamily="34" charset="0"/>
                <a:ea typeface="Verdana" panose="020B0604030504040204" pitchFamily="34" charset="0"/>
              </a:rPr>
              <a:t>100% πωλήσεων άλλων κινολονών (από 1,2 mg/PCU έως 0 mg/PCU το 2022)</a:t>
            </a:r>
          </a:p>
          <a:p>
            <a:pPr algn="l">
              <a:spcAft>
                <a:spcPts val="500"/>
              </a:spcAft>
            </a:pPr>
            <a:r>
              <a:rPr lang="el-CY" sz="1500" dirty="0">
                <a:solidFill>
                  <a:schemeClr val="tx1"/>
                </a:solidFill>
                <a:latin typeface="Verdana" panose="020B0604030504040204" pitchFamily="34" charset="0"/>
                <a:ea typeface="Verdana" panose="020B0604030504040204" pitchFamily="34" charset="0"/>
              </a:rPr>
              <a:t>5,4% πωλήσεων πολυμυξίνης (από 6,6 mg/PCU σε 6,3 mg/PCU το 2022)</a:t>
            </a:r>
          </a:p>
          <a:p>
            <a:pPr algn="l">
              <a:spcAft>
                <a:spcPts val="500"/>
              </a:spcAft>
            </a:pPr>
            <a:r>
              <a:rPr lang="el-CY" sz="1500" dirty="0">
                <a:solidFill>
                  <a:schemeClr val="tx1"/>
                </a:solidFill>
                <a:latin typeface="Verdana" panose="020B0604030504040204" pitchFamily="34" charset="0"/>
                <a:ea typeface="Verdana" panose="020B0604030504040204" pitchFamily="34" charset="0"/>
              </a:rPr>
              <a:t>Το PCU μειώθηκε κατά 10,3% μεταξύ του 2011 και του 2022</a:t>
            </a:r>
          </a:p>
        </p:txBody>
      </p:sp>
      <p:sp>
        <p:nvSpPr>
          <p:cNvPr id="4" name="TextBox 3">
            <a:extLst>
              <a:ext uri="{FF2B5EF4-FFF2-40B4-BE49-F238E27FC236}">
                <a16:creationId xmlns:a16="http://schemas.microsoft.com/office/drawing/2014/main" id="{1909ADD6-CF03-2566-956E-9E87D12D5C5B}"/>
              </a:ext>
            </a:extLst>
          </p:cNvPr>
          <p:cNvSpPr txBox="1"/>
          <p:nvPr/>
        </p:nvSpPr>
        <p:spPr>
          <a:xfrm>
            <a:off x="735785" y="4398209"/>
            <a:ext cx="8179615" cy="2045593"/>
          </a:xfrm>
          <a:prstGeom prst="rect">
            <a:avLst/>
          </a:prstGeom>
          <a:solidFill>
            <a:schemeClr val="bg1"/>
          </a:solidFill>
        </p:spPr>
        <p:txBody>
          <a:bodyPr wrap="square" lIns="0" tIns="0" rIns="0" bIns="0" rtlCol="0" anchor="t" anchorCtr="0">
            <a:noAutofit/>
          </a:bodyPr>
          <a:lstStyle/>
          <a:p>
            <a:pPr algn="l">
              <a:spcAft>
                <a:spcPts val="600"/>
              </a:spcAft>
            </a:pPr>
            <a:r>
              <a:rPr lang="el-CY" b="1">
                <a:solidFill>
                  <a:srgbClr val="003399"/>
                </a:solidFill>
                <a:latin typeface="Verdana" panose="020B0604030504040204" pitchFamily="34" charset="0"/>
                <a:ea typeface="Verdana" panose="020B0604030504040204" pitchFamily="34" charset="0"/>
              </a:rPr>
              <a:t>Δεδομένα πωλήσεων 2022</a:t>
            </a:r>
          </a:p>
          <a:p>
            <a:pPr algn="l"/>
            <a:r>
              <a:rPr lang="el-CY" sz="1600">
                <a:solidFill>
                  <a:schemeClr val="tx1"/>
                </a:solidFill>
                <a:latin typeface="Verdana" panose="020B0604030504040204" pitchFamily="34" charset="0"/>
                <a:ea typeface="Verdana" panose="020B0604030504040204" pitchFamily="34" charset="0"/>
              </a:rPr>
              <a:t>Το 2022 οι συνολικές πωλήσεις μειώθηκαν κατά 14,1% συγκριτικά με το 2021 (από 296,5 mg/PCU σε 254,7 mg/PCU). Οι τρεις κατηγορίες αντιβιοτικών με τις μεγαλύτερες πωλήσεις ήταν οι τετρακυκλίνες, οι πενικιλίνες και οι σουλφοναμίδες στις οποίες αντιστοιχούσε 26,9%, 19,3% και 17,7% των συνολικών πωλήσεων αντίστοιχα.</a:t>
            </a:r>
          </a:p>
        </p:txBody>
      </p:sp>
    </p:spTree>
    <p:extLst>
      <p:ext uri="{BB962C8B-B14F-4D97-AF65-F5344CB8AC3E}">
        <p14:creationId xmlns:p14="http://schemas.microsoft.com/office/powerpoint/2010/main" val="1763332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8B2B85C-F231-4197-BE05-61FADCAE41B0}"/>
              </a:ext>
            </a:extLst>
          </p:cNvPr>
          <p:cNvSpPr>
            <a:spLocks noGrp="1"/>
          </p:cNvSpPr>
          <p:nvPr>
            <p:ph type="body" sz="quarter" idx="10"/>
          </p:nvPr>
        </p:nvSpPr>
        <p:spPr>
          <a:xfrm>
            <a:off x="762000" y="311150"/>
            <a:ext cx="11353800" cy="914400"/>
          </a:xfrm>
        </p:spPr>
        <p:txBody>
          <a:bodyPr>
            <a:normAutofit fontScale="32500" lnSpcReduction="20000"/>
          </a:bodyPr>
          <a:lstStyle/>
          <a:p>
            <a:pPr marL="0" indent="0">
              <a:lnSpc>
                <a:spcPct val="170000"/>
              </a:lnSpc>
              <a:buNone/>
            </a:pPr>
            <a:r>
              <a:rPr lang="el-CY" sz="5500" dirty="0">
                <a:latin typeface="EC Square Sans Pro" panose="020B0506040000020004" pitchFamily="34" charset="0"/>
              </a:rPr>
              <a:t>Στοιχεία κατανάλωσης για </a:t>
            </a:r>
            <a:r>
              <a:rPr lang="el-CY" sz="5500" b="1" dirty="0">
                <a:latin typeface="EC Square Sans Pro" panose="020B0506040000020004" pitchFamily="34" charset="0"/>
              </a:rPr>
              <a:t>κεφαλοσπορίνες 3ης και 4ης γενιάς, φθοριοκινολόνες, </a:t>
            </a:r>
            <a:br>
              <a:rPr lang="en-US" sz="5500" b="1" dirty="0">
                <a:latin typeface="EC Square Sans Pro" panose="020B0506040000020004" pitchFamily="34" charset="0"/>
              </a:rPr>
            </a:br>
            <a:r>
              <a:rPr lang="el-CY" sz="5500" b="1" dirty="0">
                <a:latin typeface="EC Square Sans Pro" panose="020B0506040000020004" pitchFamily="34" charset="0"/>
              </a:rPr>
              <a:t>άλλες κινολόνες και πολυμιξίνες (mg/PCU), παραγωγικά ζώα το 2022</a:t>
            </a:r>
          </a:p>
          <a:p>
            <a:pPr marL="0" indent="0">
              <a:buNone/>
            </a:pPr>
            <a:endParaRPr lang="en-GB" dirty="0"/>
          </a:p>
        </p:txBody>
      </p:sp>
      <p:pic>
        <p:nvPicPr>
          <p:cNvPr id="3" name="Imagen 2">
            <a:extLst>
              <a:ext uri="{FF2B5EF4-FFF2-40B4-BE49-F238E27FC236}">
                <a16:creationId xmlns:a16="http://schemas.microsoft.com/office/drawing/2014/main" id="{C49C23C1-4889-4AA9-A663-CF6E097C1266}"/>
              </a:ext>
            </a:extLst>
          </p:cNvPr>
          <p:cNvPicPr>
            <a:picLocks noChangeAspect="1"/>
          </p:cNvPicPr>
          <p:nvPr/>
        </p:nvPicPr>
        <p:blipFill rotWithShape="1">
          <a:blip r:embed="rId3"/>
          <a:srcRect l="17500" t="19847" r="23125" b="13400"/>
          <a:stretch/>
        </p:blipFill>
        <p:spPr>
          <a:xfrm>
            <a:off x="762000" y="1454150"/>
            <a:ext cx="10591799" cy="5416550"/>
          </a:xfrm>
          <a:prstGeom prst="rect">
            <a:avLst/>
          </a:prstGeom>
        </p:spPr>
      </p:pic>
      <p:sp>
        <p:nvSpPr>
          <p:cNvPr id="5" name="CuadroTexto 4">
            <a:extLst>
              <a:ext uri="{FF2B5EF4-FFF2-40B4-BE49-F238E27FC236}">
                <a16:creationId xmlns:a16="http://schemas.microsoft.com/office/drawing/2014/main" id="{91D0A8C6-3F02-4D4C-8F74-8B0E8F83A8B8}"/>
              </a:ext>
            </a:extLst>
          </p:cNvPr>
          <p:cNvSpPr txBox="1"/>
          <p:nvPr/>
        </p:nvSpPr>
        <p:spPr>
          <a:xfrm>
            <a:off x="990600" y="6483350"/>
            <a:ext cx="3352800" cy="261610"/>
          </a:xfrm>
          <a:prstGeom prst="rect">
            <a:avLst/>
          </a:prstGeom>
          <a:noFill/>
        </p:spPr>
        <p:txBody>
          <a:bodyPr wrap="square" rtlCol="0">
            <a:spAutoFit/>
          </a:bodyPr>
          <a:lstStyle/>
          <a:p>
            <a:r>
              <a:rPr lang="el-CY" sz="1050" i="1">
                <a:solidFill>
                  <a:srgbClr val="003399"/>
                </a:solidFill>
              </a:rPr>
              <a:t>Πηγή:</a:t>
            </a:r>
            <a:r>
              <a:rPr lang="el-CY" sz="1050">
                <a:solidFill>
                  <a:srgbClr val="003399"/>
                </a:solidFill>
              </a:rPr>
              <a:t> 13η Έκθεση του ESVAC</a:t>
            </a:r>
          </a:p>
        </p:txBody>
      </p:sp>
      <p:sp>
        <p:nvSpPr>
          <p:cNvPr id="6" name="TextBox 5">
            <a:extLst>
              <a:ext uri="{FF2B5EF4-FFF2-40B4-BE49-F238E27FC236}">
                <a16:creationId xmlns:a16="http://schemas.microsoft.com/office/drawing/2014/main" id="{9064E471-D6E8-18EB-6B42-F6A55177796B}"/>
              </a:ext>
            </a:extLst>
          </p:cNvPr>
          <p:cNvSpPr txBox="1"/>
          <p:nvPr/>
        </p:nvSpPr>
        <p:spPr>
          <a:xfrm>
            <a:off x="2455734" y="1407566"/>
            <a:ext cx="3030666" cy="261610"/>
          </a:xfrm>
          <a:prstGeom prst="rect">
            <a:avLst/>
          </a:prstGeom>
          <a:solidFill>
            <a:schemeClr val="bg1"/>
          </a:solidFill>
        </p:spPr>
        <p:txBody>
          <a:bodyPr wrap="square" lIns="0" tIns="0" rIns="0" bIns="0" rtlCol="0" anchor="t" anchorCtr="0">
            <a:noAutofit/>
          </a:bodyPr>
          <a:lstStyle/>
          <a:p>
            <a:pPr algn="l"/>
            <a:r>
              <a:rPr lang="el-CY" sz="1600" dirty="0">
                <a:solidFill>
                  <a:schemeClr val="tx1"/>
                </a:solidFill>
                <a:latin typeface="EC Square Sans Pro" panose="020B0506040000020004" pitchFamily="34" charset="0"/>
              </a:rPr>
              <a:t>Κεφαλοσπορίνες 3ης και 4ης γενιάς</a:t>
            </a:r>
          </a:p>
        </p:txBody>
      </p:sp>
      <p:sp>
        <p:nvSpPr>
          <p:cNvPr id="7" name="TextBox 6">
            <a:extLst>
              <a:ext uri="{FF2B5EF4-FFF2-40B4-BE49-F238E27FC236}">
                <a16:creationId xmlns:a16="http://schemas.microsoft.com/office/drawing/2014/main" id="{BD848C92-6D1C-1B77-31BD-61AAD5C4CD4C}"/>
              </a:ext>
            </a:extLst>
          </p:cNvPr>
          <p:cNvSpPr txBox="1"/>
          <p:nvPr/>
        </p:nvSpPr>
        <p:spPr>
          <a:xfrm>
            <a:off x="5653907" y="1410985"/>
            <a:ext cx="1585093" cy="258191"/>
          </a:xfrm>
          <a:prstGeom prst="rect">
            <a:avLst/>
          </a:prstGeom>
          <a:solidFill>
            <a:schemeClr val="bg1"/>
          </a:solidFill>
        </p:spPr>
        <p:txBody>
          <a:bodyPr wrap="square" lIns="0" tIns="0" rIns="0" bIns="0" rtlCol="0" anchor="t" anchorCtr="0">
            <a:noAutofit/>
          </a:bodyPr>
          <a:lstStyle/>
          <a:p>
            <a:pPr algn="l"/>
            <a:r>
              <a:rPr lang="el-CY" sz="1600">
                <a:solidFill>
                  <a:schemeClr val="tx1"/>
                </a:solidFill>
                <a:latin typeface="EC Square Sans Pro" panose="020B0506040000020004" pitchFamily="34" charset="0"/>
              </a:rPr>
              <a:t>Φθοριοκινολόνες</a:t>
            </a:r>
          </a:p>
        </p:txBody>
      </p:sp>
      <p:sp>
        <p:nvSpPr>
          <p:cNvPr id="8" name="TextBox 7">
            <a:extLst>
              <a:ext uri="{FF2B5EF4-FFF2-40B4-BE49-F238E27FC236}">
                <a16:creationId xmlns:a16="http://schemas.microsoft.com/office/drawing/2014/main" id="{EC97EC5B-CC13-8C24-BB3A-38DDEA3E3687}"/>
              </a:ext>
            </a:extLst>
          </p:cNvPr>
          <p:cNvSpPr txBox="1"/>
          <p:nvPr/>
        </p:nvSpPr>
        <p:spPr>
          <a:xfrm>
            <a:off x="7571785" y="1407566"/>
            <a:ext cx="1585093" cy="258191"/>
          </a:xfrm>
          <a:prstGeom prst="rect">
            <a:avLst/>
          </a:prstGeom>
          <a:solidFill>
            <a:schemeClr val="bg1"/>
          </a:solidFill>
        </p:spPr>
        <p:txBody>
          <a:bodyPr wrap="square" lIns="0" tIns="0" rIns="0" bIns="0" rtlCol="0" anchor="t" anchorCtr="0">
            <a:noAutofit/>
          </a:bodyPr>
          <a:lstStyle/>
          <a:p>
            <a:pPr algn="l"/>
            <a:r>
              <a:rPr lang="el-CY" sz="1600">
                <a:solidFill>
                  <a:schemeClr val="tx1"/>
                </a:solidFill>
                <a:latin typeface="EC Square Sans Pro" panose="020B0506040000020004" pitchFamily="34" charset="0"/>
              </a:rPr>
              <a:t>Άλλες κινολόνες</a:t>
            </a:r>
          </a:p>
        </p:txBody>
      </p:sp>
      <p:sp>
        <p:nvSpPr>
          <p:cNvPr id="9" name="TextBox 8">
            <a:extLst>
              <a:ext uri="{FF2B5EF4-FFF2-40B4-BE49-F238E27FC236}">
                <a16:creationId xmlns:a16="http://schemas.microsoft.com/office/drawing/2014/main" id="{E3289728-FF50-CD90-656A-4270F534072C}"/>
              </a:ext>
            </a:extLst>
          </p:cNvPr>
          <p:cNvSpPr txBox="1"/>
          <p:nvPr/>
        </p:nvSpPr>
        <p:spPr>
          <a:xfrm>
            <a:off x="9441367" y="1407565"/>
            <a:ext cx="1585093" cy="258191"/>
          </a:xfrm>
          <a:prstGeom prst="rect">
            <a:avLst/>
          </a:prstGeom>
          <a:solidFill>
            <a:schemeClr val="bg1"/>
          </a:solidFill>
        </p:spPr>
        <p:txBody>
          <a:bodyPr wrap="square" lIns="0" tIns="0" rIns="0" bIns="0" rtlCol="0" anchor="t" anchorCtr="0">
            <a:noAutofit/>
          </a:bodyPr>
          <a:lstStyle/>
          <a:p>
            <a:pPr algn="l"/>
            <a:r>
              <a:rPr lang="el-CY" sz="1600">
                <a:solidFill>
                  <a:schemeClr val="tx1"/>
                </a:solidFill>
                <a:latin typeface="EC Square Sans Pro" panose="020B0506040000020004" pitchFamily="34" charset="0"/>
              </a:rPr>
              <a:t>Πολυμυξίνες</a:t>
            </a:r>
          </a:p>
        </p:txBody>
      </p:sp>
      <p:sp>
        <p:nvSpPr>
          <p:cNvPr id="10" name="TextBox 9">
            <a:extLst>
              <a:ext uri="{FF2B5EF4-FFF2-40B4-BE49-F238E27FC236}">
                <a16:creationId xmlns:a16="http://schemas.microsoft.com/office/drawing/2014/main" id="{2145AF03-9F06-761E-2278-991C2B82C6DD}"/>
              </a:ext>
            </a:extLst>
          </p:cNvPr>
          <p:cNvSpPr txBox="1"/>
          <p:nvPr/>
        </p:nvSpPr>
        <p:spPr>
          <a:xfrm rot="16200000">
            <a:off x="5565929" y="2010106"/>
            <a:ext cx="1564272" cy="8156916"/>
          </a:xfrm>
          <a:prstGeom prst="rect">
            <a:avLst/>
          </a:prstGeom>
          <a:solidFill>
            <a:schemeClr val="bg1"/>
          </a:solidFill>
        </p:spPr>
        <p:txBody>
          <a:bodyPr wrap="square" lIns="0" tIns="0" rIns="0" bIns="0" rtlCol="0" anchor="t" anchorCtr="0">
            <a:noAutofit/>
          </a:bodyPr>
          <a:lstStyle/>
          <a:p>
            <a:pPr algn="r"/>
            <a:r>
              <a:rPr lang="el-CY" sz="1200">
                <a:solidFill>
                  <a:schemeClr val="tx1"/>
                </a:solidFill>
                <a:latin typeface="EC Square Sans Pro" panose="020B0506040000020004" pitchFamily="34" charset="0"/>
              </a:rPr>
              <a:t>Αυστρία</a:t>
            </a:r>
          </a:p>
          <a:p>
            <a:pPr algn="r"/>
            <a:endParaRPr lang="en-US" sz="45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Βέλγιο</a:t>
            </a:r>
          </a:p>
          <a:p>
            <a:pPr algn="r"/>
            <a:endParaRPr lang="en-US" sz="45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Βουλγαρία</a:t>
            </a:r>
          </a:p>
          <a:p>
            <a:pPr algn="r"/>
            <a:endParaRPr lang="en-US" sz="45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Κροατία</a:t>
            </a:r>
          </a:p>
          <a:p>
            <a:pPr algn="r"/>
            <a:endParaRPr lang="en-US" sz="45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Κύπρος</a:t>
            </a:r>
          </a:p>
          <a:p>
            <a:pPr algn="r"/>
            <a:endParaRPr lang="en-US" sz="45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Τσεχία</a:t>
            </a:r>
          </a:p>
          <a:p>
            <a:pPr algn="r"/>
            <a:endParaRPr lang="en-US" sz="45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Δανία</a:t>
            </a:r>
          </a:p>
          <a:p>
            <a:pPr algn="r"/>
            <a:endParaRPr lang="en-US" sz="45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Εσθονία</a:t>
            </a:r>
          </a:p>
          <a:p>
            <a:pPr algn="r"/>
            <a:endParaRPr lang="en-US" sz="46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Φινλανδία</a:t>
            </a:r>
          </a:p>
          <a:p>
            <a:pPr algn="r"/>
            <a:endParaRPr lang="en-US" sz="45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Γαλλία</a:t>
            </a:r>
          </a:p>
          <a:p>
            <a:pPr algn="r"/>
            <a:endParaRPr lang="en-US" sz="46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Γερμανία</a:t>
            </a:r>
          </a:p>
          <a:p>
            <a:pPr algn="r"/>
            <a:endParaRPr lang="en-US" sz="46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Ελλάδα</a:t>
            </a:r>
          </a:p>
          <a:p>
            <a:pPr algn="r"/>
            <a:endParaRPr lang="en-US" sz="46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Ουγγαρία</a:t>
            </a:r>
          </a:p>
          <a:p>
            <a:pPr algn="r"/>
            <a:endParaRPr lang="en-US" sz="46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Ισλανδία</a:t>
            </a:r>
          </a:p>
          <a:p>
            <a:pPr algn="r"/>
            <a:endParaRPr lang="en-US" sz="46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Ιρλανδία</a:t>
            </a:r>
          </a:p>
          <a:p>
            <a:pPr algn="r"/>
            <a:endParaRPr lang="en-US" sz="46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Ιταλία</a:t>
            </a:r>
          </a:p>
          <a:p>
            <a:pPr algn="r"/>
            <a:endParaRPr lang="en-US" sz="46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Λετονία</a:t>
            </a:r>
          </a:p>
          <a:p>
            <a:pPr algn="r"/>
            <a:endParaRPr lang="en-US" sz="60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Λιθουανία</a:t>
            </a:r>
          </a:p>
          <a:p>
            <a:pPr algn="r"/>
            <a:endParaRPr lang="en-US" sz="50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Λουξεμβούργο</a:t>
            </a:r>
          </a:p>
          <a:p>
            <a:pPr algn="r"/>
            <a:endParaRPr lang="en-US" sz="50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Μάλτα</a:t>
            </a:r>
          </a:p>
          <a:p>
            <a:pPr algn="r"/>
            <a:endParaRPr lang="en-US" sz="50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Ολλανδία</a:t>
            </a:r>
          </a:p>
          <a:p>
            <a:pPr algn="r"/>
            <a:endParaRPr lang="en-US" sz="50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Νορβηγία</a:t>
            </a:r>
          </a:p>
          <a:p>
            <a:pPr algn="r"/>
            <a:endParaRPr lang="en-US" sz="50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Πολωνία</a:t>
            </a:r>
          </a:p>
          <a:p>
            <a:pPr algn="r"/>
            <a:endParaRPr lang="en-US" sz="50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Πορτογαλία</a:t>
            </a:r>
          </a:p>
          <a:p>
            <a:pPr algn="r"/>
            <a:endParaRPr lang="en-US" sz="50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Ρουμανία</a:t>
            </a:r>
          </a:p>
          <a:p>
            <a:pPr algn="r"/>
            <a:endParaRPr lang="en-US" sz="50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Σλοβακία</a:t>
            </a:r>
          </a:p>
          <a:p>
            <a:pPr algn="r"/>
            <a:endParaRPr lang="en-US" sz="50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Σλοβενία</a:t>
            </a:r>
          </a:p>
          <a:p>
            <a:pPr algn="r"/>
            <a:endParaRPr lang="en-US" sz="50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Ισπανία</a:t>
            </a:r>
          </a:p>
          <a:p>
            <a:pPr algn="r"/>
            <a:endParaRPr lang="en-US" sz="50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Σουηδία</a:t>
            </a:r>
          </a:p>
          <a:p>
            <a:pPr algn="r"/>
            <a:endParaRPr lang="en-US" sz="50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Ελβετία</a:t>
            </a:r>
          </a:p>
          <a:p>
            <a:pPr algn="r"/>
            <a:endParaRPr lang="en-US" sz="50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Ηνωμένο Βασίλειο</a:t>
            </a:r>
          </a:p>
          <a:p>
            <a:pPr algn="r"/>
            <a:endParaRPr lang="en-US" sz="500" dirty="0">
              <a:solidFill>
                <a:schemeClr val="tx1"/>
              </a:solidFill>
              <a:latin typeface="EC Square Sans Pro" panose="020B0506040000020004" pitchFamily="34" charset="0"/>
            </a:endParaRPr>
          </a:p>
          <a:p>
            <a:pPr algn="r"/>
            <a:r>
              <a:rPr lang="el-CY" sz="1200">
                <a:solidFill>
                  <a:schemeClr val="tx1"/>
                </a:solidFill>
                <a:latin typeface="EC Square Sans Pro" panose="020B0506040000020004" pitchFamily="34" charset="0"/>
              </a:rPr>
              <a:t>Συγκεντρωτική αναλογία</a:t>
            </a:r>
          </a:p>
        </p:txBody>
      </p:sp>
      <p:sp>
        <p:nvSpPr>
          <p:cNvPr id="4" name="Rectángulo: esquinas redondeadas 3">
            <a:extLst>
              <a:ext uri="{FF2B5EF4-FFF2-40B4-BE49-F238E27FC236}">
                <a16:creationId xmlns:a16="http://schemas.microsoft.com/office/drawing/2014/main" id="{1F693E5B-7E52-4138-AC38-F6874815D651}"/>
              </a:ext>
            </a:extLst>
          </p:cNvPr>
          <p:cNvSpPr/>
          <p:nvPr/>
        </p:nvSpPr>
        <p:spPr>
          <a:xfrm rot="5400000" flipV="1">
            <a:off x="1028700" y="4006853"/>
            <a:ext cx="4800599" cy="30479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46464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411CE633-EB29-E927-F456-A78DDF0F09C5}"/>
              </a:ext>
            </a:extLst>
          </p:cNvPr>
          <p:cNvSpPr>
            <a:spLocks noGrp="1"/>
          </p:cNvSpPr>
          <p:nvPr>
            <p:ph type="body" sz="quarter" idx="4294967295"/>
          </p:nvPr>
        </p:nvSpPr>
        <p:spPr>
          <a:xfrm>
            <a:off x="6108700" y="1411288"/>
            <a:ext cx="6083300" cy="2024062"/>
          </a:xfrm>
          <a:prstGeom prst="rect">
            <a:avLst/>
          </a:prstGeom>
        </p:spPr>
        <p:txBody>
          <a:bodyPr>
            <a:normAutofit fontScale="92500" lnSpcReduction="10000"/>
          </a:bodyPr>
          <a:lstStyle/>
          <a:p>
            <a:pPr marL="0" indent="0" algn="l">
              <a:buNone/>
            </a:pPr>
            <a:r>
              <a:rPr lang="el-CY" sz="3200" b="1">
                <a:solidFill>
                  <a:srgbClr val="003399"/>
                </a:solidFill>
                <a:latin typeface="EC Square Sans Pro" panose="020B0506040000020004" pitchFamily="34" charset="0"/>
              </a:rPr>
              <a:t>Γενική εισαγωγή στον αντίκτυπο της μικροβιακής ανθεκτικότητας (ΜΑ). Εστίαση στα στοιχεία χρήσης αντιμικροβιακών ουσιών (ΧΑΟ) και τη ΜΑ της χώρας </a:t>
            </a:r>
          </a:p>
          <a:p>
            <a:pPr algn="l"/>
            <a:endParaRPr lang="es-ES" sz="3600" b="1" dirty="0">
              <a:solidFill>
                <a:srgbClr val="003399"/>
              </a:solidFill>
              <a:effectLst/>
              <a:latin typeface="EC Square Sans Pro" panose="020B0506040000020004" pitchFamily="34" charset="0"/>
            </a:endParaRPr>
          </a:p>
          <a:p>
            <a:endParaRPr lang="es-ES" dirty="0"/>
          </a:p>
        </p:txBody>
      </p:sp>
      <p:sp>
        <p:nvSpPr>
          <p:cNvPr id="4" name="Marcador de texto 2">
            <a:extLst>
              <a:ext uri="{FF2B5EF4-FFF2-40B4-BE49-F238E27FC236}">
                <a16:creationId xmlns:a16="http://schemas.microsoft.com/office/drawing/2014/main" id="{4E95D31D-F549-96D7-F89F-6B0EAF0A6468}"/>
              </a:ext>
            </a:extLst>
          </p:cNvPr>
          <p:cNvSpPr txBox="1">
            <a:spLocks/>
          </p:cNvSpPr>
          <p:nvPr/>
        </p:nvSpPr>
        <p:spPr>
          <a:xfrm>
            <a:off x="6137407" y="5549009"/>
            <a:ext cx="4495800" cy="3238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400" kern="1200">
                <a:solidFill>
                  <a:srgbClr val="003399"/>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CY">
                <a:latin typeface="EC Square Sans Pro" panose="020B0506040000020004" pitchFamily="34" charset="0"/>
              </a:rPr>
              <a:t>Κύπρος, 6 - 7 Ιουλίου 2024</a:t>
            </a:r>
          </a:p>
          <a:p>
            <a:pPr marL="0" indent="0">
              <a:buFont typeface="Arial" panose="020B0604020202020204" pitchFamily="34" charset="0"/>
              <a:buNone/>
            </a:pPr>
            <a:endParaRPr lang="es-ES" dirty="0"/>
          </a:p>
        </p:txBody>
      </p:sp>
      <p:sp>
        <p:nvSpPr>
          <p:cNvPr id="5" name="CuadroTexto 4">
            <a:extLst>
              <a:ext uri="{FF2B5EF4-FFF2-40B4-BE49-F238E27FC236}">
                <a16:creationId xmlns:a16="http://schemas.microsoft.com/office/drawing/2014/main" id="{CBC18AA7-8C1D-4C1C-B629-AA10E16721CA}"/>
              </a:ext>
            </a:extLst>
          </p:cNvPr>
          <p:cNvSpPr txBox="1"/>
          <p:nvPr/>
        </p:nvSpPr>
        <p:spPr>
          <a:xfrm>
            <a:off x="6147014" y="3768943"/>
            <a:ext cx="6044986" cy="1477328"/>
          </a:xfrm>
          <a:prstGeom prst="rect">
            <a:avLst/>
          </a:prstGeom>
          <a:noFill/>
        </p:spPr>
        <p:txBody>
          <a:bodyPr wrap="square" rtlCol="0">
            <a:spAutoFit/>
          </a:bodyPr>
          <a:lstStyle/>
          <a:p>
            <a:pPr algn="l"/>
            <a:r>
              <a:rPr lang="el-CY" sz="2400" noProof="0">
                <a:solidFill>
                  <a:srgbClr val="003399"/>
                </a:solidFill>
                <a:latin typeface="EC Square Sans Pro" panose="020B0506040000020004" pitchFamily="34" charset="0"/>
              </a:rPr>
              <a:t>Πρακτική εκπαίδευση για κτηνοτρόφους και κτηνιάτρους: Νέα μέτρα αντιμετώπισης της μικροβιακής ανθεκτικότητας</a:t>
            </a:r>
          </a:p>
          <a:p>
            <a:endParaRPr lang="es-ES" dirty="0"/>
          </a:p>
        </p:txBody>
      </p:sp>
    </p:spTree>
    <p:extLst>
      <p:ext uri="{BB962C8B-B14F-4D97-AF65-F5344CB8AC3E}">
        <p14:creationId xmlns:p14="http://schemas.microsoft.com/office/powerpoint/2010/main" val="23003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6A96CB5A-A606-4194-92D9-987501FB92E2}"/>
              </a:ext>
            </a:extLst>
          </p:cNvPr>
          <p:cNvSpPr>
            <a:spLocks noGrp="1"/>
          </p:cNvSpPr>
          <p:nvPr>
            <p:ph type="body" sz="quarter" idx="10"/>
          </p:nvPr>
        </p:nvSpPr>
        <p:spPr>
          <a:xfrm>
            <a:off x="762000" y="311150"/>
            <a:ext cx="8915400" cy="533400"/>
          </a:xfrm>
        </p:spPr>
        <p:txBody>
          <a:bodyPr>
            <a:normAutofit/>
          </a:bodyPr>
          <a:lstStyle/>
          <a:p>
            <a:pPr marL="0" indent="0">
              <a:buNone/>
            </a:pPr>
            <a:r>
              <a:rPr lang="en-GB" dirty="0">
                <a:latin typeface="EC Square Sans Pro" panose="020B0506040000020004" pitchFamily="34" charset="0"/>
              </a:rPr>
              <a:t>Consumption of </a:t>
            </a:r>
            <a:r>
              <a:rPr lang="en-GB" b="1" dirty="0">
                <a:latin typeface="EC Square Sans Pro" panose="020B0506040000020004" pitchFamily="34" charset="0"/>
              </a:rPr>
              <a:t>fluoroquinolones</a:t>
            </a:r>
            <a:r>
              <a:rPr lang="en-GB" dirty="0">
                <a:latin typeface="EC Square Sans Pro" panose="020B0506040000020004" pitchFamily="34" charset="0"/>
              </a:rPr>
              <a:t> and </a:t>
            </a:r>
            <a:r>
              <a:rPr lang="en-GB" b="1" dirty="0">
                <a:latin typeface="EC Square Sans Pro" panose="020B0506040000020004" pitchFamily="34" charset="0"/>
              </a:rPr>
              <a:t>other quinolones</a:t>
            </a:r>
          </a:p>
        </p:txBody>
      </p:sp>
      <p:pic>
        <p:nvPicPr>
          <p:cNvPr id="4" name="Imagen 3">
            <a:extLst>
              <a:ext uri="{FF2B5EF4-FFF2-40B4-BE49-F238E27FC236}">
                <a16:creationId xmlns:a16="http://schemas.microsoft.com/office/drawing/2014/main" id="{69316ACE-EC5B-4CE9-BAD1-431DC10920DF}"/>
              </a:ext>
            </a:extLst>
          </p:cNvPr>
          <p:cNvPicPr>
            <a:picLocks noChangeAspect="1"/>
          </p:cNvPicPr>
          <p:nvPr/>
        </p:nvPicPr>
        <p:blipFill rotWithShape="1">
          <a:blip r:embed="rId3"/>
          <a:srcRect l="36785" t="25890" r="8750" b="26491"/>
          <a:stretch/>
        </p:blipFill>
        <p:spPr>
          <a:xfrm>
            <a:off x="609600" y="996951"/>
            <a:ext cx="11000740" cy="5410199"/>
          </a:xfrm>
          <a:prstGeom prst="rect">
            <a:avLst/>
          </a:prstGeom>
        </p:spPr>
      </p:pic>
      <p:sp>
        <p:nvSpPr>
          <p:cNvPr id="5" name="Rectángulo: esquinas redondeadas 4">
            <a:extLst>
              <a:ext uri="{FF2B5EF4-FFF2-40B4-BE49-F238E27FC236}">
                <a16:creationId xmlns:a16="http://schemas.microsoft.com/office/drawing/2014/main" id="{EB837B3F-419F-4BCC-8D77-FC0F61A7D8C6}"/>
              </a:ext>
            </a:extLst>
          </p:cNvPr>
          <p:cNvSpPr/>
          <p:nvPr/>
        </p:nvSpPr>
        <p:spPr>
          <a:xfrm>
            <a:off x="106326" y="1722474"/>
            <a:ext cx="12009474" cy="265076"/>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CuadroTexto 6">
            <a:extLst>
              <a:ext uri="{FF2B5EF4-FFF2-40B4-BE49-F238E27FC236}">
                <a16:creationId xmlns:a16="http://schemas.microsoft.com/office/drawing/2014/main" id="{BAE8EB29-73D3-4961-9C45-AC751516A175}"/>
              </a:ext>
            </a:extLst>
          </p:cNvPr>
          <p:cNvSpPr txBox="1"/>
          <p:nvPr/>
        </p:nvSpPr>
        <p:spPr>
          <a:xfrm>
            <a:off x="17228" y="6559550"/>
            <a:ext cx="9220200" cy="230832"/>
          </a:xfrm>
          <a:prstGeom prst="rect">
            <a:avLst/>
          </a:prstGeom>
          <a:noFill/>
        </p:spPr>
        <p:txBody>
          <a:bodyPr wrap="square">
            <a:spAutoFit/>
          </a:bodyPr>
          <a:lstStyle/>
          <a:p>
            <a:pPr algn="l"/>
            <a:r>
              <a:rPr lang="en-GB" sz="900" dirty="0">
                <a:solidFill>
                  <a:srgbClr val="003399"/>
                </a:solidFill>
                <a:effectLst/>
                <a:latin typeface="EC Square Sans Pro" panose="020B0506040000020004" pitchFamily="34" charset="0"/>
                <a:cs typeface="Arial" panose="020B0604020202020204" pitchFamily="34" charset="0"/>
                <a:hlinkClick r:id="rId4">
                  <a:extLst>
                    <a:ext uri="{A12FA001-AC4F-418D-AE19-62706E023703}">
                      <ahyp:hlinkClr xmlns:ahyp="http://schemas.microsoft.com/office/drawing/2018/hyperlinkcolor" val="tx"/>
                    </a:ext>
                  </a:extLst>
                </a:hlinkClick>
              </a:rPr>
              <a:t>Source: JIACRA III - Antimicrobial consumption and resistance in bacteria from humans and animals</a:t>
            </a:r>
            <a:endParaRPr lang="en-GB" sz="900" dirty="0">
              <a:solidFill>
                <a:srgbClr val="003399"/>
              </a:solidFill>
              <a:effectLst/>
              <a:latin typeface="EC Square Sans Pro" panose="020B0506040000020004" pitchFamily="34" charset="0"/>
              <a:cs typeface="Arial" panose="020B0604020202020204" pitchFamily="34" charset="0"/>
            </a:endParaRPr>
          </a:p>
        </p:txBody>
      </p:sp>
    </p:spTree>
    <p:extLst>
      <p:ext uri="{BB962C8B-B14F-4D97-AF65-F5344CB8AC3E}">
        <p14:creationId xmlns:p14="http://schemas.microsoft.com/office/powerpoint/2010/main" val="2505566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F1D7E46-E490-491E-997D-6B0E085B3913}"/>
              </a:ext>
            </a:extLst>
          </p:cNvPr>
          <p:cNvSpPr txBox="1"/>
          <p:nvPr/>
        </p:nvSpPr>
        <p:spPr>
          <a:xfrm>
            <a:off x="6705600" y="1225550"/>
            <a:ext cx="5486400" cy="1569660"/>
          </a:xfrm>
          <a:prstGeom prst="rect">
            <a:avLst/>
          </a:prstGeom>
          <a:solidFill>
            <a:schemeClr val="bg1"/>
          </a:solidFill>
        </p:spPr>
        <p:txBody>
          <a:bodyPr wrap="square" rtlCol="0">
            <a:spAutoFit/>
          </a:bodyPr>
          <a:lstStyle/>
          <a:p>
            <a:r>
              <a:rPr lang="el-CY" sz="2400" i="1">
                <a:latin typeface="EC Square Sans Pro" panose="020B0506040000020004" pitchFamily="34" charset="0"/>
              </a:rPr>
              <a:t>Παράδειγμα 1 </a:t>
            </a:r>
          </a:p>
          <a:p>
            <a:r>
              <a:rPr lang="el-CY" sz="2400">
                <a:latin typeface="EC Square Sans Pro" panose="020B0506040000020004" pitchFamily="34" charset="0"/>
              </a:rPr>
              <a:t>Τάσεις στην  </a:t>
            </a:r>
            <a:r>
              <a:rPr lang="el-CY" sz="2400" b="1">
                <a:latin typeface="EC Square Sans Pro" panose="020B0506040000020004" pitchFamily="34" charset="0"/>
              </a:rPr>
              <a:t>ανθεκτικότητα</a:t>
            </a:r>
            <a:r>
              <a:rPr lang="el-CY" sz="2400">
                <a:latin typeface="EC Square Sans Pro" panose="020B0506040000020004" pitchFamily="34" charset="0"/>
              </a:rPr>
              <a:t> σε επιλεγμένες </a:t>
            </a:r>
            <a:r>
              <a:rPr lang="el-CY" sz="2400" b="1">
                <a:latin typeface="EC Square Sans Pro" panose="020B0506040000020004" pitchFamily="34" charset="0"/>
              </a:rPr>
              <a:t>αντιμικροβιακές ουσίες </a:t>
            </a:r>
            <a:r>
              <a:rPr lang="el-CY" sz="2400">
                <a:latin typeface="EC Square Sans Pro" panose="020B0506040000020004" pitchFamily="34" charset="0"/>
              </a:rPr>
              <a:t>στον δείκτη </a:t>
            </a:r>
            <a:r>
              <a:rPr lang="el-CY" sz="2400" b="1" i="1">
                <a:latin typeface="EC Square Sans Pro" panose="020B0506040000020004" pitchFamily="34" charset="0"/>
              </a:rPr>
              <a:t>E. coli </a:t>
            </a:r>
            <a:r>
              <a:rPr lang="el-CY" sz="2400">
                <a:latin typeface="EC Square Sans Pro" panose="020B0506040000020004" pitchFamily="34" charset="0"/>
              </a:rPr>
              <a:t>σε </a:t>
            </a:r>
            <a:r>
              <a:rPr lang="el-CY" sz="2400" b="1">
                <a:latin typeface="EC Square Sans Pro" panose="020B0506040000020004" pitchFamily="34" charset="0"/>
              </a:rPr>
              <a:t>χοίρους,</a:t>
            </a:r>
            <a:r>
              <a:rPr lang="el-CY" sz="2400">
                <a:latin typeface="EC Square Sans Pro" panose="020B0506040000020004" pitchFamily="34" charset="0"/>
              </a:rPr>
              <a:t> 2009-2021</a:t>
            </a:r>
          </a:p>
        </p:txBody>
      </p:sp>
      <p:pic>
        <p:nvPicPr>
          <p:cNvPr id="9" name="Imagen 8">
            <a:extLst>
              <a:ext uri="{FF2B5EF4-FFF2-40B4-BE49-F238E27FC236}">
                <a16:creationId xmlns:a16="http://schemas.microsoft.com/office/drawing/2014/main" id="{5D9129BE-E756-4321-93ED-2C020193A78C}"/>
              </a:ext>
            </a:extLst>
          </p:cNvPr>
          <p:cNvPicPr>
            <a:picLocks noChangeAspect="1"/>
          </p:cNvPicPr>
          <p:nvPr/>
        </p:nvPicPr>
        <p:blipFill rotWithShape="1">
          <a:blip r:embed="rId3"/>
          <a:srcRect l="9375" t="15149" r="25000" b="17074"/>
          <a:stretch/>
        </p:blipFill>
        <p:spPr>
          <a:xfrm>
            <a:off x="564708" y="0"/>
            <a:ext cx="4953000" cy="2877457"/>
          </a:xfrm>
          <a:prstGeom prst="rect">
            <a:avLst/>
          </a:prstGeom>
        </p:spPr>
      </p:pic>
      <p:pic>
        <p:nvPicPr>
          <p:cNvPr id="11" name="Imagen 10">
            <a:extLst>
              <a:ext uri="{FF2B5EF4-FFF2-40B4-BE49-F238E27FC236}">
                <a16:creationId xmlns:a16="http://schemas.microsoft.com/office/drawing/2014/main" id="{16882E40-365D-4376-B28F-4F2BCF9AFBD2}"/>
              </a:ext>
            </a:extLst>
          </p:cNvPr>
          <p:cNvPicPr>
            <a:picLocks noChangeAspect="1"/>
          </p:cNvPicPr>
          <p:nvPr/>
        </p:nvPicPr>
        <p:blipFill rotWithShape="1">
          <a:blip r:embed="rId4"/>
          <a:srcRect l="21250" t="12223" r="21250" b="11111"/>
          <a:stretch/>
        </p:blipFill>
        <p:spPr>
          <a:xfrm>
            <a:off x="457200" y="2933174"/>
            <a:ext cx="5183683" cy="3887762"/>
          </a:xfrm>
          <a:prstGeom prst="rect">
            <a:avLst/>
          </a:prstGeom>
        </p:spPr>
      </p:pic>
      <p:sp>
        <p:nvSpPr>
          <p:cNvPr id="12" name="Flecha: a la derecha 11">
            <a:extLst>
              <a:ext uri="{FF2B5EF4-FFF2-40B4-BE49-F238E27FC236}">
                <a16:creationId xmlns:a16="http://schemas.microsoft.com/office/drawing/2014/main" id="{8017EBE3-34DE-4162-9126-D8A604F56D6C}"/>
              </a:ext>
            </a:extLst>
          </p:cNvPr>
          <p:cNvSpPr/>
          <p:nvPr/>
        </p:nvSpPr>
        <p:spPr>
          <a:xfrm>
            <a:off x="5793283" y="6349172"/>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ángulo 19">
            <a:extLst>
              <a:ext uri="{FF2B5EF4-FFF2-40B4-BE49-F238E27FC236}">
                <a16:creationId xmlns:a16="http://schemas.microsoft.com/office/drawing/2014/main" id="{1FB6C07D-7E22-4458-859A-9C9B83464ADD}"/>
              </a:ext>
            </a:extLst>
          </p:cNvPr>
          <p:cNvSpPr/>
          <p:nvPr/>
        </p:nvSpPr>
        <p:spPr>
          <a:xfrm>
            <a:off x="6803360" y="3758372"/>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ángulo 20">
            <a:extLst>
              <a:ext uri="{FF2B5EF4-FFF2-40B4-BE49-F238E27FC236}">
                <a16:creationId xmlns:a16="http://schemas.microsoft.com/office/drawing/2014/main" id="{489964A2-2769-4B75-A955-93ABB5737C66}"/>
              </a:ext>
            </a:extLst>
          </p:cNvPr>
          <p:cNvSpPr/>
          <p:nvPr/>
        </p:nvSpPr>
        <p:spPr>
          <a:xfrm>
            <a:off x="6803360" y="4520372"/>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ángulo 21">
            <a:extLst>
              <a:ext uri="{FF2B5EF4-FFF2-40B4-BE49-F238E27FC236}">
                <a16:creationId xmlns:a16="http://schemas.microsoft.com/office/drawing/2014/main" id="{30BFF1A5-9713-43EA-9A0C-9B4A59CC232D}"/>
              </a:ext>
            </a:extLst>
          </p:cNvPr>
          <p:cNvSpPr/>
          <p:nvPr/>
        </p:nvSpPr>
        <p:spPr>
          <a:xfrm>
            <a:off x="6803360" y="5313596"/>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ángulo 22">
            <a:extLst>
              <a:ext uri="{FF2B5EF4-FFF2-40B4-BE49-F238E27FC236}">
                <a16:creationId xmlns:a16="http://schemas.microsoft.com/office/drawing/2014/main" id="{3B543019-BBCD-4B65-95D9-EBC59BEDDC62}"/>
              </a:ext>
            </a:extLst>
          </p:cNvPr>
          <p:cNvSpPr/>
          <p:nvPr/>
        </p:nvSpPr>
        <p:spPr>
          <a:xfrm>
            <a:off x="6803360" y="6081946"/>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7" name="Conector recto de flecha 26">
            <a:extLst>
              <a:ext uri="{FF2B5EF4-FFF2-40B4-BE49-F238E27FC236}">
                <a16:creationId xmlns:a16="http://schemas.microsoft.com/office/drawing/2014/main" id="{53205C0D-5519-4140-BF17-86956B703A98}"/>
              </a:ext>
            </a:extLst>
          </p:cNvPr>
          <p:cNvCxnSpPr/>
          <p:nvPr/>
        </p:nvCxnSpPr>
        <p:spPr>
          <a:xfrm>
            <a:off x="7069018" y="6282497"/>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Conector recto de flecha 27">
            <a:extLst>
              <a:ext uri="{FF2B5EF4-FFF2-40B4-BE49-F238E27FC236}">
                <a16:creationId xmlns:a16="http://schemas.microsoft.com/office/drawing/2014/main" id="{FC6A06C5-954C-4B11-B8E4-1879F3224AEE}"/>
              </a:ext>
            </a:extLst>
          </p:cNvPr>
          <p:cNvCxnSpPr>
            <a:cxnSpLocks/>
          </p:cNvCxnSpPr>
          <p:nvPr/>
        </p:nvCxnSpPr>
        <p:spPr>
          <a:xfrm>
            <a:off x="7013054" y="4786572"/>
            <a:ext cx="434172" cy="266043"/>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ector recto de flecha 28">
            <a:extLst>
              <a:ext uri="{FF2B5EF4-FFF2-40B4-BE49-F238E27FC236}">
                <a16:creationId xmlns:a16="http://schemas.microsoft.com/office/drawing/2014/main" id="{1057F1BB-DFDF-4FE5-84D4-880E28C6582B}"/>
              </a:ext>
            </a:extLst>
          </p:cNvPr>
          <p:cNvCxnSpPr/>
          <p:nvPr/>
        </p:nvCxnSpPr>
        <p:spPr>
          <a:xfrm>
            <a:off x="7103183" y="3897283"/>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ector recto de flecha 29">
            <a:extLst>
              <a:ext uri="{FF2B5EF4-FFF2-40B4-BE49-F238E27FC236}">
                <a16:creationId xmlns:a16="http://schemas.microsoft.com/office/drawing/2014/main" id="{4556AB43-11D6-44A5-8CCC-8AF4AF0F75BD}"/>
              </a:ext>
            </a:extLst>
          </p:cNvPr>
          <p:cNvCxnSpPr>
            <a:cxnSpLocks/>
          </p:cNvCxnSpPr>
          <p:nvPr/>
        </p:nvCxnSpPr>
        <p:spPr>
          <a:xfrm>
            <a:off x="6987436" y="5721350"/>
            <a:ext cx="480164" cy="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34" name="CuadroTexto 33">
            <a:extLst>
              <a:ext uri="{FF2B5EF4-FFF2-40B4-BE49-F238E27FC236}">
                <a16:creationId xmlns:a16="http://schemas.microsoft.com/office/drawing/2014/main" id="{63EDC7F7-5CA2-407A-86E7-DB8A88FB7ADB}"/>
              </a:ext>
            </a:extLst>
          </p:cNvPr>
          <p:cNvSpPr txBox="1"/>
          <p:nvPr/>
        </p:nvSpPr>
        <p:spPr>
          <a:xfrm>
            <a:off x="7687340" y="2754789"/>
            <a:ext cx="4047460" cy="4185761"/>
          </a:xfrm>
          <a:prstGeom prst="rect">
            <a:avLst/>
          </a:prstGeom>
          <a:noFill/>
        </p:spPr>
        <p:txBody>
          <a:bodyPr wrap="square">
            <a:spAutoFit/>
          </a:bodyPr>
          <a:lstStyle/>
          <a:p>
            <a:r>
              <a:rPr lang="el-CY" sz="3200" dirty="0">
                <a:latin typeface="EC Square Sans Pro" panose="020B0506040000020004" pitchFamily="34" charset="0"/>
              </a:rPr>
              <a:t>Ανθεκτικότητα σε:</a:t>
            </a:r>
          </a:p>
          <a:p>
            <a:endParaRPr lang="en-GB" sz="3200" dirty="0">
              <a:latin typeface="EC Square Sans Pro" panose="020B0506040000020004" pitchFamily="34" charset="0"/>
            </a:endParaRPr>
          </a:p>
          <a:p>
            <a:r>
              <a:rPr lang="el-CY" sz="3200" dirty="0">
                <a:latin typeface="EC Square Sans Pro" panose="020B0506040000020004" pitchFamily="34" charset="0"/>
              </a:rPr>
              <a:t>αμπικιλλίνη (AMP)</a:t>
            </a:r>
          </a:p>
          <a:p>
            <a:endParaRPr lang="en-GB" sz="2400" dirty="0">
              <a:latin typeface="EC Square Sans Pro" panose="020B0506040000020004" pitchFamily="34" charset="0"/>
            </a:endParaRPr>
          </a:p>
          <a:p>
            <a:r>
              <a:rPr lang="el-CY" sz="3200" dirty="0">
                <a:latin typeface="EC Square Sans Pro" panose="020B0506040000020004" pitchFamily="34" charset="0"/>
              </a:rPr>
              <a:t>κεφοταξίμη (CTX)</a:t>
            </a:r>
          </a:p>
          <a:p>
            <a:endParaRPr lang="en-GB" dirty="0">
              <a:latin typeface="EC Square Sans Pro" panose="020B0506040000020004" pitchFamily="34" charset="0"/>
            </a:endParaRPr>
          </a:p>
          <a:p>
            <a:r>
              <a:rPr lang="el-CY" sz="3200" dirty="0">
                <a:latin typeface="EC Square Sans Pro" panose="020B0506040000020004" pitchFamily="34" charset="0"/>
              </a:rPr>
              <a:t>σιπροφλοξασίνη (CIP)</a:t>
            </a:r>
          </a:p>
          <a:p>
            <a:endParaRPr lang="en-GB" sz="2800" dirty="0">
              <a:latin typeface="EC Square Sans Pro" panose="020B0506040000020004" pitchFamily="34" charset="0"/>
            </a:endParaRPr>
          </a:p>
          <a:p>
            <a:r>
              <a:rPr lang="el-CY" sz="3200" dirty="0">
                <a:latin typeface="EC Square Sans Pro" panose="020B0506040000020004" pitchFamily="34" charset="0"/>
              </a:rPr>
              <a:t>τετρακυκλίνη (TET)</a:t>
            </a:r>
          </a:p>
        </p:txBody>
      </p:sp>
      <p:sp>
        <p:nvSpPr>
          <p:cNvPr id="38" name="Marcador de texto 1">
            <a:extLst>
              <a:ext uri="{FF2B5EF4-FFF2-40B4-BE49-F238E27FC236}">
                <a16:creationId xmlns:a16="http://schemas.microsoft.com/office/drawing/2014/main" id="{2C162787-737E-4910-BB3F-5D2442DB82D2}"/>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l-CY" sz="4000" b="1">
                <a:latin typeface="EC Square Sans Pro" panose="020B0506040000020004" pitchFamily="34" charset="0"/>
                <a:cs typeface="+mn-cs"/>
              </a:rPr>
              <a:t>Επιτεύγματα</a:t>
            </a:r>
          </a:p>
        </p:txBody>
      </p:sp>
      <p:pic>
        <p:nvPicPr>
          <p:cNvPr id="39" name="Picture 2" descr="Silhouette of a pig Royalty Free Vector Image - VectorStock">
            <a:extLst>
              <a:ext uri="{FF2B5EF4-FFF2-40B4-BE49-F238E27FC236}">
                <a16:creationId xmlns:a16="http://schemas.microsoft.com/office/drawing/2014/main" id="{EBF0B977-D2E8-488C-A7E6-CD93C1D140E0}"/>
              </a:ext>
            </a:extLst>
          </p:cNvPr>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l="1844" t="18131" r="2411" b="24735"/>
          <a:stretch/>
        </p:blipFill>
        <p:spPr bwMode="auto">
          <a:xfrm flipH="1">
            <a:off x="5974908" y="2368550"/>
            <a:ext cx="578291" cy="381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3452FAB-4815-9E31-3957-19760BF18ADD}"/>
              </a:ext>
            </a:extLst>
          </p:cNvPr>
          <p:cNvSpPr txBox="1"/>
          <p:nvPr/>
        </p:nvSpPr>
        <p:spPr>
          <a:xfrm rot="16200000">
            <a:off x="-220781" y="3813689"/>
            <a:ext cx="1427422" cy="167188"/>
          </a:xfrm>
          <a:prstGeom prst="rect">
            <a:avLst/>
          </a:prstGeom>
          <a:solidFill>
            <a:schemeClr val="bg1"/>
          </a:solidFill>
        </p:spPr>
        <p:txBody>
          <a:bodyPr wrap="square" lIns="0" tIns="0" rIns="0" bIns="0" rtlCol="0" anchor="t" anchorCtr="0">
            <a:noAutofit/>
          </a:bodyPr>
          <a:lstStyle/>
          <a:p>
            <a:pPr algn="ctr"/>
            <a:r>
              <a:rPr lang="el-CY" sz="600" b="1">
                <a:solidFill>
                  <a:schemeClr val="tx1"/>
                </a:solidFill>
                <a:latin typeface="Arial" panose="020B0604020202020204" pitchFamily="34" charset="0"/>
                <a:cs typeface="Arial" panose="020B0604020202020204" pitchFamily="34" charset="0"/>
              </a:rPr>
              <a:t>Εμφάνιση ανθεκτικότητας (%)</a:t>
            </a:r>
          </a:p>
        </p:txBody>
      </p:sp>
      <p:sp>
        <p:nvSpPr>
          <p:cNvPr id="3" name="TextBox 2">
            <a:extLst>
              <a:ext uri="{FF2B5EF4-FFF2-40B4-BE49-F238E27FC236}">
                <a16:creationId xmlns:a16="http://schemas.microsoft.com/office/drawing/2014/main" id="{FB32312E-197A-B4F6-F4B2-518D9BFAF666}"/>
              </a:ext>
            </a:extLst>
          </p:cNvPr>
          <p:cNvSpPr txBox="1"/>
          <p:nvPr/>
        </p:nvSpPr>
        <p:spPr>
          <a:xfrm>
            <a:off x="1067967" y="971550"/>
            <a:ext cx="476670" cy="102507"/>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Κύπρος</a:t>
            </a:r>
          </a:p>
        </p:txBody>
      </p:sp>
      <p:sp>
        <p:nvSpPr>
          <p:cNvPr id="4" name="TextBox 3">
            <a:extLst>
              <a:ext uri="{FF2B5EF4-FFF2-40B4-BE49-F238E27FC236}">
                <a16:creationId xmlns:a16="http://schemas.microsoft.com/office/drawing/2014/main" id="{4C18DE0B-D0A3-CF6A-20BE-2C0B42190833}"/>
              </a:ext>
            </a:extLst>
          </p:cNvPr>
          <p:cNvSpPr txBox="1"/>
          <p:nvPr/>
        </p:nvSpPr>
        <p:spPr>
          <a:xfrm>
            <a:off x="2274467" y="978354"/>
            <a:ext cx="476670" cy="102507"/>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Τσεχία</a:t>
            </a:r>
          </a:p>
        </p:txBody>
      </p:sp>
      <p:sp>
        <p:nvSpPr>
          <p:cNvPr id="5" name="TextBox 4">
            <a:extLst>
              <a:ext uri="{FF2B5EF4-FFF2-40B4-BE49-F238E27FC236}">
                <a16:creationId xmlns:a16="http://schemas.microsoft.com/office/drawing/2014/main" id="{C9E43E28-6828-5AEA-7884-2D305BCC35A5}"/>
              </a:ext>
            </a:extLst>
          </p:cNvPr>
          <p:cNvSpPr txBox="1"/>
          <p:nvPr/>
        </p:nvSpPr>
        <p:spPr>
          <a:xfrm>
            <a:off x="3496625" y="978353"/>
            <a:ext cx="476670" cy="102507"/>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Δανία</a:t>
            </a:r>
          </a:p>
        </p:txBody>
      </p:sp>
      <p:sp>
        <p:nvSpPr>
          <p:cNvPr id="6" name="TextBox 5">
            <a:extLst>
              <a:ext uri="{FF2B5EF4-FFF2-40B4-BE49-F238E27FC236}">
                <a16:creationId xmlns:a16="http://schemas.microsoft.com/office/drawing/2014/main" id="{13517934-E3BD-7EF2-74A7-B1D220D5FB39}"/>
              </a:ext>
            </a:extLst>
          </p:cNvPr>
          <p:cNvSpPr txBox="1"/>
          <p:nvPr/>
        </p:nvSpPr>
        <p:spPr>
          <a:xfrm>
            <a:off x="4703125" y="971549"/>
            <a:ext cx="476670" cy="102507"/>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Εσθονία</a:t>
            </a:r>
          </a:p>
        </p:txBody>
      </p:sp>
      <p:sp>
        <p:nvSpPr>
          <p:cNvPr id="8" name="TextBox 7">
            <a:extLst>
              <a:ext uri="{FF2B5EF4-FFF2-40B4-BE49-F238E27FC236}">
                <a16:creationId xmlns:a16="http://schemas.microsoft.com/office/drawing/2014/main" id="{75639E71-6752-FA2A-B9D5-CD2F8F6D66B2}"/>
              </a:ext>
            </a:extLst>
          </p:cNvPr>
          <p:cNvSpPr txBox="1"/>
          <p:nvPr/>
        </p:nvSpPr>
        <p:spPr>
          <a:xfrm>
            <a:off x="1067967" y="1930400"/>
            <a:ext cx="476670" cy="102507"/>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Φινλανδία</a:t>
            </a:r>
          </a:p>
        </p:txBody>
      </p:sp>
      <p:sp>
        <p:nvSpPr>
          <p:cNvPr id="10" name="TextBox 9">
            <a:extLst>
              <a:ext uri="{FF2B5EF4-FFF2-40B4-BE49-F238E27FC236}">
                <a16:creationId xmlns:a16="http://schemas.microsoft.com/office/drawing/2014/main" id="{B37C9150-6C07-4448-1A37-FDA57D774599}"/>
              </a:ext>
            </a:extLst>
          </p:cNvPr>
          <p:cNvSpPr txBox="1"/>
          <p:nvPr/>
        </p:nvSpPr>
        <p:spPr>
          <a:xfrm>
            <a:off x="2274467" y="1937204"/>
            <a:ext cx="476670" cy="102507"/>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Γαλλία</a:t>
            </a:r>
          </a:p>
        </p:txBody>
      </p:sp>
      <p:sp>
        <p:nvSpPr>
          <p:cNvPr id="13" name="TextBox 12">
            <a:extLst>
              <a:ext uri="{FF2B5EF4-FFF2-40B4-BE49-F238E27FC236}">
                <a16:creationId xmlns:a16="http://schemas.microsoft.com/office/drawing/2014/main" id="{6E3F78FF-88DA-69A5-D619-6F9670657CB4}"/>
              </a:ext>
            </a:extLst>
          </p:cNvPr>
          <p:cNvSpPr txBox="1"/>
          <p:nvPr/>
        </p:nvSpPr>
        <p:spPr>
          <a:xfrm>
            <a:off x="3496625" y="1937203"/>
            <a:ext cx="476670" cy="102507"/>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Γερμανία</a:t>
            </a:r>
          </a:p>
        </p:txBody>
      </p:sp>
      <p:sp>
        <p:nvSpPr>
          <p:cNvPr id="14" name="TextBox 13">
            <a:extLst>
              <a:ext uri="{FF2B5EF4-FFF2-40B4-BE49-F238E27FC236}">
                <a16:creationId xmlns:a16="http://schemas.microsoft.com/office/drawing/2014/main" id="{052894B0-29A2-C517-AA2B-BF8DB9602735}"/>
              </a:ext>
            </a:extLst>
          </p:cNvPr>
          <p:cNvSpPr txBox="1"/>
          <p:nvPr/>
        </p:nvSpPr>
        <p:spPr>
          <a:xfrm>
            <a:off x="4703125" y="1930399"/>
            <a:ext cx="476670" cy="102507"/>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Ελλάδα</a:t>
            </a:r>
          </a:p>
        </p:txBody>
      </p:sp>
      <p:sp>
        <p:nvSpPr>
          <p:cNvPr id="15" name="TextBox 14">
            <a:extLst>
              <a:ext uri="{FF2B5EF4-FFF2-40B4-BE49-F238E27FC236}">
                <a16:creationId xmlns:a16="http://schemas.microsoft.com/office/drawing/2014/main" id="{D66C8A03-7816-83D6-6B67-FA28384C5234}"/>
              </a:ext>
            </a:extLst>
          </p:cNvPr>
          <p:cNvSpPr txBox="1"/>
          <p:nvPr/>
        </p:nvSpPr>
        <p:spPr>
          <a:xfrm>
            <a:off x="1089259" y="2958685"/>
            <a:ext cx="476670" cy="102507"/>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Ουγγαρία</a:t>
            </a:r>
          </a:p>
        </p:txBody>
      </p:sp>
      <p:sp>
        <p:nvSpPr>
          <p:cNvPr id="16" name="TextBox 15">
            <a:extLst>
              <a:ext uri="{FF2B5EF4-FFF2-40B4-BE49-F238E27FC236}">
                <a16:creationId xmlns:a16="http://schemas.microsoft.com/office/drawing/2014/main" id="{D304490E-FD1D-41B1-0964-AE37A1747333}"/>
              </a:ext>
            </a:extLst>
          </p:cNvPr>
          <p:cNvSpPr txBox="1"/>
          <p:nvPr/>
        </p:nvSpPr>
        <p:spPr>
          <a:xfrm>
            <a:off x="2295759" y="2965489"/>
            <a:ext cx="476670" cy="102507"/>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Ιρλανδία</a:t>
            </a:r>
          </a:p>
        </p:txBody>
      </p:sp>
      <p:sp>
        <p:nvSpPr>
          <p:cNvPr id="17" name="TextBox 16">
            <a:extLst>
              <a:ext uri="{FF2B5EF4-FFF2-40B4-BE49-F238E27FC236}">
                <a16:creationId xmlns:a16="http://schemas.microsoft.com/office/drawing/2014/main" id="{DB74D7A7-5729-9000-6B7D-6C1DB9E0CF4A}"/>
              </a:ext>
            </a:extLst>
          </p:cNvPr>
          <p:cNvSpPr txBox="1"/>
          <p:nvPr/>
        </p:nvSpPr>
        <p:spPr>
          <a:xfrm>
            <a:off x="3517917" y="2965488"/>
            <a:ext cx="476670" cy="102507"/>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Ιταλία</a:t>
            </a:r>
          </a:p>
        </p:txBody>
      </p:sp>
      <p:sp>
        <p:nvSpPr>
          <p:cNvPr id="18" name="TextBox 17">
            <a:extLst>
              <a:ext uri="{FF2B5EF4-FFF2-40B4-BE49-F238E27FC236}">
                <a16:creationId xmlns:a16="http://schemas.microsoft.com/office/drawing/2014/main" id="{C442AE91-6B0C-A2F4-AE4C-63FA2B0D6EE1}"/>
              </a:ext>
            </a:extLst>
          </p:cNvPr>
          <p:cNvSpPr txBox="1"/>
          <p:nvPr/>
        </p:nvSpPr>
        <p:spPr>
          <a:xfrm>
            <a:off x="4724417" y="2958684"/>
            <a:ext cx="476670" cy="102507"/>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Λετονία</a:t>
            </a:r>
          </a:p>
        </p:txBody>
      </p:sp>
      <p:sp>
        <p:nvSpPr>
          <p:cNvPr id="19" name="TextBox 18">
            <a:extLst>
              <a:ext uri="{FF2B5EF4-FFF2-40B4-BE49-F238E27FC236}">
                <a16:creationId xmlns:a16="http://schemas.microsoft.com/office/drawing/2014/main" id="{7705C7BF-960C-0262-9BD1-DFB1529719AD}"/>
              </a:ext>
            </a:extLst>
          </p:cNvPr>
          <p:cNvSpPr txBox="1"/>
          <p:nvPr/>
        </p:nvSpPr>
        <p:spPr>
          <a:xfrm>
            <a:off x="1089259" y="3923622"/>
            <a:ext cx="476670" cy="102507"/>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Λιθουανία</a:t>
            </a:r>
          </a:p>
        </p:txBody>
      </p:sp>
      <p:sp>
        <p:nvSpPr>
          <p:cNvPr id="24" name="TextBox 23">
            <a:extLst>
              <a:ext uri="{FF2B5EF4-FFF2-40B4-BE49-F238E27FC236}">
                <a16:creationId xmlns:a16="http://schemas.microsoft.com/office/drawing/2014/main" id="{81CB517B-86C9-CF45-1979-4AEFF7DE0935}"/>
              </a:ext>
            </a:extLst>
          </p:cNvPr>
          <p:cNvSpPr txBox="1"/>
          <p:nvPr/>
        </p:nvSpPr>
        <p:spPr>
          <a:xfrm>
            <a:off x="2305500" y="3939515"/>
            <a:ext cx="529991" cy="95703"/>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Λουξεμβούργο</a:t>
            </a:r>
          </a:p>
        </p:txBody>
      </p:sp>
      <p:sp>
        <p:nvSpPr>
          <p:cNvPr id="25" name="TextBox 24">
            <a:extLst>
              <a:ext uri="{FF2B5EF4-FFF2-40B4-BE49-F238E27FC236}">
                <a16:creationId xmlns:a16="http://schemas.microsoft.com/office/drawing/2014/main" id="{762FC14D-BBC0-4279-3E06-959BCDB47841}"/>
              </a:ext>
            </a:extLst>
          </p:cNvPr>
          <p:cNvSpPr txBox="1"/>
          <p:nvPr/>
        </p:nvSpPr>
        <p:spPr>
          <a:xfrm>
            <a:off x="3569587" y="3923621"/>
            <a:ext cx="476670" cy="102507"/>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Μάλτα</a:t>
            </a:r>
          </a:p>
        </p:txBody>
      </p:sp>
      <p:sp>
        <p:nvSpPr>
          <p:cNvPr id="26" name="TextBox 25">
            <a:extLst>
              <a:ext uri="{FF2B5EF4-FFF2-40B4-BE49-F238E27FC236}">
                <a16:creationId xmlns:a16="http://schemas.microsoft.com/office/drawing/2014/main" id="{90430F1F-6559-0053-E2E6-2DFAC49AB884}"/>
              </a:ext>
            </a:extLst>
          </p:cNvPr>
          <p:cNvSpPr txBox="1"/>
          <p:nvPr/>
        </p:nvSpPr>
        <p:spPr>
          <a:xfrm>
            <a:off x="4724416" y="3923621"/>
            <a:ext cx="533383" cy="102507"/>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Ολλανδία</a:t>
            </a:r>
          </a:p>
        </p:txBody>
      </p:sp>
      <p:sp>
        <p:nvSpPr>
          <p:cNvPr id="31" name="TextBox 30">
            <a:extLst>
              <a:ext uri="{FF2B5EF4-FFF2-40B4-BE49-F238E27FC236}">
                <a16:creationId xmlns:a16="http://schemas.microsoft.com/office/drawing/2014/main" id="{F61996B5-6DF5-02F0-B631-E05F1D18BF1F}"/>
              </a:ext>
            </a:extLst>
          </p:cNvPr>
          <p:cNvSpPr txBox="1"/>
          <p:nvPr/>
        </p:nvSpPr>
        <p:spPr>
          <a:xfrm>
            <a:off x="1145971" y="4893582"/>
            <a:ext cx="476670" cy="102507"/>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Πολωνία</a:t>
            </a:r>
          </a:p>
        </p:txBody>
      </p:sp>
      <p:sp>
        <p:nvSpPr>
          <p:cNvPr id="32" name="TextBox 31">
            <a:extLst>
              <a:ext uri="{FF2B5EF4-FFF2-40B4-BE49-F238E27FC236}">
                <a16:creationId xmlns:a16="http://schemas.microsoft.com/office/drawing/2014/main" id="{839A184E-B54E-338B-E43A-23A026365FE4}"/>
              </a:ext>
            </a:extLst>
          </p:cNvPr>
          <p:cNvSpPr txBox="1"/>
          <p:nvPr/>
        </p:nvSpPr>
        <p:spPr>
          <a:xfrm>
            <a:off x="2346121" y="4906737"/>
            <a:ext cx="489370" cy="95702"/>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Πορτογαλία</a:t>
            </a:r>
          </a:p>
        </p:txBody>
      </p:sp>
      <p:sp>
        <p:nvSpPr>
          <p:cNvPr id="33" name="TextBox 32">
            <a:extLst>
              <a:ext uri="{FF2B5EF4-FFF2-40B4-BE49-F238E27FC236}">
                <a16:creationId xmlns:a16="http://schemas.microsoft.com/office/drawing/2014/main" id="{E04BC774-C8C9-4BAD-C6FA-06192599098F}"/>
              </a:ext>
            </a:extLst>
          </p:cNvPr>
          <p:cNvSpPr txBox="1"/>
          <p:nvPr/>
        </p:nvSpPr>
        <p:spPr>
          <a:xfrm>
            <a:off x="3574629" y="4900385"/>
            <a:ext cx="476670" cy="102507"/>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Ρουμανία</a:t>
            </a:r>
          </a:p>
        </p:txBody>
      </p:sp>
      <p:sp>
        <p:nvSpPr>
          <p:cNvPr id="35" name="TextBox 34">
            <a:extLst>
              <a:ext uri="{FF2B5EF4-FFF2-40B4-BE49-F238E27FC236}">
                <a16:creationId xmlns:a16="http://schemas.microsoft.com/office/drawing/2014/main" id="{7A9F8B5E-FB05-8DFB-C86C-F6E7DDE4B26C}"/>
              </a:ext>
            </a:extLst>
          </p:cNvPr>
          <p:cNvSpPr txBox="1"/>
          <p:nvPr/>
        </p:nvSpPr>
        <p:spPr>
          <a:xfrm>
            <a:off x="4781129" y="4893581"/>
            <a:ext cx="476670" cy="102507"/>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Σλοβακία</a:t>
            </a:r>
          </a:p>
        </p:txBody>
      </p:sp>
      <p:sp>
        <p:nvSpPr>
          <p:cNvPr id="40" name="TextBox 39">
            <a:extLst>
              <a:ext uri="{FF2B5EF4-FFF2-40B4-BE49-F238E27FC236}">
                <a16:creationId xmlns:a16="http://schemas.microsoft.com/office/drawing/2014/main" id="{5A0FF7CD-CE55-81E6-4B8A-135D6679DB9D}"/>
              </a:ext>
            </a:extLst>
          </p:cNvPr>
          <p:cNvSpPr txBox="1"/>
          <p:nvPr/>
        </p:nvSpPr>
        <p:spPr>
          <a:xfrm>
            <a:off x="1113123" y="5866486"/>
            <a:ext cx="476670" cy="102507"/>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Σλοβενία</a:t>
            </a:r>
          </a:p>
        </p:txBody>
      </p:sp>
      <p:sp>
        <p:nvSpPr>
          <p:cNvPr id="41" name="TextBox 40">
            <a:extLst>
              <a:ext uri="{FF2B5EF4-FFF2-40B4-BE49-F238E27FC236}">
                <a16:creationId xmlns:a16="http://schemas.microsoft.com/office/drawing/2014/main" id="{70721287-1A49-DB8D-54B5-83E4145B21C9}"/>
              </a:ext>
            </a:extLst>
          </p:cNvPr>
          <p:cNvSpPr txBox="1"/>
          <p:nvPr/>
        </p:nvSpPr>
        <p:spPr>
          <a:xfrm>
            <a:off x="2313273" y="5879641"/>
            <a:ext cx="489370" cy="95702"/>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Ισπανία</a:t>
            </a:r>
          </a:p>
        </p:txBody>
      </p:sp>
      <p:sp>
        <p:nvSpPr>
          <p:cNvPr id="42" name="TextBox 41">
            <a:extLst>
              <a:ext uri="{FF2B5EF4-FFF2-40B4-BE49-F238E27FC236}">
                <a16:creationId xmlns:a16="http://schemas.microsoft.com/office/drawing/2014/main" id="{775DA153-41CD-A17D-3A7B-14FBC58567C0}"/>
              </a:ext>
            </a:extLst>
          </p:cNvPr>
          <p:cNvSpPr txBox="1"/>
          <p:nvPr/>
        </p:nvSpPr>
        <p:spPr>
          <a:xfrm>
            <a:off x="3541781" y="5873289"/>
            <a:ext cx="476670" cy="102507"/>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Σουηδία</a:t>
            </a:r>
          </a:p>
        </p:txBody>
      </p:sp>
      <p:sp>
        <p:nvSpPr>
          <p:cNvPr id="43" name="TextBox 42">
            <a:extLst>
              <a:ext uri="{FF2B5EF4-FFF2-40B4-BE49-F238E27FC236}">
                <a16:creationId xmlns:a16="http://schemas.microsoft.com/office/drawing/2014/main" id="{138A7B09-722E-4CE8-665C-9D5264AC0FC1}"/>
              </a:ext>
            </a:extLst>
          </p:cNvPr>
          <p:cNvSpPr txBox="1"/>
          <p:nvPr/>
        </p:nvSpPr>
        <p:spPr>
          <a:xfrm>
            <a:off x="4571338" y="5875427"/>
            <a:ext cx="857706" cy="90889"/>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Σύνολο (27 κράτη μέλη + ΗΒ)</a:t>
            </a:r>
          </a:p>
        </p:txBody>
      </p:sp>
      <p:sp>
        <p:nvSpPr>
          <p:cNvPr id="44" name="TextBox 43">
            <a:extLst>
              <a:ext uri="{FF2B5EF4-FFF2-40B4-BE49-F238E27FC236}">
                <a16:creationId xmlns:a16="http://schemas.microsoft.com/office/drawing/2014/main" id="{5DC4FB96-BA6E-F7F6-45A3-1C480920B927}"/>
              </a:ext>
            </a:extLst>
          </p:cNvPr>
          <p:cNvSpPr txBox="1"/>
          <p:nvPr/>
        </p:nvSpPr>
        <p:spPr>
          <a:xfrm>
            <a:off x="1080667" y="5442"/>
            <a:ext cx="476670" cy="102507"/>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Αυστρία</a:t>
            </a:r>
          </a:p>
        </p:txBody>
      </p:sp>
      <p:sp>
        <p:nvSpPr>
          <p:cNvPr id="45" name="TextBox 44">
            <a:extLst>
              <a:ext uri="{FF2B5EF4-FFF2-40B4-BE49-F238E27FC236}">
                <a16:creationId xmlns:a16="http://schemas.microsoft.com/office/drawing/2014/main" id="{53B32C7C-5F08-94D0-C741-5D21F3E8D976}"/>
              </a:ext>
            </a:extLst>
          </p:cNvPr>
          <p:cNvSpPr txBox="1"/>
          <p:nvPr/>
        </p:nvSpPr>
        <p:spPr>
          <a:xfrm>
            <a:off x="2287167" y="12246"/>
            <a:ext cx="476670" cy="102507"/>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Βέλγιο</a:t>
            </a:r>
          </a:p>
        </p:txBody>
      </p:sp>
      <p:sp>
        <p:nvSpPr>
          <p:cNvPr id="46" name="TextBox 45">
            <a:extLst>
              <a:ext uri="{FF2B5EF4-FFF2-40B4-BE49-F238E27FC236}">
                <a16:creationId xmlns:a16="http://schemas.microsoft.com/office/drawing/2014/main" id="{FFECB618-0DF9-57F2-4E54-DF7C200031D6}"/>
              </a:ext>
            </a:extLst>
          </p:cNvPr>
          <p:cNvSpPr txBox="1"/>
          <p:nvPr/>
        </p:nvSpPr>
        <p:spPr>
          <a:xfrm>
            <a:off x="3509325" y="12245"/>
            <a:ext cx="476670" cy="102507"/>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Βουλγαρία</a:t>
            </a:r>
          </a:p>
        </p:txBody>
      </p:sp>
      <p:sp>
        <p:nvSpPr>
          <p:cNvPr id="47" name="TextBox 46">
            <a:extLst>
              <a:ext uri="{FF2B5EF4-FFF2-40B4-BE49-F238E27FC236}">
                <a16:creationId xmlns:a16="http://schemas.microsoft.com/office/drawing/2014/main" id="{7E12D410-A8AD-D690-2343-4F8C412499B2}"/>
              </a:ext>
            </a:extLst>
          </p:cNvPr>
          <p:cNvSpPr txBox="1"/>
          <p:nvPr/>
        </p:nvSpPr>
        <p:spPr>
          <a:xfrm>
            <a:off x="4715825" y="5441"/>
            <a:ext cx="476670" cy="102507"/>
          </a:xfrm>
          <a:prstGeom prst="rect">
            <a:avLst/>
          </a:prstGeom>
          <a:solidFill>
            <a:schemeClr val="bg1"/>
          </a:solidFill>
        </p:spPr>
        <p:txBody>
          <a:bodyPr wrap="square" lIns="0" tIns="0" rIns="0" bIns="0" rtlCol="0" anchor="b" anchorCtr="0">
            <a:noAutofit/>
          </a:bodyPr>
          <a:lstStyle/>
          <a:p>
            <a:pPr algn="ctr"/>
            <a:r>
              <a:rPr lang="el-CY" sz="600" b="1">
                <a:solidFill>
                  <a:schemeClr val="tx1"/>
                </a:solidFill>
                <a:latin typeface="Arial" panose="020B0604020202020204" pitchFamily="34" charset="0"/>
                <a:cs typeface="Arial" panose="020B0604020202020204" pitchFamily="34" charset="0"/>
              </a:rPr>
              <a:t>Κροατία</a:t>
            </a:r>
          </a:p>
        </p:txBody>
      </p:sp>
      <p:sp>
        <p:nvSpPr>
          <p:cNvPr id="37" name="Rectángulo 36">
            <a:extLst>
              <a:ext uri="{FF2B5EF4-FFF2-40B4-BE49-F238E27FC236}">
                <a16:creationId xmlns:a16="http://schemas.microsoft.com/office/drawing/2014/main" id="{9ACFE1DB-F97D-41CC-A5E0-4B7C1D478ED7}"/>
              </a:ext>
            </a:extLst>
          </p:cNvPr>
          <p:cNvSpPr/>
          <p:nvPr/>
        </p:nvSpPr>
        <p:spPr>
          <a:xfrm>
            <a:off x="564708" y="958850"/>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ángulo 35">
            <a:extLst>
              <a:ext uri="{FF2B5EF4-FFF2-40B4-BE49-F238E27FC236}">
                <a16:creationId xmlns:a16="http://schemas.microsoft.com/office/drawing/2014/main" id="{DCB2D1E1-4A0B-4550-8390-93E46C707E93}"/>
              </a:ext>
            </a:extLst>
          </p:cNvPr>
          <p:cNvSpPr/>
          <p:nvPr/>
        </p:nvSpPr>
        <p:spPr>
          <a:xfrm>
            <a:off x="4343400" y="583829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182449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8AB4B412-712F-449D-BC76-68811EC6DAF8}"/>
              </a:ext>
            </a:extLst>
          </p:cNvPr>
          <p:cNvPicPr>
            <a:picLocks noChangeAspect="1"/>
          </p:cNvPicPr>
          <p:nvPr/>
        </p:nvPicPr>
        <p:blipFill rotWithShape="1">
          <a:blip r:embed="rId3"/>
          <a:srcRect l="21876" t="17778" r="26874" b="24444"/>
          <a:stretch/>
        </p:blipFill>
        <p:spPr>
          <a:xfrm>
            <a:off x="609600" y="0"/>
            <a:ext cx="4578349" cy="2903343"/>
          </a:xfrm>
          <a:prstGeom prst="rect">
            <a:avLst/>
          </a:prstGeom>
        </p:spPr>
      </p:pic>
      <p:pic>
        <p:nvPicPr>
          <p:cNvPr id="6" name="Imagen 5">
            <a:extLst>
              <a:ext uri="{FF2B5EF4-FFF2-40B4-BE49-F238E27FC236}">
                <a16:creationId xmlns:a16="http://schemas.microsoft.com/office/drawing/2014/main" id="{70825DA7-AD28-42AD-9061-E4E089157D3F}"/>
              </a:ext>
            </a:extLst>
          </p:cNvPr>
          <p:cNvPicPr>
            <a:picLocks noChangeAspect="1"/>
          </p:cNvPicPr>
          <p:nvPr/>
        </p:nvPicPr>
        <p:blipFill rotWithShape="1">
          <a:blip r:embed="rId4"/>
          <a:srcRect l="21876" t="13333" r="26874" b="10000"/>
          <a:stretch/>
        </p:blipFill>
        <p:spPr>
          <a:xfrm>
            <a:off x="635000" y="2903343"/>
            <a:ext cx="4546600" cy="3825797"/>
          </a:xfrm>
          <a:prstGeom prst="rect">
            <a:avLst/>
          </a:prstGeom>
        </p:spPr>
      </p:pic>
      <p:sp>
        <p:nvSpPr>
          <p:cNvPr id="7" name="Rectángulo 6">
            <a:extLst>
              <a:ext uri="{FF2B5EF4-FFF2-40B4-BE49-F238E27FC236}">
                <a16:creationId xmlns:a16="http://schemas.microsoft.com/office/drawing/2014/main" id="{987E8B90-0636-4775-A4B6-54F8D0D1394F}"/>
              </a:ext>
            </a:extLst>
          </p:cNvPr>
          <p:cNvSpPr/>
          <p:nvPr/>
        </p:nvSpPr>
        <p:spPr>
          <a:xfrm>
            <a:off x="4114800" y="5797550"/>
            <a:ext cx="1371600" cy="9315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uadroTexto 8">
            <a:extLst>
              <a:ext uri="{FF2B5EF4-FFF2-40B4-BE49-F238E27FC236}">
                <a16:creationId xmlns:a16="http://schemas.microsoft.com/office/drawing/2014/main" id="{F47A1701-2789-4212-AA97-C4DE1A2FD870}"/>
              </a:ext>
            </a:extLst>
          </p:cNvPr>
          <p:cNvSpPr txBox="1"/>
          <p:nvPr/>
        </p:nvSpPr>
        <p:spPr>
          <a:xfrm>
            <a:off x="6705600" y="1256090"/>
            <a:ext cx="5181600" cy="1569660"/>
          </a:xfrm>
          <a:prstGeom prst="rect">
            <a:avLst/>
          </a:prstGeom>
          <a:solidFill>
            <a:schemeClr val="bg1"/>
          </a:solidFill>
        </p:spPr>
        <p:txBody>
          <a:bodyPr wrap="square" rtlCol="0">
            <a:spAutoFit/>
          </a:bodyPr>
          <a:lstStyle/>
          <a:p>
            <a:r>
              <a:rPr lang="el-CY" sz="2400" i="1">
                <a:latin typeface="EC Square Sans Pro" panose="020B0506040000020004" pitchFamily="34" charset="0"/>
              </a:rPr>
              <a:t>Παράδειγμα 2</a:t>
            </a:r>
            <a:r>
              <a:rPr lang="el-CY" sz="2400">
                <a:latin typeface="EC Square Sans Pro" panose="020B0506040000020004" pitchFamily="34" charset="0"/>
              </a:rPr>
              <a:t> </a:t>
            </a:r>
          </a:p>
          <a:p>
            <a:r>
              <a:rPr lang="el-CY" sz="2400">
                <a:latin typeface="EC Square Sans Pro" panose="020B0506040000020004" pitchFamily="34" charset="0"/>
              </a:rPr>
              <a:t>Τάσεις στην  </a:t>
            </a:r>
            <a:r>
              <a:rPr lang="el-CY" sz="2400" b="1">
                <a:latin typeface="EC Square Sans Pro" panose="020B0506040000020004" pitchFamily="34" charset="0"/>
              </a:rPr>
              <a:t>ανθεκτικότητα</a:t>
            </a:r>
            <a:r>
              <a:rPr lang="el-CY" sz="2400">
                <a:latin typeface="EC Square Sans Pro" panose="020B0506040000020004" pitchFamily="34" charset="0"/>
              </a:rPr>
              <a:t> σε επιλεγμένες </a:t>
            </a:r>
            <a:r>
              <a:rPr lang="el-CY" sz="2400" b="1">
                <a:latin typeface="EC Square Sans Pro" panose="020B0506040000020004" pitchFamily="34" charset="0"/>
              </a:rPr>
              <a:t>αντιμικροβιακές ουσίες </a:t>
            </a:r>
            <a:r>
              <a:rPr lang="el-CY" sz="2400">
                <a:latin typeface="EC Square Sans Pro" panose="020B0506040000020004" pitchFamily="34" charset="0"/>
              </a:rPr>
              <a:t>στον δείκτη </a:t>
            </a:r>
            <a:r>
              <a:rPr lang="el-CY" sz="2400" b="1" i="1">
                <a:latin typeface="EC Square Sans Pro" panose="020B0506040000020004" pitchFamily="34" charset="0"/>
              </a:rPr>
              <a:t>E. coli </a:t>
            </a:r>
            <a:r>
              <a:rPr lang="el-CY" sz="2400" b="1">
                <a:latin typeface="EC Square Sans Pro" panose="020B0506040000020004" pitchFamily="34" charset="0"/>
              </a:rPr>
              <a:t>από κοτόπουλα κρεατοπαραγωγής,</a:t>
            </a:r>
            <a:r>
              <a:rPr lang="el-CY" sz="2400">
                <a:latin typeface="EC Square Sans Pro" panose="020B0506040000020004" pitchFamily="34" charset="0"/>
              </a:rPr>
              <a:t> 2009-2021</a:t>
            </a:r>
          </a:p>
        </p:txBody>
      </p:sp>
      <p:sp>
        <p:nvSpPr>
          <p:cNvPr id="10" name="Flecha: a la derecha 9">
            <a:extLst>
              <a:ext uri="{FF2B5EF4-FFF2-40B4-BE49-F238E27FC236}">
                <a16:creationId xmlns:a16="http://schemas.microsoft.com/office/drawing/2014/main" id="{DC06A3C1-7751-4FDF-AABF-B232759E36CD}"/>
              </a:ext>
            </a:extLst>
          </p:cNvPr>
          <p:cNvSpPr/>
          <p:nvPr/>
        </p:nvSpPr>
        <p:spPr>
          <a:xfrm>
            <a:off x="4788941" y="6126820"/>
            <a:ext cx="836117" cy="381000"/>
          </a:xfrm>
          <a:prstGeom prst="rightArrow">
            <a:avLst/>
          </a:prstGeom>
          <a:solidFill>
            <a:srgbClr val="00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ángulo 10">
            <a:extLst>
              <a:ext uri="{FF2B5EF4-FFF2-40B4-BE49-F238E27FC236}">
                <a16:creationId xmlns:a16="http://schemas.microsoft.com/office/drawing/2014/main" id="{4E2FBD77-7D5E-4A23-A218-63328DC08C75}"/>
              </a:ext>
            </a:extLst>
          </p:cNvPr>
          <p:cNvSpPr/>
          <p:nvPr/>
        </p:nvSpPr>
        <p:spPr>
          <a:xfrm>
            <a:off x="6803360" y="3740150"/>
            <a:ext cx="836116" cy="80697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ángulo 11">
            <a:extLst>
              <a:ext uri="{FF2B5EF4-FFF2-40B4-BE49-F238E27FC236}">
                <a16:creationId xmlns:a16="http://schemas.microsoft.com/office/drawing/2014/main" id="{4C123E22-4D64-430F-A482-9C24E3741219}"/>
              </a:ext>
            </a:extLst>
          </p:cNvPr>
          <p:cNvSpPr/>
          <p:nvPr/>
        </p:nvSpPr>
        <p:spPr>
          <a:xfrm>
            <a:off x="6803360" y="4502150"/>
            <a:ext cx="836116" cy="806976"/>
          </a:xfrm>
          <a:prstGeom prst="rect">
            <a:avLst/>
          </a:prstGeom>
          <a:solidFill>
            <a:srgbClr val="66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ángulo 12">
            <a:extLst>
              <a:ext uri="{FF2B5EF4-FFF2-40B4-BE49-F238E27FC236}">
                <a16:creationId xmlns:a16="http://schemas.microsoft.com/office/drawing/2014/main" id="{08F299C5-2809-4B40-A0C8-524CB94E8227}"/>
              </a:ext>
            </a:extLst>
          </p:cNvPr>
          <p:cNvSpPr/>
          <p:nvPr/>
        </p:nvSpPr>
        <p:spPr>
          <a:xfrm>
            <a:off x="6803360" y="5295374"/>
            <a:ext cx="836116" cy="806976"/>
          </a:xfrm>
          <a:prstGeom prst="rect">
            <a:avLst/>
          </a:prstGeom>
          <a:solidFill>
            <a:srgbClr val="33CC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ángulo 13">
            <a:extLst>
              <a:ext uri="{FF2B5EF4-FFF2-40B4-BE49-F238E27FC236}">
                <a16:creationId xmlns:a16="http://schemas.microsoft.com/office/drawing/2014/main" id="{F76FD2DC-3CBF-4B07-99C2-A30BBEE4494A}"/>
              </a:ext>
            </a:extLst>
          </p:cNvPr>
          <p:cNvSpPr/>
          <p:nvPr/>
        </p:nvSpPr>
        <p:spPr>
          <a:xfrm>
            <a:off x="6803360" y="6063724"/>
            <a:ext cx="836116" cy="806976"/>
          </a:xfrm>
          <a:prstGeom prst="rect">
            <a:avLst/>
          </a:prstGeom>
          <a:solidFill>
            <a:srgbClr val="006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5" name="Conector recto de flecha 14">
            <a:extLst>
              <a:ext uri="{FF2B5EF4-FFF2-40B4-BE49-F238E27FC236}">
                <a16:creationId xmlns:a16="http://schemas.microsoft.com/office/drawing/2014/main" id="{6D7C9DC3-72B3-44A6-82B1-A5EFA5F9FB11}"/>
              </a:ext>
            </a:extLst>
          </p:cNvPr>
          <p:cNvCxnSpPr/>
          <p:nvPr/>
        </p:nvCxnSpPr>
        <p:spPr>
          <a:xfrm>
            <a:off x="7069018" y="6264275"/>
            <a:ext cx="304800" cy="381000"/>
          </a:xfrm>
          <a:prstGeom prst="straightConnector1">
            <a:avLst/>
          </a:prstGeom>
          <a:ln w="381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ector recto de flecha 15">
            <a:extLst>
              <a:ext uri="{FF2B5EF4-FFF2-40B4-BE49-F238E27FC236}">
                <a16:creationId xmlns:a16="http://schemas.microsoft.com/office/drawing/2014/main" id="{97D5DA4F-F1EA-44CE-AFAF-A2E101931F52}"/>
              </a:ext>
            </a:extLst>
          </p:cNvPr>
          <p:cNvCxnSpPr/>
          <p:nvPr/>
        </p:nvCxnSpPr>
        <p:spPr>
          <a:xfrm>
            <a:off x="7076836" y="4717787"/>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a:extLst>
              <a:ext uri="{FF2B5EF4-FFF2-40B4-BE49-F238E27FC236}">
                <a16:creationId xmlns:a16="http://schemas.microsoft.com/office/drawing/2014/main" id="{39C5B4B0-39CD-4052-BD71-E4F55FFB73F0}"/>
              </a:ext>
            </a:extLst>
          </p:cNvPr>
          <p:cNvCxnSpPr/>
          <p:nvPr/>
        </p:nvCxnSpPr>
        <p:spPr>
          <a:xfrm>
            <a:off x="7103183" y="3879061"/>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p:sp>
        <p:nvSpPr>
          <p:cNvPr id="19" name="CuadroTexto 18">
            <a:extLst>
              <a:ext uri="{FF2B5EF4-FFF2-40B4-BE49-F238E27FC236}">
                <a16:creationId xmlns:a16="http://schemas.microsoft.com/office/drawing/2014/main" id="{1467A030-21BF-4F9A-97FB-18DBAEA7E9B1}"/>
              </a:ext>
            </a:extLst>
          </p:cNvPr>
          <p:cNvSpPr txBox="1"/>
          <p:nvPr/>
        </p:nvSpPr>
        <p:spPr>
          <a:xfrm>
            <a:off x="7687340" y="3156387"/>
            <a:ext cx="4047460" cy="3631763"/>
          </a:xfrm>
          <a:prstGeom prst="rect">
            <a:avLst/>
          </a:prstGeom>
          <a:noFill/>
        </p:spPr>
        <p:txBody>
          <a:bodyPr wrap="square">
            <a:spAutoFit/>
          </a:bodyPr>
          <a:lstStyle/>
          <a:p>
            <a:r>
              <a:rPr lang="el-CY" sz="3200" dirty="0">
                <a:latin typeface="EC Square Sans Pro" panose="020B0506040000020004" pitchFamily="34" charset="0"/>
              </a:rPr>
              <a:t>Αντοχή σε:</a:t>
            </a:r>
          </a:p>
          <a:p>
            <a:r>
              <a:rPr lang="el-CY" sz="3200" dirty="0">
                <a:latin typeface="EC Square Sans Pro" panose="020B0506040000020004" pitchFamily="34" charset="0"/>
              </a:rPr>
              <a:t>αμπικιλλίνη (AMP)</a:t>
            </a:r>
          </a:p>
          <a:p>
            <a:endParaRPr lang="en-GB" sz="2400" dirty="0">
              <a:latin typeface="EC Square Sans Pro" panose="020B0506040000020004" pitchFamily="34" charset="0"/>
            </a:endParaRPr>
          </a:p>
          <a:p>
            <a:r>
              <a:rPr lang="el-CY" sz="3200" dirty="0">
                <a:latin typeface="EC Square Sans Pro" panose="020B0506040000020004" pitchFamily="34" charset="0"/>
              </a:rPr>
              <a:t>κεφοταξίμη (CTX)</a:t>
            </a:r>
          </a:p>
          <a:p>
            <a:endParaRPr lang="en-GB" dirty="0">
              <a:latin typeface="EC Square Sans Pro" panose="020B0506040000020004" pitchFamily="34" charset="0"/>
            </a:endParaRPr>
          </a:p>
          <a:p>
            <a:r>
              <a:rPr lang="el-CY" sz="3200" dirty="0">
                <a:latin typeface="EC Square Sans Pro" panose="020B0506040000020004" pitchFamily="34" charset="0"/>
              </a:rPr>
              <a:t>σιπροφλοξασίνη (CIP)</a:t>
            </a:r>
          </a:p>
          <a:p>
            <a:endParaRPr lang="en-GB" sz="2800" dirty="0">
              <a:latin typeface="EC Square Sans Pro" panose="020B0506040000020004" pitchFamily="34" charset="0"/>
            </a:endParaRPr>
          </a:p>
          <a:p>
            <a:r>
              <a:rPr lang="el-CY" sz="3200" dirty="0">
                <a:latin typeface="EC Square Sans Pro" panose="020B0506040000020004" pitchFamily="34" charset="0"/>
              </a:rPr>
              <a:t>τετρακυκλίνη (TET)</a:t>
            </a:r>
          </a:p>
        </p:txBody>
      </p:sp>
      <p:cxnSp>
        <p:nvCxnSpPr>
          <p:cNvPr id="20" name="Conector recto de flecha 19">
            <a:extLst>
              <a:ext uri="{FF2B5EF4-FFF2-40B4-BE49-F238E27FC236}">
                <a16:creationId xmlns:a16="http://schemas.microsoft.com/office/drawing/2014/main" id="{29579818-B6C6-4601-BFC5-717813140962}"/>
              </a:ext>
            </a:extLst>
          </p:cNvPr>
          <p:cNvCxnSpPr/>
          <p:nvPr/>
        </p:nvCxnSpPr>
        <p:spPr>
          <a:xfrm>
            <a:off x="7086600" y="5492750"/>
            <a:ext cx="304800" cy="381000"/>
          </a:xfrm>
          <a:prstGeom prst="straightConnector1">
            <a:avLst/>
          </a:prstGeom>
          <a:ln w="38100">
            <a:solidFill>
              <a:srgbClr val="2C747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23" name="Modelo 3D 22" descr="Trofeo">
                <a:extLst>
                  <a:ext uri="{FF2B5EF4-FFF2-40B4-BE49-F238E27FC236}">
                    <a16:creationId xmlns:a16="http://schemas.microsoft.com/office/drawing/2014/main" id="{4461AB61-83CC-49C0-AA43-1D36F0CAC5C9}"/>
                  </a:ext>
                </a:extLst>
              </p:cNvPr>
              <p:cNvGraphicFramePr>
                <a:graphicFrameLocks noChangeAspect="1"/>
              </p:cNvGraphicFramePr>
              <p:nvPr/>
            </p:nvGraphicFramePr>
            <p:xfrm>
              <a:off x="10578528" y="4178373"/>
              <a:ext cx="1562012" cy="1314375"/>
            </p:xfrm>
            <a:graphic>
              <a:graphicData uri="http://schemas.microsoft.com/office/drawing/2017/model3d">
                <am3d:model3d r:embed="rId5">
                  <am3d:spPr>
                    <a:xfrm>
                      <a:off x="0" y="0"/>
                      <a:ext cx="1562012" cy="1314375"/>
                    </a:xfrm>
                    <a:prstGeom prst="rect">
                      <a:avLst/>
                    </a:prstGeom>
                  </am3d:spPr>
                  <am3d:camera>
                    <am3d:pos x="0" y="0" z="66204656"/>
                    <am3d:up dx="0" dy="36000000" dz="0"/>
                    <am3d:lookAt x="0" y="0" z="0"/>
                    <am3d:perspective fov="2700000"/>
                  </am3d:camera>
                  <am3d:trans>
                    <am3d:meterPerModelUnit n="15605533" d="1000000"/>
                    <am3d:preTrans dx="0" dy="-14889060" dz="-6"/>
                    <am3d:scale>
                      <am3d:sx n="1000000" d="1000000"/>
                      <am3d:sy n="1000000" d="1000000"/>
                      <am3d:sz n="1000000" d="1000000"/>
                    </am3d:scale>
                    <am3d:rot ax="1528524" ay="-1755866" az="-786652"/>
                    <am3d:postTrans dx="0" dy="0" dz="0"/>
                  </am3d:trans>
                  <am3d:raster rName="Office3DRenderer" rVer="16.0.8326">
                    <am3d:blip r:embed="rId6"/>
                  </am3d:raster>
                  <am3d:objViewport viewportSz="2019185"/>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3" name="Modelo 3D 22" descr="Trofeo">
                <a:extLst>
                  <a:ext uri="{FF2B5EF4-FFF2-40B4-BE49-F238E27FC236}">
                    <a16:creationId xmlns:a16="http://schemas.microsoft.com/office/drawing/2014/main" id="{4461AB61-83CC-49C0-AA43-1D36F0CAC5C9}"/>
                  </a:ext>
                </a:extLst>
              </p:cNvPr>
              <p:cNvPicPr>
                <a:picLocks noGrp="1" noRot="1" noChangeAspect="1" noMove="1" noResize="1" noEditPoints="1" noAdjustHandles="1" noChangeArrowheads="1" noChangeShapeType="1" noCrop="1"/>
              </p:cNvPicPr>
              <p:nvPr/>
            </p:nvPicPr>
            <p:blipFill>
              <a:blip r:embed="rId6"/>
              <a:stretch>
                <a:fillRect/>
              </a:stretch>
            </p:blipFill>
            <p:spPr>
              <a:xfrm>
                <a:off x="10578528" y="4178373"/>
                <a:ext cx="1562012" cy="1314375"/>
              </a:xfrm>
              <a:prstGeom prst="rect">
                <a:avLst/>
              </a:prstGeom>
            </p:spPr>
          </p:pic>
        </mc:Fallback>
      </mc:AlternateContent>
      <p:sp>
        <p:nvSpPr>
          <p:cNvPr id="25" name="Marcador de texto 1">
            <a:extLst>
              <a:ext uri="{FF2B5EF4-FFF2-40B4-BE49-F238E27FC236}">
                <a16:creationId xmlns:a16="http://schemas.microsoft.com/office/drawing/2014/main" id="{6A2DD187-12BE-40DF-81C2-5807CC2D34D1}"/>
              </a:ext>
            </a:extLst>
          </p:cNvPr>
          <p:cNvSpPr>
            <a:spLocks noGrp="1"/>
          </p:cNvSpPr>
          <p:nvPr>
            <p:ph type="body" sz="quarter" idx="10"/>
          </p:nvPr>
        </p:nvSpPr>
        <p:spPr>
          <a:xfrm>
            <a:off x="6693941" y="615950"/>
            <a:ext cx="3440659" cy="685800"/>
          </a:xfrm>
          <a:solidFill>
            <a:schemeClr val="bg1"/>
          </a:solidFill>
        </p:spPr>
        <p:txBody>
          <a:bodyPr>
            <a:normAutofit/>
          </a:bodyPr>
          <a:lstStyle/>
          <a:p>
            <a:pPr marL="0" indent="0">
              <a:buNone/>
            </a:pPr>
            <a:r>
              <a:rPr lang="el-CY" sz="4000" b="1">
                <a:latin typeface="EC Square Sans Pro" panose="020B0506040000020004" pitchFamily="34" charset="0"/>
                <a:cs typeface="+mn-cs"/>
              </a:rPr>
              <a:t>Επιτεύγματα</a:t>
            </a:r>
          </a:p>
        </p:txBody>
      </p:sp>
      <p:pic>
        <p:nvPicPr>
          <p:cNvPr id="26" name="Picture 6" descr="Chicken Icon Vector Art, Icons, and Graphics for Free Download">
            <a:extLst>
              <a:ext uri="{FF2B5EF4-FFF2-40B4-BE49-F238E27FC236}">
                <a16:creationId xmlns:a16="http://schemas.microsoft.com/office/drawing/2014/main" id="{02ED8444-E89A-49A1-A18E-E9BACB0DC846}"/>
              </a:ext>
            </a:extLst>
          </p:cNvPr>
          <p:cNvPicPr>
            <a:picLocks noChangeAspect="1" noChangeArrowheads="1"/>
          </p:cNvPicPr>
          <p:nvPr/>
        </p:nvPicPr>
        <p:blipFill rotWithShape="1">
          <a:blip r:embed="rId7" cstate="email">
            <a:extLst>
              <a:ext uri="{28A0092B-C50C-407E-A947-70E740481C1C}">
                <a14:useLocalDpi xmlns:a14="http://schemas.microsoft.com/office/drawing/2010/main" val="0"/>
              </a:ext>
            </a:extLst>
          </a:blip>
          <a:srcRect l="24649" t="19410" r="24531" b="22786"/>
          <a:stretch/>
        </p:blipFill>
        <p:spPr bwMode="auto">
          <a:xfrm>
            <a:off x="6146866" y="2292350"/>
            <a:ext cx="368603" cy="41925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3E22862-2B31-9981-9A72-CEA627D09F1C}"/>
              </a:ext>
            </a:extLst>
          </p:cNvPr>
          <p:cNvSpPr txBox="1"/>
          <p:nvPr/>
        </p:nvSpPr>
        <p:spPr>
          <a:xfrm rot="16200000">
            <a:off x="-28927" y="3761104"/>
            <a:ext cx="1427422" cy="167188"/>
          </a:xfrm>
          <a:prstGeom prst="rect">
            <a:avLst/>
          </a:prstGeom>
          <a:solidFill>
            <a:schemeClr val="bg1"/>
          </a:solidFill>
        </p:spPr>
        <p:txBody>
          <a:bodyPr wrap="square" lIns="0" tIns="0" rIns="0" bIns="0" rtlCol="0" anchor="t" anchorCtr="0">
            <a:noAutofit/>
          </a:bodyPr>
          <a:lstStyle/>
          <a:p>
            <a:pPr algn="ctr"/>
            <a:r>
              <a:rPr lang="el-CY" sz="600" b="1">
                <a:solidFill>
                  <a:schemeClr val="tx1"/>
                </a:solidFill>
                <a:latin typeface="Arial" panose="020B0604020202020204" pitchFamily="34" charset="0"/>
                <a:cs typeface="Arial" panose="020B0604020202020204" pitchFamily="34" charset="0"/>
              </a:rPr>
              <a:t>Εμφάνιση αντοχής (%)</a:t>
            </a:r>
          </a:p>
        </p:txBody>
      </p:sp>
      <p:sp>
        <p:nvSpPr>
          <p:cNvPr id="3" name="TextBox 2">
            <a:extLst>
              <a:ext uri="{FF2B5EF4-FFF2-40B4-BE49-F238E27FC236}">
                <a16:creationId xmlns:a16="http://schemas.microsoft.com/office/drawing/2014/main" id="{F1C12A45-F868-3748-E8A6-F6C23994BED1}"/>
              </a:ext>
            </a:extLst>
          </p:cNvPr>
          <p:cNvSpPr txBox="1"/>
          <p:nvPr/>
        </p:nvSpPr>
        <p:spPr>
          <a:xfrm>
            <a:off x="1193380" y="-7258"/>
            <a:ext cx="476670" cy="102507"/>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Αυστρία</a:t>
            </a:r>
          </a:p>
        </p:txBody>
      </p:sp>
      <p:sp>
        <p:nvSpPr>
          <p:cNvPr id="5" name="TextBox 4">
            <a:extLst>
              <a:ext uri="{FF2B5EF4-FFF2-40B4-BE49-F238E27FC236}">
                <a16:creationId xmlns:a16="http://schemas.microsoft.com/office/drawing/2014/main" id="{E4D23C77-4676-4A8A-B62F-96FE1CC30392}"/>
              </a:ext>
            </a:extLst>
          </p:cNvPr>
          <p:cNvSpPr txBox="1"/>
          <p:nvPr/>
        </p:nvSpPr>
        <p:spPr>
          <a:xfrm>
            <a:off x="2253830" y="-455"/>
            <a:ext cx="476670" cy="102507"/>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Βέλγιο</a:t>
            </a:r>
          </a:p>
        </p:txBody>
      </p:sp>
      <p:sp>
        <p:nvSpPr>
          <p:cNvPr id="18" name="TextBox 17">
            <a:extLst>
              <a:ext uri="{FF2B5EF4-FFF2-40B4-BE49-F238E27FC236}">
                <a16:creationId xmlns:a16="http://schemas.microsoft.com/office/drawing/2014/main" id="{1C6E2B29-5547-E9E6-6E75-FD3A454B4582}"/>
              </a:ext>
            </a:extLst>
          </p:cNvPr>
          <p:cNvSpPr txBox="1"/>
          <p:nvPr/>
        </p:nvSpPr>
        <p:spPr>
          <a:xfrm>
            <a:off x="3336733" y="-7259"/>
            <a:ext cx="476670" cy="102507"/>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Βουλγαρία</a:t>
            </a:r>
          </a:p>
        </p:txBody>
      </p:sp>
      <p:sp>
        <p:nvSpPr>
          <p:cNvPr id="21" name="TextBox 20">
            <a:extLst>
              <a:ext uri="{FF2B5EF4-FFF2-40B4-BE49-F238E27FC236}">
                <a16:creationId xmlns:a16="http://schemas.microsoft.com/office/drawing/2014/main" id="{21338887-4DDC-6AB1-BFBB-AD7A9736DBF8}"/>
              </a:ext>
            </a:extLst>
          </p:cNvPr>
          <p:cNvSpPr txBox="1"/>
          <p:nvPr/>
        </p:nvSpPr>
        <p:spPr>
          <a:xfrm>
            <a:off x="4406480" y="-7259"/>
            <a:ext cx="476670" cy="102507"/>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Κροατία</a:t>
            </a:r>
          </a:p>
        </p:txBody>
      </p:sp>
      <p:sp>
        <p:nvSpPr>
          <p:cNvPr id="24" name="TextBox 23">
            <a:extLst>
              <a:ext uri="{FF2B5EF4-FFF2-40B4-BE49-F238E27FC236}">
                <a16:creationId xmlns:a16="http://schemas.microsoft.com/office/drawing/2014/main" id="{386C6E44-3785-8781-4179-05E3120439D0}"/>
              </a:ext>
            </a:extLst>
          </p:cNvPr>
          <p:cNvSpPr txBox="1"/>
          <p:nvPr/>
        </p:nvSpPr>
        <p:spPr>
          <a:xfrm>
            <a:off x="1182836" y="972909"/>
            <a:ext cx="476670" cy="102507"/>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Κύπρος</a:t>
            </a:r>
          </a:p>
        </p:txBody>
      </p:sp>
      <p:sp>
        <p:nvSpPr>
          <p:cNvPr id="27" name="TextBox 26">
            <a:extLst>
              <a:ext uri="{FF2B5EF4-FFF2-40B4-BE49-F238E27FC236}">
                <a16:creationId xmlns:a16="http://schemas.microsoft.com/office/drawing/2014/main" id="{550EC45A-3796-D144-5AE7-2E2FE139ED4A}"/>
              </a:ext>
            </a:extLst>
          </p:cNvPr>
          <p:cNvSpPr txBox="1"/>
          <p:nvPr/>
        </p:nvSpPr>
        <p:spPr>
          <a:xfrm>
            <a:off x="2262336" y="973363"/>
            <a:ext cx="476670" cy="102507"/>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Τσεχία</a:t>
            </a:r>
          </a:p>
        </p:txBody>
      </p:sp>
      <p:sp>
        <p:nvSpPr>
          <p:cNvPr id="28" name="TextBox 27">
            <a:extLst>
              <a:ext uri="{FF2B5EF4-FFF2-40B4-BE49-F238E27FC236}">
                <a16:creationId xmlns:a16="http://schemas.microsoft.com/office/drawing/2014/main" id="{C613F965-1EB6-C494-1E3B-BD77AA4C0DF4}"/>
              </a:ext>
            </a:extLst>
          </p:cNvPr>
          <p:cNvSpPr txBox="1"/>
          <p:nvPr/>
        </p:nvSpPr>
        <p:spPr>
          <a:xfrm>
            <a:off x="3344794" y="967012"/>
            <a:ext cx="476670" cy="102507"/>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Δανία</a:t>
            </a:r>
          </a:p>
        </p:txBody>
      </p:sp>
      <p:sp>
        <p:nvSpPr>
          <p:cNvPr id="29" name="TextBox 28">
            <a:extLst>
              <a:ext uri="{FF2B5EF4-FFF2-40B4-BE49-F238E27FC236}">
                <a16:creationId xmlns:a16="http://schemas.microsoft.com/office/drawing/2014/main" id="{42E63ECB-B97E-BD9E-F7E3-521815860F90}"/>
              </a:ext>
            </a:extLst>
          </p:cNvPr>
          <p:cNvSpPr txBox="1"/>
          <p:nvPr/>
        </p:nvSpPr>
        <p:spPr>
          <a:xfrm>
            <a:off x="4411594" y="972908"/>
            <a:ext cx="476670" cy="102507"/>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Εσθονία</a:t>
            </a:r>
          </a:p>
        </p:txBody>
      </p:sp>
      <p:sp>
        <p:nvSpPr>
          <p:cNvPr id="30" name="TextBox 29">
            <a:extLst>
              <a:ext uri="{FF2B5EF4-FFF2-40B4-BE49-F238E27FC236}">
                <a16:creationId xmlns:a16="http://schemas.microsoft.com/office/drawing/2014/main" id="{3FEC56A4-A40F-D825-C011-BCE2C44BC322}"/>
              </a:ext>
            </a:extLst>
          </p:cNvPr>
          <p:cNvSpPr txBox="1"/>
          <p:nvPr/>
        </p:nvSpPr>
        <p:spPr>
          <a:xfrm>
            <a:off x="1190860" y="1930398"/>
            <a:ext cx="476670" cy="102507"/>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Φινλανδία</a:t>
            </a:r>
          </a:p>
        </p:txBody>
      </p:sp>
      <p:sp>
        <p:nvSpPr>
          <p:cNvPr id="31" name="TextBox 30">
            <a:extLst>
              <a:ext uri="{FF2B5EF4-FFF2-40B4-BE49-F238E27FC236}">
                <a16:creationId xmlns:a16="http://schemas.microsoft.com/office/drawing/2014/main" id="{4957C92A-A920-D11F-99B3-E42596482629}"/>
              </a:ext>
            </a:extLst>
          </p:cNvPr>
          <p:cNvSpPr txBox="1"/>
          <p:nvPr/>
        </p:nvSpPr>
        <p:spPr>
          <a:xfrm>
            <a:off x="2244960" y="1937202"/>
            <a:ext cx="476670" cy="102507"/>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Γαλλία</a:t>
            </a:r>
          </a:p>
        </p:txBody>
      </p:sp>
      <p:sp>
        <p:nvSpPr>
          <p:cNvPr id="32" name="TextBox 31">
            <a:extLst>
              <a:ext uri="{FF2B5EF4-FFF2-40B4-BE49-F238E27FC236}">
                <a16:creationId xmlns:a16="http://schemas.microsoft.com/office/drawing/2014/main" id="{1CE69EDF-0CEB-4C85-B63A-4B98A785F7A5}"/>
              </a:ext>
            </a:extLst>
          </p:cNvPr>
          <p:cNvSpPr txBox="1"/>
          <p:nvPr/>
        </p:nvSpPr>
        <p:spPr>
          <a:xfrm>
            <a:off x="3340118" y="1937201"/>
            <a:ext cx="476670" cy="102507"/>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Γερμανία</a:t>
            </a:r>
          </a:p>
        </p:txBody>
      </p:sp>
      <p:sp>
        <p:nvSpPr>
          <p:cNvPr id="33" name="TextBox 32">
            <a:extLst>
              <a:ext uri="{FF2B5EF4-FFF2-40B4-BE49-F238E27FC236}">
                <a16:creationId xmlns:a16="http://schemas.microsoft.com/office/drawing/2014/main" id="{2480F28E-83A2-C813-E4C9-AFA634824EA5}"/>
              </a:ext>
            </a:extLst>
          </p:cNvPr>
          <p:cNvSpPr txBox="1"/>
          <p:nvPr/>
        </p:nvSpPr>
        <p:spPr>
          <a:xfrm>
            <a:off x="4419618" y="1930397"/>
            <a:ext cx="476670" cy="102507"/>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Ελλάδα</a:t>
            </a:r>
          </a:p>
        </p:txBody>
      </p:sp>
      <p:sp>
        <p:nvSpPr>
          <p:cNvPr id="34" name="TextBox 33">
            <a:extLst>
              <a:ext uri="{FF2B5EF4-FFF2-40B4-BE49-F238E27FC236}">
                <a16:creationId xmlns:a16="http://schemas.microsoft.com/office/drawing/2014/main" id="{59F53534-AA10-B587-7736-CF14F9D77583}"/>
              </a:ext>
            </a:extLst>
          </p:cNvPr>
          <p:cNvSpPr txBox="1"/>
          <p:nvPr/>
        </p:nvSpPr>
        <p:spPr>
          <a:xfrm>
            <a:off x="1215822" y="2904274"/>
            <a:ext cx="476670" cy="102507"/>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Ουγγαρία</a:t>
            </a:r>
          </a:p>
        </p:txBody>
      </p:sp>
      <p:sp>
        <p:nvSpPr>
          <p:cNvPr id="35" name="TextBox 34">
            <a:extLst>
              <a:ext uri="{FF2B5EF4-FFF2-40B4-BE49-F238E27FC236}">
                <a16:creationId xmlns:a16="http://schemas.microsoft.com/office/drawing/2014/main" id="{85D8FF3F-65F6-5155-21B9-3C7F4928E107}"/>
              </a:ext>
            </a:extLst>
          </p:cNvPr>
          <p:cNvSpPr txBox="1"/>
          <p:nvPr/>
        </p:nvSpPr>
        <p:spPr>
          <a:xfrm>
            <a:off x="2282622" y="2898378"/>
            <a:ext cx="476670" cy="102507"/>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Ιρλανδία</a:t>
            </a:r>
          </a:p>
        </p:txBody>
      </p:sp>
      <p:sp>
        <p:nvSpPr>
          <p:cNvPr id="36" name="TextBox 35">
            <a:extLst>
              <a:ext uri="{FF2B5EF4-FFF2-40B4-BE49-F238E27FC236}">
                <a16:creationId xmlns:a16="http://schemas.microsoft.com/office/drawing/2014/main" id="{E642DAF9-839E-B01E-4DC9-0A7BE851CF71}"/>
              </a:ext>
            </a:extLst>
          </p:cNvPr>
          <p:cNvSpPr txBox="1"/>
          <p:nvPr/>
        </p:nvSpPr>
        <p:spPr>
          <a:xfrm>
            <a:off x="3346030" y="2898377"/>
            <a:ext cx="476670" cy="102507"/>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Ιταλία</a:t>
            </a:r>
          </a:p>
        </p:txBody>
      </p:sp>
      <p:sp>
        <p:nvSpPr>
          <p:cNvPr id="37" name="TextBox 36">
            <a:extLst>
              <a:ext uri="{FF2B5EF4-FFF2-40B4-BE49-F238E27FC236}">
                <a16:creationId xmlns:a16="http://schemas.microsoft.com/office/drawing/2014/main" id="{48748B88-6E47-6CD3-865C-4F1450690FA8}"/>
              </a:ext>
            </a:extLst>
          </p:cNvPr>
          <p:cNvSpPr txBox="1"/>
          <p:nvPr/>
        </p:nvSpPr>
        <p:spPr>
          <a:xfrm>
            <a:off x="4406480" y="2897923"/>
            <a:ext cx="476670" cy="102507"/>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Λετονία</a:t>
            </a:r>
          </a:p>
        </p:txBody>
      </p:sp>
      <p:sp>
        <p:nvSpPr>
          <p:cNvPr id="38" name="TextBox 37">
            <a:extLst>
              <a:ext uri="{FF2B5EF4-FFF2-40B4-BE49-F238E27FC236}">
                <a16:creationId xmlns:a16="http://schemas.microsoft.com/office/drawing/2014/main" id="{CE2EF147-C866-54C8-0834-DA66C7155F66}"/>
              </a:ext>
            </a:extLst>
          </p:cNvPr>
          <p:cNvSpPr txBox="1"/>
          <p:nvPr/>
        </p:nvSpPr>
        <p:spPr>
          <a:xfrm>
            <a:off x="1203122" y="3871590"/>
            <a:ext cx="476670" cy="102507"/>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Λιθουανία</a:t>
            </a:r>
          </a:p>
        </p:txBody>
      </p:sp>
      <p:sp>
        <p:nvSpPr>
          <p:cNvPr id="39" name="TextBox 38">
            <a:extLst>
              <a:ext uri="{FF2B5EF4-FFF2-40B4-BE49-F238E27FC236}">
                <a16:creationId xmlns:a16="http://schemas.microsoft.com/office/drawing/2014/main" id="{C3D9B15C-C814-9969-E5CA-2B171D1B64AC}"/>
              </a:ext>
            </a:extLst>
          </p:cNvPr>
          <p:cNvSpPr txBox="1"/>
          <p:nvPr/>
        </p:nvSpPr>
        <p:spPr>
          <a:xfrm>
            <a:off x="2262266" y="3856812"/>
            <a:ext cx="476670" cy="102507"/>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Μάλτα</a:t>
            </a:r>
          </a:p>
        </p:txBody>
      </p:sp>
      <p:sp>
        <p:nvSpPr>
          <p:cNvPr id="40" name="TextBox 39">
            <a:extLst>
              <a:ext uri="{FF2B5EF4-FFF2-40B4-BE49-F238E27FC236}">
                <a16:creationId xmlns:a16="http://schemas.microsoft.com/office/drawing/2014/main" id="{419E0F13-0A67-E98C-EC44-54EE3159A22D}"/>
              </a:ext>
            </a:extLst>
          </p:cNvPr>
          <p:cNvSpPr txBox="1"/>
          <p:nvPr/>
        </p:nvSpPr>
        <p:spPr>
          <a:xfrm>
            <a:off x="3335416" y="3869058"/>
            <a:ext cx="476670" cy="102507"/>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Ολλανδία</a:t>
            </a:r>
          </a:p>
        </p:txBody>
      </p:sp>
      <p:sp>
        <p:nvSpPr>
          <p:cNvPr id="41" name="TextBox 40">
            <a:extLst>
              <a:ext uri="{FF2B5EF4-FFF2-40B4-BE49-F238E27FC236}">
                <a16:creationId xmlns:a16="http://schemas.microsoft.com/office/drawing/2014/main" id="{E5189087-4B47-29CE-C54A-30F6E59BB375}"/>
              </a:ext>
            </a:extLst>
          </p:cNvPr>
          <p:cNvSpPr txBox="1"/>
          <p:nvPr/>
        </p:nvSpPr>
        <p:spPr>
          <a:xfrm>
            <a:off x="4402216" y="3865457"/>
            <a:ext cx="476670" cy="102507"/>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Πολωνία</a:t>
            </a:r>
          </a:p>
        </p:txBody>
      </p:sp>
      <p:sp>
        <p:nvSpPr>
          <p:cNvPr id="42" name="TextBox 41">
            <a:extLst>
              <a:ext uri="{FF2B5EF4-FFF2-40B4-BE49-F238E27FC236}">
                <a16:creationId xmlns:a16="http://schemas.microsoft.com/office/drawing/2014/main" id="{BA7B775A-27A6-83ED-1CB5-2BA30D03F223}"/>
              </a:ext>
            </a:extLst>
          </p:cNvPr>
          <p:cNvSpPr txBox="1"/>
          <p:nvPr/>
        </p:nvSpPr>
        <p:spPr>
          <a:xfrm>
            <a:off x="1195466" y="4843812"/>
            <a:ext cx="489370" cy="95702"/>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Πορτογαλία</a:t>
            </a:r>
          </a:p>
        </p:txBody>
      </p:sp>
      <p:sp>
        <p:nvSpPr>
          <p:cNvPr id="43" name="TextBox 42">
            <a:extLst>
              <a:ext uri="{FF2B5EF4-FFF2-40B4-BE49-F238E27FC236}">
                <a16:creationId xmlns:a16="http://schemas.microsoft.com/office/drawing/2014/main" id="{51328C7C-44D8-961C-04AC-D4F609D345B0}"/>
              </a:ext>
            </a:extLst>
          </p:cNvPr>
          <p:cNvSpPr txBox="1"/>
          <p:nvPr/>
        </p:nvSpPr>
        <p:spPr>
          <a:xfrm>
            <a:off x="2266530" y="4824760"/>
            <a:ext cx="476670" cy="102507"/>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Ρουμανία</a:t>
            </a:r>
          </a:p>
        </p:txBody>
      </p:sp>
      <p:sp>
        <p:nvSpPr>
          <p:cNvPr id="44" name="TextBox 43">
            <a:extLst>
              <a:ext uri="{FF2B5EF4-FFF2-40B4-BE49-F238E27FC236}">
                <a16:creationId xmlns:a16="http://schemas.microsoft.com/office/drawing/2014/main" id="{C69144EB-9238-5AB0-6C5D-D9ECC4F806DC}"/>
              </a:ext>
            </a:extLst>
          </p:cNvPr>
          <p:cNvSpPr txBox="1"/>
          <p:nvPr/>
        </p:nvSpPr>
        <p:spPr>
          <a:xfrm>
            <a:off x="3333330" y="4824306"/>
            <a:ext cx="476670" cy="102507"/>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Σλοβακία</a:t>
            </a:r>
          </a:p>
        </p:txBody>
      </p:sp>
      <p:sp>
        <p:nvSpPr>
          <p:cNvPr id="45" name="TextBox 44">
            <a:extLst>
              <a:ext uri="{FF2B5EF4-FFF2-40B4-BE49-F238E27FC236}">
                <a16:creationId xmlns:a16="http://schemas.microsoft.com/office/drawing/2014/main" id="{30B6DA94-7CD6-5B08-9D99-0BB4DF77F037}"/>
              </a:ext>
            </a:extLst>
          </p:cNvPr>
          <p:cNvSpPr txBox="1"/>
          <p:nvPr/>
        </p:nvSpPr>
        <p:spPr>
          <a:xfrm>
            <a:off x="4394645" y="4830692"/>
            <a:ext cx="476670" cy="102507"/>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Σλοβενία</a:t>
            </a:r>
          </a:p>
        </p:txBody>
      </p:sp>
      <p:sp>
        <p:nvSpPr>
          <p:cNvPr id="46" name="TextBox 45">
            <a:extLst>
              <a:ext uri="{FF2B5EF4-FFF2-40B4-BE49-F238E27FC236}">
                <a16:creationId xmlns:a16="http://schemas.microsoft.com/office/drawing/2014/main" id="{9B6DBAC4-D1BB-BB06-A264-35CBEC061F83}"/>
              </a:ext>
            </a:extLst>
          </p:cNvPr>
          <p:cNvSpPr txBox="1"/>
          <p:nvPr/>
        </p:nvSpPr>
        <p:spPr>
          <a:xfrm>
            <a:off x="1206945" y="5802697"/>
            <a:ext cx="489370" cy="95702"/>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Ισπανία</a:t>
            </a:r>
          </a:p>
        </p:txBody>
      </p:sp>
      <p:sp>
        <p:nvSpPr>
          <p:cNvPr id="47" name="TextBox 46">
            <a:extLst>
              <a:ext uri="{FF2B5EF4-FFF2-40B4-BE49-F238E27FC236}">
                <a16:creationId xmlns:a16="http://schemas.microsoft.com/office/drawing/2014/main" id="{11C0AEA2-7BBE-019D-9D73-2309BE66BEE6}"/>
              </a:ext>
            </a:extLst>
          </p:cNvPr>
          <p:cNvSpPr txBox="1"/>
          <p:nvPr/>
        </p:nvSpPr>
        <p:spPr>
          <a:xfrm>
            <a:off x="2270353" y="5802695"/>
            <a:ext cx="476670" cy="102507"/>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Σουηδία</a:t>
            </a:r>
          </a:p>
        </p:txBody>
      </p:sp>
      <p:sp>
        <p:nvSpPr>
          <p:cNvPr id="48" name="TextBox 47">
            <a:extLst>
              <a:ext uri="{FF2B5EF4-FFF2-40B4-BE49-F238E27FC236}">
                <a16:creationId xmlns:a16="http://schemas.microsoft.com/office/drawing/2014/main" id="{E7B39431-D705-27EF-0E26-81A86B8BCE42}"/>
              </a:ext>
            </a:extLst>
          </p:cNvPr>
          <p:cNvSpPr txBox="1"/>
          <p:nvPr/>
        </p:nvSpPr>
        <p:spPr>
          <a:xfrm>
            <a:off x="3127585" y="5817533"/>
            <a:ext cx="857706" cy="84624"/>
          </a:xfrm>
          <a:prstGeom prst="rect">
            <a:avLst/>
          </a:prstGeom>
          <a:solidFill>
            <a:schemeClr val="bg1"/>
          </a:solidFill>
        </p:spPr>
        <p:txBody>
          <a:bodyPr wrap="square" lIns="0" tIns="0" rIns="0" bIns="0" rtlCol="0" anchor="b" anchorCtr="0">
            <a:noAutofit/>
          </a:bodyPr>
          <a:lstStyle/>
          <a:p>
            <a:pPr algn="ctr"/>
            <a:r>
              <a:rPr lang="el-CY" sz="500" b="1">
                <a:solidFill>
                  <a:schemeClr val="tx1"/>
                </a:solidFill>
                <a:latin typeface="Arial" panose="020B0604020202020204" pitchFamily="34" charset="0"/>
                <a:cs typeface="Arial" panose="020B0604020202020204" pitchFamily="34" charset="0"/>
              </a:rPr>
              <a:t>Σύνολο (26 κράτη μέλη + ΗΒ)</a:t>
            </a:r>
          </a:p>
        </p:txBody>
      </p:sp>
      <p:sp>
        <p:nvSpPr>
          <p:cNvPr id="22" name="Rectángulo 21">
            <a:extLst>
              <a:ext uri="{FF2B5EF4-FFF2-40B4-BE49-F238E27FC236}">
                <a16:creationId xmlns:a16="http://schemas.microsoft.com/office/drawing/2014/main" id="{611BE222-C18A-4132-B90F-CA64B56986C3}"/>
              </a:ext>
            </a:extLst>
          </p:cNvPr>
          <p:cNvSpPr/>
          <p:nvPr/>
        </p:nvSpPr>
        <p:spPr>
          <a:xfrm>
            <a:off x="673100" y="963806"/>
            <a:ext cx="1301749"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ángulo 7">
            <a:extLst>
              <a:ext uri="{FF2B5EF4-FFF2-40B4-BE49-F238E27FC236}">
                <a16:creationId xmlns:a16="http://schemas.microsoft.com/office/drawing/2014/main" id="{AD45A128-5E65-418F-930D-D2507A9F25E5}"/>
              </a:ext>
            </a:extLst>
          </p:cNvPr>
          <p:cNvSpPr/>
          <p:nvPr/>
        </p:nvSpPr>
        <p:spPr>
          <a:xfrm>
            <a:off x="2971800" y="5755749"/>
            <a:ext cx="1345347" cy="1032401"/>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18449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34">
            <a:extLst>
              <a:ext uri="{FF2B5EF4-FFF2-40B4-BE49-F238E27FC236}">
                <a16:creationId xmlns:a16="http://schemas.microsoft.com/office/drawing/2014/main" id="{F14716CD-A60B-44E0-B79E-19772F5B96B3}"/>
              </a:ext>
            </a:extLst>
          </p:cNvPr>
          <p:cNvSpPr>
            <a:spLocks noGrp="1"/>
          </p:cNvSpPr>
          <p:nvPr>
            <p:ph type="body" sz="quarter" idx="4294967295"/>
          </p:nvPr>
        </p:nvSpPr>
        <p:spPr>
          <a:xfrm>
            <a:off x="3571875" y="2057400"/>
            <a:ext cx="3487738" cy="781050"/>
          </a:xfrm>
          <a:prstGeom prst="rect">
            <a:avLst/>
          </a:prstGeom>
        </p:spPr>
        <p:txBody>
          <a:bodyPr/>
          <a:lstStyle>
            <a:lvl1pPr>
              <a:defRPr sz="4800" b="1">
                <a:solidFill>
                  <a:srgbClr val="003399"/>
                </a:solidFill>
                <a:latin typeface="EC Square Sans Pro" panose="020B0506040000020004" pitchFamily="34" charset="0"/>
                <a:cs typeface="Arial" panose="020B0604020202020204" pitchFamily="34" charset="0"/>
              </a:defRPr>
            </a:lvl1pPr>
          </a:lstStyle>
          <a:p>
            <a:pPr lvl="0"/>
            <a:r>
              <a:rPr lang="el-CY" sz="4000" noProof="0" dirty="0"/>
              <a:t>Σας ευχαριστούμε!</a:t>
            </a:r>
          </a:p>
        </p:txBody>
      </p:sp>
    </p:spTree>
    <p:extLst>
      <p:ext uri="{BB962C8B-B14F-4D97-AF65-F5344CB8AC3E}">
        <p14:creationId xmlns:p14="http://schemas.microsoft.com/office/powerpoint/2010/main" val="3253062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56C65370-E0CC-42A0-A0F4-3B48429C8E31}"/>
              </a:ext>
            </a:extLst>
          </p:cNvPr>
          <p:cNvSpPr txBox="1"/>
          <p:nvPr/>
        </p:nvSpPr>
        <p:spPr>
          <a:xfrm>
            <a:off x="0" y="1149350"/>
            <a:ext cx="5486400" cy="830997"/>
          </a:xfrm>
          <a:prstGeom prst="rect">
            <a:avLst/>
          </a:prstGeom>
          <a:solidFill>
            <a:srgbClr val="003399"/>
          </a:solidFill>
        </p:spPr>
        <p:txBody>
          <a:bodyPr wrap="square">
            <a:spAutoFit/>
          </a:bodyPr>
          <a:lstStyle/>
          <a:p>
            <a:pPr algn="ctr"/>
            <a:r>
              <a:rPr lang="el-CY" sz="4800">
                <a:solidFill>
                  <a:schemeClr val="bg1"/>
                </a:solidFill>
                <a:latin typeface="EC Square Sans Pro" panose="020B0506040000020004" pitchFamily="34" charset="0"/>
              </a:rPr>
              <a:t>Μια παγκόσμια απειλή</a:t>
            </a:r>
          </a:p>
        </p:txBody>
      </p:sp>
      <p:sp>
        <p:nvSpPr>
          <p:cNvPr id="5" name="CuadroTexto 4">
            <a:extLst>
              <a:ext uri="{FF2B5EF4-FFF2-40B4-BE49-F238E27FC236}">
                <a16:creationId xmlns:a16="http://schemas.microsoft.com/office/drawing/2014/main" id="{C5127275-2F9B-44C4-BB3A-46D089D33F07}"/>
              </a:ext>
            </a:extLst>
          </p:cNvPr>
          <p:cNvSpPr txBox="1"/>
          <p:nvPr/>
        </p:nvSpPr>
        <p:spPr>
          <a:xfrm>
            <a:off x="6705600" y="1149349"/>
            <a:ext cx="5486400" cy="1569660"/>
          </a:xfrm>
          <a:prstGeom prst="rect">
            <a:avLst/>
          </a:prstGeom>
          <a:solidFill>
            <a:srgbClr val="003399"/>
          </a:solidFill>
        </p:spPr>
        <p:txBody>
          <a:bodyPr wrap="square">
            <a:spAutoFit/>
          </a:bodyPr>
          <a:lstStyle/>
          <a:p>
            <a:pPr algn="ctr"/>
            <a:r>
              <a:rPr lang="el-CY" sz="4800">
                <a:solidFill>
                  <a:schemeClr val="bg1"/>
                </a:solidFill>
                <a:latin typeface="EC Square Sans Pro" panose="020B0506040000020004" pitchFamily="34" charset="0"/>
              </a:rPr>
              <a:t>Οικονομικές επιπτώσεις</a:t>
            </a:r>
          </a:p>
          <a:p>
            <a:pPr algn="ctr"/>
            <a:endParaRPr lang="en-GB" sz="4800" dirty="0">
              <a:solidFill>
                <a:schemeClr val="bg1"/>
              </a:solidFill>
              <a:latin typeface="EC Square Sans Pro" panose="020B0506040000020004" pitchFamily="34" charset="0"/>
            </a:endParaRPr>
          </a:p>
        </p:txBody>
      </p:sp>
      <p:sp>
        <p:nvSpPr>
          <p:cNvPr id="7" name="Marcador de texto 1">
            <a:extLst>
              <a:ext uri="{FF2B5EF4-FFF2-40B4-BE49-F238E27FC236}">
                <a16:creationId xmlns:a16="http://schemas.microsoft.com/office/drawing/2014/main" id="{1D42911C-E294-4D6A-BF59-85F8CBB21A2D}"/>
              </a:ext>
            </a:extLst>
          </p:cNvPr>
          <p:cNvSpPr>
            <a:spLocks noGrp="1"/>
          </p:cNvSpPr>
          <p:nvPr>
            <p:ph type="body" sz="quarter" idx="10"/>
          </p:nvPr>
        </p:nvSpPr>
        <p:spPr>
          <a:xfrm>
            <a:off x="762000" y="311150"/>
            <a:ext cx="9462631" cy="476730"/>
          </a:xfrm>
        </p:spPr>
        <p:txBody>
          <a:bodyPr/>
          <a:lstStyle/>
          <a:p>
            <a:pPr marL="0" indent="0">
              <a:buNone/>
            </a:pPr>
            <a:r>
              <a:rPr lang="el-CY" sz="2800">
                <a:latin typeface="EC Square Sans Pro" panose="020B0506040000020004" pitchFamily="34" charset="0"/>
              </a:rPr>
              <a:t>Μικροβιακή ανθεκτικότητα</a:t>
            </a:r>
          </a:p>
        </p:txBody>
      </p:sp>
      <p:sp>
        <p:nvSpPr>
          <p:cNvPr id="11" name="CuadroTexto 10">
            <a:extLst>
              <a:ext uri="{FF2B5EF4-FFF2-40B4-BE49-F238E27FC236}">
                <a16:creationId xmlns:a16="http://schemas.microsoft.com/office/drawing/2014/main" id="{411B092D-8A8C-41EC-A18A-7439F8EB7891}"/>
              </a:ext>
            </a:extLst>
          </p:cNvPr>
          <p:cNvSpPr txBox="1"/>
          <p:nvPr/>
        </p:nvSpPr>
        <p:spPr>
          <a:xfrm>
            <a:off x="6705600" y="2905197"/>
            <a:ext cx="5219700" cy="3293209"/>
          </a:xfrm>
          <a:prstGeom prst="rect">
            <a:avLst/>
          </a:prstGeom>
          <a:noFill/>
        </p:spPr>
        <p:txBody>
          <a:bodyPr wrap="square">
            <a:spAutoFit/>
          </a:bodyPr>
          <a:lstStyle/>
          <a:p>
            <a:pPr algn="l"/>
            <a:r>
              <a:rPr lang="el-CY" b="0" i="0" dirty="0">
                <a:solidFill>
                  <a:srgbClr val="3F4A52"/>
                </a:solidFill>
                <a:effectLst/>
                <a:latin typeface="EC Square Sans Pro" panose="020B0506040000020004" pitchFamily="34" charset="0"/>
              </a:rPr>
              <a:t>Το υπολογιζόμενο κόστος της ΜA για τα συστήματα υγείας στην Ευρώπη είναι</a:t>
            </a:r>
          </a:p>
          <a:p>
            <a:pPr algn="l"/>
            <a:endParaRPr lang="en-GB" sz="4000" dirty="0">
              <a:solidFill>
                <a:srgbClr val="3F4A52"/>
              </a:solidFill>
              <a:latin typeface="Open Sans" panose="020B0606030504020204" pitchFamily="34" charset="0"/>
            </a:endParaRPr>
          </a:p>
          <a:p>
            <a:pPr algn="ctr"/>
            <a:r>
              <a:rPr lang="el-CY" sz="4400" b="1" i="0" dirty="0">
                <a:solidFill>
                  <a:srgbClr val="003399"/>
                </a:solidFill>
                <a:effectLst/>
                <a:latin typeface="EC Square Sans Pro" panose="020B0506040000020004" pitchFamily="34" charset="0"/>
              </a:rPr>
              <a:t>1,1 δισεκατομμύριο ευρώ </a:t>
            </a:r>
          </a:p>
          <a:p>
            <a:pPr algn="ctr"/>
            <a:r>
              <a:rPr lang="el-CY" sz="4400" b="0" i="0" dirty="0">
                <a:solidFill>
                  <a:srgbClr val="003399"/>
                </a:solidFill>
                <a:effectLst/>
                <a:latin typeface="EC Square Sans Pro" panose="020B0506040000020004" pitchFamily="34" charset="0"/>
              </a:rPr>
              <a:t>ετησίως</a:t>
            </a:r>
          </a:p>
        </p:txBody>
      </p:sp>
      <p:sp>
        <p:nvSpPr>
          <p:cNvPr id="2" name="CuadroTexto 1">
            <a:extLst>
              <a:ext uri="{FF2B5EF4-FFF2-40B4-BE49-F238E27FC236}">
                <a16:creationId xmlns:a16="http://schemas.microsoft.com/office/drawing/2014/main" id="{9FE28206-005C-40CF-A816-0832E7C273F7}"/>
              </a:ext>
            </a:extLst>
          </p:cNvPr>
          <p:cNvSpPr txBox="1"/>
          <p:nvPr/>
        </p:nvSpPr>
        <p:spPr>
          <a:xfrm>
            <a:off x="0" y="2018651"/>
            <a:ext cx="5257800" cy="646331"/>
          </a:xfrm>
          <a:prstGeom prst="rect">
            <a:avLst/>
          </a:prstGeom>
          <a:noFill/>
        </p:spPr>
        <p:txBody>
          <a:bodyPr wrap="square" rtlCol="0">
            <a:spAutoFit/>
          </a:bodyPr>
          <a:lstStyle/>
          <a:p>
            <a:r>
              <a:rPr lang="el-CY" dirty="0">
                <a:solidFill>
                  <a:srgbClr val="3F4A52"/>
                </a:solidFill>
                <a:latin typeface="EC Square Sans Pro" panose="020B0506040000020004" pitchFamily="34" charset="0"/>
              </a:rPr>
              <a:t>Εκτιμώμενος αριθμός θανάτων από τη ΜΑ το 2050 σε σύγκριση με τις τρέχουσες κοινές αιτίες θανάτου</a:t>
            </a:r>
          </a:p>
        </p:txBody>
      </p:sp>
      <p:pic>
        <p:nvPicPr>
          <p:cNvPr id="6" name="Imagen 2">
            <a:extLst>
              <a:ext uri="{FF2B5EF4-FFF2-40B4-BE49-F238E27FC236}">
                <a16:creationId xmlns:a16="http://schemas.microsoft.com/office/drawing/2014/main" id="{6A5BAAA0-6D0E-6B82-9FB0-851CAA2834D8}"/>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305750" y="2825750"/>
            <a:ext cx="4646300" cy="3884112"/>
          </a:xfrm>
          <a:prstGeom prst="rect">
            <a:avLst/>
          </a:prstGeom>
        </p:spPr>
      </p:pic>
      <p:sp>
        <p:nvSpPr>
          <p:cNvPr id="8" name="TextBox 7">
            <a:extLst>
              <a:ext uri="{FF2B5EF4-FFF2-40B4-BE49-F238E27FC236}">
                <a16:creationId xmlns:a16="http://schemas.microsoft.com/office/drawing/2014/main" id="{02246DE2-B136-28A2-1E01-4F01DB6FE73A}"/>
              </a:ext>
            </a:extLst>
          </p:cNvPr>
          <p:cNvSpPr txBox="1"/>
          <p:nvPr/>
        </p:nvSpPr>
        <p:spPr>
          <a:xfrm>
            <a:off x="990600" y="3426460"/>
            <a:ext cx="685800" cy="161290"/>
          </a:xfrm>
          <a:prstGeom prst="rect">
            <a:avLst/>
          </a:prstGeom>
          <a:noFill/>
        </p:spPr>
        <p:txBody>
          <a:bodyPr wrap="square" lIns="0" tIns="0" rIns="0" bIns="0" rtlCol="0">
            <a:noAutofit/>
          </a:bodyPr>
          <a:lstStyle/>
          <a:p>
            <a:r>
              <a:rPr lang="el-CY" sz="900" b="1" i="0">
                <a:solidFill>
                  <a:srgbClr val="3F4A52"/>
                </a:solidFill>
                <a:effectLst/>
                <a:latin typeface="EC Square Sans Pro" panose="020B0506040000020004" pitchFamily="34" charset="0"/>
              </a:rPr>
              <a:t>Τέτανος</a:t>
            </a:r>
          </a:p>
        </p:txBody>
      </p:sp>
      <p:sp>
        <p:nvSpPr>
          <p:cNvPr id="9" name="TextBox 8">
            <a:extLst>
              <a:ext uri="{FF2B5EF4-FFF2-40B4-BE49-F238E27FC236}">
                <a16:creationId xmlns:a16="http://schemas.microsoft.com/office/drawing/2014/main" id="{1F9E8125-6D4B-CC28-6FBF-E6B2DF0DAD67}"/>
              </a:ext>
            </a:extLst>
          </p:cNvPr>
          <p:cNvSpPr txBox="1"/>
          <p:nvPr/>
        </p:nvSpPr>
        <p:spPr>
          <a:xfrm>
            <a:off x="990600" y="3610610"/>
            <a:ext cx="685800" cy="161290"/>
          </a:xfrm>
          <a:prstGeom prst="rect">
            <a:avLst/>
          </a:prstGeom>
          <a:noFill/>
        </p:spPr>
        <p:txBody>
          <a:bodyPr wrap="square" lIns="0" tIns="0" rIns="0" bIns="0" rtlCol="0">
            <a:noAutofit/>
          </a:bodyPr>
          <a:lstStyle/>
          <a:p>
            <a:r>
              <a:rPr lang="el-CY" sz="900" i="0">
                <a:solidFill>
                  <a:srgbClr val="3F4A52"/>
                </a:solidFill>
                <a:effectLst/>
                <a:latin typeface="EC Square Sans Pro" panose="020B0506040000020004" pitchFamily="34" charset="0"/>
              </a:rPr>
              <a:t>60.000</a:t>
            </a:r>
          </a:p>
        </p:txBody>
      </p:sp>
      <p:sp>
        <p:nvSpPr>
          <p:cNvPr id="10" name="TextBox 9">
            <a:extLst>
              <a:ext uri="{FF2B5EF4-FFF2-40B4-BE49-F238E27FC236}">
                <a16:creationId xmlns:a16="http://schemas.microsoft.com/office/drawing/2014/main" id="{F6851F45-8DC7-D5F9-A91E-34B64B044335}"/>
              </a:ext>
            </a:extLst>
          </p:cNvPr>
          <p:cNvSpPr txBox="1"/>
          <p:nvPr/>
        </p:nvSpPr>
        <p:spPr>
          <a:xfrm>
            <a:off x="373380" y="4145280"/>
            <a:ext cx="685800" cy="326503"/>
          </a:xfrm>
          <a:prstGeom prst="rect">
            <a:avLst/>
          </a:prstGeom>
          <a:noFill/>
        </p:spPr>
        <p:txBody>
          <a:bodyPr wrap="square" lIns="0" tIns="0" rIns="0" bIns="0" rtlCol="0">
            <a:noAutofit/>
          </a:bodyPr>
          <a:lstStyle/>
          <a:p>
            <a:r>
              <a:rPr lang="el-CY" sz="900" b="1" i="0">
                <a:solidFill>
                  <a:srgbClr val="3F4A52"/>
                </a:solidFill>
                <a:effectLst/>
                <a:latin typeface="EC Square Sans Pro" panose="020B0506040000020004" pitchFamily="34" charset="0"/>
              </a:rPr>
              <a:t>Τροχαία ατυχήματα</a:t>
            </a:r>
          </a:p>
        </p:txBody>
      </p:sp>
      <p:sp>
        <p:nvSpPr>
          <p:cNvPr id="12" name="TextBox 11">
            <a:extLst>
              <a:ext uri="{FF2B5EF4-FFF2-40B4-BE49-F238E27FC236}">
                <a16:creationId xmlns:a16="http://schemas.microsoft.com/office/drawing/2014/main" id="{6267B97A-FA76-3A8C-7E0C-C98F1F182055}"/>
              </a:ext>
            </a:extLst>
          </p:cNvPr>
          <p:cNvSpPr txBox="1"/>
          <p:nvPr/>
        </p:nvSpPr>
        <p:spPr>
          <a:xfrm>
            <a:off x="373380" y="4471261"/>
            <a:ext cx="845820" cy="161290"/>
          </a:xfrm>
          <a:prstGeom prst="rect">
            <a:avLst/>
          </a:prstGeom>
          <a:noFill/>
        </p:spPr>
        <p:txBody>
          <a:bodyPr wrap="square" lIns="0" tIns="0" rIns="0" bIns="0" rtlCol="0">
            <a:noAutofit/>
          </a:bodyPr>
          <a:lstStyle/>
          <a:p>
            <a:r>
              <a:rPr lang="el-CY" sz="900" i="0" dirty="0">
                <a:solidFill>
                  <a:srgbClr val="3F4A52"/>
                </a:solidFill>
                <a:effectLst/>
                <a:latin typeface="EC Square Sans Pro" panose="020B0506040000020004" pitchFamily="34" charset="0"/>
              </a:rPr>
              <a:t>1,2 εκατομμύρια</a:t>
            </a:r>
          </a:p>
        </p:txBody>
      </p:sp>
      <p:sp>
        <p:nvSpPr>
          <p:cNvPr id="13" name="TextBox 12">
            <a:extLst>
              <a:ext uri="{FF2B5EF4-FFF2-40B4-BE49-F238E27FC236}">
                <a16:creationId xmlns:a16="http://schemas.microsoft.com/office/drawing/2014/main" id="{95FE9651-D05A-8CD4-D36A-C4A0D7AAB9EF}"/>
              </a:ext>
            </a:extLst>
          </p:cNvPr>
          <p:cNvSpPr txBox="1"/>
          <p:nvPr/>
        </p:nvSpPr>
        <p:spPr>
          <a:xfrm>
            <a:off x="373380" y="5499347"/>
            <a:ext cx="685800" cy="161290"/>
          </a:xfrm>
          <a:prstGeom prst="rect">
            <a:avLst/>
          </a:prstGeom>
          <a:noFill/>
        </p:spPr>
        <p:txBody>
          <a:bodyPr wrap="square" lIns="0" tIns="0" rIns="0" bIns="0" rtlCol="0">
            <a:noAutofit/>
          </a:bodyPr>
          <a:lstStyle/>
          <a:p>
            <a:r>
              <a:rPr lang="el-CY" sz="900" b="1" i="0">
                <a:solidFill>
                  <a:srgbClr val="3F4A52"/>
                </a:solidFill>
                <a:effectLst/>
                <a:latin typeface="EC Square Sans Pro" panose="020B0506040000020004" pitchFamily="34" charset="0"/>
              </a:rPr>
              <a:t>Ιλαρά</a:t>
            </a:r>
          </a:p>
        </p:txBody>
      </p:sp>
      <p:sp>
        <p:nvSpPr>
          <p:cNvPr id="14" name="TextBox 13">
            <a:extLst>
              <a:ext uri="{FF2B5EF4-FFF2-40B4-BE49-F238E27FC236}">
                <a16:creationId xmlns:a16="http://schemas.microsoft.com/office/drawing/2014/main" id="{845EE77F-79E0-4CBC-68AA-DC4828811FDC}"/>
              </a:ext>
            </a:extLst>
          </p:cNvPr>
          <p:cNvSpPr txBox="1"/>
          <p:nvPr/>
        </p:nvSpPr>
        <p:spPr>
          <a:xfrm>
            <a:off x="373380" y="5683497"/>
            <a:ext cx="685800" cy="161290"/>
          </a:xfrm>
          <a:prstGeom prst="rect">
            <a:avLst/>
          </a:prstGeom>
          <a:noFill/>
        </p:spPr>
        <p:txBody>
          <a:bodyPr wrap="square" lIns="0" tIns="0" rIns="0" bIns="0" rtlCol="0">
            <a:noAutofit/>
          </a:bodyPr>
          <a:lstStyle/>
          <a:p>
            <a:r>
              <a:rPr lang="el-CY" sz="900" i="0">
                <a:solidFill>
                  <a:srgbClr val="3F4A52"/>
                </a:solidFill>
                <a:effectLst/>
                <a:latin typeface="EC Square Sans Pro" panose="020B0506040000020004" pitchFamily="34" charset="0"/>
              </a:rPr>
              <a:t>130.000</a:t>
            </a:r>
          </a:p>
        </p:txBody>
      </p:sp>
      <p:sp>
        <p:nvSpPr>
          <p:cNvPr id="15" name="TextBox 14">
            <a:extLst>
              <a:ext uri="{FF2B5EF4-FFF2-40B4-BE49-F238E27FC236}">
                <a16:creationId xmlns:a16="http://schemas.microsoft.com/office/drawing/2014/main" id="{C2103F2A-1BCB-A894-E126-88AAE0A2EE79}"/>
              </a:ext>
            </a:extLst>
          </p:cNvPr>
          <p:cNvSpPr txBox="1"/>
          <p:nvPr/>
        </p:nvSpPr>
        <p:spPr>
          <a:xfrm>
            <a:off x="4114800" y="4272753"/>
            <a:ext cx="685800" cy="161290"/>
          </a:xfrm>
          <a:prstGeom prst="rect">
            <a:avLst/>
          </a:prstGeom>
          <a:noFill/>
        </p:spPr>
        <p:txBody>
          <a:bodyPr wrap="square" lIns="0" tIns="0" rIns="0" bIns="0" rtlCol="0">
            <a:noAutofit/>
          </a:bodyPr>
          <a:lstStyle/>
          <a:p>
            <a:pPr algn="r"/>
            <a:r>
              <a:rPr lang="el-CY" sz="900" b="1" i="0">
                <a:solidFill>
                  <a:srgbClr val="3F4A52"/>
                </a:solidFill>
                <a:effectLst/>
                <a:latin typeface="EC Square Sans Pro" panose="020B0506040000020004" pitchFamily="34" charset="0"/>
              </a:rPr>
              <a:t>Καρκίνος</a:t>
            </a:r>
          </a:p>
        </p:txBody>
      </p:sp>
      <p:sp>
        <p:nvSpPr>
          <p:cNvPr id="16" name="TextBox 15">
            <a:extLst>
              <a:ext uri="{FF2B5EF4-FFF2-40B4-BE49-F238E27FC236}">
                <a16:creationId xmlns:a16="http://schemas.microsoft.com/office/drawing/2014/main" id="{2FFD0F4C-AC54-C003-EF2D-E9B1981DFBCA}"/>
              </a:ext>
            </a:extLst>
          </p:cNvPr>
          <p:cNvSpPr txBox="1"/>
          <p:nvPr/>
        </p:nvSpPr>
        <p:spPr>
          <a:xfrm>
            <a:off x="3954780" y="4456903"/>
            <a:ext cx="845820" cy="175648"/>
          </a:xfrm>
          <a:prstGeom prst="rect">
            <a:avLst/>
          </a:prstGeom>
          <a:noFill/>
        </p:spPr>
        <p:txBody>
          <a:bodyPr wrap="square" lIns="0" tIns="0" rIns="0" bIns="0" rtlCol="0">
            <a:noAutofit/>
          </a:bodyPr>
          <a:lstStyle/>
          <a:p>
            <a:pPr algn="r"/>
            <a:r>
              <a:rPr lang="el-CY" sz="900" i="0" dirty="0">
                <a:solidFill>
                  <a:srgbClr val="3F4A52"/>
                </a:solidFill>
                <a:effectLst/>
                <a:latin typeface="EC Square Sans Pro" panose="020B0506040000020004" pitchFamily="34" charset="0"/>
              </a:rPr>
              <a:t>8,2 εκατομμύρια</a:t>
            </a:r>
          </a:p>
        </p:txBody>
      </p:sp>
      <p:sp>
        <p:nvSpPr>
          <p:cNvPr id="17" name="TextBox 16">
            <a:extLst>
              <a:ext uri="{FF2B5EF4-FFF2-40B4-BE49-F238E27FC236}">
                <a16:creationId xmlns:a16="http://schemas.microsoft.com/office/drawing/2014/main" id="{78FFE111-92DF-34CF-F2C9-B2FB6F99D55E}"/>
              </a:ext>
            </a:extLst>
          </p:cNvPr>
          <p:cNvSpPr txBox="1"/>
          <p:nvPr/>
        </p:nvSpPr>
        <p:spPr>
          <a:xfrm>
            <a:off x="4114800" y="5499347"/>
            <a:ext cx="685800" cy="161290"/>
          </a:xfrm>
          <a:prstGeom prst="rect">
            <a:avLst/>
          </a:prstGeom>
          <a:noFill/>
        </p:spPr>
        <p:txBody>
          <a:bodyPr wrap="square" lIns="0" tIns="0" rIns="0" bIns="0" rtlCol="0">
            <a:noAutofit/>
          </a:bodyPr>
          <a:lstStyle/>
          <a:p>
            <a:pPr algn="r"/>
            <a:r>
              <a:rPr lang="el-CY" sz="900" b="1" i="0">
                <a:solidFill>
                  <a:srgbClr val="3F4A52"/>
                </a:solidFill>
                <a:effectLst/>
                <a:latin typeface="EC Square Sans Pro" panose="020B0506040000020004" pitchFamily="34" charset="0"/>
              </a:rPr>
              <a:t>Χολέρα</a:t>
            </a:r>
          </a:p>
        </p:txBody>
      </p:sp>
      <p:sp>
        <p:nvSpPr>
          <p:cNvPr id="18" name="TextBox 17">
            <a:extLst>
              <a:ext uri="{FF2B5EF4-FFF2-40B4-BE49-F238E27FC236}">
                <a16:creationId xmlns:a16="http://schemas.microsoft.com/office/drawing/2014/main" id="{AC38A0BC-6D7A-305A-77A2-2AF0504BD140}"/>
              </a:ext>
            </a:extLst>
          </p:cNvPr>
          <p:cNvSpPr txBox="1"/>
          <p:nvPr/>
        </p:nvSpPr>
        <p:spPr>
          <a:xfrm>
            <a:off x="3970020" y="5683497"/>
            <a:ext cx="830580" cy="161290"/>
          </a:xfrm>
          <a:prstGeom prst="rect">
            <a:avLst/>
          </a:prstGeom>
          <a:noFill/>
        </p:spPr>
        <p:txBody>
          <a:bodyPr wrap="square" lIns="0" tIns="0" rIns="0" bIns="0" rtlCol="0">
            <a:noAutofit/>
          </a:bodyPr>
          <a:lstStyle/>
          <a:p>
            <a:pPr algn="r"/>
            <a:r>
              <a:rPr lang="el-CY" sz="900" i="0" dirty="0">
                <a:solidFill>
                  <a:srgbClr val="3F4A52"/>
                </a:solidFill>
                <a:effectLst/>
                <a:latin typeface="EC Square Sans Pro" panose="020B0506040000020004" pitchFamily="34" charset="0"/>
              </a:rPr>
              <a:t>100.000-120.000</a:t>
            </a:r>
          </a:p>
        </p:txBody>
      </p:sp>
      <p:sp>
        <p:nvSpPr>
          <p:cNvPr id="19" name="TextBox 18">
            <a:extLst>
              <a:ext uri="{FF2B5EF4-FFF2-40B4-BE49-F238E27FC236}">
                <a16:creationId xmlns:a16="http://schemas.microsoft.com/office/drawing/2014/main" id="{17E521C2-3443-9008-7365-79664974EA3A}"/>
              </a:ext>
            </a:extLst>
          </p:cNvPr>
          <p:cNvSpPr txBox="1"/>
          <p:nvPr/>
        </p:nvSpPr>
        <p:spPr>
          <a:xfrm>
            <a:off x="3657600" y="6380501"/>
            <a:ext cx="685800" cy="161290"/>
          </a:xfrm>
          <a:prstGeom prst="rect">
            <a:avLst/>
          </a:prstGeom>
          <a:noFill/>
        </p:spPr>
        <p:txBody>
          <a:bodyPr wrap="square" lIns="0" tIns="0" rIns="0" bIns="0" rtlCol="0">
            <a:noAutofit/>
          </a:bodyPr>
          <a:lstStyle/>
          <a:p>
            <a:pPr algn="r"/>
            <a:r>
              <a:rPr lang="el-CY" sz="900" b="1" i="0">
                <a:solidFill>
                  <a:srgbClr val="3F4A52"/>
                </a:solidFill>
                <a:effectLst/>
                <a:latin typeface="EC Square Sans Pro" panose="020B0506040000020004" pitchFamily="34" charset="0"/>
              </a:rPr>
              <a:t>Διαβήτης</a:t>
            </a:r>
          </a:p>
        </p:txBody>
      </p:sp>
      <p:sp>
        <p:nvSpPr>
          <p:cNvPr id="20" name="TextBox 19">
            <a:extLst>
              <a:ext uri="{FF2B5EF4-FFF2-40B4-BE49-F238E27FC236}">
                <a16:creationId xmlns:a16="http://schemas.microsoft.com/office/drawing/2014/main" id="{765F8BC8-E83B-D6CC-BEAA-D1FEEB69D558}"/>
              </a:ext>
            </a:extLst>
          </p:cNvPr>
          <p:cNvSpPr txBox="1"/>
          <p:nvPr/>
        </p:nvSpPr>
        <p:spPr>
          <a:xfrm>
            <a:off x="3512820" y="6564650"/>
            <a:ext cx="830580" cy="168071"/>
          </a:xfrm>
          <a:prstGeom prst="rect">
            <a:avLst/>
          </a:prstGeom>
          <a:noFill/>
        </p:spPr>
        <p:txBody>
          <a:bodyPr wrap="square" lIns="0" tIns="0" rIns="0" bIns="0" rtlCol="0">
            <a:noAutofit/>
          </a:bodyPr>
          <a:lstStyle/>
          <a:p>
            <a:pPr algn="r"/>
            <a:r>
              <a:rPr lang="el-CY" sz="900" i="0" dirty="0">
                <a:solidFill>
                  <a:srgbClr val="3F4A52"/>
                </a:solidFill>
                <a:effectLst/>
                <a:latin typeface="EC Square Sans Pro" panose="020B0506040000020004" pitchFamily="34" charset="0"/>
              </a:rPr>
              <a:t>1,5 εκατομμύρια</a:t>
            </a:r>
          </a:p>
        </p:txBody>
      </p:sp>
      <p:sp>
        <p:nvSpPr>
          <p:cNvPr id="21" name="TextBox 20">
            <a:extLst>
              <a:ext uri="{FF2B5EF4-FFF2-40B4-BE49-F238E27FC236}">
                <a16:creationId xmlns:a16="http://schemas.microsoft.com/office/drawing/2014/main" id="{85FFAE35-51AA-E785-396C-41D83EEDDA1C}"/>
              </a:ext>
            </a:extLst>
          </p:cNvPr>
          <p:cNvSpPr txBox="1"/>
          <p:nvPr/>
        </p:nvSpPr>
        <p:spPr>
          <a:xfrm>
            <a:off x="845820" y="6233047"/>
            <a:ext cx="685800" cy="326503"/>
          </a:xfrm>
          <a:prstGeom prst="rect">
            <a:avLst/>
          </a:prstGeom>
          <a:noFill/>
        </p:spPr>
        <p:txBody>
          <a:bodyPr wrap="square" lIns="0" tIns="0" rIns="0" bIns="0" rtlCol="0">
            <a:noAutofit/>
          </a:bodyPr>
          <a:lstStyle/>
          <a:p>
            <a:r>
              <a:rPr lang="el-CY" sz="900" b="1" i="0">
                <a:solidFill>
                  <a:srgbClr val="3F4A52"/>
                </a:solidFill>
                <a:effectLst/>
                <a:latin typeface="EC Square Sans Pro" panose="020B0506040000020004" pitchFamily="34" charset="0"/>
              </a:rPr>
              <a:t>Διαρροϊκές νόσοι</a:t>
            </a:r>
          </a:p>
        </p:txBody>
      </p:sp>
      <p:sp>
        <p:nvSpPr>
          <p:cNvPr id="22" name="TextBox 21">
            <a:extLst>
              <a:ext uri="{FF2B5EF4-FFF2-40B4-BE49-F238E27FC236}">
                <a16:creationId xmlns:a16="http://schemas.microsoft.com/office/drawing/2014/main" id="{D85F29B9-F826-6C67-4267-60EFB1EBA82B}"/>
              </a:ext>
            </a:extLst>
          </p:cNvPr>
          <p:cNvSpPr txBox="1"/>
          <p:nvPr/>
        </p:nvSpPr>
        <p:spPr>
          <a:xfrm>
            <a:off x="845820" y="6559028"/>
            <a:ext cx="830580" cy="173694"/>
          </a:xfrm>
          <a:prstGeom prst="rect">
            <a:avLst/>
          </a:prstGeom>
          <a:noFill/>
        </p:spPr>
        <p:txBody>
          <a:bodyPr wrap="square" lIns="0" tIns="0" rIns="0" bIns="0" rtlCol="0">
            <a:noAutofit/>
          </a:bodyPr>
          <a:lstStyle/>
          <a:p>
            <a:r>
              <a:rPr lang="el-CY" sz="900" i="0" dirty="0">
                <a:solidFill>
                  <a:srgbClr val="3F4A52"/>
                </a:solidFill>
                <a:effectLst/>
                <a:latin typeface="EC Square Sans Pro" panose="020B0506040000020004" pitchFamily="34" charset="0"/>
              </a:rPr>
              <a:t>1,4 εκατομμύρια</a:t>
            </a:r>
          </a:p>
        </p:txBody>
      </p:sp>
      <p:sp>
        <p:nvSpPr>
          <p:cNvPr id="23" name="TextBox 22">
            <a:extLst>
              <a:ext uri="{FF2B5EF4-FFF2-40B4-BE49-F238E27FC236}">
                <a16:creationId xmlns:a16="http://schemas.microsoft.com/office/drawing/2014/main" id="{28B0FEB7-C201-38FD-32A0-5601B59255C7}"/>
              </a:ext>
            </a:extLst>
          </p:cNvPr>
          <p:cNvSpPr txBox="1"/>
          <p:nvPr/>
        </p:nvSpPr>
        <p:spPr>
          <a:xfrm>
            <a:off x="2156460" y="4668880"/>
            <a:ext cx="685800" cy="161290"/>
          </a:xfrm>
          <a:prstGeom prst="rect">
            <a:avLst/>
          </a:prstGeom>
          <a:noFill/>
        </p:spPr>
        <p:txBody>
          <a:bodyPr wrap="square" lIns="0" tIns="0" rIns="0" bIns="0" rtlCol="0">
            <a:noAutofit/>
          </a:bodyPr>
          <a:lstStyle/>
          <a:p>
            <a:r>
              <a:rPr lang="el-CY" sz="900" b="1" i="0">
                <a:solidFill>
                  <a:srgbClr val="3F4A52"/>
                </a:solidFill>
                <a:effectLst/>
                <a:latin typeface="EC Square Sans Pro" panose="020B0506040000020004" pitchFamily="34" charset="0"/>
              </a:rPr>
              <a:t>Η MA τώρα</a:t>
            </a:r>
          </a:p>
        </p:txBody>
      </p:sp>
      <p:sp>
        <p:nvSpPr>
          <p:cNvPr id="24" name="TextBox 23">
            <a:extLst>
              <a:ext uri="{FF2B5EF4-FFF2-40B4-BE49-F238E27FC236}">
                <a16:creationId xmlns:a16="http://schemas.microsoft.com/office/drawing/2014/main" id="{C69C4163-4E04-D9DD-5C0F-B9767303E250}"/>
              </a:ext>
            </a:extLst>
          </p:cNvPr>
          <p:cNvSpPr txBox="1"/>
          <p:nvPr/>
        </p:nvSpPr>
        <p:spPr>
          <a:xfrm>
            <a:off x="2156460" y="4853030"/>
            <a:ext cx="723900" cy="349250"/>
          </a:xfrm>
          <a:prstGeom prst="rect">
            <a:avLst/>
          </a:prstGeom>
          <a:noFill/>
        </p:spPr>
        <p:txBody>
          <a:bodyPr wrap="square" lIns="0" tIns="0" rIns="0" bIns="0" rtlCol="0">
            <a:noAutofit/>
          </a:bodyPr>
          <a:lstStyle/>
          <a:p>
            <a:r>
              <a:rPr lang="el-CY" sz="900" i="0">
                <a:solidFill>
                  <a:srgbClr val="3F4A52"/>
                </a:solidFill>
                <a:effectLst/>
                <a:latin typeface="EC Square Sans Pro" panose="020B0506040000020004" pitchFamily="34" charset="0"/>
              </a:rPr>
              <a:t>700.000</a:t>
            </a:r>
          </a:p>
          <a:p>
            <a:r>
              <a:rPr lang="el-CY" sz="900" i="0">
                <a:solidFill>
                  <a:srgbClr val="3F4A52"/>
                </a:solidFill>
                <a:effectLst/>
                <a:latin typeface="EC Square Sans Pro" panose="020B0506040000020004" pitchFamily="34" charset="0"/>
              </a:rPr>
              <a:t>(χαμηλή εκτίμηση)</a:t>
            </a:r>
          </a:p>
        </p:txBody>
      </p:sp>
      <p:sp>
        <p:nvSpPr>
          <p:cNvPr id="25" name="TextBox 24">
            <a:extLst>
              <a:ext uri="{FF2B5EF4-FFF2-40B4-BE49-F238E27FC236}">
                <a16:creationId xmlns:a16="http://schemas.microsoft.com/office/drawing/2014/main" id="{0B800592-8869-3CFE-3138-F608CDC3DFBA}"/>
              </a:ext>
            </a:extLst>
          </p:cNvPr>
          <p:cNvSpPr txBox="1"/>
          <p:nvPr/>
        </p:nvSpPr>
        <p:spPr>
          <a:xfrm>
            <a:off x="3657600" y="2848983"/>
            <a:ext cx="1127760" cy="220747"/>
          </a:xfrm>
          <a:prstGeom prst="rect">
            <a:avLst/>
          </a:prstGeom>
          <a:noFill/>
        </p:spPr>
        <p:txBody>
          <a:bodyPr wrap="square" lIns="0" tIns="0" rIns="0" bIns="0" rtlCol="0">
            <a:noAutofit/>
          </a:bodyPr>
          <a:lstStyle/>
          <a:p>
            <a:pPr algn="r"/>
            <a:r>
              <a:rPr lang="el-CY" sz="1400" b="1" i="0" dirty="0">
                <a:solidFill>
                  <a:srgbClr val="825AA4"/>
                </a:solidFill>
                <a:effectLst/>
                <a:latin typeface="EC Square Sans Pro" panose="020B0506040000020004" pitchFamily="34" charset="0"/>
              </a:rPr>
              <a:t>MA το 2050</a:t>
            </a:r>
          </a:p>
        </p:txBody>
      </p:sp>
      <p:sp>
        <p:nvSpPr>
          <p:cNvPr id="26" name="TextBox 25">
            <a:extLst>
              <a:ext uri="{FF2B5EF4-FFF2-40B4-BE49-F238E27FC236}">
                <a16:creationId xmlns:a16="http://schemas.microsoft.com/office/drawing/2014/main" id="{C7FE6D64-FBB4-BE6E-5961-61DED5D19E9E}"/>
              </a:ext>
            </a:extLst>
          </p:cNvPr>
          <p:cNvSpPr txBox="1"/>
          <p:nvPr/>
        </p:nvSpPr>
        <p:spPr>
          <a:xfrm>
            <a:off x="3124200" y="3097048"/>
            <a:ext cx="1661160" cy="303121"/>
          </a:xfrm>
          <a:prstGeom prst="rect">
            <a:avLst/>
          </a:prstGeom>
          <a:noFill/>
        </p:spPr>
        <p:txBody>
          <a:bodyPr wrap="square" lIns="0" tIns="0" rIns="0" bIns="0" rtlCol="0">
            <a:noAutofit/>
          </a:bodyPr>
          <a:lstStyle/>
          <a:p>
            <a:pPr algn="r"/>
            <a:r>
              <a:rPr lang="el-CY" sz="1600" i="0" dirty="0">
                <a:solidFill>
                  <a:srgbClr val="825AA4"/>
                </a:solidFill>
                <a:effectLst/>
                <a:latin typeface="EC Square Sans Pro" panose="020B0506040000020004" pitchFamily="34" charset="0"/>
              </a:rPr>
              <a:t>10 εκατομμύρια</a:t>
            </a:r>
          </a:p>
        </p:txBody>
      </p:sp>
    </p:spTree>
    <p:extLst>
      <p:ext uri="{BB962C8B-B14F-4D97-AF65-F5344CB8AC3E}">
        <p14:creationId xmlns:p14="http://schemas.microsoft.com/office/powerpoint/2010/main" val="3824595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63E4619-3C8A-44F4-B178-A8DFC4BE6BB0}"/>
              </a:ext>
            </a:extLst>
          </p:cNvPr>
          <p:cNvSpPr txBox="1"/>
          <p:nvPr/>
        </p:nvSpPr>
        <p:spPr>
          <a:xfrm>
            <a:off x="323517" y="3954843"/>
            <a:ext cx="2772586" cy="2308324"/>
          </a:xfrm>
          <a:prstGeom prst="rect">
            <a:avLst/>
          </a:prstGeom>
          <a:noFill/>
        </p:spPr>
        <p:txBody>
          <a:bodyPr wrap="square" rtlCol="0">
            <a:spAutoFit/>
          </a:bodyPr>
          <a:lstStyle/>
          <a:p>
            <a:r>
              <a:rPr lang="el-CY" sz="2400">
                <a:latin typeface="EC Square Sans Pro" panose="020B0506040000020004" pitchFamily="34" charset="0"/>
              </a:rPr>
              <a:t>Χρήση, υπερβολική χρήση και κακή χρήση των αντιμικροβιακών ουσιών</a:t>
            </a:r>
          </a:p>
          <a:p>
            <a:endParaRPr lang="en-GB" sz="2400" dirty="0">
              <a:latin typeface="EC Square Sans Pro" panose="020B0506040000020004" pitchFamily="34" charset="0"/>
            </a:endParaRPr>
          </a:p>
        </p:txBody>
      </p:sp>
      <p:sp>
        <p:nvSpPr>
          <p:cNvPr id="7" name="CuadroTexto 6">
            <a:extLst>
              <a:ext uri="{FF2B5EF4-FFF2-40B4-BE49-F238E27FC236}">
                <a16:creationId xmlns:a16="http://schemas.microsoft.com/office/drawing/2014/main" id="{36CCC8AE-EAB6-40DE-A44C-68C21EE7D592}"/>
              </a:ext>
            </a:extLst>
          </p:cNvPr>
          <p:cNvSpPr txBox="1"/>
          <p:nvPr/>
        </p:nvSpPr>
        <p:spPr>
          <a:xfrm>
            <a:off x="3870748" y="3943177"/>
            <a:ext cx="2083386" cy="1200329"/>
          </a:xfrm>
          <a:prstGeom prst="rect">
            <a:avLst/>
          </a:prstGeom>
          <a:noFill/>
        </p:spPr>
        <p:txBody>
          <a:bodyPr wrap="square" rtlCol="0">
            <a:spAutoFit/>
          </a:bodyPr>
          <a:lstStyle/>
          <a:p>
            <a:r>
              <a:rPr lang="el-CY" sz="2400" dirty="0">
                <a:latin typeface="EC Square Sans Pro" panose="020B0506040000020004" pitchFamily="34" charset="0"/>
              </a:rPr>
              <a:t>Τα μικρόβια αναπτύσσουν ανθεκτικότητα</a:t>
            </a:r>
          </a:p>
        </p:txBody>
      </p:sp>
      <p:sp>
        <p:nvSpPr>
          <p:cNvPr id="8" name="CuadroTexto 7">
            <a:extLst>
              <a:ext uri="{FF2B5EF4-FFF2-40B4-BE49-F238E27FC236}">
                <a16:creationId xmlns:a16="http://schemas.microsoft.com/office/drawing/2014/main" id="{442DF08B-4A1A-433C-96E5-A20EAB01DB2F}"/>
              </a:ext>
            </a:extLst>
          </p:cNvPr>
          <p:cNvSpPr txBox="1"/>
          <p:nvPr/>
        </p:nvSpPr>
        <p:spPr>
          <a:xfrm>
            <a:off x="6379806" y="4054563"/>
            <a:ext cx="2459759" cy="1938992"/>
          </a:xfrm>
          <a:prstGeom prst="rect">
            <a:avLst/>
          </a:prstGeom>
          <a:noFill/>
        </p:spPr>
        <p:txBody>
          <a:bodyPr wrap="square" rtlCol="0">
            <a:spAutoFit/>
          </a:bodyPr>
          <a:lstStyle/>
          <a:p>
            <a:r>
              <a:rPr lang="el-CY" sz="2400" dirty="0">
                <a:latin typeface="EC Square Sans Pro" panose="020B0506040000020004" pitchFamily="34" charset="0"/>
              </a:rPr>
              <a:t>Οι αντιμικροβιακές ουσίες γίνονται λιγότερο αποτελεσματικές</a:t>
            </a:r>
          </a:p>
        </p:txBody>
      </p:sp>
      <p:sp>
        <p:nvSpPr>
          <p:cNvPr id="9" name="CuadroTexto 8">
            <a:extLst>
              <a:ext uri="{FF2B5EF4-FFF2-40B4-BE49-F238E27FC236}">
                <a16:creationId xmlns:a16="http://schemas.microsoft.com/office/drawing/2014/main" id="{56942170-675E-461E-9EBA-F361CB62810E}"/>
              </a:ext>
            </a:extLst>
          </p:cNvPr>
          <p:cNvSpPr txBox="1"/>
          <p:nvPr/>
        </p:nvSpPr>
        <p:spPr>
          <a:xfrm>
            <a:off x="9511714" y="3829268"/>
            <a:ext cx="2083386" cy="2308324"/>
          </a:xfrm>
          <a:prstGeom prst="rect">
            <a:avLst/>
          </a:prstGeom>
          <a:noFill/>
        </p:spPr>
        <p:txBody>
          <a:bodyPr wrap="square" rtlCol="0">
            <a:spAutoFit/>
          </a:bodyPr>
          <a:lstStyle/>
          <a:p>
            <a:r>
              <a:rPr lang="el-CY" sz="2400" dirty="0">
                <a:latin typeface="EC Square Sans Pro" panose="020B0506040000020004" pitchFamily="34" charset="0"/>
              </a:rPr>
              <a:t>Οι λοιμώξεις μεταδίδονται πιο εύκολα, επιμένουν ή οδηγούν σε θανάτους</a:t>
            </a:r>
          </a:p>
        </p:txBody>
      </p:sp>
      <p:cxnSp>
        <p:nvCxnSpPr>
          <p:cNvPr id="4" name="Conector recto de flecha 3">
            <a:extLst>
              <a:ext uri="{FF2B5EF4-FFF2-40B4-BE49-F238E27FC236}">
                <a16:creationId xmlns:a16="http://schemas.microsoft.com/office/drawing/2014/main" id="{93CDF22E-462C-4E62-8BBA-64B33A28F0F0}"/>
              </a:ext>
            </a:extLst>
          </p:cNvPr>
          <p:cNvCxnSpPr>
            <a:cxnSpLocks/>
          </p:cNvCxnSpPr>
          <p:nvPr/>
        </p:nvCxnSpPr>
        <p:spPr>
          <a:xfrm>
            <a:off x="3238207" y="4433423"/>
            <a:ext cx="47244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ector recto de flecha 12">
            <a:extLst>
              <a:ext uri="{FF2B5EF4-FFF2-40B4-BE49-F238E27FC236}">
                <a16:creationId xmlns:a16="http://schemas.microsoft.com/office/drawing/2014/main" id="{7D922B4D-F09E-450E-B507-F4B1A88243E6}"/>
              </a:ext>
            </a:extLst>
          </p:cNvPr>
          <p:cNvCxnSpPr>
            <a:cxnSpLocks/>
          </p:cNvCxnSpPr>
          <p:nvPr/>
        </p:nvCxnSpPr>
        <p:spPr>
          <a:xfrm>
            <a:off x="8877007" y="4433423"/>
            <a:ext cx="381000" cy="3"/>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ector recto de flecha 14">
            <a:extLst>
              <a:ext uri="{FF2B5EF4-FFF2-40B4-BE49-F238E27FC236}">
                <a16:creationId xmlns:a16="http://schemas.microsoft.com/office/drawing/2014/main" id="{427E7028-77BE-4AD0-BB26-5611353C9E8E}"/>
              </a:ext>
            </a:extLst>
          </p:cNvPr>
          <p:cNvCxnSpPr>
            <a:cxnSpLocks/>
          </p:cNvCxnSpPr>
          <p:nvPr/>
        </p:nvCxnSpPr>
        <p:spPr>
          <a:xfrm>
            <a:off x="5600407" y="4433423"/>
            <a:ext cx="381000" cy="2"/>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6" name="Gráfico 5" descr="Cápsula de Petri contorno">
            <a:extLst>
              <a:ext uri="{FF2B5EF4-FFF2-40B4-BE49-F238E27FC236}">
                <a16:creationId xmlns:a16="http://schemas.microsoft.com/office/drawing/2014/main" id="{E2EE7E28-C50B-457E-87A2-55D5D594133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9775" y="5425542"/>
            <a:ext cx="646328" cy="646328"/>
          </a:xfrm>
          <a:prstGeom prst="rect">
            <a:avLst/>
          </a:prstGeom>
        </p:spPr>
      </p:pic>
      <p:pic>
        <p:nvPicPr>
          <p:cNvPr id="11" name="Gráfico 10" descr="Cápsula de Petri con relleno sólido">
            <a:extLst>
              <a:ext uri="{FF2B5EF4-FFF2-40B4-BE49-F238E27FC236}">
                <a16:creationId xmlns:a16="http://schemas.microsoft.com/office/drawing/2014/main" id="{60303A49-96BB-4531-BBC2-86A1DE7AE748}"/>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6319961" y="3168576"/>
            <a:ext cx="738570" cy="738570"/>
          </a:xfrm>
          <a:prstGeom prst="rect">
            <a:avLst/>
          </a:prstGeom>
        </p:spPr>
      </p:pic>
      <p:pic>
        <p:nvPicPr>
          <p:cNvPr id="17" name="Gráfico 16" descr="Germen con relleno sólido">
            <a:extLst>
              <a:ext uri="{FF2B5EF4-FFF2-40B4-BE49-F238E27FC236}">
                <a16:creationId xmlns:a16="http://schemas.microsoft.com/office/drawing/2014/main" id="{62D33601-3982-4CE7-A367-FC52ECA7AEF3}"/>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16026346">
            <a:off x="10985710" y="5711104"/>
            <a:ext cx="564902" cy="564902"/>
          </a:xfrm>
          <a:prstGeom prst="rect">
            <a:avLst/>
          </a:prstGeom>
        </p:spPr>
      </p:pic>
      <p:pic>
        <p:nvPicPr>
          <p:cNvPr id="19" name="Gráfico 18" descr="Germen con relleno sólido">
            <a:extLst>
              <a:ext uri="{FF2B5EF4-FFF2-40B4-BE49-F238E27FC236}">
                <a16:creationId xmlns:a16="http://schemas.microsoft.com/office/drawing/2014/main" id="{A09D8FBC-4BE1-4CD3-A561-EEDE97F685D3}"/>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80828" y="4940986"/>
            <a:ext cx="807720" cy="807720"/>
          </a:xfrm>
          <a:prstGeom prst="rect">
            <a:avLst/>
          </a:prstGeom>
        </p:spPr>
      </p:pic>
      <p:pic>
        <p:nvPicPr>
          <p:cNvPr id="21" name="Gráfico 20" descr="Germen contorno">
            <a:extLst>
              <a:ext uri="{FF2B5EF4-FFF2-40B4-BE49-F238E27FC236}">
                <a16:creationId xmlns:a16="http://schemas.microsoft.com/office/drawing/2014/main" id="{44DB5C35-5A7A-402A-BCF1-F6C05B011527}"/>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928989" y="2989672"/>
            <a:ext cx="807720" cy="807720"/>
          </a:xfrm>
          <a:prstGeom prst="rect">
            <a:avLst/>
          </a:prstGeom>
        </p:spPr>
      </p:pic>
      <p:pic>
        <p:nvPicPr>
          <p:cNvPr id="23" name="Gráfico 22" descr="Germen contorno">
            <a:extLst>
              <a:ext uri="{FF2B5EF4-FFF2-40B4-BE49-F238E27FC236}">
                <a16:creationId xmlns:a16="http://schemas.microsoft.com/office/drawing/2014/main" id="{591A33C3-5243-448E-900D-0B62ED7BFB78}"/>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232762" y="3242859"/>
            <a:ext cx="631890" cy="631890"/>
          </a:xfrm>
          <a:prstGeom prst="rect">
            <a:avLst/>
          </a:prstGeom>
        </p:spPr>
      </p:pic>
      <p:pic>
        <p:nvPicPr>
          <p:cNvPr id="25" name="Gráfico 24" descr="Germen contorno">
            <a:extLst>
              <a:ext uri="{FF2B5EF4-FFF2-40B4-BE49-F238E27FC236}">
                <a16:creationId xmlns:a16="http://schemas.microsoft.com/office/drawing/2014/main" id="{91CB132C-7FA1-400E-A9D4-4E726AAD666A}"/>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8865383" y="3094202"/>
            <a:ext cx="646331" cy="646331"/>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l-CY" sz="4000" b="1" dirty="0">
                <a:solidFill>
                  <a:schemeClr val="bg1"/>
                </a:solidFill>
                <a:latin typeface="EC Square Sans Pro" panose="020B0506040000020004" pitchFamily="34" charset="0"/>
              </a:rPr>
              <a:t>Τι είναι η ΜΑ και πώς προκύπτει η ΜA;</a:t>
            </a:r>
          </a:p>
        </p:txBody>
      </p:sp>
      <p:sp>
        <p:nvSpPr>
          <p:cNvPr id="3" name="TextBox 2">
            <a:extLst>
              <a:ext uri="{FF2B5EF4-FFF2-40B4-BE49-F238E27FC236}">
                <a16:creationId xmlns:a16="http://schemas.microsoft.com/office/drawing/2014/main" id="{E04B6273-B51F-1B86-FCAF-E219E0A13BDA}"/>
              </a:ext>
            </a:extLst>
          </p:cNvPr>
          <p:cNvSpPr txBox="1"/>
          <p:nvPr/>
        </p:nvSpPr>
        <p:spPr>
          <a:xfrm>
            <a:off x="533400" y="1530350"/>
            <a:ext cx="10834381" cy="1384995"/>
          </a:xfrm>
          <a:prstGeom prst="rect">
            <a:avLst/>
          </a:prstGeom>
          <a:noFill/>
        </p:spPr>
        <p:txBody>
          <a:bodyPr wrap="square" rtlCol="0">
            <a:spAutoFit/>
          </a:bodyPr>
          <a:lstStyle/>
          <a:p>
            <a:r>
              <a:rPr lang="el-CY" sz="2800">
                <a:latin typeface="EC Square Sans Pro" panose="020B0506040000020004"/>
              </a:rPr>
              <a:t>Η μικροβιακή ανθεκτικότητα (ΜΑ) προκύπτει όταν μικρόβια (βακτήρια, ιοί ή μύκητες) που προκαλούν λοιμώξεις αναπτύσσουν ανθεκτικότητα στα αποτελέσματα των φαρμάκων που χρησιμοποιούνται για τη θεραπεία τους. </a:t>
            </a:r>
          </a:p>
        </p:txBody>
      </p:sp>
    </p:spTree>
    <p:extLst>
      <p:ext uri="{BB962C8B-B14F-4D97-AF65-F5344CB8AC3E}">
        <p14:creationId xmlns:p14="http://schemas.microsoft.com/office/powerpoint/2010/main" val="1936877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a:extLst>
              <a:ext uri="{FF2B5EF4-FFF2-40B4-BE49-F238E27FC236}">
                <a16:creationId xmlns:a16="http://schemas.microsoft.com/office/drawing/2014/main" id="{E7FD3E5C-1606-4DD6-89E1-3F2A497CF977}"/>
              </a:ext>
            </a:extLst>
          </p:cNvPr>
          <p:cNvSpPr/>
          <p:nvPr/>
        </p:nvSpPr>
        <p:spPr>
          <a:xfrm>
            <a:off x="0" y="0"/>
            <a:ext cx="5715000" cy="68707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EC Square Sans Pro" panose="020B0506040000020004" pitchFamily="34" charset="0"/>
            </a:endParaRPr>
          </a:p>
        </p:txBody>
      </p:sp>
      <p:sp>
        <p:nvSpPr>
          <p:cNvPr id="5" name="CuadroTexto 4">
            <a:extLst>
              <a:ext uri="{FF2B5EF4-FFF2-40B4-BE49-F238E27FC236}">
                <a16:creationId xmlns:a16="http://schemas.microsoft.com/office/drawing/2014/main" id="{C22D332C-AA8E-47DE-A0F3-6F3AF9BCE1C9}"/>
              </a:ext>
            </a:extLst>
          </p:cNvPr>
          <p:cNvSpPr txBox="1"/>
          <p:nvPr/>
        </p:nvSpPr>
        <p:spPr>
          <a:xfrm>
            <a:off x="457200" y="2320558"/>
            <a:ext cx="4495800" cy="2554545"/>
          </a:xfrm>
          <a:prstGeom prst="rect">
            <a:avLst/>
          </a:prstGeom>
          <a:noFill/>
        </p:spPr>
        <p:txBody>
          <a:bodyPr wrap="square">
            <a:spAutoFit/>
          </a:bodyPr>
          <a:lstStyle/>
          <a:p>
            <a:pPr algn="ctr"/>
            <a:r>
              <a:rPr lang="el-CY" sz="4000" b="1">
                <a:solidFill>
                  <a:schemeClr val="bg1"/>
                </a:solidFill>
                <a:latin typeface="EC Square Sans Pro" panose="020B0506040000020004" pitchFamily="34" charset="0"/>
              </a:rPr>
              <a:t>Η ΜΑ εμφανίζεται σε ανθρώπους, ζώα, τροφές, φυτά και στο περιβάλλον</a:t>
            </a:r>
          </a:p>
        </p:txBody>
      </p:sp>
      <p:sp>
        <p:nvSpPr>
          <p:cNvPr id="6" name="Forma libre: forma 5">
            <a:extLst>
              <a:ext uri="{FF2B5EF4-FFF2-40B4-BE49-F238E27FC236}">
                <a16:creationId xmlns:a16="http://schemas.microsoft.com/office/drawing/2014/main" id="{62094C6B-0E56-46FE-9595-AF1BAEACF863}"/>
              </a:ext>
            </a:extLst>
          </p:cNvPr>
          <p:cNvSpPr/>
          <p:nvPr/>
        </p:nvSpPr>
        <p:spPr>
          <a:xfrm>
            <a:off x="0" y="-1"/>
            <a:ext cx="576897" cy="1153794"/>
          </a:xfrm>
          <a:custGeom>
            <a:avLst/>
            <a:gdLst>
              <a:gd name="connsiteX0" fmla="*/ 0 w 666750"/>
              <a:gd name="connsiteY0" fmla="*/ 0 h 1333500"/>
              <a:gd name="connsiteX1" fmla="*/ 666750 w 666750"/>
              <a:gd name="connsiteY1" fmla="*/ 666750 h 1333500"/>
              <a:gd name="connsiteX2" fmla="*/ 0 w 666750"/>
              <a:gd name="connsiteY2" fmla="*/ 1333500 h 1333500"/>
            </a:gdLst>
            <a:ahLst/>
            <a:cxnLst>
              <a:cxn ang="0">
                <a:pos x="connsiteX0" y="connsiteY0"/>
              </a:cxn>
              <a:cxn ang="0">
                <a:pos x="connsiteX1" y="connsiteY1"/>
              </a:cxn>
              <a:cxn ang="0">
                <a:pos x="connsiteX2" y="connsiteY2"/>
              </a:cxn>
            </a:cxnLst>
            <a:rect l="l" t="t" r="r" b="b"/>
            <a:pathLst>
              <a:path w="666750" h="1333500">
                <a:moveTo>
                  <a:pt x="0" y="0"/>
                </a:moveTo>
                <a:cubicBezTo>
                  <a:pt x="368236" y="0"/>
                  <a:pt x="666750" y="298514"/>
                  <a:pt x="666750" y="666750"/>
                </a:cubicBezTo>
                <a:cubicBezTo>
                  <a:pt x="666750" y="1034986"/>
                  <a:pt x="368236" y="1333500"/>
                  <a:pt x="0" y="1333500"/>
                </a:cubicBezTo>
                <a:close/>
              </a:path>
            </a:pathLst>
          </a:custGeom>
          <a:solidFill>
            <a:srgbClr val="6BB18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s-ES"/>
          </a:p>
        </p:txBody>
      </p:sp>
      <p:sp>
        <p:nvSpPr>
          <p:cNvPr id="2" name="CuadroTexto 1">
            <a:extLst>
              <a:ext uri="{FF2B5EF4-FFF2-40B4-BE49-F238E27FC236}">
                <a16:creationId xmlns:a16="http://schemas.microsoft.com/office/drawing/2014/main" id="{FB3615D5-0E28-4546-9B82-A34F11D5AC7D}"/>
              </a:ext>
            </a:extLst>
          </p:cNvPr>
          <p:cNvSpPr txBox="1"/>
          <p:nvPr/>
        </p:nvSpPr>
        <p:spPr>
          <a:xfrm>
            <a:off x="7086600" y="3597830"/>
            <a:ext cx="1752600" cy="430887"/>
          </a:xfrm>
          <a:prstGeom prst="rect">
            <a:avLst/>
          </a:prstGeom>
          <a:noFill/>
        </p:spPr>
        <p:txBody>
          <a:bodyPr wrap="square" rtlCol="0">
            <a:spAutoFit/>
          </a:bodyPr>
          <a:lstStyle/>
          <a:p>
            <a:pPr algn="ctr"/>
            <a:r>
              <a:rPr lang="el-CY" sz="1100"/>
              <a:t>Κατανάλωση αντιμικροβιακών ουσιών από ζώα</a:t>
            </a:r>
          </a:p>
        </p:txBody>
      </p:sp>
      <p:sp>
        <p:nvSpPr>
          <p:cNvPr id="8" name="CuadroTexto 7">
            <a:extLst>
              <a:ext uri="{FF2B5EF4-FFF2-40B4-BE49-F238E27FC236}">
                <a16:creationId xmlns:a16="http://schemas.microsoft.com/office/drawing/2014/main" id="{6D4739FA-3E36-4EBB-B8B4-DE10C706CD2C}"/>
              </a:ext>
            </a:extLst>
          </p:cNvPr>
          <p:cNvSpPr txBox="1"/>
          <p:nvPr/>
        </p:nvSpPr>
        <p:spPr>
          <a:xfrm>
            <a:off x="9220200" y="3597830"/>
            <a:ext cx="1828800" cy="600164"/>
          </a:xfrm>
          <a:prstGeom prst="rect">
            <a:avLst/>
          </a:prstGeom>
          <a:noFill/>
        </p:spPr>
        <p:txBody>
          <a:bodyPr wrap="square" rtlCol="0">
            <a:spAutoFit/>
          </a:bodyPr>
          <a:lstStyle/>
          <a:p>
            <a:pPr algn="ctr"/>
            <a:r>
              <a:rPr lang="el-CY" sz="1100" dirty="0"/>
              <a:t>Κατανάλωση αντιμικροβιακών ουσιών από ανθρώπους</a:t>
            </a:r>
          </a:p>
        </p:txBody>
      </p:sp>
      <p:sp>
        <p:nvSpPr>
          <p:cNvPr id="3" name="Rectángulo: esquinas redondeadas 2">
            <a:extLst>
              <a:ext uri="{FF2B5EF4-FFF2-40B4-BE49-F238E27FC236}">
                <a16:creationId xmlns:a16="http://schemas.microsoft.com/office/drawing/2014/main" id="{914D3403-12D1-430E-8942-5888B5C60E8B}"/>
              </a:ext>
            </a:extLst>
          </p:cNvPr>
          <p:cNvSpPr/>
          <p:nvPr/>
        </p:nvSpPr>
        <p:spPr>
          <a:xfrm rot="19772696">
            <a:off x="7467600" y="4502150"/>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6" name="Rectángulo: esquinas redondeadas 15">
            <a:extLst>
              <a:ext uri="{FF2B5EF4-FFF2-40B4-BE49-F238E27FC236}">
                <a16:creationId xmlns:a16="http://schemas.microsoft.com/office/drawing/2014/main" id="{7E3D17A9-1AE2-4F14-A55F-09C30A3145ED}"/>
              </a:ext>
            </a:extLst>
          </p:cNvPr>
          <p:cNvSpPr/>
          <p:nvPr/>
        </p:nvSpPr>
        <p:spPr>
          <a:xfrm rot="1999970">
            <a:off x="9945792" y="4429508"/>
            <a:ext cx="762000" cy="372953"/>
          </a:xfrm>
          <a:prstGeom prst="roundRect">
            <a:avLst>
              <a:gd name="adj" fmla="val 50000"/>
            </a:avLst>
          </a:prstGeom>
          <a:gradFill flip="none" rotWithShape="1">
            <a:gsLst>
              <a:gs pos="52000">
                <a:srgbClr val="2C7470"/>
              </a:gs>
              <a:gs pos="53000">
                <a:srgbClr val="6BB188"/>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7" name="CuadroTexto 16">
            <a:extLst>
              <a:ext uri="{FF2B5EF4-FFF2-40B4-BE49-F238E27FC236}">
                <a16:creationId xmlns:a16="http://schemas.microsoft.com/office/drawing/2014/main" id="{985533A1-55A8-4BE1-9A76-096F143B67D5}"/>
              </a:ext>
            </a:extLst>
          </p:cNvPr>
          <p:cNvSpPr txBox="1"/>
          <p:nvPr/>
        </p:nvSpPr>
        <p:spPr>
          <a:xfrm>
            <a:off x="7848600" y="4411087"/>
            <a:ext cx="533400" cy="369332"/>
          </a:xfrm>
          <a:prstGeom prst="rect">
            <a:avLst/>
          </a:prstGeom>
          <a:noFill/>
        </p:spPr>
        <p:txBody>
          <a:bodyPr wrap="square" rtlCol="0">
            <a:spAutoFit/>
          </a:bodyPr>
          <a:lstStyle/>
          <a:p>
            <a:r>
              <a:rPr lang="el-CY"/>
              <a:t>A</a:t>
            </a:r>
          </a:p>
        </p:txBody>
      </p:sp>
      <p:sp>
        <p:nvSpPr>
          <p:cNvPr id="18" name="CuadroTexto 17">
            <a:extLst>
              <a:ext uri="{FF2B5EF4-FFF2-40B4-BE49-F238E27FC236}">
                <a16:creationId xmlns:a16="http://schemas.microsoft.com/office/drawing/2014/main" id="{0AF7C949-35A0-492A-8F25-7031FFEEFDF0}"/>
              </a:ext>
            </a:extLst>
          </p:cNvPr>
          <p:cNvSpPr txBox="1"/>
          <p:nvPr/>
        </p:nvSpPr>
        <p:spPr>
          <a:xfrm>
            <a:off x="10287000" y="4505771"/>
            <a:ext cx="533400" cy="369332"/>
          </a:xfrm>
          <a:prstGeom prst="rect">
            <a:avLst/>
          </a:prstGeom>
          <a:noFill/>
        </p:spPr>
        <p:txBody>
          <a:bodyPr wrap="square" rtlCol="0">
            <a:spAutoFit/>
          </a:bodyPr>
          <a:lstStyle/>
          <a:p>
            <a:r>
              <a:rPr lang="el-CY"/>
              <a:t>Ζ</a:t>
            </a:r>
          </a:p>
        </p:txBody>
      </p:sp>
      <p:pic>
        <p:nvPicPr>
          <p:cNvPr id="19" name="Picture 6" descr="Chicken Icon Vector Art, Icons, and Graphics for Free Download">
            <a:extLst>
              <a:ext uri="{FF2B5EF4-FFF2-40B4-BE49-F238E27FC236}">
                <a16:creationId xmlns:a16="http://schemas.microsoft.com/office/drawing/2014/main" id="{EDBCEAB4-7122-4990-B5A4-9FD3FBC5F3D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7566227" y="5904540"/>
            <a:ext cx="175015" cy="19906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 name="Picture 8" descr="Sheep Vector Illustration Black Silhouette. Stock Vector - Illustration of  raphic, husbandry: 140349495">
            <a:extLst>
              <a:ext uri="{FF2B5EF4-FFF2-40B4-BE49-F238E27FC236}">
                <a16:creationId xmlns:a16="http://schemas.microsoft.com/office/drawing/2014/main" id="{69389230-7694-4EB4-B733-489568337B63}"/>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13743" t="7481" r="11426" b="9237"/>
          <a:stretch/>
        </p:blipFill>
        <p:spPr bwMode="auto">
          <a:xfrm>
            <a:off x="7566227" y="6157517"/>
            <a:ext cx="230389" cy="17062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1" name="Picture 4" descr="840+ Heifer Illustrations, Royalty-Free Vector Graphics &amp; Clip Art - iStock  | Heifer cows, Heifer vector, Heifer milk">
            <a:extLst>
              <a:ext uri="{FF2B5EF4-FFF2-40B4-BE49-F238E27FC236}">
                <a16:creationId xmlns:a16="http://schemas.microsoft.com/office/drawing/2014/main" id="{862FE27E-F170-4DA4-ABB8-8AAEB4253E6B}"/>
              </a:ext>
            </a:extLst>
          </p:cNvPr>
          <p:cNvPicPr>
            <a:picLocks noChangeAspect="1" noChangeArrowheads="1"/>
          </p:cNvPicPr>
          <p:nvPr/>
        </p:nvPicPr>
        <p:blipFill rotWithShape="1">
          <a:blip r:embed="rId5" cstate="screen">
            <a:extLst>
              <a:ext uri="{28A0092B-C50C-407E-A947-70E740481C1C}">
                <a14:useLocalDpi xmlns:a14="http://schemas.microsoft.com/office/drawing/2010/main"/>
              </a:ext>
            </a:extLst>
          </a:blip>
          <a:srcRect l="16340" t="28652" r="15867" b="28682"/>
          <a:stretch/>
        </p:blipFill>
        <p:spPr bwMode="auto">
          <a:xfrm>
            <a:off x="7572368" y="6400493"/>
            <a:ext cx="250792" cy="1578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2" name="Picture 12" descr="Over 900 Free Horse Vectors - Pixabay - Pixabay">
            <a:extLst>
              <a:ext uri="{FF2B5EF4-FFF2-40B4-BE49-F238E27FC236}">
                <a16:creationId xmlns:a16="http://schemas.microsoft.com/office/drawing/2014/main" id="{0593146F-7356-411E-B688-9314AEF219E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913345" y="5679971"/>
            <a:ext cx="263499" cy="234713"/>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3" name="Picture 14" descr="Fish Icon Vector Isolated Stock Illustration - Download Image Now - Fish,  Icon, Vector - iStock">
            <a:extLst>
              <a:ext uri="{FF2B5EF4-FFF2-40B4-BE49-F238E27FC236}">
                <a16:creationId xmlns:a16="http://schemas.microsoft.com/office/drawing/2014/main" id="{21332A87-1201-4691-9729-8BDA28A4DC11}"/>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l="12037" t="29604" r="9625" b="30401"/>
          <a:stretch/>
        </p:blipFill>
        <p:spPr bwMode="auto">
          <a:xfrm>
            <a:off x="7884592" y="5949950"/>
            <a:ext cx="292252" cy="14920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4" name="Picture 10" descr="Goat Vector Art Stock Images | Depositphotos">
            <a:extLst>
              <a:ext uri="{FF2B5EF4-FFF2-40B4-BE49-F238E27FC236}">
                <a16:creationId xmlns:a16="http://schemas.microsoft.com/office/drawing/2014/main" id="{3275B2B3-DFFF-4272-899F-2EB949EB2C7F}"/>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l="8755" t="14682" r="10177" b="14207"/>
          <a:stretch/>
        </p:blipFill>
        <p:spPr bwMode="auto">
          <a:xfrm>
            <a:off x="7884592" y="6132182"/>
            <a:ext cx="225491" cy="197799"/>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 name="Picture 2" descr="Silhouette of a pig Royalty Free Vector Image - VectorStock">
            <a:extLst>
              <a:ext uri="{FF2B5EF4-FFF2-40B4-BE49-F238E27FC236}">
                <a16:creationId xmlns:a16="http://schemas.microsoft.com/office/drawing/2014/main" id="{61DB3D45-539C-4A74-AB7E-0D232A821FAC}"/>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1844" t="18131" r="2411" b="24735"/>
          <a:stretch/>
        </p:blipFill>
        <p:spPr bwMode="auto">
          <a:xfrm>
            <a:off x="7479597" y="5712142"/>
            <a:ext cx="289158" cy="15713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uman Body Shape Vector Art. Stock Vector - Illustration of ...">
            <a:extLst>
              <a:ext uri="{FF2B5EF4-FFF2-40B4-BE49-F238E27FC236}">
                <a16:creationId xmlns:a16="http://schemas.microsoft.com/office/drawing/2014/main" id="{D51ACD52-0882-4555-B6A0-04151EA9D1CD}"/>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9906000" y="5650799"/>
            <a:ext cx="868274" cy="839899"/>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Conector recto 26">
            <a:extLst>
              <a:ext uri="{FF2B5EF4-FFF2-40B4-BE49-F238E27FC236}">
                <a16:creationId xmlns:a16="http://schemas.microsoft.com/office/drawing/2014/main" id="{A7A8209B-EFDD-4691-9751-A1F62129A15D}"/>
              </a:ext>
            </a:extLst>
          </p:cNvPr>
          <p:cNvCxnSpPr/>
          <p:nvPr/>
        </p:nvCxnSpPr>
        <p:spPr>
          <a:xfrm>
            <a:off x="8534400" y="4595753"/>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29" name="Conector recto 28">
            <a:extLst>
              <a:ext uri="{FF2B5EF4-FFF2-40B4-BE49-F238E27FC236}">
                <a16:creationId xmlns:a16="http://schemas.microsoft.com/office/drawing/2014/main" id="{1EF394A6-05D5-4D5C-BDCC-B23257FDE0A3}"/>
              </a:ext>
            </a:extLst>
          </p:cNvPr>
          <p:cNvCxnSpPr/>
          <p:nvPr/>
        </p:nvCxnSpPr>
        <p:spPr>
          <a:xfrm>
            <a:off x="8576044" y="6066148"/>
            <a:ext cx="1295400" cy="0"/>
          </a:xfrm>
          <a:prstGeom prst="line">
            <a:avLst/>
          </a:prstGeom>
        </p:spPr>
        <p:style>
          <a:lnRef idx="1">
            <a:schemeClr val="dk1"/>
          </a:lnRef>
          <a:fillRef idx="0">
            <a:schemeClr val="dk1"/>
          </a:fillRef>
          <a:effectRef idx="0">
            <a:schemeClr val="dk1"/>
          </a:effectRef>
          <a:fontRef idx="minor">
            <a:schemeClr val="tx1"/>
          </a:fontRef>
        </p:style>
      </p:cxnSp>
      <p:cxnSp>
        <p:nvCxnSpPr>
          <p:cNvPr id="30" name="Conector recto 29">
            <a:extLst>
              <a:ext uri="{FF2B5EF4-FFF2-40B4-BE49-F238E27FC236}">
                <a16:creationId xmlns:a16="http://schemas.microsoft.com/office/drawing/2014/main" id="{78408D42-7F44-4771-A545-25C18CE10EE3}"/>
              </a:ext>
            </a:extLst>
          </p:cNvPr>
          <p:cNvCxnSpPr>
            <a:cxnSpLocks/>
          </p:cNvCxnSpPr>
          <p:nvPr/>
        </p:nvCxnSpPr>
        <p:spPr>
          <a:xfrm>
            <a:off x="7823160" y="5042489"/>
            <a:ext cx="0" cy="513509"/>
          </a:xfrm>
          <a:prstGeom prst="line">
            <a:avLst/>
          </a:prstGeom>
        </p:spPr>
        <p:style>
          <a:lnRef idx="1">
            <a:schemeClr val="dk1"/>
          </a:lnRef>
          <a:fillRef idx="0">
            <a:schemeClr val="dk1"/>
          </a:fillRef>
          <a:effectRef idx="0">
            <a:schemeClr val="dk1"/>
          </a:effectRef>
          <a:fontRef idx="minor">
            <a:schemeClr val="tx1"/>
          </a:fontRef>
        </p:style>
      </p:cxnSp>
      <p:cxnSp>
        <p:nvCxnSpPr>
          <p:cNvPr id="32" name="Conector recto 31">
            <a:extLst>
              <a:ext uri="{FF2B5EF4-FFF2-40B4-BE49-F238E27FC236}">
                <a16:creationId xmlns:a16="http://schemas.microsoft.com/office/drawing/2014/main" id="{322FDA71-2702-4FA6-9AE3-23F4F5E3546B}"/>
              </a:ext>
            </a:extLst>
          </p:cNvPr>
          <p:cNvCxnSpPr>
            <a:cxnSpLocks/>
            <a:endCxn id="5122" idx="0"/>
          </p:cNvCxnSpPr>
          <p:nvPr/>
        </p:nvCxnSpPr>
        <p:spPr>
          <a:xfrm flipH="1">
            <a:off x="10340137" y="5052741"/>
            <a:ext cx="8140" cy="598058"/>
          </a:xfrm>
          <a:prstGeom prst="line">
            <a:avLst/>
          </a:prstGeom>
        </p:spPr>
        <p:style>
          <a:lnRef idx="1">
            <a:schemeClr val="dk1"/>
          </a:lnRef>
          <a:fillRef idx="0">
            <a:schemeClr val="dk1"/>
          </a:fillRef>
          <a:effectRef idx="0">
            <a:schemeClr val="dk1"/>
          </a:effectRef>
          <a:fontRef idx="minor">
            <a:schemeClr val="tx1"/>
          </a:fontRef>
        </p:style>
      </p:cxnSp>
      <p:cxnSp>
        <p:nvCxnSpPr>
          <p:cNvPr id="36" name="Conector recto 35">
            <a:extLst>
              <a:ext uri="{FF2B5EF4-FFF2-40B4-BE49-F238E27FC236}">
                <a16:creationId xmlns:a16="http://schemas.microsoft.com/office/drawing/2014/main" id="{7E55C06E-C7C6-407E-8236-3C255D1B5268}"/>
              </a:ext>
            </a:extLst>
          </p:cNvPr>
          <p:cNvCxnSpPr/>
          <p:nvPr/>
        </p:nvCxnSpPr>
        <p:spPr>
          <a:xfrm>
            <a:off x="8271551" y="4981145"/>
            <a:ext cx="1599893" cy="809562"/>
          </a:xfrm>
          <a:prstGeom prst="line">
            <a:avLst/>
          </a:prstGeom>
        </p:spPr>
        <p:style>
          <a:lnRef idx="1">
            <a:schemeClr val="dk1"/>
          </a:lnRef>
          <a:fillRef idx="0">
            <a:schemeClr val="dk1"/>
          </a:fillRef>
          <a:effectRef idx="0">
            <a:schemeClr val="dk1"/>
          </a:effectRef>
          <a:fontRef idx="minor">
            <a:schemeClr val="tx1"/>
          </a:fontRef>
        </p:style>
      </p:cxnSp>
      <p:pic>
        <p:nvPicPr>
          <p:cNvPr id="7" name="Picture 2">
            <a:extLst>
              <a:ext uri="{FF2B5EF4-FFF2-40B4-BE49-F238E27FC236}">
                <a16:creationId xmlns:a16="http://schemas.microsoft.com/office/drawing/2014/main" id="{60746AB8-F990-04A1-FB68-627D053C26FC}"/>
              </a:ext>
            </a:extLst>
          </p:cNvPr>
          <p:cNvPicPr/>
          <p:nvPr/>
        </p:nvPicPr>
        <p:blipFill>
          <a:blip r:embed="rId11" cstate="email">
            <a:extLst>
              <a:ext uri="{28A0092B-C50C-407E-A947-70E740481C1C}">
                <a14:useLocalDpi xmlns:a14="http://schemas.microsoft.com/office/drawing/2010/main" val="0"/>
              </a:ext>
            </a:extLst>
          </a:blip>
          <a:srcRect/>
          <a:stretch/>
        </p:blipFill>
        <p:spPr bwMode="auto">
          <a:xfrm>
            <a:off x="7087630" y="20231"/>
            <a:ext cx="3849192" cy="333375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47282027-B30E-FFA5-86CC-B46B16076667}"/>
              </a:ext>
            </a:extLst>
          </p:cNvPr>
          <p:cNvSpPr txBox="1"/>
          <p:nvPr/>
        </p:nvSpPr>
        <p:spPr>
          <a:xfrm>
            <a:off x="8472169" y="224157"/>
            <a:ext cx="1054714" cy="391793"/>
          </a:xfrm>
          <a:prstGeom prst="rect">
            <a:avLst/>
          </a:prstGeom>
          <a:noFill/>
        </p:spPr>
        <p:txBody>
          <a:bodyPr wrap="square" lIns="0" tIns="0" rIns="0" bIns="0" rtlCol="0">
            <a:noAutofit/>
          </a:bodyPr>
          <a:lstStyle/>
          <a:p>
            <a:pPr algn="ctr"/>
            <a:r>
              <a:rPr lang="el-CY" sz="1100" b="1" i="0" dirty="0">
                <a:solidFill>
                  <a:schemeClr val="tx1"/>
                </a:solidFill>
                <a:effectLst/>
                <a:latin typeface="EC Square Sans Pro" panose="020B0506040000020004" pitchFamily="34" charset="0"/>
              </a:rPr>
              <a:t>ΠΕΡΙΒΑΛΛΟΝΤΙΚΗ ΥΓΕΙΑ</a:t>
            </a:r>
          </a:p>
        </p:txBody>
      </p:sp>
      <p:sp>
        <p:nvSpPr>
          <p:cNvPr id="10" name="TextBox 9">
            <a:extLst>
              <a:ext uri="{FF2B5EF4-FFF2-40B4-BE49-F238E27FC236}">
                <a16:creationId xmlns:a16="http://schemas.microsoft.com/office/drawing/2014/main" id="{8FC2FEE1-8EA6-37B3-322F-3B991664A52E}"/>
              </a:ext>
            </a:extLst>
          </p:cNvPr>
          <p:cNvSpPr txBox="1"/>
          <p:nvPr/>
        </p:nvSpPr>
        <p:spPr>
          <a:xfrm>
            <a:off x="7425648" y="2508137"/>
            <a:ext cx="845904" cy="391793"/>
          </a:xfrm>
          <a:prstGeom prst="rect">
            <a:avLst/>
          </a:prstGeom>
          <a:noFill/>
        </p:spPr>
        <p:txBody>
          <a:bodyPr wrap="square" lIns="0" tIns="0" rIns="0" bIns="0" rtlCol="0">
            <a:noAutofit/>
          </a:bodyPr>
          <a:lstStyle/>
          <a:p>
            <a:pPr algn="ctr"/>
            <a:r>
              <a:rPr lang="el-CY" sz="1100" b="1" i="0" dirty="0">
                <a:solidFill>
                  <a:schemeClr val="tx1"/>
                </a:solidFill>
                <a:effectLst/>
                <a:latin typeface="EC Square Sans Pro" panose="020B0506040000020004" pitchFamily="34" charset="0"/>
              </a:rPr>
              <a:t>ΥΓΕΙΑ ΤΩΝ ΑΝΘΡΩΠΩΝ</a:t>
            </a:r>
          </a:p>
        </p:txBody>
      </p:sp>
      <p:sp>
        <p:nvSpPr>
          <p:cNvPr id="11" name="TextBox 10">
            <a:extLst>
              <a:ext uri="{FF2B5EF4-FFF2-40B4-BE49-F238E27FC236}">
                <a16:creationId xmlns:a16="http://schemas.microsoft.com/office/drawing/2014/main" id="{6E4831BC-B904-E150-4A03-146E47D9D5BE}"/>
              </a:ext>
            </a:extLst>
          </p:cNvPr>
          <p:cNvSpPr txBox="1"/>
          <p:nvPr/>
        </p:nvSpPr>
        <p:spPr>
          <a:xfrm>
            <a:off x="8690204" y="1695897"/>
            <a:ext cx="618643" cy="391793"/>
          </a:xfrm>
          <a:prstGeom prst="rect">
            <a:avLst/>
          </a:prstGeom>
          <a:noFill/>
        </p:spPr>
        <p:txBody>
          <a:bodyPr wrap="square" lIns="0" tIns="0" rIns="0" bIns="0" rtlCol="0">
            <a:noAutofit/>
          </a:bodyPr>
          <a:lstStyle/>
          <a:p>
            <a:pPr algn="ctr"/>
            <a:r>
              <a:rPr lang="el-CY" sz="1100" b="1" i="0">
                <a:solidFill>
                  <a:schemeClr val="tx1"/>
                </a:solidFill>
                <a:effectLst/>
                <a:latin typeface="EC Square Sans Pro" panose="020B0506040000020004" pitchFamily="34" charset="0"/>
              </a:rPr>
              <a:t>ΕΝΙΑΙΑ ΥΓΕΙΑ</a:t>
            </a:r>
          </a:p>
        </p:txBody>
      </p:sp>
      <p:sp>
        <p:nvSpPr>
          <p:cNvPr id="12" name="TextBox 11">
            <a:extLst>
              <a:ext uri="{FF2B5EF4-FFF2-40B4-BE49-F238E27FC236}">
                <a16:creationId xmlns:a16="http://schemas.microsoft.com/office/drawing/2014/main" id="{B6024C9F-D8D8-F509-83A2-DA6B1B068598}"/>
              </a:ext>
            </a:extLst>
          </p:cNvPr>
          <p:cNvSpPr txBox="1"/>
          <p:nvPr/>
        </p:nvSpPr>
        <p:spPr>
          <a:xfrm>
            <a:off x="9871444" y="2499738"/>
            <a:ext cx="618643" cy="391793"/>
          </a:xfrm>
          <a:prstGeom prst="rect">
            <a:avLst/>
          </a:prstGeom>
          <a:noFill/>
        </p:spPr>
        <p:txBody>
          <a:bodyPr wrap="square" lIns="0" tIns="0" rIns="0" bIns="0" rtlCol="0">
            <a:noAutofit/>
          </a:bodyPr>
          <a:lstStyle/>
          <a:p>
            <a:pPr algn="ctr"/>
            <a:r>
              <a:rPr lang="el-CY" sz="1100" b="1" i="0">
                <a:solidFill>
                  <a:schemeClr val="tx1"/>
                </a:solidFill>
                <a:effectLst/>
                <a:latin typeface="EC Square Sans Pro" panose="020B0506040000020004" pitchFamily="34" charset="0"/>
              </a:rPr>
              <a:t>ΥΓΕΙΑ ΤΩΝ ΖΩΩΝ</a:t>
            </a:r>
          </a:p>
        </p:txBody>
      </p:sp>
    </p:spTree>
    <p:extLst>
      <p:ext uri="{BB962C8B-B14F-4D97-AF65-F5344CB8AC3E}">
        <p14:creationId xmlns:p14="http://schemas.microsoft.com/office/powerpoint/2010/main" val="96297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184FCC45-1893-41F1-9A04-085CD0D4288A}"/>
              </a:ext>
            </a:extLst>
          </p:cNvPr>
          <p:cNvSpPr txBox="1"/>
          <p:nvPr/>
        </p:nvSpPr>
        <p:spPr>
          <a:xfrm>
            <a:off x="304800" y="2139950"/>
            <a:ext cx="4724400" cy="3231654"/>
          </a:xfrm>
          <a:prstGeom prst="rect">
            <a:avLst/>
          </a:prstGeom>
          <a:noFill/>
        </p:spPr>
        <p:txBody>
          <a:bodyPr wrap="square">
            <a:spAutoFit/>
          </a:bodyPr>
          <a:lstStyle/>
          <a:p>
            <a:pPr algn="ctr"/>
            <a:r>
              <a:rPr lang="el-CY" sz="3600" b="1" dirty="0">
                <a:solidFill>
                  <a:srgbClr val="2C7470"/>
                </a:solidFill>
                <a:latin typeface="EC Square Sans Pro" panose="020B0506040000020004" pitchFamily="34" charset="0"/>
              </a:rPr>
              <a:t>Τα φαρμακοανθεκτικά βακτήρια προσβάλλουν 800.000 ανθρώπους στην ΕΕ/ΕΖΕΣ ετησίως</a:t>
            </a:r>
          </a:p>
          <a:p>
            <a:pPr algn="ctr"/>
            <a:r>
              <a:rPr lang="el-CY" sz="2000" b="1" dirty="0">
                <a:solidFill>
                  <a:srgbClr val="2C7470"/>
                </a:solidFill>
                <a:latin typeface="EC Square Sans Pro" panose="020B0506040000020004" pitchFamily="34" charset="0"/>
              </a:rPr>
              <a:t>(Δεδομένα του ΟΟΣΑ 2022)</a:t>
            </a:r>
          </a:p>
        </p:txBody>
      </p:sp>
      <p:graphicFrame>
        <p:nvGraphicFramePr>
          <p:cNvPr id="10" name="Gráfico 9">
            <a:extLst>
              <a:ext uri="{FF2B5EF4-FFF2-40B4-BE49-F238E27FC236}">
                <a16:creationId xmlns:a16="http://schemas.microsoft.com/office/drawing/2014/main" id="{9698E90E-AC4D-4FC5-ADA2-FD1BE7E586E6}"/>
              </a:ext>
            </a:extLst>
          </p:cNvPr>
          <p:cNvGraphicFramePr>
            <a:graphicFrameLocks/>
          </p:cNvGraphicFramePr>
          <p:nvPr/>
        </p:nvGraphicFramePr>
        <p:xfrm>
          <a:off x="5181600" y="1073150"/>
          <a:ext cx="7010400" cy="4495800"/>
        </p:xfrm>
        <a:graphic>
          <a:graphicData uri="http://schemas.openxmlformats.org/drawingml/2006/chart">
            <c:chart xmlns:c="http://schemas.openxmlformats.org/drawingml/2006/chart" xmlns:r="http://schemas.openxmlformats.org/officeDocument/2006/relationships" r:id="rId3"/>
          </a:graphicData>
        </a:graphic>
      </p:graphicFrame>
      <p:sp>
        <p:nvSpPr>
          <p:cNvPr id="5" name="CuadroTexto 4">
            <a:extLst>
              <a:ext uri="{FF2B5EF4-FFF2-40B4-BE49-F238E27FC236}">
                <a16:creationId xmlns:a16="http://schemas.microsoft.com/office/drawing/2014/main" id="{3A21E0AD-CF4E-4F49-8784-E16C80E5D3D4}"/>
              </a:ext>
            </a:extLst>
          </p:cNvPr>
          <p:cNvSpPr txBox="1"/>
          <p:nvPr/>
        </p:nvSpPr>
        <p:spPr>
          <a:xfrm>
            <a:off x="5181600" y="5659050"/>
            <a:ext cx="6096000" cy="261610"/>
          </a:xfrm>
          <a:prstGeom prst="rect">
            <a:avLst/>
          </a:prstGeom>
          <a:noFill/>
        </p:spPr>
        <p:txBody>
          <a:bodyPr wrap="square">
            <a:spAutoFit/>
          </a:bodyPr>
          <a:lstStyle/>
          <a:p>
            <a:r>
              <a:rPr lang="el-CY" sz="1100" b="0" i="1">
                <a:solidFill>
                  <a:srgbClr val="3F4A52"/>
                </a:solidFill>
                <a:effectLst/>
                <a:latin typeface="EC Square Sans Pro" panose="020B0506040000020004" pitchFamily="34" charset="0"/>
              </a:rPr>
              <a:t>Πηγή</a:t>
            </a:r>
            <a:r>
              <a:rPr lang="el-CY" sz="1100" b="0" i="0">
                <a:solidFill>
                  <a:srgbClr val="3F4A52"/>
                </a:solidFill>
                <a:effectLst/>
                <a:latin typeface="EC Square Sans Pro" panose="020B0506040000020004" pitchFamily="34" charset="0"/>
              </a:rPr>
              <a:t>: ECDC (Ευρωπαϊκό Κέντρο Πρόληψης και Ελέγχου Νόσων)</a:t>
            </a:r>
          </a:p>
        </p:txBody>
      </p:sp>
      <p:sp>
        <p:nvSpPr>
          <p:cNvPr id="2" name="TextBox 1">
            <a:extLst>
              <a:ext uri="{FF2B5EF4-FFF2-40B4-BE49-F238E27FC236}">
                <a16:creationId xmlns:a16="http://schemas.microsoft.com/office/drawing/2014/main" id="{76166F3D-2699-6E30-B9C3-8276812A6A84}"/>
              </a:ext>
            </a:extLst>
          </p:cNvPr>
          <p:cNvSpPr txBox="1"/>
          <p:nvPr/>
        </p:nvSpPr>
        <p:spPr>
          <a:xfrm>
            <a:off x="6019800" y="1002100"/>
            <a:ext cx="5334000" cy="609600"/>
          </a:xfrm>
          <a:prstGeom prst="rect">
            <a:avLst/>
          </a:prstGeom>
          <a:solidFill>
            <a:schemeClr val="bg1"/>
          </a:solidFill>
        </p:spPr>
        <p:txBody>
          <a:bodyPr wrap="square" rtlCol="0" anchor="ctr" anchorCtr="0">
            <a:noAutofit/>
          </a:bodyPr>
          <a:lstStyle/>
          <a:p>
            <a:pPr algn="ctr"/>
            <a:r>
              <a:rPr lang="el-CY" sz="2000" dirty="0">
                <a:solidFill>
                  <a:schemeClr val="tx1">
                    <a:lumMod val="65000"/>
                    <a:lumOff val="35000"/>
                  </a:schemeClr>
                </a:solidFill>
                <a:latin typeface="+mn-lt"/>
              </a:rPr>
              <a:t>Εκτιμώμενος μέσος αριθμός λοιμώξεων, κάθε είδους</a:t>
            </a:r>
          </a:p>
        </p:txBody>
      </p:sp>
    </p:spTree>
    <p:extLst>
      <p:ext uri="{BB962C8B-B14F-4D97-AF65-F5344CB8AC3E}">
        <p14:creationId xmlns:p14="http://schemas.microsoft.com/office/powerpoint/2010/main" val="39064637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B4CD08-1EEF-C524-B590-F27689BB0074}"/>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600200" y="427235"/>
            <a:ext cx="8591921" cy="6442988"/>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l-CY" sz="3200" b="1">
                <a:solidFill>
                  <a:schemeClr val="bg1"/>
                </a:solidFill>
                <a:latin typeface="EC Square Sans Pro" panose="020B0506040000020004" pitchFamily="34" charset="0"/>
              </a:rPr>
              <a:t>Διαφορετικές κατηγορίες αντιμικροβιακών ουσιών </a:t>
            </a:r>
          </a:p>
        </p:txBody>
      </p:sp>
      <p:sp>
        <p:nvSpPr>
          <p:cNvPr id="4" name="TextBox 3">
            <a:extLst>
              <a:ext uri="{FF2B5EF4-FFF2-40B4-BE49-F238E27FC236}">
                <a16:creationId xmlns:a16="http://schemas.microsoft.com/office/drawing/2014/main" id="{EDE7206B-3DE8-0435-21B7-CF0715F46792}"/>
              </a:ext>
            </a:extLst>
          </p:cNvPr>
          <p:cNvSpPr txBox="1"/>
          <p:nvPr/>
        </p:nvSpPr>
        <p:spPr>
          <a:xfrm rot="16200000">
            <a:off x="537366" y="3609184"/>
            <a:ext cx="3827467" cy="457200"/>
          </a:xfrm>
          <a:prstGeom prst="rect">
            <a:avLst/>
          </a:prstGeom>
          <a:noFill/>
        </p:spPr>
        <p:txBody>
          <a:bodyPr wrap="square" lIns="0" tIns="0" rIns="0" bIns="0" rtlCol="0">
            <a:noAutofit/>
          </a:bodyPr>
          <a:lstStyle/>
          <a:p>
            <a:pPr algn="ctr"/>
            <a:r>
              <a:rPr lang="el-CY" sz="2600" i="0">
                <a:solidFill>
                  <a:schemeClr val="tx1"/>
                </a:solidFill>
                <a:effectLst/>
                <a:latin typeface="+mn-lt"/>
              </a:rPr>
              <a:t>Κτηνιατρική</a:t>
            </a:r>
          </a:p>
        </p:txBody>
      </p:sp>
      <p:sp>
        <p:nvSpPr>
          <p:cNvPr id="5" name="TextBox 4">
            <a:extLst>
              <a:ext uri="{FF2B5EF4-FFF2-40B4-BE49-F238E27FC236}">
                <a16:creationId xmlns:a16="http://schemas.microsoft.com/office/drawing/2014/main" id="{0F1373AE-14C4-1C98-9176-36A1E3423E84}"/>
              </a:ext>
            </a:extLst>
          </p:cNvPr>
          <p:cNvSpPr txBox="1"/>
          <p:nvPr/>
        </p:nvSpPr>
        <p:spPr>
          <a:xfrm rot="5400000">
            <a:off x="7611268" y="3564734"/>
            <a:ext cx="3827467" cy="457200"/>
          </a:xfrm>
          <a:prstGeom prst="rect">
            <a:avLst/>
          </a:prstGeom>
          <a:noFill/>
        </p:spPr>
        <p:txBody>
          <a:bodyPr wrap="square" lIns="0" tIns="0" rIns="0" bIns="0" rtlCol="0">
            <a:noAutofit/>
          </a:bodyPr>
          <a:lstStyle/>
          <a:p>
            <a:pPr algn="ctr"/>
            <a:r>
              <a:rPr lang="el-CY" sz="2600" i="0">
                <a:solidFill>
                  <a:schemeClr val="tx1"/>
                </a:solidFill>
                <a:effectLst/>
                <a:latin typeface="+mn-lt"/>
              </a:rPr>
              <a:t>Ιατρική</a:t>
            </a:r>
          </a:p>
        </p:txBody>
      </p:sp>
      <p:sp>
        <p:nvSpPr>
          <p:cNvPr id="6" name="TextBox 5">
            <a:extLst>
              <a:ext uri="{FF2B5EF4-FFF2-40B4-BE49-F238E27FC236}">
                <a16:creationId xmlns:a16="http://schemas.microsoft.com/office/drawing/2014/main" id="{E298F92A-6469-2E86-79AC-A07732725FFA}"/>
              </a:ext>
            </a:extLst>
          </p:cNvPr>
          <p:cNvSpPr txBox="1"/>
          <p:nvPr/>
        </p:nvSpPr>
        <p:spPr>
          <a:xfrm>
            <a:off x="4467409" y="1780384"/>
            <a:ext cx="2857502" cy="4025900"/>
          </a:xfrm>
          <a:prstGeom prst="rect">
            <a:avLst/>
          </a:prstGeom>
          <a:noFill/>
        </p:spPr>
        <p:txBody>
          <a:bodyPr wrap="square" lIns="0" tIns="0" rIns="0" bIns="0" rtlCol="0">
            <a:noAutofit/>
          </a:bodyPr>
          <a:lstStyle/>
          <a:p>
            <a:pPr algn="ctr"/>
            <a:r>
              <a:rPr lang="el-CY" sz="1200" i="0" dirty="0">
                <a:solidFill>
                  <a:srgbClr val="C00000"/>
                </a:solidFill>
                <a:effectLst/>
                <a:latin typeface="+mn-lt"/>
              </a:rPr>
              <a:t>Πολυμυξίνες</a:t>
            </a:r>
          </a:p>
          <a:p>
            <a:pPr algn="ctr"/>
            <a:r>
              <a:rPr lang="el-CY" sz="1200" i="0" dirty="0">
                <a:solidFill>
                  <a:srgbClr val="C00000"/>
                </a:solidFill>
                <a:effectLst/>
                <a:latin typeface="+mn-lt"/>
              </a:rPr>
              <a:t>(Φθοριο)κινολόνες</a:t>
            </a:r>
          </a:p>
          <a:p>
            <a:pPr algn="ctr"/>
            <a:r>
              <a:rPr lang="el-CY" sz="1200" i="0" dirty="0">
                <a:solidFill>
                  <a:srgbClr val="C00000"/>
                </a:solidFill>
                <a:effectLst/>
                <a:latin typeface="+mn-lt"/>
              </a:rPr>
              <a:t>Κεφαλοσπορίνες 3ης </a:t>
            </a:r>
            <a:br>
              <a:rPr lang="en-US" sz="1200" i="0" dirty="0">
                <a:solidFill>
                  <a:srgbClr val="C00000"/>
                </a:solidFill>
                <a:effectLst/>
                <a:latin typeface="+mn-lt"/>
              </a:rPr>
            </a:br>
            <a:r>
              <a:rPr lang="el-CY" sz="1200" i="0" dirty="0">
                <a:solidFill>
                  <a:srgbClr val="C00000"/>
                </a:solidFill>
                <a:effectLst/>
                <a:latin typeface="+mn-lt"/>
              </a:rPr>
              <a:t>και 4ης γενιάς</a:t>
            </a:r>
          </a:p>
          <a:p>
            <a:pPr algn="ctr"/>
            <a:r>
              <a:rPr lang="el-CY" sz="1200" i="0" dirty="0">
                <a:solidFill>
                  <a:schemeClr val="accent4">
                    <a:lumMod val="60000"/>
                    <a:lumOff val="40000"/>
                  </a:schemeClr>
                </a:solidFill>
                <a:effectLst/>
                <a:latin typeface="+mn-lt"/>
              </a:rPr>
              <a:t>Αμινογλυκοσίδη</a:t>
            </a:r>
          </a:p>
          <a:p>
            <a:pPr algn="ctr"/>
            <a:r>
              <a:rPr lang="el-CY" sz="1200" i="0" dirty="0">
                <a:solidFill>
                  <a:schemeClr val="accent4">
                    <a:lumMod val="60000"/>
                    <a:lumOff val="40000"/>
                  </a:schemeClr>
                </a:solidFill>
                <a:effectLst/>
                <a:latin typeface="+mn-lt"/>
              </a:rPr>
              <a:t>Πενικιλίνες με αναστολείς της </a:t>
            </a:r>
            <a:br>
              <a:rPr lang="en-US" sz="1200" i="0" dirty="0">
                <a:solidFill>
                  <a:schemeClr val="accent4">
                    <a:lumMod val="60000"/>
                    <a:lumOff val="40000"/>
                  </a:schemeClr>
                </a:solidFill>
                <a:effectLst/>
                <a:latin typeface="+mn-lt"/>
              </a:rPr>
            </a:br>
            <a:r>
              <a:rPr lang="el-CY" sz="1200" i="0" dirty="0">
                <a:solidFill>
                  <a:schemeClr val="accent4">
                    <a:lumMod val="60000"/>
                    <a:lumOff val="40000"/>
                  </a:schemeClr>
                </a:solidFill>
                <a:effectLst/>
                <a:latin typeface="+mn-lt"/>
              </a:rPr>
              <a:t>β-λακταμάσης</a:t>
            </a:r>
          </a:p>
          <a:p>
            <a:pPr algn="ctr"/>
            <a:r>
              <a:rPr lang="el-CY" sz="1200" i="0" dirty="0">
                <a:solidFill>
                  <a:schemeClr val="accent4">
                    <a:lumMod val="60000"/>
                    <a:lumOff val="40000"/>
                  </a:schemeClr>
                </a:solidFill>
                <a:effectLst/>
                <a:latin typeface="+mn-lt"/>
              </a:rPr>
              <a:t>Κεφαλοσπορίνες 1ης και 2ης γενιάς</a:t>
            </a:r>
          </a:p>
          <a:p>
            <a:pPr algn="ctr"/>
            <a:r>
              <a:rPr lang="el-CY" sz="1200" i="0" dirty="0">
                <a:solidFill>
                  <a:schemeClr val="accent4">
                    <a:lumMod val="60000"/>
                    <a:lumOff val="40000"/>
                  </a:schemeClr>
                </a:solidFill>
                <a:effectLst/>
                <a:latin typeface="+mn-lt"/>
              </a:rPr>
              <a:t>Λινκοσαμίδες</a:t>
            </a:r>
          </a:p>
          <a:p>
            <a:pPr algn="ctr"/>
            <a:r>
              <a:rPr lang="el-CY" sz="1200" i="0" dirty="0">
                <a:solidFill>
                  <a:schemeClr val="accent4">
                    <a:lumMod val="60000"/>
                    <a:lumOff val="40000"/>
                  </a:schemeClr>
                </a:solidFill>
                <a:effectLst/>
                <a:latin typeface="+mn-lt"/>
              </a:rPr>
              <a:t>Αμφενικόλες</a:t>
            </a:r>
          </a:p>
          <a:p>
            <a:pPr algn="ctr"/>
            <a:r>
              <a:rPr lang="el-CY" sz="1200" i="0" dirty="0">
                <a:solidFill>
                  <a:schemeClr val="accent4">
                    <a:lumMod val="60000"/>
                    <a:lumOff val="40000"/>
                  </a:schemeClr>
                </a:solidFill>
                <a:effectLst/>
                <a:latin typeface="+mn-lt"/>
              </a:rPr>
              <a:t>Πλευρομουτιλίνη</a:t>
            </a:r>
          </a:p>
          <a:p>
            <a:pPr algn="ctr"/>
            <a:r>
              <a:rPr lang="el-CY" sz="1200" i="0" dirty="0">
                <a:solidFill>
                  <a:schemeClr val="accent4">
                    <a:lumMod val="60000"/>
                    <a:lumOff val="40000"/>
                  </a:schemeClr>
                </a:solidFill>
                <a:effectLst/>
                <a:latin typeface="+mn-lt"/>
              </a:rPr>
              <a:t>Μακρολίδες</a:t>
            </a:r>
          </a:p>
          <a:p>
            <a:pPr algn="ctr"/>
            <a:r>
              <a:rPr lang="el-CY" sz="1200" i="0" dirty="0">
                <a:solidFill>
                  <a:schemeClr val="accent4">
                    <a:lumMod val="60000"/>
                    <a:lumOff val="40000"/>
                  </a:schemeClr>
                </a:solidFill>
                <a:effectLst/>
                <a:latin typeface="+mn-lt"/>
              </a:rPr>
              <a:t>Ριφαμυκίνες</a:t>
            </a:r>
          </a:p>
          <a:p>
            <a:pPr algn="ctr"/>
            <a:r>
              <a:rPr lang="el-CY" sz="1200" i="0" dirty="0">
                <a:solidFill>
                  <a:srgbClr val="FFFF00"/>
                </a:solidFill>
                <a:effectLst/>
                <a:latin typeface="+mn-lt"/>
              </a:rPr>
              <a:t>Πενικιλίνες περιορισμένου φάσματος</a:t>
            </a:r>
          </a:p>
          <a:p>
            <a:pPr algn="ctr"/>
            <a:r>
              <a:rPr lang="el-CY" sz="1200" i="0" dirty="0">
                <a:solidFill>
                  <a:srgbClr val="FFFF00"/>
                </a:solidFill>
                <a:effectLst/>
                <a:latin typeface="+mn-lt"/>
              </a:rPr>
              <a:t>Τετρακυκλίνες</a:t>
            </a:r>
          </a:p>
          <a:p>
            <a:pPr algn="ctr"/>
            <a:r>
              <a:rPr lang="el-CY" sz="1200" i="0" dirty="0">
                <a:solidFill>
                  <a:srgbClr val="FFFF00"/>
                </a:solidFill>
                <a:effectLst/>
                <a:latin typeface="+mn-lt"/>
              </a:rPr>
              <a:t>Σπεκτινομυκίνη</a:t>
            </a:r>
          </a:p>
          <a:p>
            <a:pPr algn="ctr"/>
            <a:r>
              <a:rPr lang="el-CY" sz="1200" i="0" dirty="0">
                <a:solidFill>
                  <a:srgbClr val="FFFF00"/>
                </a:solidFill>
                <a:effectLst/>
                <a:latin typeface="+mn-lt"/>
              </a:rPr>
              <a:t>Σουλφοναμίδες</a:t>
            </a:r>
          </a:p>
          <a:p>
            <a:pPr algn="ctr"/>
            <a:r>
              <a:rPr lang="el-CY" sz="1200" i="0" dirty="0">
                <a:solidFill>
                  <a:srgbClr val="FFFF00"/>
                </a:solidFill>
                <a:effectLst/>
                <a:latin typeface="+mn-lt"/>
              </a:rPr>
              <a:t>Αμινοπενικιλλίνες</a:t>
            </a:r>
          </a:p>
          <a:p>
            <a:pPr algn="ctr"/>
            <a:r>
              <a:rPr lang="el-CY" sz="1200" i="0" dirty="0">
                <a:solidFill>
                  <a:srgbClr val="FFFF00"/>
                </a:solidFill>
                <a:effectLst/>
                <a:latin typeface="+mn-lt"/>
              </a:rPr>
              <a:t>Νιτροφουράνιο</a:t>
            </a:r>
          </a:p>
          <a:p>
            <a:pPr algn="ctr"/>
            <a:r>
              <a:rPr lang="el-CY" sz="1200" i="0" dirty="0">
                <a:solidFill>
                  <a:srgbClr val="FFFF00"/>
                </a:solidFill>
                <a:effectLst/>
                <a:latin typeface="+mn-lt"/>
              </a:rPr>
              <a:t>κ.λπ.</a:t>
            </a:r>
          </a:p>
        </p:txBody>
      </p:sp>
      <p:sp>
        <p:nvSpPr>
          <p:cNvPr id="7" name="TextBox 6">
            <a:extLst>
              <a:ext uri="{FF2B5EF4-FFF2-40B4-BE49-F238E27FC236}">
                <a16:creationId xmlns:a16="http://schemas.microsoft.com/office/drawing/2014/main" id="{571D73DA-DAEB-CB98-DD46-4FD89B96B21E}"/>
              </a:ext>
            </a:extLst>
          </p:cNvPr>
          <p:cNvSpPr txBox="1"/>
          <p:nvPr/>
        </p:nvSpPr>
        <p:spPr>
          <a:xfrm>
            <a:off x="7308849" y="1901034"/>
            <a:ext cx="2114551" cy="4025900"/>
          </a:xfrm>
          <a:prstGeom prst="rect">
            <a:avLst/>
          </a:prstGeom>
          <a:noFill/>
        </p:spPr>
        <p:txBody>
          <a:bodyPr wrap="square" lIns="0" tIns="0" rIns="0" bIns="0" rtlCol="0">
            <a:noAutofit/>
          </a:bodyPr>
          <a:lstStyle/>
          <a:p>
            <a:pPr algn="ctr"/>
            <a:r>
              <a:rPr lang="el-CY" sz="1100" i="0">
                <a:solidFill>
                  <a:schemeClr val="tx1"/>
                </a:solidFill>
                <a:effectLst/>
                <a:latin typeface="+mn-lt"/>
              </a:rPr>
              <a:t>Καρβοξυπενικιλλίνες</a:t>
            </a:r>
          </a:p>
          <a:p>
            <a:pPr algn="ctr"/>
            <a:r>
              <a:rPr lang="el-CY" sz="1100" i="0">
                <a:solidFill>
                  <a:schemeClr val="tx1"/>
                </a:solidFill>
                <a:effectLst/>
                <a:latin typeface="+mn-lt"/>
              </a:rPr>
              <a:t>Ουρεϊδοπενικιλλίνες</a:t>
            </a:r>
          </a:p>
          <a:p>
            <a:pPr algn="ctr"/>
            <a:r>
              <a:rPr lang="el-CY" sz="1100" i="0">
                <a:solidFill>
                  <a:schemeClr val="tx1"/>
                </a:solidFill>
                <a:effectLst/>
                <a:latin typeface="+mn-lt"/>
              </a:rPr>
              <a:t>Κεφτοβιπρόλη</a:t>
            </a:r>
          </a:p>
          <a:p>
            <a:pPr algn="ctr"/>
            <a:r>
              <a:rPr lang="el-CY" sz="1100" i="0">
                <a:solidFill>
                  <a:schemeClr val="tx1"/>
                </a:solidFill>
                <a:effectLst/>
                <a:latin typeface="+mn-lt"/>
              </a:rPr>
              <a:t>Κεφταρολίνη</a:t>
            </a:r>
          </a:p>
          <a:p>
            <a:pPr algn="ctr"/>
            <a:r>
              <a:rPr lang="el-CY" sz="1100" i="0">
                <a:solidFill>
                  <a:schemeClr val="tx1"/>
                </a:solidFill>
                <a:effectLst/>
                <a:latin typeface="+mn-lt"/>
              </a:rPr>
              <a:t>Συνδυασμοί κεφαλοσπορίνων με αναστολείς της β-λακταμάσης</a:t>
            </a:r>
          </a:p>
          <a:p>
            <a:pPr algn="ctr"/>
            <a:r>
              <a:rPr lang="el-CY" sz="1100" i="0">
                <a:solidFill>
                  <a:schemeClr val="tx1"/>
                </a:solidFill>
                <a:effectLst/>
                <a:latin typeface="+mn-lt"/>
              </a:rPr>
              <a:t>Σιδηροφόρες κεφαλοσπορίνες</a:t>
            </a:r>
          </a:p>
          <a:p>
            <a:pPr algn="ctr"/>
            <a:r>
              <a:rPr lang="el-CY" sz="1100" i="0">
                <a:solidFill>
                  <a:schemeClr val="tx1"/>
                </a:solidFill>
                <a:effectLst/>
                <a:latin typeface="+mn-lt"/>
              </a:rPr>
              <a:t>Καρβαπενέμες</a:t>
            </a:r>
          </a:p>
          <a:p>
            <a:pPr algn="ctr"/>
            <a:r>
              <a:rPr lang="el-CY" sz="1100" i="0">
                <a:solidFill>
                  <a:schemeClr val="tx1"/>
                </a:solidFill>
                <a:effectLst/>
                <a:latin typeface="+mn-lt"/>
              </a:rPr>
              <a:t>Πενέμες</a:t>
            </a:r>
          </a:p>
          <a:p>
            <a:pPr algn="ctr"/>
            <a:r>
              <a:rPr lang="el-CY" sz="1100" i="0">
                <a:solidFill>
                  <a:schemeClr val="tx1"/>
                </a:solidFill>
                <a:effectLst/>
                <a:latin typeface="+mn-lt"/>
              </a:rPr>
              <a:t>Μονοβακτάμες</a:t>
            </a:r>
          </a:p>
          <a:p>
            <a:pPr algn="ctr"/>
            <a:r>
              <a:rPr lang="el-CY" sz="1100" i="0">
                <a:solidFill>
                  <a:schemeClr val="tx1"/>
                </a:solidFill>
                <a:effectLst/>
                <a:latin typeface="+mn-lt"/>
              </a:rPr>
              <a:t>Παράγωγα φωσφονικού οξέος</a:t>
            </a:r>
          </a:p>
          <a:p>
            <a:pPr algn="ctr"/>
            <a:r>
              <a:rPr lang="el-CY" sz="1100" i="0">
                <a:solidFill>
                  <a:schemeClr val="tx1"/>
                </a:solidFill>
                <a:effectLst/>
                <a:latin typeface="+mn-lt"/>
              </a:rPr>
              <a:t>Γλυκοπεπτίδια</a:t>
            </a:r>
          </a:p>
          <a:p>
            <a:pPr algn="ctr"/>
            <a:r>
              <a:rPr lang="el-CY" sz="1100" i="0">
                <a:solidFill>
                  <a:schemeClr val="tx1"/>
                </a:solidFill>
                <a:effectLst/>
                <a:latin typeface="+mn-lt"/>
              </a:rPr>
              <a:t>Λιποπεπτίδια</a:t>
            </a:r>
          </a:p>
          <a:p>
            <a:pPr algn="ctr"/>
            <a:r>
              <a:rPr lang="el-CY" sz="1100" i="0">
                <a:solidFill>
                  <a:schemeClr val="tx1"/>
                </a:solidFill>
                <a:effectLst/>
                <a:latin typeface="+mn-lt"/>
              </a:rPr>
              <a:t>Oξαζολιδινόνες</a:t>
            </a:r>
          </a:p>
          <a:p>
            <a:pPr algn="ctr"/>
            <a:r>
              <a:rPr lang="el-CY" sz="1100" i="0">
                <a:solidFill>
                  <a:schemeClr val="tx1"/>
                </a:solidFill>
                <a:effectLst/>
                <a:latin typeface="+mn-lt"/>
              </a:rPr>
              <a:t>Φιδαξομικίνη</a:t>
            </a:r>
          </a:p>
          <a:p>
            <a:pPr algn="ctr"/>
            <a:r>
              <a:rPr lang="el-CY" sz="1100" i="0">
                <a:solidFill>
                  <a:schemeClr val="tx1"/>
                </a:solidFill>
                <a:effectLst/>
                <a:latin typeface="+mn-lt"/>
              </a:rPr>
              <a:t>Πλαζομικίνη</a:t>
            </a:r>
          </a:p>
          <a:p>
            <a:pPr algn="ctr"/>
            <a:r>
              <a:rPr lang="el-CY" sz="1100" i="0">
                <a:solidFill>
                  <a:schemeClr val="tx1"/>
                </a:solidFill>
                <a:effectLst/>
                <a:latin typeface="+mn-lt"/>
              </a:rPr>
              <a:t>Γλυκυλκυκλίνες</a:t>
            </a:r>
          </a:p>
          <a:p>
            <a:pPr algn="ctr"/>
            <a:r>
              <a:rPr lang="el-CY" sz="1100" i="0">
                <a:solidFill>
                  <a:schemeClr val="tx1"/>
                </a:solidFill>
                <a:effectLst/>
                <a:latin typeface="+mn-lt"/>
              </a:rPr>
              <a:t>Εραβακυκλίνη </a:t>
            </a:r>
          </a:p>
          <a:p>
            <a:pPr algn="ctr"/>
            <a:r>
              <a:rPr lang="el-CY" sz="1100" i="0">
                <a:solidFill>
                  <a:schemeClr val="tx1"/>
                </a:solidFill>
                <a:effectLst/>
                <a:latin typeface="+mn-lt"/>
              </a:rPr>
              <a:t>Ομαδακυκλίνη</a:t>
            </a:r>
          </a:p>
        </p:txBody>
      </p:sp>
      <p:sp>
        <p:nvSpPr>
          <p:cNvPr id="8" name="TextBox 7">
            <a:extLst>
              <a:ext uri="{FF2B5EF4-FFF2-40B4-BE49-F238E27FC236}">
                <a16:creationId xmlns:a16="http://schemas.microsoft.com/office/drawing/2014/main" id="{4A4B2ECC-9527-1746-AB90-F719665CAA4B}"/>
              </a:ext>
            </a:extLst>
          </p:cNvPr>
          <p:cNvSpPr txBox="1"/>
          <p:nvPr/>
        </p:nvSpPr>
        <p:spPr>
          <a:xfrm>
            <a:off x="1682748" y="6038850"/>
            <a:ext cx="4029259" cy="852170"/>
          </a:xfrm>
          <a:prstGeom prst="rect">
            <a:avLst/>
          </a:prstGeom>
          <a:noFill/>
        </p:spPr>
        <p:txBody>
          <a:bodyPr wrap="square" lIns="0" tIns="0" rIns="0" bIns="0" rtlCol="0">
            <a:noAutofit/>
          </a:bodyPr>
          <a:lstStyle/>
          <a:p>
            <a:pPr algn="l"/>
            <a:r>
              <a:rPr lang="el-CY" sz="900" b="1" i="0" dirty="0">
                <a:solidFill>
                  <a:schemeClr val="tx1"/>
                </a:solidFill>
                <a:effectLst/>
                <a:latin typeface="+mn-lt"/>
              </a:rPr>
              <a:t>Ταξινόμηση EMA AMEG:</a:t>
            </a:r>
          </a:p>
          <a:p>
            <a:pPr algn="l"/>
            <a:r>
              <a:rPr lang="el-CY" sz="900" i="0" dirty="0">
                <a:solidFill>
                  <a:srgbClr val="C00000"/>
                </a:solidFill>
                <a:effectLst/>
                <a:latin typeface="+mn-lt"/>
              </a:rPr>
              <a:t>B= BEWARE (ΕΠΙΦΥΛΑΚΗ, Κρίσιμης σημασίας, χρησιμοποιούνται μόνο εάν δεν υπάρχουν κατηγορίας C ή D, δοκιμή αντιμικροβιακής επιδεκτικότητας)</a:t>
            </a:r>
          </a:p>
          <a:p>
            <a:pPr algn="l"/>
            <a:r>
              <a:rPr lang="el-CY" sz="900" i="0" dirty="0">
                <a:solidFill>
                  <a:schemeClr val="accent4">
                    <a:lumMod val="60000"/>
                    <a:lumOff val="40000"/>
                  </a:schemeClr>
                </a:solidFill>
                <a:effectLst/>
                <a:latin typeface="+mn-lt"/>
              </a:rPr>
              <a:t>C=CAUTION (ΠΡΟΣΟΧΗ, Μόνο εάν δεν υπάρχει κατηγορίας D)</a:t>
            </a:r>
          </a:p>
          <a:p>
            <a:pPr algn="l"/>
            <a:r>
              <a:rPr lang="el-CY" sz="900" i="0" dirty="0">
                <a:solidFill>
                  <a:srgbClr val="FFFF00"/>
                </a:solidFill>
                <a:effectLst/>
                <a:latin typeface="+mn-lt"/>
              </a:rPr>
              <a:t>D=Prudence (Σύνεση, θεραπευτική αγωγή πρώτης γραμμής, μόνο εφόσον χρειάζεται)</a:t>
            </a:r>
          </a:p>
        </p:txBody>
      </p:sp>
      <p:sp>
        <p:nvSpPr>
          <p:cNvPr id="9" name="TextBox 8">
            <a:extLst>
              <a:ext uri="{FF2B5EF4-FFF2-40B4-BE49-F238E27FC236}">
                <a16:creationId xmlns:a16="http://schemas.microsoft.com/office/drawing/2014/main" id="{1A68306F-3FD4-7AC7-E332-FAE2E23A004D}"/>
              </a:ext>
            </a:extLst>
          </p:cNvPr>
          <p:cNvSpPr txBox="1"/>
          <p:nvPr/>
        </p:nvSpPr>
        <p:spPr>
          <a:xfrm>
            <a:off x="9008970" y="6327178"/>
            <a:ext cx="1183152" cy="543522"/>
          </a:xfrm>
          <a:prstGeom prst="rect">
            <a:avLst/>
          </a:prstGeom>
          <a:noFill/>
        </p:spPr>
        <p:txBody>
          <a:bodyPr wrap="square" lIns="0" tIns="0" rIns="0" bIns="0" rtlCol="0">
            <a:noAutofit/>
          </a:bodyPr>
          <a:lstStyle/>
          <a:p>
            <a:pPr algn="l"/>
            <a:r>
              <a:rPr lang="el-CY" sz="1600" i="0">
                <a:solidFill>
                  <a:schemeClr val="tx1"/>
                </a:solidFill>
                <a:effectLst/>
                <a:latin typeface="Arial" panose="020B0604020202020204" pitchFamily="34" charset="0"/>
                <a:cs typeface="Arial" panose="020B0604020202020204" pitchFamily="34" charset="0"/>
              </a:rPr>
              <a:t>Κανονισμός 2022/1255</a:t>
            </a:r>
          </a:p>
        </p:txBody>
      </p:sp>
    </p:spTree>
    <p:extLst>
      <p:ext uri="{BB962C8B-B14F-4D97-AF65-F5344CB8AC3E}">
        <p14:creationId xmlns:p14="http://schemas.microsoft.com/office/powerpoint/2010/main" val="34820176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ángulo redondeado 13">
            <a:extLst>
              <a:ext uri="{FF2B5EF4-FFF2-40B4-BE49-F238E27FC236}">
                <a16:creationId xmlns:a16="http://schemas.microsoft.com/office/drawing/2014/main" id="{42C1F3A1-85B6-432A-A5EE-03DD0011563B}"/>
              </a:ext>
            </a:extLst>
          </p:cNvPr>
          <p:cNvSpPr/>
          <p:nvPr/>
        </p:nvSpPr>
        <p:spPr>
          <a:xfrm>
            <a:off x="812308" y="153671"/>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l-CY" sz="2800" b="1" dirty="0">
                <a:solidFill>
                  <a:schemeClr val="bg1"/>
                </a:solidFill>
                <a:latin typeface="EC Square Sans Pro" panose="020B0506040000020004" pitchFamily="34" charset="0"/>
              </a:rPr>
              <a:t>Πρέπει να διατηρήσουμε τη δραστικότητα των υπάρχοντων αντιμικροβιακών ουσιών </a:t>
            </a:r>
          </a:p>
        </p:txBody>
      </p:sp>
      <p:pic>
        <p:nvPicPr>
          <p:cNvPr id="2" name="Picture 1">
            <a:extLst>
              <a:ext uri="{FF2B5EF4-FFF2-40B4-BE49-F238E27FC236}">
                <a16:creationId xmlns:a16="http://schemas.microsoft.com/office/drawing/2014/main" id="{562C05C9-08E2-F1D6-7627-2B240230E5AB}"/>
              </a:ext>
            </a:extLst>
          </p:cNvPr>
          <p:cNvPicPr>
            <a:picLocks noChangeAspect="1"/>
          </p:cNvPicPr>
          <p:nvPr/>
        </p:nvPicPr>
        <p:blipFill>
          <a:blip r:embed="rId3"/>
          <a:stretch>
            <a:fillRect/>
          </a:stretch>
        </p:blipFill>
        <p:spPr>
          <a:xfrm>
            <a:off x="236178" y="1454150"/>
            <a:ext cx="11377486" cy="4958079"/>
          </a:xfrm>
          <a:prstGeom prst="rect">
            <a:avLst/>
          </a:prstGeom>
        </p:spPr>
      </p:pic>
      <p:sp>
        <p:nvSpPr>
          <p:cNvPr id="3" name="TextBox 2">
            <a:extLst>
              <a:ext uri="{FF2B5EF4-FFF2-40B4-BE49-F238E27FC236}">
                <a16:creationId xmlns:a16="http://schemas.microsoft.com/office/drawing/2014/main" id="{EF06CAF0-590F-2E0A-54BB-67F1A301CF91}"/>
              </a:ext>
            </a:extLst>
          </p:cNvPr>
          <p:cNvSpPr txBox="1"/>
          <p:nvPr/>
        </p:nvSpPr>
        <p:spPr>
          <a:xfrm>
            <a:off x="384175" y="1495425"/>
            <a:ext cx="5715000" cy="415925"/>
          </a:xfrm>
          <a:prstGeom prst="rect">
            <a:avLst/>
          </a:prstGeom>
          <a:solidFill>
            <a:schemeClr val="bg1"/>
          </a:solidFill>
        </p:spPr>
        <p:txBody>
          <a:bodyPr wrap="square" lIns="0" tIns="0" rIns="0" bIns="0" rtlCol="0">
            <a:noAutofit/>
          </a:bodyPr>
          <a:lstStyle/>
          <a:p>
            <a:pPr algn="l"/>
            <a:r>
              <a:rPr lang="el-CY" sz="2100" b="1" i="0">
                <a:solidFill>
                  <a:srgbClr val="196F53"/>
                </a:solidFill>
                <a:effectLst/>
                <a:latin typeface="+mn-lt"/>
                <a:cs typeface="Arial" panose="020B0604020202020204" pitchFamily="34" charset="0"/>
              </a:rPr>
              <a:t>Ανακάλυψη νέων αντιβιοτικών</a:t>
            </a:r>
          </a:p>
        </p:txBody>
      </p:sp>
      <p:sp>
        <p:nvSpPr>
          <p:cNvPr id="4" name="TextBox 3">
            <a:extLst>
              <a:ext uri="{FF2B5EF4-FFF2-40B4-BE49-F238E27FC236}">
                <a16:creationId xmlns:a16="http://schemas.microsoft.com/office/drawing/2014/main" id="{D378C15C-FAC2-BEF5-29AB-44814C34FD4D}"/>
              </a:ext>
            </a:extLst>
          </p:cNvPr>
          <p:cNvSpPr txBox="1"/>
          <p:nvPr/>
        </p:nvSpPr>
        <p:spPr>
          <a:xfrm>
            <a:off x="578336" y="2111375"/>
            <a:ext cx="7765564" cy="993775"/>
          </a:xfrm>
          <a:prstGeom prst="rect">
            <a:avLst/>
          </a:prstGeom>
          <a:solidFill>
            <a:schemeClr val="bg1"/>
          </a:solidFill>
        </p:spPr>
        <p:txBody>
          <a:bodyPr wrap="square" lIns="0" tIns="0" rIns="0" bIns="0" rtlCol="0">
            <a:noAutofit/>
          </a:bodyPr>
          <a:lstStyle/>
          <a:p>
            <a:pPr algn="l">
              <a:spcAft>
                <a:spcPts val="600"/>
              </a:spcAft>
            </a:pPr>
            <a:r>
              <a:rPr lang="el-CY" sz="2200" b="1" i="0">
                <a:solidFill>
                  <a:schemeClr val="tx1"/>
                </a:solidFill>
                <a:effectLst/>
                <a:latin typeface="+mn-lt"/>
                <a:cs typeface="Arial" panose="020B0604020202020204" pitchFamily="34" charset="0"/>
              </a:rPr>
              <a:t>Κενό πάνω από 30 χρόνων στην ανακάλυψη νέων τύπων αντιβιοτικών</a:t>
            </a:r>
          </a:p>
          <a:p>
            <a:pPr algn="l"/>
            <a:r>
              <a:rPr lang="el-CY" sz="2100" b="1" i="0">
                <a:solidFill>
                  <a:srgbClr val="B0B627"/>
                </a:solidFill>
                <a:effectLst/>
                <a:latin typeface="+mn-lt"/>
                <a:cs typeface="Arial" panose="020B0604020202020204" pitchFamily="34" charset="0"/>
              </a:rPr>
              <a:t>(Αριθμός κατηγοριών αντιβιοτικών που ανακαλύπτονται ή για τα οποία εκδίδονται διπλώματα ευρεσιτεχνίας)</a:t>
            </a:r>
          </a:p>
        </p:txBody>
      </p:sp>
      <p:sp>
        <p:nvSpPr>
          <p:cNvPr id="5" name="TextBox 4">
            <a:extLst>
              <a:ext uri="{FF2B5EF4-FFF2-40B4-BE49-F238E27FC236}">
                <a16:creationId xmlns:a16="http://schemas.microsoft.com/office/drawing/2014/main" id="{5F2801B2-9FFD-BFC9-29D0-8C5FFB0750E0}"/>
              </a:ext>
            </a:extLst>
          </p:cNvPr>
          <p:cNvSpPr txBox="1"/>
          <p:nvPr/>
        </p:nvSpPr>
        <p:spPr>
          <a:xfrm>
            <a:off x="7848600" y="3933189"/>
            <a:ext cx="1352064" cy="1389698"/>
          </a:xfrm>
          <a:prstGeom prst="rect">
            <a:avLst/>
          </a:prstGeom>
          <a:solidFill>
            <a:schemeClr val="bg1"/>
          </a:solidFill>
        </p:spPr>
        <p:txBody>
          <a:bodyPr wrap="square" lIns="0" tIns="0" rIns="0" bIns="0" rtlCol="0">
            <a:noAutofit/>
          </a:bodyPr>
          <a:lstStyle/>
          <a:p>
            <a:pPr algn="ctr">
              <a:spcAft>
                <a:spcPts val="600"/>
              </a:spcAft>
            </a:pPr>
            <a:r>
              <a:rPr lang="el-CY" i="1" dirty="0">
                <a:solidFill>
                  <a:schemeClr val="tx1"/>
                </a:solidFill>
                <a:effectLst/>
                <a:latin typeface="+mn-lt"/>
                <a:cs typeface="Arial" panose="020B0604020202020204" pitchFamily="34" charset="0"/>
              </a:rPr>
              <a:t>Δεν έχουν ανακαλυφθεί εγγεγραμμένες κατηγορίες αντιβιοτικών μετά το 1984</a:t>
            </a:r>
          </a:p>
        </p:txBody>
      </p:sp>
      <p:sp>
        <p:nvSpPr>
          <p:cNvPr id="6" name="TextBox 5">
            <a:extLst>
              <a:ext uri="{FF2B5EF4-FFF2-40B4-BE49-F238E27FC236}">
                <a16:creationId xmlns:a16="http://schemas.microsoft.com/office/drawing/2014/main" id="{C0E212F4-2B2E-520B-3D3F-193FA0708DF7}"/>
              </a:ext>
            </a:extLst>
          </p:cNvPr>
          <p:cNvSpPr txBox="1"/>
          <p:nvPr/>
        </p:nvSpPr>
        <p:spPr>
          <a:xfrm>
            <a:off x="9804400" y="4197350"/>
            <a:ext cx="1092200" cy="790576"/>
          </a:xfrm>
          <a:prstGeom prst="rect">
            <a:avLst/>
          </a:prstGeom>
          <a:solidFill>
            <a:srgbClr val="EF4D25"/>
          </a:solidFill>
        </p:spPr>
        <p:txBody>
          <a:bodyPr wrap="square" lIns="0" tIns="0" rIns="0" bIns="0" rtlCol="0" anchor="ctr" anchorCtr="0">
            <a:noAutofit/>
          </a:bodyPr>
          <a:lstStyle/>
          <a:p>
            <a:pPr algn="ctr">
              <a:spcAft>
                <a:spcPts val="600"/>
              </a:spcAft>
            </a:pPr>
            <a:r>
              <a:rPr lang="el-CY" sz="2400" b="1" dirty="0">
                <a:solidFill>
                  <a:schemeClr val="bg1"/>
                </a:solidFill>
                <a:effectLst/>
                <a:latin typeface="+mn-lt"/>
                <a:cs typeface="Arial" panose="020B0604020202020204" pitchFamily="34" charset="0"/>
              </a:rPr>
              <a:t>Τι θα ακολουθήσει;</a:t>
            </a:r>
          </a:p>
        </p:txBody>
      </p:sp>
      <p:sp>
        <p:nvSpPr>
          <p:cNvPr id="7" name="TextBox 6">
            <a:extLst>
              <a:ext uri="{FF2B5EF4-FFF2-40B4-BE49-F238E27FC236}">
                <a16:creationId xmlns:a16="http://schemas.microsoft.com/office/drawing/2014/main" id="{FF256EF9-D353-0216-B108-AF8698BFC730}"/>
              </a:ext>
            </a:extLst>
          </p:cNvPr>
          <p:cNvSpPr txBox="1"/>
          <p:nvPr/>
        </p:nvSpPr>
        <p:spPr>
          <a:xfrm>
            <a:off x="371475" y="6158546"/>
            <a:ext cx="10584222" cy="254954"/>
          </a:xfrm>
          <a:prstGeom prst="rect">
            <a:avLst/>
          </a:prstGeom>
          <a:solidFill>
            <a:schemeClr val="bg1"/>
          </a:solidFill>
        </p:spPr>
        <p:txBody>
          <a:bodyPr wrap="square" lIns="0" tIns="0" rIns="0" bIns="0" rtlCol="0">
            <a:noAutofit/>
          </a:bodyPr>
          <a:lstStyle/>
          <a:p>
            <a:pPr algn="l">
              <a:spcAft>
                <a:spcPts val="600"/>
              </a:spcAft>
            </a:pPr>
            <a:r>
              <a:rPr lang="el-CY" sz="1200" i="1">
                <a:solidFill>
                  <a:schemeClr val="tx1"/>
                </a:solidFill>
                <a:effectLst/>
                <a:latin typeface="+mn-lt"/>
                <a:cs typeface="Arial" panose="020B0604020202020204" pitchFamily="34" charset="0"/>
              </a:rPr>
              <a:t>Πηγή:</a:t>
            </a:r>
            <a:r>
              <a:rPr lang="el-CY" sz="1200">
                <a:solidFill>
                  <a:schemeClr val="tx1"/>
                </a:solidFill>
                <a:effectLst/>
                <a:latin typeface="+mn-lt"/>
                <a:cs typeface="Arial" panose="020B0604020202020204" pitchFamily="34" charset="0"/>
              </a:rPr>
              <a:t> ECA με βάση το "A sustained and robust pipeline of new antibacterial drugs and therapies is critical to preserve public health’, Pew Charitable Trusts. Μάιος 2016.</a:t>
            </a:r>
          </a:p>
        </p:txBody>
      </p:sp>
    </p:spTree>
    <p:extLst>
      <p:ext uri="{BB962C8B-B14F-4D97-AF65-F5344CB8AC3E}">
        <p14:creationId xmlns:p14="http://schemas.microsoft.com/office/powerpoint/2010/main" val="27924352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9C7CCC-0F86-A0BF-B0FC-01F4E68BE7D1}"/>
              </a:ext>
            </a:extLst>
          </p:cNvPr>
          <p:cNvPicPr>
            <a:picLocks noChangeAspect="1"/>
          </p:cNvPicPr>
          <p:nvPr/>
        </p:nvPicPr>
        <p:blipFill>
          <a:blip r:embed="rId3"/>
          <a:stretch>
            <a:fillRect/>
          </a:stretch>
        </p:blipFill>
        <p:spPr>
          <a:xfrm>
            <a:off x="685800" y="996950"/>
            <a:ext cx="10351735" cy="5808268"/>
          </a:xfrm>
          <a:prstGeom prst="rect">
            <a:avLst/>
          </a:prstGeom>
        </p:spPr>
      </p:pic>
      <p:sp>
        <p:nvSpPr>
          <p:cNvPr id="28" name="Rectángulo redondeado 13">
            <a:extLst>
              <a:ext uri="{FF2B5EF4-FFF2-40B4-BE49-F238E27FC236}">
                <a16:creationId xmlns:a16="http://schemas.microsoft.com/office/drawing/2014/main" id="{42C1F3A1-85B6-432A-A5EE-03DD0011563B}"/>
              </a:ext>
            </a:extLst>
          </p:cNvPr>
          <p:cNvSpPr/>
          <p:nvPr/>
        </p:nvSpPr>
        <p:spPr>
          <a:xfrm>
            <a:off x="983386" y="247805"/>
            <a:ext cx="10225227" cy="852170"/>
          </a:xfrm>
          <a:prstGeom prst="roundRect">
            <a:avLst>
              <a:gd name="adj" fmla="val 10"/>
            </a:avLst>
          </a:prstGeom>
          <a:solidFill>
            <a:srgbClr val="003399"/>
          </a:solidFill>
          <a:ln w="2222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lang="el-CY" sz="4000" b="1">
                <a:solidFill>
                  <a:schemeClr val="bg1"/>
                </a:solidFill>
                <a:latin typeface="EC Square Sans Pro" panose="020B0506040000020004" pitchFamily="34" charset="0"/>
              </a:rPr>
              <a:t>Τι μπορούμε να κάνουμε; </a:t>
            </a:r>
          </a:p>
        </p:txBody>
      </p:sp>
      <p:sp>
        <p:nvSpPr>
          <p:cNvPr id="3" name="TextBox 2">
            <a:extLst>
              <a:ext uri="{FF2B5EF4-FFF2-40B4-BE49-F238E27FC236}">
                <a16:creationId xmlns:a16="http://schemas.microsoft.com/office/drawing/2014/main" id="{0426F5E1-1DE1-666A-79CA-23FA6B97ABC1}"/>
              </a:ext>
            </a:extLst>
          </p:cNvPr>
          <p:cNvSpPr txBox="1"/>
          <p:nvPr/>
        </p:nvSpPr>
        <p:spPr>
          <a:xfrm>
            <a:off x="9525000" y="6178550"/>
            <a:ext cx="2133600" cy="523220"/>
          </a:xfrm>
          <a:prstGeom prst="rect">
            <a:avLst/>
          </a:prstGeom>
          <a:noFill/>
        </p:spPr>
        <p:txBody>
          <a:bodyPr wrap="square" rtlCol="0">
            <a:spAutoFit/>
          </a:bodyPr>
          <a:lstStyle/>
          <a:p>
            <a:r>
              <a:rPr lang="el-CY" sz="1400"/>
              <a:t>EFSA Journal 2024;22(2):8589</a:t>
            </a:r>
          </a:p>
        </p:txBody>
      </p:sp>
      <p:sp>
        <p:nvSpPr>
          <p:cNvPr id="4" name="TextBox 3">
            <a:extLst>
              <a:ext uri="{FF2B5EF4-FFF2-40B4-BE49-F238E27FC236}">
                <a16:creationId xmlns:a16="http://schemas.microsoft.com/office/drawing/2014/main" id="{06C34828-8191-68B4-FE66-BFDBE764E5B2}"/>
              </a:ext>
            </a:extLst>
          </p:cNvPr>
          <p:cNvSpPr txBox="1"/>
          <p:nvPr/>
        </p:nvSpPr>
        <p:spPr>
          <a:xfrm>
            <a:off x="772972" y="3069234"/>
            <a:ext cx="2351228" cy="852170"/>
          </a:xfrm>
          <a:prstGeom prst="rect">
            <a:avLst/>
          </a:prstGeom>
          <a:solidFill>
            <a:schemeClr val="bg1"/>
          </a:solidFill>
        </p:spPr>
        <p:txBody>
          <a:bodyPr wrap="square" lIns="0" tIns="0" rIns="0" bIns="0" rtlCol="0">
            <a:noAutofit/>
          </a:bodyPr>
          <a:lstStyle/>
          <a:p>
            <a:pPr algn="ctr"/>
            <a:r>
              <a:rPr lang="el-CY" sz="1200" b="1"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Μείωση στη χρήση αντιμικροβιακών ουσιών</a:t>
            </a:r>
          </a:p>
          <a:p>
            <a:pPr algn="ctr"/>
            <a:r>
              <a:rPr lang="el-CY" sz="1000"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(συνολική μείωση 20% στην ιατρική και 50% στην κτηνιατρική)</a:t>
            </a:r>
          </a:p>
        </p:txBody>
      </p:sp>
      <p:sp>
        <p:nvSpPr>
          <p:cNvPr id="5" name="TextBox 4">
            <a:extLst>
              <a:ext uri="{FF2B5EF4-FFF2-40B4-BE49-F238E27FC236}">
                <a16:creationId xmlns:a16="http://schemas.microsoft.com/office/drawing/2014/main" id="{A9BC1214-E8E4-2243-D972-7545DEF0E289}"/>
              </a:ext>
            </a:extLst>
          </p:cNvPr>
          <p:cNvSpPr txBox="1"/>
          <p:nvPr/>
        </p:nvSpPr>
        <p:spPr>
          <a:xfrm>
            <a:off x="4371296" y="3048914"/>
            <a:ext cx="2598014" cy="852170"/>
          </a:xfrm>
          <a:prstGeom prst="rect">
            <a:avLst/>
          </a:prstGeom>
          <a:solidFill>
            <a:schemeClr val="bg1"/>
          </a:solidFill>
        </p:spPr>
        <p:txBody>
          <a:bodyPr wrap="square" lIns="0" tIns="0" rIns="0" bIns="0" rtlCol="0">
            <a:noAutofit/>
          </a:bodyPr>
          <a:lstStyle/>
          <a:p>
            <a:pPr algn="ctr"/>
            <a:r>
              <a:rPr lang="el-CY" sz="1200" b="1" i="0">
                <a:solidFill>
                  <a:schemeClr val="tx1"/>
                </a:solidFill>
                <a:effectLst/>
                <a:latin typeface="Verdana" panose="020B0604030504040204" pitchFamily="34" charset="0"/>
                <a:ea typeface="Verdana" panose="020B0604030504040204" pitchFamily="34" charset="0"/>
                <a:cs typeface="Arial" panose="020B0604020202020204" pitchFamily="34" charset="0"/>
              </a:rPr>
              <a:t>Αυξημένη εστίαση στην πρόληψη και τον έλεγχο των λοιμώξεων</a:t>
            </a:r>
          </a:p>
          <a:p>
            <a:pPr algn="ctr"/>
            <a:r>
              <a:rPr lang="el-CY" sz="1000" i="0">
                <a:solidFill>
                  <a:schemeClr val="tx1"/>
                </a:solidFill>
                <a:effectLst/>
                <a:latin typeface="Verdana" panose="020B0604030504040204" pitchFamily="34" charset="0"/>
                <a:ea typeface="Verdana" panose="020B0604030504040204" pitchFamily="34" charset="0"/>
                <a:cs typeface="Arial" panose="020B0604020202020204" pitchFamily="34" charset="0"/>
              </a:rPr>
              <a:t>(εμβολιασμοί και καλύτερη υγιεινή)</a:t>
            </a:r>
          </a:p>
        </p:txBody>
      </p:sp>
      <p:sp>
        <p:nvSpPr>
          <p:cNvPr id="6" name="TextBox 5">
            <a:extLst>
              <a:ext uri="{FF2B5EF4-FFF2-40B4-BE49-F238E27FC236}">
                <a16:creationId xmlns:a16="http://schemas.microsoft.com/office/drawing/2014/main" id="{E784CC4D-2580-DA37-62AE-6A3D8A5F4821}"/>
              </a:ext>
            </a:extLst>
          </p:cNvPr>
          <p:cNvSpPr txBox="1"/>
          <p:nvPr/>
        </p:nvSpPr>
        <p:spPr>
          <a:xfrm>
            <a:off x="8368189" y="3069234"/>
            <a:ext cx="2598014" cy="975716"/>
          </a:xfrm>
          <a:prstGeom prst="rect">
            <a:avLst/>
          </a:prstGeom>
          <a:solidFill>
            <a:schemeClr val="bg1"/>
          </a:solidFill>
        </p:spPr>
        <p:txBody>
          <a:bodyPr wrap="square" lIns="0" tIns="0" rIns="0" bIns="0" rtlCol="0">
            <a:noAutofit/>
          </a:bodyPr>
          <a:lstStyle/>
          <a:p>
            <a:pPr algn="ctr"/>
            <a:r>
              <a:rPr lang="el-CY" sz="1200" b="1" i="0">
                <a:solidFill>
                  <a:schemeClr val="tx1"/>
                </a:solidFill>
                <a:effectLst/>
                <a:latin typeface="Verdana" panose="020B0604030504040204" pitchFamily="34" charset="0"/>
                <a:ea typeface="Verdana" panose="020B0604030504040204" pitchFamily="34" charset="0"/>
                <a:cs typeface="Arial" panose="020B0604020202020204" pitchFamily="34" charset="0"/>
              </a:rPr>
              <a:t>Υπεύθυνη και συνετή χρήση των αντιμικροβιακών ουσιών</a:t>
            </a:r>
          </a:p>
          <a:p>
            <a:pPr algn="ctr"/>
            <a:r>
              <a:rPr lang="el-CY" sz="1000" i="0">
                <a:solidFill>
                  <a:schemeClr val="tx1"/>
                </a:solidFill>
                <a:effectLst/>
                <a:latin typeface="Verdana" panose="020B0604030504040204" pitchFamily="34" charset="0"/>
                <a:ea typeface="Verdana" panose="020B0604030504040204" pitchFamily="34" charset="0"/>
                <a:cs typeface="Arial" panose="020B0604020202020204" pitchFamily="34" charset="0"/>
              </a:rPr>
              <a:t>(διαθεσιμότητα διαγνωστικών ελέγχων για επιλεκτική χρήση αντιμικροβιακών ουσιών και τήρηση των κατευθυντήριων οδηγιών για τη θεραπεία)</a:t>
            </a:r>
          </a:p>
        </p:txBody>
      </p:sp>
      <p:sp>
        <p:nvSpPr>
          <p:cNvPr id="7" name="TextBox 6">
            <a:extLst>
              <a:ext uri="{FF2B5EF4-FFF2-40B4-BE49-F238E27FC236}">
                <a16:creationId xmlns:a16="http://schemas.microsoft.com/office/drawing/2014/main" id="{1DA9239E-BDA2-E492-B342-91A2A370673F}"/>
              </a:ext>
            </a:extLst>
          </p:cNvPr>
          <p:cNvSpPr txBox="1"/>
          <p:nvPr/>
        </p:nvSpPr>
        <p:spPr>
          <a:xfrm>
            <a:off x="2659786" y="5840266"/>
            <a:ext cx="2917242" cy="975716"/>
          </a:xfrm>
          <a:prstGeom prst="rect">
            <a:avLst/>
          </a:prstGeom>
          <a:solidFill>
            <a:schemeClr val="bg1"/>
          </a:solidFill>
        </p:spPr>
        <p:txBody>
          <a:bodyPr wrap="square" lIns="0" tIns="0" rIns="0" bIns="0" rtlCol="0">
            <a:noAutofit/>
          </a:bodyPr>
          <a:lstStyle/>
          <a:p>
            <a:pPr algn="ctr"/>
            <a:r>
              <a:rPr lang="el-CY" sz="1200" b="1"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Συμπληρωματικά δεδομένα για μελλοντική ανάλυση της σχέσης μεταξύ της κατανάλωσης αντιμικροβιακών ουσιών και της ανθεκτικότητας</a:t>
            </a:r>
          </a:p>
        </p:txBody>
      </p:sp>
      <p:sp>
        <p:nvSpPr>
          <p:cNvPr id="8" name="TextBox 7">
            <a:extLst>
              <a:ext uri="{FF2B5EF4-FFF2-40B4-BE49-F238E27FC236}">
                <a16:creationId xmlns:a16="http://schemas.microsoft.com/office/drawing/2014/main" id="{795AAA69-6E6F-207F-BE7E-A25D94F82F3D}"/>
              </a:ext>
            </a:extLst>
          </p:cNvPr>
          <p:cNvSpPr txBox="1"/>
          <p:nvPr/>
        </p:nvSpPr>
        <p:spPr>
          <a:xfrm>
            <a:off x="6446114" y="5856343"/>
            <a:ext cx="2209800" cy="975716"/>
          </a:xfrm>
          <a:prstGeom prst="rect">
            <a:avLst/>
          </a:prstGeom>
          <a:solidFill>
            <a:schemeClr val="bg1"/>
          </a:solidFill>
        </p:spPr>
        <p:txBody>
          <a:bodyPr wrap="square" lIns="0" tIns="0" rIns="0" bIns="0" rtlCol="0">
            <a:noAutofit/>
          </a:bodyPr>
          <a:lstStyle/>
          <a:p>
            <a:pPr algn="ctr"/>
            <a:r>
              <a:rPr lang="el-CY" sz="1200" b="1" i="0" dirty="0">
                <a:solidFill>
                  <a:schemeClr val="tx1"/>
                </a:solidFill>
                <a:effectLst/>
                <a:latin typeface="Verdana" panose="020B0604030504040204" pitchFamily="34" charset="0"/>
                <a:ea typeface="Verdana" panose="020B0604030504040204" pitchFamily="34" charset="0"/>
                <a:cs typeface="Arial" panose="020B0604020202020204" pitchFamily="34" charset="0"/>
              </a:rPr>
              <a:t>Στοχευμένες μελέτες για την κατανόηση της μετάδοσης της ανθεκτικότητας στις αντιμικροβιακές ουσίες</a:t>
            </a:r>
          </a:p>
        </p:txBody>
      </p:sp>
    </p:spTree>
    <p:extLst>
      <p:ext uri="{BB962C8B-B14F-4D97-AF65-F5344CB8AC3E}">
        <p14:creationId xmlns:p14="http://schemas.microsoft.com/office/powerpoint/2010/main" val="878819919"/>
      </p:ext>
    </p:extLst>
  </p:cSld>
  <p:clrMapOvr>
    <a:masterClrMapping/>
  </p:clrMapOvr>
</p:sld>
</file>

<file path=ppt/theme/theme1.xml><?xml version="1.0" encoding="utf-8"?>
<a:theme xmlns:a="http://schemas.openxmlformats.org/drawingml/2006/main" name="1_Office Theme">
  <a:themeElements>
    <a:clrScheme name="Personalizado 2">
      <a:dk1>
        <a:srgbClr val="000000"/>
      </a:dk1>
      <a:lt1>
        <a:srgbClr val="FFFFFF"/>
      </a:lt1>
      <a:dk2>
        <a:srgbClr val="003399"/>
      </a:dk2>
      <a:lt2>
        <a:srgbClr val="2C7471"/>
      </a:lt2>
      <a:accent1>
        <a:srgbClr val="6BB289"/>
      </a:accent1>
      <a:accent2>
        <a:srgbClr val="EDECEC"/>
      </a:accent2>
      <a:accent3>
        <a:srgbClr val="8ACEA6"/>
      </a:accent3>
      <a:accent4>
        <a:srgbClr val="126660"/>
      </a:accent4>
      <a:accent5>
        <a:srgbClr val="3163B5"/>
      </a:accent5>
      <a:accent6>
        <a:srgbClr val="FFFFFF"/>
      </a:accent6>
      <a:hlink>
        <a:srgbClr val="4F81BD"/>
      </a:hlink>
      <a:folHlink>
        <a:srgbClr val="8064A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1752347-4e16-4ce8-a381-9ddf3e797ad6" xsi:nil="true"/>
    <lcf76f155ced4ddcb4097134ff3c332f xmlns="9b53d6be-5940-4371-8a56-d6ca0a43a11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1D7E5E20A3B6448BB831F127F5CFB05" ma:contentTypeVersion="10" ma:contentTypeDescription="Create a new document." ma:contentTypeScope="" ma:versionID="ebffcedfc4ee438384d0a3e06140505a">
  <xsd:schema xmlns:xsd="http://www.w3.org/2001/XMLSchema" xmlns:xs="http://www.w3.org/2001/XMLSchema" xmlns:p="http://schemas.microsoft.com/office/2006/metadata/properties" xmlns:ns2="9b53d6be-5940-4371-8a56-d6ca0a43a11a" xmlns:ns3="c1752347-4e16-4ce8-a381-9ddf3e797ad6" targetNamespace="http://schemas.microsoft.com/office/2006/metadata/properties" ma:root="true" ma:fieldsID="18d40dfe561e73f2d6d814587a11b20f" ns2:_="" ns3:_="">
    <xsd:import namespace="9b53d6be-5940-4371-8a56-d6ca0a43a11a"/>
    <xsd:import namespace="c1752347-4e16-4ce8-a381-9ddf3e797ad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53d6be-5940-4371-8a56-d6ca0a43a1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752347-4e16-4ce8-a381-9ddf3e797ad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ff6e862-8fe4-4eeb-87d7-41a886a2cda4}" ma:internalName="TaxCatchAll" ma:showField="CatchAllData" ma:web="c1752347-4e16-4ce8-a381-9ddf3e797ad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843ECF-8667-4401-BA6B-7F513BBAF889}">
  <ds:schemaRefs>
    <ds:schemaRef ds:uri="9b53d6be-5940-4371-8a56-d6ca0a43a11a"/>
    <ds:schemaRef ds:uri="http://purl.org/dc/dcmitype/"/>
    <ds:schemaRef ds:uri="http://purl.org/dc/terms/"/>
    <ds:schemaRef ds:uri="http://schemas.microsoft.com/office/infopath/2007/PartnerControls"/>
    <ds:schemaRef ds:uri="http://www.w3.org/XML/1998/namespace"/>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c1752347-4e16-4ce8-a381-9ddf3e797ad6"/>
  </ds:schemaRefs>
</ds:datastoreItem>
</file>

<file path=customXml/itemProps2.xml><?xml version="1.0" encoding="utf-8"?>
<ds:datastoreItem xmlns:ds="http://schemas.openxmlformats.org/officeDocument/2006/customXml" ds:itemID="{6AF3FD06-121E-4F13-9171-1254A1A22071}">
  <ds:schemaRefs>
    <ds:schemaRef ds:uri="http://schemas.microsoft.com/sharepoint/v3/contenttype/forms"/>
  </ds:schemaRefs>
</ds:datastoreItem>
</file>

<file path=customXml/itemProps3.xml><?xml version="1.0" encoding="utf-8"?>
<ds:datastoreItem xmlns:ds="http://schemas.openxmlformats.org/officeDocument/2006/customXml" ds:itemID="{8834902B-AFDC-420D-B9AA-2DA1B07CAB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b53d6be-5940-4371-8a56-d6ca0a43a11a"/>
    <ds:schemaRef ds:uri="c1752347-4e16-4ce8-a381-9ddf3e797ad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47</TotalTime>
  <Words>4767</Words>
  <Application>Microsoft Office PowerPoint</Application>
  <PresentationFormat>Custom</PresentationFormat>
  <Paragraphs>726</Paragraphs>
  <Slides>23</Slides>
  <Notes>22</Notes>
  <HiddenSlides>1</HiddenSlides>
  <MMClips>0</MMClips>
  <ScaleCrop>false</ScaleCrop>
  <HeadingPairs>
    <vt:vector size="6" baseType="variant">
      <vt:variant>
        <vt:lpstr>Fonts Used</vt:lpstr>
      </vt:variant>
      <vt:variant>
        <vt:i4>17</vt:i4>
      </vt:variant>
      <vt:variant>
        <vt:lpstr>Theme</vt:lpstr>
      </vt:variant>
      <vt:variant>
        <vt:i4>2</vt:i4>
      </vt:variant>
      <vt:variant>
        <vt:lpstr>Slide Titles</vt:lpstr>
      </vt:variant>
      <vt:variant>
        <vt:i4>23</vt:i4>
      </vt:variant>
    </vt:vector>
  </HeadingPairs>
  <TitlesOfParts>
    <vt:vector size="42" baseType="lpstr">
      <vt:lpstr>Adobe Clean DC</vt:lpstr>
      <vt:lpstr>arial</vt:lpstr>
      <vt:lpstr>arial</vt:lpstr>
      <vt:lpstr>Calibri</vt:lpstr>
      <vt:lpstr>Calibri Light</vt:lpstr>
      <vt:lpstr>EC Square Sans Pro</vt:lpstr>
      <vt:lpstr>ECSquareSansPro-Regular</vt:lpstr>
      <vt:lpstr>Google Sans</vt:lpstr>
      <vt:lpstr>Montserrat</vt:lpstr>
      <vt:lpstr>Open Sans</vt:lpstr>
      <vt:lpstr>Raleway</vt:lpstr>
      <vt:lpstr>Roboto</vt:lpstr>
      <vt:lpstr>Segoe UI</vt:lpstr>
      <vt:lpstr>Tahoma</vt:lpstr>
      <vt:lpstr>Times New Roman</vt:lpstr>
      <vt:lpstr>Verdana</vt:lpstr>
      <vt:lpstr>Wingdings</vt:lpstr>
      <vt:lpstr>1_Office Theme</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PLANTILLA_PPT</dc:title>
  <dc:creator>Monica Zabala Utrillas</dc:creator>
  <cp:lastModifiedBy>DTP</cp:lastModifiedBy>
  <cp:revision>265</cp:revision>
  <dcterms:created xsi:type="dcterms:W3CDTF">2023-11-20T15:58:16Z</dcterms:created>
  <dcterms:modified xsi:type="dcterms:W3CDTF">2024-06-12T10:55:33Z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2023-11-20T00:00:00Z</vt:filetime>
  </property>
  <property fmtid="{D5CDD505-2E9C-101B-9397-08002B2CF9AE}" pid="3" name="Creator">
    <vt:lpwstr>Adobe Illustrator 28.0 (Windows)</vt:lpwstr>
  </property>
  <property fmtid="{D5CDD505-2E9C-101B-9397-08002B2CF9AE}" pid="4" name="CreatorVersion">
    <vt:lpwstr>21.0.0</vt:lpwstr>
  </property>
  <property fmtid="{D5CDD505-2E9C-101B-9397-08002B2CF9AE}" pid="5" name="LastSaved">
    <vt:filetime>2023-11-20T00:00:00Z</vt:filetime>
  </property>
  <property fmtid="{D5CDD505-2E9C-101B-9397-08002B2CF9AE}" pid="6" name="Producer">
    <vt:lpwstr>Adobe PDF library 17.00</vt:lpwstr>
  </property>
  <property fmtid="{D5CDD505-2E9C-101B-9397-08002B2CF9AE}" pid="7" name="ContentTypeId">
    <vt:lpwstr>0x01010081D7E5E20A3B6448BB831F127F5CFB05</vt:lpwstr>
  </property>
  <property fmtid="{D5CDD505-2E9C-101B-9397-08002B2CF9AE}" pid="8" name="MSIP_Label_6bd9ddd1-4d20-43f6-abfa-fc3c07406f94_Enabled">
    <vt:lpwstr>true</vt:lpwstr>
  </property>
  <property fmtid="{D5CDD505-2E9C-101B-9397-08002B2CF9AE}" pid="9" name="MSIP_Label_6bd9ddd1-4d20-43f6-abfa-fc3c07406f94_SetDate">
    <vt:lpwstr>2024-01-31T10:53:41Z</vt:lpwstr>
  </property>
  <property fmtid="{D5CDD505-2E9C-101B-9397-08002B2CF9AE}" pid="10" name="MSIP_Label_6bd9ddd1-4d20-43f6-abfa-fc3c07406f94_Method">
    <vt:lpwstr>Standard</vt:lpwstr>
  </property>
  <property fmtid="{D5CDD505-2E9C-101B-9397-08002B2CF9AE}" pid="11" name="MSIP_Label_6bd9ddd1-4d20-43f6-abfa-fc3c07406f94_Name">
    <vt:lpwstr>Commission Use</vt:lpwstr>
  </property>
  <property fmtid="{D5CDD505-2E9C-101B-9397-08002B2CF9AE}" pid="12" name="MSIP_Label_6bd9ddd1-4d20-43f6-abfa-fc3c07406f94_SiteId">
    <vt:lpwstr>b24c8b06-522c-46fe-9080-70926f8dddb1</vt:lpwstr>
  </property>
  <property fmtid="{D5CDD505-2E9C-101B-9397-08002B2CF9AE}" pid="13" name="MSIP_Label_6bd9ddd1-4d20-43f6-abfa-fc3c07406f94_ActionId">
    <vt:lpwstr>e3c45984-78d1-4dc9-b2e6-636c6bc42d8b</vt:lpwstr>
  </property>
  <property fmtid="{D5CDD505-2E9C-101B-9397-08002B2CF9AE}" pid="14" name="MSIP_Label_6bd9ddd1-4d20-43f6-abfa-fc3c07406f94_ContentBits">
    <vt:lpwstr>0</vt:lpwstr>
  </property>
  <property fmtid="{D5CDD505-2E9C-101B-9397-08002B2CF9AE}" pid="15" name="MediaServiceImageTags">
    <vt:lpwstr/>
  </property>
</Properties>
</file>