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61" r:id="rId2"/>
    <p:sldId id="2435" r:id="rId3"/>
    <p:sldId id="2436" r:id="rId4"/>
    <p:sldId id="264" r:id="rId5"/>
    <p:sldId id="265" r:id="rId6"/>
    <p:sldId id="269" r:id="rId7"/>
    <p:sldId id="2437" r:id="rId8"/>
    <p:sldId id="263" r:id="rId9"/>
    <p:sldId id="2438" r:id="rId10"/>
    <p:sldId id="2439" r:id="rId11"/>
    <p:sldId id="257" r:id="rId12"/>
    <p:sldId id="2440" r:id="rId13"/>
    <p:sldId id="2423" r:id="rId14"/>
    <p:sldId id="2424" r:id="rId15"/>
    <p:sldId id="2429" r:id="rId16"/>
    <p:sldId id="2430" r:id="rId17"/>
    <p:sldId id="2431" r:id="rId18"/>
    <p:sldId id="2432" r:id="rId19"/>
    <p:sldId id="270" r:id="rId20"/>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B"/>
    <a:srgbClr val="003399"/>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E94AA-5192-46C1-A9FD-C233191E279F}" v="4" dt="2024-06-12T12:54:57.9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40" autoAdjust="0"/>
  </p:normalViewPr>
  <p:slideViewPr>
    <p:cSldViewPr>
      <p:cViewPr>
        <p:scale>
          <a:sx n="100" d="100"/>
          <a:sy n="100" d="100"/>
        </p:scale>
        <p:origin x="5874" y="8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pard ‎" userId="09a58b91f9e979a1" providerId="LiveId" clId="{2AEE94AA-5192-46C1-A9FD-C233191E279F}"/>
    <pc:docChg chg="undo custSel modSld modMainMaster">
      <pc:chgData name="Shepard ‎" userId="09a58b91f9e979a1" providerId="LiveId" clId="{2AEE94AA-5192-46C1-A9FD-C233191E279F}" dt="2024-06-12T12:58:01.131" v="71" actId="404"/>
      <pc:docMkLst>
        <pc:docMk/>
      </pc:docMkLst>
      <pc:sldChg chg="modSp mod">
        <pc:chgData name="Shepard ‎" userId="09a58b91f9e979a1" providerId="LiveId" clId="{2AEE94AA-5192-46C1-A9FD-C233191E279F}" dt="2024-06-12T12:56:24.063" v="33" actId="14100"/>
        <pc:sldMkLst>
          <pc:docMk/>
          <pc:sldMk cId="318393862" sldId="257"/>
        </pc:sldMkLst>
        <pc:spChg chg="mod">
          <ac:chgData name="Shepard ‎" userId="09a58b91f9e979a1" providerId="LiveId" clId="{2AEE94AA-5192-46C1-A9FD-C233191E279F}" dt="2024-06-12T12:56:24.063" v="33" actId="14100"/>
          <ac:spMkLst>
            <pc:docMk/>
            <pc:sldMk cId="318393862" sldId="257"/>
            <ac:spMk id="3" creationId="{1773ED4B-94AE-4043-B465-D839C22AE128}"/>
          </ac:spMkLst>
        </pc:spChg>
        <pc:spChg chg="mod">
          <ac:chgData name="Shepard ‎" userId="09a58b91f9e979a1" providerId="LiveId" clId="{2AEE94AA-5192-46C1-A9FD-C233191E279F}" dt="2024-06-12T12:56:24.063" v="33" actId="14100"/>
          <ac:spMkLst>
            <pc:docMk/>
            <pc:sldMk cId="318393862" sldId="257"/>
            <ac:spMk id="11" creationId="{AE1452DA-6B90-407A-9D93-E75B265E7734}"/>
          </ac:spMkLst>
        </pc:spChg>
      </pc:sldChg>
      <pc:sldChg chg="delSp mod">
        <pc:chgData name="Shepard ‎" userId="09a58b91f9e979a1" providerId="LiveId" clId="{2AEE94AA-5192-46C1-A9FD-C233191E279F}" dt="2024-06-12T12:54:23.992" v="0" actId="478"/>
        <pc:sldMkLst>
          <pc:docMk/>
          <pc:sldMk cId="2499853343" sldId="261"/>
        </pc:sldMkLst>
        <pc:spChg chg="del">
          <ac:chgData name="Shepard ‎" userId="09a58b91f9e979a1" providerId="LiveId" clId="{2AEE94AA-5192-46C1-A9FD-C233191E279F}" dt="2024-06-12T12:54:23.992" v="0" actId="478"/>
          <ac:spMkLst>
            <pc:docMk/>
            <pc:sldMk cId="2499853343" sldId="261"/>
            <ac:spMk id="4" creationId="{7556570D-5C9E-A63E-3D6F-487E465FFA64}"/>
          </ac:spMkLst>
        </pc:spChg>
      </pc:sldChg>
      <pc:sldChg chg="modSp mod">
        <pc:chgData name="Shepard ‎" userId="09a58b91f9e979a1" providerId="LiveId" clId="{2AEE94AA-5192-46C1-A9FD-C233191E279F}" dt="2024-06-12T12:55:47.935" v="24" actId="404"/>
        <pc:sldMkLst>
          <pc:docMk/>
          <pc:sldMk cId="1451190187" sldId="263"/>
        </pc:sldMkLst>
        <pc:spChg chg="mod">
          <ac:chgData name="Shepard ‎" userId="09a58b91f9e979a1" providerId="LiveId" clId="{2AEE94AA-5192-46C1-A9FD-C233191E279F}" dt="2024-06-12T12:55:47.935" v="24" actId="404"/>
          <ac:spMkLst>
            <pc:docMk/>
            <pc:sldMk cId="1451190187" sldId="263"/>
            <ac:spMk id="5" creationId="{40DAE5D8-98C6-AD52-85A3-CAE9677F2D1C}"/>
          </ac:spMkLst>
        </pc:spChg>
        <pc:picChg chg="mod">
          <ac:chgData name="Shepard ‎" userId="09a58b91f9e979a1" providerId="LiveId" clId="{2AEE94AA-5192-46C1-A9FD-C233191E279F}" dt="2024-06-12T12:55:43.928" v="22" actId="1076"/>
          <ac:picMkLst>
            <pc:docMk/>
            <pc:sldMk cId="1451190187" sldId="263"/>
            <ac:picMk id="7" creationId="{C727E8BE-A227-5C71-134C-776DC1822B87}"/>
          </ac:picMkLst>
        </pc:picChg>
      </pc:sldChg>
      <pc:sldChg chg="modSp mod">
        <pc:chgData name="Shepard ‎" userId="09a58b91f9e979a1" providerId="LiveId" clId="{2AEE94AA-5192-46C1-A9FD-C233191E279F}" dt="2024-06-12T12:55:18.625" v="11" actId="404"/>
        <pc:sldMkLst>
          <pc:docMk/>
          <pc:sldMk cId="2352327266" sldId="265"/>
        </pc:sldMkLst>
        <pc:spChg chg="mod">
          <ac:chgData name="Shepard ‎" userId="09a58b91f9e979a1" providerId="LiveId" clId="{2AEE94AA-5192-46C1-A9FD-C233191E279F}" dt="2024-06-12T12:55:18.625" v="11" actId="404"/>
          <ac:spMkLst>
            <pc:docMk/>
            <pc:sldMk cId="2352327266" sldId="265"/>
            <ac:spMk id="3" creationId="{3CC1985F-2B4D-23B7-E59D-42B758F670F7}"/>
          </ac:spMkLst>
        </pc:spChg>
      </pc:sldChg>
      <pc:sldChg chg="delSp modSp mod">
        <pc:chgData name="Shepard ‎" userId="09a58b91f9e979a1" providerId="LiveId" clId="{2AEE94AA-5192-46C1-A9FD-C233191E279F}" dt="2024-06-12T12:58:01.131" v="71" actId="404"/>
        <pc:sldMkLst>
          <pc:docMk/>
          <pc:sldMk cId="98415862" sldId="270"/>
        </pc:sldMkLst>
        <pc:spChg chg="del">
          <ac:chgData name="Shepard ‎" userId="09a58b91f9e979a1" providerId="LiveId" clId="{2AEE94AA-5192-46C1-A9FD-C233191E279F}" dt="2024-06-12T12:54:30.901" v="2" actId="478"/>
          <ac:spMkLst>
            <pc:docMk/>
            <pc:sldMk cId="98415862" sldId="270"/>
            <ac:spMk id="2" creationId="{5A6C677C-CAEC-BF55-BC73-F78C85DD1E5F}"/>
          </ac:spMkLst>
        </pc:spChg>
        <pc:spChg chg="mod">
          <ac:chgData name="Shepard ‎" userId="09a58b91f9e979a1" providerId="LiveId" clId="{2AEE94AA-5192-46C1-A9FD-C233191E279F}" dt="2024-06-12T12:58:01.131" v="71" actId="404"/>
          <ac:spMkLst>
            <pc:docMk/>
            <pc:sldMk cId="98415862" sldId="270"/>
            <ac:spMk id="3" creationId="{1FE76DF1-B49E-2D98-4FAE-4404CBE34E75}"/>
          </ac:spMkLst>
        </pc:spChg>
      </pc:sldChg>
      <pc:sldChg chg="modSp mod">
        <pc:chgData name="Shepard ‎" userId="09a58b91f9e979a1" providerId="LiveId" clId="{2AEE94AA-5192-46C1-A9FD-C233191E279F}" dt="2024-06-12T12:56:49.172" v="39" actId="1076"/>
        <pc:sldMkLst>
          <pc:docMk/>
          <pc:sldMk cId="345245682" sldId="2424"/>
        </pc:sldMkLst>
        <pc:spChg chg="mod">
          <ac:chgData name="Shepard ‎" userId="09a58b91f9e979a1" providerId="LiveId" clId="{2AEE94AA-5192-46C1-A9FD-C233191E279F}" dt="2024-06-12T12:56:42.831" v="37" actId="404"/>
          <ac:spMkLst>
            <pc:docMk/>
            <pc:sldMk cId="345245682" sldId="2424"/>
            <ac:spMk id="9" creationId="{79B9FE22-08DB-4399-993B-4F6FB172DC62}"/>
          </ac:spMkLst>
        </pc:spChg>
        <pc:spChg chg="mod">
          <ac:chgData name="Shepard ‎" userId="09a58b91f9e979a1" providerId="LiveId" clId="{2AEE94AA-5192-46C1-A9FD-C233191E279F}" dt="2024-06-12T12:56:46.232" v="38" actId="1076"/>
          <ac:spMkLst>
            <pc:docMk/>
            <pc:sldMk cId="345245682" sldId="2424"/>
            <ac:spMk id="11" creationId="{02E8B8C4-7414-478D-B927-13A09F51E318}"/>
          </ac:spMkLst>
        </pc:spChg>
        <pc:spChg chg="mod">
          <ac:chgData name="Shepard ‎" userId="09a58b91f9e979a1" providerId="LiveId" clId="{2AEE94AA-5192-46C1-A9FD-C233191E279F}" dt="2024-06-12T12:56:42.831" v="37" actId="404"/>
          <ac:spMkLst>
            <pc:docMk/>
            <pc:sldMk cId="345245682" sldId="2424"/>
            <ac:spMk id="13" creationId="{27E0B672-6AF0-4BAD-9A7E-FFFD0315AFA6}"/>
          </ac:spMkLst>
        </pc:spChg>
        <pc:spChg chg="mod">
          <ac:chgData name="Shepard ‎" userId="09a58b91f9e979a1" providerId="LiveId" clId="{2AEE94AA-5192-46C1-A9FD-C233191E279F}" dt="2024-06-12T12:56:49.172" v="39" actId="1076"/>
          <ac:spMkLst>
            <pc:docMk/>
            <pc:sldMk cId="345245682" sldId="2424"/>
            <ac:spMk id="14" creationId="{F2A686A0-74DB-4814-9CFB-E8E911DF96FE}"/>
          </ac:spMkLst>
        </pc:spChg>
        <pc:spChg chg="mod">
          <ac:chgData name="Shepard ‎" userId="09a58b91f9e979a1" providerId="LiveId" clId="{2AEE94AA-5192-46C1-A9FD-C233191E279F}" dt="2024-06-12T12:56:42.831" v="37" actId="404"/>
          <ac:spMkLst>
            <pc:docMk/>
            <pc:sldMk cId="345245682" sldId="2424"/>
            <ac:spMk id="31" creationId="{88FB0F11-B24B-41FB-9D1A-ECAF28ED0215}"/>
          </ac:spMkLst>
        </pc:spChg>
        <pc:spChg chg="mod">
          <ac:chgData name="Shepard ‎" userId="09a58b91f9e979a1" providerId="LiveId" clId="{2AEE94AA-5192-46C1-A9FD-C233191E279F}" dt="2024-06-12T12:56:42.831" v="37" actId="404"/>
          <ac:spMkLst>
            <pc:docMk/>
            <pc:sldMk cId="345245682" sldId="2424"/>
            <ac:spMk id="32" creationId="{AA9B826B-585E-4DC3-84E0-C2536598BF5C}"/>
          </ac:spMkLst>
        </pc:spChg>
        <pc:spChg chg="mod">
          <ac:chgData name="Shepard ‎" userId="09a58b91f9e979a1" providerId="LiveId" clId="{2AEE94AA-5192-46C1-A9FD-C233191E279F}" dt="2024-06-12T12:56:42.831" v="37" actId="404"/>
          <ac:spMkLst>
            <pc:docMk/>
            <pc:sldMk cId="345245682" sldId="2424"/>
            <ac:spMk id="33" creationId="{D73860A3-CDA5-4E10-853B-CF537A85DFB0}"/>
          </ac:spMkLst>
        </pc:spChg>
        <pc:spChg chg="mod">
          <ac:chgData name="Shepard ‎" userId="09a58b91f9e979a1" providerId="LiveId" clId="{2AEE94AA-5192-46C1-A9FD-C233191E279F}" dt="2024-06-12T12:56:42.831" v="37" actId="404"/>
          <ac:spMkLst>
            <pc:docMk/>
            <pc:sldMk cId="345245682" sldId="2424"/>
            <ac:spMk id="34" creationId="{E6E6C5FF-1EC3-4B68-BF84-C2EB0A65DA98}"/>
          </ac:spMkLst>
        </pc:spChg>
        <pc:spChg chg="mod">
          <ac:chgData name="Shepard ‎" userId="09a58b91f9e979a1" providerId="LiveId" clId="{2AEE94AA-5192-46C1-A9FD-C233191E279F}" dt="2024-06-12T12:56:42.831" v="37" actId="404"/>
          <ac:spMkLst>
            <pc:docMk/>
            <pc:sldMk cId="345245682" sldId="2424"/>
            <ac:spMk id="35" creationId="{D0BD4936-E1CB-4E72-8C03-E8C4D661EC4A}"/>
          </ac:spMkLst>
        </pc:spChg>
        <pc:spChg chg="mod">
          <ac:chgData name="Shepard ‎" userId="09a58b91f9e979a1" providerId="LiveId" clId="{2AEE94AA-5192-46C1-A9FD-C233191E279F}" dt="2024-06-12T12:56:42.831" v="37" actId="404"/>
          <ac:spMkLst>
            <pc:docMk/>
            <pc:sldMk cId="345245682" sldId="2424"/>
            <ac:spMk id="36" creationId="{57D477ED-9285-4237-9023-A7003D2F9CD5}"/>
          </ac:spMkLst>
        </pc:spChg>
        <pc:cxnChg chg="mod">
          <ac:chgData name="Shepard ‎" userId="09a58b91f9e979a1" providerId="LiveId" clId="{2AEE94AA-5192-46C1-A9FD-C233191E279F}" dt="2024-06-12T12:56:42.831" v="37" actId="404"/>
          <ac:cxnSpMkLst>
            <pc:docMk/>
            <pc:sldMk cId="345245682" sldId="2424"/>
            <ac:cxnSpMk id="10" creationId="{59BFA582-9369-46AB-89BE-5729D0437B13}"/>
          </ac:cxnSpMkLst>
        </pc:cxnChg>
        <pc:cxnChg chg="mod">
          <ac:chgData name="Shepard ‎" userId="09a58b91f9e979a1" providerId="LiveId" clId="{2AEE94AA-5192-46C1-A9FD-C233191E279F}" dt="2024-06-12T12:56:46.232" v="38" actId="1076"/>
          <ac:cxnSpMkLst>
            <pc:docMk/>
            <pc:sldMk cId="345245682" sldId="2424"/>
            <ac:cxnSpMk id="22" creationId="{581EC61A-0E63-47D1-BA22-B89D2673AB75}"/>
          </ac:cxnSpMkLst>
        </pc:cxnChg>
        <pc:cxnChg chg="mod">
          <ac:chgData name="Shepard ‎" userId="09a58b91f9e979a1" providerId="LiveId" clId="{2AEE94AA-5192-46C1-A9FD-C233191E279F}" dt="2024-06-12T12:56:42.831" v="37" actId="404"/>
          <ac:cxnSpMkLst>
            <pc:docMk/>
            <pc:sldMk cId="345245682" sldId="2424"/>
            <ac:cxnSpMk id="41" creationId="{F006C285-40B9-4F63-80A4-59B549E301B8}"/>
          </ac:cxnSpMkLst>
        </pc:cxnChg>
        <pc:cxnChg chg="mod">
          <ac:chgData name="Shepard ‎" userId="09a58b91f9e979a1" providerId="LiveId" clId="{2AEE94AA-5192-46C1-A9FD-C233191E279F}" dt="2024-06-12T12:56:42.831" v="37" actId="404"/>
          <ac:cxnSpMkLst>
            <pc:docMk/>
            <pc:sldMk cId="345245682" sldId="2424"/>
            <ac:cxnSpMk id="42" creationId="{8B0FC049-9EB2-4121-A610-B73533CB65E7}"/>
          </ac:cxnSpMkLst>
        </pc:cxnChg>
        <pc:cxnChg chg="mod">
          <ac:chgData name="Shepard ‎" userId="09a58b91f9e979a1" providerId="LiveId" clId="{2AEE94AA-5192-46C1-A9FD-C233191E279F}" dt="2024-06-12T12:56:42.831" v="37" actId="404"/>
          <ac:cxnSpMkLst>
            <pc:docMk/>
            <pc:sldMk cId="345245682" sldId="2424"/>
            <ac:cxnSpMk id="53" creationId="{5E1995BA-2890-4E2A-AE58-FB65A669ECEF}"/>
          </ac:cxnSpMkLst>
        </pc:cxnChg>
      </pc:sldChg>
      <pc:sldChg chg="modSp mod">
        <pc:chgData name="Shepard ‎" userId="09a58b91f9e979a1" providerId="LiveId" clId="{2AEE94AA-5192-46C1-A9FD-C233191E279F}" dt="2024-06-12T12:57:07.170" v="46"/>
        <pc:sldMkLst>
          <pc:docMk/>
          <pc:sldMk cId="3660388990" sldId="2429"/>
        </pc:sldMkLst>
        <pc:spChg chg="mod">
          <ac:chgData name="Shepard ‎" userId="09a58b91f9e979a1" providerId="LiveId" clId="{2AEE94AA-5192-46C1-A9FD-C233191E279F}" dt="2024-06-12T12:57:07.170" v="46"/>
          <ac:spMkLst>
            <pc:docMk/>
            <pc:sldMk cId="3660388990" sldId="2429"/>
            <ac:spMk id="3" creationId="{29F77169-D6F3-3A29-A496-4C7746DE3EF6}"/>
          </ac:spMkLst>
        </pc:spChg>
        <pc:spChg chg="mod">
          <ac:chgData name="Shepard ‎" userId="09a58b91f9e979a1" providerId="LiveId" clId="{2AEE94AA-5192-46C1-A9FD-C233191E279F}" dt="2024-06-12T12:56:55.428" v="41" actId="14100"/>
          <ac:spMkLst>
            <pc:docMk/>
            <pc:sldMk cId="3660388990" sldId="2429"/>
            <ac:spMk id="16" creationId="{CA4F286C-8610-4DEC-92C0-47FD21775EE4}"/>
          </ac:spMkLst>
        </pc:spChg>
      </pc:sldChg>
      <pc:sldChg chg="modSp mod">
        <pc:chgData name="Shepard ‎" userId="09a58b91f9e979a1" providerId="LiveId" clId="{2AEE94AA-5192-46C1-A9FD-C233191E279F}" dt="2024-06-12T12:57:14.389" v="48" actId="14100"/>
        <pc:sldMkLst>
          <pc:docMk/>
          <pc:sldMk cId="1202217210" sldId="2430"/>
        </pc:sldMkLst>
        <pc:spChg chg="mod">
          <ac:chgData name="Shepard ‎" userId="09a58b91f9e979a1" providerId="LiveId" clId="{2AEE94AA-5192-46C1-A9FD-C233191E279F}" dt="2024-06-12T12:57:10.904" v="47" actId="404"/>
          <ac:spMkLst>
            <pc:docMk/>
            <pc:sldMk cId="1202217210" sldId="2430"/>
            <ac:spMk id="11" creationId="{363ADD4D-C1B2-4637-8DEC-175D9887CC7C}"/>
          </ac:spMkLst>
        </pc:spChg>
        <pc:spChg chg="mod">
          <ac:chgData name="Shepard ‎" userId="09a58b91f9e979a1" providerId="LiveId" clId="{2AEE94AA-5192-46C1-A9FD-C233191E279F}" dt="2024-06-12T12:57:14.389" v="48" actId="14100"/>
          <ac:spMkLst>
            <pc:docMk/>
            <pc:sldMk cId="1202217210" sldId="2430"/>
            <ac:spMk id="16" creationId="{CA4F286C-8610-4DEC-92C0-47FD21775EE4}"/>
          </ac:spMkLst>
        </pc:spChg>
        <pc:spChg chg="mod">
          <ac:chgData name="Shepard ‎" userId="09a58b91f9e979a1" providerId="LiveId" clId="{2AEE94AA-5192-46C1-A9FD-C233191E279F}" dt="2024-06-12T12:57:10.904" v="47" actId="404"/>
          <ac:spMkLst>
            <pc:docMk/>
            <pc:sldMk cId="1202217210" sldId="2430"/>
            <ac:spMk id="18" creationId="{B3DCE263-F95B-4BDC-B187-2EAB9E07A708}"/>
          </ac:spMkLst>
        </pc:spChg>
      </pc:sldChg>
      <pc:sldChg chg="modSp mod">
        <pc:chgData name="Shepard ‎" userId="09a58b91f9e979a1" providerId="LiveId" clId="{2AEE94AA-5192-46C1-A9FD-C233191E279F}" dt="2024-06-12T12:57:43.911" v="64" actId="404"/>
        <pc:sldMkLst>
          <pc:docMk/>
          <pc:sldMk cId="1279130326" sldId="2431"/>
        </pc:sldMkLst>
        <pc:spChg chg="mod">
          <ac:chgData name="Shepard ‎" userId="09a58b91f9e979a1" providerId="LiveId" clId="{2AEE94AA-5192-46C1-A9FD-C233191E279F}" dt="2024-06-12T12:57:40.305" v="60" actId="404"/>
          <ac:spMkLst>
            <pc:docMk/>
            <pc:sldMk cId="1279130326" sldId="2431"/>
            <ac:spMk id="3" creationId="{D69CFB79-DCC6-4A5E-95D6-01BBC7DF94FC}"/>
          </ac:spMkLst>
        </pc:spChg>
        <pc:spChg chg="mod">
          <ac:chgData name="Shepard ‎" userId="09a58b91f9e979a1" providerId="LiveId" clId="{2AEE94AA-5192-46C1-A9FD-C233191E279F}" dt="2024-06-12T12:57:38.344" v="59" actId="1076"/>
          <ac:spMkLst>
            <pc:docMk/>
            <pc:sldMk cId="1279130326" sldId="2431"/>
            <ac:spMk id="6" creationId="{1E69013A-BA47-0DBA-FBFF-3BDFD4D48C6A}"/>
          </ac:spMkLst>
        </pc:spChg>
        <pc:spChg chg="mod">
          <ac:chgData name="Shepard ‎" userId="09a58b91f9e979a1" providerId="LiveId" clId="{2AEE94AA-5192-46C1-A9FD-C233191E279F}" dt="2024-06-12T12:57:17.742" v="49" actId="404"/>
          <ac:spMkLst>
            <pc:docMk/>
            <pc:sldMk cId="1279130326" sldId="2431"/>
            <ac:spMk id="12" creationId="{FB890F7B-FD8B-4B2B-B7E0-AA6C2D64ACC7}"/>
          </ac:spMkLst>
        </pc:spChg>
        <pc:spChg chg="mod">
          <ac:chgData name="Shepard ‎" userId="09a58b91f9e979a1" providerId="LiveId" clId="{2AEE94AA-5192-46C1-A9FD-C233191E279F}" dt="2024-06-12T12:57:24.409" v="54" actId="1076"/>
          <ac:spMkLst>
            <pc:docMk/>
            <pc:sldMk cId="1279130326" sldId="2431"/>
            <ac:spMk id="25" creationId="{85AB590C-E616-498F-B4C0-539B365F84A2}"/>
          </ac:spMkLst>
        </pc:spChg>
        <pc:spChg chg="mod">
          <ac:chgData name="Shepard ‎" userId="09a58b91f9e979a1" providerId="LiveId" clId="{2AEE94AA-5192-46C1-A9FD-C233191E279F}" dt="2024-06-12T12:57:30.967" v="57" actId="404"/>
          <ac:spMkLst>
            <pc:docMk/>
            <pc:sldMk cId="1279130326" sldId="2431"/>
            <ac:spMk id="44" creationId="{84BFF4A6-BBE2-4675-8DE5-391F4D5279A3}"/>
          </ac:spMkLst>
        </pc:spChg>
        <pc:spChg chg="mod">
          <ac:chgData name="Shepard ‎" userId="09a58b91f9e979a1" providerId="LiveId" clId="{2AEE94AA-5192-46C1-A9FD-C233191E279F}" dt="2024-06-12T12:57:36.365" v="58" actId="1076"/>
          <ac:spMkLst>
            <pc:docMk/>
            <pc:sldMk cId="1279130326" sldId="2431"/>
            <ac:spMk id="46" creationId="{0F224CF6-315A-4D6F-A3DF-4BD412127554}"/>
          </ac:spMkLst>
        </pc:spChg>
        <pc:spChg chg="mod">
          <ac:chgData name="Shepard ‎" userId="09a58b91f9e979a1" providerId="LiveId" clId="{2AEE94AA-5192-46C1-A9FD-C233191E279F}" dt="2024-06-12T12:57:43.911" v="64" actId="404"/>
          <ac:spMkLst>
            <pc:docMk/>
            <pc:sldMk cId="1279130326" sldId="2431"/>
            <ac:spMk id="52" creationId="{E8EB0811-57B5-4783-A1D3-DB86F6C44A22}"/>
          </ac:spMkLst>
        </pc:spChg>
      </pc:sldChg>
      <pc:sldChg chg="modSp mod">
        <pc:chgData name="Shepard ‎" userId="09a58b91f9e979a1" providerId="LiveId" clId="{2AEE94AA-5192-46C1-A9FD-C233191E279F}" dt="2024-06-12T12:57:56.383" v="69" actId="404"/>
        <pc:sldMkLst>
          <pc:docMk/>
          <pc:sldMk cId="2844523372" sldId="2432"/>
        </pc:sldMkLst>
        <pc:spChg chg="mod">
          <ac:chgData name="Shepard ‎" userId="09a58b91f9e979a1" providerId="LiveId" clId="{2AEE94AA-5192-46C1-A9FD-C233191E279F}" dt="2024-06-12T12:57:53.729" v="67" actId="404"/>
          <ac:spMkLst>
            <pc:docMk/>
            <pc:sldMk cId="2844523372" sldId="2432"/>
            <ac:spMk id="3" creationId="{D69CFB79-DCC6-4A5E-95D6-01BBC7DF94FC}"/>
          </ac:spMkLst>
        </pc:spChg>
        <pc:spChg chg="mod">
          <ac:chgData name="Shepard ‎" userId="09a58b91f9e979a1" providerId="LiveId" clId="{2AEE94AA-5192-46C1-A9FD-C233191E279F}" dt="2024-06-12T12:57:56.383" v="69" actId="404"/>
          <ac:spMkLst>
            <pc:docMk/>
            <pc:sldMk cId="2844523372" sldId="2432"/>
            <ac:spMk id="4" creationId="{E304F996-CD22-05C5-1BA8-238626B8D25C}"/>
          </ac:spMkLst>
        </pc:spChg>
        <pc:spChg chg="mod">
          <ac:chgData name="Shepard ‎" userId="09a58b91f9e979a1" providerId="LiveId" clId="{2AEE94AA-5192-46C1-A9FD-C233191E279F}" dt="2024-06-12T12:57:49.649" v="65" actId="14100"/>
          <ac:spMkLst>
            <pc:docMk/>
            <pc:sldMk cId="2844523372" sldId="2432"/>
            <ac:spMk id="25" creationId="{85AB590C-E616-498F-B4C0-539B365F84A2}"/>
          </ac:spMkLst>
        </pc:spChg>
        <pc:spChg chg="mod">
          <ac:chgData name="Shepard ‎" userId="09a58b91f9e979a1" providerId="LiveId" clId="{2AEE94AA-5192-46C1-A9FD-C233191E279F}" dt="2024-06-12T12:57:49.649" v="65" actId="14100"/>
          <ac:spMkLst>
            <pc:docMk/>
            <pc:sldMk cId="2844523372" sldId="2432"/>
            <ac:spMk id="42" creationId="{953E6DCE-5177-4DAC-8E53-E1158AC9BFB0}"/>
          </ac:spMkLst>
        </pc:spChg>
        <pc:spChg chg="mod">
          <ac:chgData name="Shepard ‎" userId="09a58b91f9e979a1" providerId="LiveId" clId="{2AEE94AA-5192-46C1-A9FD-C233191E279F}" dt="2024-06-12T12:57:49.649" v="65" actId="14100"/>
          <ac:spMkLst>
            <pc:docMk/>
            <pc:sldMk cId="2844523372" sldId="2432"/>
            <ac:spMk id="44" creationId="{84BFF4A6-BBE2-4675-8DE5-391F4D5279A3}"/>
          </ac:spMkLst>
        </pc:spChg>
        <pc:spChg chg="mod">
          <ac:chgData name="Shepard ‎" userId="09a58b91f9e979a1" providerId="LiveId" clId="{2AEE94AA-5192-46C1-A9FD-C233191E279F}" dt="2024-06-12T12:57:49.649" v="65" actId="14100"/>
          <ac:spMkLst>
            <pc:docMk/>
            <pc:sldMk cId="2844523372" sldId="2432"/>
            <ac:spMk id="46" creationId="{0F224CF6-315A-4D6F-A3DF-4BD412127554}"/>
          </ac:spMkLst>
        </pc:spChg>
      </pc:sldChg>
      <pc:sldChg chg="delSp mod">
        <pc:chgData name="Shepard ‎" userId="09a58b91f9e979a1" providerId="LiveId" clId="{2AEE94AA-5192-46C1-A9FD-C233191E279F}" dt="2024-06-12T12:54:26.645" v="1" actId="478"/>
        <pc:sldMkLst>
          <pc:docMk/>
          <pc:sldMk cId="3164677538" sldId="2435"/>
        </pc:sldMkLst>
        <pc:spChg chg="del">
          <ac:chgData name="Shepard ‎" userId="09a58b91f9e979a1" providerId="LiveId" clId="{2AEE94AA-5192-46C1-A9FD-C233191E279F}" dt="2024-06-12T12:54:26.645" v="1" actId="478"/>
          <ac:spMkLst>
            <pc:docMk/>
            <pc:sldMk cId="3164677538" sldId="2435"/>
            <ac:spMk id="4" creationId="{BAC4774C-5A0C-B76D-7D30-948F2D733065}"/>
          </ac:spMkLst>
        </pc:spChg>
      </pc:sldChg>
      <pc:sldChg chg="delSp modSp mod">
        <pc:chgData name="Shepard ‎" userId="09a58b91f9e979a1" providerId="LiveId" clId="{2AEE94AA-5192-46C1-A9FD-C233191E279F}" dt="2024-06-12T12:55:36.010" v="20" actId="404"/>
        <pc:sldMkLst>
          <pc:docMk/>
          <pc:sldMk cId="2319253029" sldId="2437"/>
        </pc:sldMkLst>
        <pc:spChg chg="del">
          <ac:chgData name="Shepard ‎" userId="09a58b91f9e979a1" providerId="LiveId" clId="{2AEE94AA-5192-46C1-A9FD-C233191E279F}" dt="2024-06-12T12:55:27.045" v="14" actId="478"/>
          <ac:spMkLst>
            <pc:docMk/>
            <pc:sldMk cId="2319253029" sldId="2437"/>
            <ac:spMk id="6" creationId="{283F4B14-2344-520B-C306-5F124B9CB48A}"/>
          </ac:spMkLst>
        </pc:spChg>
        <pc:spChg chg="del">
          <ac:chgData name="Shepard ‎" userId="09a58b91f9e979a1" providerId="LiveId" clId="{2AEE94AA-5192-46C1-A9FD-C233191E279F}" dt="2024-06-12T12:55:27.045" v="14" actId="478"/>
          <ac:spMkLst>
            <pc:docMk/>
            <pc:sldMk cId="2319253029" sldId="2437"/>
            <ac:spMk id="7" creationId="{26456068-3683-AFC6-59CB-F3E25900825F}"/>
          </ac:spMkLst>
        </pc:spChg>
        <pc:spChg chg="del mod">
          <ac:chgData name="Shepard ‎" userId="09a58b91f9e979a1" providerId="LiveId" clId="{2AEE94AA-5192-46C1-A9FD-C233191E279F}" dt="2024-06-12T12:55:27.045" v="14" actId="478"/>
          <ac:spMkLst>
            <pc:docMk/>
            <pc:sldMk cId="2319253029" sldId="2437"/>
            <ac:spMk id="9" creationId="{768C207C-B4D1-4FDD-2DFF-72B02324C3E1}"/>
          </ac:spMkLst>
        </pc:spChg>
        <pc:spChg chg="mod">
          <ac:chgData name="Shepard ‎" userId="09a58b91f9e979a1" providerId="LiveId" clId="{2AEE94AA-5192-46C1-A9FD-C233191E279F}" dt="2024-06-12T12:55:30.190" v="16" actId="404"/>
          <ac:spMkLst>
            <pc:docMk/>
            <pc:sldMk cId="2319253029" sldId="2437"/>
            <ac:spMk id="11" creationId="{0D8ED76D-AF96-BBF2-2A0D-2651035EFCE7}"/>
          </ac:spMkLst>
        </pc:spChg>
        <pc:spChg chg="del">
          <ac:chgData name="Shepard ‎" userId="09a58b91f9e979a1" providerId="LiveId" clId="{2AEE94AA-5192-46C1-A9FD-C233191E279F}" dt="2024-06-12T12:55:27.045" v="14" actId="478"/>
          <ac:spMkLst>
            <pc:docMk/>
            <pc:sldMk cId="2319253029" sldId="2437"/>
            <ac:spMk id="14" creationId="{83CC60B3-53A5-EF55-FE9D-6F392038DD9A}"/>
          </ac:spMkLst>
        </pc:spChg>
        <pc:graphicFrameChg chg="modGraphic">
          <ac:chgData name="Shepard ‎" userId="09a58b91f9e979a1" providerId="LiveId" clId="{2AEE94AA-5192-46C1-A9FD-C233191E279F}" dt="2024-06-12T12:55:36.010" v="20" actId="404"/>
          <ac:graphicFrameMkLst>
            <pc:docMk/>
            <pc:sldMk cId="2319253029" sldId="2437"/>
            <ac:graphicFrameMk id="8" creationId="{A145D475-7929-C6C5-47BF-3D241A43CA54}"/>
          </ac:graphicFrameMkLst>
        </pc:graphicFrameChg>
      </pc:sldChg>
      <pc:sldChg chg="modSp mod">
        <pc:chgData name="Shepard ‎" userId="09a58b91f9e979a1" providerId="LiveId" clId="{2AEE94AA-5192-46C1-A9FD-C233191E279F}" dt="2024-06-12T12:55:58.166" v="28" actId="404"/>
        <pc:sldMkLst>
          <pc:docMk/>
          <pc:sldMk cId="2985533247" sldId="2438"/>
        </pc:sldMkLst>
        <pc:spChg chg="mod">
          <ac:chgData name="Shepard ‎" userId="09a58b91f9e979a1" providerId="LiveId" clId="{2AEE94AA-5192-46C1-A9FD-C233191E279F}" dt="2024-06-12T12:55:54.139" v="26" actId="404"/>
          <ac:spMkLst>
            <pc:docMk/>
            <pc:sldMk cId="2985533247" sldId="2438"/>
            <ac:spMk id="4" creationId="{A764A749-AA42-C853-FD73-420B294506BE}"/>
          </ac:spMkLst>
        </pc:spChg>
        <pc:spChg chg="mod">
          <ac:chgData name="Shepard ‎" userId="09a58b91f9e979a1" providerId="LiveId" clId="{2AEE94AA-5192-46C1-A9FD-C233191E279F}" dt="2024-06-12T12:55:58.166" v="28" actId="404"/>
          <ac:spMkLst>
            <pc:docMk/>
            <pc:sldMk cId="2985533247" sldId="2438"/>
            <ac:spMk id="7" creationId="{EA4417AB-748C-32E0-3B7F-ABF1723EB03A}"/>
          </ac:spMkLst>
        </pc:spChg>
        <pc:spChg chg="mod">
          <ac:chgData name="Shepard ‎" userId="09a58b91f9e979a1" providerId="LiveId" clId="{2AEE94AA-5192-46C1-A9FD-C233191E279F}" dt="2024-06-12T12:55:51.453" v="25" actId="404"/>
          <ac:spMkLst>
            <pc:docMk/>
            <pc:sldMk cId="2985533247" sldId="2438"/>
            <ac:spMk id="11" creationId="{A7AEB3FF-7FF6-E29F-49FF-7CD86CAD7884}"/>
          </ac:spMkLst>
        </pc:spChg>
      </pc:sldChg>
      <pc:sldChg chg="modSp mod">
        <pc:chgData name="Shepard ‎" userId="09a58b91f9e979a1" providerId="LiveId" clId="{2AEE94AA-5192-46C1-A9FD-C233191E279F}" dt="2024-06-12T12:56:33.730" v="36" actId="255"/>
        <pc:sldMkLst>
          <pc:docMk/>
          <pc:sldMk cId="312144884" sldId="2440"/>
        </pc:sldMkLst>
        <pc:spChg chg="mod">
          <ac:chgData name="Shepard ‎" userId="09a58b91f9e979a1" providerId="LiveId" clId="{2AEE94AA-5192-46C1-A9FD-C233191E279F}" dt="2024-06-12T12:56:33.730" v="36" actId="255"/>
          <ac:spMkLst>
            <pc:docMk/>
            <pc:sldMk cId="312144884" sldId="2440"/>
            <ac:spMk id="3" creationId="{19F8ACAB-5F91-C0DF-5207-8103690BD5E3}"/>
          </ac:spMkLst>
        </pc:spChg>
      </pc:sldChg>
      <pc:sldMasterChg chg="modSldLayout">
        <pc:chgData name="Shepard ‎" userId="09a58b91f9e979a1" providerId="LiveId" clId="{2AEE94AA-5192-46C1-A9FD-C233191E279F}" dt="2024-06-12T12:54:57.921" v="10"/>
        <pc:sldMasterMkLst>
          <pc:docMk/>
          <pc:sldMasterMk cId="0" sldId="2147483648"/>
        </pc:sldMasterMkLst>
        <pc:sldLayoutChg chg="addSp delSp modSp mod">
          <pc:chgData name="Shepard ‎" userId="09a58b91f9e979a1" providerId="LiveId" clId="{2AEE94AA-5192-46C1-A9FD-C233191E279F}" dt="2024-06-12T12:54:56.026" v="8"/>
          <pc:sldLayoutMkLst>
            <pc:docMk/>
            <pc:sldMasterMk cId="0" sldId="2147483648"/>
            <pc:sldLayoutMk cId="0" sldId="2147483662"/>
          </pc:sldLayoutMkLst>
          <pc:picChg chg="add mod">
            <ac:chgData name="Shepard ‎" userId="09a58b91f9e979a1" providerId="LiveId" clId="{2AEE94AA-5192-46C1-A9FD-C233191E279F}" dt="2024-06-12T12:54:56.026" v="8"/>
            <ac:picMkLst>
              <pc:docMk/>
              <pc:sldMasterMk cId="0" sldId="2147483648"/>
              <pc:sldLayoutMk cId="0" sldId="2147483662"/>
              <ac:picMk id="2" creationId="{76295F0D-0565-A90E-3282-B466E53EA25B}"/>
            </ac:picMkLst>
          </pc:picChg>
          <pc:picChg chg="del">
            <ac:chgData name="Shepard ‎" userId="09a58b91f9e979a1" providerId="LiveId" clId="{2AEE94AA-5192-46C1-A9FD-C233191E279F}" dt="2024-06-12T12:54:55.373" v="7" actId="478"/>
            <ac:picMkLst>
              <pc:docMk/>
              <pc:sldMasterMk cId="0" sldId="2147483648"/>
              <pc:sldLayoutMk cId="0" sldId="2147483662"/>
              <ac:picMk id="51" creationId="{1007B104-92BA-4BA5-A656-DA433D20A54C}"/>
            </ac:picMkLst>
          </pc:picChg>
        </pc:sldLayoutChg>
        <pc:sldLayoutChg chg="addSp delSp modSp mod">
          <pc:chgData name="Shepard ‎" userId="09a58b91f9e979a1" providerId="LiveId" clId="{2AEE94AA-5192-46C1-A9FD-C233191E279F}" dt="2024-06-12T12:54:50.465" v="6"/>
          <pc:sldLayoutMkLst>
            <pc:docMk/>
            <pc:sldMasterMk cId="0" sldId="2147483648"/>
            <pc:sldLayoutMk cId="1616781686" sldId="2147483670"/>
          </pc:sldLayoutMkLst>
          <pc:picChg chg="add mod">
            <ac:chgData name="Shepard ‎" userId="09a58b91f9e979a1" providerId="LiveId" clId="{2AEE94AA-5192-46C1-A9FD-C233191E279F}" dt="2024-06-12T12:54:50.465" v="6"/>
            <ac:picMkLst>
              <pc:docMk/>
              <pc:sldMasterMk cId="0" sldId="2147483648"/>
              <pc:sldLayoutMk cId="1616781686" sldId="2147483670"/>
              <ac:picMk id="2" creationId="{038F5E7E-6D20-6A3B-3C5F-38D357329113}"/>
            </ac:picMkLst>
          </pc:picChg>
          <pc:picChg chg="del">
            <ac:chgData name="Shepard ‎" userId="09a58b91f9e979a1" providerId="LiveId" clId="{2AEE94AA-5192-46C1-A9FD-C233191E279F}" dt="2024-06-12T12:54:49.877" v="5" actId="478"/>
            <ac:picMkLst>
              <pc:docMk/>
              <pc:sldMasterMk cId="0" sldId="2147483648"/>
              <pc:sldLayoutMk cId="1616781686" sldId="2147483670"/>
              <ac:picMk id="37" creationId="{C53E509D-9C05-4F64-B596-3792F76B9CA7}"/>
            </ac:picMkLst>
          </pc:picChg>
        </pc:sldLayoutChg>
        <pc:sldLayoutChg chg="addSp delSp modSp mod">
          <pc:chgData name="Shepard ‎" userId="09a58b91f9e979a1" providerId="LiveId" clId="{2AEE94AA-5192-46C1-A9FD-C233191E279F}" dt="2024-06-12T12:54:48.209" v="4"/>
          <pc:sldLayoutMkLst>
            <pc:docMk/>
            <pc:sldMasterMk cId="0" sldId="2147483648"/>
            <pc:sldLayoutMk cId="2338063851" sldId="2147483671"/>
          </pc:sldLayoutMkLst>
          <pc:picChg chg="add mod">
            <ac:chgData name="Shepard ‎" userId="09a58b91f9e979a1" providerId="LiveId" clId="{2AEE94AA-5192-46C1-A9FD-C233191E279F}" dt="2024-06-12T12:54:48.209" v="4"/>
            <ac:picMkLst>
              <pc:docMk/>
              <pc:sldMasterMk cId="0" sldId="2147483648"/>
              <pc:sldLayoutMk cId="2338063851" sldId="2147483671"/>
              <ac:picMk id="2" creationId="{CF24CF7E-3E63-8E57-764F-F126A1DFD78C}"/>
            </ac:picMkLst>
          </pc:picChg>
          <pc:picChg chg="del">
            <ac:chgData name="Shepard ‎" userId="09a58b91f9e979a1" providerId="LiveId" clId="{2AEE94AA-5192-46C1-A9FD-C233191E279F}" dt="2024-06-12T12:54:47.397" v="3" actId="478"/>
            <ac:picMkLst>
              <pc:docMk/>
              <pc:sldMasterMk cId="0" sldId="2147483648"/>
              <pc:sldLayoutMk cId="2338063851" sldId="2147483671"/>
              <ac:picMk id="34" creationId="{582D17B3-5A6C-42CA-853B-4103A0708918}"/>
            </ac:picMkLst>
          </pc:picChg>
        </pc:sldLayoutChg>
        <pc:sldLayoutChg chg="addSp delSp modSp mod">
          <pc:chgData name="Shepard ‎" userId="09a58b91f9e979a1" providerId="LiveId" clId="{2AEE94AA-5192-46C1-A9FD-C233191E279F}" dt="2024-06-12T12:54:57.921" v="10"/>
          <pc:sldLayoutMkLst>
            <pc:docMk/>
            <pc:sldMasterMk cId="0" sldId="2147483648"/>
            <pc:sldLayoutMk cId="417991825" sldId="2147483672"/>
          </pc:sldLayoutMkLst>
          <pc:picChg chg="add mod">
            <ac:chgData name="Shepard ‎" userId="09a58b91f9e979a1" providerId="LiveId" clId="{2AEE94AA-5192-46C1-A9FD-C233191E279F}" dt="2024-06-12T12:54:57.921" v="10"/>
            <ac:picMkLst>
              <pc:docMk/>
              <pc:sldMasterMk cId="0" sldId="2147483648"/>
              <pc:sldLayoutMk cId="417991825" sldId="2147483672"/>
              <ac:picMk id="2" creationId="{9F11BD58-7BB4-CF8F-62A6-66C2461B96B9}"/>
            </ac:picMkLst>
          </pc:picChg>
          <pc:picChg chg="del">
            <ac:chgData name="Shepard ‎" userId="09a58b91f9e979a1" providerId="LiveId" clId="{2AEE94AA-5192-46C1-A9FD-C233191E279F}" dt="2024-06-12T12:54:57.270" v="9" actId="478"/>
            <ac:picMkLst>
              <pc:docMk/>
              <pc:sldMasterMk cId="0" sldId="2147483648"/>
              <pc:sldLayoutMk cId="417991825" sldId="2147483672"/>
              <ac:picMk id="37" creationId="{5505FB79-408A-43F3-9FF6-95F9DFF43961}"/>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dgm:t>
        <a:bodyPr/>
        <a:lstStyle/>
        <a:p>
          <a:r>
            <a:rPr lang="el-CY" sz="3200" dirty="0">
              <a:latin typeface="EC Square Sans Pro" panose="020B0506040000020004" pitchFamily="34" charset="0"/>
            </a:rPr>
            <a:t>Αντιμικροβιακές ουσίες</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l-CY" sz="3500">
              <a:latin typeface="EC Square Sans Pro" panose="020B0506040000020004" pitchFamily="34" charset="0"/>
              <a:ea typeface="+mn-ea"/>
              <a:cs typeface="+mn-cs"/>
            </a:rPr>
            <a:t>Αντιβιοτικά</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r>
            <a:rPr lang="el-CY" sz="2000" dirty="0">
              <a:latin typeface="EC Square Sans Pro" panose="020B0506040000020004" pitchFamily="34" charset="0"/>
            </a:rPr>
            <a:t>Αντιμυκητισιακά και αντιπρωτοζωικά</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l-CY" sz="3500">
              <a:latin typeface="EC Square Sans Pro" panose="020B0506040000020004" pitchFamily="34" charset="0"/>
              <a:ea typeface="+mn-ea"/>
              <a:cs typeface="+mn-cs"/>
            </a:rPr>
            <a:t>Αντιικά</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l-CY" sz="3200" b="1">
              <a:solidFill>
                <a:schemeClr val="bg1"/>
              </a:solidFill>
              <a:latin typeface="EC Square Sans Pro" panose="020B0506040000020004" pitchFamily="34" charset="0"/>
            </a:rPr>
            <a:t>Τρόποι χρήσης αντιμικροβιακών ουσιών</a:t>
          </a: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l-CY" sz="2400">
              <a:latin typeface="EC Square Sans Pro"/>
            </a:rPr>
            <a:t>Πρόληψη (Προφύλαξη)</a:t>
          </a: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l-CY" sz="2400">
              <a:latin typeface="EC Square Sans Pro"/>
            </a:rPr>
            <a:t>Χορήγηση σε ομάδα ζώων (Μεταφύλαξη)</a:t>
          </a: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l-CY" sz="2400">
              <a:latin typeface="EC Square Sans Pro"/>
            </a:rPr>
            <a:t>Αγωγή</a:t>
          </a: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l-CY" sz="2400">
              <a:latin typeface="EC Square Sans Pro"/>
            </a:rPr>
            <a:t>Προαγωγή της ανάπτυξης</a:t>
          </a: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l-CY" sz="1800">
              <a:latin typeface="EC Square Sans Pro" panose="020B0506040000020004" pitchFamily="34" charset="0"/>
            </a:rPr>
            <a:t>Θεραπεία μεμονωμένου ζώου</a:t>
          </a: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l-CY" sz="1800">
              <a:solidFill>
                <a:schemeClr val="bg1"/>
              </a:solidFill>
              <a:latin typeface="EC Square Sans Pro" panose="020B0506040000020004" pitchFamily="34" charset="0"/>
            </a:rPr>
            <a:t>Θεραπεία ομάδας ζώων</a:t>
          </a: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l-CY">
              <a:latin typeface="EC Square Sans Pro"/>
            </a:rPr>
            <a:t>ΜΟΝΟ σε εξαιρετικές περιστάσεις (όταν ο κίνδυνος μόλυνσης είναι πολύ υψηλός / υπάρχουν σοβαρές συνέπειες)</a:t>
          </a: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l-CY" sz="1000">
              <a:solidFill>
                <a:srgbClr val="003399">
                  <a:hueOff val="0"/>
                  <a:satOff val="0"/>
                  <a:lumOff val="0"/>
                  <a:alphaOff val="0"/>
                </a:srgbClr>
              </a:solidFill>
              <a:latin typeface="EC Square Sans Pro"/>
              <a:ea typeface="+mn-ea"/>
              <a:cs typeface="+mn-cs"/>
            </a:rPr>
            <a:t>Αντιβιοτική θεραπεία </a:t>
          </a:r>
          <a:r>
            <a:rPr lang="el-CY" sz="1000" b="1">
              <a:solidFill>
                <a:srgbClr val="003399">
                  <a:hueOff val="0"/>
                  <a:satOff val="0"/>
                  <a:lumOff val="0"/>
                  <a:alphaOff val="0"/>
                </a:srgbClr>
              </a:solidFill>
              <a:latin typeface="EC Square Sans Pro"/>
              <a:ea typeface="+mn-ea"/>
              <a:cs typeface="+mn-cs"/>
            </a:rPr>
            <a:t>ΜΟΝΟ</a:t>
          </a:r>
          <a:r>
            <a:rPr lang="el-CY" sz="1000">
              <a:solidFill>
                <a:srgbClr val="003399">
                  <a:hueOff val="0"/>
                  <a:satOff val="0"/>
                  <a:lumOff val="0"/>
                  <a:alphaOff val="0"/>
                </a:srgbClr>
              </a:solidFill>
              <a:latin typeface="EC Square Sans Pro"/>
              <a:ea typeface="+mn-ea"/>
              <a:cs typeface="+mn-cs"/>
            </a:rPr>
            <a:t> σε μεμονωμένα ζώα </a:t>
          </a:r>
        </a:p>
        <a:p>
          <a:pPr rtl="0"/>
          <a:r>
            <a:rPr lang="el-CY" sz="1000">
              <a:solidFill>
                <a:srgbClr val="003399">
                  <a:hueOff val="0"/>
                  <a:satOff val="0"/>
                  <a:lumOff val="0"/>
                  <a:alphaOff val="0"/>
                </a:srgbClr>
              </a:solidFill>
              <a:latin typeface="EC Square Sans Pro"/>
              <a:ea typeface="+mn-ea"/>
              <a:cs typeface="+mn-cs"/>
            </a:rPr>
            <a:t>Άλλα αντιμικροβιακά </a:t>
          </a:r>
          <a:r>
            <a:rPr lang="el-CY" sz="1000" b="1">
              <a:solidFill>
                <a:srgbClr val="003399">
                  <a:hueOff val="0"/>
                  <a:satOff val="0"/>
                  <a:lumOff val="0"/>
                  <a:alphaOff val="0"/>
                </a:srgbClr>
              </a:solidFill>
              <a:latin typeface="EC Square Sans Pro"/>
              <a:ea typeface="+mn-ea"/>
              <a:cs typeface="+mn-cs"/>
            </a:rPr>
            <a:t>ΜΟΝΟ</a:t>
          </a:r>
          <a:r>
            <a:rPr lang="el-CY" sz="1000">
              <a:solidFill>
                <a:srgbClr val="003399">
                  <a:hueOff val="0"/>
                  <a:satOff val="0"/>
                  <a:lumOff val="0"/>
                  <a:alphaOff val="0"/>
                </a:srgbClr>
              </a:solidFill>
              <a:latin typeface="EC Square Sans Pro"/>
              <a:ea typeface="+mn-ea"/>
              <a:cs typeface="+mn-cs"/>
            </a:rPr>
            <a:t> σε περιορισμένο αριθμό ζώων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l-CY">
              <a:latin typeface="EC Square Sans Pro" panose="020B0506040000020004" pitchFamily="34" charset="0"/>
            </a:rPr>
            <a:t>ΜΟΝΟ όταν ο κίνδυνος εξάπλωσης μιας μόλυνσης ή λοιμώδους νόσου σε ομάδα ζώων είναι υψηλός</a:t>
          </a: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l-CY">
              <a:latin typeface="EC Square Sans Pro" panose="020B0506040000020004" pitchFamily="34" charset="0"/>
            </a:rPr>
            <a:t>όταν δεν υπάρχουν άλλες διαθέσιμες εναλλακτικές</a:t>
          </a: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l-CY" sz="1800" b="1">
              <a:solidFill>
                <a:srgbClr val="C00000"/>
              </a:solidFill>
              <a:latin typeface="EC Square Sans Pro" panose="020B0506040000020004" pitchFamily="34" charset="0"/>
            </a:rPr>
            <a:t>ΑΠΑΓΟΡΕΥΕΤΑΙ !</a:t>
          </a: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CY" sz="3200" kern="1200" dirty="0">
              <a:latin typeface="EC Square Sans Pro" panose="020B0506040000020004" pitchFamily="34" charset="0"/>
            </a:rPr>
            <a:t>Αντιμικροβιακές ουσίες</a:t>
          </a: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l-CY" sz="3500" kern="1200">
              <a:latin typeface="EC Square Sans Pro" panose="020B0506040000020004" pitchFamily="34" charset="0"/>
              <a:ea typeface="+mn-ea"/>
              <a:cs typeface="+mn-cs"/>
            </a:rPr>
            <a:t>Αντιβιοτικά</a:t>
          </a: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CY" sz="2000" kern="1200" dirty="0">
              <a:latin typeface="EC Square Sans Pro" panose="020B0506040000020004" pitchFamily="34" charset="0"/>
            </a:rPr>
            <a:t>Αντιμυκητισιακά και αντιπρωτοζωικά</a:t>
          </a: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l-CY" sz="3500" kern="1200">
              <a:latin typeface="EC Square Sans Pro" panose="020B0506040000020004" pitchFamily="34" charset="0"/>
              <a:ea typeface="+mn-ea"/>
              <a:cs typeface="+mn-cs"/>
            </a:rPr>
            <a:t>Αντιικά</a:t>
          </a: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l-CY" sz="3200" b="1" kern="1200">
              <a:solidFill>
                <a:schemeClr val="bg1"/>
              </a:solidFill>
              <a:latin typeface="EC Square Sans Pro" panose="020B0506040000020004" pitchFamily="34" charset="0"/>
            </a:rPr>
            <a:t>Τρόποι χρήσης αντιμικροβιακών ουσιών</a:t>
          </a: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CY" sz="2400" kern="1200">
              <a:latin typeface="EC Square Sans Pro"/>
            </a:rPr>
            <a:t>Πρόληψη (Προφύλαξη)</a:t>
          </a: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l-CY" sz="1100" kern="1200">
              <a:latin typeface="EC Square Sans Pro"/>
            </a:rPr>
            <a:t>ΜΟΝΟ σε εξαιρετικές περιστάσεις (όταν ο κίνδυνος μόλυνσης είναι πολύ υψηλός / υπάρχουν σοβαρές συνέπειες)</a:t>
          </a: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l-CY" sz="1000">
              <a:solidFill>
                <a:srgbClr val="003399">
                  <a:hueOff val="0"/>
                  <a:satOff val="0"/>
                  <a:lumOff val="0"/>
                  <a:alphaOff val="0"/>
                </a:srgbClr>
              </a:solidFill>
              <a:latin typeface="EC Square Sans Pro"/>
              <a:ea typeface="+mn-ea"/>
              <a:cs typeface="+mn-cs"/>
            </a:rPr>
            <a:t>Αντιβιοτική θεραπεία </a:t>
          </a:r>
          <a:r>
            <a:rPr lang="el-CY" sz="1000" b="1">
              <a:solidFill>
                <a:srgbClr val="003399">
                  <a:hueOff val="0"/>
                  <a:satOff val="0"/>
                  <a:lumOff val="0"/>
                  <a:alphaOff val="0"/>
                </a:srgbClr>
              </a:solidFill>
              <a:latin typeface="EC Square Sans Pro"/>
              <a:ea typeface="+mn-ea"/>
              <a:cs typeface="+mn-cs"/>
            </a:rPr>
            <a:t>ΜΟΝΟ</a:t>
          </a:r>
          <a:r>
            <a:rPr lang="el-CY" sz="1000">
              <a:solidFill>
                <a:srgbClr val="003399">
                  <a:hueOff val="0"/>
                  <a:satOff val="0"/>
                  <a:lumOff val="0"/>
                  <a:alphaOff val="0"/>
                </a:srgbClr>
              </a:solidFill>
              <a:latin typeface="EC Square Sans Pro"/>
              <a:ea typeface="+mn-ea"/>
              <a:cs typeface="+mn-cs"/>
            </a:rPr>
            <a:t> σε μεμονωμένα ζώα </a:t>
          </a:r>
        </a:p>
        <a:p>
          <a:pPr marL="0" lvl="0" indent="0" algn="ctr" defTabSz="444500" rtl="0">
            <a:lnSpc>
              <a:spcPct val="90000"/>
            </a:lnSpc>
            <a:spcBef>
              <a:spcPct val="0"/>
            </a:spcBef>
            <a:spcAft>
              <a:spcPct val="35000"/>
            </a:spcAft>
            <a:buNone/>
          </a:pPr>
          <a:r>
            <a:rPr lang="el-CY" sz="1000">
              <a:solidFill>
                <a:srgbClr val="003399">
                  <a:hueOff val="0"/>
                  <a:satOff val="0"/>
                  <a:lumOff val="0"/>
                  <a:alphaOff val="0"/>
                </a:srgbClr>
              </a:solidFill>
              <a:latin typeface="EC Square Sans Pro"/>
              <a:ea typeface="+mn-ea"/>
              <a:cs typeface="+mn-cs"/>
            </a:rPr>
            <a:t>Άλλα αντιμικροβιακά </a:t>
          </a:r>
          <a:r>
            <a:rPr lang="el-CY" sz="1000" b="1">
              <a:solidFill>
                <a:srgbClr val="003399">
                  <a:hueOff val="0"/>
                  <a:satOff val="0"/>
                  <a:lumOff val="0"/>
                  <a:alphaOff val="0"/>
                </a:srgbClr>
              </a:solidFill>
              <a:latin typeface="EC Square Sans Pro"/>
              <a:ea typeface="+mn-ea"/>
              <a:cs typeface="+mn-cs"/>
            </a:rPr>
            <a:t>ΜΟΝΟ</a:t>
          </a:r>
          <a:r>
            <a:rPr lang="el-CY" sz="1000">
              <a:solidFill>
                <a:srgbClr val="003399">
                  <a:hueOff val="0"/>
                  <a:satOff val="0"/>
                  <a:lumOff val="0"/>
                  <a:alphaOff val="0"/>
                </a:srgbClr>
              </a:solidFill>
              <a:latin typeface="EC Square Sans Pro"/>
              <a:ea typeface="+mn-ea"/>
              <a:cs typeface="+mn-cs"/>
            </a:rPr>
            <a:t> σε περιορισμένο αριθμό ζώων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l-CY" sz="2400" kern="1200">
              <a:latin typeface="EC Square Sans Pro"/>
            </a:rPr>
            <a:t>Χορήγηση σε ομάδα ζώων (Μεταφύλαξη)</a:t>
          </a: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CY" sz="1100" kern="1200">
              <a:latin typeface="EC Square Sans Pro" panose="020B0506040000020004" pitchFamily="34" charset="0"/>
            </a:rPr>
            <a:t>ΜΟΝΟ όταν ο κίνδυνος εξάπλωσης μιας μόλυνσης ή λοιμώδους νόσου σε ομάδα ζώων είναι υψηλός</a:t>
          </a: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l-CY" sz="1100" kern="1200">
              <a:latin typeface="EC Square Sans Pro" panose="020B0506040000020004" pitchFamily="34" charset="0"/>
            </a:rPr>
            <a:t>όταν δεν υπάρχουν άλλες διαθέσιμες εναλλακτικές</a:t>
          </a: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CY" sz="2400" kern="1200">
              <a:latin typeface="EC Square Sans Pro"/>
            </a:rPr>
            <a:t>Αγωγή</a:t>
          </a: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CY" sz="1800" kern="1200">
              <a:latin typeface="EC Square Sans Pro" panose="020B0506040000020004" pitchFamily="34" charset="0"/>
            </a:rPr>
            <a:t>Θεραπεία μεμονωμένου ζώου</a:t>
          </a: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CY" sz="1800" kern="1200">
              <a:solidFill>
                <a:schemeClr val="bg1"/>
              </a:solidFill>
              <a:latin typeface="EC Square Sans Pro" panose="020B0506040000020004" pitchFamily="34" charset="0"/>
            </a:rPr>
            <a:t>Θεραπεία ομάδας ζώων</a:t>
          </a: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l-CY" sz="2400" kern="1200">
              <a:latin typeface="EC Square Sans Pro"/>
            </a:rPr>
            <a:t>Προαγωγή της ανάπτυξης</a:t>
          </a: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CY" sz="1800" b="1" kern="1200">
              <a:solidFill>
                <a:srgbClr val="C00000"/>
              </a:solidFill>
              <a:latin typeface="EC Square Sans Pro" panose="020B0506040000020004" pitchFamily="34" charset="0"/>
            </a:rPr>
            <a:t>ΑΠΑΓΟΡΕΥΕΤΑΙ !</a:t>
          </a: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12/06/2024</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CY"/>
              <a:t>Άρθρο 114 Χρήση φαρμάκων για </a:t>
            </a:r>
            <a:r>
              <a:rPr lang="el-CY" b="1"/>
              <a:t>υδρόβια</a:t>
            </a:r>
            <a:r>
              <a:rPr lang="el-CY"/>
              <a:t> ζώα παραγωγής τροφίμων </a:t>
            </a:r>
            <a:br>
              <a:rPr lang="el-CY"/>
            </a:br>
            <a:r>
              <a:rPr lang="el-CY"/>
              <a:t>1. Κατά παρέκκλιση από το άρθρο 106(1), όταν δεν υπάρχουν εγκεκριμένα κτηνιατρικά φάρμακα σε ένα κράτος μέλος για ένδειξη η οποία αφορά υδρόβιο είδος ζώων που χρησιμοποιείται για την παραγωγή τροφίμων, κατ’ εξαίρεση, ο αρμόδιος κτηνίατρος δύναται, υπό την άμεση προσωπική του ευθύνη και ιδίως για να αποφευχθεί απαράδεκτη ταλαιπωρία των ζώων, να χρησιμοποιεί για την αγωγή των συγκεκριμένων ζώων τα ακόλουθα φάρμακα: </a:t>
            </a:r>
          </a:p>
          <a:p>
            <a:pPr marL="228600" indent="-228600">
              <a:buAutoNum type="alphaLcParenBoth"/>
            </a:pPr>
            <a:r>
              <a:rPr lang="el-CY"/>
              <a:t>ένα κτηνιατρικό φάρμακο εγκεκριμένο βάσει του παρόντος κανονισμού </a:t>
            </a:r>
            <a:r>
              <a:rPr lang="el-CY" b="1"/>
              <a:t>στο οικείο κράτος μέλος ή σε άλλο κράτος μέλος</a:t>
            </a:r>
            <a:r>
              <a:rPr lang="el-CY"/>
              <a:t> για χρήση στο </a:t>
            </a:r>
            <a:r>
              <a:rPr lang="el-CY" b="1"/>
              <a:t>ίδιο ή σε άλλο υδρόβιο ζώο παραγωγής </a:t>
            </a:r>
            <a:r>
              <a:rPr lang="el-CY"/>
              <a:t>και για την </a:t>
            </a:r>
            <a:r>
              <a:rPr lang="el-CY" b="1"/>
              <a:t>ίδια ή άλλη ένδειξη</a:t>
            </a:r>
            <a:r>
              <a:rPr lang="el-CY"/>
              <a:t> </a:t>
            </a:r>
          </a:p>
          <a:p>
            <a:pPr marL="228600" indent="-228600">
              <a:buAutoNum type="alphaLcParenBoth"/>
            </a:pPr>
            <a:r>
              <a:rPr lang="el-CY"/>
              <a:t>ελλείψει κτηνιατρικού φαρμάκου όπως αναφέρεται στο στοιχείο α) της παρούσας παραγράφου, κτηνιατρικό φάρμακο εγκεκριμένο βάσει του παρόντος κανονισμού στο σχετικό κράτος μέλος ή σε άλλο κράτος μέλος για χρήση σε </a:t>
            </a:r>
            <a:r>
              <a:rPr lang="el-CY" b="1"/>
              <a:t>χερσαίο ζώο παραγωγής τροφίμων </a:t>
            </a:r>
            <a:r>
              <a:rPr lang="el-CY"/>
              <a:t>που περιέχει </a:t>
            </a:r>
            <a:r>
              <a:rPr lang="el-CY" b="1"/>
              <a:t>ουσία η οποία περιλαμβάνεται στον κατάλογο </a:t>
            </a:r>
            <a:r>
              <a:rPr lang="el-CY"/>
              <a:t>που καταρτίζεται σύμφωνα με την παράγραφο 3 </a:t>
            </a:r>
          </a:p>
          <a:p>
            <a:pPr marL="228600" indent="-228600">
              <a:buAutoNum type="alphaLcParenBoth"/>
            </a:pPr>
            <a:r>
              <a:rPr lang="el-CY"/>
              <a:t>ελλείψει κτηνιατρικού φαρμάκου όπως αναφέρεται στα στοιχεία α) ή β) της παρούσας παραγράφου, </a:t>
            </a:r>
            <a:r>
              <a:rPr lang="el-CY" b="1"/>
              <a:t>φάρμακο που προορίζεται για ανθρώπινη χρήση</a:t>
            </a:r>
            <a:r>
              <a:rPr lang="el-CY"/>
              <a:t> εγκεκριμένο σύμφωνα με την οδηγία 2001/83/ΕΚ ή τον κανονισμό (ΕΚ) αριθ. 726/2004 που περιέχει ουσίες οι οποίες περιλαμβάνονται στον κατάλογο που καταρτίζεται σύμφωνα με την παράγραφο 3 του παρόντος άρθρου </a:t>
            </a:r>
          </a:p>
          <a:p>
            <a:pPr marL="228600" indent="-228600">
              <a:buAutoNum type="alphaLcParenBoth"/>
            </a:pPr>
            <a:r>
              <a:rPr lang="el-CY"/>
              <a:t>ελλείψει φαρμάκου όπως αναφέρεται στα στοιχεία α), β) ή γ) της παρούσας παραγράφου, κτηνιατρικό φάρμακο </a:t>
            </a:r>
            <a:r>
              <a:rPr lang="el-CY" b="1"/>
              <a:t>που παρασκευάζεται αμέσως πριν από τη χρήση </a:t>
            </a:r>
            <a:r>
              <a:rPr lang="el-CY"/>
              <a:t>σύμφωνα με την κτηνιατρική συνταγή. </a:t>
            </a:r>
          </a:p>
          <a:p>
            <a:pPr marL="0" indent="0">
              <a:buNone/>
            </a:pPr>
            <a:endParaRPr lang="en-US" dirty="0"/>
          </a:p>
          <a:p>
            <a:pPr marL="0" indent="0">
              <a:buNone/>
            </a:pPr>
            <a:r>
              <a:rPr lang="el-CY"/>
              <a:t>2. Kατά παρέκκλιση από τα στοιχεία β) και γ) της παραγράφου 1, και έως ότου </a:t>
            </a:r>
            <a:r>
              <a:rPr lang="el-CY" b="1"/>
              <a:t>καταρτιστεί ο κατάλογος που αναφέρεται στην παράγραφο 3</a:t>
            </a:r>
            <a:r>
              <a:rPr lang="el-CY"/>
              <a:t>, ο υπεύθυνος κτηνίατρος μπορεί, υπό την άμεση προσωπική του ευθύνη και ιδίως για να αποφευχθεί η απαράδεκτη ταλαιπωρία των ζώων, να χρησιμοποιεί κατ’ εξαίρεση για την αγωγή υδρόβιων ζώων παραγωγής τροφίμων συγκεκριμένης εκμετάλλευσης τα ακόλουθα φάρμακα:  </a:t>
            </a:r>
          </a:p>
          <a:p>
            <a:pPr marL="228600" indent="-228600">
              <a:buAutoNum type="alphaLcParenBoth"/>
            </a:pPr>
            <a:r>
              <a:rPr lang="el-CY"/>
              <a:t>κτηνιατρικό φάρμακο εγκεκριμένο βάσει του παρόντος κανονισμού </a:t>
            </a:r>
            <a:r>
              <a:rPr lang="el-CY" b="1"/>
              <a:t>στο σχετικό κράτος μέλος ή σε άλλο κράτος μέλος για χρήση σε χερσαία είδη ζώων παραγωγής τροφίμων,</a:t>
            </a:r>
            <a:r>
              <a:rPr lang="el-CY"/>
              <a:t> β) 	
</a:t>
            </a:r>
            <a:br>
              <a:rPr lang="el-CY"/>
            </a:br>
            <a:r>
              <a:rPr lang="el-CY"/>
              <a:t>ελλείψει κτηνιατρικού φαρμάκου όπως αναφέρεται στο στοιχείο α) της παρούσας παραγράφου, </a:t>
            </a:r>
            <a:r>
              <a:rPr lang="el-CY" b="1"/>
              <a:t>ένα ιατρικό προϊόν που προορίζεται για ανθρώπινη χρήση</a:t>
            </a:r>
            <a:r>
              <a:rPr lang="el-CY"/>
              <a:t> σύμφωνα με την οδηγία 2001/83/ΕΚ ή τον κανονισμό (ΕΚ) αριθ. 726/2004. </a:t>
            </a:r>
          </a:p>
          <a:p>
            <a:pPr marL="228600" indent="-228600">
              <a:buAutoNum type="alphaLcParenBoth"/>
            </a:pPr>
            <a:endParaRPr lang="en-US" dirty="0"/>
          </a:p>
          <a:p>
            <a:r>
              <a:rPr lang="el-CY"/>
              <a:t>3. Η Επιτροπή καταρτίζει, μέσω εκτελεστικών πράξεων, το αργότερο εντός πέντε ετών από την 28η Ιανουαρίου 2022, κατάλογο των ουσιών που χρησιμοποιούνται σε κτηνιατρικά φάρμακα που έχουν εγκριθεί στην Ένωση για χρήση σε χερσαία ζώα παραγωγής τροφίμων ή ουσίες που περιέχονται σε φάρμακο που προορίζεται για ανθρώπινη χρήση το οποίο έχει εγκριθεί στην Ένωση σύμφωνα με την οδηγία 2001/83/ΕΚ ή τον κανονισμό (ΕΚ) αριθ. 726/2004, που μπορούν να χρησιμοποιούνται σε υδρόβια ζώα παραγωγής τροφίμων σύμφωνα με την παράγραφο 1 του παρόντος άρθρου.  Οι εν λόγω εκτελεστικές πράξεις εκδίδονται σύμφωνα με τη διαδικασία εξέτασης στην οποία παραπέμπει το άρθρο 145 παράγραφος 2.</a:t>
            </a:r>
          </a:p>
          <a:p>
            <a:endParaRPr lang="en-US" dirty="0"/>
          </a:p>
          <a:p>
            <a:r>
              <a:rPr lang="el-CY"/>
              <a:t>4. Με εξαίρεση τα ανοσολογικά κτηνιατρικά φάρμακα, όταν δεν υπάρχουν διαθέσιμα φάρμακα που αναφέρονται στην παράγραφο 1 και 2, ο υπεύθυνος κτηνίατρος μπορεί υπό την άμεση προσωπική ευθύνη του και ιδίως για να αποφευχθεί η απαράδεκτη ταλαιπωρία των ζώων, να χρησιμοποιήσει για την αγωγή χερσαίων ζώων παραγωγής τροφίμων κτηνιατρικό φάρμακο που έχει λάβει άδεια σε τρίτη χώρα για το ίδιο είδος ζώων και την ίδια ένδειξη.</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7713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3</a:t>
            </a:fld>
            <a:endParaRPr lang="en-GB"/>
          </a:p>
        </p:txBody>
      </p:sp>
    </p:spTree>
    <p:extLst>
      <p:ext uri="{BB962C8B-B14F-4D97-AF65-F5344CB8AC3E}">
        <p14:creationId xmlns:p14="http://schemas.microsoft.com/office/powerpoint/2010/main" val="17866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CY" b="0" i="0">
                <a:solidFill>
                  <a:srgbClr val="474747"/>
                </a:solidFill>
                <a:effectLst/>
                <a:latin typeface="Google Sans"/>
              </a:rPr>
              <a:t>Προφύλαξη: Η λέξη προέρχεται από την αρχαία Ελληνική λέξη "προφυλακή" που είναι ένας πολύ σχετικός όρος για ένα μέτρο που λαμβάνεται για την προστασία από μία νόσο ή μη επιθυμητή συνέπεια. </a:t>
            </a:r>
            <a:r>
              <a:rPr lang="el-CY" b="0" i="0">
                <a:effectLst/>
                <a:latin typeface="Google Sans"/>
              </a:rPr>
              <a:t>Προφυλακτικά μέτρα αποτελεί ένα φάρμακο ή</a:t>
            </a:r>
            <a:r>
              <a:rPr lang="el-CY" b="0" i="0">
                <a:solidFill>
                  <a:srgbClr val="040C28"/>
                </a:solidFill>
                <a:effectLst/>
                <a:latin typeface="Google Sans"/>
              </a:rPr>
              <a:t> </a:t>
            </a:r>
            <a:r>
              <a:rPr lang="el-CY" b="1" i="0">
                <a:solidFill>
                  <a:srgbClr val="040C28"/>
                </a:solidFill>
                <a:effectLst/>
                <a:latin typeface="Google Sans"/>
              </a:rPr>
              <a:t>αγωγή που έχει σχεδιαστεί και χρησιμοποιείται για την πρόληψη μιας νόσου</a:t>
            </a:r>
            <a:r>
              <a:rPr lang="el-CY" b="0" i="0">
                <a:solidFill>
                  <a:srgbClr val="474747"/>
                </a:solidFill>
                <a:effectLst/>
                <a:latin typeface="Google Sans"/>
              </a:rPr>
              <a:t>, προτού εμφανιστούν στοιχεία της νόσου. </a:t>
            </a:r>
          </a:p>
          <a:p>
            <a:pPr marL="0" marR="0" lvl="0" indent="0" algn="l" defTabSz="914400" rtl="0" eaLnBrk="1" fontAlgn="auto" latinLnBrk="0" hangingPunct="1">
              <a:lnSpc>
                <a:spcPct val="100000"/>
              </a:lnSpc>
              <a:spcBef>
                <a:spcPts val="0"/>
              </a:spcBef>
              <a:spcAft>
                <a:spcPts val="0"/>
              </a:spcAft>
              <a:buClrTx/>
              <a:buSzTx/>
              <a:buFontTx/>
              <a:buNone/>
              <a:tabLst/>
              <a:defRPr/>
            </a:pPr>
            <a:r>
              <a:rPr lang="el-CY" sz="1800" b="0" i="0" u="none" strike="noStrike" baseline="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l-CY" sz="1800" b="0" i="0" u="none" strike="noStrike" baseline="0">
                <a:solidFill>
                  <a:srgbClr val="474747"/>
                </a:solidFill>
                <a:effectLst/>
                <a:latin typeface="Google Sans"/>
              </a:rPr>
              <a:t>Στα πλαίσια του Κανονισμού περί Κτηνιατρικών Φαρμάκων ισχύουν οι ακόλουθοι ορισμοί:</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l-CY" sz="1800" b="1" i="0" u="none" strike="noStrike" baseline="0">
                <a:solidFill>
                  <a:srgbClr val="19161A"/>
                </a:solidFill>
                <a:latin typeface="EUAlbertina"/>
                <a:ea typeface="+mn-ea"/>
                <a:cs typeface="+mn-cs"/>
              </a:rPr>
              <a:t>Προφύλαξη </a:t>
            </a:r>
            <a:r>
              <a:rPr lang="el-CY" sz="1800" b="0" i="0" u="none" strike="noStrike" baseline="0">
                <a:solidFill>
                  <a:srgbClr val="19161A"/>
                </a:solidFill>
                <a:latin typeface="EUAlbertina"/>
                <a:ea typeface="+mn-ea"/>
                <a:cs typeface="+mn-cs"/>
              </a:rPr>
              <a:t>είναι «η χορήγηση φαρμάκου σε ζώο ή ομάδα ζώων πριν από την εμφάνιση των κλινικών συμπτωμάτων νόσου, προκειμένου να προληφθεί η εμφάνιση της νόσου ή της λοίμωξης». (Άρθρο</a:t>
            </a:r>
            <a:r>
              <a:rPr lang="el-CY" sz="1800" b="0" i="0" u="none" strike="noStrike" baseline="0">
                <a:solidFill>
                  <a:srgbClr val="000000"/>
                </a:solidFill>
                <a:latin typeface="EUAlbertina"/>
                <a:ea typeface="+mn-ea"/>
                <a:cs typeface="+mn-cs"/>
              </a:rPr>
              <a:t> 4(16) του Κανονισμού (ΕΕ)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CY" sz="1800" b="1" i="0" u="none" strike="noStrike" baseline="0">
                <a:solidFill>
                  <a:srgbClr val="19161A"/>
                </a:solidFill>
                <a:latin typeface="EUAlbertina"/>
              </a:rPr>
              <a:t>Μεταφύλαξη </a:t>
            </a:r>
            <a:r>
              <a:rPr lang="el-CY" sz="1800" b="0" i="0" u="none" strike="noStrike" baseline="0">
                <a:solidFill>
                  <a:srgbClr val="19161A"/>
                </a:solidFill>
                <a:latin typeface="EUAlbertina"/>
              </a:rPr>
              <a:t>είναι «χορήγηση φαρμάκου σε ομάδα ζώων μετά τη διάγνωση κλινικής νόσου σε μέρος της ομάδας, με στόχο τη θεραπεία των κλινικά άρρωστων ζώων και τον έλεγχο της διάδοσης της νόσου σε ζώα που βρίσκονται σε στενή επαφή και διατρέχουν κίνδυνο μόλυνσης και τα οποία μπορεί να έχουν ήδη μολυνθεί υποκλινικά». (Άρθρο</a:t>
            </a:r>
            <a:r>
              <a:rPr lang="el-CY" sz="1200" b="0" i="0" u="none" strike="noStrike" baseline="0">
                <a:solidFill>
                  <a:srgbClr val="000000"/>
                </a:solidFill>
                <a:latin typeface="EUAlbertina"/>
              </a:rPr>
              <a:t> 4(15) του Κανονισμού (ΕΕ) 2019/6).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CY" b="0" i="0">
                <a:solidFill>
                  <a:srgbClr val="474747"/>
                </a:solidFill>
                <a:effectLst/>
                <a:latin typeface="Google Sans"/>
              </a:rPr>
              <a:t>Μεταφύλαξη: </a:t>
            </a:r>
            <a:r>
              <a:rPr lang="el-CY" b="0" i="0">
                <a:solidFill>
                  <a:srgbClr val="040C28"/>
                </a:solidFill>
                <a:effectLst/>
                <a:latin typeface="Google Sans"/>
              </a:rPr>
              <a:t>Αγωγή σε μια ομάδα ζώων που δεν παρουσιάζουν συμπτώματα νοσήματος και είναι σε κοντινή επαφή με άλλα ζώα που παρουσιάζουν λοιμώδη νόσο</a:t>
            </a:r>
          </a:p>
          <a:p>
            <a:pPr marL="0" marR="0" lvl="0" indent="0" algn="l" defTabSz="914400" rtl="0" eaLnBrk="1" fontAlgn="auto" latinLnBrk="0" hangingPunct="1">
              <a:lnSpc>
                <a:spcPct val="100000"/>
              </a:lnSpc>
              <a:spcBef>
                <a:spcPts val="0"/>
              </a:spcBef>
              <a:spcAft>
                <a:spcPts val="0"/>
              </a:spcAft>
              <a:buClrTx/>
              <a:buSzTx/>
              <a:buFontTx/>
              <a:buNone/>
              <a:tabLst/>
              <a:defRPr/>
            </a:pPr>
            <a:r>
              <a:rPr lang="el-CY" b="0" i="0">
                <a:effectLst/>
                <a:latin typeface="Google Sans"/>
              </a:rPr>
              <a:t>Η Προφύλαξη / πρόληψη</a:t>
            </a:r>
            <a:r>
              <a:rPr lang="el-CY" b="0" i="0">
                <a:solidFill>
                  <a:srgbClr val="474747"/>
                </a:solidFill>
                <a:effectLst/>
                <a:latin typeface="Google Sans"/>
              </a:rPr>
              <a:t> και η μεταφύλαξη αφορούν την χορήγηση αντιμικροβιακών σε «υγιή» μεμονωμένα ζώα για την «πρόληψη» λοιμώξεων, αλλά </a:t>
            </a:r>
            <a:r>
              <a:rPr lang="el-CY" b="0" i="0">
                <a:solidFill>
                  <a:srgbClr val="040C28"/>
                </a:solidFill>
                <a:effectLst/>
                <a:latin typeface="Google Sans"/>
              </a:rPr>
              <a:t>για την προφύλαξη / πρόληψη υπάρχει ένας εκτιμώμενος «κίνδυνος» ενώ η μεταφύλαξη μπορεί να είναι ένας «κίνδυνος» που μπορεί να οριστεί</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11</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CY"/>
              <a:t>ΣΥΖΗΤΗΣΤΕ τα δύο τελευταία σημεία</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CY"/>
              <a:t>Μπορούμε να ελέγξουμε εάν το πρότυπο είναι διαθέσιμο σε άλλες χώρες κι εφόσον ναι, να συμπεριλάβουν το πρότυπο της χώρας</a:t>
            </a:r>
          </a:p>
          <a:p>
            <a:r>
              <a:rPr lang="el-CY"/>
              <a:t>Σχετικά με το μπλε πλαίσιο Εξηγήστε ποια είναι η χρήση του βάσει του άρθρου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l-CY"/>
              <a:t>Άρθρο 113 Χρήση φαρμάκων εκτός των όρων της άδειας κυκλοφορίας σε χερσαία είδη ζώων που χρησιμοποιούνται για την παραγωγή τροφίμων 1. Κατά παρέκκλιση από το άρθρο 106 παράγραφος 1, όταν δεν υπάρχουν εγκεκριμένα κτηνιατρικά φάρμακα σε ένα κράτος μέλος για ένδειξη η οποία αφορά χερσαίο είδος ζώων που χρησιμοποιείται για την παραγωγή τροφίμων, κατ’ εξαίρεση, ο αρμόδιος κτηνίατρος δύναται, υπό την άμεση προσωπική του ευθύνη και ιδίως για να αποφευχθεί απαράδεκτη ταλαιπωρία των ζώων, να χρησιμοποιεί για την αγωγή των συγκεκριμένων ζώων τα ακόλουθα φάρμακα: α) κτηνιατρικό φάρμακο εγκεκριμένο βάσει του παρόντος κανονισμού στο σχετικό κράτος μέλος ή σε άλλο κράτος μέλος για χρήση β) ελλείψει κτηνιατρικού φαρμάκου όπως αναφέρεται στο στοιχείο α) της παρούσας παραγράφου, κτηνιατρικό φάρμακο εγκεκριμένο βάσει του παρόντος κανονισμού στο σχετικό κράτος μέλος για χρήση σε είδος ζώου που δεν χρησιμοποιείται για την παραγωγή τροφίμων για την ίδια ένδειξη γ) ελλείψει κτηνιατρικού φαρμάκου όπως αναφέρεται στα στοιχεία α) ή β) της παρούσας παραγράφου, φάρμακο που προορίζεται για ανθρώπινη χρήση εγκεκριμένο σύμφωνα με την οδηγία 2001/83/ΕΚ ή τον κανονισμό (ΕΚ) αριθ. 726/2004 ή δ) ελλείψει φαρμάκου όπως αναφέρεται στα στοιχεία α), β) ή γ) της παρούσας παραγράφου, κτηνιατρικό φάρμακο που παρασκευάζεται αμέσως πριν από τη χρήση σύμφωνα με κτηνιατρική συνταγή. 2. Με εξαίρεση τα ανοσολογικά κτηνιατρικά φάρμακα, όταν δεν υπάρχουν διαθέσιμα φάρμακα που αναφέρονται στην παράγραφο 1, ο υπεύθυνος κτηνίατρος μπορεί κατ’ εξαίρεση, υπό την άμεση προσωπική ευθύνη του και ιδίως για να αποφευχθεί η απαράδεκτη ταλαιπωρία των ζώων, να χρησιμοποιήσει για την αγωγή χερσαίων ζώων παραγωγής τροφίμων κτηνιατρικό φάρμακο που έχει λάβει άδεια σε τρίτη χώρα για το ίδιο είδος ζώων και την ίδια ένδειξη. 3. Ο κτηνίατρος μπορεί να χορηγεί προσωπικά το φάρμακο ή να επιτρέπει σε άλλο άτομο να το χορηγήσει, υπό την ευθύνη του κτηνιάτρου, σύμφωνα με τις εθνικές διατάξεις. 4. Οι φαρμακολογικά δραστικές ουσίες οι οποίες περιλαμβάνονται στο φάρμακο που χρησιμοποιείται σύμφωνα με τις παραγράφους 1 και 2 του παρόντος άρθρου επιτρέπονται βάσει του κανονισμού (ΕΚ) αριθ. 470/2009 και κάθε πράξης που έχει εκδοθεί βάσει αυτού. 5. Το παρόν άρθρο ισχύει επίσης όταν ένα εγκεκριμένο κτηνιατρικό φάρμακο δεν είναι διαθέσιμο στο σχετικό κράτος μέλος</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6.pn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5.jpeg"/><Relationship Id="rId5" Type="http://schemas.openxmlformats.org/officeDocument/2006/relationships/image" Target="../media/image5.png"/><Relationship Id="rId15" Type="http://schemas.openxmlformats.org/officeDocument/2006/relationships/hyperlink" Target="http://www.amrfvtraining.eu/" TargetMode="External"/><Relationship Id="rId10"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9.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2" name="Imagen 33">
            <a:extLst>
              <a:ext uri="{FF2B5EF4-FFF2-40B4-BE49-F238E27FC236}">
                <a16:creationId xmlns:a16="http://schemas.microsoft.com/office/drawing/2014/main" id="{CF24CF7E-3E63-8E57-764F-F126A1DFD78C}"/>
              </a:ext>
            </a:extLst>
          </p:cNvPr>
          <p:cNvPicPr/>
          <p:nvPr userDrawn="1"/>
        </p:nvPicPr>
        <p:blipFill>
          <a:blip r:embed="rId11">
            <a:extLst>
              <a:ext uri="{28A0092B-C50C-407E-A947-70E740481C1C}">
                <a14:useLocalDpi xmlns:a14="http://schemas.microsoft.com/office/drawing/2010/main" val="0"/>
              </a:ext>
            </a:extLst>
          </a:blip>
          <a:srcRect/>
          <a:stretch/>
        </p:blipFill>
        <p:spPr bwMode="auto">
          <a:xfrm>
            <a:off x="8991600" y="5707172"/>
            <a:ext cx="3022600" cy="571665"/>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1"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2"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5"/>
              </a:rPr>
              <a:t>www.amrfvtraining.eu</a:t>
            </a:r>
            <a:r>
              <a:rPr lang="en-GB" dirty="0">
                <a:latin typeface="EC Square Sans Pro" panose="020B0506040000020004" pitchFamily="34" charset="0"/>
              </a:rPr>
              <a:t>  </a:t>
            </a:r>
          </a:p>
        </p:txBody>
      </p:sp>
      <p:pic>
        <p:nvPicPr>
          <p:cNvPr id="2" name="Imagen 33">
            <a:extLst>
              <a:ext uri="{FF2B5EF4-FFF2-40B4-BE49-F238E27FC236}">
                <a16:creationId xmlns:a16="http://schemas.microsoft.com/office/drawing/2014/main" id="{038F5E7E-6D20-6A3B-3C5F-38D357329113}"/>
              </a:ext>
            </a:extLst>
          </p:cNvPr>
          <p:cNvPicPr/>
          <p:nvPr userDrawn="1"/>
        </p:nvPicPr>
        <p:blipFill>
          <a:blip r:embed="rId16">
            <a:extLst>
              <a:ext uri="{28A0092B-C50C-407E-A947-70E740481C1C}">
                <a14:useLocalDpi xmlns:a14="http://schemas.microsoft.com/office/drawing/2010/main" val="0"/>
              </a:ext>
            </a:extLst>
          </a:blip>
          <a:srcRect/>
          <a:stretch/>
        </p:blipFill>
        <p:spPr bwMode="auto">
          <a:xfrm>
            <a:off x="8991600" y="5707172"/>
            <a:ext cx="3022600" cy="571665"/>
          </a:xfrm>
          <a:prstGeom prst="rect">
            <a:avLst/>
          </a:prstGeom>
          <a:noFill/>
          <a:ln>
            <a:noFill/>
          </a:ln>
        </p:spPr>
      </p:pic>
    </p:spTree>
    <p:extLst>
      <p:ext uri="{BB962C8B-B14F-4D97-AF65-F5344CB8AC3E}">
        <p14:creationId xmlns:p14="http://schemas.microsoft.com/office/powerpoint/2010/main" val="161678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pic>
        <p:nvPicPr>
          <p:cNvPr id="2" name="Imagen 50">
            <a:extLst>
              <a:ext uri="{FF2B5EF4-FFF2-40B4-BE49-F238E27FC236}">
                <a16:creationId xmlns:a16="http://schemas.microsoft.com/office/drawing/2014/main" id="{76295F0D-0565-A90E-3282-B466E53EA25B}"/>
              </a:ext>
            </a:extLst>
          </p:cNvPr>
          <p:cNvPicPr/>
          <p:nvPr userDrawn="1"/>
        </p:nvPicPr>
        <p:blipFill>
          <a:blip r:embed="rId11">
            <a:extLst>
              <a:ext uri="{28A0092B-C50C-407E-A947-70E740481C1C}">
                <a14:useLocalDpi xmlns:a14="http://schemas.microsoft.com/office/drawing/2010/main" val="0"/>
              </a:ext>
            </a:extLst>
          </a:blip>
          <a:srcRect/>
          <a:stretch/>
        </p:blipFill>
        <p:spPr bwMode="auto">
          <a:xfrm>
            <a:off x="9829801" y="6219582"/>
            <a:ext cx="2338705" cy="44232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2" name="Imagen 50">
            <a:extLst>
              <a:ext uri="{FF2B5EF4-FFF2-40B4-BE49-F238E27FC236}">
                <a16:creationId xmlns:a16="http://schemas.microsoft.com/office/drawing/2014/main" id="{9F11BD58-7BB4-CF8F-62A6-66C2461B96B9}"/>
              </a:ext>
            </a:extLst>
          </p:cNvPr>
          <p:cNvPicPr/>
          <p:nvPr userDrawn="1"/>
        </p:nvPicPr>
        <p:blipFill>
          <a:blip r:embed="rId12">
            <a:extLst>
              <a:ext uri="{28A0092B-C50C-407E-A947-70E740481C1C}">
                <a14:useLocalDpi xmlns:a14="http://schemas.microsoft.com/office/drawing/2010/main" val="0"/>
              </a:ext>
            </a:extLst>
          </a:blip>
          <a:srcRect/>
          <a:stretch/>
        </p:blipFill>
        <p:spPr bwMode="auto">
          <a:xfrm>
            <a:off x="9829801" y="6219582"/>
            <a:ext cx="2338705" cy="442320"/>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microsoft.com/office/2017/06/relationships/model3d" Target="../media/model3d1.glb"/><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microsoft.com/office/2017/06/relationships/model3d" Target="../media/model3d2.glb"/><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r>
              <a:rPr lang="el-CY"/>
              <a:t>ΚΥΠΡΟΣ</a:t>
            </a:r>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a:lstStyle/>
          <a:p>
            <a:r>
              <a:rPr lang="el-CY"/>
              <a:t>6 ΚΑΙ 7 ΙΟΥΛΙΟΥ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2400" b="1" i="0" u="none" strike="noStrike" cap="none" normalizeH="0" baseline="0" noProof="0">
                <a:ln>
                  <a:noFill/>
                </a:ln>
                <a:solidFill>
                  <a:srgbClr val="003399"/>
                </a:solidFill>
                <a:effectLst/>
                <a:uLnTx/>
                <a:uFillTx/>
              </a:rPr>
              <a:t>Χρήσεις αντιμικροβιακών εκτός της θεραπείας άρρωστων ζώων</a:t>
            </a: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Προφύλαξη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1" i="0" u="none" strike="noStrike" cap="none" normalizeH="0" baseline="0" noProof="0">
                <a:ln>
                  <a:noFill/>
                </a:ln>
                <a:solidFill>
                  <a:srgbClr val="003399"/>
                </a:solidFill>
                <a:effectLst/>
                <a:uLnTx/>
                <a:uFillTx/>
                <a:latin typeface="EC Square Sans Pro" panose="020B0506040000020004" pitchFamily="34" charset="0"/>
                <a:ea typeface="Montserrat" charset="0"/>
                <a:cs typeface="Montserrat" charset="0"/>
              </a:rPr>
              <a:t>Μεταφύλαξη</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CY"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Όταν τα αντιμικροβιακά χορηγούνται σε ζώα που κινδυνεύουν από λοίμωξη ή λοιμώδη νόσο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CY" sz="1800" b="0" i="0" u="none" strike="noStrike" cap="none" normalizeH="0" baseline="0" noProof="0" dirty="0">
                <a:ln>
                  <a:noFill/>
                </a:ln>
                <a:solidFill>
                  <a:srgbClr val="003399"/>
                </a:solidFill>
                <a:effectLst/>
                <a:uLnTx/>
                <a:uFillTx/>
                <a:latin typeface="EC Square Sans Pro" panose="020B0506040000020004" pitchFamily="34" charset="0"/>
              </a:rPr>
              <a:t>Ένα μέτρο που λαμβάνεται για τη διατήρηση της υγείας και την αποτροπή της εμφάνισης λοίμωξης ή λοιμώδους νόσου</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CY"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Όταν τα αντιμικροβιακά χορηγούνται σε ζώα με κλινικά συμπτώματα και σε κλινικά υγιή ζώα που ανήκουν στο ίδιο κοπάδι ή περιφραγμένο χώρο</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CY" sz="1800" b="0" i="0" u="none" strike="noStrike" cap="none" normalizeH="0" baseline="0" noProof="0" dirty="0">
                <a:ln>
                  <a:noFill/>
                </a:ln>
                <a:solidFill>
                  <a:srgbClr val="003399"/>
                </a:solidFill>
                <a:effectLst/>
                <a:uLnTx/>
                <a:uFillTx/>
                <a:latin typeface="EC Square Sans Pro" panose="020B0506040000020004" pitchFamily="34" charset="0"/>
                <a:ea typeface="Montserrat" charset="0"/>
                <a:cs typeface="Montserrat" charset="0"/>
              </a:rPr>
              <a:t>Ορισμένες λοιμώξεις αντιμετωπίζονται πριν την κλινική εμφάνισή τους</a:t>
            </a: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1"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ΥΓΕΙΑ</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1"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ΑΣΘΕΝΕΙΑ</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Έναρξη της μολυσματικής ασθένειας</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χωρίς συμπτώματα</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a:ln>
                  <a:noFill/>
                </a:ln>
                <a:solidFill>
                  <a:srgbClr val="2C7470"/>
                </a:solidFill>
                <a:effectLst/>
                <a:uLnTx/>
                <a:uFillTx/>
                <a:latin typeface="EC Square Sans Pro" panose="020B0506040000020004" pitchFamily="34" charset="0"/>
                <a:ea typeface="Montserrat" charset="0"/>
                <a:cs typeface="Montserrat" charset="0"/>
              </a:rPr>
              <a:t>συμπτώματα</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Προληπτική</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πρώιμη</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Θεραπευτική αγωγή / έλεγχος</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6BB188"/>
                </a:solidFill>
                <a:effectLst/>
                <a:uLnTx/>
                <a:uFillTx/>
                <a:latin typeface="EC Square Sans Pro" panose="020B0506040000020004" pitchFamily="34" charset="0"/>
                <a:ea typeface="Montserrat" charset="0"/>
                <a:cs typeface="Montserrat" charset="0"/>
              </a:rPr>
              <a:t>συμβατική</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l-CY">
                <a:solidFill>
                  <a:srgbClr val="002060"/>
                </a:solidFill>
                <a:latin typeface="EC Square Sans Pro" panose="020B0506040000020004" pitchFamily="34" charset="0"/>
              </a:rPr>
              <a:t>4. Νομικό πλαίσιο της ΕΕ για τα κτηνιατρικά φάρμακα και τις φαρμακούχες ζωοτροφές</a:t>
            </a: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l-CY" sz="2396" b="1" dirty="0">
                <a:solidFill>
                  <a:schemeClr val="bg1"/>
                </a:solidFill>
                <a:latin typeface="EC Square Sans Pro" panose="020B0506040000020004" pitchFamily="34" charset="0"/>
              </a:rPr>
              <a:t>Κανονισμός (ΕΕ) 2019/6 </a:t>
            </a:r>
            <a:r>
              <a:rPr lang="el-CY" sz="2396" dirty="0">
                <a:solidFill>
                  <a:schemeClr val="bg1"/>
                </a:solidFill>
                <a:latin typeface="EC Square Sans Pro" panose="020B0506040000020004" pitchFamily="34" charset="0"/>
              </a:rPr>
              <a:t>για τα</a:t>
            </a:r>
            <a:r>
              <a:rPr lang="el-CY" sz="2396" b="1" dirty="0">
                <a:solidFill>
                  <a:schemeClr val="bg1"/>
                </a:solidFill>
                <a:latin typeface="EC Square Sans Pro" panose="020B0506040000020004" pitchFamily="34" charset="0"/>
              </a:rPr>
              <a:t> Κτηνιατρικά Φάρμακα (Κανονισμός VMP)</a:t>
            </a:r>
            <a:br>
              <a:rPr lang="el-CY" sz="2396" b="1" dirty="0">
                <a:solidFill>
                  <a:schemeClr val="bg1"/>
                </a:solidFill>
              </a:rPr>
            </a:br>
            <a:endParaRPr lang="el-CY"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841786"/>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l-CY" sz="1797" b="1">
                <a:solidFill>
                  <a:srgbClr val="003399"/>
                </a:solidFill>
                <a:latin typeface="EC Square Sans Pro" panose="020B0506040000020004" pitchFamily="34" charset="0"/>
                <a:ea typeface="Montserrat" charset="0"/>
                <a:cs typeface="Montserrat" charset="0"/>
              </a:rPr>
              <a:t>Προφύλαξη  </a:t>
            </a:r>
          </a:p>
          <a:p>
            <a:endParaRPr lang="en-US" sz="1797" b="1" dirty="0">
              <a:solidFill>
                <a:srgbClr val="003399"/>
              </a:solidFill>
              <a:latin typeface="EC Square Sans Pro" panose="020B0506040000020004" pitchFamily="34" charset="0"/>
            </a:endParaRPr>
          </a:p>
          <a:p>
            <a:r>
              <a:rPr lang="el-CY" sz="1797">
                <a:solidFill>
                  <a:srgbClr val="002060"/>
                </a:solidFill>
                <a:latin typeface="EC Square Sans Pro"/>
              </a:rPr>
              <a:t>Μόνο σε εξαιρετικές περιπτώσεις, για τη χορήγηση σε ένα μεμονωμένο ζώο (αντιβιοτικά) ή σε περιορισμένο αριθμό ζώων (άλλα αντιμικροβιακά) όταν ο κίνδυνος λοίμωξης ή λοιμώδους νοσήματος είναι πολύ υψηλός και οι συνέπειες πιθανόν να είναι σοβαρές.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841786"/>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l-CY" sz="1797" b="1" dirty="0">
                <a:solidFill>
                  <a:srgbClr val="003399"/>
                </a:solidFill>
                <a:latin typeface="EC Square Sans Pro" panose="020B0506040000020004" pitchFamily="34" charset="0"/>
                <a:ea typeface="Montserrat" charset="0"/>
                <a:cs typeface="Montserrat" charset="0"/>
              </a:rPr>
              <a:t>Μεταφύλαξη</a:t>
            </a:r>
            <a:r>
              <a:rPr lang="el-CY"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l-CY" sz="1797" dirty="0">
                <a:solidFill>
                  <a:srgbClr val="002060"/>
                </a:solidFill>
                <a:latin typeface="EC Square Sans Pro"/>
              </a:rPr>
              <a:t>Μόνο όταν ο κίνδυνος εξάπλωσης μιας μόλυνσης ή λοιμώδους νόσου σε ομάδα ζώων είναι υψηλός και δεν υπάρχουν άλλες διαθέσιμες κατάλληλες εναλλακτικές.</a:t>
            </a:r>
          </a:p>
          <a:p>
            <a:r>
              <a:rPr lang="en-US" sz="1797" dirty="0">
                <a:solidFill>
                  <a:srgbClr val="002060"/>
                </a:solidFill>
                <a:latin typeface="EC Square Sans Pro"/>
              </a:rPr>
              <a:t> </a:t>
            </a:r>
          </a:p>
          <a:p>
            <a:r>
              <a:rPr lang="el-CY" sz="1797" dirty="0">
                <a:solidFill>
                  <a:srgbClr val="002060"/>
                </a:solidFill>
                <a:latin typeface="EC Square Sans Pro"/>
              </a:rPr>
              <a:t>Τα κράτη μέλη μπορούν να παρέχουν καθοδήγηση όσον αφορά αυτές τις άλλες κατάλληλες εναλλακτικές λύσεις και στηρίζουν ενεργά την ανάπτυξη και την εφαρμογή κατευθυντήριων γραμμών οι οποίες προωθούν την κατανόηση των παραγόντων κινδύνου που συνδέονται με τη μεταφύλαξη και περιλαμβάνουν κριτήρια για την έναρξή της.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744200" cy="533400"/>
          </a:xfrm>
        </p:spPr>
        <p:txBody>
          <a:bodyPr/>
          <a:lstStyle/>
          <a:p>
            <a:pPr marL="263525" indent="-263525"/>
            <a:r>
              <a:rPr lang="el-CY" sz="2200" dirty="0">
                <a:solidFill>
                  <a:srgbClr val="002060"/>
                </a:solidFill>
                <a:latin typeface="EC Square Sans Pro" panose="020B0506040000020004" pitchFamily="34" charset="0"/>
              </a:rPr>
              <a:t>4. Νομικό πλαίσιο της ΕΕ για τα κτηνιατρικά φάρμακα και τις φαρμακούχες ζωοτροφές</a:t>
            </a:r>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l-CY" sz="2400" b="1">
                <a:solidFill>
                  <a:schemeClr val="bg1"/>
                </a:solidFill>
                <a:latin typeface="EC Square Sans Pro" panose="020B0506040000020004" pitchFamily="34" charset="0"/>
              </a:rPr>
              <a:t>Γενικές αρχές του κανονισμού για τα Κτηνιατρικά Φάρμακα</a:t>
            </a:r>
            <a:br>
              <a:rPr lang="el-CY" sz="2400" b="1">
                <a:solidFill>
                  <a:schemeClr val="bg1"/>
                </a:solidFill>
              </a:rPr>
            </a:br>
            <a:endParaRPr lang="el-CY" sz="2400" b="1">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CY" sz="2400">
                <a:latin typeface="EC Square Sans Pro" panose="020B0506040000020004" pitchFamily="34" charset="0"/>
                <a:ea typeface="Montserrat" charset="0"/>
                <a:cs typeface="Montserrat" charset="0"/>
              </a:rPr>
              <a:t>Τα κτηνιατρικά φάρμακα θα χρησιμοποιούνται σύμφωνα με τους</a:t>
            </a:r>
            <a:r>
              <a:rPr lang="el-CY" sz="2400">
                <a:solidFill>
                  <a:srgbClr val="002060"/>
                </a:solidFill>
                <a:latin typeface="EC Square Sans Pro" panose="020B0506040000020004" pitchFamily="34" charset="0"/>
                <a:ea typeface="Montserrat" charset="0"/>
                <a:cs typeface="Montserrat" charset="0"/>
              </a:rPr>
              <a:t> </a:t>
            </a:r>
            <a:r>
              <a:rPr lang="el-CY" sz="2400" b="1">
                <a:solidFill>
                  <a:srgbClr val="003399"/>
                </a:solidFill>
                <a:latin typeface="EC Square Sans Pro" panose="020B0506040000020004" pitchFamily="34" charset="0"/>
                <a:ea typeface="Montserrat" charset="0"/>
                <a:cs typeface="Montserrat" charset="0"/>
              </a:rPr>
              <a:t>όρους της άδειας κυκλοφορίας τους</a:t>
            </a:r>
            <a:r>
              <a:rPr lang="el-CY" sz="2400" b="1">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CY" sz="2400">
                <a:latin typeface="EC Square Sans Pro" panose="020B0506040000020004" pitchFamily="34" charset="0"/>
              </a:rPr>
              <a:t>Όλες οι κτηνιατρικές</a:t>
            </a:r>
            <a:r>
              <a:rPr lang="el-CY" sz="2400">
                <a:solidFill>
                  <a:srgbClr val="002060"/>
                </a:solidFill>
                <a:latin typeface="EC Square Sans Pro" panose="020B0506040000020004" pitchFamily="34" charset="0"/>
              </a:rPr>
              <a:t> </a:t>
            </a:r>
            <a:r>
              <a:rPr lang="el-CY" sz="2400" b="1">
                <a:solidFill>
                  <a:srgbClr val="003399"/>
                </a:solidFill>
                <a:latin typeface="EC Square Sans Pro" panose="020B0506040000020004" pitchFamily="34" charset="0"/>
              </a:rPr>
              <a:t>συνταγές </a:t>
            </a:r>
            <a:r>
              <a:rPr lang="el-CY" sz="2400">
                <a:solidFill>
                  <a:srgbClr val="002060"/>
                </a:solidFill>
                <a:latin typeface="EC Square Sans Pro" panose="020B0506040000020004" pitchFamily="34" charset="0"/>
              </a:rPr>
              <a:t>θα πρέπει </a:t>
            </a:r>
            <a:r>
              <a:rPr lang="el-CY" sz="2400" b="1">
                <a:solidFill>
                  <a:srgbClr val="003399"/>
                </a:solidFill>
                <a:latin typeface="EC Square Sans Pro" panose="020B0506040000020004" pitchFamily="34" charset="0"/>
              </a:rPr>
              <a:t>να βασίζονται σε κλινική εξέταση </a:t>
            </a:r>
            <a:r>
              <a:rPr lang="el-CY" sz="2400">
                <a:latin typeface="EC Square Sans Pro" panose="020B0506040000020004" pitchFamily="34" charset="0"/>
              </a:rPr>
              <a:t>ή οιαδήποτε άλλη κατάλληλη αξιολόγηση από κτηνίατρο</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CY">
                <a:latin typeface="EC Square Sans Pro" panose="020B0506040000020004" pitchFamily="34" charset="0"/>
              </a:rPr>
              <a:t>Λίστα αντιμικροβιακών που προορίζονται</a:t>
            </a:r>
            <a:r>
              <a:rPr lang="el-CY" sz="2400">
                <a:solidFill>
                  <a:srgbClr val="002060"/>
                </a:solidFill>
                <a:latin typeface="EC Square Sans Pro" panose="020B0506040000020004" pitchFamily="34" charset="0"/>
              </a:rPr>
              <a:t> </a:t>
            </a:r>
            <a:r>
              <a:rPr lang="el-CY" sz="2400" b="1">
                <a:solidFill>
                  <a:srgbClr val="003399"/>
                </a:solidFill>
                <a:latin typeface="EC Square Sans Pro" panose="020B0506040000020004" pitchFamily="34" charset="0"/>
              </a:rPr>
              <a:t>αποκλειστικά για χρήση από ανθρώπους</a:t>
            </a:r>
            <a:r>
              <a:rPr lang="el-CY">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CY" sz="2400">
                <a:latin typeface="EC Square Sans Pro" panose="020B0506040000020004" pitchFamily="34" charset="0"/>
              </a:rPr>
              <a:t>Ευθύνη των κρατών μελών να</a:t>
            </a:r>
            <a:r>
              <a:rPr lang="el-CY" sz="2400">
                <a:solidFill>
                  <a:srgbClr val="002060"/>
                </a:solidFill>
                <a:latin typeface="EC Square Sans Pro" panose="020B0506040000020004" pitchFamily="34" charset="0"/>
              </a:rPr>
              <a:t> </a:t>
            </a:r>
            <a:r>
              <a:rPr lang="el-CY" sz="2400" b="1">
                <a:solidFill>
                  <a:srgbClr val="003399"/>
                </a:solidFill>
                <a:latin typeface="EC Square Sans Pro" panose="020B0506040000020004" pitchFamily="34" charset="0"/>
              </a:rPr>
              <a:t>συλλέγουν δεδομένα για την πώληση και τη χρήση των αντιμικροβιακών</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l-CY" sz="1000" i="0" u="none" strike="noStrike" baseline="0">
                <a:solidFill>
                  <a:srgbClr val="003399"/>
                </a:solidFill>
                <a:latin typeface="EC Square Sans Pro" panose="020B0506040000020004" pitchFamily="34" charset="0"/>
              </a:rPr>
              <a:t>Εκτελεστικός Κανονισμός (ΕΕ) 2022/1255  της 19ης Ιουλίου 2022 που ορίζει της αντιμικροβιακές ουσίες και τις ομάδες αντιμικροβιακών που προορίζονται για τη θεραπεία ορισμένων λοιμώξεων στους ανθρώπους, σύμφωνα με τον Κανονισμό (ΕΕ) 2019/6 του ευρωπαϊκού Κοινοβουλίου και του Συμβουλίου </a:t>
            </a:r>
          </a:p>
        </p:txBody>
      </p:sp>
    </p:spTree>
    <p:extLst>
      <p:ext uri="{BB962C8B-B14F-4D97-AF65-F5344CB8AC3E}">
        <p14:creationId xmlns:p14="http://schemas.microsoft.com/office/powerpoint/2010/main" val="312144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CY" sz="2800">
                <a:latin typeface="EC Square Sans Pro" panose="020B0506040000020004" pitchFamily="34" charset="0"/>
              </a:rPr>
              <a:t>Κοινοί κανονισμοί</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ΚΤΗΝΙΑΤΡΙΚΕΣ ΣΥΝΤΑΓΕΣ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CY" sz="2000" b="0" i="0" u="none" strike="noStrike" cap="none" normalizeH="0" baseline="0" noProof="0">
                <a:ln>
                  <a:noFill/>
                </a:ln>
                <a:solidFill>
                  <a:srgbClr val="003399"/>
                </a:solidFill>
                <a:effectLst/>
                <a:uLnTx/>
                <a:uFillTx/>
                <a:latin typeface="EC Square Sans Pro"/>
                <a:ea typeface="+mn-ea"/>
                <a:cs typeface="+mn-cs"/>
              </a:rPr>
              <a:t>Κτηνιατρική συνταγή εκδίδεται </a:t>
            </a:r>
            <a:r>
              <a:rPr kumimoji="0" lang="el-CY" sz="2000" b="1" i="0" u="sng" strike="noStrike" cap="none" normalizeH="0" baseline="0" noProof="0">
                <a:ln>
                  <a:noFill/>
                </a:ln>
                <a:solidFill>
                  <a:srgbClr val="003399"/>
                </a:solidFill>
                <a:effectLst/>
                <a:uLnTx/>
                <a:uFillTx/>
                <a:latin typeface="EC Square Sans Pro"/>
                <a:ea typeface="+mn-ea"/>
                <a:cs typeface="+mn-cs"/>
              </a:rPr>
              <a:t>μόνο</a:t>
            </a:r>
            <a:r>
              <a:rPr kumimoji="0" lang="el-CY" sz="2000" b="0" i="0" u="none" strike="noStrike" cap="none" normalizeH="0" baseline="0" noProof="0">
                <a:ln>
                  <a:noFill/>
                </a:ln>
                <a:solidFill>
                  <a:srgbClr val="003399"/>
                </a:solidFill>
                <a:effectLst/>
                <a:uLnTx/>
                <a:uFillTx/>
                <a:latin typeface="EC Square Sans Pro"/>
                <a:ea typeface="+mn-ea"/>
                <a:cs typeface="+mn-cs"/>
              </a:rPr>
              <a:t> μετά από </a:t>
            </a:r>
            <a:r>
              <a:rPr kumimoji="0" lang="el-CY" sz="2000" b="0" i="0" u="sng" strike="noStrike" cap="none" normalizeH="0" baseline="0" noProof="0">
                <a:ln>
                  <a:noFill/>
                </a:ln>
                <a:solidFill>
                  <a:srgbClr val="003399"/>
                </a:solidFill>
                <a:effectLst/>
                <a:uLnTx/>
                <a:uFillTx/>
                <a:latin typeface="EC Square Sans Pro"/>
                <a:ea typeface="+mn-ea"/>
                <a:cs typeface="+mn-cs"/>
              </a:rPr>
              <a:t>κλινική εξέταση ή οποιαδήποτε άλλη κατάλληλη αξιολόγηση της κατάστασης της υγείας </a:t>
            </a:r>
            <a:r>
              <a:rPr kumimoji="0" lang="el-CY" sz="2000" b="0" i="0" u="none" strike="noStrike" cap="none" normalizeH="0" baseline="0" noProof="0">
                <a:ln>
                  <a:noFill/>
                </a:ln>
                <a:solidFill>
                  <a:srgbClr val="003399"/>
                </a:solidFill>
                <a:effectLst/>
                <a:uLnTx/>
                <a:uFillTx/>
                <a:latin typeface="EC Square Sans Pro"/>
                <a:ea typeface="+mn-ea"/>
                <a:cs typeface="+mn-cs"/>
              </a:rPr>
              <a:t>του ζώου ή της ομάδας ζώων</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CY" sz="2000" b="0" i="0" u="none" strike="noStrike" cap="none" normalizeH="0" baseline="0" noProof="0">
                <a:ln>
                  <a:noFill/>
                </a:ln>
                <a:solidFill>
                  <a:srgbClr val="003399"/>
                </a:solidFill>
                <a:effectLst/>
                <a:uLnTx/>
                <a:uFillTx/>
                <a:latin typeface="EC Square Sans Pro"/>
                <a:ea typeface="+mn-ea"/>
                <a:cs typeface="+mn-cs"/>
              </a:rPr>
              <a:t>Ο κτηνίατρος μπορεί να εκδώσει κτηνιατρική συνταγή για αντιμικροβιακό μόνον αφού διαγνώσει λοιμώδη νόσο</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l-CY" sz="2000" b="0" i="0" u="none" strike="noStrike" cap="none" normalizeH="0" baseline="0" noProof="0">
                <a:ln>
                  <a:noFill/>
                </a:ln>
                <a:solidFill>
                  <a:srgbClr val="003399"/>
                </a:solidFill>
                <a:effectLst/>
                <a:uLnTx/>
                <a:uFillTx/>
                <a:latin typeface="EC Square Sans Pro"/>
                <a:ea typeface="+mn-ea"/>
                <a:cs typeface="+mn-cs"/>
              </a:rPr>
              <a:t>Ο κτηνίατρος θα πρέπει να είναι σε θέση να αιτιολογήσει τη συνταγογράφηση αντιμικροβιακών φαρμάκων, ιδίως για λόγους πρόληψης (προφύλαξης) και χορήγησης σε ομάδα ζώων(μεταφύλαξη)</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l-CY" sz="2800" b="1" i="0" u="none" strike="noStrike" cap="none" normalizeH="0" baseline="0" noProof="0">
                <a:ln>
                  <a:noFill/>
                </a:ln>
                <a:solidFill>
                  <a:srgbClr val="003399"/>
                </a:solidFill>
                <a:effectLst/>
                <a:uLnTx/>
                <a:uFillTx/>
                <a:latin typeface="EC Square Sans Pro" panose="020B0506040000020004" pitchFamily="34" charset="0"/>
                <a:ea typeface="Steelfish" charset="0"/>
                <a:cs typeface="Steelfish" charset="0"/>
              </a:rPr>
              <a:t>Άρθρο 105</a:t>
            </a: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rgbClr val="003399"/>
                </a:solidFill>
                <a:effectLst/>
                <a:uLnTx/>
                <a:uFillTx/>
                <a:latin typeface="EC Square Sans Pro"/>
                <a:ea typeface="+mn-ea"/>
                <a:cs typeface="Arial"/>
              </a:rPr>
              <a:t>Κοινοί κανονισμοί - Κτηνιατρική συνταγή (Παράδειγμα προτύπου φόρμας)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rgbClr val="000000"/>
                </a:solidFill>
                <a:effectLst/>
                <a:uLnTx/>
                <a:uFillTx/>
                <a:latin typeface="EC Square Sans Pro" panose="020B0506040000020004" pitchFamily="34" charset="0"/>
                <a:ea typeface="+mn-ea"/>
                <a:cs typeface="+mn-cs"/>
              </a:rPr>
              <a:t>Ταυτοποίηση κτηνιάτρου (αριθμός επαγγελματικής άδειας)</a:t>
            </a: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flipV="1">
            <a:off x="2916195" y="2014607"/>
            <a:ext cx="893805" cy="107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753633"/>
            <a:ext cx="2828071" cy="1200329"/>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dirty="0">
                <a:ln>
                  <a:noFill/>
                </a:ln>
                <a:solidFill>
                  <a:sysClr val="windowText" lastClr="000000"/>
                </a:solidFill>
                <a:effectLst/>
                <a:uLnTx/>
                <a:uFillTx/>
                <a:latin typeface="EC Square Sans Pro" panose="020B0506040000020004" pitchFamily="34" charset="0"/>
              </a:rPr>
              <a:t>Όνομα φαρμάκου (ενεργή ουσία) και ισχύς.</a:t>
            </a:r>
          </a:p>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dirty="0">
                <a:ln>
                  <a:noFill/>
                </a:ln>
                <a:solidFill>
                  <a:sysClr val="windowText" lastClr="000000"/>
                </a:solidFill>
                <a:effectLst/>
                <a:uLnTx/>
                <a:uFillTx/>
                <a:latin typeface="EC Square Sans Pro" panose="020B0506040000020004" pitchFamily="34" charset="0"/>
              </a:rPr>
              <a:t>Ποσότητα συνταγή</a:t>
            </a:r>
          </a:p>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dirty="0">
                <a:ln>
                  <a:noFill/>
                </a:ln>
                <a:solidFill>
                  <a:sysClr val="windowText" lastClr="000000"/>
                </a:solidFill>
                <a:effectLst/>
                <a:uLnTx/>
                <a:uFillTx/>
                <a:latin typeface="EC Square Sans Pro"/>
              </a:rPr>
              <a:t>Δοσολογία </a:t>
            </a: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923330"/>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rgbClr val="FFFFFF"/>
                </a:solidFill>
                <a:effectLst/>
                <a:uLnTx/>
                <a:uFillTx/>
                <a:latin typeface="EC Square Sans Pro"/>
              </a:rPr>
              <a:t>Σημείωση: απαιτείται όταν η συνταγή είναι βάσει του άρθρου 107 3-4 ή 112-114) </a:t>
            </a: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259098"/>
            <a:ext cx="2828071" cy="1477328"/>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dirty="0">
                <a:ln>
                  <a:noFill/>
                </a:ln>
                <a:solidFill>
                  <a:srgbClr val="000000"/>
                </a:solidFill>
                <a:effectLst/>
                <a:uLnTx/>
                <a:uFillTx/>
                <a:latin typeface="EC Square Sans Pro" panose="020B0506040000020004" pitchFamily="34" charset="0"/>
              </a:rPr>
              <a:t>Μια κτηνιατρική συνταγή για αντιμικροβιακά φάρμακα ισχύει για 5 ημέρες από την ημερομηνία έκδοσής της. </a:t>
            </a: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353798"/>
            <a:ext cx="893805" cy="21544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646331"/>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Όνομα και διεύθυνση </a:t>
            </a:r>
          </a:p>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κάτοχος ζώων</a:t>
            </a: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646331"/>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Ημερομηνία και υπογραφή κτηνιάτρου</a:t>
            </a: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Ζώα παραγωγής τροφίμων: χρόνος αναμονής (ακόμη κι αν είναι 0)</a:t>
            </a: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36933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Ημερομηνία</a:t>
            </a: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92333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Πιθανές ειδοποιήσεις και μηνύματα για την υπεύθυνη χρήση</a:t>
            </a: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369332"/>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b="0" i="0" u="none" strike="noStrike" cap="none" normalizeH="0" baseline="0" noProof="0">
                <a:ln>
                  <a:noFill/>
                </a:ln>
                <a:solidFill>
                  <a:sysClr val="windowText" lastClr="000000"/>
                </a:solidFill>
                <a:effectLst/>
                <a:uLnTx/>
                <a:uFillTx/>
                <a:latin typeface="EC Square Sans Pro" panose="020B0506040000020004" pitchFamily="34" charset="0"/>
              </a:rPr>
              <a:t>στοιχεία αναγνώρισης ζώων</a:t>
            </a: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a:off x="7467602" y="2107684"/>
            <a:ext cx="994692" cy="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flipV="1">
            <a:off x="7467600" y="3711005"/>
            <a:ext cx="994695" cy="10772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flipV="1">
            <a:off x="7483722" y="6007916"/>
            <a:ext cx="994692" cy="11280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CY" sz="2800">
                <a:latin typeface="EC Square Sans Pro" panose="020B0506040000020004" pitchFamily="34" charset="0"/>
              </a:rPr>
              <a:t>Κοινοί κανονισμοί</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l-CY"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Τήρηση αρχείου</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Κτηνιατρική συνταγή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4681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Κανονισμός (ΕΕ) 2019/6 </a:t>
            </a:r>
            <a:br>
              <a:rPr kumimoji="0" lang="en-US"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br>
            <a:r>
              <a:rPr kumimoji="0" lang="el-CY"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(Περί Κτηνιατρικών Φαρμάκων)</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2800" b="1" i="0" u="none" strike="noStrike" cap="none" normalizeH="0" baseline="0" noProof="0">
                <a:ln>
                  <a:noFill/>
                </a:ln>
                <a:solidFill>
                  <a:srgbClr val="003399"/>
                </a:solidFill>
                <a:effectLst/>
                <a:uLnTx/>
                <a:uFillTx/>
                <a:latin typeface="EC Square Sans Pro" panose="020B0506040000020004" pitchFamily="34" charset="0"/>
                <a:ea typeface="+mn-ea"/>
                <a:cs typeface="+mn-cs"/>
              </a:rPr>
              <a:t>!Άρθρο 108</a:t>
            </a:r>
          </a:p>
        </p:txBody>
      </p:sp>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000" b="1" i="0" u="none" strike="noStrike" cap="none" normalizeH="0" baseline="0" noProof="0">
                <a:ln>
                  <a:noFill/>
                </a:ln>
                <a:solidFill>
                  <a:srgbClr val="FFFFFF"/>
                </a:solidFill>
                <a:effectLst/>
                <a:uLnTx/>
                <a:uFillTx/>
                <a:latin typeface="EC Square Sans Pro" panose="020B0506040000020004" pitchFamily="34" charset="0"/>
              </a:rPr>
              <a:t>ΥΠΟΧΡΕΩΣΕΙΣ</a:t>
            </a:r>
          </a:p>
        </p:txBody>
      </p:sp>
      <p:sp>
        <p:nvSpPr>
          <p:cNvPr id="3" name="TextBox 2">
            <a:extLst>
              <a:ext uri="{FF2B5EF4-FFF2-40B4-BE49-F238E27FC236}">
                <a16:creationId xmlns:a16="http://schemas.microsoft.com/office/drawing/2014/main" id="{29F77169-D6F3-3A29-A496-4C7746DE3EF6}"/>
              </a:ext>
            </a:extLst>
          </p:cNvPr>
          <p:cNvSpPr txBox="1"/>
          <p:nvPr/>
        </p:nvSpPr>
        <p:spPr>
          <a:xfrm>
            <a:off x="4172400" y="1371600"/>
            <a:ext cx="8020800" cy="5248800"/>
          </a:xfrm>
          <a:prstGeom prst="rect">
            <a:avLst/>
          </a:prstGeom>
          <a:solidFill>
            <a:schemeClr val="bg1"/>
          </a:solidFill>
        </p:spPr>
        <p:txBody>
          <a:bodyPr wrap="square" lIns="216000" tIns="216000" rIns="216000" bIns="216000" rtlCol="0">
            <a:noAutofit/>
          </a:bodyPr>
          <a:lstStyle/>
          <a:p>
            <a:pPr algn="ctr">
              <a:spcAft>
                <a:spcPts val="600"/>
              </a:spcAft>
            </a:pPr>
            <a:r>
              <a:rPr lang="el-CY" sz="1600" i="1" dirty="0">
                <a:latin typeface="Times New Roman" panose="02020603050405020304" pitchFamily="18" charset="0"/>
                <a:cs typeface="Times New Roman" panose="02020603050405020304" pitchFamily="18" charset="0"/>
              </a:rPr>
              <a:t>!Άρθρο 108</a:t>
            </a:r>
          </a:p>
          <a:p>
            <a:pPr algn="ctr">
              <a:spcAft>
                <a:spcPts val="600"/>
              </a:spcAft>
            </a:pPr>
            <a:r>
              <a:rPr lang="el-CY" sz="1600" b="1" dirty="0">
                <a:latin typeface="Times New Roman" panose="02020603050405020304" pitchFamily="18" charset="0"/>
                <a:cs typeface="Times New Roman" panose="02020603050405020304" pitchFamily="18" charset="0"/>
              </a:rPr>
              <a:t>Τήρηση μητρώου από τους ιδιοκτήτες και τους φροντιστές παραγωγικών ζώων</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1.	Οι ιδιοκτήτες ή, όταν τα ζώα δεν δεσπόζονται από τους ιδιοκτήτες, οι εκτροφείς ζώων παραγωγής τροφίμων τηρούν μητρώο των φαρμάκων που χρησιμοποιούν και, ανάλογα με την περίπτωση, αντίγραφο της κτηνιατρικής συνταγής.</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2.	Τα αρχεία που αναφέρονται στην παράγραφο 1 περιλαμβάνουν:</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α)	ημερομηνία της πρώτης χορήγησης του φαρμάκου στα ζώα</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β)	ονομασία του φαρμάκου</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γ)	χορηγηθείσα ποσότητα του φαρμάκου</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δ)	όνομα ή εταιρική επωνυμία και μόνιμη διεύθυνση ή καταστατική έδρα του προμηθευτή</a:t>
            </a:r>
          </a:p>
          <a:p>
            <a:pPr marL="342900" indent="-342900"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ε)	αποδεικτικά στοιχεία σχετικά με την απόκτηση των κτηνιατρικών φαρμάκων που χρησιμοποιούν</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στ)	προσδιορισμό του ζώου ή της ομάδας ζώων που υποβάλλονται σε θεραπεία</a:t>
            </a:r>
          </a:p>
          <a:p>
            <a:pPr marL="342900" indent="-342900"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ζ)	όνομα και στοιχεία επικοινωνίας του κτηνιάτρου που συνέταξε τη συνταγή, κατά περίπτωση</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η)	χρόνο αναμονής ακόμη και αν είναι μηδενικός</a:t>
            </a:r>
          </a:p>
          <a:p>
            <a:pPr algn="just">
              <a:spcAft>
                <a:spcPts val="600"/>
              </a:spcAft>
              <a:tabLst>
                <a:tab pos="365125" algn="l"/>
              </a:tabLst>
            </a:pPr>
            <a:r>
              <a:rPr lang="el-CY" sz="1600" dirty="0">
                <a:latin typeface="Times New Roman" panose="02020603050405020304" pitchFamily="18" charset="0"/>
                <a:cs typeface="Times New Roman" panose="02020603050405020304" pitchFamily="18" charset="0"/>
              </a:rPr>
              <a:t>θ)	διάρκεια της θεραπείας.</a:t>
            </a:r>
          </a:p>
        </p:txBody>
      </p:sp>
    </p:spTree>
    <p:extLst>
      <p:ext uri="{BB962C8B-B14F-4D97-AF65-F5344CB8AC3E}">
        <p14:creationId xmlns:p14="http://schemas.microsoft.com/office/powerpoint/2010/main" val="3660388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CY" sz="2800">
                <a:latin typeface="EC Square Sans Pro" panose="020B0506040000020004" pitchFamily="34" charset="0"/>
              </a:rPr>
              <a:t>Κοινοί κανονισμοί</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l-CY"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Άδεια κυκλοφορίας</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Κτηνιατρική συνταγή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38426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200" b="0" i="0" u="none" strike="noStrike" cap="none" normalizeH="0" baseline="0" noProof="0" dirty="0">
                <a:ln>
                  <a:noFill/>
                </a:ln>
                <a:solidFill>
                  <a:srgbClr val="024B9C"/>
                </a:solidFill>
                <a:effectLst/>
                <a:uLnTx/>
                <a:uFillTx/>
                <a:latin typeface="EC Square Sans Pro" panose="020B0506040000020004" pitchFamily="34" charset="0"/>
                <a:ea typeface="+mn-ea"/>
                <a:cs typeface="+mn-cs"/>
              </a:rPr>
              <a:t>Κανονισμός (ΕΕ) 2019/6 (Περί Κτηνιατρικών Φαρμάκων)</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Κύριος Κανόνας </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2000" b="0" i="0" u="none" strike="noStrike" cap="none" normalizeH="0" baseline="0" noProof="0" dirty="0">
                <a:ln>
                  <a:noFill/>
                </a:ln>
                <a:solidFill>
                  <a:srgbClr val="FFFFFF"/>
                </a:solidFill>
                <a:effectLst/>
                <a:uLnTx/>
                <a:uFillTx/>
                <a:latin typeface="EC Square Sans Pro"/>
                <a:ea typeface="+mn-ea"/>
                <a:cs typeface="+mn-cs"/>
              </a:rPr>
              <a:t>Τα κτηνιατρικά φάρμακα θα πρέπει να χρησιμοποιούνται σύμφωνα με την άδεια κυκλοφορίας τους (SPC/φυλλάδιο οδηγιών χρήσης)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a:ln>
                  <a:noFill/>
                </a:ln>
                <a:solidFill>
                  <a:srgbClr val="FFFFFF"/>
                </a:solidFill>
                <a:effectLst/>
                <a:uLnTx/>
                <a:uFillTx/>
                <a:latin typeface="EC Square Sans Pro" panose="020B0506040000020004" pitchFamily="34" charset="0"/>
                <a:ea typeface="+mn-ea"/>
                <a:cs typeface="+mn-cs"/>
              </a:rPr>
              <a:t>Οφείλετε να χρησιμοποιείτε ένα κτηνιατρικό φάρμακο για την </a:t>
            </a:r>
            <a:r>
              <a:rPr kumimoji="0" lang="el-CY"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ένδειξη</a:t>
            </a:r>
            <a:r>
              <a:rPr kumimoji="0" lang="el-CY" sz="2000" b="0" i="0" u="none" strike="noStrike" cap="none" normalizeH="0" baseline="0" noProof="0">
                <a:ln>
                  <a:noFill/>
                </a:ln>
                <a:solidFill>
                  <a:srgbClr val="FFFFFF"/>
                </a:solidFill>
                <a:effectLst/>
                <a:uLnTx/>
                <a:uFillTx/>
                <a:latin typeface="EC Square Sans Pro" panose="020B0506040000020004" pitchFamily="34" charset="0"/>
                <a:ea typeface="+mn-ea"/>
                <a:cs typeface="+mn-cs"/>
              </a:rPr>
              <a:t>, </a:t>
            </a:r>
            <a:r>
              <a:rPr kumimoji="0" lang="el-CY"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το είδος</a:t>
            </a:r>
            <a:r>
              <a:rPr kumimoji="0" lang="el-CY" sz="2000" b="0" i="0" u="none" strike="noStrike" cap="none" normalizeH="0" baseline="0" noProof="0">
                <a:ln>
                  <a:noFill/>
                </a:ln>
                <a:solidFill>
                  <a:srgbClr val="FFFFFF"/>
                </a:solidFill>
                <a:effectLst/>
                <a:uLnTx/>
                <a:uFillTx/>
                <a:latin typeface="EC Square Sans Pro" panose="020B0506040000020004" pitchFamily="34" charset="0"/>
                <a:ea typeface="+mn-ea"/>
                <a:cs typeface="+mn-cs"/>
              </a:rPr>
              <a:t> και τη </a:t>
            </a:r>
            <a:r>
              <a:rPr kumimoji="0" lang="el-CY"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δοσολογία που περιγράφεται αναλυτικά στο</a:t>
            </a:r>
            <a:r>
              <a:rPr kumimoji="0" lang="el-CY" sz="2000" b="0" i="0" u="none" strike="noStrike" cap="none" normalizeH="0" baseline="0" noProof="0">
                <a:ln>
                  <a:noFill/>
                </a:ln>
                <a:solidFill>
                  <a:srgbClr val="FFFFFF"/>
                </a:solidFill>
                <a:effectLst/>
                <a:uLnTx/>
                <a:uFillTx/>
                <a:latin typeface="EC Square Sans Pro" panose="020B0506040000020004" pitchFamily="34" charset="0"/>
                <a:ea typeface="+mn-ea"/>
                <a:cs typeface="+mn-cs"/>
              </a:rPr>
              <a:t> SPC/φυλλάδιο. </a:t>
            </a:r>
            <a:r>
              <a:rPr kumimoji="0" lang="el-CY" sz="2000" i="0" u="none" strike="noStrike" cap="none" normalizeH="0" baseline="0" noProof="0">
                <a:ln>
                  <a:noFill/>
                </a:ln>
                <a:solidFill>
                  <a:srgbClr val="FFFFFF"/>
                </a:solidFill>
                <a:effectLst/>
                <a:uLnTx/>
                <a:uFillTx/>
                <a:latin typeface="EC Square Sans Pro" panose="020B0506040000020004" pitchFamily="34" charset="0"/>
                <a:ea typeface="+mn-ea"/>
                <a:cs typeface="+mn-cs"/>
              </a:rPr>
              <a:t>Ελλείψει κτηνιατρικού προϊόντος εγκεκριμένο για συγκεκριμένη ένδειξη / είδος ή εφόσον υπάρχει έλλειψη -&gt; μπορείτε να χρησιμοποιήσετε τους κανονισμούς των Άρθρων</a:t>
            </a:r>
            <a:r>
              <a:rPr kumimoji="0" lang="el-CY" sz="2000" b="1" i="0" u="none" strike="noStrike" cap="none" normalizeH="0" baseline="0" noProof="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CY" sz="2800">
                <a:latin typeface="EC Square Sans Pro" panose="020B0506040000020004" pitchFamily="34" charset="0"/>
              </a:rPr>
              <a:t>Κοινοί κανονισμοί</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2213771" cy="542436"/>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3" y="1377950"/>
            <a:ext cx="12213773"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l-CY" sz="2000" b="1" i="0" strike="noStrike" cap="none" normalizeH="0" baseline="0" noProof="0" dirty="0">
                <a:ln>
                  <a:noFill/>
                </a:ln>
                <a:solidFill>
                  <a:srgbClr val="FFFFFF"/>
                </a:solidFill>
                <a:effectLst/>
                <a:uLnTx/>
                <a:uFillTx/>
                <a:latin typeface="EC Square Sans Pro" panose="020B0506040000020004" pitchFamily="34" charset="0"/>
                <a:ea typeface="+mn-ea"/>
                <a:cs typeface="+mn-cs"/>
              </a:rPr>
              <a:t>Όταν δεν υπάρχει εγκεκριμένο φάρμακο για τα </a:t>
            </a:r>
            <a:r>
              <a:rPr kumimoji="0" lang="el-CY" sz="2000" b="1" i="0" u="sng" strike="noStrike" cap="none" normalizeH="0" baseline="0" noProof="0" dirty="0">
                <a:ln>
                  <a:noFill/>
                </a:ln>
                <a:solidFill>
                  <a:srgbClr val="FFFFFF"/>
                </a:solidFill>
                <a:effectLst/>
                <a:uLnTx/>
                <a:uFillTx/>
                <a:latin typeface="EC Square Sans Pro" panose="020B0506040000020004" pitchFamily="34" charset="0"/>
                <a:ea typeface="+mn-ea"/>
                <a:cs typeface="+mn-cs"/>
              </a:rPr>
              <a:t>παραγωγικά ζώα </a:t>
            </a:r>
            <a:r>
              <a:rPr kumimoji="0" lang="el-CY" sz="2000" b="1"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ή τα εγκεκριμένα δεν είναι διαθέσιμα</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Χρήση κτηνιατρικών φαρμάκων</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εκτός των όρων της άδειας κυκλοφορίας</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83920" y="3146420"/>
            <a:ext cx="4773879" cy="1077218"/>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000000"/>
                </a:solidFill>
                <a:effectLst/>
                <a:uLnTx/>
                <a:uFillTx/>
                <a:latin typeface="EC Square Sans Pro" panose="020B0506040000020004" pitchFamily="34" charset="0"/>
              </a:rPr>
              <a:t>Κτηνιατρικό φάρμακο εγκεκριμένο για: </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000000"/>
                </a:solidFill>
                <a:effectLst/>
                <a:uLnTx/>
                <a:uFillTx/>
                <a:latin typeface="EC Square Sans Pro" panose="020B0506040000020004" pitchFamily="34" charset="0"/>
              </a:rPr>
              <a:t>- την ίδια / άλλη ένδειξη</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000000"/>
                </a:solidFill>
                <a:effectLst/>
                <a:uLnTx/>
                <a:uFillTx/>
                <a:latin typeface="EC Square Sans Pro" panose="020B0506040000020004" pitchFamily="34" charset="0"/>
              </a:rPr>
              <a:t>- του ιδίου / άλλου είδους παραγωγής τροφίμων</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000000"/>
                </a:solidFill>
                <a:effectLst/>
                <a:uLnTx/>
                <a:uFillTx/>
                <a:latin typeface="EC Square Sans Pro" panose="020B0506040000020004" pitchFamily="34" charset="0"/>
              </a:rPr>
              <a:t>- </a:t>
            </a:r>
            <a:r>
              <a:rPr kumimoji="0" lang="el-CY" sz="1600" b="0" i="0" u="none" strike="noStrike" cap="none" normalizeH="0" baseline="0" noProof="0">
                <a:ln>
                  <a:noFill/>
                </a:ln>
                <a:solidFill>
                  <a:srgbClr val="000000"/>
                </a:solidFill>
                <a:effectLst/>
                <a:uLnTx/>
                <a:uFillTx/>
                <a:latin typeface="EC Square Sans Pro" panose="020B0506040000020004" pitchFamily="34" charset="0"/>
              </a:rPr>
              <a:t>στην </a:t>
            </a:r>
            <a:r>
              <a:rPr kumimoji="0" lang="el-CY" sz="1600" b="1" i="0" u="none" strike="noStrike" cap="none" normalizeH="0" baseline="0" noProof="0">
                <a:ln>
                  <a:noFill/>
                </a:ln>
                <a:solidFill>
                  <a:srgbClr val="000000"/>
                </a:solidFill>
                <a:effectLst/>
                <a:uLnTx/>
                <a:uFillTx/>
                <a:latin typeface="EC Square Sans Pro" panose="020B0506040000020004" pitchFamily="34" charset="0"/>
              </a:rPr>
              <a:t>ίδια/άλλη χώρα της ΕΕ</a:t>
            </a:r>
          </a:p>
        </p:txBody>
      </p:sp>
      <p:sp>
        <p:nvSpPr>
          <p:cNvPr id="19" name="TextBox 10">
            <a:extLst>
              <a:ext uri="{FF2B5EF4-FFF2-40B4-BE49-F238E27FC236}">
                <a16:creationId xmlns:a16="http://schemas.microsoft.com/office/drawing/2014/main" id="{31A6D801-C04B-45D8-9775-B697C3F8B0AF}"/>
              </a:ext>
            </a:extLst>
          </p:cNvPr>
          <p:cNvSpPr txBox="1"/>
          <p:nvPr/>
        </p:nvSpPr>
        <p:spPr>
          <a:xfrm>
            <a:off x="584381" y="5376378"/>
            <a:ext cx="4590207" cy="338554"/>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000000"/>
                </a:solidFill>
                <a:effectLst/>
                <a:uLnTx/>
                <a:uFillTx/>
                <a:latin typeface="EC Square Sans Pro" panose="020B0506040000020004" pitchFamily="34" charset="0"/>
              </a:rPr>
              <a:t>Εγκεκριμένο φάρμακο για χρήση σε ανθρώπους</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97894" y="6153972"/>
            <a:ext cx="4715061"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000000"/>
                </a:solidFill>
                <a:effectLst/>
                <a:uLnTx/>
                <a:uFillTx/>
                <a:latin typeface="EC Square Sans Pro" panose="020B0506040000020004" pitchFamily="34" charset="0"/>
              </a:rPr>
              <a:t>Κτηνιατρικό φάρμακο που παρασκευάζεται αμέσως</a:t>
            </a:r>
            <a:r>
              <a:rPr kumimoji="0" lang="el-CY" sz="1600" b="0" i="0" u="none" strike="noStrike" cap="none" normalizeH="0" baseline="0" noProof="0">
                <a:ln>
                  <a:noFill/>
                </a:ln>
                <a:solidFill>
                  <a:srgbClr val="000000"/>
                </a:solidFill>
                <a:effectLst/>
                <a:uLnTx/>
                <a:uFillTx/>
                <a:latin typeface="EC Square Sans Pro" panose="020B0506040000020004" pitchFamily="34" charset="0"/>
              </a:rPr>
              <a:t> σύμφωνα με κτηνιατρική συνταγή. </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164775"/>
            <a:ext cx="4780778"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000000"/>
                </a:solidFill>
                <a:effectLst/>
                <a:uLnTx/>
                <a:uFillTx/>
                <a:latin typeface="EC Square Sans Pro" panose="020B0506040000020004" pitchFamily="34" charset="0"/>
              </a:rPr>
              <a:t>Το προϊόν που έχει λάβει άδεια κυκλοφορίας (Άρθρο 106(1)) στη χώρα σας για το σχετικό είδος και ένδειξη</a:t>
            </a:r>
          </a:p>
        </p:txBody>
      </p:sp>
      <p:sp>
        <p:nvSpPr>
          <p:cNvPr id="22" name="Arrow: Right 13">
            <a:extLst>
              <a:ext uri="{FF2B5EF4-FFF2-40B4-BE49-F238E27FC236}">
                <a16:creationId xmlns:a16="http://schemas.microsoft.com/office/drawing/2014/main" id="{62318C66-7E76-4E9A-BA3C-EC0337B2F32F}"/>
              </a:ext>
            </a:extLst>
          </p:cNvPr>
          <p:cNvSpPr/>
          <p:nvPr/>
        </p:nvSpPr>
        <p:spPr>
          <a:xfrm>
            <a:off x="5257799" y="2215200"/>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87346" y="2738582"/>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33700" y="2684033"/>
            <a:ext cx="3695700" cy="430887"/>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100" b="0" i="1" u="none" strike="noStrike" cap="none" normalizeH="0" baseline="0" noProof="0" dirty="0">
                <a:ln>
                  <a:noFill/>
                </a:ln>
                <a:solidFill>
                  <a:srgbClr val="C00000"/>
                </a:solidFill>
                <a:effectLst/>
                <a:uLnTx/>
                <a:uFillTx/>
                <a:latin typeface="EC Square Sans Pro" panose="020B0506040000020004" pitchFamily="34" charset="0"/>
              </a:rPr>
              <a:t>Εάν όχι, υπ’ ευθύνη του κτηνιάτρου </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100" b="0" i="1" u="none" strike="noStrike" cap="none" normalizeH="0" baseline="0" noProof="0" dirty="0">
                <a:ln>
                  <a:noFill/>
                </a:ln>
                <a:solidFill>
                  <a:srgbClr val="C00000"/>
                </a:solidFill>
                <a:effectLst/>
                <a:uLnTx/>
                <a:uFillTx/>
                <a:latin typeface="EC Square Sans Pro" panose="020B0506040000020004" pitchFamily="34" charset="0"/>
              </a:rPr>
              <a:t>&amp; για να αποφευχθεί απαράδεκτη ταλαιπωρία των ζώων</a:t>
            </a:r>
          </a:p>
        </p:txBody>
      </p:sp>
      <p:sp>
        <p:nvSpPr>
          <p:cNvPr id="3" name="Rectángulo 2">
            <a:extLst>
              <a:ext uri="{FF2B5EF4-FFF2-40B4-BE49-F238E27FC236}">
                <a16:creationId xmlns:a16="http://schemas.microsoft.com/office/drawing/2014/main" id="{D69CFB79-DCC6-4A5E-95D6-01BBC7DF94FC}"/>
              </a:ext>
            </a:extLst>
          </p:cNvPr>
          <p:cNvSpPr/>
          <p:nvPr/>
        </p:nvSpPr>
        <p:spPr>
          <a:xfrm>
            <a:off x="5834742" y="216477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Πρέπει να χρησιμοποιήσετε αυτό το προϊόν</a:t>
            </a:r>
          </a:p>
        </p:txBody>
      </p:sp>
      <p:sp>
        <p:nvSpPr>
          <p:cNvPr id="38" name="Rectángulo 37">
            <a:extLst>
              <a:ext uri="{FF2B5EF4-FFF2-40B4-BE49-F238E27FC236}">
                <a16:creationId xmlns:a16="http://schemas.microsoft.com/office/drawing/2014/main" id="{22789DAB-867D-42A2-A5CB-E096A1CE3EF9}"/>
              </a:ext>
            </a:extLst>
          </p:cNvPr>
          <p:cNvSpPr/>
          <p:nvPr/>
        </p:nvSpPr>
        <p:spPr>
          <a:xfrm>
            <a:off x="5812971" y="3161215"/>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39" name="Rectángulo 38">
            <a:extLst>
              <a:ext uri="{FF2B5EF4-FFF2-40B4-BE49-F238E27FC236}">
                <a16:creationId xmlns:a16="http://schemas.microsoft.com/office/drawing/2014/main" id="{3815D1AE-7654-4718-94BD-08082ECBB745}"/>
              </a:ext>
            </a:extLst>
          </p:cNvPr>
          <p:cNvSpPr/>
          <p:nvPr/>
        </p:nvSpPr>
        <p:spPr>
          <a:xfrm>
            <a:off x="5802085" y="4340257"/>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40" name="Rectángulo 39">
            <a:extLst>
              <a:ext uri="{FF2B5EF4-FFF2-40B4-BE49-F238E27FC236}">
                <a16:creationId xmlns:a16="http://schemas.microsoft.com/office/drawing/2014/main" id="{BF153912-3FF6-42C1-A0B5-4FAB5EB590DA}"/>
              </a:ext>
            </a:extLst>
          </p:cNvPr>
          <p:cNvSpPr/>
          <p:nvPr/>
        </p:nvSpPr>
        <p:spPr>
          <a:xfrm>
            <a:off x="5802085" y="5328156"/>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43" name="Arrow: Down 15">
            <a:extLst>
              <a:ext uri="{FF2B5EF4-FFF2-40B4-BE49-F238E27FC236}">
                <a16:creationId xmlns:a16="http://schemas.microsoft.com/office/drawing/2014/main" id="{17D9F5F0-62FD-46D3-9B41-57B0391D119C}"/>
              </a:ext>
            </a:extLst>
          </p:cNvPr>
          <p:cNvSpPr/>
          <p:nvPr/>
        </p:nvSpPr>
        <p:spPr>
          <a:xfrm>
            <a:off x="2675098" y="5047033"/>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70013" y="5019153"/>
            <a:ext cx="3330787"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200" b="0" i="1" u="none" strike="noStrike" cap="none" normalizeH="0" baseline="0" noProof="0">
                <a:ln>
                  <a:noFill/>
                </a:ln>
                <a:solidFill>
                  <a:srgbClr val="C00000"/>
                </a:solidFill>
                <a:effectLst/>
                <a:uLnTx/>
                <a:uFillTx/>
                <a:latin typeface="EC Square Sans Pro" panose="020B0506040000020004" pitchFamily="34" charset="0"/>
              </a:rPr>
              <a:t>Εάν δεν υπάρχει κάποιο, να χρησιμοποιηθεί</a:t>
            </a:r>
          </a:p>
        </p:txBody>
      </p:sp>
      <p:sp>
        <p:nvSpPr>
          <p:cNvPr id="45" name="Arrow: Down 15">
            <a:extLst>
              <a:ext uri="{FF2B5EF4-FFF2-40B4-BE49-F238E27FC236}">
                <a16:creationId xmlns:a16="http://schemas.microsoft.com/office/drawing/2014/main" id="{C38A4347-431D-4605-976E-BF9E2C87501B}"/>
              </a:ext>
            </a:extLst>
          </p:cNvPr>
          <p:cNvSpPr/>
          <p:nvPr/>
        </p:nvSpPr>
        <p:spPr>
          <a:xfrm>
            <a:off x="2521486" y="5826587"/>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2917584" y="5839143"/>
            <a:ext cx="3363699"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200" b="0" i="1" u="none" strike="noStrike" cap="none" normalizeH="0" baseline="0" noProof="0" dirty="0">
                <a:ln>
                  <a:noFill/>
                </a:ln>
                <a:solidFill>
                  <a:srgbClr val="C00000"/>
                </a:solidFill>
                <a:effectLst/>
                <a:uLnTx/>
                <a:uFillTx/>
                <a:latin typeface="EC Square Sans Pro" panose="020B0506040000020004" pitchFamily="34" charset="0"/>
              </a:rPr>
              <a:t>Εάν δεν υπάρχει κάποιο, να χρησιμοποιηθεί</a:t>
            </a:r>
          </a:p>
        </p:txBody>
      </p:sp>
      <p:sp>
        <p:nvSpPr>
          <p:cNvPr id="47" name="Arrow: Right 13">
            <a:extLst>
              <a:ext uri="{FF2B5EF4-FFF2-40B4-BE49-F238E27FC236}">
                <a16:creationId xmlns:a16="http://schemas.microsoft.com/office/drawing/2014/main" id="{9E680AD2-05C4-446C-A7B7-5D1B3D9AC46F}"/>
              </a:ext>
            </a:extLst>
          </p:cNvPr>
          <p:cNvSpPr/>
          <p:nvPr/>
        </p:nvSpPr>
        <p:spPr>
          <a:xfrm>
            <a:off x="5257799" y="3246907"/>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198642" y="442595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198642" y="5395018"/>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8396130" y="5328156"/>
            <a:ext cx="3133889" cy="1542544"/>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dirty="0">
                <a:ln>
                  <a:noFill/>
                </a:ln>
                <a:solidFill>
                  <a:srgbClr val="FFFFFF"/>
                </a:solidFill>
                <a:effectLst/>
                <a:uLnTx/>
                <a:uFillTx/>
                <a:latin typeface="Calibri"/>
                <a:ea typeface="+mn-ea"/>
                <a:cs typeface="+mn-cs"/>
              </a:rPr>
              <a:t>Κανονισμοί 3ων χωρών για τα εμβόλια. !</a:t>
            </a: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508426" y="4583151"/>
            <a:ext cx="3519794" cy="646331"/>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rPr>
              <a:t>«χρήση εκτός της άδειας κυκλοφορίας»</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81796" y="265940"/>
            <a:ext cx="1009108" cy="722571"/>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584382" y="4528906"/>
            <a:ext cx="4593978" cy="52322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400" b="1" i="0" u="none" strike="noStrike" cap="none" normalizeH="0" baseline="0" noProof="0">
                <a:ln>
                  <a:noFill/>
                </a:ln>
                <a:solidFill>
                  <a:srgbClr val="000000"/>
                </a:solidFill>
                <a:effectLst/>
                <a:uLnTx/>
                <a:uFillTx/>
                <a:latin typeface="EC Square Sans Pro" panose="020B0506040000020004" pitchFamily="34" charset="0"/>
              </a:rPr>
              <a:t>Προϊόν εγκεκριμένο στην ΕΕ για μη παραγωγικό ζώο για την ίδια ένδειξη</a:t>
            </a:r>
          </a:p>
        </p:txBody>
      </p:sp>
      <p:sp>
        <p:nvSpPr>
          <p:cNvPr id="5" name="Arrow: Down 15">
            <a:extLst>
              <a:ext uri="{FF2B5EF4-FFF2-40B4-BE49-F238E27FC236}">
                <a16:creationId xmlns:a16="http://schemas.microsoft.com/office/drawing/2014/main" id="{F713E439-8BF8-30D5-D06E-7D09AF547A62}"/>
              </a:ext>
            </a:extLst>
          </p:cNvPr>
          <p:cNvSpPr/>
          <p:nvPr/>
        </p:nvSpPr>
        <p:spPr>
          <a:xfrm>
            <a:off x="2675098" y="4226661"/>
            <a:ext cx="360654" cy="315768"/>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2972740" y="4191231"/>
            <a:ext cx="3525331" cy="276999"/>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200" b="0" i="1" u="none" strike="noStrike" cap="none" normalizeH="0" baseline="0" noProof="0" dirty="0">
                <a:ln>
                  <a:noFill/>
                </a:ln>
                <a:solidFill>
                  <a:srgbClr val="C00000"/>
                </a:solidFill>
                <a:effectLst/>
                <a:uLnTx/>
                <a:uFillTx/>
                <a:latin typeface="EC Square Sans Pro" panose="020B0506040000020004" pitchFamily="34" charset="0"/>
              </a:rPr>
              <a:t>Εάν δεν υπάρχει κάποιο, να χρησιμοποιηθεί</a:t>
            </a:r>
          </a:p>
        </p:txBody>
      </p:sp>
      <p:sp>
        <p:nvSpPr>
          <p:cNvPr id="10" name="Rectángulo 39">
            <a:extLst>
              <a:ext uri="{FF2B5EF4-FFF2-40B4-BE49-F238E27FC236}">
                <a16:creationId xmlns:a16="http://schemas.microsoft.com/office/drawing/2014/main" id="{CDD75833-CEEB-8AF1-8CDA-B4BBE77622C4}"/>
              </a:ext>
            </a:extLst>
          </p:cNvPr>
          <p:cNvSpPr/>
          <p:nvPr/>
        </p:nvSpPr>
        <p:spPr>
          <a:xfrm>
            <a:off x="5802085" y="6072661"/>
            <a:ext cx="2584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Παρασκευή προϊόντος</a:t>
            </a:r>
          </a:p>
        </p:txBody>
      </p:sp>
      <p:sp>
        <p:nvSpPr>
          <p:cNvPr id="13" name="Arrow: Right 13">
            <a:extLst>
              <a:ext uri="{FF2B5EF4-FFF2-40B4-BE49-F238E27FC236}">
                <a16:creationId xmlns:a16="http://schemas.microsoft.com/office/drawing/2014/main" id="{4220CF77-C602-7896-1D0C-24942FD34203}"/>
              </a:ext>
            </a:extLst>
          </p:cNvPr>
          <p:cNvSpPr/>
          <p:nvPr/>
        </p:nvSpPr>
        <p:spPr>
          <a:xfrm>
            <a:off x="5192654" y="6186620"/>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8657769" y="2222971"/>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noProof="0">
                <a:ln>
                  <a:noFill/>
                </a:ln>
                <a:solidFill>
                  <a:srgbClr val="FF0000"/>
                </a:solidFill>
                <a:effectLst/>
                <a:uLnTx/>
                <a:uFillTx/>
                <a:latin typeface="EC Square Sans Pro" panose="020B0506040000020004"/>
              </a:rPr>
              <a:t>Προϊόντα </a:t>
            </a:r>
            <a:r>
              <a:rPr kumimoji="0" lang="el-CY" sz="1600" b="1" i="0" u="none" strike="noStrike" cap="none" normalizeH="0" baseline="0" noProof="0">
                <a:ln>
                  <a:noFill/>
                </a:ln>
                <a:solidFill>
                  <a:srgbClr val="FF0000"/>
                </a:solidFill>
                <a:effectLst/>
                <a:uLnTx/>
                <a:uFillTx/>
                <a:latin typeface="EC Square Sans Pro" panose="020B0506040000020004"/>
              </a:rPr>
              <a:t>3</a:t>
            </a:r>
            <a:r>
              <a:rPr kumimoji="0" lang="el-CY" sz="1600" b="1" i="0" u="none" strike="noStrike" cap="none" normalizeH="0" noProof="0">
                <a:ln>
                  <a:noFill/>
                </a:ln>
                <a:solidFill>
                  <a:srgbClr val="FF0000"/>
                </a:solidFill>
                <a:effectLst/>
                <a:uLnTx/>
                <a:uFillTx/>
                <a:latin typeface="EC Square Sans Pro" panose="020B0506040000020004"/>
              </a:rPr>
              <a:t>ης</a:t>
            </a:r>
            <a:r>
              <a:rPr kumimoji="0" lang="el-CY" sz="1600" b="1" i="0" u="none" strike="noStrike" cap="none" normalizeH="0" baseline="0" noProof="0">
                <a:ln>
                  <a:noFill/>
                </a:ln>
                <a:solidFill>
                  <a:srgbClr val="FF0000"/>
                </a:solidFill>
                <a:effectLst/>
                <a:uLnTx/>
                <a:uFillTx/>
                <a:latin typeface="EC Square Sans Pro" panose="020B0506040000020004"/>
              </a:rPr>
              <a:t> χώρας:</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ysClr val="windowText" lastClr="000000"/>
                </a:solidFill>
                <a:effectLst/>
                <a:uLnTx/>
                <a:uFillTx/>
                <a:latin typeface="EC Square Sans Pro" panose="020B0506040000020004"/>
              </a:rPr>
              <a:t> Σε περιπτώσεις όπου δεν είναι διαθέσιμη καμία από τις προηγούμενες επιλογές </a:t>
            </a:r>
            <a:r>
              <a:rPr kumimoji="0" lang="el-CY" sz="1600" b="0" i="0" u="none" strike="noStrike" cap="none" normalizeH="0" baseline="0" noProof="0">
                <a:ln>
                  <a:noFill/>
                </a:ln>
                <a:solidFill>
                  <a:sysClr val="windowText" lastClr="000000"/>
                </a:solidFill>
                <a:effectLst/>
                <a:uLnTx/>
                <a:uFillTx/>
                <a:latin typeface="Montserrat" panose="00000500000000000000" pitchFamily="2" charset="0"/>
              </a:rPr>
              <a:t>→ </a:t>
            </a:r>
            <a:r>
              <a:rPr kumimoji="0" lang="el-CY" sz="1600" b="0" i="0" u="none" strike="noStrike" cap="none" normalizeH="0" baseline="0" noProof="0">
                <a:ln>
                  <a:noFill/>
                </a:ln>
                <a:solidFill>
                  <a:sysClr val="windowText" lastClr="000000"/>
                </a:solidFill>
                <a:effectLst/>
                <a:uLnTx/>
                <a:uFillTx/>
                <a:latin typeface="EC Square Sans Pro" panose="020B0506040000020004"/>
              </a:rPr>
              <a:t>χρησιμοποιείται ένα κτηνιατρικό φάρμακο εγκεκριμένο σε </a:t>
            </a:r>
            <a:r>
              <a:rPr kumimoji="0" lang="el-CY" sz="1600" b="1" i="0" u="none" strike="noStrike" cap="none" normalizeH="0" baseline="0" noProof="0">
                <a:ln>
                  <a:noFill/>
                </a:ln>
                <a:solidFill>
                  <a:sysClr val="windowText" lastClr="000000"/>
                </a:solidFill>
                <a:effectLst/>
                <a:uLnTx/>
                <a:uFillTx/>
                <a:latin typeface="EC Square Sans Pro" panose="020B0506040000020004"/>
              </a:rPr>
              <a:t>τρίτη χώρα για το ίδιο είδος ζώου και την ίδια ένδειξη</a:t>
            </a:r>
          </a:p>
        </p:txBody>
      </p:sp>
    </p:spTree>
    <p:extLst>
      <p:ext uri="{BB962C8B-B14F-4D97-AF65-F5344CB8AC3E}">
        <p14:creationId xmlns:p14="http://schemas.microsoft.com/office/powerpoint/2010/main" val="127913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l-CY" sz="2800">
                <a:latin typeface="EC Square Sans Pro" panose="020B0506040000020004" pitchFamily="34" charset="0"/>
              </a:rPr>
              <a:t>Κοινοί κανονισμοί</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177148"/>
            <a:ext cx="12213771" cy="73845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21774" y="1206592"/>
            <a:ext cx="12213773" cy="107275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l-CY" sz="2400" b="1" i="0" strike="noStrike" cap="none" normalizeH="0" baseline="0" noProof="0">
                <a:ln>
                  <a:noFill/>
                </a:ln>
                <a:solidFill>
                  <a:srgbClr val="FFFFFF"/>
                </a:solidFill>
                <a:effectLst/>
                <a:uLnTx/>
                <a:uFillTx/>
                <a:latin typeface="EC Square Sans Pro" panose="020B0506040000020004" pitchFamily="34" charset="0"/>
                <a:ea typeface="+mn-ea"/>
                <a:cs typeface="+mn-cs"/>
              </a:rPr>
              <a:t>Όταν δεν υπάρχει εγκεκριμένο φάρμακο για τα </a:t>
            </a:r>
            <a:r>
              <a:rPr kumimoji="0" lang="el-CY" sz="2400" b="1" i="0" u="sng" strike="noStrike" cap="none" normalizeH="0" baseline="0" noProof="0">
                <a:ln>
                  <a:noFill/>
                </a:ln>
                <a:solidFill>
                  <a:srgbClr val="FFFFFF"/>
                </a:solidFill>
                <a:effectLst/>
                <a:uLnTx/>
                <a:uFillTx/>
                <a:latin typeface="EC Square Sans Pro" panose="020B0506040000020004" pitchFamily="34" charset="0"/>
                <a:ea typeface="+mn-ea"/>
                <a:cs typeface="+mn-cs"/>
              </a:rPr>
              <a:t>υδρόβια ζώα παραγωγής τροφίμων</a:t>
            </a:r>
            <a:r>
              <a:rPr kumimoji="0" lang="el-CY" sz="2400" b="1" i="0" u="none" strike="noStrike" cap="none" normalizeH="0" baseline="0" noProof="0">
                <a:ln>
                  <a:noFill/>
                </a:ln>
                <a:solidFill>
                  <a:srgbClr val="FFFFFF"/>
                </a:solidFill>
                <a:effectLst/>
                <a:uLnTx/>
                <a:uFillTx/>
                <a:latin typeface="EC Square Sans Pro" panose="020B0506040000020004" pitchFamily="34" charset="0"/>
                <a:ea typeface="+mn-ea"/>
                <a:cs typeface="+mn-cs"/>
              </a:rPr>
              <a:t> ή τα εγκεκριμένα δεν είναι διαθέσιμα</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10287000"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Χρήση κτηνιατρικών φαρμάκων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1" name="TextBox 8">
            <a:extLst>
              <a:ext uri="{FF2B5EF4-FFF2-40B4-BE49-F238E27FC236}">
                <a16:creationId xmlns:a16="http://schemas.microsoft.com/office/drawing/2014/main" id="{BB7E4F4F-C703-441F-87FE-EFEECBF28284}"/>
              </a:ext>
            </a:extLst>
          </p:cNvPr>
          <p:cNvSpPr txBox="1"/>
          <p:nvPr/>
        </p:nvSpPr>
        <p:spPr>
          <a:xfrm>
            <a:off x="495615" y="2790146"/>
            <a:ext cx="5348065"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616161"/>
                </a:solidFill>
                <a:effectLst/>
                <a:uLnTx/>
                <a:uFillTx/>
                <a:latin typeface="EC Square Sans Pro" panose="020B0506040000020004" pitchFamily="34" charset="0"/>
              </a:rPr>
              <a:t>Κτηνιατρικό φάρμακο εγκεκριμένο για: </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616161"/>
                </a:solidFill>
                <a:effectLst/>
                <a:uLnTx/>
                <a:uFillTx/>
                <a:latin typeface="EC Square Sans Pro" panose="020B0506040000020004" pitchFamily="34" charset="0"/>
              </a:rPr>
              <a:t>- </a:t>
            </a:r>
            <a:r>
              <a:rPr kumimoji="0" lang="el-CY" sz="1400" b="1" i="0" u="none" strike="noStrike" cap="none" normalizeH="0" baseline="0" noProof="0">
                <a:ln>
                  <a:noFill/>
                </a:ln>
                <a:solidFill>
                  <a:srgbClr val="616161"/>
                </a:solidFill>
                <a:effectLst/>
                <a:uLnTx/>
                <a:uFillTx/>
                <a:latin typeface="EC Square Sans Pro" panose="020B0506040000020004" pitchFamily="34" charset="0"/>
              </a:rPr>
              <a:t>την ίδια / άλλη ένδειξη</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a:ln>
                  <a:noFill/>
                </a:ln>
                <a:solidFill>
                  <a:srgbClr val="616161"/>
                </a:solidFill>
                <a:effectLst/>
                <a:uLnTx/>
                <a:uFillTx/>
                <a:latin typeface="EC Square Sans Pro" panose="020B0506040000020004" pitchFamily="34" charset="0"/>
              </a:rPr>
              <a:t>- στο </a:t>
            </a:r>
            <a:r>
              <a:rPr kumimoji="0" lang="el-CY" sz="1400" b="1" i="0" u="none" strike="noStrike" cap="none" normalizeH="0" baseline="0" noProof="0">
                <a:ln>
                  <a:noFill/>
                </a:ln>
                <a:solidFill>
                  <a:srgbClr val="616161"/>
                </a:solidFill>
                <a:effectLst/>
                <a:uLnTx/>
                <a:uFillTx/>
                <a:latin typeface="EC Square Sans Pro" panose="020B0506040000020004" pitchFamily="34" charset="0"/>
              </a:rPr>
              <a:t>ίδιο / άλλο υδρόβιο ζώο παραγωγής τροφίμων</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a:ln>
                  <a:noFill/>
                </a:ln>
                <a:solidFill>
                  <a:srgbClr val="616161"/>
                </a:solidFill>
                <a:effectLst/>
                <a:uLnTx/>
                <a:uFillTx/>
                <a:latin typeface="EC Square Sans Pro" panose="020B0506040000020004" pitchFamily="34" charset="0"/>
              </a:rPr>
              <a:t>- </a:t>
            </a:r>
            <a:r>
              <a:rPr kumimoji="0" lang="el-CY" sz="1400" i="0" u="none" strike="noStrike" cap="none" normalizeH="0" baseline="0" noProof="0">
                <a:ln>
                  <a:noFill/>
                </a:ln>
                <a:solidFill>
                  <a:srgbClr val="616161"/>
                </a:solidFill>
                <a:effectLst/>
                <a:uLnTx/>
                <a:uFillTx/>
                <a:latin typeface="EC Square Sans Pro" panose="020B0506040000020004" pitchFamily="34" charset="0"/>
              </a:rPr>
              <a:t>στην </a:t>
            </a:r>
            <a:r>
              <a:rPr kumimoji="0" lang="el-CY" sz="1400" b="1" i="0" u="none" strike="noStrike" cap="none" normalizeH="0" baseline="0" noProof="0">
                <a:ln>
                  <a:noFill/>
                </a:ln>
                <a:solidFill>
                  <a:srgbClr val="616161"/>
                </a:solidFill>
                <a:effectLst/>
                <a:uLnTx/>
                <a:uFillTx/>
                <a:latin typeface="EC Square Sans Pro" panose="020B0506040000020004" pitchFamily="34" charset="0"/>
              </a:rPr>
              <a:t>ίδια/άλλη χώρα της ΕΕ</a:t>
            </a:r>
          </a:p>
        </p:txBody>
      </p:sp>
      <p:sp>
        <p:nvSpPr>
          <p:cNvPr id="18" name="TextBox 9">
            <a:extLst>
              <a:ext uri="{FF2B5EF4-FFF2-40B4-BE49-F238E27FC236}">
                <a16:creationId xmlns:a16="http://schemas.microsoft.com/office/drawing/2014/main" id="{6ACD612A-E86B-4604-A5AA-DBA82BBFA50B}"/>
              </a:ext>
            </a:extLst>
          </p:cNvPr>
          <p:cNvSpPr txBox="1"/>
          <p:nvPr/>
        </p:nvSpPr>
        <p:spPr>
          <a:xfrm>
            <a:off x="495615" y="4017007"/>
            <a:ext cx="5311621"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616161"/>
                </a:solidFill>
                <a:effectLst/>
                <a:uLnTx/>
                <a:uFillTx/>
                <a:latin typeface="EC Square Sans Pro" panose="020B0506040000020004" pitchFamily="34" charset="0"/>
              </a:rPr>
              <a:t>Προϊόν εγκεκριμένο στην ΕΕ για </a:t>
            </a:r>
            <a:r>
              <a:rPr kumimoji="0" lang="el-CY" sz="1600" b="1" i="0" u="none" strike="noStrike" cap="none" normalizeH="0" baseline="0" noProof="0">
                <a:ln>
                  <a:noFill/>
                </a:ln>
                <a:solidFill>
                  <a:srgbClr val="616161"/>
                </a:solidFill>
                <a:effectLst/>
                <a:uLnTx/>
                <a:uFillTx/>
                <a:latin typeface="EC Square Sans Pro" panose="020B0506040000020004" pitchFamily="34" charset="0"/>
              </a:rPr>
              <a:t>χερσαία είδη ζώων παραγωγής τροφίμων </a:t>
            </a:r>
            <a:r>
              <a:rPr kumimoji="0" lang="el-CY" sz="1600" b="0" i="0" u="none" strike="noStrike" cap="none" normalizeH="0" baseline="0" noProof="0">
                <a:ln>
                  <a:noFill/>
                </a:ln>
                <a:solidFill>
                  <a:srgbClr val="616161"/>
                </a:solidFill>
                <a:effectLst/>
                <a:uLnTx/>
                <a:uFillTx/>
                <a:latin typeface="EC Square Sans Pro" panose="020B0506040000020004" pitchFamily="34" charset="0"/>
              </a:rPr>
              <a:t>(κατάλογος ουσιών υπό κατσκευή)</a:t>
            </a:r>
          </a:p>
        </p:txBody>
      </p:sp>
      <p:sp>
        <p:nvSpPr>
          <p:cNvPr id="19" name="TextBox 10">
            <a:extLst>
              <a:ext uri="{FF2B5EF4-FFF2-40B4-BE49-F238E27FC236}">
                <a16:creationId xmlns:a16="http://schemas.microsoft.com/office/drawing/2014/main" id="{31A6D801-C04B-45D8-9775-B697C3F8B0AF}"/>
              </a:ext>
            </a:extLst>
          </p:cNvPr>
          <p:cNvSpPr txBox="1"/>
          <p:nvPr/>
        </p:nvSpPr>
        <p:spPr>
          <a:xfrm>
            <a:off x="484242" y="4959350"/>
            <a:ext cx="5309716"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i="0" u="none" strike="noStrike" cap="none" normalizeH="0" baseline="0" noProof="0">
                <a:ln>
                  <a:noFill/>
                </a:ln>
                <a:solidFill>
                  <a:srgbClr val="616161"/>
                </a:solidFill>
                <a:effectLst/>
                <a:uLnTx/>
                <a:uFillTx/>
                <a:latin typeface="EC Square Sans Pro" panose="020B0506040000020004" pitchFamily="34" charset="0"/>
              </a:rPr>
              <a:t>Ένα </a:t>
            </a:r>
            <a:r>
              <a:rPr kumimoji="0" lang="el-CY" sz="1600" b="1" i="0" u="none" strike="noStrike" cap="none" normalizeH="0" baseline="0" noProof="0">
                <a:ln>
                  <a:noFill/>
                </a:ln>
                <a:solidFill>
                  <a:srgbClr val="616161"/>
                </a:solidFill>
                <a:effectLst/>
                <a:uLnTx/>
                <a:uFillTx/>
                <a:latin typeface="EC Square Sans Pro" panose="020B0506040000020004" pitchFamily="34" charset="0"/>
              </a:rPr>
              <a:t>φάρμακο για χρήση σε ανθρώπους </a:t>
            </a:r>
            <a:r>
              <a:rPr kumimoji="0" lang="el-CY" sz="1600" b="0" i="0" u="none" strike="noStrike" cap="none" normalizeH="0" baseline="0" noProof="0">
                <a:ln>
                  <a:noFill/>
                </a:ln>
                <a:solidFill>
                  <a:srgbClr val="616161"/>
                </a:solidFill>
                <a:effectLst/>
                <a:uLnTx/>
                <a:uFillTx/>
                <a:latin typeface="EC Square Sans Pro" panose="020B0506040000020004" pitchFamily="34" charset="0"/>
              </a:rPr>
              <a:t>που έχει εγκριθεί (κατάλογος ουσιών υπό κατσκευή)</a:t>
            </a:r>
          </a:p>
        </p:txBody>
      </p:sp>
      <p:sp>
        <p:nvSpPr>
          <p:cNvPr id="20" name="TextBox 11">
            <a:extLst>
              <a:ext uri="{FF2B5EF4-FFF2-40B4-BE49-F238E27FC236}">
                <a16:creationId xmlns:a16="http://schemas.microsoft.com/office/drawing/2014/main" id="{C875C385-EAF7-48D2-B3D8-4B59A3CA9938}"/>
              </a:ext>
            </a:extLst>
          </p:cNvPr>
          <p:cNvSpPr txBox="1"/>
          <p:nvPr/>
        </p:nvSpPr>
        <p:spPr>
          <a:xfrm>
            <a:off x="466539" y="5797550"/>
            <a:ext cx="5348065" cy="584775"/>
          </a:xfrm>
          <a:prstGeom prst="rect">
            <a:avLst/>
          </a:prstGeom>
          <a:solidFill>
            <a:srgbClr val="ECEB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CY" sz="1600" b="1" i="0" u="none" strike="noStrike" cap="none" normalizeH="0" baseline="0" noProof="0">
                <a:ln>
                  <a:noFill/>
                </a:ln>
                <a:solidFill>
                  <a:srgbClr val="616161"/>
                </a:solidFill>
                <a:effectLst/>
                <a:uLnTx/>
                <a:uFillTx/>
                <a:latin typeface="EC Square Sans Pro" panose="020B0506040000020004" pitchFamily="34" charset="0"/>
              </a:rPr>
              <a:t>Κτηνιατρικό φάρμακο που παρασκευάζεται αμέσως</a:t>
            </a:r>
            <a:r>
              <a:rPr kumimoji="0" lang="el-CY" sz="1600" b="0" i="0" u="none" strike="noStrike" cap="none" normalizeH="0" baseline="0" noProof="0">
                <a:ln>
                  <a:noFill/>
                </a:ln>
                <a:solidFill>
                  <a:srgbClr val="616161"/>
                </a:solidFill>
                <a:effectLst/>
                <a:uLnTx/>
                <a:uFillTx/>
                <a:latin typeface="EC Square Sans Pro" panose="020B0506040000020004" pitchFamily="34" charset="0"/>
              </a:rPr>
              <a:t> σύμφωνα με κτηνιατρική συνταγή</a:t>
            </a:r>
          </a:p>
        </p:txBody>
      </p:sp>
      <p:sp>
        <p:nvSpPr>
          <p:cNvPr id="21" name="TextBox 12">
            <a:extLst>
              <a:ext uri="{FF2B5EF4-FFF2-40B4-BE49-F238E27FC236}">
                <a16:creationId xmlns:a16="http://schemas.microsoft.com/office/drawing/2014/main" id="{BAE47D28-8273-441B-A750-B1944FBD52DC}"/>
              </a:ext>
            </a:extLst>
          </p:cNvPr>
          <p:cNvSpPr txBox="1"/>
          <p:nvPr/>
        </p:nvSpPr>
        <p:spPr>
          <a:xfrm>
            <a:off x="477022" y="2001473"/>
            <a:ext cx="5354964" cy="584775"/>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rgbClr val="616161"/>
                </a:solidFill>
                <a:effectLst/>
                <a:uLnTx/>
                <a:uFillTx/>
                <a:latin typeface="EC Square Sans Pro" panose="020B0506040000020004" pitchFamily="34" charset="0"/>
              </a:rPr>
              <a:t>Το προϊόν που έχει λάβει άδεια κυκλοφορίας στη χώρα σας για το σχετικό υδρόβιο είδος και ένδειξη</a:t>
            </a:r>
          </a:p>
        </p:txBody>
      </p:sp>
      <p:sp>
        <p:nvSpPr>
          <p:cNvPr id="22" name="Arrow: Right 13">
            <a:extLst>
              <a:ext uri="{FF2B5EF4-FFF2-40B4-BE49-F238E27FC236}">
                <a16:creationId xmlns:a16="http://schemas.microsoft.com/office/drawing/2014/main" id="{62318C66-7E76-4E9A-BA3C-EC0337B2F32F}"/>
              </a:ext>
            </a:extLst>
          </p:cNvPr>
          <p:cNvSpPr/>
          <p:nvPr/>
        </p:nvSpPr>
        <p:spPr>
          <a:xfrm>
            <a:off x="5853757" y="2051898"/>
            <a:ext cx="555172" cy="3480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28667" y="2575280"/>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69648" y="2552494"/>
            <a:ext cx="3282144"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1" u="none" strike="noStrike" cap="none" normalizeH="0" baseline="0" noProof="0" dirty="0">
                <a:ln>
                  <a:noFill/>
                </a:ln>
                <a:solidFill>
                  <a:srgbClr val="C00000"/>
                </a:solidFill>
                <a:effectLst/>
                <a:uLnTx/>
                <a:uFillTx/>
                <a:latin typeface="EC Square Sans Pro" panose="020B0506040000020004" pitchFamily="34" charset="0"/>
              </a:rPr>
              <a:t>Εάν όχι, χρησιμοποιήστε</a:t>
            </a:r>
          </a:p>
        </p:txBody>
      </p:sp>
      <p:sp>
        <p:nvSpPr>
          <p:cNvPr id="3" name="Rectángulo 2">
            <a:extLst>
              <a:ext uri="{FF2B5EF4-FFF2-40B4-BE49-F238E27FC236}">
                <a16:creationId xmlns:a16="http://schemas.microsoft.com/office/drawing/2014/main" id="{D69CFB79-DCC6-4A5E-95D6-01BBC7DF94FC}"/>
              </a:ext>
            </a:extLst>
          </p:cNvPr>
          <p:cNvSpPr/>
          <p:nvPr/>
        </p:nvSpPr>
        <p:spPr>
          <a:xfrm>
            <a:off x="6430700" y="200147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dirty="0">
                <a:ln>
                  <a:noFill/>
                </a:ln>
                <a:solidFill>
                  <a:srgbClr val="FFFFFF"/>
                </a:solidFill>
                <a:effectLst/>
                <a:uLnTx/>
                <a:uFillTx/>
                <a:latin typeface="EC Square Sans Pro" panose="020B0506040000020004" pitchFamily="34" charset="0"/>
                <a:ea typeface="+mn-ea"/>
                <a:cs typeface="+mn-cs"/>
              </a:rPr>
              <a:t>Πρέπει να χρησιμοποιήσετε αυτό το προϊόν</a:t>
            </a:r>
          </a:p>
        </p:txBody>
      </p:sp>
      <p:sp>
        <p:nvSpPr>
          <p:cNvPr id="38" name="Rectángulo 37">
            <a:extLst>
              <a:ext uri="{FF2B5EF4-FFF2-40B4-BE49-F238E27FC236}">
                <a16:creationId xmlns:a16="http://schemas.microsoft.com/office/drawing/2014/main" id="{22789DAB-867D-42A2-A5CB-E096A1CE3EF9}"/>
              </a:ext>
            </a:extLst>
          </p:cNvPr>
          <p:cNvSpPr/>
          <p:nvPr/>
        </p:nvSpPr>
        <p:spPr>
          <a:xfrm>
            <a:off x="6408929" y="2997913"/>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39" name="Rectángulo 38">
            <a:extLst>
              <a:ext uri="{FF2B5EF4-FFF2-40B4-BE49-F238E27FC236}">
                <a16:creationId xmlns:a16="http://schemas.microsoft.com/office/drawing/2014/main" id="{3815D1AE-7654-4718-94BD-08082ECBB745}"/>
              </a:ext>
            </a:extLst>
          </p:cNvPr>
          <p:cNvSpPr/>
          <p:nvPr/>
        </p:nvSpPr>
        <p:spPr>
          <a:xfrm>
            <a:off x="6398043" y="404495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40" name="Rectángulo 39">
            <a:extLst>
              <a:ext uri="{FF2B5EF4-FFF2-40B4-BE49-F238E27FC236}">
                <a16:creationId xmlns:a16="http://schemas.microsoft.com/office/drawing/2014/main" id="{BF153912-3FF6-42C1-A0B5-4FAB5EB590DA}"/>
              </a:ext>
            </a:extLst>
          </p:cNvPr>
          <p:cNvSpPr/>
          <p:nvPr/>
        </p:nvSpPr>
        <p:spPr>
          <a:xfrm>
            <a:off x="6420291" y="5953949"/>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Παρασκευή προϊόντος</a:t>
            </a:r>
          </a:p>
        </p:txBody>
      </p:sp>
      <p:sp>
        <p:nvSpPr>
          <p:cNvPr id="42" name="TextBox 16">
            <a:extLst>
              <a:ext uri="{FF2B5EF4-FFF2-40B4-BE49-F238E27FC236}">
                <a16:creationId xmlns:a16="http://schemas.microsoft.com/office/drawing/2014/main" id="{953E6DCE-5177-4DAC-8E53-E1158AC9BFB0}"/>
              </a:ext>
            </a:extLst>
          </p:cNvPr>
          <p:cNvSpPr txBox="1"/>
          <p:nvPr/>
        </p:nvSpPr>
        <p:spPr>
          <a:xfrm>
            <a:off x="3138147" y="3736615"/>
            <a:ext cx="3282144"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1" u="none" strike="noStrike" cap="none" normalizeH="0" baseline="0" noProof="0">
                <a:ln>
                  <a:noFill/>
                </a:ln>
                <a:solidFill>
                  <a:srgbClr val="C00000"/>
                </a:solidFill>
                <a:effectLst/>
                <a:uLnTx/>
                <a:uFillTx/>
                <a:latin typeface="EC Square Sans Pro" panose="020B0506040000020004" pitchFamily="34" charset="0"/>
              </a:rPr>
              <a:t>Εάν όχι, χρησιμοποιήστε</a:t>
            </a:r>
          </a:p>
        </p:txBody>
      </p:sp>
      <p:sp>
        <p:nvSpPr>
          <p:cNvPr id="44" name="TextBox 16">
            <a:extLst>
              <a:ext uri="{FF2B5EF4-FFF2-40B4-BE49-F238E27FC236}">
                <a16:creationId xmlns:a16="http://schemas.microsoft.com/office/drawing/2014/main" id="{84BFF4A6-BBE2-4675-8DE5-391F4D5279A3}"/>
              </a:ext>
            </a:extLst>
          </p:cNvPr>
          <p:cNvSpPr txBox="1"/>
          <p:nvPr/>
        </p:nvSpPr>
        <p:spPr>
          <a:xfrm>
            <a:off x="3138147" y="4701379"/>
            <a:ext cx="3282144"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1" u="none" strike="noStrike" cap="none" normalizeH="0" baseline="0" noProof="0">
                <a:ln>
                  <a:noFill/>
                </a:ln>
                <a:solidFill>
                  <a:srgbClr val="C00000"/>
                </a:solidFill>
                <a:effectLst/>
                <a:uLnTx/>
                <a:uFillTx/>
                <a:latin typeface="EC Square Sans Pro" panose="020B0506040000020004" pitchFamily="34" charset="0"/>
              </a:rPr>
              <a:t>Εάν όχι, χρησιμοποιήστε</a:t>
            </a:r>
          </a:p>
        </p:txBody>
      </p:sp>
      <p:sp>
        <p:nvSpPr>
          <p:cNvPr id="46" name="TextBox 16">
            <a:extLst>
              <a:ext uri="{FF2B5EF4-FFF2-40B4-BE49-F238E27FC236}">
                <a16:creationId xmlns:a16="http://schemas.microsoft.com/office/drawing/2014/main" id="{0F224CF6-315A-4D6F-A3DF-4BD412127554}"/>
              </a:ext>
            </a:extLst>
          </p:cNvPr>
          <p:cNvSpPr txBox="1"/>
          <p:nvPr/>
        </p:nvSpPr>
        <p:spPr>
          <a:xfrm>
            <a:off x="3169648" y="5492750"/>
            <a:ext cx="3282144" cy="338554"/>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1" u="none" strike="noStrike" cap="none" normalizeH="0" baseline="0" noProof="0">
                <a:ln>
                  <a:noFill/>
                </a:ln>
                <a:solidFill>
                  <a:srgbClr val="C00000"/>
                </a:solidFill>
                <a:effectLst/>
                <a:uLnTx/>
                <a:uFillTx/>
                <a:latin typeface="EC Square Sans Pro" panose="020B0506040000020004" pitchFamily="34" charset="0"/>
              </a:rPr>
              <a:t>Εάν όχι, χρησιμοποιήστε</a:t>
            </a:r>
          </a:p>
        </p:txBody>
      </p:sp>
      <p:sp>
        <p:nvSpPr>
          <p:cNvPr id="47" name="Arrow: Right 13">
            <a:extLst>
              <a:ext uri="{FF2B5EF4-FFF2-40B4-BE49-F238E27FC236}">
                <a16:creationId xmlns:a16="http://schemas.microsoft.com/office/drawing/2014/main" id="{9E680AD2-05C4-446C-A7B7-5D1B3D9AC46F}"/>
              </a:ext>
            </a:extLst>
          </p:cNvPr>
          <p:cNvSpPr/>
          <p:nvPr/>
        </p:nvSpPr>
        <p:spPr>
          <a:xfrm>
            <a:off x="5853757" y="3083605"/>
            <a:ext cx="544285" cy="39167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4600" y="413064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6848" y="6020811"/>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64712" y="4119066"/>
            <a:ext cx="4640998" cy="377965"/>
          </a:xfrm>
          <a:prstGeom prst="rect">
            <a:avLst/>
          </a:prstGeom>
          <a:solidFill>
            <a:srgbClr val="2C747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dirty="0">
                <a:ln>
                  <a:noFill/>
                </a:ln>
                <a:solidFill>
                  <a:srgbClr val="FFFFFF"/>
                </a:solidFill>
                <a:effectLst/>
                <a:uLnTx/>
                <a:uFillTx/>
                <a:latin typeface="EC Square Sans Pro" panose="020B0506040000020004" pitchFamily="34" charset="0"/>
              </a:rPr>
              <a:t>«Διαδοχική χρήση εγκεκριμένου φαρμάκου»</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600" y="274032"/>
            <a:ext cx="693137" cy="728683"/>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28667" y="467848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28667" y="3771048"/>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28667" y="5541623"/>
            <a:ext cx="208254" cy="255927"/>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8043" y="4980820"/>
            <a:ext cx="2332300" cy="58477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Επιλέξτε ένα προϊόν</a:t>
            </a:r>
          </a:p>
        </p:txBody>
      </p:sp>
      <p:sp>
        <p:nvSpPr>
          <p:cNvPr id="36" name="Arrow: Right 13">
            <a:extLst>
              <a:ext uri="{FF2B5EF4-FFF2-40B4-BE49-F238E27FC236}">
                <a16:creationId xmlns:a16="http://schemas.microsoft.com/office/drawing/2014/main" id="{68A36E74-6FFA-4219-A6A2-107766E98BFA}"/>
              </a:ext>
            </a:extLst>
          </p:cNvPr>
          <p:cNvSpPr/>
          <p:nvPr/>
        </p:nvSpPr>
        <p:spPr>
          <a:xfrm>
            <a:off x="5794600" y="5066513"/>
            <a:ext cx="593698" cy="413390"/>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ID4096" sz="2400" b="0" i="0" u="none" strike="noStrike" kern="0" cap="none" spc="0" normalizeH="0" baseline="0" noProof="0">
              <a:ln>
                <a:noFill/>
              </a:ln>
              <a:solidFill>
                <a:srgbClr val="000000"/>
              </a:solidFill>
              <a:effectLst/>
              <a:uLnTx/>
              <a:uFillTx/>
              <a:latin typeface="EC Square Sans Pro" panose="020B0506040000020004" pitchFamily="34" charset="0"/>
              <a:ea typeface="+mn-ea"/>
              <a:cs typeface="+mn-cs"/>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8914223" y="4684961"/>
            <a:ext cx="3133889" cy="1749239"/>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400" b="0" i="0" u="none" strike="noStrike" cap="none" normalizeH="0" baseline="0" noProof="0" dirty="0">
                <a:ln>
                  <a:noFill/>
                </a:ln>
                <a:solidFill>
                  <a:srgbClr val="FFFFFF"/>
                </a:solidFill>
                <a:effectLst/>
                <a:uLnTx/>
                <a:uFillTx/>
                <a:latin typeface="Calibri"/>
                <a:ea typeface="+mn-ea"/>
                <a:cs typeface="+mn-cs"/>
              </a:rPr>
              <a:t>Κανονισμοί 3ων χωρών για τα εμβόλια. !</a:t>
            </a:r>
          </a:p>
        </p:txBody>
      </p:sp>
      <p:sp>
        <p:nvSpPr>
          <p:cNvPr id="5" name="TextBox 4">
            <a:extLst>
              <a:ext uri="{FF2B5EF4-FFF2-40B4-BE49-F238E27FC236}">
                <a16:creationId xmlns:a16="http://schemas.microsoft.com/office/drawing/2014/main" id="{96055CB1-6E7B-3E85-98FD-4EAF49DF101B}"/>
              </a:ext>
            </a:extLst>
          </p:cNvPr>
          <p:cNvSpPr txBox="1"/>
          <p:nvPr/>
        </p:nvSpPr>
        <p:spPr>
          <a:xfrm>
            <a:off x="8953007" y="2111209"/>
            <a:ext cx="2872250" cy="181588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1600" b="1" i="0" u="none" strike="noStrike" cap="none" normalizeH="0" noProof="0">
                <a:ln>
                  <a:noFill/>
                </a:ln>
                <a:solidFill>
                  <a:srgbClr val="FF0000"/>
                </a:solidFill>
                <a:effectLst/>
                <a:uLnTx/>
                <a:uFillTx/>
                <a:latin typeface="EC Square Sans Pro" panose="020B0506040000020004"/>
              </a:rPr>
              <a:t>Προϊόντα </a:t>
            </a:r>
            <a:r>
              <a:rPr kumimoji="0" lang="el-CY" sz="1600" b="1" i="0" u="none" strike="noStrike" cap="none" normalizeH="0" baseline="0" noProof="0">
                <a:ln>
                  <a:noFill/>
                </a:ln>
                <a:solidFill>
                  <a:srgbClr val="FF0000"/>
                </a:solidFill>
                <a:effectLst/>
                <a:uLnTx/>
                <a:uFillTx/>
                <a:latin typeface="EC Square Sans Pro" panose="020B0506040000020004"/>
              </a:rPr>
              <a:t>3</a:t>
            </a:r>
            <a:r>
              <a:rPr kumimoji="0" lang="el-CY" sz="1600" b="1" i="0" u="none" strike="noStrike" cap="none" normalizeH="0" noProof="0">
                <a:ln>
                  <a:noFill/>
                </a:ln>
                <a:solidFill>
                  <a:srgbClr val="FF0000"/>
                </a:solidFill>
                <a:effectLst/>
                <a:uLnTx/>
                <a:uFillTx/>
                <a:latin typeface="EC Square Sans Pro" panose="020B0506040000020004"/>
              </a:rPr>
              <a:t>ης</a:t>
            </a:r>
            <a:r>
              <a:rPr kumimoji="0" lang="el-CY" sz="1600" b="1" i="0" u="none" strike="noStrike" cap="none" normalizeH="0" baseline="0" noProof="0">
                <a:ln>
                  <a:noFill/>
                </a:ln>
                <a:solidFill>
                  <a:srgbClr val="FF0000"/>
                </a:solidFill>
                <a:effectLst/>
                <a:uLnTx/>
                <a:uFillTx/>
                <a:latin typeface="EC Square Sans Pro" panose="020B0506040000020004"/>
              </a:rPr>
              <a:t> χώρας:</a:t>
            </a:r>
          </a:p>
          <a:p>
            <a:pPr marL="0" marR="0" lvl="0" indent="0" defTabSz="914400" eaLnBrk="1" fontAlgn="auto" latinLnBrk="0" hangingPunct="1">
              <a:lnSpc>
                <a:spcPct val="100000"/>
              </a:lnSpc>
              <a:spcBef>
                <a:spcPts val="0"/>
              </a:spcBef>
              <a:spcAft>
                <a:spcPts val="0"/>
              </a:spcAft>
              <a:buClrTx/>
              <a:buSzTx/>
              <a:buFontTx/>
              <a:buNone/>
              <a:tabLst/>
              <a:defRPr/>
            </a:pPr>
            <a:r>
              <a:rPr kumimoji="0" lang="el-CY" sz="1600" b="0" i="0" u="none" strike="noStrike" cap="none" normalizeH="0" baseline="0" noProof="0">
                <a:ln>
                  <a:noFill/>
                </a:ln>
                <a:solidFill>
                  <a:sysClr val="windowText" lastClr="000000"/>
                </a:solidFill>
                <a:effectLst/>
                <a:uLnTx/>
                <a:uFillTx/>
                <a:latin typeface="EC Square Sans Pro" panose="020B0506040000020004"/>
              </a:rPr>
              <a:t> Σε περιπτώσεις όπου δεν είναι διαθέσιμη καμία από τις προηγούμενες επιλογές </a:t>
            </a:r>
            <a:r>
              <a:rPr kumimoji="0" lang="el-CY" sz="1600" b="0" i="0" u="none" strike="noStrike" cap="none" normalizeH="0" baseline="0" noProof="0">
                <a:ln>
                  <a:noFill/>
                </a:ln>
                <a:solidFill>
                  <a:sysClr val="windowText" lastClr="000000"/>
                </a:solidFill>
                <a:effectLst/>
                <a:uLnTx/>
                <a:uFillTx/>
                <a:latin typeface="Montserrat" panose="00000500000000000000" pitchFamily="2" charset="0"/>
              </a:rPr>
              <a:t>→ </a:t>
            </a:r>
            <a:r>
              <a:rPr kumimoji="0" lang="el-CY" sz="1600" b="0" i="0" u="none" strike="noStrike" cap="none" normalizeH="0" baseline="0" noProof="0">
                <a:ln>
                  <a:noFill/>
                </a:ln>
                <a:solidFill>
                  <a:sysClr val="windowText" lastClr="000000"/>
                </a:solidFill>
                <a:effectLst/>
                <a:uLnTx/>
                <a:uFillTx/>
                <a:latin typeface="EC Square Sans Pro" panose="020B0506040000020004"/>
              </a:rPr>
              <a:t>χρησιμοποιείται ένα κτηνιατρικό φάρμακο εγκεκριμένο σε </a:t>
            </a:r>
            <a:r>
              <a:rPr kumimoji="0" lang="el-CY" sz="1600" b="1" i="0" u="none" strike="noStrike" cap="none" normalizeH="0" baseline="0" noProof="0">
                <a:ln>
                  <a:noFill/>
                </a:ln>
                <a:solidFill>
                  <a:sysClr val="windowText" lastClr="000000"/>
                </a:solidFill>
                <a:effectLst/>
                <a:uLnTx/>
                <a:uFillTx/>
                <a:latin typeface="EC Square Sans Pro" panose="020B0506040000020004"/>
              </a:rPr>
              <a:t>τρίτη χώρα για το ίδιο είδος ζώου και την ίδια ένδειξη</a:t>
            </a:r>
          </a:p>
        </p:txBody>
      </p:sp>
    </p:spTree>
    <p:extLst>
      <p:ext uri="{BB962C8B-B14F-4D97-AF65-F5344CB8AC3E}">
        <p14:creationId xmlns:p14="http://schemas.microsoft.com/office/powerpoint/2010/main" val="284452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l-CY" sz="4000" dirty="0"/>
              <a:t>Σας ευχαριστούμε!</a:t>
            </a:r>
          </a:p>
        </p:txBody>
      </p:sp>
    </p:spTree>
    <p:extLst>
      <p:ext uri="{BB962C8B-B14F-4D97-AF65-F5344CB8AC3E}">
        <p14:creationId xmlns:p14="http://schemas.microsoft.com/office/powerpoint/2010/main" val="984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l-CY" sz="3200" b="1">
                <a:solidFill>
                  <a:srgbClr val="003399"/>
                </a:solidFill>
                <a:latin typeface="EC Square Sans Pro" panose="020B0506040000020004" pitchFamily="34" charset="0"/>
              </a:rPr>
              <a:t>Εισαγωγή στο γενικό κανονιστικό πλαίσιο της ΕΕ: εστίαση στον Κανονισμό για τα Κτηνιατρικά Φάρμακα. </a:t>
            </a:r>
            <a:r>
              <a:rPr lang="el-CY" sz="320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l-CY">
                <a:latin typeface="EC Square Sans Pro" panose="020B0506040000020004" pitchFamily="34" charset="0"/>
              </a:rPr>
              <a:t>ΚΥΠΡΟΣ, 6 ΚΑΙ 7 ΙΟΥΛΙΟΥ  2024</a:t>
            </a:r>
          </a:p>
          <a:p>
            <a:endParaRPr lang="es-ES" dirty="0"/>
          </a:p>
        </p:txBody>
      </p:sp>
      <p:sp>
        <p:nvSpPr>
          <p:cNvPr id="5" name="CuadroTexto 4">
            <a:extLst>
              <a:ext uri="{FF2B5EF4-FFF2-40B4-BE49-F238E27FC236}">
                <a16:creationId xmlns:a16="http://schemas.microsoft.com/office/drawing/2014/main" id="{CBC18AA7-8C1D-4C1C-B629-AA10E16721CA}"/>
              </a:ext>
            </a:extLst>
          </p:cNvPr>
          <p:cNvSpPr txBox="1"/>
          <p:nvPr/>
        </p:nvSpPr>
        <p:spPr>
          <a:xfrm>
            <a:off x="6147014" y="3768943"/>
            <a:ext cx="6044986" cy="1477328"/>
          </a:xfrm>
          <a:prstGeom prst="rect">
            <a:avLst/>
          </a:prstGeom>
          <a:noFill/>
        </p:spPr>
        <p:txBody>
          <a:bodyPr wrap="square" rtlCol="0">
            <a:spAutoFit/>
          </a:bodyPr>
          <a:lstStyle/>
          <a:p>
            <a:pPr algn="l"/>
            <a:r>
              <a:rPr lang="el-CY" sz="2400" noProof="0">
                <a:solidFill>
                  <a:srgbClr val="003399"/>
                </a:solidFill>
                <a:latin typeface="EC Square Sans Pro" panose="020B0506040000020004" pitchFamily="34" charset="0"/>
              </a:rPr>
              <a:t>Πρακτική εκπαίδευση για κτηνοτρόφους και κτηνιάτρους: Νέα μέτρα αντιμετώπισης της μικροβιακής ανθεκτικότητας</a:t>
            </a: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s-ES" sz="2800" dirty="0">
                <a:latin typeface="EC Square Sans Pro" panose="020B0506040000020004" pitchFamily="34" charset="0"/>
              </a:rPr>
              <a:t>Content</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1609030"/>
          </a:xfrm>
          <a:prstGeom prst="rect">
            <a:avLst/>
          </a:prstGeom>
          <a:noFill/>
        </p:spPr>
        <p:txBody>
          <a:bodyPr wrap="square">
            <a:spAutoFit/>
          </a:bodyPr>
          <a:lstStyle/>
          <a:p>
            <a:pPr marL="446088" indent="-446088">
              <a:lnSpc>
                <a:spcPct val="120000"/>
              </a:lnSpc>
              <a:buAutoNum type="arabicPeriod"/>
            </a:pPr>
            <a:r>
              <a:rPr lang="en-US" sz="2800" dirty="0">
                <a:solidFill>
                  <a:srgbClr val="002060"/>
                </a:solidFill>
                <a:latin typeface="EC Square Sans Pro" panose="020B0506040000020004" pitchFamily="34" charset="0"/>
              </a:rPr>
              <a:t>EU framework on veterinary medicinal products (Regulation (EU) 2019/6) and medicated feed (Regulation (EU) 2019/4)</a:t>
            </a:r>
            <a:r>
              <a:rPr lang="en-US" sz="2800" dirty="0">
                <a:latin typeface="EC Square Sans Pro" panose="020B0506040000020004" pitchFamily="34" charset="0"/>
              </a:rPr>
              <a:t> </a:t>
            </a:r>
          </a:p>
          <a:p>
            <a:pPr marL="446088" indent="-446088">
              <a:lnSpc>
                <a:spcPct val="120000"/>
              </a:lnSpc>
              <a:buAutoNum type="arabicPeriod"/>
            </a:pPr>
            <a:endParaRPr lang="en-GB" sz="2800" dirty="0">
              <a:latin typeface="EC Square Sans Pro" panose="020B0506040000020004" pitchFamily="34" charset="0"/>
            </a:endParaRPr>
          </a:p>
        </p:txBody>
      </p:sp>
    </p:spTree>
    <p:extLst>
      <p:ext uri="{BB962C8B-B14F-4D97-AF65-F5344CB8AC3E}">
        <p14:creationId xmlns:p14="http://schemas.microsoft.com/office/powerpoint/2010/main" val="1788170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6D9A5DAE-36AA-2003-47DC-B732DAED26DB}"/>
              </a:ext>
            </a:extLst>
          </p:cNvPr>
          <p:cNvSpPr/>
          <p:nvPr/>
        </p:nvSpPr>
        <p:spPr>
          <a:xfrm>
            <a:off x="549589"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4" name="CuadroTexto 6">
            <a:extLst>
              <a:ext uri="{FF2B5EF4-FFF2-40B4-BE49-F238E27FC236}">
                <a16:creationId xmlns:a16="http://schemas.microsoft.com/office/drawing/2014/main" id="{5B4A95B8-2A1C-5EDA-A20F-DB2630C520A3}"/>
              </a:ext>
            </a:extLst>
          </p:cNvPr>
          <p:cNvSpPr txBox="1"/>
          <p:nvPr/>
        </p:nvSpPr>
        <p:spPr>
          <a:xfrm>
            <a:off x="375260" y="300828"/>
            <a:ext cx="11441480" cy="523220"/>
          </a:xfrm>
          <a:prstGeom prst="rect">
            <a:avLst/>
          </a:prstGeom>
          <a:noFill/>
        </p:spPr>
        <p:txBody>
          <a:bodyPr wrap="square" rtlCol="0">
            <a:spAutoFit/>
          </a:bodyPr>
          <a:lstStyle/>
          <a:p>
            <a:pPr algn="ctr"/>
            <a:r>
              <a:rPr lang="el-CY" sz="2800">
                <a:solidFill>
                  <a:schemeClr val="bg1"/>
                </a:solidFill>
                <a:latin typeface="EC Square Sans Pro" panose="020B0506040000020004" pitchFamily="34" charset="0"/>
              </a:rPr>
              <a:t>Νομικό πλαίσιο της ΕΕ για τα κτηνιατρικά φάρμακα / φαρμακούχες ζωοτροφές</a:t>
            </a:r>
          </a:p>
        </p:txBody>
      </p:sp>
      <p:sp>
        <p:nvSpPr>
          <p:cNvPr id="6" name="Rectángulo 2">
            <a:extLst>
              <a:ext uri="{FF2B5EF4-FFF2-40B4-BE49-F238E27FC236}">
                <a16:creationId xmlns:a16="http://schemas.microsoft.com/office/drawing/2014/main" id="{9223AF06-827F-5B93-C60B-44131DD3E90A}"/>
              </a:ext>
            </a:extLst>
          </p:cNvPr>
          <p:cNvSpPr/>
          <p:nvPr/>
        </p:nvSpPr>
        <p:spPr>
          <a:xfrm>
            <a:off x="152400" y="1757036"/>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CY" sz="2400" b="1">
                <a:solidFill>
                  <a:schemeClr val="tx1"/>
                </a:solidFill>
                <a:latin typeface="EC Square Sans Pro" panose="020B0506040000020004" pitchFamily="34" charset="0"/>
              </a:rPr>
              <a:t>Κανονισμός (ΕΕ) 2019/6 </a:t>
            </a:r>
            <a:r>
              <a:rPr lang="el-CY" sz="2400">
                <a:solidFill>
                  <a:schemeClr val="tx1"/>
                </a:solidFill>
                <a:latin typeface="EC Square Sans Pro" panose="020B0506040000020004" pitchFamily="34" charset="0"/>
              </a:rPr>
              <a:t>για τα</a:t>
            </a:r>
            <a:r>
              <a:rPr lang="el-CY" sz="2400" b="1">
                <a:solidFill>
                  <a:schemeClr val="tx1"/>
                </a:solidFill>
                <a:latin typeface="EC Square Sans Pro" panose="020B0506040000020004" pitchFamily="34" charset="0"/>
              </a:rPr>
              <a:t> Κτηνιατρικά Φάρμακα</a:t>
            </a:r>
            <a:br>
              <a:rPr lang="el-CY" sz="1800" b="1">
                <a:solidFill>
                  <a:schemeClr val="bg1"/>
                </a:solidFill>
              </a:rPr>
            </a:br>
            <a:r>
              <a:rPr lang="el-CY"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7" name="Rectángulo 10">
            <a:extLst>
              <a:ext uri="{FF2B5EF4-FFF2-40B4-BE49-F238E27FC236}">
                <a16:creationId xmlns:a16="http://schemas.microsoft.com/office/drawing/2014/main" id="{D00CDD7F-0BBF-FDD2-9896-B1C86EB8389F}"/>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CY" sz="2800" b="1">
                <a:solidFill>
                  <a:schemeClr val="tx1"/>
                </a:solidFill>
                <a:latin typeface="EC Square Sans Pro" panose="020B0506040000020004" pitchFamily="34" charset="0"/>
              </a:rPr>
              <a:t>Κανονισμός (ΕΕ) 2019/4 για τις Φαρμακούχες Ζωοτροφές</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461665"/>
          </a:xfrm>
          <a:prstGeom prst="rect">
            <a:avLst/>
          </a:prstGeom>
          <a:noFill/>
        </p:spPr>
        <p:txBody>
          <a:bodyPr wrap="square" rtlCol="0">
            <a:spAutoFit/>
          </a:bodyPr>
          <a:lstStyle/>
          <a:p>
            <a:pPr algn="ctr"/>
            <a:r>
              <a:rPr lang="el-CY" sz="2400" dirty="0">
                <a:solidFill>
                  <a:schemeClr val="bg1"/>
                </a:solidFill>
                <a:latin typeface="EC Square Sans Pro" panose="020B0506040000020004" pitchFamily="34" charset="0"/>
              </a:rPr>
              <a:t>Νομικό πλαίσιο της ΕΕ για τα κτηνιατρικά φάρμακα/φαρμακούχες ζωοτροφές</a:t>
            </a: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CY" sz="2400" b="1">
                <a:solidFill>
                  <a:schemeClr val="tx1"/>
                </a:solidFill>
                <a:latin typeface="EC Square Sans Pro" panose="020B0506040000020004" pitchFamily="34" charset="0"/>
              </a:rPr>
              <a:t>Κανονισμός (ΕΕ) 2019/6 </a:t>
            </a:r>
            <a:r>
              <a:rPr lang="el-CY" sz="2400">
                <a:solidFill>
                  <a:schemeClr val="tx1"/>
                </a:solidFill>
                <a:latin typeface="EC Square Sans Pro" panose="020B0506040000020004" pitchFamily="34" charset="0"/>
              </a:rPr>
              <a:t>για τα</a:t>
            </a:r>
            <a:r>
              <a:rPr lang="el-CY" sz="2400" b="1">
                <a:solidFill>
                  <a:schemeClr val="tx1"/>
                </a:solidFill>
                <a:latin typeface="EC Square Sans Pro" panose="020B0506040000020004" pitchFamily="34" charset="0"/>
              </a:rPr>
              <a:t> Κτηνιατρικά Φάρμακα</a:t>
            </a:r>
            <a:br>
              <a:rPr lang="el-CY" sz="1800" b="1">
                <a:solidFill>
                  <a:schemeClr val="bg1"/>
                </a:solidFill>
              </a:rPr>
            </a:br>
            <a:r>
              <a:rPr lang="el-CY" sz="1800" b="1">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CY" sz="2800" b="1">
                <a:solidFill>
                  <a:schemeClr val="tx1"/>
                </a:solidFill>
                <a:latin typeface="EC Square Sans Pro" panose="020B0506040000020004" pitchFamily="34" charset="0"/>
              </a:rPr>
              <a:t>Κανονισμός (ΕΕ) 2019/4 για τις Φαρμακούχες Ζωοτροφές</a:t>
            </a: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l-CY" sz="2800">
                <a:latin typeface="EC Square Sans Pro" panose="020B0506040000020004" pitchFamily="34" charset="0"/>
              </a:rPr>
              <a:t>Ορισμοί και γενικές αρχές</a:t>
            </a: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«κτηνιατρική συνταγή» </a:t>
            </a:r>
            <a:r>
              <a:rPr kumimoji="0" lang="el-CY"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έγγραφο που εκδίδεται από κτηνίατρο για κτηνιατρικό φάρμακο ή για φάρμακο που προορίζεται για ανθρώπινη χρήση για τη χρήση του σε ζώα.</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1" i="1" u="none" strike="noStrike" cap="none" normalizeH="0" baseline="0" noProof="0">
                <a:ln>
                  <a:noFill/>
                </a:ln>
                <a:solidFill>
                  <a:srgbClr val="003399"/>
                </a:solidFill>
                <a:effectLst/>
                <a:uLnTx/>
                <a:uFillTx/>
                <a:latin typeface="EC Square Sans Pro" panose="020B0506040000020004" pitchFamily="34" charset="0"/>
                <a:ea typeface="+mn-ea"/>
                <a:cs typeface="+mn-cs"/>
              </a:rPr>
              <a:t>«αντιμικροβιακό»</a:t>
            </a:r>
            <a:r>
              <a:rPr kumimoji="0" lang="el-CY" sz="2800" b="0" i="0" u="none" strike="noStrike" cap="none" normalizeH="0" baseline="0" noProof="0">
                <a:ln>
                  <a:noFill/>
                </a:ln>
                <a:solidFill>
                  <a:srgbClr val="002060"/>
                </a:solidFill>
                <a:effectLst/>
                <a:uLnTx/>
                <a:uFillTx/>
                <a:latin typeface="EC Square Sans Pro" panose="020B0506040000020004" pitchFamily="34" charset="0"/>
                <a:ea typeface="+mn-ea"/>
                <a:cs typeface="+mn-cs"/>
              </a:rPr>
              <a:t>: κάθε ουσία με άμεση δράση σε μικροοργανισμούς που χρησιμοποιείται για τη θεραπεία ή την πρόληψη λοιμώξεων ή λοιμωδών νόσων, συμπεριλαμβανομένων των αντιβιοτικών, αντιιικών, αντιμυκητισιακών και αντιπρωτοζωικών</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l-CY" sz="2800" b="0" i="1" u="none" strike="noStrike" cap="none" normalizeH="0" baseline="0" noProof="0">
                <a:ln>
                  <a:noFill/>
                </a:ln>
                <a:solidFill>
                  <a:srgbClr val="FFFFFF"/>
                </a:solidFill>
                <a:effectLst/>
                <a:uLnTx/>
                <a:uFillTx/>
                <a:latin typeface="EC Square Sans Pro" panose="020B0506040000020004" pitchFamily="34" charset="0"/>
                <a:ea typeface="+mn-ea"/>
                <a:cs typeface="+mn-cs"/>
              </a:rPr>
              <a:t>Τα αντιμικροβιακά κτηνιατρικά φάρμακα θα πρέπει να διατίθενται μόνο με κτηνιατρική συνταγή. </a:t>
            </a:r>
          </a:p>
        </p:txBody>
      </p:sp>
    </p:spTree>
    <p:extLst>
      <p:ext uri="{BB962C8B-B14F-4D97-AF65-F5344CB8AC3E}">
        <p14:creationId xmlns:p14="http://schemas.microsoft.com/office/powerpoint/2010/main" val="1245217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1" i="0" u="none" strike="noStrike" cap="none" normalizeH="0" baseline="0" noProof="0">
                <a:ln>
                  <a:noFill/>
                </a:ln>
                <a:solidFill>
                  <a:srgbClr val="FFFFFF"/>
                </a:solidFill>
                <a:effectLst/>
                <a:uLnTx/>
                <a:uFillTx/>
                <a:latin typeface="EC Square Sans Pro" panose="020B0506040000020004" pitchFamily="34" charset="0"/>
                <a:ea typeface="+mn-ea"/>
                <a:cs typeface="+mn-cs"/>
              </a:rPr>
              <a:t>ΑΝΤΙΜΙΚΡΟΒΙΑΚΕΣ ΟΥΣΙΕΣ ΕΝΑΝΤΙ ΑΝΤΙΒΙΟΤΙΚΩΝ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2830394714"/>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1800" b="0" i="0" u="none" strike="noStrike" cap="none" normalizeH="0" baseline="0" noProof="0">
                <a:ln>
                  <a:noFill/>
                </a:ln>
                <a:solidFill>
                  <a:srgbClr val="FFFFFF"/>
                </a:solidFill>
                <a:effectLst/>
                <a:uLnTx/>
                <a:uFillTx/>
                <a:latin typeface="EC Square Sans Pro" panose="020B0506040000020004" pitchFamily="34" charset="0"/>
                <a:ea typeface="+mn-ea"/>
                <a:cs typeface="+mn-cs"/>
              </a:rPr>
              <a:t>ΑΝΤΟΧΗ! </a:t>
            </a: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dirty="0">
                <a:ln>
                  <a:noFill/>
                </a:ln>
                <a:solidFill>
                  <a:srgbClr val="003399"/>
                </a:solidFill>
                <a:effectLst/>
                <a:uLnTx/>
                <a:uFillTx/>
                <a:latin typeface="EC Square Sans Pro" panose="020B0506040000020004" pitchFamily="34" charset="0"/>
                <a:ea typeface="+mn-ea"/>
                <a:cs typeface="+mn-cs"/>
              </a:rPr>
              <a:t>Αντιπαρασιτικά</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3200" b="0" i="0" u="none" strike="noStrike" cap="none" normalizeH="0" baseline="0" noProof="0">
                <a:ln>
                  <a:noFill/>
                </a:ln>
                <a:solidFill>
                  <a:srgbClr val="003399"/>
                </a:solidFill>
                <a:effectLst/>
                <a:uLnTx/>
                <a:uFillTx/>
                <a:latin typeface="EC Square Sans Pro" panose="020B0506040000020004" pitchFamily="34" charset="0"/>
              </a:rPr>
              <a:t>Κανονισμός ΕΕ</a:t>
            </a:r>
          </a:p>
        </p:txBody>
      </p:sp>
      <p:sp>
        <p:nvSpPr>
          <p:cNvPr id="4" name="TextBox 7">
            <a:extLst>
              <a:ext uri="{FF2B5EF4-FFF2-40B4-BE49-F238E27FC236}">
                <a16:creationId xmlns:a16="http://schemas.microsoft.com/office/drawing/2014/main" id="{453766BC-6F90-A665-6B77-541E232304E3}"/>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l-CY" sz="3200" b="0" i="0" u="none" strike="noStrike" cap="none" normalizeH="0" baseline="0" noProof="0">
                <a:ln>
                  <a:noFill/>
                </a:ln>
                <a:solidFill>
                  <a:srgbClr val="003399"/>
                </a:solidFill>
                <a:effectLst/>
                <a:uLnTx/>
                <a:uFillTx/>
                <a:latin typeface="EC Square Sans Pro" panose="020B0506040000020004" pitchFamily="34" charset="0"/>
              </a:rPr>
              <a:t>Κανονισμός ΕΕ</a:t>
            </a:r>
          </a:p>
        </p:txBody>
      </p:sp>
    </p:spTree>
    <p:extLst>
      <p:ext uri="{BB962C8B-B14F-4D97-AF65-F5344CB8AC3E}">
        <p14:creationId xmlns:p14="http://schemas.microsoft.com/office/powerpoint/2010/main" val="2319253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Κοινοί κανονισμοί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955813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4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Ορισμένα φάρμακα υπόκεινται σε κτηνιατρική συνταγή για λόγους ασφάλειας (για τα ζώα και τους ανθρώπους!), αποτελεσματικότητας και πιθανής ανθεκτικότητας και ενδεχόμενη κακή χρήση.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(α) φάρμακα που περιέχουν ναρκωτικά ή ψυχοτρόπους ουσίες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(β) φάρμακα για ζώα παραγωγής τροφίμων</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(γ) </a:t>
            </a:r>
            <a:r>
              <a:rPr kumimoji="0" lang="el-CY" sz="2000" b="1"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αντιμικροβιακά</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(δ) εάν απαιτείται προηγούμενη διάγνωση</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(ε) κτηνιατρικά φάρμακα που χρησιμοποιούνται για ευθανασία ζώων</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(στ) νέες ενεργές ουσίες (&lt; 5 έτη)</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(ζ) εμβόλια</a:t>
            </a:r>
          </a:p>
          <a:p>
            <a:pPr marL="685800" marR="0" lvl="0" indent="0" defTabSz="914400" eaLnBrk="1" fontAlgn="auto" latinLnBrk="0" hangingPunct="1">
              <a:lnSpc>
                <a:spcPct val="150000"/>
              </a:lnSpc>
              <a:spcBef>
                <a:spcPts val="0"/>
              </a:spcBef>
              <a:spcAft>
                <a:spcPts val="0"/>
              </a:spcAft>
              <a:buClrTx/>
              <a:buSzTx/>
              <a:buFontTx/>
              <a:buNone/>
              <a:tabLst/>
              <a:defRPr/>
            </a:pPr>
            <a:r>
              <a:rPr kumimoji="0" lang="el-CY" sz="2000" b="0" i="0" u="none" strike="noStrike" cap="none" normalizeH="0" baseline="0" noProof="0" dirty="0">
                <a:ln>
                  <a:noFill/>
                </a:ln>
                <a:solidFill>
                  <a:srgbClr val="ECEBEB"/>
                </a:solidFill>
                <a:effectLst/>
                <a:uLnTx/>
                <a:uFillTx/>
                <a:latin typeface="EC Square Sans Pro" panose="020B0506040000020004" pitchFamily="34" charset="0"/>
                <a:ea typeface="+mn-ea"/>
                <a:cs typeface="+mn-cs"/>
              </a:rPr>
              <a:t>(η) ουσίες που έχουν ορμονική ή θυρεοστατική δράση ή β-ανταγωνιστικές ουσίες</a:t>
            </a:r>
          </a:p>
        </p:txBody>
      </p:sp>
      <p:pic>
        <p:nvPicPr>
          <p:cNvPr id="7" name="Imagen 7" descr="Forma&#10;&#10;Descripción generada automáticamente con confianza baja">
            <a:extLst>
              <a:ext uri="{FF2B5EF4-FFF2-40B4-BE49-F238E27FC236}">
                <a16:creationId xmlns:a16="http://schemas.microsoft.com/office/drawing/2014/main" id="{C727E8BE-A227-5C71-134C-776DC1822B87}"/>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62930" y="1741248"/>
            <a:ext cx="881270" cy="881270"/>
          </a:xfrm>
          <a:prstGeom prst="rect">
            <a:avLst/>
          </a:prstGeom>
        </p:spPr>
      </p:pic>
    </p:spTree>
    <p:extLst>
      <p:ext uri="{BB962C8B-B14F-4D97-AF65-F5344CB8AC3E}">
        <p14:creationId xmlns:p14="http://schemas.microsoft.com/office/powerpoint/2010/main" val="145119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l-CY" sz="2800" b="0" i="0" u="none" strike="noStrike" cap="none" normalizeH="0" baseline="0" noProof="0">
                <a:ln>
                  <a:noFill/>
                </a:ln>
                <a:solidFill>
                  <a:srgbClr val="ECEBEB"/>
                </a:solidFill>
                <a:effectLst/>
                <a:uLnTx/>
                <a:uFillTx/>
                <a:latin typeface="EC Square Sans Pro" panose="020B0506040000020004" pitchFamily="34" charset="0"/>
                <a:ea typeface="+mn-ea"/>
                <a:cs typeface="Arial" panose="020B0604020202020204" pitchFamily="34" charset="0"/>
              </a:rPr>
              <a:t>Κοινοί κανονισμοί - Κτηνιατρική συνταγή</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l-CY"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ΔΕΝ</a:t>
            </a:r>
            <a:r>
              <a:rPr kumimoji="0" lang="el-CY"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θα χρησιμοποιούνται </a:t>
            </a:r>
            <a:r>
              <a:rPr kumimoji="0" lang="el-CY"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συστηματικά</a:t>
            </a:r>
            <a:r>
              <a:rPr kumimoji="0" lang="el-CY"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l-CY" sz="1400" b="1"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ΔΕΝ</a:t>
            </a:r>
            <a:r>
              <a:rPr kumimoji="0" lang="el-CY" sz="1400" b="0" i="1" u="none" strike="noStrike" cap="none" normalizeH="0" baseline="0" noProof="0" dirty="0">
                <a:ln>
                  <a:noFill/>
                </a:ln>
                <a:solidFill>
                  <a:srgbClr val="FFFFFF"/>
                </a:solidFill>
                <a:effectLst/>
                <a:uLnTx/>
                <a:uFillTx/>
                <a:latin typeface="EC Square Sans Pro" panose="020B0506040000020004" pitchFamily="34" charset="0"/>
                <a:ea typeface="+mn-ea"/>
                <a:cs typeface="+mn-cs"/>
              </a:rPr>
              <a:t> θα χρησιμοποιούνται ως αντιστάθμιση στην κακή υγιεινή, ανεπαρκείς κτηνοτροφικές πρακτικές, έλλειψη φροντίδας ή κακή διαχείριση φάρμας.</a:t>
            </a:r>
          </a:p>
        </p:txBody>
      </p:sp>
      <p:sp>
        <p:nvSpPr>
          <p:cNvPr id="2" name="TextBox 1">
            <a:extLst>
              <a:ext uri="{FF2B5EF4-FFF2-40B4-BE49-F238E27FC236}">
                <a16:creationId xmlns:a16="http://schemas.microsoft.com/office/drawing/2014/main" id="{3E430E03-96D4-8ABB-391D-065F73709A8D}"/>
              </a:ext>
            </a:extLst>
          </p:cNvPr>
          <p:cNvSpPr txBox="1"/>
          <p:nvPr/>
        </p:nvSpPr>
        <p:spPr>
          <a:xfrm>
            <a:off x="2819400" y="1627990"/>
            <a:ext cx="4572000" cy="782622"/>
          </a:xfrm>
          <a:prstGeom prst="rect">
            <a:avLst/>
          </a:prstGeom>
          <a:solidFill>
            <a:srgbClr val="003297"/>
          </a:solidFill>
        </p:spPr>
        <p:txBody>
          <a:bodyPr wrap="square" lIns="0" tIns="0" rIns="0" bIns="0" rtlCol="0" anchor="ctr" anchorCtr="0">
            <a:noAutofit/>
          </a:bodyPr>
          <a:lstStyle/>
          <a:p>
            <a:pPr algn="ctr"/>
            <a:r>
              <a:rPr lang="el-CY" sz="3200" b="1">
                <a:solidFill>
                  <a:schemeClr val="bg1"/>
                </a:solidFill>
                <a:latin typeface="+mj-lt"/>
              </a:rPr>
              <a:t>Τρόποι χρήσης αντιμικροβιακών ουσιών</a:t>
            </a:r>
          </a:p>
        </p:txBody>
      </p:sp>
      <p:sp>
        <p:nvSpPr>
          <p:cNvPr id="3" name="TextBox 2">
            <a:extLst>
              <a:ext uri="{FF2B5EF4-FFF2-40B4-BE49-F238E27FC236}">
                <a16:creationId xmlns:a16="http://schemas.microsoft.com/office/drawing/2014/main" id="{F47DBF12-F424-F4CC-7C60-16364779D965}"/>
              </a:ext>
            </a:extLst>
          </p:cNvPr>
          <p:cNvSpPr txBox="1"/>
          <p:nvPr/>
        </p:nvSpPr>
        <p:spPr>
          <a:xfrm>
            <a:off x="528642" y="3044038"/>
            <a:ext cx="1833558" cy="848511"/>
          </a:xfrm>
          <a:prstGeom prst="rect">
            <a:avLst/>
          </a:prstGeom>
          <a:solidFill>
            <a:schemeClr val="bg1"/>
          </a:solidFill>
        </p:spPr>
        <p:txBody>
          <a:bodyPr wrap="square" lIns="0" tIns="0" rIns="0" bIns="0" rtlCol="0" anchor="ctr" anchorCtr="0">
            <a:noAutofit/>
          </a:bodyPr>
          <a:lstStyle/>
          <a:p>
            <a:pPr algn="ctr"/>
            <a:r>
              <a:rPr lang="el-CY" sz="2400">
                <a:solidFill>
                  <a:srgbClr val="003399"/>
                </a:solidFill>
                <a:latin typeface="+mj-lt"/>
              </a:rPr>
              <a:t>Πρόληψη (προφύλαξη)</a:t>
            </a:r>
          </a:p>
        </p:txBody>
      </p:sp>
      <p:sp>
        <p:nvSpPr>
          <p:cNvPr id="4" name="TextBox 3">
            <a:extLst>
              <a:ext uri="{FF2B5EF4-FFF2-40B4-BE49-F238E27FC236}">
                <a16:creationId xmlns:a16="http://schemas.microsoft.com/office/drawing/2014/main" id="{A764A749-AA42-C853-FD73-420B294506BE}"/>
              </a:ext>
            </a:extLst>
          </p:cNvPr>
          <p:cNvSpPr txBox="1"/>
          <p:nvPr/>
        </p:nvSpPr>
        <p:spPr>
          <a:xfrm>
            <a:off x="2974204" y="3012286"/>
            <a:ext cx="1833558" cy="956463"/>
          </a:xfrm>
          <a:prstGeom prst="rect">
            <a:avLst/>
          </a:prstGeom>
          <a:solidFill>
            <a:schemeClr val="bg1"/>
          </a:solidFill>
        </p:spPr>
        <p:txBody>
          <a:bodyPr wrap="square" lIns="0" tIns="0" rIns="0" bIns="0" rtlCol="0" anchor="ctr" anchorCtr="0">
            <a:noAutofit/>
          </a:bodyPr>
          <a:lstStyle/>
          <a:p>
            <a:pPr algn="ctr"/>
            <a:r>
              <a:rPr lang="el-CY" sz="2000" dirty="0">
                <a:solidFill>
                  <a:srgbClr val="003399"/>
                </a:solidFill>
                <a:latin typeface="+mj-lt"/>
              </a:rPr>
              <a:t>Χορήγηση σε ομάδα ζώων (μεταφύλαξη)</a:t>
            </a:r>
          </a:p>
        </p:txBody>
      </p:sp>
      <p:sp>
        <p:nvSpPr>
          <p:cNvPr id="5" name="TextBox 4">
            <a:extLst>
              <a:ext uri="{FF2B5EF4-FFF2-40B4-BE49-F238E27FC236}">
                <a16:creationId xmlns:a16="http://schemas.microsoft.com/office/drawing/2014/main" id="{DBED940D-7872-C832-F459-46989D812C3F}"/>
              </a:ext>
            </a:extLst>
          </p:cNvPr>
          <p:cNvSpPr txBox="1"/>
          <p:nvPr/>
        </p:nvSpPr>
        <p:spPr>
          <a:xfrm>
            <a:off x="5419766" y="3044037"/>
            <a:ext cx="1833558" cy="848511"/>
          </a:xfrm>
          <a:prstGeom prst="rect">
            <a:avLst/>
          </a:prstGeom>
          <a:solidFill>
            <a:schemeClr val="bg1"/>
          </a:solidFill>
        </p:spPr>
        <p:txBody>
          <a:bodyPr wrap="square" lIns="0" tIns="0" rIns="0" bIns="0" rtlCol="0" anchor="ctr" anchorCtr="0">
            <a:noAutofit/>
          </a:bodyPr>
          <a:lstStyle/>
          <a:p>
            <a:pPr algn="ctr"/>
            <a:r>
              <a:rPr lang="el-CY" sz="2400">
                <a:solidFill>
                  <a:srgbClr val="003399"/>
                </a:solidFill>
                <a:latin typeface="+mj-lt"/>
              </a:rPr>
              <a:t>Αγωγή</a:t>
            </a:r>
          </a:p>
        </p:txBody>
      </p:sp>
      <p:sp>
        <p:nvSpPr>
          <p:cNvPr id="6" name="TextBox 5">
            <a:extLst>
              <a:ext uri="{FF2B5EF4-FFF2-40B4-BE49-F238E27FC236}">
                <a16:creationId xmlns:a16="http://schemas.microsoft.com/office/drawing/2014/main" id="{C5CD7414-EC8D-899B-EEE7-D82AF8157279}"/>
              </a:ext>
            </a:extLst>
          </p:cNvPr>
          <p:cNvSpPr txBox="1"/>
          <p:nvPr/>
        </p:nvSpPr>
        <p:spPr>
          <a:xfrm>
            <a:off x="7865328" y="3113768"/>
            <a:ext cx="1833558" cy="786401"/>
          </a:xfrm>
          <a:prstGeom prst="rect">
            <a:avLst/>
          </a:prstGeom>
          <a:solidFill>
            <a:schemeClr val="bg1"/>
          </a:solidFill>
        </p:spPr>
        <p:txBody>
          <a:bodyPr wrap="square" lIns="0" tIns="0" rIns="0" bIns="0" rtlCol="0" anchor="ctr" anchorCtr="0">
            <a:noAutofit/>
          </a:bodyPr>
          <a:lstStyle/>
          <a:p>
            <a:pPr algn="ctr"/>
            <a:r>
              <a:rPr lang="el-CY" sz="2400">
                <a:solidFill>
                  <a:srgbClr val="003399"/>
                </a:solidFill>
                <a:latin typeface="+mj-lt"/>
              </a:rPr>
              <a:t>Προαγωγή της ανάπτυξης</a:t>
            </a:r>
          </a:p>
        </p:txBody>
      </p:sp>
      <p:sp>
        <p:nvSpPr>
          <p:cNvPr id="7" name="TextBox 6">
            <a:extLst>
              <a:ext uri="{FF2B5EF4-FFF2-40B4-BE49-F238E27FC236}">
                <a16:creationId xmlns:a16="http://schemas.microsoft.com/office/drawing/2014/main" id="{EA4417AB-748C-32E0-3B7F-ABF1723EB03A}"/>
              </a:ext>
            </a:extLst>
          </p:cNvPr>
          <p:cNvSpPr txBox="1"/>
          <p:nvPr/>
        </p:nvSpPr>
        <p:spPr>
          <a:xfrm>
            <a:off x="845820" y="4455415"/>
            <a:ext cx="1440180" cy="878584"/>
          </a:xfrm>
          <a:prstGeom prst="rect">
            <a:avLst/>
          </a:prstGeom>
          <a:solidFill>
            <a:srgbClr val="EBE9E9"/>
          </a:solidFill>
        </p:spPr>
        <p:txBody>
          <a:bodyPr wrap="square" lIns="0" tIns="0" rIns="0" bIns="0" rtlCol="0" anchor="ctr" anchorCtr="0">
            <a:noAutofit/>
          </a:bodyPr>
          <a:lstStyle/>
          <a:p>
            <a:pPr algn="ctr"/>
            <a:r>
              <a:rPr lang="el-CY" sz="1050" dirty="0">
                <a:solidFill>
                  <a:srgbClr val="003399"/>
                </a:solidFill>
                <a:latin typeface="+mj-lt"/>
              </a:rPr>
              <a:t>ΜΟΝΟ σε εξαιρετικές περιστάσεις (όταν ο κίνδυνος μόλυνσης είναι πολύ υψηλός / υπάρχουν σοβαρές συνέπειες)</a:t>
            </a:r>
          </a:p>
        </p:txBody>
      </p:sp>
      <p:sp>
        <p:nvSpPr>
          <p:cNvPr id="9" name="TextBox 8">
            <a:extLst>
              <a:ext uri="{FF2B5EF4-FFF2-40B4-BE49-F238E27FC236}">
                <a16:creationId xmlns:a16="http://schemas.microsoft.com/office/drawing/2014/main" id="{DB907D21-399B-2EEB-24B4-85214C154E00}"/>
              </a:ext>
            </a:extLst>
          </p:cNvPr>
          <p:cNvSpPr txBox="1"/>
          <p:nvPr/>
        </p:nvSpPr>
        <p:spPr>
          <a:xfrm>
            <a:off x="880111" y="5884419"/>
            <a:ext cx="1440180" cy="878584"/>
          </a:xfrm>
          <a:prstGeom prst="rect">
            <a:avLst/>
          </a:prstGeom>
          <a:solidFill>
            <a:srgbClr val="EBE9E9"/>
          </a:solidFill>
        </p:spPr>
        <p:txBody>
          <a:bodyPr wrap="square" lIns="0" tIns="0" rIns="0" bIns="0" rtlCol="0" anchor="ctr" anchorCtr="0">
            <a:noAutofit/>
          </a:bodyPr>
          <a:lstStyle/>
          <a:p>
            <a:pPr algn="ctr">
              <a:spcAft>
                <a:spcPts val="600"/>
              </a:spcAft>
            </a:pPr>
            <a:r>
              <a:rPr lang="el-CY" sz="1000" dirty="0">
                <a:solidFill>
                  <a:srgbClr val="003399"/>
                </a:solidFill>
                <a:latin typeface="+mj-lt"/>
              </a:rPr>
              <a:t>Αντιβιοτική θεραπεία </a:t>
            </a:r>
            <a:r>
              <a:rPr lang="el-CY" sz="1000" b="1" dirty="0">
                <a:solidFill>
                  <a:srgbClr val="003399"/>
                </a:solidFill>
                <a:latin typeface="+mj-lt"/>
              </a:rPr>
              <a:t>ΜΟΝΟ</a:t>
            </a:r>
            <a:r>
              <a:rPr lang="el-CY" sz="1000" dirty="0">
                <a:solidFill>
                  <a:srgbClr val="003399"/>
                </a:solidFill>
                <a:latin typeface="+mj-lt"/>
              </a:rPr>
              <a:t> σε μεμονωμένα ζώα</a:t>
            </a:r>
          </a:p>
          <a:p>
            <a:pPr algn="ctr"/>
            <a:r>
              <a:rPr lang="el-CY" sz="1000" dirty="0">
                <a:solidFill>
                  <a:srgbClr val="003399"/>
                </a:solidFill>
                <a:latin typeface="+mj-lt"/>
              </a:rPr>
              <a:t>Άλλα αντιμικροβιακά </a:t>
            </a:r>
            <a:r>
              <a:rPr lang="el-CY" sz="1000" b="1" dirty="0">
                <a:solidFill>
                  <a:srgbClr val="003399"/>
                </a:solidFill>
                <a:latin typeface="+mj-lt"/>
              </a:rPr>
              <a:t>ΜΟΝΟ</a:t>
            </a:r>
            <a:r>
              <a:rPr lang="el-CY" sz="1000" dirty="0">
                <a:solidFill>
                  <a:srgbClr val="003399"/>
                </a:solidFill>
                <a:latin typeface="+mj-lt"/>
              </a:rPr>
              <a:t> σε περιορισμένο αριθμό ζώων </a:t>
            </a:r>
          </a:p>
        </p:txBody>
      </p:sp>
      <p:sp>
        <p:nvSpPr>
          <p:cNvPr id="12" name="TextBox 11">
            <a:extLst>
              <a:ext uri="{FF2B5EF4-FFF2-40B4-BE49-F238E27FC236}">
                <a16:creationId xmlns:a16="http://schemas.microsoft.com/office/drawing/2014/main" id="{EA5DD336-AD0F-C384-2FEC-4DFACB057E18}"/>
              </a:ext>
            </a:extLst>
          </p:cNvPr>
          <p:cNvSpPr txBox="1"/>
          <p:nvPr/>
        </p:nvSpPr>
        <p:spPr>
          <a:xfrm>
            <a:off x="3406140" y="4442842"/>
            <a:ext cx="1516380" cy="878584"/>
          </a:xfrm>
          <a:prstGeom prst="rect">
            <a:avLst/>
          </a:prstGeom>
          <a:solidFill>
            <a:srgbClr val="EBE9E9"/>
          </a:solidFill>
        </p:spPr>
        <p:txBody>
          <a:bodyPr wrap="square" lIns="0" tIns="0" rIns="0" bIns="0" rtlCol="0" anchor="ctr" anchorCtr="0">
            <a:noAutofit/>
          </a:bodyPr>
          <a:lstStyle/>
          <a:p>
            <a:pPr algn="ctr"/>
            <a:r>
              <a:rPr lang="el-CY" sz="1200">
                <a:solidFill>
                  <a:srgbClr val="003399"/>
                </a:solidFill>
                <a:latin typeface="+mj-lt"/>
              </a:rPr>
              <a:t>ΜΟΝΟ όταν ο κίνδυνος εξάπλωσης μιας μόλυνσης ή λοιμώδους νόσου σε ομάδα ζώων είναι υψηλός</a:t>
            </a:r>
          </a:p>
        </p:txBody>
      </p:sp>
      <p:sp>
        <p:nvSpPr>
          <p:cNvPr id="13" name="TextBox 12">
            <a:extLst>
              <a:ext uri="{FF2B5EF4-FFF2-40B4-BE49-F238E27FC236}">
                <a16:creationId xmlns:a16="http://schemas.microsoft.com/office/drawing/2014/main" id="{3C2F3544-B293-FBB0-5A5A-E98A024A6BCE}"/>
              </a:ext>
            </a:extLst>
          </p:cNvPr>
          <p:cNvSpPr txBox="1"/>
          <p:nvPr/>
        </p:nvSpPr>
        <p:spPr>
          <a:xfrm>
            <a:off x="3406140" y="5822547"/>
            <a:ext cx="1516380" cy="878584"/>
          </a:xfrm>
          <a:prstGeom prst="rect">
            <a:avLst/>
          </a:prstGeom>
          <a:solidFill>
            <a:srgbClr val="EBE9E9"/>
          </a:solidFill>
        </p:spPr>
        <p:txBody>
          <a:bodyPr wrap="square" lIns="0" tIns="0" rIns="0" bIns="0" rtlCol="0" anchor="ctr" anchorCtr="0">
            <a:noAutofit/>
          </a:bodyPr>
          <a:lstStyle/>
          <a:p>
            <a:pPr algn="ctr"/>
            <a:r>
              <a:rPr lang="el-CY" sz="1200">
                <a:solidFill>
                  <a:srgbClr val="003399"/>
                </a:solidFill>
                <a:latin typeface="+mj-lt"/>
              </a:rPr>
              <a:t>όταν δεν υπάρχουν άλλες διαθέσιμες εναλλακτικές</a:t>
            </a:r>
          </a:p>
        </p:txBody>
      </p:sp>
      <p:sp>
        <p:nvSpPr>
          <p:cNvPr id="14" name="TextBox 13">
            <a:extLst>
              <a:ext uri="{FF2B5EF4-FFF2-40B4-BE49-F238E27FC236}">
                <a16:creationId xmlns:a16="http://schemas.microsoft.com/office/drawing/2014/main" id="{BB474A6D-B9BB-EAB2-CECA-A137A5FF682B}"/>
              </a:ext>
            </a:extLst>
          </p:cNvPr>
          <p:cNvSpPr txBox="1"/>
          <p:nvPr/>
        </p:nvSpPr>
        <p:spPr>
          <a:xfrm>
            <a:off x="5859780" y="4622800"/>
            <a:ext cx="1973580" cy="554300"/>
          </a:xfrm>
          <a:prstGeom prst="rect">
            <a:avLst/>
          </a:prstGeom>
          <a:solidFill>
            <a:srgbClr val="6AAF87"/>
          </a:solidFill>
        </p:spPr>
        <p:txBody>
          <a:bodyPr wrap="square" lIns="0" tIns="0" rIns="0" bIns="0" rtlCol="0" anchor="ctr" anchorCtr="0">
            <a:noAutofit/>
          </a:bodyPr>
          <a:lstStyle/>
          <a:p>
            <a:pPr algn="ctr"/>
            <a:r>
              <a:rPr lang="el-CY">
                <a:solidFill>
                  <a:srgbClr val="003399"/>
                </a:solidFill>
                <a:latin typeface="+mj-lt"/>
              </a:rPr>
              <a:t>Θεραπεία μεμονωμένου ζώου</a:t>
            </a:r>
          </a:p>
        </p:txBody>
      </p:sp>
      <p:sp>
        <p:nvSpPr>
          <p:cNvPr id="15" name="TextBox 14">
            <a:extLst>
              <a:ext uri="{FF2B5EF4-FFF2-40B4-BE49-F238E27FC236}">
                <a16:creationId xmlns:a16="http://schemas.microsoft.com/office/drawing/2014/main" id="{72285D03-433A-27E4-6B39-51D35B246C92}"/>
              </a:ext>
            </a:extLst>
          </p:cNvPr>
          <p:cNvSpPr txBox="1"/>
          <p:nvPr/>
        </p:nvSpPr>
        <p:spPr>
          <a:xfrm>
            <a:off x="5859780" y="6078216"/>
            <a:ext cx="1973580" cy="554300"/>
          </a:xfrm>
          <a:prstGeom prst="rect">
            <a:avLst/>
          </a:prstGeom>
          <a:solidFill>
            <a:srgbClr val="2C7470"/>
          </a:solidFill>
        </p:spPr>
        <p:txBody>
          <a:bodyPr wrap="square" lIns="0" tIns="0" rIns="0" bIns="0" rtlCol="0" anchor="ctr" anchorCtr="0">
            <a:noAutofit/>
          </a:bodyPr>
          <a:lstStyle/>
          <a:p>
            <a:pPr algn="ctr"/>
            <a:r>
              <a:rPr lang="el-CY">
                <a:solidFill>
                  <a:schemeClr val="bg1"/>
                </a:solidFill>
                <a:latin typeface="+mj-lt"/>
              </a:rPr>
              <a:t>Θεραπεία ομάδας ζώων</a:t>
            </a:r>
          </a:p>
        </p:txBody>
      </p:sp>
      <p:sp>
        <p:nvSpPr>
          <p:cNvPr id="16" name="TextBox 15">
            <a:extLst>
              <a:ext uri="{FF2B5EF4-FFF2-40B4-BE49-F238E27FC236}">
                <a16:creationId xmlns:a16="http://schemas.microsoft.com/office/drawing/2014/main" id="{B9C25D71-003E-7A84-6ECD-F90D79C70E2E}"/>
              </a:ext>
            </a:extLst>
          </p:cNvPr>
          <p:cNvSpPr txBox="1"/>
          <p:nvPr/>
        </p:nvSpPr>
        <p:spPr>
          <a:xfrm>
            <a:off x="8305800" y="4649470"/>
            <a:ext cx="1973580" cy="554300"/>
          </a:xfrm>
          <a:prstGeom prst="rect">
            <a:avLst/>
          </a:prstGeom>
          <a:solidFill>
            <a:srgbClr val="EBE9E9"/>
          </a:solidFill>
        </p:spPr>
        <p:txBody>
          <a:bodyPr wrap="square" lIns="0" tIns="0" rIns="0" bIns="0" rtlCol="0" anchor="ctr" anchorCtr="0">
            <a:noAutofit/>
          </a:bodyPr>
          <a:lstStyle/>
          <a:p>
            <a:pPr algn="ctr"/>
            <a:r>
              <a:rPr lang="el-CY" b="1">
                <a:solidFill>
                  <a:srgbClr val="C00000"/>
                </a:solidFill>
                <a:latin typeface="+mj-lt"/>
              </a:rPr>
              <a:t>ΑΠΑΓΟΡΕΥΕΤΑΙ!</a:t>
            </a:r>
          </a:p>
        </p:txBody>
      </p:sp>
    </p:spTree>
    <p:extLst>
      <p:ext uri="{BB962C8B-B14F-4D97-AF65-F5344CB8AC3E}">
        <p14:creationId xmlns:p14="http://schemas.microsoft.com/office/powerpoint/2010/main" val="298553324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2979</Words>
  <Application>Microsoft Office PowerPoint</Application>
  <PresentationFormat>Custom</PresentationFormat>
  <Paragraphs>235</Paragraphs>
  <Slides>19</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EC Square Sans Pro</vt:lpstr>
      <vt:lpstr>EUAlbertina</vt:lpstr>
      <vt:lpstr>Google Sans</vt:lpstr>
      <vt:lpstr>Montserrat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DTP</cp:lastModifiedBy>
  <cp:revision>29</cp:revision>
  <dcterms:created xsi:type="dcterms:W3CDTF">2023-11-20T15:58:16Z</dcterms:created>
  <dcterms:modified xsi:type="dcterms:W3CDTF">2024-06-12T12:58:01Z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