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F03EC-0337-649C-60DB-07FD2A1114B4}" v="2" dt="2024-07-02T09:37:04.17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00" autoAdjust="0"/>
  </p:normalViewPr>
  <p:slideViewPr>
    <p:cSldViewPr>
      <p:cViewPr varScale="1">
        <p:scale>
          <a:sx n="64" d="100"/>
          <a:sy n="64" d="100"/>
        </p:scale>
        <p:origin x="2358"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S::acastro@aenor.com::58fec591-b333-4c59-a2df-1c57e39d4266" providerId="AD" clId="Web-{DFFF03EC-0337-649C-60DB-07FD2A1114B4}"/>
    <pc:docChg chg="modSld">
      <pc:chgData name="Andrea Castro Troya" userId="S::acastro@aenor.com::58fec591-b333-4c59-a2df-1c57e39d4266" providerId="AD" clId="Web-{DFFF03EC-0337-649C-60DB-07FD2A1114B4}" dt="2024-07-02T09:37:04.174" v="1" actId="20577"/>
      <pc:docMkLst>
        <pc:docMk/>
      </pc:docMkLst>
      <pc:sldChg chg="modSp">
        <pc:chgData name="Andrea Castro Troya" userId="S::acastro@aenor.com::58fec591-b333-4c59-a2df-1c57e39d4266" providerId="AD" clId="Web-{DFFF03EC-0337-649C-60DB-07FD2A1114B4}" dt="2024-07-02T09:37:04.174" v="1" actId="20577"/>
        <pc:sldMkLst>
          <pc:docMk/>
          <pc:sldMk cId="3164677538" sldId="2435"/>
        </pc:sldMkLst>
        <pc:spChg chg="mod">
          <ac:chgData name="Andrea Castro Troya" userId="S::acastro@aenor.com::58fec591-b333-4c59-a2df-1c57e39d4266" providerId="AD" clId="Web-{DFFF03EC-0337-649C-60DB-07FD2A1114B4}" dt="2024-07-02T09:37:04.174" v="1" actId="20577"/>
          <ac:spMkLst>
            <pc:docMk/>
            <pc:sldMk cId="3164677538" sldId="2435"/>
            <ac:spMk id="2" creationId="{411CE633-EB29-E927-F456-A78DDF0F09C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EC Square Sans Pro"/>
            </a:rPr>
            <a:t>ONLY for exceptional cases (when risk infection very high/consequences severe)</a:t>
          </a:r>
          <a:endParaRPr lang="LID4096" sz="12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ONLY when the risk of spread of an infection or of an infectious disease in the group of animals is high</a:t>
          </a:r>
          <a:endParaRPr lang="LID4096" sz="12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where no other appropriate alternatives are available</a:t>
          </a:r>
          <a:endParaRPr lang="LID4096" sz="12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02/07/2024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114 Use of medicinal products for food-producing </a:t>
            </a:r>
            <a:r>
              <a:rPr lang="en-US" b="1" dirty="0"/>
              <a:t>aquatic</a:t>
            </a:r>
            <a:r>
              <a:rPr lang="en-US" dirty="0"/>
              <a:t> species </a:t>
            </a:r>
            <a:br>
              <a:rPr lang="en-US" dirty="0"/>
            </a:br>
            <a:r>
              <a:rPr lang="en-US" dirty="0"/>
              <a:t>1. By way of derogation from Article 106(1), where there is no </a:t>
            </a:r>
            <a:r>
              <a:rPr lang="en-US" dirty="0" err="1"/>
              <a:t>authorised</a:t>
            </a:r>
            <a:r>
              <a:rPr lang="en-US" dirty="0"/>
              <a:t> veterinary medicinal product in a Member State for an indication concerning a food-producing aquatic species, the veterinarian responsible may, under his or her direct personal responsibility, and in particular to avoid causing unacceptable suffering, treat the animals concerned with the following medicinal product: </a:t>
            </a:r>
          </a:p>
          <a:p>
            <a:pPr marL="228600" indent="-228600">
              <a:buAutoNum type="alphaLcParenBoth"/>
            </a:pPr>
            <a:r>
              <a:rPr lang="en-US" dirty="0"/>
              <a:t>a veterinary medicinal product </a:t>
            </a:r>
            <a:r>
              <a:rPr lang="en-US" dirty="0" err="1"/>
              <a:t>authorised</a:t>
            </a:r>
            <a:r>
              <a:rPr lang="en-US" dirty="0"/>
              <a:t> under this Regulation </a:t>
            </a:r>
            <a:r>
              <a:rPr lang="en-US" b="1" dirty="0"/>
              <a:t>in the relevant Member State or in another Member State</a:t>
            </a:r>
            <a:r>
              <a:rPr lang="en-US" dirty="0"/>
              <a:t> for use in the </a:t>
            </a:r>
            <a:r>
              <a:rPr lang="en-US" b="1" dirty="0"/>
              <a:t>same or in another food-producing aquatic species </a:t>
            </a:r>
            <a:r>
              <a:rPr lang="en-US" dirty="0"/>
              <a:t>and for the </a:t>
            </a:r>
            <a:r>
              <a:rPr lang="en-US" b="1" dirty="0"/>
              <a:t>same indication or for another indication</a:t>
            </a:r>
            <a:r>
              <a:rPr lang="en-US" dirty="0"/>
              <a:t>; </a:t>
            </a:r>
          </a:p>
          <a:p>
            <a:pPr marL="228600" indent="-228600">
              <a:buAutoNum type="alphaLcParenBoth"/>
            </a:pPr>
            <a:r>
              <a:rPr lang="en-US" dirty="0"/>
              <a:t>if there is no veterinary medicinal product as referred to in point (a) of this paragraph, 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t>containing a </a:t>
            </a:r>
            <a:r>
              <a:rPr lang="en-US" b="1" dirty="0"/>
              <a:t>substance present in the list</a:t>
            </a:r>
            <a:r>
              <a:rPr lang="en-US" dirty="0"/>
              <a:t> established in accordance with paragraph 3; </a:t>
            </a:r>
          </a:p>
          <a:p>
            <a:pPr marL="228600" indent="-228600">
              <a:buAutoNum type="alphaLcParenBoth"/>
            </a:pPr>
            <a:r>
              <a:rPr lang="en-US" dirty="0"/>
              <a:t>if there is no veterinary medicinal product as referred to in point (a) or (b) of this paragraph, a medicinal </a:t>
            </a:r>
            <a:r>
              <a:rPr lang="en-US" b="1" dirty="0"/>
              <a:t>product for human use </a:t>
            </a:r>
            <a:r>
              <a:rPr lang="en-US" dirty="0" err="1"/>
              <a:t>authorised</a:t>
            </a:r>
            <a:r>
              <a:rPr lang="en-US" dirty="0"/>
              <a:t> in accordance with Directive 2001/83/EC or Regulation (EC) No 726/2004 and containing substances present in the list established in accordance with paragraph 3 of this Article; or </a:t>
            </a:r>
          </a:p>
          <a:p>
            <a:pPr marL="228600" indent="-228600">
              <a:buAutoNum type="alphaLcParenBoth"/>
            </a:pPr>
            <a:r>
              <a:rPr lang="en-US" dirty="0"/>
              <a:t>if there is no medicinal product as referred to in point (a), (b) or (c) of this paragraph, a veterinary medicinal product </a:t>
            </a:r>
            <a:r>
              <a:rPr lang="en-US" b="1" dirty="0"/>
              <a:t>prepared extemporaneously </a:t>
            </a:r>
            <a:r>
              <a:rPr lang="en-US" dirty="0"/>
              <a:t>in accordance with the terms of a veterinary prescription. </a:t>
            </a:r>
          </a:p>
          <a:p>
            <a:pPr marL="0" indent="0">
              <a:buNone/>
            </a:pPr>
            <a:endParaRPr lang="en-US" dirty="0"/>
          </a:p>
          <a:p>
            <a:pPr marL="0" indent="0">
              <a:buNone/>
            </a:pPr>
            <a:r>
              <a:rPr lang="en-US" dirty="0"/>
              <a:t>2. By way of derogation from points (b) and (c) of paragraph 1, and </a:t>
            </a:r>
            <a:r>
              <a:rPr lang="en-US" b="1" dirty="0"/>
              <a:t>until the list referred to in paragraph 3 is established</a:t>
            </a:r>
            <a:r>
              <a:rPr lang="en-US" dirty="0"/>
              <a:t>, the veterinarian responsible may, under his or her direct personal responsibility and in particular to avoid causing unacceptable suffering, exceptionally treat food-producing aquatic species of a particular holding with the following medicinal product: </a:t>
            </a:r>
          </a:p>
          <a:p>
            <a:pPr marL="228600" indent="-228600">
              <a:buAutoNum type="alphaLcParenBoth"/>
            </a:pPr>
            <a:r>
              <a:rPr lang="en-US" dirty="0"/>
              <a:t>a 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228600" indent="-228600">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in accordance with Directive 2001/83/EC or Regulation (EC) No 726/2004, which may be used in food-producing aquatic species in accordance with paragraph 1 of this Article. Those implementing acts shall be adopted in accordance with the examination procedure referred to in Article 145(2).</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113 Use of medicinal products outside the terms of the marketing </a:t>
            </a:r>
            <a:r>
              <a:rPr lang="en-US" dirty="0" err="1"/>
              <a:t>authorisation</a:t>
            </a:r>
            <a:r>
              <a:rPr lang="en-US" dirty="0"/>
              <a:t> in food-producing terrestrial animal species 1. By way of derogation from Article 106(1), where there is no </a:t>
            </a:r>
            <a:r>
              <a:rPr lang="en-US" dirty="0" err="1"/>
              <a:t>authorised</a:t>
            </a:r>
            <a:r>
              <a:rPr lang="en-US" dirty="0"/>
              <a:t> veterinary medicinal product in a Member State for an indication concerning a food-producing terrestrial animal species, the veterinarian responsible may, under his or her direct personal responsibility, and in particular to avoid causing unacceptable suffering, exceptionally treat the animals concerned with the following medicinal product: (a) a veterinary medicinal product </a:t>
            </a:r>
            <a:r>
              <a:rPr lang="en-US" dirty="0" err="1"/>
              <a:t>authorised</a:t>
            </a:r>
            <a:r>
              <a:rPr lang="en-US" dirty="0"/>
              <a:t> under this Regulation in the relevant Member State or in another Member State for use in the s(b) if there is no veterinary medicinal product as referred to in point (a) of this paragraph, a veterinary medicinal product </a:t>
            </a:r>
            <a:r>
              <a:rPr lang="en-US" dirty="0" err="1"/>
              <a:t>authorised</a:t>
            </a:r>
            <a:r>
              <a:rPr lang="en-US" dirty="0"/>
              <a:t> under this Regulation in the relevant Member State for use in a non-food-producing animal species for the same indication; (c) if there is no veterinary medicinal product as referred to in point (a) or (b) of this paragraph, a medicinal product for human use </a:t>
            </a:r>
            <a:r>
              <a:rPr lang="en-US" dirty="0" err="1"/>
              <a:t>authorised</a:t>
            </a:r>
            <a:r>
              <a:rPr lang="en-US" dirty="0"/>
              <a:t> in accordance with Directive 2001/83/EC or Regulation (EC) No 726/2004; or (d) if there is no medicinal product as referred to in point (a), (b) or (c) of this paragraph, a veterinary medicinal product prepared extemporaneously in accordance with the terms of a veterinary prescription. 2. Except as regards immunological veterinary medicinal products,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dirty="0" err="1"/>
              <a:t>authorised</a:t>
            </a:r>
            <a:r>
              <a:rPr lang="en-US" dirty="0"/>
              <a:t> in a third country for the same animal species and same indication. 3. The veterinarian may administer the medicinal product personally or allow another person to do so under the veterinarian’s responsibility, in accordance with national provisions. 4. Pharmacologically active substances included in the medicinal product used in accordance with paragraphs 1 and 2 of this Article shall be allowed in accordance with Regulation (EC) No 470/2009 and any acts adopted on the basis thereof. 5. This Article shall apply also when an </a:t>
            </a:r>
            <a:r>
              <a:rPr lang="en-US" dirty="0" err="1"/>
              <a:t>authorised</a:t>
            </a:r>
            <a:r>
              <a:rPr lang="en-US" dirty="0"/>
              <a:t> veterinary medicinal product is not available in the relevant Member State</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dirty="0"/>
              <a:t>CYPRUS</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6 AND 7 JULY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a:t>
            </a:r>
            <a:r>
              <a:rPr lang="en-US" sz="2396" dirty="0">
                <a:solidFill>
                  <a:schemeClr val="bg1"/>
                </a:solidFill>
                <a:latin typeface="EC Square Sans Pro" panose="020B0506040000020004" pitchFamily="34" charset="0"/>
              </a:rPr>
              <a:t>on</a:t>
            </a:r>
            <a:r>
              <a:rPr lang="en-US" sz="2396" b="1" dirty="0">
                <a:solidFill>
                  <a:schemeClr val="bg1"/>
                </a:solidFill>
                <a:latin typeface="EC Square Sans Pro" panose="020B0506040000020004" pitchFamily="34" charset="0"/>
              </a:rPr>
              <a:t>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medicine </a:t>
            </a:r>
            <a:r>
              <a:rPr kumimoji="0" lang="en-US" sz="2400" b="1" i="0" u="none" strike="noStrike" kern="0" cap="none" spc="0" normalizeH="0" baseline="0" noProof="0" dirty="0" err="1">
                <a:ln>
                  <a:noFill/>
                </a:ln>
                <a:solidFill>
                  <a:srgbClr val="FFFFFF"/>
                </a:solidFill>
                <a:effectLst/>
                <a:uLnTx/>
                <a:uFillTx/>
                <a:latin typeface="EC Square Sans Pro" panose="020B0506040000020004" pitchFamily="34" charset="0"/>
                <a:ea typeface="+mn-ea"/>
                <a:cs typeface="+mn-cs"/>
              </a:rPr>
              <a:t>authorised</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endParaRPr kumimoji="0" lang="bg-BG"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outside </a:t>
            </a:r>
            <a:r>
              <a:rPr kumimoji="0" lang="en-GB"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the terms of the</a:t>
            </a: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 marketing </a:t>
            </a:r>
            <a:r>
              <a:rPr kumimoji="0" lang="en-US" sz="2800" b="0" i="0" u="none" strike="noStrike" kern="0" cap="none" spc="0" normalizeH="0" baseline="0" noProof="0" dirty="0" err="1">
                <a:ln>
                  <a:noFill/>
                </a:ln>
                <a:solidFill>
                  <a:srgbClr val="003399"/>
                </a:solidFill>
                <a:effectLst/>
                <a:uLnTx/>
                <a:uFillTx/>
                <a:latin typeface="EC Square Sans Pro" panose="020B0506040000020004" pitchFamily="34" charset="0"/>
                <a:ea typeface="+mn-ea"/>
                <a:cs typeface="Arial" panose="020B0604020202020204" pitchFamily="34" charset="0"/>
              </a:rPr>
              <a:t>authorisation</a:t>
            </a:r>
            <a:endPar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same/another indication</a:t>
            </a:r>
            <a:endParaRPr kumimoji="0" lang="en-US" sz="1600" b="1" i="0" u="none" strike="noStrike" kern="0" cap="none" spc="0" normalizeH="0" baseline="0" noProof="0" dirty="0">
              <a:ln>
                <a:noFill/>
              </a:ln>
              <a:solidFill>
                <a:srgbClr val="FF0000"/>
              </a:solidFill>
              <a:effectLst/>
              <a:uLnTx/>
              <a:uFillTx/>
              <a:latin typeface="EC Square Sans Pro" panose="020B05060400000200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in</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food-producing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the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EU country</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A human medicine </a:t>
            </a:r>
            <a:r>
              <a:rPr kumimoji="0" lang="en-US" sz="16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endPar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accordance with the terms of a veterinary prescription. </a:t>
            </a:r>
            <a:endParaRPr kumimoji="0" lang="en-GB" sz="1100" b="0"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(Art106(1)) in your country for the species and indication concerned</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07853"/>
            <a:ext cx="3200400"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under vet responsibility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&amp; to avoid unacceptable suffering</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47018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none,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484708"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4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155605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authorized medicine is available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aquatic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endPar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indication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food-producing  aquatic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the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the EU for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food-producing terrestrial species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(substance list under development)</a:t>
            </a:r>
            <a:endParaRPr kumimoji="0" lang="LID4096"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A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human medicine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(substance list under development)</a:t>
            </a:r>
            <a:endPar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in accordance with the terms of a veterinary prescription</a:t>
            </a:r>
            <a:endParaRPr kumimoji="0" lang="en-GB"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your country for the aquatic animal species and indication concerned</a:t>
            </a:r>
            <a:endParaRPr kumimoji="0" lang="LID4096" sz="1600" b="1"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lIns="91440" tIns="45720" rIns="91440" bIns="45720" anchor="t"/>
          <a:lstStyle/>
          <a:p>
            <a:pPr algn="l"/>
            <a:r>
              <a:rPr lang="en-US" sz="3200" b="1" dirty="0">
                <a:solidFill>
                  <a:srgbClr val="003399"/>
                </a:solidFill>
                <a:latin typeface="EC Square Sans Pro"/>
              </a:rPr>
              <a:t>Introduction to overall EU regulatory framework: focus on veterinary medicinal products Regulation. </a:t>
            </a:r>
            <a:r>
              <a:rPr lang="en-GB" sz="3200" dirty="0">
                <a:solidFill>
                  <a:srgbClr val="003399"/>
                </a:solidFill>
                <a:latin typeface="EC Square Sans Pro"/>
              </a:rPr>
              <a:t> </a:t>
            </a:r>
            <a:endParaRPr lang="en-GB" sz="3200" dirty="0">
              <a:solidFill>
                <a:srgbClr val="003399"/>
              </a:solidFill>
              <a:latin typeface="EC Square Sans Pro" panose="020B0506040000020004" pitchFamily="34" charset="0"/>
            </a:endParaRP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CYPRUS, 6 AND 7 JULY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2688</Words>
  <Application>Microsoft Office PowerPoint</Application>
  <PresentationFormat>Personalizado</PresentationFormat>
  <Paragraphs>207</Paragraphs>
  <Slides>19</Slides>
  <Notes>10</Notes>
  <HiddenSlides>1</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27</cp:revision>
  <dcterms:created xsi:type="dcterms:W3CDTF">2023-11-20T15:58:16Z</dcterms:created>
  <dcterms:modified xsi:type="dcterms:W3CDTF">2024-07-02T09:37:09Z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