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445" r:id="rId19"/>
    <p:sldId id="269" r:id="rId20"/>
    <p:sldId id="2447" r:id="rId21"/>
    <p:sldId id="270" r:id="rId2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67" autoAdjust="0"/>
  </p:normalViewPr>
  <p:slideViewPr>
    <p:cSldViewPr>
      <p:cViewPr varScale="1">
        <p:scale>
          <a:sx n="62" d="100"/>
          <a:sy n="62" d="100"/>
        </p:scale>
        <p:origin x="72" y="5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01/07/2024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794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6295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OUT OF TIME, THIS SLIDE CAN BE HIDDEN</a:t>
            </a:r>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CYPRUS</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6 AND 7 JULY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In 2006 and 2013, the Commission published a list of substances essential for the treatment of Equidae ((EC) CR 1950/2006 &amp; R 122/2013 )</a:t>
            </a:r>
            <a:endParaRPr lang="en-GB" dirty="0">
              <a:solidFill>
                <a:srgbClr val="003399"/>
              </a:solidFill>
              <a:latin typeface="EC Square Sans Pro" panose="020B0506040000020004" pitchFamily="34" charset="0"/>
              <a:ea typeface="+mn-ea"/>
              <a:cs typeface="Arial" panose="020B0604020202020204" pitchFamily="34" charset="0"/>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panose="020B0506040000020004" pitchFamily="34" charset="0"/>
                <a:ea typeface="+mn-ea"/>
                <a:cs typeface="Arial" panose="020B0604020202020204" pitchFamily="34" charset="0"/>
              </a:rPr>
              <a:t>The Commission is now updating the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9" name="CuadroTexto 8">
            <a:extLst>
              <a:ext uri="{FF2B5EF4-FFF2-40B4-BE49-F238E27FC236}">
                <a16:creationId xmlns:a16="http://schemas.microsoft.com/office/drawing/2014/main"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n-US" sz="3600" b="1" dirty="0">
                <a:solidFill>
                  <a:schemeClr val="bg1"/>
                </a:solidFill>
                <a:latin typeface="EC Square Sans Pro" panose="020B0506040000020004" pitchFamily="34" charset="0"/>
              </a:rPr>
              <a:t>List of antimicrobials for specific species (equine species)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9 February 2023, the European Medicines Agency received from the European Commission a request to provide scientific advice for the establishment this list of substances and they are currently preparing an answer.</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Reporting</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n-GB" sz="4400" b="1" dirty="0">
                <a:solidFill>
                  <a:srgbClr val="002060"/>
                </a:solidFill>
                <a:latin typeface="EC Square Sans Pro"/>
              </a:rPr>
              <a:t>CYPRUS</a:t>
            </a:r>
            <a:endParaRPr lang="es-ES" sz="4400" b="1" dirty="0">
              <a:solidFill>
                <a:srgbClr val="002060"/>
              </a:solidFill>
              <a:latin typeface="EC Square Sans Pro"/>
            </a:endParaRP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3" name="Picture 2">
            <a:extLst>
              <a:ext uri="{FF2B5EF4-FFF2-40B4-BE49-F238E27FC236}">
                <a16:creationId xmlns:a16="http://schemas.microsoft.com/office/drawing/2014/main" id="{659DDF5C-004C-D700-95FC-834C22ABFF4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715000" y="2828162"/>
            <a:ext cx="2857500" cy="1712088"/>
          </a:xfrm>
          <a:prstGeom prst="rect">
            <a:avLst/>
          </a:prstGeom>
          <a:ln>
            <a:solidFill>
              <a:schemeClr val="tx1"/>
            </a:solidFill>
          </a:ln>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p:txBody>
          <a:bodyPr lIns="91440" tIns="45720" rIns="91440" bIns="45720" anchor="t"/>
          <a:lstStyle/>
          <a:p>
            <a:r>
              <a:rPr lang="hr-HR" b="1" dirty="0">
                <a:latin typeface="Arial"/>
                <a:cs typeface="Arial"/>
              </a:rPr>
              <a:t>Competent Authorities – </a:t>
            </a:r>
            <a:r>
              <a:rPr lang="en-GB" b="1" dirty="0">
                <a:latin typeface="Arial"/>
                <a:cs typeface="Arial"/>
              </a:rPr>
              <a:t>Cyprus</a:t>
            </a:r>
            <a:endParaRPr lang="es-ES" b="1" dirty="0">
              <a:latin typeface="Arial"/>
              <a:cs typeface="Arial"/>
            </a:endParaRPr>
          </a:p>
        </p:txBody>
      </p:sp>
      <p:sp>
        <p:nvSpPr>
          <p:cNvPr id="3" name="Rectangle 2">
            <a:extLst>
              <a:ext uri="{FF2B5EF4-FFF2-40B4-BE49-F238E27FC236}">
                <a16:creationId xmlns:a16="http://schemas.microsoft.com/office/drawing/2014/main" id="{DB320445-7405-3FF8-3955-EA4D0B993D2F}"/>
              </a:ext>
            </a:extLst>
          </p:cNvPr>
          <p:cNvSpPr txBox="1">
            <a:spLocks noChangeArrowheads="1"/>
          </p:cNvSpPr>
          <p:nvPr/>
        </p:nvSpPr>
        <p:spPr>
          <a:xfrm>
            <a:off x="252862" y="1530350"/>
            <a:ext cx="10695675" cy="46482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en-GB" altLang="sr-Latn-RS" sz="2400" b="1" dirty="0">
                <a:solidFill>
                  <a:srgbClr val="002060"/>
                </a:solidFill>
                <a:effectLst>
                  <a:outerShdw blurRad="38100" dist="38100" dir="2700000" algn="tl">
                    <a:srgbClr val="000000">
                      <a:alpha val="43137"/>
                    </a:srgbClr>
                  </a:outerShdw>
                </a:effectLst>
                <a:cs typeface="Arial" panose="020B0604020202020204" pitchFamily="34" charset="0"/>
              </a:rPr>
              <a:t>Veterinary Medicines Council </a:t>
            </a:r>
            <a:r>
              <a:rPr lang="hr-HR" altLang="sr-Latn-RS" sz="2400" b="1" dirty="0">
                <a:solidFill>
                  <a:srgbClr val="002060"/>
                </a:solidFill>
                <a:cs typeface="Arial" panose="020B0604020202020204" pitchFamily="34" charset="0"/>
              </a:rPr>
              <a:t>– </a:t>
            </a:r>
            <a:r>
              <a:rPr lang="en-GB" altLang="sr-Latn-RS" sz="2400" dirty="0">
                <a:solidFill>
                  <a:srgbClr val="002060"/>
                </a:solidFill>
                <a:cs typeface="Arial" panose="020B0604020202020204" pitchFamily="34" charset="0"/>
              </a:rPr>
              <a:t>Approval of supply, manufacturing, imports, distribution and wholesale of VMPs, medicated feed, and intermediate products.</a:t>
            </a:r>
            <a:endParaRPr lang="hr-H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endParaRPr lang="hr-HR" altLang="sr-Latn-RS" sz="800"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r>
              <a:rPr lang="en-GB" altLang="sr-Latn-RS" sz="2400" b="1" dirty="0">
                <a:solidFill>
                  <a:srgbClr val="002060"/>
                </a:solidFill>
                <a:effectLst>
                  <a:outerShdw blurRad="38100" dist="38100" dir="2700000" algn="tl">
                    <a:srgbClr val="000000">
                      <a:alpha val="43137"/>
                    </a:srgbClr>
                  </a:outerShdw>
                </a:effectLst>
                <a:cs typeface="Arial" panose="020B0604020202020204" pitchFamily="34" charset="0"/>
              </a:rPr>
              <a:t>Veterinary Services </a:t>
            </a:r>
            <a:r>
              <a:rPr lang="hr-HR" altLang="sr-Latn-RS" sz="2400" b="1" dirty="0">
                <a:solidFill>
                  <a:srgbClr val="002060"/>
                </a:solidFill>
                <a:cs typeface="Arial" panose="020B0604020202020204" pitchFamily="34" charset="0"/>
              </a:rPr>
              <a:t>– </a:t>
            </a:r>
            <a:r>
              <a:rPr lang="hr-HR" altLang="sr-Latn-RS" sz="2400" dirty="0">
                <a:solidFill>
                  <a:srgbClr val="002060"/>
                </a:solidFill>
                <a:cs typeface="Arial" panose="020B0604020202020204" pitchFamily="34" charset="0"/>
              </a:rPr>
              <a:t>legislative frame, retail sale, approval of veterinary pharmacies</a:t>
            </a:r>
            <a:r>
              <a:rPr lang="en-GB" altLang="sr-Latn-RS" sz="2400" dirty="0">
                <a:solidFill>
                  <a:srgbClr val="002060"/>
                </a:solidFill>
                <a:cs typeface="Arial" panose="020B0604020202020204" pitchFamily="34" charset="0"/>
              </a:rPr>
              <a:t>, inspections.</a:t>
            </a:r>
            <a:endParaRPr lang="el-G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endParaRPr lang="el-GR" altLang="sr-Latn-RS" sz="2400" dirty="0">
              <a:solidFill>
                <a:srgbClr val="002060"/>
              </a:solidFill>
              <a:cs typeface="Arial" panose="020B0604020202020204" pitchFamily="34" charset="0"/>
            </a:endParaRPr>
          </a:p>
          <a:p>
            <a:pPr marL="609600" indent="-609600">
              <a:buFont typeface="Wingdings" panose="05000000000000000000" pitchFamily="2" charset="2"/>
              <a:buChar char="§"/>
            </a:pPr>
            <a:r>
              <a:rPr lang="en-GB" altLang="sr-Latn-RS" sz="2400" b="1" dirty="0">
                <a:solidFill>
                  <a:srgbClr val="002060"/>
                </a:solidFill>
                <a:effectLst>
                  <a:outerShdw blurRad="38100" dist="38100" dir="2700000" algn="tl">
                    <a:srgbClr val="000000">
                      <a:alpha val="43137"/>
                    </a:srgbClr>
                  </a:outerShdw>
                </a:effectLst>
                <a:cs typeface="Arial" panose="020B0604020202020204" pitchFamily="34" charset="0"/>
              </a:rPr>
              <a:t>Registrar of the Veterinary Medicines council – </a:t>
            </a:r>
            <a:r>
              <a:rPr lang="en-GB" altLang="sr-Latn-RS" sz="2400" dirty="0">
                <a:solidFill>
                  <a:srgbClr val="002060"/>
                </a:solidFill>
                <a:cs typeface="Arial" panose="020B0604020202020204" pitchFamily="34" charset="0"/>
              </a:rPr>
              <a:t>Responsible for receiving all applications and</a:t>
            </a:r>
            <a:r>
              <a:rPr lang="el-GR" altLang="sr-Latn-RS" sz="2400" dirty="0">
                <a:solidFill>
                  <a:srgbClr val="002060"/>
                </a:solidFill>
                <a:cs typeface="Arial" panose="020B0604020202020204" pitchFamily="34" charset="0"/>
              </a:rPr>
              <a:t> </a:t>
            </a:r>
            <a:r>
              <a:rPr lang="en-GB" altLang="sr-Latn-RS" sz="2400" dirty="0">
                <a:solidFill>
                  <a:srgbClr val="002060"/>
                </a:solidFill>
                <a:cs typeface="Arial" panose="020B0604020202020204" pitchFamily="34" charset="0"/>
              </a:rPr>
              <a:t>updating the registry and record keeping.</a:t>
            </a:r>
            <a:endParaRPr lang="hr-HR" altLang="sr-Latn-RS" sz="24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a:p>
            <a:pPr marL="609600" indent="-609600">
              <a:buFont typeface="Wingdings" panose="05000000000000000000" pitchFamily="2" charset="2"/>
              <a:buChar char="§"/>
            </a:pPr>
            <a:endParaRPr lang="hr-HR" altLang="sr-Latn-RS" sz="800" b="1" dirty="0">
              <a:solidFill>
                <a:srgbClr val="00206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6132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AC21E4A-CF66-9644-DA57-4826E7FF09A0}"/>
              </a:ext>
            </a:extLst>
          </p:cNvPr>
          <p:cNvSpPr>
            <a:spLocks noGrp="1"/>
          </p:cNvSpPr>
          <p:nvPr>
            <p:ph type="body" sz="quarter" idx="10"/>
          </p:nvPr>
        </p:nvSpPr>
        <p:spPr>
          <a:xfrm>
            <a:off x="786903" y="299943"/>
            <a:ext cx="6400800" cy="629130"/>
          </a:xfrm>
        </p:spPr>
        <p:txBody>
          <a:bodyPr/>
          <a:lstStyle/>
          <a:p>
            <a:r>
              <a:rPr lang="hr-HR" b="1" dirty="0"/>
              <a:t>Retail sale of VMP in </a:t>
            </a:r>
            <a:r>
              <a:rPr lang="en-GB" b="1" dirty="0"/>
              <a:t>Cyprus</a:t>
            </a:r>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endParaRPr lang="hr-HR" b="1" dirty="0"/>
          </a:p>
          <a:p>
            <a:r>
              <a:rPr lang="en-GB" b="1" dirty="0"/>
              <a:t>t</a:t>
            </a:r>
            <a:endParaRPr lang="es-ES" b="1" dirty="0"/>
          </a:p>
        </p:txBody>
      </p:sp>
      <p:sp>
        <p:nvSpPr>
          <p:cNvPr id="5" name="TekstniOkvir 4">
            <a:extLst>
              <a:ext uri="{FF2B5EF4-FFF2-40B4-BE49-F238E27FC236}">
                <a16:creationId xmlns:a16="http://schemas.microsoft.com/office/drawing/2014/main" id="{9D0512CC-80C9-4452-4C53-6874954B815F}"/>
              </a:ext>
            </a:extLst>
          </p:cNvPr>
          <p:cNvSpPr txBox="1"/>
          <p:nvPr/>
        </p:nvSpPr>
        <p:spPr>
          <a:xfrm>
            <a:off x="2895600" y="1587064"/>
            <a:ext cx="6886864" cy="3385542"/>
          </a:xfrm>
          <a:prstGeom prst="rect">
            <a:avLst/>
          </a:prstGeom>
          <a:noFill/>
        </p:spPr>
        <p:txBody>
          <a:bodyPr wrap="square">
            <a:spAutoFit/>
          </a:bodyPr>
          <a:lstStyle/>
          <a:p>
            <a:pPr marL="342900" indent="-342900">
              <a:buFont typeface="Wingdings" panose="05000000000000000000" pitchFamily="2" charset="2"/>
              <a:buChar char="§"/>
            </a:pPr>
            <a:r>
              <a:rPr lang="en-GB" sz="2400" dirty="0">
                <a:solidFill>
                  <a:srgbClr val="003399"/>
                </a:solidFill>
                <a:latin typeface="EC Square Sans Pro" panose="020B0506040000020004" pitchFamily="34" charset="0"/>
                <a:ea typeface="+mn-ea"/>
                <a:cs typeface="Arial" panose="020B0604020202020204" pitchFamily="34" charset="0"/>
              </a:rPr>
              <a:t>Legal </a:t>
            </a:r>
            <a:r>
              <a:rPr lang="hr-HR" sz="2400" dirty="0">
                <a:solidFill>
                  <a:srgbClr val="003399"/>
                </a:solidFill>
                <a:latin typeface="EC Square Sans Pro" panose="020B0506040000020004" pitchFamily="34" charset="0"/>
                <a:ea typeface="+mn-ea"/>
                <a:cs typeface="Arial" panose="020B0604020202020204" pitchFamily="34" charset="0"/>
              </a:rPr>
              <a:t>r</a:t>
            </a:r>
            <a:r>
              <a:rPr kumimoji="0" lang="en-GB" sz="2400" b="0" i="0" u="none" strike="noStrike" kern="0" cap="none" spc="0" normalizeH="0" baseline="0" dirty="0" err="1">
                <a:ln>
                  <a:noFill/>
                </a:ln>
                <a:solidFill>
                  <a:srgbClr val="003399"/>
                </a:solidFill>
                <a:effectLst/>
                <a:uLnTx/>
                <a:uFillTx/>
                <a:latin typeface="EC Square Sans Pro" panose="020B0506040000020004" pitchFamily="34" charset="0"/>
                <a:ea typeface="+mn-ea"/>
                <a:cs typeface="Arial" panose="020B0604020202020204" pitchFamily="34" charset="0"/>
              </a:rPr>
              <a:t>etail</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sale of veterinary </a:t>
            </a:r>
            <a:r>
              <a:rPr kumimoji="0" lang="en-US" sz="2400" b="0" i="0" u="none" strike="noStrike" kern="0" cap="none" spc="0" normalizeH="0" baseline="0" dirty="0">
                <a:ln>
                  <a:noFill/>
                </a:ln>
                <a:solidFill>
                  <a:srgbClr val="003399"/>
                </a:solidFill>
                <a:effectLst/>
                <a:uLnTx/>
                <a:uFillTx/>
                <a:latin typeface="EC Square Sans Pro" panose="020B0506040000020004" pitchFamily="34" charset="0"/>
                <a:ea typeface="+mn-ea"/>
                <a:cs typeface="Arial" panose="020B0604020202020204" pitchFamily="34" charset="0"/>
              </a:rPr>
              <a:t>medicinal</a:t>
            </a:r>
            <a:r>
              <a:rPr kumimoji="0" lang="hr-HR"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products in C</a:t>
            </a:r>
            <a:r>
              <a:rPr lang="en-GB" sz="2400" dirty="0" err="1">
                <a:solidFill>
                  <a:srgbClr val="003399"/>
                </a:solidFill>
                <a:latin typeface="EC Square Sans Pro" panose="020B0506040000020004" pitchFamily="34" charset="0"/>
                <a:ea typeface="+mn-ea"/>
                <a:cs typeface="Arial" panose="020B0604020202020204" pitchFamily="34" charset="0"/>
              </a:rPr>
              <a:t>yprus</a:t>
            </a:r>
            <a:r>
              <a:rPr lang="en-GB" sz="2400" dirty="0">
                <a:solidFill>
                  <a:srgbClr val="003399"/>
                </a:solidFill>
                <a:latin typeface="EC Square Sans Pro" panose="020B0506040000020004" pitchFamily="34" charset="0"/>
                <a:ea typeface="+mn-ea"/>
                <a:cs typeface="Arial" panose="020B0604020202020204" pitchFamily="34" charset="0"/>
              </a:rPr>
              <a:t> </a:t>
            </a:r>
            <a:r>
              <a:rPr kumimoji="0" lang="hr-HR"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only through </a:t>
            </a:r>
            <a:r>
              <a:rPr kumimoji="0" lang="hr-HR" sz="2400" b="1" i="0" u="none" strike="noStrike" kern="0" cap="none" spc="0" normalizeH="0" baseline="0" noProof="0" dirty="0" err="1">
                <a:ln>
                  <a:noFill/>
                </a:ln>
                <a:solidFill>
                  <a:srgbClr val="003399"/>
                </a:solidFill>
                <a:effectLst/>
                <a:uLnTx/>
                <a:uFillTx/>
                <a:latin typeface="EC Square Sans Pro" panose="020B0506040000020004" pitchFamily="34" charset="0"/>
                <a:ea typeface="+mn-ea"/>
                <a:cs typeface="Arial" panose="020B0604020202020204" pitchFamily="34" charset="0"/>
              </a:rPr>
              <a:t>approved</a:t>
            </a:r>
            <a:r>
              <a:rPr kumimoji="0" lang="hr-HR"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veterinary </a:t>
            </a:r>
            <a:r>
              <a:rPr kumimoji="0" lang="en-GB" sz="2400" b="1" i="0" u="none" strike="noStrike" kern="0" cap="none" spc="0" normalizeH="0" baseline="0" noProof="0" dirty="0" err="1">
                <a:ln>
                  <a:noFill/>
                </a:ln>
                <a:solidFill>
                  <a:srgbClr val="003399"/>
                </a:solidFill>
                <a:effectLst/>
                <a:uLnTx/>
                <a:uFillTx/>
                <a:latin typeface="EC Square Sans Pro" panose="020B0506040000020004" pitchFamily="34" charset="0"/>
                <a:ea typeface="+mn-ea"/>
                <a:cs typeface="Arial" panose="020B0604020202020204" pitchFamily="34" charset="0"/>
              </a:rPr>
              <a:t>pharmac</a:t>
            </a:r>
            <a:r>
              <a:rPr lang="en-GB" sz="2400" b="1" dirty="0" err="1">
                <a:solidFill>
                  <a:srgbClr val="003399"/>
                </a:solidFill>
                <a:latin typeface="EC Square Sans Pro" panose="020B0506040000020004" pitchFamily="34" charset="0"/>
                <a:ea typeface="+mn-ea"/>
                <a:cs typeface="Arial" panose="020B0604020202020204" pitchFamily="34" charset="0"/>
              </a:rPr>
              <a:t>ies</a:t>
            </a: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and veterinarians</a:t>
            </a:r>
            <a:endParaRPr kumimoji="0" lang="el-GR"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342900" indent="-342900">
              <a:buFont typeface="Wingdings" panose="05000000000000000000" pitchFamily="2" charset="2"/>
              <a:buChar char="§"/>
            </a:pPr>
            <a:endParaRPr lang="el-GR" sz="2400" b="1"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Wingdings" panose="05000000000000000000" pitchFamily="2" charset="2"/>
              <a:buChar cha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Veterinary prescription: Issued upon examination or other suitable assessment. Limited to animals under the care of the issuing Veterinarian</a:t>
            </a:r>
            <a:endParaRPr kumimoji="0" lang="hr-HR"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342900" indent="-342900">
              <a:buFont typeface="Wingdings" panose="05000000000000000000" pitchFamily="2" charset="2"/>
              <a:buChar char="§"/>
            </a:pPr>
            <a:endParaRPr lang="hr-HR" sz="1000" b="1" dirty="0">
              <a:solidFill>
                <a:srgbClr val="003399"/>
              </a:solidFill>
              <a:latin typeface="EC Square Sans Pro" panose="020B0506040000020004" pitchFamily="34" charset="0"/>
              <a:ea typeface="+mn-ea"/>
              <a:cs typeface="Arial" panose="020B0604020202020204" pitchFamily="34" charset="0"/>
            </a:endParaRPr>
          </a:p>
          <a:p>
            <a:endParaRPr kumimoji="0" lang="hr-HR"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endParaRPr lang="hr-HR" dirty="0">
              <a:solidFill>
                <a:srgbClr val="003399"/>
              </a:solidFill>
              <a:latin typeface="EC Square Sans Pro" panose="020B05060400000200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2607C91-DFFA-1922-73CB-8EE4D9BE7FCB}"/>
              </a:ext>
            </a:extLst>
          </p:cNvPr>
          <p:cNvPicPr>
            <a:picLocks noChangeAspect="1"/>
          </p:cNvPicPr>
          <p:nvPr/>
        </p:nvPicPr>
        <p:blipFill>
          <a:blip r:embed="rId2"/>
          <a:stretch>
            <a:fillRect/>
          </a:stretch>
        </p:blipFill>
        <p:spPr>
          <a:xfrm>
            <a:off x="3048000" y="4959350"/>
            <a:ext cx="5762999" cy="1800000"/>
          </a:xfrm>
          <a:prstGeom prst="rect">
            <a:avLst/>
          </a:prstGeom>
        </p:spPr>
      </p:pic>
      <p:sp>
        <p:nvSpPr>
          <p:cNvPr id="4" name="Picture Placeholder 3">
            <a:extLst>
              <a:ext uri="{FF2B5EF4-FFF2-40B4-BE49-F238E27FC236}">
                <a16:creationId xmlns:a16="http://schemas.microsoft.com/office/drawing/2014/main" id="{97FFB997-9D2A-2B29-D5F8-AA7459739F0D}"/>
              </a:ext>
            </a:extLst>
          </p:cNvPr>
          <p:cNvSpPr>
            <a:spLocks noGrp="1"/>
          </p:cNvSpPr>
          <p:nvPr>
            <p:ph type="pic" sz="quarter" idx="11"/>
          </p:nvPr>
        </p:nvSpPr>
        <p:spPr/>
        <p:txBody>
          <a:bodyPr/>
          <a:lstStyle/>
          <a:p>
            <a:endParaRPr lang="es-ES"/>
          </a:p>
        </p:txBody>
      </p:sp>
    </p:spTree>
    <p:extLst>
      <p:ext uri="{BB962C8B-B14F-4D97-AF65-F5344CB8AC3E}">
        <p14:creationId xmlns:p14="http://schemas.microsoft.com/office/powerpoint/2010/main" val="124521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CYPRUS,6 AND 7 JULY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411D83-B87A-6460-82ED-63D29A7601A0}"/>
              </a:ext>
            </a:extLst>
          </p:cNvPr>
          <p:cNvSpPr>
            <a:spLocks noGrp="1"/>
          </p:cNvSpPr>
          <p:nvPr>
            <p:ph type="body" sz="quarter" idx="10"/>
          </p:nvPr>
        </p:nvSpPr>
        <p:spPr>
          <a:xfrm>
            <a:off x="761999" y="311150"/>
            <a:ext cx="10695675" cy="476730"/>
          </a:xfrm>
        </p:spPr>
        <p:txBody>
          <a:bodyPr lIns="91440" tIns="45720" rIns="91440" bIns="45720" anchor="t"/>
          <a:lstStyle/>
          <a:p>
            <a:r>
              <a:rPr lang="hr-HR" b="1" dirty="0">
                <a:latin typeface="Arial"/>
                <a:cs typeface="Arial"/>
              </a:rPr>
              <a:t>Challenges recognised - C</a:t>
            </a:r>
            <a:r>
              <a:rPr lang="en-GB" b="1" dirty="0" err="1">
                <a:latin typeface="Arial"/>
                <a:cs typeface="Arial"/>
              </a:rPr>
              <a:t>yprus</a:t>
            </a:r>
            <a:endParaRPr lang="es-ES" b="1" dirty="0">
              <a:latin typeface="Arial"/>
              <a:cs typeface="Arial"/>
            </a:endParaRPr>
          </a:p>
        </p:txBody>
      </p:sp>
      <p:sp>
        <p:nvSpPr>
          <p:cNvPr id="3" name="Rectangle 2">
            <a:extLst>
              <a:ext uri="{FF2B5EF4-FFF2-40B4-BE49-F238E27FC236}">
                <a16:creationId xmlns:a16="http://schemas.microsoft.com/office/drawing/2014/main" id="{DB320445-7405-3FF8-3955-EA4D0B993D2F}"/>
              </a:ext>
            </a:extLst>
          </p:cNvPr>
          <p:cNvSpPr txBox="1">
            <a:spLocks noChangeArrowheads="1"/>
          </p:cNvSpPr>
          <p:nvPr/>
        </p:nvSpPr>
        <p:spPr>
          <a:xfrm>
            <a:off x="533400" y="1987550"/>
            <a:ext cx="4876800" cy="37338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09600" indent="-609600">
              <a:buFont typeface="Wingdings" panose="05000000000000000000" pitchFamily="2" charset="2"/>
              <a:buChar char="§"/>
            </a:pPr>
            <a:r>
              <a:rPr lang="en-GB" altLang="sr-Latn-RS" sz="2400" b="1" dirty="0">
                <a:solidFill>
                  <a:srgbClr val="002060"/>
                </a:solidFill>
                <a:cs typeface="Arial" panose="020B0604020202020204" pitchFamily="34" charset="0"/>
              </a:rPr>
              <a:t>Purchases from online pharmacies outside Cyprus</a:t>
            </a: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r>
              <a:rPr lang="en-GB" altLang="sr-Latn-RS" sz="2400" b="1" dirty="0">
                <a:solidFill>
                  <a:srgbClr val="002060"/>
                </a:solidFill>
                <a:cs typeface="Arial" panose="020B0604020202020204" pitchFamily="34" charset="0"/>
              </a:rPr>
              <a:t>Veterinarians prescribing from a single distributor</a:t>
            </a:r>
          </a:p>
          <a:p>
            <a:pPr marL="609600" indent="-609600">
              <a:buFont typeface="Wingdings" panose="05000000000000000000" pitchFamily="2" charset="2"/>
              <a:buChar char="§"/>
            </a:pP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r>
              <a:rPr lang="en-GB" altLang="sr-Latn-RS" sz="2400" b="1" dirty="0">
                <a:solidFill>
                  <a:srgbClr val="002060"/>
                </a:solidFill>
                <a:cs typeface="Arial" panose="020B0604020202020204" pitchFamily="34" charset="0"/>
              </a:rPr>
              <a:t>Illegal trade from North Cyprus</a:t>
            </a:r>
          </a:p>
          <a:p>
            <a:pPr marL="609600" indent="-609600">
              <a:buFont typeface="Wingdings" panose="05000000000000000000" pitchFamily="2" charset="2"/>
              <a:buChar char="§"/>
            </a:pP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en-GB"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2400" b="1" dirty="0">
              <a:solidFill>
                <a:srgbClr val="002060"/>
              </a:solidFill>
              <a:cs typeface="Arial" panose="020B0604020202020204" pitchFamily="34" charset="0"/>
            </a:endParaRPr>
          </a:p>
          <a:p>
            <a:pPr marL="609600" indent="-609600">
              <a:buFont typeface="Wingdings" panose="05000000000000000000" pitchFamily="2" charset="2"/>
              <a:buChar char="§"/>
            </a:pPr>
            <a:endParaRPr lang="hr-HR" altLang="sr-Latn-RS" sz="2400" dirty="0">
              <a:solidFill>
                <a:srgbClr val="002060"/>
              </a:solidFill>
              <a:cs typeface="Arial" panose="020B0604020202020204" pitchFamily="34" charset="0"/>
            </a:endParaRPr>
          </a:p>
        </p:txBody>
      </p:sp>
      <p:pic>
        <p:nvPicPr>
          <p:cNvPr id="4" name="Picture 2" descr="Tablete i vježbanje - ako koristite neke od ovih 7 vrsta budite na oprezu •  MissStoma | Health &amp; Lifestyle Magazine">
            <a:extLst>
              <a:ext uri="{FF2B5EF4-FFF2-40B4-BE49-F238E27FC236}">
                <a16:creationId xmlns:a16="http://schemas.microsoft.com/office/drawing/2014/main" id="{2F838B93-637C-09F2-C642-44D4209F144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399" y="1563251"/>
            <a:ext cx="5544133" cy="4158099"/>
          </a:xfrm>
          <a:prstGeom prst="rect">
            <a:avLst/>
          </a:prstGeom>
          <a:gradFill>
            <a:gsLst>
              <a:gs pos="18000">
                <a:schemeClr val="bg1">
                  <a:lumMod val="75000"/>
                  <a:alpha val="45000"/>
                </a:schemeClr>
              </a:gs>
              <a:gs pos="86000">
                <a:schemeClr val="bg1">
                  <a:lumMod val="65000"/>
                </a:schemeClr>
              </a:gs>
              <a:gs pos="79000">
                <a:schemeClr val="bg1">
                  <a:alpha val="42000"/>
                  <a:lumMod val="31000"/>
                </a:schemeClr>
              </a:gs>
            </a:gsLst>
            <a:path path="circle">
              <a:fillToRect l="100000" t="100000"/>
            </a:path>
          </a:gradFill>
        </p:spPr>
      </p:pic>
    </p:spTree>
    <p:extLst>
      <p:ext uri="{BB962C8B-B14F-4D97-AF65-F5344CB8AC3E}">
        <p14:creationId xmlns:p14="http://schemas.microsoft.com/office/powerpoint/2010/main" val="41925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LID4096"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antimicrobials or groups of antimicrobials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reserved</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List of antimicrobials which: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are not to be used in accordance with Articles 112, 113 and 114; or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(b)  </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are </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only to be used in accordance with Articles 112, 113 and 114 subject to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certain conditions</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a:t>
            </a:r>
            <a:endParaRPr kumimoji="0" lang="es-ES" sz="2000" b="1" i="0" u="none" strike="noStrike" kern="0" cap="none" spc="0" normalizeH="0" baseline="0" noProof="0" dirty="0">
              <a:ln>
                <a:noFill/>
              </a:ln>
              <a:solidFill>
                <a:srgbClr val="003399"/>
              </a:solidFill>
              <a:effectLst/>
              <a:uLnTx/>
              <a:uFillTx/>
              <a:latin typeface="EC Square Sans Pro" panose="020B0506040000020004" pitchFamily="34" charset="0"/>
            </a:endParaRPr>
          </a:p>
        </p:txBody>
      </p:sp>
      <p:sp>
        <p:nvSpPr>
          <p:cNvPr id="18" name="CuadroTexto 17">
            <a:extLst>
              <a:ext uri="{FF2B5EF4-FFF2-40B4-BE49-F238E27FC236}">
                <a16:creationId xmlns:a16="http://schemas.microsoft.com/office/drawing/2014/main"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37 (5)</a:t>
            </a:r>
            <a:endParaRPr kumimoji="0" lang="en-GB" sz="1600" b="0" i="0" u="none" strike="noStrike" kern="0" cap="none" spc="0" normalizeH="0" baseline="0" noProof="0" dirty="0">
              <a:ln>
                <a:noFill/>
              </a:ln>
              <a:solidFill>
                <a:srgbClr val="003399"/>
              </a:solidFill>
              <a:effectLst/>
              <a:uLnTx/>
              <a:uFillTx/>
            </a:endParaRPr>
          </a:p>
        </p:txBody>
      </p:sp>
      <p:sp>
        <p:nvSpPr>
          <p:cNvPr id="19" name="CuadroTexto 18">
            <a:extLst>
              <a:ext uri="{FF2B5EF4-FFF2-40B4-BE49-F238E27FC236}">
                <a16:creationId xmlns:a16="http://schemas.microsoft.com/office/drawing/2014/main"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 (6)</a:t>
            </a:r>
            <a:endParaRPr kumimoji="0" lang="en-GB" sz="1600" b="0" i="0" u="none" strike="noStrike" kern="0" cap="none" spc="0" normalizeH="0" baseline="0" noProof="0" dirty="0">
              <a:ln>
                <a:noFill/>
              </a:ln>
              <a:solidFill>
                <a:srgbClr val="003399"/>
              </a:solidFill>
              <a:effectLst/>
              <a:uLnTx/>
              <a:uFillTx/>
            </a:endParaRPr>
          </a:p>
        </p:txBody>
      </p:sp>
      <p:sp>
        <p:nvSpPr>
          <p:cNvPr id="20" name="Rectángulo redondeado 13">
            <a:extLst>
              <a:ext uri="{FF2B5EF4-FFF2-40B4-BE49-F238E27FC236}">
                <a16:creationId xmlns:a16="http://schemas.microsoft.com/office/drawing/2014/main"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2019/6 on VETERINARY MEDICINAL PRODUCTS (VMP)</a:t>
            </a:r>
            <a:b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br>
            <a:endPar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antimicrobials and group of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veterinary medicinal products.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VMP containing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medicated feed</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list of antimicrobials or groups of antimicrobials to be reserved for treatment of certain infections in humans </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should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Use of Antimicrobial Medicinal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424A30C1-DE06-42E0-A897-C1328FBE17E9}"/>
              </a:ext>
            </a:extLst>
          </p:cNvPr>
          <p:cNvSpPr txBox="1"/>
          <p:nvPr/>
        </p:nvSpPr>
        <p:spPr>
          <a:xfrm>
            <a:off x="762000" y="1470345"/>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Medicinal Products</a:t>
            </a:r>
          </a:p>
          <a:p>
            <a:endParaRPr lang="en-GB" dirty="0"/>
          </a:p>
        </p:txBody>
      </p:sp>
      <p:sp>
        <p:nvSpPr>
          <p:cNvPr id="12" name="CuadroTexto 11">
            <a:extLst>
              <a:ext uri="{FF2B5EF4-FFF2-40B4-BE49-F238E27FC236}">
                <a16:creationId xmlns:a16="http://schemas.microsoft.com/office/drawing/2014/main"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which bring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List of antimicrobials which shall not be used in accordance </a:t>
            </a:r>
            <a:r>
              <a:rPr lang="en-US" sz="2000" dirty="0">
                <a:solidFill>
                  <a:schemeClr val="tx1"/>
                </a:solidFill>
                <a:latin typeface="EC Square Sans Pro"/>
              </a:rPr>
              <a:t>with</a:t>
            </a:r>
            <a:r>
              <a:rPr lang="bg-BG" sz="2000" dirty="0">
                <a:solidFill>
                  <a:srgbClr val="FF0000"/>
                </a:solidFill>
                <a:latin typeface="EC Square Sans Pro"/>
              </a:rPr>
              <a:t> </a:t>
            </a:r>
            <a:r>
              <a:rPr lang="en-US" sz="2000" dirty="0">
                <a:solidFill>
                  <a:srgbClr val="002060"/>
                </a:solidFill>
                <a:latin typeface="EC Square Sans Pro"/>
              </a:rPr>
              <a:t>article 112-114 (outside marketing </a:t>
            </a:r>
            <a:r>
              <a:rPr lang="en-US" sz="2000" dirty="0" err="1">
                <a:solidFill>
                  <a:srgbClr val="002060"/>
                </a:solidFill>
                <a:latin typeface="EC Square Sans Pro"/>
              </a:rPr>
              <a:t>authorisation</a:t>
            </a:r>
            <a:r>
              <a:rPr lang="en-US" sz="2000" dirty="0">
                <a:solidFill>
                  <a:srgbClr val="002060"/>
                </a:solidFill>
                <a:latin typeface="EC Square Sans Pro"/>
              </a:rPr>
              <a:t>) or only subject to certain conditions</a:t>
            </a: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food-producing </a:t>
            </a:r>
            <a:r>
              <a:rPr kumimoji="0" lang="en-US" sz="2000" b="1" i="0" u="none" strike="noStrike" kern="0" cap="none" spc="0" normalizeH="0" baseline="0" noProof="0" dirty="0">
                <a:ln>
                  <a:noFill/>
                </a:ln>
                <a:solidFill>
                  <a:srgbClr val="002060"/>
                </a:solidFill>
                <a:effectLst/>
                <a:uLnTx/>
                <a:uFillTx/>
                <a:latin typeface="EC Square Sans Pro"/>
              </a:rPr>
              <a:t>aquatic</a:t>
            </a:r>
            <a:r>
              <a:rPr kumimoji="0" lang="en-US" sz="2000" b="0" i="0" u="none" strike="noStrike" kern="0" cap="none" spc="0" normalizeH="0" baseline="0" noProof="0" dirty="0">
                <a:ln>
                  <a:noFill/>
                </a:ln>
                <a:solidFill>
                  <a:srgbClr val="002060"/>
                </a:solidFill>
                <a:effectLst/>
                <a:uLnTx/>
                <a:uFillTx/>
                <a:latin typeface="EC Square Sans Pro"/>
              </a:rPr>
              <a:t> species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 of antimicrobials which:</a:t>
            </a:r>
            <a:endParaRPr kumimoji="0" lang="en-GB" sz="2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not to be used in accordance with Articles 112, 113 and 114; or</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only to be used in accordance with Articles 112, 113 and 114 subject to certain conditions. </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800" b="1"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107(6)</a:t>
            </a:r>
            <a:endParaRPr kumimoji="0" lang="en-GB" sz="1600" b="1" i="0" u="none" strike="noStrike" kern="0" cap="none" spc="0" normalizeH="0" baseline="0" noProof="0" dirty="0">
              <a:ln>
                <a:noFill/>
              </a:ln>
              <a:solidFill>
                <a:srgbClr val="003399"/>
              </a:solidFill>
              <a:effectLst/>
              <a:uLnTx/>
              <a:uFillTx/>
            </a:endParaRPr>
          </a:p>
        </p:txBody>
      </p:sp>
      <p:pic>
        <p:nvPicPr>
          <p:cNvPr id="17" name="Imagen 16">
            <a:extLst>
              <a:ext uri="{FF2B5EF4-FFF2-40B4-BE49-F238E27FC236}">
                <a16:creationId xmlns:a16="http://schemas.microsoft.com/office/drawing/2014/main"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id="{424A30C1-DE06-42E0-A897-C1328FBE17E9}"/>
              </a:ext>
            </a:extLst>
          </p:cNvPr>
          <p:cNvSpPr txBox="1"/>
          <p:nvPr/>
        </p:nvSpPr>
        <p:spPr>
          <a:xfrm>
            <a:off x="1447800" y="1389255"/>
            <a:ext cx="9372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 of antimicrobials which shall not be used outside marketing </a:t>
            </a:r>
            <a:r>
              <a:rPr kumimoji="0" lang="en-US" sz="2000" b="1" i="0" u="none" strike="noStrike" kern="0" cap="none" spc="0" normalizeH="0" baseline="0" noProof="0" dirty="0" err="1">
                <a:ln>
                  <a:noFill/>
                </a:ln>
                <a:solidFill>
                  <a:srgbClr val="FFFFFF"/>
                </a:solidFill>
                <a:effectLst/>
                <a:uLnTx/>
                <a:uFillTx/>
                <a:latin typeface="EC Square Sans Pro" panose="020B0506040000020004" pitchFamily="34" charset="0"/>
                <a:ea typeface="+mn-ea"/>
                <a:cs typeface="Arial" panose="020B0604020202020204" pitchFamily="34" charset="0"/>
              </a:rPr>
              <a:t>authorisation</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id="{424A30C1-DE06-42E0-A897-C1328FBE17E9}"/>
              </a:ext>
            </a:extLst>
          </p:cNvPr>
          <p:cNvSpPr txBox="1"/>
          <p:nvPr/>
        </p:nvSpPr>
        <p:spPr>
          <a:xfrm>
            <a:off x="609600" y="1361657"/>
            <a:ext cx="112884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List of antimicrobials that may be used for food-producing aquatic species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1411</Words>
  <Application>Microsoft Office PowerPoint</Application>
  <PresentationFormat>Custom</PresentationFormat>
  <Paragraphs>179</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EC Square Sans Pro</vt:lpstr>
      <vt:lpstr>Montserrat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30</cp:revision>
  <dcterms:created xsi:type="dcterms:W3CDTF">2023-11-20T15:58:16Z</dcterms:created>
  <dcterms:modified xsi:type="dcterms:W3CDTF">2024-07-01T07:40:05Z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ies>
</file>