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366" r:id="rId5"/>
    <p:sldId id="423" r:id="rId6"/>
    <p:sldId id="424" r:id="rId7"/>
    <p:sldId id="425" r:id="rId8"/>
    <p:sldId id="427" r:id="rId9"/>
    <p:sldId id="426" r:id="rId10"/>
    <p:sldId id="428" r:id="rId11"/>
    <p:sldId id="430" r:id="rId12"/>
    <p:sldId id="431" r:id="rId13"/>
    <p:sldId id="432" r:id="rId14"/>
    <p:sldId id="433" r:id="rId15"/>
    <p:sldId id="437" r:id="rId16"/>
    <p:sldId id="436" r:id="rId17"/>
    <p:sldId id="429" r:id="rId18"/>
    <p:sldId id="438" r:id="rId19"/>
    <p:sldId id="434" r:id="rId20"/>
    <p:sldId id="439" r:id="rId21"/>
    <p:sldId id="440" r:id="rId22"/>
    <p:sldId id="28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1304C8-FDC1-4BE2-8409-0784AE4C8131}" type="datetimeFigureOut">
              <a:rPr lang="en-GB" smtClean="0"/>
              <a:t>24/06/2024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7D63C6-CE55-4665-A301-6DD459354BC1}" type="slidenum">
              <a:rPr lang="en-GB" smtClean="0"/>
              <a:t>‹#›</a:t>
            </a:fld>
            <a:endParaRPr lang="en-GB"/>
          </a:p>
        </p:txBody>
      </p:sp>
    </p:spTree>
    <p:extLst>
      <p:ext uri="{BB962C8B-B14F-4D97-AF65-F5344CB8AC3E}">
        <p14:creationId xmlns:p14="http://schemas.microsoft.com/office/powerpoint/2010/main" val="3177291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DBAB7-5D39-40C4-9C91-41522BEF11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A75E76D-0DFB-4638-9961-FF3AAB4FBF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41BA3EE-267C-4278-AE4E-4C6438D32AC7}"/>
              </a:ext>
            </a:extLst>
          </p:cNvPr>
          <p:cNvSpPr>
            <a:spLocks noGrp="1"/>
          </p:cNvSpPr>
          <p:nvPr>
            <p:ph type="dt" sz="half" idx="10"/>
          </p:nvPr>
        </p:nvSpPr>
        <p:spPr/>
        <p:txBody>
          <a:bodyPr/>
          <a:lstStyle/>
          <a:p>
            <a:fld id="{1E08C01F-BF3B-4992-894A-E87E639BDA7C}" type="datetimeFigureOut">
              <a:rPr lang="en-GB" smtClean="0"/>
              <a:t>24/06/2024</a:t>
            </a:fld>
            <a:endParaRPr lang="en-GB"/>
          </a:p>
        </p:txBody>
      </p:sp>
      <p:sp>
        <p:nvSpPr>
          <p:cNvPr id="5" name="Footer Placeholder 4">
            <a:extLst>
              <a:ext uri="{FF2B5EF4-FFF2-40B4-BE49-F238E27FC236}">
                <a16:creationId xmlns:a16="http://schemas.microsoft.com/office/drawing/2014/main" id="{04FCC574-A8B6-42F4-A302-7763C0C7B5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FB9F60-FAA8-4D48-8A71-A35F4DF26DD9}"/>
              </a:ext>
            </a:extLst>
          </p:cNvPr>
          <p:cNvSpPr>
            <a:spLocks noGrp="1"/>
          </p:cNvSpPr>
          <p:nvPr>
            <p:ph type="sldNum" sz="quarter" idx="12"/>
          </p:nvPr>
        </p:nvSpPr>
        <p:spPr/>
        <p:txBody>
          <a:bodyPr/>
          <a:lstStyle/>
          <a:p>
            <a:fld id="{37C84798-AFBF-4D77-A310-072A551BF814}" type="slidenum">
              <a:rPr lang="en-GB" smtClean="0"/>
              <a:t>‹#›</a:t>
            </a:fld>
            <a:endParaRPr lang="en-GB"/>
          </a:p>
        </p:txBody>
      </p:sp>
    </p:spTree>
    <p:extLst>
      <p:ext uri="{BB962C8B-B14F-4D97-AF65-F5344CB8AC3E}">
        <p14:creationId xmlns:p14="http://schemas.microsoft.com/office/powerpoint/2010/main" val="2136981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BBFC6-FAC7-4497-99D4-C97EA9C89DC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52F7C9-CCB0-49EE-B298-D78A9FDBF95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D6FADD-A0F5-42A3-B44E-4E846E8A3E88}"/>
              </a:ext>
            </a:extLst>
          </p:cNvPr>
          <p:cNvSpPr>
            <a:spLocks noGrp="1"/>
          </p:cNvSpPr>
          <p:nvPr>
            <p:ph type="dt" sz="half" idx="10"/>
          </p:nvPr>
        </p:nvSpPr>
        <p:spPr/>
        <p:txBody>
          <a:bodyPr/>
          <a:lstStyle/>
          <a:p>
            <a:fld id="{1E08C01F-BF3B-4992-894A-E87E639BDA7C}" type="datetimeFigureOut">
              <a:rPr lang="en-GB" smtClean="0"/>
              <a:t>24/06/2024</a:t>
            </a:fld>
            <a:endParaRPr lang="en-GB"/>
          </a:p>
        </p:txBody>
      </p:sp>
      <p:sp>
        <p:nvSpPr>
          <p:cNvPr id="5" name="Footer Placeholder 4">
            <a:extLst>
              <a:ext uri="{FF2B5EF4-FFF2-40B4-BE49-F238E27FC236}">
                <a16:creationId xmlns:a16="http://schemas.microsoft.com/office/drawing/2014/main" id="{04B7E43E-8484-4952-B60D-64AE76006B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0AD03F-E04A-4F13-87BE-F87477306DD5}"/>
              </a:ext>
            </a:extLst>
          </p:cNvPr>
          <p:cNvSpPr>
            <a:spLocks noGrp="1"/>
          </p:cNvSpPr>
          <p:nvPr>
            <p:ph type="sldNum" sz="quarter" idx="12"/>
          </p:nvPr>
        </p:nvSpPr>
        <p:spPr/>
        <p:txBody>
          <a:bodyPr/>
          <a:lstStyle/>
          <a:p>
            <a:fld id="{37C84798-AFBF-4D77-A310-072A551BF814}" type="slidenum">
              <a:rPr lang="en-GB" smtClean="0"/>
              <a:t>‹#›</a:t>
            </a:fld>
            <a:endParaRPr lang="en-GB"/>
          </a:p>
        </p:txBody>
      </p:sp>
    </p:spTree>
    <p:extLst>
      <p:ext uri="{BB962C8B-B14F-4D97-AF65-F5344CB8AC3E}">
        <p14:creationId xmlns:p14="http://schemas.microsoft.com/office/powerpoint/2010/main" val="2746764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46300E-7623-44D3-9B25-57E1420283F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A454806-5E1E-4F84-8D2B-B0F05EC594A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D9F6C9-19DF-4F68-9082-4F149C4345A2}"/>
              </a:ext>
            </a:extLst>
          </p:cNvPr>
          <p:cNvSpPr>
            <a:spLocks noGrp="1"/>
          </p:cNvSpPr>
          <p:nvPr>
            <p:ph type="dt" sz="half" idx="10"/>
          </p:nvPr>
        </p:nvSpPr>
        <p:spPr/>
        <p:txBody>
          <a:bodyPr/>
          <a:lstStyle/>
          <a:p>
            <a:fld id="{1E08C01F-BF3B-4992-894A-E87E639BDA7C}" type="datetimeFigureOut">
              <a:rPr lang="en-GB" smtClean="0"/>
              <a:t>24/06/2024</a:t>
            </a:fld>
            <a:endParaRPr lang="en-GB"/>
          </a:p>
        </p:txBody>
      </p:sp>
      <p:sp>
        <p:nvSpPr>
          <p:cNvPr id="5" name="Footer Placeholder 4">
            <a:extLst>
              <a:ext uri="{FF2B5EF4-FFF2-40B4-BE49-F238E27FC236}">
                <a16:creationId xmlns:a16="http://schemas.microsoft.com/office/drawing/2014/main" id="{1E28179B-11C3-4CE6-ACF3-416C53D575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A26FB7-598A-47BA-9F2F-4ED40089C78F}"/>
              </a:ext>
            </a:extLst>
          </p:cNvPr>
          <p:cNvSpPr>
            <a:spLocks noGrp="1"/>
          </p:cNvSpPr>
          <p:nvPr>
            <p:ph type="sldNum" sz="quarter" idx="12"/>
          </p:nvPr>
        </p:nvSpPr>
        <p:spPr/>
        <p:txBody>
          <a:bodyPr/>
          <a:lstStyle/>
          <a:p>
            <a:fld id="{37C84798-AFBF-4D77-A310-072A551BF814}" type="slidenum">
              <a:rPr lang="en-GB" smtClean="0"/>
              <a:t>‹#›</a:t>
            </a:fld>
            <a:endParaRPr lang="en-GB"/>
          </a:p>
        </p:txBody>
      </p:sp>
    </p:spTree>
    <p:extLst>
      <p:ext uri="{BB962C8B-B14F-4D97-AF65-F5344CB8AC3E}">
        <p14:creationId xmlns:p14="http://schemas.microsoft.com/office/powerpoint/2010/main" val="410792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Dark Grey BG">
    <p:spTree>
      <p:nvGrpSpPr>
        <p:cNvPr id="1" name=""/>
        <p:cNvGrpSpPr/>
        <p:nvPr/>
      </p:nvGrpSpPr>
      <p:grpSpPr>
        <a:xfrm>
          <a:off x="0" y="0"/>
          <a:ext cx="0" cy="0"/>
          <a:chOff x="0" y="0"/>
          <a:chExt cx="0" cy="0"/>
        </a:xfrm>
      </p:grpSpPr>
      <p:sp>
        <p:nvSpPr>
          <p:cNvPr id="14" name="Rectangle 13"/>
          <p:cNvSpPr/>
          <p:nvPr userDrawn="1"/>
        </p:nvSpPr>
        <p:spPr>
          <a:xfrm>
            <a:off x="1726" y="0"/>
            <a:ext cx="12190274" cy="5340096"/>
          </a:xfrm>
          <a:prstGeom prst="rect">
            <a:avLst/>
          </a:prstGeom>
          <a:solidFill>
            <a:srgbClr val="53565A"/>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2" name="Title 6"/>
          <p:cNvSpPr>
            <a:spLocks noGrp="1"/>
          </p:cNvSpPr>
          <p:nvPr>
            <p:ph type="title"/>
          </p:nvPr>
        </p:nvSpPr>
        <p:spPr>
          <a:xfrm>
            <a:off x="-1" y="2335017"/>
            <a:ext cx="12192001" cy="665760"/>
          </a:xfrm>
          <a:prstGeom prst="rect">
            <a:avLst/>
          </a:prstGeom>
          <a:noFill/>
        </p:spPr>
        <p:txBody>
          <a:bodyPr anchor="ctr"/>
          <a:lstStyle>
            <a:lvl1pPr algn="ctr">
              <a:defRPr>
                <a:solidFill>
                  <a:schemeClr val="bg1"/>
                </a:solidFill>
              </a:defRPr>
            </a:lvl1pPr>
          </a:lstStyle>
          <a:p>
            <a:r>
              <a:rPr lang="en-US"/>
              <a:t>Click to edit Master title style</a:t>
            </a:r>
            <a:endParaRPr lang="en-US" dirty="0"/>
          </a:p>
        </p:txBody>
      </p:sp>
      <p:sp>
        <p:nvSpPr>
          <p:cNvPr id="13" name="Subtitle 2"/>
          <p:cNvSpPr>
            <a:spLocks noGrp="1"/>
          </p:cNvSpPr>
          <p:nvPr>
            <p:ph type="subTitle" idx="1"/>
          </p:nvPr>
        </p:nvSpPr>
        <p:spPr>
          <a:xfrm>
            <a:off x="2770672" y="3076687"/>
            <a:ext cx="6605195" cy="1655762"/>
          </a:xfrm>
          <a:prstGeom prst="rect">
            <a:avLst/>
          </a:prstGeo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1786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ummary - Bulletpoints">
    <p:spTree>
      <p:nvGrpSpPr>
        <p:cNvPr id="1" name=""/>
        <p:cNvGrpSpPr/>
        <p:nvPr/>
      </p:nvGrpSpPr>
      <p:grpSpPr>
        <a:xfrm>
          <a:off x="0" y="0"/>
          <a:ext cx="0" cy="0"/>
          <a:chOff x="0" y="0"/>
          <a:chExt cx="0" cy="0"/>
        </a:xfrm>
      </p:grpSpPr>
      <p:sp>
        <p:nvSpPr>
          <p:cNvPr id="13" name="Title Placeholder 1"/>
          <p:cNvSpPr>
            <a:spLocks noGrp="1"/>
          </p:cNvSpPr>
          <p:nvPr>
            <p:ph type="title"/>
          </p:nvPr>
        </p:nvSpPr>
        <p:spPr>
          <a:xfrm>
            <a:off x="1030514" y="517793"/>
            <a:ext cx="10087429" cy="701407"/>
          </a:xfrm>
          <a:prstGeom prst="rect">
            <a:avLst/>
          </a:prstGeom>
        </p:spPr>
        <p:txBody>
          <a:bodyPr vert="horz" lIns="91440" tIns="45720" rIns="91440" bIns="45720" rtlCol="0" anchor="t">
            <a:normAutofit/>
          </a:bodyPr>
          <a:lstStyle>
            <a:lvl1pPr algn="l">
              <a:defRPr sz="3200">
                <a:solidFill>
                  <a:schemeClr val="tx2"/>
                </a:solidFill>
              </a:defRPr>
            </a:lvl1pPr>
          </a:lstStyle>
          <a:p>
            <a:r>
              <a:rPr lang="en-US" dirty="0"/>
              <a:t>Click to edit Master title style</a:t>
            </a:r>
          </a:p>
        </p:txBody>
      </p:sp>
      <p:sp>
        <p:nvSpPr>
          <p:cNvPr id="4" name="Text Placeholder 3"/>
          <p:cNvSpPr>
            <a:spLocks noGrp="1"/>
          </p:cNvSpPr>
          <p:nvPr>
            <p:ph type="body" sz="quarter" idx="10" hasCustomPrompt="1"/>
          </p:nvPr>
        </p:nvSpPr>
        <p:spPr>
          <a:xfrm>
            <a:off x="1045030" y="2161949"/>
            <a:ext cx="10072914" cy="1960109"/>
          </a:xfrm>
        </p:spPr>
        <p:txBody>
          <a:bodyPr>
            <a:normAutofit/>
          </a:bodyPr>
          <a:lstStyle>
            <a:lvl1pPr marL="342900" indent="-342900">
              <a:buFontTx/>
              <a:buBlip>
                <a:blip r:embed="rId2"/>
              </a:buBlip>
              <a:defRPr sz="2400" baseline="0"/>
            </a:lvl1pPr>
            <a:lvl2pPr marL="685800" indent="-228600">
              <a:buFontTx/>
              <a:buBlip>
                <a:blip r:embed="rId3"/>
              </a:buBlip>
              <a:defRPr sz="1800"/>
            </a:lvl2pPr>
          </a:lstStyle>
          <a:p>
            <a:pPr lvl="0"/>
            <a:r>
              <a:rPr lang="en-US" sz="2000" dirty="0"/>
              <a:t>Bullet point</a:t>
            </a:r>
          </a:p>
          <a:p>
            <a:pPr lvl="0"/>
            <a:r>
              <a:rPr lang="en-US" sz="2000" dirty="0"/>
              <a:t>Bullet point</a:t>
            </a:r>
          </a:p>
          <a:p>
            <a:pPr lvl="0"/>
            <a:r>
              <a:rPr lang="en-US" sz="2000" dirty="0"/>
              <a:t>Bullet point</a:t>
            </a:r>
          </a:p>
          <a:p>
            <a:pPr lvl="0"/>
            <a:endParaRPr lang="en-US" dirty="0"/>
          </a:p>
        </p:txBody>
      </p:sp>
      <p:cxnSp>
        <p:nvCxnSpPr>
          <p:cNvPr id="3" name="Straight Connector 2"/>
          <p:cNvCxnSpPr/>
          <p:nvPr userDrawn="1"/>
        </p:nvCxnSpPr>
        <p:spPr>
          <a:xfrm>
            <a:off x="1045030" y="1290562"/>
            <a:ext cx="1008969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1495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ED5E1-E829-4462-AD38-CE8F8C37C3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2A3C725-6A55-4E22-AE5C-64D2A2E8E88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74DE0E0-6833-4784-A645-0330DD459A10}"/>
              </a:ext>
            </a:extLst>
          </p:cNvPr>
          <p:cNvSpPr>
            <a:spLocks noGrp="1"/>
          </p:cNvSpPr>
          <p:nvPr>
            <p:ph type="dt" sz="half" idx="10"/>
          </p:nvPr>
        </p:nvSpPr>
        <p:spPr/>
        <p:txBody>
          <a:bodyPr/>
          <a:lstStyle/>
          <a:p>
            <a:fld id="{1E08C01F-BF3B-4992-894A-E87E639BDA7C}" type="datetimeFigureOut">
              <a:rPr lang="en-GB" smtClean="0"/>
              <a:t>24/06/2024</a:t>
            </a:fld>
            <a:endParaRPr lang="en-GB"/>
          </a:p>
        </p:txBody>
      </p:sp>
      <p:sp>
        <p:nvSpPr>
          <p:cNvPr id="5" name="Footer Placeholder 4">
            <a:extLst>
              <a:ext uri="{FF2B5EF4-FFF2-40B4-BE49-F238E27FC236}">
                <a16:creationId xmlns:a16="http://schemas.microsoft.com/office/drawing/2014/main" id="{FAC8965B-D00E-441B-B706-4A72245516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308318-B00C-44F1-BC4E-0BF4B5799784}"/>
              </a:ext>
            </a:extLst>
          </p:cNvPr>
          <p:cNvSpPr>
            <a:spLocks noGrp="1"/>
          </p:cNvSpPr>
          <p:nvPr>
            <p:ph type="sldNum" sz="quarter" idx="12"/>
          </p:nvPr>
        </p:nvSpPr>
        <p:spPr/>
        <p:txBody>
          <a:bodyPr/>
          <a:lstStyle/>
          <a:p>
            <a:fld id="{37C84798-AFBF-4D77-A310-072A551BF814}" type="slidenum">
              <a:rPr lang="en-GB" smtClean="0"/>
              <a:t>‹#›</a:t>
            </a:fld>
            <a:endParaRPr lang="en-GB"/>
          </a:p>
        </p:txBody>
      </p:sp>
    </p:spTree>
    <p:extLst>
      <p:ext uri="{BB962C8B-B14F-4D97-AF65-F5344CB8AC3E}">
        <p14:creationId xmlns:p14="http://schemas.microsoft.com/office/powerpoint/2010/main" val="205207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6E1AB-6706-4A64-B0F8-A33CC763C7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D222BEB-EB1B-4F65-A1C3-7F74192DD2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24A8604-7712-4E4F-AD7B-5D8F5E327798}"/>
              </a:ext>
            </a:extLst>
          </p:cNvPr>
          <p:cNvSpPr>
            <a:spLocks noGrp="1"/>
          </p:cNvSpPr>
          <p:nvPr>
            <p:ph type="dt" sz="half" idx="10"/>
          </p:nvPr>
        </p:nvSpPr>
        <p:spPr/>
        <p:txBody>
          <a:bodyPr/>
          <a:lstStyle/>
          <a:p>
            <a:fld id="{1E08C01F-BF3B-4992-894A-E87E639BDA7C}" type="datetimeFigureOut">
              <a:rPr lang="en-GB" smtClean="0"/>
              <a:t>24/06/2024</a:t>
            </a:fld>
            <a:endParaRPr lang="en-GB"/>
          </a:p>
        </p:txBody>
      </p:sp>
      <p:sp>
        <p:nvSpPr>
          <p:cNvPr id="5" name="Footer Placeholder 4">
            <a:extLst>
              <a:ext uri="{FF2B5EF4-FFF2-40B4-BE49-F238E27FC236}">
                <a16:creationId xmlns:a16="http://schemas.microsoft.com/office/drawing/2014/main" id="{C29A89D4-DE07-42E8-AC95-D99994838C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87C40F-012A-40D1-8247-137733F2FB03}"/>
              </a:ext>
            </a:extLst>
          </p:cNvPr>
          <p:cNvSpPr>
            <a:spLocks noGrp="1"/>
          </p:cNvSpPr>
          <p:nvPr>
            <p:ph type="sldNum" sz="quarter" idx="12"/>
          </p:nvPr>
        </p:nvSpPr>
        <p:spPr/>
        <p:txBody>
          <a:bodyPr/>
          <a:lstStyle/>
          <a:p>
            <a:fld id="{37C84798-AFBF-4D77-A310-072A551BF814}" type="slidenum">
              <a:rPr lang="en-GB" smtClean="0"/>
              <a:t>‹#›</a:t>
            </a:fld>
            <a:endParaRPr lang="en-GB"/>
          </a:p>
        </p:txBody>
      </p:sp>
    </p:spTree>
    <p:extLst>
      <p:ext uri="{BB962C8B-B14F-4D97-AF65-F5344CB8AC3E}">
        <p14:creationId xmlns:p14="http://schemas.microsoft.com/office/powerpoint/2010/main" val="2664361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66054-96D3-4B82-9299-19506049A8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163CA5-96A2-4DD3-8DAD-05BCFA934FC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24A09A9-3CAE-4AF3-A892-842DD4BF13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0768913-B4A6-4A57-946A-7EAFF1848C8A}"/>
              </a:ext>
            </a:extLst>
          </p:cNvPr>
          <p:cNvSpPr>
            <a:spLocks noGrp="1"/>
          </p:cNvSpPr>
          <p:nvPr>
            <p:ph type="dt" sz="half" idx="10"/>
          </p:nvPr>
        </p:nvSpPr>
        <p:spPr/>
        <p:txBody>
          <a:bodyPr/>
          <a:lstStyle/>
          <a:p>
            <a:fld id="{1E08C01F-BF3B-4992-894A-E87E639BDA7C}" type="datetimeFigureOut">
              <a:rPr lang="en-GB" smtClean="0"/>
              <a:t>24/06/2024</a:t>
            </a:fld>
            <a:endParaRPr lang="en-GB"/>
          </a:p>
        </p:txBody>
      </p:sp>
      <p:sp>
        <p:nvSpPr>
          <p:cNvPr id="6" name="Footer Placeholder 5">
            <a:extLst>
              <a:ext uri="{FF2B5EF4-FFF2-40B4-BE49-F238E27FC236}">
                <a16:creationId xmlns:a16="http://schemas.microsoft.com/office/drawing/2014/main" id="{D48B7DE1-F90C-46BD-977F-134A206CD4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C5FBFF-75D5-4977-B197-2B86910CBC90}"/>
              </a:ext>
            </a:extLst>
          </p:cNvPr>
          <p:cNvSpPr>
            <a:spLocks noGrp="1"/>
          </p:cNvSpPr>
          <p:nvPr>
            <p:ph type="sldNum" sz="quarter" idx="12"/>
          </p:nvPr>
        </p:nvSpPr>
        <p:spPr/>
        <p:txBody>
          <a:bodyPr/>
          <a:lstStyle/>
          <a:p>
            <a:fld id="{37C84798-AFBF-4D77-A310-072A551BF814}" type="slidenum">
              <a:rPr lang="en-GB" smtClean="0"/>
              <a:t>‹#›</a:t>
            </a:fld>
            <a:endParaRPr lang="en-GB"/>
          </a:p>
        </p:txBody>
      </p:sp>
    </p:spTree>
    <p:extLst>
      <p:ext uri="{BB962C8B-B14F-4D97-AF65-F5344CB8AC3E}">
        <p14:creationId xmlns:p14="http://schemas.microsoft.com/office/powerpoint/2010/main" val="1609835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4A71C-2EBC-4E31-8E5B-6989383A61F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5F5E11-816A-4303-BB59-08AB8B19B7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28DFC27-CF52-46A3-B9AB-288559506D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0BE171A-000C-4EB2-B6BB-39C9BA1C1D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9EB44E8-4F04-4062-AAAD-AE740B180CE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327F1B7-0901-47BC-B5AE-9B225E673122}"/>
              </a:ext>
            </a:extLst>
          </p:cNvPr>
          <p:cNvSpPr>
            <a:spLocks noGrp="1"/>
          </p:cNvSpPr>
          <p:nvPr>
            <p:ph type="dt" sz="half" idx="10"/>
          </p:nvPr>
        </p:nvSpPr>
        <p:spPr/>
        <p:txBody>
          <a:bodyPr/>
          <a:lstStyle/>
          <a:p>
            <a:fld id="{1E08C01F-BF3B-4992-894A-E87E639BDA7C}" type="datetimeFigureOut">
              <a:rPr lang="en-GB" smtClean="0"/>
              <a:t>24/06/2024</a:t>
            </a:fld>
            <a:endParaRPr lang="en-GB"/>
          </a:p>
        </p:txBody>
      </p:sp>
      <p:sp>
        <p:nvSpPr>
          <p:cNvPr id="8" name="Footer Placeholder 7">
            <a:extLst>
              <a:ext uri="{FF2B5EF4-FFF2-40B4-BE49-F238E27FC236}">
                <a16:creationId xmlns:a16="http://schemas.microsoft.com/office/drawing/2014/main" id="{9B9E8DB0-04AF-4F2A-982F-0B9038A362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D668AB8-57A8-45DC-800D-1FFF90148DF4}"/>
              </a:ext>
            </a:extLst>
          </p:cNvPr>
          <p:cNvSpPr>
            <a:spLocks noGrp="1"/>
          </p:cNvSpPr>
          <p:nvPr>
            <p:ph type="sldNum" sz="quarter" idx="12"/>
          </p:nvPr>
        </p:nvSpPr>
        <p:spPr/>
        <p:txBody>
          <a:bodyPr/>
          <a:lstStyle/>
          <a:p>
            <a:fld id="{37C84798-AFBF-4D77-A310-072A551BF814}" type="slidenum">
              <a:rPr lang="en-GB" smtClean="0"/>
              <a:t>‹#›</a:t>
            </a:fld>
            <a:endParaRPr lang="en-GB"/>
          </a:p>
        </p:txBody>
      </p:sp>
    </p:spTree>
    <p:extLst>
      <p:ext uri="{BB962C8B-B14F-4D97-AF65-F5344CB8AC3E}">
        <p14:creationId xmlns:p14="http://schemas.microsoft.com/office/powerpoint/2010/main" val="4033388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6C0EA-963D-48DC-8790-1FADFC49BA8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87F66A1-B66B-476C-A590-D4CD70D30BF8}"/>
              </a:ext>
            </a:extLst>
          </p:cNvPr>
          <p:cNvSpPr>
            <a:spLocks noGrp="1"/>
          </p:cNvSpPr>
          <p:nvPr>
            <p:ph type="dt" sz="half" idx="10"/>
          </p:nvPr>
        </p:nvSpPr>
        <p:spPr/>
        <p:txBody>
          <a:bodyPr/>
          <a:lstStyle/>
          <a:p>
            <a:fld id="{1E08C01F-BF3B-4992-894A-E87E639BDA7C}" type="datetimeFigureOut">
              <a:rPr lang="en-GB" smtClean="0"/>
              <a:t>24/06/2024</a:t>
            </a:fld>
            <a:endParaRPr lang="en-GB"/>
          </a:p>
        </p:txBody>
      </p:sp>
      <p:sp>
        <p:nvSpPr>
          <p:cNvPr id="4" name="Footer Placeholder 3">
            <a:extLst>
              <a:ext uri="{FF2B5EF4-FFF2-40B4-BE49-F238E27FC236}">
                <a16:creationId xmlns:a16="http://schemas.microsoft.com/office/drawing/2014/main" id="{C50D8139-A8FD-4BDA-85DE-E05547A4343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E5446EF-811E-4DE7-A624-F77C53749ECD}"/>
              </a:ext>
            </a:extLst>
          </p:cNvPr>
          <p:cNvSpPr>
            <a:spLocks noGrp="1"/>
          </p:cNvSpPr>
          <p:nvPr>
            <p:ph type="sldNum" sz="quarter" idx="12"/>
          </p:nvPr>
        </p:nvSpPr>
        <p:spPr/>
        <p:txBody>
          <a:bodyPr/>
          <a:lstStyle/>
          <a:p>
            <a:fld id="{37C84798-AFBF-4D77-A310-072A551BF814}" type="slidenum">
              <a:rPr lang="en-GB" smtClean="0"/>
              <a:t>‹#›</a:t>
            </a:fld>
            <a:endParaRPr lang="en-GB"/>
          </a:p>
        </p:txBody>
      </p:sp>
    </p:spTree>
    <p:extLst>
      <p:ext uri="{BB962C8B-B14F-4D97-AF65-F5344CB8AC3E}">
        <p14:creationId xmlns:p14="http://schemas.microsoft.com/office/powerpoint/2010/main" val="86930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40900E-BE56-48FE-8DA3-33E6590F455B}"/>
              </a:ext>
            </a:extLst>
          </p:cNvPr>
          <p:cNvSpPr>
            <a:spLocks noGrp="1"/>
          </p:cNvSpPr>
          <p:nvPr>
            <p:ph type="dt" sz="half" idx="10"/>
          </p:nvPr>
        </p:nvSpPr>
        <p:spPr/>
        <p:txBody>
          <a:bodyPr/>
          <a:lstStyle/>
          <a:p>
            <a:fld id="{1E08C01F-BF3B-4992-894A-E87E639BDA7C}" type="datetimeFigureOut">
              <a:rPr lang="en-GB" smtClean="0"/>
              <a:t>24/06/2024</a:t>
            </a:fld>
            <a:endParaRPr lang="en-GB"/>
          </a:p>
        </p:txBody>
      </p:sp>
      <p:sp>
        <p:nvSpPr>
          <p:cNvPr id="3" name="Footer Placeholder 2">
            <a:extLst>
              <a:ext uri="{FF2B5EF4-FFF2-40B4-BE49-F238E27FC236}">
                <a16:creationId xmlns:a16="http://schemas.microsoft.com/office/drawing/2014/main" id="{D610B988-DD63-43EF-A644-10DFFC1F47A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A6CEC6E-EF52-45C9-B785-496D07AAAFC0}"/>
              </a:ext>
            </a:extLst>
          </p:cNvPr>
          <p:cNvSpPr>
            <a:spLocks noGrp="1"/>
          </p:cNvSpPr>
          <p:nvPr>
            <p:ph type="sldNum" sz="quarter" idx="12"/>
          </p:nvPr>
        </p:nvSpPr>
        <p:spPr/>
        <p:txBody>
          <a:bodyPr/>
          <a:lstStyle/>
          <a:p>
            <a:fld id="{37C84798-AFBF-4D77-A310-072A551BF814}" type="slidenum">
              <a:rPr lang="en-GB" smtClean="0"/>
              <a:t>‹#›</a:t>
            </a:fld>
            <a:endParaRPr lang="en-GB"/>
          </a:p>
        </p:txBody>
      </p:sp>
    </p:spTree>
    <p:extLst>
      <p:ext uri="{BB962C8B-B14F-4D97-AF65-F5344CB8AC3E}">
        <p14:creationId xmlns:p14="http://schemas.microsoft.com/office/powerpoint/2010/main" val="2382239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60BDB-EBB8-423B-BFA7-C502B3F096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4D079FE-8898-4A8C-A047-E9673D3623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5301D8B-1D44-43CE-BB85-5128D1CDD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CD1538-F63D-447C-B58C-35E901A92743}"/>
              </a:ext>
            </a:extLst>
          </p:cNvPr>
          <p:cNvSpPr>
            <a:spLocks noGrp="1"/>
          </p:cNvSpPr>
          <p:nvPr>
            <p:ph type="dt" sz="half" idx="10"/>
          </p:nvPr>
        </p:nvSpPr>
        <p:spPr/>
        <p:txBody>
          <a:bodyPr/>
          <a:lstStyle/>
          <a:p>
            <a:fld id="{1E08C01F-BF3B-4992-894A-E87E639BDA7C}" type="datetimeFigureOut">
              <a:rPr lang="en-GB" smtClean="0"/>
              <a:t>24/06/2024</a:t>
            </a:fld>
            <a:endParaRPr lang="en-GB"/>
          </a:p>
        </p:txBody>
      </p:sp>
      <p:sp>
        <p:nvSpPr>
          <p:cNvPr id="6" name="Footer Placeholder 5">
            <a:extLst>
              <a:ext uri="{FF2B5EF4-FFF2-40B4-BE49-F238E27FC236}">
                <a16:creationId xmlns:a16="http://schemas.microsoft.com/office/drawing/2014/main" id="{02D8A7D2-BF30-4E13-A719-823A75EB11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366F9A-B607-4AF7-9B2B-DB27ECEB1B71}"/>
              </a:ext>
            </a:extLst>
          </p:cNvPr>
          <p:cNvSpPr>
            <a:spLocks noGrp="1"/>
          </p:cNvSpPr>
          <p:nvPr>
            <p:ph type="sldNum" sz="quarter" idx="12"/>
          </p:nvPr>
        </p:nvSpPr>
        <p:spPr/>
        <p:txBody>
          <a:bodyPr/>
          <a:lstStyle/>
          <a:p>
            <a:fld id="{37C84798-AFBF-4D77-A310-072A551BF814}" type="slidenum">
              <a:rPr lang="en-GB" smtClean="0"/>
              <a:t>‹#›</a:t>
            </a:fld>
            <a:endParaRPr lang="en-GB"/>
          </a:p>
        </p:txBody>
      </p:sp>
    </p:spTree>
    <p:extLst>
      <p:ext uri="{BB962C8B-B14F-4D97-AF65-F5344CB8AC3E}">
        <p14:creationId xmlns:p14="http://schemas.microsoft.com/office/powerpoint/2010/main" val="3208165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AE042-18F8-4A67-BD86-AE222E3DE9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4AD935D-1273-49AD-9F6C-46B8238415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CF94539-C560-44E9-B0C1-B10B03E61A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8308DC-8733-42DD-BB39-8B7DD4D52840}"/>
              </a:ext>
            </a:extLst>
          </p:cNvPr>
          <p:cNvSpPr>
            <a:spLocks noGrp="1"/>
          </p:cNvSpPr>
          <p:nvPr>
            <p:ph type="dt" sz="half" idx="10"/>
          </p:nvPr>
        </p:nvSpPr>
        <p:spPr/>
        <p:txBody>
          <a:bodyPr/>
          <a:lstStyle/>
          <a:p>
            <a:fld id="{1E08C01F-BF3B-4992-894A-E87E639BDA7C}" type="datetimeFigureOut">
              <a:rPr lang="en-GB" smtClean="0"/>
              <a:t>24/06/2024</a:t>
            </a:fld>
            <a:endParaRPr lang="en-GB"/>
          </a:p>
        </p:txBody>
      </p:sp>
      <p:sp>
        <p:nvSpPr>
          <p:cNvPr id="6" name="Footer Placeholder 5">
            <a:extLst>
              <a:ext uri="{FF2B5EF4-FFF2-40B4-BE49-F238E27FC236}">
                <a16:creationId xmlns:a16="http://schemas.microsoft.com/office/drawing/2014/main" id="{237D38F7-736D-457F-88D1-D77C86671A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DF7138-AD59-46C6-85C8-FEE029A1C3D7}"/>
              </a:ext>
            </a:extLst>
          </p:cNvPr>
          <p:cNvSpPr>
            <a:spLocks noGrp="1"/>
          </p:cNvSpPr>
          <p:nvPr>
            <p:ph type="sldNum" sz="quarter" idx="12"/>
          </p:nvPr>
        </p:nvSpPr>
        <p:spPr/>
        <p:txBody>
          <a:bodyPr/>
          <a:lstStyle/>
          <a:p>
            <a:fld id="{37C84798-AFBF-4D77-A310-072A551BF814}" type="slidenum">
              <a:rPr lang="en-GB" smtClean="0"/>
              <a:t>‹#›</a:t>
            </a:fld>
            <a:endParaRPr lang="en-GB"/>
          </a:p>
        </p:txBody>
      </p:sp>
    </p:spTree>
    <p:extLst>
      <p:ext uri="{BB962C8B-B14F-4D97-AF65-F5344CB8AC3E}">
        <p14:creationId xmlns:p14="http://schemas.microsoft.com/office/powerpoint/2010/main" val="1927851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CFABF5-B442-43CC-BA2B-F6BF673473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290AF8F-993C-448E-8090-BE9E7D6905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EAB856-073D-4029-8BCE-EB568CD2E3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08C01F-BF3B-4992-894A-E87E639BDA7C}" type="datetimeFigureOut">
              <a:rPr lang="en-GB" smtClean="0"/>
              <a:t>24/06/2024</a:t>
            </a:fld>
            <a:endParaRPr lang="en-GB"/>
          </a:p>
        </p:txBody>
      </p:sp>
      <p:sp>
        <p:nvSpPr>
          <p:cNvPr id="5" name="Footer Placeholder 4">
            <a:extLst>
              <a:ext uri="{FF2B5EF4-FFF2-40B4-BE49-F238E27FC236}">
                <a16:creationId xmlns:a16="http://schemas.microsoft.com/office/drawing/2014/main" id="{E459A980-D177-4604-BFBC-D39C376CD4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AAB94E9-AB05-4969-98F3-D9FA4EE97A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C84798-AFBF-4D77-A310-072A551BF814}" type="slidenum">
              <a:rPr lang="en-GB" smtClean="0"/>
              <a:t>‹#›</a:t>
            </a:fld>
            <a:endParaRPr lang="en-GB"/>
          </a:p>
        </p:txBody>
      </p:sp>
    </p:spTree>
    <p:extLst>
      <p:ext uri="{BB962C8B-B14F-4D97-AF65-F5344CB8AC3E}">
        <p14:creationId xmlns:p14="http://schemas.microsoft.com/office/powerpoint/2010/main" val="2635221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5130"/>
            <a:ext cx="12192001" cy="665760"/>
          </a:xfrm>
        </p:spPr>
        <p:txBody>
          <a:bodyPr>
            <a:noAutofit/>
          </a:bodyPr>
          <a:lstStyle/>
          <a:p>
            <a:r>
              <a:rPr lang="en-GB" sz="4000" b="1" dirty="0">
                <a:latin typeface="+mn-lt"/>
                <a:ea typeface="Calibri" panose="020F0502020204030204" pitchFamily="34" charset="0"/>
              </a:rPr>
              <a:t>Reduction of the use of antibiotics in a swine farm</a:t>
            </a:r>
            <a:br>
              <a:rPr lang="en-GB" sz="4000" b="1" dirty="0">
                <a:effectLst/>
                <a:latin typeface="+mn-lt"/>
                <a:ea typeface="Calibri" panose="020F0502020204030204" pitchFamily="34" charset="0"/>
              </a:rPr>
            </a:br>
            <a:endParaRPr lang="en-US" sz="4000" b="1" dirty="0"/>
          </a:p>
        </p:txBody>
      </p:sp>
      <p:sp>
        <p:nvSpPr>
          <p:cNvPr id="3" name="Subtitle 2"/>
          <p:cNvSpPr>
            <a:spLocks noGrp="1"/>
          </p:cNvSpPr>
          <p:nvPr>
            <p:ph type="subTitle" idx="1"/>
          </p:nvPr>
        </p:nvSpPr>
        <p:spPr>
          <a:xfrm>
            <a:off x="1819499" y="2279919"/>
            <a:ext cx="8553002" cy="1655762"/>
          </a:xfrm>
        </p:spPr>
        <p:txBody>
          <a:bodyPr>
            <a:noAutofit/>
          </a:bodyPr>
          <a:lstStyle/>
          <a:p>
            <a:r>
              <a:rPr lang="en-US" sz="1200" dirty="0"/>
              <a:t>  </a:t>
            </a:r>
          </a:p>
          <a:p>
            <a:r>
              <a:rPr lang="en-US" sz="4000" dirty="0"/>
              <a:t>Marios </a:t>
            </a:r>
            <a:r>
              <a:rPr lang="en-US" sz="4000" dirty="0" err="1"/>
              <a:t>Christoforou</a:t>
            </a:r>
            <a:r>
              <a:rPr lang="en-US" sz="4000" dirty="0"/>
              <a:t> DVM , MSc </a:t>
            </a:r>
          </a:p>
          <a:p>
            <a:r>
              <a:rPr lang="en-US" sz="4000" dirty="0"/>
              <a:t> </a:t>
            </a:r>
          </a:p>
          <a:p>
            <a:endParaRPr lang="en-US" sz="2200" i="1" dirty="0"/>
          </a:p>
        </p:txBody>
      </p:sp>
      <p:pic>
        <p:nvPicPr>
          <p:cNvPr id="6" name="Picture 5">
            <a:extLst>
              <a:ext uri="{FF2B5EF4-FFF2-40B4-BE49-F238E27FC236}">
                <a16:creationId xmlns:a16="http://schemas.microsoft.com/office/drawing/2014/main" id="{EE70B36F-FAFF-4B2C-84B5-E321D9A9EE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07829" y="5990472"/>
            <a:ext cx="3984171" cy="867528"/>
          </a:xfrm>
          <a:prstGeom prst="rect">
            <a:avLst/>
          </a:prstGeom>
        </p:spPr>
      </p:pic>
    </p:spTree>
    <p:extLst>
      <p:ext uri="{BB962C8B-B14F-4D97-AF65-F5344CB8AC3E}">
        <p14:creationId xmlns:p14="http://schemas.microsoft.com/office/powerpoint/2010/main" val="142697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43B53-2EC0-EE37-5891-235BBCE9EFEC}"/>
              </a:ext>
            </a:extLst>
          </p:cNvPr>
          <p:cNvSpPr>
            <a:spLocks noGrp="1"/>
          </p:cNvSpPr>
          <p:nvPr>
            <p:ph type="title"/>
          </p:nvPr>
        </p:nvSpPr>
        <p:spPr/>
        <p:txBody>
          <a:bodyPr/>
          <a:lstStyle/>
          <a:p>
            <a:pPr algn="ctr"/>
            <a:r>
              <a:rPr lang="en-US" b="1" dirty="0">
                <a:solidFill>
                  <a:srgbClr val="FF0000"/>
                </a:solidFill>
              </a:rPr>
              <a:t>First step </a:t>
            </a:r>
          </a:p>
        </p:txBody>
      </p:sp>
      <p:sp>
        <p:nvSpPr>
          <p:cNvPr id="3" name="Text Placeholder 2">
            <a:extLst>
              <a:ext uri="{FF2B5EF4-FFF2-40B4-BE49-F238E27FC236}">
                <a16:creationId xmlns:a16="http://schemas.microsoft.com/office/drawing/2014/main" id="{34A5F618-03DA-5828-ACF8-93361276BD75}"/>
              </a:ext>
            </a:extLst>
          </p:cNvPr>
          <p:cNvSpPr>
            <a:spLocks noGrp="1"/>
          </p:cNvSpPr>
          <p:nvPr>
            <p:ph type="body" sz="quarter" idx="10"/>
          </p:nvPr>
        </p:nvSpPr>
        <p:spPr/>
        <p:txBody>
          <a:bodyPr/>
          <a:lstStyle/>
          <a:p>
            <a:r>
              <a:rPr lang="en-US" dirty="0"/>
              <a:t>With the withdraw of antibiotic we have starting using organic acids and other feed additives to enhance normal flora of the gastrointestinal tract and make unfavorable environment for the pathogenic bacteria.</a:t>
            </a:r>
          </a:p>
          <a:p>
            <a:pPr marL="0" indent="0">
              <a:buNone/>
            </a:pPr>
            <a:endParaRPr lang="en-US" dirty="0"/>
          </a:p>
        </p:txBody>
      </p:sp>
    </p:spTree>
    <p:extLst>
      <p:ext uri="{BB962C8B-B14F-4D97-AF65-F5344CB8AC3E}">
        <p14:creationId xmlns:p14="http://schemas.microsoft.com/office/powerpoint/2010/main" val="4008562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DB31F-D16A-30BA-04F7-B2CC38FAF3A4}"/>
              </a:ext>
            </a:extLst>
          </p:cNvPr>
          <p:cNvSpPr>
            <a:spLocks noGrp="1"/>
          </p:cNvSpPr>
          <p:nvPr>
            <p:ph type="title"/>
          </p:nvPr>
        </p:nvSpPr>
        <p:spPr/>
        <p:txBody>
          <a:bodyPr/>
          <a:lstStyle/>
          <a:p>
            <a:pPr algn="ctr"/>
            <a:r>
              <a:rPr lang="en-US" b="1" dirty="0">
                <a:solidFill>
                  <a:srgbClr val="FF0000"/>
                </a:solidFill>
              </a:rPr>
              <a:t>First step </a:t>
            </a:r>
          </a:p>
        </p:txBody>
      </p:sp>
      <p:sp>
        <p:nvSpPr>
          <p:cNvPr id="3" name="Text Placeholder 2">
            <a:extLst>
              <a:ext uri="{FF2B5EF4-FFF2-40B4-BE49-F238E27FC236}">
                <a16:creationId xmlns:a16="http://schemas.microsoft.com/office/drawing/2014/main" id="{F400AD66-2C6D-7589-61E8-93EE2959BB00}"/>
              </a:ext>
            </a:extLst>
          </p:cNvPr>
          <p:cNvSpPr>
            <a:spLocks noGrp="1"/>
          </p:cNvSpPr>
          <p:nvPr>
            <p:ph type="body" sz="quarter" idx="10"/>
          </p:nvPr>
        </p:nvSpPr>
        <p:spPr>
          <a:xfrm>
            <a:off x="1045030" y="2161949"/>
            <a:ext cx="10072914" cy="2846279"/>
          </a:xfrm>
        </p:spPr>
        <p:txBody>
          <a:bodyPr>
            <a:normAutofit/>
          </a:bodyPr>
          <a:lstStyle/>
          <a:p>
            <a:pPr>
              <a:lnSpc>
                <a:spcPct val="150000"/>
              </a:lnSpc>
            </a:pPr>
            <a:r>
              <a:rPr lang="en-US" dirty="0"/>
              <a:t>Close monitoring from the farm vet </a:t>
            </a:r>
          </a:p>
          <a:p>
            <a:pPr>
              <a:lnSpc>
                <a:spcPct val="150000"/>
              </a:lnSpc>
            </a:pPr>
            <a:r>
              <a:rPr lang="en-US" dirty="0"/>
              <a:t>Slaughter house visit for lung scoring </a:t>
            </a:r>
          </a:p>
          <a:p>
            <a:pPr>
              <a:lnSpc>
                <a:spcPct val="150000"/>
              </a:lnSpc>
            </a:pPr>
            <a:r>
              <a:rPr lang="en-US" dirty="0"/>
              <a:t>Monitor the growth of the animals </a:t>
            </a:r>
          </a:p>
          <a:p>
            <a:pPr>
              <a:lnSpc>
                <a:spcPct val="150000"/>
              </a:lnSpc>
            </a:pPr>
            <a:r>
              <a:rPr lang="en-US" dirty="0"/>
              <a:t>Record keeping of the mortality and other wasting pigs. </a:t>
            </a:r>
          </a:p>
        </p:txBody>
      </p:sp>
    </p:spTree>
    <p:extLst>
      <p:ext uri="{BB962C8B-B14F-4D97-AF65-F5344CB8AC3E}">
        <p14:creationId xmlns:p14="http://schemas.microsoft.com/office/powerpoint/2010/main" val="3046455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D1AA8-6FE7-9B8C-4642-145716863838}"/>
              </a:ext>
            </a:extLst>
          </p:cNvPr>
          <p:cNvSpPr>
            <a:spLocks noGrp="1"/>
          </p:cNvSpPr>
          <p:nvPr>
            <p:ph type="title"/>
          </p:nvPr>
        </p:nvSpPr>
        <p:spPr/>
        <p:txBody>
          <a:bodyPr/>
          <a:lstStyle/>
          <a:p>
            <a:pPr algn="ctr"/>
            <a:r>
              <a:rPr lang="en-US" b="1" dirty="0">
                <a:solidFill>
                  <a:srgbClr val="FF0000"/>
                </a:solidFill>
              </a:rPr>
              <a:t>Use of feed antibiotics </a:t>
            </a:r>
          </a:p>
        </p:txBody>
      </p:sp>
      <p:sp>
        <p:nvSpPr>
          <p:cNvPr id="3" name="Text Placeholder 2">
            <a:extLst>
              <a:ext uri="{FF2B5EF4-FFF2-40B4-BE49-F238E27FC236}">
                <a16:creationId xmlns:a16="http://schemas.microsoft.com/office/drawing/2014/main" id="{E3937E6F-C530-2DA4-F8D8-5D595B70CB1E}"/>
              </a:ext>
            </a:extLst>
          </p:cNvPr>
          <p:cNvSpPr>
            <a:spLocks noGrp="1"/>
          </p:cNvSpPr>
          <p:nvPr>
            <p:ph type="body" sz="quarter" idx="10"/>
          </p:nvPr>
        </p:nvSpPr>
        <p:spPr>
          <a:xfrm>
            <a:off x="1045030" y="2161949"/>
            <a:ext cx="10072914" cy="2779167"/>
          </a:xfrm>
        </p:spPr>
        <p:txBody>
          <a:bodyPr>
            <a:normAutofit fontScale="77500" lnSpcReduction="20000"/>
          </a:bodyPr>
          <a:lstStyle/>
          <a:p>
            <a:pPr>
              <a:lnSpc>
                <a:spcPct val="170000"/>
              </a:lnSpc>
            </a:pPr>
            <a:r>
              <a:rPr lang="en-US" dirty="0"/>
              <a:t>The farm use only feed antibiotic for 10 days after weaning to control cases of </a:t>
            </a:r>
            <a:r>
              <a:rPr lang="en-US" dirty="0" err="1"/>
              <a:t>S.suis</a:t>
            </a:r>
            <a:r>
              <a:rPr lang="en-US" dirty="0"/>
              <a:t> and PWDS .</a:t>
            </a:r>
          </a:p>
          <a:p>
            <a:pPr>
              <a:lnSpc>
                <a:spcPct val="170000"/>
              </a:lnSpc>
            </a:pPr>
            <a:r>
              <a:rPr lang="en-US" dirty="0"/>
              <a:t>In case we have an outbreak of enteric or respiratory disease we use antimicrobials when the vet visit the farm and the first approach is wait and close monitor the pigs.</a:t>
            </a:r>
          </a:p>
          <a:p>
            <a:pPr>
              <a:lnSpc>
                <a:spcPct val="170000"/>
              </a:lnSpc>
            </a:pPr>
            <a:r>
              <a:rPr lang="en-US" dirty="0"/>
              <a:t>Use of water antibiotics and injection to affected pigs.</a:t>
            </a:r>
          </a:p>
          <a:p>
            <a:pPr>
              <a:lnSpc>
                <a:spcPct val="170000"/>
              </a:lnSpc>
            </a:pPr>
            <a:r>
              <a:rPr lang="en-US" dirty="0"/>
              <a:t>The last option is the use of feed antibiotics. </a:t>
            </a:r>
          </a:p>
        </p:txBody>
      </p:sp>
    </p:spTree>
    <p:extLst>
      <p:ext uri="{BB962C8B-B14F-4D97-AF65-F5344CB8AC3E}">
        <p14:creationId xmlns:p14="http://schemas.microsoft.com/office/powerpoint/2010/main" val="1619733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FEC04-DD20-5C62-58E0-13264CE79DA2}"/>
              </a:ext>
            </a:extLst>
          </p:cNvPr>
          <p:cNvSpPr>
            <a:spLocks noGrp="1"/>
          </p:cNvSpPr>
          <p:nvPr>
            <p:ph type="title"/>
          </p:nvPr>
        </p:nvSpPr>
        <p:spPr/>
        <p:txBody>
          <a:bodyPr/>
          <a:lstStyle/>
          <a:p>
            <a:pPr algn="ctr"/>
            <a:r>
              <a:rPr lang="en-US" b="1" dirty="0">
                <a:solidFill>
                  <a:srgbClr val="FF0000"/>
                </a:solidFill>
              </a:rPr>
              <a:t>Vaccination protocol </a:t>
            </a:r>
          </a:p>
        </p:txBody>
      </p:sp>
      <p:sp>
        <p:nvSpPr>
          <p:cNvPr id="3" name="Text Placeholder 2">
            <a:extLst>
              <a:ext uri="{FF2B5EF4-FFF2-40B4-BE49-F238E27FC236}">
                <a16:creationId xmlns:a16="http://schemas.microsoft.com/office/drawing/2014/main" id="{3A67B0D1-9DDC-4A41-FAE5-29C4F7CF8938}"/>
              </a:ext>
            </a:extLst>
          </p:cNvPr>
          <p:cNvSpPr>
            <a:spLocks noGrp="1"/>
          </p:cNvSpPr>
          <p:nvPr>
            <p:ph type="body" sz="quarter" idx="10"/>
          </p:nvPr>
        </p:nvSpPr>
        <p:spPr>
          <a:xfrm>
            <a:off x="1045030" y="2161949"/>
            <a:ext cx="10072914" cy="2611387"/>
          </a:xfrm>
        </p:spPr>
        <p:txBody>
          <a:bodyPr>
            <a:normAutofit fontScale="92500" lnSpcReduction="20000"/>
          </a:bodyPr>
          <a:lstStyle/>
          <a:p>
            <a:pPr>
              <a:lnSpc>
                <a:spcPct val="200000"/>
              </a:lnSpc>
            </a:pPr>
            <a:r>
              <a:rPr lang="en-US" dirty="0"/>
              <a:t>Serological investigation has indicated that we have outbreak of Swine Influenza virus and we have include it in our vaccination protocol (</a:t>
            </a:r>
            <a:r>
              <a:rPr lang="en-US" dirty="0" err="1"/>
              <a:t>Respiporc</a:t>
            </a:r>
            <a:r>
              <a:rPr lang="en-US" dirty="0"/>
              <a:t> Flu )  .</a:t>
            </a:r>
          </a:p>
          <a:p>
            <a:pPr>
              <a:lnSpc>
                <a:spcPct val="200000"/>
              </a:lnSpc>
            </a:pPr>
            <a:r>
              <a:rPr lang="en-US" dirty="0"/>
              <a:t>Also we have change the vaccine for sow and gilts in order to increase immunization for Clostridium type A  (</a:t>
            </a:r>
            <a:r>
              <a:rPr lang="en-US" dirty="0" err="1"/>
              <a:t>Enteroporc</a:t>
            </a:r>
            <a:r>
              <a:rPr lang="en-US" dirty="0"/>
              <a:t> Coli AC).</a:t>
            </a:r>
          </a:p>
        </p:txBody>
      </p:sp>
    </p:spTree>
    <p:extLst>
      <p:ext uri="{BB962C8B-B14F-4D97-AF65-F5344CB8AC3E}">
        <p14:creationId xmlns:p14="http://schemas.microsoft.com/office/powerpoint/2010/main" val="3258250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FCEDF-269E-3F80-9DB6-4A81C5AD3358}"/>
              </a:ext>
            </a:extLst>
          </p:cNvPr>
          <p:cNvSpPr>
            <a:spLocks noGrp="1"/>
          </p:cNvSpPr>
          <p:nvPr>
            <p:ph type="title"/>
          </p:nvPr>
        </p:nvSpPr>
        <p:spPr/>
        <p:txBody>
          <a:bodyPr/>
          <a:lstStyle/>
          <a:p>
            <a:pPr algn="ctr"/>
            <a:r>
              <a:rPr lang="en-US" b="1" dirty="0">
                <a:solidFill>
                  <a:srgbClr val="FF0000"/>
                </a:solidFill>
              </a:rPr>
              <a:t>Kg of active ingredient </a:t>
            </a:r>
          </a:p>
        </p:txBody>
      </p:sp>
      <p:graphicFrame>
        <p:nvGraphicFramePr>
          <p:cNvPr id="4" name="Table 3">
            <a:extLst>
              <a:ext uri="{FF2B5EF4-FFF2-40B4-BE49-F238E27FC236}">
                <a16:creationId xmlns:a16="http://schemas.microsoft.com/office/drawing/2014/main" id="{B86AD87B-CA2A-ED71-4C06-0E4D2D15D10D}"/>
              </a:ext>
            </a:extLst>
          </p:cNvPr>
          <p:cNvGraphicFramePr>
            <a:graphicFrameLocks noGrp="1"/>
          </p:cNvGraphicFramePr>
          <p:nvPr>
            <p:extLst>
              <p:ext uri="{D42A27DB-BD31-4B8C-83A1-F6EECF244321}">
                <p14:modId xmlns:p14="http://schemas.microsoft.com/office/powerpoint/2010/main" val="3679545287"/>
              </p:ext>
            </p:extLst>
          </p:nvPr>
        </p:nvGraphicFramePr>
        <p:xfrm>
          <a:off x="2684478" y="2161948"/>
          <a:ext cx="7248087" cy="3223784"/>
        </p:xfrm>
        <a:graphic>
          <a:graphicData uri="http://schemas.openxmlformats.org/drawingml/2006/table">
            <a:tbl>
              <a:tblPr>
                <a:tableStyleId>{5C22544A-7EE6-4342-B048-85BDC9FD1C3A}</a:tableStyleId>
              </a:tblPr>
              <a:tblGrid>
                <a:gridCol w="1018764">
                  <a:extLst>
                    <a:ext uri="{9D8B030D-6E8A-4147-A177-3AD203B41FA5}">
                      <a16:colId xmlns:a16="http://schemas.microsoft.com/office/drawing/2014/main" val="2106688298"/>
                    </a:ext>
                  </a:extLst>
                </a:gridCol>
                <a:gridCol w="2021612">
                  <a:extLst>
                    <a:ext uri="{9D8B030D-6E8A-4147-A177-3AD203B41FA5}">
                      <a16:colId xmlns:a16="http://schemas.microsoft.com/office/drawing/2014/main" val="1182808363"/>
                    </a:ext>
                  </a:extLst>
                </a:gridCol>
                <a:gridCol w="2377118">
                  <a:extLst>
                    <a:ext uri="{9D8B030D-6E8A-4147-A177-3AD203B41FA5}">
                      <a16:colId xmlns:a16="http://schemas.microsoft.com/office/drawing/2014/main" val="1260121638"/>
                    </a:ext>
                  </a:extLst>
                </a:gridCol>
                <a:gridCol w="1830593">
                  <a:extLst>
                    <a:ext uri="{9D8B030D-6E8A-4147-A177-3AD203B41FA5}">
                      <a16:colId xmlns:a16="http://schemas.microsoft.com/office/drawing/2014/main" val="2902798601"/>
                    </a:ext>
                  </a:extLst>
                </a:gridCol>
              </a:tblGrid>
              <a:tr h="805946">
                <a:tc>
                  <a:txBody>
                    <a:bodyPr/>
                    <a:lstStyle/>
                    <a:p>
                      <a:pPr algn="ctr" fontAlgn="b"/>
                      <a:r>
                        <a:rPr lang="en-US" sz="1800" b="1" u="none" strike="noStrike" dirty="0">
                          <a:effectLst/>
                        </a:rPr>
                        <a:t>Years</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800" b="1" u="none" strike="noStrike" dirty="0">
                          <a:effectLst/>
                          <a:highlight>
                            <a:srgbClr val="FFEB9C"/>
                          </a:highlight>
                        </a:rPr>
                        <a:t>Feed Medication/kg</a:t>
                      </a:r>
                      <a:endParaRPr lang="en-US" sz="1800" b="1" i="0" u="none" strike="noStrike" dirty="0">
                        <a:solidFill>
                          <a:srgbClr val="9C5700"/>
                        </a:solidFill>
                        <a:effectLst/>
                        <a:highlight>
                          <a:srgbClr val="FFEB9C"/>
                        </a:highlight>
                        <a:latin typeface="Calibri" panose="020F0502020204030204" pitchFamily="34" charset="0"/>
                      </a:endParaRPr>
                    </a:p>
                  </a:txBody>
                  <a:tcPr marL="0" marR="0" marT="0" marB="0" anchor="b"/>
                </a:tc>
                <a:tc>
                  <a:txBody>
                    <a:bodyPr/>
                    <a:lstStyle/>
                    <a:p>
                      <a:pPr algn="ctr" fontAlgn="b"/>
                      <a:r>
                        <a:rPr lang="en-US" sz="1800" b="1" u="none" strike="noStrike" dirty="0">
                          <a:effectLst/>
                          <a:highlight>
                            <a:srgbClr val="FFEB9C"/>
                          </a:highlight>
                        </a:rPr>
                        <a:t>Water Medication/kg </a:t>
                      </a:r>
                      <a:endParaRPr lang="en-US" sz="1800" b="1" i="0" u="none" strike="noStrike" dirty="0">
                        <a:solidFill>
                          <a:srgbClr val="9C5700"/>
                        </a:solidFill>
                        <a:effectLst/>
                        <a:highlight>
                          <a:srgbClr val="FFEB9C"/>
                        </a:highlight>
                        <a:latin typeface="Calibri" panose="020F0502020204030204" pitchFamily="34" charset="0"/>
                      </a:endParaRPr>
                    </a:p>
                  </a:txBody>
                  <a:tcPr marL="0" marR="0" marT="0" marB="0" anchor="b"/>
                </a:tc>
                <a:tc>
                  <a:txBody>
                    <a:bodyPr/>
                    <a:lstStyle/>
                    <a:p>
                      <a:pPr algn="ctr" fontAlgn="b"/>
                      <a:r>
                        <a:rPr lang="en-US" sz="1800" b="1" u="none" strike="noStrike" dirty="0">
                          <a:effectLst/>
                          <a:highlight>
                            <a:srgbClr val="FFEB9C"/>
                          </a:highlight>
                        </a:rPr>
                        <a:t>Injectables/kg </a:t>
                      </a:r>
                      <a:endParaRPr lang="en-US" sz="1800" b="1" i="0" u="none" strike="noStrike" dirty="0">
                        <a:solidFill>
                          <a:srgbClr val="9C5700"/>
                        </a:solidFill>
                        <a:effectLst/>
                        <a:highlight>
                          <a:srgbClr val="FFEB9C"/>
                        </a:highlight>
                        <a:latin typeface="Calibri" panose="020F0502020204030204" pitchFamily="34" charset="0"/>
                      </a:endParaRPr>
                    </a:p>
                  </a:txBody>
                  <a:tcPr marL="0" marR="0" marT="0" marB="0" anchor="b"/>
                </a:tc>
                <a:extLst>
                  <a:ext uri="{0D108BD9-81ED-4DB2-BD59-A6C34878D82A}">
                    <a16:rowId xmlns:a16="http://schemas.microsoft.com/office/drawing/2014/main" val="2568650045"/>
                  </a:ext>
                </a:extLst>
              </a:tr>
              <a:tr h="805946">
                <a:tc>
                  <a:txBody>
                    <a:bodyPr/>
                    <a:lstStyle/>
                    <a:p>
                      <a:pPr algn="ctr" fontAlgn="b"/>
                      <a:r>
                        <a:rPr lang="en-US" sz="1800" b="1" u="none" strike="noStrike">
                          <a:effectLst/>
                          <a:highlight>
                            <a:srgbClr val="A5A5A5"/>
                          </a:highlight>
                        </a:rPr>
                        <a:t>2022</a:t>
                      </a:r>
                      <a:endParaRPr lang="en-US" sz="1800" b="1" i="0" u="none" strike="noStrike">
                        <a:solidFill>
                          <a:srgbClr val="FFFFFF"/>
                        </a:solidFill>
                        <a:effectLst/>
                        <a:highlight>
                          <a:srgbClr val="A5A5A5"/>
                        </a:highlight>
                        <a:latin typeface="Calibri" panose="020F0502020204030204" pitchFamily="34" charset="0"/>
                      </a:endParaRPr>
                    </a:p>
                  </a:txBody>
                  <a:tcPr marL="0" marR="0" marT="0" marB="0" anchor="b"/>
                </a:tc>
                <a:tc>
                  <a:txBody>
                    <a:bodyPr/>
                    <a:lstStyle/>
                    <a:p>
                      <a:pPr algn="ctr" fontAlgn="b"/>
                      <a:r>
                        <a:rPr lang="en-US" sz="1800" b="1" u="none" strike="noStrike" dirty="0">
                          <a:effectLst/>
                        </a:rPr>
                        <a:t>11.1</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800" b="1" u="none" strike="noStrike">
                          <a:effectLst/>
                        </a:rPr>
                        <a:t>3.8</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800" b="1" u="none" strike="noStrike">
                          <a:effectLst/>
                        </a:rPr>
                        <a:t>0.2</a:t>
                      </a:r>
                      <a:endParaRPr lang="en-US" sz="1800" b="1"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794053929"/>
                  </a:ext>
                </a:extLst>
              </a:tr>
              <a:tr h="805946">
                <a:tc>
                  <a:txBody>
                    <a:bodyPr/>
                    <a:lstStyle/>
                    <a:p>
                      <a:pPr algn="ctr" fontAlgn="b"/>
                      <a:r>
                        <a:rPr lang="en-US" sz="1800" b="1" u="none" strike="noStrike">
                          <a:effectLst/>
                          <a:highlight>
                            <a:srgbClr val="A5A5A5"/>
                          </a:highlight>
                        </a:rPr>
                        <a:t>2023</a:t>
                      </a:r>
                      <a:endParaRPr lang="en-US" sz="1800" b="1" i="0" u="none" strike="noStrike">
                        <a:solidFill>
                          <a:srgbClr val="FFFFFF"/>
                        </a:solidFill>
                        <a:effectLst/>
                        <a:highlight>
                          <a:srgbClr val="A5A5A5"/>
                        </a:highlight>
                        <a:latin typeface="Calibri" panose="020F0502020204030204" pitchFamily="34" charset="0"/>
                      </a:endParaRPr>
                    </a:p>
                  </a:txBody>
                  <a:tcPr marL="0" marR="0" marT="0" marB="0" anchor="b"/>
                </a:tc>
                <a:tc>
                  <a:txBody>
                    <a:bodyPr/>
                    <a:lstStyle/>
                    <a:p>
                      <a:pPr algn="ctr" fontAlgn="b"/>
                      <a:r>
                        <a:rPr lang="en-US" sz="1800" b="1" u="none" strike="noStrike">
                          <a:effectLst/>
                        </a:rPr>
                        <a:t>2.1</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800" b="1" u="none" strike="noStrike" dirty="0">
                          <a:effectLst/>
                        </a:rPr>
                        <a:t>2.1</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800" b="1" u="none" strike="noStrike">
                          <a:effectLst/>
                        </a:rPr>
                        <a:t>0.3</a:t>
                      </a:r>
                      <a:endParaRPr lang="en-US" sz="1800" b="1"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192813108"/>
                  </a:ext>
                </a:extLst>
              </a:tr>
              <a:tr h="805946">
                <a:tc>
                  <a:txBody>
                    <a:bodyPr/>
                    <a:lstStyle/>
                    <a:p>
                      <a:pPr algn="ctr" fontAlgn="b"/>
                      <a:r>
                        <a:rPr lang="en-US" sz="1800" b="1" u="none" strike="noStrike">
                          <a:effectLst/>
                          <a:highlight>
                            <a:srgbClr val="A5A5A5"/>
                          </a:highlight>
                        </a:rPr>
                        <a:t>2024</a:t>
                      </a:r>
                      <a:endParaRPr lang="en-US" sz="1800" b="1" i="0" u="none" strike="noStrike">
                        <a:solidFill>
                          <a:srgbClr val="FFFFFF"/>
                        </a:solidFill>
                        <a:effectLst/>
                        <a:highlight>
                          <a:srgbClr val="A5A5A5"/>
                        </a:highlight>
                        <a:latin typeface="Calibri" panose="020F0502020204030204" pitchFamily="34" charset="0"/>
                      </a:endParaRPr>
                    </a:p>
                  </a:txBody>
                  <a:tcPr marL="0" marR="0" marT="0" marB="0" anchor="b"/>
                </a:tc>
                <a:tc>
                  <a:txBody>
                    <a:bodyPr/>
                    <a:lstStyle/>
                    <a:p>
                      <a:pPr algn="ctr" fontAlgn="b"/>
                      <a:r>
                        <a:rPr lang="en-US" sz="1800" b="1" u="none" strike="noStrike">
                          <a:effectLst/>
                        </a:rPr>
                        <a:t>3.53</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800" b="1" u="none" strike="noStrike" dirty="0">
                          <a:effectLst/>
                        </a:rPr>
                        <a:t>0.785</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800" b="1" u="none" strike="noStrike" dirty="0">
                          <a:effectLst/>
                        </a:rPr>
                        <a:t>0.3</a:t>
                      </a:r>
                      <a:endParaRPr lang="en-US" sz="18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33016271"/>
                  </a:ext>
                </a:extLst>
              </a:tr>
            </a:tbl>
          </a:graphicData>
        </a:graphic>
      </p:graphicFrame>
    </p:spTree>
    <p:extLst>
      <p:ext uri="{BB962C8B-B14F-4D97-AF65-F5344CB8AC3E}">
        <p14:creationId xmlns:p14="http://schemas.microsoft.com/office/powerpoint/2010/main" val="336837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39A45-5E3E-9710-ED6A-CCA9CFBBDF44}"/>
              </a:ext>
            </a:extLst>
          </p:cNvPr>
          <p:cNvSpPr>
            <a:spLocks noGrp="1"/>
          </p:cNvSpPr>
          <p:nvPr>
            <p:ph type="title"/>
          </p:nvPr>
        </p:nvSpPr>
        <p:spPr/>
        <p:txBody>
          <a:bodyPr/>
          <a:lstStyle/>
          <a:p>
            <a:pPr algn="ctr"/>
            <a:r>
              <a:rPr lang="en-US" b="1" dirty="0">
                <a:solidFill>
                  <a:srgbClr val="FF0000"/>
                </a:solidFill>
              </a:rPr>
              <a:t>Final outcome </a:t>
            </a:r>
          </a:p>
        </p:txBody>
      </p:sp>
      <p:sp>
        <p:nvSpPr>
          <p:cNvPr id="3" name="Text Placeholder 2">
            <a:extLst>
              <a:ext uri="{FF2B5EF4-FFF2-40B4-BE49-F238E27FC236}">
                <a16:creationId xmlns:a16="http://schemas.microsoft.com/office/drawing/2014/main" id="{51834468-E0DC-0492-C490-81A8DD6091FC}"/>
              </a:ext>
            </a:extLst>
          </p:cNvPr>
          <p:cNvSpPr>
            <a:spLocks noGrp="1"/>
          </p:cNvSpPr>
          <p:nvPr>
            <p:ph type="body" sz="quarter" idx="10"/>
          </p:nvPr>
        </p:nvSpPr>
        <p:spPr/>
        <p:txBody>
          <a:bodyPr>
            <a:normAutofit fontScale="70000" lnSpcReduction="20000"/>
          </a:bodyPr>
          <a:lstStyle/>
          <a:p>
            <a:pPr>
              <a:lnSpc>
                <a:spcPct val="200000"/>
              </a:lnSpc>
            </a:pPr>
            <a:r>
              <a:rPr lang="en-US" dirty="0"/>
              <a:t>We have manage to reduce the use of antibiotics 37% in each year.</a:t>
            </a:r>
          </a:p>
          <a:p>
            <a:pPr>
              <a:lnSpc>
                <a:spcPct val="200000"/>
              </a:lnSpc>
            </a:pPr>
            <a:r>
              <a:rPr lang="en-US" dirty="0"/>
              <a:t>We have reduce both feed and water antibiotics.</a:t>
            </a:r>
          </a:p>
          <a:p>
            <a:pPr>
              <a:lnSpc>
                <a:spcPct val="200000"/>
              </a:lnSpc>
            </a:pPr>
            <a:r>
              <a:rPr lang="en-US" dirty="0"/>
              <a:t>Also we have manage to reduce the use of antibiotic to control neonatal diarrhea with the use of probiotics .</a:t>
            </a:r>
          </a:p>
        </p:txBody>
      </p:sp>
    </p:spTree>
    <p:extLst>
      <p:ext uri="{BB962C8B-B14F-4D97-AF65-F5344CB8AC3E}">
        <p14:creationId xmlns:p14="http://schemas.microsoft.com/office/powerpoint/2010/main" val="757999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93F2A-314D-2FC5-5959-8C694D622A9A}"/>
              </a:ext>
            </a:extLst>
          </p:cNvPr>
          <p:cNvSpPr>
            <a:spLocks noGrp="1"/>
          </p:cNvSpPr>
          <p:nvPr>
            <p:ph type="title"/>
          </p:nvPr>
        </p:nvSpPr>
        <p:spPr/>
        <p:txBody>
          <a:bodyPr/>
          <a:lstStyle/>
          <a:p>
            <a:pPr algn="ctr"/>
            <a:r>
              <a:rPr lang="en-US" b="1" dirty="0">
                <a:solidFill>
                  <a:srgbClr val="FF0000"/>
                </a:solidFill>
              </a:rPr>
              <a:t>Final outcome </a:t>
            </a:r>
          </a:p>
        </p:txBody>
      </p:sp>
      <p:sp>
        <p:nvSpPr>
          <p:cNvPr id="3" name="Text Placeholder 2">
            <a:extLst>
              <a:ext uri="{FF2B5EF4-FFF2-40B4-BE49-F238E27FC236}">
                <a16:creationId xmlns:a16="http://schemas.microsoft.com/office/drawing/2014/main" id="{472194A4-BDA6-8430-806D-5E3DA7B98CD3}"/>
              </a:ext>
            </a:extLst>
          </p:cNvPr>
          <p:cNvSpPr>
            <a:spLocks noGrp="1"/>
          </p:cNvSpPr>
          <p:nvPr>
            <p:ph type="body" sz="quarter" idx="10"/>
          </p:nvPr>
        </p:nvSpPr>
        <p:spPr/>
        <p:txBody>
          <a:bodyPr/>
          <a:lstStyle/>
          <a:p>
            <a:endParaRPr lang="en-US" dirty="0"/>
          </a:p>
        </p:txBody>
      </p:sp>
      <p:graphicFrame>
        <p:nvGraphicFramePr>
          <p:cNvPr id="4" name="Table 3">
            <a:extLst>
              <a:ext uri="{FF2B5EF4-FFF2-40B4-BE49-F238E27FC236}">
                <a16:creationId xmlns:a16="http://schemas.microsoft.com/office/drawing/2014/main" id="{8E87B423-A180-92E1-5378-593B765B471A}"/>
              </a:ext>
            </a:extLst>
          </p:cNvPr>
          <p:cNvGraphicFramePr>
            <a:graphicFrameLocks noGrp="1"/>
          </p:cNvGraphicFramePr>
          <p:nvPr>
            <p:extLst>
              <p:ext uri="{D42A27DB-BD31-4B8C-83A1-F6EECF244321}">
                <p14:modId xmlns:p14="http://schemas.microsoft.com/office/powerpoint/2010/main" val="3378981348"/>
              </p:ext>
            </p:extLst>
          </p:nvPr>
        </p:nvGraphicFramePr>
        <p:xfrm>
          <a:off x="3246539" y="2431708"/>
          <a:ext cx="5780015" cy="3138582"/>
        </p:xfrm>
        <a:graphic>
          <a:graphicData uri="http://schemas.openxmlformats.org/drawingml/2006/table">
            <a:tbl>
              <a:tblPr>
                <a:tableStyleId>{5C22544A-7EE6-4342-B048-85BDC9FD1C3A}</a:tableStyleId>
              </a:tblPr>
              <a:tblGrid>
                <a:gridCol w="1585140">
                  <a:extLst>
                    <a:ext uri="{9D8B030D-6E8A-4147-A177-3AD203B41FA5}">
                      <a16:colId xmlns:a16="http://schemas.microsoft.com/office/drawing/2014/main" val="728122156"/>
                    </a:ext>
                  </a:extLst>
                </a:gridCol>
                <a:gridCol w="1419733">
                  <a:extLst>
                    <a:ext uri="{9D8B030D-6E8A-4147-A177-3AD203B41FA5}">
                      <a16:colId xmlns:a16="http://schemas.microsoft.com/office/drawing/2014/main" val="438545225"/>
                    </a:ext>
                  </a:extLst>
                </a:gridCol>
                <a:gridCol w="2775142">
                  <a:extLst>
                    <a:ext uri="{9D8B030D-6E8A-4147-A177-3AD203B41FA5}">
                      <a16:colId xmlns:a16="http://schemas.microsoft.com/office/drawing/2014/main" val="1181514258"/>
                    </a:ext>
                  </a:extLst>
                </a:gridCol>
              </a:tblGrid>
              <a:tr h="803783">
                <a:tc>
                  <a:txBody>
                    <a:bodyPr/>
                    <a:lstStyle/>
                    <a:p>
                      <a:pPr algn="ctr" fontAlgn="b"/>
                      <a:r>
                        <a:rPr lang="en-US" sz="2000" b="1" u="none" strike="noStrike" dirty="0">
                          <a:effectLst/>
                          <a:highlight>
                            <a:srgbClr val="A5A5A5"/>
                          </a:highlight>
                        </a:rPr>
                        <a:t>Years</a:t>
                      </a:r>
                      <a:endParaRPr lang="en-US" sz="2000" b="1" i="0" u="none" strike="noStrike" dirty="0">
                        <a:solidFill>
                          <a:srgbClr val="FFFFFF"/>
                        </a:solidFill>
                        <a:effectLst/>
                        <a:highlight>
                          <a:srgbClr val="A5A5A5"/>
                        </a:highlight>
                        <a:latin typeface="Calibri" panose="020F0502020204030204" pitchFamily="34" charset="0"/>
                      </a:endParaRPr>
                    </a:p>
                  </a:txBody>
                  <a:tcPr marL="9525" marR="9525" marT="9525" marB="0" anchor="b"/>
                </a:tc>
                <a:tc>
                  <a:txBody>
                    <a:bodyPr/>
                    <a:lstStyle/>
                    <a:p>
                      <a:pPr algn="ctr" fontAlgn="b"/>
                      <a:r>
                        <a:rPr lang="en-US" sz="2000" b="1" u="none" strike="noStrike">
                          <a:effectLst/>
                          <a:highlight>
                            <a:srgbClr val="FFEB9C"/>
                          </a:highlight>
                        </a:rPr>
                        <a:t>PCU mg/kg</a:t>
                      </a:r>
                      <a:endParaRPr lang="en-US" sz="2000" b="1" i="0" u="none" strike="noStrike">
                        <a:solidFill>
                          <a:srgbClr val="9C5700"/>
                        </a:solidFill>
                        <a:effectLst/>
                        <a:highlight>
                          <a:srgbClr val="FFEB9C"/>
                        </a:highlight>
                        <a:latin typeface="Calibri" panose="020F0502020204030204" pitchFamily="34" charset="0"/>
                      </a:endParaRPr>
                    </a:p>
                  </a:txBody>
                  <a:tcPr marL="9525" marR="9525" marT="9525" marB="0" anchor="b"/>
                </a:tc>
                <a:tc>
                  <a:txBody>
                    <a:bodyPr/>
                    <a:lstStyle/>
                    <a:p>
                      <a:pPr algn="ctr" fontAlgn="b"/>
                      <a:r>
                        <a:rPr lang="en-US" sz="2000" b="1" u="none" strike="noStrike">
                          <a:effectLst/>
                          <a:highlight>
                            <a:srgbClr val="FFEB9C"/>
                          </a:highlight>
                        </a:rPr>
                        <a:t>Veterinary Services formula </a:t>
                      </a:r>
                      <a:endParaRPr lang="en-US" sz="2000" b="1" i="0" u="none" strike="noStrike">
                        <a:solidFill>
                          <a:srgbClr val="9C5700"/>
                        </a:solidFill>
                        <a:effectLst/>
                        <a:highlight>
                          <a:srgbClr val="FFEB9C"/>
                        </a:highlight>
                        <a:latin typeface="Calibri" panose="020F0502020204030204" pitchFamily="34" charset="0"/>
                      </a:endParaRPr>
                    </a:p>
                  </a:txBody>
                  <a:tcPr marL="9525" marR="9525" marT="9525" marB="0" anchor="b"/>
                </a:tc>
                <a:extLst>
                  <a:ext uri="{0D108BD9-81ED-4DB2-BD59-A6C34878D82A}">
                    <a16:rowId xmlns:a16="http://schemas.microsoft.com/office/drawing/2014/main" val="1365153506"/>
                  </a:ext>
                </a:extLst>
              </a:tr>
              <a:tr h="765508">
                <a:tc>
                  <a:txBody>
                    <a:bodyPr/>
                    <a:lstStyle/>
                    <a:p>
                      <a:pPr algn="ctr" fontAlgn="b"/>
                      <a:r>
                        <a:rPr lang="en-US" sz="2000" b="1" u="none" strike="noStrike" dirty="0">
                          <a:effectLst/>
                          <a:highlight>
                            <a:srgbClr val="A5A5A5"/>
                          </a:highlight>
                        </a:rPr>
                        <a:t>2022</a:t>
                      </a:r>
                      <a:endParaRPr lang="en-US" sz="2000" b="1" i="0" u="none" strike="noStrike" dirty="0">
                        <a:solidFill>
                          <a:srgbClr val="FFFFFF"/>
                        </a:solidFill>
                        <a:effectLst/>
                        <a:highlight>
                          <a:srgbClr val="A5A5A5"/>
                        </a:highlight>
                        <a:latin typeface="Calibri" panose="020F0502020204030204" pitchFamily="34" charset="0"/>
                      </a:endParaRPr>
                    </a:p>
                  </a:txBody>
                  <a:tcPr marL="9525" marR="9525" marT="9525" marB="0" anchor="b"/>
                </a:tc>
                <a:tc>
                  <a:txBody>
                    <a:bodyPr/>
                    <a:lstStyle/>
                    <a:p>
                      <a:pPr algn="ctr" fontAlgn="b"/>
                      <a:r>
                        <a:rPr lang="en-US" sz="2000" b="1" u="none" strike="noStrike">
                          <a:effectLst/>
                        </a:rPr>
                        <a:t>225.58</a:t>
                      </a:r>
                      <a:endParaRPr lang="en-US" sz="2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b="1" u="none" strike="noStrike" dirty="0">
                          <a:effectLst/>
                        </a:rPr>
                        <a:t>1.31</a:t>
                      </a:r>
                      <a:endParaRPr lang="en-US" sz="20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76075634"/>
                  </a:ext>
                </a:extLst>
              </a:tr>
              <a:tr h="765508">
                <a:tc>
                  <a:txBody>
                    <a:bodyPr/>
                    <a:lstStyle/>
                    <a:p>
                      <a:pPr algn="ctr" fontAlgn="b"/>
                      <a:r>
                        <a:rPr lang="en-US" sz="2000" b="1" u="none" strike="noStrike">
                          <a:effectLst/>
                          <a:highlight>
                            <a:srgbClr val="A5A5A5"/>
                          </a:highlight>
                        </a:rPr>
                        <a:t>2023</a:t>
                      </a:r>
                      <a:endParaRPr lang="en-US" sz="2000" b="1" i="0" u="none" strike="noStrike">
                        <a:solidFill>
                          <a:srgbClr val="FFFFFF"/>
                        </a:solidFill>
                        <a:effectLst/>
                        <a:highlight>
                          <a:srgbClr val="A5A5A5"/>
                        </a:highlight>
                        <a:latin typeface="Calibri" panose="020F0502020204030204" pitchFamily="34" charset="0"/>
                      </a:endParaRPr>
                    </a:p>
                  </a:txBody>
                  <a:tcPr marL="9525" marR="9525" marT="9525" marB="0" anchor="b"/>
                </a:tc>
                <a:tc>
                  <a:txBody>
                    <a:bodyPr/>
                    <a:lstStyle/>
                    <a:p>
                      <a:pPr algn="ctr" fontAlgn="b"/>
                      <a:r>
                        <a:rPr lang="en-US" sz="2000" b="1" u="none" strike="noStrike" dirty="0">
                          <a:effectLst/>
                        </a:rPr>
                        <a:t>137.0</a:t>
                      </a:r>
                      <a:endParaRPr lang="en-US"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b="1" u="none" strike="noStrike" dirty="0">
                          <a:effectLst/>
                        </a:rPr>
                        <a:t>0.9</a:t>
                      </a:r>
                      <a:endParaRPr lang="en-US" sz="20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35082786"/>
                  </a:ext>
                </a:extLst>
              </a:tr>
              <a:tr h="803783">
                <a:tc>
                  <a:txBody>
                    <a:bodyPr/>
                    <a:lstStyle/>
                    <a:p>
                      <a:pPr algn="ctr" fontAlgn="b"/>
                      <a:r>
                        <a:rPr lang="en-US" sz="2000" b="1" u="none" strike="noStrike">
                          <a:effectLst/>
                          <a:highlight>
                            <a:srgbClr val="A5A5A5"/>
                          </a:highlight>
                        </a:rPr>
                        <a:t>2024</a:t>
                      </a:r>
                      <a:endParaRPr lang="en-US" sz="2000" b="1" i="0" u="none" strike="noStrike">
                        <a:solidFill>
                          <a:srgbClr val="FFFFFF"/>
                        </a:solidFill>
                        <a:effectLst/>
                        <a:highlight>
                          <a:srgbClr val="A5A5A5"/>
                        </a:highlight>
                        <a:latin typeface="Calibri" panose="020F0502020204030204" pitchFamily="34" charset="0"/>
                      </a:endParaRPr>
                    </a:p>
                  </a:txBody>
                  <a:tcPr marL="9525" marR="9525" marT="9525" marB="0" anchor="b"/>
                </a:tc>
                <a:tc>
                  <a:txBody>
                    <a:bodyPr/>
                    <a:lstStyle/>
                    <a:p>
                      <a:pPr algn="ctr" fontAlgn="b"/>
                      <a:r>
                        <a:rPr lang="en-US" sz="2000" b="1" u="none" strike="noStrike">
                          <a:effectLst/>
                        </a:rPr>
                        <a:t>75.7</a:t>
                      </a:r>
                      <a:endParaRPr lang="en-US" sz="2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b="1" u="none" strike="noStrike" dirty="0">
                          <a:effectLst/>
                        </a:rPr>
                        <a:t>0.48</a:t>
                      </a:r>
                      <a:endParaRPr lang="en-US" sz="20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35010748"/>
                  </a:ext>
                </a:extLst>
              </a:tr>
            </a:tbl>
          </a:graphicData>
        </a:graphic>
      </p:graphicFrame>
    </p:spTree>
    <p:extLst>
      <p:ext uri="{BB962C8B-B14F-4D97-AF65-F5344CB8AC3E}">
        <p14:creationId xmlns:p14="http://schemas.microsoft.com/office/powerpoint/2010/main" val="3628534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AA22A-56B9-DB17-51C9-7A0E8BB577E8}"/>
              </a:ext>
            </a:extLst>
          </p:cNvPr>
          <p:cNvSpPr>
            <a:spLocks noGrp="1"/>
          </p:cNvSpPr>
          <p:nvPr>
            <p:ph type="title"/>
          </p:nvPr>
        </p:nvSpPr>
        <p:spPr/>
        <p:txBody>
          <a:bodyPr/>
          <a:lstStyle/>
          <a:p>
            <a:pPr algn="ctr"/>
            <a:r>
              <a:rPr lang="en-US" b="1" dirty="0">
                <a:solidFill>
                  <a:srgbClr val="FF0000"/>
                </a:solidFill>
              </a:rPr>
              <a:t>Next step </a:t>
            </a:r>
          </a:p>
        </p:txBody>
      </p:sp>
      <p:sp>
        <p:nvSpPr>
          <p:cNvPr id="3" name="Text Placeholder 2">
            <a:extLst>
              <a:ext uri="{FF2B5EF4-FFF2-40B4-BE49-F238E27FC236}">
                <a16:creationId xmlns:a16="http://schemas.microsoft.com/office/drawing/2014/main" id="{A66461FC-CC42-7329-7947-3EA3358340DC}"/>
              </a:ext>
            </a:extLst>
          </p:cNvPr>
          <p:cNvSpPr>
            <a:spLocks noGrp="1"/>
          </p:cNvSpPr>
          <p:nvPr>
            <p:ph type="body" sz="quarter" idx="10"/>
          </p:nvPr>
        </p:nvSpPr>
        <p:spPr/>
        <p:txBody>
          <a:bodyPr/>
          <a:lstStyle/>
          <a:p>
            <a:r>
              <a:rPr lang="en-US" dirty="0"/>
              <a:t>Reduce the use of injectable antibiotic in sows with close monitoring during farrowing.</a:t>
            </a:r>
          </a:p>
          <a:p>
            <a:r>
              <a:rPr lang="en-US" dirty="0"/>
              <a:t>Reduce the movement of the pigs in order to reduce the stress factors.</a:t>
            </a:r>
          </a:p>
          <a:p>
            <a:r>
              <a:rPr lang="en-US" dirty="0"/>
              <a:t>Build new facilities for weaners pigs .</a:t>
            </a:r>
          </a:p>
          <a:p>
            <a:pPr marL="0" indent="0">
              <a:buNone/>
            </a:pPr>
            <a:endParaRPr lang="en-US" dirty="0"/>
          </a:p>
        </p:txBody>
      </p:sp>
    </p:spTree>
    <p:extLst>
      <p:ext uri="{BB962C8B-B14F-4D97-AF65-F5344CB8AC3E}">
        <p14:creationId xmlns:p14="http://schemas.microsoft.com/office/powerpoint/2010/main" val="1387376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C1351-3F58-8CE2-D091-031A06F2653D}"/>
              </a:ext>
            </a:extLst>
          </p:cNvPr>
          <p:cNvSpPr>
            <a:spLocks noGrp="1"/>
          </p:cNvSpPr>
          <p:nvPr>
            <p:ph type="title"/>
          </p:nvPr>
        </p:nvSpPr>
        <p:spPr/>
        <p:txBody>
          <a:bodyPr/>
          <a:lstStyle/>
          <a:p>
            <a:pPr algn="ctr"/>
            <a:r>
              <a:rPr lang="en-US" b="1" dirty="0">
                <a:solidFill>
                  <a:srgbClr val="FF0000"/>
                </a:solidFill>
              </a:rPr>
              <a:t>Conclusions</a:t>
            </a:r>
            <a:r>
              <a:rPr lang="en-US" dirty="0"/>
              <a:t> </a:t>
            </a:r>
          </a:p>
        </p:txBody>
      </p:sp>
      <p:sp>
        <p:nvSpPr>
          <p:cNvPr id="3" name="Text Placeholder 2">
            <a:extLst>
              <a:ext uri="{FF2B5EF4-FFF2-40B4-BE49-F238E27FC236}">
                <a16:creationId xmlns:a16="http://schemas.microsoft.com/office/drawing/2014/main" id="{E28669D8-7AAB-5FF8-A8B9-3445082A450A}"/>
              </a:ext>
            </a:extLst>
          </p:cNvPr>
          <p:cNvSpPr>
            <a:spLocks noGrp="1"/>
          </p:cNvSpPr>
          <p:nvPr>
            <p:ph type="body" sz="quarter" idx="10"/>
          </p:nvPr>
        </p:nvSpPr>
        <p:spPr>
          <a:xfrm>
            <a:off x="1045030" y="1585519"/>
            <a:ext cx="10072914" cy="4924338"/>
          </a:xfrm>
        </p:spPr>
        <p:txBody>
          <a:bodyPr>
            <a:normAutofit fontScale="62500" lnSpcReduction="20000"/>
          </a:bodyPr>
          <a:lstStyle/>
          <a:p>
            <a:pPr>
              <a:lnSpc>
                <a:spcPct val="220000"/>
              </a:lnSpc>
            </a:pPr>
            <a:r>
              <a:rPr lang="en-US" dirty="0"/>
              <a:t>Close co operation of the farmer and the vet .</a:t>
            </a:r>
          </a:p>
          <a:p>
            <a:pPr>
              <a:lnSpc>
                <a:spcPct val="220000"/>
              </a:lnSpc>
            </a:pPr>
            <a:r>
              <a:rPr lang="en-US" dirty="0"/>
              <a:t>The road will be difficult and both farmer and vet will faces difficulties for implementing this program.</a:t>
            </a:r>
          </a:p>
          <a:p>
            <a:pPr>
              <a:lnSpc>
                <a:spcPct val="220000"/>
              </a:lnSpc>
            </a:pPr>
            <a:r>
              <a:rPr lang="en-US" dirty="0"/>
              <a:t>There is not a magic recipe and you need to take small step each time.</a:t>
            </a:r>
          </a:p>
          <a:p>
            <a:pPr>
              <a:lnSpc>
                <a:spcPct val="220000"/>
              </a:lnSpc>
            </a:pPr>
            <a:r>
              <a:rPr lang="en-US" dirty="0"/>
              <a:t>We need a very good record keeping.</a:t>
            </a:r>
          </a:p>
          <a:p>
            <a:pPr>
              <a:lnSpc>
                <a:spcPct val="220000"/>
              </a:lnSpc>
            </a:pPr>
            <a:r>
              <a:rPr lang="en-US" dirty="0"/>
              <a:t>The farm and vet need to speak on daily and then weekly base in the first step of the implementation of the program. </a:t>
            </a:r>
          </a:p>
          <a:p>
            <a:pPr>
              <a:lnSpc>
                <a:spcPct val="220000"/>
              </a:lnSpc>
            </a:pPr>
            <a:r>
              <a:rPr lang="en-US" dirty="0"/>
              <a:t>Every farm is a new challenge and failure will always come up. </a:t>
            </a:r>
          </a:p>
          <a:p>
            <a:pPr>
              <a:lnSpc>
                <a:spcPct val="220000"/>
              </a:lnSpc>
            </a:pPr>
            <a:r>
              <a:rPr lang="en-US" dirty="0"/>
              <a:t>We need to increase biosecurity and reduce the number of people entering the farm .</a:t>
            </a:r>
          </a:p>
        </p:txBody>
      </p:sp>
    </p:spTree>
    <p:extLst>
      <p:ext uri="{BB962C8B-B14F-4D97-AF65-F5344CB8AC3E}">
        <p14:creationId xmlns:p14="http://schemas.microsoft.com/office/powerpoint/2010/main" val="161022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2C903-C8CD-342F-E5E7-BC047A0EC4D6}"/>
              </a:ext>
            </a:extLst>
          </p:cNvPr>
          <p:cNvSpPr>
            <a:spLocks noGrp="1"/>
          </p:cNvSpPr>
          <p:nvPr>
            <p:ph type="title"/>
          </p:nvPr>
        </p:nvSpPr>
        <p:spPr/>
        <p:txBody>
          <a:bodyPr>
            <a:normAutofit/>
          </a:bodyPr>
          <a:lstStyle/>
          <a:p>
            <a:pPr algn="ctr"/>
            <a:r>
              <a:rPr lang="en-US" sz="3200" b="1" dirty="0">
                <a:solidFill>
                  <a:srgbClr val="C00000"/>
                </a:solidFill>
              </a:rPr>
              <a:t>Thanks for your Attention!</a:t>
            </a:r>
          </a:p>
        </p:txBody>
      </p:sp>
      <p:pic>
        <p:nvPicPr>
          <p:cNvPr id="4" name="Picture 3" descr="A close up of a sign&#10;&#10;Description automatically generated">
            <a:extLst>
              <a:ext uri="{FF2B5EF4-FFF2-40B4-BE49-F238E27FC236}">
                <a16:creationId xmlns:a16="http://schemas.microsoft.com/office/drawing/2014/main" id="{F21B06C1-8A8C-C251-8D86-DB901DBE14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9792" y="2789328"/>
            <a:ext cx="1852416" cy="1852416"/>
          </a:xfrm>
          <a:prstGeom prst="rect">
            <a:avLst/>
          </a:prstGeom>
        </p:spPr>
      </p:pic>
      <p:pic>
        <p:nvPicPr>
          <p:cNvPr id="6" name="Picture 5">
            <a:extLst>
              <a:ext uri="{FF2B5EF4-FFF2-40B4-BE49-F238E27FC236}">
                <a16:creationId xmlns:a16="http://schemas.microsoft.com/office/drawing/2014/main" id="{09FA2C74-440A-7D96-2795-70473D5F63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07829" y="6035226"/>
            <a:ext cx="3984171" cy="822773"/>
          </a:xfrm>
          <a:prstGeom prst="rect">
            <a:avLst/>
          </a:prstGeom>
        </p:spPr>
      </p:pic>
      <p:cxnSp>
        <p:nvCxnSpPr>
          <p:cNvPr id="7" name="Straight Connector 6">
            <a:extLst>
              <a:ext uri="{FF2B5EF4-FFF2-40B4-BE49-F238E27FC236}">
                <a16:creationId xmlns:a16="http://schemas.microsoft.com/office/drawing/2014/main" id="{DDB802CE-2296-E49A-FF5B-8E3ACF7700E4}"/>
              </a:ext>
            </a:extLst>
          </p:cNvPr>
          <p:cNvCxnSpPr/>
          <p:nvPr/>
        </p:nvCxnSpPr>
        <p:spPr>
          <a:xfrm>
            <a:off x="918883" y="1513107"/>
            <a:ext cx="10434917" cy="0"/>
          </a:xfrm>
          <a:prstGeom prst="line">
            <a:avLst/>
          </a:prstGeom>
          <a:ln>
            <a:solidFill>
              <a:schemeClr val="accent3"/>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2710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AD081-60E1-7E7C-63DC-B371012B556B}"/>
              </a:ext>
            </a:extLst>
          </p:cNvPr>
          <p:cNvSpPr>
            <a:spLocks noGrp="1"/>
          </p:cNvSpPr>
          <p:nvPr>
            <p:ph type="title"/>
          </p:nvPr>
        </p:nvSpPr>
        <p:spPr/>
        <p:txBody>
          <a:bodyPr/>
          <a:lstStyle/>
          <a:p>
            <a:pPr algn="ctr"/>
            <a:r>
              <a:rPr lang="en-US" b="1" dirty="0">
                <a:solidFill>
                  <a:srgbClr val="FF0000"/>
                </a:solidFill>
              </a:rPr>
              <a:t>Farm profile</a:t>
            </a:r>
          </a:p>
        </p:txBody>
      </p:sp>
      <p:sp>
        <p:nvSpPr>
          <p:cNvPr id="3" name="Text Placeholder 2">
            <a:extLst>
              <a:ext uri="{FF2B5EF4-FFF2-40B4-BE49-F238E27FC236}">
                <a16:creationId xmlns:a16="http://schemas.microsoft.com/office/drawing/2014/main" id="{0963F28A-3F6F-81EA-028E-7025C8E51879}"/>
              </a:ext>
            </a:extLst>
          </p:cNvPr>
          <p:cNvSpPr>
            <a:spLocks noGrp="1"/>
          </p:cNvSpPr>
          <p:nvPr>
            <p:ph type="body" sz="quarter" idx="10"/>
          </p:nvPr>
        </p:nvSpPr>
        <p:spPr>
          <a:xfrm>
            <a:off x="1045030" y="2161949"/>
            <a:ext cx="10072914" cy="2670110"/>
          </a:xfrm>
        </p:spPr>
        <p:txBody>
          <a:bodyPr>
            <a:normAutofit/>
          </a:bodyPr>
          <a:lstStyle/>
          <a:p>
            <a:pPr>
              <a:lnSpc>
                <a:spcPct val="150000"/>
              </a:lnSpc>
            </a:pPr>
            <a:r>
              <a:rPr lang="en-US" dirty="0"/>
              <a:t>Number of sows :420</a:t>
            </a:r>
          </a:p>
          <a:p>
            <a:pPr>
              <a:lnSpc>
                <a:spcPct val="150000"/>
              </a:lnSpc>
            </a:pPr>
            <a:r>
              <a:rPr lang="en-US" dirty="0"/>
              <a:t>Genetic : Topics </a:t>
            </a:r>
          </a:p>
          <a:p>
            <a:pPr>
              <a:lnSpc>
                <a:spcPct val="150000"/>
              </a:lnSpc>
            </a:pPr>
            <a:r>
              <a:rPr lang="en-US" dirty="0"/>
              <a:t>The swine farm import GP sow around every 4 months .</a:t>
            </a:r>
          </a:p>
          <a:p>
            <a:pPr>
              <a:lnSpc>
                <a:spcPct val="150000"/>
              </a:lnSpc>
            </a:pPr>
            <a:r>
              <a:rPr lang="en-US" dirty="0"/>
              <a:t>Import semen from an AI boar station. </a:t>
            </a:r>
          </a:p>
        </p:txBody>
      </p:sp>
    </p:spTree>
    <p:extLst>
      <p:ext uri="{BB962C8B-B14F-4D97-AF65-F5344CB8AC3E}">
        <p14:creationId xmlns:p14="http://schemas.microsoft.com/office/powerpoint/2010/main" val="4228497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D90CD-D3FF-3E07-636D-01DD1B9249A3}"/>
              </a:ext>
            </a:extLst>
          </p:cNvPr>
          <p:cNvSpPr>
            <a:spLocks noGrp="1"/>
          </p:cNvSpPr>
          <p:nvPr>
            <p:ph type="title"/>
          </p:nvPr>
        </p:nvSpPr>
        <p:spPr/>
        <p:txBody>
          <a:bodyPr/>
          <a:lstStyle/>
          <a:p>
            <a:pPr algn="ctr"/>
            <a:r>
              <a:rPr lang="en-US" b="1" dirty="0">
                <a:solidFill>
                  <a:srgbClr val="FF0000"/>
                </a:solidFill>
              </a:rPr>
              <a:t>Farm Biosecurity level</a:t>
            </a:r>
          </a:p>
        </p:txBody>
      </p:sp>
      <p:sp>
        <p:nvSpPr>
          <p:cNvPr id="3" name="Text Placeholder 2">
            <a:extLst>
              <a:ext uri="{FF2B5EF4-FFF2-40B4-BE49-F238E27FC236}">
                <a16:creationId xmlns:a16="http://schemas.microsoft.com/office/drawing/2014/main" id="{7F5CABC0-0F19-E161-7400-D894D44F1DF0}"/>
              </a:ext>
            </a:extLst>
          </p:cNvPr>
          <p:cNvSpPr>
            <a:spLocks noGrp="1"/>
          </p:cNvSpPr>
          <p:nvPr>
            <p:ph type="body" sz="quarter" idx="10"/>
          </p:nvPr>
        </p:nvSpPr>
        <p:spPr>
          <a:xfrm>
            <a:off x="1045030" y="2161948"/>
            <a:ext cx="10072914" cy="3492231"/>
          </a:xfrm>
        </p:spPr>
        <p:txBody>
          <a:bodyPr>
            <a:normAutofit fontScale="85000" lnSpcReduction="10000"/>
          </a:bodyPr>
          <a:lstStyle/>
          <a:p>
            <a:pPr>
              <a:lnSpc>
                <a:spcPct val="170000"/>
              </a:lnSpc>
            </a:pPr>
            <a:r>
              <a:rPr lang="en-US" dirty="0"/>
              <a:t>Farm has a fence .</a:t>
            </a:r>
          </a:p>
          <a:p>
            <a:pPr>
              <a:lnSpc>
                <a:spcPct val="170000"/>
              </a:lnSpc>
            </a:pPr>
            <a:r>
              <a:rPr lang="en-US" dirty="0"/>
              <a:t>Two main entries' one for animals sales and the other close to feed facilities . </a:t>
            </a:r>
          </a:p>
          <a:p>
            <a:pPr>
              <a:lnSpc>
                <a:spcPct val="170000"/>
              </a:lnSpc>
            </a:pPr>
            <a:r>
              <a:rPr lang="en-US" dirty="0"/>
              <a:t>The feed truck before entering the farm  feed facilities are disinfected .Feed truck carry cereals , premix and other feed additives .</a:t>
            </a:r>
          </a:p>
          <a:p>
            <a:pPr>
              <a:lnSpc>
                <a:spcPct val="170000"/>
              </a:lnSpc>
            </a:pPr>
            <a:r>
              <a:rPr lang="en-US" dirty="0"/>
              <a:t>All visitor have to wear shoe covers before entering the farm.</a:t>
            </a:r>
          </a:p>
          <a:p>
            <a:pPr>
              <a:lnSpc>
                <a:spcPct val="170000"/>
              </a:lnSpc>
            </a:pPr>
            <a:r>
              <a:rPr lang="en-US" dirty="0"/>
              <a:t>All the animals tract must clean and disinfected before entering the farm.</a:t>
            </a:r>
          </a:p>
        </p:txBody>
      </p:sp>
    </p:spTree>
    <p:extLst>
      <p:ext uri="{BB962C8B-B14F-4D97-AF65-F5344CB8AC3E}">
        <p14:creationId xmlns:p14="http://schemas.microsoft.com/office/powerpoint/2010/main" val="124130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60117-EDEC-11BC-2D99-C588CF8B4D35}"/>
              </a:ext>
            </a:extLst>
          </p:cNvPr>
          <p:cNvSpPr>
            <a:spLocks noGrp="1"/>
          </p:cNvSpPr>
          <p:nvPr>
            <p:ph type="title"/>
          </p:nvPr>
        </p:nvSpPr>
        <p:spPr/>
        <p:txBody>
          <a:bodyPr/>
          <a:lstStyle/>
          <a:p>
            <a:pPr algn="ctr"/>
            <a:r>
              <a:rPr lang="en-US" b="1" dirty="0">
                <a:solidFill>
                  <a:srgbClr val="FF0000"/>
                </a:solidFill>
              </a:rPr>
              <a:t>Farm entry </a:t>
            </a:r>
          </a:p>
        </p:txBody>
      </p:sp>
      <p:sp>
        <p:nvSpPr>
          <p:cNvPr id="3" name="Text Placeholder 2">
            <a:extLst>
              <a:ext uri="{FF2B5EF4-FFF2-40B4-BE49-F238E27FC236}">
                <a16:creationId xmlns:a16="http://schemas.microsoft.com/office/drawing/2014/main" id="{25ACFE22-09D9-EAFE-DE22-3DF90CBFBC52}"/>
              </a:ext>
            </a:extLst>
          </p:cNvPr>
          <p:cNvSpPr>
            <a:spLocks noGrp="1"/>
          </p:cNvSpPr>
          <p:nvPr>
            <p:ph type="body" sz="quarter" idx="10"/>
          </p:nvPr>
        </p:nvSpPr>
        <p:spPr/>
        <p:txBody>
          <a:bodyPr/>
          <a:lstStyle/>
          <a:p>
            <a:endParaRPr lang="en-US"/>
          </a:p>
        </p:txBody>
      </p:sp>
      <p:pic>
        <p:nvPicPr>
          <p:cNvPr id="5" name="Picture 4">
            <a:extLst>
              <a:ext uri="{FF2B5EF4-FFF2-40B4-BE49-F238E27FC236}">
                <a16:creationId xmlns:a16="http://schemas.microsoft.com/office/drawing/2014/main" id="{7EE90825-3B75-8C06-9651-B113266DF3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2478" y="1853966"/>
            <a:ext cx="5143500" cy="4931329"/>
          </a:xfrm>
          <a:prstGeom prst="rect">
            <a:avLst/>
          </a:prstGeom>
        </p:spPr>
      </p:pic>
    </p:spTree>
    <p:extLst>
      <p:ext uri="{BB962C8B-B14F-4D97-AF65-F5344CB8AC3E}">
        <p14:creationId xmlns:p14="http://schemas.microsoft.com/office/powerpoint/2010/main" val="998575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360B8-D948-CD29-4529-9B823A368241}"/>
              </a:ext>
            </a:extLst>
          </p:cNvPr>
          <p:cNvSpPr>
            <a:spLocks noGrp="1"/>
          </p:cNvSpPr>
          <p:nvPr>
            <p:ph type="title"/>
          </p:nvPr>
        </p:nvSpPr>
        <p:spPr/>
        <p:txBody>
          <a:bodyPr/>
          <a:lstStyle/>
          <a:p>
            <a:pPr algn="ctr"/>
            <a:r>
              <a:rPr lang="en-US" b="1" dirty="0">
                <a:solidFill>
                  <a:srgbClr val="FF0000"/>
                </a:solidFill>
              </a:rPr>
              <a:t>Farm entry </a:t>
            </a:r>
          </a:p>
        </p:txBody>
      </p:sp>
      <p:pic>
        <p:nvPicPr>
          <p:cNvPr id="5" name="Picture 4">
            <a:extLst>
              <a:ext uri="{FF2B5EF4-FFF2-40B4-BE49-F238E27FC236}">
                <a16:creationId xmlns:a16="http://schemas.microsoft.com/office/drawing/2014/main" id="{A31206DB-08AD-AC52-FAB5-CC511D5FB5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2478" y="1686187"/>
            <a:ext cx="5143500" cy="4836254"/>
          </a:xfrm>
          <a:prstGeom prst="rect">
            <a:avLst/>
          </a:prstGeom>
        </p:spPr>
      </p:pic>
    </p:spTree>
    <p:extLst>
      <p:ext uri="{BB962C8B-B14F-4D97-AF65-F5344CB8AC3E}">
        <p14:creationId xmlns:p14="http://schemas.microsoft.com/office/powerpoint/2010/main" val="3570509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CDF26-81A0-1AF8-AD3E-49870779B23A}"/>
              </a:ext>
            </a:extLst>
          </p:cNvPr>
          <p:cNvSpPr>
            <a:spLocks noGrp="1"/>
          </p:cNvSpPr>
          <p:nvPr>
            <p:ph type="title"/>
          </p:nvPr>
        </p:nvSpPr>
        <p:spPr/>
        <p:txBody>
          <a:bodyPr/>
          <a:lstStyle/>
          <a:p>
            <a:pPr algn="ctr"/>
            <a:r>
              <a:rPr lang="en-US" b="1" dirty="0">
                <a:solidFill>
                  <a:srgbClr val="FF0000"/>
                </a:solidFill>
              </a:rPr>
              <a:t>Vaccination protocol</a:t>
            </a:r>
          </a:p>
        </p:txBody>
      </p:sp>
      <p:sp>
        <p:nvSpPr>
          <p:cNvPr id="3" name="Text Placeholder 2">
            <a:extLst>
              <a:ext uri="{FF2B5EF4-FFF2-40B4-BE49-F238E27FC236}">
                <a16:creationId xmlns:a16="http://schemas.microsoft.com/office/drawing/2014/main" id="{779E41E3-AD0B-E552-1AEA-17F25AAAC506}"/>
              </a:ext>
            </a:extLst>
          </p:cNvPr>
          <p:cNvSpPr>
            <a:spLocks noGrp="1"/>
          </p:cNvSpPr>
          <p:nvPr>
            <p:ph type="body" sz="quarter" idx="10"/>
          </p:nvPr>
        </p:nvSpPr>
        <p:spPr/>
        <p:txBody>
          <a:bodyPr>
            <a:normAutofit fontScale="77500" lnSpcReduction="20000"/>
          </a:bodyPr>
          <a:lstStyle/>
          <a:p>
            <a:pPr>
              <a:lnSpc>
                <a:spcPct val="200000"/>
              </a:lnSpc>
            </a:pPr>
            <a:r>
              <a:rPr lang="en-US" dirty="0"/>
              <a:t>Sows/ Gilts  : ERY-SENG Parvo </a:t>
            </a:r>
            <a:r>
              <a:rPr lang="en-US" dirty="0" err="1"/>
              <a:t>Hipra</a:t>
            </a:r>
            <a:r>
              <a:rPr lang="en-US" dirty="0"/>
              <a:t> </a:t>
            </a:r>
          </a:p>
          <a:p>
            <a:pPr>
              <a:lnSpc>
                <a:spcPct val="200000"/>
              </a:lnSpc>
            </a:pPr>
            <a:r>
              <a:rPr lang="en-US" dirty="0"/>
              <a:t>Sows/ Gilts : </a:t>
            </a:r>
            <a:r>
              <a:rPr lang="en-US" dirty="0" err="1"/>
              <a:t>Gletvax</a:t>
            </a:r>
            <a:r>
              <a:rPr lang="en-US" dirty="0"/>
              <a:t> </a:t>
            </a:r>
          </a:p>
          <a:p>
            <a:pPr>
              <a:lnSpc>
                <a:spcPct val="200000"/>
              </a:lnSpc>
            </a:pPr>
            <a:r>
              <a:rPr lang="en-US" dirty="0"/>
              <a:t>Piglets : </a:t>
            </a:r>
            <a:r>
              <a:rPr lang="en-US" dirty="0" err="1"/>
              <a:t>Circomax</a:t>
            </a:r>
            <a:r>
              <a:rPr lang="en-US" dirty="0"/>
              <a:t> </a:t>
            </a:r>
          </a:p>
          <a:p>
            <a:endParaRPr lang="en-US" dirty="0"/>
          </a:p>
        </p:txBody>
      </p:sp>
    </p:spTree>
    <p:extLst>
      <p:ext uri="{BB962C8B-B14F-4D97-AF65-F5344CB8AC3E}">
        <p14:creationId xmlns:p14="http://schemas.microsoft.com/office/powerpoint/2010/main" val="3990536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0B40A-6C63-BE30-590E-0B980ED3E85B}"/>
              </a:ext>
            </a:extLst>
          </p:cNvPr>
          <p:cNvSpPr>
            <a:spLocks noGrp="1"/>
          </p:cNvSpPr>
          <p:nvPr>
            <p:ph type="title"/>
          </p:nvPr>
        </p:nvSpPr>
        <p:spPr/>
        <p:txBody>
          <a:bodyPr/>
          <a:lstStyle/>
          <a:p>
            <a:pPr algn="ctr"/>
            <a:r>
              <a:rPr lang="en-US" b="1" dirty="0">
                <a:solidFill>
                  <a:srgbClr val="FF0000"/>
                </a:solidFill>
              </a:rPr>
              <a:t>Reduction of antibiotics </a:t>
            </a:r>
          </a:p>
        </p:txBody>
      </p:sp>
      <p:sp>
        <p:nvSpPr>
          <p:cNvPr id="3" name="Text Placeholder 2">
            <a:extLst>
              <a:ext uri="{FF2B5EF4-FFF2-40B4-BE49-F238E27FC236}">
                <a16:creationId xmlns:a16="http://schemas.microsoft.com/office/drawing/2014/main" id="{DA851D50-F40B-7FF8-29D8-950C7593A01F}"/>
              </a:ext>
            </a:extLst>
          </p:cNvPr>
          <p:cNvSpPr>
            <a:spLocks noGrp="1"/>
          </p:cNvSpPr>
          <p:nvPr>
            <p:ph type="body" sz="quarter" idx="10"/>
          </p:nvPr>
        </p:nvSpPr>
        <p:spPr/>
        <p:txBody>
          <a:bodyPr>
            <a:normAutofit lnSpcReduction="10000"/>
          </a:bodyPr>
          <a:lstStyle/>
          <a:p>
            <a:r>
              <a:rPr lang="en-US" dirty="0"/>
              <a:t>We have started monitoring the use of antibiotic on monthly base for the May 2022. </a:t>
            </a:r>
          </a:p>
          <a:p>
            <a:r>
              <a:rPr lang="en-US" dirty="0"/>
              <a:t>In the first excel we have only include the use of feed antibiotics .</a:t>
            </a:r>
          </a:p>
          <a:p>
            <a:r>
              <a:rPr lang="en-US" dirty="0"/>
              <a:t>The high amount of antimicrobials was use in feed for treatment  enteric and respiratory diseases.</a:t>
            </a:r>
          </a:p>
        </p:txBody>
      </p:sp>
    </p:spTree>
    <p:extLst>
      <p:ext uri="{BB962C8B-B14F-4D97-AF65-F5344CB8AC3E}">
        <p14:creationId xmlns:p14="http://schemas.microsoft.com/office/powerpoint/2010/main" val="939214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59664-1E55-79E7-2086-103260E99B13}"/>
              </a:ext>
            </a:extLst>
          </p:cNvPr>
          <p:cNvSpPr>
            <a:spLocks noGrp="1"/>
          </p:cNvSpPr>
          <p:nvPr>
            <p:ph type="title"/>
          </p:nvPr>
        </p:nvSpPr>
        <p:spPr/>
        <p:txBody>
          <a:bodyPr/>
          <a:lstStyle/>
          <a:p>
            <a:pPr algn="ctr"/>
            <a:r>
              <a:rPr lang="en-US" b="1" dirty="0">
                <a:solidFill>
                  <a:srgbClr val="FF0000"/>
                </a:solidFill>
              </a:rPr>
              <a:t>Reduction of antibiotics </a:t>
            </a:r>
          </a:p>
        </p:txBody>
      </p:sp>
      <p:sp>
        <p:nvSpPr>
          <p:cNvPr id="3" name="Text Placeholder 2">
            <a:extLst>
              <a:ext uri="{FF2B5EF4-FFF2-40B4-BE49-F238E27FC236}">
                <a16:creationId xmlns:a16="http://schemas.microsoft.com/office/drawing/2014/main" id="{1FC8A89E-5C54-C93F-EAB8-B3F5B867A8D7}"/>
              </a:ext>
            </a:extLst>
          </p:cNvPr>
          <p:cNvSpPr>
            <a:spLocks noGrp="1"/>
          </p:cNvSpPr>
          <p:nvPr>
            <p:ph type="body" sz="quarter" idx="10"/>
          </p:nvPr>
        </p:nvSpPr>
        <p:spPr>
          <a:xfrm>
            <a:off x="1045030" y="2161949"/>
            <a:ext cx="10072914" cy="2577831"/>
          </a:xfrm>
        </p:spPr>
        <p:txBody>
          <a:bodyPr>
            <a:normAutofit/>
          </a:bodyPr>
          <a:lstStyle/>
          <a:p>
            <a:r>
              <a:rPr lang="en-US" dirty="0"/>
              <a:t>The current medication scheme was continuous use of antibiotics until 15 kg of pigs </a:t>
            </a:r>
          </a:p>
          <a:p>
            <a:r>
              <a:rPr lang="en-US" dirty="0"/>
              <a:t>In pigs from 15 kg until 75 kg we used a pulse medication scheme one week   with medication and 3 weeks without medication.</a:t>
            </a:r>
          </a:p>
          <a:p>
            <a:r>
              <a:rPr lang="en-US" dirty="0"/>
              <a:t>Sporadic outbreak of mix colitis infection we control them with a medication scheme for </a:t>
            </a:r>
            <a:r>
              <a:rPr lang="en-US" dirty="0" err="1"/>
              <a:t>Tiamutin</a:t>
            </a:r>
            <a:r>
              <a:rPr lang="en-US" dirty="0"/>
              <a:t> or Lincomycin for 21 days  </a:t>
            </a:r>
          </a:p>
        </p:txBody>
      </p:sp>
    </p:spTree>
    <p:extLst>
      <p:ext uri="{BB962C8B-B14F-4D97-AF65-F5344CB8AC3E}">
        <p14:creationId xmlns:p14="http://schemas.microsoft.com/office/powerpoint/2010/main" val="2309788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A9F6D-81F9-B600-C5CC-4067F0798E4E}"/>
              </a:ext>
            </a:extLst>
          </p:cNvPr>
          <p:cNvSpPr>
            <a:spLocks noGrp="1"/>
          </p:cNvSpPr>
          <p:nvPr>
            <p:ph type="title"/>
          </p:nvPr>
        </p:nvSpPr>
        <p:spPr/>
        <p:txBody>
          <a:bodyPr/>
          <a:lstStyle/>
          <a:p>
            <a:pPr algn="ctr"/>
            <a:r>
              <a:rPr lang="en-US" b="1" dirty="0">
                <a:solidFill>
                  <a:srgbClr val="FF0000"/>
                </a:solidFill>
              </a:rPr>
              <a:t>First step</a:t>
            </a:r>
          </a:p>
        </p:txBody>
      </p:sp>
      <p:sp>
        <p:nvSpPr>
          <p:cNvPr id="3" name="Text Placeholder 2">
            <a:extLst>
              <a:ext uri="{FF2B5EF4-FFF2-40B4-BE49-F238E27FC236}">
                <a16:creationId xmlns:a16="http://schemas.microsoft.com/office/drawing/2014/main" id="{AE3A0F21-A1BE-847B-FD78-59A35CFE2C3E}"/>
              </a:ext>
            </a:extLst>
          </p:cNvPr>
          <p:cNvSpPr>
            <a:spLocks noGrp="1"/>
          </p:cNvSpPr>
          <p:nvPr>
            <p:ph type="body" sz="quarter" idx="10"/>
          </p:nvPr>
        </p:nvSpPr>
        <p:spPr/>
        <p:txBody>
          <a:bodyPr>
            <a:normAutofit lnSpcReduction="10000"/>
          </a:bodyPr>
          <a:lstStyle/>
          <a:p>
            <a:r>
              <a:rPr lang="en-US" dirty="0"/>
              <a:t>Everything need to be done with a close co operation with the farmer.</a:t>
            </a:r>
          </a:p>
          <a:p>
            <a:r>
              <a:rPr lang="en-US" dirty="0"/>
              <a:t>We have started to reduce the use of antibiotic in fattening pigs on a weekly base and close monitor the animals.</a:t>
            </a:r>
          </a:p>
          <a:p>
            <a:r>
              <a:rPr lang="en-US" dirty="0"/>
              <a:t>In a period of 3 months we have managed to stop using antibiotic in pig over 30 kg .</a:t>
            </a:r>
          </a:p>
          <a:p>
            <a:pPr marL="0" indent="0">
              <a:buNone/>
            </a:pPr>
            <a:endParaRPr lang="en-US" dirty="0"/>
          </a:p>
        </p:txBody>
      </p:sp>
    </p:spTree>
    <p:extLst>
      <p:ext uri="{BB962C8B-B14F-4D97-AF65-F5344CB8AC3E}">
        <p14:creationId xmlns:p14="http://schemas.microsoft.com/office/powerpoint/2010/main" val="512894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624380D0C7D249B0B4A648193CB693" ma:contentTypeVersion="16" ma:contentTypeDescription="Create a new document." ma:contentTypeScope="" ma:versionID="717108f762a877bda2d34021344b321c">
  <xsd:schema xmlns:xsd="http://www.w3.org/2001/XMLSchema" xmlns:xs="http://www.w3.org/2001/XMLSchema" xmlns:p="http://schemas.microsoft.com/office/2006/metadata/properties" xmlns:ns1="http://schemas.microsoft.com/sharepoint/v3" xmlns:ns3="3115cdd5-7de0-4317-816f-93ad556b5e61" xmlns:ns4="0bda32f2-6726-40d9-8ee8-30a4dc599926" targetNamespace="http://schemas.microsoft.com/office/2006/metadata/properties" ma:root="true" ma:fieldsID="e47270765742a2a7da65f180219a6656" ns1:_="" ns3:_="" ns4:_="">
    <xsd:import namespace="http://schemas.microsoft.com/sharepoint/v3"/>
    <xsd:import namespace="3115cdd5-7de0-4317-816f-93ad556b5e61"/>
    <xsd:import namespace="0bda32f2-6726-40d9-8ee8-30a4dc59992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LengthInSecond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115cdd5-7de0-4317-816f-93ad556b5e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da32f2-6726-40d9-8ee8-30a4dc599926"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D48580-48D8-43CF-AB7C-A05F6C2C22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115cdd5-7de0-4317-816f-93ad556b5e61"/>
    <ds:schemaRef ds:uri="0bda32f2-6726-40d9-8ee8-30a4dc599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B1C7388-E421-49B0-AD20-79D6B4E34956}">
  <ds:schemaRefs>
    <ds:schemaRef ds:uri="http://purl.org/dc/elements/1.1/"/>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3115cdd5-7de0-4317-816f-93ad556b5e61"/>
    <ds:schemaRef ds:uri="http://purl.org/dc/terms/"/>
    <ds:schemaRef ds:uri="http://purl.org/dc/dcmitype/"/>
    <ds:schemaRef ds:uri="0bda32f2-6726-40d9-8ee8-30a4dc599926"/>
    <ds:schemaRef ds:uri="http://schemas.microsoft.com/sharepoint/v3"/>
    <ds:schemaRef ds:uri="http://schemas.microsoft.com/office/2006/metadata/properties"/>
  </ds:schemaRefs>
</ds:datastoreItem>
</file>

<file path=customXml/itemProps3.xml><?xml version="1.0" encoding="utf-8"?>
<ds:datastoreItem xmlns:ds="http://schemas.openxmlformats.org/officeDocument/2006/customXml" ds:itemID="{3C9C37AE-EA67-4EAA-B2ED-7BA938C0E9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740</Words>
  <Application>Microsoft Office PowerPoint</Application>
  <PresentationFormat>Widescreen</PresentationFormat>
  <Paragraphs>95</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Reduction of the use of antibiotics in a swine farm </vt:lpstr>
      <vt:lpstr>Farm profile</vt:lpstr>
      <vt:lpstr>Farm Biosecurity level</vt:lpstr>
      <vt:lpstr>Farm entry </vt:lpstr>
      <vt:lpstr>Farm entry </vt:lpstr>
      <vt:lpstr>Vaccination protocol</vt:lpstr>
      <vt:lpstr>Reduction of antibiotics </vt:lpstr>
      <vt:lpstr>Reduction of antibiotics </vt:lpstr>
      <vt:lpstr>First step</vt:lpstr>
      <vt:lpstr>First step </vt:lpstr>
      <vt:lpstr>First step </vt:lpstr>
      <vt:lpstr>Use of feed antibiotics </vt:lpstr>
      <vt:lpstr>Vaccination protocol </vt:lpstr>
      <vt:lpstr>Kg of active ingredient </vt:lpstr>
      <vt:lpstr>Final outcome </vt:lpstr>
      <vt:lpstr>Final outcome </vt:lpstr>
      <vt:lpstr>Next step </vt:lpstr>
      <vt:lpstr>Conclusions </vt:lpstr>
      <vt:lpstr>Thanks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Reduction of the use of antibiotics in a swine farm </dc:title>
  <dc:creator>Admin</dc:creator>
  <cp:lastModifiedBy>Andrea Castro Troya</cp:lastModifiedBy>
  <cp:revision>10</cp:revision>
  <dcterms:created xsi:type="dcterms:W3CDTF">2022-07-11T05:28:22Z</dcterms:created>
  <dcterms:modified xsi:type="dcterms:W3CDTF">2024-06-24T09:53:17Z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0x010100AD624380D0C7D249B0B4A648193CB693</vt:lpwstr>
  </property>
</Properties>
</file>