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70" r:id="rId4"/>
    <p:sldId id="271" r:id="rId5"/>
    <p:sldId id="272" r:id="rId6"/>
    <p:sldId id="273" r:id="rId7"/>
    <p:sldId id="276" r:id="rId8"/>
    <p:sldId id="281" r:id="rId9"/>
    <p:sldId id="277" r:id="rId10"/>
    <p:sldId id="279" r:id="rId11"/>
    <p:sldId id="278" r:id="rId12"/>
    <p:sldId id="282" r:id="rId13"/>
    <p:sldId id="283" r:id="rId14"/>
    <p:sldId id="285" r:id="rId15"/>
    <p:sldId id="286" r:id="rId16"/>
    <p:sldId id="284" r:id="rId17"/>
    <p:sldId id="262" r:id="rId18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BF121A-9220-3646-9602-68010D49D846}" v="6" dt="2024-06-24T11:15:05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c\Home\Desktop\Palmas%20-%20Greece%20eve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c\Home\Desktop\Palmas%20-%20Greece%20eve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c\Home\Desktop\Palmas%20-%20Greece%20even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c\Home\Desktop\Palmas%20-%20Greece%20even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l-GR" sz="1400"/>
              <a:t>Ετήσια κατανάλωση αντιβιοτικών τροφής/νερού</a:t>
            </a:r>
            <a:endParaRPr lang="en-US" sz="1400"/>
          </a:p>
        </c:rich>
      </c:tx>
      <c:layout>
        <c:manualLayout>
          <c:xMode val="edge"/>
          <c:yMode val="edge"/>
          <c:x val="0.24929755340224172"/>
          <c:y val="3.680266440183254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1287829371603236"/>
          <c:y val="8.6580078710154079E-2"/>
          <c:w val="0.87018071562285548"/>
          <c:h val="0.81309458236692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mg/PCU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Sheet1!$A$7:$A$11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Sheet1!$B$7:$B$11</c:f>
              <c:numCache>
                <c:formatCode>0</c:formatCode>
                <c:ptCount val="5"/>
                <c:pt idx="0">
                  <c:v>500.32439767832693</c:v>
                </c:pt>
                <c:pt idx="1">
                  <c:v>491.41761536579679</c:v>
                </c:pt>
                <c:pt idx="2">
                  <c:v>794.00616413406215</c:v>
                </c:pt>
                <c:pt idx="3">
                  <c:v>665.22162460438449</c:v>
                </c:pt>
                <c:pt idx="4">
                  <c:v>790.74007593524038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18-4DF2-A47A-CE292C0773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83950959"/>
        <c:axId val="492782191"/>
      </c:barChart>
      <c:catAx>
        <c:axId val="38395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92782191"/>
        <c:crosses val="autoZero"/>
        <c:auto val="1"/>
        <c:lblAlgn val="ctr"/>
        <c:lblOffset val="100"/>
        <c:noMultiLvlLbl val="0"/>
      </c:catAx>
      <c:valAx>
        <c:axId val="492782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Κατανάλωση σε </a:t>
                </a:r>
                <a:r>
                  <a:rPr lang="en-US"/>
                  <a:t>mg/PCU</a:t>
                </a:r>
              </a:p>
            </c:rich>
          </c:tx>
          <c:layout>
            <c:manualLayout>
              <c:xMode val="edge"/>
              <c:yMode val="edge"/>
              <c:x val="7.560327094980732E-3"/>
              <c:y val="0.26239012800032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83950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rgbClr val="D7E1F2"/>
        </a:gs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99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l-GR" sz="1600" dirty="0"/>
              <a:t>Ετήσια κατανάλωση αντιβιοτικών τροφής/νερού</a:t>
            </a:r>
            <a:endParaRPr lang="en-US" sz="1600" dirty="0"/>
          </a:p>
        </c:rich>
      </c:tx>
      <c:layout>
        <c:manualLayout>
          <c:xMode val="edge"/>
          <c:yMode val="edge"/>
          <c:x val="0.26841775853741751"/>
          <c:y val="1.044624149112382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8.7735962516227409E-2"/>
          <c:y val="8.658015992693481E-2"/>
          <c:w val="0.89663177598031374"/>
          <c:h val="0.84700313851649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mg/PCU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Sheet1!$A$7:$A$20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Sheet1!$B$7:$B$20</c:f>
              <c:numCache>
                <c:formatCode>0</c:formatCode>
                <c:ptCount val="14"/>
                <c:pt idx="0">
                  <c:v>500.32439767832693</c:v>
                </c:pt>
                <c:pt idx="1">
                  <c:v>491.41761536579679</c:v>
                </c:pt>
                <c:pt idx="2">
                  <c:v>794.00616413406215</c:v>
                </c:pt>
                <c:pt idx="3">
                  <c:v>665.22162460438449</c:v>
                </c:pt>
                <c:pt idx="4">
                  <c:v>790.74007593524038</c:v>
                </c:pt>
                <c:pt idx="5">
                  <c:v>688.25423748237961</c:v>
                </c:pt>
                <c:pt idx="6">
                  <c:v>683.09633208022331</c:v>
                </c:pt>
                <c:pt idx="7">
                  <c:v>786.80808316519494</c:v>
                </c:pt>
                <c:pt idx="8">
                  <c:v>491.03995231025243</c:v>
                </c:pt>
                <c:pt idx="9">
                  <c:v>362.07638060299541</c:v>
                </c:pt>
                <c:pt idx="10">
                  <c:v>204.91920811554206</c:v>
                </c:pt>
                <c:pt idx="11">
                  <c:v>87.071224172302152</c:v>
                </c:pt>
                <c:pt idx="12">
                  <c:v>67</c:v>
                </c:pt>
                <c:pt idx="13" formatCode="General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B-4AE9-9B4D-13A8A72282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83950959"/>
        <c:axId val="492782191"/>
      </c:barChart>
      <c:catAx>
        <c:axId val="38395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92782191"/>
        <c:crosses val="autoZero"/>
        <c:auto val="1"/>
        <c:lblAlgn val="ctr"/>
        <c:lblOffset val="100"/>
        <c:noMultiLvlLbl val="0"/>
      </c:catAx>
      <c:valAx>
        <c:axId val="492782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400" dirty="0"/>
                  <a:t>Κατανάλωση σε </a:t>
                </a:r>
                <a:r>
                  <a:rPr lang="en-US" sz="1400" dirty="0"/>
                  <a:t>mg/PCU</a:t>
                </a:r>
              </a:p>
            </c:rich>
          </c:tx>
          <c:layout>
            <c:manualLayout>
              <c:xMode val="edge"/>
              <c:yMode val="edge"/>
              <c:x val="1.0247242961394863E-2"/>
              <c:y val="0.318080086103332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83950959"/>
        <c:crosses val="autoZero"/>
        <c:crossBetween val="between"/>
      </c:valAx>
      <c:spPr>
        <a:gradFill>
          <a:gsLst>
            <a:gs pos="0">
              <a:schemeClr val="accent5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l-GR" sz="1600" dirty="0"/>
              <a:t>Ετήσιο κόστος κτηνιατρικών προϊόντων</a:t>
            </a:r>
          </a:p>
        </c:rich>
      </c:tx>
      <c:layout>
        <c:manualLayout>
          <c:xMode val="edge"/>
          <c:yMode val="edge"/>
          <c:x val="0.30381786960860963"/>
          <c:y val="1.99445596207863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0871863473054873"/>
          <c:y val="0.10230322365723156"/>
          <c:w val="0.87697858534961237"/>
          <c:h val="0.81499987927259676"/>
        </c:manualLayout>
      </c:layout>
      <c:lineChart>
        <c:grouping val="standar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Αντιβιοτικά τροφής/νερού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Sheet1!$C$7:$C$20</c:f>
              <c:numCache>
                <c:formatCode>#,##0</c:formatCode>
                <c:ptCount val="14"/>
                <c:pt idx="0">
                  <c:v>271700.19</c:v>
                </c:pt>
                <c:pt idx="1">
                  <c:v>306215.62</c:v>
                </c:pt>
                <c:pt idx="2">
                  <c:v>369535.57</c:v>
                </c:pt>
                <c:pt idx="3">
                  <c:v>296232.34999999998</c:v>
                </c:pt>
                <c:pt idx="4">
                  <c:v>355339.72</c:v>
                </c:pt>
                <c:pt idx="5">
                  <c:v>306257.37</c:v>
                </c:pt>
                <c:pt idx="6">
                  <c:v>302173.57</c:v>
                </c:pt>
                <c:pt idx="7">
                  <c:v>393987.16</c:v>
                </c:pt>
                <c:pt idx="8">
                  <c:v>342727.94</c:v>
                </c:pt>
                <c:pt idx="9">
                  <c:v>184709</c:v>
                </c:pt>
                <c:pt idx="10">
                  <c:v>159861.9</c:v>
                </c:pt>
                <c:pt idx="11">
                  <c:v>55092.39</c:v>
                </c:pt>
                <c:pt idx="12">
                  <c:v>36824.86</c:v>
                </c:pt>
                <c:pt idx="13">
                  <c:v>5760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8B-435D-9DB6-70586A94F0D0}"/>
            </c:ext>
          </c:extLst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Εμβόλια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Sheet1!$D$7:$D$20</c:f>
              <c:numCache>
                <c:formatCode>#,##0</c:formatCode>
                <c:ptCount val="14"/>
                <c:pt idx="0">
                  <c:v>56478.94</c:v>
                </c:pt>
                <c:pt idx="1">
                  <c:v>88085.759999999995</c:v>
                </c:pt>
                <c:pt idx="2">
                  <c:v>120703.75</c:v>
                </c:pt>
                <c:pt idx="3">
                  <c:v>118689.46</c:v>
                </c:pt>
                <c:pt idx="4">
                  <c:v>138440.4</c:v>
                </c:pt>
                <c:pt idx="5">
                  <c:v>146042.07999999999</c:v>
                </c:pt>
                <c:pt idx="6">
                  <c:v>165005.16</c:v>
                </c:pt>
                <c:pt idx="7">
                  <c:v>146583.99</c:v>
                </c:pt>
                <c:pt idx="8">
                  <c:v>183924.98</c:v>
                </c:pt>
                <c:pt idx="9">
                  <c:v>191826.99</c:v>
                </c:pt>
                <c:pt idx="10">
                  <c:v>246503.35</c:v>
                </c:pt>
                <c:pt idx="11">
                  <c:v>219251.51</c:v>
                </c:pt>
                <c:pt idx="12">
                  <c:v>258356.59</c:v>
                </c:pt>
                <c:pt idx="13">
                  <c:v>338034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8B-435D-9DB6-70586A94F0D0}"/>
            </c:ext>
          </c:extLst>
        </c:ser>
        <c:ser>
          <c:idx val="2"/>
          <c:order val="2"/>
          <c:tx>
            <c:strRef>
              <c:f>Sheet1!$E$6</c:f>
              <c:strCache>
                <c:ptCount val="1"/>
                <c:pt idx="0">
                  <c:v>Σύνολο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Sheet1!$E$7:$E$20</c:f>
              <c:numCache>
                <c:formatCode>#,##0</c:formatCode>
                <c:ptCount val="14"/>
                <c:pt idx="0">
                  <c:v>328179.13</c:v>
                </c:pt>
                <c:pt idx="1">
                  <c:v>394301.38</c:v>
                </c:pt>
                <c:pt idx="2">
                  <c:v>490239.32</c:v>
                </c:pt>
                <c:pt idx="3">
                  <c:v>414921.81</c:v>
                </c:pt>
                <c:pt idx="4">
                  <c:v>493780.12</c:v>
                </c:pt>
                <c:pt idx="5">
                  <c:v>452299.44999999995</c:v>
                </c:pt>
                <c:pt idx="6">
                  <c:v>467178.73</c:v>
                </c:pt>
                <c:pt idx="7">
                  <c:v>540571.14999999991</c:v>
                </c:pt>
                <c:pt idx="8">
                  <c:v>526652.92000000004</c:v>
                </c:pt>
                <c:pt idx="9">
                  <c:v>376535.99</c:v>
                </c:pt>
                <c:pt idx="10">
                  <c:v>406365.25</c:v>
                </c:pt>
                <c:pt idx="11">
                  <c:v>274343.90000000002</c:v>
                </c:pt>
                <c:pt idx="12">
                  <c:v>295181.45</c:v>
                </c:pt>
                <c:pt idx="13">
                  <c:v>343794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8B-435D-9DB6-70586A94F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33294127"/>
        <c:axId val="1433306607"/>
      </c:lineChart>
      <c:catAx>
        <c:axId val="143329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33306607"/>
        <c:crosses val="autoZero"/>
        <c:auto val="1"/>
        <c:lblAlgn val="ctr"/>
        <c:lblOffset val="100"/>
        <c:noMultiLvlLbl val="0"/>
      </c:catAx>
      <c:valAx>
        <c:axId val="1433306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400"/>
                  <a:t>Κόστος €</a:t>
                </a:r>
              </a:p>
            </c:rich>
          </c:tx>
          <c:layout>
            <c:manualLayout>
              <c:xMode val="edge"/>
              <c:yMode val="edge"/>
              <c:x val="1.0791790429566643E-2"/>
              <c:y val="0.403990992754196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33294127"/>
        <c:crosses val="autoZero"/>
        <c:crossBetween val="between"/>
      </c:valAx>
      <c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076368679776418"/>
          <c:y val="9.7541460047768785E-2"/>
          <c:w val="0.22695902545904803"/>
          <c:h val="0.153054079398585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l-GR" sz="1600" b="1"/>
              <a:t>Θνησιμότητα</a:t>
            </a:r>
          </a:p>
        </c:rich>
      </c:tx>
      <c:layout>
        <c:manualLayout>
          <c:xMode val="edge"/>
          <c:yMode val="edge"/>
          <c:x val="0.44204049173089915"/>
          <c:y val="3.2604417572734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8.7095010059917571E-2"/>
          <c:y val="0.10829623453536535"/>
          <c:w val="0.90661032949145548"/>
          <c:h val="0.83494956584384128"/>
        </c:manualLayout>
      </c:layout>
      <c:lineChart>
        <c:grouping val="standard"/>
        <c:varyColors val="0"/>
        <c:ser>
          <c:idx val="0"/>
          <c:order val="0"/>
          <c:tx>
            <c:strRef>
              <c:f>Sheet1!$H$6</c:f>
              <c:strCache>
                <c:ptCount val="1"/>
                <c:pt idx="0">
                  <c:v>Απογαλακτισμού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Sheet1!$H$7:$H$20</c:f>
              <c:numCache>
                <c:formatCode>0.0%</c:formatCode>
                <c:ptCount val="14"/>
                <c:pt idx="0">
                  <c:v>3.7099999999999994E-2</c:v>
                </c:pt>
                <c:pt idx="1">
                  <c:v>3.2676923076923076E-2</c:v>
                </c:pt>
                <c:pt idx="2">
                  <c:v>3.4394230769230767E-2</c:v>
                </c:pt>
                <c:pt idx="3">
                  <c:v>4.4621153846153838E-2</c:v>
                </c:pt>
                <c:pt idx="4">
                  <c:v>2.9892452830188671E-2</c:v>
                </c:pt>
                <c:pt idx="5">
                  <c:v>2.6846153846153853E-2</c:v>
                </c:pt>
                <c:pt idx="6">
                  <c:v>2.441346153846154E-2</c:v>
                </c:pt>
                <c:pt idx="7">
                  <c:v>2.2082692307692307E-2</c:v>
                </c:pt>
                <c:pt idx="8">
                  <c:v>2.0424999999999995E-2</c:v>
                </c:pt>
                <c:pt idx="9">
                  <c:v>1.9052830188679242E-2</c:v>
                </c:pt>
                <c:pt idx="10">
                  <c:v>1.4794230769230775E-2</c:v>
                </c:pt>
                <c:pt idx="11">
                  <c:v>2.0611538461538462E-2</c:v>
                </c:pt>
                <c:pt idx="12">
                  <c:v>1.7915384615384614E-2</c:v>
                </c:pt>
                <c:pt idx="13">
                  <c:v>1.5872222222222225E-2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85-469B-8899-DED1A21DA615}"/>
            </c:ext>
          </c:extLst>
        </c:ser>
        <c:ser>
          <c:idx val="1"/>
          <c:order val="1"/>
          <c:tx>
            <c:strRef>
              <c:f>Sheet1!$I$6</c:f>
              <c:strCache>
                <c:ptCount val="1"/>
                <c:pt idx="0">
                  <c:v>Παχυντηρίου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Sheet1!$I$7:$I$20</c:f>
              <c:numCache>
                <c:formatCode>0.0%</c:formatCode>
                <c:ptCount val="14"/>
                <c:pt idx="0">
                  <c:v>6.1469230769230762E-2</c:v>
                </c:pt>
                <c:pt idx="1">
                  <c:v>7.1807692307692322E-2</c:v>
                </c:pt>
                <c:pt idx="2">
                  <c:v>7.9463461538461538E-2</c:v>
                </c:pt>
                <c:pt idx="3">
                  <c:v>5.6023076923076925E-2</c:v>
                </c:pt>
                <c:pt idx="4">
                  <c:v>5.8667924528301912E-2</c:v>
                </c:pt>
                <c:pt idx="5">
                  <c:v>7.5176923076923072E-2</c:v>
                </c:pt>
                <c:pt idx="6">
                  <c:v>8.0713461538461512E-2</c:v>
                </c:pt>
                <c:pt idx="7">
                  <c:v>9.4434615384615408E-2</c:v>
                </c:pt>
                <c:pt idx="8">
                  <c:v>7.715576923076925E-2</c:v>
                </c:pt>
                <c:pt idx="9">
                  <c:v>4.8643396226415087E-2</c:v>
                </c:pt>
                <c:pt idx="10">
                  <c:v>5.0423076923076911E-2</c:v>
                </c:pt>
                <c:pt idx="11">
                  <c:v>4.4559615384615385E-2</c:v>
                </c:pt>
                <c:pt idx="12">
                  <c:v>3.8151923076923069E-2</c:v>
                </c:pt>
                <c:pt idx="13">
                  <c:v>3.397777777777778E-2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85-469B-8899-DED1A21DA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62840928"/>
        <c:axId val="1262822208"/>
      </c:lineChart>
      <c:catAx>
        <c:axId val="126284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262822208"/>
        <c:crosses val="autoZero"/>
        <c:auto val="1"/>
        <c:lblAlgn val="ctr"/>
        <c:lblOffset val="100"/>
        <c:noMultiLvlLbl val="0"/>
      </c:catAx>
      <c:valAx>
        <c:axId val="1262822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400" b="1" dirty="0"/>
                  <a:t>Ποσοστό θνησιμότητας</a:t>
                </a:r>
                <a:endParaRPr lang="en-GB" sz="1400" b="1" dirty="0"/>
              </a:p>
            </c:rich>
          </c:tx>
          <c:layout>
            <c:manualLayout>
              <c:xMode val="edge"/>
              <c:yMode val="edge"/>
              <c:x val="1.1172196245525004E-2"/>
              <c:y val="0.321729965513570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262840928"/>
        <c:crosses val="autoZero"/>
        <c:crossBetween val="between"/>
      </c:valAx>
      <c:spPr>
        <a:gradFill>
          <a:gsLst>
            <a:gs pos="0">
              <a:schemeClr val="accent5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315510277401673"/>
          <c:y val="0.14207508258238835"/>
          <c:w val="0.14773744041070774"/>
          <c:h val="9.44130425653316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04E47-DCBE-4454-A160-7052B3479BBD}" type="doc">
      <dgm:prSet loTypeId="urn:microsoft.com/office/officeart/2005/8/layout/lProcess3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6D90FC8-2D78-4D29-AAFF-C3A34AC007A2}">
      <dgm:prSet phldrT="[Text]" custT="1"/>
      <dgm:spPr/>
      <dgm:t>
        <a:bodyPr/>
        <a:lstStyle/>
        <a:p>
          <a:r>
            <a:rPr lang="el-GR" sz="2000" dirty="0" err="1"/>
            <a:t>Χοιρομη-τέρες</a:t>
          </a:r>
          <a:endParaRPr lang="en-GB" sz="2000" dirty="0"/>
        </a:p>
      </dgm:t>
    </dgm:pt>
    <dgm:pt modelId="{EA3C6FDE-624E-498A-A93A-26C847A17C96}" type="parTrans" cxnId="{0DFA039E-CD28-4074-9166-98CA3439A5B4}">
      <dgm:prSet/>
      <dgm:spPr/>
      <dgm:t>
        <a:bodyPr/>
        <a:lstStyle/>
        <a:p>
          <a:endParaRPr lang="en-GB"/>
        </a:p>
      </dgm:t>
    </dgm:pt>
    <dgm:pt modelId="{BAE460BC-A975-4BBF-9E5E-DB7F96330EFE}" type="sibTrans" cxnId="{0DFA039E-CD28-4074-9166-98CA3439A5B4}">
      <dgm:prSet/>
      <dgm:spPr/>
      <dgm:t>
        <a:bodyPr/>
        <a:lstStyle/>
        <a:p>
          <a:endParaRPr lang="en-GB"/>
        </a:p>
      </dgm:t>
    </dgm:pt>
    <dgm:pt modelId="{5DFE1D50-CF94-4C4B-8DD1-299FDF0A638A}">
      <dgm:prSet phldrT="[Text]" custT="1"/>
      <dgm:spPr/>
      <dgm:t>
        <a:bodyPr/>
        <a:lstStyle/>
        <a:p>
          <a:r>
            <a:rPr lang="el-GR" sz="1400" dirty="0"/>
            <a:t>Ερυθρά, </a:t>
          </a:r>
          <a:r>
            <a:rPr lang="el-GR" sz="1400" dirty="0" err="1"/>
            <a:t>Παρβοϊός</a:t>
          </a:r>
          <a:r>
            <a:rPr lang="el-GR" sz="1400" dirty="0"/>
            <a:t>, </a:t>
          </a:r>
          <a:r>
            <a:rPr lang="el-GR" sz="1400" dirty="0" err="1"/>
            <a:t>Κολιβάκιλλος</a:t>
          </a:r>
          <a:r>
            <a:rPr lang="el-GR" sz="1400" dirty="0"/>
            <a:t>, </a:t>
          </a:r>
          <a:r>
            <a:rPr lang="el-GR" sz="1400" dirty="0" err="1"/>
            <a:t>Κλοστρίδιο</a:t>
          </a:r>
          <a:r>
            <a:rPr lang="el-GR" sz="1400" dirty="0"/>
            <a:t> </a:t>
          </a:r>
          <a:r>
            <a:rPr lang="en-GB" sz="1400" dirty="0"/>
            <a:t>Type C</a:t>
          </a:r>
        </a:p>
      </dgm:t>
    </dgm:pt>
    <dgm:pt modelId="{AE0F7AC7-36F0-4489-803C-CCF5B820DF50}" type="parTrans" cxnId="{46BBBF06-F491-4706-83B3-C812545826AA}">
      <dgm:prSet/>
      <dgm:spPr/>
      <dgm:t>
        <a:bodyPr/>
        <a:lstStyle/>
        <a:p>
          <a:endParaRPr lang="en-GB"/>
        </a:p>
      </dgm:t>
    </dgm:pt>
    <dgm:pt modelId="{2FFFDD55-ADEF-4A15-B01A-19603FC4482F}" type="sibTrans" cxnId="{46BBBF06-F491-4706-83B3-C812545826AA}">
      <dgm:prSet/>
      <dgm:spPr/>
      <dgm:t>
        <a:bodyPr/>
        <a:lstStyle/>
        <a:p>
          <a:endParaRPr lang="en-GB"/>
        </a:p>
      </dgm:t>
    </dgm:pt>
    <dgm:pt modelId="{C5D6DD44-3A96-4AAC-B31B-C9211CCA5A39}">
      <dgm:prSet phldrT="[Text]" custT="1"/>
      <dgm:spPr/>
      <dgm:t>
        <a:bodyPr/>
        <a:lstStyle/>
        <a:p>
          <a:r>
            <a:rPr lang="el-GR" sz="1600" dirty="0"/>
            <a:t>+ Αυτεμβόλιο </a:t>
          </a:r>
          <a:r>
            <a:rPr lang="el-GR" sz="1600" dirty="0" err="1"/>
            <a:t>ακτινοβάκιλλου</a:t>
          </a:r>
          <a:endParaRPr lang="en-GB" sz="1600" dirty="0"/>
        </a:p>
      </dgm:t>
    </dgm:pt>
    <dgm:pt modelId="{6CDEE2A5-131A-405F-A865-17E260B5D2C1}" type="parTrans" cxnId="{B2B71D4C-9244-4BB0-B480-8FD720866A1E}">
      <dgm:prSet/>
      <dgm:spPr/>
      <dgm:t>
        <a:bodyPr/>
        <a:lstStyle/>
        <a:p>
          <a:endParaRPr lang="en-GB"/>
        </a:p>
      </dgm:t>
    </dgm:pt>
    <dgm:pt modelId="{51856EA7-F87B-48BB-A0EB-2C0657AADA08}" type="sibTrans" cxnId="{B2B71D4C-9244-4BB0-B480-8FD720866A1E}">
      <dgm:prSet/>
      <dgm:spPr/>
      <dgm:t>
        <a:bodyPr/>
        <a:lstStyle/>
        <a:p>
          <a:endParaRPr lang="en-GB"/>
        </a:p>
      </dgm:t>
    </dgm:pt>
    <dgm:pt modelId="{001A793C-A63D-4499-8E62-92B407C704E2}">
      <dgm:prSet phldrT="[Text]"/>
      <dgm:spPr/>
      <dgm:t>
        <a:bodyPr/>
        <a:lstStyle/>
        <a:p>
          <a:r>
            <a:rPr lang="el-GR" dirty="0"/>
            <a:t>Χοιρίδια</a:t>
          </a:r>
          <a:endParaRPr lang="en-GB" dirty="0"/>
        </a:p>
      </dgm:t>
    </dgm:pt>
    <dgm:pt modelId="{2A0EF667-794C-483F-8B96-BB64F23AC1C8}" type="parTrans" cxnId="{F6AE19C5-58A4-454F-BC51-474CB32BA7F7}">
      <dgm:prSet/>
      <dgm:spPr/>
      <dgm:t>
        <a:bodyPr/>
        <a:lstStyle/>
        <a:p>
          <a:endParaRPr lang="en-GB"/>
        </a:p>
      </dgm:t>
    </dgm:pt>
    <dgm:pt modelId="{0FF34956-160C-44DE-9348-46C4BC91C42D}" type="sibTrans" cxnId="{F6AE19C5-58A4-454F-BC51-474CB32BA7F7}">
      <dgm:prSet/>
      <dgm:spPr/>
      <dgm:t>
        <a:bodyPr/>
        <a:lstStyle/>
        <a:p>
          <a:endParaRPr lang="en-GB"/>
        </a:p>
      </dgm:t>
    </dgm:pt>
    <dgm:pt modelId="{B25F1409-1E44-4960-8301-FAB5B6F22758}">
      <dgm:prSet phldrT="[Text]" custT="1"/>
      <dgm:spPr/>
      <dgm:t>
        <a:bodyPr/>
        <a:lstStyle/>
        <a:p>
          <a:r>
            <a:rPr lang="el-GR" sz="1600" dirty="0" err="1"/>
            <a:t>Μυκόπλασμα</a:t>
          </a:r>
          <a:r>
            <a:rPr lang="el-GR" sz="1600" dirty="0"/>
            <a:t>, </a:t>
          </a:r>
          <a:r>
            <a:rPr lang="el-GR" sz="1600" dirty="0" err="1"/>
            <a:t>Κυκλοϊός</a:t>
          </a:r>
          <a:endParaRPr lang="en-GB" sz="1600" dirty="0"/>
        </a:p>
      </dgm:t>
    </dgm:pt>
    <dgm:pt modelId="{BD464F61-FB5A-4892-8D62-6F310600A72A}" type="parTrans" cxnId="{44C5AEB2-559D-4A01-8988-2A8309DD5FD1}">
      <dgm:prSet/>
      <dgm:spPr/>
      <dgm:t>
        <a:bodyPr/>
        <a:lstStyle/>
        <a:p>
          <a:endParaRPr lang="en-GB"/>
        </a:p>
      </dgm:t>
    </dgm:pt>
    <dgm:pt modelId="{E858FC6D-010F-456E-AF21-4BCC4141B5D2}" type="sibTrans" cxnId="{44C5AEB2-559D-4A01-8988-2A8309DD5FD1}">
      <dgm:prSet/>
      <dgm:spPr/>
      <dgm:t>
        <a:bodyPr/>
        <a:lstStyle/>
        <a:p>
          <a:endParaRPr lang="en-GB"/>
        </a:p>
      </dgm:t>
    </dgm:pt>
    <dgm:pt modelId="{3BB407C0-4601-4F70-8899-81F4C6DEBA5C}">
      <dgm:prSet phldrT="[Text]" custT="1"/>
      <dgm:spPr/>
      <dgm:t>
        <a:bodyPr/>
        <a:lstStyle/>
        <a:p>
          <a:r>
            <a:rPr lang="en-GB" sz="1600" dirty="0"/>
            <a:t>+ </a:t>
          </a:r>
          <a:r>
            <a:rPr lang="el-GR" sz="1600" dirty="0"/>
            <a:t>Αυτεμβόλιο δυσεντερίας</a:t>
          </a:r>
          <a:endParaRPr lang="en-GB" sz="1600" dirty="0"/>
        </a:p>
      </dgm:t>
    </dgm:pt>
    <dgm:pt modelId="{5FC5BB76-AC83-4A94-B416-D764947A0B2D}" type="parTrans" cxnId="{1A4F5D12-9AE0-4322-956F-3F57487E8C20}">
      <dgm:prSet/>
      <dgm:spPr/>
      <dgm:t>
        <a:bodyPr/>
        <a:lstStyle/>
        <a:p>
          <a:endParaRPr lang="en-GB"/>
        </a:p>
      </dgm:t>
    </dgm:pt>
    <dgm:pt modelId="{A543DF07-D3A9-4D3D-8D4A-6F4DBE36C9B4}" type="sibTrans" cxnId="{1A4F5D12-9AE0-4322-956F-3F57487E8C20}">
      <dgm:prSet/>
      <dgm:spPr/>
      <dgm:t>
        <a:bodyPr/>
        <a:lstStyle/>
        <a:p>
          <a:endParaRPr lang="en-GB"/>
        </a:p>
      </dgm:t>
    </dgm:pt>
    <dgm:pt modelId="{4799FBF2-B2A1-42C8-B147-07F132A9E1C4}">
      <dgm:prSet phldrT="[Text]" custT="1"/>
      <dgm:spPr/>
      <dgm:t>
        <a:bodyPr/>
        <a:lstStyle/>
        <a:p>
          <a:r>
            <a:rPr lang="el-GR" sz="1400" dirty="0"/>
            <a:t>+</a:t>
          </a:r>
          <a:r>
            <a:rPr lang="en-GB" sz="1400" dirty="0"/>
            <a:t> </a:t>
          </a:r>
          <a:r>
            <a:rPr lang="el-GR" sz="1600" dirty="0"/>
            <a:t>Ατροφική + </a:t>
          </a:r>
          <a:r>
            <a:rPr lang="en-GB" sz="1600" dirty="0"/>
            <a:t>Glasser</a:t>
          </a:r>
          <a:endParaRPr lang="en-GB" sz="1400" dirty="0"/>
        </a:p>
      </dgm:t>
    </dgm:pt>
    <dgm:pt modelId="{456C3EAF-87D2-4042-BF19-0928F9594746}" type="parTrans" cxnId="{028B6A46-081D-4D9E-B819-AC2A4B2FCDF8}">
      <dgm:prSet/>
      <dgm:spPr/>
      <dgm:t>
        <a:bodyPr/>
        <a:lstStyle/>
        <a:p>
          <a:endParaRPr lang="en-GB"/>
        </a:p>
      </dgm:t>
    </dgm:pt>
    <dgm:pt modelId="{7A2AF02F-0553-4330-A541-F98B375FA466}" type="sibTrans" cxnId="{028B6A46-081D-4D9E-B819-AC2A4B2FCDF8}">
      <dgm:prSet/>
      <dgm:spPr/>
      <dgm:t>
        <a:bodyPr/>
        <a:lstStyle/>
        <a:p>
          <a:endParaRPr lang="en-GB"/>
        </a:p>
      </dgm:t>
    </dgm:pt>
    <dgm:pt modelId="{8B90B1F3-CDA7-474A-8629-E96A7F275084}">
      <dgm:prSet phldrT="[Text]" custT="1"/>
      <dgm:spPr/>
      <dgm:t>
        <a:bodyPr/>
        <a:lstStyle/>
        <a:p>
          <a:r>
            <a:rPr lang="el-GR" sz="1400" dirty="0"/>
            <a:t>+</a:t>
          </a:r>
          <a:r>
            <a:rPr lang="en-GB" sz="1400" dirty="0"/>
            <a:t> </a:t>
          </a:r>
          <a:r>
            <a:rPr lang="en-GB" sz="1600" dirty="0"/>
            <a:t>Glasser </a:t>
          </a:r>
          <a:r>
            <a:rPr lang="el-GR" sz="1600" dirty="0"/>
            <a:t>πρωτάρες</a:t>
          </a:r>
          <a:endParaRPr lang="en-GB" sz="1400" dirty="0"/>
        </a:p>
      </dgm:t>
    </dgm:pt>
    <dgm:pt modelId="{FC4A1F84-B69D-4ACE-ADB8-02F0535F2020}" type="parTrans" cxnId="{72008A0C-489C-49FC-9EBE-DD780423BA1D}">
      <dgm:prSet/>
      <dgm:spPr/>
      <dgm:t>
        <a:bodyPr/>
        <a:lstStyle/>
        <a:p>
          <a:endParaRPr lang="en-GB"/>
        </a:p>
      </dgm:t>
    </dgm:pt>
    <dgm:pt modelId="{F8DFEA37-48F2-4BA8-B4CF-2605F8ED5CCD}" type="sibTrans" cxnId="{72008A0C-489C-49FC-9EBE-DD780423BA1D}">
      <dgm:prSet/>
      <dgm:spPr/>
      <dgm:t>
        <a:bodyPr/>
        <a:lstStyle/>
        <a:p>
          <a:endParaRPr lang="en-GB"/>
        </a:p>
      </dgm:t>
    </dgm:pt>
    <dgm:pt modelId="{4CB6ABBD-730A-47FC-95CF-643437A11CBC}">
      <dgm:prSet phldrT="[Text]" custT="1"/>
      <dgm:spPr/>
      <dgm:t>
        <a:bodyPr/>
        <a:lstStyle/>
        <a:p>
          <a:r>
            <a:rPr lang="en-GB" sz="1400" dirty="0"/>
            <a:t>+ </a:t>
          </a:r>
          <a:r>
            <a:rPr lang="el-GR" sz="1400" dirty="0" err="1"/>
            <a:t>Κλοστρίδιο</a:t>
          </a:r>
          <a:r>
            <a:rPr lang="el-GR" sz="1400" dirty="0"/>
            <a:t> </a:t>
          </a:r>
          <a:r>
            <a:rPr lang="en-GB" sz="1400" dirty="0"/>
            <a:t>     Type A</a:t>
          </a:r>
        </a:p>
      </dgm:t>
    </dgm:pt>
    <dgm:pt modelId="{F9E6C9D1-CEE5-45F6-8205-F6B68AACD718}" type="parTrans" cxnId="{E16659C6-BBFD-4E70-BA7D-5B92F8C63405}">
      <dgm:prSet/>
      <dgm:spPr/>
      <dgm:t>
        <a:bodyPr/>
        <a:lstStyle/>
        <a:p>
          <a:endParaRPr lang="en-GB"/>
        </a:p>
      </dgm:t>
    </dgm:pt>
    <dgm:pt modelId="{FC78B78A-A0C3-4A59-BCBB-DBB7798E18B0}" type="sibTrans" cxnId="{E16659C6-BBFD-4E70-BA7D-5B92F8C63405}">
      <dgm:prSet/>
      <dgm:spPr/>
      <dgm:t>
        <a:bodyPr/>
        <a:lstStyle/>
        <a:p>
          <a:endParaRPr lang="en-GB"/>
        </a:p>
      </dgm:t>
    </dgm:pt>
    <dgm:pt modelId="{315C8DAE-6C43-40FB-83A5-28B7272A49D1}">
      <dgm:prSet phldrT="[Text]" custT="1"/>
      <dgm:spPr/>
      <dgm:t>
        <a:bodyPr/>
        <a:lstStyle/>
        <a:p>
          <a:r>
            <a:rPr lang="el-GR" sz="1600" dirty="0"/>
            <a:t>+ </a:t>
          </a:r>
          <a:r>
            <a:rPr lang="el-GR" sz="1600" dirty="0" err="1"/>
            <a:t>Ακτινοβάκιλλος</a:t>
          </a:r>
          <a:endParaRPr lang="en-GB" sz="1600" dirty="0"/>
        </a:p>
      </dgm:t>
    </dgm:pt>
    <dgm:pt modelId="{4499372F-E14E-4284-A33D-FDC3516A9A2C}" type="parTrans" cxnId="{6DC38189-9908-47C7-B3F8-90C5A52E1351}">
      <dgm:prSet/>
      <dgm:spPr/>
      <dgm:t>
        <a:bodyPr/>
        <a:lstStyle/>
        <a:p>
          <a:endParaRPr lang="en-GB"/>
        </a:p>
      </dgm:t>
    </dgm:pt>
    <dgm:pt modelId="{2030E52F-1785-4529-9852-D4ADB66AC463}" type="sibTrans" cxnId="{6DC38189-9908-47C7-B3F8-90C5A52E1351}">
      <dgm:prSet/>
      <dgm:spPr/>
      <dgm:t>
        <a:bodyPr/>
        <a:lstStyle/>
        <a:p>
          <a:endParaRPr lang="en-GB"/>
        </a:p>
      </dgm:t>
    </dgm:pt>
    <dgm:pt modelId="{ECB2E5DB-88DA-4BC9-B1CB-4ACE7C62AC82}">
      <dgm:prSet phldrT="[Text]"/>
      <dgm:spPr/>
      <dgm:t>
        <a:bodyPr/>
        <a:lstStyle/>
        <a:p>
          <a:r>
            <a:rPr lang="el-GR" dirty="0"/>
            <a:t>Αλλαγή τρόπου και χρόνου εμβολιασμών</a:t>
          </a:r>
          <a:endParaRPr lang="en-GB" dirty="0"/>
        </a:p>
      </dgm:t>
    </dgm:pt>
    <dgm:pt modelId="{CCC5476F-9697-411E-B1A2-AC559AD1EE73}" type="parTrans" cxnId="{4B45D581-12EF-4299-9A39-71A5689E16BB}">
      <dgm:prSet/>
      <dgm:spPr/>
      <dgm:t>
        <a:bodyPr/>
        <a:lstStyle/>
        <a:p>
          <a:endParaRPr lang="en-GB"/>
        </a:p>
      </dgm:t>
    </dgm:pt>
    <dgm:pt modelId="{B6C00D89-61E0-401C-B9BE-893DE3D14832}" type="sibTrans" cxnId="{4B45D581-12EF-4299-9A39-71A5689E16BB}">
      <dgm:prSet/>
      <dgm:spPr/>
      <dgm:t>
        <a:bodyPr/>
        <a:lstStyle/>
        <a:p>
          <a:endParaRPr lang="en-GB"/>
        </a:p>
      </dgm:t>
    </dgm:pt>
    <dgm:pt modelId="{8E278260-B365-49BA-9B14-B65291911FEC}">
      <dgm:prSet phldrT="[Text]" custT="1"/>
      <dgm:spPr/>
      <dgm:t>
        <a:bodyPr/>
        <a:lstStyle/>
        <a:p>
          <a:r>
            <a:rPr lang="el-GR" sz="1600" dirty="0"/>
            <a:t>+ Νόσος του οιδήματος</a:t>
          </a:r>
          <a:endParaRPr lang="en-GB" sz="1600" dirty="0"/>
        </a:p>
      </dgm:t>
    </dgm:pt>
    <dgm:pt modelId="{BCFE0EB0-E1E2-4A39-9B71-7594FB5C081A}" type="parTrans" cxnId="{ABB60446-E7C2-46AE-984B-A2E811FAECA1}">
      <dgm:prSet/>
      <dgm:spPr/>
      <dgm:t>
        <a:bodyPr/>
        <a:lstStyle/>
        <a:p>
          <a:endParaRPr lang="en-GB"/>
        </a:p>
      </dgm:t>
    </dgm:pt>
    <dgm:pt modelId="{75B503CD-8B45-40C5-B5FA-81DFE60E4F6E}" type="sibTrans" cxnId="{ABB60446-E7C2-46AE-984B-A2E811FAECA1}">
      <dgm:prSet/>
      <dgm:spPr/>
      <dgm:t>
        <a:bodyPr/>
        <a:lstStyle/>
        <a:p>
          <a:endParaRPr lang="en-GB"/>
        </a:p>
      </dgm:t>
    </dgm:pt>
    <dgm:pt modelId="{421A3165-702B-4D6A-B5DF-8DA11F218113}">
      <dgm:prSet phldrT="[Text]"/>
      <dgm:spPr/>
      <dgm:t>
        <a:bodyPr/>
        <a:lstStyle/>
        <a:p>
          <a:endParaRPr lang="en-GB" dirty="0"/>
        </a:p>
      </dgm:t>
    </dgm:pt>
    <dgm:pt modelId="{E52876BF-CC9C-4F80-86E3-899ECB585AEE}" type="parTrans" cxnId="{D9352DF8-D33F-4CE1-BFDF-898793043264}">
      <dgm:prSet/>
      <dgm:spPr/>
      <dgm:t>
        <a:bodyPr/>
        <a:lstStyle/>
        <a:p>
          <a:endParaRPr lang="en-GB"/>
        </a:p>
      </dgm:t>
    </dgm:pt>
    <dgm:pt modelId="{9974F1CD-BCC6-4D05-8543-F66E4EB8A175}" type="sibTrans" cxnId="{D9352DF8-D33F-4CE1-BFDF-898793043264}">
      <dgm:prSet/>
      <dgm:spPr/>
      <dgm:t>
        <a:bodyPr/>
        <a:lstStyle/>
        <a:p>
          <a:endParaRPr lang="en-GB"/>
        </a:p>
      </dgm:t>
    </dgm:pt>
    <dgm:pt modelId="{F0A61325-BD3E-4CFC-9F44-2F4974249151}" type="pres">
      <dgm:prSet presAssocID="{2E404E47-DCBE-4454-A160-7052B3479BB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2A1A80CB-AA2D-4968-84A0-BE4BC8955AA2}" type="pres">
      <dgm:prSet presAssocID="{A6D90FC8-2D78-4D29-AAFF-C3A34AC007A2}" presName="horFlow" presStyleCnt="0"/>
      <dgm:spPr/>
    </dgm:pt>
    <dgm:pt modelId="{6CE85456-DCC2-4C08-B927-EA996C2C3DFF}" type="pres">
      <dgm:prSet presAssocID="{A6D90FC8-2D78-4D29-AAFF-C3A34AC007A2}" presName="bigChev" presStyleLbl="node1" presStyleIdx="0" presStyleCnt="2" custLinFactY="-43592" custLinFactNeighborX="-2117" custLinFactNeighborY="-100000"/>
      <dgm:spPr/>
    </dgm:pt>
    <dgm:pt modelId="{1EF7356A-10BA-4B5B-8CBD-0F44C0989833}" type="pres">
      <dgm:prSet presAssocID="{AE0F7AC7-36F0-4489-803C-CCF5B820DF50}" presName="parTrans" presStyleCnt="0"/>
      <dgm:spPr/>
    </dgm:pt>
    <dgm:pt modelId="{3666893B-D1D1-4A1D-BA9F-8869ED53609D}" type="pres">
      <dgm:prSet presAssocID="{5DFE1D50-CF94-4C4B-8DD1-299FDF0A638A}" presName="node" presStyleLbl="alignAccFollowNode1" presStyleIdx="0" presStyleCnt="11" custScaleX="150250" custLinFactY="-73003" custLinFactNeighborX="-2368" custLinFactNeighborY="-100000">
        <dgm:presLayoutVars>
          <dgm:bulletEnabled val="1"/>
        </dgm:presLayoutVars>
      </dgm:prSet>
      <dgm:spPr/>
    </dgm:pt>
    <dgm:pt modelId="{FC869A18-5D08-40A2-903E-40783CFAA3A2}" type="pres">
      <dgm:prSet presAssocID="{2FFFDD55-ADEF-4A15-B01A-19603FC4482F}" presName="sibTrans" presStyleCnt="0"/>
      <dgm:spPr/>
    </dgm:pt>
    <dgm:pt modelId="{9887C634-AA50-437F-9811-E5CC1B6528E7}" type="pres">
      <dgm:prSet presAssocID="{3BB407C0-4601-4F70-8899-81F4C6DEBA5C}" presName="node" presStyleLbl="alignAccFollowNode1" presStyleIdx="1" presStyleCnt="11" custScaleX="124377" custLinFactY="-73003" custLinFactNeighborX="-2368" custLinFactNeighborY="-100000">
        <dgm:presLayoutVars>
          <dgm:bulletEnabled val="1"/>
        </dgm:presLayoutVars>
      </dgm:prSet>
      <dgm:spPr/>
    </dgm:pt>
    <dgm:pt modelId="{3DBD5A16-7257-424C-B006-0D1C302F20F5}" type="pres">
      <dgm:prSet presAssocID="{A543DF07-D3A9-4D3D-8D4A-6F4DBE36C9B4}" presName="sibTrans" presStyleCnt="0"/>
      <dgm:spPr/>
    </dgm:pt>
    <dgm:pt modelId="{25B2437D-D91C-4B9D-9C5F-920183384470}" type="pres">
      <dgm:prSet presAssocID="{C5D6DD44-3A96-4AAC-B31B-C9211CCA5A39}" presName="node" presStyleLbl="alignAccFollowNode1" presStyleIdx="2" presStyleCnt="11" custScaleX="137837" custLinFactY="-73003" custLinFactNeighborX="-2368" custLinFactNeighborY="-100000">
        <dgm:presLayoutVars>
          <dgm:bulletEnabled val="1"/>
        </dgm:presLayoutVars>
      </dgm:prSet>
      <dgm:spPr/>
    </dgm:pt>
    <dgm:pt modelId="{DCCBF5D3-23D9-415D-B883-44BBC991F908}" type="pres">
      <dgm:prSet presAssocID="{51856EA7-F87B-48BB-A0EB-2C0657AADA08}" presName="sibTrans" presStyleCnt="0"/>
      <dgm:spPr/>
    </dgm:pt>
    <dgm:pt modelId="{3480763F-E51C-47E0-AA24-1C23B6517CDC}" type="pres">
      <dgm:prSet presAssocID="{4799FBF2-B2A1-42C8-B147-07F132A9E1C4}" presName="node" presStyleLbl="alignAccFollowNode1" presStyleIdx="3" presStyleCnt="11" custScaleX="115067" custLinFactY="-73003" custLinFactNeighborX="-2368" custLinFactNeighborY="-100000">
        <dgm:presLayoutVars>
          <dgm:bulletEnabled val="1"/>
        </dgm:presLayoutVars>
      </dgm:prSet>
      <dgm:spPr/>
    </dgm:pt>
    <dgm:pt modelId="{A5CA5DA8-1F02-4EA7-982C-98D0FEA396F9}" type="pres">
      <dgm:prSet presAssocID="{7A2AF02F-0553-4330-A541-F98B375FA466}" presName="sibTrans" presStyleCnt="0"/>
      <dgm:spPr/>
    </dgm:pt>
    <dgm:pt modelId="{4AD44A34-0A3F-433A-9B1A-7DC3820AB52B}" type="pres">
      <dgm:prSet presAssocID="{8B90B1F3-CDA7-474A-8629-E96A7F275084}" presName="node" presStyleLbl="alignAccFollowNode1" presStyleIdx="4" presStyleCnt="11" custScaleX="106940" custLinFactY="-73003" custLinFactNeighborX="-2368" custLinFactNeighborY="-100000">
        <dgm:presLayoutVars>
          <dgm:bulletEnabled val="1"/>
        </dgm:presLayoutVars>
      </dgm:prSet>
      <dgm:spPr/>
    </dgm:pt>
    <dgm:pt modelId="{2F46C808-E3D9-4680-92FF-828DFA5C924B}" type="pres">
      <dgm:prSet presAssocID="{F8DFEA37-48F2-4BA8-B4CF-2605F8ED5CCD}" presName="sibTrans" presStyleCnt="0"/>
      <dgm:spPr/>
    </dgm:pt>
    <dgm:pt modelId="{90799492-8814-4709-BCDE-C4A69A7FB232}" type="pres">
      <dgm:prSet presAssocID="{4CB6ABBD-730A-47FC-95CF-643437A11CBC}" presName="node" presStyleLbl="alignAccFollowNode1" presStyleIdx="5" presStyleCnt="11" custLinFactY="-73003" custLinFactNeighborX="-2368" custLinFactNeighborY="-100000">
        <dgm:presLayoutVars>
          <dgm:bulletEnabled val="1"/>
        </dgm:presLayoutVars>
      </dgm:prSet>
      <dgm:spPr/>
    </dgm:pt>
    <dgm:pt modelId="{D408EB03-C311-4356-889C-F0F435CD91F2}" type="pres">
      <dgm:prSet presAssocID="{A6D90FC8-2D78-4D29-AAFF-C3A34AC007A2}" presName="vSp" presStyleCnt="0"/>
      <dgm:spPr/>
    </dgm:pt>
    <dgm:pt modelId="{D3F4B5A8-1185-4772-BAC5-83799D37C096}" type="pres">
      <dgm:prSet presAssocID="{001A793C-A63D-4499-8E62-92B407C704E2}" presName="horFlow" presStyleCnt="0"/>
      <dgm:spPr/>
    </dgm:pt>
    <dgm:pt modelId="{A192453F-F92A-45AA-9392-9C82EF1E0D3A}" type="pres">
      <dgm:prSet presAssocID="{001A793C-A63D-4499-8E62-92B407C704E2}" presName="bigChev" presStyleLbl="node1" presStyleIdx="1" presStyleCnt="2"/>
      <dgm:spPr/>
    </dgm:pt>
    <dgm:pt modelId="{B033D292-3AD6-4D9D-A90E-6C473FB57C14}" type="pres">
      <dgm:prSet presAssocID="{BD464F61-FB5A-4892-8D62-6F310600A72A}" presName="parTrans" presStyleCnt="0"/>
      <dgm:spPr/>
    </dgm:pt>
    <dgm:pt modelId="{A7A15284-076B-4F0D-820D-6EABF73D1ED3}" type="pres">
      <dgm:prSet presAssocID="{B25F1409-1E44-4960-8301-FAB5B6F22758}" presName="node" presStyleLbl="alignAccFollowNode1" presStyleIdx="6" presStyleCnt="11" custScaleX="133424">
        <dgm:presLayoutVars>
          <dgm:bulletEnabled val="1"/>
        </dgm:presLayoutVars>
      </dgm:prSet>
      <dgm:spPr/>
    </dgm:pt>
    <dgm:pt modelId="{9496C7DB-2B7B-4E95-803B-AF5CC3BEE6C5}" type="pres">
      <dgm:prSet presAssocID="{E858FC6D-010F-456E-AF21-4BCC4141B5D2}" presName="sibTrans" presStyleCnt="0"/>
      <dgm:spPr/>
    </dgm:pt>
    <dgm:pt modelId="{1F0BDE34-BC74-49D9-9950-C861048EDEE0}" type="pres">
      <dgm:prSet presAssocID="{ECB2E5DB-88DA-4BC9-B1CB-4ACE7C62AC82}" presName="node" presStyleLbl="alignAccFollowNode1" presStyleIdx="7" presStyleCnt="11" custScaleX="113679">
        <dgm:presLayoutVars>
          <dgm:bulletEnabled val="1"/>
        </dgm:presLayoutVars>
      </dgm:prSet>
      <dgm:spPr/>
    </dgm:pt>
    <dgm:pt modelId="{17E81CA5-5154-44D8-9F23-594928CB2F67}" type="pres">
      <dgm:prSet presAssocID="{B6C00D89-61E0-401C-B9BE-893DE3D14832}" presName="sibTrans" presStyleCnt="0"/>
      <dgm:spPr/>
    </dgm:pt>
    <dgm:pt modelId="{8C99D16E-86D7-479D-9523-DFD962EB8AB3}" type="pres">
      <dgm:prSet presAssocID="{315C8DAE-6C43-40FB-83A5-28B7272A49D1}" presName="node" presStyleLbl="alignAccFollowNode1" presStyleIdx="8" presStyleCnt="11" custScaleX="182451">
        <dgm:presLayoutVars>
          <dgm:bulletEnabled val="1"/>
        </dgm:presLayoutVars>
      </dgm:prSet>
      <dgm:spPr/>
    </dgm:pt>
    <dgm:pt modelId="{B294A8A2-C932-4212-9401-447FDD21DB99}" type="pres">
      <dgm:prSet presAssocID="{2030E52F-1785-4529-9852-D4ADB66AC463}" presName="sibTrans" presStyleCnt="0"/>
      <dgm:spPr/>
    </dgm:pt>
    <dgm:pt modelId="{FC92E49D-8D42-413C-8A51-216DA24CF086}" type="pres">
      <dgm:prSet presAssocID="{421A3165-702B-4D6A-B5DF-8DA11F218113}" presName="node" presStyleLbl="alignAccFollowNode1" presStyleIdx="9" presStyleCnt="11" custScaleX="38570">
        <dgm:presLayoutVars>
          <dgm:bulletEnabled val="1"/>
        </dgm:presLayoutVars>
      </dgm:prSet>
      <dgm:spPr/>
    </dgm:pt>
    <dgm:pt modelId="{A9E228F5-830E-42C1-A4BE-12A254CEE98A}" type="pres">
      <dgm:prSet presAssocID="{9974F1CD-BCC6-4D05-8543-F66E4EB8A175}" presName="sibTrans" presStyleCnt="0"/>
      <dgm:spPr/>
    </dgm:pt>
    <dgm:pt modelId="{99C19AD9-02B0-44C7-9177-5A5B19EF9804}" type="pres">
      <dgm:prSet presAssocID="{8E278260-B365-49BA-9B14-B65291911FEC}" presName="node" presStyleLbl="alignAccFollowNode1" presStyleIdx="10" presStyleCnt="11" custScaleX="200331">
        <dgm:presLayoutVars>
          <dgm:bulletEnabled val="1"/>
        </dgm:presLayoutVars>
      </dgm:prSet>
      <dgm:spPr/>
    </dgm:pt>
  </dgm:ptLst>
  <dgm:cxnLst>
    <dgm:cxn modelId="{46BBBF06-F491-4706-83B3-C812545826AA}" srcId="{A6D90FC8-2D78-4D29-AAFF-C3A34AC007A2}" destId="{5DFE1D50-CF94-4C4B-8DD1-299FDF0A638A}" srcOrd="0" destOrd="0" parTransId="{AE0F7AC7-36F0-4489-803C-CCF5B820DF50}" sibTransId="{2FFFDD55-ADEF-4A15-B01A-19603FC4482F}"/>
    <dgm:cxn modelId="{24F2380B-BF83-4844-A8E3-CD3A4ED8511A}" type="presOf" srcId="{3BB407C0-4601-4F70-8899-81F4C6DEBA5C}" destId="{9887C634-AA50-437F-9811-E5CC1B6528E7}" srcOrd="0" destOrd="0" presId="urn:microsoft.com/office/officeart/2005/8/layout/lProcess3"/>
    <dgm:cxn modelId="{72008A0C-489C-49FC-9EBE-DD780423BA1D}" srcId="{A6D90FC8-2D78-4D29-AAFF-C3A34AC007A2}" destId="{8B90B1F3-CDA7-474A-8629-E96A7F275084}" srcOrd="4" destOrd="0" parTransId="{FC4A1F84-B69D-4ACE-ADB8-02F0535F2020}" sibTransId="{F8DFEA37-48F2-4BA8-B4CF-2605F8ED5CCD}"/>
    <dgm:cxn modelId="{1A4F5D12-9AE0-4322-956F-3F57487E8C20}" srcId="{A6D90FC8-2D78-4D29-AAFF-C3A34AC007A2}" destId="{3BB407C0-4601-4F70-8899-81F4C6DEBA5C}" srcOrd="1" destOrd="0" parTransId="{5FC5BB76-AC83-4A94-B416-D764947A0B2D}" sibTransId="{A543DF07-D3A9-4D3D-8D4A-6F4DBE36C9B4}"/>
    <dgm:cxn modelId="{F34CC613-93C2-439C-ACD3-A7AE9B3A319B}" type="presOf" srcId="{ECB2E5DB-88DA-4BC9-B1CB-4ACE7C62AC82}" destId="{1F0BDE34-BC74-49D9-9950-C861048EDEE0}" srcOrd="0" destOrd="0" presId="urn:microsoft.com/office/officeart/2005/8/layout/lProcess3"/>
    <dgm:cxn modelId="{4A28751C-2DF1-47B8-9DC9-7B7487E99629}" type="presOf" srcId="{001A793C-A63D-4499-8E62-92B407C704E2}" destId="{A192453F-F92A-45AA-9392-9C82EF1E0D3A}" srcOrd="0" destOrd="0" presId="urn:microsoft.com/office/officeart/2005/8/layout/lProcess3"/>
    <dgm:cxn modelId="{4EE9462A-54C3-4464-BE66-90E598DD04BA}" type="presOf" srcId="{315C8DAE-6C43-40FB-83A5-28B7272A49D1}" destId="{8C99D16E-86D7-479D-9523-DFD962EB8AB3}" srcOrd="0" destOrd="0" presId="urn:microsoft.com/office/officeart/2005/8/layout/lProcess3"/>
    <dgm:cxn modelId="{A97D0A61-D70B-4D7C-A2D3-10BED0D5C885}" type="presOf" srcId="{2E404E47-DCBE-4454-A160-7052B3479BBD}" destId="{F0A61325-BD3E-4CFC-9F44-2F4974249151}" srcOrd="0" destOrd="0" presId="urn:microsoft.com/office/officeart/2005/8/layout/lProcess3"/>
    <dgm:cxn modelId="{ABB60446-E7C2-46AE-984B-A2E811FAECA1}" srcId="{001A793C-A63D-4499-8E62-92B407C704E2}" destId="{8E278260-B365-49BA-9B14-B65291911FEC}" srcOrd="4" destOrd="0" parTransId="{BCFE0EB0-E1E2-4A39-9B71-7594FB5C081A}" sibTransId="{75B503CD-8B45-40C5-B5FA-81DFE60E4F6E}"/>
    <dgm:cxn modelId="{028B6A46-081D-4D9E-B819-AC2A4B2FCDF8}" srcId="{A6D90FC8-2D78-4D29-AAFF-C3A34AC007A2}" destId="{4799FBF2-B2A1-42C8-B147-07F132A9E1C4}" srcOrd="3" destOrd="0" parTransId="{456C3EAF-87D2-4042-BF19-0928F9594746}" sibTransId="{7A2AF02F-0553-4330-A541-F98B375FA466}"/>
    <dgm:cxn modelId="{B2B71D4C-9244-4BB0-B480-8FD720866A1E}" srcId="{A6D90FC8-2D78-4D29-AAFF-C3A34AC007A2}" destId="{C5D6DD44-3A96-4AAC-B31B-C9211CCA5A39}" srcOrd="2" destOrd="0" parTransId="{6CDEE2A5-131A-405F-A865-17E260B5D2C1}" sibTransId="{51856EA7-F87B-48BB-A0EB-2C0657AADA08}"/>
    <dgm:cxn modelId="{34D7A351-6151-46AC-B5F8-2BA76F4E3DF0}" type="presOf" srcId="{421A3165-702B-4D6A-B5DF-8DA11F218113}" destId="{FC92E49D-8D42-413C-8A51-216DA24CF086}" srcOrd="0" destOrd="0" presId="urn:microsoft.com/office/officeart/2005/8/layout/lProcess3"/>
    <dgm:cxn modelId="{90B7787E-A9D9-4743-98E8-9EFF77B93DE6}" type="presOf" srcId="{4799FBF2-B2A1-42C8-B147-07F132A9E1C4}" destId="{3480763F-E51C-47E0-AA24-1C23B6517CDC}" srcOrd="0" destOrd="0" presId="urn:microsoft.com/office/officeart/2005/8/layout/lProcess3"/>
    <dgm:cxn modelId="{4B45D581-12EF-4299-9A39-71A5689E16BB}" srcId="{001A793C-A63D-4499-8E62-92B407C704E2}" destId="{ECB2E5DB-88DA-4BC9-B1CB-4ACE7C62AC82}" srcOrd="1" destOrd="0" parTransId="{CCC5476F-9697-411E-B1A2-AC559AD1EE73}" sibTransId="{B6C00D89-61E0-401C-B9BE-893DE3D14832}"/>
    <dgm:cxn modelId="{6DC38189-9908-47C7-B3F8-90C5A52E1351}" srcId="{001A793C-A63D-4499-8E62-92B407C704E2}" destId="{315C8DAE-6C43-40FB-83A5-28B7272A49D1}" srcOrd="2" destOrd="0" parTransId="{4499372F-E14E-4284-A33D-FDC3516A9A2C}" sibTransId="{2030E52F-1785-4529-9852-D4ADB66AC463}"/>
    <dgm:cxn modelId="{A19BBF8F-11BC-44DE-AF55-140D78F4ECBF}" type="presOf" srcId="{B25F1409-1E44-4960-8301-FAB5B6F22758}" destId="{A7A15284-076B-4F0D-820D-6EABF73D1ED3}" srcOrd="0" destOrd="0" presId="urn:microsoft.com/office/officeart/2005/8/layout/lProcess3"/>
    <dgm:cxn modelId="{0DFA039E-CD28-4074-9166-98CA3439A5B4}" srcId="{2E404E47-DCBE-4454-A160-7052B3479BBD}" destId="{A6D90FC8-2D78-4D29-AAFF-C3A34AC007A2}" srcOrd="0" destOrd="0" parTransId="{EA3C6FDE-624E-498A-A93A-26C847A17C96}" sibTransId="{BAE460BC-A975-4BBF-9E5E-DB7F96330EFE}"/>
    <dgm:cxn modelId="{470F5FAD-21DE-477D-8DC7-C2D72C5E49D3}" type="presOf" srcId="{5DFE1D50-CF94-4C4B-8DD1-299FDF0A638A}" destId="{3666893B-D1D1-4A1D-BA9F-8869ED53609D}" srcOrd="0" destOrd="0" presId="urn:microsoft.com/office/officeart/2005/8/layout/lProcess3"/>
    <dgm:cxn modelId="{44C5AEB2-559D-4A01-8988-2A8309DD5FD1}" srcId="{001A793C-A63D-4499-8E62-92B407C704E2}" destId="{B25F1409-1E44-4960-8301-FAB5B6F22758}" srcOrd="0" destOrd="0" parTransId="{BD464F61-FB5A-4892-8D62-6F310600A72A}" sibTransId="{E858FC6D-010F-456E-AF21-4BCC4141B5D2}"/>
    <dgm:cxn modelId="{35B90EB8-AEAF-4DEE-8144-ACCF44452CDD}" type="presOf" srcId="{A6D90FC8-2D78-4D29-AAFF-C3A34AC007A2}" destId="{6CE85456-DCC2-4C08-B927-EA996C2C3DFF}" srcOrd="0" destOrd="0" presId="urn:microsoft.com/office/officeart/2005/8/layout/lProcess3"/>
    <dgm:cxn modelId="{75F13EC3-5D18-4FA0-8F67-557C3DEB9773}" type="presOf" srcId="{4CB6ABBD-730A-47FC-95CF-643437A11CBC}" destId="{90799492-8814-4709-BCDE-C4A69A7FB232}" srcOrd="0" destOrd="0" presId="urn:microsoft.com/office/officeart/2005/8/layout/lProcess3"/>
    <dgm:cxn modelId="{F6AE19C5-58A4-454F-BC51-474CB32BA7F7}" srcId="{2E404E47-DCBE-4454-A160-7052B3479BBD}" destId="{001A793C-A63D-4499-8E62-92B407C704E2}" srcOrd="1" destOrd="0" parTransId="{2A0EF667-794C-483F-8B96-BB64F23AC1C8}" sibTransId="{0FF34956-160C-44DE-9348-46C4BC91C42D}"/>
    <dgm:cxn modelId="{E16659C6-BBFD-4E70-BA7D-5B92F8C63405}" srcId="{A6D90FC8-2D78-4D29-AAFF-C3A34AC007A2}" destId="{4CB6ABBD-730A-47FC-95CF-643437A11CBC}" srcOrd="5" destOrd="0" parTransId="{F9E6C9D1-CEE5-45F6-8205-F6B68AACD718}" sibTransId="{FC78B78A-A0C3-4A59-BCBB-DBB7798E18B0}"/>
    <dgm:cxn modelId="{93DF27C8-BEC6-4918-846D-CF86EDA79258}" type="presOf" srcId="{C5D6DD44-3A96-4AAC-B31B-C9211CCA5A39}" destId="{25B2437D-D91C-4B9D-9C5F-920183384470}" srcOrd="0" destOrd="0" presId="urn:microsoft.com/office/officeart/2005/8/layout/lProcess3"/>
    <dgm:cxn modelId="{270D55C9-112C-4B46-B4DB-4475BBCE32AF}" type="presOf" srcId="{8B90B1F3-CDA7-474A-8629-E96A7F275084}" destId="{4AD44A34-0A3F-433A-9B1A-7DC3820AB52B}" srcOrd="0" destOrd="0" presId="urn:microsoft.com/office/officeart/2005/8/layout/lProcess3"/>
    <dgm:cxn modelId="{E3CCA0CD-1B00-4C0A-A75E-E325F0A407DA}" type="presOf" srcId="{8E278260-B365-49BA-9B14-B65291911FEC}" destId="{99C19AD9-02B0-44C7-9177-5A5B19EF9804}" srcOrd="0" destOrd="0" presId="urn:microsoft.com/office/officeart/2005/8/layout/lProcess3"/>
    <dgm:cxn modelId="{D9352DF8-D33F-4CE1-BFDF-898793043264}" srcId="{001A793C-A63D-4499-8E62-92B407C704E2}" destId="{421A3165-702B-4D6A-B5DF-8DA11F218113}" srcOrd="3" destOrd="0" parTransId="{E52876BF-CC9C-4F80-86E3-899ECB585AEE}" sibTransId="{9974F1CD-BCC6-4D05-8543-F66E4EB8A175}"/>
    <dgm:cxn modelId="{BDAF0FB1-BC54-4029-A6A7-D1130A04C2CD}" type="presParOf" srcId="{F0A61325-BD3E-4CFC-9F44-2F4974249151}" destId="{2A1A80CB-AA2D-4968-84A0-BE4BC8955AA2}" srcOrd="0" destOrd="0" presId="urn:microsoft.com/office/officeart/2005/8/layout/lProcess3"/>
    <dgm:cxn modelId="{F18E70F7-F816-4D9A-B24B-E6845AD024D8}" type="presParOf" srcId="{2A1A80CB-AA2D-4968-84A0-BE4BC8955AA2}" destId="{6CE85456-DCC2-4C08-B927-EA996C2C3DFF}" srcOrd="0" destOrd="0" presId="urn:microsoft.com/office/officeart/2005/8/layout/lProcess3"/>
    <dgm:cxn modelId="{D87507D2-E0E3-44BD-B7DA-B5499C583D38}" type="presParOf" srcId="{2A1A80CB-AA2D-4968-84A0-BE4BC8955AA2}" destId="{1EF7356A-10BA-4B5B-8CBD-0F44C0989833}" srcOrd="1" destOrd="0" presId="urn:microsoft.com/office/officeart/2005/8/layout/lProcess3"/>
    <dgm:cxn modelId="{314286E9-57B7-4A51-A4D5-8AE2EACFFC52}" type="presParOf" srcId="{2A1A80CB-AA2D-4968-84A0-BE4BC8955AA2}" destId="{3666893B-D1D1-4A1D-BA9F-8869ED53609D}" srcOrd="2" destOrd="0" presId="urn:microsoft.com/office/officeart/2005/8/layout/lProcess3"/>
    <dgm:cxn modelId="{8FDF80BD-1ADF-4D12-86EA-7008350BB506}" type="presParOf" srcId="{2A1A80CB-AA2D-4968-84A0-BE4BC8955AA2}" destId="{FC869A18-5D08-40A2-903E-40783CFAA3A2}" srcOrd="3" destOrd="0" presId="urn:microsoft.com/office/officeart/2005/8/layout/lProcess3"/>
    <dgm:cxn modelId="{6002A789-8AC3-4100-9F0B-0EE4BC9250DA}" type="presParOf" srcId="{2A1A80CB-AA2D-4968-84A0-BE4BC8955AA2}" destId="{9887C634-AA50-437F-9811-E5CC1B6528E7}" srcOrd="4" destOrd="0" presId="urn:microsoft.com/office/officeart/2005/8/layout/lProcess3"/>
    <dgm:cxn modelId="{9A0B04CB-71EA-4DF0-AEF8-8B314CCCD545}" type="presParOf" srcId="{2A1A80CB-AA2D-4968-84A0-BE4BC8955AA2}" destId="{3DBD5A16-7257-424C-B006-0D1C302F20F5}" srcOrd="5" destOrd="0" presId="urn:microsoft.com/office/officeart/2005/8/layout/lProcess3"/>
    <dgm:cxn modelId="{714BFC08-ED57-44B0-92CA-0E08E8E8183A}" type="presParOf" srcId="{2A1A80CB-AA2D-4968-84A0-BE4BC8955AA2}" destId="{25B2437D-D91C-4B9D-9C5F-920183384470}" srcOrd="6" destOrd="0" presId="urn:microsoft.com/office/officeart/2005/8/layout/lProcess3"/>
    <dgm:cxn modelId="{01220A61-E331-42A3-8B2F-1575CE18911D}" type="presParOf" srcId="{2A1A80CB-AA2D-4968-84A0-BE4BC8955AA2}" destId="{DCCBF5D3-23D9-415D-B883-44BBC991F908}" srcOrd="7" destOrd="0" presId="urn:microsoft.com/office/officeart/2005/8/layout/lProcess3"/>
    <dgm:cxn modelId="{9D0DBD0A-8AB6-4454-95F5-DDACC88BF9EC}" type="presParOf" srcId="{2A1A80CB-AA2D-4968-84A0-BE4BC8955AA2}" destId="{3480763F-E51C-47E0-AA24-1C23B6517CDC}" srcOrd="8" destOrd="0" presId="urn:microsoft.com/office/officeart/2005/8/layout/lProcess3"/>
    <dgm:cxn modelId="{BEF0FFB9-D4F7-4A6A-9FDB-6A6A3D72C09B}" type="presParOf" srcId="{2A1A80CB-AA2D-4968-84A0-BE4BC8955AA2}" destId="{A5CA5DA8-1F02-4EA7-982C-98D0FEA396F9}" srcOrd="9" destOrd="0" presId="urn:microsoft.com/office/officeart/2005/8/layout/lProcess3"/>
    <dgm:cxn modelId="{10FB9A8C-C643-45AF-9DAE-D139E9B1919D}" type="presParOf" srcId="{2A1A80CB-AA2D-4968-84A0-BE4BC8955AA2}" destId="{4AD44A34-0A3F-433A-9B1A-7DC3820AB52B}" srcOrd="10" destOrd="0" presId="urn:microsoft.com/office/officeart/2005/8/layout/lProcess3"/>
    <dgm:cxn modelId="{B1384AC1-DED9-4FE7-8A37-554BBE7181C9}" type="presParOf" srcId="{2A1A80CB-AA2D-4968-84A0-BE4BC8955AA2}" destId="{2F46C808-E3D9-4680-92FF-828DFA5C924B}" srcOrd="11" destOrd="0" presId="urn:microsoft.com/office/officeart/2005/8/layout/lProcess3"/>
    <dgm:cxn modelId="{638FA911-526F-4FF0-BFFD-193C556A448C}" type="presParOf" srcId="{2A1A80CB-AA2D-4968-84A0-BE4BC8955AA2}" destId="{90799492-8814-4709-BCDE-C4A69A7FB232}" srcOrd="12" destOrd="0" presId="urn:microsoft.com/office/officeart/2005/8/layout/lProcess3"/>
    <dgm:cxn modelId="{8246A8F3-9B59-4C2E-AF88-C625EBC65989}" type="presParOf" srcId="{F0A61325-BD3E-4CFC-9F44-2F4974249151}" destId="{D408EB03-C311-4356-889C-F0F435CD91F2}" srcOrd="1" destOrd="0" presId="urn:microsoft.com/office/officeart/2005/8/layout/lProcess3"/>
    <dgm:cxn modelId="{3E2A3512-D8A0-4423-9949-0BEE61461D9C}" type="presParOf" srcId="{F0A61325-BD3E-4CFC-9F44-2F4974249151}" destId="{D3F4B5A8-1185-4772-BAC5-83799D37C096}" srcOrd="2" destOrd="0" presId="urn:microsoft.com/office/officeart/2005/8/layout/lProcess3"/>
    <dgm:cxn modelId="{063B6B7F-9040-4A07-95B1-5F7A71F1D00B}" type="presParOf" srcId="{D3F4B5A8-1185-4772-BAC5-83799D37C096}" destId="{A192453F-F92A-45AA-9392-9C82EF1E0D3A}" srcOrd="0" destOrd="0" presId="urn:microsoft.com/office/officeart/2005/8/layout/lProcess3"/>
    <dgm:cxn modelId="{485110D1-1A2E-4FE4-BF9C-4AAFBC55130A}" type="presParOf" srcId="{D3F4B5A8-1185-4772-BAC5-83799D37C096}" destId="{B033D292-3AD6-4D9D-A90E-6C473FB57C14}" srcOrd="1" destOrd="0" presId="urn:microsoft.com/office/officeart/2005/8/layout/lProcess3"/>
    <dgm:cxn modelId="{680B9F57-52FE-4961-A622-F1E2347E72B9}" type="presParOf" srcId="{D3F4B5A8-1185-4772-BAC5-83799D37C096}" destId="{A7A15284-076B-4F0D-820D-6EABF73D1ED3}" srcOrd="2" destOrd="0" presId="urn:microsoft.com/office/officeart/2005/8/layout/lProcess3"/>
    <dgm:cxn modelId="{D9D5C20C-FD7C-4111-B35D-DE587522078F}" type="presParOf" srcId="{D3F4B5A8-1185-4772-BAC5-83799D37C096}" destId="{9496C7DB-2B7B-4E95-803B-AF5CC3BEE6C5}" srcOrd="3" destOrd="0" presId="urn:microsoft.com/office/officeart/2005/8/layout/lProcess3"/>
    <dgm:cxn modelId="{14D2B1FE-E522-42E7-9B0C-C14D946EEB85}" type="presParOf" srcId="{D3F4B5A8-1185-4772-BAC5-83799D37C096}" destId="{1F0BDE34-BC74-49D9-9950-C861048EDEE0}" srcOrd="4" destOrd="0" presId="urn:microsoft.com/office/officeart/2005/8/layout/lProcess3"/>
    <dgm:cxn modelId="{38EDF98A-E26B-4176-B95A-F43B432754E9}" type="presParOf" srcId="{D3F4B5A8-1185-4772-BAC5-83799D37C096}" destId="{17E81CA5-5154-44D8-9F23-594928CB2F67}" srcOrd="5" destOrd="0" presId="urn:microsoft.com/office/officeart/2005/8/layout/lProcess3"/>
    <dgm:cxn modelId="{673A42BA-19CE-4107-8C83-049BE4CD9EC8}" type="presParOf" srcId="{D3F4B5A8-1185-4772-BAC5-83799D37C096}" destId="{8C99D16E-86D7-479D-9523-DFD962EB8AB3}" srcOrd="6" destOrd="0" presId="urn:microsoft.com/office/officeart/2005/8/layout/lProcess3"/>
    <dgm:cxn modelId="{6DF1D68D-2943-4A8B-8F61-AC9080EDAFB7}" type="presParOf" srcId="{D3F4B5A8-1185-4772-BAC5-83799D37C096}" destId="{B294A8A2-C932-4212-9401-447FDD21DB99}" srcOrd="7" destOrd="0" presId="urn:microsoft.com/office/officeart/2005/8/layout/lProcess3"/>
    <dgm:cxn modelId="{B9CC4D98-C6E6-473A-892D-F403C4A276CB}" type="presParOf" srcId="{D3F4B5A8-1185-4772-BAC5-83799D37C096}" destId="{FC92E49D-8D42-413C-8A51-216DA24CF086}" srcOrd="8" destOrd="0" presId="urn:microsoft.com/office/officeart/2005/8/layout/lProcess3"/>
    <dgm:cxn modelId="{617493D4-42C2-4D28-AAC2-9B5D9C438989}" type="presParOf" srcId="{D3F4B5A8-1185-4772-BAC5-83799D37C096}" destId="{A9E228F5-830E-42C1-A4BE-12A254CEE98A}" srcOrd="9" destOrd="0" presId="urn:microsoft.com/office/officeart/2005/8/layout/lProcess3"/>
    <dgm:cxn modelId="{A0F46D94-4546-4B73-A2A3-74DE3D7C2D28}" type="presParOf" srcId="{D3F4B5A8-1185-4772-BAC5-83799D37C096}" destId="{99C19AD9-02B0-44C7-9177-5A5B19EF9804}" srcOrd="1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85456-DCC2-4C08-B927-EA996C2C3DFF}">
      <dsp:nvSpPr>
        <dsp:cNvPr id="0" name=""/>
        <dsp:cNvSpPr/>
      </dsp:nvSpPr>
      <dsp:spPr>
        <a:xfrm>
          <a:off x="0" y="394708"/>
          <a:ext cx="1665471" cy="66618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 err="1"/>
            <a:t>Χοιρομη-τέρες</a:t>
          </a:r>
          <a:endParaRPr lang="en-GB" sz="2000" kern="1200" dirty="0"/>
        </a:p>
      </dsp:txBody>
      <dsp:txXfrm>
        <a:off x="333094" y="394708"/>
        <a:ext cx="999283" cy="666188"/>
      </dsp:txXfrm>
    </dsp:sp>
    <dsp:sp modelId="{3666893B-D1D1-4A1D-BA9F-8869ED53609D}">
      <dsp:nvSpPr>
        <dsp:cNvPr id="0" name=""/>
        <dsp:cNvSpPr/>
      </dsp:nvSpPr>
      <dsp:spPr>
        <a:xfrm>
          <a:off x="1448462" y="451331"/>
          <a:ext cx="2076967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Ερυθρά, </a:t>
          </a:r>
          <a:r>
            <a:rPr lang="el-GR" sz="1400" kern="1200" dirty="0" err="1"/>
            <a:t>Παρβοϊός</a:t>
          </a:r>
          <a:r>
            <a:rPr lang="el-GR" sz="1400" kern="1200" dirty="0"/>
            <a:t>, </a:t>
          </a:r>
          <a:r>
            <a:rPr lang="el-GR" sz="1400" kern="1200" dirty="0" err="1"/>
            <a:t>Κολιβάκιλλος</a:t>
          </a:r>
          <a:r>
            <a:rPr lang="el-GR" sz="1400" kern="1200" dirty="0"/>
            <a:t>, </a:t>
          </a:r>
          <a:r>
            <a:rPr lang="el-GR" sz="1400" kern="1200" dirty="0" err="1"/>
            <a:t>Κλοστρίδιο</a:t>
          </a:r>
          <a:r>
            <a:rPr lang="el-GR" sz="1400" kern="1200" dirty="0"/>
            <a:t> </a:t>
          </a:r>
          <a:r>
            <a:rPr lang="en-GB" sz="1400" kern="1200" dirty="0"/>
            <a:t>Type C</a:t>
          </a:r>
        </a:p>
      </dsp:txBody>
      <dsp:txXfrm>
        <a:off x="1724930" y="451331"/>
        <a:ext cx="1524031" cy="552936"/>
      </dsp:txXfrm>
    </dsp:sp>
    <dsp:sp modelId="{9887C634-AA50-437F-9811-E5CC1B6528E7}">
      <dsp:nvSpPr>
        <dsp:cNvPr id="0" name=""/>
        <dsp:cNvSpPr/>
      </dsp:nvSpPr>
      <dsp:spPr>
        <a:xfrm>
          <a:off x="3331902" y="451331"/>
          <a:ext cx="1719314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+ </a:t>
          </a:r>
          <a:r>
            <a:rPr lang="el-GR" sz="1600" kern="1200" dirty="0"/>
            <a:t>Αυτεμβόλιο δυσεντερίας</a:t>
          </a:r>
          <a:endParaRPr lang="en-GB" sz="1600" kern="1200" dirty="0"/>
        </a:p>
      </dsp:txBody>
      <dsp:txXfrm>
        <a:off x="3608370" y="451331"/>
        <a:ext cx="1166378" cy="552936"/>
      </dsp:txXfrm>
    </dsp:sp>
    <dsp:sp modelId="{25B2437D-D91C-4B9D-9C5F-920183384470}">
      <dsp:nvSpPr>
        <dsp:cNvPr id="0" name=""/>
        <dsp:cNvSpPr/>
      </dsp:nvSpPr>
      <dsp:spPr>
        <a:xfrm>
          <a:off x="4857689" y="451331"/>
          <a:ext cx="1905377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+ Αυτεμβόλιο </a:t>
          </a:r>
          <a:r>
            <a:rPr lang="el-GR" sz="1600" kern="1200" dirty="0" err="1"/>
            <a:t>ακτινοβάκιλλου</a:t>
          </a:r>
          <a:endParaRPr lang="en-GB" sz="1600" kern="1200" dirty="0"/>
        </a:p>
      </dsp:txBody>
      <dsp:txXfrm>
        <a:off x="5134157" y="451331"/>
        <a:ext cx="1352441" cy="552936"/>
      </dsp:txXfrm>
    </dsp:sp>
    <dsp:sp modelId="{3480763F-E51C-47E0-AA24-1C23B6517CDC}">
      <dsp:nvSpPr>
        <dsp:cNvPr id="0" name=""/>
        <dsp:cNvSpPr/>
      </dsp:nvSpPr>
      <dsp:spPr>
        <a:xfrm>
          <a:off x="6569539" y="451331"/>
          <a:ext cx="1590618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+</a:t>
          </a:r>
          <a:r>
            <a:rPr lang="en-GB" sz="1400" kern="1200" dirty="0"/>
            <a:t> </a:t>
          </a:r>
          <a:r>
            <a:rPr lang="el-GR" sz="1600" kern="1200" dirty="0"/>
            <a:t>Ατροφική + </a:t>
          </a:r>
          <a:r>
            <a:rPr lang="en-GB" sz="1600" kern="1200" dirty="0"/>
            <a:t>Glasser</a:t>
          </a:r>
          <a:endParaRPr lang="en-GB" sz="1400" kern="1200" dirty="0"/>
        </a:p>
      </dsp:txBody>
      <dsp:txXfrm>
        <a:off x="6846007" y="451331"/>
        <a:ext cx="1037682" cy="552936"/>
      </dsp:txXfrm>
    </dsp:sp>
    <dsp:sp modelId="{4AD44A34-0A3F-433A-9B1A-7DC3820AB52B}">
      <dsp:nvSpPr>
        <dsp:cNvPr id="0" name=""/>
        <dsp:cNvSpPr/>
      </dsp:nvSpPr>
      <dsp:spPr>
        <a:xfrm>
          <a:off x="7966629" y="451331"/>
          <a:ext cx="1478275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+</a:t>
          </a:r>
          <a:r>
            <a:rPr lang="en-GB" sz="1400" kern="1200" dirty="0"/>
            <a:t> </a:t>
          </a:r>
          <a:r>
            <a:rPr lang="en-GB" sz="1600" kern="1200" dirty="0"/>
            <a:t>Glasser </a:t>
          </a:r>
          <a:r>
            <a:rPr lang="el-GR" sz="1600" kern="1200" dirty="0"/>
            <a:t>πρωτάρες</a:t>
          </a:r>
          <a:endParaRPr lang="en-GB" sz="1400" kern="1200" dirty="0"/>
        </a:p>
      </dsp:txBody>
      <dsp:txXfrm>
        <a:off x="8243097" y="451331"/>
        <a:ext cx="925339" cy="552936"/>
      </dsp:txXfrm>
    </dsp:sp>
    <dsp:sp modelId="{90799492-8814-4709-BCDE-C4A69A7FB232}">
      <dsp:nvSpPr>
        <dsp:cNvPr id="0" name=""/>
        <dsp:cNvSpPr/>
      </dsp:nvSpPr>
      <dsp:spPr>
        <a:xfrm>
          <a:off x="9251377" y="451331"/>
          <a:ext cx="1382341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+ </a:t>
          </a:r>
          <a:r>
            <a:rPr lang="el-GR" sz="1400" kern="1200" dirty="0" err="1"/>
            <a:t>Κλοστρίδιο</a:t>
          </a:r>
          <a:r>
            <a:rPr lang="el-GR" sz="1400" kern="1200" dirty="0"/>
            <a:t> </a:t>
          </a:r>
          <a:r>
            <a:rPr lang="en-GB" sz="1400" kern="1200" dirty="0"/>
            <a:t>     Type A</a:t>
          </a:r>
        </a:p>
      </dsp:txBody>
      <dsp:txXfrm>
        <a:off x="9527845" y="451331"/>
        <a:ext cx="829405" cy="552936"/>
      </dsp:txXfrm>
    </dsp:sp>
    <dsp:sp modelId="{A192453F-F92A-45AA-9392-9C82EF1E0D3A}">
      <dsp:nvSpPr>
        <dsp:cNvPr id="0" name=""/>
        <dsp:cNvSpPr/>
      </dsp:nvSpPr>
      <dsp:spPr>
        <a:xfrm>
          <a:off x="4085" y="2110757"/>
          <a:ext cx="1665471" cy="66618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Χοιρίδια</a:t>
          </a:r>
          <a:endParaRPr lang="en-GB" sz="2200" kern="1200" dirty="0"/>
        </a:p>
      </dsp:txBody>
      <dsp:txXfrm>
        <a:off x="337179" y="2110757"/>
        <a:ext cx="999283" cy="666188"/>
      </dsp:txXfrm>
    </dsp:sp>
    <dsp:sp modelId="{A7A15284-076B-4F0D-820D-6EABF73D1ED3}">
      <dsp:nvSpPr>
        <dsp:cNvPr id="0" name=""/>
        <dsp:cNvSpPr/>
      </dsp:nvSpPr>
      <dsp:spPr>
        <a:xfrm>
          <a:off x="1453045" y="2167383"/>
          <a:ext cx="1844374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 err="1"/>
            <a:t>Μυκόπλασμα</a:t>
          </a:r>
          <a:r>
            <a:rPr lang="el-GR" sz="1600" kern="1200" dirty="0"/>
            <a:t>, </a:t>
          </a:r>
          <a:r>
            <a:rPr lang="el-GR" sz="1600" kern="1200" dirty="0" err="1"/>
            <a:t>Κυκλοϊός</a:t>
          </a:r>
          <a:endParaRPr lang="en-GB" sz="1600" kern="1200" dirty="0"/>
        </a:p>
      </dsp:txBody>
      <dsp:txXfrm>
        <a:off x="1729513" y="2167383"/>
        <a:ext cx="1291438" cy="552936"/>
      </dsp:txXfrm>
    </dsp:sp>
    <dsp:sp modelId="{1F0BDE34-BC74-49D9-9950-C861048EDEE0}">
      <dsp:nvSpPr>
        <dsp:cNvPr id="0" name=""/>
        <dsp:cNvSpPr/>
      </dsp:nvSpPr>
      <dsp:spPr>
        <a:xfrm>
          <a:off x="3103892" y="2167383"/>
          <a:ext cx="1571431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Αλλαγή τρόπου και χρόνου εμβολιασμών</a:t>
          </a:r>
          <a:endParaRPr lang="en-GB" sz="1200" kern="1200" dirty="0"/>
        </a:p>
      </dsp:txBody>
      <dsp:txXfrm>
        <a:off x="3380360" y="2167383"/>
        <a:ext cx="1018495" cy="552936"/>
      </dsp:txXfrm>
    </dsp:sp>
    <dsp:sp modelId="{8C99D16E-86D7-479D-9523-DFD962EB8AB3}">
      <dsp:nvSpPr>
        <dsp:cNvPr id="0" name=""/>
        <dsp:cNvSpPr/>
      </dsp:nvSpPr>
      <dsp:spPr>
        <a:xfrm>
          <a:off x="4481796" y="2167383"/>
          <a:ext cx="2522095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+ </a:t>
          </a:r>
          <a:r>
            <a:rPr lang="el-GR" sz="1600" kern="1200" dirty="0" err="1"/>
            <a:t>Ακτινοβάκιλλος</a:t>
          </a:r>
          <a:endParaRPr lang="en-GB" sz="1600" kern="1200" dirty="0"/>
        </a:p>
      </dsp:txBody>
      <dsp:txXfrm>
        <a:off x="4758264" y="2167383"/>
        <a:ext cx="1969159" cy="552936"/>
      </dsp:txXfrm>
    </dsp:sp>
    <dsp:sp modelId="{FC92E49D-8D42-413C-8A51-216DA24CF086}">
      <dsp:nvSpPr>
        <dsp:cNvPr id="0" name=""/>
        <dsp:cNvSpPr/>
      </dsp:nvSpPr>
      <dsp:spPr>
        <a:xfrm>
          <a:off x="6810363" y="2167383"/>
          <a:ext cx="533168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</dsp:txBody>
      <dsp:txXfrm>
        <a:off x="6810363" y="2167383"/>
        <a:ext cx="533168" cy="552936"/>
      </dsp:txXfrm>
    </dsp:sp>
    <dsp:sp modelId="{99C19AD9-02B0-44C7-9177-5A5B19EF9804}">
      <dsp:nvSpPr>
        <dsp:cNvPr id="0" name=""/>
        <dsp:cNvSpPr/>
      </dsp:nvSpPr>
      <dsp:spPr>
        <a:xfrm>
          <a:off x="7150005" y="2167383"/>
          <a:ext cx="2769257" cy="55293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+ Νόσος του οιδήματος</a:t>
          </a:r>
          <a:endParaRPr lang="en-GB" sz="1600" kern="1200" dirty="0"/>
        </a:p>
      </dsp:txBody>
      <dsp:txXfrm>
        <a:off x="7426473" y="2167383"/>
        <a:ext cx="2216321" cy="552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DEA239-C25D-3131-462B-EC9C1A2AF8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9A72DB-2AC3-95C3-2238-7C7FDB54DC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565C8-0EDE-4CFF-8F76-0DF96DA93FE1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1997A-994A-163E-191F-AF08883961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70EA1-8772-AE67-35ED-B82D833207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9B3AE-673D-4FBD-ACFB-E02A0D4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109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B3C22-B851-4735-BBD2-47DF65950DF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62E5C-295E-4342-9790-388F95AC8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1049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744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292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440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834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139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69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4D226-E013-4356-BDAE-D15EE88CE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B1A32A-C19C-498A-AADB-CDBF33583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B83D9-B8B7-409B-B54B-B82F574D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8803F43-94AC-4F2A-ACE7-5555921944A3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89CEB-70C4-420A-BE39-6556DFC4D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2D7C2-C1F1-45DF-B1F9-12F2FDCC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9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A33AE-7F44-4847-A8FB-07A3CFEA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877F4-F207-4362-A012-CC03596E2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9D1BE-B159-448F-B002-36F3406F8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A2DD-3454-4BEA-875D-8B03E9319868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7BB80-7BF6-45DC-A401-07342A4D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A0F7E-5ABA-4EC9-9A48-BEA8C987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6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7CDE8F-B102-49AD-9597-945BAC5C11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49DE3-889B-44F4-A9E6-978F18E67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B2A71-F913-4473-9629-720A6654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B49C-CC7C-4288-9A16-8B31C21EF32A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82911-D286-442E-9C5E-9997BA32D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B707B-C9B2-41CE-9E4A-01F1DB70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7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32A7-1B53-48B1-8359-BD6750398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2D4C5-0FB3-4CF9-AA9A-C5CC903C6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9BE61-7791-47EE-839C-F4D7B92BC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0882-1536-401B-8E24-8873654CAB67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2FBC2-AFAC-4895-AD88-308ADB79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2C606-8AAF-4FCE-B0EF-C418E2FF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5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3CAB9-1439-488B-998E-9A7D2624A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320BC-7C21-42B2-986E-DA3BE3DBE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3019D-165A-4A09-AAFC-4D082D2B9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839B-02C0-4133-BA6F-5B35EBC33AF9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4935D-F96D-467F-ABC0-426FC8020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C61B7-81EF-42AD-B5D6-3CEC1D66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A68C6-053B-474E-A89A-3C0A2B3B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E7791-FCC3-45D8-8C78-44BD78BF7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AD722-35B2-4DEE-994A-1A09A6D27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DF877-187F-41BD-83CA-31504C933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5664-D025-48DE-92DA-3EA41DE94CD6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6D342-CABC-4D55-A4E4-2A816C652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0BDCB-FFCD-4EA1-9425-090E80F9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1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95FC-66A5-4575-9E4A-D7DA6F521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1FBFD-2A36-4216-BDA8-B81033D51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17C68-E2B9-48E5-BD26-D440DB77D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7EDFE-A510-40CF-826F-9F9DB7AB5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580518-6737-49E8-AB43-014CC352A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9974C9-06BE-4FC5-A3F4-581714AC9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0566-72B4-49A7-966B-2967D93D1D78}" type="datetime1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A9AC92-510D-4045-9F41-0E0F11268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92034A-0A14-4183-80FE-4B8924E28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8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A7D00-F9C7-4FD5-B4CF-B1A9103A3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1FDBE-67C8-4E55-9AED-939D0F820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5CFC-2E95-4BE7-8C3D-1756BE11CED2}" type="datetime1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8C44F3-B56D-4B87-90C4-C869AFA8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DF479A-880B-4E81-927D-BD31378DD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0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537FB-48C4-46A1-9FD8-21AAA5659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7A0-8532-4E87-9BF4-4D5B0002EF0C}" type="datetime1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358E08-ECF8-4EEC-97BC-7DD9A86F3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1C73A-EF06-4735-8674-C3A7D5482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4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08A9D-4C18-4D43-BC85-C92E6D280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A701E-CF3A-4E4B-9A0D-BAB39204B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3FDB68-EA2D-4D7E-8330-FAD547A22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D790A-2E5C-4331-8238-3F7F850F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7C23-857B-46BF-9D74-B997ABF5EEA3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59D84-EFB1-483E-AF37-81CDAEFFA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E507F-5B48-42CF-B97A-291B7137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7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5EFF-E2A5-4FAD-A8AE-A1F48DAE0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4C2423-497F-4929-9FFF-279CFB5CF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D574EE-A3AF-466C-9EF9-6854E9AC6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74185-CDEF-4883-910E-73DF35664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0D02-6A09-4F8F-B0A1-3CDC7F06E5D4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2C593-01C3-4A30-8EA6-A54BA1798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9FBBD6-870A-4F85-877C-A0A7656AD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8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404E8-A5D1-4B4D-A40F-B6D46D65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B47C8-7A22-480D-89FD-23C884444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EC686-8FBD-4C67-BCF2-6DF1620865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0074B-17C6-4F06-BB15-9DD628BAE909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22A8D-C710-43D6-9482-2F19728ED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B55E1-96FC-472D-AA54-98597F087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1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AA6D9-C970-CCC3-F9FA-506911DAD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330" y="365125"/>
            <a:ext cx="9144000" cy="18032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l-GR" sz="4800" b="1" dirty="0"/>
              <a:t>Α/φοί Ανδρέου Χοιροστάσια </a:t>
            </a:r>
            <a:r>
              <a:rPr lang="el-GR" sz="4800" b="1" dirty="0" err="1"/>
              <a:t>Λτδ</a:t>
            </a:r>
            <a:endParaRPr lang="LID4096" sz="4800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C198A-6190-1184-9409-1F544BAB2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AMR-training, Cyprus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E2F1EF-2C3A-A55A-8C1D-6532E748D563}"/>
              </a:ext>
            </a:extLst>
          </p:cNvPr>
          <p:cNvSpPr txBox="1"/>
          <p:nvPr/>
        </p:nvSpPr>
        <p:spPr>
          <a:xfrm>
            <a:off x="838200" y="5319509"/>
            <a:ext cx="5181600" cy="1173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b="1" dirty="0" err="1"/>
              <a:t>Γιώργος</a:t>
            </a:r>
            <a:r>
              <a:rPr lang="en-US" sz="2800" b="1" dirty="0"/>
              <a:t> </a:t>
            </a:r>
            <a:r>
              <a:rPr lang="en-US" sz="2800" b="1" dirty="0" err="1"/>
              <a:t>Ανδρέου</a:t>
            </a:r>
            <a:endParaRPr lang="en-US" sz="2800" b="1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 err="1"/>
              <a:t>Διευθύνων</a:t>
            </a:r>
            <a:r>
              <a:rPr lang="en-US" sz="2800" dirty="0"/>
              <a:t> </a:t>
            </a:r>
            <a:r>
              <a:rPr lang="en-US" sz="2800" dirty="0" err="1"/>
              <a:t>Σύμ</a:t>
            </a:r>
            <a:r>
              <a:rPr lang="en-US" sz="2800" dirty="0"/>
              <a:t>βουλος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20EFC3-5D22-6AB3-DFFE-53DD4DE842ED}"/>
              </a:ext>
            </a:extLst>
          </p:cNvPr>
          <p:cNvSpPr txBox="1"/>
          <p:nvPr/>
        </p:nvSpPr>
        <p:spPr>
          <a:xfrm>
            <a:off x="838200" y="2772462"/>
            <a:ext cx="9613268" cy="2018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l-GR" sz="4000" dirty="0"/>
              <a:t>&gt; 9</a:t>
            </a:r>
            <a:r>
              <a:rPr lang="en-GB" sz="4000" dirty="0"/>
              <a:t>5</a:t>
            </a:r>
            <a:r>
              <a:rPr lang="el-GR" sz="4000" dirty="0"/>
              <a:t>% μείωση χρήσης αντιβιοτικών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l-GR" sz="4000" dirty="0"/>
              <a:t>- Μια προσπάθεια 10 χρόνων -</a:t>
            </a:r>
            <a:endParaRPr lang="el-GR" sz="4000" b="1" dirty="0"/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3600" dirty="0"/>
          </a:p>
        </p:txBody>
      </p:sp>
      <p:pic>
        <p:nvPicPr>
          <p:cNvPr id="7" name="Picture 6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C1221596-F2E5-A5C7-FFA3-12926C39C3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9779" y="-1182132"/>
            <a:ext cx="2603891" cy="563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4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926" y="552204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Διαχείριση…</a:t>
            </a:r>
            <a:endParaRPr lang="en-GB" b="1" dirty="0"/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1F12D63D-92EE-95A4-1481-02DE14EC5A60}"/>
              </a:ext>
            </a:extLst>
          </p:cNvPr>
          <p:cNvSpPr txBox="1">
            <a:spLocks/>
          </p:cNvSpPr>
          <p:nvPr/>
        </p:nvSpPr>
        <p:spPr>
          <a:xfrm>
            <a:off x="2950953" y="806994"/>
            <a:ext cx="8694846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600" b="1" dirty="0"/>
              <a:t>με στόχο τη μείωση εκδήλωσης και μετάδοσης ασθενειών</a:t>
            </a:r>
            <a:endParaRPr lang="en-GB" sz="2600" b="1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658ED08-970B-D3C0-E3E0-C657AF38C40C}"/>
              </a:ext>
            </a:extLst>
          </p:cNvPr>
          <p:cNvGrpSpPr/>
          <p:nvPr/>
        </p:nvGrpSpPr>
        <p:grpSpPr>
          <a:xfrm>
            <a:off x="3266515" y="2106557"/>
            <a:ext cx="7523405" cy="1434002"/>
            <a:chOff x="2059066" y="67824"/>
            <a:chExt cx="7970655" cy="533423"/>
          </a:xfrm>
        </p:grpSpPr>
        <p:sp>
          <p:nvSpPr>
            <p:cNvPr id="21" name="Rectangle: Top Corners Rounded 20">
              <a:extLst>
                <a:ext uri="{FF2B5EF4-FFF2-40B4-BE49-F238E27FC236}">
                  <a16:creationId xmlns:a16="http://schemas.microsoft.com/office/drawing/2014/main" id="{A4B14FCF-9694-5F53-8586-B6291FB003E6}"/>
                </a:ext>
              </a:extLst>
            </p:cNvPr>
            <p:cNvSpPr/>
            <p:nvPr/>
          </p:nvSpPr>
          <p:spPr>
            <a:xfrm rot="5400000">
              <a:off x="5680412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Rectangle: Top Corners Rounded 4">
              <a:extLst>
                <a:ext uri="{FF2B5EF4-FFF2-40B4-BE49-F238E27FC236}">
                  <a16:creationId xmlns:a16="http://schemas.microsoft.com/office/drawing/2014/main" id="{A2808D85-C316-9A5B-0351-F9B9C47747CF}"/>
                </a:ext>
              </a:extLst>
            </p:cNvPr>
            <p:cNvSpPr txBox="1"/>
            <p:nvPr/>
          </p:nvSpPr>
          <p:spPr>
            <a:xfrm>
              <a:off x="2279645" y="93863"/>
              <a:ext cx="7750076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Μείωση επισκεπτών / μέτρα προστασίας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Χρήση καραντίνας για νεοεισερχόμενα ζώα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l-GR" sz="2000" dirty="0"/>
                <a:t>Εμβολιασμός </a:t>
              </a:r>
              <a:r>
                <a:rPr lang="el-GR" sz="2000" dirty="0" err="1"/>
                <a:t>πρωτάρων</a:t>
              </a:r>
              <a:r>
                <a:rPr lang="el-GR" sz="2000" dirty="0"/>
                <a:t> πριν την είσοδο τους στις μονάδες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Πλύσιμο / απολύμανση οχημάτων μεταφοράς ζώων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851F0E8-DA1A-5B45-92CA-2EDD27BF1533}"/>
              </a:ext>
            </a:extLst>
          </p:cNvPr>
          <p:cNvGrpSpPr/>
          <p:nvPr/>
        </p:nvGrpSpPr>
        <p:grpSpPr>
          <a:xfrm>
            <a:off x="918334" y="2106555"/>
            <a:ext cx="2683903" cy="1434003"/>
            <a:chOff x="0" y="1145"/>
            <a:chExt cx="2393592" cy="666779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D2EAC74C-2B2B-1B21-8DD4-10AC3CD81E6D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Rectangle: Rounded Corners 4">
              <a:extLst>
                <a:ext uri="{FF2B5EF4-FFF2-40B4-BE49-F238E27FC236}">
                  <a16:creationId xmlns:a16="http://schemas.microsoft.com/office/drawing/2014/main" id="{73BD2AAA-4FD8-AA04-6EFD-4E1B5BF68F8D}"/>
                </a:ext>
              </a:extLst>
            </p:cNvPr>
            <p:cNvSpPr txBox="1"/>
            <p:nvPr/>
          </p:nvSpPr>
          <p:spPr>
            <a:xfrm>
              <a:off x="32549" y="1575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3200" b="1" dirty="0"/>
                <a:t>ΕΞΩΤΕΡΙΚΗ</a:t>
              </a:r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3200" b="1" kern="1200" dirty="0"/>
                <a:t>ΒΙΟΑΣΦΑΛΕΙΑ</a:t>
              </a:r>
              <a:r>
                <a:rPr lang="el-GR" sz="1800" kern="1200" dirty="0"/>
                <a:t> 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A56B4A6-8F92-39A7-A4B9-EB42BFF4EA62}"/>
              </a:ext>
            </a:extLst>
          </p:cNvPr>
          <p:cNvGrpSpPr/>
          <p:nvPr/>
        </p:nvGrpSpPr>
        <p:grpSpPr>
          <a:xfrm>
            <a:off x="3266515" y="3675913"/>
            <a:ext cx="7523406" cy="1434002"/>
            <a:chOff x="2059066" y="67824"/>
            <a:chExt cx="7970656" cy="533423"/>
          </a:xfrm>
        </p:grpSpPr>
        <p:sp>
          <p:nvSpPr>
            <p:cNvPr id="60" name="Rectangle: Top Corners Rounded 59">
              <a:extLst>
                <a:ext uri="{FF2B5EF4-FFF2-40B4-BE49-F238E27FC236}">
                  <a16:creationId xmlns:a16="http://schemas.microsoft.com/office/drawing/2014/main" id="{29B5FD6E-27C0-608F-345E-0528256B80F2}"/>
                </a:ext>
              </a:extLst>
            </p:cNvPr>
            <p:cNvSpPr/>
            <p:nvPr/>
          </p:nvSpPr>
          <p:spPr>
            <a:xfrm rot="5400000">
              <a:off x="5680412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Rectangle: Top Corners Rounded 4">
              <a:extLst>
                <a:ext uri="{FF2B5EF4-FFF2-40B4-BE49-F238E27FC236}">
                  <a16:creationId xmlns:a16="http://schemas.microsoft.com/office/drawing/2014/main" id="{182F3635-AB6E-1791-FF21-8623D8D178D5}"/>
                </a:ext>
              </a:extLst>
            </p:cNvPr>
            <p:cNvSpPr txBox="1"/>
            <p:nvPr/>
          </p:nvSpPr>
          <p:spPr>
            <a:xfrm>
              <a:off x="2279646" y="93863"/>
              <a:ext cx="7750076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Χρήση κατάλληλων απολυμαντικών για κάθε χώρο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Μείωση μετακίνησης ζώων μεταξύ μονάδων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Προσοχή στη μετακίνηση προσωπικού μεταξύ κτηρίων / μονάδων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9774A16-0CD4-092E-113C-BDFA47C72445}"/>
              </a:ext>
            </a:extLst>
          </p:cNvPr>
          <p:cNvGrpSpPr/>
          <p:nvPr/>
        </p:nvGrpSpPr>
        <p:grpSpPr>
          <a:xfrm>
            <a:off x="918334" y="3675912"/>
            <a:ext cx="2683903" cy="1434003"/>
            <a:chOff x="0" y="1145"/>
            <a:chExt cx="2393592" cy="666779"/>
          </a:xfrm>
        </p:grpSpPr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190E80DF-A05A-4465-BB7B-4BBCAE82440F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Rectangle: Rounded Corners 4">
              <a:extLst>
                <a:ext uri="{FF2B5EF4-FFF2-40B4-BE49-F238E27FC236}">
                  <a16:creationId xmlns:a16="http://schemas.microsoft.com/office/drawing/2014/main" id="{37A872F7-F5D8-B170-68C8-285C04A59ACF}"/>
                </a:ext>
              </a:extLst>
            </p:cNvPr>
            <p:cNvSpPr txBox="1"/>
            <p:nvPr/>
          </p:nvSpPr>
          <p:spPr>
            <a:xfrm>
              <a:off x="32549" y="1575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3200" b="1" dirty="0"/>
                <a:t>ΕΣΩΤΕΡΙΚΗ</a:t>
              </a:r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3200" b="1" kern="1200" dirty="0"/>
                <a:t>ΒΙΟΑΣΦΑΛΕΙΑ</a:t>
              </a:r>
              <a:r>
                <a:rPr lang="el-GR" sz="1800" kern="1200" dirty="0"/>
                <a:t> </a:t>
              </a:r>
            </a:p>
          </p:txBody>
        </p:sp>
      </p:grpSp>
      <p:sp>
        <p:nvSpPr>
          <p:cNvPr id="64" name="Footer Placeholder 63">
            <a:extLst>
              <a:ext uri="{FF2B5EF4-FFF2-40B4-BE49-F238E27FC236}">
                <a16:creationId xmlns:a16="http://schemas.microsoft.com/office/drawing/2014/main" id="{FD9747D9-AFA8-A359-FCE6-703611676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247547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551208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Διατροφή…</a:t>
            </a:r>
            <a:endParaRPr lang="en-GB" b="1" dirty="0"/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1F12D63D-92EE-95A4-1481-02DE14EC5A60}"/>
              </a:ext>
            </a:extLst>
          </p:cNvPr>
          <p:cNvSpPr txBox="1">
            <a:spLocks/>
          </p:cNvSpPr>
          <p:nvPr/>
        </p:nvSpPr>
        <p:spPr>
          <a:xfrm>
            <a:off x="2950953" y="806994"/>
            <a:ext cx="8694846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600" b="1" dirty="0"/>
              <a:t>με στόχο την καλή υγεία του εντέρου</a:t>
            </a:r>
            <a:endParaRPr lang="en-GB" sz="2600" b="1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275DE51-5BD5-D55D-9C64-1EF098BA3863}"/>
              </a:ext>
            </a:extLst>
          </p:cNvPr>
          <p:cNvGrpSpPr/>
          <p:nvPr/>
        </p:nvGrpSpPr>
        <p:grpSpPr>
          <a:xfrm>
            <a:off x="3126982" y="1904509"/>
            <a:ext cx="7566675" cy="774953"/>
            <a:chOff x="2400848" y="67824"/>
            <a:chExt cx="7776115" cy="533423"/>
          </a:xfrm>
        </p:grpSpPr>
        <p:sp>
          <p:nvSpPr>
            <p:cNvPr id="42" name="Rectangle: Top Corners Rounded 41">
              <a:extLst>
                <a:ext uri="{FF2B5EF4-FFF2-40B4-BE49-F238E27FC236}">
                  <a16:creationId xmlns:a16="http://schemas.microsoft.com/office/drawing/2014/main" id="{D31BEBB1-E377-0E1A-2961-298B2F28EAEE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Rectangle: Top Corners Rounded 4">
              <a:extLst>
                <a:ext uri="{FF2B5EF4-FFF2-40B4-BE49-F238E27FC236}">
                  <a16:creationId xmlns:a16="http://schemas.microsoft.com/office/drawing/2014/main" id="{20F64A5D-BF98-B439-AF51-3629836764D0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Εξυγίανση νερού με χλωρίωση και οξινοποίηση 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85FBABC-851E-92DB-463E-B7D26672725A}"/>
              </a:ext>
            </a:extLst>
          </p:cNvPr>
          <p:cNvGrpSpPr/>
          <p:nvPr/>
        </p:nvGrpSpPr>
        <p:grpSpPr>
          <a:xfrm>
            <a:off x="839787" y="1901781"/>
            <a:ext cx="2393592" cy="792872"/>
            <a:chOff x="0" y="1145"/>
            <a:chExt cx="2393592" cy="666779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830B9C20-4D82-9792-AF54-3EAB4C612EDE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Rectangle: Rounded Corners 4">
              <a:extLst>
                <a:ext uri="{FF2B5EF4-FFF2-40B4-BE49-F238E27FC236}">
                  <a16:creationId xmlns:a16="http://schemas.microsoft.com/office/drawing/2014/main" id="{642A4F37-AF6B-B109-0D12-CD0398C39BD3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1800" kern="1200" dirty="0"/>
                <a:t>ΝΕΡΟ 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A4C15A9-5748-78E7-357D-5ADC3DAA230A}"/>
              </a:ext>
            </a:extLst>
          </p:cNvPr>
          <p:cNvGrpSpPr/>
          <p:nvPr/>
        </p:nvGrpSpPr>
        <p:grpSpPr>
          <a:xfrm>
            <a:off x="3126983" y="2799378"/>
            <a:ext cx="7566675" cy="774953"/>
            <a:chOff x="2400848" y="67824"/>
            <a:chExt cx="7776115" cy="533423"/>
          </a:xfrm>
        </p:grpSpPr>
        <p:sp>
          <p:nvSpPr>
            <p:cNvPr id="8" name="Rectangle: Top Corners Rounded 7">
              <a:extLst>
                <a:ext uri="{FF2B5EF4-FFF2-40B4-BE49-F238E27FC236}">
                  <a16:creationId xmlns:a16="http://schemas.microsoft.com/office/drawing/2014/main" id="{3BCA924A-4251-4C50-EF6D-1B80CC4FC76F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Rectangle: Top Corners Rounded 4">
              <a:extLst>
                <a:ext uri="{FF2B5EF4-FFF2-40B4-BE49-F238E27FC236}">
                  <a16:creationId xmlns:a16="http://schemas.microsoft.com/office/drawing/2014/main" id="{9F7FB066-E259-696C-CFC3-22C6AFF218E1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Ποιοτικός έλεγχος ΚΑΘΕ παραλαβής και λήψη διορθωτικών μέτρων</a:t>
              </a:r>
              <a:r>
                <a:rPr lang="en-GB" sz="2000" dirty="0"/>
                <a:t> (</a:t>
              </a:r>
              <a:r>
                <a:rPr lang="el-GR" sz="2000" dirty="0"/>
                <a:t>προσαρμογή σιτηρεσίων και χρήση </a:t>
              </a:r>
              <a:r>
                <a:rPr lang="el-GR" sz="2000" dirty="0" err="1"/>
                <a:t>μυκοδεσμευτικών</a:t>
              </a:r>
              <a:r>
                <a:rPr lang="el-GR" sz="2000" dirty="0"/>
                <a:t>)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9DE2DF7-6528-8A89-5DEA-42DFC0ADEABF}"/>
              </a:ext>
            </a:extLst>
          </p:cNvPr>
          <p:cNvGrpSpPr/>
          <p:nvPr/>
        </p:nvGrpSpPr>
        <p:grpSpPr>
          <a:xfrm>
            <a:off x="839788" y="2796650"/>
            <a:ext cx="2393592" cy="792872"/>
            <a:chOff x="0" y="1145"/>
            <a:chExt cx="2393592" cy="666779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E5D99D3-A94A-A014-80A4-7EC59DCCDDA1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D3103E38-F02E-FECC-7F09-620272AB4F61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dirty="0"/>
                <a:t>ΠΡΩΤΕΣ ΥΛΕΣ</a:t>
              </a:r>
              <a:r>
                <a:rPr lang="el-GR" sz="1800" kern="1200" dirty="0"/>
                <a:t> 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1253BF-AE8D-7003-7810-D8D31596471D}"/>
              </a:ext>
            </a:extLst>
          </p:cNvPr>
          <p:cNvGrpSpPr/>
          <p:nvPr/>
        </p:nvGrpSpPr>
        <p:grpSpPr>
          <a:xfrm>
            <a:off x="3126983" y="3706710"/>
            <a:ext cx="7566675" cy="1260362"/>
            <a:chOff x="2400848" y="67824"/>
            <a:chExt cx="7776115" cy="533423"/>
          </a:xfrm>
        </p:grpSpPr>
        <p:sp>
          <p:nvSpPr>
            <p:cNvPr id="17" name="Rectangle: Top Corners Rounded 16">
              <a:extLst>
                <a:ext uri="{FF2B5EF4-FFF2-40B4-BE49-F238E27FC236}">
                  <a16:creationId xmlns:a16="http://schemas.microsoft.com/office/drawing/2014/main" id="{DA81FF3B-8942-6872-DB87-27AA5D6991D3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: Top Corners Rounded 4">
              <a:extLst>
                <a:ext uri="{FF2B5EF4-FFF2-40B4-BE49-F238E27FC236}">
                  <a16:creationId xmlns:a16="http://schemas.microsoft.com/office/drawing/2014/main" id="{F3858DF4-6C96-DCF7-B150-8FE6F0C3D640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Χρήση φυτικών αντιοξειδωτικών</a:t>
              </a:r>
              <a:r>
                <a:rPr lang="en-GB" sz="2000" dirty="0"/>
                <a:t> </a:t>
              </a:r>
              <a:r>
                <a:rPr lang="el-GR" sz="2000" dirty="0"/>
                <a:t>και αιθέριων ελαίων για προστασία του εντέρου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Χρήση λιπαρών οξέων και </a:t>
              </a:r>
              <a:r>
                <a:rPr lang="el-GR" sz="2000" dirty="0" err="1"/>
                <a:t>μονογλυκεριδίων</a:t>
              </a:r>
              <a:r>
                <a:rPr lang="el-GR" sz="2000" dirty="0"/>
                <a:t> τους για καταστολή παθογόνων 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2D995BE-1FB5-F9DC-985A-6CDC978F5195}"/>
              </a:ext>
            </a:extLst>
          </p:cNvPr>
          <p:cNvGrpSpPr/>
          <p:nvPr/>
        </p:nvGrpSpPr>
        <p:grpSpPr>
          <a:xfrm>
            <a:off x="839788" y="3703981"/>
            <a:ext cx="2393592" cy="1263091"/>
            <a:chOff x="0" y="1145"/>
            <a:chExt cx="2393592" cy="666779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AA5D019-304F-2BE2-C032-F94D93BC3DBF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Rectangle: Rounded Corners 4">
              <a:extLst>
                <a:ext uri="{FF2B5EF4-FFF2-40B4-BE49-F238E27FC236}">
                  <a16:creationId xmlns:a16="http://schemas.microsoft.com/office/drawing/2014/main" id="{C6FB230C-4CF3-7B7C-7D99-20B85B770B6E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dirty="0"/>
                <a:t>ΠΡΟΣΘΕΤΙΚΑ</a:t>
              </a:r>
              <a:endParaRPr lang="el-GR" sz="1800" kern="1200" dirty="0"/>
            </a:p>
          </p:txBody>
        </p:sp>
      </p:grp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EA3DC568-DEDE-157A-79B9-9F48AFA76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247570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552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Εφαρμόζοντας όλα τα προηγούμενα…</a:t>
            </a:r>
            <a:endParaRPr lang="en-GB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DAFF84-3535-D4D1-3ED0-1F9361E0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65307" y="2180036"/>
            <a:ext cx="9061385" cy="8707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sz="2400" dirty="0"/>
              <a:t>Η «ΑΝΑΣΦΑΛΕΙΑ» μέσο της δράσης μετατρέπεται σε ΑΠΟΤΕΛΕΣΜΑ… </a:t>
            </a:r>
            <a:endParaRPr lang="en-GB" sz="180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C57C17-A6B7-7B6F-7C35-546373D0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22430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49FB43F-061C-7336-62CB-AC4F29C102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90658"/>
              </p:ext>
            </p:extLst>
          </p:nvPr>
        </p:nvGraphicFramePr>
        <p:xfrm>
          <a:off x="839789" y="1323284"/>
          <a:ext cx="9853870" cy="4957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552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Τ</a:t>
            </a:r>
            <a:r>
              <a:rPr lang="en-GB" b="1" dirty="0"/>
              <a:t>o</a:t>
            </a:r>
            <a:r>
              <a:rPr lang="el-GR" b="1" dirty="0"/>
              <a:t> αποτέλεσμα…</a:t>
            </a:r>
            <a:endParaRPr lang="en-GB" b="1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C57C17-A6B7-7B6F-7C35-546373D0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37A6FD-CAF9-F12B-60F8-F159B97AB928}"/>
              </a:ext>
            </a:extLst>
          </p:cNvPr>
          <p:cNvSpPr txBox="1"/>
          <p:nvPr/>
        </p:nvSpPr>
        <p:spPr>
          <a:xfrm>
            <a:off x="9290304" y="5997335"/>
            <a:ext cx="2705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chemeClr val="tx2"/>
                </a:solidFill>
              </a:rPr>
              <a:t>         *              *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01F25-CDDD-008E-17E5-F2F05A5A2812}"/>
              </a:ext>
            </a:extLst>
          </p:cNvPr>
          <p:cNvSpPr txBox="1"/>
          <p:nvPr/>
        </p:nvSpPr>
        <p:spPr>
          <a:xfrm>
            <a:off x="8982456" y="6400412"/>
            <a:ext cx="32095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200" dirty="0">
                <a:solidFill>
                  <a:schemeClr val="tx2"/>
                </a:solidFill>
              </a:rPr>
              <a:t>* Συμπεριλαμβάνει και τα ενέσιμα αντιβιοτικά</a:t>
            </a:r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07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552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Τ</a:t>
            </a:r>
            <a:r>
              <a:rPr lang="en-GB" b="1" dirty="0"/>
              <a:t>o</a:t>
            </a:r>
            <a:r>
              <a:rPr lang="el-GR" b="1" dirty="0"/>
              <a:t> αποτέλεσμα…</a:t>
            </a:r>
            <a:endParaRPr lang="en-GB" b="1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C57C17-A6B7-7B6F-7C35-546373D0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DF3271F-FF76-73B3-1D7B-08BFF2CAE2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202845"/>
              </p:ext>
            </p:extLst>
          </p:nvPr>
        </p:nvGraphicFramePr>
        <p:xfrm>
          <a:off x="714351" y="1334191"/>
          <a:ext cx="9924016" cy="5094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5070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552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Τ</a:t>
            </a:r>
            <a:r>
              <a:rPr lang="en-GB" b="1" dirty="0"/>
              <a:t>o</a:t>
            </a:r>
            <a:r>
              <a:rPr lang="el-GR" b="1" dirty="0"/>
              <a:t> αποτέλεσμα…</a:t>
            </a:r>
            <a:endParaRPr lang="en-GB" b="1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C57C17-A6B7-7B6F-7C35-546373D0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E546751-1C8D-1E22-8C21-194FF3D6FA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567105"/>
              </p:ext>
            </p:extLst>
          </p:nvPr>
        </p:nvGraphicFramePr>
        <p:xfrm>
          <a:off x="839788" y="1199633"/>
          <a:ext cx="9775428" cy="5063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6263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552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Και το συμπέρασμα …</a:t>
            </a:r>
            <a:endParaRPr lang="en-GB" b="1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C02021EA-3D71-013A-46E8-B3182D5FF176}"/>
              </a:ext>
            </a:extLst>
          </p:cNvPr>
          <p:cNvSpPr txBox="1">
            <a:spLocks/>
          </p:cNvSpPr>
          <p:nvPr/>
        </p:nvSpPr>
        <p:spPr>
          <a:xfrm>
            <a:off x="2543248" y="2967111"/>
            <a:ext cx="7105503" cy="582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l-GR" sz="3200" dirty="0"/>
              <a:t>… το αποτέλεσμα φέρνει </a:t>
            </a:r>
            <a:r>
              <a:rPr lang="el-GR" sz="3600" dirty="0"/>
              <a:t>«ΑΣΦΑΛΕΙΑ» </a:t>
            </a:r>
            <a:endParaRPr lang="en-GB" sz="240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C57C17-A6B7-7B6F-7C35-546373D0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93277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BF5EFD3-13DE-E42A-9182-BAA4E714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73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b="1" dirty="0"/>
              <a:t>Σας Ευχαριστώ!</a:t>
            </a:r>
            <a:endParaRPr lang="en-US" sz="5400" b="1" dirty="0"/>
          </a:p>
        </p:txBody>
      </p:sp>
      <p:pic>
        <p:nvPicPr>
          <p:cNvPr id="4098" name="Picture 2" descr="A good start is vital for healthy piglets - Pig Progress">
            <a:extLst>
              <a:ext uri="{FF2B5EF4-FFF2-40B4-BE49-F238E27FC236}">
                <a16:creationId xmlns:a16="http://schemas.microsoft.com/office/drawing/2014/main" id="{DCE743ED-DE04-2249-2CA0-0FAD51C73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388" y="1952625"/>
            <a:ext cx="5711224" cy="380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1318A2-811B-22D2-3F76-689008AD1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36706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2424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Η δική μας περίπτωση</a:t>
            </a:r>
            <a:endParaRPr lang="en-GB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DAFF84-3535-D4D1-3ED0-1F9361E0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29364"/>
            <a:ext cx="7141095" cy="3811588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Ποιοι είμαστε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Κτηνοτροφία και αντιβιοτικά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Ανάλυση της χρήσης στις μονάδες μας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Εντοπισμός και διαχείριση του προβλήματος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Το αποτέλεσμα της δράσης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Συμπέρασμα</a:t>
            </a:r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85B7352-EF31-3950-7C9D-329D978AE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260115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5874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Ποιοι είμαστε;</a:t>
            </a:r>
            <a:endParaRPr lang="en-GB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DAFF84-3535-D4D1-3ED0-1F9361E0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47355"/>
            <a:ext cx="7133780" cy="3811588"/>
          </a:xfrm>
        </p:spPr>
        <p:txBody>
          <a:bodyPr>
            <a:normAutofit fontScale="77500" lnSpcReduction="20000"/>
          </a:bodyPr>
          <a:lstStyle/>
          <a:p>
            <a:r>
              <a:rPr lang="el-GR" sz="2400" dirty="0"/>
              <a:t>Οικογενειακή επιχείρηση</a:t>
            </a:r>
          </a:p>
          <a:p>
            <a:endParaRPr lang="el-GR" sz="2400" dirty="0"/>
          </a:p>
          <a:p>
            <a:r>
              <a:rPr lang="el-GR" sz="2400" dirty="0"/>
              <a:t>50 χρόνια στον τομέα της χοιροτροφίας</a:t>
            </a:r>
          </a:p>
          <a:p>
            <a:endParaRPr lang="el-GR" sz="2400" dirty="0"/>
          </a:p>
          <a:p>
            <a:pPr>
              <a:spcAft>
                <a:spcPts val="600"/>
              </a:spcAft>
            </a:pPr>
            <a:r>
              <a:rPr lang="el-GR" sz="2400" dirty="0"/>
              <a:t>3300 χοιρομητέρες</a:t>
            </a:r>
          </a:p>
          <a:p>
            <a:pPr marL="268288" lvl="1"/>
            <a:r>
              <a:rPr lang="el-GR" sz="2000" dirty="0"/>
              <a:t>- 1 πολλαπλασιαστική μονάδα</a:t>
            </a:r>
          </a:p>
          <a:p>
            <a:pPr marL="268288" lvl="1"/>
            <a:r>
              <a:rPr lang="el-GR" sz="2000" dirty="0"/>
              <a:t>- 4 μονάδες γέννας-πώλησης</a:t>
            </a:r>
          </a:p>
          <a:p>
            <a:pPr marL="268288" lvl="1"/>
            <a:r>
              <a:rPr lang="el-GR" sz="2000" dirty="0"/>
              <a:t>- 4 μονάδες πάχυνσης</a:t>
            </a:r>
          </a:p>
          <a:p>
            <a:endParaRPr lang="el-GR" sz="2400" dirty="0"/>
          </a:p>
          <a:p>
            <a:r>
              <a:rPr lang="el-GR" sz="2400" dirty="0"/>
              <a:t>100,000 απογαλακτισμένα χοιρίδια ετησίως </a:t>
            </a:r>
          </a:p>
          <a:p>
            <a:endParaRPr lang="el-GR" sz="2400" dirty="0"/>
          </a:p>
          <a:p>
            <a:r>
              <a:rPr lang="el-GR" sz="2400" dirty="0"/>
              <a:t>95,000 πωλήσεις χοίρων σφαγής</a:t>
            </a:r>
          </a:p>
          <a:p>
            <a:endParaRPr lang="el-GR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A46DB50-0253-DEC9-2957-D995F645D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74358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810"/>
            <a:ext cx="10515600" cy="1094787"/>
          </a:xfrm>
        </p:spPr>
        <p:txBody>
          <a:bodyPr>
            <a:normAutofit/>
          </a:bodyPr>
          <a:lstStyle/>
          <a:p>
            <a:r>
              <a:rPr lang="el-GR" sz="3200" b="1" dirty="0"/>
              <a:t>Κτηνοτροφία και αντιβιοτικά</a:t>
            </a:r>
            <a:endParaRPr lang="en-GB" sz="3200" b="1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E470DD-E331-41DD-18DC-4B08DF3823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678841"/>
            <a:ext cx="101126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Το</a:t>
            </a:r>
            <a:r>
              <a:rPr lang="en-GB" sz="2400" dirty="0"/>
              <a:t>73% </a:t>
            </a:r>
            <a:r>
              <a:rPr lang="el-GR" sz="2400" dirty="0"/>
              <a:t>των αντιβιοτικών παγκοσμίως καταναλώνονται στη κτηνοτροφία (</a:t>
            </a:r>
            <a:r>
              <a:rPr lang="en-GB" sz="2400" i="1" dirty="0"/>
              <a:t>Laxminarayan et al. 2019)</a:t>
            </a:r>
          </a:p>
        </p:txBody>
      </p:sp>
      <p:pic>
        <p:nvPicPr>
          <p:cNvPr id="12" name="Content Placeholder 11" descr="A map of the world&#10;&#10;Description automatically generated">
            <a:extLst>
              <a:ext uri="{FF2B5EF4-FFF2-40B4-BE49-F238E27FC236}">
                <a16:creationId xmlns:a16="http://schemas.microsoft.com/office/drawing/2014/main" id="{45E50829-0D9F-D3D8-A73F-5183B701294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750866"/>
            <a:ext cx="4519416" cy="2605310"/>
          </a:xfr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6ED7FE5D-83BC-03B8-AAA4-82C353B65BAD}"/>
              </a:ext>
            </a:extLst>
          </p:cNvPr>
          <p:cNvGrpSpPr/>
          <p:nvPr/>
        </p:nvGrpSpPr>
        <p:grpSpPr>
          <a:xfrm>
            <a:off x="2684677" y="2721250"/>
            <a:ext cx="7620676" cy="2772461"/>
            <a:chOff x="2684677" y="2399384"/>
            <a:chExt cx="7620676" cy="277246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EE60109-2E50-0B7D-5FCF-4F04628F3B3A}"/>
                </a:ext>
              </a:extLst>
            </p:cNvPr>
            <p:cNvGrpSpPr/>
            <p:nvPr/>
          </p:nvGrpSpPr>
          <p:grpSpPr>
            <a:xfrm>
              <a:off x="2684677" y="2399384"/>
              <a:ext cx="7620676" cy="2772461"/>
              <a:chOff x="2684677" y="2399384"/>
              <a:chExt cx="7620676" cy="2772461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740E6EBC-2713-517A-EC4A-22C64F72234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84677" y="2399384"/>
                <a:ext cx="2750517" cy="15142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1EDCF3B8-190C-07CD-96EE-ACAE08C85B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684677" y="4228186"/>
                <a:ext cx="2750517" cy="9436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FC39E17-2A39-D424-C5FC-2C00C1451FA1}"/>
                  </a:ext>
                </a:extLst>
              </p:cNvPr>
              <p:cNvSpPr/>
              <p:nvPr/>
            </p:nvSpPr>
            <p:spPr>
              <a:xfrm>
                <a:off x="2684678" y="3913632"/>
                <a:ext cx="585215" cy="31455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854B6F40-738C-40B0-193F-D543EBFBED7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262577" y="2399384"/>
                <a:ext cx="7042776" cy="15142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29120AC6-84DE-65A6-6701-D275E8E8BA8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235420" y="4220870"/>
                <a:ext cx="7069933" cy="95097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3" name="Content Placeholder 11" descr="A map of the world&#10;&#10;Description automatically generated">
              <a:extLst>
                <a:ext uri="{FF2B5EF4-FFF2-40B4-BE49-F238E27FC236}">
                  <a16:creationId xmlns:a16="http://schemas.microsoft.com/office/drawing/2014/main" id="{CFAEF117-7C06-1810-DA95-1A0D41A401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377" t="18368" r="43246" b="66470"/>
            <a:stretch/>
          </p:blipFill>
          <p:spPr>
            <a:xfrm>
              <a:off x="5427878" y="2399384"/>
              <a:ext cx="4877475" cy="2772461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BE952C1F-63D1-10F4-84B9-29515CB8D70A}"/>
              </a:ext>
            </a:extLst>
          </p:cNvPr>
          <p:cNvSpPr txBox="1"/>
          <p:nvPr/>
        </p:nvSpPr>
        <p:spPr>
          <a:xfrm>
            <a:off x="838198" y="3381534"/>
            <a:ext cx="386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2010 European Medicines Agency</a:t>
            </a:r>
          </a:p>
        </p:txBody>
      </p:sp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E9892D52-CF79-180A-7FAF-4F13EF84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75584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64420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Χρήση στις μονάδες μας</a:t>
            </a:r>
            <a:endParaRPr lang="en-GB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DAFF84-3535-D4D1-3ED0-1F9361E0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38606"/>
            <a:ext cx="9853870" cy="10021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sz="2400" dirty="0"/>
              <a:t>«Δεν μπορείς να διαχειριστείς κάτι που δεν μετράς»</a:t>
            </a:r>
            <a:endParaRPr lang="en-GB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/>
              <a:t>					</a:t>
            </a:r>
            <a:r>
              <a:rPr lang="en-GB" dirty="0"/>
              <a:t>- Peter Drucker, </a:t>
            </a:r>
            <a:r>
              <a:rPr lang="el-GR" dirty="0"/>
              <a:t>Αυστριακός Σύμβουλος Διαχείρισης</a:t>
            </a:r>
            <a:endParaRPr lang="en-GB" sz="1800" dirty="0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CE041E48-EE56-A7EF-AE07-3059A796029E}"/>
              </a:ext>
            </a:extLst>
          </p:cNvPr>
          <p:cNvSpPr txBox="1">
            <a:spLocks/>
          </p:cNvSpPr>
          <p:nvPr/>
        </p:nvSpPr>
        <p:spPr>
          <a:xfrm>
            <a:off x="978776" y="2450592"/>
            <a:ext cx="3527387" cy="646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l-GR" sz="2400" dirty="0"/>
              <a:t>Και όταν το μετρήσαμε …</a:t>
            </a:r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49FB43F-061C-7336-62CB-AC4F29C102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19221"/>
              </p:ext>
            </p:extLst>
          </p:nvPr>
        </p:nvGraphicFramePr>
        <p:xfrm>
          <a:off x="4586630" y="2640788"/>
          <a:ext cx="6349593" cy="3745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0E1933C-B5A7-4239-0EA0-4479C9C49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196676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7941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Και αφού το μετρήσαμε…</a:t>
            </a:r>
            <a:endParaRPr lang="en-GB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DAFF84-3535-D4D1-3ED0-1F9361E0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80923"/>
            <a:ext cx="9533166" cy="426293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l-GR" sz="2400" dirty="0"/>
              <a:t>Παράγοντες που οδηγούσαν σε ψηλή χρήση αντιβιοτικών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/>
              <a:t>Προφανώς οι ασθένειες</a:t>
            </a:r>
          </a:p>
          <a:p>
            <a:pPr lvl="1">
              <a:lnSpc>
                <a:spcPct val="150000"/>
              </a:lnSpc>
            </a:pPr>
            <a:r>
              <a:rPr lang="el-GR" sz="2400" dirty="0"/>
              <a:t>Αλλά και: </a:t>
            </a:r>
            <a:endParaRPr lang="el-GR" sz="20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/>
              <a:t>Διαχείριση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/>
              <a:t>Διατροφή</a:t>
            </a:r>
          </a:p>
          <a:p>
            <a:pPr lvl="1">
              <a:lnSpc>
                <a:spcPct val="150000"/>
              </a:lnSpc>
            </a:pPr>
            <a:r>
              <a:rPr lang="el-GR" sz="2400" dirty="0"/>
              <a:t>Και επιπλέον: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/>
              <a:t>Η «Ανασφάλεια»</a:t>
            </a:r>
          </a:p>
          <a:p>
            <a:pPr lvl="2">
              <a:lnSpc>
                <a:spcPct val="100000"/>
              </a:lnSpc>
            </a:pPr>
            <a:endParaRPr lang="el-GR" sz="1800" dirty="0"/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l-GR" sz="1800" dirty="0"/>
          </a:p>
          <a:p>
            <a:pPr>
              <a:lnSpc>
                <a:spcPct val="150000"/>
              </a:lnSpc>
            </a:pPr>
            <a:endParaRPr lang="en-GB" sz="2800" dirty="0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784BB8D0-FFC9-5A4E-C18B-446195C717A7}"/>
              </a:ext>
            </a:extLst>
          </p:cNvPr>
          <p:cNvSpPr txBox="1">
            <a:spLocks/>
          </p:cNvSpPr>
          <p:nvPr/>
        </p:nvSpPr>
        <p:spPr>
          <a:xfrm>
            <a:off x="2681693" y="1046983"/>
            <a:ext cx="8181379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b="1" dirty="0"/>
              <a:t>η υπεύθυνη επιλογή ήταν να το διαχειριστούμε</a:t>
            </a:r>
            <a:endParaRPr lang="en-GB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134CFC-8162-544D-9A12-D82306CFE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172952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03" y="562930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Οι προφανείς ασθένειες …</a:t>
            </a:r>
            <a:endParaRPr lang="en-GB" b="1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8E428C5-0448-0FBB-91A0-73A5C7B11C78}"/>
              </a:ext>
            </a:extLst>
          </p:cNvPr>
          <p:cNvGrpSpPr/>
          <p:nvPr/>
        </p:nvGrpSpPr>
        <p:grpSpPr>
          <a:xfrm>
            <a:off x="3327959" y="1867981"/>
            <a:ext cx="7365699" cy="630995"/>
            <a:chOff x="2400848" y="67824"/>
            <a:chExt cx="7776115" cy="533423"/>
          </a:xfrm>
        </p:grpSpPr>
        <p:sp>
          <p:nvSpPr>
            <p:cNvPr id="41" name="Rectangle: Top Corners Rounded 40">
              <a:extLst>
                <a:ext uri="{FF2B5EF4-FFF2-40B4-BE49-F238E27FC236}">
                  <a16:creationId xmlns:a16="http://schemas.microsoft.com/office/drawing/2014/main" id="{3878B337-D317-72B9-25F0-6DE1493F0740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Rectangle: Top Corners Rounded 4">
              <a:extLst>
                <a:ext uri="{FF2B5EF4-FFF2-40B4-BE49-F238E27FC236}">
                  <a16:creationId xmlns:a16="http://schemas.microsoft.com/office/drawing/2014/main" id="{A5012E0C-4829-E507-4AD6-8FEED1A707D2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kern="1200" dirty="0"/>
                <a:t>Προσοχή στο χρόνο και τρόπο εμβολιασμού των χοιριδίων</a:t>
              </a:r>
              <a:endParaRPr lang="en-GB" sz="2000" kern="12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01D8971-C1F7-77D5-B6DA-3AF4CF00B152}"/>
              </a:ext>
            </a:extLst>
          </p:cNvPr>
          <p:cNvGrpSpPr/>
          <p:nvPr/>
        </p:nvGrpSpPr>
        <p:grpSpPr>
          <a:xfrm>
            <a:off x="3327959" y="2568099"/>
            <a:ext cx="7365699" cy="630995"/>
            <a:chOff x="2400848" y="767942"/>
            <a:chExt cx="7776115" cy="533423"/>
          </a:xfrm>
        </p:grpSpPr>
        <p:sp>
          <p:nvSpPr>
            <p:cNvPr id="39" name="Rectangle: Top Corners Rounded 38">
              <a:extLst>
                <a:ext uri="{FF2B5EF4-FFF2-40B4-BE49-F238E27FC236}">
                  <a16:creationId xmlns:a16="http://schemas.microsoft.com/office/drawing/2014/main" id="{C546A749-3E84-B089-BA76-3FB4EA291A66}"/>
                </a:ext>
              </a:extLst>
            </p:cNvPr>
            <p:cNvSpPr/>
            <p:nvPr/>
          </p:nvSpPr>
          <p:spPr>
            <a:xfrm rot="5400000">
              <a:off x="6022194" y="-2853404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Rectangle: Top Corners Rounded 6">
              <a:extLst>
                <a:ext uri="{FF2B5EF4-FFF2-40B4-BE49-F238E27FC236}">
                  <a16:creationId xmlns:a16="http://schemas.microsoft.com/office/drawing/2014/main" id="{452E3292-C488-2774-1FFE-961AA067EDDD}"/>
                </a:ext>
              </a:extLst>
            </p:cNvPr>
            <p:cNvSpPr txBox="1"/>
            <p:nvPr/>
          </p:nvSpPr>
          <p:spPr>
            <a:xfrm>
              <a:off x="2400848" y="793982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kern="1200" dirty="0"/>
                <a:t>Προσοχή στο χρόνο και τρόπο εμβολιασμού των χοιριδίων</a:t>
              </a:r>
              <a:endParaRPr lang="en-GB" sz="2000" kern="12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D2D3113-8096-3512-E5D3-BF8162F8615D}"/>
              </a:ext>
            </a:extLst>
          </p:cNvPr>
          <p:cNvGrpSpPr/>
          <p:nvPr/>
        </p:nvGrpSpPr>
        <p:grpSpPr>
          <a:xfrm>
            <a:off x="3327959" y="3268218"/>
            <a:ext cx="7365699" cy="630995"/>
            <a:chOff x="2400848" y="1468061"/>
            <a:chExt cx="7776115" cy="533423"/>
          </a:xfrm>
        </p:grpSpPr>
        <p:sp>
          <p:nvSpPr>
            <p:cNvPr id="37" name="Rectangle: Top Corners Rounded 36">
              <a:extLst>
                <a:ext uri="{FF2B5EF4-FFF2-40B4-BE49-F238E27FC236}">
                  <a16:creationId xmlns:a16="http://schemas.microsoft.com/office/drawing/2014/main" id="{F47FBDB6-954A-2530-657C-35457BD9A694}"/>
                </a:ext>
              </a:extLst>
            </p:cNvPr>
            <p:cNvSpPr/>
            <p:nvPr/>
          </p:nvSpPr>
          <p:spPr>
            <a:xfrm rot="5400000">
              <a:off x="6022194" y="-2153285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Rectangle: Top Corners Rounded 8">
              <a:extLst>
                <a:ext uri="{FF2B5EF4-FFF2-40B4-BE49-F238E27FC236}">
                  <a16:creationId xmlns:a16="http://schemas.microsoft.com/office/drawing/2014/main" id="{DA95EA88-C0AF-A141-40AB-BE72D761D7C8}"/>
                </a:ext>
              </a:extLst>
            </p:cNvPr>
            <p:cNvSpPr txBox="1"/>
            <p:nvPr/>
          </p:nvSpPr>
          <p:spPr>
            <a:xfrm>
              <a:off x="2400848" y="1494101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kern="1200" dirty="0"/>
                <a:t>Δημιουργία αυτεμβολίου </a:t>
              </a:r>
              <a:r>
                <a:rPr lang="el-GR" sz="2000" dirty="0"/>
                <a:t>για</a:t>
              </a:r>
              <a:r>
                <a:rPr lang="el-GR" sz="2000" kern="1200" dirty="0"/>
                <a:t> εμβολιασμό χοιρομητέρων</a:t>
              </a:r>
              <a:endParaRPr lang="en-GB" sz="2000" kern="1200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B2F496F-F5FA-B541-AEED-20CC9D71107E}"/>
              </a:ext>
            </a:extLst>
          </p:cNvPr>
          <p:cNvGrpSpPr/>
          <p:nvPr/>
        </p:nvGrpSpPr>
        <p:grpSpPr>
          <a:xfrm>
            <a:off x="3327959" y="3968336"/>
            <a:ext cx="7365699" cy="630995"/>
            <a:chOff x="2400848" y="2168179"/>
            <a:chExt cx="7776115" cy="533423"/>
          </a:xfrm>
        </p:grpSpPr>
        <p:sp>
          <p:nvSpPr>
            <p:cNvPr id="35" name="Rectangle: Top Corners Rounded 34">
              <a:extLst>
                <a:ext uri="{FF2B5EF4-FFF2-40B4-BE49-F238E27FC236}">
                  <a16:creationId xmlns:a16="http://schemas.microsoft.com/office/drawing/2014/main" id="{C45C68B8-0978-CE7F-000F-8E9E8BC23CD6}"/>
                </a:ext>
              </a:extLst>
            </p:cNvPr>
            <p:cNvSpPr/>
            <p:nvPr/>
          </p:nvSpPr>
          <p:spPr>
            <a:xfrm rot="5400000">
              <a:off x="6022194" y="-1453167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Rectangle: Top Corners Rounded 10">
              <a:extLst>
                <a:ext uri="{FF2B5EF4-FFF2-40B4-BE49-F238E27FC236}">
                  <a16:creationId xmlns:a16="http://schemas.microsoft.com/office/drawing/2014/main" id="{7F836292-B5D2-F448-9A32-40091327789F}"/>
                </a:ext>
              </a:extLst>
            </p:cNvPr>
            <p:cNvSpPr txBox="1"/>
            <p:nvPr/>
          </p:nvSpPr>
          <p:spPr>
            <a:xfrm>
              <a:off x="2400848" y="2194219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kern="1200" dirty="0"/>
                <a:t>Δημιουργία αυτεμβολίου για εμβολιασμό χοιρομητέρων</a:t>
              </a:r>
              <a:endParaRPr lang="en-GB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kern="1200" dirty="0"/>
                <a:t>Εμβολιασμός χοιριδίων με εμπορικό εμβόλιο </a:t>
              </a:r>
              <a:endParaRPr lang="en-GB" sz="2000" kern="1200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2AB20E8-3199-E3DC-5269-731B0BF2CBA7}"/>
              </a:ext>
            </a:extLst>
          </p:cNvPr>
          <p:cNvGrpSpPr/>
          <p:nvPr/>
        </p:nvGrpSpPr>
        <p:grpSpPr>
          <a:xfrm>
            <a:off x="3327959" y="4668455"/>
            <a:ext cx="7365699" cy="630995"/>
            <a:chOff x="2400848" y="2868298"/>
            <a:chExt cx="7776115" cy="533423"/>
          </a:xfrm>
        </p:grpSpPr>
        <p:sp>
          <p:nvSpPr>
            <p:cNvPr id="33" name="Rectangle: Top Corners Rounded 32">
              <a:extLst>
                <a:ext uri="{FF2B5EF4-FFF2-40B4-BE49-F238E27FC236}">
                  <a16:creationId xmlns:a16="http://schemas.microsoft.com/office/drawing/2014/main" id="{1F259D33-DCE5-D425-005F-F988AD0E21BF}"/>
                </a:ext>
              </a:extLst>
            </p:cNvPr>
            <p:cNvSpPr/>
            <p:nvPr/>
          </p:nvSpPr>
          <p:spPr>
            <a:xfrm rot="5400000">
              <a:off x="6022194" y="-753048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Rectangle: Top Corners Rounded 12">
              <a:extLst>
                <a:ext uri="{FF2B5EF4-FFF2-40B4-BE49-F238E27FC236}">
                  <a16:creationId xmlns:a16="http://schemas.microsoft.com/office/drawing/2014/main" id="{A3E97A7E-6A99-EEBE-FB7E-0A15F9685157}"/>
                </a:ext>
              </a:extLst>
            </p:cNvPr>
            <p:cNvSpPr txBox="1"/>
            <p:nvPr/>
          </p:nvSpPr>
          <p:spPr>
            <a:xfrm>
              <a:off x="2400848" y="2894338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kern="1200" dirty="0"/>
                <a:t>Εμβολιασμός </a:t>
              </a:r>
              <a:r>
                <a:rPr lang="el-GR" sz="2000" kern="1200" dirty="0" err="1"/>
                <a:t>πρωτάρων</a:t>
              </a:r>
              <a:r>
                <a:rPr lang="el-GR" sz="2000" kern="1200" dirty="0"/>
                <a:t> και χοιρομητέρων πριν τη γέννα </a:t>
              </a:r>
              <a:endParaRPr lang="en-GB" sz="2000" kern="12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0E65E7A-0BFF-BF94-E937-126DF90EEC26}"/>
              </a:ext>
            </a:extLst>
          </p:cNvPr>
          <p:cNvGrpSpPr/>
          <p:nvPr/>
        </p:nvGrpSpPr>
        <p:grpSpPr>
          <a:xfrm>
            <a:off x="3327959" y="5368574"/>
            <a:ext cx="7365699" cy="630995"/>
            <a:chOff x="2400848" y="3568417"/>
            <a:chExt cx="7776115" cy="533423"/>
          </a:xfrm>
        </p:grpSpPr>
        <p:sp>
          <p:nvSpPr>
            <p:cNvPr id="31" name="Rectangle: Top Corners Rounded 30">
              <a:extLst>
                <a:ext uri="{FF2B5EF4-FFF2-40B4-BE49-F238E27FC236}">
                  <a16:creationId xmlns:a16="http://schemas.microsoft.com/office/drawing/2014/main" id="{C69419C9-1270-2012-DD01-4F29CB797C89}"/>
                </a:ext>
              </a:extLst>
            </p:cNvPr>
            <p:cNvSpPr/>
            <p:nvPr/>
          </p:nvSpPr>
          <p:spPr>
            <a:xfrm rot="5400000">
              <a:off x="6022194" y="-52929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Rectangle: Top Corners Rounded 14">
              <a:extLst>
                <a:ext uri="{FF2B5EF4-FFF2-40B4-BE49-F238E27FC236}">
                  <a16:creationId xmlns:a16="http://schemas.microsoft.com/office/drawing/2014/main" id="{5E12BCB1-2811-B6F4-EFCC-E0C376CC3DB7}"/>
                </a:ext>
              </a:extLst>
            </p:cNvPr>
            <p:cNvSpPr txBox="1"/>
            <p:nvPr/>
          </p:nvSpPr>
          <p:spPr>
            <a:xfrm>
              <a:off x="2400848" y="3594457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kern="1200" dirty="0"/>
                <a:t>Εμβολιασμός χοιριδίων</a:t>
              </a:r>
              <a:endParaRPr lang="en-GB" sz="2000" kern="1200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FC72819-5173-8A70-FE6E-05BE96722971}"/>
              </a:ext>
            </a:extLst>
          </p:cNvPr>
          <p:cNvGrpSpPr/>
          <p:nvPr/>
        </p:nvGrpSpPr>
        <p:grpSpPr>
          <a:xfrm>
            <a:off x="978257" y="1850062"/>
            <a:ext cx="2393592" cy="666779"/>
            <a:chOff x="0" y="1145"/>
            <a:chExt cx="2393592" cy="666779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EF42146C-9BF0-2B8D-912C-7B3C36D7BA68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Rectangle: Rounded Corners 4">
              <a:extLst>
                <a:ext uri="{FF2B5EF4-FFF2-40B4-BE49-F238E27FC236}">
                  <a16:creationId xmlns:a16="http://schemas.microsoft.com/office/drawing/2014/main" id="{0B304813-D3B0-623E-B699-04E50380C4C1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1800" kern="1200" dirty="0"/>
                <a:t>ΜΥΚΟΠΛΑΣΜΑ</a:t>
              </a:r>
              <a:endParaRPr lang="en-GB" sz="1800" kern="1200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ECFE16C-D5FE-29D2-2F6E-D86A881C2809}"/>
              </a:ext>
            </a:extLst>
          </p:cNvPr>
          <p:cNvGrpSpPr/>
          <p:nvPr/>
        </p:nvGrpSpPr>
        <p:grpSpPr>
          <a:xfrm>
            <a:off x="978257" y="2550180"/>
            <a:ext cx="2393592" cy="666779"/>
            <a:chOff x="0" y="701263"/>
            <a:chExt cx="2393592" cy="666779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7DCE91D-4C4E-A686-B4F6-D57C07DCDEFB}"/>
                </a:ext>
              </a:extLst>
            </p:cNvPr>
            <p:cNvSpPr/>
            <p:nvPr/>
          </p:nvSpPr>
          <p:spPr>
            <a:xfrm>
              <a:off x="0" y="701263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Rectangle: Rounded Corners 6">
              <a:extLst>
                <a:ext uri="{FF2B5EF4-FFF2-40B4-BE49-F238E27FC236}">
                  <a16:creationId xmlns:a16="http://schemas.microsoft.com/office/drawing/2014/main" id="{B0F4D3A7-D189-EB08-8FAB-9CEF0531A869}"/>
                </a:ext>
              </a:extLst>
            </p:cNvPr>
            <p:cNvSpPr txBox="1"/>
            <p:nvPr/>
          </p:nvSpPr>
          <p:spPr>
            <a:xfrm>
              <a:off x="32549" y="733812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1800" kern="1200" dirty="0"/>
                <a:t>ΚΥΚΛΟΪΟΣ</a:t>
              </a:r>
              <a:endParaRPr lang="en-GB" sz="1800" kern="12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6B6AB4D-3E5C-B948-85BE-E72FB66B55EF}"/>
              </a:ext>
            </a:extLst>
          </p:cNvPr>
          <p:cNvGrpSpPr/>
          <p:nvPr/>
        </p:nvGrpSpPr>
        <p:grpSpPr>
          <a:xfrm>
            <a:off x="978257" y="3250299"/>
            <a:ext cx="2393592" cy="666779"/>
            <a:chOff x="0" y="1401382"/>
            <a:chExt cx="2393592" cy="666779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EDCBA070-2786-9B2F-9B30-BB6EC94BBD57}"/>
                </a:ext>
              </a:extLst>
            </p:cNvPr>
            <p:cNvSpPr/>
            <p:nvPr/>
          </p:nvSpPr>
          <p:spPr>
            <a:xfrm>
              <a:off x="0" y="1401382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Rectangle: Rounded Corners 8">
              <a:extLst>
                <a:ext uri="{FF2B5EF4-FFF2-40B4-BE49-F238E27FC236}">
                  <a16:creationId xmlns:a16="http://schemas.microsoft.com/office/drawing/2014/main" id="{E8433E40-E19B-945A-003B-AB50A04B8B5F}"/>
                </a:ext>
              </a:extLst>
            </p:cNvPr>
            <p:cNvSpPr txBox="1"/>
            <p:nvPr/>
          </p:nvSpPr>
          <p:spPr>
            <a:xfrm>
              <a:off x="32549" y="1433931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1800" kern="1200" dirty="0"/>
                <a:t>ΔΥΣΕΝΤΕΡΙΑ</a:t>
              </a:r>
              <a:endParaRPr lang="en-GB" sz="1800" kern="12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735901-A58F-1ADD-806A-797DAA8F3FB5}"/>
              </a:ext>
            </a:extLst>
          </p:cNvPr>
          <p:cNvGrpSpPr/>
          <p:nvPr/>
        </p:nvGrpSpPr>
        <p:grpSpPr>
          <a:xfrm>
            <a:off x="978257" y="3950417"/>
            <a:ext cx="2393592" cy="666779"/>
            <a:chOff x="0" y="2101500"/>
            <a:chExt cx="2393592" cy="666779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D0F382A6-63F9-E8AE-C04D-5D0862B127A0}"/>
                </a:ext>
              </a:extLst>
            </p:cNvPr>
            <p:cNvSpPr/>
            <p:nvPr/>
          </p:nvSpPr>
          <p:spPr>
            <a:xfrm>
              <a:off x="0" y="2101500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: Rounded Corners 10">
              <a:extLst>
                <a:ext uri="{FF2B5EF4-FFF2-40B4-BE49-F238E27FC236}">
                  <a16:creationId xmlns:a16="http://schemas.microsoft.com/office/drawing/2014/main" id="{AADA3019-F2A0-58DF-8CB7-40E7FB60C55E}"/>
                </a:ext>
              </a:extLst>
            </p:cNvPr>
            <p:cNvSpPr txBox="1"/>
            <p:nvPr/>
          </p:nvSpPr>
          <p:spPr>
            <a:xfrm>
              <a:off x="32549" y="2134049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1800" kern="1200" dirty="0"/>
                <a:t>ΑΚΤΙΝΟΒΑΚΥΛΛΟΣ</a:t>
              </a:r>
              <a:endParaRPr lang="en-GB" sz="1800" kern="12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B4D1050-EF5F-8814-2024-521EE1D31838}"/>
              </a:ext>
            </a:extLst>
          </p:cNvPr>
          <p:cNvGrpSpPr/>
          <p:nvPr/>
        </p:nvGrpSpPr>
        <p:grpSpPr>
          <a:xfrm>
            <a:off x="978257" y="4650536"/>
            <a:ext cx="2393592" cy="666779"/>
            <a:chOff x="0" y="2801619"/>
            <a:chExt cx="2393592" cy="666779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82B0F905-0CD9-3D88-31C0-52031243408C}"/>
                </a:ext>
              </a:extLst>
            </p:cNvPr>
            <p:cNvSpPr/>
            <p:nvPr/>
          </p:nvSpPr>
          <p:spPr>
            <a:xfrm>
              <a:off x="0" y="2801619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Rectangle: Rounded Corners 12">
              <a:extLst>
                <a:ext uri="{FF2B5EF4-FFF2-40B4-BE49-F238E27FC236}">
                  <a16:creationId xmlns:a16="http://schemas.microsoft.com/office/drawing/2014/main" id="{288B0960-9ADE-D196-C4F4-13BA9CF3B347}"/>
                </a:ext>
              </a:extLst>
            </p:cNvPr>
            <p:cNvSpPr txBox="1"/>
            <p:nvPr/>
          </p:nvSpPr>
          <p:spPr>
            <a:xfrm>
              <a:off x="32549" y="2834168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GLASSER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79300D-81D2-80F1-667E-ABA7A620B01C}"/>
              </a:ext>
            </a:extLst>
          </p:cNvPr>
          <p:cNvGrpSpPr/>
          <p:nvPr/>
        </p:nvGrpSpPr>
        <p:grpSpPr>
          <a:xfrm>
            <a:off x="978257" y="5350655"/>
            <a:ext cx="2393592" cy="666779"/>
            <a:chOff x="0" y="3501738"/>
            <a:chExt cx="2393592" cy="666779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D401CD1-139B-9284-41DE-F6136CD29B5D}"/>
                </a:ext>
              </a:extLst>
            </p:cNvPr>
            <p:cNvSpPr/>
            <p:nvPr/>
          </p:nvSpPr>
          <p:spPr>
            <a:xfrm>
              <a:off x="0" y="3501738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Rectangle: Rounded Corners 14">
              <a:extLst>
                <a:ext uri="{FF2B5EF4-FFF2-40B4-BE49-F238E27FC236}">
                  <a16:creationId xmlns:a16="http://schemas.microsoft.com/office/drawing/2014/main" id="{A6D56C62-835B-CB7B-909A-F13BE0B22436}"/>
                </a:ext>
              </a:extLst>
            </p:cNvPr>
            <p:cNvSpPr txBox="1"/>
            <p:nvPr/>
          </p:nvSpPr>
          <p:spPr>
            <a:xfrm>
              <a:off x="32549" y="3534287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dirty="0"/>
                <a:t>ΝΟΣΟΣ ΤΟΥ ΟΙΔΗΜΑΤΟΣ</a:t>
              </a:r>
              <a:endParaRPr lang="en-GB" sz="1800" kern="1200" dirty="0"/>
            </a:p>
          </p:txBody>
        </p:sp>
      </p:grpSp>
      <p:sp>
        <p:nvSpPr>
          <p:cNvPr id="43" name="Title 3">
            <a:extLst>
              <a:ext uri="{FF2B5EF4-FFF2-40B4-BE49-F238E27FC236}">
                <a16:creationId xmlns:a16="http://schemas.microsoft.com/office/drawing/2014/main" id="{36A1F73A-582C-9F85-8603-AAC703AB611F}"/>
              </a:ext>
            </a:extLst>
          </p:cNvPr>
          <p:cNvSpPr txBox="1">
            <a:spLocks/>
          </p:cNvSpPr>
          <p:nvPr/>
        </p:nvSpPr>
        <p:spPr>
          <a:xfrm>
            <a:off x="5072361" y="900683"/>
            <a:ext cx="5798026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/>
              <a:t>σε χοίρους προπάχυνσης  / πάχυνσης</a:t>
            </a:r>
            <a:endParaRPr lang="en-GB" sz="2800" b="1" dirty="0"/>
          </a:p>
        </p:txBody>
      </p:sp>
      <p:sp>
        <p:nvSpPr>
          <p:cNvPr id="44" name="Footer Placeholder 43">
            <a:extLst>
              <a:ext uri="{FF2B5EF4-FFF2-40B4-BE49-F238E27FC236}">
                <a16:creationId xmlns:a16="http://schemas.microsoft.com/office/drawing/2014/main" id="{C9FA972C-607A-E264-0DC7-6C0B3AD5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80071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063" y="571942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Χρονικό εμβολιασμών</a:t>
            </a:r>
            <a:endParaRPr lang="en-GB" b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E18387F-5BDA-DB08-C07E-3BF0337DCF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1056730"/>
              </p:ext>
            </p:extLst>
          </p:nvPr>
        </p:nvGraphicFramePr>
        <p:xfrm>
          <a:off x="676195" y="1703933"/>
          <a:ext cx="10642387" cy="4128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1CFE12EE-74B7-4387-9074-D13CCC932A2C}"/>
              </a:ext>
            </a:extLst>
          </p:cNvPr>
          <p:cNvSpPr txBox="1">
            <a:spLocks/>
          </p:cNvSpPr>
          <p:nvPr/>
        </p:nvSpPr>
        <p:spPr>
          <a:xfrm>
            <a:off x="2243142" y="1770008"/>
            <a:ext cx="9075440" cy="573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1400" b="1" dirty="0"/>
              <a:t>      2011 – 2014	           2015		       2018		2018	        20</a:t>
            </a:r>
            <a:r>
              <a:rPr lang="en-GB" sz="1400" b="1" dirty="0"/>
              <a:t>20</a:t>
            </a:r>
            <a:r>
              <a:rPr lang="el-GR" sz="1400" b="1" dirty="0"/>
              <a:t>	                2022		</a:t>
            </a:r>
            <a:endParaRPr lang="en-GB" sz="1400" b="1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DD9EF4A-40DE-23BE-8A27-C37E297BCAB4}"/>
              </a:ext>
            </a:extLst>
          </p:cNvPr>
          <p:cNvSpPr txBox="1">
            <a:spLocks/>
          </p:cNvSpPr>
          <p:nvPr/>
        </p:nvSpPr>
        <p:spPr>
          <a:xfrm>
            <a:off x="2440365" y="4150778"/>
            <a:ext cx="9075440" cy="573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1400" b="1" dirty="0"/>
              <a:t>      2011 – 2014	2015    	                         2019		       	       2024		</a:t>
            </a:r>
            <a:endParaRPr lang="en-GB" sz="1400" b="1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A0581D04-AE3A-FBD4-76A2-2AD20BD5AB94}"/>
              </a:ext>
            </a:extLst>
          </p:cNvPr>
          <p:cNvSpPr txBox="1">
            <a:spLocks/>
          </p:cNvSpPr>
          <p:nvPr/>
        </p:nvSpPr>
        <p:spPr>
          <a:xfrm>
            <a:off x="2643890" y="5345131"/>
            <a:ext cx="6904219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b="1" dirty="0"/>
              <a:t>ΠΡΟΛΗΨΗ για 13 διαφορετικά μικρόβια</a:t>
            </a:r>
            <a:endParaRPr lang="en-GB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8FBED3-096F-F9FB-00DF-F4B8A54813A3}"/>
              </a:ext>
            </a:extLst>
          </p:cNvPr>
          <p:cNvSpPr/>
          <p:nvPr/>
        </p:nvSpPr>
        <p:spPr>
          <a:xfrm>
            <a:off x="522514" y="3526971"/>
            <a:ext cx="10993291" cy="1627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088CB0D-35F7-FC40-4908-CE162409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79468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9215"/>
            <a:ext cx="8450516" cy="573095"/>
          </a:xfrm>
        </p:spPr>
        <p:txBody>
          <a:bodyPr>
            <a:normAutofit/>
          </a:bodyPr>
          <a:lstStyle/>
          <a:p>
            <a:r>
              <a:rPr lang="el-GR" b="1" dirty="0"/>
              <a:t>Διαχείριση…</a:t>
            </a:r>
            <a:endParaRPr lang="en-GB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03498D6-F873-E3CE-5D15-BDD381D6EAD5}"/>
              </a:ext>
            </a:extLst>
          </p:cNvPr>
          <p:cNvGrpSpPr/>
          <p:nvPr/>
        </p:nvGrpSpPr>
        <p:grpSpPr>
          <a:xfrm>
            <a:off x="3126983" y="3402187"/>
            <a:ext cx="7566675" cy="774953"/>
            <a:chOff x="2400848" y="67824"/>
            <a:chExt cx="7776115" cy="533423"/>
          </a:xfrm>
        </p:grpSpPr>
        <p:sp>
          <p:nvSpPr>
            <p:cNvPr id="3" name="Rectangle: Top Corners Rounded 2">
              <a:extLst>
                <a:ext uri="{FF2B5EF4-FFF2-40B4-BE49-F238E27FC236}">
                  <a16:creationId xmlns:a16="http://schemas.microsoft.com/office/drawing/2014/main" id="{61AAF89E-8A50-E61A-B8C0-F8D7704427DC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" name="Rectangle: Top Corners Rounded 4">
              <a:extLst>
                <a:ext uri="{FF2B5EF4-FFF2-40B4-BE49-F238E27FC236}">
                  <a16:creationId xmlns:a16="http://schemas.microsoft.com/office/drawing/2014/main" id="{BEF0B8B8-227B-0772-B4AF-D38CB77DEC2D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kern="1200" dirty="0"/>
                <a:t>Σωστή διαχείριση χοιριδίων για λήψη πρωτογάλατος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Περιορισμός υιοθεσιών στις απολύτως απαραίτητες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C7EA2E-43F0-0897-6A42-9F2FB316225A}"/>
              </a:ext>
            </a:extLst>
          </p:cNvPr>
          <p:cNvGrpSpPr/>
          <p:nvPr/>
        </p:nvGrpSpPr>
        <p:grpSpPr>
          <a:xfrm>
            <a:off x="839788" y="3388122"/>
            <a:ext cx="2393592" cy="792872"/>
            <a:chOff x="0" y="1145"/>
            <a:chExt cx="2393592" cy="666779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84436E9-2F64-E9BD-6FC3-DB214E8F110C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Rectangle: Rounded Corners 4">
              <a:extLst>
                <a:ext uri="{FF2B5EF4-FFF2-40B4-BE49-F238E27FC236}">
                  <a16:creationId xmlns:a16="http://schemas.microsoft.com/office/drawing/2014/main" id="{7ECF4026-8179-23F2-4834-2DC9BEAAE890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1800" kern="1200" dirty="0"/>
                <a:t>ΤΟΚΕΤΟ 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33F2916-C3BE-A3D5-91E6-DCD66FB951B6}"/>
              </a:ext>
            </a:extLst>
          </p:cNvPr>
          <p:cNvGrpSpPr/>
          <p:nvPr/>
        </p:nvGrpSpPr>
        <p:grpSpPr>
          <a:xfrm>
            <a:off x="3109764" y="4284929"/>
            <a:ext cx="7566677" cy="792872"/>
            <a:chOff x="2400848" y="67824"/>
            <a:chExt cx="7776115" cy="533423"/>
          </a:xfrm>
        </p:grpSpPr>
        <p:sp>
          <p:nvSpPr>
            <p:cNvPr id="24" name="Rectangle: Top Corners Rounded 23">
              <a:extLst>
                <a:ext uri="{FF2B5EF4-FFF2-40B4-BE49-F238E27FC236}">
                  <a16:creationId xmlns:a16="http://schemas.microsoft.com/office/drawing/2014/main" id="{E7292DD7-5CBF-1B5C-F1C5-BCD5238B6252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Rectangle: Top Corners Rounded 4">
              <a:extLst>
                <a:ext uri="{FF2B5EF4-FFF2-40B4-BE49-F238E27FC236}">
                  <a16:creationId xmlns:a16="http://schemas.microsoft.com/office/drawing/2014/main" id="{1393420B-7C0A-402A-F97F-7784EDCE0784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l-GR" sz="2000" kern="1200" dirty="0"/>
                <a:t>Μείωση πυκνότητας </a:t>
              </a:r>
              <a:r>
                <a:rPr lang="en-GB" sz="2000" kern="1200" dirty="0"/>
                <a:t>(</a:t>
              </a:r>
              <a:r>
                <a:rPr lang="el-GR" sz="2000" kern="1200" dirty="0"/>
                <a:t>0,30</a:t>
              </a:r>
              <a:r>
                <a:rPr lang="en-GB" sz="2000" kern="1200" dirty="0"/>
                <a:t> m</a:t>
              </a:r>
              <a:r>
                <a:rPr lang="el-GR" sz="2000" kern="1200" baseline="30000" dirty="0"/>
                <a:t>2</a:t>
              </a:r>
              <a:r>
                <a:rPr lang="en-GB" sz="2000" kern="1200" dirty="0"/>
                <a:t>/</a:t>
              </a:r>
              <a:r>
                <a:rPr lang="el-GR" sz="2000" kern="1200" dirty="0"/>
                <a:t>χοιρίδιο μέχρι τα 23</a:t>
              </a:r>
              <a:r>
                <a:rPr lang="en-GB" sz="2000" kern="1200" dirty="0"/>
                <a:t>kg)</a:t>
              </a:r>
              <a:endParaRPr lang="el-GR" sz="2000" dirty="0"/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l-GR" sz="2000" kern="1200" dirty="0"/>
                <a:t>Χλωρίωση και οξινοποίηση νερού </a:t>
              </a:r>
              <a:endParaRPr lang="en-GB" sz="2000" kern="12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49B176C-8BDF-8A1A-4589-40EBF4DA8FBA}"/>
              </a:ext>
            </a:extLst>
          </p:cNvPr>
          <p:cNvGrpSpPr/>
          <p:nvPr/>
        </p:nvGrpSpPr>
        <p:grpSpPr>
          <a:xfrm>
            <a:off x="839788" y="4289827"/>
            <a:ext cx="2393592" cy="792872"/>
            <a:chOff x="0" y="1145"/>
            <a:chExt cx="2393592" cy="666779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DCE2B8AD-9D4E-DB3F-3F7F-AF6D11642E25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Rectangle: Rounded Corners 4">
              <a:extLst>
                <a:ext uri="{FF2B5EF4-FFF2-40B4-BE49-F238E27FC236}">
                  <a16:creationId xmlns:a16="http://schemas.microsoft.com/office/drawing/2014/main" id="{F735A2DD-5283-0EB8-6410-FAECE1CF5603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1800" kern="1200" dirty="0"/>
                <a:t>ΑΠΟΓΑΛΑΚΤΙΣΜΟ</a:t>
              </a:r>
            </a:p>
          </p:txBody>
        </p:sp>
      </p:grpSp>
      <p:sp>
        <p:nvSpPr>
          <p:cNvPr id="29" name="Title 3">
            <a:extLst>
              <a:ext uri="{FF2B5EF4-FFF2-40B4-BE49-F238E27FC236}">
                <a16:creationId xmlns:a16="http://schemas.microsoft.com/office/drawing/2014/main" id="{1F12D63D-92EE-95A4-1481-02DE14EC5A60}"/>
              </a:ext>
            </a:extLst>
          </p:cNvPr>
          <p:cNvSpPr txBox="1">
            <a:spLocks/>
          </p:cNvSpPr>
          <p:nvPr/>
        </p:nvSpPr>
        <p:spPr>
          <a:xfrm>
            <a:off x="2950953" y="806994"/>
            <a:ext cx="8694846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600" b="1" dirty="0"/>
              <a:t>με στόχο τη μείωση εκδήλωσης και μετάδοσης ασθενειών</a:t>
            </a:r>
            <a:endParaRPr lang="en-GB" sz="2600" b="1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43584A5-E256-3630-A4C5-45D1367A00AC}"/>
              </a:ext>
            </a:extLst>
          </p:cNvPr>
          <p:cNvGrpSpPr/>
          <p:nvPr/>
        </p:nvGrpSpPr>
        <p:grpSpPr>
          <a:xfrm>
            <a:off x="3109764" y="5185591"/>
            <a:ext cx="7583724" cy="758833"/>
            <a:chOff x="2400848" y="67824"/>
            <a:chExt cx="7776115" cy="533423"/>
          </a:xfrm>
        </p:grpSpPr>
        <p:sp>
          <p:nvSpPr>
            <p:cNvPr id="33" name="Rectangle: Top Corners Rounded 32">
              <a:extLst>
                <a:ext uri="{FF2B5EF4-FFF2-40B4-BE49-F238E27FC236}">
                  <a16:creationId xmlns:a16="http://schemas.microsoft.com/office/drawing/2014/main" id="{9D472A58-E2B5-077E-EDD3-018F59CA093A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Rectangle: Top Corners Rounded 4">
              <a:extLst>
                <a:ext uri="{FF2B5EF4-FFF2-40B4-BE49-F238E27FC236}">
                  <a16:creationId xmlns:a16="http://schemas.microsoft.com/office/drawing/2014/main" id="{FC21A6B5-E38A-4DF6-0719-7ADF24F68E67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l-GR" sz="2000" kern="1200" dirty="0"/>
                <a:t>Περιορισμός ανάμειξης ζώων από διαφορετικές εκτροφές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l-GR" sz="2000" kern="1200" dirty="0"/>
                <a:t>Μείωση πυκνότητας </a:t>
              </a:r>
              <a:r>
                <a:rPr lang="en-GB" sz="2000" kern="1200" dirty="0"/>
                <a:t>(</a:t>
              </a:r>
              <a:r>
                <a:rPr lang="el-GR" sz="2000" kern="1200" dirty="0"/>
                <a:t>0,75</a:t>
              </a:r>
              <a:r>
                <a:rPr lang="en-GB" sz="2000" kern="1200" dirty="0"/>
                <a:t> m</a:t>
              </a:r>
              <a:r>
                <a:rPr lang="el-GR" sz="2000" kern="1200" baseline="30000" dirty="0"/>
                <a:t>2</a:t>
              </a:r>
              <a:r>
                <a:rPr lang="en-GB" sz="2000" kern="1200" dirty="0"/>
                <a:t>/</a:t>
              </a:r>
              <a:r>
                <a:rPr lang="el-GR" sz="2000" kern="1200" dirty="0"/>
                <a:t>χοίρο</a:t>
              </a:r>
              <a:r>
                <a:rPr lang="en-GB" sz="2000" kern="1200" dirty="0"/>
                <a:t>)</a:t>
              </a:r>
              <a:endParaRPr lang="el-GR" sz="20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5C1CEDD-DDFA-DA9D-6CF0-41AF92854FC7}"/>
              </a:ext>
            </a:extLst>
          </p:cNvPr>
          <p:cNvGrpSpPr/>
          <p:nvPr/>
        </p:nvGrpSpPr>
        <p:grpSpPr>
          <a:xfrm>
            <a:off x="839788" y="5168573"/>
            <a:ext cx="2393592" cy="792872"/>
            <a:chOff x="0" y="1145"/>
            <a:chExt cx="2393592" cy="666779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33C03318-F432-72CF-6A39-D2C5BB754D7E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Rectangle: Rounded Corners 4">
              <a:extLst>
                <a:ext uri="{FF2B5EF4-FFF2-40B4-BE49-F238E27FC236}">
                  <a16:creationId xmlns:a16="http://schemas.microsoft.com/office/drawing/2014/main" id="{3A7E2F2A-8CF1-F001-DA54-E8E11C5F5966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1800" kern="1200" dirty="0"/>
                <a:t>ΠΑΧΥΝΤΗΡΙΟ 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275DE51-5BD5-D55D-9C64-1EF098BA3863}"/>
              </a:ext>
            </a:extLst>
          </p:cNvPr>
          <p:cNvGrpSpPr/>
          <p:nvPr/>
        </p:nvGrpSpPr>
        <p:grpSpPr>
          <a:xfrm>
            <a:off x="3126983" y="1677687"/>
            <a:ext cx="7566675" cy="774953"/>
            <a:chOff x="2400848" y="67824"/>
            <a:chExt cx="7776115" cy="533423"/>
          </a:xfrm>
        </p:grpSpPr>
        <p:sp>
          <p:nvSpPr>
            <p:cNvPr id="42" name="Rectangle: Top Corners Rounded 41">
              <a:extLst>
                <a:ext uri="{FF2B5EF4-FFF2-40B4-BE49-F238E27FC236}">
                  <a16:creationId xmlns:a16="http://schemas.microsoft.com/office/drawing/2014/main" id="{D31BEBB1-E377-0E1A-2961-298B2F28EAEE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Rectangle: Top Corners Rounded 4">
              <a:extLst>
                <a:ext uri="{FF2B5EF4-FFF2-40B4-BE49-F238E27FC236}">
                  <a16:creationId xmlns:a16="http://schemas.microsoft.com/office/drawing/2014/main" id="{20F64A5D-BF98-B439-AF51-3629836764D0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Εκπαίδευση - εκπαίδευση - εκπαίδευση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Αύξηση αριθμού των εξειδικευμένων φροντιστών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85FBABC-851E-92DB-463E-B7D26672725A}"/>
              </a:ext>
            </a:extLst>
          </p:cNvPr>
          <p:cNvGrpSpPr/>
          <p:nvPr/>
        </p:nvGrpSpPr>
        <p:grpSpPr>
          <a:xfrm>
            <a:off x="839788" y="1674959"/>
            <a:ext cx="2393592" cy="792872"/>
            <a:chOff x="0" y="1145"/>
            <a:chExt cx="2393592" cy="666779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830B9C20-4D82-9792-AF54-3EAB4C612EDE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Rectangle: Rounded Corners 4">
              <a:extLst>
                <a:ext uri="{FF2B5EF4-FFF2-40B4-BE49-F238E27FC236}">
                  <a16:creationId xmlns:a16="http://schemas.microsoft.com/office/drawing/2014/main" id="{642A4F37-AF6B-B109-0D12-CD0398C39BD3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1800" kern="1200" dirty="0"/>
                <a:t>ΠΡΟΣΩΠΙΚΟ 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9705E26-DF92-F9AD-AE41-1AE4380B7F9A}"/>
              </a:ext>
            </a:extLst>
          </p:cNvPr>
          <p:cNvGrpSpPr/>
          <p:nvPr/>
        </p:nvGrpSpPr>
        <p:grpSpPr>
          <a:xfrm>
            <a:off x="3126983" y="2532905"/>
            <a:ext cx="7566675" cy="774953"/>
            <a:chOff x="2400848" y="67824"/>
            <a:chExt cx="7776115" cy="533423"/>
          </a:xfrm>
        </p:grpSpPr>
        <p:sp>
          <p:nvSpPr>
            <p:cNvPr id="45" name="Rectangle: Top Corners Rounded 44">
              <a:extLst>
                <a:ext uri="{FF2B5EF4-FFF2-40B4-BE49-F238E27FC236}">
                  <a16:creationId xmlns:a16="http://schemas.microsoft.com/office/drawing/2014/main" id="{BE69E03F-C652-A54D-D87C-2883001F4A0D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Rectangle: Top Corners Rounded 4">
              <a:extLst>
                <a:ext uri="{FF2B5EF4-FFF2-40B4-BE49-F238E27FC236}">
                  <a16:creationId xmlns:a16="http://schemas.microsoft.com/office/drawing/2014/main" id="{AE5A7518-2712-AB55-EF90-1EBA6B136A8B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l-GR" sz="2000" dirty="0"/>
                <a:t>Βελτίωση υποδομών για καλύτερο έλεγχο του περιβάλλοντος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9C9A54F-11A0-8EE5-265D-FA1BD600A867}"/>
              </a:ext>
            </a:extLst>
          </p:cNvPr>
          <p:cNvGrpSpPr/>
          <p:nvPr/>
        </p:nvGrpSpPr>
        <p:grpSpPr>
          <a:xfrm>
            <a:off x="839788" y="2530177"/>
            <a:ext cx="2393592" cy="792872"/>
            <a:chOff x="0" y="1145"/>
            <a:chExt cx="2393592" cy="666779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1F434199-FADC-3EA4-5045-6D8B3E112FC6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Rectangle: Rounded Corners 4">
              <a:extLst>
                <a:ext uri="{FF2B5EF4-FFF2-40B4-BE49-F238E27FC236}">
                  <a16:creationId xmlns:a16="http://schemas.microsoft.com/office/drawing/2014/main" id="{2A876ED5-50BE-8EEB-095E-A9A60CAB69CB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1800" kern="1200" dirty="0"/>
                <a:t>ΚΤΗΡΙΑ </a:t>
              </a:r>
            </a:p>
          </p:txBody>
        </p:sp>
      </p:grpSp>
      <p:sp>
        <p:nvSpPr>
          <p:cNvPr id="50" name="Footer Placeholder 49">
            <a:extLst>
              <a:ext uri="{FF2B5EF4-FFF2-40B4-BE49-F238E27FC236}">
                <a16:creationId xmlns:a16="http://schemas.microsoft.com/office/drawing/2014/main" id="{BC297632-ABE8-6CB5-DDA8-94D3A6D38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9229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YCO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YCON Template" id="{B38118B3-261B-4DBF-B01C-F0DF0054C4B4}" vid="{A8298140-B618-4713-9D21-BD26EDA97E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656</Words>
  <Application>Microsoft Office PowerPoint</Application>
  <PresentationFormat>Widescreen</PresentationFormat>
  <Paragraphs>152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Arial</vt:lpstr>
      <vt:lpstr>Calibri</vt:lpstr>
      <vt:lpstr>Calibri Light</vt:lpstr>
      <vt:lpstr>CYCON Template</vt:lpstr>
      <vt:lpstr>Α/φοί Ανδρέου Χοιροστάσια Λτδ</vt:lpstr>
      <vt:lpstr>Η δική μας περίπτωση</vt:lpstr>
      <vt:lpstr>Ποιοι είμαστε;</vt:lpstr>
      <vt:lpstr>Κτηνοτροφία και αντιβιοτικά</vt:lpstr>
      <vt:lpstr>Χρήση στις μονάδες μας</vt:lpstr>
      <vt:lpstr>Και αφού το μετρήσαμε…</vt:lpstr>
      <vt:lpstr>Οι προφανείς ασθένειες …</vt:lpstr>
      <vt:lpstr>Χρονικό εμβολιασμών</vt:lpstr>
      <vt:lpstr>Διαχείριση…</vt:lpstr>
      <vt:lpstr>Διαχείριση…</vt:lpstr>
      <vt:lpstr>Διατροφή…</vt:lpstr>
      <vt:lpstr>Εφαρμόζοντας όλα τα προηγούμενα…</vt:lpstr>
      <vt:lpstr>Τo αποτέλεσμα…</vt:lpstr>
      <vt:lpstr>Τo αποτέλεσμα…</vt:lpstr>
      <vt:lpstr>Τo αποτέλεσμα…</vt:lpstr>
      <vt:lpstr>Και το συμπέρασμα …</vt:lpstr>
      <vt:lpstr>Σας Ευχαριστώ!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ΟΜΙΛΟΣ  Αδελφών Αντρέου</dc:title>
  <dc:creator>Chrysanthi Panagidou Angelidou</dc:creator>
  <cp:lastModifiedBy>Andrea Castro Troya</cp:lastModifiedBy>
  <cp:revision>90</cp:revision>
  <dcterms:created xsi:type="dcterms:W3CDTF">2023-11-14T12:44:35Z</dcterms:created>
  <dcterms:modified xsi:type="dcterms:W3CDTF">2024-07-01T07:17:47Z</dcterms:modified>
</cp:coreProperties>
</file>