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9" r:id="rId5"/>
    <p:sldId id="263" r:id="rId6"/>
    <p:sldId id="264" r:id="rId7"/>
    <p:sldId id="262" r:id="rId8"/>
    <p:sldId id="260" r:id="rId9"/>
    <p:sldId id="261" r:id="rId1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F37E5-7A31-4264-A1AA-7F0F718B08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99552-D434-4B45-857B-CA8123F3A6B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latin typeface="varela round" panose="00000500000000000000" pitchFamily="2" charset="-79"/>
              <a:cs typeface="varela round" panose="00000500000000000000" pitchFamily="2" charset="-79"/>
            </a:rPr>
            <a:t>Step 1</a:t>
          </a:r>
          <a:r>
            <a:rPr lang="en-GB" dirty="0">
              <a:latin typeface="varela round" panose="00000500000000000000" pitchFamily="2" charset="-79"/>
              <a:cs typeface="varela round" panose="00000500000000000000" pitchFamily="2" charset="-79"/>
            </a:rPr>
            <a:t>: Creating your team and successful collaboration</a:t>
          </a:r>
          <a:endParaRPr lang="en-US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EF4BDCDB-2BC1-49F3-A533-85305A67C2D0}" type="parTrans" cxnId="{D06CC17E-24D6-4824-8A34-93E27C57124F}">
      <dgm:prSet/>
      <dgm:spPr/>
      <dgm:t>
        <a:bodyPr/>
        <a:lstStyle/>
        <a:p>
          <a:endParaRPr lang="en-US"/>
        </a:p>
      </dgm:t>
    </dgm:pt>
    <dgm:pt modelId="{4B5A01E0-9949-449D-85E5-4D7585E1C5A0}" type="sibTrans" cxnId="{D06CC17E-24D6-4824-8A34-93E27C57124F}">
      <dgm:prSet/>
      <dgm:spPr/>
      <dgm:t>
        <a:bodyPr/>
        <a:lstStyle/>
        <a:p>
          <a:endParaRPr lang="en-US"/>
        </a:p>
      </dgm:t>
    </dgm:pt>
    <dgm:pt modelId="{0A32D117-4142-4514-8C5B-0E1F4489705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latin typeface="varela round" panose="00000500000000000000" pitchFamily="2" charset="-79"/>
              <a:cs typeface="varela round" panose="00000500000000000000" pitchFamily="2" charset="-79"/>
            </a:rPr>
            <a:t>Step 2</a:t>
          </a:r>
          <a:r>
            <a:rPr lang="en-GB" dirty="0">
              <a:latin typeface="varela round" panose="00000500000000000000" pitchFamily="2" charset="-79"/>
              <a:cs typeface="varela round" panose="00000500000000000000" pitchFamily="2" charset="-79"/>
            </a:rPr>
            <a:t>: Mapping your starting situation</a:t>
          </a:r>
          <a:endParaRPr lang="en-US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07B54B3B-3FAC-4F5A-947F-4F459C9C1952}" type="parTrans" cxnId="{B50FC6B2-13A9-4D49-8AE3-D13D78499985}">
      <dgm:prSet/>
      <dgm:spPr/>
      <dgm:t>
        <a:bodyPr/>
        <a:lstStyle/>
        <a:p>
          <a:endParaRPr lang="en-US"/>
        </a:p>
      </dgm:t>
    </dgm:pt>
    <dgm:pt modelId="{C738755A-AE12-42D1-B8E4-C7538FAF9FC5}" type="sibTrans" cxnId="{B50FC6B2-13A9-4D49-8AE3-D13D78499985}">
      <dgm:prSet/>
      <dgm:spPr/>
      <dgm:t>
        <a:bodyPr/>
        <a:lstStyle/>
        <a:p>
          <a:endParaRPr lang="en-US"/>
        </a:p>
      </dgm:t>
    </dgm:pt>
    <dgm:pt modelId="{F3EFFE6F-83E4-48F0-B306-8C5874875CB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latin typeface="varela round" panose="00000500000000000000" pitchFamily="2" charset="-79"/>
              <a:cs typeface="varela round" panose="00000500000000000000" pitchFamily="2" charset="-79"/>
            </a:rPr>
            <a:t>Step 3</a:t>
          </a:r>
          <a:r>
            <a:rPr lang="en-GB" dirty="0">
              <a:latin typeface="varela round" panose="00000500000000000000" pitchFamily="2" charset="-79"/>
              <a:cs typeface="varela round" panose="00000500000000000000" pitchFamily="2" charset="-79"/>
            </a:rPr>
            <a:t>: Design of the action plan</a:t>
          </a:r>
          <a:endParaRPr lang="en-US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B4E0218F-1C8C-4560-8A09-CDBBDBEE8DA8}" type="parTrans" cxnId="{A865C190-EA5B-42AF-86C4-C4CB585D5007}">
      <dgm:prSet/>
      <dgm:spPr/>
      <dgm:t>
        <a:bodyPr/>
        <a:lstStyle/>
        <a:p>
          <a:endParaRPr lang="en-US"/>
        </a:p>
      </dgm:t>
    </dgm:pt>
    <dgm:pt modelId="{7FCC084C-9FDE-4DCA-9026-3E5C7CFFE2D5}" type="sibTrans" cxnId="{A865C190-EA5B-42AF-86C4-C4CB585D5007}">
      <dgm:prSet/>
      <dgm:spPr/>
      <dgm:t>
        <a:bodyPr/>
        <a:lstStyle/>
        <a:p>
          <a:endParaRPr lang="en-US"/>
        </a:p>
      </dgm:t>
    </dgm:pt>
    <dgm:pt modelId="{47E91770-7125-4A6B-82C3-0AECBDCD80C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For example: My farm worker is going to order boots next Monday in sizes 36 to 46 so that all visitors will always use boots as soon as they visit the poultry houses.</a:t>
          </a:r>
          <a:endParaRPr lang="en-US"/>
        </a:p>
      </dgm:t>
    </dgm:pt>
    <dgm:pt modelId="{AC974FE5-CE76-4BB8-BA5C-0071A59D86D3}" type="parTrans" cxnId="{0F0F5403-D6EC-4E08-8CE3-5DFDA7CC225A}">
      <dgm:prSet/>
      <dgm:spPr/>
      <dgm:t>
        <a:bodyPr/>
        <a:lstStyle/>
        <a:p>
          <a:endParaRPr lang="en-US"/>
        </a:p>
      </dgm:t>
    </dgm:pt>
    <dgm:pt modelId="{D41A2C21-3386-43EC-AE22-44989FCD4A1A}" type="sibTrans" cxnId="{0F0F5403-D6EC-4E08-8CE3-5DFDA7CC225A}">
      <dgm:prSet/>
      <dgm:spPr/>
      <dgm:t>
        <a:bodyPr/>
        <a:lstStyle/>
        <a:p>
          <a:endParaRPr lang="en-US"/>
        </a:p>
      </dgm:t>
    </dgm:pt>
    <dgm:pt modelId="{53B201DF-58B9-485B-81E5-B8C3B4CB5E4F}" type="pres">
      <dgm:prSet presAssocID="{0C4F37E5-7A31-4264-A1AA-7F0F718B08D8}" presName="root" presStyleCnt="0">
        <dgm:presLayoutVars>
          <dgm:dir/>
          <dgm:resizeHandles val="exact"/>
        </dgm:presLayoutVars>
      </dgm:prSet>
      <dgm:spPr/>
    </dgm:pt>
    <dgm:pt modelId="{ACCDEA64-200C-43C0-8BE0-BF917307B1E3}" type="pres">
      <dgm:prSet presAssocID="{C7E99552-D434-4B45-857B-CA8123F3A6BE}" presName="compNode" presStyleCnt="0"/>
      <dgm:spPr/>
    </dgm:pt>
    <dgm:pt modelId="{3B2ADF43-DB0B-4CDF-A1C0-92EFBAE07113}" type="pres">
      <dgm:prSet presAssocID="{C7E99552-D434-4B45-857B-CA8123F3A6BE}" presName="bgRect" presStyleLbl="bgShp" presStyleIdx="0" presStyleCnt="3"/>
      <dgm:spPr/>
    </dgm:pt>
    <dgm:pt modelId="{01761A1F-2475-48D8-8587-A888CCC0AC44}" type="pres">
      <dgm:prSet presAssocID="{C7E99552-D434-4B45-857B-CA8123F3A6B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AAEBA6C-6E52-4901-9C3B-2CF9CFE1C4A5}" type="pres">
      <dgm:prSet presAssocID="{C7E99552-D434-4B45-857B-CA8123F3A6BE}" presName="spaceRect" presStyleCnt="0"/>
      <dgm:spPr/>
    </dgm:pt>
    <dgm:pt modelId="{7FC53AA8-8357-4E32-8A68-EC92DD1B8F44}" type="pres">
      <dgm:prSet presAssocID="{C7E99552-D434-4B45-857B-CA8123F3A6BE}" presName="parTx" presStyleLbl="revTx" presStyleIdx="0" presStyleCnt="4">
        <dgm:presLayoutVars>
          <dgm:chMax val="0"/>
          <dgm:chPref val="0"/>
        </dgm:presLayoutVars>
      </dgm:prSet>
      <dgm:spPr/>
    </dgm:pt>
    <dgm:pt modelId="{0039A161-B0FC-482A-AF53-9B2247FFD40C}" type="pres">
      <dgm:prSet presAssocID="{4B5A01E0-9949-449D-85E5-4D7585E1C5A0}" presName="sibTrans" presStyleCnt="0"/>
      <dgm:spPr/>
    </dgm:pt>
    <dgm:pt modelId="{60795C50-507B-4AF2-8747-D5A05315B0D3}" type="pres">
      <dgm:prSet presAssocID="{0A32D117-4142-4514-8C5B-0E1F4489705E}" presName="compNode" presStyleCnt="0"/>
      <dgm:spPr/>
    </dgm:pt>
    <dgm:pt modelId="{AF87505F-61B8-4C07-B028-0E5878F38625}" type="pres">
      <dgm:prSet presAssocID="{0A32D117-4142-4514-8C5B-0E1F4489705E}" presName="bgRect" presStyleLbl="bgShp" presStyleIdx="1" presStyleCnt="3"/>
      <dgm:spPr/>
    </dgm:pt>
    <dgm:pt modelId="{7B68B16C-B459-47E9-942E-B3858B80C90C}" type="pres">
      <dgm:prSet presAssocID="{0A32D117-4142-4514-8C5B-0E1F4489705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68C94610-AED5-4A48-A34E-07494DBAA4A1}" type="pres">
      <dgm:prSet presAssocID="{0A32D117-4142-4514-8C5B-0E1F4489705E}" presName="spaceRect" presStyleCnt="0"/>
      <dgm:spPr/>
    </dgm:pt>
    <dgm:pt modelId="{CABD26CC-2A98-4E96-A74D-4E1987871DDF}" type="pres">
      <dgm:prSet presAssocID="{0A32D117-4142-4514-8C5B-0E1F4489705E}" presName="parTx" presStyleLbl="revTx" presStyleIdx="1" presStyleCnt="4">
        <dgm:presLayoutVars>
          <dgm:chMax val="0"/>
          <dgm:chPref val="0"/>
        </dgm:presLayoutVars>
      </dgm:prSet>
      <dgm:spPr/>
    </dgm:pt>
    <dgm:pt modelId="{365E6CB6-46A5-446B-ADB0-EF9C3E22C4B2}" type="pres">
      <dgm:prSet presAssocID="{C738755A-AE12-42D1-B8E4-C7538FAF9FC5}" presName="sibTrans" presStyleCnt="0"/>
      <dgm:spPr/>
    </dgm:pt>
    <dgm:pt modelId="{D5EB9BEE-81D9-40FF-AAF8-C38B1308A277}" type="pres">
      <dgm:prSet presAssocID="{F3EFFE6F-83E4-48F0-B306-8C5874875CB8}" presName="compNode" presStyleCnt="0"/>
      <dgm:spPr/>
    </dgm:pt>
    <dgm:pt modelId="{8A2C8B95-E1AD-4E28-92BE-CBE67D89790F}" type="pres">
      <dgm:prSet presAssocID="{F3EFFE6F-83E4-48F0-B306-8C5874875CB8}" presName="bgRect" presStyleLbl="bgShp" presStyleIdx="2" presStyleCnt="3"/>
      <dgm:spPr/>
    </dgm:pt>
    <dgm:pt modelId="{DE8517B4-B030-4B06-8E47-41BD3D772735}" type="pres">
      <dgm:prSet presAssocID="{F3EFFE6F-83E4-48F0-B306-8C5874875CB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4EED2996-C20E-474C-9AA3-C24A4F21E0C6}" type="pres">
      <dgm:prSet presAssocID="{F3EFFE6F-83E4-48F0-B306-8C5874875CB8}" presName="spaceRect" presStyleCnt="0"/>
      <dgm:spPr/>
    </dgm:pt>
    <dgm:pt modelId="{7AB95141-806A-4B2C-88C8-2032CEAEF8E0}" type="pres">
      <dgm:prSet presAssocID="{F3EFFE6F-83E4-48F0-B306-8C5874875CB8}" presName="parTx" presStyleLbl="revTx" presStyleIdx="2" presStyleCnt="4">
        <dgm:presLayoutVars>
          <dgm:chMax val="0"/>
          <dgm:chPref val="0"/>
        </dgm:presLayoutVars>
      </dgm:prSet>
      <dgm:spPr/>
    </dgm:pt>
    <dgm:pt modelId="{6AE6AD16-31EE-44BD-A7BD-B01248630500}" type="pres">
      <dgm:prSet presAssocID="{F3EFFE6F-83E4-48F0-B306-8C5874875CB8}" presName="desTx" presStyleLbl="revTx" presStyleIdx="3" presStyleCnt="4">
        <dgm:presLayoutVars/>
      </dgm:prSet>
      <dgm:spPr/>
    </dgm:pt>
  </dgm:ptLst>
  <dgm:cxnLst>
    <dgm:cxn modelId="{0F0F5403-D6EC-4E08-8CE3-5DFDA7CC225A}" srcId="{F3EFFE6F-83E4-48F0-B306-8C5874875CB8}" destId="{47E91770-7125-4A6B-82C3-0AECBDCD80CB}" srcOrd="0" destOrd="0" parTransId="{AC974FE5-CE76-4BB8-BA5C-0071A59D86D3}" sibTransId="{D41A2C21-3386-43EC-AE22-44989FCD4A1A}"/>
    <dgm:cxn modelId="{1A63700B-F8B7-401C-BEAB-45F9D8B6B316}" type="presOf" srcId="{F3EFFE6F-83E4-48F0-B306-8C5874875CB8}" destId="{7AB95141-806A-4B2C-88C8-2032CEAEF8E0}" srcOrd="0" destOrd="0" presId="urn:microsoft.com/office/officeart/2018/2/layout/IconVerticalSolidList"/>
    <dgm:cxn modelId="{A111A41D-088B-4BC9-8DE6-2541F3C3E3A8}" type="presOf" srcId="{0C4F37E5-7A31-4264-A1AA-7F0F718B08D8}" destId="{53B201DF-58B9-485B-81E5-B8C3B4CB5E4F}" srcOrd="0" destOrd="0" presId="urn:microsoft.com/office/officeart/2018/2/layout/IconVerticalSolidList"/>
    <dgm:cxn modelId="{D8BDCB3D-948B-414C-B334-2A1005D4C93F}" type="presOf" srcId="{C7E99552-D434-4B45-857B-CA8123F3A6BE}" destId="{7FC53AA8-8357-4E32-8A68-EC92DD1B8F44}" srcOrd="0" destOrd="0" presId="urn:microsoft.com/office/officeart/2018/2/layout/IconVerticalSolidList"/>
    <dgm:cxn modelId="{D06CC17E-24D6-4824-8A34-93E27C57124F}" srcId="{0C4F37E5-7A31-4264-A1AA-7F0F718B08D8}" destId="{C7E99552-D434-4B45-857B-CA8123F3A6BE}" srcOrd="0" destOrd="0" parTransId="{EF4BDCDB-2BC1-49F3-A533-85305A67C2D0}" sibTransId="{4B5A01E0-9949-449D-85E5-4D7585E1C5A0}"/>
    <dgm:cxn modelId="{A865C190-EA5B-42AF-86C4-C4CB585D5007}" srcId="{0C4F37E5-7A31-4264-A1AA-7F0F718B08D8}" destId="{F3EFFE6F-83E4-48F0-B306-8C5874875CB8}" srcOrd="2" destOrd="0" parTransId="{B4E0218F-1C8C-4560-8A09-CDBBDBEE8DA8}" sibTransId="{7FCC084C-9FDE-4DCA-9026-3E5C7CFFE2D5}"/>
    <dgm:cxn modelId="{B50FC6B2-13A9-4D49-8AE3-D13D78499985}" srcId="{0C4F37E5-7A31-4264-A1AA-7F0F718B08D8}" destId="{0A32D117-4142-4514-8C5B-0E1F4489705E}" srcOrd="1" destOrd="0" parTransId="{07B54B3B-3FAC-4F5A-947F-4F459C9C1952}" sibTransId="{C738755A-AE12-42D1-B8E4-C7538FAF9FC5}"/>
    <dgm:cxn modelId="{D36CB3D3-0E70-4AEF-9330-5D79E5B080E6}" type="presOf" srcId="{0A32D117-4142-4514-8C5B-0E1F4489705E}" destId="{CABD26CC-2A98-4E96-A74D-4E1987871DDF}" srcOrd="0" destOrd="0" presId="urn:microsoft.com/office/officeart/2018/2/layout/IconVerticalSolidList"/>
    <dgm:cxn modelId="{155674D8-0C5D-4EA2-9F3B-AABA9083020A}" type="presOf" srcId="{47E91770-7125-4A6B-82C3-0AECBDCD80CB}" destId="{6AE6AD16-31EE-44BD-A7BD-B01248630500}" srcOrd="0" destOrd="0" presId="urn:microsoft.com/office/officeart/2018/2/layout/IconVerticalSolidList"/>
    <dgm:cxn modelId="{703D5659-CEEC-4514-AEFA-018D53400D6C}" type="presParOf" srcId="{53B201DF-58B9-485B-81E5-B8C3B4CB5E4F}" destId="{ACCDEA64-200C-43C0-8BE0-BF917307B1E3}" srcOrd="0" destOrd="0" presId="urn:microsoft.com/office/officeart/2018/2/layout/IconVerticalSolidList"/>
    <dgm:cxn modelId="{45216730-D42E-44A1-B55E-F887E9C4CA36}" type="presParOf" srcId="{ACCDEA64-200C-43C0-8BE0-BF917307B1E3}" destId="{3B2ADF43-DB0B-4CDF-A1C0-92EFBAE07113}" srcOrd="0" destOrd="0" presId="urn:microsoft.com/office/officeart/2018/2/layout/IconVerticalSolidList"/>
    <dgm:cxn modelId="{EA2A3221-1FC2-4B30-9985-1D90649D2E93}" type="presParOf" srcId="{ACCDEA64-200C-43C0-8BE0-BF917307B1E3}" destId="{01761A1F-2475-48D8-8587-A888CCC0AC44}" srcOrd="1" destOrd="0" presId="urn:microsoft.com/office/officeart/2018/2/layout/IconVerticalSolidList"/>
    <dgm:cxn modelId="{7998EAB9-C878-40B6-AE71-FBEBA7B4F0CD}" type="presParOf" srcId="{ACCDEA64-200C-43C0-8BE0-BF917307B1E3}" destId="{3AAEBA6C-6E52-4901-9C3B-2CF9CFE1C4A5}" srcOrd="2" destOrd="0" presId="urn:microsoft.com/office/officeart/2018/2/layout/IconVerticalSolidList"/>
    <dgm:cxn modelId="{8C48D0C6-2999-4F7D-8522-C7B3D50A58D6}" type="presParOf" srcId="{ACCDEA64-200C-43C0-8BE0-BF917307B1E3}" destId="{7FC53AA8-8357-4E32-8A68-EC92DD1B8F44}" srcOrd="3" destOrd="0" presId="urn:microsoft.com/office/officeart/2018/2/layout/IconVerticalSolidList"/>
    <dgm:cxn modelId="{84DB2BD0-EAEC-421E-8C63-A864981C40AA}" type="presParOf" srcId="{53B201DF-58B9-485B-81E5-B8C3B4CB5E4F}" destId="{0039A161-B0FC-482A-AF53-9B2247FFD40C}" srcOrd="1" destOrd="0" presId="urn:microsoft.com/office/officeart/2018/2/layout/IconVerticalSolidList"/>
    <dgm:cxn modelId="{081B6CA0-6484-488F-94A3-09004BE417A5}" type="presParOf" srcId="{53B201DF-58B9-485B-81E5-B8C3B4CB5E4F}" destId="{60795C50-507B-4AF2-8747-D5A05315B0D3}" srcOrd="2" destOrd="0" presId="urn:microsoft.com/office/officeart/2018/2/layout/IconVerticalSolidList"/>
    <dgm:cxn modelId="{282A39D9-8830-4290-87D3-8D9C6287D852}" type="presParOf" srcId="{60795C50-507B-4AF2-8747-D5A05315B0D3}" destId="{AF87505F-61B8-4C07-B028-0E5878F38625}" srcOrd="0" destOrd="0" presId="urn:microsoft.com/office/officeart/2018/2/layout/IconVerticalSolidList"/>
    <dgm:cxn modelId="{05C9A8E8-82A0-4DB2-BD39-202630342254}" type="presParOf" srcId="{60795C50-507B-4AF2-8747-D5A05315B0D3}" destId="{7B68B16C-B459-47E9-942E-B3858B80C90C}" srcOrd="1" destOrd="0" presId="urn:microsoft.com/office/officeart/2018/2/layout/IconVerticalSolidList"/>
    <dgm:cxn modelId="{BE3DF463-1118-40A2-AF75-B39F1CC3C0F3}" type="presParOf" srcId="{60795C50-507B-4AF2-8747-D5A05315B0D3}" destId="{68C94610-AED5-4A48-A34E-07494DBAA4A1}" srcOrd="2" destOrd="0" presId="urn:microsoft.com/office/officeart/2018/2/layout/IconVerticalSolidList"/>
    <dgm:cxn modelId="{27B11F10-12A7-4A43-8B02-5829D8D3C4FC}" type="presParOf" srcId="{60795C50-507B-4AF2-8747-D5A05315B0D3}" destId="{CABD26CC-2A98-4E96-A74D-4E1987871DDF}" srcOrd="3" destOrd="0" presId="urn:microsoft.com/office/officeart/2018/2/layout/IconVerticalSolidList"/>
    <dgm:cxn modelId="{A7DD8286-D00D-4D93-AA87-620EA114F1D4}" type="presParOf" srcId="{53B201DF-58B9-485B-81E5-B8C3B4CB5E4F}" destId="{365E6CB6-46A5-446B-ADB0-EF9C3E22C4B2}" srcOrd="3" destOrd="0" presId="urn:microsoft.com/office/officeart/2018/2/layout/IconVerticalSolidList"/>
    <dgm:cxn modelId="{38A41C32-FA0E-4206-B38F-A39B21F62ABF}" type="presParOf" srcId="{53B201DF-58B9-485B-81E5-B8C3B4CB5E4F}" destId="{D5EB9BEE-81D9-40FF-AAF8-C38B1308A277}" srcOrd="4" destOrd="0" presId="urn:microsoft.com/office/officeart/2018/2/layout/IconVerticalSolidList"/>
    <dgm:cxn modelId="{832416A8-BF17-48A4-A57C-CC7549FB1C8A}" type="presParOf" srcId="{D5EB9BEE-81D9-40FF-AAF8-C38B1308A277}" destId="{8A2C8B95-E1AD-4E28-92BE-CBE67D89790F}" srcOrd="0" destOrd="0" presId="urn:microsoft.com/office/officeart/2018/2/layout/IconVerticalSolidList"/>
    <dgm:cxn modelId="{C0DAA9E3-439C-40C1-BF57-2699941B6314}" type="presParOf" srcId="{D5EB9BEE-81D9-40FF-AAF8-C38B1308A277}" destId="{DE8517B4-B030-4B06-8E47-41BD3D772735}" srcOrd="1" destOrd="0" presId="urn:microsoft.com/office/officeart/2018/2/layout/IconVerticalSolidList"/>
    <dgm:cxn modelId="{87BFBB5E-DC3F-4E30-9503-33506FF64028}" type="presParOf" srcId="{D5EB9BEE-81D9-40FF-AAF8-C38B1308A277}" destId="{4EED2996-C20E-474C-9AA3-C24A4F21E0C6}" srcOrd="2" destOrd="0" presId="urn:microsoft.com/office/officeart/2018/2/layout/IconVerticalSolidList"/>
    <dgm:cxn modelId="{AB40F745-BD73-4DB3-BFAB-4714431714F5}" type="presParOf" srcId="{D5EB9BEE-81D9-40FF-AAF8-C38B1308A277}" destId="{7AB95141-806A-4B2C-88C8-2032CEAEF8E0}" srcOrd="3" destOrd="0" presId="urn:microsoft.com/office/officeart/2018/2/layout/IconVerticalSolidList"/>
    <dgm:cxn modelId="{EA13A34E-07A5-4759-820D-6724C8AD0BD8}" type="presParOf" srcId="{D5EB9BEE-81D9-40FF-AAF8-C38B1308A277}" destId="{6AE6AD16-31EE-44BD-A7BD-B0124863050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ADF43-DB0B-4CDF-A1C0-92EFBAE07113}">
      <dsp:nvSpPr>
        <dsp:cNvPr id="0" name=""/>
        <dsp:cNvSpPr/>
      </dsp:nvSpPr>
      <dsp:spPr>
        <a:xfrm>
          <a:off x="0" y="3098"/>
          <a:ext cx="5898502" cy="14491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61A1F-2475-48D8-8587-A888CCC0AC44}">
      <dsp:nvSpPr>
        <dsp:cNvPr id="0" name=""/>
        <dsp:cNvSpPr/>
      </dsp:nvSpPr>
      <dsp:spPr>
        <a:xfrm>
          <a:off x="438375" y="329163"/>
          <a:ext cx="797046" cy="7970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53AA8-8357-4E32-8A68-EC92DD1B8F44}">
      <dsp:nvSpPr>
        <dsp:cNvPr id="0" name=""/>
        <dsp:cNvSpPr/>
      </dsp:nvSpPr>
      <dsp:spPr>
        <a:xfrm>
          <a:off x="1673797" y="3098"/>
          <a:ext cx="4223067" cy="14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371" tIns="153371" rIns="153371" bIns="15337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varela round" panose="00000500000000000000" pitchFamily="2" charset="-79"/>
              <a:cs typeface="varela round" panose="00000500000000000000" pitchFamily="2" charset="-79"/>
            </a:rPr>
            <a:t>Step 1</a:t>
          </a:r>
          <a:r>
            <a:rPr lang="en-GB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: Creating your team and successful collaboration</a:t>
          </a:r>
          <a:endParaRPr lang="en-US" sz="24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1673797" y="3098"/>
        <a:ext cx="4223067" cy="1449175"/>
      </dsp:txXfrm>
    </dsp:sp>
    <dsp:sp modelId="{AF87505F-61B8-4C07-B028-0E5878F38625}">
      <dsp:nvSpPr>
        <dsp:cNvPr id="0" name=""/>
        <dsp:cNvSpPr/>
      </dsp:nvSpPr>
      <dsp:spPr>
        <a:xfrm>
          <a:off x="0" y="1814568"/>
          <a:ext cx="5898502" cy="14491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8B16C-B459-47E9-942E-B3858B80C90C}">
      <dsp:nvSpPr>
        <dsp:cNvPr id="0" name=""/>
        <dsp:cNvSpPr/>
      </dsp:nvSpPr>
      <dsp:spPr>
        <a:xfrm>
          <a:off x="438375" y="2140633"/>
          <a:ext cx="797046" cy="7970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D26CC-2A98-4E96-A74D-4E1987871DDF}">
      <dsp:nvSpPr>
        <dsp:cNvPr id="0" name=""/>
        <dsp:cNvSpPr/>
      </dsp:nvSpPr>
      <dsp:spPr>
        <a:xfrm>
          <a:off x="1673797" y="1814568"/>
          <a:ext cx="4223067" cy="14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371" tIns="153371" rIns="153371" bIns="15337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varela round" panose="00000500000000000000" pitchFamily="2" charset="-79"/>
              <a:cs typeface="varela round" panose="00000500000000000000" pitchFamily="2" charset="-79"/>
            </a:rPr>
            <a:t>Step 2</a:t>
          </a:r>
          <a:r>
            <a:rPr lang="en-GB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: Mapping your starting situation</a:t>
          </a:r>
          <a:endParaRPr lang="en-US" sz="24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1673797" y="1814568"/>
        <a:ext cx="4223067" cy="1449175"/>
      </dsp:txXfrm>
    </dsp:sp>
    <dsp:sp modelId="{8A2C8B95-E1AD-4E28-92BE-CBE67D89790F}">
      <dsp:nvSpPr>
        <dsp:cNvPr id="0" name=""/>
        <dsp:cNvSpPr/>
      </dsp:nvSpPr>
      <dsp:spPr>
        <a:xfrm>
          <a:off x="0" y="3626038"/>
          <a:ext cx="5898502" cy="14491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517B4-B030-4B06-8E47-41BD3D772735}">
      <dsp:nvSpPr>
        <dsp:cNvPr id="0" name=""/>
        <dsp:cNvSpPr/>
      </dsp:nvSpPr>
      <dsp:spPr>
        <a:xfrm>
          <a:off x="438375" y="3952102"/>
          <a:ext cx="797046" cy="7970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95141-806A-4B2C-88C8-2032CEAEF8E0}">
      <dsp:nvSpPr>
        <dsp:cNvPr id="0" name=""/>
        <dsp:cNvSpPr/>
      </dsp:nvSpPr>
      <dsp:spPr>
        <a:xfrm>
          <a:off x="1673797" y="3626038"/>
          <a:ext cx="2654325" cy="14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371" tIns="153371" rIns="153371" bIns="15337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varela round" panose="00000500000000000000" pitchFamily="2" charset="-79"/>
              <a:cs typeface="varela round" panose="00000500000000000000" pitchFamily="2" charset="-79"/>
            </a:rPr>
            <a:t>Step 3</a:t>
          </a:r>
          <a:r>
            <a:rPr lang="en-GB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: Design of the action plan</a:t>
          </a:r>
          <a:endParaRPr lang="en-US" sz="24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1673797" y="3626038"/>
        <a:ext cx="2654325" cy="1449175"/>
      </dsp:txXfrm>
    </dsp:sp>
    <dsp:sp modelId="{6AE6AD16-31EE-44BD-A7BD-B01248630500}">
      <dsp:nvSpPr>
        <dsp:cNvPr id="0" name=""/>
        <dsp:cNvSpPr/>
      </dsp:nvSpPr>
      <dsp:spPr>
        <a:xfrm>
          <a:off x="4328123" y="3626038"/>
          <a:ext cx="1568741" cy="144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371" tIns="153371" rIns="153371" bIns="15337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For example: My farm worker is going to order boots next Monday in sizes 36 to 46 so that all visitors will always use boots as soon as they visit the poultry houses.</a:t>
          </a:r>
          <a:endParaRPr lang="en-US" sz="1100" kern="1200"/>
        </a:p>
      </dsp:txBody>
      <dsp:txXfrm>
        <a:off x="4328123" y="3626038"/>
        <a:ext cx="1568741" cy="1449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8619-2832-A74C-D99D-5DCD902AC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A217D-37F3-1F7A-B4E5-5641D1C78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00EF-D014-8325-E5DE-A6B00B78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C8AF-3FDA-49A8-AD8A-FC782AD5DD75}" type="datetimeFigureOut">
              <a:rPr lang="en-BE" smtClean="0"/>
              <a:t>04/04/2024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EDE9B-228C-8F6B-8D7D-0BB1C81B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E4D53-7F77-340B-D5B6-53EFE640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36AD-97BA-4743-A0D1-54B1707C347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1405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B27A7-02F6-B9EE-90BB-71CF50F5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AD3E9-B722-15BD-0346-A42E2331C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207D9-5D0F-53A7-E18E-2CD3C917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C8AF-3FDA-49A8-AD8A-FC782AD5DD75}" type="datetimeFigureOut">
              <a:rPr lang="en-BE" smtClean="0"/>
              <a:t>04/04/2024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644C8-C7FF-371B-12DB-B6682E16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20A76-0684-58FB-F7C9-00C6A1EC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36AD-97BA-4743-A0D1-54B1707C347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4016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1113E-AF5F-A29A-B058-828ECB3E4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D44EB-2053-2488-0E23-2397E3D2C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F5D63-C875-449D-8555-C35227A7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C8AF-3FDA-49A8-AD8A-FC782AD5DD75}" type="datetimeFigureOut">
              <a:rPr lang="en-BE" smtClean="0"/>
              <a:t>04/04/2024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2D788-0EF4-A5F3-EC9B-1BB4D800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C444E-035A-7A7E-91D2-C6704E48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36AD-97BA-4743-A0D1-54B1707C347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7126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FEE7-08D1-0BCC-106A-A86A635D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C023E-A98D-DAD0-6271-69EFF29E5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9583B-27B9-51DE-D30C-1BACF243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C8AF-3FDA-49A8-AD8A-FC782AD5DD75}" type="datetimeFigureOut">
              <a:rPr lang="en-BE" smtClean="0"/>
              <a:t>04/04/2024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833DB-B581-1998-0AC7-EB736678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FEA9F-4C9F-DFCD-F71E-5A7C6C42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36AD-97BA-4743-A0D1-54B1707C347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777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E42D-8691-9778-E8C1-84C6021F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308FE-5EF7-1BAC-0205-1888A183A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51D5C-D3AB-BD8F-085E-B8468550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C8AF-3FDA-49A8-AD8A-FC782AD5DD75}" type="datetimeFigureOut">
              <a:rPr lang="en-BE" smtClean="0"/>
              <a:t>04/04/2024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22E51-AF66-A2C6-4C2C-FA974B46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212D-4A3E-6C67-A4D3-497B6D70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36AD-97BA-4743-A0D1-54B1707C347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599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3756-5E1B-6528-F5B4-5AC99A364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0803E-10FF-36F7-8ECD-4D747CAB2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1EC84-5BDF-5426-3480-B77835FC1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77670-43EB-5161-D962-82890816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C8AF-3FDA-49A8-AD8A-FC782AD5DD75}" type="datetimeFigureOut">
              <a:rPr lang="en-BE" smtClean="0"/>
              <a:t>04/04/2024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E5518-44B5-C610-2CCB-53B62020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2F1E3-E104-2566-E199-76C87E7F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36AD-97BA-4743-A0D1-54B1707C347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4958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F668-7718-3A22-E50D-AEB3FC9F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3A194-952F-1391-626A-23C0830D1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3C52D-FFF7-7031-6B86-B3AC198CF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5A0A6-F137-DA55-5D07-4B332FD1A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A38F5-3032-A6C7-B02D-6C7E4AD3D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AE1EF6-F5DA-B0D4-5B5E-7B319EAD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C8AF-3FDA-49A8-AD8A-FC782AD5DD75}" type="datetimeFigureOut">
              <a:rPr lang="en-BE" smtClean="0"/>
              <a:t>04/04/2024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104FDC-1CA4-CF49-A32A-E834258A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1B9477-CB7A-BB52-B60F-5335D1F9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36AD-97BA-4743-A0D1-54B1707C347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98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1572-4AC4-7ED5-C731-26667129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1E5FA-08BD-A137-1AD6-5499128A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C8AF-3FDA-49A8-AD8A-FC782AD5DD75}" type="datetimeFigureOut">
              <a:rPr lang="en-BE" smtClean="0"/>
              <a:t>04/04/2024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3DE80-CDE9-BFBD-B056-B097B7FA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F4829-4019-8AD8-DCB6-57D1D410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36AD-97BA-4743-A0D1-54B1707C347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223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BD344-B25C-AC53-CBCF-FBA4E400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C8AF-3FDA-49A8-AD8A-FC782AD5DD75}" type="datetimeFigureOut">
              <a:rPr lang="en-BE" smtClean="0"/>
              <a:t>04/04/2024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CB1AD9-A181-961F-4229-8F8F1638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54AF7-9C53-5CCC-15A7-FB69B21F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36AD-97BA-4743-A0D1-54B1707C347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3462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BBB0A-01FA-DE9E-1DDC-3079757A6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55CA1-D4B7-58D0-96F1-B21540875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D6621-9592-A0EF-AA74-35D779507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13883-1330-B30E-5EBE-4E8A0ADF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C8AF-3FDA-49A8-AD8A-FC782AD5DD75}" type="datetimeFigureOut">
              <a:rPr lang="en-BE" smtClean="0"/>
              <a:t>04/04/2024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4507-CDD0-2BAF-8C7C-8068F5DA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FCCE6-D803-FC94-86FD-C54166E0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36AD-97BA-4743-A0D1-54B1707C347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7537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9F36-202D-C7CE-F083-DD922760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B74673-C163-57A5-B932-CDD573AEB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8F98F-22B6-6979-A14D-EE89AD679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608BF-CFB5-EF7B-D281-D181159A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C8AF-3FDA-49A8-AD8A-FC782AD5DD75}" type="datetimeFigureOut">
              <a:rPr lang="en-BE" smtClean="0"/>
              <a:t>04/04/2024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EE627-A753-4E0D-88AB-C6B870DA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99336-F6E9-E877-3F94-54424217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36AD-97BA-4743-A0D1-54B1707C347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8355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955A6-60BB-4F67-6404-E84AFBE7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3D7D5-4C48-493C-F7EF-A8EFACC30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F117-1F52-DE97-DF88-AFFB09394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8C8AF-3FDA-49A8-AD8A-FC782AD5DD75}" type="datetimeFigureOut">
              <a:rPr lang="en-BE" smtClean="0"/>
              <a:t>04/04/2024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BA1A0-A4F9-394A-24F8-59696562E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2BE52-11DE-C7F3-81A3-10ED373B8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E536AD-97BA-4743-A0D1-54B1707C347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7856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cB1jpxtfy4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u7cIIlbOd8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AC3F0-2FB2-9D8B-ABA8-4F3151EBA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GB" sz="3300" b="0" i="0" dirty="0">
                <a:solidFill>
                  <a:srgbClr val="FFFFFF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FARM HEALTH TEAM TOOLBOX: </a:t>
            </a:r>
            <a:r>
              <a:rPr lang="en-GB" sz="33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IMPROVE BIOSECURITY WITH YOUR MULTI-ACTOR FARM HEALTH TEAM </a:t>
            </a:r>
            <a:endParaRPr lang="en-BE" sz="37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3CB20-EACB-A80F-661F-7CD634887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en-GB" sz="2400" b="0" i="0" dirty="0">
                <a:solidFill>
                  <a:srgbClr val="FFFFFF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Disseminating Innovative Solutions for Antibiotic Resistance Management</a:t>
            </a:r>
            <a:endParaRPr lang="en-GB" dirty="0">
              <a:solidFill>
                <a:srgbClr val="FFFF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tter of piglets huddled on earth lined with straw">
            <a:extLst>
              <a:ext uri="{FF2B5EF4-FFF2-40B4-BE49-F238E27FC236}">
                <a16:creationId xmlns:a16="http://schemas.microsoft.com/office/drawing/2014/main" id="{F24F9E87-23D4-EB9D-9149-08A8FC552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2184193"/>
            <a:ext cx="3737164" cy="250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51018A-ED12-4944-DB1A-D2A767C12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274" y="5719666"/>
            <a:ext cx="1254580" cy="10909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2C939-0145-C06B-B5E7-A6772E528D56}"/>
              </a:ext>
            </a:extLst>
          </p:cNvPr>
          <p:cNvSpPr txBox="1"/>
          <p:nvPr/>
        </p:nvSpPr>
        <p:spPr>
          <a:xfrm>
            <a:off x="498442" y="40958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From t</a:t>
            </a:r>
            <a:r>
              <a:rPr lang="en-GB" b="0" i="0" dirty="0">
                <a:solidFill>
                  <a:schemeClr val="bg1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he DISARM Project</a:t>
            </a:r>
          </a:p>
        </p:txBody>
      </p:sp>
    </p:spTree>
    <p:extLst>
      <p:ext uri="{BB962C8B-B14F-4D97-AF65-F5344CB8AC3E}">
        <p14:creationId xmlns:p14="http://schemas.microsoft.com/office/powerpoint/2010/main" val="211861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ws eating from trough">
            <a:extLst>
              <a:ext uri="{FF2B5EF4-FFF2-40B4-BE49-F238E27FC236}">
                <a16:creationId xmlns:a16="http://schemas.microsoft.com/office/drawing/2014/main" id="{4D568A55-15DC-D606-9F41-822563316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125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25BA31-500A-4C7D-2221-956696CB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About the project</a:t>
            </a:r>
            <a:endParaRPr lang="en-BE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62DF5-C313-34BA-BFED-1F2264F51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50000"/>
              </a:lnSpc>
            </a:pPr>
            <a:r>
              <a:rPr lang="en-GB" sz="32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</a:t>
            </a:r>
            <a:r>
              <a:rPr lang="en-GB" sz="3200" b="0" i="0" dirty="0">
                <a:solidFill>
                  <a:srgbClr val="FFFFFF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latform that can be used by farmers, veterinarians, and other actors as a guide to </a:t>
            </a:r>
            <a:r>
              <a:rPr lang="en-GB" sz="3200" b="1" i="0" dirty="0">
                <a:solidFill>
                  <a:srgbClr val="FFFFFF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optimize</a:t>
            </a:r>
            <a:r>
              <a:rPr lang="en-GB" sz="3200" b="0" i="0" dirty="0">
                <a:solidFill>
                  <a:srgbClr val="FFFFFF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 farm health planning using a Farm Health Team approach.</a:t>
            </a:r>
          </a:p>
          <a:p>
            <a:pPr marL="0" indent="0" fontAlgn="base">
              <a:lnSpc>
                <a:spcPct val="150000"/>
              </a:lnSpc>
              <a:buNone/>
            </a:pPr>
            <a:endParaRPr lang="en-GB" sz="3200" b="0" i="0" dirty="0">
              <a:solidFill>
                <a:srgbClr val="FFFFFF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fontAlgn="base">
              <a:lnSpc>
                <a:spcPct val="150000"/>
              </a:lnSpc>
            </a:pPr>
            <a:r>
              <a:rPr lang="en-GB" sz="3200" b="0" i="0" dirty="0">
                <a:solidFill>
                  <a:srgbClr val="FFFFFF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Working together as a </a:t>
            </a:r>
            <a:r>
              <a:rPr lang="en-GB" sz="3200" b="1" i="0" dirty="0">
                <a:solidFill>
                  <a:srgbClr val="FFFFFF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team</a:t>
            </a:r>
            <a:r>
              <a:rPr lang="en-GB" sz="3200" b="0" i="0" dirty="0">
                <a:solidFill>
                  <a:srgbClr val="FFFFFF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 can be an efficient and proactive way to improve livestock health on a farm. </a:t>
            </a:r>
          </a:p>
        </p:txBody>
      </p:sp>
    </p:spTree>
    <p:extLst>
      <p:ext uri="{BB962C8B-B14F-4D97-AF65-F5344CB8AC3E}">
        <p14:creationId xmlns:p14="http://schemas.microsoft.com/office/powerpoint/2010/main" val="3161173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0476-0E67-92D4-0851-4B1C8B18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 of the DISARM project</a:t>
            </a:r>
            <a:endParaRPr lang="en-BE" dirty="0"/>
          </a:p>
        </p:txBody>
      </p:sp>
      <p:pic>
        <p:nvPicPr>
          <p:cNvPr id="4" name="Online Media 3" title="Achievements of the DISARM project">
            <a:hlinkClick r:id="" action="ppaction://media"/>
            <a:extLst>
              <a:ext uri="{FF2B5EF4-FFF2-40B4-BE49-F238E27FC236}">
                <a16:creationId xmlns:a16="http://schemas.microsoft.com/office/drawing/2014/main" id="{C705F1AB-BC8F-A425-5BBF-66FB240A24F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4050" y="1825625"/>
            <a:ext cx="5802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2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mb standing on muddy earth, facing forwards, looking up">
            <a:extLst>
              <a:ext uri="{FF2B5EF4-FFF2-40B4-BE49-F238E27FC236}">
                <a16:creationId xmlns:a16="http://schemas.microsoft.com/office/drawing/2014/main" id="{407CF5F8-07A1-CACB-17DC-66E07AA05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7" r="14019" b="1"/>
          <a:stretch/>
        </p:blipFill>
        <p:spPr>
          <a:xfrm>
            <a:off x="181899" y="182880"/>
            <a:ext cx="5915025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DDD363-DA6C-8404-7FAA-6E3A1376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14" y="559836"/>
            <a:ext cx="4847059" cy="2168009"/>
          </a:xfrm>
        </p:spPr>
        <p:txBody>
          <a:bodyPr anchor="b">
            <a:normAutofit/>
          </a:bodyPr>
          <a:lstStyle/>
          <a:p>
            <a:r>
              <a:rPr lang="en-GB" sz="4000" b="0" i="0" dirty="0">
                <a:solidFill>
                  <a:srgbClr val="FFFFFF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Set up your own Farm Health Team in Five </a:t>
            </a:r>
            <a:r>
              <a:rPr lang="en-GB" sz="40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en-GB" sz="4000" b="0" i="0" dirty="0">
                <a:solidFill>
                  <a:srgbClr val="FFFFFF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teps</a:t>
            </a:r>
            <a:endParaRPr lang="en-BE" sz="40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F03334-B55B-D293-57EC-9642340BC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14" y="2909421"/>
            <a:ext cx="4595133" cy="2588458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Three persons know more than one</a:t>
            </a:r>
          </a:p>
          <a:p>
            <a:r>
              <a:rPr lang="en-GB" sz="18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Coherent and streamlined advice in a tailor-made action plan</a:t>
            </a:r>
          </a:p>
          <a:p>
            <a:r>
              <a:rPr lang="en-GB" sz="18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Shared ownership, motivation, and accountability from teamwork</a:t>
            </a:r>
          </a:p>
          <a:p>
            <a:r>
              <a:rPr lang="en-GB" sz="18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Support for farmers from other team members in making the change</a:t>
            </a:r>
          </a:p>
          <a:p>
            <a:r>
              <a:rPr lang="en-GB" sz="18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Farm Health Plan gives structure, traceability, and overview of progress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8C9BB5-2BDA-B4F0-D842-6D90FB459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74" y="175336"/>
            <a:ext cx="5916551" cy="650732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9D37D23-3FE1-6926-4994-353D4273294F}"/>
              </a:ext>
            </a:extLst>
          </p:cNvPr>
          <p:cNvSpPr/>
          <p:nvPr/>
        </p:nvSpPr>
        <p:spPr>
          <a:xfrm>
            <a:off x="9535886" y="391886"/>
            <a:ext cx="2379306" cy="7371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D527E1-42ED-514B-8C10-B2C054F8A695}"/>
              </a:ext>
            </a:extLst>
          </p:cNvPr>
          <p:cNvSpPr/>
          <p:nvPr/>
        </p:nvSpPr>
        <p:spPr>
          <a:xfrm>
            <a:off x="6261524" y="1586205"/>
            <a:ext cx="2379306" cy="1054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60BE9D-A514-9C2F-B9BB-1210C0A4252F}"/>
              </a:ext>
            </a:extLst>
          </p:cNvPr>
          <p:cNvSpPr/>
          <p:nvPr/>
        </p:nvSpPr>
        <p:spPr>
          <a:xfrm>
            <a:off x="9399720" y="3007569"/>
            <a:ext cx="2379306" cy="1054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F34D19-DDC4-B3D7-E648-97356083F790}"/>
              </a:ext>
            </a:extLst>
          </p:cNvPr>
          <p:cNvSpPr/>
          <p:nvPr/>
        </p:nvSpPr>
        <p:spPr>
          <a:xfrm>
            <a:off x="6193100" y="4372949"/>
            <a:ext cx="2379306" cy="1054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580D56C-F376-2C53-89E5-202194A7A3CE}"/>
              </a:ext>
            </a:extLst>
          </p:cNvPr>
          <p:cNvSpPr/>
          <p:nvPr/>
        </p:nvSpPr>
        <p:spPr>
          <a:xfrm>
            <a:off x="9535886" y="5628306"/>
            <a:ext cx="2379306" cy="1054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646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5DF5-DDA6-72A5-5470-5D62A565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  <a:endParaRPr lang="en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AB093F-7843-0EB8-C831-4A98FDA4F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019" y="1847460"/>
            <a:ext cx="1088796" cy="7675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34EC7C-5FB3-B4F5-8ACC-020D5C9C3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965" y="486467"/>
            <a:ext cx="3560360" cy="266728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B28956-1B2C-934C-44F0-4A7641F7B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965" y="3639274"/>
            <a:ext cx="3560360" cy="2938710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D7939C5B-E4FD-6D6D-6124-6912E26C93EA}"/>
              </a:ext>
            </a:extLst>
          </p:cNvPr>
          <p:cNvCxnSpPr>
            <a:cxnSpLocks/>
            <a:stCxn id="22" idx="3"/>
            <a:endCxn id="14" idx="1"/>
          </p:cNvCxnSpPr>
          <p:nvPr/>
        </p:nvCxnSpPr>
        <p:spPr>
          <a:xfrm flipV="1">
            <a:off x="6736703" y="1820107"/>
            <a:ext cx="642262" cy="2213794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757E4BDB-C820-7997-AAD6-9E21492FA171}"/>
              </a:ext>
            </a:extLst>
          </p:cNvPr>
          <p:cNvCxnSpPr>
            <a:cxnSpLocks/>
            <a:endCxn id="16" idx="1"/>
          </p:cNvCxnSpPr>
          <p:nvPr/>
        </p:nvCxnSpPr>
        <p:spPr>
          <a:xfrm rot="5400000" flipH="1" flipV="1">
            <a:off x="6640349" y="5204984"/>
            <a:ext cx="834971" cy="642262"/>
          </a:xfrm>
          <a:prstGeom prst="curvedConnector2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extBox 7">
            <a:extLst>
              <a:ext uri="{FF2B5EF4-FFF2-40B4-BE49-F238E27FC236}">
                <a16:creationId xmlns:a16="http://schemas.microsoft.com/office/drawing/2014/main" id="{FEDE3691-289C-3CB5-8784-227D3DAF1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436100"/>
              </p:ext>
            </p:extLst>
          </p:nvPr>
        </p:nvGraphicFramePr>
        <p:xfrm>
          <a:off x="838201" y="1494745"/>
          <a:ext cx="5898502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6255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D381209-2244-EBF1-27D2-DBC3CC0A0241}"/>
              </a:ext>
            </a:extLst>
          </p:cNvPr>
          <p:cNvSpPr/>
          <p:nvPr/>
        </p:nvSpPr>
        <p:spPr>
          <a:xfrm>
            <a:off x="642260" y="4853424"/>
            <a:ext cx="5898502" cy="1639451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EB1BBCE-4C1E-D999-2FF2-AAC34A17680A}"/>
              </a:ext>
            </a:extLst>
          </p:cNvPr>
          <p:cNvSpPr/>
          <p:nvPr/>
        </p:nvSpPr>
        <p:spPr>
          <a:xfrm>
            <a:off x="642260" y="1489156"/>
            <a:ext cx="5898502" cy="26599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15DF5-DDA6-72A5-5470-5D62A565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73449F-4846-4801-3880-C73CC2F7B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639" y="1044075"/>
            <a:ext cx="5022136" cy="2516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EFE138-0A42-B4E0-14B2-34C4C3FB77CD}"/>
              </a:ext>
            </a:extLst>
          </p:cNvPr>
          <p:cNvSpPr txBox="1"/>
          <p:nvPr/>
        </p:nvSpPr>
        <p:spPr>
          <a:xfrm>
            <a:off x="838200" y="1522737"/>
            <a:ext cx="556924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	</a:t>
            </a:r>
            <a:r>
              <a:rPr lang="en-GB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Step 4</a:t>
            </a:r>
            <a:r>
              <a:rPr lang="en-GB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: Implement 	changes, 	log your progress, and monitor 	key indicators of impact (do)</a:t>
            </a:r>
          </a:p>
          <a:p>
            <a:pPr lvl="1"/>
            <a:r>
              <a:rPr lang="en-GB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	</a:t>
            </a:r>
            <a:r>
              <a:rPr lang="en-GB" dirty="0">
                <a:latin typeface="varela round" panose="00000500000000000000" pitchFamily="2" charset="-79"/>
                <a:cs typeface="varela round" panose="00000500000000000000" pitchFamily="2" charset="-79"/>
              </a:rPr>
              <a:t>For example: 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varela round" panose="00000500000000000000" pitchFamily="2" charset="-79"/>
                <a:cs typeface="varela round" panose="00000500000000000000" pitchFamily="2" charset="-79"/>
              </a:rPr>
              <a:t>Monday: order boots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en-GB" dirty="0">
                <a:latin typeface="varela round" panose="00000500000000000000" pitchFamily="2" charset="-79"/>
                <a:cs typeface="varela round" panose="00000500000000000000" pitchFamily="2" charset="-79"/>
              </a:rPr>
              <a:t>From week 28: I will check it all visitors always use boots as soon as they visit the poultry houses.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	</a:t>
            </a:r>
            <a:r>
              <a:rPr lang="en-GB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Step 5</a:t>
            </a:r>
            <a:r>
              <a:rPr lang="en-GB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: Evaluate your 	progress, discuss with your 	team and adjust your plan 	accordingly (check + act)</a:t>
            </a:r>
            <a:endParaRPr lang="en-BE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FDB191-1554-3BE9-85A9-AC898F385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560" y="4097450"/>
            <a:ext cx="5922601" cy="2542787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1F2FF3F-3242-629C-88A1-33DCB6ED35A0}"/>
              </a:ext>
            </a:extLst>
          </p:cNvPr>
          <p:cNvCxnSpPr>
            <a:cxnSpLocks/>
            <a:stCxn id="8" idx="0"/>
            <a:endCxn id="7" idx="1"/>
          </p:cNvCxnSpPr>
          <p:nvPr/>
        </p:nvCxnSpPr>
        <p:spPr>
          <a:xfrm rot="16200000" flipH="1">
            <a:off x="4891036" y="254523"/>
            <a:ext cx="779388" cy="3315817"/>
          </a:xfrm>
          <a:prstGeom prst="curvedConnector4">
            <a:avLst>
              <a:gd name="adj1" fmla="val -29331"/>
              <a:gd name="adj2" fmla="val 91990"/>
            </a:avLst>
          </a:prstGeom>
          <a:ln w="1905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BCC1A3-0111-D78F-779B-8537D5A76D18}"/>
              </a:ext>
            </a:extLst>
          </p:cNvPr>
          <p:cNvSpPr txBox="1"/>
          <p:nvPr/>
        </p:nvSpPr>
        <p:spPr>
          <a:xfrm>
            <a:off x="7014417" y="567649"/>
            <a:ext cx="487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1400" b="1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This template will help you</a:t>
            </a:r>
            <a:r>
              <a:rPr lang="en-GB" sz="1400" b="0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r>
              <a:rPr lang="en-GB" sz="1400" b="1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to</a:t>
            </a:r>
            <a:r>
              <a:rPr lang="en-GB" sz="1400" b="0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r>
              <a:rPr lang="en-GB" sz="1400" b="1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define</a:t>
            </a:r>
            <a:r>
              <a:rPr lang="en-GB" sz="1400" b="0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r>
              <a:rPr lang="en-GB" sz="1400" b="1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who</a:t>
            </a:r>
            <a:r>
              <a:rPr lang="en-GB" sz="1400" b="0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r>
              <a:rPr lang="en-GB" sz="1400" b="1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needs</a:t>
            </a:r>
            <a:r>
              <a:rPr lang="en-GB" sz="1400" b="0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r>
              <a:rPr lang="en-GB" sz="1400" b="1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to take responsibility</a:t>
            </a:r>
            <a:r>
              <a:rPr lang="en-GB" sz="1400" b="0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r>
              <a:rPr lang="en-GB" sz="1400" b="1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for</a:t>
            </a:r>
            <a:r>
              <a:rPr lang="en-GB" sz="1400" b="0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r>
              <a:rPr lang="en-GB" sz="1400" b="1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what</a:t>
            </a:r>
            <a:r>
              <a:rPr lang="en-GB" sz="1400" b="0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r>
              <a:rPr lang="en-GB" sz="1400" b="1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activity, when</a:t>
            </a:r>
            <a:r>
              <a:rPr lang="en-GB" sz="1400" b="0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r>
              <a:rPr lang="en-GB" sz="1400" b="1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and</a:t>
            </a:r>
            <a:r>
              <a:rPr lang="en-GB" sz="1400" b="0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r>
              <a:rPr lang="en-GB" sz="1400" b="1" i="0" dirty="0"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why! </a:t>
            </a:r>
            <a:endParaRPr lang="en-GB" sz="1400" b="0" i="0" dirty="0"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4247FA13-0DCE-7ED9-146D-EC246B3E0B06}"/>
              </a:ext>
            </a:extLst>
          </p:cNvPr>
          <p:cNvCxnSpPr>
            <a:cxnSpLocks/>
            <a:stCxn id="8" idx="2"/>
            <a:endCxn id="9" idx="2"/>
          </p:cNvCxnSpPr>
          <p:nvPr/>
        </p:nvCxnSpPr>
        <p:spPr>
          <a:xfrm rot="16200000" flipH="1">
            <a:off x="6209081" y="3922457"/>
            <a:ext cx="131520" cy="5304039"/>
          </a:xfrm>
          <a:prstGeom prst="curvedConnector3">
            <a:avLst>
              <a:gd name="adj1" fmla="val 27381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 descr="Tick">
            <a:extLst>
              <a:ext uri="{FF2B5EF4-FFF2-40B4-BE49-F238E27FC236}">
                <a16:creationId xmlns:a16="http://schemas.microsoft.com/office/drawing/2014/main" id="{81C95952-3AFB-744C-B92A-C16CC227C62D}"/>
              </a:ext>
            </a:extLst>
          </p:cNvPr>
          <p:cNvSpPr/>
          <p:nvPr/>
        </p:nvSpPr>
        <p:spPr>
          <a:xfrm>
            <a:off x="838200" y="2416196"/>
            <a:ext cx="797046" cy="797046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BE" dirty="0"/>
          </a:p>
        </p:txBody>
      </p:sp>
      <p:sp>
        <p:nvSpPr>
          <p:cNvPr id="19" name="Rectangle 18" descr="Tick">
            <a:extLst>
              <a:ext uri="{FF2B5EF4-FFF2-40B4-BE49-F238E27FC236}">
                <a16:creationId xmlns:a16="http://schemas.microsoft.com/office/drawing/2014/main" id="{3795D1F0-E276-2BB2-F420-FE8E38D402EC}"/>
              </a:ext>
            </a:extLst>
          </p:cNvPr>
          <p:cNvSpPr/>
          <p:nvPr/>
        </p:nvSpPr>
        <p:spPr>
          <a:xfrm>
            <a:off x="838200" y="5273143"/>
            <a:ext cx="797046" cy="797046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097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571B6-B5AD-CC6A-0F47-C7003BAF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“Keep all the signs in the air!”</a:t>
            </a:r>
            <a:br>
              <a:rPr lang="en-GB" sz="4000" dirty="0"/>
            </a:br>
            <a:br>
              <a:rPr lang="en-GB" sz="2700" dirty="0"/>
            </a:br>
            <a:r>
              <a:rPr lang="en-GB" sz="2700" dirty="0"/>
              <a:t>In the end….</a:t>
            </a:r>
            <a:br>
              <a:rPr lang="en-GB" sz="4000" dirty="0"/>
            </a:br>
            <a:endParaRPr lang="en-B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7440B-9C9A-1355-C2EA-D191A63F3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39678"/>
            <a:ext cx="3822189" cy="3742762"/>
          </a:xfrm>
        </p:spPr>
        <p:txBody>
          <a:bodyPr>
            <a:noAutofit/>
          </a:bodyPr>
          <a:lstStyle/>
          <a:p>
            <a:r>
              <a:rPr lang="en-GB" sz="2000" dirty="0"/>
              <a:t>Multiple SMART goals with corresponding “</a:t>
            </a:r>
            <a:r>
              <a:rPr lang="en-GB" sz="2000" dirty="0" err="1"/>
              <a:t>PlanDo</a:t>
            </a:r>
            <a:r>
              <a:rPr lang="en-GB" sz="2000" dirty="0"/>
              <a:t>-Check-Act (PDCA) circles” will be created by the Multi-Actor team to get closer to the mission (e.g. biosecurity compliance). </a:t>
            </a:r>
          </a:p>
          <a:p>
            <a:r>
              <a:rPr lang="en-GB" sz="2000" dirty="0"/>
              <a:t>The circles influence the final mission, but often they also affect each other. </a:t>
            </a:r>
          </a:p>
          <a:p>
            <a:r>
              <a:rPr lang="en-GB" sz="2000" dirty="0"/>
              <a:t>Consider the mission as an equilibrium bar on which the PCDA circles balance. If one circle does not go well, the mission will be unbalanced.</a:t>
            </a:r>
            <a:endParaRPr lang="en-BE" sz="2000" dirty="0"/>
          </a:p>
        </p:txBody>
      </p:sp>
      <p:pic>
        <p:nvPicPr>
          <p:cNvPr id="11" name="Picture 10" descr="A diagram of a diagram of a diagram&#10;&#10;Description automatically generated">
            <a:extLst>
              <a:ext uri="{FF2B5EF4-FFF2-40B4-BE49-F238E27FC236}">
                <a16:creationId xmlns:a16="http://schemas.microsoft.com/office/drawing/2014/main" id="{57A56779-B35E-D9CD-9DC6-AB35B0563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28" y="984049"/>
            <a:ext cx="7150116" cy="48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2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89E47-BC3A-C55A-3394-82750B44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video: Using a multi-actor plan on a goat farm</a:t>
            </a:r>
            <a:endParaRPr lang="en-BE" dirty="0"/>
          </a:p>
        </p:txBody>
      </p:sp>
      <p:pic>
        <p:nvPicPr>
          <p:cNvPr id="4" name="Online Media 3" title="Using a multi-actor plan on a goat farm">
            <a:hlinkClick r:id="" action="ppaction://media"/>
            <a:extLst>
              <a:ext uri="{FF2B5EF4-FFF2-40B4-BE49-F238E27FC236}">
                <a16:creationId xmlns:a16="http://schemas.microsoft.com/office/drawing/2014/main" id="{229E40C1-E07F-4E2F-67F7-A2AE42CFD23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1550" y="1825625"/>
            <a:ext cx="7707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1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3BEFD-7631-34F0-27B5-494675F8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Farm Health Team Toolbox - Disarm Project</a:t>
            </a:r>
            <a:endParaRPr lang="en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64F62-1975-AD0F-E928-9C8D8BE84F12}"/>
              </a:ext>
            </a:extLst>
          </p:cNvPr>
          <p:cNvSpPr txBox="1"/>
          <p:nvPr/>
        </p:nvSpPr>
        <p:spPr>
          <a:xfrm>
            <a:off x="6603743" y="2767280"/>
            <a:ext cx="35293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Scan this QR code to learn more about the DISARM MAFH approach toolbox or visit</a:t>
            </a:r>
          </a:p>
          <a:p>
            <a:r>
              <a:rPr lang="en-GB" sz="2000" dirty="0"/>
              <a:t>https://shorturl.at/ETYZ9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CFD257-4EEE-89BA-3CF4-4016AA6E075E}"/>
              </a:ext>
            </a:extLst>
          </p:cNvPr>
          <p:cNvSpPr txBox="1"/>
          <p:nvPr/>
        </p:nvSpPr>
        <p:spPr>
          <a:xfrm>
            <a:off x="8087309" y="5713839"/>
            <a:ext cx="43130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varela round" panose="00000500000000000000" pitchFamily="2" charset="-79"/>
                <a:ea typeface="Calibri" panose="020F0502020204030204" pitchFamily="34" charset="0"/>
                <a:cs typeface="varela round" panose="00000500000000000000" pitchFamily="2" charset="-79"/>
              </a:rPr>
              <a:t>This project has received funding from the European Union’s Horizon 2020 research and innovation programme under grant agreement No.101000728 (</a:t>
            </a:r>
            <a:r>
              <a:rPr lang="en-GB" sz="1200" dirty="0" err="1">
                <a:latin typeface="varela round" panose="00000500000000000000" pitchFamily="2" charset="-79"/>
                <a:ea typeface="Calibri" panose="020F0502020204030204" pitchFamily="34" charset="0"/>
                <a:cs typeface="varela round" panose="00000500000000000000" pitchFamily="2" charset="-79"/>
              </a:rPr>
              <a:t>NetPoulSafe</a:t>
            </a:r>
            <a:r>
              <a:rPr lang="en-GB" sz="1200" dirty="0">
                <a:latin typeface="varela round" panose="00000500000000000000" pitchFamily="2" charset="-79"/>
                <a:ea typeface="Calibri" panose="020F0502020204030204" pitchFamily="34" charset="0"/>
                <a:cs typeface="varela round" panose="00000500000000000000" pitchFamily="2" charset="-79"/>
              </a:rPr>
              <a:t>). </a:t>
            </a:r>
            <a:endParaRPr lang="en-BE" sz="1200" dirty="0">
              <a:latin typeface="varela round" panose="00000500000000000000" pitchFamily="2" charset="-79"/>
              <a:ea typeface="Calibri" panose="020F0502020204030204" pitchFamily="34" charset="0"/>
              <a:cs typeface="varela round" panose="00000500000000000000" pitchFamily="2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DCA5EE-1FB2-EB80-0C45-D798A11D9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75" y="5789499"/>
            <a:ext cx="1021434" cy="679676"/>
          </a:xfrm>
          <a:prstGeom prst="rect">
            <a:avLst/>
          </a:prstGeom>
        </p:spPr>
      </p:pic>
      <p:pic>
        <p:nvPicPr>
          <p:cNvPr id="7" name="Content Placeholder 6" descr="A qr code with a logo&#10;&#10;Description automatically generated">
            <a:extLst>
              <a:ext uri="{FF2B5EF4-FFF2-40B4-BE49-F238E27FC236}">
                <a16:creationId xmlns:a16="http://schemas.microsoft.com/office/drawing/2014/main" id="{875156B2-B22E-C354-87F3-CF8C3DCB3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23" y="1777999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264760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Widescreen</PresentationFormat>
  <Paragraphs>38</Paragraphs>
  <Slides>9</Slides>
  <Notes>0</Notes>
  <HiddenSlides>1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varela round</vt:lpstr>
      <vt:lpstr>Wingdings</vt:lpstr>
      <vt:lpstr>Office Theme</vt:lpstr>
      <vt:lpstr>FARM HEALTH TEAM TOOLBOX: IMPROVE BIOSECURITY WITH YOUR MULTI-ACTOR FARM HEALTH TEAM </vt:lpstr>
      <vt:lpstr>About the project</vt:lpstr>
      <vt:lpstr>Achievements of the DISARM project</vt:lpstr>
      <vt:lpstr>Set up your own Farm Health Team in Five Steps</vt:lpstr>
      <vt:lpstr>Let’s try it!</vt:lpstr>
      <vt:lpstr>Let’s try it!</vt:lpstr>
      <vt:lpstr>“Keep all the signs in the air!”  In the end…. </vt:lpstr>
      <vt:lpstr>Practical video: Using a multi-actor plan on a goat farm</vt:lpstr>
      <vt:lpstr>Farm Health Team Toolbox - Disarm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Disseminating Innovative Solutions for Antibiotic Resistance Management</dc:title>
  <dc:creator>Catarina Santiago</dc:creator>
  <cp:lastModifiedBy>Andrea Castro Troya</cp:lastModifiedBy>
  <cp:revision>8</cp:revision>
  <dcterms:created xsi:type="dcterms:W3CDTF">2024-01-15T14:28:59Z</dcterms:created>
  <dcterms:modified xsi:type="dcterms:W3CDTF">2024-04-04T15:23:07Z</dcterms:modified>
</cp:coreProperties>
</file>