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9"/>
  </p:notesMasterIdLst>
  <p:sldIdLst>
    <p:sldId id="261" r:id="rId6"/>
    <p:sldId id="272" r:id="rId7"/>
    <p:sldId id="384" r:id="rId8"/>
    <p:sldId id="385" r:id="rId9"/>
    <p:sldId id="349" r:id="rId10"/>
    <p:sldId id="345" r:id="rId11"/>
    <p:sldId id="386" r:id="rId12"/>
    <p:sldId id="388" r:id="rId13"/>
    <p:sldId id="387" r:id="rId14"/>
    <p:sldId id="372" r:id="rId15"/>
    <p:sldId id="291" r:id="rId16"/>
    <p:sldId id="376" r:id="rId17"/>
    <p:sldId id="2436" r:id="rId18"/>
    <p:sldId id="389" r:id="rId19"/>
    <p:sldId id="2443" r:id="rId20"/>
    <p:sldId id="2444" r:id="rId21"/>
    <p:sldId id="2449" r:id="rId22"/>
    <p:sldId id="2451" r:id="rId23"/>
    <p:sldId id="2446" r:id="rId24"/>
    <p:sldId id="2452" r:id="rId25"/>
    <p:sldId id="2453" r:id="rId26"/>
    <p:sldId id="2454" r:id="rId27"/>
    <p:sldId id="283" r:id="rId28"/>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7" autoAdjust="0"/>
    <p:restoredTop sz="80630" autoAdjust="0"/>
  </p:normalViewPr>
  <p:slideViewPr>
    <p:cSldViewPr>
      <p:cViewPr varScale="1">
        <p:scale>
          <a:sx n="83" d="100"/>
          <a:sy n="83" d="100"/>
        </p:scale>
        <p:origin x="294" y="84"/>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17/09/2024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EU_Aquacultur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dirty="0"/>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100" dirty="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es-ES" sz="1100" dirty="0" err="1">
                <a:latin typeface="EC Square Sans Pro" panose="020B0506040000020004" pitchFamily="34" charset="0"/>
              </a:rPr>
              <a:t>Farm</a:t>
            </a:r>
            <a:r>
              <a:rPr lang="es-ES" sz="1100" dirty="0">
                <a:latin typeface="EC Square Sans Pro" panose="020B0506040000020004" pitchFamily="34" charset="0"/>
              </a:rPr>
              <a:t> </a:t>
            </a:r>
            <a:r>
              <a:rPr lang="es-ES" sz="1100" dirty="0" err="1">
                <a:latin typeface="EC Square Sans Pro" panose="020B0506040000020004" pitchFamily="34" charset="0"/>
              </a:rPr>
              <a:t>to</a:t>
            </a:r>
            <a:r>
              <a:rPr lang="es-ES" sz="1100" dirty="0">
                <a:latin typeface="EC Square Sans Pro" panose="020B0506040000020004" pitchFamily="34" charset="0"/>
              </a:rPr>
              <a:t> </a:t>
            </a:r>
            <a:r>
              <a:rPr lang="es-ES" sz="1100" dirty="0" err="1">
                <a:latin typeface="EC Square Sans Pro" panose="020B0506040000020004" pitchFamily="34" charset="0"/>
              </a:rPr>
              <a:t>fork</a:t>
            </a:r>
            <a:r>
              <a:rPr lang="es-ES" sz="1100" dirty="0">
                <a:latin typeface="EC Square Sans Pro" panose="020B0506040000020004" pitchFamily="34" charset="0"/>
              </a:rPr>
              <a:t> </a:t>
            </a:r>
            <a:r>
              <a:rPr lang="es-ES" sz="1100" dirty="0" err="1">
                <a:latin typeface="EC Square Sans Pro" panose="020B0506040000020004" pitchFamily="34" charset="0"/>
              </a:rPr>
              <a:t>objective</a:t>
            </a:r>
            <a:r>
              <a:rPr lang="es-ES" sz="1100" dirty="0">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a:t>
            </a:r>
            <a:r>
              <a:rPr lang="es-ES" sz="1100" dirty="0" err="1">
                <a:latin typeface="EC Square Sans Pro" panose="020B0506040000020004" pitchFamily="34" charset="0"/>
              </a:rPr>
              <a:t>part</a:t>
            </a:r>
            <a:r>
              <a:rPr lang="es-ES" sz="1100" dirty="0">
                <a:latin typeface="EC Square Sans Pro" panose="020B0506040000020004" pitchFamily="34" charset="0"/>
              </a:rPr>
              <a:t> of </a:t>
            </a:r>
            <a:r>
              <a:rPr lang="es-ES" sz="1100" dirty="0" err="1">
                <a:latin typeface="EC Square Sans Pro" panose="020B0506040000020004" pitchFamily="34" charset="0"/>
              </a:rPr>
              <a:t>the</a:t>
            </a:r>
            <a:r>
              <a:rPr lang="es-ES" sz="1100" dirty="0">
                <a:latin typeface="EC Square Sans Pro" panose="020B0506040000020004" pitchFamily="34" charset="0"/>
              </a:rPr>
              <a:t> Green Deal</a:t>
            </a:r>
          </a:p>
          <a:p>
            <a:r>
              <a:rPr lang="es-ES" sz="1100" dirty="0" err="1">
                <a:highlight>
                  <a:srgbClr val="FFFF00"/>
                </a:highlight>
                <a:latin typeface="EC Square Sans Pro" panose="020B0506040000020004" pitchFamily="34" charset="0"/>
              </a:rPr>
              <a:t>The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starting</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point</a:t>
            </a:r>
            <a:r>
              <a:rPr lang="es-ES" sz="1100" dirty="0">
                <a:highlight>
                  <a:srgbClr val="FFFF00"/>
                </a:highlight>
                <a:latin typeface="EC Square Sans Pro" panose="020B0506040000020004" pitchFamily="34" charset="0"/>
              </a:rPr>
              <a:t> </a:t>
            </a:r>
            <a:r>
              <a:rPr lang="es-ES" sz="1100" dirty="0" err="1">
                <a:latin typeface="EC Square Sans Pro" panose="020B0506040000020004" pitchFamily="34" charset="0"/>
              </a:rPr>
              <a:t>is</a:t>
            </a:r>
            <a:r>
              <a:rPr lang="es-ES" sz="1100" dirty="0">
                <a:latin typeface="EC Square Sans Pro" panose="020B0506040000020004" pitchFamily="34" charset="0"/>
              </a:rPr>
              <a:t> 2018.</a:t>
            </a:r>
          </a:p>
          <a:p>
            <a:r>
              <a:rPr lang="es-ES" sz="1100" dirty="0" err="1">
                <a:highlight>
                  <a:srgbClr val="FFFF00"/>
                </a:highlight>
                <a:latin typeface="EC Square Sans Pro" panose="020B0506040000020004" pitchFamily="34" charset="0"/>
              </a:rPr>
              <a:t>Objective</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is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for</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all</a:t>
            </a:r>
            <a:r>
              <a:rPr lang="es-ES" sz="1100" dirty="0">
                <a:highlight>
                  <a:srgbClr val="FFFF00"/>
                </a:highlight>
                <a:latin typeface="EC Square Sans Pro" panose="020B0506040000020004" pitchFamily="34" charset="0"/>
              </a:rPr>
              <a:t> EU </a:t>
            </a:r>
            <a:r>
              <a:rPr lang="es-ES" sz="1100" dirty="0" err="1">
                <a:highlight>
                  <a:srgbClr val="FFFF00"/>
                </a:highlight>
                <a:latin typeface="EC Square Sans Pro" panose="020B0506040000020004" pitchFamily="34" charset="0"/>
              </a:rPr>
              <a:t>countries</a:t>
            </a:r>
            <a:r>
              <a:rPr lang="es-ES" sz="1100" dirty="0">
                <a:highlight>
                  <a:srgbClr val="FFFF00"/>
                </a:highlight>
                <a:latin typeface="EC Square Sans Pro" panose="020B0506040000020004" pitchFamily="34" charset="0"/>
              </a:rPr>
              <a:t>, </a:t>
            </a:r>
            <a:r>
              <a:rPr lang="es-ES" sz="1100" dirty="0" err="1">
                <a:highlight>
                  <a:srgbClr val="FFFF00"/>
                </a:highlight>
                <a:latin typeface="EC Square Sans Pro" panose="020B0506040000020004" pitchFamily="34" charset="0"/>
              </a:rPr>
              <a:t>not</a:t>
            </a:r>
            <a:r>
              <a:rPr lang="es-ES" sz="1100" dirty="0">
                <a:highlight>
                  <a:srgbClr val="FFFF00"/>
                </a:highlight>
                <a:latin typeface="EC Square Sans Pro" panose="020B0506040000020004" pitchFamily="34" charset="0"/>
              </a:rPr>
              <a:t> individual</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en-GB" sz="1100" dirty="0">
                <a:latin typeface="EC Square Sans Pro" panose="020B0506040000020004" pitchFamily="34" charset="0"/>
              </a:rPr>
              <a:t>The European Medicines Agency (EMA) started the ESVAC project in 2009.</a:t>
            </a:r>
          </a:p>
          <a:p>
            <a:pPr marL="0" indent="0">
              <a:buNone/>
            </a:pPr>
            <a:endParaRPr lang="en-GB" sz="1100" dirty="0">
              <a:latin typeface="EC Square Sans Pro" panose="020B0506040000020004" pitchFamily="34" charset="0"/>
            </a:endParaRPr>
          </a:p>
          <a:p>
            <a:pPr marL="0" indent="0">
              <a:buNone/>
            </a:pPr>
            <a:r>
              <a:rPr lang="en-GB" sz="1100" b="0" i="0" dirty="0">
                <a:solidFill>
                  <a:srgbClr val="1E1E1E"/>
                </a:solidFill>
                <a:effectLst/>
                <a:latin typeface="EC Square Sans Pro" panose="020B0506040000020004" pitchFamily="34" charset="0"/>
              </a:rPr>
              <a:t>The European Surveillance of Veterinary Antimicrobial Consumption (ESVAC) project collected information from 2009 to 2023 on </a:t>
            </a:r>
            <a:r>
              <a:rPr lang="en-GB" sz="1100" b="1" i="0" dirty="0">
                <a:solidFill>
                  <a:srgbClr val="1E1E1E"/>
                </a:solidFill>
                <a:effectLst/>
                <a:latin typeface="EC Square Sans Pro" panose="020B0506040000020004" pitchFamily="34" charset="0"/>
              </a:rPr>
              <a:t>how antimicrobial medicines are used in animals across the European Union (EU)</a:t>
            </a:r>
            <a:r>
              <a:rPr lang="en-GB" sz="1100" b="0" i="0" dirty="0">
                <a:solidFill>
                  <a:srgbClr val="1E1E1E"/>
                </a:solidFill>
                <a:effectLst/>
                <a:latin typeface="EC Square Sans Pro" panose="020B0506040000020004" pitchFamily="34" charset="0"/>
              </a:rPr>
              <a:t>. This type of information is essential to identifying possible risk factors that could lead to the development and spread of antimicrobial resistance. </a:t>
            </a:r>
            <a:endParaRPr lang="en-GB" sz="1100" dirty="0">
              <a:latin typeface="EC Square Sans Pro" panose="020B0506040000020004" pitchFamily="34" charset="0"/>
            </a:endParaRP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en-GB" sz="1100" dirty="0">
                <a:latin typeface="EC Square Sans Pro" panose="020B0506040000020004" pitchFamily="34" charset="0"/>
              </a:rPr>
              <a:t>Provides </a:t>
            </a:r>
            <a:r>
              <a:rPr lang="en-GB" sz="1100" b="0" i="0" dirty="0">
                <a:solidFill>
                  <a:srgbClr val="1E1E1E"/>
                </a:solidFill>
                <a:effectLst/>
                <a:latin typeface="EC Square Sans Pro" panose="020B0506040000020004" pitchFamily="34" charset="0"/>
              </a:rPr>
              <a:t>harmonised approach for the collection and reporting of </a:t>
            </a:r>
            <a:r>
              <a:rPr lang="en-GB" sz="1100" b="1" i="0" dirty="0">
                <a:solidFill>
                  <a:srgbClr val="1E1E1E"/>
                </a:solidFill>
                <a:effectLst/>
                <a:latin typeface="EC Square Sans Pro" panose="020B0506040000020004" pitchFamily="34" charset="0"/>
              </a:rPr>
              <a:t>data on the use of antimicrobial agents</a:t>
            </a:r>
            <a:r>
              <a:rPr lang="en-GB" sz="1100" b="0" i="0" dirty="0">
                <a:solidFill>
                  <a:srgbClr val="1E1E1E"/>
                </a:solidFill>
                <a:effectLst/>
                <a:latin typeface="EC Square Sans Pro" panose="020B0506040000020004" pitchFamily="34" charset="0"/>
              </a:rPr>
              <a:t> in animals from EU and European Economic Area (EEA) Member States.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Voluntary participation in the ESVAC project increased from 9 to 31 reporting countries over the years.</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The ESVAC project formally came to an end in November 2023 with the publication of its final report.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From January 2024, all EU / EEA Member States must report their data on the </a:t>
            </a:r>
            <a:r>
              <a:rPr lang="en-GB" sz="1100" b="1" i="0" dirty="0">
                <a:solidFill>
                  <a:srgbClr val="1E1E1E"/>
                </a:solidFill>
                <a:effectLst/>
                <a:latin typeface="EC Square Sans Pro" panose="020B0506040000020004" pitchFamily="34" charset="0"/>
              </a:rPr>
              <a:t>volume of sales and</a:t>
            </a:r>
            <a:r>
              <a:rPr lang="en-GB" sz="1100" b="0" i="0" dirty="0">
                <a:solidFill>
                  <a:srgbClr val="1E1E1E"/>
                </a:solidFill>
                <a:effectLst/>
                <a:latin typeface="EC Square Sans Pro" panose="020B0506040000020004" pitchFamily="34" charset="0"/>
              </a:rPr>
              <a:t> </a:t>
            </a:r>
            <a:r>
              <a:rPr lang="en-GB" sz="1100" b="1" i="0" dirty="0">
                <a:solidFill>
                  <a:srgbClr val="1E1E1E"/>
                </a:solidFill>
                <a:effectLst/>
                <a:latin typeface="EC Square Sans Pro" panose="020B0506040000020004" pitchFamily="34" charset="0"/>
              </a:rPr>
              <a:t>use of antimicrobial medicinal products in animals</a:t>
            </a:r>
            <a:r>
              <a:rPr lang="en-GB" sz="1100" b="0" i="0" dirty="0">
                <a:solidFill>
                  <a:srgbClr val="1E1E1E"/>
                </a:solidFill>
                <a:effectLst/>
                <a:latin typeface="EC Square Sans Pro" panose="020B0506040000020004" pitchFamily="34" charset="0"/>
              </a:rPr>
              <a:t>, in line with the </a:t>
            </a:r>
            <a:r>
              <a:rPr lang="en-GB" sz="1100" b="0" i="0" dirty="0">
                <a:solidFill>
                  <a:srgbClr val="1E1E1E"/>
                </a:solidFill>
                <a:effectLst/>
                <a:latin typeface="EC Square Sans Pro" panose="020B0506040000020004" pitchFamily="34" charset="0"/>
                <a:hlinkClick r:id="rId3" tooltip="Veterinary Medicinal Products Regulation"/>
              </a:rPr>
              <a:t>Veterinary Medicinal Products Regulation</a:t>
            </a:r>
            <a:r>
              <a:rPr lang="en-GB" sz="1100" b="0" i="0" dirty="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en-GB" sz="1100" b="0" i="0" dirty="0">
                <a:solidFill>
                  <a:srgbClr val="1E1E1E"/>
                </a:solidFill>
                <a:effectLst/>
                <a:latin typeface="EC Square Sans Pro" panose="020B0506040000020004" pitchFamily="34" charset="0"/>
              </a:rPr>
              <a:t>EU / EEA Member States must use EMA's </a:t>
            </a:r>
            <a:r>
              <a:rPr lang="en-GB" sz="1100" b="1" i="0" dirty="0">
                <a:solidFill>
                  <a:srgbClr val="1E1E1E"/>
                </a:solidFill>
                <a:effectLst/>
                <a:latin typeface="EC Square Sans Pro" panose="020B0506040000020004" pitchFamily="34" charset="0"/>
              </a:rPr>
              <a:t>Antimicrobial Sales and Use Platform</a:t>
            </a:r>
            <a:r>
              <a:rPr lang="en-GB" sz="1100" b="0" i="0" dirty="0">
                <a:solidFill>
                  <a:srgbClr val="1E1E1E"/>
                </a:solidFill>
                <a:effectLst/>
                <a:latin typeface="EC Square Sans Pro" panose="020B0506040000020004" pitchFamily="34" charset="0"/>
              </a:rPr>
              <a:t> to report their data to EMA.</a:t>
            </a:r>
          </a:p>
          <a:p>
            <a:pPr marL="0" indent="0">
              <a:buNone/>
            </a:pPr>
            <a:endParaRPr lang="en-GB" sz="1100" dirty="0">
              <a:latin typeface="EC Square Sans Pro" panose="020B0506040000020004" pitchFamily="34" charset="0"/>
            </a:endParaRPr>
          </a:p>
          <a:p>
            <a:r>
              <a:rPr lang="en-GB" sz="1100" dirty="0">
                <a:latin typeface="EC Square Sans Pro" panose="020B0506040000020004" pitchFamily="34" charset="0"/>
              </a:rPr>
              <a:t>Round figure: shows the proportion of aggregated sales, in mg/PCU on antibiotic VMPs for food producing animals by antibiotic class in 31 European countries in 2022</a:t>
            </a:r>
          </a:p>
          <a:p>
            <a:r>
              <a:rPr lang="en-GB" sz="1100" dirty="0">
                <a:latin typeface="EC Square Sans Pro" panose="020B0506040000020004" pitchFamily="34" charset="0"/>
              </a:rPr>
              <a:t>Other classes” includes amphenicols, cephalosporins, other quinolones and “Others”</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Changes in average sales, in mg per kg estimated biomass, for 25 EU/EEA countries, 2011 to 2020</a:t>
            </a:r>
          </a:p>
          <a:p>
            <a:r>
              <a:rPr lang="en-GB" sz="1100" dirty="0">
                <a:latin typeface="EC Square Sans Pro" panose="020B0506040000020004" pitchFamily="34" charset="0"/>
              </a:rPr>
              <a:t>Source: EMA (2021)</a:t>
            </a:r>
          </a:p>
          <a:p>
            <a:endParaRPr lang="en-GB" sz="110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These figures would suggest that efforts at both national and EU/EEA level have been successful, resulting in a continuous decrease over time in the use of antibiotics in food-producing animals in of fluoroquinolones registered more mode most participating European countries.</a:t>
            </a:r>
          </a:p>
          <a:p>
            <a:pPr algn="l"/>
            <a:endParaRPr lang="en-GB" sz="1100" b="0" i="0" u="none" strike="noStrike" baseline="0" dirty="0">
              <a:latin typeface="EC Square Sans Pro" panose="020B0506040000020004" pitchFamily="34" charset="0"/>
            </a:endParaRPr>
          </a:p>
          <a:p>
            <a:pPr algn="l"/>
            <a:r>
              <a:rPr lang="en-GB" sz="1100" b="1" i="0" u="none" strike="noStrike" kern="1200" baseline="0" dirty="0">
                <a:solidFill>
                  <a:schemeClr val="tx1"/>
                </a:solidFill>
                <a:latin typeface="EC Square Sans Pro" panose="020B0506040000020004" pitchFamily="34" charset="0"/>
              </a:rPr>
              <a:t>Main indicator: Overall sales - overall reduction in sales</a:t>
            </a:r>
          </a:p>
          <a:p>
            <a:pPr algn="l"/>
            <a:r>
              <a:rPr lang="en-GB" sz="1100" b="1" i="0" u="none" strike="noStrike" baseline="0" dirty="0">
                <a:latin typeface="EC Square Sans Pro" panose="020B0506040000020004" pitchFamily="34" charset="0"/>
              </a:rPr>
              <a:t>Secondary indicators (substantial progress) : </a:t>
            </a:r>
            <a:r>
              <a:rPr lang="en-GB" sz="1100" b="0" i="0" u="none" strike="noStrike" baseline="0" dirty="0">
                <a:latin typeface="EC Square Sans Pro" panose="020B0506040000020004" pitchFamily="34" charset="0"/>
              </a:rPr>
              <a:t>sales in mg per kg of 3rd- and 4th-generation cephalosporins, polymyxins and quinolones</a:t>
            </a:r>
          </a:p>
          <a:p>
            <a:pPr algn="l"/>
            <a:r>
              <a:rPr lang="en-GB" sz="1100" b="0" i="0" u="none" strike="noStrike" baseline="0" dirty="0">
                <a:latin typeface="EC Square Sans Pro" panose="020B0506040000020004" pitchFamily="34" charset="0"/>
              </a:rPr>
              <a:t>Sales of fluoroquinolones registered more modest aggregated reductions.</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Note: synonym for </a:t>
            </a:r>
            <a:r>
              <a:rPr lang="en-GB" sz="1100" b="1" i="0" u="none" strike="noStrike" baseline="0" dirty="0">
                <a:latin typeface="EC Square Sans Pro" panose="020B0506040000020004" pitchFamily="34" charset="0"/>
              </a:rPr>
              <a:t>‘milligrams per PCU’ (PCU = population correction unit), </a:t>
            </a:r>
            <a:r>
              <a:rPr lang="en-GB" sz="1100" b="0" i="0" u="none" strike="noStrike" baseline="0" dirty="0">
                <a:latin typeface="EC Square Sans Pro" panose="020B0506040000020004" pitchFamily="34" charset="0"/>
              </a:rPr>
              <a:t>the </a:t>
            </a:r>
            <a:r>
              <a:rPr lang="en-GB" sz="1100" b="1" i="0" u="none" strike="noStrike" baseline="0" dirty="0">
                <a:latin typeface="EC Square Sans Pro" panose="020B0506040000020004" pitchFamily="34" charset="0"/>
              </a:rPr>
              <a:t>reporting unit for animal biomass equivalents </a:t>
            </a:r>
            <a:r>
              <a:rPr lang="en-GB" sz="1100" b="0" i="0" u="none" strike="noStrike" baseline="0" dirty="0">
                <a:latin typeface="EC Square Sans Pro" panose="020B0506040000020004" pitchFamily="34" charset="0"/>
              </a:rPr>
              <a:t>developed by the</a:t>
            </a:r>
          </a:p>
          <a:p>
            <a:pPr algn="l"/>
            <a:r>
              <a:rPr lang="en-GB" sz="1100" b="0" i="0" u="none" strike="noStrike" baseline="0" dirty="0">
                <a:latin typeface="EC Square Sans Pro" panose="020B0506040000020004" pitchFamily="34" charset="0"/>
              </a:rPr>
              <a:t>European Surveillance of Veterinary Antimicrobial Consumption (ESVAC) initiative.</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298547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n-US" sz="1800" dirty="0">
                <a:effectLst/>
                <a:latin typeface="Segoe UI" panose="020B0502040204020203" pitchFamily="34" charset="0"/>
              </a:rPr>
              <a:t>Annex of Regulation 2021/578. </a:t>
            </a:r>
            <a:r>
              <a:rPr lang="en-US" dirty="0"/>
              <a:t>  https://eur-lex.europa.eu/eli/reg_del/2021/578/oj</a:t>
            </a:r>
          </a:p>
          <a:p>
            <a:endParaRPr lang="en-US" dirty="0"/>
          </a:p>
          <a:p>
            <a:pPr marL="228600" indent="-228600">
              <a:buAutoNum type="arabicPeriod"/>
            </a:pPr>
            <a:r>
              <a:rPr lang="en-US" dirty="0"/>
              <a:t>The first report on the volume of sales of veterinary antimicrobial medicinal products and on the use of antimicrobial medicinal products per animal species shall be published by the Agency by 31 March 2025 and shall include the following: (a) the volume of sales of veterinary antimicrobial medicinal products, covering data from 2023 and submitted by Member States by 30 June 2024; (b) the use of antimicrobial medicinal products for relevant animal species, categories or stages covering data from 2023 and submitted by Member States by 30 September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As from 2025, the following reports after the first report shall be published by the Agency by 31 December and shall include the following: (a) the volume of sales of veterinary antimicrobial medicinal products submitted by Member States by 30 June of each year, covering data from the preceding calendar year; (b) the use of antimicrobial medicinal products for relevant animal species, categories or stages submitted by Member States by 30 June of each year, covering data from the preceding calendar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rPr>
              <a:t>Data collection will start as of the years mentioned. The reporting will start the following years (i.e. for cattle pigs and poultry reporting is due in 2024, other f-p animals in 2027, dogs cats and fur animas in 2030)</a:t>
            </a:r>
            <a:endParaRPr lang="es-ES" sz="1200" dirty="0">
              <a:effectLst/>
              <a:latin typeface="Calibri" panose="020F0502020204030204" pitchFamily="34" charset="0"/>
              <a:ea typeface="Calibri" panose="020F0502020204030204" pitchFamily="34" charset="0"/>
            </a:endParaRP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800" b="1" i="0" u="none" strike="noStrike" baseline="0" dirty="0">
                <a:solidFill>
                  <a:srgbClr val="164B95"/>
                </a:solidFill>
                <a:latin typeface="Tahoma" panose="020B0604030504040204" pitchFamily="34" charset="0"/>
              </a:rPr>
              <a:t>Antimicrobial resistance affects real people : </a:t>
            </a:r>
          </a:p>
          <a:p>
            <a:endParaRPr lang="es-ES" sz="1800" b="1" i="0" u="none" strike="noStrike" baseline="0" dirty="0">
              <a:solidFill>
                <a:srgbClr val="164B95"/>
              </a:solidFill>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t>Source</a:t>
            </a:r>
            <a:r>
              <a:rPr lang="es-ES" dirty="0"/>
              <a:t> Eurostat - </a:t>
            </a:r>
            <a:r>
              <a:rPr lang="es-ES" dirty="0" err="1"/>
              <a:t>Population</a:t>
            </a:r>
            <a:r>
              <a:rPr lang="es-ES" dirty="0"/>
              <a:t> </a:t>
            </a:r>
            <a:r>
              <a:rPr lang="es-ES" dirty="0" err="1"/>
              <a:t>of</a:t>
            </a:r>
            <a:r>
              <a:rPr lang="es-ES" dirty="0"/>
              <a:t> </a:t>
            </a:r>
            <a:r>
              <a:rPr lang="es-ES" b="1" u="sng" dirty="0" err="1"/>
              <a:t>Lithuania</a:t>
            </a:r>
            <a:r>
              <a:rPr lang="es-ES" dirty="0"/>
              <a:t> in 2020: </a:t>
            </a:r>
            <a:r>
              <a:rPr lang="en-GB" sz="800" u="none" strike="noStrike" dirty="0">
                <a:effectLst/>
              </a:rPr>
              <a:t>2.794,1</a:t>
            </a:r>
            <a:endParaRPr lang="en-GB" sz="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rgbClr val="003399"/>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3399"/>
                </a:solidFill>
                <a:latin typeface="EC Square Sans Pro" panose="020B0506040000020004" pitchFamily="34" charset="0"/>
              </a:rPr>
              <a:t>Lithuania’s population in 2020: 2,794.1 (7 x 28) = 196 deaths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endParaRPr lang="es-ES" dirty="0"/>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63127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dirty="0">
                <a:latin typeface="EC Square Sans Pro" panose="020B0506040000020004" pitchFamily="34" charset="0"/>
              </a:rPr>
              <a:t>Livestock population statistics: </a:t>
            </a:r>
            <a:r>
              <a:rPr lang="en-GB" sz="1100" dirty="0">
                <a:latin typeface="EC Square Sans Pro" panose="020B0506040000020004" pitchFamily="34" charset="0"/>
                <a:hlinkClick r:id="rId3"/>
              </a:rPr>
              <a:t>Statistics | Eurostat (europa.eu)</a:t>
            </a:r>
            <a:r>
              <a:rPr lang="en-GB" sz="1100" dirty="0">
                <a:latin typeface="EC Square Sans Pro" panose="020B0506040000020004" pitchFamily="34" charset="0"/>
              </a:rPr>
              <a:t> (2020)</a:t>
            </a:r>
          </a:p>
          <a:p>
            <a:endParaRPr lang="en-GB" sz="1100" dirty="0">
              <a:latin typeface="EC Square Sans Pro" panose="020B0506040000020004" pitchFamily="34" charset="0"/>
            </a:endParaRPr>
          </a:p>
          <a:p>
            <a:r>
              <a:rPr lang="en-GB" sz="1100" dirty="0">
                <a:latin typeface="EC Square Sans Pro" panose="020B0506040000020004" pitchFamily="34" charset="0"/>
              </a:rPr>
              <a:t>Aquaculture statistics: </a:t>
            </a:r>
            <a:r>
              <a:rPr lang="en-GB" sz="1100" dirty="0">
                <a:latin typeface="EC Square Sans Pro" panose="020B0506040000020004" pitchFamily="34" charset="0"/>
                <a:hlinkClick r:id="rId4"/>
              </a:rPr>
              <a:t>Aquaculture statistics - Statistics Explained (europa.eu)</a:t>
            </a:r>
            <a:endParaRPr lang="en-GB" sz="1100" dirty="0">
              <a:latin typeface="EC Square Sans Pro" panose="020B0506040000020004" pitchFamily="34" charset="0"/>
            </a:endParaRPr>
          </a:p>
          <a:p>
            <a:endParaRPr lang="en-GB" sz="1100" dirty="0">
              <a:latin typeface="EC Square Sans Pro" panose="020B0506040000020004" pitchFamily="34" charset="0"/>
            </a:endParaRPr>
          </a:p>
          <a:p>
            <a:r>
              <a:rPr lang="en-GB" sz="1100" dirty="0">
                <a:latin typeface="EC Square Sans Pro" panose="020B0506040000020004" pitchFamily="34" charset="0"/>
              </a:rPr>
              <a:t>Data per EU country and specific proportion per specie per country.</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EC Square Sans Pro" panose="020B0506040000020004" pitchFamily="34" charset="0"/>
              </a:rPr>
              <a:t>Source: 13</a:t>
            </a:r>
            <a:r>
              <a:rPr lang="en-GB" sz="1200" baseline="30000" dirty="0">
                <a:latin typeface="EC Square Sans Pro" panose="020B0506040000020004" pitchFamily="34" charset="0"/>
              </a:rPr>
              <a:t>th</a:t>
            </a:r>
            <a:r>
              <a:rPr lang="en-GB" sz="1200" dirty="0">
                <a:latin typeface="EC Square Sans Pro" panose="020B0506040000020004" pitchFamily="34" charset="0"/>
              </a:rPr>
              <a:t> ESVAC report.</a:t>
            </a:r>
          </a:p>
          <a:p>
            <a:endParaRPr lang="en-GB" sz="1200" dirty="0">
              <a:latin typeface="EC Square Sans Pro" panose="020B0506040000020004" pitchFamily="34" charset="0"/>
            </a:endParaRPr>
          </a:p>
          <a:p>
            <a:r>
              <a:rPr lang="en-GB" sz="1200" dirty="0">
                <a:latin typeface="EC Square Sans Pro" panose="020B0506040000020004" pitchFamily="34" charset="0"/>
              </a:rPr>
              <a:t>The PCU is the Population Correction Unit</a:t>
            </a:r>
          </a:p>
          <a:p>
            <a:pPr marL="171450" indent="-171450">
              <a:buFontTx/>
              <a:buChar char="-"/>
            </a:pPr>
            <a:r>
              <a:rPr lang="en-GB" sz="1200" dirty="0">
                <a:latin typeface="EC Square Sans Pro" panose="020B0506040000020004" pitchFamily="34" charset="0"/>
              </a:rPr>
              <a:t>Food producing animals have a standard weight in kilos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2000" dirty="0">
                <a:solidFill>
                  <a:srgbClr val="000000"/>
                </a:solidFill>
                <a:latin typeface="Adobe Clean DC"/>
              </a:rPr>
              <a:t>We calculate the number of food producing animals per year and then multiply this number by the standard weight of each animal category.</a:t>
            </a:r>
            <a:endParaRPr lang="en-GB" sz="2000" dirty="0">
              <a:solidFill>
                <a:prstClr val="black"/>
              </a:solidFill>
              <a:latin typeface="Adobe Clean DC"/>
            </a:endParaRPr>
          </a:p>
          <a:p>
            <a:pPr marL="171450" indent="-171450">
              <a:buFontTx/>
              <a:buChar char="-"/>
            </a:pPr>
            <a:r>
              <a:rPr lang="en-GB" sz="1200" dirty="0">
                <a:latin typeface="EC Square Sans Pro" panose="020B0506040000020004" pitchFamily="34" charset="0"/>
              </a:rPr>
              <a:t>The result is the amount of kilograms of meat per year, animal biomass </a:t>
            </a:r>
            <a:r>
              <a:rPr lang="en-GB" sz="2000" dirty="0">
                <a:solidFill>
                  <a:srgbClr val="000000"/>
                </a:solidFill>
                <a:latin typeface="Adobe Clean DC"/>
              </a:rPr>
              <a:t>that could potentially be treated with antimicrobials.</a:t>
            </a:r>
            <a:endParaRPr lang="en-GB" sz="1200" dirty="0">
              <a:latin typeface="EC Square Sans Pro" panose="020B0506040000020004" pitchFamily="34" charset="0"/>
            </a:endParaRPr>
          </a:p>
          <a:p>
            <a:pPr marL="171450" indent="-171450">
              <a:buFontTx/>
              <a:buChar char="-"/>
            </a:pPr>
            <a:r>
              <a:rPr lang="en-GB" sz="1200" dirty="0">
                <a:latin typeface="EC Square Sans Pro" panose="020B0506040000020004" pitchFamily="34" charset="0"/>
              </a:rPr>
              <a:t>The total sales of antimicrobials per country is divided by the total number of kilos of meat.</a:t>
            </a:r>
          </a:p>
          <a:p>
            <a:pPr marL="171450" indent="-171450">
              <a:buFontTx/>
              <a:buChar char="-"/>
            </a:pPr>
            <a:r>
              <a:rPr lang="en-GB" sz="1200" dirty="0">
                <a:latin typeface="EC Square Sans Pro" panose="020B0506040000020004" pitchFamily="34" charset="0"/>
              </a:rPr>
              <a:t>The result is the theoretical amount of milligrams of consumed antimicrobials per kilo of meat (biomass). </a:t>
            </a:r>
          </a:p>
          <a:p>
            <a:pPr marL="0" indent="0">
              <a:buFontTx/>
              <a:buNone/>
            </a:pPr>
            <a:endParaRPr lang="en-GB" sz="1200" dirty="0">
              <a:latin typeface="EC Square Sans Pro" panose="020B0506040000020004" pitchFamily="34" charset="0"/>
            </a:endParaRPr>
          </a:p>
          <a:p>
            <a:pPr marL="0" indent="0">
              <a:buFontTx/>
              <a:buNone/>
            </a:pPr>
            <a:r>
              <a:rPr lang="en-GB" sz="1200" dirty="0">
                <a:latin typeface="EC Square Sans Pro" panose="020B0506040000020004" pitchFamily="34" charset="0"/>
              </a:rPr>
              <a:t>In </a:t>
            </a:r>
            <a:r>
              <a:rPr lang="en-GB" sz="1200" b="1" u="sng" dirty="0">
                <a:latin typeface="EC Square Sans Pro" panose="020B0506040000020004" pitchFamily="34" charset="0"/>
              </a:rPr>
              <a:t>LITHUANIA</a:t>
            </a:r>
            <a:r>
              <a:rPr lang="en-GB" sz="1200" dirty="0">
                <a:latin typeface="EC Square Sans Pro" panose="020B0506040000020004" pitchFamily="34" charset="0"/>
              </a:rPr>
              <a:t>: 300 x1000 tonnes = 300.000 tonnes of meat has been produced (2022).</a:t>
            </a:r>
          </a:p>
          <a:p>
            <a:pPr marL="0" indent="0">
              <a:buFontTx/>
              <a:buNone/>
            </a:pPr>
            <a:r>
              <a:rPr lang="en-GB" sz="1200" dirty="0">
                <a:latin typeface="EC Square Sans Pro" panose="020B0506040000020004" pitchFamily="34" charset="0"/>
              </a:rPr>
              <a:t>It is estimated that 48,2 milligrams of antimicrobials correspond to each kilogram of meat produced. Should be noted that </a:t>
            </a:r>
            <a:r>
              <a:rPr lang="en-US" sz="1800" b="0" i="0" u="none" strike="noStrike" baseline="0" dirty="0">
                <a:solidFill>
                  <a:srgbClr val="000000"/>
                </a:solidFill>
                <a:latin typeface="Verdana" panose="020B0604030504040204" pitchFamily="34" charset="0"/>
              </a:rPr>
              <a:t>corrections to sales data were made for 2019–2021 during the preparation of this ESVAC report. Consequently, the mg/PCU figures for these years are 2.9–3.5-fold higher than those published in previous ESVAC reports. It is advisable to exercise caution when interpreting trends and drawing conclusions from data for Lithuania up to 2019, as it was not feasible to verify their accuracy or completeness.</a:t>
            </a:r>
            <a:endParaRPr lang="en-GB" sz="1200" dirty="0">
              <a:latin typeface="EC Square Sans Pro" panose="020B0506040000020004" pitchFamily="34" charset="0"/>
            </a:endParaRPr>
          </a:p>
          <a:p>
            <a:pPr marL="0" indent="0">
              <a:buFontTx/>
              <a:buNone/>
            </a:pPr>
            <a:endParaRPr lang="en-GB" sz="1200" dirty="0">
              <a:latin typeface="EC Square Sans Pro" panose="020B0506040000020004" pitchFamily="34" charset="0"/>
            </a:endParaRPr>
          </a:p>
          <a:p>
            <a:pPr marL="0" indent="0">
              <a:buFontTx/>
              <a:buNone/>
            </a:pPr>
            <a:r>
              <a:rPr lang="en-GB" sz="1200" dirty="0">
                <a:latin typeface="EC Square Sans Pro" panose="020B0506040000020004" pitchFamily="34" charset="0"/>
              </a:rPr>
              <a:t>Lithuania has increased the total amount of antimicrobials in 45% from 2018 to 2022. </a:t>
            </a:r>
          </a:p>
          <a:p>
            <a:endParaRPr lang="es-ES" dirty="0"/>
          </a:p>
        </p:txBody>
      </p:sp>
      <p:sp>
        <p:nvSpPr>
          <p:cNvPr id="4" name="Slide Number Placeholder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13421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Trends by country: </a:t>
            </a:r>
            <a:r>
              <a:rPr lang="en-GB" sz="1200" b="0" i="0" dirty="0">
                <a:effectLst/>
                <a:latin typeface="Verdana" panose="020B0604030504040204" pitchFamily="34" charset="0"/>
              </a:rPr>
              <a:t>https://www.bing.com/search?q=ema%3A+lithuania+sales+trends+mg+pcu+antibiotic+vmps+food+producing+animals+english&amp;cvid=303073cb215e4e83b9603aeeb9a7c861&amp;gs_lcrp=EgZjaHJvbWUyBggAEEUYOTIGCAEQRRg6MggIAhDpBxj8VdIBCjE1OTA4NmowajSoAgCwAgE&amp;FORM=ANAB01&amp;PC=U531</a:t>
            </a:r>
            <a:endParaRPr lang="en-GB" sz="900" dirty="0">
              <a:solidFill>
                <a:srgbClr val="003399"/>
              </a:solidFill>
            </a:endParaRPr>
          </a:p>
          <a:p>
            <a:endParaRPr lang="en-GB" dirty="0"/>
          </a:p>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2853011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u="none" strike="noStrike" baseline="0" dirty="0">
                <a:solidFill>
                  <a:srgbClr val="000000"/>
                </a:solidFill>
                <a:latin typeface="EC Square Sans Pro" panose="020B0506040000020004" pitchFamily="34" charset="0"/>
              </a:rPr>
              <a:t>1 Variations between the countries should be interpreted with great care due to the large differences in dosing schemes between these classes / subclasses of antibiotics. </a:t>
            </a:r>
          </a:p>
          <a:p>
            <a:r>
              <a:rPr lang="en-GB" sz="1100" b="0" i="0" u="none" strike="noStrike" baseline="0" dirty="0">
                <a:solidFill>
                  <a:srgbClr val="000000"/>
                </a:solidFill>
                <a:latin typeface="EC Square Sans Pro" panose="020B0506040000020004" pitchFamily="34" charset="0"/>
              </a:rPr>
              <a:t>2 No sales of other quinolones were reported for Austria, Croatia, Cyprus, Czechia, Estonia, Finland, Germany, Hungary, Iceland, Ireland, Latvia, Lithuania, Luxembourg, Malta, Portugal, Slovenia, Switzerland and the United Kingdom. </a:t>
            </a:r>
          </a:p>
          <a:p>
            <a:r>
              <a:rPr lang="en-GB" sz="1100" b="0" i="0" u="none" strike="noStrike" baseline="0" dirty="0">
                <a:solidFill>
                  <a:srgbClr val="000000"/>
                </a:solidFill>
                <a:latin typeface="EC Square Sans Pro" panose="020B0506040000020004" pitchFamily="34" charset="0"/>
              </a:rPr>
              <a:t>3 No sales of polymyxins were reported for Denmark, Finland, Iceland, Ireland, Norway and the United Kingdom. </a:t>
            </a:r>
          </a:p>
          <a:p>
            <a:r>
              <a:rPr lang="en-GB" sz="1100" b="0" i="0" u="none" strike="noStrike" baseline="0" dirty="0">
                <a:solidFill>
                  <a:srgbClr val="000000"/>
                </a:solidFill>
                <a:latin typeface="EC Square Sans Pro" panose="020B0506040000020004" pitchFamily="34" charset="0"/>
              </a:rPr>
              <a:t>4 The aggregated proportion for 31 European countries is based on the aggregated mg/PCU — total quantity of antibiotic active substances sold (mg) divided by total PCU (kg). </a:t>
            </a:r>
            <a:endParaRPr lang="en-GB" sz="1100"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This presentation will </a:t>
            </a:r>
            <a:r>
              <a:rPr lang="en-US" dirty="0"/>
              <a:t>set the scene with general data and figures on resistance, economic impact, actions taken until now, and from now on. We will look at what is AMR, why should we care and what can we do about it. </a:t>
            </a:r>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dirty="0"/>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95</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 objective is to reduce resistance. </a:t>
            </a:r>
          </a:p>
          <a:p>
            <a:pPr algn="l"/>
            <a:r>
              <a:rPr lang="en-GB" sz="1100" b="0" i="0" u="none" strike="noStrike" baseline="0" dirty="0">
                <a:solidFill>
                  <a:srgbClr val="000000"/>
                </a:solidFill>
                <a:latin typeface="EC Square Sans Pro" panose="020B0506040000020004" pitchFamily="34" charset="0"/>
              </a:rPr>
              <a:t>Trends are able to be seen from samples of bacteria identified as resistant between 2009 and 2021. Not all the countries have reported data in all the years. Even though data are not compiled in a harmonised way, it is possible to see the positive trend of reduction.</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There were more decreasing than increasing trends and most noticeable was that a decrease in tetracycline resistance was observed in approximately half of the data sets for pig and calf data (24/43) and poultry data (23/42).</a:t>
            </a:r>
          </a:p>
          <a:p>
            <a:pPr algn="l"/>
            <a:r>
              <a:rPr lang="en-GB" sz="1100" b="0" i="0" u="none" strike="noStrike" baseline="0" dirty="0">
                <a:solidFill>
                  <a:srgbClr val="000000"/>
                </a:solidFill>
                <a:latin typeface="EC Square Sans Pro" panose="020B0506040000020004" pitchFamily="34" charset="0"/>
              </a:rPr>
              <a:t>It is of note that in several countries, levels of resistance were stable over time at low levels, and major changes cannot be expected.</a:t>
            </a: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1:</a:t>
            </a:r>
          </a:p>
          <a:p>
            <a:pPr algn="l"/>
            <a:r>
              <a:rPr lang="en-GB" sz="1100" b="1" i="0" u="none" strike="noStrike" baseline="0" dirty="0">
                <a:solidFill>
                  <a:srgbClr val="000000"/>
                </a:solidFill>
                <a:latin typeface="EC Square Sans Pro" panose="020B0506040000020004" pitchFamily="34" charset="0"/>
              </a:rPr>
              <a:t>Fattening pigs</a:t>
            </a:r>
          </a:p>
          <a:p>
            <a:pPr algn="l"/>
            <a:r>
              <a:rPr lang="en-GB" sz="1100" b="0" i="0" u="none" strike="noStrike" baseline="0" dirty="0">
                <a:solidFill>
                  <a:srgbClr val="000000"/>
                </a:solidFill>
                <a:latin typeface="EC Square Sans Pro" panose="020B0506040000020004" pitchFamily="34" charset="0"/>
              </a:rPr>
              <a:t>The figure shows how each of the 27 member states reported resistance of </a:t>
            </a:r>
            <a:r>
              <a:rPr lang="en-GB" sz="1100" b="0" i="1" u="none" strike="noStrike" baseline="0" dirty="0">
                <a:solidFill>
                  <a:srgbClr val="000000"/>
                </a:solidFill>
                <a:latin typeface="EC Square Sans Pro" panose="020B0506040000020004" pitchFamily="34" charset="0"/>
              </a:rPr>
              <a:t>E. coli </a:t>
            </a:r>
            <a:r>
              <a:rPr lang="en-GB" sz="1100" b="0" i="0" u="none" strike="noStrike" baseline="0" dirty="0">
                <a:solidFill>
                  <a:srgbClr val="000000"/>
                </a:solidFill>
                <a:latin typeface="EC Square Sans Pro" panose="020B0506040000020004" pitchFamily="34" charset="0"/>
              </a:rPr>
              <a:t>bacteria in fattening pigs to different antibiotics (ampicillin, cefotaxime, ciprofloxacin and tetracycline), between 2009 and 2021.</a:t>
            </a:r>
          </a:p>
          <a:p>
            <a:pPr algn="l"/>
            <a:r>
              <a:rPr lang="en-GB" sz="1100" b="0" i="0" u="none" strike="noStrike" baseline="0" dirty="0">
                <a:solidFill>
                  <a:srgbClr val="000000"/>
                </a:solidFill>
                <a:latin typeface="EC Square Sans Pro" panose="020B0506040000020004" pitchFamily="34" charset="0"/>
              </a:rPr>
              <a:t>The general trend is clearly reducing the resistance to tetracycline and ampicillin. Cefotaxime is slightly reducing and ciprofloxacin keeps constant in time).</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u="none" strike="noStrike" baseline="0" dirty="0">
                <a:latin typeface="EC Square Sans Pro" panose="020B0506040000020004" pitchFamily="34" charset="0"/>
              </a:rPr>
              <a:t>Source: </a:t>
            </a:r>
            <a:r>
              <a:rPr lang="en-GB" sz="1100" b="0" i="0" u="none" strike="noStrike" baseline="0" dirty="0">
                <a:latin typeface="EC Square Sans Pro" panose="020B0506040000020004" pitchFamily="34" charset="0"/>
              </a:rPr>
              <a:t>EUSR on AMR in zoonotic and indicator bacteria from humans, animals and food 2020/2021. EFSA Journal 2023;21(3):7867. Page 97.</a:t>
            </a:r>
            <a:endParaRPr lang="en-GB" sz="1100" b="1" dirty="0">
              <a:latin typeface="EC Square Sans Pro" panose="020B0506040000020004" pitchFamily="34" charset="0"/>
            </a:endParaRPr>
          </a:p>
          <a:p>
            <a:pPr algn="l"/>
            <a:endParaRPr lang="en-GB" sz="1100" b="0" i="0" u="none" strike="noStrike" baseline="0" dirty="0">
              <a:solidFill>
                <a:srgbClr val="000000"/>
              </a:solidFill>
              <a:latin typeface="EC Square Sans Pro" panose="020B0506040000020004" pitchFamily="34" charset="0"/>
            </a:endParaRPr>
          </a:p>
          <a:p>
            <a:pPr algn="l"/>
            <a:r>
              <a:rPr lang="en-GB" sz="1100" b="0" i="0" u="none" strike="noStrike" baseline="0" dirty="0">
                <a:solidFill>
                  <a:srgbClr val="000000"/>
                </a:solidFill>
                <a:latin typeface="EC Square Sans Pro" panose="020B0506040000020004" pitchFamily="34" charset="0"/>
              </a:rPr>
              <a:t>Example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baseline="0" dirty="0">
                <a:solidFill>
                  <a:srgbClr val="000000"/>
                </a:solidFill>
                <a:latin typeface="EC Square Sans Pro" panose="020B0506040000020004" pitchFamily="34" charset="0"/>
              </a:rPr>
              <a:t>Broilers </a:t>
            </a:r>
            <a:r>
              <a:rPr lang="en-GB" sz="1100" b="0" i="0" u="none" strike="noStrike" baseline="0" dirty="0">
                <a:solidFill>
                  <a:srgbClr val="000000"/>
                </a:solidFill>
                <a:latin typeface="EC Square Sans Pro" panose="020B0506040000020004" pitchFamily="34" charset="0"/>
              </a:rPr>
              <a:t> </a:t>
            </a:r>
            <a:r>
              <a:rPr lang="en-GB" sz="1100" dirty="0">
                <a:latin typeface="EC Square Sans Pro" panose="020B0506040000020004" pitchFamily="34" charset="0"/>
              </a:rPr>
              <a:t>Trends in resistance to selected antimicrobials (</a:t>
            </a:r>
            <a:r>
              <a:rPr lang="en-GB" sz="1100" b="0" i="0" u="none" strike="noStrike" baseline="0" dirty="0">
                <a:solidFill>
                  <a:srgbClr val="000000"/>
                </a:solidFill>
                <a:latin typeface="EC Square Sans Pro" panose="020B0506040000020004" pitchFamily="34" charset="0"/>
              </a:rPr>
              <a:t>ampicillin, cefotaxime, ciprofloxacin and tetracycline),</a:t>
            </a:r>
            <a:r>
              <a:rPr lang="en-GB" sz="1100" dirty="0">
                <a:latin typeface="EC Square Sans Pro" panose="020B0506040000020004" pitchFamily="34" charset="0"/>
              </a:rPr>
              <a:t> in </a:t>
            </a:r>
            <a:r>
              <a:rPr lang="en-GB" sz="1100" i="1" dirty="0">
                <a:latin typeface="EC Square Sans Pro" panose="020B0506040000020004" pitchFamily="34" charset="0"/>
              </a:rPr>
              <a:t>E. coli </a:t>
            </a:r>
            <a:r>
              <a:rPr lang="en-GB" sz="1100" dirty="0">
                <a:latin typeface="EC Square Sans Pro" panose="020B0506040000020004" pitchFamily="34" charset="0"/>
              </a:rPr>
              <a:t>bacteria from broilers, 2009-2021</a:t>
            </a:r>
          </a:p>
          <a:p>
            <a:pPr algn="l"/>
            <a:r>
              <a:rPr lang="en-GB" sz="1100" b="0" i="0" u="none" strike="noStrike" baseline="0" dirty="0">
                <a:solidFill>
                  <a:srgbClr val="000000"/>
                </a:solidFill>
                <a:latin typeface="EC Square Sans Pro" panose="020B0506040000020004" pitchFamily="34" charset="0"/>
              </a:rPr>
              <a:t>In the 30 countries reporting data on bacteria samples from broilers, 68 samples reported decreasing trends and 20 samples reported increasing trends. </a:t>
            </a:r>
          </a:p>
          <a:p>
            <a:pPr algn="l"/>
            <a:r>
              <a:rPr lang="en-GB" sz="1100" b="0" i="0" u="none" strike="noStrike" baseline="0" dirty="0">
                <a:solidFill>
                  <a:srgbClr val="000000"/>
                </a:solidFill>
                <a:latin typeface="EC Square Sans Pro" panose="020B0506040000020004" pitchFamily="34" charset="0"/>
              </a:rPr>
              <a:t>- In 16 countries, only decreasing trends were observed. Notably, in Ireland, Italy, Latvia, the Netherlands and Spain, resistance has decreased for all four antimicrobials</a:t>
            </a:r>
          </a:p>
          <a:p>
            <a:pPr algn="l"/>
            <a:r>
              <a:rPr lang="en-GB" sz="1100" b="0" i="0" u="none" strike="noStrike" baseline="0" dirty="0">
                <a:solidFill>
                  <a:srgbClr val="000000"/>
                </a:solidFill>
                <a:latin typeface="EC Square Sans Pro" panose="020B0506040000020004" pitchFamily="34" charset="0"/>
              </a:rPr>
              <a:t>and in Croatia, Estonia, France, Lithuania and Portugal for three antimicrobials. </a:t>
            </a:r>
          </a:p>
          <a:p>
            <a:pPr marL="285750" indent="-285750" algn="l">
              <a:buFontTx/>
              <a:buChar char="-"/>
            </a:pPr>
            <a:r>
              <a:rPr lang="en-GB" sz="1100" b="0" i="0" u="none" strike="noStrike" baseline="0" dirty="0">
                <a:solidFill>
                  <a:srgbClr val="000000"/>
                </a:solidFill>
                <a:latin typeface="EC Square Sans Pro" panose="020B0506040000020004" pitchFamily="34" charset="0"/>
              </a:rPr>
              <a:t>In contrast, in three countries, only increasing trends were observed. </a:t>
            </a:r>
          </a:p>
          <a:p>
            <a:pPr marL="285750" indent="-285750" algn="l">
              <a:buFontTx/>
              <a:buChar char="-"/>
            </a:pPr>
            <a:r>
              <a:rPr lang="en-GB" sz="1100" b="0" i="0" u="none" strike="noStrike" baseline="0" dirty="0">
                <a:solidFill>
                  <a:srgbClr val="000000"/>
                </a:solidFill>
                <a:latin typeface="EC Square Sans Pro" panose="020B0506040000020004" pitchFamily="34" charset="0"/>
              </a:rPr>
              <a:t>The last square shape shows the summary accumulated trend for all reporting countries (including UK): </a:t>
            </a:r>
            <a:r>
              <a:rPr lang="en-GB" sz="1100" b="0" i="0" u="sng" strike="noStrike" baseline="0" dirty="0">
                <a:solidFill>
                  <a:srgbClr val="000000"/>
                </a:solidFill>
                <a:latin typeface="EC Square Sans Pro" panose="020B0506040000020004" pitchFamily="34" charset="0"/>
              </a:rPr>
              <a:t>resistance to all four antimicrobials has decreased with statistical significance.</a:t>
            </a:r>
            <a:endParaRPr lang="en-GB" sz="1100" u="sng" dirty="0">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23</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en-GB" sz="1100" b="0" i="1" u="none" strike="noStrike" baseline="0" dirty="0">
                <a:solidFill>
                  <a:srgbClr val="818385"/>
                </a:solidFill>
                <a:latin typeface="EC Square Sans Pro" panose="020B0506040000020004" pitchFamily="34" charset="0"/>
              </a:rPr>
              <a:t>‘Tackling drug-resistant infections globally: Final report and recommendations’ - </a:t>
            </a:r>
            <a:r>
              <a:rPr lang="en-GB" sz="1100" b="1" i="0" u="none" strike="noStrike" baseline="0" dirty="0">
                <a:solidFill>
                  <a:srgbClr val="818385"/>
                </a:solidFill>
                <a:latin typeface="EC Square Sans Pro" panose="020B0506040000020004" pitchFamily="34" charset="0"/>
              </a:rPr>
              <a:t>THE REVIEW ON ANTIMICROBIAL RESISTANCE</a:t>
            </a:r>
          </a:p>
          <a:p>
            <a:pPr algn="l"/>
            <a:r>
              <a:rPr lang="en-GB" sz="1100" b="0" i="1" u="none" strike="noStrike" baseline="0" dirty="0">
                <a:solidFill>
                  <a:srgbClr val="818385"/>
                </a:solidFill>
                <a:latin typeface="EC Square Sans Pro" panose="020B0506040000020004" pitchFamily="34" charset="0"/>
              </a:rPr>
              <a:t>CHAIRED BY JIM O’NEILL – May 2016 - https://amr-review.org/sites/default/files/160525_Final%20paper_with%20cover.pdf </a:t>
            </a:r>
            <a:endParaRPr lang="en-GB" sz="1100" b="0" dirty="0">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Over the last two decades, the total consumption of antibiotics in humans increased modestly in OECD and EU/EEA and substantially across non-</a:t>
            </a:r>
          </a:p>
          <a:p>
            <a:pPr algn="l"/>
            <a:r>
              <a:rPr lang="en-GB" sz="1100" b="0" i="0" u="none" strike="noStrike" baseline="0" dirty="0">
                <a:latin typeface="EC Square Sans Pro" panose="020B0506040000020004" pitchFamily="34" charset="0"/>
              </a:rPr>
              <a:t>OECD G20 countries. </a:t>
            </a:r>
          </a:p>
          <a:p>
            <a:pPr algn="l"/>
            <a:endParaRPr lang="en-GB" sz="1100" b="0" i="0" u="none" strike="noStrike" baseline="0" dirty="0">
              <a:latin typeface="EC Square Sans Pro" panose="020B0506040000020004" pitchFamily="34" charset="0"/>
            </a:endParaRPr>
          </a:p>
          <a:p>
            <a:pPr algn="l"/>
            <a:r>
              <a:rPr lang="en-GB" sz="1100" b="0" i="0" u="none" strike="noStrike" baseline="0" dirty="0">
                <a:latin typeface="EC Square Sans Pro" panose="020B0506040000020004" pitchFamily="34" charset="0"/>
              </a:rPr>
              <a:t>The animal sector has been actively participating in the development and implementation of nearly all action plans developed by OECD, EU/EEA and G20 countries</a:t>
            </a:r>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latin typeface="EC Square Sans Pro" panose="020B0506040000020004" pitchFamily="34" charset="0"/>
              </a:rPr>
              <a:t>Enhanced food handling practices and improving biosecurity in farms promise reductions in resistant infections.</a:t>
            </a:r>
          </a:p>
          <a:p>
            <a:pPr algn="l"/>
            <a:r>
              <a:rPr lang="en-GB" sz="1100" b="0" i="0" u="none" strike="noStrike" baseline="0" dirty="0">
                <a:latin typeface="EC Square Sans Pro" panose="020B0506040000020004" pitchFamily="34" charset="0"/>
              </a:rPr>
              <a:t>The benefits of enhancing farm biosecurity entirely offset implementation costs.</a:t>
            </a:r>
          </a:p>
          <a:p>
            <a:pPr algn="l"/>
            <a:endParaRPr lang="en-GB" sz="1100" b="0" i="0" u="none" strike="noStrike" baseline="0" dirty="0">
              <a:latin typeface="EC Square Sans Pro" panose="020B0506040000020004" pitchFamily="34" charset="0"/>
            </a:endParaRPr>
          </a:p>
          <a:p>
            <a:pPr algn="l"/>
            <a:r>
              <a:rPr lang="en-GB" sz="1600" b="0" i="0" dirty="0">
                <a:solidFill>
                  <a:srgbClr val="444444"/>
                </a:solidFill>
                <a:effectLst/>
                <a:latin typeface="Raleway" pitchFamily="2" charset="0"/>
              </a:rPr>
              <a:t>By 2050, the United Nations, based on the Jim O’Neil’s report, estimates that up to 10 million deaths per year could be caused by superbugs and associated forms of antimicrobial resistance. </a:t>
            </a:r>
          </a:p>
          <a:p>
            <a:pPr algn="l"/>
            <a:endParaRPr lang="en-GB" sz="1600" b="0" i="0" u="none" strike="noStrike" baseline="0" dirty="0">
              <a:solidFill>
                <a:srgbClr val="444444"/>
              </a:solidFill>
              <a:effectLst/>
              <a:latin typeface="Raleway" pitchFamily="2" charset="0"/>
            </a:endParaRPr>
          </a:p>
          <a:p>
            <a:pPr algn="l"/>
            <a:r>
              <a:rPr lang="en-GB" sz="1600" b="0" i="0" u="none" strike="noStrike" baseline="0" dirty="0">
                <a:solidFill>
                  <a:srgbClr val="444444"/>
                </a:solidFill>
                <a:effectLst/>
                <a:latin typeface="Raleway" pitchFamily="2" charset="0"/>
              </a:rPr>
              <a:t>The graphic shows the </a:t>
            </a:r>
            <a:r>
              <a:rPr lang="en-GB" sz="1600" b="0" i="0" kern="1200" dirty="0">
                <a:solidFill>
                  <a:srgbClr val="444444"/>
                </a:solidFill>
                <a:effectLst/>
                <a:latin typeface="Raleway" pitchFamily="2" charset="0"/>
                <a:ea typeface="+mn-ea"/>
                <a:cs typeface="+mn-cs"/>
              </a:rPr>
              <a:t>predicted mortality from AMR compared with common causes of current deaths, and its estimates in deaths in the year 2050. </a:t>
            </a:r>
          </a:p>
          <a:p>
            <a:pPr algn="l"/>
            <a:r>
              <a:rPr lang="en-GB" sz="1600" b="0" i="0" kern="1200" dirty="0">
                <a:solidFill>
                  <a:srgbClr val="444444"/>
                </a:solidFill>
                <a:effectLst/>
                <a:latin typeface="Raleway" pitchFamily="2" charset="0"/>
                <a:ea typeface="+mn-ea"/>
                <a:cs typeface="+mn-cs"/>
              </a:rPr>
              <a:t>The data of the different causes of current deaths are taken from the different sources: </a:t>
            </a:r>
          </a:p>
          <a:p>
            <a:pPr marL="171450" indent="-171450" algn="l">
              <a:buFont typeface="Arial" panose="020B0604020202020204" pitchFamily="34" charset="0"/>
              <a:buChar char="•"/>
            </a:pPr>
            <a:r>
              <a:rPr lang="pt-BR" sz="1100" b="0" i="0" u="none" strike="noStrike" baseline="0" dirty="0">
                <a:solidFill>
                  <a:srgbClr val="3C4982"/>
                </a:solidFill>
                <a:latin typeface="EC Square Sans Pro" panose="020B0506040000020004" pitchFamily="34" charset="0"/>
              </a:rPr>
              <a:t>Diabetes: www.whi.int/mediacentre/factsheets/fs312/en/ </a:t>
            </a:r>
            <a:r>
              <a:rPr lang="pt-BR" sz="1100" b="0" i="0" u="none" strike="noStrike" baseline="0" dirty="0" err="1">
                <a:solidFill>
                  <a:srgbClr val="3C4982"/>
                </a:solidFill>
                <a:latin typeface="EC Square Sans Pro" panose="020B0506040000020004" pitchFamily="34" charset="0"/>
              </a:rPr>
              <a:t>Cancer</a:t>
            </a:r>
            <a:r>
              <a:rPr lang="pt-BR" sz="1100" b="0" i="0" u="none" strike="noStrike" baseline="0" dirty="0">
                <a:solidFill>
                  <a:srgbClr val="3C4982"/>
                </a:solidFill>
                <a:latin typeface="EC Square Sans Pro" panose="020B0506040000020004" pitchFamily="34" charset="0"/>
              </a:rPr>
              <a:t>: www.whi.int/mediacentre/factsheets/fs297/en/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Cholera: www.whi.int/mediacentre/factsheets/fs107/en/ Diarrhoeal disease: www.sciencedirect.com/science/article/pii/So140673612617280</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Measles: www.sciencedirect.com/science/article/pii/So140673612617280 Road traffic accidents: www.whi.int/mediacentre/factsheets/fs358/en/</a:t>
            </a:r>
          </a:p>
          <a:p>
            <a:pPr marL="171450" indent="-171450" algn="l">
              <a:buFont typeface="Arial" panose="020B0604020202020204" pitchFamily="34" charset="0"/>
              <a:buChar char="•"/>
            </a:pPr>
            <a:r>
              <a:rPr lang="en-GB" sz="1100" b="0" i="0" u="none" strike="noStrike" baseline="0" dirty="0">
                <a:solidFill>
                  <a:srgbClr val="3C4982"/>
                </a:solidFill>
                <a:latin typeface="EC Square Sans Pro" panose="020B0506040000020004" pitchFamily="34" charset="0"/>
              </a:rPr>
              <a:t>Tetanus: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n-GB" sz="1100" b="0" i="0" u="none" strike="noStrike" baseline="0" dirty="0">
                <a:solidFill>
                  <a:srgbClr val="3C4982"/>
                </a:solidFill>
                <a:latin typeface="EC Square Sans Pro" panose="020B0506040000020004" pitchFamily="34" charset="0"/>
              </a:rPr>
              <a:t>Actually, Antimicrobial Resistance is </a:t>
            </a:r>
            <a:r>
              <a:rPr lang="en-GB" sz="1100" b="0" i="0" u="none" strike="noStrike" baseline="0" dirty="0">
                <a:solidFill>
                  <a:srgbClr val="3C4982"/>
                </a:solidFill>
                <a:highlight>
                  <a:srgbClr val="FFFF00"/>
                </a:highlight>
                <a:latin typeface="EC Square Sans Pro" panose="020B0506040000020004" pitchFamily="34" charset="0"/>
              </a:rPr>
              <a:t>having </a:t>
            </a:r>
            <a:r>
              <a:rPr lang="en-GB" sz="1100" b="0" i="0" u="none" strike="noStrike" baseline="0" dirty="0">
                <a:solidFill>
                  <a:srgbClr val="3C4982"/>
                </a:solidFill>
                <a:latin typeface="EC Square Sans Pro" panose="020B0506040000020004" pitchFamily="34" charset="0"/>
              </a:rPr>
              <a:t>a huge impact on the healthcare systems in Europe, around 1.1 € billion per year, according to data from the </a:t>
            </a:r>
            <a:r>
              <a:rPr lang="en-GB" sz="1600" b="0" i="0" dirty="0">
                <a:solidFill>
                  <a:srgbClr val="4D5156"/>
                </a:solidFill>
                <a:effectLst/>
                <a:latin typeface="arial" panose="020B0604020202020204" pitchFamily="34" charset="0"/>
              </a:rPr>
              <a:t>Organisation for Economic Co-operation and Development </a:t>
            </a:r>
            <a:r>
              <a:rPr lang="en-GB" sz="1600" b="0" i="0" u="none" strike="noStrike" baseline="0" dirty="0">
                <a:solidFill>
                  <a:srgbClr val="3C4982"/>
                </a:solidFill>
                <a:latin typeface="EC Square Sans Pro" panose="020B0506040000020004" pitchFamily="34" charset="0"/>
              </a:rPr>
              <a:t>(OECD)</a:t>
            </a:r>
            <a:r>
              <a:rPr lang="en-GB" sz="1600" b="0" i="0" dirty="0">
                <a:solidFill>
                  <a:srgbClr val="4D5156"/>
                </a:solidFill>
                <a:effectLst/>
                <a:latin typeface="arial" panose="020B0604020202020204" pitchFamily="34" charset="0"/>
              </a:rPr>
              <a:t>.</a:t>
            </a:r>
          </a:p>
          <a:p>
            <a:pPr algn="l"/>
            <a:r>
              <a:rPr lang="en-GB" sz="1100" b="0" i="0" dirty="0">
                <a:solidFill>
                  <a:srgbClr val="3F4A52"/>
                </a:solidFill>
                <a:effectLst/>
                <a:latin typeface="EC Square Sans Pro" panose="020B0506040000020004" pitchFamily="34" charset="0"/>
              </a:rPr>
              <a:t>When an infection does not respond to a first-line antimicrobial treatment </a:t>
            </a:r>
            <a:r>
              <a:rPr lang="en-GB" sz="1800" b="0" i="0" u="none" strike="noStrike" dirty="0">
                <a:solidFill>
                  <a:srgbClr val="3F4A52"/>
                </a:solidFill>
                <a:effectLst/>
                <a:latin typeface="EC Square Sans Pro" panose="020B0506040000020004" pitchFamily="34" charset="0"/>
              </a:rPr>
              <a:t>("First-line treatment is the first recommended treatment option"), </a:t>
            </a:r>
            <a:r>
              <a:rPr lang="en-GB" sz="1100" b="0" i="0" dirty="0">
                <a:solidFill>
                  <a:srgbClr val="3F4A52"/>
                </a:solidFill>
                <a:effectLst/>
                <a:latin typeface="EC Square Sans Pro" panose="020B0506040000020004" pitchFamily="34" charset="0"/>
              </a:rPr>
              <a:t>healthcare professionals turn to </a:t>
            </a:r>
            <a:r>
              <a:rPr lang="en-GB" sz="1100" b="1" i="0" dirty="0">
                <a:solidFill>
                  <a:srgbClr val="3F4A52"/>
                </a:solidFill>
                <a:effectLst/>
                <a:latin typeface="EC Square Sans Pro" panose="020B0506040000020004" pitchFamily="34" charset="0"/>
              </a:rPr>
              <a:t>more expensive</a:t>
            </a:r>
            <a:r>
              <a:rPr lang="en-GB" sz="1100" b="0" i="0" dirty="0">
                <a:solidFill>
                  <a:srgbClr val="3F4A52"/>
                </a:solidFill>
                <a:effectLst/>
                <a:latin typeface="EC Square Sans Pro" panose="020B0506040000020004" pitchFamily="34" charset="0"/>
              </a:rPr>
              <a:t> </a:t>
            </a:r>
            <a:r>
              <a:rPr lang="en-GB" sz="1100" b="1" i="0" dirty="0">
                <a:solidFill>
                  <a:srgbClr val="3F4A52"/>
                </a:solidFill>
                <a:effectLst/>
                <a:latin typeface="EC Square Sans Pro" panose="020B0506040000020004" pitchFamily="34" charset="0"/>
              </a:rPr>
              <a:t>alternatives</a:t>
            </a:r>
            <a:r>
              <a:rPr lang="en-GB" sz="1100" b="0" i="0" dirty="0">
                <a:solidFill>
                  <a:srgbClr val="3F4A52"/>
                </a:solidFill>
                <a:effectLst/>
                <a:latin typeface="EC Square Sans Pro" panose="020B0506040000020004" pitchFamily="34" charset="0"/>
              </a:rPr>
              <a:t>, such as second-and third-line drugs (the last treatment options available). Complications or the longer duration of a disease or treatment sometimes require </a:t>
            </a:r>
            <a:r>
              <a:rPr lang="en-GB" sz="1100" b="1" i="0" dirty="0">
                <a:solidFill>
                  <a:srgbClr val="3F4A52"/>
                </a:solidFill>
                <a:effectLst/>
                <a:latin typeface="EC Square Sans Pro" panose="020B0506040000020004" pitchFamily="34" charset="0"/>
              </a:rPr>
              <a:t>longer hospital stays</a:t>
            </a:r>
            <a:r>
              <a:rPr lang="en-GB" sz="1100" b="0" i="0" dirty="0">
                <a:solidFill>
                  <a:srgbClr val="3F4A52"/>
                </a:solidFill>
                <a:effectLst/>
                <a:latin typeface="EC Square Sans Pro" panose="020B0506040000020004" pitchFamily="34" charset="0"/>
              </a:rPr>
              <a:t>, with the corresponding costs.</a:t>
            </a:r>
          </a:p>
          <a:p>
            <a:pPr algn="l"/>
            <a:r>
              <a:rPr lang="en-GB" sz="1100" b="0" i="1" dirty="0">
                <a:solidFill>
                  <a:srgbClr val="000000"/>
                </a:solidFill>
                <a:effectLst/>
                <a:latin typeface="EC Square Sans Pro" panose="020B0506040000020004" pitchFamily="34" charset="0"/>
              </a:rPr>
              <a:t>Source:</a:t>
            </a:r>
            <a:r>
              <a:rPr lang="en-GB" sz="1100" b="0" i="0" dirty="0">
                <a:solidFill>
                  <a:srgbClr val="000000"/>
                </a:solidFill>
                <a:effectLst/>
                <a:latin typeface="EC Square Sans Pro" panose="020B0506040000020004" pitchFamily="34" charset="0"/>
              </a:rPr>
              <a:t> OECD (2018), </a:t>
            </a:r>
            <a:r>
              <a:rPr lang="en-GB" sz="1100" b="0" i="1" dirty="0">
                <a:solidFill>
                  <a:srgbClr val="000000"/>
                </a:solidFill>
                <a:effectLst/>
                <a:latin typeface="EC Square Sans Pro" panose="020B0506040000020004" pitchFamily="34" charset="0"/>
              </a:rPr>
              <a:t>Stemming the Superbug Tide: Just A Few Dollars More</a:t>
            </a:r>
            <a:r>
              <a:rPr lang="en-GB" sz="1100" b="0" i="0" dirty="0">
                <a:solidFill>
                  <a:srgbClr val="000000"/>
                </a:solidFill>
                <a:effectLst/>
                <a:latin typeface="EC Square Sans Pro" panose="020B0506040000020004" pitchFamily="34" charset="0"/>
              </a:rPr>
              <a:t>, OECD Health Policy Studies, OECD Publishing, Paris, </a:t>
            </a:r>
            <a:r>
              <a:rPr lang="en-GB" sz="1100" b="0" i="0" dirty="0">
                <a:solidFill>
                  <a:srgbClr val="000000"/>
                </a:solidFill>
                <a:effectLst/>
                <a:latin typeface="EC Square Sans Pro" panose="020B0506040000020004" pitchFamily="34" charset="0"/>
                <a:hlinkClick r:id="rId3"/>
              </a:rPr>
              <a:t>https://doi.org/10.1787/9789264307599-en</a:t>
            </a:r>
            <a:r>
              <a:rPr lang="en-GB" sz="1100" b="0" i="0" dirty="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Antimicrobial resistance (AMR) is the ability of micro-organisms to survive or grow despite antimicrobial agent that normally inhibits or kills that </a:t>
            </a:r>
            <a:r>
              <a:rPr lang="en-GB" sz="1100" dirty="0">
                <a:solidFill>
                  <a:srgbClr val="404040"/>
                </a:solidFill>
                <a:latin typeface="arial" panose="020B0604020202020204" pitchFamily="34" charset="0"/>
              </a:rPr>
              <a:t>micro-organism. </a:t>
            </a:r>
          </a:p>
          <a:p>
            <a:pPr algn="l"/>
            <a:r>
              <a:rPr lang="en-GB" sz="1100" dirty="0">
                <a:solidFill>
                  <a:srgbClr val="404040"/>
                </a:solidFill>
                <a:latin typeface="arial" panose="020B0604020202020204" pitchFamily="34" charset="0"/>
              </a:rPr>
              <a:t>It is the consequence of a natural selection and genetics. </a:t>
            </a:r>
            <a:r>
              <a:rPr lang="en-GB" sz="1100" b="0" i="0" dirty="0">
                <a:solidFill>
                  <a:srgbClr val="1F1F1F"/>
                </a:solidFill>
                <a:effectLst/>
                <a:latin typeface="Google Sans"/>
              </a:rPr>
              <a:t>Antibiotic resistance occurs too when bacteria change to protect themselves from an antibiotic. </a:t>
            </a:r>
          </a:p>
          <a:p>
            <a:pPr algn="l"/>
            <a:r>
              <a:rPr lang="en-GB" sz="1100" dirty="0">
                <a:solidFill>
                  <a:srgbClr val="404040"/>
                </a:solidFill>
                <a:latin typeface="arial" panose="020B0604020202020204" pitchFamily="34" charset="0"/>
              </a:rPr>
              <a:t>And additional human drivers promote resistance development such as: </a:t>
            </a:r>
          </a:p>
          <a:p>
            <a:pPr marL="285750" indent="-285750" algn="l">
              <a:buFont typeface="Arial" panose="020B0604020202020204" pitchFamily="34" charset="0"/>
              <a:buChar char="•"/>
            </a:pPr>
            <a:r>
              <a:rPr lang="en-GB" sz="1100" dirty="0">
                <a:solidFill>
                  <a:srgbClr val="404040"/>
                </a:solidFill>
                <a:latin typeface="arial" panose="020B0604020202020204" pitchFamily="34" charset="0"/>
              </a:rPr>
              <a:t>Inappropriate use: </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Overuse: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sharing antibiotics</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without the need for that</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antibiotics for viral infections and inflammation</a:t>
            </a:r>
          </a:p>
          <a:p>
            <a:pPr marL="742950" lvl="1" indent="-285750" algn="l">
              <a:buFont typeface="Arial" panose="020B0604020202020204" pitchFamily="34" charset="0"/>
              <a:buChar char="•"/>
            </a:pPr>
            <a:r>
              <a:rPr lang="en-GB" sz="1100" dirty="0">
                <a:solidFill>
                  <a:srgbClr val="404040"/>
                </a:solidFill>
                <a:latin typeface="arial" panose="020B0604020202020204" pitchFamily="34" charset="0"/>
              </a:rPr>
              <a:t>Misuse: </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using antimicrobials as animal growth promoters on farms or in aquaculture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not completing the course or taking an insufficient dose</a:t>
            </a:r>
          </a:p>
          <a:p>
            <a:pPr marL="1200150" lvl="2" indent="-285750" algn="l">
              <a:buFont typeface="Arial" panose="020B0604020202020204" pitchFamily="34" charset="0"/>
              <a:buChar char="•"/>
            </a:pPr>
            <a:r>
              <a:rPr lang="en-GB" sz="1100" dirty="0">
                <a:solidFill>
                  <a:srgbClr val="404040"/>
                </a:solidFill>
                <a:latin typeface="arial" panose="020B0604020202020204" pitchFamily="34" charset="0"/>
              </a:rPr>
              <a:t>taking antibiotics for the wrong indications such as viral infection and inflammation</a:t>
            </a:r>
          </a:p>
          <a:p>
            <a:pPr algn="l"/>
            <a:endParaRPr lang="en-GB" sz="1100" dirty="0">
              <a:solidFill>
                <a:srgbClr val="404040"/>
              </a:solidFill>
              <a:latin typeface="arial" panose="020B0604020202020204" pitchFamily="34" charset="0"/>
            </a:endParaRPr>
          </a:p>
          <a:p>
            <a:pPr algn="l"/>
            <a:r>
              <a:rPr lang="en-GB" sz="1100" b="0" i="0" u="none" strike="noStrike" baseline="0" dirty="0">
                <a:latin typeface="ECSquareSansPro-Regular"/>
              </a:rPr>
              <a:t>Over time, this makes antimicrobials less effective and ultimately useless in human and </a:t>
            </a:r>
            <a:r>
              <a:rPr lang="en-GB" sz="1100" b="0" i="0" u="none" strike="noStrike" baseline="0" dirty="0">
                <a:solidFill>
                  <a:srgbClr val="FFFFFF"/>
                </a:solidFill>
                <a:latin typeface="ECSquareSansPro-Regular"/>
              </a:rPr>
              <a:t>veterinary medicine.</a:t>
            </a:r>
            <a:endParaRPr lang="en-GB" sz="1100" b="0" i="0" u="none" strike="noStrike" baseline="0" dirty="0">
              <a:latin typeface="ArialMT"/>
            </a:endParaRPr>
          </a:p>
          <a:p>
            <a:r>
              <a:rPr lang="en-GB" sz="1100" b="0" i="0" dirty="0">
                <a:solidFill>
                  <a:srgbClr val="1F1F1F"/>
                </a:solidFill>
                <a:effectLst/>
                <a:latin typeface="Google Sans"/>
              </a:rPr>
              <a:t>All bacteria spread through air, water, soil, food or living vectors. </a:t>
            </a:r>
          </a:p>
          <a:p>
            <a:r>
              <a:rPr lang="en-GB" sz="1100" b="0" i="0" dirty="0">
                <a:solidFill>
                  <a:srgbClr val="1F1F1F"/>
                </a:solidFill>
                <a:effectLst/>
                <a:latin typeface="Google Sans"/>
              </a:rPr>
              <a:t>Next slide illustrates the various directions of spread.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n-GB" sz="1100" b="0" i="0" u="none" strike="noStrike" baseline="0" dirty="0">
                <a:latin typeface="EC Square Sans Pro" panose="020B0506040000020004" pitchFamily="34" charset="0"/>
              </a:rPr>
              <a:t>The One Health concept recognises that human health is tightly connected to the health of animals and the environment, i.e. that animal feed, human food, animal and</a:t>
            </a:r>
          </a:p>
          <a:p>
            <a:pPr algn="l"/>
            <a:r>
              <a:rPr lang="en-GB" sz="1100" b="0" i="0" u="none" strike="noStrike" baseline="0" dirty="0">
                <a:latin typeface="EC Square Sans Pro" panose="020B0506040000020004" pitchFamily="34" charset="0"/>
              </a:rPr>
              <a:t>human health, and environmental contamination are closely linked. </a:t>
            </a:r>
          </a:p>
          <a:p>
            <a:pPr algn="l"/>
            <a:endParaRPr lang="en-GB" sz="1100" b="0" i="0" u="none" strike="noStrike" baseline="0" dirty="0">
              <a:solidFill>
                <a:srgbClr val="404040"/>
              </a:solidFill>
              <a:effectLst/>
              <a:latin typeface="EC Square Sans Pro" panose="020B0506040000020004" pitchFamily="34" charset="0"/>
            </a:endParaRPr>
          </a:p>
          <a:p>
            <a:r>
              <a:rPr lang="en-GB" sz="1100" b="0" i="0" dirty="0">
                <a:solidFill>
                  <a:srgbClr val="1C1D1E"/>
                </a:solidFill>
                <a:effectLst/>
                <a:latin typeface="EC Square Sans Pro" panose="020B0506040000020004" pitchFamily="34" charset="0"/>
              </a:rPr>
              <a:t>This reflects the European Commission's 'One Health' approach to AMR, by addressing the human and veterinary sectors together in a holistic and coordinated approach</a:t>
            </a:r>
          </a:p>
          <a:p>
            <a:endParaRPr lang="en-GB" sz="1100" b="0" i="0" dirty="0">
              <a:solidFill>
                <a:srgbClr val="1C1D1E"/>
              </a:solidFill>
              <a:effectLst/>
              <a:latin typeface="EC Square Sans Pro" panose="020B0506040000020004" pitchFamily="34" charset="0"/>
            </a:endParaRPr>
          </a:p>
          <a:p>
            <a:r>
              <a:rPr lang="en-GB" sz="1100" b="0" i="0" dirty="0">
                <a:solidFill>
                  <a:srgbClr val="202122"/>
                </a:solidFill>
                <a:effectLst/>
                <a:latin typeface="EC Square Sans Pro" panose="020B0506040000020004" pitchFamily="34" charset="0"/>
              </a:rPr>
              <a:t>Increased antibiotic use is a matter </a:t>
            </a:r>
            <a:r>
              <a:rPr lang="en-GB" sz="1100" b="0" i="0" kern="1200" dirty="0">
                <a:solidFill>
                  <a:srgbClr val="202122"/>
                </a:solidFill>
                <a:effectLst/>
                <a:latin typeface="EC Square Sans Pro" panose="020B0506040000020004" pitchFamily="34" charset="0"/>
              </a:rPr>
              <a:t>of concern as </a:t>
            </a:r>
            <a:r>
              <a:rPr lang="en-GB" sz="1100" b="0" i="0" kern="1200" dirty="0">
                <a:solidFill>
                  <a:srgbClr val="202122"/>
                </a:solidFill>
                <a:effectLst/>
                <a:latin typeface="EC Square Sans Pro" panose="020B0506040000020004" pitchFamily="34" charset="0"/>
                <a:hlinkClick r:id="rId3" tooltip="Antibiotic resistance">
                  <a:extLst>
                    <a:ext uri="{A12FA001-AC4F-418D-AE19-62706E023703}">
                      <ahyp:hlinkClr xmlns:ahyp="http://schemas.microsoft.com/office/drawing/2018/hyperlinkcolor" val="tx"/>
                    </a:ext>
                  </a:extLst>
                </a:hlinkClick>
              </a:rPr>
              <a:t>antibiotic resistance</a:t>
            </a:r>
            <a:r>
              <a:rPr lang="en-GB" sz="1100" b="0" i="0" kern="1200" dirty="0">
                <a:solidFill>
                  <a:srgbClr val="202122"/>
                </a:solidFill>
                <a:effectLst/>
                <a:latin typeface="EC Square Sans Pro" panose="020B0506040000020004" pitchFamily="34" charset="0"/>
              </a:rPr>
              <a:t> is considered to be a serious threat to human and animal health and welfare in the future, and growing levels of antibiotics or antibiotic-resistant bacteria in the environment could increase the </a:t>
            </a:r>
            <a:r>
              <a:rPr lang="en-GB" sz="1100" b="0" i="0" dirty="0">
                <a:solidFill>
                  <a:srgbClr val="202122"/>
                </a:solidFill>
                <a:effectLst/>
                <a:latin typeface="EC Square Sans Pro" panose="020B0506040000020004" pitchFamily="34" charset="0"/>
              </a:rPr>
              <a:t>numbers of drug-resistant infections in both.</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202122"/>
                </a:solidFill>
                <a:effectLst/>
                <a:latin typeface="EC Square Sans Pro" panose="020B0506040000020004" pitchFamily="34" charset="0"/>
              </a:rPr>
              <a:t>The wording of the graphic focuses on antimicrobial consumption in food-producing animals. But </a:t>
            </a:r>
            <a:r>
              <a:rPr lang="en-GB" sz="1800" dirty="0">
                <a:solidFill>
                  <a:srgbClr val="000000"/>
                </a:solidFill>
                <a:latin typeface="Adobe Clean DC"/>
              </a:rPr>
              <a:t>in principle, it is not limited to food-producing animals only despite the fact we're talking to farmers and food-producing animal vets. </a:t>
            </a:r>
            <a:endParaRPr lang="en-GB" sz="1800" dirty="0">
              <a:solidFill>
                <a:prstClr val="black"/>
              </a:solidFill>
              <a:latin typeface="Adobe Clean DC"/>
            </a:endParaRP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dirty="0">
                <a:solidFill>
                  <a:srgbClr val="3F4A52"/>
                </a:solidFill>
                <a:effectLst/>
                <a:latin typeface="Open Sans" panose="020B0606030504020204" pitchFamily="34" charset="0"/>
              </a:rPr>
              <a:t>In 2020, over </a:t>
            </a:r>
            <a:r>
              <a:rPr lang="en-GB" sz="1100" b="1" i="0" dirty="0">
                <a:solidFill>
                  <a:srgbClr val="3F4A52"/>
                </a:solidFill>
                <a:effectLst/>
                <a:latin typeface="Open Sans" panose="020B0606030504020204" pitchFamily="34" charset="0"/>
              </a:rPr>
              <a:t>800 000</a:t>
            </a:r>
            <a:r>
              <a:rPr lang="en-GB" sz="1100" b="0" i="0" dirty="0">
                <a:solidFill>
                  <a:srgbClr val="3F4A52"/>
                </a:solidFill>
                <a:effectLst/>
                <a:latin typeface="Open Sans" panose="020B0606030504020204" pitchFamily="34" charset="0"/>
              </a:rPr>
              <a:t> people were </a:t>
            </a:r>
            <a:r>
              <a:rPr lang="en-GB" sz="1100" b="1" i="0" dirty="0">
                <a:solidFill>
                  <a:srgbClr val="3F4A52"/>
                </a:solidFill>
                <a:effectLst/>
                <a:latin typeface="Open Sans" panose="020B0606030504020204" pitchFamily="34" charset="0"/>
              </a:rPr>
              <a:t>infected</a:t>
            </a:r>
            <a:r>
              <a:rPr lang="en-GB" sz="1100" b="0" i="0" dirty="0">
                <a:solidFill>
                  <a:srgbClr val="3F4A52"/>
                </a:solidFill>
                <a:effectLst/>
                <a:latin typeface="Open Sans" panose="020B0606030504020204" pitchFamily="34" charset="0"/>
              </a:rPr>
              <a:t> by antibiotic-resistant bacteria in Europe. The resultant diseases included pneumonia and bloodstream and intra-abdominal infections. (Source: ECDC European Centre for Disease Prevention and Control).</a:t>
            </a:r>
          </a:p>
          <a:p>
            <a:endParaRPr lang="es-ES" sz="1100" dirty="0"/>
          </a:p>
          <a:p>
            <a:r>
              <a:rPr lang="en-GB" sz="1100" b="0" i="0" dirty="0">
                <a:solidFill>
                  <a:srgbClr val="333333"/>
                </a:solidFill>
                <a:effectLst/>
                <a:latin typeface="Roboto" panose="02000000000000000000" pitchFamily="2" charset="0"/>
              </a:rPr>
              <a:t>Overall in the EU/EEA, AMR percentages for the bacterial species–antimicrobial group combinations under surveillance continue to be high:</a:t>
            </a:r>
          </a:p>
          <a:p>
            <a:pPr marL="171450" indent="-171450">
              <a:buFontTx/>
              <a:buChar char="-"/>
            </a:pPr>
            <a:r>
              <a:rPr lang="en-GB" sz="1100" b="0" i="0" dirty="0">
                <a:solidFill>
                  <a:srgbClr val="333333"/>
                </a:solidFill>
                <a:effectLst/>
                <a:latin typeface="Roboto" panose="02000000000000000000" pitchFamily="2" charset="0"/>
              </a:rPr>
              <a:t>carbapenem resistance in </a:t>
            </a:r>
            <a:r>
              <a:rPr lang="en-GB" sz="1100" b="0" i="1" dirty="0">
                <a:solidFill>
                  <a:srgbClr val="333333"/>
                </a:solidFill>
                <a:effectLst/>
                <a:latin typeface="Roboto" panose="02000000000000000000" pitchFamily="2" charset="0"/>
              </a:rPr>
              <a:t>Escherichia coli</a:t>
            </a:r>
            <a:r>
              <a:rPr lang="en-GB" sz="1100" b="0" i="0" dirty="0">
                <a:solidFill>
                  <a:srgbClr val="333333"/>
                </a:solidFill>
                <a:effectLst/>
                <a:latin typeface="Roboto" panose="02000000000000000000" pitchFamily="2" charset="0"/>
              </a:rPr>
              <a:t> and </a:t>
            </a:r>
            <a:r>
              <a:rPr lang="en-GB" sz="1100" b="0" i="1" dirty="0">
                <a:solidFill>
                  <a:srgbClr val="333333"/>
                </a:solidFill>
                <a:effectLst/>
                <a:latin typeface="Roboto" panose="02000000000000000000" pitchFamily="2" charset="0"/>
              </a:rPr>
              <a:t>Klebsiella pneumoniae </a:t>
            </a: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K. pneumoniae</a:t>
            </a:r>
            <a:r>
              <a:rPr lang="en-GB" sz="1100" b="0" i="0" dirty="0">
                <a:solidFill>
                  <a:srgbClr val="333333"/>
                </a:solidFill>
                <a:effectLst/>
                <a:latin typeface="Roboto" panose="02000000000000000000" pitchFamily="2" charset="0"/>
              </a:rPr>
              <a:t>),</a:t>
            </a:r>
          </a:p>
          <a:p>
            <a:pPr marL="171450" indent="-171450">
              <a:buFontTx/>
              <a:buChar char="-"/>
            </a:pPr>
            <a:r>
              <a:rPr lang="en-GB" sz="1100" b="0" i="0" dirty="0">
                <a:solidFill>
                  <a:srgbClr val="333333"/>
                </a:solidFill>
                <a:effectLst/>
                <a:latin typeface="Roboto" panose="02000000000000000000" pitchFamily="2" charset="0"/>
              </a:rPr>
              <a:t>vancomycin resistance in </a:t>
            </a:r>
            <a:r>
              <a:rPr lang="en-GB" sz="1100" b="0" i="1" dirty="0">
                <a:solidFill>
                  <a:srgbClr val="333333"/>
                </a:solidFill>
                <a:effectLst/>
                <a:latin typeface="Roboto" panose="02000000000000000000" pitchFamily="2" charset="0"/>
              </a:rPr>
              <a:t>Enterococcus faecium</a:t>
            </a:r>
            <a:r>
              <a:rPr lang="en-GB" sz="1100" b="0" i="0" dirty="0">
                <a:solidFill>
                  <a:srgbClr val="333333"/>
                </a:solidFill>
                <a:effectLst/>
                <a:latin typeface="Roboto" panose="02000000000000000000" pitchFamily="2" charset="0"/>
              </a:rPr>
              <a:t> showing a significant increase during 2016–2020. </a:t>
            </a:r>
          </a:p>
          <a:p>
            <a:pPr marL="171450" indent="-171450">
              <a:buFontTx/>
              <a:buChar char="-"/>
            </a:pPr>
            <a:r>
              <a:rPr lang="en-GB" sz="1100" b="0" i="0" dirty="0">
                <a:solidFill>
                  <a:srgbClr val="333333"/>
                </a:solidFill>
                <a:effectLst/>
                <a:latin typeface="Roboto" panose="02000000000000000000" pitchFamily="2" charset="0"/>
              </a:rPr>
              <a:t>High percentages of resistance to third-generation cephalosporins and carbapenems in </a:t>
            </a:r>
            <a:r>
              <a:rPr lang="en-GB" sz="1100" b="0" i="1" dirty="0">
                <a:solidFill>
                  <a:srgbClr val="333333"/>
                </a:solidFill>
                <a:effectLst/>
                <a:latin typeface="Roboto" panose="02000000000000000000" pitchFamily="2" charset="0"/>
              </a:rPr>
              <a:t>K.  Pneumoniae</a:t>
            </a:r>
            <a:endParaRPr lang="en-GB" sz="1100" b="0" i="0" dirty="0">
              <a:solidFill>
                <a:srgbClr val="333333"/>
              </a:solidFill>
              <a:effectLst/>
              <a:latin typeface="Roboto" panose="02000000000000000000" pitchFamily="2" charset="0"/>
            </a:endParaRPr>
          </a:p>
          <a:p>
            <a:pPr marL="171450" indent="-171450">
              <a:buFontTx/>
              <a:buChar char="-"/>
            </a:pPr>
            <a:r>
              <a:rPr lang="en-GB" sz="1100" b="0" i="0" dirty="0">
                <a:solidFill>
                  <a:srgbClr val="333333"/>
                </a:solidFill>
                <a:effectLst/>
                <a:latin typeface="Roboto" panose="02000000000000000000" pitchFamily="2" charset="0"/>
              </a:rPr>
              <a:t>high percentages of carbapenem-resistant </a:t>
            </a:r>
            <a:r>
              <a:rPr lang="en-GB" sz="1100" b="0" i="1" dirty="0">
                <a:solidFill>
                  <a:srgbClr val="333333"/>
                </a:solidFill>
                <a:effectLst/>
                <a:latin typeface="Roboto" panose="02000000000000000000" pitchFamily="2" charset="0"/>
              </a:rPr>
              <a:t>Acinetobacter </a:t>
            </a:r>
            <a:r>
              <a:rPr lang="en-GB" sz="1100" b="0" i="0" dirty="0">
                <a:solidFill>
                  <a:srgbClr val="333333"/>
                </a:solidFill>
                <a:effectLst/>
                <a:latin typeface="Roboto" panose="02000000000000000000" pitchFamily="2" charset="0"/>
              </a:rPr>
              <a:t>species and </a:t>
            </a:r>
            <a:r>
              <a:rPr lang="en-GB" sz="1100" b="0" i="1" dirty="0">
                <a:solidFill>
                  <a:srgbClr val="333333"/>
                </a:solidFill>
                <a:effectLst/>
                <a:latin typeface="Roboto" panose="02000000000000000000" pitchFamily="2" charset="0"/>
              </a:rPr>
              <a:t>Pseudomonas aeruginosa</a:t>
            </a: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a:t>
            </a:r>
            <a:r>
              <a:rPr lang="en-GB" sz="1100" b="0" i="1" dirty="0">
                <a:solidFill>
                  <a:srgbClr val="333333"/>
                </a:solidFill>
                <a:effectLst/>
                <a:latin typeface="Roboto" panose="02000000000000000000" pitchFamily="2" charset="0"/>
              </a:rPr>
              <a:t>Source</a:t>
            </a:r>
            <a:r>
              <a:rPr lang="en-GB" sz="1100" b="0" i="0" dirty="0">
                <a:solidFill>
                  <a:srgbClr val="333333"/>
                </a:solidFill>
                <a:effectLst/>
                <a:latin typeface="Roboto" panose="02000000000000000000" pitchFamily="2" charset="0"/>
              </a:rPr>
              <a:t>: Antimicrobial resistance surveillance in Europe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en-GB" sz="1100" b="0" i="0" dirty="0">
                <a:solidFill>
                  <a:srgbClr val="333333"/>
                </a:solidFill>
                <a:effectLst/>
                <a:latin typeface="Roboto" panose="02000000000000000000" pitchFamily="2" charset="0"/>
              </a:rPr>
              <a:t>in several countries in the European Region are of concern. </a:t>
            </a:r>
            <a:endParaRPr lang="es-ES" sz="110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dirty="0"/>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1F1F1F"/>
                </a:solidFill>
                <a:effectLst/>
                <a:latin typeface="Google Sans"/>
              </a:rPr>
              <a:t>Based on AMEG  listing  and Regulation 2022/1255</a:t>
            </a:r>
          </a:p>
          <a:p>
            <a:r>
              <a:rPr lang="en-GB" sz="1100" b="0" i="0" dirty="0">
                <a:solidFill>
                  <a:srgbClr val="1F1F1F"/>
                </a:solidFill>
                <a:effectLst/>
                <a:latin typeface="Google Sans"/>
              </a:rPr>
              <a:t>The aim is to explain many antimicrobials are the same classes we use in human and veterinary medicines and the difference between the different sorts of antimicrobials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41871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100" b="0" i="0" dirty="0">
                <a:solidFill>
                  <a:srgbClr val="404040"/>
                </a:solidFill>
                <a:effectLst/>
                <a:latin typeface="arial" panose="020B0604020202020204" pitchFamily="34" charset="0"/>
              </a:rPr>
              <a:t>From simplified summary JIACRA report: https://www.ecdc.europa.eu/sites/default/files/documents/simplified-summary-antimicrobial-consumption-resistance-bacteria-2019-2021.pdf</a:t>
            </a:r>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8386902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20.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40.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3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cid:image004.jpg@01D9F6A4.3DC88080" TargetMode="External"/><Relationship Id="rId10" Type="http://schemas.openxmlformats.org/officeDocument/2006/relationships/image" Target="../media/image17.png"/><Relationship Id="rId4" Type="http://schemas.openxmlformats.org/officeDocument/2006/relationships/image" Target="../media/image12.jpeg"/><Relationship Id="rId9"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17/09/2024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screen">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print">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descr="Interfaz de usuario gráfica&#10;&#10;Descripción generada automáticamente">
            <a:extLst>
              <a:ext uri="{FF2B5EF4-FFF2-40B4-BE49-F238E27FC236}">
                <a16:creationId xmlns:a16="http://schemas.microsoft.com/office/drawing/2014/main" id="{CAFA4BC5-2257-40A4-B395-98CD2A8A41B0}"/>
              </a:ext>
            </a:extLst>
          </p:cNvPr>
          <p:cNvPicPr/>
          <p:nvPr userDrawn="1"/>
        </p:nvPicPr>
        <p:blipFill>
          <a:blip r:embed="rId11" r:link="rId12" cstate="print">
            <a:extLst>
              <a:ext uri="{28A0092B-C50C-407E-A947-70E740481C1C}">
                <a14:useLocalDpi xmlns:a14="http://schemas.microsoft.com/office/drawing/2010/main"/>
              </a:ext>
            </a:extLst>
          </a:blip>
          <a:srcRect/>
          <a:stretch>
            <a:fillRect/>
          </a:stretch>
        </p:blipFill>
        <p:spPr bwMode="auto">
          <a:xfrm>
            <a:off x="8771579" y="5797550"/>
            <a:ext cx="3429000" cy="838200"/>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screen">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a:stretch>
            <a:fillRect/>
          </a:stretch>
        </p:blipFill>
        <p:spPr>
          <a:xfrm>
            <a:off x="8425332" y="6300126"/>
            <a:ext cx="574476" cy="411353"/>
          </a:xfrm>
          <a:prstGeom prst="rect">
            <a:avLst/>
          </a:prstGeom>
        </p:spPr>
      </p:pic>
    </p:spTree>
    <p:extLst>
      <p:ext uri="{BB962C8B-B14F-4D97-AF65-F5344CB8AC3E}">
        <p14:creationId xmlns:p14="http://schemas.microsoft.com/office/powerpoint/2010/main" val="2719373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13549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17/09/2024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 id="214748370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sv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84.png"/></Relationships>
</file>

<file path=ppt/slides/_rels/slide18.xml.rels><?xml version="1.0" encoding="UTF-8" standalone="yes"?>
<Relationships xmlns="http://schemas.openxmlformats.org/package/2006/relationships"><Relationship Id="rId3" Type="http://schemas.openxmlformats.org/officeDocument/2006/relationships/hyperlink" Target="https://www.ema.europa.eu/en/documents/report/sales-veterinary-antimicrobial-agents-31-european-countries-2022-trends-2010-2022-thirteen-esvac_en.pdf"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63.png"/><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4.jpe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93.png"/><Relationship Id="rId5" Type="http://schemas.microsoft.com/office/2017/06/relationships/model3d" Target="../media/model3d1.glb"/><Relationship Id="rId4" Type="http://schemas.openxmlformats.org/officeDocument/2006/relationships/image" Target="../media/image9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4.xml"/><Relationship Id="rId16" Type="http://schemas.openxmlformats.org/officeDocument/2006/relationships/image" Target="../media/image55.svg"/><Relationship Id="rId1" Type="http://schemas.openxmlformats.org/officeDocument/2006/relationships/slideLayout" Target="../slideLayouts/slideLayout26.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jpeg"/><Relationship Id="rId9"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es-ES" sz="3600" b="1" dirty="0">
                <a:latin typeface="EC Square Sans Pro" panose="020B0506040000020004" pitchFamily="34" charset="0"/>
              </a:rPr>
              <a:t>LITHUANIA</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s-ES" dirty="0">
                <a:latin typeface="EC Square Sans Pro" panose="020B0506040000020004" pitchFamily="34" charset="0"/>
              </a:rPr>
              <a:t>25 SEPTEMBER 2024</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4800" b="1" dirty="0">
                <a:solidFill>
                  <a:srgbClr val="003399"/>
                </a:solidFill>
                <a:latin typeface="EC Square Sans Pro" panose="020B0506040000020004" pitchFamily="34" charset="0"/>
              </a:rPr>
              <a:t>“</a:t>
            </a:r>
            <a:r>
              <a:rPr lang="es-ES" sz="4800" b="1" dirty="0" err="1">
                <a:solidFill>
                  <a:srgbClr val="003399"/>
                </a:solidFill>
                <a:latin typeface="EC Square Sans Pro" panose="020B0506040000020004" pitchFamily="34" charset="0"/>
              </a:rPr>
              <a:t>Farm</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to</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fork</a:t>
            </a:r>
            <a:r>
              <a:rPr lang="es-ES" sz="4800" b="1" dirty="0">
                <a:solidFill>
                  <a:srgbClr val="003399"/>
                </a:solidFill>
                <a:latin typeface="EC Square Sans Pro" panose="020B0506040000020004" pitchFamily="34" charset="0"/>
              </a:rPr>
              <a:t>” </a:t>
            </a:r>
            <a:r>
              <a:rPr lang="es-ES" sz="4800" b="1" dirty="0" err="1">
                <a:solidFill>
                  <a:srgbClr val="003399"/>
                </a:solidFill>
                <a:latin typeface="EC Square Sans Pro" panose="020B0506040000020004" pitchFamily="34" charset="0"/>
              </a:rPr>
              <a:t>Objective</a:t>
            </a:r>
            <a:endParaRPr lang="es-ES" sz="4800" b="1" kern="0" dirty="0">
              <a:solidFill>
                <a:srgbClr val="003399"/>
              </a:solidFill>
              <a:latin typeface="EC Square Sans Pro" panose="020B0506040000020004" pitchFamily="34" charset="0"/>
            </a:endParaRP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0" i="0" u="none" strike="noStrike" baseline="0" dirty="0">
                <a:solidFill>
                  <a:schemeClr val="bg1"/>
                </a:solidFill>
                <a:latin typeface="EC Square Sans Pro" panose="020B0506040000020004" pitchFamily="34" charset="0"/>
              </a:rPr>
              <a:t>50% reduction of overall EU </a:t>
            </a:r>
          </a:p>
          <a:p>
            <a:pPr algn="ctr"/>
            <a:r>
              <a:rPr lang="en-GB" sz="4400" b="0" i="0" u="none" strike="noStrike" baseline="0" dirty="0">
                <a:solidFill>
                  <a:schemeClr val="bg1"/>
                </a:solidFill>
                <a:latin typeface="EC Square Sans Pro" panose="020B0506040000020004" pitchFamily="34" charset="0"/>
              </a:rPr>
              <a:t>sales of antimicrobials for </a:t>
            </a:r>
          </a:p>
          <a:p>
            <a:pPr algn="ctr"/>
            <a:r>
              <a:rPr lang="en-GB" sz="4400" b="0" i="0" u="none" strike="noStrike" baseline="0" dirty="0">
                <a:solidFill>
                  <a:schemeClr val="bg1"/>
                </a:solidFill>
                <a:latin typeface="EC Square Sans Pro" panose="020B0506040000020004" pitchFamily="34" charset="0"/>
              </a:rPr>
              <a:t>farmed animals and </a:t>
            </a:r>
          </a:p>
          <a:p>
            <a:pPr algn="ctr"/>
            <a:r>
              <a:rPr lang="en-GB" sz="4400" b="0" i="0" u="none" strike="noStrike" baseline="0" dirty="0">
                <a:solidFill>
                  <a:schemeClr val="bg1"/>
                </a:solidFill>
                <a:latin typeface="EC Square Sans Pro" panose="020B0506040000020004" pitchFamily="34" charset="0"/>
              </a:rPr>
              <a:t>in aquaculture by 2030</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a:stretch>
            <a:fillRect/>
          </a:stretch>
        </p:blipFill>
        <p:spPr>
          <a:xfrm>
            <a:off x="7852426" y="4806950"/>
            <a:ext cx="4187492" cy="1807601"/>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rmAutofit/>
          </a:bodyPr>
          <a:lstStyle/>
          <a:p>
            <a:pPr marL="0" indent="0">
              <a:buNone/>
            </a:pPr>
            <a:r>
              <a:rPr lang="en-GB" sz="1800" dirty="0">
                <a:latin typeface="EC Square Sans Pro" panose="020B0506040000020004" pitchFamily="34" charset="0"/>
              </a:rPr>
              <a:t>European Medicines Agency (EMA) - Thirteen </a:t>
            </a:r>
            <a:r>
              <a:rPr lang="en-GB" sz="1800" b="1" dirty="0">
                <a:latin typeface="EC Square Sans Pro" panose="020B0506040000020004" pitchFamily="34" charset="0"/>
              </a:rPr>
              <a:t>E</a:t>
            </a:r>
            <a:r>
              <a:rPr lang="en-GB" sz="1800" dirty="0">
                <a:latin typeface="EC Square Sans Pro" panose="020B0506040000020004" pitchFamily="34" charset="0"/>
              </a:rPr>
              <a:t>uropean </a:t>
            </a:r>
            <a:r>
              <a:rPr lang="en-GB" sz="1800" b="1" dirty="0">
                <a:latin typeface="EC Square Sans Pro" panose="020B0506040000020004" pitchFamily="34" charset="0"/>
              </a:rPr>
              <a:t>S</a:t>
            </a:r>
            <a:r>
              <a:rPr lang="en-GB" sz="1800" dirty="0">
                <a:latin typeface="EC Square Sans Pro" panose="020B0506040000020004" pitchFamily="34" charset="0"/>
              </a:rPr>
              <a:t>urveillance of </a:t>
            </a:r>
            <a:r>
              <a:rPr lang="en-GB" sz="1800" b="1" dirty="0">
                <a:latin typeface="EC Square Sans Pro" panose="020B0506040000020004" pitchFamily="34" charset="0"/>
              </a:rPr>
              <a:t>V</a:t>
            </a:r>
            <a:r>
              <a:rPr lang="en-GB" sz="1800" dirty="0">
                <a:latin typeface="EC Square Sans Pro" panose="020B0506040000020004" pitchFamily="34" charset="0"/>
              </a:rPr>
              <a:t>eterinary </a:t>
            </a:r>
            <a:r>
              <a:rPr lang="en-GB" sz="1800" b="1" dirty="0">
                <a:latin typeface="EC Square Sans Pro" panose="020B0506040000020004" pitchFamily="34" charset="0"/>
              </a:rPr>
              <a:t>A</a:t>
            </a:r>
            <a:r>
              <a:rPr lang="en-GB" sz="1800" dirty="0">
                <a:latin typeface="EC Square Sans Pro" panose="020B0506040000020004" pitchFamily="34" charset="0"/>
              </a:rPr>
              <a:t>ntimicrobial </a:t>
            </a:r>
            <a:r>
              <a:rPr lang="en-GB" sz="1800" b="1" dirty="0">
                <a:latin typeface="EC Square Sans Pro" panose="020B0506040000020004" pitchFamily="34" charset="0"/>
              </a:rPr>
              <a:t>C</a:t>
            </a:r>
            <a:r>
              <a:rPr lang="en-GB" sz="1800" dirty="0">
                <a:latin typeface="EC Square Sans Pro" panose="020B0506040000020004" pitchFamily="34" charset="0"/>
              </a:rPr>
              <a:t>onsumption – ESVAC report 2022</a:t>
            </a:r>
          </a:p>
          <a:p>
            <a:pPr marL="0" indent="0">
              <a:buNone/>
            </a:pPr>
            <a:endParaRPr lang="en-GB" dirty="0"/>
          </a:p>
        </p:txBody>
      </p:sp>
      <p:pic>
        <p:nvPicPr>
          <p:cNvPr id="4" name="Imagen 3">
            <a:extLst>
              <a:ext uri="{FF2B5EF4-FFF2-40B4-BE49-F238E27FC236}">
                <a16:creationId xmlns:a16="http://schemas.microsoft.com/office/drawing/2014/main" id="{A1C6613E-8F60-4FBC-942B-2D543FE3E53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en-US" sz="2800" dirty="0">
                <a:solidFill>
                  <a:schemeClr val="bg1"/>
                </a:solidFill>
                <a:latin typeface="EC Square Sans Pro" panose="020B0506040000020004" pitchFamily="34" charset="0"/>
              </a:rPr>
              <a:t>ESVAC = European Surveillance of Veterinary Antimicrobial Consumption</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en-US" sz="2400" dirty="0">
                <a:latin typeface="EC Square Sans Pro" panose="020B0506040000020004"/>
              </a:rPr>
              <a:t>- Overall sales of veterinary antibiotics in 2022 for 31 countries</a:t>
            </a:r>
            <a:br>
              <a:rPr lang="en-US" sz="2400" dirty="0">
                <a:latin typeface="EC Square Sans Pro" panose="020B0506040000020004"/>
              </a:rPr>
            </a:br>
            <a:endParaRPr lang="en-US" sz="2400" dirty="0">
              <a:latin typeface="EC Square Sans Pro" panose="020B0506040000020004"/>
            </a:endParaRPr>
          </a:p>
          <a:p>
            <a:r>
              <a:rPr lang="en-US" sz="2400" dirty="0">
                <a:latin typeface="EC Square Sans Pro" panose="020B0506040000020004"/>
              </a:rPr>
              <a:t>- Trends from 2011 to 2022 in 25 ESVAC-participating countries: </a:t>
            </a:r>
          </a:p>
          <a:p>
            <a:pPr marL="342900" indent="-342900">
              <a:buFont typeface="Wingdings" panose="05000000000000000000" pitchFamily="2" charset="2"/>
              <a:buChar char="ü"/>
            </a:pPr>
            <a:r>
              <a:rPr lang="en-US" sz="2400" b="1" dirty="0">
                <a:solidFill>
                  <a:schemeClr val="accent6">
                    <a:lumMod val="75000"/>
                  </a:schemeClr>
                </a:solidFill>
                <a:latin typeface="EC Square Sans Pro" panose="020B0506040000020004"/>
              </a:rPr>
              <a:t>- 53.0% total sales </a:t>
            </a:r>
          </a:p>
          <a:p>
            <a:pPr marL="342900" indent="-342900">
              <a:buFont typeface="Wingdings" panose="05000000000000000000" pitchFamily="2" charset="2"/>
              <a:buChar char="ü"/>
            </a:pPr>
            <a:r>
              <a:rPr lang="en-US" sz="2400" dirty="0">
                <a:latin typeface="EC Square Sans Pro" panose="020B0506040000020004"/>
              </a:rPr>
              <a:t>- 49.0% sales of 3rd- and 4th-gen cephalosporins </a:t>
            </a:r>
          </a:p>
          <a:p>
            <a:pPr marL="342900" indent="-342900">
              <a:buFont typeface="Wingdings" panose="05000000000000000000" pitchFamily="2" charset="2"/>
              <a:buChar char="ü"/>
            </a:pPr>
            <a:r>
              <a:rPr lang="en-US" sz="2400" dirty="0">
                <a:latin typeface="EC Square Sans Pro" panose="020B0506040000020004"/>
              </a:rPr>
              <a:t>- 44.0% sales of all quinolones </a:t>
            </a:r>
          </a:p>
          <a:p>
            <a:pPr marL="342900" indent="-342900">
              <a:buFont typeface="Wingdings" panose="05000000000000000000" pitchFamily="2" charset="2"/>
              <a:buChar char="ü"/>
            </a:pPr>
            <a:r>
              <a:rPr lang="en-US" sz="2400" dirty="0">
                <a:latin typeface="EC Square Sans Pro" panose="020B0506040000020004"/>
              </a:rPr>
              <a:t>- 81.0% sales of polymyxins</a:t>
            </a:r>
          </a:p>
        </p:txBody>
      </p:sp>
    </p:spTree>
    <p:extLst>
      <p:ext uri="{BB962C8B-B14F-4D97-AF65-F5344CB8AC3E}">
        <p14:creationId xmlns:p14="http://schemas.microsoft.com/office/powerpoint/2010/main" val="376570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a:xfrm>
            <a:off x="893928" y="267325"/>
            <a:ext cx="10972800" cy="685800"/>
          </a:xfrm>
        </p:spPr>
        <p:txBody>
          <a:bodyPr>
            <a:normAutofit fontScale="77500" lnSpcReduction="20000"/>
          </a:bodyPr>
          <a:lstStyle/>
          <a:p>
            <a:pPr marL="0" indent="0">
              <a:buNone/>
            </a:pPr>
            <a:r>
              <a:rPr lang="en-GB" sz="4000" b="1" dirty="0">
                <a:latin typeface="EC Square Sans Pro" panose="020B0506040000020004" pitchFamily="34" charset="0"/>
                <a:cs typeface="+mn-cs"/>
              </a:rPr>
              <a:t>In 2022, just over half the reduction target was reached</a:t>
            </a:r>
          </a:p>
        </p:txBody>
      </p:sp>
      <p:pic>
        <p:nvPicPr>
          <p:cNvPr id="6" name="Imagen 5">
            <a:extLst>
              <a:ext uri="{FF2B5EF4-FFF2-40B4-BE49-F238E27FC236}">
                <a16:creationId xmlns:a16="http://schemas.microsoft.com/office/drawing/2014/main" id="{FA7F78ED-CDB6-44F6-A041-001235AAB6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9600" y="1337524"/>
            <a:ext cx="7786914" cy="5533176"/>
          </a:xfrm>
          <a:prstGeom prst="rect">
            <a:avLst/>
          </a:prstGeom>
        </p:spPr>
      </p:pic>
      <p:sp>
        <p:nvSpPr>
          <p:cNvPr id="7" name="Rectángulo redondeado 13">
            <a:extLst>
              <a:ext uri="{FF2B5EF4-FFF2-40B4-BE49-F238E27FC236}">
                <a16:creationId xmlns:a16="http://schemas.microsoft.com/office/drawing/2014/main" id="{D8076120-9DAB-477A-884D-068AEEECE108}"/>
              </a:ext>
            </a:extLst>
          </p:cNvPr>
          <p:cNvSpPr/>
          <p:nvPr/>
        </p:nvSpPr>
        <p:spPr>
          <a:xfrm>
            <a:off x="586926" y="2498770"/>
            <a:ext cx="2504626" cy="1873159"/>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600" b="1" dirty="0">
                <a:solidFill>
                  <a:schemeClr val="bg1"/>
                </a:solidFill>
                <a:latin typeface="EC Square Sans Pro" panose="020B0506040000020004" pitchFamily="34" charset="0"/>
              </a:rPr>
              <a:t>Changes in average overall sales</a:t>
            </a:r>
            <a:endParaRPr lang="en-GB" sz="3600" b="1" kern="0" dirty="0">
              <a:solidFill>
                <a:schemeClr val="bg1"/>
              </a:solidFill>
              <a:latin typeface="EC Square Sans Pro" panose="020B0506040000020004" pitchFamily="34" charset="0"/>
            </a:endParaRPr>
          </a:p>
        </p:txBody>
      </p:sp>
      <p:pic>
        <p:nvPicPr>
          <p:cNvPr id="10" name="Gráfico 9" descr="Flecha: curva ligera con relleno sólido">
            <a:extLst>
              <a:ext uri="{FF2B5EF4-FFF2-40B4-BE49-F238E27FC236}">
                <a16:creationId xmlns:a16="http://schemas.microsoft.com/office/drawing/2014/main" id="{23FA7A3F-E347-4895-9C9D-1F5BF39ED13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192096">
            <a:off x="6872350" y="3755295"/>
            <a:ext cx="1263099" cy="1002207"/>
          </a:xfrm>
          <a:prstGeom prst="rect">
            <a:avLst/>
          </a:prstGeom>
        </p:spPr>
      </p:pic>
      <p:pic>
        <p:nvPicPr>
          <p:cNvPr id="12" name="Gráfico 11" descr="Cinta de premiación">
            <a:extLst>
              <a:ext uri="{FF2B5EF4-FFF2-40B4-BE49-F238E27FC236}">
                <a16:creationId xmlns:a16="http://schemas.microsoft.com/office/drawing/2014/main" id="{72FE7FBD-83B6-40A5-A33D-87821B4189F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06200" y="4445201"/>
            <a:ext cx="1119725" cy="1119725"/>
          </a:xfrm>
          <a:prstGeom prst="rect">
            <a:avLst/>
          </a:prstGeom>
        </p:spPr>
      </p:pic>
      <p:sp>
        <p:nvSpPr>
          <p:cNvPr id="13" name="Marcador de texto 1">
            <a:extLst>
              <a:ext uri="{FF2B5EF4-FFF2-40B4-BE49-F238E27FC236}">
                <a16:creationId xmlns:a16="http://schemas.microsoft.com/office/drawing/2014/main" id="{D6CAC05F-9F34-4F5B-A379-552DA8DDFB51}"/>
              </a:ext>
            </a:extLst>
          </p:cNvPr>
          <p:cNvSpPr txBox="1">
            <a:spLocks/>
          </p:cNvSpPr>
          <p:nvPr/>
        </p:nvSpPr>
        <p:spPr>
          <a:xfrm>
            <a:off x="7605485" y="3913498"/>
            <a:ext cx="1919515" cy="8172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6000" b="1" dirty="0">
                <a:latin typeface="EC Square Sans Pro" panose="020B0506040000020004" pitchFamily="34" charset="0"/>
                <a:cs typeface="+mn-cs"/>
              </a:rPr>
              <a:t>53%</a:t>
            </a:r>
          </a:p>
        </p:txBody>
      </p:sp>
      <p:sp>
        <p:nvSpPr>
          <p:cNvPr id="3" name="CuadroTexto 2">
            <a:extLst>
              <a:ext uri="{FF2B5EF4-FFF2-40B4-BE49-F238E27FC236}">
                <a16:creationId xmlns:a16="http://schemas.microsoft.com/office/drawing/2014/main" id="{A33F3E35-C225-4C9C-8A96-03DF72B48998}"/>
              </a:ext>
            </a:extLst>
          </p:cNvPr>
          <p:cNvSpPr txBox="1"/>
          <p:nvPr/>
        </p:nvSpPr>
        <p:spPr>
          <a:xfrm>
            <a:off x="8763000" y="1728718"/>
            <a:ext cx="3124200" cy="1261884"/>
          </a:xfrm>
          <a:prstGeom prst="rect">
            <a:avLst/>
          </a:prstGeom>
          <a:noFill/>
        </p:spPr>
        <p:txBody>
          <a:bodyPr wrap="square" rtlCol="0">
            <a:spAutoFit/>
          </a:bodyPr>
          <a:lstStyle/>
          <a:p>
            <a:r>
              <a:rPr lang="en-GB" sz="2000" dirty="0"/>
              <a:t>The trend over the years shows a reduction of use of antimicrobials</a:t>
            </a:r>
          </a:p>
          <a:p>
            <a:r>
              <a:rPr lang="en-GB" sz="800" dirty="0"/>
              <a:t>Calculated by measuring the amount of antimicrobials used per kilo of meat produced over the years</a:t>
            </a:r>
          </a:p>
        </p:txBody>
      </p:sp>
    </p:spTree>
    <p:extLst>
      <p:ext uri="{BB962C8B-B14F-4D97-AF65-F5344CB8AC3E}">
        <p14:creationId xmlns:p14="http://schemas.microsoft.com/office/powerpoint/2010/main" val="429202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As of 2024, EU Member States must report annual data on the volume of </a:t>
            </a:r>
            <a:r>
              <a:rPr kumimoji="0" lang="en-US" sz="2000" b="1" i="0" u="sng" strike="noStrike" kern="0" cap="none" spc="0" normalizeH="0" baseline="0" noProof="0" dirty="0">
                <a:ln>
                  <a:noFill/>
                </a:ln>
                <a:solidFill>
                  <a:srgbClr val="FFFFFF"/>
                </a:solidFill>
                <a:effectLst/>
                <a:uLnTx/>
                <a:uFillTx/>
                <a:latin typeface="Montserrat" panose="00000500000000000000" pitchFamily="2" charset="0"/>
                <a:ea typeface="+mn-ea"/>
                <a:cs typeface="+mn-cs"/>
              </a:rPr>
              <a:t>sales and use </a:t>
            </a:r>
            <a:r>
              <a:rPr kumimoji="0" lang="en-U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rPr>
              <a:t>of antimicrobial medicinal products in animals for the preceding year</a:t>
            </a:r>
            <a:endParaRPr kumimoji="0" lang="es-ES" sz="2000" b="1" i="0" u="none" strike="noStrike" kern="0" cap="none" spc="0" normalizeH="0" baseline="0" noProof="0" dirty="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en-GB"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Data Collection on sales and use of antimicrobials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535531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EU countries must start collecting on use data: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Cattle, pigs, poultry → as of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All other food-producing animals → from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Dogs, cats and fur animals → from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EMA will publish the first report on 31 March 2025, afterwards by 31 December covering the preceding year</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EC Square Sans Pro" panose="020B0506040000020004"/>
              </a:rPr>
              <a:t>Data will be detailed with relevant animal species, categories or stages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47317"/>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Data to be collected for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Antidiarrheals, intestinal anti-inflammatory and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a:t>
            </a:r>
            <a:r>
              <a:rPr kumimoji="0" lang="en-US" sz="1800" b="0" i="0" u="none" strike="noStrike" kern="0" cap="none" spc="0" normalizeH="0" baseline="0" noProof="0" dirty="0">
                <a:ln>
                  <a:noFill/>
                </a:ln>
                <a:solidFill>
                  <a:srgbClr val="000000"/>
                </a:solidFill>
                <a:effectLst/>
                <a:uLnTx/>
                <a:uFillTx/>
                <a:latin typeface="EC Square Sans Pro" panose="020B0506040000020004"/>
              </a:rPr>
              <a:t> agents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2. Gynecological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antiinfectives</a:t>
            </a:r>
            <a:r>
              <a:rPr kumimoji="0" lang="en-US" sz="1800" b="0" i="0" u="none" strike="noStrike" kern="0" cap="none" spc="0" normalizeH="0" baseline="0" noProof="0" dirty="0">
                <a:ln>
                  <a:noFill/>
                </a:ln>
                <a:solidFill>
                  <a:srgbClr val="000000"/>
                </a:solidFill>
                <a:effectLst/>
                <a:uLnTx/>
                <a:uFillTx/>
                <a:latin typeface="EC Square Sans Pro" panose="020B0506040000020004"/>
              </a:rPr>
              <a:t> &amp; antiseptics</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3. Anti-infectives &amp; antiseptics for intrauterine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4. Antibacterials for systemic use</a:t>
            </a:r>
            <a:br>
              <a:rPr kumimoji="0" lang="en-US" sz="1800" b="0" i="0" u="none" strike="noStrike" kern="0" cap="none" spc="0" normalizeH="0" baseline="0" noProof="0" dirty="0">
                <a:ln>
                  <a:noFill/>
                </a:ln>
                <a:solidFill>
                  <a:srgbClr val="000000"/>
                </a:solidFill>
                <a:effectLst/>
                <a:uLnTx/>
                <a:uFillTx/>
                <a:latin typeface="EC Square Sans Pro" panose="020B0506040000020004"/>
              </a:rPr>
            </a:br>
            <a:r>
              <a:rPr kumimoji="0" lang="en-US" sz="1800" b="0" i="0" u="none" strike="noStrike" kern="0" cap="none" spc="0" normalizeH="0" baseline="0" noProof="0" dirty="0">
                <a:ln>
                  <a:noFill/>
                </a:ln>
                <a:solidFill>
                  <a:srgbClr val="000000"/>
                </a:solidFill>
                <a:effectLst/>
                <a:uLnTx/>
                <a:uFillTx/>
                <a:latin typeface="EC Square Sans Pro" panose="020B0506040000020004"/>
              </a:rPr>
              <a:t>5. Antibacterials for intramammary use</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6. Antiprotozoals (with antibacterial effect)</a:t>
            </a:r>
          </a:p>
          <a:p>
            <a:pPr marL="0" marR="0" lvl="3"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EC Square Sans Pro" panose="020B0506040000020004"/>
              </a:rPr>
              <a:t>7. </a:t>
            </a:r>
            <a:r>
              <a:rPr kumimoji="0" lang="en-US" sz="1800" b="0" i="0" u="none" strike="noStrike" kern="0" cap="none" spc="0" normalizeH="0" baseline="0" noProof="0" dirty="0" err="1">
                <a:ln>
                  <a:noFill/>
                </a:ln>
                <a:solidFill>
                  <a:srgbClr val="000000"/>
                </a:solidFill>
                <a:effectLst/>
                <a:uLnTx/>
                <a:uFillTx/>
                <a:latin typeface="EC Square Sans Pro" panose="020B0506040000020004"/>
              </a:rPr>
              <a:t>Antimycobacterials</a:t>
            </a:r>
            <a:r>
              <a:rPr kumimoji="0" lang="en-US" sz="1800" b="0" i="0" u="none" strike="noStrike" kern="0" cap="none" spc="0" normalizeH="0" baseline="0" noProof="0" dirty="0">
                <a:ln>
                  <a:noFill/>
                </a:ln>
                <a:solidFill>
                  <a:srgbClr val="000000"/>
                </a:solidFill>
                <a:effectLst/>
                <a:uLnTx/>
                <a:uFillTx/>
                <a:latin typeface="EC Square Sans Pro" panose="020B0506040000020004"/>
              </a:rPr>
              <a:t> for intramammary use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908300"/>
            <a:ext cx="8008947" cy="1136650"/>
          </a:xfrm>
        </p:spPr>
        <p:txBody>
          <a:bodyPr>
            <a:normAutofit/>
          </a:bodyPr>
          <a:lstStyle/>
          <a:p>
            <a:pPr marL="0" indent="0">
              <a:buNone/>
            </a:pPr>
            <a:r>
              <a:rPr lang="en-US" sz="3600" dirty="0">
                <a:latin typeface="EC Square Sans Pro" panose="020B0506040000020004" pitchFamily="34" charset="0"/>
              </a:rPr>
              <a:t>NATIONAL FIGURES</a:t>
            </a:r>
            <a:endParaRPr lang="LID4096" sz="3600" dirty="0">
              <a:latin typeface="EC Square Sans Pro" panose="020B0506040000020004" pitchFamily="34" charset="0"/>
            </a:endParaRP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667393" y="2240154"/>
            <a:ext cx="2853480" cy="1712088"/>
          </a:xfrm>
          <a:prstGeom prst="rect">
            <a:avLst/>
          </a:prstGeom>
          <a:ln>
            <a:solidFill>
              <a:schemeClr val="tx1"/>
            </a:solid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7581900" y="926971"/>
            <a:ext cx="4419600" cy="5632311"/>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100 people died from AMR each day in Europe in 2020. </a:t>
            </a:r>
          </a:p>
          <a:p>
            <a:pPr algn="ctr"/>
            <a:endParaRPr lang="en-GB" sz="4000" b="1" dirty="0">
              <a:solidFill>
                <a:srgbClr val="2C7470"/>
              </a:solidFill>
              <a:latin typeface="EC Square Sans Pro" panose="020B0506040000020004" pitchFamily="34" charset="0"/>
            </a:endParaRPr>
          </a:p>
          <a:p>
            <a:pPr algn="ctr"/>
            <a:r>
              <a:rPr lang="en-GB" sz="4000" b="1" dirty="0">
                <a:solidFill>
                  <a:srgbClr val="2C7470"/>
                </a:solidFill>
                <a:latin typeface="EC Square Sans Pro" panose="020B0506040000020004" pitchFamily="34" charset="0"/>
              </a:rPr>
              <a:t>2.100 died from AMR in EU in 2020.</a:t>
            </a:r>
            <a:endParaRPr lang="en-US" sz="4000" b="1" dirty="0">
              <a:solidFill>
                <a:srgbClr val="2C7470"/>
              </a:solidFill>
              <a:latin typeface="EC Square Sans Pro" panose="020B0506040000020004" pitchFamily="34" charset="0"/>
            </a:endParaRPr>
          </a:p>
          <a:p>
            <a:pPr algn="ctr"/>
            <a:endParaRPr lang="en-US" sz="4000" b="1" dirty="0">
              <a:solidFill>
                <a:srgbClr val="2C7470"/>
              </a:solidFill>
              <a:latin typeface="EC Square Sans Pro" panose="020B0506040000020004" pitchFamily="34" charset="0"/>
            </a:endParaRPr>
          </a:p>
        </p:txBody>
      </p:sp>
      <p:sp>
        <p:nvSpPr>
          <p:cNvPr id="12" name="CuadroTexto 11">
            <a:extLst>
              <a:ext uri="{FF2B5EF4-FFF2-40B4-BE49-F238E27FC236}">
                <a16:creationId xmlns:a16="http://schemas.microsoft.com/office/drawing/2014/main" id="{F7829309-3EA5-4011-B406-88B2D853DCCF}"/>
              </a:ext>
            </a:extLst>
          </p:cNvPr>
          <p:cNvSpPr txBox="1"/>
          <p:nvPr/>
        </p:nvSpPr>
        <p:spPr>
          <a:xfrm>
            <a:off x="914400" y="64184"/>
            <a:ext cx="6324600" cy="523220"/>
          </a:xfrm>
          <a:prstGeom prst="rect">
            <a:avLst/>
          </a:prstGeom>
          <a:noFill/>
        </p:spPr>
        <p:txBody>
          <a:bodyPr wrap="square" rtlCol="0">
            <a:spAutoFit/>
          </a:bodyPr>
          <a:lstStyle/>
          <a:p>
            <a:r>
              <a:rPr lang="en-GB" sz="1400" dirty="0">
                <a:solidFill>
                  <a:srgbClr val="2C7470"/>
                </a:solidFill>
                <a:latin typeface="EC Square Sans Pro" panose="020B0506040000020004" pitchFamily="34" charset="0"/>
              </a:rPr>
              <a:t>Estimation of the burden of infections with antibiotic resistance bacteria presented as attributable deaths </a:t>
            </a:r>
            <a:r>
              <a:rPr lang="en-GB" sz="1400" b="1" dirty="0">
                <a:solidFill>
                  <a:srgbClr val="2C7470"/>
                </a:solidFill>
                <a:latin typeface="EC Square Sans Pro" panose="020B0506040000020004" pitchFamily="34" charset="0"/>
              </a:rPr>
              <a:t>per 100.000 population </a:t>
            </a:r>
            <a:r>
              <a:rPr lang="en-GB" sz="1400" dirty="0">
                <a:solidFill>
                  <a:srgbClr val="2C7470"/>
                </a:solidFill>
                <a:latin typeface="EC Square Sans Pro" panose="020B0506040000020004" pitchFamily="34" charset="0"/>
              </a:rPr>
              <a:t>by country, EU/EEA, 2020</a:t>
            </a:r>
          </a:p>
        </p:txBody>
      </p:sp>
      <p:pic>
        <p:nvPicPr>
          <p:cNvPr id="16" name="Imagen 15">
            <a:extLst>
              <a:ext uri="{FF2B5EF4-FFF2-40B4-BE49-F238E27FC236}">
                <a16:creationId xmlns:a16="http://schemas.microsoft.com/office/drawing/2014/main" id="{78ED92BE-5D18-4CF5-B033-A13F53600CD0}"/>
              </a:ext>
            </a:extLst>
          </p:cNvPr>
          <p:cNvPicPr>
            <a:picLocks noChangeAspect="1"/>
          </p:cNvPicPr>
          <p:nvPr/>
        </p:nvPicPr>
        <p:blipFill rotWithShape="1">
          <a:blip r:embed="rId3"/>
          <a:srcRect l="30001" t="18889" r="35944" b="6667"/>
          <a:stretch/>
        </p:blipFill>
        <p:spPr>
          <a:xfrm>
            <a:off x="685800" y="539750"/>
            <a:ext cx="4953000" cy="6090291"/>
          </a:xfrm>
          <a:prstGeom prst="rect">
            <a:avLst/>
          </a:prstGeom>
        </p:spPr>
      </p:pic>
      <p:pic>
        <p:nvPicPr>
          <p:cNvPr id="19" name="Imagen 18">
            <a:extLst>
              <a:ext uri="{FF2B5EF4-FFF2-40B4-BE49-F238E27FC236}">
                <a16:creationId xmlns:a16="http://schemas.microsoft.com/office/drawing/2014/main" id="{9537FDBB-7EFF-45A2-93FF-14AB0E97AF57}"/>
              </a:ext>
            </a:extLst>
          </p:cNvPr>
          <p:cNvPicPr>
            <a:picLocks noChangeAspect="1"/>
          </p:cNvPicPr>
          <p:nvPr/>
        </p:nvPicPr>
        <p:blipFill rotWithShape="1">
          <a:blip r:embed="rId4"/>
          <a:srcRect l="27500" t="65555" r="27500" b="15647"/>
          <a:stretch/>
        </p:blipFill>
        <p:spPr>
          <a:xfrm>
            <a:off x="2971800" y="4654550"/>
            <a:ext cx="4837826" cy="1136779"/>
          </a:xfrm>
          <a:prstGeom prst="rect">
            <a:avLst/>
          </a:prstGeom>
        </p:spPr>
      </p:pic>
      <p:sp>
        <p:nvSpPr>
          <p:cNvPr id="21" name="CuadroTexto 20">
            <a:extLst>
              <a:ext uri="{FF2B5EF4-FFF2-40B4-BE49-F238E27FC236}">
                <a16:creationId xmlns:a16="http://schemas.microsoft.com/office/drawing/2014/main" id="{09534B5C-C314-45AD-A386-265AF300F129}"/>
              </a:ext>
            </a:extLst>
          </p:cNvPr>
          <p:cNvSpPr txBox="1"/>
          <p:nvPr/>
        </p:nvSpPr>
        <p:spPr>
          <a:xfrm>
            <a:off x="6613525" y="6532146"/>
            <a:ext cx="5426075" cy="338554"/>
          </a:xfrm>
          <a:prstGeom prst="rect">
            <a:avLst/>
          </a:prstGeom>
          <a:noFill/>
        </p:spPr>
        <p:txBody>
          <a:bodyPr wrap="square">
            <a:spAutoFit/>
          </a:bodyPr>
          <a:lstStyle/>
          <a:p>
            <a:r>
              <a:rPr lang="en-GB" sz="800" b="1" i="0" u="none" strike="noStrike" baseline="0" dirty="0">
                <a:solidFill>
                  <a:srgbClr val="2C7470"/>
                </a:solidFill>
                <a:latin typeface="EC Square Sans Pro" panose="020B0506040000020004" pitchFamily="34" charset="0"/>
              </a:rPr>
              <a:t>Assessing the health burden of infections with antibiotic-resistant bacteria in the EU/EEA, 2016-2020 TECHNICAL </a:t>
            </a:r>
            <a:r>
              <a:rPr lang="en-GB" sz="800" b="0" i="0" u="none" strike="noStrike" baseline="0" dirty="0">
                <a:solidFill>
                  <a:srgbClr val="2C7470"/>
                </a:solidFill>
                <a:latin typeface="EC Square Sans Pro" panose="020B0506040000020004" pitchFamily="34" charset="0"/>
              </a:rPr>
              <a:t>REPORT</a:t>
            </a:r>
            <a:endParaRPr lang="en-GB" dirty="0">
              <a:solidFill>
                <a:srgbClr val="2C7470"/>
              </a:solidFill>
              <a:latin typeface="EC Square Sans Pro" panose="020B0506040000020004" pitchFamily="34" charset="0"/>
            </a:endParaRPr>
          </a:p>
        </p:txBody>
      </p:sp>
      <p:sp>
        <p:nvSpPr>
          <p:cNvPr id="2" name="CuadroTexto 1">
            <a:extLst>
              <a:ext uri="{FF2B5EF4-FFF2-40B4-BE49-F238E27FC236}">
                <a16:creationId xmlns:a16="http://schemas.microsoft.com/office/drawing/2014/main" id="{1A64C2E3-D2D2-4ED8-9673-9545DC916ECB}"/>
              </a:ext>
            </a:extLst>
          </p:cNvPr>
          <p:cNvSpPr txBox="1"/>
          <p:nvPr/>
        </p:nvSpPr>
        <p:spPr>
          <a:xfrm>
            <a:off x="3657600" y="1675018"/>
            <a:ext cx="4419600" cy="1077218"/>
          </a:xfrm>
          <a:prstGeom prst="rect">
            <a:avLst/>
          </a:prstGeom>
          <a:noFill/>
        </p:spPr>
        <p:txBody>
          <a:bodyPr wrap="square" rtlCol="0">
            <a:spAutoFit/>
          </a:bodyPr>
          <a:lstStyle/>
          <a:p>
            <a:pPr algn="ctr"/>
            <a:r>
              <a:rPr lang="en-GB" sz="3200" b="1" dirty="0">
                <a:solidFill>
                  <a:srgbClr val="FF0000"/>
                </a:solidFill>
                <a:latin typeface="EC Square Sans Pro" panose="020B0506040000020004" pitchFamily="34" charset="0"/>
              </a:rPr>
              <a:t>Lithuania</a:t>
            </a:r>
          </a:p>
          <a:p>
            <a:r>
              <a:rPr lang="en-GB" sz="3200" b="1" dirty="0">
                <a:solidFill>
                  <a:srgbClr val="FF0000"/>
                </a:solidFill>
                <a:latin typeface="EC Square Sans Pro" panose="020B0506040000020004" pitchFamily="34" charset="0"/>
              </a:rPr>
              <a:t>196 deaths in 2020  </a:t>
            </a:r>
          </a:p>
        </p:txBody>
      </p:sp>
      <p:cxnSp>
        <p:nvCxnSpPr>
          <p:cNvPr id="8" name="Conector recto de flecha 7">
            <a:extLst>
              <a:ext uri="{FF2B5EF4-FFF2-40B4-BE49-F238E27FC236}">
                <a16:creationId xmlns:a16="http://schemas.microsoft.com/office/drawing/2014/main" id="{815FBFAA-B3B0-47F2-8DE8-F309B748FFD5}"/>
              </a:ext>
            </a:extLst>
          </p:cNvPr>
          <p:cNvCxnSpPr>
            <a:cxnSpLocks/>
          </p:cNvCxnSpPr>
          <p:nvPr/>
        </p:nvCxnSpPr>
        <p:spPr>
          <a:xfrm>
            <a:off x="3040380" y="1933768"/>
            <a:ext cx="472440" cy="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B6D917DD-FCB3-42D2-B9C5-C9C3DD62D836}"/>
              </a:ext>
            </a:extLst>
          </p:cNvPr>
          <p:cNvSpPr/>
          <p:nvPr/>
        </p:nvSpPr>
        <p:spPr>
          <a:xfrm>
            <a:off x="2705100" y="1762088"/>
            <a:ext cx="266700" cy="3433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adroTexto 3">
            <a:extLst>
              <a:ext uri="{FF2B5EF4-FFF2-40B4-BE49-F238E27FC236}">
                <a16:creationId xmlns:a16="http://schemas.microsoft.com/office/drawing/2014/main" id="{A034F94A-F780-4909-B296-AF5AD6B6C0D2}"/>
              </a:ext>
            </a:extLst>
          </p:cNvPr>
          <p:cNvSpPr txBox="1"/>
          <p:nvPr/>
        </p:nvSpPr>
        <p:spPr>
          <a:xfrm>
            <a:off x="1066800" y="6630041"/>
            <a:ext cx="5181600" cy="200055"/>
          </a:xfrm>
          <a:prstGeom prst="rect">
            <a:avLst/>
          </a:prstGeom>
          <a:noFill/>
        </p:spPr>
        <p:txBody>
          <a:bodyPr wrap="square" rtlCol="0">
            <a:spAutoFit/>
          </a:bodyPr>
          <a:lstStyle/>
          <a:p>
            <a:r>
              <a:rPr lang="en-GB" sz="700" dirty="0"/>
              <a:t>Malta’s population in 2020 515.000 (7 x 5,15 = 36 deaths)</a:t>
            </a:r>
          </a:p>
        </p:txBody>
      </p:sp>
    </p:spTree>
    <p:extLst>
      <p:ext uri="{BB962C8B-B14F-4D97-AF65-F5344CB8AC3E}">
        <p14:creationId xmlns:p14="http://schemas.microsoft.com/office/powerpoint/2010/main" val="255423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0671"/>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3229310"/>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81112"/>
          <a:stretch/>
        </p:blipFill>
        <p:spPr bwMode="auto">
          <a:xfrm>
            <a:off x="0" y="5735013"/>
            <a:ext cx="6059083" cy="1096327"/>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esquinas redondeadas 10">
            <a:extLst>
              <a:ext uri="{FF2B5EF4-FFF2-40B4-BE49-F238E27FC236}">
                <a16:creationId xmlns:a16="http://schemas.microsoft.com/office/drawing/2014/main" id="{D121B73E-E0EE-4166-B1E2-BC54E9278428}"/>
              </a:ext>
            </a:extLst>
          </p:cNvPr>
          <p:cNvSpPr/>
          <p:nvPr/>
        </p:nvSpPr>
        <p:spPr>
          <a:xfrm>
            <a:off x="81167" y="4899284"/>
            <a:ext cx="5986258" cy="14887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7739638" y="6178550"/>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6281139" y="4738990"/>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21129" b="17041"/>
          <a:stretch/>
        </p:blipFill>
        <p:spPr bwMode="auto">
          <a:xfrm>
            <a:off x="3810001" y="55075"/>
            <a:ext cx="5092152" cy="2986347"/>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7007847" y="1380503"/>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s-ES" sz="3200" b="1" dirty="0">
                <a:solidFill>
                  <a:schemeClr val="bg1"/>
                </a:solidFill>
                <a:latin typeface="EC Square Sans Pro" panose="020B0506040000020004" pitchFamily="34" charset="0"/>
              </a:rPr>
              <a:t>LITHUANIA</a:t>
            </a:r>
            <a:endParaRPr lang="es-ES" sz="3200" b="1" kern="0" dirty="0">
              <a:solidFill>
                <a:schemeClr val="bg1"/>
              </a:solidFill>
              <a:latin typeface="EC Square Sans Pro" panose="020B0506040000020004" pitchFamily="34" charset="0"/>
            </a:endParaRPr>
          </a:p>
          <a:p>
            <a:pPr algn="ctr">
              <a:lnSpc>
                <a:spcPct val="120000"/>
              </a:lnSpc>
              <a:defRPr/>
            </a:pPr>
            <a:r>
              <a:rPr lang="es-ES" sz="3200" b="1" kern="0" dirty="0">
                <a:solidFill>
                  <a:schemeClr val="bg1"/>
                </a:solidFill>
                <a:latin typeface="EC Square Sans Pro" panose="020B0506040000020004" pitchFamily="34" charset="0"/>
              </a:rPr>
              <a:t> Animal </a:t>
            </a:r>
            <a:r>
              <a:rPr lang="es-ES" sz="3200" b="1" kern="0" dirty="0" err="1">
                <a:solidFill>
                  <a:schemeClr val="bg1"/>
                </a:solidFill>
                <a:latin typeface="EC Square Sans Pro" panose="020B0506040000020004" pitchFamily="34" charset="0"/>
              </a:rPr>
              <a:t>food-producers</a:t>
            </a:r>
            <a:r>
              <a:rPr lang="es-ES" sz="3200" b="1" kern="0" dirty="0">
                <a:solidFill>
                  <a:schemeClr val="bg1"/>
                </a:solidFill>
                <a:latin typeface="EC Square Sans Pro" panose="020B0506040000020004" pitchFamily="34" charset="0"/>
              </a:rPr>
              <a:t> data</a:t>
            </a:r>
          </a:p>
        </p:txBody>
      </p:sp>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7581899" y="2967797"/>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27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1FB751-EAB8-AE96-62F4-B6A40264E92D}"/>
              </a:ext>
            </a:extLst>
          </p:cNvPr>
          <p:cNvSpPr>
            <a:spLocks noGrp="1"/>
          </p:cNvSpPr>
          <p:nvPr>
            <p:ph type="body" sz="quarter" idx="10"/>
          </p:nvPr>
        </p:nvSpPr>
        <p:spPr/>
        <p:txBody>
          <a:bodyPr/>
          <a:lstStyle/>
          <a:p>
            <a:pPr marL="0" indent="0">
              <a:buNone/>
            </a:pPr>
            <a:r>
              <a:rPr lang="en-GB" sz="2400" b="1" dirty="0">
                <a:latin typeface="EC Square Sans Pro" panose="020B0506040000020004" pitchFamily="34" charset="0"/>
              </a:rPr>
              <a:t>Sales of VMP in LITHUANIA</a:t>
            </a:r>
            <a:endParaRPr lang="es-ES" dirty="0"/>
          </a:p>
        </p:txBody>
      </p:sp>
      <p:graphicFrame>
        <p:nvGraphicFramePr>
          <p:cNvPr id="3" name="Table 2">
            <a:extLst>
              <a:ext uri="{FF2B5EF4-FFF2-40B4-BE49-F238E27FC236}">
                <a16:creationId xmlns:a16="http://schemas.microsoft.com/office/drawing/2014/main" id="{1E9261E0-6E93-F38B-488A-951EE4AA2267}"/>
              </a:ext>
            </a:extLst>
          </p:cNvPr>
          <p:cNvGraphicFramePr>
            <a:graphicFrameLocks noGrp="1"/>
          </p:cNvGraphicFramePr>
          <p:nvPr>
            <p:extLst>
              <p:ext uri="{D42A27DB-BD31-4B8C-83A1-F6EECF244321}">
                <p14:modId xmlns:p14="http://schemas.microsoft.com/office/powerpoint/2010/main" val="2079346876"/>
              </p:ext>
            </p:extLst>
          </p:nvPr>
        </p:nvGraphicFramePr>
        <p:xfrm>
          <a:off x="152400" y="1686331"/>
          <a:ext cx="2819400" cy="4972721"/>
        </p:xfrm>
        <a:graphic>
          <a:graphicData uri="http://schemas.openxmlformats.org/drawingml/2006/table">
            <a:tbl>
              <a:tblPr bandRow="1">
                <a:tableStyleId>{5C22544A-7EE6-4342-B048-85BDC9FD1C3A}</a:tableStyleId>
              </a:tblPr>
              <a:tblGrid>
                <a:gridCol w="1409700">
                  <a:extLst>
                    <a:ext uri="{9D8B030D-6E8A-4147-A177-3AD203B41FA5}">
                      <a16:colId xmlns:a16="http://schemas.microsoft.com/office/drawing/2014/main" val="1614546912"/>
                    </a:ext>
                  </a:extLst>
                </a:gridCol>
                <a:gridCol w="1409700">
                  <a:extLst>
                    <a:ext uri="{9D8B030D-6E8A-4147-A177-3AD203B41FA5}">
                      <a16:colId xmlns:a16="http://schemas.microsoft.com/office/drawing/2014/main" val="549480559"/>
                    </a:ext>
                  </a:extLst>
                </a:gridCol>
              </a:tblGrid>
              <a:tr h="592823">
                <a:tc>
                  <a:txBody>
                    <a:bodyPr/>
                    <a:lstStyle/>
                    <a:p>
                      <a:pPr algn="ctr"/>
                      <a:r>
                        <a:rPr lang="es-ES" sz="2400" b="1" dirty="0" err="1">
                          <a:latin typeface="EC Square Sans Pro" panose="020B0506040000020004" pitchFamily="34" charset="0"/>
                        </a:rPr>
                        <a:t>Cattle</a:t>
                      </a:r>
                      <a:endParaRPr lang="es-ES" sz="2400" b="1" dirty="0">
                        <a:latin typeface="EC Square Sans Pro" panose="020B0506040000020004" pitchFamily="34" charset="0"/>
                      </a:endParaRPr>
                    </a:p>
                  </a:txBody>
                  <a:tcPr>
                    <a:solidFill>
                      <a:schemeClr val="bg1">
                        <a:lumMod val="95000"/>
                      </a:schemeClr>
                    </a:solidFill>
                  </a:tcPr>
                </a:tc>
                <a:tc>
                  <a:txBody>
                    <a:bodyPr/>
                    <a:lstStyle/>
                    <a:p>
                      <a:pPr algn="ctr"/>
                      <a:r>
                        <a:rPr lang="es-ES" sz="2400" dirty="0">
                          <a:latin typeface="EC Square Sans Pro" panose="020B0506040000020004" pitchFamily="34" charset="0"/>
                        </a:rPr>
                        <a:t>156</a:t>
                      </a:r>
                    </a:p>
                  </a:txBody>
                  <a:tcPr>
                    <a:solidFill>
                      <a:schemeClr val="bg1">
                        <a:lumMod val="95000"/>
                      </a:schemeClr>
                    </a:solidFill>
                  </a:tcPr>
                </a:tc>
                <a:extLst>
                  <a:ext uri="{0D108BD9-81ED-4DB2-BD59-A6C34878D82A}">
                    <a16:rowId xmlns:a16="http://schemas.microsoft.com/office/drawing/2014/main" val="1606738642"/>
                  </a:ext>
                </a:extLst>
              </a:tr>
              <a:tr h="592823">
                <a:tc>
                  <a:txBody>
                    <a:bodyPr/>
                    <a:lstStyle/>
                    <a:p>
                      <a:pPr algn="ctr"/>
                      <a:r>
                        <a:rPr lang="es-ES" sz="2400" b="1" dirty="0" err="1">
                          <a:latin typeface="EC Square Sans Pro" panose="020B0506040000020004" pitchFamily="34" charset="0"/>
                        </a:rPr>
                        <a:t>Pigs</a:t>
                      </a:r>
                      <a:endParaRPr lang="es-ES" sz="2400" b="1" dirty="0">
                        <a:latin typeface="EC Square Sans Pro" panose="020B0506040000020004" pitchFamily="34" charset="0"/>
                      </a:endParaRPr>
                    </a:p>
                  </a:txBody>
                  <a:tcPr>
                    <a:solidFill>
                      <a:schemeClr val="bg1">
                        <a:lumMod val="95000"/>
                      </a:schemeClr>
                    </a:solidFill>
                  </a:tcPr>
                </a:tc>
                <a:tc>
                  <a:txBody>
                    <a:bodyPr/>
                    <a:lstStyle/>
                    <a:p>
                      <a:pPr algn="ctr"/>
                      <a:r>
                        <a:rPr lang="es-ES" sz="2400" dirty="0">
                          <a:latin typeface="EC Square Sans Pro" panose="020B0506040000020004" pitchFamily="34" charset="0"/>
                        </a:rPr>
                        <a:t>69</a:t>
                      </a:r>
                    </a:p>
                  </a:txBody>
                  <a:tcPr>
                    <a:solidFill>
                      <a:schemeClr val="bg1">
                        <a:lumMod val="95000"/>
                      </a:schemeClr>
                    </a:solidFill>
                  </a:tcPr>
                </a:tc>
                <a:extLst>
                  <a:ext uri="{0D108BD9-81ED-4DB2-BD59-A6C34878D82A}">
                    <a16:rowId xmlns:a16="http://schemas.microsoft.com/office/drawing/2014/main" val="1313675665"/>
                  </a:ext>
                </a:extLst>
              </a:tr>
              <a:tr h="592823">
                <a:tc>
                  <a:txBody>
                    <a:bodyPr/>
                    <a:lstStyle/>
                    <a:p>
                      <a:pPr algn="ctr"/>
                      <a:r>
                        <a:rPr lang="es-ES" sz="2400" b="1" dirty="0" err="1">
                          <a:latin typeface="EC Square Sans Pro" panose="020B0506040000020004" pitchFamily="34" charset="0"/>
                        </a:rPr>
                        <a:t>Poultry</a:t>
                      </a:r>
                      <a:endParaRPr lang="es-ES" sz="2400" b="1" dirty="0">
                        <a:latin typeface="EC Square Sans Pro" panose="020B0506040000020004" pitchFamily="34" charset="0"/>
                      </a:endParaRPr>
                    </a:p>
                  </a:txBody>
                  <a:tcPr>
                    <a:solidFill>
                      <a:schemeClr val="bg1">
                        <a:lumMod val="95000"/>
                      </a:schemeClr>
                    </a:solidFill>
                  </a:tcPr>
                </a:tc>
                <a:tc>
                  <a:txBody>
                    <a:bodyPr/>
                    <a:lstStyle/>
                    <a:p>
                      <a:pPr algn="ctr"/>
                      <a:r>
                        <a:rPr lang="es-ES" sz="2400" dirty="0">
                          <a:latin typeface="EC Square Sans Pro" panose="020B0506040000020004" pitchFamily="34" charset="0"/>
                        </a:rPr>
                        <a:t>55</a:t>
                      </a:r>
                    </a:p>
                  </a:txBody>
                  <a:tcPr>
                    <a:solidFill>
                      <a:schemeClr val="bg1">
                        <a:lumMod val="95000"/>
                      </a:schemeClr>
                    </a:solidFill>
                  </a:tcPr>
                </a:tc>
                <a:extLst>
                  <a:ext uri="{0D108BD9-81ED-4DB2-BD59-A6C34878D82A}">
                    <a16:rowId xmlns:a16="http://schemas.microsoft.com/office/drawing/2014/main" val="2687842946"/>
                  </a:ext>
                </a:extLst>
              </a:tr>
              <a:tr h="742318">
                <a:tc>
                  <a:txBody>
                    <a:bodyPr/>
                    <a:lstStyle/>
                    <a:p>
                      <a:pPr algn="ctr"/>
                      <a:r>
                        <a:rPr lang="es-ES" sz="2400" b="1" dirty="0" err="1">
                          <a:latin typeface="EC Square Sans Pro" panose="020B0506040000020004" pitchFamily="34" charset="0"/>
                        </a:rPr>
                        <a:t>Sheep</a:t>
                      </a:r>
                      <a:r>
                        <a:rPr lang="es-ES" sz="2400" b="1" dirty="0">
                          <a:latin typeface="EC Square Sans Pro" panose="020B0506040000020004" pitchFamily="34" charset="0"/>
                        </a:rPr>
                        <a:t> &amp; </a:t>
                      </a:r>
                      <a:r>
                        <a:rPr lang="es-ES" sz="2400" b="1" dirty="0" err="1">
                          <a:latin typeface="EC Square Sans Pro" panose="020B0506040000020004" pitchFamily="34" charset="0"/>
                        </a:rPr>
                        <a:t>goats</a:t>
                      </a:r>
                      <a:endParaRPr lang="es-ES" sz="2400" b="1" dirty="0">
                        <a:latin typeface="EC Square Sans Pro" panose="020B0506040000020004" pitchFamily="34" charset="0"/>
                      </a:endParaRPr>
                    </a:p>
                  </a:txBody>
                  <a:tcPr>
                    <a:solidFill>
                      <a:schemeClr val="bg1">
                        <a:lumMod val="95000"/>
                      </a:schemeClr>
                    </a:solidFill>
                  </a:tcPr>
                </a:tc>
                <a:tc>
                  <a:txBody>
                    <a:bodyPr/>
                    <a:lstStyle/>
                    <a:p>
                      <a:pPr algn="ctr"/>
                      <a:r>
                        <a:rPr lang="es-ES" sz="2400" dirty="0">
                          <a:latin typeface="EC Square Sans Pro" panose="020B0506040000020004" pitchFamily="34" charset="0"/>
                        </a:rPr>
                        <a:t>10</a:t>
                      </a:r>
                    </a:p>
                  </a:txBody>
                  <a:tcPr>
                    <a:solidFill>
                      <a:schemeClr val="bg1">
                        <a:lumMod val="95000"/>
                      </a:schemeClr>
                    </a:solidFill>
                  </a:tcPr>
                </a:tc>
                <a:extLst>
                  <a:ext uri="{0D108BD9-81ED-4DB2-BD59-A6C34878D82A}">
                    <a16:rowId xmlns:a16="http://schemas.microsoft.com/office/drawing/2014/main" val="4122109570"/>
                  </a:ext>
                </a:extLst>
              </a:tr>
              <a:tr h="592823">
                <a:tc>
                  <a:txBody>
                    <a:bodyPr/>
                    <a:lstStyle/>
                    <a:p>
                      <a:pPr algn="ctr"/>
                      <a:r>
                        <a:rPr lang="es-ES" sz="2400" b="1" dirty="0">
                          <a:latin typeface="EC Square Sans Pro" panose="020B0506040000020004" pitchFamily="34" charset="0"/>
                        </a:rPr>
                        <a:t>Fish</a:t>
                      </a:r>
                    </a:p>
                  </a:txBody>
                  <a:tcPr>
                    <a:solidFill>
                      <a:schemeClr val="bg1">
                        <a:lumMod val="95000"/>
                      </a:schemeClr>
                    </a:solidFill>
                  </a:tcPr>
                </a:tc>
                <a:tc>
                  <a:txBody>
                    <a:bodyPr/>
                    <a:lstStyle/>
                    <a:p>
                      <a:pPr algn="ctr"/>
                      <a:r>
                        <a:rPr lang="es-ES" sz="2400" dirty="0">
                          <a:latin typeface="EC Square Sans Pro" panose="020B0506040000020004" pitchFamily="34" charset="0"/>
                        </a:rPr>
                        <a:t>4</a:t>
                      </a:r>
                    </a:p>
                  </a:txBody>
                  <a:tcPr>
                    <a:solidFill>
                      <a:schemeClr val="bg1">
                        <a:lumMod val="95000"/>
                      </a:schemeClr>
                    </a:solidFill>
                  </a:tcPr>
                </a:tc>
                <a:extLst>
                  <a:ext uri="{0D108BD9-81ED-4DB2-BD59-A6C34878D82A}">
                    <a16:rowId xmlns:a16="http://schemas.microsoft.com/office/drawing/2014/main" val="950468047"/>
                  </a:ext>
                </a:extLst>
              </a:tr>
              <a:tr h="592823">
                <a:tc>
                  <a:txBody>
                    <a:bodyPr/>
                    <a:lstStyle/>
                    <a:p>
                      <a:pPr algn="ctr"/>
                      <a:r>
                        <a:rPr lang="es-ES" sz="2400" b="1" dirty="0" err="1">
                          <a:latin typeface="EC Square Sans Pro" panose="020B0506040000020004" pitchFamily="34" charset="0"/>
                        </a:rPr>
                        <a:t>Rabbits</a:t>
                      </a:r>
                      <a:endParaRPr lang="es-ES" sz="2400" b="1" dirty="0">
                        <a:latin typeface="EC Square Sans Pro" panose="020B0506040000020004" pitchFamily="34" charset="0"/>
                      </a:endParaRPr>
                    </a:p>
                  </a:txBody>
                  <a:tcPr>
                    <a:solidFill>
                      <a:schemeClr val="bg1">
                        <a:lumMod val="95000"/>
                      </a:schemeClr>
                    </a:solidFill>
                  </a:tcPr>
                </a:tc>
                <a:tc>
                  <a:txBody>
                    <a:bodyPr/>
                    <a:lstStyle/>
                    <a:p>
                      <a:pPr algn="ctr"/>
                      <a:r>
                        <a:rPr lang="es-ES" sz="2400" dirty="0">
                          <a:latin typeface="EC Square Sans Pro" panose="020B0506040000020004" pitchFamily="34" charset="0"/>
                        </a:rPr>
                        <a:t>0,03</a:t>
                      </a:r>
                    </a:p>
                  </a:txBody>
                  <a:tcPr>
                    <a:solidFill>
                      <a:schemeClr val="bg1">
                        <a:lumMod val="95000"/>
                      </a:schemeClr>
                    </a:solidFill>
                  </a:tcPr>
                </a:tc>
                <a:extLst>
                  <a:ext uri="{0D108BD9-81ED-4DB2-BD59-A6C34878D82A}">
                    <a16:rowId xmlns:a16="http://schemas.microsoft.com/office/drawing/2014/main" val="2881407013"/>
                  </a:ext>
                </a:extLst>
              </a:tr>
              <a:tr h="592823">
                <a:tc>
                  <a:txBody>
                    <a:bodyPr/>
                    <a:lstStyle/>
                    <a:p>
                      <a:pPr algn="ctr"/>
                      <a:r>
                        <a:rPr lang="es-ES" sz="2400" b="1" dirty="0" err="1">
                          <a:latin typeface="EC Square Sans Pro" panose="020B0506040000020004" pitchFamily="34" charset="0"/>
                        </a:rPr>
                        <a:t>Horses</a:t>
                      </a:r>
                      <a:endParaRPr lang="es-ES" sz="2400" b="1" dirty="0">
                        <a:latin typeface="EC Square Sans Pro" panose="020B0506040000020004" pitchFamily="34" charset="0"/>
                      </a:endParaRPr>
                    </a:p>
                  </a:txBody>
                  <a:tcPr>
                    <a:solidFill>
                      <a:schemeClr val="bg1">
                        <a:lumMod val="95000"/>
                      </a:schemeClr>
                    </a:solidFill>
                  </a:tcPr>
                </a:tc>
                <a:tc>
                  <a:txBody>
                    <a:bodyPr/>
                    <a:lstStyle/>
                    <a:p>
                      <a:pPr algn="ctr"/>
                      <a:r>
                        <a:rPr lang="es-ES" sz="2400" dirty="0">
                          <a:latin typeface="EC Square Sans Pro" panose="020B0506040000020004" pitchFamily="34" charset="0"/>
                        </a:rPr>
                        <a:t>5</a:t>
                      </a:r>
                    </a:p>
                  </a:txBody>
                  <a:tcPr>
                    <a:solidFill>
                      <a:schemeClr val="bg1">
                        <a:lumMod val="95000"/>
                      </a:schemeClr>
                    </a:solidFill>
                  </a:tcPr>
                </a:tc>
                <a:extLst>
                  <a:ext uri="{0D108BD9-81ED-4DB2-BD59-A6C34878D82A}">
                    <a16:rowId xmlns:a16="http://schemas.microsoft.com/office/drawing/2014/main" val="1716629260"/>
                  </a:ext>
                </a:extLst>
              </a:tr>
              <a:tr h="592823">
                <a:tc>
                  <a:txBody>
                    <a:bodyPr/>
                    <a:lstStyle/>
                    <a:p>
                      <a:pPr algn="ctr"/>
                      <a:r>
                        <a:rPr lang="es-ES" sz="2400" b="1" dirty="0">
                          <a:latin typeface="EC Square Sans Pro" panose="020B0506040000020004" pitchFamily="34" charset="0"/>
                        </a:rPr>
                        <a:t>Total</a:t>
                      </a:r>
                    </a:p>
                  </a:txBody>
                  <a:tcPr>
                    <a:solidFill>
                      <a:schemeClr val="bg1">
                        <a:lumMod val="95000"/>
                      </a:schemeClr>
                    </a:solidFill>
                  </a:tcPr>
                </a:tc>
                <a:tc>
                  <a:txBody>
                    <a:bodyPr/>
                    <a:lstStyle/>
                    <a:p>
                      <a:pPr algn="ctr"/>
                      <a:r>
                        <a:rPr lang="es-ES" sz="2400" b="1" dirty="0">
                          <a:latin typeface="EC Square Sans Pro" panose="020B0506040000020004" pitchFamily="34" charset="0"/>
                        </a:rPr>
                        <a:t>300</a:t>
                      </a:r>
                    </a:p>
                  </a:txBody>
                  <a:tcPr>
                    <a:solidFill>
                      <a:schemeClr val="bg1">
                        <a:lumMod val="95000"/>
                      </a:schemeClr>
                    </a:solidFill>
                  </a:tcPr>
                </a:tc>
                <a:extLst>
                  <a:ext uri="{0D108BD9-81ED-4DB2-BD59-A6C34878D82A}">
                    <a16:rowId xmlns:a16="http://schemas.microsoft.com/office/drawing/2014/main" val="571472556"/>
                  </a:ext>
                </a:extLst>
              </a:tr>
            </a:tbl>
          </a:graphicData>
        </a:graphic>
      </p:graphicFrame>
      <p:pic>
        <p:nvPicPr>
          <p:cNvPr id="5" name="Picture 4">
            <a:extLst>
              <a:ext uri="{FF2B5EF4-FFF2-40B4-BE49-F238E27FC236}">
                <a16:creationId xmlns:a16="http://schemas.microsoft.com/office/drawing/2014/main" id="{0EDD7416-9ADB-1368-B793-8C1B3E5058B0}"/>
              </a:ext>
            </a:extLst>
          </p:cNvPr>
          <p:cNvPicPr>
            <a:picLocks noChangeAspect="1"/>
          </p:cNvPicPr>
          <p:nvPr/>
        </p:nvPicPr>
        <p:blipFill>
          <a:blip r:embed="rId3"/>
          <a:stretch>
            <a:fillRect/>
          </a:stretch>
        </p:blipFill>
        <p:spPr>
          <a:xfrm>
            <a:off x="2971800" y="4806950"/>
            <a:ext cx="9220200" cy="2053040"/>
          </a:xfrm>
          <a:prstGeom prst="rect">
            <a:avLst/>
          </a:prstGeom>
        </p:spPr>
      </p:pic>
      <p:pic>
        <p:nvPicPr>
          <p:cNvPr id="7" name="Picture 6">
            <a:extLst>
              <a:ext uri="{FF2B5EF4-FFF2-40B4-BE49-F238E27FC236}">
                <a16:creationId xmlns:a16="http://schemas.microsoft.com/office/drawing/2014/main" id="{EAFC7A97-16E4-883C-BB75-38EE8F311EDA}"/>
              </a:ext>
            </a:extLst>
          </p:cNvPr>
          <p:cNvPicPr>
            <a:picLocks noChangeAspect="1"/>
          </p:cNvPicPr>
          <p:nvPr/>
        </p:nvPicPr>
        <p:blipFill>
          <a:blip r:embed="rId4"/>
          <a:stretch>
            <a:fillRect/>
          </a:stretch>
        </p:blipFill>
        <p:spPr>
          <a:xfrm>
            <a:off x="6324600" y="1725842"/>
            <a:ext cx="5577018" cy="3054411"/>
          </a:xfrm>
          <a:prstGeom prst="rect">
            <a:avLst/>
          </a:prstGeom>
        </p:spPr>
      </p:pic>
      <p:sp>
        <p:nvSpPr>
          <p:cNvPr id="8" name="Rectángulo 28">
            <a:extLst>
              <a:ext uri="{FF2B5EF4-FFF2-40B4-BE49-F238E27FC236}">
                <a16:creationId xmlns:a16="http://schemas.microsoft.com/office/drawing/2014/main" id="{38204C63-22E9-1597-38EF-116F654C3BAE}"/>
              </a:ext>
            </a:extLst>
          </p:cNvPr>
          <p:cNvSpPr/>
          <p:nvPr/>
        </p:nvSpPr>
        <p:spPr>
          <a:xfrm>
            <a:off x="3048000" y="1559472"/>
            <a:ext cx="3048000" cy="334374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9" name="CuadroTexto 10">
            <a:extLst>
              <a:ext uri="{FF2B5EF4-FFF2-40B4-BE49-F238E27FC236}">
                <a16:creationId xmlns:a16="http://schemas.microsoft.com/office/drawing/2014/main" id="{D73485AD-0272-F749-ED8E-352B7708301F}"/>
              </a:ext>
            </a:extLst>
          </p:cNvPr>
          <p:cNvSpPr txBox="1"/>
          <p:nvPr/>
        </p:nvSpPr>
        <p:spPr>
          <a:xfrm>
            <a:off x="3200400" y="1678693"/>
            <a:ext cx="2345061" cy="553228"/>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2018</a:t>
            </a:r>
          </a:p>
          <a:p>
            <a:pPr algn="ctr"/>
            <a:r>
              <a:rPr lang="en-GB" sz="1797" b="1" dirty="0">
                <a:solidFill>
                  <a:schemeClr val="lt1"/>
                </a:solidFill>
                <a:latin typeface="EC Square Sans Pro" panose="020B0506040000020004" pitchFamily="34" charset="0"/>
              </a:rPr>
              <a:t>32,7 mg/PCU</a:t>
            </a:r>
          </a:p>
        </p:txBody>
      </p:sp>
      <p:sp>
        <p:nvSpPr>
          <p:cNvPr id="10" name="Flecha: hacia abajo 11">
            <a:extLst>
              <a:ext uri="{FF2B5EF4-FFF2-40B4-BE49-F238E27FC236}">
                <a16:creationId xmlns:a16="http://schemas.microsoft.com/office/drawing/2014/main" id="{752BC62D-E353-EFDA-5EC8-EB2F2DFE6453}"/>
              </a:ext>
            </a:extLst>
          </p:cNvPr>
          <p:cNvSpPr/>
          <p:nvPr/>
        </p:nvSpPr>
        <p:spPr>
          <a:xfrm>
            <a:off x="4017236" y="2285036"/>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11" name="CuadroTexto 51">
            <a:extLst>
              <a:ext uri="{FF2B5EF4-FFF2-40B4-BE49-F238E27FC236}">
                <a16:creationId xmlns:a16="http://schemas.microsoft.com/office/drawing/2014/main" id="{C7794C4B-EC69-A231-A821-65B23DF13335}"/>
              </a:ext>
            </a:extLst>
          </p:cNvPr>
          <p:cNvSpPr txBox="1"/>
          <p:nvPr/>
        </p:nvSpPr>
        <p:spPr>
          <a:xfrm>
            <a:off x="3140957" y="2826503"/>
            <a:ext cx="2650243" cy="1382879"/>
          </a:xfrm>
          <a:prstGeom prst="rect">
            <a:avLst/>
          </a:prstGeom>
          <a:noFill/>
        </p:spPr>
        <p:txBody>
          <a:bodyPr wrap="square" rtlCol="0">
            <a:spAutoFit/>
          </a:bodyPr>
          <a:lstStyle/>
          <a:p>
            <a:pPr algn="l"/>
            <a:r>
              <a:rPr lang="en-GB" sz="1198" b="1" dirty="0">
                <a:solidFill>
                  <a:schemeClr val="lt1"/>
                </a:solidFill>
                <a:latin typeface="EC Square Sans Pro" panose="020B0506040000020004" pitchFamily="34" charset="0"/>
              </a:rPr>
              <a:t>2022</a:t>
            </a:r>
          </a:p>
          <a:p>
            <a:pPr algn="ctr"/>
            <a:r>
              <a:rPr lang="en-GB" sz="3594" b="1" dirty="0">
                <a:solidFill>
                  <a:schemeClr val="lt1"/>
                </a:solidFill>
                <a:latin typeface="EC Square Sans Pro" panose="020B0506040000020004" pitchFamily="34" charset="0"/>
              </a:rPr>
              <a:t>48,2 mg/PCU</a:t>
            </a:r>
          </a:p>
        </p:txBody>
      </p:sp>
      <p:sp>
        <p:nvSpPr>
          <p:cNvPr id="12" name="CuadroTexto 52">
            <a:extLst>
              <a:ext uri="{FF2B5EF4-FFF2-40B4-BE49-F238E27FC236}">
                <a16:creationId xmlns:a16="http://schemas.microsoft.com/office/drawing/2014/main" id="{EAF2C5C5-817C-F270-C51F-73FB6852A322}"/>
              </a:ext>
            </a:extLst>
          </p:cNvPr>
          <p:cNvSpPr txBox="1"/>
          <p:nvPr/>
        </p:nvSpPr>
        <p:spPr>
          <a:xfrm>
            <a:off x="3963527" y="4339202"/>
            <a:ext cx="1216946" cy="337928"/>
          </a:xfrm>
          <a:prstGeom prst="rect">
            <a:avLst/>
          </a:prstGeom>
          <a:solidFill>
            <a:schemeClr val="bg1"/>
          </a:solidFill>
        </p:spPr>
        <p:txBody>
          <a:bodyPr wrap="square" rtlCol="0">
            <a:spAutoFit/>
          </a:bodyPr>
          <a:lstStyle/>
          <a:p>
            <a:pPr algn="ctr"/>
            <a:r>
              <a:rPr lang="en-GB" sz="1597" b="1" dirty="0">
                <a:solidFill>
                  <a:srgbClr val="003399"/>
                </a:solidFill>
                <a:latin typeface="EC Square Sans Pro" panose="020B0506040000020004" pitchFamily="34" charset="0"/>
              </a:rPr>
              <a:t>45%</a:t>
            </a:r>
            <a:endParaRPr lang="en-GB" sz="4392" b="1" dirty="0">
              <a:solidFill>
                <a:srgbClr val="003399"/>
              </a:solidFill>
              <a:latin typeface="EC Square Sans Pro" panose="020B0506040000020004" pitchFamily="34" charset="0"/>
            </a:endParaRPr>
          </a:p>
        </p:txBody>
      </p:sp>
      <p:sp>
        <p:nvSpPr>
          <p:cNvPr id="13" name="CuadroTexto 34">
            <a:extLst>
              <a:ext uri="{FF2B5EF4-FFF2-40B4-BE49-F238E27FC236}">
                <a16:creationId xmlns:a16="http://schemas.microsoft.com/office/drawing/2014/main" id="{5A29E1FA-A7CE-0BA5-D635-230AB83D94EF}"/>
              </a:ext>
            </a:extLst>
          </p:cNvPr>
          <p:cNvSpPr txBox="1"/>
          <p:nvPr/>
        </p:nvSpPr>
        <p:spPr>
          <a:xfrm>
            <a:off x="1730246" y="1037904"/>
            <a:ext cx="1241554" cy="537613"/>
          </a:xfrm>
          <a:prstGeom prst="rect">
            <a:avLst/>
          </a:prstGeom>
          <a:noFill/>
        </p:spPr>
        <p:txBody>
          <a:bodyPr wrap="square" rtlCol="0">
            <a:spAutoFit/>
          </a:bodyPr>
          <a:lstStyle/>
          <a:p>
            <a:pPr algn="ctr"/>
            <a:r>
              <a:rPr lang="en-GB" sz="1797" b="1" dirty="0">
                <a:solidFill>
                  <a:srgbClr val="003399"/>
                </a:solidFill>
              </a:rPr>
              <a:t>PCU</a:t>
            </a:r>
          </a:p>
          <a:p>
            <a:pPr algn="ctr"/>
            <a:r>
              <a:rPr lang="en-GB" sz="1098" b="1" dirty="0">
                <a:solidFill>
                  <a:srgbClr val="003399"/>
                </a:solidFill>
              </a:rPr>
              <a:t>2022 </a:t>
            </a:r>
            <a:r>
              <a:rPr lang="en-GB" sz="799" b="1" dirty="0">
                <a:solidFill>
                  <a:srgbClr val="003399"/>
                </a:solidFill>
              </a:rPr>
              <a:t>(1.000 tonnes)</a:t>
            </a:r>
          </a:p>
        </p:txBody>
      </p:sp>
      <p:sp>
        <p:nvSpPr>
          <p:cNvPr id="15" name="CuadroTexto 38">
            <a:extLst>
              <a:ext uri="{FF2B5EF4-FFF2-40B4-BE49-F238E27FC236}">
                <a16:creationId xmlns:a16="http://schemas.microsoft.com/office/drawing/2014/main" id="{28B2A91C-E12A-5808-67B4-E993143F4F30}"/>
              </a:ext>
            </a:extLst>
          </p:cNvPr>
          <p:cNvSpPr txBox="1"/>
          <p:nvPr/>
        </p:nvSpPr>
        <p:spPr>
          <a:xfrm>
            <a:off x="3669083" y="1073469"/>
            <a:ext cx="2409268" cy="368649"/>
          </a:xfrm>
          <a:prstGeom prst="rect">
            <a:avLst/>
          </a:prstGeom>
          <a:noFill/>
        </p:spPr>
        <p:txBody>
          <a:bodyPr wrap="square" rtlCol="0">
            <a:spAutoFit/>
          </a:bodyPr>
          <a:lstStyle/>
          <a:p>
            <a:pPr algn="ctr"/>
            <a:r>
              <a:rPr lang="en-GB" sz="1797" b="1" dirty="0">
                <a:solidFill>
                  <a:srgbClr val="003399"/>
                </a:solidFill>
              </a:rPr>
              <a:t>Antimicrobial sales</a:t>
            </a:r>
          </a:p>
        </p:txBody>
      </p:sp>
      <p:sp>
        <p:nvSpPr>
          <p:cNvPr id="16" name="CuadroTexto 42">
            <a:extLst>
              <a:ext uri="{FF2B5EF4-FFF2-40B4-BE49-F238E27FC236}">
                <a16:creationId xmlns:a16="http://schemas.microsoft.com/office/drawing/2014/main" id="{99774ED1-8846-E887-3EAD-F23995CE54FA}"/>
              </a:ext>
            </a:extLst>
          </p:cNvPr>
          <p:cNvSpPr txBox="1"/>
          <p:nvPr/>
        </p:nvSpPr>
        <p:spPr>
          <a:xfrm>
            <a:off x="8077200" y="1206868"/>
            <a:ext cx="3422662" cy="368649"/>
          </a:xfrm>
          <a:prstGeom prst="rect">
            <a:avLst/>
          </a:prstGeom>
          <a:noFill/>
        </p:spPr>
        <p:txBody>
          <a:bodyPr wrap="square" rtlCol="0">
            <a:spAutoFit/>
          </a:bodyPr>
          <a:lstStyle/>
          <a:p>
            <a:pPr algn="ctr"/>
            <a:r>
              <a:rPr lang="en-GB" sz="1797" b="1" dirty="0">
                <a:solidFill>
                  <a:srgbClr val="003399"/>
                </a:solidFill>
              </a:rPr>
              <a:t>Sales trends (2011-2022)</a:t>
            </a:r>
          </a:p>
        </p:txBody>
      </p:sp>
    </p:spTree>
    <p:extLst>
      <p:ext uri="{BB962C8B-B14F-4D97-AF65-F5344CB8AC3E}">
        <p14:creationId xmlns:p14="http://schemas.microsoft.com/office/powerpoint/2010/main" val="4012172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289DEF0B-35EA-44F6-91E3-B7F31236D5B3}"/>
              </a:ext>
            </a:extLst>
          </p:cNvPr>
          <p:cNvSpPr txBox="1"/>
          <p:nvPr/>
        </p:nvSpPr>
        <p:spPr>
          <a:xfrm>
            <a:off x="9601200" y="6102350"/>
            <a:ext cx="2286000" cy="307777"/>
          </a:xfrm>
          <a:prstGeom prst="rect">
            <a:avLst/>
          </a:prstGeom>
          <a:solidFill>
            <a:schemeClr val="bg1">
              <a:lumMod val="75000"/>
            </a:schemeClr>
          </a:solidFill>
        </p:spPr>
        <p:txBody>
          <a:bodyPr wrap="square">
            <a:spAutoFit/>
          </a:bodyPr>
          <a:lstStyle/>
          <a:p>
            <a:pPr algn="ctr"/>
            <a:r>
              <a:rPr lang="en-GB" sz="1400" b="1" i="0" u="none" strike="noStrike" baseline="0" dirty="0">
                <a:solidFill>
                  <a:srgbClr val="003399"/>
                </a:solidFill>
                <a:latin typeface="Verdana" panose="020B0604030504040204" pitchFamily="34" charset="0"/>
                <a:ea typeface="Verdana" panose="020B0604030504040204" pitchFamily="34" charset="0"/>
              </a:rPr>
              <a:t>ESVAC</a:t>
            </a:r>
            <a:r>
              <a:rPr lang="en-GB" sz="1400" b="1" i="0" u="none" strike="noStrike" baseline="0" dirty="0">
                <a:solidFill>
                  <a:srgbClr val="003399"/>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 </a:t>
            </a:r>
            <a:r>
              <a:rPr lang="en-GB" sz="1400" b="1" i="0" u="none" strike="noStrike" baseline="0" dirty="0">
                <a:solidFill>
                  <a:srgbClr val="003399"/>
                </a:solidFill>
                <a:latin typeface="Verdana" panose="020B0604030504040204" pitchFamily="34" charset="0"/>
                <a:ea typeface="Verdana" panose="020B0604030504040204" pitchFamily="34" charset="0"/>
              </a:rPr>
              <a:t>report</a:t>
            </a: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en-GB" sz="2800" b="1" dirty="0">
                <a:latin typeface="EC Square Sans Pro" panose="020B0506040000020004" pitchFamily="34" charset="0"/>
              </a:rPr>
              <a:t>Sales of VMP in POLAND</a:t>
            </a:r>
          </a:p>
        </p:txBody>
      </p:sp>
      <p:pic>
        <p:nvPicPr>
          <p:cNvPr id="15" name="Imagen 14">
            <a:extLst>
              <a:ext uri="{FF2B5EF4-FFF2-40B4-BE49-F238E27FC236}">
                <a16:creationId xmlns:a16="http://schemas.microsoft.com/office/drawing/2014/main" id="{ED90EBFC-295D-411D-8B79-CECB89C2A2C3}"/>
              </a:ext>
            </a:extLst>
          </p:cNvPr>
          <p:cNvPicPr>
            <a:picLocks noChangeAspect="1"/>
          </p:cNvPicPr>
          <p:nvPr/>
        </p:nvPicPr>
        <p:blipFill rotWithShape="1">
          <a:blip r:embed="rId4">
            <a:extLst>
              <a:ext uri="{28A0092B-C50C-407E-A947-70E740481C1C}">
                <a14:useLocalDpi xmlns:a14="http://schemas.microsoft.com/office/drawing/2010/main" val="0"/>
              </a:ext>
            </a:extLst>
          </a:blip>
          <a:srcRect t="3632" b="3632"/>
          <a:stretch/>
        </p:blipFill>
        <p:spPr>
          <a:xfrm>
            <a:off x="1077829" y="4273550"/>
            <a:ext cx="8242306" cy="1693085"/>
          </a:xfrm>
          <a:prstGeom prst="rect">
            <a:avLst/>
          </a:prstGeom>
        </p:spPr>
      </p:pic>
      <p:pic>
        <p:nvPicPr>
          <p:cNvPr id="3" name="Picture 2">
            <a:extLst>
              <a:ext uri="{FF2B5EF4-FFF2-40B4-BE49-F238E27FC236}">
                <a16:creationId xmlns:a16="http://schemas.microsoft.com/office/drawing/2014/main" id="{6932D45C-F5A0-E5A2-5403-B39A735663A3}"/>
              </a:ext>
            </a:extLst>
          </p:cNvPr>
          <p:cNvPicPr>
            <a:picLocks noChangeAspect="1"/>
          </p:cNvPicPr>
          <p:nvPr/>
        </p:nvPicPr>
        <p:blipFill>
          <a:blip r:embed="rId5"/>
          <a:stretch>
            <a:fillRect/>
          </a:stretch>
        </p:blipFill>
        <p:spPr>
          <a:xfrm>
            <a:off x="719925" y="1234853"/>
            <a:ext cx="8440023" cy="2736862"/>
          </a:xfrm>
          <a:prstGeom prst="rect">
            <a:avLst/>
          </a:prstGeom>
        </p:spPr>
      </p:pic>
      <p:sp>
        <p:nvSpPr>
          <p:cNvPr id="4" name="CuadroTexto 6">
            <a:extLst>
              <a:ext uri="{FF2B5EF4-FFF2-40B4-BE49-F238E27FC236}">
                <a16:creationId xmlns:a16="http://schemas.microsoft.com/office/drawing/2014/main" id="{DD7B408E-844A-D09E-8A91-14363C998995}"/>
              </a:ext>
            </a:extLst>
          </p:cNvPr>
          <p:cNvSpPr txBox="1"/>
          <p:nvPr/>
        </p:nvSpPr>
        <p:spPr>
          <a:xfrm>
            <a:off x="9686925" y="2610059"/>
            <a:ext cx="2505075" cy="2277547"/>
          </a:xfrm>
          <a:prstGeom prst="rect">
            <a:avLst/>
          </a:prstGeom>
          <a:solidFill>
            <a:srgbClr val="6BB188"/>
          </a:solidFill>
        </p:spPr>
        <p:txBody>
          <a:bodyPr wrap="square">
            <a:spAutoFit/>
          </a:bodyPr>
          <a:lstStyle/>
          <a:p>
            <a:r>
              <a:rPr lang="en-GB" sz="1400" b="1" i="0" u="none" strike="noStrike" baseline="0" dirty="0">
                <a:solidFill>
                  <a:srgbClr val="003399"/>
                </a:solidFill>
                <a:latin typeface="Verdana" panose="020B0604030504040204" pitchFamily="34" charset="0"/>
              </a:rPr>
              <a:t>Country information:</a:t>
            </a:r>
          </a:p>
          <a:p>
            <a:r>
              <a:rPr lang="en-GB" sz="1400" b="1" i="0" u="none" strike="noStrike" baseline="0" dirty="0">
                <a:solidFill>
                  <a:srgbClr val="003399"/>
                </a:solidFill>
                <a:latin typeface="Verdana" panose="020B0604030504040204" pitchFamily="34" charset="0"/>
              </a:rPr>
              <a:t> </a:t>
            </a:r>
            <a:r>
              <a:rPr lang="en-GB" sz="1000" i="0" u="none" strike="noStrike" baseline="0" dirty="0">
                <a:solidFill>
                  <a:srgbClr val="003399"/>
                </a:solidFill>
                <a:latin typeface="Verdana" panose="020B0604030504040204" pitchFamily="34" charset="0"/>
              </a:rPr>
              <a:t>https://www.bing.com/search?q=ema%3A+lithuania+sales+trends+mg+pcu+antibiotic+vmps+food+producing+animals+english&amp;cvid=303073cb215e4e83b9603aeeb9a7c861&amp;gs_lcrp=EgZjaHJvbWUyBggAEEUYOTIGCAEQRRg6MggIAhDpBxj8VdIBCjE1OTA4NmowajSoAgCwAgE&amp;FORM=ANAB01&amp;PC=U531</a:t>
            </a:r>
          </a:p>
          <a:p>
            <a:endParaRPr lang="en-GB" sz="1000" i="0" u="none" strike="noStrike" baseline="0" dirty="0">
              <a:solidFill>
                <a:srgbClr val="003399"/>
              </a:solidFill>
              <a:latin typeface="Verdana" panose="020B0604030504040204" pitchFamily="34" charset="0"/>
            </a:endParaRPr>
          </a:p>
          <a:p>
            <a:endParaRPr lang="en-GB" sz="1400" b="1" i="0" u="none" strike="noStrike" baseline="0" dirty="0">
              <a:solidFill>
                <a:srgbClr val="003399"/>
              </a:solidFill>
              <a:latin typeface="Verdana" panose="020B0604030504040204" pitchFamily="34" charset="0"/>
            </a:endParaRPr>
          </a:p>
        </p:txBody>
      </p:sp>
    </p:spTree>
    <p:extLst>
      <p:ext uri="{BB962C8B-B14F-4D97-AF65-F5344CB8AC3E}">
        <p14:creationId xmlns:p14="http://schemas.microsoft.com/office/powerpoint/2010/main" val="79093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311150"/>
            <a:ext cx="11353800" cy="914400"/>
          </a:xfrm>
        </p:spPr>
        <p:txBody>
          <a:bodyPr>
            <a:normAutofit fontScale="32500" lnSpcReduction="20000"/>
          </a:bodyPr>
          <a:lstStyle/>
          <a:p>
            <a:pPr marL="0" indent="0">
              <a:lnSpc>
                <a:spcPct val="170000"/>
              </a:lnSpc>
              <a:buNone/>
            </a:pPr>
            <a:r>
              <a:rPr lang="en-GB" sz="5500" dirty="0">
                <a:latin typeface="EC Square Sans Pro" panose="020B0506040000020004" pitchFamily="34" charset="0"/>
              </a:rPr>
              <a:t>Consumption of </a:t>
            </a:r>
            <a:r>
              <a:rPr lang="en-GB" sz="5500" b="1" dirty="0">
                <a:latin typeface="EC Square Sans Pro" panose="020B0506040000020004" pitchFamily="34" charset="0"/>
              </a:rPr>
              <a:t>3rd</a:t>
            </a:r>
            <a:r>
              <a:rPr lang="en-GB" sz="5500" dirty="0">
                <a:latin typeface="EC Square Sans Pro" panose="020B0506040000020004" pitchFamily="34" charset="0"/>
              </a:rPr>
              <a:t> and </a:t>
            </a:r>
            <a:r>
              <a:rPr lang="en-GB" sz="5500" b="1" dirty="0">
                <a:latin typeface="EC Square Sans Pro" panose="020B0506040000020004" pitchFamily="34" charset="0"/>
              </a:rPr>
              <a:t>4th-generation </a:t>
            </a:r>
            <a:r>
              <a:rPr lang="en-GB" sz="5500" b="1" dirty="0" err="1">
                <a:latin typeface="EC Square Sans Pro" panose="020B0506040000020004" pitchFamily="34" charset="0"/>
              </a:rPr>
              <a:t>cephalosporings</a:t>
            </a:r>
            <a:r>
              <a:rPr lang="en-GB" sz="5500" b="1" dirty="0">
                <a:latin typeface="EC Square Sans Pro" panose="020B0506040000020004" pitchFamily="34" charset="0"/>
              </a:rPr>
              <a:t>, fluoroquinolones, other quinolones and </a:t>
            </a:r>
            <a:r>
              <a:rPr lang="en-GB" sz="5500" b="1" dirty="0" err="1">
                <a:latin typeface="EC Square Sans Pro" panose="020B0506040000020004" pitchFamily="34" charset="0"/>
              </a:rPr>
              <a:t>polymixins</a:t>
            </a:r>
            <a:r>
              <a:rPr lang="en-GB" sz="5500" b="1" dirty="0">
                <a:latin typeface="EC Square Sans Pro" panose="020B0506040000020004" pitchFamily="34" charset="0"/>
              </a:rPr>
              <a:t> (mg/PCU), food producing animals in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a:srcRect l="17500" t="19847" r="23125" b="13400"/>
          <a:stretch/>
        </p:blipFill>
        <p:spPr>
          <a:xfrm>
            <a:off x="1143000" y="1395303"/>
            <a:ext cx="10591799" cy="5416550"/>
          </a:xfrm>
          <a:prstGeom prst="rect">
            <a:avLst/>
          </a:prstGeom>
        </p:spPr>
      </p:pic>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4686300" y="4006852"/>
            <a:ext cx="4800599"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en-GB" sz="1050" i="1" dirty="0">
                <a:solidFill>
                  <a:srgbClr val="003399"/>
                </a:solidFill>
              </a:rPr>
              <a:t>Source:</a:t>
            </a:r>
            <a:r>
              <a:rPr lang="en-GB" sz="1050" dirty="0">
                <a:solidFill>
                  <a:srgbClr val="003399"/>
                </a:solidFill>
              </a:rPr>
              <a:t> 13</a:t>
            </a:r>
            <a:r>
              <a:rPr lang="en-GB" sz="1050" baseline="30000" dirty="0">
                <a:solidFill>
                  <a:srgbClr val="003399"/>
                </a:solidFill>
              </a:rPr>
              <a:t>th</a:t>
            </a:r>
            <a:r>
              <a:rPr lang="en-GB" sz="1050" dirty="0">
                <a:solidFill>
                  <a:srgbClr val="003399"/>
                </a:solidFill>
              </a:rPr>
              <a:t> ESVAC report</a:t>
            </a:r>
          </a:p>
        </p:txBody>
      </p:sp>
    </p:spTree>
    <p:extLst>
      <p:ext uri="{BB962C8B-B14F-4D97-AF65-F5344CB8AC3E}">
        <p14:creationId xmlns:p14="http://schemas.microsoft.com/office/powerpoint/2010/main" val="54646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lstStyle/>
          <a:p>
            <a:pPr marL="0" indent="0" algn="l">
              <a:buNone/>
            </a:pPr>
            <a:r>
              <a:rPr lang="en-GB" sz="3200" b="1" dirty="0">
                <a:solidFill>
                  <a:srgbClr val="003399"/>
                </a:solidFill>
                <a:latin typeface="EC Square Sans Pro" panose="020B0506040000020004" pitchFamily="34" charset="0"/>
              </a:rPr>
              <a:t>General introduction to the AMR impact. Focus on country’s AMU &amp; AMR figures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4" name="Marcador de texto 2">
            <a:extLst>
              <a:ext uri="{FF2B5EF4-FFF2-40B4-BE49-F238E27FC236}">
                <a16:creationId xmlns:a16="http://schemas.microsoft.com/office/drawing/2014/main" id="{4E95D31D-F549-96D7-F89F-6B0EAF0A6468}"/>
              </a:ext>
            </a:extLst>
          </p:cNvPr>
          <p:cNvSpPr txBox="1">
            <a:spLocks/>
          </p:cNvSpPr>
          <p:nvPr/>
        </p:nvSpPr>
        <p:spPr>
          <a:xfrm>
            <a:off x="6137407" y="5549009"/>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dirty="0" err="1">
                <a:latin typeface="EC Square Sans Pro" panose="020B0506040000020004" pitchFamily="34" charset="0"/>
              </a:rPr>
              <a:t>Lithuania</a:t>
            </a:r>
            <a:r>
              <a:rPr lang="es-ES" dirty="0">
                <a:latin typeface="EC Square Sans Pro" panose="020B0506040000020004" pitchFamily="34" charset="0"/>
              </a:rPr>
              <a:t>, 25 </a:t>
            </a:r>
            <a:r>
              <a:rPr lang="es-ES" dirty="0" err="1">
                <a:latin typeface="EC Square Sans Pro" panose="020B0506040000020004" pitchFamily="34" charset="0"/>
              </a:rPr>
              <a:t>September</a:t>
            </a:r>
            <a:r>
              <a:rPr lang="es-ES" dirty="0">
                <a:latin typeface="EC Square Sans Pro" panose="020B0506040000020004" pitchFamily="34" charset="0"/>
              </a:rPr>
              <a:t> 2024</a:t>
            </a:r>
          </a:p>
          <a:p>
            <a:pPr marL="0" indent="0">
              <a:buFont typeface="Arial" panose="020B0604020202020204" pitchFamily="34" charset="0"/>
              <a:buNone/>
            </a:pPr>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a:srcRect l="36785" t="25890" r="8750" b="26491"/>
          <a:stretch/>
        </p:blipFill>
        <p:spPr>
          <a:xfrm>
            <a:off x="609600" y="9969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105233" y="3702050"/>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180733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1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a:t>
            </a:r>
            <a:r>
              <a:rPr lang="en-GB" sz="2400" dirty="0">
                <a:latin typeface="EC Square Sans Pro" panose="020B0506040000020004" pitchFamily="34" charset="0"/>
              </a:rPr>
              <a:t> to selected </a:t>
            </a:r>
            <a:r>
              <a:rPr lang="en-GB" sz="2400" b="1" dirty="0">
                <a:latin typeface="EC Square Sans Pro" panose="020B0506040000020004" pitchFamily="34" charset="0"/>
              </a:rPr>
              <a:t>antimicrobials </a:t>
            </a:r>
            <a:r>
              <a:rPr lang="en-GB" sz="2400" dirty="0">
                <a:latin typeface="EC Square Sans Pro" panose="020B0506040000020004" pitchFamily="34" charset="0"/>
              </a:rPr>
              <a:t>in indicator </a:t>
            </a:r>
            <a:r>
              <a:rPr lang="en-GB" sz="2400" b="1" i="1" dirty="0">
                <a:latin typeface="EC Square Sans Pro" panose="020B0506040000020004" pitchFamily="34" charset="0"/>
              </a:rPr>
              <a:t>E. coli </a:t>
            </a:r>
            <a:r>
              <a:rPr lang="en-GB" sz="2400" dirty="0">
                <a:latin typeface="EC Square Sans Pro" panose="020B0506040000020004" pitchFamily="34" charset="0"/>
              </a:rPr>
              <a:t>from </a:t>
            </a:r>
            <a:r>
              <a:rPr lang="en-GB" sz="2400" b="1" dirty="0">
                <a:latin typeface="EC Square Sans Pro" panose="020B0506040000020004" pitchFamily="34" charset="0"/>
              </a:rPr>
              <a:t>pigs,</a:t>
            </a:r>
            <a:r>
              <a:rPr lang="en-GB" sz="2400" dirty="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a:srcRect l="9375" t="15149" r="25000" b="17074"/>
          <a:stretch/>
        </p:blipFill>
        <p:spPr>
          <a:xfrm>
            <a:off x="564708" y="0"/>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a:srcRect l="21250" t="12223" r="21250" b="11111"/>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en-GB" sz="3200" dirty="0">
                <a:latin typeface="EC Square Sans Pro" panose="020B0506040000020004" pitchFamily="34" charset="0"/>
              </a:rPr>
              <a:t>Resistance to:</a:t>
            </a:r>
          </a:p>
          <a:p>
            <a:endParaRPr lang="en-GB" sz="3200" dirty="0">
              <a:latin typeface="EC Square Sans Pro" panose="020B0506040000020004" pitchFamily="34" charset="0"/>
            </a:endParaRP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ángulo 36">
            <a:extLst>
              <a:ext uri="{FF2B5EF4-FFF2-40B4-BE49-F238E27FC236}">
                <a16:creationId xmlns:a16="http://schemas.microsoft.com/office/drawing/2014/main" id="{9ACFE1DB-F97D-41CC-A5E0-4B7C1D478ED7}"/>
              </a:ext>
            </a:extLst>
          </p:cNvPr>
          <p:cNvSpPr/>
          <p:nvPr/>
        </p:nvSpPr>
        <p:spPr>
          <a:xfrm>
            <a:off x="685800" y="3897283"/>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071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a:srcRect l="21876" t="17778" r="26874" b="24444"/>
          <a:stretch/>
        </p:blipFill>
        <p:spPr>
          <a:xfrm>
            <a:off x="609600" y="0"/>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a:srcRect l="21876" t="13333" r="26874" b="10000"/>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en-GB" sz="2400" i="1" dirty="0">
                <a:latin typeface="EC Square Sans Pro" panose="020B0506040000020004" pitchFamily="34" charset="0"/>
              </a:rPr>
              <a:t>Example 2</a:t>
            </a:r>
            <a:r>
              <a:rPr lang="en-GB" sz="2400" dirty="0">
                <a:latin typeface="EC Square Sans Pro" panose="020B0506040000020004" pitchFamily="34" charset="0"/>
              </a:rPr>
              <a:t> </a:t>
            </a:r>
          </a:p>
          <a:p>
            <a:r>
              <a:rPr lang="en-GB" sz="2400" dirty="0">
                <a:latin typeface="EC Square Sans Pro" panose="020B0506040000020004" pitchFamily="34" charset="0"/>
              </a:rPr>
              <a:t>Trends in  </a:t>
            </a:r>
            <a:r>
              <a:rPr lang="en-GB" sz="2400" b="1" dirty="0">
                <a:latin typeface="EC Square Sans Pro" panose="020B0506040000020004" pitchFamily="34" charset="0"/>
              </a:rPr>
              <a:t>resistance </a:t>
            </a:r>
            <a:r>
              <a:rPr lang="en-GB" sz="2400" dirty="0">
                <a:latin typeface="EC Square Sans Pro" panose="020B0506040000020004" pitchFamily="34" charset="0"/>
              </a:rPr>
              <a:t>to selected </a:t>
            </a:r>
            <a:r>
              <a:rPr lang="en-GB" sz="2400" b="1" dirty="0">
                <a:latin typeface="EC Square Sans Pro" panose="020B0506040000020004" pitchFamily="34" charset="0"/>
              </a:rPr>
              <a:t>antimicrobials</a:t>
            </a:r>
            <a:r>
              <a:rPr lang="en-GB" sz="2400" dirty="0">
                <a:latin typeface="EC Square Sans Pro" panose="020B0506040000020004" pitchFamily="34" charset="0"/>
              </a:rPr>
              <a:t> in indicator </a:t>
            </a:r>
            <a:r>
              <a:rPr lang="en-GB" sz="2400" b="1" i="1" dirty="0">
                <a:latin typeface="EC Square Sans Pro" panose="020B0506040000020004" pitchFamily="34" charset="0"/>
              </a:rPr>
              <a:t>E. coli </a:t>
            </a:r>
            <a:r>
              <a:rPr lang="en-GB" sz="2400" b="1" dirty="0">
                <a:latin typeface="EC Square Sans Pro" panose="020B0506040000020004" pitchFamily="34" charset="0"/>
              </a:rPr>
              <a:t>from broilers</a:t>
            </a:r>
            <a:r>
              <a:rPr lang="en-GB" sz="2400" dirty="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en-GB" sz="3200" dirty="0">
                <a:latin typeface="EC Square Sans Pro" panose="020B0506040000020004" pitchFamily="34" charset="0"/>
              </a:rPr>
              <a:t>Resistance to:</a:t>
            </a:r>
          </a:p>
          <a:p>
            <a:r>
              <a:rPr lang="en-GB" sz="3200" dirty="0">
                <a:latin typeface="EC Square Sans Pro" panose="020B0506040000020004" pitchFamily="34" charset="0"/>
              </a:rPr>
              <a:t>ampicillin (AMP)</a:t>
            </a:r>
          </a:p>
          <a:p>
            <a:endParaRPr lang="en-GB" sz="2400" dirty="0">
              <a:latin typeface="EC Square Sans Pro" panose="020B0506040000020004" pitchFamily="34" charset="0"/>
            </a:endParaRPr>
          </a:p>
          <a:p>
            <a:r>
              <a:rPr lang="en-GB" sz="3200" dirty="0">
                <a:latin typeface="EC Square Sans Pro" panose="020B0506040000020004" pitchFamily="34" charset="0"/>
              </a:rPr>
              <a:t>cefotaxime (CTX)</a:t>
            </a:r>
          </a:p>
          <a:p>
            <a:endParaRPr lang="en-GB" dirty="0">
              <a:latin typeface="EC Square Sans Pro" panose="020B0506040000020004" pitchFamily="34" charset="0"/>
            </a:endParaRPr>
          </a:p>
          <a:p>
            <a:r>
              <a:rPr lang="en-GB" sz="3200" dirty="0">
                <a:latin typeface="EC Square Sans Pro" panose="020B0506040000020004" pitchFamily="34" charset="0"/>
              </a:rPr>
              <a:t>ciprofloxacin (CIP)</a:t>
            </a:r>
          </a:p>
          <a:p>
            <a:endParaRPr lang="en-GB" sz="2800" dirty="0">
              <a:latin typeface="EC Square Sans Pro" panose="020B0506040000020004" pitchFamily="34" charset="0"/>
            </a:endParaRPr>
          </a:p>
          <a:p>
            <a:r>
              <a:rPr lang="en-GB" sz="3200" dirty="0">
                <a:latin typeface="EC Square Sans Pro" panose="020B0506040000020004" pitchFamily="34" charset="0"/>
              </a:rPr>
              <a:t>tetracycline (TET)</a:t>
            </a:r>
            <a:endParaRPr lang="en-GB" sz="3200" dirty="0"/>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n-GB" sz="4000" b="1" dirty="0">
                <a:latin typeface="EC Square Sans Pro" panose="020B0506040000020004" pitchFamily="34" charset="0"/>
                <a:cs typeface="+mn-cs"/>
              </a:rPr>
              <a:t>Achievements</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Rectángulo 21">
            <a:extLst>
              <a:ext uri="{FF2B5EF4-FFF2-40B4-BE49-F238E27FC236}">
                <a16:creationId xmlns:a16="http://schemas.microsoft.com/office/drawing/2014/main" id="{611BE222-C18A-4132-B90F-CA64B56986C3}"/>
              </a:ext>
            </a:extLst>
          </p:cNvPr>
          <p:cNvSpPr/>
          <p:nvPr/>
        </p:nvSpPr>
        <p:spPr>
          <a:xfrm>
            <a:off x="762000" y="3879061"/>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1920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A Global threat</a:t>
            </a:r>
          </a:p>
        </p:txBody>
      </p:sp>
      <p:pic>
        <p:nvPicPr>
          <p:cNvPr id="3" name="Imagen 2">
            <a:extLst>
              <a:ext uri="{FF2B5EF4-FFF2-40B4-BE49-F238E27FC236}">
                <a16:creationId xmlns:a16="http://schemas.microsoft.com/office/drawing/2014/main" id="{73810695-4B18-4AB9-AAC3-92C349B6A2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800" y="2825750"/>
            <a:ext cx="4648200" cy="3884112"/>
          </a:xfrm>
          <a:prstGeom prst="rect">
            <a:avLst/>
          </a:prstGeom>
        </p:spPr>
      </p:pic>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1569660"/>
          </a:xfrm>
          <a:prstGeom prst="rect">
            <a:avLst/>
          </a:prstGeom>
          <a:solidFill>
            <a:srgbClr val="003399"/>
          </a:solidFill>
        </p:spPr>
        <p:txBody>
          <a:bodyPr wrap="square">
            <a:spAutoFit/>
          </a:bodyPr>
          <a:lstStyle/>
          <a:p>
            <a:pPr algn="ctr"/>
            <a:r>
              <a:rPr lang="en-GB" sz="4800" dirty="0">
                <a:solidFill>
                  <a:schemeClr val="bg1"/>
                </a:solidFill>
                <a:latin typeface="EC Square Sans Pro" panose="020B0506040000020004" pitchFamily="34" charset="0"/>
              </a:rPr>
              <a:t>Economical impact</a:t>
            </a:r>
          </a:p>
          <a:p>
            <a:pPr algn="ctr"/>
            <a:endParaRPr lang="en-GB" sz="4800" dirty="0">
              <a:solidFill>
                <a:schemeClr val="bg1"/>
              </a:solidFill>
              <a:latin typeface="EC Square Sans Pro" panose="020B0506040000020004" pitchFamily="34" charset="0"/>
            </a:endParaRP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en-GB" sz="2800" dirty="0">
                <a:latin typeface="EC Square Sans Pro" panose="020B0506040000020004" pitchFamily="34" charset="0"/>
              </a:rPr>
              <a:t>Antimicrobial Resistance</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972300" y="2905197"/>
            <a:ext cx="4953000" cy="3108543"/>
          </a:xfrm>
          <a:prstGeom prst="rect">
            <a:avLst/>
          </a:prstGeom>
          <a:noFill/>
        </p:spPr>
        <p:txBody>
          <a:bodyPr wrap="square">
            <a:spAutoFit/>
          </a:bodyPr>
          <a:lstStyle/>
          <a:p>
            <a:pPr algn="l"/>
            <a:r>
              <a:rPr lang="en-GB" b="0" i="0" dirty="0">
                <a:solidFill>
                  <a:srgbClr val="3F4A52"/>
                </a:solidFill>
                <a:effectLst/>
                <a:latin typeface="EC Square Sans Pro" panose="020B0506040000020004" pitchFamily="34" charset="0"/>
              </a:rPr>
              <a:t>The estimated cost of AMR for healthcare systems in Europe is</a:t>
            </a:r>
          </a:p>
          <a:p>
            <a:pPr algn="l"/>
            <a:endParaRPr lang="en-GB" sz="4000" dirty="0">
              <a:solidFill>
                <a:srgbClr val="3F4A52"/>
              </a:solidFill>
              <a:latin typeface="Open Sans" panose="020B0606030504020204" pitchFamily="34" charset="0"/>
            </a:endParaRPr>
          </a:p>
          <a:p>
            <a:pPr algn="ctr"/>
            <a:r>
              <a:rPr lang="en-GB" sz="6000" b="1" i="0" dirty="0">
                <a:solidFill>
                  <a:srgbClr val="003399"/>
                </a:solidFill>
                <a:effectLst/>
                <a:latin typeface="EC Square Sans Pro" panose="020B0506040000020004" pitchFamily="34" charset="0"/>
              </a:rPr>
              <a:t>€1.1 billion </a:t>
            </a:r>
          </a:p>
          <a:p>
            <a:pPr algn="ctr"/>
            <a:r>
              <a:rPr lang="en-GB" sz="6000" b="0" i="0" dirty="0">
                <a:solidFill>
                  <a:srgbClr val="003399"/>
                </a:solidFill>
                <a:effectLst/>
                <a:latin typeface="EC Square Sans Pro" panose="020B0506040000020004" pitchFamily="34" charset="0"/>
              </a:rPr>
              <a:t>per year</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en-GB" dirty="0">
                <a:solidFill>
                  <a:srgbClr val="3F4A52"/>
                </a:solidFill>
                <a:latin typeface="EC Square Sans Pro" panose="020B0506040000020004" pitchFamily="34" charset="0"/>
              </a:rPr>
              <a:t>Estimated number of deaths caused by AMR in 2050 in comparison with current common causes of deaths</a:t>
            </a: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1815882"/>
          </a:xfrm>
          <a:prstGeom prst="rect">
            <a:avLst/>
          </a:prstGeom>
          <a:noFill/>
        </p:spPr>
        <p:txBody>
          <a:bodyPr wrap="square" rtlCol="0">
            <a:spAutoFit/>
          </a:bodyPr>
          <a:lstStyle/>
          <a:p>
            <a:r>
              <a:rPr lang="en-GB" sz="2800" dirty="0">
                <a:latin typeface="EC Square Sans Pro" panose="020B0506040000020004" pitchFamily="34" charset="0"/>
              </a:rPr>
              <a:t>Use, overuse and misuse </a:t>
            </a:r>
            <a:r>
              <a:rPr lang="en-GB" sz="2800" dirty="0">
                <a:solidFill>
                  <a:schemeClr val="tx1"/>
                </a:solidFill>
                <a:latin typeface="EC Square Sans Pro" panose="020B0506040000020004" pitchFamily="34" charset="0"/>
              </a:rPr>
              <a:t>of antimicrobials</a:t>
            </a:r>
          </a:p>
          <a:p>
            <a:endParaRPr lang="en-GB" sz="28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1905000" cy="1384995"/>
          </a:xfrm>
          <a:prstGeom prst="rect">
            <a:avLst/>
          </a:prstGeom>
          <a:noFill/>
        </p:spPr>
        <p:txBody>
          <a:bodyPr wrap="square" rtlCol="0">
            <a:spAutoFit/>
          </a:bodyPr>
          <a:lstStyle/>
          <a:p>
            <a:r>
              <a:rPr lang="en-GB" sz="2800" dirty="0">
                <a:solidFill>
                  <a:schemeClr val="tx1"/>
                </a:solidFill>
                <a:latin typeface="EC Square Sans Pro" panose="020B0506040000020004" pitchFamily="34" charset="0"/>
              </a:rPr>
              <a:t>Microbes </a:t>
            </a:r>
            <a:r>
              <a:rPr lang="en-GB" sz="2800" dirty="0">
                <a:latin typeface="EC Square Sans Pro" panose="020B0506040000020004" pitchFamily="34" charset="0"/>
              </a:rPr>
              <a:t>develop resistance</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384995"/>
          </a:xfrm>
          <a:prstGeom prst="rect">
            <a:avLst/>
          </a:prstGeom>
          <a:noFill/>
        </p:spPr>
        <p:txBody>
          <a:bodyPr wrap="square" rtlCol="0">
            <a:spAutoFit/>
          </a:bodyPr>
          <a:lstStyle/>
          <a:p>
            <a:r>
              <a:rPr lang="en-GB" sz="2800" dirty="0">
                <a:latin typeface="EC Square Sans Pro" panose="020B0506040000020004" pitchFamily="34" charset="0"/>
              </a:rPr>
              <a:t>Antimicrob</a:t>
            </a:r>
            <a:r>
              <a:rPr lang="en-GB" sz="2800" dirty="0">
                <a:solidFill>
                  <a:schemeClr val="tx1"/>
                </a:solidFill>
                <a:latin typeface="EC Square Sans Pro" panose="020B0506040000020004" pitchFamily="34" charset="0"/>
              </a:rPr>
              <a:t>ial</a:t>
            </a:r>
            <a:r>
              <a:rPr lang="en-GB" sz="2800" dirty="0">
                <a:latin typeface="EC Square Sans Pro" panose="020B0506040000020004" pitchFamily="34" charset="0"/>
              </a:rPr>
              <a:t>s become less effective</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083386" cy="1815882"/>
          </a:xfrm>
          <a:prstGeom prst="rect">
            <a:avLst/>
          </a:prstGeom>
          <a:noFill/>
        </p:spPr>
        <p:txBody>
          <a:bodyPr wrap="square" rtlCol="0">
            <a:spAutoFit/>
          </a:bodyPr>
          <a:lstStyle/>
          <a:p>
            <a:r>
              <a:rPr lang="en-GB" sz="2800" dirty="0">
                <a:latin typeface="EC Square Sans Pro" panose="020B0506040000020004" pitchFamily="34" charset="0"/>
              </a:rPr>
              <a:t>Diseases spread more easily, persist or kill</a:t>
            </a:r>
            <a:endParaRPr lang="en-GB" sz="2800" strike="dblStrike" dirty="0">
              <a:solidFill>
                <a:srgbClr val="FF0000"/>
              </a:solidFill>
              <a:latin typeface="EC Square Sans Pro" panose="020B0506040000020004" pitchFamily="34" charset="0"/>
            </a:endParaRP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788977" y="5523546"/>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937479" y="5264150"/>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kern="0" dirty="0">
                <a:solidFill>
                  <a:schemeClr val="bg1"/>
                </a:solidFill>
                <a:latin typeface="EC Square Sans Pro" panose="020B0506040000020004" pitchFamily="34" charset="0"/>
              </a:rPr>
              <a:t>What is AMR and how does AMR occur?</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en-US" sz="2800" dirty="0">
                <a:latin typeface="EC Square Sans Pro" panose="020B0506040000020004"/>
              </a:rPr>
              <a:t>Antimicrobial resistance (AMR) occurs when germs (bacteria, virus, or fungus) that cause infections resist the effects of the medicines used to treat them. </a:t>
            </a:r>
            <a:endParaRPr lang="LID4096" sz="2800" dirty="0">
              <a:latin typeface="EC Square Sans Pro" panose="020B0506040000020004"/>
            </a:endParaRP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en-GB" sz="4000" b="1" dirty="0">
                <a:solidFill>
                  <a:schemeClr val="bg1"/>
                </a:solidFill>
                <a:latin typeface="EC Square Sans Pro" panose="020B0506040000020004" pitchFamily="34" charset="0"/>
              </a:rPr>
              <a:t>AMR is present in humans, animals, food, plants and the environment</a:t>
            </a:r>
            <a:endParaRPr lang="en-US" sz="4000" b="1" dirty="0">
              <a:solidFill>
                <a:schemeClr val="bg1"/>
              </a:solidFill>
              <a:latin typeface="EC Square Sans Pro" panose="020B0506040000020004" pitchFamily="34" charset="0"/>
            </a:endParaRP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3" name="Picture 2" descr="One Health - Wikipedia">
            <a:extLst>
              <a:ext uri="{FF2B5EF4-FFF2-40B4-BE49-F238E27FC236}">
                <a16:creationId xmlns:a16="http://schemas.microsoft.com/office/drawing/2014/main" id="{0E8A1558-21C3-4246-9A71-9A92ECE4C170}"/>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86600" y="20231"/>
            <a:ext cx="3851252"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en-GB" sz="1100" dirty="0"/>
              <a:t>Antimicrobial consumption in animals</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448800" y="3597830"/>
            <a:ext cx="1371600" cy="600164"/>
          </a:xfrm>
          <a:prstGeom prst="rect">
            <a:avLst/>
          </a:prstGeom>
          <a:noFill/>
        </p:spPr>
        <p:txBody>
          <a:bodyPr wrap="square" rtlCol="0">
            <a:spAutoFit/>
          </a:bodyPr>
          <a:lstStyle/>
          <a:p>
            <a:pPr algn="ctr"/>
            <a:r>
              <a:rPr lang="en-GB" sz="1100"/>
              <a:t>Antimicrobial consumption in humans</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en-GB"/>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en-GB"/>
              <a:t>H</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2923877"/>
          </a:xfrm>
          <a:prstGeom prst="rect">
            <a:avLst/>
          </a:prstGeom>
          <a:noFill/>
        </p:spPr>
        <p:txBody>
          <a:bodyPr wrap="square">
            <a:spAutoFit/>
          </a:bodyPr>
          <a:lstStyle/>
          <a:p>
            <a:pPr algn="ctr"/>
            <a:r>
              <a:rPr lang="en-GB" sz="4000" b="1" dirty="0">
                <a:solidFill>
                  <a:srgbClr val="2C7470"/>
                </a:solidFill>
                <a:latin typeface="EC Square Sans Pro" panose="020B0506040000020004" pitchFamily="34" charset="0"/>
              </a:rPr>
              <a:t>Resistant bacteria infect 800.000 people in EU/EFTA every year</a:t>
            </a:r>
          </a:p>
          <a:p>
            <a:pPr algn="ctr"/>
            <a:r>
              <a:rPr lang="en-GB" sz="2400" b="1" dirty="0">
                <a:solidFill>
                  <a:srgbClr val="2C7470"/>
                </a:solidFill>
                <a:latin typeface="EC Square Sans Pro" panose="020B0506040000020004" pitchFamily="34" charset="0"/>
              </a:rPr>
              <a:t>(ECDC data 2022)</a:t>
            </a:r>
            <a:endParaRPr lang="en-US" sz="2400" b="1" dirty="0">
              <a:solidFill>
                <a:srgbClr val="2C7470"/>
              </a:solidFill>
              <a:latin typeface="EC Square Sans Pro" panose="020B0506040000020004" pitchFamily="34" charset="0"/>
            </a:endParaRP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en-GB" sz="1100" b="0" i="1" dirty="0">
                <a:solidFill>
                  <a:srgbClr val="3F4A52"/>
                </a:solidFill>
                <a:effectLst/>
                <a:latin typeface="EC Square Sans Pro" panose="020B0506040000020004" pitchFamily="34" charset="0"/>
              </a:rPr>
              <a:t>Source</a:t>
            </a:r>
            <a:r>
              <a:rPr lang="en-GB" sz="1100" b="0" i="0" dirty="0">
                <a:solidFill>
                  <a:srgbClr val="3F4A52"/>
                </a:solidFill>
                <a:effectLst/>
                <a:latin typeface="EC Square Sans Pro" panose="020B0506040000020004" pitchFamily="34" charset="0"/>
              </a:rPr>
              <a:t>: ECDC (European Centre for Disease Prevention and Control)</a:t>
            </a:r>
            <a:endParaRPr lang="en-GB" sz="1100" dirty="0">
              <a:latin typeface="EC Square Sans Pro" panose="020B0506040000020004" pitchFamily="34" charset="0"/>
            </a:endParaRP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C7788-364F-49D4-1FF5-5AAE19F74076}"/>
              </a:ext>
            </a:extLst>
          </p:cNvPr>
          <p:cNvPicPr>
            <a:picLocks noChangeAspect="1"/>
          </p:cNvPicPr>
          <p:nvPr/>
        </p:nvPicPr>
        <p:blipFill>
          <a:blip r:embed="rId3"/>
          <a:stretch>
            <a:fillRect/>
          </a:stretch>
        </p:blipFill>
        <p:spPr>
          <a:xfrm>
            <a:off x="1600200" y="426758"/>
            <a:ext cx="8591921" cy="6443942"/>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Different classes of antimicrobials </a:t>
            </a:r>
            <a:endParaRPr lang="en-GB" sz="3200" b="1" kern="0" dirty="0">
              <a:solidFill>
                <a:schemeClr val="bg1"/>
              </a:solidFill>
              <a:latin typeface="EC Square Sans Pro" panose="020B0506040000020004" pitchFamily="34" charset="0"/>
            </a:endParaRPr>
          </a:p>
        </p:txBody>
      </p:sp>
    </p:spTree>
    <p:extLst>
      <p:ext uri="{BB962C8B-B14F-4D97-AF65-F5344CB8AC3E}">
        <p14:creationId xmlns:p14="http://schemas.microsoft.com/office/powerpoint/2010/main" val="348201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3200" b="1" dirty="0">
                <a:solidFill>
                  <a:schemeClr val="bg1"/>
                </a:solidFill>
                <a:latin typeface="EC Square Sans Pro" panose="020B0506040000020004" pitchFamily="34" charset="0"/>
              </a:rPr>
              <a:t>We need to keep the current antimicrobials effective! </a:t>
            </a:r>
            <a:endParaRPr lang="en-GB" sz="3200" b="1" kern="0" dirty="0">
              <a:solidFill>
                <a:schemeClr val="bg1"/>
              </a:solidFill>
              <a:latin typeface="EC Square Sans Pro" panose="020B0506040000020004" pitchFamily="34" charset="0"/>
            </a:endParaRPr>
          </a:p>
        </p:txBody>
      </p:sp>
      <p:pic>
        <p:nvPicPr>
          <p:cNvPr id="16" name="Picture 15">
            <a:extLst>
              <a:ext uri="{FF2B5EF4-FFF2-40B4-BE49-F238E27FC236}">
                <a16:creationId xmlns:a16="http://schemas.microsoft.com/office/drawing/2014/main" id="{63136448-BA0F-1475-86B0-04E64361B4F0}"/>
              </a:ext>
            </a:extLst>
          </p:cNvPr>
          <p:cNvPicPr>
            <a:picLocks noChangeAspect="1"/>
          </p:cNvPicPr>
          <p:nvPr/>
        </p:nvPicPr>
        <p:blipFill>
          <a:blip r:embed="rId3"/>
          <a:stretch>
            <a:fillRect/>
          </a:stretch>
        </p:blipFill>
        <p:spPr>
          <a:xfrm>
            <a:off x="236178" y="1454150"/>
            <a:ext cx="11377486" cy="4958079"/>
          </a:xfrm>
          <a:prstGeom prst="rect">
            <a:avLst/>
          </a:prstGeom>
        </p:spPr>
      </p:pic>
    </p:spTree>
    <p:extLst>
      <p:ext uri="{BB962C8B-B14F-4D97-AF65-F5344CB8AC3E}">
        <p14:creationId xmlns:p14="http://schemas.microsoft.com/office/powerpoint/2010/main" val="279243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005DB2-F9BF-DC80-FF26-031F2441BA08}"/>
              </a:ext>
            </a:extLst>
          </p:cNvPr>
          <p:cNvPicPr>
            <a:picLocks noChangeAspect="1"/>
          </p:cNvPicPr>
          <p:nvPr/>
        </p:nvPicPr>
        <p:blipFill>
          <a:blip r:embed="rId3"/>
          <a:stretch>
            <a:fillRect/>
          </a:stretch>
        </p:blipFill>
        <p:spPr>
          <a:xfrm>
            <a:off x="685800" y="996950"/>
            <a:ext cx="10351735"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n-GB" sz="4000" b="1" dirty="0">
                <a:solidFill>
                  <a:schemeClr val="bg1"/>
                </a:solidFill>
                <a:latin typeface="EC Square Sans Pro" panose="020B0506040000020004" pitchFamily="34" charset="0"/>
              </a:rPr>
              <a:t>What can we do? </a:t>
            </a:r>
            <a:endParaRPr lang="en-GB" sz="4000" b="1" kern="0" dirty="0">
              <a:solidFill>
                <a:schemeClr val="bg1"/>
              </a:solidFill>
              <a:latin typeface="EC Square Sans Pro" panose="020B0506040000020004" pitchFamily="34" charset="0"/>
            </a:endParaRPr>
          </a:p>
        </p:txBody>
      </p:sp>
      <p:sp>
        <p:nvSpPr>
          <p:cNvPr id="12" name="TextBox 11">
            <a:extLst>
              <a:ext uri="{FF2B5EF4-FFF2-40B4-BE49-F238E27FC236}">
                <a16:creationId xmlns:a16="http://schemas.microsoft.com/office/drawing/2014/main" id="{09EF3E00-899E-8324-372A-620E525DB096}"/>
              </a:ext>
            </a:extLst>
          </p:cNvPr>
          <p:cNvSpPr txBox="1"/>
          <p:nvPr/>
        </p:nvSpPr>
        <p:spPr>
          <a:xfrm>
            <a:off x="9525000" y="6178550"/>
            <a:ext cx="2133600" cy="523220"/>
          </a:xfrm>
          <a:prstGeom prst="rect">
            <a:avLst/>
          </a:prstGeom>
          <a:noFill/>
        </p:spPr>
        <p:txBody>
          <a:bodyPr wrap="square" rtlCol="0">
            <a:spAutoFit/>
          </a:bodyPr>
          <a:lstStyle/>
          <a:p>
            <a:r>
              <a:rPr lang="en-GB" sz="1400" dirty="0"/>
              <a:t>EFSA Journal 2024;22(2):8589</a:t>
            </a:r>
            <a:endParaRPr lang="LID4096" sz="1400" dirty="0"/>
          </a:p>
        </p:txBody>
      </p:sp>
    </p:spTree>
    <p:extLst>
      <p:ext uri="{BB962C8B-B14F-4D97-AF65-F5344CB8AC3E}">
        <p14:creationId xmlns:p14="http://schemas.microsoft.com/office/powerpoint/2010/main" val="878819919"/>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1752347-4e16-4ce8-a381-9ddf3e797ad6" xsi:nil="true"/>
    <lcf76f155ced4ddcb4097134ff3c332f xmlns="9b53d6be-5940-4371-8a56-d6ca0a43a11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D7E5E20A3B6448BB831F127F5CFB05" ma:contentTypeVersion="10" ma:contentTypeDescription="Create a new document." ma:contentTypeScope="" ma:versionID="ebffcedfc4ee438384d0a3e06140505a">
  <xsd:schema xmlns:xsd="http://www.w3.org/2001/XMLSchema" xmlns:xs="http://www.w3.org/2001/XMLSchema" xmlns:p="http://schemas.microsoft.com/office/2006/metadata/properties" xmlns:ns2="9b53d6be-5940-4371-8a56-d6ca0a43a11a" xmlns:ns3="c1752347-4e16-4ce8-a381-9ddf3e797ad6" targetNamespace="http://schemas.microsoft.com/office/2006/metadata/properties" ma:root="true" ma:fieldsID="18d40dfe561e73f2d6d814587a11b20f" ns2:_="" ns3:_="">
    <xsd:import namespace="9b53d6be-5940-4371-8a56-d6ca0a43a11a"/>
    <xsd:import namespace="c1752347-4e16-4ce8-a381-9ddf3e797a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3d6be-5940-4371-8a56-d6ca0a43a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752347-4e16-4ce8-a381-9ddf3e797ad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f6e862-8fe4-4eeb-87d7-41a886a2cda4}" ma:internalName="TaxCatchAll" ma:showField="CatchAllData" ma:web="c1752347-4e16-4ce8-a381-9ddf3e797a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2.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s>
</ds:datastoreItem>
</file>

<file path=customXml/itemProps3.xml><?xml version="1.0" encoding="utf-8"?>
<ds:datastoreItem xmlns:ds="http://schemas.openxmlformats.org/officeDocument/2006/customXml" ds:itemID="{8834902B-AFDC-420D-B9AA-2DA1B07CA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53d6be-5940-4371-8a56-d6ca0a43a11a"/>
    <ds:schemaRef ds:uri="c1752347-4e16-4ce8-a381-9ddf3e797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3457</Words>
  <Application>Microsoft Office PowerPoint</Application>
  <PresentationFormat>Custom</PresentationFormat>
  <Paragraphs>311</Paragraphs>
  <Slides>23</Slides>
  <Notes>22</Notes>
  <HiddenSlides>1</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23</vt:i4>
      </vt:variant>
    </vt:vector>
  </HeadingPairs>
  <TitlesOfParts>
    <vt:vector size="42" baseType="lpstr">
      <vt:lpstr>Adobe Clean DC</vt:lpstr>
      <vt:lpstr>arial</vt:lpstr>
      <vt:lpstr>arial</vt:lpstr>
      <vt:lpstr>ArialMT</vt:lpstr>
      <vt:lpstr>Calibri</vt:lpstr>
      <vt:lpstr>Calibri Light</vt:lpstr>
      <vt:lpstr>EC Square Sans Pro</vt:lpstr>
      <vt:lpstr>ECSquareSansPro-Regular</vt:lpstr>
      <vt:lpstr>Google Sans</vt:lpstr>
      <vt:lpstr>Montserrat</vt:lpstr>
      <vt:lpstr>Open Sans</vt:lpstr>
      <vt:lpstr>Raleway</vt:lpstr>
      <vt:lpstr>Roboto</vt:lpstr>
      <vt:lpstr>Segoe UI</vt:lpstr>
      <vt:lpstr>Tahoma</vt:lpstr>
      <vt:lpstr>Verdana</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254</cp:revision>
  <dcterms:created xsi:type="dcterms:W3CDTF">2023-11-20T15:58:16Z</dcterms:created>
  <dcterms:modified xsi:type="dcterms:W3CDTF">2024-09-17T08:42:00Z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0x01010081D7E5E20A3B6448BB831F127F5CFB05</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ies>
</file>