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5"/>
  </p:notesMasterIdLst>
  <p:handoutMasterIdLst>
    <p:handoutMasterId r:id="rId16"/>
  </p:handoutMasterIdLst>
  <p:sldIdLst>
    <p:sldId id="277" r:id="rId3"/>
    <p:sldId id="386" r:id="rId4"/>
    <p:sldId id="264" r:id="rId5"/>
    <p:sldId id="281" r:id="rId6"/>
    <p:sldId id="280" r:id="rId7"/>
    <p:sldId id="384" r:id="rId8"/>
    <p:sldId id="388" r:id="rId9"/>
    <p:sldId id="391" r:id="rId10"/>
    <p:sldId id="394" r:id="rId11"/>
    <p:sldId id="395" r:id="rId12"/>
    <p:sldId id="398" r:id="rId13"/>
    <p:sldId id="399"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06" autoAdjust="0"/>
    <p:restoredTop sz="84140" autoAdjust="0"/>
  </p:normalViewPr>
  <p:slideViewPr>
    <p:cSldViewPr snapToGrid="0">
      <p:cViewPr varScale="1">
        <p:scale>
          <a:sx n="93" d="100"/>
          <a:sy n="93" d="100"/>
        </p:scale>
        <p:origin x="990" y="84"/>
      </p:cViewPr>
      <p:guideLst>
        <p:guide orient="horz" pos="2160"/>
        <p:guide pos="3840"/>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pPr>
            <a:lnSpc>
              <a:spcPct val="88000"/>
            </a:lnSpc>
          </a:pPr>
          <a:r>
            <a:rPr lang="lt-LT" sz="2500" dirty="0">
              <a:latin typeface="PF Square Sans Pro" pitchFamily="2" charset="0"/>
            </a:rPr>
            <a:t>Pasaulinis poreikis: atsparumo antimikrobinėms medžiagoms mažinimas</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lt-LT" sz="2000" dirty="0">
              <a:latin typeface="PF Square Sans Pro" pitchFamily="2" charset="0"/>
            </a:rPr>
            <a:t>Nauja reguliavimo sistema</a:t>
          </a:r>
        </a:p>
      </dgm:t>
    </dgm:pt>
    <dgm:pt modelId="{CB6010E8-99FC-4963-907C-48720CAB24F6}" type="parTrans" cxnId="{F0C5378A-0290-475E-98DE-E32A5E22A723}">
      <dgm:prSet custT="1"/>
      <dgm:spPr/>
      <dgm:t>
        <a:bodyPr/>
        <a:lstStyle/>
        <a:p>
          <a:endParaRPr lang="en-GB" sz="300" dirty="0">
            <a:latin typeface="PF Square Sans Pro" pitchFamily="2"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lt-LT" sz="3200" dirty="0">
              <a:latin typeface="PF Square Sans Pro" pitchFamily="2" charset="0"/>
            </a:rPr>
            <a:t>Prevencinės priemonės, taikytinos ūkių lygmeniu</a:t>
          </a:r>
        </a:p>
      </dgm:t>
    </dgm:pt>
    <dgm:pt modelId="{8F3068A3-6BF6-4C93-B730-2C6DF9DF900A}" type="parTrans" cxnId="{DC099AC5-0141-423C-B4C9-9F06FA17036A}">
      <dgm:prSet custT="1"/>
      <dgm:spPr/>
      <dgm:t>
        <a:bodyPr/>
        <a:lstStyle/>
        <a:p>
          <a:endParaRPr lang="en-GB" sz="300" dirty="0">
            <a:latin typeface="PF Square Sans Pro" pitchFamily="2"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88000"/>
            </a:lnSpc>
            <a:spcBef>
              <a:spcPct val="0"/>
            </a:spcBef>
            <a:spcAft>
              <a:spcPct val="35000"/>
            </a:spcAft>
            <a:buNone/>
          </a:pPr>
          <a:r>
            <a:rPr lang="lt-LT" sz="2500" kern="1200" dirty="0">
              <a:latin typeface="PF Square Sans Pro" pitchFamily="2" charset="0"/>
            </a:rPr>
            <a:t>Pasaulinis poreikis: atsparumo antimikrobinėms medžiagoms mažinimas</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dirty="0">
            <a:latin typeface="PF Square Sans Pro" pitchFamily="2"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t-LT" sz="2000" kern="1200" dirty="0">
              <a:latin typeface="PF Square Sans Pro" pitchFamily="2" charset="0"/>
            </a:rPr>
            <a:t>Nauja reguliavimo sistema</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dirty="0">
            <a:latin typeface="PF Square Sans Pro" pitchFamily="2"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lt-LT" sz="3200" kern="1200" dirty="0">
              <a:latin typeface="PF Square Sans Pro" pitchFamily="2" charset="0"/>
            </a:rPr>
            <a:t>Prevencinės priemonės, taikytinos ūkių lygmeniu</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17/09/2024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17-9-2024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lt-LT"/>
              <a:t>Antroje praktinio mokymo dalyje daugiausia dėmesio skiriama idėjai „prevencija – geriau nei gydymas“. Ūkininkai ir veterinarijos gydytojai dirbs kartu tirdami prevenciškai pokyčius ūkių lygyje, kad sumažintų antimikrobinių medžiagų naudojimo poreikį. Tai reiškia, kad reikia bendro supratimo tarp ūkininkų ir veterinarijos gydytojų.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lt-LT" sz="1200">
                <a:latin typeface="Times New Roman" pitchFamily="18"/>
              </a:rPr>
              <a:t>Pranešėju dažnai būna vienas iš instruktorių</a:t>
            </a:r>
          </a:p>
          <a:p>
            <a:pPr lvl="0"/>
            <a:endParaRPr lang="nl-NL" sz="1200" dirty="0">
              <a:latin typeface="Times New Roman" pitchFamily="18"/>
            </a:endParaRPr>
          </a:p>
          <a:p>
            <a:pPr lvl="0"/>
            <a:r>
              <a:rPr lang="lt-LT" sz="1200">
                <a:latin typeface="Times New Roman" pitchFamily="18"/>
              </a:rPr>
              <a:t>Jei yra laiko diskusijoms: </a:t>
            </a:r>
          </a:p>
          <a:p>
            <a:pPr lvl="0"/>
            <a:r>
              <a:rPr lang="lt-LT"/>
              <a:t>Klausimai:</a:t>
            </a:r>
          </a:p>
          <a:p>
            <a:pPr marL="914400" lvl="1" indent="-457200">
              <a:lnSpc>
                <a:spcPct val="80000"/>
              </a:lnSpc>
              <a:buAutoNum type="arabicPeriod"/>
            </a:pPr>
            <a:r>
              <a:rPr lang="lt-LT"/>
              <a:t>Kokie yra panašumai su jūsų sektoriaus rezultatais?</a:t>
            </a:r>
          </a:p>
          <a:p>
            <a:pPr marL="914400" lvl="1" indent="-457200">
              <a:lnSpc>
                <a:spcPct val="80000"/>
              </a:lnSpc>
              <a:buAutoNum type="arabicPeriod"/>
            </a:pPr>
            <a:r>
              <a:rPr lang="lt-LT"/>
              <a:t>Kokie yra skirtumai?</a:t>
            </a:r>
          </a:p>
          <a:p>
            <a:pPr marL="914400" lvl="1" indent="-457200">
              <a:lnSpc>
                <a:spcPct val="80000"/>
              </a:lnSpc>
              <a:buAutoNum type="arabicPeriod"/>
            </a:pPr>
            <a:r>
              <a:rPr lang="lt-LT"/>
              <a:t>Kokie kyla klausimai? / Kas išsiskiria?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lt-LT" sz="1200">
                <a:latin typeface="Times New Roman" pitchFamily="18"/>
              </a:rPr>
              <a:t>Pranešėju dažnai būna vienas iš instruktorių</a:t>
            </a:r>
          </a:p>
          <a:p>
            <a:pPr lvl="0"/>
            <a:endParaRPr lang="nl-NL" sz="1200" dirty="0">
              <a:latin typeface="Times New Roman" pitchFamily="18"/>
            </a:endParaRPr>
          </a:p>
          <a:p>
            <a:pPr lvl="0"/>
            <a:r>
              <a:rPr lang="lt-LT" sz="1200">
                <a:latin typeface="Times New Roman" pitchFamily="18"/>
              </a:rPr>
              <a:t>Jei yra laiko diskusijoms: </a:t>
            </a:r>
          </a:p>
          <a:p>
            <a:pPr lvl="0"/>
            <a:r>
              <a:rPr lang="lt-LT"/>
              <a:t>Klausimai:</a:t>
            </a:r>
          </a:p>
          <a:p>
            <a:pPr marL="914400" lvl="1" indent="-457200">
              <a:lnSpc>
                <a:spcPct val="80000"/>
              </a:lnSpc>
              <a:buAutoNum type="arabicPeriod"/>
            </a:pPr>
            <a:r>
              <a:rPr lang="lt-LT"/>
              <a:t>Kokie yra panašumai su jūsų sektoriaus rezultatais?</a:t>
            </a:r>
          </a:p>
          <a:p>
            <a:pPr marL="914400" lvl="1" indent="-457200">
              <a:lnSpc>
                <a:spcPct val="80000"/>
              </a:lnSpc>
              <a:buAutoNum type="arabicPeriod"/>
            </a:pPr>
            <a:r>
              <a:rPr lang="lt-LT"/>
              <a:t>Kokie yra skirtumai?</a:t>
            </a:r>
          </a:p>
          <a:p>
            <a:pPr marL="914400" lvl="1" indent="-457200">
              <a:lnSpc>
                <a:spcPct val="80000"/>
              </a:lnSpc>
              <a:buAutoNum type="arabicPeriod"/>
            </a:pPr>
            <a:r>
              <a:rPr lang="lt-LT"/>
              <a:t>Kokie kyla klausimai? / Kas išsiskiria?</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lt-LT"/>
              <a:t>„Dirbkime kartu ir užkirskime kelią antimikrobinių medžiagų naudojimui bei jį sumažinkime“.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b="1" i="1">
                <a:latin typeface="Times New Roman" pitchFamily="18"/>
              </a:rPr>
              <a:t>https://www.youtube.com/watch?v=cu7cIIlbOd8</a:t>
            </a:r>
          </a:p>
          <a:p>
            <a:pPr marL="0" marR="0" lvl="0" indent="0" algn="l" defTabSz="914400" rtl="0" eaLnBrk="1" fontAlgn="auto" latinLnBrk="0" hangingPunct="1">
              <a:lnSpc>
                <a:spcPct val="100000"/>
              </a:lnSpc>
              <a:spcBef>
                <a:spcPts val="0"/>
              </a:spcBef>
              <a:spcAft>
                <a:spcPts val="0"/>
              </a:spcAft>
              <a:buClrTx/>
              <a:buSzTx/>
              <a:buFontTx/>
              <a:buNone/>
              <a:tabLst/>
              <a:defRPr/>
            </a:pPr>
            <a:r>
              <a:rPr lang="lt-LT" b="1" i="1">
                <a:latin typeface="Times New Roman" pitchFamily="18"/>
              </a:rPr>
              <a:t>Pagrindas</a:t>
            </a:r>
            <a:r>
              <a:rPr lang="lt-LT" i="1">
                <a:latin typeface="Times New Roman" pitchFamily="18"/>
              </a:rPr>
              <a:t>: tvirti ir nusistovėję ūkininkų ir veterinarijos gydytojų santykiai yra kertinis akmuo įgyvendinant veiksmingas priemones ūkyje, kad būtų išvengta antimikrobinių medžiagų naudojimo ir jis būtų sumažintas. Todėl labai svarbu nustatyti bendras pagrindines sritis, kuriose jie galėtų bendradarbiauti, kad būtų stiprinamas veterinarijos gydytojų ir ūkininkų pasitikėjimas. Kai abi grupės sugebės nustatyti problemas ir jų sprendimo būdus, bus sukurtas tvirtas pagrindas tobulėjimui. </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lt-LT"/>
              <a:t>Vykdant šią veiklą ūkio lygmeniu bus susitarta dėl veiksmų, kurie yra asmeniškai vertingi ir ūkininkams, ir veterinarijos gydytojams.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t-LT"/>
              <a:t>Kitose šalyse: </a:t>
            </a:r>
            <a:r>
              <a:rPr lang="lt-LT">
                <a:solidFill>
                  <a:srgbClr val="FF0000"/>
                </a:solidFill>
              </a:rPr>
              <a:t>Ūkininkai ir veterinarijos gydytojai dirba atskirose grupėse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t-LT" sz="1200" i="1">
                <a:latin typeface="Times New Roman" pitchFamily="18"/>
              </a:rPr>
              <a:t>Pratimo tikslas – nustatyti skirtingus vietoje pastebėtus iššūkius ir galimybes, kurios turi įtakos geriausioms praktikoms taikyti ir antimikrobinių medžiagų naudojimui mažinti, pavyzdžiui, ūkininkavimo sąlygos, ligų situacija, biologinė sauga, gyvūno sveikatos būklės patikrinimai, diagnostinis tyrimas, antimikrobinių medžiagų skyrimas ir naudojimas ir kt. GP1 rezultatai taps GP 2a ir Gp2b pratimų pagrindu.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a:t>Kitose šalyse: </a:t>
            </a:r>
            <a:r>
              <a:rPr lang="lt-LT">
                <a:solidFill>
                  <a:srgbClr val="FF0000"/>
                </a:solidFill>
              </a:rPr>
              <a:t>Ūkininkai ir veterinarijos gydytojai dirba atskirose grupėse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t-LT" sz="1200" i="1">
                <a:latin typeface="Times New Roman" pitchFamily="18"/>
              </a:rPr>
              <a:t>Pratimo tikslas – nustatyti skirtingus vietoje pastebėtus iššūkius ir galimybes, kurios turi įtakos geriausioms praktikoms taikyti ir antimikrobinių medžiagų naudojimui mažinti, pavyzdžiui, ūkininkavimo sąlygos, ligų situacija, biologinė sauga, gyvūno sveikatos būklės patikrinimai, diagnostinis tyrimas, antimikrobinių medžiagų skyrimas ir naudojimas ir kt. GP1 rezultatai taps GP 2a ir Gp2b pratimų pagrindu. </a:t>
            </a:r>
            <a:r>
              <a:rPr lang="lt-LT" sz="120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lt-LT" sz="1200">
                <a:latin typeface="Times New Roman" pitchFamily="18"/>
              </a:rPr>
              <a:t>Diskusijų temos (sąrašas nebaigtinis): </a:t>
            </a:r>
          </a:p>
          <a:p>
            <a:pPr lvl="0"/>
            <a:r>
              <a:rPr lang="lt-LT" sz="1200">
                <a:latin typeface="Courier New" pitchFamily="49"/>
              </a:rPr>
              <a:t>o Higienos praktika </a:t>
            </a:r>
          </a:p>
          <a:p>
            <a:pPr lvl="0"/>
            <a:r>
              <a:rPr lang="lt-LT" sz="1200">
                <a:latin typeface="Courier New" pitchFamily="49"/>
              </a:rPr>
              <a:t>o Biologinės saugos priemonės </a:t>
            </a:r>
          </a:p>
          <a:p>
            <a:pPr lvl="0"/>
            <a:r>
              <a:rPr lang="lt-LT" sz="1200">
                <a:latin typeface="Courier New" pitchFamily="49"/>
              </a:rPr>
              <a:t>o Mityba </a:t>
            </a:r>
          </a:p>
          <a:p>
            <a:pPr lvl="0"/>
            <a:r>
              <a:rPr lang="lt-LT" sz="1200">
                <a:latin typeface="Courier New" pitchFamily="49"/>
              </a:rPr>
              <a:t>o Gyvūnų gerovė </a:t>
            </a:r>
          </a:p>
          <a:p>
            <a:pPr lvl="0"/>
            <a:r>
              <a:rPr lang="lt-LT" sz="1200">
                <a:latin typeface="Courier New" pitchFamily="49"/>
              </a:rPr>
              <a:t>o Vakcinavimo schemos </a:t>
            </a:r>
          </a:p>
          <a:p>
            <a:pPr lvl="0"/>
            <a:r>
              <a:rPr lang="lt-LT" sz="1200">
                <a:latin typeface="Courier New" pitchFamily="49"/>
              </a:rPr>
              <a:t>o </a:t>
            </a:r>
            <a:r>
              <a:rPr lang="lt-LT" sz="1200">
                <a:latin typeface="Times New Roman" pitchFamily="18"/>
              </a:rPr>
              <a:t>Kitos valdymo priemonės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lt-LT" sz="1200">
                <a:latin typeface="Times New Roman" pitchFamily="18"/>
              </a:rPr>
              <a:t>Diskusijų temos (sąrašas nebaigtinis): </a:t>
            </a:r>
          </a:p>
          <a:p>
            <a:pPr lvl="0"/>
            <a:r>
              <a:rPr lang="lt-LT" sz="1200">
                <a:latin typeface="Courier New" pitchFamily="49"/>
              </a:rPr>
              <a:t>o Higienos praktika </a:t>
            </a:r>
          </a:p>
          <a:p>
            <a:pPr lvl="0"/>
            <a:r>
              <a:rPr lang="lt-LT" sz="1200">
                <a:latin typeface="Courier New" pitchFamily="49"/>
              </a:rPr>
              <a:t>o Biologinės saugos priemonės </a:t>
            </a:r>
          </a:p>
          <a:p>
            <a:pPr lvl="0"/>
            <a:r>
              <a:rPr lang="lt-LT" sz="1200">
                <a:latin typeface="Courier New" pitchFamily="49"/>
              </a:rPr>
              <a:t>o Mityba </a:t>
            </a:r>
          </a:p>
          <a:p>
            <a:pPr lvl="0"/>
            <a:r>
              <a:rPr lang="lt-LT" sz="1200">
                <a:latin typeface="Courier New" pitchFamily="49"/>
              </a:rPr>
              <a:t>o Gyvūnų gerovė </a:t>
            </a:r>
          </a:p>
          <a:p>
            <a:pPr lvl="0"/>
            <a:r>
              <a:rPr lang="lt-LT" sz="1200">
                <a:latin typeface="Courier New" pitchFamily="49"/>
              </a:rPr>
              <a:t>o Vakcinavimo schemos </a:t>
            </a:r>
          </a:p>
          <a:p>
            <a:pPr lvl="0"/>
            <a:r>
              <a:rPr lang="lt-LT" sz="1200">
                <a:latin typeface="Courier New" pitchFamily="49"/>
              </a:rPr>
              <a:t>o </a:t>
            </a:r>
            <a:r>
              <a:rPr lang="lt-LT" sz="1200">
                <a:latin typeface="Times New Roman" pitchFamily="18"/>
              </a:rPr>
              <a:t>Kitos valdymo priemonės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227311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4.png"/><Relationship Id="rId11" Type="http://schemas.openxmlformats.org/officeDocument/2006/relationships/image" Target="../media/image29.jpe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6.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5.png"/><Relationship Id="rId2" Type="http://schemas.openxmlformats.org/officeDocument/2006/relationships/image" Target="../media/image1.png"/><Relationship Id="rId16" Type="http://schemas.openxmlformats.org/officeDocument/2006/relationships/image" Target="../media/image10.jpe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media/image54.jpeg"/><Relationship Id="rId5" Type="http://schemas.openxmlformats.org/officeDocument/2006/relationships/image" Target="../media/image5.png"/><Relationship Id="rId15" Type="http://schemas.openxmlformats.org/officeDocument/2006/relationships/hyperlink" Target="http://www.amrfvtraining.eu/" TargetMode="External"/><Relationship Id="rId10" Type="http://schemas.openxmlformats.org/officeDocument/2006/relationships/image" Target="../media/image53.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17-9-2024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17-9-2024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17-9-2024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1026" name="Imagen 12" descr="Texto&#10;&#10;Descripción generada automáticamente">
            <a:extLst>
              <a:ext uri="{FF2B5EF4-FFF2-40B4-BE49-F238E27FC236}">
                <a16:creationId xmlns:a16="http://schemas.microsoft.com/office/drawing/2014/main" id="{707D7245-74CC-57B3-2B45-89C592293031}"/>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8836798" y="5776230"/>
            <a:ext cx="32004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2050" name="Imagen 12" descr="Texto&#10;&#10;Descripción generada automáticamente">
            <a:extLst>
              <a:ext uri="{FF2B5EF4-FFF2-40B4-BE49-F238E27FC236}">
                <a16:creationId xmlns:a16="http://schemas.microsoft.com/office/drawing/2014/main" id="{03BD0BE4-9D4B-C18C-8004-771141E51B05}"/>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8885879" y="5697794"/>
            <a:ext cx="32004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lt-LT" sz="2396" noProof="0">
                <a:solidFill>
                  <a:srgbClr val="003399"/>
                </a:solidFill>
                <a:latin typeface="PF Square Sans Pro" pitchFamily="2" charset="0"/>
              </a:rPr>
              <a:t>Praktiniai mokymai ūkininkams ir veterinarijos gydytojams: naujos kovos su atsparumu antimikrobinėms medžiagoms priemonės</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pic>
        <p:nvPicPr>
          <p:cNvPr id="3074" name="Imagen 12" descr="Texto&#10;&#10;Descripción generada automáticamente">
            <a:extLst>
              <a:ext uri="{FF2B5EF4-FFF2-40B4-BE49-F238E27FC236}">
                <a16:creationId xmlns:a16="http://schemas.microsoft.com/office/drawing/2014/main" id="{49BC48C0-BB5E-03A6-3A8D-B562CD1209DD}"/>
              </a:ext>
            </a:extLst>
          </p:cNvPr>
          <p:cNvPicPr>
            <a:picLocks noChangeAspect="1" noChangeArrowheads="1"/>
          </p:cNvPicPr>
          <p:nvPr userDrawn="1"/>
        </p:nvPicPr>
        <p:blipFill>
          <a:blip r:embed="rId11" cstate="email">
            <a:extLst>
              <a:ext uri="{28A0092B-C50C-407E-A947-70E740481C1C}">
                <a14:useLocalDpi xmlns:a14="http://schemas.microsoft.com/office/drawing/2010/main" val="0"/>
              </a:ext>
            </a:extLst>
          </a:blip>
          <a:srcRect/>
          <a:stretch>
            <a:fillRect/>
          </a:stretch>
        </p:blipFill>
        <p:spPr bwMode="auto">
          <a:xfrm>
            <a:off x="9921400" y="6245031"/>
            <a:ext cx="1668762" cy="377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PF Square Sans Pro" pitchFamily="2"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PF Square Sans Pro" pitchFamily="2" charset="0"/>
                <a:cs typeface="Arial" panose="020B0604020202020204" pitchFamily="34" charset="0"/>
              </a:defRPr>
            </a:lvl1pPr>
          </a:lstStyle>
          <a:p>
            <a:pPr lvl="0"/>
            <a:r>
              <a:rPr lang="es-ES" dirty="0"/>
              <a:t>Date</a:t>
            </a:r>
          </a:p>
        </p:txBody>
      </p:sp>
      <p:pic>
        <p:nvPicPr>
          <p:cNvPr id="4098" name="Imagen 12" descr="Texto&#10;&#10;Descripción generada automáticamente">
            <a:extLst>
              <a:ext uri="{FF2B5EF4-FFF2-40B4-BE49-F238E27FC236}">
                <a16:creationId xmlns:a16="http://schemas.microsoft.com/office/drawing/2014/main" id="{F733890D-6D4C-50B1-5B53-3101E0CCAD53}"/>
              </a:ext>
            </a:extLst>
          </p:cNvPr>
          <p:cNvPicPr>
            <a:picLocks noChangeAspect="1" noChangeArrowheads="1"/>
          </p:cNvPicPr>
          <p:nvPr userDrawn="1"/>
        </p:nvPicPr>
        <p:blipFill>
          <a:blip r:embed="rId12" cstate="email">
            <a:extLst>
              <a:ext uri="{28A0092B-C50C-407E-A947-70E740481C1C}">
                <a14:useLocalDpi xmlns:a14="http://schemas.microsoft.com/office/drawing/2010/main" val="0"/>
              </a:ext>
            </a:extLst>
          </a:blip>
          <a:srcRect/>
          <a:stretch>
            <a:fillRect/>
          </a:stretch>
        </p:blipFill>
        <p:spPr bwMode="auto">
          <a:xfrm>
            <a:off x="10546242" y="6373914"/>
            <a:ext cx="1469589" cy="332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17-9-2024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PF Square Sans Pro" pitchFamily="2" charset="0"/>
                <a:cs typeface="Arial" panose="020B0604020202020204" pitchFamily="34" charset="0"/>
              </a:defRPr>
            </a:lvl1pPr>
          </a:lstStyle>
          <a:p>
            <a:pPr lvl="0"/>
            <a:r>
              <a:rPr lang="en-GB" noProof="0" dirty="0"/>
              <a:t>Thank you!</a:t>
            </a:r>
          </a:p>
        </p:txBody>
      </p:sp>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1"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2"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3"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lt-LT" sz="1797">
                <a:latin typeface="PF Square Sans Pro" pitchFamily="2" charset="0"/>
                <a:hlinkClick r:id="rId15"/>
              </a:rPr>
              <a:t>www.amrfvtraining.eu</a:t>
            </a:r>
            <a:r>
              <a:rPr lang="lt-LT" sz="1797">
                <a:latin typeface="PF Square Sans Pro" pitchFamily="2" charset="0"/>
              </a:rPr>
              <a:t> </a:t>
            </a:r>
          </a:p>
        </p:txBody>
      </p:sp>
      <p:pic>
        <p:nvPicPr>
          <p:cNvPr id="5122" name="Imagen 12" descr="Texto&#10;&#10;Descripción generada automáticamente">
            <a:extLst>
              <a:ext uri="{FF2B5EF4-FFF2-40B4-BE49-F238E27FC236}">
                <a16:creationId xmlns:a16="http://schemas.microsoft.com/office/drawing/2014/main" id="{3FC18839-D9FA-8869-9921-6F66D91431F3}"/>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717998" y="5845506"/>
            <a:ext cx="32004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17-9-2024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17-9-2024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17-9-2024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17-9-2024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17-9-2024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17-9-2024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17-9-2024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17-9-2024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2.svg"/><Relationship Id="rId3" Type="http://schemas.openxmlformats.org/officeDocument/2006/relationships/image" Target="../media/image57.png"/><Relationship Id="rId7" Type="http://schemas.openxmlformats.org/officeDocument/2006/relationships/image" Target="../media/image61.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0.svg"/><Relationship Id="rId5" Type="http://schemas.openxmlformats.org/officeDocument/2006/relationships/image" Target="../media/image59.png"/><Relationship Id="rId4" Type="http://schemas.openxmlformats.org/officeDocument/2006/relationships/image" Target="../media/image58.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4.jpeg"/></Relationships>
</file>

<file path=ppt/slides/_rels/slide6.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image" Target="../media/image65.jpeg"/><Relationship Id="rId7" Type="http://schemas.openxmlformats.org/officeDocument/2006/relationships/image" Target="../media/image69.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8.png"/><Relationship Id="rId11" Type="http://schemas.openxmlformats.org/officeDocument/2006/relationships/image" Target="../media/image73.jpeg"/><Relationship Id="rId5" Type="http://schemas.openxmlformats.org/officeDocument/2006/relationships/image" Target="../media/image67.png"/><Relationship Id="rId10" Type="http://schemas.openxmlformats.org/officeDocument/2006/relationships/image" Target="../media/image72.png"/><Relationship Id="rId4" Type="http://schemas.openxmlformats.org/officeDocument/2006/relationships/image" Target="../media/image66.jpeg"/><Relationship Id="rId9" Type="http://schemas.openxmlformats.org/officeDocument/2006/relationships/image" Target="../media/image71.png"/></Relationships>
</file>

<file path=ppt/slides/_rels/slide7.xml.rels><?xml version="1.0" encoding="UTF-8" standalone="yes"?>
<Relationships xmlns="http://schemas.openxmlformats.org/package/2006/relationships"><Relationship Id="rId3" Type="http://schemas.openxmlformats.org/officeDocument/2006/relationships/image" Target="../media/image74.jp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lt-LT" dirty="0">
                <a:latin typeface="PF Square Sans Pro" pitchFamily="2" charset="0"/>
              </a:rPr>
              <a:t>Praktiniai mokymai ūkininkams ir veterinarijos gydytojams: </a:t>
            </a:r>
          </a:p>
          <a:p>
            <a:pPr marL="0" indent="0">
              <a:buNone/>
            </a:pPr>
            <a:r>
              <a:rPr lang="lt-LT" dirty="0">
                <a:latin typeface="PF Square Sans Pro" pitchFamily="2" charset="0"/>
              </a:rPr>
              <a:t>Grupiniai pratimai</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a:xfrm>
            <a:off x="380999" y="6390909"/>
            <a:ext cx="3381531" cy="370394"/>
          </a:xfrm>
        </p:spPr>
        <p:txBody>
          <a:bodyPr/>
          <a:lstStyle/>
          <a:p>
            <a:pPr marL="0" indent="0">
              <a:buNone/>
            </a:pPr>
            <a:r>
              <a:rPr lang="lt-LT" dirty="0">
                <a:latin typeface="PF Square Sans Pro" pitchFamily="2" charset="0"/>
              </a:rPr>
              <a:t>LIETUVA, 2024 m. RUGSĖJO 25 d.</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1442372" cy="121910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nSpc>
                <a:spcPct val="96000"/>
              </a:lnSpc>
            </a:pPr>
            <a:r>
              <a:rPr lang="lt-LT" sz="2900" kern="0" spc="-30" dirty="0">
                <a:latin typeface="PF Square Sans Pro" pitchFamily="2" charset="0"/>
              </a:rPr>
              <a:t>Grupinis pratimas 2b – </a:t>
            </a:r>
            <a:r>
              <a:rPr lang="lt-LT" sz="2900" b="1" kern="0" spc="-30" dirty="0">
                <a:latin typeface="PF Square Sans Pro" pitchFamily="2" charset="0"/>
              </a:rPr>
              <a:t>Raskite </a:t>
            </a:r>
            <a:r>
              <a:rPr lang="lt-LT" sz="2900" b="1" u="sng" kern="0" spc="-30" dirty="0">
                <a:latin typeface="PF Square Sans Pro" pitchFamily="2" charset="0"/>
              </a:rPr>
              <a:t>sprendimus</a:t>
            </a:r>
            <a:r>
              <a:rPr lang="lt-LT" sz="2900" b="1" kern="0" spc="-30" dirty="0">
                <a:latin typeface="PF Square Sans Pro" pitchFamily="2" charset="0"/>
              </a:rPr>
              <a:t> esamoms </a:t>
            </a:r>
            <a:br>
              <a:rPr lang="lt-LT" sz="2900" b="1" kern="0" spc="-30" dirty="0">
                <a:latin typeface="PF Square Sans Pro" pitchFamily="2" charset="0"/>
              </a:rPr>
            </a:br>
            <a:r>
              <a:rPr lang="lt-LT" sz="2900" b="1" kern="0" spc="-30" dirty="0">
                <a:latin typeface="PF Square Sans Pro" pitchFamily="2" charset="0"/>
              </a:rPr>
              <a:t>kliūtims – </a:t>
            </a:r>
            <a:r>
              <a:rPr lang="lt-LT" sz="2900" b="1" u="sng" kern="0" spc="-30" dirty="0">
                <a:latin typeface="PF Square Sans Pro" pitchFamily="2" charset="0"/>
              </a:rPr>
              <a:t>Sumažintas ir atsakingas antimikrobinių medžiagų naudojimas</a:t>
            </a: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lt-LT"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Ūkininkai ir veterinarijos gydytojai dirba vienoje grupėje, suskirstyti pagal gyvūnų rūšį </a:t>
            </a:r>
          </a:p>
          <a:p>
            <a:pPr marR="0" lvl="0" algn="l" defTabSz="914400" rtl="0" eaLnBrk="1" fontAlgn="auto" latinLnBrk="0" hangingPunct="1">
              <a:lnSpc>
                <a:spcPct val="70000"/>
              </a:lnSpc>
              <a:spcBef>
                <a:spcPts val="1000"/>
              </a:spcBef>
              <a:spcAft>
                <a:spcPts val="0"/>
              </a:spcAft>
              <a:buClrTx/>
              <a:buSzPct val="100000"/>
              <a:tabLst/>
              <a:defRPr/>
            </a:pPr>
            <a:r>
              <a:rPr kumimoji="0" lang="lt-LT"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Paimkite ankstesnio grupinio pratimo lapelių kitoje pusėje pateiktus atsakymus: </a:t>
            </a:r>
            <a:r>
              <a:rPr kumimoji="0" lang="lt-LT" sz="24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Sumažinti ir atsakingai naudoti antimikrobines medžiagas</a:t>
            </a:r>
          </a:p>
          <a:p>
            <a:pPr marR="0" lvl="0" algn="l" defTabSz="914400" rtl="0" eaLnBrk="1" fontAlgn="auto" latinLnBrk="0" hangingPunct="1">
              <a:lnSpc>
                <a:spcPct val="70000"/>
              </a:lnSpc>
              <a:spcBef>
                <a:spcPts val="1000"/>
              </a:spcBef>
              <a:spcAft>
                <a:spcPts val="0"/>
              </a:spcAft>
              <a:buClrTx/>
              <a:buSzPct val="100000"/>
              <a:tabLst/>
              <a:defRPr/>
            </a:pPr>
            <a:r>
              <a:rPr kumimoji="0" lang="lt-LT"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Paimkite naują lipnų lapelį ir kitoje pusėje atsakykite į klausimus: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lt-LT" sz="3200" b="1" dirty="0">
                <a:solidFill>
                  <a:srgbClr val="002060"/>
                </a:solidFill>
                <a:latin typeface="PF Square Sans Pro" pitchFamily="2" charset="0"/>
                <a:cs typeface="Arial" panose="020B0604020202020204" pitchFamily="34" charset="0"/>
              </a:rPr>
              <a:t>Kokios yra kliūtys, neleidžiančios sumažinti ir atsakingai naudoti antimikrobinių medžiagų?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PF Square Sans Pro" pitchFamily="2"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Kokie yra sprendimai šioms kliūtims įveikti?</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PF Square Sans Pro" pitchFamily="2"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Sukurkite sau SMART tikslą – kurį </a:t>
            </a:r>
            <a:b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br>
            <a: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taikysite savo / savo kliento fermoje</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b="0"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lt-LT"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Dirbkite su lipniais lapeliais ir pateikite atsakymus kitoje pusėje</a:t>
            </a:r>
          </a:p>
          <a:p>
            <a:endParaRPr lang="nl-NL" sz="2400" kern="0" dirty="0">
              <a:solidFill>
                <a:srgbClr val="002060"/>
              </a:solidFill>
              <a:latin typeface="PF Square Sans Pro" pitchFamily="2" charset="0"/>
              <a:cs typeface="Arial" panose="020B0604020202020204" pitchFamily="34" charset="0"/>
            </a:endParaRPr>
          </a:p>
          <a:p>
            <a:pPr marL="457200" lvl="1"/>
            <a:endParaRPr lang="nl-NL" kern="0" dirty="0">
              <a:solidFill>
                <a:sysClr val="windowText" lastClr="000000"/>
              </a:solidFill>
            </a:endParaRPr>
          </a:p>
        </p:txBody>
      </p:sp>
      <p:grpSp>
        <p:nvGrpSpPr>
          <p:cNvPr id="2" name="Grupo 35">
            <a:extLst>
              <a:ext uri="{FF2B5EF4-FFF2-40B4-BE49-F238E27FC236}">
                <a16:creationId xmlns:a16="http://schemas.microsoft.com/office/drawing/2014/main" id="{5AC798D3-3178-CA5B-5B2A-AAB185D68D29}"/>
              </a:ext>
            </a:extLst>
          </p:cNvPr>
          <p:cNvGrpSpPr/>
          <p:nvPr/>
        </p:nvGrpSpPr>
        <p:grpSpPr>
          <a:xfrm>
            <a:off x="10315059" y="5156200"/>
            <a:ext cx="1682901" cy="1546999"/>
            <a:chOff x="10133729" y="-46716"/>
            <a:chExt cx="1682901" cy="1546999"/>
          </a:xfrm>
        </p:grpSpPr>
        <p:sp>
          <p:nvSpPr>
            <p:cNvPr id="3" name="CuadroTexto 36">
              <a:extLst>
                <a:ext uri="{FF2B5EF4-FFF2-40B4-BE49-F238E27FC236}">
                  <a16:creationId xmlns:a16="http://schemas.microsoft.com/office/drawing/2014/main" id="{E5D1130A-81D1-0E82-46D7-1F986C4C3E49}"/>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s-ES" sz="3600" b="1" dirty="0">
                  <a:solidFill>
                    <a:srgbClr val="C00000"/>
                  </a:solidFill>
                  <a:latin typeface="PF Square Sans Pro" pitchFamily="2" charset="0"/>
                </a:rPr>
                <a:t>35</a:t>
              </a:r>
              <a:r>
                <a:rPr lang="lt-LT" sz="3600" b="1" dirty="0">
                  <a:solidFill>
                    <a:srgbClr val="C00000"/>
                  </a:solidFill>
                  <a:latin typeface="PF Square Sans Pro" pitchFamily="2" charset="0"/>
                </a:rPr>
                <a:t> </a:t>
              </a:r>
            </a:p>
            <a:p>
              <a:pPr algn="ctr"/>
              <a:r>
                <a:rPr lang="lt-LT" sz="1400" b="1" dirty="0">
                  <a:solidFill>
                    <a:srgbClr val="C00000"/>
                  </a:solidFill>
                  <a:latin typeface="PF Square Sans Pro" pitchFamily="2" charset="0"/>
                </a:rPr>
                <a:t>MIN</a:t>
              </a:r>
            </a:p>
          </p:txBody>
        </p:sp>
        <p:grpSp>
          <p:nvGrpSpPr>
            <p:cNvPr id="4" name="Grupo 37">
              <a:extLst>
                <a:ext uri="{FF2B5EF4-FFF2-40B4-BE49-F238E27FC236}">
                  <a16:creationId xmlns:a16="http://schemas.microsoft.com/office/drawing/2014/main" id="{7B68BEE7-759D-BA3A-8F28-55F8E9F2AD8C}"/>
                </a:ext>
              </a:extLst>
            </p:cNvPr>
            <p:cNvGrpSpPr/>
            <p:nvPr/>
          </p:nvGrpSpPr>
          <p:grpSpPr>
            <a:xfrm>
              <a:off x="10133729" y="-46716"/>
              <a:ext cx="1682901" cy="1546999"/>
              <a:chOff x="9836637" y="106015"/>
              <a:chExt cx="1929565" cy="2078540"/>
            </a:xfrm>
          </p:grpSpPr>
          <p:sp>
            <p:nvSpPr>
              <p:cNvPr id="5" name="Elipse 38">
                <a:extLst>
                  <a:ext uri="{FF2B5EF4-FFF2-40B4-BE49-F238E27FC236}">
                    <a16:creationId xmlns:a16="http://schemas.microsoft.com/office/drawing/2014/main" id="{9CBDD5BE-A0B3-6F49-2593-24B799F9E238}"/>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39">
                <a:extLst>
                  <a:ext uri="{FF2B5EF4-FFF2-40B4-BE49-F238E27FC236}">
                    <a16:creationId xmlns:a16="http://schemas.microsoft.com/office/drawing/2014/main" id="{743CDE0A-5AA1-C804-7F14-FB9F66D81A48}"/>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40">
                <a:extLst>
                  <a:ext uri="{FF2B5EF4-FFF2-40B4-BE49-F238E27FC236}">
                    <a16:creationId xmlns:a16="http://schemas.microsoft.com/office/drawing/2014/main" id="{8141C150-7FFD-FBB2-CD05-8E8EC906AFED}"/>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41">
                <a:extLst>
                  <a:ext uri="{FF2B5EF4-FFF2-40B4-BE49-F238E27FC236}">
                    <a16:creationId xmlns:a16="http://schemas.microsoft.com/office/drawing/2014/main" id="{193169A8-24A1-F1E1-BF51-55DA8A57CF3A}"/>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42">
                <a:extLst>
                  <a:ext uri="{FF2B5EF4-FFF2-40B4-BE49-F238E27FC236}">
                    <a16:creationId xmlns:a16="http://schemas.microsoft.com/office/drawing/2014/main" id="{F9185731-9A0A-EE67-F022-929348E2D050}"/>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43">
                <a:extLst>
                  <a:ext uri="{FF2B5EF4-FFF2-40B4-BE49-F238E27FC236}">
                    <a16:creationId xmlns:a16="http://schemas.microsoft.com/office/drawing/2014/main" id="{190A130C-39C0-BD86-2218-02104DC1BF20}"/>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44">
                <a:extLst>
                  <a:ext uri="{FF2B5EF4-FFF2-40B4-BE49-F238E27FC236}">
                    <a16:creationId xmlns:a16="http://schemas.microsoft.com/office/drawing/2014/main" id="{048F52DE-7747-2181-9AF4-567291E3BB03}"/>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32420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lt-LT" sz="3200" dirty="0">
                <a:latin typeface="PF Square Sans Pro" pitchFamily="2" charset="0"/>
              </a:rPr>
              <a:t>Grupinis pratimas 3a: </a:t>
            </a:r>
            <a:r>
              <a:rPr lang="lt-LT" sz="3200" b="1" u="sng" dirty="0">
                <a:latin typeface="PF Square Sans Pro" pitchFamily="2" charset="0"/>
              </a:rPr>
              <a:t>Rezultatų pristatymas: pasiūlymai pagerinti ūkininkavimo praktikas</a:t>
            </a: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1547772"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lt-LT" sz="28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Kiekvienas stalas paskiria vieną pranešėją</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PF Square Sans Pro" pitchFamily="2"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lt-LT" sz="3600" b="1" spc="-30" dirty="0">
                <a:solidFill>
                  <a:srgbClr val="002060"/>
                </a:solidFill>
                <a:latin typeface="PF Square Sans Pro" pitchFamily="2" charset="0"/>
                <a:cs typeface="Arial" panose="020B0604020202020204" pitchFamily="34" charset="0"/>
              </a:rPr>
              <a:t>„Kaip patobulintos ūkininkavimo praktikos prisideda prie antimikrobinių medžiagų naudojimo sumažinimo?“</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PF Square Sans Pro" pitchFamily="2"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lt-LT" sz="28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Kiekvienas pranešėjas pristato </a:t>
            </a:r>
            <a:r>
              <a:rPr kumimoji="0" lang="lt-LT"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vieną </a:t>
            </a:r>
            <a:r>
              <a:rPr kumimoji="0" lang="lt-LT" sz="280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jų stalo diskusijose priimtą sprendimą</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lt-LT" sz="2800" dirty="0">
                <a:solidFill>
                  <a:srgbClr val="002060"/>
                </a:solidFill>
                <a:latin typeface="PF Square Sans Pro" pitchFamily="2" charset="0"/>
                <a:cs typeface="Arial" panose="020B0604020202020204" pitchFamily="34" charset="0"/>
              </a:rPr>
              <a:t>Einame prie kito stalo – pateikite dar neminėtą rezultatą!</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2" name="Grupo 35">
            <a:extLst>
              <a:ext uri="{FF2B5EF4-FFF2-40B4-BE49-F238E27FC236}">
                <a16:creationId xmlns:a16="http://schemas.microsoft.com/office/drawing/2014/main" id="{369DD844-D350-E07D-9C92-0B190276A249}"/>
              </a:ext>
            </a:extLst>
          </p:cNvPr>
          <p:cNvGrpSpPr/>
          <p:nvPr/>
        </p:nvGrpSpPr>
        <p:grpSpPr>
          <a:xfrm>
            <a:off x="10315060" y="5465852"/>
            <a:ext cx="1280040" cy="1237347"/>
            <a:chOff x="10133729" y="-46716"/>
            <a:chExt cx="1682901" cy="1546999"/>
          </a:xfrm>
        </p:grpSpPr>
        <p:sp>
          <p:nvSpPr>
            <p:cNvPr id="3" name="CuadroTexto 36">
              <a:extLst>
                <a:ext uri="{FF2B5EF4-FFF2-40B4-BE49-F238E27FC236}">
                  <a16:creationId xmlns:a16="http://schemas.microsoft.com/office/drawing/2014/main" id="{E0D375BA-C6CA-83C2-F7AF-1355F7F1DF74}"/>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s-ES" sz="3600" b="1" dirty="0">
                  <a:solidFill>
                    <a:srgbClr val="C00000"/>
                  </a:solidFill>
                  <a:latin typeface="PF Square Sans Pro" pitchFamily="2" charset="0"/>
                </a:rPr>
                <a:t>30</a:t>
              </a:r>
              <a:r>
                <a:rPr lang="lt-LT" sz="3600" b="1" dirty="0">
                  <a:solidFill>
                    <a:srgbClr val="C00000"/>
                  </a:solidFill>
                  <a:latin typeface="PF Square Sans Pro" pitchFamily="2" charset="0"/>
                </a:rPr>
                <a:t> </a:t>
              </a:r>
            </a:p>
            <a:p>
              <a:pPr algn="ctr"/>
              <a:r>
                <a:rPr lang="lt-LT" sz="1400" b="1" dirty="0">
                  <a:solidFill>
                    <a:srgbClr val="C00000"/>
                  </a:solidFill>
                  <a:latin typeface="PF Square Sans Pro" pitchFamily="2" charset="0"/>
                </a:rPr>
                <a:t>MIN</a:t>
              </a:r>
            </a:p>
          </p:txBody>
        </p:sp>
        <p:grpSp>
          <p:nvGrpSpPr>
            <p:cNvPr id="4" name="Grupo 37">
              <a:extLst>
                <a:ext uri="{FF2B5EF4-FFF2-40B4-BE49-F238E27FC236}">
                  <a16:creationId xmlns:a16="http://schemas.microsoft.com/office/drawing/2014/main" id="{8A7C7B4E-423B-49B8-E7DC-1A3C4EBA98C5}"/>
                </a:ext>
              </a:extLst>
            </p:cNvPr>
            <p:cNvGrpSpPr/>
            <p:nvPr/>
          </p:nvGrpSpPr>
          <p:grpSpPr>
            <a:xfrm>
              <a:off x="10133729" y="-46716"/>
              <a:ext cx="1682901" cy="1546999"/>
              <a:chOff x="9836637" y="106015"/>
              <a:chExt cx="1929565" cy="2078540"/>
            </a:xfrm>
          </p:grpSpPr>
          <p:sp>
            <p:nvSpPr>
              <p:cNvPr id="5" name="Elipse 38">
                <a:extLst>
                  <a:ext uri="{FF2B5EF4-FFF2-40B4-BE49-F238E27FC236}">
                    <a16:creationId xmlns:a16="http://schemas.microsoft.com/office/drawing/2014/main" id="{01BCFDA3-BDEA-6854-5E35-B2C0DDFFA8C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39">
                <a:extLst>
                  <a:ext uri="{FF2B5EF4-FFF2-40B4-BE49-F238E27FC236}">
                    <a16:creationId xmlns:a16="http://schemas.microsoft.com/office/drawing/2014/main" id="{71C89874-264D-206A-A70C-CDE0062D0D5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40">
                <a:extLst>
                  <a:ext uri="{FF2B5EF4-FFF2-40B4-BE49-F238E27FC236}">
                    <a16:creationId xmlns:a16="http://schemas.microsoft.com/office/drawing/2014/main" id="{D6E995AA-2CF8-4B91-3F95-32E3E9C5159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41">
                <a:extLst>
                  <a:ext uri="{FF2B5EF4-FFF2-40B4-BE49-F238E27FC236}">
                    <a16:creationId xmlns:a16="http://schemas.microsoft.com/office/drawing/2014/main" id="{3A69AA86-A652-2154-0F52-99338229FA8D}"/>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42">
                <a:extLst>
                  <a:ext uri="{FF2B5EF4-FFF2-40B4-BE49-F238E27FC236}">
                    <a16:creationId xmlns:a16="http://schemas.microsoft.com/office/drawing/2014/main" id="{3EC7B58B-70D6-5E51-96C3-A8AA8F0398AF}"/>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43">
                <a:extLst>
                  <a:ext uri="{FF2B5EF4-FFF2-40B4-BE49-F238E27FC236}">
                    <a16:creationId xmlns:a16="http://schemas.microsoft.com/office/drawing/2014/main" id="{F3716613-9A7B-3997-8130-309D11306441}"/>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44">
                <a:extLst>
                  <a:ext uri="{FF2B5EF4-FFF2-40B4-BE49-F238E27FC236}">
                    <a16:creationId xmlns:a16="http://schemas.microsoft.com/office/drawing/2014/main" id="{2C876AD8-3EDC-14B3-098D-5B123F69A98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02922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10000"/>
              </a:lnSpc>
              <a:spcBef>
                <a:spcPts val="1000"/>
              </a:spcBef>
              <a:buSzPct val="100000"/>
            </a:pPr>
            <a:r>
              <a:rPr lang="lt-LT" sz="3200" dirty="0">
                <a:latin typeface="PF Square Sans Pro" pitchFamily="2" charset="0"/>
              </a:rPr>
              <a:t>3b grupinis pratimas: </a:t>
            </a:r>
            <a:r>
              <a:rPr lang="lt-LT" sz="3200" b="1" dirty="0">
                <a:latin typeface="PF Square Sans Pro" pitchFamily="2" charset="0"/>
              </a:rPr>
              <a:t>Rezultatų pristatymas: priemonės, kaip sumažinti antimikrobinių medžiagų naudojimą ir jas naudoti atsakingiau</a:t>
            </a: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2" y="1825627"/>
            <a:ext cx="11243869"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lt-LT" sz="2800" b="0" i="0" u="none" strike="noStrike" cap="none" normalizeH="0" baseline="0" dirty="0">
                <a:ln>
                  <a:noFill/>
                </a:ln>
                <a:solidFill>
                  <a:srgbClr val="002060"/>
                </a:solidFill>
                <a:effectLst/>
                <a:uLnTx/>
                <a:uFillTx/>
                <a:latin typeface="PF Square Sans Pro" pitchFamily="2" charset="0"/>
                <a:cs typeface="Arial" panose="020B0604020202020204" pitchFamily="34" charset="0"/>
              </a:rPr>
              <a:t>Kiekvienas stalas paskiria vieną pranešėją</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PF Square Sans Pro" pitchFamily="2"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lt-LT" sz="3600" b="1" dirty="0">
                <a:solidFill>
                  <a:srgbClr val="002060"/>
                </a:solidFill>
                <a:latin typeface="PF Square Sans Pro" pitchFamily="2" charset="0"/>
                <a:cs typeface="Arial" panose="020B0604020202020204" pitchFamily="34" charset="0"/>
              </a:rPr>
              <a:t>„Kaip kitos taikytinos priemonės prisideda prie antimikrobinių medžiagų naudojimo sumažinimo?“</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PF Square Sans Pro" pitchFamily="2"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lt-LT" sz="2800" b="0" i="0" u="none" strike="noStrike" cap="none" spc="-30" normalizeH="0" noProof="0" dirty="0">
                <a:ln>
                  <a:noFill/>
                </a:ln>
                <a:solidFill>
                  <a:srgbClr val="002060"/>
                </a:solidFill>
                <a:effectLst/>
                <a:uLnTx/>
                <a:uFillTx/>
                <a:latin typeface="PF Square Sans Pro" pitchFamily="2" charset="0"/>
                <a:cs typeface="Arial" panose="020B0604020202020204" pitchFamily="34" charset="0"/>
              </a:rPr>
              <a:t>Kiekvienas pranešėjas pristato </a:t>
            </a:r>
            <a:r>
              <a:rPr kumimoji="0" lang="lt-LT" sz="2800" b="1" i="0" u="none" strike="noStrike" cap="none" spc="-30" normalizeH="0" noProof="0" dirty="0">
                <a:ln>
                  <a:noFill/>
                </a:ln>
                <a:solidFill>
                  <a:srgbClr val="002060"/>
                </a:solidFill>
                <a:effectLst/>
                <a:uLnTx/>
                <a:uFillTx/>
                <a:latin typeface="PF Square Sans Pro" pitchFamily="2" charset="0"/>
                <a:cs typeface="Arial" panose="020B0604020202020204" pitchFamily="34" charset="0"/>
              </a:rPr>
              <a:t>vieną </a:t>
            </a:r>
            <a:r>
              <a:rPr kumimoji="0" lang="lt-LT" sz="2800" i="0" u="none" strike="noStrike" cap="none" spc="-30" normalizeH="0" noProof="0" dirty="0">
                <a:ln>
                  <a:noFill/>
                </a:ln>
                <a:solidFill>
                  <a:srgbClr val="002060"/>
                </a:solidFill>
                <a:effectLst/>
                <a:uLnTx/>
                <a:uFillTx/>
                <a:latin typeface="PF Square Sans Pro" pitchFamily="2" charset="0"/>
                <a:cs typeface="Arial" panose="020B0604020202020204" pitchFamily="34" charset="0"/>
              </a:rPr>
              <a:t>jų stalo diskusijose priimtą sprendimą</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lt-LT" sz="2800" dirty="0">
                <a:solidFill>
                  <a:srgbClr val="002060"/>
                </a:solidFill>
                <a:latin typeface="PF Square Sans Pro" pitchFamily="2" charset="0"/>
                <a:cs typeface="Arial" panose="020B0604020202020204" pitchFamily="34" charset="0"/>
              </a:rPr>
              <a:t>Einame prie kito stalo – pateikite dar neminėtą rezultatą!</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14" name="Grupo 35">
            <a:extLst>
              <a:ext uri="{FF2B5EF4-FFF2-40B4-BE49-F238E27FC236}">
                <a16:creationId xmlns:a16="http://schemas.microsoft.com/office/drawing/2014/main" id="{FB426341-595C-93C2-4A6E-BDC099A1E7C7}"/>
              </a:ext>
            </a:extLst>
          </p:cNvPr>
          <p:cNvGrpSpPr/>
          <p:nvPr/>
        </p:nvGrpSpPr>
        <p:grpSpPr>
          <a:xfrm>
            <a:off x="10315060" y="5465852"/>
            <a:ext cx="1280040" cy="1237347"/>
            <a:chOff x="10133729" y="-46716"/>
            <a:chExt cx="1682901" cy="1546999"/>
          </a:xfrm>
        </p:grpSpPr>
        <p:sp>
          <p:nvSpPr>
            <p:cNvPr id="15" name="CuadroTexto 36">
              <a:extLst>
                <a:ext uri="{FF2B5EF4-FFF2-40B4-BE49-F238E27FC236}">
                  <a16:creationId xmlns:a16="http://schemas.microsoft.com/office/drawing/2014/main" id="{41A6D8CE-5067-7317-0A78-FBEB8ECDFF6C}"/>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s-ES" sz="3600" b="1" dirty="0">
                  <a:solidFill>
                    <a:srgbClr val="C00000"/>
                  </a:solidFill>
                  <a:latin typeface="PF Square Sans Pro" pitchFamily="2" charset="0"/>
                </a:rPr>
                <a:t>30</a:t>
              </a:r>
              <a:r>
                <a:rPr lang="lt-LT" sz="3600" b="1" dirty="0">
                  <a:solidFill>
                    <a:srgbClr val="C00000"/>
                  </a:solidFill>
                  <a:latin typeface="PF Square Sans Pro" pitchFamily="2" charset="0"/>
                </a:rPr>
                <a:t> </a:t>
              </a:r>
            </a:p>
            <a:p>
              <a:pPr algn="ctr"/>
              <a:r>
                <a:rPr lang="lt-LT" sz="1400" b="1" dirty="0">
                  <a:solidFill>
                    <a:srgbClr val="C00000"/>
                  </a:solidFill>
                  <a:latin typeface="PF Square Sans Pro" pitchFamily="2" charset="0"/>
                </a:rPr>
                <a:t>MIN</a:t>
              </a:r>
            </a:p>
          </p:txBody>
        </p:sp>
        <p:grpSp>
          <p:nvGrpSpPr>
            <p:cNvPr id="16" name="Grupo 37">
              <a:extLst>
                <a:ext uri="{FF2B5EF4-FFF2-40B4-BE49-F238E27FC236}">
                  <a16:creationId xmlns:a16="http://schemas.microsoft.com/office/drawing/2014/main" id="{C2B4D382-3DCD-38C7-891C-49EA937D9936}"/>
                </a:ext>
              </a:extLst>
            </p:cNvPr>
            <p:cNvGrpSpPr/>
            <p:nvPr/>
          </p:nvGrpSpPr>
          <p:grpSpPr>
            <a:xfrm>
              <a:off x="10133729" y="-46716"/>
              <a:ext cx="1682901" cy="1546999"/>
              <a:chOff x="9836637" y="106015"/>
              <a:chExt cx="1929565" cy="2078540"/>
            </a:xfrm>
          </p:grpSpPr>
          <p:sp>
            <p:nvSpPr>
              <p:cNvPr id="17" name="Elipse 38">
                <a:extLst>
                  <a:ext uri="{FF2B5EF4-FFF2-40B4-BE49-F238E27FC236}">
                    <a16:creationId xmlns:a16="http://schemas.microsoft.com/office/drawing/2014/main" id="{39E15936-86A2-A4E5-04F4-C1C7DA1C1748}"/>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Conector recto 39">
                <a:extLst>
                  <a:ext uri="{FF2B5EF4-FFF2-40B4-BE49-F238E27FC236}">
                    <a16:creationId xmlns:a16="http://schemas.microsoft.com/office/drawing/2014/main" id="{87F784C8-D33A-1757-3209-FD94B12CEE15}"/>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19" name="Conector recto 40">
                <a:extLst>
                  <a:ext uri="{FF2B5EF4-FFF2-40B4-BE49-F238E27FC236}">
                    <a16:creationId xmlns:a16="http://schemas.microsoft.com/office/drawing/2014/main" id="{AC48BFE8-D55D-19A2-DD91-7F43355A1A47}"/>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20" name="Conector recto 41">
                <a:extLst>
                  <a:ext uri="{FF2B5EF4-FFF2-40B4-BE49-F238E27FC236}">
                    <a16:creationId xmlns:a16="http://schemas.microsoft.com/office/drawing/2014/main" id="{D3D7D7DE-E3F8-77E6-E4D8-1DB67A2AC8BA}"/>
                  </a:ext>
                </a:extLst>
              </p:cNvPr>
              <p:cNvCxnSpPr>
                <a:cxnSpLocks/>
                <a:stCxn id="1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21" name="Conector recto 42">
                <a:extLst>
                  <a:ext uri="{FF2B5EF4-FFF2-40B4-BE49-F238E27FC236}">
                    <a16:creationId xmlns:a16="http://schemas.microsoft.com/office/drawing/2014/main" id="{7598FFF9-5283-A407-4B18-065CDC71AD29}"/>
                  </a:ext>
                </a:extLst>
              </p:cNvPr>
              <p:cNvCxnSpPr>
                <a:cxnSpLocks/>
                <a:stCxn id="1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22" name="Cuerda 43">
                <a:extLst>
                  <a:ext uri="{FF2B5EF4-FFF2-40B4-BE49-F238E27FC236}">
                    <a16:creationId xmlns:a16="http://schemas.microsoft.com/office/drawing/2014/main" id="{D2C6F767-0169-1A65-C5D5-8B2CD7F1B534}"/>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Cuerda 44">
                <a:extLst>
                  <a:ext uri="{FF2B5EF4-FFF2-40B4-BE49-F238E27FC236}">
                    <a16:creationId xmlns:a16="http://schemas.microsoft.com/office/drawing/2014/main" id="{FD6FF0DE-81EF-4124-483B-DA8B76F6AA29}"/>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2760990230"/>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lt-LT" sz="3200" b="1" dirty="0">
                <a:solidFill>
                  <a:srgbClr val="002060"/>
                </a:solidFill>
                <a:latin typeface="PF Square Sans Pro" pitchFamily="2" charset="0"/>
              </a:rPr>
              <a:t>„Prevencija – geriau nei gydymas“</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lt-LT" dirty="0">
                <a:solidFill>
                  <a:srgbClr val="2C7470"/>
                </a:solidFill>
                <a:latin typeface="PF Square Sans Pro" pitchFamily="2" charset="0"/>
              </a:rPr>
              <a:t>I dalis</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lt-LT" dirty="0">
                <a:solidFill>
                  <a:srgbClr val="2C7470"/>
                </a:solidFill>
                <a:latin typeface="PF Square Sans Pro" pitchFamily="2" charset="0"/>
              </a:rPr>
              <a:t>II dalis</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lt-LT" sz="3200" dirty="0">
                <a:latin typeface="PF Square Sans Pro" pitchFamily="2" charset="0"/>
                <a:sym typeface="Wingdings" panose="05000000000000000000" pitchFamily="2" charset="2"/>
              </a:rPr>
              <a:t>Pokyčiai ūkio lygmeniu: bendras supratimas tarp ūkininkų ir veterinarijos gydytojų</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lt-LT" sz="2800" dirty="0">
                <a:latin typeface="PF Square Sans Pro" pitchFamily="2" charset="0"/>
              </a:rPr>
              <a:t>Dirbkime kartu ir užkirskime kelią antimikrobinių medžiagų naudojimui bei jį sumažinkime…</a:t>
            </a: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lt-LT" sz="180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lt-LT" sz="2800" dirty="0">
                <a:latin typeface="PF Square Sans Pro" pitchFamily="2" charset="0"/>
              </a:rPr>
              <a:t>sukurdami veiklos punktus </a:t>
            </a:r>
            <a:r>
              <a:rPr lang="lt-LT" sz="2800" b="1" dirty="0">
                <a:latin typeface="PF Square Sans Pro" pitchFamily="2" charset="0"/>
              </a:rPr>
              <a:t>JŪSŲ</a:t>
            </a:r>
            <a:r>
              <a:rPr lang="lt-LT" sz="2800" dirty="0">
                <a:latin typeface="PF Square Sans Pro" pitchFamily="2" charset="0"/>
              </a:rPr>
              <a:t> (kliento) fermoje</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lt-LT" sz="3200" b="1">
                <a:solidFill>
                  <a:srgbClr val="002060"/>
                </a:solidFill>
                <a:latin typeface="PF Square Sans Pro" pitchFamily="2" charset="0"/>
              </a:rPr>
              <a:t>„Prevencija – geriau nei gydymas“</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lt-LT" sz="2800" dirty="0">
                <a:latin typeface="PF Square Sans Pro" pitchFamily="2" charset="0"/>
              </a:rPr>
              <a:t>KODĖL?</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fontScale="92500"/>
          </a:bodyPr>
          <a:lstStyle/>
          <a:p>
            <a:pPr marL="0" indent="0">
              <a:buNone/>
            </a:pPr>
            <a:r>
              <a:rPr lang="lt-LT" sz="2800" dirty="0">
                <a:latin typeface="PF Square Sans Pro" pitchFamily="2" charset="0"/>
              </a:rPr>
              <a:t>Skatinamas ūkininkų ir veterinarijos gydytojų bendradarbiavimas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lt-LT" sz="2000" dirty="0">
                <a:latin typeface="PF Square Sans Pro" pitchFamily="2" charset="0"/>
                <a:cs typeface="Arial" panose="020B0604020202020204" pitchFamily="34" charset="0"/>
              </a:rPr>
              <a:t>Ūkininkai ir veterinarijos gydytojai vis dažniau bendradarbiauja, kad pagerintų gyvūnų sveikatą ir sumažintų antimikrobinių medžiagų naudojimą ūkyje…</a:t>
            </a:r>
            <a:r>
              <a:rPr lang="en-US" sz="2000" dirty="0">
                <a:latin typeface="PF Square Sans Pro" pitchFamily="2" charset="0"/>
                <a:cs typeface="Arial" panose="020B0604020202020204" pitchFamily="34" charset="0"/>
              </a:rPr>
              <a:t> </a:t>
            </a:r>
            <a:r>
              <a:rPr lang="lt-LT" sz="2000" dirty="0">
                <a:latin typeface="PF Square Sans Pro" pitchFamily="2" charset="0"/>
                <a:cs typeface="Arial" panose="020B0604020202020204" pitchFamily="34" charset="0"/>
              </a:rPr>
              <a:t>Nes tai veiksminga!</a:t>
            </a:r>
          </a:p>
          <a:p>
            <a:endParaRPr lang="en-GB" sz="2000"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endParaRPr lang="en-GB" dirty="0">
              <a:latin typeface="PF Square Sans Pro" pitchFamily="2" charset="0"/>
              <a:cs typeface="Arial" panose="020B0604020202020204" pitchFamily="34" charset="0"/>
            </a:endParaRPr>
          </a:p>
          <a:p>
            <a:pPr algn="ctr"/>
            <a:endParaRPr lang="en-GB" sz="2000" b="1" dirty="0">
              <a:latin typeface="PF Square Sans Pro" pitchFamily="2" charset="0"/>
              <a:cs typeface="Arial" panose="020B0604020202020204" pitchFamily="34" charset="0"/>
            </a:endParaRPr>
          </a:p>
          <a:p>
            <a:pPr algn="ctr"/>
            <a:r>
              <a:rPr lang="lt-LT" sz="2400" b="1" dirty="0">
                <a:latin typeface="PF Square Sans Pro" pitchFamily="2" charset="0"/>
                <a:cs typeface="Arial" panose="020B0604020202020204" pitchFamily="34" charset="0"/>
              </a:rPr>
              <a:t>Šiandien siekiama nustatyti bendras pagrindines sritis, kuriose ūkininkai ir veterinarijos gydytojai gali bendradarbiauti ir taip toliau tobulėti.</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lt-LT" sz="2400" dirty="0">
                <a:latin typeface="PF Square Sans Pro" pitchFamily="2" charset="0"/>
              </a:rPr>
              <a:t>Atliksime šiuos grupinius pratimus: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lt-LT" dirty="0">
                <a:solidFill>
                  <a:srgbClr val="002060"/>
                </a:solidFill>
                <a:latin typeface="PF Square Sans Pro" pitchFamily="2" charset="0"/>
              </a:rPr>
              <a:t>Identifikuoti </a:t>
            </a:r>
            <a:r>
              <a:rPr lang="lt-LT" b="1" dirty="0">
                <a:latin typeface="PF Square Sans Pro" pitchFamily="2" charset="0"/>
              </a:rPr>
              <a:t>problemas ir galimybes</a:t>
            </a: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486287"/>
          </a:xfrm>
          <a:prstGeom prst="rect">
            <a:avLst/>
          </a:prstGeom>
          <a:solidFill>
            <a:srgbClr val="2C7470"/>
          </a:solidFill>
        </p:spPr>
        <p:txBody>
          <a:bodyPr wrap="square">
            <a:spAutoFit/>
          </a:bodyPr>
          <a:lstStyle/>
          <a:p>
            <a:pPr marL="0" indent="0">
              <a:lnSpc>
                <a:spcPct val="80000"/>
              </a:lnSpc>
              <a:buFont typeface="Arial" pitchFamily="34"/>
              <a:buNone/>
            </a:pPr>
            <a:r>
              <a:rPr lang="lt-LT" sz="1600" spc="-30" dirty="0">
                <a:solidFill>
                  <a:schemeClr val="bg1"/>
                </a:solidFill>
                <a:latin typeface="PF Square Sans Pro" pitchFamily="2" charset="0"/>
              </a:rPr>
              <a:t>pagerinti </a:t>
            </a:r>
            <a:r>
              <a:rPr lang="lt-LT" sz="1600" b="1" spc="-30" dirty="0">
                <a:solidFill>
                  <a:schemeClr val="bg1"/>
                </a:solidFill>
                <a:latin typeface="PF Square Sans Pro" pitchFamily="2" charset="0"/>
              </a:rPr>
              <a:t>gyvulininkystės praktiką</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38554"/>
          </a:xfrm>
          <a:prstGeom prst="rect">
            <a:avLst/>
          </a:prstGeom>
          <a:solidFill>
            <a:srgbClr val="2C7470"/>
          </a:solidFill>
        </p:spPr>
        <p:txBody>
          <a:bodyPr wrap="square">
            <a:spAutoFit/>
          </a:bodyPr>
          <a:lstStyle/>
          <a:p>
            <a:r>
              <a:rPr lang="lt-LT" sz="1600" b="1" dirty="0">
                <a:solidFill>
                  <a:schemeClr val="bg1"/>
                </a:solidFill>
                <a:latin typeface="PF Square Sans Pro" pitchFamily="2" charset="0"/>
              </a:rPr>
              <a:t>ūkininkavimo praktika</a:t>
            </a: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584775"/>
          </a:xfrm>
          <a:prstGeom prst="rect">
            <a:avLst/>
          </a:prstGeom>
          <a:solidFill>
            <a:srgbClr val="2C7470"/>
          </a:solidFill>
        </p:spPr>
        <p:txBody>
          <a:bodyPr wrap="square">
            <a:spAutoFit/>
          </a:bodyPr>
          <a:lstStyle/>
          <a:p>
            <a:r>
              <a:rPr lang="lt-LT" sz="1600" b="1" dirty="0">
                <a:solidFill>
                  <a:schemeClr val="bg1"/>
                </a:solidFill>
                <a:latin typeface="PF Square Sans Pro" pitchFamily="2" charset="0"/>
              </a:rPr>
              <a:t>mažinti ir atsakingai naudoti antimikrobines medžiagas.</a:t>
            </a: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311128"/>
          </a:xfrm>
          <a:prstGeom prst="rect">
            <a:avLst/>
          </a:prstGeom>
          <a:noFill/>
        </p:spPr>
        <p:txBody>
          <a:bodyPr wrap="square">
            <a:spAutoFit/>
          </a:bodyPr>
          <a:lstStyle/>
          <a:p>
            <a:pPr>
              <a:lnSpc>
                <a:spcPct val="90000"/>
              </a:lnSpc>
            </a:pPr>
            <a:r>
              <a:rPr lang="lt-LT" sz="4400" b="1" dirty="0">
                <a:solidFill>
                  <a:srgbClr val="002060"/>
                </a:solidFill>
                <a:latin typeface="PF Square Sans Pro" pitchFamily="2" charset="0"/>
              </a:rPr>
              <a:t>1</a:t>
            </a:r>
            <a:r>
              <a:rPr lang="lt-LT" dirty="0">
                <a:solidFill>
                  <a:srgbClr val="002060"/>
                </a:solidFill>
                <a:latin typeface="PF Square Sans Pro" pitchFamily="2" charset="0"/>
              </a:rPr>
              <a:t> grupinis pratimas.</a:t>
            </a:r>
            <a:r>
              <a:rPr lang="lt-LT" sz="4400" b="1" dirty="0">
                <a:solidFill>
                  <a:srgbClr val="002060"/>
                </a:solidFill>
                <a:latin typeface="PF Square Sans Pro" pitchFamily="2" charset="0"/>
              </a:rPr>
              <a:t> </a:t>
            </a: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5528003" cy="461665"/>
          </a:xfrm>
          <a:prstGeom prst="rect">
            <a:avLst/>
          </a:prstGeom>
          <a:noFill/>
        </p:spPr>
        <p:txBody>
          <a:bodyPr wrap="square">
            <a:spAutoFit/>
          </a:bodyPr>
          <a:lstStyle/>
          <a:p>
            <a:r>
              <a:rPr lang="lt-LT" dirty="0">
                <a:solidFill>
                  <a:srgbClr val="002060"/>
                </a:solidFill>
                <a:latin typeface="PF Square Sans Pro" pitchFamily="2" charset="0"/>
              </a:rPr>
              <a:t>Ieškoti </a:t>
            </a:r>
            <a:r>
              <a:rPr lang="lt-LT" sz="2400" b="1" dirty="0">
                <a:solidFill>
                  <a:srgbClr val="002060"/>
                </a:solidFill>
                <a:latin typeface="PF Square Sans Pro" pitchFamily="2" charset="0"/>
              </a:rPr>
              <a:t>sprendimų, kaip pašalinti kliūtis</a:t>
            </a: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486993"/>
          </a:xfrm>
          <a:prstGeom prst="rect">
            <a:avLst/>
          </a:prstGeom>
          <a:solidFill>
            <a:srgbClr val="2C7470"/>
          </a:solidFill>
        </p:spPr>
        <p:txBody>
          <a:bodyPr wrap="square">
            <a:spAutoFit/>
          </a:bodyPr>
          <a:lstStyle/>
          <a:p>
            <a:pPr>
              <a:lnSpc>
                <a:spcPct val="80000"/>
              </a:lnSpc>
            </a:pPr>
            <a:r>
              <a:rPr lang="lt-LT" sz="1600" b="1" dirty="0">
                <a:solidFill>
                  <a:schemeClr val="bg1"/>
                </a:solidFill>
                <a:latin typeface="PF Square Sans Pro" pitchFamily="2" charset="0"/>
              </a:rPr>
              <a:t>sumažinti ir atsakingai naudoti antimikrobines medžiagas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lt-LT" sz="2400" b="1">
                <a:solidFill>
                  <a:srgbClr val="002060"/>
                </a:solidFill>
                <a:latin typeface="PF Square Sans Pro" pitchFamily="2" charset="0"/>
              </a:rPr>
              <a:t>2 a</a:t>
            </a:r>
            <a:r>
              <a:rPr lang="lt-LT" sz="1000">
                <a:solidFill>
                  <a:srgbClr val="002060"/>
                </a:solidFill>
                <a:latin typeface="PF Square Sans Pro" pitchFamily="2" charset="0"/>
              </a:rPr>
              <a:t> </a:t>
            </a: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lt-LT" sz="2400" b="1">
                <a:solidFill>
                  <a:srgbClr val="002060"/>
                </a:solidFill>
                <a:latin typeface="PF Square Sans Pro" pitchFamily="2" charset="0"/>
              </a:rPr>
              <a:t>2 b</a:t>
            </a: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lt-LT" sz="2400" b="1" dirty="0">
                <a:solidFill>
                  <a:srgbClr val="002060"/>
                </a:solidFill>
                <a:latin typeface="PF Square Sans Pro" pitchFamily="2" charset="0"/>
              </a:rPr>
              <a:t>Dalijimasis, </a:t>
            </a:r>
            <a:r>
              <a:rPr lang="lt-LT" sz="2000" dirty="0">
                <a:solidFill>
                  <a:srgbClr val="002060"/>
                </a:solidFill>
                <a:latin typeface="PF Square Sans Pro" pitchFamily="2" charset="0"/>
              </a:rPr>
              <a:t>rezultatų pateikimas</a:t>
            </a: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486993"/>
          </a:xfrm>
          <a:prstGeom prst="rect">
            <a:avLst/>
          </a:prstGeom>
          <a:solidFill>
            <a:schemeClr val="bg1"/>
          </a:solidFill>
        </p:spPr>
        <p:txBody>
          <a:bodyPr wrap="square">
            <a:spAutoFit/>
          </a:bodyPr>
          <a:lstStyle/>
          <a:p>
            <a:pPr marL="0" indent="0">
              <a:lnSpc>
                <a:spcPct val="80000"/>
              </a:lnSpc>
              <a:buFont typeface="Arial" pitchFamily="34"/>
              <a:buNone/>
            </a:pPr>
            <a:r>
              <a:rPr lang="lt-LT" sz="1600" dirty="0">
                <a:solidFill>
                  <a:srgbClr val="002060"/>
                </a:solidFill>
                <a:latin typeface="PF Square Sans Pro" pitchFamily="2" charset="0"/>
              </a:rPr>
              <a:t>Pateikite </a:t>
            </a:r>
            <a:r>
              <a:rPr lang="lt-LT" sz="1600" b="1" dirty="0">
                <a:solidFill>
                  <a:srgbClr val="002060"/>
                </a:solidFill>
                <a:latin typeface="PF Square Sans Pro" pitchFamily="2" charset="0"/>
              </a:rPr>
              <a:t>ūkininkavimo praktikas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486993"/>
          </a:xfrm>
          <a:prstGeom prst="rect">
            <a:avLst/>
          </a:prstGeom>
          <a:solidFill>
            <a:schemeClr val="bg1"/>
          </a:solidFill>
        </p:spPr>
        <p:txBody>
          <a:bodyPr wrap="square">
            <a:spAutoFit/>
          </a:bodyPr>
          <a:lstStyle/>
          <a:p>
            <a:pPr algn="ctr">
              <a:lnSpc>
                <a:spcPct val="80000"/>
              </a:lnSpc>
            </a:pPr>
            <a:r>
              <a:rPr lang="lt-LT" sz="1600" dirty="0">
                <a:solidFill>
                  <a:srgbClr val="002060"/>
                </a:solidFill>
                <a:latin typeface="PF Square Sans Pro" pitchFamily="2" charset="0"/>
              </a:rPr>
              <a:t>Priemonės </a:t>
            </a:r>
            <a:r>
              <a:rPr lang="lt-LT" sz="1600" b="1" dirty="0">
                <a:solidFill>
                  <a:srgbClr val="002060"/>
                </a:solidFill>
                <a:latin typeface="PF Square Sans Pro" pitchFamily="2" charset="0"/>
              </a:rPr>
              <a:t>sumažinti ir atsakingai naudoti antimikrobines medžiagas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lt-LT" sz="2400" b="1">
                <a:solidFill>
                  <a:srgbClr val="002060"/>
                </a:solidFill>
                <a:latin typeface="PF Square Sans Pro" pitchFamily="2" charset="0"/>
              </a:rPr>
              <a:t>3 a</a:t>
            </a:r>
            <a:r>
              <a:rPr lang="lt-LT" sz="1000">
                <a:solidFill>
                  <a:srgbClr val="002060"/>
                </a:solidFill>
                <a:latin typeface="PF Square Sans Pro" pitchFamily="2" charset="0"/>
              </a:rPr>
              <a:t> </a:t>
            </a: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lt-LT" sz="2400" b="1">
                <a:solidFill>
                  <a:srgbClr val="002060"/>
                </a:solidFill>
                <a:latin typeface="PF Square Sans Pro" pitchFamily="2" charset="0"/>
              </a:rPr>
              <a:t>3 b</a:t>
            </a:r>
          </a:p>
        </p:txBody>
      </p:sp>
      <p:pic>
        <p:nvPicPr>
          <p:cNvPr id="30" name="Picture 2">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t="7662" b="11737"/>
          <a:stretch/>
        </p:blipFill>
        <p:spPr>
          <a:xfrm>
            <a:off x="2350689" y="3809684"/>
            <a:ext cx="3254136" cy="1515600"/>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311128"/>
          </a:xfrm>
          <a:prstGeom prst="rect">
            <a:avLst/>
          </a:prstGeom>
          <a:noFill/>
        </p:spPr>
        <p:txBody>
          <a:bodyPr wrap="square">
            <a:spAutoFit/>
          </a:bodyPr>
          <a:lstStyle/>
          <a:p>
            <a:pPr>
              <a:lnSpc>
                <a:spcPct val="90000"/>
              </a:lnSpc>
            </a:pPr>
            <a:r>
              <a:rPr lang="lt-LT" sz="4400" b="1" dirty="0">
                <a:solidFill>
                  <a:srgbClr val="002060"/>
                </a:solidFill>
                <a:latin typeface="PF Square Sans Pro" pitchFamily="2" charset="0"/>
              </a:rPr>
              <a:t>2</a:t>
            </a:r>
            <a:r>
              <a:rPr lang="lt-LT" dirty="0">
                <a:solidFill>
                  <a:srgbClr val="002060"/>
                </a:solidFill>
                <a:latin typeface="PF Square Sans Pro" pitchFamily="2" charset="0"/>
              </a:rPr>
              <a:t> </a:t>
            </a:r>
            <a:r>
              <a:rPr lang="lt-LT" kern="0" dirty="0">
                <a:solidFill>
                  <a:srgbClr val="002060"/>
                </a:solidFill>
                <a:latin typeface="PF Square Sans Pro" pitchFamily="2" charset="0"/>
              </a:rPr>
              <a:t>grupinis</a:t>
            </a:r>
            <a:r>
              <a:rPr lang="lt-LT" dirty="0">
                <a:solidFill>
                  <a:srgbClr val="002060"/>
                </a:solidFill>
                <a:latin typeface="PF Square Sans Pro" pitchFamily="2" charset="0"/>
              </a:rPr>
              <a:t> pratimas.</a:t>
            </a:r>
            <a:r>
              <a:rPr lang="lt-LT" sz="4400" b="1" dirty="0">
                <a:solidFill>
                  <a:srgbClr val="002060"/>
                </a:solidFill>
                <a:latin typeface="PF Square Sans Pro" pitchFamily="2" charset="0"/>
              </a:rPr>
              <a:t> </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814660" y="4207608"/>
            <a:ext cx="1588227" cy="461665"/>
          </a:xfrm>
          <a:prstGeom prst="rect">
            <a:avLst/>
          </a:prstGeom>
          <a:noFill/>
        </p:spPr>
        <p:txBody>
          <a:bodyPr wrap="square">
            <a:spAutoFit/>
          </a:bodyPr>
          <a:lstStyle/>
          <a:p>
            <a:r>
              <a:rPr lang="lt-LT" sz="2400" b="1" dirty="0">
                <a:solidFill>
                  <a:srgbClr val="002060"/>
                </a:solidFill>
                <a:latin typeface="PF Square Sans Pro" pitchFamily="2" charset="0"/>
              </a:rPr>
              <a:t>Nustatyti</a:t>
            </a: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PF Square Sans Pro" pitchFamily="2"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p:cNvCxnSpPr>
            <p:nvPr/>
          </p:nvCxnSpPr>
          <p:spPr>
            <a:xfrm>
              <a:off x="10830483" y="1840001"/>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498598"/>
            </a:xfrm>
            <a:prstGeom prst="rect">
              <a:avLst/>
            </a:prstGeom>
            <a:noFill/>
          </p:spPr>
          <p:txBody>
            <a:bodyPr wrap="square">
              <a:spAutoFit/>
            </a:bodyPr>
            <a:lstStyle/>
            <a:p>
              <a:pPr algn="ctr"/>
              <a:r>
                <a:rPr lang="lt-LT" sz="1200" b="1" dirty="0">
                  <a:latin typeface="PF Square Sans Pro" pitchFamily="2" charset="0"/>
                  <a:cs typeface="Times New Roman" panose="02020603050405020304" pitchFamily="18" charset="0"/>
                </a:rPr>
                <a:t>GP 1</a:t>
              </a:r>
              <a:r>
                <a:rPr lang="lt-LT" sz="1200" dirty="0">
                  <a:latin typeface="PF Square Sans Pro" pitchFamily="2" charset="0"/>
                  <a:cs typeface="Times New Roman" panose="02020603050405020304" pitchFamily="18" charset="0"/>
                </a:rPr>
                <a:t> </a:t>
              </a:r>
            </a:p>
            <a:p>
              <a:pPr lvl="0">
                <a:lnSpc>
                  <a:spcPct val="80000"/>
                </a:lnSpc>
              </a:pPr>
              <a:r>
                <a:rPr lang="lt-LT" sz="900" dirty="0">
                  <a:latin typeface="PF Square Sans Pro" pitchFamily="2" charset="0"/>
                  <a:cs typeface="Times New Roman" panose="02020603050405020304" pitchFamily="18" charset="0"/>
                </a:rPr>
                <a:t>Nustatyti problemas ir galimybes</a:t>
              </a: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04082" y="2139182"/>
              <a:ext cx="1135394" cy="487056"/>
            </a:xfrm>
            <a:prstGeom prst="rect">
              <a:avLst/>
            </a:prstGeom>
            <a:noFill/>
          </p:spPr>
          <p:txBody>
            <a:bodyPr wrap="square">
              <a:spAutoFit/>
            </a:bodyPr>
            <a:lstStyle/>
            <a:p>
              <a:pPr algn="ctr">
                <a:lnSpc>
                  <a:spcPct val="95000"/>
                </a:lnSpc>
              </a:pPr>
              <a:r>
                <a:rPr lang="lt-LT" sz="900" kern="0" spc="-30" dirty="0">
                  <a:latin typeface="PF Square Sans Pro" pitchFamily="2" charset="0"/>
                  <a:cs typeface="Times New Roman" panose="02020603050405020304" pitchFamily="18" charset="0"/>
                </a:rPr>
                <a:t>Vet. gydytojų nustatytos problemos ir galimybės</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39845" y="2141456"/>
              <a:ext cx="1041703" cy="487056"/>
            </a:xfrm>
            <a:prstGeom prst="rect">
              <a:avLst/>
            </a:prstGeom>
            <a:noFill/>
          </p:spPr>
          <p:txBody>
            <a:bodyPr wrap="square">
              <a:spAutoFit/>
            </a:bodyPr>
            <a:lstStyle/>
            <a:p>
              <a:pPr algn="ctr">
                <a:lnSpc>
                  <a:spcPct val="95000"/>
                </a:lnSpc>
              </a:pPr>
              <a:r>
                <a:rPr lang="lt-LT" sz="900" kern="0" spc="-30" dirty="0">
                  <a:latin typeface="PF Square Sans Pro" pitchFamily="2" charset="0"/>
                  <a:cs typeface="Times New Roman" panose="02020603050405020304" pitchFamily="18" charset="0"/>
                </a:rPr>
                <a:t>Ūkininkų nustatytos problemos </a:t>
              </a:r>
              <a:br>
                <a:rPr lang="en-US" sz="900" kern="0" spc="-30" dirty="0">
                  <a:latin typeface="PF Square Sans Pro" pitchFamily="2" charset="0"/>
                  <a:cs typeface="Times New Roman" panose="02020603050405020304" pitchFamily="18" charset="0"/>
                </a:rPr>
              </a:br>
              <a:r>
                <a:rPr lang="lt-LT" sz="900" kern="0" spc="-30" dirty="0">
                  <a:latin typeface="PF Square Sans Pro" pitchFamily="2" charset="0"/>
                  <a:cs typeface="Times New Roman" panose="02020603050405020304" pitchFamily="18" charset="0"/>
                </a:rPr>
                <a:t>ir galimybės</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17279" y="2968692"/>
            <a:ext cx="4274721" cy="2449248"/>
            <a:chOff x="7917279" y="2968692"/>
            <a:chExt cx="4274721"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lt-LT" sz="1200" b="1">
                  <a:latin typeface="PF Square Sans Pro" pitchFamily="2" charset="0"/>
                  <a:cs typeface="Times New Roman" panose="02020603050405020304" pitchFamily="18" charset="0"/>
                </a:rPr>
                <a:t>GP 2a</a:t>
              </a: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17279" y="4642649"/>
              <a:ext cx="1308687" cy="276999"/>
            </a:xfrm>
            <a:prstGeom prst="rect">
              <a:avLst/>
            </a:prstGeom>
            <a:noFill/>
          </p:spPr>
          <p:txBody>
            <a:bodyPr wrap="square">
              <a:spAutoFit/>
            </a:bodyPr>
            <a:lstStyle/>
            <a:p>
              <a:pPr algn="ctr"/>
              <a:r>
                <a:rPr lang="lt-LT" sz="1200" b="1" dirty="0">
                  <a:latin typeface="PF Square Sans Pro" pitchFamily="2" charset="0"/>
                  <a:cs typeface="Times New Roman" panose="02020603050405020304" pitchFamily="18" charset="0"/>
                </a:rPr>
                <a:t>GP 2b</a:t>
              </a: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F Square Sans Pro" pitchFamily="2"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lt-LT" sz="1200" b="1">
                <a:latin typeface="PF Square Sans Pro" pitchFamily="2" charset="0"/>
                <a:cs typeface="Times New Roman" panose="02020603050405020304" pitchFamily="18" charset="0"/>
              </a:rPr>
              <a:t>GP 3a</a:t>
            </a: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lt-LT" sz="1200" b="1">
                <a:latin typeface="PF Square Sans Pro" pitchFamily="2" charset="0"/>
                <a:cs typeface="Times New Roman" panose="02020603050405020304" pitchFamily="18" charset="0"/>
              </a:rPr>
              <a:t>GP 3b</a:t>
            </a:r>
          </a:p>
        </p:txBody>
      </p:sp>
      <p:sp>
        <p:nvSpPr>
          <p:cNvPr id="105" name="CuadroTexto 31">
            <a:extLst>
              <a:ext uri="{FF2B5EF4-FFF2-40B4-BE49-F238E27FC236}">
                <a16:creationId xmlns:a16="http://schemas.microsoft.com/office/drawing/2014/main" id="{E6BBFDCE-810A-4953-B424-1E6CE18AD26D}"/>
              </a:ext>
            </a:extLst>
          </p:cNvPr>
          <p:cNvSpPr txBox="1"/>
          <p:nvPr/>
        </p:nvSpPr>
        <p:spPr>
          <a:xfrm>
            <a:off x="-31879" y="5491910"/>
            <a:ext cx="1760516" cy="1311128"/>
          </a:xfrm>
          <a:prstGeom prst="rect">
            <a:avLst/>
          </a:prstGeom>
          <a:noFill/>
        </p:spPr>
        <p:txBody>
          <a:bodyPr wrap="square">
            <a:spAutoFit/>
          </a:bodyPr>
          <a:lstStyle/>
          <a:p>
            <a:pPr>
              <a:lnSpc>
                <a:spcPct val="90000"/>
              </a:lnSpc>
            </a:pPr>
            <a:r>
              <a:rPr lang="en-US" sz="4400" b="1" dirty="0">
                <a:solidFill>
                  <a:srgbClr val="002060"/>
                </a:solidFill>
                <a:latin typeface="PF Square Sans Pro" pitchFamily="2" charset="0"/>
              </a:rPr>
              <a:t>3</a:t>
            </a:r>
            <a:r>
              <a:rPr lang="lt-LT" dirty="0">
                <a:solidFill>
                  <a:srgbClr val="002060"/>
                </a:solidFill>
                <a:latin typeface="PF Square Sans Pro" pitchFamily="2" charset="0"/>
              </a:rPr>
              <a:t> </a:t>
            </a:r>
            <a:r>
              <a:rPr lang="lt-LT" kern="0" dirty="0">
                <a:solidFill>
                  <a:srgbClr val="002060"/>
                </a:solidFill>
                <a:latin typeface="PF Square Sans Pro" pitchFamily="2" charset="0"/>
              </a:rPr>
              <a:t>grupinis</a:t>
            </a:r>
            <a:r>
              <a:rPr lang="lt-LT" dirty="0">
                <a:solidFill>
                  <a:srgbClr val="002060"/>
                </a:solidFill>
                <a:latin typeface="PF Square Sans Pro" pitchFamily="2" charset="0"/>
              </a:rPr>
              <a:t> pratimas.</a:t>
            </a:r>
            <a:r>
              <a:rPr lang="lt-LT" sz="4400" b="1" dirty="0">
                <a:solidFill>
                  <a:srgbClr val="002060"/>
                </a:solidFill>
                <a:latin typeface="PF Square Sans Pro" pitchFamily="2" charset="0"/>
              </a:rPr>
              <a:t> </a:t>
            </a: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177"/>
                                        </p:tgtEl>
                                        <p:attrNameLst>
                                          <p:attrName>style.visibility</p:attrName>
                                        </p:attrNameLst>
                                      </p:cBhvr>
                                      <p:to>
                                        <p:strVal val="visible"/>
                                      </p:to>
                                    </p:set>
                                    <p:animEffect transition="in" filter="fade">
                                      <p:cBhvr>
                                        <p:cTn id="127" dur="1000"/>
                                        <p:tgtEl>
                                          <p:spTgt spid="177"/>
                                        </p:tgtEl>
                                      </p:cBhvr>
                                    </p:animEffect>
                                    <p:anim calcmode="lin" valueType="num">
                                      <p:cBhvr>
                                        <p:cTn id="128" dur="1000" fill="hold"/>
                                        <p:tgtEl>
                                          <p:spTgt spid="177"/>
                                        </p:tgtEl>
                                        <p:attrNameLst>
                                          <p:attrName>ppt_x</p:attrName>
                                        </p:attrNameLst>
                                      </p:cBhvr>
                                      <p:tavLst>
                                        <p:tav tm="0">
                                          <p:val>
                                            <p:strVal val="#ppt_x"/>
                                          </p:val>
                                        </p:tav>
                                        <p:tav tm="100000">
                                          <p:val>
                                            <p:strVal val="#ppt_x"/>
                                          </p:val>
                                        </p:tav>
                                      </p:tavLst>
                                    </p:anim>
                                    <p:anim calcmode="lin" valueType="num">
                                      <p:cBhvr>
                                        <p:cTn id="129" dur="1000" fill="hold"/>
                                        <p:tgtEl>
                                          <p:spTgt spid="177"/>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8"/>
                                        </p:tgtEl>
                                        <p:attrNameLst>
                                          <p:attrName>style.visibility</p:attrName>
                                        </p:attrNameLst>
                                      </p:cBhvr>
                                      <p:to>
                                        <p:strVal val="visible"/>
                                      </p:to>
                                    </p:set>
                                    <p:animEffect transition="in" filter="fade">
                                      <p:cBhvr>
                                        <p:cTn id="132" dur="1000"/>
                                        <p:tgtEl>
                                          <p:spTgt spid="178"/>
                                        </p:tgtEl>
                                      </p:cBhvr>
                                    </p:animEffect>
                                    <p:anim calcmode="lin" valueType="num">
                                      <p:cBhvr>
                                        <p:cTn id="133" dur="1000" fill="hold"/>
                                        <p:tgtEl>
                                          <p:spTgt spid="178"/>
                                        </p:tgtEl>
                                        <p:attrNameLst>
                                          <p:attrName>ppt_x</p:attrName>
                                        </p:attrNameLst>
                                      </p:cBhvr>
                                      <p:tavLst>
                                        <p:tav tm="0">
                                          <p:val>
                                            <p:strVal val="#ppt_x"/>
                                          </p:val>
                                        </p:tav>
                                        <p:tav tm="100000">
                                          <p:val>
                                            <p:strVal val="#ppt_x"/>
                                          </p:val>
                                        </p:tav>
                                      </p:tavLst>
                                    </p:anim>
                                    <p:anim calcmode="lin" valueType="num">
                                      <p:cBhvr>
                                        <p:cTn id="134" dur="1000" fill="hold"/>
                                        <p:tgtEl>
                                          <p:spTgt spid="178"/>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9"/>
                                        </p:tgtEl>
                                        <p:attrNameLst>
                                          <p:attrName>style.visibility</p:attrName>
                                        </p:attrNameLst>
                                      </p:cBhvr>
                                      <p:to>
                                        <p:strVal val="visible"/>
                                      </p:to>
                                    </p:set>
                                    <p:animEffect transition="in" filter="fade">
                                      <p:cBhvr>
                                        <p:cTn id="137" dur="1000"/>
                                        <p:tgtEl>
                                          <p:spTgt spid="179"/>
                                        </p:tgtEl>
                                      </p:cBhvr>
                                    </p:animEffect>
                                    <p:anim calcmode="lin" valueType="num">
                                      <p:cBhvr>
                                        <p:cTn id="138" dur="1000" fill="hold"/>
                                        <p:tgtEl>
                                          <p:spTgt spid="179"/>
                                        </p:tgtEl>
                                        <p:attrNameLst>
                                          <p:attrName>ppt_x</p:attrName>
                                        </p:attrNameLst>
                                      </p:cBhvr>
                                      <p:tavLst>
                                        <p:tav tm="0">
                                          <p:val>
                                            <p:strVal val="#ppt_x"/>
                                          </p:val>
                                        </p:tav>
                                        <p:tav tm="100000">
                                          <p:val>
                                            <p:strVal val="#ppt_x"/>
                                          </p:val>
                                        </p:tav>
                                      </p:tavLst>
                                    </p:anim>
                                    <p:anim calcmode="lin" valueType="num">
                                      <p:cBhvr>
                                        <p:cTn id="139" dur="1000" fill="hold"/>
                                        <p:tgtEl>
                                          <p:spTgt spid="179"/>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80"/>
                                        </p:tgtEl>
                                        <p:attrNameLst>
                                          <p:attrName>style.visibility</p:attrName>
                                        </p:attrNameLst>
                                      </p:cBhvr>
                                      <p:to>
                                        <p:strVal val="visible"/>
                                      </p:to>
                                    </p:set>
                                    <p:animEffect transition="in" filter="fade">
                                      <p:cBhvr>
                                        <p:cTn id="142" dur="1000"/>
                                        <p:tgtEl>
                                          <p:spTgt spid="180"/>
                                        </p:tgtEl>
                                      </p:cBhvr>
                                    </p:animEffect>
                                    <p:anim calcmode="lin" valueType="num">
                                      <p:cBhvr>
                                        <p:cTn id="143" dur="1000" fill="hold"/>
                                        <p:tgtEl>
                                          <p:spTgt spid="180"/>
                                        </p:tgtEl>
                                        <p:attrNameLst>
                                          <p:attrName>ppt_x</p:attrName>
                                        </p:attrNameLst>
                                      </p:cBhvr>
                                      <p:tavLst>
                                        <p:tav tm="0">
                                          <p:val>
                                            <p:strVal val="#ppt_x"/>
                                          </p:val>
                                        </p:tav>
                                        <p:tav tm="100000">
                                          <p:val>
                                            <p:strVal val="#ppt_x"/>
                                          </p:val>
                                        </p:tav>
                                      </p:tavLst>
                                    </p:anim>
                                    <p:anim calcmode="lin" valueType="num">
                                      <p:cBhvr>
                                        <p:cTn id="144" dur="1000" fill="hold"/>
                                        <p:tgtEl>
                                          <p:spTgt spid="180"/>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1"/>
                                        </p:tgtEl>
                                        <p:attrNameLst>
                                          <p:attrName>style.visibility</p:attrName>
                                        </p:attrNameLst>
                                      </p:cBhvr>
                                      <p:to>
                                        <p:strVal val="visible"/>
                                      </p:to>
                                    </p:set>
                                    <p:animEffect transition="in" filter="fade">
                                      <p:cBhvr>
                                        <p:cTn id="147" dur="1000"/>
                                        <p:tgtEl>
                                          <p:spTgt spid="181"/>
                                        </p:tgtEl>
                                      </p:cBhvr>
                                    </p:animEffect>
                                    <p:anim calcmode="lin" valueType="num">
                                      <p:cBhvr>
                                        <p:cTn id="148" dur="1000" fill="hold"/>
                                        <p:tgtEl>
                                          <p:spTgt spid="181"/>
                                        </p:tgtEl>
                                        <p:attrNameLst>
                                          <p:attrName>ppt_x</p:attrName>
                                        </p:attrNameLst>
                                      </p:cBhvr>
                                      <p:tavLst>
                                        <p:tav tm="0">
                                          <p:val>
                                            <p:strVal val="#ppt_x"/>
                                          </p:val>
                                        </p:tav>
                                        <p:tav tm="100000">
                                          <p:val>
                                            <p:strVal val="#ppt_x"/>
                                          </p:val>
                                        </p:tav>
                                      </p:tavLst>
                                    </p:anim>
                                    <p:anim calcmode="lin" valueType="num">
                                      <p:cBhvr>
                                        <p:cTn id="149" dur="1000" fill="hold"/>
                                        <p:tgtEl>
                                          <p:spTgt spid="181"/>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05"/>
                                        </p:tgtEl>
                                        <p:attrNameLst>
                                          <p:attrName>style.visibility</p:attrName>
                                        </p:attrNameLst>
                                      </p:cBhvr>
                                      <p:to>
                                        <p:strVal val="visible"/>
                                      </p:to>
                                    </p:set>
                                    <p:animEffect transition="in" filter="fade">
                                      <p:cBhvr>
                                        <p:cTn id="152" dur="1000"/>
                                        <p:tgtEl>
                                          <p:spTgt spid="105"/>
                                        </p:tgtEl>
                                      </p:cBhvr>
                                    </p:animEffect>
                                    <p:anim calcmode="lin" valueType="num">
                                      <p:cBhvr>
                                        <p:cTn id="153" dur="1000" fill="hold"/>
                                        <p:tgtEl>
                                          <p:spTgt spid="105"/>
                                        </p:tgtEl>
                                        <p:attrNameLst>
                                          <p:attrName>ppt_x</p:attrName>
                                        </p:attrNameLst>
                                      </p:cBhvr>
                                      <p:tavLst>
                                        <p:tav tm="0">
                                          <p:val>
                                            <p:strVal val="#ppt_x"/>
                                          </p:val>
                                        </p:tav>
                                        <p:tav tm="100000">
                                          <p:val>
                                            <p:strVal val="#ppt_x"/>
                                          </p:val>
                                        </p:tav>
                                      </p:tavLst>
                                    </p:anim>
                                    <p:anim calcmode="lin" valueType="num">
                                      <p:cBhvr>
                                        <p:cTn id="154"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5" grpId="0"/>
      <p:bldP spid="177" grpId="0" animBg="1"/>
      <p:bldP spid="178" grpId="0" animBg="1"/>
      <p:bldP spid="179" grpId="0" animBg="1"/>
      <p:bldP spid="180" grpId="0"/>
      <p:bldP spid="181" grpId="0"/>
      <p:bldP spid="10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lt-LT" dirty="0">
                <a:latin typeface="PF Square Sans Pro" pitchFamily="2" charset="0"/>
              </a:rPr>
              <a:t>Pareiškimas</a:t>
            </a: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lt-LT" sz="2800" dirty="0">
                <a:solidFill>
                  <a:sysClr val="windowText" lastClr="000000"/>
                </a:solidFill>
                <a:latin typeface="PF Square Sans Pro" pitchFamily="2" charset="0"/>
                <a:cs typeface="Arial" panose="020B0604020202020204" pitchFamily="34" charset="0"/>
              </a:rPr>
              <a:t>Atlikus 2a ir 2b grupinius pratimus, jūsų paprašys užsirašyti </a:t>
            </a:r>
            <a:r>
              <a:rPr lang="lt-LT" sz="2800" b="1" dirty="0">
                <a:solidFill>
                  <a:sysClr val="windowText" lastClr="000000"/>
                </a:solidFill>
                <a:latin typeface="PF Square Sans Pro" pitchFamily="2" charset="0"/>
                <a:cs typeface="Arial" panose="020B0604020202020204" pitchFamily="34" charset="0"/>
              </a:rPr>
              <a:t>SMART veiklos punktus sau</a:t>
            </a:r>
            <a:r>
              <a:rPr lang="lt-LT" sz="2800" dirty="0">
                <a:solidFill>
                  <a:sysClr val="windowText" lastClr="000000"/>
                </a:solidFill>
                <a:latin typeface="PF Square Sans Pro" pitchFamily="2" charset="0"/>
                <a:cs typeface="Arial" panose="020B0604020202020204" pitchFamily="34" charset="0"/>
              </a:rPr>
              <a:t> – juos taikysite savo / savo kliento fermoje</a:t>
            </a:r>
          </a:p>
        </p:txBody>
      </p:sp>
      <p:pic>
        <p:nvPicPr>
          <p:cNvPr id="107" name="Picture 2">
            <a:extLst>
              <a:ext uri="{FF2B5EF4-FFF2-40B4-BE49-F238E27FC236}">
                <a16:creationId xmlns:a16="http://schemas.microsoft.com/office/drawing/2014/main" id="{51A04337-FE51-479F-9496-866F14B171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5787" y="977924"/>
            <a:ext cx="6366213" cy="3678679"/>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lt-LT" sz="2800" i="1" dirty="0">
                <a:solidFill>
                  <a:sysClr val="windowText" lastClr="000000"/>
                </a:solidFill>
                <a:latin typeface="PF Square Sans Pro" pitchFamily="2" charset="0"/>
                <a:cs typeface="Arial" panose="020B0604020202020204" pitchFamily="34" charset="0"/>
              </a:rPr>
              <a:t>Pavyzdžiui: </a:t>
            </a:r>
          </a:p>
          <a:p>
            <a:r>
              <a:rPr lang="lt-LT" sz="2800" i="1" dirty="0">
                <a:solidFill>
                  <a:sysClr val="windowText" lastClr="000000"/>
                </a:solidFill>
                <a:latin typeface="PF Square Sans Pro" pitchFamily="2" charset="0"/>
                <a:cs typeface="Arial" panose="020B0604020202020204" pitchFamily="34" charset="0"/>
              </a:rPr>
              <a:t>analizuojant kraujo ir skerdienos tyrimo rezultatus ir atitinkamai reguliuojant vakcinavimo politiką, atjunkyti paršeliai per 2 mėnesius nepradeda kosėti.</a:t>
            </a: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1106324"/>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lt-LT" sz="3200" dirty="0">
                <a:latin typeface="PF Square Sans Pro" pitchFamily="2" charset="0"/>
              </a:rPr>
              <a:t>1 grupinis pratimas. </a:t>
            </a:r>
          </a:p>
          <a:p>
            <a:r>
              <a:rPr lang="lt-LT" sz="3200" b="1" dirty="0">
                <a:latin typeface="PF Square Sans Pro" pitchFamily="2" charset="0"/>
              </a:rPr>
              <a:t>Nustatyti problemas ir galimybes</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s-ES" sz="3600" b="1" dirty="0">
                  <a:solidFill>
                    <a:srgbClr val="C00000"/>
                  </a:solidFill>
                  <a:latin typeface="PF Square Sans Pro" pitchFamily="2" charset="0"/>
                </a:rPr>
                <a:t>3</a:t>
              </a:r>
              <a:r>
                <a:rPr lang="lt-LT" sz="3600" b="1" dirty="0">
                  <a:solidFill>
                    <a:srgbClr val="C00000"/>
                  </a:solidFill>
                  <a:latin typeface="PF Square Sans Pro" pitchFamily="2" charset="0"/>
                </a:rPr>
                <a:t>5 </a:t>
              </a:r>
            </a:p>
            <a:p>
              <a:pPr algn="ctr"/>
              <a:r>
                <a:rPr lang="lt-LT" sz="1400" b="1" dirty="0">
                  <a:solidFill>
                    <a:srgbClr val="C00000"/>
                  </a:solidFill>
                  <a:latin typeface="PF Square Sans Pro" pitchFamily="2"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lt-LT" sz="2400" dirty="0">
                <a:solidFill>
                  <a:srgbClr val="002060"/>
                </a:solidFill>
                <a:latin typeface="PF Square Sans Pro" pitchFamily="2" charset="0"/>
                <a:cs typeface="Arial" panose="020B0604020202020204" pitchFamily="34" charset="0"/>
              </a:rPr>
              <a:t>Atsakykite į šiuos klausimus:</a:t>
            </a:r>
          </a:p>
          <a:p>
            <a:endParaRPr lang="en-US" sz="2400" kern="0" dirty="0">
              <a:solidFill>
                <a:srgbClr val="002060"/>
              </a:solidFill>
              <a:latin typeface="PF Square Sans Pro" pitchFamily="2" charset="0"/>
              <a:cs typeface="Arial" panose="020B0604020202020204" pitchFamily="34" charset="0"/>
            </a:endParaRPr>
          </a:p>
          <a:p>
            <a:pPr marL="970727" lvl="1" indent="-514350">
              <a:lnSpc>
                <a:spcPct val="110000"/>
              </a:lnSpc>
              <a:buFont typeface="+mj-lt"/>
              <a:buAutoNum type="arabicPeriod"/>
            </a:pPr>
            <a:r>
              <a:rPr lang="lt-LT" sz="3000" b="1" dirty="0">
                <a:solidFill>
                  <a:srgbClr val="002060"/>
                </a:solidFill>
                <a:latin typeface="PF Square Sans Pro" pitchFamily="2" charset="0"/>
                <a:cs typeface="Arial" panose="020B0604020202020204" pitchFamily="34" charset="0"/>
              </a:rPr>
              <a:t>Kokios antimikrobinės medžiagos dažniausiai naudojamos jūsų auginamiems gyvūnams ir dėl kokios sveikatos būklės? </a:t>
            </a:r>
          </a:p>
          <a:p>
            <a:pPr marL="970727" lvl="1" indent="-514350">
              <a:buFont typeface="+mj-lt"/>
              <a:buAutoNum type="arabicPeriod"/>
            </a:pPr>
            <a:endParaRPr lang="en-US" sz="3000" b="1" kern="0" dirty="0">
              <a:solidFill>
                <a:srgbClr val="002060"/>
              </a:solidFill>
              <a:latin typeface="PF Square Sans Pro" pitchFamily="2" charset="0"/>
              <a:cs typeface="Arial" panose="020B0604020202020204" pitchFamily="34" charset="0"/>
            </a:endParaRPr>
          </a:p>
          <a:p>
            <a:pPr marL="970727" lvl="1" indent="-514350">
              <a:lnSpc>
                <a:spcPct val="107000"/>
              </a:lnSpc>
              <a:buFont typeface="+mj-lt"/>
              <a:buAutoNum type="arabicPeriod"/>
            </a:pPr>
            <a:r>
              <a:rPr lang="lt-LT" sz="3000" b="1" spc="-30" dirty="0">
                <a:solidFill>
                  <a:srgbClr val="002060"/>
                </a:solidFill>
                <a:latin typeface="PF Square Sans Pro" pitchFamily="2" charset="0"/>
                <a:cs typeface="Arial" panose="020B0604020202020204" pitchFamily="34" charset="0"/>
              </a:rPr>
              <a:t>Kokios galimybės / gerosios praktikos sumažinti antimikrobinių medžiagų naudojimą dėl šių sveikatos būklių? </a:t>
            </a:r>
          </a:p>
          <a:p>
            <a:pPr marL="1654881" lvl="3" indent="-285750">
              <a:buFont typeface="Arial" panose="020B0604020202020204" pitchFamily="34" charset="0"/>
              <a:buChar char="•"/>
            </a:pPr>
            <a:r>
              <a:rPr lang="lt-LT" sz="2000" dirty="0">
                <a:solidFill>
                  <a:srgbClr val="002060"/>
                </a:solidFill>
                <a:latin typeface="PF Square Sans Pro" pitchFamily="2" charset="0"/>
                <a:cs typeface="Arial" panose="020B0604020202020204" pitchFamily="34" charset="0"/>
              </a:rPr>
              <a:t>Gyvulininkystės praktika</a:t>
            </a:r>
          </a:p>
          <a:p>
            <a:pPr marL="1654881" lvl="3" indent="-285750">
              <a:buFont typeface="Arial" panose="020B0604020202020204" pitchFamily="34" charset="0"/>
              <a:buChar char="•"/>
            </a:pPr>
            <a:r>
              <a:rPr lang="lt-LT" sz="2000" dirty="0">
                <a:solidFill>
                  <a:srgbClr val="002060"/>
                </a:solidFill>
                <a:latin typeface="PF Square Sans Pro" pitchFamily="2" charset="0"/>
                <a:cs typeface="Arial" panose="020B0604020202020204" pitchFamily="34" charset="0"/>
              </a:rPr>
              <a:t>Mažinti ir atsakingai vartoti antibiotikus</a:t>
            </a:r>
          </a:p>
          <a:p>
            <a:pPr marL="1654881" lvl="3" indent="-285750">
              <a:buFont typeface="Arial" panose="020B0604020202020204" pitchFamily="34" charset="0"/>
              <a:buChar char="•"/>
            </a:pPr>
            <a:r>
              <a:rPr lang="lt-LT" sz="2000" dirty="0">
                <a:solidFill>
                  <a:srgbClr val="002060"/>
                </a:solidFill>
                <a:latin typeface="PF Square Sans Pro" pitchFamily="2" charset="0"/>
                <a:cs typeface="Arial" panose="020B0604020202020204" pitchFamily="34" charset="0"/>
              </a:rPr>
              <a:t>Kita</a:t>
            </a:r>
          </a:p>
          <a:p>
            <a:endParaRPr lang="en-US" sz="2400" kern="0" dirty="0">
              <a:solidFill>
                <a:srgbClr val="002060"/>
              </a:solidFill>
              <a:latin typeface="PF Square Sans Pro" pitchFamily="2" charset="0"/>
              <a:cs typeface="Arial" panose="020B0604020202020204" pitchFamily="34" charset="0"/>
            </a:endParaRPr>
          </a:p>
          <a:p>
            <a:r>
              <a:rPr lang="lt-LT" sz="2400" dirty="0">
                <a:solidFill>
                  <a:srgbClr val="002060"/>
                </a:solidFill>
                <a:latin typeface="PF Square Sans Pro" pitchFamily="2" charset="0"/>
                <a:cs typeface="Arial" panose="020B0604020202020204" pitchFamily="34" charset="0"/>
              </a:rPr>
              <a:t>Dirbkite su lipniais lapeliais ir pateikite atsakymus kitoje pusėje</a:t>
            </a:r>
          </a:p>
          <a:p>
            <a:endParaRPr lang="nl-NL" sz="1600" kern="0" dirty="0">
              <a:solidFill>
                <a:srgbClr val="002060"/>
              </a:solidFill>
              <a:latin typeface="PF Square Sans Pro" pitchFamily="2"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72189" y="218764"/>
            <a:ext cx="11454218"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lt-LT" sz="2900" kern="0" spc="-30" dirty="0">
                <a:latin typeface="PF Square Sans Pro" pitchFamily="2" charset="0"/>
              </a:rPr>
              <a:t>Grupinis pratimas 2a – </a:t>
            </a:r>
            <a:r>
              <a:rPr lang="lt-LT" sz="2900" b="1" kern="0" spc="-30" dirty="0">
                <a:latin typeface="PF Square Sans Pro" pitchFamily="2" charset="0"/>
              </a:rPr>
              <a:t>Nustatykite kliūtis </a:t>
            </a:r>
            <a:br>
              <a:rPr lang="en-US" sz="2900" b="1" kern="0" spc="-30" dirty="0">
                <a:latin typeface="PF Square Sans Pro" pitchFamily="2" charset="0"/>
              </a:rPr>
            </a:br>
            <a:r>
              <a:rPr lang="lt-LT" sz="2900" b="1" kern="0" spc="-30" dirty="0">
                <a:latin typeface="PF Square Sans Pro" pitchFamily="2" charset="0"/>
              </a:rPr>
              <a:t>ir</a:t>
            </a:r>
            <a:r>
              <a:rPr lang="en-US" sz="2900" b="1" kern="0" spc="-30" dirty="0">
                <a:latin typeface="PF Square Sans Pro" pitchFamily="2" charset="0"/>
              </a:rPr>
              <a:t> </a:t>
            </a:r>
            <a:r>
              <a:rPr lang="lt-LT" sz="2900" b="1" kern="0" spc="-30" dirty="0">
                <a:latin typeface="PF Square Sans Pro" pitchFamily="2" charset="0"/>
              </a:rPr>
              <a:t>raskite </a:t>
            </a:r>
            <a:r>
              <a:rPr lang="lt-LT" sz="2900" b="1" u="sng" kern="0" spc="-30" dirty="0">
                <a:latin typeface="PF Square Sans Pro" pitchFamily="2" charset="0"/>
              </a:rPr>
              <a:t>sprendimus</a:t>
            </a:r>
            <a:r>
              <a:rPr lang="lt-LT" sz="2900" b="1" kern="0" spc="-30" dirty="0">
                <a:latin typeface="PF Square Sans Pro" pitchFamily="2" charset="0"/>
              </a:rPr>
              <a:t> esamoms kliūtims – </a:t>
            </a:r>
            <a:r>
              <a:rPr lang="lt-LT" sz="2900" b="1" u="sng" kern="0" spc="-30" dirty="0">
                <a:latin typeface="PF Square Sans Pro" pitchFamily="2" charset="0"/>
              </a:rPr>
              <a:t>gyvulininkystės praktika</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s-ES" sz="3600" b="1" dirty="0">
                  <a:solidFill>
                    <a:srgbClr val="C00000"/>
                  </a:solidFill>
                  <a:latin typeface="PF Square Sans Pro" pitchFamily="2" charset="0"/>
                </a:rPr>
                <a:t>35</a:t>
              </a:r>
              <a:r>
                <a:rPr lang="lt-LT" sz="3600" b="1" dirty="0">
                  <a:solidFill>
                    <a:srgbClr val="C00000"/>
                  </a:solidFill>
                  <a:latin typeface="PF Square Sans Pro" pitchFamily="2" charset="0"/>
                </a:rPr>
                <a:t> </a:t>
              </a:r>
            </a:p>
            <a:p>
              <a:pPr algn="ctr"/>
              <a:r>
                <a:rPr lang="lt-LT" sz="1400" b="1" dirty="0">
                  <a:solidFill>
                    <a:srgbClr val="C00000"/>
                  </a:solidFill>
                  <a:latin typeface="PF Square Sans Pro" pitchFamily="2"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lt-LT"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Ūkininkai ir veterinarijos gydytojai dirba vienoje grupėje, suskirstyti pagal gyvūnų rūšį </a:t>
            </a:r>
          </a:p>
          <a:p>
            <a:pPr marR="0" lvl="0" algn="l" defTabSz="914400" rtl="0" eaLnBrk="1" fontAlgn="auto" latinLnBrk="0" hangingPunct="1">
              <a:lnSpc>
                <a:spcPct val="70000"/>
              </a:lnSpc>
              <a:spcBef>
                <a:spcPts val="1000"/>
              </a:spcBef>
              <a:spcAft>
                <a:spcPts val="0"/>
              </a:spcAft>
              <a:buClrTx/>
              <a:buSzPct val="100000"/>
              <a:tabLst/>
              <a:defRPr/>
            </a:pPr>
            <a:r>
              <a:rPr kumimoji="0" lang="lt-LT"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Paimkite ankstesnio grupinio pratimo lapelių kitoje pusėje pateiktus atsakymus: </a:t>
            </a:r>
            <a:r>
              <a:rPr kumimoji="0" lang="lt-LT" sz="24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gyvulininkystės praktika</a:t>
            </a:r>
          </a:p>
          <a:p>
            <a:pPr marR="0" lvl="0" algn="l" defTabSz="914400" rtl="0" eaLnBrk="1" fontAlgn="auto" latinLnBrk="0" hangingPunct="1">
              <a:lnSpc>
                <a:spcPct val="70000"/>
              </a:lnSpc>
              <a:spcBef>
                <a:spcPts val="1000"/>
              </a:spcBef>
              <a:spcAft>
                <a:spcPts val="0"/>
              </a:spcAft>
              <a:buClrTx/>
              <a:buSzPct val="100000"/>
              <a:tabLst/>
              <a:defRPr/>
            </a:pPr>
            <a:r>
              <a:rPr kumimoji="0" lang="lt-LT"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Paimkite naują lipnų lapelį ir kitoje pusėje atsakykite į klausimus: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000" b="0"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lt-LT" sz="3200" b="1" dirty="0">
                <a:solidFill>
                  <a:srgbClr val="002060"/>
                </a:solidFill>
                <a:latin typeface="PF Square Sans Pro" pitchFamily="2" charset="0"/>
                <a:cs typeface="Arial" panose="020B0604020202020204" pitchFamily="34" charset="0"/>
              </a:rPr>
              <a:t>Kokios kliūtys neleidžia pritaikyti ūkininkavimo praktikų, nurodytų 1 pratime</a:t>
            </a:r>
            <a: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a:t>
            </a:r>
            <a:r>
              <a:rPr lang="lt-LT" sz="3200" b="1" dirty="0">
                <a:solidFill>
                  <a:srgbClr val="002060"/>
                </a:solidFill>
                <a:latin typeface="PF Square Sans Pro" pitchFamily="2" charset="0"/>
                <a:cs typeface="Arial" panose="020B0604020202020204" pitchFamily="34" charset="0"/>
              </a:rPr>
              <a:t>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2800" b="1"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Kokie yra sprendimai šioms kliūtims įveikti?</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800" b="1"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Sukurkite sau SMART tikslą – kurį </a:t>
            </a:r>
            <a:b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br>
            <a:r>
              <a:rPr kumimoji="0" lang="lt-LT" sz="32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taikysite savo / savo kliento fermoje</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lt-LT"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Dirbkite su lipniais lapeliais ir pateikite atsakymus kitoje pusėje</a:t>
            </a:r>
          </a:p>
          <a:p>
            <a:endParaRPr lang="nl-NL" sz="2400" kern="0" dirty="0">
              <a:solidFill>
                <a:srgbClr val="002060"/>
              </a:solidFill>
              <a:latin typeface="PF Square Sans Pro" pitchFamily="2"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1073</Words>
  <Application>Microsoft Office PowerPoint</Application>
  <PresentationFormat>Widescreen</PresentationFormat>
  <Paragraphs>184</Paragraphs>
  <Slides>12</Slides>
  <Notes>11</Notes>
  <HiddenSlides>0</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Aptos</vt:lpstr>
      <vt:lpstr>Aptos Display</vt:lpstr>
      <vt:lpstr>Arial</vt:lpstr>
      <vt:lpstr>Calibri</vt:lpstr>
      <vt:lpstr>Courier New</vt:lpstr>
      <vt:lpstr>PF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71</cp:revision>
  <dcterms:created xsi:type="dcterms:W3CDTF">2024-02-14T08:46:14Z</dcterms:created>
  <dcterms:modified xsi:type="dcterms:W3CDTF">2024-09-17T08:51:52Z</dcterms:modified>
</cp:coreProperties>
</file>