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336" r:id="rId2"/>
    <p:sldId id="404" r:id="rId3"/>
    <p:sldId id="359" r:id="rId4"/>
    <p:sldId id="405" r:id="rId5"/>
    <p:sldId id="439" r:id="rId6"/>
    <p:sldId id="380" r:id="rId7"/>
    <p:sldId id="352" r:id="rId8"/>
    <p:sldId id="437" r:id="rId9"/>
    <p:sldId id="344" r:id="rId10"/>
    <p:sldId id="308" r:id="rId11"/>
    <p:sldId id="310" r:id="rId12"/>
    <p:sldId id="318" r:id="rId13"/>
    <p:sldId id="275" r:id="rId14"/>
  </p:sldIdLst>
  <p:sldSz cx="12192000" cy="6858000"/>
  <p:notesSz cx="6858000" cy="9144000"/>
  <p:embeddedFontLst>
    <p:embeddedFont>
      <p:font typeface="EC Square Sans Pro" panose="020B0506040000020004" pitchFamily="34" charset="0"/>
      <p:regular r:id="rId16"/>
      <p:bold r:id="rId17"/>
      <p:italic r:id="rId18"/>
      <p:bold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Noto Sans" panose="020B050204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8EBC0-FE66-4B50-A1AF-A84B49BA11BA}" v="11" dt="2024-10-30T16:12:51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3621" autoAdjust="0"/>
  </p:normalViewPr>
  <p:slideViewPr>
    <p:cSldViewPr snapToGrid="0">
      <p:cViewPr varScale="1">
        <p:scale>
          <a:sx n="86" d="100"/>
          <a:sy n="86" d="100"/>
        </p:scale>
        <p:origin x="60" y="48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6/11/relationships/changesInfo" Target="changesInfos/changesInfo1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ANOV Luben (SANTE)" userId="abf902f3-479e-4ad3-9a19-d2ff14d11816" providerId="ADAL" clId="{A688EBC0-FE66-4B50-A1AF-A84B49BA11BA}"/>
    <pc:docChg chg="undo custSel modSld">
      <pc:chgData name="GORANOV Luben (SANTE)" userId="abf902f3-479e-4ad3-9a19-d2ff14d11816" providerId="ADAL" clId="{A688EBC0-FE66-4B50-A1AF-A84B49BA11BA}" dt="2024-10-30T16:12:51.418" v="702" actId="20577"/>
      <pc:docMkLst>
        <pc:docMk/>
      </pc:docMkLst>
      <pc:sldChg chg="modSp mod">
        <pc:chgData name="GORANOV Luben (SANTE)" userId="abf902f3-479e-4ad3-9a19-d2ff14d11816" providerId="ADAL" clId="{A688EBC0-FE66-4B50-A1AF-A84B49BA11BA}" dt="2024-10-30T11:53:13.913" v="698" actId="1076"/>
        <pc:sldMkLst>
          <pc:docMk/>
          <pc:sldMk cId="0" sldId="275"/>
        </pc:sldMkLst>
        <pc:spChg chg="mod">
          <ac:chgData name="GORANOV Luben (SANTE)" userId="abf902f3-479e-4ad3-9a19-d2ff14d11816" providerId="ADAL" clId="{A688EBC0-FE66-4B50-A1AF-A84B49BA11BA}" dt="2024-10-30T11:53:13.913" v="698" actId="1076"/>
          <ac:spMkLst>
            <pc:docMk/>
            <pc:sldMk cId="0" sldId="275"/>
            <ac:spMk id="443" creationId="{00000000-0000-0000-0000-000000000000}"/>
          </ac:spMkLst>
        </pc:spChg>
      </pc:sldChg>
      <pc:sldChg chg="addSp delSp modSp mod">
        <pc:chgData name="GORANOV Luben (SANTE)" userId="abf902f3-479e-4ad3-9a19-d2ff14d11816" providerId="ADAL" clId="{A688EBC0-FE66-4B50-A1AF-A84B49BA11BA}" dt="2024-10-30T11:16:20.428" v="637" actId="20577"/>
        <pc:sldMkLst>
          <pc:docMk/>
          <pc:sldMk cId="4066401762" sldId="308"/>
        </pc:sldMkLst>
        <pc:spChg chg="mod">
          <ac:chgData name="GORANOV Luben (SANTE)" userId="abf902f3-479e-4ad3-9a19-d2ff14d11816" providerId="ADAL" clId="{A688EBC0-FE66-4B50-A1AF-A84B49BA11BA}" dt="2024-10-29T16:45:22.651" v="48" actId="1076"/>
          <ac:spMkLst>
            <pc:docMk/>
            <pc:sldMk cId="4066401762" sldId="308"/>
            <ac:spMk id="2" creationId="{F49CEC37-6D4B-40B1-A2B8-ED8ED94F395C}"/>
          </ac:spMkLst>
        </pc:spChg>
        <pc:spChg chg="mod">
          <ac:chgData name="GORANOV Luben (SANTE)" userId="abf902f3-479e-4ad3-9a19-d2ff14d11816" providerId="ADAL" clId="{A688EBC0-FE66-4B50-A1AF-A84B49BA11BA}" dt="2024-10-30T11:16:20.428" v="637" actId="20577"/>
          <ac:spMkLst>
            <pc:docMk/>
            <pc:sldMk cId="4066401762" sldId="308"/>
            <ac:spMk id="4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43:03.125" v="3" actId="20577"/>
          <ac:spMkLst>
            <pc:docMk/>
            <pc:sldMk cId="4066401762" sldId="308"/>
            <ac:spMk id="6" creationId="{78323EAF-9DB5-A319-0F48-6E6585E9D79E}"/>
          </ac:spMkLst>
        </pc:spChg>
        <pc:spChg chg="add mod">
          <ac:chgData name="GORANOV Luben (SANTE)" userId="abf902f3-479e-4ad3-9a19-d2ff14d11816" providerId="ADAL" clId="{A688EBC0-FE66-4B50-A1AF-A84B49BA11BA}" dt="2024-10-30T11:12:57.354" v="623" actId="20577"/>
          <ac:spMkLst>
            <pc:docMk/>
            <pc:sldMk cId="4066401762" sldId="308"/>
            <ac:spMk id="8" creationId="{2F078E9A-D0E6-1107-568F-44F74039EAA3}"/>
          </ac:spMkLst>
        </pc:spChg>
        <pc:spChg chg="mod">
          <ac:chgData name="GORANOV Luben (SANTE)" userId="abf902f3-479e-4ad3-9a19-d2ff14d11816" providerId="ADAL" clId="{A688EBC0-FE66-4B50-A1AF-A84B49BA11BA}" dt="2024-10-29T16:53:00.212" v="141" actId="14100"/>
          <ac:spMkLst>
            <pc:docMk/>
            <pc:sldMk cId="4066401762" sldId="308"/>
            <ac:spMk id="10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30T11:14:21.339" v="635" actId="20577"/>
          <ac:spMkLst>
            <pc:docMk/>
            <pc:sldMk cId="4066401762" sldId="308"/>
            <ac:spMk id="12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9:40.240" v="220" actId="1076"/>
          <ac:spMkLst>
            <pc:docMk/>
            <pc:sldMk cId="4066401762" sldId="308"/>
            <ac:spMk id="13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30T11:12:35.314" v="580" actId="20577"/>
          <ac:spMkLst>
            <pc:docMk/>
            <pc:sldMk cId="4066401762" sldId="308"/>
            <ac:spMk id="14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44:47.129" v="45" actId="20577"/>
          <ac:spMkLst>
            <pc:docMk/>
            <pc:sldMk cId="4066401762" sldId="308"/>
            <ac:spMk id="16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44:57.968" v="47" actId="14100"/>
          <ac:spMkLst>
            <pc:docMk/>
            <pc:sldMk cId="4066401762" sldId="308"/>
            <ac:spMk id="17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9:50.544" v="222" actId="1076"/>
          <ac:spMkLst>
            <pc:docMk/>
            <pc:sldMk cId="4066401762" sldId="308"/>
            <ac:spMk id="18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9:44.571" v="221" actId="1076"/>
          <ac:spMkLst>
            <pc:docMk/>
            <pc:sldMk cId="4066401762" sldId="308"/>
            <ac:spMk id="20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48:01.090" v="65" actId="1076"/>
          <ac:spMkLst>
            <pc:docMk/>
            <pc:sldMk cId="4066401762" sldId="308"/>
            <ac:spMk id="22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9:36.714" v="219" actId="1076"/>
          <ac:spMkLst>
            <pc:docMk/>
            <pc:sldMk cId="4066401762" sldId="308"/>
            <ac:spMk id="24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0:12.053" v="128" actId="20577"/>
          <ac:spMkLst>
            <pc:docMk/>
            <pc:sldMk cId="4066401762" sldId="308"/>
            <ac:spMk id="26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1:35.244" v="135"/>
          <ac:spMkLst>
            <pc:docMk/>
            <pc:sldMk cId="4066401762" sldId="308"/>
            <ac:spMk id="29" creationId="{00000000-0000-0000-0000-000000000000}"/>
          </ac:spMkLst>
        </pc:spChg>
        <pc:spChg chg="del mod">
          <ac:chgData name="GORANOV Luben (SANTE)" userId="abf902f3-479e-4ad3-9a19-d2ff14d11816" providerId="ADAL" clId="{A688EBC0-FE66-4B50-A1AF-A84B49BA11BA}" dt="2024-10-29T16:51:45.299" v="136" actId="478"/>
          <ac:spMkLst>
            <pc:docMk/>
            <pc:sldMk cId="4066401762" sldId="308"/>
            <ac:spMk id="30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7:00:13.257" v="223" actId="1076"/>
          <ac:spMkLst>
            <pc:docMk/>
            <pc:sldMk cId="4066401762" sldId="308"/>
            <ac:spMk id="32" creationId="{F7E59936-67E9-4399-ADDB-1CB1C37E7053}"/>
          </ac:spMkLst>
        </pc:spChg>
        <pc:grpChg chg="del mod">
          <ac:chgData name="GORANOV Luben (SANTE)" userId="abf902f3-479e-4ad3-9a19-d2ff14d11816" providerId="ADAL" clId="{A688EBC0-FE66-4B50-A1AF-A84B49BA11BA}" dt="2024-10-29T16:51:45.299" v="136" actId="478"/>
          <ac:grpSpMkLst>
            <pc:docMk/>
            <pc:sldMk cId="4066401762" sldId="308"/>
            <ac:grpSpMk id="27" creationId="{00000000-0000-0000-0000-000000000000}"/>
          </ac:grpSpMkLst>
        </pc:grpChg>
      </pc:sldChg>
      <pc:sldChg chg="addSp modSp mod">
        <pc:chgData name="GORANOV Luben (SANTE)" userId="abf902f3-479e-4ad3-9a19-d2ff14d11816" providerId="ADAL" clId="{A688EBC0-FE66-4B50-A1AF-A84B49BA11BA}" dt="2024-10-30T11:46:52.732" v="686" actId="14100"/>
        <pc:sldMkLst>
          <pc:docMk/>
          <pc:sldMk cId="3174283761" sldId="310"/>
        </pc:sldMkLst>
        <pc:spChg chg="add mod">
          <ac:chgData name="GORANOV Luben (SANTE)" userId="abf902f3-479e-4ad3-9a19-d2ff14d11816" providerId="ADAL" clId="{A688EBC0-FE66-4B50-A1AF-A84B49BA11BA}" dt="2024-10-30T11:17:33.016" v="649" actId="1076"/>
          <ac:spMkLst>
            <pc:docMk/>
            <pc:sldMk cId="3174283761" sldId="310"/>
            <ac:spMk id="2" creationId="{012EA3E5-7BE2-26E5-B1D0-FB30A4524E74}"/>
          </ac:spMkLst>
        </pc:spChg>
        <pc:spChg chg="mod">
          <ac:chgData name="GORANOV Luben (SANTE)" userId="abf902f3-479e-4ad3-9a19-d2ff14d11816" providerId="ADAL" clId="{A688EBC0-FE66-4B50-A1AF-A84B49BA11BA}" dt="2024-10-30T11:17:03.251" v="642" actId="20577"/>
          <ac:spMkLst>
            <pc:docMk/>
            <pc:sldMk cId="3174283761" sldId="310"/>
            <ac:spMk id="8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30T11:18:37.717" v="668" actId="20577"/>
          <ac:spMkLst>
            <pc:docMk/>
            <pc:sldMk cId="3174283761" sldId="310"/>
            <ac:spMk id="10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30T11:20:56.934" v="683" actId="20577"/>
          <ac:spMkLst>
            <pc:docMk/>
            <pc:sldMk cId="3174283761" sldId="310"/>
            <ac:spMk id="14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5:06.296" v="187" actId="20577"/>
          <ac:spMkLst>
            <pc:docMk/>
            <pc:sldMk cId="3174283761" sldId="310"/>
            <ac:spMk id="15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6:55:39.594" v="193" actId="1076"/>
          <ac:spMkLst>
            <pc:docMk/>
            <pc:sldMk cId="3174283761" sldId="310"/>
            <ac:spMk id="16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30T11:21:01.945" v="684" actId="1076"/>
          <ac:spMkLst>
            <pc:docMk/>
            <pc:sldMk cId="3174283761" sldId="310"/>
            <ac:spMk id="20" creationId="{149D03BF-639A-43C5-B35B-24F1AD497C60}"/>
          </ac:spMkLst>
        </pc:spChg>
        <pc:spChg chg="mod">
          <ac:chgData name="GORANOV Luben (SANTE)" userId="abf902f3-479e-4ad3-9a19-d2ff14d11816" providerId="ADAL" clId="{A688EBC0-FE66-4B50-A1AF-A84B49BA11BA}" dt="2024-10-29T16:53:56.781" v="182" actId="20577"/>
          <ac:spMkLst>
            <pc:docMk/>
            <pc:sldMk cId="3174283761" sldId="310"/>
            <ac:spMk id="27" creationId="{00000000-0000-0000-0000-000000000000}"/>
          </ac:spMkLst>
        </pc:spChg>
        <pc:picChg chg="mod">
          <ac:chgData name="GORANOV Luben (SANTE)" userId="abf902f3-479e-4ad3-9a19-d2ff14d11816" providerId="ADAL" clId="{A688EBC0-FE66-4B50-A1AF-A84B49BA11BA}" dt="2024-10-30T11:46:52.732" v="686" actId="14100"/>
          <ac:picMkLst>
            <pc:docMk/>
            <pc:sldMk cId="3174283761" sldId="310"/>
            <ac:picMk id="6" creationId="{00000000-0000-0000-0000-000000000000}"/>
          </ac:picMkLst>
        </pc:picChg>
      </pc:sldChg>
      <pc:sldChg chg="modSp mod">
        <pc:chgData name="GORANOV Luben (SANTE)" userId="abf902f3-479e-4ad3-9a19-d2ff14d11816" providerId="ADAL" clId="{A688EBC0-FE66-4B50-A1AF-A84B49BA11BA}" dt="2024-10-30T11:52:49.250" v="693" actId="1076"/>
        <pc:sldMkLst>
          <pc:docMk/>
          <pc:sldMk cId="2498285402" sldId="318"/>
        </pc:sldMkLst>
        <pc:spChg chg="mod">
          <ac:chgData name="GORANOV Luben (SANTE)" userId="abf902f3-479e-4ad3-9a19-d2ff14d11816" providerId="ADAL" clId="{A688EBC0-FE66-4B50-A1AF-A84B49BA11BA}" dt="2024-10-29T17:00:48.781" v="233" actId="20577"/>
          <ac:spMkLst>
            <pc:docMk/>
            <pc:sldMk cId="2498285402" sldId="318"/>
            <ac:spMk id="4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29T17:01:19.805" v="269" actId="20577"/>
          <ac:spMkLst>
            <pc:docMk/>
            <pc:sldMk cId="2498285402" sldId="318"/>
            <ac:spMk id="7" creationId="{00000000-0000-0000-0000-000000000000}"/>
          </ac:spMkLst>
        </pc:spChg>
        <pc:picChg chg="mod">
          <ac:chgData name="GORANOV Luben (SANTE)" userId="abf902f3-479e-4ad3-9a19-d2ff14d11816" providerId="ADAL" clId="{A688EBC0-FE66-4B50-A1AF-A84B49BA11BA}" dt="2024-10-30T11:52:49.250" v="693" actId="1076"/>
          <ac:picMkLst>
            <pc:docMk/>
            <pc:sldMk cId="2498285402" sldId="318"/>
            <ac:picMk id="6" creationId="{00000000-0000-0000-0000-000000000000}"/>
          </ac:picMkLst>
        </pc:picChg>
      </pc:sldChg>
      <pc:sldChg chg="modSp mod">
        <pc:chgData name="GORANOV Luben (SANTE)" userId="abf902f3-479e-4ad3-9a19-d2ff14d11816" providerId="ADAL" clId="{A688EBC0-FE66-4B50-A1AF-A84B49BA11BA}" dt="2024-10-29T17:02:59.789" v="371" actId="14100"/>
        <pc:sldMkLst>
          <pc:docMk/>
          <pc:sldMk cId="0" sldId="336"/>
        </pc:sldMkLst>
        <pc:spChg chg="mod">
          <ac:chgData name="GORANOV Luben (SANTE)" userId="abf902f3-479e-4ad3-9a19-d2ff14d11816" providerId="ADAL" clId="{A688EBC0-FE66-4B50-A1AF-A84B49BA11BA}" dt="2024-10-29T17:02:59.789" v="371" actId="14100"/>
          <ac:spMkLst>
            <pc:docMk/>
            <pc:sldMk cId="0" sldId="336"/>
            <ac:spMk id="190" creationId="{00000000-0000-0000-0000-000000000000}"/>
          </ac:spMkLst>
        </pc:spChg>
      </pc:sldChg>
      <pc:sldChg chg="addSp modSp mod">
        <pc:chgData name="GORANOV Luben (SANTE)" userId="abf902f3-479e-4ad3-9a19-d2ff14d11816" providerId="ADAL" clId="{A688EBC0-FE66-4B50-A1AF-A84B49BA11BA}" dt="2024-10-29T17:15:36.823" v="431" actId="404"/>
        <pc:sldMkLst>
          <pc:docMk/>
          <pc:sldMk cId="2274401131" sldId="352"/>
        </pc:sldMkLst>
        <pc:spChg chg="add mod">
          <ac:chgData name="GORANOV Luben (SANTE)" userId="abf902f3-479e-4ad3-9a19-d2ff14d11816" providerId="ADAL" clId="{A688EBC0-FE66-4B50-A1AF-A84B49BA11BA}" dt="2024-10-29T17:15:36.823" v="431" actId="404"/>
          <ac:spMkLst>
            <pc:docMk/>
            <pc:sldMk cId="2274401131" sldId="352"/>
            <ac:spMk id="3" creationId="{BF36467E-0FD6-579C-AFC2-5D1EFA0AEF80}"/>
          </ac:spMkLst>
        </pc:spChg>
        <pc:picChg chg="mod">
          <ac:chgData name="GORANOV Luben (SANTE)" userId="abf902f3-479e-4ad3-9a19-d2ff14d11816" providerId="ADAL" clId="{A688EBC0-FE66-4B50-A1AF-A84B49BA11BA}" dt="2024-10-29T17:12:56.564" v="411" actId="1076"/>
          <ac:picMkLst>
            <pc:docMk/>
            <pc:sldMk cId="2274401131" sldId="352"/>
            <ac:picMk id="5" creationId="{00000000-0000-0000-0000-000000000000}"/>
          </ac:picMkLst>
        </pc:picChg>
      </pc:sldChg>
      <pc:sldChg chg="modSp">
        <pc:chgData name="GORANOV Luben (SANTE)" userId="abf902f3-479e-4ad3-9a19-d2ff14d11816" providerId="ADAL" clId="{A688EBC0-FE66-4B50-A1AF-A84B49BA11BA}" dt="2024-10-30T11:47:32.185" v="690" actId="20577"/>
        <pc:sldMkLst>
          <pc:docMk/>
          <pc:sldMk cId="1561094777" sldId="359"/>
        </pc:sldMkLst>
        <pc:spChg chg="mod">
          <ac:chgData name="GORANOV Luben (SANTE)" userId="abf902f3-479e-4ad3-9a19-d2ff14d11816" providerId="ADAL" clId="{A688EBC0-FE66-4B50-A1AF-A84B49BA11BA}" dt="2024-10-30T11:47:32.185" v="690" actId="20577"/>
          <ac:spMkLst>
            <pc:docMk/>
            <pc:sldMk cId="1561094777" sldId="359"/>
            <ac:spMk id="9" creationId="{BBFFC6B7-F84F-142A-BCD1-BA148DFFDEAF}"/>
          </ac:spMkLst>
        </pc:spChg>
      </pc:sldChg>
      <pc:sldChg chg="modSp mod">
        <pc:chgData name="GORANOV Luben (SANTE)" userId="abf902f3-479e-4ad3-9a19-d2ff14d11816" providerId="ADAL" clId="{A688EBC0-FE66-4B50-A1AF-A84B49BA11BA}" dt="2024-10-29T17:06:29.750" v="404" actId="1076"/>
        <pc:sldMkLst>
          <pc:docMk/>
          <pc:sldMk cId="95873012" sldId="380"/>
        </pc:sldMkLst>
        <pc:spChg chg="mod">
          <ac:chgData name="GORANOV Luben (SANTE)" userId="abf902f3-479e-4ad3-9a19-d2ff14d11816" providerId="ADAL" clId="{A688EBC0-FE66-4B50-A1AF-A84B49BA11BA}" dt="2024-10-29T17:06:29.750" v="404" actId="1076"/>
          <ac:spMkLst>
            <pc:docMk/>
            <pc:sldMk cId="95873012" sldId="380"/>
            <ac:spMk id="2" creationId="{2D1C74A2-1FA4-E45C-575D-1159842962D5}"/>
          </ac:spMkLst>
        </pc:spChg>
        <pc:spChg chg="mod">
          <ac:chgData name="GORANOV Luben (SANTE)" userId="abf902f3-479e-4ad3-9a19-d2ff14d11816" providerId="ADAL" clId="{A688EBC0-FE66-4B50-A1AF-A84B49BA11BA}" dt="2024-10-29T17:06:13.753" v="403" actId="20577"/>
          <ac:spMkLst>
            <pc:docMk/>
            <pc:sldMk cId="95873012" sldId="380"/>
            <ac:spMk id="4" creationId="{FB88517F-DBB6-5CAF-94B0-10450FF863DA}"/>
          </ac:spMkLst>
        </pc:spChg>
      </pc:sldChg>
      <pc:sldChg chg="modSp mod">
        <pc:chgData name="GORANOV Luben (SANTE)" userId="abf902f3-479e-4ad3-9a19-d2ff14d11816" providerId="ADAL" clId="{A688EBC0-FE66-4B50-A1AF-A84B49BA11BA}" dt="2024-10-30T16:12:51.418" v="702" actId="20577"/>
        <pc:sldMkLst>
          <pc:docMk/>
          <pc:sldMk cId="2593809049" sldId="404"/>
        </pc:sldMkLst>
        <pc:spChg chg="mod">
          <ac:chgData name="GORANOV Luben (SANTE)" userId="abf902f3-479e-4ad3-9a19-d2ff14d11816" providerId="ADAL" clId="{A688EBC0-FE66-4B50-A1AF-A84B49BA11BA}" dt="2024-10-30T11:51:14.304" v="692" actId="20577"/>
          <ac:spMkLst>
            <pc:docMk/>
            <pc:sldMk cId="2593809049" sldId="404"/>
            <ac:spMk id="6" creationId="{00000000-0000-0000-0000-000000000000}"/>
          </ac:spMkLst>
        </pc:spChg>
        <pc:spChg chg="mod">
          <ac:chgData name="GORANOV Luben (SANTE)" userId="abf902f3-479e-4ad3-9a19-d2ff14d11816" providerId="ADAL" clId="{A688EBC0-FE66-4B50-A1AF-A84B49BA11BA}" dt="2024-10-30T16:12:51.418" v="702" actId="20577"/>
          <ac:spMkLst>
            <pc:docMk/>
            <pc:sldMk cId="2593809049" sldId="404"/>
            <ac:spMk id="13" creationId="{00000000-0000-0000-0000-000000000000}"/>
          </ac:spMkLst>
        </pc:spChg>
      </pc:sldChg>
      <pc:sldChg chg="modSp mod">
        <pc:chgData name="GORANOV Luben (SANTE)" userId="abf902f3-479e-4ad3-9a19-d2ff14d11816" providerId="ADAL" clId="{A688EBC0-FE66-4B50-A1AF-A84B49BA11BA}" dt="2024-10-29T17:05:12.275" v="394" actId="1076"/>
        <pc:sldMkLst>
          <pc:docMk/>
          <pc:sldMk cId="1447658972" sldId="405"/>
        </pc:sldMkLst>
        <pc:spChg chg="mod">
          <ac:chgData name="GORANOV Luben (SANTE)" userId="abf902f3-479e-4ad3-9a19-d2ff14d11816" providerId="ADAL" clId="{A688EBC0-FE66-4B50-A1AF-A84B49BA11BA}" dt="2024-10-29T17:05:12.275" v="394" actId="1076"/>
          <ac:spMkLst>
            <pc:docMk/>
            <pc:sldMk cId="1447658972" sldId="405"/>
            <ac:spMk id="12" creationId="{00000000-0000-0000-0000-000000000000}"/>
          </ac:spMkLst>
        </pc:spChg>
      </pc:sldChg>
      <pc:sldChg chg="modSp mod">
        <pc:chgData name="GORANOV Luben (SANTE)" userId="abf902f3-479e-4ad3-9a19-d2ff14d11816" providerId="ADAL" clId="{A688EBC0-FE66-4B50-A1AF-A84B49BA11BA}" dt="2024-10-30T11:09:08.622" v="434" actId="20577"/>
        <pc:sldMkLst>
          <pc:docMk/>
          <pc:sldMk cId="3297121126" sldId="437"/>
        </pc:sldMkLst>
        <pc:spChg chg="mod">
          <ac:chgData name="GORANOV Luben (SANTE)" userId="abf902f3-479e-4ad3-9a19-d2ff14d11816" providerId="ADAL" clId="{A688EBC0-FE66-4B50-A1AF-A84B49BA11BA}" dt="2024-10-30T11:09:08.622" v="434" actId="20577"/>
          <ac:spMkLst>
            <pc:docMk/>
            <pc:sldMk cId="3297121126" sldId="437"/>
            <ac:spMk id="2" creationId="{38DBA200-37E5-8E8E-5096-0530AC8104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28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Актуализиране/добавяне/изтриване на части от копието на правилната бележка, когато е целесъобразно.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Повече информация: </a:t>
            </a:r>
            <a:r>
              <a:rPr u="sng">
                <a:solidFill>
                  <a:schemeClr val="hlink"/>
                </a:solidFill>
                <a:hlinkClick r:id="rId3"/>
              </a:rPr>
              <a:t>https://myintracomm.ec.europa.eu/corp/intellectual-property/Documents/2019_Reuse-guidelines%28CC-BY%29.pdf</a:t>
            </a:r>
          </a:p>
        </p:txBody>
      </p:sp>
      <p:sp>
        <p:nvSpPr>
          <p:cNvPr id="440" name="Google Shape;44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4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1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0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6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7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2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9</a:t>
            </a:fld>
            <a:endParaRPr kumimoji="0" sz="1200" b="0" i="0" u="none" strike="noStrike" kern="1200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0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sz="1200" kern="1200" baseline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3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</a:lvl1pPr>
            <a:lvl2pPr marL="0" lvl="1" indent="0" algn="l">
              <a:spcBef>
                <a:spcPts val="0"/>
              </a:spcBef>
              <a:buNone/>
            </a:lvl2pPr>
            <a:lvl3pPr marL="0" lvl="2" indent="0" algn="l">
              <a:spcBef>
                <a:spcPts val="0"/>
              </a:spcBef>
              <a:buNone/>
            </a:lvl3pPr>
            <a:lvl4pPr marL="0" lvl="3" indent="0" algn="l">
              <a:spcBef>
                <a:spcPts val="0"/>
              </a:spcBef>
              <a:buNone/>
            </a:lvl4pPr>
            <a:lvl5pPr marL="0" lvl="4" indent="0" algn="l">
              <a:spcBef>
                <a:spcPts val="0"/>
              </a:spcBef>
              <a:buNone/>
            </a:lvl5pPr>
            <a:lvl6pPr marL="0" lvl="5" indent="0" algn="l">
              <a:spcBef>
                <a:spcPts val="0"/>
              </a:spcBef>
              <a:buNone/>
            </a:lvl6pPr>
            <a:lvl7pPr marL="0" lvl="6" indent="0" algn="l">
              <a:spcBef>
                <a:spcPts val="0"/>
              </a:spcBef>
              <a:buNone/>
            </a:lvl7pPr>
            <a:lvl8pPr marL="0" lvl="7" indent="0" algn="l">
              <a:spcBef>
                <a:spcPts val="0"/>
              </a:spcBef>
              <a:buNone/>
            </a:lvl8pPr>
            <a:lvl9pPr marL="0" lvl="8" indent="0" algn="l">
              <a:spcBef>
                <a:spcPts val="0"/>
              </a:spcBef>
              <a:buNone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t>Щракнете за редактиране на основното заглавие</a:t>
            </a:r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t>Щракнете, за да редактирате стила на подзаглавието на капитана</a:t>
            </a:r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t>Щракнете, за да редактирате основните текстови стилове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</a:lvl3pPr>
          </a:lstStyle>
          <a:p>
            <a:pPr lvl="0"/>
            <a:r>
              <a:t>Редактиране на мастер текстови стилове</a:t>
            </a:r>
          </a:p>
          <a:p>
            <a:pPr lvl="1"/>
            <a:r>
              <a:t>Второ ниво</a:t>
            </a:r>
          </a:p>
          <a:p>
            <a:pPr lvl="2"/>
            <a:r>
              <a:t>Трето ниво</a:t>
            </a:r>
          </a:p>
          <a:p>
            <a:pPr lvl="3"/>
            <a:r>
              <a:t>Четвърто ниво</a:t>
            </a:r>
          </a:p>
          <a:p>
            <a:pPr lvl="4"/>
            <a:r>
              <a:t>Пето ниво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t>Редактиране на мастер текстови стилове</a:t>
            </a:r>
          </a:p>
          <a:p>
            <a:pPr lvl="1"/>
            <a:r>
              <a:t>Второ ниво</a:t>
            </a:r>
          </a:p>
          <a:p>
            <a:pPr lvl="2"/>
            <a:r>
              <a:t>Трето ниво</a:t>
            </a:r>
          </a:p>
          <a:p>
            <a:pPr lvl="3"/>
            <a:r>
              <a:t>Четвърто ниво</a:t>
            </a:r>
          </a:p>
          <a:p>
            <a:pPr lvl="4"/>
            <a:r>
              <a:t>Пето ниво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Щракнете за редактиране на основното заглавие</a:t>
            </a:r>
          </a:p>
        </p:txBody>
      </p:sp>
    </p:spTree>
    <p:extLst>
      <p:ext uri="{BB962C8B-B14F-4D97-AF65-F5344CB8AC3E}">
        <p14:creationId xmlns:p14="http://schemas.microsoft.com/office/powerpoint/2010/main" val="87308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t>Щракнете върху иконата, за да добавите снимка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t>Щракнете за редактиране на основното заглавие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t>Редактиране на мастер текстови стилове</a:t>
            </a:r>
          </a:p>
          <a:p>
            <a:pPr lvl="1"/>
            <a:r>
              <a:t>Второ ниво</a:t>
            </a:r>
          </a:p>
          <a:p>
            <a:pPr lvl="2"/>
            <a:r>
              <a:t>Трето ниво</a:t>
            </a:r>
          </a:p>
          <a:p>
            <a:pPr lvl="3"/>
            <a:r>
              <a:t>Четвърто ниво</a:t>
            </a:r>
          </a:p>
          <a:p>
            <a:pPr lvl="4"/>
            <a:r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63015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Щракнете за редактиране на основното заглавие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t>Щракнете върху иконата, за да добавите снимка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t>Щракнете върху иконата, за да добавите снимка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t>Щракнете върху иконата, за да добавите снимка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t>Редактиране на мастер текстови стилове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t>Редактиране на мастер текстови стилове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t>Редактиране на мастер текстови стилове</a:t>
            </a:r>
          </a:p>
        </p:txBody>
      </p:sp>
    </p:spTree>
    <p:extLst>
      <p:ext uri="{BB962C8B-B14F-4D97-AF65-F5344CB8AC3E}">
        <p14:creationId xmlns:p14="http://schemas.microsoft.com/office/powerpoint/2010/main" val="42114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</a:lvl1pPr>
            <a:lvl2pPr marL="0" lvl="1" indent="0" algn="l">
              <a:spcBef>
                <a:spcPts val="0"/>
              </a:spcBef>
              <a:buNone/>
            </a:lvl2pPr>
            <a:lvl3pPr marL="0" lvl="2" indent="0" algn="l">
              <a:spcBef>
                <a:spcPts val="0"/>
              </a:spcBef>
              <a:buNone/>
            </a:lvl3pPr>
            <a:lvl4pPr marL="0" lvl="3" indent="0" algn="l">
              <a:spcBef>
                <a:spcPts val="0"/>
              </a:spcBef>
              <a:buNone/>
            </a:lvl4pPr>
            <a:lvl5pPr marL="0" lvl="4" indent="0" algn="l">
              <a:spcBef>
                <a:spcPts val="0"/>
              </a:spcBef>
              <a:buNone/>
            </a:lvl5pPr>
            <a:lvl6pPr marL="0" lvl="5" indent="0" algn="l">
              <a:spcBef>
                <a:spcPts val="0"/>
              </a:spcBef>
              <a:buNone/>
            </a:lvl6pPr>
            <a:lvl7pPr marL="0" lvl="6" indent="0" algn="l">
              <a:spcBef>
                <a:spcPts val="0"/>
              </a:spcBef>
              <a:buNone/>
            </a:lvl7pPr>
            <a:lvl8pPr marL="0" lvl="7" indent="0" algn="l">
              <a:spcBef>
                <a:spcPts val="0"/>
              </a:spcBef>
              <a:buNone/>
            </a:lvl8pPr>
            <a:lvl9pPr marL="0" lvl="8" indent="0" algn="l">
              <a:spcBef>
                <a:spcPts val="0"/>
              </a:spcBef>
              <a:buNone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t>Щракнете за редактиране на основното заглавие</a:t>
            </a:r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t>Щракнете, за да редактирате основните текстови стилове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</a:lvl1pPr>
            <a:lvl2pPr marL="0" lvl="1" indent="0" algn="l">
              <a:spcBef>
                <a:spcPts val="0"/>
              </a:spcBef>
              <a:buNone/>
            </a:lvl2pPr>
            <a:lvl3pPr marL="0" lvl="2" indent="0" algn="l">
              <a:spcBef>
                <a:spcPts val="0"/>
              </a:spcBef>
              <a:buNone/>
            </a:lvl3pPr>
            <a:lvl4pPr marL="0" lvl="3" indent="0" algn="l">
              <a:spcBef>
                <a:spcPts val="0"/>
              </a:spcBef>
              <a:buNone/>
            </a:lvl4pPr>
            <a:lvl5pPr marL="0" lvl="4" indent="0" algn="l">
              <a:spcBef>
                <a:spcPts val="0"/>
              </a:spcBef>
              <a:buNone/>
            </a:lvl5pPr>
            <a:lvl6pPr marL="0" lvl="5" indent="0" algn="l">
              <a:spcBef>
                <a:spcPts val="0"/>
              </a:spcBef>
              <a:buNone/>
            </a:lvl6pPr>
            <a:lvl7pPr marL="0" lvl="6" indent="0" algn="l">
              <a:spcBef>
                <a:spcPts val="0"/>
              </a:spcBef>
              <a:buNone/>
            </a:lvl7pPr>
            <a:lvl8pPr marL="0" lvl="7" indent="0" algn="l">
              <a:spcBef>
                <a:spcPts val="0"/>
              </a:spcBef>
              <a:buNone/>
            </a:lvl8pPr>
            <a:lvl9pPr marL="0" lvl="8" indent="0" algn="l">
              <a:spcBef>
                <a:spcPts val="0"/>
              </a:spcBef>
              <a:buNone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t>Щракнете за редактиране на основното заглавие</a:t>
            </a:r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t>Щракнете, за да редактирате основните текстови стилове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!rJ63k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ec.europa.eu/info/law/better-regulation/have-your-say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ce44c755-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F331827D-67AB-BC45-5244-975836C82E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71350" y="1992573"/>
            <a:ext cx="10065224" cy="105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sz="4800" dirty="0" err="1"/>
              <a:t>Регламент</a:t>
            </a:r>
            <a:r>
              <a:rPr sz="4000" dirty="0"/>
              <a:t> (ЕС) № 2019/6:</a:t>
            </a:r>
            <a:endParaRPr sz="11500"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1063388" y="3181194"/>
            <a:ext cx="10065224" cy="118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основен</a:t>
            </a:r>
            <a:r>
              <a:rPr dirty="0"/>
              <a:t> </a:t>
            </a:r>
            <a:r>
              <a:rPr dirty="0" err="1"/>
              <a:t>инструмент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справяне</a:t>
            </a:r>
            <a:r>
              <a:rPr dirty="0"/>
              <a:t> с АМР</a:t>
            </a:r>
            <a:endParaRPr sz="3200"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1232563" y="4680448"/>
            <a:ext cx="10187912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i="0"/>
            </a:pPr>
            <a:r>
              <a:rPr dirty="0" err="1"/>
              <a:t>Обучение</a:t>
            </a:r>
            <a:r>
              <a:rPr dirty="0"/>
              <a:t> </a:t>
            </a:r>
            <a:r>
              <a:rPr lang="bg-BG" dirty="0"/>
              <a:t>за фермери и ветеринарни лекари, работещи с животни за храна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i="0"/>
            </a:pPr>
            <a:r>
              <a:rPr dirty="0"/>
              <a:t>6 </a:t>
            </a:r>
            <a:r>
              <a:rPr dirty="0" err="1"/>
              <a:t>ноември</a:t>
            </a:r>
            <a:r>
              <a:rPr dirty="0"/>
              <a:t> 2024 г. — </a:t>
            </a:r>
            <a:r>
              <a:rPr dirty="0" err="1"/>
              <a:t>Пловдив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000"/>
            </a:pPr>
            <a:r>
              <a:rPr dirty="0" err="1"/>
              <a:t>Любен</a:t>
            </a:r>
            <a:r>
              <a:rPr dirty="0"/>
              <a:t> </a:t>
            </a:r>
            <a:r>
              <a:rPr dirty="0" err="1"/>
              <a:t>Горанов</a:t>
            </a:r>
            <a:r>
              <a:rPr dirty="0"/>
              <a:t>, </a:t>
            </a:r>
            <a:r>
              <a:rPr dirty="0" err="1"/>
              <a:t>отдел</a:t>
            </a:r>
            <a:r>
              <a:rPr dirty="0"/>
              <a:t> „</a:t>
            </a:r>
            <a:r>
              <a:rPr dirty="0" err="1"/>
              <a:t>Ветеринарни</a:t>
            </a:r>
            <a:r>
              <a:rPr dirty="0"/>
              <a:t> </a:t>
            </a:r>
            <a:r>
              <a:rPr dirty="0" err="1"/>
              <a:t>лекарствени</a:t>
            </a:r>
            <a:r>
              <a:rPr dirty="0"/>
              <a:t> </a:t>
            </a:r>
            <a:r>
              <a:rPr dirty="0" err="1"/>
              <a:t>продукти</a:t>
            </a:r>
            <a:r>
              <a:rPr dirty="0"/>
              <a:t>“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000"/>
            </a:pPr>
            <a:r>
              <a:rPr dirty="0"/>
              <a:t>ГД „</a:t>
            </a:r>
            <a:r>
              <a:rPr dirty="0" err="1"/>
              <a:t>Здравеопазване</a:t>
            </a:r>
            <a:r>
              <a:rPr dirty="0"/>
              <a:t> и </a:t>
            </a:r>
            <a:r>
              <a:rPr dirty="0" err="1"/>
              <a:t>безопасност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храните</a:t>
            </a:r>
            <a:r>
              <a:rPr dirty="0"/>
              <a:t>“ (SANTE)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2D4E2-AFDF-6A13-0D59-43E450636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901" y="143423"/>
            <a:ext cx="2466975" cy="1847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09" y="4845304"/>
            <a:ext cx="2038572" cy="94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63" y="-1"/>
            <a:ext cx="8355748" cy="5131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6119" y="1065119"/>
            <a:ext cx="4252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prstClr val="white"/>
                </a:solidFill>
                <a:latin typeface="Calibri"/>
              </a:defRPr>
            </a:pPr>
            <a:r>
              <a:rPr dirty="0" err="1"/>
              <a:t>Регламент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ВМП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542" y="4576657"/>
            <a:ext cx="2109491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Общо</a:t>
            </a:r>
            <a:r>
              <a:rPr dirty="0"/>
              <a:t> </a:t>
            </a:r>
            <a:r>
              <a:rPr dirty="0" err="1"/>
              <a:t>лого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онлайн</a:t>
            </a:r>
            <a:r>
              <a:rPr dirty="0"/>
              <a:t> </a:t>
            </a:r>
            <a:r>
              <a:rPr dirty="0" err="1"/>
              <a:t>продажби</a:t>
            </a:r>
            <a:r>
              <a:rPr dirty="0"/>
              <a:t> </a:t>
            </a:r>
            <a:r>
              <a:rPr lang="bg-BG" dirty="0"/>
              <a:t>на дребно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3035673" y="2799014"/>
            <a:ext cx="1793630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База</a:t>
            </a:r>
            <a:r>
              <a:rPr dirty="0"/>
              <a:t> </a:t>
            </a:r>
            <a:r>
              <a:rPr dirty="0" err="1"/>
              <a:t>данни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lang="bg-BG" dirty="0"/>
              <a:t>ВЛП</a:t>
            </a:r>
            <a:r>
              <a:rPr dirty="0"/>
              <a:t> </a:t>
            </a:r>
            <a:r>
              <a:rPr lang="bg-BG" dirty="0"/>
              <a:t>в</a:t>
            </a:r>
            <a:r>
              <a:rPr dirty="0"/>
              <a:t> </a:t>
            </a:r>
            <a:r>
              <a:rPr dirty="0" err="1"/>
              <a:t>Съюза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3048733" y="4545727"/>
            <a:ext cx="1793630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Списък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промените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които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изисква</a:t>
            </a:r>
            <a:r>
              <a:rPr dirty="0"/>
              <a:t> </a:t>
            </a:r>
            <a:r>
              <a:rPr dirty="0" err="1"/>
              <a:t>оценка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990943" y="4378379"/>
            <a:ext cx="1793630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 Добра практика за разпространение на ВЛП</a:t>
            </a:r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6971701" y="2765940"/>
            <a:ext cx="1775894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ДА</a:t>
            </a:r>
            <a:r>
              <a:rPr dirty="0"/>
              <a:t> </a:t>
            </a:r>
            <a:r>
              <a:rPr dirty="0" err="1"/>
              <a:t>Изисквания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събиране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данни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продажбите</a:t>
            </a:r>
            <a:r>
              <a:rPr dirty="0"/>
              <a:t> и </a:t>
            </a:r>
            <a:r>
              <a:rPr dirty="0" err="1"/>
              <a:t>използването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bg-BG" dirty="0"/>
              <a:t>А</a:t>
            </a:r>
            <a:r>
              <a:rPr dirty="0"/>
              <a:t>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77569" y="2734911"/>
            <a:ext cx="1174242" cy="1600438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dirty="0" err="1"/>
              <a:t>Критерии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lang="bg-BG" dirty="0"/>
              <a:t>определяне </a:t>
            </a:r>
            <a:r>
              <a:rPr dirty="0" err="1"/>
              <a:t>на</a:t>
            </a:r>
            <a:r>
              <a:rPr dirty="0"/>
              <a:t> </a:t>
            </a:r>
            <a:r>
              <a:rPr lang="bg-BG" dirty="0"/>
              <a:t>АС</a:t>
            </a:r>
            <a:r>
              <a:rPr dirty="0"/>
              <a:t>, </a:t>
            </a:r>
            <a:r>
              <a:rPr dirty="0" err="1"/>
              <a:t>запазени</a:t>
            </a:r>
            <a:r>
              <a:rPr dirty="0"/>
              <a:t> </a:t>
            </a:r>
            <a:r>
              <a:rPr dirty="0" err="1"/>
              <a:t>само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х</a:t>
            </a:r>
            <a:r>
              <a:rPr lang="bg-BG" dirty="0" err="1"/>
              <a:t>уманна</a:t>
            </a:r>
            <a:r>
              <a:rPr lang="bg-BG" dirty="0"/>
              <a:t> употреба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10577570" y="4546199"/>
            <a:ext cx="1174242" cy="138499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Списък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bg-BG" dirty="0"/>
              <a:t>АС</a:t>
            </a:r>
            <a:r>
              <a:rPr dirty="0"/>
              <a:t>, </a:t>
            </a:r>
            <a:r>
              <a:rPr dirty="0" err="1"/>
              <a:t>запазени</a:t>
            </a:r>
            <a:r>
              <a:rPr dirty="0"/>
              <a:t> </a:t>
            </a:r>
            <a:r>
              <a:rPr dirty="0" err="1"/>
              <a:t>само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хуманна</a:t>
            </a:r>
            <a:r>
              <a:rPr dirty="0"/>
              <a:t> </a:t>
            </a:r>
            <a:r>
              <a:rPr dirty="0" err="1"/>
              <a:t>употреба</a:t>
            </a:r>
            <a:endParaRPr dirty="0"/>
          </a:p>
        </p:txBody>
      </p:sp>
      <p:sp>
        <p:nvSpPr>
          <p:cNvPr id="18" name="TextBox 17"/>
          <p:cNvSpPr txBox="1"/>
          <p:nvPr/>
        </p:nvSpPr>
        <p:spPr>
          <a:xfrm>
            <a:off x="3035673" y="6056651"/>
            <a:ext cx="1802083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lang="bg-BG" dirty="0"/>
              <a:t>П</a:t>
            </a:r>
            <a:r>
              <a:rPr dirty="0" err="1"/>
              <a:t>аспорт</a:t>
            </a:r>
            <a:r>
              <a:rPr dirty="0"/>
              <a:t> </a:t>
            </a:r>
            <a:r>
              <a:rPr lang="bg-BG" dirty="0"/>
              <a:t>з</a:t>
            </a:r>
            <a:r>
              <a:rPr dirty="0"/>
              <a:t>а </a:t>
            </a:r>
            <a:r>
              <a:rPr lang="bg-BG" dirty="0"/>
              <a:t>еднокопитни</a:t>
            </a:r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3048733" y="5419084"/>
            <a:ext cx="1789023" cy="52322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ДА </a:t>
            </a:r>
            <a:r>
              <a:rPr dirty="0" err="1"/>
              <a:t>Паспорт</a:t>
            </a:r>
            <a:r>
              <a:rPr lang="bg-BG" dirty="0"/>
              <a:t> за еднокопитни</a:t>
            </a:r>
            <a:endParaRPr dirty="0"/>
          </a:p>
        </p:txBody>
      </p:sp>
      <p:sp>
        <p:nvSpPr>
          <p:cNvPr id="22" name="TextBox 21"/>
          <p:cNvSpPr txBox="1"/>
          <p:nvPr/>
        </p:nvSpPr>
        <p:spPr>
          <a:xfrm>
            <a:off x="4990943" y="3899469"/>
            <a:ext cx="1793630" cy="30777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ДА</a:t>
            </a:r>
            <a:r>
              <a:rPr dirty="0"/>
              <a:t> </a:t>
            </a:r>
            <a:r>
              <a:rPr lang="bg-BG" dirty="0"/>
              <a:t>П</a:t>
            </a:r>
            <a:r>
              <a:rPr dirty="0" err="1"/>
              <a:t>риложение</a:t>
            </a:r>
            <a:r>
              <a:rPr dirty="0"/>
              <a:t> II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149D03BF-639A-43C5-B35B-24F1AD497C60}"/>
              </a:ext>
            </a:extLst>
          </p:cNvPr>
          <p:cNvSpPr txBox="1"/>
          <p:nvPr/>
        </p:nvSpPr>
        <p:spPr>
          <a:xfrm>
            <a:off x="6971703" y="3899469"/>
            <a:ext cx="1775894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dirty="0"/>
              <a:t> </a:t>
            </a:r>
            <a:r>
              <a:rPr lang="bg-BG" dirty="0"/>
              <a:t>АИ </a:t>
            </a:r>
            <a:r>
              <a:rPr dirty="0" err="1"/>
              <a:t>Формат</a:t>
            </a:r>
            <a:r>
              <a:rPr dirty="0"/>
              <a:t> </a:t>
            </a:r>
            <a:r>
              <a:rPr lang="bg-BG" dirty="0"/>
              <a:t>за </a:t>
            </a:r>
            <a:r>
              <a:rPr dirty="0" err="1"/>
              <a:t>събиране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данни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продажбите</a:t>
            </a:r>
            <a:r>
              <a:rPr dirty="0"/>
              <a:t> и </a:t>
            </a:r>
            <a:r>
              <a:rPr dirty="0" err="1"/>
              <a:t>използването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bg-BG" dirty="0"/>
              <a:t>АС</a:t>
            </a:r>
            <a:endParaRPr dirty="0"/>
          </a:p>
        </p:txBody>
      </p:sp>
      <p:sp>
        <p:nvSpPr>
          <p:cNvPr id="24" name="TextBox 23"/>
          <p:cNvSpPr txBox="1"/>
          <p:nvPr/>
        </p:nvSpPr>
        <p:spPr>
          <a:xfrm>
            <a:off x="3048733" y="3456927"/>
            <a:ext cx="1793630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Добра</a:t>
            </a:r>
            <a:r>
              <a:rPr dirty="0"/>
              <a:t> </a:t>
            </a:r>
            <a:r>
              <a:rPr dirty="0" err="1"/>
              <a:t>практика</a:t>
            </a:r>
            <a:r>
              <a:rPr dirty="0"/>
              <a:t> в </a:t>
            </a:r>
            <a:r>
              <a:rPr dirty="0" err="1"/>
              <a:t>областта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фармакологичната</a:t>
            </a:r>
            <a:r>
              <a:rPr dirty="0"/>
              <a:t> </a:t>
            </a:r>
            <a:r>
              <a:rPr dirty="0" err="1"/>
              <a:t>бдителност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4990943" y="5250437"/>
            <a:ext cx="1789023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EA2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lang="bg-BG" dirty="0"/>
              <a:t>Добра практика за разпространение на а</a:t>
            </a:r>
            <a:r>
              <a:rPr dirty="0" err="1"/>
              <a:t>ктивни</a:t>
            </a:r>
            <a:r>
              <a:rPr dirty="0"/>
              <a:t> </a:t>
            </a:r>
            <a:r>
              <a:rPr dirty="0" err="1"/>
              <a:t>вещества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23EAF-9DB5-A319-0F48-6E6585E9D79E}"/>
              </a:ext>
            </a:extLst>
          </p:cNvPr>
          <p:cNvSpPr txBox="1"/>
          <p:nvPr/>
        </p:nvSpPr>
        <p:spPr>
          <a:xfrm>
            <a:off x="8930844" y="2734911"/>
            <a:ext cx="1463476" cy="1169551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b="0"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ДА</a:t>
            </a:r>
            <a:r>
              <a:rPr dirty="0"/>
              <a:t> </a:t>
            </a:r>
            <a:r>
              <a:rPr dirty="0" err="1"/>
              <a:t>Внос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животни</a:t>
            </a:r>
            <a:r>
              <a:rPr dirty="0"/>
              <a:t> и </a:t>
            </a:r>
            <a:r>
              <a:rPr dirty="0" err="1"/>
              <a:t>продукти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животински</a:t>
            </a:r>
            <a:r>
              <a:rPr dirty="0"/>
              <a:t> </a:t>
            </a:r>
            <a:r>
              <a:rPr dirty="0" err="1"/>
              <a:t>произход</a:t>
            </a:r>
            <a:r>
              <a:rPr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CEC37-6D4B-40B1-A2B8-ED8ED94F395C}"/>
              </a:ext>
            </a:extLst>
          </p:cNvPr>
          <p:cNvSpPr txBox="1"/>
          <p:nvPr/>
        </p:nvSpPr>
        <p:spPr>
          <a:xfrm>
            <a:off x="8930844" y="3962167"/>
            <a:ext cx="1463476" cy="1169551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Списък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трети</a:t>
            </a:r>
            <a:r>
              <a:rPr dirty="0"/>
              <a:t> </a:t>
            </a:r>
            <a:r>
              <a:rPr dirty="0" err="1"/>
              <a:t>държави</a:t>
            </a:r>
            <a:r>
              <a:rPr dirty="0"/>
              <a:t>,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които</a:t>
            </a:r>
            <a:r>
              <a:rPr dirty="0"/>
              <a:t> е </a:t>
            </a:r>
            <a:r>
              <a:rPr dirty="0" err="1"/>
              <a:t>разрешен</a:t>
            </a:r>
            <a:r>
              <a:rPr dirty="0"/>
              <a:t> </a:t>
            </a:r>
            <a:r>
              <a:rPr dirty="0" err="1"/>
              <a:t>вносът</a:t>
            </a:r>
            <a:r>
              <a:rPr dirty="0"/>
              <a:t> в </a:t>
            </a:r>
            <a:r>
              <a:rPr dirty="0" err="1"/>
              <a:t>Съюза</a:t>
            </a:r>
            <a:endParaRPr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E59936-67E9-4399-ADDB-1CB1C37E7053}"/>
              </a:ext>
            </a:extLst>
          </p:cNvPr>
          <p:cNvSpPr txBox="1"/>
          <p:nvPr/>
        </p:nvSpPr>
        <p:spPr>
          <a:xfrm>
            <a:off x="8917790" y="5203640"/>
            <a:ext cx="1463477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изменение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сертификатите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внос</a:t>
            </a:r>
            <a:endParaRPr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CC6597-2344-429F-8205-F6495B5A9F30}"/>
              </a:ext>
            </a:extLst>
          </p:cNvPr>
          <p:cNvSpPr txBox="1"/>
          <p:nvPr/>
        </p:nvSpPr>
        <p:spPr>
          <a:xfrm>
            <a:off x="764542" y="2794041"/>
            <a:ext cx="2109491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>
            <a:spAutoFit/>
          </a:bodyPr>
          <a:lstStyle>
            <a:lvl1pPr algn="ctr" defTabSz="457200">
              <a:defRPr ker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lvl1pPr>
          </a:lstStyle>
          <a:p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Правила</a:t>
            </a:r>
            <a:r>
              <a:rPr dirty="0"/>
              <a:t> </a:t>
            </a:r>
            <a:r>
              <a:rPr dirty="0" err="1"/>
              <a:t>относно</a:t>
            </a:r>
            <a:r>
              <a:rPr dirty="0"/>
              <a:t> </a:t>
            </a:r>
            <a:r>
              <a:rPr dirty="0" err="1"/>
              <a:t>размера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малките</a:t>
            </a:r>
            <a:r>
              <a:rPr dirty="0"/>
              <a:t> </a:t>
            </a:r>
            <a:r>
              <a:rPr dirty="0" err="1"/>
              <a:t>първични</a:t>
            </a:r>
            <a:r>
              <a:rPr dirty="0"/>
              <a:t> </a:t>
            </a:r>
            <a:r>
              <a:rPr dirty="0" err="1"/>
              <a:t>опаковки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01B8-AD34-465C-39B1-F5CA3641BFC7}"/>
              </a:ext>
            </a:extLst>
          </p:cNvPr>
          <p:cNvSpPr txBox="1"/>
          <p:nvPr/>
        </p:nvSpPr>
        <p:spPr>
          <a:xfrm>
            <a:off x="756018" y="3715284"/>
            <a:ext cx="2109491" cy="73866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457200"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pPr>
            <a:r>
              <a:rPr lang="bg-BG" dirty="0"/>
              <a:t>АИ</a:t>
            </a:r>
            <a:r>
              <a:rPr dirty="0"/>
              <a:t> </a:t>
            </a:r>
            <a:r>
              <a:rPr lang="bg-BG" dirty="0"/>
              <a:t>С</a:t>
            </a:r>
            <a:r>
              <a:rPr dirty="0" err="1"/>
              <a:t>ъкращения</a:t>
            </a:r>
            <a:r>
              <a:rPr dirty="0"/>
              <a:t> и </a:t>
            </a:r>
            <a:r>
              <a:rPr dirty="0" err="1"/>
              <a:t>пиктограми</a:t>
            </a:r>
            <a:r>
              <a:rPr dirty="0"/>
              <a:t> </a:t>
            </a:r>
            <a:r>
              <a:rPr lang="bg-BG" dirty="0"/>
              <a:t>върху</a:t>
            </a:r>
            <a:r>
              <a:rPr dirty="0"/>
              <a:t> </a:t>
            </a:r>
            <a:r>
              <a:rPr lang="bg-BG" dirty="0"/>
              <a:t>опаковките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980187" y="5032998"/>
            <a:ext cx="1767407" cy="1384995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457200"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pPr>
            <a:r>
              <a:rPr lang="bg-BG" dirty="0"/>
              <a:t>ДА</a:t>
            </a:r>
            <a:r>
              <a:rPr dirty="0"/>
              <a:t> </a:t>
            </a:r>
            <a:r>
              <a:rPr dirty="0" err="1"/>
              <a:t>Правила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перорално</a:t>
            </a:r>
            <a:r>
              <a:rPr dirty="0"/>
              <a:t> </a:t>
            </a:r>
            <a:r>
              <a:rPr dirty="0" err="1"/>
              <a:t>приложение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В</a:t>
            </a:r>
            <a:r>
              <a:rPr lang="bg-BG" dirty="0"/>
              <a:t>Л</a:t>
            </a:r>
            <a:r>
              <a:rPr dirty="0"/>
              <a:t>П </a:t>
            </a:r>
            <a:r>
              <a:rPr dirty="0" err="1"/>
              <a:t>чрез</a:t>
            </a:r>
            <a:r>
              <a:rPr dirty="0"/>
              <a:t> </a:t>
            </a:r>
            <a:r>
              <a:rPr dirty="0" err="1"/>
              <a:t>вода</a:t>
            </a:r>
            <a:r>
              <a:rPr lang="bg-BG" dirty="0"/>
              <a:t>та за пиене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lang="bg-BG" dirty="0"/>
              <a:t>върху фуража</a:t>
            </a:r>
            <a:endParaRPr kern="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0943" y="2774229"/>
            <a:ext cx="1793630" cy="954107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457200"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defRPr>
            </a:pPr>
            <a:r>
              <a:rPr lang="bg-BG" dirty="0"/>
              <a:t>АИ</a:t>
            </a:r>
            <a:r>
              <a:rPr dirty="0"/>
              <a:t> </a:t>
            </a:r>
            <a:r>
              <a:rPr dirty="0" err="1"/>
              <a:t>Списък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bg-BG" dirty="0"/>
              <a:t>АС</a:t>
            </a:r>
            <a:r>
              <a:rPr dirty="0"/>
              <a:t>, </a:t>
            </a:r>
            <a:r>
              <a:rPr dirty="0" err="1"/>
              <a:t>които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трябва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използват</a:t>
            </a:r>
            <a:r>
              <a:rPr dirty="0"/>
              <a:t> </a:t>
            </a:r>
            <a:r>
              <a:rPr dirty="0" err="1"/>
              <a:t>извън</a:t>
            </a:r>
            <a:r>
              <a:rPr dirty="0"/>
              <a:t> </a:t>
            </a:r>
            <a:r>
              <a:rPr lang="bg-BG" dirty="0"/>
              <a:t>условията на РТ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78E9A-D0E6-1107-568F-44F74039EAA3}"/>
              </a:ext>
            </a:extLst>
          </p:cNvPr>
          <p:cNvSpPr txBox="1"/>
          <p:nvPr/>
        </p:nvSpPr>
        <p:spPr>
          <a:xfrm>
            <a:off x="753613" y="5585900"/>
            <a:ext cx="2342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100" dirty="0"/>
              <a:t>АИ = акт за изпълнение</a:t>
            </a:r>
          </a:p>
          <a:p>
            <a:r>
              <a:rPr lang="bg-BG" sz="1100" dirty="0"/>
              <a:t>ДА = делегиран акт</a:t>
            </a:r>
          </a:p>
          <a:p>
            <a:r>
              <a:rPr lang="bg-BG" sz="1100" dirty="0"/>
              <a:t>АС = антимикробни средства</a:t>
            </a:r>
          </a:p>
          <a:p>
            <a:r>
              <a:rPr lang="bg-BG" sz="1100" dirty="0"/>
              <a:t>РТ = разрешение за търговия</a:t>
            </a:r>
          </a:p>
          <a:p>
            <a:r>
              <a:rPr lang="bg-BG" sz="1100" dirty="0"/>
              <a:t>ВЛП = ветеринарни лекарствени</a:t>
            </a:r>
            <a:br>
              <a:rPr lang="bg-BG" sz="1100" dirty="0"/>
            </a:br>
            <a:r>
              <a:rPr lang="bg-BG" sz="1100" dirty="0"/>
              <a:t>продукти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6640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26274" y="-281264"/>
            <a:ext cx="10797814" cy="5602311"/>
            <a:chOff x="4066534" y="-287892"/>
            <a:chExt cx="9642353" cy="56023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534" y="-287892"/>
              <a:ext cx="8060811" cy="560231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48706" y="761301"/>
              <a:ext cx="461914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>
                <a:defRPr sz="4000">
                  <a:solidFill>
                    <a:prstClr val="white"/>
                  </a:solidFill>
                  <a:latin typeface="Calibri"/>
                </a:defRPr>
              </a:pPr>
              <a:r>
                <a:rPr dirty="0" err="1"/>
                <a:t>Регламент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ВМП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49574" y="3585931"/>
              <a:ext cx="1664501" cy="1384995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>
              <a:spAutoFit/>
            </a:bodyPr>
            <a:lstStyle>
              <a:lvl1pPr algn="ctr" defTabSz="457200">
                <a:defRPr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lvl1pPr>
            </a:lstStyle>
            <a:p>
              <a:r>
                <a:rPr lang="bg-BG" dirty="0"/>
                <a:t>АИ</a:t>
              </a:r>
              <a:r>
                <a:rPr dirty="0"/>
                <a:t> </a:t>
              </a:r>
              <a:r>
                <a:rPr lang="bg-BG" dirty="0"/>
                <a:t>Добри производствени практики </a:t>
              </a:r>
              <a:r>
                <a:rPr dirty="0" err="1"/>
                <a:t>за</a:t>
              </a:r>
              <a:endParaRPr dirty="0"/>
            </a:p>
            <a:p>
              <a:r>
                <a:rPr dirty="0"/>
                <a:t>В</a:t>
              </a:r>
              <a:r>
                <a:rPr lang="bg-BG" dirty="0"/>
                <a:t>Л</a:t>
              </a:r>
              <a:r>
                <a:rPr dirty="0"/>
                <a:t>П,</a:t>
              </a:r>
              <a:r>
                <a:rPr lang="bg-BG" dirty="0"/>
                <a:t> </a:t>
              </a:r>
              <a:r>
                <a:rPr dirty="0" err="1"/>
                <a:t>автогенни</a:t>
              </a:r>
              <a:r>
                <a:rPr dirty="0"/>
                <a:t> </a:t>
              </a:r>
              <a:r>
                <a:rPr dirty="0" err="1"/>
                <a:t>ваксини</a:t>
              </a:r>
              <a:endParaRPr dirty="0"/>
            </a:p>
            <a:p>
              <a:r>
                <a:rPr lang="bg-BG" dirty="0"/>
                <a:t>и </a:t>
              </a:r>
              <a:r>
                <a:rPr dirty="0" err="1"/>
                <a:t>активни</a:t>
              </a:r>
              <a:r>
                <a:rPr dirty="0"/>
                <a:t> </a:t>
              </a:r>
              <a:r>
                <a:rPr dirty="0" err="1"/>
                <a:t>вещества</a:t>
              </a:r>
              <a:endParaRPr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51295" y="3585931"/>
              <a:ext cx="1647607" cy="1600438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>
              <a:lvl1pPr algn="ctr" defTabSz="457200">
                <a:defRPr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lvl1pPr>
            </a:lstStyle>
            <a:p>
              <a:r>
                <a:rPr lang="bg-BG" dirty="0"/>
                <a:t>АИ</a:t>
              </a:r>
              <a:r>
                <a:rPr dirty="0"/>
                <a:t> </a:t>
              </a:r>
              <a:r>
                <a:rPr dirty="0" err="1"/>
                <a:t>Списък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веществата</a:t>
              </a:r>
              <a:r>
                <a:rPr dirty="0"/>
                <a:t>, </a:t>
              </a:r>
              <a:r>
                <a:rPr dirty="0" err="1"/>
                <a:t>които</a:t>
              </a:r>
              <a:r>
                <a:rPr dirty="0"/>
                <a:t> </a:t>
              </a:r>
              <a:r>
                <a:rPr dirty="0" err="1"/>
                <a:t>са</a:t>
              </a:r>
              <a:r>
                <a:rPr dirty="0"/>
                <a:t> </a:t>
              </a:r>
              <a:r>
                <a:rPr dirty="0" err="1"/>
                <a:t>от</a:t>
              </a:r>
              <a:r>
                <a:rPr dirty="0"/>
                <a:t> </a:t>
              </a:r>
              <a:r>
                <a:rPr dirty="0" err="1"/>
                <a:t>съществено</a:t>
              </a:r>
              <a:r>
                <a:rPr dirty="0"/>
                <a:t> </a:t>
              </a:r>
              <a:r>
                <a:rPr dirty="0" err="1"/>
                <a:t>значение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lang="bg-BG" dirty="0"/>
                <a:t> лечението на</a:t>
              </a:r>
              <a:r>
                <a:rPr dirty="0"/>
                <a:t> </a:t>
              </a:r>
              <a:r>
                <a:rPr dirty="0" err="1"/>
                <a:t>еднокопитните</a:t>
              </a:r>
              <a:r>
                <a:rPr dirty="0"/>
                <a:t> </a:t>
              </a:r>
              <a:r>
                <a:rPr dirty="0" err="1"/>
                <a:t>животни</a:t>
              </a:r>
              <a:endParaRPr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80133" y="3628383"/>
              <a:ext cx="1828752" cy="73866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defTabSz="457200">
                <a:defRPr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pPr>
              <a:r>
                <a:rPr lang="bg-BG" dirty="0"/>
                <a:t>ДА</a:t>
              </a:r>
              <a:r>
                <a:rPr dirty="0"/>
                <a:t> </a:t>
              </a:r>
              <a:r>
                <a:rPr dirty="0" err="1"/>
                <a:t>Процедури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налагане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финансови</a:t>
              </a:r>
              <a:r>
                <a:rPr dirty="0"/>
                <a:t> </a:t>
              </a:r>
              <a:r>
                <a:rPr dirty="0" err="1"/>
                <a:t>санкции</a:t>
              </a:r>
              <a:r>
                <a:rPr dirty="0"/>
                <a:t> </a:t>
              </a:r>
              <a:r>
                <a:rPr lang="bg-BG" dirty="0"/>
                <a:t>от Комисията</a:t>
              </a:r>
              <a:endParaRPr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82269" y="1752588"/>
              <a:ext cx="1826618" cy="52322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2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defTabSz="457200">
                <a:defRPr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pPr>
              <a:r>
                <a:rPr lang="bg-BG" dirty="0"/>
                <a:t>АИ</a:t>
              </a:r>
              <a:r>
                <a:rPr dirty="0"/>
                <a:t> </a:t>
              </a:r>
              <a:r>
                <a:rPr dirty="0" err="1"/>
                <a:t>Образец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формат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рецепти</a:t>
              </a:r>
              <a:r>
                <a:rPr lang="bg-BG" dirty="0"/>
                <a:t>те</a:t>
              </a:r>
              <a:endParaRPr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80133" y="2475042"/>
              <a:ext cx="1828752" cy="95410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defTabSz="457200">
                <a:defRPr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pPr>
              <a:r>
                <a:rPr lang="bg-BG" dirty="0"/>
                <a:t>АИ </a:t>
              </a:r>
              <a:r>
                <a:rPr dirty="0" err="1"/>
                <a:t>Правила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функционирането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процедурата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поделяне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работата</a:t>
              </a:r>
              <a:r>
                <a:rPr dirty="0"/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6123" y="3585931"/>
              <a:ext cx="1664501" cy="1169551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chemeClr val="bg1"/>
              </a:bgClr>
            </a:patt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>
              <a:lvl1pPr algn="ctr" defTabSz="457200">
                <a:defRPr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lvl1pPr>
            </a:lstStyle>
            <a:p>
              <a:r>
                <a:rPr lang="bg-BG" dirty="0"/>
                <a:t>АИ</a:t>
              </a:r>
              <a:r>
                <a:rPr dirty="0"/>
                <a:t> </a:t>
              </a:r>
              <a:r>
                <a:rPr dirty="0" err="1"/>
                <a:t>Списък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веществата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водни</a:t>
              </a:r>
              <a:r>
                <a:rPr dirty="0"/>
                <a:t> </a:t>
              </a:r>
              <a:r>
                <a:rPr dirty="0" err="1"/>
                <a:t>видове</a:t>
              </a:r>
              <a:r>
                <a:rPr dirty="0"/>
                <a:t>, </a:t>
              </a:r>
              <a:r>
                <a:rPr dirty="0" err="1"/>
                <a:t>отглеждани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производство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храни</a:t>
              </a:r>
              <a:endParaRPr dirty="0"/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49D03BF-639A-43C5-B35B-24F1AD497C60}"/>
                </a:ext>
              </a:extLst>
            </p:cNvPr>
            <p:cNvSpPr txBox="1"/>
            <p:nvPr/>
          </p:nvSpPr>
          <p:spPr>
            <a:xfrm>
              <a:off x="11880133" y="4560222"/>
              <a:ext cx="1828752" cy="738664"/>
            </a:xfrm>
            <a:prstGeom prst="rect">
              <a:avLst/>
            </a:prstGeom>
            <a:noFill/>
            <a:ln w="25400" cap="flat" cmpd="sng" algn="ctr">
              <a:solidFill>
                <a:srgbClr val="024B9C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 defTabSz="457200">
                <a:defRPr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defRPr>
              </a:pPr>
              <a:r>
                <a:rPr lang="bg-BG" dirty="0"/>
                <a:t>АИ</a:t>
              </a:r>
              <a:r>
                <a:rPr dirty="0"/>
                <a:t> </a:t>
              </a:r>
              <a:r>
                <a:rPr dirty="0" err="1"/>
                <a:t>Единни</a:t>
              </a:r>
              <a:r>
                <a:rPr dirty="0"/>
                <a:t> </a:t>
              </a:r>
              <a:r>
                <a:rPr dirty="0" err="1"/>
                <a:t>правила</a:t>
              </a:r>
              <a:r>
                <a:rPr dirty="0"/>
                <a:t> </a:t>
              </a:r>
              <a:r>
                <a:rPr dirty="0" err="1"/>
                <a:t>за</a:t>
              </a:r>
              <a:r>
                <a:rPr dirty="0"/>
                <a:t> </a:t>
              </a:r>
              <a:r>
                <a:rPr dirty="0" err="1"/>
                <a:t>идентификационния</a:t>
              </a:r>
              <a:r>
                <a:rPr dirty="0"/>
                <a:t> </a:t>
              </a:r>
              <a:r>
                <a:rPr dirty="0" err="1"/>
                <a:t>код</a:t>
              </a:r>
              <a:endParaRPr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878583" y="913651"/>
            <a:ext cx="2045505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457200">
              <a:defRPr sz="1800" b="1">
                <a:solidFill>
                  <a:srgbClr val="CC0000"/>
                </a:solidFill>
                <a:latin typeface="Calibri"/>
              </a:defRPr>
            </a:pPr>
            <a:r>
              <a:rPr lang="bg-BG" dirty="0"/>
              <a:t>Без</a:t>
            </a:r>
            <a:r>
              <a:rPr dirty="0"/>
              <a:t> </a:t>
            </a:r>
            <a:r>
              <a:rPr dirty="0" err="1"/>
              <a:t>краен</a:t>
            </a:r>
            <a:r>
              <a:rPr dirty="0"/>
              <a:t> </a:t>
            </a: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приемане</a:t>
            </a: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2324034" y="2829775"/>
            <a:ext cx="6582317" cy="369332"/>
          </a:xfrm>
          <a:prstGeom prst="rect">
            <a:avLst/>
          </a:prstGeom>
          <a:pattFill prst="pct20">
            <a:fgClr>
              <a:schemeClr val="tx2"/>
            </a:fgClr>
            <a:bgClr>
              <a:schemeClr val="bg1"/>
            </a:bgClr>
          </a:pattFill>
          <a:ln w="25400" cap="flat" cmpd="sng" algn="ctr">
            <a:solidFill>
              <a:srgbClr val="024B9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457200">
              <a:defRPr sz="1800" b="1">
                <a:solidFill>
                  <a:srgbClr val="C00000"/>
                </a:solidFill>
                <a:latin typeface="Calibri"/>
              </a:defRPr>
            </a:pPr>
            <a:r>
              <a:t>Текуща дейност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EA3E5-7BE2-26E5-B1D0-FB30A4524E74}"/>
              </a:ext>
            </a:extLst>
          </p:cNvPr>
          <p:cNvSpPr txBox="1"/>
          <p:nvPr/>
        </p:nvSpPr>
        <p:spPr>
          <a:xfrm>
            <a:off x="2324034" y="5697945"/>
            <a:ext cx="31135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/>
              <a:t>АИ = акт за изпълнение</a:t>
            </a:r>
          </a:p>
          <a:p>
            <a:r>
              <a:rPr lang="bg-BG" sz="1100" dirty="0"/>
              <a:t>ДА = делегиран акт</a:t>
            </a:r>
          </a:p>
          <a:p>
            <a:r>
              <a:rPr lang="bg-BG" sz="1100" dirty="0"/>
              <a:t>ВЛП = ветеринарни лекарствени продукти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7428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5328000" cy="1344592"/>
          </a:xfrm>
        </p:spPr>
        <p:txBody>
          <a:bodyPr/>
          <a:lstStyle/>
          <a:p>
            <a:pPr marL="0" indent="0">
              <a:buNone/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нашата</a:t>
            </a:r>
            <a:r>
              <a:rPr dirty="0"/>
              <a:t> </a:t>
            </a:r>
            <a:r>
              <a:rPr dirty="0" err="1"/>
              <a:t>специална</a:t>
            </a:r>
            <a:r>
              <a:rPr dirty="0"/>
              <a:t> </a:t>
            </a:r>
            <a:r>
              <a:rPr dirty="0" err="1"/>
              <a:t>уебстраница</a:t>
            </a:r>
            <a:r>
              <a:rPr dirty="0"/>
              <a:t>:</a:t>
            </a:r>
            <a:endParaRPr sz="3200" dirty="0">
              <a:solidFill>
                <a:srgbClr val="0563C1"/>
              </a:solidFill>
              <a:latin typeface="+mj-lt"/>
              <a:ea typeface="+mj-ea"/>
              <a:cs typeface="+mj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  <a:defRPr>
                <a:solidFill>
                  <a:schemeClr val="bg2"/>
                </a:solidFill>
              </a:defRPr>
            </a:pPr>
            <a:r>
              <a:rPr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https://europa.eu/!rJ63kT</a:t>
            </a:r>
            <a:r>
              <a:rPr b="1" dirty="0"/>
              <a:t> </a:t>
            </a:r>
            <a:r>
              <a:rPr sz="2000" dirty="0" err="1">
                <a:latin typeface="+mj-lt"/>
                <a:ea typeface="+mj-ea"/>
                <a:cs typeface="+mj-cs"/>
              </a:rPr>
              <a:t>или</a:t>
            </a:r>
            <a:r>
              <a:rPr sz="2000" dirty="0">
                <a:latin typeface="+mj-lt"/>
                <a:ea typeface="+mj-ea"/>
                <a:cs typeface="+mj-cs"/>
              </a:rPr>
              <a:t> QR </a:t>
            </a:r>
            <a:r>
              <a:rPr sz="2000" dirty="0" err="1">
                <a:latin typeface="+mj-lt"/>
                <a:ea typeface="+mj-ea"/>
                <a:cs typeface="+mj-cs"/>
              </a:rPr>
              <a:t>код</a:t>
            </a:r>
            <a:endParaRPr sz="3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/>
            </a:pPr>
            <a:r>
              <a:rPr dirty="0" err="1"/>
              <a:t>Къде</a:t>
            </a:r>
            <a:r>
              <a:rPr dirty="0"/>
              <a:t> </a:t>
            </a:r>
            <a:r>
              <a:rPr dirty="0" err="1"/>
              <a:t>може</a:t>
            </a:r>
            <a:r>
              <a:rPr lang="bg-BG" dirty="0"/>
              <a:t>те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следи</a:t>
            </a:r>
            <a:r>
              <a:rPr lang="bg-BG" dirty="0"/>
              <a:t>те</a:t>
            </a:r>
            <a:r>
              <a:rPr dirty="0"/>
              <a:t> </a:t>
            </a:r>
            <a:r>
              <a:rPr dirty="0" err="1"/>
              <a:t>напредък</a:t>
            </a:r>
            <a:r>
              <a:rPr lang="bg-BG" dirty="0"/>
              <a:t>а</a:t>
            </a:r>
            <a:r>
              <a:rPr dirty="0"/>
              <a:t>?</a:t>
            </a:r>
            <a:endParaRPr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12812" y="1602678"/>
            <a:ext cx="1905000" cy="1905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970722" y="3845139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1">
                <a:solidFill>
                  <a:schemeClr val="bg2"/>
                </a:solidFill>
              </a:defRPr>
            </a:pPr>
            <a:r>
              <a:rPr dirty="0" err="1"/>
              <a:t>Къде</a:t>
            </a:r>
            <a:r>
              <a:rPr dirty="0"/>
              <a:t> </a:t>
            </a:r>
            <a:r>
              <a:rPr dirty="0" err="1"/>
              <a:t>може</a:t>
            </a:r>
            <a:r>
              <a:rPr lang="bg-BG" dirty="0"/>
              <a:t>те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lang="bg-BG" dirty="0"/>
              <a:t>давате мнение</a:t>
            </a:r>
            <a:r>
              <a:rPr dirty="0"/>
              <a:t>?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197" y="4722842"/>
            <a:ext cx="937632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chemeClr val="tx2"/>
              </a:buClr>
              <a:defRPr sz="32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платформата</a:t>
            </a:r>
            <a:r>
              <a:rPr dirty="0"/>
              <a:t> </a:t>
            </a:r>
            <a:r>
              <a:rPr i="1" dirty="0"/>
              <a:t>„</a:t>
            </a:r>
            <a:r>
              <a:rPr i="1" dirty="0" err="1"/>
              <a:t>Споделете</a:t>
            </a:r>
            <a:r>
              <a:rPr i="1" dirty="0"/>
              <a:t> </a:t>
            </a:r>
            <a:r>
              <a:rPr i="1" dirty="0" err="1"/>
              <a:t>мнението</a:t>
            </a:r>
            <a:r>
              <a:rPr i="1" dirty="0"/>
              <a:t> </a:t>
            </a:r>
            <a:r>
              <a:rPr i="1" dirty="0" err="1"/>
              <a:t>си</a:t>
            </a:r>
            <a:r>
              <a:rPr i="1" dirty="0"/>
              <a:t>“</a:t>
            </a:r>
            <a:r>
              <a:rPr dirty="0"/>
              <a:t>: </a:t>
            </a:r>
            <a:endParaRPr sz="3200" kern="1200" dirty="0">
              <a:solidFill>
                <a:schemeClr val="bg2"/>
              </a:solidFill>
              <a:latin typeface="+mj-lt"/>
              <a:ea typeface="+mj-ea"/>
              <a:cs typeface="+mj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1800"/>
              </a:spcAft>
              <a:buClr>
                <a:schemeClr val="tx2"/>
              </a:buClr>
              <a:defRPr sz="2400" b="1" u="sng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dirty="0"/>
              <a:t>https://ec.europa.eu/info/law/better-regulation/have-your-say</a:t>
            </a:r>
            <a:endParaRPr sz="2400" b="1" u="sng" dirty="0">
              <a:solidFill>
                <a:schemeClr val="bg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07608" y="2590639"/>
            <a:ext cx="1216152" cy="0"/>
          </a:xfrm>
          <a:prstGeom prst="straightConnector1">
            <a:avLst/>
          </a:prstGeom>
          <a:ln w="38100" cap="flat" cmpd="sng" algn="ctr">
            <a:solidFill>
              <a:srgbClr val="024B9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8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sp>
        <p:nvSpPr>
          <p:cNvPr id="443" name="Google Shape;443;p20"/>
          <p:cNvSpPr txBox="1">
            <a:spLocks noGrp="1"/>
          </p:cNvSpPr>
          <p:nvPr>
            <p:ph type="ctrTitle"/>
          </p:nvPr>
        </p:nvSpPr>
        <p:spPr>
          <a:xfrm>
            <a:off x="1086538" y="1758202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dirty="0" err="1"/>
              <a:t>Благодарност</a:t>
            </a:r>
            <a:r>
              <a:rPr lang="bg-BG" dirty="0"/>
              <a:t>и</a:t>
            </a:r>
            <a:br>
              <a:rPr lang="bg-BG" dirty="0"/>
            </a:br>
            <a:r>
              <a:rPr lang="bg-BG" dirty="0" err="1"/>
              <a:t>и</a:t>
            </a:r>
            <a:br>
              <a:rPr lang="bg-BG" dirty="0"/>
            </a:br>
            <a:r>
              <a:rPr lang="bg-BG" dirty="0"/>
              <a:t>успешна работа днес!</a:t>
            </a:r>
            <a:endParaRPr dirty="0"/>
          </a:p>
        </p:txBody>
      </p:sp>
      <p:pic>
        <p:nvPicPr>
          <p:cNvPr id="444" name="Google Shape;4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24" y="4040561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/>
          <p:nvPr/>
        </p:nvSpPr>
        <p:spPr>
          <a:xfrm>
            <a:off x="735992" y="4479624"/>
            <a:ext cx="8941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Европейски съюз, 2023 г.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  <a:defRPr sz="105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767676"/>
                </a:solidFill>
              </a:rPr>
              <a:t>Освен ако е посочено друго, повторното използване на тази презентация е разрешено под</a:t>
            </a:r>
            <a:r>
              <a:rPr>
                <a:solidFill>
                  <a:srgbClr val="7F7F7F"/>
                </a:solidFill>
              </a:rPr>
              <a:t> </a:t>
            </a:r>
            <a:r>
              <a:rPr>
                <a:solidFill>
                  <a:srgbClr val="767676"/>
                </a:solidFill>
              </a:rPr>
              <a:t>лиценз </a:t>
            </a:r>
            <a:r>
              <a:rPr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>
                <a:solidFill>
                  <a:srgbClr val="767676"/>
                </a:solidFill>
              </a:rPr>
              <a:t>. За използването или възпроизвеждането на елементи, които не са собственост на ЕС, може да е нужно да се поиска разрешение директно от носителите на права.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  <a:defRPr sz="105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767676"/>
                </a:solidFill>
              </a:rPr>
              <a:t>Слайд </a:t>
            </a:r>
            <a:r>
              <a:rPr>
                <a:solidFill>
                  <a:srgbClr val="CE3A1C"/>
                </a:solidFill>
              </a:rPr>
              <a:t>xx: засегнат елемент</a:t>
            </a:r>
            <a:r>
              <a:rPr>
                <a:solidFill>
                  <a:srgbClr val="767676"/>
                </a:solidFill>
              </a:rPr>
              <a:t>, източник: </a:t>
            </a:r>
            <a:r>
              <a:rPr>
                <a:solidFill>
                  <a:srgbClr val="CE3A1C"/>
                </a:solidFill>
              </a:rPr>
              <a:t>напр. Fotolia.com</a:t>
            </a:r>
            <a:r>
              <a:rPr>
                <a:solidFill>
                  <a:srgbClr val="767676"/>
                </a:solidFill>
              </a:rPr>
              <a:t>; </a:t>
            </a:r>
            <a:r>
              <a:rPr>
                <a:solidFill>
                  <a:srgbClr val="CE3A1C"/>
                </a:solidFill>
              </a:rPr>
              <a:t>Слайд xx: засегнат елемент</a:t>
            </a:r>
            <a:r>
              <a:rPr>
                <a:solidFill>
                  <a:srgbClr val="767676"/>
                </a:solidFill>
              </a:rPr>
              <a:t>, източник: </a:t>
            </a:r>
            <a:r>
              <a:rPr>
                <a:solidFill>
                  <a:srgbClr val="CE3A1C"/>
                </a:solidFill>
              </a:rPr>
              <a:t>напр. iStock.com</a:t>
            </a:r>
            <a:endParaRPr sz="1050">
              <a:solidFill>
                <a:srgbClr val="CE3A1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1249" y="1047580"/>
            <a:ext cx="8515011" cy="5601728"/>
          </a:xfrm>
          <a:prstGeom prst="rect">
            <a:avLst/>
          </a:prstGeom>
          <a:ln w="98425">
            <a:solidFill>
              <a:srgbClr val="024B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586968" y="86109"/>
            <a:ext cx="9888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4494"/>
                </a:solidFill>
              </a:defRPr>
            </a:pPr>
            <a:r>
              <a:rPr lang="bg-BG" dirty="0"/>
              <a:t>Контекстът на р</a:t>
            </a:r>
            <a:r>
              <a:rPr dirty="0" err="1"/>
              <a:t>егламент</a:t>
            </a:r>
            <a:r>
              <a:rPr lang="bg-BG" dirty="0"/>
              <a:t>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В</a:t>
            </a:r>
            <a:r>
              <a:rPr lang="bg-BG" dirty="0"/>
              <a:t>ЛП</a:t>
            </a:r>
            <a:endParaRPr sz="3200" b="1" dirty="0">
              <a:solidFill>
                <a:srgbClr val="00449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02" y="787979"/>
            <a:ext cx="2029108" cy="8789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82251" y="1563509"/>
            <a:ext cx="228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Европейска комисия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6247" y="2129806"/>
            <a:ext cx="4962317" cy="445674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bg-BG"/>
              <a:t>Кои сме ние</a:t>
            </a:r>
            <a:endParaRPr dirty="0"/>
          </a:p>
        </p:txBody>
      </p:sp>
      <p:sp>
        <p:nvSpPr>
          <p:cNvPr id="44" name="Rectangle 43"/>
          <p:cNvSpPr/>
          <p:nvPr/>
        </p:nvSpPr>
        <p:spPr>
          <a:xfrm>
            <a:off x="3626247" y="4351140"/>
            <a:ext cx="4962317" cy="172585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И... </a:t>
            </a:r>
            <a:r>
              <a:rPr dirty="0" err="1"/>
              <a:t>какво</a:t>
            </a:r>
            <a:r>
              <a:rPr dirty="0"/>
              <a:t> </a:t>
            </a:r>
            <a:r>
              <a:rPr lang="bg-BG" dirty="0"/>
              <a:t>носи</a:t>
            </a:r>
            <a:r>
              <a:rPr dirty="0"/>
              <a:t> (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така</a:t>
            </a:r>
            <a:r>
              <a:rPr dirty="0"/>
              <a:t>) </a:t>
            </a:r>
            <a:r>
              <a:rPr dirty="0" err="1"/>
              <a:t>новият</a:t>
            </a:r>
            <a:r>
              <a:rPr dirty="0"/>
              <a:t> </a:t>
            </a:r>
            <a:r>
              <a:rPr dirty="0" err="1"/>
              <a:t>регламент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ЕС </a:t>
            </a:r>
            <a:r>
              <a:rPr dirty="0" err="1"/>
              <a:t>относно</a:t>
            </a:r>
            <a:r>
              <a:rPr dirty="0"/>
              <a:t> </a:t>
            </a:r>
            <a:r>
              <a:rPr dirty="0" err="1"/>
              <a:t>ветеринарните</a:t>
            </a:r>
            <a:r>
              <a:rPr dirty="0"/>
              <a:t> </a:t>
            </a:r>
            <a:r>
              <a:rPr dirty="0" err="1"/>
              <a:t>лекарствени</a:t>
            </a:r>
            <a:r>
              <a:rPr dirty="0"/>
              <a:t> </a:t>
            </a:r>
            <a:r>
              <a:rPr dirty="0" err="1"/>
              <a:t>продукти</a:t>
            </a:r>
            <a:endParaRPr dirty="0"/>
          </a:p>
        </p:txBody>
      </p:sp>
      <p:sp>
        <p:nvSpPr>
          <p:cNvPr id="51" name="Rectangle 50"/>
          <p:cNvSpPr/>
          <p:nvPr/>
        </p:nvSpPr>
        <p:spPr>
          <a:xfrm>
            <a:off x="3626247" y="2963196"/>
            <a:ext cx="4962317" cy="923432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Какво</a:t>
            </a:r>
            <a:r>
              <a:rPr dirty="0"/>
              <a:t> </a:t>
            </a:r>
            <a:r>
              <a:rPr dirty="0" err="1"/>
              <a:t>правим</a:t>
            </a:r>
            <a:r>
              <a:rPr dirty="0"/>
              <a:t> и </a:t>
            </a:r>
            <a:r>
              <a:rPr dirty="0" err="1"/>
              <a:t>как</a:t>
            </a:r>
            <a:endParaRPr dirty="0"/>
          </a:p>
        </p:txBody>
      </p:sp>
      <p:sp>
        <p:nvSpPr>
          <p:cNvPr id="7" name="AutoShape 2" descr="Have a say - King County, Washington">
            <a:extLst>
              <a:ext uri="{FF2B5EF4-FFF2-40B4-BE49-F238E27FC236}">
                <a16:creationId xmlns:a16="http://schemas.microsoft.com/office/drawing/2014/main" id="{27FF2970-7881-1CBE-D3D1-71C5248A8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9F3C94-EC8A-E4F1-3ECA-4AEE01A3568C}"/>
              </a:ext>
            </a:extLst>
          </p:cNvPr>
          <p:cNvSpPr txBox="1"/>
          <p:nvPr/>
        </p:nvSpPr>
        <p:spPr>
          <a:xfrm>
            <a:off x="8934724" y="2644170"/>
            <a:ext cx="6094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6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t>?</a:t>
            </a:r>
            <a:endParaRPr sz="960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4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167D69-485B-8D11-BE19-CBFD640F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ГД „</a:t>
            </a:r>
            <a:r>
              <a:rPr dirty="0" err="1"/>
              <a:t>Здравеопазване</a:t>
            </a:r>
            <a:r>
              <a:rPr dirty="0"/>
              <a:t> и </a:t>
            </a:r>
            <a:r>
              <a:rPr dirty="0" err="1"/>
              <a:t>безопасност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храните</a:t>
            </a:r>
            <a:r>
              <a:rPr dirty="0"/>
              <a:t>„</a:t>
            </a:r>
            <a:r>
              <a:rPr lang="en-GB" dirty="0"/>
              <a:t> (SANTE)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5923B-AA0B-537E-B9DC-CB18C176FFFA}"/>
              </a:ext>
            </a:extLst>
          </p:cNvPr>
          <p:cNvSpPr txBox="1"/>
          <p:nvPr/>
        </p:nvSpPr>
        <p:spPr>
          <a:xfrm>
            <a:off x="970722" y="2889773"/>
            <a:ext cx="82758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практика</a:t>
            </a:r>
            <a:r>
              <a:rPr dirty="0"/>
              <a:t> </a:t>
            </a:r>
            <a:r>
              <a:rPr dirty="0" err="1"/>
              <a:t>нашата</a:t>
            </a:r>
            <a:r>
              <a:rPr dirty="0"/>
              <a:t> </a:t>
            </a:r>
            <a:r>
              <a:rPr dirty="0" err="1"/>
              <a:t>мисия</a:t>
            </a:r>
            <a:r>
              <a:rPr dirty="0"/>
              <a:t> </a:t>
            </a:r>
            <a:r>
              <a:rPr dirty="0" err="1"/>
              <a:t>изисква</a:t>
            </a:r>
            <a:r>
              <a:rPr dirty="0"/>
              <a:t>:</a:t>
            </a:r>
            <a:endParaRPr sz="20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fontAlgn="base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подобряване</a:t>
            </a:r>
            <a:r>
              <a:rPr dirty="0"/>
              <a:t> и </a:t>
            </a:r>
            <a:r>
              <a:rPr dirty="0" err="1"/>
              <a:t>опазване</a:t>
            </a:r>
            <a:r>
              <a:rPr dirty="0"/>
              <a:t> </a:t>
            </a:r>
            <a:r>
              <a:rPr b="1" u="sng" dirty="0" err="1"/>
              <a:t>на</a:t>
            </a:r>
            <a:r>
              <a:rPr b="1" u="sng" dirty="0"/>
              <a:t> </a:t>
            </a:r>
            <a:r>
              <a:rPr b="1" u="sng" dirty="0" err="1"/>
              <a:t>човешкото</a:t>
            </a:r>
            <a:r>
              <a:rPr b="1" u="sng" dirty="0"/>
              <a:t> </a:t>
            </a:r>
            <a:r>
              <a:rPr b="1" u="sng" dirty="0" err="1"/>
              <a:t>здраве</a:t>
            </a:r>
            <a:endParaRPr b="1" u="sng" dirty="0"/>
          </a:p>
          <a:p>
            <a:pPr marL="342900" lvl="1" indent="-342900" fontAlgn="base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гарантиране</a:t>
            </a:r>
            <a:r>
              <a:rPr dirty="0"/>
              <a:t>, </a:t>
            </a:r>
            <a:r>
              <a:rPr dirty="0" err="1"/>
              <a:t>че</a:t>
            </a:r>
            <a:r>
              <a:rPr dirty="0"/>
              <a:t> </a:t>
            </a:r>
            <a:r>
              <a:rPr b="1" u="sng" dirty="0" err="1"/>
              <a:t>всички</a:t>
            </a:r>
            <a:r>
              <a:rPr b="1" u="sng" dirty="0"/>
              <a:t> </a:t>
            </a:r>
            <a:r>
              <a:rPr b="1" u="sng" dirty="0" err="1"/>
              <a:t>храни</a:t>
            </a:r>
            <a:r>
              <a:rPr b="1" u="sng" dirty="0"/>
              <a:t> и </a:t>
            </a:r>
            <a:r>
              <a:rPr b="1" u="sng" dirty="0" err="1"/>
              <a:t>лекарствени</a:t>
            </a:r>
            <a:r>
              <a:rPr b="1" u="sng" dirty="0"/>
              <a:t> </a:t>
            </a:r>
            <a:r>
              <a:rPr b="1" u="sng" dirty="0" err="1"/>
              <a:t>продукти</a:t>
            </a:r>
            <a:r>
              <a:rPr b="1" u="sng" dirty="0"/>
              <a:t> </a:t>
            </a:r>
            <a:r>
              <a:rPr b="1" u="sng" dirty="0" err="1"/>
              <a:t>са</a:t>
            </a:r>
            <a:r>
              <a:rPr b="1" u="sng" dirty="0"/>
              <a:t> </a:t>
            </a:r>
            <a:r>
              <a:rPr b="1" u="sng" dirty="0" err="1"/>
              <a:t>безопасни</a:t>
            </a:r>
            <a:endParaRPr b="1" u="sng" dirty="0"/>
          </a:p>
          <a:p>
            <a:pPr marL="342900" lvl="1" indent="-342900" fontAlgn="base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опазване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b="1" u="sng" dirty="0" err="1"/>
              <a:t>здравето</a:t>
            </a:r>
            <a:r>
              <a:rPr b="1" u="sng" dirty="0"/>
              <a:t> </a:t>
            </a:r>
            <a:r>
              <a:rPr b="1" u="sng" dirty="0" err="1"/>
              <a:t>на</a:t>
            </a:r>
            <a:r>
              <a:rPr b="1" u="sng" dirty="0"/>
              <a:t> </a:t>
            </a:r>
            <a:r>
              <a:rPr b="1" u="sng" dirty="0" err="1"/>
              <a:t>животните</a:t>
            </a:r>
            <a:r>
              <a:rPr b="1" u="sng" dirty="0"/>
              <a:t> и </a:t>
            </a:r>
            <a:r>
              <a:rPr b="1" u="sng" dirty="0" err="1"/>
              <a:t>хуманното</a:t>
            </a:r>
            <a:r>
              <a:rPr b="1" u="sng" dirty="0"/>
              <a:t> </a:t>
            </a:r>
            <a:r>
              <a:rPr b="1" u="sng" dirty="0" err="1"/>
              <a:t>отношение</a:t>
            </a:r>
            <a:r>
              <a:rPr b="1" u="sng" dirty="0"/>
              <a:t> </a:t>
            </a:r>
            <a:r>
              <a:rPr b="1" u="sng" dirty="0" err="1"/>
              <a:t>към</a:t>
            </a:r>
            <a:r>
              <a:rPr b="1" u="sng" dirty="0"/>
              <a:t> </a:t>
            </a:r>
            <a:r>
              <a:rPr b="1" u="sng" dirty="0" err="1"/>
              <a:t>тях</a:t>
            </a:r>
            <a:r>
              <a:rPr dirty="0"/>
              <a:t>, </a:t>
            </a:r>
            <a:r>
              <a:rPr dirty="0" err="1"/>
              <a:t>както</a:t>
            </a:r>
            <a:r>
              <a:rPr dirty="0"/>
              <a:t> и </a:t>
            </a:r>
            <a:r>
              <a:rPr lang="bg-BG" dirty="0"/>
              <a:t>здравето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растенията</a:t>
            </a: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FC6B7-F84F-142A-BCD1-BA148DFFDEAF}"/>
              </a:ext>
            </a:extLst>
          </p:cNvPr>
          <p:cNvSpPr/>
          <p:nvPr/>
        </p:nvSpPr>
        <p:spPr>
          <a:xfrm>
            <a:off x="970722" y="4514330"/>
            <a:ext cx="9606825" cy="13432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Как</a:t>
            </a:r>
            <a:r>
              <a:rPr dirty="0"/>
              <a:t> </a:t>
            </a:r>
            <a:r>
              <a:rPr lang="bg-BG" dirty="0"/>
              <a:t>р</a:t>
            </a:r>
            <a:r>
              <a:rPr dirty="0" err="1"/>
              <a:t>егламентът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В</a:t>
            </a:r>
            <a:r>
              <a:rPr lang="bg-BG" dirty="0"/>
              <a:t>Л</a:t>
            </a:r>
            <a:r>
              <a:rPr dirty="0"/>
              <a:t>П </a:t>
            </a:r>
            <a:r>
              <a:rPr dirty="0" err="1"/>
              <a:t>допринася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постигането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тези</a:t>
            </a:r>
            <a:r>
              <a:rPr dirty="0"/>
              <a:t> </a:t>
            </a:r>
            <a:r>
              <a:rPr dirty="0" err="1"/>
              <a:t>общи</a:t>
            </a:r>
            <a:r>
              <a:rPr dirty="0"/>
              <a:t> </a:t>
            </a:r>
            <a:r>
              <a:rPr dirty="0" err="1"/>
              <a:t>цели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A52C88-F346-F142-C63E-B8E061772F30}"/>
              </a:ext>
            </a:extLst>
          </p:cNvPr>
          <p:cNvSpPr/>
          <p:nvPr/>
        </p:nvSpPr>
        <p:spPr>
          <a:xfrm>
            <a:off x="970722" y="1265217"/>
            <a:ext cx="9606825" cy="1624556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Нашата</a:t>
            </a:r>
            <a:r>
              <a:rPr dirty="0"/>
              <a:t> </a:t>
            </a:r>
            <a:r>
              <a:rPr dirty="0" err="1"/>
              <a:t>мисия</a:t>
            </a:r>
            <a:r>
              <a:rPr dirty="0"/>
              <a:t>:</a:t>
            </a:r>
          </a:p>
          <a:p>
            <a:pPr marL="714375" lvl="2">
              <a:defRPr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„</a:t>
            </a:r>
            <a:r>
              <a:rPr i="1" dirty="0" err="1"/>
              <a:t>Превръщане</a:t>
            </a:r>
            <a:r>
              <a:rPr i="1" dirty="0"/>
              <a:t> </a:t>
            </a:r>
            <a:r>
              <a:rPr i="1" dirty="0" err="1"/>
              <a:t>на</a:t>
            </a:r>
            <a:r>
              <a:rPr i="1" dirty="0"/>
              <a:t> </a:t>
            </a:r>
            <a:r>
              <a:rPr i="1" dirty="0" err="1">
                <a:effectLst/>
              </a:rPr>
              <a:t>здравето</a:t>
            </a:r>
            <a:r>
              <a:rPr i="1" dirty="0">
                <a:effectLst/>
              </a:rPr>
              <a:t> и </a:t>
            </a:r>
            <a:r>
              <a:rPr i="1" dirty="0" err="1">
                <a:effectLst/>
              </a:rPr>
              <a:t>безопасността</a:t>
            </a:r>
            <a:r>
              <a:rPr i="1" dirty="0">
                <a:effectLst/>
              </a:rPr>
              <a:t> </a:t>
            </a:r>
            <a:r>
              <a:rPr i="1" dirty="0" err="1">
                <a:effectLst/>
              </a:rPr>
              <a:t>на</a:t>
            </a:r>
            <a:r>
              <a:rPr i="1" dirty="0">
                <a:effectLst/>
              </a:rPr>
              <a:t> </a:t>
            </a:r>
            <a:r>
              <a:rPr i="1" dirty="0" err="1">
                <a:effectLst/>
              </a:rPr>
              <a:t>гражданите</a:t>
            </a:r>
            <a:r>
              <a:rPr i="1" dirty="0">
                <a:effectLst/>
              </a:rPr>
              <a:t> </a:t>
            </a:r>
            <a:r>
              <a:rPr i="1" dirty="0" err="1">
                <a:effectLst/>
              </a:rPr>
              <a:t>на</a:t>
            </a:r>
            <a:r>
              <a:rPr i="1" dirty="0">
                <a:effectLst/>
              </a:rPr>
              <a:t> ЕС в </a:t>
            </a:r>
            <a:r>
              <a:rPr i="1" dirty="0" err="1">
                <a:effectLst/>
              </a:rPr>
              <a:t>двигател</a:t>
            </a:r>
            <a:r>
              <a:rPr i="1" dirty="0">
                <a:effectLst/>
              </a:rPr>
              <a:t> </a:t>
            </a:r>
            <a:r>
              <a:rPr i="1" dirty="0" err="1">
                <a:effectLst/>
              </a:rPr>
              <a:t>на</a:t>
            </a:r>
            <a:r>
              <a:rPr i="1" dirty="0">
                <a:effectLst/>
              </a:rPr>
              <a:t> </a:t>
            </a:r>
            <a:r>
              <a:rPr i="1" dirty="0" err="1">
                <a:effectLst/>
              </a:rPr>
              <a:t>устойчивия</a:t>
            </a:r>
            <a:r>
              <a:rPr i="1" dirty="0">
                <a:effectLst/>
              </a:rPr>
              <a:t> </a:t>
            </a:r>
            <a:r>
              <a:rPr i="1" dirty="0" err="1">
                <a:effectLst/>
              </a:rPr>
              <a:t>икономически</a:t>
            </a:r>
            <a:r>
              <a:rPr i="1" dirty="0">
                <a:effectLst/>
              </a:rPr>
              <a:t> </a:t>
            </a:r>
            <a:r>
              <a:rPr i="1" dirty="0" err="1">
                <a:effectLst/>
              </a:rPr>
              <a:t>растеж</a:t>
            </a:r>
            <a:r>
              <a:rPr dirty="0">
                <a:effectLst/>
              </a:rPr>
              <a:t>“</a:t>
            </a:r>
            <a:endParaRPr sz="28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ardrop 8"/>
          <p:cNvSpPr/>
          <p:nvPr/>
        </p:nvSpPr>
        <p:spPr>
          <a:xfrm>
            <a:off x="6235960" y="4756300"/>
            <a:ext cx="2459198" cy="1342982"/>
          </a:xfrm>
          <a:prstGeom prst="teardrop">
            <a:avLst>
              <a:gd name="adj" fmla="val 110995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bg-BG" dirty="0"/>
              <a:t>Насърчаване на </a:t>
            </a:r>
            <a:r>
              <a:rPr dirty="0" err="1"/>
              <a:t>иновациите</a:t>
            </a:r>
            <a:endParaRPr dirty="0"/>
          </a:p>
        </p:txBody>
      </p:sp>
      <p:sp>
        <p:nvSpPr>
          <p:cNvPr id="17" name="Teardrop 16"/>
          <p:cNvSpPr/>
          <p:nvPr/>
        </p:nvSpPr>
        <p:spPr>
          <a:xfrm>
            <a:off x="8807573" y="4635907"/>
            <a:ext cx="2303506" cy="1463375"/>
          </a:xfrm>
          <a:prstGeom prst="teardrop">
            <a:avLst>
              <a:gd name="adj" fmla="val 111298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Ограничен</a:t>
            </a:r>
            <a:r>
              <a:rPr lang="bg-BG" dirty="0"/>
              <a:t>и </a:t>
            </a:r>
            <a:r>
              <a:rPr dirty="0" err="1"/>
              <a:t>пазари</a:t>
            </a:r>
            <a:endParaRPr dirty="0"/>
          </a:p>
        </p:txBody>
      </p:sp>
      <p:sp>
        <p:nvSpPr>
          <p:cNvPr id="18" name="Teardrop 17"/>
          <p:cNvSpPr/>
          <p:nvPr/>
        </p:nvSpPr>
        <p:spPr>
          <a:xfrm>
            <a:off x="4683840" y="1569530"/>
            <a:ext cx="2459438" cy="1376661"/>
          </a:xfrm>
          <a:prstGeom prst="teardrop">
            <a:avLst>
              <a:gd name="adj" fmla="val 114160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Достъп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lang="bg-BG" dirty="0"/>
              <a:t>информация</a:t>
            </a:r>
            <a:endParaRPr dirty="0"/>
          </a:p>
        </p:txBody>
      </p:sp>
      <p:sp>
        <p:nvSpPr>
          <p:cNvPr id="19" name="Teardrop 18"/>
          <p:cNvSpPr/>
          <p:nvPr/>
        </p:nvSpPr>
        <p:spPr>
          <a:xfrm>
            <a:off x="7377544" y="1571641"/>
            <a:ext cx="2303506" cy="1376661"/>
          </a:xfrm>
          <a:prstGeom prst="teardrop">
            <a:avLst>
              <a:gd name="adj" fmla="val 112297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Принос</a:t>
            </a:r>
            <a:r>
              <a:rPr dirty="0"/>
              <a:t> </a:t>
            </a:r>
            <a:r>
              <a:rPr dirty="0" err="1"/>
              <a:t>към</a:t>
            </a:r>
            <a:r>
              <a:rPr dirty="0"/>
              <a:t> </a:t>
            </a:r>
            <a:r>
              <a:rPr dirty="0" err="1"/>
              <a:t>целите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F2F</a:t>
            </a:r>
          </a:p>
        </p:txBody>
      </p:sp>
      <p:sp>
        <p:nvSpPr>
          <p:cNvPr id="2" name="Teardrop 1"/>
          <p:cNvSpPr/>
          <p:nvPr/>
        </p:nvSpPr>
        <p:spPr>
          <a:xfrm>
            <a:off x="9627675" y="2342606"/>
            <a:ext cx="2215982" cy="1679267"/>
          </a:xfrm>
          <a:prstGeom prst="teardrop">
            <a:avLst>
              <a:gd name="adj" fmla="val 106857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bg-BG" dirty="0"/>
              <a:t>Модерна и новаторска законова рамка</a:t>
            </a:r>
            <a:endParaRPr dirty="0"/>
          </a:p>
        </p:txBody>
      </p:sp>
      <p:sp>
        <p:nvSpPr>
          <p:cNvPr id="12" name="Teardrop 11"/>
          <p:cNvSpPr/>
          <p:nvPr/>
        </p:nvSpPr>
        <p:spPr>
          <a:xfrm>
            <a:off x="2901948" y="4623614"/>
            <a:ext cx="3277805" cy="1543133"/>
          </a:xfrm>
          <a:prstGeom prst="teardrop">
            <a:avLst>
              <a:gd name="adj" fmla="val 105815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Рационализиран</a:t>
            </a:r>
            <a:r>
              <a:rPr lang="bg-BG" dirty="0"/>
              <a:t>и </a:t>
            </a:r>
            <a:r>
              <a:rPr dirty="0" err="1"/>
              <a:t>процедури</a:t>
            </a:r>
            <a:r>
              <a:rPr dirty="0"/>
              <a:t> </a:t>
            </a:r>
            <a:r>
              <a:rPr lang="bg-BG" dirty="0"/>
              <a:t>и п</a:t>
            </a:r>
            <a:r>
              <a:rPr dirty="0" err="1"/>
              <a:t>роцеси</a:t>
            </a:r>
            <a:endParaRPr dirty="0"/>
          </a:p>
        </p:txBody>
      </p:sp>
      <p:sp>
        <p:nvSpPr>
          <p:cNvPr id="10" name="Teardrop 9"/>
          <p:cNvSpPr/>
          <p:nvPr/>
        </p:nvSpPr>
        <p:spPr>
          <a:xfrm>
            <a:off x="705395" y="4703621"/>
            <a:ext cx="2140346" cy="1327948"/>
          </a:xfrm>
          <a:prstGeom prst="teardrop">
            <a:avLst>
              <a:gd name="adj" fmla="val 106528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ClrTx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bg-BG" dirty="0"/>
              <a:t>Подобрено </a:t>
            </a:r>
            <a:r>
              <a:rPr lang="ru-RU" sz="1800" dirty="0"/>
              <a:t>наличие на ВМП</a:t>
            </a:r>
            <a:endParaRPr dirty="0"/>
          </a:p>
        </p:txBody>
      </p:sp>
      <p:sp>
        <p:nvSpPr>
          <p:cNvPr id="11" name="Teardrop 10"/>
          <p:cNvSpPr/>
          <p:nvPr/>
        </p:nvSpPr>
        <p:spPr>
          <a:xfrm>
            <a:off x="970723" y="1462214"/>
            <a:ext cx="3575152" cy="1543133"/>
          </a:xfrm>
          <a:prstGeom prst="teardrop">
            <a:avLst>
              <a:gd name="adj" fmla="val 114943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bg-BG" dirty="0"/>
              <a:t>Намаляване на </a:t>
            </a:r>
            <a:r>
              <a:rPr dirty="0" err="1"/>
              <a:t>административна</a:t>
            </a:r>
            <a:r>
              <a:rPr lang="bg-BG" dirty="0"/>
              <a:t>та</a:t>
            </a:r>
            <a:r>
              <a:rPr dirty="0"/>
              <a:t> </a:t>
            </a:r>
            <a:r>
              <a:rPr dirty="0" err="1"/>
              <a:t>тежест</a:t>
            </a:r>
            <a:r>
              <a:rPr dirty="0"/>
              <a:t> </a:t>
            </a:r>
            <a:endParaRPr kumimoji="0" sz="1800" b="0" i="0" u="none" strike="noStrike" kern="1200" cap="none" normalizeH="0" baseline="0" dirty="0">
              <a:ln>
                <a:noFill/>
              </a:ln>
              <a:solidFill>
                <a:srgbClr val="024B9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Новаторски подход</a:t>
            </a:r>
            <a:endParaRPr dirty="0"/>
          </a:p>
        </p:txBody>
      </p:sp>
      <p:sp>
        <p:nvSpPr>
          <p:cNvPr id="8" name="Teardrop 7"/>
          <p:cNvSpPr/>
          <p:nvPr/>
        </p:nvSpPr>
        <p:spPr>
          <a:xfrm>
            <a:off x="1028358" y="3107059"/>
            <a:ext cx="2538104" cy="1327948"/>
          </a:xfrm>
          <a:prstGeom prst="teardrop">
            <a:avLst>
              <a:gd name="adj" fmla="val 109410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bg-BG" dirty="0"/>
              <a:t>Пригодност</a:t>
            </a:r>
            <a:endParaRPr dirty="0"/>
          </a:p>
        </p:txBody>
      </p:sp>
      <p:sp>
        <p:nvSpPr>
          <p:cNvPr id="14" name="Teardrop 13"/>
          <p:cNvSpPr/>
          <p:nvPr/>
        </p:nvSpPr>
        <p:spPr>
          <a:xfrm>
            <a:off x="4058195" y="3107059"/>
            <a:ext cx="2652372" cy="1317138"/>
          </a:xfrm>
          <a:prstGeom prst="teardrop">
            <a:avLst>
              <a:gd name="adj" fmla="val 109631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u="sng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Борба</a:t>
            </a:r>
            <a:r>
              <a:rPr dirty="0"/>
              <a:t> с АМР</a:t>
            </a:r>
          </a:p>
        </p:txBody>
      </p:sp>
      <p:sp>
        <p:nvSpPr>
          <p:cNvPr id="16" name="Teardrop 15"/>
          <p:cNvSpPr/>
          <p:nvPr/>
        </p:nvSpPr>
        <p:spPr>
          <a:xfrm>
            <a:off x="6933971" y="3085157"/>
            <a:ext cx="2459438" cy="1226541"/>
          </a:xfrm>
          <a:prstGeom prst="teardrop">
            <a:avLst>
              <a:gd name="adj" fmla="val 113509"/>
            </a:avLst>
          </a:prstGeom>
          <a:solidFill>
            <a:schemeClr val="tx2"/>
          </a:solidFill>
          <a:ln w="28575">
            <a:solidFill>
              <a:srgbClr val="024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Прозрачност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6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7" grpId="0" uiExpand="1" build="p" animBg="1"/>
      <p:bldP spid="18" grpId="0" uiExpand="1" build="p" animBg="1"/>
      <p:bldP spid="19" grpId="0" build="p" animBg="1"/>
      <p:bldP spid="2" grpId="0" build="p" animBg="1"/>
      <p:bldP spid="12" grpId="0" build="p" animBg="1"/>
      <p:bldP spid="10" grpId="0" build="p" animBg="1"/>
      <p:bldP spid="11" grpId="0" build="p" animBg="1"/>
      <p:bldP spid="8" grpId="0" build="p" animBg="1"/>
      <p:bldP spid="14" grpId="0" uiExpand="1" build="p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36C9F-88D3-BD15-0036-0049CB5B6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655086"/>
            <a:ext cx="5328000" cy="3076974"/>
          </a:xfrm>
        </p:spPr>
        <p:txBody>
          <a:bodyPr/>
          <a:lstStyle/>
          <a:p>
            <a:pPr marL="76200" indent="0">
              <a:buNone/>
            </a:pPr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  <a:defRPr sz="2400">
                <a:solidFill>
                  <a:srgbClr val="003399"/>
                </a:solidFill>
                <a:latin typeface="EC Square Sans Pro" panose="020B0506040000020004" pitchFamily="34" charset="0"/>
              </a:defRPr>
            </a:pPr>
            <a:r>
              <a:rPr b="1" dirty="0" err="1"/>
              <a:t>Прогнози</a:t>
            </a:r>
            <a:r>
              <a:rPr b="1" dirty="0"/>
              <a:t> </a:t>
            </a:r>
            <a:r>
              <a:rPr b="1" dirty="0" err="1"/>
              <a:t>от</a:t>
            </a:r>
            <a:r>
              <a:rPr b="1" dirty="0"/>
              <a:t> 2025 г. </a:t>
            </a:r>
            <a:r>
              <a:rPr b="1" dirty="0" err="1"/>
              <a:t>до</a:t>
            </a:r>
            <a:r>
              <a:rPr b="1" dirty="0"/>
              <a:t> 2050 г.</a:t>
            </a:r>
            <a:r>
              <a:rPr baseline="30000" dirty="0"/>
              <a:t>1</a:t>
            </a:r>
            <a:r>
              <a:rPr b="1" dirty="0"/>
              <a:t>:</a:t>
            </a:r>
          </a:p>
          <a:p>
            <a:pPr algn="ctr"/>
            <a:endParaRPr sz="1400" dirty="0">
              <a:solidFill>
                <a:srgbClr val="3F4A52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  <a:defRPr sz="2400" b="1">
                <a:latin typeface="EC Square Sans Pro" panose="020B0506040000020004" pitchFamily="34" charset="0"/>
              </a:defRPr>
            </a:pPr>
            <a:r>
              <a:rPr dirty="0">
                <a:solidFill>
                  <a:srgbClr val="FF0000"/>
                </a:solidFill>
              </a:rPr>
              <a:t>39 </a:t>
            </a:r>
            <a:r>
              <a:rPr dirty="0" err="1">
                <a:solidFill>
                  <a:srgbClr val="FF0000"/>
                </a:solidFill>
              </a:rPr>
              <a:t>милиона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смъртни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случая</a:t>
            </a:r>
            <a:r>
              <a:rPr dirty="0">
                <a:solidFill>
                  <a:srgbClr val="FF0000"/>
                </a:solidFill>
              </a:rPr>
              <a:t>,</a:t>
            </a:r>
            <a:r>
              <a:rPr dirty="0">
                <a:solidFill>
                  <a:srgbClr val="003399"/>
                </a:solidFill>
              </a:rPr>
              <a:t> </a:t>
            </a:r>
            <a:r>
              <a:rPr dirty="0" err="1">
                <a:solidFill>
                  <a:srgbClr val="003399"/>
                </a:solidFill>
              </a:rPr>
              <a:t>дължащи</a:t>
            </a:r>
            <a:r>
              <a:rPr dirty="0">
                <a:solidFill>
                  <a:srgbClr val="003399"/>
                </a:solidFill>
              </a:rPr>
              <a:t> </a:t>
            </a:r>
            <a:r>
              <a:rPr dirty="0" err="1">
                <a:solidFill>
                  <a:srgbClr val="003399"/>
                </a:solidFill>
              </a:rPr>
              <a:t>се</a:t>
            </a:r>
            <a:r>
              <a:rPr dirty="0">
                <a:solidFill>
                  <a:srgbClr val="003399"/>
                </a:solidFill>
              </a:rPr>
              <a:t> </a:t>
            </a:r>
            <a:r>
              <a:rPr dirty="0" err="1">
                <a:solidFill>
                  <a:srgbClr val="003399"/>
                </a:solidFill>
              </a:rPr>
              <a:t>на</a:t>
            </a:r>
            <a:r>
              <a:rPr dirty="0">
                <a:solidFill>
                  <a:srgbClr val="003399"/>
                </a:solidFill>
              </a:rPr>
              <a:t> АМР</a:t>
            </a:r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</a:pPr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marL="76200" indent="0" algn="ctr">
              <a:buNone/>
              <a:defRPr sz="2400" b="1">
                <a:latin typeface="EC Square Sans Pro" panose="020B0506040000020004" pitchFamily="34" charset="0"/>
              </a:defRPr>
            </a:pPr>
            <a:r>
              <a:rPr dirty="0">
                <a:solidFill>
                  <a:srgbClr val="FF0000"/>
                </a:solidFill>
              </a:rPr>
              <a:t>169 </a:t>
            </a:r>
            <a:r>
              <a:rPr dirty="0" err="1">
                <a:solidFill>
                  <a:srgbClr val="FF0000"/>
                </a:solidFill>
              </a:rPr>
              <a:t>милиона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смъртни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случая</a:t>
            </a:r>
            <a:r>
              <a:rPr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,</a:t>
            </a:r>
            <a:r>
              <a:rPr dirty="0">
                <a:solidFill>
                  <a:srgbClr val="003399"/>
                </a:solidFill>
              </a:rPr>
              <a:t> </a:t>
            </a:r>
            <a:r>
              <a:rPr dirty="0" err="1">
                <a:solidFill>
                  <a:srgbClr val="003399"/>
                </a:solidFill>
              </a:rPr>
              <a:t>свързани</a:t>
            </a:r>
            <a:r>
              <a:rPr dirty="0">
                <a:solidFill>
                  <a:srgbClr val="003399"/>
                </a:solidFill>
              </a:rPr>
              <a:t> с АМР</a:t>
            </a:r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173CC7-26DF-1A0F-60F5-CAC6A898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Антимикробна</a:t>
            </a:r>
            <a:r>
              <a:rPr dirty="0"/>
              <a:t> </a:t>
            </a:r>
            <a:r>
              <a:rPr dirty="0" err="1"/>
              <a:t>резистентност</a:t>
            </a:r>
            <a:r>
              <a:rPr dirty="0"/>
              <a:t>:</a:t>
            </a:r>
            <a:br>
              <a:rPr lang="bg-BG" dirty="0"/>
            </a:br>
            <a:r>
              <a:rPr dirty="0" err="1"/>
              <a:t>Глобална</a:t>
            </a:r>
            <a:r>
              <a:rPr dirty="0"/>
              <a:t> </a:t>
            </a:r>
            <a:r>
              <a:rPr dirty="0" err="1"/>
              <a:t>заплаха</a:t>
            </a:r>
            <a:endParaRPr dirty="0"/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FEB012CC-3363-7E59-3B45-1CAC4939DB2D}"/>
              </a:ext>
            </a:extLst>
          </p:cNvPr>
          <p:cNvSpPr txBox="1"/>
          <p:nvPr/>
        </p:nvSpPr>
        <p:spPr>
          <a:xfrm>
            <a:off x="6542477" y="1689436"/>
            <a:ext cx="5476259" cy="829461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>
              <a:defRPr sz="4791">
                <a:solidFill>
                  <a:schemeClr val="bg1"/>
                </a:solidFill>
                <a:latin typeface="EC Square Sans Pro" panose="020B0506040000020004" pitchFamily="34" charset="0"/>
              </a:defRPr>
            </a:pPr>
            <a:r>
              <a:t>Икономическа цена</a:t>
            </a:r>
          </a:p>
        </p:txBody>
      </p:sp>
      <p:sp>
        <p:nvSpPr>
          <p:cNvPr id="12" name="CuadroTexto 10">
            <a:extLst>
              <a:ext uri="{FF2B5EF4-FFF2-40B4-BE49-F238E27FC236}">
                <a16:creationId xmlns:a16="http://schemas.microsoft.com/office/drawing/2014/main" id="{E168A7FC-4402-C292-9FCC-11853C682CBA}"/>
              </a:ext>
            </a:extLst>
          </p:cNvPr>
          <p:cNvSpPr txBox="1"/>
          <p:nvPr/>
        </p:nvSpPr>
        <p:spPr>
          <a:xfrm>
            <a:off x="6542477" y="2912396"/>
            <a:ext cx="49438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003399"/>
                </a:solidFill>
                <a:latin typeface="EC Square Sans Pro" panose="020B0506040000020004" pitchFamily="34" charset="0"/>
              </a:defRPr>
            </a:pPr>
            <a:r>
              <a:rPr dirty="0" err="1"/>
              <a:t>Разходи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здравните</a:t>
            </a:r>
            <a:r>
              <a:rPr dirty="0"/>
              <a:t> </a:t>
            </a:r>
            <a:r>
              <a:rPr dirty="0" err="1"/>
              <a:t>системи</a:t>
            </a:r>
            <a:r>
              <a:rPr dirty="0"/>
              <a:t>:</a:t>
            </a:r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ctr">
              <a:defRPr sz="2400" b="1">
                <a:solidFill>
                  <a:srgbClr val="FF0000"/>
                </a:solidFill>
                <a:latin typeface="EC Square Sans Pro" panose="020B0506040000020004" pitchFamily="34" charset="0"/>
              </a:defRPr>
            </a:pPr>
            <a:r>
              <a:rPr dirty="0"/>
              <a:t>28,9 </a:t>
            </a:r>
            <a:r>
              <a:rPr dirty="0" err="1"/>
              <a:t>милиарда</a:t>
            </a:r>
            <a:r>
              <a:rPr dirty="0"/>
              <a:t> </a:t>
            </a:r>
            <a:r>
              <a:rPr dirty="0" err="1"/>
              <a:t>щатски</a:t>
            </a:r>
            <a:r>
              <a:rPr dirty="0"/>
              <a:t> </a:t>
            </a:r>
            <a:r>
              <a:rPr dirty="0" err="1"/>
              <a:t>долара</a:t>
            </a:r>
            <a:r>
              <a:rPr lang="bg-BG" dirty="0"/>
              <a:t> (по ППС)</a:t>
            </a:r>
            <a:r>
              <a:rPr dirty="0"/>
              <a:t> </a:t>
            </a:r>
            <a:r>
              <a:rPr dirty="0" err="1"/>
              <a:t>всяка</a:t>
            </a:r>
            <a:r>
              <a:rPr dirty="0"/>
              <a:t> </a:t>
            </a:r>
            <a:r>
              <a:rPr dirty="0" err="1"/>
              <a:t>година</a:t>
            </a:r>
            <a:r>
              <a:rPr dirty="0"/>
              <a:t> </a:t>
            </a:r>
          </a:p>
          <a:p>
            <a:pPr algn="ctr"/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ctr">
              <a:defRPr sz="2400" b="1">
                <a:solidFill>
                  <a:srgbClr val="003399"/>
                </a:solidFill>
                <a:latin typeface="EC Square Sans Pro" panose="020B0506040000020004" pitchFamily="34" charset="0"/>
              </a:defRPr>
            </a:pPr>
            <a:r>
              <a:rPr dirty="0" err="1"/>
              <a:t>Разходи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икономиките</a:t>
            </a:r>
            <a:r>
              <a:rPr dirty="0"/>
              <a:t> </a:t>
            </a:r>
            <a:r>
              <a:rPr dirty="0" err="1"/>
              <a:t>като</a:t>
            </a:r>
            <a:r>
              <a:rPr dirty="0"/>
              <a:t> </a:t>
            </a:r>
            <a:r>
              <a:rPr dirty="0" err="1"/>
              <a:t>цяло</a:t>
            </a:r>
            <a:r>
              <a:rPr dirty="0"/>
              <a:t>:</a:t>
            </a:r>
            <a:endParaRPr sz="24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pPr algn="ctr">
              <a:defRPr sz="2400">
                <a:solidFill>
                  <a:srgbClr val="FF0000"/>
                </a:solidFill>
                <a:latin typeface="EC Square Sans Pro" panose="020B0506040000020004" pitchFamily="34" charset="0"/>
              </a:defRPr>
            </a:pPr>
            <a:r>
              <a:rPr b="1" dirty="0"/>
              <a:t>36,9 </a:t>
            </a:r>
            <a:r>
              <a:rPr b="1" dirty="0" err="1"/>
              <a:t>милиарда</a:t>
            </a:r>
            <a:r>
              <a:rPr b="1" dirty="0"/>
              <a:t> </a:t>
            </a:r>
            <a:r>
              <a:rPr b="1" dirty="0" err="1"/>
              <a:t>щатски</a:t>
            </a:r>
            <a:r>
              <a:rPr b="1" dirty="0"/>
              <a:t> </a:t>
            </a:r>
            <a:r>
              <a:rPr b="1" dirty="0" err="1"/>
              <a:t>долара</a:t>
            </a:r>
            <a:r>
              <a:rPr lang="bg-BG" b="1" dirty="0"/>
              <a:t> (по ППС)</a:t>
            </a:r>
            <a:r>
              <a:rPr baseline="30000" dirty="0"/>
              <a:t>2</a:t>
            </a:r>
            <a:endParaRPr b="1" dirty="0"/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57566333-BA5F-94C8-EB56-499B982E658B}"/>
              </a:ext>
            </a:extLst>
          </p:cNvPr>
          <p:cNvSpPr txBox="1"/>
          <p:nvPr/>
        </p:nvSpPr>
        <p:spPr>
          <a:xfrm>
            <a:off x="838198" y="1689311"/>
            <a:ext cx="5476259" cy="829586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>
              <a:defRPr sz="4791">
                <a:solidFill>
                  <a:schemeClr val="bg1"/>
                </a:solidFill>
                <a:latin typeface="EC Square Sans Pro" panose="020B0506040000020004" pitchFamily="34" charset="0"/>
              </a:defRPr>
            </a:pPr>
            <a:r>
              <a:t>Тежест на АМР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EC5B1-5773-CD53-FF9C-36334C12681E}"/>
              </a:ext>
            </a:extLst>
          </p:cNvPr>
          <p:cNvSpPr txBox="1"/>
          <p:nvPr/>
        </p:nvSpPr>
        <p:spPr>
          <a:xfrm>
            <a:off x="970722" y="5868249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aseline="30000"/>
              <a:t>1</a:t>
            </a:r>
            <a:r>
              <a:t> </a:t>
            </a:r>
            <a:r>
              <a:rPr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Naghavi et al., </a:t>
            </a:r>
            <a:r>
              <a:rPr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Lancet</a:t>
            </a:r>
            <a:r>
              <a:rPr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404.10459 (2024): 1199—1226.	</a:t>
            </a:r>
            <a:r>
              <a:rPr baseline="30000"/>
              <a:t>2</a:t>
            </a:r>
            <a:r>
              <a:t> ОИСР, </a:t>
            </a:r>
            <a:r>
              <a:rPr>
                <a:effectLst/>
                <a:latin typeface="Noto Sans" panose="020B0502040504020204" pitchFamily="34" charset="0"/>
                <a:hlinkClick r:id="rId3"/>
              </a:rPr>
              <a:t>https://doi.org/10.1787/ce44c755-en</a:t>
            </a:r>
            <a:r>
              <a:rPr>
                <a:solidFill>
                  <a:srgbClr val="586179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r>
              <a:rPr>
                <a:solidFill>
                  <a:srgbClr val="586179"/>
                </a:solidFill>
                <a:latin typeface="Noto Sans" panose="020B0502040504020204" pitchFamily="34" charset="0"/>
              </a:rPr>
              <a:t>						</a:t>
            </a:r>
            <a:r>
              <a:rPr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ППС = паритет на покупателната способност</a:t>
            </a:r>
          </a:p>
        </p:txBody>
      </p:sp>
    </p:spTree>
    <p:extLst>
      <p:ext uri="{BB962C8B-B14F-4D97-AF65-F5344CB8AC3E}">
        <p14:creationId xmlns:p14="http://schemas.microsoft.com/office/powerpoint/2010/main" val="340958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272831-2500-41C1-7F9D-F5A5D77932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316" b="24671"/>
          <a:stretch/>
        </p:blipFill>
        <p:spPr>
          <a:xfrm>
            <a:off x="20" y="10"/>
            <a:ext cx="12191980" cy="342899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39833-19BA-581A-D4E6-B3373DB7F0DC}"/>
              </a:ext>
            </a:extLst>
          </p:cNvPr>
          <p:cNvSpPr txBox="1"/>
          <p:nvPr/>
        </p:nvSpPr>
        <p:spPr>
          <a:xfrm>
            <a:off x="1560845" y="3632809"/>
            <a:ext cx="10515600" cy="2610699"/>
          </a:xfrm>
          <a:prstGeom prst="rect">
            <a:avLst/>
          </a:prstGeom>
        </p:spPr>
        <p:txBody>
          <a:bodyPr vert="horz" lIns="91440" tIns="45720" rIns="91440" bIns="45720">
            <a:normAutofit fontScale="92500" lnSpcReduction="10000"/>
          </a:bodyPr>
          <a:lstStyle/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Зоонозни</a:t>
            </a:r>
            <a:r>
              <a:rPr dirty="0"/>
              <a:t> </a:t>
            </a:r>
            <a:r>
              <a:rPr dirty="0" err="1"/>
              <a:t>болести</a:t>
            </a:r>
            <a:endParaRPr dirty="0"/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АМР</a:t>
            </a:r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Безопасност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храните</a:t>
            </a:r>
            <a:endParaRPr dirty="0"/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Околната</a:t>
            </a:r>
            <a:r>
              <a:rPr dirty="0"/>
              <a:t> </a:t>
            </a:r>
            <a:r>
              <a:rPr dirty="0" err="1"/>
              <a:t>среда</a:t>
            </a:r>
            <a:endParaRPr dirty="0"/>
          </a:p>
          <a:p>
            <a:pPr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Незаразни</a:t>
            </a:r>
            <a:r>
              <a:rPr dirty="0"/>
              <a:t> </a:t>
            </a:r>
            <a:r>
              <a:rPr dirty="0" err="1"/>
              <a:t>болести</a:t>
            </a:r>
            <a:endParaRPr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DF6D407-FAF9-596F-6E88-52B1B739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03" y="3646929"/>
            <a:ext cx="29257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1C74A2-1FA4-E45C-575D-1159842962D5}"/>
              </a:ext>
            </a:extLst>
          </p:cNvPr>
          <p:cNvSpPr/>
          <p:nvPr/>
        </p:nvSpPr>
        <p:spPr>
          <a:xfrm>
            <a:off x="9438571" y="3646929"/>
            <a:ext cx="2493968" cy="957429"/>
          </a:xfrm>
          <a:prstGeom prst="rect">
            <a:avLst/>
          </a:prstGeom>
          <a:solidFill>
            <a:schemeClr val="bg1"/>
          </a:solidFill>
          <a:ln w="28575">
            <a:solidFill>
              <a:srgbClr val="02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„</a:t>
            </a:r>
            <a:r>
              <a:rPr dirty="0" err="1"/>
              <a:t>хигиената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животните</a:t>
            </a:r>
            <a:r>
              <a:rPr dirty="0"/>
              <a:t> е </a:t>
            </a:r>
            <a:r>
              <a:rPr dirty="0" err="1"/>
              <a:t>здравето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хората</a:t>
            </a:r>
            <a:r>
              <a:rPr dirty="0"/>
              <a:t>“</a:t>
            </a:r>
            <a:endParaRPr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8517F-DBB6-5CAF-94B0-10450FF863DA}"/>
              </a:ext>
            </a:extLst>
          </p:cNvPr>
          <p:cNvSpPr txBox="1"/>
          <p:nvPr/>
        </p:nvSpPr>
        <p:spPr>
          <a:xfrm>
            <a:off x="3267075" y="0"/>
            <a:ext cx="8924905" cy="342899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endParaRPr lang="ru-RU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/>
            <a:r>
              <a:rPr lang="ru-RU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„Между хуманната и ветеринарната медицина няма разделителна линия и не би трябвало да има.“</a:t>
            </a:r>
            <a:endParaRPr lang="en-GB" sz="320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bg-B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Рудолф </a:t>
            </a:r>
            <a:r>
              <a:rPr lang="bg-BG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Вирхов</a:t>
            </a:r>
            <a:r>
              <a:rPr lang="bg-BG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073809-F3AD-3B2C-02B1-F00F277F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45" y="2583056"/>
            <a:ext cx="5405485" cy="845944"/>
          </a:xfrm>
        </p:spPr>
        <p:txBody>
          <a:bodyPr vert="horz" lIns="91440" tIns="45720" rIns="91440" bIns="0" anchor="b" anchorCtr="0">
            <a:normAutofit fontScale="90000"/>
          </a:bodyPr>
          <a:lstStyle/>
          <a:p>
            <a:pPr>
              <a:defRPr b="1" u="sng">
                <a:solidFill>
                  <a:srgbClr val="00449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Концепция</a:t>
            </a:r>
            <a:r>
              <a:rPr dirty="0"/>
              <a:t> „</a:t>
            </a:r>
            <a:r>
              <a:rPr dirty="0" err="1"/>
              <a:t>Едно</a:t>
            </a:r>
            <a:r>
              <a:rPr dirty="0"/>
              <a:t> </a:t>
            </a:r>
            <a:r>
              <a:rPr dirty="0" err="1"/>
              <a:t>здраве</a:t>
            </a:r>
            <a:r>
              <a:rPr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587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6229352" cy="3906435"/>
          </a:xfrm>
        </p:spPr>
        <p:txBody>
          <a:bodyPr/>
          <a:lstStyle/>
          <a:p>
            <a:pPr>
              <a:defRPr>
                <a:solidFill>
                  <a:schemeClr val="bg2"/>
                </a:solidFill>
              </a:defRPr>
            </a:pPr>
            <a:r>
              <a:rPr dirty="0" err="1"/>
              <a:t>Ориентиран</a:t>
            </a:r>
            <a:r>
              <a:rPr dirty="0"/>
              <a:t> </a:t>
            </a:r>
            <a:r>
              <a:rPr dirty="0" err="1"/>
              <a:t>към</a:t>
            </a:r>
            <a:r>
              <a:rPr dirty="0"/>
              <a:t> </a:t>
            </a:r>
            <a:r>
              <a:rPr dirty="0" err="1"/>
              <a:t>бъдещето</a:t>
            </a:r>
            <a:r>
              <a:rPr dirty="0"/>
              <a:t> </a:t>
            </a:r>
            <a:r>
              <a:rPr dirty="0" err="1"/>
              <a:t>регламент</a:t>
            </a:r>
            <a:endParaRPr dirty="0"/>
          </a:p>
          <a:p>
            <a:endParaRPr dirty="0">
              <a:solidFill>
                <a:schemeClr val="bg2"/>
              </a:solidFill>
            </a:endParaRPr>
          </a:p>
          <a:p>
            <a:pPr>
              <a:defRPr>
                <a:solidFill>
                  <a:schemeClr val="bg2"/>
                </a:solidFill>
              </a:defRPr>
            </a:pPr>
            <a:r>
              <a:rPr dirty="0" err="1"/>
              <a:t>Новаторски</a:t>
            </a:r>
            <a:r>
              <a:rPr dirty="0"/>
              <a:t> </a:t>
            </a:r>
            <a:r>
              <a:rPr dirty="0" err="1"/>
              <a:t>мерки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гарантиране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разумна</a:t>
            </a:r>
            <a:r>
              <a:rPr dirty="0"/>
              <a:t> и </a:t>
            </a:r>
            <a:r>
              <a:rPr dirty="0" err="1"/>
              <a:t>отговорна</a:t>
            </a:r>
            <a:r>
              <a:rPr dirty="0"/>
              <a:t> </a:t>
            </a:r>
            <a:r>
              <a:rPr dirty="0" err="1"/>
              <a:t>употреба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антимикробни</a:t>
            </a:r>
            <a:r>
              <a:rPr dirty="0"/>
              <a:t> </a:t>
            </a:r>
            <a:r>
              <a:rPr dirty="0" err="1"/>
              <a:t>средства</a:t>
            </a:r>
            <a:endParaRPr dirty="0"/>
          </a:p>
          <a:p>
            <a:endParaRPr dirty="0">
              <a:solidFill>
                <a:schemeClr val="bg2"/>
              </a:solidFill>
            </a:endParaRPr>
          </a:p>
          <a:p>
            <a:pPr>
              <a:defRPr>
                <a:solidFill>
                  <a:schemeClr val="bg2"/>
                </a:solidFill>
              </a:defRPr>
            </a:pPr>
            <a:r>
              <a:rPr dirty="0" err="1"/>
              <a:t>Основен</a:t>
            </a:r>
            <a:r>
              <a:rPr dirty="0"/>
              <a:t> </a:t>
            </a:r>
            <a:r>
              <a:rPr dirty="0" err="1"/>
              <a:t>инструмент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постигане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целта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стратегията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намаляване</a:t>
            </a:r>
            <a:r>
              <a:rPr dirty="0"/>
              <a:t> </a:t>
            </a:r>
            <a:r>
              <a:rPr dirty="0" err="1"/>
              <a:t>наполовина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общите</a:t>
            </a:r>
            <a:r>
              <a:rPr dirty="0"/>
              <a:t> </a:t>
            </a:r>
            <a:r>
              <a:rPr dirty="0" err="1"/>
              <a:t>продажби</a:t>
            </a:r>
            <a:r>
              <a:rPr dirty="0"/>
              <a:t> в </a:t>
            </a:r>
            <a:r>
              <a:rPr dirty="0" err="1"/>
              <a:t>Съюза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антимикробни</a:t>
            </a:r>
            <a:r>
              <a:rPr dirty="0"/>
              <a:t> </a:t>
            </a:r>
            <a:r>
              <a:rPr dirty="0" err="1"/>
              <a:t>средства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селскостопански</a:t>
            </a:r>
            <a:r>
              <a:rPr dirty="0"/>
              <a:t> </a:t>
            </a:r>
            <a:r>
              <a:rPr dirty="0" err="1"/>
              <a:t>животни</a:t>
            </a:r>
            <a:r>
              <a:rPr dirty="0"/>
              <a:t> и </a:t>
            </a:r>
            <a:r>
              <a:rPr dirty="0" err="1"/>
              <a:t>аквакултури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2030 г.</a:t>
            </a:r>
          </a:p>
          <a:p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Антимикробна</a:t>
            </a:r>
            <a:r>
              <a:rPr dirty="0"/>
              <a:t> </a:t>
            </a:r>
            <a:r>
              <a:rPr dirty="0" err="1"/>
              <a:t>резистентност</a:t>
            </a:r>
            <a:r>
              <a:rPr dirty="0"/>
              <a:t>:</a:t>
            </a:r>
            <a:r>
              <a:rPr lang="bg-BG" dirty="0"/>
              <a:t> цялостна картина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286" y="874038"/>
            <a:ext cx="3740342" cy="4292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6467E-0FD6-579C-AFC2-5D1EFA0AEF80}"/>
              </a:ext>
            </a:extLst>
          </p:cNvPr>
          <p:cNvSpPr txBox="1"/>
          <p:nvPr/>
        </p:nvSpPr>
        <p:spPr>
          <a:xfrm>
            <a:off x="7922628" y="1656395"/>
            <a:ext cx="2745372" cy="17726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ru-RU" sz="1800" b="0" i="0" dirty="0">
                <a:solidFill>
                  <a:schemeClr val="bg2"/>
                </a:solidFill>
                <a:effectLst/>
                <a:latin typeface="+mn-lt"/>
              </a:rPr>
              <a:t>Стратегия „От фермата до трапезата“</a:t>
            </a:r>
          </a:p>
          <a:p>
            <a:pPr marL="361950"/>
            <a:br>
              <a:rPr lang="ru-RU" sz="1800" b="0" i="0" dirty="0">
                <a:solidFill>
                  <a:schemeClr val="bg2"/>
                </a:solidFill>
                <a:effectLst/>
                <a:latin typeface="+mn-lt"/>
              </a:rPr>
            </a:br>
            <a:r>
              <a:rPr lang="ru-RU" b="0" i="0" dirty="0">
                <a:solidFill>
                  <a:schemeClr val="bg2"/>
                </a:solidFill>
                <a:effectLst/>
                <a:latin typeface="+mn-lt"/>
              </a:rPr>
              <a:t>за справедлива, здравословна и екологосъобразна продоволствена система</a:t>
            </a:r>
            <a:endParaRPr lang="en-GB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440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DBA200-37E5-8E8E-5096-0530AC8104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  <a:defRPr sz="2800" b="1">
                <a:solidFill>
                  <a:schemeClr val="bg2"/>
                </a:solidFill>
              </a:defRPr>
            </a:pPr>
            <a:r>
              <a:rPr sz="2800" b="1" dirty="0" err="1"/>
              <a:t>Тенденции</a:t>
            </a:r>
            <a:r>
              <a:rPr sz="2800" b="1" dirty="0"/>
              <a:t> </a:t>
            </a:r>
            <a:r>
              <a:rPr sz="2800" b="1" dirty="0" err="1"/>
              <a:t>от</a:t>
            </a:r>
            <a:r>
              <a:rPr sz="2800" b="1" dirty="0"/>
              <a:t> 2017 г. </a:t>
            </a:r>
            <a:r>
              <a:rPr sz="2800" b="1" dirty="0" err="1"/>
              <a:t>до</a:t>
            </a:r>
            <a:r>
              <a:rPr sz="2800" b="1" dirty="0"/>
              <a:t> 2022 г.</a:t>
            </a:r>
            <a:r>
              <a:rPr sz="2800" baseline="30000" dirty="0"/>
              <a:t>1</a:t>
            </a:r>
            <a:r>
              <a:rPr sz="2800" b="1" dirty="0"/>
              <a:t> </a:t>
            </a:r>
          </a:p>
          <a:p>
            <a:pPr marL="0" indent="0" algn="ctr">
              <a:buNone/>
              <a:defRPr>
                <a:solidFill>
                  <a:schemeClr val="bg2"/>
                </a:solidFill>
              </a:defRPr>
            </a:pPr>
            <a:r>
              <a:rPr sz="2800" dirty="0" err="1"/>
              <a:t>общите</a:t>
            </a:r>
            <a:r>
              <a:rPr sz="2800" dirty="0"/>
              <a:t> </a:t>
            </a:r>
            <a:r>
              <a:rPr sz="2800" dirty="0" err="1"/>
              <a:t>продажби</a:t>
            </a:r>
            <a:r>
              <a:rPr sz="2800" dirty="0"/>
              <a:t> </a:t>
            </a:r>
            <a:r>
              <a:rPr sz="2800" dirty="0" err="1"/>
              <a:t>са</a:t>
            </a:r>
            <a:r>
              <a:rPr sz="2800" dirty="0"/>
              <a:t> </a:t>
            </a:r>
            <a:r>
              <a:rPr sz="2800" dirty="0" err="1"/>
              <a:t>намалели</a:t>
            </a:r>
            <a:r>
              <a:rPr sz="2800" dirty="0"/>
              <a:t> с 30,7 %</a:t>
            </a:r>
            <a:endParaRPr lang="bg-BG" sz="2800" dirty="0"/>
          </a:p>
          <a:p>
            <a:pPr marL="0" indent="0" algn="ctr">
              <a:buNone/>
              <a:defRPr>
                <a:solidFill>
                  <a:schemeClr val="bg2"/>
                </a:solidFill>
              </a:defRPr>
            </a:pPr>
            <a:r>
              <a:rPr lang="en-US" sz="1800" dirty="0">
                <a:solidFill>
                  <a:schemeClr val="bg2"/>
                </a:solidFill>
              </a:rPr>
              <a:t>(</a:t>
            </a:r>
            <a:r>
              <a:rPr lang="bg-BG" sz="1800" dirty="0">
                <a:solidFill>
                  <a:schemeClr val="bg2"/>
                </a:solidFill>
              </a:rPr>
              <a:t>от</a:t>
            </a:r>
            <a:r>
              <a:rPr lang="en-US" sz="1800" dirty="0">
                <a:solidFill>
                  <a:schemeClr val="bg2"/>
                </a:solidFill>
              </a:rPr>
              <a:t> 106</a:t>
            </a:r>
            <a:r>
              <a:rPr lang="bg-BG" sz="1800" dirty="0">
                <a:solidFill>
                  <a:schemeClr val="bg2"/>
                </a:solidFill>
              </a:rPr>
              <a:t>,</a:t>
            </a:r>
            <a:r>
              <a:rPr lang="en-US" sz="1800" dirty="0">
                <a:solidFill>
                  <a:schemeClr val="bg2"/>
                </a:solidFill>
              </a:rPr>
              <a:t>6 mg/PCU </a:t>
            </a:r>
            <a:r>
              <a:rPr lang="bg-BG" sz="1800" dirty="0">
                <a:solidFill>
                  <a:schemeClr val="bg2"/>
                </a:solidFill>
              </a:rPr>
              <a:t>на</a:t>
            </a:r>
            <a:r>
              <a:rPr lang="en-US" sz="1800" dirty="0">
                <a:solidFill>
                  <a:schemeClr val="bg2"/>
                </a:solidFill>
              </a:rPr>
              <a:t> 73.9 mg/PCU)</a:t>
            </a:r>
            <a:endParaRPr lang="en-US" sz="1400" dirty="0">
              <a:solidFill>
                <a:schemeClr val="bg2"/>
              </a:solidFill>
            </a:endParaRPr>
          </a:p>
          <a:p>
            <a:pPr marL="0" indent="0" algn="ctr">
              <a:buNone/>
              <a:defRPr>
                <a:solidFill>
                  <a:schemeClr val="bg2"/>
                </a:solidFill>
              </a:defRPr>
            </a:pPr>
            <a:endParaRPr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5F289-46CF-6E3D-251D-450890A13D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>
              <a:solidFill>
                <a:schemeClr val="bg2"/>
              </a:solidFill>
            </a:endParaRPr>
          </a:p>
          <a:p>
            <a:endParaRPr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>
              <a:solidFill>
                <a:schemeClr val="bg2"/>
              </a:solidFill>
            </a:endParaRPr>
          </a:p>
          <a:p>
            <a:pPr marL="0" indent="0" algn="ctr">
              <a:buNone/>
              <a:defRPr>
                <a:solidFill>
                  <a:schemeClr val="bg2"/>
                </a:solidFill>
              </a:defRPr>
            </a:pPr>
            <a:r>
              <a:t>Намаление с 28,3 % в сравнение с референтната стойност за 2018 г.</a:t>
            </a:r>
            <a:endParaRPr>
              <a:solidFill>
                <a:schemeClr val="bg2"/>
              </a:solidFill>
            </a:endParaRPr>
          </a:p>
          <a:p>
            <a:endParaRPr>
              <a:solidFill>
                <a:schemeClr val="bg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6A637-3C6E-0C20-325A-BB5FF614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ESVAC: Добрите новини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898D31-2457-65FB-4EC7-601A7C0A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50" y="1825625"/>
            <a:ext cx="5328000" cy="2120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1F6E5-FE17-4259-B854-A7EF7BEAB1F2}"/>
              </a:ext>
            </a:extLst>
          </p:cNvPr>
          <p:cNvSpPr txBox="1"/>
          <p:nvPr/>
        </p:nvSpPr>
        <p:spPr>
          <a:xfrm>
            <a:off x="970722" y="5868249"/>
            <a:ext cx="10515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9388">
              <a:tabLst>
                <a:tab pos="85725" algn="l"/>
              </a:tabLst>
              <a:defRPr>
                <a:solidFill>
                  <a:schemeClr val="bg2"/>
                </a:solidFill>
              </a:defRPr>
            </a:pPr>
            <a:r>
              <a:rPr baseline="30000" dirty="0"/>
              <a:t>1</a:t>
            </a:r>
            <a:r>
              <a:rPr lang="bg-BG" baseline="30000" dirty="0"/>
              <a:t>		</a:t>
            </a:r>
            <a:r>
              <a:rPr lang="bg-BG" dirty="0">
                <a:effectLst/>
                <a:latin typeface="Arial" panose="020B0604020202020204" pitchFamily="34" charset="0"/>
              </a:rPr>
              <a:t>П</a:t>
            </a:r>
            <a:r>
              <a:rPr dirty="0" err="1">
                <a:effectLst/>
                <a:latin typeface="Arial" panose="020B0604020202020204" pitchFamily="34" charset="0"/>
              </a:rPr>
              <a:t>родажби</a:t>
            </a:r>
            <a:r>
              <a:rPr dirty="0">
                <a:effectLst/>
                <a:latin typeface="Arial" panose="020B0604020202020204" pitchFamily="34" charset="0"/>
              </a:rPr>
              <a:t> </a:t>
            </a:r>
            <a:r>
              <a:rPr dirty="0" err="1">
                <a:effectLst/>
                <a:latin typeface="Arial" panose="020B0604020202020204" pitchFamily="34" charset="0"/>
              </a:rPr>
              <a:t>на</a:t>
            </a:r>
            <a:r>
              <a:rPr dirty="0">
                <a:effectLst/>
                <a:latin typeface="Arial" panose="020B0604020202020204" pitchFamily="34" charset="0"/>
              </a:rPr>
              <a:t> </a:t>
            </a:r>
            <a:r>
              <a:rPr dirty="0" err="1">
                <a:effectLst/>
                <a:latin typeface="Arial" panose="020B0604020202020204" pitchFamily="34" charset="0"/>
              </a:rPr>
              <a:t>ветеринарни</a:t>
            </a:r>
            <a:r>
              <a:rPr dirty="0">
                <a:effectLst/>
                <a:latin typeface="Arial" panose="020B0604020202020204" pitchFamily="34" charset="0"/>
              </a:rPr>
              <a:t> </a:t>
            </a:r>
            <a:r>
              <a:rPr dirty="0" err="1">
                <a:effectLst/>
                <a:latin typeface="Arial" panose="020B0604020202020204" pitchFamily="34" charset="0"/>
              </a:rPr>
              <a:t>антимикробни</a:t>
            </a:r>
            <a:r>
              <a:rPr dirty="0">
                <a:effectLst/>
                <a:latin typeface="Arial" panose="020B0604020202020204" pitchFamily="34" charset="0"/>
              </a:rPr>
              <a:t> </a:t>
            </a:r>
            <a:r>
              <a:rPr lang="bg-BG" dirty="0">
                <a:effectLst/>
                <a:latin typeface="Arial" panose="020B0604020202020204" pitchFamily="34" charset="0"/>
              </a:rPr>
              <a:t>средства</a:t>
            </a:r>
            <a:r>
              <a:rPr dirty="0">
                <a:effectLst/>
                <a:latin typeface="Arial" panose="020B0604020202020204" pitchFamily="34" charset="0"/>
              </a:rPr>
              <a:t> в 31 </a:t>
            </a:r>
            <a:r>
              <a:rPr dirty="0" err="1">
                <a:effectLst/>
                <a:latin typeface="Arial" panose="020B0604020202020204" pitchFamily="34" charset="0"/>
              </a:rPr>
              <a:t>европейски</a:t>
            </a:r>
            <a:r>
              <a:rPr dirty="0">
                <a:effectLst/>
                <a:latin typeface="Arial" panose="020B0604020202020204" pitchFamily="34" charset="0"/>
              </a:rPr>
              <a:t> </a:t>
            </a:r>
            <a:r>
              <a:rPr dirty="0" err="1">
                <a:effectLst/>
                <a:latin typeface="Arial" panose="020B0604020202020204" pitchFamily="34" charset="0"/>
              </a:rPr>
              <a:t>държави</a:t>
            </a:r>
            <a:r>
              <a:rPr dirty="0">
                <a:effectLst/>
                <a:latin typeface="Arial" panose="020B0604020202020204" pitchFamily="34" charset="0"/>
              </a:rPr>
              <a:t> </a:t>
            </a:r>
            <a:r>
              <a:rPr dirty="0" err="1">
                <a:effectLst/>
                <a:latin typeface="Arial" panose="020B0604020202020204" pitchFamily="34" charset="0"/>
              </a:rPr>
              <a:t>през</a:t>
            </a:r>
            <a:r>
              <a:rPr dirty="0">
                <a:effectLst/>
                <a:latin typeface="Arial" panose="020B0604020202020204" pitchFamily="34" charset="0"/>
              </a:rPr>
              <a:t> 2022 г.</a:t>
            </a:r>
            <a:r>
              <a:rPr lang="bg-BG" dirty="0">
                <a:effectLst/>
                <a:latin typeface="Arial" panose="020B0604020202020204" pitchFamily="34" charset="0"/>
              </a:rPr>
              <a:t>,</a:t>
            </a:r>
          </a:p>
          <a:p>
            <a:pPr marL="180975" indent="-180975">
              <a:tabLst>
                <a:tab pos="85725" algn="l"/>
              </a:tabLst>
              <a:defRPr>
                <a:solidFill>
                  <a:schemeClr val="bg2"/>
                </a:solidFill>
              </a:defRPr>
            </a:pPr>
            <a:r>
              <a:rPr lang="bg-BG" dirty="0">
                <a:latin typeface="Arial" panose="020B0604020202020204" pitchFamily="34" charset="0"/>
              </a:rPr>
              <a:t>		Тенденции от 2010 до 2022 г., Тринадесети доклад на </a:t>
            </a:r>
            <a:r>
              <a:rPr lang="en-US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ESVAC</a:t>
            </a:r>
            <a:r>
              <a:rPr lang="bg-BG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bg-BG" b="0" i="0" dirty="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en-US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Sales of veterinary </a:t>
            </a:r>
            <a:r>
              <a:rPr lang="en-US" b="0" i="1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antimicrobia</a:t>
            </a:r>
            <a:r>
              <a:rPr lang="en-GB" i="1" dirty="0">
                <a:solidFill>
                  <a:schemeClr val="bg2"/>
                </a:solidFill>
                <a:latin typeface="Arial" panose="020B0604020202020204" pitchFamily="34" charset="0"/>
              </a:rPr>
              <a:t>l</a:t>
            </a:r>
            <a:br>
              <a:rPr lang="en-GB" i="1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agents in 31 European countries in 2022</a:t>
            </a:r>
            <a:r>
              <a:rPr lang="en-US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bg-BG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Trends from 2010 to 2022, Thirteenth ESVAC report</a:t>
            </a:r>
            <a:r>
              <a:rPr lang="en-US" b="0" i="1" dirty="0">
                <a:solidFill>
                  <a:schemeClr val="bg2"/>
                </a:solidFill>
                <a:latin typeface="Arial" panose="020B0604020202020204" pitchFamily="34" charset="0"/>
              </a:rPr>
              <a:t>)</a:t>
            </a:r>
            <a:endParaRPr lang="en-US" b="0" i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2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0246" y="482860"/>
            <a:ext cx="10964103" cy="782357"/>
          </a:xfrm>
        </p:spPr>
        <p:txBody>
          <a:bodyPr/>
          <a:lstStyle/>
          <a:p>
            <a:r>
              <a:rPr dirty="0" err="1"/>
              <a:t>Предизвикателството</a:t>
            </a:r>
            <a:r>
              <a:rPr lang="bg-BG" dirty="0"/>
              <a:t> по внедряването</a:t>
            </a:r>
            <a:endParaRPr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9" b="26819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dirty="0" err="1"/>
              <a:t>Приложим</a:t>
            </a:r>
            <a:r>
              <a:rPr dirty="0"/>
              <a:t>:</a:t>
            </a:r>
            <a:endParaRPr lang="en-GB" dirty="0"/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2 </a:t>
            </a:r>
            <a:r>
              <a:rPr lang="bg-BG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години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,</a:t>
            </a:r>
            <a:br>
              <a:rPr lang="bg-BG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9 </a:t>
            </a:r>
            <a:r>
              <a:rPr lang="bg-BG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месеца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,</a:t>
            </a:r>
            <a:br>
              <a:rPr lang="bg-BG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</a:b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9 </a:t>
            </a:r>
            <a:r>
              <a:rPr lang="bg-BG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дни,</a:t>
            </a:r>
            <a:br>
              <a:rPr lang="bg-BG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</a:br>
            <a:r>
              <a:rPr lang="bg-BG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без днес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dirty="0" err="1"/>
              <a:t>Около</a:t>
            </a:r>
            <a:r>
              <a:rPr dirty="0"/>
              <a:t> 25 </a:t>
            </a:r>
            <a:r>
              <a:rPr lang="bg-BG" dirty="0"/>
              <a:t>акта</a:t>
            </a:r>
            <a:r>
              <a:rPr dirty="0"/>
              <a:t>:</a:t>
            </a:r>
          </a:p>
          <a:p>
            <a:pPr>
              <a:spcAft>
                <a:spcPts val="600"/>
              </a:spcAft>
            </a:pPr>
            <a:r>
              <a:rPr dirty="0"/>
              <a:t>13 </a:t>
            </a:r>
            <a:r>
              <a:rPr dirty="0" err="1"/>
              <a:t>преди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датата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прилагане</a:t>
            </a:r>
            <a:endParaRPr dirty="0"/>
          </a:p>
          <a:p>
            <a:pPr>
              <a:spcAft>
                <a:spcPts val="600"/>
              </a:spcAft>
            </a:pPr>
            <a:r>
              <a:rPr dirty="0"/>
              <a:t>6 </a:t>
            </a:r>
            <a:r>
              <a:rPr lang="bg-BG" dirty="0"/>
              <a:t>до </a:t>
            </a:r>
            <a:r>
              <a:rPr dirty="0"/>
              <a:t>2025 </a:t>
            </a:r>
            <a:r>
              <a:rPr lang="bg-BG" dirty="0"/>
              <a:t>г.</a:t>
            </a:r>
            <a:endParaRPr dirty="0"/>
          </a:p>
          <a:p>
            <a:pPr>
              <a:spcAft>
                <a:spcPts val="600"/>
              </a:spcAft>
            </a:pPr>
            <a:r>
              <a:rPr dirty="0"/>
              <a:t>1 </a:t>
            </a:r>
            <a:r>
              <a:rPr lang="bg-BG" dirty="0"/>
              <a:t>до </a:t>
            </a:r>
            <a:r>
              <a:rPr dirty="0"/>
              <a:t>2027 </a:t>
            </a:r>
            <a:r>
              <a:rPr lang="bg-BG" dirty="0"/>
              <a:t>г.</a:t>
            </a:r>
            <a:endParaRPr dirty="0"/>
          </a:p>
          <a:p>
            <a:pPr>
              <a:spcAft>
                <a:spcPts val="600"/>
              </a:spcAft>
            </a:pPr>
            <a:r>
              <a:rPr dirty="0"/>
              <a:t>6 </a:t>
            </a:r>
            <a:r>
              <a:rPr lang="bg-BG" dirty="0"/>
              <a:t>без </a:t>
            </a:r>
            <a:r>
              <a:rPr dirty="0" err="1"/>
              <a:t>срок</a:t>
            </a:r>
            <a:endParaRPr dirty="0"/>
          </a:p>
          <a:p>
            <a:r>
              <a:rPr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dirty="0" err="1"/>
              <a:t>Акцент</a:t>
            </a:r>
            <a:r>
              <a:rPr lang="bg-BG" dirty="0"/>
              <a:t> върху </a:t>
            </a:r>
            <a:r>
              <a:rPr dirty="0" err="1"/>
              <a:t>завършване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bg-BG" dirty="0"/>
              <a:t>внедряването</a:t>
            </a:r>
            <a:r>
              <a:rPr dirty="0"/>
              <a:t>, </a:t>
            </a:r>
            <a:r>
              <a:rPr lang="bg-BG" dirty="0"/>
              <a:t>прилагане</a:t>
            </a:r>
            <a:r>
              <a:rPr dirty="0"/>
              <a:t> </a:t>
            </a:r>
            <a:r>
              <a:rPr lang="bg-BG" dirty="0"/>
              <a:t>и налагане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9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1CBA2AA3-E3D1-4D23-90CA-76B3B1AAC0F4}"/>
</file>

<file path=customXml/itemProps2.xml><?xml version="1.0" encoding="utf-8"?>
<ds:datastoreItem xmlns:ds="http://schemas.openxmlformats.org/officeDocument/2006/customXml" ds:itemID="{0972CC7B-38A5-4DB1-85F6-9BE7E979D6A7}"/>
</file>

<file path=customXml/itemProps3.xml><?xml version="1.0" encoding="utf-8"?>
<ds:datastoreItem xmlns:ds="http://schemas.openxmlformats.org/officeDocument/2006/customXml" ds:itemID="{2ACE540F-44BB-49E6-992B-2892130E70B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1475</TotalTime>
  <Words>1096</Words>
  <Application>Microsoft Office PowerPoint</Application>
  <PresentationFormat>Widescreen</PresentationFormat>
  <Paragraphs>156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EC Square Sans Pro</vt:lpstr>
      <vt:lpstr>Noto Sans</vt:lpstr>
      <vt:lpstr>Calibri</vt:lpstr>
      <vt:lpstr>Helvetica</vt:lpstr>
      <vt:lpstr>Times New Roman</vt:lpstr>
      <vt:lpstr>Office Theme</vt:lpstr>
      <vt:lpstr>Регламент (ЕС) № 2019/6:</vt:lpstr>
      <vt:lpstr>PowerPoint Presentation</vt:lpstr>
      <vt:lpstr>ГД „Здравеопазване и безопасност на храните„ (SANTE)</vt:lpstr>
      <vt:lpstr>Новаторски подход</vt:lpstr>
      <vt:lpstr>Антимикробна резистентност: Глобална заплаха</vt:lpstr>
      <vt:lpstr>Концепция „Едно здраве“</vt:lpstr>
      <vt:lpstr>Антимикробна резистентност: цялостна картина</vt:lpstr>
      <vt:lpstr>ESVAC: Добрите новини</vt:lpstr>
      <vt:lpstr>Предизвикателството по внедряването</vt:lpstr>
      <vt:lpstr>PowerPoint Presentation</vt:lpstr>
      <vt:lpstr>PowerPoint Presentation</vt:lpstr>
      <vt:lpstr>Къде можете да следите напредъка?</vt:lpstr>
      <vt:lpstr>Благодарности и успешна работа днес!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GORANOV Luben (SANTE)</dc:creator>
  <cp:lastModifiedBy>GORANOV Luben (SANTE)</cp:lastModifiedBy>
  <cp:revision>2</cp:revision>
  <dcterms:created xsi:type="dcterms:W3CDTF">2024-10-29T13:34:25Z</dcterms:created>
  <dcterms:modified xsi:type="dcterms:W3CDTF">2024-10-30T16:12:52Z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0x010100C78BAB6A1C84F545963E0C901C12A503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