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9"/>
  </p:notesMasterIdLst>
  <p:sldIdLst>
    <p:sldId id="261" r:id="rId6"/>
    <p:sldId id="272" r:id="rId7"/>
    <p:sldId id="384" r:id="rId8"/>
    <p:sldId id="385" r:id="rId9"/>
    <p:sldId id="349" r:id="rId10"/>
    <p:sldId id="345" r:id="rId11"/>
    <p:sldId id="386" r:id="rId12"/>
    <p:sldId id="388" r:id="rId13"/>
    <p:sldId id="387" r:id="rId14"/>
    <p:sldId id="372" r:id="rId15"/>
    <p:sldId id="291" r:id="rId16"/>
    <p:sldId id="376" r:id="rId17"/>
    <p:sldId id="2436" r:id="rId18"/>
    <p:sldId id="389" r:id="rId19"/>
    <p:sldId id="2443" r:id="rId20"/>
    <p:sldId id="2444" r:id="rId21"/>
    <p:sldId id="2449" r:id="rId22"/>
    <p:sldId id="2450" r:id="rId23"/>
    <p:sldId id="2446" r:id="rId24"/>
    <p:sldId id="362" r:id="rId25"/>
    <p:sldId id="2447" r:id="rId26"/>
    <p:sldId id="2448" r:id="rId27"/>
    <p:sldId id="283" r:id="rId28"/>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7" autoAdjust="0"/>
    <p:restoredTop sz="75666" autoAdjust="0"/>
  </p:normalViewPr>
  <p:slideViewPr>
    <p:cSldViewPr>
      <p:cViewPr>
        <p:scale>
          <a:sx n="110" d="100"/>
          <a:sy n="110" d="100"/>
        </p:scale>
        <p:origin x="132" y="-486"/>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10/09/2024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ing.com/search?q=Sales+trends+(mg%2FPCU)+of+antibiotic+VMPs+POLAND+for+food-producing+animals&amp;cvid=82ac5f4272f244c08e14f8473be49f5f&amp;gs_lcrp=EgZjaHJvbWUyBggAEEUYOTIICAEQ6QcY_FXSAQc5MDVqMGoxqAIAsAIA&amp;FORM=ANAB01&amp;PC=U53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Changes in average sales, in mg per kg estimated biomass, for 25 EU/EEA countries, 2011 to 2020</a:t>
            </a:r>
          </a:p>
          <a:p>
            <a:r>
              <a:rPr lang="en-GB" sz="1100" dirty="0">
                <a:latin typeface="EC Square Sans Pro" panose="020B0506040000020004" pitchFamily="34" charset="0"/>
              </a:rPr>
              <a:t>Source: EMA (2021)</a:t>
            </a:r>
          </a:p>
          <a:p>
            <a:endParaRPr lang="en-GB" sz="110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These figures would suggest that efforts at both national and EU/EEA level have been successful, resulting in a continuous decrease over time in the use of antibiotics in food-producing animals in of fluoroquinolones registered more mode most participating European countries.</a:t>
            </a:r>
          </a:p>
          <a:p>
            <a:pPr algn="l"/>
            <a:endParaRPr lang="en-GB" sz="1100" b="0" i="0" u="none" strike="noStrike" baseline="0" dirty="0">
              <a:latin typeface="EC Square Sans Pro" panose="020B0506040000020004" pitchFamily="34" charset="0"/>
            </a:endParaRPr>
          </a:p>
          <a:p>
            <a:pPr algn="l"/>
            <a:r>
              <a:rPr lang="en-GB" sz="1100" b="1" i="0" u="none" strike="noStrike" kern="1200" baseline="0" dirty="0">
                <a:solidFill>
                  <a:schemeClr val="tx1"/>
                </a:solidFill>
                <a:latin typeface="EC Square Sans Pro" panose="020B0506040000020004" pitchFamily="34" charset="0"/>
              </a:rPr>
              <a:t>Main indicator: Overall sales - overall reduction in sales</a:t>
            </a:r>
          </a:p>
          <a:p>
            <a:pPr algn="l"/>
            <a:r>
              <a:rPr lang="en-GB" sz="1100" b="1" i="0" u="none" strike="noStrike" baseline="0" dirty="0">
                <a:latin typeface="EC Square Sans Pro" panose="020B0506040000020004" pitchFamily="34" charset="0"/>
              </a:rPr>
              <a:t>Secondary indicators (substantial progress) : </a:t>
            </a:r>
            <a:r>
              <a:rPr lang="en-GB" sz="1100" b="0" i="0" u="none" strike="noStrike" baseline="0" dirty="0">
                <a:latin typeface="EC Square Sans Pro" panose="020B0506040000020004" pitchFamily="34" charset="0"/>
              </a:rPr>
              <a:t>sales in mg per kg of 3rd- and 4th-generation cephalosporins, polymyxins and quinolones</a:t>
            </a:r>
          </a:p>
          <a:p>
            <a:pPr algn="l"/>
            <a:r>
              <a:rPr lang="en-GB" sz="1100" b="0" i="0" u="none" strike="noStrike" baseline="0" dirty="0">
                <a:latin typeface="EC Square Sans Pro" panose="020B0506040000020004" pitchFamily="34" charset="0"/>
              </a:rPr>
              <a:t>Sales of fluoroquinolones registered more modest aggregated reductions.</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Note: synonym for </a:t>
            </a:r>
            <a:r>
              <a:rPr lang="en-GB" sz="1100" b="1" i="0" u="none" strike="noStrike" baseline="0" dirty="0">
                <a:latin typeface="EC Square Sans Pro" panose="020B0506040000020004" pitchFamily="34" charset="0"/>
              </a:rPr>
              <a:t>‘milligrams per PCU’ (PCU = population correction unit), </a:t>
            </a:r>
            <a:r>
              <a:rPr lang="en-GB" sz="1100" b="0" i="0" u="none" strike="noStrike" baseline="0" dirty="0">
                <a:latin typeface="EC Square Sans Pro" panose="020B0506040000020004" pitchFamily="34" charset="0"/>
              </a:rPr>
              <a:t>the </a:t>
            </a:r>
            <a:r>
              <a:rPr lang="en-GB" sz="1100" b="1" i="0" u="none" strike="noStrike" baseline="0" dirty="0">
                <a:latin typeface="EC Square Sans Pro" panose="020B0506040000020004" pitchFamily="34" charset="0"/>
              </a:rPr>
              <a:t>reporting unit for animal biomass equivalents </a:t>
            </a:r>
            <a:r>
              <a:rPr lang="en-GB" sz="1100" b="0" i="0" u="none" strike="noStrike" baseline="0" dirty="0">
                <a:latin typeface="EC Square Sans Pro" panose="020B0506040000020004" pitchFamily="34" charset="0"/>
              </a:rPr>
              <a:t>developed by the</a:t>
            </a:r>
          </a:p>
          <a:p>
            <a:pPr algn="l"/>
            <a:r>
              <a:rPr lang="en-GB" sz="1100" b="0" i="0" u="none" strike="noStrike" baseline="0" dirty="0">
                <a:latin typeface="EC Square Sans Pro" panose="020B0506040000020004" pitchFamily="34" charset="0"/>
              </a:rPr>
              <a:t>European Surveillance of Veterinary Antimicrobial Consumption (ESVAC) initiative.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1" i="0" u="none" strike="noStrike" baseline="0" dirty="0">
                <a:solidFill>
                  <a:srgbClr val="164B95"/>
                </a:solidFill>
                <a:latin typeface="Tahoma" panose="020B0604030504040204" pitchFamily="34" charset="0"/>
              </a:rPr>
              <a:t>Antimicrobial resistance affects real people : </a:t>
            </a:r>
          </a:p>
          <a:p>
            <a:endParaRPr lang="es-ES" sz="1800" b="1" i="0" u="none" strike="noStrike" baseline="0" dirty="0">
              <a:solidFill>
                <a:srgbClr val="164B95"/>
              </a:solidFill>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Source</a:t>
            </a:r>
            <a:r>
              <a:rPr lang="es-ES" dirty="0"/>
              <a:t> Eurostat - </a:t>
            </a:r>
            <a:r>
              <a:rPr lang="es-ES" dirty="0" err="1"/>
              <a:t>Population</a:t>
            </a:r>
            <a:r>
              <a:rPr lang="es-ES" dirty="0"/>
              <a:t> </a:t>
            </a:r>
            <a:r>
              <a:rPr lang="es-ES" dirty="0" err="1"/>
              <a:t>of</a:t>
            </a:r>
            <a:r>
              <a:rPr lang="es-ES" dirty="0"/>
              <a:t> </a:t>
            </a:r>
            <a:r>
              <a:rPr lang="es-ES" b="1" u="sng" dirty="0" err="1"/>
              <a:t>Poland</a:t>
            </a:r>
            <a:r>
              <a:rPr lang="es-ES" dirty="0"/>
              <a:t> in 2020: </a:t>
            </a:r>
            <a:r>
              <a:rPr lang="en-GB" sz="800" u="none" strike="noStrike" dirty="0">
                <a:effectLst/>
              </a:rPr>
              <a:t>37.958,1</a:t>
            </a:r>
            <a:endParaRPr lang="en-GB" sz="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399"/>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399"/>
                </a:solidFill>
                <a:latin typeface="EC Square Sans Pro" panose="020B0506040000020004" pitchFamily="34" charset="0"/>
              </a:rPr>
              <a:t>Poland’s population in 2020: 37,958.1 (9 x 380) = 3420 deaths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a:p>
            <a:r>
              <a:rPr lang="es-ES" dirty="0" err="1"/>
              <a:t>Deaths</a:t>
            </a:r>
            <a:r>
              <a:rPr lang="es-ES" dirty="0"/>
              <a:t> </a:t>
            </a:r>
            <a:r>
              <a:rPr lang="es-ES" dirty="0" err="1"/>
              <a:t>by</a:t>
            </a:r>
            <a:r>
              <a:rPr lang="es-ES" dirty="0"/>
              <a:t> AMR in 2020 in </a:t>
            </a:r>
            <a:r>
              <a:rPr lang="es-ES" dirty="0" err="1"/>
              <a:t>Poland</a:t>
            </a:r>
            <a:r>
              <a:rPr lang="es-ES" dirty="0"/>
              <a:t>: 9</a:t>
            </a:r>
          </a:p>
          <a:p>
            <a:r>
              <a:rPr lang="es-ES" dirty="0" err="1"/>
              <a:t>Population</a:t>
            </a:r>
            <a:r>
              <a:rPr lang="es-ES" dirty="0"/>
              <a:t>/100.000= 380</a:t>
            </a:r>
          </a:p>
          <a:p>
            <a:r>
              <a:rPr lang="es-ES" dirty="0"/>
              <a:t>Total </a:t>
            </a:r>
            <a:r>
              <a:rPr lang="es-ES" dirty="0" err="1"/>
              <a:t>deaths</a:t>
            </a:r>
            <a:r>
              <a:rPr lang="es-ES" dirty="0"/>
              <a:t>= 3420</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EC Square Sans Pro" panose="020B0506040000020004" pitchFamily="34" charset="0"/>
              </a:rPr>
              <a:t>Source: 13</a:t>
            </a:r>
            <a:r>
              <a:rPr lang="en-GB" sz="1200" baseline="30000" dirty="0">
                <a:latin typeface="EC Square Sans Pro" panose="020B0506040000020004" pitchFamily="34" charset="0"/>
              </a:rPr>
              <a:t>th</a:t>
            </a:r>
            <a:r>
              <a:rPr lang="en-GB" sz="1200" dirty="0">
                <a:latin typeface="EC Square Sans Pro" panose="020B0506040000020004" pitchFamily="34" charset="0"/>
              </a:rPr>
              <a:t> ESVAC report.</a:t>
            </a:r>
          </a:p>
          <a:p>
            <a:endParaRPr lang="en-GB" sz="1200" dirty="0">
              <a:latin typeface="EC Square Sans Pro" panose="020B0506040000020004" pitchFamily="34" charset="0"/>
            </a:endParaRPr>
          </a:p>
          <a:p>
            <a:r>
              <a:rPr lang="en-GB" sz="1200" dirty="0">
                <a:latin typeface="EC Square Sans Pro" panose="020B0506040000020004" pitchFamily="34" charset="0"/>
              </a:rPr>
              <a:t>The PCU is the Population Correction Unit</a:t>
            </a:r>
          </a:p>
          <a:p>
            <a:pPr marL="171450" indent="-171450">
              <a:buFontTx/>
              <a:buChar char="-"/>
            </a:pPr>
            <a:r>
              <a:rPr lang="en-GB" sz="1200" dirty="0">
                <a:latin typeface="EC Square Sans Pro" panose="020B0506040000020004" pitchFamily="34" charset="0"/>
              </a:rPr>
              <a:t>Food producing animals have a standard weight in kilos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2000" dirty="0">
                <a:solidFill>
                  <a:srgbClr val="000000"/>
                </a:solidFill>
                <a:latin typeface="Adobe Clean DC"/>
              </a:rPr>
              <a:t>We calculate the number of food producing animals per year and then multiply this number by the standard weight of each animal category.</a:t>
            </a:r>
            <a:endParaRPr lang="en-GB" sz="2000" dirty="0">
              <a:solidFill>
                <a:prstClr val="black"/>
              </a:solidFill>
              <a:latin typeface="Adobe Clean DC"/>
            </a:endParaRPr>
          </a:p>
          <a:p>
            <a:pPr marL="171450" indent="-171450">
              <a:buFontTx/>
              <a:buChar char="-"/>
            </a:pPr>
            <a:r>
              <a:rPr lang="en-GB" sz="1200" dirty="0">
                <a:latin typeface="EC Square Sans Pro" panose="020B0506040000020004" pitchFamily="34" charset="0"/>
              </a:rPr>
              <a:t>The result is the amount of kilograms of meat per year, animal biomass </a:t>
            </a:r>
            <a:r>
              <a:rPr lang="en-GB" sz="2000" dirty="0">
                <a:solidFill>
                  <a:srgbClr val="000000"/>
                </a:solidFill>
                <a:latin typeface="Adobe Clean DC"/>
              </a:rPr>
              <a:t>that could potentially be treated with antimicrobials.</a:t>
            </a:r>
            <a:endParaRPr lang="en-GB" sz="1200" dirty="0">
              <a:latin typeface="EC Square Sans Pro" panose="020B0506040000020004" pitchFamily="34" charset="0"/>
            </a:endParaRPr>
          </a:p>
          <a:p>
            <a:pPr marL="171450" indent="-171450">
              <a:buFontTx/>
              <a:buChar char="-"/>
            </a:pPr>
            <a:r>
              <a:rPr lang="en-GB" sz="1200" dirty="0">
                <a:latin typeface="EC Square Sans Pro" panose="020B0506040000020004" pitchFamily="34" charset="0"/>
              </a:rPr>
              <a:t>The total sales of antimicrobials per country is divided by the total number of kilos of meat.</a:t>
            </a:r>
          </a:p>
          <a:p>
            <a:pPr marL="171450" indent="-171450">
              <a:buFontTx/>
              <a:buChar char="-"/>
            </a:pPr>
            <a:r>
              <a:rPr lang="en-GB" sz="1200" dirty="0">
                <a:latin typeface="EC Square Sans Pro" panose="020B0506040000020004" pitchFamily="34" charset="0"/>
              </a:rPr>
              <a:t>The result is the theoretical amount of milligrams of consumed antimicrobials per kilo of meat (biomass). </a:t>
            </a:r>
          </a:p>
          <a:p>
            <a:pPr marL="0" indent="0">
              <a:buFontTx/>
              <a:buNone/>
            </a:pPr>
            <a:endParaRPr lang="en-GB" sz="1200" dirty="0">
              <a:latin typeface="EC Square Sans Pro" panose="020B0506040000020004" pitchFamily="34" charset="0"/>
            </a:endParaRPr>
          </a:p>
          <a:p>
            <a:pPr marL="0" indent="0">
              <a:buFontTx/>
              <a:buNone/>
            </a:pPr>
            <a:r>
              <a:rPr lang="en-GB" sz="1200" dirty="0">
                <a:latin typeface="EC Square Sans Pro" panose="020B0506040000020004" pitchFamily="34" charset="0"/>
              </a:rPr>
              <a:t>In </a:t>
            </a:r>
            <a:r>
              <a:rPr lang="en-GB" sz="1200" b="1" u="sng" dirty="0">
                <a:latin typeface="EC Square Sans Pro" panose="020B0506040000020004" pitchFamily="34" charset="0"/>
              </a:rPr>
              <a:t>POLAND</a:t>
            </a:r>
            <a:r>
              <a:rPr lang="en-GB" sz="1200" dirty="0">
                <a:latin typeface="EC Square Sans Pro" panose="020B0506040000020004" pitchFamily="34" charset="0"/>
              </a:rPr>
              <a:t>: </a:t>
            </a:r>
            <a:r>
              <a:rPr lang="en-GB" sz="1200" b="1" dirty="0">
                <a:latin typeface="EC Square Sans Pro" panose="020B0506040000020004" pitchFamily="34" charset="0"/>
              </a:rPr>
              <a:t>4278</a:t>
            </a:r>
            <a:r>
              <a:rPr lang="en-GB" sz="1200" dirty="0">
                <a:latin typeface="EC Square Sans Pro" panose="020B0506040000020004" pitchFamily="34" charset="0"/>
              </a:rPr>
              <a:t> x1000 tonnes = 4.278.000 tonnes of meat has been produced (2022).</a:t>
            </a:r>
          </a:p>
          <a:p>
            <a:pPr marL="0" indent="0">
              <a:buFontTx/>
              <a:buNone/>
            </a:pPr>
            <a:r>
              <a:rPr lang="en-GB" sz="1200" dirty="0">
                <a:latin typeface="EC Square Sans Pro" panose="020B0506040000020004" pitchFamily="34" charset="0"/>
              </a:rPr>
              <a:t>It is estimated that </a:t>
            </a:r>
            <a:r>
              <a:rPr lang="en-GB" sz="1200" b="1" dirty="0">
                <a:latin typeface="EC Square Sans Pro" panose="020B0506040000020004" pitchFamily="34" charset="0"/>
              </a:rPr>
              <a:t>168,3</a:t>
            </a:r>
            <a:r>
              <a:rPr lang="en-GB" sz="1200" dirty="0">
                <a:latin typeface="EC Square Sans Pro" panose="020B0506040000020004" pitchFamily="34" charset="0"/>
              </a:rPr>
              <a:t> milligrams of antimicrobials correspond to each kilogram of meat produced. </a:t>
            </a:r>
          </a:p>
          <a:p>
            <a:pPr marL="0" indent="0">
              <a:buFontTx/>
              <a:buNone/>
            </a:pPr>
            <a:endParaRPr lang="en-GB" sz="1200" dirty="0">
              <a:latin typeface="EC Square Sans Pro" panose="020B0506040000020004" pitchFamily="34" charset="0"/>
            </a:endParaRPr>
          </a:p>
          <a:p>
            <a:pPr marL="0" indent="0">
              <a:buFontTx/>
              <a:buNone/>
            </a:pPr>
            <a:r>
              <a:rPr lang="en-GB" sz="1200" b="1" dirty="0">
                <a:latin typeface="EC Square Sans Pro" panose="020B0506040000020004" pitchFamily="34" charset="0"/>
              </a:rPr>
              <a:t>Poland</a:t>
            </a:r>
            <a:r>
              <a:rPr lang="en-GB" sz="1200" dirty="0">
                <a:latin typeface="EC Square Sans Pro" panose="020B0506040000020004" pitchFamily="34" charset="0"/>
              </a:rPr>
              <a:t> has increased the total amount of antimicrobials in 16% from 2018 to 2022.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3421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by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bing.com/ck/a?!&amp;&amp;p=b748aa5e31faf9ecJmltdHM9MTcyNTkyNjQwMCZpZ3VpZD0xMWI4NjI2OS0yNDI2LTZjZjEtMTA5Yi03Njk4MjU5ZjZkZWUmaW5zaWQ9NTIwMw&amp;ptn=3&amp;ver=2&amp;hsh=3&amp;fclid=11b86269-2426-6cf1-109b-7698259f6dee&amp;psq=</a:t>
            </a:r>
            <a:r>
              <a:rPr lang="en-GB" dirty="0" err="1">
                <a:hlinkClick r:id="rId3"/>
              </a:rPr>
              <a:t>Sales+trends</a:t>
            </a:r>
            <a:r>
              <a:rPr lang="en-GB" dirty="0">
                <a:hlinkClick r:id="rId3"/>
              </a:rPr>
              <a:t>+(mg%2fPCU)+</a:t>
            </a:r>
            <a:r>
              <a:rPr lang="en-GB" dirty="0" err="1">
                <a:hlinkClick r:id="rId3"/>
              </a:rPr>
              <a:t>of+antibiotic+VMPs+POLAND+for+food-producing+animals&amp;u</a:t>
            </a:r>
            <a:r>
              <a:rPr lang="en-GB" dirty="0">
                <a:hlinkClick r:id="rId3"/>
              </a:rPr>
              <a:t>=a1aHR0cHM6Ly93d3cuZW1hLmV1cm9wYS5ldS9lbi9kb2N1bWVudHMvcmVwb3J0L3BvbGFuZC1zYWxlcy10cmVuZHMtbWdwY3UtYW50aWJpb3RpYy12ZXRlcmluYXJ5LW1lZGljaW5hbC1wcm9kdWN0cy1mb29kLXByb2R1Y2luZy1hbmltYWxzLTIwMTAtMjAyMV9lbi5wZGY&amp;ntb=1</a:t>
            </a:r>
            <a:endParaRPr lang="en-GB" dirty="0"/>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285301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1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1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1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1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23</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41871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838690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10/09/2024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13549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10/09/2024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 id="214748370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84.png"/></Relationships>
</file>

<file path=ppt/slides/_rels/slide18.xml.rels><?xml version="1.0" encoding="UTF-8" standalone="yes"?>
<Relationships xmlns="http://schemas.openxmlformats.org/package/2006/relationships"><Relationship Id="rId3" Type="http://schemas.openxmlformats.org/officeDocument/2006/relationships/hyperlink" Target="https://www.ema.europa.eu/en/documents/report/sales-veterinary-antimicrobial-agents-31-european-countries-2022-trends-2010-2022-thirteen-esvac_en.pdf"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63.png"/><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4.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93.png"/><Relationship Id="rId5" Type="http://schemas.microsoft.com/office/2017/06/relationships/model3d" Target="../media/model3d1.glb"/><Relationship Id="rId4" Type="http://schemas.openxmlformats.org/officeDocument/2006/relationships/image" Target="../media/image9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4.xml"/><Relationship Id="rId16" Type="http://schemas.openxmlformats.org/officeDocument/2006/relationships/image" Target="../media/image55.svg"/><Relationship Id="rId1" Type="http://schemas.openxmlformats.org/officeDocument/2006/relationships/slideLayout" Target="../slideLayouts/slideLayout26.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POLAND</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21 &amp; 22 OCTOBER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893928" y="267325"/>
            <a:ext cx="10972800" cy="685800"/>
          </a:xfrm>
        </p:spPr>
        <p:txBody>
          <a:bodyPr>
            <a:normAutofit fontScale="77500" lnSpcReduction="20000"/>
          </a:bodyPr>
          <a:lstStyle/>
          <a:p>
            <a:pPr marL="0" indent="0">
              <a:buNone/>
            </a:pPr>
            <a:r>
              <a:rPr lang="en-GB" sz="4000" b="1" dirty="0">
                <a:latin typeface="EC Square Sans Pro" panose="020B0506040000020004" pitchFamily="34" charset="0"/>
                <a:cs typeface="+mn-cs"/>
              </a:rPr>
              <a:t>In 2022, just over half the reduction target was reached</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1337524"/>
            <a:ext cx="778691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586926" y="2498770"/>
            <a:ext cx="2504626"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600" b="1" dirty="0">
                <a:solidFill>
                  <a:schemeClr val="bg1"/>
                </a:solidFill>
                <a:latin typeface="EC Square Sans Pro" panose="020B0506040000020004" pitchFamily="34" charset="0"/>
              </a:rPr>
              <a:t>Changes in average overall sales</a:t>
            </a:r>
            <a:endParaRPr lang="en-GB" sz="3600" b="1" kern="0" dirty="0">
              <a:solidFill>
                <a:schemeClr val="bg1"/>
              </a:solidFill>
              <a:latin typeface="EC Square Sans Pro" panose="020B0506040000020004" pitchFamily="34" charset="0"/>
            </a:endParaRP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000" b="1" dirty="0">
                <a:latin typeface="EC Square Sans Pro" panose="020B0506040000020004" pitchFamily="34" charset="0"/>
                <a:cs typeface="+mn-cs"/>
              </a:rPr>
              <a:t>53%</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763000" y="1728718"/>
            <a:ext cx="3124200" cy="1261884"/>
          </a:xfrm>
          <a:prstGeom prst="rect">
            <a:avLst/>
          </a:prstGeom>
          <a:noFill/>
        </p:spPr>
        <p:txBody>
          <a:bodyPr wrap="square" rtlCol="0">
            <a:spAutoFit/>
          </a:bodyPr>
          <a:lstStyle/>
          <a:p>
            <a:r>
              <a:rPr lang="en-GB" sz="2000" dirty="0"/>
              <a:t>The trend over the years shows a reduction of use of antimicrobials</a:t>
            </a:r>
          </a:p>
          <a:p>
            <a:r>
              <a:rPr lang="en-GB" sz="800" dirty="0"/>
              <a:t>Calculated by measuring the amount of antimicrobials used per kilo of meat produced over the years</a:t>
            </a:r>
          </a:p>
        </p:txBody>
      </p:sp>
    </p:spTree>
    <p:extLst>
      <p:ext uri="{BB962C8B-B14F-4D97-AF65-F5344CB8AC3E}">
        <p14:creationId xmlns:p14="http://schemas.microsoft.com/office/powerpoint/2010/main" val="429202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b="1" dirty="0">
                <a:latin typeface="EC Square Sans Pro" panose="020B0506040000020004" pitchFamily="34" charset="0"/>
              </a:rPr>
              <a:t>NATIONAL FIGURES</a:t>
            </a:r>
            <a:endParaRPr lang="LID4096" sz="3600" b="1"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324600" y="2082133"/>
            <a:ext cx="2706433" cy="2706433"/>
          </a:xfrm>
          <a:prstGeom prst="rect">
            <a:avLst/>
          </a:prstGeom>
          <a:ln>
            <a:no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581900" y="926971"/>
            <a:ext cx="4419600" cy="5632311"/>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100 people died from AMR each day in Europe in 2020. </a:t>
            </a:r>
          </a:p>
          <a:p>
            <a:pPr algn="ctr"/>
            <a:endParaRPr lang="en-GB" sz="4000" b="1" dirty="0">
              <a:solidFill>
                <a:srgbClr val="2C7470"/>
              </a:solidFill>
              <a:latin typeface="EC Square Sans Pro" panose="020B0506040000020004" pitchFamily="34" charset="0"/>
            </a:endParaRPr>
          </a:p>
          <a:p>
            <a:pPr algn="ctr"/>
            <a:r>
              <a:rPr lang="en-GB" sz="4000" b="1" dirty="0">
                <a:solidFill>
                  <a:srgbClr val="2C7470"/>
                </a:solidFill>
                <a:latin typeface="EC Square Sans Pro" panose="020B0506040000020004" pitchFamily="34" charset="0"/>
              </a:rPr>
              <a:t>2.100 died from AMR in EU in 2020.</a:t>
            </a:r>
            <a:endParaRPr lang="en-US" sz="4000" b="1" dirty="0">
              <a:solidFill>
                <a:srgbClr val="2C7470"/>
              </a:solidFill>
              <a:latin typeface="EC Square Sans Pro" panose="020B0506040000020004" pitchFamily="34" charset="0"/>
            </a:endParaRPr>
          </a:p>
          <a:p>
            <a:pPr algn="ctr"/>
            <a:endParaRPr lang="en-US" sz="4000" b="1" dirty="0">
              <a:solidFill>
                <a:srgbClr val="2C7470"/>
              </a:solidFill>
              <a:latin typeface="EC Square Sans Pro" panose="020B0506040000020004" pitchFamily="34"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en-GB" sz="1400" dirty="0">
                <a:solidFill>
                  <a:srgbClr val="2C7470"/>
                </a:solidFill>
                <a:latin typeface="EC Square Sans Pro" panose="020B0506040000020004" pitchFamily="34" charset="0"/>
              </a:rPr>
              <a:t>Estimation of the burden of infections with antibiotic resistance bacteria presented as attributable deaths </a:t>
            </a:r>
            <a:r>
              <a:rPr lang="en-GB" sz="1400" b="1" dirty="0">
                <a:solidFill>
                  <a:srgbClr val="2C7470"/>
                </a:solidFill>
                <a:latin typeface="EC Square Sans Pro" panose="020B0506040000020004" pitchFamily="34" charset="0"/>
              </a:rPr>
              <a:t>per 100.000 population </a:t>
            </a:r>
            <a:r>
              <a:rPr lang="en-GB" sz="1400" dirty="0">
                <a:solidFill>
                  <a:srgbClr val="2C7470"/>
                </a:solidFill>
                <a:latin typeface="EC Square Sans Pro" panose="020B0506040000020004" pitchFamily="34" charset="0"/>
              </a:rPr>
              <a:t>by country, EU/EEA,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rotWithShape="1">
          <a:blip r:embed="rId3"/>
          <a:srcRect l="30001" t="18889" r="35944" b="6667"/>
          <a:stretch/>
        </p:blipFill>
        <p:spPr>
          <a:xfrm>
            <a:off x="685800" y="539750"/>
            <a:ext cx="4953000"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rotWithShape="1">
          <a:blip r:embed="rId4"/>
          <a:srcRect l="27500" t="65555" r="27500" b="15647"/>
          <a:stretch/>
        </p:blipFill>
        <p:spPr>
          <a:xfrm>
            <a:off x="2971800" y="4654550"/>
            <a:ext cx="4837826"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spAutoFit/>
          </a:bodyPr>
          <a:lstStyle/>
          <a:p>
            <a:r>
              <a:rPr lang="en-GB" sz="800" b="1" i="0" u="none" strike="noStrike" baseline="0" dirty="0">
                <a:solidFill>
                  <a:srgbClr val="2C7470"/>
                </a:solidFill>
                <a:latin typeface="EC Square Sans Pro" panose="020B0506040000020004" pitchFamily="34" charset="0"/>
              </a:rPr>
              <a:t>Assessing the health burden of infections with antibiotic-resistant bacteria in the EU/EEA, 2016-2020 TECHNICAL </a:t>
            </a:r>
            <a:r>
              <a:rPr lang="en-GB" sz="800" b="0" i="0" u="none" strike="noStrike" baseline="0" dirty="0">
                <a:solidFill>
                  <a:srgbClr val="2C7470"/>
                </a:solidFill>
                <a:latin typeface="EC Square Sans Pro" panose="020B0506040000020004" pitchFamily="34" charset="0"/>
              </a:rPr>
              <a:t>REPORT</a:t>
            </a:r>
            <a:endParaRPr lang="en-GB" dirty="0">
              <a:solidFill>
                <a:srgbClr val="2C7470"/>
              </a:solidFill>
              <a:latin typeface="EC Square Sans Pro" panose="020B0506040000020004" pitchFamily="34" charset="0"/>
            </a:endParaRPr>
          </a:p>
        </p:txBody>
      </p:sp>
      <p:sp>
        <p:nvSpPr>
          <p:cNvPr id="2" name="CuadroTexto 1">
            <a:extLst>
              <a:ext uri="{FF2B5EF4-FFF2-40B4-BE49-F238E27FC236}">
                <a16:creationId xmlns:a16="http://schemas.microsoft.com/office/drawing/2014/main" id="{1A64C2E3-D2D2-4ED8-9673-9545DC916ECB}"/>
              </a:ext>
            </a:extLst>
          </p:cNvPr>
          <p:cNvSpPr txBox="1"/>
          <p:nvPr/>
        </p:nvSpPr>
        <p:spPr>
          <a:xfrm>
            <a:off x="3526886" y="1421189"/>
            <a:ext cx="4419600" cy="1077218"/>
          </a:xfrm>
          <a:prstGeom prst="rect">
            <a:avLst/>
          </a:prstGeom>
          <a:noFill/>
        </p:spPr>
        <p:txBody>
          <a:bodyPr wrap="square" rtlCol="0">
            <a:spAutoFit/>
          </a:bodyPr>
          <a:lstStyle/>
          <a:p>
            <a:pPr algn="ctr"/>
            <a:r>
              <a:rPr lang="en-GB" sz="3200" b="1" dirty="0">
                <a:solidFill>
                  <a:srgbClr val="FF0000"/>
                </a:solidFill>
                <a:latin typeface="EC Square Sans Pro" panose="020B0506040000020004" pitchFamily="34" charset="0"/>
              </a:rPr>
              <a:t>Poland</a:t>
            </a:r>
          </a:p>
          <a:p>
            <a:r>
              <a:rPr lang="en-GB" sz="3200" b="1" dirty="0">
                <a:solidFill>
                  <a:srgbClr val="FF0000"/>
                </a:solidFill>
                <a:latin typeface="EC Square Sans Pro" panose="020B0506040000020004" pitchFamily="34" charset="0"/>
              </a:rPr>
              <a:t>3420 deaths in 2020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3605722" y="1675017"/>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3143250" y="1503334"/>
            <a:ext cx="266700" cy="343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spAutoFit/>
          </a:bodyPr>
          <a:lstStyle/>
          <a:p>
            <a:r>
              <a:rPr lang="en-GB" sz="700" dirty="0"/>
              <a:t>Malta’s population in 2020 515.000 (7 x 5,15 = 36 deaths)</a:t>
            </a:r>
          </a:p>
        </p:txBody>
      </p:sp>
    </p:spTree>
    <p:extLst>
      <p:ext uri="{BB962C8B-B14F-4D97-AF65-F5344CB8AC3E}">
        <p14:creationId xmlns:p14="http://schemas.microsoft.com/office/powerpoint/2010/main" val="255423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26968" y="3235353"/>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101033" y="3754842"/>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9951732" y="6225894"/>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8469389" y="4765839"/>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810001" y="55075"/>
            <a:ext cx="4800599" cy="2815363"/>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4501324" y="1360340"/>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dirty="0">
                <a:solidFill>
                  <a:schemeClr val="bg1"/>
                </a:solidFill>
                <a:latin typeface="EC Square Sans Pro" panose="020B0506040000020004" pitchFamily="34" charset="0"/>
              </a:rPr>
              <a:t>POLAND</a:t>
            </a:r>
            <a:endParaRPr lang="es-ES" sz="3200" b="1" kern="0" dirty="0">
              <a:solidFill>
                <a:schemeClr val="bg1"/>
              </a:solidFill>
              <a:latin typeface="EC Square Sans Pro" panose="020B0506040000020004" pitchFamily="34" charset="0"/>
            </a:endParaRP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5222694" y="2571891"/>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7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1FB751-EAB8-AE96-62F4-B6A40264E92D}"/>
              </a:ext>
            </a:extLst>
          </p:cNvPr>
          <p:cNvSpPr>
            <a:spLocks noGrp="1"/>
          </p:cNvSpPr>
          <p:nvPr>
            <p:ph type="body" sz="quarter" idx="10"/>
          </p:nvPr>
        </p:nvSpPr>
        <p:spPr/>
        <p:txBody>
          <a:bodyPr/>
          <a:lstStyle/>
          <a:p>
            <a:pPr marL="0" indent="0">
              <a:buNone/>
            </a:pPr>
            <a:r>
              <a:rPr lang="en-GB" sz="2400" b="1" dirty="0">
                <a:latin typeface="EC Square Sans Pro" panose="020B0506040000020004" pitchFamily="34" charset="0"/>
              </a:rPr>
              <a:t>Sales of VMP in POLAND</a:t>
            </a:r>
            <a:endParaRPr lang="es-ES" dirty="0"/>
          </a:p>
        </p:txBody>
      </p:sp>
      <p:graphicFrame>
        <p:nvGraphicFramePr>
          <p:cNvPr id="3" name="Table 2">
            <a:extLst>
              <a:ext uri="{FF2B5EF4-FFF2-40B4-BE49-F238E27FC236}">
                <a16:creationId xmlns:a16="http://schemas.microsoft.com/office/drawing/2014/main" id="{1E9261E0-6E93-F38B-488A-951EE4AA2267}"/>
              </a:ext>
            </a:extLst>
          </p:cNvPr>
          <p:cNvGraphicFramePr>
            <a:graphicFrameLocks noGrp="1"/>
          </p:cNvGraphicFramePr>
          <p:nvPr>
            <p:extLst>
              <p:ext uri="{D42A27DB-BD31-4B8C-83A1-F6EECF244321}">
                <p14:modId xmlns:p14="http://schemas.microsoft.com/office/powerpoint/2010/main" val="3307833162"/>
              </p:ext>
            </p:extLst>
          </p:nvPr>
        </p:nvGraphicFramePr>
        <p:xfrm>
          <a:off x="152400" y="1686331"/>
          <a:ext cx="2819400" cy="4972721"/>
        </p:xfrm>
        <a:graphic>
          <a:graphicData uri="http://schemas.openxmlformats.org/drawingml/2006/table">
            <a:tbl>
              <a:tblPr bandRow="1">
                <a:tableStyleId>{5C22544A-7EE6-4342-B048-85BDC9FD1C3A}</a:tableStyleId>
              </a:tblPr>
              <a:tblGrid>
                <a:gridCol w="1409700">
                  <a:extLst>
                    <a:ext uri="{9D8B030D-6E8A-4147-A177-3AD203B41FA5}">
                      <a16:colId xmlns:a16="http://schemas.microsoft.com/office/drawing/2014/main" val="1614546912"/>
                    </a:ext>
                  </a:extLst>
                </a:gridCol>
                <a:gridCol w="1409700">
                  <a:extLst>
                    <a:ext uri="{9D8B030D-6E8A-4147-A177-3AD203B41FA5}">
                      <a16:colId xmlns:a16="http://schemas.microsoft.com/office/drawing/2014/main" val="549480559"/>
                    </a:ext>
                  </a:extLst>
                </a:gridCol>
              </a:tblGrid>
              <a:tr h="592823">
                <a:tc>
                  <a:txBody>
                    <a:bodyPr/>
                    <a:lstStyle/>
                    <a:p>
                      <a:pPr algn="ctr"/>
                      <a:r>
                        <a:rPr lang="es-ES" sz="2400" b="1" dirty="0" err="1">
                          <a:latin typeface="EC Square Sans Pro" panose="020B0506040000020004" pitchFamily="34" charset="0"/>
                        </a:rPr>
                        <a:t>Cattle</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1,480</a:t>
                      </a:r>
                    </a:p>
                  </a:txBody>
                  <a:tcPr>
                    <a:solidFill>
                      <a:schemeClr val="bg1">
                        <a:lumMod val="95000"/>
                      </a:schemeClr>
                    </a:solidFill>
                  </a:tcPr>
                </a:tc>
                <a:extLst>
                  <a:ext uri="{0D108BD9-81ED-4DB2-BD59-A6C34878D82A}">
                    <a16:rowId xmlns:a16="http://schemas.microsoft.com/office/drawing/2014/main" val="1606738642"/>
                  </a:ext>
                </a:extLst>
              </a:tr>
              <a:tr h="592823">
                <a:tc>
                  <a:txBody>
                    <a:bodyPr/>
                    <a:lstStyle/>
                    <a:p>
                      <a:pPr algn="ctr"/>
                      <a:r>
                        <a:rPr lang="es-ES" sz="2400" b="1" dirty="0" err="1">
                          <a:latin typeface="EC Square Sans Pro" panose="020B0506040000020004" pitchFamily="34" charset="0"/>
                        </a:rPr>
                        <a:t>Pigs</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1,203</a:t>
                      </a:r>
                    </a:p>
                  </a:txBody>
                  <a:tcPr>
                    <a:solidFill>
                      <a:schemeClr val="bg1">
                        <a:lumMod val="95000"/>
                      </a:schemeClr>
                    </a:solidFill>
                  </a:tcPr>
                </a:tc>
                <a:extLst>
                  <a:ext uri="{0D108BD9-81ED-4DB2-BD59-A6C34878D82A}">
                    <a16:rowId xmlns:a16="http://schemas.microsoft.com/office/drawing/2014/main" val="1313675665"/>
                  </a:ext>
                </a:extLst>
              </a:tr>
              <a:tr h="592823">
                <a:tc>
                  <a:txBody>
                    <a:bodyPr/>
                    <a:lstStyle/>
                    <a:p>
                      <a:pPr algn="ctr"/>
                      <a:r>
                        <a:rPr lang="es-ES" sz="2400" b="1" dirty="0" err="1">
                          <a:latin typeface="EC Square Sans Pro" panose="020B0506040000020004" pitchFamily="34" charset="0"/>
                        </a:rPr>
                        <a:t>Poultry</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1,411</a:t>
                      </a:r>
                    </a:p>
                  </a:txBody>
                  <a:tcPr>
                    <a:solidFill>
                      <a:schemeClr val="bg1">
                        <a:lumMod val="95000"/>
                      </a:schemeClr>
                    </a:solidFill>
                  </a:tcPr>
                </a:tc>
                <a:extLst>
                  <a:ext uri="{0D108BD9-81ED-4DB2-BD59-A6C34878D82A}">
                    <a16:rowId xmlns:a16="http://schemas.microsoft.com/office/drawing/2014/main" val="2687842946"/>
                  </a:ext>
                </a:extLst>
              </a:tr>
              <a:tr h="742318">
                <a:tc>
                  <a:txBody>
                    <a:bodyPr/>
                    <a:lstStyle/>
                    <a:p>
                      <a:pPr algn="ctr"/>
                      <a:r>
                        <a:rPr lang="es-ES" sz="2400" b="1" dirty="0" err="1">
                          <a:latin typeface="EC Square Sans Pro" panose="020B0506040000020004" pitchFamily="34" charset="0"/>
                        </a:rPr>
                        <a:t>Sheep</a:t>
                      </a:r>
                      <a:r>
                        <a:rPr lang="es-ES" sz="2400" b="1" dirty="0">
                          <a:latin typeface="EC Square Sans Pro" panose="020B0506040000020004" pitchFamily="34" charset="0"/>
                        </a:rPr>
                        <a:t> &amp; </a:t>
                      </a:r>
                      <a:r>
                        <a:rPr lang="es-ES" sz="2400" b="1" dirty="0" err="1">
                          <a:latin typeface="EC Square Sans Pro" panose="020B0506040000020004" pitchFamily="34" charset="0"/>
                        </a:rPr>
                        <a:t>goats</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21</a:t>
                      </a:r>
                    </a:p>
                  </a:txBody>
                  <a:tcPr>
                    <a:solidFill>
                      <a:schemeClr val="bg1">
                        <a:lumMod val="95000"/>
                      </a:schemeClr>
                    </a:solidFill>
                  </a:tcPr>
                </a:tc>
                <a:extLst>
                  <a:ext uri="{0D108BD9-81ED-4DB2-BD59-A6C34878D82A}">
                    <a16:rowId xmlns:a16="http://schemas.microsoft.com/office/drawing/2014/main" val="4122109570"/>
                  </a:ext>
                </a:extLst>
              </a:tr>
              <a:tr h="592823">
                <a:tc>
                  <a:txBody>
                    <a:bodyPr/>
                    <a:lstStyle/>
                    <a:p>
                      <a:pPr algn="ctr"/>
                      <a:r>
                        <a:rPr lang="es-ES" sz="2400" b="1" dirty="0">
                          <a:latin typeface="EC Square Sans Pro" panose="020B0506040000020004" pitchFamily="34" charset="0"/>
                        </a:rPr>
                        <a:t>Fish</a:t>
                      </a:r>
                    </a:p>
                  </a:txBody>
                  <a:tcPr>
                    <a:solidFill>
                      <a:schemeClr val="bg1">
                        <a:lumMod val="95000"/>
                      </a:schemeClr>
                    </a:solidFill>
                  </a:tcPr>
                </a:tc>
                <a:tc>
                  <a:txBody>
                    <a:bodyPr/>
                    <a:lstStyle/>
                    <a:p>
                      <a:pPr algn="ctr"/>
                      <a:r>
                        <a:rPr lang="es-ES" sz="2400" dirty="0">
                          <a:latin typeface="EC Square Sans Pro" panose="020B0506040000020004" pitchFamily="34" charset="0"/>
                        </a:rPr>
                        <a:t>45</a:t>
                      </a:r>
                    </a:p>
                  </a:txBody>
                  <a:tcPr>
                    <a:solidFill>
                      <a:schemeClr val="bg1">
                        <a:lumMod val="95000"/>
                      </a:schemeClr>
                    </a:solidFill>
                  </a:tcPr>
                </a:tc>
                <a:extLst>
                  <a:ext uri="{0D108BD9-81ED-4DB2-BD59-A6C34878D82A}">
                    <a16:rowId xmlns:a16="http://schemas.microsoft.com/office/drawing/2014/main" val="950468047"/>
                  </a:ext>
                </a:extLst>
              </a:tr>
              <a:tr h="592823">
                <a:tc>
                  <a:txBody>
                    <a:bodyPr/>
                    <a:lstStyle/>
                    <a:p>
                      <a:pPr algn="ctr"/>
                      <a:r>
                        <a:rPr lang="es-ES" sz="2400" b="1" dirty="0" err="1">
                          <a:latin typeface="EC Square Sans Pro" panose="020B0506040000020004" pitchFamily="34" charset="0"/>
                        </a:rPr>
                        <a:t>Rabbits</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2</a:t>
                      </a:r>
                    </a:p>
                  </a:txBody>
                  <a:tcPr>
                    <a:solidFill>
                      <a:schemeClr val="bg1">
                        <a:lumMod val="95000"/>
                      </a:schemeClr>
                    </a:solidFill>
                  </a:tcPr>
                </a:tc>
                <a:extLst>
                  <a:ext uri="{0D108BD9-81ED-4DB2-BD59-A6C34878D82A}">
                    <a16:rowId xmlns:a16="http://schemas.microsoft.com/office/drawing/2014/main" val="2881407013"/>
                  </a:ext>
                </a:extLst>
              </a:tr>
              <a:tr h="592823">
                <a:tc>
                  <a:txBody>
                    <a:bodyPr/>
                    <a:lstStyle/>
                    <a:p>
                      <a:pPr algn="ctr"/>
                      <a:r>
                        <a:rPr lang="es-ES" sz="2400" b="1" dirty="0" err="1">
                          <a:latin typeface="EC Square Sans Pro" panose="020B0506040000020004" pitchFamily="34" charset="0"/>
                        </a:rPr>
                        <a:t>Horses</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115</a:t>
                      </a:r>
                    </a:p>
                  </a:txBody>
                  <a:tcPr>
                    <a:solidFill>
                      <a:schemeClr val="bg1">
                        <a:lumMod val="95000"/>
                      </a:schemeClr>
                    </a:solidFill>
                  </a:tcPr>
                </a:tc>
                <a:extLst>
                  <a:ext uri="{0D108BD9-81ED-4DB2-BD59-A6C34878D82A}">
                    <a16:rowId xmlns:a16="http://schemas.microsoft.com/office/drawing/2014/main" val="1716629260"/>
                  </a:ext>
                </a:extLst>
              </a:tr>
              <a:tr h="592823">
                <a:tc>
                  <a:txBody>
                    <a:bodyPr/>
                    <a:lstStyle/>
                    <a:p>
                      <a:pPr algn="ctr"/>
                      <a:r>
                        <a:rPr lang="es-ES" sz="2400" b="1" dirty="0">
                          <a:latin typeface="EC Square Sans Pro" panose="020B0506040000020004" pitchFamily="34" charset="0"/>
                        </a:rPr>
                        <a:t>Total</a:t>
                      </a:r>
                    </a:p>
                  </a:txBody>
                  <a:tcPr>
                    <a:solidFill>
                      <a:schemeClr val="bg1">
                        <a:lumMod val="95000"/>
                      </a:schemeClr>
                    </a:solidFill>
                  </a:tcPr>
                </a:tc>
                <a:tc>
                  <a:txBody>
                    <a:bodyPr/>
                    <a:lstStyle/>
                    <a:p>
                      <a:pPr algn="ctr"/>
                      <a:r>
                        <a:rPr lang="es-ES" sz="2400" b="1" dirty="0">
                          <a:latin typeface="EC Square Sans Pro" panose="020B0506040000020004" pitchFamily="34" charset="0"/>
                        </a:rPr>
                        <a:t>4278</a:t>
                      </a:r>
                    </a:p>
                  </a:txBody>
                  <a:tcPr>
                    <a:solidFill>
                      <a:schemeClr val="bg1">
                        <a:lumMod val="95000"/>
                      </a:schemeClr>
                    </a:solidFill>
                  </a:tcPr>
                </a:tc>
                <a:extLst>
                  <a:ext uri="{0D108BD9-81ED-4DB2-BD59-A6C34878D82A}">
                    <a16:rowId xmlns:a16="http://schemas.microsoft.com/office/drawing/2014/main" val="571472556"/>
                  </a:ext>
                </a:extLst>
              </a:tr>
            </a:tbl>
          </a:graphicData>
        </a:graphic>
      </p:graphicFrame>
      <p:pic>
        <p:nvPicPr>
          <p:cNvPr id="5" name="Picture 4">
            <a:extLst>
              <a:ext uri="{FF2B5EF4-FFF2-40B4-BE49-F238E27FC236}">
                <a16:creationId xmlns:a16="http://schemas.microsoft.com/office/drawing/2014/main" id="{0EDD7416-9ADB-1368-B793-8C1B3E5058B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971800" y="4960776"/>
            <a:ext cx="9220200" cy="1924295"/>
          </a:xfrm>
          <a:prstGeom prst="rect">
            <a:avLst/>
          </a:prstGeom>
        </p:spPr>
      </p:pic>
      <p:pic>
        <p:nvPicPr>
          <p:cNvPr id="7" name="Picture 6">
            <a:extLst>
              <a:ext uri="{FF2B5EF4-FFF2-40B4-BE49-F238E27FC236}">
                <a16:creationId xmlns:a16="http://schemas.microsoft.com/office/drawing/2014/main" id="{EAFC7A97-16E4-883C-BB75-38EE8F311E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13923" y="1725842"/>
            <a:ext cx="5198371" cy="3054411"/>
          </a:xfrm>
          <a:prstGeom prst="rect">
            <a:avLst/>
          </a:prstGeom>
        </p:spPr>
      </p:pic>
      <p:sp>
        <p:nvSpPr>
          <p:cNvPr id="8" name="Rectángulo 28">
            <a:extLst>
              <a:ext uri="{FF2B5EF4-FFF2-40B4-BE49-F238E27FC236}">
                <a16:creationId xmlns:a16="http://schemas.microsoft.com/office/drawing/2014/main" id="{38204C63-22E9-1597-38EF-116F654C3BAE}"/>
              </a:ext>
            </a:extLst>
          </p:cNvPr>
          <p:cNvSpPr/>
          <p:nvPr/>
        </p:nvSpPr>
        <p:spPr>
          <a:xfrm>
            <a:off x="3048000" y="1559472"/>
            <a:ext cx="3048000" cy="334374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9" name="CuadroTexto 10">
            <a:extLst>
              <a:ext uri="{FF2B5EF4-FFF2-40B4-BE49-F238E27FC236}">
                <a16:creationId xmlns:a16="http://schemas.microsoft.com/office/drawing/2014/main" id="{D73485AD-0272-F749-ED8E-352B7708301F}"/>
              </a:ext>
            </a:extLst>
          </p:cNvPr>
          <p:cNvSpPr txBox="1"/>
          <p:nvPr/>
        </p:nvSpPr>
        <p:spPr>
          <a:xfrm>
            <a:off x="3200400" y="1678693"/>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168,3 mg/PCU</a:t>
            </a:r>
          </a:p>
        </p:txBody>
      </p:sp>
      <p:sp>
        <p:nvSpPr>
          <p:cNvPr id="10" name="Flecha: hacia abajo 11">
            <a:extLst>
              <a:ext uri="{FF2B5EF4-FFF2-40B4-BE49-F238E27FC236}">
                <a16:creationId xmlns:a16="http://schemas.microsoft.com/office/drawing/2014/main" id="{752BC62D-E353-EFDA-5EC8-EB2F2DFE6453}"/>
              </a:ext>
            </a:extLst>
          </p:cNvPr>
          <p:cNvSpPr/>
          <p:nvPr/>
        </p:nvSpPr>
        <p:spPr>
          <a:xfrm>
            <a:off x="4017236" y="2285036"/>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11" name="CuadroTexto 51">
            <a:extLst>
              <a:ext uri="{FF2B5EF4-FFF2-40B4-BE49-F238E27FC236}">
                <a16:creationId xmlns:a16="http://schemas.microsoft.com/office/drawing/2014/main" id="{C7794C4B-EC69-A231-A821-65B23DF13335}"/>
              </a:ext>
            </a:extLst>
          </p:cNvPr>
          <p:cNvSpPr txBox="1"/>
          <p:nvPr/>
        </p:nvSpPr>
        <p:spPr>
          <a:xfrm>
            <a:off x="3140957" y="2826503"/>
            <a:ext cx="2650243"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196 mg/PCU</a:t>
            </a:r>
          </a:p>
        </p:txBody>
      </p:sp>
      <p:sp>
        <p:nvSpPr>
          <p:cNvPr id="12" name="CuadroTexto 52">
            <a:extLst>
              <a:ext uri="{FF2B5EF4-FFF2-40B4-BE49-F238E27FC236}">
                <a16:creationId xmlns:a16="http://schemas.microsoft.com/office/drawing/2014/main" id="{EAF2C5C5-817C-F270-C51F-73FB6852A322}"/>
              </a:ext>
            </a:extLst>
          </p:cNvPr>
          <p:cNvSpPr txBox="1"/>
          <p:nvPr/>
        </p:nvSpPr>
        <p:spPr>
          <a:xfrm>
            <a:off x="3963527" y="4339202"/>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16%</a:t>
            </a:r>
            <a:endParaRPr lang="en-GB" sz="4392" b="1" dirty="0">
              <a:solidFill>
                <a:srgbClr val="003399"/>
              </a:solidFill>
              <a:latin typeface="EC Square Sans Pro" panose="020B0506040000020004" pitchFamily="34" charset="0"/>
            </a:endParaRPr>
          </a:p>
        </p:txBody>
      </p:sp>
      <p:sp>
        <p:nvSpPr>
          <p:cNvPr id="13" name="CuadroTexto 34">
            <a:extLst>
              <a:ext uri="{FF2B5EF4-FFF2-40B4-BE49-F238E27FC236}">
                <a16:creationId xmlns:a16="http://schemas.microsoft.com/office/drawing/2014/main" id="{5A29E1FA-A7CE-0BA5-D635-230AB83D94EF}"/>
              </a:ext>
            </a:extLst>
          </p:cNvPr>
          <p:cNvSpPr txBox="1"/>
          <p:nvPr/>
        </p:nvSpPr>
        <p:spPr>
          <a:xfrm>
            <a:off x="1730246" y="1037904"/>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sp>
        <p:nvSpPr>
          <p:cNvPr id="15" name="CuadroTexto 38">
            <a:extLst>
              <a:ext uri="{FF2B5EF4-FFF2-40B4-BE49-F238E27FC236}">
                <a16:creationId xmlns:a16="http://schemas.microsoft.com/office/drawing/2014/main" id="{28B2A91C-E12A-5808-67B4-E993143F4F30}"/>
              </a:ext>
            </a:extLst>
          </p:cNvPr>
          <p:cNvSpPr txBox="1"/>
          <p:nvPr/>
        </p:nvSpPr>
        <p:spPr>
          <a:xfrm>
            <a:off x="3669083" y="1073469"/>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16" name="CuadroTexto 42">
            <a:extLst>
              <a:ext uri="{FF2B5EF4-FFF2-40B4-BE49-F238E27FC236}">
                <a16:creationId xmlns:a16="http://schemas.microsoft.com/office/drawing/2014/main" id="{99774ED1-8846-E887-3EAD-F23995CE54FA}"/>
              </a:ext>
            </a:extLst>
          </p:cNvPr>
          <p:cNvSpPr txBox="1"/>
          <p:nvPr/>
        </p:nvSpPr>
        <p:spPr>
          <a:xfrm>
            <a:off x="8077200" y="1206868"/>
            <a:ext cx="3422662" cy="368649"/>
          </a:xfrm>
          <a:prstGeom prst="rect">
            <a:avLst/>
          </a:prstGeom>
          <a:noFill/>
        </p:spPr>
        <p:txBody>
          <a:bodyPr wrap="square" rtlCol="0">
            <a:spAutoFit/>
          </a:bodyPr>
          <a:lstStyle/>
          <a:p>
            <a:pPr algn="ctr"/>
            <a:r>
              <a:rPr lang="en-GB" sz="1797" b="1" dirty="0">
                <a:solidFill>
                  <a:srgbClr val="003399"/>
                </a:solidFill>
              </a:rPr>
              <a:t>Sales trends (2011-2022)</a:t>
            </a:r>
          </a:p>
        </p:txBody>
      </p:sp>
    </p:spTree>
    <p:extLst>
      <p:ext uri="{BB962C8B-B14F-4D97-AF65-F5344CB8AC3E}">
        <p14:creationId xmlns:p14="http://schemas.microsoft.com/office/powerpoint/2010/main" val="401217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89DEF0B-35EA-44F6-91E3-B7F31236D5B3}"/>
              </a:ext>
            </a:extLst>
          </p:cNvPr>
          <p:cNvSpPr txBox="1"/>
          <p:nvPr/>
        </p:nvSpPr>
        <p:spPr>
          <a:xfrm>
            <a:off x="9601200" y="6102350"/>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rPr>
              <a:t>ESVAC</a:t>
            </a:r>
            <a:r>
              <a:rPr lang="en-GB" sz="1400" b="1" i="0" u="none" strike="noStrike" baseline="0" dirty="0">
                <a:solidFill>
                  <a:srgbClr val="003399"/>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 </a:t>
            </a:r>
            <a:r>
              <a:rPr lang="en-GB" sz="1400" b="1" i="0" u="none" strike="noStrike" baseline="0" dirty="0">
                <a:solidFill>
                  <a:srgbClr val="003399"/>
                </a:solidFill>
                <a:latin typeface="Verdana" panose="020B0604030504040204" pitchFamily="34" charset="0"/>
                <a:ea typeface="Verdana" panose="020B0604030504040204" pitchFamily="34" charset="0"/>
              </a:rPr>
              <a:t>report</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POLAND</a:t>
            </a:r>
          </a:p>
        </p:txBody>
      </p:sp>
      <p:pic>
        <p:nvPicPr>
          <p:cNvPr id="5" name="Picture 4">
            <a:extLst>
              <a:ext uri="{FF2B5EF4-FFF2-40B4-BE49-F238E27FC236}">
                <a16:creationId xmlns:a16="http://schemas.microsoft.com/office/drawing/2014/main" id="{4E967D98-D70D-2FA0-476C-09C6179E2A70}"/>
              </a:ext>
            </a:extLst>
          </p:cNvPr>
          <p:cNvPicPr>
            <a:picLocks noChangeAspect="1"/>
          </p:cNvPicPr>
          <p:nvPr/>
        </p:nvPicPr>
        <p:blipFill>
          <a:blip r:embed="rId4"/>
          <a:stretch>
            <a:fillRect/>
          </a:stretch>
        </p:blipFill>
        <p:spPr>
          <a:xfrm>
            <a:off x="380999" y="1149350"/>
            <a:ext cx="6976925" cy="2286000"/>
          </a:xfrm>
          <a:prstGeom prst="rect">
            <a:avLst/>
          </a:prstGeom>
        </p:spPr>
      </p:pic>
      <p:pic>
        <p:nvPicPr>
          <p:cNvPr id="7" name="Picture 6">
            <a:extLst>
              <a:ext uri="{FF2B5EF4-FFF2-40B4-BE49-F238E27FC236}">
                <a16:creationId xmlns:a16="http://schemas.microsoft.com/office/drawing/2014/main" id="{3B49A0B5-73C9-0BF8-B1B1-81EC6BCBB7F7}"/>
              </a:ext>
            </a:extLst>
          </p:cNvPr>
          <p:cNvPicPr>
            <a:picLocks noChangeAspect="1"/>
          </p:cNvPicPr>
          <p:nvPr/>
        </p:nvPicPr>
        <p:blipFill>
          <a:blip r:embed="rId5"/>
          <a:stretch>
            <a:fillRect/>
          </a:stretch>
        </p:blipFill>
        <p:spPr>
          <a:xfrm>
            <a:off x="533400" y="3748832"/>
            <a:ext cx="7419580" cy="1743918"/>
          </a:xfrm>
          <a:prstGeom prst="rect">
            <a:avLst/>
          </a:prstGeom>
        </p:spPr>
      </p:pic>
    </p:spTree>
    <p:extLst>
      <p:ext uri="{BB962C8B-B14F-4D97-AF65-F5344CB8AC3E}">
        <p14:creationId xmlns:p14="http://schemas.microsoft.com/office/powerpoint/2010/main" val="44966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1143000" y="1450977"/>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5981700" y="3984291"/>
            <a:ext cx="4800599"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5464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3" name="Marcador de texto 2">
            <a:extLst>
              <a:ext uri="{FF2B5EF4-FFF2-40B4-BE49-F238E27FC236}">
                <a16:creationId xmlns:a16="http://schemas.microsoft.com/office/drawing/2014/main" id="{30D06832-9849-A3EB-42E2-189F1E24D732}"/>
              </a:ext>
            </a:extLst>
          </p:cNvPr>
          <p:cNvSpPr>
            <a:spLocks noGrp="1"/>
          </p:cNvSpPr>
          <p:nvPr>
            <p:ph type="body" sz="quarter" idx="11"/>
          </p:nvPr>
        </p:nvSpPr>
        <p:spPr>
          <a:xfrm>
            <a:off x="6197085" y="5459412"/>
            <a:ext cx="2971800" cy="371080"/>
          </a:xfrm>
        </p:spPr>
        <p:txBody>
          <a:bodyPr/>
          <a:lstStyle/>
          <a:p>
            <a:pPr marL="0" indent="0">
              <a:buNone/>
            </a:pPr>
            <a:r>
              <a:rPr lang="es-ES" dirty="0">
                <a:latin typeface="EC Square Sans Pro" panose="020B0506040000020004" pitchFamily="34" charset="0"/>
              </a:rPr>
              <a:t>POLAND, 21 &amp; 22 OCTOBER 2024</a:t>
            </a:r>
          </a:p>
          <a:p>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22544" y="4578350"/>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564708" y="0"/>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601922" y="4842803"/>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44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25474" y="2857425"/>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611BE222-C18A-4132-B90F-CA64B56986C3}"/>
              </a:ext>
            </a:extLst>
          </p:cNvPr>
          <p:cNvSpPr/>
          <p:nvPr/>
        </p:nvSpPr>
        <p:spPr>
          <a:xfrm>
            <a:off x="4114800" y="3853688"/>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Economical impact</a:t>
            </a:r>
          </a:p>
          <a:p>
            <a:pPr algn="ctr"/>
            <a:endParaRPr lang="en-GB" sz="4800" dirty="0">
              <a:solidFill>
                <a:schemeClr val="bg1"/>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972300" y="2905197"/>
            <a:ext cx="4953000" cy="3108543"/>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p>
          <a:p>
            <a:pPr algn="l"/>
            <a:endParaRPr lang="en-GB" sz="4000" dirty="0">
              <a:solidFill>
                <a:srgbClr val="3F4A52"/>
              </a:solidFill>
              <a:latin typeface="Open Sans" panose="020B0606030504020204" pitchFamily="34" charset="0"/>
            </a:endParaRPr>
          </a:p>
          <a:p>
            <a:pPr algn="ctr"/>
            <a:r>
              <a:rPr lang="en-GB" sz="6000" b="1" i="0" dirty="0">
                <a:solidFill>
                  <a:srgbClr val="003399"/>
                </a:solidFill>
                <a:effectLst/>
                <a:latin typeface="EC Square Sans Pro" panose="020B0506040000020004" pitchFamily="34" charset="0"/>
              </a:rPr>
              <a:t>€1.1 billion </a:t>
            </a:r>
          </a:p>
          <a:p>
            <a:pPr algn="ctr"/>
            <a:r>
              <a:rPr lang="en-GB" sz="6000" b="0" i="0" dirty="0">
                <a:solidFill>
                  <a:srgbClr val="003399"/>
                </a:solidFill>
                <a:effectLst/>
                <a:latin typeface="EC Square Sans Pro" panose="020B0506040000020004" pitchFamily="34" charset="0"/>
              </a:rPr>
              <a:t>per year</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food,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377486" cy="4958079"/>
          </a:xfrm>
          <a:prstGeom prst="rect">
            <a:avLst/>
          </a:prstGeom>
        </p:spPr>
      </p:pic>
    </p:spTree>
    <p:extLst>
      <p:ext uri="{BB962C8B-B14F-4D97-AF65-F5344CB8AC3E}">
        <p14:creationId xmlns:p14="http://schemas.microsoft.com/office/powerpoint/2010/main" val="27924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2.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customXml/itemProps3.xml><?xml version="1.0" encoding="utf-8"?>
<ds:datastoreItem xmlns:ds="http://schemas.openxmlformats.org/officeDocument/2006/customXml" ds:itemID="{8A904CE2-8F3B-4A9E-811B-50A6E8F9D258}"/>
</file>

<file path=docProps/app.xml><?xml version="1.0" encoding="utf-8"?>
<Properties xmlns="http://schemas.openxmlformats.org/officeDocument/2006/extended-properties" xmlns:vt="http://schemas.openxmlformats.org/officeDocument/2006/docPropsVTypes">
  <Template/>
  <TotalTime>0</TotalTime>
  <Words>3351</Words>
  <Application>Microsoft Office PowerPoint</Application>
  <PresentationFormat>Custom</PresentationFormat>
  <Paragraphs>314</Paragraphs>
  <Slides>23</Slides>
  <Notes>22</Notes>
  <HiddenSlides>1</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23</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Tahoma</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254</cp:revision>
  <dcterms:created xsi:type="dcterms:W3CDTF">2023-11-20T15:58:16Z</dcterms:created>
  <dcterms:modified xsi:type="dcterms:W3CDTF">2024-09-10T07:56:32Z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y fmtid="{D5CDD505-2E9C-101B-9397-08002B2CF9AE}" pid="16" name="Order">
    <vt:r8>13333400</vt:r8>
  </property>
</Properties>
</file>