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9"/>
  </p:notesMasterIdLst>
  <p:sldIdLst>
    <p:sldId id="261" r:id="rId6"/>
    <p:sldId id="272" r:id="rId7"/>
    <p:sldId id="384" r:id="rId8"/>
    <p:sldId id="385" r:id="rId9"/>
    <p:sldId id="349" r:id="rId10"/>
    <p:sldId id="345" r:id="rId11"/>
    <p:sldId id="386" r:id="rId12"/>
    <p:sldId id="388" r:id="rId13"/>
    <p:sldId id="387" r:id="rId14"/>
    <p:sldId id="372" r:id="rId15"/>
    <p:sldId id="291" r:id="rId16"/>
    <p:sldId id="376" r:id="rId17"/>
    <p:sldId id="2436" r:id="rId18"/>
    <p:sldId id="389" r:id="rId19"/>
    <p:sldId id="2443" r:id="rId20"/>
    <p:sldId id="2444" r:id="rId21"/>
    <p:sldId id="2449" r:id="rId22"/>
    <p:sldId id="2450" r:id="rId23"/>
    <p:sldId id="2446" r:id="rId24"/>
    <p:sldId id="362" r:id="rId25"/>
    <p:sldId id="2447" r:id="rId26"/>
    <p:sldId id="2448" r:id="rId27"/>
    <p:sldId id="283" r:id="rId28"/>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7" autoAdjust="0"/>
    <p:restoredTop sz="75666" autoAdjust="0"/>
  </p:normalViewPr>
  <p:slideViewPr>
    <p:cSldViewPr>
      <p:cViewPr>
        <p:scale>
          <a:sx n="66" d="100"/>
          <a:sy n="66" d="100"/>
        </p:scale>
        <p:origin x="1728" y="378"/>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26/09/2024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23EU_Aquacultur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ing.com/search?q=Sales+trends+(mg%2FPCU)+of+antibiotic+VMPs+POLAND+for+food-producing+animals&amp;cvid=82ac5f4272f244c08e14f8473be49f5f&amp;gs_lcrp=EgZjaHJvbWUyBggAEEUYOTIICAEQ6QcY_FXSAQc5MDVqMGoxqAIAsAIA&amp;FORM=ANAB01&amp;PC=U53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l-PL" sz="110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pl-PL" sz="1100">
                <a:latin typeface="EC Square Sans Pro" panose="020B0506040000020004" pitchFamily="34" charset="0"/>
              </a:rPr>
              <a:t>Cel „Od pola do stołu” jest częścią Zielonego Ładu</a:t>
            </a:r>
          </a:p>
          <a:p>
            <a:r>
              <a:rPr lang="pl-PL" sz="1100">
                <a:highlight>
                  <a:srgbClr val="FFFF00"/>
                </a:highlight>
                <a:latin typeface="EC Square Sans Pro" panose="020B0506040000020004" pitchFamily="34" charset="0"/>
              </a:rPr>
              <a:t>Punktem wyjścia </a:t>
            </a:r>
            <a:r>
              <a:rPr lang="pl-PL" sz="1100">
                <a:latin typeface="EC Square Sans Pro" panose="020B0506040000020004" pitchFamily="34" charset="0"/>
              </a:rPr>
              <a:t>jest rok 2018.</a:t>
            </a:r>
          </a:p>
          <a:p>
            <a:r>
              <a:rPr lang="pl-PL" sz="1100">
                <a:highlight>
                  <a:srgbClr val="FFFF00"/>
                </a:highlight>
                <a:latin typeface="EC Square Sans Pro" panose="020B0506040000020004" pitchFamily="34" charset="0"/>
              </a:rPr>
              <a:t>Cel dotyczy wszystkich krajów UE łącznie</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pl-PL" sz="1100">
                <a:latin typeface="EC Square Sans Pro" panose="020B0506040000020004" pitchFamily="34" charset="0"/>
              </a:rPr>
              <a:t>Europejska Agencja Leków (EMA) rozpoczęła program ESVAC w 2009 roku.</a:t>
            </a:r>
          </a:p>
          <a:p>
            <a:pPr marL="0" indent="0">
              <a:buNone/>
            </a:pPr>
            <a:endParaRPr lang="en-GB" sz="1100" dirty="0">
              <a:latin typeface="EC Square Sans Pro" panose="020B0506040000020004" pitchFamily="34" charset="0"/>
            </a:endParaRPr>
          </a:p>
          <a:p>
            <a:pPr marL="0" indent="0">
              <a:buNone/>
            </a:pPr>
            <a:r>
              <a:rPr lang="pl-PL" sz="1100" b="0" i="0">
                <a:solidFill>
                  <a:srgbClr val="1E1E1E"/>
                </a:solidFill>
                <a:effectLst/>
                <a:latin typeface="EC Square Sans Pro" panose="020B0506040000020004" pitchFamily="34" charset="0"/>
              </a:rPr>
              <a:t>W ramach programu ESVAC (europejski program nadzorowania konsumpcji weterynaryjnych środków przeciwdrobnoustrojowych) zebrano dane z lat 2009–2023 dotyczące tego, </a:t>
            </a:r>
            <a:r>
              <a:rPr lang="pl-PL" sz="1100" b="1" i="0">
                <a:solidFill>
                  <a:srgbClr val="1E1E1E"/>
                </a:solidFill>
                <a:effectLst/>
                <a:latin typeface="EC Square Sans Pro" panose="020B0506040000020004" pitchFamily="34" charset="0"/>
              </a:rPr>
              <a:t>jak leki przeciwdrobnoustrojowe stosuje się u zwierząt w Unii Europejskiej (UE)</a:t>
            </a:r>
            <a:r>
              <a:rPr lang="pl-PL" sz="1100" b="0" i="0">
                <a:solidFill>
                  <a:srgbClr val="1E1E1E"/>
                </a:solidFill>
                <a:effectLst/>
                <a:latin typeface="EC Square Sans Pro" panose="020B0506040000020004" pitchFamily="34" charset="0"/>
              </a:rPr>
              <a:t>. Tego typu informacje są niezbędne do identyfikacji potencjalnych czynników ryzyka, które mogą prowadzić do rozwoju i rozprzestrzeniania się oporności na środki przeciwdrobnoustrojowe. </a:t>
            </a: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pl-PL" sz="1100">
                <a:latin typeface="EC Square Sans Pro" panose="020B0506040000020004" pitchFamily="34" charset="0"/>
              </a:rPr>
              <a:t>Zapewnia </a:t>
            </a:r>
            <a:r>
              <a:rPr lang="pl-PL" sz="1100" b="0" i="0">
                <a:solidFill>
                  <a:srgbClr val="1E1E1E"/>
                </a:solidFill>
                <a:effectLst/>
                <a:latin typeface="EC Square Sans Pro" panose="020B0506040000020004" pitchFamily="34" charset="0"/>
              </a:rPr>
              <a:t>zharmonizowane podejście do gromadzenia i raportowania </a:t>
            </a:r>
            <a:r>
              <a:rPr lang="pl-PL" sz="1100" b="1" i="0">
                <a:solidFill>
                  <a:srgbClr val="1E1E1E"/>
                </a:solidFill>
                <a:effectLst/>
                <a:latin typeface="EC Square Sans Pro" panose="020B0506040000020004" pitchFamily="34" charset="0"/>
              </a:rPr>
              <a:t>danych dotyczących stosowania środków przeciwdrobnoustrojowych</a:t>
            </a:r>
            <a:r>
              <a:rPr lang="pl-PL" sz="1100" b="0" i="0">
                <a:solidFill>
                  <a:srgbClr val="1E1E1E"/>
                </a:solidFill>
                <a:effectLst/>
                <a:latin typeface="EC Square Sans Pro" panose="020B0506040000020004" pitchFamily="34" charset="0"/>
              </a:rPr>
              <a:t> u zwierząt w państwach członkowskich UE i Europejskiego Obszaru Gospodarczego (EOG).</a:t>
            </a:r>
          </a:p>
          <a:p>
            <a:pPr marL="171450" indent="-171450">
              <a:buFont typeface="Arial" panose="020B0604020202020204" pitchFamily="34" charset="0"/>
              <a:buChar char="•"/>
            </a:pPr>
            <a:r>
              <a:rPr lang="pl-PL" sz="1100" b="0" i="0">
                <a:solidFill>
                  <a:srgbClr val="1E1E1E"/>
                </a:solidFill>
                <a:effectLst/>
                <a:latin typeface="EC Square Sans Pro" panose="020B0506040000020004" pitchFamily="34" charset="0"/>
              </a:rPr>
              <a:t>Na przestrzeni lat liczba dobrowolnych uczestników projektu ESVAC wzrosła z 9 do 31 krajów raportujących.</a:t>
            </a:r>
          </a:p>
          <a:p>
            <a:pPr marL="171450" indent="-171450">
              <a:buFont typeface="Arial" panose="020B0604020202020204" pitchFamily="34" charset="0"/>
              <a:buChar char="•"/>
            </a:pPr>
            <a:r>
              <a:rPr lang="pl-PL" sz="1100" b="0" i="0">
                <a:solidFill>
                  <a:srgbClr val="1E1E1E"/>
                </a:solidFill>
                <a:effectLst/>
                <a:latin typeface="EC Square Sans Pro" panose="020B0506040000020004" pitchFamily="34" charset="0"/>
              </a:rPr>
              <a:t>Projekt ESVAC formalnie zakończył się w listopadzie 2023 r. wraz z publikacją raportu końcowego.</a:t>
            </a:r>
          </a:p>
          <a:p>
            <a:pPr marL="171450" indent="-171450">
              <a:buFont typeface="Arial" panose="020B0604020202020204" pitchFamily="34" charset="0"/>
              <a:buChar char="•"/>
            </a:pPr>
            <a:r>
              <a:rPr lang="pl-PL" sz="1100" b="0" i="0">
                <a:solidFill>
                  <a:srgbClr val="1E1E1E"/>
                </a:solidFill>
                <a:effectLst/>
                <a:latin typeface="EC Square Sans Pro" panose="020B0506040000020004" pitchFamily="34" charset="0"/>
              </a:rPr>
              <a:t>Od stycznia 2024 r. – zgodnie z </a:t>
            </a:r>
            <a:r>
              <a:rPr lang="pl-PL" sz="1100" b="0" i="0">
                <a:solidFill>
                  <a:srgbClr val="1E1E1E"/>
                </a:solidFill>
                <a:effectLst/>
                <a:latin typeface="EC Square Sans Pro" panose="020B0506040000020004" pitchFamily="34" charset="0"/>
                <a:hlinkClick r:id="rId3" tooltip="Rozporządzenie w sprawie weterynaryjnych produktów leczniczych "/>
              </a:rPr>
              <a:t>Rozporządzeniem w sprawie weterynaryjnych produktów leczniczych</a:t>
            </a:r>
            <a:r>
              <a:rPr lang="pl-PL" sz="1100" b="0" i="0">
                <a:solidFill>
                  <a:srgbClr val="1E1E1E"/>
                </a:solidFill>
                <a:effectLst/>
                <a:latin typeface="EC Square Sans Pro" panose="020B0506040000020004" pitchFamily="34" charset="0"/>
              </a:rPr>
              <a:t> – wszystkie państwa członkowskie UE/EOG muszą przekazywać dane dotyczące </a:t>
            </a:r>
            <a:r>
              <a:rPr lang="pl-PL" sz="1100" b="1" i="0">
                <a:solidFill>
                  <a:srgbClr val="1E1E1E"/>
                </a:solidFill>
                <a:effectLst/>
                <a:latin typeface="EC Square Sans Pro" panose="020B0506040000020004" pitchFamily="34" charset="0"/>
              </a:rPr>
              <a:t>wielkości sprzedaży i</a:t>
            </a:r>
            <a:r>
              <a:rPr lang="pl-PL" sz="1100" b="0" i="0">
                <a:solidFill>
                  <a:srgbClr val="1E1E1E"/>
                </a:solidFill>
                <a:effectLst/>
                <a:latin typeface="EC Square Sans Pro" panose="020B0506040000020004" pitchFamily="34" charset="0"/>
              </a:rPr>
              <a:t> </a:t>
            </a:r>
            <a:r>
              <a:rPr lang="pl-PL" sz="1100" b="1" i="0">
                <a:solidFill>
                  <a:srgbClr val="1E1E1E"/>
                </a:solidFill>
                <a:effectLst/>
                <a:latin typeface="EC Square Sans Pro" panose="020B0506040000020004" pitchFamily="34" charset="0"/>
              </a:rPr>
              <a:t>stosowania leków przeciwdrobnoustrojowych u zwierząt</a:t>
            </a:r>
            <a:r>
              <a:rPr lang="pl-PL" sz="1100" b="0" i="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pl-PL" sz="1100" b="0" i="0">
                <a:solidFill>
                  <a:srgbClr val="1E1E1E"/>
                </a:solidFill>
                <a:effectLst/>
                <a:latin typeface="EC Square Sans Pro" panose="020B0506040000020004" pitchFamily="34" charset="0"/>
              </a:rPr>
              <a:t>Państwa członkowskie UE/EOG muszą przekazywać dotyczące ich dane do EMA za pomocą </a:t>
            </a:r>
            <a:r>
              <a:rPr lang="pl-PL" sz="1100" b="1" i="0">
                <a:solidFill>
                  <a:srgbClr val="1E1E1E"/>
                </a:solidFill>
                <a:effectLst/>
                <a:latin typeface="EC Square Sans Pro" panose="020B0506040000020004" pitchFamily="34" charset="0"/>
              </a:rPr>
              <a:t>Platformy danych sprzedaży i stosowania środków przeciwbakteryjnych</a:t>
            </a:r>
            <a:r>
              <a:rPr lang="pl-PL" sz="1100" b="0" i="0">
                <a:solidFill>
                  <a:srgbClr val="1E1E1E"/>
                </a:solidFill>
                <a:effectLst/>
                <a:latin typeface="EC Square Sans Pro" panose="020B0506040000020004" pitchFamily="34" charset="0"/>
              </a:rPr>
              <a:t>.</a:t>
            </a:r>
          </a:p>
          <a:p>
            <a:pPr marL="0" indent="0">
              <a:buNone/>
            </a:pPr>
            <a:endParaRPr lang="en-GB" sz="1100" dirty="0">
              <a:latin typeface="EC Square Sans Pro" panose="020B0506040000020004" pitchFamily="34" charset="0"/>
            </a:endParaRPr>
          </a:p>
          <a:p>
            <a:r>
              <a:rPr lang="pl-PL" sz="1100">
                <a:latin typeface="EC Square Sans Pro" panose="020B0506040000020004" pitchFamily="34" charset="0"/>
              </a:rPr>
              <a:t>Liczba zaokrąglona przedstawia udział łącznej sprzedaży w mg/PCU weterynaryjnych produktów leczniczych zawierających antybiotyki przeznaczonych dla zwierząt, z których produkuje się żywność, według klasy antybiotyków, w 31 krajach europejskich w 2022 r.</a:t>
            </a:r>
          </a:p>
          <a:p>
            <a:r>
              <a:rPr lang="pl-PL" sz="1100">
                <a:latin typeface="EC Square Sans Pro" panose="020B0506040000020004" pitchFamily="34" charset="0"/>
              </a:rPr>
              <a:t>„Inne klasy” obejmują amfenikole, cefalosporyny, inne chinolony i „Inne”</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l-PL" sz="1100">
                <a:latin typeface="EC Square Sans Pro" panose="020B0506040000020004" pitchFamily="34" charset="0"/>
              </a:rPr>
              <a:t>Zmiany średniej sprzedaży (w mg na kg szacowanej biomasy) w 25 krajach UE/EOG w latach 2011–2020</a:t>
            </a:r>
          </a:p>
          <a:p>
            <a:r>
              <a:rPr lang="pl-PL" sz="1100">
                <a:latin typeface="EC Square Sans Pro" panose="020B0506040000020004" pitchFamily="34" charset="0"/>
              </a:rPr>
              <a:t>Źródło: EMA (2021)</a:t>
            </a:r>
          </a:p>
          <a:p>
            <a:endParaRPr lang="en-GB" sz="1100" dirty="0">
              <a:latin typeface="EC Square Sans Pro" panose="020B0506040000020004" pitchFamily="34" charset="0"/>
            </a:endParaRPr>
          </a:p>
          <a:p>
            <a:pPr algn="l"/>
            <a:r>
              <a:rPr lang="pl-PL" sz="1100" b="0" i="0" u="none" strike="noStrike" baseline="0">
                <a:latin typeface="EC Square Sans Pro" panose="020B0506040000020004" pitchFamily="34" charset="0"/>
              </a:rPr>
              <a:t>Liczby te wskazują, że działania na szczeblu krajowym jak i UE/EOG zakończyły się sukcesem, czego efektem jest stałe zmniejszenie stosowania antybiotyków u zwierząt hodowanych w celu produkcji żywności w większości uczestniczących w badaniu krajów europejskich.</a:t>
            </a:r>
          </a:p>
          <a:p>
            <a:pPr algn="l"/>
            <a:endParaRPr lang="en-GB" sz="1100" b="0" i="0" u="none" strike="noStrike" baseline="0" dirty="0">
              <a:latin typeface="EC Square Sans Pro" panose="020B0506040000020004" pitchFamily="34" charset="0"/>
            </a:endParaRPr>
          </a:p>
          <a:p>
            <a:pPr algn="l"/>
            <a:r>
              <a:rPr lang="pl-PL" sz="1100" b="1" i="0" u="none" strike="noStrike" baseline="0">
                <a:solidFill>
                  <a:schemeClr val="tx1"/>
                </a:solidFill>
                <a:latin typeface="EC Square Sans Pro" panose="020B0506040000020004" pitchFamily="34" charset="0"/>
              </a:rPr>
              <a:t>Główny wskaźnik: Sprzedaż całkowita – ogólny spadek sprzedaży</a:t>
            </a:r>
          </a:p>
          <a:p>
            <a:pPr algn="l"/>
            <a:r>
              <a:rPr lang="pl-PL" sz="1100" b="1" i="0" u="none" strike="noStrike" baseline="0">
                <a:latin typeface="EC Square Sans Pro" panose="020B0506040000020004" pitchFamily="34" charset="0"/>
              </a:rPr>
              <a:t>Wskaźniki drugorzędne (znaczący postęp): </a:t>
            </a:r>
            <a:r>
              <a:rPr lang="pl-PL" sz="1100" b="0" i="0" u="none" strike="noStrike" baseline="0">
                <a:latin typeface="EC Square Sans Pro" panose="020B0506040000020004" pitchFamily="34" charset="0"/>
              </a:rPr>
              <a:t>sprzedaż w mg na kg cefalosporyn 3. i 4. generacji, polimyksyn i chinolonów</a:t>
            </a:r>
          </a:p>
          <a:p>
            <a:pPr algn="l"/>
            <a:r>
              <a:rPr lang="pl-PL" sz="1100" b="0" i="0" u="none" strike="noStrike" baseline="0">
                <a:latin typeface="EC Square Sans Pro" panose="020B0506040000020004" pitchFamily="34" charset="0"/>
              </a:rPr>
              <a:t>W sprzedaży fluorochinolonów odnotowano mniejsze spadki łączne.</a:t>
            </a:r>
          </a:p>
          <a:p>
            <a:pPr algn="l"/>
            <a:endParaRPr lang="en-GB" sz="1100" b="0" i="0" u="none" strike="noStrike" baseline="0" dirty="0">
              <a:latin typeface="EC Square Sans Pro" panose="020B0506040000020004" pitchFamily="34" charset="0"/>
            </a:endParaRPr>
          </a:p>
          <a:p>
            <a:pPr algn="l"/>
            <a:r>
              <a:rPr lang="pl-PL" sz="1100" b="0" i="0" u="none" strike="noStrike" baseline="0">
                <a:latin typeface="EC Square Sans Pro" panose="020B0506040000020004" pitchFamily="34" charset="0"/>
              </a:rPr>
              <a:t>Uwaga: termin </a:t>
            </a:r>
            <a:r>
              <a:rPr lang="pl-PL" sz="1100" b="1" i="0" u="none" strike="noStrike" baseline="0">
                <a:latin typeface="EC Square Sans Pro" panose="020B0506040000020004" pitchFamily="34" charset="0"/>
              </a:rPr>
              <a:t>"miligramy na PCU" (PCU = jednostka korekty populacji), </a:t>
            </a:r>
            <a:r>
              <a:rPr lang="pl-PL" sz="1100" b="0" i="0" u="none" strike="noStrike" baseline="0">
                <a:latin typeface="EC Square Sans Pro" panose="020B0506040000020004" pitchFamily="34" charset="0"/>
              </a:rPr>
              <a:t>to </a:t>
            </a:r>
            <a:r>
              <a:rPr lang="pl-PL" sz="1100" b="1" i="0" u="none" strike="noStrike" baseline="0">
                <a:latin typeface="EC Square Sans Pro" panose="020B0506040000020004" pitchFamily="34" charset="0"/>
              </a:rPr>
              <a:t>jednostka sprawozdawcza dla ekwiwalentów biomasy zwierzęcej </a:t>
            </a:r>
            <a:r>
              <a:rPr lang="pl-PL" sz="1100" b="0" i="0" u="none" strike="noStrike" baseline="0">
                <a:latin typeface="EC Square Sans Pro" panose="020B0506040000020004" pitchFamily="34" charset="0"/>
              </a:rPr>
              <a:t>opracowana przez</a:t>
            </a:r>
          </a:p>
          <a:p>
            <a:pPr algn="l"/>
            <a:r>
              <a:rPr lang="pl-PL" sz="1100" b="0" i="0" u="none" strike="noStrike" baseline="0">
                <a:latin typeface="EC Square Sans Pro" panose="020B0506040000020004" pitchFamily="34" charset="0"/>
              </a:rPr>
              <a:t>Europejski program nadzorowania konsumpcji weterynaryjnych środków przeciwdrobnoustrojowych ESVAC.</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pl-PL" sz="1800">
                <a:effectLst/>
                <a:latin typeface="Segoe UI" panose="020B0502040204020203" pitchFamily="34" charset="0"/>
              </a:rPr>
              <a:t>Załącznik do Rozporządzenia 2021/578. </a:t>
            </a:r>
            <a:r>
              <a:rPr lang="pl-PL"/>
              <a:t>  https://eur-lex.europa.eu/eli/reg_del/2021/578/oj</a:t>
            </a:r>
          </a:p>
          <a:p>
            <a:endParaRPr lang="en-US" dirty="0"/>
          </a:p>
          <a:p>
            <a:pPr marL="228600" indent="-228600">
              <a:buAutoNum type="arabicPeriod"/>
            </a:pPr>
            <a:r>
              <a:rPr lang="pl-PL"/>
              <a:t>Agencja publikuje pierwsze sprawozdanie dotyczące wielkości sprzedaży przeciwdrobnoustrojowych weterynaryjnych produktów leczniczych i stosowania przeciwdrobnoustrojowych produktów leczniczych w podziale na gatunki zwierząt do dnia 31 marca 2025 r. i uwzględnia w nim: a) informacje na temat wielkości sprzedaży przeciwdrobnoustrojowych weterynaryjnych produktów leczniczych, obejmujące dane z 2023 r. i przesłane przez państwa członkowskie do dnia 30 czerwca 2024 r.;</a:t>
            </a:r>
            <a:br>
              <a:rPr lang="pl-PL"/>
            </a:br>
            <a:r>
              <a:rPr lang="pl-PL"/>
              <a:t>b) informacje na temat stosowania przeciwdrobnoustrojowych produktów leczniczych przeznaczonych dla odpowiednich gatunków lub kategorii zwierząt lub zwierząt na określonych etapach życia, obejmujące dane z 2023 r. i dane przesłane przez państwa członkowskie do dnia 30 września 2024 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pl-PL"/>
              <a:t>2. Począwszy od 2025 r. Agencja publikuje do dnia 31 grudnia kolejne sprawozdania i uwzględnia w nich następuje informacje: a) na temat wielkości sprzedaży przeciwdrobnoustrojowych weterynaryjnych produktów leczniczych przesłane przez państwa członkowskie do dnia 30 czerwca każdego roku, obejmujące dane za poprzedni rok kalendarzowy;</a:t>
            </a:r>
            <a:br>
              <a:rPr lang="pl-PL"/>
            </a:br>
            <a:r>
              <a:rPr lang="pl-PL"/>
              <a:t>b) na temat stosowania przeciwdrobnoustrojowych produktów leczniczych przeznaczonych dla odpowiednich gatunków lub kategorii zwierząt lub zwierząt na określonych etapach życia przesłane przez państwa członkowskie do dnia 30 czerwca każdego roku, obejmujące dane za poprzedni rok kalendarzowy.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u="sng">
                <a:effectLst/>
                <a:latin typeface="Arial" panose="020B0604020202020204" pitchFamily="34" charset="0"/>
                <a:ea typeface="Calibri" panose="020F0502020204030204" pitchFamily="34" charset="0"/>
              </a:rPr>
              <a:t>Gromadzenie danych rozpocznie się w podanych latach. Raportowanie rozpocznie się w kolejnych latach (tj. w przypadku bydła, trzody chlewnej i drobiu raportowanie rozpocznie się w 2024 r., innych zwierząt hodowlanych – w 2027 r., a psów, kotów i zwierząt futerkowych – w 2030 r.)</a:t>
            </a: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l-PL" sz="1800" b="1" i="0" u="none" strike="noStrike" baseline="0">
                <a:solidFill>
                  <a:srgbClr val="164B95"/>
                </a:solidFill>
                <a:latin typeface="Tahoma" panose="020B0604030504040204" pitchFamily="34" charset="0"/>
              </a:rPr>
              <a:t>Oporność na środki przeciwdrobnoustrojowe dotyka prawdziwych ludzi: </a:t>
            </a:r>
          </a:p>
          <a:p>
            <a:endParaRPr lang="es-ES" sz="1800" b="1" i="0" u="none" strike="noStrike" baseline="0" dirty="0">
              <a:solidFill>
                <a:srgbClr val="164B95"/>
              </a:solidFill>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a:t>Źródło: Eurostat - Liczba ludności </a:t>
            </a:r>
            <a:r>
              <a:rPr lang="pl-PL" b="1" u="sng"/>
              <a:t>Polski</a:t>
            </a:r>
            <a:r>
              <a:rPr lang="pl-PL"/>
              <a:t> w 2020 roku: </a:t>
            </a:r>
            <a:r>
              <a:rPr lang="pl-PL" sz="800" u="none" strike="noStrike">
                <a:effectLst/>
              </a:rPr>
              <a:t>37 958,1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399"/>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a:solidFill>
                  <a:srgbClr val="003399"/>
                </a:solidFill>
                <a:latin typeface="EC Square Sans Pro" panose="020B0506040000020004" pitchFamily="34" charset="0"/>
              </a:rPr>
              <a:t>Liczba ludności Polski w 2020 r.: 37 958,1 (9 x 380) = 3420 zgonów w 2020 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a:p>
            <a:r>
              <a:rPr lang="pl-PL"/>
              <a:t>Zgony z powodu oporności na środki przeciwdrobnoustrojowe w 2020 r. w Polsce: 9</a:t>
            </a:r>
          </a:p>
          <a:p>
            <a:r>
              <a:rPr lang="pl-PL"/>
              <a:t>Liczba ludności/100 000 = 380</a:t>
            </a:r>
          </a:p>
          <a:p>
            <a:r>
              <a:rPr lang="pl-PL"/>
              <a:t>Łączna liczba zgonów = 3420</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63127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l-PL" sz="1100">
                <a:latin typeface="EC Square Sans Pro" panose="020B0506040000020004" pitchFamily="34" charset="0"/>
              </a:rPr>
              <a:t>Dane statystyczne dotyczące pogłowia zwierząt gospodarskich: </a:t>
            </a:r>
            <a:r>
              <a:rPr lang="pl-PL" sz="1100">
                <a:latin typeface="EC Square Sans Pro" panose="020B0506040000020004" pitchFamily="34" charset="0"/>
                <a:hlinkClick r:id="rId3"/>
              </a:rPr>
              <a:t>Statystyka | Eurostat (europa.eu)</a:t>
            </a:r>
            <a:r>
              <a:rPr lang="pl-PL" sz="1100">
                <a:latin typeface="EC Square Sans Pro" panose="020B0506040000020004" pitchFamily="34" charset="0"/>
              </a:rPr>
              <a:t> (2020)</a:t>
            </a:r>
          </a:p>
          <a:p>
            <a:endParaRPr lang="en-GB" sz="1100" dirty="0">
              <a:latin typeface="EC Square Sans Pro" panose="020B0506040000020004" pitchFamily="34" charset="0"/>
            </a:endParaRPr>
          </a:p>
          <a:p>
            <a:r>
              <a:rPr lang="pl-PL" sz="1100">
                <a:latin typeface="EC Square Sans Pro" panose="020B0506040000020004" pitchFamily="34" charset="0"/>
              </a:rPr>
              <a:t>Statystyki dotyczące akwakultur: </a:t>
            </a:r>
            <a:r>
              <a:rPr lang="pl-PL" sz="1100">
                <a:latin typeface="EC Square Sans Pro" panose="020B0506040000020004" pitchFamily="34" charset="0"/>
                <a:hlinkClick r:id="rId4"/>
              </a:rPr>
              <a:t>Dane statystyczne dotyczące akwakultur – objaśnienie danych (europa.eu)</a:t>
            </a:r>
          </a:p>
          <a:p>
            <a:endParaRPr lang="en-GB" sz="1100" dirty="0">
              <a:latin typeface="EC Square Sans Pro" panose="020B0506040000020004" pitchFamily="34" charset="0"/>
            </a:endParaRPr>
          </a:p>
          <a:p>
            <a:r>
              <a:rPr lang="pl-PL" sz="1100">
                <a:latin typeface="EC Square Sans Pro" panose="020B0506040000020004" pitchFamily="34" charset="0"/>
              </a:rPr>
              <a:t>Dane dla poszczególnych krajów UE oraz konkretne proporcje dotyczące danego gatunku w danym kraju.</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a:latin typeface="EC Square Sans Pro" panose="020B0506040000020004" pitchFamily="34" charset="0"/>
              </a:rPr>
              <a:t>Źródło: 13 Raport ESVAC.</a:t>
            </a:r>
            <a:r>
              <a:rPr lang="pl-PL" sz="1200" baseline="30000">
                <a:latin typeface="EC Square Sans Pro" panose="020B0506040000020004" pitchFamily="34" charset="0"/>
              </a:rPr>
              <a:t> </a:t>
            </a:r>
          </a:p>
          <a:p>
            <a:endParaRPr lang="en-GB" sz="1200" dirty="0">
              <a:latin typeface="EC Square Sans Pro" panose="020B0506040000020004" pitchFamily="34" charset="0"/>
            </a:endParaRPr>
          </a:p>
          <a:p>
            <a:r>
              <a:rPr lang="pl-PL" sz="1200">
                <a:latin typeface="EC Square Sans Pro" panose="020B0506040000020004" pitchFamily="34" charset="0"/>
              </a:rPr>
              <a:t>PCU to jednostka korekty populacji</a:t>
            </a:r>
          </a:p>
          <a:p>
            <a:pPr marL="171450" indent="-171450">
              <a:buFontTx/>
              <a:buChar char="-"/>
            </a:pPr>
            <a:r>
              <a:rPr lang="pl-PL" sz="1200">
                <a:latin typeface="EC Square Sans Pro" panose="020B0506040000020004" pitchFamily="34" charset="0"/>
              </a:rPr>
              <a:t>Określono standardową wagę w kilogramach zwierząt przeznaczonych do produkcji żywności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pl-PL" sz="2000">
                <a:solidFill>
                  <a:srgbClr val="000000"/>
                </a:solidFill>
                <a:latin typeface="Adobe Clean DC"/>
              </a:rPr>
              <a:t>Obliczamy liczbę zwierząt hodowanych w celu produkcji żywności w ciągu roku, a następnie mnożymy tę liczbę przez standardową wagę zwierzęcia z danej kategorii.</a:t>
            </a:r>
          </a:p>
          <a:p>
            <a:pPr marL="171450" indent="-171450">
              <a:buFontTx/>
              <a:buChar char="-"/>
            </a:pPr>
            <a:r>
              <a:rPr lang="pl-PL" sz="1200">
                <a:latin typeface="EC Square Sans Pro" panose="020B0506040000020004" pitchFamily="34" charset="0"/>
              </a:rPr>
              <a:t>Wynik to liczba kilogramów mięsa rocznie, biomasa zwierzęca, </a:t>
            </a:r>
            <a:r>
              <a:rPr lang="pl-PL" sz="2000">
                <a:solidFill>
                  <a:srgbClr val="000000"/>
                </a:solidFill>
                <a:latin typeface="Adobe Clean DC"/>
              </a:rPr>
              <a:t>do leczenia której potencjalnie mogły zostać użyte środki przeciwdrobnoustrojowe.</a:t>
            </a:r>
          </a:p>
          <a:p>
            <a:pPr marL="171450" indent="-171450">
              <a:buFontTx/>
              <a:buChar char="-"/>
            </a:pPr>
            <a:r>
              <a:rPr lang="pl-PL" sz="1200">
                <a:latin typeface="EC Square Sans Pro" panose="020B0506040000020004" pitchFamily="34" charset="0"/>
              </a:rPr>
              <a:t>Wartość sprzedaży całkowitej środków przeciwdrobnoustrojowych w danym kraju dzieli się przez całkowitą liczbę kilogramów mięsa.</a:t>
            </a:r>
          </a:p>
          <a:p>
            <a:pPr marL="171450" indent="-171450">
              <a:buFontTx/>
              <a:buChar char="-"/>
            </a:pPr>
            <a:r>
              <a:rPr lang="pl-PL" sz="1200">
                <a:latin typeface="EC Square Sans Pro" panose="020B0506040000020004" pitchFamily="34" charset="0"/>
              </a:rPr>
              <a:t>W wyniku tego działania otrzymuje się teoretyczną liczbę miligramów spożytych środków przeciwdrobnoustrojowych przypadających na kilogram mięsa (biomasy). </a:t>
            </a:r>
          </a:p>
          <a:p>
            <a:pPr marL="0" indent="0">
              <a:buFontTx/>
              <a:buNone/>
            </a:pPr>
            <a:endParaRPr lang="en-GB" sz="1200" dirty="0">
              <a:latin typeface="EC Square Sans Pro" panose="020B0506040000020004" pitchFamily="34" charset="0"/>
            </a:endParaRPr>
          </a:p>
          <a:p>
            <a:pPr marL="0" indent="0">
              <a:buFontTx/>
              <a:buNone/>
            </a:pPr>
            <a:r>
              <a:rPr lang="pl-PL" sz="1200">
                <a:latin typeface="EC Square Sans Pro" panose="020B0506040000020004" pitchFamily="34" charset="0"/>
              </a:rPr>
              <a:t>W </a:t>
            </a:r>
            <a:r>
              <a:rPr lang="pl-PL" sz="1200" b="1" u="sng">
                <a:latin typeface="EC Square Sans Pro" panose="020B0506040000020004" pitchFamily="34" charset="0"/>
              </a:rPr>
              <a:t>POLSCE</a:t>
            </a:r>
            <a:r>
              <a:rPr lang="pl-PL" sz="1200">
                <a:latin typeface="EC Square Sans Pro" panose="020B0506040000020004" pitchFamily="34" charset="0"/>
              </a:rPr>
              <a:t>: wyprodukowano </a:t>
            </a:r>
            <a:r>
              <a:rPr lang="pl-PL" sz="1200" b="1">
                <a:latin typeface="EC Square Sans Pro" panose="020B0506040000020004" pitchFamily="34" charset="0"/>
              </a:rPr>
              <a:t>4278</a:t>
            </a:r>
            <a:r>
              <a:rPr lang="pl-PL" sz="1200">
                <a:latin typeface="EC Square Sans Pro" panose="020B0506040000020004" pitchFamily="34" charset="0"/>
              </a:rPr>
              <a:t> x1000 ton = 4 278 000 ton mięsa (2022).</a:t>
            </a:r>
          </a:p>
          <a:p>
            <a:pPr marL="0" indent="0">
              <a:buFontTx/>
              <a:buNone/>
            </a:pPr>
            <a:r>
              <a:rPr lang="pl-PL" sz="1200">
                <a:latin typeface="EC Square Sans Pro" panose="020B0506040000020004" pitchFamily="34" charset="0"/>
              </a:rPr>
              <a:t>Szacuje się, że na każdy kilogram wyprodukowanego mięsa przypada </a:t>
            </a:r>
            <a:r>
              <a:rPr lang="pl-PL" sz="1200" b="1">
                <a:latin typeface="EC Square Sans Pro" panose="020B0506040000020004" pitchFamily="34" charset="0"/>
              </a:rPr>
              <a:t>168,3</a:t>
            </a:r>
            <a:r>
              <a:rPr lang="pl-PL" sz="1200">
                <a:latin typeface="EC Square Sans Pro" panose="020B0506040000020004" pitchFamily="34" charset="0"/>
              </a:rPr>
              <a:t> miligrama środków przeciwdrobnoustrojowych. </a:t>
            </a:r>
          </a:p>
          <a:p>
            <a:pPr marL="0" indent="0">
              <a:buFontTx/>
              <a:buNone/>
            </a:pPr>
            <a:endParaRPr lang="en-GB" sz="1200" dirty="0">
              <a:latin typeface="EC Square Sans Pro" panose="020B0506040000020004" pitchFamily="34" charset="0"/>
            </a:endParaRPr>
          </a:p>
          <a:p>
            <a:pPr marL="0" indent="0">
              <a:buFontTx/>
              <a:buNone/>
            </a:pPr>
            <a:r>
              <a:rPr lang="pl-PL" sz="1200">
                <a:latin typeface="EC Square Sans Pro" panose="020B0506040000020004" pitchFamily="34" charset="0"/>
              </a:rPr>
              <a:t>W </a:t>
            </a:r>
            <a:r>
              <a:rPr lang="pl-PL" sz="1200" b="1">
                <a:latin typeface="EC Square Sans Pro" panose="020B0506040000020004" pitchFamily="34" charset="0"/>
              </a:rPr>
              <a:t>Polsce</a:t>
            </a:r>
            <a:r>
              <a:rPr lang="pl-PL" sz="1200">
                <a:latin typeface="EC Square Sans Pro" panose="020B0506040000020004" pitchFamily="34" charset="0"/>
              </a:rPr>
              <a:t> całkowita ilość środków przeciwdrobnoustrojowych w latach 2018–2022 zwiększyła się o 16%.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3421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Trendy w poszczególnych krajach:</a:t>
            </a:r>
          </a:p>
          <a:p>
            <a:pPr marL="0" marR="0" lvl="0" indent="0" algn="l" defTabSz="914400" rtl="0" eaLnBrk="1" fontAlgn="auto" latinLnBrk="0" hangingPunct="1">
              <a:lnSpc>
                <a:spcPct val="100000"/>
              </a:lnSpc>
              <a:spcBef>
                <a:spcPts val="0"/>
              </a:spcBef>
              <a:spcAft>
                <a:spcPts val="0"/>
              </a:spcAft>
              <a:buClrTx/>
              <a:buSzTx/>
              <a:buFontTx/>
              <a:buNone/>
              <a:tabLst/>
              <a:defRPr/>
            </a:pPr>
            <a:r>
              <a:rPr lang="pl-PL">
                <a:hlinkClick r:id="rId3"/>
              </a:rPr>
              <a:t>bing.com/ck/a?!&amp;&amp;p=b748aa5e31faf9ecJmltdHM9MTcyNTkyNjQwMCZpZ3VpZD0xMWI4NjI2OS0yNDI2LTZjZjEtMTA5Yi03Njk4MjU5ZjZkZWUmaW5zaWQ9NTIwMw&amp;ptn=3&amp;ver=2&amp;hsh=3&amp;fclid=11b86269-2426-6cf1-109b-7698259f6dee&amp;psq=Sales+trends+(mg%2fPCU)+of+antibiotic+VMPs+POLAND+for+food-producing+animals&amp;u=a1aHR0cHM6Ly93d3cuZW1hLmV1cm9wYS5ldS9lbi9kb2N1bWVudHMvcmVwb3J0L3BvbGFuZC1zYWxlcy10cmVuZHMtbWdwY3UtYW50aWJpb3RpYy12ZXRlcmluYXJ5LW1lZGljaW5hbC1wcm9kdWN0cy1mb29kLXByb2R1Y2luZy1hbmltYWxzLTIwMTAtMjAyMV9lbi5wZGY&amp;ntb=1</a:t>
            </a: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285301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l-PL" sz="1100" b="0" i="0" u="none" strike="noStrike" baseline="0">
                <a:solidFill>
                  <a:srgbClr val="000000"/>
                </a:solidFill>
                <a:latin typeface="EC Square Sans Pro" panose="020B0506040000020004" pitchFamily="34" charset="0"/>
              </a:rPr>
              <a:t>1 Różnice między krajami należy interpretować z dużą ostrożnością względu na znaczne różnice w schematach dawkowania poszczególnych klas/podklas antybiotyków. </a:t>
            </a:r>
          </a:p>
          <a:p>
            <a:r>
              <a:rPr lang="pl-PL" sz="1100" b="0" i="0" u="none" strike="noStrike" baseline="0">
                <a:solidFill>
                  <a:srgbClr val="000000"/>
                </a:solidFill>
                <a:latin typeface="EC Square Sans Pro" panose="020B0506040000020004" pitchFamily="34" charset="0"/>
              </a:rPr>
              <a:t>2 Nie odnotowano sprzedaży innych chinolonów w Austrii, Chorwacji, na Cyprze, w Czechach, Estonii, Finlandii, Niemczech, na Węgrzech, w Islandii, Irlandii, na Łotwie, Litwie, w Luksemburgu, na Malcie, w Portugalii, Słowenii, Szwajcarii i Wielkiej Brytanii. </a:t>
            </a:r>
          </a:p>
          <a:p>
            <a:r>
              <a:rPr lang="pl-PL" sz="1100" b="0" i="0" u="none" strike="noStrike" baseline="0">
                <a:solidFill>
                  <a:srgbClr val="000000"/>
                </a:solidFill>
                <a:latin typeface="EC Square Sans Pro" panose="020B0506040000020004" pitchFamily="34" charset="0"/>
              </a:rPr>
              <a:t>3 Nie odnotowano sprzedaży polimyksyn w Danii, Finlandii, Islandii, Irlandii, Norwegii i Wielkiej Brytanii. </a:t>
            </a:r>
          </a:p>
          <a:p>
            <a:r>
              <a:rPr lang="pl-PL" sz="1100" b="0" i="0" u="none" strike="noStrike" baseline="0">
                <a:solidFill>
                  <a:srgbClr val="000000"/>
                </a:solidFill>
                <a:latin typeface="EC Square Sans Pro" panose="020B0506040000020004" pitchFamily="34" charset="0"/>
              </a:rPr>
              <a:t>4 Proporcja łączna dla 31 krajów europejskich opiera się na łącznej wartości mg/PCU – całkowitej ilości sprzedanych antybiotycznych substancji czynnych (mg) podzielonej przez całkowitą liczbę PCU (kg).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l-PL"/>
              <a:t>W tej prezentacji przedstawimy ogólne dane i liczby dotyczące oporności na środki przeciwdrobnoustrojowe, jej znaczenia dla gospodarki, działań podejmowanych do tej pory i działań, które będą podejmowane od teraz. Przyjrzymy się, czym jest oporność na środki przeciwdrobnoustrojowe, dlaczego powinniśmy się nią przejmować i co możemy z nią zrobić.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pl-PL" sz="1100" b="0" i="1" u="none" strike="noStrike" baseline="0">
                <a:latin typeface="EC Square Sans Pro" panose="020B0506040000020004" pitchFamily="34" charset="0"/>
              </a:rPr>
              <a:t>Źródło: </a:t>
            </a:r>
            <a:r>
              <a:rPr lang="pl-PL" sz="1100" b="0" i="0" u="none" strike="noStrike" baseline="0">
                <a:latin typeface="EC Square Sans Pro" panose="020B0506040000020004" pitchFamily="34" charset="0"/>
              </a:rPr>
              <a:t>Raport zbiorczy UE w sprawie oporności na środki przeciwdrobnoustrojowe u bakterii wskaźnikowych ludzkich, odzwierzęcych i w żywności 2020/2021. EFSA Journal 2023;21(3):7867. Strona 95</a:t>
            </a:r>
          </a:p>
          <a:p>
            <a:pPr algn="l"/>
            <a:endParaRPr lang="en-GB" sz="1100" b="0" i="0" u="none" strike="noStrike" baseline="0" dirty="0">
              <a:solidFill>
                <a:srgbClr val="000000"/>
              </a:solidFill>
              <a:latin typeface="EC Square Sans Pro" panose="020B0506040000020004" pitchFamily="34" charset="0"/>
            </a:endParaRPr>
          </a:p>
          <a:p>
            <a:pPr algn="l"/>
            <a:r>
              <a:rPr lang="pl-PL" sz="1100" b="0" i="0" u="none" strike="noStrike" baseline="0">
                <a:solidFill>
                  <a:srgbClr val="000000"/>
                </a:solidFill>
                <a:latin typeface="EC Square Sans Pro" panose="020B0506040000020004" pitchFamily="34" charset="0"/>
              </a:rPr>
              <a:t>Celem jest zmniejszenie oporności. </a:t>
            </a:r>
          </a:p>
          <a:p>
            <a:pPr algn="l"/>
            <a:r>
              <a:rPr lang="pl-PL" sz="1100" b="0" i="0" u="none" strike="noStrike" baseline="0">
                <a:solidFill>
                  <a:srgbClr val="000000"/>
                </a:solidFill>
                <a:latin typeface="EC Square Sans Pro" panose="020B0506040000020004" pitchFamily="34" charset="0"/>
              </a:rPr>
              <a:t>Tendencje można obserwować na próbkach bakterii uznanych za oporne w latach 2009–2021. Nie wszystkie kraje przekazały dane w poszczególnych latach. Mimo że dane nie są zestawiane w sposób zharmonizowany, można zaobserwować pozytywną tendencję spadkową.</a:t>
            </a:r>
          </a:p>
          <a:p>
            <a:pPr algn="l"/>
            <a:endParaRPr lang="en-GB" sz="1100" b="0" i="0" u="none" strike="noStrike" baseline="0" dirty="0">
              <a:solidFill>
                <a:srgbClr val="000000"/>
              </a:solidFill>
              <a:latin typeface="EC Square Sans Pro" panose="020B0506040000020004" pitchFamily="34" charset="0"/>
            </a:endParaRPr>
          </a:p>
          <a:p>
            <a:pPr algn="l"/>
            <a:r>
              <a:rPr lang="pl-PL" sz="1100" b="0" i="0" u="none" strike="noStrike" baseline="0">
                <a:solidFill>
                  <a:srgbClr val="000000"/>
                </a:solidFill>
                <a:latin typeface="EC Square Sans Pro" panose="020B0506040000020004" pitchFamily="34" charset="0"/>
              </a:rPr>
              <a:t>Zaobserwowano więcej tendencji spadkowych niż wzrostowych, a najbardziej zauważalne było zmniejszenie oporności na tetracykliny, który zaobserwowano w około połowie zestawów danych dotyczących trzody chlewnej i cieląt (24/43) oraz drobiu (23/42).</a:t>
            </a:r>
          </a:p>
          <a:p>
            <a:pPr algn="l"/>
            <a:r>
              <a:rPr lang="pl-PL" sz="1100" b="0" i="0" u="none" strike="noStrike" baseline="0">
                <a:solidFill>
                  <a:srgbClr val="000000"/>
                </a:solidFill>
                <a:latin typeface="EC Square Sans Pro" panose="020B0506040000020004" pitchFamily="34" charset="0"/>
              </a:rPr>
              <a:t>Warto zauważyć, że w wielu krajach poziom oporności utrzymywał się na stabilnym, niskim poziomie i nie należy spodziewać się większych zmian.</a:t>
            </a:r>
          </a:p>
          <a:p>
            <a:pPr algn="l"/>
            <a:endParaRPr lang="en-GB" sz="1100" b="0" i="0" u="none" strike="noStrike" baseline="0" dirty="0">
              <a:solidFill>
                <a:srgbClr val="000000"/>
              </a:solidFill>
              <a:latin typeface="EC Square Sans Pro" panose="020B0506040000020004" pitchFamily="34" charset="0"/>
            </a:endParaRPr>
          </a:p>
          <a:p>
            <a:pPr algn="l"/>
            <a:r>
              <a:rPr lang="pl-PL" sz="1100" b="0" i="0" u="none" strike="noStrike" baseline="0">
                <a:solidFill>
                  <a:srgbClr val="000000"/>
                </a:solidFill>
                <a:latin typeface="EC Square Sans Pro" panose="020B0506040000020004" pitchFamily="34" charset="0"/>
              </a:rPr>
              <a:t>Przykład 1:</a:t>
            </a:r>
          </a:p>
          <a:p>
            <a:pPr algn="l"/>
            <a:r>
              <a:rPr lang="pl-PL" sz="1100" b="1" i="0" u="none" strike="noStrike" baseline="0">
                <a:solidFill>
                  <a:srgbClr val="000000"/>
                </a:solidFill>
                <a:latin typeface="EC Square Sans Pro" panose="020B0506040000020004" pitchFamily="34" charset="0"/>
              </a:rPr>
              <a:t>Tuczniki</a:t>
            </a:r>
          </a:p>
          <a:p>
            <a:pPr algn="l"/>
            <a:r>
              <a:rPr lang="pl-PL" sz="1100" b="0" i="0" u="none" strike="noStrike" baseline="0">
                <a:solidFill>
                  <a:srgbClr val="000000"/>
                </a:solidFill>
                <a:latin typeface="EC Square Sans Pro" panose="020B0506040000020004" pitchFamily="34" charset="0"/>
              </a:rPr>
              <a:t>Rysunek przedstawia zgłoszenia każdego z 27 państw członkowskich zgłosiło dotyczące oporności bakterii </a:t>
            </a:r>
            <a:r>
              <a:rPr lang="pl-PL" sz="1100" b="0" i="1" u="none" strike="noStrike" baseline="0">
                <a:solidFill>
                  <a:srgbClr val="000000"/>
                </a:solidFill>
                <a:latin typeface="EC Square Sans Pro" panose="020B0506040000020004" pitchFamily="34" charset="0"/>
              </a:rPr>
              <a:t>E. coli </a:t>
            </a:r>
            <a:r>
              <a:rPr lang="pl-PL" sz="1100" b="0" i="0" u="none" strike="noStrike" baseline="0">
                <a:solidFill>
                  <a:srgbClr val="000000"/>
                </a:solidFill>
                <a:latin typeface="EC Square Sans Pro" panose="020B0506040000020004" pitchFamily="34" charset="0"/>
              </a:rPr>
              <a:t>u tuczników poddanych działaniu różnych antybiotyków (ampicyliny, cefotaksymu, cyprofloksacyny i tetracyklin) w latach 2009–2021.</a:t>
            </a:r>
          </a:p>
          <a:p>
            <a:pPr algn="l"/>
            <a:r>
              <a:rPr lang="pl-PL" sz="1100" b="0" i="0" u="none" strike="noStrike" baseline="0">
                <a:solidFill>
                  <a:srgbClr val="000000"/>
                </a:solidFill>
                <a:latin typeface="EC Square Sans Pro" panose="020B0506040000020004" pitchFamily="34" charset="0"/>
              </a:rPr>
              <a:t>Wyraźna jest wyraźna tendencja ogólna polegająca na zmniejszaniu się oporności na tetracykliny i ampicylinę. Oporność na cefotaksym nieco się zmniejsza, a oporność na cyprofloksacynę utrzymuje się na stałym poziomie.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b="0" i="1" u="none" strike="noStrike" baseline="0">
                <a:latin typeface="EC Square Sans Pro" panose="020B0506040000020004" pitchFamily="34" charset="0"/>
              </a:rPr>
              <a:t>Źródło: </a:t>
            </a:r>
            <a:r>
              <a:rPr lang="pl-PL" sz="1100" b="0" i="0" u="none" strike="noStrike" baseline="0">
                <a:latin typeface="EC Square Sans Pro" panose="020B0506040000020004" pitchFamily="34" charset="0"/>
              </a:rPr>
              <a:t>Raport zbiorczy UE w sprawie oporności na środki przeciwdrobnoustrojowe u bakterii wskaźnikowych ludzkich, odzwierzęcych i w żywności 2020/2021. EFSA Journal 2023;21(3):7867. Strona 97.</a:t>
            </a:r>
          </a:p>
          <a:p>
            <a:pPr algn="l"/>
            <a:endParaRPr lang="en-GB" sz="1100" b="0" i="0" u="none" strike="noStrike" baseline="0" dirty="0">
              <a:solidFill>
                <a:srgbClr val="000000"/>
              </a:solidFill>
              <a:latin typeface="EC Square Sans Pro" panose="020B0506040000020004" pitchFamily="34" charset="0"/>
            </a:endParaRPr>
          </a:p>
          <a:p>
            <a:pPr algn="l"/>
            <a:r>
              <a:rPr lang="pl-PL" sz="1100" b="0" i="0" u="none" strike="noStrike" baseline="0">
                <a:solidFill>
                  <a:srgbClr val="000000"/>
                </a:solidFill>
                <a:latin typeface="EC Square Sans Pro" panose="020B0506040000020004" pitchFamily="34" charset="0"/>
              </a:rPr>
              <a:t>Przykład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100" b="1" i="0" u="none" strike="noStrike" baseline="0">
                <a:solidFill>
                  <a:srgbClr val="000000"/>
                </a:solidFill>
                <a:latin typeface="EC Square Sans Pro" panose="020B0506040000020004" pitchFamily="34" charset="0"/>
              </a:rPr>
              <a:t>Brojlery </a:t>
            </a:r>
            <a:r>
              <a:rPr lang="pl-PL" sz="1100" b="0">
                <a:latin typeface="EC Square Sans Pro" panose="020B0506040000020004" pitchFamily="34" charset="0"/>
              </a:rPr>
              <a:t> </a:t>
            </a:r>
            <a:r>
              <a:rPr lang="pl-PL" sz="1100">
                <a:latin typeface="EC Square Sans Pro" panose="020B0506040000020004" pitchFamily="34" charset="0"/>
              </a:rPr>
              <a:t>Tendencje oporności na wybrane środki przeciwdrobnoustrojowe (</a:t>
            </a:r>
            <a:r>
              <a:rPr lang="pl-PL" sz="1100" b="0" i="0" u="none" strike="noStrike" baseline="0">
                <a:solidFill>
                  <a:srgbClr val="000000"/>
                </a:solidFill>
                <a:latin typeface="EC Square Sans Pro" panose="020B0506040000020004" pitchFamily="34" charset="0"/>
              </a:rPr>
              <a:t>ampicylinę, cefotaksym, ciprofloksacynę i tetracykliny</a:t>
            </a:r>
            <a:r>
              <a:rPr lang="pl-PL" sz="1100">
                <a:latin typeface="EC Square Sans Pro" panose="020B0506040000020004" pitchFamily="34" charset="0"/>
              </a:rPr>
              <a:t>) wskaźnikowej bakterii </a:t>
            </a:r>
            <a:r>
              <a:rPr lang="pl-PL" sz="1100" i="1">
                <a:latin typeface="EC Square Sans Pro" panose="020B0506040000020004" pitchFamily="34" charset="0"/>
              </a:rPr>
              <a:t>E. coli</a:t>
            </a:r>
            <a:r>
              <a:rPr lang="pl-PL" sz="1100">
                <a:latin typeface="EC Square Sans Pro" panose="020B0506040000020004" pitchFamily="34" charset="0"/>
              </a:rPr>
              <a:t> u brojlerów, 2009–2021</a:t>
            </a:r>
          </a:p>
          <a:p>
            <a:pPr algn="l"/>
            <a:r>
              <a:rPr lang="pl-PL" sz="1100" b="0" i="0" u="none" strike="noStrike" baseline="0">
                <a:solidFill>
                  <a:srgbClr val="000000"/>
                </a:solidFill>
                <a:latin typeface="EC Square Sans Pro" panose="020B0506040000020004" pitchFamily="34" charset="0"/>
              </a:rPr>
              <a:t>W 30 krajach przekazujących dane na temat próbek bakterii pochodzących od brojlerów w 68 próbkach stwierdzono tendencję spadkową, a w 20 próbkach tendencję wzrostową. </a:t>
            </a:r>
          </a:p>
          <a:p>
            <a:pPr algn="l"/>
            <a:r>
              <a:rPr lang="pl-PL" sz="1100" b="0" i="0" u="none" strike="noStrike" baseline="0">
                <a:solidFill>
                  <a:srgbClr val="000000"/>
                </a:solidFill>
                <a:latin typeface="EC Square Sans Pro" panose="020B0506040000020004" pitchFamily="34" charset="0"/>
              </a:rPr>
              <a:t>- W 16 krajach zaobserwowano wyłącznie tendencję spadkową. Co godne uwagi, w Irlandii, Włoszech, Holandii, Hiszpanii i na Łotwie zmniejszyła się oporność na wszystkie cztery środki przeciwdrobnoustrojowe,</a:t>
            </a:r>
          </a:p>
          <a:p>
            <a:pPr algn="l"/>
            <a:r>
              <a:rPr lang="pl-PL" sz="1100" b="0" i="0" u="none" strike="noStrike" baseline="0">
                <a:solidFill>
                  <a:srgbClr val="000000"/>
                </a:solidFill>
                <a:latin typeface="EC Square Sans Pro" panose="020B0506040000020004" pitchFamily="34" charset="0"/>
              </a:rPr>
              <a:t>natomiast w Chorwacji, Estonii, Francji, Portugalii i na Litwie na trzy środki przeciwdrobnoustrojowe. </a:t>
            </a:r>
          </a:p>
          <a:p>
            <a:pPr marL="285750" indent="-285750" algn="l">
              <a:buFontTx/>
              <a:buChar char="-"/>
            </a:pPr>
            <a:r>
              <a:rPr lang="pl-PL" sz="1100" b="0" i="0" u="none" strike="noStrike" baseline="0">
                <a:solidFill>
                  <a:srgbClr val="000000"/>
                </a:solidFill>
                <a:latin typeface="EC Square Sans Pro" panose="020B0506040000020004" pitchFamily="34" charset="0"/>
              </a:rPr>
              <a:t>Dla kontrastu w trzech krajach zaobserwowano wyłącznie tendencję wzrostową. </a:t>
            </a:r>
          </a:p>
          <a:p>
            <a:pPr marL="285750" indent="-285750" algn="l">
              <a:buFontTx/>
              <a:buChar char="-"/>
            </a:pPr>
            <a:r>
              <a:rPr lang="pl-PL" sz="1100" b="0" i="0" u="none" strike="noStrike" baseline="0">
                <a:solidFill>
                  <a:srgbClr val="000000"/>
                </a:solidFill>
                <a:latin typeface="EC Square Sans Pro" panose="020B0506040000020004" pitchFamily="34" charset="0"/>
              </a:rPr>
              <a:t>Ostatni kwadrat pokazuje skumulowaną tendencję sumaryczną dla wszystkich krajów dostarczających dane (w tym Wielkiej Brytanii): </a:t>
            </a:r>
            <a:r>
              <a:rPr lang="pl-PL" sz="1100" b="0" i="0" u="sng" strike="noStrike" baseline="0">
                <a:solidFill>
                  <a:srgbClr val="000000"/>
                </a:solidFill>
                <a:latin typeface="EC Square Sans Pro" panose="020B0506040000020004" pitchFamily="34" charset="0"/>
              </a:rPr>
              <a:t>oporność na wszystkie cztery środki przeciwdrobnoustrojowe zmniejszyła się w sposób statystycznie istotny.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23</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pl-PL" sz="1100" b="0" i="1" u="none" strike="noStrike" baseline="0">
                <a:solidFill>
                  <a:srgbClr val="818385"/>
                </a:solidFill>
                <a:latin typeface="EC Square Sans Pro" panose="020B0506040000020004" pitchFamily="34" charset="0"/>
              </a:rPr>
              <a:t>„Zwalczanie zakażeń opornych na leki na świecie: Raport końcowy i zalecenia” – </a:t>
            </a:r>
            <a:r>
              <a:rPr lang="pl-PL" sz="1100" b="1" i="0" u="none" strike="noStrike" baseline="0">
                <a:solidFill>
                  <a:srgbClr val="818385"/>
                </a:solidFill>
                <a:latin typeface="EC Square Sans Pro" panose="020B0506040000020004" pitchFamily="34" charset="0"/>
              </a:rPr>
              <a:t>PRZEGLĄD DOTYCZĄCY OPORNOŚCI NA ŚRODKI PRZECIWDROBNOUSTROJOWE</a:t>
            </a:r>
          </a:p>
          <a:p>
            <a:pPr algn="l"/>
            <a:r>
              <a:rPr lang="pl-PL" sz="1100" b="0" i="1" u="none" strike="noStrike" baseline="0">
                <a:solidFill>
                  <a:srgbClr val="818385"/>
                </a:solidFill>
                <a:latin typeface="EC Square Sans Pro" panose="020B0506040000020004" pitchFamily="34" charset="0"/>
              </a:rPr>
              <a:t>PRZEWODNICZĄCY: JIM O’NEILL – maj 2016 r. – https://amr-review.org/sites/default/files/160525_Final paper_with cover.pdf </a:t>
            </a:r>
          </a:p>
          <a:p>
            <a:pPr algn="l"/>
            <a:endParaRPr lang="en-GB" sz="1100" b="0" i="0" u="none" strike="noStrike" baseline="0" dirty="0">
              <a:solidFill>
                <a:srgbClr val="3C4982"/>
              </a:solidFill>
              <a:latin typeface="EC Square Sans Pro" panose="020B0506040000020004" pitchFamily="34" charset="0"/>
            </a:endParaRPr>
          </a:p>
          <a:p>
            <a:pPr algn="l"/>
            <a:r>
              <a:rPr lang="pl-PL" sz="1100" b="0" i="0" u="none" strike="noStrike" baseline="0">
                <a:latin typeface="EC Square Sans Pro" panose="020B0506040000020004" pitchFamily="34" charset="0"/>
              </a:rPr>
              <a:t>W ciągu ostatnich dwóch dekad całkowite spożycie antybiotyków u ludzi wzrosło nieznacznie w krajach OECD i UE/EOG, a znacznie w krajach spoza</a:t>
            </a:r>
          </a:p>
          <a:p>
            <a:pPr algn="l"/>
            <a:r>
              <a:rPr lang="pl-PL" sz="1100" b="0" i="0" u="none" strike="noStrike" baseline="0">
                <a:latin typeface="EC Square Sans Pro" panose="020B0506040000020004" pitchFamily="34" charset="0"/>
              </a:rPr>
              <a:t>OECD G20. </a:t>
            </a:r>
          </a:p>
          <a:p>
            <a:pPr algn="l"/>
            <a:endParaRPr lang="en-GB" sz="1100" b="0" i="0" u="none" strike="noStrike" baseline="0" dirty="0">
              <a:latin typeface="EC Square Sans Pro" panose="020B0506040000020004" pitchFamily="34" charset="0"/>
            </a:endParaRPr>
          </a:p>
          <a:p>
            <a:pPr algn="l"/>
            <a:r>
              <a:rPr lang="pl-PL" sz="1100" b="0" i="0" u="none" strike="noStrike" baseline="0">
                <a:latin typeface="EC Square Sans Pro" panose="020B0506040000020004" pitchFamily="34" charset="0"/>
              </a:rPr>
              <a:t>Sektor hodowli zwierząt aktywnie uczestniczył w opracowywaniu i wdrażaniu niemal wszystkich planów działania opracowanych przez kraje OECD, UE/EOG i G20</a:t>
            </a:r>
          </a:p>
          <a:p>
            <a:pPr algn="l"/>
            <a:r>
              <a:rPr lang="pl-PL" sz="1100" b="0" i="0" u="none" strike="noStrike" baseline="0">
                <a:latin typeface="EC Square Sans Pro" panose="020B0506040000020004" pitchFamily="34" charset="0"/>
              </a:rPr>
              <a:t>Udoskonalenie metod postępowania z żywnością i poprawa bezpieczeństwa biologicznego w gospodarstwach rolnych mogą ograniczyć występowanie zakażeń wywołanych drobnoustrojami opornymi na leki.</a:t>
            </a:r>
          </a:p>
          <a:p>
            <a:pPr algn="l"/>
            <a:r>
              <a:rPr lang="pl-PL" sz="1100" b="0" i="0" u="none" strike="noStrike" baseline="0">
                <a:latin typeface="EC Square Sans Pro" panose="020B0506040000020004" pitchFamily="34" charset="0"/>
              </a:rPr>
              <a:t>Korzyści płynące ze zwiększenia bezpieczeństwa biologicznego gospodarstw rolnych w całości rekompensują koszty wdrożenia.</a:t>
            </a:r>
          </a:p>
          <a:p>
            <a:pPr algn="l"/>
            <a:endParaRPr lang="en-GB" sz="1100" b="0" i="0" u="none" strike="noStrike" baseline="0" dirty="0">
              <a:latin typeface="EC Square Sans Pro" panose="020B0506040000020004" pitchFamily="34" charset="0"/>
            </a:endParaRPr>
          </a:p>
          <a:p>
            <a:pPr algn="l"/>
            <a:r>
              <a:rPr lang="pl-PL" sz="1600" b="0" i="0">
                <a:solidFill>
                  <a:srgbClr val="444444"/>
                </a:solidFill>
                <a:effectLst/>
                <a:latin typeface="Raleway" pitchFamily="2" charset="0"/>
              </a:rPr>
              <a:t>Opierając się na raporcie Jima O’Neila, Organizacja Narodów Zjednoczonych szacuje, że w roku 2050 nawet 10 milionów zgonów rocznie może być spowodowanych przez bakterie wielolekooporne i powiązane z nimi formy oporności na środki przeciwdrobnoustrojowe. </a:t>
            </a:r>
          </a:p>
          <a:p>
            <a:pPr algn="l"/>
            <a:endParaRPr lang="en-GB" sz="1600" b="0" i="0" u="none" strike="noStrike" baseline="0" dirty="0">
              <a:solidFill>
                <a:srgbClr val="444444"/>
              </a:solidFill>
              <a:effectLst/>
              <a:latin typeface="Raleway" pitchFamily="2" charset="0"/>
            </a:endParaRPr>
          </a:p>
          <a:p>
            <a:pPr algn="l"/>
            <a:r>
              <a:rPr lang="pl-PL" sz="1600" b="0" i="0" u="none" strike="noStrike" baseline="0">
                <a:solidFill>
                  <a:srgbClr val="444444"/>
                </a:solidFill>
                <a:effectLst/>
                <a:latin typeface="Raleway" pitchFamily="2" charset="0"/>
                <a:ea typeface="+mn-ea"/>
                <a:cs typeface="+mn-cs"/>
              </a:rPr>
              <a:t>Grafika przedstawia </a:t>
            </a:r>
            <a:r>
              <a:rPr lang="pl-PL" sz="1600" b="0" i="0">
                <a:solidFill>
                  <a:srgbClr val="444444"/>
                </a:solidFill>
                <a:effectLst/>
                <a:latin typeface="Raleway" pitchFamily="2" charset="0"/>
                <a:ea typeface="+mn-ea"/>
                <a:cs typeface="+mn-cs"/>
              </a:rPr>
              <a:t>prognozowaną śmiertelność z powodu AMR w porównaniu z obecnymi liczbami zgonów spowodowanych najczęstszymi przyczynami oraz szacunkowe liczby zgonów w roku 2050. </a:t>
            </a:r>
          </a:p>
          <a:p>
            <a:pPr algn="l"/>
            <a:r>
              <a:rPr lang="pl-PL" sz="1600" b="0" i="0">
                <a:solidFill>
                  <a:srgbClr val="444444"/>
                </a:solidFill>
                <a:effectLst/>
                <a:latin typeface="Raleway" pitchFamily="2" charset="0"/>
                <a:ea typeface="+mn-ea"/>
                <a:cs typeface="+mn-cs"/>
              </a:rPr>
              <a:t>Dane dotyczące poszczególnych przyczyn obecnych zgonów pochodzą z różnych źródeł: </a:t>
            </a:r>
          </a:p>
          <a:p>
            <a:pPr marL="171450" indent="-171450" algn="l">
              <a:buFont typeface="Arial" panose="020B0604020202020204" pitchFamily="34" charset="0"/>
              <a:buChar char="•"/>
            </a:pPr>
            <a:r>
              <a:rPr lang="pl-PL" sz="1100" b="0" i="0" u="none" strike="noStrike" baseline="0">
                <a:solidFill>
                  <a:srgbClr val="3C4982"/>
                </a:solidFill>
                <a:latin typeface="EC Square Sans Pro" panose="020B0506040000020004" pitchFamily="34" charset="0"/>
              </a:rPr>
              <a:t>Cukrzyca: www.whi.int/mediacentre/factsheets/fs312/en/ Rak: www.whi.int/mediacentre/factsheets/fs297/en/</a:t>
            </a:r>
          </a:p>
          <a:p>
            <a:pPr marL="171450" indent="-171450" algn="l">
              <a:buFont typeface="Arial" panose="020B0604020202020204" pitchFamily="34" charset="0"/>
              <a:buChar char="•"/>
            </a:pPr>
            <a:r>
              <a:rPr lang="pl-PL" sz="1100" b="0" i="0" u="none" strike="noStrike" baseline="0">
                <a:solidFill>
                  <a:srgbClr val="3C4982"/>
                </a:solidFill>
                <a:latin typeface="EC Square Sans Pro" panose="020B0506040000020004" pitchFamily="34" charset="0"/>
              </a:rPr>
              <a:t>Cholera: www.whi.int/mediacentre/factsheets/fs107/en/ Choroba biegunkowa: www.sciencedirect.com/science/article/pii/So140673612617280</a:t>
            </a:r>
          </a:p>
          <a:p>
            <a:pPr marL="171450" indent="-171450" algn="l">
              <a:buFont typeface="Arial" panose="020B0604020202020204" pitchFamily="34" charset="0"/>
              <a:buChar char="•"/>
            </a:pPr>
            <a:r>
              <a:rPr lang="pl-PL" sz="1100" b="0" i="0" u="none" strike="noStrike" baseline="0">
                <a:solidFill>
                  <a:srgbClr val="3C4982"/>
                </a:solidFill>
                <a:latin typeface="EC Square Sans Pro" panose="020B0506040000020004" pitchFamily="34" charset="0"/>
              </a:rPr>
              <a:t>Odra: www.sciencedirect.com/science/article/pii/So140673612617280 Wypadki drogowe: www.whi.int/mediacentre/factsheets/fs358/en/</a:t>
            </a:r>
          </a:p>
          <a:p>
            <a:pPr marL="171450" indent="-171450" algn="l">
              <a:buFont typeface="Arial" panose="020B0604020202020204" pitchFamily="34" charset="0"/>
              <a:buChar char="•"/>
            </a:pPr>
            <a:r>
              <a:rPr lang="pl-PL" sz="1100" b="0" i="0" u="none" strike="noStrike" baseline="0">
                <a:solidFill>
                  <a:srgbClr val="3C4982"/>
                </a:solidFill>
                <a:latin typeface="EC Square Sans Pro" panose="020B0506040000020004" pitchFamily="34" charset="0"/>
              </a:rPr>
              <a:t>Tężec: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pl-PL" sz="1100" b="0" i="0" u="none" strike="noStrike" baseline="0">
                <a:solidFill>
                  <a:srgbClr val="3C4982"/>
                </a:solidFill>
                <a:latin typeface="EC Square Sans Pro" panose="020B0506040000020004" pitchFamily="34" charset="0"/>
              </a:rPr>
              <a:t>W rzeczywistości oporność na środki przeciwdrobnoustrojowe </a:t>
            </a:r>
            <a:r>
              <a:rPr lang="pl-PL" sz="1100" b="0" i="0" u="none" strike="noStrike" baseline="0">
                <a:solidFill>
                  <a:srgbClr val="3C4982"/>
                </a:solidFill>
                <a:highlight>
                  <a:srgbClr val="FFFF00"/>
                </a:highlight>
                <a:latin typeface="EC Square Sans Pro" panose="020B0506040000020004" pitchFamily="34" charset="0"/>
              </a:rPr>
              <a:t>ma </a:t>
            </a:r>
            <a:r>
              <a:rPr lang="pl-PL" sz="1100" b="0" i="0" u="none" strike="noStrike" baseline="0">
                <a:solidFill>
                  <a:srgbClr val="3C4982"/>
                </a:solidFill>
                <a:latin typeface="EC Square Sans Pro" panose="020B0506040000020004" pitchFamily="34" charset="0"/>
              </a:rPr>
              <a:t>ogromny wpływ na systemy opieki zdrowotnej w Europie: około 1,1 mld euro rocznie według danych </a:t>
            </a:r>
            <a:r>
              <a:rPr lang="pl-PL" sz="1600" b="0" i="0">
                <a:solidFill>
                  <a:srgbClr val="4D5156"/>
                </a:solidFill>
                <a:effectLst/>
                <a:latin typeface="arial" panose="020B0604020202020204" pitchFamily="34" charset="0"/>
              </a:rPr>
              <a:t>Organizacji Współpracy Gospodarczej i Rozwoju </a:t>
            </a:r>
            <a:r>
              <a:rPr lang="pl-PL" sz="1600" b="0" i="0" u="none" strike="noStrike" baseline="0">
                <a:solidFill>
                  <a:srgbClr val="3C4982"/>
                </a:solidFill>
                <a:latin typeface="EC Square Sans Pro" panose="020B0506040000020004" pitchFamily="34" charset="0"/>
              </a:rPr>
              <a:t>(OECD)</a:t>
            </a:r>
            <a:r>
              <a:rPr lang="pl-PL" sz="1600" b="0" i="0">
                <a:solidFill>
                  <a:srgbClr val="4D5156"/>
                </a:solidFill>
                <a:effectLst/>
                <a:latin typeface="arial" panose="020B0604020202020204" pitchFamily="34" charset="0"/>
              </a:rPr>
              <a:t>.</a:t>
            </a:r>
          </a:p>
          <a:p>
            <a:pPr algn="l"/>
            <a:r>
              <a:rPr lang="pl-PL" sz="1100" b="0" i="0">
                <a:solidFill>
                  <a:srgbClr val="3F4A52"/>
                </a:solidFill>
                <a:effectLst/>
                <a:latin typeface="EC Square Sans Pro" panose="020B0506040000020004" pitchFamily="34" charset="0"/>
              </a:rPr>
              <a:t>Kiedy zakażenie nie reaguje na leczenie przeciwdrobnoustrojowe pierwszego rzutu </a:t>
            </a:r>
            <a:r>
              <a:rPr lang="pl-PL" sz="1800" b="0" i="0" u="none" strike="noStrike">
                <a:solidFill>
                  <a:srgbClr val="3F4A52"/>
                </a:solidFill>
                <a:effectLst/>
                <a:latin typeface="EC Square Sans Pro" panose="020B0506040000020004" pitchFamily="34" charset="0"/>
              </a:rPr>
              <a:t>(„Leczenie pierwszego rzutu to pierwsza zalecana opcja terapeutyczna"), </a:t>
            </a:r>
            <a:r>
              <a:rPr lang="pl-PL" sz="1100" b="0" i="0">
                <a:solidFill>
                  <a:srgbClr val="3F4A52"/>
                </a:solidFill>
                <a:effectLst/>
                <a:latin typeface="EC Square Sans Pro" panose="020B0506040000020004" pitchFamily="34" charset="0"/>
              </a:rPr>
              <a:t>lekarze sięgają po </a:t>
            </a:r>
            <a:r>
              <a:rPr lang="pl-PL" sz="1100" b="1" i="0">
                <a:solidFill>
                  <a:srgbClr val="3F4A52"/>
                </a:solidFill>
                <a:effectLst/>
                <a:latin typeface="EC Square Sans Pro" panose="020B0506040000020004" pitchFamily="34" charset="0"/>
              </a:rPr>
              <a:t>droższe</a:t>
            </a:r>
            <a:r>
              <a:rPr lang="pl-PL" sz="1100" b="0" i="0">
                <a:solidFill>
                  <a:srgbClr val="3F4A52"/>
                </a:solidFill>
                <a:effectLst/>
                <a:latin typeface="EC Square Sans Pro" panose="020B0506040000020004" pitchFamily="34" charset="0"/>
              </a:rPr>
              <a:t> </a:t>
            </a:r>
            <a:r>
              <a:rPr lang="pl-PL" sz="1100" b="1" i="0">
                <a:solidFill>
                  <a:srgbClr val="3F4A52"/>
                </a:solidFill>
                <a:effectLst/>
                <a:latin typeface="EC Square Sans Pro" panose="020B0506040000020004" pitchFamily="34" charset="0"/>
              </a:rPr>
              <a:t>alternatywy</a:t>
            </a:r>
            <a:r>
              <a:rPr lang="pl-PL" sz="1100" b="0" i="0">
                <a:solidFill>
                  <a:srgbClr val="3F4A52"/>
                </a:solidFill>
                <a:effectLst/>
                <a:latin typeface="EC Square Sans Pro" panose="020B0506040000020004" pitchFamily="34" charset="0"/>
              </a:rPr>
              <a:t>, takie jak leki drugiego i trzeciego rzutu (ostatnie dostępne opcje terapeutyczne). Powikłania lub dłuższy czas trwania choroby lub leczenia czasami wymagają </a:t>
            </a:r>
            <a:r>
              <a:rPr lang="pl-PL" sz="1100" b="1" i="0">
                <a:solidFill>
                  <a:srgbClr val="3F4A52"/>
                </a:solidFill>
                <a:effectLst/>
                <a:latin typeface="EC Square Sans Pro" panose="020B0506040000020004" pitchFamily="34" charset="0"/>
              </a:rPr>
              <a:t>dłuższego pobytu w szpitalu</a:t>
            </a:r>
            <a:r>
              <a:rPr lang="pl-PL" sz="1100" b="0" i="0">
                <a:solidFill>
                  <a:srgbClr val="3F4A52"/>
                </a:solidFill>
                <a:effectLst/>
                <a:latin typeface="EC Square Sans Pro" panose="020B0506040000020004" pitchFamily="34" charset="0"/>
              </a:rPr>
              <a:t>, z czym wiążą się określone koszty.</a:t>
            </a:r>
          </a:p>
          <a:p>
            <a:pPr algn="l"/>
            <a:r>
              <a:rPr lang="pl-PL" sz="1100" b="0" i="1">
                <a:solidFill>
                  <a:srgbClr val="000000"/>
                </a:solidFill>
                <a:effectLst/>
                <a:latin typeface="EC Square Sans Pro" panose="020B0506040000020004" pitchFamily="34" charset="0"/>
              </a:rPr>
              <a:t>Źródło:</a:t>
            </a:r>
            <a:r>
              <a:rPr lang="pl-PL" sz="1100" b="0" i="0">
                <a:solidFill>
                  <a:srgbClr val="000000"/>
                </a:solidFill>
                <a:effectLst/>
                <a:latin typeface="EC Square Sans Pro" panose="020B0506040000020004" pitchFamily="34" charset="0"/>
              </a:rPr>
              <a:t> OECD (2018), </a:t>
            </a:r>
            <a:r>
              <a:rPr lang="pl-PL" sz="1100" b="0" i="1">
                <a:solidFill>
                  <a:srgbClr val="000000"/>
                </a:solidFill>
                <a:effectLst/>
                <a:latin typeface="EC Square Sans Pro" panose="020B0506040000020004" pitchFamily="34" charset="0"/>
              </a:rPr>
              <a:t>Stemming the Superbug Tide: Just A Few Dollars More</a:t>
            </a:r>
            <a:r>
              <a:rPr lang="pl-PL" sz="1100" b="0" i="0">
                <a:solidFill>
                  <a:srgbClr val="000000"/>
                </a:solidFill>
                <a:effectLst/>
                <a:latin typeface="EC Square Sans Pro" panose="020B0506040000020004" pitchFamily="34" charset="0"/>
              </a:rPr>
              <a:t>, OECD Health Policy Studies, OECD Publishing, Paris, </a:t>
            </a:r>
            <a:r>
              <a:rPr lang="pl-PL" sz="1100" b="0" i="0">
                <a:solidFill>
                  <a:srgbClr val="000000"/>
                </a:solidFill>
                <a:effectLst/>
                <a:latin typeface="EC Square Sans Pro" panose="020B0506040000020004" pitchFamily="34" charset="0"/>
                <a:hlinkClick r:id="rId3"/>
              </a:rPr>
              <a:t>https://doi.org/10.1787/9789264307599-en</a:t>
            </a:r>
            <a:r>
              <a:rPr lang="pl-PL" sz="1100" b="0" i="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l-PL" sz="1100" b="0" i="0">
                <a:solidFill>
                  <a:srgbClr val="404040"/>
                </a:solidFill>
                <a:effectLst/>
                <a:latin typeface="arial" panose="020B0604020202020204" pitchFamily="34" charset="0"/>
              </a:rPr>
              <a:t>Oporność na środki przeciwdrobnoustrojowe (AMR) to zdolność mikroorganizmów do przeżycia lub wzrostu pomimo działania środka przeciwdrobnoustrojowego, który normalnie hamuje lub zabija te mikroorganizmy.</a:t>
            </a:r>
            <a:r>
              <a:rPr lang="pl-PL" sz="1100">
                <a:solidFill>
                  <a:srgbClr val="404040"/>
                </a:solidFill>
                <a:latin typeface="arial" panose="020B0604020202020204" pitchFamily="34" charset="0"/>
              </a:rPr>
              <a:t> </a:t>
            </a:r>
          </a:p>
          <a:p>
            <a:pPr algn="l"/>
            <a:r>
              <a:rPr lang="pl-PL" sz="1100">
                <a:solidFill>
                  <a:srgbClr val="404040"/>
                </a:solidFill>
                <a:latin typeface="arial" panose="020B0604020202020204" pitchFamily="34" charset="0"/>
              </a:rPr>
              <a:t>Jest to konsekwencja doboru naturalnego i genetyki. </a:t>
            </a:r>
            <a:r>
              <a:rPr lang="pl-PL" sz="1100" b="0" i="0">
                <a:solidFill>
                  <a:srgbClr val="1F1F1F"/>
                </a:solidFill>
                <a:effectLst/>
                <a:latin typeface="Google Sans"/>
              </a:rPr>
              <a:t>Oporność na antybiotyki występuje również wtedy, gdy bakterie zmieniają się, aby chronić się przed działaniem antybiotyku. </a:t>
            </a:r>
          </a:p>
          <a:p>
            <a:pPr algn="l"/>
            <a:r>
              <a:rPr lang="pl-PL" sz="1100">
                <a:solidFill>
                  <a:srgbClr val="404040"/>
                </a:solidFill>
                <a:latin typeface="arial" panose="020B0604020202020204" pitchFamily="34" charset="0"/>
              </a:rPr>
              <a:t>Do rozwoju oporności przyczyniają się również inne czynniki ludzkie, takie jak: </a:t>
            </a:r>
          </a:p>
          <a:p>
            <a:pPr marL="285750" indent="-285750" algn="l">
              <a:buFont typeface="Arial" panose="020B0604020202020204" pitchFamily="34" charset="0"/>
              <a:buChar char="•"/>
            </a:pPr>
            <a:r>
              <a:rPr lang="pl-PL" sz="1100">
                <a:solidFill>
                  <a:srgbClr val="404040"/>
                </a:solidFill>
                <a:latin typeface="arial" panose="020B0604020202020204" pitchFamily="34" charset="0"/>
              </a:rPr>
              <a:t>Niewłaściwe stosowanie: </a:t>
            </a:r>
          </a:p>
          <a:p>
            <a:pPr marL="742950" lvl="1" indent="-285750" algn="l">
              <a:buFont typeface="Arial" panose="020B0604020202020204" pitchFamily="34" charset="0"/>
              <a:buChar char="•"/>
            </a:pPr>
            <a:r>
              <a:rPr lang="pl-PL" sz="1100">
                <a:solidFill>
                  <a:srgbClr val="404040"/>
                </a:solidFill>
                <a:latin typeface="arial" panose="020B0604020202020204" pitchFamily="34" charset="0"/>
              </a:rPr>
              <a:t>Nadmierne stosowanie: </a:t>
            </a:r>
          </a:p>
          <a:p>
            <a:pPr marL="1200150" lvl="2" indent="-285750" algn="l">
              <a:buFont typeface="Arial" panose="020B0604020202020204" pitchFamily="34" charset="0"/>
              <a:buChar char="•"/>
            </a:pPr>
            <a:r>
              <a:rPr lang="pl-PL" sz="1100">
                <a:solidFill>
                  <a:srgbClr val="404040"/>
                </a:solidFill>
                <a:latin typeface="arial" panose="020B0604020202020204" pitchFamily="34" charset="0"/>
              </a:rPr>
              <a:t>dzielenie się antybiotykami</a:t>
            </a:r>
          </a:p>
          <a:p>
            <a:pPr marL="1200150" lvl="2" indent="-285750" algn="l">
              <a:buFont typeface="Arial" panose="020B0604020202020204" pitchFamily="34" charset="0"/>
              <a:buChar char="•"/>
            </a:pPr>
            <a:r>
              <a:rPr lang="pl-PL" sz="1100">
                <a:solidFill>
                  <a:srgbClr val="404040"/>
                </a:solidFill>
                <a:latin typeface="arial" panose="020B0604020202020204" pitchFamily="34" charset="0"/>
              </a:rPr>
              <a:t>stosowanie antybiotyków bez potrzeby</a:t>
            </a:r>
          </a:p>
          <a:p>
            <a:pPr marL="1200150" lvl="2" indent="-285750" algn="l">
              <a:buFont typeface="Arial" panose="020B0604020202020204" pitchFamily="34" charset="0"/>
              <a:buChar char="•"/>
            </a:pPr>
            <a:r>
              <a:rPr lang="pl-PL" sz="1100">
                <a:solidFill>
                  <a:srgbClr val="404040"/>
                </a:solidFill>
                <a:latin typeface="arial" panose="020B0604020202020204" pitchFamily="34" charset="0"/>
              </a:rPr>
              <a:t>stosowanie antybiotyków w przypadku zakażeń wirusowych i stanów zapalnych</a:t>
            </a:r>
          </a:p>
          <a:p>
            <a:pPr marL="742950" lvl="1" indent="-285750" algn="l">
              <a:buFont typeface="Arial" panose="020B0604020202020204" pitchFamily="34" charset="0"/>
              <a:buChar char="•"/>
            </a:pPr>
            <a:r>
              <a:rPr lang="pl-PL" sz="1100">
                <a:solidFill>
                  <a:srgbClr val="404040"/>
                </a:solidFill>
                <a:latin typeface="arial" panose="020B0604020202020204" pitchFamily="34" charset="0"/>
              </a:rPr>
              <a:t>Nieprawidłowe stosowanie: </a:t>
            </a:r>
          </a:p>
          <a:p>
            <a:pPr marL="1200150" lvl="2" indent="-285750" algn="l">
              <a:buFont typeface="Arial" panose="020B0604020202020204" pitchFamily="34" charset="0"/>
              <a:buChar char="•"/>
            </a:pPr>
            <a:r>
              <a:rPr lang="pl-PL" sz="1100">
                <a:solidFill>
                  <a:srgbClr val="404040"/>
                </a:solidFill>
                <a:latin typeface="arial" panose="020B0604020202020204" pitchFamily="34" charset="0"/>
              </a:rPr>
              <a:t>stosowanie środków przeciwdrobnoustrojowych w gospodarstwach rolnych lub w akwakulturze jako stymulatorów wzrostu zwierząt</a:t>
            </a:r>
          </a:p>
          <a:p>
            <a:pPr marL="1200150" lvl="2" indent="-285750" algn="l">
              <a:buFont typeface="Arial" panose="020B0604020202020204" pitchFamily="34" charset="0"/>
              <a:buChar char="•"/>
            </a:pPr>
            <a:r>
              <a:rPr lang="pl-PL" sz="1100">
                <a:solidFill>
                  <a:srgbClr val="404040"/>
                </a:solidFill>
                <a:latin typeface="arial" panose="020B0604020202020204" pitchFamily="34" charset="0"/>
              </a:rPr>
              <a:t>niekończenie cyklu leczenia lub przyjmowanie niewystarczającej dawki</a:t>
            </a:r>
          </a:p>
          <a:p>
            <a:pPr marL="1200150" lvl="2" indent="-285750" algn="l">
              <a:buFont typeface="Arial" panose="020B0604020202020204" pitchFamily="34" charset="0"/>
              <a:buChar char="•"/>
            </a:pPr>
            <a:r>
              <a:rPr lang="pl-PL" sz="1100">
                <a:solidFill>
                  <a:srgbClr val="404040"/>
                </a:solidFill>
                <a:latin typeface="arial" panose="020B0604020202020204" pitchFamily="34" charset="0"/>
              </a:rPr>
              <a:t>przyjmowanie antybiotyków do leczenia niewłaściwego objawu, np. w przypadku zakażenia wirusowego lub stanu zapalnego</a:t>
            </a:r>
          </a:p>
          <a:p>
            <a:pPr algn="l"/>
            <a:endParaRPr lang="en-GB" sz="1100" dirty="0">
              <a:solidFill>
                <a:srgbClr val="404040"/>
              </a:solidFill>
              <a:latin typeface="arial" panose="020B0604020202020204" pitchFamily="34" charset="0"/>
            </a:endParaRPr>
          </a:p>
          <a:p>
            <a:pPr algn="l"/>
            <a:r>
              <a:rPr lang="pl-PL" sz="1100" b="0" i="0" u="none" strike="noStrike" baseline="0">
                <a:latin typeface="ECSquareSansPro-Regular"/>
              </a:rPr>
              <a:t>Z czasem środki przeciwdrobnoustrojowe stają się mniej skuteczne w leczeniu ludzi i </a:t>
            </a:r>
            <a:r>
              <a:rPr lang="pl-PL" sz="1100" b="0" i="0" u="none" strike="noStrike" baseline="0">
                <a:solidFill>
                  <a:srgbClr val="FFFFFF"/>
                </a:solidFill>
                <a:latin typeface="ECSquareSansPro-Regular"/>
              </a:rPr>
              <a:t>zwierząt</a:t>
            </a:r>
            <a:r>
              <a:rPr lang="pl-PL" sz="1100" b="0" i="0" u="none" strike="noStrike" baseline="0">
                <a:latin typeface="ECSquareSansPro-Regular"/>
              </a:rPr>
              <a:t>, a ostatecznie bezużyteczne.</a:t>
            </a:r>
          </a:p>
          <a:p>
            <a:r>
              <a:rPr lang="pl-PL" sz="1100" b="0" i="0">
                <a:solidFill>
                  <a:srgbClr val="1F1F1F"/>
                </a:solidFill>
                <a:effectLst/>
                <a:latin typeface="Google Sans"/>
              </a:rPr>
              <a:t>Wszystkie bakterie rozprzestrzeniają się poprzez powietrze, wodę, glebę, żywność lub organizmy żywe. </a:t>
            </a:r>
          </a:p>
          <a:p>
            <a:r>
              <a:rPr lang="pl-PL" sz="1100" b="0" i="0">
                <a:solidFill>
                  <a:srgbClr val="1F1F1F"/>
                </a:solidFill>
                <a:effectLst/>
                <a:latin typeface="Google Sans"/>
              </a:rPr>
              <a:t>Na następnym slajdzie zilustrowano różne kierunki rozprzestrzeniania się bakterii.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pl-PL" sz="1100" b="0" i="0" u="none" strike="noStrike" baseline="0">
                <a:latin typeface="EC Square Sans Pro" panose="020B0506040000020004" pitchFamily="34" charset="0"/>
              </a:rPr>
              <a:t>Koncepcja „Jedno zdrowie” zakłada, że zdrowie człowieka jest ściśle powiązane ze zdrowiem zwierząt i środowiska, tzn. że pasza dla zwierząt, żywność dla ludzi, zdrowie zwierząt i</a:t>
            </a:r>
          </a:p>
          <a:p>
            <a:pPr algn="l"/>
            <a:r>
              <a:rPr lang="pl-PL" sz="1100" b="0" i="0" u="none" strike="noStrike" baseline="0">
                <a:latin typeface="EC Square Sans Pro" panose="020B0506040000020004" pitchFamily="34" charset="0"/>
              </a:rPr>
              <a:t>ludzi oraz zanieczyszczenie środowiska są ze sobą ściśle powiązane. </a:t>
            </a:r>
          </a:p>
          <a:p>
            <a:pPr algn="l"/>
            <a:endParaRPr lang="en-GB" sz="1100" b="0" i="0" u="none" strike="noStrike" baseline="0" dirty="0">
              <a:solidFill>
                <a:srgbClr val="404040"/>
              </a:solidFill>
              <a:effectLst/>
              <a:latin typeface="EC Square Sans Pro" panose="020B0506040000020004" pitchFamily="34" charset="0"/>
            </a:endParaRPr>
          </a:p>
          <a:p>
            <a:r>
              <a:rPr lang="pl-PL" sz="1100" b="0" i="0">
                <a:solidFill>
                  <a:srgbClr val="1C1D1E"/>
                </a:solidFill>
                <a:effectLst/>
                <a:latin typeface="EC Square Sans Pro" panose="020B0506040000020004" pitchFamily="34" charset="0"/>
              </a:rPr>
              <a:t>Znajduje to odzwierciedlenie w podejściu Komisji Europejskiej do kwestii oporności na środki przeciwdrobnoustrojowe „Jedno zdrowie”, polegające na wspólnym, holistycznym i skoordynowanym podejściu do sektora opieki zdrowotnej i weterynaryjnej</a:t>
            </a:r>
          </a:p>
          <a:p>
            <a:endParaRPr lang="en-GB" sz="1100" b="0" i="0" dirty="0">
              <a:solidFill>
                <a:srgbClr val="1C1D1E"/>
              </a:solidFill>
              <a:effectLst/>
              <a:latin typeface="EC Square Sans Pro" panose="020B0506040000020004" pitchFamily="34" charset="0"/>
            </a:endParaRPr>
          </a:p>
          <a:p>
            <a:r>
              <a:rPr lang="pl-PL" sz="1100" b="0" i="0">
                <a:solidFill>
                  <a:srgbClr val="202122"/>
                </a:solidFill>
                <a:effectLst/>
                <a:latin typeface="EC Square Sans Pro" panose="020B0506040000020004" pitchFamily="34" charset="0"/>
              </a:rPr>
              <a:t>Zwiększone stosowanie antybiotyków jest powodem do obaw, ponieważ </a:t>
            </a:r>
            <a:r>
              <a:rPr lang="pl-PL" sz="1100" b="0" i="0">
                <a:solidFill>
                  <a:srgbClr val="202122"/>
                </a:solidFill>
                <a:effectLst/>
                <a:latin typeface="EC Square Sans Pro" panose="020B0506040000020004" pitchFamily="34" charset="0"/>
                <a:hlinkClick r:id="rId3" tooltip="Antybiotykooporność">
                  <a:extLst>
                    <a:ext uri="{A12FA001-AC4F-418D-AE19-62706E023703}">
                      <ahyp:hlinkClr xmlns:ahyp="http://schemas.microsoft.com/office/drawing/2018/hyperlinkcolor" val="tx"/>
                    </a:ext>
                  </a:extLst>
                </a:hlinkClick>
              </a:rPr>
              <a:t>oporność na antybiotyki</a:t>
            </a:r>
            <a:r>
              <a:rPr lang="pl-PL" sz="1100" b="0" i="0">
                <a:solidFill>
                  <a:srgbClr val="202122"/>
                </a:solidFill>
                <a:effectLst/>
                <a:latin typeface="EC Square Sans Pro" panose="020B0506040000020004" pitchFamily="34" charset="0"/>
              </a:rPr>
              <a:t> jest uważana za poważne zagrożenie dla zdrowia i dobrostanu ludzi i zwierząt w przyszłości, a rosnące wykorzystanie antybiotyków lub liczby bakterii opornych na antybiotyki w środowisku może zwiększyć liczbę zakażeń lekoopornych u ludzi i u zwierząt.</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100" b="0" i="0">
                <a:solidFill>
                  <a:srgbClr val="202122"/>
                </a:solidFill>
                <a:effectLst/>
                <a:latin typeface="EC Square Sans Pro" panose="020B0506040000020004" pitchFamily="34" charset="0"/>
              </a:rPr>
              <a:t>Treść grafiki koncentruje się na spożyciu środków przeciwdrobnoustrojowych przez zwierzęta hodowane w celu produkcji żywności. Ale </a:t>
            </a:r>
            <a:r>
              <a:rPr lang="pl-PL" sz="1800">
                <a:solidFill>
                  <a:srgbClr val="000000"/>
                </a:solidFill>
                <a:latin typeface="Adobe Clean DC"/>
              </a:rPr>
              <a:t>zasadniczo problem nie ogranicza się tylko do zwierząt, z których produkujemy żywność, chociaż rozmawiamy z rolnikami i lekarzami weterynarii zajmującymi się zwierzętami służącymi do produkcji żywności. </a:t>
            </a: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b="0" i="0">
                <a:solidFill>
                  <a:srgbClr val="3F4A52"/>
                </a:solidFill>
                <a:effectLst/>
                <a:latin typeface="Open Sans" panose="020B0606030504020204" pitchFamily="34" charset="0"/>
              </a:rPr>
              <a:t>W 2020 roku w Europie ponad </a:t>
            </a:r>
            <a:r>
              <a:rPr lang="pl-PL" sz="1100" b="1" i="0">
                <a:solidFill>
                  <a:srgbClr val="3F4A52"/>
                </a:solidFill>
                <a:effectLst/>
                <a:latin typeface="Open Sans" panose="020B0606030504020204" pitchFamily="34" charset="0"/>
              </a:rPr>
              <a:t>800 000</a:t>
            </a:r>
            <a:r>
              <a:rPr lang="pl-PL" sz="1100" b="0" i="0">
                <a:solidFill>
                  <a:srgbClr val="3F4A52"/>
                </a:solidFill>
                <a:effectLst/>
                <a:latin typeface="Open Sans" panose="020B0606030504020204" pitchFamily="34" charset="0"/>
              </a:rPr>
              <a:t> ludzi zostało </a:t>
            </a:r>
            <a:r>
              <a:rPr lang="pl-PL" sz="1100" b="1" i="0">
                <a:solidFill>
                  <a:srgbClr val="3F4A52"/>
                </a:solidFill>
                <a:effectLst/>
                <a:latin typeface="Open Sans" panose="020B0606030504020204" pitchFamily="34" charset="0"/>
              </a:rPr>
              <a:t>zainfekowanych</a:t>
            </a:r>
            <a:r>
              <a:rPr lang="pl-PL" sz="1100" b="0" i="0">
                <a:solidFill>
                  <a:srgbClr val="3F4A52"/>
                </a:solidFill>
                <a:effectLst/>
                <a:latin typeface="Open Sans" panose="020B0606030504020204" pitchFamily="34" charset="0"/>
              </a:rPr>
              <a:t> bakteriami opornymi na antybiotyki. Wywołały m.in. następujące choroby: zapalenie płuc oraz zakażenia krwi i wewnątrzbrzuszne. (Źródło: ECDC (Europejskie Centrum ds. Zapobiegania i Kontroli Chorób).</a:t>
            </a:r>
          </a:p>
          <a:p>
            <a:endParaRPr lang="es-ES" sz="1100" dirty="0"/>
          </a:p>
          <a:p>
            <a:r>
              <a:rPr lang="pl-PL" sz="1100" b="0" i="0">
                <a:solidFill>
                  <a:srgbClr val="333333"/>
                </a:solidFill>
                <a:effectLst/>
                <a:latin typeface="Roboto" panose="02000000000000000000" pitchFamily="2" charset="0"/>
              </a:rPr>
              <a:t>Ogólnie rzecz biorąc, w UE/EOG odsetek oporności na środki przeciwdrobnoustrojowe w objętych nadzorem kombinacjach szczepów bakterii i grup środków przeciwdrobnoustrojowych pozostaje wysoki:</a:t>
            </a:r>
          </a:p>
          <a:p>
            <a:pPr marL="171450" indent="-171450">
              <a:buFontTx/>
              <a:buChar char="-"/>
            </a:pPr>
            <a:r>
              <a:rPr lang="pl-PL" sz="1100" b="0" i="0">
                <a:solidFill>
                  <a:srgbClr val="333333"/>
                </a:solidFill>
                <a:effectLst/>
                <a:latin typeface="Roboto" panose="02000000000000000000" pitchFamily="2" charset="0"/>
              </a:rPr>
              <a:t>oporność na karbapenemy u bakterii</a:t>
            </a:r>
            <a:r>
              <a:rPr lang="pl-PL" sz="1100" b="0" i="1">
                <a:solidFill>
                  <a:srgbClr val="333333"/>
                </a:solidFill>
                <a:effectLst/>
                <a:latin typeface="Roboto" panose="02000000000000000000" pitchFamily="2" charset="0"/>
              </a:rPr>
              <a:t>Escherichia coli</a:t>
            </a:r>
            <a:r>
              <a:rPr lang="pl-PL" sz="1100" b="0" i="0">
                <a:solidFill>
                  <a:srgbClr val="333333"/>
                </a:solidFill>
                <a:effectLst/>
                <a:latin typeface="Roboto" panose="02000000000000000000" pitchFamily="2" charset="0"/>
              </a:rPr>
              <a:t> i </a:t>
            </a:r>
            <a:r>
              <a:rPr lang="pl-PL" sz="1100" b="0" i="1">
                <a:solidFill>
                  <a:srgbClr val="333333"/>
                </a:solidFill>
                <a:effectLst/>
                <a:latin typeface="Roboto" panose="02000000000000000000" pitchFamily="2" charset="0"/>
              </a:rPr>
              <a:t>Klebsiella pneumoniae </a:t>
            </a:r>
            <a:r>
              <a:rPr lang="pl-PL" sz="1100" b="0" i="0">
                <a:solidFill>
                  <a:srgbClr val="333333"/>
                </a:solidFill>
                <a:effectLst/>
                <a:latin typeface="Roboto" panose="02000000000000000000" pitchFamily="2" charset="0"/>
              </a:rPr>
              <a:t>(</a:t>
            </a:r>
            <a:r>
              <a:rPr lang="pl-PL" sz="1100" b="0" i="1">
                <a:solidFill>
                  <a:srgbClr val="333333"/>
                </a:solidFill>
                <a:effectLst/>
                <a:latin typeface="Roboto" panose="02000000000000000000" pitchFamily="2" charset="0"/>
              </a:rPr>
              <a:t>K. pneumoniae</a:t>
            </a:r>
            <a:r>
              <a:rPr lang="pl-PL" sz="1100" b="0" i="0">
                <a:solidFill>
                  <a:srgbClr val="333333"/>
                </a:solidFill>
                <a:effectLst/>
                <a:latin typeface="Roboto" panose="02000000000000000000" pitchFamily="2" charset="0"/>
              </a:rPr>
              <a:t>),</a:t>
            </a:r>
          </a:p>
          <a:p>
            <a:pPr marL="171450" indent="-171450">
              <a:buFontTx/>
              <a:buChar char="-"/>
            </a:pPr>
            <a:r>
              <a:rPr lang="pl-PL" sz="1100" b="0" i="0">
                <a:solidFill>
                  <a:srgbClr val="333333"/>
                </a:solidFill>
                <a:effectLst/>
                <a:latin typeface="Roboto" panose="02000000000000000000" pitchFamily="2" charset="0"/>
              </a:rPr>
              <a:t>oporność na wankomycynę u bakterii </a:t>
            </a:r>
            <a:r>
              <a:rPr lang="pl-PL" sz="1100" b="0" i="1">
                <a:solidFill>
                  <a:srgbClr val="333333"/>
                </a:solidFill>
                <a:effectLst/>
                <a:latin typeface="Roboto" panose="02000000000000000000" pitchFamily="2" charset="0"/>
              </a:rPr>
              <a:t>Enterococcus faecium</a:t>
            </a:r>
            <a:r>
              <a:rPr lang="pl-PL" sz="1100" b="0" i="0">
                <a:solidFill>
                  <a:srgbClr val="333333"/>
                </a:solidFill>
                <a:effectLst/>
                <a:latin typeface="Roboto" panose="02000000000000000000" pitchFamily="2" charset="0"/>
              </a:rPr>
              <a:t> znacząco wzrosła w latach 2016–2020. </a:t>
            </a:r>
          </a:p>
          <a:p>
            <a:pPr marL="171450" indent="-171450">
              <a:buFontTx/>
              <a:buChar char="-"/>
            </a:pPr>
            <a:r>
              <a:rPr lang="pl-PL" sz="1100" b="0" i="0">
                <a:solidFill>
                  <a:srgbClr val="333333"/>
                </a:solidFill>
                <a:effectLst/>
                <a:latin typeface="Roboto" panose="02000000000000000000" pitchFamily="2" charset="0"/>
              </a:rPr>
              <a:t>wysoki odsetek oporności na cefalosporyny trzeciej generacji i karbapenemy u bakterii </a:t>
            </a:r>
            <a:r>
              <a:rPr lang="pl-PL" sz="1100" b="0" i="1">
                <a:solidFill>
                  <a:srgbClr val="333333"/>
                </a:solidFill>
                <a:effectLst/>
                <a:latin typeface="Roboto" panose="02000000000000000000" pitchFamily="2" charset="0"/>
              </a:rPr>
              <a:t>K.  Pneumoniae</a:t>
            </a:r>
          </a:p>
          <a:p>
            <a:pPr marL="171450" indent="-171450">
              <a:buFontTx/>
              <a:buChar char="-"/>
            </a:pPr>
            <a:r>
              <a:rPr lang="pl-PL" sz="1100" b="0" i="0">
                <a:solidFill>
                  <a:srgbClr val="333333"/>
                </a:solidFill>
                <a:effectLst/>
                <a:latin typeface="Roboto" panose="02000000000000000000" pitchFamily="2" charset="0"/>
              </a:rPr>
              <a:t>wysoki odsetek opornych na karbapenemy gatunków </a:t>
            </a:r>
            <a:r>
              <a:rPr lang="pl-PL" sz="1100" b="0" i="1">
                <a:solidFill>
                  <a:srgbClr val="333333"/>
                </a:solidFill>
                <a:effectLst/>
                <a:latin typeface="Roboto" panose="02000000000000000000" pitchFamily="2" charset="0"/>
              </a:rPr>
              <a:t>Acinetobacter </a:t>
            </a:r>
            <a:r>
              <a:rPr lang="pl-PL" sz="1100" b="0" i="0">
                <a:solidFill>
                  <a:srgbClr val="333333"/>
                </a:solidFill>
                <a:effectLst/>
                <a:latin typeface="Roboto" panose="02000000000000000000" pitchFamily="2" charset="0"/>
              </a:rPr>
              <a:t>i </a:t>
            </a:r>
            <a:r>
              <a:rPr lang="pl-PL" sz="1100" b="0" i="1">
                <a:solidFill>
                  <a:srgbClr val="333333"/>
                </a:solidFill>
                <a:effectLst/>
                <a:latin typeface="Roboto" panose="02000000000000000000" pitchFamily="2" charset="0"/>
              </a:rPr>
              <a:t>Pseudomonas aeruginosa</a:t>
            </a:r>
          </a:p>
          <a:p>
            <a:pPr marL="0" indent="0">
              <a:buFontTx/>
              <a:buNone/>
            </a:pPr>
            <a:r>
              <a:rPr lang="pl-PL" sz="1100" b="0" i="0">
                <a:solidFill>
                  <a:srgbClr val="333333"/>
                </a:solidFill>
                <a:effectLst/>
                <a:latin typeface="Roboto" panose="02000000000000000000" pitchFamily="2" charset="0"/>
              </a:rPr>
              <a:t>(</a:t>
            </a:r>
            <a:r>
              <a:rPr lang="pl-PL" sz="1100" b="0" i="1">
                <a:solidFill>
                  <a:srgbClr val="333333"/>
                </a:solidFill>
                <a:effectLst/>
                <a:latin typeface="Roboto" panose="02000000000000000000" pitchFamily="2" charset="0"/>
              </a:rPr>
              <a:t>Źródło</a:t>
            </a:r>
            <a:r>
              <a:rPr lang="pl-PL" sz="1100" b="0" i="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pl-PL" sz="1100" b="0" i="0">
                <a:solidFill>
                  <a:srgbClr val="333333"/>
                </a:solidFill>
                <a:effectLst/>
                <a:latin typeface="Roboto" panose="02000000000000000000" pitchFamily="2" charset="0"/>
              </a:rPr>
              <a:t>co budzi obawy w wielu krajach regionu europejskiego.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l-PL" sz="1100" b="0" i="0">
                <a:solidFill>
                  <a:srgbClr val="1F1F1F"/>
                </a:solidFill>
                <a:effectLst/>
                <a:latin typeface="Google Sans"/>
              </a:rPr>
              <a:t>Na podstawie listy AMEG i Rozporządzenia 2022/1255</a:t>
            </a:r>
          </a:p>
          <a:p>
            <a:r>
              <a:rPr lang="pl-PL" sz="1100" b="0" i="0">
                <a:solidFill>
                  <a:srgbClr val="1F1F1F"/>
                </a:solidFill>
                <a:effectLst/>
                <a:latin typeface="Google Sans"/>
              </a:rPr>
              <a:t>Celem jest objaśnienie, że wiele środków przeciwdrobnoustrojowych należy do tych samych klas, które stosujemy w lekach dla ludzi i zwierząt, a także pokazanie różnicy między różnymi rodzajami środków przeciwdrobnoustrojowych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41871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l-PL" sz="1100" b="0" i="0">
                <a:solidFill>
                  <a:srgbClr val="404040"/>
                </a:solidFill>
                <a:effectLst/>
                <a:latin typeface="arial" panose="020B0604020202020204" pitchFamily="34" charset="0"/>
              </a:rPr>
              <a:t>Na podstawie uproszczonego podsumowania raportu JIACRA: https://www.ecdc.europa.eu/sites/default/files/documents/simplified-summary-antimicrobial-consumption-resistance-bacteria-2019-2021.pdf</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838690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26/09/2024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26/09/2024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26/09/2024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26/09/2024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26/09/2024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26/09/2024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26/09/2024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26/09/2024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26/09/2024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26/09/2024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26/09/2024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13549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26/09/2024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 id="214748370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sv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64.png"/><Relationship Id="rId4" Type="http://schemas.openxmlformats.org/officeDocument/2006/relationships/image" Target="../media/image91.png"/></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5.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94.png"/><Relationship Id="rId5" Type="http://schemas.microsoft.com/office/2017/06/relationships/model3d" Target="../media/model3d1.glb"/><Relationship Id="rId4" Type="http://schemas.openxmlformats.org/officeDocument/2006/relationships/image" Target="../media/image93.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4.xml"/><Relationship Id="rId16" Type="http://schemas.openxmlformats.org/officeDocument/2006/relationships/image" Target="../media/image57.svg"/><Relationship Id="rId1" Type="http://schemas.openxmlformats.org/officeDocument/2006/relationships/slideLayout" Target="../slideLayouts/slideLayout26.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pl-PL" sz="3600" b="1">
                <a:latin typeface="EC Square Sans Pro" panose="020B0506040000020004" pitchFamily="34" charset="0"/>
              </a:rPr>
              <a:t>POLSKA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pl-PL">
                <a:latin typeface="EC Square Sans Pro" panose="020B0506040000020004" pitchFamily="34" charset="0"/>
              </a:rPr>
              <a:t>21 i 22 października 2024 r.</a:t>
            </a:r>
          </a:p>
          <a:p>
            <a:endParaRPr lang="es-ES" dirty="0"/>
          </a:p>
        </p:txBody>
      </p:sp>
      <p:grpSp>
        <p:nvGrpSpPr>
          <p:cNvPr id="5" name="Group 4">
            <a:extLst>
              <a:ext uri="{FF2B5EF4-FFF2-40B4-BE49-F238E27FC236}">
                <a16:creationId xmlns:a16="http://schemas.microsoft.com/office/drawing/2014/main" id="{B2DE0611-1DA9-ACA0-7126-0C5A5DFB081D}"/>
              </a:ext>
            </a:extLst>
          </p:cNvPr>
          <p:cNvGrpSpPr/>
          <p:nvPr/>
        </p:nvGrpSpPr>
        <p:grpSpPr>
          <a:xfrm>
            <a:off x="8787814" y="5750084"/>
            <a:ext cx="3315953" cy="867683"/>
            <a:chOff x="8787814" y="5750084"/>
            <a:chExt cx="3315953" cy="867683"/>
          </a:xfrm>
        </p:grpSpPr>
        <p:sp>
          <p:nvSpPr>
            <p:cNvPr id="4" name="Rectangle 3">
              <a:extLst>
                <a:ext uri="{FF2B5EF4-FFF2-40B4-BE49-F238E27FC236}">
                  <a16:creationId xmlns:a16="http://schemas.microsoft.com/office/drawing/2014/main" id="{50596F5D-6194-5845-93C0-1D125F5CF003}"/>
                </a:ext>
              </a:extLst>
            </p:cNvPr>
            <p:cNvSpPr/>
            <p:nvPr/>
          </p:nvSpPr>
          <p:spPr>
            <a:xfrm>
              <a:off x="8787814" y="5750084"/>
              <a:ext cx="3315953" cy="867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erfaz de usuario gráfica, TextoDescripción generada automáticamente">
              <a:extLst>
                <a:ext uri="{FF2B5EF4-FFF2-40B4-BE49-F238E27FC236}">
                  <a16:creationId xmlns:a16="http://schemas.microsoft.com/office/drawing/2014/main" id="{A2AE2AD7-1BC8-9F0D-4A53-B81249CE2DC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87814" y="5864141"/>
              <a:ext cx="3315953" cy="75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pl-PL" sz="4800" b="1">
                <a:solidFill>
                  <a:srgbClr val="003399"/>
                </a:solidFill>
                <a:latin typeface="EC Square Sans Pro" panose="020B0506040000020004" pitchFamily="34" charset="0"/>
              </a:rPr>
              <a:t>Cel „Od pola do stołu”</a:t>
            </a: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b="0" i="0" u="none" strike="noStrike" kern="1200" baseline="0" dirty="0">
              <a:solidFill>
                <a:schemeClr val="bg1"/>
              </a:solidFill>
              <a:latin typeface="EC Square Sans Pro" panose="020B0506040000020004" pitchFamily="34" charset="0"/>
            </a:endParaRPr>
          </a:p>
          <a:p>
            <a:pPr algn="ctr"/>
            <a:endParaRPr lang="en-GB" sz="4400" kern="1200" dirty="0">
              <a:solidFill>
                <a:schemeClr val="bg1"/>
              </a:solidFill>
              <a:latin typeface="EC Square Sans Pro" panose="020B0506040000020004" pitchFamily="34" charset="0"/>
            </a:endParaRPr>
          </a:p>
          <a:p>
            <a:pPr algn="ctr"/>
            <a:endParaRPr lang="en-GB" sz="4400" b="0" i="0" u="none" strike="noStrike" kern="1200" baseline="0" dirty="0">
              <a:solidFill>
                <a:schemeClr val="bg1"/>
              </a:solidFill>
              <a:latin typeface="EC Square Sans Pro" panose="020B0506040000020004" pitchFamily="34" charset="0"/>
            </a:endParaRPr>
          </a:p>
          <a:p>
            <a:pPr algn="ctr"/>
            <a:endParaRPr lang="en-GB" sz="4400" b="0" i="0" u="none" strike="noStrike" kern="1200"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
        <p:nvSpPr>
          <p:cNvPr id="3" name="Rectángulo redondeado 13">
            <a:extLst>
              <a:ext uri="{FF2B5EF4-FFF2-40B4-BE49-F238E27FC236}">
                <a16:creationId xmlns:a16="http://schemas.microsoft.com/office/drawing/2014/main" id="{24191D94-F9BC-D9F3-B9FC-66496225804D}"/>
              </a:ext>
            </a:extLst>
          </p:cNvPr>
          <p:cNvSpPr/>
          <p:nvPr/>
        </p:nvSpPr>
        <p:spPr>
          <a:xfrm>
            <a:off x="1143000" y="1728501"/>
            <a:ext cx="9906000" cy="2849849"/>
          </a:xfrm>
          <a:prstGeom prst="roundRect">
            <a:avLst>
              <a:gd name="adj" fmla="val 10"/>
            </a:avLst>
          </a:prstGeom>
          <a:no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defRPr/>
            </a:pPr>
            <a:r>
              <a:rPr lang="pl-PL" sz="4400" dirty="0">
                <a:solidFill>
                  <a:schemeClr val="bg1"/>
                </a:solidFill>
                <a:latin typeface="EC Square Sans Pro" panose="020B0506040000020004" pitchFamily="34" charset="0"/>
              </a:rPr>
              <a:t>Zmniejszenie o 50% całkowitej sprzedaży środków przeciwdrobnoustrojowych dla zwierząt hodowlanych i akwakultur </a:t>
            </a:r>
            <a:br>
              <a:rPr lang="en-US" sz="4400" dirty="0">
                <a:solidFill>
                  <a:schemeClr val="bg1"/>
                </a:solidFill>
                <a:latin typeface="EC Square Sans Pro" panose="020B0506040000020004" pitchFamily="34" charset="0"/>
              </a:rPr>
            </a:br>
            <a:r>
              <a:rPr lang="pl-PL" sz="4400" dirty="0">
                <a:solidFill>
                  <a:schemeClr val="bg1"/>
                </a:solidFill>
                <a:latin typeface="EC Square Sans Pro" panose="020B0506040000020004" pitchFamily="34" charset="0"/>
              </a:rPr>
              <a:t>w UE do 2030 r.</a:t>
            </a:r>
          </a:p>
        </p:txBody>
      </p:sp>
    </p:spTree>
    <p:extLst>
      <p:ext uri="{BB962C8B-B14F-4D97-AF65-F5344CB8AC3E}">
        <p14:creationId xmlns:p14="http://schemas.microsoft.com/office/powerpoint/2010/main" val="69128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Autofit/>
          </a:bodyPr>
          <a:lstStyle/>
          <a:p>
            <a:pPr marL="0" indent="0">
              <a:buNone/>
            </a:pPr>
            <a:r>
              <a:rPr lang="pl-PL" sz="1800">
                <a:latin typeface="EC Square Sans Pro" panose="020B0506040000020004" pitchFamily="34" charset="0"/>
              </a:rPr>
              <a:t>Europejska Agencja Leków (EMA) – trzynasty raport ESVAC 2022</a:t>
            </a:r>
            <a:r>
              <a:rPr lang="pl-PL" sz="1800" b="1">
                <a:latin typeface="EC Square Sans Pro" panose="020B0506040000020004" pitchFamily="34" charset="0"/>
              </a:rPr>
              <a:t>     </a:t>
            </a:r>
          </a:p>
          <a:p>
            <a:pPr marL="0" indent="0">
              <a:buNone/>
            </a:pPr>
            <a:endParaRPr lang="en-GB" dirty="0"/>
          </a:p>
        </p:txBody>
      </p:sp>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noAutofit/>
          </a:bodyPr>
          <a:lstStyle/>
          <a:p>
            <a:r>
              <a:rPr lang="pl-PL" sz="2800">
                <a:solidFill>
                  <a:schemeClr val="bg1"/>
                </a:solidFill>
                <a:latin typeface="EC Square Sans Pro" panose="020B0506040000020004" pitchFamily="34" charset="0"/>
              </a:rPr>
              <a:t>ESVAC = europejski program nadzorowania konsumpcji weterynaryjnych środków przeciwdrobnoustrojowych</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noAutofit/>
          </a:bodyPr>
          <a:lstStyle/>
          <a:p>
            <a:endParaRPr lang="en-US" sz="2400" kern="1200" dirty="0">
              <a:latin typeface="EC Square Sans Pro" panose="020B0506040000020004"/>
            </a:endParaRPr>
          </a:p>
          <a:p>
            <a:r>
              <a:rPr lang="pl-PL" sz="2400" dirty="0">
                <a:latin typeface="EC Square Sans Pro" panose="020B0506040000020004"/>
              </a:rPr>
              <a:t>- Całkowita sprzedaż antybiotyków weterynaryjnych w 31 krajach w 2022 r.</a:t>
            </a:r>
            <a:br>
              <a:rPr lang="pl-PL" sz="2400" dirty="0">
                <a:latin typeface="EC Square Sans Pro" panose="020B0506040000020004"/>
              </a:rPr>
            </a:br>
            <a:endParaRPr lang="pl-PL" sz="2400" dirty="0">
              <a:latin typeface="EC Square Sans Pro" panose="020B0506040000020004"/>
            </a:endParaRPr>
          </a:p>
          <a:p>
            <a:r>
              <a:rPr lang="pl-PL" sz="2400" dirty="0">
                <a:latin typeface="EC Square Sans Pro" panose="020B0506040000020004"/>
              </a:rPr>
              <a:t>- Trendy w latach 2011–2022 w 25 krajach uczestniczących w programie </a:t>
            </a:r>
            <a:r>
              <a:rPr lang="pl-PL" sz="2400" dirty="0" err="1">
                <a:latin typeface="EC Square Sans Pro" panose="020B0506040000020004"/>
              </a:rPr>
              <a:t>ESVAC</a:t>
            </a:r>
            <a:r>
              <a:rPr lang="pl-PL" sz="2400" dirty="0">
                <a:latin typeface="EC Square Sans Pro" panose="020B0506040000020004"/>
              </a:rPr>
              <a:t>: </a:t>
            </a:r>
          </a:p>
          <a:p>
            <a:pPr marL="342900" indent="-342900">
              <a:buFont typeface="Wingdings" panose="05000000000000000000" pitchFamily="2" charset="2"/>
              <a:buChar char="ü"/>
            </a:pPr>
            <a:r>
              <a:rPr lang="pl-PL" sz="2400" b="1" dirty="0">
                <a:solidFill>
                  <a:schemeClr val="accent6">
                    <a:lumMod val="75000"/>
                  </a:schemeClr>
                </a:solidFill>
                <a:latin typeface="EC Square Sans Pro" panose="020B0506040000020004"/>
              </a:rPr>
              <a:t>- 53,0% sprzedaży całkowitej </a:t>
            </a:r>
          </a:p>
          <a:p>
            <a:pPr marL="342900" indent="-342900">
              <a:buFont typeface="Wingdings" panose="05000000000000000000" pitchFamily="2" charset="2"/>
              <a:buChar char="ü"/>
            </a:pPr>
            <a:r>
              <a:rPr lang="pl-PL" sz="2400" dirty="0">
                <a:latin typeface="EC Square Sans Pro" panose="020B0506040000020004"/>
              </a:rPr>
              <a:t>- 49,0% sprzedaży </a:t>
            </a:r>
            <a:r>
              <a:rPr lang="pl-PL" sz="2400" dirty="0" err="1">
                <a:latin typeface="EC Square Sans Pro" panose="020B0506040000020004"/>
              </a:rPr>
              <a:t>cefalosporyn</a:t>
            </a:r>
            <a:r>
              <a:rPr lang="pl-PL" sz="2400" dirty="0">
                <a:latin typeface="EC Square Sans Pro" panose="020B0506040000020004"/>
              </a:rPr>
              <a:t> </a:t>
            </a:r>
            <a:br>
              <a:rPr lang="en-US" sz="2400" dirty="0">
                <a:latin typeface="EC Square Sans Pro" panose="020B0506040000020004"/>
              </a:rPr>
            </a:br>
            <a:r>
              <a:rPr lang="pl-PL" sz="2400" dirty="0">
                <a:latin typeface="EC Square Sans Pro" panose="020B0506040000020004"/>
              </a:rPr>
              <a:t>3. i 4. generacji </a:t>
            </a:r>
          </a:p>
          <a:p>
            <a:pPr marL="342900" indent="-342900">
              <a:buFont typeface="Wingdings" panose="05000000000000000000" pitchFamily="2" charset="2"/>
              <a:buChar char="ü"/>
            </a:pPr>
            <a:r>
              <a:rPr lang="pl-PL" sz="2400" dirty="0">
                <a:latin typeface="EC Square Sans Pro" panose="020B0506040000020004"/>
              </a:rPr>
              <a:t>- 44,0% sprzedaży wszystkich </a:t>
            </a:r>
            <a:r>
              <a:rPr lang="pl-PL" sz="2400" dirty="0" err="1">
                <a:latin typeface="EC Square Sans Pro" panose="020B0506040000020004"/>
              </a:rPr>
              <a:t>chinolonów</a:t>
            </a:r>
            <a:r>
              <a:rPr lang="pl-PL" sz="2400" dirty="0">
                <a:latin typeface="EC Square Sans Pro" panose="020B0506040000020004"/>
              </a:rPr>
              <a:t> </a:t>
            </a:r>
          </a:p>
          <a:p>
            <a:pPr marL="342900" indent="-342900">
              <a:buFont typeface="Wingdings" panose="05000000000000000000" pitchFamily="2" charset="2"/>
              <a:buChar char="ü"/>
            </a:pPr>
            <a:r>
              <a:rPr lang="pl-PL" sz="2400" dirty="0">
                <a:latin typeface="EC Square Sans Pro" panose="020B0506040000020004"/>
              </a:rPr>
              <a:t>- 81,0% sprzedaży </a:t>
            </a:r>
            <a:r>
              <a:rPr lang="pl-PL" sz="2400" dirty="0" err="1">
                <a:latin typeface="EC Square Sans Pro" panose="020B0506040000020004"/>
              </a:rPr>
              <a:t>polimyksyn</a:t>
            </a:r>
            <a:endParaRPr lang="pl-PL" sz="2400" dirty="0">
              <a:latin typeface="EC Square Sans Pro" panose="020B0506040000020004"/>
            </a:endParaRPr>
          </a:p>
        </p:txBody>
      </p:sp>
      <p:pic>
        <p:nvPicPr>
          <p:cNvPr id="10" name="Imagen 3">
            <a:extLst>
              <a:ext uri="{FF2B5EF4-FFF2-40B4-BE49-F238E27FC236}">
                <a16:creationId xmlns:a16="http://schemas.microsoft.com/office/drawing/2014/main" id="{15635105-749B-F06C-9C9B-51B10DC643BF}"/>
              </a:ext>
            </a:extLst>
          </p:cNvPr>
          <p:cNvPicPr>
            <a:picLocks noChangeAspect="1"/>
          </p:cNvPicPr>
          <p:nvPr/>
        </p:nvPicPr>
        <p:blipFill rotWithShape="1">
          <a:blip r:embed="rId3"/>
          <a:srcRect l="16875" t="14445" r="66875" b="5556"/>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1C0AC4D4-5067-9710-BBA2-CD44AC531763}"/>
              </a:ext>
            </a:extLst>
          </p:cNvPr>
          <p:cNvSpPr txBox="1"/>
          <p:nvPr/>
        </p:nvSpPr>
        <p:spPr>
          <a:xfrm>
            <a:off x="780183" y="1682750"/>
            <a:ext cx="3858491" cy="381000"/>
          </a:xfrm>
          <a:prstGeom prst="rect">
            <a:avLst/>
          </a:prstGeom>
          <a:solidFill>
            <a:schemeClr val="bg1"/>
          </a:solidFill>
        </p:spPr>
        <p:txBody>
          <a:bodyPr wrap="square" lIns="0" tIns="0" rIns="0" bIns="0" rtlCol="0" anchor="t" anchorCtr="0">
            <a:noAutofit/>
          </a:bodyPr>
          <a:lstStyle/>
          <a:p>
            <a:pPr algn="ctr"/>
            <a:r>
              <a:rPr lang="pl-PL" sz="1000">
                <a:solidFill>
                  <a:srgbClr val="003399"/>
                </a:solidFill>
                <a:latin typeface="Times New Roman" panose="02020603050405020304" pitchFamily="18" charset="0"/>
                <a:cs typeface="Times New Roman" panose="02020603050405020304" pitchFamily="18" charset="0"/>
              </a:rPr>
              <a:t>EUROPEJSKA AGENCJA LEKÓW</a:t>
            </a:r>
          </a:p>
          <a:p>
            <a:pPr algn="ctr"/>
            <a:r>
              <a:rPr lang="pl-PL" sz="800">
                <a:solidFill>
                  <a:schemeClr val="bg1">
                    <a:lumMod val="50000"/>
                  </a:schemeClr>
                </a:solidFill>
                <a:latin typeface="Times New Roman" panose="02020603050405020304" pitchFamily="18" charset="0"/>
                <a:cs typeface="Times New Roman" panose="02020603050405020304" pitchFamily="18" charset="0"/>
              </a:rPr>
              <a:t>NAUKA MEDYCYNA ZDROWIE</a:t>
            </a:r>
          </a:p>
        </p:txBody>
      </p:sp>
      <p:sp>
        <p:nvSpPr>
          <p:cNvPr id="12" name="TextBox 11">
            <a:extLst>
              <a:ext uri="{FF2B5EF4-FFF2-40B4-BE49-F238E27FC236}">
                <a16:creationId xmlns:a16="http://schemas.microsoft.com/office/drawing/2014/main" id="{3A0CBFE0-D2A7-6818-1683-0E28C4222752}"/>
              </a:ext>
            </a:extLst>
          </p:cNvPr>
          <p:cNvSpPr txBox="1"/>
          <p:nvPr/>
        </p:nvSpPr>
        <p:spPr>
          <a:xfrm>
            <a:off x="813954" y="2914650"/>
            <a:ext cx="3858491" cy="793750"/>
          </a:xfrm>
          <a:prstGeom prst="rect">
            <a:avLst/>
          </a:prstGeom>
          <a:noFill/>
        </p:spPr>
        <p:txBody>
          <a:bodyPr wrap="square" lIns="0" tIns="0" rIns="0" bIns="0" rtlCol="0" anchor="t" anchorCtr="0">
            <a:noAutofit/>
          </a:bodyPr>
          <a:lstStyle/>
          <a:p>
            <a:pPr algn="l"/>
            <a:r>
              <a:rPr lang="pl-PL" sz="1400" b="1" dirty="0">
                <a:solidFill>
                  <a:srgbClr val="003399"/>
                </a:solidFill>
                <a:latin typeface="Verdana" panose="020B0604030504040204" pitchFamily="34" charset="0"/>
                <a:ea typeface="Verdana" panose="020B0604030504040204" pitchFamily="34" charset="0"/>
                <a:cs typeface="Times New Roman" panose="02020603050405020304" pitchFamily="18" charset="0"/>
              </a:rPr>
              <a:t>Sprzedaż weterynaryjnych środków przeciwdrobnoustrojowych w 31 krajach europejskich w 2022 r.</a:t>
            </a:r>
          </a:p>
        </p:txBody>
      </p:sp>
      <p:sp>
        <p:nvSpPr>
          <p:cNvPr id="13" name="TextBox 12">
            <a:extLst>
              <a:ext uri="{FF2B5EF4-FFF2-40B4-BE49-F238E27FC236}">
                <a16:creationId xmlns:a16="http://schemas.microsoft.com/office/drawing/2014/main" id="{10C95D8A-3E65-1A25-4E78-FF5B989CD4DC}"/>
              </a:ext>
            </a:extLst>
          </p:cNvPr>
          <p:cNvSpPr txBox="1"/>
          <p:nvPr/>
        </p:nvSpPr>
        <p:spPr>
          <a:xfrm>
            <a:off x="799235" y="3878506"/>
            <a:ext cx="2248766" cy="680794"/>
          </a:xfrm>
          <a:prstGeom prst="rect">
            <a:avLst/>
          </a:prstGeom>
          <a:noFill/>
        </p:spPr>
        <p:txBody>
          <a:bodyPr wrap="square" lIns="0" tIns="0" rIns="0" bIns="0" rtlCol="0" anchor="t" anchorCtr="0">
            <a:noAutofit/>
          </a:bodyPr>
          <a:lstStyle/>
          <a:p>
            <a:pPr algn="l">
              <a:spcAft>
                <a:spcPts val="200"/>
              </a:spcAft>
            </a:pPr>
            <a:r>
              <a:rPr lang="pl-PL" sz="1000">
                <a:solidFill>
                  <a:srgbClr val="003399"/>
                </a:solidFill>
                <a:latin typeface="Verdana" panose="020B0604030504040204" pitchFamily="34" charset="0"/>
                <a:ea typeface="Verdana" panose="020B0604030504040204" pitchFamily="34" charset="0"/>
                <a:cs typeface="Times New Roman" panose="02020603050405020304" pitchFamily="18" charset="0"/>
              </a:rPr>
              <a:t>Trendy w latach 2010–2022</a:t>
            </a:r>
          </a:p>
          <a:p>
            <a:pPr algn="l">
              <a:spcAft>
                <a:spcPts val="200"/>
              </a:spcAft>
            </a:pPr>
            <a:r>
              <a:rPr lang="pl-PL" sz="1000">
                <a:solidFill>
                  <a:srgbClr val="003399"/>
                </a:solidFill>
                <a:latin typeface="Verdana" panose="020B0604030504040204" pitchFamily="34" charset="0"/>
                <a:ea typeface="Verdana" panose="020B0604030504040204" pitchFamily="34" charset="0"/>
                <a:cs typeface="Times New Roman" panose="02020603050405020304" pitchFamily="18" charset="0"/>
              </a:rPr>
              <a:t>Trzynasty raport ESVAC</a:t>
            </a:r>
          </a:p>
        </p:txBody>
      </p:sp>
    </p:spTree>
    <p:extLst>
      <p:ext uri="{BB962C8B-B14F-4D97-AF65-F5344CB8AC3E}">
        <p14:creationId xmlns:p14="http://schemas.microsoft.com/office/powerpoint/2010/main" val="376570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893928" y="267325"/>
            <a:ext cx="10972800" cy="685800"/>
          </a:xfrm>
        </p:spPr>
        <p:txBody>
          <a:bodyPr>
            <a:noAutofit/>
          </a:bodyPr>
          <a:lstStyle/>
          <a:p>
            <a:pPr marL="0" indent="0" algn="ctr">
              <a:buNone/>
            </a:pPr>
            <a:r>
              <a:rPr lang="pl-PL" sz="3600" b="1" dirty="0">
                <a:latin typeface="EC Square Sans Pro" panose="020B0506040000020004" pitchFamily="34" charset="0"/>
                <a:cs typeface="+mn-cs"/>
              </a:rPr>
              <a:t>W 2022 r. osiągnięto nieco ponad połowę celu dotyczącego ograniczenia</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1337524"/>
            <a:ext cx="7786914"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586925" y="2498770"/>
            <a:ext cx="3413263" cy="187315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defRPr/>
            </a:pPr>
            <a:r>
              <a:rPr lang="pl-PL" sz="3600" b="1" dirty="0">
                <a:solidFill>
                  <a:schemeClr val="bg1"/>
                </a:solidFill>
                <a:latin typeface="EC Square Sans Pro" panose="020B0506040000020004" pitchFamily="34" charset="0"/>
              </a:rPr>
              <a:t>Zmiany w średniej sprzedaży całkowitej</a:t>
            </a: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6000" b="1">
                <a:latin typeface="EC Square Sans Pro" panose="020B0506040000020004" pitchFamily="34" charset="0"/>
                <a:cs typeface="+mn-cs"/>
              </a:rPr>
              <a:t>53%</a:t>
            </a:r>
          </a:p>
        </p:txBody>
      </p:sp>
      <p:sp>
        <p:nvSpPr>
          <p:cNvPr id="4" name="TextBox 3">
            <a:extLst>
              <a:ext uri="{FF2B5EF4-FFF2-40B4-BE49-F238E27FC236}">
                <a16:creationId xmlns:a16="http://schemas.microsoft.com/office/drawing/2014/main" id="{FA5141AA-E528-873B-24DD-EED047ADB96F}"/>
              </a:ext>
            </a:extLst>
          </p:cNvPr>
          <p:cNvSpPr txBox="1"/>
          <p:nvPr/>
        </p:nvSpPr>
        <p:spPr>
          <a:xfrm>
            <a:off x="7239000" y="1347463"/>
            <a:ext cx="2514600" cy="381255"/>
          </a:xfrm>
          <a:prstGeom prst="rect">
            <a:avLst/>
          </a:prstGeom>
          <a:solidFill>
            <a:schemeClr val="bg1"/>
          </a:solidFill>
        </p:spPr>
        <p:txBody>
          <a:bodyPr wrap="square" lIns="0" tIns="0" rIns="0" bIns="0" rtlCol="0">
            <a:noAutofit/>
          </a:bodyPr>
          <a:lstStyle/>
          <a:p>
            <a:pPr algn="l"/>
            <a:r>
              <a:rPr lang="pl-PL" sz="1400">
                <a:solidFill>
                  <a:schemeClr val="tx1"/>
                </a:solidFill>
                <a:latin typeface="+mn-lt"/>
                <a:ea typeface="Verdana" panose="020B0604030504040204" pitchFamily="34" charset="0"/>
                <a:cs typeface="Arial" panose="020B0604020202020204" pitchFamily="34" charset="0"/>
              </a:rPr>
              <a:t>mg na kg szacowanej biomasy</a:t>
            </a:r>
          </a:p>
        </p:txBody>
      </p:sp>
      <p:sp>
        <p:nvSpPr>
          <p:cNvPr id="5" name="TextBox 4">
            <a:extLst>
              <a:ext uri="{FF2B5EF4-FFF2-40B4-BE49-F238E27FC236}">
                <a16:creationId xmlns:a16="http://schemas.microsoft.com/office/drawing/2014/main" id="{84A1AA96-14E0-CD57-7F84-208F80FC5EE8}"/>
              </a:ext>
            </a:extLst>
          </p:cNvPr>
          <p:cNvSpPr txBox="1"/>
          <p:nvPr/>
        </p:nvSpPr>
        <p:spPr>
          <a:xfrm>
            <a:off x="4450941" y="6667500"/>
            <a:ext cx="2514600" cy="203200"/>
          </a:xfrm>
          <a:prstGeom prst="rect">
            <a:avLst/>
          </a:prstGeom>
          <a:solidFill>
            <a:schemeClr val="bg1"/>
          </a:solidFill>
        </p:spPr>
        <p:txBody>
          <a:bodyPr wrap="square" lIns="0" tIns="0" rIns="0" bIns="0" rtlCol="0">
            <a:noAutofit/>
          </a:bodyPr>
          <a:lstStyle/>
          <a:p>
            <a:pPr algn="l"/>
            <a:r>
              <a:rPr lang="pl-PL" sz="1050" b="1">
                <a:solidFill>
                  <a:srgbClr val="275C7D"/>
                </a:solidFill>
                <a:latin typeface="+mn-lt"/>
                <a:ea typeface="Verdana" panose="020B0604030504040204" pitchFamily="34" charset="0"/>
                <a:cs typeface="Arial" panose="020B0604020202020204" pitchFamily="34" charset="0"/>
              </a:rPr>
              <a:t>Źródło:</a:t>
            </a:r>
            <a:r>
              <a:rPr lang="pl-PL" sz="1050">
                <a:solidFill>
                  <a:srgbClr val="275C7D"/>
                </a:solidFill>
                <a:latin typeface="+mn-lt"/>
                <a:ea typeface="Verdana" panose="020B0604030504040204" pitchFamily="34" charset="0"/>
                <a:cs typeface="Arial" panose="020B0604020202020204" pitchFamily="34" charset="0"/>
              </a:rPr>
              <a:t> EMA (2021)</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8763000" y="1530350"/>
            <a:ext cx="3352800" cy="1261884"/>
          </a:xfrm>
          <a:prstGeom prst="rect">
            <a:avLst/>
          </a:prstGeom>
          <a:noFill/>
        </p:spPr>
        <p:txBody>
          <a:bodyPr wrap="square" rtlCol="0">
            <a:noAutofit/>
          </a:bodyPr>
          <a:lstStyle/>
          <a:p>
            <a:r>
              <a:rPr lang="pl-PL" sz="2000" dirty="0"/>
              <a:t>Trend na przestrzeni lat wskazuje na ograniczenie stosowania środków przeciwdrobnoustrojowych</a:t>
            </a:r>
          </a:p>
          <a:p>
            <a:r>
              <a:rPr lang="pl-PL" sz="800" dirty="0"/>
              <a:t>Obliczono przez pomiar ilości zastosowanych środków przeciwdrobnoustrojowych na kilogram wyprodukowanego mięsa w poszczególnych latach</a:t>
            </a:r>
          </a:p>
        </p:txBody>
      </p:sp>
    </p:spTree>
    <p:extLst>
      <p:ext uri="{BB962C8B-B14F-4D97-AF65-F5344CB8AC3E}">
        <p14:creationId xmlns:p14="http://schemas.microsoft.com/office/powerpoint/2010/main" val="429202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pl-PL" sz="1600" b="1" i="0" u="none" strike="noStrike" cap="none" normalizeH="0" noProof="0" dirty="0">
                <a:ln>
                  <a:noFill/>
                </a:ln>
                <a:solidFill>
                  <a:srgbClr val="FFFFFF"/>
                </a:solidFill>
                <a:effectLst/>
                <a:uLnTx/>
                <a:uFillTx/>
                <a:latin typeface="Montserrat" panose="00000500000000000000" pitchFamily="2" charset="0"/>
                <a:ea typeface="+mn-ea"/>
                <a:cs typeface="+mn-cs"/>
              </a:rPr>
              <a:t>Od 2024 r. państwa członkowskie UE muszą corocznie przekazywać dane dotyczące wolumenu </a:t>
            </a:r>
            <a:r>
              <a:rPr kumimoji="0" lang="pl-PL" sz="1600" b="1" i="0" u="sng" strike="noStrike" cap="none" normalizeH="0" noProof="0" dirty="0">
                <a:ln>
                  <a:noFill/>
                </a:ln>
                <a:solidFill>
                  <a:srgbClr val="FFFFFF"/>
                </a:solidFill>
                <a:effectLst/>
                <a:uLnTx/>
                <a:uFillTx/>
                <a:latin typeface="Montserrat" panose="00000500000000000000" pitchFamily="2" charset="0"/>
                <a:ea typeface="+mn-ea"/>
                <a:cs typeface="+mn-cs"/>
              </a:rPr>
              <a:t>sprzedaży i stosowania </a:t>
            </a:r>
            <a:r>
              <a:rPr kumimoji="0" lang="pl-PL" sz="1600" b="1" i="0" u="none" strike="noStrike" cap="none" normalizeH="0" noProof="0" dirty="0">
                <a:ln>
                  <a:noFill/>
                </a:ln>
                <a:solidFill>
                  <a:srgbClr val="FFFFFF"/>
                </a:solidFill>
                <a:effectLst/>
                <a:uLnTx/>
                <a:uFillTx/>
                <a:latin typeface="Montserrat" panose="00000500000000000000" pitchFamily="2" charset="0"/>
                <a:ea typeface="+mn-ea"/>
                <a:cs typeface="+mn-cs"/>
              </a:rPr>
              <a:t>przeciwdrobnoustrojowych środków leczniczych u zwierząt w roku poprzednim</a:t>
            </a: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1200" cap="none" spc="0" normalizeH="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1999" y="387350"/>
            <a:ext cx="11327219"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pl-PL" sz="2000" b="0" i="0" u="none" strike="noStrike" cap="none" normalizeH="0" noProof="0" dirty="0">
                <a:ln>
                  <a:noFill/>
                </a:ln>
                <a:solidFill>
                  <a:srgbClr val="003399"/>
                </a:solidFill>
                <a:effectLst/>
                <a:uLnTx/>
                <a:uFillTx/>
                <a:latin typeface="EC Square Sans Pro" panose="020B0506040000020004" pitchFamily="34" charset="0"/>
                <a:ea typeface="+mn-ea"/>
                <a:cs typeface="Arial" panose="020B0604020202020204" pitchFamily="34" charset="0"/>
              </a:rPr>
              <a:t>Gromadzenie danych na temat sprzedaży i stosowania środków przeciwdrobnoustrojowych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cap="none" normalizeH="0" noProof="0" dirty="0">
                <a:ln>
                  <a:noFill/>
                </a:ln>
                <a:solidFill>
                  <a:sysClr val="windowText" lastClr="000000"/>
                </a:solidFill>
                <a:effectLst/>
                <a:uLnTx/>
                <a:uFillTx/>
                <a:latin typeface="EC Square Sans Pro" panose="020B0506040000020004"/>
              </a:rPr>
              <a:t>Kraje UE muszą rozpocząć gromadzenie danych dotyczących stosowania: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cap="none" normalizeH="0" noProof="0" dirty="0">
                <a:ln>
                  <a:noFill/>
                </a:ln>
                <a:solidFill>
                  <a:sysClr val="windowText" lastClr="000000"/>
                </a:solidFill>
                <a:effectLst/>
                <a:uLnTx/>
                <a:uFillTx/>
                <a:latin typeface="EC Square Sans Pro" panose="020B0506040000020004"/>
              </a:rPr>
              <a:t>Bydło, trzoda chlewna, drób → od 2023 r.</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cap="none" normalizeH="0" noProof="0" dirty="0">
                <a:ln>
                  <a:noFill/>
                </a:ln>
                <a:solidFill>
                  <a:sysClr val="windowText" lastClr="000000"/>
                </a:solidFill>
                <a:effectLst/>
                <a:uLnTx/>
                <a:uFillTx/>
                <a:latin typeface="EC Square Sans Pro" panose="020B0506040000020004"/>
              </a:rPr>
              <a:t>Wszystkie inne zwierzęta służące do produkcji żywności → od 2026 r.</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2000" b="0" i="0" u="none" strike="noStrike" cap="none" normalizeH="0" noProof="0" dirty="0">
                <a:ln>
                  <a:noFill/>
                </a:ln>
                <a:solidFill>
                  <a:sysClr val="windowText" lastClr="000000"/>
                </a:solidFill>
                <a:effectLst/>
                <a:uLnTx/>
                <a:uFillTx/>
                <a:latin typeface="EC Square Sans Pro" panose="020B0506040000020004"/>
              </a:rPr>
              <a:t>Psy, koty i zwierzęta futerkowe → od 2029 r.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cap="none" normalizeH="0" noProof="0" dirty="0">
                <a:ln>
                  <a:noFill/>
                </a:ln>
                <a:solidFill>
                  <a:sysClr val="windowText" lastClr="000000"/>
                </a:solidFill>
                <a:effectLst/>
                <a:uLnTx/>
                <a:uFillTx/>
                <a:latin typeface="EC Square Sans Pro" panose="020B0506040000020004"/>
              </a:rPr>
              <a:t>EMA opublikuje pierwszy raport 31 marca 2025 r., a następnie do 31 grudnia za poprzedni rok</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cap="none" normalizeH="0" noProof="0" dirty="0">
                <a:ln>
                  <a:noFill/>
                </a:ln>
                <a:solidFill>
                  <a:sysClr val="windowText" lastClr="000000"/>
                </a:solidFill>
                <a:effectLst/>
                <a:uLnTx/>
                <a:uFillTx/>
                <a:latin typeface="EC Square Sans Pro" panose="020B0506040000020004"/>
              </a:rPr>
              <a:t>Dane będą szczegółowo podzielone na gatunki, kategorie lub stadia rozwoju zwierząt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no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pl-PL" sz="1600" b="0" i="0" u="none" strike="noStrike" cap="none" normalizeH="0" noProof="0" dirty="0">
                <a:ln>
                  <a:noFill/>
                </a:ln>
                <a:solidFill>
                  <a:srgbClr val="000000"/>
                </a:solidFill>
                <a:effectLst/>
                <a:uLnTx/>
                <a:uFillTx/>
                <a:latin typeface="EC Square Sans Pro" panose="020B0506040000020004"/>
              </a:rPr>
              <a:t>Dane wymagające gromadzenia </a:t>
            </a:r>
          </a:p>
          <a:p>
            <a:pPr marL="360363" marR="0" lvl="3" indent="-360363" defTabSz="914400" eaLnBrk="1" fontAlgn="auto" latinLnBrk="0" hangingPunct="1">
              <a:lnSpc>
                <a:spcPct val="100000"/>
              </a:lnSpc>
              <a:spcBef>
                <a:spcPts val="0"/>
              </a:spcBef>
              <a:spcAft>
                <a:spcPts val="0"/>
              </a:spcAft>
              <a:buClrTx/>
              <a:buSzTx/>
              <a:buFont typeface="+mj-lt"/>
              <a:buAutoNum type="arabicPeriod"/>
              <a:tabLst/>
              <a:defRPr/>
            </a:pPr>
            <a:r>
              <a:rPr kumimoji="0" lang="pl-PL" sz="1600" b="0" i="0" u="none" strike="noStrike" cap="none" normalizeH="0" noProof="0" dirty="0">
                <a:ln>
                  <a:noFill/>
                </a:ln>
                <a:solidFill>
                  <a:srgbClr val="000000"/>
                </a:solidFill>
                <a:effectLst/>
                <a:uLnTx/>
                <a:uFillTx/>
                <a:latin typeface="EC Square Sans Pro" panose="020B0506040000020004"/>
              </a:rPr>
              <a:t>Środki przeciwbiegunkowe, przeciwzapalne i przeciwzakaźne działające w jelitach</a:t>
            </a:r>
          </a:p>
          <a:p>
            <a:pPr marL="360363" marR="0" lvl="3" indent="-360363" defTabSz="914400" eaLnBrk="1" fontAlgn="auto" latinLnBrk="0" hangingPunct="1">
              <a:lnSpc>
                <a:spcPct val="100000"/>
              </a:lnSpc>
              <a:spcBef>
                <a:spcPts val="0"/>
              </a:spcBef>
              <a:spcAft>
                <a:spcPts val="0"/>
              </a:spcAft>
              <a:buClrTx/>
              <a:buSzTx/>
              <a:buFont typeface="+mj-lt"/>
              <a:buAutoNum type="arabicPeriod"/>
              <a:tabLst/>
              <a:defRPr/>
            </a:pPr>
            <a:r>
              <a:rPr kumimoji="0" lang="pl-PL" sz="1600" b="0" i="0" u="none" strike="noStrike" cap="none" normalizeH="0" noProof="0" dirty="0">
                <a:ln>
                  <a:noFill/>
                </a:ln>
                <a:solidFill>
                  <a:srgbClr val="000000"/>
                </a:solidFill>
                <a:effectLst/>
                <a:uLnTx/>
                <a:uFillTx/>
                <a:latin typeface="EC Square Sans Pro" panose="020B0506040000020004"/>
              </a:rPr>
              <a:t>Ginekologiczne środki </a:t>
            </a:r>
            <a:r>
              <a:rPr kumimoji="0" lang="pl-PL" sz="1600" b="0" i="0" u="none" strike="noStrike" cap="none" normalizeH="0" noProof="0" dirty="0" err="1">
                <a:ln>
                  <a:noFill/>
                </a:ln>
                <a:solidFill>
                  <a:srgbClr val="000000"/>
                </a:solidFill>
                <a:effectLst/>
                <a:uLnTx/>
                <a:uFillTx/>
                <a:latin typeface="EC Square Sans Pro" panose="020B0506040000020004"/>
              </a:rPr>
              <a:t>przeciwzakakaźne</a:t>
            </a:r>
            <a:r>
              <a:rPr kumimoji="0" lang="pl-PL" sz="1600" b="0" i="0" u="none" strike="noStrike" cap="none" normalizeH="0" noProof="0" dirty="0">
                <a:ln>
                  <a:noFill/>
                </a:ln>
                <a:solidFill>
                  <a:srgbClr val="000000"/>
                </a:solidFill>
                <a:effectLst/>
                <a:uLnTx/>
                <a:uFillTx/>
                <a:latin typeface="EC Square Sans Pro" panose="020B0506040000020004"/>
              </a:rPr>
              <a:t> i antyseptyczne</a:t>
            </a:r>
          </a:p>
          <a:p>
            <a:pPr marL="360363" marR="0" lvl="3" indent="-360363" defTabSz="914400" eaLnBrk="1" fontAlgn="auto" latinLnBrk="0" hangingPunct="1">
              <a:lnSpc>
                <a:spcPct val="100000"/>
              </a:lnSpc>
              <a:spcBef>
                <a:spcPts val="0"/>
              </a:spcBef>
              <a:spcAft>
                <a:spcPts val="0"/>
              </a:spcAft>
              <a:buClrTx/>
              <a:buSzTx/>
              <a:buFont typeface="+mj-lt"/>
              <a:buAutoNum type="arabicPeriod"/>
              <a:tabLst/>
              <a:defRPr/>
            </a:pPr>
            <a:r>
              <a:rPr kumimoji="0" lang="pl-PL" sz="1600" b="0" i="0" u="none" strike="noStrike" cap="none" normalizeH="0" noProof="0" dirty="0">
                <a:ln>
                  <a:noFill/>
                </a:ln>
                <a:solidFill>
                  <a:srgbClr val="000000"/>
                </a:solidFill>
                <a:effectLst/>
                <a:uLnTx/>
                <a:uFillTx/>
                <a:latin typeface="EC Square Sans Pro" panose="020B0506040000020004"/>
              </a:rPr>
              <a:t>Środki przeciwzakaźne i antyseptyczne do stosowania wewnątrzmacicznego</a:t>
            </a:r>
          </a:p>
          <a:p>
            <a:pPr marL="360363" marR="0" lvl="3" indent="-360363" defTabSz="914400" eaLnBrk="1" fontAlgn="auto" latinLnBrk="0" hangingPunct="1">
              <a:lnSpc>
                <a:spcPct val="100000"/>
              </a:lnSpc>
              <a:spcBef>
                <a:spcPts val="0"/>
              </a:spcBef>
              <a:spcAft>
                <a:spcPts val="0"/>
              </a:spcAft>
              <a:buClrTx/>
              <a:buSzTx/>
              <a:buFont typeface="+mj-lt"/>
              <a:buAutoNum type="arabicPeriod"/>
              <a:tabLst/>
              <a:defRPr/>
            </a:pPr>
            <a:r>
              <a:rPr kumimoji="0" lang="pl-PL" sz="1600" b="0" i="0" u="none" strike="noStrike" cap="none" normalizeH="0" noProof="0" dirty="0">
                <a:ln>
                  <a:noFill/>
                </a:ln>
                <a:solidFill>
                  <a:srgbClr val="000000"/>
                </a:solidFill>
                <a:effectLst/>
                <a:uLnTx/>
                <a:uFillTx/>
                <a:latin typeface="EC Square Sans Pro" panose="020B0506040000020004"/>
              </a:rPr>
              <a:t>Środki przeciwbakteryjne do stosowania ogólnoustrojowego</a:t>
            </a:r>
          </a:p>
          <a:p>
            <a:pPr marL="360363" marR="0" lvl="3" indent="-360363" defTabSz="914400" eaLnBrk="1" fontAlgn="auto" latinLnBrk="0" hangingPunct="1">
              <a:lnSpc>
                <a:spcPct val="100000"/>
              </a:lnSpc>
              <a:spcBef>
                <a:spcPts val="0"/>
              </a:spcBef>
              <a:spcAft>
                <a:spcPts val="0"/>
              </a:spcAft>
              <a:buClrTx/>
              <a:buSzTx/>
              <a:buFont typeface="+mj-lt"/>
              <a:buAutoNum type="arabicPeriod"/>
              <a:tabLst/>
              <a:defRPr/>
            </a:pPr>
            <a:r>
              <a:rPr kumimoji="0" lang="pl-PL" sz="1600" b="0" i="0" u="none" strike="noStrike" cap="none" normalizeH="0" noProof="0" dirty="0">
                <a:ln>
                  <a:noFill/>
                </a:ln>
                <a:solidFill>
                  <a:srgbClr val="000000"/>
                </a:solidFill>
                <a:effectLst/>
                <a:uLnTx/>
                <a:uFillTx/>
                <a:latin typeface="EC Square Sans Pro" panose="020B0506040000020004"/>
              </a:rPr>
              <a:t>Środki przeciwbakteryjne do stosowania dowymieniowego</a:t>
            </a:r>
          </a:p>
          <a:p>
            <a:pPr marL="360363" marR="0" lvl="3" indent="-360363" defTabSz="914400" eaLnBrk="1" fontAlgn="auto" latinLnBrk="0" hangingPunct="1">
              <a:lnSpc>
                <a:spcPct val="100000"/>
              </a:lnSpc>
              <a:spcBef>
                <a:spcPts val="0"/>
              </a:spcBef>
              <a:spcAft>
                <a:spcPts val="0"/>
              </a:spcAft>
              <a:buClrTx/>
              <a:buSzTx/>
              <a:buFont typeface="+mj-lt"/>
              <a:buAutoNum type="arabicPeriod"/>
              <a:tabLst/>
              <a:defRPr/>
            </a:pPr>
            <a:r>
              <a:rPr kumimoji="0" lang="pl-PL" sz="1600" b="0" i="0" u="none" strike="noStrike" cap="none" normalizeH="0" noProof="0" dirty="0">
                <a:ln>
                  <a:noFill/>
                </a:ln>
                <a:solidFill>
                  <a:srgbClr val="000000"/>
                </a:solidFill>
                <a:effectLst/>
                <a:uLnTx/>
                <a:uFillTx/>
                <a:latin typeface="EC Square Sans Pro" panose="020B0506040000020004"/>
              </a:rPr>
              <a:t>Środki </a:t>
            </a:r>
            <a:r>
              <a:rPr kumimoji="0" lang="pl-PL" sz="1600" b="0" i="0" u="none" strike="noStrike" cap="none" normalizeH="0" noProof="0" dirty="0" err="1">
                <a:ln>
                  <a:noFill/>
                </a:ln>
                <a:solidFill>
                  <a:srgbClr val="000000"/>
                </a:solidFill>
                <a:effectLst/>
                <a:uLnTx/>
                <a:uFillTx/>
                <a:latin typeface="EC Square Sans Pro" panose="020B0506040000020004"/>
              </a:rPr>
              <a:t>przeciwpierwotniakowe</a:t>
            </a:r>
            <a:r>
              <a:rPr kumimoji="0" lang="pl-PL" sz="1600" b="0" i="0" u="none" strike="noStrike" cap="none" normalizeH="0" noProof="0" dirty="0">
                <a:ln>
                  <a:noFill/>
                </a:ln>
                <a:solidFill>
                  <a:srgbClr val="000000"/>
                </a:solidFill>
                <a:effectLst/>
                <a:uLnTx/>
                <a:uFillTx/>
                <a:latin typeface="EC Square Sans Pro" panose="020B0506040000020004"/>
              </a:rPr>
              <a:t> (o działaniu przeciwbakteryjnym)</a:t>
            </a:r>
          </a:p>
          <a:p>
            <a:pPr marL="360363" marR="0" lvl="3" indent="-360363" defTabSz="914400" eaLnBrk="1" fontAlgn="auto" latinLnBrk="0" hangingPunct="1">
              <a:lnSpc>
                <a:spcPct val="100000"/>
              </a:lnSpc>
              <a:spcBef>
                <a:spcPts val="0"/>
              </a:spcBef>
              <a:spcAft>
                <a:spcPts val="0"/>
              </a:spcAft>
              <a:buClrTx/>
              <a:buSzTx/>
              <a:buFont typeface="+mj-lt"/>
              <a:buAutoNum type="arabicPeriod"/>
              <a:tabLst/>
              <a:defRPr/>
            </a:pPr>
            <a:r>
              <a:rPr kumimoji="0" lang="pl-PL" sz="1600" b="0" i="0" u="none" strike="noStrike" cap="none" normalizeH="0" noProof="0" dirty="0">
                <a:ln>
                  <a:noFill/>
                </a:ln>
                <a:solidFill>
                  <a:srgbClr val="000000"/>
                </a:solidFill>
                <a:effectLst/>
                <a:uLnTx/>
                <a:uFillTx/>
                <a:latin typeface="EC Square Sans Pro" panose="020B0506040000020004"/>
              </a:rPr>
              <a:t>Środki </a:t>
            </a:r>
            <a:r>
              <a:rPr kumimoji="0" lang="pl-PL" sz="1600" b="0" i="0" u="none" strike="noStrike" cap="none" normalizeH="0" noProof="0" dirty="0" err="1">
                <a:ln>
                  <a:noFill/>
                </a:ln>
                <a:solidFill>
                  <a:srgbClr val="000000"/>
                </a:solidFill>
                <a:effectLst/>
                <a:uLnTx/>
                <a:uFillTx/>
                <a:latin typeface="EC Square Sans Pro" panose="020B0506040000020004"/>
              </a:rPr>
              <a:t>przeciwmykobakteryjne</a:t>
            </a:r>
            <a:r>
              <a:rPr kumimoji="0" lang="pl-PL" sz="1600" b="0" i="0" u="none" strike="noStrike" cap="none" normalizeH="0" noProof="0" dirty="0">
                <a:ln>
                  <a:noFill/>
                </a:ln>
                <a:solidFill>
                  <a:srgbClr val="000000"/>
                </a:solidFill>
                <a:effectLst/>
                <a:uLnTx/>
                <a:uFillTx/>
                <a:latin typeface="EC Square Sans Pro" panose="020B0506040000020004"/>
              </a:rPr>
              <a:t> do stosowania dowymieniowego</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1" y="2908300"/>
            <a:ext cx="4114800" cy="755650"/>
          </a:xfrm>
        </p:spPr>
        <p:txBody>
          <a:bodyPr>
            <a:normAutofit/>
          </a:bodyPr>
          <a:lstStyle/>
          <a:p>
            <a:pPr marL="0" indent="0">
              <a:buNone/>
            </a:pPr>
            <a:r>
              <a:rPr lang="pl-PL" sz="3600" b="1">
                <a:latin typeface="EC Square Sans Pro" panose="020B0506040000020004" pitchFamily="34" charset="0"/>
              </a:rPr>
              <a:t>DANE KRAJOWE</a:t>
            </a: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324600" y="2082133"/>
            <a:ext cx="2706433" cy="2706433"/>
          </a:xfrm>
          <a:prstGeom prst="rect">
            <a:avLst/>
          </a:prstGeom>
          <a:ln>
            <a:no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581900" y="926971"/>
            <a:ext cx="4419600" cy="4832092"/>
          </a:xfrm>
          <a:prstGeom prst="rect">
            <a:avLst/>
          </a:prstGeom>
          <a:noFill/>
        </p:spPr>
        <p:txBody>
          <a:bodyPr wrap="square">
            <a:spAutoFit/>
          </a:bodyPr>
          <a:lstStyle/>
          <a:p>
            <a:pPr algn="ctr"/>
            <a:r>
              <a:rPr lang="pl-PL" sz="2800" b="1" dirty="0">
                <a:solidFill>
                  <a:srgbClr val="2C7470"/>
                </a:solidFill>
                <a:latin typeface="EC Square Sans Pro" panose="020B0506040000020004" pitchFamily="34" charset="0"/>
              </a:rPr>
              <a:t>W 2020 r. w Europie każdego dnia z powodu oporności na środki przeciwdrobnoustrojowe zmarło 100 osób. </a:t>
            </a:r>
          </a:p>
          <a:p>
            <a:pPr algn="ctr"/>
            <a:endParaRPr lang="en-GB" sz="2800" b="1" dirty="0">
              <a:solidFill>
                <a:srgbClr val="2C7470"/>
              </a:solidFill>
              <a:latin typeface="EC Square Sans Pro" panose="020B0506040000020004" pitchFamily="34" charset="0"/>
            </a:endParaRPr>
          </a:p>
          <a:p>
            <a:pPr algn="ctr"/>
            <a:r>
              <a:rPr lang="pl-PL" sz="2800" b="1" dirty="0">
                <a:solidFill>
                  <a:srgbClr val="2C7470"/>
                </a:solidFill>
                <a:latin typeface="EC Square Sans Pro" panose="020B0506040000020004" pitchFamily="34" charset="0"/>
              </a:rPr>
              <a:t>W 2020 r. w UE z powodu oporności na środki przeciwdrobnoustrojowe zmarło 2100 osób.</a:t>
            </a:r>
          </a:p>
          <a:p>
            <a:pPr algn="ctr"/>
            <a:endParaRPr lang="en-US" sz="2800" b="1" dirty="0">
              <a:solidFill>
                <a:srgbClr val="2C7470"/>
              </a:solidFill>
              <a:latin typeface="EC Square Sans Pro" panose="020B0506040000020004" pitchFamily="34" charset="0"/>
            </a:endParaRPr>
          </a:p>
        </p:txBody>
      </p:sp>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spAutoFit/>
          </a:bodyPr>
          <a:lstStyle/>
          <a:p>
            <a:r>
              <a:rPr lang="pl-PL" sz="1400" dirty="0">
                <a:solidFill>
                  <a:srgbClr val="2C7470"/>
                </a:solidFill>
                <a:latin typeface="EC Square Sans Pro" panose="020B0506040000020004" pitchFamily="34" charset="0"/>
              </a:rPr>
              <a:t>Szacunkowa ocena obciążenia zakażeniami powodowanymi przez bakterie oporne na antybiotyki przedstawionego w postaci liczb powiązanych z nimi zgonów </a:t>
            </a:r>
            <a:r>
              <a:rPr lang="pl-PL" sz="1400" b="1" dirty="0">
                <a:solidFill>
                  <a:srgbClr val="2C7470"/>
                </a:solidFill>
                <a:latin typeface="EC Square Sans Pro" panose="020B0506040000020004" pitchFamily="34" charset="0"/>
              </a:rPr>
              <a:t>na 100 000 mieszkańców </a:t>
            </a:r>
            <a:r>
              <a:rPr lang="pl-PL" sz="1400" dirty="0">
                <a:solidFill>
                  <a:srgbClr val="2C7470"/>
                </a:solidFill>
                <a:latin typeface="EC Square Sans Pro" panose="020B0506040000020004" pitchFamily="34" charset="0"/>
              </a:rPr>
              <a:t>w poszczególnych krajach, UE/</a:t>
            </a:r>
            <a:r>
              <a:rPr lang="pl-PL" sz="1400" dirty="0" err="1">
                <a:solidFill>
                  <a:srgbClr val="2C7470"/>
                </a:solidFill>
                <a:latin typeface="EC Square Sans Pro" panose="020B0506040000020004" pitchFamily="34" charset="0"/>
              </a:rPr>
              <a:t>EOG</a:t>
            </a:r>
            <a:r>
              <a:rPr lang="pl-PL" sz="1400" dirty="0">
                <a:solidFill>
                  <a:srgbClr val="2C7470"/>
                </a:solidFill>
                <a:latin typeface="EC Square Sans Pro" panose="020B0506040000020004" pitchFamily="34" charset="0"/>
              </a:rPr>
              <a:t>, 2020</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rotWithShape="1">
          <a:blip r:embed="rId3"/>
          <a:srcRect l="30001" t="18889" r="35944" b="6667"/>
          <a:stretch/>
        </p:blipFill>
        <p:spPr>
          <a:xfrm>
            <a:off x="685800" y="539750"/>
            <a:ext cx="4953000"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rotWithShape="1">
          <a:blip r:embed="rId4"/>
          <a:srcRect l="27500" t="65555" r="27500" b="15647"/>
          <a:stretch/>
        </p:blipFill>
        <p:spPr>
          <a:xfrm>
            <a:off x="2971800" y="4654550"/>
            <a:ext cx="4837826"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449596"/>
            <a:ext cx="5426075" cy="338554"/>
          </a:xfrm>
          <a:prstGeom prst="rect">
            <a:avLst/>
          </a:prstGeom>
          <a:noFill/>
        </p:spPr>
        <p:txBody>
          <a:bodyPr wrap="square">
            <a:spAutoFit/>
          </a:bodyPr>
          <a:lstStyle/>
          <a:p>
            <a:r>
              <a:rPr lang="pl-PL" sz="800" b="0" i="0" u="none" strike="noStrike" baseline="0" dirty="0">
                <a:solidFill>
                  <a:srgbClr val="2C7470"/>
                </a:solidFill>
                <a:latin typeface="EC Square Sans Pro" panose="020B0506040000020004" pitchFamily="34" charset="0"/>
              </a:rPr>
              <a:t>RAPORT TECHNICZNY</a:t>
            </a:r>
            <a:r>
              <a:rPr lang="pl-PL" sz="800" i="0" u="none" strike="noStrike" baseline="0" dirty="0">
                <a:solidFill>
                  <a:srgbClr val="2C7470"/>
                </a:solidFill>
                <a:latin typeface="EC Square Sans Pro" panose="020B0506040000020004" pitchFamily="34" charset="0"/>
              </a:rPr>
              <a:t> </a:t>
            </a:r>
            <a:r>
              <a:rPr lang="pl-PL" sz="800" b="1" i="0" u="none" strike="noStrike" baseline="0" dirty="0">
                <a:solidFill>
                  <a:srgbClr val="2C7470"/>
                </a:solidFill>
                <a:latin typeface="EC Square Sans Pro" panose="020B0506040000020004" pitchFamily="34" charset="0"/>
              </a:rPr>
              <a:t>Ocena obciążenia zdrowotnego zakażeniami powodowanymi przez bakterie oporne na antybiotyki w UE/</a:t>
            </a:r>
            <a:r>
              <a:rPr lang="pl-PL" sz="800" b="1" i="0" u="none" strike="noStrike" baseline="0" dirty="0" err="1">
                <a:solidFill>
                  <a:srgbClr val="2C7470"/>
                </a:solidFill>
                <a:latin typeface="EC Square Sans Pro" panose="020B0506040000020004" pitchFamily="34" charset="0"/>
              </a:rPr>
              <a:t>EOG</a:t>
            </a:r>
            <a:r>
              <a:rPr lang="pl-PL" sz="800" b="1" i="0" u="none" strike="noStrike" baseline="0" dirty="0">
                <a:solidFill>
                  <a:srgbClr val="2C7470"/>
                </a:solidFill>
                <a:latin typeface="EC Square Sans Pro" panose="020B0506040000020004" pitchFamily="34" charset="0"/>
              </a:rPr>
              <a:t> w latach 2016–2020 </a:t>
            </a:r>
          </a:p>
        </p:txBody>
      </p:sp>
      <p:sp>
        <p:nvSpPr>
          <p:cNvPr id="2" name="CuadroTexto 1">
            <a:extLst>
              <a:ext uri="{FF2B5EF4-FFF2-40B4-BE49-F238E27FC236}">
                <a16:creationId xmlns:a16="http://schemas.microsoft.com/office/drawing/2014/main" id="{1A64C2E3-D2D2-4ED8-9673-9545DC916ECB}"/>
              </a:ext>
            </a:extLst>
          </p:cNvPr>
          <p:cNvSpPr txBox="1"/>
          <p:nvPr/>
        </p:nvSpPr>
        <p:spPr>
          <a:xfrm>
            <a:off x="3526886" y="1421189"/>
            <a:ext cx="4419600" cy="1077218"/>
          </a:xfrm>
          <a:prstGeom prst="rect">
            <a:avLst/>
          </a:prstGeom>
          <a:noFill/>
        </p:spPr>
        <p:txBody>
          <a:bodyPr wrap="square" rtlCol="0">
            <a:spAutoFit/>
          </a:bodyPr>
          <a:lstStyle/>
          <a:p>
            <a:pPr algn="ctr"/>
            <a:r>
              <a:rPr lang="pl-PL" sz="3200" b="1">
                <a:solidFill>
                  <a:srgbClr val="FF0000"/>
                </a:solidFill>
                <a:latin typeface="EC Square Sans Pro" panose="020B0506040000020004" pitchFamily="34" charset="0"/>
              </a:rPr>
              <a:t>Polska</a:t>
            </a:r>
          </a:p>
          <a:p>
            <a:r>
              <a:rPr lang="pl-PL" sz="3200" b="1">
                <a:solidFill>
                  <a:srgbClr val="FF0000"/>
                </a:solidFill>
                <a:latin typeface="EC Square Sans Pro" panose="020B0506040000020004" pitchFamily="34" charset="0"/>
              </a:rPr>
              <a:t>3420 zgonów w 2020 r.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3605722" y="1675017"/>
            <a:ext cx="472440" cy="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3143250" y="1503334"/>
            <a:ext cx="266700" cy="343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a:extLst>
              <a:ext uri="{FF2B5EF4-FFF2-40B4-BE49-F238E27FC236}">
                <a16:creationId xmlns:a16="http://schemas.microsoft.com/office/drawing/2014/main" id="{A034F94A-F780-4909-B296-AF5AD6B6C0D2}"/>
              </a:ext>
            </a:extLst>
          </p:cNvPr>
          <p:cNvSpPr txBox="1"/>
          <p:nvPr/>
        </p:nvSpPr>
        <p:spPr>
          <a:xfrm>
            <a:off x="1066800" y="6630041"/>
            <a:ext cx="5181600" cy="200055"/>
          </a:xfrm>
          <a:prstGeom prst="rect">
            <a:avLst/>
          </a:prstGeom>
          <a:noFill/>
        </p:spPr>
        <p:txBody>
          <a:bodyPr wrap="square" rtlCol="0">
            <a:spAutoFit/>
          </a:bodyPr>
          <a:lstStyle/>
          <a:p>
            <a:r>
              <a:rPr lang="pl-PL" sz="700"/>
              <a:t>Liczba ludności Malty w 2020 r. 515 000 (7 x 5,15 = 36 zgonów)</a:t>
            </a:r>
          </a:p>
        </p:txBody>
      </p:sp>
      <p:sp>
        <p:nvSpPr>
          <p:cNvPr id="40" name="TextBox 39">
            <a:extLst>
              <a:ext uri="{FF2B5EF4-FFF2-40B4-BE49-F238E27FC236}">
                <a16:creationId xmlns:a16="http://schemas.microsoft.com/office/drawing/2014/main" id="{0E1B1918-94D9-8A4C-E5D5-2EFC869A9A09}"/>
              </a:ext>
            </a:extLst>
          </p:cNvPr>
          <p:cNvSpPr txBox="1"/>
          <p:nvPr/>
        </p:nvSpPr>
        <p:spPr>
          <a:xfrm>
            <a:off x="795338" y="649334"/>
            <a:ext cx="379592" cy="11425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Grecja</a:t>
            </a:r>
          </a:p>
        </p:txBody>
      </p:sp>
      <p:sp>
        <p:nvSpPr>
          <p:cNvPr id="41" name="TextBox 40">
            <a:extLst>
              <a:ext uri="{FF2B5EF4-FFF2-40B4-BE49-F238E27FC236}">
                <a16:creationId xmlns:a16="http://schemas.microsoft.com/office/drawing/2014/main" id="{B94758DD-721C-0D9C-CBBF-07CAEE644C77}"/>
              </a:ext>
            </a:extLst>
          </p:cNvPr>
          <p:cNvSpPr txBox="1"/>
          <p:nvPr/>
        </p:nvSpPr>
        <p:spPr>
          <a:xfrm>
            <a:off x="791279" y="849405"/>
            <a:ext cx="379592" cy="11425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Włochy</a:t>
            </a:r>
          </a:p>
        </p:txBody>
      </p:sp>
      <p:sp>
        <p:nvSpPr>
          <p:cNvPr id="42" name="TextBox 41">
            <a:extLst>
              <a:ext uri="{FF2B5EF4-FFF2-40B4-BE49-F238E27FC236}">
                <a16:creationId xmlns:a16="http://schemas.microsoft.com/office/drawing/2014/main" id="{558AC476-A49B-1793-BFC8-51F4CD8722B7}"/>
              </a:ext>
            </a:extLst>
          </p:cNvPr>
          <p:cNvSpPr txBox="1"/>
          <p:nvPr/>
        </p:nvSpPr>
        <p:spPr>
          <a:xfrm>
            <a:off x="790575" y="1044575"/>
            <a:ext cx="379592" cy="11425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Rumunia</a:t>
            </a:r>
          </a:p>
        </p:txBody>
      </p:sp>
      <p:sp>
        <p:nvSpPr>
          <p:cNvPr id="43" name="TextBox 42">
            <a:extLst>
              <a:ext uri="{FF2B5EF4-FFF2-40B4-BE49-F238E27FC236}">
                <a16:creationId xmlns:a16="http://schemas.microsoft.com/office/drawing/2014/main" id="{1B3B0763-54B1-599A-9C11-E7627EA6B78A}"/>
              </a:ext>
            </a:extLst>
          </p:cNvPr>
          <p:cNvSpPr txBox="1"/>
          <p:nvPr/>
        </p:nvSpPr>
        <p:spPr>
          <a:xfrm>
            <a:off x="786516" y="1244646"/>
            <a:ext cx="379592" cy="11425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Cypr</a:t>
            </a:r>
          </a:p>
        </p:txBody>
      </p:sp>
      <p:sp>
        <p:nvSpPr>
          <p:cNvPr id="44" name="TextBox 43">
            <a:extLst>
              <a:ext uri="{FF2B5EF4-FFF2-40B4-BE49-F238E27FC236}">
                <a16:creationId xmlns:a16="http://schemas.microsoft.com/office/drawing/2014/main" id="{4D0C3E18-03EE-47BE-FD67-3A5ACB95DEA0}"/>
              </a:ext>
            </a:extLst>
          </p:cNvPr>
          <p:cNvSpPr txBox="1"/>
          <p:nvPr/>
        </p:nvSpPr>
        <p:spPr>
          <a:xfrm>
            <a:off x="668779" y="1442532"/>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Portugalia</a:t>
            </a:r>
          </a:p>
        </p:txBody>
      </p:sp>
      <p:sp>
        <p:nvSpPr>
          <p:cNvPr id="45" name="TextBox 44">
            <a:extLst>
              <a:ext uri="{FF2B5EF4-FFF2-40B4-BE49-F238E27FC236}">
                <a16:creationId xmlns:a16="http://schemas.microsoft.com/office/drawing/2014/main" id="{E49DE09B-FC31-3EA0-0D33-4A70AC7D987F}"/>
              </a:ext>
            </a:extLst>
          </p:cNvPr>
          <p:cNvSpPr txBox="1"/>
          <p:nvPr/>
        </p:nvSpPr>
        <p:spPr>
          <a:xfrm>
            <a:off x="664720" y="1642603"/>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Polska</a:t>
            </a:r>
          </a:p>
        </p:txBody>
      </p:sp>
      <p:sp>
        <p:nvSpPr>
          <p:cNvPr id="46" name="TextBox 45">
            <a:extLst>
              <a:ext uri="{FF2B5EF4-FFF2-40B4-BE49-F238E27FC236}">
                <a16:creationId xmlns:a16="http://schemas.microsoft.com/office/drawing/2014/main" id="{CCD18710-F2F8-DB06-B6CB-1760B0ADA0C9}"/>
              </a:ext>
            </a:extLst>
          </p:cNvPr>
          <p:cNvSpPr txBox="1"/>
          <p:nvPr/>
        </p:nvSpPr>
        <p:spPr>
          <a:xfrm>
            <a:off x="664016" y="1837773"/>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Litwa</a:t>
            </a:r>
          </a:p>
        </p:txBody>
      </p:sp>
      <p:sp>
        <p:nvSpPr>
          <p:cNvPr id="47" name="TextBox 46">
            <a:extLst>
              <a:ext uri="{FF2B5EF4-FFF2-40B4-BE49-F238E27FC236}">
                <a16:creationId xmlns:a16="http://schemas.microsoft.com/office/drawing/2014/main" id="{16AA859D-27A1-01FE-BD57-E04182686900}"/>
              </a:ext>
            </a:extLst>
          </p:cNvPr>
          <p:cNvSpPr txBox="1"/>
          <p:nvPr/>
        </p:nvSpPr>
        <p:spPr>
          <a:xfrm>
            <a:off x="659957" y="2037844"/>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Malta</a:t>
            </a:r>
          </a:p>
        </p:txBody>
      </p:sp>
      <p:sp>
        <p:nvSpPr>
          <p:cNvPr id="48" name="TextBox 47">
            <a:extLst>
              <a:ext uri="{FF2B5EF4-FFF2-40B4-BE49-F238E27FC236}">
                <a16:creationId xmlns:a16="http://schemas.microsoft.com/office/drawing/2014/main" id="{92AAB4F3-53B2-60A1-883B-6B077AE05FDA}"/>
              </a:ext>
            </a:extLst>
          </p:cNvPr>
          <p:cNvSpPr txBox="1"/>
          <p:nvPr/>
        </p:nvSpPr>
        <p:spPr>
          <a:xfrm>
            <a:off x="685800" y="2232479"/>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Słowacja</a:t>
            </a:r>
          </a:p>
        </p:txBody>
      </p:sp>
      <p:sp>
        <p:nvSpPr>
          <p:cNvPr id="49" name="TextBox 48">
            <a:extLst>
              <a:ext uri="{FF2B5EF4-FFF2-40B4-BE49-F238E27FC236}">
                <a16:creationId xmlns:a16="http://schemas.microsoft.com/office/drawing/2014/main" id="{31402D60-283C-B368-FC6B-8AA8FEB6C9BD}"/>
              </a:ext>
            </a:extLst>
          </p:cNvPr>
          <p:cNvSpPr txBox="1"/>
          <p:nvPr/>
        </p:nvSpPr>
        <p:spPr>
          <a:xfrm>
            <a:off x="681741" y="2432550"/>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Niemcy</a:t>
            </a:r>
          </a:p>
        </p:txBody>
      </p:sp>
      <p:sp>
        <p:nvSpPr>
          <p:cNvPr id="50" name="TextBox 49">
            <a:extLst>
              <a:ext uri="{FF2B5EF4-FFF2-40B4-BE49-F238E27FC236}">
                <a16:creationId xmlns:a16="http://schemas.microsoft.com/office/drawing/2014/main" id="{BECCCE97-0E16-E33B-B5A6-8ECA80C0715B}"/>
              </a:ext>
            </a:extLst>
          </p:cNvPr>
          <p:cNvSpPr txBox="1"/>
          <p:nvPr/>
        </p:nvSpPr>
        <p:spPr>
          <a:xfrm>
            <a:off x="681037" y="2627720"/>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Chorwacja</a:t>
            </a:r>
          </a:p>
        </p:txBody>
      </p:sp>
      <p:sp>
        <p:nvSpPr>
          <p:cNvPr id="51" name="TextBox 50">
            <a:extLst>
              <a:ext uri="{FF2B5EF4-FFF2-40B4-BE49-F238E27FC236}">
                <a16:creationId xmlns:a16="http://schemas.microsoft.com/office/drawing/2014/main" id="{25BD3B41-4E21-AE35-ED67-353C22DCA65D}"/>
              </a:ext>
            </a:extLst>
          </p:cNvPr>
          <p:cNvSpPr txBox="1"/>
          <p:nvPr/>
        </p:nvSpPr>
        <p:spPr>
          <a:xfrm>
            <a:off x="676978" y="2827791"/>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Węgry</a:t>
            </a:r>
          </a:p>
        </p:txBody>
      </p:sp>
      <p:sp>
        <p:nvSpPr>
          <p:cNvPr id="52" name="TextBox 51">
            <a:extLst>
              <a:ext uri="{FF2B5EF4-FFF2-40B4-BE49-F238E27FC236}">
                <a16:creationId xmlns:a16="http://schemas.microsoft.com/office/drawing/2014/main" id="{4FAA3ADA-008A-8E54-D0AA-0E631756CB33}"/>
              </a:ext>
            </a:extLst>
          </p:cNvPr>
          <p:cNvSpPr txBox="1"/>
          <p:nvPr/>
        </p:nvSpPr>
        <p:spPr>
          <a:xfrm>
            <a:off x="681658" y="3022426"/>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Belgia</a:t>
            </a:r>
          </a:p>
        </p:txBody>
      </p:sp>
      <p:sp>
        <p:nvSpPr>
          <p:cNvPr id="53" name="TextBox 52">
            <a:extLst>
              <a:ext uri="{FF2B5EF4-FFF2-40B4-BE49-F238E27FC236}">
                <a16:creationId xmlns:a16="http://schemas.microsoft.com/office/drawing/2014/main" id="{C0F244D0-990B-E3BD-7DE7-73A7717A10E7}"/>
              </a:ext>
            </a:extLst>
          </p:cNvPr>
          <p:cNvSpPr txBox="1"/>
          <p:nvPr/>
        </p:nvSpPr>
        <p:spPr>
          <a:xfrm>
            <a:off x="677599" y="3222497"/>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Łotwa</a:t>
            </a:r>
          </a:p>
        </p:txBody>
      </p:sp>
      <p:sp>
        <p:nvSpPr>
          <p:cNvPr id="54" name="TextBox 53">
            <a:extLst>
              <a:ext uri="{FF2B5EF4-FFF2-40B4-BE49-F238E27FC236}">
                <a16:creationId xmlns:a16="http://schemas.microsoft.com/office/drawing/2014/main" id="{134DB062-4350-1487-9C43-1C32B3F1CE2E}"/>
              </a:ext>
            </a:extLst>
          </p:cNvPr>
          <p:cNvSpPr txBox="1"/>
          <p:nvPr/>
        </p:nvSpPr>
        <p:spPr>
          <a:xfrm>
            <a:off x="676895" y="3417667"/>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Czechy</a:t>
            </a:r>
          </a:p>
        </p:txBody>
      </p:sp>
      <p:sp>
        <p:nvSpPr>
          <p:cNvPr id="55" name="TextBox 54">
            <a:extLst>
              <a:ext uri="{FF2B5EF4-FFF2-40B4-BE49-F238E27FC236}">
                <a16:creationId xmlns:a16="http://schemas.microsoft.com/office/drawing/2014/main" id="{084C23B6-026E-1B52-E597-0E817B756B1B}"/>
              </a:ext>
            </a:extLst>
          </p:cNvPr>
          <p:cNvSpPr txBox="1"/>
          <p:nvPr/>
        </p:nvSpPr>
        <p:spPr>
          <a:xfrm>
            <a:off x="672836" y="3617738"/>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Słowenia</a:t>
            </a:r>
          </a:p>
        </p:txBody>
      </p:sp>
      <p:sp>
        <p:nvSpPr>
          <p:cNvPr id="56" name="TextBox 55">
            <a:extLst>
              <a:ext uri="{FF2B5EF4-FFF2-40B4-BE49-F238E27FC236}">
                <a16:creationId xmlns:a16="http://schemas.microsoft.com/office/drawing/2014/main" id="{B953F561-7EAB-DBE8-2AD5-973B11330AEE}"/>
              </a:ext>
            </a:extLst>
          </p:cNvPr>
          <p:cNvSpPr txBox="1"/>
          <p:nvPr/>
        </p:nvSpPr>
        <p:spPr>
          <a:xfrm>
            <a:off x="679007" y="3812373"/>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Francja</a:t>
            </a:r>
          </a:p>
        </p:txBody>
      </p:sp>
      <p:sp>
        <p:nvSpPr>
          <p:cNvPr id="57" name="TextBox 56">
            <a:extLst>
              <a:ext uri="{FF2B5EF4-FFF2-40B4-BE49-F238E27FC236}">
                <a16:creationId xmlns:a16="http://schemas.microsoft.com/office/drawing/2014/main" id="{86E899E9-BEC2-6B43-2FBF-5458D17E2315}"/>
              </a:ext>
            </a:extLst>
          </p:cNvPr>
          <p:cNvSpPr txBox="1"/>
          <p:nvPr/>
        </p:nvSpPr>
        <p:spPr>
          <a:xfrm>
            <a:off x="674948" y="4012444"/>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Bułgaria</a:t>
            </a:r>
          </a:p>
        </p:txBody>
      </p:sp>
      <p:sp>
        <p:nvSpPr>
          <p:cNvPr id="58" name="TextBox 57">
            <a:extLst>
              <a:ext uri="{FF2B5EF4-FFF2-40B4-BE49-F238E27FC236}">
                <a16:creationId xmlns:a16="http://schemas.microsoft.com/office/drawing/2014/main" id="{00C42F63-AD7C-3644-886A-F66C58238A00}"/>
              </a:ext>
            </a:extLst>
          </p:cNvPr>
          <p:cNvSpPr txBox="1"/>
          <p:nvPr/>
        </p:nvSpPr>
        <p:spPr>
          <a:xfrm>
            <a:off x="674244" y="4207614"/>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Irlandia</a:t>
            </a:r>
          </a:p>
        </p:txBody>
      </p:sp>
      <p:sp>
        <p:nvSpPr>
          <p:cNvPr id="59" name="TextBox 58">
            <a:extLst>
              <a:ext uri="{FF2B5EF4-FFF2-40B4-BE49-F238E27FC236}">
                <a16:creationId xmlns:a16="http://schemas.microsoft.com/office/drawing/2014/main" id="{D97F8593-C737-7C5F-9406-5B112922D486}"/>
              </a:ext>
            </a:extLst>
          </p:cNvPr>
          <p:cNvSpPr txBox="1"/>
          <p:nvPr/>
        </p:nvSpPr>
        <p:spPr>
          <a:xfrm>
            <a:off x="670185" y="4407685"/>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Hiszpania</a:t>
            </a:r>
          </a:p>
        </p:txBody>
      </p:sp>
      <p:sp>
        <p:nvSpPr>
          <p:cNvPr id="60" name="TextBox 59">
            <a:extLst>
              <a:ext uri="{FF2B5EF4-FFF2-40B4-BE49-F238E27FC236}">
                <a16:creationId xmlns:a16="http://schemas.microsoft.com/office/drawing/2014/main" id="{FA1C37EF-7A4D-4850-BFAE-D6F861500E90}"/>
              </a:ext>
            </a:extLst>
          </p:cNvPr>
          <p:cNvSpPr txBox="1"/>
          <p:nvPr/>
        </p:nvSpPr>
        <p:spPr>
          <a:xfrm>
            <a:off x="584379" y="4594382"/>
            <a:ext cx="583757"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Luksemburg</a:t>
            </a:r>
          </a:p>
        </p:txBody>
      </p:sp>
      <p:sp>
        <p:nvSpPr>
          <p:cNvPr id="61" name="TextBox 60">
            <a:extLst>
              <a:ext uri="{FF2B5EF4-FFF2-40B4-BE49-F238E27FC236}">
                <a16:creationId xmlns:a16="http://schemas.microsoft.com/office/drawing/2014/main" id="{6114CF4F-0D29-8510-8328-5413B3069380}"/>
              </a:ext>
            </a:extLst>
          </p:cNvPr>
          <p:cNvSpPr txBox="1"/>
          <p:nvPr/>
        </p:nvSpPr>
        <p:spPr>
          <a:xfrm>
            <a:off x="672836" y="4794453"/>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Szwecja</a:t>
            </a:r>
          </a:p>
        </p:txBody>
      </p:sp>
      <p:sp>
        <p:nvSpPr>
          <p:cNvPr id="62" name="TextBox 61">
            <a:extLst>
              <a:ext uri="{FF2B5EF4-FFF2-40B4-BE49-F238E27FC236}">
                <a16:creationId xmlns:a16="http://schemas.microsoft.com/office/drawing/2014/main" id="{8376A54C-C4FA-F153-B873-ABC32E2B3E8A}"/>
              </a:ext>
            </a:extLst>
          </p:cNvPr>
          <p:cNvSpPr txBox="1"/>
          <p:nvPr/>
        </p:nvSpPr>
        <p:spPr>
          <a:xfrm>
            <a:off x="672132" y="4989623"/>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Islandia</a:t>
            </a:r>
          </a:p>
        </p:txBody>
      </p:sp>
      <p:sp>
        <p:nvSpPr>
          <p:cNvPr id="63" name="TextBox 62">
            <a:extLst>
              <a:ext uri="{FF2B5EF4-FFF2-40B4-BE49-F238E27FC236}">
                <a16:creationId xmlns:a16="http://schemas.microsoft.com/office/drawing/2014/main" id="{F20E04D1-6ADC-3429-FD57-38EA3B6B1748}"/>
              </a:ext>
            </a:extLst>
          </p:cNvPr>
          <p:cNvSpPr txBox="1"/>
          <p:nvPr/>
        </p:nvSpPr>
        <p:spPr>
          <a:xfrm>
            <a:off x="668073" y="5189694"/>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Austria</a:t>
            </a:r>
          </a:p>
        </p:txBody>
      </p:sp>
      <p:sp>
        <p:nvSpPr>
          <p:cNvPr id="64" name="TextBox 63">
            <a:extLst>
              <a:ext uri="{FF2B5EF4-FFF2-40B4-BE49-F238E27FC236}">
                <a16:creationId xmlns:a16="http://schemas.microsoft.com/office/drawing/2014/main" id="{BB993A42-51B9-BC50-C9B7-A18BA44572EF}"/>
              </a:ext>
            </a:extLst>
          </p:cNvPr>
          <p:cNvSpPr txBox="1"/>
          <p:nvPr/>
        </p:nvSpPr>
        <p:spPr>
          <a:xfrm>
            <a:off x="586491" y="5402468"/>
            <a:ext cx="583757"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Dania</a:t>
            </a:r>
          </a:p>
        </p:txBody>
      </p:sp>
      <p:sp>
        <p:nvSpPr>
          <p:cNvPr id="65" name="TextBox 64">
            <a:extLst>
              <a:ext uri="{FF2B5EF4-FFF2-40B4-BE49-F238E27FC236}">
                <a16:creationId xmlns:a16="http://schemas.microsoft.com/office/drawing/2014/main" id="{40ED763F-E37C-3081-BDB4-D638DC47FC92}"/>
              </a:ext>
            </a:extLst>
          </p:cNvPr>
          <p:cNvSpPr txBox="1"/>
          <p:nvPr/>
        </p:nvSpPr>
        <p:spPr>
          <a:xfrm>
            <a:off x="674948" y="5602539"/>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Finlandia</a:t>
            </a:r>
          </a:p>
        </p:txBody>
      </p:sp>
      <p:sp>
        <p:nvSpPr>
          <p:cNvPr id="66" name="TextBox 65">
            <a:extLst>
              <a:ext uri="{FF2B5EF4-FFF2-40B4-BE49-F238E27FC236}">
                <a16:creationId xmlns:a16="http://schemas.microsoft.com/office/drawing/2014/main" id="{8344A2DD-B096-0260-FB02-E2DC6D60340F}"/>
              </a:ext>
            </a:extLst>
          </p:cNvPr>
          <p:cNvSpPr txBox="1"/>
          <p:nvPr/>
        </p:nvSpPr>
        <p:spPr>
          <a:xfrm>
            <a:off x="674244" y="5797709"/>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Estonia</a:t>
            </a:r>
          </a:p>
        </p:txBody>
      </p:sp>
      <p:sp>
        <p:nvSpPr>
          <p:cNvPr id="67" name="TextBox 66">
            <a:extLst>
              <a:ext uri="{FF2B5EF4-FFF2-40B4-BE49-F238E27FC236}">
                <a16:creationId xmlns:a16="http://schemas.microsoft.com/office/drawing/2014/main" id="{95D16510-8184-C5CD-193D-133CC6B63990}"/>
              </a:ext>
            </a:extLst>
          </p:cNvPr>
          <p:cNvSpPr txBox="1"/>
          <p:nvPr/>
        </p:nvSpPr>
        <p:spPr>
          <a:xfrm>
            <a:off x="670185" y="5997780"/>
            <a:ext cx="491241"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Norwegia</a:t>
            </a:r>
          </a:p>
        </p:txBody>
      </p:sp>
      <p:sp>
        <p:nvSpPr>
          <p:cNvPr id="68" name="TextBox 67">
            <a:extLst>
              <a:ext uri="{FF2B5EF4-FFF2-40B4-BE49-F238E27FC236}">
                <a16:creationId xmlns:a16="http://schemas.microsoft.com/office/drawing/2014/main" id="{B62D97B7-4E39-9E5C-6DD1-59EE557B44BC}"/>
              </a:ext>
            </a:extLst>
          </p:cNvPr>
          <p:cNvSpPr txBox="1"/>
          <p:nvPr/>
        </p:nvSpPr>
        <p:spPr>
          <a:xfrm>
            <a:off x="589142" y="6187405"/>
            <a:ext cx="583757" cy="132763"/>
          </a:xfrm>
          <a:prstGeom prst="rect">
            <a:avLst/>
          </a:prstGeom>
          <a:solidFill>
            <a:schemeClr val="bg1"/>
          </a:solidFill>
        </p:spPr>
        <p:txBody>
          <a:bodyPr wrap="square" lIns="0" tIns="0" rIns="0" bIns="0" rtlCol="0" anchor="ctr" anchorCtr="0">
            <a:noAutofit/>
          </a:bodyPr>
          <a:lstStyle/>
          <a:p>
            <a:pPr algn="r"/>
            <a:r>
              <a:rPr lang="pl-PL" sz="700">
                <a:solidFill>
                  <a:srgbClr val="3F4A52"/>
                </a:solidFill>
              </a:rPr>
              <a:t>Holandia</a:t>
            </a:r>
          </a:p>
        </p:txBody>
      </p:sp>
      <p:sp>
        <p:nvSpPr>
          <p:cNvPr id="69" name="TextBox 68">
            <a:extLst>
              <a:ext uri="{FF2B5EF4-FFF2-40B4-BE49-F238E27FC236}">
                <a16:creationId xmlns:a16="http://schemas.microsoft.com/office/drawing/2014/main" id="{5DA38617-848A-7E33-3167-14BCDFFBEE68}"/>
              </a:ext>
            </a:extLst>
          </p:cNvPr>
          <p:cNvSpPr txBox="1"/>
          <p:nvPr/>
        </p:nvSpPr>
        <p:spPr>
          <a:xfrm>
            <a:off x="3232677" y="4769188"/>
            <a:ext cx="2101323" cy="1016657"/>
          </a:xfrm>
          <a:prstGeom prst="rect">
            <a:avLst/>
          </a:prstGeom>
          <a:solidFill>
            <a:schemeClr val="bg1"/>
          </a:solidFill>
        </p:spPr>
        <p:txBody>
          <a:bodyPr wrap="square" lIns="0" tIns="0" rIns="0" bIns="0" rtlCol="0" anchor="t" anchorCtr="0">
            <a:noAutofit/>
          </a:bodyPr>
          <a:lstStyle/>
          <a:p>
            <a:pPr algn="l"/>
            <a:r>
              <a:rPr lang="pl-PL" sz="450" dirty="0">
                <a:solidFill>
                  <a:schemeClr val="tx1"/>
                </a:solidFill>
              </a:rPr>
              <a:t>Oporne na wankomycynę </a:t>
            </a:r>
            <a:r>
              <a:rPr lang="pl-PL" sz="450" i="1" dirty="0">
                <a:solidFill>
                  <a:schemeClr val="tx1"/>
                </a:solidFill>
              </a:rPr>
              <a:t>E. </a:t>
            </a:r>
            <a:r>
              <a:rPr lang="pl-PL" sz="450" i="1" dirty="0" err="1">
                <a:solidFill>
                  <a:schemeClr val="tx1"/>
                </a:solidFill>
              </a:rPr>
              <a:t>faecalis</a:t>
            </a:r>
            <a:r>
              <a:rPr lang="pl-PL" sz="450" i="1" dirty="0">
                <a:solidFill>
                  <a:schemeClr val="tx1"/>
                </a:solidFill>
              </a:rPr>
              <a:t>/E. </a:t>
            </a:r>
            <a:r>
              <a:rPr lang="pl-PL" sz="450" i="1" dirty="0" err="1">
                <a:solidFill>
                  <a:schemeClr val="tx1"/>
                </a:solidFill>
              </a:rPr>
              <a:t>faecium</a:t>
            </a:r>
            <a:endParaRPr lang="pl-PL" sz="450" i="1" dirty="0">
              <a:solidFill>
                <a:schemeClr val="tx1"/>
              </a:solidFill>
            </a:endParaRPr>
          </a:p>
          <a:p>
            <a:pPr algn="l"/>
            <a:endParaRPr lang="en-US" sz="700" dirty="0">
              <a:solidFill>
                <a:schemeClr val="tx1"/>
              </a:solidFill>
            </a:endParaRPr>
          </a:p>
          <a:p>
            <a:pPr algn="l"/>
            <a:r>
              <a:rPr lang="pl-PL" sz="450" dirty="0">
                <a:solidFill>
                  <a:schemeClr val="tx1"/>
                </a:solidFill>
              </a:rPr>
              <a:t>Oporne na </a:t>
            </a:r>
            <a:r>
              <a:rPr lang="pl-PL" sz="450" dirty="0" err="1">
                <a:solidFill>
                  <a:schemeClr val="tx1"/>
                </a:solidFill>
              </a:rPr>
              <a:t>metycylinę</a:t>
            </a:r>
            <a:r>
              <a:rPr lang="pl-PL" sz="450" dirty="0">
                <a:solidFill>
                  <a:schemeClr val="tx1"/>
                </a:solidFill>
              </a:rPr>
              <a:t> </a:t>
            </a:r>
            <a:r>
              <a:rPr lang="pl-PL" sz="450" i="1" dirty="0">
                <a:solidFill>
                  <a:schemeClr val="tx1"/>
                </a:solidFill>
              </a:rPr>
              <a:t>S. </a:t>
            </a:r>
            <a:r>
              <a:rPr lang="pl-PL" sz="450" i="1" dirty="0" err="1">
                <a:solidFill>
                  <a:schemeClr val="tx1"/>
                </a:solidFill>
              </a:rPr>
              <a:t>aureus</a:t>
            </a:r>
            <a:endParaRPr lang="pl-PL" sz="450" i="1" dirty="0">
              <a:solidFill>
                <a:schemeClr val="tx1"/>
              </a:solidFill>
            </a:endParaRPr>
          </a:p>
          <a:p>
            <a:pPr algn="l"/>
            <a:endParaRPr lang="en-US" sz="700" dirty="0">
              <a:solidFill>
                <a:schemeClr val="tx1"/>
              </a:solidFill>
            </a:endParaRPr>
          </a:p>
          <a:p>
            <a:pPr algn="l"/>
            <a:r>
              <a:rPr lang="pl-PL" sz="450" dirty="0">
                <a:solidFill>
                  <a:schemeClr val="tx1"/>
                </a:solidFill>
              </a:rPr>
              <a:t>Oporne na penicyliny, typu niedzikiego, i oporne na </a:t>
            </a:r>
            <a:r>
              <a:rPr lang="pl-PL" sz="450" dirty="0" err="1">
                <a:solidFill>
                  <a:schemeClr val="tx1"/>
                </a:solidFill>
              </a:rPr>
              <a:t>makrolidy</a:t>
            </a:r>
            <a:r>
              <a:rPr lang="pl-PL" sz="450" dirty="0">
                <a:solidFill>
                  <a:schemeClr val="tx1"/>
                </a:solidFill>
              </a:rPr>
              <a:t> </a:t>
            </a:r>
            <a:r>
              <a:rPr lang="pl-PL" sz="450" i="1" dirty="0">
                <a:solidFill>
                  <a:schemeClr val="tx1"/>
                </a:solidFill>
              </a:rPr>
              <a:t>S. </a:t>
            </a:r>
            <a:r>
              <a:rPr lang="pl-PL" sz="450" i="1" dirty="0" err="1">
                <a:solidFill>
                  <a:schemeClr val="tx1"/>
                </a:solidFill>
              </a:rPr>
              <a:t>pneumoniae</a:t>
            </a:r>
            <a:endParaRPr lang="pl-PL" sz="450" i="1" dirty="0">
              <a:solidFill>
                <a:schemeClr val="tx1"/>
              </a:solidFill>
            </a:endParaRPr>
          </a:p>
          <a:p>
            <a:pPr algn="l"/>
            <a:endParaRPr lang="en-US" sz="700" dirty="0">
              <a:solidFill>
                <a:schemeClr val="tx1"/>
              </a:solidFill>
            </a:endParaRPr>
          </a:p>
          <a:p>
            <a:pPr algn="l"/>
            <a:r>
              <a:rPr lang="pl-PL" sz="450" dirty="0">
                <a:solidFill>
                  <a:schemeClr val="tx1"/>
                </a:solidFill>
              </a:rPr>
              <a:t>Oporne na penicyliny, typu niedzikiego, </a:t>
            </a:r>
            <a:r>
              <a:rPr lang="pl-PL" sz="450" i="1" dirty="0">
                <a:solidFill>
                  <a:schemeClr val="tx1"/>
                </a:solidFill>
              </a:rPr>
              <a:t>S. </a:t>
            </a:r>
            <a:r>
              <a:rPr lang="pl-PL" sz="450" i="1" dirty="0" err="1">
                <a:solidFill>
                  <a:schemeClr val="tx1"/>
                </a:solidFill>
              </a:rPr>
              <a:t>pneumoniae</a:t>
            </a:r>
            <a:endParaRPr lang="pl-PL" sz="450" i="1" dirty="0">
              <a:solidFill>
                <a:schemeClr val="tx1"/>
              </a:solidFill>
            </a:endParaRPr>
          </a:p>
          <a:p>
            <a:pPr algn="l"/>
            <a:endParaRPr lang="en-US" sz="600" dirty="0">
              <a:solidFill>
                <a:schemeClr val="tx1"/>
              </a:solidFill>
            </a:endParaRPr>
          </a:p>
          <a:p>
            <a:pPr algn="l"/>
            <a:r>
              <a:rPr lang="pl-PL" sz="450" dirty="0" err="1">
                <a:solidFill>
                  <a:schemeClr val="tx1"/>
                </a:solidFill>
              </a:rPr>
              <a:t>Wielolekooporne</a:t>
            </a:r>
            <a:r>
              <a:rPr lang="pl-PL" sz="450" dirty="0">
                <a:solidFill>
                  <a:schemeClr val="tx1"/>
                </a:solidFill>
              </a:rPr>
              <a:t> </a:t>
            </a:r>
            <a:r>
              <a:rPr lang="pl-PL" sz="450" i="1" dirty="0">
                <a:solidFill>
                  <a:schemeClr val="tx1"/>
                </a:solidFill>
              </a:rPr>
              <a:t>P. </a:t>
            </a:r>
            <a:r>
              <a:rPr lang="pl-PL" sz="450" i="1" dirty="0" err="1">
                <a:solidFill>
                  <a:schemeClr val="tx1"/>
                </a:solidFill>
              </a:rPr>
              <a:t>aeruginosa</a:t>
            </a:r>
            <a:endParaRPr lang="pl-PL" sz="450" i="1" dirty="0">
              <a:solidFill>
                <a:schemeClr val="tx1"/>
              </a:solidFill>
            </a:endParaRPr>
          </a:p>
          <a:p>
            <a:pPr algn="l"/>
            <a:endParaRPr lang="en-US" sz="600" dirty="0">
              <a:solidFill>
                <a:schemeClr val="tx1"/>
              </a:solidFill>
            </a:endParaRPr>
          </a:p>
          <a:p>
            <a:pPr algn="l"/>
            <a:r>
              <a:rPr lang="pl-PL" sz="450" dirty="0">
                <a:solidFill>
                  <a:schemeClr val="tx1"/>
                </a:solidFill>
              </a:rPr>
              <a:t>Oporne na </a:t>
            </a:r>
            <a:r>
              <a:rPr lang="pl-PL" sz="450" dirty="0" err="1">
                <a:solidFill>
                  <a:schemeClr val="tx1"/>
                </a:solidFill>
              </a:rPr>
              <a:t>karbapenemy</a:t>
            </a:r>
            <a:r>
              <a:rPr lang="pl-PL" sz="450" dirty="0">
                <a:solidFill>
                  <a:schemeClr val="tx1"/>
                </a:solidFill>
              </a:rPr>
              <a:t> </a:t>
            </a:r>
            <a:r>
              <a:rPr lang="pl-PL" sz="450" i="1" dirty="0">
                <a:solidFill>
                  <a:schemeClr val="tx1"/>
                </a:solidFill>
              </a:rPr>
              <a:t>P. </a:t>
            </a:r>
            <a:r>
              <a:rPr lang="pl-PL" sz="450" i="1" dirty="0" err="1">
                <a:solidFill>
                  <a:schemeClr val="tx1"/>
                </a:solidFill>
              </a:rPr>
              <a:t>aeruginosa</a:t>
            </a:r>
            <a:endParaRPr lang="pl-PL" sz="450" i="1" dirty="0">
              <a:solidFill>
                <a:schemeClr val="tx1"/>
              </a:solidFill>
            </a:endParaRPr>
          </a:p>
        </p:txBody>
      </p:sp>
      <p:sp>
        <p:nvSpPr>
          <p:cNvPr id="70" name="TextBox 69">
            <a:extLst>
              <a:ext uri="{FF2B5EF4-FFF2-40B4-BE49-F238E27FC236}">
                <a16:creationId xmlns:a16="http://schemas.microsoft.com/office/drawing/2014/main" id="{4D008B40-C2CD-1F21-6ED4-448C5FD0E708}"/>
              </a:ext>
            </a:extLst>
          </p:cNvPr>
          <p:cNvSpPr txBox="1"/>
          <p:nvPr/>
        </p:nvSpPr>
        <p:spPr>
          <a:xfrm>
            <a:off x="5556513" y="4769188"/>
            <a:ext cx="2253113" cy="1016657"/>
          </a:xfrm>
          <a:prstGeom prst="rect">
            <a:avLst/>
          </a:prstGeom>
          <a:solidFill>
            <a:schemeClr val="bg1"/>
          </a:solidFill>
        </p:spPr>
        <p:txBody>
          <a:bodyPr wrap="square" lIns="0" tIns="0" rIns="0" bIns="0" rtlCol="0" anchor="t" anchorCtr="0">
            <a:noAutofit/>
          </a:bodyPr>
          <a:lstStyle/>
          <a:p>
            <a:pPr algn="l"/>
            <a:r>
              <a:rPr lang="pl-PL" sz="450" dirty="0">
                <a:solidFill>
                  <a:schemeClr val="tx1"/>
                </a:solidFill>
              </a:rPr>
              <a:t>Oporne na </a:t>
            </a:r>
            <a:r>
              <a:rPr lang="pl-PL" sz="450" dirty="0" err="1">
                <a:solidFill>
                  <a:schemeClr val="tx1"/>
                </a:solidFill>
              </a:rPr>
              <a:t>karbapenemy</a:t>
            </a:r>
            <a:r>
              <a:rPr lang="pl-PL" sz="450" dirty="0">
                <a:solidFill>
                  <a:schemeClr val="tx1"/>
                </a:solidFill>
              </a:rPr>
              <a:t> </a:t>
            </a:r>
            <a:r>
              <a:rPr lang="pl-PL" sz="450" i="1" dirty="0">
                <a:solidFill>
                  <a:schemeClr val="tx1"/>
                </a:solidFill>
              </a:rPr>
              <a:t>K. </a:t>
            </a:r>
            <a:r>
              <a:rPr lang="pl-PL" sz="450" i="1" dirty="0" err="1">
                <a:solidFill>
                  <a:schemeClr val="tx1"/>
                </a:solidFill>
              </a:rPr>
              <a:t>pneumoniae</a:t>
            </a:r>
            <a:endParaRPr lang="pl-PL" sz="450" i="1" dirty="0">
              <a:solidFill>
                <a:schemeClr val="tx1"/>
              </a:solidFill>
            </a:endParaRPr>
          </a:p>
          <a:p>
            <a:pPr algn="l"/>
            <a:endParaRPr lang="en-US" sz="700" dirty="0">
              <a:solidFill>
                <a:schemeClr val="tx1"/>
              </a:solidFill>
            </a:endParaRPr>
          </a:p>
          <a:p>
            <a:pPr algn="l"/>
            <a:r>
              <a:rPr lang="pl-PL" sz="450" dirty="0">
                <a:solidFill>
                  <a:schemeClr val="tx1"/>
                </a:solidFill>
              </a:rPr>
              <a:t>Oporne na </a:t>
            </a:r>
            <a:r>
              <a:rPr lang="pl-PL" sz="450" dirty="0" err="1">
                <a:solidFill>
                  <a:schemeClr val="tx1"/>
                </a:solidFill>
              </a:rPr>
              <a:t>cefalosporyny</a:t>
            </a:r>
            <a:r>
              <a:rPr lang="pl-PL" sz="450" dirty="0">
                <a:solidFill>
                  <a:schemeClr val="tx1"/>
                </a:solidFill>
              </a:rPr>
              <a:t> trzeciej generacji </a:t>
            </a:r>
            <a:r>
              <a:rPr lang="pl-PL" sz="450" i="1" dirty="0">
                <a:solidFill>
                  <a:schemeClr val="tx1"/>
                </a:solidFill>
              </a:rPr>
              <a:t>K. </a:t>
            </a:r>
            <a:r>
              <a:rPr lang="pl-PL" sz="450" i="1" dirty="0" err="1">
                <a:solidFill>
                  <a:schemeClr val="tx1"/>
                </a:solidFill>
              </a:rPr>
              <a:t>pneumoniae</a:t>
            </a:r>
            <a:endParaRPr lang="pl-PL" sz="450" i="1" dirty="0">
              <a:solidFill>
                <a:schemeClr val="tx1"/>
              </a:solidFill>
            </a:endParaRPr>
          </a:p>
          <a:p>
            <a:pPr algn="l"/>
            <a:endParaRPr lang="en-US" sz="700" dirty="0">
              <a:solidFill>
                <a:schemeClr val="tx1"/>
              </a:solidFill>
            </a:endParaRPr>
          </a:p>
          <a:p>
            <a:pPr algn="l"/>
            <a:r>
              <a:rPr lang="pl-PL" sz="450" dirty="0">
                <a:solidFill>
                  <a:schemeClr val="tx1"/>
                </a:solidFill>
              </a:rPr>
              <a:t>Oporne na </a:t>
            </a:r>
            <a:r>
              <a:rPr lang="pl-PL" sz="450" dirty="0" err="1">
                <a:solidFill>
                  <a:schemeClr val="tx1"/>
                </a:solidFill>
              </a:rPr>
              <a:t>karbapenemy</a:t>
            </a:r>
            <a:r>
              <a:rPr lang="pl-PL" sz="450" dirty="0">
                <a:solidFill>
                  <a:schemeClr val="tx1"/>
                </a:solidFill>
              </a:rPr>
              <a:t> </a:t>
            </a:r>
            <a:r>
              <a:rPr lang="pl-PL" sz="450" i="1" dirty="0">
                <a:solidFill>
                  <a:schemeClr val="tx1"/>
                </a:solidFill>
              </a:rPr>
              <a:t>E. coli</a:t>
            </a:r>
          </a:p>
          <a:p>
            <a:pPr algn="l"/>
            <a:endParaRPr lang="en-US" sz="600" dirty="0">
              <a:solidFill>
                <a:schemeClr val="tx1"/>
              </a:solidFill>
            </a:endParaRPr>
          </a:p>
          <a:p>
            <a:pPr algn="l"/>
            <a:r>
              <a:rPr lang="pl-PL" sz="450" dirty="0">
                <a:solidFill>
                  <a:schemeClr val="tx1"/>
                </a:solidFill>
              </a:rPr>
              <a:t>Oporne na </a:t>
            </a:r>
            <a:r>
              <a:rPr lang="pl-PL" sz="450" dirty="0" err="1">
                <a:solidFill>
                  <a:schemeClr val="tx1"/>
                </a:solidFill>
              </a:rPr>
              <a:t>cefalosporyny</a:t>
            </a:r>
            <a:r>
              <a:rPr lang="pl-PL" sz="450" dirty="0">
                <a:solidFill>
                  <a:schemeClr val="tx1"/>
                </a:solidFill>
              </a:rPr>
              <a:t> trzeciej generacji </a:t>
            </a:r>
            <a:r>
              <a:rPr lang="pl-PL" sz="450" i="1" dirty="0">
                <a:solidFill>
                  <a:schemeClr val="tx1"/>
                </a:solidFill>
              </a:rPr>
              <a:t>E. coli</a:t>
            </a:r>
          </a:p>
          <a:p>
            <a:pPr algn="l"/>
            <a:endParaRPr lang="en-US" sz="700" dirty="0">
              <a:solidFill>
                <a:schemeClr val="tx1"/>
              </a:solidFill>
            </a:endParaRPr>
          </a:p>
          <a:p>
            <a:pPr algn="l"/>
            <a:r>
              <a:rPr lang="pl-PL" sz="450" dirty="0">
                <a:solidFill>
                  <a:schemeClr val="tx1"/>
                </a:solidFill>
              </a:rPr>
              <a:t>Oporne na </a:t>
            </a:r>
            <a:r>
              <a:rPr lang="pl-PL" sz="450" dirty="0" err="1">
                <a:solidFill>
                  <a:schemeClr val="tx1"/>
                </a:solidFill>
              </a:rPr>
              <a:t>aminoglikozydy</a:t>
            </a:r>
            <a:r>
              <a:rPr lang="pl-PL" sz="450" dirty="0">
                <a:solidFill>
                  <a:schemeClr val="tx1"/>
                </a:solidFill>
              </a:rPr>
              <a:t> i </a:t>
            </a:r>
            <a:r>
              <a:rPr lang="pl-PL" sz="450" dirty="0" err="1">
                <a:solidFill>
                  <a:schemeClr val="tx1"/>
                </a:solidFill>
              </a:rPr>
              <a:t>fluorochinolony</a:t>
            </a:r>
            <a:r>
              <a:rPr lang="pl-PL" sz="450" dirty="0">
                <a:solidFill>
                  <a:schemeClr val="tx1"/>
                </a:solidFill>
              </a:rPr>
              <a:t> gatunki </a:t>
            </a:r>
            <a:r>
              <a:rPr lang="pl-PL" sz="450" i="1" dirty="0" err="1">
                <a:solidFill>
                  <a:schemeClr val="tx1"/>
                </a:solidFill>
              </a:rPr>
              <a:t>Acinetobacter</a:t>
            </a:r>
            <a:r>
              <a:rPr lang="pl-PL" sz="450" i="1" dirty="0">
                <a:solidFill>
                  <a:schemeClr val="tx1"/>
                </a:solidFill>
              </a:rPr>
              <a:t> </a:t>
            </a:r>
          </a:p>
          <a:p>
            <a:pPr algn="l"/>
            <a:endParaRPr lang="en-US" sz="600" dirty="0">
              <a:solidFill>
                <a:schemeClr val="tx1"/>
              </a:solidFill>
            </a:endParaRPr>
          </a:p>
          <a:p>
            <a:pPr algn="l"/>
            <a:r>
              <a:rPr lang="pl-PL" sz="450" dirty="0">
                <a:solidFill>
                  <a:schemeClr val="tx1"/>
                </a:solidFill>
              </a:rPr>
              <a:t>Oporne na </a:t>
            </a:r>
            <a:r>
              <a:rPr lang="pl-PL" sz="450" dirty="0" err="1">
                <a:solidFill>
                  <a:schemeClr val="tx1"/>
                </a:solidFill>
              </a:rPr>
              <a:t>karbapenemy</a:t>
            </a:r>
            <a:r>
              <a:rPr lang="pl-PL" sz="450" dirty="0">
                <a:solidFill>
                  <a:schemeClr val="tx1"/>
                </a:solidFill>
              </a:rPr>
              <a:t> gatunki </a:t>
            </a:r>
            <a:r>
              <a:rPr lang="pl-PL" sz="450" i="1" dirty="0" err="1">
                <a:solidFill>
                  <a:schemeClr val="tx1"/>
                </a:solidFill>
              </a:rPr>
              <a:t>Acinetobacter</a:t>
            </a:r>
            <a:endParaRPr lang="pl-PL" sz="450" i="1" dirty="0">
              <a:solidFill>
                <a:schemeClr val="tx1"/>
              </a:solidFill>
            </a:endParaRPr>
          </a:p>
        </p:txBody>
      </p:sp>
      <p:sp>
        <p:nvSpPr>
          <p:cNvPr id="71" name="TextBox 70">
            <a:extLst>
              <a:ext uri="{FF2B5EF4-FFF2-40B4-BE49-F238E27FC236}">
                <a16:creationId xmlns:a16="http://schemas.microsoft.com/office/drawing/2014/main" id="{7C1162FA-9355-01AC-24CA-EDD1F6A98237}"/>
              </a:ext>
            </a:extLst>
          </p:cNvPr>
          <p:cNvSpPr txBox="1"/>
          <p:nvPr/>
        </p:nvSpPr>
        <p:spPr>
          <a:xfrm>
            <a:off x="1981201" y="6500236"/>
            <a:ext cx="2875322" cy="158069"/>
          </a:xfrm>
          <a:prstGeom prst="rect">
            <a:avLst/>
          </a:prstGeom>
          <a:solidFill>
            <a:schemeClr val="bg1"/>
          </a:solidFill>
        </p:spPr>
        <p:txBody>
          <a:bodyPr wrap="square" lIns="0" tIns="0" rIns="0" bIns="0" rtlCol="0" anchor="t" anchorCtr="0">
            <a:noAutofit/>
          </a:bodyPr>
          <a:lstStyle/>
          <a:p>
            <a:pPr algn="ctr"/>
            <a:r>
              <a:rPr lang="pl-PL" sz="700" dirty="0">
                <a:solidFill>
                  <a:schemeClr val="tx1"/>
                </a:solidFill>
              </a:rPr>
              <a:t>Liczba powiązanych zgonów na 100 000 mieszkańców</a:t>
            </a:r>
          </a:p>
        </p:txBody>
      </p:sp>
    </p:spTree>
    <p:extLst>
      <p:ext uri="{BB962C8B-B14F-4D97-AF65-F5344CB8AC3E}">
        <p14:creationId xmlns:p14="http://schemas.microsoft.com/office/powerpoint/2010/main" val="255423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1129" b="17041"/>
          <a:stretch/>
        </p:blipFill>
        <p:spPr bwMode="auto">
          <a:xfrm>
            <a:off x="3810001" y="55075"/>
            <a:ext cx="4800599" cy="28153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26968" y="3235353"/>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pl-PL" sz="3200" b="1" dirty="0">
                <a:solidFill>
                  <a:schemeClr val="bg1"/>
                </a:solidFill>
                <a:latin typeface="EC Square Sans Pro" panose="020B0506040000020004" pitchFamily="34" charset="0"/>
              </a:rPr>
              <a:t>POLSKA</a:t>
            </a:r>
          </a:p>
          <a:p>
            <a:pPr algn="ctr">
              <a:lnSpc>
                <a:spcPct val="120000"/>
              </a:lnSpc>
              <a:defRPr/>
            </a:pPr>
            <a:r>
              <a:rPr lang="pl-PL" sz="3200" b="1" dirty="0">
                <a:solidFill>
                  <a:schemeClr val="bg1"/>
                </a:solidFill>
                <a:latin typeface="EC Square Sans Pro" panose="020B0506040000020004" pitchFamily="34" charset="0"/>
              </a:rPr>
              <a:t> Dane dotyczące produkcji żywności ze zwierząt</a:t>
            </a:r>
          </a:p>
        </p:txBody>
      </p:sp>
      <p:sp>
        <p:nvSpPr>
          <p:cNvPr id="2" name="TextBox 1">
            <a:extLst>
              <a:ext uri="{FF2B5EF4-FFF2-40B4-BE49-F238E27FC236}">
                <a16:creationId xmlns:a16="http://schemas.microsoft.com/office/drawing/2014/main" id="{0F41BF46-1A7A-DA46-A051-678E474AC387}"/>
              </a:ext>
            </a:extLst>
          </p:cNvPr>
          <p:cNvSpPr txBox="1"/>
          <p:nvPr/>
        </p:nvSpPr>
        <p:spPr>
          <a:xfrm>
            <a:off x="3843388" y="48725"/>
            <a:ext cx="2201812" cy="382326"/>
          </a:xfrm>
          <a:prstGeom prst="rect">
            <a:avLst/>
          </a:prstGeom>
          <a:solidFill>
            <a:schemeClr val="bg1"/>
          </a:solidFill>
        </p:spPr>
        <p:txBody>
          <a:bodyPr wrap="square" lIns="0" tIns="0" rIns="0" bIns="0" rtlCol="0" anchor="t" anchorCtr="0">
            <a:noAutofit/>
          </a:bodyPr>
          <a:lstStyle/>
          <a:p>
            <a:pPr algn="l"/>
            <a:r>
              <a:rPr lang="pl-PL" sz="1050" b="1" dirty="0">
                <a:solidFill>
                  <a:schemeClr val="tx1"/>
                </a:solidFill>
                <a:latin typeface="EC Square Sans Pro" panose="020B0506040000020004" pitchFamily="34" charset="0"/>
              </a:rPr>
              <a:t>Produkcja w akwakulturze</a:t>
            </a:r>
          </a:p>
          <a:p>
            <a:pPr algn="l"/>
            <a:r>
              <a:rPr lang="pl-PL" sz="900" dirty="0">
                <a:solidFill>
                  <a:schemeClr val="tx1"/>
                </a:solidFill>
                <a:latin typeface="EC Square Sans Pro" panose="020B0506040000020004" pitchFamily="34" charset="0"/>
              </a:rPr>
              <a:t>(ton żywej wagi, 2021)</a:t>
            </a:r>
          </a:p>
        </p:txBody>
      </p:sp>
      <p:sp>
        <p:nvSpPr>
          <p:cNvPr id="6154" name="TextBox 6153">
            <a:extLst>
              <a:ext uri="{FF2B5EF4-FFF2-40B4-BE49-F238E27FC236}">
                <a16:creationId xmlns:a16="http://schemas.microsoft.com/office/drawing/2014/main" id="{1AA9D7B9-9245-4AD7-408B-7C646D724D04}"/>
              </a:ext>
            </a:extLst>
          </p:cNvPr>
          <p:cNvSpPr txBox="1"/>
          <p:nvPr/>
        </p:nvSpPr>
        <p:spPr>
          <a:xfrm rot="18531292">
            <a:off x="4530779" y="2534903"/>
            <a:ext cx="364866" cy="103766"/>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Hiszpania</a:t>
            </a:r>
          </a:p>
        </p:txBody>
      </p:sp>
      <p:sp>
        <p:nvSpPr>
          <p:cNvPr id="6155" name="TextBox 6154">
            <a:extLst>
              <a:ext uri="{FF2B5EF4-FFF2-40B4-BE49-F238E27FC236}">
                <a16:creationId xmlns:a16="http://schemas.microsoft.com/office/drawing/2014/main" id="{53003156-AC56-E587-ED77-F014E0896BFD}"/>
              </a:ext>
            </a:extLst>
          </p:cNvPr>
          <p:cNvSpPr txBox="1"/>
          <p:nvPr/>
        </p:nvSpPr>
        <p:spPr>
          <a:xfrm rot="18531292">
            <a:off x="4239600" y="2524309"/>
            <a:ext cx="364866" cy="120192"/>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UE (</a:t>
            </a:r>
            <a:r>
              <a:rPr lang="pl-PL" sz="700" baseline="30000">
                <a:solidFill>
                  <a:schemeClr val="tx1"/>
                </a:solidFill>
                <a:latin typeface="EC Square Sans Pro" panose="020B0506040000020004" pitchFamily="34" charset="0"/>
              </a:rPr>
              <a:t>1</a:t>
            </a:r>
            <a:r>
              <a:rPr lang="pl-PL" sz="700">
                <a:solidFill>
                  <a:schemeClr val="tx1"/>
                </a:solidFill>
                <a:latin typeface="EC Square Sans Pro" panose="020B0506040000020004" pitchFamily="34" charset="0"/>
              </a:rPr>
              <a:t>)</a:t>
            </a:r>
          </a:p>
        </p:txBody>
      </p:sp>
      <p:sp>
        <p:nvSpPr>
          <p:cNvPr id="6156" name="TextBox 6155">
            <a:extLst>
              <a:ext uri="{FF2B5EF4-FFF2-40B4-BE49-F238E27FC236}">
                <a16:creationId xmlns:a16="http://schemas.microsoft.com/office/drawing/2014/main" id="{810D15A4-8181-79FB-C367-E5CAF4E87990}"/>
              </a:ext>
            </a:extLst>
          </p:cNvPr>
          <p:cNvSpPr txBox="1"/>
          <p:nvPr/>
        </p:nvSpPr>
        <p:spPr>
          <a:xfrm rot="18531292">
            <a:off x="4671802" y="2531160"/>
            <a:ext cx="364866" cy="103766"/>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Francja</a:t>
            </a:r>
          </a:p>
        </p:txBody>
      </p:sp>
      <p:sp>
        <p:nvSpPr>
          <p:cNvPr id="6157" name="TextBox 6156">
            <a:extLst>
              <a:ext uri="{FF2B5EF4-FFF2-40B4-BE49-F238E27FC236}">
                <a16:creationId xmlns:a16="http://schemas.microsoft.com/office/drawing/2014/main" id="{6BB11806-049E-B225-AD6F-296BA60171FF}"/>
              </a:ext>
            </a:extLst>
          </p:cNvPr>
          <p:cNvSpPr txBox="1"/>
          <p:nvPr/>
        </p:nvSpPr>
        <p:spPr>
          <a:xfrm rot="18531292">
            <a:off x="4817588" y="2539670"/>
            <a:ext cx="364866" cy="103766"/>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Włochy</a:t>
            </a:r>
          </a:p>
        </p:txBody>
      </p:sp>
      <p:sp>
        <p:nvSpPr>
          <p:cNvPr id="6158" name="TextBox 6157">
            <a:extLst>
              <a:ext uri="{FF2B5EF4-FFF2-40B4-BE49-F238E27FC236}">
                <a16:creationId xmlns:a16="http://schemas.microsoft.com/office/drawing/2014/main" id="{40380206-8244-8483-7F13-3E45378F3237}"/>
              </a:ext>
            </a:extLst>
          </p:cNvPr>
          <p:cNvSpPr txBox="1"/>
          <p:nvPr/>
        </p:nvSpPr>
        <p:spPr>
          <a:xfrm rot="18531292">
            <a:off x="4954844" y="2531158"/>
            <a:ext cx="364866" cy="103766"/>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Grecja</a:t>
            </a:r>
          </a:p>
        </p:txBody>
      </p:sp>
      <p:sp>
        <p:nvSpPr>
          <p:cNvPr id="6159" name="TextBox 6158">
            <a:extLst>
              <a:ext uri="{FF2B5EF4-FFF2-40B4-BE49-F238E27FC236}">
                <a16:creationId xmlns:a16="http://schemas.microsoft.com/office/drawing/2014/main" id="{691B741D-BEFC-920D-F5E5-858F64B44691}"/>
              </a:ext>
            </a:extLst>
          </p:cNvPr>
          <p:cNvSpPr txBox="1"/>
          <p:nvPr/>
        </p:nvSpPr>
        <p:spPr>
          <a:xfrm rot="18531292">
            <a:off x="5216247" y="2558923"/>
            <a:ext cx="421898" cy="103766"/>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Polska</a:t>
            </a:r>
          </a:p>
        </p:txBody>
      </p:sp>
      <p:sp>
        <p:nvSpPr>
          <p:cNvPr id="6160" name="TextBox 6159">
            <a:extLst>
              <a:ext uri="{FF2B5EF4-FFF2-40B4-BE49-F238E27FC236}">
                <a16:creationId xmlns:a16="http://schemas.microsoft.com/office/drawing/2014/main" id="{720F1089-451A-942E-CA28-4AA466A84751}"/>
              </a:ext>
            </a:extLst>
          </p:cNvPr>
          <p:cNvSpPr txBox="1"/>
          <p:nvPr/>
        </p:nvSpPr>
        <p:spPr>
          <a:xfrm rot="18531292">
            <a:off x="5357905" y="2560166"/>
            <a:ext cx="421898" cy="103766"/>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Irlandia</a:t>
            </a:r>
          </a:p>
        </p:txBody>
      </p:sp>
      <p:sp>
        <p:nvSpPr>
          <p:cNvPr id="6163" name="TextBox 6162">
            <a:extLst>
              <a:ext uri="{FF2B5EF4-FFF2-40B4-BE49-F238E27FC236}">
                <a16:creationId xmlns:a16="http://schemas.microsoft.com/office/drawing/2014/main" id="{C8A46EA9-3726-A4EA-BB6E-E3606F917D73}"/>
              </a:ext>
            </a:extLst>
          </p:cNvPr>
          <p:cNvSpPr txBox="1"/>
          <p:nvPr/>
        </p:nvSpPr>
        <p:spPr>
          <a:xfrm rot="18531292">
            <a:off x="5804614" y="2548381"/>
            <a:ext cx="421898" cy="117185"/>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Chorwacja</a:t>
            </a:r>
          </a:p>
        </p:txBody>
      </p:sp>
      <p:sp>
        <p:nvSpPr>
          <p:cNvPr id="6164" name="TextBox 6163">
            <a:extLst>
              <a:ext uri="{FF2B5EF4-FFF2-40B4-BE49-F238E27FC236}">
                <a16:creationId xmlns:a16="http://schemas.microsoft.com/office/drawing/2014/main" id="{0CDE8963-8BCE-D777-983F-8E0E9B638B33}"/>
              </a:ext>
            </a:extLst>
          </p:cNvPr>
          <p:cNvSpPr txBox="1"/>
          <p:nvPr/>
        </p:nvSpPr>
        <p:spPr>
          <a:xfrm rot="18531292">
            <a:off x="5980531" y="2569658"/>
            <a:ext cx="421898" cy="735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Czechy</a:t>
            </a:r>
          </a:p>
        </p:txBody>
      </p:sp>
      <p:sp>
        <p:nvSpPr>
          <p:cNvPr id="6165" name="TextBox 6164">
            <a:extLst>
              <a:ext uri="{FF2B5EF4-FFF2-40B4-BE49-F238E27FC236}">
                <a16:creationId xmlns:a16="http://schemas.microsoft.com/office/drawing/2014/main" id="{AEF0C05D-2F96-9EF9-6C73-6E276D633E08}"/>
              </a:ext>
            </a:extLst>
          </p:cNvPr>
          <p:cNvSpPr txBox="1"/>
          <p:nvPr/>
        </p:nvSpPr>
        <p:spPr>
          <a:xfrm rot="18531292">
            <a:off x="6125628" y="2572658"/>
            <a:ext cx="421898" cy="735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Węgry</a:t>
            </a:r>
          </a:p>
        </p:txBody>
      </p:sp>
      <p:sp>
        <p:nvSpPr>
          <p:cNvPr id="6166" name="TextBox 6165">
            <a:extLst>
              <a:ext uri="{FF2B5EF4-FFF2-40B4-BE49-F238E27FC236}">
                <a16:creationId xmlns:a16="http://schemas.microsoft.com/office/drawing/2014/main" id="{66C2FA9D-E5A7-5F52-335A-AEA6F5F38697}"/>
              </a:ext>
            </a:extLst>
          </p:cNvPr>
          <p:cNvSpPr txBox="1"/>
          <p:nvPr/>
        </p:nvSpPr>
        <p:spPr>
          <a:xfrm rot="18531292">
            <a:off x="6273866" y="2570613"/>
            <a:ext cx="421898" cy="735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Portugalia</a:t>
            </a:r>
          </a:p>
        </p:txBody>
      </p:sp>
      <p:sp>
        <p:nvSpPr>
          <p:cNvPr id="6167" name="TextBox 6166">
            <a:extLst>
              <a:ext uri="{FF2B5EF4-FFF2-40B4-BE49-F238E27FC236}">
                <a16:creationId xmlns:a16="http://schemas.microsoft.com/office/drawing/2014/main" id="{42519555-3A8C-F9C7-C2D4-6265CCF4CC56}"/>
              </a:ext>
            </a:extLst>
          </p:cNvPr>
          <p:cNvSpPr txBox="1"/>
          <p:nvPr/>
        </p:nvSpPr>
        <p:spPr>
          <a:xfrm rot="18531292">
            <a:off x="6424741" y="2569658"/>
            <a:ext cx="421898" cy="735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Malta</a:t>
            </a:r>
          </a:p>
        </p:txBody>
      </p:sp>
      <p:sp>
        <p:nvSpPr>
          <p:cNvPr id="6168" name="TextBox 6167">
            <a:extLst>
              <a:ext uri="{FF2B5EF4-FFF2-40B4-BE49-F238E27FC236}">
                <a16:creationId xmlns:a16="http://schemas.microsoft.com/office/drawing/2014/main" id="{7876303E-39AF-86CF-F8EE-58C992D94617}"/>
              </a:ext>
            </a:extLst>
          </p:cNvPr>
          <p:cNvSpPr txBox="1"/>
          <p:nvPr/>
        </p:nvSpPr>
        <p:spPr>
          <a:xfrm rot="18531292">
            <a:off x="6568667" y="2568980"/>
            <a:ext cx="421898" cy="735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Szwecja</a:t>
            </a:r>
          </a:p>
        </p:txBody>
      </p:sp>
      <p:sp>
        <p:nvSpPr>
          <p:cNvPr id="6169" name="TextBox 6168">
            <a:extLst>
              <a:ext uri="{FF2B5EF4-FFF2-40B4-BE49-F238E27FC236}">
                <a16:creationId xmlns:a16="http://schemas.microsoft.com/office/drawing/2014/main" id="{157FA035-EDB6-1D1B-415D-A2F0721C1746}"/>
              </a:ext>
            </a:extLst>
          </p:cNvPr>
          <p:cNvSpPr txBox="1"/>
          <p:nvPr/>
        </p:nvSpPr>
        <p:spPr>
          <a:xfrm rot="18531292">
            <a:off x="6718771" y="2568647"/>
            <a:ext cx="421898" cy="735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Finlandia</a:t>
            </a:r>
          </a:p>
        </p:txBody>
      </p:sp>
      <p:sp>
        <p:nvSpPr>
          <p:cNvPr id="6170" name="TextBox 6169">
            <a:extLst>
              <a:ext uri="{FF2B5EF4-FFF2-40B4-BE49-F238E27FC236}">
                <a16:creationId xmlns:a16="http://schemas.microsoft.com/office/drawing/2014/main" id="{58E6EA61-F522-554B-BA12-457DA76DFD5D}"/>
              </a:ext>
            </a:extLst>
          </p:cNvPr>
          <p:cNvSpPr txBox="1"/>
          <p:nvPr/>
        </p:nvSpPr>
        <p:spPr>
          <a:xfrm rot="18531292">
            <a:off x="6825035" y="2584405"/>
            <a:ext cx="475094" cy="837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Rumunia (</a:t>
            </a:r>
            <a:r>
              <a:rPr lang="pl-PL" sz="700" baseline="30000">
                <a:solidFill>
                  <a:schemeClr val="tx1"/>
                </a:solidFill>
                <a:latin typeface="EC Square Sans Pro" panose="020B0506040000020004" pitchFamily="34" charset="0"/>
              </a:rPr>
              <a:t>1</a:t>
            </a:r>
            <a:r>
              <a:rPr lang="pl-PL" sz="700">
                <a:solidFill>
                  <a:schemeClr val="tx1"/>
                </a:solidFill>
                <a:latin typeface="EC Square Sans Pro" panose="020B0506040000020004" pitchFamily="34" charset="0"/>
              </a:rPr>
              <a:t>)</a:t>
            </a:r>
          </a:p>
        </p:txBody>
      </p:sp>
      <p:sp>
        <p:nvSpPr>
          <p:cNvPr id="6171" name="TextBox 6170">
            <a:extLst>
              <a:ext uri="{FF2B5EF4-FFF2-40B4-BE49-F238E27FC236}">
                <a16:creationId xmlns:a16="http://schemas.microsoft.com/office/drawing/2014/main" id="{9D4ACFBA-440A-FD39-D914-329BD2EF8844}"/>
              </a:ext>
            </a:extLst>
          </p:cNvPr>
          <p:cNvSpPr txBox="1"/>
          <p:nvPr/>
        </p:nvSpPr>
        <p:spPr>
          <a:xfrm rot="18531292">
            <a:off x="6978222" y="2589026"/>
            <a:ext cx="475094" cy="837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Bułgaria</a:t>
            </a:r>
          </a:p>
        </p:txBody>
      </p:sp>
      <p:sp>
        <p:nvSpPr>
          <p:cNvPr id="6172" name="TextBox 6171">
            <a:extLst>
              <a:ext uri="{FF2B5EF4-FFF2-40B4-BE49-F238E27FC236}">
                <a16:creationId xmlns:a16="http://schemas.microsoft.com/office/drawing/2014/main" id="{36082E76-D105-ED70-4070-83E568504FC9}"/>
              </a:ext>
            </a:extLst>
          </p:cNvPr>
          <p:cNvSpPr txBox="1"/>
          <p:nvPr/>
        </p:nvSpPr>
        <p:spPr>
          <a:xfrm rot="18531292">
            <a:off x="7115044" y="2588411"/>
            <a:ext cx="475094" cy="837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Cypr</a:t>
            </a:r>
          </a:p>
        </p:txBody>
      </p:sp>
      <p:sp>
        <p:nvSpPr>
          <p:cNvPr id="6173" name="TextBox 6172">
            <a:extLst>
              <a:ext uri="{FF2B5EF4-FFF2-40B4-BE49-F238E27FC236}">
                <a16:creationId xmlns:a16="http://schemas.microsoft.com/office/drawing/2014/main" id="{79B1CF40-0FCD-55C5-80A7-76D845D694EF}"/>
              </a:ext>
            </a:extLst>
          </p:cNvPr>
          <p:cNvSpPr txBox="1"/>
          <p:nvPr/>
        </p:nvSpPr>
        <p:spPr>
          <a:xfrm rot="18531292">
            <a:off x="7269939" y="2587796"/>
            <a:ext cx="475094" cy="837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Austria</a:t>
            </a:r>
          </a:p>
        </p:txBody>
      </p:sp>
      <p:sp>
        <p:nvSpPr>
          <p:cNvPr id="6174" name="TextBox 6173">
            <a:extLst>
              <a:ext uri="{FF2B5EF4-FFF2-40B4-BE49-F238E27FC236}">
                <a16:creationId xmlns:a16="http://schemas.microsoft.com/office/drawing/2014/main" id="{EB196CA4-2A7D-2288-014B-06956D2AFB2F}"/>
              </a:ext>
            </a:extLst>
          </p:cNvPr>
          <p:cNvSpPr txBox="1"/>
          <p:nvPr/>
        </p:nvSpPr>
        <p:spPr>
          <a:xfrm rot="18531292">
            <a:off x="7410230" y="2584584"/>
            <a:ext cx="475094" cy="837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Litwa</a:t>
            </a:r>
          </a:p>
        </p:txBody>
      </p:sp>
      <p:sp>
        <p:nvSpPr>
          <p:cNvPr id="6175" name="TextBox 6174">
            <a:extLst>
              <a:ext uri="{FF2B5EF4-FFF2-40B4-BE49-F238E27FC236}">
                <a16:creationId xmlns:a16="http://schemas.microsoft.com/office/drawing/2014/main" id="{A68CC4F3-D4D7-046D-3DA8-613C5C455ED4}"/>
              </a:ext>
            </a:extLst>
          </p:cNvPr>
          <p:cNvSpPr txBox="1"/>
          <p:nvPr/>
        </p:nvSpPr>
        <p:spPr>
          <a:xfrm rot="18531292">
            <a:off x="7563416" y="2592568"/>
            <a:ext cx="475094" cy="837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Słowacja</a:t>
            </a:r>
          </a:p>
        </p:txBody>
      </p:sp>
      <p:sp>
        <p:nvSpPr>
          <p:cNvPr id="6176" name="TextBox 6175">
            <a:extLst>
              <a:ext uri="{FF2B5EF4-FFF2-40B4-BE49-F238E27FC236}">
                <a16:creationId xmlns:a16="http://schemas.microsoft.com/office/drawing/2014/main" id="{93C58A60-0815-E971-3EC0-A5887AF12E5B}"/>
              </a:ext>
            </a:extLst>
          </p:cNvPr>
          <p:cNvSpPr txBox="1"/>
          <p:nvPr/>
        </p:nvSpPr>
        <p:spPr>
          <a:xfrm rot="18531292">
            <a:off x="7711389" y="2583243"/>
            <a:ext cx="475094" cy="837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Słowenia</a:t>
            </a:r>
          </a:p>
        </p:txBody>
      </p:sp>
      <p:sp>
        <p:nvSpPr>
          <p:cNvPr id="6177" name="TextBox 6176">
            <a:extLst>
              <a:ext uri="{FF2B5EF4-FFF2-40B4-BE49-F238E27FC236}">
                <a16:creationId xmlns:a16="http://schemas.microsoft.com/office/drawing/2014/main" id="{5FF889B8-A558-5A6D-CA16-A543BBC28832}"/>
              </a:ext>
            </a:extLst>
          </p:cNvPr>
          <p:cNvSpPr txBox="1"/>
          <p:nvPr/>
        </p:nvSpPr>
        <p:spPr>
          <a:xfrm rot="18531292">
            <a:off x="7851680" y="2588660"/>
            <a:ext cx="475094" cy="837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Łotwa</a:t>
            </a:r>
          </a:p>
        </p:txBody>
      </p:sp>
      <p:sp>
        <p:nvSpPr>
          <p:cNvPr id="6178" name="TextBox 6177">
            <a:extLst>
              <a:ext uri="{FF2B5EF4-FFF2-40B4-BE49-F238E27FC236}">
                <a16:creationId xmlns:a16="http://schemas.microsoft.com/office/drawing/2014/main" id="{93356010-9802-F527-D6E7-400E0DAB4F65}"/>
              </a:ext>
            </a:extLst>
          </p:cNvPr>
          <p:cNvSpPr txBox="1"/>
          <p:nvPr/>
        </p:nvSpPr>
        <p:spPr>
          <a:xfrm rot="18531292">
            <a:off x="8003397" y="2581163"/>
            <a:ext cx="475094" cy="837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Estonia</a:t>
            </a:r>
          </a:p>
        </p:txBody>
      </p:sp>
      <p:sp>
        <p:nvSpPr>
          <p:cNvPr id="6179" name="TextBox 6178">
            <a:extLst>
              <a:ext uri="{FF2B5EF4-FFF2-40B4-BE49-F238E27FC236}">
                <a16:creationId xmlns:a16="http://schemas.microsoft.com/office/drawing/2014/main" id="{052683FC-28AB-94D8-F736-9D0E28279CCE}"/>
              </a:ext>
            </a:extLst>
          </p:cNvPr>
          <p:cNvSpPr txBox="1"/>
          <p:nvPr/>
        </p:nvSpPr>
        <p:spPr>
          <a:xfrm rot="18531292">
            <a:off x="8155115" y="2596156"/>
            <a:ext cx="475094" cy="83741"/>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Belgia</a:t>
            </a:r>
          </a:p>
        </p:txBody>
      </p:sp>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4501324" y="1360340"/>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6180" name="TextBox 6179">
            <a:extLst>
              <a:ext uri="{FF2B5EF4-FFF2-40B4-BE49-F238E27FC236}">
                <a16:creationId xmlns:a16="http://schemas.microsoft.com/office/drawing/2014/main" id="{01BEDB0B-F15F-004B-1A31-E89B05208861}"/>
              </a:ext>
            </a:extLst>
          </p:cNvPr>
          <p:cNvSpPr txBox="1"/>
          <p:nvPr/>
        </p:nvSpPr>
        <p:spPr>
          <a:xfrm>
            <a:off x="4150530" y="2694895"/>
            <a:ext cx="2158137" cy="266719"/>
          </a:xfrm>
          <a:prstGeom prst="rect">
            <a:avLst/>
          </a:prstGeom>
          <a:solidFill>
            <a:schemeClr val="bg1"/>
          </a:solidFill>
        </p:spPr>
        <p:txBody>
          <a:bodyPr wrap="square" lIns="0" tIns="0" rIns="0" bIns="0" rtlCol="0" anchor="b" anchorCtr="0">
            <a:noAutofit/>
          </a:bodyPr>
          <a:lstStyle/>
          <a:p>
            <a:pPr algn="l"/>
            <a:r>
              <a:rPr lang="pl-PL" sz="800" i="1">
                <a:solidFill>
                  <a:schemeClr val="tx1"/>
                </a:solidFill>
                <a:latin typeface="EC Square Sans Pro" panose="020B0506040000020004" pitchFamily="34" charset="0"/>
              </a:rPr>
              <a:t>Źródło:</a:t>
            </a:r>
            <a:r>
              <a:rPr lang="pl-PL" sz="800">
                <a:solidFill>
                  <a:schemeClr val="tx1"/>
                </a:solidFill>
                <a:latin typeface="EC Square Sans Pro" panose="020B0506040000020004" pitchFamily="34" charset="0"/>
              </a:rPr>
              <a:t> Eurostat (kod danych online fish_aq2a)</a:t>
            </a:r>
          </a:p>
        </p:txBody>
      </p:sp>
      <p:sp>
        <p:nvSpPr>
          <p:cNvPr id="6181" name="TextBox 6180">
            <a:extLst>
              <a:ext uri="{FF2B5EF4-FFF2-40B4-BE49-F238E27FC236}">
                <a16:creationId xmlns:a16="http://schemas.microsoft.com/office/drawing/2014/main" id="{E389D745-A169-9187-2FF3-20AAF33FE2D4}"/>
              </a:ext>
            </a:extLst>
          </p:cNvPr>
          <p:cNvSpPr txBox="1"/>
          <p:nvPr/>
        </p:nvSpPr>
        <p:spPr>
          <a:xfrm rot="18531292">
            <a:off x="4983022" y="2587785"/>
            <a:ext cx="523755" cy="103766"/>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Holandia</a:t>
            </a:r>
          </a:p>
        </p:txBody>
      </p:sp>
      <p:sp>
        <p:nvSpPr>
          <p:cNvPr id="6161" name="TextBox 6160">
            <a:extLst>
              <a:ext uri="{FF2B5EF4-FFF2-40B4-BE49-F238E27FC236}">
                <a16:creationId xmlns:a16="http://schemas.microsoft.com/office/drawing/2014/main" id="{56F93F63-9D06-4EC0-18E6-9DF0E3AC2D7F}"/>
              </a:ext>
            </a:extLst>
          </p:cNvPr>
          <p:cNvSpPr txBox="1"/>
          <p:nvPr/>
        </p:nvSpPr>
        <p:spPr>
          <a:xfrm rot="18531292">
            <a:off x="5509582" y="2552117"/>
            <a:ext cx="421898" cy="103766"/>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Dania</a:t>
            </a:r>
          </a:p>
        </p:txBody>
      </p:sp>
      <p:sp>
        <p:nvSpPr>
          <p:cNvPr id="6162" name="TextBox 6161">
            <a:extLst>
              <a:ext uri="{FF2B5EF4-FFF2-40B4-BE49-F238E27FC236}">
                <a16:creationId xmlns:a16="http://schemas.microsoft.com/office/drawing/2014/main" id="{4F2DAEC0-9876-4434-3E9F-271CEDCF84E5}"/>
              </a:ext>
            </a:extLst>
          </p:cNvPr>
          <p:cNvSpPr txBox="1"/>
          <p:nvPr/>
        </p:nvSpPr>
        <p:spPr>
          <a:xfrm rot="18531292">
            <a:off x="5655506" y="2546669"/>
            <a:ext cx="421898" cy="117185"/>
          </a:xfrm>
          <a:prstGeom prst="rect">
            <a:avLst/>
          </a:prstGeom>
          <a:solidFill>
            <a:schemeClr val="bg1"/>
          </a:solidFill>
        </p:spPr>
        <p:txBody>
          <a:bodyPr wrap="square" lIns="0" tIns="0" rIns="0" bIns="0" rtlCol="0" anchor="ctr" anchorCtr="0">
            <a:noAutofit/>
          </a:bodyPr>
          <a:lstStyle/>
          <a:p>
            <a:pPr algn="r"/>
            <a:r>
              <a:rPr lang="pl-PL" sz="700">
                <a:solidFill>
                  <a:schemeClr val="tx1"/>
                </a:solidFill>
                <a:latin typeface="EC Square Sans Pro" panose="020B0506040000020004" pitchFamily="34" charset="0"/>
              </a:rPr>
              <a:t>Niemcy</a:t>
            </a:r>
          </a:p>
        </p:txBody>
      </p:sp>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5163938" y="2643125"/>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82" name="TextBox 6181">
            <a:extLst>
              <a:ext uri="{FF2B5EF4-FFF2-40B4-BE49-F238E27FC236}">
                <a16:creationId xmlns:a16="http://schemas.microsoft.com/office/drawing/2014/main" id="{FFB06E72-A1CF-7D74-1565-439223CAB1E0}"/>
              </a:ext>
            </a:extLst>
          </p:cNvPr>
          <p:cNvSpPr txBox="1"/>
          <p:nvPr/>
        </p:nvSpPr>
        <p:spPr>
          <a:xfrm>
            <a:off x="347663" y="3396996"/>
            <a:ext cx="673328" cy="2202153"/>
          </a:xfrm>
          <a:prstGeom prst="rect">
            <a:avLst/>
          </a:prstGeom>
          <a:solidFill>
            <a:schemeClr val="bg1"/>
          </a:solidFill>
        </p:spPr>
        <p:txBody>
          <a:bodyPr wrap="square" lIns="0" tIns="0" rIns="0" bIns="0" rtlCol="0" anchor="t" anchorCtr="0">
            <a:noAutofit/>
          </a:bodyPr>
          <a:lstStyle/>
          <a:p>
            <a:pPr algn="r"/>
            <a:r>
              <a:rPr lang="pl-PL" sz="520" dirty="0">
                <a:solidFill>
                  <a:schemeClr val="tx1"/>
                </a:solidFill>
                <a:latin typeface="EC Square Sans Pro" panose="020B0506040000020004" pitchFamily="34" charset="0"/>
              </a:rPr>
              <a:t>Hiszpania</a:t>
            </a:r>
          </a:p>
          <a:p>
            <a:pPr algn="r"/>
            <a:r>
              <a:rPr lang="pl-PL" sz="520" dirty="0">
                <a:solidFill>
                  <a:schemeClr val="tx1"/>
                </a:solidFill>
                <a:latin typeface="EC Square Sans Pro" panose="020B0506040000020004" pitchFamily="34" charset="0"/>
              </a:rPr>
              <a:t>Francja</a:t>
            </a:r>
          </a:p>
          <a:p>
            <a:pPr algn="r"/>
            <a:r>
              <a:rPr lang="pl-PL" sz="520" dirty="0">
                <a:solidFill>
                  <a:schemeClr val="tx1"/>
                </a:solidFill>
                <a:latin typeface="EC Square Sans Pro" panose="020B0506040000020004" pitchFamily="34" charset="0"/>
              </a:rPr>
              <a:t>Niemcy</a:t>
            </a:r>
          </a:p>
          <a:p>
            <a:pPr algn="r"/>
            <a:r>
              <a:rPr lang="pl-PL" sz="520" dirty="0">
                <a:solidFill>
                  <a:schemeClr val="tx1"/>
                </a:solidFill>
                <a:latin typeface="EC Square Sans Pro" panose="020B0506040000020004" pitchFamily="34" charset="0"/>
              </a:rPr>
              <a:t>Włochy</a:t>
            </a:r>
          </a:p>
          <a:p>
            <a:pPr algn="r"/>
            <a:r>
              <a:rPr lang="pl-PL" sz="520" dirty="0">
                <a:solidFill>
                  <a:schemeClr val="tx1"/>
                </a:solidFill>
                <a:latin typeface="EC Square Sans Pro" panose="020B0506040000020004" pitchFamily="34" charset="0"/>
              </a:rPr>
              <a:t>Rumunia</a:t>
            </a:r>
          </a:p>
          <a:p>
            <a:pPr algn="r"/>
            <a:r>
              <a:rPr lang="pl-PL" sz="520" dirty="0">
                <a:solidFill>
                  <a:schemeClr val="tx1"/>
                </a:solidFill>
                <a:latin typeface="EC Square Sans Pro" panose="020B0506040000020004" pitchFamily="34" charset="0"/>
              </a:rPr>
              <a:t>Polska</a:t>
            </a:r>
          </a:p>
          <a:p>
            <a:pPr algn="r"/>
            <a:r>
              <a:rPr lang="pl-PL" sz="520" dirty="0">
                <a:solidFill>
                  <a:schemeClr val="tx1"/>
                </a:solidFill>
                <a:latin typeface="EC Square Sans Pro" panose="020B0506040000020004" pitchFamily="34" charset="0"/>
              </a:rPr>
              <a:t>Holandia</a:t>
            </a:r>
          </a:p>
          <a:p>
            <a:pPr algn="r"/>
            <a:r>
              <a:rPr lang="pl-PL" sz="520" dirty="0">
                <a:solidFill>
                  <a:schemeClr val="tx1"/>
                </a:solidFill>
                <a:latin typeface="EC Square Sans Pro" panose="020B0506040000020004" pitchFamily="34" charset="0"/>
              </a:rPr>
              <a:t>Dania</a:t>
            </a:r>
          </a:p>
          <a:p>
            <a:pPr algn="r"/>
            <a:r>
              <a:rPr lang="pl-PL" sz="520" dirty="0">
                <a:solidFill>
                  <a:schemeClr val="tx1"/>
                </a:solidFill>
                <a:latin typeface="EC Square Sans Pro" panose="020B0506040000020004" pitchFamily="34" charset="0"/>
              </a:rPr>
              <a:t>Irlandia</a:t>
            </a:r>
          </a:p>
          <a:p>
            <a:pPr algn="r"/>
            <a:r>
              <a:rPr lang="pl-PL" sz="520" dirty="0">
                <a:solidFill>
                  <a:schemeClr val="tx1"/>
                </a:solidFill>
                <a:latin typeface="EC Square Sans Pro" panose="020B0506040000020004" pitchFamily="34" charset="0"/>
              </a:rPr>
              <a:t>Grecja</a:t>
            </a:r>
          </a:p>
          <a:p>
            <a:pPr algn="r"/>
            <a:r>
              <a:rPr lang="pl-PL" sz="520" dirty="0">
                <a:solidFill>
                  <a:schemeClr val="tx1"/>
                </a:solidFill>
                <a:latin typeface="EC Square Sans Pro" panose="020B0506040000020004" pitchFamily="34" charset="0"/>
              </a:rPr>
              <a:t>Belgia</a:t>
            </a:r>
          </a:p>
          <a:p>
            <a:pPr algn="r"/>
            <a:r>
              <a:rPr lang="pl-PL" sz="520" dirty="0">
                <a:solidFill>
                  <a:schemeClr val="tx1"/>
                </a:solidFill>
                <a:latin typeface="EC Square Sans Pro" panose="020B0506040000020004" pitchFamily="34" charset="0"/>
              </a:rPr>
              <a:t>Portugalia</a:t>
            </a:r>
          </a:p>
          <a:p>
            <a:pPr algn="r"/>
            <a:r>
              <a:rPr lang="pl-PL" sz="520" dirty="0">
                <a:solidFill>
                  <a:schemeClr val="tx1"/>
                </a:solidFill>
                <a:latin typeface="EC Square Sans Pro" panose="020B0506040000020004" pitchFamily="34" charset="0"/>
              </a:rPr>
              <a:t>Austria</a:t>
            </a:r>
          </a:p>
          <a:p>
            <a:pPr algn="r"/>
            <a:r>
              <a:rPr lang="pl-PL" sz="520" dirty="0">
                <a:solidFill>
                  <a:schemeClr val="tx1"/>
                </a:solidFill>
                <a:latin typeface="EC Square Sans Pro" panose="020B0506040000020004" pitchFamily="34" charset="0"/>
              </a:rPr>
              <a:t>Węgry</a:t>
            </a:r>
          </a:p>
          <a:p>
            <a:pPr algn="r"/>
            <a:r>
              <a:rPr lang="pl-PL" sz="520" dirty="0">
                <a:solidFill>
                  <a:schemeClr val="tx1"/>
                </a:solidFill>
                <a:latin typeface="EC Square Sans Pro" panose="020B0506040000020004" pitchFamily="34" charset="0"/>
              </a:rPr>
              <a:t>Szwecja</a:t>
            </a:r>
          </a:p>
          <a:p>
            <a:pPr algn="r"/>
            <a:r>
              <a:rPr lang="pl-PL" sz="520" dirty="0">
                <a:solidFill>
                  <a:schemeClr val="tx1"/>
                </a:solidFill>
                <a:latin typeface="EC Square Sans Pro" panose="020B0506040000020004" pitchFamily="34" charset="0"/>
              </a:rPr>
              <a:t>Czechy</a:t>
            </a:r>
          </a:p>
          <a:p>
            <a:pPr algn="r"/>
            <a:r>
              <a:rPr lang="pl-PL" sz="520" dirty="0">
                <a:solidFill>
                  <a:schemeClr val="tx1"/>
                </a:solidFill>
                <a:latin typeface="EC Square Sans Pro" panose="020B0506040000020004" pitchFamily="34" charset="0"/>
              </a:rPr>
              <a:t>Bułgaria</a:t>
            </a:r>
          </a:p>
          <a:p>
            <a:pPr algn="r"/>
            <a:r>
              <a:rPr lang="pl-PL" sz="520" dirty="0">
                <a:solidFill>
                  <a:schemeClr val="tx1"/>
                </a:solidFill>
                <a:latin typeface="EC Square Sans Pro" panose="020B0506040000020004" pitchFamily="34" charset="0"/>
              </a:rPr>
              <a:t>Chorwacja</a:t>
            </a:r>
          </a:p>
          <a:p>
            <a:pPr algn="r"/>
            <a:r>
              <a:rPr lang="pl-PL" sz="520" dirty="0">
                <a:solidFill>
                  <a:schemeClr val="tx1"/>
                </a:solidFill>
                <a:latin typeface="EC Square Sans Pro" panose="020B0506040000020004" pitchFamily="34" charset="0"/>
              </a:rPr>
              <a:t>Finlandia</a:t>
            </a:r>
          </a:p>
          <a:p>
            <a:pPr algn="r"/>
            <a:r>
              <a:rPr lang="pl-PL" sz="520" dirty="0">
                <a:solidFill>
                  <a:schemeClr val="tx1"/>
                </a:solidFill>
                <a:latin typeface="EC Square Sans Pro" panose="020B0506040000020004" pitchFamily="34" charset="0"/>
              </a:rPr>
              <a:t>Litwa</a:t>
            </a:r>
          </a:p>
          <a:p>
            <a:pPr algn="r"/>
            <a:r>
              <a:rPr lang="pl-PL" sz="520" dirty="0">
                <a:solidFill>
                  <a:schemeClr val="tx1"/>
                </a:solidFill>
                <a:latin typeface="EC Square Sans Pro" panose="020B0506040000020004" pitchFamily="34" charset="0"/>
              </a:rPr>
              <a:t>Słowacja</a:t>
            </a:r>
          </a:p>
          <a:p>
            <a:pPr algn="r"/>
            <a:r>
              <a:rPr lang="pl-PL" sz="520" dirty="0">
                <a:solidFill>
                  <a:schemeClr val="tx1"/>
                </a:solidFill>
                <a:latin typeface="EC Square Sans Pro" panose="020B0506040000020004" pitchFamily="34" charset="0"/>
              </a:rPr>
              <a:t>Cypr</a:t>
            </a:r>
          </a:p>
          <a:p>
            <a:pPr algn="r"/>
            <a:r>
              <a:rPr lang="pl-PL" sz="520" dirty="0">
                <a:solidFill>
                  <a:schemeClr val="tx1"/>
                </a:solidFill>
                <a:latin typeface="EC Square Sans Pro" panose="020B0506040000020004" pitchFamily="34" charset="0"/>
              </a:rPr>
              <a:t>Słowenia</a:t>
            </a:r>
          </a:p>
          <a:p>
            <a:pPr algn="r"/>
            <a:r>
              <a:rPr lang="pl-PL" sz="520" dirty="0">
                <a:solidFill>
                  <a:schemeClr val="tx1"/>
                </a:solidFill>
                <a:latin typeface="EC Square Sans Pro" panose="020B0506040000020004" pitchFamily="34" charset="0"/>
              </a:rPr>
              <a:t>Łotwa</a:t>
            </a:r>
          </a:p>
          <a:p>
            <a:pPr algn="r"/>
            <a:r>
              <a:rPr lang="pl-PL" sz="520" dirty="0">
                <a:solidFill>
                  <a:schemeClr val="tx1"/>
                </a:solidFill>
                <a:latin typeface="EC Square Sans Pro" panose="020B0506040000020004" pitchFamily="34" charset="0"/>
              </a:rPr>
              <a:t>Estonia</a:t>
            </a:r>
          </a:p>
          <a:p>
            <a:pPr algn="r"/>
            <a:r>
              <a:rPr lang="pl-PL" sz="520" dirty="0">
                <a:solidFill>
                  <a:schemeClr val="tx1"/>
                </a:solidFill>
                <a:latin typeface="EC Square Sans Pro" panose="020B0506040000020004" pitchFamily="34" charset="0"/>
              </a:rPr>
              <a:t>Luksemburg</a:t>
            </a:r>
          </a:p>
          <a:p>
            <a:pPr algn="r"/>
            <a:r>
              <a:rPr lang="pl-PL" sz="520" dirty="0">
                <a:solidFill>
                  <a:schemeClr val="tx1"/>
                </a:solidFill>
                <a:latin typeface="EC Square Sans Pro" panose="020B0506040000020004" pitchFamily="34" charset="0"/>
              </a:rPr>
              <a:t>Malta</a:t>
            </a:r>
          </a:p>
        </p:txBody>
      </p:sp>
      <p:sp>
        <p:nvSpPr>
          <p:cNvPr id="11" name="Rectángulo: esquinas redondeadas 10">
            <a:extLst>
              <a:ext uri="{FF2B5EF4-FFF2-40B4-BE49-F238E27FC236}">
                <a16:creationId xmlns:a16="http://schemas.microsoft.com/office/drawing/2014/main" id="{D121B73E-E0EE-4166-B1E2-BC54E9278428}"/>
              </a:ext>
            </a:extLst>
          </p:cNvPr>
          <p:cNvSpPr/>
          <p:nvPr/>
        </p:nvSpPr>
        <p:spPr>
          <a:xfrm>
            <a:off x="101033" y="3754842"/>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6183" name="TextBox 6182">
            <a:extLst>
              <a:ext uri="{FF2B5EF4-FFF2-40B4-BE49-F238E27FC236}">
                <a16:creationId xmlns:a16="http://schemas.microsoft.com/office/drawing/2014/main" id="{466D9E85-7EBE-A9B7-841E-41C399BCE66D}"/>
              </a:ext>
            </a:extLst>
          </p:cNvPr>
          <p:cNvSpPr txBox="1"/>
          <p:nvPr/>
        </p:nvSpPr>
        <p:spPr>
          <a:xfrm>
            <a:off x="2091026" y="6025295"/>
            <a:ext cx="735993" cy="160875"/>
          </a:xfrm>
          <a:prstGeom prst="rect">
            <a:avLst/>
          </a:prstGeom>
          <a:solidFill>
            <a:schemeClr val="bg1"/>
          </a:solidFill>
        </p:spPr>
        <p:txBody>
          <a:bodyPr wrap="square" lIns="0" tIns="0" rIns="0" bIns="0" rtlCol="0" anchor="t" anchorCtr="0">
            <a:noAutofit/>
          </a:bodyPr>
          <a:lstStyle/>
          <a:p>
            <a:pPr algn="l"/>
            <a:r>
              <a:rPr lang="pl-PL" sz="600" b="1" dirty="0">
                <a:solidFill>
                  <a:schemeClr val="tx1"/>
                </a:solidFill>
                <a:latin typeface="EC Square Sans Pro" panose="020B0506040000020004" pitchFamily="34" charset="0"/>
              </a:rPr>
              <a:t>Bydło</a:t>
            </a:r>
          </a:p>
        </p:txBody>
      </p:sp>
      <p:sp>
        <p:nvSpPr>
          <p:cNvPr id="6184" name="TextBox 6183">
            <a:extLst>
              <a:ext uri="{FF2B5EF4-FFF2-40B4-BE49-F238E27FC236}">
                <a16:creationId xmlns:a16="http://schemas.microsoft.com/office/drawing/2014/main" id="{5B090FE8-76E9-07F4-5492-3D611C824830}"/>
              </a:ext>
            </a:extLst>
          </p:cNvPr>
          <p:cNvSpPr txBox="1"/>
          <p:nvPr/>
        </p:nvSpPr>
        <p:spPr>
          <a:xfrm>
            <a:off x="2976245" y="6023170"/>
            <a:ext cx="287655" cy="296738"/>
          </a:xfrm>
          <a:prstGeom prst="rect">
            <a:avLst/>
          </a:prstGeom>
          <a:solidFill>
            <a:schemeClr val="bg1"/>
          </a:solidFill>
        </p:spPr>
        <p:txBody>
          <a:bodyPr wrap="square" lIns="0" tIns="0" rIns="0" bIns="0" rtlCol="0" anchor="t" anchorCtr="0">
            <a:noAutofit/>
          </a:bodyPr>
          <a:lstStyle/>
          <a:p>
            <a:pPr algn="l"/>
            <a:r>
              <a:rPr lang="pl-PL" sz="600" b="1" dirty="0">
                <a:solidFill>
                  <a:schemeClr val="tx1"/>
                </a:solidFill>
                <a:latin typeface="EC Square Sans Pro" panose="020B0506040000020004" pitchFamily="34" charset="0"/>
              </a:rPr>
              <a:t>Trzoda chlewna</a:t>
            </a:r>
          </a:p>
        </p:txBody>
      </p:sp>
      <p:sp>
        <p:nvSpPr>
          <p:cNvPr id="6185" name="TextBox 6184">
            <a:extLst>
              <a:ext uri="{FF2B5EF4-FFF2-40B4-BE49-F238E27FC236}">
                <a16:creationId xmlns:a16="http://schemas.microsoft.com/office/drawing/2014/main" id="{784E5563-E9A0-81D7-C81D-63E51118163E}"/>
              </a:ext>
            </a:extLst>
          </p:cNvPr>
          <p:cNvSpPr txBox="1"/>
          <p:nvPr/>
        </p:nvSpPr>
        <p:spPr>
          <a:xfrm>
            <a:off x="3338196" y="6029519"/>
            <a:ext cx="316251" cy="160875"/>
          </a:xfrm>
          <a:prstGeom prst="rect">
            <a:avLst/>
          </a:prstGeom>
          <a:solidFill>
            <a:schemeClr val="bg1"/>
          </a:solidFill>
        </p:spPr>
        <p:txBody>
          <a:bodyPr wrap="square" lIns="0" tIns="0" rIns="0" bIns="0" rtlCol="0" anchor="t" anchorCtr="0">
            <a:noAutofit/>
          </a:bodyPr>
          <a:lstStyle/>
          <a:p>
            <a:pPr algn="l"/>
            <a:r>
              <a:rPr lang="pl-PL" sz="600" b="1" dirty="0">
                <a:solidFill>
                  <a:schemeClr val="tx1"/>
                </a:solidFill>
                <a:latin typeface="EC Square Sans Pro" panose="020B0506040000020004" pitchFamily="34" charset="0"/>
              </a:rPr>
              <a:t>Owce</a:t>
            </a:r>
          </a:p>
        </p:txBody>
      </p:sp>
      <p:sp>
        <p:nvSpPr>
          <p:cNvPr id="6186" name="TextBox 6185">
            <a:extLst>
              <a:ext uri="{FF2B5EF4-FFF2-40B4-BE49-F238E27FC236}">
                <a16:creationId xmlns:a16="http://schemas.microsoft.com/office/drawing/2014/main" id="{B999233B-8969-ABA7-83B7-B2121B1D18E7}"/>
              </a:ext>
            </a:extLst>
          </p:cNvPr>
          <p:cNvSpPr txBox="1"/>
          <p:nvPr/>
        </p:nvSpPr>
        <p:spPr>
          <a:xfrm>
            <a:off x="3813320" y="6023168"/>
            <a:ext cx="316251" cy="160875"/>
          </a:xfrm>
          <a:prstGeom prst="rect">
            <a:avLst/>
          </a:prstGeom>
          <a:solidFill>
            <a:schemeClr val="bg1"/>
          </a:solidFill>
        </p:spPr>
        <p:txBody>
          <a:bodyPr wrap="square" lIns="0" tIns="0" rIns="0" bIns="0" rtlCol="0" anchor="t" anchorCtr="0">
            <a:noAutofit/>
          </a:bodyPr>
          <a:lstStyle/>
          <a:p>
            <a:pPr algn="l"/>
            <a:r>
              <a:rPr lang="pl-PL" sz="600" b="1">
                <a:solidFill>
                  <a:schemeClr val="tx1"/>
                </a:solidFill>
                <a:latin typeface="EC Square Sans Pro" panose="020B0506040000020004" pitchFamily="34" charset="0"/>
              </a:rPr>
              <a:t>Kozy</a:t>
            </a:r>
          </a:p>
        </p:txBody>
      </p:sp>
      <p:sp>
        <p:nvSpPr>
          <p:cNvPr id="6187" name="TextBox 6186">
            <a:extLst>
              <a:ext uri="{FF2B5EF4-FFF2-40B4-BE49-F238E27FC236}">
                <a16:creationId xmlns:a16="http://schemas.microsoft.com/office/drawing/2014/main" id="{0B5D5017-4783-FEB1-5FD3-1C8E41516643}"/>
              </a:ext>
            </a:extLst>
          </p:cNvPr>
          <p:cNvSpPr txBox="1"/>
          <p:nvPr/>
        </p:nvSpPr>
        <p:spPr>
          <a:xfrm>
            <a:off x="47134" y="6286327"/>
            <a:ext cx="4993073" cy="552083"/>
          </a:xfrm>
          <a:prstGeom prst="rect">
            <a:avLst/>
          </a:prstGeom>
          <a:solidFill>
            <a:schemeClr val="bg1"/>
          </a:solidFill>
        </p:spPr>
        <p:txBody>
          <a:bodyPr wrap="square" lIns="0" tIns="0" rIns="0" bIns="0" rtlCol="0" anchor="t" anchorCtr="0">
            <a:noAutofit/>
          </a:bodyPr>
          <a:lstStyle/>
          <a:p>
            <a:pPr algn="l"/>
            <a:r>
              <a:rPr lang="pl-PL" sz="800" dirty="0">
                <a:solidFill>
                  <a:schemeClr val="tx1"/>
                </a:solidFill>
                <a:latin typeface="EC Square Sans Pro" panose="020B0506040000020004" pitchFamily="34" charset="0"/>
              </a:rPr>
              <a:t>Uwaga: obejmuje dane szacunkowe i dane wstępne.</a:t>
            </a:r>
          </a:p>
          <a:p>
            <a:pPr algn="l"/>
            <a:r>
              <a:rPr lang="pl-PL" sz="800" dirty="0">
                <a:solidFill>
                  <a:schemeClr val="tx1"/>
                </a:solidFill>
                <a:latin typeface="EC Square Sans Pro" panose="020B0506040000020004" pitchFamily="34" charset="0"/>
              </a:rPr>
              <a:t>*Oznaczenie to nie narusza stanowisk w sprawie statusu i jest zgodne z rezolucją Rady Bezpieczeństwa ONZ nr 124 oraz opinią Międzynarodowego Trybunału Sprawiedliwości w sprawie Deklaracji niepodległości Kosowa.</a:t>
            </a:r>
          </a:p>
          <a:p>
            <a:pPr algn="l"/>
            <a:r>
              <a:rPr lang="pl-PL" sz="800" i="1" dirty="0">
                <a:solidFill>
                  <a:schemeClr val="tx1"/>
                </a:solidFill>
                <a:latin typeface="EC Square Sans Pro" panose="020B0506040000020004" pitchFamily="34" charset="0"/>
              </a:rPr>
              <a:t>Źródło:</a:t>
            </a:r>
            <a:r>
              <a:rPr lang="pl-PL" sz="800" dirty="0">
                <a:solidFill>
                  <a:schemeClr val="tx1"/>
                </a:solidFill>
                <a:latin typeface="EC Square Sans Pro" panose="020B0506040000020004" pitchFamily="34" charset="0"/>
              </a:rPr>
              <a:t> Eurostat (kody danych online: </a:t>
            </a:r>
            <a:r>
              <a:rPr lang="pl-PL" sz="800" dirty="0" err="1">
                <a:solidFill>
                  <a:schemeClr val="tx1"/>
                </a:solidFill>
                <a:latin typeface="EC Square Sans Pro" panose="020B0506040000020004" pitchFamily="34" charset="0"/>
              </a:rPr>
              <a:t>apro_mt_lscatl</a:t>
            </a:r>
            <a:r>
              <a:rPr lang="pl-PL" sz="800" dirty="0">
                <a:solidFill>
                  <a:schemeClr val="tx1"/>
                </a:solidFill>
                <a:latin typeface="EC Square Sans Pro" panose="020B0506040000020004" pitchFamily="34" charset="0"/>
              </a:rPr>
              <a:t>, </a:t>
            </a:r>
            <a:r>
              <a:rPr lang="pl-PL" sz="800" dirty="0" err="1">
                <a:solidFill>
                  <a:schemeClr val="tx1"/>
                </a:solidFill>
                <a:latin typeface="EC Square Sans Pro" panose="020B0506040000020004" pitchFamily="34" charset="0"/>
              </a:rPr>
              <a:t>apro_mt_lspig</a:t>
            </a:r>
            <a:r>
              <a:rPr lang="pl-PL" sz="800" dirty="0">
                <a:solidFill>
                  <a:schemeClr val="tx1"/>
                </a:solidFill>
                <a:latin typeface="EC Square Sans Pro" panose="020B0506040000020004" pitchFamily="34" charset="0"/>
              </a:rPr>
              <a:t>, </a:t>
            </a:r>
            <a:r>
              <a:rPr lang="pl-PL" sz="800" dirty="0" err="1">
                <a:solidFill>
                  <a:schemeClr val="tx1"/>
                </a:solidFill>
                <a:latin typeface="EC Square Sans Pro" panose="020B0506040000020004" pitchFamily="34" charset="0"/>
              </a:rPr>
              <a:t>apro_mt_lssheep</a:t>
            </a:r>
            <a:r>
              <a:rPr lang="pl-PL" sz="800" dirty="0">
                <a:solidFill>
                  <a:schemeClr val="tx1"/>
                </a:solidFill>
                <a:latin typeface="EC Square Sans Pro" panose="020B0506040000020004" pitchFamily="34" charset="0"/>
              </a:rPr>
              <a:t>, </a:t>
            </a:r>
            <a:r>
              <a:rPr lang="pl-PL" sz="800" dirty="0" err="1">
                <a:solidFill>
                  <a:schemeClr val="tx1"/>
                </a:solidFill>
                <a:latin typeface="EC Square Sans Pro" panose="020B0506040000020004" pitchFamily="34" charset="0"/>
              </a:rPr>
              <a:t>apro_mt_lsgoat</a:t>
            </a:r>
            <a:r>
              <a:rPr lang="pl-PL" sz="800" dirty="0">
                <a:solidFill>
                  <a:schemeClr val="tx1"/>
                </a:solidFill>
                <a:latin typeface="EC Square Sans Pro" panose="020B0506040000020004" pitchFamily="34" charset="0"/>
              </a:rPr>
              <a:t>)</a:t>
            </a:r>
          </a:p>
        </p:txBody>
      </p:sp>
      <p:sp>
        <p:nvSpPr>
          <p:cNvPr id="6188" name="TextBox 6187">
            <a:extLst>
              <a:ext uri="{FF2B5EF4-FFF2-40B4-BE49-F238E27FC236}">
                <a16:creationId xmlns:a16="http://schemas.microsoft.com/office/drawing/2014/main" id="{B3801952-6A65-86C4-FEA2-259DAFB7A9D4}"/>
              </a:ext>
            </a:extLst>
          </p:cNvPr>
          <p:cNvSpPr txBox="1"/>
          <p:nvPr/>
        </p:nvSpPr>
        <p:spPr>
          <a:xfrm>
            <a:off x="6278880" y="3202252"/>
            <a:ext cx="2941320" cy="372797"/>
          </a:xfrm>
          <a:prstGeom prst="rect">
            <a:avLst/>
          </a:prstGeom>
          <a:solidFill>
            <a:schemeClr val="bg1"/>
          </a:solidFill>
        </p:spPr>
        <p:txBody>
          <a:bodyPr wrap="square" lIns="0" tIns="0" rIns="0" bIns="0" rtlCol="0" anchor="t" anchorCtr="0">
            <a:noAutofit/>
          </a:bodyPr>
          <a:lstStyle/>
          <a:p>
            <a:pPr algn="l"/>
            <a:r>
              <a:rPr lang="pl-PL" sz="1300" b="1" dirty="0">
                <a:solidFill>
                  <a:schemeClr val="tx1"/>
                </a:solidFill>
                <a:latin typeface="EC Square Sans Pro" panose="020B0506040000020004" pitchFamily="34" charset="0"/>
              </a:rPr>
              <a:t>Populacja zwierząt gospodarskich</a:t>
            </a:r>
          </a:p>
          <a:p>
            <a:pPr algn="l"/>
            <a:r>
              <a:rPr lang="pl-PL" sz="1050" dirty="0">
                <a:solidFill>
                  <a:schemeClr val="tx1"/>
                </a:solidFill>
                <a:latin typeface="EC Square Sans Pro" panose="020B0506040000020004" pitchFamily="34" charset="0"/>
              </a:rPr>
              <a:t>(% całkowitej liczby sztuk bydła. 2020)</a:t>
            </a:r>
          </a:p>
        </p:txBody>
      </p:sp>
      <p:sp>
        <p:nvSpPr>
          <p:cNvPr id="6189" name="TextBox 6188">
            <a:extLst>
              <a:ext uri="{FF2B5EF4-FFF2-40B4-BE49-F238E27FC236}">
                <a16:creationId xmlns:a16="http://schemas.microsoft.com/office/drawing/2014/main" id="{78093EB8-815F-409C-2E56-7385A2906276}"/>
              </a:ext>
            </a:extLst>
          </p:cNvPr>
          <p:cNvSpPr txBox="1"/>
          <p:nvPr/>
        </p:nvSpPr>
        <p:spPr>
          <a:xfrm rot="16200000">
            <a:off x="9050779" y="3464322"/>
            <a:ext cx="542226" cy="5318310"/>
          </a:xfrm>
          <a:prstGeom prst="rect">
            <a:avLst/>
          </a:prstGeom>
          <a:solidFill>
            <a:schemeClr val="bg1"/>
          </a:solidFill>
        </p:spPr>
        <p:txBody>
          <a:bodyPr wrap="square" lIns="0" tIns="0" rIns="0" bIns="0" rtlCol="0" anchor="t" anchorCtr="0">
            <a:noAutofit/>
          </a:bodyPr>
          <a:lstStyle/>
          <a:p>
            <a:pPr algn="r">
              <a:spcAft>
                <a:spcPts val="450"/>
              </a:spcAft>
            </a:pPr>
            <a:r>
              <a:rPr lang="pl-PL" sz="800" dirty="0">
                <a:solidFill>
                  <a:schemeClr val="tx1"/>
                </a:solidFill>
                <a:latin typeface="EC Square Sans Pro" panose="020B0506040000020004" pitchFamily="34" charset="0"/>
              </a:rPr>
              <a:t>UE</a:t>
            </a:r>
          </a:p>
          <a:p>
            <a:pPr algn="r">
              <a:spcAft>
                <a:spcPts val="450"/>
              </a:spcAft>
            </a:pPr>
            <a:endParaRPr lang="en-US" sz="800" dirty="0">
              <a:solidFill>
                <a:schemeClr val="tx1"/>
              </a:solidFill>
              <a:latin typeface="EC Square Sans Pro" panose="020B0506040000020004" pitchFamily="34" charset="0"/>
            </a:endParaRPr>
          </a:p>
          <a:p>
            <a:pPr algn="r">
              <a:spcAft>
                <a:spcPts val="450"/>
              </a:spcAft>
            </a:pPr>
            <a:r>
              <a:rPr lang="pl-PL" sz="800" dirty="0">
                <a:solidFill>
                  <a:schemeClr val="tx1"/>
                </a:solidFill>
                <a:latin typeface="EC Square Sans Pro" panose="020B0506040000020004" pitchFamily="34" charset="0"/>
              </a:rPr>
              <a:t>Luksemburg</a:t>
            </a:r>
          </a:p>
          <a:p>
            <a:pPr algn="r">
              <a:spcAft>
                <a:spcPts val="450"/>
              </a:spcAft>
            </a:pPr>
            <a:r>
              <a:rPr lang="pl-PL" sz="800" dirty="0">
                <a:solidFill>
                  <a:schemeClr val="tx1"/>
                </a:solidFill>
                <a:latin typeface="EC Square Sans Pro" panose="020B0506040000020004" pitchFamily="34" charset="0"/>
              </a:rPr>
              <a:t>Irlandia</a:t>
            </a:r>
          </a:p>
          <a:p>
            <a:pPr algn="r">
              <a:spcAft>
                <a:spcPts val="450"/>
              </a:spcAft>
            </a:pPr>
            <a:r>
              <a:rPr lang="pl-PL" sz="800" dirty="0">
                <a:solidFill>
                  <a:schemeClr val="tx1"/>
                </a:solidFill>
                <a:latin typeface="EC Square Sans Pro" panose="020B0506040000020004" pitchFamily="34" charset="0"/>
              </a:rPr>
              <a:t>Słowenia</a:t>
            </a:r>
          </a:p>
          <a:p>
            <a:pPr algn="r">
              <a:spcAft>
                <a:spcPts val="450"/>
              </a:spcAft>
            </a:pPr>
            <a:r>
              <a:rPr lang="pl-PL" sz="800" dirty="0">
                <a:solidFill>
                  <a:schemeClr val="tx1"/>
                </a:solidFill>
                <a:latin typeface="EC Square Sans Pro" panose="020B0506040000020004" pitchFamily="34" charset="0"/>
              </a:rPr>
              <a:t>Litwa</a:t>
            </a:r>
          </a:p>
          <a:p>
            <a:pPr algn="r">
              <a:spcAft>
                <a:spcPts val="450"/>
              </a:spcAft>
            </a:pPr>
            <a:r>
              <a:rPr lang="pl-PL" sz="800" dirty="0">
                <a:solidFill>
                  <a:schemeClr val="tx1"/>
                </a:solidFill>
                <a:latin typeface="EC Square Sans Pro" panose="020B0506040000020004" pitchFamily="34" charset="0"/>
              </a:rPr>
              <a:t>Francja</a:t>
            </a:r>
          </a:p>
          <a:p>
            <a:pPr algn="r">
              <a:spcAft>
                <a:spcPts val="450"/>
              </a:spcAft>
            </a:pPr>
            <a:r>
              <a:rPr lang="pl-PL" sz="800" dirty="0">
                <a:solidFill>
                  <a:schemeClr val="tx1"/>
                </a:solidFill>
                <a:latin typeface="EC Square Sans Pro" panose="020B0506040000020004" pitchFamily="34" charset="0"/>
              </a:rPr>
              <a:t>Estonia</a:t>
            </a:r>
          </a:p>
          <a:p>
            <a:pPr algn="r">
              <a:spcAft>
                <a:spcPts val="450"/>
              </a:spcAft>
            </a:pPr>
            <a:r>
              <a:rPr lang="pl-PL" sz="800" dirty="0">
                <a:solidFill>
                  <a:schemeClr val="tx1"/>
                </a:solidFill>
                <a:latin typeface="EC Square Sans Pro" panose="020B0506040000020004" pitchFamily="34" charset="0"/>
              </a:rPr>
              <a:t>Łotwa</a:t>
            </a:r>
          </a:p>
          <a:p>
            <a:pPr algn="r">
              <a:spcAft>
                <a:spcPts val="450"/>
              </a:spcAft>
            </a:pPr>
            <a:r>
              <a:rPr lang="pl-PL" sz="800" dirty="0">
                <a:solidFill>
                  <a:schemeClr val="tx1"/>
                </a:solidFill>
                <a:latin typeface="EC Square Sans Pro" panose="020B0506040000020004" pitchFamily="34" charset="0"/>
              </a:rPr>
              <a:t>Czechy</a:t>
            </a:r>
          </a:p>
          <a:p>
            <a:pPr algn="r">
              <a:spcAft>
                <a:spcPts val="450"/>
              </a:spcAft>
            </a:pPr>
            <a:r>
              <a:rPr lang="pl-PL" sz="800" dirty="0">
                <a:solidFill>
                  <a:schemeClr val="tx1"/>
                </a:solidFill>
                <a:latin typeface="EC Square Sans Pro" panose="020B0506040000020004" pitchFamily="34" charset="0"/>
              </a:rPr>
              <a:t>Finlandia</a:t>
            </a:r>
          </a:p>
          <a:p>
            <a:pPr algn="r">
              <a:spcAft>
                <a:spcPts val="450"/>
              </a:spcAft>
            </a:pPr>
            <a:r>
              <a:rPr lang="pl-PL" sz="800" dirty="0">
                <a:solidFill>
                  <a:schemeClr val="tx1"/>
                </a:solidFill>
                <a:latin typeface="EC Square Sans Pro" panose="020B0506040000020004" pitchFamily="34" charset="0"/>
              </a:rPr>
              <a:t>Szwecja</a:t>
            </a:r>
          </a:p>
          <a:p>
            <a:pPr algn="r">
              <a:spcAft>
                <a:spcPts val="450"/>
              </a:spcAft>
            </a:pPr>
            <a:r>
              <a:rPr lang="pl-PL" sz="800" dirty="0">
                <a:solidFill>
                  <a:schemeClr val="tx1"/>
                </a:solidFill>
                <a:latin typeface="EC Square Sans Pro" panose="020B0506040000020004" pitchFamily="34" charset="0"/>
              </a:rPr>
              <a:t>Austria</a:t>
            </a:r>
          </a:p>
          <a:p>
            <a:pPr algn="r">
              <a:spcAft>
                <a:spcPts val="450"/>
              </a:spcAft>
            </a:pPr>
            <a:r>
              <a:rPr lang="pl-PL" sz="800" dirty="0">
                <a:solidFill>
                  <a:schemeClr val="tx1"/>
                </a:solidFill>
                <a:latin typeface="EC Square Sans Pro" panose="020B0506040000020004" pitchFamily="34" charset="0"/>
              </a:rPr>
              <a:t>Słowacja</a:t>
            </a:r>
          </a:p>
          <a:p>
            <a:pPr algn="r">
              <a:spcAft>
                <a:spcPts val="450"/>
              </a:spcAft>
            </a:pPr>
            <a:r>
              <a:rPr lang="pl-PL" sz="800" dirty="0">
                <a:solidFill>
                  <a:schemeClr val="tx1"/>
                </a:solidFill>
                <a:latin typeface="EC Square Sans Pro" panose="020B0506040000020004" pitchFamily="34" charset="0"/>
              </a:rPr>
              <a:t>Bułgaria</a:t>
            </a:r>
          </a:p>
          <a:p>
            <a:pPr algn="r">
              <a:spcAft>
                <a:spcPts val="450"/>
              </a:spcAft>
            </a:pPr>
            <a:r>
              <a:rPr lang="pl-PL" sz="800" dirty="0">
                <a:solidFill>
                  <a:schemeClr val="tx1"/>
                </a:solidFill>
                <a:latin typeface="EC Square Sans Pro" panose="020B0506040000020004" pitchFamily="34" charset="0"/>
              </a:rPr>
              <a:t>Niemcy</a:t>
            </a:r>
          </a:p>
          <a:p>
            <a:pPr algn="r">
              <a:spcAft>
                <a:spcPts val="450"/>
              </a:spcAft>
            </a:pPr>
            <a:r>
              <a:rPr lang="pl-PL" sz="800" dirty="0">
                <a:solidFill>
                  <a:schemeClr val="tx1"/>
                </a:solidFill>
                <a:latin typeface="EC Square Sans Pro" panose="020B0506040000020004" pitchFamily="34" charset="0"/>
              </a:rPr>
              <a:t>Włochy</a:t>
            </a:r>
          </a:p>
          <a:p>
            <a:pPr algn="r">
              <a:spcAft>
                <a:spcPts val="450"/>
              </a:spcAft>
            </a:pPr>
            <a:r>
              <a:rPr lang="pl-PL" sz="800" dirty="0">
                <a:solidFill>
                  <a:schemeClr val="tx1"/>
                </a:solidFill>
                <a:latin typeface="EC Square Sans Pro" panose="020B0506040000020004" pitchFamily="34" charset="0"/>
              </a:rPr>
              <a:t>Polska</a:t>
            </a:r>
          </a:p>
          <a:p>
            <a:pPr algn="r">
              <a:spcAft>
                <a:spcPts val="450"/>
              </a:spcAft>
            </a:pPr>
            <a:r>
              <a:rPr lang="pl-PL" sz="800" dirty="0">
                <a:solidFill>
                  <a:schemeClr val="tx1"/>
                </a:solidFill>
                <a:latin typeface="EC Square Sans Pro" panose="020B0506040000020004" pitchFamily="34" charset="0"/>
              </a:rPr>
              <a:t>Portugalia</a:t>
            </a:r>
          </a:p>
          <a:p>
            <a:pPr algn="r">
              <a:spcAft>
                <a:spcPts val="450"/>
              </a:spcAft>
            </a:pPr>
            <a:r>
              <a:rPr lang="pl-PL" sz="800" dirty="0">
                <a:solidFill>
                  <a:schemeClr val="tx1"/>
                </a:solidFill>
                <a:latin typeface="EC Square Sans Pro" panose="020B0506040000020004" pitchFamily="34" charset="0"/>
              </a:rPr>
              <a:t>Belgia</a:t>
            </a:r>
          </a:p>
          <a:p>
            <a:pPr algn="r">
              <a:spcAft>
                <a:spcPts val="450"/>
              </a:spcAft>
            </a:pPr>
            <a:r>
              <a:rPr lang="pl-PL" sz="800" dirty="0">
                <a:solidFill>
                  <a:schemeClr val="tx1"/>
                </a:solidFill>
                <a:latin typeface="EC Square Sans Pro" panose="020B0506040000020004" pitchFamily="34" charset="0"/>
              </a:rPr>
              <a:t>Holandia</a:t>
            </a:r>
          </a:p>
          <a:p>
            <a:pPr algn="r">
              <a:spcAft>
                <a:spcPts val="450"/>
              </a:spcAft>
            </a:pPr>
            <a:r>
              <a:rPr lang="pl-PL" sz="800" dirty="0">
                <a:solidFill>
                  <a:schemeClr val="tx1"/>
                </a:solidFill>
                <a:latin typeface="EC Square Sans Pro" panose="020B0506040000020004" pitchFamily="34" charset="0"/>
              </a:rPr>
              <a:t>Chorwacja</a:t>
            </a:r>
          </a:p>
          <a:p>
            <a:pPr algn="r">
              <a:spcAft>
                <a:spcPts val="450"/>
              </a:spcAft>
            </a:pPr>
            <a:r>
              <a:rPr lang="pl-PL" sz="800" dirty="0">
                <a:solidFill>
                  <a:schemeClr val="tx1"/>
                </a:solidFill>
                <a:latin typeface="EC Square Sans Pro" panose="020B0506040000020004" pitchFamily="34" charset="0"/>
              </a:rPr>
              <a:t>Węgry</a:t>
            </a:r>
          </a:p>
          <a:p>
            <a:pPr algn="r">
              <a:spcAft>
                <a:spcPts val="450"/>
              </a:spcAft>
            </a:pPr>
            <a:r>
              <a:rPr lang="pl-PL" sz="800" dirty="0">
                <a:solidFill>
                  <a:schemeClr val="tx1"/>
                </a:solidFill>
                <a:latin typeface="EC Square Sans Pro" panose="020B0506040000020004" pitchFamily="34" charset="0"/>
              </a:rPr>
              <a:t>Rumunia</a:t>
            </a:r>
          </a:p>
          <a:p>
            <a:pPr algn="r">
              <a:spcAft>
                <a:spcPts val="450"/>
              </a:spcAft>
            </a:pPr>
            <a:r>
              <a:rPr lang="pl-PL" sz="800" dirty="0">
                <a:solidFill>
                  <a:schemeClr val="tx1"/>
                </a:solidFill>
                <a:latin typeface="EC Square Sans Pro" panose="020B0506040000020004" pitchFamily="34" charset="0"/>
              </a:rPr>
              <a:t>Malta</a:t>
            </a:r>
          </a:p>
          <a:p>
            <a:pPr algn="r">
              <a:spcAft>
                <a:spcPts val="450"/>
              </a:spcAft>
            </a:pPr>
            <a:r>
              <a:rPr lang="pl-PL" sz="800" dirty="0">
                <a:solidFill>
                  <a:schemeClr val="tx1"/>
                </a:solidFill>
                <a:latin typeface="EC Square Sans Pro" panose="020B0506040000020004" pitchFamily="34" charset="0"/>
              </a:rPr>
              <a:t>Cypr</a:t>
            </a:r>
          </a:p>
          <a:p>
            <a:pPr algn="r">
              <a:spcAft>
                <a:spcPts val="450"/>
              </a:spcAft>
            </a:pPr>
            <a:r>
              <a:rPr lang="pl-PL" sz="800" dirty="0">
                <a:solidFill>
                  <a:schemeClr val="tx1"/>
                </a:solidFill>
                <a:latin typeface="EC Square Sans Pro" panose="020B0506040000020004" pitchFamily="34" charset="0"/>
              </a:rPr>
              <a:t>Hiszpania</a:t>
            </a:r>
          </a:p>
          <a:p>
            <a:pPr algn="r">
              <a:spcAft>
                <a:spcPts val="450"/>
              </a:spcAft>
            </a:pPr>
            <a:r>
              <a:rPr lang="pl-PL" sz="800" dirty="0">
                <a:solidFill>
                  <a:schemeClr val="tx1"/>
                </a:solidFill>
                <a:latin typeface="EC Square Sans Pro" panose="020B0506040000020004" pitchFamily="34" charset="0"/>
              </a:rPr>
              <a:t>Dania</a:t>
            </a:r>
          </a:p>
          <a:p>
            <a:pPr algn="r">
              <a:spcAft>
                <a:spcPts val="450"/>
              </a:spcAft>
            </a:pPr>
            <a:r>
              <a:rPr lang="pl-PL" sz="800" dirty="0">
                <a:solidFill>
                  <a:schemeClr val="tx1"/>
                </a:solidFill>
                <a:latin typeface="EC Square Sans Pro" panose="020B0506040000020004" pitchFamily="34" charset="0"/>
              </a:rPr>
              <a:t>Grecja</a:t>
            </a:r>
          </a:p>
        </p:txBody>
      </p:sp>
      <p:sp>
        <p:nvSpPr>
          <p:cNvPr id="6190" name="TextBox 6189">
            <a:extLst>
              <a:ext uri="{FF2B5EF4-FFF2-40B4-BE49-F238E27FC236}">
                <a16:creationId xmlns:a16="http://schemas.microsoft.com/office/drawing/2014/main" id="{4B028C16-972E-0D6D-7728-079BD69B66E8}"/>
              </a:ext>
            </a:extLst>
          </p:cNvPr>
          <p:cNvSpPr txBox="1"/>
          <p:nvPr/>
        </p:nvSpPr>
        <p:spPr>
          <a:xfrm>
            <a:off x="8233951" y="6393003"/>
            <a:ext cx="311560" cy="99334"/>
          </a:xfrm>
          <a:prstGeom prst="rect">
            <a:avLst/>
          </a:prstGeom>
          <a:solidFill>
            <a:schemeClr val="bg1"/>
          </a:solidFill>
        </p:spPr>
        <p:txBody>
          <a:bodyPr wrap="square" lIns="0" tIns="0" rIns="0" bIns="0" rtlCol="0" anchor="t" anchorCtr="0">
            <a:noAutofit/>
          </a:bodyPr>
          <a:lstStyle/>
          <a:p>
            <a:pPr algn="l"/>
            <a:r>
              <a:rPr lang="pl-PL" sz="600" b="1" dirty="0">
                <a:solidFill>
                  <a:schemeClr val="tx1"/>
                </a:solidFill>
                <a:latin typeface="EC Square Sans Pro" panose="020B0506040000020004" pitchFamily="34" charset="0"/>
              </a:rPr>
              <a:t>Bydło</a:t>
            </a:r>
          </a:p>
        </p:txBody>
      </p:sp>
      <p:sp>
        <p:nvSpPr>
          <p:cNvPr id="6191" name="TextBox 6190">
            <a:extLst>
              <a:ext uri="{FF2B5EF4-FFF2-40B4-BE49-F238E27FC236}">
                <a16:creationId xmlns:a16="http://schemas.microsoft.com/office/drawing/2014/main" id="{4FB1127F-D03A-2FFF-90CE-316F70AA1A8D}"/>
              </a:ext>
            </a:extLst>
          </p:cNvPr>
          <p:cNvSpPr txBox="1"/>
          <p:nvPr/>
        </p:nvSpPr>
        <p:spPr>
          <a:xfrm>
            <a:off x="8665049" y="6397764"/>
            <a:ext cx="272151" cy="390385"/>
          </a:xfrm>
          <a:prstGeom prst="rect">
            <a:avLst/>
          </a:prstGeom>
          <a:solidFill>
            <a:schemeClr val="bg1"/>
          </a:solidFill>
        </p:spPr>
        <p:txBody>
          <a:bodyPr wrap="square" lIns="0" tIns="0" rIns="0" bIns="0" rtlCol="0" anchor="t" anchorCtr="0">
            <a:noAutofit/>
          </a:bodyPr>
          <a:lstStyle/>
          <a:p>
            <a:pPr algn="l"/>
            <a:r>
              <a:rPr lang="pl-PL" sz="600" b="1" dirty="0">
                <a:solidFill>
                  <a:schemeClr val="tx1"/>
                </a:solidFill>
                <a:latin typeface="EC Square Sans Pro" panose="020B0506040000020004" pitchFamily="34" charset="0"/>
              </a:rPr>
              <a:t>Trzoda chlewna</a:t>
            </a:r>
          </a:p>
        </p:txBody>
      </p:sp>
      <p:sp>
        <p:nvSpPr>
          <p:cNvPr id="6192" name="TextBox 6191">
            <a:extLst>
              <a:ext uri="{FF2B5EF4-FFF2-40B4-BE49-F238E27FC236}">
                <a16:creationId xmlns:a16="http://schemas.microsoft.com/office/drawing/2014/main" id="{18A10FEB-0F59-C626-DC2D-E7BAD5D83B68}"/>
              </a:ext>
            </a:extLst>
          </p:cNvPr>
          <p:cNvSpPr txBox="1"/>
          <p:nvPr/>
        </p:nvSpPr>
        <p:spPr>
          <a:xfrm>
            <a:off x="9014916" y="6393002"/>
            <a:ext cx="304789" cy="99334"/>
          </a:xfrm>
          <a:prstGeom prst="rect">
            <a:avLst/>
          </a:prstGeom>
          <a:solidFill>
            <a:schemeClr val="bg1"/>
          </a:solidFill>
        </p:spPr>
        <p:txBody>
          <a:bodyPr wrap="square" lIns="0" tIns="0" rIns="0" bIns="0" rtlCol="0" anchor="t" anchorCtr="0">
            <a:noAutofit/>
          </a:bodyPr>
          <a:lstStyle/>
          <a:p>
            <a:pPr algn="l"/>
            <a:r>
              <a:rPr lang="pl-PL" sz="600" b="1" dirty="0">
                <a:solidFill>
                  <a:schemeClr val="tx1"/>
                </a:solidFill>
                <a:latin typeface="EC Square Sans Pro" panose="020B0506040000020004" pitchFamily="34" charset="0"/>
              </a:rPr>
              <a:t>Owce</a:t>
            </a:r>
          </a:p>
        </p:txBody>
      </p:sp>
      <p:sp>
        <p:nvSpPr>
          <p:cNvPr id="6193" name="TextBox 6192">
            <a:extLst>
              <a:ext uri="{FF2B5EF4-FFF2-40B4-BE49-F238E27FC236}">
                <a16:creationId xmlns:a16="http://schemas.microsoft.com/office/drawing/2014/main" id="{2B88F797-1684-DEA4-9A8B-533A47C9CF24}"/>
              </a:ext>
            </a:extLst>
          </p:cNvPr>
          <p:cNvSpPr txBox="1"/>
          <p:nvPr/>
        </p:nvSpPr>
        <p:spPr>
          <a:xfrm>
            <a:off x="9440092" y="6397765"/>
            <a:ext cx="304789" cy="99334"/>
          </a:xfrm>
          <a:prstGeom prst="rect">
            <a:avLst/>
          </a:prstGeom>
          <a:solidFill>
            <a:schemeClr val="bg1"/>
          </a:solidFill>
        </p:spPr>
        <p:txBody>
          <a:bodyPr wrap="square" lIns="0" tIns="0" rIns="0" bIns="0" rtlCol="0" anchor="t" anchorCtr="0">
            <a:noAutofit/>
          </a:bodyPr>
          <a:lstStyle/>
          <a:p>
            <a:pPr algn="l"/>
            <a:r>
              <a:rPr lang="pl-PL" sz="600" b="1" dirty="0">
                <a:solidFill>
                  <a:schemeClr val="tx1"/>
                </a:solidFill>
                <a:latin typeface="EC Square Sans Pro" panose="020B0506040000020004" pitchFamily="34" charset="0"/>
              </a:rPr>
              <a:t>Kozy</a:t>
            </a:r>
          </a:p>
        </p:txBody>
      </p:sp>
      <p:sp>
        <p:nvSpPr>
          <p:cNvPr id="6194" name="TextBox 6193">
            <a:extLst>
              <a:ext uri="{FF2B5EF4-FFF2-40B4-BE49-F238E27FC236}">
                <a16:creationId xmlns:a16="http://schemas.microsoft.com/office/drawing/2014/main" id="{98A13403-189A-5743-7552-BD093DBC860E}"/>
              </a:ext>
            </a:extLst>
          </p:cNvPr>
          <p:cNvSpPr txBox="1"/>
          <p:nvPr/>
        </p:nvSpPr>
        <p:spPr>
          <a:xfrm>
            <a:off x="9867947" y="6393987"/>
            <a:ext cx="413157" cy="99334"/>
          </a:xfrm>
          <a:prstGeom prst="rect">
            <a:avLst/>
          </a:prstGeom>
          <a:solidFill>
            <a:schemeClr val="bg1"/>
          </a:solidFill>
        </p:spPr>
        <p:txBody>
          <a:bodyPr wrap="square" lIns="0" tIns="0" rIns="0" bIns="0" rtlCol="0" anchor="t" anchorCtr="0">
            <a:noAutofit/>
          </a:bodyPr>
          <a:lstStyle/>
          <a:p>
            <a:pPr algn="l"/>
            <a:r>
              <a:rPr lang="pl-PL" sz="600" b="1" dirty="0">
                <a:solidFill>
                  <a:schemeClr val="tx1"/>
                </a:solidFill>
                <a:latin typeface="EC Square Sans Pro" panose="020B0506040000020004" pitchFamily="34" charset="0"/>
              </a:rPr>
              <a:t>Drób</a:t>
            </a:r>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9951732" y="6225894"/>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8469389" y="4765839"/>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kern="1200"/>
          </a:p>
        </p:txBody>
      </p:sp>
      <p:sp>
        <p:nvSpPr>
          <p:cNvPr id="6195" name="TextBox 6194">
            <a:extLst>
              <a:ext uri="{FF2B5EF4-FFF2-40B4-BE49-F238E27FC236}">
                <a16:creationId xmlns:a16="http://schemas.microsoft.com/office/drawing/2014/main" id="{5214732D-88CF-8813-86B5-F410851A3D61}"/>
              </a:ext>
            </a:extLst>
          </p:cNvPr>
          <p:cNvSpPr txBox="1"/>
          <p:nvPr/>
        </p:nvSpPr>
        <p:spPr>
          <a:xfrm>
            <a:off x="6299633" y="6645219"/>
            <a:ext cx="2201812" cy="188429"/>
          </a:xfrm>
          <a:prstGeom prst="rect">
            <a:avLst/>
          </a:prstGeom>
          <a:solidFill>
            <a:schemeClr val="bg1"/>
          </a:solidFill>
        </p:spPr>
        <p:txBody>
          <a:bodyPr wrap="square" lIns="0" tIns="0" rIns="0" bIns="0" rtlCol="0" anchor="t" anchorCtr="0">
            <a:noAutofit/>
          </a:bodyPr>
          <a:lstStyle/>
          <a:p>
            <a:pPr algn="l"/>
            <a:r>
              <a:rPr lang="pl-PL" sz="800" i="1" dirty="0">
                <a:solidFill>
                  <a:schemeClr val="tx1"/>
                </a:solidFill>
                <a:latin typeface="EC Square Sans Pro" panose="020B0506040000020004" pitchFamily="34" charset="0"/>
              </a:rPr>
              <a:t>Źródło:</a:t>
            </a:r>
            <a:r>
              <a:rPr lang="pl-PL" sz="800" dirty="0">
                <a:solidFill>
                  <a:schemeClr val="tx1"/>
                </a:solidFill>
                <a:latin typeface="EC Square Sans Pro" panose="020B0506040000020004" pitchFamily="34" charset="0"/>
              </a:rPr>
              <a:t> Eurostat (kod danych online </a:t>
            </a:r>
            <a:r>
              <a:rPr lang="pl-PL" sz="800" dirty="0" err="1">
                <a:solidFill>
                  <a:schemeClr val="tx1"/>
                </a:solidFill>
                <a:latin typeface="EC Square Sans Pro" panose="020B0506040000020004" pitchFamily="34" charset="0"/>
              </a:rPr>
              <a:t>ef_tsk_main</a:t>
            </a:r>
            <a:r>
              <a:rPr lang="pl-PL" sz="800" dirty="0">
                <a:solidFill>
                  <a:schemeClr val="tx1"/>
                </a:solidFill>
                <a:latin typeface="EC Square Sans Pro" panose="020B0506040000020004" pitchFamily="34" charset="0"/>
              </a:rPr>
              <a:t>)</a:t>
            </a:r>
          </a:p>
        </p:txBody>
      </p:sp>
    </p:spTree>
    <p:extLst>
      <p:ext uri="{BB962C8B-B14F-4D97-AF65-F5344CB8AC3E}">
        <p14:creationId xmlns:p14="http://schemas.microsoft.com/office/powerpoint/2010/main" val="183827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1FB751-EAB8-AE96-62F4-B6A40264E92D}"/>
              </a:ext>
            </a:extLst>
          </p:cNvPr>
          <p:cNvSpPr>
            <a:spLocks noGrp="1"/>
          </p:cNvSpPr>
          <p:nvPr>
            <p:ph type="body" sz="quarter" idx="10"/>
          </p:nvPr>
        </p:nvSpPr>
        <p:spPr/>
        <p:txBody>
          <a:bodyPr>
            <a:noAutofit/>
          </a:bodyPr>
          <a:lstStyle/>
          <a:p>
            <a:pPr marL="0" indent="0">
              <a:buNone/>
            </a:pPr>
            <a:r>
              <a:rPr lang="pl-PL" sz="2400" b="1" dirty="0">
                <a:latin typeface="EC Square Sans Pro" panose="020B0506040000020004" pitchFamily="34" charset="0"/>
              </a:rPr>
              <a:t>Sprzedaż weterynaryjnych produktów leczniczych w POLSCE</a:t>
            </a:r>
          </a:p>
        </p:txBody>
      </p:sp>
      <p:graphicFrame>
        <p:nvGraphicFramePr>
          <p:cNvPr id="3" name="Table 2">
            <a:extLst>
              <a:ext uri="{FF2B5EF4-FFF2-40B4-BE49-F238E27FC236}">
                <a16:creationId xmlns:a16="http://schemas.microsoft.com/office/drawing/2014/main" id="{1E9261E0-6E93-F38B-488A-951EE4AA2267}"/>
              </a:ext>
            </a:extLst>
          </p:cNvPr>
          <p:cNvGraphicFramePr>
            <a:graphicFrameLocks noGrp="1"/>
          </p:cNvGraphicFramePr>
          <p:nvPr>
            <p:extLst>
              <p:ext uri="{D42A27DB-BD31-4B8C-83A1-F6EECF244321}">
                <p14:modId xmlns:p14="http://schemas.microsoft.com/office/powerpoint/2010/main" val="2884478794"/>
              </p:ext>
            </p:extLst>
          </p:nvPr>
        </p:nvGraphicFramePr>
        <p:xfrm>
          <a:off x="152400" y="1686331"/>
          <a:ext cx="2819400" cy="5000296"/>
        </p:xfrm>
        <a:graphic>
          <a:graphicData uri="http://schemas.openxmlformats.org/drawingml/2006/table">
            <a:tbl>
              <a:tblPr bandRow="1">
                <a:tableStyleId>{5C22544A-7EE6-4342-B048-85BDC9FD1C3A}</a:tableStyleId>
              </a:tblPr>
              <a:tblGrid>
                <a:gridCol w="1409700">
                  <a:extLst>
                    <a:ext uri="{9D8B030D-6E8A-4147-A177-3AD203B41FA5}">
                      <a16:colId xmlns:a16="http://schemas.microsoft.com/office/drawing/2014/main" val="1614546912"/>
                    </a:ext>
                  </a:extLst>
                </a:gridCol>
                <a:gridCol w="1409700">
                  <a:extLst>
                    <a:ext uri="{9D8B030D-6E8A-4147-A177-3AD203B41FA5}">
                      <a16:colId xmlns:a16="http://schemas.microsoft.com/office/drawing/2014/main" val="549480559"/>
                    </a:ext>
                  </a:extLst>
                </a:gridCol>
              </a:tblGrid>
              <a:tr h="592823">
                <a:tc>
                  <a:txBody>
                    <a:bodyPr/>
                    <a:lstStyle/>
                    <a:p>
                      <a:pPr algn="ctr"/>
                      <a:r>
                        <a:rPr lang="pl-PL" sz="2000" b="1" dirty="0">
                          <a:latin typeface="EC Square Sans Pro" panose="020B0506040000020004" pitchFamily="34" charset="0"/>
                        </a:rPr>
                        <a:t>Bydło</a:t>
                      </a:r>
                    </a:p>
                  </a:txBody>
                  <a:tcPr>
                    <a:solidFill>
                      <a:schemeClr val="bg1">
                        <a:lumMod val="95000"/>
                      </a:schemeClr>
                    </a:solidFill>
                  </a:tcPr>
                </a:tc>
                <a:tc>
                  <a:txBody>
                    <a:bodyPr/>
                    <a:lstStyle/>
                    <a:p>
                      <a:pPr algn="ctr"/>
                      <a:r>
                        <a:rPr lang="pl-PL" sz="2000">
                          <a:latin typeface="EC Square Sans Pro" panose="020B0506040000020004" pitchFamily="34" charset="0"/>
                        </a:rPr>
                        <a:t>1 480</a:t>
                      </a:r>
                    </a:p>
                  </a:txBody>
                  <a:tcPr>
                    <a:solidFill>
                      <a:schemeClr val="bg1">
                        <a:lumMod val="95000"/>
                      </a:schemeClr>
                    </a:solidFill>
                  </a:tcPr>
                </a:tc>
                <a:extLst>
                  <a:ext uri="{0D108BD9-81ED-4DB2-BD59-A6C34878D82A}">
                    <a16:rowId xmlns:a16="http://schemas.microsoft.com/office/drawing/2014/main" val="1606738642"/>
                  </a:ext>
                </a:extLst>
              </a:tr>
              <a:tr h="592823">
                <a:tc>
                  <a:txBody>
                    <a:bodyPr/>
                    <a:lstStyle/>
                    <a:p>
                      <a:pPr algn="ctr"/>
                      <a:r>
                        <a:rPr lang="pl-PL" sz="2000" b="1" dirty="0">
                          <a:latin typeface="EC Square Sans Pro" panose="020B0506040000020004" pitchFamily="34" charset="0"/>
                        </a:rPr>
                        <a:t>Trzoda chlewna</a:t>
                      </a:r>
                    </a:p>
                  </a:txBody>
                  <a:tcPr>
                    <a:solidFill>
                      <a:schemeClr val="bg1">
                        <a:lumMod val="95000"/>
                      </a:schemeClr>
                    </a:solidFill>
                  </a:tcPr>
                </a:tc>
                <a:tc>
                  <a:txBody>
                    <a:bodyPr/>
                    <a:lstStyle/>
                    <a:p>
                      <a:pPr algn="ctr"/>
                      <a:r>
                        <a:rPr lang="pl-PL" sz="2000">
                          <a:latin typeface="EC Square Sans Pro" panose="020B0506040000020004" pitchFamily="34" charset="0"/>
                        </a:rPr>
                        <a:t>1 203</a:t>
                      </a:r>
                    </a:p>
                  </a:txBody>
                  <a:tcPr>
                    <a:solidFill>
                      <a:schemeClr val="bg1">
                        <a:lumMod val="95000"/>
                      </a:schemeClr>
                    </a:solidFill>
                  </a:tcPr>
                </a:tc>
                <a:extLst>
                  <a:ext uri="{0D108BD9-81ED-4DB2-BD59-A6C34878D82A}">
                    <a16:rowId xmlns:a16="http://schemas.microsoft.com/office/drawing/2014/main" val="1313675665"/>
                  </a:ext>
                </a:extLst>
              </a:tr>
              <a:tr h="592823">
                <a:tc>
                  <a:txBody>
                    <a:bodyPr/>
                    <a:lstStyle/>
                    <a:p>
                      <a:pPr algn="ctr"/>
                      <a:r>
                        <a:rPr lang="pl-PL" sz="2000" b="1">
                          <a:latin typeface="EC Square Sans Pro" panose="020B0506040000020004" pitchFamily="34" charset="0"/>
                        </a:rPr>
                        <a:t>Drób</a:t>
                      </a:r>
                    </a:p>
                  </a:txBody>
                  <a:tcPr>
                    <a:solidFill>
                      <a:schemeClr val="bg1">
                        <a:lumMod val="95000"/>
                      </a:schemeClr>
                    </a:solidFill>
                  </a:tcPr>
                </a:tc>
                <a:tc>
                  <a:txBody>
                    <a:bodyPr/>
                    <a:lstStyle/>
                    <a:p>
                      <a:pPr algn="ctr"/>
                      <a:r>
                        <a:rPr lang="pl-PL" sz="2000">
                          <a:latin typeface="EC Square Sans Pro" panose="020B0506040000020004" pitchFamily="34" charset="0"/>
                        </a:rPr>
                        <a:t>1 411</a:t>
                      </a:r>
                    </a:p>
                  </a:txBody>
                  <a:tcPr>
                    <a:solidFill>
                      <a:schemeClr val="bg1">
                        <a:lumMod val="95000"/>
                      </a:schemeClr>
                    </a:solidFill>
                  </a:tcPr>
                </a:tc>
                <a:extLst>
                  <a:ext uri="{0D108BD9-81ED-4DB2-BD59-A6C34878D82A}">
                    <a16:rowId xmlns:a16="http://schemas.microsoft.com/office/drawing/2014/main" val="2687842946"/>
                  </a:ext>
                </a:extLst>
              </a:tr>
              <a:tr h="742318">
                <a:tc>
                  <a:txBody>
                    <a:bodyPr/>
                    <a:lstStyle/>
                    <a:p>
                      <a:pPr algn="ctr"/>
                      <a:r>
                        <a:rPr lang="pl-PL" sz="2000" b="1" dirty="0">
                          <a:latin typeface="EC Square Sans Pro" panose="020B0506040000020004" pitchFamily="34" charset="0"/>
                        </a:rPr>
                        <a:t>Owce i kozy</a:t>
                      </a:r>
                    </a:p>
                  </a:txBody>
                  <a:tcPr>
                    <a:solidFill>
                      <a:schemeClr val="bg1">
                        <a:lumMod val="95000"/>
                      </a:schemeClr>
                    </a:solidFill>
                  </a:tcPr>
                </a:tc>
                <a:tc>
                  <a:txBody>
                    <a:bodyPr/>
                    <a:lstStyle/>
                    <a:p>
                      <a:pPr algn="ctr"/>
                      <a:r>
                        <a:rPr lang="pl-PL" sz="2000">
                          <a:latin typeface="EC Square Sans Pro" panose="020B0506040000020004" pitchFamily="34" charset="0"/>
                        </a:rPr>
                        <a:t>21</a:t>
                      </a:r>
                    </a:p>
                  </a:txBody>
                  <a:tcPr>
                    <a:solidFill>
                      <a:schemeClr val="bg1">
                        <a:lumMod val="95000"/>
                      </a:schemeClr>
                    </a:solidFill>
                  </a:tcPr>
                </a:tc>
                <a:extLst>
                  <a:ext uri="{0D108BD9-81ED-4DB2-BD59-A6C34878D82A}">
                    <a16:rowId xmlns:a16="http://schemas.microsoft.com/office/drawing/2014/main" val="4122109570"/>
                  </a:ext>
                </a:extLst>
              </a:tr>
              <a:tr h="592823">
                <a:tc>
                  <a:txBody>
                    <a:bodyPr/>
                    <a:lstStyle/>
                    <a:p>
                      <a:pPr algn="ctr"/>
                      <a:r>
                        <a:rPr lang="pl-PL" sz="2000" b="1">
                          <a:latin typeface="EC Square Sans Pro" panose="020B0506040000020004" pitchFamily="34" charset="0"/>
                        </a:rPr>
                        <a:t>Ryby</a:t>
                      </a:r>
                    </a:p>
                  </a:txBody>
                  <a:tcPr>
                    <a:solidFill>
                      <a:schemeClr val="bg1">
                        <a:lumMod val="95000"/>
                      </a:schemeClr>
                    </a:solidFill>
                  </a:tcPr>
                </a:tc>
                <a:tc>
                  <a:txBody>
                    <a:bodyPr/>
                    <a:lstStyle/>
                    <a:p>
                      <a:pPr algn="ctr"/>
                      <a:r>
                        <a:rPr lang="pl-PL" sz="2000">
                          <a:latin typeface="EC Square Sans Pro" panose="020B0506040000020004" pitchFamily="34" charset="0"/>
                        </a:rPr>
                        <a:t>45</a:t>
                      </a:r>
                    </a:p>
                  </a:txBody>
                  <a:tcPr>
                    <a:solidFill>
                      <a:schemeClr val="bg1">
                        <a:lumMod val="95000"/>
                      </a:schemeClr>
                    </a:solidFill>
                  </a:tcPr>
                </a:tc>
                <a:extLst>
                  <a:ext uri="{0D108BD9-81ED-4DB2-BD59-A6C34878D82A}">
                    <a16:rowId xmlns:a16="http://schemas.microsoft.com/office/drawing/2014/main" val="950468047"/>
                  </a:ext>
                </a:extLst>
              </a:tr>
              <a:tr h="592823">
                <a:tc>
                  <a:txBody>
                    <a:bodyPr/>
                    <a:lstStyle/>
                    <a:p>
                      <a:pPr algn="ctr"/>
                      <a:r>
                        <a:rPr lang="pl-PL" sz="2000" b="1">
                          <a:latin typeface="EC Square Sans Pro" panose="020B0506040000020004" pitchFamily="34" charset="0"/>
                        </a:rPr>
                        <a:t>Króliki</a:t>
                      </a:r>
                    </a:p>
                  </a:txBody>
                  <a:tcPr>
                    <a:solidFill>
                      <a:schemeClr val="bg1">
                        <a:lumMod val="95000"/>
                      </a:schemeClr>
                    </a:solidFill>
                  </a:tcPr>
                </a:tc>
                <a:tc>
                  <a:txBody>
                    <a:bodyPr/>
                    <a:lstStyle/>
                    <a:p>
                      <a:pPr algn="ctr"/>
                      <a:r>
                        <a:rPr lang="pl-PL" sz="2000" dirty="0">
                          <a:latin typeface="EC Square Sans Pro" panose="020B0506040000020004" pitchFamily="34" charset="0"/>
                        </a:rPr>
                        <a:t>2</a:t>
                      </a:r>
                    </a:p>
                  </a:txBody>
                  <a:tcPr>
                    <a:solidFill>
                      <a:schemeClr val="bg1">
                        <a:lumMod val="95000"/>
                      </a:schemeClr>
                    </a:solidFill>
                  </a:tcPr>
                </a:tc>
                <a:extLst>
                  <a:ext uri="{0D108BD9-81ED-4DB2-BD59-A6C34878D82A}">
                    <a16:rowId xmlns:a16="http://schemas.microsoft.com/office/drawing/2014/main" val="2881407013"/>
                  </a:ext>
                </a:extLst>
              </a:tr>
              <a:tr h="592823">
                <a:tc>
                  <a:txBody>
                    <a:bodyPr/>
                    <a:lstStyle/>
                    <a:p>
                      <a:pPr algn="ctr"/>
                      <a:r>
                        <a:rPr lang="pl-PL" sz="2000" b="1">
                          <a:latin typeface="EC Square Sans Pro" panose="020B0506040000020004" pitchFamily="34" charset="0"/>
                        </a:rPr>
                        <a:t>Konie</a:t>
                      </a:r>
                    </a:p>
                  </a:txBody>
                  <a:tcPr>
                    <a:solidFill>
                      <a:schemeClr val="bg1">
                        <a:lumMod val="95000"/>
                      </a:schemeClr>
                    </a:solidFill>
                  </a:tcPr>
                </a:tc>
                <a:tc>
                  <a:txBody>
                    <a:bodyPr/>
                    <a:lstStyle/>
                    <a:p>
                      <a:pPr algn="ctr"/>
                      <a:r>
                        <a:rPr lang="pl-PL" sz="2000">
                          <a:latin typeface="EC Square Sans Pro" panose="020B0506040000020004" pitchFamily="34" charset="0"/>
                        </a:rPr>
                        <a:t>115</a:t>
                      </a:r>
                    </a:p>
                  </a:txBody>
                  <a:tcPr>
                    <a:solidFill>
                      <a:schemeClr val="bg1">
                        <a:lumMod val="95000"/>
                      </a:schemeClr>
                    </a:solidFill>
                  </a:tcPr>
                </a:tc>
                <a:extLst>
                  <a:ext uri="{0D108BD9-81ED-4DB2-BD59-A6C34878D82A}">
                    <a16:rowId xmlns:a16="http://schemas.microsoft.com/office/drawing/2014/main" val="1716629260"/>
                  </a:ext>
                </a:extLst>
              </a:tr>
              <a:tr h="592823">
                <a:tc>
                  <a:txBody>
                    <a:bodyPr/>
                    <a:lstStyle/>
                    <a:p>
                      <a:pPr algn="ctr"/>
                      <a:r>
                        <a:rPr lang="pl-PL" sz="2000" b="1">
                          <a:latin typeface="EC Square Sans Pro" panose="020B0506040000020004" pitchFamily="34" charset="0"/>
                        </a:rPr>
                        <a:t>Łącznie</a:t>
                      </a:r>
                    </a:p>
                  </a:txBody>
                  <a:tcPr>
                    <a:solidFill>
                      <a:schemeClr val="bg1">
                        <a:lumMod val="95000"/>
                      </a:schemeClr>
                    </a:solidFill>
                  </a:tcPr>
                </a:tc>
                <a:tc>
                  <a:txBody>
                    <a:bodyPr/>
                    <a:lstStyle/>
                    <a:p>
                      <a:pPr algn="ctr"/>
                      <a:r>
                        <a:rPr lang="pl-PL" sz="2000" b="1" dirty="0">
                          <a:latin typeface="EC Square Sans Pro" panose="020B0506040000020004" pitchFamily="34" charset="0"/>
                        </a:rPr>
                        <a:t>4278</a:t>
                      </a:r>
                    </a:p>
                  </a:txBody>
                  <a:tcPr>
                    <a:solidFill>
                      <a:schemeClr val="bg1">
                        <a:lumMod val="95000"/>
                      </a:schemeClr>
                    </a:solidFill>
                  </a:tcPr>
                </a:tc>
                <a:extLst>
                  <a:ext uri="{0D108BD9-81ED-4DB2-BD59-A6C34878D82A}">
                    <a16:rowId xmlns:a16="http://schemas.microsoft.com/office/drawing/2014/main" val="571472556"/>
                  </a:ext>
                </a:extLst>
              </a:tr>
            </a:tbl>
          </a:graphicData>
        </a:graphic>
      </p:graphicFrame>
      <p:pic>
        <p:nvPicPr>
          <p:cNvPr id="5" name="Picture 4">
            <a:extLst>
              <a:ext uri="{FF2B5EF4-FFF2-40B4-BE49-F238E27FC236}">
                <a16:creationId xmlns:a16="http://schemas.microsoft.com/office/drawing/2014/main" id="{0EDD7416-9ADB-1368-B793-8C1B3E5058B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971800" y="4960776"/>
            <a:ext cx="9220200" cy="1924295"/>
          </a:xfrm>
          <a:prstGeom prst="rect">
            <a:avLst/>
          </a:prstGeom>
        </p:spPr>
      </p:pic>
      <p:pic>
        <p:nvPicPr>
          <p:cNvPr id="7" name="Picture 6">
            <a:extLst>
              <a:ext uri="{FF2B5EF4-FFF2-40B4-BE49-F238E27FC236}">
                <a16:creationId xmlns:a16="http://schemas.microsoft.com/office/drawing/2014/main" id="{EAFC7A97-16E4-883C-BB75-38EE8F311E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13923" y="1725842"/>
            <a:ext cx="5198371" cy="3054411"/>
          </a:xfrm>
          <a:prstGeom prst="rect">
            <a:avLst/>
          </a:prstGeom>
        </p:spPr>
      </p:pic>
      <p:sp>
        <p:nvSpPr>
          <p:cNvPr id="8" name="Rectángulo 28">
            <a:extLst>
              <a:ext uri="{FF2B5EF4-FFF2-40B4-BE49-F238E27FC236}">
                <a16:creationId xmlns:a16="http://schemas.microsoft.com/office/drawing/2014/main" id="{38204C63-22E9-1597-38EF-116F654C3BAE}"/>
              </a:ext>
            </a:extLst>
          </p:cNvPr>
          <p:cNvSpPr/>
          <p:nvPr/>
        </p:nvSpPr>
        <p:spPr>
          <a:xfrm>
            <a:off x="3048000" y="1559472"/>
            <a:ext cx="3048000" cy="334374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4392" b="1" kern="1200" dirty="0">
              <a:latin typeface="EC Square Sans Pro" panose="020B0506040000020004" pitchFamily="34" charset="0"/>
            </a:endParaRPr>
          </a:p>
        </p:txBody>
      </p:sp>
      <p:sp>
        <p:nvSpPr>
          <p:cNvPr id="9" name="CuadroTexto 10">
            <a:extLst>
              <a:ext uri="{FF2B5EF4-FFF2-40B4-BE49-F238E27FC236}">
                <a16:creationId xmlns:a16="http://schemas.microsoft.com/office/drawing/2014/main" id="{D73485AD-0272-F749-ED8E-352B7708301F}"/>
              </a:ext>
            </a:extLst>
          </p:cNvPr>
          <p:cNvSpPr txBox="1"/>
          <p:nvPr/>
        </p:nvSpPr>
        <p:spPr>
          <a:xfrm>
            <a:off x="3200400" y="1678693"/>
            <a:ext cx="2345061" cy="553228"/>
          </a:xfrm>
          <a:prstGeom prst="rect">
            <a:avLst/>
          </a:prstGeom>
          <a:noFill/>
        </p:spPr>
        <p:txBody>
          <a:bodyPr wrap="square" rtlCol="0">
            <a:noAutofit/>
          </a:bodyPr>
          <a:lstStyle/>
          <a:p>
            <a:pPr algn="l"/>
            <a:r>
              <a:rPr lang="pl-PL" sz="1198" b="1">
                <a:solidFill>
                  <a:schemeClr val="lt1"/>
                </a:solidFill>
                <a:latin typeface="EC Square Sans Pro" panose="020B0506040000020004" pitchFamily="34" charset="0"/>
              </a:rPr>
              <a:t>2018</a:t>
            </a:r>
          </a:p>
          <a:p>
            <a:pPr algn="ctr"/>
            <a:r>
              <a:rPr lang="pl-PL" sz="1797" b="1">
                <a:solidFill>
                  <a:schemeClr val="lt1"/>
                </a:solidFill>
                <a:latin typeface="EC Square Sans Pro" panose="020B0506040000020004" pitchFamily="34" charset="0"/>
              </a:rPr>
              <a:t>168,3 mg/PCU</a:t>
            </a:r>
          </a:p>
        </p:txBody>
      </p:sp>
      <p:sp>
        <p:nvSpPr>
          <p:cNvPr id="10" name="Flecha: hacia abajo 11">
            <a:extLst>
              <a:ext uri="{FF2B5EF4-FFF2-40B4-BE49-F238E27FC236}">
                <a16:creationId xmlns:a16="http://schemas.microsoft.com/office/drawing/2014/main" id="{752BC62D-E353-EFDA-5EC8-EB2F2DFE6453}"/>
              </a:ext>
            </a:extLst>
          </p:cNvPr>
          <p:cNvSpPr/>
          <p:nvPr/>
        </p:nvSpPr>
        <p:spPr>
          <a:xfrm>
            <a:off x="4017236" y="2285036"/>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797" kern="1200"/>
          </a:p>
        </p:txBody>
      </p:sp>
      <p:sp>
        <p:nvSpPr>
          <p:cNvPr id="11" name="CuadroTexto 51">
            <a:extLst>
              <a:ext uri="{FF2B5EF4-FFF2-40B4-BE49-F238E27FC236}">
                <a16:creationId xmlns:a16="http://schemas.microsoft.com/office/drawing/2014/main" id="{C7794C4B-EC69-A231-A821-65B23DF13335}"/>
              </a:ext>
            </a:extLst>
          </p:cNvPr>
          <p:cNvSpPr txBox="1"/>
          <p:nvPr/>
        </p:nvSpPr>
        <p:spPr>
          <a:xfrm>
            <a:off x="3140957" y="2826503"/>
            <a:ext cx="2650243" cy="1382879"/>
          </a:xfrm>
          <a:prstGeom prst="rect">
            <a:avLst/>
          </a:prstGeom>
          <a:noFill/>
        </p:spPr>
        <p:txBody>
          <a:bodyPr wrap="square" rtlCol="0">
            <a:noAutofit/>
          </a:bodyPr>
          <a:lstStyle/>
          <a:p>
            <a:pPr algn="l"/>
            <a:r>
              <a:rPr lang="pl-PL" sz="1198" b="1">
                <a:solidFill>
                  <a:schemeClr val="lt1"/>
                </a:solidFill>
                <a:latin typeface="EC Square Sans Pro" panose="020B0506040000020004" pitchFamily="34" charset="0"/>
              </a:rPr>
              <a:t>2022</a:t>
            </a:r>
          </a:p>
          <a:p>
            <a:pPr algn="ctr"/>
            <a:r>
              <a:rPr lang="pl-PL" sz="3594" b="1">
                <a:solidFill>
                  <a:schemeClr val="lt1"/>
                </a:solidFill>
                <a:latin typeface="EC Square Sans Pro" panose="020B0506040000020004" pitchFamily="34" charset="0"/>
              </a:rPr>
              <a:t>196 mg/PCU</a:t>
            </a:r>
          </a:p>
        </p:txBody>
      </p:sp>
      <p:sp>
        <p:nvSpPr>
          <p:cNvPr id="12" name="CuadroTexto 52">
            <a:extLst>
              <a:ext uri="{FF2B5EF4-FFF2-40B4-BE49-F238E27FC236}">
                <a16:creationId xmlns:a16="http://schemas.microsoft.com/office/drawing/2014/main" id="{EAF2C5C5-817C-F270-C51F-73FB6852A322}"/>
              </a:ext>
            </a:extLst>
          </p:cNvPr>
          <p:cNvSpPr txBox="1"/>
          <p:nvPr/>
        </p:nvSpPr>
        <p:spPr>
          <a:xfrm>
            <a:off x="3963527" y="4339202"/>
            <a:ext cx="1216946" cy="337928"/>
          </a:xfrm>
          <a:prstGeom prst="rect">
            <a:avLst/>
          </a:prstGeom>
          <a:solidFill>
            <a:schemeClr val="bg1"/>
          </a:solidFill>
        </p:spPr>
        <p:txBody>
          <a:bodyPr wrap="square" rtlCol="0">
            <a:noAutofit/>
          </a:bodyPr>
          <a:lstStyle/>
          <a:p>
            <a:pPr algn="ctr"/>
            <a:r>
              <a:rPr lang="pl-PL" sz="1597" b="1">
                <a:solidFill>
                  <a:srgbClr val="003399"/>
                </a:solidFill>
                <a:latin typeface="EC Square Sans Pro" panose="020B0506040000020004" pitchFamily="34" charset="0"/>
              </a:rPr>
              <a:t>16%</a:t>
            </a:r>
          </a:p>
        </p:txBody>
      </p:sp>
      <p:sp>
        <p:nvSpPr>
          <p:cNvPr id="13" name="CuadroTexto 34">
            <a:extLst>
              <a:ext uri="{FF2B5EF4-FFF2-40B4-BE49-F238E27FC236}">
                <a16:creationId xmlns:a16="http://schemas.microsoft.com/office/drawing/2014/main" id="{5A29E1FA-A7CE-0BA5-D635-230AB83D94EF}"/>
              </a:ext>
            </a:extLst>
          </p:cNvPr>
          <p:cNvSpPr txBox="1"/>
          <p:nvPr/>
        </p:nvSpPr>
        <p:spPr>
          <a:xfrm>
            <a:off x="1730246" y="1037904"/>
            <a:ext cx="1241554" cy="537613"/>
          </a:xfrm>
          <a:prstGeom prst="rect">
            <a:avLst/>
          </a:prstGeom>
          <a:noFill/>
        </p:spPr>
        <p:txBody>
          <a:bodyPr wrap="square" rtlCol="0">
            <a:noAutofit/>
          </a:bodyPr>
          <a:lstStyle/>
          <a:p>
            <a:pPr algn="ctr"/>
            <a:r>
              <a:rPr lang="pl-PL" sz="1797" b="1">
                <a:solidFill>
                  <a:srgbClr val="003399"/>
                </a:solidFill>
              </a:rPr>
              <a:t>PCU</a:t>
            </a:r>
          </a:p>
          <a:p>
            <a:pPr algn="ctr"/>
            <a:r>
              <a:rPr lang="pl-PL" sz="1098" b="1">
                <a:solidFill>
                  <a:srgbClr val="003399"/>
                </a:solidFill>
              </a:rPr>
              <a:t>2022 </a:t>
            </a:r>
            <a:r>
              <a:rPr lang="pl-PL" sz="799" b="1">
                <a:solidFill>
                  <a:srgbClr val="003399"/>
                </a:solidFill>
              </a:rPr>
              <a:t>(1000 ton)</a:t>
            </a:r>
          </a:p>
        </p:txBody>
      </p:sp>
      <p:sp>
        <p:nvSpPr>
          <p:cNvPr id="15" name="CuadroTexto 38">
            <a:extLst>
              <a:ext uri="{FF2B5EF4-FFF2-40B4-BE49-F238E27FC236}">
                <a16:creationId xmlns:a16="http://schemas.microsoft.com/office/drawing/2014/main" id="{28B2A91C-E12A-5808-67B4-E993143F4F30}"/>
              </a:ext>
            </a:extLst>
          </p:cNvPr>
          <p:cNvSpPr txBox="1"/>
          <p:nvPr/>
        </p:nvSpPr>
        <p:spPr>
          <a:xfrm>
            <a:off x="2839240" y="881015"/>
            <a:ext cx="3465520" cy="368649"/>
          </a:xfrm>
          <a:prstGeom prst="rect">
            <a:avLst/>
          </a:prstGeom>
          <a:noFill/>
        </p:spPr>
        <p:txBody>
          <a:bodyPr wrap="square" rtlCol="0">
            <a:noAutofit/>
          </a:bodyPr>
          <a:lstStyle/>
          <a:p>
            <a:pPr algn="ctr"/>
            <a:r>
              <a:rPr lang="pl-PL" sz="1797" b="1" dirty="0">
                <a:solidFill>
                  <a:srgbClr val="003399"/>
                </a:solidFill>
              </a:rPr>
              <a:t>Sprzedaż środków przeciwdrobnoustrojowych</a:t>
            </a:r>
          </a:p>
        </p:txBody>
      </p:sp>
      <p:sp>
        <p:nvSpPr>
          <p:cNvPr id="16" name="CuadroTexto 42">
            <a:extLst>
              <a:ext uri="{FF2B5EF4-FFF2-40B4-BE49-F238E27FC236}">
                <a16:creationId xmlns:a16="http://schemas.microsoft.com/office/drawing/2014/main" id="{99774ED1-8846-E887-3EAD-F23995CE54FA}"/>
              </a:ext>
            </a:extLst>
          </p:cNvPr>
          <p:cNvSpPr txBox="1"/>
          <p:nvPr/>
        </p:nvSpPr>
        <p:spPr>
          <a:xfrm>
            <a:off x="7620000" y="1206868"/>
            <a:ext cx="3879862" cy="368649"/>
          </a:xfrm>
          <a:prstGeom prst="rect">
            <a:avLst/>
          </a:prstGeom>
          <a:noFill/>
        </p:spPr>
        <p:txBody>
          <a:bodyPr wrap="square" rtlCol="0">
            <a:noAutofit/>
          </a:bodyPr>
          <a:lstStyle/>
          <a:p>
            <a:pPr algn="ctr"/>
            <a:r>
              <a:rPr lang="pl-PL" sz="1797" b="1" dirty="0">
                <a:solidFill>
                  <a:srgbClr val="003399"/>
                </a:solidFill>
              </a:rPr>
              <a:t>Trendy sprzedaży (2011–2022)</a:t>
            </a:r>
          </a:p>
        </p:txBody>
      </p:sp>
      <p:sp>
        <p:nvSpPr>
          <p:cNvPr id="4" name="TextBox 3">
            <a:extLst>
              <a:ext uri="{FF2B5EF4-FFF2-40B4-BE49-F238E27FC236}">
                <a16:creationId xmlns:a16="http://schemas.microsoft.com/office/drawing/2014/main" id="{27CD5D18-DCFD-C31D-284B-408A033BCB49}"/>
              </a:ext>
            </a:extLst>
          </p:cNvPr>
          <p:cNvSpPr txBox="1"/>
          <p:nvPr/>
        </p:nvSpPr>
        <p:spPr>
          <a:xfrm rot="16200000">
            <a:off x="5951532" y="2820979"/>
            <a:ext cx="1382879" cy="214161"/>
          </a:xfrm>
          <a:prstGeom prst="rect">
            <a:avLst/>
          </a:prstGeom>
          <a:solidFill>
            <a:schemeClr val="bg1"/>
          </a:solidFill>
        </p:spPr>
        <p:txBody>
          <a:bodyPr wrap="square" lIns="0" tIns="0" rIns="0" bIns="0" rtlCol="0" anchor="ctr" anchorCtr="0">
            <a:noAutofit/>
          </a:bodyPr>
          <a:lstStyle/>
          <a:p>
            <a:pPr algn="ctr"/>
            <a:r>
              <a:rPr lang="pl-PL" sz="800">
                <a:solidFill>
                  <a:schemeClr val="tx1"/>
                </a:solidFill>
                <a:latin typeface="Arial" panose="020B0604020202020204" pitchFamily="34" charset="0"/>
                <a:cs typeface="Arial" panose="020B0604020202020204" pitchFamily="34" charset="0"/>
              </a:rPr>
              <a:t>Sprzedaż (mg/PCU)</a:t>
            </a:r>
          </a:p>
        </p:txBody>
      </p:sp>
      <p:sp>
        <p:nvSpPr>
          <p:cNvPr id="6" name="TextBox 5">
            <a:extLst>
              <a:ext uri="{FF2B5EF4-FFF2-40B4-BE49-F238E27FC236}">
                <a16:creationId xmlns:a16="http://schemas.microsoft.com/office/drawing/2014/main" id="{C1693E2E-9F9D-38C6-E1D9-0B8231A49CB2}"/>
              </a:ext>
            </a:extLst>
          </p:cNvPr>
          <p:cNvSpPr txBox="1"/>
          <p:nvPr/>
        </p:nvSpPr>
        <p:spPr>
          <a:xfrm rot="16200000">
            <a:off x="10536279" y="2805046"/>
            <a:ext cx="1580221" cy="260306"/>
          </a:xfrm>
          <a:prstGeom prst="rect">
            <a:avLst/>
          </a:prstGeom>
          <a:solidFill>
            <a:schemeClr val="bg1"/>
          </a:solidFill>
        </p:spPr>
        <p:txBody>
          <a:bodyPr wrap="square" lIns="0" tIns="0" rIns="0" bIns="0" rtlCol="0" anchor="ctr" anchorCtr="0">
            <a:noAutofit/>
          </a:bodyPr>
          <a:lstStyle/>
          <a:p>
            <a:pPr algn="ctr"/>
            <a:r>
              <a:rPr lang="pl-PL" sz="800">
                <a:solidFill>
                  <a:schemeClr val="tx1"/>
                </a:solidFill>
                <a:latin typeface="Arial" panose="020B0604020202020204" pitchFamily="34" charset="0"/>
                <a:cs typeface="Arial" panose="020B0604020202020204" pitchFamily="34" charset="0"/>
              </a:rPr>
              <a:t>PCU (1000 ton)</a:t>
            </a:r>
          </a:p>
        </p:txBody>
      </p:sp>
      <p:sp>
        <p:nvSpPr>
          <p:cNvPr id="14" name="TextBox 13">
            <a:extLst>
              <a:ext uri="{FF2B5EF4-FFF2-40B4-BE49-F238E27FC236}">
                <a16:creationId xmlns:a16="http://schemas.microsoft.com/office/drawing/2014/main" id="{0C2B1D0F-C02C-E1F7-2512-7CE93005A681}"/>
              </a:ext>
            </a:extLst>
          </p:cNvPr>
          <p:cNvSpPr txBox="1"/>
          <p:nvPr/>
        </p:nvSpPr>
        <p:spPr>
          <a:xfrm>
            <a:off x="6798507" y="4236159"/>
            <a:ext cx="1583493" cy="601656"/>
          </a:xfrm>
          <a:prstGeom prst="rect">
            <a:avLst/>
          </a:prstGeom>
          <a:solidFill>
            <a:schemeClr val="bg1"/>
          </a:solidFill>
        </p:spPr>
        <p:txBody>
          <a:bodyPr wrap="square" lIns="0" tIns="0" rIns="0" bIns="0" rtlCol="0" anchor="t" anchorCtr="0">
            <a:noAutofit/>
          </a:bodyPr>
          <a:lstStyle/>
          <a:p>
            <a:pPr algn="l">
              <a:spcAft>
                <a:spcPts val="100"/>
              </a:spcAft>
            </a:pPr>
            <a:r>
              <a:rPr lang="pl-PL" sz="600">
                <a:solidFill>
                  <a:schemeClr val="tx1"/>
                </a:solidFill>
                <a:latin typeface="Arial" panose="020B0604020202020204" pitchFamily="34" charset="0"/>
                <a:cs typeface="Arial" panose="020B0604020202020204" pitchFamily="34" charset="0"/>
              </a:rPr>
              <a:t>Penicyliny</a:t>
            </a:r>
          </a:p>
          <a:p>
            <a:pPr algn="l">
              <a:spcAft>
                <a:spcPts val="100"/>
              </a:spcAft>
            </a:pPr>
            <a:r>
              <a:rPr lang="pl-PL" sz="600">
                <a:solidFill>
                  <a:schemeClr val="tx1"/>
                </a:solidFill>
                <a:latin typeface="Arial" panose="020B0604020202020204" pitchFamily="34" charset="0"/>
                <a:cs typeface="Arial" panose="020B0604020202020204" pitchFamily="34" charset="0"/>
              </a:rPr>
              <a:t>Fluorochinolony</a:t>
            </a:r>
          </a:p>
          <a:p>
            <a:pPr algn="l">
              <a:spcAft>
                <a:spcPts val="100"/>
              </a:spcAft>
            </a:pPr>
            <a:r>
              <a:rPr lang="pl-PL" sz="600">
                <a:solidFill>
                  <a:schemeClr val="tx1"/>
                </a:solidFill>
                <a:latin typeface="Arial" panose="020B0604020202020204" pitchFamily="34" charset="0"/>
                <a:cs typeface="Arial" panose="020B0604020202020204" pitchFamily="34" charset="0"/>
              </a:rPr>
              <a:t>Sulfonamidy</a:t>
            </a:r>
          </a:p>
          <a:p>
            <a:pPr algn="l">
              <a:spcAft>
                <a:spcPts val="100"/>
              </a:spcAft>
            </a:pPr>
            <a:r>
              <a:rPr lang="pl-PL" sz="600">
                <a:solidFill>
                  <a:schemeClr val="tx1"/>
                </a:solidFill>
                <a:latin typeface="Arial" panose="020B0604020202020204" pitchFamily="34" charset="0"/>
                <a:cs typeface="Arial" panose="020B0604020202020204" pitchFamily="34" charset="0"/>
              </a:rPr>
              <a:t>Inne*</a:t>
            </a:r>
          </a:p>
          <a:p>
            <a:pPr algn="l">
              <a:spcAft>
                <a:spcPts val="100"/>
              </a:spcAft>
            </a:pPr>
            <a:r>
              <a:rPr lang="pl-PL" sz="600">
                <a:solidFill>
                  <a:schemeClr val="tx1"/>
                </a:solidFill>
                <a:latin typeface="Arial" panose="020B0604020202020204" pitchFamily="34" charset="0"/>
                <a:cs typeface="Arial" panose="020B0604020202020204" pitchFamily="34" charset="0"/>
              </a:rPr>
              <a:t>Cefalosporyny 3. i 4. generacji</a:t>
            </a:r>
          </a:p>
        </p:txBody>
      </p:sp>
      <p:sp>
        <p:nvSpPr>
          <p:cNvPr id="17" name="TextBox 16">
            <a:extLst>
              <a:ext uri="{FF2B5EF4-FFF2-40B4-BE49-F238E27FC236}">
                <a16:creationId xmlns:a16="http://schemas.microsoft.com/office/drawing/2014/main" id="{C2C5FC66-EF61-4BAB-AF0D-BB323A674E3F}"/>
              </a:ext>
            </a:extLst>
          </p:cNvPr>
          <p:cNvSpPr txBox="1"/>
          <p:nvPr/>
        </p:nvSpPr>
        <p:spPr>
          <a:xfrm>
            <a:off x="8641191" y="4242726"/>
            <a:ext cx="1583493" cy="601656"/>
          </a:xfrm>
          <a:prstGeom prst="rect">
            <a:avLst/>
          </a:prstGeom>
          <a:solidFill>
            <a:schemeClr val="bg1"/>
          </a:solidFill>
        </p:spPr>
        <p:txBody>
          <a:bodyPr wrap="square" lIns="0" tIns="0" rIns="0" bIns="0" rtlCol="0" anchor="t" anchorCtr="0">
            <a:noAutofit/>
          </a:bodyPr>
          <a:lstStyle/>
          <a:p>
            <a:pPr algn="l">
              <a:spcAft>
                <a:spcPts val="100"/>
              </a:spcAft>
            </a:pPr>
            <a:r>
              <a:rPr lang="pl-PL" sz="600">
                <a:solidFill>
                  <a:schemeClr val="tx1"/>
                </a:solidFill>
                <a:latin typeface="Arial" panose="020B0604020202020204" pitchFamily="34" charset="0"/>
                <a:cs typeface="Arial" panose="020B0604020202020204" pitchFamily="34" charset="0"/>
              </a:rPr>
              <a:t>Tetracykliny</a:t>
            </a:r>
          </a:p>
          <a:p>
            <a:pPr algn="l">
              <a:spcAft>
                <a:spcPts val="100"/>
              </a:spcAft>
            </a:pPr>
            <a:r>
              <a:rPr lang="pl-PL" sz="600">
                <a:solidFill>
                  <a:schemeClr val="tx1"/>
                </a:solidFill>
                <a:latin typeface="Arial" panose="020B0604020202020204" pitchFamily="34" charset="0"/>
                <a:cs typeface="Arial" panose="020B0604020202020204" pitchFamily="34" charset="0"/>
              </a:rPr>
              <a:t>Polimyksyny</a:t>
            </a:r>
          </a:p>
          <a:p>
            <a:pPr algn="l">
              <a:spcAft>
                <a:spcPts val="100"/>
              </a:spcAft>
            </a:pPr>
            <a:r>
              <a:rPr lang="pl-PL" sz="600">
                <a:solidFill>
                  <a:schemeClr val="tx1"/>
                </a:solidFill>
                <a:latin typeface="Arial" panose="020B0604020202020204" pitchFamily="34" charset="0"/>
                <a:cs typeface="Arial" panose="020B0604020202020204" pitchFamily="34" charset="0"/>
              </a:rPr>
              <a:t>Pleuromutyliny</a:t>
            </a:r>
          </a:p>
          <a:p>
            <a:pPr algn="l">
              <a:spcAft>
                <a:spcPts val="100"/>
              </a:spcAft>
            </a:pPr>
            <a:r>
              <a:rPr lang="pl-PL" sz="600">
                <a:solidFill>
                  <a:schemeClr val="tx1"/>
                </a:solidFill>
                <a:latin typeface="Arial" panose="020B0604020202020204" pitchFamily="34" charset="0"/>
                <a:cs typeface="Arial" panose="020B0604020202020204" pitchFamily="34" charset="0"/>
              </a:rPr>
              <a:t>Amfenikole</a:t>
            </a:r>
          </a:p>
          <a:p>
            <a:pPr algn="l">
              <a:spcAft>
                <a:spcPts val="100"/>
              </a:spcAft>
            </a:pPr>
            <a:r>
              <a:rPr lang="pl-PL" sz="600">
                <a:solidFill>
                  <a:schemeClr val="tx1"/>
                </a:solidFill>
                <a:latin typeface="Arial" panose="020B0604020202020204" pitchFamily="34" charset="0"/>
                <a:cs typeface="Arial" panose="020B0604020202020204" pitchFamily="34" charset="0"/>
              </a:rPr>
              <a:t>Cefalosporyny 1. i 2. generacji</a:t>
            </a:r>
          </a:p>
        </p:txBody>
      </p:sp>
      <p:sp>
        <p:nvSpPr>
          <p:cNvPr id="18" name="TextBox 17">
            <a:extLst>
              <a:ext uri="{FF2B5EF4-FFF2-40B4-BE49-F238E27FC236}">
                <a16:creationId xmlns:a16="http://schemas.microsoft.com/office/drawing/2014/main" id="{9469534C-F499-F04B-50D4-A0E62BCE3320}"/>
              </a:ext>
            </a:extLst>
          </p:cNvPr>
          <p:cNvSpPr txBox="1"/>
          <p:nvPr/>
        </p:nvSpPr>
        <p:spPr>
          <a:xfrm>
            <a:off x="10487031" y="4237558"/>
            <a:ext cx="904869" cy="535487"/>
          </a:xfrm>
          <a:prstGeom prst="rect">
            <a:avLst/>
          </a:prstGeom>
          <a:solidFill>
            <a:schemeClr val="bg1"/>
          </a:solidFill>
        </p:spPr>
        <p:txBody>
          <a:bodyPr wrap="square" lIns="0" tIns="0" rIns="0" bIns="0" rtlCol="0" anchor="t" anchorCtr="0">
            <a:noAutofit/>
          </a:bodyPr>
          <a:lstStyle/>
          <a:p>
            <a:pPr algn="l">
              <a:spcAft>
                <a:spcPts val="100"/>
              </a:spcAft>
            </a:pPr>
            <a:r>
              <a:rPr lang="pl-PL" sz="600">
                <a:solidFill>
                  <a:schemeClr val="tx1"/>
                </a:solidFill>
                <a:latin typeface="Arial" panose="020B0604020202020204" pitchFamily="34" charset="0"/>
                <a:cs typeface="Arial" panose="020B0604020202020204" pitchFamily="34" charset="0"/>
              </a:rPr>
              <a:t>Makrolidy</a:t>
            </a:r>
          </a:p>
          <a:p>
            <a:pPr algn="l">
              <a:spcAft>
                <a:spcPts val="100"/>
              </a:spcAft>
            </a:pPr>
            <a:r>
              <a:rPr lang="pl-PL" sz="600">
                <a:solidFill>
                  <a:schemeClr val="tx1"/>
                </a:solidFill>
                <a:latin typeface="Arial" panose="020B0604020202020204" pitchFamily="34" charset="0"/>
                <a:cs typeface="Arial" panose="020B0604020202020204" pitchFamily="34" charset="0"/>
              </a:rPr>
              <a:t>Aminoglikozydy</a:t>
            </a:r>
          </a:p>
          <a:p>
            <a:pPr algn="l">
              <a:spcAft>
                <a:spcPts val="100"/>
              </a:spcAft>
            </a:pPr>
            <a:r>
              <a:rPr lang="pl-PL" sz="600">
                <a:solidFill>
                  <a:schemeClr val="tx1"/>
                </a:solidFill>
                <a:latin typeface="Arial" panose="020B0604020202020204" pitchFamily="34" charset="0"/>
                <a:cs typeface="Arial" panose="020B0604020202020204" pitchFamily="34" charset="0"/>
              </a:rPr>
              <a:t>Linkozamidy</a:t>
            </a:r>
          </a:p>
          <a:p>
            <a:pPr algn="l">
              <a:spcAft>
                <a:spcPts val="100"/>
              </a:spcAft>
            </a:pPr>
            <a:r>
              <a:rPr lang="pl-PL" sz="600">
                <a:solidFill>
                  <a:schemeClr val="tx1"/>
                </a:solidFill>
                <a:latin typeface="Arial" panose="020B0604020202020204" pitchFamily="34" charset="0"/>
                <a:cs typeface="Arial" panose="020B0604020202020204" pitchFamily="34" charset="0"/>
              </a:rPr>
              <a:t>Trimetoprim</a:t>
            </a:r>
          </a:p>
          <a:p>
            <a:pPr algn="l">
              <a:spcAft>
                <a:spcPts val="100"/>
              </a:spcAft>
            </a:pPr>
            <a:r>
              <a:rPr lang="pl-PL" sz="600">
                <a:solidFill>
                  <a:schemeClr val="tx1"/>
                </a:solidFill>
                <a:latin typeface="Arial" panose="020B0604020202020204" pitchFamily="34" charset="0"/>
                <a:cs typeface="Arial" panose="020B0604020202020204" pitchFamily="34" charset="0"/>
              </a:rPr>
              <a:t>Inne chinolony</a:t>
            </a:r>
          </a:p>
        </p:txBody>
      </p:sp>
      <p:sp>
        <p:nvSpPr>
          <p:cNvPr id="19" name="TextBox 18">
            <a:extLst>
              <a:ext uri="{FF2B5EF4-FFF2-40B4-BE49-F238E27FC236}">
                <a16:creationId xmlns:a16="http://schemas.microsoft.com/office/drawing/2014/main" id="{A7E2728C-3F0C-0754-F956-5B2F5E1AAE3C}"/>
              </a:ext>
            </a:extLst>
          </p:cNvPr>
          <p:cNvSpPr txBox="1"/>
          <p:nvPr/>
        </p:nvSpPr>
        <p:spPr>
          <a:xfrm>
            <a:off x="3002845" y="5256396"/>
            <a:ext cx="517658" cy="124127"/>
          </a:xfrm>
          <a:prstGeom prst="rect">
            <a:avLst/>
          </a:prstGeom>
          <a:solidFill>
            <a:srgbClr val="C7CBE7"/>
          </a:solidFill>
        </p:spPr>
        <p:txBody>
          <a:bodyPr wrap="square" lIns="0" tIns="0" rIns="0" bIns="0" rtlCol="0" anchor="t" anchorCtr="0">
            <a:noAutofit/>
          </a:bodyPr>
          <a:lstStyle/>
          <a:p>
            <a:pPr algn="l"/>
            <a:r>
              <a:rPr lang="pl-PL" sz="800" b="1">
                <a:solidFill>
                  <a:schemeClr val="tx1"/>
                </a:solidFill>
                <a:latin typeface="Arial" panose="020B0604020202020204" pitchFamily="34" charset="0"/>
                <a:cs typeface="Arial" panose="020B0604020202020204" pitchFamily="34" charset="0"/>
              </a:rPr>
              <a:t>Polska</a:t>
            </a:r>
          </a:p>
        </p:txBody>
      </p:sp>
      <p:sp>
        <p:nvSpPr>
          <p:cNvPr id="20" name="TextBox 19">
            <a:extLst>
              <a:ext uri="{FF2B5EF4-FFF2-40B4-BE49-F238E27FC236}">
                <a16:creationId xmlns:a16="http://schemas.microsoft.com/office/drawing/2014/main" id="{E8874C69-76EE-6D14-650D-723D76A6CA6B}"/>
              </a:ext>
            </a:extLst>
          </p:cNvPr>
          <p:cNvSpPr txBox="1"/>
          <p:nvPr/>
        </p:nvSpPr>
        <p:spPr>
          <a:xfrm>
            <a:off x="3803426" y="5256396"/>
            <a:ext cx="1039260" cy="121718"/>
          </a:xfrm>
          <a:prstGeom prst="rect">
            <a:avLst/>
          </a:prstGeom>
          <a:solidFill>
            <a:srgbClr val="C7CBE7"/>
          </a:solidFill>
        </p:spPr>
        <p:txBody>
          <a:bodyPr wrap="square" lIns="0" tIns="0" rIns="0" bIns="0" rtlCol="0" anchor="t" anchorCtr="0">
            <a:noAutofit/>
          </a:bodyPr>
          <a:lstStyle/>
          <a:p>
            <a:pPr algn="ctr"/>
            <a:r>
              <a:rPr lang="pl-PL" sz="800" b="1" dirty="0">
                <a:solidFill>
                  <a:schemeClr val="tx1"/>
                </a:solidFill>
                <a:latin typeface="Arial" panose="020B0604020202020204" pitchFamily="34" charset="0"/>
                <a:cs typeface="Arial" panose="020B0604020202020204" pitchFamily="34" charset="0"/>
              </a:rPr>
              <a:t>Sprzedaż całkowita</a:t>
            </a:r>
          </a:p>
        </p:txBody>
      </p:sp>
      <p:sp>
        <p:nvSpPr>
          <p:cNvPr id="21" name="TextBox 20">
            <a:extLst>
              <a:ext uri="{FF2B5EF4-FFF2-40B4-BE49-F238E27FC236}">
                <a16:creationId xmlns:a16="http://schemas.microsoft.com/office/drawing/2014/main" id="{A657034E-8D99-F5B4-59FC-28E571AF87DC}"/>
              </a:ext>
            </a:extLst>
          </p:cNvPr>
          <p:cNvSpPr txBox="1"/>
          <p:nvPr/>
        </p:nvSpPr>
        <p:spPr>
          <a:xfrm>
            <a:off x="3827238" y="5765883"/>
            <a:ext cx="1039260" cy="265999"/>
          </a:xfrm>
          <a:prstGeom prst="rect">
            <a:avLst/>
          </a:prstGeom>
          <a:solidFill>
            <a:srgbClr val="F0F2F9"/>
          </a:solidFill>
        </p:spPr>
        <p:txBody>
          <a:bodyPr wrap="square" lIns="0" tIns="0" rIns="0" bIns="0" rtlCol="0" anchor="ctr" anchorCtr="0">
            <a:noAutofit/>
          </a:bodyPr>
          <a:lstStyle/>
          <a:p>
            <a:pPr algn="ctr"/>
            <a:r>
              <a:rPr lang="pl-PL" sz="700" dirty="0" err="1">
                <a:solidFill>
                  <a:schemeClr val="tx1"/>
                </a:solidFill>
                <a:latin typeface="Arial" panose="020B0604020202020204" pitchFamily="34" charset="0"/>
                <a:cs typeface="Arial" panose="020B0604020202020204" pitchFamily="34" charset="0"/>
              </a:rPr>
              <a:t>Cefalosporyny</a:t>
            </a:r>
            <a:r>
              <a:rPr lang="pl-PL" sz="700" dirty="0">
                <a:solidFill>
                  <a:schemeClr val="tx1"/>
                </a:solidFill>
                <a:latin typeface="Arial" panose="020B0604020202020204" pitchFamily="34" charset="0"/>
                <a:cs typeface="Arial" panose="020B0604020202020204" pitchFamily="34" charset="0"/>
              </a:rPr>
              <a:t> </a:t>
            </a:r>
            <a:br>
              <a:rPr lang="en-US" sz="700" dirty="0">
                <a:solidFill>
                  <a:schemeClr val="tx1"/>
                </a:solidFill>
                <a:latin typeface="Arial" panose="020B0604020202020204" pitchFamily="34" charset="0"/>
                <a:cs typeface="Arial" panose="020B0604020202020204" pitchFamily="34" charset="0"/>
              </a:rPr>
            </a:br>
            <a:r>
              <a:rPr lang="pl-PL" sz="700" dirty="0">
                <a:solidFill>
                  <a:schemeClr val="tx1"/>
                </a:solidFill>
                <a:latin typeface="Arial" panose="020B0604020202020204" pitchFamily="34" charset="0"/>
                <a:cs typeface="Arial" panose="020B0604020202020204" pitchFamily="34" charset="0"/>
              </a:rPr>
              <a:t>3. i 4. generacji</a:t>
            </a:r>
          </a:p>
        </p:txBody>
      </p:sp>
      <p:sp>
        <p:nvSpPr>
          <p:cNvPr id="22" name="TextBox 21">
            <a:extLst>
              <a:ext uri="{FF2B5EF4-FFF2-40B4-BE49-F238E27FC236}">
                <a16:creationId xmlns:a16="http://schemas.microsoft.com/office/drawing/2014/main" id="{356A2752-EA44-FAE5-7D13-675ECA5D39C7}"/>
              </a:ext>
            </a:extLst>
          </p:cNvPr>
          <p:cNvSpPr txBox="1"/>
          <p:nvPr/>
        </p:nvSpPr>
        <p:spPr>
          <a:xfrm>
            <a:off x="3827238" y="6145101"/>
            <a:ext cx="1070550" cy="265999"/>
          </a:xfrm>
          <a:prstGeom prst="rect">
            <a:avLst/>
          </a:prstGeom>
          <a:solidFill>
            <a:srgbClr val="F0F2F9"/>
          </a:solidFill>
        </p:spPr>
        <p:txBody>
          <a:bodyPr wrap="square" lIns="0" tIns="0" rIns="0" bIns="0" rtlCol="0" anchor="ctr" anchorCtr="0">
            <a:noAutofit/>
          </a:bodyPr>
          <a:lstStyle/>
          <a:p>
            <a:pPr algn="ctr"/>
            <a:r>
              <a:rPr lang="pl-PL" sz="700">
                <a:solidFill>
                  <a:schemeClr val="tx1"/>
                </a:solidFill>
                <a:latin typeface="Arial" panose="020B0604020202020204" pitchFamily="34" charset="0"/>
                <a:cs typeface="Arial" panose="020B0604020202020204" pitchFamily="34" charset="0"/>
              </a:rPr>
              <a:t>Chinolony</a:t>
            </a:r>
          </a:p>
          <a:p>
            <a:pPr algn="ctr"/>
            <a:r>
              <a:rPr lang="pl-PL" sz="700">
                <a:solidFill>
                  <a:schemeClr val="tx1"/>
                </a:solidFill>
                <a:latin typeface="Arial" panose="020B0604020202020204" pitchFamily="34" charset="0"/>
                <a:cs typeface="Arial" panose="020B0604020202020204" pitchFamily="34" charset="0"/>
              </a:rPr>
              <a:t>(% fluorochinolonów)</a:t>
            </a:r>
          </a:p>
        </p:txBody>
      </p:sp>
      <p:sp>
        <p:nvSpPr>
          <p:cNvPr id="23" name="TextBox 22">
            <a:extLst>
              <a:ext uri="{FF2B5EF4-FFF2-40B4-BE49-F238E27FC236}">
                <a16:creationId xmlns:a16="http://schemas.microsoft.com/office/drawing/2014/main" id="{25F8F575-29D5-AC1E-0AD0-9CEC64B36E17}"/>
              </a:ext>
            </a:extLst>
          </p:cNvPr>
          <p:cNvSpPr txBox="1"/>
          <p:nvPr/>
        </p:nvSpPr>
        <p:spPr>
          <a:xfrm>
            <a:off x="3900526" y="6591623"/>
            <a:ext cx="927872" cy="196527"/>
          </a:xfrm>
          <a:prstGeom prst="rect">
            <a:avLst/>
          </a:prstGeom>
          <a:solidFill>
            <a:srgbClr val="F0F2F9"/>
          </a:solidFill>
        </p:spPr>
        <p:txBody>
          <a:bodyPr wrap="square" lIns="0" tIns="0" rIns="0" bIns="0" rtlCol="0" anchor="ctr" anchorCtr="0">
            <a:noAutofit/>
          </a:bodyPr>
          <a:lstStyle/>
          <a:p>
            <a:pPr algn="ctr"/>
            <a:r>
              <a:rPr lang="pl-PL" sz="700">
                <a:solidFill>
                  <a:schemeClr val="tx1"/>
                </a:solidFill>
                <a:latin typeface="Arial" panose="020B0604020202020204" pitchFamily="34" charset="0"/>
                <a:cs typeface="Arial" panose="020B0604020202020204" pitchFamily="34" charset="0"/>
              </a:rPr>
              <a:t>Polimyksyny</a:t>
            </a:r>
          </a:p>
        </p:txBody>
      </p:sp>
    </p:spTree>
    <p:extLst>
      <p:ext uri="{BB962C8B-B14F-4D97-AF65-F5344CB8AC3E}">
        <p14:creationId xmlns:p14="http://schemas.microsoft.com/office/powerpoint/2010/main" val="401217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7D98-D70D-2FA0-476C-09C6179E2A70}"/>
              </a:ext>
            </a:extLst>
          </p:cNvPr>
          <p:cNvPicPr>
            <a:picLocks noChangeAspect="1"/>
          </p:cNvPicPr>
          <p:nvPr/>
        </p:nvPicPr>
        <p:blipFill>
          <a:blip r:embed="rId3"/>
          <a:stretch>
            <a:fillRect/>
          </a:stretch>
        </p:blipFill>
        <p:spPr>
          <a:xfrm>
            <a:off x="380999" y="1149350"/>
            <a:ext cx="6976925" cy="2286000"/>
          </a:xfrm>
          <a:prstGeom prst="rect">
            <a:avLst/>
          </a:prstGeom>
        </p:spPr>
      </p:pic>
      <p:sp>
        <p:nvSpPr>
          <p:cNvPr id="4" name="TextBox 3">
            <a:extLst>
              <a:ext uri="{FF2B5EF4-FFF2-40B4-BE49-F238E27FC236}">
                <a16:creationId xmlns:a16="http://schemas.microsoft.com/office/drawing/2014/main" id="{3E44EB7D-61E1-C612-9525-004794E75C9C}"/>
              </a:ext>
            </a:extLst>
          </p:cNvPr>
          <p:cNvSpPr txBox="1"/>
          <p:nvPr/>
        </p:nvSpPr>
        <p:spPr>
          <a:xfrm>
            <a:off x="681826" y="1342813"/>
            <a:ext cx="7977227" cy="257388"/>
          </a:xfrm>
          <a:prstGeom prst="rect">
            <a:avLst/>
          </a:prstGeom>
          <a:solidFill>
            <a:schemeClr val="bg1"/>
          </a:solidFill>
        </p:spPr>
        <p:txBody>
          <a:bodyPr wrap="square" lIns="0" tIns="0" rIns="0" bIns="0" rtlCol="0" anchor="t" anchorCtr="0">
            <a:noAutofit/>
          </a:bodyPr>
          <a:lstStyle/>
          <a:p>
            <a:pPr algn="l"/>
            <a:r>
              <a:rPr lang="pl-PL" sz="1400" b="1">
                <a:solidFill>
                  <a:srgbClr val="003399"/>
                </a:solidFill>
                <a:latin typeface="Verdana" panose="020B0604030504040204" pitchFamily="34" charset="0"/>
                <a:ea typeface="Verdana" panose="020B0604030504040204" pitchFamily="34" charset="0"/>
              </a:rPr>
              <a:t>Od 2011 r.:</a:t>
            </a:r>
          </a:p>
        </p:txBody>
      </p:sp>
      <p:sp>
        <p:nvSpPr>
          <p:cNvPr id="8" name="CuadroTexto 7">
            <a:extLst>
              <a:ext uri="{FF2B5EF4-FFF2-40B4-BE49-F238E27FC236}">
                <a16:creationId xmlns:a16="http://schemas.microsoft.com/office/drawing/2014/main" id="{289DEF0B-35EA-44F6-91E3-B7F31236D5B3}"/>
              </a:ext>
            </a:extLst>
          </p:cNvPr>
          <p:cNvSpPr txBox="1"/>
          <p:nvPr/>
        </p:nvSpPr>
        <p:spPr>
          <a:xfrm>
            <a:off x="9601200" y="6102350"/>
            <a:ext cx="2286000" cy="307777"/>
          </a:xfrm>
          <a:prstGeom prst="rect">
            <a:avLst/>
          </a:prstGeom>
          <a:solidFill>
            <a:schemeClr val="bg1">
              <a:lumMod val="75000"/>
            </a:schemeClr>
          </a:solidFill>
        </p:spPr>
        <p:txBody>
          <a:bodyPr wrap="square">
            <a:spAutoFit/>
          </a:bodyPr>
          <a:lstStyle/>
          <a:p>
            <a:pPr algn="ctr"/>
            <a:r>
              <a:rPr lang="pl-PL" sz="1400" b="1" i="0" u="none" strike="noStrike" baseline="0">
                <a:solidFill>
                  <a:srgbClr val="003399"/>
                </a:solidFill>
                <a:latin typeface="Verdana" panose="020B0604030504040204" pitchFamily="34" charset="0"/>
                <a:ea typeface="Verdana" panose="020B0604030504040204" pitchFamily="34" charset="0"/>
              </a:rPr>
              <a:t>Raport</a:t>
            </a:r>
            <a:r>
              <a:rPr lang="pl-PL" sz="1400" b="1" i="0" u="none" strike="noStrike" baseline="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a:t>
            </a:r>
            <a:r>
              <a:rPr lang="pl-PL" sz="1400" b="1" i="0" u="none" strike="noStrike" baseline="0">
                <a:solidFill>
                  <a:srgbClr val="003399"/>
                </a:solidFill>
                <a:latin typeface="Verdana" panose="020B0604030504040204" pitchFamily="34" charset="0"/>
                <a:ea typeface="Verdana" panose="020B0604030504040204" pitchFamily="34" charset="0"/>
              </a:rPr>
              <a:t>ESVAC</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7" y="139781"/>
            <a:ext cx="7281074" cy="964775"/>
          </a:xfrm>
        </p:spPr>
        <p:txBody>
          <a:bodyPr>
            <a:normAutofit/>
          </a:bodyPr>
          <a:lstStyle/>
          <a:p>
            <a:pPr marL="0" indent="0">
              <a:buNone/>
            </a:pPr>
            <a:r>
              <a:rPr lang="pl-PL" sz="2800" b="1" dirty="0">
                <a:latin typeface="EC Square Sans Pro" panose="020B0506040000020004" pitchFamily="34" charset="0"/>
              </a:rPr>
              <a:t>Sprzedaż weterynaryjnych produktów leczniczych w POLSCE</a:t>
            </a:r>
          </a:p>
        </p:txBody>
      </p:sp>
      <p:sp>
        <p:nvSpPr>
          <p:cNvPr id="2" name="TextBox 1">
            <a:extLst>
              <a:ext uri="{FF2B5EF4-FFF2-40B4-BE49-F238E27FC236}">
                <a16:creationId xmlns:a16="http://schemas.microsoft.com/office/drawing/2014/main" id="{BDE67AE3-02F9-ADD5-859C-0A54D1E542AC}"/>
              </a:ext>
            </a:extLst>
          </p:cNvPr>
          <p:cNvSpPr txBox="1"/>
          <p:nvPr/>
        </p:nvSpPr>
        <p:spPr>
          <a:xfrm>
            <a:off x="915591" y="1608383"/>
            <a:ext cx="7542609" cy="2286000"/>
          </a:xfrm>
          <a:prstGeom prst="rect">
            <a:avLst/>
          </a:prstGeom>
          <a:solidFill>
            <a:schemeClr val="bg1"/>
          </a:solidFill>
        </p:spPr>
        <p:txBody>
          <a:bodyPr wrap="square" lIns="0" tIns="0" rIns="0" bIns="0" rtlCol="0" anchor="t" anchorCtr="0">
            <a:noAutofit/>
          </a:bodyPr>
          <a:lstStyle/>
          <a:p>
            <a:pPr algn="l">
              <a:spcAft>
                <a:spcPts val="200"/>
              </a:spcAft>
            </a:pPr>
            <a:r>
              <a:rPr lang="pl-PL" sz="1400" dirty="0">
                <a:solidFill>
                  <a:schemeClr val="tx1"/>
                </a:solidFill>
                <a:latin typeface="Verdana" panose="020B0604030504040204" pitchFamily="34" charset="0"/>
                <a:ea typeface="Verdana" panose="020B0604030504040204" pitchFamily="34" charset="0"/>
              </a:rPr>
              <a:t>55,2% – całkowita sprzedaż roczna (z 126,3 mg/</a:t>
            </a:r>
            <a:r>
              <a:rPr lang="pl-PL" sz="1400" dirty="0" err="1">
                <a:solidFill>
                  <a:schemeClr val="tx1"/>
                </a:solidFill>
                <a:latin typeface="Verdana" panose="020B0604030504040204" pitchFamily="34" charset="0"/>
                <a:ea typeface="Verdana" panose="020B0604030504040204" pitchFamily="34" charset="0"/>
              </a:rPr>
              <a:t>PCU</a:t>
            </a:r>
            <a:r>
              <a:rPr lang="pl-PL" sz="1400" dirty="0">
                <a:solidFill>
                  <a:schemeClr val="tx1"/>
                </a:solidFill>
                <a:latin typeface="Verdana" panose="020B0604030504040204" pitchFamily="34" charset="0"/>
                <a:ea typeface="Verdana" panose="020B0604030504040204" pitchFamily="34" charset="0"/>
              </a:rPr>
              <a:t> do 196,0 mg/</a:t>
            </a:r>
            <a:r>
              <a:rPr lang="pl-PL" sz="1400" dirty="0" err="1">
                <a:solidFill>
                  <a:schemeClr val="tx1"/>
                </a:solidFill>
                <a:latin typeface="Verdana" panose="020B0604030504040204" pitchFamily="34" charset="0"/>
                <a:ea typeface="Verdana" panose="020B0604030504040204" pitchFamily="34" charset="0"/>
              </a:rPr>
              <a:t>PCU</a:t>
            </a:r>
            <a:r>
              <a:rPr lang="pl-PL" sz="1400" dirty="0">
                <a:solidFill>
                  <a:schemeClr val="tx1"/>
                </a:solidFill>
                <a:latin typeface="Verdana" panose="020B0604030504040204" pitchFamily="34" charset="0"/>
                <a:ea typeface="Verdana" panose="020B0604030504040204" pitchFamily="34" charset="0"/>
              </a:rPr>
              <a:t> w 2022 r.)</a:t>
            </a:r>
          </a:p>
          <a:p>
            <a:pPr algn="l">
              <a:spcAft>
                <a:spcPts val="200"/>
              </a:spcAft>
            </a:pPr>
            <a:r>
              <a:rPr lang="pl-PL" sz="1400" dirty="0">
                <a:solidFill>
                  <a:schemeClr val="tx1"/>
                </a:solidFill>
                <a:latin typeface="Verdana" panose="020B0604030504040204" pitchFamily="34" charset="0"/>
                <a:ea typeface="Verdana" panose="020B0604030504040204" pitchFamily="34" charset="0"/>
              </a:rPr>
              <a:t>372,8% – sprzedaż </a:t>
            </a:r>
            <a:r>
              <a:rPr lang="pl-PL" sz="1400" dirty="0" err="1">
                <a:solidFill>
                  <a:schemeClr val="tx1"/>
                </a:solidFill>
                <a:latin typeface="Verdana" panose="020B0604030504040204" pitchFamily="34" charset="0"/>
                <a:ea typeface="Verdana" panose="020B0604030504040204" pitchFamily="34" charset="0"/>
              </a:rPr>
              <a:t>cefalosporyn</a:t>
            </a:r>
            <a:r>
              <a:rPr lang="pl-PL" sz="1400" dirty="0">
                <a:solidFill>
                  <a:schemeClr val="tx1"/>
                </a:solidFill>
                <a:latin typeface="Verdana" panose="020B0604030504040204" pitchFamily="34" charset="0"/>
                <a:ea typeface="Verdana" panose="020B0604030504040204" pitchFamily="34" charset="0"/>
              </a:rPr>
              <a:t> 3. i 4. generacji (z 0,09 mg/</a:t>
            </a:r>
            <a:r>
              <a:rPr lang="pl-PL" sz="1400" dirty="0" err="1">
                <a:solidFill>
                  <a:schemeClr val="tx1"/>
                </a:solidFill>
                <a:latin typeface="Verdana" panose="020B0604030504040204" pitchFamily="34" charset="0"/>
                <a:ea typeface="Verdana" panose="020B0604030504040204" pitchFamily="34" charset="0"/>
              </a:rPr>
              <a:t>PCU</a:t>
            </a:r>
            <a:r>
              <a:rPr lang="pl-PL" sz="1400" dirty="0">
                <a:solidFill>
                  <a:schemeClr val="tx1"/>
                </a:solidFill>
                <a:latin typeface="Verdana" panose="020B0604030504040204" pitchFamily="34" charset="0"/>
                <a:ea typeface="Verdana" panose="020B0604030504040204" pitchFamily="34" charset="0"/>
              </a:rPr>
              <a:t> do 0,43 mg/</a:t>
            </a:r>
            <a:r>
              <a:rPr lang="pl-PL" sz="1400" dirty="0" err="1">
                <a:solidFill>
                  <a:schemeClr val="tx1"/>
                </a:solidFill>
                <a:latin typeface="Verdana" panose="020B0604030504040204" pitchFamily="34" charset="0"/>
                <a:ea typeface="Verdana" panose="020B0604030504040204" pitchFamily="34" charset="0"/>
              </a:rPr>
              <a:t>PCU</a:t>
            </a:r>
            <a:r>
              <a:rPr lang="pl-PL" sz="1400" dirty="0">
                <a:solidFill>
                  <a:schemeClr val="tx1"/>
                </a:solidFill>
                <a:latin typeface="Verdana" panose="020B0604030504040204" pitchFamily="34" charset="0"/>
                <a:ea typeface="Verdana" panose="020B0604030504040204" pitchFamily="34" charset="0"/>
              </a:rPr>
              <a:t> w 2022 r.)</a:t>
            </a:r>
          </a:p>
          <a:p>
            <a:pPr algn="l">
              <a:spcAft>
                <a:spcPts val="200"/>
              </a:spcAft>
            </a:pPr>
            <a:r>
              <a:rPr lang="pl-PL" sz="1400" dirty="0">
                <a:solidFill>
                  <a:schemeClr val="tx1"/>
                </a:solidFill>
                <a:latin typeface="Verdana" panose="020B0604030504040204" pitchFamily="34" charset="0"/>
                <a:ea typeface="Verdana" panose="020B0604030504040204" pitchFamily="34" charset="0"/>
              </a:rPr>
              <a:t>65,7% – sprzedaż </a:t>
            </a:r>
            <a:r>
              <a:rPr lang="pl-PL" sz="1400" dirty="0" err="1">
                <a:solidFill>
                  <a:schemeClr val="tx1"/>
                </a:solidFill>
                <a:latin typeface="Verdana" panose="020B0604030504040204" pitchFamily="34" charset="0"/>
                <a:ea typeface="Verdana" panose="020B0604030504040204" pitchFamily="34" charset="0"/>
              </a:rPr>
              <a:t>fluorochinolonów</a:t>
            </a:r>
            <a:r>
              <a:rPr lang="pl-PL" sz="1400" dirty="0">
                <a:solidFill>
                  <a:schemeClr val="tx1"/>
                </a:solidFill>
                <a:latin typeface="Verdana" panose="020B0604030504040204" pitchFamily="34" charset="0"/>
                <a:ea typeface="Verdana" panose="020B0604030504040204" pitchFamily="34" charset="0"/>
              </a:rPr>
              <a:t> (z 7,1 mg/</a:t>
            </a:r>
            <a:r>
              <a:rPr lang="pl-PL" sz="1400" dirty="0" err="1">
                <a:solidFill>
                  <a:schemeClr val="tx1"/>
                </a:solidFill>
                <a:latin typeface="Verdana" panose="020B0604030504040204" pitchFamily="34" charset="0"/>
                <a:ea typeface="Verdana" panose="020B0604030504040204" pitchFamily="34" charset="0"/>
              </a:rPr>
              <a:t>PCU</a:t>
            </a:r>
            <a:r>
              <a:rPr lang="pl-PL" sz="1400" dirty="0">
                <a:solidFill>
                  <a:schemeClr val="tx1"/>
                </a:solidFill>
                <a:latin typeface="Verdana" panose="020B0604030504040204" pitchFamily="34" charset="0"/>
                <a:ea typeface="Verdana" panose="020B0604030504040204" pitchFamily="34" charset="0"/>
              </a:rPr>
              <a:t> do 11,8 mg/</a:t>
            </a:r>
            <a:r>
              <a:rPr lang="pl-PL" sz="1400" dirty="0" err="1">
                <a:solidFill>
                  <a:schemeClr val="tx1"/>
                </a:solidFill>
                <a:latin typeface="Verdana" panose="020B0604030504040204" pitchFamily="34" charset="0"/>
                <a:ea typeface="Verdana" panose="020B0604030504040204" pitchFamily="34" charset="0"/>
              </a:rPr>
              <a:t>PCU</a:t>
            </a:r>
            <a:r>
              <a:rPr lang="pl-PL" sz="1400" dirty="0">
                <a:solidFill>
                  <a:schemeClr val="tx1"/>
                </a:solidFill>
                <a:latin typeface="Verdana" panose="020B0604030504040204" pitchFamily="34" charset="0"/>
                <a:ea typeface="Verdana" panose="020B0604030504040204" pitchFamily="34" charset="0"/>
              </a:rPr>
              <a:t> w 2022 r.)</a:t>
            </a:r>
          </a:p>
          <a:p>
            <a:pPr algn="l">
              <a:spcAft>
                <a:spcPts val="200"/>
              </a:spcAft>
            </a:pPr>
            <a:r>
              <a:rPr lang="pl-PL" sz="1400" dirty="0">
                <a:solidFill>
                  <a:schemeClr val="tx1"/>
                </a:solidFill>
                <a:latin typeface="Verdana" panose="020B0604030504040204" pitchFamily="34" charset="0"/>
                <a:ea typeface="Verdana" panose="020B0604030504040204" pitchFamily="34" charset="0"/>
              </a:rPr>
              <a:t>99,9% – sprzedaż innych </a:t>
            </a:r>
            <a:r>
              <a:rPr lang="pl-PL" sz="1400" dirty="0" err="1">
                <a:solidFill>
                  <a:schemeClr val="tx1"/>
                </a:solidFill>
                <a:latin typeface="Verdana" panose="020B0604030504040204" pitchFamily="34" charset="0"/>
                <a:ea typeface="Verdana" panose="020B0604030504040204" pitchFamily="34" charset="0"/>
              </a:rPr>
              <a:t>chinolonów</a:t>
            </a:r>
            <a:r>
              <a:rPr lang="pl-PL" sz="1400" dirty="0">
                <a:solidFill>
                  <a:schemeClr val="tx1"/>
                </a:solidFill>
                <a:latin typeface="Verdana" panose="020B0604030504040204" pitchFamily="34" charset="0"/>
                <a:ea typeface="Verdana" panose="020B0604030504040204" pitchFamily="34" charset="0"/>
              </a:rPr>
              <a:t> (z 0,1 mg/</a:t>
            </a:r>
            <a:r>
              <a:rPr lang="pl-PL" sz="1400" dirty="0" err="1">
                <a:solidFill>
                  <a:schemeClr val="tx1"/>
                </a:solidFill>
                <a:latin typeface="Verdana" panose="020B0604030504040204" pitchFamily="34" charset="0"/>
                <a:ea typeface="Verdana" panose="020B0604030504040204" pitchFamily="34" charset="0"/>
              </a:rPr>
              <a:t>PCU</a:t>
            </a:r>
            <a:r>
              <a:rPr lang="pl-PL" sz="1400" dirty="0">
                <a:solidFill>
                  <a:schemeClr val="tx1"/>
                </a:solidFill>
                <a:latin typeface="Verdana" panose="020B0604030504040204" pitchFamily="34" charset="0"/>
                <a:ea typeface="Verdana" panose="020B0604030504040204" pitchFamily="34" charset="0"/>
              </a:rPr>
              <a:t> do &lt;0,01 mg/</a:t>
            </a:r>
            <a:r>
              <a:rPr lang="pl-PL" sz="1400" dirty="0" err="1">
                <a:solidFill>
                  <a:schemeClr val="tx1"/>
                </a:solidFill>
                <a:latin typeface="Verdana" panose="020B0604030504040204" pitchFamily="34" charset="0"/>
                <a:ea typeface="Verdana" panose="020B0604030504040204" pitchFamily="34" charset="0"/>
              </a:rPr>
              <a:t>PCU</a:t>
            </a:r>
            <a:r>
              <a:rPr lang="pl-PL" sz="1400" dirty="0">
                <a:solidFill>
                  <a:schemeClr val="tx1"/>
                </a:solidFill>
                <a:latin typeface="Verdana" panose="020B0604030504040204" pitchFamily="34" charset="0"/>
                <a:ea typeface="Verdana" panose="020B0604030504040204" pitchFamily="34" charset="0"/>
              </a:rPr>
              <a:t> w 2022 r.)</a:t>
            </a:r>
          </a:p>
          <a:p>
            <a:pPr algn="l">
              <a:spcAft>
                <a:spcPts val="200"/>
              </a:spcAft>
            </a:pPr>
            <a:r>
              <a:rPr lang="pl-PL" sz="1400" dirty="0">
                <a:solidFill>
                  <a:schemeClr val="tx1"/>
                </a:solidFill>
                <a:latin typeface="Verdana" panose="020B0604030504040204" pitchFamily="34" charset="0"/>
                <a:ea typeface="Verdana" panose="020B0604030504040204" pitchFamily="34" charset="0"/>
              </a:rPr>
              <a:t>147,3% – sprzedaż </a:t>
            </a:r>
            <a:r>
              <a:rPr lang="pl-PL" sz="1400" dirty="0" err="1">
                <a:solidFill>
                  <a:schemeClr val="tx1"/>
                </a:solidFill>
                <a:latin typeface="Verdana" panose="020B0604030504040204" pitchFamily="34" charset="0"/>
                <a:ea typeface="Verdana" panose="020B0604030504040204" pitchFamily="34" charset="0"/>
              </a:rPr>
              <a:t>polimyksyny</a:t>
            </a:r>
            <a:r>
              <a:rPr lang="pl-PL" sz="1400" dirty="0">
                <a:solidFill>
                  <a:schemeClr val="tx1"/>
                </a:solidFill>
                <a:latin typeface="Verdana" panose="020B0604030504040204" pitchFamily="34" charset="0"/>
                <a:ea typeface="Verdana" panose="020B0604030504040204" pitchFamily="34" charset="0"/>
              </a:rPr>
              <a:t> (z 4,1 mg/</a:t>
            </a:r>
            <a:r>
              <a:rPr lang="pl-PL" sz="1400" dirty="0" err="1">
                <a:solidFill>
                  <a:schemeClr val="tx1"/>
                </a:solidFill>
                <a:latin typeface="Verdana" panose="020B0604030504040204" pitchFamily="34" charset="0"/>
                <a:ea typeface="Verdana" panose="020B0604030504040204" pitchFamily="34" charset="0"/>
              </a:rPr>
              <a:t>PCU</a:t>
            </a:r>
            <a:r>
              <a:rPr lang="pl-PL" sz="1400" dirty="0">
                <a:solidFill>
                  <a:schemeClr val="tx1"/>
                </a:solidFill>
                <a:latin typeface="Verdana" panose="020B0604030504040204" pitchFamily="34" charset="0"/>
                <a:ea typeface="Verdana" panose="020B0604030504040204" pitchFamily="34" charset="0"/>
              </a:rPr>
              <a:t> do 10,2 mg/</a:t>
            </a:r>
            <a:r>
              <a:rPr lang="pl-PL" sz="1400" dirty="0" err="1">
                <a:solidFill>
                  <a:schemeClr val="tx1"/>
                </a:solidFill>
                <a:latin typeface="Verdana" panose="020B0604030504040204" pitchFamily="34" charset="0"/>
                <a:ea typeface="Verdana" panose="020B0604030504040204" pitchFamily="34" charset="0"/>
              </a:rPr>
              <a:t>PCU</a:t>
            </a:r>
            <a:r>
              <a:rPr lang="pl-PL" sz="1400" dirty="0">
                <a:solidFill>
                  <a:schemeClr val="tx1"/>
                </a:solidFill>
                <a:latin typeface="Verdana" panose="020B0604030504040204" pitchFamily="34" charset="0"/>
                <a:ea typeface="Verdana" panose="020B0604030504040204" pitchFamily="34" charset="0"/>
              </a:rPr>
              <a:t> w 2022 r.)</a:t>
            </a:r>
          </a:p>
          <a:p>
            <a:pPr algn="l">
              <a:spcAft>
                <a:spcPts val="200"/>
              </a:spcAft>
            </a:pPr>
            <a:r>
              <a:rPr lang="pl-PL" sz="1400" dirty="0">
                <a:solidFill>
                  <a:schemeClr val="tx1"/>
                </a:solidFill>
                <a:latin typeface="Verdana" panose="020B0604030504040204" pitchFamily="34" charset="0"/>
                <a:ea typeface="Verdana" panose="020B0604030504040204" pitchFamily="34" charset="0"/>
              </a:rPr>
              <a:t>W latach 2011–2022 wartość </a:t>
            </a:r>
            <a:r>
              <a:rPr lang="pl-PL" sz="1400" dirty="0" err="1">
                <a:solidFill>
                  <a:schemeClr val="tx1"/>
                </a:solidFill>
                <a:latin typeface="Verdana" panose="020B0604030504040204" pitchFamily="34" charset="0"/>
                <a:ea typeface="Verdana" panose="020B0604030504040204" pitchFamily="34" charset="0"/>
              </a:rPr>
              <a:t>PCU</a:t>
            </a:r>
            <a:r>
              <a:rPr lang="pl-PL" sz="1400" dirty="0">
                <a:solidFill>
                  <a:schemeClr val="tx1"/>
                </a:solidFill>
                <a:latin typeface="Verdana" panose="020B0604030504040204" pitchFamily="34" charset="0"/>
                <a:ea typeface="Verdana" panose="020B0604030504040204" pitchFamily="34" charset="0"/>
              </a:rPr>
              <a:t> wzrosła o 7,9%</a:t>
            </a:r>
          </a:p>
        </p:txBody>
      </p:sp>
      <p:sp>
        <p:nvSpPr>
          <p:cNvPr id="3" name="TextBox 2">
            <a:extLst>
              <a:ext uri="{FF2B5EF4-FFF2-40B4-BE49-F238E27FC236}">
                <a16:creationId xmlns:a16="http://schemas.microsoft.com/office/drawing/2014/main" id="{AB3EDF73-5EAE-27C3-EF2D-A3E38E771D5C}"/>
              </a:ext>
            </a:extLst>
          </p:cNvPr>
          <p:cNvSpPr txBox="1"/>
          <p:nvPr/>
        </p:nvSpPr>
        <p:spPr>
          <a:xfrm>
            <a:off x="735785" y="4398209"/>
            <a:ext cx="7722415" cy="2045593"/>
          </a:xfrm>
          <a:prstGeom prst="rect">
            <a:avLst/>
          </a:prstGeom>
          <a:solidFill>
            <a:schemeClr val="bg1"/>
          </a:solidFill>
        </p:spPr>
        <p:txBody>
          <a:bodyPr wrap="square" lIns="0" tIns="0" rIns="0" bIns="0" rtlCol="0" anchor="t" anchorCtr="0">
            <a:noAutofit/>
          </a:bodyPr>
          <a:lstStyle/>
          <a:p>
            <a:pPr algn="l">
              <a:spcAft>
                <a:spcPts val="600"/>
              </a:spcAft>
            </a:pPr>
            <a:r>
              <a:rPr lang="pl-PL" sz="1400" b="1">
                <a:solidFill>
                  <a:srgbClr val="003399"/>
                </a:solidFill>
                <a:latin typeface="Verdana" panose="020B0604030504040204" pitchFamily="34" charset="0"/>
                <a:ea typeface="Verdana" panose="020B0604030504040204" pitchFamily="34" charset="0"/>
              </a:rPr>
              <a:t>Dane dotyczące sprzedaży w 2022 r.</a:t>
            </a:r>
          </a:p>
          <a:p>
            <a:pPr algn="l"/>
            <a:r>
              <a:rPr lang="pl-PL" sz="1400">
                <a:solidFill>
                  <a:schemeClr val="tx1"/>
                </a:solidFill>
                <a:latin typeface="Verdana" panose="020B0604030504040204" pitchFamily="34" charset="0"/>
                <a:ea typeface="Verdana" panose="020B0604030504040204" pitchFamily="34" charset="0"/>
              </a:rPr>
              <a:t>W 2022 r. całkowita sprzedaż wzrosła o 11,7% w porównaniu do 2021 r. (z 175,5 mg/PCU do 196,0 mg/PCU). Trzy najlepiej sprzedające się klasy antybiotyków to penicyliny, tetracykliny i makrolidy, które stanowiły odpowiednio 35,3%, 19,9% i 14,7% sprzedaży całkowitej.</a:t>
            </a:r>
          </a:p>
        </p:txBody>
      </p:sp>
    </p:spTree>
    <p:extLst>
      <p:ext uri="{BB962C8B-B14F-4D97-AF65-F5344CB8AC3E}">
        <p14:creationId xmlns:p14="http://schemas.microsoft.com/office/powerpoint/2010/main" val="44966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311150"/>
            <a:ext cx="10439400" cy="914400"/>
          </a:xfrm>
        </p:spPr>
        <p:txBody>
          <a:bodyPr>
            <a:normAutofit fontScale="32500" lnSpcReduction="20000"/>
          </a:bodyPr>
          <a:lstStyle/>
          <a:p>
            <a:pPr marL="0" indent="0">
              <a:lnSpc>
                <a:spcPct val="170000"/>
              </a:lnSpc>
              <a:buNone/>
            </a:pPr>
            <a:r>
              <a:rPr lang="pl-PL" sz="5500" dirty="0">
                <a:latin typeface="EC Square Sans Pro" panose="020B0506040000020004" pitchFamily="34" charset="0"/>
              </a:rPr>
              <a:t>Spożycie </a:t>
            </a:r>
            <a:r>
              <a:rPr lang="pl-PL" sz="5500" b="1" dirty="0" err="1">
                <a:latin typeface="EC Square Sans Pro" panose="020B0506040000020004" pitchFamily="34" charset="0"/>
              </a:rPr>
              <a:t>cefalosporyn</a:t>
            </a:r>
            <a:r>
              <a:rPr lang="pl-PL" sz="5500" b="1" dirty="0">
                <a:latin typeface="EC Square Sans Pro" panose="020B0506040000020004" pitchFamily="34" charset="0"/>
              </a:rPr>
              <a:t> 3.</a:t>
            </a:r>
            <a:r>
              <a:rPr lang="pl-PL" sz="5500" dirty="0">
                <a:latin typeface="EC Square Sans Pro" panose="020B0506040000020004" pitchFamily="34" charset="0"/>
              </a:rPr>
              <a:t> i </a:t>
            </a:r>
            <a:r>
              <a:rPr lang="pl-PL" sz="5500" b="1" dirty="0">
                <a:latin typeface="EC Square Sans Pro" panose="020B0506040000020004" pitchFamily="34" charset="0"/>
              </a:rPr>
              <a:t>4. generacji, </a:t>
            </a:r>
            <a:r>
              <a:rPr lang="pl-PL" sz="5500" b="1" dirty="0" err="1">
                <a:latin typeface="EC Square Sans Pro" panose="020B0506040000020004" pitchFamily="34" charset="0"/>
              </a:rPr>
              <a:t>fluorochinolonów</a:t>
            </a:r>
            <a:r>
              <a:rPr lang="pl-PL" sz="5500" b="1" dirty="0">
                <a:latin typeface="EC Square Sans Pro" panose="020B0506040000020004" pitchFamily="34" charset="0"/>
              </a:rPr>
              <a:t>, innych </a:t>
            </a:r>
            <a:r>
              <a:rPr lang="pl-PL" sz="5500" b="1" dirty="0" err="1">
                <a:latin typeface="EC Square Sans Pro" panose="020B0506040000020004" pitchFamily="34" charset="0"/>
              </a:rPr>
              <a:t>chinolonów</a:t>
            </a:r>
            <a:r>
              <a:rPr lang="pl-PL" sz="5500" b="1" dirty="0">
                <a:latin typeface="EC Square Sans Pro" panose="020B0506040000020004" pitchFamily="34" charset="0"/>
              </a:rPr>
              <a:t> i </a:t>
            </a:r>
            <a:r>
              <a:rPr lang="pl-PL" sz="5500" b="1" dirty="0" err="1">
                <a:latin typeface="EC Square Sans Pro" panose="020B0506040000020004" pitchFamily="34" charset="0"/>
              </a:rPr>
              <a:t>polimyksyn</a:t>
            </a:r>
            <a:r>
              <a:rPr lang="pl-PL" sz="5500" b="1" dirty="0">
                <a:latin typeface="EC Square Sans Pro" panose="020B0506040000020004" pitchFamily="34" charset="0"/>
              </a:rPr>
              <a:t> (mg/</a:t>
            </a:r>
            <a:r>
              <a:rPr lang="pl-PL" sz="5500" b="1" dirty="0" err="1">
                <a:latin typeface="EC Square Sans Pro" panose="020B0506040000020004" pitchFamily="34" charset="0"/>
              </a:rPr>
              <a:t>PCU</a:t>
            </a:r>
            <a:r>
              <a:rPr lang="pl-PL" sz="5500" b="1" dirty="0">
                <a:latin typeface="EC Square Sans Pro" panose="020B0506040000020004" pitchFamily="34" charset="0"/>
              </a:rPr>
              <a:t>), zwierzęta służące do produkcji żywności w 2022 r.</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1143000" y="1450977"/>
            <a:ext cx="10591799" cy="5416550"/>
          </a:xfrm>
          <a:prstGeom prst="rect">
            <a:avLst/>
          </a:prstGeom>
        </p:spPr>
      </p:pic>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pl-PL" sz="1050" i="1" dirty="0">
                <a:solidFill>
                  <a:srgbClr val="003399"/>
                </a:solidFill>
              </a:rPr>
              <a:t>Źródło:</a:t>
            </a:r>
            <a:r>
              <a:rPr lang="pl-PL" sz="1050" dirty="0">
                <a:solidFill>
                  <a:srgbClr val="003399"/>
                </a:solidFill>
              </a:rPr>
              <a:t> 13</a:t>
            </a:r>
            <a:r>
              <a:rPr lang="pl-PL" sz="1050" baseline="30000" dirty="0">
                <a:solidFill>
                  <a:srgbClr val="003399"/>
                </a:solidFill>
              </a:rPr>
              <a:t> </a:t>
            </a:r>
            <a:r>
              <a:rPr lang="pl-PL" sz="1050" dirty="0">
                <a:solidFill>
                  <a:srgbClr val="003399"/>
                </a:solidFill>
              </a:rPr>
              <a:t>Raport </a:t>
            </a:r>
            <a:r>
              <a:rPr lang="pl-PL" sz="1050" dirty="0" err="1">
                <a:solidFill>
                  <a:srgbClr val="003399"/>
                </a:solidFill>
              </a:rPr>
              <a:t>ESVAC</a:t>
            </a:r>
            <a:endParaRPr lang="pl-PL" sz="1050" dirty="0">
              <a:solidFill>
                <a:srgbClr val="003399"/>
              </a:solidFill>
            </a:endParaRPr>
          </a:p>
        </p:txBody>
      </p:sp>
      <p:sp>
        <p:nvSpPr>
          <p:cNvPr id="6" name="TextBox 5">
            <a:extLst>
              <a:ext uri="{FF2B5EF4-FFF2-40B4-BE49-F238E27FC236}">
                <a16:creationId xmlns:a16="http://schemas.microsoft.com/office/drawing/2014/main" id="{D4297AAF-71A0-6353-A879-315AE0EFCFFD}"/>
              </a:ext>
            </a:extLst>
          </p:cNvPr>
          <p:cNvSpPr txBox="1"/>
          <p:nvPr/>
        </p:nvSpPr>
        <p:spPr>
          <a:xfrm>
            <a:off x="2773234" y="1394866"/>
            <a:ext cx="2865388" cy="261610"/>
          </a:xfrm>
          <a:prstGeom prst="rect">
            <a:avLst/>
          </a:prstGeom>
          <a:solidFill>
            <a:schemeClr val="bg1"/>
          </a:solidFill>
        </p:spPr>
        <p:txBody>
          <a:bodyPr wrap="square" lIns="0" tIns="0" rIns="0" bIns="0" rtlCol="0" anchor="t" anchorCtr="0">
            <a:noAutofit/>
          </a:bodyPr>
          <a:lstStyle/>
          <a:p>
            <a:pPr algn="l"/>
            <a:r>
              <a:rPr lang="pl-PL" sz="1600" dirty="0" err="1">
                <a:solidFill>
                  <a:schemeClr val="tx1"/>
                </a:solidFill>
                <a:latin typeface="EC Square Sans Pro" panose="020B0506040000020004" pitchFamily="34" charset="0"/>
              </a:rPr>
              <a:t>Cefalosporyny</a:t>
            </a:r>
            <a:r>
              <a:rPr lang="pl-PL" sz="1600" dirty="0">
                <a:solidFill>
                  <a:schemeClr val="tx1"/>
                </a:solidFill>
                <a:latin typeface="EC Square Sans Pro" panose="020B0506040000020004" pitchFamily="34" charset="0"/>
              </a:rPr>
              <a:t> 3. i 4. generacji</a:t>
            </a:r>
          </a:p>
        </p:txBody>
      </p:sp>
      <p:sp>
        <p:nvSpPr>
          <p:cNvPr id="7" name="TextBox 6">
            <a:extLst>
              <a:ext uri="{FF2B5EF4-FFF2-40B4-BE49-F238E27FC236}">
                <a16:creationId xmlns:a16="http://schemas.microsoft.com/office/drawing/2014/main" id="{7F15DD96-D7F5-0BEA-1481-EA773F45507B}"/>
              </a:ext>
            </a:extLst>
          </p:cNvPr>
          <p:cNvSpPr txBox="1"/>
          <p:nvPr/>
        </p:nvSpPr>
        <p:spPr>
          <a:xfrm>
            <a:off x="6070600" y="1394865"/>
            <a:ext cx="1585093" cy="258191"/>
          </a:xfrm>
          <a:prstGeom prst="rect">
            <a:avLst/>
          </a:prstGeom>
          <a:solidFill>
            <a:schemeClr val="bg1"/>
          </a:solidFill>
        </p:spPr>
        <p:txBody>
          <a:bodyPr wrap="square" lIns="0" tIns="0" rIns="0" bIns="0" rtlCol="0" anchor="t" anchorCtr="0">
            <a:noAutofit/>
          </a:bodyPr>
          <a:lstStyle/>
          <a:p>
            <a:pPr algn="l"/>
            <a:r>
              <a:rPr lang="pl-PL" sz="1600" dirty="0" err="1">
                <a:solidFill>
                  <a:schemeClr val="tx1"/>
                </a:solidFill>
                <a:latin typeface="EC Square Sans Pro" panose="020B0506040000020004" pitchFamily="34" charset="0"/>
              </a:rPr>
              <a:t>Fluorochinolony</a:t>
            </a:r>
            <a:endParaRPr lang="pl-PL" sz="1600" dirty="0">
              <a:solidFill>
                <a:schemeClr val="tx1"/>
              </a:solidFill>
              <a:latin typeface="EC Square Sans Pro" panose="020B0506040000020004" pitchFamily="34" charset="0"/>
            </a:endParaRPr>
          </a:p>
        </p:txBody>
      </p:sp>
      <p:sp>
        <p:nvSpPr>
          <p:cNvPr id="8" name="TextBox 7">
            <a:extLst>
              <a:ext uri="{FF2B5EF4-FFF2-40B4-BE49-F238E27FC236}">
                <a16:creationId xmlns:a16="http://schemas.microsoft.com/office/drawing/2014/main" id="{F6D0F655-BA98-AEDE-A08C-E156F248B3D2}"/>
              </a:ext>
            </a:extLst>
          </p:cNvPr>
          <p:cNvSpPr txBox="1"/>
          <p:nvPr/>
        </p:nvSpPr>
        <p:spPr>
          <a:xfrm>
            <a:off x="7889285" y="1394866"/>
            <a:ext cx="1585093" cy="258191"/>
          </a:xfrm>
          <a:prstGeom prst="rect">
            <a:avLst/>
          </a:prstGeom>
          <a:solidFill>
            <a:schemeClr val="bg1"/>
          </a:solidFill>
        </p:spPr>
        <p:txBody>
          <a:bodyPr wrap="square" lIns="0" tIns="0" rIns="0" bIns="0" rtlCol="0" anchor="t" anchorCtr="0">
            <a:noAutofit/>
          </a:bodyPr>
          <a:lstStyle/>
          <a:p>
            <a:pPr algn="l"/>
            <a:r>
              <a:rPr lang="pl-PL" sz="1600">
                <a:solidFill>
                  <a:schemeClr val="tx1"/>
                </a:solidFill>
                <a:latin typeface="EC Square Sans Pro" panose="020B0506040000020004" pitchFamily="34" charset="0"/>
              </a:rPr>
              <a:t>Inne chinolony</a:t>
            </a:r>
          </a:p>
        </p:txBody>
      </p:sp>
      <p:sp>
        <p:nvSpPr>
          <p:cNvPr id="9" name="TextBox 8">
            <a:extLst>
              <a:ext uri="{FF2B5EF4-FFF2-40B4-BE49-F238E27FC236}">
                <a16:creationId xmlns:a16="http://schemas.microsoft.com/office/drawing/2014/main" id="{3BA04C81-4F83-FA8F-DBBF-A8053B79DFF8}"/>
              </a:ext>
            </a:extLst>
          </p:cNvPr>
          <p:cNvSpPr txBox="1"/>
          <p:nvPr/>
        </p:nvSpPr>
        <p:spPr>
          <a:xfrm>
            <a:off x="9758867" y="1394865"/>
            <a:ext cx="1585093" cy="258191"/>
          </a:xfrm>
          <a:prstGeom prst="rect">
            <a:avLst/>
          </a:prstGeom>
          <a:solidFill>
            <a:schemeClr val="bg1"/>
          </a:solidFill>
        </p:spPr>
        <p:txBody>
          <a:bodyPr wrap="square" lIns="0" tIns="0" rIns="0" bIns="0" rtlCol="0" anchor="t" anchorCtr="0">
            <a:noAutofit/>
          </a:bodyPr>
          <a:lstStyle/>
          <a:p>
            <a:pPr algn="l"/>
            <a:r>
              <a:rPr lang="pl-PL" sz="1600" dirty="0" err="1">
                <a:solidFill>
                  <a:schemeClr val="tx1"/>
                </a:solidFill>
                <a:latin typeface="EC Square Sans Pro" panose="020B0506040000020004" pitchFamily="34" charset="0"/>
              </a:rPr>
              <a:t>Polimyksyny</a:t>
            </a:r>
            <a:endParaRPr lang="pl-PL" sz="1600" dirty="0">
              <a:solidFill>
                <a:schemeClr val="tx1"/>
              </a:solidFill>
              <a:latin typeface="EC Square Sans Pro" panose="020B0506040000020004" pitchFamily="34" charset="0"/>
            </a:endParaRPr>
          </a:p>
        </p:txBody>
      </p:sp>
      <p:sp>
        <p:nvSpPr>
          <p:cNvPr id="10" name="TextBox 9">
            <a:extLst>
              <a:ext uri="{FF2B5EF4-FFF2-40B4-BE49-F238E27FC236}">
                <a16:creationId xmlns:a16="http://schemas.microsoft.com/office/drawing/2014/main" id="{8735F313-B0B8-0B0D-B754-9C7AD84FC23B}"/>
              </a:ext>
            </a:extLst>
          </p:cNvPr>
          <p:cNvSpPr txBox="1"/>
          <p:nvPr/>
        </p:nvSpPr>
        <p:spPr>
          <a:xfrm rot="16200000">
            <a:off x="5950622" y="2010711"/>
            <a:ext cx="1564272" cy="8156916"/>
          </a:xfrm>
          <a:prstGeom prst="rect">
            <a:avLst/>
          </a:prstGeom>
          <a:solidFill>
            <a:schemeClr val="bg1"/>
          </a:solidFill>
        </p:spPr>
        <p:txBody>
          <a:bodyPr wrap="square" lIns="0" tIns="0" rIns="0" bIns="0" rtlCol="0" anchor="t" anchorCtr="0">
            <a:noAutofit/>
          </a:bodyPr>
          <a:lstStyle/>
          <a:p>
            <a:pPr algn="r"/>
            <a:r>
              <a:rPr lang="pl-PL" sz="1200">
                <a:solidFill>
                  <a:schemeClr val="tx1"/>
                </a:solidFill>
                <a:latin typeface="EC Square Sans Pro" panose="020B0506040000020004" pitchFamily="34" charset="0"/>
              </a:rPr>
              <a:t>Austria</a:t>
            </a:r>
          </a:p>
          <a:p>
            <a:pPr algn="r"/>
            <a:endParaRPr lang="en-US" sz="45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Belgia</a:t>
            </a:r>
          </a:p>
          <a:p>
            <a:pPr algn="r"/>
            <a:endParaRPr lang="en-US" sz="45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Bułgaria</a:t>
            </a:r>
          </a:p>
          <a:p>
            <a:pPr algn="r"/>
            <a:endParaRPr lang="en-US" sz="45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Chorwacja</a:t>
            </a:r>
          </a:p>
          <a:p>
            <a:pPr algn="r"/>
            <a:endParaRPr lang="en-US" sz="45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Cypr</a:t>
            </a:r>
          </a:p>
          <a:p>
            <a:pPr algn="r"/>
            <a:endParaRPr lang="en-US" sz="45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Czechy</a:t>
            </a:r>
          </a:p>
          <a:p>
            <a:pPr algn="r"/>
            <a:endParaRPr lang="en-US" sz="45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Dania</a:t>
            </a:r>
          </a:p>
          <a:p>
            <a:pPr algn="r"/>
            <a:endParaRPr lang="en-US" sz="45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Estonia</a:t>
            </a:r>
          </a:p>
          <a:p>
            <a:pPr algn="r"/>
            <a:endParaRPr lang="en-US" sz="46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Finlandia</a:t>
            </a:r>
          </a:p>
          <a:p>
            <a:pPr algn="r"/>
            <a:endParaRPr lang="en-US" sz="45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Francja</a:t>
            </a:r>
          </a:p>
          <a:p>
            <a:pPr algn="r"/>
            <a:endParaRPr lang="en-US" sz="46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Niemcy</a:t>
            </a:r>
          </a:p>
          <a:p>
            <a:pPr algn="r"/>
            <a:endParaRPr lang="en-US" sz="46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Grecja</a:t>
            </a:r>
          </a:p>
          <a:p>
            <a:pPr algn="r"/>
            <a:endParaRPr lang="en-US" sz="46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Węgry</a:t>
            </a:r>
          </a:p>
          <a:p>
            <a:pPr algn="r"/>
            <a:endParaRPr lang="en-US" sz="46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Islandia</a:t>
            </a:r>
          </a:p>
          <a:p>
            <a:pPr algn="r"/>
            <a:endParaRPr lang="en-US" sz="46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Irlandia</a:t>
            </a:r>
          </a:p>
          <a:p>
            <a:pPr algn="r"/>
            <a:endParaRPr lang="en-US" sz="46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Włochy</a:t>
            </a:r>
          </a:p>
          <a:p>
            <a:pPr algn="r"/>
            <a:endParaRPr lang="en-US" sz="46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Łotwa</a:t>
            </a:r>
          </a:p>
          <a:p>
            <a:pPr algn="r"/>
            <a:endParaRPr lang="en-US" sz="6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Litwa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Luksemburg</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Malta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Holandia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Norwegia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Polska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Portugalia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Rumunia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Słowacja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Słowenia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Hiszpania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Szwecja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Szwajcaria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Wielka Brytania</a:t>
            </a:r>
          </a:p>
          <a:p>
            <a:pPr algn="r"/>
            <a:endParaRPr lang="en-US" sz="500" dirty="0">
              <a:solidFill>
                <a:schemeClr val="tx1"/>
              </a:solidFill>
              <a:latin typeface="EC Square Sans Pro" panose="020B0506040000020004" pitchFamily="34" charset="0"/>
            </a:endParaRPr>
          </a:p>
          <a:p>
            <a:pPr algn="r"/>
            <a:r>
              <a:rPr lang="pl-PL" sz="1200">
                <a:solidFill>
                  <a:schemeClr val="tx1"/>
                </a:solidFill>
                <a:latin typeface="EC Square Sans Pro" panose="020B0506040000020004" pitchFamily="34" charset="0"/>
              </a:rPr>
              <a:t>Proporcja łącznie</a:t>
            </a:r>
          </a:p>
        </p:txBody>
      </p:sp>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5981700" y="3984291"/>
            <a:ext cx="4800599"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646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noAutofit/>
          </a:bodyPr>
          <a:lstStyle/>
          <a:p>
            <a:pPr marL="0" indent="0" algn="l">
              <a:buNone/>
            </a:pPr>
            <a:r>
              <a:rPr lang="pl-PL" sz="2400" b="1" dirty="0">
                <a:solidFill>
                  <a:srgbClr val="003399"/>
                </a:solidFill>
                <a:latin typeface="EC Square Sans Pro" panose="020B0506040000020004" pitchFamily="34" charset="0"/>
              </a:rPr>
              <a:t>Ogólne informacje o znaczeniu </a:t>
            </a:r>
            <a:r>
              <a:rPr lang="pl-PL" sz="2400" b="1" dirty="0" err="1">
                <a:solidFill>
                  <a:srgbClr val="003399"/>
                </a:solidFill>
                <a:latin typeface="EC Square Sans Pro" panose="020B0506040000020004" pitchFamily="34" charset="0"/>
              </a:rPr>
              <a:t>odorności</a:t>
            </a:r>
            <a:r>
              <a:rPr lang="pl-PL" sz="2400" b="1" dirty="0">
                <a:solidFill>
                  <a:srgbClr val="003399"/>
                </a:solidFill>
                <a:latin typeface="EC Square Sans Pro" panose="020B0506040000020004" pitchFamily="34" charset="0"/>
              </a:rPr>
              <a:t> na środki przeciwdrobnoustrojowe. Koncentracja na krajowych danych dotyczących stosowania środków przeciwdrobnoustrojowych i oporności na środki przeciwdrobnoustrojowe </a:t>
            </a:r>
          </a:p>
          <a:p>
            <a:pPr algn="l"/>
            <a:endParaRPr lang="es-ES" sz="2400" b="1" dirty="0">
              <a:solidFill>
                <a:srgbClr val="003399"/>
              </a:solidFill>
              <a:effectLst/>
              <a:latin typeface="EC Square Sans Pro" panose="020B0506040000020004" pitchFamily="34" charset="0"/>
            </a:endParaRPr>
          </a:p>
          <a:p>
            <a:endParaRPr lang="es-ES" sz="2400" dirty="0"/>
          </a:p>
        </p:txBody>
      </p:sp>
      <p:sp>
        <p:nvSpPr>
          <p:cNvPr id="3" name="Marcador de texto 2">
            <a:extLst>
              <a:ext uri="{FF2B5EF4-FFF2-40B4-BE49-F238E27FC236}">
                <a16:creationId xmlns:a16="http://schemas.microsoft.com/office/drawing/2014/main" id="{30D06832-9849-A3EB-42E2-189F1E24D732}"/>
              </a:ext>
            </a:extLst>
          </p:cNvPr>
          <p:cNvSpPr>
            <a:spLocks noGrp="1"/>
          </p:cNvSpPr>
          <p:nvPr>
            <p:ph type="body" sz="quarter" idx="11"/>
          </p:nvPr>
        </p:nvSpPr>
        <p:spPr>
          <a:xfrm>
            <a:off x="6197084" y="5459412"/>
            <a:ext cx="3785115" cy="371080"/>
          </a:xfrm>
        </p:spPr>
        <p:txBody>
          <a:bodyPr>
            <a:noAutofit/>
          </a:bodyPr>
          <a:lstStyle/>
          <a:p>
            <a:pPr marL="0" indent="0">
              <a:buNone/>
            </a:pPr>
            <a:r>
              <a:rPr lang="pl-PL" dirty="0">
                <a:latin typeface="EC Square Sans Pro" panose="020B0506040000020004" pitchFamily="34" charset="0"/>
              </a:rPr>
              <a:t>POLSKA, 21 i 22 PAŹDZIERNIKA 2024 R.</a:t>
            </a:r>
          </a:p>
          <a:p>
            <a:endParaRPr lang="es-ES"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noAutofit/>
          </a:bodyPr>
          <a:lstStyle/>
          <a:p>
            <a:pPr algn="l"/>
            <a:r>
              <a:rPr lang="pl-PL" sz="2400" noProof="0" dirty="0">
                <a:solidFill>
                  <a:srgbClr val="003399"/>
                </a:solidFill>
                <a:latin typeface="EC Square Sans Pro" panose="020B0506040000020004" pitchFamily="34" charset="0"/>
              </a:rPr>
              <a:t>Praktyczne szkolenie dla rolników i lekarzy weterynarii: Nowe sposoby walki z opornością na środki przeciwdrobnoustrojowe</a:t>
            </a:r>
          </a:p>
          <a:p>
            <a:endParaRPr lang="es-ES" kern="1200" dirty="0"/>
          </a:p>
        </p:txBody>
      </p:sp>
      <p:grpSp>
        <p:nvGrpSpPr>
          <p:cNvPr id="4" name="Group 3">
            <a:extLst>
              <a:ext uri="{FF2B5EF4-FFF2-40B4-BE49-F238E27FC236}">
                <a16:creationId xmlns:a16="http://schemas.microsoft.com/office/drawing/2014/main" id="{B87772A3-AE63-BB24-2444-00014D37F6D9}"/>
              </a:ext>
            </a:extLst>
          </p:cNvPr>
          <p:cNvGrpSpPr/>
          <p:nvPr/>
        </p:nvGrpSpPr>
        <p:grpSpPr>
          <a:xfrm>
            <a:off x="9829800" y="6102350"/>
            <a:ext cx="2362200" cy="650921"/>
            <a:chOff x="8787815" y="5750084"/>
            <a:chExt cx="2362200" cy="650921"/>
          </a:xfrm>
        </p:grpSpPr>
        <p:sp>
          <p:nvSpPr>
            <p:cNvPr id="6" name="Rectangle 5">
              <a:extLst>
                <a:ext uri="{FF2B5EF4-FFF2-40B4-BE49-F238E27FC236}">
                  <a16:creationId xmlns:a16="http://schemas.microsoft.com/office/drawing/2014/main" id="{2DECD54A-A744-63B7-DA03-12E0E2006DEA}"/>
                </a:ext>
              </a:extLst>
            </p:cNvPr>
            <p:cNvSpPr/>
            <p:nvPr/>
          </p:nvSpPr>
          <p:spPr>
            <a:xfrm>
              <a:off x="8787815" y="5750084"/>
              <a:ext cx="2362200" cy="6509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terfaz de usuario gráfica, TextoDescripción generada automáticamente">
              <a:extLst>
                <a:ext uri="{FF2B5EF4-FFF2-40B4-BE49-F238E27FC236}">
                  <a16:creationId xmlns:a16="http://schemas.microsoft.com/office/drawing/2014/main" id="{39B2E4B8-2E09-093A-630F-4AFCFE258E0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87815" y="5864141"/>
              <a:ext cx="2362200" cy="53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22544" y="4578350"/>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257800" cy="1569660"/>
          </a:xfrm>
          <a:prstGeom prst="rect">
            <a:avLst/>
          </a:prstGeom>
          <a:solidFill>
            <a:schemeClr val="bg1"/>
          </a:solidFill>
        </p:spPr>
        <p:txBody>
          <a:bodyPr wrap="square" rtlCol="0">
            <a:noAutofit/>
          </a:bodyPr>
          <a:lstStyle/>
          <a:p>
            <a:r>
              <a:rPr lang="pl-PL" sz="2000" i="1" dirty="0">
                <a:latin typeface="EC Square Sans Pro" panose="020B0506040000020004" pitchFamily="34" charset="0"/>
              </a:rPr>
              <a:t>Przykład 1 </a:t>
            </a:r>
          </a:p>
          <a:p>
            <a:r>
              <a:rPr lang="pl-PL" sz="2000" dirty="0">
                <a:latin typeface="EC Square Sans Pro" panose="020B0506040000020004" pitchFamily="34" charset="0"/>
              </a:rPr>
              <a:t>Tendencje </a:t>
            </a:r>
            <a:r>
              <a:rPr lang="pl-PL" sz="2000" b="1" dirty="0">
                <a:latin typeface="EC Square Sans Pro" panose="020B0506040000020004" pitchFamily="34" charset="0"/>
              </a:rPr>
              <a:t>oporności</a:t>
            </a:r>
            <a:r>
              <a:rPr lang="pl-PL" sz="2000" dirty="0">
                <a:latin typeface="EC Square Sans Pro" panose="020B0506040000020004" pitchFamily="34" charset="0"/>
              </a:rPr>
              <a:t> na wybrane </a:t>
            </a:r>
            <a:r>
              <a:rPr lang="pl-PL" sz="2000" b="1" dirty="0">
                <a:latin typeface="EC Square Sans Pro" panose="020B0506040000020004" pitchFamily="34" charset="0"/>
              </a:rPr>
              <a:t>środki przeciwdrobnoustrojowe </a:t>
            </a:r>
            <a:r>
              <a:rPr lang="pl-PL" sz="2000" dirty="0">
                <a:latin typeface="EC Square Sans Pro" panose="020B0506040000020004" pitchFamily="34" charset="0"/>
              </a:rPr>
              <a:t>wskaźnikowej bakterii </a:t>
            </a:r>
            <a:r>
              <a:rPr lang="pl-PL" sz="2000" b="1" i="1" dirty="0">
                <a:latin typeface="EC Square Sans Pro" panose="020B0506040000020004" pitchFamily="34" charset="0"/>
              </a:rPr>
              <a:t>E. coli </a:t>
            </a:r>
            <a:r>
              <a:rPr lang="pl-PL" sz="2000" dirty="0">
                <a:latin typeface="EC Square Sans Pro" panose="020B0506040000020004" pitchFamily="34" charset="0"/>
              </a:rPr>
              <a:t>u </a:t>
            </a:r>
            <a:r>
              <a:rPr lang="pl-PL" sz="2000" b="1" dirty="0">
                <a:latin typeface="EC Square Sans Pro" panose="020B0506040000020004" pitchFamily="34" charset="0"/>
              </a:rPr>
              <a:t>trzody chlewnej</a:t>
            </a:r>
            <a:r>
              <a:rPr lang="pl-PL" sz="20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564708" y="0"/>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noAutofit/>
          </a:bodyPr>
          <a:lstStyle/>
          <a:p>
            <a:r>
              <a:rPr lang="pl-PL" sz="3200" dirty="0">
                <a:latin typeface="EC Square Sans Pro" panose="020B0506040000020004" pitchFamily="34" charset="0"/>
              </a:rPr>
              <a:t>Oporność na:</a:t>
            </a:r>
          </a:p>
          <a:p>
            <a:endParaRPr lang="en-GB" sz="3200" kern="1200" dirty="0">
              <a:latin typeface="EC Square Sans Pro" panose="020B0506040000020004" pitchFamily="34" charset="0"/>
            </a:endParaRPr>
          </a:p>
          <a:p>
            <a:r>
              <a:rPr lang="pl-PL" sz="3200" dirty="0">
                <a:latin typeface="EC Square Sans Pro" panose="020B0506040000020004" pitchFamily="34" charset="0"/>
              </a:rPr>
              <a:t>ampicylinę (</a:t>
            </a:r>
            <a:r>
              <a:rPr lang="pl-PL" sz="3200" dirty="0" err="1">
                <a:latin typeface="EC Square Sans Pro" panose="020B0506040000020004" pitchFamily="34" charset="0"/>
              </a:rPr>
              <a:t>AMP</a:t>
            </a:r>
            <a:r>
              <a:rPr lang="pl-PL" sz="3200" dirty="0">
                <a:latin typeface="EC Square Sans Pro" panose="020B0506040000020004" pitchFamily="34" charset="0"/>
              </a:rPr>
              <a:t>)</a:t>
            </a:r>
          </a:p>
          <a:p>
            <a:endParaRPr lang="en-GB" sz="2400" kern="1200" dirty="0">
              <a:latin typeface="EC Square Sans Pro" panose="020B0506040000020004" pitchFamily="34" charset="0"/>
            </a:endParaRPr>
          </a:p>
          <a:p>
            <a:r>
              <a:rPr lang="pl-PL" sz="3200" dirty="0" err="1">
                <a:latin typeface="EC Square Sans Pro" panose="020B0506040000020004" pitchFamily="34" charset="0"/>
              </a:rPr>
              <a:t>cefotaksym</a:t>
            </a:r>
            <a:r>
              <a:rPr lang="pl-PL" sz="3200" dirty="0">
                <a:latin typeface="EC Square Sans Pro" panose="020B0506040000020004" pitchFamily="34" charset="0"/>
              </a:rPr>
              <a:t> (</a:t>
            </a:r>
            <a:r>
              <a:rPr lang="pl-PL" sz="3200" dirty="0" err="1">
                <a:latin typeface="EC Square Sans Pro" panose="020B0506040000020004" pitchFamily="34" charset="0"/>
              </a:rPr>
              <a:t>CTX</a:t>
            </a:r>
            <a:r>
              <a:rPr lang="pl-PL" sz="3200" dirty="0">
                <a:latin typeface="EC Square Sans Pro" panose="020B0506040000020004" pitchFamily="34" charset="0"/>
              </a:rPr>
              <a:t>)</a:t>
            </a:r>
          </a:p>
          <a:p>
            <a:endParaRPr lang="en-GB" kern="1200" dirty="0">
              <a:latin typeface="EC Square Sans Pro" panose="020B0506040000020004" pitchFamily="34" charset="0"/>
            </a:endParaRPr>
          </a:p>
          <a:p>
            <a:r>
              <a:rPr lang="pl-PL" sz="3200" dirty="0" err="1">
                <a:latin typeface="EC Square Sans Pro" panose="020B0506040000020004" pitchFamily="34" charset="0"/>
              </a:rPr>
              <a:t>cyprofloksacynę</a:t>
            </a:r>
            <a:r>
              <a:rPr lang="pl-PL" sz="3200" dirty="0">
                <a:latin typeface="EC Square Sans Pro" panose="020B0506040000020004" pitchFamily="34" charset="0"/>
              </a:rPr>
              <a:t> (CIP)</a:t>
            </a:r>
          </a:p>
          <a:p>
            <a:endParaRPr lang="en-GB" sz="2800" kern="1200" dirty="0">
              <a:latin typeface="EC Square Sans Pro" panose="020B0506040000020004" pitchFamily="34" charset="0"/>
            </a:endParaRPr>
          </a:p>
          <a:p>
            <a:r>
              <a:rPr lang="pl-PL" sz="3200" dirty="0">
                <a:latin typeface="EC Square Sans Pro" panose="020B0506040000020004" pitchFamily="34" charset="0"/>
              </a:rPr>
              <a:t>tetracykliny (TET)</a:t>
            </a:r>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Autofit/>
          </a:bodyPr>
          <a:lstStyle/>
          <a:p>
            <a:pPr marL="0" indent="0">
              <a:buNone/>
            </a:pPr>
            <a:r>
              <a:rPr lang="pl-PL" sz="4000" b="1">
                <a:latin typeface="EC Square Sans Pro" panose="020B0506040000020004" pitchFamily="34" charset="0"/>
                <a:cs typeface="+mn-cs"/>
              </a:rPr>
              <a:t>Osiągnięcia</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D5AC3D-01AD-56BC-C7A8-724BE877EC91}"/>
              </a:ext>
            </a:extLst>
          </p:cNvPr>
          <p:cNvSpPr txBox="1"/>
          <p:nvPr/>
        </p:nvSpPr>
        <p:spPr>
          <a:xfrm>
            <a:off x="1080667" y="5442"/>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Austria</a:t>
            </a:r>
          </a:p>
        </p:txBody>
      </p:sp>
      <p:sp>
        <p:nvSpPr>
          <p:cNvPr id="3" name="TextBox 2">
            <a:extLst>
              <a:ext uri="{FF2B5EF4-FFF2-40B4-BE49-F238E27FC236}">
                <a16:creationId xmlns:a16="http://schemas.microsoft.com/office/drawing/2014/main" id="{BDED801E-7E05-92E9-0085-428283BDD4DA}"/>
              </a:ext>
            </a:extLst>
          </p:cNvPr>
          <p:cNvSpPr txBox="1"/>
          <p:nvPr/>
        </p:nvSpPr>
        <p:spPr>
          <a:xfrm>
            <a:off x="2287167" y="12246"/>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Belgia</a:t>
            </a:r>
          </a:p>
        </p:txBody>
      </p:sp>
      <p:sp>
        <p:nvSpPr>
          <p:cNvPr id="4" name="TextBox 3">
            <a:extLst>
              <a:ext uri="{FF2B5EF4-FFF2-40B4-BE49-F238E27FC236}">
                <a16:creationId xmlns:a16="http://schemas.microsoft.com/office/drawing/2014/main" id="{6A53BD19-66FE-5DAF-7238-6011302B8AC8}"/>
              </a:ext>
            </a:extLst>
          </p:cNvPr>
          <p:cNvSpPr txBox="1"/>
          <p:nvPr/>
        </p:nvSpPr>
        <p:spPr>
          <a:xfrm>
            <a:off x="3509325" y="12245"/>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Bułgaria</a:t>
            </a:r>
          </a:p>
        </p:txBody>
      </p:sp>
      <p:sp>
        <p:nvSpPr>
          <p:cNvPr id="5" name="TextBox 4">
            <a:extLst>
              <a:ext uri="{FF2B5EF4-FFF2-40B4-BE49-F238E27FC236}">
                <a16:creationId xmlns:a16="http://schemas.microsoft.com/office/drawing/2014/main" id="{51EF3E9C-28A3-D28B-8514-F79C4087E341}"/>
              </a:ext>
            </a:extLst>
          </p:cNvPr>
          <p:cNvSpPr txBox="1"/>
          <p:nvPr/>
        </p:nvSpPr>
        <p:spPr>
          <a:xfrm>
            <a:off x="4715825" y="5441"/>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Chorwacja</a:t>
            </a:r>
          </a:p>
        </p:txBody>
      </p:sp>
      <p:sp>
        <p:nvSpPr>
          <p:cNvPr id="6" name="TextBox 5">
            <a:extLst>
              <a:ext uri="{FF2B5EF4-FFF2-40B4-BE49-F238E27FC236}">
                <a16:creationId xmlns:a16="http://schemas.microsoft.com/office/drawing/2014/main" id="{6E79F6D6-A925-86C6-8168-476E1A71FB99}"/>
              </a:ext>
            </a:extLst>
          </p:cNvPr>
          <p:cNvSpPr txBox="1"/>
          <p:nvPr/>
        </p:nvSpPr>
        <p:spPr>
          <a:xfrm>
            <a:off x="1067967" y="971550"/>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Cypr</a:t>
            </a:r>
          </a:p>
        </p:txBody>
      </p:sp>
      <p:sp>
        <p:nvSpPr>
          <p:cNvPr id="8" name="TextBox 7">
            <a:extLst>
              <a:ext uri="{FF2B5EF4-FFF2-40B4-BE49-F238E27FC236}">
                <a16:creationId xmlns:a16="http://schemas.microsoft.com/office/drawing/2014/main" id="{A6AF9A64-DEBA-2457-FB78-10C2372B2772}"/>
              </a:ext>
            </a:extLst>
          </p:cNvPr>
          <p:cNvSpPr txBox="1"/>
          <p:nvPr/>
        </p:nvSpPr>
        <p:spPr>
          <a:xfrm>
            <a:off x="2274467" y="978354"/>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Czechy</a:t>
            </a:r>
          </a:p>
        </p:txBody>
      </p:sp>
      <p:sp>
        <p:nvSpPr>
          <p:cNvPr id="10" name="TextBox 9">
            <a:extLst>
              <a:ext uri="{FF2B5EF4-FFF2-40B4-BE49-F238E27FC236}">
                <a16:creationId xmlns:a16="http://schemas.microsoft.com/office/drawing/2014/main" id="{DA68FF79-2662-231A-0F31-7C85F75A18B7}"/>
              </a:ext>
            </a:extLst>
          </p:cNvPr>
          <p:cNvSpPr txBox="1"/>
          <p:nvPr/>
        </p:nvSpPr>
        <p:spPr>
          <a:xfrm>
            <a:off x="3496625" y="978353"/>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Dania</a:t>
            </a:r>
          </a:p>
        </p:txBody>
      </p:sp>
      <p:sp>
        <p:nvSpPr>
          <p:cNvPr id="13" name="TextBox 12">
            <a:extLst>
              <a:ext uri="{FF2B5EF4-FFF2-40B4-BE49-F238E27FC236}">
                <a16:creationId xmlns:a16="http://schemas.microsoft.com/office/drawing/2014/main" id="{0E02825B-6B36-DEED-BF60-1D8266F5D2CB}"/>
              </a:ext>
            </a:extLst>
          </p:cNvPr>
          <p:cNvSpPr txBox="1"/>
          <p:nvPr/>
        </p:nvSpPr>
        <p:spPr>
          <a:xfrm>
            <a:off x="4703125" y="971549"/>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Estonia</a:t>
            </a:r>
          </a:p>
        </p:txBody>
      </p:sp>
      <p:sp>
        <p:nvSpPr>
          <p:cNvPr id="14" name="TextBox 13">
            <a:extLst>
              <a:ext uri="{FF2B5EF4-FFF2-40B4-BE49-F238E27FC236}">
                <a16:creationId xmlns:a16="http://schemas.microsoft.com/office/drawing/2014/main" id="{402EBDF5-ECD5-4D65-BF57-1B18A5F6EB59}"/>
              </a:ext>
            </a:extLst>
          </p:cNvPr>
          <p:cNvSpPr txBox="1"/>
          <p:nvPr/>
        </p:nvSpPr>
        <p:spPr>
          <a:xfrm>
            <a:off x="1067967" y="1930400"/>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Finlandia</a:t>
            </a:r>
          </a:p>
        </p:txBody>
      </p:sp>
      <p:sp>
        <p:nvSpPr>
          <p:cNvPr id="15" name="TextBox 14">
            <a:extLst>
              <a:ext uri="{FF2B5EF4-FFF2-40B4-BE49-F238E27FC236}">
                <a16:creationId xmlns:a16="http://schemas.microsoft.com/office/drawing/2014/main" id="{92BC9C4B-7CA7-D1B2-74CC-54046260537B}"/>
              </a:ext>
            </a:extLst>
          </p:cNvPr>
          <p:cNvSpPr txBox="1"/>
          <p:nvPr/>
        </p:nvSpPr>
        <p:spPr>
          <a:xfrm>
            <a:off x="2274467" y="1937204"/>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Francja</a:t>
            </a:r>
          </a:p>
        </p:txBody>
      </p:sp>
      <p:sp>
        <p:nvSpPr>
          <p:cNvPr id="16" name="TextBox 15">
            <a:extLst>
              <a:ext uri="{FF2B5EF4-FFF2-40B4-BE49-F238E27FC236}">
                <a16:creationId xmlns:a16="http://schemas.microsoft.com/office/drawing/2014/main" id="{2B29108E-917C-1AA9-E9BB-6E1FC37AEBB9}"/>
              </a:ext>
            </a:extLst>
          </p:cNvPr>
          <p:cNvSpPr txBox="1"/>
          <p:nvPr/>
        </p:nvSpPr>
        <p:spPr>
          <a:xfrm>
            <a:off x="3496625" y="1937203"/>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Niemcy</a:t>
            </a:r>
          </a:p>
        </p:txBody>
      </p:sp>
      <p:sp>
        <p:nvSpPr>
          <p:cNvPr id="17" name="TextBox 16">
            <a:extLst>
              <a:ext uri="{FF2B5EF4-FFF2-40B4-BE49-F238E27FC236}">
                <a16:creationId xmlns:a16="http://schemas.microsoft.com/office/drawing/2014/main" id="{93BB00B4-2B70-7DFA-6C8B-120D7012DC99}"/>
              </a:ext>
            </a:extLst>
          </p:cNvPr>
          <p:cNvSpPr txBox="1"/>
          <p:nvPr/>
        </p:nvSpPr>
        <p:spPr>
          <a:xfrm>
            <a:off x="4703125" y="1930399"/>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Grecja</a:t>
            </a:r>
          </a:p>
        </p:txBody>
      </p:sp>
      <p:sp>
        <p:nvSpPr>
          <p:cNvPr id="18" name="TextBox 17">
            <a:extLst>
              <a:ext uri="{FF2B5EF4-FFF2-40B4-BE49-F238E27FC236}">
                <a16:creationId xmlns:a16="http://schemas.microsoft.com/office/drawing/2014/main" id="{C2B90481-BE69-6F33-194B-F49C2C585C85}"/>
              </a:ext>
            </a:extLst>
          </p:cNvPr>
          <p:cNvSpPr txBox="1"/>
          <p:nvPr/>
        </p:nvSpPr>
        <p:spPr>
          <a:xfrm>
            <a:off x="1089259" y="2958685"/>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Węgry</a:t>
            </a:r>
          </a:p>
        </p:txBody>
      </p:sp>
      <p:sp>
        <p:nvSpPr>
          <p:cNvPr id="19" name="TextBox 18">
            <a:extLst>
              <a:ext uri="{FF2B5EF4-FFF2-40B4-BE49-F238E27FC236}">
                <a16:creationId xmlns:a16="http://schemas.microsoft.com/office/drawing/2014/main" id="{1EAFA65E-7CB4-FC74-C13A-4399ADC49017}"/>
              </a:ext>
            </a:extLst>
          </p:cNvPr>
          <p:cNvSpPr txBox="1"/>
          <p:nvPr/>
        </p:nvSpPr>
        <p:spPr>
          <a:xfrm>
            <a:off x="2295759" y="2965489"/>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Irlandia</a:t>
            </a:r>
          </a:p>
        </p:txBody>
      </p:sp>
      <p:sp>
        <p:nvSpPr>
          <p:cNvPr id="24" name="TextBox 23">
            <a:extLst>
              <a:ext uri="{FF2B5EF4-FFF2-40B4-BE49-F238E27FC236}">
                <a16:creationId xmlns:a16="http://schemas.microsoft.com/office/drawing/2014/main" id="{137B607D-6FA8-702A-F5BF-41960137D6FA}"/>
              </a:ext>
            </a:extLst>
          </p:cNvPr>
          <p:cNvSpPr txBox="1"/>
          <p:nvPr/>
        </p:nvSpPr>
        <p:spPr>
          <a:xfrm>
            <a:off x="3517917" y="2965488"/>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Włochy</a:t>
            </a:r>
          </a:p>
        </p:txBody>
      </p:sp>
      <p:sp>
        <p:nvSpPr>
          <p:cNvPr id="25" name="TextBox 24">
            <a:extLst>
              <a:ext uri="{FF2B5EF4-FFF2-40B4-BE49-F238E27FC236}">
                <a16:creationId xmlns:a16="http://schemas.microsoft.com/office/drawing/2014/main" id="{07685BC4-AE97-519B-5B4A-FFDD43E1B82E}"/>
              </a:ext>
            </a:extLst>
          </p:cNvPr>
          <p:cNvSpPr txBox="1"/>
          <p:nvPr/>
        </p:nvSpPr>
        <p:spPr>
          <a:xfrm>
            <a:off x="4724417" y="2958684"/>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Łotwa</a:t>
            </a:r>
          </a:p>
        </p:txBody>
      </p:sp>
      <p:sp>
        <p:nvSpPr>
          <p:cNvPr id="26" name="TextBox 25">
            <a:extLst>
              <a:ext uri="{FF2B5EF4-FFF2-40B4-BE49-F238E27FC236}">
                <a16:creationId xmlns:a16="http://schemas.microsoft.com/office/drawing/2014/main" id="{FDED72A9-501C-76B4-6C5D-82F18A665C80}"/>
              </a:ext>
            </a:extLst>
          </p:cNvPr>
          <p:cNvSpPr txBox="1"/>
          <p:nvPr/>
        </p:nvSpPr>
        <p:spPr>
          <a:xfrm rot="16200000">
            <a:off x="-220781" y="3813689"/>
            <a:ext cx="1427422" cy="167188"/>
          </a:xfrm>
          <a:prstGeom prst="rect">
            <a:avLst/>
          </a:prstGeom>
          <a:solidFill>
            <a:schemeClr val="bg1"/>
          </a:solidFill>
        </p:spPr>
        <p:txBody>
          <a:bodyPr wrap="square" lIns="0" tIns="0" rIns="0" bIns="0" rtlCol="0" anchor="t" anchorCtr="0">
            <a:noAutofit/>
          </a:bodyPr>
          <a:lstStyle/>
          <a:p>
            <a:pPr algn="ctr"/>
            <a:r>
              <a:rPr lang="pl-PL" sz="600" b="1">
                <a:solidFill>
                  <a:schemeClr val="tx1"/>
                </a:solidFill>
                <a:latin typeface="Arial" panose="020B0604020202020204" pitchFamily="34" charset="0"/>
                <a:cs typeface="Arial" panose="020B0604020202020204" pitchFamily="34" charset="0"/>
              </a:rPr>
              <a:t>Występowanie oporności (%)</a:t>
            </a:r>
          </a:p>
        </p:txBody>
      </p:sp>
      <p:sp>
        <p:nvSpPr>
          <p:cNvPr id="31" name="TextBox 30">
            <a:extLst>
              <a:ext uri="{FF2B5EF4-FFF2-40B4-BE49-F238E27FC236}">
                <a16:creationId xmlns:a16="http://schemas.microsoft.com/office/drawing/2014/main" id="{4E17F009-3977-AB11-DB60-00D75E50B092}"/>
              </a:ext>
            </a:extLst>
          </p:cNvPr>
          <p:cNvSpPr txBox="1"/>
          <p:nvPr/>
        </p:nvSpPr>
        <p:spPr>
          <a:xfrm>
            <a:off x="1089259" y="3923622"/>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Litwa</a:t>
            </a:r>
          </a:p>
        </p:txBody>
      </p:sp>
      <p:sp>
        <p:nvSpPr>
          <p:cNvPr id="32" name="TextBox 31">
            <a:extLst>
              <a:ext uri="{FF2B5EF4-FFF2-40B4-BE49-F238E27FC236}">
                <a16:creationId xmlns:a16="http://schemas.microsoft.com/office/drawing/2014/main" id="{D0934B19-EA0E-AF69-F574-DF201CB22144}"/>
              </a:ext>
            </a:extLst>
          </p:cNvPr>
          <p:cNvSpPr txBox="1"/>
          <p:nvPr/>
        </p:nvSpPr>
        <p:spPr>
          <a:xfrm>
            <a:off x="2305500" y="3939515"/>
            <a:ext cx="529991" cy="95703"/>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Luksemburg</a:t>
            </a:r>
          </a:p>
        </p:txBody>
      </p:sp>
      <p:sp>
        <p:nvSpPr>
          <p:cNvPr id="33" name="TextBox 32">
            <a:extLst>
              <a:ext uri="{FF2B5EF4-FFF2-40B4-BE49-F238E27FC236}">
                <a16:creationId xmlns:a16="http://schemas.microsoft.com/office/drawing/2014/main" id="{0534E183-5B36-68E4-8FBF-7B17AD424635}"/>
              </a:ext>
            </a:extLst>
          </p:cNvPr>
          <p:cNvSpPr txBox="1"/>
          <p:nvPr/>
        </p:nvSpPr>
        <p:spPr>
          <a:xfrm>
            <a:off x="3569587" y="3923621"/>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Malta</a:t>
            </a:r>
          </a:p>
        </p:txBody>
      </p:sp>
      <p:sp>
        <p:nvSpPr>
          <p:cNvPr id="35" name="TextBox 34">
            <a:extLst>
              <a:ext uri="{FF2B5EF4-FFF2-40B4-BE49-F238E27FC236}">
                <a16:creationId xmlns:a16="http://schemas.microsoft.com/office/drawing/2014/main" id="{0C9BFFA9-0626-232A-DCFE-8122D0A35FB2}"/>
              </a:ext>
            </a:extLst>
          </p:cNvPr>
          <p:cNvSpPr txBox="1"/>
          <p:nvPr/>
        </p:nvSpPr>
        <p:spPr>
          <a:xfrm>
            <a:off x="4724416" y="3923621"/>
            <a:ext cx="533383"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Holandia</a:t>
            </a:r>
          </a:p>
        </p:txBody>
      </p:sp>
      <p:sp>
        <p:nvSpPr>
          <p:cNvPr id="40" name="TextBox 39">
            <a:extLst>
              <a:ext uri="{FF2B5EF4-FFF2-40B4-BE49-F238E27FC236}">
                <a16:creationId xmlns:a16="http://schemas.microsoft.com/office/drawing/2014/main" id="{66CF327E-560A-65AA-DC1D-448423BC0741}"/>
              </a:ext>
            </a:extLst>
          </p:cNvPr>
          <p:cNvSpPr txBox="1"/>
          <p:nvPr/>
        </p:nvSpPr>
        <p:spPr>
          <a:xfrm>
            <a:off x="1145971" y="4893582"/>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Polska</a:t>
            </a:r>
          </a:p>
        </p:txBody>
      </p:sp>
      <p:sp>
        <p:nvSpPr>
          <p:cNvPr id="41" name="TextBox 40">
            <a:extLst>
              <a:ext uri="{FF2B5EF4-FFF2-40B4-BE49-F238E27FC236}">
                <a16:creationId xmlns:a16="http://schemas.microsoft.com/office/drawing/2014/main" id="{3F047BDF-C4BA-FA43-8BE0-B99793A8AAF9}"/>
              </a:ext>
            </a:extLst>
          </p:cNvPr>
          <p:cNvSpPr txBox="1"/>
          <p:nvPr/>
        </p:nvSpPr>
        <p:spPr>
          <a:xfrm>
            <a:off x="2346121" y="4906737"/>
            <a:ext cx="489370" cy="95702"/>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Portugalia</a:t>
            </a:r>
          </a:p>
        </p:txBody>
      </p:sp>
      <p:sp>
        <p:nvSpPr>
          <p:cNvPr id="42" name="TextBox 41">
            <a:extLst>
              <a:ext uri="{FF2B5EF4-FFF2-40B4-BE49-F238E27FC236}">
                <a16:creationId xmlns:a16="http://schemas.microsoft.com/office/drawing/2014/main" id="{35ACA408-1611-EF9E-55ED-91D5392248B9}"/>
              </a:ext>
            </a:extLst>
          </p:cNvPr>
          <p:cNvSpPr txBox="1"/>
          <p:nvPr/>
        </p:nvSpPr>
        <p:spPr>
          <a:xfrm>
            <a:off x="3574629" y="4900385"/>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Rumunia</a:t>
            </a:r>
          </a:p>
        </p:txBody>
      </p:sp>
      <p:sp>
        <p:nvSpPr>
          <p:cNvPr id="43" name="TextBox 42">
            <a:extLst>
              <a:ext uri="{FF2B5EF4-FFF2-40B4-BE49-F238E27FC236}">
                <a16:creationId xmlns:a16="http://schemas.microsoft.com/office/drawing/2014/main" id="{13C1BFCD-1613-5B21-3BDA-359FE6FE8005}"/>
              </a:ext>
            </a:extLst>
          </p:cNvPr>
          <p:cNvSpPr txBox="1"/>
          <p:nvPr/>
        </p:nvSpPr>
        <p:spPr>
          <a:xfrm>
            <a:off x="4781129" y="4893581"/>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Słowacja</a:t>
            </a:r>
          </a:p>
        </p:txBody>
      </p:sp>
      <p:sp>
        <p:nvSpPr>
          <p:cNvPr id="44" name="TextBox 43">
            <a:extLst>
              <a:ext uri="{FF2B5EF4-FFF2-40B4-BE49-F238E27FC236}">
                <a16:creationId xmlns:a16="http://schemas.microsoft.com/office/drawing/2014/main" id="{6FB5381E-6C2C-BC84-A0F0-487D81C14611}"/>
              </a:ext>
            </a:extLst>
          </p:cNvPr>
          <p:cNvSpPr txBox="1"/>
          <p:nvPr/>
        </p:nvSpPr>
        <p:spPr>
          <a:xfrm>
            <a:off x="1113123" y="5866486"/>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Słowenia</a:t>
            </a:r>
          </a:p>
        </p:txBody>
      </p:sp>
      <p:sp>
        <p:nvSpPr>
          <p:cNvPr id="45" name="TextBox 44">
            <a:extLst>
              <a:ext uri="{FF2B5EF4-FFF2-40B4-BE49-F238E27FC236}">
                <a16:creationId xmlns:a16="http://schemas.microsoft.com/office/drawing/2014/main" id="{C18F8301-1DEF-F56D-9829-5FB7A1B9A0CB}"/>
              </a:ext>
            </a:extLst>
          </p:cNvPr>
          <p:cNvSpPr txBox="1"/>
          <p:nvPr/>
        </p:nvSpPr>
        <p:spPr>
          <a:xfrm>
            <a:off x="2313273" y="5879641"/>
            <a:ext cx="489370" cy="95702"/>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Hiszpania</a:t>
            </a:r>
          </a:p>
        </p:txBody>
      </p:sp>
      <p:sp>
        <p:nvSpPr>
          <p:cNvPr id="46" name="TextBox 45">
            <a:extLst>
              <a:ext uri="{FF2B5EF4-FFF2-40B4-BE49-F238E27FC236}">
                <a16:creationId xmlns:a16="http://schemas.microsoft.com/office/drawing/2014/main" id="{DA1BAB94-434F-13D2-B2F2-6D9B1464726D}"/>
              </a:ext>
            </a:extLst>
          </p:cNvPr>
          <p:cNvSpPr txBox="1"/>
          <p:nvPr/>
        </p:nvSpPr>
        <p:spPr>
          <a:xfrm>
            <a:off x="3541781" y="5873289"/>
            <a:ext cx="476670" cy="102507"/>
          </a:xfrm>
          <a:prstGeom prst="rect">
            <a:avLst/>
          </a:prstGeom>
          <a:solidFill>
            <a:schemeClr val="bg1"/>
          </a:solidFill>
        </p:spPr>
        <p:txBody>
          <a:bodyPr wrap="square" lIns="0" tIns="0" rIns="0" bIns="0" rtlCol="0" anchor="b" anchorCtr="0">
            <a:noAutofit/>
          </a:bodyPr>
          <a:lstStyle/>
          <a:p>
            <a:pPr algn="ctr"/>
            <a:r>
              <a:rPr lang="pl-PL" sz="600" b="1">
                <a:solidFill>
                  <a:schemeClr val="tx1"/>
                </a:solidFill>
                <a:latin typeface="Arial" panose="020B0604020202020204" pitchFamily="34" charset="0"/>
                <a:cs typeface="Arial" panose="020B0604020202020204" pitchFamily="34" charset="0"/>
              </a:rPr>
              <a:t>Szwecja</a:t>
            </a:r>
          </a:p>
        </p:txBody>
      </p:sp>
      <p:sp>
        <p:nvSpPr>
          <p:cNvPr id="47" name="TextBox 46">
            <a:extLst>
              <a:ext uri="{FF2B5EF4-FFF2-40B4-BE49-F238E27FC236}">
                <a16:creationId xmlns:a16="http://schemas.microsoft.com/office/drawing/2014/main" id="{9AC7439E-3B68-B266-53DC-DA320B86FD01}"/>
              </a:ext>
            </a:extLst>
          </p:cNvPr>
          <p:cNvSpPr txBox="1"/>
          <p:nvPr/>
        </p:nvSpPr>
        <p:spPr>
          <a:xfrm>
            <a:off x="4343400" y="5863542"/>
            <a:ext cx="1313582" cy="114660"/>
          </a:xfrm>
          <a:prstGeom prst="rect">
            <a:avLst/>
          </a:prstGeom>
          <a:solidFill>
            <a:schemeClr val="bg1"/>
          </a:solidFill>
        </p:spPr>
        <p:txBody>
          <a:bodyPr wrap="square" lIns="0" tIns="0" rIns="0" bIns="0" rtlCol="0" anchor="b" anchorCtr="0">
            <a:noAutofit/>
          </a:bodyPr>
          <a:lstStyle/>
          <a:p>
            <a:pPr algn="ctr"/>
            <a:r>
              <a:rPr lang="pl-PL" sz="600" b="1" dirty="0">
                <a:solidFill>
                  <a:schemeClr val="tx1"/>
                </a:solidFill>
                <a:latin typeface="Arial" panose="020B0604020202020204" pitchFamily="34" charset="0"/>
                <a:cs typeface="Arial" panose="020B0604020202020204" pitchFamily="34" charset="0"/>
              </a:rPr>
              <a:t>Łącznie (27 państw członkowskich + Wielka Brytania)</a:t>
            </a:r>
          </a:p>
        </p:txBody>
      </p:sp>
      <p:sp>
        <p:nvSpPr>
          <p:cNvPr id="37" name="Rectángulo 36">
            <a:extLst>
              <a:ext uri="{FF2B5EF4-FFF2-40B4-BE49-F238E27FC236}">
                <a16:creationId xmlns:a16="http://schemas.microsoft.com/office/drawing/2014/main" id="{9ACFE1DB-F97D-41CC-A5E0-4B7C1D478ED7}"/>
              </a:ext>
            </a:extLst>
          </p:cNvPr>
          <p:cNvSpPr/>
          <p:nvPr/>
        </p:nvSpPr>
        <p:spPr>
          <a:xfrm>
            <a:off x="601922" y="4842803"/>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Tree>
    <p:extLst>
      <p:ext uri="{BB962C8B-B14F-4D97-AF65-F5344CB8AC3E}">
        <p14:creationId xmlns:p14="http://schemas.microsoft.com/office/powerpoint/2010/main" val="1118244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25474" y="2857425"/>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noAutofit/>
          </a:bodyPr>
          <a:lstStyle/>
          <a:p>
            <a:r>
              <a:rPr lang="pl-PL" sz="2400" i="1">
                <a:latin typeface="EC Square Sans Pro" panose="020B0506040000020004" pitchFamily="34" charset="0"/>
              </a:rPr>
              <a:t>Przykład 2</a:t>
            </a:r>
            <a:r>
              <a:rPr lang="pl-PL" sz="2400">
                <a:latin typeface="EC Square Sans Pro" panose="020B0506040000020004" pitchFamily="34" charset="0"/>
              </a:rPr>
              <a:t> </a:t>
            </a:r>
          </a:p>
          <a:p>
            <a:r>
              <a:rPr lang="pl-PL" sz="2400">
                <a:latin typeface="EC Square Sans Pro" panose="020B0506040000020004" pitchFamily="34" charset="0"/>
              </a:rPr>
              <a:t>Tendencje </a:t>
            </a:r>
            <a:r>
              <a:rPr lang="pl-PL" sz="2400" b="1">
                <a:latin typeface="EC Square Sans Pro" panose="020B0506040000020004" pitchFamily="34" charset="0"/>
              </a:rPr>
              <a:t>oporności</a:t>
            </a:r>
            <a:r>
              <a:rPr lang="pl-PL" sz="2400">
                <a:latin typeface="EC Square Sans Pro" panose="020B0506040000020004" pitchFamily="34" charset="0"/>
              </a:rPr>
              <a:t> na wybrane </a:t>
            </a:r>
            <a:r>
              <a:rPr lang="pl-PL" sz="2400" b="1">
                <a:latin typeface="EC Square Sans Pro" panose="020B0506040000020004" pitchFamily="34" charset="0"/>
              </a:rPr>
              <a:t>środki przeciwdrobnoustrojowe </a:t>
            </a:r>
            <a:r>
              <a:rPr lang="pl-PL" sz="2400">
                <a:latin typeface="EC Square Sans Pro" panose="020B0506040000020004" pitchFamily="34" charset="0"/>
              </a:rPr>
              <a:t>wskaźnikowej bakterii </a:t>
            </a:r>
            <a:r>
              <a:rPr lang="pl-PL" sz="2400" i="1">
                <a:latin typeface="EC Square Sans Pro" panose="020B0506040000020004" pitchFamily="34" charset="0"/>
              </a:rPr>
              <a:t>E. coli </a:t>
            </a:r>
            <a:r>
              <a:rPr lang="pl-PL" sz="2400">
                <a:latin typeface="EC Square Sans Pro" panose="020B0506040000020004" pitchFamily="34" charset="0"/>
              </a:rPr>
              <a:t>u </a:t>
            </a:r>
            <a:r>
              <a:rPr lang="pl-PL" sz="2400" b="1">
                <a:latin typeface="EC Square Sans Pro" panose="020B0506040000020004" pitchFamily="34" charset="0"/>
              </a:rPr>
              <a:t>brojlerów</a:t>
            </a:r>
            <a:r>
              <a:rPr lang="pl-PL" sz="240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noAutofit/>
          </a:bodyPr>
          <a:lstStyle/>
          <a:p>
            <a:r>
              <a:rPr lang="pl-PL" sz="3200">
                <a:latin typeface="EC Square Sans Pro" panose="020B0506040000020004" pitchFamily="34" charset="0"/>
              </a:rPr>
              <a:t>Oporność na:</a:t>
            </a:r>
          </a:p>
          <a:p>
            <a:r>
              <a:rPr lang="pl-PL" sz="3200">
                <a:latin typeface="EC Square Sans Pro" panose="020B0506040000020004" pitchFamily="34" charset="0"/>
              </a:rPr>
              <a:t>ampicylinę (AMP)</a:t>
            </a:r>
          </a:p>
          <a:p>
            <a:endParaRPr lang="en-GB" sz="2400" kern="1200" dirty="0">
              <a:latin typeface="EC Square Sans Pro" panose="020B0506040000020004" pitchFamily="34" charset="0"/>
            </a:endParaRPr>
          </a:p>
          <a:p>
            <a:r>
              <a:rPr lang="pl-PL" sz="3200">
                <a:latin typeface="EC Square Sans Pro" panose="020B0506040000020004" pitchFamily="34" charset="0"/>
              </a:rPr>
              <a:t>cefotaksym (CTX)</a:t>
            </a:r>
          </a:p>
          <a:p>
            <a:endParaRPr lang="en-GB" kern="1200" dirty="0">
              <a:latin typeface="EC Square Sans Pro" panose="020B0506040000020004" pitchFamily="34" charset="0"/>
            </a:endParaRPr>
          </a:p>
          <a:p>
            <a:r>
              <a:rPr lang="pl-PL" sz="3200">
                <a:latin typeface="EC Square Sans Pro" panose="020B0506040000020004" pitchFamily="34" charset="0"/>
              </a:rPr>
              <a:t>cyprofloksacynę (CIP)</a:t>
            </a:r>
          </a:p>
          <a:p>
            <a:endParaRPr lang="en-GB" sz="2800" kern="1200" dirty="0">
              <a:latin typeface="EC Square Sans Pro" panose="020B0506040000020004" pitchFamily="34" charset="0"/>
            </a:endParaRPr>
          </a:p>
          <a:p>
            <a:r>
              <a:rPr lang="pl-PL" sz="3200">
                <a:latin typeface="EC Square Sans Pro" panose="020B0506040000020004" pitchFamily="34" charset="0"/>
              </a:rPr>
              <a:t>tetracykliny (TET)</a:t>
            </a:r>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extLst>
                  <p:ext uri="{D42A27DB-BD31-4B8C-83A1-F6EECF244321}">
                    <p14:modId xmlns:p14="http://schemas.microsoft.com/office/powerpoint/2010/main" val="2020793572"/>
                  </p:ext>
                </p:extLst>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Autofit/>
          </a:bodyPr>
          <a:lstStyle/>
          <a:p>
            <a:pPr marL="0" indent="0">
              <a:buNone/>
            </a:pPr>
            <a:r>
              <a:rPr lang="pl-PL" sz="4000" b="1">
                <a:latin typeface="EC Square Sans Pro" panose="020B0506040000020004" pitchFamily="34" charset="0"/>
                <a:cs typeface="+mn-cs"/>
              </a:rPr>
              <a:t>Osiągnięcia</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A13526-A8E4-784E-870D-05444056B9C5}"/>
              </a:ext>
            </a:extLst>
          </p:cNvPr>
          <p:cNvSpPr txBox="1"/>
          <p:nvPr/>
        </p:nvSpPr>
        <p:spPr>
          <a:xfrm>
            <a:off x="1193380" y="-7258"/>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Austria</a:t>
            </a:r>
          </a:p>
        </p:txBody>
      </p:sp>
      <p:sp>
        <p:nvSpPr>
          <p:cNvPr id="3" name="TextBox 2">
            <a:extLst>
              <a:ext uri="{FF2B5EF4-FFF2-40B4-BE49-F238E27FC236}">
                <a16:creationId xmlns:a16="http://schemas.microsoft.com/office/drawing/2014/main" id="{8C41C7CA-4C62-9D01-DEA5-AE2E05FD74CB}"/>
              </a:ext>
            </a:extLst>
          </p:cNvPr>
          <p:cNvSpPr txBox="1"/>
          <p:nvPr/>
        </p:nvSpPr>
        <p:spPr>
          <a:xfrm>
            <a:off x="2253830" y="-455"/>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Belgia</a:t>
            </a:r>
          </a:p>
        </p:txBody>
      </p:sp>
      <p:sp>
        <p:nvSpPr>
          <p:cNvPr id="5" name="TextBox 4">
            <a:extLst>
              <a:ext uri="{FF2B5EF4-FFF2-40B4-BE49-F238E27FC236}">
                <a16:creationId xmlns:a16="http://schemas.microsoft.com/office/drawing/2014/main" id="{96CC5281-F600-BFAE-A27B-ABC10A901392}"/>
              </a:ext>
            </a:extLst>
          </p:cNvPr>
          <p:cNvSpPr txBox="1"/>
          <p:nvPr/>
        </p:nvSpPr>
        <p:spPr>
          <a:xfrm>
            <a:off x="3336733" y="-7259"/>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Bułgaria</a:t>
            </a:r>
          </a:p>
        </p:txBody>
      </p:sp>
      <p:sp>
        <p:nvSpPr>
          <p:cNvPr id="18" name="TextBox 17">
            <a:extLst>
              <a:ext uri="{FF2B5EF4-FFF2-40B4-BE49-F238E27FC236}">
                <a16:creationId xmlns:a16="http://schemas.microsoft.com/office/drawing/2014/main" id="{96DB3D8A-252A-D72C-54FB-756928C0C801}"/>
              </a:ext>
            </a:extLst>
          </p:cNvPr>
          <p:cNvSpPr txBox="1"/>
          <p:nvPr/>
        </p:nvSpPr>
        <p:spPr>
          <a:xfrm>
            <a:off x="4406480" y="-7259"/>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Chorwacja</a:t>
            </a:r>
          </a:p>
        </p:txBody>
      </p:sp>
      <p:sp>
        <p:nvSpPr>
          <p:cNvPr id="21" name="TextBox 20">
            <a:extLst>
              <a:ext uri="{FF2B5EF4-FFF2-40B4-BE49-F238E27FC236}">
                <a16:creationId xmlns:a16="http://schemas.microsoft.com/office/drawing/2014/main" id="{A164EEB7-DAEB-ADDA-3F14-E7E60B56EAF2}"/>
              </a:ext>
            </a:extLst>
          </p:cNvPr>
          <p:cNvSpPr txBox="1"/>
          <p:nvPr/>
        </p:nvSpPr>
        <p:spPr>
          <a:xfrm>
            <a:off x="1182836" y="972909"/>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Cypr</a:t>
            </a:r>
          </a:p>
        </p:txBody>
      </p:sp>
      <p:sp>
        <p:nvSpPr>
          <p:cNvPr id="24" name="TextBox 23">
            <a:extLst>
              <a:ext uri="{FF2B5EF4-FFF2-40B4-BE49-F238E27FC236}">
                <a16:creationId xmlns:a16="http://schemas.microsoft.com/office/drawing/2014/main" id="{47E1E51E-5FE9-9719-3F22-4161326B9493}"/>
              </a:ext>
            </a:extLst>
          </p:cNvPr>
          <p:cNvSpPr txBox="1"/>
          <p:nvPr/>
        </p:nvSpPr>
        <p:spPr>
          <a:xfrm>
            <a:off x="2262336" y="973363"/>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Czechy</a:t>
            </a:r>
          </a:p>
        </p:txBody>
      </p:sp>
      <p:sp>
        <p:nvSpPr>
          <p:cNvPr id="27" name="TextBox 26">
            <a:extLst>
              <a:ext uri="{FF2B5EF4-FFF2-40B4-BE49-F238E27FC236}">
                <a16:creationId xmlns:a16="http://schemas.microsoft.com/office/drawing/2014/main" id="{19A157F6-2EE2-C57A-2EC5-DB6EB2E7FC44}"/>
              </a:ext>
            </a:extLst>
          </p:cNvPr>
          <p:cNvSpPr txBox="1"/>
          <p:nvPr/>
        </p:nvSpPr>
        <p:spPr>
          <a:xfrm>
            <a:off x="3344794" y="967012"/>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Dania</a:t>
            </a:r>
          </a:p>
        </p:txBody>
      </p:sp>
      <p:sp>
        <p:nvSpPr>
          <p:cNvPr id="28" name="TextBox 27">
            <a:extLst>
              <a:ext uri="{FF2B5EF4-FFF2-40B4-BE49-F238E27FC236}">
                <a16:creationId xmlns:a16="http://schemas.microsoft.com/office/drawing/2014/main" id="{34EE02E4-BB73-B6E1-A06A-34A303712891}"/>
              </a:ext>
            </a:extLst>
          </p:cNvPr>
          <p:cNvSpPr txBox="1"/>
          <p:nvPr/>
        </p:nvSpPr>
        <p:spPr>
          <a:xfrm>
            <a:off x="4411594" y="972908"/>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Estonia</a:t>
            </a:r>
          </a:p>
        </p:txBody>
      </p:sp>
      <p:sp>
        <p:nvSpPr>
          <p:cNvPr id="29" name="TextBox 28">
            <a:extLst>
              <a:ext uri="{FF2B5EF4-FFF2-40B4-BE49-F238E27FC236}">
                <a16:creationId xmlns:a16="http://schemas.microsoft.com/office/drawing/2014/main" id="{8406E13E-363C-0F1B-E225-7E1C5ECB926F}"/>
              </a:ext>
            </a:extLst>
          </p:cNvPr>
          <p:cNvSpPr txBox="1"/>
          <p:nvPr/>
        </p:nvSpPr>
        <p:spPr>
          <a:xfrm>
            <a:off x="1190860" y="1930398"/>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Finlandia</a:t>
            </a:r>
          </a:p>
        </p:txBody>
      </p:sp>
      <p:sp>
        <p:nvSpPr>
          <p:cNvPr id="30" name="TextBox 29">
            <a:extLst>
              <a:ext uri="{FF2B5EF4-FFF2-40B4-BE49-F238E27FC236}">
                <a16:creationId xmlns:a16="http://schemas.microsoft.com/office/drawing/2014/main" id="{73BF2E8C-8930-BD6D-150C-9D86FCDEBF35}"/>
              </a:ext>
            </a:extLst>
          </p:cNvPr>
          <p:cNvSpPr txBox="1"/>
          <p:nvPr/>
        </p:nvSpPr>
        <p:spPr>
          <a:xfrm>
            <a:off x="2244960" y="1937202"/>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Francja</a:t>
            </a:r>
          </a:p>
        </p:txBody>
      </p:sp>
      <p:sp>
        <p:nvSpPr>
          <p:cNvPr id="31" name="TextBox 30">
            <a:extLst>
              <a:ext uri="{FF2B5EF4-FFF2-40B4-BE49-F238E27FC236}">
                <a16:creationId xmlns:a16="http://schemas.microsoft.com/office/drawing/2014/main" id="{CE716917-8506-E2BE-89D2-15A27A8A6557}"/>
              </a:ext>
            </a:extLst>
          </p:cNvPr>
          <p:cNvSpPr txBox="1"/>
          <p:nvPr/>
        </p:nvSpPr>
        <p:spPr>
          <a:xfrm>
            <a:off x="3340118" y="1937201"/>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Niemcy</a:t>
            </a:r>
          </a:p>
        </p:txBody>
      </p:sp>
      <p:sp>
        <p:nvSpPr>
          <p:cNvPr id="32" name="TextBox 31">
            <a:extLst>
              <a:ext uri="{FF2B5EF4-FFF2-40B4-BE49-F238E27FC236}">
                <a16:creationId xmlns:a16="http://schemas.microsoft.com/office/drawing/2014/main" id="{8B34F5F7-1BAC-E2AC-A5F6-29783D06D331}"/>
              </a:ext>
            </a:extLst>
          </p:cNvPr>
          <p:cNvSpPr txBox="1"/>
          <p:nvPr/>
        </p:nvSpPr>
        <p:spPr>
          <a:xfrm>
            <a:off x="4419618" y="1930397"/>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Grecja</a:t>
            </a:r>
          </a:p>
        </p:txBody>
      </p:sp>
      <p:sp>
        <p:nvSpPr>
          <p:cNvPr id="33" name="TextBox 32">
            <a:extLst>
              <a:ext uri="{FF2B5EF4-FFF2-40B4-BE49-F238E27FC236}">
                <a16:creationId xmlns:a16="http://schemas.microsoft.com/office/drawing/2014/main" id="{884C99DE-E07D-74D8-DD54-BE50629EA621}"/>
              </a:ext>
            </a:extLst>
          </p:cNvPr>
          <p:cNvSpPr txBox="1"/>
          <p:nvPr/>
        </p:nvSpPr>
        <p:spPr>
          <a:xfrm>
            <a:off x="1203122" y="2857501"/>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Węgry</a:t>
            </a:r>
          </a:p>
        </p:txBody>
      </p:sp>
      <p:sp>
        <p:nvSpPr>
          <p:cNvPr id="34" name="TextBox 33">
            <a:extLst>
              <a:ext uri="{FF2B5EF4-FFF2-40B4-BE49-F238E27FC236}">
                <a16:creationId xmlns:a16="http://schemas.microsoft.com/office/drawing/2014/main" id="{D54FC74F-A962-FB9D-B092-76248260DECB}"/>
              </a:ext>
            </a:extLst>
          </p:cNvPr>
          <p:cNvSpPr txBox="1"/>
          <p:nvPr/>
        </p:nvSpPr>
        <p:spPr>
          <a:xfrm>
            <a:off x="2269922" y="2851605"/>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Irlandia</a:t>
            </a:r>
          </a:p>
        </p:txBody>
      </p:sp>
      <p:sp>
        <p:nvSpPr>
          <p:cNvPr id="35" name="TextBox 34">
            <a:extLst>
              <a:ext uri="{FF2B5EF4-FFF2-40B4-BE49-F238E27FC236}">
                <a16:creationId xmlns:a16="http://schemas.microsoft.com/office/drawing/2014/main" id="{CABBE155-9FBB-323E-1FE0-15D83D9A3C77}"/>
              </a:ext>
            </a:extLst>
          </p:cNvPr>
          <p:cNvSpPr txBox="1"/>
          <p:nvPr/>
        </p:nvSpPr>
        <p:spPr>
          <a:xfrm>
            <a:off x="3333330" y="2851604"/>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Włochy</a:t>
            </a:r>
          </a:p>
        </p:txBody>
      </p:sp>
      <p:sp>
        <p:nvSpPr>
          <p:cNvPr id="36" name="TextBox 35">
            <a:extLst>
              <a:ext uri="{FF2B5EF4-FFF2-40B4-BE49-F238E27FC236}">
                <a16:creationId xmlns:a16="http://schemas.microsoft.com/office/drawing/2014/main" id="{0866AA2A-FE93-E3C3-631B-81D901F847B5}"/>
              </a:ext>
            </a:extLst>
          </p:cNvPr>
          <p:cNvSpPr txBox="1"/>
          <p:nvPr/>
        </p:nvSpPr>
        <p:spPr>
          <a:xfrm>
            <a:off x="4393780" y="2851150"/>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Łotwa</a:t>
            </a:r>
          </a:p>
        </p:txBody>
      </p:sp>
      <p:sp>
        <p:nvSpPr>
          <p:cNvPr id="37" name="TextBox 36">
            <a:extLst>
              <a:ext uri="{FF2B5EF4-FFF2-40B4-BE49-F238E27FC236}">
                <a16:creationId xmlns:a16="http://schemas.microsoft.com/office/drawing/2014/main" id="{EF6DC0EE-881E-2755-7E40-CE31E1108F8D}"/>
              </a:ext>
            </a:extLst>
          </p:cNvPr>
          <p:cNvSpPr txBox="1"/>
          <p:nvPr/>
        </p:nvSpPr>
        <p:spPr>
          <a:xfrm>
            <a:off x="1203192" y="3816273"/>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Litwa</a:t>
            </a:r>
          </a:p>
        </p:txBody>
      </p:sp>
      <p:sp>
        <p:nvSpPr>
          <p:cNvPr id="38" name="TextBox 37">
            <a:extLst>
              <a:ext uri="{FF2B5EF4-FFF2-40B4-BE49-F238E27FC236}">
                <a16:creationId xmlns:a16="http://schemas.microsoft.com/office/drawing/2014/main" id="{962A2E68-48DF-0E33-F491-E56C6C0995D4}"/>
              </a:ext>
            </a:extLst>
          </p:cNvPr>
          <p:cNvSpPr txBox="1"/>
          <p:nvPr/>
        </p:nvSpPr>
        <p:spPr>
          <a:xfrm>
            <a:off x="2262336" y="3801495"/>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Malta</a:t>
            </a:r>
          </a:p>
        </p:txBody>
      </p:sp>
      <p:sp>
        <p:nvSpPr>
          <p:cNvPr id="39" name="TextBox 38">
            <a:extLst>
              <a:ext uri="{FF2B5EF4-FFF2-40B4-BE49-F238E27FC236}">
                <a16:creationId xmlns:a16="http://schemas.microsoft.com/office/drawing/2014/main" id="{E7EE3049-F5D2-5E67-C7FC-ADFA0103C2C0}"/>
              </a:ext>
            </a:extLst>
          </p:cNvPr>
          <p:cNvSpPr txBox="1"/>
          <p:nvPr/>
        </p:nvSpPr>
        <p:spPr>
          <a:xfrm>
            <a:off x="3335486" y="3813741"/>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Holandia</a:t>
            </a:r>
          </a:p>
        </p:txBody>
      </p:sp>
      <p:sp>
        <p:nvSpPr>
          <p:cNvPr id="40" name="TextBox 39">
            <a:extLst>
              <a:ext uri="{FF2B5EF4-FFF2-40B4-BE49-F238E27FC236}">
                <a16:creationId xmlns:a16="http://schemas.microsoft.com/office/drawing/2014/main" id="{2C01E0AC-3D56-4305-2D81-064FB80C93AE}"/>
              </a:ext>
            </a:extLst>
          </p:cNvPr>
          <p:cNvSpPr txBox="1"/>
          <p:nvPr/>
        </p:nvSpPr>
        <p:spPr>
          <a:xfrm>
            <a:off x="4402286" y="3810140"/>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Polska</a:t>
            </a:r>
          </a:p>
        </p:txBody>
      </p:sp>
      <p:sp>
        <p:nvSpPr>
          <p:cNvPr id="41" name="TextBox 40">
            <a:extLst>
              <a:ext uri="{FF2B5EF4-FFF2-40B4-BE49-F238E27FC236}">
                <a16:creationId xmlns:a16="http://schemas.microsoft.com/office/drawing/2014/main" id="{748E2E24-0D99-5CF7-1152-A7C480D0A4A8}"/>
              </a:ext>
            </a:extLst>
          </p:cNvPr>
          <p:cNvSpPr txBox="1"/>
          <p:nvPr/>
        </p:nvSpPr>
        <p:spPr>
          <a:xfrm>
            <a:off x="1197210" y="4801359"/>
            <a:ext cx="489370" cy="95702"/>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Portugalia</a:t>
            </a:r>
          </a:p>
        </p:txBody>
      </p:sp>
      <p:sp>
        <p:nvSpPr>
          <p:cNvPr id="42" name="TextBox 41">
            <a:extLst>
              <a:ext uri="{FF2B5EF4-FFF2-40B4-BE49-F238E27FC236}">
                <a16:creationId xmlns:a16="http://schemas.microsoft.com/office/drawing/2014/main" id="{5210F6AB-9D28-293F-4C3E-41ED0CBAD197}"/>
              </a:ext>
            </a:extLst>
          </p:cNvPr>
          <p:cNvSpPr txBox="1"/>
          <p:nvPr/>
        </p:nvSpPr>
        <p:spPr>
          <a:xfrm>
            <a:off x="2268274" y="4782307"/>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Rumunia</a:t>
            </a:r>
          </a:p>
        </p:txBody>
      </p:sp>
      <p:sp>
        <p:nvSpPr>
          <p:cNvPr id="43" name="TextBox 42">
            <a:extLst>
              <a:ext uri="{FF2B5EF4-FFF2-40B4-BE49-F238E27FC236}">
                <a16:creationId xmlns:a16="http://schemas.microsoft.com/office/drawing/2014/main" id="{5654E8E4-98CD-35E6-DF8A-1C1B4C4C3134}"/>
              </a:ext>
            </a:extLst>
          </p:cNvPr>
          <p:cNvSpPr txBox="1"/>
          <p:nvPr/>
        </p:nvSpPr>
        <p:spPr>
          <a:xfrm>
            <a:off x="3335074" y="4781853"/>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Słowacja</a:t>
            </a:r>
          </a:p>
        </p:txBody>
      </p:sp>
      <p:sp>
        <p:nvSpPr>
          <p:cNvPr id="44" name="TextBox 43">
            <a:extLst>
              <a:ext uri="{FF2B5EF4-FFF2-40B4-BE49-F238E27FC236}">
                <a16:creationId xmlns:a16="http://schemas.microsoft.com/office/drawing/2014/main" id="{A3F03DFA-DF68-D861-1E26-D26F7F19F539}"/>
              </a:ext>
            </a:extLst>
          </p:cNvPr>
          <p:cNvSpPr txBox="1"/>
          <p:nvPr/>
        </p:nvSpPr>
        <p:spPr>
          <a:xfrm>
            <a:off x="4396389" y="4788239"/>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Słowenia</a:t>
            </a:r>
          </a:p>
        </p:txBody>
      </p:sp>
      <p:sp>
        <p:nvSpPr>
          <p:cNvPr id="22" name="Rectángulo 21">
            <a:extLst>
              <a:ext uri="{FF2B5EF4-FFF2-40B4-BE49-F238E27FC236}">
                <a16:creationId xmlns:a16="http://schemas.microsoft.com/office/drawing/2014/main" id="{611BE222-C18A-4132-B90F-CA64B56986C3}"/>
              </a:ext>
            </a:extLst>
          </p:cNvPr>
          <p:cNvSpPr/>
          <p:nvPr/>
        </p:nvSpPr>
        <p:spPr>
          <a:xfrm>
            <a:off x="4114800" y="3853688"/>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
        <p:nvSpPr>
          <p:cNvPr id="45" name="TextBox 44">
            <a:extLst>
              <a:ext uri="{FF2B5EF4-FFF2-40B4-BE49-F238E27FC236}">
                <a16:creationId xmlns:a16="http://schemas.microsoft.com/office/drawing/2014/main" id="{5A56CBFD-FDDB-F1AC-0BE9-2464EC5C40DB}"/>
              </a:ext>
            </a:extLst>
          </p:cNvPr>
          <p:cNvSpPr txBox="1"/>
          <p:nvPr/>
        </p:nvSpPr>
        <p:spPr>
          <a:xfrm>
            <a:off x="1196767" y="5745355"/>
            <a:ext cx="489370" cy="95702"/>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Hiszpania</a:t>
            </a:r>
          </a:p>
        </p:txBody>
      </p:sp>
      <p:sp>
        <p:nvSpPr>
          <p:cNvPr id="46" name="TextBox 45">
            <a:extLst>
              <a:ext uri="{FF2B5EF4-FFF2-40B4-BE49-F238E27FC236}">
                <a16:creationId xmlns:a16="http://schemas.microsoft.com/office/drawing/2014/main" id="{F642CC9B-712C-FCCD-D011-2370C01059D9}"/>
              </a:ext>
            </a:extLst>
          </p:cNvPr>
          <p:cNvSpPr txBox="1"/>
          <p:nvPr/>
        </p:nvSpPr>
        <p:spPr>
          <a:xfrm>
            <a:off x="2260175" y="5745353"/>
            <a:ext cx="476670" cy="102507"/>
          </a:xfrm>
          <a:prstGeom prst="rect">
            <a:avLst/>
          </a:prstGeom>
          <a:solidFill>
            <a:schemeClr val="bg1"/>
          </a:solidFill>
        </p:spPr>
        <p:txBody>
          <a:bodyPr wrap="square" lIns="0" tIns="0" rIns="0" bIns="0" rtlCol="0" anchor="b" anchorCtr="0">
            <a:noAutofit/>
          </a:bodyPr>
          <a:lstStyle/>
          <a:p>
            <a:pPr algn="ctr"/>
            <a:r>
              <a:rPr lang="pl-PL" sz="500" b="1">
                <a:solidFill>
                  <a:schemeClr val="tx1"/>
                </a:solidFill>
                <a:latin typeface="Arial" panose="020B0604020202020204" pitchFamily="34" charset="0"/>
                <a:cs typeface="Arial" panose="020B0604020202020204" pitchFamily="34" charset="0"/>
              </a:rPr>
              <a:t>Szwecja</a:t>
            </a:r>
          </a:p>
        </p:txBody>
      </p:sp>
      <p:sp>
        <p:nvSpPr>
          <p:cNvPr id="47" name="TextBox 46">
            <a:extLst>
              <a:ext uri="{FF2B5EF4-FFF2-40B4-BE49-F238E27FC236}">
                <a16:creationId xmlns:a16="http://schemas.microsoft.com/office/drawing/2014/main" id="{F483FCE6-68AA-7C0B-062C-E496DBD89862}"/>
              </a:ext>
            </a:extLst>
          </p:cNvPr>
          <p:cNvSpPr txBox="1"/>
          <p:nvPr/>
        </p:nvSpPr>
        <p:spPr>
          <a:xfrm>
            <a:off x="3020085" y="5760768"/>
            <a:ext cx="1052350" cy="83470"/>
          </a:xfrm>
          <a:prstGeom prst="rect">
            <a:avLst/>
          </a:prstGeom>
          <a:solidFill>
            <a:schemeClr val="bg1"/>
          </a:solidFill>
        </p:spPr>
        <p:txBody>
          <a:bodyPr wrap="square" lIns="0" tIns="0" rIns="0" bIns="0" rtlCol="0" anchor="b" anchorCtr="0">
            <a:noAutofit/>
          </a:bodyPr>
          <a:lstStyle/>
          <a:p>
            <a:pPr algn="ctr"/>
            <a:r>
              <a:rPr lang="pl-PL" sz="500" b="1" dirty="0">
                <a:solidFill>
                  <a:schemeClr val="tx1"/>
                </a:solidFill>
                <a:latin typeface="Arial" panose="020B0604020202020204" pitchFamily="34" charset="0"/>
                <a:cs typeface="Arial" panose="020B0604020202020204" pitchFamily="34" charset="0"/>
              </a:rPr>
              <a:t>Łącznie (26 państw członkowskich + Wielka Brytania)</a:t>
            </a:r>
          </a:p>
        </p:txBody>
      </p:sp>
      <p:sp>
        <p:nvSpPr>
          <p:cNvPr id="48" name="TextBox 47">
            <a:extLst>
              <a:ext uri="{FF2B5EF4-FFF2-40B4-BE49-F238E27FC236}">
                <a16:creationId xmlns:a16="http://schemas.microsoft.com/office/drawing/2014/main" id="{80D16EF2-5A41-84EF-4849-E67BC534805A}"/>
              </a:ext>
            </a:extLst>
          </p:cNvPr>
          <p:cNvSpPr txBox="1"/>
          <p:nvPr/>
        </p:nvSpPr>
        <p:spPr>
          <a:xfrm rot="16200000">
            <a:off x="-28927" y="3761104"/>
            <a:ext cx="1427422" cy="167188"/>
          </a:xfrm>
          <a:prstGeom prst="rect">
            <a:avLst/>
          </a:prstGeom>
          <a:solidFill>
            <a:schemeClr val="bg1"/>
          </a:solidFill>
        </p:spPr>
        <p:txBody>
          <a:bodyPr wrap="square" lIns="0" tIns="0" rIns="0" bIns="0" rtlCol="0" anchor="t" anchorCtr="0">
            <a:noAutofit/>
          </a:bodyPr>
          <a:lstStyle/>
          <a:p>
            <a:pPr algn="ctr"/>
            <a:r>
              <a:rPr lang="pl-PL" sz="600" b="1">
                <a:solidFill>
                  <a:schemeClr val="tx1"/>
                </a:solidFill>
                <a:latin typeface="Arial" panose="020B0604020202020204" pitchFamily="34" charset="0"/>
                <a:cs typeface="Arial" panose="020B0604020202020204" pitchFamily="34" charset="0"/>
              </a:rPr>
              <a:t>Występowanie oporności (%)</a:t>
            </a:r>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kern="1200"/>
          </a:p>
        </p:txBody>
      </p:sp>
    </p:spTree>
    <p:extLst>
      <p:ext uri="{BB962C8B-B14F-4D97-AF65-F5344CB8AC3E}">
        <p14:creationId xmlns:p14="http://schemas.microsoft.com/office/powerpoint/2010/main" val="273184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pl-PL" noProof="0"/>
              <a:t>Dziękujemy!</a:t>
            </a:r>
          </a:p>
        </p:txBody>
      </p:sp>
      <p:grpSp>
        <p:nvGrpSpPr>
          <p:cNvPr id="2" name="Group 1">
            <a:extLst>
              <a:ext uri="{FF2B5EF4-FFF2-40B4-BE49-F238E27FC236}">
                <a16:creationId xmlns:a16="http://schemas.microsoft.com/office/drawing/2014/main" id="{325C190A-71B0-015C-94C1-381871C4CF01}"/>
              </a:ext>
            </a:extLst>
          </p:cNvPr>
          <p:cNvGrpSpPr/>
          <p:nvPr/>
        </p:nvGrpSpPr>
        <p:grpSpPr>
          <a:xfrm>
            <a:off x="8610600" y="5750084"/>
            <a:ext cx="3315953" cy="867683"/>
            <a:chOff x="8787814" y="5750084"/>
            <a:chExt cx="3315953" cy="867683"/>
          </a:xfrm>
        </p:grpSpPr>
        <p:sp>
          <p:nvSpPr>
            <p:cNvPr id="4" name="Rectangle 3">
              <a:extLst>
                <a:ext uri="{FF2B5EF4-FFF2-40B4-BE49-F238E27FC236}">
                  <a16:creationId xmlns:a16="http://schemas.microsoft.com/office/drawing/2014/main" id="{0E2759EC-2851-D8BF-3679-F97F9B8EC575}"/>
                </a:ext>
              </a:extLst>
            </p:cNvPr>
            <p:cNvSpPr/>
            <p:nvPr/>
          </p:nvSpPr>
          <p:spPr>
            <a:xfrm>
              <a:off x="8787814" y="5750084"/>
              <a:ext cx="3315953" cy="8676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nterfaz de usuario gráfica, TextoDescripción generada automáticamente">
              <a:extLst>
                <a:ext uri="{FF2B5EF4-FFF2-40B4-BE49-F238E27FC236}">
                  <a16:creationId xmlns:a16="http://schemas.microsoft.com/office/drawing/2014/main" id="{694D2A06-7EA3-70F0-F5C3-73155B76752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87814" y="5864141"/>
              <a:ext cx="3315953" cy="75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noAutofit/>
          </a:bodyPr>
          <a:lstStyle/>
          <a:p>
            <a:pPr algn="ctr"/>
            <a:r>
              <a:rPr lang="pl-PL" sz="4800">
                <a:solidFill>
                  <a:schemeClr val="bg1"/>
                </a:solidFill>
                <a:latin typeface="EC Square Sans Pro" panose="020B0506040000020004" pitchFamily="34" charset="0"/>
              </a:rPr>
              <a:t>Globalne zagrożenie</a:t>
            </a:r>
          </a:p>
        </p:txBody>
      </p:sp>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1569660"/>
          </a:xfrm>
          <a:prstGeom prst="rect">
            <a:avLst/>
          </a:prstGeom>
          <a:solidFill>
            <a:srgbClr val="003399"/>
          </a:solidFill>
        </p:spPr>
        <p:txBody>
          <a:bodyPr wrap="square">
            <a:noAutofit/>
          </a:bodyPr>
          <a:lstStyle/>
          <a:p>
            <a:pPr algn="ctr"/>
            <a:r>
              <a:rPr lang="pl-PL" sz="4800">
                <a:solidFill>
                  <a:schemeClr val="bg1"/>
                </a:solidFill>
                <a:latin typeface="EC Square Sans Pro" panose="020B0506040000020004" pitchFamily="34" charset="0"/>
              </a:rPr>
              <a:t>Znaczenie ekonomiczne</a:t>
            </a:r>
          </a:p>
          <a:p>
            <a:pPr algn="ctr"/>
            <a:endParaRPr lang="en-GB" sz="4800" kern="1200" dirty="0">
              <a:solidFill>
                <a:schemeClr val="bg1"/>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noAutofit/>
          </a:bodyPr>
          <a:lstStyle/>
          <a:p>
            <a:pPr marL="0" indent="0">
              <a:buNone/>
            </a:pPr>
            <a:r>
              <a:rPr lang="pl-PL" sz="2800">
                <a:latin typeface="EC Square Sans Pro" panose="020B0506040000020004" pitchFamily="34" charset="0"/>
              </a:rPr>
              <a:t>Oporność na środki przeciwdrobnoustrojowe (AMR)</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972300" y="2905197"/>
            <a:ext cx="4953000" cy="3108543"/>
          </a:xfrm>
          <a:prstGeom prst="rect">
            <a:avLst/>
          </a:prstGeom>
          <a:noFill/>
        </p:spPr>
        <p:txBody>
          <a:bodyPr wrap="square">
            <a:noAutofit/>
          </a:bodyPr>
          <a:lstStyle/>
          <a:p>
            <a:pPr algn="l"/>
            <a:r>
              <a:rPr lang="pl-PL" sz="1600" b="0" i="0" dirty="0">
                <a:solidFill>
                  <a:srgbClr val="3F4A52"/>
                </a:solidFill>
                <a:effectLst/>
                <a:latin typeface="EC Square Sans Pro" panose="020B0506040000020004" pitchFamily="34" charset="0"/>
              </a:rPr>
              <a:t>Szacunkowy koszt </a:t>
            </a:r>
            <a:r>
              <a:rPr lang="pl-PL" sz="1600" b="0" i="0" dirty="0" err="1">
                <a:solidFill>
                  <a:srgbClr val="3F4A52"/>
                </a:solidFill>
                <a:effectLst/>
                <a:latin typeface="EC Square Sans Pro" panose="020B0506040000020004" pitchFamily="34" charset="0"/>
              </a:rPr>
              <a:t>AMR</a:t>
            </a:r>
            <a:r>
              <a:rPr lang="pl-PL" sz="1600" b="0" i="0" dirty="0">
                <a:solidFill>
                  <a:srgbClr val="3F4A52"/>
                </a:solidFill>
                <a:effectLst/>
                <a:latin typeface="EC Square Sans Pro" panose="020B0506040000020004" pitchFamily="34" charset="0"/>
              </a:rPr>
              <a:t> dla systemów opieki zdrowotnej w Europie wynosi</a:t>
            </a:r>
          </a:p>
          <a:p>
            <a:pPr algn="l"/>
            <a:endParaRPr lang="en-GB" sz="4000" kern="1200" dirty="0">
              <a:solidFill>
                <a:srgbClr val="3F4A52"/>
              </a:solidFill>
              <a:latin typeface="Open Sans" panose="020B0606030504020204" pitchFamily="34" charset="0"/>
            </a:endParaRPr>
          </a:p>
          <a:p>
            <a:pPr algn="ctr"/>
            <a:r>
              <a:rPr lang="pl-PL" sz="6000" b="1" i="0" dirty="0">
                <a:solidFill>
                  <a:srgbClr val="003399"/>
                </a:solidFill>
                <a:effectLst/>
                <a:latin typeface="EC Square Sans Pro" panose="020B0506040000020004" pitchFamily="34" charset="0"/>
              </a:rPr>
              <a:t>1,1 mld € </a:t>
            </a:r>
          </a:p>
          <a:p>
            <a:pPr algn="ctr"/>
            <a:r>
              <a:rPr lang="pl-PL" sz="6000" b="0" i="0" dirty="0">
                <a:solidFill>
                  <a:srgbClr val="003399"/>
                </a:solidFill>
                <a:effectLst/>
                <a:latin typeface="EC Square Sans Pro" panose="020B0506040000020004" pitchFamily="34" charset="0"/>
              </a:rPr>
              <a:t>rocznie</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486400" cy="646331"/>
          </a:xfrm>
          <a:prstGeom prst="rect">
            <a:avLst/>
          </a:prstGeom>
          <a:noFill/>
        </p:spPr>
        <p:txBody>
          <a:bodyPr wrap="square" rtlCol="0">
            <a:noAutofit/>
          </a:bodyPr>
          <a:lstStyle/>
          <a:p>
            <a:r>
              <a:rPr lang="pl-PL" sz="1600" dirty="0">
                <a:solidFill>
                  <a:srgbClr val="3F4A52"/>
                </a:solidFill>
                <a:latin typeface="EC Square Sans Pro" panose="020B0506040000020004" pitchFamily="34" charset="0"/>
              </a:rPr>
              <a:t>Szacunkowa liczba zgonów wynikających z oporności na środki przeciwdrobnoustrojowe w 2050 r. w porównaniu z obecnymi najczęstszymi przyczynami zgonów</a:t>
            </a:r>
          </a:p>
        </p:txBody>
      </p:sp>
      <p:pic>
        <p:nvPicPr>
          <p:cNvPr id="27" name="Imagen 2">
            <a:extLst>
              <a:ext uri="{FF2B5EF4-FFF2-40B4-BE49-F238E27FC236}">
                <a16:creationId xmlns:a16="http://schemas.microsoft.com/office/drawing/2014/main" id="{6A9BC1DD-EF7A-DCAB-5F2E-3A51C8A7C61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05750" y="2825750"/>
            <a:ext cx="4646300" cy="3884112"/>
          </a:xfrm>
          <a:prstGeom prst="rect">
            <a:avLst/>
          </a:prstGeom>
        </p:spPr>
      </p:pic>
      <p:sp>
        <p:nvSpPr>
          <p:cNvPr id="28" name="TextBox 27">
            <a:extLst>
              <a:ext uri="{FF2B5EF4-FFF2-40B4-BE49-F238E27FC236}">
                <a16:creationId xmlns:a16="http://schemas.microsoft.com/office/drawing/2014/main" id="{F9FC4F0A-1C5E-7EEE-4B5E-A74DA2F28E09}"/>
              </a:ext>
            </a:extLst>
          </p:cNvPr>
          <p:cNvSpPr txBox="1"/>
          <p:nvPr/>
        </p:nvSpPr>
        <p:spPr>
          <a:xfrm>
            <a:off x="990600" y="3426460"/>
            <a:ext cx="685800" cy="161290"/>
          </a:xfrm>
          <a:prstGeom prst="rect">
            <a:avLst/>
          </a:prstGeom>
          <a:noFill/>
        </p:spPr>
        <p:txBody>
          <a:bodyPr wrap="square" lIns="0" tIns="0" rIns="0" bIns="0" rtlCol="0">
            <a:noAutofit/>
          </a:bodyPr>
          <a:lstStyle/>
          <a:p>
            <a:r>
              <a:rPr lang="pl-PL" sz="900" b="1" i="0">
                <a:solidFill>
                  <a:srgbClr val="3F4A52"/>
                </a:solidFill>
                <a:effectLst/>
                <a:latin typeface="EC Square Sans Pro" panose="020B0506040000020004" pitchFamily="34" charset="0"/>
              </a:rPr>
              <a:t>Tężec</a:t>
            </a:r>
          </a:p>
        </p:txBody>
      </p:sp>
      <p:sp>
        <p:nvSpPr>
          <p:cNvPr id="29" name="TextBox 28">
            <a:extLst>
              <a:ext uri="{FF2B5EF4-FFF2-40B4-BE49-F238E27FC236}">
                <a16:creationId xmlns:a16="http://schemas.microsoft.com/office/drawing/2014/main" id="{F60B9CA7-D8CE-C84C-C153-DD9F8AE66A4B}"/>
              </a:ext>
            </a:extLst>
          </p:cNvPr>
          <p:cNvSpPr txBox="1"/>
          <p:nvPr/>
        </p:nvSpPr>
        <p:spPr>
          <a:xfrm>
            <a:off x="990600" y="3610610"/>
            <a:ext cx="685800" cy="161290"/>
          </a:xfrm>
          <a:prstGeom prst="rect">
            <a:avLst/>
          </a:prstGeom>
          <a:noFill/>
        </p:spPr>
        <p:txBody>
          <a:bodyPr wrap="square" lIns="0" tIns="0" rIns="0" bIns="0" rtlCol="0">
            <a:noAutofit/>
          </a:bodyPr>
          <a:lstStyle/>
          <a:p>
            <a:r>
              <a:rPr lang="pl-PL" sz="900" i="0">
                <a:solidFill>
                  <a:srgbClr val="3F4A52"/>
                </a:solidFill>
                <a:effectLst/>
                <a:latin typeface="EC Square Sans Pro" panose="020B0506040000020004" pitchFamily="34" charset="0"/>
              </a:rPr>
              <a:t>60 000</a:t>
            </a:r>
          </a:p>
        </p:txBody>
      </p:sp>
      <p:sp>
        <p:nvSpPr>
          <p:cNvPr id="30" name="TextBox 29">
            <a:extLst>
              <a:ext uri="{FF2B5EF4-FFF2-40B4-BE49-F238E27FC236}">
                <a16:creationId xmlns:a16="http://schemas.microsoft.com/office/drawing/2014/main" id="{45DC906D-9450-D2B0-09C8-162B95A2CA8F}"/>
              </a:ext>
            </a:extLst>
          </p:cNvPr>
          <p:cNvSpPr txBox="1"/>
          <p:nvPr/>
        </p:nvSpPr>
        <p:spPr>
          <a:xfrm>
            <a:off x="373380" y="4145280"/>
            <a:ext cx="685800" cy="326503"/>
          </a:xfrm>
          <a:prstGeom prst="rect">
            <a:avLst/>
          </a:prstGeom>
          <a:noFill/>
        </p:spPr>
        <p:txBody>
          <a:bodyPr wrap="square" lIns="0" tIns="0" rIns="0" bIns="0" rtlCol="0">
            <a:noAutofit/>
          </a:bodyPr>
          <a:lstStyle/>
          <a:p>
            <a:r>
              <a:rPr lang="pl-PL" sz="900" b="1" i="0">
                <a:solidFill>
                  <a:srgbClr val="3F4A52"/>
                </a:solidFill>
                <a:effectLst/>
                <a:latin typeface="EC Square Sans Pro" panose="020B0506040000020004" pitchFamily="34" charset="0"/>
              </a:rPr>
              <a:t>Wypadki drogowe</a:t>
            </a:r>
          </a:p>
        </p:txBody>
      </p:sp>
      <p:sp>
        <p:nvSpPr>
          <p:cNvPr id="31" name="TextBox 30">
            <a:extLst>
              <a:ext uri="{FF2B5EF4-FFF2-40B4-BE49-F238E27FC236}">
                <a16:creationId xmlns:a16="http://schemas.microsoft.com/office/drawing/2014/main" id="{E6E43470-E54B-FFE7-5365-847CAD41402D}"/>
              </a:ext>
            </a:extLst>
          </p:cNvPr>
          <p:cNvSpPr txBox="1"/>
          <p:nvPr/>
        </p:nvSpPr>
        <p:spPr>
          <a:xfrm>
            <a:off x="373380" y="4471261"/>
            <a:ext cx="685800" cy="161290"/>
          </a:xfrm>
          <a:prstGeom prst="rect">
            <a:avLst/>
          </a:prstGeom>
          <a:noFill/>
        </p:spPr>
        <p:txBody>
          <a:bodyPr wrap="square" lIns="0" tIns="0" rIns="0" bIns="0" rtlCol="0">
            <a:noAutofit/>
          </a:bodyPr>
          <a:lstStyle/>
          <a:p>
            <a:r>
              <a:rPr lang="pl-PL" sz="900" i="0">
                <a:solidFill>
                  <a:srgbClr val="3F4A52"/>
                </a:solidFill>
                <a:effectLst/>
                <a:latin typeface="EC Square Sans Pro" panose="020B0506040000020004" pitchFamily="34" charset="0"/>
              </a:rPr>
              <a:t>1,2 mln</a:t>
            </a:r>
          </a:p>
        </p:txBody>
      </p:sp>
      <p:sp>
        <p:nvSpPr>
          <p:cNvPr id="32" name="TextBox 31">
            <a:extLst>
              <a:ext uri="{FF2B5EF4-FFF2-40B4-BE49-F238E27FC236}">
                <a16:creationId xmlns:a16="http://schemas.microsoft.com/office/drawing/2014/main" id="{869DD1D6-BE0E-4F25-2A7F-26DE9F4E9051}"/>
              </a:ext>
            </a:extLst>
          </p:cNvPr>
          <p:cNvSpPr txBox="1"/>
          <p:nvPr/>
        </p:nvSpPr>
        <p:spPr>
          <a:xfrm>
            <a:off x="373380" y="5499347"/>
            <a:ext cx="685800" cy="161290"/>
          </a:xfrm>
          <a:prstGeom prst="rect">
            <a:avLst/>
          </a:prstGeom>
          <a:noFill/>
        </p:spPr>
        <p:txBody>
          <a:bodyPr wrap="square" lIns="0" tIns="0" rIns="0" bIns="0" rtlCol="0">
            <a:noAutofit/>
          </a:bodyPr>
          <a:lstStyle/>
          <a:p>
            <a:r>
              <a:rPr lang="pl-PL" sz="900" b="1" i="0">
                <a:solidFill>
                  <a:srgbClr val="3F4A52"/>
                </a:solidFill>
                <a:effectLst/>
                <a:latin typeface="EC Square Sans Pro" panose="020B0506040000020004" pitchFamily="34" charset="0"/>
              </a:rPr>
              <a:t>Odra</a:t>
            </a:r>
          </a:p>
        </p:txBody>
      </p:sp>
      <p:sp>
        <p:nvSpPr>
          <p:cNvPr id="33" name="TextBox 32">
            <a:extLst>
              <a:ext uri="{FF2B5EF4-FFF2-40B4-BE49-F238E27FC236}">
                <a16:creationId xmlns:a16="http://schemas.microsoft.com/office/drawing/2014/main" id="{09A9F9CB-D3E5-6169-03EF-185DB3259BD4}"/>
              </a:ext>
            </a:extLst>
          </p:cNvPr>
          <p:cNvSpPr txBox="1"/>
          <p:nvPr/>
        </p:nvSpPr>
        <p:spPr>
          <a:xfrm>
            <a:off x="373380" y="5683497"/>
            <a:ext cx="685800" cy="161290"/>
          </a:xfrm>
          <a:prstGeom prst="rect">
            <a:avLst/>
          </a:prstGeom>
          <a:noFill/>
        </p:spPr>
        <p:txBody>
          <a:bodyPr wrap="square" lIns="0" tIns="0" rIns="0" bIns="0" rtlCol="0">
            <a:noAutofit/>
          </a:bodyPr>
          <a:lstStyle/>
          <a:p>
            <a:r>
              <a:rPr lang="pl-PL" sz="900" i="0">
                <a:solidFill>
                  <a:srgbClr val="3F4A52"/>
                </a:solidFill>
                <a:effectLst/>
                <a:latin typeface="EC Square Sans Pro" panose="020B0506040000020004" pitchFamily="34" charset="0"/>
              </a:rPr>
              <a:t>130 000</a:t>
            </a:r>
          </a:p>
        </p:txBody>
      </p:sp>
      <p:sp>
        <p:nvSpPr>
          <p:cNvPr id="34" name="TextBox 33">
            <a:extLst>
              <a:ext uri="{FF2B5EF4-FFF2-40B4-BE49-F238E27FC236}">
                <a16:creationId xmlns:a16="http://schemas.microsoft.com/office/drawing/2014/main" id="{A40FEE74-9CDE-E2FD-F7D3-CDECC5418CF2}"/>
              </a:ext>
            </a:extLst>
          </p:cNvPr>
          <p:cNvSpPr txBox="1"/>
          <p:nvPr/>
        </p:nvSpPr>
        <p:spPr>
          <a:xfrm>
            <a:off x="4114800" y="4272753"/>
            <a:ext cx="685800" cy="161290"/>
          </a:xfrm>
          <a:prstGeom prst="rect">
            <a:avLst/>
          </a:prstGeom>
          <a:noFill/>
        </p:spPr>
        <p:txBody>
          <a:bodyPr wrap="square" lIns="0" tIns="0" rIns="0" bIns="0" rtlCol="0">
            <a:noAutofit/>
          </a:bodyPr>
          <a:lstStyle/>
          <a:p>
            <a:pPr algn="r"/>
            <a:r>
              <a:rPr lang="pl-PL" sz="900" b="1" i="0">
                <a:solidFill>
                  <a:srgbClr val="3F4A52"/>
                </a:solidFill>
                <a:effectLst/>
                <a:latin typeface="EC Square Sans Pro" panose="020B0506040000020004" pitchFamily="34" charset="0"/>
              </a:rPr>
              <a:t>Rak</a:t>
            </a:r>
          </a:p>
        </p:txBody>
      </p:sp>
      <p:sp>
        <p:nvSpPr>
          <p:cNvPr id="35" name="TextBox 34">
            <a:extLst>
              <a:ext uri="{FF2B5EF4-FFF2-40B4-BE49-F238E27FC236}">
                <a16:creationId xmlns:a16="http://schemas.microsoft.com/office/drawing/2014/main" id="{BD932813-D94D-3E85-B693-2AF8394F8027}"/>
              </a:ext>
            </a:extLst>
          </p:cNvPr>
          <p:cNvSpPr txBox="1"/>
          <p:nvPr/>
        </p:nvSpPr>
        <p:spPr>
          <a:xfrm>
            <a:off x="4114800" y="4456903"/>
            <a:ext cx="685800" cy="161290"/>
          </a:xfrm>
          <a:prstGeom prst="rect">
            <a:avLst/>
          </a:prstGeom>
          <a:noFill/>
        </p:spPr>
        <p:txBody>
          <a:bodyPr wrap="square" lIns="0" tIns="0" rIns="0" bIns="0" rtlCol="0">
            <a:noAutofit/>
          </a:bodyPr>
          <a:lstStyle/>
          <a:p>
            <a:pPr algn="r"/>
            <a:r>
              <a:rPr lang="pl-PL" sz="900" i="0">
                <a:solidFill>
                  <a:srgbClr val="3F4A52"/>
                </a:solidFill>
                <a:effectLst/>
                <a:latin typeface="EC Square Sans Pro" panose="020B0506040000020004" pitchFamily="34" charset="0"/>
              </a:rPr>
              <a:t>8,2 mln</a:t>
            </a:r>
          </a:p>
        </p:txBody>
      </p:sp>
      <p:sp>
        <p:nvSpPr>
          <p:cNvPr id="36" name="TextBox 35">
            <a:extLst>
              <a:ext uri="{FF2B5EF4-FFF2-40B4-BE49-F238E27FC236}">
                <a16:creationId xmlns:a16="http://schemas.microsoft.com/office/drawing/2014/main" id="{C61D2027-9F55-673B-9E75-9794C33C3803}"/>
              </a:ext>
            </a:extLst>
          </p:cNvPr>
          <p:cNvSpPr txBox="1"/>
          <p:nvPr/>
        </p:nvSpPr>
        <p:spPr>
          <a:xfrm>
            <a:off x="4114800" y="5499347"/>
            <a:ext cx="685800" cy="161290"/>
          </a:xfrm>
          <a:prstGeom prst="rect">
            <a:avLst/>
          </a:prstGeom>
          <a:noFill/>
        </p:spPr>
        <p:txBody>
          <a:bodyPr wrap="square" lIns="0" tIns="0" rIns="0" bIns="0" rtlCol="0">
            <a:noAutofit/>
          </a:bodyPr>
          <a:lstStyle/>
          <a:p>
            <a:pPr algn="r"/>
            <a:r>
              <a:rPr lang="pl-PL" sz="900" b="1" i="0">
                <a:solidFill>
                  <a:srgbClr val="3F4A52"/>
                </a:solidFill>
                <a:effectLst/>
                <a:latin typeface="EC Square Sans Pro" panose="020B0506040000020004" pitchFamily="34" charset="0"/>
              </a:rPr>
              <a:t>Cholera</a:t>
            </a:r>
          </a:p>
        </p:txBody>
      </p:sp>
      <p:sp>
        <p:nvSpPr>
          <p:cNvPr id="37" name="TextBox 36">
            <a:extLst>
              <a:ext uri="{FF2B5EF4-FFF2-40B4-BE49-F238E27FC236}">
                <a16:creationId xmlns:a16="http://schemas.microsoft.com/office/drawing/2014/main" id="{B1551DF8-8418-FD55-A542-19074C1B76EF}"/>
              </a:ext>
            </a:extLst>
          </p:cNvPr>
          <p:cNvSpPr txBox="1"/>
          <p:nvPr/>
        </p:nvSpPr>
        <p:spPr>
          <a:xfrm>
            <a:off x="4114800" y="5683497"/>
            <a:ext cx="685800" cy="161290"/>
          </a:xfrm>
          <a:prstGeom prst="rect">
            <a:avLst/>
          </a:prstGeom>
          <a:noFill/>
        </p:spPr>
        <p:txBody>
          <a:bodyPr wrap="square" lIns="0" tIns="0" rIns="0" bIns="0" rtlCol="0">
            <a:noAutofit/>
          </a:bodyPr>
          <a:lstStyle/>
          <a:p>
            <a:pPr algn="r"/>
            <a:r>
              <a:rPr lang="pl-PL" sz="900" i="0">
                <a:solidFill>
                  <a:srgbClr val="3F4A52"/>
                </a:solidFill>
                <a:effectLst/>
                <a:latin typeface="EC Square Sans Pro" panose="020B0506040000020004" pitchFamily="34" charset="0"/>
              </a:rPr>
              <a:t>100 000-120 000</a:t>
            </a:r>
          </a:p>
        </p:txBody>
      </p:sp>
      <p:sp>
        <p:nvSpPr>
          <p:cNvPr id="38" name="TextBox 37">
            <a:extLst>
              <a:ext uri="{FF2B5EF4-FFF2-40B4-BE49-F238E27FC236}">
                <a16:creationId xmlns:a16="http://schemas.microsoft.com/office/drawing/2014/main" id="{959F819C-B7E1-4AA5-54E3-9729269EDF8C}"/>
              </a:ext>
            </a:extLst>
          </p:cNvPr>
          <p:cNvSpPr txBox="1"/>
          <p:nvPr/>
        </p:nvSpPr>
        <p:spPr>
          <a:xfrm>
            <a:off x="3657600" y="6380501"/>
            <a:ext cx="685800" cy="161290"/>
          </a:xfrm>
          <a:prstGeom prst="rect">
            <a:avLst/>
          </a:prstGeom>
          <a:noFill/>
        </p:spPr>
        <p:txBody>
          <a:bodyPr wrap="square" lIns="0" tIns="0" rIns="0" bIns="0" rtlCol="0">
            <a:noAutofit/>
          </a:bodyPr>
          <a:lstStyle/>
          <a:p>
            <a:pPr algn="r"/>
            <a:r>
              <a:rPr lang="pl-PL" sz="900" b="1" i="0">
                <a:solidFill>
                  <a:srgbClr val="3F4A52"/>
                </a:solidFill>
                <a:effectLst/>
                <a:latin typeface="EC Square Sans Pro" panose="020B0506040000020004" pitchFamily="34" charset="0"/>
              </a:rPr>
              <a:t>Cukrzyca</a:t>
            </a:r>
          </a:p>
        </p:txBody>
      </p:sp>
      <p:sp>
        <p:nvSpPr>
          <p:cNvPr id="39" name="TextBox 38">
            <a:extLst>
              <a:ext uri="{FF2B5EF4-FFF2-40B4-BE49-F238E27FC236}">
                <a16:creationId xmlns:a16="http://schemas.microsoft.com/office/drawing/2014/main" id="{BE682FB6-C599-E1E9-7F8F-A00DDC619B2C}"/>
              </a:ext>
            </a:extLst>
          </p:cNvPr>
          <p:cNvSpPr txBox="1"/>
          <p:nvPr/>
        </p:nvSpPr>
        <p:spPr>
          <a:xfrm>
            <a:off x="3657600" y="6564651"/>
            <a:ext cx="685800" cy="161290"/>
          </a:xfrm>
          <a:prstGeom prst="rect">
            <a:avLst/>
          </a:prstGeom>
          <a:noFill/>
        </p:spPr>
        <p:txBody>
          <a:bodyPr wrap="square" lIns="0" tIns="0" rIns="0" bIns="0" rtlCol="0">
            <a:noAutofit/>
          </a:bodyPr>
          <a:lstStyle/>
          <a:p>
            <a:pPr algn="r"/>
            <a:r>
              <a:rPr lang="pl-PL" sz="900" i="0">
                <a:solidFill>
                  <a:srgbClr val="3F4A52"/>
                </a:solidFill>
                <a:effectLst/>
                <a:latin typeface="EC Square Sans Pro" panose="020B0506040000020004" pitchFamily="34" charset="0"/>
              </a:rPr>
              <a:t>1,5 mln</a:t>
            </a:r>
          </a:p>
        </p:txBody>
      </p:sp>
      <p:sp>
        <p:nvSpPr>
          <p:cNvPr id="40" name="TextBox 39">
            <a:extLst>
              <a:ext uri="{FF2B5EF4-FFF2-40B4-BE49-F238E27FC236}">
                <a16:creationId xmlns:a16="http://schemas.microsoft.com/office/drawing/2014/main" id="{58B66B3B-AA58-85D1-AE4C-603EEDCDC29F}"/>
              </a:ext>
            </a:extLst>
          </p:cNvPr>
          <p:cNvSpPr txBox="1"/>
          <p:nvPr/>
        </p:nvSpPr>
        <p:spPr>
          <a:xfrm>
            <a:off x="845820" y="6233047"/>
            <a:ext cx="685800" cy="326503"/>
          </a:xfrm>
          <a:prstGeom prst="rect">
            <a:avLst/>
          </a:prstGeom>
          <a:noFill/>
        </p:spPr>
        <p:txBody>
          <a:bodyPr wrap="square" lIns="0" tIns="0" rIns="0" bIns="0" rtlCol="0">
            <a:noAutofit/>
          </a:bodyPr>
          <a:lstStyle/>
          <a:p>
            <a:r>
              <a:rPr lang="pl-PL" sz="900" b="1" i="0">
                <a:solidFill>
                  <a:srgbClr val="3F4A52"/>
                </a:solidFill>
                <a:effectLst/>
                <a:latin typeface="EC Square Sans Pro" panose="020B0506040000020004" pitchFamily="34" charset="0"/>
              </a:rPr>
              <a:t>Choroba biegunkowa</a:t>
            </a:r>
          </a:p>
        </p:txBody>
      </p:sp>
      <p:sp>
        <p:nvSpPr>
          <p:cNvPr id="41" name="TextBox 40">
            <a:extLst>
              <a:ext uri="{FF2B5EF4-FFF2-40B4-BE49-F238E27FC236}">
                <a16:creationId xmlns:a16="http://schemas.microsoft.com/office/drawing/2014/main" id="{BDA59655-DD7F-2A9E-4724-1E675189644B}"/>
              </a:ext>
            </a:extLst>
          </p:cNvPr>
          <p:cNvSpPr txBox="1"/>
          <p:nvPr/>
        </p:nvSpPr>
        <p:spPr>
          <a:xfrm>
            <a:off x="845820" y="6559028"/>
            <a:ext cx="685800" cy="161290"/>
          </a:xfrm>
          <a:prstGeom prst="rect">
            <a:avLst/>
          </a:prstGeom>
          <a:noFill/>
        </p:spPr>
        <p:txBody>
          <a:bodyPr wrap="square" lIns="0" tIns="0" rIns="0" bIns="0" rtlCol="0">
            <a:noAutofit/>
          </a:bodyPr>
          <a:lstStyle/>
          <a:p>
            <a:r>
              <a:rPr lang="pl-PL" sz="900" i="0">
                <a:solidFill>
                  <a:srgbClr val="3F4A52"/>
                </a:solidFill>
                <a:effectLst/>
                <a:latin typeface="EC Square Sans Pro" panose="020B0506040000020004" pitchFamily="34" charset="0"/>
              </a:rPr>
              <a:t>1,4 mln</a:t>
            </a:r>
          </a:p>
        </p:txBody>
      </p:sp>
      <p:sp>
        <p:nvSpPr>
          <p:cNvPr id="42" name="TextBox 41">
            <a:extLst>
              <a:ext uri="{FF2B5EF4-FFF2-40B4-BE49-F238E27FC236}">
                <a16:creationId xmlns:a16="http://schemas.microsoft.com/office/drawing/2014/main" id="{FBE63826-D428-F259-4597-DF8D2AB03B78}"/>
              </a:ext>
            </a:extLst>
          </p:cNvPr>
          <p:cNvSpPr txBox="1"/>
          <p:nvPr/>
        </p:nvSpPr>
        <p:spPr>
          <a:xfrm>
            <a:off x="2156460" y="4668880"/>
            <a:ext cx="685800" cy="161290"/>
          </a:xfrm>
          <a:prstGeom prst="rect">
            <a:avLst/>
          </a:prstGeom>
          <a:noFill/>
        </p:spPr>
        <p:txBody>
          <a:bodyPr wrap="square" lIns="0" tIns="0" rIns="0" bIns="0" rtlCol="0">
            <a:noAutofit/>
          </a:bodyPr>
          <a:lstStyle/>
          <a:p>
            <a:r>
              <a:rPr lang="pl-PL" sz="900" b="1" i="0">
                <a:solidFill>
                  <a:srgbClr val="3F4A52"/>
                </a:solidFill>
                <a:effectLst/>
                <a:latin typeface="EC Square Sans Pro" panose="020B0506040000020004" pitchFamily="34" charset="0"/>
              </a:rPr>
              <a:t>AMR obecnie</a:t>
            </a:r>
          </a:p>
        </p:txBody>
      </p:sp>
      <p:sp>
        <p:nvSpPr>
          <p:cNvPr id="43" name="TextBox 42">
            <a:extLst>
              <a:ext uri="{FF2B5EF4-FFF2-40B4-BE49-F238E27FC236}">
                <a16:creationId xmlns:a16="http://schemas.microsoft.com/office/drawing/2014/main" id="{A3DE7D17-FE25-6899-5543-786F17F14206}"/>
              </a:ext>
            </a:extLst>
          </p:cNvPr>
          <p:cNvSpPr txBox="1"/>
          <p:nvPr/>
        </p:nvSpPr>
        <p:spPr>
          <a:xfrm>
            <a:off x="2156460" y="4853030"/>
            <a:ext cx="891540" cy="349250"/>
          </a:xfrm>
          <a:prstGeom prst="rect">
            <a:avLst/>
          </a:prstGeom>
          <a:noFill/>
        </p:spPr>
        <p:txBody>
          <a:bodyPr wrap="square" lIns="0" tIns="0" rIns="0" bIns="0" rtlCol="0">
            <a:noAutofit/>
          </a:bodyPr>
          <a:lstStyle/>
          <a:p>
            <a:r>
              <a:rPr lang="pl-PL" sz="900" i="0" dirty="0">
                <a:solidFill>
                  <a:srgbClr val="3F4A52"/>
                </a:solidFill>
                <a:effectLst/>
                <a:latin typeface="EC Square Sans Pro" panose="020B0506040000020004" pitchFamily="34" charset="0"/>
              </a:rPr>
              <a:t>700 000</a:t>
            </a:r>
          </a:p>
          <a:p>
            <a:r>
              <a:rPr lang="pl-PL" sz="900" i="0" dirty="0">
                <a:solidFill>
                  <a:srgbClr val="3F4A52"/>
                </a:solidFill>
                <a:effectLst/>
                <a:latin typeface="EC Square Sans Pro" panose="020B0506040000020004" pitchFamily="34" charset="0"/>
              </a:rPr>
              <a:t>(ostrożne szacunki)</a:t>
            </a:r>
          </a:p>
        </p:txBody>
      </p:sp>
      <p:sp>
        <p:nvSpPr>
          <p:cNvPr id="44" name="TextBox 43">
            <a:extLst>
              <a:ext uri="{FF2B5EF4-FFF2-40B4-BE49-F238E27FC236}">
                <a16:creationId xmlns:a16="http://schemas.microsoft.com/office/drawing/2014/main" id="{43B59CDA-2FC4-EFE1-D785-A4749CF37F37}"/>
              </a:ext>
            </a:extLst>
          </p:cNvPr>
          <p:cNvSpPr txBox="1"/>
          <p:nvPr/>
        </p:nvSpPr>
        <p:spPr>
          <a:xfrm>
            <a:off x="3657600" y="2848983"/>
            <a:ext cx="1127760" cy="220747"/>
          </a:xfrm>
          <a:prstGeom prst="rect">
            <a:avLst/>
          </a:prstGeom>
          <a:noFill/>
        </p:spPr>
        <p:txBody>
          <a:bodyPr wrap="square" lIns="0" tIns="0" rIns="0" bIns="0" rtlCol="0">
            <a:noAutofit/>
          </a:bodyPr>
          <a:lstStyle/>
          <a:p>
            <a:pPr algn="r"/>
            <a:r>
              <a:rPr lang="pl-PL" sz="1400" b="1" i="0">
                <a:solidFill>
                  <a:srgbClr val="825AA4"/>
                </a:solidFill>
                <a:effectLst/>
                <a:latin typeface="EC Square Sans Pro" panose="020B0506040000020004" pitchFamily="34" charset="0"/>
              </a:rPr>
              <a:t>AMR w 2050 r.</a:t>
            </a:r>
          </a:p>
        </p:txBody>
      </p:sp>
      <p:sp>
        <p:nvSpPr>
          <p:cNvPr id="45" name="TextBox 44">
            <a:extLst>
              <a:ext uri="{FF2B5EF4-FFF2-40B4-BE49-F238E27FC236}">
                <a16:creationId xmlns:a16="http://schemas.microsoft.com/office/drawing/2014/main" id="{AE16FFF0-1D49-A02D-DE66-55C8069895BC}"/>
              </a:ext>
            </a:extLst>
          </p:cNvPr>
          <p:cNvSpPr txBox="1"/>
          <p:nvPr/>
        </p:nvSpPr>
        <p:spPr>
          <a:xfrm>
            <a:off x="3733800" y="3097048"/>
            <a:ext cx="1051560" cy="303121"/>
          </a:xfrm>
          <a:prstGeom prst="rect">
            <a:avLst/>
          </a:prstGeom>
          <a:noFill/>
        </p:spPr>
        <p:txBody>
          <a:bodyPr wrap="square" lIns="0" tIns="0" rIns="0" bIns="0" rtlCol="0">
            <a:noAutofit/>
          </a:bodyPr>
          <a:lstStyle/>
          <a:p>
            <a:pPr algn="r"/>
            <a:r>
              <a:rPr lang="pl-PL" sz="2000" i="0">
                <a:solidFill>
                  <a:srgbClr val="825AA4"/>
                </a:solidFill>
                <a:effectLst/>
                <a:latin typeface="EC Square Sans Pro" panose="020B0506040000020004" pitchFamily="34" charset="0"/>
              </a:rPr>
              <a:t>10 mln</a:t>
            </a: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470693"/>
          </a:xfrm>
          <a:prstGeom prst="rect">
            <a:avLst/>
          </a:prstGeom>
          <a:noFill/>
        </p:spPr>
        <p:txBody>
          <a:bodyPr wrap="square" rtlCol="0">
            <a:noAutofit/>
          </a:bodyPr>
          <a:lstStyle/>
          <a:p>
            <a:r>
              <a:rPr lang="pl-PL" dirty="0">
                <a:latin typeface="EC Square Sans Pro" panose="020B0506040000020004" pitchFamily="34" charset="0"/>
              </a:rPr>
              <a:t>Stosowanie, nadużywanie i niewłaściwe stosowanie </a:t>
            </a:r>
            <a:r>
              <a:rPr lang="pl-PL" dirty="0">
                <a:solidFill>
                  <a:schemeClr val="tx1"/>
                </a:solidFill>
                <a:latin typeface="EC Square Sans Pro" panose="020B0506040000020004" pitchFamily="34" charset="0"/>
              </a:rPr>
              <a:t>środków przeciwdrobnoustrojowych</a:t>
            </a:r>
          </a:p>
          <a:p>
            <a:endParaRPr lang="en-GB" kern="12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4121152"/>
            <a:ext cx="1905000" cy="1207020"/>
          </a:xfrm>
          <a:prstGeom prst="rect">
            <a:avLst/>
          </a:prstGeom>
          <a:noFill/>
        </p:spPr>
        <p:txBody>
          <a:bodyPr wrap="square" rtlCol="0">
            <a:noAutofit/>
          </a:bodyPr>
          <a:lstStyle/>
          <a:p>
            <a:r>
              <a:rPr lang="pl-PL" dirty="0">
                <a:solidFill>
                  <a:schemeClr val="tx1"/>
                </a:solidFill>
                <a:latin typeface="EC Square Sans Pro" panose="020B0506040000020004" pitchFamily="34" charset="0"/>
              </a:rPr>
              <a:t>Mikroorganizmy </a:t>
            </a:r>
            <a:r>
              <a:rPr lang="pl-PL" dirty="0">
                <a:latin typeface="EC Square Sans Pro" panose="020B0506040000020004" pitchFamily="34" charset="0"/>
              </a:rPr>
              <a:t>uodparniają się</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772586" cy="1384995"/>
          </a:xfrm>
          <a:prstGeom prst="rect">
            <a:avLst/>
          </a:prstGeom>
          <a:noFill/>
        </p:spPr>
        <p:txBody>
          <a:bodyPr wrap="square" rtlCol="0">
            <a:noAutofit/>
          </a:bodyPr>
          <a:lstStyle/>
          <a:p>
            <a:r>
              <a:rPr lang="pl-PL" dirty="0">
                <a:solidFill>
                  <a:schemeClr val="tx1"/>
                </a:solidFill>
                <a:latin typeface="EC Square Sans Pro" panose="020B0506040000020004" pitchFamily="34" charset="0"/>
              </a:rPr>
              <a:t>Zmniejsza się </a:t>
            </a:r>
            <a:br>
              <a:rPr lang="en-US" dirty="0">
                <a:solidFill>
                  <a:schemeClr val="tx1"/>
                </a:solidFill>
                <a:latin typeface="EC Square Sans Pro" panose="020B0506040000020004" pitchFamily="34" charset="0"/>
              </a:rPr>
            </a:br>
            <a:r>
              <a:rPr lang="pl-PL" dirty="0">
                <a:solidFill>
                  <a:schemeClr val="tx1"/>
                </a:solidFill>
                <a:latin typeface="EC Square Sans Pro" panose="020B0506040000020004" pitchFamily="34" charset="0"/>
              </a:rPr>
              <a:t>skuteczność środków przeciwdrobnoustrojowych</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4054562"/>
            <a:ext cx="2083386" cy="1590587"/>
          </a:xfrm>
          <a:prstGeom prst="rect">
            <a:avLst/>
          </a:prstGeom>
          <a:noFill/>
        </p:spPr>
        <p:txBody>
          <a:bodyPr wrap="square" rtlCol="0">
            <a:noAutofit/>
          </a:bodyPr>
          <a:lstStyle/>
          <a:p>
            <a:r>
              <a:rPr lang="pl-PL" dirty="0">
                <a:latin typeface="EC Square Sans Pro" panose="020B0506040000020004" pitchFamily="34" charset="0"/>
              </a:rPr>
              <a:t>Choroby łatwiej się rozprzestrzeniają, utrzymują lub zabijają</a:t>
            </a: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187950"/>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354252"/>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defRPr/>
            </a:pPr>
            <a:r>
              <a:rPr lang="pl-PL" sz="2400" b="1" dirty="0">
                <a:solidFill>
                  <a:schemeClr val="bg1"/>
                </a:solidFill>
                <a:latin typeface="EC Square Sans Pro" panose="020B0506040000020004" pitchFamily="34" charset="0"/>
              </a:rPr>
              <a:t>Czym jest oporność na środki przeciwdrobnoustrojowe i jak do niej dochodzi?</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noAutofit/>
          </a:bodyPr>
          <a:lstStyle/>
          <a:p>
            <a:r>
              <a:rPr lang="pl-PL" sz="2800">
                <a:latin typeface="EC Square Sans Pro" panose="020B0506040000020004"/>
              </a:rPr>
              <a:t>Oporność na środki przeciwdrobnoustrojowe (AMR) występuje, gdy drobnoustroje (bakterie, wirusy lub grzyby) wywołujące zakażenia opierają się działaniu leków stosowanych w ich leczeniu. </a:t>
            </a: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b="1" kern="1200"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304800" y="2320558"/>
            <a:ext cx="4800600" cy="2554545"/>
          </a:xfrm>
          <a:prstGeom prst="rect">
            <a:avLst/>
          </a:prstGeom>
          <a:noFill/>
        </p:spPr>
        <p:txBody>
          <a:bodyPr wrap="square">
            <a:noAutofit/>
          </a:bodyPr>
          <a:lstStyle/>
          <a:p>
            <a:pPr algn="ctr"/>
            <a:r>
              <a:rPr lang="pl-PL" sz="4000" b="1" dirty="0" err="1">
                <a:solidFill>
                  <a:schemeClr val="bg1"/>
                </a:solidFill>
                <a:latin typeface="EC Square Sans Pro" panose="020B0506040000020004" pitchFamily="34" charset="0"/>
              </a:rPr>
              <a:t>AMR</a:t>
            </a:r>
            <a:r>
              <a:rPr lang="pl-PL" sz="4000" b="1" dirty="0">
                <a:solidFill>
                  <a:schemeClr val="bg1"/>
                </a:solidFill>
                <a:latin typeface="EC Square Sans Pro" panose="020B0506040000020004" pitchFamily="34" charset="0"/>
              </a:rPr>
              <a:t> występuje </a:t>
            </a:r>
            <a:br>
              <a:rPr lang="en-US" sz="4000" b="1" dirty="0">
                <a:solidFill>
                  <a:schemeClr val="bg1"/>
                </a:solidFill>
                <a:latin typeface="EC Square Sans Pro" panose="020B0506040000020004" pitchFamily="34" charset="0"/>
              </a:rPr>
            </a:br>
            <a:r>
              <a:rPr lang="pl-PL" sz="4000" b="1" dirty="0">
                <a:solidFill>
                  <a:schemeClr val="bg1"/>
                </a:solidFill>
                <a:latin typeface="EC Square Sans Pro" panose="020B0506040000020004" pitchFamily="34" charset="0"/>
              </a:rPr>
              <a:t>u ludzi, zwierząt, </a:t>
            </a:r>
            <a:br>
              <a:rPr lang="en-US" sz="4000" b="1" dirty="0">
                <a:solidFill>
                  <a:schemeClr val="bg1"/>
                </a:solidFill>
                <a:latin typeface="EC Square Sans Pro" panose="020B0506040000020004" pitchFamily="34" charset="0"/>
              </a:rPr>
            </a:br>
            <a:r>
              <a:rPr lang="pl-PL" sz="4000" b="1" dirty="0">
                <a:solidFill>
                  <a:schemeClr val="bg1"/>
                </a:solidFill>
                <a:latin typeface="EC Square Sans Pro" panose="020B0506040000020004" pitchFamily="34" charset="0"/>
              </a:rPr>
              <a:t>w żywności, roślinach i środowisku</a:t>
            </a: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kern="1200"/>
          </a:p>
        </p:txBody>
      </p:sp>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noAutofit/>
          </a:bodyPr>
          <a:lstStyle/>
          <a:p>
            <a:pPr algn="ctr"/>
            <a:r>
              <a:rPr lang="pl-PL" sz="1100"/>
              <a:t>Konsumpcja środków przeciwdrobnoustrojowych u zwierząt</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308847" y="3597830"/>
            <a:ext cx="1651506" cy="600164"/>
          </a:xfrm>
          <a:prstGeom prst="rect">
            <a:avLst/>
          </a:prstGeom>
          <a:noFill/>
        </p:spPr>
        <p:txBody>
          <a:bodyPr wrap="square" rtlCol="0">
            <a:noAutofit/>
          </a:bodyPr>
          <a:lstStyle/>
          <a:p>
            <a:pPr algn="ctr"/>
            <a:r>
              <a:rPr lang="pl-PL" sz="1100" dirty="0"/>
              <a:t>Konsumpcja środków przeciwdrobnoustrojowych u ludzi</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kern="1200"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kern="1200"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noAutofit/>
          </a:bodyPr>
          <a:lstStyle/>
          <a:p>
            <a:r>
              <a:rPr lang="pl-PL"/>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noAutofit/>
          </a:bodyPr>
          <a:lstStyle/>
          <a:p>
            <a:r>
              <a:rPr lang="pl-PL"/>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pic>
        <p:nvPicPr>
          <p:cNvPr id="14" name="Picture 2">
            <a:extLst>
              <a:ext uri="{FF2B5EF4-FFF2-40B4-BE49-F238E27FC236}">
                <a16:creationId xmlns:a16="http://schemas.microsoft.com/office/drawing/2014/main" id="{DF1BF6CB-2DA8-B87C-B34F-238DE61B40F8}"/>
              </a:ext>
            </a:extLst>
          </p:cNvPr>
          <p:cNvPicPr/>
          <p:nvPr/>
        </p:nvPicPr>
        <p:blipFill>
          <a:blip r:embed="rId11" cstate="email">
            <a:extLst>
              <a:ext uri="{28A0092B-C50C-407E-A947-70E740481C1C}">
                <a14:useLocalDpi xmlns:a14="http://schemas.microsoft.com/office/drawing/2010/main" val="0"/>
              </a:ext>
            </a:extLst>
          </a:blip>
          <a:srcRect/>
          <a:stretch/>
        </p:blipFill>
        <p:spPr bwMode="auto">
          <a:xfrm>
            <a:off x="7087630" y="20231"/>
            <a:ext cx="3849192" cy="33337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C8BF1DC-E1CB-EFA9-7BEA-984F944C06F1}"/>
              </a:ext>
            </a:extLst>
          </p:cNvPr>
          <p:cNvSpPr txBox="1"/>
          <p:nvPr/>
        </p:nvSpPr>
        <p:spPr>
          <a:xfrm>
            <a:off x="8472169" y="224157"/>
            <a:ext cx="1054714" cy="391793"/>
          </a:xfrm>
          <a:prstGeom prst="rect">
            <a:avLst/>
          </a:prstGeom>
          <a:noFill/>
        </p:spPr>
        <p:txBody>
          <a:bodyPr wrap="square" lIns="0" tIns="0" rIns="0" bIns="0" rtlCol="0">
            <a:noAutofit/>
          </a:bodyPr>
          <a:lstStyle/>
          <a:p>
            <a:pPr algn="ctr"/>
            <a:r>
              <a:rPr lang="pl-PL" sz="1100" b="1" i="0" dirty="0">
                <a:solidFill>
                  <a:schemeClr val="tx1"/>
                </a:solidFill>
                <a:effectLst/>
                <a:latin typeface="EC Square Sans Pro" panose="020B0506040000020004" pitchFamily="34" charset="0"/>
              </a:rPr>
              <a:t>ZDROWIE ŚRODOWISKA</a:t>
            </a:r>
          </a:p>
        </p:txBody>
      </p:sp>
      <p:sp>
        <p:nvSpPr>
          <p:cNvPr id="26" name="TextBox 25">
            <a:extLst>
              <a:ext uri="{FF2B5EF4-FFF2-40B4-BE49-F238E27FC236}">
                <a16:creationId xmlns:a16="http://schemas.microsoft.com/office/drawing/2014/main" id="{C5AB7E2C-1690-C16A-1654-B8331A81BF82}"/>
              </a:ext>
            </a:extLst>
          </p:cNvPr>
          <p:cNvSpPr txBox="1"/>
          <p:nvPr/>
        </p:nvSpPr>
        <p:spPr>
          <a:xfrm>
            <a:off x="7539278" y="2508137"/>
            <a:ext cx="618643" cy="391793"/>
          </a:xfrm>
          <a:prstGeom prst="rect">
            <a:avLst/>
          </a:prstGeom>
          <a:noFill/>
        </p:spPr>
        <p:txBody>
          <a:bodyPr wrap="square" lIns="0" tIns="0" rIns="0" bIns="0" rtlCol="0">
            <a:noAutofit/>
          </a:bodyPr>
          <a:lstStyle/>
          <a:p>
            <a:pPr algn="ctr"/>
            <a:r>
              <a:rPr lang="pl-PL" sz="1100" b="1" i="0" dirty="0">
                <a:solidFill>
                  <a:schemeClr val="tx1"/>
                </a:solidFill>
                <a:effectLst/>
                <a:latin typeface="EC Square Sans Pro" panose="020B0506040000020004" pitchFamily="34" charset="0"/>
              </a:rPr>
              <a:t>ZDROWIE LUDZI</a:t>
            </a:r>
          </a:p>
        </p:txBody>
      </p:sp>
      <p:sp>
        <p:nvSpPr>
          <p:cNvPr id="28" name="TextBox 27">
            <a:extLst>
              <a:ext uri="{FF2B5EF4-FFF2-40B4-BE49-F238E27FC236}">
                <a16:creationId xmlns:a16="http://schemas.microsoft.com/office/drawing/2014/main" id="{E402625D-7DA8-B55C-C692-5C59B723CA36}"/>
              </a:ext>
            </a:extLst>
          </p:cNvPr>
          <p:cNvSpPr txBox="1"/>
          <p:nvPr/>
        </p:nvSpPr>
        <p:spPr>
          <a:xfrm>
            <a:off x="8690204" y="1695897"/>
            <a:ext cx="618643" cy="391793"/>
          </a:xfrm>
          <a:prstGeom prst="rect">
            <a:avLst/>
          </a:prstGeom>
          <a:noFill/>
        </p:spPr>
        <p:txBody>
          <a:bodyPr wrap="square" lIns="0" tIns="0" rIns="0" bIns="0" rtlCol="0">
            <a:noAutofit/>
          </a:bodyPr>
          <a:lstStyle/>
          <a:p>
            <a:pPr algn="ctr"/>
            <a:r>
              <a:rPr lang="pl-PL" sz="1100" b="1" i="0">
                <a:solidFill>
                  <a:schemeClr val="tx1"/>
                </a:solidFill>
                <a:effectLst/>
                <a:latin typeface="EC Square Sans Pro" panose="020B0506040000020004" pitchFamily="34" charset="0"/>
              </a:rPr>
              <a:t>JEDNO ZDROWIE</a:t>
            </a:r>
          </a:p>
        </p:txBody>
      </p:sp>
      <p:sp>
        <p:nvSpPr>
          <p:cNvPr id="31" name="TextBox 30">
            <a:extLst>
              <a:ext uri="{FF2B5EF4-FFF2-40B4-BE49-F238E27FC236}">
                <a16:creationId xmlns:a16="http://schemas.microsoft.com/office/drawing/2014/main" id="{48DAE88A-648E-A3BE-62ED-8E489AAB87EC}"/>
              </a:ext>
            </a:extLst>
          </p:cNvPr>
          <p:cNvSpPr txBox="1"/>
          <p:nvPr/>
        </p:nvSpPr>
        <p:spPr>
          <a:xfrm>
            <a:off x="9871444" y="2499738"/>
            <a:ext cx="618643" cy="391793"/>
          </a:xfrm>
          <a:prstGeom prst="rect">
            <a:avLst/>
          </a:prstGeom>
          <a:noFill/>
        </p:spPr>
        <p:txBody>
          <a:bodyPr wrap="square" lIns="0" tIns="0" rIns="0" bIns="0" rtlCol="0">
            <a:noAutofit/>
          </a:bodyPr>
          <a:lstStyle/>
          <a:p>
            <a:pPr algn="ctr"/>
            <a:r>
              <a:rPr lang="pl-PL" sz="1100" b="1" i="0" dirty="0">
                <a:solidFill>
                  <a:schemeClr val="tx1"/>
                </a:solidFill>
                <a:effectLst/>
                <a:latin typeface="EC Square Sans Pro" panose="020B0506040000020004" pitchFamily="34" charset="0"/>
              </a:rPr>
              <a:t>ZDROWIE ZWIERZĄT</a:t>
            </a:r>
          </a:p>
        </p:txBody>
      </p: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noAutofit/>
          </a:bodyPr>
          <a:lstStyle/>
          <a:p>
            <a:pPr algn="ctr"/>
            <a:r>
              <a:rPr lang="pl-PL" sz="4000" b="1" dirty="0">
                <a:solidFill>
                  <a:srgbClr val="2C7470"/>
                </a:solidFill>
                <a:latin typeface="EC Square Sans Pro" panose="020B0506040000020004" pitchFamily="34" charset="0"/>
              </a:rPr>
              <a:t>Co roku w UE/EFTA bakterie oporne zakażają </a:t>
            </a:r>
            <a:br>
              <a:rPr lang="en-US" sz="4000" b="1" dirty="0">
                <a:solidFill>
                  <a:srgbClr val="2C7470"/>
                </a:solidFill>
                <a:latin typeface="EC Square Sans Pro" panose="020B0506040000020004" pitchFamily="34" charset="0"/>
              </a:rPr>
            </a:br>
            <a:r>
              <a:rPr lang="pl-PL" sz="4000" b="1" dirty="0">
                <a:solidFill>
                  <a:srgbClr val="2C7470"/>
                </a:solidFill>
                <a:latin typeface="EC Square Sans Pro" panose="020B0506040000020004" pitchFamily="34" charset="0"/>
              </a:rPr>
              <a:t>800 000 osób</a:t>
            </a:r>
          </a:p>
          <a:p>
            <a:pPr algn="ctr"/>
            <a:r>
              <a:rPr lang="pl-PL" sz="2400" b="1" dirty="0">
                <a:solidFill>
                  <a:srgbClr val="2C7470"/>
                </a:solidFill>
                <a:latin typeface="EC Square Sans Pro" panose="020B0506040000020004" pitchFamily="34" charset="0"/>
              </a:rPr>
              <a:t>(dane ECDC 2022 r.)</a:t>
            </a: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noAutofit/>
          </a:bodyPr>
          <a:lstStyle/>
          <a:p>
            <a:r>
              <a:rPr lang="pl-PL" sz="1100" b="0" i="1">
                <a:solidFill>
                  <a:srgbClr val="3F4A52"/>
                </a:solidFill>
                <a:effectLst/>
                <a:latin typeface="EC Square Sans Pro" panose="020B0506040000020004" pitchFamily="34" charset="0"/>
              </a:rPr>
              <a:t>Źródło</a:t>
            </a:r>
            <a:r>
              <a:rPr lang="pl-PL" sz="1100" b="0" i="0">
                <a:solidFill>
                  <a:srgbClr val="3F4A52"/>
                </a:solidFill>
                <a:effectLst/>
                <a:latin typeface="EC Square Sans Pro" panose="020B0506040000020004" pitchFamily="34" charset="0"/>
              </a:rPr>
              <a:t>: ECDC (Europejskie Centrum ds. Zapobiegania i Kontroli Chorób)</a:t>
            </a:r>
          </a:p>
        </p:txBody>
      </p:sp>
      <p:sp>
        <p:nvSpPr>
          <p:cNvPr id="2" name="TextBox 1">
            <a:extLst>
              <a:ext uri="{FF2B5EF4-FFF2-40B4-BE49-F238E27FC236}">
                <a16:creationId xmlns:a16="http://schemas.microsoft.com/office/drawing/2014/main" id="{977F96B5-68A5-30CA-1B1F-19A1056C9934}"/>
              </a:ext>
            </a:extLst>
          </p:cNvPr>
          <p:cNvSpPr txBox="1"/>
          <p:nvPr/>
        </p:nvSpPr>
        <p:spPr>
          <a:xfrm>
            <a:off x="6019800" y="1002100"/>
            <a:ext cx="5334000" cy="609600"/>
          </a:xfrm>
          <a:prstGeom prst="rect">
            <a:avLst/>
          </a:prstGeom>
          <a:solidFill>
            <a:schemeClr val="bg1"/>
          </a:solidFill>
        </p:spPr>
        <p:txBody>
          <a:bodyPr wrap="square" rtlCol="0" anchor="ctr" anchorCtr="0">
            <a:noAutofit/>
          </a:bodyPr>
          <a:lstStyle/>
          <a:p>
            <a:pPr algn="ctr"/>
            <a:r>
              <a:rPr lang="pl-PL" sz="2000" dirty="0">
                <a:solidFill>
                  <a:schemeClr val="tx1">
                    <a:lumMod val="65000"/>
                    <a:lumOff val="35000"/>
                  </a:schemeClr>
                </a:solidFill>
                <a:latin typeface="+mn-lt"/>
              </a:rPr>
              <a:t>Szacunkowa mediana zakażeń wszystkich typów</a:t>
            </a: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0130C33-AF16-5F1F-81C6-1CAFFBED377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600200" y="427235"/>
            <a:ext cx="8591921" cy="644298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pl-PL" sz="3200" b="1">
                <a:solidFill>
                  <a:schemeClr val="bg1"/>
                </a:solidFill>
                <a:latin typeface="EC Square Sans Pro" panose="020B0506040000020004" pitchFamily="34" charset="0"/>
              </a:rPr>
              <a:t>Różne klasy środków przeciwdrobnoustrojowych </a:t>
            </a:r>
          </a:p>
        </p:txBody>
      </p:sp>
      <p:sp>
        <p:nvSpPr>
          <p:cNvPr id="25" name="TextBox 24">
            <a:extLst>
              <a:ext uri="{FF2B5EF4-FFF2-40B4-BE49-F238E27FC236}">
                <a16:creationId xmlns:a16="http://schemas.microsoft.com/office/drawing/2014/main" id="{6A2694EC-61F8-973F-0E57-EC6D2FB98C10}"/>
              </a:ext>
            </a:extLst>
          </p:cNvPr>
          <p:cNvSpPr txBox="1"/>
          <p:nvPr/>
        </p:nvSpPr>
        <p:spPr>
          <a:xfrm rot="16200000">
            <a:off x="537366" y="3609184"/>
            <a:ext cx="3827467" cy="457200"/>
          </a:xfrm>
          <a:prstGeom prst="rect">
            <a:avLst/>
          </a:prstGeom>
          <a:noFill/>
        </p:spPr>
        <p:txBody>
          <a:bodyPr wrap="square" lIns="0" tIns="0" rIns="0" bIns="0" rtlCol="0">
            <a:noAutofit/>
          </a:bodyPr>
          <a:lstStyle/>
          <a:p>
            <a:pPr algn="ctr"/>
            <a:r>
              <a:rPr lang="pl-PL" sz="1200" i="0" dirty="0">
                <a:solidFill>
                  <a:schemeClr val="tx1"/>
                </a:solidFill>
                <a:effectLst/>
                <a:latin typeface="+mn-lt"/>
              </a:rPr>
              <a:t>Weterynaryjny produkt leczniczy</a:t>
            </a:r>
          </a:p>
        </p:txBody>
      </p:sp>
      <p:sp>
        <p:nvSpPr>
          <p:cNvPr id="26" name="TextBox 25">
            <a:extLst>
              <a:ext uri="{FF2B5EF4-FFF2-40B4-BE49-F238E27FC236}">
                <a16:creationId xmlns:a16="http://schemas.microsoft.com/office/drawing/2014/main" id="{F57D0765-A5DD-D951-C0B6-829CB323B543}"/>
              </a:ext>
            </a:extLst>
          </p:cNvPr>
          <p:cNvSpPr txBox="1"/>
          <p:nvPr/>
        </p:nvSpPr>
        <p:spPr>
          <a:xfrm rot="5400000">
            <a:off x="7611268" y="3564734"/>
            <a:ext cx="3827467" cy="457200"/>
          </a:xfrm>
          <a:prstGeom prst="rect">
            <a:avLst/>
          </a:prstGeom>
          <a:noFill/>
        </p:spPr>
        <p:txBody>
          <a:bodyPr wrap="square" lIns="0" tIns="0" rIns="0" bIns="0" rtlCol="0">
            <a:noAutofit/>
          </a:bodyPr>
          <a:lstStyle/>
          <a:p>
            <a:pPr algn="ctr"/>
            <a:r>
              <a:rPr lang="pl-PL" sz="1200" i="0" dirty="0">
                <a:solidFill>
                  <a:schemeClr val="tx1"/>
                </a:solidFill>
                <a:effectLst/>
                <a:latin typeface="+mn-lt"/>
              </a:rPr>
              <a:t>Produkt leczniczy stosowany u ludzi</a:t>
            </a:r>
          </a:p>
        </p:txBody>
      </p:sp>
      <p:sp>
        <p:nvSpPr>
          <p:cNvPr id="27" name="TextBox 26">
            <a:extLst>
              <a:ext uri="{FF2B5EF4-FFF2-40B4-BE49-F238E27FC236}">
                <a16:creationId xmlns:a16="http://schemas.microsoft.com/office/drawing/2014/main" id="{358ACCAF-9719-D40A-4EDB-B2B598CFA550}"/>
              </a:ext>
            </a:extLst>
          </p:cNvPr>
          <p:cNvSpPr txBox="1"/>
          <p:nvPr/>
        </p:nvSpPr>
        <p:spPr>
          <a:xfrm>
            <a:off x="4383188" y="2225552"/>
            <a:ext cx="2857502" cy="4025900"/>
          </a:xfrm>
          <a:prstGeom prst="rect">
            <a:avLst/>
          </a:prstGeom>
          <a:noFill/>
        </p:spPr>
        <p:txBody>
          <a:bodyPr wrap="square" lIns="0" tIns="0" rIns="0" bIns="0" rtlCol="0">
            <a:noAutofit/>
          </a:bodyPr>
          <a:lstStyle/>
          <a:p>
            <a:pPr algn="ctr"/>
            <a:r>
              <a:rPr lang="pl-PL" sz="1200" i="0" dirty="0" err="1">
                <a:solidFill>
                  <a:srgbClr val="C00000"/>
                </a:solidFill>
                <a:effectLst/>
                <a:latin typeface="+mn-lt"/>
              </a:rPr>
              <a:t>Polimyksyny</a:t>
            </a:r>
            <a:endParaRPr lang="pl-PL" sz="1200" i="0" dirty="0">
              <a:solidFill>
                <a:srgbClr val="C00000"/>
              </a:solidFill>
              <a:effectLst/>
              <a:latin typeface="+mn-lt"/>
            </a:endParaRPr>
          </a:p>
          <a:p>
            <a:pPr algn="ctr"/>
            <a:r>
              <a:rPr lang="pl-PL" sz="1200" i="0" dirty="0">
                <a:solidFill>
                  <a:srgbClr val="C00000"/>
                </a:solidFill>
                <a:effectLst/>
                <a:latin typeface="+mn-lt"/>
              </a:rPr>
              <a:t>(</a:t>
            </a:r>
            <a:r>
              <a:rPr lang="pl-PL" sz="1200" i="0" dirty="0" err="1">
                <a:solidFill>
                  <a:srgbClr val="C00000"/>
                </a:solidFill>
                <a:effectLst/>
                <a:latin typeface="+mn-lt"/>
              </a:rPr>
              <a:t>Fluoro</a:t>
            </a:r>
            <a:r>
              <a:rPr lang="pl-PL" sz="1200" i="0" dirty="0">
                <a:solidFill>
                  <a:srgbClr val="C00000"/>
                </a:solidFill>
                <a:effectLst/>
                <a:latin typeface="+mn-lt"/>
              </a:rPr>
              <a:t>-)</a:t>
            </a:r>
            <a:r>
              <a:rPr lang="pl-PL" sz="1200" i="0" dirty="0" err="1">
                <a:solidFill>
                  <a:srgbClr val="C00000"/>
                </a:solidFill>
                <a:effectLst/>
                <a:latin typeface="+mn-lt"/>
              </a:rPr>
              <a:t>chinolony</a:t>
            </a:r>
            <a:endParaRPr lang="pl-PL" sz="1200" i="0" dirty="0">
              <a:solidFill>
                <a:srgbClr val="C00000"/>
              </a:solidFill>
              <a:effectLst/>
              <a:latin typeface="+mn-lt"/>
            </a:endParaRPr>
          </a:p>
          <a:p>
            <a:pPr algn="ctr"/>
            <a:r>
              <a:rPr lang="pl-PL" sz="1200" i="0" dirty="0" err="1">
                <a:solidFill>
                  <a:srgbClr val="C00000"/>
                </a:solidFill>
                <a:effectLst/>
                <a:latin typeface="+mn-lt"/>
              </a:rPr>
              <a:t>Cefalosporyny</a:t>
            </a:r>
            <a:r>
              <a:rPr lang="pl-PL" sz="1200" i="0" dirty="0">
                <a:solidFill>
                  <a:srgbClr val="C00000"/>
                </a:solidFill>
                <a:effectLst/>
                <a:latin typeface="+mn-lt"/>
              </a:rPr>
              <a:t> 3. i 4. generacji</a:t>
            </a:r>
          </a:p>
          <a:p>
            <a:pPr algn="ctr"/>
            <a:r>
              <a:rPr lang="pl-PL" sz="1200" i="0" dirty="0" err="1">
                <a:solidFill>
                  <a:schemeClr val="accent4">
                    <a:lumMod val="60000"/>
                    <a:lumOff val="40000"/>
                  </a:schemeClr>
                </a:solidFill>
                <a:effectLst/>
                <a:latin typeface="+mn-lt"/>
              </a:rPr>
              <a:t>Aminoglikozyd</a:t>
            </a:r>
            <a:endParaRPr lang="pl-PL" sz="1200" i="0" dirty="0">
              <a:solidFill>
                <a:schemeClr val="accent4">
                  <a:lumMod val="60000"/>
                  <a:lumOff val="40000"/>
                </a:schemeClr>
              </a:solidFill>
              <a:effectLst/>
              <a:latin typeface="+mn-lt"/>
            </a:endParaRPr>
          </a:p>
          <a:p>
            <a:pPr algn="ctr"/>
            <a:r>
              <a:rPr lang="pl-PL" sz="1200" i="0" dirty="0">
                <a:solidFill>
                  <a:schemeClr val="accent4">
                    <a:lumMod val="60000"/>
                    <a:lumOff val="40000"/>
                  </a:schemeClr>
                </a:solidFill>
                <a:effectLst/>
                <a:latin typeface="+mn-lt"/>
              </a:rPr>
              <a:t>Penicyliny z inhibitorami β-</a:t>
            </a:r>
            <a:r>
              <a:rPr lang="pl-PL" sz="1200" i="0" dirty="0" err="1">
                <a:solidFill>
                  <a:schemeClr val="accent4">
                    <a:lumMod val="60000"/>
                    <a:lumOff val="40000"/>
                  </a:schemeClr>
                </a:solidFill>
                <a:effectLst/>
                <a:latin typeface="+mn-lt"/>
              </a:rPr>
              <a:t>laktamaz</a:t>
            </a:r>
            <a:endParaRPr lang="pl-PL" sz="1200" i="0" dirty="0">
              <a:solidFill>
                <a:schemeClr val="accent4">
                  <a:lumMod val="60000"/>
                  <a:lumOff val="40000"/>
                </a:schemeClr>
              </a:solidFill>
              <a:effectLst/>
              <a:latin typeface="+mn-lt"/>
            </a:endParaRPr>
          </a:p>
          <a:p>
            <a:pPr algn="ctr"/>
            <a:r>
              <a:rPr lang="pl-PL" sz="1200" i="0" dirty="0" err="1">
                <a:solidFill>
                  <a:schemeClr val="accent4">
                    <a:lumMod val="60000"/>
                    <a:lumOff val="40000"/>
                  </a:schemeClr>
                </a:solidFill>
                <a:effectLst/>
                <a:latin typeface="+mn-lt"/>
              </a:rPr>
              <a:t>Cefalosporyny</a:t>
            </a:r>
            <a:r>
              <a:rPr lang="pl-PL" sz="1200" i="0" dirty="0">
                <a:solidFill>
                  <a:schemeClr val="accent4">
                    <a:lumMod val="60000"/>
                    <a:lumOff val="40000"/>
                  </a:schemeClr>
                </a:solidFill>
                <a:effectLst/>
                <a:latin typeface="+mn-lt"/>
              </a:rPr>
              <a:t> 1. i 2. generacji</a:t>
            </a:r>
          </a:p>
          <a:p>
            <a:pPr algn="ctr"/>
            <a:r>
              <a:rPr lang="pl-PL" sz="1200" i="0" dirty="0" err="1">
                <a:solidFill>
                  <a:schemeClr val="accent4">
                    <a:lumMod val="60000"/>
                    <a:lumOff val="40000"/>
                  </a:schemeClr>
                </a:solidFill>
                <a:effectLst/>
                <a:latin typeface="+mn-lt"/>
              </a:rPr>
              <a:t>Linkozamidy</a:t>
            </a:r>
            <a:endParaRPr lang="pl-PL" sz="1200" i="0" dirty="0">
              <a:solidFill>
                <a:schemeClr val="accent4">
                  <a:lumMod val="60000"/>
                  <a:lumOff val="40000"/>
                </a:schemeClr>
              </a:solidFill>
              <a:effectLst/>
              <a:latin typeface="+mn-lt"/>
            </a:endParaRPr>
          </a:p>
          <a:p>
            <a:pPr algn="ctr"/>
            <a:r>
              <a:rPr lang="pl-PL" sz="1200" i="0" dirty="0" err="1">
                <a:solidFill>
                  <a:schemeClr val="accent4">
                    <a:lumMod val="60000"/>
                    <a:lumOff val="40000"/>
                  </a:schemeClr>
                </a:solidFill>
                <a:effectLst/>
                <a:latin typeface="+mn-lt"/>
              </a:rPr>
              <a:t>Amfenikole</a:t>
            </a:r>
            <a:endParaRPr lang="pl-PL" sz="1200" i="0" dirty="0">
              <a:solidFill>
                <a:schemeClr val="accent4">
                  <a:lumMod val="60000"/>
                  <a:lumOff val="40000"/>
                </a:schemeClr>
              </a:solidFill>
              <a:effectLst/>
              <a:latin typeface="+mn-lt"/>
            </a:endParaRPr>
          </a:p>
          <a:p>
            <a:pPr algn="ctr"/>
            <a:r>
              <a:rPr lang="pl-PL" sz="1200" i="0" dirty="0" err="1">
                <a:solidFill>
                  <a:schemeClr val="accent4">
                    <a:lumMod val="60000"/>
                    <a:lumOff val="40000"/>
                  </a:schemeClr>
                </a:solidFill>
                <a:effectLst/>
                <a:latin typeface="+mn-lt"/>
              </a:rPr>
              <a:t>Pleuromutylina</a:t>
            </a:r>
            <a:endParaRPr lang="pl-PL" sz="1200" i="0" dirty="0">
              <a:solidFill>
                <a:schemeClr val="accent4">
                  <a:lumMod val="60000"/>
                  <a:lumOff val="40000"/>
                </a:schemeClr>
              </a:solidFill>
              <a:effectLst/>
              <a:latin typeface="+mn-lt"/>
            </a:endParaRPr>
          </a:p>
          <a:p>
            <a:pPr algn="ctr"/>
            <a:r>
              <a:rPr lang="pl-PL" sz="1200" i="0" dirty="0" err="1">
                <a:solidFill>
                  <a:schemeClr val="accent4">
                    <a:lumMod val="60000"/>
                    <a:lumOff val="40000"/>
                  </a:schemeClr>
                </a:solidFill>
                <a:effectLst/>
                <a:latin typeface="+mn-lt"/>
              </a:rPr>
              <a:t>Makrolidy</a:t>
            </a:r>
            <a:endParaRPr lang="pl-PL" sz="1200" i="0" dirty="0">
              <a:solidFill>
                <a:schemeClr val="accent4">
                  <a:lumMod val="60000"/>
                  <a:lumOff val="40000"/>
                </a:schemeClr>
              </a:solidFill>
              <a:effectLst/>
              <a:latin typeface="+mn-lt"/>
            </a:endParaRPr>
          </a:p>
          <a:p>
            <a:pPr algn="ctr"/>
            <a:r>
              <a:rPr lang="pl-PL" sz="1200" i="0" dirty="0" err="1">
                <a:solidFill>
                  <a:schemeClr val="accent4">
                    <a:lumMod val="60000"/>
                    <a:lumOff val="40000"/>
                  </a:schemeClr>
                </a:solidFill>
                <a:effectLst/>
                <a:latin typeface="+mn-lt"/>
              </a:rPr>
              <a:t>Ryfamycyny</a:t>
            </a:r>
            <a:endParaRPr lang="pl-PL" sz="1200" i="0" dirty="0">
              <a:solidFill>
                <a:schemeClr val="accent4">
                  <a:lumMod val="60000"/>
                  <a:lumOff val="40000"/>
                </a:schemeClr>
              </a:solidFill>
              <a:effectLst/>
              <a:latin typeface="+mn-lt"/>
            </a:endParaRPr>
          </a:p>
          <a:p>
            <a:pPr algn="ctr"/>
            <a:r>
              <a:rPr lang="pl-PL" sz="1200" i="0" dirty="0">
                <a:solidFill>
                  <a:srgbClr val="FFFF00"/>
                </a:solidFill>
                <a:effectLst/>
                <a:latin typeface="+mn-lt"/>
              </a:rPr>
              <a:t>Penicyliny o wąskim spektrum działania</a:t>
            </a:r>
          </a:p>
          <a:p>
            <a:pPr algn="ctr"/>
            <a:r>
              <a:rPr lang="pl-PL" sz="1200" i="0" dirty="0">
                <a:solidFill>
                  <a:srgbClr val="FFFF00"/>
                </a:solidFill>
                <a:effectLst/>
                <a:latin typeface="+mn-lt"/>
              </a:rPr>
              <a:t>Tetracykliny</a:t>
            </a:r>
          </a:p>
          <a:p>
            <a:pPr algn="ctr"/>
            <a:r>
              <a:rPr lang="pl-PL" sz="1200" i="0" dirty="0" err="1">
                <a:solidFill>
                  <a:srgbClr val="FFFF00"/>
                </a:solidFill>
                <a:effectLst/>
                <a:latin typeface="+mn-lt"/>
              </a:rPr>
              <a:t>Spektynomycyna</a:t>
            </a:r>
            <a:endParaRPr lang="pl-PL" sz="1200" i="0" dirty="0">
              <a:solidFill>
                <a:srgbClr val="FFFF00"/>
              </a:solidFill>
              <a:effectLst/>
              <a:latin typeface="+mn-lt"/>
            </a:endParaRPr>
          </a:p>
          <a:p>
            <a:pPr algn="ctr"/>
            <a:r>
              <a:rPr lang="pl-PL" sz="1200" i="0" dirty="0">
                <a:solidFill>
                  <a:srgbClr val="FFFF00"/>
                </a:solidFill>
                <a:effectLst/>
                <a:latin typeface="+mn-lt"/>
              </a:rPr>
              <a:t>Sulfonamidy</a:t>
            </a:r>
          </a:p>
          <a:p>
            <a:pPr algn="ctr"/>
            <a:r>
              <a:rPr lang="pl-PL" sz="1200" i="0" dirty="0" err="1">
                <a:solidFill>
                  <a:srgbClr val="FFFF00"/>
                </a:solidFill>
                <a:effectLst/>
                <a:latin typeface="+mn-lt"/>
              </a:rPr>
              <a:t>Aminopenicyliny</a:t>
            </a:r>
            <a:endParaRPr lang="pl-PL" sz="1200" i="0" dirty="0">
              <a:solidFill>
                <a:srgbClr val="FFFF00"/>
              </a:solidFill>
              <a:effectLst/>
              <a:latin typeface="+mn-lt"/>
            </a:endParaRPr>
          </a:p>
          <a:p>
            <a:pPr algn="ctr"/>
            <a:r>
              <a:rPr lang="pl-PL" sz="1200" i="0" dirty="0" err="1">
                <a:solidFill>
                  <a:srgbClr val="FFFF00"/>
                </a:solidFill>
                <a:effectLst/>
                <a:latin typeface="+mn-lt"/>
              </a:rPr>
              <a:t>Nitrofuran</a:t>
            </a:r>
            <a:endParaRPr lang="pl-PL" sz="1200" i="0" dirty="0">
              <a:solidFill>
                <a:srgbClr val="FFFF00"/>
              </a:solidFill>
              <a:effectLst/>
              <a:latin typeface="+mn-lt"/>
            </a:endParaRPr>
          </a:p>
          <a:p>
            <a:pPr algn="ctr"/>
            <a:r>
              <a:rPr lang="pl-PL" sz="1200" i="0" dirty="0">
                <a:solidFill>
                  <a:srgbClr val="FFFF00"/>
                </a:solidFill>
                <a:effectLst/>
                <a:latin typeface="+mn-lt"/>
              </a:rPr>
              <a:t>itp.</a:t>
            </a:r>
          </a:p>
        </p:txBody>
      </p:sp>
      <p:sp>
        <p:nvSpPr>
          <p:cNvPr id="29" name="TextBox 28">
            <a:extLst>
              <a:ext uri="{FF2B5EF4-FFF2-40B4-BE49-F238E27FC236}">
                <a16:creationId xmlns:a16="http://schemas.microsoft.com/office/drawing/2014/main" id="{FA4B00E5-EDCD-AC91-089B-5198158346FF}"/>
              </a:ext>
            </a:extLst>
          </p:cNvPr>
          <p:cNvSpPr txBox="1"/>
          <p:nvPr/>
        </p:nvSpPr>
        <p:spPr>
          <a:xfrm>
            <a:off x="7441196" y="2261981"/>
            <a:ext cx="2114551" cy="4025900"/>
          </a:xfrm>
          <a:prstGeom prst="rect">
            <a:avLst/>
          </a:prstGeom>
          <a:noFill/>
        </p:spPr>
        <p:txBody>
          <a:bodyPr wrap="square" lIns="0" tIns="0" rIns="0" bIns="0" rtlCol="0">
            <a:noAutofit/>
          </a:bodyPr>
          <a:lstStyle/>
          <a:p>
            <a:pPr algn="ctr"/>
            <a:r>
              <a:rPr lang="pl-PL" sz="1100" i="0" dirty="0" err="1">
                <a:solidFill>
                  <a:schemeClr val="tx1"/>
                </a:solidFill>
                <a:effectLst/>
                <a:latin typeface="+mn-lt"/>
              </a:rPr>
              <a:t>Karboksypenicyliny</a:t>
            </a:r>
            <a:endParaRPr lang="pl-PL" sz="1100" i="0" dirty="0">
              <a:solidFill>
                <a:schemeClr val="tx1"/>
              </a:solidFill>
              <a:effectLst/>
              <a:latin typeface="+mn-lt"/>
            </a:endParaRPr>
          </a:p>
          <a:p>
            <a:pPr algn="ctr"/>
            <a:r>
              <a:rPr lang="pl-PL" sz="1100" i="0" dirty="0" err="1">
                <a:solidFill>
                  <a:schemeClr val="tx1"/>
                </a:solidFill>
                <a:effectLst/>
                <a:latin typeface="+mn-lt"/>
              </a:rPr>
              <a:t>Ureidopenicyliny</a:t>
            </a:r>
            <a:endParaRPr lang="pl-PL" sz="1100" i="0" dirty="0">
              <a:solidFill>
                <a:schemeClr val="tx1"/>
              </a:solidFill>
              <a:effectLst/>
              <a:latin typeface="+mn-lt"/>
            </a:endParaRPr>
          </a:p>
          <a:p>
            <a:pPr algn="ctr"/>
            <a:r>
              <a:rPr lang="pl-PL" sz="1100" i="0" dirty="0" err="1">
                <a:solidFill>
                  <a:schemeClr val="tx1"/>
                </a:solidFill>
                <a:effectLst/>
                <a:latin typeface="+mn-lt"/>
              </a:rPr>
              <a:t>Ceftobiprol</a:t>
            </a:r>
            <a:endParaRPr lang="pl-PL" sz="1100" i="0" dirty="0">
              <a:solidFill>
                <a:schemeClr val="tx1"/>
              </a:solidFill>
              <a:effectLst/>
              <a:latin typeface="+mn-lt"/>
            </a:endParaRPr>
          </a:p>
          <a:p>
            <a:pPr algn="ctr"/>
            <a:r>
              <a:rPr lang="pl-PL" sz="1100" i="0" dirty="0" err="1">
                <a:solidFill>
                  <a:schemeClr val="tx1"/>
                </a:solidFill>
                <a:effectLst/>
                <a:latin typeface="+mn-lt"/>
              </a:rPr>
              <a:t>Ceftarolina</a:t>
            </a:r>
            <a:endParaRPr lang="pl-PL" sz="1100" i="0" dirty="0">
              <a:solidFill>
                <a:schemeClr val="tx1"/>
              </a:solidFill>
              <a:effectLst/>
              <a:latin typeface="+mn-lt"/>
            </a:endParaRPr>
          </a:p>
          <a:p>
            <a:pPr algn="ctr"/>
            <a:r>
              <a:rPr lang="pl-PL" sz="1100" i="0" dirty="0">
                <a:solidFill>
                  <a:schemeClr val="tx1"/>
                </a:solidFill>
                <a:effectLst/>
                <a:latin typeface="+mn-lt"/>
              </a:rPr>
              <a:t>Połączenia </a:t>
            </a:r>
            <a:r>
              <a:rPr lang="pl-PL" sz="1100" i="0" dirty="0" err="1">
                <a:solidFill>
                  <a:schemeClr val="tx1"/>
                </a:solidFill>
                <a:effectLst/>
                <a:latin typeface="+mn-lt"/>
              </a:rPr>
              <a:t>cefalosporyn</a:t>
            </a:r>
            <a:r>
              <a:rPr lang="pl-PL" sz="1100" i="0" dirty="0">
                <a:solidFill>
                  <a:schemeClr val="tx1"/>
                </a:solidFill>
                <a:effectLst/>
                <a:latin typeface="+mn-lt"/>
              </a:rPr>
              <a:t> z inhibitorami beta-</a:t>
            </a:r>
            <a:r>
              <a:rPr lang="pl-PL" sz="1100" i="0" dirty="0" err="1">
                <a:solidFill>
                  <a:schemeClr val="tx1"/>
                </a:solidFill>
                <a:effectLst/>
                <a:latin typeface="+mn-lt"/>
              </a:rPr>
              <a:t>laktamazy</a:t>
            </a:r>
            <a:endParaRPr lang="pl-PL" sz="1100" i="0" dirty="0">
              <a:solidFill>
                <a:schemeClr val="tx1"/>
              </a:solidFill>
              <a:effectLst/>
              <a:latin typeface="+mn-lt"/>
            </a:endParaRPr>
          </a:p>
          <a:p>
            <a:pPr algn="ctr"/>
            <a:r>
              <a:rPr lang="pl-PL" sz="1100" i="0" dirty="0" err="1">
                <a:solidFill>
                  <a:schemeClr val="tx1"/>
                </a:solidFill>
                <a:effectLst/>
                <a:latin typeface="+mn-lt"/>
              </a:rPr>
              <a:t>Cefalosporyny</a:t>
            </a:r>
            <a:r>
              <a:rPr lang="pl-PL" sz="1100" i="0" dirty="0">
                <a:solidFill>
                  <a:schemeClr val="tx1"/>
                </a:solidFill>
                <a:effectLst/>
                <a:latin typeface="+mn-lt"/>
              </a:rPr>
              <a:t> </a:t>
            </a:r>
            <a:r>
              <a:rPr lang="pl-PL" sz="1100" i="0" dirty="0" err="1">
                <a:solidFill>
                  <a:schemeClr val="tx1"/>
                </a:solidFill>
                <a:effectLst/>
                <a:latin typeface="+mn-lt"/>
              </a:rPr>
              <a:t>syderoforowe</a:t>
            </a:r>
            <a:endParaRPr lang="pl-PL" sz="1100" i="0" dirty="0">
              <a:solidFill>
                <a:schemeClr val="tx1"/>
              </a:solidFill>
              <a:effectLst/>
              <a:latin typeface="+mn-lt"/>
            </a:endParaRPr>
          </a:p>
          <a:p>
            <a:pPr algn="ctr"/>
            <a:r>
              <a:rPr lang="pl-PL" sz="1100" i="0" dirty="0" err="1">
                <a:solidFill>
                  <a:schemeClr val="tx1"/>
                </a:solidFill>
                <a:effectLst/>
                <a:latin typeface="+mn-lt"/>
              </a:rPr>
              <a:t>Karbapenemy</a:t>
            </a:r>
            <a:endParaRPr lang="pl-PL" sz="1100" i="0" dirty="0">
              <a:solidFill>
                <a:schemeClr val="tx1"/>
              </a:solidFill>
              <a:effectLst/>
              <a:latin typeface="+mn-lt"/>
            </a:endParaRPr>
          </a:p>
          <a:p>
            <a:pPr algn="ctr"/>
            <a:r>
              <a:rPr lang="pl-PL" sz="1100" i="0" dirty="0" err="1">
                <a:solidFill>
                  <a:schemeClr val="tx1"/>
                </a:solidFill>
                <a:effectLst/>
                <a:latin typeface="+mn-lt"/>
              </a:rPr>
              <a:t>Penemy</a:t>
            </a:r>
            <a:endParaRPr lang="pl-PL" sz="1100" i="0" dirty="0">
              <a:solidFill>
                <a:schemeClr val="tx1"/>
              </a:solidFill>
              <a:effectLst/>
              <a:latin typeface="+mn-lt"/>
            </a:endParaRPr>
          </a:p>
          <a:p>
            <a:pPr algn="ctr"/>
            <a:r>
              <a:rPr lang="pl-PL" sz="1100" i="0" dirty="0" err="1">
                <a:solidFill>
                  <a:schemeClr val="tx1"/>
                </a:solidFill>
                <a:effectLst/>
                <a:latin typeface="+mn-lt"/>
              </a:rPr>
              <a:t>Monobaktamy</a:t>
            </a:r>
            <a:endParaRPr lang="pl-PL" sz="1100" i="0" dirty="0">
              <a:solidFill>
                <a:schemeClr val="tx1"/>
              </a:solidFill>
              <a:effectLst/>
              <a:latin typeface="+mn-lt"/>
            </a:endParaRPr>
          </a:p>
          <a:p>
            <a:pPr algn="ctr"/>
            <a:r>
              <a:rPr lang="pl-PL" sz="1100" i="0" dirty="0">
                <a:solidFill>
                  <a:schemeClr val="tx1"/>
                </a:solidFill>
                <a:effectLst/>
                <a:latin typeface="+mn-lt"/>
              </a:rPr>
              <a:t>Pochodne kwasu fosfonowego</a:t>
            </a:r>
          </a:p>
          <a:p>
            <a:pPr algn="ctr"/>
            <a:r>
              <a:rPr lang="pl-PL" sz="1100" i="0" dirty="0" err="1">
                <a:solidFill>
                  <a:schemeClr val="tx1"/>
                </a:solidFill>
                <a:effectLst/>
                <a:latin typeface="+mn-lt"/>
              </a:rPr>
              <a:t>Glikopeptydy</a:t>
            </a:r>
            <a:endParaRPr lang="pl-PL" sz="1100" i="0" dirty="0">
              <a:solidFill>
                <a:schemeClr val="tx1"/>
              </a:solidFill>
              <a:effectLst/>
              <a:latin typeface="+mn-lt"/>
            </a:endParaRPr>
          </a:p>
          <a:p>
            <a:pPr algn="ctr"/>
            <a:r>
              <a:rPr lang="pl-PL" sz="1100" i="0" dirty="0" err="1">
                <a:solidFill>
                  <a:schemeClr val="tx1"/>
                </a:solidFill>
                <a:effectLst/>
                <a:latin typeface="+mn-lt"/>
              </a:rPr>
              <a:t>Lipopeptydy</a:t>
            </a:r>
            <a:endParaRPr lang="pl-PL" sz="1100" i="0" dirty="0">
              <a:solidFill>
                <a:schemeClr val="tx1"/>
              </a:solidFill>
              <a:effectLst/>
              <a:latin typeface="+mn-lt"/>
            </a:endParaRPr>
          </a:p>
          <a:p>
            <a:pPr algn="ctr"/>
            <a:r>
              <a:rPr lang="pl-PL" sz="1100" i="0" dirty="0" err="1">
                <a:solidFill>
                  <a:schemeClr val="tx1"/>
                </a:solidFill>
                <a:effectLst/>
                <a:latin typeface="+mn-lt"/>
              </a:rPr>
              <a:t>Oksazolidynony</a:t>
            </a:r>
            <a:endParaRPr lang="pl-PL" sz="1100" i="0" dirty="0">
              <a:solidFill>
                <a:schemeClr val="tx1"/>
              </a:solidFill>
              <a:effectLst/>
              <a:latin typeface="+mn-lt"/>
            </a:endParaRPr>
          </a:p>
          <a:p>
            <a:pPr algn="ctr"/>
            <a:r>
              <a:rPr lang="pl-PL" sz="1100" i="0" dirty="0" err="1">
                <a:solidFill>
                  <a:schemeClr val="tx1"/>
                </a:solidFill>
                <a:effectLst/>
                <a:latin typeface="+mn-lt"/>
              </a:rPr>
              <a:t>Fidaksomycyna</a:t>
            </a:r>
            <a:endParaRPr lang="pl-PL" sz="1100" i="0" dirty="0">
              <a:solidFill>
                <a:schemeClr val="tx1"/>
              </a:solidFill>
              <a:effectLst/>
              <a:latin typeface="+mn-lt"/>
            </a:endParaRPr>
          </a:p>
          <a:p>
            <a:pPr algn="ctr"/>
            <a:r>
              <a:rPr lang="pl-PL" sz="1100" i="0" dirty="0" err="1">
                <a:solidFill>
                  <a:schemeClr val="tx1"/>
                </a:solidFill>
                <a:effectLst/>
                <a:latin typeface="+mn-lt"/>
              </a:rPr>
              <a:t>Plazomycyna</a:t>
            </a:r>
            <a:endParaRPr lang="pl-PL" sz="1100" i="0" dirty="0">
              <a:solidFill>
                <a:schemeClr val="tx1"/>
              </a:solidFill>
              <a:effectLst/>
              <a:latin typeface="+mn-lt"/>
            </a:endParaRPr>
          </a:p>
          <a:p>
            <a:pPr algn="ctr"/>
            <a:r>
              <a:rPr lang="pl-PL" sz="1100" i="0" dirty="0" err="1">
                <a:solidFill>
                  <a:schemeClr val="tx1"/>
                </a:solidFill>
                <a:effectLst/>
                <a:latin typeface="+mn-lt"/>
              </a:rPr>
              <a:t>Glicylocykliny</a:t>
            </a:r>
            <a:endParaRPr lang="pl-PL" sz="1100" i="0" dirty="0">
              <a:solidFill>
                <a:schemeClr val="tx1"/>
              </a:solidFill>
              <a:effectLst/>
              <a:latin typeface="+mn-lt"/>
            </a:endParaRPr>
          </a:p>
          <a:p>
            <a:pPr algn="ctr"/>
            <a:r>
              <a:rPr lang="pl-PL" sz="1100" i="0" dirty="0" err="1">
                <a:solidFill>
                  <a:schemeClr val="tx1"/>
                </a:solidFill>
                <a:effectLst/>
                <a:latin typeface="+mn-lt"/>
              </a:rPr>
              <a:t>Erawacyklina</a:t>
            </a:r>
            <a:endParaRPr lang="pl-PL" sz="1100" i="0" dirty="0">
              <a:solidFill>
                <a:schemeClr val="tx1"/>
              </a:solidFill>
              <a:effectLst/>
              <a:latin typeface="+mn-lt"/>
            </a:endParaRPr>
          </a:p>
          <a:p>
            <a:pPr algn="ctr"/>
            <a:r>
              <a:rPr lang="pl-PL" sz="1100" i="0" dirty="0" err="1">
                <a:solidFill>
                  <a:schemeClr val="tx1"/>
                </a:solidFill>
                <a:effectLst/>
                <a:latin typeface="+mn-lt"/>
              </a:rPr>
              <a:t>Omadacyklina</a:t>
            </a:r>
            <a:endParaRPr lang="pl-PL" sz="1100" i="0" dirty="0">
              <a:solidFill>
                <a:schemeClr val="tx1"/>
              </a:solidFill>
              <a:effectLst/>
              <a:latin typeface="+mn-lt"/>
            </a:endParaRPr>
          </a:p>
        </p:txBody>
      </p:sp>
      <p:sp>
        <p:nvSpPr>
          <p:cNvPr id="30" name="TextBox 29">
            <a:extLst>
              <a:ext uri="{FF2B5EF4-FFF2-40B4-BE49-F238E27FC236}">
                <a16:creationId xmlns:a16="http://schemas.microsoft.com/office/drawing/2014/main" id="{B686294F-C3BA-0A89-9B18-EA41EC47B855}"/>
              </a:ext>
            </a:extLst>
          </p:cNvPr>
          <p:cNvSpPr txBox="1"/>
          <p:nvPr/>
        </p:nvSpPr>
        <p:spPr>
          <a:xfrm>
            <a:off x="1682748" y="6160168"/>
            <a:ext cx="4029259" cy="730852"/>
          </a:xfrm>
          <a:prstGeom prst="rect">
            <a:avLst/>
          </a:prstGeom>
          <a:noFill/>
        </p:spPr>
        <p:txBody>
          <a:bodyPr wrap="square" lIns="0" tIns="0" rIns="0" bIns="0" rtlCol="0">
            <a:noAutofit/>
          </a:bodyPr>
          <a:lstStyle/>
          <a:p>
            <a:pPr algn="l"/>
            <a:r>
              <a:rPr lang="pl-PL" sz="900" b="1" i="0" dirty="0">
                <a:solidFill>
                  <a:schemeClr val="tx1"/>
                </a:solidFill>
                <a:effectLst/>
                <a:latin typeface="+mn-lt"/>
              </a:rPr>
              <a:t>Klasyfikacja </a:t>
            </a:r>
            <a:r>
              <a:rPr lang="pl-PL" sz="900" b="1" i="0" dirty="0" err="1">
                <a:solidFill>
                  <a:schemeClr val="tx1"/>
                </a:solidFill>
                <a:effectLst/>
                <a:latin typeface="+mn-lt"/>
              </a:rPr>
              <a:t>AMEG</a:t>
            </a:r>
            <a:r>
              <a:rPr lang="pl-PL" sz="900" b="1" i="0" dirty="0">
                <a:solidFill>
                  <a:schemeClr val="tx1"/>
                </a:solidFill>
                <a:effectLst/>
                <a:latin typeface="+mn-lt"/>
              </a:rPr>
              <a:t> według EMA:</a:t>
            </a:r>
          </a:p>
          <a:p>
            <a:pPr algn="l"/>
            <a:r>
              <a:rPr lang="pl-PL" sz="900" i="0" dirty="0">
                <a:solidFill>
                  <a:srgbClr val="C00000"/>
                </a:solidFill>
                <a:effectLst/>
                <a:latin typeface="+mn-lt"/>
              </a:rPr>
              <a:t>B = UWAGA! (o krytycznym znaczeniu, tylko jeśli nie ma kategorii C lub D, AST)</a:t>
            </a:r>
          </a:p>
          <a:p>
            <a:pPr algn="l"/>
            <a:r>
              <a:rPr lang="pl-PL" sz="900" i="0" dirty="0">
                <a:solidFill>
                  <a:schemeClr val="accent4">
                    <a:lumMod val="60000"/>
                    <a:lumOff val="40000"/>
                  </a:schemeClr>
                </a:solidFill>
                <a:effectLst/>
                <a:latin typeface="+mn-lt"/>
              </a:rPr>
              <a:t>C= OSTROŻNIE (tylko jeśli nie ma kategorii D)</a:t>
            </a:r>
          </a:p>
          <a:p>
            <a:pPr algn="l"/>
            <a:r>
              <a:rPr lang="pl-PL" sz="900" i="0" dirty="0">
                <a:solidFill>
                  <a:srgbClr val="FFFF00"/>
                </a:solidFill>
                <a:effectLst/>
                <a:latin typeface="+mn-lt"/>
              </a:rPr>
              <a:t>D = ROZWAŻNIE (leczenie pierwszego rzutu, tylko w razie potrzeby)</a:t>
            </a:r>
          </a:p>
        </p:txBody>
      </p:sp>
      <p:sp>
        <p:nvSpPr>
          <p:cNvPr id="31" name="TextBox 30">
            <a:extLst>
              <a:ext uri="{FF2B5EF4-FFF2-40B4-BE49-F238E27FC236}">
                <a16:creationId xmlns:a16="http://schemas.microsoft.com/office/drawing/2014/main" id="{EB637BE6-21E4-6CAE-554F-CA41CE81D07C}"/>
              </a:ext>
            </a:extLst>
          </p:cNvPr>
          <p:cNvSpPr txBox="1"/>
          <p:nvPr/>
        </p:nvSpPr>
        <p:spPr>
          <a:xfrm>
            <a:off x="9021002" y="6387336"/>
            <a:ext cx="1183152" cy="389851"/>
          </a:xfrm>
          <a:prstGeom prst="rect">
            <a:avLst/>
          </a:prstGeom>
          <a:noFill/>
        </p:spPr>
        <p:txBody>
          <a:bodyPr wrap="square" lIns="0" tIns="0" rIns="0" bIns="0" rtlCol="0">
            <a:noAutofit/>
          </a:bodyPr>
          <a:lstStyle/>
          <a:p>
            <a:pPr algn="l"/>
            <a:r>
              <a:rPr lang="pl-PL" sz="1200" i="0" dirty="0">
                <a:solidFill>
                  <a:schemeClr val="tx1"/>
                </a:solidFill>
                <a:effectLst/>
                <a:latin typeface="Arial" panose="020B0604020202020204" pitchFamily="34" charset="0"/>
                <a:cs typeface="Arial" panose="020B0604020202020204" pitchFamily="34" charset="0"/>
              </a:rPr>
              <a:t>Rozporządzenie 2022/1255</a:t>
            </a:r>
          </a:p>
        </p:txBody>
      </p:sp>
    </p:spTree>
    <p:extLst>
      <p:ext uri="{BB962C8B-B14F-4D97-AF65-F5344CB8AC3E}">
        <p14:creationId xmlns:p14="http://schemas.microsoft.com/office/powerpoint/2010/main" val="348201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pl-PL" sz="2400" b="1" dirty="0">
                <a:solidFill>
                  <a:schemeClr val="bg1"/>
                </a:solidFill>
                <a:latin typeface="EC Square Sans Pro" panose="020B0506040000020004" pitchFamily="34" charset="0"/>
              </a:rPr>
              <a:t>Musimy zadbać o to, aby obecnie stosowane środki przeciwdrobnoustrojowe zachowały skuteczność! </a:t>
            </a:r>
          </a:p>
        </p:txBody>
      </p:sp>
      <p:pic>
        <p:nvPicPr>
          <p:cNvPr id="21" name="Picture 20">
            <a:extLst>
              <a:ext uri="{FF2B5EF4-FFF2-40B4-BE49-F238E27FC236}">
                <a16:creationId xmlns:a16="http://schemas.microsoft.com/office/drawing/2014/main" id="{95EFF6D5-61CD-8199-80D9-992F3176709C}"/>
              </a:ext>
            </a:extLst>
          </p:cNvPr>
          <p:cNvPicPr>
            <a:picLocks noChangeAspect="1"/>
          </p:cNvPicPr>
          <p:nvPr/>
        </p:nvPicPr>
        <p:blipFill>
          <a:blip r:embed="rId3"/>
          <a:stretch>
            <a:fillRect/>
          </a:stretch>
        </p:blipFill>
        <p:spPr>
          <a:xfrm>
            <a:off x="236178" y="1454150"/>
            <a:ext cx="11377486" cy="4958079"/>
          </a:xfrm>
          <a:prstGeom prst="rect">
            <a:avLst/>
          </a:prstGeom>
        </p:spPr>
      </p:pic>
      <p:sp>
        <p:nvSpPr>
          <p:cNvPr id="22" name="TextBox 21">
            <a:extLst>
              <a:ext uri="{FF2B5EF4-FFF2-40B4-BE49-F238E27FC236}">
                <a16:creationId xmlns:a16="http://schemas.microsoft.com/office/drawing/2014/main" id="{5A83BEDE-8721-21EA-C91A-976FC1098978}"/>
              </a:ext>
            </a:extLst>
          </p:cNvPr>
          <p:cNvSpPr txBox="1"/>
          <p:nvPr/>
        </p:nvSpPr>
        <p:spPr>
          <a:xfrm>
            <a:off x="384175" y="1495425"/>
            <a:ext cx="5715000" cy="415925"/>
          </a:xfrm>
          <a:prstGeom prst="rect">
            <a:avLst/>
          </a:prstGeom>
          <a:solidFill>
            <a:schemeClr val="bg1"/>
          </a:solidFill>
        </p:spPr>
        <p:txBody>
          <a:bodyPr wrap="square" lIns="0" tIns="0" rIns="0" bIns="0" rtlCol="0">
            <a:noAutofit/>
          </a:bodyPr>
          <a:lstStyle/>
          <a:p>
            <a:pPr algn="l"/>
            <a:r>
              <a:rPr lang="pl-PL" sz="2100" b="1" i="0">
                <a:solidFill>
                  <a:srgbClr val="196F53"/>
                </a:solidFill>
                <a:effectLst/>
                <a:latin typeface="+mn-lt"/>
                <a:cs typeface="Arial" panose="020B0604020202020204" pitchFamily="34" charset="0"/>
              </a:rPr>
              <a:t>Odkrywanie nowych antybiotyków</a:t>
            </a:r>
          </a:p>
        </p:txBody>
      </p:sp>
      <p:sp>
        <p:nvSpPr>
          <p:cNvPr id="23" name="TextBox 22">
            <a:extLst>
              <a:ext uri="{FF2B5EF4-FFF2-40B4-BE49-F238E27FC236}">
                <a16:creationId xmlns:a16="http://schemas.microsoft.com/office/drawing/2014/main" id="{8C77E36F-316C-BF60-E509-FFE7FC9C94D8}"/>
              </a:ext>
            </a:extLst>
          </p:cNvPr>
          <p:cNvSpPr txBox="1"/>
          <p:nvPr/>
        </p:nvSpPr>
        <p:spPr>
          <a:xfrm>
            <a:off x="578336" y="2111375"/>
            <a:ext cx="10584222" cy="993775"/>
          </a:xfrm>
          <a:prstGeom prst="rect">
            <a:avLst/>
          </a:prstGeom>
          <a:solidFill>
            <a:schemeClr val="bg1"/>
          </a:solidFill>
        </p:spPr>
        <p:txBody>
          <a:bodyPr wrap="square" lIns="0" tIns="0" rIns="0" bIns="0" rtlCol="0">
            <a:noAutofit/>
          </a:bodyPr>
          <a:lstStyle/>
          <a:p>
            <a:pPr algn="l">
              <a:spcAft>
                <a:spcPts val="600"/>
              </a:spcAft>
            </a:pPr>
            <a:r>
              <a:rPr lang="pl-PL" sz="2200" b="1" i="0" dirty="0">
                <a:solidFill>
                  <a:schemeClr val="tx1"/>
                </a:solidFill>
                <a:effectLst/>
                <a:latin typeface="+mn-lt"/>
                <a:cs typeface="Arial" panose="020B0604020202020204" pitchFamily="34" charset="0"/>
              </a:rPr>
              <a:t>Ponad 30-letnia przerwa w odkrywaniu nowych typów antybiotyków</a:t>
            </a:r>
          </a:p>
          <a:p>
            <a:pPr algn="l"/>
            <a:r>
              <a:rPr lang="pl-PL" sz="2100" b="1" i="0" dirty="0">
                <a:solidFill>
                  <a:srgbClr val="B0B627"/>
                </a:solidFill>
                <a:effectLst/>
                <a:latin typeface="+mn-lt"/>
                <a:cs typeface="Arial" panose="020B0604020202020204" pitchFamily="34" charset="0"/>
              </a:rPr>
              <a:t>(liczba odkrytych lub opatentowanych klas antybiotyków)</a:t>
            </a:r>
          </a:p>
        </p:txBody>
      </p:sp>
      <p:sp>
        <p:nvSpPr>
          <p:cNvPr id="24" name="TextBox 23">
            <a:extLst>
              <a:ext uri="{FF2B5EF4-FFF2-40B4-BE49-F238E27FC236}">
                <a16:creationId xmlns:a16="http://schemas.microsoft.com/office/drawing/2014/main" id="{F17EC462-56B8-1F69-ED23-553009B0D723}"/>
              </a:ext>
            </a:extLst>
          </p:cNvPr>
          <p:cNvSpPr txBox="1"/>
          <p:nvPr/>
        </p:nvSpPr>
        <p:spPr>
          <a:xfrm>
            <a:off x="7848600" y="3798252"/>
            <a:ext cx="1352064" cy="1389698"/>
          </a:xfrm>
          <a:prstGeom prst="rect">
            <a:avLst/>
          </a:prstGeom>
          <a:solidFill>
            <a:schemeClr val="bg1"/>
          </a:solidFill>
        </p:spPr>
        <p:txBody>
          <a:bodyPr wrap="square" lIns="0" tIns="0" rIns="0" bIns="0" rtlCol="0">
            <a:noAutofit/>
          </a:bodyPr>
          <a:lstStyle/>
          <a:p>
            <a:pPr algn="ctr">
              <a:spcAft>
                <a:spcPts val="600"/>
              </a:spcAft>
            </a:pPr>
            <a:r>
              <a:rPr lang="pl-PL" b="1" i="1" dirty="0">
                <a:solidFill>
                  <a:schemeClr val="tx1"/>
                </a:solidFill>
                <a:effectLst/>
                <a:latin typeface="+mn-lt"/>
                <a:cs typeface="Arial" panose="020B0604020202020204" pitchFamily="34" charset="0"/>
              </a:rPr>
              <a:t>Po 1984 r. nie odkryto żadnych zarejestrowanych klas antybiotyków</a:t>
            </a:r>
          </a:p>
        </p:txBody>
      </p:sp>
      <p:sp>
        <p:nvSpPr>
          <p:cNvPr id="25" name="TextBox 24">
            <a:extLst>
              <a:ext uri="{FF2B5EF4-FFF2-40B4-BE49-F238E27FC236}">
                <a16:creationId xmlns:a16="http://schemas.microsoft.com/office/drawing/2014/main" id="{6B63F772-0737-E281-7E7A-F78266375DEE}"/>
              </a:ext>
            </a:extLst>
          </p:cNvPr>
          <p:cNvSpPr txBox="1"/>
          <p:nvPr/>
        </p:nvSpPr>
        <p:spPr>
          <a:xfrm>
            <a:off x="9828463" y="4125161"/>
            <a:ext cx="1092200" cy="790576"/>
          </a:xfrm>
          <a:prstGeom prst="rect">
            <a:avLst/>
          </a:prstGeom>
          <a:solidFill>
            <a:srgbClr val="EF4D25"/>
          </a:solidFill>
        </p:spPr>
        <p:txBody>
          <a:bodyPr wrap="square" lIns="0" tIns="0" rIns="0" bIns="0" rtlCol="0" anchor="ctr" anchorCtr="0">
            <a:noAutofit/>
          </a:bodyPr>
          <a:lstStyle/>
          <a:p>
            <a:pPr algn="ctr">
              <a:spcAft>
                <a:spcPts val="600"/>
              </a:spcAft>
            </a:pPr>
            <a:r>
              <a:rPr lang="pl-PL" sz="2400" b="1" dirty="0">
                <a:solidFill>
                  <a:schemeClr val="bg1"/>
                </a:solidFill>
                <a:effectLst/>
                <a:latin typeface="+mn-lt"/>
                <a:cs typeface="Arial" panose="020B0604020202020204" pitchFamily="34" charset="0"/>
              </a:rPr>
              <a:t>Co dalej?</a:t>
            </a:r>
          </a:p>
        </p:txBody>
      </p:sp>
      <p:sp>
        <p:nvSpPr>
          <p:cNvPr id="26" name="TextBox 25">
            <a:extLst>
              <a:ext uri="{FF2B5EF4-FFF2-40B4-BE49-F238E27FC236}">
                <a16:creationId xmlns:a16="http://schemas.microsoft.com/office/drawing/2014/main" id="{1BCF8A5F-5E1D-BE60-3211-CE3DA7D62B55}"/>
              </a:ext>
            </a:extLst>
          </p:cNvPr>
          <p:cNvSpPr txBox="1"/>
          <p:nvPr/>
        </p:nvSpPr>
        <p:spPr>
          <a:xfrm>
            <a:off x="371474" y="6158546"/>
            <a:ext cx="11134725" cy="294958"/>
          </a:xfrm>
          <a:prstGeom prst="rect">
            <a:avLst/>
          </a:prstGeom>
          <a:solidFill>
            <a:schemeClr val="bg1"/>
          </a:solidFill>
        </p:spPr>
        <p:txBody>
          <a:bodyPr wrap="square" lIns="0" tIns="0" rIns="0" bIns="0" rtlCol="0">
            <a:noAutofit/>
          </a:bodyPr>
          <a:lstStyle/>
          <a:p>
            <a:pPr algn="l">
              <a:spcAft>
                <a:spcPts val="600"/>
              </a:spcAft>
            </a:pPr>
            <a:r>
              <a:rPr lang="pl-PL" sz="1200" i="1" dirty="0">
                <a:solidFill>
                  <a:schemeClr val="tx1"/>
                </a:solidFill>
                <a:effectLst/>
                <a:latin typeface="+mn-lt"/>
                <a:cs typeface="Arial" panose="020B0604020202020204" pitchFamily="34" charset="0"/>
              </a:rPr>
              <a:t>Źródło:</a:t>
            </a:r>
            <a:r>
              <a:rPr lang="pl-PL" sz="1200" dirty="0">
                <a:solidFill>
                  <a:schemeClr val="tx1"/>
                </a:solidFill>
                <a:effectLst/>
                <a:latin typeface="+mn-lt"/>
                <a:cs typeface="Arial" panose="020B0604020202020204" pitchFamily="34" charset="0"/>
              </a:rPr>
              <a:t> </a:t>
            </a:r>
            <a:r>
              <a:rPr lang="pl-PL" sz="1200" dirty="0" err="1">
                <a:solidFill>
                  <a:schemeClr val="tx1"/>
                </a:solidFill>
                <a:effectLst/>
                <a:latin typeface="+mn-lt"/>
                <a:cs typeface="Arial" panose="020B0604020202020204" pitchFamily="34" charset="0"/>
              </a:rPr>
              <a:t>ECA</a:t>
            </a:r>
            <a:r>
              <a:rPr lang="pl-PL" sz="1200" dirty="0">
                <a:solidFill>
                  <a:schemeClr val="tx1"/>
                </a:solidFill>
                <a:effectLst/>
                <a:latin typeface="+mn-lt"/>
                <a:cs typeface="Arial" panose="020B0604020202020204" pitchFamily="34" charset="0"/>
              </a:rPr>
              <a:t> bazuje na raporcie „A </a:t>
            </a:r>
            <a:r>
              <a:rPr lang="pl-PL" sz="1200" dirty="0" err="1">
                <a:solidFill>
                  <a:schemeClr val="tx1"/>
                </a:solidFill>
                <a:effectLst/>
                <a:latin typeface="+mn-lt"/>
                <a:cs typeface="Arial" panose="020B0604020202020204" pitchFamily="34" charset="0"/>
              </a:rPr>
              <a:t>sustained</a:t>
            </a:r>
            <a:r>
              <a:rPr lang="pl-PL" sz="1200" dirty="0">
                <a:solidFill>
                  <a:schemeClr val="tx1"/>
                </a:solidFill>
                <a:effectLst/>
                <a:latin typeface="+mn-lt"/>
                <a:cs typeface="Arial" panose="020B0604020202020204" pitchFamily="34" charset="0"/>
              </a:rPr>
              <a:t> and </a:t>
            </a:r>
            <a:r>
              <a:rPr lang="pl-PL" sz="1200" dirty="0" err="1">
                <a:solidFill>
                  <a:schemeClr val="tx1"/>
                </a:solidFill>
                <a:effectLst/>
                <a:latin typeface="+mn-lt"/>
                <a:cs typeface="Arial" panose="020B0604020202020204" pitchFamily="34" charset="0"/>
              </a:rPr>
              <a:t>robust</a:t>
            </a:r>
            <a:r>
              <a:rPr lang="pl-PL" sz="1200" dirty="0">
                <a:solidFill>
                  <a:schemeClr val="tx1"/>
                </a:solidFill>
                <a:effectLst/>
                <a:latin typeface="+mn-lt"/>
                <a:cs typeface="Arial" panose="020B0604020202020204" pitchFamily="34" charset="0"/>
              </a:rPr>
              <a:t> </a:t>
            </a:r>
            <a:r>
              <a:rPr lang="pl-PL" sz="1200" dirty="0" err="1">
                <a:solidFill>
                  <a:schemeClr val="tx1"/>
                </a:solidFill>
                <a:effectLst/>
                <a:latin typeface="+mn-lt"/>
                <a:cs typeface="Arial" panose="020B0604020202020204" pitchFamily="34" charset="0"/>
              </a:rPr>
              <a:t>pipeline</a:t>
            </a:r>
            <a:r>
              <a:rPr lang="pl-PL" sz="1200" dirty="0">
                <a:solidFill>
                  <a:schemeClr val="tx1"/>
                </a:solidFill>
                <a:effectLst/>
                <a:latin typeface="+mn-lt"/>
                <a:cs typeface="Arial" panose="020B0604020202020204" pitchFamily="34" charset="0"/>
              </a:rPr>
              <a:t> of </a:t>
            </a:r>
            <a:r>
              <a:rPr lang="pl-PL" sz="1200" dirty="0" err="1">
                <a:solidFill>
                  <a:schemeClr val="tx1"/>
                </a:solidFill>
                <a:effectLst/>
                <a:latin typeface="+mn-lt"/>
                <a:cs typeface="Arial" panose="020B0604020202020204" pitchFamily="34" charset="0"/>
              </a:rPr>
              <a:t>new</a:t>
            </a:r>
            <a:r>
              <a:rPr lang="pl-PL" sz="1200" dirty="0">
                <a:solidFill>
                  <a:schemeClr val="tx1"/>
                </a:solidFill>
                <a:effectLst/>
                <a:latin typeface="+mn-lt"/>
                <a:cs typeface="Arial" panose="020B0604020202020204" pitchFamily="34" charset="0"/>
              </a:rPr>
              <a:t> </a:t>
            </a:r>
            <a:r>
              <a:rPr lang="pl-PL" sz="1200" dirty="0" err="1">
                <a:solidFill>
                  <a:schemeClr val="tx1"/>
                </a:solidFill>
                <a:effectLst/>
                <a:latin typeface="+mn-lt"/>
                <a:cs typeface="Arial" panose="020B0604020202020204" pitchFamily="34" charset="0"/>
              </a:rPr>
              <a:t>antibacterial</a:t>
            </a:r>
            <a:r>
              <a:rPr lang="pl-PL" sz="1200" dirty="0">
                <a:solidFill>
                  <a:schemeClr val="tx1"/>
                </a:solidFill>
                <a:effectLst/>
                <a:latin typeface="+mn-lt"/>
                <a:cs typeface="Arial" panose="020B0604020202020204" pitchFamily="34" charset="0"/>
              </a:rPr>
              <a:t> </a:t>
            </a:r>
            <a:r>
              <a:rPr lang="pl-PL" sz="1200" dirty="0" err="1">
                <a:solidFill>
                  <a:schemeClr val="tx1"/>
                </a:solidFill>
                <a:effectLst/>
                <a:latin typeface="+mn-lt"/>
                <a:cs typeface="Arial" panose="020B0604020202020204" pitchFamily="34" charset="0"/>
              </a:rPr>
              <a:t>drugs</a:t>
            </a:r>
            <a:r>
              <a:rPr lang="pl-PL" sz="1200" dirty="0">
                <a:solidFill>
                  <a:schemeClr val="tx1"/>
                </a:solidFill>
                <a:effectLst/>
                <a:latin typeface="+mn-lt"/>
                <a:cs typeface="Arial" panose="020B0604020202020204" pitchFamily="34" charset="0"/>
              </a:rPr>
              <a:t> and </a:t>
            </a:r>
            <a:r>
              <a:rPr lang="pl-PL" sz="1200" dirty="0" err="1">
                <a:solidFill>
                  <a:schemeClr val="tx1"/>
                </a:solidFill>
                <a:effectLst/>
                <a:latin typeface="+mn-lt"/>
                <a:cs typeface="Arial" panose="020B0604020202020204" pitchFamily="34" charset="0"/>
              </a:rPr>
              <a:t>therapies</a:t>
            </a:r>
            <a:r>
              <a:rPr lang="pl-PL" sz="1200" dirty="0">
                <a:solidFill>
                  <a:schemeClr val="tx1"/>
                </a:solidFill>
                <a:effectLst/>
                <a:latin typeface="+mn-lt"/>
                <a:cs typeface="Arial" panose="020B0604020202020204" pitchFamily="34" charset="0"/>
              </a:rPr>
              <a:t> </a:t>
            </a:r>
            <a:r>
              <a:rPr lang="pl-PL" sz="1200" dirty="0" err="1">
                <a:solidFill>
                  <a:schemeClr val="tx1"/>
                </a:solidFill>
                <a:effectLst/>
                <a:latin typeface="+mn-lt"/>
                <a:cs typeface="Arial" panose="020B0604020202020204" pitchFamily="34" charset="0"/>
              </a:rPr>
              <a:t>is</a:t>
            </a:r>
            <a:r>
              <a:rPr lang="pl-PL" sz="1200" dirty="0">
                <a:solidFill>
                  <a:schemeClr val="tx1"/>
                </a:solidFill>
                <a:effectLst/>
                <a:latin typeface="+mn-lt"/>
                <a:cs typeface="Arial" panose="020B0604020202020204" pitchFamily="34" charset="0"/>
              </a:rPr>
              <a:t> </a:t>
            </a:r>
            <a:r>
              <a:rPr lang="pl-PL" sz="1200" dirty="0" err="1">
                <a:solidFill>
                  <a:schemeClr val="tx1"/>
                </a:solidFill>
                <a:effectLst/>
                <a:latin typeface="+mn-lt"/>
                <a:cs typeface="Arial" panose="020B0604020202020204" pitchFamily="34" charset="0"/>
              </a:rPr>
              <a:t>critical</a:t>
            </a:r>
            <a:r>
              <a:rPr lang="pl-PL" sz="1200" dirty="0">
                <a:solidFill>
                  <a:schemeClr val="tx1"/>
                </a:solidFill>
                <a:effectLst/>
                <a:latin typeface="+mn-lt"/>
                <a:cs typeface="Arial" panose="020B0604020202020204" pitchFamily="34" charset="0"/>
              </a:rPr>
              <a:t> to </a:t>
            </a:r>
            <a:r>
              <a:rPr lang="pl-PL" sz="1200" dirty="0" err="1">
                <a:solidFill>
                  <a:schemeClr val="tx1"/>
                </a:solidFill>
                <a:effectLst/>
                <a:latin typeface="+mn-lt"/>
                <a:cs typeface="Arial" panose="020B0604020202020204" pitchFamily="34" charset="0"/>
              </a:rPr>
              <a:t>preserve</a:t>
            </a:r>
            <a:r>
              <a:rPr lang="pl-PL" sz="1200" dirty="0">
                <a:solidFill>
                  <a:schemeClr val="tx1"/>
                </a:solidFill>
                <a:effectLst/>
                <a:latin typeface="+mn-lt"/>
                <a:cs typeface="Arial" panose="020B0604020202020204" pitchFamily="34" charset="0"/>
              </a:rPr>
              <a:t> public </a:t>
            </a:r>
            <a:r>
              <a:rPr lang="pl-PL" sz="1200" dirty="0" err="1">
                <a:solidFill>
                  <a:schemeClr val="tx1"/>
                </a:solidFill>
                <a:effectLst/>
                <a:latin typeface="+mn-lt"/>
                <a:cs typeface="Arial" panose="020B0604020202020204" pitchFamily="34" charset="0"/>
              </a:rPr>
              <a:t>health</a:t>
            </a:r>
            <a:r>
              <a:rPr lang="pl-PL" sz="1200" dirty="0">
                <a:solidFill>
                  <a:schemeClr val="tx1"/>
                </a:solidFill>
                <a:effectLst/>
                <a:latin typeface="+mn-lt"/>
                <a:cs typeface="Arial" panose="020B0604020202020204" pitchFamily="34" charset="0"/>
              </a:rPr>
              <a:t>”, </a:t>
            </a:r>
            <a:r>
              <a:rPr lang="pl-PL" sz="1200" dirty="0" err="1">
                <a:solidFill>
                  <a:schemeClr val="tx1"/>
                </a:solidFill>
                <a:effectLst/>
                <a:latin typeface="+mn-lt"/>
                <a:cs typeface="Arial" panose="020B0604020202020204" pitchFamily="34" charset="0"/>
              </a:rPr>
              <a:t>Pew</a:t>
            </a:r>
            <a:r>
              <a:rPr lang="pl-PL" sz="1200" dirty="0">
                <a:solidFill>
                  <a:schemeClr val="tx1"/>
                </a:solidFill>
                <a:effectLst/>
                <a:latin typeface="+mn-lt"/>
                <a:cs typeface="Arial" panose="020B0604020202020204" pitchFamily="34" charset="0"/>
              </a:rPr>
              <a:t> </a:t>
            </a:r>
            <a:r>
              <a:rPr lang="pl-PL" sz="1200" dirty="0" err="1">
                <a:solidFill>
                  <a:schemeClr val="tx1"/>
                </a:solidFill>
                <a:effectLst/>
                <a:latin typeface="+mn-lt"/>
                <a:cs typeface="Arial" panose="020B0604020202020204" pitchFamily="34" charset="0"/>
              </a:rPr>
              <a:t>Charitable</a:t>
            </a:r>
            <a:r>
              <a:rPr lang="pl-PL" sz="1200" dirty="0">
                <a:solidFill>
                  <a:schemeClr val="tx1"/>
                </a:solidFill>
                <a:effectLst/>
                <a:latin typeface="+mn-lt"/>
                <a:cs typeface="Arial" panose="020B0604020202020204" pitchFamily="34" charset="0"/>
              </a:rPr>
              <a:t> </a:t>
            </a:r>
            <a:r>
              <a:rPr lang="pl-PL" sz="1200" dirty="0" err="1">
                <a:solidFill>
                  <a:schemeClr val="tx1"/>
                </a:solidFill>
                <a:effectLst/>
                <a:latin typeface="+mn-lt"/>
                <a:cs typeface="Arial" panose="020B0604020202020204" pitchFamily="34" charset="0"/>
              </a:rPr>
              <a:t>Trusts</a:t>
            </a:r>
            <a:r>
              <a:rPr lang="pl-PL" sz="1200" dirty="0">
                <a:solidFill>
                  <a:schemeClr val="tx1"/>
                </a:solidFill>
                <a:effectLst/>
                <a:latin typeface="+mn-lt"/>
                <a:cs typeface="Arial" panose="020B0604020202020204" pitchFamily="34" charset="0"/>
              </a:rPr>
              <a:t>. Maj 2016.</a:t>
            </a:r>
          </a:p>
        </p:txBody>
      </p:sp>
    </p:spTree>
    <p:extLst>
      <p:ext uri="{BB962C8B-B14F-4D97-AF65-F5344CB8AC3E}">
        <p14:creationId xmlns:p14="http://schemas.microsoft.com/office/powerpoint/2010/main" val="279243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defRPr/>
            </a:pPr>
            <a:r>
              <a:rPr lang="pl-PL" sz="4000" b="1">
                <a:solidFill>
                  <a:schemeClr val="bg1"/>
                </a:solidFill>
                <a:latin typeface="EC Square Sans Pro" panose="020B0506040000020004" pitchFamily="34" charset="0"/>
              </a:rPr>
              <a:t>Co możemy zrobić? </a:t>
            </a: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noAutofit/>
          </a:bodyPr>
          <a:lstStyle/>
          <a:p>
            <a:r>
              <a:rPr lang="pl-PL" sz="1400"/>
              <a:t>EFSA Journal 2024;22(2):8589</a:t>
            </a:r>
          </a:p>
        </p:txBody>
      </p:sp>
      <p:sp>
        <p:nvSpPr>
          <p:cNvPr id="2" name="TextBox 1">
            <a:extLst>
              <a:ext uri="{FF2B5EF4-FFF2-40B4-BE49-F238E27FC236}">
                <a16:creationId xmlns:a16="http://schemas.microsoft.com/office/drawing/2014/main" id="{F6E08699-C296-FF9B-5C81-2FD7B327535F}"/>
              </a:ext>
            </a:extLst>
          </p:cNvPr>
          <p:cNvSpPr txBox="1"/>
          <p:nvPr/>
        </p:nvSpPr>
        <p:spPr>
          <a:xfrm>
            <a:off x="514722" y="3069234"/>
            <a:ext cx="2867728" cy="852170"/>
          </a:xfrm>
          <a:prstGeom prst="rect">
            <a:avLst/>
          </a:prstGeom>
          <a:solidFill>
            <a:schemeClr val="bg1"/>
          </a:solidFill>
        </p:spPr>
        <p:txBody>
          <a:bodyPr wrap="square" lIns="0" tIns="0" rIns="0" bIns="0" rtlCol="0">
            <a:noAutofit/>
          </a:bodyPr>
          <a:lstStyle/>
          <a:p>
            <a:pPr algn="ctr"/>
            <a:r>
              <a:rPr lang="pl-PL"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Ograniczenie stosowania środków przeciwdrobnoustrojowych</a:t>
            </a:r>
          </a:p>
          <a:p>
            <a:pPr algn="ctr"/>
            <a:r>
              <a:rPr lang="pl-PL"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(ograniczenie stosowania łącznie o 20% u ludzi i 50% u zwierząt)</a:t>
            </a:r>
          </a:p>
        </p:txBody>
      </p:sp>
      <p:sp>
        <p:nvSpPr>
          <p:cNvPr id="3" name="TextBox 2">
            <a:extLst>
              <a:ext uri="{FF2B5EF4-FFF2-40B4-BE49-F238E27FC236}">
                <a16:creationId xmlns:a16="http://schemas.microsoft.com/office/drawing/2014/main" id="{B9734170-FB3B-5C22-3C14-0C1DD34E0835}"/>
              </a:ext>
            </a:extLst>
          </p:cNvPr>
          <p:cNvSpPr txBox="1"/>
          <p:nvPr/>
        </p:nvSpPr>
        <p:spPr>
          <a:xfrm>
            <a:off x="4371296" y="3048914"/>
            <a:ext cx="2598014" cy="852170"/>
          </a:xfrm>
          <a:prstGeom prst="rect">
            <a:avLst/>
          </a:prstGeom>
          <a:solidFill>
            <a:schemeClr val="bg1"/>
          </a:solidFill>
        </p:spPr>
        <p:txBody>
          <a:bodyPr wrap="square" lIns="0" tIns="0" rIns="0" bIns="0" rtlCol="0">
            <a:noAutofit/>
          </a:bodyPr>
          <a:lstStyle/>
          <a:p>
            <a:pPr algn="ctr"/>
            <a:r>
              <a:rPr lang="pl-PL"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Większy nacisk na zapobieganie zakażeniom i ich kontrolę</a:t>
            </a:r>
          </a:p>
          <a:p>
            <a:pPr algn="ctr"/>
            <a:r>
              <a:rPr lang="pl-PL"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(szczepienia i lepsza higiena)</a:t>
            </a:r>
          </a:p>
        </p:txBody>
      </p:sp>
      <p:sp>
        <p:nvSpPr>
          <p:cNvPr id="4" name="TextBox 3">
            <a:extLst>
              <a:ext uri="{FF2B5EF4-FFF2-40B4-BE49-F238E27FC236}">
                <a16:creationId xmlns:a16="http://schemas.microsoft.com/office/drawing/2014/main" id="{3E5C7FFE-DE20-15F3-EE2D-D2F88B39E44C}"/>
              </a:ext>
            </a:extLst>
          </p:cNvPr>
          <p:cNvSpPr txBox="1"/>
          <p:nvPr/>
        </p:nvSpPr>
        <p:spPr>
          <a:xfrm>
            <a:off x="7958156" y="3069234"/>
            <a:ext cx="3418080" cy="975716"/>
          </a:xfrm>
          <a:prstGeom prst="rect">
            <a:avLst/>
          </a:prstGeom>
          <a:solidFill>
            <a:schemeClr val="bg1"/>
          </a:solidFill>
        </p:spPr>
        <p:txBody>
          <a:bodyPr wrap="square" lIns="0" tIns="0" rIns="0" bIns="0" rtlCol="0">
            <a:noAutofit/>
          </a:bodyPr>
          <a:lstStyle/>
          <a:p>
            <a:pPr algn="ctr"/>
            <a:r>
              <a:rPr lang="pl-PL"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Odpowiedzialne i ostrożne stosowanie środków przeciwdrobnoustrojowych</a:t>
            </a:r>
          </a:p>
          <a:p>
            <a:pPr algn="ctr"/>
            <a:r>
              <a:rPr lang="pl-PL"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(dostępność testów diagnostycznych w celu selektywnego stosowania środków przeciwdrobnoustrojowych i przestrzeganie wytycznych dotyczących leczenia)</a:t>
            </a:r>
          </a:p>
        </p:txBody>
      </p:sp>
      <p:sp>
        <p:nvSpPr>
          <p:cNvPr id="5" name="TextBox 4">
            <a:extLst>
              <a:ext uri="{FF2B5EF4-FFF2-40B4-BE49-F238E27FC236}">
                <a16:creationId xmlns:a16="http://schemas.microsoft.com/office/drawing/2014/main" id="{05C826E6-D9D9-5C16-5989-E3C6B1A525FF}"/>
              </a:ext>
            </a:extLst>
          </p:cNvPr>
          <p:cNvSpPr txBox="1"/>
          <p:nvPr/>
        </p:nvSpPr>
        <p:spPr>
          <a:xfrm>
            <a:off x="2514600" y="5840266"/>
            <a:ext cx="3207614" cy="975716"/>
          </a:xfrm>
          <a:prstGeom prst="rect">
            <a:avLst/>
          </a:prstGeom>
          <a:solidFill>
            <a:schemeClr val="bg1"/>
          </a:solidFill>
        </p:spPr>
        <p:txBody>
          <a:bodyPr wrap="square" lIns="0" tIns="0" rIns="0" bIns="0" rtlCol="0">
            <a:noAutofit/>
          </a:bodyPr>
          <a:lstStyle/>
          <a:p>
            <a:pPr algn="ctr"/>
            <a:r>
              <a:rPr lang="pl-PL"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Dane uzupełniające do przyszłej analizy związku między spożyciem środków przeciwdrobnoustrojowych a opornością</a:t>
            </a:r>
          </a:p>
        </p:txBody>
      </p:sp>
      <p:sp>
        <p:nvSpPr>
          <p:cNvPr id="6" name="TextBox 5">
            <a:extLst>
              <a:ext uri="{FF2B5EF4-FFF2-40B4-BE49-F238E27FC236}">
                <a16:creationId xmlns:a16="http://schemas.microsoft.com/office/drawing/2014/main" id="{11964DA9-8753-A2C5-AA45-6E9BFD9039CF}"/>
              </a:ext>
            </a:extLst>
          </p:cNvPr>
          <p:cNvSpPr txBox="1"/>
          <p:nvPr/>
        </p:nvSpPr>
        <p:spPr>
          <a:xfrm>
            <a:off x="6096000" y="5856343"/>
            <a:ext cx="2910028" cy="975716"/>
          </a:xfrm>
          <a:prstGeom prst="rect">
            <a:avLst/>
          </a:prstGeom>
          <a:solidFill>
            <a:schemeClr val="bg1"/>
          </a:solidFill>
        </p:spPr>
        <p:txBody>
          <a:bodyPr wrap="square" lIns="0" tIns="0" rIns="0" bIns="0" rtlCol="0">
            <a:noAutofit/>
          </a:bodyPr>
          <a:lstStyle/>
          <a:p>
            <a:pPr algn="ctr"/>
            <a:r>
              <a:rPr lang="pl-PL"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Badania ukierunkowane na zrozumienie przenoszenia oporności na środki przeciwdrobnoustrojowe</a:t>
            </a:r>
          </a:p>
        </p:txBody>
      </p:sp>
    </p:spTree>
    <p:extLst>
      <p:ext uri="{BB962C8B-B14F-4D97-AF65-F5344CB8AC3E}">
        <p14:creationId xmlns:p14="http://schemas.microsoft.com/office/powerpoint/2010/main" val="878819919"/>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f327815-79d0-4fc2-8b8d-cf7e72fbbfb7" xsi:nil="true"/>
    <lcf76f155ced4ddcb4097134ff3c332f xmlns="647396e3-6a7c-49e4-86bb-38ecec5b669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customXml/itemProps2.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3.xml><?xml version="1.0" encoding="utf-8"?>
<ds:datastoreItem xmlns:ds="http://schemas.openxmlformats.org/officeDocument/2006/customXml" ds:itemID="{8FDE51D6-E3AC-49CE-A134-894490271404}"/>
</file>

<file path=docProps/app.xml><?xml version="1.0" encoding="utf-8"?>
<Properties xmlns="http://schemas.openxmlformats.org/officeDocument/2006/extended-properties" xmlns:vt="http://schemas.openxmlformats.org/officeDocument/2006/docPropsVTypes">
  <Template/>
  <TotalTime>126</TotalTime>
  <Words>4548</Words>
  <Application>Microsoft Office PowerPoint</Application>
  <PresentationFormat>Custom</PresentationFormat>
  <Paragraphs>711</Paragraphs>
  <Slides>23</Slides>
  <Notes>22</Notes>
  <HiddenSlides>1</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23</vt:i4>
      </vt:variant>
    </vt:vector>
  </HeadingPairs>
  <TitlesOfParts>
    <vt:vector size="42" baseType="lpstr">
      <vt:lpstr>Adobe Clean DC</vt:lpstr>
      <vt:lpstr>Arial</vt:lpstr>
      <vt:lpstr>Arial</vt:lpstr>
      <vt:lpstr>Calibri</vt:lpstr>
      <vt:lpstr>Calibri Light</vt:lpstr>
      <vt:lpstr>EC Square Sans Pro</vt:lpstr>
      <vt:lpstr>ECSquareSansPro-Regular</vt:lpstr>
      <vt:lpstr>Google Sans</vt:lpstr>
      <vt:lpstr>Montserrat</vt:lpstr>
      <vt:lpstr>Open Sans</vt:lpstr>
      <vt:lpstr>Raleway</vt:lpstr>
      <vt:lpstr>Roboto</vt:lpstr>
      <vt:lpstr>Segoe UI</vt:lpstr>
      <vt:lpstr>Tahoma</vt:lpstr>
      <vt:lpstr>Times New Roman</vt:lpstr>
      <vt:lpstr>Verdana</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Desktop DS</cp:lastModifiedBy>
  <cp:revision>296</cp:revision>
  <dcterms:created xsi:type="dcterms:W3CDTF">2023-11-20T15:58:16Z</dcterms:created>
  <dcterms:modified xsi:type="dcterms:W3CDTF">2024-09-26T10:08:09Z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ies>
</file>