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diagrams/data2.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25.xml" ContentType="application/vnd.openxmlformats-officedocument.presentationml.slideLayout+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9.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Masters/notesMaster1.xml" ContentType="application/vnd.openxmlformats-officedocument.presentationml.notesMaster+xml"/>
  <Override PartName="/ppt/diagrams/colors1.xml" ContentType="application/vnd.openxmlformats-officedocument.drawingml.diagramColors+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theme/theme1.xml" ContentType="application/vnd.openxmlformats-officedocument.theme+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Lst>
  <p:notesMasterIdLst>
    <p:notesMasterId r:id="rId24"/>
  </p:notesMasterIdLst>
  <p:sldIdLst>
    <p:sldId id="261" r:id="rId3"/>
    <p:sldId id="2435" r:id="rId4"/>
    <p:sldId id="265" r:id="rId5"/>
    <p:sldId id="269" r:id="rId6"/>
    <p:sldId id="2437" r:id="rId7"/>
    <p:sldId id="263" r:id="rId8"/>
    <p:sldId id="2438" r:id="rId9"/>
    <p:sldId id="2439" r:id="rId10"/>
    <p:sldId id="257" r:id="rId11"/>
    <p:sldId id="2440" r:id="rId12"/>
    <p:sldId id="2423" r:id="rId13"/>
    <p:sldId id="2424" r:id="rId14"/>
    <p:sldId id="2429" r:id="rId15"/>
    <p:sldId id="2430" r:id="rId16"/>
    <p:sldId id="2447" r:id="rId17"/>
    <p:sldId id="2443" r:id="rId18"/>
    <p:sldId id="2444" r:id="rId19"/>
    <p:sldId id="2445" r:id="rId20"/>
    <p:sldId id="2446" r:id="rId21"/>
    <p:sldId id="2448" r:id="rId22"/>
    <p:sldId id="270" r:id="rId23"/>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CCFFFF"/>
    <a:srgbClr val="ECEBEB"/>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D67C0C-2DA8-96DC-C7AF-6078FD8D2BDE}" v="8" dt="2024-09-17T15:31:29.28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800" autoAdjust="0"/>
  </p:normalViewPr>
  <p:slideViewPr>
    <p:cSldViewPr>
      <p:cViewPr varScale="1">
        <p:scale>
          <a:sx n="67" d="100"/>
          <a:sy n="67" d="100"/>
        </p:scale>
        <p:origin x="2238"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EC Square Sans Pro"/>
            </a:rPr>
            <a:t>ONLY for exceptional cases (when risk infection very high/consequences severe)</a:t>
          </a:r>
          <a:endParaRPr lang="LID4096" sz="12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ONLY when the risk of spread of an infection or of an infectious disease in the group of animals is high</a:t>
          </a:r>
          <a:endParaRPr lang="LID4096" sz="12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where no other appropriate alternatives are available</a:t>
          </a:r>
          <a:endParaRPr lang="LID4096" sz="12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17/09/2024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‹Nº›</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endParaRPr lang="fr-BE" sz="1400" b="1" dirty="0">
              <a:solidFill>
                <a:srgbClr val="FF9966"/>
              </a:solidFill>
            </a:endParaRPr>
          </a:p>
          <a:p>
            <a:r>
              <a:rPr lang="fr-BE" sz="1400" b="1" dirty="0">
                <a:solidFill>
                  <a:srgbClr val="FF9966"/>
                </a:solidFill>
              </a:rPr>
              <a:t>If not:</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dirty="0" err="1">
                <a:solidFill>
                  <a:srgbClr val="009900"/>
                </a:solidFill>
              </a:rPr>
              <a:t>terrestrial</a:t>
            </a:r>
            <a:r>
              <a:rPr lang="fr-BE" sz="1400" b="1" dirty="0">
                <a:solidFill>
                  <a:srgbClr val="009900"/>
                </a:solidFill>
              </a:rPr>
              <a:t> animal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49263" lvl="5"/>
            <a:endParaRPr lang="fr-BE" sz="1400" dirty="0"/>
          </a:p>
          <a:p>
            <a:pPr marL="449263" lvl="5"/>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p>
          <a:p>
            <a:pPr marL="449263" lvl="1"/>
            <a:r>
              <a:rPr lang="fr-BE" sz="1400" dirty="0"/>
              <a:t>for use in </a:t>
            </a:r>
            <a:r>
              <a:rPr lang="fr-BE" sz="1400" b="1" u="sng" dirty="0">
                <a:solidFill>
                  <a:srgbClr val="009900"/>
                </a:solidFill>
              </a:rPr>
              <a:t>non-</a:t>
            </a:r>
            <a:r>
              <a:rPr lang="fr-BE" sz="1400" b="1" u="sng" dirty="0" err="1">
                <a:solidFill>
                  <a:srgbClr val="009900"/>
                </a:solidFill>
              </a:rPr>
              <a:t>food</a:t>
            </a:r>
            <a:r>
              <a:rPr lang="fr-BE" sz="1400" b="1" u="sng" dirty="0">
                <a:solidFill>
                  <a:srgbClr val="009900"/>
                </a:solidFill>
              </a:rPr>
              <a:t>-</a:t>
            </a:r>
            <a:r>
              <a:rPr lang="fr-BE" sz="1400" b="1" u="sng" dirty="0" err="1">
                <a:solidFill>
                  <a:srgbClr val="009900"/>
                </a:solidFill>
              </a:rPr>
              <a:t>producing</a:t>
            </a:r>
            <a:r>
              <a:rPr lang="fr-BE" sz="1400" b="1" u="sng" dirty="0">
                <a:solidFill>
                  <a:srgbClr val="009900"/>
                </a:solidFill>
              </a:rPr>
              <a:t> animal </a:t>
            </a:r>
            <a:r>
              <a:rPr lang="fr-BE" sz="1400" dirty="0"/>
              <a:t>for the </a:t>
            </a:r>
            <a:r>
              <a:rPr lang="fr-BE" sz="1400" b="1" u="sng" dirty="0" err="1">
                <a:solidFill>
                  <a:srgbClr val="FF9966"/>
                </a:solidFill>
              </a:rPr>
              <a:t>same</a:t>
            </a:r>
            <a:r>
              <a:rPr lang="fr-BE" sz="1400" b="1" u="sng" dirty="0">
                <a:solidFill>
                  <a:srgbClr val="FF9966"/>
                </a:solidFill>
              </a:rPr>
              <a:t> indication</a:t>
            </a:r>
            <a:r>
              <a:rPr lang="fr-BE" sz="1400" dirty="0"/>
              <a:t>.</a:t>
            </a:r>
          </a:p>
          <a:p>
            <a:pPr marL="449263" lvl="1"/>
            <a:endParaRPr lang="fr-BE" sz="1400" dirty="0"/>
          </a:p>
          <a:p>
            <a:pPr marL="449263" lvl="1"/>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a:t>
            </a:r>
          </a:p>
          <a:p>
            <a:pPr marL="457200" lvl="1" indent="-457200">
              <a:buFont typeface="+mj-lt"/>
              <a:buAutoNum type="alphaLcParenR" startAt="3"/>
            </a:pPr>
            <a:endParaRPr lang="fr-BE" sz="1400" b="1" dirty="0"/>
          </a:p>
          <a:p>
            <a:pPr marL="457200" lvl="6" indent="0" algn="l" defTabSz="914400" rtl="0" eaLnBrk="1" latinLnBrk="0" hangingPunct="1">
              <a:buFont typeface="+mj-lt"/>
              <a:buNone/>
            </a:pPr>
            <a:r>
              <a:rPr lang="fr-BE" sz="1400" kern="1200" dirty="0">
                <a:solidFill>
                  <a:schemeClr val="tx1"/>
                </a:solidFill>
                <a:latin typeface="+mn-lt"/>
                <a:ea typeface="+mn-ea"/>
                <a:cs typeface="+mn-cs"/>
              </a:rPr>
              <a:t>if none, </a:t>
            </a:r>
            <a:r>
              <a:rPr lang="fr-BE" sz="1400" kern="1200" dirty="0" err="1">
                <a:solidFill>
                  <a:schemeClr val="tx1"/>
                </a:solidFill>
                <a:latin typeface="+mn-lt"/>
                <a:ea typeface="+mn-ea"/>
                <a:cs typeface="+mn-cs"/>
              </a:rPr>
              <a:t>then</a:t>
            </a:r>
            <a:endParaRPr lang="fr-BE" sz="1400" kern="1200" dirty="0">
              <a:solidFill>
                <a:schemeClr val="tx1"/>
              </a:solidFill>
              <a:latin typeface="+mn-lt"/>
              <a:ea typeface="+mn-ea"/>
              <a:cs typeface="+mn-cs"/>
            </a:endParaRPr>
          </a:p>
          <a:p>
            <a:pPr marL="457200" lvl="1" indent="-457200">
              <a:buFont typeface="+mj-lt"/>
              <a:buAutoNum type="alphaLcParenR" startAt="3"/>
            </a:pPr>
            <a:endParaRPr lang="fr-BE" sz="1400" dirty="0"/>
          </a:p>
          <a:p>
            <a:pPr marL="457200" lvl="1" indent="-457200">
              <a:buFont typeface="+mj-lt"/>
              <a:buAutoNum type="alphaLcParenR" startAt="3"/>
            </a:pPr>
            <a:r>
              <a:rPr lang="fr-BE" sz="1400" dirty="0"/>
              <a:t>Product </a:t>
            </a:r>
            <a:r>
              <a:rPr lang="fr-BE" sz="1400" b="1" dirty="0" err="1"/>
              <a:t>prepared</a:t>
            </a:r>
            <a:r>
              <a:rPr lang="fr-BE" sz="1400" b="1" dirty="0"/>
              <a:t> </a:t>
            </a:r>
            <a:r>
              <a:rPr lang="fr-BE" sz="1400" b="1" dirty="0" err="1"/>
              <a:t>extemporaneously</a:t>
            </a:r>
            <a:r>
              <a:rPr lang="fr-BE" sz="1400" b="1" dirty="0"/>
              <a:t>. </a:t>
            </a:r>
          </a:p>
          <a:p>
            <a:pPr marL="457200" lvl="1" indent="-457200">
              <a:buFont typeface="+mj-lt"/>
              <a:buAutoNum type="alphaLcParenR" startAt="3"/>
            </a:pPr>
            <a:endParaRPr lang="fr-BE" sz="1400" b="1" dirty="0"/>
          </a:p>
          <a:p>
            <a:pPr marL="457200" lvl="2" indent="0">
              <a:buFont typeface="+mj-lt"/>
              <a:buNone/>
            </a:pPr>
            <a:r>
              <a:rPr lang="fr-BE" sz="1400" dirty="0"/>
              <a:t>if none, </a:t>
            </a:r>
            <a:r>
              <a:rPr lang="fr-BE" sz="1400" dirty="0" err="1"/>
              <a:t>then</a:t>
            </a:r>
            <a:endParaRPr lang="fr-BE" sz="1400" b="1" dirty="0"/>
          </a:p>
          <a:p>
            <a:pPr marL="457200" lvl="1" indent="-457200">
              <a:buFont typeface="+mj-lt"/>
              <a:buAutoNum type="alphaLcParenR" startAt="3"/>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endParaRPr lang="en-GB" sz="1400" b="1" dirty="0">
              <a:solidFill>
                <a:srgbClr val="FF9966"/>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69925" y="436563"/>
            <a:ext cx="4484688" cy="2524125"/>
          </a:xfrm>
        </p:spPr>
      </p:sp>
      <p:sp>
        <p:nvSpPr>
          <p:cNvPr id="3" name="Marcador de notas 2"/>
          <p:cNvSpPr>
            <a:spLocks noGrp="1"/>
          </p:cNvSpPr>
          <p:nvPr>
            <p:ph type="body" idx="1"/>
          </p:nvPr>
        </p:nvSpPr>
        <p:spPr>
          <a:xfrm>
            <a:off x="345861" y="3021107"/>
            <a:ext cx="6042454" cy="3884518"/>
          </a:xfrm>
        </p:spPr>
        <p:txBody>
          <a:bodyPr/>
          <a:lstStyle/>
          <a:p>
            <a:r>
              <a:rPr lang="en-US" dirty="0"/>
              <a:t>Article 114 Use of medicinal products for food-producing </a:t>
            </a:r>
            <a:r>
              <a:rPr lang="en-US" b="1" dirty="0"/>
              <a:t>aquatic</a:t>
            </a:r>
            <a:r>
              <a:rPr lang="en-US" dirty="0"/>
              <a:t> species </a:t>
            </a:r>
          </a:p>
          <a:p>
            <a:br>
              <a:rPr lang="en-US" dirty="0"/>
            </a:br>
            <a:r>
              <a:rPr lang="en-US" dirty="0"/>
              <a:t>1. By way of derogation from Article 106(1), where there is no </a:t>
            </a:r>
            <a:r>
              <a:rPr lang="en-US" dirty="0" err="1"/>
              <a:t>authorised</a:t>
            </a:r>
            <a:r>
              <a:rPr lang="en-US" dirty="0"/>
              <a:t> </a:t>
            </a:r>
            <a:r>
              <a:rPr lang="en-US" dirty="0" err="1"/>
              <a:t>vmp</a:t>
            </a:r>
            <a:r>
              <a:rPr lang="en-US" dirty="0"/>
              <a:t> in a MS for an indication concerning </a:t>
            </a:r>
            <a:r>
              <a:rPr lang="en-US" b="1" u="sng" dirty="0"/>
              <a:t>a food-producing </a:t>
            </a:r>
            <a:r>
              <a:rPr lang="en-US" b="1" u="sng" dirty="0">
                <a:solidFill>
                  <a:srgbClr val="FF33CC"/>
                </a:solidFill>
              </a:rPr>
              <a:t>aquatic</a:t>
            </a:r>
            <a:r>
              <a:rPr lang="en-US" b="1" u="sng" dirty="0"/>
              <a:t> species</a:t>
            </a:r>
            <a:r>
              <a:rPr lang="en-US" dirty="0"/>
              <a:t>, the veterinarian responsible may, …… </a:t>
            </a:r>
          </a:p>
          <a:p>
            <a:pPr marL="199088" indent="-199088">
              <a:buAutoNum type="alphaLcParenBoth"/>
            </a:pPr>
            <a:r>
              <a:rPr lang="en-US" dirty="0"/>
              <a:t>a veterinary medicinal product </a:t>
            </a:r>
            <a:r>
              <a:rPr lang="en-US" dirty="0" err="1"/>
              <a:t>authorised</a:t>
            </a:r>
            <a:r>
              <a:rPr lang="en-US" dirty="0"/>
              <a:t> under this Regulation </a:t>
            </a:r>
            <a:r>
              <a:rPr lang="en-US" b="1" dirty="0">
                <a:solidFill>
                  <a:srgbClr val="6BB188"/>
                </a:solidFill>
              </a:rPr>
              <a:t>in the relevant MS or in another MS</a:t>
            </a:r>
            <a:r>
              <a:rPr lang="en-US" dirty="0">
                <a:solidFill>
                  <a:srgbClr val="6BB188"/>
                </a:solidFill>
              </a:rPr>
              <a:t> </a:t>
            </a:r>
            <a:r>
              <a:rPr lang="en-US" dirty="0"/>
              <a:t>for use in the </a:t>
            </a:r>
            <a:r>
              <a:rPr lang="en-US" b="1" dirty="0"/>
              <a:t>same or in another food-producing </a:t>
            </a:r>
            <a:r>
              <a:rPr lang="en-US" b="1" dirty="0">
                <a:solidFill>
                  <a:srgbClr val="FF33CC"/>
                </a:solidFill>
              </a:rPr>
              <a:t>aquatic </a:t>
            </a:r>
            <a:r>
              <a:rPr lang="en-US" b="1" dirty="0"/>
              <a:t>species </a:t>
            </a:r>
            <a:r>
              <a:rPr lang="en-US" dirty="0"/>
              <a:t>and for the </a:t>
            </a:r>
            <a:r>
              <a:rPr lang="en-US" b="1" dirty="0"/>
              <a:t>same indication or for another indication</a:t>
            </a:r>
            <a:r>
              <a:rPr lang="en-US" dirty="0"/>
              <a:t>; </a:t>
            </a:r>
          </a:p>
          <a:p>
            <a:pPr marL="199088" indent="-199088">
              <a:buAutoNum type="alphaLcParenBoth"/>
            </a:pPr>
            <a:r>
              <a:rPr lang="en-US" dirty="0"/>
              <a:t>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solidFill>
                  <a:srgbClr val="FF0000"/>
                </a:solidFill>
              </a:rPr>
              <a:t>containing a </a:t>
            </a:r>
            <a:r>
              <a:rPr lang="en-US" b="1" dirty="0">
                <a:solidFill>
                  <a:srgbClr val="FF0000"/>
                </a:solidFill>
              </a:rPr>
              <a:t>substance present in the list</a:t>
            </a:r>
            <a:r>
              <a:rPr lang="en-US" dirty="0">
                <a:solidFill>
                  <a:srgbClr val="FF0000"/>
                </a:solidFill>
              </a:rPr>
              <a:t> established in accordance with paragraph 3</a:t>
            </a:r>
            <a:r>
              <a:rPr lang="en-US" dirty="0"/>
              <a:t>; </a:t>
            </a:r>
          </a:p>
          <a:p>
            <a:pPr marL="199088" indent="-199088">
              <a:buAutoNum type="alphaLcParenBoth"/>
            </a:pPr>
            <a:r>
              <a:rPr lang="en-US" dirty="0"/>
              <a:t>a medicinal </a:t>
            </a:r>
            <a:r>
              <a:rPr lang="en-US" b="1" dirty="0"/>
              <a:t>product for human use </a:t>
            </a:r>
            <a:r>
              <a:rPr lang="en-US" dirty="0" err="1"/>
              <a:t>authorised</a:t>
            </a:r>
            <a:r>
              <a:rPr lang="en-US" dirty="0"/>
              <a:t> in accordance with Directive 2001/83/EC or Regulation (EC) No 726/2004 and </a:t>
            </a:r>
            <a:r>
              <a:rPr lang="en-US" dirty="0">
                <a:solidFill>
                  <a:srgbClr val="FF0000"/>
                </a:solidFill>
              </a:rPr>
              <a:t>containing substances present in the list established in accordance with paragraph 3 of this Article</a:t>
            </a:r>
            <a:r>
              <a:rPr lang="en-US" dirty="0"/>
              <a:t>; or </a:t>
            </a:r>
          </a:p>
          <a:p>
            <a:pPr marL="199088" indent="-199088">
              <a:buAutoNum type="alphaLcParenBoth"/>
            </a:pPr>
            <a:r>
              <a:rPr lang="en-US" dirty="0"/>
              <a:t>a veterinary medicinal product </a:t>
            </a:r>
            <a:r>
              <a:rPr lang="en-US" b="1" dirty="0"/>
              <a:t>prepared extemporaneously </a:t>
            </a:r>
            <a:r>
              <a:rPr lang="en-US" dirty="0"/>
              <a:t>in accordance with the terms of a veterinary prescription. </a:t>
            </a:r>
          </a:p>
          <a:p>
            <a:endParaRPr lang="en-US" dirty="0"/>
          </a:p>
          <a:p>
            <a:r>
              <a:rPr lang="en-US" dirty="0"/>
              <a:t>2. By way of derogation from points (b) and (c) of paragraph 1, and </a:t>
            </a:r>
            <a:r>
              <a:rPr lang="en-US" b="1" dirty="0"/>
              <a:t>until the list referred to in paragraph 3 is established</a:t>
            </a:r>
            <a:r>
              <a:rPr lang="en-US" dirty="0"/>
              <a:t>, the veterinarian responsible may,</a:t>
            </a:r>
          </a:p>
          <a:p>
            <a:pPr marL="228600" indent="-228600">
              <a:buAutoNum type="alphaLcParenR"/>
            </a:pPr>
            <a:r>
              <a:rPr lang="en-US" dirty="0"/>
              <a:t>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a:t>
            </a:r>
          </a:p>
          <a:p>
            <a:pPr marL="228600" indent="-228600">
              <a:buAutoNum type="alphaLcParenR"/>
            </a:pPr>
            <a:r>
              <a:rPr lang="en-US" dirty="0"/>
              <a:t>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199088" indent="-199088">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which may be used in food-producing aquatic animals</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13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aquatic</a:t>
            </a:r>
            <a:r>
              <a:rPr lang="fr-BE" sz="1400" b="1" dirty="0">
                <a:solidFill>
                  <a:srgbClr val="009900"/>
                </a:solidFill>
              </a:rPr>
              <a:t>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8945" lvl="1"/>
            <a:r>
              <a:rPr lang="fr-BE" sz="1400" dirty="0"/>
              <a:t>for use in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terrestrial</a:t>
            </a:r>
            <a:r>
              <a:rPr lang="fr-BE" sz="1400" b="1" dirty="0">
                <a:solidFill>
                  <a:srgbClr val="009900"/>
                </a:solidFill>
              </a:rPr>
              <a:t> animal *</a:t>
            </a:r>
            <a:endParaRPr lang="fr-BE" sz="1400" b="1" dirty="0">
              <a:solidFill>
                <a:srgbClr val="009900"/>
              </a:solidFill>
              <a:ea typeface="Calibri"/>
              <a:cs typeface="Calibri"/>
            </a:endParaRPr>
          </a:p>
          <a:p>
            <a:pPr marL="449263" lvl="1"/>
            <a:r>
              <a:rPr lang="fr-BE" sz="1400" b="1" i="1" u="sng" dirty="0" err="1">
                <a:solidFill>
                  <a:schemeClr val="tx1"/>
                </a:solidFill>
              </a:rPr>
              <a:t>containing</a:t>
            </a:r>
            <a:r>
              <a:rPr lang="fr-BE" sz="1400" b="1" i="1" u="sng" dirty="0">
                <a:solidFill>
                  <a:schemeClr val="tx1"/>
                </a:solidFill>
              </a:rPr>
              <a:t> a substance </a:t>
            </a:r>
            <a:r>
              <a:rPr lang="fr-BE" sz="1400" b="1" i="1" u="sng" dirty="0" err="1">
                <a:solidFill>
                  <a:schemeClr val="tx1"/>
                </a:solidFill>
              </a:rPr>
              <a:t>present</a:t>
            </a:r>
            <a:r>
              <a:rPr lang="fr-BE" sz="1400" b="1" i="1" u="sng" dirty="0">
                <a:solidFill>
                  <a:schemeClr val="tx1"/>
                </a:solidFill>
              </a:rPr>
              <a:t> on the </a:t>
            </a:r>
            <a:r>
              <a:rPr lang="fr-BE" sz="1400" b="1" i="1" u="sng" dirty="0" err="1">
                <a:solidFill>
                  <a:schemeClr val="tx1"/>
                </a:solidFill>
              </a:rPr>
              <a:t>list</a:t>
            </a:r>
            <a:r>
              <a:rPr lang="fr-BE" sz="1400" i="1" u="sng"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 *</a:t>
            </a:r>
            <a:endParaRPr lang="fr-BE" sz="1400" b="1" dirty="0">
              <a:ea typeface="Calibri"/>
              <a:cs typeface="Calibri"/>
            </a:endParaRPr>
          </a:p>
          <a:p>
            <a:pPr marL="449263" lvl="2"/>
            <a:r>
              <a:rPr lang="fr-BE" sz="1400" b="1" i="1" u="sng" dirty="0" err="1"/>
              <a:t>containing</a:t>
            </a:r>
            <a:r>
              <a:rPr lang="fr-BE" sz="1400" b="1" i="1" u="sng" dirty="0"/>
              <a:t> substances </a:t>
            </a:r>
            <a:r>
              <a:rPr lang="fr-BE" sz="1400" b="1" i="1" u="sng" dirty="0" err="1"/>
              <a:t>present</a:t>
            </a:r>
            <a:r>
              <a:rPr lang="fr-BE" sz="1400" b="1" i="1" u="sng" dirty="0"/>
              <a:t> on the </a:t>
            </a:r>
            <a:r>
              <a:rPr lang="fr-BE" sz="1400" b="1" i="1" u="sng" dirty="0" err="1"/>
              <a:t>list</a:t>
            </a:r>
            <a:r>
              <a:rPr lang="fr-BE" sz="1400" b="1" i="1"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0" lvl="1"/>
            <a:r>
              <a:rPr lang="fr-BE" sz="1400" dirty="0"/>
              <a:t>D) Product </a:t>
            </a:r>
            <a:r>
              <a:rPr lang="fr-BE" sz="1400" b="1" dirty="0" err="1"/>
              <a:t>prepared</a:t>
            </a:r>
            <a:r>
              <a:rPr lang="fr-BE" sz="1400" b="1" dirty="0"/>
              <a:t> </a:t>
            </a:r>
            <a:r>
              <a:rPr lang="fr-BE" sz="1400" b="1" dirty="0" err="1"/>
              <a:t>extemporaneously</a:t>
            </a:r>
            <a:r>
              <a:rPr lang="fr-BE" sz="1400" b="1" dirty="0"/>
              <a:t>. </a:t>
            </a:r>
            <a:endParaRPr lang="fr-BE" sz="1400" b="1" dirty="0">
              <a:ea typeface="Calibri" panose="020F0502020204030204"/>
              <a:cs typeface="Calibri" panose="020F0502020204030204"/>
            </a:endParaRP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p>
          <a:p>
            <a:pPr marL="449263" lvl="2"/>
            <a:endParaRPr kumimoji="0" lang="en-US" sz="1400" b="1" i="0" u="none" strike="noStrike" kern="0" cap="none" spc="0" normalizeH="0" baseline="0" noProof="0" dirty="0">
              <a:ln>
                <a:noFill/>
              </a:ln>
              <a:solidFill>
                <a:srgbClr val="FF9966"/>
              </a:solidFill>
              <a:effectLst/>
              <a:uLnTx/>
              <a:uFillTx/>
            </a:endParaRPr>
          </a:p>
          <a:p>
            <a:pPr marL="449263" lvl="2"/>
            <a:r>
              <a:rPr kumimoji="0" lang="en-US" sz="1400" b="1" i="0" u="none" strike="noStrike" kern="0" cap="none" spc="0" normalizeH="0" baseline="0" noProof="0" dirty="0">
                <a:ln>
                  <a:noFill/>
                </a:ln>
                <a:solidFill>
                  <a:srgbClr val="FF9966"/>
                </a:solidFill>
                <a:effectLst/>
                <a:uLnTx/>
                <a:uFillTx/>
              </a:rPr>
              <a:t>Commission must make a list, when list is available b) and c) only products from the list</a:t>
            </a:r>
          </a:p>
          <a:p>
            <a:r>
              <a:rPr lang="en-US" kern="0">
                <a:solidFill>
                  <a:srgbClr val="FF9966"/>
                </a:solidFill>
              </a:rPr>
              <a:t>by 2027 the Commission will adopt a regulation with a list of substances and then the products used under b) and c) should contain only substances included in that list.</a:t>
            </a:r>
            <a:endParaRPr lang="en-US">
              <a:ea typeface="Calibri" panose="020F0502020204030204"/>
              <a:cs typeface="Calibri" panose="020F0502020204030204"/>
            </a:endParaRPr>
          </a:p>
          <a:p>
            <a:pPr marL="448945" lvl="2"/>
            <a:endParaRPr lang="en-US" sz="1400" b="1" kern="0" dirty="0">
              <a:solidFill>
                <a:srgbClr val="FF9966"/>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3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Note </a:t>
            </a:r>
            <a:r>
              <a:rPr lang="es-ES" dirty="0" err="1"/>
              <a:t>to</a:t>
            </a:r>
            <a:r>
              <a:rPr lang="es-ES" dirty="0"/>
              <a:t> </a:t>
            </a:r>
            <a:r>
              <a:rPr lang="es-ES" dirty="0" err="1"/>
              <a:t>trainers</a:t>
            </a:r>
            <a:r>
              <a:rPr lang="es-ES" dirty="0"/>
              <a:t>: </a:t>
            </a:r>
            <a:r>
              <a:rPr lang="es-ES" dirty="0" err="1"/>
              <a:t>This</a:t>
            </a:r>
            <a:r>
              <a:rPr lang="es-ES" dirty="0"/>
              <a:t> </a:t>
            </a:r>
            <a:r>
              <a:rPr lang="es-ES" dirty="0" err="1"/>
              <a:t>slide</a:t>
            </a:r>
            <a:r>
              <a:rPr lang="es-ES" dirty="0"/>
              <a:t> comes back </a:t>
            </a:r>
            <a:r>
              <a:rPr lang="es-ES" dirty="0" err="1"/>
              <a:t>to</a:t>
            </a:r>
            <a:r>
              <a:rPr lang="es-ES" dirty="0"/>
              <a:t> </a:t>
            </a:r>
            <a:r>
              <a:rPr lang="es-ES" dirty="0" err="1"/>
              <a:t>other</a:t>
            </a:r>
            <a:r>
              <a:rPr lang="es-ES" dirty="0"/>
              <a:t> </a:t>
            </a:r>
            <a:r>
              <a:rPr lang="es-ES" dirty="0" err="1"/>
              <a:t>parts</a:t>
            </a:r>
            <a:r>
              <a:rPr lang="es-ES" dirty="0"/>
              <a:t> </a:t>
            </a:r>
            <a:r>
              <a:rPr lang="es-ES" dirty="0" err="1"/>
              <a:t>of</a:t>
            </a:r>
            <a:r>
              <a:rPr lang="es-ES" dirty="0"/>
              <a:t> </a:t>
            </a:r>
            <a:r>
              <a:rPr lang="es-ES" dirty="0" err="1"/>
              <a:t>the</a:t>
            </a:r>
            <a:r>
              <a:rPr lang="es-ES" dirty="0"/>
              <a:t> </a:t>
            </a:r>
            <a:r>
              <a:rPr lang="es-ES" dirty="0" err="1"/>
              <a:t>presentation</a:t>
            </a:r>
            <a:r>
              <a:rPr lang="es-ES" dirty="0"/>
              <a:t>. </a:t>
            </a:r>
            <a:r>
              <a:rPr lang="es-ES" dirty="0" err="1"/>
              <a:t>If</a:t>
            </a:r>
            <a:r>
              <a:rPr lang="es-ES" dirty="0"/>
              <a:t> </a:t>
            </a:r>
            <a:r>
              <a:rPr lang="es-ES" dirty="0" err="1"/>
              <a:t>there</a:t>
            </a:r>
            <a:r>
              <a:rPr lang="es-ES" dirty="0"/>
              <a:t> </a:t>
            </a:r>
            <a:r>
              <a:rPr lang="es-ES" dirty="0" err="1"/>
              <a:t>is</a:t>
            </a:r>
            <a:r>
              <a:rPr lang="es-ES" dirty="0"/>
              <a:t> time, </a:t>
            </a:r>
            <a:r>
              <a:rPr lang="es-ES" dirty="0" err="1"/>
              <a:t>it</a:t>
            </a:r>
            <a:r>
              <a:rPr lang="es-ES" dirty="0"/>
              <a:t> </a:t>
            </a:r>
            <a:r>
              <a:rPr lang="es-ES" dirty="0" err="1"/>
              <a:t>could</a:t>
            </a:r>
            <a:r>
              <a:rPr lang="es-ES" dirty="0"/>
              <a:t> be </a:t>
            </a:r>
            <a:r>
              <a:rPr lang="es-ES" dirty="0" err="1"/>
              <a:t>useful</a:t>
            </a:r>
            <a:r>
              <a:rPr lang="es-ES" dirty="0"/>
              <a:t> </a:t>
            </a:r>
            <a:r>
              <a:rPr lang="es-ES" dirty="0" err="1"/>
              <a:t>to</a:t>
            </a:r>
            <a:r>
              <a:rPr lang="es-ES" dirty="0"/>
              <a:t> </a:t>
            </a:r>
            <a:r>
              <a:rPr lang="es-ES" dirty="0" err="1"/>
              <a:t>provide</a:t>
            </a:r>
            <a:r>
              <a:rPr lang="es-ES" dirty="0"/>
              <a:t> a </a:t>
            </a:r>
            <a:r>
              <a:rPr lang="es-ES" dirty="0" err="1"/>
              <a:t>brief</a:t>
            </a:r>
            <a:r>
              <a:rPr lang="es-ES" dirty="0"/>
              <a:t> </a:t>
            </a:r>
            <a:r>
              <a:rPr lang="es-ES" dirty="0" err="1"/>
              <a:t>summary</a:t>
            </a:r>
            <a:r>
              <a:rPr lang="es-ES" dirty="0"/>
              <a:t> </a:t>
            </a:r>
            <a:r>
              <a:rPr lang="es-ES" dirty="0" err="1"/>
              <a:t>of</a:t>
            </a:r>
            <a:r>
              <a:rPr lang="es-ES" dirty="0"/>
              <a:t> </a:t>
            </a:r>
            <a:r>
              <a:rPr lang="es-ES" dirty="0" err="1"/>
              <a:t>the</a:t>
            </a:r>
            <a:r>
              <a:rPr lang="es-ES" dirty="0"/>
              <a:t> </a:t>
            </a:r>
            <a:r>
              <a:rPr lang="es-ES" dirty="0" err="1"/>
              <a:t>topics</a:t>
            </a:r>
            <a:r>
              <a:rPr lang="es-ES" dirty="0"/>
              <a:t>. </a:t>
            </a:r>
            <a:r>
              <a:rPr lang="es-ES" dirty="0" err="1"/>
              <a:t>If</a:t>
            </a:r>
            <a:r>
              <a:rPr lang="es-ES" dirty="0"/>
              <a:t> </a:t>
            </a:r>
            <a:r>
              <a:rPr lang="es-ES" dirty="0" err="1"/>
              <a:t>not</a:t>
            </a:r>
            <a:r>
              <a:rPr lang="es-ES" dirty="0"/>
              <a:t>, </a:t>
            </a:r>
            <a:r>
              <a:rPr lang="es-ES" dirty="0" err="1"/>
              <a:t>it</a:t>
            </a:r>
            <a:r>
              <a:rPr lang="es-ES" dirty="0"/>
              <a:t> </a:t>
            </a:r>
            <a:r>
              <a:rPr lang="es-ES" dirty="0" err="1"/>
              <a:t>could</a:t>
            </a:r>
            <a:r>
              <a:rPr lang="es-ES" dirty="0"/>
              <a:t> be </a:t>
            </a:r>
            <a:r>
              <a:rPr lang="es-ES" dirty="0" err="1"/>
              <a:t>hidden</a:t>
            </a:r>
            <a:r>
              <a:rPr lang="es-ES"/>
              <a:t>. </a:t>
            </a:r>
          </a:p>
        </p:txBody>
      </p:sp>
      <p:sp>
        <p:nvSpPr>
          <p:cNvPr id="4" name="Slide Number Placeholder 3"/>
          <p:cNvSpPr>
            <a:spLocks noGrp="1"/>
          </p:cNvSpPr>
          <p:nvPr>
            <p:ph type="sldNum" sz="quarter" idx="5"/>
          </p:nvPr>
        </p:nvSpPr>
        <p:spPr/>
        <p:txBody>
          <a:bodyPr/>
          <a:lstStyle/>
          <a:p>
            <a:fld id="{13FD84CC-B9D2-4B71-B917-5618B5E60CDC}" type="slidenum">
              <a:rPr lang="es-ES" smtClean="0"/>
              <a:t>10</a:t>
            </a:fld>
            <a:endParaRPr lang="es-ES"/>
          </a:p>
        </p:txBody>
      </p:sp>
    </p:spTree>
    <p:extLst>
      <p:ext uri="{BB962C8B-B14F-4D97-AF65-F5344CB8AC3E}">
        <p14:creationId xmlns:p14="http://schemas.microsoft.com/office/powerpoint/2010/main" val="205100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3888" y="465138"/>
            <a:ext cx="4022725" cy="2266950"/>
          </a:xfrm>
        </p:spPr>
      </p:sp>
      <p:sp>
        <p:nvSpPr>
          <p:cNvPr id="3" name="Marcador de notas 2"/>
          <p:cNvSpPr>
            <a:spLocks noGrp="1"/>
          </p:cNvSpPr>
          <p:nvPr>
            <p:ph type="body" idx="1"/>
          </p:nvPr>
        </p:nvSpPr>
        <p:spPr>
          <a:xfrm>
            <a:off x="619919" y="2875756"/>
            <a:ext cx="5976278" cy="4842869"/>
          </a:xfrm>
        </p:spPr>
        <p:txBody>
          <a:bodyPr/>
          <a:lstStyle/>
          <a:p>
            <a:r>
              <a:rPr lang="en-US" sz="1300" dirty="0">
                <a:latin typeface="Calibri" panose="020F0502020204030204" pitchFamily="34" charset="0"/>
                <a:cs typeface="Calibri" panose="020F0502020204030204" pitchFamily="34" charset="0"/>
              </a:rPr>
              <a:t>Article 113 Use of medicinal products outside the terms of the marketing </a:t>
            </a:r>
            <a:r>
              <a:rPr lang="en-US" sz="1300" dirty="0" err="1">
                <a:latin typeface="Calibri" panose="020F0502020204030204" pitchFamily="34" charset="0"/>
                <a:cs typeface="Calibri" panose="020F0502020204030204" pitchFamily="34" charset="0"/>
              </a:rPr>
              <a:t>authorisation</a:t>
            </a:r>
            <a:r>
              <a:rPr lang="en-US" sz="1300" dirty="0">
                <a:latin typeface="Calibri" panose="020F0502020204030204" pitchFamily="34" charset="0"/>
                <a:cs typeface="Calibri" panose="020F0502020204030204" pitchFamily="34" charset="0"/>
              </a:rPr>
              <a:t> in </a:t>
            </a:r>
            <a:r>
              <a:rPr lang="en-US" sz="1300" b="1" u="sng" dirty="0">
                <a:solidFill>
                  <a:srgbClr val="FF0000"/>
                </a:solidFill>
                <a:latin typeface="Calibri" panose="020F0502020204030204" pitchFamily="34" charset="0"/>
                <a:cs typeface="Calibri" panose="020F0502020204030204" pitchFamily="34" charset="0"/>
              </a:rPr>
              <a:t>food-producing terrestrial animal species </a:t>
            </a:r>
          </a:p>
          <a:p>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derogation from Article 106(1): where there is no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in a MS for an indication concerning a </a:t>
            </a:r>
            <a:r>
              <a:rPr lang="en-US" sz="1300" b="1" dirty="0">
                <a:latin typeface="Calibri" panose="020F0502020204030204" pitchFamily="34" charset="0"/>
                <a:cs typeface="Calibri" panose="020F0502020204030204" pitchFamily="34" charset="0"/>
              </a:rPr>
              <a:t>food-producing </a:t>
            </a:r>
            <a:r>
              <a:rPr lang="en-US" sz="1300" b="1" dirty="0">
                <a:solidFill>
                  <a:srgbClr val="FF33CC"/>
                </a:solidFill>
                <a:latin typeface="Calibri" panose="020F0502020204030204" pitchFamily="34" charset="0"/>
                <a:cs typeface="Calibri" panose="020F0502020204030204" pitchFamily="34" charset="0"/>
              </a:rPr>
              <a:t>terrestrial</a:t>
            </a:r>
            <a:r>
              <a:rPr lang="en-US" sz="1300" b="1" dirty="0">
                <a:latin typeface="Calibri" panose="020F0502020204030204" pitchFamily="34" charset="0"/>
                <a:cs typeface="Calibri" panose="020F0502020204030204" pitchFamily="34" charset="0"/>
              </a:rPr>
              <a:t> animal species</a:t>
            </a:r>
            <a:r>
              <a:rPr lang="en-US" sz="1300" dirty="0">
                <a:latin typeface="Calibri" panose="020F0502020204030204" pitchFamily="34" charset="0"/>
                <a:cs typeface="Calibri" panose="020F0502020204030204" pitchFamily="34" charset="0"/>
              </a:rPr>
              <a:t>, the veterinarian may, under his or her </a:t>
            </a:r>
            <a:r>
              <a:rPr lang="en-US" sz="1300" b="1" dirty="0">
                <a:solidFill>
                  <a:srgbClr val="FF0000"/>
                </a:solidFill>
                <a:latin typeface="Calibri" panose="020F0502020204030204" pitchFamily="34" charset="0"/>
                <a:cs typeface="Calibri" panose="020F0502020204030204" pitchFamily="34" charset="0"/>
              </a:rPr>
              <a:t>direct personal responsibility</a:t>
            </a:r>
            <a:r>
              <a:rPr lang="en-US" sz="1300" dirty="0">
                <a:latin typeface="Calibri" panose="020F0502020204030204" pitchFamily="34" charset="0"/>
                <a:cs typeface="Calibri" panose="020F0502020204030204" pitchFamily="34" charset="0"/>
              </a:rPr>
              <a:t>, and in particular </a:t>
            </a:r>
            <a:r>
              <a:rPr lang="en-US" sz="1300" b="1" dirty="0">
                <a:solidFill>
                  <a:srgbClr val="FF0000"/>
                </a:solidFill>
                <a:latin typeface="Calibri" panose="020F0502020204030204" pitchFamily="34" charset="0"/>
                <a:cs typeface="Calibri" panose="020F0502020204030204" pitchFamily="34" charset="0"/>
              </a:rPr>
              <a:t>to avoid causing unacceptable suffering</a:t>
            </a:r>
            <a:r>
              <a:rPr lang="en-US" sz="1300" dirty="0">
                <a:latin typeface="Calibri" panose="020F0502020204030204" pitchFamily="34" charset="0"/>
                <a:cs typeface="Calibri" panose="020F0502020204030204" pitchFamily="34" charset="0"/>
              </a:rPr>
              <a:t>, </a:t>
            </a:r>
            <a:r>
              <a:rPr lang="en-US" sz="1300" b="1" dirty="0">
                <a:solidFill>
                  <a:srgbClr val="FF0000"/>
                </a:solidFill>
                <a:latin typeface="Calibri" panose="020F0502020204030204" pitchFamily="34" charset="0"/>
                <a:cs typeface="Calibri" panose="020F0502020204030204" pitchFamily="34" charset="0"/>
              </a:rPr>
              <a:t>exceptionally</a:t>
            </a:r>
            <a:r>
              <a:rPr lang="en-US" sz="1300" dirty="0">
                <a:latin typeface="Calibri" panose="020F0502020204030204" pitchFamily="34" charset="0"/>
                <a:cs typeface="Calibri" panose="020F0502020204030204" pitchFamily="34" charset="0"/>
              </a:rPr>
              <a:t> treat the animals concerned with the following medicinal product: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a:t>
            </a:r>
            <a:r>
              <a:rPr lang="en-US" sz="1300" dirty="0">
                <a:latin typeface="Calibri" panose="020F0502020204030204" pitchFamily="34" charset="0"/>
                <a:cs typeface="Calibri" panose="020F0502020204030204" pitchFamily="34" charset="0"/>
              </a:rPr>
              <a:t> </a:t>
            </a:r>
            <a:r>
              <a:rPr lang="en-US" sz="1300" b="1" dirty="0">
                <a:solidFill>
                  <a:srgbClr val="00B050"/>
                </a:solidFill>
                <a:latin typeface="Calibri" panose="020F0502020204030204" pitchFamily="34" charset="0"/>
                <a:cs typeface="Calibri" panose="020F0502020204030204" pitchFamily="34" charset="0"/>
              </a:rPr>
              <a:t>in the relevant MS or in another MS </a:t>
            </a:r>
            <a:r>
              <a:rPr lang="en-US" sz="1300" b="1" u="sng" dirty="0">
                <a:latin typeface="Calibri" panose="020F0502020204030204" pitchFamily="34" charset="0"/>
                <a:cs typeface="Calibri" panose="020F0502020204030204" pitchFamily="34" charset="0"/>
              </a:rPr>
              <a:t>for use for the same/another indication, in the same or another </a:t>
            </a:r>
            <a:r>
              <a:rPr lang="en-US" sz="1300" b="1" u="sng" dirty="0">
                <a:solidFill>
                  <a:srgbClr val="003399"/>
                </a:solidFill>
                <a:latin typeface="Calibri" panose="020F0502020204030204" pitchFamily="34" charset="0"/>
                <a:cs typeface="Calibri" panose="020F0502020204030204" pitchFamily="34" charset="0"/>
              </a:rPr>
              <a:t>food-producing species</a:t>
            </a:r>
            <a:r>
              <a:rPr lang="en-US" sz="1300" u="sng" dirty="0">
                <a:latin typeface="Calibri" panose="020F0502020204030204" pitchFamily="34" charset="0"/>
                <a:cs typeface="Calibri" panose="020F0502020204030204" pitchFamily="34" charset="0"/>
              </a:rPr>
              <a:t>;</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of this paragraph, for the same indication</a:t>
            </a:r>
            <a:r>
              <a:rPr lang="en-US" sz="1300" b="1" dirty="0">
                <a:latin typeface="Calibri" panose="020F0502020204030204" pitchFamily="34" charset="0"/>
                <a:cs typeface="Calibri" panose="020F0502020204030204" pitchFamily="34" charset="0"/>
              </a:rPr>
              <a:t>; 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 </a:t>
            </a:r>
            <a:r>
              <a:rPr lang="en-US" sz="1300" b="1" dirty="0">
                <a:solidFill>
                  <a:srgbClr val="00B050"/>
                </a:solidFill>
                <a:latin typeface="Calibri" panose="020F0502020204030204" pitchFamily="34" charset="0"/>
                <a:cs typeface="Calibri" panose="020F0502020204030204" pitchFamily="34" charset="0"/>
              </a:rPr>
              <a:t>in the relevant Member State </a:t>
            </a:r>
            <a:r>
              <a:rPr lang="en-US" sz="1300" b="1" dirty="0">
                <a:latin typeface="Calibri" panose="020F0502020204030204" pitchFamily="34" charset="0"/>
                <a:cs typeface="Calibri" panose="020F0502020204030204" pitchFamily="34" charset="0"/>
              </a:rPr>
              <a:t>for use in a </a:t>
            </a:r>
            <a:r>
              <a:rPr lang="en-US" sz="1300" b="1" u="sng" dirty="0">
                <a:solidFill>
                  <a:srgbClr val="003399"/>
                </a:solidFill>
                <a:latin typeface="Calibri" panose="020F0502020204030204" pitchFamily="34" charset="0"/>
                <a:cs typeface="Calibri" panose="020F0502020204030204" pitchFamily="34" charset="0"/>
              </a:rPr>
              <a:t>non-food-producing animal species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or (b) of this paragraph, </a:t>
            </a:r>
            <a:r>
              <a:rPr lang="en-US" sz="1300" b="1" dirty="0">
                <a:latin typeface="Calibri" panose="020F0502020204030204" pitchFamily="34" charset="0"/>
                <a:cs typeface="Calibri" panose="020F0502020204030204" pitchFamily="34" charset="0"/>
              </a:rPr>
              <a:t>a medicinal product </a:t>
            </a:r>
            <a:r>
              <a:rPr lang="en-US" sz="1300" b="1" u="sng" dirty="0">
                <a:solidFill>
                  <a:srgbClr val="003399"/>
                </a:solidFill>
                <a:latin typeface="Calibri" panose="020F0502020204030204" pitchFamily="34" charset="0"/>
                <a:cs typeface="Calibri" panose="020F0502020204030204" pitchFamily="34" charset="0"/>
              </a:rPr>
              <a:t>for human use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in accordance with Directive </a:t>
            </a:r>
            <a:r>
              <a:rPr lang="en-US" sz="1300" dirty="0">
                <a:latin typeface="Calibri" panose="020F0502020204030204" pitchFamily="34" charset="0"/>
                <a:cs typeface="Calibri" panose="020F0502020204030204" pitchFamily="34" charset="0"/>
              </a:rPr>
              <a:t>2001/83/EC or Regulation (EC) No 726/2004;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medicinal product as referred to in point (a), (b) or (c) of this paragraph, </a:t>
            </a:r>
            <a:r>
              <a:rPr lang="en-US" sz="1300" b="1"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solidFill>
                  <a:srgbClr val="003399"/>
                </a:solidFill>
                <a:latin typeface="Calibri" panose="020F0502020204030204" pitchFamily="34" charset="0"/>
                <a:cs typeface="Calibri" panose="020F0502020204030204" pitchFamily="34" charset="0"/>
              </a:rPr>
              <a:t> prepared extemporaneously </a:t>
            </a:r>
            <a:r>
              <a:rPr lang="en-US" sz="1300" dirty="0">
                <a:latin typeface="Calibri" panose="020F0502020204030204" pitchFamily="34" charset="0"/>
                <a:cs typeface="Calibri" panose="020F0502020204030204" pitchFamily="34" charset="0"/>
              </a:rPr>
              <a:t>in accordance with the terms of a veterinary prescription. </a:t>
            </a:r>
          </a:p>
          <a:p>
            <a:pPr marL="597263" lvl="1" indent="-199088">
              <a:buFont typeface="+mj-lt"/>
              <a:buAutoNum type="alphaLcParenR"/>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b="1" u="sng" dirty="0">
                <a:latin typeface="Calibri" panose="020F0502020204030204" pitchFamily="34" charset="0"/>
                <a:cs typeface="Calibri" panose="020F0502020204030204" pitchFamily="34" charset="0"/>
              </a:rPr>
              <a:t>Except as regards immunological veterinary medicinal products</a:t>
            </a:r>
            <a:r>
              <a:rPr lang="en-US" sz="1300" dirty="0">
                <a:latin typeface="Calibri" panose="020F0502020204030204" pitchFamily="34" charset="0"/>
                <a:cs typeface="Calibri" panose="020F0502020204030204" pitchFamily="34" charset="0"/>
              </a:rPr>
              <a:t>,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in a </a:t>
            </a:r>
            <a:r>
              <a:rPr lang="en-US" sz="1300" b="1" dirty="0">
                <a:solidFill>
                  <a:srgbClr val="00B050"/>
                </a:solidFill>
                <a:latin typeface="Calibri" panose="020F0502020204030204" pitchFamily="34" charset="0"/>
                <a:cs typeface="Calibri" panose="020F0502020204030204" pitchFamily="34" charset="0"/>
              </a:rPr>
              <a:t>third country </a:t>
            </a:r>
            <a:r>
              <a:rPr lang="en-US" sz="1300" b="1" dirty="0">
                <a:latin typeface="Calibri" panose="020F0502020204030204" pitchFamily="34" charset="0"/>
                <a:cs typeface="Calibri" panose="020F0502020204030204" pitchFamily="34" charset="0"/>
              </a:rPr>
              <a:t>for the same animal species and same indication. </a:t>
            </a:r>
          </a:p>
          <a:p>
            <a:pPr marL="199088" indent="-199088">
              <a:buAutoNum type="arabicPeriod"/>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The veterinarian may </a:t>
            </a:r>
            <a:r>
              <a:rPr lang="en-US" sz="1300" u="sng" dirty="0">
                <a:latin typeface="Calibri" panose="020F0502020204030204" pitchFamily="34" charset="0"/>
                <a:cs typeface="Calibri" panose="020F0502020204030204" pitchFamily="34" charset="0"/>
              </a:rPr>
              <a:t>administer</a:t>
            </a:r>
            <a:r>
              <a:rPr lang="en-US" sz="1300" dirty="0">
                <a:latin typeface="Calibri" panose="020F0502020204030204" pitchFamily="34" charset="0"/>
                <a:cs typeface="Calibri" panose="020F0502020204030204" pitchFamily="34" charset="0"/>
              </a:rPr>
              <a:t> the medicinal </a:t>
            </a:r>
            <a:r>
              <a:rPr lang="en-US" sz="1300" u="sng" dirty="0">
                <a:latin typeface="Calibri" panose="020F0502020204030204" pitchFamily="34" charset="0"/>
                <a:cs typeface="Calibri" panose="020F0502020204030204" pitchFamily="34" charset="0"/>
              </a:rPr>
              <a:t>product personally or allow another person to do so under the veterinarian’s responsibility, in accordance with national provisions</a:t>
            </a:r>
            <a:r>
              <a:rPr lang="en-US" sz="1300" dirty="0">
                <a:latin typeface="Calibri" panose="020F0502020204030204" pitchFamily="34" charset="0"/>
                <a:cs typeface="Calibri" panose="020F0502020204030204" pitchFamily="34" charset="0"/>
              </a:rPr>
              <a:t>. </a:t>
            </a:r>
          </a:p>
          <a:p>
            <a:pPr lvl="0"/>
            <a:endParaRPr lang="en-US" sz="1300" dirty="0">
              <a:latin typeface="Calibri" panose="020F0502020204030204" pitchFamily="34" charset="0"/>
              <a:cs typeface="Calibri" panose="020F0502020204030204" pitchFamily="34" charset="0"/>
            </a:endParaRPr>
          </a:p>
          <a:p>
            <a:pPr marL="0" indent="0">
              <a:buNone/>
            </a:pPr>
            <a:r>
              <a:rPr lang="en-US" sz="1300" dirty="0">
                <a:latin typeface="Calibri" panose="020F0502020204030204" pitchFamily="34" charset="0"/>
                <a:cs typeface="Calibri" panose="020F0502020204030204" pitchFamily="34" charset="0"/>
              </a:rPr>
              <a:t>4.  This Article shall apply also when </a:t>
            </a:r>
            <a:r>
              <a:rPr lang="en-US" sz="1300" b="1" dirty="0">
                <a:solidFill>
                  <a:srgbClr val="FF9966"/>
                </a:solidFill>
                <a:latin typeface="Calibri" panose="020F0502020204030204" pitchFamily="34" charset="0"/>
                <a:cs typeface="Calibri" panose="020F0502020204030204" pitchFamily="34" charset="0"/>
              </a:rPr>
              <a:t>an </a:t>
            </a:r>
            <a:r>
              <a:rPr lang="en-US" sz="1300" b="1" dirty="0" err="1">
                <a:solidFill>
                  <a:srgbClr val="FF9966"/>
                </a:solidFill>
                <a:latin typeface="Calibri" panose="020F0502020204030204" pitchFamily="34" charset="0"/>
                <a:cs typeface="Calibri" panose="020F0502020204030204" pitchFamily="34" charset="0"/>
              </a:rPr>
              <a:t>authorised</a:t>
            </a:r>
            <a:r>
              <a:rPr lang="en-US" sz="1300" b="1" dirty="0">
                <a:solidFill>
                  <a:srgbClr val="FF9966"/>
                </a:solidFill>
                <a:latin typeface="Calibri" panose="020F0502020204030204" pitchFamily="34" charset="0"/>
                <a:cs typeface="Calibri" panose="020F0502020204030204" pitchFamily="34" charset="0"/>
              </a:rPr>
              <a:t> veterinary medicinal product is not available in the relevant Member State</a:t>
            </a:r>
            <a:endParaRPr lang="en-GB" sz="1300" b="1" dirty="0">
              <a:solidFill>
                <a:srgbClr val="FF9966"/>
              </a:solidFill>
              <a:latin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0243-15F2-D6A2-1158-74DA0085EEEE}"/>
              </a:ext>
            </a:extLst>
          </p:cNvPr>
          <p:cNvSpPr>
            <a:spLocks noGrp="1"/>
          </p:cNvSpPr>
          <p:nvPr>
            <p:ph type="ctrTitle"/>
          </p:nvPr>
        </p:nvSpPr>
        <p:spPr>
          <a:xfrm>
            <a:off x="1524000" y="1124442"/>
            <a:ext cx="9144000" cy="2392021"/>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F3E969-E752-337F-2466-EE4392A9F8B8}"/>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AA9B58-CB07-6D3F-7DE5-E90685EFFD0C}"/>
              </a:ext>
            </a:extLst>
          </p:cNvPr>
          <p:cNvSpPr>
            <a:spLocks noGrp="1"/>
          </p:cNvSpPr>
          <p:nvPr>
            <p:ph type="dt" sz="half" idx="10"/>
          </p:nvPr>
        </p:nvSpPr>
        <p:spPr/>
        <p:txBody>
          <a:bodyPr/>
          <a:lstStyle/>
          <a:p>
            <a:fld id="{378DD502-20E2-4CAC-B46A-953DF39CFC08}" type="datetimeFigureOut">
              <a:rPr lang="en-GB" smtClean="0"/>
              <a:t>17/09/2024</a:t>
            </a:fld>
            <a:endParaRPr lang="en-GB"/>
          </a:p>
        </p:txBody>
      </p:sp>
      <p:sp>
        <p:nvSpPr>
          <p:cNvPr id="5" name="Footer Placeholder 4">
            <a:extLst>
              <a:ext uri="{FF2B5EF4-FFF2-40B4-BE49-F238E27FC236}">
                <a16:creationId xmlns:a16="http://schemas.microsoft.com/office/drawing/2014/main" id="{016F3AAE-877C-FA9E-0006-09B11FDCB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FF09B-7106-BD12-CC4A-DF5D4BCC2D66}"/>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95757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1568-05A6-13C3-C97F-A45AF89F53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1AA63A-2BA8-BFBD-D176-0E3294071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22FF48-95BE-029D-36D5-1F5F7338E22A}"/>
              </a:ext>
            </a:extLst>
          </p:cNvPr>
          <p:cNvSpPr>
            <a:spLocks noGrp="1"/>
          </p:cNvSpPr>
          <p:nvPr>
            <p:ph type="dt" sz="half" idx="10"/>
          </p:nvPr>
        </p:nvSpPr>
        <p:spPr/>
        <p:txBody>
          <a:bodyPr/>
          <a:lstStyle/>
          <a:p>
            <a:fld id="{378DD502-20E2-4CAC-B46A-953DF39CFC08}" type="datetimeFigureOut">
              <a:rPr lang="en-GB" smtClean="0"/>
              <a:t>17/09/2024</a:t>
            </a:fld>
            <a:endParaRPr lang="en-GB"/>
          </a:p>
        </p:txBody>
      </p:sp>
      <p:sp>
        <p:nvSpPr>
          <p:cNvPr id="5" name="Footer Placeholder 4">
            <a:extLst>
              <a:ext uri="{FF2B5EF4-FFF2-40B4-BE49-F238E27FC236}">
                <a16:creationId xmlns:a16="http://schemas.microsoft.com/office/drawing/2014/main" id="{06371981-4970-BB5D-98AA-8A6DCE6FF1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3CC28-0897-E9E3-1E18-BE1E2765F3D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420872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2D57-AB6C-AA9A-CFEF-D881E3927886}"/>
              </a:ext>
            </a:extLst>
          </p:cNvPr>
          <p:cNvSpPr>
            <a:spLocks noGrp="1"/>
          </p:cNvSpPr>
          <p:nvPr>
            <p:ph type="title"/>
          </p:nvPr>
        </p:nvSpPr>
        <p:spPr>
          <a:xfrm>
            <a:off x="831850" y="1712905"/>
            <a:ext cx="10515600" cy="285802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297820-7BCE-C64F-7FDD-A422F4F3D166}"/>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DE720-9037-4D67-F7B9-26BF917FAA7C}"/>
              </a:ext>
            </a:extLst>
          </p:cNvPr>
          <p:cNvSpPr>
            <a:spLocks noGrp="1"/>
          </p:cNvSpPr>
          <p:nvPr>
            <p:ph type="dt" sz="half" idx="10"/>
          </p:nvPr>
        </p:nvSpPr>
        <p:spPr/>
        <p:txBody>
          <a:bodyPr/>
          <a:lstStyle/>
          <a:p>
            <a:fld id="{378DD502-20E2-4CAC-B46A-953DF39CFC08}" type="datetimeFigureOut">
              <a:rPr lang="en-GB" smtClean="0"/>
              <a:t>17/09/2024</a:t>
            </a:fld>
            <a:endParaRPr lang="en-GB"/>
          </a:p>
        </p:txBody>
      </p:sp>
      <p:sp>
        <p:nvSpPr>
          <p:cNvPr id="5" name="Footer Placeholder 4">
            <a:extLst>
              <a:ext uri="{FF2B5EF4-FFF2-40B4-BE49-F238E27FC236}">
                <a16:creationId xmlns:a16="http://schemas.microsoft.com/office/drawing/2014/main" id="{C5E5E826-2510-82AC-DDA2-16ABCD902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7E00A-5C40-32FC-BD95-F3D8948C962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34951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B005-5BC0-7404-8342-E4C6B310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CA492-D109-07F1-56AD-AEED546E694C}"/>
              </a:ext>
            </a:extLst>
          </p:cNvPr>
          <p:cNvSpPr>
            <a:spLocks noGrp="1"/>
          </p:cNvSpPr>
          <p:nvPr>
            <p:ph sz="half" idx="1"/>
          </p:nvPr>
        </p:nvSpPr>
        <p:spPr>
          <a:xfrm>
            <a:off x="838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05EDBD-EEC3-E094-C2E3-7D90E0BD06A8}"/>
              </a:ext>
            </a:extLst>
          </p:cNvPr>
          <p:cNvSpPr>
            <a:spLocks noGrp="1"/>
          </p:cNvSpPr>
          <p:nvPr>
            <p:ph sz="half" idx="2"/>
          </p:nvPr>
        </p:nvSpPr>
        <p:spPr>
          <a:xfrm>
            <a:off x="6172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B89A1-B35C-0DB9-2F8E-9E54EFDD8E4F}"/>
              </a:ext>
            </a:extLst>
          </p:cNvPr>
          <p:cNvSpPr>
            <a:spLocks noGrp="1"/>
          </p:cNvSpPr>
          <p:nvPr>
            <p:ph type="dt" sz="half" idx="10"/>
          </p:nvPr>
        </p:nvSpPr>
        <p:spPr/>
        <p:txBody>
          <a:bodyPr/>
          <a:lstStyle/>
          <a:p>
            <a:fld id="{378DD502-20E2-4CAC-B46A-953DF39CFC08}" type="datetimeFigureOut">
              <a:rPr lang="en-GB" smtClean="0"/>
              <a:t>17/09/2024</a:t>
            </a:fld>
            <a:endParaRPr lang="en-GB"/>
          </a:p>
        </p:txBody>
      </p:sp>
      <p:sp>
        <p:nvSpPr>
          <p:cNvPr id="6" name="Footer Placeholder 5">
            <a:extLst>
              <a:ext uri="{FF2B5EF4-FFF2-40B4-BE49-F238E27FC236}">
                <a16:creationId xmlns:a16="http://schemas.microsoft.com/office/drawing/2014/main" id="{CAFB670B-5F09-1CA8-481C-92A702789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B3EEB4-9132-4E11-E167-0BCCCDDAB8D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40571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616E-8E81-FDF0-4ECC-CC9CFC6884D5}"/>
              </a:ext>
            </a:extLst>
          </p:cNvPr>
          <p:cNvSpPr>
            <a:spLocks noGrp="1"/>
          </p:cNvSpPr>
          <p:nvPr>
            <p:ph type="title"/>
          </p:nvPr>
        </p:nvSpPr>
        <p:spPr>
          <a:xfrm>
            <a:off x="839788" y="365802"/>
            <a:ext cx="10515600" cy="132801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59FFB3-3EE8-629C-3AE4-DDCB44A177B2}"/>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C13DF-4BEE-C054-558B-1A252EA05111}"/>
              </a:ext>
            </a:extLst>
          </p:cNvPr>
          <p:cNvSpPr>
            <a:spLocks noGrp="1"/>
          </p:cNvSpPr>
          <p:nvPr>
            <p:ph sz="half" idx="2"/>
          </p:nvPr>
        </p:nvSpPr>
        <p:spPr>
          <a:xfrm>
            <a:off x="839789" y="2509714"/>
            <a:ext cx="5157787"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A6F48C-3412-4C2C-8DA5-7DD6C555FCBC}"/>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C86BCD-99C2-C965-4EBE-CEF2DA9C5A47}"/>
              </a:ext>
            </a:extLst>
          </p:cNvPr>
          <p:cNvSpPr>
            <a:spLocks noGrp="1"/>
          </p:cNvSpPr>
          <p:nvPr>
            <p:ph sz="quarter" idx="4"/>
          </p:nvPr>
        </p:nvSpPr>
        <p:spPr>
          <a:xfrm>
            <a:off x="6172200" y="2509714"/>
            <a:ext cx="5183188"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8A211A-2D5D-94AC-D0D9-15028F13FC54}"/>
              </a:ext>
            </a:extLst>
          </p:cNvPr>
          <p:cNvSpPr>
            <a:spLocks noGrp="1"/>
          </p:cNvSpPr>
          <p:nvPr>
            <p:ph type="dt" sz="half" idx="10"/>
          </p:nvPr>
        </p:nvSpPr>
        <p:spPr/>
        <p:txBody>
          <a:bodyPr/>
          <a:lstStyle/>
          <a:p>
            <a:fld id="{378DD502-20E2-4CAC-B46A-953DF39CFC08}" type="datetimeFigureOut">
              <a:rPr lang="en-GB" smtClean="0"/>
              <a:t>17/09/2024</a:t>
            </a:fld>
            <a:endParaRPr lang="en-GB"/>
          </a:p>
        </p:txBody>
      </p:sp>
      <p:sp>
        <p:nvSpPr>
          <p:cNvPr id="8" name="Footer Placeholder 7">
            <a:extLst>
              <a:ext uri="{FF2B5EF4-FFF2-40B4-BE49-F238E27FC236}">
                <a16:creationId xmlns:a16="http://schemas.microsoft.com/office/drawing/2014/main" id="{E0A69FCE-CCAB-51EA-6007-2ACC4A790A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4E2B99-0C57-371A-0976-4BEBD78EE55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225785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1C0C-5025-036D-A375-9F2307E243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D81228-ADB9-C7C0-6970-4B95101A24ED}"/>
              </a:ext>
            </a:extLst>
          </p:cNvPr>
          <p:cNvSpPr>
            <a:spLocks noGrp="1"/>
          </p:cNvSpPr>
          <p:nvPr>
            <p:ph type="dt" sz="half" idx="10"/>
          </p:nvPr>
        </p:nvSpPr>
        <p:spPr/>
        <p:txBody>
          <a:bodyPr/>
          <a:lstStyle/>
          <a:p>
            <a:fld id="{378DD502-20E2-4CAC-B46A-953DF39CFC08}" type="datetimeFigureOut">
              <a:rPr lang="en-GB" smtClean="0"/>
              <a:t>17/09/2024</a:t>
            </a:fld>
            <a:endParaRPr lang="en-GB"/>
          </a:p>
        </p:txBody>
      </p:sp>
      <p:sp>
        <p:nvSpPr>
          <p:cNvPr id="4" name="Footer Placeholder 3">
            <a:extLst>
              <a:ext uri="{FF2B5EF4-FFF2-40B4-BE49-F238E27FC236}">
                <a16:creationId xmlns:a16="http://schemas.microsoft.com/office/drawing/2014/main" id="{03E31B42-60AC-B2C1-F63B-428FA5712E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6AA1B5-7D1D-CB6D-2EEB-8B95667F69BD}"/>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05582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B31F7-6BBA-1671-A08D-FAB12F826194}"/>
              </a:ext>
            </a:extLst>
          </p:cNvPr>
          <p:cNvSpPr>
            <a:spLocks noGrp="1"/>
          </p:cNvSpPr>
          <p:nvPr>
            <p:ph type="dt" sz="half" idx="10"/>
          </p:nvPr>
        </p:nvSpPr>
        <p:spPr/>
        <p:txBody>
          <a:bodyPr/>
          <a:lstStyle/>
          <a:p>
            <a:fld id="{378DD502-20E2-4CAC-B46A-953DF39CFC08}" type="datetimeFigureOut">
              <a:rPr lang="en-GB" smtClean="0"/>
              <a:t>17/09/2024</a:t>
            </a:fld>
            <a:endParaRPr lang="en-GB"/>
          </a:p>
        </p:txBody>
      </p:sp>
      <p:sp>
        <p:nvSpPr>
          <p:cNvPr id="3" name="Footer Placeholder 2">
            <a:extLst>
              <a:ext uri="{FF2B5EF4-FFF2-40B4-BE49-F238E27FC236}">
                <a16:creationId xmlns:a16="http://schemas.microsoft.com/office/drawing/2014/main" id="{27BCB1D8-EBBC-3B85-0C54-0410EA43F1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D704EB-0CB4-E7F2-9958-E9476DABD6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67447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8647-1604-1AFA-4CDA-3D19D6041765}"/>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B831C1-12B5-FE55-C4A8-9E57B4C278C9}"/>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1D422F-A1AF-FD45-9811-3E609229C16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CB08C-4710-110E-42EE-0A1E34B69C8A}"/>
              </a:ext>
            </a:extLst>
          </p:cNvPr>
          <p:cNvSpPr>
            <a:spLocks noGrp="1"/>
          </p:cNvSpPr>
          <p:nvPr>
            <p:ph type="dt" sz="half" idx="10"/>
          </p:nvPr>
        </p:nvSpPr>
        <p:spPr/>
        <p:txBody>
          <a:bodyPr/>
          <a:lstStyle/>
          <a:p>
            <a:fld id="{378DD502-20E2-4CAC-B46A-953DF39CFC08}" type="datetimeFigureOut">
              <a:rPr lang="en-GB" smtClean="0"/>
              <a:t>17/09/2024</a:t>
            </a:fld>
            <a:endParaRPr lang="en-GB"/>
          </a:p>
        </p:txBody>
      </p:sp>
      <p:sp>
        <p:nvSpPr>
          <p:cNvPr id="6" name="Footer Placeholder 5">
            <a:extLst>
              <a:ext uri="{FF2B5EF4-FFF2-40B4-BE49-F238E27FC236}">
                <a16:creationId xmlns:a16="http://schemas.microsoft.com/office/drawing/2014/main" id="{FFC9BAF8-3463-75EC-9C11-84D43ACBB8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2DC00-3225-7E6B-E367-61BC32EEED18}"/>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21760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8131-9D2F-7CFD-DF00-BC891813D1D2}"/>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1030CC-AA93-8CF2-67EE-F87E57021797}"/>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C64E30-160A-F9A6-5305-3C5C5A856D3A}"/>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F71D4-E2B6-C4FA-3923-A35B7397187E}"/>
              </a:ext>
            </a:extLst>
          </p:cNvPr>
          <p:cNvSpPr>
            <a:spLocks noGrp="1"/>
          </p:cNvSpPr>
          <p:nvPr>
            <p:ph type="dt" sz="half" idx="10"/>
          </p:nvPr>
        </p:nvSpPr>
        <p:spPr/>
        <p:txBody>
          <a:bodyPr/>
          <a:lstStyle/>
          <a:p>
            <a:fld id="{378DD502-20E2-4CAC-B46A-953DF39CFC08}" type="datetimeFigureOut">
              <a:rPr lang="en-GB" smtClean="0"/>
              <a:t>17/09/2024</a:t>
            </a:fld>
            <a:endParaRPr lang="en-GB"/>
          </a:p>
        </p:txBody>
      </p:sp>
      <p:sp>
        <p:nvSpPr>
          <p:cNvPr id="6" name="Footer Placeholder 5">
            <a:extLst>
              <a:ext uri="{FF2B5EF4-FFF2-40B4-BE49-F238E27FC236}">
                <a16:creationId xmlns:a16="http://schemas.microsoft.com/office/drawing/2014/main" id="{AE8529DE-06FB-8DE7-2605-474D518D3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F8A366-96BA-F40A-8DCE-2344022FDDB0}"/>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8801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FB83-5696-E4C8-FD8A-66711D0CDD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46FF31-8989-A15F-1D2C-1BE579860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B52D8-5D99-3628-713B-B7FEEAD171EB}"/>
              </a:ext>
            </a:extLst>
          </p:cNvPr>
          <p:cNvSpPr>
            <a:spLocks noGrp="1"/>
          </p:cNvSpPr>
          <p:nvPr>
            <p:ph type="dt" sz="half" idx="10"/>
          </p:nvPr>
        </p:nvSpPr>
        <p:spPr/>
        <p:txBody>
          <a:bodyPr/>
          <a:lstStyle/>
          <a:p>
            <a:fld id="{378DD502-20E2-4CAC-B46A-953DF39CFC08}" type="datetimeFigureOut">
              <a:rPr lang="en-GB" smtClean="0"/>
              <a:t>17/09/2024</a:t>
            </a:fld>
            <a:endParaRPr lang="en-GB"/>
          </a:p>
        </p:txBody>
      </p:sp>
      <p:sp>
        <p:nvSpPr>
          <p:cNvPr id="5" name="Footer Placeholder 4">
            <a:extLst>
              <a:ext uri="{FF2B5EF4-FFF2-40B4-BE49-F238E27FC236}">
                <a16:creationId xmlns:a16="http://schemas.microsoft.com/office/drawing/2014/main" id="{1789C73E-EB90-542B-DE2E-B8F26654A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09052-430B-06A4-C443-853D8836AE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71731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49CEA-2EE3-0D0F-67E5-08710B310837}"/>
              </a:ext>
            </a:extLst>
          </p:cNvPr>
          <p:cNvSpPr>
            <a:spLocks noGrp="1"/>
          </p:cNvSpPr>
          <p:nvPr>
            <p:ph type="title" orient="vert"/>
          </p:nvPr>
        </p:nvSpPr>
        <p:spPr>
          <a:xfrm>
            <a:off x="8724900" y="365801"/>
            <a:ext cx="2628900" cy="582260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BC5EBA-3853-81FB-217E-7A461D4D3490}"/>
              </a:ext>
            </a:extLst>
          </p:cNvPr>
          <p:cNvSpPr>
            <a:spLocks noGrp="1"/>
          </p:cNvSpPr>
          <p:nvPr>
            <p:ph type="body" orient="vert" idx="1"/>
          </p:nvPr>
        </p:nvSpPr>
        <p:spPr>
          <a:xfrm>
            <a:off x="838200" y="365801"/>
            <a:ext cx="7734300" cy="5822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62C46-D678-66C0-191B-D7A9CF1A30E0}"/>
              </a:ext>
            </a:extLst>
          </p:cNvPr>
          <p:cNvSpPr>
            <a:spLocks noGrp="1"/>
          </p:cNvSpPr>
          <p:nvPr>
            <p:ph type="dt" sz="half" idx="10"/>
          </p:nvPr>
        </p:nvSpPr>
        <p:spPr/>
        <p:txBody>
          <a:bodyPr/>
          <a:lstStyle/>
          <a:p>
            <a:fld id="{378DD502-20E2-4CAC-B46A-953DF39CFC08}" type="datetimeFigureOut">
              <a:rPr lang="en-GB" smtClean="0"/>
              <a:t>17/09/2024</a:t>
            </a:fld>
            <a:endParaRPr lang="en-GB"/>
          </a:p>
        </p:txBody>
      </p:sp>
      <p:sp>
        <p:nvSpPr>
          <p:cNvPr id="5" name="Footer Placeholder 4">
            <a:extLst>
              <a:ext uri="{FF2B5EF4-FFF2-40B4-BE49-F238E27FC236}">
                <a16:creationId xmlns:a16="http://schemas.microsoft.com/office/drawing/2014/main" id="{9E6D9230-1AA4-45F7-1202-843D2DFB6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516CA-2308-2BC0-4F27-DDB0255DF29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44781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4"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80"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4" y="4702225"/>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2"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2" y="311150"/>
            <a:ext cx="8008947" cy="533400"/>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8"/>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7"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63989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8A822-C9F6-B37E-67C3-3B05E167DEF7}"/>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89107-1957-715C-63E8-5D67D925107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2114DF-7A44-C174-C421-90DBD39075A3}"/>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78DD502-20E2-4CAC-B46A-953DF39CFC08}" type="datetimeFigureOut">
              <a:rPr lang="en-GB" smtClean="0"/>
              <a:t>17/09/2024</a:t>
            </a:fld>
            <a:endParaRPr lang="en-GB"/>
          </a:p>
        </p:txBody>
      </p:sp>
      <p:sp>
        <p:nvSpPr>
          <p:cNvPr id="5" name="Footer Placeholder 4">
            <a:extLst>
              <a:ext uri="{FF2B5EF4-FFF2-40B4-BE49-F238E27FC236}">
                <a16:creationId xmlns:a16="http://schemas.microsoft.com/office/drawing/2014/main" id="{1E32CCFD-E7C2-F86E-8DBE-82521EE67914}"/>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9A904-B146-42BF-8992-C1C25BA7679C}"/>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9356D20D-28B5-436D-83E6-6C6DA3BFD6B6}" type="slidenum">
              <a:rPr lang="en-GB" smtClean="0"/>
              <a:t>‹Nº›</a:t>
            </a:fld>
            <a:endParaRPr lang="en-GB"/>
          </a:p>
        </p:txBody>
      </p:sp>
    </p:spTree>
    <p:extLst>
      <p:ext uri="{BB962C8B-B14F-4D97-AF65-F5344CB8AC3E}">
        <p14:creationId xmlns:p14="http://schemas.microsoft.com/office/powerpoint/2010/main" val="17476068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microsoft.com/office/2017/06/relationships/model3d" Target="../media/model3d1.glb"/><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microsoft.com/office/2017/06/relationships/model3d" Target="../media/model3d2.glb"/><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lIns="91440" tIns="45720" rIns="91440" bIns="45720" anchor="t"/>
          <a:lstStyle/>
          <a:p>
            <a:r>
              <a:rPr lang="es-ES" dirty="0">
                <a:latin typeface="Arial"/>
                <a:cs typeface="Arial"/>
              </a:rPr>
              <a:t>BULGARIA</a:t>
            </a:r>
            <a:endParaRPr lang="es-ES" dirty="0"/>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lIns="91440" tIns="45720" rIns="91440" bIns="45720" anchor="t"/>
          <a:lstStyle/>
          <a:p>
            <a:r>
              <a:rPr lang="es-ES" dirty="0">
                <a:latin typeface="Arial"/>
                <a:cs typeface="Arial"/>
              </a:rPr>
              <a:t>6 NOVEMBER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a:ea typeface="+mn-ea"/>
                <a:cs typeface="Arial"/>
              </a:rPr>
              <a:t>Common rules – Veterinary prescription </a:t>
            </a:r>
            <a:r>
              <a:rPr kumimoji="0" lang="en-US" sz="1800" b="0" i="0" u="none" strike="noStrike" kern="0" cap="none" spc="0" normalizeH="0" baseline="0" noProof="0">
                <a:ln>
                  <a:noFill/>
                </a:ln>
                <a:solidFill>
                  <a:srgbClr val="003399"/>
                </a:solidFill>
                <a:effectLst/>
                <a:uLnTx/>
                <a:uFillTx/>
                <a:latin typeface="EC Square Sans Pro"/>
                <a:ea typeface="+mn-ea"/>
                <a:cs typeface="Arial"/>
              </a:rPr>
              <a:t>(example FR template)</a:t>
            </a:r>
            <a:endParaRPr kumimoji="0" lang="en-US"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Name and address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owner of the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 and signature vet</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Food producing animals: withdrawal period (even if 0)</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Potential warnings or messages on responsible use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Identification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9D95C-2996-D8B8-450B-2C129443E639}"/>
              </a:ext>
            </a:extLst>
          </p:cNvPr>
          <p:cNvSpPr>
            <a:spLocks noGrp="1"/>
          </p:cNvSpPr>
          <p:nvPr>
            <p:ph type="body" sz="quarter" idx="10"/>
          </p:nvPr>
        </p:nvSpPr>
        <p:spPr>
          <a:xfrm>
            <a:off x="762000" y="311150"/>
            <a:ext cx="10287000" cy="533400"/>
          </a:xfrm>
        </p:spPr>
        <p:txBody>
          <a:bodyPr/>
          <a:lstStyle/>
          <a:p>
            <a:r>
              <a:rPr lang="en-US" b="1" dirty="0"/>
              <a:t>You can consult the EU database with all </a:t>
            </a:r>
            <a:r>
              <a:rPr lang="en-US" b="1" dirty="0" err="1"/>
              <a:t>authorised</a:t>
            </a:r>
            <a:r>
              <a:rPr lang="en-US" b="1" dirty="0"/>
              <a:t> veterinary medicines: </a:t>
            </a:r>
            <a:r>
              <a:rPr lang="en-US" sz="2000" dirty="0"/>
              <a:t>https://medicines.health.europa.eu/veterinary/</a:t>
            </a:r>
            <a:endParaRPr lang="en-GB" dirty="0"/>
          </a:p>
        </p:txBody>
      </p:sp>
      <p:pic>
        <p:nvPicPr>
          <p:cNvPr id="4" name="Picture 3">
            <a:extLst>
              <a:ext uri="{FF2B5EF4-FFF2-40B4-BE49-F238E27FC236}">
                <a16:creationId xmlns:a16="http://schemas.microsoft.com/office/drawing/2014/main" id="{D0C4418A-A898-B1D3-0781-153011BFD31F}"/>
              </a:ext>
            </a:extLst>
          </p:cNvPr>
          <p:cNvPicPr>
            <a:picLocks noChangeAspect="1"/>
          </p:cNvPicPr>
          <p:nvPr/>
        </p:nvPicPr>
        <p:blipFill>
          <a:blip r:embed="rId2"/>
          <a:stretch>
            <a:fillRect/>
          </a:stretch>
        </p:blipFill>
        <p:spPr>
          <a:xfrm>
            <a:off x="1340385" y="1403596"/>
            <a:ext cx="9130230" cy="5467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53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380780"/>
            <a:ext cx="12168660" cy="54043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4" y="1385551"/>
            <a:ext cx="12168662" cy="58886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medicine </a:t>
            </a:r>
            <a:r>
              <a:rPr lang="en-US" sz="2392" b="1" kern="1200" dirty="0" err="1">
                <a:solidFill>
                  <a:srgbClr val="FFFFFF"/>
                </a:solidFill>
                <a:latin typeface="EC Square Sans Pro" panose="020B0506040000020004" pitchFamily="34" charset="0"/>
              </a:rPr>
              <a:t>authorised</a:t>
            </a:r>
            <a:r>
              <a:rPr lang="en-US" sz="2392" b="1" kern="1200" dirty="0">
                <a:solidFill>
                  <a:srgbClr val="FFFFFF"/>
                </a:solidFill>
                <a:latin typeface="EC Square Sans Pro" panose="020B0506040000020004" pitchFamily="34" charset="0"/>
              </a:rPr>
              <a:t> for </a:t>
            </a:r>
            <a:r>
              <a:rPr lang="en-US" sz="2392" b="1" u="sng" kern="1200" dirty="0">
                <a:solidFill>
                  <a:srgbClr val="FFFFFF"/>
                </a:solidFill>
                <a:latin typeface="EC Square Sans Pro" panose="020B0506040000020004" pitchFamily="34" charset="0"/>
              </a:rPr>
              <a:t>food-producing animals </a:t>
            </a:r>
            <a:r>
              <a:rPr lang="en-US" sz="2392" b="1" kern="1200" dirty="0">
                <a:solidFill>
                  <a:srgbClr val="FFFFFF"/>
                </a:solidFill>
                <a:latin typeface="EC Square Sans Pro" panose="020B0506040000020004" pitchFamily="34" charset="0"/>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dirty="0">
                <a:latin typeface="EC Square Sans Pro" panose="020B0506040000020004" pitchFamily="34" charset="0"/>
              </a:rPr>
              <a:t>Common rules – Use of veterinary medicinal products</a:t>
            </a:r>
            <a:endParaRPr lang="bg-BG" sz="2790" kern="1200" dirty="0">
              <a:latin typeface="EC Square Sans Pro" panose="020B0506040000020004" pitchFamily="34" charset="0"/>
            </a:endParaRPr>
          </a:p>
          <a:p>
            <a:pPr algn="l" defTabSz="911111" rtl="0">
              <a:defRPr/>
            </a:pPr>
            <a:r>
              <a:rPr lang="en-US" sz="2790" kern="1200" dirty="0">
                <a:latin typeface="EC Square Sans Pro" panose="020B0506040000020004" pitchFamily="34" charset="0"/>
              </a:rPr>
              <a:t>outside </a:t>
            </a:r>
            <a:r>
              <a:rPr lang="en-GB" sz="2790" kern="1200" dirty="0">
                <a:latin typeface="EC Square Sans Pro" panose="020B0506040000020004" pitchFamily="34" charset="0"/>
              </a:rPr>
              <a:t>the terms of the</a:t>
            </a:r>
            <a:r>
              <a:rPr lang="en-US" sz="2790" kern="1200" dirty="0">
                <a:latin typeface="EC Square Sans Pro" panose="020B0506040000020004" pitchFamily="34" charset="0"/>
              </a:rPr>
              <a:t> marketing </a:t>
            </a:r>
            <a:r>
              <a:rPr lang="en-US" sz="2790" kern="1200" dirty="0" err="1">
                <a:latin typeface="EC Square Sans Pro" panose="020B0506040000020004" pitchFamily="34" charset="0"/>
              </a:rPr>
              <a:t>authorisation</a:t>
            </a:r>
            <a:endParaRPr lang="en-US" sz="2790" kern="1200" dirty="0">
              <a:latin typeface="EC Square Sans Pro" panose="020B0506040000020004" pitchFamily="34" charset="0"/>
            </a:endParaRPr>
          </a:p>
          <a:p>
            <a:pPr algn="l" defTabSz="911111" rtl="0">
              <a:defRPr/>
            </a:pPr>
            <a:endParaRPr lang="en-GB" sz="2392" kern="1200" dirty="0"/>
          </a:p>
        </p:txBody>
      </p:sp>
      <p:sp>
        <p:nvSpPr>
          <p:cNvPr id="11" name="TextBox 8">
            <a:extLst>
              <a:ext uri="{FF2B5EF4-FFF2-40B4-BE49-F238E27FC236}">
                <a16:creationId xmlns:a16="http://schemas.microsoft.com/office/drawing/2014/main" id="{BB7E4F4F-C703-441F-87FE-EFEECBF28284}"/>
              </a:ext>
            </a:extLst>
          </p:cNvPr>
          <p:cNvSpPr txBox="1"/>
          <p:nvPr/>
        </p:nvSpPr>
        <p:spPr>
          <a:xfrm>
            <a:off x="504651" y="3147488"/>
            <a:ext cx="4756247" cy="1073240"/>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for the: </a:t>
            </a:r>
          </a:p>
          <a:p>
            <a:pPr algn="l" defTabSz="911111" rtl="0">
              <a:defRPr/>
            </a:pPr>
            <a:r>
              <a:rPr lang="en-US" sz="1594" b="1" kern="1200" dirty="0">
                <a:solidFill>
                  <a:srgbClr val="000000"/>
                </a:solidFill>
                <a:latin typeface="EC Square Sans Pro" panose="020B0506040000020004" pitchFamily="34" charset="0"/>
                <a:ea typeface="+mn-ea"/>
                <a:cs typeface="+mn-cs"/>
              </a:rPr>
              <a:t>- same/another indication</a:t>
            </a:r>
            <a:endParaRPr lang="en-US" sz="1594" b="1" kern="1200" dirty="0">
              <a:solidFill>
                <a:srgbClr val="FF0000"/>
              </a:solidFill>
              <a:latin typeface="EC Square Sans Pro" panose="020B0506040000020004" pitchFamily="34" charset="0"/>
              <a:ea typeface="+mn-ea"/>
              <a:cs typeface="+mn-cs"/>
            </a:endParaRPr>
          </a:p>
          <a:p>
            <a:pPr algn="l" defTabSz="911111" rtl="0">
              <a:defRPr/>
            </a:pPr>
            <a:r>
              <a:rPr lang="en-US" sz="1594" b="1" kern="1200" dirty="0">
                <a:solidFill>
                  <a:srgbClr val="000000"/>
                </a:solidFill>
                <a:latin typeface="EC Square Sans Pro" panose="020B0506040000020004" pitchFamily="34" charset="0"/>
                <a:ea typeface="+mn-ea"/>
                <a:cs typeface="+mn-cs"/>
              </a:rPr>
              <a:t>- in</a:t>
            </a:r>
            <a:r>
              <a:rPr lang="en-US" sz="1594" kern="1200" dirty="0">
                <a:solidFill>
                  <a:srgbClr val="000000"/>
                </a:solidFill>
                <a:latin typeface="EC Square Sans Pro" panose="020B0506040000020004" pitchFamily="34" charset="0"/>
                <a:ea typeface="+mn-ea"/>
                <a:cs typeface="+mn-cs"/>
              </a:rPr>
              <a:t> </a:t>
            </a:r>
            <a:r>
              <a:rPr lang="en-US" sz="1594" b="1" kern="1200" dirty="0">
                <a:solidFill>
                  <a:srgbClr val="000000"/>
                </a:solidFill>
                <a:latin typeface="EC Square Sans Pro" panose="020B0506040000020004" pitchFamily="34" charset="0"/>
                <a:ea typeface="+mn-ea"/>
                <a:cs typeface="+mn-cs"/>
              </a:rPr>
              <a:t>same/another food-producing species</a:t>
            </a:r>
          </a:p>
          <a:p>
            <a:pPr algn="l" defTabSz="911111" rtl="0">
              <a:defRPr/>
            </a:pPr>
            <a:r>
              <a:rPr lang="en-US" sz="1594" b="1" kern="1200" dirty="0">
                <a:solidFill>
                  <a:srgbClr val="000000"/>
                </a:solidFill>
                <a:latin typeface="EC Square Sans Pro" panose="020B0506040000020004" pitchFamily="34" charset="0"/>
                <a:ea typeface="+mn-ea"/>
                <a:cs typeface="+mn-cs"/>
              </a:rPr>
              <a:t>- </a:t>
            </a:r>
            <a:r>
              <a:rPr lang="en-US" sz="1594" kern="1200" dirty="0">
                <a:solidFill>
                  <a:srgbClr val="000000"/>
                </a:solidFill>
                <a:latin typeface="EC Square Sans Pro" panose="020B0506040000020004" pitchFamily="34" charset="0"/>
                <a:ea typeface="+mn-ea"/>
                <a:cs typeface="+mn-cs"/>
              </a:rPr>
              <a:t>in the </a:t>
            </a:r>
            <a:r>
              <a:rPr lang="en-US" sz="1594" b="1" kern="1200" dirty="0">
                <a:solidFill>
                  <a:srgbClr val="000000"/>
                </a:solidFill>
                <a:latin typeface="EC Square Sans Pro" panose="020B0506040000020004" pitchFamily="34" charset="0"/>
                <a:ea typeface="+mn-ea"/>
                <a:cs typeface="+mn-cs"/>
              </a:rPr>
              <a:t>same/another EU country</a:t>
            </a:r>
            <a:endParaRPr lang="LID4096" sz="1594" b="1" kern="1200" dirty="0">
              <a:solidFill>
                <a:srgbClr val="000000"/>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604739" y="5369210"/>
            <a:ext cx="4573253" cy="337303"/>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A human medicine </a:t>
            </a:r>
            <a:r>
              <a:rPr lang="en-US" sz="1594" b="1" kern="1200" dirty="0" err="1">
                <a:solidFill>
                  <a:srgbClr val="000000"/>
                </a:solidFill>
                <a:latin typeface="EC Square Sans Pro" panose="020B0506040000020004" pitchFamily="34" charset="0"/>
                <a:ea typeface="+mn-ea"/>
                <a:cs typeface="+mn-cs"/>
              </a:rPr>
              <a:t>authorised</a:t>
            </a:r>
            <a:endParaRPr lang="en-US" sz="1594" b="1" kern="1200" dirty="0">
              <a:solidFill>
                <a:srgbClr val="000000"/>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518571" y="6143932"/>
            <a:ext cx="4697647" cy="582615"/>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VMP prepared extemporaneously </a:t>
            </a:r>
            <a:r>
              <a:rPr lang="en-US" sz="1594" kern="1200" dirty="0">
                <a:solidFill>
                  <a:srgbClr val="000000"/>
                </a:solidFill>
                <a:latin typeface="EC Square Sans Pro" panose="020B0506040000020004" pitchFamily="34" charset="0"/>
                <a:ea typeface="+mn-ea"/>
                <a:cs typeface="+mn-cs"/>
              </a:rPr>
              <a:t>in accordance with the terms of a veterinary prescription. </a:t>
            </a:r>
            <a:endParaRPr lang="en-GB" sz="1096" kern="1200" dirty="0">
              <a:solidFill>
                <a:srgbClr val="000000"/>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7" y="2169469"/>
            <a:ext cx="4763120" cy="582615"/>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(Art106(1)) in your country for the species and indication concerned</a:t>
            </a:r>
            <a:endParaRPr lang="LID4096" sz="1594" b="1" kern="1200" dirty="0">
              <a:solidFill>
                <a:srgbClr val="000000"/>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60894" y="2219707"/>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99937" y="274115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45381" y="2610911"/>
            <a:ext cx="3188579" cy="582615"/>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under vet responsibility </a:t>
            </a:r>
          </a:p>
          <a:p>
            <a:pPr algn="l" defTabSz="911111" rtl="0">
              <a:defRPr/>
            </a:pPr>
            <a:r>
              <a:rPr lang="en-US" sz="1594" i="1" kern="1200" dirty="0">
                <a:solidFill>
                  <a:srgbClr val="C00000"/>
                </a:solidFill>
                <a:latin typeface="EC Square Sans Pro" panose="020B0506040000020004" pitchFamily="34" charset="0"/>
                <a:ea typeface="+mn-ea"/>
                <a:cs typeface="+mn-cs"/>
              </a:rPr>
              <a:t>&amp;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5709" y="216946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4019" y="316222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3173" y="4336916"/>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3173" y="5321167"/>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Select a product</a:t>
            </a:r>
            <a:endParaRPr lang="LID4096" sz="1794" kern="1200" dirty="0">
              <a:solidFill>
                <a:srgbClr val="FFFFFF"/>
              </a:solidFill>
              <a:latin typeface="EC Square Sans Pro" panose="020B0506040000020004" pitchFamily="34" charset="0"/>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87734" y="504108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81192" y="5013305"/>
            <a:ext cx="1464750"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use</a:t>
            </a:r>
            <a:endParaRPr lang="LID4096" sz="1594" b="1" i="1" kern="1200" dirty="0">
              <a:solidFill>
                <a:srgbClr val="C00000"/>
              </a:solidFill>
              <a:latin typeface="EC Square Sans Pro" panose="020B0506040000020004" pitchFamily="34" charset="0"/>
              <a:ea typeface="+mn-ea"/>
              <a:cs typeface="+mn-cs"/>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34689" y="581775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717452"/>
            <a:ext cx="1479225"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60898" y="3247605"/>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201957" y="442229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201957" y="538778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9605978" y="3611897"/>
            <a:ext cx="2574754" cy="1570058"/>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480340" y="4578912"/>
            <a:ext cx="3506794" cy="643944"/>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67816" y="277648"/>
            <a:ext cx="1005381" cy="719902"/>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604739" y="4524869"/>
            <a:ext cx="4577010" cy="521288"/>
          </a:xfrm>
          <a:prstGeom prst="rect">
            <a:avLst/>
          </a:prstGeom>
          <a:solidFill>
            <a:srgbClr val="ECEBEB"/>
          </a:solidFill>
        </p:spPr>
        <p:txBody>
          <a:bodyPr wrap="square" rtlCol="0">
            <a:spAutoFit/>
          </a:bodyPr>
          <a:lstStyle/>
          <a:p>
            <a:pPr algn="l" defTabSz="911111" rtl="0">
              <a:defRPr/>
            </a:pPr>
            <a:r>
              <a:rPr lang="en-US" sz="1394" b="1" kern="1200" dirty="0">
                <a:solidFill>
                  <a:srgbClr val="000000"/>
                </a:solidFill>
                <a:latin typeface="EC Square Sans Pro" panose="020B0506040000020004" pitchFamily="34" charset="0"/>
                <a:ea typeface="+mn-ea"/>
                <a:cs typeface="+mn-cs"/>
              </a:rPr>
              <a:t>Product </a:t>
            </a:r>
            <a:r>
              <a:rPr lang="en-US" sz="1394" b="1" kern="1200" dirty="0" err="1">
                <a:solidFill>
                  <a:srgbClr val="000000"/>
                </a:solidFill>
                <a:latin typeface="EC Square Sans Pro" panose="020B0506040000020004" pitchFamily="34" charset="0"/>
                <a:ea typeface="+mn-ea"/>
                <a:cs typeface="+mn-cs"/>
              </a:rPr>
              <a:t>authorised</a:t>
            </a:r>
            <a:r>
              <a:rPr lang="en-US" sz="1394" b="1" kern="1200" dirty="0">
                <a:solidFill>
                  <a:srgbClr val="000000"/>
                </a:solidFill>
                <a:latin typeface="EC Square Sans Pro" panose="020B0506040000020004" pitchFamily="34" charset="0"/>
                <a:ea typeface="+mn-ea"/>
                <a:cs typeface="+mn-cs"/>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87734" y="422373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109378" y="419775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3173" y="6062922"/>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Prepare a product</a:t>
            </a:r>
            <a:endParaRPr lang="LID4096" sz="1794" kern="1200" dirty="0">
              <a:solidFill>
                <a:srgbClr val="FFFFFF"/>
              </a:solidFill>
              <a:latin typeface="EC Square Sans Pro" panose="020B0506040000020004" pitchFamily="34" charset="0"/>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5992" y="6176459"/>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9038217" y="2320959"/>
            <a:ext cx="2861642" cy="1382435"/>
          </a:xfrm>
          <a:prstGeom prst="rect">
            <a:avLst/>
          </a:prstGeom>
          <a:noFill/>
        </p:spPr>
        <p:txBody>
          <a:bodyPr wrap="square" rtlCol="0">
            <a:spAutoFit/>
          </a:bodyPr>
          <a:lstStyle/>
          <a:p>
            <a:pPr algn="l" defTabSz="911111" rtl="0">
              <a:defRPr/>
            </a:pPr>
            <a:r>
              <a:rPr lang="en-US" sz="1397" b="1" kern="1200" dirty="0">
                <a:solidFill>
                  <a:srgbClr val="FF0000"/>
                </a:solidFill>
                <a:latin typeface="EC Square Sans Pro" panose="020B0506040000020004"/>
                <a:ea typeface="+mn-ea"/>
                <a:cs typeface="+mn-cs"/>
              </a:rPr>
              <a:t>3</a:t>
            </a:r>
            <a:r>
              <a:rPr lang="en-US" sz="1397" b="1" kern="1200" baseline="30000" dirty="0">
                <a:solidFill>
                  <a:srgbClr val="FF0000"/>
                </a:solidFill>
                <a:latin typeface="EC Square Sans Pro" panose="020B0506040000020004"/>
                <a:ea typeface="+mn-ea"/>
                <a:cs typeface="+mn-cs"/>
              </a:rPr>
              <a:t>rd</a:t>
            </a:r>
            <a:r>
              <a:rPr lang="en-US" sz="1397" b="1" kern="1200" dirty="0">
                <a:solidFill>
                  <a:srgbClr val="FF0000"/>
                </a:solidFill>
                <a:latin typeface="EC Square Sans Pro" panose="020B0506040000020004"/>
                <a:ea typeface="+mn-ea"/>
                <a:cs typeface="+mn-cs"/>
              </a:rPr>
              <a:t> country products :</a:t>
            </a:r>
          </a:p>
          <a:p>
            <a:pPr algn="l" defTabSz="911111" rtl="0">
              <a:defRPr/>
            </a:pPr>
            <a:r>
              <a:rPr lang="en-US" sz="1397" kern="1200" dirty="0">
                <a:solidFill>
                  <a:prstClr val="black"/>
                </a:solidFill>
                <a:latin typeface="EC Square Sans Pro" panose="020B0506040000020004"/>
                <a:ea typeface="+mn-ea"/>
                <a:cs typeface="+mn-cs"/>
              </a:rPr>
              <a:t> In cases where none of the foregoing options are available </a:t>
            </a:r>
            <a:r>
              <a:rPr lang="en-US" sz="1397" kern="1200" dirty="0">
                <a:solidFill>
                  <a:prstClr val="black"/>
                </a:solidFill>
                <a:latin typeface="Montserrat" panose="00000500000000000000" pitchFamily="2" charset="0"/>
                <a:ea typeface="+mn-ea"/>
                <a:cs typeface="+mn-cs"/>
              </a:rPr>
              <a:t>→ </a:t>
            </a:r>
            <a:r>
              <a:rPr lang="en-US" sz="1397" kern="1200" dirty="0">
                <a:solidFill>
                  <a:prstClr val="black"/>
                </a:solidFill>
                <a:latin typeface="EC Square Sans Pro" panose="020B0506040000020004"/>
                <a:ea typeface="+mn-ea"/>
                <a:cs typeface="+mn-cs"/>
              </a:rPr>
              <a:t>use a VMP </a:t>
            </a:r>
            <a:r>
              <a:rPr lang="en-US" sz="1397" kern="1200" dirty="0" err="1">
                <a:solidFill>
                  <a:prstClr val="black"/>
                </a:solidFill>
                <a:latin typeface="EC Square Sans Pro" panose="020B0506040000020004"/>
                <a:ea typeface="+mn-ea"/>
                <a:cs typeface="+mn-cs"/>
              </a:rPr>
              <a:t>authorised</a:t>
            </a:r>
            <a:r>
              <a:rPr lang="en-US" sz="1397" kern="1200" dirty="0">
                <a:solidFill>
                  <a:prstClr val="black"/>
                </a:solidFill>
                <a:latin typeface="EC Square Sans Pro" panose="020B0506040000020004"/>
                <a:ea typeface="+mn-ea"/>
                <a:cs typeface="+mn-cs"/>
              </a:rPr>
              <a:t> in a </a:t>
            </a:r>
            <a:r>
              <a:rPr lang="en-US" sz="1397" b="1" kern="1200" dirty="0">
                <a:solidFill>
                  <a:prstClr val="black"/>
                </a:solidFill>
                <a:latin typeface="EC Square Sans Pro" panose="020B0506040000020004"/>
                <a:ea typeface="+mn-ea"/>
                <a:cs typeface="+mn-cs"/>
              </a:rPr>
              <a:t>third country for the same animal species and the same indication</a:t>
            </a:r>
            <a:endParaRPr lang="en-BE" sz="1397"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73344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BA6A9-1CFE-00FC-83D3-CA9D9B36FB14}"/>
              </a:ext>
            </a:extLst>
          </p:cNvPr>
          <p:cNvSpPr/>
          <p:nvPr/>
        </p:nvSpPr>
        <p:spPr>
          <a:xfrm>
            <a:off x="629865" y="416516"/>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4949" y="437783"/>
            <a:ext cx="9657135" cy="871648"/>
          </a:xfrm>
          <a:solidFill>
            <a:srgbClr val="CCFFFF"/>
          </a:solidFill>
        </p:spPr>
        <p:txBody>
          <a:bodyPr vert="horz" lIns="91440" tIns="45720" rIns="91440" bIns="45720" rtlCol="0" anchor="t">
            <a:noAutofit/>
          </a:bodyPr>
          <a:lstStyle/>
          <a:p>
            <a:pPr marL="0" indent="0" algn="ctr" defTabSz="911111">
              <a:lnSpc>
                <a:spcPct val="100000"/>
              </a:lnSpc>
              <a:spcBef>
                <a:spcPts val="0"/>
              </a:spcBef>
              <a:buNone/>
              <a:defRPr/>
            </a:pPr>
            <a:r>
              <a:rPr lang="en-US" sz="2200" b="1" kern="0" dirty="0">
                <a:latin typeface="EC Square Sans Pro"/>
                <a:cs typeface="Arial"/>
              </a:rPr>
              <a:t>Use of medicinal products</a:t>
            </a:r>
            <a:r>
              <a:rPr lang="fr-BE" sz="2200" b="1" dirty="0">
                <a:latin typeface="EC Square Sans Pro"/>
                <a:cs typeface="Arial"/>
              </a:rPr>
              <a:t> </a:t>
            </a:r>
            <a:r>
              <a:rPr lang="en-US" sz="2200" b="1" kern="0" dirty="0">
                <a:latin typeface="EC Square Sans Pro"/>
                <a:cs typeface="Arial"/>
              </a:rPr>
              <a:t>outside </a:t>
            </a:r>
            <a:r>
              <a:rPr lang="en-GB" sz="2200" b="1" kern="0" dirty="0">
                <a:latin typeface="EC Square Sans Pro"/>
                <a:cs typeface="Arial"/>
              </a:rPr>
              <a:t>the terms of the</a:t>
            </a:r>
            <a:r>
              <a:rPr lang="en-US" sz="2200" b="1" kern="0" dirty="0">
                <a:latin typeface="EC Square Sans Pro"/>
                <a:cs typeface="Arial"/>
              </a:rPr>
              <a:t> marketing</a:t>
            </a:r>
            <a:r>
              <a:rPr lang="en-US" sz="2200" b="1" kern="0" dirty="0">
                <a:solidFill>
                  <a:srgbClr val="FF0000"/>
                </a:solidFill>
                <a:latin typeface="EC Square Sans Pro"/>
                <a:cs typeface="Arial"/>
              </a:rPr>
              <a:t> </a:t>
            </a:r>
            <a:r>
              <a:rPr lang="en-US" sz="2200" b="1" kern="0" err="1">
                <a:latin typeface="EC Square Sans Pro"/>
                <a:cs typeface="Arial"/>
              </a:rPr>
              <a:t>authorisation</a:t>
            </a:r>
            <a:r>
              <a:rPr lang="en-US" sz="2200" b="1" kern="0" dirty="0">
                <a:latin typeface="EC Square Sans Pro"/>
                <a:cs typeface="Arial"/>
              </a:rPr>
              <a:t> in</a:t>
            </a:r>
            <a:r>
              <a:rPr lang="fr-BE" sz="2200" b="1" dirty="0">
                <a:latin typeface="EC Square Sans Pro"/>
                <a:cs typeface="Arial"/>
              </a:rPr>
              <a:t> </a:t>
            </a:r>
            <a:r>
              <a:rPr lang="fr-BE" sz="2200" b="1" u="sng" err="1">
                <a:latin typeface="EC Square Sans Pro"/>
                <a:cs typeface="Arial"/>
              </a:rPr>
              <a:t>food-producing</a:t>
            </a:r>
            <a:r>
              <a:rPr lang="fr-BE" sz="2200" b="1" u="sng" dirty="0">
                <a:latin typeface="EC Square Sans Pro"/>
                <a:cs typeface="Arial"/>
              </a:rPr>
              <a:t> </a:t>
            </a:r>
            <a:r>
              <a:rPr lang="fr-BE" sz="2200" b="1" u="sng" err="1">
                <a:latin typeface="EC Square Sans Pro"/>
                <a:cs typeface="Arial"/>
              </a:rPr>
              <a:t>terrestrial</a:t>
            </a:r>
            <a:r>
              <a:rPr lang="fr-BE" sz="2200" b="1" u="sng" dirty="0">
                <a:solidFill>
                  <a:srgbClr val="FF0000"/>
                </a:solidFill>
                <a:latin typeface="EC Square Sans Pro"/>
                <a:cs typeface="Arial"/>
              </a:rPr>
              <a:t> </a:t>
            </a:r>
            <a:r>
              <a:rPr lang="fr-BE" sz="2200" b="1" u="sng" err="1">
                <a:latin typeface="EC Square Sans Pro"/>
                <a:cs typeface="Arial"/>
              </a:rPr>
              <a:t>animals</a:t>
            </a:r>
            <a:endParaRPr lang="en-GB" sz="2200">
              <a:latin typeface="EC Square Sans Pro"/>
              <a:cs typeface="Arial"/>
            </a:endParaRPr>
          </a:p>
        </p:txBody>
      </p:sp>
      <p:sp>
        <p:nvSpPr>
          <p:cNvPr id="4" name="TextBox 3">
            <a:extLst>
              <a:ext uri="{FF2B5EF4-FFF2-40B4-BE49-F238E27FC236}">
                <a16:creationId xmlns:a16="http://schemas.microsoft.com/office/drawing/2014/main" id="{613B03E0-A591-EA66-73C5-B35C4F344997}"/>
              </a:ext>
            </a:extLst>
          </p:cNvPr>
          <p:cNvSpPr txBox="1"/>
          <p:nvPr/>
        </p:nvSpPr>
        <p:spPr>
          <a:xfrm>
            <a:off x="1453776" y="1404267"/>
            <a:ext cx="9489820" cy="5151548"/>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or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p>
          <a:p>
            <a:pPr marL="447040" lvl="1" algn="l" rtl="0"/>
            <a:r>
              <a:rPr lang="fr-BE" sz="2192" kern="1200" dirty="0">
                <a:solidFill>
                  <a:prstClr val="black"/>
                </a:solidFill>
                <a:latin typeface="EC Square Sans Pro" panose="020B0506040000020004"/>
                <a:ea typeface="+mn-ea"/>
                <a:cs typeface="+mn-cs"/>
              </a:rPr>
              <a:t>for use in </a:t>
            </a:r>
            <a:r>
              <a:rPr lang="fr-BE" sz="2192" b="1" u="sng" kern="1200" dirty="0">
                <a:solidFill>
                  <a:srgbClr val="009900"/>
                </a:solidFill>
                <a:latin typeface="EC Square Sans Pro" panose="020B0506040000020004"/>
                <a:ea typeface="+mn-ea"/>
                <a:cs typeface="+mn-cs"/>
              </a:rPr>
              <a:t>non-</a:t>
            </a:r>
            <a:r>
              <a:rPr lang="fr-BE" sz="2192" b="1" u="sng" kern="1200" dirty="0" err="1">
                <a:solidFill>
                  <a:srgbClr val="009900"/>
                </a:solidFill>
                <a:latin typeface="EC Square Sans Pro" panose="020B0506040000020004"/>
                <a:ea typeface="+mn-ea"/>
                <a:cs typeface="+mn-cs"/>
              </a:rPr>
              <a:t>food</a:t>
            </a:r>
            <a:r>
              <a:rPr lang="fr-BE" sz="2192" b="1" u="sng" kern="1200" dirty="0">
                <a:solidFill>
                  <a:srgbClr val="009900"/>
                </a:solidFill>
                <a:latin typeface="EC Square Sans Pro" panose="020B0506040000020004"/>
                <a:ea typeface="+mn-ea"/>
                <a:cs typeface="+mn-cs"/>
              </a:rPr>
              <a:t>-</a:t>
            </a:r>
            <a:r>
              <a:rPr lang="fr-BE" sz="2192" b="1" u="sng" kern="1200" dirty="0" err="1">
                <a:solidFill>
                  <a:srgbClr val="009900"/>
                </a:solidFill>
                <a:latin typeface="EC Square Sans Pro" panose="020B0506040000020004"/>
                <a:ea typeface="+mn-ea"/>
                <a:cs typeface="+mn-cs"/>
              </a:rPr>
              <a:t>producing</a:t>
            </a:r>
            <a:r>
              <a:rPr lang="fr-BE" sz="2192" b="1" u="sng" kern="1200" dirty="0">
                <a:solidFill>
                  <a:srgbClr val="009900"/>
                </a:solidFill>
                <a:latin typeface="EC Square Sans Pro" panose="020B0506040000020004"/>
                <a:ea typeface="+mn-ea"/>
                <a:cs typeface="+mn-cs"/>
              </a:rPr>
              <a:t> animal </a:t>
            </a:r>
            <a:r>
              <a:rPr lang="fr-BE" sz="2192" kern="1200" dirty="0">
                <a:solidFill>
                  <a:prstClr val="black"/>
                </a:solidFill>
                <a:latin typeface="EC Square Sans Pro" panose="020B0506040000020004"/>
                <a:ea typeface="+mn-ea"/>
                <a:cs typeface="+mn-cs"/>
              </a:rPr>
              <a:t>for the </a:t>
            </a:r>
            <a:r>
              <a:rPr lang="fr-BE" sz="2192" b="1" u="sng" kern="1200" dirty="0" err="1">
                <a:solidFill>
                  <a:srgbClr val="FF9966"/>
                </a:solidFill>
                <a:latin typeface="EC Square Sans Pro" panose="020B0506040000020004"/>
                <a:ea typeface="+mn-ea"/>
                <a:cs typeface="+mn-cs"/>
              </a:rPr>
              <a:t>same</a:t>
            </a:r>
            <a:r>
              <a:rPr lang="fr-BE" sz="2192" b="1" u="sng"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p>
          <a:p>
            <a:pPr marL="455295" lvl="1" indent="-455295" algn="l" rtl="0">
              <a:buFont typeface="+mj-lt"/>
              <a:buAutoNum type="alphaLcParenR" startAt="3"/>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kern="1200" dirty="0">
                <a:solidFill>
                  <a:srgbClr val="003399"/>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 </a:t>
            </a:r>
            <a:r>
              <a:rPr lang="en-US" sz="2192" kern="1200" dirty="0">
                <a:solidFill>
                  <a:prstClr val="black"/>
                </a:solidFill>
                <a:latin typeface="EC Square Sans Pro" panose="020B0506040000020004"/>
                <a:ea typeface="+mn-ea"/>
                <a:cs typeface="+mn-cs"/>
              </a:rPr>
              <a:t>(not for vaccines!)</a:t>
            </a:r>
            <a:endParaRPr lang="en-GB" sz="2192" kern="1200" dirty="0">
              <a:solidFill>
                <a:prstClr val="black"/>
              </a:solidFill>
              <a:latin typeface="EC Square Sans Pro" panose="020B0506040000020004"/>
              <a:ea typeface="+mn-ea"/>
              <a:cs typeface="+mn-cs"/>
            </a:endParaRPr>
          </a:p>
        </p:txBody>
      </p:sp>
      <p:pic>
        <p:nvPicPr>
          <p:cNvPr id="5" name="Picture 4">
            <a:extLst>
              <a:ext uri="{FF2B5EF4-FFF2-40B4-BE49-F238E27FC236}">
                <a16:creationId xmlns:a16="http://schemas.microsoft.com/office/drawing/2014/main" id="{FCB42D06-442D-4D00-DD09-BC56996D9AEE}"/>
              </a:ext>
            </a:extLst>
          </p:cNvPr>
          <p:cNvPicPr>
            <a:picLocks noChangeAspect="1"/>
          </p:cNvPicPr>
          <p:nvPr/>
        </p:nvPicPr>
        <p:blipFill>
          <a:blip r:embed="rId3"/>
          <a:stretch>
            <a:fillRect/>
          </a:stretch>
        </p:blipFill>
        <p:spPr>
          <a:xfrm>
            <a:off x="10421378" y="507176"/>
            <a:ext cx="1008286" cy="716733"/>
          </a:xfrm>
          <a:prstGeom prst="rect">
            <a:avLst/>
          </a:prstGeom>
        </p:spPr>
      </p:pic>
      <p:sp>
        <p:nvSpPr>
          <p:cNvPr id="6" name="TextBox 5">
            <a:extLst>
              <a:ext uri="{FF2B5EF4-FFF2-40B4-BE49-F238E27FC236}">
                <a16:creationId xmlns:a16="http://schemas.microsoft.com/office/drawing/2014/main" id="{FC9901C7-5F61-AF11-B450-D18721373BBE}"/>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3" name="Arrow: Down 15">
            <a:extLst>
              <a:ext uri="{FF2B5EF4-FFF2-40B4-BE49-F238E27FC236}">
                <a16:creationId xmlns:a16="http://schemas.microsoft.com/office/drawing/2014/main" id="{05894548-3062-5BB0-EBC7-D99CEC1374A3}"/>
              </a:ext>
            </a:extLst>
          </p:cNvPr>
          <p:cNvSpPr/>
          <p:nvPr/>
        </p:nvSpPr>
        <p:spPr>
          <a:xfrm>
            <a:off x="2000905" y="172952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16">
            <a:extLst>
              <a:ext uri="{FF2B5EF4-FFF2-40B4-BE49-F238E27FC236}">
                <a16:creationId xmlns:a16="http://schemas.microsoft.com/office/drawing/2014/main" id="{2FFE8AE7-7B6E-098D-60BC-7FADDDFAC166}"/>
              </a:ext>
            </a:extLst>
          </p:cNvPr>
          <p:cNvSpPr txBox="1"/>
          <p:nvPr/>
        </p:nvSpPr>
        <p:spPr>
          <a:xfrm>
            <a:off x="2395173" y="3077278"/>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8" name="Arrow: Down 15">
            <a:extLst>
              <a:ext uri="{FF2B5EF4-FFF2-40B4-BE49-F238E27FC236}">
                <a16:creationId xmlns:a16="http://schemas.microsoft.com/office/drawing/2014/main" id="{F7AD6638-4181-0F27-5C30-FF2638929852}"/>
              </a:ext>
            </a:extLst>
          </p:cNvPr>
          <p:cNvSpPr/>
          <p:nvPr/>
        </p:nvSpPr>
        <p:spPr>
          <a:xfrm>
            <a:off x="2000905" y="405032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82265D60-E936-67F7-761E-9222C02A0B59}"/>
              </a:ext>
            </a:extLst>
          </p:cNvPr>
          <p:cNvSpPr txBox="1"/>
          <p:nvPr/>
        </p:nvSpPr>
        <p:spPr>
          <a:xfrm>
            <a:off x="2422549" y="4079509"/>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C0117FB4-4F0B-9451-272F-4CDE56742307}"/>
              </a:ext>
            </a:extLst>
          </p:cNvPr>
          <p:cNvSpPr/>
          <p:nvPr/>
        </p:nvSpPr>
        <p:spPr>
          <a:xfrm>
            <a:off x="2000905" y="477072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7694375E-1400-6DE6-2F7D-3EBBDBF5F4FE}"/>
              </a:ext>
            </a:extLst>
          </p:cNvPr>
          <p:cNvSpPr txBox="1"/>
          <p:nvPr/>
        </p:nvSpPr>
        <p:spPr>
          <a:xfrm>
            <a:off x="2422549" y="4816546"/>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2" name="Arrow: Down 15">
            <a:extLst>
              <a:ext uri="{FF2B5EF4-FFF2-40B4-BE49-F238E27FC236}">
                <a16:creationId xmlns:a16="http://schemas.microsoft.com/office/drawing/2014/main" id="{728F0C5A-82F6-34FA-5676-A7A9CE1C727D}"/>
              </a:ext>
            </a:extLst>
          </p:cNvPr>
          <p:cNvSpPr/>
          <p:nvPr/>
        </p:nvSpPr>
        <p:spPr>
          <a:xfrm>
            <a:off x="2023028" y="542624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3" name="TextBox 16">
            <a:extLst>
              <a:ext uri="{FF2B5EF4-FFF2-40B4-BE49-F238E27FC236}">
                <a16:creationId xmlns:a16="http://schemas.microsoft.com/office/drawing/2014/main" id="{FE4D80AB-A40D-1CC5-FBC4-1248A8CFB00F}"/>
              </a:ext>
            </a:extLst>
          </p:cNvPr>
          <p:cNvSpPr txBox="1"/>
          <p:nvPr/>
        </p:nvSpPr>
        <p:spPr>
          <a:xfrm>
            <a:off x="2422549" y="5446631"/>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1DA13A1A-1A85-4F7E-4A4D-7100D3761238}"/>
              </a:ext>
            </a:extLst>
          </p:cNvPr>
          <p:cNvSpPr txBox="1"/>
          <p:nvPr/>
        </p:nvSpPr>
        <p:spPr>
          <a:xfrm>
            <a:off x="2406396" y="1784263"/>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7B5003D6-C561-BF24-5750-9245A90DB616}"/>
              </a:ext>
            </a:extLst>
          </p:cNvPr>
          <p:cNvSpPr/>
          <p:nvPr/>
        </p:nvSpPr>
        <p:spPr>
          <a:xfrm>
            <a:off x="1945697" y="307727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Tree>
    <p:extLst>
      <p:ext uri="{BB962C8B-B14F-4D97-AF65-F5344CB8AC3E}">
        <p14:creationId xmlns:p14="http://schemas.microsoft.com/office/powerpoint/2010/main" val="16108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185491"/>
            <a:ext cx="12168660" cy="735723"/>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3" y="1214825"/>
            <a:ext cx="12168662" cy="10687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authorized medicine is available for </a:t>
            </a:r>
            <a:r>
              <a:rPr lang="en-US" sz="2392" b="1" u="sng" kern="1200" dirty="0">
                <a:solidFill>
                  <a:srgbClr val="FFFFFF"/>
                </a:solidFill>
                <a:latin typeface="EC Square Sans Pro" panose="020B0506040000020004" pitchFamily="34" charset="0"/>
              </a:rPr>
              <a:t>food-producing aquatic animals </a:t>
            </a:r>
            <a:r>
              <a:rPr lang="en-US" sz="2392" b="1" kern="1200" dirty="0">
                <a:solidFill>
                  <a:srgbClr val="FFFFFF"/>
                </a:solidFill>
                <a:latin typeface="EC Square Sans Pro" panose="020B0506040000020004" pitchFamily="34" charset="0"/>
              </a:rPr>
              <a:t>or authorized ones are not available</a:t>
            </a:r>
            <a:endParaRPr lang="en-US" sz="2790" b="1" kern="1200" dirty="0">
              <a:solidFill>
                <a:srgbClr val="FFFFFF"/>
              </a:solidFill>
              <a:latin typeface="EC Square Sans Pro" panose="020B0506040000020004" pitchFamily="34" charset="0"/>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a:latin typeface="EC Square Sans Pro" panose="020B0506040000020004" pitchFamily="34" charset="0"/>
              </a:rPr>
              <a:t>Common rules – Use of Veterinary Medicinal Products</a:t>
            </a:r>
          </a:p>
          <a:p>
            <a:pPr algn="l" defTabSz="911111" rtl="0">
              <a:defRPr/>
            </a:pPr>
            <a:endParaRPr lang="en-GB" sz="2392" kern="1200"/>
          </a:p>
        </p:txBody>
      </p:sp>
      <p:sp>
        <p:nvSpPr>
          <p:cNvPr id="11" name="TextBox 8">
            <a:extLst>
              <a:ext uri="{FF2B5EF4-FFF2-40B4-BE49-F238E27FC236}">
                <a16:creationId xmlns:a16="http://schemas.microsoft.com/office/drawing/2014/main" id="{BB7E4F4F-C703-441F-87FE-EFEECBF28284}"/>
              </a:ext>
            </a:extLst>
          </p:cNvPr>
          <p:cNvSpPr txBox="1"/>
          <p:nvPr/>
        </p:nvSpPr>
        <p:spPr>
          <a:xfrm>
            <a:off x="516302" y="2792529"/>
            <a:ext cx="5328312" cy="1011912"/>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for the: </a:t>
            </a:r>
          </a:p>
          <a:p>
            <a:pPr algn="l" defTabSz="911111" rtl="0">
              <a:defRPr/>
            </a:pPr>
            <a:r>
              <a:rPr lang="en-US" sz="1594" kern="1200" dirty="0">
                <a:solidFill>
                  <a:srgbClr val="616161"/>
                </a:solidFill>
                <a:latin typeface="EC Square Sans Pro" panose="020B0506040000020004" pitchFamily="34" charset="0"/>
                <a:ea typeface="+mn-ea"/>
                <a:cs typeface="+mn-cs"/>
              </a:rPr>
              <a:t>- </a:t>
            </a:r>
            <a:r>
              <a:rPr lang="en-US" sz="1394" b="1" kern="1200" dirty="0">
                <a:solidFill>
                  <a:srgbClr val="616161"/>
                </a:solidFill>
                <a:latin typeface="EC Square Sans Pro" panose="020B0506040000020004" pitchFamily="34" charset="0"/>
                <a:ea typeface="+mn-ea"/>
                <a:cs typeface="+mn-cs"/>
              </a:rPr>
              <a:t>same/another indication</a:t>
            </a:r>
          </a:p>
          <a:p>
            <a:pPr algn="l" defTabSz="911111" rtl="0">
              <a:defRPr/>
            </a:pPr>
            <a:r>
              <a:rPr lang="en-US" sz="1394" kern="1200" dirty="0">
                <a:solidFill>
                  <a:srgbClr val="616161"/>
                </a:solidFill>
                <a:latin typeface="EC Square Sans Pro" panose="020B0506040000020004" pitchFamily="34" charset="0"/>
                <a:ea typeface="+mn-ea"/>
                <a:cs typeface="+mn-cs"/>
              </a:rPr>
              <a:t>- in </a:t>
            </a:r>
            <a:r>
              <a:rPr lang="en-US" sz="1394" b="1" kern="1200" dirty="0">
                <a:solidFill>
                  <a:srgbClr val="616161"/>
                </a:solidFill>
                <a:latin typeface="EC Square Sans Pro" panose="020B0506040000020004" pitchFamily="34" charset="0"/>
                <a:ea typeface="+mn-ea"/>
                <a:cs typeface="+mn-cs"/>
              </a:rPr>
              <a:t>same/another food-producing  aquatic species</a:t>
            </a:r>
          </a:p>
          <a:p>
            <a:pPr algn="l" defTabSz="911111" rtl="0">
              <a:defRPr/>
            </a:pPr>
            <a:r>
              <a:rPr lang="en-US" sz="1394" kern="1200" dirty="0">
                <a:solidFill>
                  <a:srgbClr val="616161"/>
                </a:solidFill>
                <a:latin typeface="EC Square Sans Pro" panose="020B0506040000020004" pitchFamily="34" charset="0"/>
                <a:ea typeface="+mn-ea"/>
                <a:cs typeface="+mn-cs"/>
              </a:rPr>
              <a:t>- in the </a:t>
            </a:r>
            <a:r>
              <a:rPr lang="en-US" sz="1394" b="1" kern="1200" dirty="0">
                <a:solidFill>
                  <a:srgbClr val="616161"/>
                </a:solidFill>
                <a:latin typeface="EC Square Sans Pro" panose="020B0506040000020004" pitchFamily="34" charset="0"/>
                <a:ea typeface="+mn-ea"/>
                <a:cs typeface="+mn-cs"/>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516302" y="4014860"/>
            <a:ext cx="5292003"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the EU for </a:t>
            </a:r>
            <a:r>
              <a:rPr lang="en-US" sz="1594" b="1" kern="1200" dirty="0">
                <a:solidFill>
                  <a:srgbClr val="616161"/>
                </a:solidFill>
                <a:latin typeface="EC Square Sans Pro" panose="020B0506040000020004" pitchFamily="34" charset="0"/>
                <a:ea typeface="+mn-ea"/>
                <a:cs typeface="+mn-cs"/>
              </a:rPr>
              <a:t>food-producing terrestrial species </a:t>
            </a:r>
            <a:r>
              <a:rPr lang="en-US" sz="1594" kern="1200" dirty="0">
                <a:solidFill>
                  <a:srgbClr val="616161"/>
                </a:solidFill>
                <a:latin typeface="EC Square Sans Pro" panose="020B0506040000020004" pitchFamily="34" charset="0"/>
                <a:ea typeface="+mn-ea"/>
                <a:cs typeface="+mn-cs"/>
              </a:rPr>
              <a:t>(substance list under development)</a:t>
            </a:r>
            <a:endParaRPr lang="LID4096" sz="1594" kern="1200" dirty="0">
              <a:solidFill>
                <a:prstClr val="black"/>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04971" y="4953723"/>
            <a:ext cx="5290105"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A </a:t>
            </a:r>
            <a:r>
              <a:rPr lang="en-US" sz="1594" b="1" kern="1200" dirty="0">
                <a:solidFill>
                  <a:srgbClr val="616161"/>
                </a:solidFill>
                <a:latin typeface="EC Square Sans Pro" panose="020B0506040000020004" pitchFamily="34" charset="0"/>
                <a:ea typeface="+mn-ea"/>
                <a:cs typeface="+mn-cs"/>
              </a:rPr>
              <a:t>human medicine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(substance list under development)</a:t>
            </a:r>
            <a:endParaRPr lang="en-US" sz="1594" b="1" kern="1200" dirty="0">
              <a:solidFill>
                <a:srgbClr val="616161"/>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87333" y="5788827"/>
            <a:ext cx="5328312" cy="582615"/>
          </a:xfrm>
          <a:prstGeom prst="rect">
            <a:avLst/>
          </a:prstGeom>
          <a:solidFill>
            <a:srgbClr val="ECEBEB"/>
          </a:solidFill>
        </p:spPr>
        <p:txBody>
          <a:bodyPr wrap="square" rtlCol="0">
            <a:spAutoFit/>
          </a:bodyPr>
          <a:lstStyle/>
          <a:p>
            <a:pPr algn="l" defTabSz="911111" rtl="0">
              <a:defRPr/>
            </a:pPr>
            <a:r>
              <a:rPr lang="en-US" sz="1594" b="1" kern="1200" dirty="0">
                <a:solidFill>
                  <a:srgbClr val="616161"/>
                </a:solidFill>
                <a:latin typeface="EC Square Sans Pro" panose="020B0506040000020004" pitchFamily="34" charset="0"/>
                <a:ea typeface="+mn-ea"/>
                <a:cs typeface="+mn-cs"/>
              </a:rPr>
              <a:t>VMP prepared extemporaneously </a:t>
            </a:r>
            <a:r>
              <a:rPr lang="en-US" sz="1594" kern="1200" dirty="0">
                <a:solidFill>
                  <a:srgbClr val="616161"/>
                </a:solidFill>
                <a:latin typeface="EC Square Sans Pro" panose="020B0506040000020004" pitchFamily="34" charset="0"/>
                <a:ea typeface="+mn-ea"/>
                <a:cs typeface="+mn-cs"/>
              </a:rPr>
              <a:t>in accordance with the terms of a veterinary prescription</a:t>
            </a:r>
            <a:endParaRPr lang="en-GB" sz="1594" kern="1200" dirty="0">
              <a:solidFill>
                <a:prstClr val="black"/>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5" y="2006771"/>
            <a:ext cx="5335186"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your country for the aquatic animal species and indication concerned</a:t>
            </a:r>
            <a:endParaRPr lang="LID4096" sz="1594" b="1" kern="1200" dirty="0">
              <a:solidFill>
                <a:prstClr val="black"/>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4652" y="2057008"/>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41476" y="257845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80457" y="2555756"/>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29465" y="2006771"/>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7775" y="299953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6929" y="404270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19095" y="5944648"/>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Prepare a product</a:t>
            </a:r>
            <a:endParaRPr lang="LID4096" sz="1794" kern="1200">
              <a:solidFill>
                <a:srgbClr val="FFFFFF"/>
              </a:solidFill>
              <a:latin typeface="EC Square Sans Pro" panose="020B0506040000020004" pitchFamily="34" charset="0"/>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49072" y="3735503"/>
            <a:ext cx="1118141"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use</a:t>
            </a:r>
            <a:endParaRPr lang="LID4096" sz="1594" b="1" i="1" kern="1200" dirty="0">
              <a:solidFill>
                <a:srgbClr val="C00000"/>
              </a:solidFill>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49072" y="4696704"/>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485152"/>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4654" y="3084907"/>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5714" y="4128076"/>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7880" y="6011263"/>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34570" y="4116542"/>
            <a:ext cx="4623856" cy="376569"/>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685" y="285708"/>
            <a:ext cx="690577" cy="725992"/>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41476" y="467389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41476" y="3769809"/>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41476" y="5533844"/>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6929" y="4975114"/>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5714" y="5060490"/>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9564663" y="3697134"/>
            <a:ext cx="2604822" cy="1547896"/>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42456" y="2116102"/>
            <a:ext cx="2861642" cy="1809175"/>
          </a:xfrm>
          <a:prstGeom prst="rect">
            <a:avLst/>
          </a:prstGeom>
          <a:noFill/>
        </p:spPr>
        <p:txBody>
          <a:bodyPr wrap="square" rtlCol="0">
            <a:spAutoFit/>
          </a:bodyPr>
          <a:lstStyle/>
          <a:p>
            <a:pPr algn="l" defTabSz="911111" rtl="0">
              <a:defRPr/>
            </a:pPr>
            <a:r>
              <a:rPr lang="en-US" sz="1594" b="1" kern="1200" dirty="0">
                <a:solidFill>
                  <a:srgbClr val="FF0000"/>
                </a:solidFill>
                <a:latin typeface="EC Square Sans Pro" panose="020B0506040000020004"/>
                <a:ea typeface="+mn-ea"/>
                <a:cs typeface="+mn-cs"/>
              </a:rPr>
              <a:t>3</a:t>
            </a:r>
            <a:r>
              <a:rPr lang="en-US" sz="1594" b="1" kern="1200" baseline="30000" dirty="0">
                <a:solidFill>
                  <a:srgbClr val="FF0000"/>
                </a:solidFill>
                <a:latin typeface="EC Square Sans Pro" panose="020B0506040000020004"/>
                <a:ea typeface="+mn-ea"/>
                <a:cs typeface="+mn-cs"/>
              </a:rPr>
              <a:t>rd</a:t>
            </a:r>
            <a:r>
              <a:rPr lang="en-US" sz="1594" b="1" kern="1200" dirty="0">
                <a:solidFill>
                  <a:srgbClr val="FF0000"/>
                </a:solidFill>
                <a:latin typeface="EC Square Sans Pro" panose="020B0506040000020004"/>
                <a:ea typeface="+mn-ea"/>
                <a:cs typeface="+mn-cs"/>
              </a:rPr>
              <a:t> country products :</a:t>
            </a:r>
          </a:p>
          <a:p>
            <a:pPr algn="l" defTabSz="911111" rtl="0">
              <a:defRPr/>
            </a:pPr>
            <a:r>
              <a:rPr lang="en-US" sz="1594" kern="1200" dirty="0">
                <a:solidFill>
                  <a:prstClr val="black"/>
                </a:solidFill>
                <a:latin typeface="EC Square Sans Pro" panose="020B0506040000020004"/>
                <a:ea typeface="+mn-ea"/>
                <a:cs typeface="+mn-cs"/>
              </a:rPr>
              <a:t> In cases where none of the foregoing options are available </a:t>
            </a:r>
            <a:r>
              <a:rPr lang="en-US" sz="1594" kern="1200" dirty="0">
                <a:solidFill>
                  <a:prstClr val="black"/>
                </a:solidFill>
                <a:latin typeface="Montserrat" panose="00000500000000000000" pitchFamily="2" charset="0"/>
                <a:ea typeface="+mn-ea"/>
                <a:cs typeface="+mn-cs"/>
              </a:rPr>
              <a:t>→ </a:t>
            </a:r>
            <a:r>
              <a:rPr lang="en-US" sz="1594" kern="1200" dirty="0">
                <a:solidFill>
                  <a:prstClr val="black"/>
                </a:solidFill>
                <a:latin typeface="EC Square Sans Pro" panose="020B0506040000020004"/>
                <a:ea typeface="+mn-ea"/>
                <a:cs typeface="+mn-cs"/>
              </a:rPr>
              <a:t>use a VMP </a:t>
            </a:r>
            <a:r>
              <a:rPr lang="en-US" sz="1594" kern="1200" dirty="0" err="1">
                <a:solidFill>
                  <a:prstClr val="black"/>
                </a:solidFill>
                <a:latin typeface="EC Square Sans Pro" panose="020B0506040000020004"/>
                <a:ea typeface="+mn-ea"/>
                <a:cs typeface="+mn-cs"/>
              </a:rPr>
              <a:t>authorised</a:t>
            </a:r>
            <a:r>
              <a:rPr lang="en-US" sz="1594" kern="1200" dirty="0">
                <a:solidFill>
                  <a:prstClr val="black"/>
                </a:solidFill>
                <a:latin typeface="EC Square Sans Pro" panose="020B0506040000020004"/>
                <a:ea typeface="+mn-ea"/>
                <a:cs typeface="+mn-cs"/>
              </a:rPr>
              <a:t> in a </a:t>
            </a:r>
            <a:r>
              <a:rPr lang="en-US" sz="1594" b="1" kern="1200" dirty="0">
                <a:solidFill>
                  <a:prstClr val="black"/>
                </a:solidFill>
                <a:latin typeface="EC Square Sans Pro" panose="020B0506040000020004"/>
                <a:ea typeface="+mn-ea"/>
                <a:cs typeface="+mn-cs"/>
              </a:rPr>
              <a:t>third country for the same animal species and the same indication</a:t>
            </a:r>
            <a:endParaRPr lang="en-BE" sz="1594"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268571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A8DB99-2649-3414-2CB7-48BB061AF8BE}"/>
              </a:ext>
            </a:extLst>
          </p:cNvPr>
          <p:cNvSpPr/>
          <p:nvPr/>
        </p:nvSpPr>
        <p:spPr>
          <a:xfrm>
            <a:off x="629865" y="191342"/>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9865" y="201587"/>
            <a:ext cx="9948430" cy="871648"/>
          </a:xfrm>
          <a:solidFill>
            <a:srgbClr val="CCFFFF"/>
          </a:solidFill>
        </p:spPr>
        <p:txBody>
          <a:bodyPr vert="horz" lIns="91440" tIns="45720" rIns="91440" bIns="45720" rtlCol="0" anchor="t">
            <a:normAutofit/>
          </a:bodyPr>
          <a:lstStyle/>
          <a:p>
            <a:pPr marL="0" indent="0" algn="ctr" defTabSz="911111">
              <a:lnSpc>
                <a:spcPct val="100000"/>
              </a:lnSpc>
              <a:spcBef>
                <a:spcPts val="0"/>
              </a:spcBef>
              <a:buNone/>
              <a:defRPr/>
            </a:pPr>
            <a:r>
              <a:rPr lang="en-US" sz="2350" b="1" kern="0" dirty="0">
                <a:latin typeface="EC Square Sans Pro"/>
                <a:cs typeface="Arial"/>
              </a:rPr>
              <a:t>Use of medicinal products outside </a:t>
            </a:r>
            <a:r>
              <a:rPr lang="en-GB" sz="2350" b="1" kern="0" dirty="0">
                <a:latin typeface="EC Square Sans Pro"/>
                <a:cs typeface="Arial"/>
              </a:rPr>
              <a:t>the terms of the</a:t>
            </a:r>
            <a:r>
              <a:rPr lang="en-US" sz="2350" b="1" kern="0" dirty="0">
                <a:latin typeface="EC Square Sans Pro"/>
                <a:cs typeface="Arial"/>
              </a:rPr>
              <a:t> marketing </a:t>
            </a:r>
            <a:r>
              <a:rPr lang="en-US" sz="2350" b="1" kern="0" dirty="0" err="1">
                <a:latin typeface="EC Square Sans Pro"/>
                <a:cs typeface="Arial"/>
              </a:rPr>
              <a:t>authorisation</a:t>
            </a:r>
            <a:r>
              <a:rPr lang="fr-BE" sz="2350" b="1" dirty="0">
                <a:latin typeface="EC Square Sans Pro"/>
                <a:cs typeface="Arial"/>
              </a:rPr>
              <a:t> in </a:t>
            </a:r>
            <a:r>
              <a:rPr lang="fr-BE" sz="2350" b="1" u="sng" dirty="0" err="1">
                <a:latin typeface="EC Square Sans Pro"/>
                <a:cs typeface="Arial"/>
              </a:rPr>
              <a:t>food-producing</a:t>
            </a:r>
            <a:r>
              <a:rPr lang="fr-BE" sz="2350" b="1" u="sng" dirty="0">
                <a:latin typeface="EC Square Sans Pro"/>
                <a:cs typeface="Arial"/>
              </a:rPr>
              <a:t> </a:t>
            </a:r>
            <a:r>
              <a:rPr lang="fr-BE" sz="2350" b="1" u="sng" dirty="0" err="1">
                <a:latin typeface="EC Square Sans Pro"/>
                <a:cs typeface="Arial"/>
              </a:rPr>
              <a:t>aquatic</a:t>
            </a:r>
            <a:r>
              <a:rPr lang="fr-BE" sz="2350" b="1" u="sng" dirty="0">
                <a:latin typeface="EC Square Sans Pro"/>
                <a:cs typeface="Arial"/>
              </a:rPr>
              <a:t> </a:t>
            </a:r>
            <a:r>
              <a:rPr lang="fr-BE" sz="2350" b="1" u="sng" dirty="0" err="1">
                <a:latin typeface="EC Square Sans Pro"/>
                <a:cs typeface="Arial"/>
              </a:rPr>
              <a:t>animals</a:t>
            </a:r>
            <a:endParaRPr lang="fr-BE" sz="2350" b="1" u="sng" dirty="0">
              <a:latin typeface="EC Square Sans Pro"/>
              <a:cs typeface="Arial"/>
            </a:endParaRPr>
          </a:p>
          <a:p>
            <a:pPr marL="0" indent="0" algn="ctr" defTabSz="911111">
              <a:lnSpc>
                <a:spcPct val="100000"/>
              </a:lnSpc>
              <a:spcBef>
                <a:spcPts val="0"/>
              </a:spcBef>
              <a:buNone/>
              <a:defRPr/>
            </a:pPr>
            <a:endParaRPr lang="en-US" b="1" kern="0" dirty="0">
              <a:latin typeface="EC Square Sans Pro" panose="020B0506040000020004" pitchFamily="34" charset="0"/>
            </a:endParaRPr>
          </a:p>
          <a:p>
            <a:endParaRPr lang="en-GB" dirty="0"/>
          </a:p>
        </p:txBody>
      </p:sp>
      <p:sp>
        <p:nvSpPr>
          <p:cNvPr id="4" name="TextBox 3">
            <a:extLst>
              <a:ext uri="{FF2B5EF4-FFF2-40B4-BE49-F238E27FC236}">
                <a16:creationId xmlns:a16="http://schemas.microsoft.com/office/drawing/2014/main" id="{613B03E0-A591-EA66-73C5-B35C4F344997}"/>
              </a:ext>
            </a:extLst>
          </p:cNvPr>
          <p:cNvSpPr txBox="1"/>
          <p:nvPr/>
        </p:nvSpPr>
        <p:spPr>
          <a:xfrm>
            <a:off x="1576922" y="1083480"/>
            <a:ext cx="9489820" cy="5152373"/>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aquatic</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1" algn="l" rtl="0"/>
            <a:r>
              <a:rPr lang="fr-BE" sz="2192" kern="1200" dirty="0">
                <a:solidFill>
                  <a:prstClr val="black"/>
                </a:solidFill>
                <a:latin typeface="EC Square Sans Pro" panose="020B0506040000020004"/>
                <a:ea typeface="+mn-ea"/>
                <a:cs typeface="+mn-cs"/>
              </a:rPr>
              <a:t>for use in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a:t>
            </a:r>
            <a:r>
              <a:rPr lang="fr-BE" sz="2192" b="1" kern="1200" dirty="0">
                <a:solidFill>
                  <a:srgbClr val="FF0000"/>
                </a:solidFill>
                <a:latin typeface="EC Square Sans Pro" panose="020B0506040000020004"/>
                <a:ea typeface="+mn-ea"/>
                <a:cs typeface="+mn-cs"/>
              </a:rPr>
              <a:t>*</a:t>
            </a:r>
            <a:r>
              <a:rPr lang="fr-BE" sz="2192" b="1" strike="dblStrike" kern="1200" dirty="0">
                <a:solidFill>
                  <a:srgbClr val="FF0000"/>
                </a:solidFill>
                <a:latin typeface="EC Square Sans Pro" panose="020B0506040000020004"/>
                <a:ea typeface="+mn-ea"/>
                <a:cs typeface="+mn-cs"/>
              </a:rPr>
              <a:t> </a:t>
            </a:r>
          </a:p>
          <a:p>
            <a:pPr marL="455295" lvl="1" indent="-455295" algn="l" rtl="0">
              <a:buFont typeface="Calibri Light" panose="020F0302020204030204"/>
              <a:buAutoNum type="alphaLcParenR"/>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r>
              <a:rPr lang="fr-BE" sz="2192" b="1" kern="1200" dirty="0">
                <a:solidFill>
                  <a:srgbClr val="FF0000"/>
                </a:solidFill>
                <a:latin typeface="EC Square Sans Pro" panose="020B0506040000020004"/>
              </a:rPr>
              <a:t>*</a:t>
            </a:r>
            <a:endParaRPr lang="fr-BE" sz="2192" b="1" kern="1200" dirty="0">
              <a:solidFill>
                <a:prstClr val="black"/>
              </a:solidFill>
              <a:latin typeface="EC Square Sans Pro" panose="020B0506040000020004"/>
              <a:ea typeface="+mn-ea"/>
              <a:cs typeface="+mn-cs"/>
            </a:endParaRPr>
          </a:p>
          <a:p>
            <a:pPr marL="455295" lvl="1" indent="-455295" algn="l" rtl="0">
              <a:buFont typeface="Calibri Light" panose="020F0302020204030204"/>
              <a:buAutoNum type="alphaLcParenR" startAt="3"/>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b="1" kern="1200" dirty="0">
                <a:solidFill>
                  <a:srgbClr val="FF0000"/>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a:t>
            </a:r>
            <a:r>
              <a:rPr lang="en-US" sz="2192" kern="1200" dirty="0">
                <a:solidFill>
                  <a:prstClr val="black"/>
                </a:solidFill>
                <a:latin typeface="EC Square Sans Pro" panose="020B0506040000020004"/>
                <a:ea typeface="+mn-ea"/>
                <a:cs typeface="+mn-cs"/>
              </a:rPr>
              <a:t> (not for vaccines!)</a:t>
            </a:r>
            <a:endParaRPr lang="en-GB" sz="2192" b="1" kern="1200" dirty="0">
              <a:solidFill>
                <a:srgbClr val="FF9966"/>
              </a:solidFill>
              <a:latin typeface="EC Square Sans Pro" panose="020B0506040000020004"/>
              <a:ea typeface="+mn-ea"/>
              <a:cs typeface="+mn-cs"/>
            </a:endParaRPr>
          </a:p>
        </p:txBody>
      </p:sp>
      <p:pic>
        <p:nvPicPr>
          <p:cNvPr id="3" name="Picture 2">
            <a:extLst>
              <a:ext uri="{FF2B5EF4-FFF2-40B4-BE49-F238E27FC236}">
                <a16:creationId xmlns:a16="http://schemas.microsoft.com/office/drawing/2014/main" id="{A35B9B37-0150-B227-EDBF-226DB82E458D}"/>
              </a:ext>
            </a:extLst>
          </p:cNvPr>
          <p:cNvPicPr>
            <a:picLocks noChangeAspect="1"/>
          </p:cNvPicPr>
          <p:nvPr/>
        </p:nvPicPr>
        <p:blipFill>
          <a:blip r:embed="rId3"/>
          <a:stretch>
            <a:fillRect/>
          </a:stretch>
        </p:blipFill>
        <p:spPr>
          <a:xfrm>
            <a:off x="10727033" y="245273"/>
            <a:ext cx="686364" cy="722807"/>
          </a:xfrm>
          <a:prstGeom prst="rect">
            <a:avLst/>
          </a:prstGeom>
        </p:spPr>
      </p:pic>
      <p:sp>
        <p:nvSpPr>
          <p:cNvPr id="6" name="TextBox 5">
            <a:extLst>
              <a:ext uri="{FF2B5EF4-FFF2-40B4-BE49-F238E27FC236}">
                <a16:creationId xmlns:a16="http://schemas.microsoft.com/office/drawing/2014/main" id="{48D325D4-548F-B968-6A6E-CB555D7AFADF}"/>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8" name="Arrow: Down 15">
            <a:extLst>
              <a:ext uri="{FF2B5EF4-FFF2-40B4-BE49-F238E27FC236}">
                <a16:creationId xmlns:a16="http://schemas.microsoft.com/office/drawing/2014/main" id="{697F23D9-2481-B9FA-7AF1-78F36D7939B5}"/>
              </a:ext>
            </a:extLst>
          </p:cNvPr>
          <p:cNvSpPr/>
          <p:nvPr/>
        </p:nvSpPr>
        <p:spPr>
          <a:xfrm>
            <a:off x="2153742" y="149715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E4508762-3A5A-7D4B-EB82-6BEC110DFC94}"/>
              </a:ext>
            </a:extLst>
          </p:cNvPr>
          <p:cNvSpPr txBox="1"/>
          <p:nvPr/>
        </p:nvSpPr>
        <p:spPr>
          <a:xfrm>
            <a:off x="2653848" y="2783544"/>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67DE4724-87AB-B375-7E48-2E5ABDDC46C1}"/>
              </a:ext>
            </a:extLst>
          </p:cNvPr>
          <p:cNvSpPr/>
          <p:nvPr/>
        </p:nvSpPr>
        <p:spPr>
          <a:xfrm>
            <a:off x="2157556" y="382782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120AB004-1B8D-4A79-CE4B-21F42A75D47C}"/>
              </a:ext>
            </a:extLst>
          </p:cNvPr>
          <p:cNvSpPr txBox="1"/>
          <p:nvPr/>
        </p:nvSpPr>
        <p:spPr>
          <a:xfrm>
            <a:off x="2656120" y="3823810"/>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3" name="Arrow: Down 15">
            <a:extLst>
              <a:ext uri="{FF2B5EF4-FFF2-40B4-BE49-F238E27FC236}">
                <a16:creationId xmlns:a16="http://schemas.microsoft.com/office/drawing/2014/main" id="{618F1542-9A0A-5165-8B8E-0B05FF4868F2}"/>
              </a:ext>
            </a:extLst>
          </p:cNvPr>
          <p:cNvSpPr/>
          <p:nvPr/>
        </p:nvSpPr>
        <p:spPr>
          <a:xfrm>
            <a:off x="2157352" y="442256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4" name="TextBox 16">
            <a:extLst>
              <a:ext uri="{FF2B5EF4-FFF2-40B4-BE49-F238E27FC236}">
                <a16:creationId xmlns:a16="http://schemas.microsoft.com/office/drawing/2014/main" id="{A96A2F18-C557-A1F3-58A9-F894AD3BB591}"/>
              </a:ext>
            </a:extLst>
          </p:cNvPr>
          <p:cNvSpPr txBox="1"/>
          <p:nvPr/>
        </p:nvSpPr>
        <p:spPr>
          <a:xfrm>
            <a:off x="2655916" y="4572385"/>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F34CA01B-5F4B-05C6-2623-3522712E824B}"/>
              </a:ext>
            </a:extLst>
          </p:cNvPr>
          <p:cNvSpPr txBox="1"/>
          <p:nvPr/>
        </p:nvSpPr>
        <p:spPr>
          <a:xfrm>
            <a:off x="2562225" y="1474095"/>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DD495E2F-DAD6-34B2-DE5C-FB60BD3C1AD9}"/>
              </a:ext>
            </a:extLst>
          </p:cNvPr>
          <p:cNvSpPr/>
          <p:nvPr/>
        </p:nvSpPr>
        <p:spPr>
          <a:xfrm>
            <a:off x="2202903" y="282894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8" name="Arrow: Down 15">
            <a:extLst>
              <a:ext uri="{FF2B5EF4-FFF2-40B4-BE49-F238E27FC236}">
                <a16:creationId xmlns:a16="http://schemas.microsoft.com/office/drawing/2014/main" id="{BDA1D126-3733-AA25-B13B-F35CA0FAF124}"/>
              </a:ext>
            </a:extLst>
          </p:cNvPr>
          <p:cNvSpPr/>
          <p:nvPr/>
        </p:nvSpPr>
        <p:spPr>
          <a:xfrm>
            <a:off x="2146363" y="522274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9" name="TextBox 16">
            <a:extLst>
              <a:ext uri="{FF2B5EF4-FFF2-40B4-BE49-F238E27FC236}">
                <a16:creationId xmlns:a16="http://schemas.microsoft.com/office/drawing/2014/main" id="{3A5252AE-3D80-37BC-C3F2-1117712F43AD}"/>
              </a:ext>
            </a:extLst>
          </p:cNvPr>
          <p:cNvSpPr txBox="1"/>
          <p:nvPr/>
        </p:nvSpPr>
        <p:spPr>
          <a:xfrm>
            <a:off x="2655916" y="521873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Tree>
    <p:extLst>
      <p:ext uri="{BB962C8B-B14F-4D97-AF65-F5344CB8AC3E}">
        <p14:creationId xmlns:p14="http://schemas.microsoft.com/office/powerpoint/2010/main" val="4223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focus on veterinary medicinal products Regulation . </a:t>
            </a:r>
            <a:r>
              <a:rPr lang="en-GB"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lIns="91440" tIns="45720" rIns="91440" bIns="45720" anchor="t"/>
          <a:lstStyle/>
          <a:p>
            <a:r>
              <a:rPr lang="es-ES" dirty="0">
                <a:latin typeface="EC Square Sans Pro"/>
                <a:cs typeface="Arial"/>
              </a:rPr>
              <a:t>BULGARIA, 6 NOVEMBER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10D4B1-576D-4530-F733-8A55864C49B1}"/>
              </a:ext>
            </a:extLst>
          </p:cNvPr>
          <p:cNvSpPr>
            <a:spLocks noGrp="1"/>
          </p:cNvSpPr>
          <p:nvPr>
            <p:ph type="body" sz="quarter" idx="10"/>
          </p:nvPr>
        </p:nvSpPr>
        <p:spPr>
          <a:xfrm>
            <a:off x="762002" y="311150"/>
            <a:ext cx="10496230" cy="1079606"/>
          </a:xfrm>
        </p:spPr>
        <p:txBody>
          <a:bodyPr vert="horz" lIns="91440" tIns="45720" rIns="91440" bIns="45720" rtlCol="0" anchor="t">
            <a:noAutofit/>
          </a:bodyPr>
          <a:lstStyle/>
          <a:p>
            <a:pPr marL="0" indent="0">
              <a:buNone/>
            </a:pPr>
            <a:r>
              <a:rPr lang="es" sz="2400" b="1" dirty="0">
                <a:latin typeface="Montserrat"/>
                <a:ea typeface="Roboto"/>
                <a:cs typeface="Roboto"/>
              </a:rPr>
              <a:t>EU </a:t>
            </a:r>
            <a:r>
              <a:rPr lang="es" sz="2400" b="1" dirty="0" err="1">
                <a:latin typeface="Montserrat"/>
                <a:ea typeface="Roboto"/>
                <a:cs typeface="Roboto"/>
              </a:rPr>
              <a:t>Commission</a:t>
            </a:r>
            <a:r>
              <a:rPr lang="es" sz="2400" b="1" dirty="0">
                <a:latin typeface="Montserrat"/>
                <a:ea typeface="Roboto"/>
                <a:cs typeface="Roboto"/>
              </a:rPr>
              <a:t> </a:t>
            </a:r>
            <a:r>
              <a:rPr lang="es" sz="2400" b="1" dirty="0" err="1">
                <a:latin typeface="Montserrat"/>
                <a:ea typeface="Roboto"/>
                <a:cs typeface="Roboto"/>
              </a:rPr>
              <a:t>Implementing</a:t>
            </a:r>
            <a:r>
              <a:rPr lang="es" sz="2400" b="1" dirty="0">
                <a:latin typeface="Montserrat"/>
                <a:ea typeface="Roboto"/>
                <a:cs typeface="Roboto"/>
              </a:rPr>
              <a:t> </a:t>
            </a:r>
            <a:r>
              <a:rPr lang="es" sz="2400" b="1" dirty="0" err="1">
                <a:latin typeface="Montserrat"/>
                <a:ea typeface="Roboto"/>
                <a:cs typeface="Roboto"/>
              </a:rPr>
              <a:t>Regulation</a:t>
            </a:r>
            <a:r>
              <a:rPr lang="es" sz="2400" b="1" dirty="0">
                <a:latin typeface="Montserrat"/>
                <a:ea typeface="Roboto"/>
                <a:cs typeface="Roboto"/>
              </a:rPr>
              <a:t> (EU) 2024/1973 </a:t>
            </a:r>
            <a:r>
              <a:rPr lang="es" sz="2400" b="1" dirty="0" err="1">
                <a:latin typeface="Montserrat"/>
                <a:ea typeface="Roboto"/>
                <a:cs typeface="Roboto"/>
              </a:rPr>
              <a:t>of</a:t>
            </a:r>
            <a:r>
              <a:rPr lang="es" sz="2800" b="1" dirty="0">
                <a:solidFill>
                  <a:srgbClr val="333333"/>
                </a:solidFill>
                <a:latin typeface="EC Square Sans Pro"/>
                <a:ea typeface="Roboto"/>
                <a:cs typeface="Roboto"/>
              </a:rPr>
              <a:t> </a:t>
            </a:r>
            <a:r>
              <a:rPr lang="es" sz="2400" b="1" dirty="0">
                <a:latin typeface="Montserrat"/>
                <a:ea typeface="Roboto"/>
                <a:cs typeface="Roboto"/>
              </a:rPr>
              <a:t>18 </a:t>
            </a:r>
            <a:r>
              <a:rPr lang="es" sz="2400" b="1" dirty="0" err="1">
                <a:latin typeface="Montserrat"/>
                <a:ea typeface="Roboto"/>
                <a:cs typeface="Roboto"/>
              </a:rPr>
              <a:t>July</a:t>
            </a:r>
            <a:r>
              <a:rPr lang="es" sz="2400" b="1" dirty="0">
                <a:latin typeface="Montserrat"/>
                <a:ea typeface="Roboto"/>
                <a:cs typeface="Roboto"/>
              </a:rPr>
              <a:t> 2024 </a:t>
            </a:r>
            <a:endParaRPr lang="es-ES" sz="2400" b="1" dirty="0">
              <a:latin typeface="Montserrat"/>
              <a:ea typeface="Roboto"/>
              <a:cs typeface="Roboto"/>
            </a:endParaRPr>
          </a:p>
        </p:txBody>
      </p:sp>
      <p:sp>
        <p:nvSpPr>
          <p:cNvPr id="3" name="CuadroTexto 2">
            <a:extLst>
              <a:ext uri="{FF2B5EF4-FFF2-40B4-BE49-F238E27FC236}">
                <a16:creationId xmlns:a16="http://schemas.microsoft.com/office/drawing/2014/main" id="{36A00D91-D74E-32AB-9714-56138AFADCF9}"/>
              </a:ext>
            </a:extLst>
          </p:cNvPr>
          <p:cNvSpPr txBox="1"/>
          <p:nvPr/>
        </p:nvSpPr>
        <p:spPr>
          <a:xfrm>
            <a:off x="596717" y="1845473"/>
            <a:ext cx="1031095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sz="2800" dirty="0" err="1">
                <a:solidFill>
                  <a:srgbClr val="333333"/>
                </a:solidFill>
                <a:latin typeface="EC Square Sans Pro"/>
                <a:ea typeface="Roboto"/>
                <a:cs typeface="Roboto"/>
              </a:rPr>
              <a:t>Establishing</a:t>
            </a:r>
            <a:r>
              <a:rPr lang="es" sz="2800" dirty="0">
                <a:solidFill>
                  <a:srgbClr val="333333"/>
                </a:solidFill>
                <a:latin typeface="EC Square Sans Pro"/>
                <a:ea typeface="Roboto"/>
                <a:cs typeface="Roboto"/>
              </a:rPr>
              <a:t> a </a:t>
            </a:r>
            <a:r>
              <a:rPr lang="es" sz="2800" dirty="0" err="1">
                <a:solidFill>
                  <a:srgbClr val="333333"/>
                </a:solidFill>
                <a:latin typeface="EC Square Sans Pro"/>
                <a:ea typeface="Roboto"/>
                <a:cs typeface="Roboto"/>
              </a:rPr>
              <a:t>list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antimicrobials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not</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112 and 113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Regulation</a:t>
            </a:r>
            <a:r>
              <a:rPr lang="es" sz="2800" dirty="0">
                <a:solidFill>
                  <a:srgbClr val="333333"/>
                </a:solidFill>
                <a:latin typeface="EC Square Sans Pro"/>
                <a:ea typeface="Roboto"/>
                <a:cs typeface="Roboto"/>
              </a:rPr>
              <a:t> (EU) 2019/6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European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Parliament</a:t>
            </a:r>
            <a:r>
              <a:rPr lang="es" sz="2800" dirty="0">
                <a:solidFill>
                  <a:srgbClr val="333333"/>
                </a:solidFill>
                <a:latin typeface="EC Square Sans Pro"/>
                <a:ea typeface="Roboto"/>
                <a:cs typeface="Roboto"/>
              </a:rPr>
              <a:t> and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Council </a:t>
            </a:r>
            <a:r>
              <a:rPr lang="es" sz="2800" dirty="0" err="1">
                <a:solidFill>
                  <a:srgbClr val="333333"/>
                </a:solidFill>
                <a:latin typeface="EC Square Sans Pro"/>
                <a:ea typeface="Roboto"/>
                <a:cs typeface="Roboto"/>
              </a:rPr>
              <a:t>or</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only</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those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subject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to</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certain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conditions</a:t>
            </a:r>
            <a:r>
              <a:rPr lang="es" sz="2800" dirty="0">
                <a:solidFill>
                  <a:srgbClr val="333333"/>
                </a:solidFill>
                <a:latin typeface="EC Square Sans Pro"/>
                <a:ea typeface="Roboto"/>
                <a:cs typeface="Roboto"/>
              </a:rPr>
              <a:t>.</a:t>
            </a:r>
            <a:endParaRPr lang="es-ES" sz="2800" dirty="0"/>
          </a:p>
          <a:p>
            <a:pPr algn="just"/>
            <a:endParaRPr lang="es" sz="2800" dirty="0">
              <a:latin typeface="EC Square Sans Pro"/>
            </a:endParaRPr>
          </a:p>
          <a:p>
            <a:pPr algn="just"/>
            <a:r>
              <a:rPr lang="es" sz="2800" dirty="0">
                <a:latin typeface="EC Square Sans Pro"/>
              </a:rPr>
              <a:t> </a:t>
            </a:r>
            <a:r>
              <a:rPr lang="es-ES" sz="2800" dirty="0" err="1">
                <a:latin typeface="EC Square Sans Pro"/>
              </a:rPr>
              <a:t>It</a:t>
            </a:r>
            <a:r>
              <a:rPr lang="es-ES" sz="2800" dirty="0">
                <a:latin typeface="EC Square Sans Pro"/>
              </a:rPr>
              <a:t> </a:t>
            </a:r>
            <a:r>
              <a:rPr lang="es-ES" sz="2800" dirty="0" err="1">
                <a:latin typeface="EC Square Sans Pro"/>
              </a:rPr>
              <a:t>shall</a:t>
            </a:r>
            <a:r>
              <a:rPr lang="es-ES" sz="2800" dirty="0">
                <a:latin typeface="EC Square Sans Pro"/>
              </a:rPr>
              <a:t> </a:t>
            </a:r>
            <a:r>
              <a:rPr lang="es-ES" sz="2800" dirty="0" err="1">
                <a:latin typeface="EC Square Sans Pro"/>
              </a:rPr>
              <a:t>apply</a:t>
            </a:r>
            <a:r>
              <a:rPr lang="es-ES" sz="2800" dirty="0">
                <a:latin typeface="EC Square Sans Pro"/>
              </a:rPr>
              <a:t> </a:t>
            </a:r>
            <a:r>
              <a:rPr lang="es-ES" sz="2800" dirty="0" err="1">
                <a:latin typeface="EC Square Sans Pro"/>
              </a:rPr>
              <a:t>from</a:t>
            </a:r>
            <a:r>
              <a:rPr lang="es-ES" sz="2800" dirty="0">
                <a:latin typeface="EC Square Sans Pro"/>
              </a:rPr>
              <a:t> 8 August 2026.</a:t>
            </a:r>
            <a:endParaRPr lang="es-ES" sz="2800" dirty="0"/>
          </a:p>
        </p:txBody>
      </p:sp>
      <p:pic>
        <p:nvPicPr>
          <p:cNvPr id="1026" name="Picture 2" descr="Regulation - Econlib">
            <a:extLst>
              <a:ext uri="{FF2B5EF4-FFF2-40B4-BE49-F238E27FC236}">
                <a16:creationId xmlns:a16="http://schemas.microsoft.com/office/drawing/2014/main" id="{7719F04B-99CE-2814-0E4B-7445E9D3CA2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81800" y="3836562"/>
            <a:ext cx="3429000" cy="228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68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on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 or beta-agonists</a:t>
            </a:r>
          </a:p>
        </p:txBody>
      </p:sp>
    </p:spTree>
    <p:extLst>
      <p:ext uri="{BB962C8B-B14F-4D97-AF65-F5344CB8AC3E}">
        <p14:creationId xmlns:p14="http://schemas.microsoft.com/office/powerpoint/2010/main" val="145119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75990" y="328027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600689" y="330613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on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Props1.xml><?xml version="1.0" encoding="utf-8"?>
<ds:datastoreItem xmlns:ds="http://schemas.openxmlformats.org/officeDocument/2006/customXml" ds:itemID="{409BE8A8-8BB3-41B0-B5F6-F6F3FC1434E5}"/>
</file>

<file path=customXml/itemProps2.xml><?xml version="1.0" encoding="utf-8"?>
<ds:datastoreItem xmlns:ds="http://schemas.openxmlformats.org/officeDocument/2006/customXml" ds:itemID="{B300A266-8621-46CE-A4FE-609F182FEC2B}"/>
</file>

<file path=customXml/itemProps3.xml><?xml version="1.0" encoding="utf-8"?>
<ds:datastoreItem xmlns:ds="http://schemas.openxmlformats.org/officeDocument/2006/customXml" ds:itemID="{3C2FCB96-2E9E-43F3-82EB-BCA27EE25C49}"/>
</file>

<file path=docProps/app.xml><?xml version="1.0" encoding="utf-8"?>
<Properties xmlns="http://schemas.openxmlformats.org/officeDocument/2006/extended-properties" xmlns:vt="http://schemas.openxmlformats.org/officeDocument/2006/docPropsVTypes">
  <Template/>
  <TotalTime>0</TotalTime>
  <Words>3084</Words>
  <Application>Microsoft Office PowerPoint</Application>
  <PresentationFormat>Personalizado</PresentationFormat>
  <Paragraphs>321</Paragraphs>
  <Slides>21</Slides>
  <Notes>12</Notes>
  <HiddenSlides>0</HiddenSlides>
  <MMClips>0</MMClips>
  <ScaleCrop>false</ScaleCrop>
  <HeadingPairs>
    <vt:vector size="4" baseType="variant">
      <vt:variant>
        <vt:lpstr>Tema</vt:lpstr>
      </vt:variant>
      <vt:variant>
        <vt:i4>2</vt:i4>
      </vt:variant>
      <vt:variant>
        <vt:lpstr>Títulos de diapositiva</vt:lpstr>
      </vt:variant>
      <vt:variant>
        <vt:i4>21</vt:i4>
      </vt:variant>
    </vt:vector>
  </HeadingPairs>
  <TitlesOfParts>
    <vt:vector size="23" baseType="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94</cp:revision>
  <dcterms:created xsi:type="dcterms:W3CDTF">2023-11-20T15:58:16Z</dcterms:created>
  <dcterms:modified xsi:type="dcterms:W3CDTF">2024-09-17T15:32:21Z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MSIP_Label_6bd9ddd1-4d20-43f6-abfa-fc3c07406f94_Enabled">
    <vt:lpwstr>true</vt:lpwstr>
  </property>
  <property fmtid="{D5CDD505-2E9C-101B-9397-08002B2CF9AE}" pid="8" name="MSIP_Label_6bd9ddd1-4d20-43f6-abfa-fc3c07406f94_SetDate">
    <vt:lpwstr>2024-09-11T10:09:43Z</vt:lpwstr>
  </property>
  <property fmtid="{D5CDD505-2E9C-101B-9397-08002B2CF9AE}" pid="9" name="MSIP_Label_6bd9ddd1-4d20-43f6-abfa-fc3c07406f94_Method">
    <vt:lpwstr>Standard</vt:lpwstr>
  </property>
  <property fmtid="{D5CDD505-2E9C-101B-9397-08002B2CF9AE}" pid="10" name="MSIP_Label_6bd9ddd1-4d20-43f6-abfa-fc3c07406f94_Name">
    <vt:lpwstr>Commission Use</vt:lpwstr>
  </property>
  <property fmtid="{D5CDD505-2E9C-101B-9397-08002B2CF9AE}" pid="11" name="MSIP_Label_6bd9ddd1-4d20-43f6-abfa-fc3c07406f94_SiteId">
    <vt:lpwstr>b24c8b06-522c-46fe-9080-70926f8dddb1</vt:lpwstr>
  </property>
  <property fmtid="{D5CDD505-2E9C-101B-9397-08002B2CF9AE}" pid="12" name="MSIP_Label_6bd9ddd1-4d20-43f6-abfa-fc3c07406f94_ActionId">
    <vt:lpwstr>6bb17ec3-94b8-45cf-bcb5-be7f36a5af74</vt:lpwstr>
  </property>
  <property fmtid="{D5CDD505-2E9C-101B-9397-08002B2CF9AE}" pid="13" name="MSIP_Label_6bd9ddd1-4d20-43f6-abfa-fc3c07406f94_ContentBits">
    <vt:lpwstr>0</vt:lpwstr>
  </property>
  <property fmtid="{D5CDD505-2E9C-101B-9397-08002B2CF9AE}" pid="14" name="Order">
    <vt:lpwstr>13345600.0000000</vt:lpwstr>
  </property>
  <property fmtid="{D5CDD505-2E9C-101B-9397-08002B2CF9AE}" pid="15" name="ContentTypeId">
    <vt:lpwstr>0x010100C78BAB6A1C84F545963E0C901C12A503</vt:lpwstr>
  </property>
</Properties>
</file>