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62" r:id="rId3"/>
    <p:sldId id="264" r:id="rId4"/>
    <p:sldId id="290" r:id="rId5"/>
    <p:sldId id="2434" r:id="rId6"/>
    <p:sldId id="288" r:id="rId7"/>
    <p:sldId id="287" r:id="rId8"/>
    <p:sldId id="2435" r:id="rId9"/>
    <p:sldId id="284" r:id="rId10"/>
    <p:sldId id="291" r:id="rId11"/>
    <p:sldId id="2441" r:id="rId12"/>
    <p:sldId id="295" r:id="rId13"/>
    <p:sldId id="297" r:id="rId14"/>
    <p:sldId id="2428" r:id="rId15"/>
    <p:sldId id="286" r:id="rId16"/>
    <p:sldId id="276" r:id="rId17"/>
    <p:sldId id="2443" r:id="rId18"/>
    <p:sldId id="2444" r:id="rId19"/>
    <p:sldId id="2445" r:id="rId20"/>
    <p:sldId id="2446" r:id="rId21"/>
    <p:sldId id="2447" r:id="rId22"/>
    <p:sldId id="2448" r:id="rId23"/>
    <p:sldId id="2449" r:id="rId24"/>
    <p:sldId id="2452" r:id="rId25"/>
    <p:sldId id="270" r:id="rId26"/>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95D854A1-7B95-F89F-8A0F-1160B2213964}" name="GORANOV Luben (SANTE)" initials="EC" userId="GORANOV Luben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7" autoAdjust="0"/>
  </p:normalViewPr>
  <p:slideViewPr>
    <p:cSldViewPr>
      <p:cViewPr varScale="1">
        <p:scale>
          <a:sx n="72" d="100"/>
          <a:sy n="72" d="100"/>
        </p:scale>
        <p:origin x="1075"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F077A1E-3FCC-4012-A166-DC12CA065424}" type="datetimeFigureOut">
              <a:rPr lang="es-ES" smtClean="0"/>
              <a:t>16/10/2024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67D969EE-8504-40E2-BDC7-DADBB7B68133}" type="slidenum">
              <a:rPr lang="es-ES" smtClean="0"/>
              <a:t>‹#›</a:t>
            </a:fld>
            <a:endParaRPr lang="es-ES"/>
          </a:p>
        </p:txBody>
      </p:sp>
    </p:spTree>
    <p:extLst>
      <p:ext uri="{BB962C8B-B14F-4D97-AF65-F5344CB8AC3E}">
        <p14:creationId xmlns:p14="http://schemas.microsoft.com/office/powerpoint/2010/main" val="419113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D0D8A8-D8AA-4DF4-A8EE-1A55507FC33C}" type="slidenum">
              <a:rPr lang="en-GB" smtClean="0"/>
              <a:t>2</a:t>
            </a:fld>
            <a:endParaRPr lang="en-GB"/>
          </a:p>
        </p:txBody>
      </p:sp>
    </p:spTree>
    <p:extLst>
      <p:ext uri="{BB962C8B-B14F-4D97-AF65-F5344CB8AC3E}">
        <p14:creationId xmlns:p14="http://schemas.microsoft.com/office/powerpoint/2010/main" val="15290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71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201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252517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196704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dirty="0" smtClean="0"/>
              <a:t>Some of the provisions contained in Regulation (</a:t>
            </a:r>
            <a:r>
              <a:rPr lang="pl-PL" b="0" dirty="0" smtClean="0"/>
              <a:t>UE</a:t>
            </a:r>
            <a:r>
              <a:rPr lang="en-US" b="0" dirty="0" smtClean="0"/>
              <a:t>) 2019/6 are reflected in other laws.</a:t>
            </a:r>
          </a:p>
          <a:p>
            <a:r>
              <a:rPr lang="en-US" b="0" dirty="0" smtClean="0"/>
              <a:t>There is no Act related to the Regulation introducing a single act into the legal order regulating the issues of veterinary medicinal products.</a:t>
            </a:r>
          </a:p>
          <a:p>
            <a:r>
              <a:rPr lang="en-US" b="0" dirty="0" smtClean="0"/>
              <a:t>Work on it is ongoing.</a:t>
            </a:r>
            <a:endParaRPr lang="pl-PL" b="0"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245665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0" dirty="0" smtClean="0"/>
              <a:t>1. </a:t>
            </a:r>
            <a:r>
              <a:rPr lang="en-US" b="1" dirty="0" smtClean="0"/>
              <a:t>The data obtained so far </a:t>
            </a:r>
            <a:r>
              <a:rPr lang="en-US" b="0" dirty="0" smtClean="0"/>
              <a:t>concerned the sales volume of antimicrobial agents and came </a:t>
            </a:r>
            <a:r>
              <a:rPr lang="en-US" b="1" dirty="0" smtClean="0"/>
              <a:t>from pharmaceutical wholesalers </a:t>
            </a:r>
            <a:r>
              <a:rPr lang="en-US" b="0" dirty="0" smtClean="0"/>
              <a:t>of veterinary medicinal products.</a:t>
            </a:r>
          </a:p>
          <a:p>
            <a:r>
              <a:rPr lang="en-US" b="0" dirty="0" smtClean="0"/>
              <a:t>2. </a:t>
            </a:r>
            <a:r>
              <a:rPr lang="en-US" b="1" dirty="0" smtClean="0"/>
              <a:t>Regulation 2019/6", in art. Article 57 </a:t>
            </a:r>
            <a:r>
              <a:rPr lang="en-US" b="0" dirty="0" smtClean="0"/>
              <a:t>requires Member States of the European Union (EU) to collect data on antimicrobial medicinal products used in food-producing animals </a:t>
            </a:r>
            <a:r>
              <a:rPr lang="en-US" b="1" dirty="0" smtClean="0"/>
              <a:t>at farm level</a:t>
            </a:r>
            <a:r>
              <a:rPr lang="en-US" b="0" dirty="0" smtClean="0"/>
              <a:t>. </a:t>
            </a:r>
          </a:p>
          <a:p>
            <a:r>
              <a:rPr lang="en-US" b="0" dirty="0" smtClean="0"/>
              <a:t>3. Intended effect: to enable direct or indirect evaluation of the use of antimicrobial medicinal products in animals</a:t>
            </a:r>
          </a:p>
          <a:p>
            <a:r>
              <a:rPr lang="en-US" b="0" dirty="0" smtClean="0"/>
              <a:t>4. </a:t>
            </a:r>
            <a:r>
              <a:rPr lang="en-US" b="1" dirty="0" smtClean="0"/>
              <a:t>Data collection </a:t>
            </a:r>
            <a:r>
              <a:rPr lang="en-US" b="0" dirty="0" smtClean="0"/>
              <a:t>at Union level is intended </a:t>
            </a:r>
            <a:r>
              <a:rPr lang="en-US" b="1" dirty="0" smtClean="0"/>
              <a:t>to identify trends </a:t>
            </a:r>
            <a:r>
              <a:rPr lang="en-US" b="0" dirty="0" smtClean="0"/>
              <a:t>and </a:t>
            </a:r>
            <a:r>
              <a:rPr lang="en-US" b="1" dirty="0" smtClean="0"/>
              <a:t>identify possible risk factors </a:t>
            </a:r>
            <a:r>
              <a:rPr lang="en-US" b="0" dirty="0" smtClean="0"/>
              <a:t>that may lead to the development of </a:t>
            </a:r>
            <a:r>
              <a:rPr lang="en-US" b="1" dirty="0" smtClean="0"/>
              <a:t>measures to reduce the risks of antimicrobial resistance </a:t>
            </a:r>
            <a:r>
              <a:rPr lang="en-US" b="0" dirty="0" smtClean="0"/>
              <a:t>and </a:t>
            </a:r>
            <a:r>
              <a:rPr lang="en-US" b="1" dirty="0" smtClean="0"/>
              <a:t>reduce their use</a:t>
            </a:r>
            <a:r>
              <a:rPr lang="en-US" b="0" dirty="0" smtClean="0"/>
              <a:t>. </a:t>
            </a:r>
          </a:p>
          <a:p>
            <a:r>
              <a:rPr lang="en-US" b="0" dirty="0" smtClean="0"/>
              <a:t>5. Being aware of the risks associated with irresponsible use of these agents, efforts should be made </a:t>
            </a:r>
            <a:r>
              <a:rPr lang="en-US" b="1" dirty="0" smtClean="0"/>
              <a:t>to reduce their use and the phenomenon of antibiotic resistance</a:t>
            </a:r>
            <a:r>
              <a:rPr lang="en-US" b="0" dirty="0" smtClean="0"/>
              <a:t>.</a:t>
            </a:r>
          </a:p>
          <a:p>
            <a:r>
              <a:rPr lang="en-US" b="1" dirty="0" smtClean="0"/>
              <a:t>Such actions will mean improving the safety of Polish food for consumers and increasing its competitiveness</a:t>
            </a:r>
            <a:r>
              <a:rPr lang="en-US" b="0" dirty="0" smtClean="0"/>
              <a:t>.</a:t>
            </a:r>
            <a:endParaRPr lang="pl-PL" b="0"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86923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smtClean="0"/>
              <a:t>New provisions in the Act </a:t>
            </a:r>
            <a:r>
              <a:rPr lang="en-US" b="0" dirty="0" smtClean="0"/>
              <a:t>regarding the provisions </a:t>
            </a:r>
            <a:r>
              <a:rPr lang="en-US" b="1" dirty="0" smtClean="0"/>
              <a:t>regulating the competences of the authorities competent for marketing authorization and supervision over the production, trade and use of WPL</a:t>
            </a:r>
          </a:p>
          <a:p>
            <a:r>
              <a:rPr lang="en-US" b="0" dirty="0" smtClean="0"/>
              <a:t>They impose an </a:t>
            </a:r>
            <a:r>
              <a:rPr lang="en-US" b="1" dirty="0" smtClean="0"/>
              <a:t>obligation to register manufacturers of veterinary medicinal products </a:t>
            </a:r>
            <a:r>
              <a:rPr lang="en-US" b="0" dirty="0" smtClean="0"/>
              <a:t>will be able to fulfill their obligation specified in Art. 93 of Regulation 2019/6, which involves </a:t>
            </a:r>
            <a:r>
              <a:rPr lang="en-US" b="1" dirty="0" smtClean="0"/>
              <a:t>using only active substances from registered suppliers </a:t>
            </a:r>
            <a:r>
              <a:rPr lang="en-US" b="0" dirty="0" smtClean="0"/>
              <a:t>(manufacturers, importers and distributors of active substances) in the manufacturing process. </a:t>
            </a:r>
          </a:p>
          <a:p>
            <a:r>
              <a:rPr lang="en-US" b="0" dirty="0" smtClean="0"/>
              <a:t>At the same time, it should be emphasized that thanks to the above regulation, </a:t>
            </a:r>
            <a:r>
              <a:rPr lang="en-US" b="1" dirty="0" smtClean="0"/>
              <a:t>Polish entrepreneurs</a:t>
            </a:r>
            <a:r>
              <a:rPr lang="en-US" b="0" dirty="0" smtClean="0"/>
              <a:t> operating in the field of production, import and distribution of active substances used to produce veterinary medicinal products </a:t>
            </a:r>
            <a:r>
              <a:rPr lang="en-US" b="1" dirty="0" smtClean="0"/>
              <a:t>will be able to sell substances to entrepreneurs located in other European Union Member States.</a:t>
            </a:r>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22</a:t>
            </a:fld>
            <a:endParaRPr lang="en-GB"/>
          </a:p>
        </p:txBody>
      </p:sp>
    </p:spTree>
    <p:extLst>
      <p:ext uri="{BB962C8B-B14F-4D97-AF65-F5344CB8AC3E}">
        <p14:creationId xmlns:p14="http://schemas.microsoft.com/office/powerpoint/2010/main" val="288967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23</a:t>
            </a:fld>
            <a:endParaRPr lang="en-GB"/>
          </a:p>
        </p:txBody>
      </p:sp>
    </p:spTree>
    <p:extLst>
      <p:ext uri="{BB962C8B-B14F-4D97-AF65-F5344CB8AC3E}">
        <p14:creationId xmlns:p14="http://schemas.microsoft.com/office/powerpoint/2010/main" val="172543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threat of antibiotic resistance is serious. If no further action is taken, it is predicted that the global death toll from antimicrobial resistance could reach over 10 million per year by 2050, which is more than the expected number of deaths from cancer and diabetes combined, which could result in catastrophic economic damage</a:t>
            </a:r>
            <a:r>
              <a:rPr lang="pl-PL" sz="1200" kern="1200" dirty="0" smtClean="0">
                <a:solidFill>
                  <a:schemeClr val="tx1"/>
                </a:solidFill>
                <a:effectLst/>
                <a:latin typeface="+mn-lt"/>
                <a:ea typeface="+mn-ea"/>
                <a:cs typeface="+mn-cs"/>
              </a:rPr>
              <a:t>. </a:t>
            </a:r>
          </a:p>
          <a:p>
            <a:endParaRPr lang="pl-PL" b="1"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24</a:t>
            </a:fld>
            <a:endParaRPr lang="en-GB"/>
          </a:p>
        </p:txBody>
      </p:sp>
    </p:spTree>
    <p:extLst>
      <p:ext uri="{BB962C8B-B14F-4D97-AF65-F5344CB8AC3E}">
        <p14:creationId xmlns:p14="http://schemas.microsoft.com/office/powerpoint/2010/main" val="270983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20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5D0D8A8-D8AA-4DF4-A8EE-1A55507FC33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715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5F63001-12F0-4728-A742-2BF345E96C8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798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RUNNING OUT OF TIME, THIS SLIDE CAN BE HIDDEN</a:t>
            </a:r>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8</a:t>
            </a:fld>
            <a:endParaRPr lang="es-ES"/>
          </a:p>
        </p:txBody>
      </p:sp>
    </p:spTree>
    <p:extLst>
      <p:ext uri="{BB962C8B-B14F-4D97-AF65-F5344CB8AC3E}">
        <p14:creationId xmlns:p14="http://schemas.microsoft.com/office/powerpoint/2010/main" val="199408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9</a:t>
            </a:fld>
            <a:endParaRPr lang="es-ES"/>
          </a:p>
        </p:txBody>
      </p:sp>
    </p:spTree>
    <p:extLst>
      <p:ext uri="{BB962C8B-B14F-4D97-AF65-F5344CB8AC3E}">
        <p14:creationId xmlns:p14="http://schemas.microsoft.com/office/powerpoint/2010/main" val="25172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RUNNING OUT OF TIME, THIS SLIDE CAN BE HIDDEN</a:t>
            </a:r>
            <a:endParaRPr lang="en-GB" dirty="0"/>
          </a:p>
          <a:p>
            <a:endParaRPr lang="en-GB" dirty="0"/>
          </a:p>
        </p:txBody>
      </p:sp>
      <p:sp>
        <p:nvSpPr>
          <p:cNvPr id="4" name="Slide Number Placeholder 3"/>
          <p:cNvSpPr>
            <a:spLocks noGrp="1"/>
          </p:cNvSpPr>
          <p:nvPr>
            <p:ph type="sldNum" sz="quarter" idx="5"/>
          </p:nvPr>
        </p:nvSpPr>
        <p:spPr/>
        <p:txBody>
          <a:bodyPr/>
          <a:lstStyle/>
          <a:p>
            <a:fld id="{67D969EE-8504-40E2-BDC7-DADBB7B68133}" type="slidenum">
              <a:rPr lang="es-ES" smtClean="0"/>
              <a:t>10</a:t>
            </a:fld>
            <a:endParaRPr lang="es-ES"/>
          </a:p>
        </p:txBody>
      </p:sp>
    </p:spTree>
    <p:extLst>
      <p:ext uri="{BB962C8B-B14F-4D97-AF65-F5344CB8AC3E}">
        <p14:creationId xmlns:p14="http://schemas.microsoft.com/office/powerpoint/2010/main" val="8281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55D0D8A8-D8AA-4DF4-A8EE-1A55507FC33C}" type="slidenum">
              <a:rPr lang="en-GB" smtClean="0"/>
              <a:t>13</a:t>
            </a:fld>
            <a:endParaRPr lang="en-GB"/>
          </a:p>
        </p:txBody>
      </p:sp>
    </p:spTree>
    <p:extLst>
      <p:ext uri="{BB962C8B-B14F-4D97-AF65-F5344CB8AC3E}">
        <p14:creationId xmlns:p14="http://schemas.microsoft.com/office/powerpoint/2010/main" val="18388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60149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xmlns=""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xmlns=""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xmlns=""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xmlns=""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xmlns=""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xmlns=""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xmlns=""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xmlns=""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xmlns=""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xmlns=""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xmlns=""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xmlns=""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xmlns=""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xmlns=""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xmlns=""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xmlns=""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xmlns=""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xmlns=""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xmlns=""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xmlns=""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xmlns=""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xmlns=""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xmlns=""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xmlns=""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xmlns=""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xmlns=""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xmlns=""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xmlns=""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xmlns=""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xmlns=""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xmlns=""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xmlns=""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xmlns=""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xmlns=""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xmlns=""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xmlns=""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xmlns=""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xmlns=""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xmlns=""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xmlns=""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xmlns=""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xmlns=""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xmlns=""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xmlns=""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xmlns=""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xmlns=""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xmlns=""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xmlns=""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xmlns=""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xmlns=""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xmlns=""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xmlns=""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xmlns=""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xmlns=""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xmlns=""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xmlns=""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xmlns=""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xmlns=""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xmlns=""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xmlns=""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xmlns=""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xmlns=""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xmlns=""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xmlns=""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epruma.eu/wp-content/uploads/2022/02/FACTSHEET_PharmaceuticalWasteDisposal.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pruma.eu/wp-content/uploads/2022/02/FACTSHEET_PharmaceuticalWasteDisposal.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vetpol.org.pl/wp-content/uploads/2023/10/1.-uchwala-nr-63-2020-VII-Kodeks-antybiotyki.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isap.sejm.gov.pl/isap.nsf/DocDetails.xsp?id=WDU20220001733"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sap.sejm.gov.pl/isap.nsf/DocDetails.xsp?id=WDU2022000272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legislacja.rcl.gov.pl/projekt/12385701/katalog/13061607#13061607"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food.ec.europa.eu/animals/animal-health/vet-meds-med-feed/implementation_en" TargetMode="Externa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FFCA7E40-6B2B-9773-C96F-35BFBF3437D7}"/>
              </a:ext>
            </a:extLst>
          </p:cNvPr>
          <p:cNvSpPr>
            <a:spLocks noGrp="1"/>
          </p:cNvSpPr>
          <p:nvPr>
            <p:ph type="body" sz="quarter" idx="10"/>
          </p:nvPr>
        </p:nvSpPr>
        <p:spPr/>
        <p:txBody>
          <a:bodyPr/>
          <a:lstStyle/>
          <a:p>
            <a:r>
              <a:rPr lang="es-ES" dirty="0"/>
              <a:t>POLAND </a:t>
            </a:r>
          </a:p>
        </p:txBody>
      </p:sp>
      <p:sp>
        <p:nvSpPr>
          <p:cNvPr id="3" name="Marcador de texto 2">
            <a:extLst>
              <a:ext uri="{FF2B5EF4-FFF2-40B4-BE49-F238E27FC236}">
                <a16:creationId xmlns:a16="http://schemas.microsoft.com/office/drawing/2014/main" xmlns="" id="{6199F5CC-8AF0-EA86-41C2-17755419A88E}"/>
              </a:ext>
            </a:extLst>
          </p:cNvPr>
          <p:cNvSpPr>
            <a:spLocks noGrp="1"/>
          </p:cNvSpPr>
          <p:nvPr>
            <p:ph type="body" sz="quarter" idx="11"/>
          </p:nvPr>
        </p:nvSpPr>
        <p:spPr/>
        <p:txBody>
          <a:bodyPr/>
          <a:lstStyle/>
          <a:p>
            <a:r>
              <a:rPr lang="es-ES" dirty="0"/>
              <a:t>21 &amp; 22 OCTOBER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a:xfrm>
            <a:off x="489839" y="2216150"/>
            <a:ext cx="6596761" cy="251005"/>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xmlns="" id="{9E312FE7-A2CE-48CA-B86B-F83B7E492A64}"/>
              </a:ext>
            </a:extLst>
          </p:cNvPr>
          <p:cNvSpPr/>
          <p:nvPr/>
        </p:nvSpPr>
        <p:spPr>
          <a:xfrm>
            <a:off x="0" y="1365607"/>
            <a:ext cx="12192000" cy="122741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CuadroTexto 11">
            <a:extLst>
              <a:ext uri="{FF2B5EF4-FFF2-40B4-BE49-F238E27FC236}">
                <a16:creationId xmlns:a16="http://schemas.microsoft.com/office/drawing/2014/main" xmlns="" id="{8D0FB960-6059-446B-95AD-429679DDAB84}"/>
              </a:ext>
            </a:extLst>
          </p:cNvPr>
          <p:cNvSpPr txBox="1"/>
          <p:nvPr/>
        </p:nvSpPr>
        <p:spPr>
          <a:xfrm>
            <a:off x="81295" y="2928136"/>
            <a:ext cx="7108041" cy="2308324"/>
          </a:xfrm>
          <a:prstGeom prst="rect">
            <a:avLst/>
          </a:prstGeom>
          <a:noFill/>
        </p:spPr>
        <p:txBody>
          <a:bodyPr wrap="square">
            <a:spAutoFit/>
          </a:bodyPr>
          <a:lstStyle/>
          <a:p>
            <a:pPr algn="just"/>
            <a:r>
              <a:rPr lang="en-US" dirty="0">
                <a:solidFill>
                  <a:srgbClr val="003399"/>
                </a:solidFill>
                <a:latin typeface="EC Square Sans Pro" panose="020B0506040000020004" pitchFamily="34" charset="0"/>
                <a:ea typeface="+mn-ea"/>
                <a:cs typeface="Arial" panose="020B0604020202020204" pitchFamily="34" charset="0"/>
              </a:rPr>
              <a:t>In 2006 and 2013, the Commission published a list of substances essential for the treatment of Equidae ((EC) CR 1950/2006 &amp; R 122/2013 )</a:t>
            </a:r>
            <a:endParaRPr lang="en-GB" dirty="0">
              <a:solidFill>
                <a:srgbClr val="003399"/>
              </a:solidFill>
              <a:latin typeface="EC Square Sans Pro" panose="020B0506040000020004" pitchFamily="34" charset="0"/>
              <a:ea typeface="+mn-ea"/>
              <a:cs typeface="Arial" panose="020B0604020202020204" pitchFamily="34" charset="0"/>
            </a:endParaRPr>
          </a:p>
          <a:p>
            <a:pPr algn="just"/>
            <a:endParaRPr lang="en-US" dirty="0">
              <a:solidFill>
                <a:srgbClr val="003399"/>
              </a:solidFill>
              <a:latin typeface="EC Square Sans Pro" panose="020B0506040000020004" pitchFamily="34" charset="0"/>
              <a:ea typeface="+mn-ea"/>
              <a:cs typeface="Arial" panose="020B0604020202020204" pitchFamily="34" charset="0"/>
            </a:endParaRPr>
          </a:p>
          <a:p>
            <a:pPr algn="just"/>
            <a:r>
              <a:rPr lang="en-US" dirty="0">
                <a:solidFill>
                  <a:srgbClr val="003399"/>
                </a:solidFill>
                <a:latin typeface="EC Square Sans Pro" panose="020B0506040000020004" pitchFamily="34" charset="0"/>
                <a:ea typeface="+mn-ea"/>
                <a:cs typeface="Arial" panose="020B0604020202020204" pitchFamily="34" charset="0"/>
              </a:rPr>
              <a:t>The Commission is now updating the </a:t>
            </a:r>
            <a:r>
              <a:rPr lang="en-US" b="1" dirty="0">
                <a:solidFill>
                  <a:srgbClr val="003399"/>
                </a:solidFill>
                <a:latin typeface="EC Square Sans Pro" panose="020B0506040000020004" pitchFamily="34" charset="0"/>
                <a:ea typeface="+mn-ea"/>
                <a:cs typeface="Arial" panose="020B0604020202020204" pitchFamily="34" charset="0"/>
              </a:rPr>
              <a:t>list of substances which are essential for the treatment of equine species</a:t>
            </a:r>
            <a:r>
              <a:rPr lang="en-US" dirty="0">
                <a:solidFill>
                  <a:srgbClr val="003399"/>
                </a:solidFill>
                <a:latin typeface="EC Square Sans Pro" panose="020B0506040000020004" pitchFamily="34" charset="0"/>
                <a:ea typeface="+mn-ea"/>
                <a:cs typeface="Arial" panose="020B0604020202020204" pitchFamily="34" charset="0"/>
              </a:rPr>
              <a:t>, or which bring added clinical benefit compared to other treatment options available for equine species and for which the withdrawal period for equine species shall be six months. </a:t>
            </a:r>
            <a:endParaRPr lang="en-GB" b="1" dirty="0">
              <a:solidFill>
                <a:srgbClr val="003399"/>
              </a:solidFill>
              <a:latin typeface="EC Square Sans Pro" panose="020B0506040000020004" pitchFamily="34" charset="0"/>
              <a:ea typeface="+mn-ea"/>
              <a:cs typeface="Arial" panose="020B0604020202020204" pitchFamily="34" charset="0"/>
            </a:endParaRPr>
          </a:p>
        </p:txBody>
      </p:sp>
      <p:sp>
        <p:nvSpPr>
          <p:cNvPr id="11" name="Title 22">
            <a:extLst>
              <a:ext uri="{FF2B5EF4-FFF2-40B4-BE49-F238E27FC236}">
                <a16:creationId xmlns:a16="http://schemas.microsoft.com/office/drawing/2014/main" xmlns="" id="{16E08D60-E026-4C7E-A475-EF3FCD518C38}"/>
              </a:ext>
            </a:extLst>
          </p:cNvPr>
          <p:cNvSpPr txBox="1">
            <a:spLocks/>
          </p:cNvSpPr>
          <p:nvPr/>
        </p:nvSpPr>
        <p:spPr>
          <a:xfrm>
            <a:off x="480239" y="3268544"/>
            <a:ext cx="6618553" cy="836088"/>
          </a:xfrm>
          <a:prstGeom prst="rect">
            <a:avLst/>
          </a:prstGeom>
        </p:spPr>
        <p:txBody>
          <a:bodyPr/>
          <a:lstStyle>
            <a:lvl1pPr>
              <a:defRPr>
                <a:latin typeface="+mj-lt"/>
                <a:ea typeface="+mj-ea"/>
                <a:cs typeface="+mj-cs"/>
              </a:defRPr>
            </a:lvl1pPr>
          </a:lstStyle>
          <a:p>
            <a:endParaRPr lang="en-GB" sz="1600" strike="dblStrike" dirty="0">
              <a:solidFill>
                <a:srgbClr val="FF0000"/>
              </a:solidFill>
              <a:latin typeface="EC Square Sans Pro" panose="020B0506040000020004" pitchFamily="34" charset="0"/>
            </a:endParaRPr>
          </a:p>
        </p:txBody>
      </p:sp>
      <p:pic>
        <p:nvPicPr>
          <p:cNvPr id="23" name="Imagen 22">
            <a:extLst>
              <a:ext uri="{FF2B5EF4-FFF2-40B4-BE49-F238E27FC236}">
                <a16:creationId xmlns:a16="http://schemas.microsoft.com/office/drawing/2014/main" xmlns="" id="{AC962A60-59CC-4CDF-B976-6100A43580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7286977" y="1352085"/>
            <a:ext cx="4916243" cy="5505093"/>
          </a:xfrm>
          <a:prstGeom prst="rect">
            <a:avLst/>
          </a:prstGeom>
        </p:spPr>
      </p:pic>
      <p:sp>
        <p:nvSpPr>
          <p:cNvPr id="24" name="Marcador de texto 1">
            <a:extLst>
              <a:ext uri="{FF2B5EF4-FFF2-40B4-BE49-F238E27FC236}">
                <a16:creationId xmlns:a16="http://schemas.microsoft.com/office/drawing/2014/main" xmlns="" id="{4E3E2FFF-A8A1-4477-BF65-E45AD3004339}"/>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9" name="CuadroTexto 8">
            <a:extLst>
              <a:ext uri="{FF2B5EF4-FFF2-40B4-BE49-F238E27FC236}">
                <a16:creationId xmlns:a16="http://schemas.microsoft.com/office/drawing/2014/main" xmlns="" id="{424A30C1-DE06-42E0-A897-C1328FBE17E9}"/>
              </a:ext>
            </a:extLst>
          </p:cNvPr>
          <p:cNvSpPr txBox="1"/>
          <p:nvPr/>
        </p:nvSpPr>
        <p:spPr>
          <a:xfrm>
            <a:off x="49819" y="1379150"/>
            <a:ext cx="7108041" cy="1200329"/>
          </a:xfrm>
          <a:prstGeom prst="rect">
            <a:avLst/>
          </a:prstGeom>
          <a:noFill/>
        </p:spPr>
        <p:txBody>
          <a:bodyPr wrap="square" rtlCol="0">
            <a:spAutoFit/>
          </a:bodyPr>
          <a:lstStyle/>
          <a:p>
            <a:pPr>
              <a:buClr>
                <a:srgbClr val="2C7470"/>
              </a:buClr>
            </a:pPr>
            <a:r>
              <a:rPr lang="en-US" sz="3600" b="1" dirty="0">
                <a:solidFill>
                  <a:schemeClr val="bg1"/>
                </a:solidFill>
                <a:latin typeface="EC Square Sans Pro" panose="020B0506040000020004" pitchFamily="34" charset="0"/>
              </a:rPr>
              <a:t>List of antimicrobials for specific species (equine species) </a:t>
            </a:r>
          </a:p>
        </p:txBody>
      </p:sp>
      <p:sp>
        <p:nvSpPr>
          <p:cNvPr id="13" name="CuadroTexto 12"/>
          <p:cNvSpPr txBox="1"/>
          <p:nvPr/>
        </p:nvSpPr>
        <p:spPr>
          <a:xfrm>
            <a:off x="0" y="5439876"/>
            <a:ext cx="7010400" cy="1477328"/>
          </a:xfrm>
          <a:prstGeom prst="rect">
            <a:avLst/>
          </a:prstGeom>
          <a:noFill/>
        </p:spPr>
        <p:txBody>
          <a:bodyPr wrap="square" rtlCol="0">
            <a:spAutoFit/>
          </a:bodyPr>
          <a:lstStyle/>
          <a:p>
            <a:pPr algn="just"/>
            <a:r>
              <a:rPr lang="en-GB" dirty="0">
                <a:solidFill>
                  <a:srgbClr val="003399"/>
                </a:solidFill>
                <a:latin typeface="EC Square Sans Pro" panose="020B0506040000020004" pitchFamily="34" charset="0"/>
                <a:ea typeface="+mn-ea"/>
                <a:cs typeface="Arial" panose="020B0604020202020204" pitchFamily="34" charset="0"/>
              </a:rPr>
              <a:t>On 9 February 2023, the European Medicines Agency received from the European Commission a request to provide scientific advice for the establishment this list of substances and they are currently preparing an answer.</a:t>
            </a:r>
          </a:p>
          <a:p>
            <a:pPr algn="just"/>
            <a:endParaRPr lang="en-GB" dirty="0">
              <a:solidFill>
                <a:srgbClr val="003399"/>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900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C3B75600-FB6E-C394-1043-4FBC33A7D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692150"/>
            <a:ext cx="10324092" cy="5715000"/>
          </a:xfrm>
          <a:prstGeom prst="rect">
            <a:avLst/>
          </a:prstGeom>
        </p:spPr>
      </p:pic>
      <p:sp>
        <p:nvSpPr>
          <p:cNvPr id="3" name="Speech Bubble: Rectangle 2">
            <a:extLst>
              <a:ext uri="{FF2B5EF4-FFF2-40B4-BE49-F238E27FC236}">
                <a16:creationId xmlns:a16="http://schemas.microsoft.com/office/drawing/2014/main" xmlns="" id="{49F1055A-BA09-8515-B87A-77FC82F3B10F}"/>
              </a:ext>
            </a:extLst>
          </p:cNvPr>
          <p:cNvSpPr/>
          <p:nvPr/>
        </p:nvSpPr>
        <p:spPr>
          <a:xfrm>
            <a:off x="9746787" y="2673350"/>
            <a:ext cx="2445213" cy="1217732"/>
          </a:xfrm>
          <a:prstGeom prst="wedgeRectCallout">
            <a:avLst>
              <a:gd name="adj1" fmla="val -104127"/>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a:ea typeface="+mn-ea"/>
                <a:cs typeface="+mn-cs"/>
              </a:rPr>
              <a:t>Do not forget to report adverse events including </a:t>
            </a:r>
            <a:r>
              <a:rPr kumimoji="0" lang="en-US" sz="1800" b="1" i="0" u="none" strike="noStrike" kern="0" cap="none" spc="0" normalizeH="0" baseline="0" noProof="0" dirty="0">
                <a:ln>
                  <a:noFill/>
                </a:ln>
                <a:solidFill>
                  <a:srgbClr val="FFFF00"/>
                </a:solidFill>
                <a:effectLst/>
                <a:uLnTx/>
                <a:uFillTx/>
                <a:latin typeface="Calibri"/>
                <a:ea typeface="+mn-ea"/>
                <a:cs typeface="+mn-cs"/>
              </a:rPr>
              <a:t>lack of efficacy! </a:t>
            </a:r>
            <a:endParaRPr kumimoji="0" lang="en-GB" sz="1800" b="1" i="0" u="none" strike="noStrike" kern="0" cap="none" spc="0" normalizeH="0" baseline="0" noProof="0" dirty="0">
              <a:ln>
                <a:noFill/>
              </a:ln>
              <a:solidFill>
                <a:srgbClr val="FFFF00"/>
              </a:solidFill>
              <a:effectLst/>
              <a:uLnTx/>
              <a:uFillTx/>
              <a:latin typeface="Calibri"/>
              <a:ea typeface="+mn-ea"/>
              <a:cs typeface="+mn-cs"/>
            </a:endParaRPr>
          </a:p>
        </p:txBody>
      </p:sp>
      <p:sp>
        <p:nvSpPr>
          <p:cNvPr id="4" name="Marcador de texto 1">
            <a:extLst>
              <a:ext uri="{FF2B5EF4-FFF2-40B4-BE49-F238E27FC236}">
                <a16:creationId xmlns:a16="http://schemas.microsoft.com/office/drawing/2014/main" xmlns=""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Reporting</a:t>
            </a:r>
            <a:r>
              <a:rPr lang="es-ES" sz="2800" b="1" dirty="0">
                <a:latin typeface="EC Square Sans Pro" panose="020B0506040000020004" pitchFamily="34" charset="0"/>
              </a:rPr>
              <a:t> adverse </a:t>
            </a:r>
            <a:r>
              <a:rPr lang="es-ES" sz="2800" b="1" dirty="0" err="1">
                <a:latin typeface="EC Square Sans Pro" panose="020B0506040000020004" pitchFamily="34" charset="0"/>
              </a:rPr>
              <a:t>events</a:t>
            </a:r>
            <a:r>
              <a:rPr lang="es-ES" sz="2800" b="1" dirty="0">
                <a:latin typeface="EC Square Sans Pro" panose="020B0506040000020004" pitchFamily="34" charset="0"/>
              </a:rPr>
              <a:t> (</a:t>
            </a:r>
            <a:r>
              <a:rPr lang="es-ES" sz="2800" b="1" dirty="0" err="1">
                <a:latin typeface="EC Square Sans Pro" panose="020B0506040000020004" pitchFamily="34" charset="0"/>
              </a:rPr>
              <a:t>pharmacovigilance</a:t>
            </a:r>
            <a:r>
              <a:rPr lang="es-ES" sz="2800" b="1" dirty="0">
                <a:latin typeface="EC Square Sans Pro" panose="020B0506040000020004" pitchFamily="34" charset="0"/>
              </a:rPr>
              <a:t>)</a:t>
            </a:r>
          </a:p>
          <a:p>
            <a:endParaRPr lang="es-ES" sz="2800" b="1" dirty="0">
              <a:latin typeface="EC Square Sans Pro" panose="020B0506040000020004" pitchFamily="34" charset="0"/>
            </a:endParaRPr>
          </a:p>
        </p:txBody>
      </p:sp>
    </p:spTree>
    <p:extLst>
      <p:ext uri="{BB962C8B-B14F-4D97-AF65-F5344CB8AC3E}">
        <p14:creationId xmlns:p14="http://schemas.microsoft.com/office/powerpoint/2010/main" val="703515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1518821" y="2779796"/>
            <a:ext cx="9144000" cy="2308324"/>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Immediate packaging and the remains of medicines within after use.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VMP or MF  that are past their expiry date or that have not been stored in accordance with the instructions. </a:t>
            </a:r>
          </a:p>
          <a:p>
            <a:endParaRPr lang="en-US" dirty="0">
              <a:solidFill>
                <a:srgbClr val="003399"/>
              </a:solidFill>
              <a:latin typeface="EC Square Sans Pro" panose="020B0506040000020004" pitchFamily="34" charset="0"/>
              <a:ea typeface="+mn-ea"/>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ea typeface="+mn-ea"/>
                <a:cs typeface="Arial" panose="020B0604020202020204" pitchFamily="34" charset="0"/>
              </a:rPr>
              <a:t>Prescription of a quantity exceeding the required quantity or uncompleted course of treatment due to either administration difficulties, adverse reactions, change in treatment or because animals died during treatment. </a:t>
            </a:r>
            <a:endParaRPr lang="en-GB" dirty="0">
              <a:solidFill>
                <a:srgbClr val="003399"/>
              </a:solidFill>
              <a:latin typeface="EC Square Sans Pro" panose="020B0506040000020004" pitchFamily="34" charset="0"/>
              <a:ea typeface="+mn-ea"/>
              <a:cs typeface="Arial" panose="020B0604020202020204" pitchFamily="34" charset="0"/>
            </a:endParaRPr>
          </a:p>
        </p:txBody>
      </p:sp>
      <p:sp>
        <p:nvSpPr>
          <p:cNvPr id="8" name="Rectángulo 7"/>
          <p:cNvSpPr/>
          <p:nvPr/>
        </p:nvSpPr>
        <p:spPr>
          <a:xfrm>
            <a:off x="381000" y="6407150"/>
            <a:ext cx="9220200" cy="261610"/>
          </a:xfrm>
          <a:prstGeom prst="rect">
            <a:avLst/>
          </a:prstGeom>
        </p:spPr>
        <p:txBody>
          <a:bodyPr wrap="square">
            <a:spAutoFit/>
          </a:bodyPr>
          <a:lstStyle/>
          <a:p>
            <a:r>
              <a:rPr lang="es-ES" sz="1100" dirty="0">
                <a:solidFill>
                  <a:srgbClr val="003399"/>
                </a:solidFill>
                <a:latin typeface="EC Square Sans Pro" panose="020B0506040000020004" pitchFamily="34" charset="0"/>
                <a:ea typeface="+mn-ea"/>
                <a:cs typeface="Arial" panose="020B0604020202020204" pitchFamily="34" charset="0"/>
                <a:hlinkClick r:id="rId2"/>
              </a:rPr>
              <a:t>FACTSHEET_PharmaceuticalWasteDisposal.pdf (epruma.eu)</a:t>
            </a:r>
            <a:endParaRPr lang="en-GB" sz="1100"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xmlns=""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0" name="Rectángulo 9"/>
          <p:cNvSpPr/>
          <p:nvPr/>
        </p:nvSpPr>
        <p:spPr>
          <a:xfrm>
            <a:off x="2514600" y="1535773"/>
            <a:ext cx="5848076" cy="461665"/>
          </a:xfrm>
          <a:prstGeom prst="rect">
            <a:avLst/>
          </a:prstGeom>
        </p:spPr>
        <p:txBody>
          <a:bodyPr wrap="none">
            <a:spAutoFit/>
          </a:bodyPr>
          <a:lstStyle/>
          <a:p>
            <a:r>
              <a:rPr lang="en-US" sz="2400" b="1" dirty="0">
                <a:solidFill>
                  <a:schemeClr val="bg1"/>
                </a:solidFill>
                <a:latin typeface="EC Square Sans Pro" panose="020B0506040000020004" pitchFamily="34" charset="0"/>
                <a:ea typeface="+mn-ea"/>
                <a:cs typeface="Arial" panose="020B0604020202020204" pitchFamily="34" charset="0"/>
              </a:rPr>
              <a:t>How and where does pharmaceutical waste occur?</a:t>
            </a:r>
            <a:endParaRPr lang="en-GB" sz="2400" b="1" dirty="0">
              <a:solidFill>
                <a:schemeClr val="bg1"/>
              </a:solidFill>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0025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xmlns="" id="{5E626828-67E9-C1A7-7219-349BBCA3B24B}"/>
              </a:ext>
            </a:extLst>
          </p:cNvPr>
          <p:cNvSpPr>
            <a:spLocks noGrp="1"/>
          </p:cNvSpPr>
          <p:nvPr>
            <p:ph type="body" sz="quarter" idx="10"/>
          </p:nvPr>
        </p:nvSpPr>
        <p:spPr/>
        <p:txBody>
          <a:bodyPr/>
          <a:lstStyle/>
          <a:p>
            <a:r>
              <a:rPr lang="es-ES" sz="2800" b="1" dirty="0" err="1">
                <a:latin typeface="EC Square Sans Pro" panose="020B0506040000020004" pitchFamily="34" charset="0"/>
              </a:rPr>
              <a:t>Disposal</a:t>
            </a:r>
            <a:r>
              <a:rPr lang="es-ES" sz="2800" b="1" dirty="0">
                <a:latin typeface="EC Square Sans Pro" panose="020B0506040000020004" pitchFamily="34" charset="0"/>
              </a:rPr>
              <a:t> of Veterinary Medicine</a:t>
            </a:r>
          </a:p>
          <a:p>
            <a:endParaRPr lang="es-ES" sz="2800" b="1" dirty="0">
              <a:latin typeface="EC Square Sans Pro" panose="020B0506040000020004" pitchFamily="34" charset="0"/>
            </a:endParaRPr>
          </a:p>
        </p:txBody>
      </p:sp>
      <p:sp>
        <p:nvSpPr>
          <p:cNvPr id="6" name="Rectángulo 5"/>
          <p:cNvSpPr/>
          <p:nvPr/>
        </p:nvSpPr>
        <p:spPr>
          <a:xfrm>
            <a:off x="381000" y="2523841"/>
            <a:ext cx="5791200"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Everybody (prescribers and users) is responsible for </a:t>
            </a:r>
            <a:r>
              <a:rPr lang="en-US" dirty="0" err="1">
                <a:solidFill>
                  <a:srgbClr val="003399"/>
                </a:solidFill>
                <a:latin typeface="EC Square Sans Pro" panose="020B0506040000020004" pitchFamily="34" charset="0"/>
                <a:cs typeface="Arial" panose="020B0604020202020204" pitchFamily="34" charset="0"/>
              </a:rPr>
              <a:t>minimising</a:t>
            </a:r>
            <a:r>
              <a:rPr lang="en-US" dirty="0">
                <a:solidFill>
                  <a:srgbClr val="003399"/>
                </a:solidFill>
                <a:latin typeface="EC Square Sans Pro" panose="020B0506040000020004" pitchFamily="34" charset="0"/>
                <a:cs typeface="Arial" panose="020B0604020202020204" pitchFamily="34" charset="0"/>
              </a:rPr>
              <a:t> pharmaceutical waste.</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Disposal of pharmaceutical waste via waterways should be excluded.</a:t>
            </a:r>
          </a:p>
          <a:p>
            <a:pPr marL="285750" indent="-285750">
              <a:buFont typeface="Wingdings" panose="05000000000000000000" pitchFamily="2" charset="2"/>
              <a:buChar char="ü"/>
            </a:pPr>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Pharmaceutical waste should be stored in a dedicated container, bin, or facility to ensure adequate protection to animal health, human health, feed, food and the environment and this must be separated from any stocks of veterinary medicines to ensure that the waste cannot be inadvertently used. </a:t>
            </a:r>
          </a:p>
        </p:txBody>
      </p:sp>
      <p:sp>
        <p:nvSpPr>
          <p:cNvPr id="9" name="Rectángulo redondeado 13">
            <a:extLst>
              <a:ext uri="{FF2B5EF4-FFF2-40B4-BE49-F238E27FC236}">
                <a16:creationId xmlns:a16="http://schemas.microsoft.com/office/drawing/2014/main" xmlns="" id="{9E312FE7-A2CE-48CA-B86B-F83B7E492A64}"/>
              </a:ext>
            </a:extLst>
          </p:cNvPr>
          <p:cNvSpPr/>
          <p:nvPr/>
        </p:nvSpPr>
        <p:spPr>
          <a:xfrm>
            <a:off x="-5179" y="1476361"/>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7" name="Rectángulo 6"/>
          <p:cNvSpPr/>
          <p:nvPr/>
        </p:nvSpPr>
        <p:spPr>
          <a:xfrm>
            <a:off x="3251124" y="1378754"/>
            <a:ext cx="3724097" cy="692497"/>
          </a:xfrm>
          <a:prstGeom prst="rect">
            <a:avLst/>
          </a:prstGeom>
        </p:spPr>
        <p:txBody>
          <a:bodyPr wrap="none">
            <a:spAutoFit/>
          </a:bodyPr>
          <a:lstStyle/>
          <a:p>
            <a:pPr algn="ctr"/>
            <a:r>
              <a:rPr lang="en-GB" sz="2800" b="1" dirty="0">
                <a:solidFill>
                  <a:schemeClr val="bg1"/>
                </a:solidFill>
                <a:latin typeface="EC Square Sans Pro" panose="020B0506040000020004" pitchFamily="34" charset="0"/>
                <a:ea typeface="+mn-ea"/>
                <a:cs typeface="Arial" panose="020B0604020202020204" pitchFamily="34" charset="0"/>
              </a:rPr>
              <a:t>Best practices for disposal </a:t>
            </a:r>
          </a:p>
          <a:p>
            <a:pPr algn="ctr"/>
            <a:r>
              <a:rPr lang="es-ES" sz="1100" b="1" dirty="0">
                <a:solidFill>
                  <a:schemeClr val="bg1"/>
                </a:solidFill>
                <a:latin typeface="EC Square Sans Pro" panose="020B0506040000020004" pitchFamily="34" charset="0"/>
                <a:ea typeface="+mn-ea"/>
                <a:cs typeface="Arial" panose="020B0604020202020204" pitchFamily="34" charset="0"/>
                <a:hlinkClick r:id="rId3"/>
              </a:rPr>
              <a:t>PharmaceuticalWasteDisposal.pdf (epruma.eu)</a:t>
            </a:r>
            <a:endParaRPr lang="en-GB" sz="1100" b="1" dirty="0">
              <a:solidFill>
                <a:schemeClr val="bg1"/>
              </a:solidFill>
              <a:latin typeface="EC Square Sans Pro" panose="020B0506040000020004" pitchFamily="34" charset="0"/>
              <a:ea typeface="+mn-ea"/>
              <a:cs typeface="Arial" panose="020B0604020202020204" pitchFamily="34" charset="0"/>
            </a:endParaRPr>
          </a:p>
        </p:txBody>
      </p:sp>
      <p:sp>
        <p:nvSpPr>
          <p:cNvPr id="11" name="Rectángulo 10"/>
          <p:cNvSpPr/>
          <p:nvPr/>
        </p:nvSpPr>
        <p:spPr>
          <a:xfrm>
            <a:off x="6090821" y="2523841"/>
            <a:ext cx="6024239"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Waste must be disposed of in accordance with the Summary of Product Characteristics (SPC) and the waste legislation and national systems developed in consultation with all parties for the collection, transport, and disposal of the waste. </a:t>
            </a:r>
          </a:p>
          <a:p>
            <a:endParaRPr lang="en-US" dirty="0">
              <a:solidFill>
                <a:srgbClr val="003399"/>
              </a:solidFill>
              <a:latin typeface="EC Square Sans Pro" panose="020B05060400000200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003399"/>
                </a:solidFill>
                <a:latin typeface="EC Square Sans Pro" panose="020B0506040000020004" pitchFamily="34" charset="0"/>
                <a:cs typeface="Arial" panose="020B0604020202020204" pitchFamily="34" charset="0"/>
              </a:rPr>
              <a:t>Member States shall ensure that appropriate collection or discard systems are in place for waste veterinary medicinal products (including medicated feed) and to ensure that the location of collection or discard points as well as other relevant information is made available to farmers, animal keepers, veterinarians, and other relevant persons. </a:t>
            </a:r>
          </a:p>
          <a:p>
            <a:r>
              <a:rPr lang="en-US" dirty="0">
                <a:solidFill>
                  <a:srgbClr val="003399"/>
                </a:solidFill>
                <a:latin typeface="EC Square Sans Pro" panose="020B0506040000020004" pitchFamily="34" charset="0"/>
                <a:cs typeface="Arial" panose="020B0604020202020204" pitchFamily="34" charset="0"/>
              </a:rPr>
              <a:t> </a:t>
            </a:r>
          </a:p>
        </p:txBody>
      </p:sp>
    </p:spTree>
    <p:extLst>
      <p:ext uri="{BB962C8B-B14F-4D97-AF65-F5344CB8AC3E}">
        <p14:creationId xmlns:p14="http://schemas.microsoft.com/office/powerpoint/2010/main" val="32030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a:extLst>
              <a:ext uri="{FF2B5EF4-FFF2-40B4-BE49-F238E27FC236}">
                <a16:creationId xmlns:a16="http://schemas.microsoft.com/office/drawing/2014/main" xmlns="" id="{9D236A0E-7B83-4899-85A1-F5EB0981C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8140" y="175937"/>
            <a:ext cx="4058816" cy="777394"/>
          </a:xfrm>
          <a:prstGeom prst="rect">
            <a:avLst/>
          </a:prstGeom>
        </p:spPr>
      </p:pic>
      <p:sp>
        <p:nvSpPr>
          <p:cNvPr id="9" name="Rectángulo redondeado 13">
            <a:extLst>
              <a:ext uri="{FF2B5EF4-FFF2-40B4-BE49-F238E27FC236}">
                <a16:creationId xmlns:a16="http://schemas.microsoft.com/office/drawing/2014/main" xmlns="" id="{6BABE3B0-7BDF-4FDC-974A-6A3F8E5F6899}"/>
              </a:ext>
            </a:extLst>
          </p:cNvPr>
          <p:cNvSpPr/>
          <p:nvPr/>
        </p:nvSpPr>
        <p:spPr>
          <a:xfrm>
            <a:off x="838200" y="224483"/>
            <a:ext cx="6781800"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609600" y="298802"/>
            <a:ext cx="6172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rPr>
              <a:t>Other considerations for prescriptions</a:t>
            </a:r>
            <a:endParaRPr kumimoji="0" lang="en-GB" sz="20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pic>
        <p:nvPicPr>
          <p:cNvPr id="15" name="Picture 3">
            <a:extLst>
              <a:ext uri="{FF2B5EF4-FFF2-40B4-BE49-F238E27FC236}">
                <a16:creationId xmlns:a16="http://schemas.microsoft.com/office/drawing/2014/main" xmlns=""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1163274"/>
            <a:ext cx="3927051" cy="5501491"/>
          </a:xfrm>
          <a:prstGeom prst="rect">
            <a:avLst/>
          </a:prstGeom>
        </p:spPr>
      </p:pic>
      <p:pic>
        <p:nvPicPr>
          <p:cNvPr id="17" name="Content Placeholder 7">
            <a:extLst>
              <a:ext uri="{FF2B5EF4-FFF2-40B4-BE49-F238E27FC236}">
                <a16:creationId xmlns:a16="http://schemas.microsoft.com/office/drawing/2014/main" xmlns=""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5400" y="1193272"/>
            <a:ext cx="3918003" cy="5501491"/>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D411D83-B87A-6460-82ED-63D29A7601A0}"/>
              </a:ext>
            </a:extLst>
          </p:cNvPr>
          <p:cNvSpPr>
            <a:spLocks noGrp="1"/>
          </p:cNvSpPr>
          <p:nvPr>
            <p:ph type="body" sz="quarter" idx="10"/>
          </p:nvPr>
        </p:nvSpPr>
        <p:spPr/>
        <p:txBody>
          <a:bodyPr lIns="91440" tIns="45720" rIns="91440" bIns="45720" anchor="t"/>
          <a:lstStyle/>
          <a:p>
            <a:r>
              <a:rPr lang="es-ES" b="1" err="1">
                <a:latin typeface="Arial"/>
                <a:cs typeface="Arial"/>
              </a:rPr>
              <a:t>Prudent</a:t>
            </a:r>
            <a:r>
              <a:rPr lang="es-ES" b="1" dirty="0">
                <a:latin typeface="Arial"/>
                <a:cs typeface="Arial"/>
              </a:rPr>
              <a:t> Use </a:t>
            </a:r>
            <a:r>
              <a:rPr lang="es-ES" b="1" err="1">
                <a:latin typeface="Arial"/>
                <a:cs typeface="Arial"/>
              </a:rPr>
              <a:t>Guidelines</a:t>
            </a:r>
            <a:endParaRPr lang="es-ES" b="1" dirty="0">
              <a:latin typeface="Arial"/>
              <a:cs typeface="Arial"/>
            </a:endParaRPr>
          </a:p>
        </p:txBody>
      </p:sp>
      <p:sp>
        <p:nvSpPr>
          <p:cNvPr id="6" name="Rectángulo 5">
            <a:extLst>
              <a:ext uri="{FF2B5EF4-FFF2-40B4-BE49-F238E27FC236}">
                <a16:creationId xmlns:a16="http://schemas.microsoft.com/office/drawing/2014/main" xmlns="" id="{3271D7FC-38CE-C1DA-EBD7-7F51432E06CD}"/>
              </a:ext>
            </a:extLst>
          </p:cNvPr>
          <p:cNvSpPr/>
          <p:nvPr/>
        </p:nvSpPr>
        <p:spPr>
          <a:xfrm>
            <a:off x="383062" y="1759102"/>
            <a:ext cx="5635611" cy="465209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8" name="CuadroTexto 7">
            <a:extLst>
              <a:ext uri="{FF2B5EF4-FFF2-40B4-BE49-F238E27FC236}">
                <a16:creationId xmlns:a16="http://schemas.microsoft.com/office/drawing/2014/main" xmlns="" id="{74AB7E57-D92C-1F72-0297-1EA5121A2B31}"/>
              </a:ext>
            </a:extLst>
          </p:cNvPr>
          <p:cNvSpPr txBox="1"/>
          <p:nvPr/>
        </p:nvSpPr>
        <p:spPr>
          <a:xfrm>
            <a:off x="806145" y="2289174"/>
            <a:ext cx="495925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002060"/>
                </a:solidFill>
                <a:effectLst/>
                <a:uLnTx/>
                <a:uFillTx/>
                <a:latin typeface="EC Square Sans Pro"/>
              </a:rPr>
              <a:t>Guideline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for</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the</a:t>
            </a:r>
            <a:r>
              <a:rPr kumimoji="0" lang="es-ES" sz="2400" b="0" i="0" u="none" strike="noStrike" kern="0" cap="none" spc="0" normalizeH="0" baseline="0" noProof="0" dirty="0">
                <a:ln>
                  <a:noFill/>
                </a:ln>
                <a:solidFill>
                  <a:srgbClr val="002060"/>
                </a:solidFill>
                <a:effectLst/>
                <a:uLnTx/>
                <a:uFillTx/>
                <a:latin typeface="EC Square Sans Pro"/>
              </a:rPr>
              <a:t> </a:t>
            </a:r>
            <a:r>
              <a:rPr kumimoji="0" lang="es-ES" sz="2400" b="0" i="0" u="none" strike="noStrike" kern="0" cap="none" spc="0" normalizeH="0" baseline="0" noProof="0" dirty="0" err="1">
                <a:ln>
                  <a:noFill/>
                </a:ln>
                <a:solidFill>
                  <a:srgbClr val="002060"/>
                </a:solidFill>
                <a:effectLst/>
                <a:uLnTx/>
                <a:uFillTx/>
                <a:latin typeface="EC Square Sans Pro"/>
              </a:rPr>
              <a:t>prudent</a:t>
            </a:r>
            <a:r>
              <a:rPr kumimoji="0" lang="es-ES" sz="2400" b="0" i="0" u="none" strike="noStrike" kern="0" cap="none" spc="0" normalizeH="0" baseline="0" noProof="0" dirty="0">
                <a:ln>
                  <a:noFill/>
                </a:ln>
                <a:solidFill>
                  <a:srgbClr val="002060"/>
                </a:solidFill>
                <a:effectLst/>
                <a:uLnTx/>
                <a:uFillTx/>
                <a:latin typeface="EC Square Sans Pro"/>
              </a:rPr>
              <a:t> use of </a:t>
            </a:r>
            <a:br>
              <a:rPr kumimoji="0" lang="es-ES" sz="2400" b="0" i="0" u="none" strike="noStrike" kern="0" cap="none" spc="0" normalizeH="0" baseline="0" noProof="0" dirty="0">
                <a:ln>
                  <a:noFill/>
                </a:ln>
                <a:solidFill>
                  <a:srgbClr val="002060"/>
                </a:solidFill>
                <a:effectLst/>
                <a:uLnTx/>
                <a:uFillTx/>
                <a:latin typeface="EC Square Sans Pro"/>
              </a:rPr>
            </a:br>
            <a:r>
              <a:rPr kumimoji="0" lang="es-ES" sz="2400" b="0" i="0" u="none" strike="noStrike" kern="0" cap="none" spc="0" normalizeH="0" baseline="0" noProof="0" dirty="0" err="1">
                <a:ln>
                  <a:noFill/>
                </a:ln>
                <a:solidFill>
                  <a:srgbClr val="002060"/>
                </a:solidFill>
                <a:effectLst/>
                <a:uLnTx/>
                <a:uFillTx/>
                <a:latin typeface="EC Square Sans Pro"/>
              </a:rPr>
              <a:t>antimicrobials</a:t>
            </a:r>
            <a:r>
              <a:rPr kumimoji="0" lang="es-ES" sz="2400" b="0" i="0" u="none" strike="noStrike" kern="0" cap="none" spc="0" normalizeH="0" baseline="0" noProof="0" dirty="0">
                <a:ln>
                  <a:noFill/>
                </a:ln>
                <a:solidFill>
                  <a:srgbClr val="002060"/>
                </a:solidFill>
                <a:effectLst/>
                <a:uLnTx/>
                <a:uFillTx/>
                <a:latin typeface="EC Square Sans Pro"/>
              </a:rPr>
              <a:t> in </a:t>
            </a:r>
            <a:r>
              <a:rPr kumimoji="0" lang="es-ES" sz="2400" b="0" i="0" u="none" strike="noStrike" kern="0" cap="none" spc="0" normalizeH="0" baseline="0" noProof="0" dirty="0" err="1">
                <a:ln>
                  <a:noFill/>
                </a:ln>
                <a:solidFill>
                  <a:srgbClr val="002060"/>
                </a:solidFill>
                <a:effectLst/>
                <a:uLnTx/>
                <a:uFillTx/>
                <a:latin typeface="EC Square Sans Pro"/>
              </a:rPr>
              <a:t>veterinary</a:t>
            </a:r>
            <a:r>
              <a:rPr kumimoji="0" lang="es-ES" sz="2400" b="0" i="0" u="none" strike="noStrike" kern="0" cap="none" spc="0" normalizeH="0" baseline="0" noProof="0" dirty="0">
                <a:ln>
                  <a:noFill/>
                </a:ln>
                <a:solidFill>
                  <a:srgbClr val="002060"/>
                </a:solidFill>
                <a:effectLst/>
                <a:uLnTx/>
                <a:uFillTx/>
                <a:latin typeface="EC Square Sans Pro"/>
              </a:rPr>
              <a:t> medicine 2015/C 299/04</a:t>
            </a:r>
            <a:r>
              <a:rPr kumimoji="0" lang="es-ES" sz="2400" b="0" i="0" u="none" strike="noStrike" kern="0" cap="none" spc="0" normalizeH="0" baseline="0" noProof="0" dirty="0">
                <a:ln>
                  <a:noFill/>
                </a:ln>
                <a:solidFill>
                  <a:srgbClr val="002060"/>
                </a:solidFill>
                <a:effectLst/>
                <a:uLnTx/>
                <a:uFillTx/>
                <a:latin typeface="EC Square Sans Pro"/>
                <a:ea typeface="EC Square Sans Pro"/>
                <a:cs typeface="EC Square Sans Pro"/>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8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02060"/>
                </a:solidFill>
                <a:effectLst/>
                <a:uLnTx/>
                <a:uFillTx/>
                <a:latin typeface="EC Square Sans Pro"/>
              </a:rPr>
              <a:t>https://health.ec.europa.eu/system/files/2016-11/2015_prudent_use_guidelines_en_0.pdf</a:t>
            </a:r>
            <a:endParaRPr kumimoji="0" lang="es-ES" sz="1600" b="0" i="0" u="none" strike="noStrike" kern="0" cap="none" spc="0" normalizeH="0" baseline="0" noProof="0" dirty="0">
              <a:ln>
                <a:noFill/>
              </a:ln>
              <a:solidFill>
                <a:sysClr val="windowText" lastClr="00000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2060"/>
              </a:solidFill>
              <a:effectLst/>
              <a:uLnTx/>
              <a:uFillTx/>
              <a:latin typeface="EC Square Sans Pro"/>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dirty="0">
              <a:ln>
                <a:noFill/>
              </a:ln>
              <a:solidFill>
                <a:srgbClr val="002060"/>
              </a:solidFill>
              <a:effectLst/>
              <a:uLnTx/>
              <a:uFillTx/>
              <a:latin typeface="EC Square Sans Pro"/>
            </a:endParaRPr>
          </a:p>
        </p:txBody>
      </p:sp>
      <p:sp>
        <p:nvSpPr>
          <p:cNvPr id="9" name="Rectángulo 8">
            <a:extLst>
              <a:ext uri="{FF2B5EF4-FFF2-40B4-BE49-F238E27FC236}">
                <a16:creationId xmlns:a16="http://schemas.microsoft.com/office/drawing/2014/main" xmlns="" id="{AB53290D-DC25-D02B-252D-06B24A349D71}"/>
              </a:ext>
            </a:extLst>
          </p:cNvPr>
          <p:cNvSpPr/>
          <p:nvPr/>
        </p:nvSpPr>
        <p:spPr>
          <a:xfrm>
            <a:off x="6146953" y="1777709"/>
            <a:ext cx="5431638" cy="4605729"/>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
        <p:nvSpPr>
          <p:cNvPr id="10" name="CuadroTexto 9">
            <a:extLst>
              <a:ext uri="{FF2B5EF4-FFF2-40B4-BE49-F238E27FC236}">
                <a16:creationId xmlns:a16="http://schemas.microsoft.com/office/drawing/2014/main" xmlns="" id="{9E3B1CED-CE99-A895-64A0-46F5ADA70862}"/>
              </a:ext>
            </a:extLst>
          </p:cNvPr>
          <p:cNvSpPr txBox="1"/>
          <p:nvPr/>
        </p:nvSpPr>
        <p:spPr>
          <a:xfrm>
            <a:off x="6401228" y="2205816"/>
            <a:ext cx="4643854"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EC Square Sans Pro"/>
              </a:rPr>
              <a:t>Best-practice framework for the use of antimicrobials in food-producing animals in the EU - Reaching for the next level.</a:t>
            </a:r>
            <a:endParaRPr kumimoji="0" lang="en-US" sz="1600" b="1" i="0" u="none" strike="noStrike" kern="0" cap="none" spc="0" normalizeH="0" baseline="0" noProof="0" dirty="0">
              <a:ln>
                <a:noFill/>
              </a:ln>
              <a:solidFill>
                <a:srgbClr val="00A6D4"/>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latin typeface="EC Square Sans Pro"/>
              </a:rPr>
              <a:t> https://epruma.eu/home/best-practice-guides/best-practice-framework-for-the-use-of-antimicrobials-in-food-producing-animals-in-the-eu-reaching-for-the-next-level/</a:t>
            </a:r>
          </a:p>
        </p:txBody>
      </p:sp>
      <p:sp>
        <p:nvSpPr>
          <p:cNvPr id="4" name="CuadroTexto 3">
            <a:extLst>
              <a:ext uri="{FF2B5EF4-FFF2-40B4-BE49-F238E27FC236}">
                <a16:creationId xmlns:a16="http://schemas.microsoft.com/office/drawing/2014/main" xmlns="" id="{1C1F76AE-BB65-4126-9BB2-46C4F9E6FDE6}"/>
              </a:ext>
            </a:extLst>
          </p:cNvPr>
          <p:cNvSpPr txBox="1"/>
          <p:nvPr/>
        </p:nvSpPr>
        <p:spPr>
          <a:xfrm>
            <a:off x="271616" y="1291769"/>
            <a:ext cx="5367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3399"/>
                </a:solidFill>
                <a:effectLst/>
                <a:highlight>
                  <a:srgbClr val="ECEBEB"/>
                </a:highlight>
                <a:uLnTx/>
                <a:uFillTx/>
              </a:rPr>
              <a:t>No</a:t>
            </a:r>
            <a:r>
              <a:rPr lang="en-GB" dirty="0">
                <a:solidFill>
                  <a:srgbClr val="003399"/>
                </a:solidFill>
                <a:highlight>
                  <a:srgbClr val="ECEBEB"/>
                </a:highlight>
              </a:rPr>
              <a:t>t </a:t>
            </a:r>
            <a:r>
              <a:rPr kumimoji="0" lang="en-GB" sz="1800" b="0" i="0" u="none" strike="noStrike" kern="0" cap="none" spc="0" normalizeH="0" baseline="0" noProof="0" dirty="0">
                <a:ln>
                  <a:noFill/>
                </a:ln>
                <a:solidFill>
                  <a:srgbClr val="003399"/>
                </a:solidFill>
                <a:effectLst/>
                <a:highlight>
                  <a:srgbClr val="ECEBEB"/>
                </a:highlight>
                <a:uLnTx/>
                <a:uFillTx/>
              </a:rPr>
              <a:t>legally binding as the previous acts/provisions!</a:t>
            </a:r>
          </a:p>
        </p:txBody>
      </p:sp>
    </p:spTree>
    <p:extLst>
      <p:ext uri="{BB962C8B-B14F-4D97-AF65-F5344CB8AC3E}">
        <p14:creationId xmlns:p14="http://schemas.microsoft.com/office/powerpoint/2010/main" val="28060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C0D00EA2-ADF9-4541-BC2E-B213C063CD0E}"/>
              </a:ext>
            </a:extLst>
          </p:cNvPr>
          <p:cNvSpPr>
            <a:spLocks noGrp="1"/>
          </p:cNvSpPr>
          <p:nvPr>
            <p:ph type="body" sz="quarter" idx="10"/>
          </p:nvPr>
        </p:nvSpPr>
        <p:spPr>
          <a:xfrm>
            <a:off x="609600" y="311150"/>
            <a:ext cx="11125200" cy="533400"/>
          </a:xfrm>
        </p:spPr>
        <p:txBody>
          <a:bodyPr/>
          <a:lstStyle/>
          <a:p>
            <a:pPr algn="ctr"/>
            <a:r>
              <a:rPr lang="en-GB" b="1" dirty="0">
                <a:solidFill>
                  <a:srgbClr val="002060"/>
                </a:solidFill>
                <a:latin typeface="EC Square Sans Pro" panose="020B0506040000020004" pitchFamily="34" charset="0"/>
              </a:rPr>
              <a:t>Animal Health Law </a:t>
            </a:r>
            <a:r>
              <a:rPr lang="en-GB" dirty="0">
                <a:solidFill>
                  <a:srgbClr val="002060"/>
                </a:solidFill>
                <a:latin typeface="EC Square Sans Pro" panose="020B0506040000020004" pitchFamily="34" charset="0"/>
              </a:rPr>
              <a:t>(</a:t>
            </a:r>
            <a:r>
              <a:rPr lang="en-US" dirty="0">
                <a:solidFill>
                  <a:srgbClr val="002060"/>
                </a:solidFill>
                <a:latin typeface="EC Square Sans Pro" panose="020B0506040000020004" pitchFamily="34" charset="0"/>
              </a:rPr>
              <a:t>Regulation (EU) 2016/429 on transmissible animal disease)</a:t>
            </a:r>
          </a:p>
        </p:txBody>
      </p:sp>
      <p:sp>
        <p:nvSpPr>
          <p:cNvPr id="5" name="Rectángulo redondeado 13">
            <a:extLst>
              <a:ext uri="{FF2B5EF4-FFF2-40B4-BE49-F238E27FC236}">
                <a16:creationId xmlns:a16="http://schemas.microsoft.com/office/drawing/2014/main" xmlns="" id="{1C8A5D96-79CC-49D4-9958-218917ABEFF5}"/>
              </a:ext>
            </a:extLst>
          </p:cNvPr>
          <p:cNvSpPr/>
          <p:nvPr/>
        </p:nvSpPr>
        <p:spPr>
          <a:xfrm>
            <a:off x="0" y="1377950"/>
            <a:ext cx="12192000" cy="782622"/>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7" name="CuadroTexto 6">
            <a:extLst>
              <a:ext uri="{FF2B5EF4-FFF2-40B4-BE49-F238E27FC236}">
                <a16:creationId xmlns:a16="http://schemas.microsoft.com/office/drawing/2014/main" xmlns="" id="{D5B06E44-AA44-47B7-AAF6-04F925D1A917}"/>
              </a:ext>
            </a:extLst>
          </p:cNvPr>
          <p:cNvSpPr txBox="1"/>
          <p:nvPr/>
        </p:nvSpPr>
        <p:spPr>
          <a:xfrm>
            <a:off x="594851" y="1496775"/>
            <a:ext cx="1144148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FFFF"/>
                </a:solidFill>
                <a:effectLst/>
                <a:uLnTx/>
                <a:uFillTx/>
                <a:latin typeface="EC Square Sans Pro" panose="020B0506040000020004" pitchFamily="34" charset="0"/>
              </a:rPr>
              <a:t>“Prevention is better than cure”</a:t>
            </a:r>
            <a:endParaRPr kumimoji="0" lang="en-GB" sz="2400" b="0" i="0" u="none" strike="noStrike" kern="0" cap="none" spc="0" normalizeH="0" baseline="0" noProof="0" dirty="0">
              <a:ln>
                <a:noFill/>
              </a:ln>
              <a:solidFill>
                <a:srgbClr val="FFFFFF"/>
              </a:solidFill>
              <a:effectLst/>
              <a:uLnTx/>
              <a:uFillTx/>
              <a:latin typeface="EC Square Sans Pro" panose="020B0506040000020004" pitchFamily="34" charset="0"/>
            </a:endParaRPr>
          </a:p>
        </p:txBody>
      </p:sp>
      <p:sp>
        <p:nvSpPr>
          <p:cNvPr id="9" name="CuadroTexto 8">
            <a:extLst>
              <a:ext uri="{FF2B5EF4-FFF2-40B4-BE49-F238E27FC236}">
                <a16:creationId xmlns:a16="http://schemas.microsoft.com/office/drawing/2014/main" xmlns="" id="{D3D5898F-F375-489E-901B-A22AC9EFCE86}"/>
              </a:ext>
            </a:extLst>
          </p:cNvPr>
          <p:cNvSpPr txBox="1"/>
          <p:nvPr/>
        </p:nvSpPr>
        <p:spPr>
          <a:xfrm>
            <a:off x="3429000" y="2970628"/>
            <a:ext cx="4267200" cy="3200876"/>
          </a:xfrm>
          <a:prstGeom prst="rect">
            <a:avLst/>
          </a:prstGeom>
          <a:solidFill>
            <a:schemeClr val="bg1">
              <a:lumMod val="85000"/>
            </a:schemeClr>
          </a:solid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Clear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responsibility</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for all players for animal health</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Operators</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ensure a high level of animal health and welfare, and biosecurity</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rPr>
              <a:t>Vets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rPr>
              <a:t> raise awareness and help in the prevention and spread of pathogens</a:t>
            </a:r>
          </a:p>
          <a:p>
            <a:pPr marL="285750" marR="0" lvl="1" indent="-285750"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0" cap="none" spc="0" normalizeH="0" baseline="0" noProof="0" dirty="0">
                <a:ln>
                  <a:noFill/>
                </a:ln>
                <a:solidFill>
                  <a:srgbClr val="002060"/>
                </a:solidFill>
                <a:effectLst/>
                <a:uLnTx/>
                <a:uFillTx/>
                <a:latin typeface="EC Square Sans Pro"/>
              </a:rPr>
              <a:t>CA</a:t>
            </a:r>
            <a:r>
              <a:rPr kumimoji="0" lang="en-GB" sz="1800" b="0" i="0" u="none" strike="noStrike" kern="0" cap="none" spc="0" normalizeH="0" baseline="0" noProof="0" dirty="0">
                <a:ln>
                  <a:noFill/>
                </a:ln>
                <a:solidFill>
                  <a:srgbClr val="002060"/>
                </a:solidFill>
                <a:effectLst/>
                <a:uLnTx/>
                <a:uFillTx/>
                <a:latin typeface="EC Square Sans Pro"/>
              </a:rPr>
              <a:t> </a:t>
            </a:r>
            <a:r>
              <a:rPr kumimoji="0" lang="en-GB" sz="1800" b="0" i="0" u="none" strike="noStrike" kern="0" cap="none" spc="0" normalizeH="0" baseline="0" noProof="0" dirty="0">
                <a:ln>
                  <a:noFill/>
                </a:ln>
                <a:solidFill>
                  <a:srgbClr val="002060"/>
                </a:solidFill>
                <a:effectLst/>
                <a:uLnTx/>
                <a:uFillTx/>
                <a:latin typeface="EC Square Sans Pro"/>
                <a:sym typeface="Wingdings" panose="05000000000000000000" pitchFamily="2" charset="2"/>
              </a:rPr>
              <a:t></a:t>
            </a:r>
            <a:r>
              <a:rPr kumimoji="0" lang="en-GB" sz="1800" b="0" i="0" u="none" strike="noStrike" kern="0" cap="none" spc="0" normalizeH="0" baseline="0" noProof="0" dirty="0">
                <a:ln>
                  <a:noFill/>
                </a:ln>
                <a:solidFill>
                  <a:srgbClr val="002060"/>
                </a:solidFill>
                <a:effectLst/>
                <a:uLnTx/>
                <a:uFillTx/>
                <a:latin typeface="EC Square Sans Pro"/>
              </a:rPr>
              <a:t> protect animal health, human</a:t>
            </a:r>
          </a:p>
          <a:p>
            <a:pPr marL="0" marR="0" lvl="1" indent="0" algn="l" defTabSz="914400" eaLnBrk="1" fontAlgn="auto" latinLnBrk="0" hangingPunct="1">
              <a:lnSpc>
                <a:spcPct val="100000"/>
              </a:lnSpc>
              <a:spcBef>
                <a:spcPts val="0"/>
              </a:spcBef>
              <a:spcAft>
                <a:spcPts val="120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a:rPr>
              <a:t> health and environment</a:t>
            </a:r>
            <a:endParaRPr kumimoji="0" lang="en-GB" sz="1800" b="0" i="0" u="none" strike="noStrike" kern="0" cap="none" spc="0" normalizeH="0" baseline="0" noProof="0" dirty="0">
              <a:ln>
                <a:noFill/>
              </a:ln>
              <a:solidFill>
                <a:sysClr val="windowText" lastClr="000000"/>
              </a:solidFill>
              <a:effectLst/>
              <a:uLnTx/>
              <a:uFillTx/>
              <a:latin typeface="EC Square Sans Pro"/>
            </a:endParaRPr>
          </a:p>
        </p:txBody>
      </p:sp>
      <p:sp>
        <p:nvSpPr>
          <p:cNvPr id="10" name="CuadroTexto 9">
            <a:extLst>
              <a:ext uri="{FF2B5EF4-FFF2-40B4-BE49-F238E27FC236}">
                <a16:creationId xmlns:a16="http://schemas.microsoft.com/office/drawing/2014/main" xmlns="" id="{E74ED37D-C482-486E-AF69-173FCDD414FE}"/>
              </a:ext>
            </a:extLst>
          </p:cNvPr>
          <p:cNvSpPr txBox="1"/>
          <p:nvPr/>
        </p:nvSpPr>
        <p:spPr>
          <a:xfrm>
            <a:off x="7882194" y="2970628"/>
            <a:ext cx="4309806" cy="2769989"/>
          </a:xfrm>
          <a:prstGeom prst="rect">
            <a:avLst/>
          </a:prstGeom>
          <a:solidFill>
            <a:srgbClr val="2C747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120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EC Square Sans Pro" panose="020B0506040000020004" pitchFamily="34" charset="0"/>
              </a:rPr>
              <a:t>Prioritising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EU intervention</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Regulatory tools/interventions for resistant pathogens: "disease agents“</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Disease preventive and control measures may apply (surveillance, eradication etc.)</a:t>
            </a:r>
          </a:p>
          <a:p>
            <a:pPr marL="182563" marR="0" lvl="0" indent="-182563" algn="l"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Legal basis monitoring AMR in animal pathogens</a:t>
            </a: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p:txBody>
      </p:sp>
      <p:sp>
        <p:nvSpPr>
          <p:cNvPr id="3" name="Rectángulo 2">
            <a:extLst>
              <a:ext uri="{FF2B5EF4-FFF2-40B4-BE49-F238E27FC236}">
                <a16:creationId xmlns:a16="http://schemas.microsoft.com/office/drawing/2014/main" xmlns="" id="{1773ED4B-94AE-4043-B465-D839C22AE128}"/>
              </a:ext>
            </a:extLst>
          </p:cNvPr>
          <p:cNvSpPr/>
          <p:nvPr/>
        </p:nvSpPr>
        <p:spPr>
          <a:xfrm>
            <a:off x="76200" y="2970628"/>
            <a:ext cx="3157798" cy="27699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Preventive </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driven </a:t>
            </a:r>
            <a:r>
              <a:rPr kumimoji="0" lang="en-GB" sz="1800" b="1"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approach</a:t>
            </a: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2060"/>
                </a:solidFill>
                <a:effectLst/>
                <a:uLnTx/>
                <a:uFillTx/>
                <a:latin typeface="EC Square Sans Pro" panose="020B0506040000020004" pitchFamily="34" charset="0"/>
                <a:ea typeface="+mn-ea"/>
                <a:cs typeface="+mn-cs"/>
              </a:rPr>
              <a:t>improvement of animal health and biosecurity measures, good farming practices</a:t>
            </a:r>
          </a:p>
        </p:txBody>
      </p:sp>
    </p:spTree>
    <p:extLst>
      <p:ext uri="{BB962C8B-B14F-4D97-AF65-F5344CB8AC3E}">
        <p14:creationId xmlns:p14="http://schemas.microsoft.com/office/powerpoint/2010/main" val="21012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a:xfrm>
            <a:off x="1066800" y="3206750"/>
            <a:ext cx="33528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POLAND</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3" name="Picture 2">
            <a:extLst>
              <a:ext uri="{FF2B5EF4-FFF2-40B4-BE49-F238E27FC236}">
                <a16:creationId xmlns:a16="http://schemas.microsoft.com/office/drawing/2014/main" xmlns="" id="{659DDF5C-004C-D700-95FC-834C22ABFF4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181601" y="2828162"/>
            <a:ext cx="3255308" cy="2154946"/>
          </a:xfrm>
          <a:prstGeom prst="rect">
            <a:avLst/>
          </a:prstGeom>
          <a:ln>
            <a:noFill/>
          </a:ln>
        </p:spPr>
      </p:pic>
    </p:spTree>
    <p:extLst>
      <p:ext uri="{BB962C8B-B14F-4D97-AF65-F5344CB8AC3E}">
        <p14:creationId xmlns:p14="http://schemas.microsoft.com/office/powerpoint/2010/main" val="5349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POLAND – </a:t>
            </a:r>
            <a:r>
              <a:rPr lang="pl-PL" sz="2800" dirty="0" err="1" smtClean="0">
                <a:latin typeface="EC Square Sans Pro" panose="020B0506040000020004" pitchFamily="34" charset="0"/>
              </a:rPr>
              <a:t>national</a:t>
            </a:r>
            <a:r>
              <a:rPr lang="pl-PL" sz="2800" dirty="0" smtClean="0">
                <a:latin typeface="EC Square Sans Pro" panose="020B0506040000020004" pitchFamily="34" charset="0"/>
              </a:rPr>
              <a:t> </a:t>
            </a:r>
            <a:r>
              <a:rPr lang="pl-PL" sz="2800" dirty="0" err="1" smtClean="0">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smtClean="0">
                <a:solidFill>
                  <a:srgbClr val="024B9C"/>
                </a:solidFill>
                <a:latin typeface="EC Square Sans Pro" panose="020B0506040000020004" pitchFamily="34" charset="0"/>
                <a:ea typeface="+mn-ea"/>
                <a:cs typeface="+mn-cs"/>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0" y="2766615"/>
            <a:ext cx="7696200" cy="3351407"/>
          </a:xfrm>
          <a:prstGeom prst="rect">
            <a:avLst/>
          </a:prstGeom>
          <a:noFill/>
        </p:spPr>
        <p:txBody>
          <a:bodyPr wrap="square" rtlCol="0">
            <a:noAutofit/>
          </a:bodyPr>
          <a:lstStyle/>
          <a:p>
            <a:r>
              <a:rPr lang="en-US" b="1" dirty="0" smtClean="0">
                <a:solidFill>
                  <a:srgbClr val="003399"/>
                </a:solidFill>
                <a:latin typeface="EC Square Sans Pro" panose="020B0506040000020004" pitchFamily="34" charset="0"/>
              </a:rPr>
              <a:t>CODE OF THE PRUDENT USE OF ANTIMICROBIAL MEDICINAL PRODUCTS BY VETTERINARIANS</a:t>
            </a:r>
            <a:endParaRPr lang="pl-PL" b="1" dirty="0" smtClean="0">
              <a:solidFill>
                <a:srgbClr val="003399"/>
              </a:solidFill>
              <a:latin typeface="EC Square Sans Pro" panose="020B0506040000020004" pitchFamily="34" charset="0"/>
            </a:endParaRPr>
          </a:p>
          <a:p>
            <a:r>
              <a:rPr lang="en-US" sz="1600" u="sng" dirty="0" smtClean="0">
                <a:solidFill>
                  <a:schemeClr val="tx1"/>
                </a:solidFill>
                <a:hlinkClick r:id="rId3"/>
              </a:rPr>
              <a:t>Resolution No. 63/2020/VII of the National Veterinary Medical Council of August 25, 2020</a:t>
            </a:r>
            <a:endParaRPr lang="pl-PL" sz="1600" u="sng" dirty="0" smtClean="0">
              <a:solidFill>
                <a:schemeClr val="tx1"/>
              </a:solidFill>
              <a:hlinkClick r:id="rId3"/>
            </a:endParaRPr>
          </a:p>
          <a:p>
            <a:r>
              <a:rPr lang="pl-PL" sz="1200" u="sng" dirty="0" smtClean="0">
                <a:solidFill>
                  <a:schemeClr val="tx1"/>
                </a:solidFill>
                <a:hlinkClick r:id="rId3"/>
              </a:rPr>
              <a:t>https://vetpol.org.pl/wp-content/uchwaly/VII_kadencja/Kodeks_stosowania_antybiotyk%C3%B3w.pdf</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Poultry</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Pigs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Cattle</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Horses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Rabbits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Companion animals</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 -&gt; Categorization of antibiotics for use in animals according to: EMA</a:t>
            </a:r>
            <a:endParaRPr lang="pl-PL" sz="1600" dirty="0" smtClean="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3" name="Obraz 2"/>
          <p:cNvPicPr>
            <a:picLocks noChangeAspect="1"/>
          </p:cNvPicPr>
          <p:nvPr/>
        </p:nvPicPr>
        <p:blipFill>
          <a:blip r:embed="rId4"/>
          <a:stretch>
            <a:fillRect/>
          </a:stretch>
        </p:blipFill>
        <p:spPr>
          <a:xfrm>
            <a:off x="8229600" y="2165725"/>
            <a:ext cx="3537448" cy="4561285"/>
          </a:xfrm>
          <a:prstGeom prst="rect">
            <a:avLst/>
          </a:prstGeom>
        </p:spPr>
      </p:pic>
    </p:spTree>
    <p:extLst>
      <p:ext uri="{BB962C8B-B14F-4D97-AF65-F5344CB8AC3E}">
        <p14:creationId xmlns:p14="http://schemas.microsoft.com/office/powerpoint/2010/main" val="386254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a:solidFill>
                  <a:srgbClr val="024B9C"/>
                </a:solidFill>
                <a:latin typeface="EC Square Sans Pro" panose="020B0506040000020004" pitchFamily="34" charset="0"/>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33401" y="2369943"/>
            <a:ext cx="6781799" cy="3865277"/>
          </a:xfrm>
          <a:prstGeom prst="rect">
            <a:avLst/>
          </a:prstGeom>
          <a:noFill/>
        </p:spPr>
        <p:txBody>
          <a:bodyPr wrap="square" rtlCol="0">
            <a:noAutofit/>
          </a:bodyPr>
          <a:lstStyle/>
          <a:p>
            <a:pPr marL="342900" lvl="3" indent="-342900">
              <a:buFont typeface="Arial" panose="020B0604020202020204" pitchFamily="34" charset="0"/>
              <a:buChar char="•"/>
            </a:pPr>
            <a:endParaRPr lang="pl-PL" dirty="0" smtClean="0">
              <a:solidFill>
                <a:schemeClr val="tx1"/>
              </a:solidFill>
              <a:latin typeface="EC Square Sans Pro" panose="020B0506040000020004" pitchFamily="34" charset="0"/>
            </a:endParaRPr>
          </a:p>
          <a:p>
            <a:r>
              <a:rPr lang="en-US" sz="2400" b="1" dirty="0">
                <a:solidFill>
                  <a:srgbClr val="003399"/>
                </a:solidFill>
                <a:latin typeface="EC Square Sans Pro" panose="020B0506040000020004" pitchFamily="34" charset="0"/>
              </a:rPr>
              <a:t>Commission Notice — Guidelines for the prudent use of antimicrobials in veterinary medicine</a:t>
            </a:r>
          </a:p>
          <a:p>
            <a:r>
              <a:rPr lang="pl-PL" sz="2400" b="1" dirty="0" smtClean="0">
                <a:solidFill>
                  <a:srgbClr val="003399"/>
                </a:solidFill>
                <a:latin typeface="EC Square Sans Pro" panose="020B0506040000020004" pitchFamily="34" charset="0"/>
              </a:rPr>
              <a:t>(2015/C 299/04)</a:t>
            </a:r>
          </a:p>
          <a:p>
            <a:r>
              <a:rPr lang="pl-PL" b="1" dirty="0" smtClean="0">
                <a:solidFill>
                  <a:schemeClr val="tx2">
                    <a:lumMod val="40000"/>
                    <a:lumOff val="60000"/>
                  </a:schemeClr>
                </a:solidFill>
                <a:latin typeface="EC Square Sans Pro" panose="020B0506040000020004" pitchFamily="34" charset="0"/>
              </a:rPr>
              <a:t> </a:t>
            </a:r>
            <a:r>
              <a:rPr lang="pl-PL" sz="1200" u="sng" dirty="0" smtClean="0">
                <a:solidFill>
                  <a:schemeClr val="tx2">
                    <a:lumMod val="40000"/>
                    <a:lumOff val="60000"/>
                  </a:schemeClr>
                </a:solidFill>
              </a:rPr>
              <a:t>https</a:t>
            </a:r>
            <a:r>
              <a:rPr lang="pl-PL" sz="1200" u="sng" dirty="0">
                <a:solidFill>
                  <a:schemeClr val="tx2">
                    <a:lumMod val="40000"/>
                    <a:lumOff val="60000"/>
                  </a:schemeClr>
                </a:solidFill>
              </a:rPr>
              <a:t>://health.ec.europa.eu/document/download/190841e8-5975-4390-a304-908c259592ab_pl?filename=2015_prudent_use_guidelines_pl.pdf</a:t>
            </a:r>
            <a:endParaRPr lang="en-US" sz="1200" u="sng" dirty="0">
              <a:solidFill>
                <a:schemeClr val="tx2">
                  <a:lumMod val="40000"/>
                  <a:lumOff val="60000"/>
                </a:schemeClr>
              </a:solidFill>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pic>
        <p:nvPicPr>
          <p:cNvPr id="4" name="Obraz 3"/>
          <p:cNvPicPr>
            <a:picLocks noChangeAspect="1"/>
          </p:cNvPicPr>
          <p:nvPr/>
        </p:nvPicPr>
        <p:blipFill>
          <a:blip r:embed="rId3"/>
          <a:stretch>
            <a:fillRect/>
          </a:stretch>
        </p:blipFill>
        <p:spPr>
          <a:xfrm>
            <a:off x="7620000" y="2156910"/>
            <a:ext cx="4282080" cy="3934620"/>
          </a:xfrm>
          <a:prstGeom prst="rect">
            <a:avLst/>
          </a:prstGeom>
        </p:spPr>
      </p:pic>
    </p:spTree>
    <p:extLst>
      <p:ext uri="{BB962C8B-B14F-4D97-AF65-F5344CB8AC3E}">
        <p14:creationId xmlns:p14="http://schemas.microsoft.com/office/powerpoint/2010/main" val="286299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11CE633-EB29-E927-F456-A78DDF0F09C5}"/>
              </a:ext>
            </a:extLst>
          </p:cNvPr>
          <p:cNvSpPr>
            <a:spLocks noGrp="1"/>
          </p:cNvSpPr>
          <p:nvPr>
            <p:ph type="body" sz="quarter" idx="4294967295"/>
          </p:nvPr>
        </p:nvSpPr>
        <p:spPr>
          <a:xfrm>
            <a:off x="6109200" y="1073150"/>
            <a:ext cx="6082800" cy="3200400"/>
          </a:xfrm>
          <a:prstGeom prst="rect">
            <a:avLst/>
          </a:prstGeom>
        </p:spPr>
        <p:txBody>
          <a:bodyPr/>
          <a:lstStyle/>
          <a:p>
            <a:pPr algn="l"/>
            <a:r>
              <a:rPr lang="en-US" sz="3200" b="1" dirty="0">
                <a:solidFill>
                  <a:srgbClr val="003399"/>
                </a:solidFill>
                <a:latin typeface="EC Square Sans Pro" panose="020B0506040000020004" pitchFamily="34" charset="0"/>
              </a:rPr>
              <a:t>Additional relevant legislation, provisions and/or guidelines to be considered by veterinarians &amp; farmers (II) </a:t>
            </a:r>
            <a:r>
              <a:rPr lang="en-US" sz="1600" i="1" dirty="0">
                <a:solidFill>
                  <a:srgbClr val="003399"/>
                </a:solidFill>
                <a:latin typeface="EC Square Sans Pro" panose="020B0506040000020004" pitchFamily="34" charset="0"/>
              </a:rPr>
              <a:t>Lecture 4</a:t>
            </a:r>
            <a:endParaRPr lang="es-ES" sz="1600" dirty="0">
              <a:solidFill>
                <a:srgbClr val="003399"/>
              </a:solidFill>
              <a:latin typeface="EC Square Sans Pro" panose="020B0506040000020004" pitchFamily="34" charset="0"/>
            </a:endParaRPr>
          </a:p>
        </p:txBody>
      </p:sp>
      <p:sp>
        <p:nvSpPr>
          <p:cNvPr id="3" name="Marcador de texto 2">
            <a:extLst>
              <a:ext uri="{FF2B5EF4-FFF2-40B4-BE49-F238E27FC236}">
                <a16:creationId xmlns:a16="http://schemas.microsoft.com/office/drawing/2014/main" xmlns=""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POLAND 21 &amp; 22 OCTOBER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a:solidFill>
                  <a:srgbClr val="024B9C"/>
                </a:solidFill>
                <a:latin typeface="EC Square Sans Pro" panose="020B0506040000020004" pitchFamily="34" charset="0"/>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1" y="2664640"/>
            <a:ext cx="8458200" cy="3170099"/>
          </a:xfrm>
          <a:prstGeom prst="rect">
            <a:avLst/>
          </a:prstGeom>
          <a:noFill/>
        </p:spPr>
        <p:txBody>
          <a:bodyPr wrap="square" rtlCol="0">
            <a:noAutofit/>
          </a:bodyPr>
          <a:lstStyle/>
          <a:p>
            <a:r>
              <a:rPr lang="en-US" dirty="0" smtClean="0"/>
              <a:t>Provisions taking into account the provisions contained in Regulation (EU) 2019/6</a:t>
            </a:r>
          </a:p>
          <a:p>
            <a:endParaRPr lang="pl-PL" dirty="0" smtClean="0"/>
          </a:p>
          <a:p>
            <a:endParaRPr lang="en-US" sz="1400" dirty="0" smtClean="0"/>
          </a:p>
          <a:p>
            <a:pPr marL="285750" indent="-285750">
              <a:buFont typeface="Arial" panose="020B0604020202020204" pitchFamily="34" charset="0"/>
              <a:buChar char="•"/>
            </a:pPr>
            <a:r>
              <a:rPr lang="en-US" dirty="0" smtClean="0"/>
              <a:t>Act of June 23, 2022 amending the Act on Veterinary Inspection and certain other acts </a:t>
            </a:r>
            <a:r>
              <a:rPr lang="en-US" sz="1400" dirty="0" smtClean="0"/>
              <a:t>(Journal of Laws of 2022, item 1570)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Act of August 5, 2022 amending the Act on the professions of nurse and midwife and certain other acts </a:t>
            </a:r>
            <a:r>
              <a:rPr lang="en-US" sz="1400" dirty="0"/>
              <a:t>(Journal of Laws 2022, item 1733)</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Act of November 4, 2022 on the animal identification and registration system </a:t>
            </a:r>
            <a:r>
              <a:rPr lang="en-US" sz="1400" dirty="0"/>
              <a:t>(Journal of Laws 2022, item 2727)</a:t>
            </a:r>
            <a:endParaRPr lang="pl-PL" sz="1400" dirty="0"/>
          </a:p>
          <a:p>
            <a:pPr marL="285750" indent="-285750">
              <a:buFont typeface="Arial" panose="020B0604020202020204" pitchFamily="34" charset="0"/>
              <a:buChar char="•"/>
            </a:pPr>
            <a:endParaRPr lang="pl-PL" dirty="0"/>
          </a:p>
          <a:p>
            <a:endParaRPr lang="pl-PL" dirty="0" smtClean="0"/>
          </a:p>
          <a:p>
            <a:endParaRPr lang="pl-PL" sz="1400" b="1" u="sng" dirty="0" smtClean="0">
              <a:hlinkClick r:id="rId3"/>
            </a:endParaRPr>
          </a:p>
          <a:p>
            <a:endParaRPr lang="pl-PL" sz="1400" b="1" u="sng" dirty="0" smtClean="0">
              <a:hlinkClick r:id="rId3"/>
            </a:endParaRPr>
          </a:p>
          <a:p>
            <a:endParaRPr lang="pl-PL" sz="1400" u="sng" dirty="0" smtClean="0">
              <a:hlinkClick r:id="rId3"/>
            </a:endParaRPr>
          </a:p>
          <a:p>
            <a:endParaRPr lang="pl-PL" sz="1400" u="sng" dirty="0" smtClean="0">
              <a:hlinkClick r:id="rId3"/>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255805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a:solidFill>
                  <a:srgbClr val="024B9C"/>
                </a:solidFill>
                <a:latin typeface="EC Square Sans Pro" panose="020B0506040000020004" pitchFamily="34" charset="0"/>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0" y="2664640"/>
            <a:ext cx="10622495" cy="3170099"/>
          </a:xfrm>
          <a:prstGeom prst="rect">
            <a:avLst/>
          </a:prstGeom>
          <a:noFill/>
        </p:spPr>
        <p:txBody>
          <a:bodyPr wrap="square" rtlCol="0">
            <a:noAutofit/>
          </a:bodyPr>
          <a:lstStyle/>
          <a:p>
            <a:r>
              <a:rPr lang="en-US" b="1" dirty="0" smtClean="0"/>
              <a:t>Act of June 23, 2022 amending the Act on Veterinary Inspection and certain other acts </a:t>
            </a:r>
            <a:r>
              <a:rPr lang="en-US" sz="1400" dirty="0" smtClean="0"/>
              <a:t>(Journal of Laws of 2022, item 1570)</a:t>
            </a:r>
            <a:endParaRPr lang="pl-PL" sz="1400" dirty="0" smtClean="0"/>
          </a:p>
          <a:p>
            <a:r>
              <a:rPr lang="pl-PL" sz="1400" u="sng" dirty="0" smtClean="0">
                <a:hlinkClick r:id="rId3"/>
              </a:rPr>
              <a:t>https://isap.sejm.gov.pl/isap.nsf/download.xsp/WDU20220001570/T/D20221570L.pdf</a:t>
            </a:r>
          </a:p>
          <a:p>
            <a:endParaRPr lang="pl-PL" sz="1400" u="sng" dirty="0" smtClean="0">
              <a:hlinkClick r:id="rId3"/>
            </a:endParaRP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The </a:t>
            </a:r>
            <a:r>
              <a:rPr lang="en-US" sz="1600" dirty="0">
                <a:solidFill>
                  <a:schemeClr val="tx1"/>
                </a:solidFill>
                <a:latin typeface="EC Square Sans Pro" panose="020B0506040000020004" pitchFamily="34" charset="0"/>
              </a:rPr>
              <a:t>main purpose of the Act is to define tasks and competences in relation to the implementation of obligations arising from Regulation 2017/625 </a:t>
            </a:r>
          </a:p>
          <a:p>
            <a:pPr marL="342900" indent="-342900">
              <a:buFont typeface="Arial" panose="020B0604020202020204" pitchFamily="34" charset="0"/>
              <a:buChar char="•"/>
            </a:pPr>
            <a:r>
              <a:rPr lang="en-US" sz="1600" dirty="0">
                <a:solidFill>
                  <a:schemeClr val="tx1"/>
                </a:solidFill>
                <a:latin typeface="EC Square Sans Pro" panose="020B0506040000020004" pitchFamily="34" charset="0"/>
              </a:rPr>
              <a:t>Additionally, the Act aims </a:t>
            </a:r>
            <a:r>
              <a:rPr lang="en-US" sz="1600" b="1" dirty="0">
                <a:solidFill>
                  <a:schemeClr val="tx1"/>
                </a:solidFill>
                <a:latin typeface="EC Square Sans Pro" panose="020B0506040000020004" pitchFamily="34" charset="0"/>
              </a:rPr>
              <a:t>to facilitate the collection of data by the Veterinary Inspection on the use of antimicrobial medicinal products. </a:t>
            </a:r>
          </a:p>
          <a:p>
            <a:pPr marL="342900" indent="-342900">
              <a:buFont typeface="Arial" panose="020B0604020202020204" pitchFamily="34" charset="0"/>
              <a:buChar char="•"/>
            </a:pPr>
            <a:endParaRPr lang="en-US" sz="1600" b="1"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a:solidFill>
                  <a:schemeClr val="tx1"/>
                </a:solidFill>
                <a:latin typeface="EC Square Sans Pro" panose="020B0506040000020004" pitchFamily="34" charset="0"/>
              </a:rPr>
              <a:t>Purpose: </a:t>
            </a:r>
            <a:r>
              <a:rPr lang="en-US" sz="1600" dirty="0">
                <a:solidFill>
                  <a:schemeClr val="tx1"/>
                </a:solidFill>
                <a:latin typeface="EC Square Sans Pro" panose="020B0506040000020004" pitchFamily="34" charset="0"/>
              </a:rPr>
              <a:t>Regulation 2019/6", in Art. Article 57 requires Member States of the European Union (EU) </a:t>
            </a:r>
            <a:r>
              <a:rPr lang="en-US" sz="1600" b="1" dirty="0">
                <a:solidFill>
                  <a:schemeClr val="tx1"/>
                </a:solidFill>
                <a:latin typeface="EC Square Sans Pro" panose="020B0506040000020004" pitchFamily="34" charset="0"/>
              </a:rPr>
              <a:t>to collect data</a:t>
            </a:r>
            <a:r>
              <a:rPr lang="en-US" sz="1600" dirty="0">
                <a:solidFill>
                  <a:schemeClr val="tx1"/>
                </a:solidFill>
                <a:latin typeface="EC Square Sans Pro" panose="020B0506040000020004" pitchFamily="34" charset="0"/>
              </a:rPr>
              <a:t> on antimicrobial medicinal products used in food-producing animals </a:t>
            </a:r>
            <a:r>
              <a:rPr lang="en-US" sz="1600" b="1" u="sng" dirty="0">
                <a:solidFill>
                  <a:schemeClr val="tx1"/>
                </a:solidFill>
                <a:latin typeface="EC Square Sans Pro" panose="020B0506040000020004" pitchFamily="34" charset="0"/>
              </a:rPr>
              <a:t>at farm level</a:t>
            </a:r>
            <a:r>
              <a:rPr lang="en-US" sz="1600" dirty="0">
                <a:solidFill>
                  <a:schemeClr val="tx1"/>
                </a:solidFill>
                <a:latin typeface="EC Square Sans Pro" panose="020B0506040000020004" pitchFamily="34" charset="0"/>
              </a:rPr>
              <a:t>. </a:t>
            </a:r>
          </a:p>
          <a:p>
            <a:pPr marL="342900" indent="-342900">
              <a:buFont typeface="Arial" panose="020B0604020202020204" pitchFamily="34" charset="0"/>
              <a:buChar char="•"/>
            </a:pPr>
            <a:endParaRPr lang="en-US"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a:solidFill>
                  <a:schemeClr val="tx1"/>
                </a:solidFill>
                <a:latin typeface="EC Square Sans Pro" panose="020B0506040000020004" pitchFamily="34" charset="0"/>
              </a:rPr>
              <a:t>Intended effect: </a:t>
            </a:r>
            <a:r>
              <a:rPr lang="en-US" sz="1600" dirty="0">
                <a:solidFill>
                  <a:schemeClr val="tx1"/>
                </a:solidFill>
                <a:latin typeface="EC Square Sans Pro" panose="020B0506040000020004" pitchFamily="34" charset="0"/>
              </a:rPr>
              <a:t>to enable direct or indirect evaluation of the use of antimicrobial medicinal products in animals</a:t>
            </a:r>
            <a:endParaRPr lang="pl-PL" sz="1600" dirty="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78606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a:solidFill>
                  <a:srgbClr val="024B9C"/>
                </a:solidFill>
                <a:latin typeface="EC Square Sans Pro" panose="020B0506040000020004" pitchFamily="34" charset="0"/>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94252" y="2766615"/>
            <a:ext cx="10774895" cy="3170099"/>
          </a:xfrm>
          <a:prstGeom prst="rect">
            <a:avLst/>
          </a:prstGeom>
          <a:noFill/>
        </p:spPr>
        <p:txBody>
          <a:bodyPr wrap="square" rtlCol="0">
            <a:noAutofit/>
          </a:bodyPr>
          <a:lstStyle/>
          <a:p>
            <a:r>
              <a:rPr lang="en-US" b="1" dirty="0" smtClean="0"/>
              <a:t>Act of August 5, 2022 amending the Act on the professions of nurse and midwife and certain other acts </a:t>
            </a:r>
            <a:r>
              <a:rPr lang="en-US" sz="1400" dirty="0" smtClean="0"/>
              <a:t>(Journal of Laws 2022, item 1733)</a:t>
            </a:r>
            <a:r>
              <a:rPr lang="pl-PL" sz="1400" dirty="0" smtClean="0"/>
              <a:t> </a:t>
            </a:r>
          </a:p>
          <a:p>
            <a:r>
              <a:rPr lang="pl-PL" sz="1400" u="sng" dirty="0" smtClean="0">
                <a:hlinkClick r:id="rId3"/>
              </a:rPr>
              <a:t>https://isap.sejm.gov.pl/isap.nsf/DocDetails.xsp?id=WDU20220001733</a:t>
            </a:r>
            <a:endParaRPr lang="pl-PL" sz="1400" u="sng" dirty="0" smtClean="0"/>
          </a:p>
          <a:p>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Purpose</a:t>
            </a:r>
            <a:r>
              <a:rPr lang="en-US" sz="1600" dirty="0" smtClean="0">
                <a:solidFill>
                  <a:schemeClr val="tx1"/>
                </a:solidFill>
                <a:latin typeface="EC Square Sans Pro" panose="020B0506040000020004" pitchFamily="34" charset="0"/>
              </a:rPr>
              <a:t>: The purpose of the Act is, among others, </a:t>
            </a:r>
            <a:r>
              <a:rPr lang="en-US" sz="1600" b="1" dirty="0" smtClean="0">
                <a:solidFill>
                  <a:schemeClr val="tx1"/>
                </a:solidFill>
                <a:latin typeface="EC Square Sans Pro" panose="020B0506040000020004" pitchFamily="34" charset="0"/>
              </a:rPr>
              <a:t>creation of national regulations of competence </a:t>
            </a:r>
            <a:r>
              <a:rPr lang="en-US" sz="1600" dirty="0" smtClean="0">
                <a:solidFill>
                  <a:schemeClr val="tx1"/>
                </a:solidFill>
                <a:latin typeface="EC Square Sans Pro" panose="020B0506040000020004" pitchFamily="34" charset="0"/>
              </a:rPr>
              <a:t>for the authorities responsible </a:t>
            </a:r>
            <a:r>
              <a:rPr lang="en-US" sz="1600" b="1" dirty="0" smtClean="0">
                <a:solidFill>
                  <a:schemeClr val="tx1"/>
                </a:solidFill>
                <a:latin typeface="EC Square Sans Pro" panose="020B0506040000020004" pitchFamily="34" charset="0"/>
              </a:rPr>
              <a:t>for marketing authorization and supervision of the production, </a:t>
            </a:r>
            <a:r>
              <a:rPr lang="en-US" sz="1600" b="1" u="sng" dirty="0" smtClean="0">
                <a:solidFill>
                  <a:schemeClr val="tx1"/>
                </a:solidFill>
                <a:latin typeface="EC Square Sans Pro" panose="020B0506040000020004" pitchFamily="34" charset="0"/>
              </a:rPr>
              <a:t>trade and use</a:t>
            </a:r>
            <a:r>
              <a:rPr lang="en-US" sz="1600" b="1" dirty="0" smtClean="0">
                <a:solidFill>
                  <a:schemeClr val="tx1"/>
                </a:solidFill>
                <a:latin typeface="EC Square Sans Pro" panose="020B0506040000020004" pitchFamily="34" charset="0"/>
              </a:rPr>
              <a:t> of veterinary medicinal products.</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Intended effect: </a:t>
            </a: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Use in the manufacturing process </a:t>
            </a:r>
            <a:r>
              <a:rPr lang="en-US" sz="1600" b="1" dirty="0" smtClean="0">
                <a:solidFill>
                  <a:schemeClr val="tx1"/>
                </a:solidFill>
                <a:latin typeface="EC Square Sans Pro" panose="020B0506040000020004" pitchFamily="34" charset="0"/>
              </a:rPr>
              <a:t>only of active substances from registered suppliers </a:t>
            </a:r>
            <a:r>
              <a:rPr lang="en-US" sz="1600" dirty="0" smtClean="0">
                <a:solidFill>
                  <a:schemeClr val="tx1"/>
                </a:solidFill>
                <a:latin typeface="EC Square Sans Pro" panose="020B0506040000020004" pitchFamily="34" charset="0"/>
              </a:rPr>
              <a:t>(manufacturers, importers and distributors of active substances). </a:t>
            </a: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Polish entrepreneurs </a:t>
            </a:r>
            <a:r>
              <a:rPr lang="en-US" sz="1600" dirty="0" smtClean="0">
                <a:solidFill>
                  <a:schemeClr val="tx1"/>
                </a:solidFill>
                <a:latin typeface="EC Square Sans Pro" panose="020B0506040000020004" pitchFamily="34" charset="0"/>
              </a:rPr>
              <a:t>conducting business in the field of production, import and distribution of active substances used to produce veterinary medicinal products </a:t>
            </a:r>
            <a:r>
              <a:rPr lang="en-US" sz="1600" b="1" dirty="0" smtClean="0">
                <a:solidFill>
                  <a:schemeClr val="tx1"/>
                </a:solidFill>
                <a:latin typeface="EC Square Sans Pro" panose="020B0506040000020004" pitchFamily="34" charset="0"/>
              </a:rPr>
              <a:t>will be able to sell substances to entrepreneurs located in other European Union Member States.</a:t>
            </a:r>
            <a:endParaRPr lang="pl-PL" sz="1600" b="1" dirty="0">
              <a:solidFill>
                <a:schemeClr val="tx1"/>
              </a:solidFill>
              <a:latin typeface="EC Square Sans Pro" panose="020B0506040000020004" pitchFamily="34" charset="0"/>
            </a:endParaRPr>
          </a:p>
          <a:p>
            <a:pPr marL="342900" indent="-342900">
              <a:buFont typeface="Arial" panose="020B0604020202020204" pitchFamily="34" charset="0"/>
              <a:buChar char="•"/>
            </a:pPr>
            <a:endParaRPr lang="pl-PL" sz="1600" dirty="0" smtClean="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543113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a:latin typeface="EC Square Sans Pro" panose="020B0506040000020004" pitchFamily="34" charset="0"/>
              </a:rPr>
              <a:t>POLAND – </a:t>
            </a:r>
            <a:r>
              <a:rPr lang="pl-PL" sz="2800" dirty="0" err="1">
                <a:latin typeface="EC Square Sans Pro" panose="020B0506040000020004" pitchFamily="34" charset="0"/>
              </a:rPr>
              <a:t>national</a:t>
            </a:r>
            <a:r>
              <a:rPr lang="pl-PL" sz="2800" dirty="0">
                <a:latin typeface="EC Square Sans Pro" panose="020B0506040000020004" pitchFamily="34" charset="0"/>
              </a:rPr>
              <a:t> </a:t>
            </a:r>
            <a:r>
              <a:rPr lang="pl-PL" sz="2800" dirty="0" err="1">
                <a:latin typeface="EC Square Sans Pro" panose="020B0506040000020004" pitchFamily="34" charset="0"/>
              </a:rPr>
              <a:t>provisions</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err="1">
                <a:solidFill>
                  <a:srgbClr val="024B9C"/>
                </a:solidFill>
                <a:latin typeface="EC Square Sans Pro" panose="020B0506040000020004" pitchFamily="34" charset="0"/>
              </a:rPr>
              <a:t>Regulation</a:t>
            </a:r>
            <a:r>
              <a:rPr lang="pl-PL" sz="1200" dirty="0" smtClean="0">
                <a:solidFill>
                  <a:srgbClr val="024B9C"/>
                </a:solidFill>
                <a:latin typeface="EC Square Sans Pro" panose="020B0506040000020004" pitchFamily="34" charset="0"/>
                <a:ea typeface="+mn-ea"/>
                <a:cs typeface="+mn-cs"/>
              </a:rPr>
              <a:t> </a:t>
            </a:r>
            <a:r>
              <a:rPr lang="pl-PL" sz="1200" dirty="0">
                <a:solidFill>
                  <a:srgbClr val="024B9C"/>
                </a:solidFill>
                <a:latin typeface="EC Square Sans Pro" panose="020B0506040000020004" pitchFamily="34" charset="0"/>
                <a:ea typeface="+mn-ea"/>
                <a:cs typeface="+mn-cs"/>
              </a:rPr>
              <a:t>(UE) </a:t>
            </a:r>
            <a:r>
              <a:rPr lang="pl-PL" sz="1200" dirty="0" smtClean="0">
                <a:solidFill>
                  <a:srgbClr val="024B9C"/>
                </a:solidFill>
                <a:latin typeface="EC Square Sans Pro" panose="020B0506040000020004" pitchFamily="34" charset="0"/>
                <a:ea typeface="+mn-ea"/>
                <a:cs typeface="+mn-cs"/>
              </a:rPr>
              <a:t>2019/6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609600" y="2715602"/>
            <a:ext cx="10622495" cy="3427607"/>
          </a:xfrm>
          <a:prstGeom prst="rect">
            <a:avLst/>
          </a:prstGeom>
          <a:noFill/>
        </p:spPr>
        <p:txBody>
          <a:bodyPr wrap="square" rtlCol="0">
            <a:noAutofit/>
          </a:bodyPr>
          <a:lstStyle/>
          <a:p>
            <a:r>
              <a:rPr lang="en-US" b="1" dirty="0" smtClean="0"/>
              <a:t>Act of November 4, 2022 on the animal identification and registration system </a:t>
            </a:r>
            <a:endParaRPr lang="pl-PL" b="1" dirty="0" smtClean="0"/>
          </a:p>
          <a:p>
            <a:r>
              <a:rPr lang="en-US" sz="1400" dirty="0" smtClean="0"/>
              <a:t>(Journal of Laws 2022, item 2727)</a:t>
            </a:r>
            <a:endParaRPr lang="pl-PL" sz="1400" dirty="0" smtClean="0"/>
          </a:p>
          <a:p>
            <a:r>
              <a:rPr lang="pl-PL" sz="1400" u="sng" dirty="0" smtClean="0">
                <a:hlinkClick r:id="rId3"/>
              </a:rPr>
              <a:t>https://isap.sejm.gov.pl/isap.nsf/DocDetails.xsp?id=WDU20220002727</a:t>
            </a:r>
            <a:endParaRPr lang="pl-PL" sz="1400" u="sng" dirty="0" smtClean="0"/>
          </a:p>
          <a:p>
            <a:endParaRPr lang="pl-PL" sz="1600" dirty="0">
              <a:solidFill>
                <a:schemeClr val="tx1"/>
              </a:solidFill>
              <a:latin typeface="EC Square Sans Pro" panose="020B0506040000020004" pitchFamily="34" charset="0"/>
            </a:endParaRPr>
          </a:p>
          <a:p>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Objective</a:t>
            </a:r>
            <a:r>
              <a:rPr lang="en-US" sz="1600" dirty="0" smtClean="0">
                <a:solidFill>
                  <a:schemeClr val="tx1"/>
                </a:solidFill>
                <a:latin typeface="EC Square Sans Pro" panose="020B0506040000020004" pitchFamily="34" charset="0"/>
              </a:rPr>
              <a:t>: the need to introduce new European Union regulations into the Polish legal system regarding the identification and registration of animals in relation to the </a:t>
            </a:r>
            <a:r>
              <a:rPr lang="en-US" sz="1600" b="1" dirty="0" smtClean="0">
                <a:solidFill>
                  <a:schemeClr val="tx1"/>
                </a:solidFill>
                <a:latin typeface="EC Square Sans Pro" panose="020B0506040000020004" pitchFamily="34" charset="0"/>
              </a:rPr>
              <a:t>identification and registration of </a:t>
            </a:r>
            <a:r>
              <a:rPr lang="en-US" sz="1600" b="1" dirty="0" err="1" smtClean="0">
                <a:solidFill>
                  <a:schemeClr val="tx1"/>
                </a:solidFill>
                <a:latin typeface="EC Square Sans Pro" panose="020B0506040000020004" pitchFamily="34" charset="0"/>
              </a:rPr>
              <a:t>equidae</a:t>
            </a:r>
            <a:r>
              <a:rPr lang="en-US" sz="1600" b="1" dirty="0" smtClean="0">
                <a:solidFill>
                  <a:schemeClr val="tx1"/>
                </a:solidFill>
                <a:latin typeface="EC Square Sans Pro" panose="020B0506040000020004" pitchFamily="34" charset="0"/>
              </a:rPr>
              <a:t> </a:t>
            </a:r>
            <a:r>
              <a:rPr lang="en-US" sz="1600" dirty="0" smtClean="0">
                <a:solidFill>
                  <a:schemeClr val="tx1"/>
                </a:solidFill>
                <a:latin typeface="EC Square Sans Pro" panose="020B0506040000020004" pitchFamily="34" charset="0"/>
              </a:rPr>
              <a:t>and </a:t>
            </a:r>
            <a:r>
              <a:rPr lang="en-US" sz="1600" b="1" dirty="0" smtClean="0">
                <a:solidFill>
                  <a:schemeClr val="tx1"/>
                </a:solidFill>
                <a:latin typeface="EC Square Sans Pro" panose="020B0506040000020004" pitchFamily="34" charset="0"/>
              </a:rPr>
              <a:t>specifying templates of identification documents</a:t>
            </a:r>
            <a:r>
              <a:rPr lang="en-US" sz="1600" dirty="0" smtClean="0">
                <a:solidFill>
                  <a:schemeClr val="tx1"/>
                </a:solidFill>
                <a:latin typeface="EC Square Sans Pro" panose="020B0506040000020004" pitchFamily="34" charset="0"/>
              </a:rPr>
              <a:t> for these animals</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Intended effect: </a:t>
            </a:r>
            <a:r>
              <a:rPr lang="en-US" sz="1600" dirty="0" smtClean="0">
                <a:solidFill>
                  <a:schemeClr val="tx1"/>
                </a:solidFill>
                <a:latin typeface="EC Square Sans Pro" panose="020B0506040000020004" pitchFamily="34" charset="0"/>
              </a:rPr>
              <a:t>changing the content and format of information necessary to apply Art. 112 section 4 and art. 115 section 5 to be included in the unique lifetime identification document</a:t>
            </a:r>
            <a:endParaRPr lang="pl-PL" sz="1600" dirty="0" smtClean="0">
              <a:solidFill>
                <a:schemeClr val="tx1"/>
              </a:solidFill>
              <a:latin typeface="EC Square Sans Pro" panose="020B0506040000020004" pitchFamily="34" charset="0"/>
            </a:endParaRPr>
          </a:p>
          <a:p>
            <a:endParaRPr lang="pl-PL" sz="1600" dirty="0" smtClean="0">
              <a:solidFill>
                <a:srgbClr val="FF0000"/>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41811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0F02DF6C-4933-45ED-9F9A-D62840FCE60E}"/>
              </a:ext>
            </a:extLst>
          </p:cNvPr>
          <p:cNvSpPr>
            <a:spLocks noGrp="1"/>
          </p:cNvSpPr>
          <p:nvPr>
            <p:ph type="body" sz="quarter" idx="10"/>
          </p:nvPr>
        </p:nvSpPr>
        <p:spPr>
          <a:xfrm>
            <a:off x="729343" y="1439571"/>
            <a:ext cx="8023248" cy="522609"/>
          </a:xfrm>
        </p:spPr>
        <p:txBody>
          <a:bodyPr>
            <a:noAutofit/>
          </a:bodyPr>
          <a:lstStyle/>
          <a:p>
            <a:r>
              <a:rPr lang="pl-PL" sz="2800">
                <a:latin typeface="EC Square Sans Pro" panose="020B0506040000020004" pitchFamily="34" charset="0"/>
              </a:rPr>
              <a:t>Zasady ogólne</a:t>
            </a:r>
          </a:p>
          <a:p>
            <a:endParaRPr lang="en-GB" kern="1200"/>
          </a:p>
        </p:txBody>
      </p:sp>
      <p:sp>
        <p:nvSpPr>
          <p:cNvPr id="9" name="Rectángulo redondeado 13">
            <a:extLst>
              <a:ext uri="{FF2B5EF4-FFF2-40B4-BE49-F238E27FC236}">
                <a16:creationId xmlns=""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20000"/>
              </a:lnSpc>
              <a:defRPr/>
            </a:pPr>
            <a:endParaRPr lang="es-ES" sz="1050" b="1" kern="1200">
              <a:solidFill>
                <a:schemeClr val="bg1"/>
              </a:solidFill>
              <a:latin typeface="Montserrat" panose="00000500000000000000" pitchFamily="2" charset="0"/>
            </a:endParaRPr>
          </a:p>
        </p:txBody>
      </p:sp>
      <p:sp>
        <p:nvSpPr>
          <p:cNvPr id="12" name="Marcador de texto 4">
            <a:extLst>
              <a:ext uri="{FF2B5EF4-FFF2-40B4-BE49-F238E27FC236}">
                <a16:creationId xmlns=""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 xmlns:a16="http://schemas.microsoft.com/office/drawing/2014/main" id="{8690428F-3309-41FA-B050-ED545EA123C7}"/>
              </a:ext>
            </a:extLst>
          </p:cNvPr>
          <p:cNvSpPr txBox="1">
            <a:spLocks/>
          </p:cNvSpPr>
          <p:nvPr/>
        </p:nvSpPr>
        <p:spPr>
          <a:xfrm>
            <a:off x="762000" y="311150"/>
            <a:ext cx="8008947" cy="533400"/>
          </a:xfrm>
          <a:prstGeom prst="rect">
            <a:avLst/>
          </a:prstGeom>
        </p:spPr>
        <p:txBody>
          <a:bodyPr>
            <a:noAutofit/>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dirty="0" smtClean="0">
                <a:latin typeface="EC Square Sans Pro" panose="020B0506040000020004" pitchFamily="34" charset="0"/>
              </a:rPr>
              <a:t>POLSKA – przepisy uzupełniające</a:t>
            </a:r>
            <a:endParaRPr lang="pl-PL" sz="2800" dirty="0">
              <a:latin typeface="EC Square Sans Pro" panose="020B0506040000020004" pitchFamily="34" charset="0"/>
            </a:endParaRPr>
          </a:p>
          <a:p>
            <a:endParaRPr lang="en-GB" kern="1200" dirty="0"/>
          </a:p>
        </p:txBody>
      </p:sp>
      <p:sp>
        <p:nvSpPr>
          <p:cNvPr id="16" name="CuadroTexto 15">
            <a:extLst>
              <a:ext uri="{FF2B5EF4-FFF2-40B4-BE49-F238E27FC236}">
                <a16:creationId xmlns="" xmlns:a16="http://schemas.microsoft.com/office/drawing/2014/main" id="{CA4F286C-8610-4DEC-92C0-47FD21775EE4}"/>
              </a:ext>
            </a:extLst>
          </p:cNvPr>
          <p:cNvSpPr txBox="1"/>
          <p:nvPr/>
        </p:nvSpPr>
        <p:spPr>
          <a:xfrm>
            <a:off x="881743" y="2165725"/>
            <a:ext cx="2166257" cy="355225"/>
          </a:xfrm>
          <a:prstGeom prst="rect">
            <a:avLst/>
          </a:prstGeom>
          <a:noFill/>
        </p:spPr>
        <p:txBody>
          <a:bodyPr wrap="square" rtlCol="0">
            <a:noAutofit/>
          </a:bodyPr>
          <a:lstStyle/>
          <a:p>
            <a:r>
              <a:rPr lang="pl-PL" sz="1200" dirty="0">
                <a:solidFill>
                  <a:srgbClr val="024B9C"/>
                </a:solidFill>
                <a:latin typeface="EC Square Sans Pro" panose="020B0506040000020004" pitchFamily="34" charset="0"/>
                <a:ea typeface="+mn-ea"/>
                <a:cs typeface="+mn-cs"/>
              </a:rPr>
              <a:t>Rozporządzenie (UE) </a:t>
            </a:r>
            <a:r>
              <a:rPr lang="pl-PL" sz="1200" dirty="0" smtClean="0">
                <a:solidFill>
                  <a:srgbClr val="024B9C"/>
                </a:solidFill>
                <a:latin typeface="EC Square Sans Pro" panose="020B0506040000020004" pitchFamily="34" charset="0"/>
                <a:ea typeface="+mn-ea"/>
                <a:cs typeface="+mn-cs"/>
              </a:rPr>
              <a:t>2016/4296</a:t>
            </a:r>
            <a:endParaRPr lang="pl-PL" sz="1200" dirty="0">
              <a:solidFill>
                <a:srgbClr val="024B9C"/>
              </a:solidFill>
              <a:latin typeface="EC Square Sans Pro" panose="020B0506040000020004" pitchFamily="34" charset="0"/>
              <a:ea typeface="+mn-ea"/>
              <a:cs typeface="+mn-cs"/>
            </a:endParaRPr>
          </a:p>
        </p:txBody>
      </p:sp>
      <p:sp>
        <p:nvSpPr>
          <p:cNvPr id="11" name="TextBox 7">
            <a:extLst>
              <a:ext uri="{FF2B5EF4-FFF2-40B4-BE49-F238E27FC236}">
                <a16:creationId xmlns="" xmlns:a16="http://schemas.microsoft.com/office/drawing/2014/main" id="{AF31CA81-C9B7-4794-9E9B-CD429D968F54}"/>
              </a:ext>
            </a:extLst>
          </p:cNvPr>
          <p:cNvSpPr txBox="1"/>
          <p:nvPr/>
        </p:nvSpPr>
        <p:spPr>
          <a:xfrm>
            <a:off x="533400" y="2546725"/>
            <a:ext cx="10622495" cy="3427607"/>
          </a:xfrm>
          <a:prstGeom prst="rect">
            <a:avLst/>
          </a:prstGeom>
          <a:noFill/>
        </p:spPr>
        <p:txBody>
          <a:bodyPr wrap="square" rtlCol="0">
            <a:noAutofit/>
          </a:bodyPr>
          <a:lstStyle/>
          <a:p>
            <a:r>
              <a:rPr lang="en-US" b="1" dirty="0"/>
              <a:t>Draft animal health act</a:t>
            </a:r>
          </a:p>
          <a:p>
            <a:r>
              <a:rPr lang="en-US" sz="1600" dirty="0" smtClean="0"/>
              <a:t>Regulation (EU) 2016/429 of the European Parliament and of the Council of 9 March 2016 on transmissible animal diseases and amending and repealing certain acts in the field of animal health ("Animal Health Law") (OJ L 84, 31/03/2016, page 1, as amended)</a:t>
            </a:r>
            <a:endParaRPr lang="pl-PL" sz="1600" dirty="0" smtClean="0"/>
          </a:p>
          <a:p>
            <a:r>
              <a:rPr lang="pl-PL" sz="1400" dirty="0" smtClean="0">
                <a:hlinkClick r:id="rId3"/>
              </a:rPr>
              <a:t>https://legislacja.rcl.gov.pl/projekt/12385701/katalog/13061607#13061607</a:t>
            </a:r>
            <a:endParaRPr lang="pl-PL" sz="1400" dirty="0" smtClean="0"/>
          </a:p>
          <a:p>
            <a:endParaRPr lang="pl-PL" sz="16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Project</a:t>
            </a:r>
            <a:r>
              <a:rPr lang="en-US" sz="1600" dirty="0" smtClean="0">
                <a:solidFill>
                  <a:schemeClr val="tx1"/>
                </a:solidFill>
                <a:latin typeface="EC Square Sans Pro" panose="020B0506040000020004" pitchFamily="34" charset="0"/>
              </a:rPr>
              <a:t>: In art. 54 section 5 of the draft act introduces provisions that implement the </a:t>
            </a:r>
            <a:r>
              <a:rPr lang="en-US" sz="1600" b="1" dirty="0" smtClean="0">
                <a:solidFill>
                  <a:schemeClr val="tx1"/>
                </a:solidFill>
                <a:latin typeface="EC Square Sans Pro" panose="020B0506040000020004" pitchFamily="34" charset="0"/>
              </a:rPr>
              <a:t>obligations</a:t>
            </a:r>
            <a:r>
              <a:rPr lang="en-US" sz="1600" dirty="0" smtClean="0">
                <a:solidFill>
                  <a:schemeClr val="tx1"/>
                </a:solidFill>
                <a:latin typeface="EC Square Sans Pro" panose="020B0506040000020004" pitchFamily="34" charset="0"/>
              </a:rPr>
              <a:t> arising from the European Green Deal and the Farm to Fork Strategy, which indicate as </a:t>
            </a:r>
            <a:r>
              <a:rPr lang="en-US" sz="1600" b="1" dirty="0" smtClean="0">
                <a:solidFill>
                  <a:schemeClr val="tx1"/>
                </a:solidFill>
                <a:latin typeface="EC Square Sans Pro" panose="020B0506040000020004" pitchFamily="34" charset="0"/>
              </a:rPr>
              <a:t>a goal to be achieved by 2030 a 50% reduction in the use of antimicrobials </a:t>
            </a:r>
            <a:r>
              <a:rPr lang="en-US" sz="1600" dirty="0" smtClean="0">
                <a:solidFill>
                  <a:schemeClr val="tx1"/>
                </a:solidFill>
                <a:latin typeface="EC Square Sans Pro" panose="020B0506040000020004" pitchFamily="34" charset="0"/>
              </a:rPr>
              <a:t>for animals kept on farms and in the field of aquaculture, and the fact that Poland as one of the leaders in the sale of veterinary medicinal products </a:t>
            </a:r>
            <a:r>
              <a:rPr lang="en-US" sz="1600" b="1" dirty="0" smtClean="0">
                <a:solidFill>
                  <a:schemeClr val="tx1"/>
                </a:solidFill>
                <a:latin typeface="EC Square Sans Pro" panose="020B0506040000020004" pitchFamily="34" charset="0"/>
              </a:rPr>
              <a:t>indicates the need to undertake and coordinate actions on many levels. </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dirty="0" smtClean="0">
                <a:solidFill>
                  <a:schemeClr val="tx1"/>
                </a:solidFill>
                <a:latin typeface="EC Square Sans Pro" panose="020B0506040000020004" pitchFamily="34" charset="0"/>
              </a:rPr>
              <a:t>Purpose: </a:t>
            </a:r>
            <a:r>
              <a:rPr lang="en-US" sz="1600" b="1" dirty="0" smtClean="0">
                <a:solidFill>
                  <a:schemeClr val="tx1"/>
                </a:solidFill>
                <a:latin typeface="EC Square Sans Pro" panose="020B0506040000020004" pitchFamily="34" charset="0"/>
              </a:rPr>
              <a:t>introducing, publishing and implementing </a:t>
            </a:r>
            <a:r>
              <a:rPr lang="en-US" sz="1600" dirty="0" smtClean="0">
                <a:solidFill>
                  <a:schemeClr val="tx1"/>
                </a:solidFill>
                <a:latin typeface="EC Square Sans Pro" panose="020B0506040000020004" pitchFamily="34" charset="0"/>
              </a:rPr>
              <a:t>by 1 March 2024 </a:t>
            </a:r>
            <a:r>
              <a:rPr lang="en-US" sz="1600" b="1" dirty="0" smtClean="0">
                <a:solidFill>
                  <a:schemeClr val="tx1"/>
                </a:solidFill>
                <a:latin typeface="EC Square Sans Pro" panose="020B0506040000020004" pitchFamily="34" charset="0"/>
              </a:rPr>
              <a:t>a national action plan to combat antimicrobial resistance based on the One Health approach.</a:t>
            </a:r>
          </a:p>
          <a:p>
            <a:pPr marL="342900" indent="-342900">
              <a:buFont typeface="Arial" panose="020B0604020202020204" pitchFamily="34" charset="0"/>
              <a:buChar char="•"/>
            </a:pPr>
            <a:endParaRPr lang="en-US" sz="1600" dirty="0" smtClean="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1600" b="1" dirty="0" smtClean="0">
                <a:solidFill>
                  <a:schemeClr val="tx1"/>
                </a:solidFill>
                <a:latin typeface="EC Square Sans Pro" panose="020B0506040000020004" pitchFamily="34" charset="0"/>
              </a:rPr>
              <a:t>Intended effect: </a:t>
            </a:r>
            <a:r>
              <a:rPr lang="en-US" sz="1600" dirty="0" smtClean="0">
                <a:solidFill>
                  <a:schemeClr val="tx1"/>
                </a:solidFill>
                <a:latin typeface="EC Square Sans Pro" panose="020B0506040000020004" pitchFamily="34" charset="0"/>
              </a:rPr>
              <a:t>reducing </a:t>
            </a:r>
            <a:r>
              <a:rPr lang="pl-PL" sz="1600" dirty="0" err="1" smtClean="0">
                <a:solidFill>
                  <a:schemeClr val="tx1"/>
                </a:solidFill>
                <a:latin typeface="EC Square Sans Pro" panose="020B0506040000020004" pitchFamily="34" charset="0"/>
              </a:rPr>
              <a:t>increased</a:t>
            </a:r>
            <a:r>
              <a:rPr lang="pl-PL" sz="1600" dirty="0" smtClean="0">
                <a:solidFill>
                  <a:schemeClr val="tx1"/>
                </a:solidFill>
                <a:latin typeface="EC Square Sans Pro" panose="020B0506040000020004" pitchFamily="34" charset="0"/>
              </a:rPr>
              <a:t> </a:t>
            </a:r>
            <a:r>
              <a:rPr lang="en-US" sz="1600" dirty="0" smtClean="0">
                <a:solidFill>
                  <a:schemeClr val="tx1"/>
                </a:solidFill>
                <a:latin typeface="EC Square Sans Pro" panose="020B0506040000020004" pitchFamily="34" charset="0"/>
              </a:rPr>
              <a:t>antimicrobial resistance through their appropriate use in both human and veterinary medicine</a:t>
            </a:r>
            <a:endParaRPr lang="pl-PL" sz="1600" dirty="0" smtClean="0">
              <a:solidFill>
                <a:schemeClr val="tx1"/>
              </a:solidFill>
              <a:latin typeface="EC Square Sans Pro" panose="020B0506040000020004" pitchFamily="34" charset="0"/>
            </a:endParaRPr>
          </a:p>
        </p:txBody>
      </p:sp>
      <p:sp>
        <p:nvSpPr>
          <p:cNvPr id="13" name="Marcador de texto 4">
            <a:extLst>
              <a:ext uri="{FF2B5EF4-FFF2-40B4-BE49-F238E27FC236}">
                <a16:creationId xmlns=""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pl-PL" sz="2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6239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xmlns="" id="{9D3B450E-7A93-3DB5-B075-862AB47C58CA}"/>
              </a:ext>
            </a:extLst>
          </p:cNvPr>
          <p:cNvSpPr/>
          <p:nvPr/>
        </p:nvSpPr>
        <p:spPr>
          <a:xfrm>
            <a:off x="152400" y="1757036"/>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r>
              <a:rPr kumimoji="0" lang="en-US" sz="1800" b="1" i="0" u="none" strike="noStrike" kern="0" cap="none" spc="0" normalizeH="0" baseline="0" noProof="0" dirty="0">
                <a:ln>
                  <a:noFill/>
                </a:ln>
                <a:solidFill>
                  <a:srgbClr val="FFFFFF"/>
                </a:solidFill>
                <a:effectLst/>
                <a:uLnTx/>
                <a:uFillTx/>
                <a:latin typeface="Calibri"/>
                <a:ea typeface="+mn-ea"/>
                <a:cs typeface="+mn-cs"/>
              </a:rPr>
              <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xmlns="" id="{8E70A223-9C04-A114-9ABC-6AFEBE1B7957}"/>
              </a:ext>
            </a:extLst>
          </p:cNvPr>
          <p:cNvSpPr/>
          <p:nvPr/>
        </p:nvSpPr>
        <p:spPr>
          <a:xfrm>
            <a:off x="6012735" y="1789354"/>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
        <p:nvSpPr>
          <p:cNvPr id="7" name="Speech Bubble: Rectangle with Corners Rounded 6">
            <a:extLst>
              <a:ext uri="{FF2B5EF4-FFF2-40B4-BE49-F238E27FC236}">
                <a16:creationId xmlns:a16="http://schemas.microsoft.com/office/drawing/2014/main" xmlns="" id="{78FEC682-77D0-5936-48B2-A04B72C9279D}"/>
              </a:ext>
            </a:extLst>
          </p:cNvPr>
          <p:cNvSpPr/>
          <p:nvPr/>
        </p:nvSpPr>
        <p:spPr>
          <a:xfrm>
            <a:off x="2743200" y="5533206"/>
            <a:ext cx="6172200" cy="1219200"/>
          </a:xfrm>
          <a:prstGeom prst="wedgeRoundRectCallout">
            <a:avLst>
              <a:gd name="adj1" fmla="val -4837"/>
              <a:gd name="adj2" fmla="val -86957"/>
              <a:gd name="adj3" fmla="val 16667"/>
            </a:avLst>
          </a:prstGeom>
          <a:solidFill>
            <a:schemeClr val="accent5">
              <a:lumMod val="50000"/>
            </a:schemeClr>
          </a:solidFill>
          <a:ln>
            <a:solidFill>
              <a:srgbClr val="00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E9FB8A17-D36B-F3DB-5323-56182A838105}"/>
              </a:ext>
            </a:extLst>
          </p:cNvPr>
          <p:cNvSpPr txBox="1"/>
          <p:nvPr/>
        </p:nvSpPr>
        <p:spPr>
          <a:xfrm>
            <a:off x="2990850" y="5881843"/>
            <a:ext cx="5600700" cy="523220"/>
          </a:xfrm>
          <a:prstGeom prst="rect">
            <a:avLst/>
          </a:prstGeom>
          <a:noFill/>
        </p:spPr>
        <p:txBody>
          <a:bodyPr wrap="square" rtlCol="0">
            <a:spAutoFit/>
          </a:bodyPr>
          <a:lstStyle/>
          <a:p>
            <a:r>
              <a:rPr lang="en-US" sz="2800" dirty="0">
                <a:solidFill>
                  <a:schemeClr val="bg1"/>
                </a:solidFill>
                <a:latin typeface="EC Square Sans Pro" panose="020B0506040000020004"/>
              </a:rPr>
              <a:t> + Implementing and delegating Acts</a:t>
            </a:r>
            <a:endParaRPr lang="x-none" sz="2800" dirty="0">
              <a:solidFill>
                <a:schemeClr val="bg1"/>
              </a:solidFill>
              <a:latin typeface="EC Square Sans Pro" panose="020B0506040000020004"/>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3">
            <a:extLst>
              <a:ext uri="{FF2B5EF4-FFF2-40B4-BE49-F238E27FC236}">
                <a16:creationId xmlns:a16="http://schemas.microsoft.com/office/drawing/2014/main" xmlns="" id="{3C063308-3175-470A-8674-23998002115A}"/>
              </a:ext>
            </a:extLst>
          </p:cNvPr>
          <p:cNvSpPr/>
          <p:nvPr/>
        </p:nvSpPr>
        <p:spPr>
          <a:xfrm>
            <a:off x="4717997" y="1377950"/>
            <a:ext cx="7474003" cy="738240"/>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CuadroTexto 11">
            <a:extLst>
              <a:ext uri="{FF2B5EF4-FFF2-40B4-BE49-F238E27FC236}">
                <a16:creationId xmlns:a16="http://schemas.microsoft.com/office/drawing/2014/main" xmlns="" id="{424A30C1-DE06-42E0-A897-C1328FBE17E9}"/>
              </a:ext>
            </a:extLst>
          </p:cNvPr>
          <p:cNvSpPr txBox="1"/>
          <p:nvPr/>
        </p:nvSpPr>
        <p:spPr>
          <a:xfrm>
            <a:off x="4800762" y="1483271"/>
            <a:ext cx="6705599"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xmlns="" id="{2A83FD62-CCDE-4B4D-90E8-1FDF83CF6F04}"/>
              </a:ext>
            </a:extLst>
          </p:cNvPr>
          <p:cNvSpPr txBox="1"/>
          <p:nvPr/>
        </p:nvSpPr>
        <p:spPr>
          <a:xfrm>
            <a:off x="4776744" y="2190418"/>
            <a:ext cx="5082540" cy="1477328"/>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EC Square Sans Pro" panose="020B05060400000200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antimicrobials or groups of antimicrobials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reserved</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for treatment of certain infections in humans.</a:t>
            </a:r>
          </a:p>
        </p:txBody>
      </p:sp>
      <p:sp>
        <p:nvSpPr>
          <p:cNvPr id="14" name="CuadroTexto 13">
            <a:extLst>
              <a:ext uri="{FF2B5EF4-FFF2-40B4-BE49-F238E27FC236}">
                <a16:creationId xmlns:a16="http://schemas.microsoft.com/office/drawing/2014/main" xmlns="" id="{020BD3D6-FEB2-46AC-A6E0-B11841A38AEA}"/>
              </a:ext>
            </a:extLst>
          </p:cNvPr>
          <p:cNvSpPr txBox="1"/>
          <p:nvPr/>
        </p:nvSpPr>
        <p:spPr>
          <a:xfrm>
            <a:off x="4800762" y="4202824"/>
            <a:ext cx="5348388" cy="2308324"/>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List of antimicrobials which: </a:t>
            </a:r>
          </a:p>
          <a:p>
            <a:pPr marL="342900" marR="0" lvl="0" indent="-342900" algn="l" defTabSz="914400" eaLnBrk="1" fontAlgn="auto" latinLnBrk="0" hangingPunct="1">
              <a:lnSpc>
                <a:spcPct val="100000"/>
              </a:lnSpc>
              <a:spcBef>
                <a:spcPts val="0"/>
              </a:spcBef>
              <a:spcAft>
                <a:spcPts val="0"/>
              </a:spcAft>
              <a:buClrTx/>
              <a:buSzTx/>
              <a:buFontTx/>
              <a:buAutoNum type="alphaLcParenBoth"/>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are not to be used in accordance with Articles 112, 113 and 114; or </a:t>
            </a:r>
          </a:p>
          <a:p>
            <a:pPr marL="354013" marR="0" lvl="0" indent="-354013"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(b)  </a:t>
            </a: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rPr>
              <a:t>are </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only to be used in accordance with Articles 112, 113 and 114 subject to </a:t>
            </a:r>
            <a:r>
              <a:rPr kumimoji="0" lang="en-US" sz="2400" b="1" i="0" u="none" strike="noStrike" kern="0" cap="none" spc="0" normalizeH="0" baseline="0" noProof="0" dirty="0">
                <a:ln>
                  <a:noFill/>
                </a:ln>
                <a:solidFill>
                  <a:srgbClr val="003399"/>
                </a:solidFill>
                <a:effectLst/>
                <a:uLnTx/>
                <a:uFillTx/>
                <a:latin typeface="EC Square Sans Pro" panose="020B0506040000020004" pitchFamily="34" charset="0"/>
              </a:rPr>
              <a:t>certain conditions</a:t>
            </a:r>
            <a:r>
              <a:rPr kumimoji="0" lang="en-US" sz="2400" b="0" i="0" u="none" strike="noStrike" kern="0" cap="none" spc="0" normalizeH="0" baseline="0" noProof="0" dirty="0">
                <a:ln>
                  <a:noFill/>
                </a:ln>
                <a:solidFill>
                  <a:srgbClr val="003399"/>
                </a:solidFill>
                <a:effectLst/>
                <a:uLnTx/>
                <a:uFillTx/>
                <a:latin typeface="EC Square Sans Pro" panose="020B0506040000020004" pitchFamily="34" charset="0"/>
              </a:rPr>
              <a:t>. </a:t>
            </a:r>
            <a:endParaRPr kumimoji="0" lang="es-ES" sz="2000" b="1" i="0" u="none" strike="noStrike" kern="0" cap="none" spc="0" normalizeH="0" baseline="0" noProof="0" dirty="0">
              <a:ln>
                <a:noFill/>
              </a:ln>
              <a:solidFill>
                <a:srgbClr val="003399"/>
              </a:solidFill>
              <a:effectLst/>
              <a:uLnTx/>
              <a:uFillTx/>
              <a:latin typeface="EC Square Sans Pro" panose="020B0506040000020004" pitchFamily="34" charset="0"/>
            </a:endParaRPr>
          </a:p>
        </p:txBody>
      </p:sp>
      <p:sp>
        <p:nvSpPr>
          <p:cNvPr id="18" name="CuadroTexto 17">
            <a:extLst>
              <a:ext uri="{FF2B5EF4-FFF2-40B4-BE49-F238E27FC236}">
                <a16:creationId xmlns:a16="http://schemas.microsoft.com/office/drawing/2014/main" xmlns="" id="{20FF95A9-F5C6-4369-B73D-53AADA1AAB1E}"/>
              </a:ext>
            </a:extLst>
          </p:cNvPr>
          <p:cNvSpPr txBox="1"/>
          <p:nvPr/>
        </p:nvSpPr>
        <p:spPr>
          <a:xfrm>
            <a:off x="9918032" y="2605232"/>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37 (5)</a:t>
            </a:r>
            <a:endParaRPr kumimoji="0" lang="en-GB" sz="1600" b="0" i="0" u="none" strike="noStrike" kern="0" cap="none" spc="0" normalizeH="0" baseline="0" noProof="0" dirty="0">
              <a:ln>
                <a:noFill/>
              </a:ln>
              <a:solidFill>
                <a:srgbClr val="003399"/>
              </a:solidFill>
              <a:effectLst/>
              <a:uLnTx/>
              <a:uFillTx/>
            </a:endParaRPr>
          </a:p>
        </p:txBody>
      </p:sp>
      <p:sp>
        <p:nvSpPr>
          <p:cNvPr id="19" name="CuadroTexto 18">
            <a:extLst>
              <a:ext uri="{FF2B5EF4-FFF2-40B4-BE49-F238E27FC236}">
                <a16:creationId xmlns:a16="http://schemas.microsoft.com/office/drawing/2014/main" xmlns="" id="{16026440-EE69-4E91-AE21-9488A8F170E2}"/>
              </a:ext>
            </a:extLst>
          </p:cNvPr>
          <p:cNvSpPr txBox="1"/>
          <p:nvPr/>
        </p:nvSpPr>
        <p:spPr>
          <a:xfrm>
            <a:off x="9881937" y="4913556"/>
            <a:ext cx="1831521"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000" b="0"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 (6)</a:t>
            </a:r>
            <a:endParaRPr kumimoji="0" lang="en-GB" sz="1600" b="0" i="0" u="none" strike="noStrike" kern="0" cap="none" spc="0" normalizeH="0" baseline="0" noProof="0" dirty="0">
              <a:ln>
                <a:noFill/>
              </a:ln>
              <a:solidFill>
                <a:srgbClr val="003399"/>
              </a:solidFill>
              <a:effectLst/>
              <a:uLnTx/>
              <a:uFillTx/>
            </a:endParaRPr>
          </a:p>
        </p:txBody>
      </p:sp>
      <p:sp>
        <p:nvSpPr>
          <p:cNvPr id="20" name="Rectángulo redondeado 13">
            <a:extLst>
              <a:ext uri="{FF2B5EF4-FFF2-40B4-BE49-F238E27FC236}">
                <a16:creationId xmlns:a16="http://schemas.microsoft.com/office/drawing/2014/main" xmlns="" id="{D256171C-5BE8-4B26-96E4-4F8453E308A2}"/>
              </a:ext>
            </a:extLst>
          </p:cNvPr>
          <p:cNvSpPr/>
          <p:nvPr/>
        </p:nvSpPr>
        <p:spPr>
          <a:xfrm>
            <a:off x="0" y="1377950"/>
            <a:ext cx="4717997" cy="5133198"/>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2019/6 on VETERINARY MEDICINAL PRODUCTS (VMP)</a:t>
            </a:r>
            <a:b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br>
            <a:endPar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endParaRPr>
          </a:p>
        </p:txBody>
      </p:sp>
      <p:sp>
        <p:nvSpPr>
          <p:cNvPr id="5" name="CuadroTexto 4">
            <a:extLst>
              <a:ext uri="{FF2B5EF4-FFF2-40B4-BE49-F238E27FC236}">
                <a16:creationId xmlns:a16="http://schemas.microsoft.com/office/drawing/2014/main" xmlns="" id="{E45175BB-76A9-4732-8523-9456A61B17F3}"/>
              </a:ext>
            </a:extLst>
          </p:cNvPr>
          <p:cNvSpPr txBox="1"/>
          <p:nvPr/>
        </p:nvSpPr>
        <p:spPr>
          <a:xfrm>
            <a:off x="9859284" y="3032325"/>
            <a:ext cx="2193229"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“humans reserve list”</a:t>
            </a:r>
          </a:p>
        </p:txBody>
      </p:sp>
      <p:sp>
        <p:nvSpPr>
          <p:cNvPr id="21" name="CuadroTexto 20">
            <a:extLst>
              <a:ext uri="{FF2B5EF4-FFF2-40B4-BE49-F238E27FC236}">
                <a16:creationId xmlns:a16="http://schemas.microsoft.com/office/drawing/2014/main" xmlns="" id="{62AB3FBB-E0B4-4C96-8215-6179ED4082D9}"/>
              </a:ext>
            </a:extLst>
          </p:cNvPr>
          <p:cNvSpPr txBox="1"/>
          <p:nvPr/>
        </p:nvSpPr>
        <p:spPr>
          <a:xfrm rot="10800000" flipV="1">
            <a:off x="10136140" y="5313666"/>
            <a:ext cx="1854174" cy="923330"/>
          </a:xfrm>
          <a:prstGeom prst="rect">
            <a:avLst/>
          </a:prstGeom>
          <a:solidFill>
            <a:srgbClr val="2C747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 the marketing authorisation”</a:t>
            </a:r>
          </a:p>
        </p:txBody>
      </p:sp>
      <p:sp>
        <p:nvSpPr>
          <p:cNvPr id="22" name="Marcador de texto 1">
            <a:extLst>
              <a:ext uri="{FF2B5EF4-FFF2-40B4-BE49-F238E27FC236}">
                <a16:creationId xmlns:a16="http://schemas.microsoft.com/office/drawing/2014/main" xmlns="" id="{65D9D6A7-E123-44AC-B8E4-B485DB9B5059}"/>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Tree>
    <p:extLst>
      <p:ext uri="{BB962C8B-B14F-4D97-AF65-F5344CB8AC3E}">
        <p14:creationId xmlns:p14="http://schemas.microsoft.com/office/powerpoint/2010/main" val="30415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a:xfrm>
            <a:off x="6478904" y="5492750"/>
            <a:ext cx="4876800" cy="533400"/>
          </a:xfrm>
        </p:spPr>
        <p:txBody>
          <a:bodyPr/>
          <a:lstStyle/>
          <a:p>
            <a:pPr>
              <a:buClr>
                <a:srgbClr val="2C7470"/>
              </a:buClr>
            </a:pPr>
            <a:r>
              <a:rPr lang="en-US" sz="1800" i="1" dirty="0">
                <a:latin typeface="EC Square Sans Pro" panose="020B0506040000020004" pitchFamily="34" charset="0"/>
              </a:rPr>
              <a:t>Commission Implementing Regulation (EU) 2022/1255</a:t>
            </a:r>
            <a:endParaRPr lang="en-GB" dirty="0"/>
          </a:p>
        </p:txBody>
      </p:sp>
      <p:sp>
        <p:nvSpPr>
          <p:cNvPr id="11" name="Rectángulo redondeado 13">
            <a:extLst>
              <a:ext uri="{FF2B5EF4-FFF2-40B4-BE49-F238E27FC236}">
                <a16:creationId xmlns:a16="http://schemas.microsoft.com/office/drawing/2014/main" xmlns="" id="{3C063308-3175-470A-8674-23998002115A}"/>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6" name="Rectángulo 15">
            <a:extLst>
              <a:ext uri="{FF2B5EF4-FFF2-40B4-BE49-F238E27FC236}">
                <a16:creationId xmlns:a16="http://schemas.microsoft.com/office/drawing/2014/main" xmlns="" id="{C79C4BED-479A-45B6-97C3-BC92A7F5A580}"/>
              </a:ext>
            </a:extLst>
          </p:cNvPr>
          <p:cNvSpPr/>
          <p:nvPr/>
        </p:nvSpPr>
        <p:spPr>
          <a:xfrm>
            <a:off x="611706" y="2535904"/>
            <a:ext cx="5334000" cy="3477875"/>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antimicrobials and group of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veterinary medicinal products.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VMP containing antimicrobials listed in this Regulation </a:t>
            </a:r>
            <a:r>
              <a:rPr lang="en-US" sz="2000" b="1" dirty="0">
                <a:solidFill>
                  <a:srgbClr val="024B9C"/>
                </a:solidFill>
                <a:latin typeface="EC Square Sans Pro" panose="020B0506040000020004" pitchFamily="34" charset="0"/>
              </a:rPr>
              <a:t>cannot</a:t>
            </a:r>
            <a:r>
              <a:rPr lang="en-US" sz="2000" dirty="0">
                <a:solidFill>
                  <a:srgbClr val="024B9C"/>
                </a:solidFill>
                <a:latin typeface="EC Square Sans Pro" panose="020B0506040000020004" pitchFamily="34" charset="0"/>
              </a:rPr>
              <a:t> be used in medicated feed</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The list of antimicrobials or groups of antimicrobials to be reserved for treatment of certain infections in humans </a:t>
            </a:r>
            <a:r>
              <a:rPr kumimoji="0" lang="en-US" sz="2000" b="0" i="0" u="none" strike="noStrike" kern="1200" cap="none" spc="0" normalizeH="0" baseline="0" noProof="0" dirty="0">
                <a:ln>
                  <a:noFill/>
                </a:ln>
                <a:solidFill>
                  <a:srgbClr val="024B9C"/>
                </a:solidFill>
                <a:effectLst/>
                <a:uLnTx/>
                <a:uFillTx/>
                <a:latin typeface="EC Square Sans Pro" panose="020B0506040000020004" pitchFamily="34" charset="0"/>
                <a:ea typeface="+mn-ea"/>
                <a:cs typeface="+mn-cs"/>
              </a:rPr>
              <a:t>should be kept under continual review </a:t>
            </a: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in the light of new scientific evidence or emerging information</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p:txBody>
      </p:sp>
      <p:pic>
        <p:nvPicPr>
          <p:cNvPr id="17" name="Imagen 16">
            <a:extLst>
              <a:ext uri="{FF2B5EF4-FFF2-40B4-BE49-F238E27FC236}">
                <a16:creationId xmlns:a16="http://schemas.microsoft.com/office/drawing/2014/main" xmlns="" id="{69EEDB9F-1083-41DA-9AD0-3F26A694B7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72"/>
          <a:stretch/>
        </p:blipFill>
        <p:spPr>
          <a:xfrm>
            <a:off x="6478905" y="2273055"/>
            <a:ext cx="5105400" cy="311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xmlns="" id="{D1943CAF-5478-4463-AA84-1FFA92F30628}"/>
              </a:ext>
            </a:extLst>
          </p:cNvPr>
          <p:cNvSpPr txBox="1"/>
          <p:nvPr/>
        </p:nvSpPr>
        <p:spPr>
          <a:xfrm>
            <a:off x="10247404" y="2166572"/>
            <a:ext cx="1369286"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“reserve list”</a:t>
            </a:r>
          </a:p>
        </p:txBody>
      </p:sp>
      <p:sp>
        <p:nvSpPr>
          <p:cNvPr id="23" name="Marcador de texto 1">
            <a:extLst>
              <a:ext uri="{FF2B5EF4-FFF2-40B4-BE49-F238E27FC236}">
                <a16:creationId xmlns:a16="http://schemas.microsoft.com/office/drawing/2014/main" xmlns="" id="{7329D52D-90AE-48B1-A0EF-ED56FE7CCA71}"/>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Use of Antimicrobial Medicinal Products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xmlns="" id="{424A30C1-DE06-42E0-A897-C1328FBE17E9}"/>
              </a:ext>
            </a:extLst>
          </p:cNvPr>
          <p:cNvSpPr txBox="1"/>
          <p:nvPr/>
        </p:nvSpPr>
        <p:spPr>
          <a:xfrm>
            <a:off x="762000" y="1470345"/>
            <a:ext cx="11277600"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EC Square Sans Pro" panose="020B0506040000020004" pitchFamily="34" charset="0"/>
                <a:ea typeface="+mn-ea"/>
                <a:cs typeface="Arial" panose="020B0604020202020204" pitchFamily="34" charset="0"/>
              </a:rPr>
              <a:t>The human reserve list: antimicrobials which are reserved for treatment of certain infections in humans</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193215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0294580-17A1-419A-A04F-FE29F0C4FFC0}"/>
              </a:ext>
            </a:extLst>
          </p:cNvPr>
          <p:cNvSpPr/>
          <p:nvPr/>
        </p:nvSpPr>
        <p:spPr>
          <a:xfrm>
            <a:off x="832557" y="1875533"/>
            <a:ext cx="5334000" cy="73866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7" name="Rectángulo 16">
            <a:extLst>
              <a:ext uri="{FF2B5EF4-FFF2-40B4-BE49-F238E27FC236}">
                <a16:creationId xmlns:a16="http://schemas.microsoft.com/office/drawing/2014/main" xmlns="" id="{845CAFF2-BFC2-41BD-A8E2-0C608AD73A14}"/>
              </a:ext>
            </a:extLst>
          </p:cNvPr>
          <p:cNvSpPr/>
          <p:nvPr/>
        </p:nvSpPr>
        <p:spPr>
          <a:xfrm>
            <a:off x="6314127" y="2256533"/>
            <a:ext cx="5105400" cy="430301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21" name="Imagen 20">
            <a:extLst>
              <a:ext uri="{FF2B5EF4-FFF2-40B4-BE49-F238E27FC236}">
                <a16:creationId xmlns:a16="http://schemas.microsoft.com/office/drawing/2014/main" xmlns="" id="{EC60EA5D-EDCD-4CB7-9DBF-4B36BB40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4271" y="2308596"/>
            <a:ext cx="2957452" cy="4098554"/>
          </a:xfrm>
          <a:prstGeom prst="rect">
            <a:avLst/>
          </a:prstGeom>
        </p:spPr>
      </p:pic>
      <p:pic>
        <p:nvPicPr>
          <p:cNvPr id="23" name="Imagen 22">
            <a:extLst>
              <a:ext uri="{FF2B5EF4-FFF2-40B4-BE49-F238E27FC236}">
                <a16:creationId xmlns:a16="http://schemas.microsoft.com/office/drawing/2014/main" xmlns="" id="{66E371D6-5589-4B16-8C65-86003F95D1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38617" y="2322863"/>
            <a:ext cx="2313412" cy="3855687"/>
          </a:xfrm>
          <a:prstGeom prst="rect">
            <a:avLst/>
          </a:prstGeom>
        </p:spPr>
      </p:pic>
      <p:sp>
        <p:nvSpPr>
          <p:cNvPr id="24" name="CuadroTexto 23">
            <a:extLst>
              <a:ext uri="{FF2B5EF4-FFF2-40B4-BE49-F238E27FC236}">
                <a16:creationId xmlns:a16="http://schemas.microsoft.com/office/drawing/2014/main" xmlns="" id="{A8E2F320-47EB-4C37-B9E4-0F1154B7B1B0}"/>
              </a:ext>
            </a:extLst>
          </p:cNvPr>
          <p:cNvSpPr txBox="1"/>
          <p:nvPr/>
        </p:nvSpPr>
        <p:spPr>
          <a:xfrm>
            <a:off x="762000" y="951033"/>
            <a:ext cx="1890261" cy="369332"/>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“human reserve list”</a:t>
            </a:r>
          </a:p>
        </p:txBody>
      </p:sp>
      <p:sp>
        <p:nvSpPr>
          <p:cNvPr id="25" name="Rectángulo redondeado 13">
            <a:extLst>
              <a:ext uri="{FF2B5EF4-FFF2-40B4-BE49-F238E27FC236}">
                <a16:creationId xmlns:a16="http://schemas.microsoft.com/office/drawing/2014/main" xmlns="" id="{1E5AE7B6-F26D-4D5D-89EE-ECC1E2DE7A68}"/>
              </a:ext>
            </a:extLst>
          </p:cNvPr>
          <p:cNvSpPr/>
          <p:nvPr/>
        </p:nvSpPr>
        <p:spPr>
          <a:xfrm>
            <a:off x="0" y="1377950"/>
            <a:ext cx="12192000" cy="56814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28" name="CuadroTexto 27">
            <a:extLst>
              <a:ext uri="{FF2B5EF4-FFF2-40B4-BE49-F238E27FC236}">
                <a16:creationId xmlns:a16="http://schemas.microsoft.com/office/drawing/2014/main" xmlns="" id="{712C8666-2A72-4450-93DC-9CF50DD49CA4}"/>
              </a:ext>
            </a:extLst>
          </p:cNvPr>
          <p:cNvSpPr txBox="1"/>
          <p:nvPr/>
        </p:nvSpPr>
        <p:spPr>
          <a:xfrm>
            <a:off x="2352253" y="6441329"/>
            <a:ext cx="510540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99"/>
                </a:solidFill>
                <a:effectLst/>
                <a:uLnTx/>
                <a:uFillTx/>
                <a:latin typeface="EC Square Sans Pro" panose="020B0506040000020004" pitchFamily="34" charset="0"/>
              </a:rPr>
              <a:t>Commission Implementing Regulation (EU) 2022/1255 </a:t>
            </a:r>
            <a:endParaRPr kumimoji="0" lang="en-GB" sz="1400" b="0" i="0" u="none" strike="noStrike" kern="0" cap="none" spc="0" normalizeH="0" baseline="0" noProof="0" dirty="0">
              <a:ln>
                <a:noFill/>
              </a:ln>
              <a:solidFill>
                <a:srgbClr val="003399"/>
              </a:solidFill>
              <a:effectLst/>
              <a:uLnTx/>
              <a:uFillTx/>
            </a:endParaRPr>
          </a:p>
        </p:txBody>
      </p:sp>
      <p:sp>
        <p:nvSpPr>
          <p:cNvPr id="29" name="Marcador de texto 1">
            <a:extLst>
              <a:ext uri="{FF2B5EF4-FFF2-40B4-BE49-F238E27FC236}">
                <a16:creationId xmlns:a16="http://schemas.microsoft.com/office/drawing/2014/main" xmlns="" id="{8CBE9950-E499-4893-A5C7-832B96A26BB5}"/>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Medicinal Products</a:t>
            </a:r>
          </a:p>
          <a:p>
            <a:endParaRPr lang="en-GB" dirty="0"/>
          </a:p>
        </p:txBody>
      </p:sp>
      <p:sp>
        <p:nvSpPr>
          <p:cNvPr id="12" name="CuadroTexto 11">
            <a:extLst>
              <a:ext uri="{FF2B5EF4-FFF2-40B4-BE49-F238E27FC236}">
                <a16:creationId xmlns:a16="http://schemas.microsoft.com/office/drawing/2014/main" xmlns="" id="{424A30C1-DE06-42E0-A897-C1328FBE17E9}"/>
              </a:ext>
            </a:extLst>
          </p:cNvPr>
          <p:cNvSpPr txBox="1"/>
          <p:nvPr/>
        </p:nvSpPr>
        <p:spPr>
          <a:xfrm>
            <a:off x="2352253" y="1352837"/>
            <a:ext cx="6705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Supporting prudent use and preserving efficacy</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9" y="2003683"/>
            <a:ext cx="5437573" cy="4303017"/>
          </a:xfrm>
          <a:prstGeom prst="rect">
            <a:avLst/>
          </a:prstGeom>
        </p:spPr>
      </p:pic>
    </p:spTree>
    <p:extLst>
      <p:ext uri="{BB962C8B-B14F-4D97-AF65-F5344CB8AC3E}">
        <p14:creationId xmlns:p14="http://schemas.microsoft.com/office/powerpoint/2010/main" val="25360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724BB1BD-B7B1-4E70-ABA2-FDDD49A09615}"/>
              </a:ext>
            </a:extLst>
          </p:cNvPr>
          <p:cNvSpPr>
            <a:spLocks noGrp="1"/>
          </p:cNvSpPr>
          <p:nvPr>
            <p:ph type="body" sz="quarter" idx="10"/>
          </p:nvPr>
        </p:nvSpPr>
        <p:spPr/>
        <p:txBody>
          <a:bodyPr lIns="91440" tIns="45720" rIns="91440" bIns="45720" anchor="t"/>
          <a:lstStyle/>
          <a:p>
            <a:pPr algn="ctr"/>
            <a:r>
              <a:rPr lang="en-GB" b="1" dirty="0">
                <a:latin typeface="Arial"/>
                <a:cs typeface="Arial"/>
              </a:rPr>
              <a:t>Upcoming Delegated and Implementing Legal Acts</a:t>
            </a:r>
            <a:endParaRPr lang="es-ES" b="1" dirty="0">
              <a:latin typeface="Arial"/>
              <a:cs typeface="Arial"/>
            </a:endParaRPr>
          </a:p>
          <a:p>
            <a:endParaRPr lang="es-ES" dirty="0"/>
          </a:p>
        </p:txBody>
      </p:sp>
      <p:sp>
        <p:nvSpPr>
          <p:cNvPr id="4" name="CuadroTexto 3">
            <a:extLst>
              <a:ext uri="{FF2B5EF4-FFF2-40B4-BE49-F238E27FC236}">
                <a16:creationId xmlns:a16="http://schemas.microsoft.com/office/drawing/2014/main" xmlns="" id="{2AE5DF66-CEEA-CD42-E844-4DB9137313EA}"/>
              </a:ext>
            </a:extLst>
          </p:cNvPr>
          <p:cNvSpPr txBox="1"/>
          <p:nvPr/>
        </p:nvSpPr>
        <p:spPr>
          <a:xfrm>
            <a:off x="410834" y="4175909"/>
            <a:ext cx="99971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2060"/>
                </a:solidFill>
                <a:effectLst/>
                <a:uLnTx/>
                <a:uFillTx/>
                <a:latin typeface="EC Square Sans Pro"/>
              </a:rPr>
              <a:t>List of substances which are essential for the treatment of equine species</a:t>
            </a:r>
            <a:r>
              <a:rPr kumimoji="0" lang="en-US" sz="2000" b="0" i="0" u="none" strike="noStrike" kern="0" cap="none" spc="0" normalizeH="0" baseline="0" noProof="0" dirty="0">
                <a:ln>
                  <a:noFill/>
                </a:ln>
                <a:solidFill>
                  <a:srgbClr val="002060"/>
                </a:solidFill>
                <a:effectLst/>
                <a:uLnTx/>
                <a:uFillTx/>
                <a:latin typeface="EC Square Sans Pro"/>
              </a:rPr>
              <a:t>, or which bring added clinical benefit compared to other treatment options available for equine species and for which the withdrawal period for equine species shall be six months. </a:t>
            </a:r>
          </a:p>
        </p:txBody>
      </p:sp>
      <p:pic>
        <p:nvPicPr>
          <p:cNvPr id="8" name="Imagen 7" descr="Imagen que contiene reloj, dibujo&#10;&#10;Descripción generada automáticamente">
            <a:extLst>
              <a:ext uri="{FF2B5EF4-FFF2-40B4-BE49-F238E27FC236}">
                <a16:creationId xmlns:a16="http://schemas.microsoft.com/office/drawing/2014/main" xmlns="" id="{699E3CC7-9A23-48CB-BC20-066512185A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7036" y="2909320"/>
            <a:ext cx="559217" cy="587895"/>
          </a:xfrm>
          <a:prstGeom prst="rect">
            <a:avLst/>
          </a:prstGeom>
        </p:spPr>
      </p:pic>
      <p:pic>
        <p:nvPicPr>
          <p:cNvPr id="10" name="Imagen 9" descr="Un dibujo animado&#10;&#10;Descripción generada automáticamente con confianza baja">
            <a:extLst>
              <a:ext uri="{FF2B5EF4-FFF2-40B4-BE49-F238E27FC236}">
                <a16:creationId xmlns:a16="http://schemas.microsoft.com/office/drawing/2014/main" xmlns="" id="{6C3740CF-90E4-43B0-8EE8-45BFE4D62B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64253" y="4280843"/>
            <a:ext cx="762000" cy="805793"/>
          </a:xfrm>
          <a:prstGeom prst="rect">
            <a:avLst/>
          </a:prstGeom>
        </p:spPr>
      </p:pic>
      <p:sp>
        <p:nvSpPr>
          <p:cNvPr id="12" name="Rectángulo 11">
            <a:extLst>
              <a:ext uri="{FF2B5EF4-FFF2-40B4-BE49-F238E27FC236}">
                <a16:creationId xmlns:a16="http://schemas.microsoft.com/office/drawing/2014/main" xmlns="" id="{972B827D-A1F0-48D5-8EC8-4B6CDC56CF17}"/>
              </a:ext>
            </a:extLst>
          </p:cNvPr>
          <p:cNvSpPr/>
          <p:nvPr/>
        </p:nvSpPr>
        <p:spPr>
          <a:xfrm>
            <a:off x="9220200" y="3414688"/>
            <a:ext cx="1269088" cy="815607"/>
          </a:xfrm>
          <a:prstGeom prst="rect">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xmlns="" id="{37A1712A-12B1-48B4-3847-F1672708EEA6}"/>
              </a:ext>
            </a:extLst>
          </p:cNvPr>
          <p:cNvSpPr txBox="1"/>
          <p:nvPr/>
        </p:nvSpPr>
        <p:spPr>
          <a:xfrm>
            <a:off x="226999" y="1659009"/>
            <a:ext cx="1036480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defTabSz="9144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2060"/>
                </a:solidFill>
                <a:latin typeface="EC Square Sans Pro"/>
              </a:rPr>
              <a:t>List of antimicrobials which shall not be used in accordance </a:t>
            </a:r>
            <a:r>
              <a:rPr lang="en-US" sz="2000" dirty="0">
                <a:solidFill>
                  <a:schemeClr val="tx1"/>
                </a:solidFill>
                <a:latin typeface="EC Square Sans Pro"/>
              </a:rPr>
              <a:t>with</a:t>
            </a:r>
            <a:r>
              <a:rPr lang="bg-BG" sz="2000" dirty="0">
                <a:solidFill>
                  <a:srgbClr val="FF0000"/>
                </a:solidFill>
                <a:latin typeface="EC Square Sans Pro"/>
              </a:rPr>
              <a:t> </a:t>
            </a:r>
            <a:r>
              <a:rPr lang="en-US" sz="2000" dirty="0">
                <a:solidFill>
                  <a:srgbClr val="002060"/>
                </a:solidFill>
                <a:latin typeface="EC Square Sans Pro"/>
              </a:rPr>
              <a:t>article 112-114 (outside marketing </a:t>
            </a:r>
            <a:r>
              <a:rPr lang="en-US" sz="2000" dirty="0" err="1">
                <a:solidFill>
                  <a:srgbClr val="002060"/>
                </a:solidFill>
                <a:latin typeface="EC Square Sans Pro"/>
              </a:rPr>
              <a:t>authorisation</a:t>
            </a:r>
            <a:r>
              <a:rPr lang="en-US" sz="2000" dirty="0">
                <a:solidFill>
                  <a:srgbClr val="002060"/>
                </a:solidFill>
                <a:latin typeface="EC Square Sans Pro"/>
              </a:rPr>
              <a:t>) or only subject to certain conditions</a:t>
            </a:r>
            <a:endParaRPr kumimoji="0" lang="en-US" sz="2000" b="0" i="0" u="none" strike="noStrike" kern="0" cap="none" spc="0" normalizeH="0" baseline="0" noProof="0" dirty="0">
              <a:ln>
                <a:noFill/>
              </a:ln>
              <a:solidFill>
                <a:srgbClr val="002060"/>
              </a:solidFill>
              <a:effectLst/>
              <a:uLnTx/>
              <a:uFillTx/>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2060"/>
              </a:solidFill>
              <a:latin typeface="EC Square Sans Pro"/>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2060"/>
                </a:solidFill>
                <a:effectLst/>
                <a:uLnTx/>
                <a:uFillTx/>
                <a:latin typeface="EC Square Sans Pro"/>
              </a:rPr>
              <a:t>List of substances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for use in food-producing terrestrial animal species or substances contained in a medicinal product for human use </a:t>
            </a:r>
            <a:r>
              <a:rPr kumimoji="0" lang="en-US" sz="2000" b="0" i="0" u="none" strike="noStrike" kern="0" cap="none" spc="0" normalizeH="0" baseline="0" noProof="0" dirty="0" err="1">
                <a:ln>
                  <a:noFill/>
                </a:ln>
                <a:solidFill>
                  <a:srgbClr val="002060"/>
                </a:solidFill>
                <a:effectLst/>
                <a:uLnTx/>
                <a:uFillTx/>
                <a:latin typeface="EC Square Sans Pro"/>
              </a:rPr>
              <a:t>authorised</a:t>
            </a:r>
            <a:r>
              <a:rPr kumimoji="0" lang="en-US" sz="2000" b="0" i="0" u="none" strike="noStrike" kern="0" cap="none" spc="0" normalizeH="0" baseline="0" noProof="0" dirty="0">
                <a:ln>
                  <a:noFill/>
                </a:ln>
                <a:solidFill>
                  <a:srgbClr val="002060"/>
                </a:solidFill>
                <a:effectLst/>
                <a:uLnTx/>
                <a:uFillTx/>
                <a:latin typeface="EC Square Sans Pro"/>
              </a:rPr>
              <a:t> in the Union, which may be used in food-producing </a:t>
            </a:r>
            <a:r>
              <a:rPr kumimoji="0" lang="en-US" sz="2000" b="1" i="0" u="none" strike="noStrike" kern="0" cap="none" spc="0" normalizeH="0" baseline="0" noProof="0" dirty="0">
                <a:ln>
                  <a:noFill/>
                </a:ln>
                <a:solidFill>
                  <a:srgbClr val="002060"/>
                </a:solidFill>
                <a:effectLst/>
                <a:uLnTx/>
                <a:uFillTx/>
                <a:latin typeface="EC Square Sans Pro"/>
              </a:rPr>
              <a:t>aquatic</a:t>
            </a:r>
            <a:r>
              <a:rPr kumimoji="0" lang="en-US" sz="2000" b="0" i="0" u="none" strike="noStrike" kern="0" cap="none" spc="0" normalizeH="0" baseline="0" noProof="0" dirty="0">
                <a:ln>
                  <a:noFill/>
                </a:ln>
                <a:solidFill>
                  <a:srgbClr val="002060"/>
                </a:solidFill>
                <a:effectLst/>
                <a:uLnTx/>
                <a:uFillTx/>
                <a:latin typeface="EC Square Sans Pro"/>
              </a:rPr>
              <a:t> species in accordance with Article 114(1)</a:t>
            </a:r>
            <a:endParaRPr kumimoji="0" lang="es-ES" sz="2800" b="0" i="0" u="none" strike="dblStrike" kern="0" cap="none" spc="0" normalizeH="0" baseline="0" noProof="0" dirty="0">
              <a:ln>
                <a:noFill/>
              </a:ln>
              <a:solidFill>
                <a:srgbClr val="FF0000"/>
              </a:solidFill>
              <a:effectLst/>
              <a:uLnTx/>
              <a:uFillTx/>
              <a:latin typeface="EC Square Sans Pro" panose="020B0506040000020004" pitchFamily="34" charset="0"/>
            </a:endParaRPr>
          </a:p>
        </p:txBody>
      </p:sp>
      <p:sp>
        <p:nvSpPr>
          <p:cNvPr id="5" name="TextBox 4">
            <a:extLst>
              <a:ext uri="{FF2B5EF4-FFF2-40B4-BE49-F238E27FC236}">
                <a16:creationId xmlns:a16="http://schemas.microsoft.com/office/drawing/2014/main" xmlns="" id="{E9D0D2B0-4729-DA49-A07D-3A40BE14ABA2}"/>
              </a:ext>
            </a:extLst>
          </p:cNvPr>
          <p:cNvSpPr txBox="1"/>
          <p:nvPr/>
        </p:nvSpPr>
        <p:spPr>
          <a:xfrm>
            <a:off x="533400" y="5461703"/>
            <a:ext cx="11125200" cy="1231106"/>
          </a:xfrm>
          <a:prstGeom prst="rect">
            <a:avLst/>
          </a:prstGeom>
          <a:solidFill>
            <a:schemeClr val="bg1">
              <a:lumMod val="85000"/>
            </a:schemeClr>
          </a:solidFill>
          <a:ln>
            <a:solidFill>
              <a:schemeClr val="tx1"/>
            </a:solidFill>
          </a:ln>
        </p:spPr>
        <p:txBody>
          <a:bodyPr wrap="square" rtlCol="0">
            <a:spAutoFit/>
          </a:bodyPr>
          <a:lstStyle/>
          <a:p>
            <a:endParaRPr lang="en-US" dirty="0"/>
          </a:p>
          <a:p>
            <a:r>
              <a:rPr lang="en-US" sz="2000" dirty="0">
                <a:solidFill>
                  <a:srgbClr val="002060"/>
                </a:solidFill>
                <a:latin typeface="EC Square Sans Pro"/>
              </a:rPr>
              <a:t>More info on all delegated and implementing Acts:</a:t>
            </a:r>
            <a:r>
              <a:rPr lang="en-US" dirty="0"/>
              <a:t/>
            </a:r>
            <a:br>
              <a:rPr lang="en-US" dirty="0"/>
            </a:br>
            <a:r>
              <a:rPr lang="en-GB" sz="1800" dirty="0">
                <a:effectLst/>
                <a:latin typeface="Segoe UI" panose="020B0502040204020203" pitchFamily="34" charset="0"/>
                <a:hlinkClick r:id="rId5"/>
              </a:rPr>
              <a:t>https://food.ec.europa.eu/animals/animal-health/vet-meds-med-feed/implementation_en</a:t>
            </a:r>
            <a:endParaRPr lang="en-GB" sz="1800" dirty="0">
              <a:effectLst/>
              <a:latin typeface="Segoe UI" panose="020B0502040204020203" pitchFamily="34" charset="0"/>
            </a:endParaRPr>
          </a:p>
          <a:p>
            <a:endParaRPr lang="en-GB" dirty="0"/>
          </a:p>
        </p:txBody>
      </p:sp>
    </p:spTree>
    <p:extLst>
      <p:ext uri="{BB962C8B-B14F-4D97-AF65-F5344CB8AC3E}">
        <p14:creationId xmlns:p14="http://schemas.microsoft.com/office/powerpoint/2010/main" val="248518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0294580-17A1-419A-A04F-FE29F0C4FFC0}"/>
              </a:ext>
            </a:extLst>
          </p:cNvPr>
          <p:cNvSpPr/>
          <p:nvPr/>
        </p:nvSpPr>
        <p:spPr>
          <a:xfrm>
            <a:off x="188321" y="2677834"/>
            <a:ext cx="4383679" cy="2862322"/>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List of antimicrobials which:</a:t>
            </a:r>
            <a:endParaRPr kumimoji="0" lang="en-GB" sz="24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not to be used in accordance with Articles 112, 113 and 114; or</a:t>
            </a:r>
          </a:p>
          <a:p>
            <a:pPr marL="457200" marR="0" lvl="1" indent="-457200" algn="l" defTabSz="914400" rtl="0" eaLnBrk="1" fontAlgn="auto" latinLnBrk="0" hangingPunct="1">
              <a:lnSpc>
                <a:spcPct val="100000"/>
              </a:lnSpc>
              <a:spcBef>
                <a:spcPts val="600"/>
              </a:spcBef>
              <a:spcAft>
                <a:spcPts val="600"/>
              </a:spcAft>
              <a:buClr>
                <a:srgbClr val="2C7470"/>
              </a:buClr>
              <a:buSzTx/>
              <a:buFontTx/>
              <a:buAutoNum type="alphaLcParenBoth"/>
              <a:tabLst/>
              <a:defRPr/>
            </a:pPr>
            <a:r>
              <a:rPr kumimoji="0" lang="en-U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rPr>
              <a:t>are only to be used in accordance with Articles 112, 113 and 114 subject to certain conditions. </a:t>
            </a:r>
            <a:endParaRPr kumimoji="0" lang="es-ES" sz="2000" b="0" i="0" u="none" strike="noStrike" kern="120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70C0"/>
              </a:solidFill>
              <a:effectLst/>
              <a:uLnTx/>
              <a:uFillTx/>
              <a:latin typeface="EC Square Sans Pro" panose="020B0506040000020004" pitchFamily="34" charset="0"/>
              <a:ea typeface="+mn-ea"/>
              <a:cs typeface="+mn-cs"/>
            </a:endParaRPr>
          </a:p>
        </p:txBody>
      </p:sp>
      <p:sp>
        <p:nvSpPr>
          <p:cNvPr id="11" name="Rectángulo redondeado 13">
            <a:extLst>
              <a:ext uri="{FF2B5EF4-FFF2-40B4-BE49-F238E27FC236}">
                <a16:creationId xmlns:a16="http://schemas.microsoft.com/office/drawing/2014/main" xmlns="" id="{3C063308-3175-470A-8674-23998002115A}"/>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pic>
        <p:nvPicPr>
          <p:cNvPr id="10" name="Imagen 9">
            <a:extLst>
              <a:ext uri="{FF2B5EF4-FFF2-40B4-BE49-F238E27FC236}">
                <a16:creationId xmlns:a16="http://schemas.microsoft.com/office/drawing/2014/main" xmlns="" id="{18EEB1E4-DEFE-4899-BFEA-0D7F985BA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0" r="10017" b="10116"/>
          <a:stretch/>
        </p:blipFill>
        <p:spPr>
          <a:xfrm>
            <a:off x="4572000" y="2039247"/>
            <a:ext cx="3886200" cy="2399673"/>
          </a:xfrm>
          <a:prstGeom prst="rect">
            <a:avLst/>
          </a:prstGeom>
          <a:ln>
            <a:noFill/>
          </a:ln>
          <a:effectLst>
            <a:outerShdw blurRad="292100" dist="139700" dir="2700000" algn="tl" rotWithShape="0">
              <a:srgbClr val="333333">
                <a:alpha val="65000"/>
              </a:srgbClr>
            </a:outerShdw>
          </a:effectLst>
        </p:spPr>
      </p:pic>
      <p:sp>
        <p:nvSpPr>
          <p:cNvPr id="14" name="CuadroTexto 13">
            <a:extLst>
              <a:ext uri="{FF2B5EF4-FFF2-40B4-BE49-F238E27FC236}">
                <a16:creationId xmlns:a16="http://schemas.microsoft.com/office/drawing/2014/main" xmlns="" id="{FC087C8E-F392-46FC-B4CA-D9FDE7257A18}"/>
              </a:ext>
            </a:extLst>
          </p:cNvPr>
          <p:cNvSpPr txBox="1"/>
          <p:nvPr/>
        </p:nvSpPr>
        <p:spPr>
          <a:xfrm>
            <a:off x="0" y="2039247"/>
            <a:ext cx="2820761"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EC Square Sans Pro" panose="020B0506040000020004" pitchFamily="34" charset="0"/>
                <a:ea typeface="Steelfish" charset="0"/>
                <a:cs typeface="Steelfish" charset="0"/>
              </a:rPr>
              <a:t>!</a:t>
            </a:r>
            <a:r>
              <a:rPr kumimoji="0" lang="en-GB" sz="2800" b="1" i="0" u="none" strike="noStrike" kern="0" cap="none" spc="0" normalizeH="0" baseline="0" noProof="0" dirty="0">
                <a:ln>
                  <a:noFill/>
                </a:ln>
                <a:solidFill>
                  <a:srgbClr val="003399"/>
                </a:solidFill>
                <a:effectLst/>
                <a:uLnTx/>
                <a:uFillTx/>
                <a:latin typeface="EC Square Sans Pro" panose="020B0506040000020004" pitchFamily="34" charset="0"/>
                <a:ea typeface="Steelfish" charset="0"/>
                <a:cs typeface="Steelfish" charset="0"/>
              </a:rPr>
              <a:t>Article 107(6)</a:t>
            </a:r>
            <a:endParaRPr kumimoji="0" lang="en-GB" sz="1600" b="1" i="0" u="none" strike="noStrike" kern="0" cap="none" spc="0" normalizeH="0" baseline="0" noProof="0" dirty="0">
              <a:ln>
                <a:noFill/>
              </a:ln>
              <a:solidFill>
                <a:srgbClr val="003399"/>
              </a:solidFill>
              <a:effectLst/>
              <a:uLnTx/>
              <a:uFillTx/>
            </a:endParaRPr>
          </a:p>
        </p:txBody>
      </p:sp>
      <p:pic>
        <p:nvPicPr>
          <p:cNvPr id="17" name="Imagen 16">
            <a:extLst>
              <a:ext uri="{FF2B5EF4-FFF2-40B4-BE49-F238E27FC236}">
                <a16:creationId xmlns:a16="http://schemas.microsoft.com/office/drawing/2014/main" xmlns="" id="{DA06A637-3487-421C-861B-24E45084BB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4654550"/>
            <a:ext cx="7086912" cy="1905000"/>
          </a:xfrm>
          <a:prstGeom prst="rect">
            <a:avLst/>
          </a:prstGeom>
          <a:ln>
            <a:noFill/>
          </a:ln>
          <a:effectLst>
            <a:outerShdw blurRad="292100" dist="139700" dir="2700000" algn="tl" rotWithShape="0">
              <a:srgbClr val="333333">
                <a:alpha val="65000"/>
              </a:srgbClr>
            </a:outerShdw>
          </a:effectLst>
        </p:spPr>
      </p:pic>
      <p:sp>
        <p:nvSpPr>
          <p:cNvPr id="19" name="CuadroTexto 18">
            <a:extLst>
              <a:ext uri="{FF2B5EF4-FFF2-40B4-BE49-F238E27FC236}">
                <a16:creationId xmlns:a16="http://schemas.microsoft.com/office/drawing/2014/main" xmlns="" id="{9970EDC7-A38A-4B57-B63A-5E7945914F55}"/>
              </a:ext>
            </a:extLst>
          </p:cNvPr>
          <p:cNvSpPr txBox="1"/>
          <p:nvPr/>
        </p:nvSpPr>
        <p:spPr>
          <a:xfrm>
            <a:off x="762000" y="5203755"/>
            <a:ext cx="2961067" cy="646331"/>
          </a:xfrm>
          <a:prstGeom prst="rect">
            <a:avLst/>
          </a:prstGeom>
          <a:solidFill>
            <a:srgbClr val="2C747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“use of AM</a:t>
            </a:r>
            <a:r>
              <a:rPr kumimoji="0" lang="bg-BG" sz="1800" b="0" i="0" u="none" strike="noStrike" kern="0" cap="none" spc="0" normalizeH="0" baseline="0" noProof="0" dirty="0">
                <a:ln>
                  <a:noFill/>
                </a:ln>
                <a:solidFill>
                  <a:srgbClr val="FFFFFF"/>
                </a:solidFill>
                <a:effectLst/>
                <a:uLnTx/>
                <a:uFillTx/>
                <a:latin typeface="EC Square Sans Pro" panose="020B0506040000020004" pitchFamily="34" charset="0"/>
              </a:rPr>
              <a:t> </a:t>
            </a: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outside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EC Square Sans Pro" panose="020B0506040000020004" pitchFamily="34" charset="0"/>
              </a:rPr>
              <a:t> the marketing authorisation”</a:t>
            </a:r>
          </a:p>
        </p:txBody>
      </p:sp>
      <p:sp>
        <p:nvSpPr>
          <p:cNvPr id="20" name="Marcador de texto 1">
            <a:extLst>
              <a:ext uri="{FF2B5EF4-FFF2-40B4-BE49-F238E27FC236}">
                <a16:creationId xmlns:a16="http://schemas.microsoft.com/office/drawing/2014/main" xmlns="" id="{2287B31F-AC14-4F94-8D41-770F8F0CD6B0}"/>
              </a:ext>
            </a:extLst>
          </p:cNvPr>
          <p:cNvSpPr>
            <a:spLocks noGrp="1"/>
          </p:cNvSpPr>
          <p:nvPr>
            <p:ph type="body" sz="quarter" idx="10"/>
          </p:nvPr>
        </p:nvSpPr>
        <p:spPr>
          <a:xfrm>
            <a:off x="762000" y="311150"/>
            <a:ext cx="8008947" cy="533400"/>
          </a:xfrm>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13" name="CuadroTexto 12">
            <a:extLst>
              <a:ext uri="{FF2B5EF4-FFF2-40B4-BE49-F238E27FC236}">
                <a16:creationId xmlns:a16="http://schemas.microsoft.com/office/drawing/2014/main" xmlns="" id="{424A30C1-DE06-42E0-A897-C1328FBE17E9}"/>
              </a:ext>
            </a:extLst>
          </p:cNvPr>
          <p:cNvSpPr txBox="1"/>
          <p:nvPr/>
        </p:nvSpPr>
        <p:spPr>
          <a:xfrm>
            <a:off x="1447800" y="1389255"/>
            <a:ext cx="9372599"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rPr>
              <a:t>List of antimicrobials which shall not be used outside marketing </a:t>
            </a:r>
            <a:r>
              <a:rPr kumimoji="0" lang="en-US" sz="2000" b="1" i="0" u="none" strike="noStrike" kern="0" cap="none" spc="0" normalizeH="0" baseline="0" noProof="0" dirty="0" err="1">
                <a:ln>
                  <a:noFill/>
                </a:ln>
                <a:solidFill>
                  <a:srgbClr val="FFFFFF"/>
                </a:solidFill>
                <a:effectLst/>
                <a:uLnTx/>
                <a:uFillTx/>
                <a:latin typeface="EC Square Sans Pro" panose="020B0506040000020004" pitchFamily="34" charset="0"/>
                <a:ea typeface="+mn-ea"/>
                <a:cs typeface="Arial" panose="020B0604020202020204" pitchFamily="34" charset="0"/>
              </a:rPr>
              <a:t>authorisation</a:t>
            </a:r>
            <a:endParaRPr kumimoji="0" lang="en-GB" sz="20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19858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AA6D533-5045-43BA-9B12-C06A15751DE9}"/>
              </a:ext>
            </a:extLst>
          </p:cNvPr>
          <p:cNvSpPr>
            <a:spLocks noGrp="1"/>
          </p:cNvSpPr>
          <p:nvPr>
            <p:ph type="body" sz="quarter" idx="10"/>
          </p:nvPr>
        </p:nvSpPr>
        <p:spPr>
          <a:xfrm>
            <a:off x="457201" y="2216150"/>
            <a:ext cx="10972800" cy="533400"/>
          </a:xfrm>
        </p:spPr>
        <p:txBody>
          <a:bodyPr/>
          <a:lstStyle/>
          <a:p>
            <a:pPr>
              <a:buClr>
                <a:srgbClr val="2C7470"/>
              </a:buClr>
            </a:pPr>
            <a:endParaRPr lang="en-US" dirty="0">
              <a:latin typeface="EC Square Sans Pro" panose="020B0506040000020004" pitchFamily="34" charset="0"/>
            </a:endParaRPr>
          </a:p>
          <a:p>
            <a:pPr>
              <a:buClr>
                <a:srgbClr val="2C7470"/>
              </a:buClr>
            </a:pPr>
            <a:endParaRPr lang="en-US" dirty="0">
              <a:latin typeface="EC Square Sans Pro" panose="020B0506040000020004" pitchFamily="34" charset="0"/>
            </a:endParaRPr>
          </a:p>
          <a:p>
            <a:endParaRPr lang="en-GB" dirty="0"/>
          </a:p>
        </p:txBody>
      </p:sp>
      <p:sp>
        <p:nvSpPr>
          <p:cNvPr id="4" name="Rectángulo redondeado 13">
            <a:extLst>
              <a:ext uri="{FF2B5EF4-FFF2-40B4-BE49-F238E27FC236}">
                <a16:creationId xmlns:a16="http://schemas.microsoft.com/office/drawing/2014/main" xmlns="" id="{9E312FE7-A2CE-48CA-B86B-F83B7E492A64}"/>
              </a:ext>
            </a:extLst>
          </p:cNvPr>
          <p:cNvSpPr/>
          <p:nvPr/>
        </p:nvSpPr>
        <p:spPr>
          <a:xfrm>
            <a:off x="0" y="1365607"/>
            <a:ext cx="12192000" cy="580491"/>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6" name="CuadroTexto 5">
            <a:extLst>
              <a:ext uri="{FF2B5EF4-FFF2-40B4-BE49-F238E27FC236}">
                <a16:creationId xmlns:a16="http://schemas.microsoft.com/office/drawing/2014/main" xmlns="" id="{494DA49E-DC74-46EA-B939-3085F78B11AF}"/>
              </a:ext>
            </a:extLst>
          </p:cNvPr>
          <p:cNvSpPr txBox="1"/>
          <p:nvPr/>
        </p:nvSpPr>
        <p:spPr>
          <a:xfrm>
            <a:off x="457201" y="2491154"/>
            <a:ext cx="9372601" cy="523220"/>
          </a:xfrm>
          <a:prstGeom prst="rect">
            <a:avLst/>
          </a:prstGeom>
          <a:noFill/>
        </p:spPr>
        <p:txBody>
          <a:bodyPr wrap="square">
            <a:spAutoFit/>
          </a:bodyPr>
          <a:lstStyle/>
          <a:p>
            <a:pPr algn="l"/>
            <a:r>
              <a:rPr lang="en-GB" sz="1800" dirty="0">
                <a:solidFill>
                  <a:prstClr val="white"/>
                </a:solidFill>
                <a:latin typeface="EC Square Sans Pro" panose="020B0506040000020004" pitchFamily="34" charset="0"/>
                <a:ea typeface="Steelfish" charset="0"/>
                <a:cs typeface="Steelfish" charset="0"/>
              </a:rPr>
              <a:t>!</a:t>
            </a:r>
            <a:r>
              <a:rPr lang="en-GB" sz="2800" b="1" dirty="0">
                <a:solidFill>
                  <a:srgbClr val="003399"/>
                </a:solidFill>
                <a:latin typeface="EC Square Sans Pro" panose="020B0506040000020004" pitchFamily="34" charset="0"/>
                <a:ea typeface="Steelfish" charset="0"/>
                <a:cs typeface="Steelfish" charset="0"/>
              </a:rPr>
              <a:t>Article 114 </a:t>
            </a:r>
            <a:endParaRPr lang="en-GB" sz="1600" b="1" dirty="0">
              <a:solidFill>
                <a:srgbClr val="003399"/>
              </a:solidFill>
            </a:endParaRPr>
          </a:p>
        </p:txBody>
      </p:sp>
      <p:pic>
        <p:nvPicPr>
          <p:cNvPr id="10" name="Imagen 9">
            <a:extLst>
              <a:ext uri="{FF2B5EF4-FFF2-40B4-BE49-F238E27FC236}">
                <a16:creationId xmlns:a16="http://schemas.microsoft.com/office/drawing/2014/main" xmlns="" id="{DAC0FEF2-480E-4D1B-B524-08451014FA98}"/>
              </a:ext>
            </a:extLst>
          </p:cNvPr>
          <p:cNvPicPr>
            <a:picLocks noChangeAspect="1"/>
          </p:cNvPicPr>
          <p:nvPr/>
        </p:nvPicPr>
        <p:blipFill>
          <a:blip r:embed="rId3"/>
          <a:stretch>
            <a:fillRect/>
          </a:stretch>
        </p:blipFill>
        <p:spPr>
          <a:xfrm>
            <a:off x="10363200" y="2079944"/>
            <a:ext cx="796953" cy="837823"/>
          </a:xfrm>
          <a:prstGeom prst="rect">
            <a:avLst/>
          </a:prstGeom>
        </p:spPr>
      </p:pic>
      <p:sp>
        <p:nvSpPr>
          <p:cNvPr id="12" name="CuadroTexto 11">
            <a:extLst>
              <a:ext uri="{FF2B5EF4-FFF2-40B4-BE49-F238E27FC236}">
                <a16:creationId xmlns:a16="http://schemas.microsoft.com/office/drawing/2014/main" xmlns="" id="{8D0FB960-6059-446B-95AD-429679DDAB84}"/>
              </a:ext>
            </a:extLst>
          </p:cNvPr>
          <p:cNvSpPr txBox="1"/>
          <p:nvPr/>
        </p:nvSpPr>
        <p:spPr>
          <a:xfrm>
            <a:off x="457201" y="3053037"/>
            <a:ext cx="4876800" cy="2585323"/>
          </a:xfrm>
          <a:prstGeom prst="rect">
            <a:avLst/>
          </a:prstGeom>
          <a:noFill/>
        </p:spPr>
        <p:txBody>
          <a:bodyPr wrap="square">
            <a:spAutoFit/>
          </a:bodyPr>
          <a:lstStyle/>
          <a:p>
            <a:r>
              <a:rPr lang="en-US" dirty="0">
                <a:solidFill>
                  <a:srgbClr val="003399"/>
                </a:solidFill>
                <a:latin typeface="EC Square Sans Pro" panose="020B0506040000020004" pitchFamily="34" charset="0"/>
                <a:ea typeface="+mn-ea"/>
                <a:cs typeface="Arial" panose="020B0604020202020204" pitchFamily="34" charset="0"/>
              </a:rPr>
              <a:t>The Commission is to establish, by means of implementing acts, a list of substances used in veterinary medicinal products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for use in food-producing terrestrial animal species or substances contained in a medicinal product for human use </a:t>
            </a:r>
            <a:r>
              <a:rPr lang="en-US" dirty="0" err="1">
                <a:solidFill>
                  <a:srgbClr val="003399"/>
                </a:solidFill>
                <a:latin typeface="EC Square Sans Pro" panose="020B0506040000020004" pitchFamily="34" charset="0"/>
                <a:ea typeface="+mn-ea"/>
                <a:cs typeface="Arial" panose="020B0604020202020204" pitchFamily="34" charset="0"/>
              </a:rPr>
              <a:t>authorised</a:t>
            </a:r>
            <a:r>
              <a:rPr lang="en-US" dirty="0">
                <a:solidFill>
                  <a:srgbClr val="003399"/>
                </a:solidFill>
                <a:latin typeface="EC Square Sans Pro" panose="020B0506040000020004" pitchFamily="34" charset="0"/>
                <a:ea typeface="+mn-ea"/>
                <a:cs typeface="Arial" panose="020B0604020202020204" pitchFamily="34" charset="0"/>
              </a:rPr>
              <a:t> in the Union in accordance with Directive 2001/83/EC or Regulation (EC) No 726/2004, </a:t>
            </a:r>
            <a:r>
              <a:rPr lang="en-US" b="1" dirty="0">
                <a:solidFill>
                  <a:srgbClr val="003399"/>
                </a:solidFill>
                <a:latin typeface="EC Square Sans Pro" panose="020B0506040000020004" pitchFamily="34" charset="0"/>
                <a:ea typeface="+mn-ea"/>
                <a:cs typeface="Arial" panose="020B0604020202020204" pitchFamily="34" charset="0"/>
              </a:rPr>
              <a:t>which may be used in food-producing aquatic species in accordance with Article 114(1).</a:t>
            </a:r>
            <a:endParaRPr lang="en-GB" b="1" dirty="0">
              <a:solidFill>
                <a:srgbClr val="003399"/>
              </a:solidFill>
              <a:latin typeface="EC Square Sans Pro" panose="020B0506040000020004" pitchFamily="34" charset="0"/>
              <a:ea typeface="+mn-ea"/>
              <a:cs typeface="Arial" panose="020B0604020202020204" pitchFamily="34" charset="0"/>
            </a:endParaRPr>
          </a:p>
        </p:txBody>
      </p:sp>
      <p:pic>
        <p:nvPicPr>
          <p:cNvPr id="13" name="Imagen 12">
            <a:extLst>
              <a:ext uri="{FF2B5EF4-FFF2-40B4-BE49-F238E27FC236}">
                <a16:creationId xmlns:a16="http://schemas.microsoft.com/office/drawing/2014/main" xmlns="" id="{59F32520-B60E-47FB-9FBD-A692643182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475" r="5476"/>
          <a:stretch/>
        </p:blipFill>
        <p:spPr>
          <a:xfrm>
            <a:off x="5562600" y="3524044"/>
            <a:ext cx="6019799" cy="2375647"/>
          </a:xfrm>
          <a:prstGeom prst="rect">
            <a:avLst/>
          </a:prstGeom>
          <a:ln>
            <a:noFill/>
          </a:ln>
          <a:effectLst>
            <a:outerShdw blurRad="292100" dist="139700" dir="2700000" algn="tl" rotWithShape="0">
              <a:srgbClr val="333333">
                <a:alpha val="65000"/>
              </a:srgbClr>
            </a:outerShdw>
          </a:effectLst>
        </p:spPr>
      </p:pic>
      <p:sp>
        <p:nvSpPr>
          <p:cNvPr id="14" name="Marcador de texto 1">
            <a:extLst>
              <a:ext uri="{FF2B5EF4-FFF2-40B4-BE49-F238E27FC236}">
                <a16:creationId xmlns:a16="http://schemas.microsoft.com/office/drawing/2014/main" xmlns="" id="{AD488333-B0B5-4622-8CF7-0BE0FD238AEC}"/>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latin typeface="EC Square Sans Pro" panose="020B0506040000020004" pitchFamily="34" charset="0"/>
              </a:rPr>
              <a:t>Upcoming Acts</a:t>
            </a:r>
          </a:p>
          <a:p>
            <a:endParaRPr lang="en-GB" dirty="0"/>
          </a:p>
        </p:txBody>
      </p:sp>
      <p:sp>
        <p:nvSpPr>
          <p:cNvPr id="11" name="CuadroTexto 10">
            <a:extLst>
              <a:ext uri="{FF2B5EF4-FFF2-40B4-BE49-F238E27FC236}">
                <a16:creationId xmlns:a16="http://schemas.microsoft.com/office/drawing/2014/main" xmlns="" id="{424A30C1-DE06-42E0-A897-C1328FBE17E9}"/>
              </a:ext>
            </a:extLst>
          </p:cNvPr>
          <p:cNvSpPr txBox="1"/>
          <p:nvPr/>
        </p:nvSpPr>
        <p:spPr>
          <a:xfrm>
            <a:off x="609600" y="1361657"/>
            <a:ext cx="11288422" cy="523220"/>
          </a:xfrm>
          <a:prstGeom prst="rect">
            <a:avLst/>
          </a:prstGeom>
          <a:noFill/>
        </p:spPr>
        <p:txBody>
          <a:bodyPr wrap="square" rtlCol="0">
            <a:spAutoFit/>
          </a:bodyPr>
          <a:lstStyle/>
          <a:p>
            <a:pPr algn="l"/>
            <a:r>
              <a:rPr lang="en-US" sz="2800" b="1" dirty="0">
                <a:solidFill>
                  <a:schemeClr val="bg1"/>
                </a:solidFill>
                <a:latin typeface="EC Square Sans Pro" panose="020B0506040000020004" pitchFamily="34" charset="0"/>
                <a:ea typeface="+mn-ea"/>
                <a:cs typeface="Arial" panose="020B0604020202020204" pitchFamily="34" charset="0"/>
              </a:rPr>
              <a:t>List of antimicrobials that may be used for food-producing aquatic species</a:t>
            </a:r>
          </a:p>
        </p:txBody>
      </p:sp>
    </p:spTree>
    <p:extLst>
      <p:ext uri="{BB962C8B-B14F-4D97-AF65-F5344CB8AC3E}">
        <p14:creationId xmlns:p14="http://schemas.microsoft.com/office/powerpoint/2010/main" val="47001459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AB969CEB-14A2-41D7-BA22-47E45A1270DB}"/>
</file>

<file path=customXml/itemProps2.xml><?xml version="1.0" encoding="utf-8"?>
<ds:datastoreItem xmlns:ds="http://schemas.openxmlformats.org/officeDocument/2006/customXml" ds:itemID="{AC815125-583B-4BC1-91A8-D9F68B854FB3}"/>
</file>

<file path=customXml/itemProps3.xml><?xml version="1.0" encoding="utf-8"?>
<ds:datastoreItem xmlns:ds="http://schemas.openxmlformats.org/officeDocument/2006/customXml" ds:itemID="{898F8672-482C-4DA8-A555-D9E728D73701}"/>
</file>

<file path=docProps/app.xml><?xml version="1.0" encoding="utf-8"?>
<Properties xmlns="http://schemas.openxmlformats.org/officeDocument/2006/extended-properties" xmlns:vt="http://schemas.openxmlformats.org/officeDocument/2006/docPropsVTypes">
  <Template/>
  <TotalTime>92</TotalTime>
  <Words>2370</Words>
  <Application>Microsoft Office PowerPoint</Application>
  <PresentationFormat>Niestandardowy</PresentationFormat>
  <Paragraphs>225</Paragraphs>
  <Slides>25</Slides>
  <Notes>18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25</vt:i4>
      </vt:variant>
    </vt:vector>
  </HeadingPairs>
  <TitlesOfParts>
    <vt:vector size="33" baseType="lpstr">
      <vt:lpstr>Arial</vt:lpstr>
      <vt:lpstr>Calibri</vt:lpstr>
      <vt:lpstr>EC Square Sans Pro</vt:lpstr>
      <vt:lpstr>Montserrat</vt:lpstr>
      <vt:lpstr>Segoe UI</vt:lpstr>
      <vt:lpstr>Steelfish</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Konto Microsoft</cp:lastModifiedBy>
  <cp:revision>42</cp:revision>
  <dcterms:created xsi:type="dcterms:W3CDTF">2023-11-20T15:58:16Z</dcterms:created>
  <dcterms:modified xsi:type="dcterms:W3CDTF">2024-10-16T23:28:34Z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2024-04-25T09:54:48Z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6cf798a2-cc92-4994-932b-da5007d89735</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MediaServiceImageTags">
    <vt:lpwstr/>
  </property>
</Properties>
</file>