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3"/>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7" r:id="rId18"/>
    <p:sldId id="2448" r:id="rId19"/>
    <p:sldId id="2449" r:id="rId20"/>
    <p:sldId id="2450"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63FAB-8327-4BA7-8B4A-D686FC3815F1}" v="1" dt="2024-10-29T12:56:08.7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83" d="100"/>
          <a:sy n="83" d="100"/>
        </p:scale>
        <p:origin x="163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4FB63FAB-8327-4BA7-8B4A-D686FC3815F1}"/>
    <pc:docChg chg="addSld modSld">
      <pc:chgData name="Andrea Castro Troya" userId="58fec591-b333-4c59-a2df-1c57e39d4266" providerId="ADAL" clId="{4FB63FAB-8327-4BA7-8B4A-D686FC3815F1}" dt="2024-10-29T12:56:08.733" v="0"/>
      <pc:docMkLst>
        <pc:docMk/>
      </pc:docMkLst>
      <pc:sldChg chg="add">
        <pc:chgData name="Andrea Castro Troya" userId="58fec591-b333-4c59-a2df-1c57e39d4266" providerId="ADAL" clId="{4FB63FAB-8327-4BA7-8B4A-D686FC3815F1}" dt="2024-10-29T12:56:08.733" v="0"/>
        <pc:sldMkLst>
          <pc:docMk/>
          <pc:sldMk cId="215587093" sldId="2446"/>
        </pc:sldMkLst>
      </pc:sldChg>
      <pc:sldChg chg="add">
        <pc:chgData name="Andrea Castro Troya" userId="58fec591-b333-4c59-a2df-1c57e39d4266" providerId="ADAL" clId="{4FB63FAB-8327-4BA7-8B4A-D686FC3815F1}" dt="2024-10-29T12:56:08.733" v="0"/>
        <pc:sldMkLst>
          <pc:docMk/>
          <pc:sldMk cId="585327111" sldId="2447"/>
        </pc:sldMkLst>
      </pc:sldChg>
      <pc:sldChg chg="add">
        <pc:chgData name="Andrea Castro Troya" userId="58fec591-b333-4c59-a2df-1c57e39d4266" providerId="ADAL" clId="{4FB63FAB-8327-4BA7-8B4A-D686FC3815F1}" dt="2024-10-29T12:56:08.733" v="0"/>
        <pc:sldMkLst>
          <pc:docMk/>
          <pc:sldMk cId="1452570761" sldId="2448"/>
        </pc:sldMkLst>
      </pc:sldChg>
      <pc:sldChg chg="add">
        <pc:chgData name="Andrea Castro Troya" userId="58fec591-b333-4c59-a2df-1c57e39d4266" providerId="ADAL" clId="{4FB63FAB-8327-4BA7-8B4A-D686FC3815F1}" dt="2024-10-29T12:56:08.733" v="0"/>
        <pc:sldMkLst>
          <pc:docMk/>
          <pc:sldMk cId="2172438667" sldId="2449"/>
        </pc:sldMkLst>
      </pc:sldChg>
      <pc:sldChg chg="add">
        <pc:chgData name="Andrea Castro Troya" userId="58fec591-b333-4c59-a2df-1c57e39d4266" providerId="ADAL" clId="{4FB63FAB-8327-4BA7-8B4A-D686FC3815F1}" dt="2024-10-29T12:56:08.733" v="0"/>
        <pc:sldMkLst>
          <pc:docMk/>
          <pc:sldMk cId="3419589761" sldId="2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29/10/2024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10/29/2024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10/29/2024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10/29/2024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BULGARIA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6 NOVEMBER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901945"/>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rgbClr val="002060"/>
                </a:solidFill>
                <a:latin typeface="EC Square Sans Pro"/>
                <a:cs typeface="Arial"/>
              </a:rPr>
              <a:t>National</a:t>
            </a:r>
            <a:r>
              <a:rPr lang="es-ES" sz="4400" b="1" dirty="0">
                <a:solidFill>
                  <a:srgbClr val="002060"/>
                </a:solidFill>
                <a:latin typeface="EC Square Sans Pro"/>
                <a:cs typeface="Arial"/>
              </a:rPr>
              <a:t> p</a:t>
            </a:r>
            <a:r>
              <a:rPr lang="en-GB" sz="4400" b="1" dirty="0">
                <a:solidFill>
                  <a:srgbClr val="002060"/>
                </a:solidFill>
                <a:latin typeface="EC Square Sans Pro"/>
                <a:cs typeface="Arial"/>
              </a:rPr>
              <a:t>r</a:t>
            </a:r>
            <a:r>
              <a:rPr lang="es-ES" sz="4400" b="1" err="1">
                <a:solidFill>
                  <a:srgbClr val="002060"/>
                </a:solidFill>
                <a:latin typeface="EC Square Sans Pro"/>
                <a:cs typeface="Arial"/>
              </a:rPr>
              <a:t>ovisions</a:t>
            </a:r>
            <a:endParaRPr lang="es-ES" sz="3200" b="1">
              <a:solidFill>
                <a:srgbClr val="002060"/>
              </a:solidFill>
              <a:latin typeface="EC Square Sans Pro"/>
              <a:cs typeface="Arial"/>
            </a:endParaRP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3248"/>
            <a:ext cx="2895600" cy="173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FEED LAW</a:t>
            </a:r>
            <a:endParaRPr lang="bg-BG" b="1" dirty="0"/>
          </a:p>
        </p:txBody>
      </p:sp>
      <p:sp>
        <p:nvSpPr>
          <p:cNvPr id="3" name="Rectangle 2"/>
          <p:cNvSpPr/>
          <p:nvPr/>
        </p:nvSpPr>
        <p:spPr>
          <a:xfrm>
            <a:off x="304800" y="2004189"/>
            <a:ext cx="11506200" cy="4401205"/>
          </a:xfrm>
          <a:prstGeom prst="rect">
            <a:avLst/>
          </a:prstGeom>
        </p:spPr>
        <p:txBody>
          <a:bodyPr wrap="square">
            <a:spAutoFit/>
          </a:bodyPr>
          <a:lstStyle/>
          <a:p>
            <a:r>
              <a:rPr lang="en-US" dirty="0"/>
              <a:t>● </a:t>
            </a:r>
            <a:r>
              <a:rPr lang="en-US" sz="2800" dirty="0"/>
              <a:t>The national regulations for the implementation of Regulation (EU) 2019/4 on MEDICATED FEEDS were introduced by the Law on Feeds / State Gazette, no. 21 of 2024/;</a:t>
            </a:r>
          </a:p>
          <a:p>
            <a:endParaRPr lang="en-US" sz="2800" dirty="0"/>
          </a:p>
          <a:p>
            <a:r>
              <a:rPr lang="en-US" sz="2800" dirty="0"/>
              <a:t>● Official feed control is carried out by the Bulgarian Food Safety Agency, which is the competent authority within the meaning of Art. 4, paragraph 1 of Regulation (EU) 2017/625. </a:t>
            </a:r>
          </a:p>
          <a:p>
            <a:endParaRPr lang="en-US" sz="2800" dirty="0"/>
          </a:p>
          <a:p>
            <a:r>
              <a:rPr lang="en-US" sz="2800" dirty="0"/>
              <a:t>- national measures have been introduced in relation to the production, placing on the market and use of medicated feed;</a:t>
            </a:r>
            <a:endParaRPr lang="bg-BG" sz="2800" dirty="0"/>
          </a:p>
        </p:txBody>
      </p:sp>
    </p:spTree>
    <p:extLst>
      <p:ext uri="{BB962C8B-B14F-4D97-AF65-F5344CB8AC3E}">
        <p14:creationId xmlns:p14="http://schemas.microsoft.com/office/powerpoint/2010/main" val="21558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FEED LAW</a:t>
            </a:r>
          </a:p>
          <a:p>
            <a:endParaRPr lang="bg-BG" dirty="0"/>
          </a:p>
        </p:txBody>
      </p:sp>
      <p:sp>
        <p:nvSpPr>
          <p:cNvPr id="3" name="Rectangle 2"/>
          <p:cNvSpPr/>
          <p:nvPr/>
        </p:nvSpPr>
        <p:spPr>
          <a:xfrm>
            <a:off x="609600" y="1225550"/>
            <a:ext cx="10363200" cy="5262979"/>
          </a:xfrm>
          <a:prstGeom prst="rect">
            <a:avLst/>
          </a:prstGeom>
        </p:spPr>
        <p:txBody>
          <a:bodyPr wrap="square">
            <a:spAutoFit/>
          </a:bodyPr>
          <a:lstStyle/>
          <a:p>
            <a:pPr marL="457200" indent="-457200" algn="just">
              <a:buFontTx/>
              <a:buChar char="-"/>
            </a:pPr>
            <a:r>
              <a:rPr lang="en-US" sz="2800" dirty="0"/>
              <a:t>All activities related to the production and trade of medicated feed are carried out only in facilities approved by the Bulgarian Food Safety Agency.</a:t>
            </a:r>
          </a:p>
          <a:p>
            <a:pPr marL="457200" indent="-457200" algn="just">
              <a:buFontTx/>
              <a:buChar char="-"/>
            </a:pPr>
            <a:r>
              <a:rPr lang="en-US" sz="2800" dirty="0"/>
              <a:t>- The veterinary prescription for medicated feed can only be issued by a registered veterinarian. The content of the recipe and the requirements for its storage are specified in Art. 16, paragraph 6 of Regulation (EU) 2019/4.</a:t>
            </a:r>
          </a:p>
          <a:p>
            <a:pPr marL="457200" indent="-457200" algn="just">
              <a:buFontTx/>
              <a:buChar char="-"/>
            </a:pPr>
            <a:r>
              <a:rPr lang="en-US" sz="2800" dirty="0"/>
              <a:t>Art. 14b - The Bulgarian Food Safety Agency collects and summarizes quarterly information from operators in the feed sector who produce, trade or use medicated feed or intermediate products for their production when feeding animals.</a:t>
            </a:r>
            <a:endParaRPr lang="bg-BG" sz="2800" dirty="0"/>
          </a:p>
        </p:txBody>
      </p:sp>
    </p:spTree>
    <p:extLst>
      <p:ext uri="{BB962C8B-B14F-4D97-AF65-F5344CB8AC3E}">
        <p14:creationId xmlns:p14="http://schemas.microsoft.com/office/powerpoint/2010/main" val="58532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FEED LAW</a:t>
            </a:r>
          </a:p>
          <a:p>
            <a:pPr algn="ctr"/>
            <a:endParaRPr lang="bg-BG" b="1" dirty="0"/>
          </a:p>
          <a:p>
            <a:endParaRPr lang="bg-BG" dirty="0"/>
          </a:p>
        </p:txBody>
      </p:sp>
      <p:sp>
        <p:nvSpPr>
          <p:cNvPr id="3" name="Rectangle 2"/>
          <p:cNvSpPr/>
          <p:nvPr/>
        </p:nvSpPr>
        <p:spPr>
          <a:xfrm>
            <a:off x="76200" y="1149350"/>
            <a:ext cx="11887200" cy="4247317"/>
          </a:xfrm>
          <a:prstGeom prst="rect">
            <a:avLst/>
          </a:prstGeom>
        </p:spPr>
        <p:txBody>
          <a:bodyPr wrap="square">
            <a:spAutoFit/>
          </a:bodyPr>
          <a:lstStyle/>
          <a:p>
            <a:endParaRPr lang="en-US" dirty="0"/>
          </a:p>
          <a:p>
            <a:pPr marL="342900" indent="-342900" algn="just">
              <a:buFontTx/>
              <a:buChar char="-"/>
            </a:pPr>
            <a:r>
              <a:rPr lang="en-US" sz="2800" dirty="0"/>
              <a:t>Art. 55e – prohibitions related to the use of medicated feed are listed; </a:t>
            </a:r>
          </a:p>
          <a:p>
            <a:pPr algn="just"/>
            <a:endParaRPr lang="en-US" sz="2800" dirty="0"/>
          </a:p>
          <a:p>
            <a:pPr marL="342900" indent="-342900" algn="just">
              <a:buFontTx/>
              <a:buChar char="-"/>
            </a:pPr>
            <a:r>
              <a:rPr lang="en-US" sz="2800" dirty="0"/>
              <a:t>Art. 55h – Introduces the requirement that the collection and disposal of medicated feed and/or intermediate products be organized and carried out by the manufacturer or trader of medicated feed and/or intermediate products – a procedure is prescribed.</a:t>
            </a:r>
          </a:p>
          <a:p>
            <a:pPr algn="just"/>
            <a:endParaRPr lang="en-US" sz="2800" dirty="0"/>
          </a:p>
          <a:p>
            <a:pPr marL="342900" indent="-342900" algn="just">
              <a:buFontTx/>
              <a:buChar char="-"/>
            </a:pPr>
            <a:r>
              <a:rPr lang="en-US" sz="2800" dirty="0"/>
              <a:t> Administrative and penal provisions have been introduced in case of non-compliance with the requirements.</a:t>
            </a:r>
            <a:endParaRPr lang="bg-BG" sz="2800" dirty="0"/>
          </a:p>
        </p:txBody>
      </p:sp>
    </p:spTree>
    <p:extLst>
      <p:ext uri="{BB962C8B-B14F-4D97-AF65-F5344CB8AC3E}">
        <p14:creationId xmlns:p14="http://schemas.microsoft.com/office/powerpoint/2010/main" val="145257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58750"/>
            <a:ext cx="9677400" cy="990599"/>
          </a:xfrm>
        </p:spPr>
        <p:txBody>
          <a:bodyPr/>
          <a:lstStyle/>
          <a:p>
            <a:pPr algn="ctr"/>
            <a:r>
              <a:rPr lang="en-US" b="1" dirty="0"/>
              <a:t>APPLICABLE INSTRUCTIONS AND TEST PROTOCOLS IN CONNECTION WITH THE USE OF MEDICATED FEEDS</a:t>
            </a:r>
            <a:endParaRPr lang="bg-BG" b="1" dirty="0"/>
          </a:p>
        </p:txBody>
      </p:sp>
      <p:sp>
        <p:nvSpPr>
          <p:cNvPr id="3" name="Rectangle 2"/>
          <p:cNvSpPr/>
          <p:nvPr/>
        </p:nvSpPr>
        <p:spPr>
          <a:xfrm>
            <a:off x="228600" y="1450191"/>
            <a:ext cx="11734800" cy="4678204"/>
          </a:xfrm>
          <a:prstGeom prst="rect">
            <a:avLst/>
          </a:prstGeom>
        </p:spPr>
        <p:txBody>
          <a:bodyPr wrap="square">
            <a:spAutoFit/>
          </a:bodyPr>
          <a:lstStyle/>
          <a:p>
            <a:endParaRPr lang="en-US" dirty="0"/>
          </a:p>
          <a:p>
            <a:pPr algn="just"/>
            <a:r>
              <a:rPr lang="en-US" sz="2800" dirty="0"/>
              <a:t>● INSTRUCTION FOR CARRYING OUT INSPECTIONS OF LIVESTOCK FACILITIES TO CONTROL THE USE OF VETERINARY MEDICINAL PRODUCTS AND MEDICATED FEED</a:t>
            </a:r>
          </a:p>
          <a:p>
            <a:pPr algn="just"/>
            <a:r>
              <a:rPr lang="en-US" sz="2800" dirty="0"/>
              <a:t>– it is published on the website of the BFSA;</a:t>
            </a:r>
          </a:p>
          <a:p>
            <a:pPr algn="just"/>
            <a:r>
              <a:rPr lang="en-US" sz="2800" dirty="0"/>
              <a:t>- determines the order and manner of carrying out inspections by the BFSA in animal breeding sites regarding compliance with the requirements for the use, storage and withdrawal periods of veterinary medicinal products and the use of medicated feed, provided for in the Veterinary Medical Activity Act (VMA), the Act on fodder (ZF) and the by-laws issued for their implementation.</a:t>
            </a:r>
            <a:endParaRPr lang="bg-BG" sz="2800" dirty="0"/>
          </a:p>
        </p:txBody>
      </p:sp>
    </p:spTree>
    <p:extLst>
      <p:ext uri="{BB962C8B-B14F-4D97-AF65-F5344CB8AC3E}">
        <p14:creationId xmlns:p14="http://schemas.microsoft.com/office/powerpoint/2010/main" val="217243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82550"/>
            <a:ext cx="9677400" cy="1066799"/>
          </a:xfrm>
        </p:spPr>
        <p:txBody>
          <a:bodyPr/>
          <a:lstStyle/>
          <a:p>
            <a:pPr algn="ctr"/>
            <a:r>
              <a:rPr lang="en-US" b="1" dirty="0"/>
              <a:t>APPLICABLE INSTRUCTIONS AND TEST PROTOCOLS IN CONNECTION WITH THE USE OF MEDICATED FEEDS</a:t>
            </a:r>
          </a:p>
          <a:p>
            <a:endParaRPr lang="bg-BG" dirty="0"/>
          </a:p>
        </p:txBody>
      </p:sp>
      <p:sp>
        <p:nvSpPr>
          <p:cNvPr id="3" name="Rectangle 2"/>
          <p:cNvSpPr/>
          <p:nvPr/>
        </p:nvSpPr>
        <p:spPr>
          <a:xfrm>
            <a:off x="228600" y="1727190"/>
            <a:ext cx="11811000" cy="4401205"/>
          </a:xfrm>
          <a:prstGeom prst="rect">
            <a:avLst/>
          </a:prstGeom>
        </p:spPr>
        <p:txBody>
          <a:bodyPr wrap="square">
            <a:spAutoFit/>
          </a:bodyPr>
          <a:lstStyle/>
          <a:p>
            <a:pPr algn="just"/>
            <a:r>
              <a:rPr lang="en-US" sz="2800" dirty="0"/>
              <a:t>● INSTRUCTION FOR CARRYING OUT INSPECTIONS OF LIVESTOCK FACILITIES TO CONTROL THE USE OF VETERINARY MEDICINAL PRODUCTS AND MEDICATED FEED</a:t>
            </a:r>
          </a:p>
          <a:p>
            <a:pPr algn="just"/>
            <a:r>
              <a:rPr lang="en-US" sz="2800" dirty="0"/>
              <a:t>– it is published on the website of the BFSA;</a:t>
            </a:r>
          </a:p>
          <a:p>
            <a:pPr algn="just"/>
            <a:r>
              <a:rPr lang="en-US" sz="2800" dirty="0"/>
              <a:t>- determines the order and manner of carrying out inspections by the BFSA in animal breeding sites regarding compliance with the requirements for the use, storage and withdrawal periods of veterinary medicinal products and the use of medicated feed, provided for in the Veterinary Medical Activity Act (VMA), the Act on fodder (ZF) and the by-laws issued for their implementation.</a:t>
            </a:r>
            <a:endParaRPr lang="bg-BG" sz="2800" dirty="0"/>
          </a:p>
        </p:txBody>
      </p:sp>
    </p:spTree>
    <p:extLst>
      <p:ext uri="{BB962C8B-B14F-4D97-AF65-F5344CB8AC3E}">
        <p14:creationId xmlns:p14="http://schemas.microsoft.com/office/powerpoint/2010/main" val="341958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BULGARIA, 6 NOVEMBER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9D2111-E13B-455C-997F-CBC49FFD41BB}">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2.xml><?xml version="1.0" encoding="utf-8"?>
<ds:datastoreItem xmlns:ds="http://schemas.openxmlformats.org/officeDocument/2006/customXml" ds:itemID="{9E0D1CFD-9B87-4474-B606-C7CDF8DB86E0}">
  <ds:schemaRefs>
    <ds:schemaRef ds:uri="http://schemas.microsoft.com/sharepoint/v3/contenttype/forms"/>
  </ds:schemaRefs>
</ds:datastoreItem>
</file>

<file path=customXml/itemProps3.xml><?xml version="1.0" encoding="utf-8"?>
<ds:datastoreItem xmlns:ds="http://schemas.openxmlformats.org/officeDocument/2006/customXml" ds:itemID="{B1849A11-A319-4A4B-877A-02EB423C6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3021</Words>
  <Application>Microsoft Office PowerPoint</Application>
  <PresentationFormat>Custom</PresentationFormat>
  <Paragraphs>185</Paragraphs>
  <Slides>17</Slides>
  <Notes>7</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Arial</vt:lpstr>
      <vt:lpstr>Calibri</vt:lpstr>
      <vt:lpstr>EC Square Sans Pro</vt:lpstr>
      <vt:lpstr>EUAlbertina</vt:lpstr>
      <vt:lpstr>Gill Sans</vt:lpstr>
      <vt:lpstr>Montserrat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61</cp:revision>
  <dcterms:created xsi:type="dcterms:W3CDTF">2023-11-20T15:58:16Z</dcterms:created>
  <dcterms:modified xsi:type="dcterms:W3CDTF">2024-10-29T12:56:17Z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13345800</vt:r8>
  </property>
  <property fmtid="{D5CDD505-2E9C-101B-9397-08002B2CF9AE}" pid="16" name="MediaServiceImageTags">
    <vt:lpwstr/>
  </property>
</Properties>
</file>