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sldIdLst>
    <p:sldId id="261" r:id="rId5"/>
    <p:sldId id="262" r:id="rId6"/>
    <p:sldId id="264" r:id="rId7"/>
    <p:sldId id="2434" r:id="rId8"/>
    <p:sldId id="288" r:id="rId9"/>
    <p:sldId id="287" r:id="rId10"/>
    <p:sldId id="2445" r:id="rId11"/>
    <p:sldId id="284" r:id="rId12"/>
    <p:sldId id="2447" r:id="rId13"/>
    <p:sldId id="2446" r:id="rId14"/>
    <p:sldId id="295" r:id="rId15"/>
    <p:sldId id="297" r:id="rId16"/>
    <p:sldId id="2428" r:id="rId17"/>
    <p:sldId id="286" r:id="rId18"/>
    <p:sldId id="276" r:id="rId19"/>
    <p:sldId id="2443" r:id="rId20"/>
    <p:sldId id="2448" r:id="rId21"/>
    <p:sldId id="2449" r:id="rId22"/>
    <p:sldId id="2450" r:id="rId23"/>
    <p:sldId id="2451" r:id="rId24"/>
    <p:sldId id="2452" r:id="rId25"/>
    <p:sldId id="2453" r:id="rId26"/>
    <p:sldId id="270" r:id="rId27"/>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 id="{95F4DDA3-1A2D-18BE-0C05-087E103B53BC}" name="Nancy De Briyne" initials="ND" userId="7477b57e3544f6d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9FCB5-E3D0-4B81-9B34-60F37572F2E5}" v="1" dt="2024-10-29T12:58:21.94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67" autoAdjust="0"/>
  </p:normalViewPr>
  <p:slideViewPr>
    <p:cSldViewPr>
      <p:cViewPr varScale="1">
        <p:scale>
          <a:sx n="86" d="100"/>
          <a:sy n="86" d="100"/>
        </p:scale>
        <p:origin x="1518"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58fec591-b333-4c59-a2df-1c57e39d4266" providerId="ADAL" clId="{59D9FCB5-E3D0-4B81-9B34-60F37572F2E5}"/>
    <pc:docChg chg="addSld modSld">
      <pc:chgData name="Andrea Castro Troya" userId="58fec591-b333-4c59-a2df-1c57e39d4266" providerId="ADAL" clId="{59D9FCB5-E3D0-4B81-9B34-60F37572F2E5}" dt="2024-10-29T12:58:21.947" v="0"/>
      <pc:docMkLst>
        <pc:docMk/>
      </pc:docMkLst>
      <pc:sldChg chg="add">
        <pc:chgData name="Andrea Castro Troya" userId="58fec591-b333-4c59-a2df-1c57e39d4266" providerId="ADAL" clId="{59D9FCB5-E3D0-4B81-9B34-60F37572F2E5}" dt="2024-10-29T12:58:21.947" v="0"/>
        <pc:sldMkLst>
          <pc:docMk/>
          <pc:sldMk cId="3974594492" sldId="2448"/>
        </pc:sldMkLst>
      </pc:sldChg>
      <pc:sldChg chg="add">
        <pc:chgData name="Andrea Castro Troya" userId="58fec591-b333-4c59-a2df-1c57e39d4266" providerId="ADAL" clId="{59D9FCB5-E3D0-4B81-9B34-60F37572F2E5}" dt="2024-10-29T12:58:21.947" v="0"/>
        <pc:sldMkLst>
          <pc:docMk/>
          <pc:sldMk cId="3433931316" sldId="2449"/>
        </pc:sldMkLst>
      </pc:sldChg>
      <pc:sldChg chg="add">
        <pc:chgData name="Andrea Castro Troya" userId="58fec591-b333-4c59-a2df-1c57e39d4266" providerId="ADAL" clId="{59D9FCB5-E3D0-4B81-9B34-60F37572F2E5}" dt="2024-10-29T12:58:21.947" v="0"/>
        <pc:sldMkLst>
          <pc:docMk/>
          <pc:sldMk cId="2124809786" sldId="2450"/>
        </pc:sldMkLst>
      </pc:sldChg>
      <pc:sldChg chg="add">
        <pc:chgData name="Andrea Castro Troya" userId="58fec591-b333-4c59-a2df-1c57e39d4266" providerId="ADAL" clId="{59D9FCB5-E3D0-4B81-9B34-60F37572F2E5}" dt="2024-10-29T12:58:21.947" v="0"/>
        <pc:sldMkLst>
          <pc:docMk/>
          <pc:sldMk cId="48137971" sldId="2451"/>
        </pc:sldMkLst>
      </pc:sldChg>
      <pc:sldChg chg="add">
        <pc:chgData name="Andrea Castro Troya" userId="58fec591-b333-4c59-a2df-1c57e39d4266" providerId="ADAL" clId="{59D9FCB5-E3D0-4B81-9B34-60F37572F2E5}" dt="2024-10-29T12:58:21.947" v="0"/>
        <pc:sldMkLst>
          <pc:docMk/>
          <pc:sldMk cId="1276220206" sldId="2452"/>
        </pc:sldMkLst>
      </pc:sldChg>
      <pc:sldChg chg="add">
        <pc:chgData name="Andrea Castro Troya" userId="58fec591-b333-4c59-a2df-1c57e39d4266" providerId="ADAL" clId="{59D9FCB5-E3D0-4B81-9B34-60F37572F2E5}" dt="2024-10-29T12:58:21.947" v="0"/>
        <pc:sldMkLst>
          <pc:docMk/>
          <pc:sldMk cId="721046699" sldId="2453"/>
        </pc:sldMkLst>
      </pc:sldChg>
    </pc:docChg>
  </pc:docChgLst>
  <pc:docChgLst>
    <pc:chgData name="Andrea Castro Troya" userId="S::acastro@aenor.com::58fec591-b333-4c59-a2df-1c57e39d4266" providerId="AD" clId="Web-{5018CFF2-AD74-9A2D-AC05-EE17680386F4}"/>
    <pc:docChg chg="addSld delSld modSld">
      <pc:chgData name="Andrea Castro Troya" userId="S::acastro@aenor.com::58fec591-b333-4c59-a2df-1c57e39d4266" providerId="AD" clId="Web-{5018CFF2-AD74-9A2D-AC05-EE17680386F4}" dt="2024-09-13T12:54:25.013" v="137"/>
      <pc:docMkLst>
        <pc:docMk/>
      </pc:docMkLst>
      <pc:sldChg chg="modSp">
        <pc:chgData name="Andrea Castro Troya" userId="S::acastro@aenor.com::58fec591-b333-4c59-a2df-1c57e39d4266" providerId="AD" clId="Web-{5018CFF2-AD74-9A2D-AC05-EE17680386F4}" dt="2024-09-13T12:48:18.438" v="46" actId="20577"/>
        <pc:sldMkLst>
          <pc:docMk/>
          <pc:sldMk cId="470014596" sldId="284"/>
        </pc:sldMkLst>
        <pc:spChg chg="mod">
          <ac:chgData name="Andrea Castro Troya" userId="S::acastro@aenor.com::58fec591-b333-4c59-a2df-1c57e39d4266" providerId="AD" clId="Web-{5018CFF2-AD74-9A2D-AC05-EE17680386F4}" dt="2024-09-13T12:48:18.438" v="46" actId="20577"/>
          <ac:spMkLst>
            <pc:docMk/>
            <pc:sldMk cId="470014596" sldId="284"/>
            <ac:spMk id="11" creationId="{424A30C1-DE06-42E0-A897-C1328FBE17E9}"/>
          </ac:spMkLst>
        </pc:spChg>
      </pc:sldChg>
      <pc:sldChg chg="modSp">
        <pc:chgData name="Andrea Castro Troya" userId="S::acastro@aenor.com::58fec591-b333-4c59-a2df-1c57e39d4266" providerId="AD" clId="Web-{5018CFF2-AD74-9A2D-AC05-EE17680386F4}" dt="2024-09-13T12:46:32.965" v="29" actId="1076"/>
        <pc:sldMkLst>
          <pc:docMk/>
          <pc:sldMk cId="2485187562" sldId="287"/>
        </pc:sldMkLst>
        <pc:spChg chg="mod">
          <ac:chgData name="Andrea Castro Troya" userId="S::acastro@aenor.com::58fec591-b333-4c59-a2df-1c57e39d4266" providerId="AD" clId="Web-{5018CFF2-AD74-9A2D-AC05-EE17680386F4}" dt="2024-09-13T12:44:36.399" v="6" actId="20577"/>
          <ac:spMkLst>
            <pc:docMk/>
            <pc:sldMk cId="2485187562" sldId="287"/>
            <ac:spMk id="2" creationId="{724BB1BD-B7B1-4E70-ABA2-FDDD49A09615}"/>
          </ac:spMkLst>
        </pc:spChg>
        <pc:spChg chg="mod">
          <ac:chgData name="Andrea Castro Troya" userId="S::acastro@aenor.com::58fec591-b333-4c59-a2df-1c57e39d4266" providerId="AD" clId="Web-{5018CFF2-AD74-9A2D-AC05-EE17680386F4}" dt="2024-09-13T12:46:32.965" v="29" actId="1076"/>
          <ac:spMkLst>
            <pc:docMk/>
            <pc:sldMk cId="2485187562" sldId="287"/>
            <ac:spMk id="3" creationId="{37A1712A-12B1-48B4-3847-F1672708EEA6}"/>
          </ac:spMkLst>
        </pc:spChg>
      </pc:sldChg>
      <pc:sldChg chg="del">
        <pc:chgData name="Andrea Castro Troya" userId="S::acastro@aenor.com::58fec591-b333-4c59-a2df-1c57e39d4266" providerId="AD" clId="Web-{5018CFF2-AD74-9A2D-AC05-EE17680386F4}" dt="2024-09-13T12:54:03.778" v="136"/>
        <pc:sldMkLst>
          <pc:docMk/>
          <pc:sldMk cId="3041574353" sldId="290"/>
        </pc:sldMkLst>
      </pc:sldChg>
      <pc:sldChg chg="delSp modSp del">
        <pc:chgData name="Andrea Castro Troya" userId="S::acastro@aenor.com::58fec591-b333-4c59-a2df-1c57e39d4266" providerId="AD" clId="Web-{5018CFF2-AD74-9A2D-AC05-EE17680386F4}" dt="2024-09-13T12:52:50.947" v="124"/>
        <pc:sldMkLst>
          <pc:docMk/>
          <pc:sldMk cId="3690058459" sldId="291"/>
        </pc:sldMkLst>
        <pc:spChg chg="mod">
          <ac:chgData name="Andrea Castro Troya" userId="S::acastro@aenor.com::58fec591-b333-4c59-a2df-1c57e39d4266" providerId="AD" clId="Web-{5018CFF2-AD74-9A2D-AC05-EE17680386F4}" dt="2024-09-13T12:47:40.718" v="34" actId="1076"/>
          <ac:spMkLst>
            <pc:docMk/>
            <pc:sldMk cId="3690058459" sldId="291"/>
            <ac:spMk id="9" creationId="{424A30C1-DE06-42E0-A897-C1328FBE17E9}"/>
          </ac:spMkLst>
        </pc:spChg>
        <pc:spChg chg="del mod">
          <ac:chgData name="Andrea Castro Troya" userId="S::acastro@aenor.com::58fec591-b333-4c59-a2df-1c57e39d4266" providerId="AD" clId="Web-{5018CFF2-AD74-9A2D-AC05-EE17680386F4}" dt="2024-09-13T12:51:23.569" v="103"/>
          <ac:spMkLst>
            <pc:docMk/>
            <pc:sldMk cId="3690058459" sldId="291"/>
            <ac:spMk id="12" creationId="{8D0FB960-6059-446B-95AD-429679DDAB84}"/>
          </ac:spMkLst>
        </pc:spChg>
        <pc:picChg chg="mod">
          <ac:chgData name="Andrea Castro Troya" userId="S::acastro@aenor.com::58fec591-b333-4c59-a2df-1c57e39d4266" providerId="AD" clId="Web-{5018CFF2-AD74-9A2D-AC05-EE17680386F4}" dt="2024-09-13T12:47:37.499" v="33" actId="1076"/>
          <ac:picMkLst>
            <pc:docMk/>
            <pc:sldMk cId="3690058459" sldId="291"/>
            <ac:picMk id="23" creationId="{AC962A60-59CC-4CDF-B976-6100A4358077}"/>
          </ac:picMkLst>
        </pc:picChg>
      </pc:sldChg>
      <pc:sldChg chg="modSp">
        <pc:chgData name="Andrea Castro Troya" userId="S::acastro@aenor.com::58fec591-b333-4c59-a2df-1c57e39d4266" providerId="AD" clId="Web-{5018CFF2-AD74-9A2D-AC05-EE17680386F4}" dt="2024-09-13T12:53:08.463" v="126" actId="20577"/>
        <pc:sldMkLst>
          <pc:docMk/>
          <pc:sldMk cId="400258492" sldId="295"/>
        </pc:sldMkLst>
        <pc:spChg chg="mod">
          <ac:chgData name="Andrea Castro Troya" userId="S::acastro@aenor.com::58fec591-b333-4c59-a2df-1c57e39d4266" providerId="AD" clId="Web-{5018CFF2-AD74-9A2D-AC05-EE17680386F4}" dt="2024-09-13T12:53:08.463" v="126" actId="20577"/>
          <ac:spMkLst>
            <pc:docMk/>
            <pc:sldMk cId="400258492" sldId="295"/>
            <ac:spMk id="4" creationId="{5E626828-67E9-C1A7-7219-349BBCA3B24B}"/>
          </ac:spMkLst>
        </pc:spChg>
      </pc:sldChg>
      <pc:sldChg chg="modSp">
        <pc:chgData name="Andrea Castro Troya" userId="S::acastro@aenor.com::58fec591-b333-4c59-a2df-1c57e39d4266" providerId="AD" clId="Web-{5018CFF2-AD74-9A2D-AC05-EE17680386F4}" dt="2024-09-13T12:44:04.023" v="3" actId="20577"/>
        <pc:sldMkLst>
          <pc:docMk/>
          <pc:sldMk cId="1932159135" sldId="2434"/>
        </pc:sldMkLst>
        <pc:spChg chg="mod">
          <ac:chgData name="Andrea Castro Troya" userId="S::acastro@aenor.com::58fec591-b333-4c59-a2df-1c57e39d4266" providerId="AD" clId="Web-{5018CFF2-AD74-9A2D-AC05-EE17680386F4}" dt="2024-09-13T12:44:04.023" v="3" actId="20577"/>
          <ac:spMkLst>
            <pc:docMk/>
            <pc:sldMk cId="1932159135" sldId="2434"/>
            <ac:spMk id="16" creationId="{C79C4BED-479A-45B6-97C3-BC92A7F5A580}"/>
          </ac:spMkLst>
        </pc:spChg>
      </pc:sldChg>
      <pc:sldChg chg="del">
        <pc:chgData name="Andrea Castro Troya" userId="S::acastro@aenor.com::58fec591-b333-4c59-a2df-1c57e39d4266" providerId="AD" clId="Web-{5018CFF2-AD74-9A2D-AC05-EE17680386F4}" dt="2024-09-13T12:54:25.013" v="137"/>
        <pc:sldMkLst>
          <pc:docMk/>
          <pc:sldMk cId="3198586728" sldId="2435"/>
        </pc:sldMkLst>
      </pc:sldChg>
      <pc:sldChg chg="modSp">
        <pc:chgData name="Andrea Castro Troya" userId="S::acastro@aenor.com::58fec591-b333-4c59-a2df-1c57e39d4266" providerId="AD" clId="Web-{5018CFF2-AD74-9A2D-AC05-EE17680386F4}" dt="2024-09-13T12:53:32.323" v="133" actId="20577"/>
        <pc:sldMkLst>
          <pc:docMk/>
          <pc:sldMk cId="534925672" sldId="2443"/>
        </pc:sldMkLst>
        <pc:spChg chg="mod">
          <ac:chgData name="Andrea Castro Troya" userId="S::acastro@aenor.com::58fec591-b333-4c59-a2df-1c57e39d4266" providerId="AD" clId="Web-{5018CFF2-AD74-9A2D-AC05-EE17680386F4}" dt="2024-09-13T12:53:32.323" v="133" actId="20577"/>
          <ac:spMkLst>
            <pc:docMk/>
            <pc:sldMk cId="534925672" sldId="2443"/>
            <ac:spMk id="2" creationId="{8FF0C3B0-8099-791F-475C-767B65B12EB5}"/>
          </ac:spMkLst>
        </pc:spChg>
      </pc:sldChg>
      <pc:sldChg chg="addSp delSp modSp add replId">
        <pc:chgData name="Andrea Castro Troya" userId="S::acastro@aenor.com::58fec591-b333-4c59-a2df-1c57e39d4266" providerId="AD" clId="Web-{5018CFF2-AD74-9A2D-AC05-EE17680386F4}" dt="2024-09-13T12:53:50.668" v="135" actId="1076"/>
        <pc:sldMkLst>
          <pc:docMk/>
          <pc:sldMk cId="3507371764" sldId="2447"/>
        </pc:sldMkLst>
        <pc:spChg chg="add mod">
          <ac:chgData name="Andrea Castro Troya" userId="S::acastro@aenor.com::58fec591-b333-4c59-a2df-1c57e39d4266" providerId="AD" clId="Web-{5018CFF2-AD74-9A2D-AC05-EE17680386F4}" dt="2024-09-13T12:52:48.775" v="123" actId="1076"/>
          <ac:spMkLst>
            <pc:docMk/>
            <pc:sldMk cId="3507371764" sldId="2447"/>
            <ac:spMk id="3" creationId="{8D0FB960-6059-446B-95AD-429679DDAB84}"/>
          </ac:spMkLst>
        </pc:spChg>
        <pc:spChg chg="mod">
          <ac:chgData name="Andrea Castro Troya" userId="S::acastro@aenor.com::58fec591-b333-4c59-a2df-1c57e39d4266" providerId="AD" clId="Web-{5018CFF2-AD74-9A2D-AC05-EE17680386F4}" dt="2024-09-13T12:48:31.735" v="48" actId="1076"/>
          <ac:spMkLst>
            <pc:docMk/>
            <pc:sldMk cId="3507371764" sldId="2447"/>
            <ac:spMk id="4" creationId="{9E312FE7-A2CE-48CA-B86B-F83B7E492A64}"/>
          </ac:spMkLst>
        </pc:spChg>
        <pc:spChg chg="del">
          <ac:chgData name="Andrea Castro Troya" userId="S::acastro@aenor.com::58fec591-b333-4c59-a2df-1c57e39d4266" providerId="AD" clId="Web-{5018CFF2-AD74-9A2D-AC05-EE17680386F4}" dt="2024-09-13T12:48:36.423" v="50"/>
          <ac:spMkLst>
            <pc:docMk/>
            <pc:sldMk cId="3507371764" sldId="2447"/>
            <ac:spMk id="6" creationId="{494DA49E-DC74-46EA-B939-3085F78B11AF}"/>
          </ac:spMkLst>
        </pc:spChg>
        <pc:spChg chg="mod">
          <ac:chgData name="Andrea Castro Troya" userId="S::acastro@aenor.com::58fec591-b333-4c59-a2df-1c57e39d4266" providerId="AD" clId="Web-{5018CFF2-AD74-9A2D-AC05-EE17680386F4}" dt="2024-09-13T12:49:12.721" v="62" actId="20577"/>
          <ac:spMkLst>
            <pc:docMk/>
            <pc:sldMk cId="3507371764" sldId="2447"/>
            <ac:spMk id="11" creationId="{424A30C1-DE06-42E0-A897-C1328FBE17E9}"/>
          </ac:spMkLst>
        </pc:spChg>
        <pc:spChg chg="del">
          <ac:chgData name="Andrea Castro Troya" userId="S::acastro@aenor.com::58fec591-b333-4c59-a2df-1c57e39d4266" providerId="AD" clId="Web-{5018CFF2-AD74-9A2D-AC05-EE17680386F4}" dt="2024-09-13T12:48:37.579" v="51"/>
          <ac:spMkLst>
            <pc:docMk/>
            <pc:sldMk cId="3507371764" sldId="2447"/>
            <ac:spMk id="12" creationId="{8D0FB960-6059-446B-95AD-429679DDAB84}"/>
          </ac:spMkLst>
        </pc:spChg>
        <pc:picChg chg="add mod">
          <ac:chgData name="Andrea Castro Troya" userId="S::acastro@aenor.com::58fec591-b333-4c59-a2df-1c57e39d4266" providerId="AD" clId="Web-{5018CFF2-AD74-9A2D-AC05-EE17680386F4}" dt="2024-09-13T12:53:50.668" v="135" actId="1076"/>
          <ac:picMkLst>
            <pc:docMk/>
            <pc:sldMk cId="3507371764" sldId="2447"/>
            <ac:picMk id="7" creationId="{2D3787F2-4FBE-10D2-2014-E51105627BDD}"/>
          </ac:picMkLst>
        </pc:picChg>
        <pc:picChg chg="del">
          <ac:chgData name="Andrea Castro Troya" userId="S::acastro@aenor.com::58fec591-b333-4c59-a2df-1c57e39d4266" providerId="AD" clId="Web-{5018CFF2-AD74-9A2D-AC05-EE17680386F4}" dt="2024-09-13T12:48:39.626" v="53"/>
          <ac:picMkLst>
            <pc:docMk/>
            <pc:sldMk cId="3507371764" sldId="2447"/>
            <ac:picMk id="10" creationId="{DAC0FEF2-480E-4D1B-B524-08451014FA98}"/>
          </ac:picMkLst>
        </pc:picChg>
        <pc:picChg chg="del">
          <ac:chgData name="Andrea Castro Troya" userId="S::acastro@aenor.com::58fec591-b333-4c59-a2df-1c57e39d4266" providerId="AD" clId="Web-{5018CFF2-AD74-9A2D-AC05-EE17680386F4}" dt="2024-09-13T12:48:38.735" v="52"/>
          <ac:picMkLst>
            <pc:docMk/>
            <pc:sldMk cId="3507371764" sldId="2447"/>
            <ac:picMk id="13" creationId="{59F32520-B60E-47FB-9FBD-A69264318212}"/>
          </ac:picMkLst>
        </pc:picChg>
      </pc:sldChg>
      <pc:sldChg chg="add del replId">
        <pc:chgData name="Andrea Castro Troya" userId="S::acastro@aenor.com::58fec591-b333-4c59-a2df-1c57e39d4266" providerId="AD" clId="Web-{5018CFF2-AD74-9A2D-AC05-EE17680386F4}" dt="2024-09-13T12:51:18.584" v="102"/>
        <pc:sldMkLst>
          <pc:docMk/>
          <pc:sldMk cId="1328490744" sldId="2448"/>
        </pc:sldMkLst>
      </pc:sldChg>
      <pc:sldChg chg="add del replId">
        <pc:chgData name="Andrea Castro Troya" userId="S::acastro@aenor.com::58fec591-b333-4c59-a2df-1c57e39d4266" providerId="AD" clId="Web-{5018CFF2-AD74-9A2D-AC05-EE17680386F4}" dt="2024-09-13T12:51:14.662" v="100"/>
        <pc:sldMkLst>
          <pc:docMk/>
          <pc:sldMk cId="3420635801" sldId="244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6AD7C-A9EC-4F53-88F7-963AF2937FC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61E4FA4-E3F6-4F3C-8A69-42C4295CDA99}">
      <dgm:prSet phldrT="[Text]"/>
      <dgm:spPr/>
      <dgm:t>
        <a:bodyPr/>
        <a:lstStyle/>
        <a:p>
          <a:r>
            <a:rPr lang="en-US" dirty="0"/>
            <a:t>Unintended, </a:t>
          </a:r>
          <a:r>
            <a:rPr lang="en-US" dirty="0" err="1"/>
            <a:t>unfavourable</a:t>
          </a:r>
          <a:r>
            <a:rPr lang="en-US" dirty="0"/>
            <a:t> reaction in animals to a veterinary or human medicine</a:t>
          </a:r>
          <a:endParaRPr lang="en-GB" dirty="0"/>
        </a:p>
      </dgm:t>
    </dgm:pt>
    <dgm:pt modelId="{3418EE03-848B-4816-A6D4-F51ED2AD9A29}" type="parTrans" cxnId="{F085946F-D26C-4011-BD40-1975BEB19F79}">
      <dgm:prSet/>
      <dgm:spPr/>
      <dgm:t>
        <a:bodyPr/>
        <a:lstStyle/>
        <a:p>
          <a:endParaRPr lang="en-GB"/>
        </a:p>
      </dgm:t>
    </dgm:pt>
    <dgm:pt modelId="{42872792-1292-4646-B545-AB11FEC2B12A}" type="sibTrans" cxnId="{F085946F-D26C-4011-BD40-1975BEB19F79}">
      <dgm:prSet/>
      <dgm:spPr/>
      <dgm:t>
        <a:bodyPr/>
        <a:lstStyle/>
        <a:p>
          <a:endParaRPr lang="en-GB"/>
        </a:p>
      </dgm:t>
    </dgm:pt>
    <dgm:pt modelId="{009380A0-004B-48AE-A4E7-A33E872F2BA5}">
      <dgm:prSet phldrT="[Text]"/>
      <dgm:spPr/>
      <dgm:t>
        <a:bodyPr/>
        <a:lstStyle/>
        <a:p>
          <a:r>
            <a:rPr lang="en-US" b="1" dirty="0"/>
            <a:t>Lack of efficacy </a:t>
          </a:r>
          <a:r>
            <a:rPr lang="en-US" dirty="0"/>
            <a:t>of a veterinary medicine </a:t>
          </a:r>
          <a:endParaRPr lang="en-GB" dirty="0"/>
        </a:p>
      </dgm:t>
    </dgm:pt>
    <dgm:pt modelId="{20EFA9A1-A24C-45D5-8A60-4A5725FC7DA2}" type="parTrans" cxnId="{A2658F25-1353-4EFC-A425-8AAD18C4D4E6}">
      <dgm:prSet/>
      <dgm:spPr/>
      <dgm:t>
        <a:bodyPr/>
        <a:lstStyle/>
        <a:p>
          <a:endParaRPr lang="en-GB"/>
        </a:p>
      </dgm:t>
    </dgm:pt>
    <dgm:pt modelId="{39D71728-8342-496E-A5B0-7758D6F5BECB}" type="sibTrans" cxnId="{A2658F25-1353-4EFC-A425-8AAD18C4D4E6}">
      <dgm:prSet/>
      <dgm:spPr/>
      <dgm:t>
        <a:bodyPr/>
        <a:lstStyle/>
        <a:p>
          <a:endParaRPr lang="en-GB"/>
        </a:p>
      </dgm:t>
    </dgm:pt>
    <dgm:pt modelId="{AA566B66-1C37-40E1-AF4F-2B4C69430EC3}">
      <dgm:prSet phldrT="[Text]"/>
      <dgm:spPr/>
      <dgm:t>
        <a:bodyPr/>
        <a:lstStyle/>
        <a:p>
          <a:r>
            <a:rPr lang="en-US" dirty="0"/>
            <a:t>Any </a:t>
          </a:r>
          <a:r>
            <a:rPr lang="en-US" b="1" dirty="0">
              <a:solidFill>
                <a:srgbClr val="FFFF00"/>
              </a:solidFill>
            </a:rPr>
            <a:t>environmental</a:t>
          </a:r>
          <a:r>
            <a:rPr lang="en-US" dirty="0"/>
            <a:t> incidents after applying a veterinary medicine</a:t>
          </a:r>
        </a:p>
      </dgm:t>
    </dgm:pt>
    <dgm:pt modelId="{CE637B9D-821B-4A0E-AEE5-706EC8CB7FF6}" type="parTrans" cxnId="{42A53D0C-9B95-48C2-8B30-DE473114B49C}">
      <dgm:prSet/>
      <dgm:spPr/>
      <dgm:t>
        <a:bodyPr/>
        <a:lstStyle/>
        <a:p>
          <a:endParaRPr lang="en-GB"/>
        </a:p>
      </dgm:t>
    </dgm:pt>
    <dgm:pt modelId="{DB3159B3-A07E-45C9-9DED-6402166F566F}" type="sibTrans" cxnId="{42A53D0C-9B95-48C2-8B30-DE473114B49C}">
      <dgm:prSet/>
      <dgm:spPr/>
      <dgm:t>
        <a:bodyPr/>
        <a:lstStyle/>
        <a:p>
          <a:endParaRPr lang="en-GB"/>
        </a:p>
      </dgm:t>
    </dgm:pt>
    <dgm:pt modelId="{1CA35AA6-2F22-4944-8CE3-B14B097F2CAB}">
      <dgm:prSet phldrT="[Text]"/>
      <dgm:spPr/>
      <dgm:t>
        <a:bodyPr/>
        <a:lstStyle/>
        <a:p>
          <a:r>
            <a:rPr lang="en-US" dirty="0"/>
            <a:t>Any noxious reaction to </a:t>
          </a:r>
          <a:r>
            <a:rPr lang="en-US" b="1" dirty="0">
              <a:solidFill>
                <a:srgbClr val="FFFF00"/>
              </a:solidFill>
            </a:rPr>
            <a:t>humans</a:t>
          </a:r>
        </a:p>
      </dgm:t>
    </dgm:pt>
    <dgm:pt modelId="{FE101BD6-3FEF-4DBF-B125-8A1861D0424D}" type="parTrans" cxnId="{3539EE44-5257-4FDE-B624-0C5AD8CBC2BD}">
      <dgm:prSet/>
      <dgm:spPr/>
      <dgm:t>
        <a:bodyPr/>
        <a:lstStyle/>
        <a:p>
          <a:endParaRPr lang="en-GB"/>
        </a:p>
      </dgm:t>
    </dgm:pt>
    <dgm:pt modelId="{A87EFFFA-D902-47DA-BAA7-FB236FA6C418}" type="sibTrans" cxnId="{3539EE44-5257-4FDE-B624-0C5AD8CBC2BD}">
      <dgm:prSet/>
      <dgm:spPr/>
      <dgm:t>
        <a:bodyPr/>
        <a:lstStyle/>
        <a:p>
          <a:endParaRPr lang="en-GB"/>
        </a:p>
      </dgm:t>
    </dgm:pt>
    <dgm:pt modelId="{BCED0F91-A659-4C6D-B4C2-4EFDEAFA6470}">
      <dgm:prSet phldrT="[Text]"/>
      <dgm:spPr/>
      <dgm:t>
        <a:bodyPr/>
        <a:lstStyle/>
        <a:p>
          <a:r>
            <a:rPr lang="en-US" dirty="0"/>
            <a:t>Exceeding the MRL when withdrawal period was respected</a:t>
          </a:r>
        </a:p>
      </dgm:t>
    </dgm:pt>
    <dgm:pt modelId="{7A128D80-C027-4BBF-80B2-7E8AAC36A026}" type="parTrans" cxnId="{11A4749A-F086-4B7C-846F-712DC457FB57}">
      <dgm:prSet/>
      <dgm:spPr/>
      <dgm:t>
        <a:bodyPr/>
        <a:lstStyle/>
        <a:p>
          <a:endParaRPr lang="en-GB"/>
        </a:p>
      </dgm:t>
    </dgm:pt>
    <dgm:pt modelId="{05F8176C-BE16-46DB-96DE-9A37D859287F}" type="sibTrans" cxnId="{11A4749A-F086-4B7C-846F-712DC457FB57}">
      <dgm:prSet/>
      <dgm:spPr/>
      <dgm:t>
        <a:bodyPr/>
        <a:lstStyle/>
        <a:p>
          <a:endParaRPr lang="en-GB"/>
        </a:p>
      </dgm:t>
    </dgm:pt>
    <dgm:pt modelId="{89F8A6F4-5B7B-4916-A231-B5D87ED62E39}">
      <dgm:prSet phldrT="[Text]"/>
      <dgm:spPr/>
      <dgm:t>
        <a:bodyPr/>
        <a:lstStyle/>
        <a:p>
          <a:r>
            <a:rPr lang="en-US" dirty="0"/>
            <a:t>Any suspected transmission of an infectious agent via the medicine</a:t>
          </a:r>
        </a:p>
      </dgm:t>
    </dgm:pt>
    <dgm:pt modelId="{D47EB2B3-CA2D-4C02-9C49-6CEB51888425}" type="parTrans" cxnId="{02853DA6-692F-414B-AACD-A6927E4B3825}">
      <dgm:prSet/>
      <dgm:spPr/>
      <dgm:t>
        <a:bodyPr/>
        <a:lstStyle/>
        <a:p>
          <a:endParaRPr lang="en-GB"/>
        </a:p>
      </dgm:t>
    </dgm:pt>
    <dgm:pt modelId="{28EB3569-C8AB-46B6-948C-AF34CB43C354}" type="sibTrans" cxnId="{02853DA6-692F-414B-AACD-A6927E4B3825}">
      <dgm:prSet/>
      <dgm:spPr/>
      <dgm:t>
        <a:bodyPr/>
        <a:lstStyle/>
        <a:p>
          <a:endParaRPr lang="en-GB"/>
        </a:p>
      </dgm:t>
    </dgm:pt>
    <dgm:pt modelId="{6AFD968A-4C7B-4949-BF4E-614DFCC27ED7}" type="pres">
      <dgm:prSet presAssocID="{5296AD7C-A9EC-4F53-88F7-963AF2937FC0}" presName="Name0" presStyleCnt="0">
        <dgm:presLayoutVars>
          <dgm:chMax val="7"/>
          <dgm:chPref val="7"/>
          <dgm:dir/>
        </dgm:presLayoutVars>
      </dgm:prSet>
      <dgm:spPr/>
    </dgm:pt>
    <dgm:pt modelId="{31161598-2E99-4A25-BC74-17820376D112}" type="pres">
      <dgm:prSet presAssocID="{5296AD7C-A9EC-4F53-88F7-963AF2937FC0}" presName="Name1" presStyleCnt="0"/>
      <dgm:spPr/>
    </dgm:pt>
    <dgm:pt modelId="{E6E673D8-F68B-41EA-8896-0B02F6C9BD8A}" type="pres">
      <dgm:prSet presAssocID="{5296AD7C-A9EC-4F53-88F7-963AF2937FC0}" presName="cycle" presStyleCnt="0"/>
      <dgm:spPr/>
    </dgm:pt>
    <dgm:pt modelId="{9DE5BF74-F10D-4219-B273-AD31F3513AB6}" type="pres">
      <dgm:prSet presAssocID="{5296AD7C-A9EC-4F53-88F7-963AF2937FC0}" presName="srcNode" presStyleLbl="node1" presStyleIdx="0" presStyleCnt="6"/>
      <dgm:spPr/>
    </dgm:pt>
    <dgm:pt modelId="{51A75133-46DD-4A8D-8131-84FD498D41F3}" type="pres">
      <dgm:prSet presAssocID="{5296AD7C-A9EC-4F53-88F7-963AF2937FC0}" presName="conn" presStyleLbl="parChTrans1D2" presStyleIdx="0" presStyleCnt="1"/>
      <dgm:spPr/>
    </dgm:pt>
    <dgm:pt modelId="{70DD336E-5E4C-4B70-8601-BF6004317DA2}" type="pres">
      <dgm:prSet presAssocID="{5296AD7C-A9EC-4F53-88F7-963AF2937FC0}" presName="extraNode" presStyleLbl="node1" presStyleIdx="0" presStyleCnt="6"/>
      <dgm:spPr/>
    </dgm:pt>
    <dgm:pt modelId="{8FBE2D77-5B0E-4A4D-86E3-A570288F89B0}" type="pres">
      <dgm:prSet presAssocID="{5296AD7C-A9EC-4F53-88F7-963AF2937FC0}" presName="dstNode" presStyleLbl="node1" presStyleIdx="0" presStyleCnt="6"/>
      <dgm:spPr/>
    </dgm:pt>
    <dgm:pt modelId="{A31A18A8-59AC-4D86-BCA3-418A794C19F0}" type="pres">
      <dgm:prSet presAssocID="{861E4FA4-E3F6-4F3C-8A69-42C4295CDA99}" presName="text_1" presStyleLbl="node1" presStyleIdx="0" presStyleCnt="6" custLinFactNeighborX="420" custLinFactNeighborY="4163">
        <dgm:presLayoutVars>
          <dgm:bulletEnabled val="1"/>
        </dgm:presLayoutVars>
      </dgm:prSet>
      <dgm:spPr/>
    </dgm:pt>
    <dgm:pt modelId="{9CC5CFC4-0290-46C7-AA4D-9B8E27221D3E}" type="pres">
      <dgm:prSet presAssocID="{861E4FA4-E3F6-4F3C-8A69-42C4295CDA99}" presName="accent_1" presStyleCnt="0"/>
      <dgm:spPr/>
    </dgm:pt>
    <dgm:pt modelId="{CD04DB5F-7094-41F9-81F1-88451018A60C}" type="pres">
      <dgm:prSet presAssocID="{861E4FA4-E3F6-4F3C-8A69-42C4295CDA99}" presName="accentRepeatNode" presStyleLbl="solidFgAcc1" presStyleIdx="0" presStyleCnt="6"/>
      <dgm:spPr/>
    </dgm:pt>
    <dgm:pt modelId="{EBB3077A-C06A-4664-A3D5-109D31229CD9}" type="pres">
      <dgm:prSet presAssocID="{009380A0-004B-48AE-A4E7-A33E872F2BA5}" presName="text_2" presStyleLbl="node1" presStyleIdx="1" presStyleCnt="6">
        <dgm:presLayoutVars>
          <dgm:bulletEnabled val="1"/>
        </dgm:presLayoutVars>
      </dgm:prSet>
      <dgm:spPr/>
    </dgm:pt>
    <dgm:pt modelId="{84BF26B4-04D1-41F5-8C48-E9151DF8C74C}" type="pres">
      <dgm:prSet presAssocID="{009380A0-004B-48AE-A4E7-A33E872F2BA5}" presName="accent_2" presStyleCnt="0"/>
      <dgm:spPr/>
    </dgm:pt>
    <dgm:pt modelId="{B2F7EF5A-42BA-456D-9233-CBB21F9DCF53}" type="pres">
      <dgm:prSet presAssocID="{009380A0-004B-48AE-A4E7-A33E872F2BA5}" presName="accentRepeatNode" presStyleLbl="solidFgAcc1" presStyleIdx="1" presStyleCnt="6"/>
      <dgm:spPr/>
    </dgm:pt>
    <dgm:pt modelId="{7CA5BEBE-59C9-4E31-AE2A-FCFA4454EA26}" type="pres">
      <dgm:prSet presAssocID="{AA566B66-1C37-40E1-AF4F-2B4C69430EC3}" presName="text_3" presStyleLbl="node1" presStyleIdx="2" presStyleCnt="6">
        <dgm:presLayoutVars>
          <dgm:bulletEnabled val="1"/>
        </dgm:presLayoutVars>
      </dgm:prSet>
      <dgm:spPr/>
    </dgm:pt>
    <dgm:pt modelId="{8BA00056-6601-4FF0-88E7-30ED7F04484B}" type="pres">
      <dgm:prSet presAssocID="{AA566B66-1C37-40E1-AF4F-2B4C69430EC3}" presName="accent_3" presStyleCnt="0"/>
      <dgm:spPr/>
    </dgm:pt>
    <dgm:pt modelId="{7E36C8E2-AD4A-4124-9A77-AA7F0C9760F8}" type="pres">
      <dgm:prSet presAssocID="{AA566B66-1C37-40E1-AF4F-2B4C69430EC3}" presName="accentRepeatNode" presStyleLbl="solidFgAcc1" presStyleIdx="2" presStyleCnt="6"/>
      <dgm:spPr/>
    </dgm:pt>
    <dgm:pt modelId="{6FA290B4-CE31-4C75-BAA2-350581B5DFED}" type="pres">
      <dgm:prSet presAssocID="{1CA35AA6-2F22-4944-8CE3-B14B097F2CAB}" presName="text_4" presStyleLbl="node1" presStyleIdx="3" presStyleCnt="6">
        <dgm:presLayoutVars>
          <dgm:bulletEnabled val="1"/>
        </dgm:presLayoutVars>
      </dgm:prSet>
      <dgm:spPr/>
    </dgm:pt>
    <dgm:pt modelId="{CF21CFFB-C29E-4C72-8BDB-01506C9DC67E}" type="pres">
      <dgm:prSet presAssocID="{1CA35AA6-2F22-4944-8CE3-B14B097F2CAB}" presName="accent_4" presStyleCnt="0"/>
      <dgm:spPr/>
    </dgm:pt>
    <dgm:pt modelId="{002ABF4F-09D0-48A9-9FA7-B93B606DD02F}" type="pres">
      <dgm:prSet presAssocID="{1CA35AA6-2F22-4944-8CE3-B14B097F2CAB}" presName="accentRepeatNode" presStyleLbl="solidFgAcc1" presStyleIdx="3" presStyleCnt="6"/>
      <dgm:spPr/>
    </dgm:pt>
    <dgm:pt modelId="{697F80A6-739E-46C1-B7A8-ABC1A3325588}" type="pres">
      <dgm:prSet presAssocID="{BCED0F91-A659-4C6D-B4C2-4EFDEAFA6470}" presName="text_5" presStyleLbl="node1" presStyleIdx="4" presStyleCnt="6">
        <dgm:presLayoutVars>
          <dgm:bulletEnabled val="1"/>
        </dgm:presLayoutVars>
      </dgm:prSet>
      <dgm:spPr/>
    </dgm:pt>
    <dgm:pt modelId="{65CC507E-DACC-4665-9E0C-3F75217FCAD0}" type="pres">
      <dgm:prSet presAssocID="{BCED0F91-A659-4C6D-B4C2-4EFDEAFA6470}" presName="accent_5" presStyleCnt="0"/>
      <dgm:spPr/>
    </dgm:pt>
    <dgm:pt modelId="{989DC285-43AD-4630-A85E-5D9F5C5E6801}" type="pres">
      <dgm:prSet presAssocID="{BCED0F91-A659-4C6D-B4C2-4EFDEAFA6470}" presName="accentRepeatNode" presStyleLbl="solidFgAcc1" presStyleIdx="4" presStyleCnt="6"/>
      <dgm:spPr/>
    </dgm:pt>
    <dgm:pt modelId="{32002815-90B2-4E0F-9890-66D3FAE4E08F}" type="pres">
      <dgm:prSet presAssocID="{89F8A6F4-5B7B-4916-A231-B5D87ED62E39}" presName="text_6" presStyleLbl="node1" presStyleIdx="5" presStyleCnt="6">
        <dgm:presLayoutVars>
          <dgm:bulletEnabled val="1"/>
        </dgm:presLayoutVars>
      </dgm:prSet>
      <dgm:spPr/>
    </dgm:pt>
    <dgm:pt modelId="{9F0C4B98-F563-45FB-9AF3-29A4CBCCACE6}" type="pres">
      <dgm:prSet presAssocID="{89F8A6F4-5B7B-4916-A231-B5D87ED62E39}" presName="accent_6" presStyleCnt="0"/>
      <dgm:spPr/>
    </dgm:pt>
    <dgm:pt modelId="{3B7CF105-8859-41CF-8500-898202B4DBBD}" type="pres">
      <dgm:prSet presAssocID="{89F8A6F4-5B7B-4916-A231-B5D87ED62E39}" presName="accentRepeatNode" presStyleLbl="solidFgAcc1" presStyleIdx="5" presStyleCnt="6"/>
      <dgm:spPr/>
    </dgm:pt>
  </dgm:ptLst>
  <dgm:cxnLst>
    <dgm:cxn modelId="{42A53D0C-9B95-48C2-8B30-DE473114B49C}" srcId="{5296AD7C-A9EC-4F53-88F7-963AF2937FC0}" destId="{AA566B66-1C37-40E1-AF4F-2B4C69430EC3}" srcOrd="2" destOrd="0" parTransId="{CE637B9D-821B-4A0E-AEE5-706EC8CB7FF6}" sibTransId="{DB3159B3-A07E-45C9-9DED-6402166F566F}"/>
    <dgm:cxn modelId="{CA7F1711-4D83-4890-8137-8AC269759AED}" type="presOf" srcId="{AA566B66-1C37-40E1-AF4F-2B4C69430EC3}" destId="{7CA5BEBE-59C9-4E31-AE2A-FCFA4454EA26}" srcOrd="0" destOrd="0" presId="urn:microsoft.com/office/officeart/2008/layout/VerticalCurvedList"/>
    <dgm:cxn modelId="{A28CEC12-8CF6-4487-8007-128A1CED7C92}" type="presOf" srcId="{BCED0F91-A659-4C6D-B4C2-4EFDEAFA6470}" destId="{697F80A6-739E-46C1-B7A8-ABC1A3325588}" srcOrd="0" destOrd="0" presId="urn:microsoft.com/office/officeart/2008/layout/VerticalCurvedList"/>
    <dgm:cxn modelId="{2C8B4120-C314-4375-BA60-9DCD860F5359}" type="presOf" srcId="{009380A0-004B-48AE-A4E7-A33E872F2BA5}" destId="{EBB3077A-C06A-4664-A3D5-109D31229CD9}" srcOrd="0" destOrd="0" presId="urn:microsoft.com/office/officeart/2008/layout/VerticalCurvedList"/>
    <dgm:cxn modelId="{A2658F25-1353-4EFC-A425-8AAD18C4D4E6}" srcId="{5296AD7C-A9EC-4F53-88F7-963AF2937FC0}" destId="{009380A0-004B-48AE-A4E7-A33E872F2BA5}" srcOrd="1" destOrd="0" parTransId="{20EFA9A1-A24C-45D5-8A60-4A5725FC7DA2}" sibTransId="{39D71728-8342-496E-A5B0-7758D6F5BECB}"/>
    <dgm:cxn modelId="{4ACFE344-9866-48AE-AD94-E4BDF7D41FDC}" type="presOf" srcId="{861E4FA4-E3F6-4F3C-8A69-42C4295CDA99}" destId="{A31A18A8-59AC-4D86-BCA3-418A794C19F0}" srcOrd="0" destOrd="0" presId="urn:microsoft.com/office/officeart/2008/layout/VerticalCurvedList"/>
    <dgm:cxn modelId="{3539EE44-5257-4FDE-B624-0C5AD8CBC2BD}" srcId="{5296AD7C-A9EC-4F53-88F7-963AF2937FC0}" destId="{1CA35AA6-2F22-4944-8CE3-B14B097F2CAB}" srcOrd="3" destOrd="0" parTransId="{FE101BD6-3FEF-4DBF-B125-8A1861D0424D}" sibTransId="{A87EFFFA-D902-47DA-BAA7-FB236FA6C418}"/>
    <dgm:cxn modelId="{F085946F-D26C-4011-BD40-1975BEB19F79}" srcId="{5296AD7C-A9EC-4F53-88F7-963AF2937FC0}" destId="{861E4FA4-E3F6-4F3C-8A69-42C4295CDA99}" srcOrd="0" destOrd="0" parTransId="{3418EE03-848B-4816-A6D4-F51ED2AD9A29}" sibTransId="{42872792-1292-4646-B545-AB11FEC2B12A}"/>
    <dgm:cxn modelId="{5123EC98-929A-470C-AB8E-CAB2E103F671}" type="presOf" srcId="{42872792-1292-4646-B545-AB11FEC2B12A}" destId="{51A75133-46DD-4A8D-8131-84FD498D41F3}" srcOrd="0" destOrd="0" presId="urn:microsoft.com/office/officeart/2008/layout/VerticalCurvedList"/>
    <dgm:cxn modelId="{11A4749A-F086-4B7C-846F-712DC457FB57}" srcId="{5296AD7C-A9EC-4F53-88F7-963AF2937FC0}" destId="{BCED0F91-A659-4C6D-B4C2-4EFDEAFA6470}" srcOrd="4" destOrd="0" parTransId="{7A128D80-C027-4BBF-80B2-7E8AAC36A026}" sibTransId="{05F8176C-BE16-46DB-96DE-9A37D859287F}"/>
    <dgm:cxn modelId="{02853DA6-692F-414B-AACD-A6927E4B3825}" srcId="{5296AD7C-A9EC-4F53-88F7-963AF2937FC0}" destId="{89F8A6F4-5B7B-4916-A231-B5D87ED62E39}" srcOrd="5" destOrd="0" parTransId="{D47EB2B3-CA2D-4C02-9C49-6CEB51888425}" sibTransId="{28EB3569-C8AB-46B6-948C-AF34CB43C354}"/>
    <dgm:cxn modelId="{4AEE7FA9-06C7-4119-8AF0-56C76F115C3E}" type="presOf" srcId="{89F8A6F4-5B7B-4916-A231-B5D87ED62E39}" destId="{32002815-90B2-4E0F-9890-66D3FAE4E08F}" srcOrd="0" destOrd="0" presId="urn:microsoft.com/office/officeart/2008/layout/VerticalCurvedList"/>
    <dgm:cxn modelId="{A2DBFAE1-EA05-4AB9-AF12-834F01FAE7F6}" type="presOf" srcId="{5296AD7C-A9EC-4F53-88F7-963AF2937FC0}" destId="{6AFD968A-4C7B-4949-BF4E-614DFCC27ED7}" srcOrd="0" destOrd="0" presId="urn:microsoft.com/office/officeart/2008/layout/VerticalCurvedList"/>
    <dgm:cxn modelId="{BDACB3F9-4F21-408D-B3B0-C9A022ABB373}" type="presOf" srcId="{1CA35AA6-2F22-4944-8CE3-B14B097F2CAB}" destId="{6FA290B4-CE31-4C75-BAA2-350581B5DFED}" srcOrd="0" destOrd="0" presId="urn:microsoft.com/office/officeart/2008/layout/VerticalCurvedList"/>
    <dgm:cxn modelId="{FDF22870-2617-463C-9F50-43FF1BB24D3F}" type="presParOf" srcId="{6AFD968A-4C7B-4949-BF4E-614DFCC27ED7}" destId="{31161598-2E99-4A25-BC74-17820376D112}" srcOrd="0" destOrd="0" presId="urn:microsoft.com/office/officeart/2008/layout/VerticalCurvedList"/>
    <dgm:cxn modelId="{4362D089-B618-4FAE-8F75-A1EC6D20E26E}" type="presParOf" srcId="{31161598-2E99-4A25-BC74-17820376D112}" destId="{E6E673D8-F68B-41EA-8896-0B02F6C9BD8A}" srcOrd="0" destOrd="0" presId="urn:microsoft.com/office/officeart/2008/layout/VerticalCurvedList"/>
    <dgm:cxn modelId="{363B4A6D-FC81-4C23-8592-490A801B5CC7}" type="presParOf" srcId="{E6E673D8-F68B-41EA-8896-0B02F6C9BD8A}" destId="{9DE5BF74-F10D-4219-B273-AD31F3513AB6}" srcOrd="0" destOrd="0" presId="urn:microsoft.com/office/officeart/2008/layout/VerticalCurvedList"/>
    <dgm:cxn modelId="{27AB6EB4-168D-4E6B-908C-A651B37581B2}" type="presParOf" srcId="{E6E673D8-F68B-41EA-8896-0B02F6C9BD8A}" destId="{51A75133-46DD-4A8D-8131-84FD498D41F3}" srcOrd="1" destOrd="0" presId="urn:microsoft.com/office/officeart/2008/layout/VerticalCurvedList"/>
    <dgm:cxn modelId="{78110CEE-952E-4608-90EB-CBA4164C438A}" type="presParOf" srcId="{E6E673D8-F68B-41EA-8896-0B02F6C9BD8A}" destId="{70DD336E-5E4C-4B70-8601-BF6004317DA2}" srcOrd="2" destOrd="0" presId="urn:microsoft.com/office/officeart/2008/layout/VerticalCurvedList"/>
    <dgm:cxn modelId="{EF627A9C-2CB1-4674-893A-9C2260D86DC6}" type="presParOf" srcId="{E6E673D8-F68B-41EA-8896-0B02F6C9BD8A}" destId="{8FBE2D77-5B0E-4A4D-86E3-A570288F89B0}" srcOrd="3" destOrd="0" presId="urn:microsoft.com/office/officeart/2008/layout/VerticalCurvedList"/>
    <dgm:cxn modelId="{4FB15A2B-1A6D-4189-9CEF-CC0E1F8E3294}" type="presParOf" srcId="{31161598-2E99-4A25-BC74-17820376D112}" destId="{A31A18A8-59AC-4D86-BCA3-418A794C19F0}" srcOrd="1" destOrd="0" presId="urn:microsoft.com/office/officeart/2008/layout/VerticalCurvedList"/>
    <dgm:cxn modelId="{395F517D-374E-40B4-A11E-E86B4E865941}" type="presParOf" srcId="{31161598-2E99-4A25-BC74-17820376D112}" destId="{9CC5CFC4-0290-46C7-AA4D-9B8E27221D3E}" srcOrd="2" destOrd="0" presId="urn:microsoft.com/office/officeart/2008/layout/VerticalCurvedList"/>
    <dgm:cxn modelId="{0A502258-E554-4D10-85DB-CBB0B2F394F0}" type="presParOf" srcId="{9CC5CFC4-0290-46C7-AA4D-9B8E27221D3E}" destId="{CD04DB5F-7094-41F9-81F1-88451018A60C}" srcOrd="0" destOrd="0" presId="urn:microsoft.com/office/officeart/2008/layout/VerticalCurvedList"/>
    <dgm:cxn modelId="{A00A8970-18EA-4650-AF51-CE229ACCD761}" type="presParOf" srcId="{31161598-2E99-4A25-BC74-17820376D112}" destId="{EBB3077A-C06A-4664-A3D5-109D31229CD9}" srcOrd="3" destOrd="0" presId="urn:microsoft.com/office/officeart/2008/layout/VerticalCurvedList"/>
    <dgm:cxn modelId="{C4073B6A-8DC8-43BC-910D-6163F4AF07FB}" type="presParOf" srcId="{31161598-2E99-4A25-BC74-17820376D112}" destId="{84BF26B4-04D1-41F5-8C48-E9151DF8C74C}" srcOrd="4" destOrd="0" presId="urn:microsoft.com/office/officeart/2008/layout/VerticalCurvedList"/>
    <dgm:cxn modelId="{93E2249A-BCE7-4BBA-B18A-0AEC13BCC8F0}" type="presParOf" srcId="{84BF26B4-04D1-41F5-8C48-E9151DF8C74C}" destId="{B2F7EF5A-42BA-456D-9233-CBB21F9DCF53}" srcOrd="0" destOrd="0" presId="urn:microsoft.com/office/officeart/2008/layout/VerticalCurvedList"/>
    <dgm:cxn modelId="{DBFB267E-5E07-4B9A-969B-4FFDF87EF031}" type="presParOf" srcId="{31161598-2E99-4A25-BC74-17820376D112}" destId="{7CA5BEBE-59C9-4E31-AE2A-FCFA4454EA26}" srcOrd="5" destOrd="0" presId="urn:microsoft.com/office/officeart/2008/layout/VerticalCurvedList"/>
    <dgm:cxn modelId="{286075A5-8607-4975-BBD8-99C7741E1116}" type="presParOf" srcId="{31161598-2E99-4A25-BC74-17820376D112}" destId="{8BA00056-6601-4FF0-88E7-30ED7F04484B}" srcOrd="6" destOrd="0" presId="urn:microsoft.com/office/officeart/2008/layout/VerticalCurvedList"/>
    <dgm:cxn modelId="{B630AB61-98EE-4E22-AE64-72F287C3D0E7}" type="presParOf" srcId="{8BA00056-6601-4FF0-88E7-30ED7F04484B}" destId="{7E36C8E2-AD4A-4124-9A77-AA7F0C9760F8}" srcOrd="0" destOrd="0" presId="urn:microsoft.com/office/officeart/2008/layout/VerticalCurvedList"/>
    <dgm:cxn modelId="{1D01B8C7-AD38-438E-BA7F-7BBC4D762050}" type="presParOf" srcId="{31161598-2E99-4A25-BC74-17820376D112}" destId="{6FA290B4-CE31-4C75-BAA2-350581B5DFED}" srcOrd="7" destOrd="0" presId="urn:microsoft.com/office/officeart/2008/layout/VerticalCurvedList"/>
    <dgm:cxn modelId="{23F1BCB8-137A-410A-890C-5C96B1DCBDA4}" type="presParOf" srcId="{31161598-2E99-4A25-BC74-17820376D112}" destId="{CF21CFFB-C29E-4C72-8BDB-01506C9DC67E}" srcOrd="8" destOrd="0" presId="urn:microsoft.com/office/officeart/2008/layout/VerticalCurvedList"/>
    <dgm:cxn modelId="{BB6C103E-78AA-4BAD-8888-FC30567A5FA5}" type="presParOf" srcId="{CF21CFFB-C29E-4C72-8BDB-01506C9DC67E}" destId="{002ABF4F-09D0-48A9-9FA7-B93B606DD02F}" srcOrd="0" destOrd="0" presId="urn:microsoft.com/office/officeart/2008/layout/VerticalCurvedList"/>
    <dgm:cxn modelId="{E9939BA2-0B22-4A4B-BC71-2A0A11FF4722}" type="presParOf" srcId="{31161598-2E99-4A25-BC74-17820376D112}" destId="{697F80A6-739E-46C1-B7A8-ABC1A3325588}" srcOrd="9" destOrd="0" presId="urn:microsoft.com/office/officeart/2008/layout/VerticalCurvedList"/>
    <dgm:cxn modelId="{0A0B2B1E-0CBB-4FCC-87BC-3BEDF72FDBD3}" type="presParOf" srcId="{31161598-2E99-4A25-BC74-17820376D112}" destId="{65CC507E-DACC-4665-9E0C-3F75217FCAD0}" srcOrd="10" destOrd="0" presId="urn:microsoft.com/office/officeart/2008/layout/VerticalCurvedList"/>
    <dgm:cxn modelId="{670ADD96-85FE-4E34-A51F-64CA29581722}" type="presParOf" srcId="{65CC507E-DACC-4665-9E0C-3F75217FCAD0}" destId="{989DC285-43AD-4630-A85E-5D9F5C5E6801}" srcOrd="0" destOrd="0" presId="urn:microsoft.com/office/officeart/2008/layout/VerticalCurvedList"/>
    <dgm:cxn modelId="{E243C463-5BDD-4D61-88C2-CD16EE5A89AC}" type="presParOf" srcId="{31161598-2E99-4A25-BC74-17820376D112}" destId="{32002815-90B2-4E0F-9890-66D3FAE4E08F}" srcOrd="11" destOrd="0" presId="urn:microsoft.com/office/officeart/2008/layout/VerticalCurvedList"/>
    <dgm:cxn modelId="{52975BFC-C806-4836-AF8E-53855D41B8A5}" type="presParOf" srcId="{31161598-2E99-4A25-BC74-17820376D112}" destId="{9F0C4B98-F563-45FB-9AF3-29A4CBCCACE6}" srcOrd="12" destOrd="0" presId="urn:microsoft.com/office/officeart/2008/layout/VerticalCurvedList"/>
    <dgm:cxn modelId="{8E9EA5D4-0590-4F34-9B1A-C6EF616C1C2F}" type="presParOf" srcId="{9F0C4B98-F563-45FB-9AF3-29A4CBCCACE6}" destId="{3B7CF105-8859-41CF-8500-898202B4DBB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75133-46DD-4A8D-8131-84FD498D41F3}">
      <dsp:nvSpPr>
        <dsp:cNvPr id="0" name=""/>
        <dsp:cNvSpPr/>
      </dsp:nvSpPr>
      <dsp:spPr>
        <a:xfrm>
          <a:off x="-5820451" y="-890810"/>
          <a:ext cx="6929353" cy="6929353"/>
        </a:xfrm>
        <a:prstGeom prst="blockArc">
          <a:avLst>
            <a:gd name="adj1" fmla="val 18900000"/>
            <a:gd name="adj2" fmla="val 2700000"/>
            <a:gd name="adj3" fmla="val 31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1A18A8-59AC-4D86-BCA3-418A794C19F0}">
      <dsp:nvSpPr>
        <dsp:cNvPr id="0" name=""/>
        <dsp:cNvSpPr/>
      </dsp:nvSpPr>
      <dsp:spPr>
        <a:xfrm>
          <a:off x="444373" y="293641"/>
          <a:ext cx="7439368"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Unintended, </a:t>
          </a:r>
          <a:r>
            <a:rPr lang="en-US" sz="1600" kern="1200" dirty="0" err="1"/>
            <a:t>unfavourable</a:t>
          </a:r>
          <a:r>
            <a:rPr lang="en-US" sz="1600" kern="1200" dirty="0"/>
            <a:t> reaction in animals to a veterinary or human medicine</a:t>
          </a:r>
          <a:endParaRPr lang="en-GB" sz="1600" kern="1200" dirty="0"/>
        </a:p>
      </dsp:txBody>
      <dsp:txXfrm>
        <a:off x="444373" y="293641"/>
        <a:ext cx="7439368" cy="541953"/>
      </dsp:txXfrm>
    </dsp:sp>
    <dsp:sp modelId="{CD04DB5F-7094-41F9-81F1-88451018A60C}">
      <dsp:nvSpPr>
        <dsp:cNvPr id="0" name=""/>
        <dsp:cNvSpPr/>
      </dsp:nvSpPr>
      <dsp:spPr>
        <a:xfrm>
          <a:off x="74407" y="203335"/>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B3077A-C06A-4664-A3D5-109D31229CD9}">
      <dsp:nvSpPr>
        <dsp:cNvPr id="0" name=""/>
        <dsp:cNvSpPr/>
      </dsp:nvSpPr>
      <dsp:spPr>
        <a:xfrm>
          <a:off x="858921" y="1083906"/>
          <a:ext cx="6993575"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t>Lack of efficacy </a:t>
          </a:r>
          <a:r>
            <a:rPr lang="en-US" sz="1600" kern="1200" dirty="0"/>
            <a:t>of a veterinary medicine </a:t>
          </a:r>
          <a:endParaRPr lang="en-GB" sz="1600" kern="1200" dirty="0"/>
        </a:p>
      </dsp:txBody>
      <dsp:txXfrm>
        <a:off x="858921" y="1083906"/>
        <a:ext cx="6993575" cy="541953"/>
      </dsp:txXfrm>
    </dsp:sp>
    <dsp:sp modelId="{B2F7EF5A-42BA-456D-9233-CBB21F9DCF53}">
      <dsp:nvSpPr>
        <dsp:cNvPr id="0" name=""/>
        <dsp:cNvSpPr/>
      </dsp:nvSpPr>
      <dsp:spPr>
        <a:xfrm>
          <a:off x="520201" y="1016162"/>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5BEBE-59C9-4E31-AE2A-FCFA4454EA26}">
      <dsp:nvSpPr>
        <dsp:cNvPr id="0" name=""/>
        <dsp:cNvSpPr/>
      </dsp:nvSpPr>
      <dsp:spPr>
        <a:xfrm>
          <a:off x="1062772" y="1896733"/>
          <a:ext cx="6789724"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Any </a:t>
          </a:r>
          <a:r>
            <a:rPr lang="en-US" sz="1600" b="1" kern="1200" dirty="0">
              <a:solidFill>
                <a:srgbClr val="FFFF00"/>
              </a:solidFill>
            </a:rPr>
            <a:t>environmental</a:t>
          </a:r>
          <a:r>
            <a:rPr lang="en-US" sz="1600" kern="1200" dirty="0"/>
            <a:t> incidents after applying a veterinary medicine</a:t>
          </a:r>
        </a:p>
      </dsp:txBody>
      <dsp:txXfrm>
        <a:off x="1062772" y="1896733"/>
        <a:ext cx="6789724" cy="541953"/>
      </dsp:txXfrm>
    </dsp:sp>
    <dsp:sp modelId="{7E36C8E2-AD4A-4124-9A77-AA7F0C9760F8}">
      <dsp:nvSpPr>
        <dsp:cNvPr id="0" name=""/>
        <dsp:cNvSpPr/>
      </dsp:nvSpPr>
      <dsp:spPr>
        <a:xfrm>
          <a:off x="724051" y="1828989"/>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A290B4-CE31-4C75-BAA2-350581B5DFED}">
      <dsp:nvSpPr>
        <dsp:cNvPr id="0" name=""/>
        <dsp:cNvSpPr/>
      </dsp:nvSpPr>
      <dsp:spPr>
        <a:xfrm>
          <a:off x="1062772" y="2709045"/>
          <a:ext cx="6789724"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Any noxious reaction to </a:t>
          </a:r>
          <a:r>
            <a:rPr lang="en-US" sz="1600" b="1" kern="1200" dirty="0">
              <a:solidFill>
                <a:srgbClr val="FFFF00"/>
              </a:solidFill>
            </a:rPr>
            <a:t>humans</a:t>
          </a:r>
        </a:p>
      </dsp:txBody>
      <dsp:txXfrm>
        <a:off x="1062772" y="2709045"/>
        <a:ext cx="6789724" cy="541953"/>
      </dsp:txXfrm>
    </dsp:sp>
    <dsp:sp modelId="{002ABF4F-09D0-48A9-9FA7-B93B606DD02F}">
      <dsp:nvSpPr>
        <dsp:cNvPr id="0" name=""/>
        <dsp:cNvSpPr/>
      </dsp:nvSpPr>
      <dsp:spPr>
        <a:xfrm>
          <a:off x="724051" y="2641301"/>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F80A6-739E-46C1-B7A8-ABC1A3325588}">
      <dsp:nvSpPr>
        <dsp:cNvPr id="0" name=""/>
        <dsp:cNvSpPr/>
      </dsp:nvSpPr>
      <dsp:spPr>
        <a:xfrm>
          <a:off x="858921" y="3521873"/>
          <a:ext cx="6993575"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Exceeding the MRL when withdrawal period was respected</a:t>
          </a:r>
        </a:p>
      </dsp:txBody>
      <dsp:txXfrm>
        <a:off x="858921" y="3521873"/>
        <a:ext cx="6993575" cy="541953"/>
      </dsp:txXfrm>
    </dsp:sp>
    <dsp:sp modelId="{989DC285-43AD-4630-A85E-5D9F5C5E6801}">
      <dsp:nvSpPr>
        <dsp:cNvPr id="0" name=""/>
        <dsp:cNvSpPr/>
      </dsp:nvSpPr>
      <dsp:spPr>
        <a:xfrm>
          <a:off x="520201" y="3454128"/>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002815-90B2-4E0F-9890-66D3FAE4E08F}">
      <dsp:nvSpPr>
        <dsp:cNvPr id="0" name=""/>
        <dsp:cNvSpPr/>
      </dsp:nvSpPr>
      <dsp:spPr>
        <a:xfrm>
          <a:off x="413128" y="4334700"/>
          <a:ext cx="7439368"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Any suspected transmission of an infectious agent via the medicine</a:t>
          </a:r>
        </a:p>
      </dsp:txBody>
      <dsp:txXfrm>
        <a:off x="413128" y="4334700"/>
        <a:ext cx="7439368" cy="541953"/>
      </dsp:txXfrm>
    </dsp:sp>
    <dsp:sp modelId="{3B7CF105-8859-41CF-8500-898202B4DBBD}">
      <dsp:nvSpPr>
        <dsp:cNvPr id="0" name=""/>
        <dsp:cNvSpPr/>
      </dsp:nvSpPr>
      <dsp:spPr>
        <a:xfrm>
          <a:off x="74407" y="4266955"/>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F077A1E-3FCC-4012-A166-DC12CA065424}" type="datetimeFigureOut">
              <a:rPr lang="es-ES" smtClean="0"/>
              <a:t>29/10/2024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67D969EE-8504-40E2-BDC7-DADBB7B68133}" type="slidenum">
              <a:rPr lang="es-ES" smtClean="0"/>
              <a:t>‹#›</a:t>
            </a:fld>
            <a:endParaRPr lang="es-ES"/>
          </a:p>
        </p:txBody>
      </p:sp>
    </p:spTree>
    <p:extLst>
      <p:ext uri="{BB962C8B-B14F-4D97-AF65-F5344CB8AC3E}">
        <p14:creationId xmlns:p14="http://schemas.microsoft.com/office/powerpoint/2010/main" val="419113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38378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144132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12</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8.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4.emf"/><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eli/reg_impl/2024/1973/oj"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8.emf"/></Relationships>
</file>

<file path=ppt/slides/_rels/slide9.xml.rels><?xml version="1.0" encoding="UTF-8" standalone="yes"?>
<Relationships xmlns="http://schemas.openxmlformats.org/package/2006/relationships"><Relationship Id="rId3" Type="http://schemas.openxmlformats.org/officeDocument/2006/relationships/hyperlink" Target="https://food.ec.europa.eu/document/download/c98a296f-5589-4efe-9112-e0389b59058d_en?filename=ah_vet-med_imp-reg-2019-06_ema-advice_art-115-5.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BULGARIA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6 NOVEMBER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49F1055A-BA09-8515-B87A-77FC82F3B10F}"/>
              </a:ext>
            </a:extLst>
          </p:cNvPr>
          <p:cNvSpPr/>
          <p:nvPr/>
        </p:nvSpPr>
        <p:spPr>
          <a:xfrm>
            <a:off x="9448800" y="2520950"/>
            <a:ext cx="2445213" cy="1217732"/>
          </a:xfrm>
          <a:prstGeom prst="wedgeRectCallout">
            <a:avLst>
              <a:gd name="adj1" fmla="val -69927"/>
              <a:gd name="adj2" fmla="val -183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mn-ea"/>
                <a:cs typeface="+mn-cs"/>
              </a:rPr>
              <a:t>Do not forget to report adverse events including </a:t>
            </a:r>
            <a:r>
              <a:rPr kumimoji="0" lang="en-US" sz="1800" b="1" i="0" u="none" strike="noStrike" kern="0" cap="none" spc="0" normalizeH="0" baseline="0" noProof="0" dirty="0">
                <a:ln>
                  <a:noFill/>
                </a:ln>
                <a:solidFill>
                  <a:srgbClr val="FFFF00"/>
                </a:solidFill>
                <a:effectLst/>
                <a:uLnTx/>
                <a:uFillTx/>
                <a:latin typeface="Calibri"/>
                <a:ea typeface="+mn-ea"/>
                <a:cs typeface="+mn-cs"/>
              </a:rPr>
              <a:t>lack of efficacy! </a:t>
            </a:r>
            <a:endParaRPr kumimoji="0" lang="en-GB" sz="1800" b="1" i="0" u="none" strike="noStrike" kern="0" cap="none" spc="0" normalizeH="0" baseline="0" noProof="0" dirty="0">
              <a:ln>
                <a:noFill/>
              </a:ln>
              <a:solidFill>
                <a:srgbClr val="FFFF00"/>
              </a:solidFill>
              <a:effectLst/>
              <a:uLnTx/>
              <a:uFillTx/>
              <a:latin typeface="Calibri"/>
              <a:ea typeface="+mn-ea"/>
              <a:cs typeface="+mn-cs"/>
            </a:endParaRPr>
          </a:p>
        </p:txBody>
      </p:sp>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It</a:t>
            </a:r>
            <a:r>
              <a:rPr lang="es-ES" sz="2800" b="1" dirty="0">
                <a:latin typeface="EC Square Sans Pro" panose="020B0506040000020004" pitchFamily="34" charset="0"/>
              </a:rPr>
              <a:t> </a:t>
            </a:r>
            <a:r>
              <a:rPr lang="es-ES" sz="2800" b="1" dirty="0" err="1">
                <a:latin typeface="EC Square Sans Pro" panose="020B0506040000020004" pitchFamily="34" charset="0"/>
              </a:rPr>
              <a:t>is</a:t>
            </a:r>
            <a:r>
              <a:rPr lang="es-ES" sz="2800" b="1" dirty="0">
                <a:latin typeface="EC Square Sans Pro" panose="020B0506040000020004" pitchFamily="34" charset="0"/>
              </a:rPr>
              <a:t> crucial </a:t>
            </a:r>
            <a:r>
              <a:rPr lang="es-ES" sz="2800" b="1" dirty="0" err="1">
                <a:latin typeface="EC Square Sans Pro" panose="020B0506040000020004" pitchFamily="34" charset="0"/>
              </a:rPr>
              <a:t>to</a:t>
            </a:r>
            <a:r>
              <a:rPr lang="es-ES" sz="2800" b="1" dirty="0">
                <a:latin typeface="EC Square Sans Pro" panose="020B0506040000020004" pitchFamily="34" charset="0"/>
              </a:rPr>
              <a:t> </a:t>
            </a:r>
            <a:r>
              <a:rPr lang="es-ES" sz="2800" b="1" dirty="0" err="1">
                <a:latin typeface="EC Square Sans Pro" panose="020B0506040000020004" pitchFamily="34" charset="0"/>
              </a:rPr>
              <a:t>report</a:t>
            </a:r>
            <a:r>
              <a:rPr lang="es-ES" sz="2800" b="1" dirty="0">
                <a:latin typeface="EC Square Sans Pro" panose="020B0506040000020004" pitchFamily="34" charset="0"/>
              </a:rPr>
              <a:t> adverse </a:t>
            </a:r>
            <a:r>
              <a:rPr lang="es-ES" sz="2800" b="1" dirty="0" err="1">
                <a:latin typeface="EC Square Sans Pro" panose="020B0506040000020004" pitchFamily="34" charset="0"/>
              </a:rPr>
              <a:t>events</a:t>
            </a:r>
            <a:r>
              <a:rPr lang="es-ES" sz="2800" b="1" dirty="0">
                <a:latin typeface="EC Square Sans Pro" panose="020B0506040000020004" pitchFamily="34" charset="0"/>
              </a:rPr>
              <a:t> (</a:t>
            </a:r>
            <a:r>
              <a:rPr lang="es-ES" sz="2800" b="1" dirty="0" err="1">
                <a:latin typeface="EC Square Sans Pro" panose="020B0506040000020004" pitchFamily="34" charset="0"/>
              </a:rPr>
              <a:t>pharmacovigilance</a:t>
            </a:r>
            <a:r>
              <a:rPr lang="es-ES" sz="2800" b="1" dirty="0">
                <a:latin typeface="EC Square Sans Pro" panose="020B0506040000020004" pitchFamily="34" charset="0"/>
              </a:rPr>
              <a:t>)</a:t>
            </a:r>
          </a:p>
          <a:p>
            <a:endParaRPr lang="es-ES" sz="2800" b="1" dirty="0">
              <a:latin typeface="EC Square Sans Pro" panose="020B0506040000020004" pitchFamily="34" charset="0"/>
            </a:endParaRPr>
          </a:p>
        </p:txBody>
      </p:sp>
      <p:sp>
        <p:nvSpPr>
          <p:cNvPr id="5" name="Speech Bubble: Rectangle 4">
            <a:extLst>
              <a:ext uri="{FF2B5EF4-FFF2-40B4-BE49-F238E27FC236}">
                <a16:creationId xmlns:a16="http://schemas.microsoft.com/office/drawing/2014/main" id="{FC1A1F8C-AE51-78BD-FBBB-8533FF0C7835}"/>
              </a:ext>
            </a:extLst>
          </p:cNvPr>
          <p:cNvSpPr/>
          <p:nvPr/>
        </p:nvSpPr>
        <p:spPr>
          <a:xfrm>
            <a:off x="9296400" y="5035550"/>
            <a:ext cx="2819400" cy="1447800"/>
          </a:xfrm>
          <a:prstGeom prst="wedgeRectCallout">
            <a:avLst>
              <a:gd name="adj1" fmla="val -61304"/>
              <a:gd name="adj2" fmla="val -632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Why report? To ensure safety, monitor efficacy, prevent harm, guide regulation and to inform research.</a:t>
            </a:r>
            <a:endParaRPr lang="en-GB" dirty="0">
              <a:ln w="0"/>
              <a:solidFill>
                <a:schemeClr val="tx1"/>
              </a:solidFill>
              <a:effectLst>
                <a:outerShdw blurRad="38100" dist="19050" dir="2700000" algn="tl" rotWithShape="0">
                  <a:schemeClr val="dk1">
                    <a:alpha val="40000"/>
                  </a:schemeClr>
                </a:outerShdw>
              </a:effectLst>
            </a:endParaRPr>
          </a:p>
        </p:txBody>
      </p:sp>
      <p:graphicFrame>
        <p:nvGraphicFramePr>
          <p:cNvPr id="6" name="Diagram 5">
            <a:extLst>
              <a:ext uri="{FF2B5EF4-FFF2-40B4-BE49-F238E27FC236}">
                <a16:creationId xmlns:a16="http://schemas.microsoft.com/office/drawing/2014/main" id="{B565DF45-1A4A-43A0-4D72-FBBCAE837E4D}"/>
              </a:ext>
            </a:extLst>
          </p:cNvPr>
          <p:cNvGraphicFramePr/>
          <p:nvPr>
            <p:extLst>
              <p:ext uri="{D42A27DB-BD31-4B8C-83A1-F6EECF244321}">
                <p14:modId xmlns:p14="http://schemas.microsoft.com/office/powerpoint/2010/main" val="958755149"/>
              </p:ext>
            </p:extLst>
          </p:nvPr>
        </p:nvGraphicFramePr>
        <p:xfrm>
          <a:off x="990600" y="1530350"/>
          <a:ext cx="7924800" cy="5147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F8FD1B9D-9852-04F1-8D08-ADBE1CE5FC21}"/>
              </a:ext>
            </a:extLst>
          </p:cNvPr>
          <p:cNvSpPr/>
          <p:nvPr/>
        </p:nvSpPr>
        <p:spPr>
          <a:xfrm>
            <a:off x="27354" y="3054350"/>
            <a:ext cx="1725246" cy="1981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Adverse events are: </a:t>
            </a:r>
            <a:endParaRPr lang="en-GB" sz="2400" b="1" dirty="0"/>
          </a:p>
        </p:txBody>
      </p:sp>
    </p:spTree>
    <p:extLst>
      <p:ext uri="{BB962C8B-B14F-4D97-AF65-F5344CB8AC3E}">
        <p14:creationId xmlns:p14="http://schemas.microsoft.com/office/powerpoint/2010/main" val="205438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r>
              <a:rPr lang="es-ES" sz="2800" b="1" err="1">
                <a:latin typeface="EC Square Sans Pro"/>
                <a:cs typeface="Arial"/>
              </a:rPr>
              <a:t>Disposal</a:t>
            </a:r>
            <a:r>
              <a:rPr lang="es-ES" sz="2800" b="1" dirty="0">
                <a:latin typeface="EC Square Sans Pro"/>
                <a:cs typeface="Arial"/>
              </a:rPr>
              <a:t> of </a:t>
            </a:r>
            <a:r>
              <a:rPr lang="es-ES" sz="2800" b="1" err="1">
                <a:latin typeface="EC Square Sans Pro"/>
                <a:cs typeface="Arial"/>
              </a:rPr>
              <a:t>Veterinary</a:t>
            </a:r>
            <a:r>
              <a:rPr lang="es-ES" sz="2800" b="1" dirty="0">
                <a:latin typeface="EC Square Sans Pro"/>
                <a:cs typeface="Arial"/>
              </a:rPr>
              <a:t> Medicines</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Immediate packaging and the remains of medicines within after use.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VMP or MF  that are past their expiry date or that have not been stored in accordance with the instructions.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Prescription of a quantity exceeding the required quantity or uncompleted course of treatment due to either administration difficulties, adverse reactions, change in treatment or because animals died during treatment. </a:t>
            </a:r>
            <a:endParaRPr lang="en-GB" dirty="0">
              <a:solidFill>
                <a:srgbClr val="003399"/>
              </a:solidFill>
              <a:latin typeface="EC Square Sans Pro" panose="020B0506040000020004" pitchFamily="34" charset="0"/>
              <a:ea typeface="+mn-ea"/>
              <a:cs typeface="Arial" panose="020B0604020202020204" pitchFamily="34" charset="0"/>
            </a:endParaRPr>
          </a:p>
        </p:txBody>
      </p:sp>
      <p:sp>
        <p:nvSpPr>
          <p:cNvPr id="8" name="Rectángulo 7"/>
          <p:cNvSpPr/>
          <p:nvPr/>
        </p:nvSpPr>
        <p:spPr>
          <a:xfrm>
            <a:off x="381000" y="6407150"/>
            <a:ext cx="9220200" cy="261610"/>
          </a:xfrm>
          <a:prstGeom prst="rect">
            <a:avLst/>
          </a:prstGeom>
        </p:spPr>
        <p:txBody>
          <a:bodyPr wrap="square">
            <a:spAutoFit/>
          </a:bodyPr>
          <a:lstStyle/>
          <a:p>
            <a:r>
              <a:rPr lang="es-ES" sz="1100" dirty="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endParaRPr lang="en-GB" sz="11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en-US" sz="2400" b="1" dirty="0">
                <a:solidFill>
                  <a:schemeClr val="bg1"/>
                </a:solidFill>
                <a:latin typeface="EC Square Sans Pro" panose="020B0506040000020004" pitchFamily="34" charset="0"/>
                <a:ea typeface="+mn-ea"/>
                <a:cs typeface="Arial" panose="020B0604020202020204" pitchFamily="34" charset="0"/>
              </a:rPr>
              <a:t>How and where does pharmaceutical waste occur?</a:t>
            </a:r>
            <a:endParaRPr lang="en-GB" sz="24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40025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a:t>
            </a:r>
            <a:r>
              <a:rPr lang="es-ES" sz="2800" b="1" dirty="0" err="1">
                <a:latin typeface="EC Square Sans Pro" panose="020B0506040000020004" pitchFamily="34" charset="0"/>
              </a:rPr>
              <a:t>Veterinary</a:t>
            </a:r>
            <a:r>
              <a:rPr lang="es-ES" sz="2800" b="1" dirty="0">
                <a:latin typeface="EC Square Sans Pro" panose="020B0506040000020004" pitchFamily="34" charset="0"/>
              </a:rPr>
              <a:t> Medicines</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Everybody (prescribers and users) is responsible for </a:t>
            </a:r>
            <a:r>
              <a:rPr lang="en-US" dirty="0" err="1">
                <a:solidFill>
                  <a:srgbClr val="003399"/>
                </a:solidFill>
                <a:latin typeface="EC Square Sans Pro" panose="020B0506040000020004" pitchFamily="34" charset="0"/>
                <a:cs typeface="Arial" panose="020B0604020202020204" pitchFamily="34" charset="0"/>
              </a:rPr>
              <a:t>minimising</a:t>
            </a:r>
            <a:r>
              <a:rPr lang="en-US" dirty="0">
                <a:solidFill>
                  <a:srgbClr val="003399"/>
                </a:solidFill>
                <a:latin typeface="EC Square Sans Pro" panose="020B0506040000020004" pitchFamily="34" charset="0"/>
                <a:cs typeface="Arial" panose="020B0604020202020204" pitchFamily="34" charset="0"/>
              </a:rPr>
              <a:t> pharmaceutical waste.</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Disposal of pharmaceutical waste via waterways should be excluded.</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Pharmaceutical waste should be stored in a dedicated container, bin, or facility to ensure adequate protection to animal health, human health, feed, food and the environment and this must be separated from any stocks of veterinary medicines to ensure that the waste cannot be inadvertently used.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en-GB" sz="2800" b="1" dirty="0">
                <a:solidFill>
                  <a:schemeClr val="bg1"/>
                </a:solidFill>
                <a:latin typeface="EC Square Sans Pro" panose="020B0506040000020004" pitchFamily="34" charset="0"/>
                <a:ea typeface="+mn-ea"/>
                <a:cs typeface="Arial" panose="020B0604020202020204" pitchFamily="34" charset="0"/>
              </a:rPr>
              <a:t>Best practices for disposal </a:t>
            </a:r>
          </a:p>
          <a:p>
            <a:pPr algn="ctr"/>
            <a:r>
              <a:rPr lang="es-ES" sz="1100" b="1" dirty="0">
                <a:solidFill>
                  <a:schemeClr val="bg1"/>
                </a:solidFill>
                <a:latin typeface="EC Square Sans Pro" panose="020B0506040000020004" pitchFamily="34" charset="0"/>
                <a:ea typeface="+mn-ea"/>
                <a:cs typeface="Arial" panose="020B0604020202020204" pitchFamily="34" charset="0"/>
                <a:hlinkClick r:id="rId3"/>
              </a:rPr>
              <a:t>PharmaceuticalWasteDisposal.pdf (epruma.eu)</a:t>
            </a:r>
            <a:endParaRPr lang="en-GB" sz="1100" b="1" dirty="0">
              <a:solidFill>
                <a:schemeClr val="bg1"/>
              </a:solidFill>
              <a:latin typeface="EC Square Sans Pro" panose="020B0506040000020004" pitchFamily="34" charset="0"/>
              <a:ea typeface="+mn-ea"/>
              <a:cs typeface="Arial" panose="020B0604020202020204" pitchFamily="34" charset="0"/>
            </a:endParaRPr>
          </a:p>
        </p:txBody>
      </p:sp>
      <p:sp>
        <p:nvSpPr>
          <p:cNvPr id="11" name="Rectángulo 10"/>
          <p:cNvSpPr/>
          <p:nvPr/>
        </p:nvSpPr>
        <p:spPr>
          <a:xfrm>
            <a:off x="6090821" y="2523841"/>
            <a:ext cx="6024239"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Waste must be disposed of in accordance with the Summary of Product Characteristics (SPC) and the waste legislation and national systems developed in consultation with all parties for the collection, transport, and disposal of the waste.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Member States shall ensure that appropriate collection or discard systems are in place for waste veterinary medicinal products (including medicated feed) and to ensure that the location of collection or discard points as well as other relevant information is made available to farmers, animal keepers, veterinarians, and other relevant persons. </a:t>
            </a:r>
          </a:p>
          <a:p>
            <a:r>
              <a:rPr lang="en-US" dirty="0">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9" name="Rectángulo redondeado 13">
            <a:extLst>
              <a:ext uri="{FF2B5EF4-FFF2-40B4-BE49-F238E27FC236}">
                <a16:creationId xmlns:a16="http://schemas.microsoft.com/office/drawing/2014/main" id="{6BABE3B0-7BDF-4FDC-974A-6A3F8E5F6899}"/>
              </a:ext>
            </a:extLst>
          </p:cNvPr>
          <p:cNvSpPr/>
          <p:nvPr/>
        </p:nvSpPr>
        <p:spPr>
          <a:xfrm>
            <a:off x="838200" y="224483"/>
            <a:ext cx="6781800"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609600" y="298802"/>
            <a:ext cx="61722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rPr>
              <a:t>Other considerations for prescriptions</a:t>
            </a:r>
            <a:endParaRPr kumimoji="0" lang="en-GB" sz="20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pic>
        <p:nvPicPr>
          <p:cNvPr id="15" name="Picture 3">
            <a:extLst>
              <a:ext uri="{FF2B5EF4-FFF2-40B4-BE49-F238E27FC236}">
                <a16:creationId xmlns:a16="http://schemas.microsoft.com/office/drawing/2014/main"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1163274"/>
            <a:ext cx="3927051" cy="5501491"/>
          </a:xfrm>
          <a:prstGeom prst="rect">
            <a:avLst/>
          </a:prstGeom>
        </p:spPr>
      </p:pic>
      <p:pic>
        <p:nvPicPr>
          <p:cNvPr id="17" name="Content Placeholder 7">
            <a:extLst>
              <a:ext uri="{FF2B5EF4-FFF2-40B4-BE49-F238E27FC236}">
                <a16:creationId xmlns:a16="http://schemas.microsoft.com/office/drawing/2014/main"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193272"/>
            <a:ext cx="3918003" cy="5501491"/>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es-ES" b="1" err="1">
                <a:latin typeface="Arial"/>
                <a:cs typeface="Arial"/>
              </a:rPr>
              <a:t>Prudent</a:t>
            </a:r>
            <a:r>
              <a:rPr lang="es-ES" b="1" dirty="0">
                <a:latin typeface="Arial"/>
                <a:cs typeface="Arial"/>
              </a:rPr>
              <a:t> Use </a:t>
            </a:r>
            <a:r>
              <a:rPr lang="es-ES" b="1" err="1">
                <a:latin typeface="Arial"/>
                <a:cs typeface="Arial"/>
              </a:rPr>
              <a:t>Guidelines</a:t>
            </a:r>
            <a:endParaRPr lang="es-ES" b="1" dirty="0">
              <a:latin typeface="Arial"/>
              <a:cs typeface="Arial"/>
            </a:endParaRPr>
          </a:p>
        </p:txBody>
      </p:sp>
      <p:sp>
        <p:nvSpPr>
          <p:cNvPr id="6" name="Rectángulo 5">
            <a:extLst>
              <a:ext uri="{FF2B5EF4-FFF2-40B4-BE49-F238E27FC236}">
                <a16:creationId xmlns:a16="http://schemas.microsoft.com/office/drawing/2014/main" id="{3271D7FC-38CE-C1DA-EBD7-7F51432E06CD}"/>
              </a:ext>
            </a:extLst>
          </p:cNvPr>
          <p:cNvSpPr/>
          <p:nvPr/>
        </p:nvSpPr>
        <p:spPr>
          <a:xfrm>
            <a:off x="383062" y="1759102"/>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8" name="CuadroTexto 7">
            <a:extLst>
              <a:ext uri="{FF2B5EF4-FFF2-40B4-BE49-F238E27FC236}">
                <a16:creationId xmlns:a16="http://schemas.microsoft.com/office/drawing/2014/main" id="{74AB7E57-D92C-1F72-0297-1EA5121A2B31}"/>
              </a:ext>
            </a:extLst>
          </p:cNvPr>
          <p:cNvSpPr txBox="1"/>
          <p:nvPr/>
        </p:nvSpPr>
        <p:spPr>
          <a:xfrm>
            <a:off x="806145" y="2289174"/>
            <a:ext cx="495925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err="1">
                <a:ln>
                  <a:noFill/>
                </a:ln>
                <a:solidFill>
                  <a:srgbClr val="002060"/>
                </a:solidFill>
                <a:effectLst/>
                <a:uLnTx/>
                <a:uFillTx/>
                <a:latin typeface="EC Square Sans Pro"/>
              </a:rPr>
              <a:t>Guideline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for</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the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prudent</a:t>
            </a:r>
            <a:r>
              <a:rPr kumimoji="0" lang="es-ES" sz="2400" b="0" i="0" u="none" strike="noStrike" kern="0" cap="none" spc="0" normalizeH="0" baseline="0" noProof="0" dirty="0">
                <a:ln>
                  <a:noFill/>
                </a:ln>
                <a:solidFill>
                  <a:srgbClr val="002060"/>
                </a:solidFill>
                <a:effectLst/>
                <a:uLnTx/>
                <a:uFillTx/>
                <a:latin typeface="EC Square Sans Pro"/>
              </a:rPr>
              <a:t> use of </a:t>
            </a:r>
            <a:br>
              <a:rPr kumimoji="0" lang="es-ES" sz="2400" b="0" i="0" u="none" strike="noStrike" kern="0" cap="none" spc="0" normalizeH="0" baseline="0" noProof="0" dirty="0">
                <a:ln>
                  <a:noFill/>
                </a:ln>
                <a:solidFill>
                  <a:srgbClr val="002060"/>
                </a:solidFill>
                <a:effectLst/>
                <a:uLnTx/>
                <a:uFillTx/>
                <a:latin typeface="EC Square Sans Pro"/>
              </a:rPr>
            </a:br>
            <a:r>
              <a:rPr kumimoji="0" lang="es-ES" sz="2400" b="0" i="0" u="none" strike="noStrike" kern="0" cap="none" spc="0" normalizeH="0" baseline="0" noProof="0" dirty="0" err="1">
                <a:ln>
                  <a:noFill/>
                </a:ln>
                <a:solidFill>
                  <a:srgbClr val="002060"/>
                </a:solidFill>
                <a:effectLst/>
                <a:uLnTx/>
                <a:uFillTx/>
                <a:latin typeface="EC Square Sans Pro"/>
              </a:rPr>
              <a:t>antimicrobials</a:t>
            </a:r>
            <a:r>
              <a:rPr kumimoji="0" lang="es-ES" sz="2400" b="0" i="0" u="none" strike="noStrike" kern="0" cap="none" spc="0" normalizeH="0" baseline="0" noProof="0" dirty="0">
                <a:ln>
                  <a:noFill/>
                </a:ln>
                <a:solidFill>
                  <a:srgbClr val="002060"/>
                </a:solidFill>
                <a:effectLst/>
                <a:uLnTx/>
                <a:uFillTx/>
                <a:latin typeface="EC Square Sans Pro"/>
              </a:rPr>
              <a:t> in </a:t>
            </a:r>
            <a:r>
              <a:rPr kumimoji="0" lang="es-ES" sz="2400" b="0" i="0" u="none" strike="noStrike" kern="0" cap="none" spc="0" normalizeH="0" baseline="0" noProof="0" dirty="0" err="1">
                <a:ln>
                  <a:noFill/>
                </a:ln>
                <a:solidFill>
                  <a:srgbClr val="002060"/>
                </a:solidFill>
                <a:effectLst/>
                <a:uLnTx/>
                <a:uFillTx/>
                <a:latin typeface="EC Square Sans Pro"/>
              </a:rPr>
              <a:t>veterinary</a:t>
            </a:r>
            <a:r>
              <a:rPr kumimoji="0" lang="es-ES" sz="2400" b="0" i="0" u="none" strike="noStrike" kern="0" cap="none" spc="0" normalizeH="0" baseline="0" noProof="0" dirty="0">
                <a:ln>
                  <a:noFill/>
                </a:ln>
                <a:solidFill>
                  <a:srgbClr val="002060"/>
                </a:solidFill>
                <a:effectLst/>
                <a:uLnTx/>
                <a:uFillTx/>
                <a:latin typeface="EC Square Sans Pro"/>
              </a:rPr>
              <a:t> medicine 2015/C 299/04</a:t>
            </a:r>
            <a:r>
              <a:rPr kumimoji="0" lang="es-ES" sz="2400" b="0" i="0" u="none" strike="noStrike" kern="0" cap="none" spc="0" normalizeH="0" baseline="0" noProof="0" dirty="0">
                <a:ln>
                  <a:noFill/>
                </a:ln>
                <a:solidFill>
                  <a:srgbClr val="002060"/>
                </a:solidFill>
                <a:effectLst/>
                <a:uLnTx/>
                <a:uFillTx/>
                <a:latin typeface="EC Square Sans Pro"/>
                <a:ea typeface="EC Square Sans Pro"/>
                <a:cs typeface="EC Square Sans Pro"/>
              </a:rPr>
              <a: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2060"/>
                </a:solidFill>
                <a:effectLst/>
                <a:uLnTx/>
                <a:uFillTx/>
                <a:latin typeface="EC Square Sans Pro"/>
              </a:rPr>
              <a:t>https://health.ec.europa.eu/system/files/2016-11/2015_prudent_use_guidelines_en_0.pdf</a:t>
            </a:r>
            <a:endParaRPr kumimoji="0" lang="es-ES" sz="1600" b="0" i="0" u="none" strike="noStrike" kern="0" cap="none" spc="0" normalizeH="0" baseline="0" noProof="0" dirty="0">
              <a:ln>
                <a:noFill/>
              </a:ln>
              <a:solidFill>
                <a:sysClr val="windowText" lastClr="00000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002060"/>
              </a:solidFill>
              <a:effectLst/>
              <a:uLnTx/>
              <a:uFillTx/>
              <a:latin typeface="EC Square Sans Pro"/>
            </a:endParaRPr>
          </a:p>
        </p:txBody>
      </p:sp>
      <p:sp>
        <p:nvSpPr>
          <p:cNvPr id="9" name="Rectángulo 8">
            <a:extLst>
              <a:ext uri="{FF2B5EF4-FFF2-40B4-BE49-F238E27FC236}">
                <a16:creationId xmlns:a16="http://schemas.microsoft.com/office/drawing/2014/main"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10" name="CuadroTexto 9">
            <a:extLst>
              <a:ext uri="{FF2B5EF4-FFF2-40B4-BE49-F238E27FC236}">
                <a16:creationId xmlns:a16="http://schemas.microsoft.com/office/drawing/2014/main" id="{9E3B1CED-CE99-A895-64A0-46F5ADA70862}"/>
              </a:ext>
            </a:extLst>
          </p:cNvPr>
          <p:cNvSpPr txBox="1"/>
          <p:nvPr/>
        </p:nvSpPr>
        <p:spPr>
          <a:xfrm>
            <a:off x="6401228" y="2205816"/>
            <a:ext cx="464385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EC Square Sans Pro"/>
              </a:rPr>
              <a:t>Best-practice framework for the use of antimicrobials in food-producing animals in the EU - Reaching for the next level.</a:t>
            </a:r>
            <a:endParaRPr kumimoji="0" lang="en-US" sz="1600" b="1" i="0" u="none" strike="noStrike" kern="0" cap="none" spc="0" normalizeH="0" baseline="0" noProof="0" dirty="0">
              <a:ln>
                <a:noFill/>
              </a:ln>
              <a:solidFill>
                <a:srgbClr val="00A6D4"/>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latin typeface="EC Square Sans Pro"/>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id="{1C1F76AE-BB65-4126-9BB2-46C4F9E6FDE6}"/>
              </a:ext>
            </a:extLst>
          </p:cNvPr>
          <p:cNvSpPr txBox="1"/>
          <p:nvPr/>
        </p:nvSpPr>
        <p:spPr>
          <a:xfrm>
            <a:off x="271616" y="1291769"/>
            <a:ext cx="5367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3399"/>
                </a:solidFill>
                <a:effectLst/>
                <a:highlight>
                  <a:srgbClr val="ECEBEB"/>
                </a:highlight>
                <a:uLnTx/>
                <a:uFillTx/>
              </a:rPr>
              <a:t>No</a:t>
            </a:r>
            <a:r>
              <a:rPr lang="en-GB" dirty="0">
                <a:solidFill>
                  <a:srgbClr val="003399"/>
                </a:solidFill>
                <a:highlight>
                  <a:srgbClr val="ECEBEB"/>
                </a:highlight>
              </a:rPr>
              <a:t>t </a:t>
            </a:r>
            <a:r>
              <a:rPr kumimoji="0" lang="en-GB" sz="1800" b="0" i="0" u="none" strike="noStrike" kern="0" cap="none" spc="0" normalizeH="0" baseline="0" noProof="0" dirty="0">
                <a:ln>
                  <a:noFill/>
                </a:ln>
                <a:solidFill>
                  <a:srgbClr val="003399"/>
                </a:solidFill>
                <a:effectLst/>
                <a:highlight>
                  <a:srgbClr val="ECEBEB"/>
                </a:highlight>
                <a:uLnTx/>
                <a:uFillTx/>
              </a:rPr>
              <a:t>legally binding as the previous acts/provisions!</a:t>
            </a:r>
          </a:p>
        </p:txBody>
      </p:sp>
    </p:spTree>
    <p:extLst>
      <p:ext uri="{BB962C8B-B14F-4D97-AF65-F5344CB8AC3E}">
        <p14:creationId xmlns:p14="http://schemas.microsoft.com/office/powerpoint/2010/main" val="280605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D00EA2-ADF9-4541-BC2E-B213C063CD0E}"/>
              </a:ext>
            </a:extLst>
          </p:cNvPr>
          <p:cNvSpPr>
            <a:spLocks noGrp="1"/>
          </p:cNvSpPr>
          <p:nvPr>
            <p:ph type="body" sz="quarter" idx="10"/>
          </p:nvPr>
        </p:nvSpPr>
        <p:spPr>
          <a:xfrm>
            <a:off x="609600" y="311150"/>
            <a:ext cx="11125200" cy="533400"/>
          </a:xfrm>
        </p:spPr>
        <p:txBody>
          <a:bodyPr/>
          <a:lstStyle/>
          <a:p>
            <a:pPr algn="ctr"/>
            <a:r>
              <a:rPr lang="en-GB" b="1" dirty="0">
                <a:solidFill>
                  <a:srgbClr val="002060"/>
                </a:solidFill>
                <a:latin typeface="EC Square Sans Pro" panose="020B0506040000020004" pitchFamily="34" charset="0"/>
              </a:rPr>
              <a:t>Animal Health Law </a:t>
            </a:r>
            <a:r>
              <a:rPr lang="en-GB" dirty="0">
                <a:solidFill>
                  <a:srgbClr val="002060"/>
                </a:solidFill>
                <a:latin typeface="EC Square Sans Pro" panose="020B0506040000020004" pitchFamily="34" charset="0"/>
              </a:rPr>
              <a:t>(</a:t>
            </a:r>
            <a:r>
              <a:rPr lang="en-US" dirty="0">
                <a:solidFill>
                  <a:srgbClr val="002060"/>
                </a:solidFill>
                <a:latin typeface="EC Square Sans Pro" panose="020B0506040000020004" pitchFamily="34" charset="0"/>
              </a:rPr>
              <a:t>Regulation (EU) 2016/429 on transmissible animal disease)</a:t>
            </a:r>
          </a:p>
        </p:txBody>
      </p:sp>
      <p:sp>
        <p:nvSpPr>
          <p:cNvPr id="5" name="Rectángulo redondeado 13">
            <a:extLst>
              <a:ext uri="{FF2B5EF4-FFF2-40B4-BE49-F238E27FC236}">
                <a16:creationId xmlns:a16="http://schemas.microsoft.com/office/drawing/2014/main"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id="{D5B06E44-AA44-47B7-AAF6-04F925D1A917}"/>
              </a:ext>
            </a:extLst>
          </p:cNvPr>
          <p:cNvSpPr txBox="1"/>
          <p:nvPr/>
        </p:nvSpPr>
        <p:spPr>
          <a:xfrm>
            <a:off x="594851" y="1496775"/>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EC Square Sans Pro" panose="020B0506040000020004" pitchFamily="34" charset="0"/>
              </a:rPr>
              <a:t>“Prevention is better than cure”</a:t>
            </a:r>
            <a:endParaRPr kumimoji="0" lang="en-GB" sz="2400" b="0" i="0" u="none" strike="noStrike" kern="0" cap="none" spc="0" normalizeH="0" baseline="0" noProof="0" dirty="0">
              <a:ln>
                <a:noFill/>
              </a:ln>
              <a:solidFill>
                <a:srgbClr val="FFFFFF"/>
              </a:solidFill>
              <a:effectLst/>
              <a:uLnTx/>
              <a:uFillTx/>
              <a:latin typeface="EC Square Sans Pro" panose="020B0506040000020004" pitchFamily="34" charset="0"/>
            </a:endParaRPr>
          </a:p>
        </p:txBody>
      </p:sp>
      <p:sp>
        <p:nvSpPr>
          <p:cNvPr id="9" name="CuadroTexto 8">
            <a:extLst>
              <a:ext uri="{FF2B5EF4-FFF2-40B4-BE49-F238E27FC236}">
                <a16:creationId xmlns:a16="http://schemas.microsoft.com/office/drawing/2014/main" id="{D3D5898F-F375-489E-901B-A22AC9EFCE86}"/>
              </a:ext>
            </a:extLst>
          </p:cNvPr>
          <p:cNvSpPr txBox="1"/>
          <p:nvPr/>
        </p:nvSpPr>
        <p:spPr>
          <a:xfrm>
            <a:off x="3429000" y="2970628"/>
            <a:ext cx="4267200" cy="3200876"/>
          </a:xfrm>
          <a:prstGeom prst="rect">
            <a:avLst/>
          </a:prstGeom>
          <a:solidFill>
            <a:schemeClr val="bg1">
              <a:lumMod val="85000"/>
            </a:schemeClr>
          </a:solid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Clear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responsibility</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for all players for animal health</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Operators</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ensure a high level of animal health and welfare, and biosecurity</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Vets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raise awareness and help in the prevention and spread of pathogens</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CA</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protect animal health, human</a:t>
            </a:r>
          </a:p>
          <a:p>
            <a:pPr marL="0" marR="0" lvl="1"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a:rPr>
              <a:t> health and environment</a:t>
            </a:r>
            <a:endParaRPr kumimoji="0" lang="en-GB" sz="1800" b="0" i="0" u="none" strike="noStrike" kern="0" cap="none" spc="0" normalizeH="0" baseline="0" noProof="0" dirty="0">
              <a:ln>
                <a:noFill/>
              </a:ln>
              <a:solidFill>
                <a:sysClr val="windowText" lastClr="000000"/>
              </a:solidFill>
              <a:effectLst/>
              <a:uLnTx/>
              <a:uFillTx/>
              <a:latin typeface="EC Square Sans Pro"/>
            </a:endParaRPr>
          </a:p>
        </p:txBody>
      </p:sp>
      <p:sp>
        <p:nvSpPr>
          <p:cNvPr id="10" name="CuadroTexto 9">
            <a:extLst>
              <a:ext uri="{FF2B5EF4-FFF2-40B4-BE49-F238E27FC236}">
                <a16:creationId xmlns:a16="http://schemas.microsoft.com/office/drawing/2014/main" id="{E74ED37D-C482-486E-AF69-173FCDD414FE}"/>
              </a:ext>
            </a:extLst>
          </p:cNvPr>
          <p:cNvSpPr txBox="1"/>
          <p:nvPr/>
        </p:nvSpPr>
        <p:spPr>
          <a:xfrm>
            <a:off x="7882194" y="2970628"/>
            <a:ext cx="4309806" cy="2769989"/>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EC Square Sans Pro" panose="020B0506040000020004" pitchFamily="34" charset="0"/>
              </a:rPr>
              <a:t>Prioritising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EU intervention</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Regulatory tools/interventions for resistant pathogens: "disease agents“</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Disease preventive and control measures may apply (surveillance, eradication etc.)</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Legal basis monitoring AMR in animal pathogens</a:t>
            </a: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p:txBody>
      </p:sp>
      <p:sp>
        <p:nvSpPr>
          <p:cNvPr id="3" name="Rectángulo 2">
            <a:extLst>
              <a:ext uri="{FF2B5EF4-FFF2-40B4-BE49-F238E27FC236}">
                <a16:creationId xmlns:a16="http://schemas.microsoft.com/office/drawing/2014/main" id="{1773ED4B-94AE-4043-B465-D839C22AE128}"/>
              </a:ext>
            </a:extLst>
          </p:cNvPr>
          <p:cNvSpPr/>
          <p:nvPr/>
        </p:nvSpPr>
        <p:spPr>
          <a:xfrm>
            <a:off x="76200" y="2970628"/>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Preventive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driven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approach</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improvement of animal health and biosecurity measures, good farming practices</a:t>
            </a:r>
          </a:p>
        </p:txBody>
      </p:sp>
    </p:spTree>
    <p:extLst>
      <p:ext uri="{BB962C8B-B14F-4D97-AF65-F5344CB8AC3E}">
        <p14:creationId xmlns:p14="http://schemas.microsoft.com/office/powerpoint/2010/main" val="210125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3269385" cy="1637690"/>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es-ES" sz="4400" b="1" err="1">
                <a:solidFill>
                  <a:schemeClr val="tx2"/>
                </a:solidFill>
                <a:latin typeface="EC Square Sans Pro"/>
                <a:cs typeface="Arial"/>
              </a:rPr>
              <a:t>National</a:t>
            </a:r>
            <a:r>
              <a:rPr lang="es-ES" sz="4400" b="1" dirty="0">
                <a:solidFill>
                  <a:schemeClr val="tx2"/>
                </a:solidFill>
                <a:latin typeface="EC Square Sans Pro"/>
                <a:cs typeface="Arial"/>
              </a:rPr>
              <a:t> </a:t>
            </a:r>
            <a:r>
              <a:rPr lang="es-ES" sz="4400" b="1" err="1">
                <a:solidFill>
                  <a:schemeClr val="tx2"/>
                </a:solidFill>
                <a:latin typeface="EC Square Sans Pro"/>
                <a:cs typeface="Arial"/>
              </a:rPr>
              <a:t>provision</a:t>
            </a:r>
            <a:r>
              <a:rPr lang="es-ES" sz="4400" b="1" err="1">
                <a:latin typeface="EC Square Sans Pro"/>
                <a:cs typeface="Arial"/>
              </a:rPr>
              <a:t>s</a:t>
            </a:r>
            <a:endParaRPr lang="es-ES" sz="3200" b="1">
              <a:latin typeface="EC Square Sans Pro"/>
              <a:cs typeface="Arial"/>
            </a:endParaRPr>
          </a:p>
        </p:txBody>
      </p:sp>
      <p:pic>
        <p:nvPicPr>
          <p:cNvPr id="1026" name="Picture 2">
            <a:extLst>
              <a:ext uri="{FF2B5EF4-FFF2-40B4-BE49-F238E27FC236}">
                <a16:creationId xmlns:a16="http://schemas.microsoft.com/office/drawing/2014/main" id="{F208CF0B-FC71-EA31-B631-34D0372A33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54350"/>
            <a:ext cx="2428875" cy="14573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b="1" dirty="0"/>
              <a:t>NATIONAL LEGISLATION</a:t>
            </a:r>
          </a:p>
          <a:p>
            <a:endParaRPr lang="bg-BG" dirty="0"/>
          </a:p>
        </p:txBody>
      </p:sp>
      <p:sp>
        <p:nvSpPr>
          <p:cNvPr id="3" name="Rectangle 2"/>
          <p:cNvSpPr/>
          <p:nvPr/>
        </p:nvSpPr>
        <p:spPr>
          <a:xfrm>
            <a:off x="228600" y="1758950"/>
            <a:ext cx="11734800" cy="3970318"/>
          </a:xfrm>
          <a:prstGeom prst="rect">
            <a:avLst/>
          </a:prstGeom>
        </p:spPr>
        <p:txBody>
          <a:bodyPr wrap="square">
            <a:spAutoFit/>
          </a:bodyPr>
          <a:lstStyle/>
          <a:p>
            <a:r>
              <a:rPr lang="en-US" sz="2800" dirty="0"/>
              <a:t>THE EFFECTIVE IMPLEMENTATION AT THE NATIONAL LEVEL OF THE PROVISIONS OF REGULATION 2019/6 REGARDING VETERINARY MEDICINAL PRODUCTS /INCLUDING ANTIMICROBIAL/ AND OF REGULATION 2019/4 REGARDING MEDICATED FEED IS ENSURED THROUGH: </a:t>
            </a:r>
          </a:p>
          <a:p>
            <a:endParaRPr lang="en-US" sz="2800" dirty="0"/>
          </a:p>
          <a:p>
            <a:pPr marL="285750" indent="-285750">
              <a:buFontTx/>
              <a:buChar char="-"/>
            </a:pPr>
            <a:r>
              <a:rPr lang="en-US" sz="2800" dirty="0"/>
              <a:t>LAW ON VETERINARY MEDICAL ACTIVITY;</a:t>
            </a:r>
          </a:p>
          <a:p>
            <a:endParaRPr lang="en-US" sz="2800" dirty="0"/>
          </a:p>
          <a:p>
            <a:pPr marL="285750" indent="-285750">
              <a:buFontTx/>
              <a:buChar char="-"/>
            </a:pPr>
            <a:r>
              <a:rPr lang="en-US" sz="2800" dirty="0"/>
              <a:t>- FEED LAW.</a:t>
            </a:r>
            <a:endParaRPr lang="bg-BG" sz="2800" dirty="0"/>
          </a:p>
        </p:txBody>
      </p:sp>
    </p:spTree>
    <p:extLst>
      <p:ext uri="{BB962C8B-B14F-4D97-AF65-F5344CB8AC3E}">
        <p14:creationId xmlns:p14="http://schemas.microsoft.com/office/powerpoint/2010/main" val="397459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82550"/>
            <a:ext cx="10591800" cy="1066800"/>
          </a:xfrm>
        </p:spPr>
        <p:txBody>
          <a:bodyPr/>
          <a:lstStyle/>
          <a:p>
            <a:pPr algn="ctr"/>
            <a:r>
              <a:rPr lang="en-US" b="1" dirty="0"/>
              <a:t>GUIDELINES FOR THE REASONABLE USE OF ANTIMICROBIAL PRODUCTS PUBLISHED BY THE MINISTRY OF AGRICULTURE AND FOOD</a:t>
            </a:r>
            <a:endParaRPr lang="bg-BG" b="1"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1225550"/>
            <a:ext cx="11963400" cy="560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931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82550"/>
            <a:ext cx="10972800" cy="1066800"/>
          </a:xfrm>
        </p:spPr>
        <p:txBody>
          <a:bodyPr/>
          <a:lstStyle/>
          <a:p>
            <a:pPr algn="ctr"/>
            <a:r>
              <a:rPr lang="en-US" b="1" dirty="0"/>
              <a:t>GUIDELINES FOR THE REASONABLE USE OF ANTIMICROBIAL PRODUCTS PUBLISHED BY THE MINISTRY OF AGRICULTURE AND FOOD</a:t>
            </a:r>
          </a:p>
          <a:p>
            <a:pPr algn="ctr"/>
            <a:endParaRPr lang="bg-BG" b="1" dirty="0"/>
          </a:p>
        </p:txBody>
      </p:sp>
      <p:sp>
        <p:nvSpPr>
          <p:cNvPr id="3" name="Rectangle 2"/>
          <p:cNvSpPr/>
          <p:nvPr/>
        </p:nvSpPr>
        <p:spPr>
          <a:xfrm>
            <a:off x="161306" y="1606550"/>
            <a:ext cx="11887200" cy="4401205"/>
          </a:xfrm>
          <a:prstGeom prst="rect">
            <a:avLst/>
          </a:prstGeom>
        </p:spPr>
        <p:txBody>
          <a:bodyPr wrap="square">
            <a:spAutoFit/>
          </a:bodyPr>
          <a:lstStyle/>
          <a:p>
            <a:pPr algn="ctr"/>
            <a:r>
              <a:rPr lang="en-US" sz="2800" dirty="0"/>
              <a:t>International tools for the use of antimicrobial agents in humans, animals and plants</a:t>
            </a:r>
          </a:p>
          <a:p>
            <a:pPr marL="457200" indent="-457200" algn="just">
              <a:buFontTx/>
              <a:buChar char="-"/>
            </a:pPr>
            <a:r>
              <a:rPr lang="en-US" sz="2800" dirty="0"/>
              <a:t>EU activities in the fight against antimicrobial resistance</a:t>
            </a:r>
          </a:p>
          <a:p>
            <a:pPr algn="just"/>
            <a:endParaRPr lang="en-US" sz="2800" dirty="0"/>
          </a:p>
          <a:p>
            <a:pPr marL="457200" indent="-457200" algn="just">
              <a:buFontTx/>
              <a:buChar char="-"/>
            </a:pPr>
            <a:r>
              <a:rPr lang="en-US" sz="2800" dirty="0"/>
              <a:t>Guidelines for the reasonable use of antimicrobials in veterinary medicine (Notice of the Commission 2015/C 299/04 in Bulgarian)</a:t>
            </a:r>
          </a:p>
          <a:p>
            <a:pPr algn="just"/>
            <a:endParaRPr lang="en-US" sz="2800" dirty="0"/>
          </a:p>
          <a:p>
            <a:pPr marL="457200" indent="-457200" algn="just">
              <a:buFontTx/>
              <a:buChar char="-"/>
            </a:pPr>
            <a:r>
              <a:rPr lang="en-US" sz="2800" dirty="0"/>
              <a:t>"Guide for the reasonable and responsible use of antimicrobials in veterinary medicine and practice" developed by the Bulgarian Food Safety Agency</a:t>
            </a:r>
            <a:endParaRPr lang="bg-BG" sz="2800" dirty="0"/>
          </a:p>
        </p:txBody>
      </p:sp>
    </p:spTree>
    <p:extLst>
      <p:ext uri="{BB962C8B-B14F-4D97-AF65-F5344CB8AC3E}">
        <p14:creationId xmlns:p14="http://schemas.microsoft.com/office/powerpoint/2010/main" val="212480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en-US" sz="3200" b="1" dirty="0">
                <a:solidFill>
                  <a:srgbClr val="003399"/>
                </a:solidFill>
                <a:latin typeface="EC Square Sans Pro" panose="020B0506040000020004" pitchFamily="34" charset="0"/>
              </a:rPr>
              <a:t>Additional relevant legislation, provisions and/or guidelines to be considered by veterinarians &amp; farmers (II) </a:t>
            </a:r>
            <a:r>
              <a:rPr lang="en-US" sz="1600" i="1" dirty="0">
                <a:solidFill>
                  <a:srgbClr val="003399"/>
                </a:solidFill>
                <a:latin typeface="EC Square Sans Pro" panose="020B0506040000020004" pitchFamily="34" charset="0"/>
              </a:rPr>
              <a:t>Lecture 4</a:t>
            </a:r>
            <a:endParaRPr lang="es-ES" sz="1600" dirty="0">
              <a:solidFill>
                <a:srgbClr val="003399"/>
              </a:solidFill>
              <a:latin typeface="EC Square Sans Pro" panose="020B0506040000020004" pitchFamily="34" charset="0"/>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BULGARIA, 6 NOVEMBER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82550"/>
            <a:ext cx="11049000" cy="1066800"/>
          </a:xfrm>
        </p:spPr>
        <p:txBody>
          <a:bodyPr/>
          <a:lstStyle/>
          <a:p>
            <a:pPr algn="ctr"/>
            <a:r>
              <a:rPr lang="en-US" b="1" dirty="0"/>
              <a:t>GUIDELINES FOR THE REASONABLE USE OF ANTIMICROBIAL PRODUCTS PUBLISHED BY THE MINISTRY OF AGRICULTURE AND FOOD</a:t>
            </a:r>
          </a:p>
          <a:p>
            <a:endParaRPr lang="bg-BG" b="1" dirty="0"/>
          </a:p>
        </p:txBody>
      </p:sp>
      <p:sp>
        <p:nvSpPr>
          <p:cNvPr id="3" name="Rectangle 2"/>
          <p:cNvSpPr/>
          <p:nvPr/>
        </p:nvSpPr>
        <p:spPr>
          <a:xfrm>
            <a:off x="164275" y="1530350"/>
            <a:ext cx="11887200" cy="4401205"/>
          </a:xfrm>
          <a:prstGeom prst="rect">
            <a:avLst/>
          </a:prstGeom>
        </p:spPr>
        <p:txBody>
          <a:bodyPr wrap="square">
            <a:spAutoFit/>
          </a:bodyPr>
          <a:lstStyle/>
          <a:p>
            <a:pPr algn="just"/>
            <a:r>
              <a:rPr lang="en-US" sz="2800" dirty="0"/>
              <a:t>- Biological Security Guide for Poultry Production and Trade", prepared by the industry and kindly provided with the assistance of the Union of Poultry Breeders in Bulgaria</a:t>
            </a:r>
          </a:p>
          <a:p>
            <a:pPr algn="just"/>
            <a:endParaRPr lang="en-US" sz="2800" dirty="0"/>
          </a:p>
          <a:p>
            <a:pPr marL="457200" indent="-457200" algn="just">
              <a:buFontTx/>
              <a:buChar char="-"/>
            </a:pPr>
            <a:r>
              <a:rPr lang="en-US" sz="2800" dirty="0"/>
              <a:t>Report on "Reducing the use of antibiotics by improving animal welfare“</a:t>
            </a:r>
          </a:p>
          <a:p>
            <a:pPr algn="just"/>
            <a:endParaRPr lang="en-US" sz="2800" dirty="0"/>
          </a:p>
          <a:p>
            <a:pPr algn="just"/>
            <a:r>
              <a:rPr lang="en-US" sz="2800" dirty="0"/>
              <a:t>- Handbook of Good Agricultural Practices' (pp. 54-57 on Animal Disease Control and Pathogen and Disease Control and Practices to Limit the Use of Antimicrobial Agents)</a:t>
            </a:r>
            <a:endParaRPr lang="bg-BG" sz="2800" dirty="0"/>
          </a:p>
        </p:txBody>
      </p:sp>
    </p:spTree>
    <p:extLst>
      <p:ext uri="{BB962C8B-B14F-4D97-AF65-F5344CB8AC3E}">
        <p14:creationId xmlns:p14="http://schemas.microsoft.com/office/powerpoint/2010/main" val="48137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11149"/>
            <a:ext cx="10972800" cy="831603"/>
          </a:xfrm>
        </p:spPr>
        <p:txBody>
          <a:bodyPr/>
          <a:lstStyle/>
          <a:p>
            <a:pPr algn="ctr"/>
            <a:r>
              <a:rPr lang="en-US" b="1" dirty="0"/>
              <a:t>Examples of determination of microbial resistance from productive animals</a:t>
            </a:r>
            <a:endParaRPr lang="bg-BG" b="1"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142753"/>
            <a:ext cx="47244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1153454"/>
            <a:ext cx="7369629" cy="319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00600" y="4347504"/>
            <a:ext cx="7346868"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220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311150"/>
            <a:ext cx="9677400" cy="838200"/>
          </a:xfrm>
        </p:spPr>
        <p:txBody>
          <a:bodyPr/>
          <a:lstStyle/>
          <a:p>
            <a:pPr lvl="0" algn="ctr"/>
            <a:r>
              <a:rPr lang="en-US" b="1" dirty="0">
                <a:solidFill>
                  <a:srgbClr val="FFFFFF"/>
                </a:solidFill>
              </a:rPr>
              <a:t>Examples of determination of microbial resistance from productive animals</a:t>
            </a:r>
            <a:endParaRPr lang="bg-BG" b="1" dirty="0">
              <a:solidFill>
                <a:srgbClr val="FFFFFF"/>
              </a:solidFill>
            </a:endParaRPr>
          </a:p>
          <a:p>
            <a:endParaRPr lang="bg-BG"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132" y="1178667"/>
            <a:ext cx="4614862"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1190646"/>
            <a:ext cx="7448219"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24400" y="4148159"/>
            <a:ext cx="7432385"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046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on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61722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E9FB8A17-D36B-F3DB-5323-56182A838105}"/>
              </a:ext>
            </a:extLst>
          </p:cNvPr>
          <p:cNvSpPr txBox="1"/>
          <p:nvPr/>
        </p:nvSpPr>
        <p:spPr>
          <a:xfrm>
            <a:off x="2990850" y="5881843"/>
            <a:ext cx="5600700" cy="523220"/>
          </a:xfrm>
          <a:prstGeom prst="rect">
            <a:avLst/>
          </a:prstGeom>
          <a:noFill/>
        </p:spPr>
        <p:txBody>
          <a:bodyPr wrap="square" rtlCol="0">
            <a:spAutoFit/>
          </a:bodyPr>
          <a:lstStyle/>
          <a:p>
            <a:r>
              <a:rPr lang="en-US" sz="2800" dirty="0">
                <a:solidFill>
                  <a:schemeClr val="bg1"/>
                </a:solidFill>
                <a:latin typeface="EC Square Sans Pro" panose="020B0506040000020004"/>
              </a:rPr>
              <a:t> + Implementing and delegating Acts</a:t>
            </a:r>
            <a:endParaRPr lang="LID4096" sz="2800" dirty="0">
              <a:solidFill>
                <a:schemeClr val="bg1"/>
              </a:solidFill>
              <a:latin typeface="EC Square Sans Pro" panose="020B0506040000020004"/>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en-US" sz="1800" i="1" dirty="0">
                <a:latin typeface="EC Square Sans Pro" panose="020B0506040000020004" pitchFamily="34" charset="0"/>
              </a:rPr>
              <a:t>Commission Implementing Regulation (EU) 2022/1255</a:t>
            </a:r>
            <a:endParaRPr lang="en-GB" dirty="0"/>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533400" y="3293386"/>
            <a:ext cx="5334000" cy="2092881"/>
          </a:xfrm>
          <a:prstGeom prst="rect">
            <a:avLst/>
          </a:prstGeom>
        </p:spPr>
        <p:txBody>
          <a:bodyPr wrap="square" lIns="91440" tIns="45720" rIns="91440" bIns="45720"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a:rPr>
              <a:t>The antimicrobials and group of antimicrobials listed in this Regulation </a:t>
            </a:r>
            <a:r>
              <a:rPr lang="en-US" sz="2000" b="1" dirty="0">
                <a:solidFill>
                  <a:srgbClr val="024B9C"/>
                </a:solidFill>
                <a:latin typeface="EC Square Sans Pro"/>
              </a:rPr>
              <a:t>cannot</a:t>
            </a:r>
            <a:r>
              <a:rPr lang="en-US" sz="2000" dirty="0">
                <a:solidFill>
                  <a:srgbClr val="024B9C"/>
                </a:solidFill>
                <a:latin typeface="EC Square Sans Pro"/>
              </a:rPr>
              <a:t> be used in animals under any circumstances. </a:t>
            </a:r>
            <a:endParaRPr lang="en-US" sz="2000" strike="sngStrike" dirty="0">
              <a:solidFill>
                <a:srgbClr val="FF0000"/>
              </a:solidFill>
              <a:latin typeface="EC Square Sans Pro"/>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This list will</a:t>
            </a:r>
            <a:r>
              <a:rPr kumimoji="0" lang="en-US" sz="2000" b="0" i="0" u="none" strike="noStrike" kern="1200" cap="none" spc="0" normalizeH="0" baseline="0" noProof="0" dirty="0">
                <a:ln>
                  <a:noFill/>
                </a:ln>
                <a:solidFill>
                  <a:srgbClr val="024B9C"/>
                </a:solidFill>
                <a:effectLst/>
                <a:uLnTx/>
                <a:uFillTx/>
                <a:latin typeface="EC Square Sans Pro" panose="020B0506040000020004" pitchFamily="34" charset="0"/>
                <a:ea typeface="+mn-ea"/>
                <a:cs typeface="+mn-cs"/>
              </a:rPr>
              <a:t> be kept under continual review </a:t>
            </a: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in the light of new scientific evidence or emerging information</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p:txBody>
      </p:sp>
      <p:pic>
        <p:nvPicPr>
          <p:cNvPr id="17" name="Imagen 16">
            <a:extLst>
              <a:ext uri="{FF2B5EF4-FFF2-40B4-BE49-F238E27FC236}">
                <a16:creationId xmlns:a16="http://schemas.microsoft.com/office/drawing/2014/main" id="{69EEDB9F-1083-41DA-9AD0-3F26A694B7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72"/>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1943CAF-5478-4463-AA84-1FFA92F30628}"/>
              </a:ext>
            </a:extLst>
          </p:cNvPr>
          <p:cNvSpPr txBox="1"/>
          <p:nvPr/>
        </p:nvSpPr>
        <p:spPr>
          <a:xfrm>
            <a:off x="10247404" y="2166572"/>
            <a:ext cx="1369286"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“reserve list”</a:t>
            </a: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103632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CERTAIN ANTIMICROBIALS ARE PROHIBITED TO USE FOR ANIMAL TREATMENT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424A30C1-DE06-42E0-A897-C1328FBE17E9}"/>
              </a:ext>
            </a:extLst>
          </p:cNvPr>
          <p:cNvSpPr txBox="1"/>
          <p:nvPr/>
        </p:nvSpPr>
        <p:spPr>
          <a:xfrm>
            <a:off x="762000" y="1318139"/>
            <a:ext cx="11277600"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EC Square Sans Pro" panose="020B0506040000020004" pitchFamily="34" charset="0"/>
                <a:ea typeface="+mn-ea"/>
                <a:cs typeface="Arial" panose="020B0604020202020204" pitchFamily="34" charset="0"/>
              </a:rPr>
              <a:t>The human reserve list: antimicrobials which are reserved for treatment of certain infections in humans</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193215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7" name="Rectángulo 16">
            <a:extLst>
              <a:ext uri="{FF2B5EF4-FFF2-40B4-BE49-F238E27FC236}">
                <a16:creationId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pic>
        <p:nvPicPr>
          <p:cNvPr id="21" name="Imagen 20">
            <a:extLst>
              <a:ext uri="{FF2B5EF4-FFF2-40B4-BE49-F238E27FC236}">
                <a16:creationId xmlns:a16="http://schemas.microsoft.com/office/drawing/2014/main" id="{EC60EA5D-EDCD-4CB7-9DBF-4B36BB404C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4271" y="2308596"/>
            <a:ext cx="2957452" cy="4098554"/>
          </a:xfrm>
          <a:prstGeom prst="rect">
            <a:avLst/>
          </a:prstGeom>
        </p:spPr>
      </p:pic>
      <p:pic>
        <p:nvPicPr>
          <p:cNvPr id="23" name="Imagen 22">
            <a:extLst>
              <a:ext uri="{FF2B5EF4-FFF2-40B4-BE49-F238E27FC236}">
                <a16:creationId xmlns:a16="http://schemas.microsoft.com/office/drawing/2014/main" id="{66E371D6-5589-4B16-8C65-86003F95D1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38617" y="2322863"/>
            <a:ext cx="2313412" cy="3855687"/>
          </a:xfrm>
          <a:prstGeom prst="rect">
            <a:avLst/>
          </a:prstGeom>
        </p:spPr>
      </p:pic>
      <p:sp>
        <p:nvSpPr>
          <p:cNvPr id="24" name="CuadroTexto 23">
            <a:extLst>
              <a:ext uri="{FF2B5EF4-FFF2-40B4-BE49-F238E27FC236}">
                <a16:creationId xmlns:a16="http://schemas.microsoft.com/office/drawing/2014/main" id="{A8E2F320-47EB-4C37-B9E4-0F1154B7B1B0}"/>
              </a:ext>
            </a:extLst>
          </p:cNvPr>
          <p:cNvSpPr txBox="1"/>
          <p:nvPr/>
        </p:nvSpPr>
        <p:spPr>
          <a:xfrm>
            <a:off x="762000" y="951033"/>
            <a:ext cx="1890261"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 reserve list”</a:t>
            </a: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99"/>
                </a:solidFill>
                <a:effectLst/>
                <a:uLnTx/>
                <a:uFillTx/>
                <a:latin typeface="EC Square Sans Pro" panose="020B0506040000020004" pitchFamily="34" charset="0"/>
              </a:rPr>
              <a:t>Commission Implementing Regulation (EU) 2022/1255 </a:t>
            </a:r>
            <a:endParaRPr kumimoji="0" lang="en-GB" sz="1400" b="0" i="0" u="none" strike="noStrike" kern="0" cap="none" spc="0" normalizeH="0" baseline="0" noProof="0" dirty="0">
              <a:ln>
                <a:noFill/>
              </a:ln>
              <a:solidFill>
                <a:srgbClr val="003399"/>
              </a:solidFill>
              <a:effectLst/>
              <a:uLnTx/>
              <a:uFillTx/>
            </a:endParaRPr>
          </a:p>
        </p:txBody>
      </p:sp>
      <p:sp>
        <p:nvSpPr>
          <p:cNvPr id="29" name="Marcador de texto 1">
            <a:extLst>
              <a:ext uri="{FF2B5EF4-FFF2-40B4-BE49-F238E27FC236}">
                <a16:creationId xmlns:a16="http://schemas.microsoft.com/office/drawing/2014/main" id="{8CBE9950-E499-4893-A5C7-832B96A26BB5}"/>
              </a:ext>
            </a:extLst>
          </p:cNvPr>
          <p:cNvSpPr>
            <a:spLocks noGrp="1"/>
          </p:cNvSpPr>
          <p:nvPr>
            <p:ph type="body" sz="quarter" idx="10"/>
          </p:nvPr>
        </p:nvSpPr>
        <p:spPr>
          <a:xfrm>
            <a:off x="762000" y="311150"/>
            <a:ext cx="102870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ANTIMICROBIALS ON THE HUMAN RESERVE LIST</a:t>
            </a:r>
          </a:p>
          <a:p>
            <a:endParaRPr lang="en-GB" dirty="0"/>
          </a:p>
        </p:txBody>
      </p:sp>
      <p:sp>
        <p:nvSpPr>
          <p:cNvPr id="12" name="CuadroTexto 11">
            <a:extLst>
              <a:ext uri="{FF2B5EF4-FFF2-40B4-BE49-F238E27FC236}">
                <a16:creationId xmlns:a16="http://schemas.microsoft.com/office/drawing/2014/main" id="{424A30C1-DE06-42E0-A897-C1328FBE17E9}"/>
              </a:ext>
            </a:extLst>
          </p:cNvPr>
          <p:cNvSpPr txBox="1"/>
          <p:nvPr/>
        </p:nvSpPr>
        <p:spPr>
          <a:xfrm>
            <a:off x="2352253" y="1352837"/>
            <a:ext cx="6705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479" y="2003683"/>
            <a:ext cx="5437573" cy="4303017"/>
          </a:xfrm>
          <a:prstGeom prst="rect">
            <a:avLst/>
          </a:prstGeom>
        </p:spPr>
      </p:pic>
    </p:spTree>
    <p:extLst>
      <p:ext uri="{BB962C8B-B14F-4D97-AF65-F5344CB8AC3E}">
        <p14:creationId xmlns:p14="http://schemas.microsoft.com/office/powerpoint/2010/main" val="2536004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en-US" b="1" dirty="0">
                <a:latin typeface="Arial"/>
                <a:cs typeface="Arial"/>
              </a:rPr>
              <a:t>CERTAIN ANTIMICROBIALS ARE NOT ALLOWED OR CONDITIONALLY ALLOWED TO USE </a:t>
            </a:r>
            <a:r>
              <a:rPr lang="en-GB" b="1" dirty="0">
                <a:latin typeface="Arial"/>
                <a:cs typeface="Arial"/>
              </a:rPr>
              <a:t>UNDER</a:t>
            </a:r>
            <a:r>
              <a:rPr lang="en-US" b="1" dirty="0">
                <a:latin typeface="Arial"/>
                <a:cs typeface="Arial"/>
              </a:rPr>
              <a:t> ART 112 &amp; 113*</a:t>
            </a:r>
            <a:endParaRPr lang="es-ES" b="1">
              <a:latin typeface="Arial"/>
              <a:cs typeface="Arial"/>
            </a:endParaRPr>
          </a:p>
          <a:p>
            <a:endParaRPr lang="es-ES" dirty="0"/>
          </a:p>
        </p:txBody>
      </p:sp>
      <p:sp>
        <p:nvSpPr>
          <p:cNvPr id="12" name="Rectángulo 11">
            <a:extLst>
              <a:ext uri="{FF2B5EF4-FFF2-40B4-BE49-F238E27FC236}">
                <a16:creationId xmlns:a16="http://schemas.microsoft.com/office/drawing/2014/main"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37A1712A-12B1-48B4-3847-F1672708EEA6}"/>
              </a:ext>
            </a:extLst>
          </p:cNvPr>
          <p:cNvSpPr txBox="1"/>
          <p:nvPr/>
        </p:nvSpPr>
        <p:spPr>
          <a:xfrm>
            <a:off x="918485" y="1235723"/>
            <a:ext cx="1036480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indent="-342900">
              <a:buFont typeface="Arial" panose="020B0604020202020204" pitchFamily="34" charset="0"/>
              <a:buChar char="•"/>
              <a:defRPr/>
            </a:pPr>
            <a:r>
              <a:rPr lang="en-US" sz="2000" dirty="0">
                <a:solidFill>
                  <a:srgbClr val="002060"/>
                </a:solidFill>
                <a:latin typeface="EC Square Sans Pro"/>
              </a:rPr>
              <a:t>Commission Implementing Regulation (EU) 2024/1973 lists antimicrobials which cannot be used in accordance with</a:t>
            </a:r>
            <a:r>
              <a:rPr lang="bg-BG" sz="2000" dirty="0">
                <a:solidFill>
                  <a:srgbClr val="002060"/>
                </a:solidFill>
                <a:latin typeface="EC Square Sans Pro"/>
              </a:rPr>
              <a:t> </a:t>
            </a:r>
            <a:r>
              <a:rPr lang="en-US" sz="2000" dirty="0">
                <a:solidFill>
                  <a:srgbClr val="002060"/>
                </a:solidFill>
                <a:latin typeface="EC Square Sans Pro"/>
              </a:rPr>
              <a:t>article 112 &amp; 113* (outside </a:t>
            </a:r>
            <a:r>
              <a:rPr lang="en-US" sz="2000" dirty="0">
                <a:solidFill>
                  <a:srgbClr val="003399"/>
                </a:solidFill>
                <a:latin typeface="EC Square Sans Pro"/>
              </a:rPr>
              <a:t>the</a:t>
            </a:r>
            <a:r>
              <a:rPr lang="en-US" sz="2000" dirty="0">
                <a:solidFill>
                  <a:srgbClr val="002060"/>
                </a:solidFill>
                <a:latin typeface="EC Square Sans Pro"/>
              </a:rPr>
              <a:t> marketing </a:t>
            </a:r>
            <a:r>
              <a:rPr lang="en-US" sz="2000" err="1">
                <a:solidFill>
                  <a:srgbClr val="002060"/>
                </a:solidFill>
                <a:latin typeface="EC Square Sans Pro"/>
              </a:rPr>
              <a:t>authorisation</a:t>
            </a:r>
            <a:r>
              <a:rPr lang="en-US" sz="2000" dirty="0">
                <a:solidFill>
                  <a:srgbClr val="002060"/>
                </a:solidFill>
                <a:latin typeface="EC Square Sans Pro"/>
              </a:rPr>
              <a:t>) or </a:t>
            </a:r>
            <a:r>
              <a:rPr lang="en-US" sz="2000" dirty="0">
                <a:solidFill>
                  <a:srgbClr val="003399"/>
                </a:solidFill>
                <a:latin typeface="EC Square Sans Pro"/>
              </a:rPr>
              <a:t>can</a:t>
            </a:r>
            <a:r>
              <a:rPr lang="en-US" sz="2000" dirty="0">
                <a:solidFill>
                  <a:srgbClr val="FF0000"/>
                </a:solidFill>
                <a:latin typeface="EC Square Sans Pro"/>
              </a:rPr>
              <a:t> </a:t>
            </a:r>
            <a:r>
              <a:rPr lang="en-US" sz="2000" dirty="0">
                <a:solidFill>
                  <a:srgbClr val="002060"/>
                </a:solidFill>
                <a:latin typeface="EC Square Sans Pro"/>
              </a:rPr>
              <a:t>only </a:t>
            </a:r>
            <a:r>
              <a:rPr lang="en-US" sz="2000" dirty="0">
                <a:solidFill>
                  <a:srgbClr val="003399"/>
                </a:solidFill>
                <a:latin typeface="EC Square Sans Pro"/>
              </a:rPr>
              <a:t>be used</a:t>
            </a:r>
            <a:r>
              <a:rPr lang="en-US" sz="2000" dirty="0">
                <a:solidFill>
                  <a:srgbClr val="FF0000"/>
                </a:solidFill>
                <a:latin typeface="EC Square Sans Pro"/>
              </a:rPr>
              <a:t> </a:t>
            </a:r>
            <a:r>
              <a:rPr lang="en-US" sz="2000" dirty="0">
                <a:solidFill>
                  <a:srgbClr val="002060"/>
                </a:solidFill>
                <a:latin typeface="EC Square Sans Pro"/>
              </a:rPr>
              <a:t>subject to certain conditions.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2060"/>
                </a:solidFill>
                <a:latin typeface="EC Square Sans Pro"/>
              </a:rPr>
              <a:t>Some examples: </a:t>
            </a:r>
          </a:p>
          <a:p>
            <a:pPr marL="342900" lvl="3" indent="-342900">
              <a:buFont typeface="Wingdings" panose="05000000000000000000" pitchFamily="2" charset="2"/>
              <a:buChar char="ü"/>
              <a:defRPr/>
            </a:pPr>
            <a:r>
              <a:rPr lang="en-US" sz="2000">
                <a:solidFill>
                  <a:srgbClr val="002060"/>
                </a:solidFill>
                <a:latin typeface="EC Square Sans Pro"/>
              </a:rPr>
              <a:t>Third- and fourth-generation cephalosporins</a:t>
            </a:r>
            <a:r>
              <a:rPr lang="en-US" sz="2000" dirty="0">
                <a:solidFill>
                  <a:srgbClr val="002060"/>
                </a:solidFill>
                <a:latin typeface="EC Square Sans Pro"/>
              </a:rPr>
              <a:t> </a:t>
            </a:r>
            <a:r>
              <a:rPr lang="en-US" sz="2000" dirty="0">
                <a:solidFill>
                  <a:srgbClr val="003399"/>
                </a:solidFill>
                <a:latin typeface="EC Square Sans Pro"/>
              </a:rPr>
              <a:t>canno</a:t>
            </a:r>
            <a:r>
              <a:rPr lang="en-US" sz="2000" dirty="0">
                <a:solidFill>
                  <a:srgbClr val="002060"/>
                </a:solidFill>
                <a:latin typeface="EC Square Sans Pro"/>
              </a:rPr>
              <a:t>t be used in accordance with Article</a:t>
            </a:r>
            <a:r>
              <a:rPr lang="en-US" sz="2000" dirty="0">
                <a:solidFill>
                  <a:srgbClr val="002060"/>
                </a:solidFill>
                <a:latin typeface="Times New Roman"/>
                <a:cs typeface="Times New Roman"/>
              </a:rPr>
              <a:t> </a:t>
            </a:r>
            <a:r>
              <a:rPr lang="en-US" sz="2000" dirty="0">
                <a:solidFill>
                  <a:srgbClr val="002060"/>
                </a:solidFill>
                <a:latin typeface="EC Square Sans Pro"/>
              </a:rPr>
              <a:t>113 in poultry</a:t>
            </a:r>
          </a:p>
          <a:p>
            <a:pPr marL="342900" lvl="3" indent="-342900">
              <a:buFont typeface="Wingdings" panose="05000000000000000000" pitchFamily="2" charset="2"/>
              <a:buChar char="ü"/>
              <a:defRPr/>
            </a:pPr>
            <a:r>
              <a:rPr lang="en-US" sz="2000" dirty="0">
                <a:solidFill>
                  <a:srgbClr val="003399"/>
                </a:solidFill>
                <a:latin typeface="EC Square Sans Pro"/>
              </a:rPr>
              <a:t>Polymyxins are allowed only after prior pathogen identification and susceptibility testing showing that they are likely to be effective and other preferable antimicrobials would not be effective.</a:t>
            </a:r>
          </a:p>
          <a:p>
            <a:pPr marL="342900" lvl="3" indent="-342900">
              <a:buFont typeface="Wingdings" panose="05000000000000000000" pitchFamily="2" charset="2"/>
              <a:buChar char="ü"/>
              <a:defRPr/>
            </a:pPr>
            <a:r>
              <a:rPr lang="en-US" sz="2000" dirty="0">
                <a:solidFill>
                  <a:srgbClr val="002060"/>
                </a:solidFill>
                <a:latin typeface="EC Square Sans Pro"/>
              </a:rPr>
              <a:t>Quinolones (including fluoroquinolones) </a:t>
            </a:r>
            <a:r>
              <a:rPr lang="en-US" sz="2000" dirty="0">
                <a:solidFill>
                  <a:srgbClr val="003399"/>
                </a:solidFill>
                <a:latin typeface="EC Square Sans Pro"/>
              </a:rPr>
              <a:t>cannot be used</a:t>
            </a:r>
            <a:r>
              <a:rPr lang="bg-BG" sz="2000" dirty="0">
                <a:solidFill>
                  <a:srgbClr val="003399"/>
                </a:solidFill>
                <a:latin typeface="EC Square Sans Pro"/>
              </a:rPr>
              <a:t> </a:t>
            </a:r>
            <a:r>
              <a:rPr lang="en-US" sz="2000" dirty="0">
                <a:solidFill>
                  <a:srgbClr val="003399"/>
                </a:solidFill>
                <a:latin typeface="EC Square Sans Pro"/>
              </a:rPr>
              <a:t>in accordance with Article</a:t>
            </a:r>
            <a:r>
              <a:rPr lang="en-US" sz="2000" dirty="0">
                <a:solidFill>
                  <a:srgbClr val="003399"/>
                </a:solidFill>
                <a:latin typeface="Times New Roman"/>
                <a:cs typeface="Times New Roman"/>
              </a:rPr>
              <a:t> </a:t>
            </a:r>
            <a:r>
              <a:rPr lang="en-US" sz="2000" dirty="0">
                <a:solidFill>
                  <a:srgbClr val="003399"/>
                </a:solidFill>
                <a:latin typeface="EC Square Sans Pro"/>
              </a:rPr>
              <a:t>113 for salmonellosis in poultry or </a:t>
            </a:r>
            <a:r>
              <a:rPr lang="en-GB" sz="2000" dirty="0">
                <a:solidFill>
                  <a:srgbClr val="003399"/>
                </a:solidFill>
                <a:latin typeface="EC Square Sans Pro"/>
              </a:rPr>
              <a:t>f</a:t>
            </a:r>
            <a:r>
              <a:rPr lang="en-US" sz="2000" dirty="0">
                <a:solidFill>
                  <a:srgbClr val="003399"/>
                </a:solidFill>
                <a:latin typeface="EC Square Sans Pro"/>
              </a:rPr>
              <a:t>or metaphylaxis of salmonellosis in </a:t>
            </a:r>
            <a:r>
              <a:rPr lang="en-US" sz="2000" dirty="0">
                <a:solidFill>
                  <a:srgbClr val="002060"/>
                </a:solidFill>
                <a:latin typeface="EC Square Sans Pro"/>
              </a:rPr>
              <a:t>animals other than poultry</a:t>
            </a:r>
            <a:endParaRPr lang="bg-BG" sz="2000" strike="dblStrike" dirty="0">
              <a:solidFill>
                <a:srgbClr val="FF0000"/>
              </a:solidFill>
              <a:latin typeface="EC Square Sans Pro"/>
            </a:endParaRPr>
          </a:p>
          <a:p>
            <a:pPr>
              <a:defRPr/>
            </a:pPr>
            <a:endParaRPr lang="en-US" sz="2000" dirty="0">
              <a:solidFill>
                <a:srgbClr val="002060"/>
              </a:solidFill>
              <a:latin typeface="EC Square Sans Pro"/>
            </a:endParaRPr>
          </a:p>
          <a:p>
            <a:pPr marR="0" lvl="0" defTabSz="914400">
              <a:lnSpc>
                <a:spcPct val="100000"/>
              </a:lnSpc>
              <a:spcBef>
                <a:spcPts val="0"/>
              </a:spcBef>
              <a:spcAft>
                <a:spcPts val="0"/>
              </a:spcAft>
              <a:buClrTx/>
              <a:buSzTx/>
              <a:tabLst/>
              <a:defRPr/>
            </a:pPr>
            <a:r>
              <a:rPr kumimoji="0" lang="en-US" sz="2000" b="0" i="0" u="none" strike="noStrike" kern="0" cap="none" spc="0" normalizeH="0" baseline="0" noProof="0" dirty="0">
                <a:ln>
                  <a:noFill/>
                </a:ln>
                <a:solidFill>
                  <a:srgbClr val="002060"/>
                </a:solidFill>
                <a:effectLst/>
                <a:uLnTx/>
                <a:uFillTx/>
                <a:latin typeface="EC Square Sans Pro"/>
              </a:rPr>
              <a:t>All details here: </a:t>
            </a:r>
            <a:r>
              <a:rPr kumimoji="0" lang="en-US" sz="2000" b="0" i="0" u="none" strike="noStrike" kern="0" cap="none" spc="0" normalizeH="0" baseline="0" noProof="0" dirty="0">
                <a:ln>
                  <a:noFill/>
                </a:ln>
                <a:solidFill>
                  <a:srgbClr val="002060"/>
                </a:solidFill>
                <a:effectLst/>
                <a:uLnTx/>
                <a:uFillTx/>
                <a:latin typeface="EC Square Sans Pro"/>
                <a:hlinkClick r:id="rId3"/>
              </a:rPr>
              <a:t>https://eur-lex.europa.eu/eli/reg_impl/2024/1973/oj</a:t>
            </a:r>
            <a:endParaRPr lang="en-US" sz="2000" b="0" i="0" u="none" strike="noStrike" kern="0" cap="none" spc="0" normalizeH="0" baseline="0" noProof="0" dirty="0">
              <a:ln>
                <a:noFill/>
              </a:ln>
              <a:solidFill>
                <a:srgbClr val="002060"/>
              </a:solidFill>
              <a:effectLst/>
              <a:uLnTx/>
              <a:uFillTx/>
              <a:latin typeface="EC Square Sans Pro"/>
            </a:endParaRPr>
          </a:p>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R="0" lvl="0" defTabSz="914400" eaLnBrk="1" fontAlgn="auto" latinLnBrk="0" hangingPunct="1">
              <a:lnSpc>
                <a:spcPct val="100000"/>
              </a:lnSpc>
              <a:spcBef>
                <a:spcPts val="0"/>
              </a:spcBef>
              <a:spcAft>
                <a:spcPts val="0"/>
              </a:spcAft>
              <a:buClrTx/>
              <a:buSzTx/>
              <a:tabLst/>
              <a:defRPr/>
            </a:pPr>
            <a:r>
              <a:rPr lang="en-US" sz="2000" noProof="0" dirty="0">
                <a:solidFill>
                  <a:srgbClr val="002060"/>
                </a:solidFill>
                <a:latin typeface="EC Square Sans Pro"/>
              </a:rPr>
              <a:t>This Act w</a:t>
            </a:r>
            <a:r>
              <a:rPr kumimoji="0" lang="en-US" sz="2000" b="0" i="0" u="none" strike="noStrike" kern="0" cap="none" spc="0" normalizeH="0" baseline="0" noProof="0" dirty="0">
                <a:ln>
                  <a:noFill/>
                </a:ln>
                <a:solidFill>
                  <a:srgbClr val="002060"/>
                </a:solidFill>
                <a:effectLst/>
                <a:uLnTx/>
                <a:uFillTx/>
                <a:latin typeface="EC Square Sans Pro"/>
              </a:rPr>
              <a:t>ill apply from 8 August 2026</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p:txBody>
      </p:sp>
    </p:spTree>
    <p:extLst>
      <p:ext uri="{BB962C8B-B14F-4D97-AF65-F5344CB8AC3E}">
        <p14:creationId xmlns:p14="http://schemas.microsoft.com/office/powerpoint/2010/main" val="248518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en-GB" b="1" dirty="0">
                <a:latin typeface="Arial"/>
                <a:cs typeface="Arial"/>
              </a:rPr>
              <a:t>Upcoming Delegated and Implementing Legal Acts</a:t>
            </a:r>
            <a:endParaRPr lang="es-ES" b="1" dirty="0">
              <a:latin typeface="Arial"/>
              <a:cs typeface="Arial"/>
            </a:endParaRPr>
          </a:p>
          <a:p>
            <a:endParaRPr lang="es-ES" dirty="0"/>
          </a:p>
        </p:txBody>
      </p:sp>
      <p:sp>
        <p:nvSpPr>
          <p:cNvPr id="4" name="CuadroTexto 3">
            <a:extLst>
              <a:ext uri="{FF2B5EF4-FFF2-40B4-BE49-F238E27FC236}">
                <a16:creationId xmlns:a16="http://schemas.microsoft.com/office/drawing/2014/main" id="{2AE5DF66-CEEA-CD42-E844-4DB9137313EA}"/>
              </a:ext>
            </a:extLst>
          </p:cNvPr>
          <p:cNvSpPr txBox="1"/>
          <p:nvPr/>
        </p:nvSpPr>
        <p:spPr>
          <a:xfrm>
            <a:off x="248491" y="3754276"/>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2060"/>
                </a:solidFill>
                <a:effectLst/>
                <a:uLnTx/>
                <a:uFillTx/>
                <a:latin typeface="EC Square Sans Pro"/>
              </a:rPr>
              <a:t>List of substances which are essential for the treatment of equine species</a:t>
            </a:r>
            <a:r>
              <a:rPr kumimoji="0" lang="en-US" sz="2000" b="0" i="0" u="none" strike="noStrike" kern="0" cap="none" spc="0" normalizeH="0" baseline="0" noProof="0" dirty="0">
                <a:ln>
                  <a:noFill/>
                </a:ln>
                <a:solidFill>
                  <a:srgbClr val="002060"/>
                </a:solidFill>
                <a:effectLst/>
                <a:uLnTx/>
                <a:uFillTx/>
                <a:latin typeface="EC Square Sans Pro"/>
              </a:rPr>
              <a:t>, or </a:t>
            </a:r>
            <a:r>
              <a:rPr kumimoji="0" lang="en-US" sz="2000" b="0" i="1" u="none" strike="noStrike" kern="0" cap="none" spc="0" normalizeH="0" baseline="0" noProof="0" dirty="0">
                <a:ln>
                  <a:noFill/>
                </a:ln>
                <a:solidFill>
                  <a:srgbClr val="002060"/>
                </a:solidFill>
                <a:effectLst/>
                <a:uLnTx/>
                <a:uFillTx/>
                <a:latin typeface="EC Square Sans Pro"/>
              </a:rPr>
              <a:t>which b</a:t>
            </a:r>
            <a:r>
              <a:rPr kumimoji="0" lang="en-US" sz="2000" b="0" i="0" u="none" strike="noStrike" kern="0" cap="none" spc="0" normalizeH="0" baseline="0" noProof="0" dirty="0">
                <a:ln>
                  <a:noFill/>
                </a:ln>
                <a:solidFill>
                  <a:srgbClr val="002060"/>
                </a:solidFill>
                <a:effectLst/>
                <a:uLnTx/>
                <a:uFillTx/>
                <a:latin typeface="EC Square Sans Pro"/>
              </a:rPr>
              <a:t>ring added clinical benefit compared to other treatment options available for equine species and for which the withdrawal period for equine species shall be six months. </a:t>
            </a:r>
          </a:p>
        </p:txBody>
      </p:sp>
      <p:pic>
        <p:nvPicPr>
          <p:cNvPr id="8" name="Imagen 7" descr="Imagen que contiene reloj, dibujo&#10;&#10;Descripción generada automáticamente">
            <a:extLst>
              <a:ext uri="{FF2B5EF4-FFF2-40B4-BE49-F238E27FC236}">
                <a16:creationId xmlns:a16="http://schemas.microsoft.com/office/drawing/2014/main"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7166" y="2289151"/>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65644" y="3907132"/>
            <a:ext cx="762000" cy="805793"/>
          </a:xfrm>
          <a:prstGeom prst="rect">
            <a:avLst/>
          </a:prstGeom>
        </p:spPr>
      </p:pic>
      <p:sp>
        <p:nvSpPr>
          <p:cNvPr id="3" name="CuadroTexto 2">
            <a:extLst>
              <a:ext uri="{FF2B5EF4-FFF2-40B4-BE49-F238E27FC236}">
                <a16:creationId xmlns:a16="http://schemas.microsoft.com/office/drawing/2014/main" id="{37A1712A-12B1-48B4-3847-F1672708EEA6}"/>
              </a:ext>
            </a:extLst>
          </p:cNvPr>
          <p:cNvSpPr txBox="1"/>
          <p:nvPr/>
        </p:nvSpPr>
        <p:spPr>
          <a:xfrm>
            <a:off x="304800" y="1473543"/>
            <a:ext cx="1036480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2060"/>
                </a:solidFill>
                <a:effectLst/>
                <a:uLnTx/>
                <a:uFillTx/>
                <a:latin typeface="EC Square Sans Pro"/>
              </a:rPr>
              <a:t>List of substances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for use in food-producing terrestrial animal species or substances contained in a medicinal product for human use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in the Union, which may be used in </a:t>
            </a:r>
            <a:r>
              <a:rPr kumimoji="0" lang="en-US" sz="2000" b="1" i="0" u="none" strike="noStrike" kern="0" cap="none" spc="0" normalizeH="0" baseline="0" noProof="0" dirty="0">
                <a:ln>
                  <a:noFill/>
                </a:ln>
                <a:solidFill>
                  <a:srgbClr val="002060"/>
                </a:solidFill>
                <a:effectLst/>
                <a:uLnTx/>
                <a:uFillTx/>
                <a:latin typeface="EC Square Sans Pro"/>
              </a:rPr>
              <a:t>food-producing aquatic species</a:t>
            </a:r>
            <a:r>
              <a:rPr kumimoji="0" lang="en-US" sz="2000" b="0" i="0" u="none" strike="noStrike" kern="0" cap="none" spc="0" normalizeH="0" baseline="0" noProof="0" dirty="0">
                <a:ln>
                  <a:noFill/>
                </a:ln>
                <a:solidFill>
                  <a:srgbClr val="002060"/>
                </a:solidFill>
                <a:effectLst/>
                <a:uLnTx/>
                <a:uFillTx/>
                <a:latin typeface="EC Square Sans Pro"/>
              </a:rPr>
              <a:t> in accordance with Article 114(1)</a:t>
            </a:r>
            <a:endParaRPr kumimoji="0" lang="es-ES" sz="2800" b="0" i="0" u="none" strike="dblStrike" kern="0" cap="none" spc="0" normalizeH="0" baseline="0" noProof="0" dirty="0">
              <a:ln>
                <a:noFill/>
              </a:ln>
              <a:solidFill>
                <a:srgbClr val="FF0000"/>
              </a:solidFill>
              <a:effectLst/>
              <a:uLnTx/>
              <a:uFillTx/>
              <a:latin typeface="EC Square Sans Pro" panose="020B0506040000020004" pitchFamily="34" charset="0"/>
            </a:endParaRPr>
          </a:p>
        </p:txBody>
      </p:sp>
      <p:sp>
        <p:nvSpPr>
          <p:cNvPr id="5" name="TextBox 4">
            <a:extLst>
              <a:ext uri="{FF2B5EF4-FFF2-40B4-BE49-F238E27FC236}">
                <a16:creationId xmlns:a16="http://schemas.microsoft.com/office/drawing/2014/main" id="{E9D0D2B0-4729-DA49-A07D-3A40BE14ABA2}"/>
              </a:ext>
            </a:extLst>
          </p:cNvPr>
          <p:cNvSpPr txBox="1"/>
          <p:nvPr/>
        </p:nvSpPr>
        <p:spPr>
          <a:xfrm>
            <a:off x="482906" y="5111750"/>
            <a:ext cx="11125200" cy="1231106"/>
          </a:xfrm>
          <a:prstGeom prst="rect">
            <a:avLst/>
          </a:prstGeom>
          <a:solidFill>
            <a:schemeClr val="bg1">
              <a:lumMod val="85000"/>
            </a:schemeClr>
          </a:solidFill>
          <a:ln>
            <a:solidFill>
              <a:schemeClr val="tx1"/>
            </a:solidFill>
          </a:ln>
        </p:spPr>
        <p:txBody>
          <a:bodyPr wrap="square" rtlCol="0">
            <a:spAutoFit/>
          </a:bodyPr>
          <a:lstStyle/>
          <a:p>
            <a:endParaRPr lang="en-US" dirty="0"/>
          </a:p>
          <a:p>
            <a:r>
              <a:rPr lang="en-US" sz="2000" dirty="0">
                <a:solidFill>
                  <a:srgbClr val="002060"/>
                </a:solidFill>
                <a:latin typeface="EC Square Sans Pro"/>
              </a:rPr>
              <a:t>More info on all delegated and implementing Acts:</a:t>
            </a:r>
            <a:br>
              <a:rPr lang="en-US" dirty="0"/>
            </a:br>
            <a:r>
              <a:rPr lang="en-GB" sz="1800" dirty="0">
                <a:effectLst/>
                <a:latin typeface="Segoe UI" panose="020B0502040204020203" pitchFamily="34" charset="0"/>
                <a:hlinkClick r:id="rId5"/>
              </a:rPr>
              <a:t>https://food.ec.europa.eu/animals/animal-health/vet-meds-med-feed/implementation_en</a:t>
            </a:r>
            <a:endParaRPr lang="en-GB" sz="1800" dirty="0">
              <a:effectLst/>
              <a:latin typeface="Segoe UI" panose="020B0502040204020203" pitchFamily="34" charset="0"/>
            </a:endParaRPr>
          </a:p>
          <a:p>
            <a:endParaRPr lang="en-GB" dirty="0"/>
          </a:p>
        </p:txBody>
      </p:sp>
    </p:spTree>
    <p:extLst>
      <p:ext uri="{BB962C8B-B14F-4D97-AF65-F5344CB8AC3E}">
        <p14:creationId xmlns:p14="http://schemas.microsoft.com/office/powerpoint/2010/main" val="339762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id="{494DA49E-DC74-46EA-B939-3085F78B11AF}"/>
              </a:ext>
            </a:extLst>
          </p:cNvPr>
          <p:cNvSpPr txBox="1"/>
          <p:nvPr/>
        </p:nvSpPr>
        <p:spPr>
          <a:xfrm>
            <a:off x="457201" y="2491154"/>
            <a:ext cx="9372601" cy="523220"/>
          </a:xfrm>
          <a:prstGeom prst="rect">
            <a:avLst/>
          </a:prstGeom>
          <a:noFill/>
        </p:spPr>
        <p:txBody>
          <a:bodyPr wrap="square">
            <a:spAutoFit/>
          </a:bodyPr>
          <a:lstStyle/>
          <a:p>
            <a:pPr algn="l"/>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Article 114 </a:t>
            </a:r>
            <a:endParaRPr lang="en-GB" sz="1600" b="1" dirty="0">
              <a:solidFill>
                <a:srgbClr val="003399"/>
              </a:solidFill>
            </a:endParaRPr>
          </a:p>
        </p:txBody>
      </p:sp>
      <p:pic>
        <p:nvPicPr>
          <p:cNvPr id="10" name="Imagen 9">
            <a:extLst>
              <a:ext uri="{FF2B5EF4-FFF2-40B4-BE49-F238E27FC236}">
                <a16:creationId xmlns:a16="http://schemas.microsoft.com/office/drawing/2014/main" id="{DAC0FEF2-480E-4D1B-B524-08451014FA98}"/>
              </a:ext>
            </a:extLst>
          </p:cNvPr>
          <p:cNvPicPr>
            <a:picLocks noChangeAspect="1"/>
          </p:cNvPicPr>
          <p:nvPr/>
        </p:nvPicPr>
        <p:blipFill>
          <a:blip r:embed="rId3"/>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id="{8D0FB960-6059-446B-95AD-429679DDAB84}"/>
              </a:ext>
            </a:extLst>
          </p:cNvPr>
          <p:cNvSpPr txBox="1"/>
          <p:nvPr/>
        </p:nvSpPr>
        <p:spPr>
          <a:xfrm>
            <a:off x="457201" y="3053037"/>
            <a:ext cx="4876800" cy="2585323"/>
          </a:xfrm>
          <a:prstGeom prst="rect">
            <a:avLst/>
          </a:prstGeom>
          <a:noFill/>
        </p:spPr>
        <p:txBody>
          <a:bodyPr wrap="square">
            <a:spAutoFit/>
          </a:bodyPr>
          <a:lstStyle/>
          <a:p>
            <a:r>
              <a:rPr lang="en-US" dirty="0">
                <a:solidFill>
                  <a:srgbClr val="003399"/>
                </a:solidFill>
                <a:latin typeface="EC Square Sans Pro" panose="020B0506040000020004" pitchFamily="34" charset="0"/>
                <a:ea typeface="+mn-ea"/>
                <a:cs typeface="Arial" panose="020B0604020202020204" pitchFamily="34" charset="0"/>
              </a:rPr>
              <a:t>The Commission will establish a list of substances used in veterinary medicinal products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for use in food-producing terrestrial animal species or substances contained in a medicinal product for human use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in accordance with Directive 2001/83/EC or Regulation (EC) No 726/2004, </a:t>
            </a:r>
            <a:r>
              <a:rPr lang="en-US" b="1" dirty="0">
                <a:solidFill>
                  <a:srgbClr val="003399"/>
                </a:solidFill>
                <a:latin typeface="EC Square Sans Pro" panose="020B0506040000020004" pitchFamily="34" charset="0"/>
                <a:ea typeface="+mn-ea"/>
                <a:cs typeface="Arial" panose="020B0604020202020204" pitchFamily="34" charset="0"/>
              </a:rPr>
              <a:t>which may be used in food-producing aquatic species in accordance with Article 114(1).</a:t>
            </a:r>
            <a:endParaRPr lang="en-GB" b="1" dirty="0">
              <a:solidFill>
                <a:srgbClr val="003399"/>
              </a:solidFill>
              <a:latin typeface="EC Square Sans Pro" panose="020B0506040000020004" pitchFamily="34" charset="0"/>
              <a:ea typeface="+mn-ea"/>
              <a:cs typeface="Arial" panose="020B0604020202020204" pitchFamily="34" charset="0"/>
            </a:endParaRPr>
          </a:p>
        </p:txBody>
      </p:sp>
      <p:pic>
        <p:nvPicPr>
          <p:cNvPr id="13" name="Imagen 12">
            <a:extLst>
              <a:ext uri="{FF2B5EF4-FFF2-40B4-BE49-F238E27FC236}">
                <a16:creationId xmlns:a16="http://schemas.microsoft.com/office/drawing/2014/main" id="{59F32520-B60E-47FB-9FBD-A692643182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09600" y="1361657"/>
            <a:ext cx="11288422" cy="523220"/>
          </a:xfrm>
          <a:prstGeom prst="rect">
            <a:avLst/>
          </a:prstGeom>
          <a:noFill/>
        </p:spPr>
        <p:txBody>
          <a:bodyPr wrap="square" lIns="91440" tIns="45720" rIns="91440" bIns="45720" rtlCol="0" anchor="t">
            <a:spAutoFit/>
          </a:bodyPr>
          <a:lstStyle/>
          <a:p>
            <a:pPr algn="l"/>
            <a:r>
              <a:rPr lang="en-US" sz="2400" b="1" dirty="0">
                <a:solidFill>
                  <a:schemeClr val="bg1"/>
                </a:solidFill>
                <a:latin typeface="EC Square Sans Pro"/>
                <a:ea typeface="+mn-ea"/>
                <a:cs typeface="Arial"/>
              </a:rPr>
              <a:t>List of antimicrobials that may be used for food-producing aquatic specie</a:t>
            </a:r>
            <a:r>
              <a:rPr lang="en-US" sz="2800" b="1" dirty="0">
                <a:solidFill>
                  <a:schemeClr val="bg1"/>
                </a:solidFill>
                <a:latin typeface="EC Square Sans Pro"/>
                <a:ea typeface="+mn-ea"/>
                <a:cs typeface="Arial"/>
              </a:rPr>
              <a:t>s</a:t>
            </a:r>
          </a:p>
        </p:txBody>
      </p:sp>
    </p:spTree>
    <p:extLst>
      <p:ext uri="{BB962C8B-B14F-4D97-AF65-F5344CB8AC3E}">
        <p14:creationId xmlns:p14="http://schemas.microsoft.com/office/powerpoint/2010/main" val="47001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646331"/>
          </a:xfrm>
          <a:prstGeom prst="rect">
            <a:avLst/>
          </a:prstGeom>
          <a:noFill/>
        </p:spPr>
        <p:txBody>
          <a:bodyPr wrap="square" lIns="91440" tIns="45720" rIns="91440" bIns="45720" rtlCol="0" anchor="t">
            <a:spAutoFit/>
          </a:bodyPr>
          <a:lstStyle/>
          <a:p>
            <a:pPr algn="l"/>
            <a:r>
              <a:rPr lang="en-US" sz="3200" b="1" dirty="0">
                <a:solidFill>
                  <a:schemeClr val="bg1"/>
                </a:solidFill>
                <a:latin typeface="EC Square Sans Pro"/>
                <a:ea typeface="+mn-ea"/>
                <a:cs typeface="Arial"/>
              </a:rPr>
              <a:t>List of antimicrobials for specific species (equine</a:t>
            </a:r>
            <a:r>
              <a:rPr lang="en-US" sz="3600" b="1" dirty="0">
                <a:solidFill>
                  <a:schemeClr val="bg1"/>
                </a:solidFill>
                <a:latin typeface="EC Square Sans Pro"/>
                <a:ea typeface="+mn-ea"/>
                <a:cs typeface="Arial"/>
              </a:rPr>
              <a:t> </a:t>
            </a:r>
            <a:r>
              <a:rPr lang="en-US" sz="3200" b="1" dirty="0">
                <a:solidFill>
                  <a:schemeClr val="bg1"/>
                </a:solidFill>
                <a:latin typeface="EC Square Sans Pro"/>
                <a:ea typeface="+mn-ea"/>
                <a:cs typeface="Arial"/>
              </a:rPr>
              <a:t>species)</a:t>
            </a:r>
            <a:endParaRPr lang="es-ES" sz="3200">
              <a:solidFill>
                <a:schemeClr val="bg1"/>
              </a:solidFill>
              <a:ea typeface="+mn-ea"/>
            </a:endParaRPr>
          </a:p>
        </p:txBody>
      </p:sp>
      <p:sp>
        <p:nvSpPr>
          <p:cNvPr id="3" name="CuadroTexto 11">
            <a:extLst>
              <a:ext uri="{FF2B5EF4-FFF2-40B4-BE49-F238E27FC236}">
                <a16:creationId xmlns:a16="http://schemas.microsoft.com/office/drawing/2014/main" id="{8D0FB960-6059-446B-95AD-429679DDAB84}"/>
              </a:ext>
            </a:extLst>
          </p:cNvPr>
          <p:cNvSpPr txBox="1"/>
          <p:nvPr/>
        </p:nvSpPr>
        <p:spPr>
          <a:xfrm>
            <a:off x="257113" y="2477626"/>
            <a:ext cx="11164711" cy="3416320"/>
          </a:xfrm>
          <a:prstGeom prst="rect">
            <a:avLst/>
          </a:prstGeom>
          <a:noFill/>
        </p:spPr>
        <p:txBody>
          <a:bodyPr wrap="square" lIns="91440" tIns="45720" rIns="91440" bIns="45720" anchor="t">
            <a:spAutoFit/>
          </a:bodyPr>
          <a:lstStyle>
            <a:defPPr>
              <a:defRPr kern="0"/>
            </a:defPPr>
          </a:lstStyle>
          <a:p>
            <a:pPr algn="just"/>
            <a:r>
              <a:rPr lang="en-US" dirty="0">
                <a:solidFill>
                  <a:srgbClr val="003399"/>
                </a:solidFill>
                <a:latin typeface="EC Square Sans Pro"/>
                <a:ea typeface="+mn-ea"/>
                <a:cs typeface="Arial"/>
              </a:rPr>
              <a:t>The Commission published a list of substances essential for the treatment of Equidae (Commission Regulations (EC) No. 1950/2006 &amp; No.</a:t>
            </a:r>
            <a:r>
              <a:rPr lang="en-US" dirty="0">
                <a:solidFill>
                  <a:srgbClr val="FF0000"/>
                </a:solidFill>
                <a:latin typeface="EC Square Sans Pro"/>
                <a:ea typeface="+mn-ea"/>
                <a:cs typeface="Arial"/>
              </a:rPr>
              <a:t> </a:t>
            </a:r>
            <a:r>
              <a:rPr lang="en-US" dirty="0">
                <a:solidFill>
                  <a:srgbClr val="003399"/>
                </a:solidFill>
                <a:latin typeface="EC Square Sans Pro"/>
                <a:ea typeface="+mn-ea"/>
                <a:cs typeface="Arial"/>
              </a:rPr>
              <a:t>122/2013 )</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en-US" dirty="0">
                <a:solidFill>
                  <a:srgbClr val="003399"/>
                </a:solidFill>
                <a:latin typeface="EC Square Sans Pro"/>
                <a:ea typeface="+mn-ea"/>
                <a:cs typeface="Arial"/>
              </a:rPr>
              <a:t>The VMP Regulation requires the Commission to establish a list </a:t>
            </a:r>
            <a:r>
              <a:rPr lang="en-GB" dirty="0">
                <a:solidFill>
                  <a:srgbClr val="003399"/>
                </a:solidFill>
                <a:latin typeface="EC Square Sans Pro"/>
                <a:ea typeface="+mn-ea"/>
                <a:cs typeface="Arial"/>
              </a:rPr>
              <a:t>of substances </a:t>
            </a:r>
            <a:r>
              <a:rPr lang="en-US" dirty="0">
                <a:solidFill>
                  <a:srgbClr val="003399"/>
                </a:solidFill>
                <a:latin typeface="EC Square Sans Pro"/>
                <a:ea typeface="+mn-ea"/>
                <a:cs typeface="Arial"/>
              </a:rPr>
              <a:t>which are essential for the treatment of equine species, or which bring added clinical benefit compared to other treatment options available for equine species and for which the withdrawal period for equine species shall be six months to be established</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endParaRPr lang="en-GB" dirty="0">
              <a:solidFill>
                <a:srgbClr val="003399"/>
              </a:solidFill>
              <a:latin typeface="EC Square Sans Pro"/>
              <a:ea typeface="+mn-ea"/>
              <a:cs typeface="Arial"/>
            </a:endParaRPr>
          </a:p>
          <a:p>
            <a:pPr algn="just"/>
            <a:r>
              <a:rPr lang="en-GB">
                <a:solidFill>
                  <a:srgbClr val="003399"/>
                </a:solidFill>
                <a:latin typeface="EC Square Sans Pro"/>
                <a:ea typeface="+mn-ea"/>
                <a:cs typeface="Arial"/>
              </a:rPr>
              <a:t>In July 2024 EMA published its scientific advice regarding the list of substances which are essential for the treatment of equine species</a:t>
            </a:r>
            <a:r>
              <a:rPr lang="en-GB" sz="1100" dirty="0">
                <a:solidFill>
                  <a:srgbClr val="003399"/>
                </a:solidFill>
                <a:latin typeface="EC Square Sans Pro"/>
                <a:ea typeface="+mn-ea"/>
                <a:cs typeface="Arial"/>
              </a:rPr>
              <a:t> </a:t>
            </a:r>
            <a:r>
              <a:rPr lang="en-GB">
                <a:solidFill>
                  <a:srgbClr val="003399"/>
                </a:solidFill>
                <a:latin typeface="EC Square Sans Pro"/>
                <a:ea typeface="+mn-ea"/>
                <a:cs typeface="Arial"/>
              </a:rPr>
              <a:t>(</a:t>
            </a:r>
            <a:r>
              <a:rPr lang="es" dirty="0">
                <a:solidFill>
                  <a:srgbClr val="003399"/>
                </a:solidFill>
                <a:latin typeface="Calibri"/>
                <a:ea typeface="Calibri"/>
                <a:cs typeface="Calibri"/>
                <a:hlinkClick r:id="rId3"/>
              </a:rPr>
              <a:t>SA - Art115(5) - List of substances essential for equine species (europa.eu)</a:t>
            </a:r>
            <a:endParaRPr lang="en-US">
              <a:ea typeface="+mn-ea"/>
            </a:endParaRP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en-US" dirty="0">
                <a:solidFill>
                  <a:srgbClr val="003399"/>
                </a:solidFill>
                <a:latin typeface="EC Square Sans Pro"/>
                <a:ea typeface="+mn-ea"/>
                <a:cs typeface="Arial"/>
              </a:rPr>
              <a:t>The Commission is now working on the required implementing act.</a:t>
            </a:r>
          </a:p>
        </p:txBody>
      </p:sp>
      <p:pic>
        <p:nvPicPr>
          <p:cNvPr id="7" name="Imagen 6" descr="Un dibujo animado&#10;&#10;Descripción generada automáticamente con confianza baja">
            <a:extLst>
              <a:ext uri="{FF2B5EF4-FFF2-40B4-BE49-F238E27FC236}">
                <a16:creationId xmlns:a16="http://schemas.microsoft.com/office/drawing/2014/main" id="{2D3787F2-4FBE-10D2-2014-E51105627B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37088" y="5588302"/>
            <a:ext cx="762000" cy="805793"/>
          </a:xfrm>
          <a:prstGeom prst="rect">
            <a:avLst/>
          </a:prstGeom>
        </p:spPr>
      </p:pic>
    </p:spTree>
    <p:extLst>
      <p:ext uri="{BB962C8B-B14F-4D97-AF65-F5344CB8AC3E}">
        <p14:creationId xmlns:p14="http://schemas.microsoft.com/office/powerpoint/2010/main" val="3507371764"/>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EBA820-EB06-412E-AC1B-58C1558D6E59}">
  <ds:schemaRefs>
    <ds:schemaRef ds:uri="http://schemas.microsoft.com/office/2006/metadata/properties"/>
    <ds:schemaRef ds:uri="http://schemas.microsoft.com/office/infopath/2007/PartnerControls"/>
    <ds:schemaRef ds:uri="647396e3-6a7c-49e4-86bb-38ecec5b669c"/>
    <ds:schemaRef ds:uri="cf327815-79d0-4fc2-8b8d-cf7e72fbbfb7"/>
  </ds:schemaRefs>
</ds:datastoreItem>
</file>

<file path=customXml/itemProps2.xml><?xml version="1.0" encoding="utf-8"?>
<ds:datastoreItem xmlns:ds="http://schemas.openxmlformats.org/officeDocument/2006/customXml" ds:itemID="{B12739FF-109E-49F1-B1D3-0AD7F0F3850A}">
  <ds:schemaRefs>
    <ds:schemaRef ds:uri="http://schemas.microsoft.com/sharepoint/v3/contenttype/forms"/>
  </ds:schemaRefs>
</ds:datastoreItem>
</file>

<file path=customXml/itemProps3.xml><?xml version="1.0" encoding="utf-8"?>
<ds:datastoreItem xmlns:ds="http://schemas.openxmlformats.org/officeDocument/2006/customXml" ds:itemID="{03D2199E-540D-4679-871C-0D44D2D4BF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1523</Words>
  <Application>Microsoft Office PowerPoint</Application>
  <PresentationFormat>Custom</PresentationFormat>
  <Paragraphs>142</Paragraphs>
  <Slides>23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EC Square Sans Pro</vt:lpstr>
      <vt:lpstr>Montserrat</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109</cp:revision>
  <dcterms:created xsi:type="dcterms:W3CDTF">2023-11-20T15:58:16Z</dcterms:created>
  <dcterms:modified xsi:type="dcterms:W3CDTF">2024-10-29T12:58:25Z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2024-04-25T09:54:48Z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6cf798a2-cc92-4994-932b-da5007d89735</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Order">
    <vt:r8>13346000</vt:r8>
  </property>
  <property fmtid="{D5CDD505-2E9C-101B-9397-08002B2CF9AE}" pid="16" name="MediaServiceImageTags">
    <vt:lpwstr/>
  </property>
</Properties>
</file>