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327" r:id="rId4"/>
    <p:sldId id="325" r:id="rId5"/>
    <p:sldId id="328" r:id="rId6"/>
    <p:sldId id="335" r:id="rId7"/>
    <p:sldId id="336" r:id="rId8"/>
    <p:sldId id="324" r:id="rId9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67" d="100"/>
          <a:sy n="67" d="100"/>
        </p:scale>
        <p:origin x="1260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B2F3F88-9ABA-4B97-9CCF-2E6FC7E2A6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58971E1-D718-4A2F-82D4-A5D502F81C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3F8211A0-757F-4AFF-8394-8BC4BF25DC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9199FCE9-BDCE-483D-98DB-8F4EEB5949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BE9835B-F577-4C2D-9469-0F81FE63EA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B2812AD-E692-4BA1-B336-1564F6F4FC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C6D3C24-8AEA-4C68-ADAB-AE4A5BD36E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72831F5-B9A1-462C-AB88-F2B8D97606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5DE560D-F9C3-4268-9665-D0AC633D90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2813"/>
            <a:ext cx="5446713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4B6FFAC0-F900-41DE-8421-F6FEDEACF0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4970F11F-F463-4099-8B19-611BA3763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8C4849E-19C7-4F99-9A7F-C73252BA788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900" b="1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80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4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240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072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4849E-19C7-4F99-9A7F-C73252BA788A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54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D9CE23-D537-4EA1-9F5F-C0C2F2A01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28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3A24D59C-168B-4F4A-BCEB-13E40D275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6FE2A3-5AE9-482D-938A-68D0753FE6FA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DAAB85-15FC-42CE-8CC1-466B7ED12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E78B8-E11C-40D8-A1CF-ABD52C931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74A2A-2341-4663-AAE4-DC5F7CCAB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48ED2565-9D7B-442E-AA30-8FDA3AE8BE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009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BECA6C-75D3-4254-9042-FDBAB006B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4FDAB-85E9-4F00-8899-5457C2AD4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63F25C-46EC-4144-BF8A-9BA5A5DB2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3B2AE-E092-4987-8459-86044938F2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6502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DE27A-3385-46AE-B17D-B34ABA448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D4CF1F-F466-4F43-A05B-979B0D7EE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A3F47C-FF79-429B-B21B-E8EC5B3B2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CC86D-62BA-433B-841F-84A93AE1B7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2103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CE07A-D55B-4BF6-86A5-24C020904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A5E2C-3EDE-4833-A3BD-F46C80618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7745A-CA4F-42B1-9ECF-C8C1CF58C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5DA48-3663-4327-81BF-CB8558427E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99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31DBBE-9F82-4006-B4A1-EFBCC2504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D7C30-5BBF-436B-9C5E-D671D4A7D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3035F3-7A3C-4C80-A819-A524B51DF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30994-3C08-4C52-B6A2-090E47EE08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9366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C4173-157F-4A6C-96BD-799E40C28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21FA4-C51E-4EFB-B96A-DB8E0626A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2AED3-C9D6-4FD6-9102-10EA34D80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33A9B-5547-454A-BC0C-C5C4052A4B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637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E8B0B-04F1-4883-908D-4513F1658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47E085-B953-4040-9501-14C741AD9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5B2DD2-D11E-4F9A-9D63-1A2577DE7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7EE30-F47F-4DBA-A9F0-9EF88205CE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1001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8EE066-C009-4C9F-8D91-A0812425C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B40643-ABE8-44EC-91DC-609B055F4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DD0CC7-E28F-4C54-9AE9-CC98DE05D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3EEDB-F874-4751-8E9F-870F080E96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76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31560C-0C5A-4AF2-8696-44663C577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61859F-104C-42FD-BC42-04B4F2A46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F054D8-72E4-4715-9166-C8CBAD604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20A6F-1130-4C23-981D-6EDAB2480E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4916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12A93-A9F1-4AC0-9907-E43531BEC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40347-413B-4269-8340-7101BB3C2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3A8A-735F-4B06-ABE7-2AE4A3E70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DA3D3-61A1-4D8D-9D01-1306303ECA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5589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D99DD-44D5-49A0-B33F-9F48E4081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90394-D3E5-4EE8-82DB-EA7D4C863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9E913-5873-4BFE-AD41-A6865B190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87252-4C4F-4024-9C18-0F9E9328F0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523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15A39C-908E-4EEA-8CD6-FC0931C6F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B2647D-BD1B-4554-A88F-42F762601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D4E95-37D5-4DEF-83A7-A47FAA220B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94345E-331E-4B0F-9780-324A1B5CD4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69226B-612D-42CB-BABD-DDB860DEC8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A4A8E55-08B8-40FA-A479-820B221F708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DCB729-DD6F-4041-8A7A-89B2D2839941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642F5-B4C2-4F1D-8043-C5E9AB195AB1}"/>
              </a:ext>
            </a:extLst>
          </p:cNvPr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A093DA5C-8EA9-4159-82B9-D7C5087096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od.ec.europa.eu/document/download/89785009-d5e6-45ad-b92c-b58f57e3685b_en?filename=hfaa_prog_en_202407-1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c.europa.eu/food/audits-analysis/overview/details/123" TargetMode="External"/><Relationship Id="rId7" Type="http://schemas.openxmlformats.org/officeDocument/2006/relationships/hyperlink" Target="https://ec.europa.eu/food/audits-analysis/overview/details/1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food/audits-analysis/overview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audits-analysis/audit-report/details/475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visual.ec.europa.eu/en/video/I-13169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0914D473-80B9-4469-90FC-DDD030BA27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1340769"/>
            <a:ext cx="8640762" cy="1296144"/>
          </a:xfrm>
        </p:spPr>
        <p:txBody>
          <a:bodyPr/>
          <a:lstStyle/>
          <a:p>
            <a:pPr indent="0" algn="ctr" eaLnBrk="1" hangingPunct="1"/>
            <a:r>
              <a:rPr lang="en-GB" altLang="en-US" sz="2000" dirty="0">
                <a:solidFill>
                  <a:schemeClr val="folHlink"/>
                </a:solidFill>
              </a:rPr>
              <a:t>DG Health and Food Safety (DG SANTE)</a:t>
            </a:r>
            <a:br>
              <a:rPr lang="en-US" altLang="en-US" sz="2000" b="0" dirty="0">
                <a:solidFill>
                  <a:schemeClr val="folHlink"/>
                </a:solidFill>
              </a:rPr>
            </a:br>
            <a:br>
              <a:rPr lang="en-US" altLang="en-US" sz="2000" b="0" dirty="0">
                <a:solidFill>
                  <a:schemeClr val="folHlink"/>
                </a:solidFill>
              </a:rPr>
            </a:br>
            <a:r>
              <a:rPr lang="en-GB" altLang="en-US" sz="2000" dirty="0"/>
              <a:t>Health and food audits and analysis</a:t>
            </a:r>
            <a:br>
              <a:rPr lang="en-GB" altLang="en-US" sz="2000" dirty="0"/>
            </a:br>
            <a:endParaRPr lang="en-GB" altLang="en-US" sz="2000" dirty="0"/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1FE3BCC4-BDC8-4F3F-BE1A-8F79D1FFE3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068961"/>
            <a:ext cx="8532812" cy="266429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800" dirty="0"/>
              <a:t>DG SANTE Directorate F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dirty="0"/>
              <a:t>AMR related work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100" u="sng" dirty="0"/>
          </a:p>
          <a:p>
            <a:pPr algn="ctr" eaLnBrk="1" hangingPunct="1">
              <a:lnSpc>
                <a:spcPct val="80000"/>
              </a:lnSpc>
            </a:pPr>
            <a:r>
              <a:rPr lang="en-I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AMRFV Hands-on training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21 &amp; 22 October 2024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Warsaw</a:t>
            </a:r>
            <a:endParaRPr lang="en-US" altLang="en-US" sz="1600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1600" dirty="0">
              <a:solidFill>
                <a:srgbClr val="FFC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en-US" sz="1600" dirty="0">
                <a:solidFill>
                  <a:srgbClr val="FFC000"/>
                </a:solidFill>
                <a:ea typeface="Verdana"/>
              </a:rPr>
              <a:t>Iwona Decewicz, SANTE F, unit F5, auditor/project leader: </a:t>
            </a:r>
          </a:p>
          <a:p>
            <a:pPr algn="ctr">
              <a:lnSpc>
                <a:spcPct val="80000"/>
              </a:lnSpc>
            </a:pPr>
            <a:r>
              <a:rPr lang="en-US" altLang="en-US" sz="1600" dirty="0">
                <a:solidFill>
                  <a:srgbClr val="FFC000"/>
                </a:solidFill>
                <a:ea typeface="Verdana"/>
              </a:rPr>
              <a:t>ECDC/DG SANTE AMR One Health joint country visits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36A268B-5F88-42CE-BD43-4B3CC4E2D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63" y="980729"/>
            <a:ext cx="4178300" cy="7200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SzPct val="200000"/>
              <a:buNone/>
            </a:pPr>
            <a:endParaRPr lang="en-US" altLang="en-US" sz="2000" i="0">
              <a:solidFill>
                <a:srgbClr val="000066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SzPct val="200000"/>
              <a:buNone/>
            </a:pPr>
            <a:endParaRPr lang="en-US" altLang="en-US" sz="2000" i="0">
              <a:solidFill>
                <a:srgbClr val="000066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5BCD96A-FD93-6C03-DFB6-E7B8A6593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20" y="1988840"/>
            <a:ext cx="4424480" cy="44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200000"/>
              <a:buFont typeface="Wingdings" panose="05000000000000000000" pitchFamily="2" charset="2"/>
              <a:buChar char="§"/>
            </a:pPr>
            <a:endParaRPr lang="en-GB" altLang="en-US" sz="2000" i="0" kern="0" dirty="0"/>
          </a:p>
          <a:p>
            <a:pPr eaLnBrk="1" hangingPunct="1">
              <a:buClr>
                <a:schemeClr val="folHlink"/>
              </a:buClr>
              <a:buSzPct val="200000"/>
              <a:buFont typeface="Wingdings" panose="05000000000000000000" pitchFamily="2" charset="2"/>
              <a:buChar char="§"/>
            </a:pPr>
            <a:r>
              <a:rPr lang="en-GB" altLang="en-US" sz="2000" i="0" kern="0" dirty="0"/>
              <a:t>SANTE F</a:t>
            </a:r>
            <a:r>
              <a:rPr lang="en-GB" altLang="en-US" sz="2000" b="0" i="0" kern="0" dirty="0">
                <a:solidFill>
                  <a:srgbClr val="000066"/>
                </a:solidFill>
              </a:rPr>
              <a:t>: Part of DG SANTE (Ireland)</a:t>
            </a:r>
          </a:p>
          <a:p>
            <a:pPr eaLnBrk="1" hangingPunct="1">
              <a:buClr>
                <a:schemeClr val="folHlink"/>
              </a:buClr>
              <a:buSzPct val="200000"/>
              <a:buFont typeface="Wingdings" panose="05000000000000000000" pitchFamily="2" charset="2"/>
              <a:buChar char="§"/>
            </a:pPr>
            <a:r>
              <a:rPr lang="en-GB" altLang="en-US" sz="2000" b="0" i="0" kern="0" dirty="0">
                <a:solidFill>
                  <a:srgbClr val="000066"/>
                </a:solidFill>
              </a:rPr>
              <a:t>2024 July-December: Work Programme now published</a:t>
            </a:r>
            <a:endParaRPr lang="en-GB" altLang="en-US" sz="2000" b="0" i="0" kern="0" dirty="0">
              <a:solidFill>
                <a:srgbClr val="000066"/>
              </a:solidFill>
              <a:ea typeface="Verdana"/>
            </a:endParaRPr>
          </a:p>
          <a:p>
            <a:pPr marL="0" indent="0" eaLnBrk="1" hangingPunct="1">
              <a:buClr>
                <a:schemeClr val="folHlink"/>
              </a:buClr>
              <a:buSzPct val="200000"/>
              <a:buNone/>
            </a:pPr>
            <a:r>
              <a:rPr lang="en-IE" sz="1800" dirty="0">
                <a:hlinkClick r:id="rId2"/>
              </a:rPr>
              <a:t>89785009-d5e6-45ad-b92c-b58f57e3685b_en (europa.eu)</a:t>
            </a:r>
            <a:endParaRPr lang="en-GB" altLang="en-US" sz="1800" b="0" i="0" kern="0" dirty="0">
              <a:solidFill>
                <a:srgbClr val="000066"/>
              </a:solidFill>
            </a:endParaRPr>
          </a:p>
          <a:p>
            <a:pPr marL="0" indent="0" eaLnBrk="1" hangingPunct="1">
              <a:buClr>
                <a:schemeClr val="folHlink"/>
              </a:buClr>
              <a:buSzPct val="200000"/>
              <a:buFontTx/>
              <a:buNone/>
            </a:pPr>
            <a:endParaRPr lang="en-GB" altLang="en-US" sz="2000" i="0" kern="0" dirty="0">
              <a:solidFill>
                <a:srgbClr val="000066"/>
              </a:solidFill>
            </a:endParaRPr>
          </a:p>
          <a:p>
            <a:pPr marL="0" indent="0" eaLnBrk="1" hangingPunct="1">
              <a:buClr>
                <a:schemeClr val="folHlink"/>
              </a:buClr>
              <a:buSzPct val="200000"/>
              <a:buFontTx/>
              <a:buNone/>
            </a:pPr>
            <a:r>
              <a:rPr lang="en-GB" altLang="en-US" sz="2000" i="0" u="sng" kern="0" dirty="0">
                <a:solidFill>
                  <a:srgbClr val="000066"/>
                </a:solidFill>
              </a:rPr>
              <a:t>Health</a:t>
            </a:r>
            <a:r>
              <a:rPr lang="en-GB" altLang="en-US" sz="2000" i="0" kern="0" dirty="0">
                <a:solidFill>
                  <a:srgbClr val="000066"/>
                </a:solidFill>
              </a:rPr>
              <a:t> and food audits and analysis:</a:t>
            </a:r>
            <a:endParaRPr lang="en-GB" altLang="en-US" sz="2000" b="0" i="0" kern="0" dirty="0">
              <a:solidFill>
                <a:srgbClr val="000066"/>
              </a:solidFill>
            </a:endParaRPr>
          </a:p>
          <a:p>
            <a:pPr eaLnBrk="1" hangingPunct="1">
              <a:buClr>
                <a:schemeClr val="folHlink"/>
              </a:buClr>
              <a:buSzPct val="200000"/>
              <a:buFont typeface="Wingdings" panose="05000000000000000000" pitchFamily="2" charset="2"/>
              <a:buChar char="§"/>
            </a:pPr>
            <a:r>
              <a:rPr lang="en-GB" altLang="en-US" sz="2000" b="0" i="0" kern="0" dirty="0">
                <a:solidFill>
                  <a:srgbClr val="000066"/>
                </a:solidFill>
              </a:rPr>
              <a:t>Unit F5: Health Protection</a:t>
            </a:r>
            <a:endParaRPr lang="en-GB" altLang="en-US" sz="2000" b="0" i="0" kern="0" dirty="0">
              <a:solidFill>
                <a:srgbClr val="000066"/>
              </a:solidFill>
              <a:highlight>
                <a:srgbClr val="FFFF00"/>
              </a:highlight>
              <a:ea typeface="Verdana"/>
            </a:endParaRPr>
          </a:p>
          <a:p>
            <a:pPr eaLnBrk="1" hangingPunct="1">
              <a:buFontTx/>
              <a:buNone/>
            </a:pPr>
            <a:endParaRPr lang="en-GB" altLang="en-US" b="0" i="0" kern="0" dirty="0">
              <a:solidFill>
                <a:srgbClr val="00006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17CF8-BA1D-2EAE-C6A3-89AE4D2D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DA48-3663-4327-81BF-CB8558427E33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456726-0781-D8A0-C5AC-5692D716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339851"/>
            <a:ext cx="8229600" cy="793005"/>
          </a:xfrm>
        </p:spPr>
        <p:txBody>
          <a:bodyPr/>
          <a:lstStyle/>
          <a:p>
            <a:pPr marL="0" marR="0" lvl="0" indent="0" algn="ctr" defTabSz="11668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en-IE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WHO is SANTE F?</a:t>
            </a:r>
            <a:br>
              <a:rPr kumimoji="0" lang="en-IE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385B4-5B20-E290-1A32-6805D8EE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333" y="2692866"/>
            <a:ext cx="4424480" cy="2986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hlinkClick r:id="rId3"/>
            <a:extLst>
              <a:ext uri="{FF2B5EF4-FFF2-40B4-BE49-F238E27FC236}">
                <a16:creationId xmlns:a16="http://schemas.microsoft.com/office/drawing/2014/main" id="{21FBAE3E-DF04-951C-6CCC-757AA8808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597" y="3327829"/>
            <a:ext cx="853268" cy="140299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56F9BCF-AC4B-2A4F-7DB1-FE197BAF4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4972"/>
          <a:stretch/>
        </p:blipFill>
        <p:spPr bwMode="auto">
          <a:xfrm>
            <a:off x="199704" y="2202445"/>
            <a:ext cx="4058585" cy="401921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D2E482B-42FE-68F6-A087-05425F224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3736" y="2120814"/>
            <a:ext cx="5040560" cy="3982204"/>
          </a:xfrm>
        </p:spPr>
        <p:txBody>
          <a:bodyPr/>
          <a:lstStyle/>
          <a:p>
            <a:pPr marL="0" indent="0">
              <a:buNone/>
            </a:pPr>
            <a:r>
              <a:rPr lang="en-IE" sz="1600" b="1" dirty="0">
                <a:solidFill>
                  <a:srgbClr val="335494"/>
                </a:solidFill>
              </a:rPr>
              <a:t>Fact finding missions on prudent use of antimicrobials in animals </a:t>
            </a:r>
          </a:p>
          <a:p>
            <a:pPr marL="0" indent="0">
              <a:buNone/>
            </a:pPr>
            <a:r>
              <a:rPr lang="en-IE" sz="1600" dirty="0">
                <a:solidFill>
                  <a:srgbClr val="335494"/>
                </a:solidFill>
              </a:rPr>
              <a:t>(2016, 2019) – 2 overview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800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srgbClr val="335494"/>
                </a:solidFill>
              </a:rPr>
              <a:t>Overview report on non-EU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srgbClr val="335494"/>
                </a:solidFill>
              </a:rPr>
              <a:t>Countries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srgbClr val="335494"/>
                </a:solidFill>
              </a:rPr>
              <a:t>and 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335494"/>
                </a:solidFill>
              </a:rPr>
              <a:t>(2017)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600" b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500" b="1" dirty="0">
              <a:solidFill>
                <a:srgbClr val="335494"/>
              </a:solidFill>
            </a:endParaRPr>
          </a:p>
          <a:p>
            <a:pPr marL="0" indent="0">
              <a:buNone/>
            </a:pPr>
            <a:r>
              <a:rPr lang="en-IE" sz="1600" b="1" dirty="0">
                <a:solidFill>
                  <a:srgbClr val="335494"/>
                </a:solidFill>
              </a:rPr>
              <a:t>Review of National Action Plans </a:t>
            </a:r>
            <a:r>
              <a:rPr lang="en-IE" sz="1600" dirty="0">
                <a:solidFill>
                  <a:srgbClr val="335494"/>
                </a:solidFill>
              </a:rPr>
              <a:t>(2022) – overview report    </a:t>
            </a:r>
            <a:r>
              <a:rPr lang="en-IE" sz="1600" i="1" dirty="0">
                <a:solidFill>
                  <a:srgbClr val="335494"/>
                </a:solidFill>
              </a:rPr>
              <a:t>(One Health perspective)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600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600" i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400" i="1" dirty="0">
              <a:solidFill>
                <a:srgbClr val="335494"/>
              </a:solidFill>
            </a:endParaRPr>
          </a:p>
          <a:p>
            <a:pPr marL="0" indent="0">
              <a:buNone/>
            </a:pPr>
            <a:r>
              <a:rPr lang="en-IE" sz="700" dirty="0">
                <a:solidFill>
                  <a:srgbClr val="335494"/>
                </a:solidFill>
              </a:rPr>
              <a:t>All reports published on </a:t>
            </a:r>
            <a:r>
              <a:rPr lang="en-US" sz="700" dirty="0">
                <a:hlinkClick r:id="rId6"/>
              </a:rPr>
              <a:t>Food Audits and Analysis | Food Safety (europa.eu)</a:t>
            </a:r>
            <a:r>
              <a:rPr lang="en-IE" sz="700" dirty="0">
                <a:solidFill>
                  <a:srgbClr val="335494"/>
                </a:solidFill>
              </a:rPr>
              <a:t> </a:t>
            </a:r>
            <a:endParaRPr lang="en-IE" sz="700" i="1" dirty="0">
              <a:solidFill>
                <a:srgbClr val="33549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AD8AC-B8DC-C589-620B-A9E78570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FA33A9B-5547-454A-BC0C-C5C4052A4BDA}" type="slidenum">
              <a:rPr lang="en-GB" altLang="en-US" smtClean="0"/>
              <a:pPr>
                <a:spcAft>
                  <a:spcPts val="600"/>
                </a:spcAft>
              </a:pPr>
              <a:t>3</a:t>
            </a:fld>
            <a:endParaRPr lang="en-GB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0BEAFB-06CA-9508-2B27-D1600FE2A7F9}"/>
              </a:ext>
            </a:extLst>
          </p:cNvPr>
          <p:cNvSpPr txBox="1">
            <a:spLocks/>
          </p:cNvSpPr>
          <p:nvPr/>
        </p:nvSpPr>
        <p:spPr bwMode="auto">
          <a:xfrm>
            <a:off x="199705" y="1253365"/>
            <a:ext cx="8836792" cy="72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4133" kern="0" dirty="0"/>
              <a:t>F5 AMR work streams </a:t>
            </a:r>
            <a:r>
              <a:rPr lang="en-GB" sz="2400" kern="0" dirty="0"/>
              <a:t>(previous)</a:t>
            </a:r>
            <a:endParaRPr lang="en-GB" sz="4133" kern="0" dirty="0"/>
          </a:p>
        </p:txBody>
      </p:sp>
      <p:pic>
        <p:nvPicPr>
          <p:cNvPr id="2" name="Content Placeholder 6">
            <a:hlinkClick r:id="rId7"/>
            <a:extLst>
              <a:ext uri="{FF2B5EF4-FFF2-40B4-BE49-F238E27FC236}">
                <a16:creationId xmlns:a16="http://schemas.microsoft.com/office/drawing/2014/main" id="{41EFDEA4-6B59-1987-8D1A-D22E758A4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5338" y="2551580"/>
            <a:ext cx="962591" cy="1402996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81C2732-F585-314D-E2C0-903410DC47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750" y="5303797"/>
            <a:ext cx="895176" cy="13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56F9BCF-AC4B-2A4F-7DB1-FE197BAF4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4972"/>
          <a:stretch/>
        </p:blipFill>
        <p:spPr bwMode="auto">
          <a:xfrm>
            <a:off x="199704" y="2202445"/>
            <a:ext cx="4058585" cy="401921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D2E482B-42FE-68F6-A087-05425F224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2500312"/>
            <a:ext cx="5040560" cy="37449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1" i="1" u="sng" dirty="0">
                <a:solidFill>
                  <a:srgbClr val="335494"/>
                </a:solidFill>
              </a:rPr>
              <a:t>One Health</a:t>
            </a:r>
            <a:r>
              <a:rPr lang="en-IE" sz="1600" b="1" i="1" dirty="0">
                <a:solidFill>
                  <a:srgbClr val="335494"/>
                </a:solidFill>
              </a:rPr>
              <a:t> country visits with ECDC</a:t>
            </a:r>
            <a:r>
              <a:rPr lang="en-IE" sz="1600" i="1" dirty="0">
                <a:solidFill>
                  <a:srgbClr val="335494"/>
                </a:solidFill>
              </a:rPr>
              <a:t> (Member States) and ECDC and EFSA (Western Balkans)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1600" i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1" dirty="0">
                <a:solidFill>
                  <a:srgbClr val="335494"/>
                </a:solidFill>
              </a:rPr>
              <a:t>Audits: monitoring of AMR </a:t>
            </a:r>
            <a:r>
              <a:rPr lang="en-IE" sz="1600" dirty="0">
                <a:solidFill>
                  <a:srgbClr val="335494"/>
                </a:solidFill>
              </a:rPr>
              <a:t>in certain foods of animal origin and food-producing animals</a:t>
            </a:r>
          </a:p>
          <a:p>
            <a:endParaRPr lang="en-IE" sz="1600" b="1" dirty="0">
              <a:solidFill>
                <a:srgbClr val="3354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1" i="1" dirty="0">
                <a:solidFill>
                  <a:srgbClr val="335494"/>
                </a:solidFill>
              </a:rPr>
              <a:t>Audits: controls on Veterinary Medicinal Products </a:t>
            </a:r>
            <a:r>
              <a:rPr lang="en-IE" sz="1600" i="1" dirty="0">
                <a:solidFill>
                  <a:srgbClr val="335494"/>
                </a:solidFill>
              </a:rPr>
              <a:t>(scope limited to AMR related issues in veterinary settings)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AD8AC-B8DC-C589-620B-A9E78570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FA33A9B-5547-454A-BC0C-C5C4052A4BDA}" type="slidenum">
              <a:rPr lang="en-GB" altLang="en-US" smtClean="0"/>
              <a:pPr>
                <a:spcAft>
                  <a:spcPts val="600"/>
                </a:spcAft>
              </a:pPr>
              <a:t>4</a:t>
            </a:fld>
            <a:endParaRPr lang="en-GB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C0BEAFB-06CA-9508-2B27-D1600FE2A7F9}"/>
              </a:ext>
            </a:extLst>
          </p:cNvPr>
          <p:cNvSpPr txBox="1">
            <a:spLocks/>
          </p:cNvSpPr>
          <p:nvPr/>
        </p:nvSpPr>
        <p:spPr bwMode="auto">
          <a:xfrm>
            <a:off x="199705" y="1253365"/>
            <a:ext cx="8836792" cy="72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4133" kern="0"/>
              <a:t>F5 AMR work streams  </a:t>
            </a:r>
            <a:r>
              <a:rPr lang="en-GB" sz="2800" kern="0"/>
              <a:t>(current)</a:t>
            </a:r>
            <a:endParaRPr lang="en-GB" sz="4133" kern="0"/>
          </a:p>
        </p:txBody>
      </p:sp>
    </p:spTree>
    <p:extLst>
      <p:ext uri="{BB962C8B-B14F-4D97-AF65-F5344CB8AC3E}">
        <p14:creationId xmlns:p14="http://schemas.microsoft.com/office/powerpoint/2010/main" val="2797751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7BCD57-D9F9-19B7-C783-3FA39AD11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1998126"/>
            <a:ext cx="3848100" cy="3800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D855BC-14A1-D445-0675-3B17091C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60" y="1265742"/>
            <a:ext cx="8229600" cy="732384"/>
          </a:xfrm>
        </p:spPr>
        <p:txBody>
          <a:bodyPr/>
          <a:lstStyle/>
          <a:p>
            <a:pPr algn="ctr"/>
            <a:r>
              <a:rPr lang="en-US" dirty="0"/>
              <a:t>AMR One Health Joint Country Visits </a:t>
            </a:r>
            <a:br>
              <a:rPr lang="en-US" dirty="0"/>
            </a:b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DB01D-7163-DB49-5D11-9C6D2621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A9B-5547-454A-BC0C-C5C4052A4BDA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56350B-DAEE-D320-09BD-4A1A5A097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594" y="5351978"/>
            <a:ext cx="2133600" cy="1238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EF3F68-0C77-40B4-FAC8-8EF9D1874272}"/>
              </a:ext>
            </a:extLst>
          </p:cNvPr>
          <p:cNvSpPr txBox="1"/>
          <p:nvPr/>
        </p:nvSpPr>
        <p:spPr>
          <a:xfrm>
            <a:off x="193609" y="2348880"/>
            <a:ext cx="71048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5494"/>
                </a:solidFill>
              </a:rPr>
              <a:t>Objective: to support the development and/or review of national AMR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35494"/>
                </a:solidFill>
              </a:rPr>
              <a:t>Developed from: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5494"/>
                </a:solidFill>
              </a:rPr>
              <a:t>ECDC</a:t>
            </a:r>
            <a:r>
              <a:rPr lang="en-US" sz="1600" b="0" dirty="0">
                <a:solidFill>
                  <a:srgbClr val="335494"/>
                </a:solidFill>
              </a:rPr>
              <a:t> country visits (large coverage in EU)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5494"/>
                </a:solidFill>
              </a:rPr>
              <a:t>SANTE </a:t>
            </a:r>
            <a:r>
              <a:rPr lang="en-US" sz="1600" b="0" dirty="0">
                <a:solidFill>
                  <a:srgbClr val="335494"/>
                </a:solidFill>
              </a:rPr>
              <a:t> prudent use fact-finding missions (but </a:t>
            </a:r>
          </a:p>
          <a:p>
            <a:pPr lvl="1"/>
            <a:r>
              <a:rPr lang="en-US" sz="1600" b="0" dirty="0">
                <a:solidFill>
                  <a:srgbClr val="335494"/>
                </a:solidFill>
              </a:rPr>
              <a:t>	more ‘strategy orientated’)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5494"/>
                </a:solidFill>
              </a:rPr>
              <a:t>environmental</a:t>
            </a:r>
            <a:r>
              <a:rPr lang="en-US" sz="1600" b="0" dirty="0">
                <a:solidFill>
                  <a:srgbClr val="335494"/>
                </a:solidFill>
              </a:rPr>
              <a:t> aspects also covered</a:t>
            </a:r>
            <a:endParaRPr lang="en-IE" sz="1200" dirty="0">
              <a:solidFill>
                <a:srgbClr val="33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335494"/>
                </a:solidFill>
              </a:rPr>
              <a:t>SANTE F &amp; ECDC joint visits </a:t>
            </a:r>
            <a:r>
              <a:rPr lang="en-IE" sz="1800" b="0" dirty="0">
                <a:solidFill>
                  <a:srgbClr val="335494"/>
                </a:solidFill>
              </a:rPr>
              <a:t>since 2017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5494"/>
                </a:solidFill>
              </a:rPr>
              <a:t>In EU</a:t>
            </a:r>
            <a:r>
              <a:rPr lang="en-US" sz="1800" b="0" dirty="0">
                <a:solidFill>
                  <a:srgbClr val="335494"/>
                </a:solidFill>
              </a:rPr>
              <a:t>: carried out </a:t>
            </a:r>
            <a:r>
              <a:rPr lang="en-US" sz="1800" dirty="0">
                <a:solidFill>
                  <a:srgbClr val="335494"/>
                </a:solidFill>
              </a:rPr>
              <a:t>on invitation only.</a:t>
            </a:r>
            <a:endParaRPr lang="en-IE" sz="1800" dirty="0">
              <a:solidFill>
                <a:srgbClr val="33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335494"/>
                </a:solidFill>
              </a:rPr>
              <a:t>Team composition</a:t>
            </a:r>
            <a:r>
              <a:rPr lang="en-IE" sz="1800" b="0" dirty="0">
                <a:solidFill>
                  <a:srgbClr val="335494"/>
                </a:solidFill>
              </a:rPr>
              <a:t>: ECDC &amp; SANTE F </a:t>
            </a:r>
          </a:p>
          <a:p>
            <a:pPr>
              <a:spcBef>
                <a:spcPts val="600"/>
              </a:spcBef>
            </a:pPr>
            <a:r>
              <a:rPr lang="en-IE" sz="1800" b="0" dirty="0">
                <a:solidFill>
                  <a:srgbClr val="335494"/>
                </a:solidFill>
              </a:rPr>
              <a:t>representatives supported by National Experts</a:t>
            </a:r>
            <a:endParaRPr lang="en-IE" sz="1800" dirty="0">
              <a:solidFill>
                <a:srgbClr val="335494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335494"/>
                </a:solidFill>
              </a:rPr>
              <a:t>9 Member States visited so far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FFC000"/>
                </a:solidFill>
              </a:rPr>
              <a:t>New, since 2023 and ongoing</a:t>
            </a:r>
            <a:r>
              <a:rPr lang="en-US" sz="1800" b="0" dirty="0">
                <a:solidFill>
                  <a:srgbClr val="335494"/>
                </a:solidFill>
              </a:rPr>
              <a:t>: </a:t>
            </a:r>
            <a:r>
              <a:rPr lang="en-US" sz="1800" dirty="0">
                <a:solidFill>
                  <a:srgbClr val="335494"/>
                </a:solidFill>
              </a:rPr>
              <a:t>3 EU- candidate </a:t>
            </a:r>
            <a:r>
              <a:rPr lang="en-US" sz="1800" b="0" dirty="0">
                <a:solidFill>
                  <a:srgbClr val="335494"/>
                </a:solidFill>
              </a:rPr>
              <a:t>countries with ECDC, ECDC contractor, </a:t>
            </a:r>
            <a:r>
              <a:rPr lang="en-US" sz="1800" dirty="0">
                <a:solidFill>
                  <a:srgbClr val="335494"/>
                </a:solidFill>
              </a:rPr>
              <a:t>EFSA</a:t>
            </a:r>
            <a:r>
              <a:rPr lang="en-US" sz="1800" b="0" dirty="0">
                <a:solidFill>
                  <a:srgbClr val="335494"/>
                </a:solidFill>
              </a:rPr>
              <a:t> and National Experts </a:t>
            </a:r>
          </a:p>
          <a:p>
            <a:pPr lvl="1"/>
            <a:endParaRPr lang="en-US" sz="1800" b="0" dirty="0">
              <a:solidFill>
                <a:srgbClr val="33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335494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33549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b="1" dirty="0">
              <a:solidFill>
                <a:srgbClr val="33549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D432C-F1B1-D9FD-953E-9332CF83C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543" y="1702468"/>
            <a:ext cx="1056802" cy="939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CA3B2-B603-7899-0A2B-7B50F6078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132" y="1671782"/>
            <a:ext cx="190211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092D-6BD2-8D10-8255-328D45D2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229384"/>
            <a:ext cx="8229600" cy="936625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IE" b="1"/>
              <a:t>Audits: AMR monitoring</a:t>
            </a:r>
            <a:endParaRPr lang="en-IE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6C2C3A-2936-5B30-08FE-45A24E2B5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18045" y="2332851"/>
            <a:ext cx="4623829" cy="3739838"/>
          </a:xfrm>
        </p:spPr>
        <p:txBody>
          <a:bodyPr/>
          <a:lstStyle/>
          <a:p>
            <a:pPr>
              <a:buFont typeface="Wingdings"/>
              <a:buChar char="v"/>
            </a:pPr>
            <a:r>
              <a:rPr lang="en-US" sz="1500" b="1" dirty="0"/>
              <a:t>Monitoring of AMR in certain foods of animal origin and food-producing animals</a:t>
            </a:r>
            <a:endParaRPr lang="en-US" sz="1500" b="1" dirty="0">
              <a:ea typeface="Verdana"/>
            </a:endParaRPr>
          </a:p>
          <a:p>
            <a:pPr>
              <a:buFont typeface="Wingdings"/>
              <a:buChar char="v"/>
            </a:pPr>
            <a:endParaRPr lang="en-US" sz="1500" b="1" dirty="0">
              <a:ea typeface="Verdana"/>
            </a:endParaRPr>
          </a:p>
          <a:p>
            <a:pPr>
              <a:spcAft>
                <a:spcPts val="600"/>
              </a:spcAft>
              <a:defRPr/>
            </a:pPr>
            <a:r>
              <a:rPr lang="en-US" sz="1500" dirty="0">
                <a:solidFill>
                  <a:srgbClr val="335494"/>
                </a:solidFill>
                <a:ea typeface="Verdana"/>
                <a:sym typeface="Wingdings" panose="05000000000000000000" pitchFamily="2" charset="2"/>
              </a:rPr>
              <a:t> </a:t>
            </a:r>
            <a:r>
              <a:rPr lang="en-US" sz="1500" dirty="0">
                <a:solidFill>
                  <a:srgbClr val="335494"/>
                </a:solidFill>
                <a:ea typeface="Verdana"/>
              </a:rPr>
              <a:t>Requirements of Commission Implementing Decision (EU) 2020/1729</a:t>
            </a:r>
          </a:p>
          <a:p>
            <a:pPr>
              <a:spcAft>
                <a:spcPts val="600"/>
              </a:spcAft>
              <a:defRPr/>
            </a:pPr>
            <a:r>
              <a:rPr lang="en-US" sz="1500" dirty="0">
                <a:solidFill>
                  <a:srgbClr val="335494"/>
                </a:solidFill>
                <a:ea typeface="Verdana"/>
              </a:rPr>
              <a:t>In collaboration with EFSA regarding reported data.</a:t>
            </a:r>
          </a:p>
          <a:p>
            <a:pPr>
              <a:spcAft>
                <a:spcPts val="600"/>
              </a:spcAft>
              <a:defRPr/>
            </a:pPr>
            <a:endParaRPr lang="en-US" sz="1400" dirty="0">
              <a:solidFill>
                <a:srgbClr val="335494"/>
              </a:solidFill>
              <a:ea typeface="Verdana"/>
            </a:endParaRPr>
          </a:p>
          <a:p>
            <a:pPr marL="342900" indent="-342900">
              <a:spcAft>
                <a:spcPts val="600"/>
              </a:spcAft>
              <a:buFont typeface="Wingdings" panose="020B0604020202020204" pitchFamily="34" charset="0"/>
              <a:buChar char="v"/>
              <a:defRPr/>
            </a:pPr>
            <a:r>
              <a:rPr lang="en-US" sz="1500" b="1" dirty="0">
                <a:solidFill>
                  <a:srgbClr val="335494"/>
                </a:solidFill>
              </a:rPr>
              <a:t>2023</a:t>
            </a:r>
            <a:r>
              <a:rPr lang="en-US" sz="1500" b="0" dirty="0">
                <a:solidFill>
                  <a:srgbClr val="335494"/>
                </a:solidFill>
              </a:rPr>
              <a:t>: Ireland, Portugal, Malta and Croatia</a:t>
            </a:r>
            <a:endParaRPr lang="en-US" sz="1500" b="0" dirty="0">
              <a:solidFill>
                <a:srgbClr val="335494"/>
              </a:solidFill>
              <a:ea typeface="Verdana"/>
            </a:endParaRPr>
          </a:p>
          <a:p>
            <a:pPr>
              <a:spcAft>
                <a:spcPts val="600"/>
              </a:spcAft>
              <a:buFont typeface="Wingdings" panose="020B0604020202020204" pitchFamily="34" charset="0"/>
              <a:buChar char="v"/>
              <a:defRPr/>
            </a:pPr>
            <a:r>
              <a:rPr lang="en-US" sz="1500" b="1" dirty="0">
                <a:solidFill>
                  <a:srgbClr val="335494"/>
                </a:solidFill>
              </a:rPr>
              <a:t>2024</a:t>
            </a:r>
            <a:r>
              <a:rPr lang="en-US" sz="1500" dirty="0">
                <a:solidFill>
                  <a:srgbClr val="335494"/>
                </a:solidFill>
              </a:rPr>
              <a:t>: The Netherlands, </a:t>
            </a:r>
            <a:r>
              <a:rPr lang="en-US" sz="1500" b="1" dirty="0">
                <a:solidFill>
                  <a:srgbClr val="335494"/>
                </a:solidFill>
              </a:rPr>
              <a:t>Poland </a:t>
            </a:r>
            <a:r>
              <a:rPr lang="en-US" sz="1500" dirty="0">
                <a:solidFill>
                  <a:srgbClr val="335494"/>
                </a:solidFill>
              </a:rPr>
              <a:t>and Greece </a:t>
            </a:r>
            <a:r>
              <a:rPr lang="en-IE" sz="1500" dirty="0">
                <a:solidFill>
                  <a:srgbClr val="335494"/>
                </a:solidFill>
              </a:rPr>
              <a:t>(some focus on larger importers )</a:t>
            </a:r>
            <a:endParaRPr lang="en-US" sz="1500" b="0" dirty="0">
              <a:solidFill>
                <a:srgbClr val="335494"/>
              </a:solidFill>
              <a:ea typeface="Verdan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3EBA5-EB68-F01E-F5C8-D6D7C5564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70" y="2628450"/>
            <a:ext cx="4596234" cy="2775786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A710-CE9D-DCA5-694A-82FBCBD1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FA33A9B-5547-454A-BC0C-C5C4052A4BDA}" type="slidenum">
              <a:rPr lang="en-GB" altLang="en-US" smtClean="0"/>
              <a:pPr>
                <a:spcAft>
                  <a:spcPts val="600"/>
                </a:spcAft>
              </a:pPr>
              <a:t>6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E91BE-D882-B39D-4A8D-7F0921B863C1}"/>
              </a:ext>
            </a:extLst>
          </p:cNvPr>
          <p:cNvSpPr txBox="1"/>
          <p:nvPr/>
        </p:nvSpPr>
        <p:spPr>
          <a:xfrm>
            <a:off x="4580365" y="5542891"/>
            <a:ext cx="4363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v"/>
            </a:pPr>
            <a:r>
              <a:rPr lang="en-US" sz="1050" b="0" i="1">
                <a:solidFill>
                  <a:srgbClr val="335494"/>
                </a:solidFill>
                <a:latin typeface="+mn-lt"/>
              </a:rPr>
              <a:t>Some challenges regarding representativeness of samples, e.g. late start in implementation of plans, sampling at BCPs</a:t>
            </a:r>
            <a:endParaRPr lang="en-US" sz="1050" b="0" i="1" dirty="0">
              <a:solidFill>
                <a:srgbClr val="335494"/>
              </a:solidFill>
              <a:latin typeface="+mn-lt"/>
            </a:endParaRP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082F61C9-0973-41B5-39CC-9D82693C2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819" y="6072689"/>
            <a:ext cx="1500761" cy="4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85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092D-6BD2-8D10-8255-328D45D2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9366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dirty="0"/>
              <a:t>Audits: Regulation (EU) </a:t>
            </a:r>
            <a:r>
              <a:rPr lang="en-US" sz="2600" dirty="0"/>
              <a:t>No 2019/6 on </a:t>
            </a:r>
            <a:r>
              <a:rPr lang="en-US" sz="2600" b="1" dirty="0"/>
              <a:t>Veterinary Medicinal Products – focus on AMR</a:t>
            </a:r>
            <a:endParaRPr lang="en-IE" sz="26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6C2C3A-2936-5B30-08FE-45A24E2B5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86" y="2142309"/>
            <a:ext cx="4665686" cy="4476205"/>
          </a:xfrm>
        </p:spPr>
        <p:txBody>
          <a:bodyPr wrap="square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900" dirty="0"/>
              <a:t>Objective: </a:t>
            </a:r>
            <a:r>
              <a:rPr lang="en-US" sz="1900" b="1" dirty="0"/>
              <a:t>to assess official controls on certain provisions concerning antimicrobials (AM)</a:t>
            </a:r>
          </a:p>
          <a:p>
            <a:pPr>
              <a:lnSpc>
                <a:spcPct val="120000"/>
              </a:lnSpc>
            </a:pPr>
            <a:endParaRPr lang="en-US" sz="1900" dirty="0"/>
          </a:p>
          <a:p>
            <a:pPr>
              <a:lnSpc>
                <a:spcPct val="120000"/>
              </a:lnSpc>
            </a:pPr>
            <a:r>
              <a:rPr lang="en-US" sz="1900" dirty="0"/>
              <a:t>Focusing on aspects of which have an impact on AMR. For instance: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-  use of AM for prophylaxis/</a:t>
            </a:r>
            <a:r>
              <a:rPr lang="en-US" sz="1900" dirty="0" err="1"/>
              <a:t>metaphylaxis</a:t>
            </a:r>
            <a:r>
              <a:rPr lang="en-US" sz="1900" dirty="0"/>
              <a:t> only under certain conditions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- no use of AM for growth promotion or to compensate for poor hygiene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- no use of AM in the reserve list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- record keeping requirements</a:t>
            </a:r>
            <a:endParaRPr lang="en-US" sz="17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9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/>
              <a:t>2023</a:t>
            </a:r>
            <a:r>
              <a:rPr lang="en-US" sz="1900" b="0" dirty="0"/>
              <a:t>: Denmark and </a:t>
            </a:r>
            <a:r>
              <a:rPr lang="en-US" sz="1900" b="1" dirty="0"/>
              <a:t>Poland </a:t>
            </a:r>
            <a:r>
              <a:rPr lang="en-US" sz="1900" dirty="0"/>
              <a:t>(link to the report)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hlinkClick r:id="rId3"/>
              </a:rPr>
              <a:t>https://ec.europa.eu/food/audits-analysis/audit-report/details/4754</a:t>
            </a:r>
            <a:endParaRPr lang="en-US" sz="19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b="1" dirty="0"/>
              <a:t>2024</a:t>
            </a:r>
            <a:r>
              <a:rPr lang="en-US" sz="1900" dirty="0"/>
              <a:t>: The Netherlands, </a:t>
            </a:r>
            <a:r>
              <a:rPr lang="en-US" sz="1900" b="1" dirty="0"/>
              <a:t>Poland</a:t>
            </a:r>
            <a:r>
              <a:rPr lang="en-US" sz="1900" dirty="0"/>
              <a:t> and Italy</a:t>
            </a:r>
            <a:endParaRPr lang="en-US" sz="1100" dirty="0"/>
          </a:p>
        </p:txBody>
      </p:sp>
      <p:pic>
        <p:nvPicPr>
          <p:cNvPr id="3" name="Picture 2" descr="A person standing in a pig farm&#10;&#10;Description automatically generated">
            <a:extLst>
              <a:ext uri="{FF2B5EF4-FFF2-40B4-BE49-F238E27FC236}">
                <a16:creationId xmlns:a16="http://schemas.microsoft.com/office/drawing/2014/main" id="{4C553326-314A-9A22-2B2D-E53281853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3" r="-1" b="-1"/>
          <a:stretch/>
        </p:blipFill>
        <p:spPr bwMode="auto">
          <a:xfrm>
            <a:off x="4840501" y="2455172"/>
            <a:ext cx="4038600" cy="35290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A710-CE9D-DCA5-694A-82FBCBD1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FA33A9B-5547-454A-BC0C-C5C4052A4BDA}" type="slidenum">
              <a:rPr lang="en-GB" altLang="en-US" smtClean="0"/>
              <a:pPr>
                <a:spcAft>
                  <a:spcPts val="600"/>
                </a:spcAft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277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1DDA9E2-A94E-4DF7-8E02-4ACC6B27C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692895"/>
            <a:ext cx="8229600" cy="295945"/>
          </a:xfrm>
        </p:spPr>
        <p:txBody>
          <a:bodyPr wrap="square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IE" altLang="en-US" dirty="0"/>
            </a:br>
            <a:br>
              <a:rPr lang="en-IE" altLang="en-US" dirty="0"/>
            </a:br>
            <a:r>
              <a:rPr lang="en-IE" altLang="en-US" sz="3600" dirty="0"/>
              <a:t>Thank you!</a:t>
            </a:r>
            <a:br>
              <a:rPr lang="en-IE" altLang="en-US" sz="3600" dirty="0"/>
            </a:br>
            <a:br>
              <a:rPr lang="en-IE" altLang="en-US" sz="1600" dirty="0"/>
            </a:br>
            <a:br>
              <a:rPr lang="en-IE" altLang="en-US" sz="1600" i="1" dirty="0"/>
            </a:br>
            <a:endParaRPr lang="en-GB" altLang="en-US" sz="1600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80AC30-7593-D474-A67B-BED075D4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220" y="2390916"/>
            <a:ext cx="4038600" cy="22717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BC4073E0-972A-4C8C-9C61-D2E6DD9E040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59390" y="5578679"/>
            <a:ext cx="7726261" cy="666546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IE" altLang="en-US" sz="1100" i="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100" i="0" dirty="0"/>
              <a:t>Health and Food Safety audits video: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E" altLang="en-US" sz="1100" i="0" dirty="0">
                <a:hlinkClick r:id="rId3"/>
              </a:rPr>
              <a:t>https://audiovisual.ec.europa.eu/en/video/I-131693</a:t>
            </a:r>
            <a:endParaRPr lang="en-IE" altLang="en-US" sz="1100" i="0" dirty="0"/>
          </a:p>
          <a:p>
            <a:pPr marL="0" indent="0">
              <a:lnSpc>
                <a:spcPct val="90000"/>
              </a:lnSpc>
              <a:buNone/>
            </a:pPr>
            <a:endParaRPr lang="en-IE" altLang="en-US" sz="1100" i="0" dirty="0"/>
          </a:p>
          <a:p>
            <a:pPr marL="0" indent="0">
              <a:lnSpc>
                <a:spcPct val="90000"/>
              </a:lnSpc>
              <a:buNone/>
            </a:pPr>
            <a:endParaRPr lang="en-IE" altLang="en-US" sz="1100" i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73529-E257-9AB9-48AE-B449A298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3A9B-5547-454A-BC0C-C5C4052A4BDA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312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575</Words>
  <Application>Microsoft Office PowerPoint</Application>
  <PresentationFormat>On-screen Show (4:3)</PresentationFormat>
  <Paragraphs>89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Slide_Master</vt:lpstr>
      <vt:lpstr>DG Health and Food Safety (DG SANTE)  Health and food audits and analysis </vt:lpstr>
      <vt:lpstr>WHO is SANTE F? </vt:lpstr>
      <vt:lpstr>PowerPoint Presentation</vt:lpstr>
      <vt:lpstr>PowerPoint Presentation</vt:lpstr>
      <vt:lpstr>AMR One Health Joint Country Visits  </vt:lpstr>
      <vt:lpstr>Audits: AMR monitoring</vt:lpstr>
      <vt:lpstr>Audits: Regulation (EU) No 2019/6 on Veterinary Medicinal Products – focus on AMR</vt:lpstr>
      <vt:lpstr>  Thank you!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DECEWICZ Iwona (SANTE)</cp:lastModifiedBy>
  <cp:revision>31</cp:revision>
  <cp:lastPrinted>2019-01-18T15:50:29Z</cp:lastPrinted>
  <dcterms:created xsi:type="dcterms:W3CDTF">2011-10-28T10:25:18Z</dcterms:created>
  <dcterms:modified xsi:type="dcterms:W3CDTF">2024-10-20T19:29:44Z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2022-09-08T08:02:50Z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a03eb66c-b9a5-41c7-8a67-b60c5b6fdfb4</vt:lpwstr>
  </property>
  <property fmtid="{D5CDD505-2E9C-101B-9397-08002B2CF9AE}" pid="8" name="MSIP_Label_6bd9ddd1-4d20-43f6-abfa-fc3c07406f94_ContentBits">
    <vt:lpwstr>0</vt:lpwstr>
  </property>
</Properties>
</file>